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ti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71" r:id="rId1"/>
  </p:sldMasterIdLst>
  <p:notesMasterIdLst>
    <p:notesMasterId r:id="rId30"/>
  </p:notesMasterIdLst>
  <p:sldIdLst>
    <p:sldId id="258" r:id="rId2"/>
    <p:sldId id="472" r:id="rId3"/>
    <p:sldId id="459" r:id="rId4"/>
    <p:sldId id="340" r:id="rId5"/>
    <p:sldId id="460" r:id="rId6"/>
    <p:sldId id="441" r:id="rId7"/>
    <p:sldId id="349" r:id="rId8"/>
    <p:sldId id="377" r:id="rId9"/>
    <p:sldId id="443" r:id="rId10"/>
    <p:sldId id="463" r:id="rId11"/>
    <p:sldId id="444" r:id="rId12"/>
    <p:sldId id="435" r:id="rId13"/>
    <p:sldId id="475" r:id="rId14"/>
    <p:sldId id="467" r:id="rId15"/>
    <p:sldId id="477" r:id="rId16"/>
    <p:sldId id="478" r:id="rId17"/>
    <p:sldId id="479" r:id="rId18"/>
    <p:sldId id="481" r:id="rId19"/>
    <p:sldId id="462" r:id="rId20"/>
    <p:sldId id="270" r:id="rId21"/>
    <p:sldId id="436" r:id="rId22"/>
    <p:sldId id="473" r:id="rId23"/>
    <p:sldId id="468" r:id="rId24"/>
    <p:sldId id="464" r:id="rId25"/>
    <p:sldId id="466" r:id="rId26"/>
    <p:sldId id="471" r:id="rId27"/>
    <p:sldId id="465" r:id="rId28"/>
    <p:sldId id="376" r:id="rId29"/>
  </p:sldIdLst>
  <p:sldSz cx="9144000" cy="5143500" type="screen16x9"/>
  <p:notesSz cx="6858000" cy="9144000"/>
  <p:embeddedFontLst>
    <p:embeddedFont>
      <p:font typeface="Cambria Math" panose="02040503050406030204" pitchFamily="18" charset="0"/>
      <p:regular r:id="rId31"/>
    </p:embeddedFont>
    <p:embeddedFont>
      <p:font typeface="Roboto" panose="02000000000000000000" pitchFamily="2" charset="0"/>
      <p:regular r:id="rId32"/>
      <p:bold r:id="rId33"/>
      <p:italic r:id="rId34"/>
      <p:boldItalic r:id="rId35"/>
    </p:embeddedFont>
    <p:embeddedFont>
      <p:font typeface="Roboto Light" panose="02000000000000000000" pitchFamily="2" charset="0"/>
      <p:regular r:id="rId36"/>
      <p:italic r:id="rId3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A24FDEF-9847-0615-65A7-2CDA29D0BD3C}" name="Veronica Contreras" initials="VC" userId="4086996288_tp_dropbox_plus"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9BD0"/>
    <a:srgbClr val="E0F0FA"/>
    <a:srgbClr val="73A928"/>
    <a:srgbClr val="ED6925"/>
    <a:srgbClr val="0073BD"/>
    <a:srgbClr val="D84E11"/>
    <a:srgbClr val="A12A61"/>
    <a:srgbClr val="4E0B6C"/>
    <a:srgbClr val="F14CE9"/>
    <a:srgbClr val="40AD6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8ADBAE-9465-634C-A99B-DF11BA6717F8}" v="30" dt="2026-07-30T17:20:56.3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363" autoAdjust="0"/>
    <p:restoredTop sz="86727" autoAdjust="0"/>
  </p:normalViewPr>
  <p:slideViewPr>
    <p:cSldViewPr snapToGrid="0">
      <p:cViewPr varScale="1">
        <p:scale>
          <a:sx n="130" d="100"/>
          <a:sy n="130" d="100"/>
        </p:scale>
        <p:origin x="208" y="208"/>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font" Target="fonts/font4.fntdata"/><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microsoft.com/office/2018/10/relationships/authors" Targe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eronica Contreras" userId="4086996288_tp_dropbox_plus" providerId="OAuth2" clId="{6803C2F4-F5CC-549D-B570-9A9BC2AC7FA7}"/>
    <pc:docChg chg="undo custSel addSld delSld modSld sldOrd">
      <pc:chgData name="Veronica Contreras" userId="4086996288_tp_dropbox_plus" providerId="OAuth2" clId="{6803C2F4-F5CC-549D-B570-9A9BC2AC7FA7}" dt="2026-07-30T17:21:20.287" v="528" actId="20577"/>
      <pc:docMkLst>
        <pc:docMk/>
      </pc:docMkLst>
      <pc:sldChg chg="del">
        <pc:chgData name="Veronica Contreras" userId="4086996288_tp_dropbox_plus" providerId="OAuth2" clId="{6803C2F4-F5CC-549D-B570-9A9BC2AC7FA7}" dt="2026-07-30T17:19:26.288" v="518" actId="2696"/>
        <pc:sldMkLst>
          <pc:docMk/>
          <pc:sldMk cId="2393408273" sldId="342"/>
        </pc:sldMkLst>
      </pc:sldChg>
      <pc:sldChg chg="del">
        <pc:chgData name="Veronica Contreras" userId="4086996288_tp_dropbox_plus" providerId="OAuth2" clId="{6803C2F4-F5CC-549D-B570-9A9BC2AC7FA7}" dt="2026-07-30T17:19:23.959" v="517" actId="2696"/>
        <pc:sldMkLst>
          <pc:docMk/>
          <pc:sldMk cId="2737150996" sldId="346"/>
        </pc:sldMkLst>
      </pc:sldChg>
      <pc:sldChg chg="del">
        <pc:chgData name="Veronica Contreras" userId="4086996288_tp_dropbox_plus" providerId="OAuth2" clId="{6803C2F4-F5CC-549D-B570-9A9BC2AC7FA7}" dt="2026-07-30T17:19:21.673" v="516" actId="2696"/>
        <pc:sldMkLst>
          <pc:docMk/>
          <pc:sldMk cId="485554851" sldId="353"/>
        </pc:sldMkLst>
      </pc:sldChg>
      <pc:sldChg chg="modSp">
        <pc:chgData name="Veronica Contreras" userId="4086996288_tp_dropbox_plus" providerId="OAuth2" clId="{6803C2F4-F5CC-549D-B570-9A9BC2AC7FA7}" dt="2026-07-30T15:27:54.882" v="12" actId="20577"/>
        <pc:sldMkLst>
          <pc:docMk/>
          <pc:sldMk cId="349213190" sldId="377"/>
        </pc:sldMkLst>
        <pc:spChg chg="mod">
          <ac:chgData name="Veronica Contreras" userId="4086996288_tp_dropbox_plus" providerId="OAuth2" clId="{6803C2F4-F5CC-549D-B570-9A9BC2AC7FA7}" dt="2026-07-30T15:27:54.882" v="12" actId="20577"/>
          <ac:spMkLst>
            <pc:docMk/>
            <pc:sldMk cId="349213190" sldId="377"/>
            <ac:spMk id="3" creationId="{0F023C93-EF8C-B21C-768B-C5C8C8F5C293}"/>
          </ac:spMkLst>
        </pc:spChg>
      </pc:sldChg>
      <pc:sldChg chg="del">
        <pc:chgData name="Veronica Contreras" userId="4086996288_tp_dropbox_plus" providerId="OAuth2" clId="{6803C2F4-F5CC-549D-B570-9A9BC2AC7FA7}" dt="2026-07-30T17:19:30.533" v="519" actId="2696"/>
        <pc:sldMkLst>
          <pc:docMk/>
          <pc:sldMk cId="1028545899" sldId="461"/>
        </pc:sldMkLst>
      </pc:sldChg>
      <pc:sldChg chg="modSp mod">
        <pc:chgData name="Veronica Contreras" userId="4086996288_tp_dropbox_plus" providerId="OAuth2" clId="{6803C2F4-F5CC-549D-B570-9A9BC2AC7FA7}" dt="2026-07-30T16:42:51.993" v="226" actId="20577"/>
        <pc:sldMkLst>
          <pc:docMk/>
          <pc:sldMk cId="585760886" sldId="462"/>
        </pc:sldMkLst>
        <pc:spChg chg="mod">
          <ac:chgData name="Veronica Contreras" userId="4086996288_tp_dropbox_plus" providerId="OAuth2" clId="{6803C2F4-F5CC-549D-B570-9A9BC2AC7FA7}" dt="2026-07-30T16:42:51.993" v="226" actId="20577"/>
          <ac:spMkLst>
            <pc:docMk/>
            <pc:sldMk cId="585760886" sldId="462"/>
            <ac:spMk id="5" creationId="{4A7A0130-6850-13EF-4252-A08342B205E2}"/>
          </ac:spMkLst>
        </pc:spChg>
      </pc:sldChg>
      <pc:sldChg chg="ord">
        <pc:chgData name="Veronica Contreras" userId="4086996288_tp_dropbox_plus" providerId="OAuth2" clId="{6803C2F4-F5CC-549D-B570-9A9BC2AC7FA7}" dt="2026-07-30T17:20:05.568" v="523" actId="20578"/>
        <pc:sldMkLst>
          <pc:docMk/>
          <pc:sldMk cId="1909727795" sldId="468"/>
        </pc:sldMkLst>
      </pc:sldChg>
      <pc:sldChg chg="del">
        <pc:chgData name="Veronica Contreras" userId="4086996288_tp_dropbox_plus" providerId="OAuth2" clId="{6803C2F4-F5CC-549D-B570-9A9BC2AC7FA7}" dt="2026-07-30T17:19:54.798" v="522" actId="2696"/>
        <pc:sldMkLst>
          <pc:docMk/>
          <pc:sldMk cId="3865887529" sldId="469"/>
        </pc:sldMkLst>
      </pc:sldChg>
      <pc:sldChg chg="del ord">
        <pc:chgData name="Veronica Contreras" userId="4086996288_tp_dropbox_plus" providerId="OAuth2" clId="{6803C2F4-F5CC-549D-B570-9A9BC2AC7FA7}" dt="2026-07-30T17:19:53.581" v="521" actId="2696"/>
        <pc:sldMkLst>
          <pc:docMk/>
          <pc:sldMk cId="1121720212" sldId="470"/>
        </pc:sldMkLst>
      </pc:sldChg>
      <pc:sldChg chg="del">
        <pc:chgData name="Veronica Contreras" userId="4086996288_tp_dropbox_plus" providerId="OAuth2" clId="{6803C2F4-F5CC-549D-B570-9A9BC2AC7FA7}" dt="2026-07-30T17:20:12.240" v="524" actId="2696"/>
        <pc:sldMkLst>
          <pc:docMk/>
          <pc:sldMk cId="1484378641" sldId="474"/>
        </pc:sldMkLst>
      </pc:sldChg>
      <pc:sldChg chg="del">
        <pc:chgData name="Veronica Contreras" userId="4086996288_tp_dropbox_plus" providerId="OAuth2" clId="{6803C2F4-F5CC-549D-B570-9A9BC2AC7FA7}" dt="2026-07-30T17:20:19.535" v="525" actId="2696"/>
        <pc:sldMkLst>
          <pc:docMk/>
          <pc:sldMk cId="2763566626" sldId="476"/>
        </pc:sldMkLst>
      </pc:sldChg>
      <pc:sldChg chg="addSp delSp modSp mod modAnim">
        <pc:chgData name="Veronica Contreras" userId="4086996288_tp_dropbox_plus" providerId="OAuth2" clId="{6803C2F4-F5CC-549D-B570-9A9BC2AC7FA7}" dt="2026-07-30T17:20:56.304" v="526"/>
        <pc:sldMkLst>
          <pc:docMk/>
          <pc:sldMk cId="821719376" sldId="479"/>
        </pc:sldMkLst>
        <pc:spChg chg="add mod">
          <ac:chgData name="Veronica Contreras" userId="4086996288_tp_dropbox_plus" providerId="OAuth2" clId="{6803C2F4-F5CC-549D-B570-9A9BC2AC7FA7}" dt="2026-07-30T16:36:36.143" v="215" actId="208"/>
          <ac:spMkLst>
            <pc:docMk/>
            <pc:sldMk cId="821719376" sldId="479"/>
            <ac:spMk id="22" creationId="{1A5C390B-B8F5-A7EC-C5FE-028AE9730557}"/>
          </ac:spMkLst>
        </pc:spChg>
        <pc:spChg chg="add mod">
          <ac:chgData name="Veronica Contreras" userId="4086996288_tp_dropbox_plus" providerId="OAuth2" clId="{6803C2F4-F5CC-549D-B570-9A9BC2AC7FA7}" dt="2026-07-30T16:35:37.428" v="146" actId="1035"/>
          <ac:spMkLst>
            <pc:docMk/>
            <pc:sldMk cId="821719376" sldId="479"/>
            <ac:spMk id="23" creationId="{A71BC640-A3B4-BF14-D47E-9BCAC073ED1A}"/>
          </ac:spMkLst>
        </pc:spChg>
        <pc:spChg chg="del">
          <ac:chgData name="Veronica Contreras" userId="4086996288_tp_dropbox_plus" providerId="OAuth2" clId="{6803C2F4-F5CC-549D-B570-9A9BC2AC7FA7}" dt="2026-07-30T16:29:41.099" v="51" actId="478"/>
          <ac:spMkLst>
            <pc:docMk/>
            <pc:sldMk cId="821719376" sldId="479"/>
            <ac:spMk id="36" creationId="{B7534FE9-25AE-30A2-83F0-C91D0854A2D1}"/>
          </ac:spMkLst>
        </pc:spChg>
        <pc:picChg chg="add del mod">
          <ac:chgData name="Veronica Contreras" userId="4086996288_tp_dropbox_plus" providerId="OAuth2" clId="{6803C2F4-F5CC-549D-B570-9A9BC2AC7FA7}" dt="2026-07-30T16:24:29.394" v="14" actId="478"/>
          <ac:picMkLst>
            <pc:docMk/>
            <pc:sldMk cId="821719376" sldId="479"/>
            <ac:picMk id="5" creationId="{EC5F9506-16B9-6385-6BF5-F0CC73B1F573}"/>
          </ac:picMkLst>
        </pc:picChg>
        <pc:picChg chg="add mod">
          <ac:chgData name="Veronica Contreras" userId="4086996288_tp_dropbox_plus" providerId="OAuth2" clId="{6803C2F4-F5CC-549D-B570-9A9BC2AC7FA7}" dt="2026-07-30T16:24:40.116" v="19" actId="1076"/>
          <ac:picMkLst>
            <pc:docMk/>
            <pc:sldMk cId="821719376" sldId="479"/>
            <ac:picMk id="6" creationId="{3349667E-5696-0615-892D-55B3A817DA8A}"/>
          </ac:picMkLst>
        </pc:picChg>
        <pc:picChg chg="add mod">
          <ac:chgData name="Veronica Contreras" userId="4086996288_tp_dropbox_plus" providerId="OAuth2" clId="{6803C2F4-F5CC-549D-B570-9A9BC2AC7FA7}" dt="2026-07-30T16:35:37.428" v="146" actId="1035"/>
          <ac:picMkLst>
            <pc:docMk/>
            <pc:sldMk cId="821719376" sldId="479"/>
            <ac:picMk id="8" creationId="{77DA5023-51B9-F7D4-41A8-287215E4716C}"/>
          </ac:picMkLst>
        </pc:picChg>
        <pc:picChg chg="add mod">
          <ac:chgData name="Veronica Contreras" userId="4086996288_tp_dropbox_plus" providerId="OAuth2" clId="{6803C2F4-F5CC-549D-B570-9A9BC2AC7FA7}" dt="2026-07-30T16:35:37.428" v="146" actId="1035"/>
          <ac:picMkLst>
            <pc:docMk/>
            <pc:sldMk cId="821719376" sldId="479"/>
            <ac:picMk id="10" creationId="{C8F3C936-EA25-2573-38A0-A73E89B73457}"/>
          </ac:picMkLst>
        </pc:picChg>
        <pc:picChg chg="add mod">
          <ac:chgData name="Veronica Contreras" userId="4086996288_tp_dropbox_plus" providerId="OAuth2" clId="{6803C2F4-F5CC-549D-B570-9A9BC2AC7FA7}" dt="2026-07-30T16:35:37.428" v="146" actId="1035"/>
          <ac:picMkLst>
            <pc:docMk/>
            <pc:sldMk cId="821719376" sldId="479"/>
            <ac:picMk id="12" creationId="{560D0656-20E0-EF22-40C0-6FBC150811D0}"/>
          </ac:picMkLst>
        </pc:picChg>
        <pc:picChg chg="add mod">
          <ac:chgData name="Veronica Contreras" userId="4086996288_tp_dropbox_plus" providerId="OAuth2" clId="{6803C2F4-F5CC-549D-B570-9A9BC2AC7FA7}" dt="2026-07-30T16:35:37.428" v="146" actId="1035"/>
          <ac:picMkLst>
            <pc:docMk/>
            <pc:sldMk cId="821719376" sldId="479"/>
            <ac:picMk id="14" creationId="{51639786-7628-7CB4-9C6C-9396563962D7}"/>
          </ac:picMkLst>
        </pc:picChg>
        <pc:picChg chg="add mod">
          <ac:chgData name="Veronica Contreras" userId="4086996288_tp_dropbox_plus" providerId="OAuth2" clId="{6803C2F4-F5CC-549D-B570-9A9BC2AC7FA7}" dt="2026-07-30T16:35:37.428" v="146" actId="1035"/>
          <ac:picMkLst>
            <pc:docMk/>
            <pc:sldMk cId="821719376" sldId="479"/>
            <ac:picMk id="16" creationId="{D80ACF4B-6546-A498-FEA8-17B646101DF1}"/>
          </ac:picMkLst>
        </pc:picChg>
        <pc:picChg chg="add mod">
          <ac:chgData name="Veronica Contreras" userId="4086996288_tp_dropbox_plus" providerId="OAuth2" clId="{6803C2F4-F5CC-549D-B570-9A9BC2AC7FA7}" dt="2026-07-30T16:35:37.428" v="146" actId="1035"/>
          <ac:picMkLst>
            <pc:docMk/>
            <pc:sldMk cId="821719376" sldId="479"/>
            <ac:picMk id="17" creationId="{695BFDD2-89D6-CA36-09C2-C9F4D8332E39}"/>
          </ac:picMkLst>
        </pc:picChg>
        <pc:picChg chg="add mod">
          <ac:chgData name="Veronica Contreras" userId="4086996288_tp_dropbox_plus" providerId="OAuth2" clId="{6803C2F4-F5CC-549D-B570-9A9BC2AC7FA7}" dt="2026-07-30T16:35:37.428" v="146" actId="1035"/>
          <ac:picMkLst>
            <pc:docMk/>
            <pc:sldMk cId="821719376" sldId="479"/>
            <ac:picMk id="19" creationId="{8D95940B-876C-7BFB-682E-728D20274DBD}"/>
          </ac:picMkLst>
        </pc:picChg>
        <pc:picChg chg="add mod">
          <ac:chgData name="Veronica Contreras" userId="4086996288_tp_dropbox_plus" providerId="OAuth2" clId="{6803C2F4-F5CC-549D-B570-9A9BC2AC7FA7}" dt="2026-07-30T16:35:37.428" v="146" actId="1035"/>
          <ac:picMkLst>
            <pc:docMk/>
            <pc:sldMk cId="821719376" sldId="479"/>
            <ac:picMk id="21" creationId="{1693ABFE-219A-10E6-811C-73B22DA8C966}"/>
          </ac:picMkLst>
        </pc:picChg>
      </pc:sldChg>
      <pc:sldChg chg="new del">
        <pc:chgData name="Veronica Contreras" userId="4086996288_tp_dropbox_plus" providerId="OAuth2" clId="{6803C2F4-F5CC-549D-B570-9A9BC2AC7FA7}" dt="2026-07-30T16:45:45.765" v="231" actId="2696"/>
        <pc:sldMkLst>
          <pc:docMk/>
          <pc:sldMk cId="289225419" sldId="480"/>
        </pc:sldMkLst>
      </pc:sldChg>
      <pc:sldChg chg="modSp add del mod">
        <pc:chgData name="Veronica Contreras" userId="4086996288_tp_dropbox_plus" providerId="OAuth2" clId="{6803C2F4-F5CC-549D-B570-9A9BC2AC7FA7}" dt="2026-07-30T16:35:04.801" v="97" actId="2696"/>
        <pc:sldMkLst>
          <pc:docMk/>
          <pc:sldMk cId="2156858201" sldId="480"/>
        </pc:sldMkLst>
        <pc:spChg chg="mod">
          <ac:chgData name="Veronica Contreras" userId="4086996288_tp_dropbox_plus" providerId="OAuth2" clId="{6803C2F4-F5CC-549D-B570-9A9BC2AC7FA7}" dt="2026-07-30T16:26:09.025" v="40" actId="207"/>
          <ac:spMkLst>
            <pc:docMk/>
            <pc:sldMk cId="2156858201" sldId="480"/>
            <ac:spMk id="36" creationId="{3F2737F0-5AED-7FE7-D916-E97EA151DE51}"/>
          </ac:spMkLst>
        </pc:spChg>
        <pc:spChg chg="mod">
          <ac:chgData name="Veronica Contreras" userId="4086996288_tp_dropbox_plus" providerId="OAuth2" clId="{6803C2F4-F5CC-549D-B570-9A9BC2AC7FA7}" dt="2026-07-30T16:25:13.418" v="21" actId="167"/>
          <ac:spMkLst>
            <pc:docMk/>
            <pc:sldMk cId="2156858201" sldId="480"/>
            <ac:spMk id="37" creationId="{742EA45C-96F9-80E4-90D7-90F7CA38C7DD}"/>
          </ac:spMkLst>
        </pc:spChg>
      </pc:sldChg>
      <pc:sldChg chg="add del">
        <pc:chgData name="Veronica Contreras" userId="4086996288_tp_dropbox_plus" providerId="OAuth2" clId="{6803C2F4-F5CC-549D-B570-9A9BC2AC7FA7}" dt="2026-07-30T16:35:07.602" v="98" actId="2696"/>
        <pc:sldMkLst>
          <pc:docMk/>
          <pc:sldMk cId="317307818" sldId="481"/>
        </pc:sldMkLst>
      </pc:sldChg>
      <pc:sldChg chg="addSp delSp modSp add mod ord delAnim modAnim">
        <pc:chgData name="Veronica Contreras" userId="4086996288_tp_dropbox_plus" providerId="OAuth2" clId="{6803C2F4-F5CC-549D-B570-9A9BC2AC7FA7}" dt="2026-07-30T17:21:20.287" v="528" actId="20577"/>
        <pc:sldMkLst>
          <pc:docMk/>
          <pc:sldMk cId="1891185282" sldId="481"/>
        </pc:sldMkLst>
        <pc:spChg chg="mod">
          <ac:chgData name="Veronica Contreras" userId="4086996288_tp_dropbox_plus" providerId="OAuth2" clId="{6803C2F4-F5CC-549D-B570-9A9BC2AC7FA7}" dt="2026-07-30T16:46:07.404" v="263" actId="20577"/>
          <ac:spMkLst>
            <pc:docMk/>
            <pc:sldMk cId="1891185282" sldId="481"/>
            <ac:spMk id="2" creationId="{8F2DC39B-280D-6245-9F2D-7CBD959EFDC9}"/>
          </ac:spMkLst>
        </pc:spChg>
        <pc:spChg chg="del mod">
          <ac:chgData name="Veronica Contreras" userId="4086996288_tp_dropbox_plus" providerId="OAuth2" clId="{6803C2F4-F5CC-549D-B570-9A9BC2AC7FA7}" dt="2026-07-30T16:58:53.334" v="367" actId="478"/>
          <ac:spMkLst>
            <pc:docMk/>
            <pc:sldMk cId="1891185282" sldId="481"/>
            <ac:spMk id="3" creationId="{4CA745C9-D377-7784-2290-14D43D4B9640}"/>
          </ac:spMkLst>
        </pc:spChg>
        <pc:spChg chg="del">
          <ac:chgData name="Veronica Contreras" userId="4086996288_tp_dropbox_plus" providerId="OAuth2" clId="{6803C2F4-F5CC-549D-B570-9A9BC2AC7FA7}" dt="2026-07-30T16:46:01.392" v="251" actId="478"/>
          <ac:spMkLst>
            <pc:docMk/>
            <pc:sldMk cId="1891185282" sldId="481"/>
            <ac:spMk id="7" creationId="{F8040C34-80D3-9266-0CF0-12236BA42E68}"/>
          </ac:spMkLst>
        </pc:spChg>
        <pc:spChg chg="del">
          <ac:chgData name="Veronica Contreras" userId="4086996288_tp_dropbox_plus" providerId="OAuth2" clId="{6803C2F4-F5CC-549D-B570-9A9BC2AC7FA7}" dt="2026-07-30T16:46:16.075" v="276" actId="478"/>
          <ac:spMkLst>
            <pc:docMk/>
            <pc:sldMk cId="1891185282" sldId="481"/>
            <ac:spMk id="18" creationId="{61C27F57-7546-8C83-1CD5-84E56C847111}"/>
          </ac:spMkLst>
        </pc:spChg>
        <pc:spChg chg="del">
          <ac:chgData name="Veronica Contreras" userId="4086996288_tp_dropbox_plus" providerId="OAuth2" clId="{6803C2F4-F5CC-549D-B570-9A9BC2AC7FA7}" dt="2026-07-30T16:46:01.392" v="251" actId="478"/>
          <ac:spMkLst>
            <pc:docMk/>
            <pc:sldMk cId="1891185282" sldId="481"/>
            <ac:spMk id="43" creationId="{F66D6D70-8994-20A7-A7CE-027893843A06}"/>
          </ac:spMkLst>
        </pc:spChg>
        <pc:spChg chg="add mod">
          <ac:chgData name="Veronica Contreras" userId="4086996288_tp_dropbox_plus" providerId="OAuth2" clId="{6803C2F4-F5CC-549D-B570-9A9BC2AC7FA7}" dt="2026-07-30T16:57:27.336" v="352" actId="115"/>
          <ac:spMkLst>
            <pc:docMk/>
            <pc:sldMk cId="1891185282" sldId="481"/>
            <ac:spMk id="49" creationId="{E27D4320-ABF7-D5D4-8DFB-9C2D0643CE1F}"/>
          </ac:spMkLst>
        </pc:spChg>
        <pc:spChg chg="add mod">
          <ac:chgData name="Veronica Contreras" userId="4086996288_tp_dropbox_plus" providerId="OAuth2" clId="{6803C2F4-F5CC-549D-B570-9A9BC2AC7FA7}" dt="2026-07-30T16:57:29.544" v="353" actId="115"/>
          <ac:spMkLst>
            <pc:docMk/>
            <pc:sldMk cId="1891185282" sldId="481"/>
            <ac:spMk id="50" creationId="{3B9E413E-7E1E-9B7F-CF0E-F5FE85F21155}"/>
          </ac:spMkLst>
        </pc:spChg>
        <pc:spChg chg="add mod">
          <ac:chgData name="Veronica Contreras" userId="4086996288_tp_dropbox_plus" providerId="OAuth2" clId="{6803C2F4-F5CC-549D-B570-9A9BC2AC7FA7}" dt="2026-07-30T17:01:39.678" v="495" actId="1036"/>
          <ac:spMkLst>
            <pc:docMk/>
            <pc:sldMk cId="1891185282" sldId="481"/>
            <ac:spMk id="51" creationId="{FC49A0A4-076B-06EC-834A-0B1F32E07EEE}"/>
          </ac:spMkLst>
        </pc:spChg>
        <pc:spChg chg="add mod">
          <ac:chgData name="Veronica Contreras" userId="4086996288_tp_dropbox_plus" providerId="OAuth2" clId="{6803C2F4-F5CC-549D-B570-9A9BC2AC7FA7}" dt="2026-07-30T17:01:39.678" v="495" actId="1036"/>
          <ac:spMkLst>
            <pc:docMk/>
            <pc:sldMk cId="1891185282" sldId="481"/>
            <ac:spMk id="52" creationId="{7E565376-BE95-EB53-C627-A7EF73372CC6}"/>
          </ac:spMkLst>
        </pc:spChg>
        <pc:spChg chg="add mod">
          <ac:chgData name="Veronica Contreras" userId="4086996288_tp_dropbox_plus" providerId="OAuth2" clId="{6803C2F4-F5CC-549D-B570-9A9BC2AC7FA7}" dt="2026-07-30T17:21:16.406" v="527" actId="20577"/>
          <ac:spMkLst>
            <pc:docMk/>
            <pc:sldMk cId="1891185282" sldId="481"/>
            <ac:spMk id="54" creationId="{FBCE3268-AE8C-2032-5654-63114B8AC5A6}"/>
          </ac:spMkLst>
        </pc:spChg>
        <pc:spChg chg="add mod">
          <ac:chgData name="Veronica Contreras" userId="4086996288_tp_dropbox_plus" providerId="OAuth2" clId="{6803C2F4-F5CC-549D-B570-9A9BC2AC7FA7}" dt="2026-07-30T17:21:20.287" v="528" actId="20577"/>
          <ac:spMkLst>
            <pc:docMk/>
            <pc:sldMk cId="1891185282" sldId="481"/>
            <ac:spMk id="55" creationId="{0AE23201-F8B9-BBA9-51D5-FE9966A22DF1}"/>
          </ac:spMkLst>
        </pc:spChg>
        <pc:spChg chg="add mod">
          <ac:chgData name="Veronica Contreras" userId="4086996288_tp_dropbox_plus" providerId="OAuth2" clId="{6803C2F4-F5CC-549D-B570-9A9BC2AC7FA7}" dt="2026-07-30T16:59:46.139" v="399" actId="208"/>
          <ac:spMkLst>
            <pc:docMk/>
            <pc:sldMk cId="1891185282" sldId="481"/>
            <ac:spMk id="56" creationId="{11BAA852-6306-17D5-CB70-7DB9475DCDDF}"/>
          </ac:spMkLst>
        </pc:spChg>
        <pc:spChg chg="add mod">
          <ac:chgData name="Veronica Contreras" userId="4086996288_tp_dropbox_plus" providerId="OAuth2" clId="{6803C2F4-F5CC-549D-B570-9A9BC2AC7FA7}" dt="2026-07-30T17:02:57.283" v="512" actId="115"/>
          <ac:spMkLst>
            <pc:docMk/>
            <pc:sldMk cId="1891185282" sldId="481"/>
            <ac:spMk id="59" creationId="{DD001DBA-A7EC-1700-C9EC-E42F9565CAE8}"/>
          </ac:spMkLst>
        </pc:spChg>
        <pc:spChg chg="add mod">
          <ac:chgData name="Veronica Contreras" userId="4086996288_tp_dropbox_plus" providerId="OAuth2" clId="{6803C2F4-F5CC-549D-B570-9A9BC2AC7FA7}" dt="2026-07-30T17:02:59.143" v="513" actId="115"/>
          <ac:spMkLst>
            <pc:docMk/>
            <pc:sldMk cId="1891185282" sldId="481"/>
            <ac:spMk id="60" creationId="{BB19DCE8-E631-660D-BC0C-0BE8A23401A1}"/>
          </ac:spMkLst>
        </pc:spChg>
        <pc:grpChg chg="del">
          <ac:chgData name="Veronica Contreras" userId="4086996288_tp_dropbox_plus" providerId="OAuth2" clId="{6803C2F4-F5CC-549D-B570-9A9BC2AC7FA7}" dt="2026-07-30T16:46:01.392" v="251" actId="478"/>
          <ac:grpSpMkLst>
            <pc:docMk/>
            <pc:sldMk cId="1891185282" sldId="481"/>
            <ac:grpSpMk id="14" creationId="{6CE30780-6ABD-031E-8833-A68E00AD31CC}"/>
          </ac:grpSpMkLst>
        </pc:grpChg>
        <pc:grpChg chg="del">
          <ac:chgData name="Veronica Contreras" userId="4086996288_tp_dropbox_plus" providerId="OAuth2" clId="{6803C2F4-F5CC-549D-B570-9A9BC2AC7FA7}" dt="2026-07-30T16:46:03.226" v="252" actId="478"/>
          <ac:grpSpMkLst>
            <pc:docMk/>
            <pc:sldMk cId="1891185282" sldId="481"/>
            <ac:grpSpMk id="33" creationId="{98261ED6-AAC4-1E6E-DD65-06A2223C622E}"/>
          </ac:grpSpMkLst>
        </pc:grpChg>
        <pc:grpChg chg="del">
          <ac:chgData name="Veronica Contreras" userId="4086996288_tp_dropbox_plus" providerId="OAuth2" clId="{6803C2F4-F5CC-549D-B570-9A9BC2AC7FA7}" dt="2026-07-30T16:46:01.392" v="251" actId="478"/>
          <ac:grpSpMkLst>
            <pc:docMk/>
            <pc:sldMk cId="1891185282" sldId="481"/>
            <ac:grpSpMk id="37" creationId="{CEDF82A6-57AA-AD54-C81F-FD368BA31F8F}"/>
          </ac:grpSpMkLst>
        </pc:grpChg>
        <pc:picChg chg="add mod modCrop">
          <ac:chgData name="Veronica Contreras" userId="4086996288_tp_dropbox_plus" providerId="OAuth2" clId="{6803C2F4-F5CC-549D-B570-9A9BC2AC7FA7}" dt="2026-07-30T17:01:39.678" v="495" actId="1036"/>
          <ac:picMkLst>
            <pc:docMk/>
            <pc:sldMk cId="1891185282" sldId="481"/>
            <ac:picMk id="39" creationId="{7DC6B293-9A6E-F7C2-8F14-399373A38B57}"/>
          </ac:picMkLst>
        </pc:picChg>
        <pc:picChg chg="add mod">
          <ac:chgData name="Veronica Contreras" userId="4086996288_tp_dropbox_plus" providerId="OAuth2" clId="{6803C2F4-F5CC-549D-B570-9A9BC2AC7FA7}" dt="2026-07-30T17:01:39.678" v="495" actId="1036"/>
          <ac:picMkLst>
            <pc:docMk/>
            <pc:sldMk cId="1891185282" sldId="481"/>
            <ac:picMk id="42" creationId="{D3E8CD95-FD3A-FAF6-514D-512A575E5972}"/>
          </ac:picMkLst>
        </pc:picChg>
        <pc:picChg chg="add mod">
          <ac:chgData name="Veronica Contreras" userId="4086996288_tp_dropbox_plus" providerId="OAuth2" clId="{6803C2F4-F5CC-549D-B570-9A9BC2AC7FA7}" dt="2026-07-30T16:56:46.985" v="341" actId="1076"/>
          <ac:picMkLst>
            <pc:docMk/>
            <pc:sldMk cId="1891185282" sldId="481"/>
            <ac:picMk id="46" creationId="{E7A0DBB5-1FF4-0D17-D3F7-0B02FFF64982}"/>
          </ac:picMkLst>
        </pc:picChg>
        <pc:picChg chg="add mod modCrop">
          <ac:chgData name="Veronica Contreras" userId="4086996288_tp_dropbox_plus" providerId="OAuth2" clId="{6803C2F4-F5CC-549D-B570-9A9BC2AC7FA7}" dt="2026-07-30T16:56:44.433" v="340" actId="1076"/>
          <ac:picMkLst>
            <pc:docMk/>
            <pc:sldMk cId="1891185282" sldId="481"/>
            <ac:picMk id="48" creationId="{17985F0E-02E5-5B50-9D98-A75D25B896DC}"/>
          </ac:picMkLst>
        </pc:picChg>
        <pc:cxnChg chg="add mod">
          <ac:chgData name="Veronica Contreras" userId="4086996288_tp_dropbox_plus" providerId="OAuth2" clId="{6803C2F4-F5CC-549D-B570-9A9BC2AC7FA7}" dt="2026-07-30T17:01:31.065" v="472" actId="1036"/>
          <ac:cxnSpMkLst>
            <pc:docMk/>
            <pc:sldMk cId="1891185282" sldId="481"/>
            <ac:cxnSpMk id="58" creationId="{24008258-F034-18C3-B229-3F340062B876}"/>
          </ac:cxnSpMkLst>
        </pc:cxnChg>
        <pc:cxnChg chg="add mod">
          <ac:chgData name="Veronica Contreras" userId="4086996288_tp_dropbox_plus" providerId="OAuth2" clId="{6803C2F4-F5CC-549D-B570-9A9BC2AC7FA7}" dt="2026-07-30T17:01:52.533" v="503" actId="1076"/>
          <ac:cxnSpMkLst>
            <pc:docMk/>
            <pc:sldMk cId="1891185282" sldId="481"/>
            <ac:cxnSpMk id="61" creationId="{3C1EA2A1-F50B-5CD5-49D7-3D119D26BF37}"/>
          </ac:cxnSpMkLst>
        </pc:cxnChg>
        <pc:cxnChg chg="add mod">
          <ac:chgData name="Veronica Contreras" userId="4086996288_tp_dropbox_plus" providerId="OAuth2" clId="{6803C2F4-F5CC-549D-B570-9A9BC2AC7FA7}" dt="2026-07-30T17:02:21.933" v="507" actId="1582"/>
          <ac:cxnSpMkLst>
            <pc:docMk/>
            <pc:sldMk cId="1891185282" sldId="481"/>
            <ac:cxnSpMk id="63" creationId="{105267AD-9443-9516-DD13-40FD5BD071DE}"/>
          </ac:cxnSpMkLst>
        </pc:cxnChg>
        <pc:cxnChg chg="add mod">
          <ac:chgData name="Veronica Contreras" userId="4086996288_tp_dropbox_plus" providerId="OAuth2" clId="{6803C2F4-F5CC-549D-B570-9A9BC2AC7FA7}" dt="2026-07-30T17:02:33.334" v="509" actId="1076"/>
          <ac:cxnSpMkLst>
            <pc:docMk/>
            <pc:sldMk cId="1891185282" sldId="481"/>
            <ac:cxnSpMk id="1024" creationId="{C60ED071-619A-D068-98C2-BC2C04694EAD}"/>
          </ac:cxnSpMkLst>
        </pc:cxn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FB2DAAA-B09F-9C4A-AA0A-EE04824E62FE}" type="doc">
      <dgm:prSet loTypeId="urn:microsoft.com/office/officeart/2005/8/layout/vProcess5" loCatId="" qsTypeId="urn:microsoft.com/office/officeart/2005/8/quickstyle/simple1" qsCatId="simple" csTypeId="urn:microsoft.com/office/officeart/2005/8/colors/accent1_2" csCatId="accent1" phldr="1"/>
      <dgm:spPr/>
      <dgm:t>
        <a:bodyPr/>
        <a:lstStyle/>
        <a:p>
          <a:endParaRPr lang="en-US"/>
        </a:p>
      </dgm:t>
    </dgm:pt>
    <dgm:pt modelId="{9AC84D49-413A-E244-AFD4-A2E0E74DC18B}">
      <dgm:prSet phldrT="[Text]"/>
      <dgm:spPr>
        <a:solidFill>
          <a:srgbClr val="4E0B6C"/>
        </a:solidFill>
      </dgm:spPr>
      <dgm:t>
        <a:bodyPr/>
        <a:lstStyle/>
        <a:p>
          <a:pPr>
            <a:buFont typeface="Arial" panose="020B0604020202020204" pitchFamily="34" charset="0"/>
            <a:buChar char="•"/>
          </a:pPr>
          <a:r>
            <a:rPr lang="en-US" dirty="0"/>
            <a:t>Take the same, well-defined mesh edge near the center of each detector image</a:t>
          </a:r>
        </a:p>
      </dgm:t>
    </dgm:pt>
    <dgm:pt modelId="{589F24A5-ABD3-6D44-B46F-484AB9C6673C}" type="parTrans" cxnId="{87624591-F969-614A-9E73-45A17D5919D6}">
      <dgm:prSet/>
      <dgm:spPr/>
      <dgm:t>
        <a:bodyPr/>
        <a:lstStyle/>
        <a:p>
          <a:endParaRPr lang="en-US"/>
        </a:p>
      </dgm:t>
    </dgm:pt>
    <dgm:pt modelId="{39C62CD2-FBCC-BF45-9B15-F41CFCADC279}" type="sibTrans" cxnId="{87624591-F969-614A-9E73-45A17D5919D6}">
      <dgm:prSet/>
      <dgm:spPr/>
      <dgm:t>
        <a:bodyPr/>
        <a:lstStyle/>
        <a:p>
          <a:endParaRPr lang="en-US"/>
        </a:p>
      </dgm:t>
    </dgm:pt>
    <dgm:pt modelId="{BC929A94-4693-C140-ABAF-526096154635}">
      <dgm:prSet phldrT="[Text]"/>
      <dgm:spPr>
        <a:solidFill>
          <a:srgbClr val="ED6925"/>
        </a:solidFill>
      </dgm:spPr>
      <dgm:t>
        <a:bodyPr/>
        <a:lstStyle/>
        <a:p>
          <a:pPr>
            <a:buFont typeface="Arial" panose="020B0604020202020204" pitchFamily="34" charset="0"/>
            <a:buChar char="•"/>
          </a:pPr>
          <a:r>
            <a:rPr lang="en-US" dirty="0"/>
            <a:t>Resulting fit is used to calculate the </a:t>
          </a:r>
          <a:r>
            <a:rPr lang="en-US" b="1" dirty="0"/>
            <a:t>line spread function</a:t>
          </a:r>
        </a:p>
      </dgm:t>
    </dgm:pt>
    <dgm:pt modelId="{2AF97D91-013A-E546-B31D-133329776F89}" type="parTrans" cxnId="{F0C9DC7F-31F8-464C-BCDC-6BD2B3D4E0D5}">
      <dgm:prSet/>
      <dgm:spPr/>
      <dgm:t>
        <a:bodyPr/>
        <a:lstStyle/>
        <a:p>
          <a:endParaRPr lang="en-US"/>
        </a:p>
      </dgm:t>
    </dgm:pt>
    <dgm:pt modelId="{D530892E-769C-AB45-8331-252121D97B51}" type="sibTrans" cxnId="{F0C9DC7F-31F8-464C-BCDC-6BD2B3D4E0D5}">
      <dgm:prSet/>
      <dgm:spPr/>
      <dgm:t>
        <a:bodyPr/>
        <a:lstStyle/>
        <a:p>
          <a:endParaRPr lang="en-US"/>
        </a:p>
      </dgm:t>
    </dgm:pt>
    <dgm:pt modelId="{3692228D-E72B-1544-936A-FFBF7D74C5B5}">
      <dgm:prSet/>
      <dgm:spPr>
        <a:solidFill>
          <a:srgbClr val="A12A61"/>
        </a:solidFill>
      </dgm:spPr>
      <dgm:t>
        <a:bodyPr/>
        <a:lstStyle/>
        <a:p>
          <a:r>
            <a:rPr lang="en-US" dirty="0"/>
            <a:t>Fit an error function to the measured edge spread function</a:t>
          </a:r>
        </a:p>
      </dgm:t>
    </dgm:pt>
    <dgm:pt modelId="{15BF06E4-F419-8841-A094-6847D500AF7E}" type="parTrans" cxnId="{C0593D6D-A47B-0040-AB0B-5E46FA9D92F1}">
      <dgm:prSet/>
      <dgm:spPr/>
      <dgm:t>
        <a:bodyPr/>
        <a:lstStyle/>
        <a:p>
          <a:endParaRPr lang="en-US"/>
        </a:p>
      </dgm:t>
    </dgm:pt>
    <dgm:pt modelId="{50A93EDC-C4C5-B448-A58D-D83B7495F089}" type="sibTrans" cxnId="{C0593D6D-A47B-0040-AB0B-5E46FA9D92F1}">
      <dgm:prSet/>
      <dgm:spPr/>
      <dgm:t>
        <a:bodyPr/>
        <a:lstStyle/>
        <a:p>
          <a:endParaRPr lang="en-US"/>
        </a:p>
      </dgm:t>
    </dgm:pt>
    <dgm:pt modelId="{625A0F58-3FFD-6641-AEB1-6D5E367EC7DC}" type="pres">
      <dgm:prSet presAssocID="{CFB2DAAA-B09F-9C4A-AA0A-EE04824E62FE}" presName="outerComposite" presStyleCnt="0">
        <dgm:presLayoutVars>
          <dgm:chMax val="5"/>
          <dgm:dir/>
          <dgm:resizeHandles val="exact"/>
        </dgm:presLayoutVars>
      </dgm:prSet>
      <dgm:spPr/>
    </dgm:pt>
    <dgm:pt modelId="{54A094E8-6810-DE47-B4AB-866C188D0FB5}" type="pres">
      <dgm:prSet presAssocID="{CFB2DAAA-B09F-9C4A-AA0A-EE04824E62FE}" presName="dummyMaxCanvas" presStyleCnt="0">
        <dgm:presLayoutVars/>
      </dgm:prSet>
      <dgm:spPr/>
    </dgm:pt>
    <dgm:pt modelId="{9B973F79-4CD9-5A4F-93F0-DF766E954463}" type="pres">
      <dgm:prSet presAssocID="{CFB2DAAA-B09F-9C4A-AA0A-EE04824E62FE}" presName="ThreeNodes_1" presStyleLbl="node1" presStyleIdx="0" presStyleCnt="3">
        <dgm:presLayoutVars>
          <dgm:bulletEnabled val="1"/>
        </dgm:presLayoutVars>
      </dgm:prSet>
      <dgm:spPr/>
    </dgm:pt>
    <dgm:pt modelId="{9C174341-8967-6E4A-AD2E-134B6580A48D}" type="pres">
      <dgm:prSet presAssocID="{CFB2DAAA-B09F-9C4A-AA0A-EE04824E62FE}" presName="ThreeNodes_2" presStyleLbl="node1" presStyleIdx="1" presStyleCnt="3">
        <dgm:presLayoutVars>
          <dgm:bulletEnabled val="1"/>
        </dgm:presLayoutVars>
      </dgm:prSet>
      <dgm:spPr/>
    </dgm:pt>
    <dgm:pt modelId="{EE19D54F-40C2-F347-8E30-0E67351014D7}" type="pres">
      <dgm:prSet presAssocID="{CFB2DAAA-B09F-9C4A-AA0A-EE04824E62FE}" presName="ThreeNodes_3" presStyleLbl="node1" presStyleIdx="2" presStyleCnt="3">
        <dgm:presLayoutVars>
          <dgm:bulletEnabled val="1"/>
        </dgm:presLayoutVars>
      </dgm:prSet>
      <dgm:spPr/>
    </dgm:pt>
    <dgm:pt modelId="{5DE22280-5537-3B4A-9DBA-6878A2130CF3}" type="pres">
      <dgm:prSet presAssocID="{CFB2DAAA-B09F-9C4A-AA0A-EE04824E62FE}" presName="ThreeConn_1-2" presStyleLbl="fgAccFollowNode1" presStyleIdx="0" presStyleCnt="2">
        <dgm:presLayoutVars>
          <dgm:bulletEnabled val="1"/>
        </dgm:presLayoutVars>
      </dgm:prSet>
      <dgm:spPr/>
    </dgm:pt>
    <dgm:pt modelId="{29BB1201-B65A-974E-8516-9A2DB3C95461}" type="pres">
      <dgm:prSet presAssocID="{CFB2DAAA-B09F-9C4A-AA0A-EE04824E62FE}" presName="ThreeConn_2-3" presStyleLbl="fgAccFollowNode1" presStyleIdx="1" presStyleCnt="2">
        <dgm:presLayoutVars>
          <dgm:bulletEnabled val="1"/>
        </dgm:presLayoutVars>
      </dgm:prSet>
      <dgm:spPr/>
    </dgm:pt>
    <dgm:pt modelId="{04FF13C1-BE02-6341-B5A7-147017810A10}" type="pres">
      <dgm:prSet presAssocID="{CFB2DAAA-B09F-9C4A-AA0A-EE04824E62FE}" presName="ThreeNodes_1_text" presStyleLbl="node1" presStyleIdx="2" presStyleCnt="3">
        <dgm:presLayoutVars>
          <dgm:bulletEnabled val="1"/>
        </dgm:presLayoutVars>
      </dgm:prSet>
      <dgm:spPr/>
    </dgm:pt>
    <dgm:pt modelId="{140F089D-0FB4-C847-92A1-DF32A763A2DB}" type="pres">
      <dgm:prSet presAssocID="{CFB2DAAA-B09F-9C4A-AA0A-EE04824E62FE}" presName="ThreeNodes_2_text" presStyleLbl="node1" presStyleIdx="2" presStyleCnt="3">
        <dgm:presLayoutVars>
          <dgm:bulletEnabled val="1"/>
        </dgm:presLayoutVars>
      </dgm:prSet>
      <dgm:spPr/>
    </dgm:pt>
    <dgm:pt modelId="{FB88E767-74D2-4F49-ABB1-0C99F5DB85DD}" type="pres">
      <dgm:prSet presAssocID="{CFB2DAAA-B09F-9C4A-AA0A-EE04824E62FE}" presName="ThreeNodes_3_text" presStyleLbl="node1" presStyleIdx="2" presStyleCnt="3">
        <dgm:presLayoutVars>
          <dgm:bulletEnabled val="1"/>
        </dgm:presLayoutVars>
      </dgm:prSet>
      <dgm:spPr/>
    </dgm:pt>
  </dgm:ptLst>
  <dgm:cxnLst>
    <dgm:cxn modelId="{F6282847-FB47-EC43-867C-34B49891A728}" type="presOf" srcId="{39C62CD2-FBCC-BF45-9B15-F41CFCADC279}" destId="{5DE22280-5537-3B4A-9DBA-6878A2130CF3}" srcOrd="0" destOrd="0" presId="urn:microsoft.com/office/officeart/2005/8/layout/vProcess5"/>
    <dgm:cxn modelId="{032DBF4C-CABB-384B-AAAD-1113E1A780D3}" type="presOf" srcId="{50A93EDC-C4C5-B448-A58D-D83B7495F089}" destId="{29BB1201-B65A-974E-8516-9A2DB3C95461}" srcOrd="0" destOrd="0" presId="urn:microsoft.com/office/officeart/2005/8/layout/vProcess5"/>
    <dgm:cxn modelId="{37A3B359-66D3-EC43-8C52-7FDA1CC3720D}" type="presOf" srcId="{9AC84D49-413A-E244-AFD4-A2E0E74DC18B}" destId="{04FF13C1-BE02-6341-B5A7-147017810A10}" srcOrd="1" destOrd="0" presId="urn:microsoft.com/office/officeart/2005/8/layout/vProcess5"/>
    <dgm:cxn modelId="{5A31AB6C-FF9B-B34D-A13E-E339FF7BB499}" type="presOf" srcId="{BC929A94-4693-C140-ABAF-526096154635}" destId="{FB88E767-74D2-4F49-ABB1-0C99F5DB85DD}" srcOrd="1" destOrd="0" presId="urn:microsoft.com/office/officeart/2005/8/layout/vProcess5"/>
    <dgm:cxn modelId="{C0593D6D-A47B-0040-AB0B-5E46FA9D92F1}" srcId="{CFB2DAAA-B09F-9C4A-AA0A-EE04824E62FE}" destId="{3692228D-E72B-1544-936A-FFBF7D74C5B5}" srcOrd="1" destOrd="0" parTransId="{15BF06E4-F419-8841-A094-6847D500AF7E}" sibTransId="{50A93EDC-C4C5-B448-A58D-D83B7495F089}"/>
    <dgm:cxn modelId="{F0C9DC7F-31F8-464C-BCDC-6BD2B3D4E0D5}" srcId="{CFB2DAAA-B09F-9C4A-AA0A-EE04824E62FE}" destId="{BC929A94-4693-C140-ABAF-526096154635}" srcOrd="2" destOrd="0" parTransId="{2AF97D91-013A-E546-B31D-133329776F89}" sibTransId="{D530892E-769C-AB45-8331-252121D97B51}"/>
    <dgm:cxn modelId="{87624591-F969-614A-9E73-45A17D5919D6}" srcId="{CFB2DAAA-B09F-9C4A-AA0A-EE04824E62FE}" destId="{9AC84D49-413A-E244-AFD4-A2E0E74DC18B}" srcOrd="0" destOrd="0" parTransId="{589F24A5-ABD3-6D44-B46F-484AB9C6673C}" sibTransId="{39C62CD2-FBCC-BF45-9B15-F41CFCADC279}"/>
    <dgm:cxn modelId="{528447AA-D32E-2E46-B8BF-091361573B1E}" type="presOf" srcId="{CFB2DAAA-B09F-9C4A-AA0A-EE04824E62FE}" destId="{625A0F58-3FFD-6641-AEB1-6D5E367EC7DC}" srcOrd="0" destOrd="0" presId="urn:microsoft.com/office/officeart/2005/8/layout/vProcess5"/>
    <dgm:cxn modelId="{A20079BC-CB8E-1641-B307-E2E858A410FE}" type="presOf" srcId="{3692228D-E72B-1544-936A-FFBF7D74C5B5}" destId="{9C174341-8967-6E4A-AD2E-134B6580A48D}" srcOrd="0" destOrd="0" presId="urn:microsoft.com/office/officeart/2005/8/layout/vProcess5"/>
    <dgm:cxn modelId="{ED7CF6C5-B2DA-5E47-A302-DE1B946D89B5}" type="presOf" srcId="{BC929A94-4693-C140-ABAF-526096154635}" destId="{EE19D54F-40C2-F347-8E30-0E67351014D7}" srcOrd="0" destOrd="0" presId="urn:microsoft.com/office/officeart/2005/8/layout/vProcess5"/>
    <dgm:cxn modelId="{C7C0CCD4-34C4-014E-823A-75B220DCCDAF}" type="presOf" srcId="{9AC84D49-413A-E244-AFD4-A2E0E74DC18B}" destId="{9B973F79-4CD9-5A4F-93F0-DF766E954463}" srcOrd="0" destOrd="0" presId="urn:microsoft.com/office/officeart/2005/8/layout/vProcess5"/>
    <dgm:cxn modelId="{AB4090D9-4CB5-F448-B7BA-A6431F131DA6}" type="presOf" srcId="{3692228D-E72B-1544-936A-FFBF7D74C5B5}" destId="{140F089D-0FB4-C847-92A1-DF32A763A2DB}" srcOrd="1" destOrd="0" presId="urn:microsoft.com/office/officeart/2005/8/layout/vProcess5"/>
    <dgm:cxn modelId="{AE5DB329-A41C-D54D-A192-F52699E7A433}" type="presParOf" srcId="{625A0F58-3FFD-6641-AEB1-6D5E367EC7DC}" destId="{54A094E8-6810-DE47-B4AB-866C188D0FB5}" srcOrd="0" destOrd="0" presId="urn:microsoft.com/office/officeart/2005/8/layout/vProcess5"/>
    <dgm:cxn modelId="{7805A0EA-4D2C-314C-80FC-3B38CF4888D5}" type="presParOf" srcId="{625A0F58-3FFD-6641-AEB1-6D5E367EC7DC}" destId="{9B973F79-4CD9-5A4F-93F0-DF766E954463}" srcOrd="1" destOrd="0" presId="urn:microsoft.com/office/officeart/2005/8/layout/vProcess5"/>
    <dgm:cxn modelId="{B93F81FE-D53D-DD47-8348-1D7D3DA012E1}" type="presParOf" srcId="{625A0F58-3FFD-6641-AEB1-6D5E367EC7DC}" destId="{9C174341-8967-6E4A-AD2E-134B6580A48D}" srcOrd="2" destOrd="0" presId="urn:microsoft.com/office/officeart/2005/8/layout/vProcess5"/>
    <dgm:cxn modelId="{18BF2190-EC5B-6848-9F90-06C377B13FD8}" type="presParOf" srcId="{625A0F58-3FFD-6641-AEB1-6D5E367EC7DC}" destId="{EE19D54F-40C2-F347-8E30-0E67351014D7}" srcOrd="3" destOrd="0" presId="urn:microsoft.com/office/officeart/2005/8/layout/vProcess5"/>
    <dgm:cxn modelId="{E878DD29-E376-D741-9A74-C0801A9FB6D8}" type="presParOf" srcId="{625A0F58-3FFD-6641-AEB1-6D5E367EC7DC}" destId="{5DE22280-5537-3B4A-9DBA-6878A2130CF3}" srcOrd="4" destOrd="0" presId="urn:microsoft.com/office/officeart/2005/8/layout/vProcess5"/>
    <dgm:cxn modelId="{6EFB5DC3-2E50-D949-89EF-6ABA966078A8}" type="presParOf" srcId="{625A0F58-3FFD-6641-AEB1-6D5E367EC7DC}" destId="{29BB1201-B65A-974E-8516-9A2DB3C95461}" srcOrd="5" destOrd="0" presId="urn:microsoft.com/office/officeart/2005/8/layout/vProcess5"/>
    <dgm:cxn modelId="{84A0BF63-1C41-8A46-87CE-2E845ADB40B1}" type="presParOf" srcId="{625A0F58-3FFD-6641-AEB1-6D5E367EC7DC}" destId="{04FF13C1-BE02-6341-B5A7-147017810A10}" srcOrd="6" destOrd="0" presId="urn:microsoft.com/office/officeart/2005/8/layout/vProcess5"/>
    <dgm:cxn modelId="{3296F6F5-E428-644D-B7AD-A211470F9723}" type="presParOf" srcId="{625A0F58-3FFD-6641-AEB1-6D5E367EC7DC}" destId="{140F089D-0FB4-C847-92A1-DF32A763A2DB}" srcOrd="7" destOrd="0" presId="urn:microsoft.com/office/officeart/2005/8/layout/vProcess5"/>
    <dgm:cxn modelId="{3773B96B-94BE-F643-834B-8161B4437D55}" type="presParOf" srcId="{625A0F58-3FFD-6641-AEB1-6D5E367EC7DC}" destId="{FB88E767-74D2-4F49-ABB1-0C99F5DB85DD}" srcOrd="8" destOrd="0" presId="urn:microsoft.com/office/officeart/2005/8/layout/v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FB2DAAA-B09F-9C4A-AA0A-EE04824E62FE}" type="doc">
      <dgm:prSet loTypeId="urn:microsoft.com/office/officeart/2005/8/layout/vProcess5" loCatId="" qsTypeId="urn:microsoft.com/office/officeart/2005/8/quickstyle/simple1" qsCatId="simple" csTypeId="urn:microsoft.com/office/officeart/2005/8/colors/accent1_2" csCatId="accent1" phldr="1"/>
      <dgm:spPr/>
      <dgm:t>
        <a:bodyPr/>
        <a:lstStyle/>
        <a:p>
          <a:endParaRPr lang="en-US"/>
        </a:p>
      </dgm:t>
    </dgm:pt>
    <dgm:pt modelId="{9AC84D49-413A-E244-AFD4-A2E0E74DC18B}">
      <dgm:prSet phldrT="[Text]"/>
      <dgm:spPr>
        <a:solidFill>
          <a:srgbClr val="4E0B6C"/>
        </a:solidFill>
      </dgm:spPr>
      <dgm:t>
        <a:bodyPr/>
        <a:lstStyle/>
        <a:p>
          <a:pPr>
            <a:buFont typeface="Arial" panose="020B0604020202020204" pitchFamily="34" charset="0"/>
            <a:buChar char="•"/>
          </a:pPr>
          <a:r>
            <a:rPr lang="en-US" dirty="0"/>
            <a:t>Take the same, well-defined mesh edge near the center of each detector image</a:t>
          </a:r>
        </a:p>
      </dgm:t>
    </dgm:pt>
    <dgm:pt modelId="{589F24A5-ABD3-6D44-B46F-484AB9C6673C}" type="parTrans" cxnId="{87624591-F969-614A-9E73-45A17D5919D6}">
      <dgm:prSet/>
      <dgm:spPr/>
      <dgm:t>
        <a:bodyPr/>
        <a:lstStyle/>
        <a:p>
          <a:endParaRPr lang="en-US"/>
        </a:p>
      </dgm:t>
    </dgm:pt>
    <dgm:pt modelId="{39C62CD2-FBCC-BF45-9B15-F41CFCADC279}" type="sibTrans" cxnId="{87624591-F969-614A-9E73-45A17D5919D6}">
      <dgm:prSet/>
      <dgm:spPr/>
      <dgm:t>
        <a:bodyPr/>
        <a:lstStyle/>
        <a:p>
          <a:endParaRPr lang="en-US"/>
        </a:p>
      </dgm:t>
    </dgm:pt>
    <dgm:pt modelId="{BC929A94-4693-C140-ABAF-526096154635}">
      <dgm:prSet phldrT="[Text]"/>
      <dgm:spPr>
        <a:solidFill>
          <a:srgbClr val="ED6925"/>
        </a:solidFill>
      </dgm:spPr>
      <dgm:t>
        <a:bodyPr/>
        <a:lstStyle/>
        <a:p>
          <a:pPr>
            <a:buFont typeface="Arial" panose="020B0604020202020204" pitchFamily="34" charset="0"/>
            <a:buChar char="•"/>
          </a:pPr>
          <a:r>
            <a:rPr lang="en-US" dirty="0"/>
            <a:t>Resulting fit is used to calculated the </a:t>
          </a:r>
          <a:r>
            <a:rPr lang="en-US" b="1" dirty="0"/>
            <a:t>line spread function</a:t>
          </a:r>
        </a:p>
      </dgm:t>
    </dgm:pt>
    <dgm:pt modelId="{2AF97D91-013A-E546-B31D-133329776F89}" type="parTrans" cxnId="{F0C9DC7F-31F8-464C-BCDC-6BD2B3D4E0D5}">
      <dgm:prSet/>
      <dgm:spPr/>
      <dgm:t>
        <a:bodyPr/>
        <a:lstStyle/>
        <a:p>
          <a:endParaRPr lang="en-US"/>
        </a:p>
      </dgm:t>
    </dgm:pt>
    <dgm:pt modelId="{D530892E-769C-AB45-8331-252121D97B51}" type="sibTrans" cxnId="{F0C9DC7F-31F8-464C-BCDC-6BD2B3D4E0D5}">
      <dgm:prSet/>
      <dgm:spPr/>
      <dgm:t>
        <a:bodyPr/>
        <a:lstStyle/>
        <a:p>
          <a:endParaRPr lang="en-US"/>
        </a:p>
      </dgm:t>
    </dgm:pt>
    <dgm:pt modelId="{3692228D-E72B-1544-936A-FFBF7D74C5B5}">
      <dgm:prSet/>
      <dgm:spPr>
        <a:solidFill>
          <a:srgbClr val="A12A61"/>
        </a:solidFill>
      </dgm:spPr>
      <dgm:t>
        <a:bodyPr/>
        <a:lstStyle/>
        <a:p>
          <a:r>
            <a:rPr lang="en-US" dirty="0"/>
            <a:t>Fit an error function to the measured edge spread function</a:t>
          </a:r>
        </a:p>
      </dgm:t>
    </dgm:pt>
    <dgm:pt modelId="{15BF06E4-F419-8841-A094-6847D500AF7E}" type="parTrans" cxnId="{C0593D6D-A47B-0040-AB0B-5E46FA9D92F1}">
      <dgm:prSet/>
      <dgm:spPr/>
      <dgm:t>
        <a:bodyPr/>
        <a:lstStyle/>
        <a:p>
          <a:endParaRPr lang="en-US"/>
        </a:p>
      </dgm:t>
    </dgm:pt>
    <dgm:pt modelId="{50A93EDC-C4C5-B448-A58D-D83B7495F089}" type="sibTrans" cxnId="{C0593D6D-A47B-0040-AB0B-5E46FA9D92F1}">
      <dgm:prSet/>
      <dgm:spPr/>
      <dgm:t>
        <a:bodyPr/>
        <a:lstStyle/>
        <a:p>
          <a:endParaRPr lang="en-US"/>
        </a:p>
      </dgm:t>
    </dgm:pt>
    <dgm:pt modelId="{625A0F58-3FFD-6641-AEB1-6D5E367EC7DC}" type="pres">
      <dgm:prSet presAssocID="{CFB2DAAA-B09F-9C4A-AA0A-EE04824E62FE}" presName="outerComposite" presStyleCnt="0">
        <dgm:presLayoutVars>
          <dgm:chMax val="5"/>
          <dgm:dir/>
          <dgm:resizeHandles val="exact"/>
        </dgm:presLayoutVars>
      </dgm:prSet>
      <dgm:spPr/>
    </dgm:pt>
    <dgm:pt modelId="{54A094E8-6810-DE47-B4AB-866C188D0FB5}" type="pres">
      <dgm:prSet presAssocID="{CFB2DAAA-B09F-9C4A-AA0A-EE04824E62FE}" presName="dummyMaxCanvas" presStyleCnt="0">
        <dgm:presLayoutVars/>
      </dgm:prSet>
      <dgm:spPr/>
    </dgm:pt>
    <dgm:pt modelId="{9B973F79-4CD9-5A4F-93F0-DF766E954463}" type="pres">
      <dgm:prSet presAssocID="{CFB2DAAA-B09F-9C4A-AA0A-EE04824E62FE}" presName="ThreeNodes_1" presStyleLbl="node1" presStyleIdx="0" presStyleCnt="3">
        <dgm:presLayoutVars>
          <dgm:bulletEnabled val="1"/>
        </dgm:presLayoutVars>
      </dgm:prSet>
      <dgm:spPr/>
    </dgm:pt>
    <dgm:pt modelId="{9C174341-8967-6E4A-AD2E-134B6580A48D}" type="pres">
      <dgm:prSet presAssocID="{CFB2DAAA-B09F-9C4A-AA0A-EE04824E62FE}" presName="ThreeNodes_2" presStyleLbl="node1" presStyleIdx="1" presStyleCnt="3">
        <dgm:presLayoutVars>
          <dgm:bulletEnabled val="1"/>
        </dgm:presLayoutVars>
      </dgm:prSet>
      <dgm:spPr/>
    </dgm:pt>
    <dgm:pt modelId="{EE19D54F-40C2-F347-8E30-0E67351014D7}" type="pres">
      <dgm:prSet presAssocID="{CFB2DAAA-B09F-9C4A-AA0A-EE04824E62FE}" presName="ThreeNodes_3" presStyleLbl="node1" presStyleIdx="2" presStyleCnt="3">
        <dgm:presLayoutVars>
          <dgm:bulletEnabled val="1"/>
        </dgm:presLayoutVars>
      </dgm:prSet>
      <dgm:spPr/>
    </dgm:pt>
    <dgm:pt modelId="{5DE22280-5537-3B4A-9DBA-6878A2130CF3}" type="pres">
      <dgm:prSet presAssocID="{CFB2DAAA-B09F-9C4A-AA0A-EE04824E62FE}" presName="ThreeConn_1-2" presStyleLbl="fgAccFollowNode1" presStyleIdx="0" presStyleCnt="2">
        <dgm:presLayoutVars>
          <dgm:bulletEnabled val="1"/>
        </dgm:presLayoutVars>
      </dgm:prSet>
      <dgm:spPr/>
    </dgm:pt>
    <dgm:pt modelId="{29BB1201-B65A-974E-8516-9A2DB3C95461}" type="pres">
      <dgm:prSet presAssocID="{CFB2DAAA-B09F-9C4A-AA0A-EE04824E62FE}" presName="ThreeConn_2-3" presStyleLbl="fgAccFollowNode1" presStyleIdx="1" presStyleCnt="2">
        <dgm:presLayoutVars>
          <dgm:bulletEnabled val="1"/>
        </dgm:presLayoutVars>
      </dgm:prSet>
      <dgm:spPr/>
    </dgm:pt>
    <dgm:pt modelId="{04FF13C1-BE02-6341-B5A7-147017810A10}" type="pres">
      <dgm:prSet presAssocID="{CFB2DAAA-B09F-9C4A-AA0A-EE04824E62FE}" presName="ThreeNodes_1_text" presStyleLbl="node1" presStyleIdx="2" presStyleCnt="3">
        <dgm:presLayoutVars>
          <dgm:bulletEnabled val="1"/>
        </dgm:presLayoutVars>
      </dgm:prSet>
      <dgm:spPr/>
    </dgm:pt>
    <dgm:pt modelId="{140F089D-0FB4-C847-92A1-DF32A763A2DB}" type="pres">
      <dgm:prSet presAssocID="{CFB2DAAA-B09F-9C4A-AA0A-EE04824E62FE}" presName="ThreeNodes_2_text" presStyleLbl="node1" presStyleIdx="2" presStyleCnt="3">
        <dgm:presLayoutVars>
          <dgm:bulletEnabled val="1"/>
        </dgm:presLayoutVars>
      </dgm:prSet>
      <dgm:spPr/>
    </dgm:pt>
    <dgm:pt modelId="{FB88E767-74D2-4F49-ABB1-0C99F5DB85DD}" type="pres">
      <dgm:prSet presAssocID="{CFB2DAAA-B09F-9C4A-AA0A-EE04824E62FE}" presName="ThreeNodes_3_text" presStyleLbl="node1" presStyleIdx="2" presStyleCnt="3">
        <dgm:presLayoutVars>
          <dgm:bulletEnabled val="1"/>
        </dgm:presLayoutVars>
      </dgm:prSet>
      <dgm:spPr/>
    </dgm:pt>
  </dgm:ptLst>
  <dgm:cxnLst>
    <dgm:cxn modelId="{F6282847-FB47-EC43-867C-34B49891A728}" type="presOf" srcId="{39C62CD2-FBCC-BF45-9B15-F41CFCADC279}" destId="{5DE22280-5537-3B4A-9DBA-6878A2130CF3}" srcOrd="0" destOrd="0" presId="urn:microsoft.com/office/officeart/2005/8/layout/vProcess5"/>
    <dgm:cxn modelId="{032DBF4C-CABB-384B-AAAD-1113E1A780D3}" type="presOf" srcId="{50A93EDC-C4C5-B448-A58D-D83B7495F089}" destId="{29BB1201-B65A-974E-8516-9A2DB3C95461}" srcOrd="0" destOrd="0" presId="urn:microsoft.com/office/officeart/2005/8/layout/vProcess5"/>
    <dgm:cxn modelId="{37A3B359-66D3-EC43-8C52-7FDA1CC3720D}" type="presOf" srcId="{9AC84D49-413A-E244-AFD4-A2E0E74DC18B}" destId="{04FF13C1-BE02-6341-B5A7-147017810A10}" srcOrd="1" destOrd="0" presId="urn:microsoft.com/office/officeart/2005/8/layout/vProcess5"/>
    <dgm:cxn modelId="{5A31AB6C-FF9B-B34D-A13E-E339FF7BB499}" type="presOf" srcId="{BC929A94-4693-C140-ABAF-526096154635}" destId="{FB88E767-74D2-4F49-ABB1-0C99F5DB85DD}" srcOrd="1" destOrd="0" presId="urn:microsoft.com/office/officeart/2005/8/layout/vProcess5"/>
    <dgm:cxn modelId="{C0593D6D-A47B-0040-AB0B-5E46FA9D92F1}" srcId="{CFB2DAAA-B09F-9C4A-AA0A-EE04824E62FE}" destId="{3692228D-E72B-1544-936A-FFBF7D74C5B5}" srcOrd="1" destOrd="0" parTransId="{15BF06E4-F419-8841-A094-6847D500AF7E}" sibTransId="{50A93EDC-C4C5-B448-A58D-D83B7495F089}"/>
    <dgm:cxn modelId="{F0C9DC7F-31F8-464C-BCDC-6BD2B3D4E0D5}" srcId="{CFB2DAAA-B09F-9C4A-AA0A-EE04824E62FE}" destId="{BC929A94-4693-C140-ABAF-526096154635}" srcOrd="2" destOrd="0" parTransId="{2AF97D91-013A-E546-B31D-133329776F89}" sibTransId="{D530892E-769C-AB45-8331-252121D97B51}"/>
    <dgm:cxn modelId="{87624591-F969-614A-9E73-45A17D5919D6}" srcId="{CFB2DAAA-B09F-9C4A-AA0A-EE04824E62FE}" destId="{9AC84D49-413A-E244-AFD4-A2E0E74DC18B}" srcOrd="0" destOrd="0" parTransId="{589F24A5-ABD3-6D44-B46F-484AB9C6673C}" sibTransId="{39C62CD2-FBCC-BF45-9B15-F41CFCADC279}"/>
    <dgm:cxn modelId="{528447AA-D32E-2E46-B8BF-091361573B1E}" type="presOf" srcId="{CFB2DAAA-B09F-9C4A-AA0A-EE04824E62FE}" destId="{625A0F58-3FFD-6641-AEB1-6D5E367EC7DC}" srcOrd="0" destOrd="0" presId="urn:microsoft.com/office/officeart/2005/8/layout/vProcess5"/>
    <dgm:cxn modelId="{A20079BC-CB8E-1641-B307-E2E858A410FE}" type="presOf" srcId="{3692228D-E72B-1544-936A-FFBF7D74C5B5}" destId="{9C174341-8967-6E4A-AD2E-134B6580A48D}" srcOrd="0" destOrd="0" presId="urn:microsoft.com/office/officeart/2005/8/layout/vProcess5"/>
    <dgm:cxn modelId="{ED7CF6C5-B2DA-5E47-A302-DE1B946D89B5}" type="presOf" srcId="{BC929A94-4693-C140-ABAF-526096154635}" destId="{EE19D54F-40C2-F347-8E30-0E67351014D7}" srcOrd="0" destOrd="0" presId="urn:microsoft.com/office/officeart/2005/8/layout/vProcess5"/>
    <dgm:cxn modelId="{C7C0CCD4-34C4-014E-823A-75B220DCCDAF}" type="presOf" srcId="{9AC84D49-413A-E244-AFD4-A2E0E74DC18B}" destId="{9B973F79-4CD9-5A4F-93F0-DF766E954463}" srcOrd="0" destOrd="0" presId="urn:microsoft.com/office/officeart/2005/8/layout/vProcess5"/>
    <dgm:cxn modelId="{AB4090D9-4CB5-F448-B7BA-A6431F131DA6}" type="presOf" srcId="{3692228D-E72B-1544-936A-FFBF7D74C5B5}" destId="{140F089D-0FB4-C847-92A1-DF32A763A2DB}" srcOrd="1" destOrd="0" presId="urn:microsoft.com/office/officeart/2005/8/layout/vProcess5"/>
    <dgm:cxn modelId="{AE5DB329-A41C-D54D-A192-F52699E7A433}" type="presParOf" srcId="{625A0F58-3FFD-6641-AEB1-6D5E367EC7DC}" destId="{54A094E8-6810-DE47-B4AB-866C188D0FB5}" srcOrd="0" destOrd="0" presId="urn:microsoft.com/office/officeart/2005/8/layout/vProcess5"/>
    <dgm:cxn modelId="{7805A0EA-4D2C-314C-80FC-3B38CF4888D5}" type="presParOf" srcId="{625A0F58-3FFD-6641-AEB1-6D5E367EC7DC}" destId="{9B973F79-4CD9-5A4F-93F0-DF766E954463}" srcOrd="1" destOrd="0" presId="urn:microsoft.com/office/officeart/2005/8/layout/vProcess5"/>
    <dgm:cxn modelId="{B93F81FE-D53D-DD47-8348-1D7D3DA012E1}" type="presParOf" srcId="{625A0F58-3FFD-6641-AEB1-6D5E367EC7DC}" destId="{9C174341-8967-6E4A-AD2E-134B6580A48D}" srcOrd="2" destOrd="0" presId="urn:microsoft.com/office/officeart/2005/8/layout/vProcess5"/>
    <dgm:cxn modelId="{18BF2190-EC5B-6848-9F90-06C377B13FD8}" type="presParOf" srcId="{625A0F58-3FFD-6641-AEB1-6D5E367EC7DC}" destId="{EE19D54F-40C2-F347-8E30-0E67351014D7}" srcOrd="3" destOrd="0" presId="urn:microsoft.com/office/officeart/2005/8/layout/vProcess5"/>
    <dgm:cxn modelId="{E878DD29-E376-D741-9A74-C0801A9FB6D8}" type="presParOf" srcId="{625A0F58-3FFD-6641-AEB1-6D5E367EC7DC}" destId="{5DE22280-5537-3B4A-9DBA-6878A2130CF3}" srcOrd="4" destOrd="0" presId="urn:microsoft.com/office/officeart/2005/8/layout/vProcess5"/>
    <dgm:cxn modelId="{6EFB5DC3-2E50-D949-89EF-6ABA966078A8}" type="presParOf" srcId="{625A0F58-3FFD-6641-AEB1-6D5E367EC7DC}" destId="{29BB1201-B65A-974E-8516-9A2DB3C95461}" srcOrd="5" destOrd="0" presId="urn:microsoft.com/office/officeart/2005/8/layout/vProcess5"/>
    <dgm:cxn modelId="{84A0BF63-1C41-8A46-87CE-2E845ADB40B1}" type="presParOf" srcId="{625A0F58-3FFD-6641-AEB1-6D5E367EC7DC}" destId="{04FF13C1-BE02-6341-B5A7-147017810A10}" srcOrd="6" destOrd="0" presId="urn:microsoft.com/office/officeart/2005/8/layout/vProcess5"/>
    <dgm:cxn modelId="{3296F6F5-E428-644D-B7AD-A211470F9723}" type="presParOf" srcId="{625A0F58-3FFD-6641-AEB1-6D5E367EC7DC}" destId="{140F089D-0FB4-C847-92A1-DF32A763A2DB}" srcOrd="7" destOrd="0" presId="urn:microsoft.com/office/officeart/2005/8/layout/vProcess5"/>
    <dgm:cxn modelId="{3773B96B-94BE-F643-834B-8161B4437D55}" type="presParOf" srcId="{625A0F58-3FFD-6641-AEB1-6D5E367EC7DC}" destId="{FB88E767-74D2-4F49-ABB1-0C99F5DB85DD}" srcOrd="8" destOrd="0" presId="urn:microsoft.com/office/officeart/2005/8/layout/vProcess5"/>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973F79-4CD9-5A4F-93F0-DF766E954463}">
      <dsp:nvSpPr>
        <dsp:cNvPr id="0" name=""/>
        <dsp:cNvSpPr/>
      </dsp:nvSpPr>
      <dsp:spPr>
        <a:xfrm>
          <a:off x="0" y="0"/>
          <a:ext cx="3781784" cy="695945"/>
        </a:xfrm>
        <a:prstGeom prst="roundRect">
          <a:avLst>
            <a:gd name="adj" fmla="val 10000"/>
          </a:avLst>
        </a:prstGeom>
        <a:solidFill>
          <a:srgbClr val="4E0B6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Font typeface="Arial" panose="020B0604020202020204" pitchFamily="34" charset="0"/>
            <a:buNone/>
          </a:pPr>
          <a:r>
            <a:rPr lang="en-US" sz="1300" kern="1200" dirty="0"/>
            <a:t>Take the same, well-defined mesh edge near the center of each detector image</a:t>
          </a:r>
        </a:p>
      </dsp:txBody>
      <dsp:txXfrm>
        <a:off x="20384" y="20384"/>
        <a:ext cx="3030804" cy="655177"/>
      </dsp:txXfrm>
    </dsp:sp>
    <dsp:sp modelId="{9C174341-8967-6E4A-AD2E-134B6580A48D}">
      <dsp:nvSpPr>
        <dsp:cNvPr id="0" name=""/>
        <dsp:cNvSpPr/>
      </dsp:nvSpPr>
      <dsp:spPr>
        <a:xfrm>
          <a:off x="333686" y="811936"/>
          <a:ext cx="3781784" cy="695945"/>
        </a:xfrm>
        <a:prstGeom prst="roundRect">
          <a:avLst>
            <a:gd name="adj" fmla="val 10000"/>
          </a:avLst>
        </a:prstGeom>
        <a:solidFill>
          <a:srgbClr val="A12A6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Fit an error function to the measured edge spread function</a:t>
          </a:r>
        </a:p>
      </dsp:txBody>
      <dsp:txXfrm>
        <a:off x="354070" y="832320"/>
        <a:ext cx="2954964" cy="655177"/>
      </dsp:txXfrm>
    </dsp:sp>
    <dsp:sp modelId="{EE19D54F-40C2-F347-8E30-0E67351014D7}">
      <dsp:nvSpPr>
        <dsp:cNvPr id="0" name=""/>
        <dsp:cNvSpPr/>
      </dsp:nvSpPr>
      <dsp:spPr>
        <a:xfrm>
          <a:off x="667373" y="1623872"/>
          <a:ext cx="3781784" cy="695945"/>
        </a:xfrm>
        <a:prstGeom prst="roundRect">
          <a:avLst>
            <a:gd name="adj" fmla="val 10000"/>
          </a:avLst>
        </a:prstGeom>
        <a:solidFill>
          <a:srgbClr val="ED692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Font typeface="Arial" panose="020B0604020202020204" pitchFamily="34" charset="0"/>
            <a:buNone/>
          </a:pPr>
          <a:r>
            <a:rPr lang="en-US" sz="1300" kern="1200" dirty="0"/>
            <a:t>Resulting fit is used to calculate the </a:t>
          </a:r>
          <a:r>
            <a:rPr lang="en-US" sz="1300" b="1" kern="1200" dirty="0"/>
            <a:t>line spread function</a:t>
          </a:r>
        </a:p>
      </dsp:txBody>
      <dsp:txXfrm>
        <a:off x="687757" y="1644256"/>
        <a:ext cx="2954964" cy="655177"/>
      </dsp:txXfrm>
    </dsp:sp>
    <dsp:sp modelId="{5DE22280-5537-3B4A-9DBA-6878A2130CF3}">
      <dsp:nvSpPr>
        <dsp:cNvPr id="0" name=""/>
        <dsp:cNvSpPr/>
      </dsp:nvSpPr>
      <dsp:spPr>
        <a:xfrm>
          <a:off x="3329419" y="527758"/>
          <a:ext cx="452364" cy="452364"/>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3431201" y="527758"/>
        <a:ext cx="248800" cy="340404"/>
      </dsp:txXfrm>
    </dsp:sp>
    <dsp:sp modelId="{29BB1201-B65A-974E-8516-9A2DB3C95461}">
      <dsp:nvSpPr>
        <dsp:cNvPr id="0" name=""/>
        <dsp:cNvSpPr/>
      </dsp:nvSpPr>
      <dsp:spPr>
        <a:xfrm>
          <a:off x="3663106" y="1335055"/>
          <a:ext cx="452364" cy="452364"/>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3764888" y="1335055"/>
        <a:ext cx="248800" cy="34040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973F79-4CD9-5A4F-93F0-DF766E954463}">
      <dsp:nvSpPr>
        <dsp:cNvPr id="0" name=""/>
        <dsp:cNvSpPr/>
      </dsp:nvSpPr>
      <dsp:spPr>
        <a:xfrm>
          <a:off x="0" y="0"/>
          <a:ext cx="3781784" cy="695945"/>
        </a:xfrm>
        <a:prstGeom prst="roundRect">
          <a:avLst>
            <a:gd name="adj" fmla="val 10000"/>
          </a:avLst>
        </a:prstGeom>
        <a:solidFill>
          <a:srgbClr val="4E0B6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Font typeface="Arial" panose="020B0604020202020204" pitchFamily="34" charset="0"/>
            <a:buNone/>
          </a:pPr>
          <a:r>
            <a:rPr lang="en-US" sz="1300" kern="1200" dirty="0"/>
            <a:t>Take the same, well-defined mesh edge near the center of each detector image</a:t>
          </a:r>
        </a:p>
      </dsp:txBody>
      <dsp:txXfrm>
        <a:off x="20384" y="20384"/>
        <a:ext cx="3030804" cy="655177"/>
      </dsp:txXfrm>
    </dsp:sp>
    <dsp:sp modelId="{9C174341-8967-6E4A-AD2E-134B6580A48D}">
      <dsp:nvSpPr>
        <dsp:cNvPr id="0" name=""/>
        <dsp:cNvSpPr/>
      </dsp:nvSpPr>
      <dsp:spPr>
        <a:xfrm>
          <a:off x="333686" y="811936"/>
          <a:ext cx="3781784" cy="695945"/>
        </a:xfrm>
        <a:prstGeom prst="roundRect">
          <a:avLst>
            <a:gd name="adj" fmla="val 10000"/>
          </a:avLst>
        </a:prstGeom>
        <a:solidFill>
          <a:srgbClr val="A12A6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None/>
          </a:pPr>
          <a:r>
            <a:rPr lang="en-US" sz="1300" kern="1200" dirty="0"/>
            <a:t>Fit an error function to the measured edge spread function</a:t>
          </a:r>
        </a:p>
      </dsp:txBody>
      <dsp:txXfrm>
        <a:off x="354070" y="832320"/>
        <a:ext cx="2954964" cy="655177"/>
      </dsp:txXfrm>
    </dsp:sp>
    <dsp:sp modelId="{EE19D54F-40C2-F347-8E30-0E67351014D7}">
      <dsp:nvSpPr>
        <dsp:cNvPr id="0" name=""/>
        <dsp:cNvSpPr/>
      </dsp:nvSpPr>
      <dsp:spPr>
        <a:xfrm>
          <a:off x="667373" y="1623872"/>
          <a:ext cx="3781784" cy="695945"/>
        </a:xfrm>
        <a:prstGeom prst="roundRect">
          <a:avLst>
            <a:gd name="adj" fmla="val 10000"/>
          </a:avLst>
        </a:prstGeom>
        <a:solidFill>
          <a:srgbClr val="ED692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l" defTabSz="577850">
            <a:lnSpc>
              <a:spcPct val="90000"/>
            </a:lnSpc>
            <a:spcBef>
              <a:spcPct val="0"/>
            </a:spcBef>
            <a:spcAft>
              <a:spcPct val="35000"/>
            </a:spcAft>
            <a:buFont typeface="Arial" panose="020B0604020202020204" pitchFamily="34" charset="0"/>
            <a:buNone/>
          </a:pPr>
          <a:r>
            <a:rPr lang="en-US" sz="1300" kern="1200" dirty="0"/>
            <a:t>Resulting fit is used to calculated the </a:t>
          </a:r>
          <a:r>
            <a:rPr lang="en-US" sz="1300" b="1" kern="1200" dirty="0"/>
            <a:t>line spread function</a:t>
          </a:r>
        </a:p>
      </dsp:txBody>
      <dsp:txXfrm>
        <a:off x="687757" y="1644256"/>
        <a:ext cx="2954964" cy="655177"/>
      </dsp:txXfrm>
    </dsp:sp>
    <dsp:sp modelId="{5DE22280-5537-3B4A-9DBA-6878A2130CF3}">
      <dsp:nvSpPr>
        <dsp:cNvPr id="0" name=""/>
        <dsp:cNvSpPr/>
      </dsp:nvSpPr>
      <dsp:spPr>
        <a:xfrm>
          <a:off x="3329419" y="527758"/>
          <a:ext cx="452364" cy="452364"/>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3431201" y="527758"/>
        <a:ext cx="248800" cy="340404"/>
      </dsp:txXfrm>
    </dsp:sp>
    <dsp:sp modelId="{29BB1201-B65A-974E-8516-9A2DB3C95461}">
      <dsp:nvSpPr>
        <dsp:cNvPr id="0" name=""/>
        <dsp:cNvSpPr/>
      </dsp:nvSpPr>
      <dsp:spPr>
        <a:xfrm>
          <a:off x="3663106" y="1335055"/>
          <a:ext cx="452364" cy="452364"/>
        </a:xfrm>
        <a:prstGeom prst="downArrow">
          <a:avLst>
            <a:gd name="adj1" fmla="val 55000"/>
            <a:gd name="adj2" fmla="val 45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endParaRPr lang="en-US" sz="2100" kern="1200"/>
        </a:p>
      </dsp:txBody>
      <dsp:txXfrm>
        <a:off x="3764888" y="1335055"/>
        <a:ext cx="248800" cy="340404"/>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1fd9b6cff4e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1fd9b6cff4e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BFEE79-ACA1-0158-3E50-ADCBFEE199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EE8361-B1AA-F36D-321A-C352AC86022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977D0B8-4C75-6D45-7422-5D9F9317BE91}"/>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1446579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D4A9FA-F7F5-0BBF-D541-55F56F7D03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48185E-C348-FD28-3FD4-2307D9F71E7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3E6E03F2-FA26-99A3-5F59-2249FA5AE61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422701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14F5E3-F72B-F9E8-3693-54F028BDF5C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BAF5E2-084F-794C-762C-AD5B365A546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DD954DE-29F6-BF15-B763-DC8369D3ADBE}"/>
              </a:ext>
            </a:extLst>
          </p:cNvPr>
          <p:cNvSpPr>
            <a:spLocks noGrp="1"/>
          </p:cNvSpPr>
          <p:nvPr>
            <p:ph type="body" idx="1"/>
          </p:nvPr>
        </p:nvSpPr>
        <p:spPr/>
        <p:txBody>
          <a:bodyPr/>
          <a:lstStyle/>
          <a:p>
            <a:r>
              <a:rPr lang="en-US" b="1" dirty="0"/>
              <a:t>This slide investigates the origin of the image blur we observe.</a:t>
            </a:r>
          </a:p>
          <a:p>
            <a:endParaRPr lang="en-US" dirty="0"/>
          </a:p>
          <a:p>
            <a:r>
              <a:rPr lang="en-US" dirty="0"/>
              <a:t>For each detector layer, I selected the same well-defined mesh edge near the center of the image. </a:t>
            </a:r>
          </a:p>
          <a:p>
            <a:r>
              <a:rPr lang="en-US" dirty="0"/>
              <a:t>An error function was fit to the measured edge spread function, and the resulting fit was used to calculate the line spread function and modulation transfer function.</a:t>
            </a:r>
          </a:p>
        </p:txBody>
      </p:sp>
    </p:spTree>
    <p:extLst>
      <p:ext uri="{BB962C8B-B14F-4D97-AF65-F5344CB8AC3E}">
        <p14:creationId xmlns:p14="http://schemas.microsoft.com/office/powerpoint/2010/main" val="3001748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2CC08A-0F29-2948-0CE8-79A22FE07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C07F16-7794-2CB4-9A98-E1F1F653131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724529B-1654-3F98-C8D5-9973E2477D7D}"/>
              </a:ext>
            </a:extLst>
          </p:cNvPr>
          <p:cNvSpPr>
            <a:spLocks noGrp="1"/>
          </p:cNvSpPr>
          <p:nvPr>
            <p:ph type="body" idx="1"/>
          </p:nvPr>
        </p:nvSpPr>
        <p:spPr/>
        <p:txBody>
          <a:bodyPr/>
          <a:lstStyle/>
          <a:p>
            <a:r>
              <a:rPr lang="en-US" dirty="0"/>
              <a:t>To understand what causes this image degradation, we modeled proton transport through the detector stack using TRIM.</a:t>
            </a:r>
          </a:p>
          <a:p>
            <a:endParaRPr lang="en-US" dirty="0"/>
          </a:p>
          <a:p>
            <a:r>
              <a:rPr lang="en-US" dirty="0"/>
              <a:t>TRIM is a monte </a:t>
            </a:r>
            <a:r>
              <a:rPr lang="en-US" dirty="0" err="1"/>
              <a:t>carlo</a:t>
            </a:r>
            <a:r>
              <a:rPr lang="en-US" dirty="0"/>
              <a:t> code that predicts the lateral spread of protons as they traverse the detector materials. Both the lateral range and lateral straggle increase the size of the proton distribution on the scintillator, reducing image sharpness.</a:t>
            </a:r>
          </a:p>
          <a:p>
            <a:endParaRPr lang="en-US" dirty="0"/>
          </a:p>
          <a:p>
            <a:r>
              <a:rPr lang="en-US" dirty="0"/>
              <a:t>The lateral range = average lateral distance from the central beam axis</a:t>
            </a:r>
          </a:p>
          <a:p>
            <a:r>
              <a:rPr lang="en-US" dirty="0"/>
              <a:t>Lateral straggling = average deviation from the lateral range</a:t>
            </a:r>
          </a:p>
          <a:p>
            <a:endParaRPr lang="en-US" dirty="0"/>
          </a:p>
          <a:p>
            <a:r>
              <a:rPr lang="en-US" b="1" dirty="0"/>
              <a:t>TAKEAWAY: </a:t>
            </a:r>
            <a:r>
              <a:rPr lang="en-US" dirty="0"/>
              <a:t>The experimental broadening measured by the ESF, LSF, and MTF is consistent with the scattering predicted by the TRIM simulations, indicating that scattering within the detector stack is a dominant contributor to the loss of spatial resolution.</a:t>
            </a:r>
            <a:br>
              <a:rPr lang="en-US" dirty="0"/>
            </a:br>
            <a:endParaRPr lang="en-US" dirty="0"/>
          </a:p>
          <a:p>
            <a:endParaRPr lang="en-US" dirty="0"/>
          </a:p>
          <a:p>
            <a:endParaRPr lang="en-US" dirty="0"/>
          </a:p>
        </p:txBody>
      </p:sp>
    </p:spTree>
    <p:extLst>
      <p:ext uri="{BB962C8B-B14F-4D97-AF65-F5344CB8AC3E}">
        <p14:creationId xmlns:p14="http://schemas.microsoft.com/office/powerpoint/2010/main" val="38525148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513618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1693F-F23B-F1F0-ACA0-50E0B1C1A99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FF0A6D9-8A3C-0FCA-037F-4E03428508F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C5A0A0E9-BBBA-4FAB-E6FD-BF01F5D480E5}"/>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04387877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B7C8A-3743-B226-71EE-DB8DFED37A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F5AB9E-DE00-37F7-1C91-646DDB6BF98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2C5247A-E68E-BD9A-BCD6-D6D7F2814BC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39670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5E843-F5A2-D0EC-E9D7-ECAE069001C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ECF182-994C-88DE-2D88-9303EC21ECE4}"/>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6AF957D6-CA54-68D1-5905-6D345AC28AFB}"/>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3721957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210519f26d5_0_2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210519f26d5_0_2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b="1" dirty="0"/>
              <a:t>This slide investigates the origin of the image blur we observe.</a:t>
            </a:r>
          </a:p>
          <a:p>
            <a:endParaRPr lang="en-US" dirty="0"/>
          </a:p>
          <a:p>
            <a:r>
              <a:rPr lang="en-US" dirty="0"/>
              <a:t>For each detector layer, I selected the same well-defined mesh edge near the center of the image. </a:t>
            </a:r>
          </a:p>
          <a:p>
            <a:r>
              <a:rPr lang="en-US" dirty="0"/>
              <a:t>An error function was fit to the measured edge spread function, and the resulting fit was used to calculate the line spread function and modulation transfer function.</a:t>
            </a:r>
          </a:p>
        </p:txBody>
      </p:sp>
    </p:spTree>
    <p:extLst>
      <p:ext uri="{BB962C8B-B14F-4D97-AF65-F5344CB8AC3E}">
        <p14:creationId xmlns:p14="http://schemas.microsoft.com/office/powerpoint/2010/main" val="4214405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25DBB-8A57-635B-04D0-DFC1A7FEC9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8270D1-D50C-AA02-50C0-D7014BBD0975}"/>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BB233A82-59AB-07E9-24A7-11D00132F4C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363514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4C3A2F-38EC-DB92-F067-1043883E11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DAF197E-91FD-AB4C-7DA0-E9E87A29318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7C062604-A136-F918-8EE1-F7256E727C84}"/>
              </a:ext>
            </a:extLst>
          </p:cNvPr>
          <p:cNvSpPr>
            <a:spLocks noGrp="1"/>
          </p:cNvSpPr>
          <p:nvPr>
            <p:ph type="body" idx="1"/>
          </p:nvPr>
        </p:nvSpPr>
        <p:spPr/>
        <p:txBody>
          <a:bodyPr/>
          <a:lstStyle/>
          <a:p>
            <a:r>
              <a:rPr lang="en-US" b="1" dirty="0"/>
              <a:t>This slide investigates the origin of the image blur we observe.</a:t>
            </a:r>
          </a:p>
          <a:p>
            <a:endParaRPr lang="en-US" dirty="0"/>
          </a:p>
          <a:p>
            <a:r>
              <a:rPr lang="en-US" dirty="0"/>
              <a:t>For each detector layer, I selected the same well-defined mesh edge near the center of the image. </a:t>
            </a:r>
          </a:p>
          <a:p>
            <a:r>
              <a:rPr lang="en-US" dirty="0"/>
              <a:t>An error function was fit to the measured edge spread function, and the resulting fit was used to calculate the line spread function and modulation transfer function.</a:t>
            </a:r>
          </a:p>
        </p:txBody>
      </p:sp>
    </p:spTree>
    <p:extLst>
      <p:ext uri="{BB962C8B-B14F-4D97-AF65-F5344CB8AC3E}">
        <p14:creationId xmlns:p14="http://schemas.microsoft.com/office/powerpoint/2010/main" val="375588027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FE55C-0673-264C-BFFC-9E457B04286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FBF9939-2748-76BD-9C24-7B28B3F8858B}"/>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89A05297-C063-3654-5E92-2C9CF422A33C}"/>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578015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75784992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The differences in </a:t>
            </a:r>
            <a:r>
              <a:rPr lang="en-US" b="1" dirty="0"/>
              <a:t>mean contrast</a:t>
            </a:r>
            <a:r>
              <a:rPr lang="en-US" dirty="0"/>
              <a:t> are fairly modest</a:t>
            </a:r>
          </a:p>
          <a:p>
            <a:endParaRPr lang="en-US" dirty="0"/>
          </a:p>
          <a:p>
            <a:r>
              <a:rPr lang="en-US" b="1" dirty="0"/>
              <a:t>contrast varies substantially across each detector</a:t>
            </a:r>
            <a:r>
              <a:rPr lang="en-US" dirty="0"/>
              <a:t>, motivating the spatial heat-map analysis instead of relying on a single average value. </a:t>
            </a:r>
          </a:p>
          <a:p>
            <a:endParaRPr lang="en-US" dirty="0"/>
          </a:p>
        </p:txBody>
      </p:sp>
    </p:spTree>
    <p:extLst>
      <p:ext uri="{BB962C8B-B14F-4D97-AF65-F5344CB8AC3E}">
        <p14:creationId xmlns:p14="http://schemas.microsoft.com/office/powerpoint/2010/main" val="20131016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9A9C7-B9C7-75D5-6BDF-A5A57D41B9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ACF9DE2-5A5D-6CB6-2AF2-9683CD55E561}"/>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E884FDCE-7599-5A4C-7CEF-76769EC78E2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2705931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2653AA-3875-26CF-2BCD-57C2D1FA5B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F32339-6645-8968-DA63-6E2E2D2B339C}"/>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159D2CE9-8BE9-3655-74B0-D2DA055E562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536615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545135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a:extLst>
            <a:ext uri="{FF2B5EF4-FFF2-40B4-BE49-F238E27FC236}">
              <a16:creationId xmlns:a16="http://schemas.microsoft.com/office/drawing/2014/main" id="{A68C8F02-7C6C-342D-CBAA-AA650C2E129D}"/>
            </a:ext>
          </a:extLst>
        </p:cNvPr>
        <p:cNvGrpSpPr/>
        <p:nvPr/>
      </p:nvGrpSpPr>
      <p:grpSpPr>
        <a:xfrm>
          <a:off x="0" y="0"/>
          <a:ext cx="0" cy="0"/>
          <a:chOff x="0" y="0"/>
          <a:chExt cx="0" cy="0"/>
        </a:xfrm>
      </p:grpSpPr>
      <p:sp>
        <p:nvSpPr>
          <p:cNvPr id="268" name="Google Shape;268;g1fd9b6cff4e_0_107:notes">
            <a:extLst>
              <a:ext uri="{FF2B5EF4-FFF2-40B4-BE49-F238E27FC236}">
                <a16:creationId xmlns:a16="http://schemas.microsoft.com/office/drawing/2014/main" id="{2AAC8455-6C29-D80E-B1FF-E4246497C36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1fd9b6cff4e_0_107:notes">
            <a:extLst>
              <a:ext uri="{FF2B5EF4-FFF2-40B4-BE49-F238E27FC236}">
                <a16:creationId xmlns:a16="http://schemas.microsoft.com/office/drawing/2014/main" id="{C574F869-6F76-8810-D230-0368CC415B9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Ps temporal resolution</a:t>
            </a:r>
          </a:p>
          <a:p>
            <a:pPr marL="0" lvl="0" indent="0" algn="l" rtl="0">
              <a:spcBef>
                <a:spcPts val="0"/>
              </a:spcBef>
              <a:spcAft>
                <a:spcPts val="0"/>
              </a:spcAft>
              <a:buNone/>
            </a:pPr>
            <a:r>
              <a:rPr lang="en-US" dirty="0"/>
              <a:t>Maxwellian – time –resolved data</a:t>
            </a:r>
            <a:endParaRPr dirty="0"/>
          </a:p>
        </p:txBody>
      </p:sp>
    </p:spTree>
    <p:extLst>
      <p:ext uri="{BB962C8B-B14F-4D97-AF65-F5344CB8AC3E}">
        <p14:creationId xmlns:p14="http://schemas.microsoft.com/office/powerpoint/2010/main" val="2137138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Thicker active layer means drop in the spatial resolution because you have more overlapping deflections</a:t>
            </a:r>
          </a:p>
          <a:p>
            <a:r>
              <a:rPr lang="en-US" dirty="0"/>
              <a:t>Thicker active layer also means that you have a drop in your temporal resolution because </a:t>
            </a:r>
            <a:r>
              <a:rPr lang="en-US" dirty="0" err="1"/>
              <a:t>youre</a:t>
            </a:r>
            <a:r>
              <a:rPr lang="en-US" dirty="0"/>
              <a:t> capturing more energies on that specific layer so you have a wider range of times you’re looking at. </a:t>
            </a:r>
          </a:p>
        </p:txBody>
      </p:sp>
    </p:spTree>
    <p:extLst>
      <p:ext uri="{BB962C8B-B14F-4D97-AF65-F5344CB8AC3E}">
        <p14:creationId xmlns:p14="http://schemas.microsoft.com/office/powerpoint/2010/main" val="3118939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EA23C-EA52-D684-DA18-20857B37B0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CB4FE-26F3-1378-26F8-F72B4BCF7B8F}"/>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7E1E065-1AE0-F1F9-3DA7-D1BEEAC9482E}"/>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606340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4A0C00-FA2F-D979-ADAA-D92DC492D4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0F082D-8FDE-604D-7B34-343AFC7FF530}"/>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DD8E21C4-BAF4-8373-E33F-1C7A7DC54D4D}"/>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2633424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6108784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4363515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B137D-56D5-A9CB-03FA-91B02701AF4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2AD56E-128F-0926-77A7-27E130A69266}"/>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9AB561FD-2F6D-1510-46F0-5EE6230D16E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789466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Option 1 3 1">
  <p:cSld name="SECTION_HEADER_2_3_1">
    <p:spTree>
      <p:nvGrpSpPr>
        <p:cNvPr id="1" name="Shape 25"/>
        <p:cNvGrpSpPr/>
        <p:nvPr/>
      </p:nvGrpSpPr>
      <p:grpSpPr>
        <a:xfrm>
          <a:off x="0" y="0"/>
          <a:ext cx="0" cy="0"/>
          <a:chOff x="0" y="0"/>
          <a:chExt cx="0" cy="0"/>
        </a:xfrm>
      </p:grpSpPr>
      <p:sp>
        <p:nvSpPr>
          <p:cNvPr id="26" name="Google Shape;26;p4"/>
          <p:cNvSpPr/>
          <p:nvPr/>
        </p:nvSpPr>
        <p:spPr>
          <a:xfrm>
            <a:off x="-7550" y="-30225"/>
            <a:ext cx="9144000" cy="5223000"/>
          </a:xfrm>
          <a:prstGeom prst="rect">
            <a:avLst/>
          </a:prstGeom>
          <a:solidFill>
            <a:srgbClr val="00274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7" name="Google Shape;27;p4"/>
          <p:cNvPicPr preferRelativeResize="0"/>
          <p:nvPr/>
        </p:nvPicPr>
        <p:blipFill rotWithShape="1">
          <a:blip r:embed="rId2">
            <a:alphaModFix amt="19000"/>
          </a:blip>
          <a:srcRect l="-882" t="10361" r="-506" b="-850"/>
          <a:stretch/>
        </p:blipFill>
        <p:spPr>
          <a:xfrm>
            <a:off x="-38737" y="-30238"/>
            <a:ext cx="9274623" cy="5223026"/>
          </a:xfrm>
          <a:prstGeom prst="rect">
            <a:avLst/>
          </a:prstGeom>
          <a:noFill/>
          <a:ln>
            <a:noFill/>
          </a:ln>
        </p:spPr>
      </p:pic>
      <p:sp>
        <p:nvSpPr>
          <p:cNvPr id="28" name="Google Shape;28;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29" name="Google Shape;29;p4"/>
          <p:cNvSpPr txBox="1">
            <a:spLocks noGrp="1"/>
          </p:cNvSpPr>
          <p:nvPr>
            <p:ph type="title"/>
          </p:nvPr>
        </p:nvSpPr>
        <p:spPr>
          <a:xfrm>
            <a:off x="466825" y="1306275"/>
            <a:ext cx="8263500" cy="1459500"/>
          </a:xfrm>
          <a:prstGeom prst="rect">
            <a:avLst/>
          </a:prstGeom>
        </p:spPr>
        <p:txBody>
          <a:bodyPr spcFirstLastPara="1" wrap="square" lIns="91425" tIns="91425" rIns="91425" bIns="91425" anchor="b" anchorCtr="0">
            <a:normAutofit/>
          </a:bodyPr>
          <a:lstStyle>
            <a:lvl1pPr lvl="0" rtl="0">
              <a:spcBef>
                <a:spcPts val="0"/>
              </a:spcBef>
              <a:spcAft>
                <a:spcPts val="0"/>
              </a:spcAft>
              <a:buClr>
                <a:schemeClr val="lt1"/>
              </a:buClr>
              <a:buSzPts val="4600"/>
              <a:buFont typeface="Roboto Light"/>
              <a:buNone/>
              <a:defRPr sz="4600" b="0">
                <a:solidFill>
                  <a:schemeClr val="lt1"/>
                </a:solidFill>
                <a:latin typeface="Roboto Light"/>
                <a:ea typeface="Roboto Light"/>
                <a:cs typeface="Roboto Light"/>
                <a:sym typeface="Roboto Light"/>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a:endParaRPr/>
          </a:p>
        </p:txBody>
      </p:sp>
      <p:sp>
        <p:nvSpPr>
          <p:cNvPr id="30" name="Google Shape;30;p4"/>
          <p:cNvSpPr txBox="1">
            <a:spLocks noGrp="1"/>
          </p:cNvSpPr>
          <p:nvPr>
            <p:ph type="title" idx="2"/>
          </p:nvPr>
        </p:nvSpPr>
        <p:spPr>
          <a:xfrm>
            <a:off x="585775" y="2824850"/>
            <a:ext cx="81897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chemeClr val="lt1"/>
              </a:buClr>
              <a:buSzPts val="2800"/>
              <a:buNone/>
              <a:defRPr>
                <a:solidFill>
                  <a:schemeClr val="lt1"/>
                </a:solidFill>
              </a:defRPr>
            </a:lvl1pPr>
            <a:lvl2pPr lvl="1" rtl="0">
              <a:spcBef>
                <a:spcPts val="0"/>
              </a:spcBef>
              <a:spcAft>
                <a:spcPts val="0"/>
              </a:spcAft>
              <a:buClr>
                <a:schemeClr val="lt1"/>
              </a:buClr>
              <a:buSzPts val="2800"/>
              <a:buNone/>
              <a:defRPr>
                <a:solidFill>
                  <a:schemeClr val="lt1"/>
                </a:solidFill>
              </a:defRPr>
            </a:lvl2pPr>
            <a:lvl3pPr lvl="2" rtl="0">
              <a:spcBef>
                <a:spcPts val="0"/>
              </a:spcBef>
              <a:spcAft>
                <a:spcPts val="0"/>
              </a:spcAft>
              <a:buClr>
                <a:schemeClr val="lt1"/>
              </a:buClr>
              <a:buSzPts val="2800"/>
              <a:buNone/>
              <a:defRPr>
                <a:solidFill>
                  <a:schemeClr val="lt1"/>
                </a:solidFill>
              </a:defRPr>
            </a:lvl3pPr>
            <a:lvl4pPr lvl="3" rtl="0">
              <a:spcBef>
                <a:spcPts val="0"/>
              </a:spcBef>
              <a:spcAft>
                <a:spcPts val="0"/>
              </a:spcAft>
              <a:buClr>
                <a:schemeClr val="lt1"/>
              </a:buClr>
              <a:buSzPts val="2800"/>
              <a:buNone/>
              <a:defRPr>
                <a:solidFill>
                  <a:schemeClr val="lt1"/>
                </a:solidFill>
              </a:defRPr>
            </a:lvl4pPr>
            <a:lvl5pPr lvl="4" rtl="0">
              <a:spcBef>
                <a:spcPts val="0"/>
              </a:spcBef>
              <a:spcAft>
                <a:spcPts val="0"/>
              </a:spcAft>
              <a:buClr>
                <a:schemeClr val="lt1"/>
              </a:buClr>
              <a:buSzPts val="2800"/>
              <a:buNone/>
              <a:defRPr>
                <a:solidFill>
                  <a:schemeClr val="lt1"/>
                </a:solidFill>
              </a:defRPr>
            </a:lvl5pPr>
            <a:lvl6pPr lvl="5" rtl="0">
              <a:spcBef>
                <a:spcPts val="0"/>
              </a:spcBef>
              <a:spcAft>
                <a:spcPts val="0"/>
              </a:spcAft>
              <a:buClr>
                <a:schemeClr val="lt1"/>
              </a:buClr>
              <a:buSzPts val="2800"/>
              <a:buNone/>
              <a:defRPr>
                <a:solidFill>
                  <a:schemeClr val="lt1"/>
                </a:solidFill>
              </a:defRPr>
            </a:lvl6pPr>
            <a:lvl7pPr lvl="6" rtl="0">
              <a:spcBef>
                <a:spcPts val="0"/>
              </a:spcBef>
              <a:spcAft>
                <a:spcPts val="0"/>
              </a:spcAft>
              <a:buClr>
                <a:schemeClr val="lt1"/>
              </a:buClr>
              <a:buSzPts val="2800"/>
              <a:buNone/>
              <a:defRPr>
                <a:solidFill>
                  <a:schemeClr val="lt1"/>
                </a:solidFill>
              </a:defRPr>
            </a:lvl7pPr>
            <a:lvl8pPr lvl="7" rtl="0">
              <a:spcBef>
                <a:spcPts val="0"/>
              </a:spcBef>
              <a:spcAft>
                <a:spcPts val="0"/>
              </a:spcAft>
              <a:buClr>
                <a:schemeClr val="lt1"/>
              </a:buClr>
              <a:buSzPts val="2800"/>
              <a:buNone/>
              <a:defRPr>
                <a:solidFill>
                  <a:schemeClr val="lt1"/>
                </a:solidFill>
              </a:defRPr>
            </a:lvl8pPr>
            <a:lvl9pPr lvl="8" rtl="0">
              <a:spcBef>
                <a:spcPts val="0"/>
              </a:spcBef>
              <a:spcAft>
                <a:spcPts val="0"/>
              </a:spcAft>
              <a:buClr>
                <a:schemeClr val="lt1"/>
              </a:buClr>
              <a:buSzPts val="2800"/>
              <a:buNone/>
              <a:defRPr>
                <a:solidFill>
                  <a:schemeClr val="lt1"/>
                </a:solidFill>
              </a:defRPr>
            </a:lvl9pPr>
          </a:lstStyle>
          <a:p>
            <a:endParaRPr/>
          </a:p>
        </p:txBody>
      </p:sp>
      <p:sp>
        <p:nvSpPr>
          <p:cNvPr id="31" name="Google Shape;31;p4"/>
          <p:cNvSpPr txBox="1">
            <a:spLocks noGrp="1"/>
          </p:cNvSpPr>
          <p:nvPr>
            <p:ph type="body" idx="1"/>
          </p:nvPr>
        </p:nvSpPr>
        <p:spPr>
          <a:xfrm>
            <a:off x="630775" y="3758075"/>
            <a:ext cx="8099700" cy="10893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chemeClr val="lt1"/>
              </a:buClr>
              <a:buSzPts val="1400"/>
              <a:buChar char="●"/>
              <a:defRPr>
                <a:solidFill>
                  <a:schemeClr val="lt1"/>
                </a:solidFill>
              </a:defRPr>
            </a:lvl1pPr>
            <a:lvl2pPr marL="914400" lvl="1" indent="-317500" rtl="0">
              <a:spcBef>
                <a:spcPts val="0"/>
              </a:spcBef>
              <a:spcAft>
                <a:spcPts val="0"/>
              </a:spcAft>
              <a:buClr>
                <a:schemeClr val="lt1"/>
              </a:buClr>
              <a:buSzPts val="1400"/>
              <a:buChar char="○"/>
              <a:defRPr>
                <a:solidFill>
                  <a:schemeClr val="lt1"/>
                </a:solidFill>
              </a:defRPr>
            </a:lvl2pPr>
            <a:lvl3pPr marL="1371600" lvl="2" indent="-317500" rtl="0">
              <a:spcBef>
                <a:spcPts val="0"/>
              </a:spcBef>
              <a:spcAft>
                <a:spcPts val="0"/>
              </a:spcAft>
              <a:buClr>
                <a:schemeClr val="lt1"/>
              </a:buClr>
              <a:buSzPts val="1400"/>
              <a:buChar char="■"/>
              <a:defRPr>
                <a:solidFill>
                  <a:schemeClr val="lt1"/>
                </a:solidFill>
              </a:defRPr>
            </a:lvl3pPr>
            <a:lvl4pPr marL="1828800" lvl="3" indent="-317500" rtl="0">
              <a:spcBef>
                <a:spcPts val="0"/>
              </a:spcBef>
              <a:spcAft>
                <a:spcPts val="0"/>
              </a:spcAft>
              <a:buClr>
                <a:schemeClr val="lt1"/>
              </a:buClr>
              <a:buSzPts val="1400"/>
              <a:buChar char="●"/>
              <a:defRPr>
                <a:solidFill>
                  <a:schemeClr val="lt1"/>
                </a:solidFill>
              </a:defRPr>
            </a:lvl4pPr>
            <a:lvl5pPr marL="2286000" lvl="4" indent="-317500" rtl="0">
              <a:spcBef>
                <a:spcPts val="0"/>
              </a:spcBef>
              <a:spcAft>
                <a:spcPts val="0"/>
              </a:spcAft>
              <a:buClr>
                <a:schemeClr val="lt1"/>
              </a:buClr>
              <a:buSzPts val="1400"/>
              <a:buChar char="○"/>
              <a:defRPr>
                <a:solidFill>
                  <a:schemeClr val="lt1"/>
                </a:solidFill>
              </a:defRPr>
            </a:lvl5pPr>
            <a:lvl6pPr marL="2743200" lvl="5" indent="-317500" rtl="0">
              <a:spcBef>
                <a:spcPts val="0"/>
              </a:spcBef>
              <a:spcAft>
                <a:spcPts val="0"/>
              </a:spcAft>
              <a:buClr>
                <a:schemeClr val="lt1"/>
              </a:buClr>
              <a:buSzPts val="1400"/>
              <a:buChar char="■"/>
              <a:defRPr>
                <a:solidFill>
                  <a:schemeClr val="lt1"/>
                </a:solidFill>
              </a:defRPr>
            </a:lvl6pPr>
            <a:lvl7pPr marL="3200400" lvl="6" indent="-317500" rtl="0">
              <a:spcBef>
                <a:spcPts val="0"/>
              </a:spcBef>
              <a:spcAft>
                <a:spcPts val="0"/>
              </a:spcAft>
              <a:buClr>
                <a:schemeClr val="lt1"/>
              </a:buClr>
              <a:buSzPts val="1400"/>
              <a:buChar char="●"/>
              <a:defRPr>
                <a:solidFill>
                  <a:schemeClr val="lt1"/>
                </a:solidFill>
              </a:defRPr>
            </a:lvl7pPr>
            <a:lvl8pPr marL="3657600" lvl="7" indent="-317500" rtl="0">
              <a:spcBef>
                <a:spcPts val="0"/>
              </a:spcBef>
              <a:spcAft>
                <a:spcPts val="0"/>
              </a:spcAft>
              <a:buClr>
                <a:schemeClr val="lt1"/>
              </a:buClr>
              <a:buSzPts val="1400"/>
              <a:buChar char="○"/>
              <a:defRPr>
                <a:solidFill>
                  <a:schemeClr val="lt1"/>
                </a:solidFill>
              </a:defRPr>
            </a:lvl8pPr>
            <a:lvl9pPr marL="4114800" lvl="8" indent="-317500" rtl="0">
              <a:spcBef>
                <a:spcPts val="0"/>
              </a:spcBef>
              <a:spcAft>
                <a:spcPts val="0"/>
              </a:spcAft>
              <a:buClr>
                <a:schemeClr val="lt1"/>
              </a:buClr>
              <a:buSzPts val="1400"/>
              <a:buChar char="■"/>
              <a:defRPr>
                <a:solidFill>
                  <a:schemeClr val="lt1"/>
                </a:solidFill>
              </a:defRPr>
            </a:lvl9pPr>
          </a:lstStyle>
          <a:p>
            <a:endParaRPr/>
          </a:p>
        </p:txBody>
      </p:sp>
      <p:pic>
        <p:nvPicPr>
          <p:cNvPr id="32" name="Google Shape;32;p4"/>
          <p:cNvPicPr preferRelativeResize="0"/>
          <p:nvPr/>
        </p:nvPicPr>
        <p:blipFill rotWithShape="1">
          <a:blip r:embed="rId3">
            <a:alphaModFix/>
          </a:blip>
          <a:srcRect t="9800" b="9800"/>
          <a:stretch/>
        </p:blipFill>
        <p:spPr>
          <a:xfrm>
            <a:off x="6623825" y="244002"/>
            <a:ext cx="2327053" cy="229725"/>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ption 1 1">
  <p:cSld name="SECTION_HEADER_2_1">
    <p:spTree>
      <p:nvGrpSpPr>
        <p:cNvPr id="1" name="Shape 41"/>
        <p:cNvGrpSpPr/>
        <p:nvPr/>
      </p:nvGrpSpPr>
      <p:grpSpPr>
        <a:xfrm>
          <a:off x="0" y="0"/>
          <a:ext cx="0" cy="0"/>
          <a:chOff x="0" y="0"/>
          <a:chExt cx="0" cy="0"/>
        </a:xfrm>
      </p:grpSpPr>
      <p:sp>
        <p:nvSpPr>
          <p:cNvPr id="42" name="Google Shape;42;p6"/>
          <p:cNvSpPr txBox="1">
            <a:spLocks noGrp="1"/>
          </p:cNvSpPr>
          <p:nvPr>
            <p:ph type="title"/>
          </p:nvPr>
        </p:nvSpPr>
        <p:spPr>
          <a:xfrm>
            <a:off x="466825" y="655700"/>
            <a:ext cx="8263500" cy="1153200"/>
          </a:xfrm>
          <a:prstGeom prst="rect">
            <a:avLst/>
          </a:prstGeom>
        </p:spPr>
        <p:txBody>
          <a:bodyPr spcFirstLastPara="1" wrap="square" lIns="91425" tIns="91425" rIns="91425" bIns="91425" anchor="b" anchorCtr="0">
            <a:normAutofit/>
          </a:bodyPr>
          <a:lstStyle>
            <a:lvl1pPr lvl="0" rtl="0">
              <a:spcBef>
                <a:spcPts val="0"/>
              </a:spcBef>
              <a:spcAft>
                <a:spcPts val="0"/>
              </a:spcAft>
              <a:buClr>
                <a:srgbClr val="00274C"/>
              </a:buClr>
              <a:buSzPts val="4600"/>
              <a:buFont typeface="Roboto Light"/>
              <a:buNone/>
              <a:defRPr sz="4600" b="0">
                <a:solidFill>
                  <a:srgbClr val="00274C"/>
                </a:solidFill>
                <a:latin typeface="Roboto Light"/>
                <a:ea typeface="Roboto Light"/>
                <a:cs typeface="Roboto Light"/>
                <a:sym typeface="Roboto Light"/>
              </a:defRPr>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43" name="Google Shape;43;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44" name="Google Shape;44;p6"/>
          <p:cNvPicPr preferRelativeResize="0"/>
          <p:nvPr/>
        </p:nvPicPr>
        <p:blipFill rotWithShape="1">
          <a:blip r:embed="rId2">
            <a:alphaModFix/>
          </a:blip>
          <a:srcRect/>
          <a:stretch/>
        </p:blipFill>
        <p:spPr>
          <a:xfrm>
            <a:off x="6623825" y="244002"/>
            <a:ext cx="2327051" cy="229725"/>
          </a:xfrm>
          <a:prstGeom prst="rect">
            <a:avLst/>
          </a:prstGeom>
          <a:noFill/>
          <a:ln>
            <a:noFill/>
          </a:ln>
        </p:spPr>
      </p:pic>
      <p:sp>
        <p:nvSpPr>
          <p:cNvPr id="45" name="Google Shape;45;p6"/>
          <p:cNvSpPr txBox="1">
            <a:spLocks noGrp="1"/>
          </p:cNvSpPr>
          <p:nvPr>
            <p:ph type="title" idx="2"/>
          </p:nvPr>
        </p:nvSpPr>
        <p:spPr>
          <a:xfrm>
            <a:off x="540675" y="1922875"/>
            <a:ext cx="81897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00274C"/>
              </a:buClr>
              <a:buSzPts val="2800"/>
              <a:buNone/>
              <a:defRPr>
                <a:solidFill>
                  <a:srgbClr val="00274C"/>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6" name="Google Shape;46;p6"/>
          <p:cNvSpPr txBox="1">
            <a:spLocks noGrp="1"/>
          </p:cNvSpPr>
          <p:nvPr>
            <p:ph type="body" idx="1"/>
          </p:nvPr>
        </p:nvSpPr>
        <p:spPr>
          <a:xfrm>
            <a:off x="630775" y="3415050"/>
            <a:ext cx="8099700" cy="1432500"/>
          </a:xfrm>
          <a:prstGeom prst="rect">
            <a:avLst/>
          </a:prstGeom>
          <a:noFill/>
          <a:ln>
            <a:noFill/>
          </a:ln>
        </p:spPr>
        <p:txBody>
          <a:bodyPr spcFirstLastPara="1" wrap="square" lIns="91425" tIns="91425" rIns="91425" bIns="91425" anchor="b" anchorCtr="0">
            <a:noAutofit/>
          </a:bodyPr>
          <a:lstStyle>
            <a:lvl1pPr marL="457200" lvl="0" indent="-317500" rtl="0">
              <a:spcBef>
                <a:spcPts val="0"/>
              </a:spcBef>
              <a:spcAft>
                <a:spcPts val="0"/>
              </a:spcAft>
              <a:buClr>
                <a:srgbClr val="00274C"/>
              </a:buClr>
              <a:buSzPts val="1400"/>
              <a:buChar char="●"/>
              <a:defRPr>
                <a:solidFill>
                  <a:srgbClr val="00274C"/>
                </a:solidFill>
              </a:defRPr>
            </a:lvl1pPr>
            <a:lvl2pPr marL="914400" lvl="1" indent="-317500" rtl="0">
              <a:spcBef>
                <a:spcPts val="0"/>
              </a:spcBef>
              <a:spcAft>
                <a:spcPts val="0"/>
              </a:spcAft>
              <a:buClr>
                <a:srgbClr val="00274C"/>
              </a:buClr>
              <a:buSzPts val="1400"/>
              <a:buChar char="○"/>
              <a:defRPr>
                <a:solidFill>
                  <a:srgbClr val="00274C"/>
                </a:solidFill>
              </a:defRPr>
            </a:lvl2pPr>
            <a:lvl3pPr marL="1371600" lvl="2" indent="-317500" rtl="0">
              <a:spcBef>
                <a:spcPts val="0"/>
              </a:spcBef>
              <a:spcAft>
                <a:spcPts val="0"/>
              </a:spcAft>
              <a:buClr>
                <a:srgbClr val="00274C"/>
              </a:buClr>
              <a:buSzPts val="1400"/>
              <a:buChar char="■"/>
              <a:defRPr>
                <a:solidFill>
                  <a:srgbClr val="00274C"/>
                </a:solidFill>
              </a:defRPr>
            </a:lvl3pPr>
            <a:lvl4pPr marL="1828800" lvl="3" indent="-317500" rtl="0">
              <a:spcBef>
                <a:spcPts val="0"/>
              </a:spcBef>
              <a:spcAft>
                <a:spcPts val="0"/>
              </a:spcAft>
              <a:buClr>
                <a:srgbClr val="00274C"/>
              </a:buClr>
              <a:buSzPts val="1400"/>
              <a:buChar char="●"/>
              <a:defRPr>
                <a:solidFill>
                  <a:srgbClr val="00274C"/>
                </a:solidFill>
              </a:defRPr>
            </a:lvl4pPr>
            <a:lvl5pPr marL="2286000" lvl="4" indent="-317500" rtl="0">
              <a:spcBef>
                <a:spcPts val="0"/>
              </a:spcBef>
              <a:spcAft>
                <a:spcPts val="0"/>
              </a:spcAft>
              <a:buClr>
                <a:srgbClr val="00274C"/>
              </a:buClr>
              <a:buSzPts val="1400"/>
              <a:buChar char="○"/>
              <a:defRPr>
                <a:solidFill>
                  <a:srgbClr val="00274C"/>
                </a:solidFill>
              </a:defRPr>
            </a:lvl5pPr>
            <a:lvl6pPr marL="2743200" lvl="5" indent="-317500" rtl="0">
              <a:spcBef>
                <a:spcPts val="0"/>
              </a:spcBef>
              <a:spcAft>
                <a:spcPts val="0"/>
              </a:spcAft>
              <a:buClr>
                <a:srgbClr val="00274C"/>
              </a:buClr>
              <a:buSzPts val="1400"/>
              <a:buChar char="■"/>
              <a:defRPr>
                <a:solidFill>
                  <a:srgbClr val="00274C"/>
                </a:solidFill>
              </a:defRPr>
            </a:lvl6pPr>
            <a:lvl7pPr marL="3200400" lvl="6" indent="-317500" rtl="0">
              <a:spcBef>
                <a:spcPts val="0"/>
              </a:spcBef>
              <a:spcAft>
                <a:spcPts val="0"/>
              </a:spcAft>
              <a:buClr>
                <a:srgbClr val="00274C"/>
              </a:buClr>
              <a:buSzPts val="1400"/>
              <a:buChar char="●"/>
              <a:defRPr>
                <a:solidFill>
                  <a:srgbClr val="00274C"/>
                </a:solidFill>
              </a:defRPr>
            </a:lvl7pPr>
            <a:lvl8pPr marL="3657600" lvl="7" indent="-317500" rtl="0">
              <a:spcBef>
                <a:spcPts val="0"/>
              </a:spcBef>
              <a:spcAft>
                <a:spcPts val="0"/>
              </a:spcAft>
              <a:buClr>
                <a:srgbClr val="00274C"/>
              </a:buClr>
              <a:buSzPts val="1400"/>
              <a:buChar char="○"/>
              <a:defRPr>
                <a:solidFill>
                  <a:srgbClr val="00274C"/>
                </a:solidFill>
              </a:defRPr>
            </a:lvl8pPr>
            <a:lvl9pPr marL="4114800" lvl="8" indent="-317500" rtl="0">
              <a:spcBef>
                <a:spcPts val="0"/>
              </a:spcBef>
              <a:spcAft>
                <a:spcPts val="0"/>
              </a:spcAft>
              <a:buClr>
                <a:srgbClr val="00274C"/>
              </a:buClr>
              <a:buSzPts val="1400"/>
              <a:buChar char="■"/>
              <a:defRPr>
                <a:solidFill>
                  <a:srgbClr val="00274C"/>
                </a:solidFil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ption 1 1 1">
  <p:cSld name="SECTION_HEADER_2_1_1">
    <p:spTree>
      <p:nvGrpSpPr>
        <p:cNvPr id="1" name="Shape 47"/>
        <p:cNvGrpSpPr/>
        <p:nvPr/>
      </p:nvGrpSpPr>
      <p:grpSpPr>
        <a:xfrm>
          <a:off x="0" y="0"/>
          <a:ext cx="0" cy="0"/>
          <a:chOff x="0" y="0"/>
          <a:chExt cx="0" cy="0"/>
        </a:xfrm>
      </p:grpSpPr>
      <p:sp>
        <p:nvSpPr>
          <p:cNvPr id="48" name="Google Shape;48;p7"/>
          <p:cNvSpPr txBox="1">
            <a:spLocks noGrp="1"/>
          </p:cNvSpPr>
          <p:nvPr>
            <p:ph type="title"/>
          </p:nvPr>
        </p:nvSpPr>
        <p:spPr>
          <a:xfrm>
            <a:off x="466825" y="655700"/>
            <a:ext cx="8263500" cy="1153200"/>
          </a:xfrm>
          <a:prstGeom prst="rect">
            <a:avLst/>
          </a:prstGeom>
        </p:spPr>
        <p:txBody>
          <a:bodyPr spcFirstLastPara="1" wrap="square" lIns="91425" tIns="91425" rIns="91425" bIns="91425" anchor="b" anchorCtr="0">
            <a:normAutofit/>
          </a:bodyPr>
          <a:lstStyle>
            <a:lvl1pPr lvl="0" rtl="0">
              <a:spcBef>
                <a:spcPts val="0"/>
              </a:spcBef>
              <a:spcAft>
                <a:spcPts val="0"/>
              </a:spcAft>
              <a:buClr>
                <a:srgbClr val="00274C"/>
              </a:buClr>
              <a:buSzPts val="4600"/>
              <a:buFont typeface="Roboto Light"/>
              <a:buNone/>
              <a:defRPr sz="4600" b="0">
                <a:solidFill>
                  <a:srgbClr val="00274C"/>
                </a:solidFill>
                <a:latin typeface="Roboto Light"/>
                <a:ea typeface="Roboto Light"/>
                <a:cs typeface="Roboto Light"/>
                <a:sym typeface="Roboto Light"/>
              </a:defRPr>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49" name="Google Shape;49;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50" name="Google Shape;50;p7"/>
          <p:cNvSpPr/>
          <p:nvPr/>
        </p:nvSpPr>
        <p:spPr>
          <a:xfrm rot="10800000">
            <a:off x="-7500" y="1819200"/>
            <a:ext cx="9151500" cy="3324300"/>
          </a:xfrm>
          <a:prstGeom prst="rect">
            <a:avLst/>
          </a:prstGeom>
          <a:gradFill>
            <a:gsLst>
              <a:gs pos="0">
                <a:srgbClr val="FFFFFF">
                  <a:alpha val="0"/>
                </a:srgbClr>
              </a:gs>
              <a:gs pos="100000">
                <a:srgbClr val="FFCF0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51" name="Google Shape;51;p7"/>
          <p:cNvPicPr preferRelativeResize="0"/>
          <p:nvPr/>
        </p:nvPicPr>
        <p:blipFill rotWithShape="1">
          <a:blip r:embed="rId2">
            <a:alphaModFix/>
          </a:blip>
          <a:srcRect/>
          <a:stretch/>
        </p:blipFill>
        <p:spPr>
          <a:xfrm>
            <a:off x="6623825" y="244002"/>
            <a:ext cx="2327051" cy="229725"/>
          </a:xfrm>
          <a:prstGeom prst="rect">
            <a:avLst/>
          </a:prstGeom>
          <a:noFill/>
          <a:ln>
            <a:noFill/>
          </a:ln>
        </p:spPr>
      </p:pic>
      <p:sp>
        <p:nvSpPr>
          <p:cNvPr id="52" name="Google Shape;52;p7"/>
          <p:cNvSpPr txBox="1">
            <a:spLocks noGrp="1"/>
          </p:cNvSpPr>
          <p:nvPr>
            <p:ph type="title" idx="2"/>
          </p:nvPr>
        </p:nvSpPr>
        <p:spPr>
          <a:xfrm>
            <a:off x="540675" y="1922875"/>
            <a:ext cx="81897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00274C"/>
              </a:buClr>
              <a:buSzPts val="2800"/>
              <a:buNone/>
              <a:defRPr>
                <a:solidFill>
                  <a:srgbClr val="00274C"/>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3" name="Google Shape;53;p7"/>
          <p:cNvSpPr txBox="1">
            <a:spLocks noGrp="1"/>
          </p:cNvSpPr>
          <p:nvPr>
            <p:ph type="body" idx="1"/>
          </p:nvPr>
        </p:nvSpPr>
        <p:spPr>
          <a:xfrm>
            <a:off x="630775" y="3415050"/>
            <a:ext cx="8099700" cy="1432500"/>
          </a:xfrm>
          <a:prstGeom prst="rect">
            <a:avLst/>
          </a:prstGeom>
          <a:noFill/>
          <a:ln>
            <a:noFill/>
          </a:ln>
        </p:spPr>
        <p:txBody>
          <a:bodyPr spcFirstLastPara="1" wrap="square" lIns="91425" tIns="91425" rIns="91425" bIns="91425" anchor="b" anchorCtr="0">
            <a:noAutofit/>
          </a:bodyPr>
          <a:lstStyle>
            <a:lvl1pPr marL="457200" lvl="0" indent="-317500" rtl="0">
              <a:spcBef>
                <a:spcPts val="0"/>
              </a:spcBef>
              <a:spcAft>
                <a:spcPts val="0"/>
              </a:spcAft>
              <a:buClr>
                <a:srgbClr val="00274C"/>
              </a:buClr>
              <a:buSzPts val="1400"/>
              <a:buChar char="●"/>
              <a:defRPr>
                <a:solidFill>
                  <a:srgbClr val="00274C"/>
                </a:solidFill>
              </a:defRPr>
            </a:lvl1pPr>
            <a:lvl2pPr marL="914400" lvl="1" indent="-317500" rtl="0">
              <a:spcBef>
                <a:spcPts val="0"/>
              </a:spcBef>
              <a:spcAft>
                <a:spcPts val="0"/>
              </a:spcAft>
              <a:buClr>
                <a:srgbClr val="00274C"/>
              </a:buClr>
              <a:buSzPts val="1400"/>
              <a:buChar char="○"/>
              <a:defRPr>
                <a:solidFill>
                  <a:srgbClr val="00274C"/>
                </a:solidFill>
              </a:defRPr>
            </a:lvl2pPr>
            <a:lvl3pPr marL="1371600" lvl="2" indent="-317500" rtl="0">
              <a:spcBef>
                <a:spcPts val="0"/>
              </a:spcBef>
              <a:spcAft>
                <a:spcPts val="0"/>
              </a:spcAft>
              <a:buClr>
                <a:srgbClr val="00274C"/>
              </a:buClr>
              <a:buSzPts val="1400"/>
              <a:buChar char="■"/>
              <a:defRPr>
                <a:solidFill>
                  <a:srgbClr val="00274C"/>
                </a:solidFill>
              </a:defRPr>
            </a:lvl3pPr>
            <a:lvl4pPr marL="1828800" lvl="3" indent="-317500" rtl="0">
              <a:spcBef>
                <a:spcPts val="0"/>
              </a:spcBef>
              <a:spcAft>
                <a:spcPts val="0"/>
              </a:spcAft>
              <a:buClr>
                <a:srgbClr val="00274C"/>
              </a:buClr>
              <a:buSzPts val="1400"/>
              <a:buChar char="●"/>
              <a:defRPr>
                <a:solidFill>
                  <a:srgbClr val="00274C"/>
                </a:solidFill>
              </a:defRPr>
            </a:lvl4pPr>
            <a:lvl5pPr marL="2286000" lvl="4" indent="-317500" rtl="0">
              <a:spcBef>
                <a:spcPts val="0"/>
              </a:spcBef>
              <a:spcAft>
                <a:spcPts val="0"/>
              </a:spcAft>
              <a:buClr>
                <a:srgbClr val="00274C"/>
              </a:buClr>
              <a:buSzPts val="1400"/>
              <a:buChar char="○"/>
              <a:defRPr>
                <a:solidFill>
                  <a:srgbClr val="00274C"/>
                </a:solidFill>
              </a:defRPr>
            </a:lvl5pPr>
            <a:lvl6pPr marL="2743200" lvl="5" indent="-317500" rtl="0">
              <a:spcBef>
                <a:spcPts val="0"/>
              </a:spcBef>
              <a:spcAft>
                <a:spcPts val="0"/>
              </a:spcAft>
              <a:buClr>
                <a:srgbClr val="00274C"/>
              </a:buClr>
              <a:buSzPts val="1400"/>
              <a:buChar char="■"/>
              <a:defRPr>
                <a:solidFill>
                  <a:srgbClr val="00274C"/>
                </a:solidFill>
              </a:defRPr>
            </a:lvl6pPr>
            <a:lvl7pPr marL="3200400" lvl="6" indent="-317500" rtl="0">
              <a:spcBef>
                <a:spcPts val="0"/>
              </a:spcBef>
              <a:spcAft>
                <a:spcPts val="0"/>
              </a:spcAft>
              <a:buClr>
                <a:srgbClr val="00274C"/>
              </a:buClr>
              <a:buSzPts val="1400"/>
              <a:buChar char="●"/>
              <a:defRPr>
                <a:solidFill>
                  <a:srgbClr val="00274C"/>
                </a:solidFill>
              </a:defRPr>
            </a:lvl7pPr>
            <a:lvl8pPr marL="3657600" lvl="7" indent="-317500" rtl="0">
              <a:spcBef>
                <a:spcPts val="0"/>
              </a:spcBef>
              <a:spcAft>
                <a:spcPts val="0"/>
              </a:spcAft>
              <a:buClr>
                <a:srgbClr val="00274C"/>
              </a:buClr>
              <a:buSzPts val="1400"/>
              <a:buChar char="○"/>
              <a:defRPr>
                <a:solidFill>
                  <a:srgbClr val="00274C"/>
                </a:solidFill>
              </a:defRPr>
            </a:lvl8pPr>
            <a:lvl9pPr marL="4114800" lvl="8" indent="-317500" rtl="0">
              <a:spcBef>
                <a:spcPts val="0"/>
              </a:spcBef>
              <a:spcAft>
                <a:spcPts val="0"/>
              </a:spcAft>
              <a:buClr>
                <a:srgbClr val="00274C"/>
              </a:buClr>
              <a:buSzPts val="1400"/>
              <a:buChar char="■"/>
              <a:defRPr>
                <a:solidFill>
                  <a:srgbClr val="00274C"/>
                </a:solidFill>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ondary title - Support paragraph " type="tx">
  <p:cSld name="TITLE_AND_BODY">
    <p:spTree>
      <p:nvGrpSpPr>
        <p:cNvPr id="1" name="Shape 71"/>
        <p:cNvGrpSpPr/>
        <p:nvPr/>
      </p:nvGrpSpPr>
      <p:grpSpPr>
        <a:xfrm>
          <a:off x="0" y="0"/>
          <a:ext cx="0" cy="0"/>
          <a:chOff x="0" y="0"/>
          <a:chExt cx="0" cy="0"/>
        </a:xfrm>
      </p:grpSpPr>
      <p:sp>
        <p:nvSpPr>
          <p:cNvPr id="72" name="Google Shape;72;p11"/>
          <p:cNvSpPr txBox="1">
            <a:spLocks noGrp="1"/>
          </p:cNvSpPr>
          <p:nvPr>
            <p:ph type="title"/>
          </p:nvPr>
        </p:nvSpPr>
        <p:spPr>
          <a:xfrm>
            <a:off x="540675" y="1009175"/>
            <a:ext cx="8143800" cy="572700"/>
          </a:xfrm>
          <a:prstGeom prst="rect">
            <a:avLst/>
          </a:prstGeom>
        </p:spPr>
        <p:txBody>
          <a:bodyPr spcFirstLastPara="1" wrap="square" lIns="91425" tIns="91425" rIns="91425" bIns="91425" anchor="t" anchorCtr="0">
            <a:normAutofit/>
          </a:bodyPr>
          <a:lstStyle>
            <a:lvl1pPr lvl="0">
              <a:spcBef>
                <a:spcPts val="0"/>
              </a:spcBef>
              <a:spcAft>
                <a:spcPts val="0"/>
              </a:spcAft>
              <a:buClr>
                <a:srgbClr val="00274C"/>
              </a:buClr>
              <a:buSzPts val="2800"/>
              <a:buNone/>
              <a:defRPr>
                <a:solidFill>
                  <a:srgbClr val="00274C"/>
                </a:solidFill>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73" name="Google Shape;73;p11"/>
          <p:cNvSpPr txBox="1">
            <a:spLocks noGrp="1"/>
          </p:cNvSpPr>
          <p:nvPr>
            <p:ph type="body" idx="1"/>
          </p:nvPr>
        </p:nvSpPr>
        <p:spPr>
          <a:xfrm>
            <a:off x="540675" y="1868000"/>
            <a:ext cx="8143800" cy="3264900"/>
          </a:xfrm>
          <a:prstGeom prst="rect">
            <a:avLst/>
          </a:prstGeom>
          <a:noFill/>
          <a:ln>
            <a:noFill/>
          </a:ln>
        </p:spPr>
        <p:txBody>
          <a:bodyPr spcFirstLastPara="1" wrap="square" lIns="91425" tIns="91425" rIns="91425" bIns="91425" anchor="ctr" anchorCtr="0">
            <a:noAutofit/>
          </a:bodyPr>
          <a:lstStyle>
            <a:lvl1pPr marL="457200" lvl="0" indent="-317500">
              <a:spcBef>
                <a:spcPts val="0"/>
              </a:spcBef>
              <a:spcAft>
                <a:spcPts val="0"/>
              </a:spcAft>
              <a:buClr>
                <a:srgbClr val="00274C"/>
              </a:buClr>
              <a:buSzPts val="1400"/>
              <a:buChar char="●"/>
              <a:defRPr>
                <a:solidFill>
                  <a:srgbClr val="00274C"/>
                </a:solidFill>
              </a:defRPr>
            </a:lvl1pPr>
            <a:lvl2pPr marL="914400" lvl="1" indent="-317500">
              <a:spcBef>
                <a:spcPts val="0"/>
              </a:spcBef>
              <a:spcAft>
                <a:spcPts val="0"/>
              </a:spcAft>
              <a:buClr>
                <a:srgbClr val="00274C"/>
              </a:buClr>
              <a:buSzPts val="1400"/>
              <a:buChar char="○"/>
              <a:defRPr>
                <a:solidFill>
                  <a:srgbClr val="00274C"/>
                </a:solidFill>
              </a:defRPr>
            </a:lvl2pPr>
            <a:lvl3pPr marL="1371600" lvl="2" indent="-317500">
              <a:spcBef>
                <a:spcPts val="0"/>
              </a:spcBef>
              <a:spcAft>
                <a:spcPts val="0"/>
              </a:spcAft>
              <a:buClr>
                <a:srgbClr val="00274C"/>
              </a:buClr>
              <a:buSzPts val="1400"/>
              <a:buChar char="■"/>
              <a:defRPr>
                <a:solidFill>
                  <a:srgbClr val="00274C"/>
                </a:solidFill>
              </a:defRPr>
            </a:lvl3pPr>
            <a:lvl4pPr marL="1828800" lvl="3" indent="-317500">
              <a:spcBef>
                <a:spcPts val="0"/>
              </a:spcBef>
              <a:spcAft>
                <a:spcPts val="0"/>
              </a:spcAft>
              <a:buClr>
                <a:srgbClr val="00274C"/>
              </a:buClr>
              <a:buSzPts val="1400"/>
              <a:buChar char="●"/>
              <a:defRPr>
                <a:solidFill>
                  <a:srgbClr val="00274C"/>
                </a:solidFill>
              </a:defRPr>
            </a:lvl4pPr>
            <a:lvl5pPr marL="2286000" lvl="4" indent="-317500">
              <a:spcBef>
                <a:spcPts val="0"/>
              </a:spcBef>
              <a:spcAft>
                <a:spcPts val="0"/>
              </a:spcAft>
              <a:buClr>
                <a:srgbClr val="00274C"/>
              </a:buClr>
              <a:buSzPts val="1400"/>
              <a:buChar char="○"/>
              <a:defRPr>
                <a:solidFill>
                  <a:srgbClr val="00274C"/>
                </a:solidFill>
              </a:defRPr>
            </a:lvl5pPr>
            <a:lvl6pPr marL="2743200" lvl="5" indent="-317500">
              <a:spcBef>
                <a:spcPts val="0"/>
              </a:spcBef>
              <a:spcAft>
                <a:spcPts val="0"/>
              </a:spcAft>
              <a:buClr>
                <a:srgbClr val="00274C"/>
              </a:buClr>
              <a:buSzPts val="1400"/>
              <a:buChar char="■"/>
              <a:defRPr>
                <a:solidFill>
                  <a:srgbClr val="00274C"/>
                </a:solidFill>
              </a:defRPr>
            </a:lvl6pPr>
            <a:lvl7pPr marL="3200400" lvl="6" indent="-317500">
              <a:spcBef>
                <a:spcPts val="0"/>
              </a:spcBef>
              <a:spcAft>
                <a:spcPts val="0"/>
              </a:spcAft>
              <a:buClr>
                <a:srgbClr val="00274C"/>
              </a:buClr>
              <a:buSzPts val="1400"/>
              <a:buChar char="●"/>
              <a:defRPr>
                <a:solidFill>
                  <a:srgbClr val="00274C"/>
                </a:solidFill>
              </a:defRPr>
            </a:lvl7pPr>
            <a:lvl8pPr marL="3657600" lvl="7" indent="-317500">
              <a:spcBef>
                <a:spcPts val="0"/>
              </a:spcBef>
              <a:spcAft>
                <a:spcPts val="0"/>
              </a:spcAft>
              <a:buClr>
                <a:srgbClr val="00274C"/>
              </a:buClr>
              <a:buSzPts val="1400"/>
              <a:buChar char="○"/>
              <a:defRPr>
                <a:solidFill>
                  <a:srgbClr val="00274C"/>
                </a:solidFill>
              </a:defRPr>
            </a:lvl8pPr>
            <a:lvl9pPr marL="4114800" lvl="8" indent="-317500">
              <a:spcBef>
                <a:spcPts val="0"/>
              </a:spcBef>
              <a:spcAft>
                <a:spcPts val="0"/>
              </a:spcAft>
              <a:buClr>
                <a:srgbClr val="00274C"/>
              </a:buClr>
              <a:buSzPts val="1400"/>
              <a:buChar char="■"/>
              <a:defRPr>
                <a:solidFill>
                  <a:srgbClr val="00274C"/>
                </a:solidFill>
              </a:defRPr>
            </a:lvl9pPr>
          </a:lstStyle>
          <a:p>
            <a:endParaRPr/>
          </a:p>
        </p:txBody>
      </p:sp>
      <p:sp>
        <p:nvSpPr>
          <p:cNvPr id="74" name="Google Shape;74;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ondary title - Two Column  1">
  <p:cSld name="TITLE_ONLY_1_2">
    <p:spTree>
      <p:nvGrpSpPr>
        <p:cNvPr id="1" name="Shape 106"/>
        <p:cNvGrpSpPr/>
        <p:nvPr/>
      </p:nvGrpSpPr>
      <p:grpSpPr>
        <a:xfrm>
          <a:off x="0" y="0"/>
          <a:ext cx="0" cy="0"/>
          <a:chOff x="0" y="0"/>
          <a:chExt cx="0" cy="0"/>
        </a:xfrm>
      </p:grpSpPr>
      <p:sp>
        <p:nvSpPr>
          <p:cNvPr id="107" name="Google Shape;107;p1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108" name="Google Shape;108;p15"/>
          <p:cNvPicPr preferRelativeResize="0"/>
          <p:nvPr/>
        </p:nvPicPr>
        <p:blipFill rotWithShape="1">
          <a:blip r:embed="rId2">
            <a:alphaModFix/>
          </a:blip>
          <a:srcRect/>
          <a:stretch/>
        </p:blipFill>
        <p:spPr>
          <a:xfrm>
            <a:off x="6381470" y="4746350"/>
            <a:ext cx="2303006" cy="227350"/>
          </a:xfrm>
          <a:prstGeom prst="rect">
            <a:avLst/>
          </a:prstGeom>
          <a:noFill/>
          <a:ln>
            <a:noFill/>
          </a:ln>
        </p:spPr>
      </p:pic>
      <p:sp>
        <p:nvSpPr>
          <p:cNvPr id="109" name="Google Shape;109;p15"/>
          <p:cNvSpPr/>
          <p:nvPr/>
        </p:nvSpPr>
        <p:spPr>
          <a:xfrm rot="10800000">
            <a:off x="-7500" y="1819200"/>
            <a:ext cx="9151500" cy="3324300"/>
          </a:xfrm>
          <a:prstGeom prst="rect">
            <a:avLst/>
          </a:prstGeom>
          <a:gradFill>
            <a:gsLst>
              <a:gs pos="0">
                <a:srgbClr val="FFFFFF">
                  <a:alpha val="0"/>
                </a:srgbClr>
              </a:gs>
              <a:gs pos="100000">
                <a:srgbClr val="FFCF0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5"/>
          <p:cNvSpPr txBox="1">
            <a:spLocks noGrp="1"/>
          </p:cNvSpPr>
          <p:nvPr>
            <p:ph type="body" idx="1"/>
          </p:nvPr>
        </p:nvSpPr>
        <p:spPr>
          <a:xfrm>
            <a:off x="464100" y="2409750"/>
            <a:ext cx="2369700" cy="23229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00274C"/>
              </a:buClr>
              <a:buSzPts val="1400"/>
              <a:buChar char="●"/>
              <a:defRPr sz="1400">
                <a:solidFill>
                  <a:srgbClr val="00274C"/>
                </a:solidFill>
              </a:defRPr>
            </a:lvl1pPr>
            <a:lvl2pPr marL="914400" lvl="1" indent="-304800" rtl="0">
              <a:spcBef>
                <a:spcPts val="0"/>
              </a:spcBef>
              <a:spcAft>
                <a:spcPts val="0"/>
              </a:spcAft>
              <a:buClr>
                <a:srgbClr val="00274C"/>
              </a:buClr>
              <a:buSzPts val="1200"/>
              <a:buChar char="○"/>
              <a:defRPr sz="1200">
                <a:solidFill>
                  <a:srgbClr val="00274C"/>
                </a:solidFill>
              </a:defRPr>
            </a:lvl2pPr>
            <a:lvl3pPr marL="1371600" lvl="2" indent="-304800" rtl="0">
              <a:spcBef>
                <a:spcPts val="0"/>
              </a:spcBef>
              <a:spcAft>
                <a:spcPts val="0"/>
              </a:spcAft>
              <a:buClr>
                <a:srgbClr val="00274C"/>
              </a:buClr>
              <a:buSzPts val="1200"/>
              <a:buChar char="■"/>
              <a:defRPr sz="1200">
                <a:solidFill>
                  <a:srgbClr val="00274C"/>
                </a:solidFill>
              </a:defRPr>
            </a:lvl3pPr>
            <a:lvl4pPr marL="1828800" lvl="3" indent="-304800" rtl="0">
              <a:spcBef>
                <a:spcPts val="0"/>
              </a:spcBef>
              <a:spcAft>
                <a:spcPts val="0"/>
              </a:spcAft>
              <a:buClr>
                <a:srgbClr val="00274C"/>
              </a:buClr>
              <a:buSzPts val="1200"/>
              <a:buChar char="●"/>
              <a:defRPr sz="1200">
                <a:solidFill>
                  <a:srgbClr val="00274C"/>
                </a:solidFill>
              </a:defRPr>
            </a:lvl4pPr>
            <a:lvl5pPr marL="2286000" lvl="4" indent="-304800" rtl="0">
              <a:spcBef>
                <a:spcPts val="0"/>
              </a:spcBef>
              <a:spcAft>
                <a:spcPts val="0"/>
              </a:spcAft>
              <a:buClr>
                <a:srgbClr val="00274C"/>
              </a:buClr>
              <a:buSzPts val="1200"/>
              <a:buChar char="○"/>
              <a:defRPr sz="1200">
                <a:solidFill>
                  <a:srgbClr val="00274C"/>
                </a:solidFill>
              </a:defRPr>
            </a:lvl5pPr>
            <a:lvl6pPr marL="2743200" lvl="5" indent="-304800" rtl="0">
              <a:spcBef>
                <a:spcPts val="0"/>
              </a:spcBef>
              <a:spcAft>
                <a:spcPts val="0"/>
              </a:spcAft>
              <a:buClr>
                <a:srgbClr val="00274C"/>
              </a:buClr>
              <a:buSzPts val="1200"/>
              <a:buChar char="■"/>
              <a:defRPr sz="1200">
                <a:solidFill>
                  <a:srgbClr val="00274C"/>
                </a:solidFill>
              </a:defRPr>
            </a:lvl6pPr>
            <a:lvl7pPr marL="3200400" lvl="6" indent="-304800" rtl="0">
              <a:spcBef>
                <a:spcPts val="0"/>
              </a:spcBef>
              <a:spcAft>
                <a:spcPts val="0"/>
              </a:spcAft>
              <a:buClr>
                <a:srgbClr val="00274C"/>
              </a:buClr>
              <a:buSzPts val="1200"/>
              <a:buChar char="●"/>
              <a:defRPr sz="1200">
                <a:solidFill>
                  <a:srgbClr val="00274C"/>
                </a:solidFill>
              </a:defRPr>
            </a:lvl7pPr>
            <a:lvl8pPr marL="3657600" lvl="7" indent="-304800" rtl="0">
              <a:spcBef>
                <a:spcPts val="0"/>
              </a:spcBef>
              <a:spcAft>
                <a:spcPts val="0"/>
              </a:spcAft>
              <a:buClr>
                <a:srgbClr val="00274C"/>
              </a:buClr>
              <a:buSzPts val="1200"/>
              <a:buChar char="○"/>
              <a:defRPr sz="1200">
                <a:solidFill>
                  <a:srgbClr val="00274C"/>
                </a:solidFill>
              </a:defRPr>
            </a:lvl8pPr>
            <a:lvl9pPr marL="4114800" lvl="8" indent="-304800" rtl="0">
              <a:spcBef>
                <a:spcPts val="0"/>
              </a:spcBef>
              <a:spcAft>
                <a:spcPts val="0"/>
              </a:spcAft>
              <a:buClr>
                <a:srgbClr val="00274C"/>
              </a:buClr>
              <a:buSzPts val="1200"/>
              <a:buChar char="■"/>
              <a:defRPr sz="1200">
                <a:solidFill>
                  <a:srgbClr val="00274C"/>
                </a:solidFill>
              </a:defRPr>
            </a:lvl9pPr>
          </a:lstStyle>
          <a:p>
            <a:endParaRPr/>
          </a:p>
        </p:txBody>
      </p:sp>
      <p:sp>
        <p:nvSpPr>
          <p:cNvPr id="111" name="Google Shape;111;p15"/>
          <p:cNvSpPr txBox="1">
            <a:spLocks noGrp="1"/>
          </p:cNvSpPr>
          <p:nvPr>
            <p:ph type="title"/>
          </p:nvPr>
        </p:nvSpPr>
        <p:spPr>
          <a:xfrm>
            <a:off x="244375" y="1837050"/>
            <a:ext cx="2732700" cy="5727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Clr>
                <a:srgbClr val="00274C"/>
              </a:buClr>
              <a:buSzPts val="1800"/>
              <a:buNone/>
              <a:defRPr sz="1800">
                <a:solidFill>
                  <a:srgbClr val="00274C"/>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12" name="Google Shape;112;p15"/>
          <p:cNvSpPr txBox="1">
            <a:spLocks noGrp="1"/>
          </p:cNvSpPr>
          <p:nvPr>
            <p:ph type="body" idx="2"/>
          </p:nvPr>
        </p:nvSpPr>
        <p:spPr>
          <a:xfrm>
            <a:off x="3425375" y="2409750"/>
            <a:ext cx="2369700" cy="23229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00274C"/>
              </a:buClr>
              <a:buSzPts val="1400"/>
              <a:buChar char="●"/>
              <a:defRPr sz="1400">
                <a:solidFill>
                  <a:srgbClr val="00274C"/>
                </a:solidFill>
              </a:defRPr>
            </a:lvl1pPr>
            <a:lvl2pPr marL="914400" lvl="1" indent="-304800" rtl="0">
              <a:spcBef>
                <a:spcPts val="0"/>
              </a:spcBef>
              <a:spcAft>
                <a:spcPts val="0"/>
              </a:spcAft>
              <a:buClr>
                <a:srgbClr val="00274C"/>
              </a:buClr>
              <a:buSzPts val="1200"/>
              <a:buChar char="○"/>
              <a:defRPr sz="1200">
                <a:solidFill>
                  <a:srgbClr val="00274C"/>
                </a:solidFill>
              </a:defRPr>
            </a:lvl2pPr>
            <a:lvl3pPr marL="1371600" lvl="2" indent="-304800" rtl="0">
              <a:spcBef>
                <a:spcPts val="0"/>
              </a:spcBef>
              <a:spcAft>
                <a:spcPts val="0"/>
              </a:spcAft>
              <a:buClr>
                <a:srgbClr val="00274C"/>
              </a:buClr>
              <a:buSzPts val="1200"/>
              <a:buChar char="■"/>
              <a:defRPr sz="1200">
                <a:solidFill>
                  <a:srgbClr val="00274C"/>
                </a:solidFill>
              </a:defRPr>
            </a:lvl3pPr>
            <a:lvl4pPr marL="1828800" lvl="3" indent="-304800" rtl="0">
              <a:spcBef>
                <a:spcPts val="0"/>
              </a:spcBef>
              <a:spcAft>
                <a:spcPts val="0"/>
              </a:spcAft>
              <a:buClr>
                <a:srgbClr val="00274C"/>
              </a:buClr>
              <a:buSzPts val="1200"/>
              <a:buChar char="●"/>
              <a:defRPr sz="1200">
                <a:solidFill>
                  <a:srgbClr val="00274C"/>
                </a:solidFill>
              </a:defRPr>
            </a:lvl4pPr>
            <a:lvl5pPr marL="2286000" lvl="4" indent="-304800" rtl="0">
              <a:spcBef>
                <a:spcPts val="0"/>
              </a:spcBef>
              <a:spcAft>
                <a:spcPts val="0"/>
              </a:spcAft>
              <a:buClr>
                <a:srgbClr val="00274C"/>
              </a:buClr>
              <a:buSzPts val="1200"/>
              <a:buChar char="○"/>
              <a:defRPr sz="1200">
                <a:solidFill>
                  <a:srgbClr val="00274C"/>
                </a:solidFill>
              </a:defRPr>
            </a:lvl5pPr>
            <a:lvl6pPr marL="2743200" lvl="5" indent="-304800" rtl="0">
              <a:spcBef>
                <a:spcPts val="0"/>
              </a:spcBef>
              <a:spcAft>
                <a:spcPts val="0"/>
              </a:spcAft>
              <a:buClr>
                <a:srgbClr val="00274C"/>
              </a:buClr>
              <a:buSzPts val="1200"/>
              <a:buChar char="■"/>
              <a:defRPr sz="1200">
                <a:solidFill>
                  <a:srgbClr val="00274C"/>
                </a:solidFill>
              </a:defRPr>
            </a:lvl6pPr>
            <a:lvl7pPr marL="3200400" lvl="6" indent="-304800" rtl="0">
              <a:spcBef>
                <a:spcPts val="0"/>
              </a:spcBef>
              <a:spcAft>
                <a:spcPts val="0"/>
              </a:spcAft>
              <a:buClr>
                <a:srgbClr val="00274C"/>
              </a:buClr>
              <a:buSzPts val="1200"/>
              <a:buChar char="●"/>
              <a:defRPr sz="1200">
                <a:solidFill>
                  <a:srgbClr val="00274C"/>
                </a:solidFill>
              </a:defRPr>
            </a:lvl7pPr>
            <a:lvl8pPr marL="3657600" lvl="7" indent="-304800" rtl="0">
              <a:spcBef>
                <a:spcPts val="0"/>
              </a:spcBef>
              <a:spcAft>
                <a:spcPts val="0"/>
              </a:spcAft>
              <a:buClr>
                <a:srgbClr val="00274C"/>
              </a:buClr>
              <a:buSzPts val="1200"/>
              <a:buChar char="○"/>
              <a:defRPr sz="1200">
                <a:solidFill>
                  <a:srgbClr val="00274C"/>
                </a:solidFill>
              </a:defRPr>
            </a:lvl8pPr>
            <a:lvl9pPr marL="4114800" lvl="8" indent="-304800" rtl="0">
              <a:spcBef>
                <a:spcPts val="0"/>
              </a:spcBef>
              <a:spcAft>
                <a:spcPts val="0"/>
              </a:spcAft>
              <a:buClr>
                <a:srgbClr val="00274C"/>
              </a:buClr>
              <a:buSzPts val="1200"/>
              <a:buChar char="■"/>
              <a:defRPr sz="1200">
                <a:solidFill>
                  <a:srgbClr val="00274C"/>
                </a:solidFill>
              </a:defRPr>
            </a:lvl9pPr>
          </a:lstStyle>
          <a:p>
            <a:endParaRPr/>
          </a:p>
        </p:txBody>
      </p:sp>
      <p:sp>
        <p:nvSpPr>
          <p:cNvPr id="113" name="Google Shape;113;p15"/>
          <p:cNvSpPr txBox="1">
            <a:spLocks noGrp="1"/>
          </p:cNvSpPr>
          <p:nvPr>
            <p:ph type="title" idx="3"/>
          </p:nvPr>
        </p:nvSpPr>
        <p:spPr>
          <a:xfrm>
            <a:off x="3205650" y="1837050"/>
            <a:ext cx="2732700" cy="5727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Clr>
                <a:srgbClr val="00274C"/>
              </a:buClr>
              <a:buSzPts val="1800"/>
              <a:buNone/>
              <a:defRPr sz="1800">
                <a:solidFill>
                  <a:srgbClr val="00274C"/>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14" name="Google Shape;114;p15"/>
          <p:cNvSpPr txBox="1">
            <a:spLocks noGrp="1"/>
          </p:cNvSpPr>
          <p:nvPr>
            <p:ph type="body" idx="4"/>
          </p:nvPr>
        </p:nvSpPr>
        <p:spPr>
          <a:xfrm>
            <a:off x="6386650" y="2409750"/>
            <a:ext cx="2369700" cy="2322900"/>
          </a:xfrm>
          <a:prstGeom prst="rect">
            <a:avLst/>
          </a:prstGeom>
          <a:noFill/>
          <a:ln>
            <a:noFill/>
          </a:ln>
        </p:spPr>
        <p:txBody>
          <a:bodyPr spcFirstLastPara="1" wrap="square" lIns="91425" tIns="91425" rIns="91425" bIns="91425" anchor="t" anchorCtr="0">
            <a:noAutofit/>
          </a:bodyPr>
          <a:lstStyle>
            <a:lvl1pPr marL="457200" lvl="0" indent="-317500" rtl="0">
              <a:spcBef>
                <a:spcPts val="0"/>
              </a:spcBef>
              <a:spcAft>
                <a:spcPts val="0"/>
              </a:spcAft>
              <a:buClr>
                <a:srgbClr val="00274C"/>
              </a:buClr>
              <a:buSzPts val="1400"/>
              <a:buChar char="●"/>
              <a:defRPr sz="1400">
                <a:solidFill>
                  <a:srgbClr val="00274C"/>
                </a:solidFill>
              </a:defRPr>
            </a:lvl1pPr>
            <a:lvl2pPr marL="914400" lvl="1" indent="-304800" rtl="0">
              <a:spcBef>
                <a:spcPts val="0"/>
              </a:spcBef>
              <a:spcAft>
                <a:spcPts val="0"/>
              </a:spcAft>
              <a:buClr>
                <a:srgbClr val="00274C"/>
              </a:buClr>
              <a:buSzPts val="1200"/>
              <a:buChar char="○"/>
              <a:defRPr sz="1200">
                <a:solidFill>
                  <a:srgbClr val="00274C"/>
                </a:solidFill>
              </a:defRPr>
            </a:lvl2pPr>
            <a:lvl3pPr marL="1371600" lvl="2" indent="-304800" rtl="0">
              <a:spcBef>
                <a:spcPts val="0"/>
              </a:spcBef>
              <a:spcAft>
                <a:spcPts val="0"/>
              </a:spcAft>
              <a:buClr>
                <a:srgbClr val="00274C"/>
              </a:buClr>
              <a:buSzPts val="1200"/>
              <a:buChar char="■"/>
              <a:defRPr sz="1200">
                <a:solidFill>
                  <a:srgbClr val="00274C"/>
                </a:solidFill>
              </a:defRPr>
            </a:lvl3pPr>
            <a:lvl4pPr marL="1828800" lvl="3" indent="-304800" rtl="0">
              <a:spcBef>
                <a:spcPts val="0"/>
              </a:spcBef>
              <a:spcAft>
                <a:spcPts val="0"/>
              </a:spcAft>
              <a:buClr>
                <a:srgbClr val="00274C"/>
              </a:buClr>
              <a:buSzPts val="1200"/>
              <a:buChar char="●"/>
              <a:defRPr sz="1200">
                <a:solidFill>
                  <a:srgbClr val="00274C"/>
                </a:solidFill>
              </a:defRPr>
            </a:lvl4pPr>
            <a:lvl5pPr marL="2286000" lvl="4" indent="-304800" rtl="0">
              <a:spcBef>
                <a:spcPts val="0"/>
              </a:spcBef>
              <a:spcAft>
                <a:spcPts val="0"/>
              </a:spcAft>
              <a:buClr>
                <a:srgbClr val="00274C"/>
              </a:buClr>
              <a:buSzPts val="1200"/>
              <a:buChar char="○"/>
              <a:defRPr sz="1200">
                <a:solidFill>
                  <a:srgbClr val="00274C"/>
                </a:solidFill>
              </a:defRPr>
            </a:lvl5pPr>
            <a:lvl6pPr marL="2743200" lvl="5" indent="-304800" rtl="0">
              <a:spcBef>
                <a:spcPts val="0"/>
              </a:spcBef>
              <a:spcAft>
                <a:spcPts val="0"/>
              </a:spcAft>
              <a:buClr>
                <a:srgbClr val="00274C"/>
              </a:buClr>
              <a:buSzPts val="1200"/>
              <a:buChar char="■"/>
              <a:defRPr sz="1200">
                <a:solidFill>
                  <a:srgbClr val="00274C"/>
                </a:solidFill>
              </a:defRPr>
            </a:lvl6pPr>
            <a:lvl7pPr marL="3200400" lvl="6" indent="-304800" rtl="0">
              <a:spcBef>
                <a:spcPts val="0"/>
              </a:spcBef>
              <a:spcAft>
                <a:spcPts val="0"/>
              </a:spcAft>
              <a:buClr>
                <a:srgbClr val="00274C"/>
              </a:buClr>
              <a:buSzPts val="1200"/>
              <a:buChar char="●"/>
              <a:defRPr sz="1200">
                <a:solidFill>
                  <a:srgbClr val="00274C"/>
                </a:solidFill>
              </a:defRPr>
            </a:lvl7pPr>
            <a:lvl8pPr marL="3657600" lvl="7" indent="-304800" rtl="0">
              <a:spcBef>
                <a:spcPts val="0"/>
              </a:spcBef>
              <a:spcAft>
                <a:spcPts val="0"/>
              </a:spcAft>
              <a:buClr>
                <a:srgbClr val="00274C"/>
              </a:buClr>
              <a:buSzPts val="1200"/>
              <a:buChar char="○"/>
              <a:defRPr sz="1200">
                <a:solidFill>
                  <a:srgbClr val="00274C"/>
                </a:solidFill>
              </a:defRPr>
            </a:lvl8pPr>
            <a:lvl9pPr marL="4114800" lvl="8" indent="-304800" rtl="0">
              <a:spcBef>
                <a:spcPts val="0"/>
              </a:spcBef>
              <a:spcAft>
                <a:spcPts val="0"/>
              </a:spcAft>
              <a:buClr>
                <a:srgbClr val="00274C"/>
              </a:buClr>
              <a:buSzPts val="1200"/>
              <a:buChar char="■"/>
              <a:defRPr sz="1200">
                <a:solidFill>
                  <a:srgbClr val="00274C"/>
                </a:solidFill>
              </a:defRPr>
            </a:lvl9pPr>
          </a:lstStyle>
          <a:p>
            <a:endParaRPr/>
          </a:p>
        </p:txBody>
      </p:sp>
      <p:sp>
        <p:nvSpPr>
          <p:cNvPr id="115" name="Google Shape;115;p15"/>
          <p:cNvSpPr txBox="1">
            <a:spLocks noGrp="1"/>
          </p:cNvSpPr>
          <p:nvPr>
            <p:ph type="title" idx="5"/>
          </p:nvPr>
        </p:nvSpPr>
        <p:spPr>
          <a:xfrm>
            <a:off x="6166925" y="1837050"/>
            <a:ext cx="2732700" cy="572700"/>
          </a:xfrm>
          <a:prstGeom prst="rect">
            <a:avLst/>
          </a:prstGeom>
          <a:noFill/>
        </p:spPr>
        <p:txBody>
          <a:bodyPr spcFirstLastPara="1" wrap="square" lIns="91425" tIns="91425" rIns="91425" bIns="91425" anchor="ctr" anchorCtr="0">
            <a:normAutofit/>
          </a:bodyPr>
          <a:lstStyle>
            <a:lvl1pPr lvl="0" algn="ctr" rtl="0">
              <a:spcBef>
                <a:spcPts val="0"/>
              </a:spcBef>
              <a:spcAft>
                <a:spcPts val="0"/>
              </a:spcAft>
              <a:buClr>
                <a:srgbClr val="00274C"/>
              </a:buClr>
              <a:buSzPts val="1800"/>
              <a:buNone/>
              <a:defRPr sz="1800">
                <a:solidFill>
                  <a:srgbClr val="00274C"/>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116" name="Google Shape;116;p15"/>
          <p:cNvSpPr txBox="1">
            <a:spLocks noGrp="1"/>
          </p:cNvSpPr>
          <p:nvPr>
            <p:ph type="title" idx="6"/>
          </p:nvPr>
        </p:nvSpPr>
        <p:spPr>
          <a:xfrm>
            <a:off x="540675" y="194925"/>
            <a:ext cx="81438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Clr>
                <a:srgbClr val="00274C"/>
              </a:buClr>
              <a:buSzPts val="2800"/>
              <a:buNone/>
              <a:defRPr>
                <a:solidFill>
                  <a:srgbClr val="00274C"/>
                </a:solidFill>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117" name="Google Shape;117;p15"/>
          <p:cNvSpPr>
            <a:spLocks noGrp="1"/>
          </p:cNvSpPr>
          <p:nvPr>
            <p:ph type="pic" idx="7"/>
          </p:nvPr>
        </p:nvSpPr>
        <p:spPr>
          <a:xfrm>
            <a:off x="1359025" y="1053225"/>
            <a:ext cx="503400" cy="503400"/>
          </a:xfrm>
          <a:prstGeom prst="rect">
            <a:avLst/>
          </a:prstGeom>
          <a:noFill/>
          <a:ln>
            <a:noFill/>
          </a:ln>
        </p:spPr>
      </p:sp>
      <p:sp>
        <p:nvSpPr>
          <p:cNvPr id="118" name="Google Shape;118;p15"/>
          <p:cNvSpPr/>
          <p:nvPr/>
        </p:nvSpPr>
        <p:spPr>
          <a:xfrm>
            <a:off x="1248478" y="942675"/>
            <a:ext cx="724500" cy="724500"/>
          </a:xfrm>
          <a:prstGeom prst="ellipse">
            <a:avLst/>
          </a:prstGeom>
          <a:noFill/>
          <a:ln w="19050" cap="flat" cmpd="sng">
            <a:solidFill>
              <a:srgbClr val="00274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19" name="Google Shape;119;p15"/>
          <p:cNvSpPr>
            <a:spLocks noGrp="1"/>
          </p:cNvSpPr>
          <p:nvPr>
            <p:ph type="pic" idx="8"/>
          </p:nvPr>
        </p:nvSpPr>
        <p:spPr>
          <a:xfrm>
            <a:off x="4320300" y="1050638"/>
            <a:ext cx="503400" cy="503400"/>
          </a:xfrm>
          <a:prstGeom prst="rect">
            <a:avLst/>
          </a:prstGeom>
          <a:noFill/>
          <a:ln>
            <a:noFill/>
          </a:ln>
        </p:spPr>
      </p:sp>
      <p:sp>
        <p:nvSpPr>
          <p:cNvPr id="120" name="Google Shape;120;p15"/>
          <p:cNvSpPr/>
          <p:nvPr/>
        </p:nvSpPr>
        <p:spPr>
          <a:xfrm>
            <a:off x="4209753" y="940088"/>
            <a:ext cx="724500" cy="724500"/>
          </a:xfrm>
          <a:prstGeom prst="ellipse">
            <a:avLst/>
          </a:prstGeom>
          <a:noFill/>
          <a:ln w="19050" cap="flat" cmpd="sng">
            <a:solidFill>
              <a:srgbClr val="00274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
        <p:nvSpPr>
          <p:cNvPr id="121" name="Google Shape;121;p15"/>
          <p:cNvSpPr>
            <a:spLocks noGrp="1"/>
          </p:cNvSpPr>
          <p:nvPr>
            <p:ph type="pic" idx="9"/>
          </p:nvPr>
        </p:nvSpPr>
        <p:spPr>
          <a:xfrm>
            <a:off x="7281575" y="1050638"/>
            <a:ext cx="503400" cy="503400"/>
          </a:xfrm>
          <a:prstGeom prst="rect">
            <a:avLst/>
          </a:prstGeom>
          <a:noFill/>
          <a:ln>
            <a:noFill/>
          </a:ln>
        </p:spPr>
      </p:sp>
      <p:sp>
        <p:nvSpPr>
          <p:cNvPr id="122" name="Google Shape;122;p15"/>
          <p:cNvSpPr/>
          <p:nvPr/>
        </p:nvSpPr>
        <p:spPr>
          <a:xfrm>
            <a:off x="7171028" y="940088"/>
            <a:ext cx="724500" cy="724500"/>
          </a:xfrm>
          <a:prstGeom prst="ellipse">
            <a:avLst/>
          </a:prstGeom>
          <a:noFill/>
          <a:ln w="19050" cap="flat" cmpd="sng">
            <a:solidFill>
              <a:srgbClr val="00274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a:t>  </a:t>
            </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1">
  <p:cSld name="ONE_COLUMN_TEXT_1">
    <p:spTree>
      <p:nvGrpSpPr>
        <p:cNvPr id="1" name="Shape 145"/>
        <p:cNvGrpSpPr/>
        <p:nvPr/>
      </p:nvGrpSpPr>
      <p:grpSpPr>
        <a:xfrm>
          <a:off x="0" y="0"/>
          <a:ext cx="0" cy="0"/>
          <a:chOff x="0" y="0"/>
          <a:chExt cx="0" cy="0"/>
        </a:xfrm>
      </p:grpSpPr>
      <p:sp>
        <p:nvSpPr>
          <p:cNvPr id="146" name="Google Shape;146;p18"/>
          <p:cNvSpPr/>
          <p:nvPr/>
        </p:nvSpPr>
        <p:spPr>
          <a:xfrm rot="10800000">
            <a:off x="-7500" y="1819200"/>
            <a:ext cx="9151500" cy="3324300"/>
          </a:xfrm>
          <a:prstGeom prst="rect">
            <a:avLst/>
          </a:prstGeom>
          <a:gradFill>
            <a:gsLst>
              <a:gs pos="0">
                <a:srgbClr val="FFFFFF">
                  <a:alpha val="0"/>
                </a:srgbClr>
              </a:gs>
              <a:gs pos="100000">
                <a:srgbClr val="FFCF01"/>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8"/>
          <p:cNvSpPr txBox="1">
            <a:spLocks noGrp="1"/>
          </p:cNvSpPr>
          <p:nvPr>
            <p:ph type="body" idx="1"/>
          </p:nvPr>
        </p:nvSpPr>
        <p:spPr>
          <a:xfrm>
            <a:off x="540300" y="1604025"/>
            <a:ext cx="4803300" cy="3179400"/>
          </a:xfrm>
          <a:prstGeom prst="rect">
            <a:avLst/>
          </a:prstGeom>
          <a:noFill/>
          <a:ln>
            <a:noFill/>
          </a:ln>
        </p:spPr>
        <p:txBody>
          <a:bodyPr spcFirstLastPara="1" wrap="square" lIns="91425" tIns="91425" rIns="91425" bIns="91425" anchor="ctr" anchorCtr="0">
            <a:noAutofit/>
          </a:bodyPr>
          <a:lstStyle>
            <a:lvl1pPr marL="457200" lvl="0" indent="-304800" rtl="0">
              <a:spcBef>
                <a:spcPts val="0"/>
              </a:spcBef>
              <a:spcAft>
                <a:spcPts val="0"/>
              </a:spcAft>
              <a:buClr>
                <a:srgbClr val="00274C"/>
              </a:buClr>
              <a:buSzPts val="1200"/>
              <a:buChar char="●"/>
              <a:defRPr sz="1200">
                <a:solidFill>
                  <a:srgbClr val="00274C"/>
                </a:solidFill>
              </a:defRPr>
            </a:lvl1pPr>
            <a:lvl2pPr marL="914400" lvl="1" indent="-304800" rtl="0">
              <a:spcBef>
                <a:spcPts val="0"/>
              </a:spcBef>
              <a:spcAft>
                <a:spcPts val="0"/>
              </a:spcAft>
              <a:buClr>
                <a:srgbClr val="00274C"/>
              </a:buClr>
              <a:buSzPts val="1200"/>
              <a:buChar char="○"/>
              <a:defRPr sz="1200">
                <a:solidFill>
                  <a:srgbClr val="00274C"/>
                </a:solidFill>
              </a:defRPr>
            </a:lvl2pPr>
            <a:lvl3pPr marL="1371600" lvl="2" indent="-304800" rtl="0">
              <a:spcBef>
                <a:spcPts val="0"/>
              </a:spcBef>
              <a:spcAft>
                <a:spcPts val="0"/>
              </a:spcAft>
              <a:buClr>
                <a:srgbClr val="00274C"/>
              </a:buClr>
              <a:buSzPts val="1200"/>
              <a:buChar char="■"/>
              <a:defRPr sz="1200">
                <a:solidFill>
                  <a:srgbClr val="00274C"/>
                </a:solidFill>
              </a:defRPr>
            </a:lvl3pPr>
            <a:lvl4pPr marL="1828800" lvl="3" indent="-304800" rtl="0">
              <a:spcBef>
                <a:spcPts val="0"/>
              </a:spcBef>
              <a:spcAft>
                <a:spcPts val="0"/>
              </a:spcAft>
              <a:buClr>
                <a:srgbClr val="00274C"/>
              </a:buClr>
              <a:buSzPts val="1200"/>
              <a:buChar char="●"/>
              <a:defRPr sz="1200">
                <a:solidFill>
                  <a:srgbClr val="00274C"/>
                </a:solidFill>
              </a:defRPr>
            </a:lvl4pPr>
            <a:lvl5pPr marL="2286000" lvl="4" indent="-304800" rtl="0">
              <a:spcBef>
                <a:spcPts val="0"/>
              </a:spcBef>
              <a:spcAft>
                <a:spcPts val="0"/>
              </a:spcAft>
              <a:buClr>
                <a:srgbClr val="00274C"/>
              </a:buClr>
              <a:buSzPts val="1200"/>
              <a:buChar char="○"/>
              <a:defRPr sz="1200">
                <a:solidFill>
                  <a:srgbClr val="00274C"/>
                </a:solidFill>
              </a:defRPr>
            </a:lvl5pPr>
            <a:lvl6pPr marL="2743200" lvl="5" indent="-304800" rtl="0">
              <a:spcBef>
                <a:spcPts val="0"/>
              </a:spcBef>
              <a:spcAft>
                <a:spcPts val="0"/>
              </a:spcAft>
              <a:buClr>
                <a:srgbClr val="00274C"/>
              </a:buClr>
              <a:buSzPts val="1200"/>
              <a:buChar char="■"/>
              <a:defRPr sz="1200">
                <a:solidFill>
                  <a:srgbClr val="00274C"/>
                </a:solidFill>
              </a:defRPr>
            </a:lvl6pPr>
            <a:lvl7pPr marL="3200400" lvl="6" indent="-304800" rtl="0">
              <a:spcBef>
                <a:spcPts val="0"/>
              </a:spcBef>
              <a:spcAft>
                <a:spcPts val="0"/>
              </a:spcAft>
              <a:buClr>
                <a:srgbClr val="00274C"/>
              </a:buClr>
              <a:buSzPts val="1200"/>
              <a:buChar char="●"/>
              <a:defRPr sz="1200">
                <a:solidFill>
                  <a:srgbClr val="00274C"/>
                </a:solidFill>
              </a:defRPr>
            </a:lvl7pPr>
            <a:lvl8pPr marL="3657600" lvl="7" indent="-304800" rtl="0">
              <a:spcBef>
                <a:spcPts val="0"/>
              </a:spcBef>
              <a:spcAft>
                <a:spcPts val="0"/>
              </a:spcAft>
              <a:buClr>
                <a:srgbClr val="00274C"/>
              </a:buClr>
              <a:buSzPts val="1200"/>
              <a:buChar char="○"/>
              <a:defRPr sz="1200">
                <a:solidFill>
                  <a:srgbClr val="00274C"/>
                </a:solidFill>
              </a:defRPr>
            </a:lvl8pPr>
            <a:lvl9pPr marL="4114800" lvl="8" indent="-304800" rtl="0">
              <a:spcBef>
                <a:spcPts val="0"/>
              </a:spcBef>
              <a:spcAft>
                <a:spcPts val="0"/>
              </a:spcAft>
              <a:buClr>
                <a:srgbClr val="00274C"/>
              </a:buClr>
              <a:buSzPts val="1200"/>
              <a:buChar char="■"/>
              <a:defRPr sz="1200">
                <a:solidFill>
                  <a:srgbClr val="00274C"/>
                </a:solidFill>
              </a:defRPr>
            </a:lvl9pPr>
          </a:lstStyle>
          <a:p>
            <a:endParaRPr/>
          </a:p>
        </p:txBody>
      </p:sp>
      <p:sp>
        <p:nvSpPr>
          <p:cNvPr id="148" name="Google Shape;148;p1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49" name="Google Shape;149;p18"/>
          <p:cNvSpPr txBox="1">
            <a:spLocks noGrp="1"/>
          </p:cNvSpPr>
          <p:nvPr>
            <p:ph type="title"/>
          </p:nvPr>
        </p:nvSpPr>
        <p:spPr>
          <a:xfrm>
            <a:off x="540675" y="609125"/>
            <a:ext cx="81438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00274C"/>
              </a:buClr>
              <a:buSzPts val="3000"/>
              <a:buNone/>
              <a:defRPr sz="3000" b="1">
                <a:solidFill>
                  <a:srgbClr val="00274C"/>
                </a:solidFill>
              </a:defRPr>
            </a:lvl1pPr>
            <a:lvl2pPr lvl="1" rtl="0">
              <a:spcBef>
                <a:spcPts val="0"/>
              </a:spcBef>
              <a:spcAft>
                <a:spcPts val="0"/>
              </a:spcAft>
              <a:buClr>
                <a:srgbClr val="00274C"/>
              </a:buClr>
              <a:buSzPts val="2800"/>
              <a:buNone/>
              <a:defRPr>
                <a:solidFill>
                  <a:srgbClr val="00274C"/>
                </a:solidFill>
              </a:defRPr>
            </a:lvl2pPr>
            <a:lvl3pPr lvl="2" rtl="0">
              <a:spcBef>
                <a:spcPts val="0"/>
              </a:spcBef>
              <a:spcAft>
                <a:spcPts val="0"/>
              </a:spcAft>
              <a:buClr>
                <a:srgbClr val="00274C"/>
              </a:buClr>
              <a:buSzPts val="2800"/>
              <a:buNone/>
              <a:defRPr>
                <a:solidFill>
                  <a:srgbClr val="00274C"/>
                </a:solidFill>
              </a:defRPr>
            </a:lvl3pPr>
            <a:lvl4pPr lvl="3" rtl="0">
              <a:spcBef>
                <a:spcPts val="0"/>
              </a:spcBef>
              <a:spcAft>
                <a:spcPts val="0"/>
              </a:spcAft>
              <a:buClr>
                <a:srgbClr val="00274C"/>
              </a:buClr>
              <a:buSzPts val="2800"/>
              <a:buNone/>
              <a:defRPr>
                <a:solidFill>
                  <a:srgbClr val="00274C"/>
                </a:solidFill>
              </a:defRPr>
            </a:lvl4pPr>
            <a:lvl5pPr lvl="4" rtl="0">
              <a:spcBef>
                <a:spcPts val="0"/>
              </a:spcBef>
              <a:spcAft>
                <a:spcPts val="0"/>
              </a:spcAft>
              <a:buClr>
                <a:srgbClr val="00274C"/>
              </a:buClr>
              <a:buSzPts val="2800"/>
              <a:buNone/>
              <a:defRPr>
                <a:solidFill>
                  <a:srgbClr val="00274C"/>
                </a:solidFill>
              </a:defRPr>
            </a:lvl5pPr>
            <a:lvl6pPr lvl="5" rtl="0">
              <a:spcBef>
                <a:spcPts val="0"/>
              </a:spcBef>
              <a:spcAft>
                <a:spcPts val="0"/>
              </a:spcAft>
              <a:buClr>
                <a:srgbClr val="00274C"/>
              </a:buClr>
              <a:buSzPts val="2800"/>
              <a:buNone/>
              <a:defRPr>
                <a:solidFill>
                  <a:srgbClr val="00274C"/>
                </a:solidFill>
              </a:defRPr>
            </a:lvl6pPr>
            <a:lvl7pPr lvl="6" rtl="0">
              <a:spcBef>
                <a:spcPts val="0"/>
              </a:spcBef>
              <a:spcAft>
                <a:spcPts val="0"/>
              </a:spcAft>
              <a:buClr>
                <a:srgbClr val="00274C"/>
              </a:buClr>
              <a:buSzPts val="2800"/>
              <a:buNone/>
              <a:defRPr>
                <a:solidFill>
                  <a:srgbClr val="00274C"/>
                </a:solidFill>
              </a:defRPr>
            </a:lvl7pPr>
            <a:lvl8pPr lvl="7" rtl="0">
              <a:spcBef>
                <a:spcPts val="0"/>
              </a:spcBef>
              <a:spcAft>
                <a:spcPts val="0"/>
              </a:spcAft>
              <a:buClr>
                <a:srgbClr val="00274C"/>
              </a:buClr>
              <a:buSzPts val="2800"/>
              <a:buNone/>
              <a:defRPr>
                <a:solidFill>
                  <a:srgbClr val="00274C"/>
                </a:solidFill>
              </a:defRPr>
            </a:lvl8pPr>
            <a:lvl9pPr lvl="8" rtl="0">
              <a:spcBef>
                <a:spcPts val="0"/>
              </a:spcBef>
              <a:spcAft>
                <a:spcPts val="0"/>
              </a:spcAft>
              <a:buClr>
                <a:srgbClr val="00274C"/>
              </a:buClr>
              <a:buSzPts val="2800"/>
              <a:buNone/>
              <a:defRPr>
                <a:solidFill>
                  <a:srgbClr val="00274C"/>
                </a:solidFill>
              </a:defRPr>
            </a:lvl9pPr>
          </a:lstStyle>
          <a:p>
            <a:endParaRPr/>
          </a:p>
        </p:txBody>
      </p:sp>
      <p:pic>
        <p:nvPicPr>
          <p:cNvPr id="150" name="Google Shape;150;p18"/>
          <p:cNvPicPr preferRelativeResize="0"/>
          <p:nvPr/>
        </p:nvPicPr>
        <p:blipFill rotWithShape="1">
          <a:blip r:embed="rId2">
            <a:alphaModFix/>
          </a:blip>
          <a:srcRect/>
          <a:stretch/>
        </p:blipFill>
        <p:spPr>
          <a:xfrm>
            <a:off x="6381470" y="4746350"/>
            <a:ext cx="2303006" cy="22735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1 1">
  <p:cSld name="ONE_COLUMN_TEXT_1_1">
    <p:spTree>
      <p:nvGrpSpPr>
        <p:cNvPr id="1" name="Shape 151"/>
        <p:cNvGrpSpPr/>
        <p:nvPr/>
      </p:nvGrpSpPr>
      <p:grpSpPr>
        <a:xfrm>
          <a:off x="0" y="0"/>
          <a:ext cx="0" cy="0"/>
          <a:chOff x="0" y="0"/>
          <a:chExt cx="0" cy="0"/>
        </a:xfrm>
      </p:grpSpPr>
      <p:sp>
        <p:nvSpPr>
          <p:cNvPr id="152" name="Google Shape;152;p19"/>
          <p:cNvSpPr txBox="1">
            <a:spLocks noGrp="1"/>
          </p:cNvSpPr>
          <p:nvPr>
            <p:ph type="body" idx="1"/>
          </p:nvPr>
        </p:nvSpPr>
        <p:spPr>
          <a:xfrm>
            <a:off x="540300" y="1604025"/>
            <a:ext cx="4803300" cy="3179400"/>
          </a:xfrm>
          <a:prstGeom prst="rect">
            <a:avLst/>
          </a:prstGeom>
          <a:noFill/>
          <a:ln>
            <a:noFill/>
          </a:ln>
        </p:spPr>
        <p:txBody>
          <a:bodyPr spcFirstLastPara="1" wrap="square" lIns="91425" tIns="91425" rIns="91425" bIns="91425" anchor="ctr" anchorCtr="0">
            <a:noAutofit/>
          </a:bodyPr>
          <a:lstStyle>
            <a:lvl1pPr marL="457200" lvl="0" indent="-304800" rtl="0">
              <a:spcBef>
                <a:spcPts val="0"/>
              </a:spcBef>
              <a:spcAft>
                <a:spcPts val="0"/>
              </a:spcAft>
              <a:buClr>
                <a:srgbClr val="00274C"/>
              </a:buClr>
              <a:buSzPts val="1200"/>
              <a:buChar char="●"/>
              <a:defRPr sz="1200">
                <a:solidFill>
                  <a:srgbClr val="00274C"/>
                </a:solidFill>
              </a:defRPr>
            </a:lvl1pPr>
            <a:lvl2pPr marL="914400" lvl="1" indent="-304800" rtl="0">
              <a:spcBef>
                <a:spcPts val="0"/>
              </a:spcBef>
              <a:spcAft>
                <a:spcPts val="0"/>
              </a:spcAft>
              <a:buClr>
                <a:srgbClr val="00274C"/>
              </a:buClr>
              <a:buSzPts val="1200"/>
              <a:buChar char="○"/>
              <a:defRPr sz="1200">
                <a:solidFill>
                  <a:srgbClr val="00274C"/>
                </a:solidFill>
              </a:defRPr>
            </a:lvl2pPr>
            <a:lvl3pPr marL="1371600" lvl="2" indent="-304800" rtl="0">
              <a:spcBef>
                <a:spcPts val="0"/>
              </a:spcBef>
              <a:spcAft>
                <a:spcPts val="0"/>
              </a:spcAft>
              <a:buClr>
                <a:srgbClr val="00274C"/>
              </a:buClr>
              <a:buSzPts val="1200"/>
              <a:buChar char="■"/>
              <a:defRPr sz="1200">
                <a:solidFill>
                  <a:srgbClr val="00274C"/>
                </a:solidFill>
              </a:defRPr>
            </a:lvl3pPr>
            <a:lvl4pPr marL="1828800" lvl="3" indent="-304800" rtl="0">
              <a:spcBef>
                <a:spcPts val="0"/>
              </a:spcBef>
              <a:spcAft>
                <a:spcPts val="0"/>
              </a:spcAft>
              <a:buClr>
                <a:srgbClr val="00274C"/>
              </a:buClr>
              <a:buSzPts val="1200"/>
              <a:buChar char="●"/>
              <a:defRPr sz="1200">
                <a:solidFill>
                  <a:srgbClr val="00274C"/>
                </a:solidFill>
              </a:defRPr>
            </a:lvl4pPr>
            <a:lvl5pPr marL="2286000" lvl="4" indent="-304800" rtl="0">
              <a:spcBef>
                <a:spcPts val="0"/>
              </a:spcBef>
              <a:spcAft>
                <a:spcPts val="0"/>
              </a:spcAft>
              <a:buClr>
                <a:srgbClr val="00274C"/>
              </a:buClr>
              <a:buSzPts val="1200"/>
              <a:buChar char="○"/>
              <a:defRPr sz="1200">
                <a:solidFill>
                  <a:srgbClr val="00274C"/>
                </a:solidFill>
              </a:defRPr>
            </a:lvl5pPr>
            <a:lvl6pPr marL="2743200" lvl="5" indent="-304800" rtl="0">
              <a:spcBef>
                <a:spcPts val="0"/>
              </a:spcBef>
              <a:spcAft>
                <a:spcPts val="0"/>
              </a:spcAft>
              <a:buClr>
                <a:srgbClr val="00274C"/>
              </a:buClr>
              <a:buSzPts val="1200"/>
              <a:buChar char="■"/>
              <a:defRPr sz="1200">
                <a:solidFill>
                  <a:srgbClr val="00274C"/>
                </a:solidFill>
              </a:defRPr>
            </a:lvl6pPr>
            <a:lvl7pPr marL="3200400" lvl="6" indent="-304800" rtl="0">
              <a:spcBef>
                <a:spcPts val="0"/>
              </a:spcBef>
              <a:spcAft>
                <a:spcPts val="0"/>
              </a:spcAft>
              <a:buClr>
                <a:srgbClr val="00274C"/>
              </a:buClr>
              <a:buSzPts val="1200"/>
              <a:buChar char="●"/>
              <a:defRPr sz="1200">
                <a:solidFill>
                  <a:srgbClr val="00274C"/>
                </a:solidFill>
              </a:defRPr>
            </a:lvl7pPr>
            <a:lvl8pPr marL="3657600" lvl="7" indent="-304800" rtl="0">
              <a:spcBef>
                <a:spcPts val="0"/>
              </a:spcBef>
              <a:spcAft>
                <a:spcPts val="0"/>
              </a:spcAft>
              <a:buClr>
                <a:srgbClr val="00274C"/>
              </a:buClr>
              <a:buSzPts val="1200"/>
              <a:buChar char="○"/>
              <a:defRPr sz="1200">
                <a:solidFill>
                  <a:srgbClr val="00274C"/>
                </a:solidFill>
              </a:defRPr>
            </a:lvl8pPr>
            <a:lvl9pPr marL="4114800" lvl="8" indent="-304800" rtl="0">
              <a:spcBef>
                <a:spcPts val="0"/>
              </a:spcBef>
              <a:spcAft>
                <a:spcPts val="0"/>
              </a:spcAft>
              <a:buClr>
                <a:srgbClr val="00274C"/>
              </a:buClr>
              <a:buSzPts val="1200"/>
              <a:buChar char="■"/>
              <a:defRPr sz="1200">
                <a:solidFill>
                  <a:srgbClr val="00274C"/>
                </a:solidFill>
              </a:defRPr>
            </a:lvl9pPr>
          </a:lstStyle>
          <a:p>
            <a:endParaRPr/>
          </a:p>
        </p:txBody>
      </p:sp>
      <p:sp>
        <p:nvSpPr>
          <p:cNvPr id="153" name="Google Shape;153;p1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
        <p:nvSpPr>
          <p:cNvPr id="154" name="Google Shape;154;p19"/>
          <p:cNvSpPr txBox="1">
            <a:spLocks noGrp="1"/>
          </p:cNvSpPr>
          <p:nvPr>
            <p:ph type="title"/>
          </p:nvPr>
        </p:nvSpPr>
        <p:spPr>
          <a:xfrm>
            <a:off x="540675" y="609125"/>
            <a:ext cx="8143800" cy="572700"/>
          </a:xfrm>
          <a:prstGeom prst="rect">
            <a:avLst/>
          </a:prstGeom>
        </p:spPr>
        <p:txBody>
          <a:bodyPr spcFirstLastPara="1" wrap="square" lIns="91425" tIns="91425" rIns="91425" bIns="91425" anchor="t" anchorCtr="0">
            <a:normAutofit/>
          </a:bodyPr>
          <a:lstStyle>
            <a:lvl1pPr lvl="0" rtl="0">
              <a:spcBef>
                <a:spcPts val="0"/>
              </a:spcBef>
              <a:spcAft>
                <a:spcPts val="0"/>
              </a:spcAft>
              <a:buClr>
                <a:srgbClr val="00274C"/>
              </a:buClr>
              <a:buSzPts val="3000"/>
              <a:buNone/>
              <a:defRPr sz="3000" b="1">
                <a:solidFill>
                  <a:srgbClr val="00274C"/>
                </a:solidFill>
              </a:defRPr>
            </a:lvl1pPr>
            <a:lvl2pPr lvl="1" rtl="0">
              <a:spcBef>
                <a:spcPts val="0"/>
              </a:spcBef>
              <a:spcAft>
                <a:spcPts val="0"/>
              </a:spcAft>
              <a:buClr>
                <a:srgbClr val="00274C"/>
              </a:buClr>
              <a:buSzPts val="2800"/>
              <a:buNone/>
              <a:defRPr>
                <a:solidFill>
                  <a:srgbClr val="00274C"/>
                </a:solidFill>
              </a:defRPr>
            </a:lvl2pPr>
            <a:lvl3pPr lvl="2" rtl="0">
              <a:spcBef>
                <a:spcPts val="0"/>
              </a:spcBef>
              <a:spcAft>
                <a:spcPts val="0"/>
              </a:spcAft>
              <a:buClr>
                <a:srgbClr val="00274C"/>
              </a:buClr>
              <a:buSzPts val="2800"/>
              <a:buNone/>
              <a:defRPr>
                <a:solidFill>
                  <a:srgbClr val="00274C"/>
                </a:solidFill>
              </a:defRPr>
            </a:lvl3pPr>
            <a:lvl4pPr lvl="3" rtl="0">
              <a:spcBef>
                <a:spcPts val="0"/>
              </a:spcBef>
              <a:spcAft>
                <a:spcPts val="0"/>
              </a:spcAft>
              <a:buClr>
                <a:srgbClr val="00274C"/>
              </a:buClr>
              <a:buSzPts val="2800"/>
              <a:buNone/>
              <a:defRPr>
                <a:solidFill>
                  <a:srgbClr val="00274C"/>
                </a:solidFill>
              </a:defRPr>
            </a:lvl4pPr>
            <a:lvl5pPr lvl="4" rtl="0">
              <a:spcBef>
                <a:spcPts val="0"/>
              </a:spcBef>
              <a:spcAft>
                <a:spcPts val="0"/>
              </a:spcAft>
              <a:buClr>
                <a:srgbClr val="00274C"/>
              </a:buClr>
              <a:buSzPts val="2800"/>
              <a:buNone/>
              <a:defRPr>
                <a:solidFill>
                  <a:srgbClr val="00274C"/>
                </a:solidFill>
              </a:defRPr>
            </a:lvl5pPr>
            <a:lvl6pPr lvl="5" rtl="0">
              <a:spcBef>
                <a:spcPts val="0"/>
              </a:spcBef>
              <a:spcAft>
                <a:spcPts val="0"/>
              </a:spcAft>
              <a:buClr>
                <a:srgbClr val="00274C"/>
              </a:buClr>
              <a:buSzPts val="2800"/>
              <a:buNone/>
              <a:defRPr>
                <a:solidFill>
                  <a:srgbClr val="00274C"/>
                </a:solidFill>
              </a:defRPr>
            </a:lvl6pPr>
            <a:lvl7pPr lvl="6" rtl="0">
              <a:spcBef>
                <a:spcPts val="0"/>
              </a:spcBef>
              <a:spcAft>
                <a:spcPts val="0"/>
              </a:spcAft>
              <a:buClr>
                <a:srgbClr val="00274C"/>
              </a:buClr>
              <a:buSzPts val="2800"/>
              <a:buNone/>
              <a:defRPr>
                <a:solidFill>
                  <a:srgbClr val="00274C"/>
                </a:solidFill>
              </a:defRPr>
            </a:lvl7pPr>
            <a:lvl8pPr lvl="7" rtl="0">
              <a:spcBef>
                <a:spcPts val="0"/>
              </a:spcBef>
              <a:spcAft>
                <a:spcPts val="0"/>
              </a:spcAft>
              <a:buClr>
                <a:srgbClr val="00274C"/>
              </a:buClr>
              <a:buSzPts val="2800"/>
              <a:buNone/>
              <a:defRPr>
                <a:solidFill>
                  <a:srgbClr val="00274C"/>
                </a:solidFill>
              </a:defRPr>
            </a:lvl8pPr>
            <a:lvl9pPr lvl="8" rtl="0">
              <a:spcBef>
                <a:spcPts val="0"/>
              </a:spcBef>
              <a:spcAft>
                <a:spcPts val="0"/>
              </a:spcAft>
              <a:buClr>
                <a:srgbClr val="00274C"/>
              </a:buClr>
              <a:buSzPts val="2800"/>
              <a:buNone/>
              <a:defRPr>
                <a:solidFill>
                  <a:srgbClr val="00274C"/>
                </a:solidFill>
              </a:defRPr>
            </a:lvl9pPr>
          </a:lstStyle>
          <a:p>
            <a:endParaRPr/>
          </a:p>
        </p:txBody>
      </p:sp>
      <p:pic>
        <p:nvPicPr>
          <p:cNvPr id="155" name="Google Shape;155;p19"/>
          <p:cNvPicPr preferRelativeResize="0"/>
          <p:nvPr/>
        </p:nvPicPr>
        <p:blipFill rotWithShape="1">
          <a:blip r:embed="rId2">
            <a:alphaModFix/>
          </a:blip>
          <a:srcRect/>
          <a:stretch/>
        </p:blipFill>
        <p:spPr>
          <a:xfrm>
            <a:off x="6381470" y="4746350"/>
            <a:ext cx="2303006" cy="227350"/>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65"/>
        <p:cNvGrpSpPr/>
        <p:nvPr/>
      </p:nvGrpSpPr>
      <p:grpSpPr>
        <a:xfrm>
          <a:off x="0" y="0"/>
          <a:ext cx="0" cy="0"/>
          <a:chOff x="0" y="0"/>
          <a:chExt cx="0" cy="0"/>
        </a:xfrm>
      </p:grpSpPr>
      <p:sp>
        <p:nvSpPr>
          <p:cNvPr id="166" name="Google Shape;166;p22"/>
          <p:cNvSpPr txBox="1">
            <a:spLocks noGrp="1"/>
          </p:cNvSpPr>
          <p:nvPr>
            <p:ph type="body" idx="1"/>
          </p:nvPr>
        </p:nvSpPr>
        <p:spPr>
          <a:xfrm>
            <a:off x="742150" y="3586025"/>
            <a:ext cx="5998800" cy="605100"/>
          </a:xfrm>
          <a:prstGeom prst="rect">
            <a:avLst/>
          </a:prstGeom>
          <a:noFill/>
          <a:ln>
            <a:noFill/>
          </a:ln>
        </p:spPr>
        <p:txBody>
          <a:bodyPr spcFirstLastPara="1" wrap="square" lIns="91425" tIns="91425" rIns="91425" bIns="91425" anchor="ctr" anchorCtr="0">
            <a:noAutofit/>
          </a:bodyPr>
          <a:lstStyle>
            <a:lvl1pPr marL="457200" lvl="0" indent="-228600">
              <a:lnSpc>
                <a:spcPct val="100000"/>
              </a:lnSpc>
              <a:spcBef>
                <a:spcPts val="0"/>
              </a:spcBef>
              <a:spcAft>
                <a:spcPts val="0"/>
              </a:spcAft>
              <a:buClr>
                <a:srgbClr val="00274C"/>
              </a:buClr>
              <a:buSzPts val="1400"/>
              <a:buNone/>
              <a:defRPr>
                <a:solidFill>
                  <a:srgbClr val="00274C"/>
                </a:solidFill>
              </a:defRPr>
            </a:lvl1pPr>
          </a:lstStyle>
          <a:p>
            <a:endParaRPr/>
          </a:p>
        </p:txBody>
      </p:sp>
      <p:sp>
        <p:nvSpPr>
          <p:cNvPr id="167" name="Google Shape;167;p2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68" name="Google Shape;168;p22"/>
          <p:cNvPicPr preferRelativeResize="0"/>
          <p:nvPr/>
        </p:nvPicPr>
        <p:blipFill rotWithShape="1">
          <a:blip r:embed="rId2">
            <a:alphaModFix/>
          </a:blip>
          <a:srcRect/>
          <a:stretch/>
        </p:blipFill>
        <p:spPr>
          <a:xfrm>
            <a:off x="6381470" y="4746350"/>
            <a:ext cx="2303006" cy="22735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4"/>
        <p:cNvGrpSpPr/>
        <p:nvPr/>
      </p:nvGrpSpPr>
      <p:grpSpPr>
        <a:xfrm>
          <a:off x="0" y="0"/>
          <a:ext cx="0" cy="0"/>
          <a:chOff x="0" y="0"/>
          <a:chExt cx="0" cy="0"/>
        </a:xfrm>
      </p:grpSpPr>
      <p:sp>
        <p:nvSpPr>
          <p:cNvPr id="175" name="Google Shape;175;p2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pic>
        <p:nvPicPr>
          <p:cNvPr id="176" name="Google Shape;176;p24"/>
          <p:cNvPicPr preferRelativeResize="0"/>
          <p:nvPr/>
        </p:nvPicPr>
        <p:blipFill rotWithShape="1">
          <a:blip r:embed="rId2">
            <a:alphaModFix/>
          </a:blip>
          <a:srcRect/>
          <a:stretch/>
        </p:blipFill>
        <p:spPr>
          <a:xfrm>
            <a:off x="6381470" y="4746350"/>
            <a:ext cx="2303006" cy="22735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bg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dk1"/>
              </a:buClr>
              <a:buSzPts val="2800"/>
              <a:buFont typeface="Roboto"/>
              <a:buNone/>
              <a:defRPr sz="2800" b="1">
                <a:solidFill>
                  <a:schemeClr val="dk1"/>
                </a:solidFill>
                <a:latin typeface="Roboto"/>
                <a:ea typeface="Roboto"/>
                <a:cs typeface="Roboto"/>
                <a:sym typeface="Roboto"/>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8" name="Google Shape;8;p1"/>
          <p:cNvPicPr preferRelativeResize="0"/>
          <p:nvPr/>
        </p:nvPicPr>
        <p:blipFill rotWithShape="1">
          <a:blip r:embed="rId11">
            <a:alphaModFix/>
          </a:blip>
          <a:srcRect t="73363" r="1156"/>
          <a:stretch/>
        </p:blipFill>
        <p:spPr>
          <a:xfrm>
            <a:off x="0" y="0"/>
            <a:ext cx="9143997" cy="1949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50" r:id="rId1"/>
    <p:sldLayoutId id="2147483652" r:id="rId2"/>
    <p:sldLayoutId id="2147483653" r:id="rId3"/>
    <p:sldLayoutId id="2147483657" r:id="rId4"/>
    <p:sldLayoutId id="2147483661" r:id="rId5"/>
    <p:sldLayoutId id="2147483664" r:id="rId6"/>
    <p:sldLayoutId id="2147483665" r:id="rId7"/>
    <p:sldLayoutId id="2147483668" r:id="rId8"/>
    <p:sldLayoutId id="2147483670" r:id="rId9"/>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37.pn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4.xml"/><Relationship Id="rId4" Type="http://schemas.openxmlformats.org/officeDocument/2006/relationships/image" Target="../media/image40.jpeg"/></Relationships>
</file>

<file path=ppt/slides/_rels/slide1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1.png"/><Relationship Id="rId7" Type="http://schemas.openxmlformats.org/officeDocument/2006/relationships/diagramQuickStyle" Target="../diagrams/quickStyle1.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2.png"/><Relationship Id="rId9" Type="http://schemas.microsoft.com/office/2007/relationships/diagramDrawing" Target="../diagrams/drawing1.xml"/></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8" Type="http://schemas.openxmlformats.org/officeDocument/2006/relationships/image" Target="../media/image49.png"/><Relationship Id="rId13" Type="http://schemas.openxmlformats.org/officeDocument/2006/relationships/image" Target="../media/image54.png"/><Relationship Id="rId18" Type="http://schemas.openxmlformats.org/officeDocument/2006/relationships/image" Target="../media/image59.png"/><Relationship Id="rId3" Type="http://schemas.openxmlformats.org/officeDocument/2006/relationships/image" Target="../media/image44.png"/><Relationship Id="rId7" Type="http://schemas.openxmlformats.org/officeDocument/2006/relationships/image" Target="../media/image48.png"/><Relationship Id="rId12" Type="http://schemas.openxmlformats.org/officeDocument/2006/relationships/image" Target="../media/image53.png"/><Relationship Id="rId17" Type="http://schemas.openxmlformats.org/officeDocument/2006/relationships/image" Target="../media/image58.png"/><Relationship Id="rId2" Type="http://schemas.openxmlformats.org/officeDocument/2006/relationships/notesSlide" Target="../notesSlides/notesSlide14.xml"/><Relationship Id="rId16" Type="http://schemas.openxmlformats.org/officeDocument/2006/relationships/image" Target="../media/image57.png"/><Relationship Id="rId1" Type="http://schemas.openxmlformats.org/officeDocument/2006/relationships/slideLayout" Target="../slideLayouts/slideLayout4.xml"/><Relationship Id="rId6" Type="http://schemas.openxmlformats.org/officeDocument/2006/relationships/image" Target="../media/image47.png"/><Relationship Id="rId11" Type="http://schemas.openxmlformats.org/officeDocument/2006/relationships/image" Target="../media/image52.png"/><Relationship Id="rId5" Type="http://schemas.openxmlformats.org/officeDocument/2006/relationships/image" Target="../media/image46.png"/><Relationship Id="rId15" Type="http://schemas.openxmlformats.org/officeDocument/2006/relationships/image" Target="../media/image56.png"/><Relationship Id="rId10" Type="http://schemas.openxmlformats.org/officeDocument/2006/relationships/image" Target="../media/image51.png"/><Relationship Id="rId4" Type="http://schemas.openxmlformats.org/officeDocument/2006/relationships/image" Target="../media/image45.png"/><Relationship Id="rId9" Type="http://schemas.openxmlformats.org/officeDocument/2006/relationships/image" Target="../media/image50.png"/><Relationship Id="rId14" Type="http://schemas.openxmlformats.org/officeDocument/2006/relationships/image" Target="../media/image55.png"/></Relationships>
</file>

<file path=ppt/slides/_rels/slide16.xml.rels><?xml version="1.0" encoding="UTF-8" standalone="yes"?>
<Relationships xmlns="http://schemas.openxmlformats.org/package/2006/relationships"><Relationship Id="rId8" Type="http://schemas.openxmlformats.org/officeDocument/2006/relationships/image" Target="../media/image57.png"/><Relationship Id="rId13" Type="http://schemas.openxmlformats.org/officeDocument/2006/relationships/image" Target="../media/image48.png"/><Relationship Id="rId18" Type="http://schemas.openxmlformats.org/officeDocument/2006/relationships/image" Target="../media/image53.png"/><Relationship Id="rId3" Type="http://schemas.openxmlformats.org/officeDocument/2006/relationships/image" Target="../media/image46.png"/><Relationship Id="rId7" Type="http://schemas.openxmlformats.org/officeDocument/2006/relationships/image" Target="../media/image56.png"/><Relationship Id="rId12" Type="http://schemas.openxmlformats.org/officeDocument/2006/relationships/image" Target="../media/image45.png"/><Relationship Id="rId17" Type="http://schemas.openxmlformats.org/officeDocument/2006/relationships/image" Target="../media/image52.png"/><Relationship Id="rId2" Type="http://schemas.openxmlformats.org/officeDocument/2006/relationships/notesSlide" Target="../notesSlides/notesSlide15.xml"/><Relationship Id="rId16" Type="http://schemas.openxmlformats.org/officeDocument/2006/relationships/image" Target="../media/image51.png"/><Relationship Id="rId1" Type="http://schemas.openxmlformats.org/officeDocument/2006/relationships/slideLayout" Target="../slideLayouts/slideLayout4.xml"/><Relationship Id="rId6" Type="http://schemas.openxmlformats.org/officeDocument/2006/relationships/image" Target="../media/image55.png"/><Relationship Id="rId11" Type="http://schemas.openxmlformats.org/officeDocument/2006/relationships/image" Target="../media/image44.png"/><Relationship Id="rId5" Type="http://schemas.openxmlformats.org/officeDocument/2006/relationships/image" Target="../media/image54.png"/><Relationship Id="rId15" Type="http://schemas.openxmlformats.org/officeDocument/2006/relationships/image" Target="../media/image50.png"/><Relationship Id="rId10" Type="http://schemas.openxmlformats.org/officeDocument/2006/relationships/image" Target="../media/image59.png"/><Relationship Id="rId4" Type="http://schemas.openxmlformats.org/officeDocument/2006/relationships/image" Target="../media/image47.png"/><Relationship Id="rId9" Type="http://schemas.openxmlformats.org/officeDocument/2006/relationships/image" Target="../media/image58.png"/><Relationship Id="rId14" Type="http://schemas.openxmlformats.org/officeDocument/2006/relationships/image" Target="../media/image49.png"/></Relationships>
</file>

<file path=ppt/slides/_rels/slide1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1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s>
</file>

<file path=ppt/slides/_rels/slide19.xml.rels><?xml version="1.0" encoding="UTF-8" standalone="yes"?>
<Relationships xmlns="http://schemas.openxmlformats.org/package/2006/relationships"><Relationship Id="rId3" Type="http://schemas.openxmlformats.org/officeDocument/2006/relationships/image" Target="../media/image74.png"/><Relationship Id="rId7" Type="http://schemas.openxmlformats.org/officeDocument/2006/relationships/image" Target="../media/image77.png"/><Relationship Id="rId2" Type="http://schemas.openxmlformats.org/officeDocument/2006/relationships/image" Target="../media/image73.png"/><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76.png"/><Relationship Id="rId4" Type="http://schemas.openxmlformats.org/officeDocument/2006/relationships/image" Target="../media/image75.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41.png"/><Relationship Id="rId7" Type="http://schemas.openxmlformats.org/officeDocument/2006/relationships/diagramQuickStyle" Target="../diagrams/quickStyle2.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2.png"/><Relationship Id="rId9" Type="http://schemas.microsoft.com/office/2007/relationships/diagramDrawing" Target="../diagrams/drawing2.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79.png"/><Relationship Id="rId5" Type="http://schemas.openxmlformats.org/officeDocument/2006/relationships/image" Target="../media/image42.png"/><Relationship Id="rId4" Type="http://schemas.openxmlformats.org/officeDocument/2006/relationships/image" Target="../media/image78.png"/></Relationships>
</file>

<file path=ppt/slides/_rels/slide23.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81.png"/><Relationship Id="rId4" Type="http://schemas.openxmlformats.org/officeDocument/2006/relationships/image" Target="../media/image430.png"/></Relationships>
</file>

<file path=ppt/slides/_rels/slide25.xml.rels><?xml version="1.0" encoding="UTF-8" standalone="yes"?>
<Relationships xmlns="http://schemas.openxmlformats.org/package/2006/relationships"><Relationship Id="rId8" Type="http://schemas.openxmlformats.org/officeDocument/2006/relationships/image" Target="../media/image87.png"/><Relationship Id="rId3" Type="http://schemas.openxmlformats.org/officeDocument/2006/relationships/image" Target="../media/image82.png"/><Relationship Id="rId7" Type="http://schemas.openxmlformats.org/officeDocument/2006/relationships/image" Target="../media/image86.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83.png"/></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15.png"/><Relationship Id="rId7" Type="http://schemas.microsoft.com/office/2007/relationships/hdphoto" Target="../media/hdphoto2.wdp"/><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10.png"/><Relationship Id="rId11" Type="http://schemas.microsoft.com/office/2007/relationships/hdphoto" Target="../media/hdphoto4.wdp"/><Relationship Id="rId5" Type="http://schemas.microsoft.com/office/2007/relationships/hdphoto" Target="../media/hdphoto1.wdp"/><Relationship Id="rId10" Type="http://schemas.openxmlformats.org/officeDocument/2006/relationships/image" Target="../media/image12.png"/><Relationship Id="rId4" Type="http://schemas.openxmlformats.org/officeDocument/2006/relationships/image" Target="../media/image9.png"/><Relationship Id="rId9" Type="http://schemas.microsoft.com/office/2007/relationships/hdphoto" Target="../media/hdphoto3.wdp"/></Relationships>
</file>

<file path=ppt/slides/_rels/slide4.xml.rels><?xml version="1.0" encoding="UTF-8" standalone="yes"?>
<Relationships xmlns="http://schemas.openxmlformats.org/package/2006/relationships"><Relationship Id="rId8" Type="http://schemas.openxmlformats.org/officeDocument/2006/relationships/image" Target="../media/image18.tif"/><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170.png"/></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png"/><Relationship Id="rId4" Type="http://schemas.microsoft.com/office/2007/relationships/hdphoto" Target="../media/hdphoto5.wdp"/></Relationships>
</file>

<file path=ppt/slides/_rels/slide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7" name="Picture 16" descr="A landscape with trees and a river&#10;&#10;AI-generated content may be incorrect.">
            <a:extLst>
              <a:ext uri="{FF2B5EF4-FFF2-40B4-BE49-F238E27FC236}">
                <a16:creationId xmlns:a16="http://schemas.microsoft.com/office/drawing/2014/main" id="{D07E1ACB-0A37-8A72-E673-48D333F81702}"/>
              </a:ext>
            </a:extLst>
          </p:cNvPr>
          <p:cNvPicPr>
            <a:picLocks noChangeAspect="1"/>
          </p:cNvPicPr>
          <p:nvPr/>
        </p:nvPicPr>
        <p:blipFill>
          <a:blip r:embed="rId3">
            <a:alphaModFix amt="17000"/>
          </a:blip>
          <a:srcRect t="24041" b="3833"/>
          <a:stretch>
            <a:fillRect/>
          </a:stretch>
        </p:blipFill>
        <p:spPr>
          <a:xfrm>
            <a:off x="-1246" y="181669"/>
            <a:ext cx="9172594" cy="4961831"/>
          </a:xfrm>
          <a:prstGeom prst="rect">
            <a:avLst/>
          </a:prstGeom>
          <a:solidFill>
            <a:schemeClr val="bg1"/>
          </a:solidFill>
          <a:effectLst/>
        </p:spPr>
      </p:pic>
      <p:sp>
        <p:nvSpPr>
          <p:cNvPr id="10" name="Rectangle 9">
            <a:extLst>
              <a:ext uri="{FF2B5EF4-FFF2-40B4-BE49-F238E27FC236}">
                <a16:creationId xmlns:a16="http://schemas.microsoft.com/office/drawing/2014/main" id="{DCEBEF61-E6FD-2094-6C04-15CBDB8F25B2}"/>
              </a:ext>
            </a:extLst>
          </p:cNvPr>
          <p:cNvSpPr/>
          <p:nvPr/>
        </p:nvSpPr>
        <p:spPr>
          <a:xfrm>
            <a:off x="0" y="1480656"/>
            <a:ext cx="9171348" cy="1184707"/>
          </a:xfrm>
          <a:prstGeom prst="rect">
            <a:avLst/>
          </a:prstGeom>
          <a:noFill/>
          <a:ln>
            <a:solidFill>
              <a:srgbClr val="072249"/>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sp>
        <p:nvSpPr>
          <p:cNvPr id="11" name="Title 3">
            <a:extLst>
              <a:ext uri="{FF2B5EF4-FFF2-40B4-BE49-F238E27FC236}">
                <a16:creationId xmlns:a16="http://schemas.microsoft.com/office/drawing/2014/main" id="{279D5525-5137-DF8B-2053-9792FFEC93AB}"/>
              </a:ext>
            </a:extLst>
          </p:cNvPr>
          <p:cNvSpPr>
            <a:spLocks noGrp="1"/>
          </p:cNvSpPr>
          <p:nvPr>
            <p:ph type="title"/>
          </p:nvPr>
        </p:nvSpPr>
        <p:spPr bwMode="auto">
          <a:xfrm>
            <a:off x="7149" y="1137037"/>
            <a:ext cx="9143999" cy="140691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0" compatLnSpc="1">
            <a:prstTxWarp prst="textNoShape">
              <a:avLst/>
            </a:prstTxWarp>
            <a:normAutofit/>
          </a:bodyPr>
          <a:lstStyle/>
          <a:p>
            <a:pPr algn="ctr"/>
            <a:r>
              <a:rPr lang="en-US" sz="2800" b="1" dirty="0">
                <a:latin typeface="+mj-lt"/>
              </a:rPr>
              <a:t>A Scintillator-Based High Repetition Rate Diagnostic for Multi-Energy Proton Beam Imaging &amp; Probing</a:t>
            </a:r>
            <a:endParaRPr lang="en-US" sz="2800" dirty="0">
              <a:latin typeface="+mj-lt"/>
            </a:endParaRPr>
          </a:p>
        </p:txBody>
      </p:sp>
      <p:sp>
        <p:nvSpPr>
          <p:cNvPr id="12" name="Rectangle 11">
            <a:extLst>
              <a:ext uri="{FF2B5EF4-FFF2-40B4-BE49-F238E27FC236}">
                <a16:creationId xmlns:a16="http://schemas.microsoft.com/office/drawing/2014/main" id="{64623D29-2368-25AB-434D-2264681BE2CD}"/>
              </a:ext>
            </a:extLst>
          </p:cNvPr>
          <p:cNvSpPr/>
          <p:nvPr/>
        </p:nvSpPr>
        <p:spPr>
          <a:xfrm>
            <a:off x="306658" y="3149439"/>
            <a:ext cx="8530683" cy="369332"/>
          </a:xfrm>
          <a:prstGeom prst="rect">
            <a:avLst/>
          </a:prstGeom>
        </p:spPr>
        <p:txBody>
          <a:bodyPr wrap="square">
            <a:spAutoFit/>
          </a:bodyPr>
          <a:lstStyle/>
          <a:p>
            <a:pPr algn="ctr"/>
            <a:r>
              <a:rPr lang="en-US" sz="1800" b="1" dirty="0"/>
              <a:t>Veronica Contreras</a:t>
            </a:r>
            <a:endParaRPr lang="en-US" sz="1800" dirty="0"/>
          </a:p>
        </p:txBody>
      </p:sp>
      <p:sp>
        <p:nvSpPr>
          <p:cNvPr id="13" name="Rectangle 12">
            <a:extLst>
              <a:ext uri="{FF2B5EF4-FFF2-40B4-BE49-F238E27FC236}">
                <a16:creationId xmlns:a16="http://schemas.microsoft.com/office/drawing/2014/main" id="{20EE64C3-D1E4-367F-FAB9-98CA47D1EF28}"/>
              </a:ext>
            </a:extLst>
          </p:cNvPr>
          <p:cNvSpPr/>
          <p:nvPr/>
        </p:nvSpPr>
        <p:spPr>
          <a:xfrm>
            <a:off x="3158841" y="3501687"/>
            <a:ext cx="2853666" cy="276999"/>
          </a:xfrm>
          <a:prstGeom prst="rect">
            <a:avLst/>
          </a:prstGeom>
        </p:spPr>
        <p:txBody>
          <a:bodyPr wrap="none">
            <a:spAutoFit/>
          </a:bodyPr>
          <a:lstStyle/>
          <a:p>
            <a:pPr algn="ctr"/>
            <a:r>
              <a:rPr lang="en-US" sz="1200" i="1" dirty="0">
                <a:solidFill>
                  <a:srgbClr val="072249"/>
                </a:solidFill>
              </a:rPr>
              <a:t>Advanced Accelerator Concepts - 2026</a:t>
            </a:r>
          </a:p>
        </p:txBody>
      </p:sp>
      <p:pic>
        <p:nvPicPr>
          <p:cNvPr id="19" name="Picture 18" descr="A blue and white logo&#10;&#10;AI-generated content may be incorrect.">
            <a:extLst>
              <a:ext uri="{FF2B5EF4-FFF2-40B4-BE49-F238E27FC236}">
                <a16:creationId xmlns:a16="http://schemas.microsoft.com/office/drawing/2014/main" id="{441925DF-ECB6-FBE9-A66A-FF7AA6F0D442}"/>
              </a:ext>
            </a:extLst>
          </p:cNvPr>
          <p:cNvPicPr>
            <a:picLocks noChangeAspect="1"/>
          </p:cNvPicPr>
          <p:nvPr/>
        </p:nvPicPr>
        <p:blipFill>
          <a:blip r:embed="rId4"/>
          <a:stretch>
            <a:fillRect/>
          </a:stretch>
        </p:blipFill>
        <p:spPr>
          <a:xfrm>
            <a:off x="6638492" y="181669"/>
            <a:ext cx="2498359" cy="320948"/>
          </a:xfrm>
          <a:prstGeom prst="rect">
            <a:avLst/>
          </a:prstGeom>
        </p:spPr>
      </p:pic>
      <p:pic>
        <p:nvPicPr>
          <p:cNvPr id="2" name="Picture 1">
            <a:extLst>
              <a:ext uri="{FF2B5EF4-FFF2-40B4-BE49-F238E27FC236}">
                <a16:creationId xmlns:a16="http://schemas.microsoft.com/office/drawing/2014/main" id="{82546E43-684D-9117-3489-0C157FCDC00D}"/>
              </a:ext>
            </a:extLst>
          </p:cNvPr>
          <p:cNvPicPr>
            <a:picLocks noChangeAspect="1"/>
          </p:cNvPicPr>
          <p:nvPr/>
        </p:nvPicPr>
        <p:blipFill>
          <a:blip r:embed="rId5"/>
          <a:stretch>
            <a:fillRect/>
          </a:stretch>
        </p:blipFill>
        <p:spPr>
          <a:xfrm>
            <a:off x="6934217" y="4537254"/>
            <a:ext cx="2202634" cy="568946"/>
          </a:xfrm>
          <a:prstGeom prst="rect">
            <a:avLst/>
          </a:prstGeom>
        </p:spPr>
      </p:pic>
      <p:pic>
        <p:nvPicPr>
          <p:cNvPr id="3" name="Picture 2">
            <a:extLst>
              <a:ext uri="{FF2B5EF4-FFF2-40B4-BE49-F238E27FC236}">
                <a16:creationId xmlns:a16="http://schemas.microsoft.com/office/drawing/2014/main" id="{84A59393-B333-00B5-6FE0-F691F01814C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149" y="4439247"/>
            <a:ext cx="1984765" cy="76496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8F237-8188-16A6-84BC-1CCEC5D92AEF}"/>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ED918B7-6395-8109-1935-5F08CF81C427}"/>
              </a:ext>
            </a:extLst>
          </p:cNvPr>
          <p:cNvSpPr txBox="1">
            <a:spLocks/>
          </p:cNvSpPr>
          <p:nvPr/>
        </p:nvSpPr>
        <p:spPr>
          <a:xfrm>
            <a:off x="7976" y="125896"/>
            <a:ext cx="8263692"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dirty="0">
                <a:latin typeface="+mj-lt"/>
              </a:rPr>
              <a:t>ZEUS TA1: Proton Probing Experiment Setup</a:t>
            </a:r>
          </a:p>
        </p:txBody>
      </p:sp>
      <p:sp>
        <p:nvSpPr>
          <p:cNvPr id="23" name="Slide Number Placeholder 22">
            <a:extLst>
              <a:ext uri="{FF2B5EF4-FFF2-40B4-BE49-F238E27FC236}">
                <a16:creationId xmlns:a16="http://schemas.microsoft.com/office/drawing/2014/main" id="{8C803827-0E9A-3822-45E0-8029AA35803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10</a:t>
            </a:fld>
            <a:endParaRPr lang="en"/>
          </a:p>
        </p:txBody>
      </p:sp>
      <p:grpSp>
        <p:nvGrpSpPr>
          <p:cNvPr id="3" name="Group 2">
            <a:extLst>
              <a:ext uri="{FF2B5EF4-FFF2-40B4-BE49-F238E27FC236}">
                <a16:creationId xmlns:a16="http://schemas.microsoft.com/office/drawing/2014/main" id="{AF0D6B2A-C765-493F-7054-45ECFD58120A}"/>
              </a:ext>
            </a:extLst>
          </p:cNvPr>
          <p:cNvGrpSpPr/>
          <p:nvPr/>
        </p:nvGrpSpPr>
        <p:grpSpPr>
          <a:xfrm>
            <a:off x="-2" y="569178"/>
            <a:ext cx="5095919" cy="4561270"/>
            <a:chOff x="-2" y="569178"/>
            <a:chExt cx="5095919" cy="4561270"/>
          </a:xfrm>
        </p:grpSpPr>
        <p:sp>
          <p:nvSpPr>
            <p:cNvPr id="55" name="Rectangle 54">
              <a:extLst>
                <a:ext uri="{FF2B5EF4-FFF2-40B4-BE49-F238E27FC236}">
                  <a16:creationId xmlns:a16="http://schemas.microsoft.com/office/drawing/2014/main" id="{EAA8A883-89B6-8882-C337-2AD13B6BD2EC}"/>
                </a:ext>
              </a:extLst>
            </p:cNvPr>
            <p:cNvSpPr/>
            <p:nvPr/>
          </p:nvSpPr>
          <p:spPr>
            <a:xfrm rot="5400000">
              <a:off x="448467" y="1386512"/>
              <a:ext cx="891215" cy="1525400"/>
            </a:xfrm>
            <a:prstGeom prst="rect">
              <a:avLst/>
            </a:prstGeom>
            <a:ln>
              <a:solidFill>
                <a:schemeClr val="accent3">
                  <a:shade val="15000"/>
                  <a:alpha val="86000"/>
                </a:schemeClr>
              </a:solidFill>
            </a:ln>
          </p:spPr>
          <p:style>
            <a:lnRef idx="2">
              <a:schemeClr val="accent3">
                <a:shade val="15000"/>
              </a:schemeClr>
            </a:lnRef>
            <a:fillRef idx="1">
              <a:schemeClr val="accent3"/>
            </a:fillRef>
            <a:effectRef idx="0">
              <a:schemeClr val="accent3"/>
            </a:effectRef>
            <a:fontRef idx="minor">
              <a:schemeClr val="lt1"/>
            </a:fontRef>
          </p:style>
          <p:txBody>
            <a:bodyPr vert="vert270" rtlCol="0" anchor="ctr"/>
            <a:lstStyle/>
            <a:p>
              <a:pPr algn="ctr"/>
              <a:r>
                <a:rPr lang="en-US" dirty="0"/>
                <a:t>Delay</a:t>
              </a:r>
            </a:p>
            <a:p>
              <a:pPr algn="ctr"/>
              <a:r>
                <a:rPr lang="en-US" dirty="0"/>
                <a:t>Stage</a:t>
              </a:r>
            </a:p>
          </p:txBody>
        </p:sp>
        <p:sp>
          <p:nvSpPr>
            <p:cNvPr id="56" name="TextBox 55">
              <a:extLst>
                <a:ext uri="{FF2B5EF4-FFF2-40B4-BE49-F238E27FC236}">
                  <a16:creationId xmlns:a16="http://schemas.microsoft.com/office/drawing/2014/main" id="{050C4D1B-1228-E3D2-2B9A-33769E237585}"/>
                </a:ext>
              </a:extLst>
            </p:cNvPr>
            <p:cNvSpPr txBox="1"/>
            <p:nvPr/>
          </p:nvSpPr>
          <p:spPr>
            <a:xfrm>
              <a:off x="762136" y="569178"/>
              <a:ext cx="3564623" cy="400110"/>
            </a:xfrm>
            <a:prstGeom prst="rect">
              <a:avLst/>
            </a:prstGeom>
            <a:noFill/>
          </p:spPr>
          <p:txBody>
            <a:bodyPr wrap="square" rtlCol="0">
              <a:spAutoFit/>
            </a:bodyPr>
            <a:lstStyle/>
            <a:p>
              <a:pPr algn="ctr"/>
              <a:r>
                <a:rPr lang="en-US" sz="2000" b="1" u="sng" dirty="0"/>
                <a:t>Beam Path</a:t>
              </a:r>
            </a:p>
          </p:txBody>
        </p:sp>
        <p:sp>
          <p:nvSpPr>
            <p:cNvPr id="57" name="Rectangle 56">
              <a:extLst>
                <a:ext uri="{FF2B5EF4-FFF2-40B4-BE49-F238E27FC236}">
                  <a16:creationId xmlns:a16="http://schemas.microsoft.com/office/drawing/2014/main" id="{39D52629-48C0-562F-B39C-EAEDFB31556D}"/>
                </a:ext>
              </a:extLst>
            </p:cNvPr>
            <p:cNvSpPr/>
            <p:nvPr/>
          </p:nvSpPr>
          <p:spPr>
            <a:xfrm rot="5400000">
              <a:off x="548979" y="583510"/>
              <a:ext cx="3997957" cy="5095919"/>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F85E7794-C76F-1597-C246-2119E660E081}"/>
                </a:ext>
              </a:extLst>
            </p:cNvPr>
            <p:cNvSpPr/>
            <p:nvPr/>
          </p:nvSpPr>
          <p:spPr>
            <a:xfrm rot="5400000">
              <a:off x="2576449" y="719386"/>
              <a:ext cx="155341" cy="2445058"/>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CD9DEC7E-E399-4489-5EB0-0ED478DFA994}"/>
                </a:ext>
              </a:extLst>
            </p:cNvPr>
            <p:cNvSpPr/>
            <p:nvPr/>
          </p:nvSpPr>
          <p:spPr>
            <a:xfrm rot="10800000">
              <a:off x="1431590" y="1937380"/>
              <a:ext cx="158127" cy="545466"/>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2021D4E7-5913-B3A2-2FD0-65C9F8DB4CA2}"/>
                </a:ext>
              </a:extLst>
            </p:cNvPr>
            <p:cNvSpPr/>
            <p:nvPr/>
          </p:nvSpPr>
          <p:spPr>
            <a:xfrm rot="10800000">
              <a:off x="3798831" y="1937380"/>
              <a:ext cx="158129" cy="2196037"/>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62C3A3AB-B835-2BE9-CD9A-11D163B0DE23}"/>
                </a:ext>
              </a:extLst>
            </p:cNvPr>
            <p:cNvSpPr/>
            <p:nvPr/>
          </p:nvSpPr>
          <p:spPr>
            <a:xfrm rot="5400000">
              <a:off x="3084182" y="3370056"/>
              <a:ext cx="155341" cy="151825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Triangle 63">
              <a:extLst>
                <a:ext uri="{FF2B5EF4-FFF2-40B4-BE49-F238E27FC236}">
                  <a16:creationId xmlns:a16="http://schemas.microsoft.com/office/drawing/2014/main" id="{8B4A1B5B-65DA-8A8C-0FDA-E6F421CA22B6}"/>
                </a:ext>
              </a:extLst>
            </p:cNvPr>
            <p:cNvSpPr/>
            <p:nvPr/>
          </p:nvSpPr>
          <p:spPr>
            <a:xfrm rot="905159">
              <a:off x="2421205" y="3407208"/>
              <a:ext cx="133875" cy="755733"/>
            </a:xfrm>
            <a:prstGeom prst="triangle">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1C98BFB9-BDFA-6E55-8D3A-3FA6C264033F}"/>
                </a:ext>
              </a:extLst>
            </p:cNvPr>
            <p:cNvSpPr/>
            <p:nvPr/>
          </p:nvSpPr>
          <p:spPr>
            <a:xfrm rot="2700000">
              <a:off x="2100982" y="4151798"/>
              <a:ext cx="546215" cy="39531"/>
            </a:xfrm>
            <a:prstGeom prst="rect">
              <a:avLst/>
            </a:prstGeom>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0D5B7F45-876F-8379-AF8F-3ED100905563}"/>
                </a:ext>
              </a:extLst>
            </p:cNvPr>
            <p:cNvSpPr/>
            <p:nvPr/>
          </p:nvSpPr>
          <p:spPr>
            <a:xfrm rot="8100000" flipH="1">
              <a:off x="3659623" y="4151798"/>
              <a:ext cx="546215" cy="3953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9E6CCBF9-C6E9-31E0-49E2-CDC52D4F297A}"/>
                </a:ext>
              </a:extLst>
            </p:cNvPr>
            <p:cNvSpPr/>
            <p:nvPr/>
          </p:nvSpPr>
          <p:spPr>
            <a:xfrm rot="2700000">
              <a:off x="3634852" y="1893791"/>
              <a:ext cx="546215" cy="3953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D4855175-297E-91A6-CD55-D46AF69EF745}"/>
                </a:ext>
              </a:extLst>
            </p:cNvPr>
            <p:cNvSpPr/>
            <p:nvPr/>
          </p:nvSpPr>
          <p:spPr>
            <a:xfrm rot="8100000" flipH="1">
              <a:off x="1181494" y="1850034"/>
              <a:ext cx="546215" cy="3953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55B81704-6150-0912-B224-383954F4726F}"/>
                </a:ext>
              </a:extLst>
            </p:cNvPr>
            <p:cNvSpPr/>
            <p:nvPr/>
          </p:nvSpPr>
          <p:spPr>
            <a:xfrm rot="5400000">
              <a:off x="2482767" y="3389825"/>
              <a:ext cx="248489" cy="39531"/>
            </a:xfrm>
            <a:prstGeom prst="rect">
              <a:avLst/>
            </a:prstGeom>
          </p:spPr>
          <p:style>
            <a:lnRef idx="2">
              <a:schemeClr val="accent3">
                <a:shade val="15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71" name="TextBox 70">
              <a:extLst>
                <a:ext uri="{FF2B5EF4-FFF2-40B4-BE49-F238E27FC236}">
                  <a16:creationId xmlns:a16="http://schemas.microsoft.com/office/drawing/2014/main" id="{350D3DF8-D3FD-6CFC-2ABD-398E61642834}"/>
                </a:ext>
              </a:extLst>
            </p:cNvPr>
            <p:cNvSpPr txBox="1"/>
            <p:nvPr/>
          </p:nvSpPr>
          <p:spPr>
            <a:xfrm>
              <a:off x="2157499" y="4221033"/>
              <a:ext cx="882701" cy="452401"/>
            </a:xfrm>
            <a:prstGeom prst="rect">
              <a:avLst/>
            </a:prstGeom>
            <a:noFill/>
          </p:spPr>
          <p:txBody>
            <a:bodyPr wrap="square" rtlCol="0">
              <a:spAutoFit/>
            </a:bodyPr>
            <a:lstStyle/>
            <a:p>
              <a:r>
                <a:rPr lang="en-US" dirty="0"/>
                <a:t>f/3</a:t>
              </a:r>
            </a:p>
            <a:p>
              <a:r>
                <a:rPr lang="en-US" dirty="0"/>
                <a:t>OAP</a:t>
              </a:r>
            </a:p>
          </p:txBody>
        </p:sp>
        <p:sp>
          <p:nvSpPr>
            <p:cNvPr id="72" name="Triangle 71">
              <a:extLst>
                <a:ext uri="{FF2B5EF4-FFF2-40B4-BE49-F238E27FC236}">
                  <a16:creationId xmlns:a16="http://schemas.microsoft.com/office/drawing/2014/main" id="{0BF58E97-CE62-E197-EDE3-DE22CF0BB19D}"/>
                </a:ext>
              </a:extLst>
            </p:cNvPr>
            <p:cNvSpPr/>
            <p:nvPr/>
          </p:nvSpPr>
          <p:spPr>
            <a:xfrm rot="5400000">
              <a:off x="1677818" y="2644174"/>
              <a:ext cx="340129" cy="1478726"/>
            </a:xfrm>
            <a:prstGeom prst="triangle">
              <a:avLst/>
            </a:prstGeom>
            <a:gradFill>
              <a:gsLst>
                <a:gs pos="0">
                  <a:schemeClr val="accent5">
                    <a:lumMod val="20000"/>
                    <a:lumOff val="80000"/>
                  </a:schemeClr>
                </a:gs>
                <a:gs pos="35000">
                  <a:schemeClr val="accent5">
                    <a:tint val="37000"/>
                    <a:satMod val="300000"/>
                  </a:schemeClr>
                </a:gs>
                <a:gs pos="100000">
                  <a:schemeClr val="accent5">
                    <a:lumMod val="75000"/>
                  </a:schemeClr>
                </a:gs>
              </a:gsLst>
            </a:gradFill>
          </p:spPr>
          <p:style>
            <a:lnRef idx="1">
              <a:schemeClr val="accent5"/>
            </a:lnRef>
            <a:fillRef idx="2">
              <a:schemeClr val="accent5"/>
            </a:fillRef>
            <a:effectRef idx="1">
              <a:schemeClr val="accent5"/>
            </a:effectRef>
            <a:fontRef idx="minor">
              <a:schemeClr val="dk1"/>
            </a:fontRef>
          </p:style>
          <p:txBody>
            <a:bodyPr rtlCol="0" anchor="ctr"/>
            <a:lstStyle/>
            <a:p>
              <a:pPr algn="ctr"/>
              <a:endParaRPr lang="en-US"/>
            </a:p>
          </p:txBody>
        </p:sp>
        <p:sp>
          <p:nvSpPr>
            <p:cNvPr id="73" name="Rectangle 72">
              <a:extLst>
                <a:ext uri="{FF2B5EF4-FFF2-40B4-BE49-F238E27FC236}">
                  <a16:creationId xmlns:a16="http://schemas.microsoft.com/office/drawing/2014/main" id="{E944C6D9-BF71-DE60-6FE9-5DB2C631AB7C}"/>
                </a:ext>
              </a:extLst>
            </p:cNvPr>
            <p:cNvSpPr/>
            <p:nvPr/>
          </p:nvSpPr>
          <p:spPr>
            <a:xfrm rot="5400000">
              <a:off x="1442064" y="2857033"/>
              <a:ext cx="418758" cy="1085849"/>
            </a:xfrm>
            <a:prstGeom prst="rect">
              <a:avLst/>
            </a:prstGeom>
            <a:solidFill>
              <a:srgbClr val="92D050">
                <a:alpha val="37000"/>
              </a:srgbClr>
            </a:solidFill>
            <a:ln>
              <a:solidFill>
                <a:srgbClr val="92D050">
                  <a:alpha val="39000"/>
                </a:srgb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73">
              <a:extLst>
                <a:ext uri="{FF2B5EF4-FFF2-40B4-BE49-F238E27FC236}">
                  <a16:creationId xmlns:a16="http://schemas.microsoft.com/office/drawing/2014/main" id="{D9812DDA-2488-E4EA-57B1-6D3523F000E2}"/>
                </a:ext>
              </a:extLst>
            </p:cNvPr>
            <p:cNvSpPr txBox="1"/>
            <p:nvPr/>
          </p:nvSpPr>
          <p:spPr>
            <a:xfrm>
              <a:off x="1979089" y="2598413"/>
              <a:ext cx="739286" cy="452401"/>
            </a:xfrm>
            <a:prstGeom prst="rect">
              <a:avLst/>
            </a:prstGeom>
            <a:noFill/>
          </p:spPr>
          <p:txBody>
            <a:bodyPr wrap="square" rtlCol="0">
              <a:spAutoFit/>
            </a:bodyPr>
            <a:lstStyle/>
            <a:p>
              <a:r>
                <a:rPr lang="en-US" dirty="0"/>
                <a:t>Proton</a:t>
              </a:r>
            </a:p>
            <a:p>
              <a:r>
                <a:rPr lang="en-US" dirty="0"/>
                <a:t>Beam</a:t>
              </a:r>
            </a:p>
          </p:txBody>
        </p:sp>
        <p:cxnSp>
          <p:nvCxnSpPr>
            <p:cNvPr id="75" name="Straight Arrow Connector 74">
              <a:extLst>
                <a:ext uri="{FF2B5EF4-FFF2-40B4-BE49-F238E27FC236}">
                  <a16:creationId xmlns:a16="http://schemas.microsoft.com/office/drawing/2014/main" id="{5B3F78E9-26C5-94D2-AADE-8E365D47FBF1}"/>
                </a:ext>
              </a:extLst>
            </p:cNvPr>
            <p:cNvCxnSpPr>
              <a:cxnSpLocks/>
            </p:cNvCxnSpPr>
            <p:nvPr/>
          </p:nvCxnSpPr>
          <p:spPr>
            <a:xfrm>
              <a:off x="2321340" y="3087835"/>
              <a:ext cx="0" cy="24619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6" name="Straight Connector 75">
              <a:extLst>
                <a:ext uri="{FF2B5EF4-FFF2-40B4-BE49-F238E27FC236}">
                  <a16:creationId xmlns:a16="http://schemas.microsoft.com/office/drawing/2014/main" id="{39E28060-D625-0A0B-7DC6-57821B3C5A67}"/>
                </a:ext>
              </a:extLst>
            </p:cNvPr>
            <p:cNvCxnSpPr/>
            <p:nvPr/>
          </p:nvCxnSpPr>
          <p:spPr>
            <a:xfrm rot="5400000">
              <a:off x="1908656" y="3399959"/>
              <a:ext cx="41875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9F245CAF-0EAB-F278-FB7C-AC62DE7A2B82}"/>
                </a:ext>
              </a:extLst>
            </p:cNvPr>
            <p:cNvCxnSpPr/>
            <p:nvPr/>
          </p:nvCxnSpPr>
          <p:spPr>
            <a:xfrm rot="5400000">
              <a:off x="1541535" y="3399959"/>
              <a:ext cx="41875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8" name="Straight Connector 77">
              <a:extLst>
                <a:ext uri="{FF2B5EF4-FFF2-40B4-BE49-F238E27FC236}">
                  <a16:creationId xmlns:a16="http://schemas.microsoft.com/office/drawing/2014/main" id="{0C678628-020A-6BDD-C426-6AD3D13914A4}"/>
                </a:ext>
              </a:extLst>
            </p:cNvPr>
            <p:cNvCxnSpPr/>
            <p:nvPr/>
          </p:nvCxnSpPr>
          <p:spPr>
            <a:xfrm rot="5400000">
              <a:off x="1120493" y="3408672"/>
              <a:ext cx="418758" cy="0"/>
            </a:xfrm>
            <a:prstGeom prst="line">
              <a:avLst/>
            </a:prstGeom>
            <a:ln w="38100">
              <a:solidFill>
                <a:srgbClr val="00B050"/>
              </a:solidFill>
            </a:ln>
          </p:spPr>
          <p:style>
            <a:lnRef idx="1">
              <a:schemeClr val="accent1"/>
            </a:lnRef>
            <a:fillRef idx="0">
              <a:schemeClr val="accent1"/>
            </a:fillRef>
            <a:effectRef idx="0">
              <a:schemeClr val="accent1"/>
            </a:effectRef>
            <a:fontRef idx="minor">
              <a:schemeClr val="tx1"/>
            </a:fontRef>
          </p:style>
        </p:cxnSp>
        <p:cxnSp>
          <p:nvCxnSpPr>
            <p:cNvPr id="79" name="Straight Arrow Connector 78">
              <a:extLst>
                <a:ext uri="{FF2B5EF4-FFF2-40B4-BE49-F238E27FC236}">
                  <a16:creationId xmlns:a16="http://schemas.microsoft.com/office/drawing/2014/main" id="{A285BA73-C763-4EE2-1BEE-3E0972E29505}"/>
                </a:ext>
              </a:extLst>
            </p:cNvPr>
            <p:cNvCxnSpPr>
              <a:cxnSpLocks/>
            </p:cNvCxnSpPr>
            <p:nvPr/>
          </p:nvCxnSpPr>
          <p:spPr>
            <a:xfrm rot="5400000" flipV="1">
              <a:off x="1477645" y="2995052"/>
              <a:ext cx="123055" cy="28542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0" name="TextBox 79">
              <a:extLst>
                <a:ext uri="{FF2B5EF4-FFF2-40B4-BE49-F238E27FC236}">
                  <a16:creationId xmlns:a16="http://schemas.microsoft.com/office/drawing/2014/main" id="{3899E618-612F-B5E9-C9B5-C1C331008720}"/>
                </a:ext>
              </a:extLst>
            </p:cNvPr>
            <p:cNvSpPr txBox="1"/>
            <p:nvPr/>
          </p:nvSpPr>
          <p:spPr>
            <a:xfrm>
              <a:off x="592512" y="2871646"/>
              <a:ext cx="882701" cy="266119"/>
            </a:xfrm>
            <a:prstGeom prst="rect">
              <a:avLst/>
            </a:prstGeom>
            <a:noFill/>
          </p:spPr>
          <p:txBody>
            <a:bodyPr wrap="square" rtlCol="0">
              <a:spAutoFit/>
            </a:bodyPr>
            <a:lstStyle/>
            <a:p>
              <a:r>
                <a:rPr lang="en-US" dirty="0"/>
                <a:t>GOSSIP</a:t>
              </a:r>
            </a:p>
          </p:txBody>
        </p:sp>
        <p:cxnSp>
          <p:nvCxnSpPr>
            <p:cNvPr id="81" name="Straight Arrow Connector 80">
              <a:extLst>
                <a:ext uri="{FF2B5EF4-FFF2-40B4-BE49-F238E27FC236}">
                  <a16:creationId xmlns:a16="http://schemas.microsoft.com/office/drawing/2014/main" id="{A127F119-4030-DE6A-395B-DC4D98877A30}"/>
                </a:ext>
              </a:extLst>
            </p:cNvPr>
            <p:cNvCxnSpPr>
              <a:cxnSpLocks/>
            </p:cNvCxnSpPr>
            <p:nvPr/>
          </p:nvCxnSpPr>
          <p:spPr>
            <a:xfrm rot="5400000" flipH="1" flipV="1">
              <a:off x="1925475" y="3696059"/>
              <a:ext cx="254700" cy="12238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2" name="Straight Arrow Connector 81">
              <a:extLst>
                <a:ext uri="{FF2B5EF4-FFF2-40B4-BE49-F238E27FC236}">
                  <a16:creationId xmlns:a16="http://schemas.microsoft.com/office/drawing/2014/main" id="{DBAA63C3-AB50-7F54-CB73-F19BF5E5A265}"/>
                </a:ext>
              </a:extLst>
            </p:cNvPr>
            <p:cNvCxnSpPr>
              <a:cxnSpLocks/>
            </p:cNvCxnSpPr>
            <p:nvPr/>
          </p:nvCxnSpPr>
          <p:spPr>
            <a:xfrm rot="5400000" flipH="1" flipV="1">
              <a:off x="1563925" y="3692284"/>
              <a:ext cx="254700" cy="12238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D60E9DF1-4ED9-91F9-1454-B326007B78D6}"/>
                </a:ext>
              </a:extLst>
            </p:cNvPr>
            <p:cNvCxnSpPr>
              <a:cxnSpLocks/>
            </p:cNvCxnSpPr>
            <p:nvPr/>
          </p:nvCxnSpPr>
          <p:spPr>
            <a:xfrm rot="5400000" flipH="1" flipV="1">
              <a:off x="1152433" y="3696059"/>
              <a:ext cx="254700" cy="12238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794561D2-53BB-160F-342D-357EA49526E3}"/>
                </a:ext>
              </a:extLst>
            </p:cNvPr>
            <p:cNvSpPr txBox="1"/>
            <p:nvPr/>
          </p:nvSpPr>
          <p:spPr>
            <a:xfrm rot="17584682">
              <a:off x="1352349" y="4142778"/>
              <a:ext cx="997582" cy="261610"/>
            </a:xfrm>
            <a:prstGeom prst="rect">
              <a:avLst/>
            </a:prstGeom>
            <a:noFill/>
          </p:spPr>
          <p:txBody>
            <a:bodyPr wrap="square" rtlCol="0">
              <a:spAutoFit/>
            </a:bodyPr>
            <a:lstStyle/>
            <a:p>
              <a:r>
                <a:rPr lang="en-US" sz="1100" dirty="0"/>
                <a:t>S1: 3.3 MeV </a:t>
              </a:r>
            </a:p>
          </p:txBody>
        </p:sp>
        <p:sp>
          <p:nvSpPr>
            <p:cNvPr id="85" name="TextBox 84">
              <a:extLst>
                <a:ext uri="{FF2B5EF4-FFF2-40B4-BE49-F238E27FC236}">
                  <a16:creationId xmlns:a16="http://schemas.microsoft.com/office/drawing/2014/main" id="{2CEA2067-AE46-6555-61DD-CF4FAA615BFF}"/>
                </a:ext>
              </a:extLst>
            </p:cNvPr>
            <p:cNvSpPr txBox="1"/>
            <p:nvPr/>
          </p:nvSpPr>
          <p:spPr>
            <a:xfrm rot="17580000">
              <a:off x="968229" y="4125448"/>
              <a:ext cx="959710" cy="261610"/>
            </a:xfrm>
            <a:prstGeom prst="rect">
              <a:avLst/>
            </a:prstGeom>
            <a:noFill/>
          </p:spPr>
          <p:txBody>
            <a:bodyPr wrap="square" rtlCol="0">
              <a:spAutoFit/>
            </a:bodyPr>
            <a:lstStyle/>
            <a:p>
              <a:r>
                <a:rPr lang="en-US" sz="1100" dirty="0"/>
                <a:t>S2: 3.7 MeV </a:t>
              </a:r>
            </a:p>
          </p:txBody>
        </p:sp>
        <p:sp>
          <p:nvSpPr>
            <p:cNvPr id="86" name="TextBox 85">
              <a:extLst>
                <a:ext uri="{FF2B5EF4-FFF2-40B4-BE49-F238E27FC236}">
                  <a16:creationId xmlns:a16="http://schemas.microsoft.com/office/drawing/2014/main" id="{E5AD9E72-D979-7E6C-7573-0999B27C58CD}"/>
                </a:ext>
              </a:extLst>
            </p:cNvPr>
            <p:cNvSpPr txBox="1"/>
            <p:nvPr/>
          </p:nvSpPr>
          <p:spPr>
            <a:xfrm rot="17580000">
              <a:off x="544619" y="4128082"/>
              <a:ext cx="965434" cy="261610"/>
            </a:xfrm>
            <a:prstGeom prst="rect">
              <a:avLst/>
            </a:prstGeom>
            <a:noFill/>
          </p:spPr>
          <p:txBody>
            <a:bodyPr wrap="square" rtlCol="0">
              <a:spAutoFit/>
            </a:bodyPr>
            <a:lstStyle/>
            <a:p>
              <a:r>
                <a:rPr lang="en-US" sz="1100" dirty="0"/>
                <a:t>S3: 5.3 MeV </a:t>
              </a:r>
            </a:p>
          </p:txBody>
        </p:sp>
        <p:sp>
          <p:nvSpPr>
            <p:cNvPr id="58" name="Triangle 57">
              <a:extLst>
                <a:ext uri="{FF2B5EF4-FFF2-40B4-BE49-F238E27FC236}">
                  <a16:creationId xmlns:a16="http://schemas.microsoft.com/office/drawing/2014/main" id="{996187D4-8507-AB33-1590-DA16D551219A}"/>
                </a:ext>
              </a:extLst>
            </p:cNvPr>
            <p:cNvSpPr/>
            <p:nvPr/>
          </p:nvSpPr>
          <p:spPr>
            <a:xfrm rot="16200000">
              <a:off x="3743044" y="2179601"/>
              <a:ext cx="238856" cy="2450349"/>
            </a:xfrm>
            <a:prstGeom prst="triangle">
              <a:avLst/>
            </a:prstGeom>
            <a:solidFill>
              <a:srgbClr val="BC4883"/>
            </a:solidFill>
            <a:ln>
              <a:solidFill>
                <a:srgbClr val="BC4883"/>
              </a:solidFill>
            </a:ln>
          </p:spPr>
          <p:style>
            <a:lnRef idx="2">
              <a:schemeClr val="accent1">
                <a:shade val="15000"/>
              </a:schemeClr>
            </a:lnRef>
            <a:fillRef idx="1">
              <a:schemeClr val="accent1"/>
            </a:fillRef>
            <a:effectRef idx="0">
              <a:schemeClr val="accent1"/>
            </a:effectRef>
            <a:fontRef idx="minor">
              <a:schemeClr val="lt1"/>
            </a:fontRef>
          </p:style>
          <p:txBody>
            <a:bodyPr vert="vert" rtlCol="0" anchor="ctr"/>
            <a:lstStyle/>
            <a:p>
              <a:pPr algn="ctr"/>
              <a:r>
                <a:rPr lang="en-US" sz="1100" b="1" dirty="0"/>
                <a:t>f / 60, 30 J, 40 fs</a:t>
              </a:r>
            </a:p>
          </p:txBody>
        </p:sp>
        <p:sp>
          <p:nvSpPr>
            <p:cNvPr id="59" name="Rectangle 58">
              <a:extLst>
                <a:ext uri="{FF2B5EF4-FFF2-40B4-BE49-F238E27FC236}">
                  <a16:creationId xmlns:a16="http://schemas.microsoft.com/office/drawing/2014/main" id="{FA55741A-9B31-9969-3382-4B8BA6C9C237}"/>
                </a:ext>
              </a:extLst>
            </p:cNvPr>
            <p:cNvSpPr/>
            <p:nvPr/>
          </p:nvSpPr>
          <p:spPr>
            <a:xfrm rot="5400000">
              <a:off x="3173685" y="565816"/>
              <a:ext cx="171867" cy="3656055"/>
            </a:xfrm>
            <a:prstGeom prst="rect">
              <a:avLst/>
            </a:prstGeom>
            <a:solidFill>
              <a:srgbClr val="C0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sz="1200" b="1" dirty="0"/>
                <a:t>                                                        f / 3, 5.5 J, 30 fs </a:t>
              </a:r>
            </a:p>
          </p:txBody>
        </p:sp>
        <p:sp>
          <p:nvSpPr>
            <p:cNvPr id="69" name="Rectangle 68">
              <a:extLst>
                <a:ext uri="{FF2B5EF4-FFF2-40B4-BE49-F238E27FC236}">
                  <a16:creationId xmlns:a16="http://schemas.microsoft.com/office/drawing/2014/main" id="{51429B30-D10F-8443-9D25-4EB10CEF47D2}"/>
                </a:ext>
              </a:extLst>
            </p:cNvPr>
            <p:cNvSpPr/>
            <p:nvPr/>
          </p:nvSpPr>
          <p:spPr>
            <a:xfrm rot="2700000">
              <a:off x="1169516" y="2450856"/>
              <a:ext cx="546215" cy="39531"/>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 name="Group 6">
            <a:extLst>
              <a:ext uri="{FF2B5EF4-FFF2-40B4-BE49-F238E27FC236}">
                <a16:creationId xmlns:a16="http://schemas.microsoft.com/office/drawing/2014/main" id="{7FCE2CC5-2237-AB6B-D11F-4C289CD29034}"/>
              </a:ext>
            </a:extLst>
          </p:cNvPr>
          <p:cNvGrpSpPr/>
          <p:nvPr/>
        </p:nvGrpSpPr>
        <p:grpSpPr>
          <a:xfrm>
            <a:off x="5194560" y="564011"/>
            <a:ext cx="3564623" cy="4561171"/>
            <a:chOff x="5194560" y="564011"/>
            <a:chExt cx="3564623" cy="4561171"/>
          </a:xfrm>
        </p:grpSpPr>
        <p:pic>
          <p:nvPicPr>
            <p:cNvPr id="51" name="Picture 50">
              <a:extLst>
                <a:ext uri="{FF2B5EF4-FFF2-40B4-BE49-F238E27FC236}">
                  <a16:creationId xmlns:a16="http://schemas.microsoft.com/office/drawing/2014/main" id="{FC42A6FD-EABF-6542-0D8C-8856B64D1A88}"/>
                </a:ext>
              </a:extLst>
            </p:cNvPr>
            <p:cNvPicPr>
              <a:picLocks noChangeAspect="1"/>
            </p:cNvPicPr>
            <p:nvPr/>
          </p:nvPicPr>
          <p:blipFill>
            <a:blip r:embed="rId3"/>
            <a:srcRect b="8095"/>
            <a:stretch>
              <a:fillRect/>
            </a:stretch>
          </p:blipFill>
          <p:spPr>
            <a:xfrm>
              <a:off x="5599793" y="1602039"/>
              <a:ext cx="2875093" cy="3523143"/>
            </a:xfrm>
            <a:prstGeom prst="rect">
              <a:avLst/>
            </a:prstGeom>
          </p:spPr>
        </p:pic>
        <p:sp>
          <p:nvSpPr>
            <p:cNvPr id="87" name="TextBox 86">
              <a:extLst>
                <a:ext uri="{FF2B5EF4-FFF2-40B4-BE49-F238E27FC236}">
                  <a16:creationId xmlns:a16="http://schemas.microsoft.com/office/drawing/2014/main" id="{03CF0A49-4257-4681-4D6E-185A9E3F4012}"/>
                </a:ext>
              </a:extLst>
            </p:cNvPr>
            <p:cNvSpPr txBox="1"/>
            <p:nvPr/>
          </p:nvSpPr>
          <p:spPr>
            <a:xfrm>
              <a:off x="5194560" y="564011"/>
              <a:ext cx="3564623" cy="400110"/>
            </a:xfrm>
            <a:prstGeom prst="rect">
              <a:avLst/>
            </a:prstGeom>
            <a:noFill/>
          </p:spPr>
          <p:txBody>
            <a:bodyPr wrap="square" rtlCol="0">
              <a:spAutoFit/>
            </a:bodyPr>
            <a:lstStyle/>
            <a:p>
              <a:pPr algn="ctr"/>
              <a:r>
                <a:rPr lang="en-US" sz="2000" b="1" u="sng" dirty="0"/>
                <a:t>Targets</a:t>
              </a:r>
            </a:p>
          </p:txBody>
        </p:sp>
        <mc:AlternateContent xmlns:mc="http://schemas.openxmlformats.org/markup-compatibility/2006" xmlns:a14="http://schemas.microsoft.com/office/drawing/2010/main">
          <mc:Choice Requires="a14">
            <p:sp>
              <p:nvSpPr>
                <p:cNvPr id="89" name="TextBox 88">
                  <a:extLst>
                    <a:ext uri="{FF2B5EF4-FFF2-40B4-BE49-F238E27FC236}">
                      <a16:creationId xmlns:a16="http://schemas.microsoft.com/office/drawing/2014/main" id="{683D19A6-5FAD-AB85-59E1-311F5CEA3E1C}"/>
                    </a:ext>
                  </a:extLst>
                </p:cNvPr>
                <p:cNvSpPr txBox="1"/>
                <p:nvPr/>
              </p:nvSpPr>
              <p:spPr>
                <a:xfrm>
                  <a:off x="5519887" y="892321"/>
                  <a:ext cx="2913967" cy="738664"/>
                </a:xfrm>
                <a:prstGeom prst="rect">
                  <a:avLst/>
                </a:prstGeom>
                <a:noFill/>
              </p:spPr>
              <p:txBody>
                <a:bodyPr wrap="square" rtlCol="0">
                  <a:spAutoFit/>
                </a:bodyPr>
                <a:lstStyle/>
                <a:p>
                  <a:r>
                    <a:rPr lang="en-US" b="1" dirty="0"/>
                    <a:t>f/60 beam: </a:t>
                  </a:r>
                  <a:r>
                    <a:rPr lang="en-US" dirty="0"/>
                    <a:t>6</a:t>
                  </a:r>
                  <a14:m>
                    <m:oMath xmlns:m="http://schemas.openxmlformats.org/officeDocument/2006/math">
                      <m:r>
                        <a:rPr lang="en-US" i="1" smtClean="0">
                          <a:latin typeface="Cambria Math" panose="02040503050406030204" pitchFamily="18" charset="0"/>
                          <a:ea typeface="Cambria Math" panose="02040503050406030204" pitchFamily="18" charset="0"/>
                        </a:rPr>
                        <m:t>𝜇</m:t>
                      </m:r>
                    </m:oMath>
                  </a14:m>
                  <a:r>
                    <a:rPr lang="en-US" dirty="0"/>
                    <a:t>m foil</a:t>
                  </a:r>
                </a:p>
                <a:p>
                  <a:r>
                    <a:rPr lang="en-US" b="1" dirty="0"/>
                    <a:t>f/3 beam: </a:t>
                  </a:r>
                  <a:r>
                    <a:rPr lang="en-US" dirty="0"/>
                    <a:t>TEM grid or 125</a:t>
                  </a:r>
                  <a14:m>
                    <m:oMath xmlns:m="http://schemas.openxmlformats.org/officeDocument/2006/math">
                      <m:r>
                        <a:rPr lang="en-US" i="1">
                          <a:latin typeface="Cambria Math" panose="02040503050406030204" pitchFamily="18" charset="0"/>
                          <a:ea typeface="Cambria Math" panose="02040503050406030204" pitchFamily="18" charset="0"/>
                        </a:rPr>
                        <m:t>𝜇</m:t>
                      </m:r>
                    </m:oMath>
                  </a14:m>
                  <a:r>
                    <a:rPr lang="en-US" dirty="0"/>
                    <a:t>m wire mounted 2mm behind </a:t>
                  </a:r>
                </a:p>
              </p:txBody>
            </p:sp>
          </mc:Choice>
          <mc:Fallback xmlns="">
            <p:sp>
              <p:nvSpPr>
                <p:cNvPr id="89" name="TextBox 88">
                  <a:extLst>
                    <a:ext uri="{FF2B5EF4-FFF2-40B4-BE49-F238E27FC236}">
                      <a16:creationId xmlns:a16="http://schemas.microsoft.com/office/drawing/2014/main" id="{683D19A6-5FAD-AB85-59E1-311F5CEA3E1C}"/>
                    </a:ext>
                  </a:extLst>
                </p:cNvPr>
                <p:cNvSpPr txBox="1">
                  <a:spLocks noRot="1" noChangeAspect="1" noMove="1" noResize="1" noEditPoints="1" noAdjustHandles="1" noChangeArrowheads="1" noChangeShapeType="1" noTextEdit="1"/>
                </p:cNvSpPr>
                <p:nvPr/>
              </p:nvSpPr>
              <p:spPr>
                <a:xfrm>
                  <a:off x="5519887" y="892321"/>
                  <a:ext cx="2913967" cy="738664"/>
                </a:xfrm>
                <a:prstGeom prst="rect">
                  <a:avLst/>
                </a:prstGeom>
                <a:blipFill>
                  <a:blip r:embed="rId4"/>
                  <a:stretch>
                    <a:fillRect l="-866" t="-1695" r="-1732" b="-6780"/>
                  </a:stretch>
                </a:blipFill>
              </p:spPr>
              <p:txBody>
                <a:bodyPr/>
                <a:lstStyle/>
                <a:p>
                  <a:r>
                    <a:rPr lang="en-US">
                      <a:noFill/>
                    </a:rPr>
                    <a:t> </a:t>
                  </a:r>
                </a:p>
              </p:txBody>
            </p:sp>
          </mc:Fallback>
        </mc:AlternateContent>
        <p:pic>
          <p:nvPicPr>
            <p:cNvPr id="6" name="Picture 5">
              <a:extLst>
                <a:ext uri="{FF2B5EF4-FFF2-40B4-BE49-F238E27FC236}">
                  <a16:creationId xmlns:a16="http://schemas.microsoft.com/office/drawing/2014/main" id="{5ED1DD1E-65C6-F4F4-F99C-A4D370883854}"/>
                </a:ext>
              </a:extLst>
            </p:cNvPr>
            <p:cNvPicPr>
              <a:picLocks noChangeAspect="1"/>
            </p:cNvPicPr>
            <p:nvPr/>
          </p:nvPicPr>
          <p:blipFill>
            <a:blip r:embed="rId5"/>
            <a:srcRect t="24953" r="26027" b="13628"/>
            <a:stretch>
              <a:fillRect/>
            </a:stretch>
          </p:blipFill>
          <p:spPr>
            <a:xfrm>
              <a:off x="7248188" y="2176273"/>
              <a:ext cx="501750" cy="476109"/>
            </a:xfrm>
            <a:prstGeom prst="rect">
              <a:avLst/>
            </a:prstGeom>
            <a:ln w="38100">
              <a:solidFill>
                <a:srgbClr val="FF9300"/>
              </a:solidFill>
            </a:ln>
          </p:spPr>
        </p:pic>
      </p:grpSp>
    </p:spTree>
    <p:extLst>
      <p:ext uri="{BB962C8B-B14F-4D97-AF65-F5344CB8AC3E}">
        <p14:creationId xmlns:p14="http://schemas.microsoft.com/office/powerpoint/2010/main" val="1375456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8D0F0-32EE-259A-04AE-A95133ED5D19}"/>
            </a:ext>
          </a:extLst>
        </p:cNvPr>
        <p:cNvGrpSpPr/>
        <p:nvPr/>
      </p:nvGrpSpPr>
      <p:grpSpPr>
        <a:xfrm>
          <a:off x="0" y="0"/>
          <a:ext cx="0" cy="0"/>
          <a:chOff x="0" y="0"/>
          <a:chExt cx="0" cy="0"/>
        </a:xfrm>
      </p:grpSpPr>
      <p:sp>
        <p:nvSpPr>
          <p:cNvPr id="23" name="Slide Number Placeholder 22">
            <a:extLst>
              <a:ext uri="{FF2B5EF4-FFF2-40B4-BE49-F238E27FC236}">
                <a16:creationId xmlns:a16="http://schemas.microsoft.com/office/drawing/2014/main" id="{7BA4D449-E361-11F7-217A-7E92768448F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11</a:t>
            </a:fld>
            <a:endParaRPr lang="en"/>
          </a:p>
        </p:txBody>
      </p:sp>
      <p:grpSp>
        <p:nvGrpSpPr>
          <p:cNvPr id="6" name="Group 5">
            <a:extLst>
              <a:ext uri="{FF2B5EF4-FFF2-40B4-BE49-F238E27FC236}">
                <a16:creationId xmlns:a16="http://schemas.microsoft.com/office/drawing/2014/main" id="{CA1C9DF2-EF76-69BE-4DC2-6910FBAF41FC}"/>
              </a:ext>
            </a:extLst>
          </p:cNvPr>
          <p:cNvGrpSpPr/>
          <p:nvPr/>
        </p:nvGrpSpPr>
        <p:grpSpPr>
          <a:xfrm>
            <a:off x="4563529" y="836618"/>
            <a:ext cx="4491055" cy="3805657"/>
            <a:chOff x="4563529" y="1362137"/>
            <a:chExt cx="4491055" cy="3805657"/>
          </a:xfrm>
        </p:grpSpPr>
        <p:pic>
          <p:nvPicPr>
            <p:cNvPr id="3" name="Picture 2">
              <a:extLst>
                <a:ext uri="{FF2B5EF4-FFF2-40B4-BE49-F238E27FC236}">
                  <a16:creationId xmlns:a16="http://schemas.microsoft.com/office/drawing/2014/main" id="{65213E9C-A7E4-A9D7-987D-2D92444782A6}"/>
                </a:ext>
              </a:extLst>
            </p:cNvPr>
            <p:cNvPicPr>
              <a:picLocks noChangeAspect="1"/>
            </p:cNvPicPr>
            <p:nvPr/>
          </p:nvPicPr>
          <p:blipFill>
            <a:blip r:embed="rId3"/>
            <a:stretch>
              <a:fillRect/>
            </a:stretch>
          </p:blipFill>
          <p:spPr>
            <a:xfrm>
              <a:off x="4563529" y="1806363"/>
              <a:ext cx="4085980" cy="3010406"/>
            </a:xfrm>
            <a:prstGeom prst="rect">
              <a:avLst/>
            </a:prstGeom>
          </p:spPr>
        </p:pic>
        <p:sp>
          <p:nvSpPr>
            <p:cNvPr id="62" name="TextBox 61">
              <a:extLst>
                <a:ext uri="{FF2B5EF4-FFF2-40B4-BE49-F238E27FC236}">
                  <a16:creationId xmlns:a16="http://schemas.microsoft.com/office/drawing/2014/main" id="{748FEBBA-5A6E-AB04-94A4-33757BFC1AEF}"/>
                </a:ext>
              </a:extLst>
            </p:cNvPr>
            <p:cNvSpPr txBox="1"/>
            <p:nvPr/>
          </p:nvSpPr>
          <p:spPr>
            <a:xfrm>
              <a:off x="5182185" y="1362137"/>
              <a:ext cx="3564623" cy="400110"/>
            </a:xfrm>
            <a:prstGeom prst="rect">
              <a:avLst/>
            </a:prstGeom>
            <a:noFill/>
          </p:spPr>
          <p:txBody>
            <a:bodyPr wrap="square" rtlCol="0">
              <a:spAutoFit/>
            </a:bodyPr>
            <a:lstStyle/>
            <a:p>
              <a:pPr algn="ctr"/>
              <a:r>
                <a:rPr lang="en-US" sz="2000" b="1" u="sng" dirty="0"/>
                <a:t>Post-processing</a:t>
              </a:r>
            </a:p>
          </p:txBody>
        </p:sp>
        <p:cxnSp>
          <p:nvCxnSpPr>
            <p:cNvPr id="65" name="Straight Arrow Connector 64">
              <a:extLst>
                <a:ext uri="{FF2B5EF4-FFF2-40B4-BE49-F238E27FC236}">
                  <a16:creationId xmlns:a16="http://schemas.microsoft.com/office/drawing/2014/main" id="{C3B61064-E2FE-D44C-1331-9CB77C1D82C8}"/>
                </a:ext>
              </a:extLst>
            </p:cNvPr>
            <p:cNvCxnSpPr/>
            <p:nvPr/>
          </p:nvCxnSpPr>
          <p:spPr>
            <a:xfrm>
              <a:off x="6723017" y="4902926"/>
              <a:ext cx="1926492"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1EDEA9B5-E8F7-8BCD-7A7A-CE9BC13BC8CB}"/>
                </a:ext>
              </a:extLst>
            </p:cNvPr>
            <p:cNvCxnSpPr>
              <a:cxnSpLocks/>
            </p:cNvCxnSpPr>
            <p:nvPr/>
          </p:nvCxnSpPr>
          <p:spPr>
            <a:xfrm rot="5400000">
              <a:off x="7783562" y="3882266"/>
              <a:ext cx="1926492"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67" name="TextBox 66">
              <a:extLst>
                <a:ext uri="{FF2B5EF4-FFF2-40B4-BE49-F238E27FC236}">
                  <a16:creationId xmlns:a16="http://schemas.microsoft.com/office/drawing/2014/main" id="{3A33144B-8D78-A8F7-4066-C2C57D050930}"/>
                </a:ext>
              </a:extLst>
            </p:cNvPr>
            <p:cNvSpPr txBox="1"/>
            <p:nvPr/>
          </p:nvSpPr>
          <p:spPr>
            <a:xfrm>
              <a:off x="7106195" y="4860017"/>
              <a:ext cx="1435932" cy="307777"/>
            </a:xfrm>
            <a:prstGeom prst="rect">
              <a:avLst/>
            </a:prstGeom>
            <a:noFill/>
          </p:spPr>
          <p:txBody>
            <a:bodyPr wrap="square" rtlCol="0">
              <a:spAutoFit/>
            </a:bodyPr>
            <a:lstStyle/>
            <a:p>
              <a:pPr algn="ctr"/>
              <a:r>
                <a:rPr lang="en-US" dirty="0"/>
                <a:t>6.5 cm</a:t>
              </a:r>
            </a:p>
          </p:txBody>
        </p:sp>
        <p:sp>
          <p:nvSpPr>
            <p:cNvPr id="68" name="TextBox 67">
              <a:extLst>
                <a:ext uri="{FF2B5EF4-FFF2-40B4-BE49-F238E27FC236}">
                  <a16:creationId xmlns:a16="http://schemas.microsoft.com/office/drawing/2014/main" id="{1464A11B-F4E7-B37E-1830-047DCF461151}"/>
                </a:ext>
              </a:extLst>
            </p:cNvPr>
            <p:cNvSpPr txBox="1"/>
            <p:nvPr/>
          </p:nvSpPr>
          <p:spPr>
            <a:xfrm rot="5400000">
              <a:off x="8182730" y="3649531"/>
              <a:ext cx="1435932" cy="307777"/>
            </a:xfrm>
            <a:prstGeom prst="rect">
              <a:avLst/>
            </a:prstGeom>
            <a:noFill/>
          </p:spPr>
          <p:txBody>
            <a:bodyPr wrap="square" rtlCol="0">
              <a:spAutoFit/>
            </a:bodyPr>
            <a:lstStyle/>
            <a:p>
              <a:pPr algn="ctr"/>
              <a:r>
                <a:rPr lang="en-US" dirty="0"/>
                <a:t>6.5 cm</a:t>
              </a:r>
            </a:p>
          </p:txBody>
        </p:sp>
      </p:grpSp>
      <p:grpSp>
        <p:nvGrpSpPr>
          <p:cNvPr id="5" name="Group 4">
            <a:extLst>
              <a:ext uri="{FF2B5EF4-FFF2-40B4-BE49-F238E27FC236}">
                <a16:creationId xmlns:a16="http://schemas.microsoft.com/office/drawing/2014/main" id="{803AF140-7708-2419-9F22-8B76F9AAFEA9}"/>
              </a:ext>
            </a:extLst>
          </p:cNvPr>
          <p:cNvGrpSpPr/>
          <p:nvPr/>
        </p:nvGrpSpPr>
        <p:grpSpPr>
          <a:xfrm>
            <a:off x="122842" y="836618"/>
            <a:ext cx="4348057" cy="3334252"/>
            <a:chOff x="122842" y="1362137"/>
            <a:chExt cx="4348057" cy="3334252"/>
          </a:xfrm>
        </p:grpSpPr>
        <p:grpSp>
          <p:nvGrpSpPr>
            <p:cNvPr id="46" name="Group 45">
              <a:extLst>
                <a:ext uri="{FF2B5EF4-FFF2-40B4-BE49-F238E27FC236}">
                  <a16:creationId xmlns:a16="http://schemas.microsoft.com/office/drawing/2014/main" id="{B281AAA4-7CF0-7B71-778D-A8FAA257682A}"/>
                </a:ext>
              </a:extLst>
            </p:cNvPr>
            <p:cNvGrpSpPr/>
            <p:nvPr/>
          </p:nvGrpSpPr>
          <p:grpSpPr>
            <a:xfrm>
              <a:off x="122842" y="2022305"/>
              <a:ext cx="4348057" cy="2674084"/>
              <a:chOff x="27025470" y="27080485"/>
              <a:chExt cx="7272334" cy="4245213"/>
            </a:xfrm>
          </p:grpSpPr>
          <p:grpSp>
            <p:nvGrpSpPr>
              <p:cNvPr id="51" name="Group 50">
                <a:extLst>
                  <a:ext uri="{FF2B5EF4-FFF2-40B4-BE49-F238E27FC236}">
                    <a16:creationId xmlns:a16="http://schemas.microsoft.com/office/drawing/2014/main" id="{6199AD42-A50C-A732-2100-A104D732BFD6}"/>
                  </a:ext>
                </a:extLst>
              </p:cNvPr>
              <p:cNvGrpSpPr/>
              <p:nvPr/>
            </p:nvGrpSpPr>
            <p:grpSpPr>
              <a:xfrm>
                <a:off x="27025470" y="27080485"/>
                <a:ext cx="7138335" cy="4245213"/>
                <a:chOff x="27158577" y="27614646"/>
                <a:chExt cx="7138335" cy="4245213"/>
              </a:xfrm>
            </p:grpSpPr>
            <p:pic>
              <p:nvPicPr>
                <p:cNvPr id="56" name="Picture 55">
                  <a:extLst>
                    <a:ext uri="{FF2B5EF4-FFF2-40B4-BE49-F238E27FC236}">
                      <a16:creationId xmlns:a16="http://schemas.microsoft.com/office/drawing/2014/main" id="{901DD611-8202-6E0E-0669-86C9D9652507}"/>
                    </a:ext>
                  </a:extLst>
                </p:cNvPr>
                <p:cNvPicPr>
                  <a:picLocks noChangeAspect="1"/>
                </p:cNvPicPr>
                <p:nvPr/>
              </p:nvPicPr>
              <p:blipFill>
                <a:blip r:embed="rId4"/>
                <a:srcRect l="22190" r="30814"/>
                <a:stretch>
                  <a:fillRect/>
                </a:stretch>
              </p:blipFill>
              <p:spPr>
                <a:xfrm rot="5400000">
                  <a:off x="28603465" y="26169758"/>
                  <a:ext cx="4245213" cy="7134990"/>
                </a:xfrm>
                <a:prstGeom prst="rect">
                  <a:avLst/>
                </a:prstGeom>
              </p:spPr>
            </p:pic>
            <p:pic>
              <p:nvPicPr>
                <p:cNvPr id="57" name="Picture 56">
                  <a:extLst>
                    <a:ext uri="{FF2B5EF4-FFF2-40B4-BE49-F238E27FC236}">
                      <a16:creationId xmlns:a16="http://schemas.microsoft.com/office/drawing/2014/main" id="{57A17E26-5EF5-396C-4598-EA0FA32D710D}"/>
                    </a:ext>
                  </a:extLst>
                </p:cNvPr>
                <p:cNvPicPr>
                  <a:picLocks noChangeAspect="1"/>
                </p:cNvPicPr>
                <p:nvPr/>
              </p:nvPicPr>
              <p:blipFill>
                <a:blip r:embed="rId4"/>
                <a:srcRect l="19645" t="23297" r="72521" b="62831"/>
                <a:stretch>
                  <a:fillRect/>
                </a:stretch>
              </p:blipFill>
              <p:spPr>
                <a:xfrm rot="5400000">
                  <a:off x="32522226" y="26737170"/>
                  <a:ext cx="619240" cy="2386864"/>
                </a:xfrm>
                <a:prstGeom prst="rect">
                  <a:avLst/>
                </a:prstGeom>
              </p:spPr>
            </p:pic>
            <p:pic>
              <p:nvPicPr>
                <p:cNvPr id="58" name="Picture 57">
                  <a:extLst>
                    <a:ext uri="{FF2B5EF4-FFF2-40B4-BE49-F238E27FC236}">
                      <a16:creationId xmlns:a16="http://schemas.microsoft.com/office/drawing/2014/main" id="{A67F9C3D-8C7A-2A34-C91D-02255A7C8D83}"/>
                    </a:ext>
                  </a:extLst>
                </p:cNvPr>
                <p:cNvPicPr>
                  <a:picLocks noChangeAspect="1"/>
                </p:cNvPicPr>
                <p:nvPr/>
              </p:nvPicPr>
              <p:blipFill rotWithShape="1">
                <a:blip r:embed="rId4"/>
                <a:srcRect l="15328" t="244" r="53478" b="77261"/>
                <a:stretch>
                  <a:fillRect/>
                </a:stretch>
              </p:blipFill>
              <p:spPr>
                <a:xfrm rot="5400000">
                  <a:off x="31838551" y="28353451"/>
                  <a:ext cx="3190970" cy="1725752"/>
                </a:xfrm>
                <a:prstGeom prst="rect">
                  <a:avLst/>
                </a:prstGeom>
              </p:spPr>
            </p:pic>
          </p:grpSp>
          <p:sp>
            <p:nvSpPr>
              <p:cNvPr id="52" name="Isosceles Triangle 1788">
                <a:extLst>
                  <a:ext uri="{FF2B5EF4-FFF2-40B4-BE49-F238E27FC236}">
                    <a16:creationId xmlns:a16="http://schemas.microsoft.com/office/drawing/2014/main" id="{6632BAC9-22DE-64E7-8F29-618340EB8F84}"/>
                  </a:ext>
                </a:extLst>
              </p:cNvPr>
              <p:cNvSpPr/>
              <p:nvPr/>
            </p:nvSpPr>
            <p:spPr>
              <a:xfrm rot="5400000">
                <a:off x="30934087" y="28725464"/>
                <a:ext cx="1190216" cy="1914166"/>
              </a:xfrm>
              <a:prstGeom prst="triangle">
                <a:avLst>
                  <a:gd name="adj" fmla="val 50865"/>
                </a:avLst>
              </a:prstGeom>
              <a:solidFill>
                <a:srgbClr val="00B050">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en-US" sz="1000" b="1" dirty="0"/>
                  <a:t>Protons</a:t>
                </a:r>
              </a:p>
            </p:txBody>
          </p:sp>
          <p:sp>
            <p:nvSpPr>
              <p:cNvPr id="53" name="Rectangle 52">
                <a:extLst>
                  <a:ext uri="{FF2B5EF4-FFF2-40B4-BE49-F238E27FC236}">
                    <a16:creationId xmlns:a16="http://schemas.microsoft.com/office/drawing/2014/main" id="{7769190A-B336-76C2-AA0B-775D1A1ACD80}"/>
                  </a:ext>
                </a:extLst>
              </p:cNvPr>
              <p:cNvSpPr/>
              <p:nvPr/>
            </p:nvSpPr>
            <p:spPr>
              <a:xfrm>
                <a:off x="29084745" y="28738997"/>
                <a:ext cx="1194385" cy="388240"/>
              </a:xfrm>
              <a:prstGeom prst="rect">
                <a:avLst/>
              </a:prstGeom>
              <a:solidFill>
                <a:srgbClr val="0096FF"/>
              </a:solidFill>
              <a:ln>
                <a:solidFill>
                  <a:srgbClr val="0096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050" b="1" dirty="0"/>
                  <a:t>GOSSIP</a:t>
                </a:r>
              </a:p>
            </p:txBody>
          </p:sp>
          <p:cxnSp>
            <p:nvCxnSpPr>
              <p:cNvPr id="54" name="Straight Arrow Connector 53">
                <a:extLst>
                  <a:ext uri="{FF2B5EF4-FFF2-40B4-BE49-F238E27FC236}">
                    <a16:creationId xmlns:a16="http://schemas.microsoft.com/office/drawing/2014/main" id="{CAB0B5FF-6492-151F-2540-E99637D69620}"/>
                  </a:ext>
                </a:extLst>
              </p:cNvPr>
              <p:cNvCxnSpPr>
                <a:cxnSpLocks/>
              </p:cNvCxnSpPr>
              <p:nvPr/>
            </p:nvCxnSpPr>
            <p:spPr>
              <a:xfrm>
                <a:off x="29477309" y="29082403"/>
                <a:ext cx="887878" cy="544928"/>
              </a:xfrm>
              <a:prstGeom prst="straightConnector1">
                <a:avLst/>
              </a:prstGeom>
              <a:solidFill>
                <a:srgbClr val="0096FF"/>
              </a:solidFill>
              <a:ln w="38100">
                <a:solidFill>
                  <a:srgbClr val="0096FF"/>
                </a:solidFill>
                <a:tailEnd type="triangle"/>
              </a:ln>
            </p:spPr>
            <p:style>
              <a:lnRef idx="1">
                <a:schemeClr val="accent1"/>
              </a:lnRef>
              <a:fillRef idx="0">
                <a:schemeClr val="accent1"/>
              </a:fillRef>
              <a:effectRef idx="0">
                <a:schemeClr val="accent1"/>
              </a:effectRef>
              <a:fontRef idx="minor">
                <a:schemeClr val="tx1"/>
              </a:fontRef>
            </p:style>
          </p:cxnSp>
          <p:sp>
            <p:nvSpPr>
              <p:cNvPr id="55" name="Rectangle 1846">
                <a:extLst>
                  <a:ext uri="{FF2B5EF4-FFF2-40B4-BE49-F238E27FC236}">
                    <a16:creationId xmlns:a16="http://schemas.microsoft.com/office/drawing/2014/main" id="{4E27327C-7BAB-AAFF-7681-544F6D925236}"/>
                  </a:ext>
                </a:extLst>
              </p:cNvPr>
              <p:cNvSpPr/>
              <p:nvPr/>
            </p:nvSpPr>
            <p:spPr>
              <a:xfrm rot="329977">
                <a:off x="32502624" y="27154815"/>
                <a:ext cx="1795180" cy="3226920"/>
              </a:xfrm>
              <a:custGeom>
                <a:avLst/>
                <a:gdLst>
                  <a:gd name="csX0" fmla="*/ 0 w 1297562"/>
                  <a:gd name="csY0" fmla="*/ 0 h 1510363"/>
                  <a:gd name="csX1" fmla="*/ 1297562 w 1297562"/>
                  <a:gd name="csY1" fmla="*/ 0 h 1510363"/>
                  <a:gd name="csX2" fmla="*/ 1297562 w 1297562"/>
                  <a:gd name="csY2" fmla="*/ 1510363 h 1510363"/>
                  <a:gd name="csX3" fmla="*/ 0 w 1297562"/>
                  <a:gd name="csY3" fmla="*/ 1510363 h 1510363"/>
                  <a:gd name="csX4" fmla="*/ 0 w 1297562"/>
                  <a:gd name="csY4" fmla="*/ 0 h 1510363"/>
                  <a:gd name="csX0" fmla="*/ 0 w 1449345"/>
                  <a:gd name="csY0" fmla="*/ 0 h 2159203"/>
                  <a:gd name="csX1" fmla="*/ 1449345 w 1449345"/>
                  <a:gd name="csY1" fmla="*/ 648840 h 2159203"/>
                  <a:gd name="csX2" fmla="*/ 1449345 w 1449345"/>
                  <a:gd name="csY2" fmla="*/ 2159203 h 2159203"/>
                  <a:gd name="csX3" fmla="*/ 151783 w 1449345"/>
                  <a:gd name="csY3" fmla="*/ 2159203 h 2159203"/>
                  <a:gd name="csX4" fmla="*/ 0 w 1449345"/>
                  <a:gd name="csY4" fmla="*/ 0 h 2159203"/>
                  <a:gd name="csX0" fmla="*/ 0 w 1449345"/>
                  <a:gd name="csY0" fmla="*/ 0 h 2159203"/>
                  <a:gd name="csX1" fmla="*/ 1308047 w 1449345"/>
                  <a:gd name="csY1" fmla="*/ 241407 h 2159203"/>
                  <a:gd name="csX2" fmla="*/ 1449345 w 1449345"/>
                  <a:gd name="csY2" fmla="*/ 2159203 h 2159203"/>
                  <a:gd name="csX3" fmla="*/ 151783 w 1449345"/>
                  <a:gd name="csY3" fmla="*/ 2159203 h 2159203"/>
                  <a:gd name="csX4" fmla="*/ 0 w 1449345"/>
                  <a:gd name="csY4" fmla="*/ 0 h 2159203"/>
                  <a:gd name="csX0" fmla="*/ 0 w 1606744"/>
                  <a:gd name="csY0" fmla="*/ 0 h 2998883"/>
                  <a:gd name="csX1" fmla="*/ 1308047 w 1606744"/>
                  <a:gd name="csY1" fmla="*/ 241407 h 2998883"/>
                  <a:gd name="csX2" fmla="*/ 1606744 w 1606744"/>
                  <a:gd name="csY2" fmla="*/ 2998883 h 2998883"/>
                  <a:gd name="csX3" fmla="*/ 151783 w 1606744"/>
                  <a:gd name="csY3" fmla="*/ 2159203 h 2998883"/>
                  <a:gd name="csX4" fmla="*/ 0 w 1606744"/>
                  <a:gd name="csY4" fmla="*/ 0 h 2998883"/>
                  <a:gd name="csX0" fmla="*/ 65196 w 1671940"/>
                  <a:gd name="csY0" fmla="*/ 0 h 3085964"/>
                  <a:gd name="csX1" fmla="*/ 1373243 w 1671940"/>
                  <a:gd name="csY1" fmla="*/ 241407 h 3085964"/>
                  <a:gd name="csX2" fmla="*/ 1671940 w 1671940"/>
                  <a:gd name="csY2" fmla="*/ 2998883 h 3085964"/>
                  <a:gd name="csX3" fmla="*/ 0 w 1671940"/>
                  <a:gd name="csY3" fmla="*/ 3085964 h 3085964"/>
                  <a:gd name="csX4" fmla="*/ 65196 w 1671940"/>
                  <a:gd name="csY4" fmla="*/ 0 h 3085964"/>
                  <a:gd name="csX0" fmla="*/ 0 w 1606744"/>
                  <a:gd name="csY0" fmla="*/ 0 h 3110500"/>
                  <a:gd name="csX1" fmla="*/ 1308047 w 1606744"/>
                  <a:gd name="csY1" fmla="*/ 241407 h 3110500"/>
                  <a:gd name="csX2" fmla="*/ 1606744 w 1606744"/>
                  <a:gd name="csY2" fmla="*/ 2998883 h 3110500"/>
                  <a:gd name="csX3" fmla="*/ 77513 w 1606744"/>
                  <a:gd name="csY3" fmla="*/ 3110500 h 3110500"/>
                  <a:gd name="csX4" fmla="*/ 0 w 1606744"/>
                  <a:gd name="csY4" fmla="*/ 0 h 3110500"/>
                  <a:gd name="csX0" fmla="*/ 0 w 1562734"/>
                  <a:gd name="csY0" fmla="*/ 0 h 3110500"/>
                  <a:gd name="csX1" fmla="*/ 1308047 w 1562734"/>
                  <a:gd name="csY1" fmla="*/ 241407 h 3110500"/>
                  <a:gd name="csX2" fmla="*/ 1562734 w 1562734"/>
                  <a:gd name="csY2" fmla="*/ 2939326 h 3110500"/>
                  <a:gd name="csX3" fmla="*/ 77513 w 1562734"/>
                  <a:gd name="csY3" fmla="*/ 3110500 h 3110500"/>
                  <a:gd name="csX4" fmla="*/ 0 w 1562734"/>
                  <a:gd name="csY4" fmla="*/ 0 h 3110500"/>
                  <a:gd name="csX0" fmla="*/ 0 w 1573943"/>
                  <a:gd name="csY0" fmla="*/ 0 h 3226920"/>
                  <a:gd name="csX1" fmla="*/ 1319256 w 1573943"/>
                  <a:gd name="csY1" fmla="*/ 357827 h 3226920"/>
                  <a:gd name="csX2" fmla="*/ 1573943 w 1573943"/>
                  <a:gd name="csY2" fmla="*/ 3055746 h 3226920"/>
                  <a:gd name="csX3" fmla="*/ 88722 w 1573943"/>
                  <a:gd name="csY3" fmla="*/ 3226920 h 3226920"/>
                  <a:gd name="csX4" fmla="*/ 0 w 1573943"/>
                  <a:gd name="csY4" fmla="*/ 0 h 3226920"/>
                  <a:gd name="csX0" fmla="*/ 0 w 1573943"/>
                  <a:gd name="csY0" fmla="*/ 0 h 3226920"/>
                  <a:gd name="csX1" fmla="*/ 1548645 w 1573943"/>
                  <a:gd name="csY1" fmla="*/ 410513 h 3226920"/>
                  <a:gd name="csX2" fmla="*/ 1573943 w 1573943"/>
                  <a:gd name="csY2" fmla="*/ 3055746 h 3226920"/>
                  <a:gd name="csX3" fmla="*/ 88722 w 1573943"/>
                  <a:gd name="csY3" fmla="*/ 3226920 h 3226920"/>
                  <a:gd name="csX4" fmla="*/ 0 w 1573943"/>
                  <a:gd name="csY4" fmla="*/ 0 h 3226920"/>
                  <a:gd name="csX0" fmla="*/ 0 w 1795180"/>
                  <a:gd name="csY0" fmla="*/ 0 h 3226920"/>
                  <a:gd name="csX1" fmla="*/ 1548645 w 1795180"/>
                  <a:gd name="csY1" fmla="*/ 410513 h 3226920"/>
                  <a:gd name="csX2" fmla="*/ 1795180 w 1795180"/>
                  <a:gd name="csY2" fmla="*/ 3023763 h 3226920"/>
                  <a:gd name="csX3" fmla="*/ 88722 w 1795180"/>
                  <a:gd name="csY3" fmla="*/ 3226920 h 3226920"/>
                  <a:gd name="csX4" fmla="*/ 0 w 1795180"/>
                  <a:gd name="csY4" fmla="*/ 0 h 3226920"/>
                </a:gdLst>
                <a:ahLst/>
                <a:cxnLst>
                  <a:cxn ang="0">
                    <a:pos x="csX0" y="csY0"/>
                  </a:cxn>
                  <a:cxn ang="0">
                    <a:pos x="csX1" y="csY1"/>
                  </a:cxn>
                  <a:cxn ang="0">
                    <a:pos x="csX2" y="csY2"/>
                  </a:cxn>
                  <a:cxn ang="0">
                    <a:pos x="csX3" y="csY3"/>
                  </a:cxn>
                  <a:cxn ang="0">
                    <a:pos x="csX4" y="csY4"/>
                  </a:cxn>
                </a:cxnLst>
                <a:rect l="l" t="t" r="r" b="b"/>
                <a:pathLst>
                  <a:path w="1795180" h="3226920">
                    <a:moveTo>
                      <a:pt x="0" y="0"/>
                    </a:moveTo>
                    <a:lnTo>
                      <a:pt x="1548645" y="410513"/>
                    </a:lnTo>
                    <a:lnTo>
                      <a:pt x="1795180" y="3023763"/>
                    </a:lnTo>
                    <a:lnTo>
                      <a:pt x="88722" y="3226920"/>
                    </a:lnTo>
                    <a:lnTo>
                      <a:pt x="0" y="0"/>
                    </a:lnTo>
                    <a:close/>
                  </a:path>
                </a:pathLst>
              </a:custGeom>
              <a:solidFill>
                <a:srgbClr val="EE48D6">
                  <a:alpha val="68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200" b="1" dirty="0"/>
                  <a:t>Targets</a:t>
                </a:r>
              </a:p>
            </p:txBody>
          </p:sp>
        </p:grpSp>
        <p:sp>
          <p:nvSpPr>
            <p:cNvPr id="61" name="TextBox 60">
              <a:extLst>
                <a:ext uri="{FF2B5EF4-FFF2-40B4-BE49-F238E27FC236}">
                  <a16:creationId xmlns:a16="http://schemas.microsoft.com/office/drawing/2014/main" id="{27BDCD90-F253-4926-858D-382FBEDE5503}"/>
                </a:ext>
              </a:extLst>
            </p:cNvPr>
            <p:cNvSpPr txBox="1"/>
            <p:nvPr/>
          </p:nvSpPr>
          <p:spPr>
            <a:xfrm>
              <a:off x="473500" y="1362137"/>
              <a:ext cx="3564623" cy="400110"/>
            </a:xfrm>
            <a:prstGeom prst="rect">
              <a:avLst/>
            </a:prstGeom>
            <a:noFill/>
          </p:spPr>
          <p:txBody>
            <a:bodyPr wrap="square" rtlCol="0">
              <a:spAutoFit/>
            </a:bodyPr>
            <a:lstStyle/>
            <a:p>
              <a:pPr algn="ctr"/>
              <a:r>
                <a:rPr lang="en-US" sz="2000" b="1" u="sng" dirty="0"/>
                <a:t>In-chamber setup</a:t>
              </a:r>
            </a:p>
          </p:txBody>
        </p:sp>
        <p:sp>
          <p:nvSpPr>
            <p:cNvPr id="2" name="TextBox 1">
              <a:extLst>
                <a:ext uri="{FF2B5EF4-FFF2-40B4-BE49-F238E27FC236}">
                  <a16:creationId xmlns:a16="http://schemas.microsoft.com/office/drawing/2014/main" id="{BEAD4A9B-EF52-62F3-AEEC-6E37015C07BF}"/>
                </a:ext>
              </a:extLst>
            </p:cNvPr>
            <p:cNvSpPr txBox="1"/>
            <p:nvPr/>
          </p:nvSpPr>
          <p:spPr>
            <a:xfrm rot="17950083">
              <a:off x="1716855" y="2361547"/>
              <a:ext cx="1427083" cy="523220"/>
            </a:xfrm>
            <a:prstGeom prst="rect">
              <a:avLst/>
            </a:prstGeom>
            <a:noFill/>
          </p:spPr>
          <p:txBody>
            <a:bodyPr wrap="square" rtlCol="0">
              <a:spAutoFit/>
            </a:bodyPr>
            <a:lstStyle/>
            <a:p>
              <a:r>
                <a:rPr lang="en-US" dirty="0">
                  <a:solidFill>
                    <a:schemeClr val="bg1"/>
                  </a:solidFill>
                </a:rPr>
                <a:t>       </a:t>
              </a:r>
              <a:r>
                <a:rPr lang="en-US" dirty="0">
                  <a:solidFill>
                    <a:schemeClr val="tx1"/>
                  </a:solidFill>
                </a:rPr>
                <a:t>Light</a:t>
              </a:r>
            </a:p>
            <a:p>
              <a:r>
                <a:rPr lang="en-US" dirty="0">
                  <a:solidFill>
                    <a:schemeClr val="tx1"/>
                  </a:solidFill>
                </a:rPr>
                <a:t>shielding</a:t>
              </a:r>
            </a:p>
          </p:txBody>
        </p:sp>
      </p:grpSp>
      <p:sp>
        <p:nvSpPr>
          <p:cNvPr id="7" name="Title 1">
            <a:extLst>
              <a:ext uri="{FF2B5EF4-FFF2-40B4-BE49-F238E27FC236}">
                <a16:creationId xmlns:a16="http://schemas.microsoft.com/office/drawing/2014/main" id="{9C7B48B2-5636-E16E-E973-6F958E482367}"/>
              </a:ext>
            </a:extLst>
          </p:cNvPr>
          <p:cNvSpPr txBox="1">
            <a:spLocks/>
          </p:cNvSpPr>
          <p:nvPr/>
        </p:nvSpPr>
        <p:spPr>
          <a:xfrm>
            <a:off x="7976" y="125896"/>
            <a:ext cx="8263692"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dirty="0">
                <a:latin typeface="+mj-lt"/>
              </a:rPr>
              <a:t>ZEUS TA1: Proton Probing Experiment Setup</a:t>
            </a:r>
          </a:p>
        </p:txBody>
      </p:sp>
    </p:spTree>
    <p:extLst>
      <p:ext uri="{BB962C8B-B14F-4D97-AF65-F5344CB8AC3E}">
        <p14:creationId xmlns:p14="http://schemas.microsoft.com/office/powerpoint/2010/main" val="4167794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3CEF388-EFB6-EC8E-FCFE-36CA1D230388}"/>
              </a:ext>
            </a:extLst>
          </p:cNvPr>
          <p:cNvGrpSpPr/>
          <p:nvPr/>
        </p:nvGrpSpPr>
        <p:grpSpPr>
          <a:xfrm>
            <a:off x="650449" y="1083849"/>
            <a:ext cx="7315200" cy="3933756"/>
            <a:chOff x="404504" y="2192483"/>
            <a:chExt cx="4840158" cy="2864333"/>
          </a:xfrm>
        </p:grpSpPr>
        <p:pic>
          <p:nvPicPr>
            <p:cNvPr id="6" name="Picture 5">
              <a:extLst>
                <a:ext uri="{FF2B5EF4-FFF2-40B4-BE49-F238E27FC236}">
                  <a16:creationId xmlns:a16="http://schemas.microsoft.com/office/drawing/2014/main" id="{EAC3A8DB-CA93-A587-917D-84E78552F80B}"/>
                </a:ext>
              </a:extLst>
            </p:cNvPr>
            <p:cNvPicPr>
              <a:picLocks noChangeAspect="1"/>
            </p:cNvPicPr>
            <p:nvPr/>
          </p:nvPicPr>
          <p:blipFill>
            <a:blip r:embed="rId2"/>
            <a:srcRect l="6976"/>
            <a:stretch>
              <a:fillRect/>
            </a:stretch>
          </p:blipFill>
          <p:spPr>
            <a:xfrm>
              <a:off x="832513" y="2192483"/>
              <a:ext cx="4412149" cy="2864333"/>
            </a:xfrm>
            <a:prstGeom prst="rect">
              <a:avLst/>
            </a:prstGeom>
          </p:spPr>
        </p:pic>
        <p:sp>
          <p:nvSpPr>
            <p:cNvPr id="7" name="TextBox 6">
              <a:extLst>
                <a:ext uri="{FF2B5EF4-FFF2-40B4-BE49-F238E27FC236}">
                  <a16:creationId xmlns:a16="http://schemas.microsoft.com/office/drawing/2014/main" id="{30B6AA0F-8175-8131-57B3-919AEBA078D7}"/>
                </a:ext>
              </a:extLst>
            </p:cNvPr>
            <p:cNvSpPr txBox="1"/>
            <p:nvPr/>
          </p:nvSpPr>
          <p:spPr>
            <a:xfrm rot="16200000">
              <a:off x="-59321" y="2656308"/>
              <a:ext cx="1327759" cy="400110"/>
            </a:xfrm>
            <a:prstGeom prst="rect">
              <a:avLst/>
            </a:prstGeom>
            <a:noFill/>
          </p:spPr>
          <p:txBody>
            <a:bodyPr wrap="square" rtlCol="0">
              <a:spAutoFit/>
            </a:bodyPr>
            <a:lstStyle/>
            <a:p>
              <a:pPr algn="ctr"/>
              <a:r>
                <a:rPr lang="en-US" sz="2000" dirty="0"/>
                <a:t>Shot A</a:t>
              </a:r>
            </a:p>
          </p:txBody>
        </p:sp>
        <p:sp>
          <p:nvSpPr>
            <p:cNvPr id="14" name="TextBox 13">
              <a:extLst>
                <a:ext uri="{FF2B5EF4-FFF2-40B4-BE49-F238E27FC236}">
                  <a16:creationId xmlns:a16="http://schemas.microsoft.com/office/drawing/2014/main" id="{E131C29B-535E-9B5D-55CA-28C514532A96}"/>
                </a:ext>
              </a:extLst>
            </p:cNvPr>
            <p:cNvSpPr txBox="1"/>
            <p:nvPr/>
          </p:nvSpPr>
          <p:spPr>
            <a:xfrm rot="16200000">
              <a:off x="-59321" y="4088474"/>
              <a:ext cx="1327759" cy="400110"/>
            </a:xfrm>
            <a:prstGeom prst="rect">
              <a:avLst/>
            </a:prstGeom>
            <a:noFill/>
          </p:spPr>
          <p:txBody>
            <a:bodyPr wrap="square" rtlCol="0">
              <a:spAutoFit/>
            </a:bodyPr>
            <a:lstStyle/>
            <a:p>
              <a:pPr algn="ctr"/>
              <a:r>
                <a:rPr lang="en-US" sz="2000" dirty="0"/>
                <a:t>Shot B</a:t>
              </a:r>
            </a:p>
          </p:txBody>
        </p:sp>
      </p:grpSp>
      <p:sp>
        <p:nvSpPr>
          <p:cNvPr id="4" name="Slide Number Placeholder 3">
            <a:extLst>
              <a:ext uri="{FF2B5EF4-FFF2-40B4-BE49-F238E27FC236}">
                <a16:creationId xmlns:a16="http://schemas.microsoft.com/office/drawing/2014/main" id="{5DD3957A-58CE-8627-FC8F-641394D8014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12</a:t>
            </a:fld>
            <a:endParaRPr lang="en"/>
          </a:p>
        </p:txBody>
      </p:sp>
      <p:sp>
        <p:nvSpPr>
          <p:cNvPr id="3" name="Title 1">
            <a:extLst>
              <a:ext uri="{FF2B5EF4-FFF2-40B4-BE49-F238E27FC236}">
                <a16:creationId xmlns:a16="http://schemas.microsoft.com/office/drawing/2014/main" id="{DEB97367-7BBA-5A6C-DFBC-FF506B676649}"/>
              </a:ext>
            </a:extLst>
          </p:cNvPr>
          <p:cNvSpPr txBox="1">
            <a:spLocks/>
          </p:cNvSpPr>
          <p:nvPr/>
        </p:nvSpPr>
        <p:spPr>
          <a:xfrm>
            <a:off x="7976" y="125895"/>
            <a:ext cx="9451334" cy="99871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dirty="0">
                <a:latin typeface="+mj-lt"/>
              </a:rPr>
              <a:t>ZEUS TA 1: Proton Probing Experiment Results - Characterization</a:t>
            </a:r>
          </a:p>
        </p:txBody>
      </p:sp>
    </p:spTree>
    <p:extLst>
      <p:ext uri="{BB962C8B-B14F-4D97-AF65-F5344CB8AC3E}">
        <p14:creationId xmlns:p14="http://schemas.microsoft.com/office/powerpoint/2010/main" val="3457532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1B8DA7-9168-41C6-F232-A17FBFCEE4E2}"/>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4ACBB45-64B8-826F-8B90-2B6A8B98E85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13</a:t>
            </a:fld>
            <a:endParaRPr lang="en"/>
          </a:p>
        </p:txBody>
      </p:sp>
      <p:sp>
        <p:nvSpPr>
          <p:cNvPr id="8" name="Rectangle 1">
            <a:extLst>
              <a:ext uri="{FF2B5EF4-FFF2-40B4-BE49-F238E27FC236}">
                <a16:creationId xmlns:a16="http://schemas.microsoft.com/office/drawing/2014/main" id="{ADF15E10-6B8C-B16A-DDBE-7D1EC078709A}"/>
              </a:ext>
            </a:extLst>
          </p:cNvPr>
          <p:cNvSpPr>
            <a:spLocks noChangeArrowheads="1"/>
          </p:cNvSpPr>
          <p:nvPr/>
        </p:nvSpPr>
        <p:spPr bwMode="auto">
          <a:xfrm>
            <a:off x="5991257" y="24778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9FF71393-0596-93B3-E9EE-B4F151C8B2B7}"/>
              </a:ext>
            </a:extLst>
          </p:cNvPr>
          <p:cNvSpPr>
            <a:spLocks noChangeArrowheads="1"/>
          </p:cNvSpPr>
          <p:nvPr/>
        </p:nvSpPr>
        <p:spPr bwMode="auto">
          <a:xfrm>
            <a:off x="5991257" y="466401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Title 1">
            <a:extLst>
              <a:ext uri="{FF2B5EF4-FFF2-40B4-BE49-F238E27FC236}">
                <a16:creationId xmlns:a16="http://schemas.microsoft.com/office/drawing/2014/main" id="{FB691D6A-DADB-10D6-7CF2-5844A25BFFD7}"/>
              </a:ext>
            </a:extLst>
          </p:cNvPr>
          <p:cNvSpPr txBox="1">
            <a:spLocks/>
          </p:cNvSpPr>
          <p:nvPr/>
        </p:nvSpPr>
        <p:spPr>
          <a:xfrm>
            <a:off x="-1" y="164682"/>
            <a:ext cx="9102873" cy="1539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dirty="0">
                <a:latin typeface="+mj-lt"/>
              </a:rPr>
              <a:t>Investigating the observed image blurring effect in the data</a:t>
            </a:r>
          </a:p>
        </p:txBody>
      </p:sp>
      <p:grpSp>
        <p:nvGrpSpPr>
          <p:cNvPr id="9" name="Group 8">
            <a:extLst>
              <a:ext uri="{FF2B5EF4-FFF2-40B4-BE49-F238E27FC236}">
                <a16:creationId xmlns:a16="http://schemas.microsoft.com/office/drawing/2014/main" id="{D4B363F2-49D8-DD28-18A0-A6AD6BDFB429}"/>
              </a:ext>
            </a:extLst>
          </p:cNvPr>
          <p:cNvGrpSpPr/>
          <p:nvPr/>
        </p:nvGrpSpPr>
        <p:grpSpPr>
          <a:xfrm>
            <a:off x="-29358" y="861490"/>
            <a:ext cx="5244024" cy="1603603"/>
            <a:chOff x="2616024" y="1857823"/>
            <a:chExt cx="3659643" cy="1109225"/>
          </a:xfrm>
        </p:grpSpPr>
        <p:pic>
          <p:nvPicPr>
            <p:cNvPr id="15" name="Picture 14">
              <a:extLst>
                <a:ext uri="{FF2B5EF4-FFF2-40B4-BE49-F238E27FC236}">
                  <a16:creationId xmlns:a16="http://schemas.microsoft.com/office/drawing/2014/main" id="{58FDAC5B-284D-E0D2-2697-12A64AE95E56}"/>
                </a:ext>
              </a:extLst>
            </p:cNvPr>
            <p:cNvPicPr>
              <a:picLocks noChangeAspect="1"/>
            </p:cNvPicPr>
            <p:nvPr/>
          </p:nvPicPr>
          <p:blipFill>
            <a:blip r:embed="rId3"/>
            <a:srcRect l="6976" b="50000"/>
            <a:stretch>
              <a:fillRect/>
            </a:stretch>
          </p:blipFill>
          <p:spPr>
            <a:xfrm>
              <a:off x="2858421" y="1857823"/>
              <a:ext cx="3417246" cy="1109225"/>
            </a:xfrm>
            <a:prstGeom prst="rect">
              <a:avLst/>
            </a:prstGeom>
          </p:spPr>
        </p:pic>
        <p:sp>
          <p:nvSpPr>
            <p:cNvPr id="16" name="TextBox 15">
              <a:extLst>
                <a:ext uri="{FF2B5EF4-FFF2-40B4-BE49-F238E27FC236}">
                  <a16:creationId xmlns:a16="http://schemas.microsoft.com/office/drawing/2014/main" id="{0CE02EDE-583D-C1CB-7137-3015F4EE34C2}"/>
                </a:ext>
              </a:extLst>
            </p:cNvPr>
            <p:cNvSpPr txBox="1"/>
            <p:nvPr/>
          </p:nvSpPr>
          <p:spPr>
            <a:xfrm rot="16200000">
              <a:off x="2393861" y="2265624"/>
              <a:ext cx="686723" cy="242398"/>
            </a:xfrm>
            <a:prstGeom prst="rect">
              <a:avLst/>
            </a:prstGeom>
            <a:noFill/>
          </p:spPr>
          <p:txBody>
            <a:bodyPr wrap="square" rtlCol="0">
              <a:spAutoFit/>
            </a:bodyPr>
            <a:lstStyle/>
            <a:p>
              <a:pPr algn="ctr"/>
              <a:r>
                <a:rPr lang="en-US" dirty="0"/>
                <a:t>Shot A</a:t>
              </a:r>
            </a:p>
          </p:txBody>
        </p:sp>
      </p:grpSp>
      <p:sp>
        <p:nvSpPr>
          <p:cNvPr id="19" name="TextBox 18">
            <a:extLst>
              <a:ext uri="{FF2B5EF4-FFF2-40B4-BE49-F238E27FC236}">
                <a16:creationId xmlns:a16="http://schemas.microsoft.com/office/drawing/2014/main" id="{718E5438-ACEE-55BD-101F-F96D24A4B0F6}"/>
              </a:ext>
            </a:extLst>
          </p:cNvPr>
          <p:cNvSpPr txBox="1"/>
          <p:nvPr/>
        </p:nvSpPr>
        <p:spPr>
          <a:xfrm>
            <a:off x="5693465" y="3746185"/>
            <a:ext cx="3053343" cy="954107"/>
          </a:xfrm>
          <a:prstGeom prst="rect">
            <a:avLst/>
          </a:prstGeom>
          <a:noFill/>
        </p:spPr>
        <p:txBody>
          <a:bodyPr wrap="square" rtlCol="0">
            <a:spAutoFit/>
          </a:bodyPr>
          <a:lstStyle/>
          <a:p>
            <a:r>
              <a:rPr lang="en-US" dirty="0"/>
              <a:t>Narrow peak </a:t>
            </a:r>
            <a:r>
              <a:rPr lang="en-US" dirty="0">
                <a:sym typeface="Wingdings" pitchFamily="2" charset="2"/>
              </a:rPr>
              <a:t> better localization of proton signal</a:t>
            </a:r>
          </a:p>
          <a:p>
            <a:endParaRPr lang="en-US" dirty="0"/>
          </a:p>
          <a:p>
            <a:r>
              <a:rPr lang="en-US" dirty="0"/>
              <a:t>Broader peak </a:t>
            </a:r>
            <a:r>
              <a:rPr lang="en-US" dirty="0">
                <a:sym typeface="Wingdings" pitchFamily="2" charset="2"/>
              </a:rPr>
              <a:t> increased blur</a:t>
            </a:r>
            <a:endParaRPr lang="en-US" dirty="0"/>
          </a:p>
        </p:txBody>
      </p:sp>
      <p:grpSp>
        <p:nvGrpSpPr>
          <p:cNvPr id="29" name="Group 28">
            <a:extLst>
              <a:ext uri="{FF2B5EF4-FFF2-40B4-BE49-F238E27FC236}">
                <a16:creationId xmlns:a16="http://schemas.microsoft.com/office/drawing/2014/main" id="{FFE159E8-8F8F-108D-3098-8506C9A7212B}"/>
              </a:ext>
            </a:extLst>
          </p:cNvPr>
          <p:cNvGrpSpPr/>
          <p:nvPr/>
        </p:nvGrpSpPr>
        <p:grpSpPr>
          <a:xfrm>
            <a:off x="5480818" y="1220250"/>
            <a:ext cx="3121278" cy="2391145"/>
            <a:chOff x="2840488" y="1599016"/>
            <a:chExt cx="3121278" cy="2391145"/>
          </a:xfrm>
        </p:grpSpPr>
        <p:pic>
          <p:nvPicPr>
            <p:cNvPr id="14" name="Picture 13">
              <a:extLst>
                <a:ext uri="{FF2B5EF4-FFF2-40B4-BE49-F238E27FC236}">
                  <a16:creationId xmlns:a16="http://schemas.microsoft.com/office/drawing/2014/main" id="{58998B77-4CB6-8D1F-ECDA-38AE298BDA9C}"/>
                </a:ext>
              </a:extLst>
            </p:cNvPr>
            <p:cNvPicPr>
              <a:picLocks noChangeAspect="1"/>
            </p:cNvPicPr>
            <p:nvPr/>
          </p:nvPicPr>
          <p:blipFill>
            <a:blip r:embed="rId4"/>
            <a:stretch>
              <a:fillRect/>
            </a:stretch>
          </p:blipFill>
          <p:spPr>
            <a:xfrm>
              <a:off x="3019787" y="1599016"/>
              <a:ext cx="2941979" cy="2214938"/>
            </a:xfrm>
            <a:prstGeom prst="rect">
              <a:avLst/>
            </a:prstGeom>
          </p:spPr>
        </p:pic>
        <p:sp>
          <p:nvSpPr>
            <p:cNvPr id="23" name="TextBox 22">
              <a:extLst>
                <a:ext uri="{FF2B5EF4-FFF2-40B4-BE49-F238E27FC236}">
                  <a16:creationId xmlns:a16="http://schemas.microsoft.com/office/drawing/2014/main" id="{9AD67E15-6CA9-60A2-117B-505D00261B10}"/>
                </a:ext>
              </a:extLst>
            </p:cNvPr>
            <p:cNvSpPr txBox="1"/>
            <p:nvPr/>
          </p:nvSpPr>
          <p:spPr>
            <a:xfrm>
              <a:off x="3341802" y="3713162"/>
              <a:ext cx="2460396" cy="276999"/>
            </a:xfrm>
            <a:prstGeom prst="rect">
              <a:avLst/>
            </a:prstGeom>
            <a:solidFill>
              <a:schemeClr val="bg1"/>
            </a:solidFill>
          </p:spPr>
          <p:txBody>
            <a:bodyPr wrap="square" rtlCol="0">
              <a:spAutoFit/>
            </a:bodyPr>
            <a:lstStyle/>
            <a:p>
              <a:pPr algn="ctr"/>
              <a:r>
                <a:rPr lang="en-US" sz="1200" dirty="0"/>
                <a:t>Mesh-plane position [mm]</a:t>
              </a:r>
            </a:p>
          </p:txBody>
        </p:sp>
        <p:sp>
          <p:nvSpPr>
            <p:cNvPr id="24" name="TextBox 23">
              <a:extLst>
                <a:ext uri="{FF2B5EF4-FFF2-40B4-BE49-F238E27FC236}">
                  <a16:creationId xmlns:a16="http://schemas.microsoft.com/office/drawing/2014/main" id="{3B8FEC2D-8924-B2E5-C7BA-33510134D72E}"/>
                </a:ext>
              </a:extLst>
            </p:cNvPr>
            <p:cNvSpPr txBox="1"/>
            <p:nvPr/>
          </p:nvSpPr>
          <p:spPr>
            <a:xfrm rot="16200000">
              <a:off x="2257327" y="2391713"/>
              <a:ext cx="1443321" cy="276999"/>
            </a:xfrm>
            <a:prstGeom prst="rect">
              <a:avLst/>
            </a:prstGeom>
            <a:solidFill>
              <a:schemeClr val="bg1"/>
            </a:solidFill>
          </p:spPr>
          <p:txBody>
            <a:bodyPr wrap="square" rtlCol="0">
              <a:spAutoFit/>
            </a:bodyPr>
            <a:lstStyle/>
            <a:p>
              <a:pPr algn="ctr"/>
              <a:r>
                <a:rPr lang="en-US" sz="1200" dirty="0"/>
                <a:t>Normalized LSF</a:t>
              </a:r>
            </a:p>
          </p:txBody>
        </p:sp>
      </p:grpSp>
      <p:sp>
        <p:nvSpPr>
          <p:cNvPr id="31" name="TextBox 30">
            <a:extLst>
              <a:ext uri="{FF2B5EF4-FFF2-40B4-BE49-F238E27FC236}">
                <a16:creationId xmlns:a16="http://schemas.microsoft.com/office/drawing/2014/main" id="{113DEE3E-FCDF-AC5C-74C1-C3878A21749D}"/>
              </a:ext>
            </a:extLst>
          </p:cNvPr>
          <p:cNvSpPr txBox="1"/>
          <p:nvPr/>
        </p:nvSpPr>
        <p:spPr>
          <a:xfrm>
            <a:off x="5982132" y="1044043"/>
            <a:ext cx="2460396" cy="338554"/>
          </a:xfrm>
          <a:prstGeom prst="rect">
            <a:avLst/>
          </a:prstGeom>
          <a:solidFill>
            <a:schemeClr val="bg1"/>
          </a:solidFill>
        </p:spPr>
        <p:txBody>
          <a:bodyPr wrap="square" rtlCol="0">
            <a:spAutoFit/>
          </a:bodyPr>
          <a:lstStyle/>
          <a:p>
            <a:pPr algn="ctr"/>
            <a:r>
              <a:rPr lang="en-US" sz="1600" dirty="0"/>
              <a:t>Line Spread Function</a:t>
            </a:r>
          </a:p>
        </p:txBody>
      </p:sp>
      <p:graphicFrame>
        <p:nvGraphicFramePr>
          <p:cNvPr id="34" name="Diagram 33">
            <a:extLst>
              <a:ext uri="{FF2B5EF4-FFF2-40B4-BE49-F238E27FC236}">
                <a16:creationId xmlns:a16="http://schemas.microsoft.com/office/drawing/2014/main" id="{169CAE38-3AC4-1ACA-ED55-3A8154E83C52}"/>
              </a:ext>
            </a:extLst>
          </p:cNvPr>
          <p:cNvGraphicFramePr/>
          <p:nvPr>
            <p:extLst>
              <p:ext uri="{D42A27DB-BD31-4B8C-83A1-F6EECF244321}">
                <p14:modId xmlns:p14="http://schemas.microsoft.com/office/powerpoint/2010/main" val="903914812"/>
              </p:ext>
            </p:extLst>
          </p:nvPr>
        </p:nvGraphicFramePr>
        <p:xfrm>
          <a:off x="317981" y="2586276"/>
          <a:ext cx="4449158" cy="231981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4042048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53E465-1A17-F812-FBDD-BCA8D133ADC9}"/>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8A95D65-F8ED-1129-D758-C7DEBA831D2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14</a:t>
            </a:fld>
            <a:endParaRPr lang="en"/>
          </a:p>
        </p:txBody>
      </p:sp>
      <p:graphicFrame>
        <p:nvGraphicFramePr>
          <p:cNvPr id="7" name="Table 6">
            <a:extLst>
              <a:ext uri="{FF2B5EF4-FFF2-40B4-BE49-F238E27FC236}">
                <a16:creationId xmlns:a16="http://schemas.microsoft.com/office/drawing/2014/main" id="{3C6A7348-5F93-C1D2-A084-13675FD91A07}"/>
              </a:ext>
            </a:extLst>
          </p:cNvPr>
          <p:cNvGraphicFramePr>
            <a:graphicFrameLocks noGrp="1"/>
          </p:cNvGraphicFramePr>
          <p:nvPr>
            <p:extLst>
              <p:ext uri="{D42A27DB-BD31-4B8C-83A1-F6EECF244321}">
                <p14:modId xmlns:p14="http://schemas.microsoft.com/office/powerpoint/2010/main" val="644601858"/>
              </p:ext>
            </p:extLst>
          </p:nvPr>
        </p:nvGraphicFramePr>
        <p:xfrm>
          <a:off x="287999" y="1813263"/>
          <a:ext cx="1886799" cy="1851660"/>
        </p:xfrm>
        <a:graphic>
          <a:graphicData uri="http://schemas.openxmlformats.org/drawingml/2006/table">
            <a:tbl>
              <a:tblPr/>
              <a:tblGrid>
                <a:gridCol w="1063729">
                  <a:extLst>
                    <a:ext uri="{9D8B030D-6E8A-4147-A177-3AD203B41FA5}">
                      <a16:colId xmlns:a16="http://schemas.microsoft.com/office/drawing/2014/main" val="1695797868"/>
                    </a:ext>
                  </a:extLst>
                </a:gridCol>
                <a:gridCol w="823070">
                  <a:extLst>
                    <a:ext uri="{9D8B030D-6E8A-4147-A177-3AD203B41FA5}">
                      <a16:colId xmlns:a16="http://schemas.microsoft.com/office/drawing/2014/main" val="3275032747"/>
                    </a:ext>
                  </a:extLst>
                </a:gridCol>
              </a:tblGrid>
              <a:tr h="361950">
                <a:tc>
                  <a:txBody>
                    <a:bodyPr/>
                    <a:lstStyle/>
                    <a:p>
                      <a:pPr rtl="0" fontAlgn="t">
                        <a:buNone/>
                      </a:pPr>
                      <a:endParaRPr lang="en-US" dirty="0">
                        <a:effectLst/>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tc>
                  <a:txBody>
                    <a:bodyPr/>
                    <a:lstStyle/>
                    <a:p>
                      <a:pPr algn="ctr" rtl="0" fontAlgn="t">
                        <a:buNone/>
                      </a:pPr>
                      <a:r>
                        <a:rPr lang="en-US" sz="1400" b="1" i="0" u="none" strike="noStrike" dirty="0">
                          <a:solidFill>
                            <a:srgbClr val="000000"/>
                          </a:solidFill>
                          <a:effectLst/>
                          <a:latin typeface="Arial" panose="020B0604020202020204" pitchFamily="34" charset="0"/>
                        </a:rPr>
                        <a:t>Lateral Range</a:t>
                      </a:r>
                      <a:endParaRPr lang="en-US" dirty="0">
                        <a:effectLst/>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extLst>
                  <a:ext uri="{0D108BD9-81ED-4DB2-BD59-A6C34878D82A}">
                    <a16:rowId xmlns:a16="http://schemas.microsoft.com/office/drawing/2014/main" val="1203549059"/>
                  </a:ext>
                </a:extLst>
              </a:tr>
              <a:tr h="381000">
                <a:tc>
                  <a:txBody>
                    <a:bodyPr/>
                    <a:lstStyle/>
                    <a:p>
                      <a:pPr rtl="0" fontAlgn="t">
                        <a:buNone/>
                      </a:pPr>
                      <a:r>
                        <a:rPr lang="en-US" sz="1400" b="1" i="0" u="none" strike="noStrike" dirty="0">
                          <a:solidFill>
                            <a:srgbClr val="000000"/>
                          </a:solidFill>
                          <a:effectLst/>
                          <a:latin typeface="Arial" panose="020B0604020202020204" pitchFamily="34" charset="0"/>
                        </a:rPr>
                        <a:t>3.7 MeV (Layer 2)</a:t>
                      </a:r>
                      <a:endParaRPr lang="en-US" dirty="0">
                        <a:effectLst/>
                      </a:endParaRP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tc>
                  <a:txBody>
                    <a:bodyPr/>
                    <a:lstStyle/>
                    <a:p>
                      <a:pPr algn="ctr" rtl="0" fontAlgn="t">
                        <a:buNone/>
                      </a:pPr>
                      <a:r>
                        <a:rPr lang="en-US" sz="1400" b="1" i="0" u="none" strike="noStrike" dirty="0">
                          <a:solidFill>
                            <a:srgbClr val="000000"/>
                          </a:solidFill>
                          <a:effectLst/>
                          <a:latin typeface="Arial" panose="020B0604020202020204" pitchFamily="34" charset="0"/>
                        </a:rPr>
                        <a:t>3.0°</a:t>
                      </a:r>
                    </a:p>
                  </a:txBody>
                  <a:tcPr marL="9525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extLst>
                  <a:ext uri="{0D108BD9-81ED-4DB2-BD59-A6C34878D82A}">
                    <a16:rowId xmlns:a16="http://schemas.microsoft.com/office/drawing/2014/main" val="4167419120"/>
                  </a:ext>
                </a:extLst>
              </a:tr>
              <a:tr h="381000">
                <a:tc>
                  <a:txBody>
                    <a:bodyPr/>
                    <a:lstStyle/>
                    <a:p>
                      <a:pPr rtl="0" fontAlgn="t">
                        <a:buNone/>
                      </a:pPr>
                      <a:r>
                        <a:rPr lang="en-US" b="1" dirty="0">
                          <a:effectLst/>
                        </a:rPr>
                        <a:t>5.3 MeV (Layer 3)</a:t>
                      </a:r>
                    </a:p>
                  </a:txBody>
                  <a:tcPr marL="95250" marR="95250" marT="95250" marB="95250">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tc>
                  <a:txBody>
                    <a:bodyPr/>
                    <a:lstStyle/>
                    <a:p>
                      <a:pPr algn="ctr" rtl="0" fontAlgn="t">
                        <a:buNone/>
                      </a:pPr>
                      <a:r>
                        <a:rPr lang="en-US" sz="1400" b="1" i="0" u="none" strike="noStrike" dirty="0">
                          <a:solidFill>
                            <a:srgbClr val="000000"/>
                          </a:solidFill>
                          <a:effectLst/>
                          <a:latin typeface="Arial" panose="020B0604020202020204" pitchFamily="34" charset="0"/>
                        </a:rPr>
                        <a:t>1.8°</a:t>
                      </a:r>
                    </a:p>
                  </a:txBody>
                  <a:tcPr marL="95250" marR="95250" marT="95250" marB="95250" anchor="ctr">
                    <a:lnL w="9525" cap="flat" cmpd="sng" algn="ctr">
                      <a:solidFill>
                        <a:srgbClr val="9E9E9E"/>
                      </a:solidFill>
                      <a:prstDash val="solid"/>
                      <a:round/>
                      <a:headEnd type="none" w="med" len="med"/>
                      <a:tailEnd type="none" w="med" len="med"/>
                    </a:lnL>
                    <a:lnR w="9525" cap="flat" cmpd="sng" algn="ctr">
                      <a:solidFill>
                        <a:srgbClr val="9E9E9E"/>
                      </a:solidFill>
                      <a:prstDash val="solid"/>
                      <a:round/>
                      <a:headEnd type="none" w="med" len="med"/>
                      <a:tailEnd type="none" w="med" len="med"/>
                    </a:lnR>
                    <a:lnT w="9525" cap="flat" cmpd="sng" algn="ctr">
                      <a:solidFill>
                        <a:srgbClr val="9E9E9E"/>
                      </a:solidFill>
                      <a:prstDash val="solid"/>
                      <a:round/>
                      <a:headEnd type="none" w="med" len="med"/>
                      <a:tailEnd type="none" w="med" len="med"/>
                    </a:lnT>
                    <a:lnB w="9525" cap="flat" cmpd="sng" algn="ctr">
                      <a:solidFill>
                        <a:srgbClr val="9E9E9E"/>
                      </a:solidFill>
                      <a:prstDash val="solid"/>
                      <a:round/>
                      <a:headEnd type="none" w="med" len="med"/>
                      <a:tailEnd type="none" w="med" len="med"/>
                    </a:lnB>
                    <a:noFill/>
                  </a:tcPr>
                </a:tc>
                <a:extLst>
                  <a:ext uri="{0D108BD9-81ED-4DB2-BD59-A6C34878D82A}">
                    <a16:rowId xmlns:a16="http://schemas.microsoft.com/office/drawing/2014/main" val="985599462"/>
                  </a:ext>
                </a:extLst>
              </a:tr>
            </a:tbl>
          </a:graphicData>
        </a:graphic>
      </p:graphicFrame>
      <p:sp>
        <p:nvSpPr>
          <p:cNvPr id="10" name="Rectangle 2">
            <a:extLst>
              <a:ext uri="{FF2B5EF4-FFF2-40B4-BE49-F238E27FC236}">
                <a16:creationId xmlns:a16="http://schemas.microsoft.com/office/drawing/2014/main" id="{30B48A1B-9378-9626-6B28-27B642051FF4}"/>
              </a:ext>
            </a:extLst>
          </p:cNvPr>
          <p:cNvSpPr>
            <a:spLocks noChangeArrowheads="1"/>
          </p:cNvSpPr>
          <p:nvPr/>
        </p:nvSpPr>
        <p:spPr bwMode="auto">
          <a:xfrm>
            <a:off x="5991257" y="466401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2" name="TextBox 11">
            <a:extLst>
              <a:ext uri="{FF2B5EF4-FFF2-40B4-BE49-F238E27FC236}">
                <a16:creationId xmlns:a16="http://schemas.microsoft.com/office/drawing/2014/main" id="{3AB8C577-8661-3512-335A-A82C264B6DC2}"/>
              </a:ext>
            </a:extLst>
          </p:cNvPr>
          <p:cNvSpPr txBox="1"/>
          <p:nvPr/>
        </p:nvSpPr>
        <p:spPr>
          <a:xfrm>
            <a:off x="-503720" y="1308392"/>
            <a:ext cx="3564623" cy="400110"/>
          </a:xfrm>
          <a:prstGeom prst="rect">
            <a:avLst/>
          </a:prstGeom>
          <a:noFill/>
        </p:spPr>
        <p:txBody>
          <a:bodyPr wrap="square" rtlCol="0">
            <a:spAutoFit/>
          </a:bodyPr>
          <a:lstStyle/>
          <a:p>
            <a:pPr algn="ctr"/>
            <a:r>
              <a:rPr lang="en-US" sz="2000" u="sng" dirty="0"/>
              <a:t>Modeling in TRIM</a:t>
            </a:r>
          </a:p>
        </p:txBody>
      </p:sp>
      <p:sp>
        <p:nvSpPr>
          <p:cNvPr id="3" name="Title 1">
            <a:extLst>
              <a:ext uri="{FF2B5EF4-FFF2-40B4-BE49-F238E27FC236}">
                <a16:creationId xmlns:a16="http://schemas.microsoft.com/office/drawing/2014/main" id="{2299B2F2-AE90-0A2F-F697-27A57E3E1FC1}"/>
              </a:ext>
            </a:extLst>
          </p:cNvPr>
          <p:cNvSpPr txBox="1">
            <a:spLocks/>
          </p:cNvSpPr>
          <p:nvPr/>
        </p:nvSpPr>
        <p:spPr>
          <a:xfrm>
            <a:off x="0" y="164682"/>
            <a:ext cx="9144000" cy="99871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dirty="0">
                <a:latin typeface="+mj-lt"/>
              </a:rPr>
              <a:t>Image blurring effect is partially due to small-angle scattering in the detectors.</a:t>
            </a:r>
          </a:p>
        </p:txBody>
      </p:sp>
      <p:grpSp>
        <p:nvGrpSpPr>
          <p:cNvPr id="56" name="Group 55">
            <a:extLst>
              <a:ext uri="{FF2B5EF4-FFF2-40B4-BE49-F238E27FC236}">
                <a16:creationId xmlns:a16="http://schemas.microsoft.com/office/drawing/2014/main" id="{8CB041AA-227F-F9E5-F940-77932C4F4C76}"/>
              </a:ext>
            </a:extLst>
          </p:cNvPr>
          <p:cNvGrpSpPr/>
          <p:nvPr/>
        </p:nvGrpSpPr>
        <p:grpSpPr>
          <a:xfrm>
            <a:off x="3003786" y="1116140"/>
            <a:ext cx="5870506" cy="3862678"/>
            <a:chOff x="3398302" y="1194139"/>
            <a:chExt cx="5870506" cy="3862678"/>
          </a:xfrm>
        </p:grpSpPr>
        <p:sp>
          <p:nvSpPr>
            <p:cNvPr id="48" name="TextBox 47">
              <a:extLst>
                <a:ext uri="{FF2B5EF4-FFF2-40B4-BE49-F238E27FC236}">
                  <a16:creationId xmlns:a16="http://schemas.microsoft.com/office/drawing/2014/main" id="{65B67FA6-9496-782F-7D47-CA55A4A96728}"/>
                </a:ext>
              </a:extLst>
            </p:cNvPr>
            <p:cNvSpPr txBox="1"/>
            <p:nvPr/>
          </p:nvSpPr>
          <p:spPr>
            <a:xfrm>
              <a:off x="3398302" y="1194139"/>
              <a:ext cx="3937020" cy="707886"/>
            </a:xfrm>
            <a:prstGeom prst="rect">
              <a:avLst/>
            </a:prstGeom>
            <a:noFill/>
          </p:spPr>
          <p:txBody>
            <a:bodyPr wrap="square" rtlCol="0">
              <a:spAutoFit/>
            </a:bodyPr>
            <a:lstStyle/>
            <a:p>
              <a:pPr algn="ctr"/>
              <a:r>
                <a:rPr lang="en-US" sz="2000" dirty="0"/>
                <a:t>Measured LSF FWHM compared with TRIM-predicted broadening</a:t>
              </a:r>
            </a:p>
          </p:txBody>
        </p:sp>
        <p:grpSp>
          <p:nvGrpSpPr>
            <p:cNvPr id="52" name="Group 51">
              <a:extLst>
                <a:ext uri="{FF2B5EF4-FFF2-40B4-BE49-F238E27FC236}">
                  <a16:creationId xmlns:a16="http://schemas.microsoft.com/office/drawing/2014/main" id="{47A49870-8DB7-DFF9-4669-ABD54A073054}"/>
                </a:ext>
              </a:extLst>
            </p:cNvPr>
            <p:cNvGrpSpPr/>
            <p:nvPr/>
          </p:nvGrpSpPr>
          <p:grpSpPr>
            <a:xfrm>
              <a:off x="3443785" y="1968765"/>
              <a:ext cx="5825023" cy="3088052"/>
              <a:chOff x="3443785" y="1968765"/>
              <a:chExt cx="5825023" cy="3088052"/>
            </a:xfrm>
          </p:grpSpPr>
          <p:grpSp>
            <p:nvGrpSpPr>
              <p:cNvPr id="47" name="Group 46">
                <a:extLst>
                  <a:ext uri="{FF2B5EF4-FFF2-40B4-BE49-F238E27FC236}">
                    <a16:creationId xmlns:a16="http://schemas.microsoft.com/office/drawing/2014/main" id="{86210994-815A-B52D-A01B-6A7955D02C97}"/>
                  </a:ext>
                </a:extLst>
              </p:cNvPr>
              <p:cNvGrpSpPr/>
              <p:nvPr/>
            </p:nvGrpSpPr>
            <p:grpSpPr>
              <a:xfrm>
                <a:off x="3443785" y="1968765"/>
                <a:ext cx="5825023" cy="3088052"/>
                <a:chOff x="3089634" y="1252124"/>
                <a:chExt cx="5825023" cy="3088052"/>
              </a:xfrm>
            </p:grpSpPr>
            <p:grpSp>
              <p:nvGrpSpPr>
                <p:cNvPr id="45" name="Group 44">
                  <a:extLst>
                    <a:ext uri="{FF2B5EF4-FFF2-40B4-BE49-F238E27FC236}">
                      <a16:creationId xmlns:a16="http://schemas.microsoft.com/office/drawing/2014/main" id="{511282B9-03F0-64CC-8E16-6588B15F3E29}"/>
                    </a:ext>
                  </a:extLst>
                </p:cNvPr>
                <p:cNvGrpSpPr/>
                <p:nvPr/>
              </p:nvGrpSpPr>
              <p:grpSpPr>
                <a:xfrm>
                  <a:off x="3089634" y="1252124"/>
                  <a:ext cx="3759686" cy="3088052"/>
                  <a:chOff x="3546834" y="1256838"/>
                  <a:chExt cx="3759686" cy="3088052"/>
                </a:xfrm>
              </p:grpSpPr>
              <p:pic>
                <p:nvPicPr>
                  <p:cNvPr id="13" name="Picture 12">
                    <a:extLst>
                      <a:ext uri="{FF2B5EF4-FFF2-40B4-BE49-F238E27FC236}">
                        <a16:creationId xmlns:a16="http://schemas.microsoft.com/office/drawing/2014/main" id="{60AD8A8A-7555-E122-523B-08A7A03CDFDC}"/>
                      </a:ext>
                    </a:extLst>
                  </p:cNvPr>
                  <p:cNvPicPr>
                    <a:picLocks noChangeAspect="1"/>
                  </p:cNvPicPr>
                  <p:nvPr/>
                </p:nvPicPr>
                <p:blipFill>
                  <a:blip r:embed="rId3"/>
                  <a:stretch>
                    <a:fillRect/>
                  </a:stretch>
                </p:blipFill>
                <p:spPr>
                  <a:xfrm>
                    <a:off x="3546834" y="1256838"/>
                    <a:ext cx="3759686" cy="3088052"/>
                  </a:xfrm>
                  <a:prstGeom prst="rect">
                    <a:avLst/>
                  </a:prstGeom>
                </p:spPr>
              </p:pic>
              <p:cxnSp>
                <p:nvCxnSpPr>
                  <p:cNvPr id="15" name="Straight Connector 14">
                    <a:extLst>
                      <a:ext uri="{FF2B5EF4-FFF2-40B4-BE49-F238E27FC236}">
                        <a16:creationId xmlns:a16="http://schemas.microsoft.com/office/drawing/2014/main" id="{746D254F-988C-3DFB-6474-F1C137E7A66D}"/>
                      </a:ext>
                    </a:extLst>
                  </p:cNvPr>
                  <p:cNvCxnSpPr>
                    <a:cxnSpLocks/>
                  </p:cNvCxnSpPr>
                  <p:nvPr/>
                </p:nvCxnSpPr>
                <p:spPr>
                  <a:xfrm>
                    <a:off x="5653849" y="2285069"/>
                    <a:ext cx="0" cy="85486"/>
                  </a:xfrm>
                  <a:prstGeom prst="line">
                    <a:avLst/>
                  </a:prstGeom>
                  <a:ln w="19050">
                    <a:solidFill>
                      <a:srgbClr val="D84E11"/>
                    </a:solidFill>
                    <a:prstDash val="dash"/>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AE6FF3B2-ACA5-649A-27CE-F34C206C258C}"/>
                      </a:ext>
                    </a:extLst>
                  </p:cNvPr>
                  <p:cNvCxnSpPr>
                    <a:cxnSpLocks/>
                    <a:stCxn id="23" idx="0"/>
                  </p:cNvCxnSpPr>
                  <p:nvPr/>
                </p:nvCxnSpPr>
                <p:spPr>
                  <a:xfrm flipH="1" flipV="1">
                    <a:off x="4572000" y="2361200"/>
                    <a:ext cx="1087245" cy="9355"/>
                  </a:xfrm>
                  <a:prstGeom prst="line">
                    <a:avLst/>
                  </a:prstGeom>
                  <a:ln w="19050">
                    <a:solidFill>
                      <a:srgbClr val="D84E11"/>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EE1BECFF-EADD-576C-8877-274B1A0F8642}"/>
                      </a:ext>
                    </a:extLst>
                  </p:cNvPr>
                  <p:cNvCxnSpPr>
                    <a:cxnSpLocks/>
                  </p:cNvCxnSpPr>
                  <p:nvPr/>
                </p:nvCxnSpPr>
                <p:spPr>
                  <a:xfrm flipH="1" flipV="1">
                    <a:off x="4562697" y="2361200"/>
                    <a:ext cx="2184074" cy="1583"/>
                  </a:xfrm>
                  <a:prstGeom prst="line">
                    <a:avLst/>
                  </a:prstGeom>
                  <a:ln w="19050">
                    <a:solidFill>
                      <a:srgbClr val="73A928"/>
                    </a:solidFill>
                    <a:prstDash val="dash"/>
                  </a:ln>
                </p:spPr>
                <p:style>
                  <a:lnRef idx="1">
                    <a:schemeClr val="accent1"/>
                  </a:lnRef>
                  <a:fillRef idx="0">
                    <a:schemeClr val="accent1"/>
                  </a:fillRef>
                  <a:effectRef idx="0">
                    <a:schemeClr val="accent1"/>
                  </a:effectRef>
                  <a:fontRef idx="minor">
                    <a:schemeClr val="tx1"/>
                  </a:fontRef>
                </p:style>
              </p:cxnSp>
              <p:sp>
                <p:nvSpPr>
                  <p:cNvPr id="24" name="Rectangle 22">
                    <a:extLst>
                      <a:ext uri="{FF2B5EF4-FFF2-40B4-BE49-F238E27FC236}">
                        <a16:creationId xmlns:a16="http://schemas.microsoft.com/office/drawing/2014/main" id="{0F853CA8-7C9E-A3ED-69C4-7AEB88C9725B}"/>
                      </a:ext>
                    </a:extLst>
                  </p:cNvPr>
                  <p:cNvSpPr/>
                  <p:nvPr/>
                </p:nvSpPr>
                <p:spPr>
                  <a:xfrm>
                    <a:off x="4562697" y="2299853"/>
                    <a:ext cx="2182305" cy="73075"/>
                  </a:xfrm>
                  <a:custGeom>
                    <a:avLst/>
                    <a:gdLst>
                      <a:gd name="csX0" fmla="*/ 0 w 2168925"/>
                      <a:gd name="csY0" fmla="*/ 1392793 h 1392793"/>
                      <a:gd name="csX1" fmla="*/ 0 w 2168925"/>
                      <a:gd name="csY1" fmla="*/ 0 h 1392793"/>
                      <a:gd name="csX2" fmla="*/ 2168925 w 2168925"/>
                      <a:gd name="csY2" fmla="*/ 1392793 h 1392793"/>
                      <a:gd name="csX3" fmla="*/ 0 w 2168925"/>
                      <a:gd name="csY3" fmla="*/ 1392793 h 1392793"/>
                      <a:gd name="csX0" fmla="*/ 0 w 2102938"/>
                      <a:gd name="csY0" fmla="*/ 1395167 h 1395167"/>
                      <a:gd name="csX1" fmla="*/ 0 w 2102938"/>
                      <a:gd name="csY1" fmla="*/ 2374 h 1395167"/>
                      <a:gd name="csX2" fmla="*/ 2102938 w 2102938"/>
                      <a:gd name="csY2" fmla="*/ 0 h 1395167"/>
                      <a:gd name="csX3" fmla="*/ 0 w 2102938"/>
                      <a:gd name="csY3" fmla="*/ 1395167 h 1395167"/>
                      <a:gd name="csX0" fmla="*/ 2168165 w 2168165"/>
                      <a:gd name="csY0" fmla="*/ 56561 h 56561"/>
                      <a:gd name="csX1" fmla="*/ 0 w 2168165"/>
                      <a:gd name="csY1" fmla="*/ 2374 h 56561"/>
                      <a:gd name="csX2" fmla="*/ 2102938 w 2168165"/>
                      <a:gd name="csY2" fmla="*/ 0 h 56561"/>
                      <a:gd name="csX3" fmla="*/ 2168165 w 2168165"/>
                      <a:gd name="csY3" fmla="*/ 56561 h 56561"/>
                      <a:gd name="csX0" fmla="*/ 2182305 w 2182305"/>
                      <a:gd name="csY0" fmla="*/ 56561 h 73075"/>
                      <a:gd name="csX1" fmla="*/ 0 w 2182305"/>
                      <a:gd name="csY1" fmla="*/ 73075 h 73075"/>
                      <a:gd name="csX2" fmla="*/ 2117078 w 2182305"/>
                      <a:gd name="csY2" fmla="*/ 0 h 73075"/>
                      <a:gd name="csX3" fmla="*/ 2182305 w 2182305"/>
                      <a:gd name="csY3" fmla="*/ 56561 h 73075"/>
                    </a:gdLst>
                    <a:ahLst/>
                    <a:cxnLst>
                      <a:cxn ang="0">
                        <a:pos x="csX0" y="csY0"/>
                      </a:cxn>
                      <a:cxn ang="0">
                        <a:pos x="csX1" y="csY1"/>
                      </a:cxn>
                      <a:cxn ang="0">
                        <a:pos x="csX2" y="csY2"/>
                      </a:cxn>
                      <a:cxn ang="0">
                        <a:pos x="csX3" y="csY3"/>
                      </a:cxn>
                    </a:cxnLst>
                    <a:rect l="l" t="t" r="r" b="b"/>
                    <a:pathLst>
                      <a:path w="2182305" h="73075">
                        <a:moveTo>
                          <a:pt x="2182305" y="56561"/>
                        </a:moveTo>
                        <a:lnTo>
                          <a:pt x="0" y="73075"/>
                        </a:lnTo>
                        <a:lnTo>
                          <a:pt x="2117078" y="0"/>
                        </a:lnTo>
                        <a:lnTo>
                          <a:pt x="2182305" y="56561"/>
                        </a:lnTo>
                        <a:close/>
                      </a:path>
                    </a:pathLst>
                  </a:custGeom>
                  <a:solidFill>
                    <a:srgbClr val="73A928">
                      <a:alpha val="2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EC16457-2FB2-EC57-8655-9E862408D11F}"/>
                      </a:ext>
                    </a:extLst>
                  </p:cNvPr>
                  <p:cNvSpPr/>
                  <p:nvPr/>
                </p:nvSpPr>
                <p:spPr>
                  <a:xfrm>
                    <a:off x="4565736" y="2252719"/>
                    <a:ext cx="1093509" cy="118898"/>
                  </a:xfrm>
                  <a:custGeom>
                    <a:avLst/>
                    <a:gdLst>
                      <a:gd name="csX0" fmla="*/ 0 w 1084967"/>
                      <a:gd name="csY0" fmla="*/ 1441238 h 1441238"/>
                      <a:gd name="csX1" fmla="*/ 0 w 1084967"/>
                      <a:gd name="csY1" fmla="*/ 0 h 1441238"/>
                      <a:gd name="csX2" fmla="*/ 1084967 w 1084967"/>
                      <a:gd name="csY2" fmla="*/ 1441238 h 1441238"/>
                      <a:gd name="csX3" fmla="*/ 0 w 1084967"/>
                      <a:gd name="csY3" fmla="*/ 1441238 h 1441238"/>
                      <a:gd name="csX0" fmla="*/ 0 w 1084967"/>
                      <a:gd name="csY0" fmla="*/ 1323403 h 1323403"/>
                      <a:gd name="csX1" fmla="*/ 0 w 1084967"/>
                      <a:gd name="csY1" fmla="*/ 0 h 1323403"/>
                      <a:gd name="csX2" fmla="*/ 1084967 w 1084967"/>
                      <a:gd name="csY2" fmla="*/ 1323403 h 1323403"/>
                      <a:gd name="csX3" fmla="*/ 0 w 1084967"/>
                      <a:gd name="csY3" fmla="*/ 1323403 h 1323403"/>
                      <a:gd name="csX0" fmla="*/ 0 w 1084967"/>
                      <a:gd name="csY0" fmla="*/ 1447015 h 1447015"/>
                      <a:gd name="csX1" fmla="*/ 0 w 1084967"/>
                      <a:gd name="csY1" fmla="*/ 123612 h 1447015"/>
                      <a:gd name="csX2" fmla="*/ 1084967 w 1084967"/>
                      <a:gd name="csY2" fmla="*/ 0 h 1447015"/>
                      <a:gd name="csX3" fmla="*/ 0 w 1084967"/>
                      <a:gd name="csY3" fmla="*/ 1447015 h 1447015"/>
                      <a:gd name="csX0" fmla="*/ 1065229 w 1084967"/>
                      <a:gd name="csY0" fmla="*/ 117836 h 123612"/>
                      <a:gd name="csX1" fmla="*/ 0 w 1084967"/>
                      <a:gd name="csY1" fmla="*/ 123612 h 123612"/>
                      <a:gd name="csX2" fmla="*/ 1084967 w 1084967"/>
                      <a:gd name="csY2" fmla="*/ 0 h 123612"/>
                      <a:gd name="csX3" fmla="*/ 1065229 w 1084967"/>
                      <a:gd name="csY3" fmla="*/ 117836 h 123612"/>
                      <a:gd name="csX0" fmla="*/ 1065229 w 1065229"/>
                      <a:gd name="csY0" fmla="*/ 113122 h 118898"/>
                      <a:gd name="csX1" fmla="*/ 0 w 1065229"/>
                      <a:gd name="csY1" fmla="*/ 118898 h 118898"/>
                      <a:gd name="csX2" fmla="*/ 1037833 w 1065229"/>
                      <a:gd name="csY2" fmla="*/ 0 h 118898"/>
                      <a:gd name="csX3" fmla="*/ 1065229 w 1065229"/>
                      <a:gd name="csY3" fmla="*/ 113122 h 118898"/>
                      <a:gd name="csX0" fmla="*/ 1065229 w 1065674"/>
                      <a:gd name="csY0" fmla="*/ 113122 h 118898"/>
                      <a:gd name="csX1" fmla="*/ 0 w 1065674"/>
                      <a:gd name="csY1" fmla="*/ 118898 h 118898"/>
                      <a:gd name="csX2" fmla="*/ 1037833 w 1065674"/>
                      <a:gd name="csY2" fmla="*/ 0 h 118898"/>
                      <a:gd name="csX3" fmla="*/ 1065229 w 1065674"/>
                      <a:gd name="csY3" fmla="*/ 113122 h 118898"/>
                      <a:gd name="csX0" fmla="*/ 1093509 w 1093509"/>
                      <a:gd name="csY0" fmla="*/ 117836 h 118898"/>
                      <a:gd name="csX1" fmla="*/ 0 w 1093509"/>
                      <a:gd name="csY1" fmla="*/ 118898 h 118898"/>
                      <a:gd name="csX2" fmla="*/ 1037833 w 1093509"/>
                      <a:gd name="csY2" fmla="*/ 0 h 118898"/>
                      <a:gd name="csX3" fmla="*/ 1093509 w 1093509"/>
                      <a:gd name="csY3" fmla="*/ 117836 h 118898"/>
                    </a:gdLst>
                    <a:ahLst/>
                    <a:cxnLst>
                      <a:cxn ang="0">
                        <a:pos x="csX0" y="csY0"/>
                      </a:cxn>
                      <a:cxn ang="0">
                        <a:pos x="csX1" y="csY1"/>
                      </a:cxn>
                      <a:cxn ang="0">
                        <a:pos x="csX2" y="csY2"/>
                      </a:cxn>
                      <a:cxn ang="0">
                        <a:pos x="csX3" y="csY3"/>
                      </a:cxn>
                    </a:cxnLst>
                    <a:rect l="l" t="t" r="r" b="b"/>
                    <a:pathLst>
                      <a:path w="1093509" h="118898">
                        <a:moveTo>
                          <a:pt x="1093509" y="117836"/>
                        </a:moveTo>
                        <a:lnTo>
                          <a:pt x="0" y="118898"/>
                        </a:lnTo>
                        <a:lnTo>
                          <a:pt x="1037833" y="0"/>
                        </a:lnTo>
                        <a:cubicBezTo>
                          <a:pt x="1084672" y="42421"/>
                          <a:pt x="1084377" y="80129"/>
                          <a:pt x="1093509" y="117836"/>
                        </a:cubicBezTo>
                        <a:close/>
                      </a:path>
                    </a:pathLst>
                  </a:custGeom>
                  <a:solidFill>
                    <a:srgbClr val="ED6925">
                      <a:alpha val="23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1" name="Straight Connector 40">
                    <a:extLst>
                      <a:ext uri="{FF2B5EF4-FFF2-40B4-BE49-F238E27FC236}">
                        <a16:creationId xmlns:a16="http://schemas.microsoft.com/office/drawing/2014/main" id="{E80E67F5-6373-18A1-CC45-C94BB0FACB69}"/>
                      </a:ext>
                    </a:extLst>
                  </p:cNvPr>
                  <p:cNvCxnSpPr>
                    <a:cxnSpLocks/>
                  </p:cNvCxnSpPr>
                  <p:nvPr/>
                </p:nvCxnSpPr>
                <p:spPr>
                  <a:xfrm>
                    <a:off x="6749053" y="2336390"/>
                    <a:ext cx="0" cy="34165"/>
                  </a:xfrm>
                  <a:prstGeom prst="line">
                    <a:avLst/>
                  </a:prstGeom>
                  <a:ln w="19050">
                    <a:solidFill>
                      <a:srgbClr val="73A928"/>
                    </a:solidFill>
                    <a:prstDash val="dash"/>
                  </a:ln>
                </p:spPr>
                <p:style>
                  <a:lnRef idx="1">
                    <a:schemeClr val="accent1"/>
                  </a:lnRef>
                  <a:fillRef idx="0">
                    <a:schemeClr val="accent1"/>
                  </a:fillRef>
                  <a:effectRef idx="0">
                    <a:schemeClr val="accent1"/>
                  </a:effectRef>
                  <a:fontRef idx="minor">
                    <a:schemeClr val="tx1"/>
                  </a:fontRef>
                </p:style>
              </p:cxnSp>
              <p:sp>
                <p:nvSpPr>
                  <p:cNvPr id="43" name="Oval 42">
                    <a:extLst>
                      <a:ext uri="{FF2B5EF4-FFF2-40B4-BE49-F238E27FC236}">
                        <a16:creationId xmlns:a16="http://schemas.microsoft.com/office/drawing/2014/main" id="{B6762416-4C2B-5233-9A41-830BC43677BB}"/>
                      </a:ext>
                    </a:extLst>
                  </p:cNvPr>
                  <p:cNvSpPr/>
                  <p:nvPr/>
                </p:nvSpPr>
                <p:spPr>
                  <a:xfrm>
                    <a:off x="6721437" y="2272988"/>
                    <a:ext cx="45719" cy="45719"/>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6" name="Group 45">
                  <a:extLst>
                    <a:ext uri="{FF2B5EF4-FFF2-40B4-BE49-F238E27FC236}">
                      <a16:creationId xmlns:a16="http://schemas.microsoft.com/office/drawing/2014/main" id="{A2980A2D-D575-F2F3-3B98-C0EE12C9FEEB}"/>
                    </a:ext>
                  </a:extLst>
                </p:cNvPr>
                <p:cNvGrpSpPr/>
                <p:nvPr/>
              </p:nvGrpSpPr>
              <p:grpSpPr>
                <a:xfrm>
                  <a:off x="6908367" y="1303757"/>
                  <a:ext cx="2006290" cy="1282990"/>
                  <a:chOff x="7070103" y="1303757"/>
                  <a:chExt cx="2006290" cy="1282990"/>
                </a:xfrm>
              </p:grpSpPr>
              <p:sp>
                <p:nvSpPr>
                  <p:cNvPr id="25" name="Rectangle 24">
                    <a:extLst>
                      <a:ext uri="{FF2B5EF4-FFF2-40B4-BE49-F238E27FC236}">
                        <a16:creationId xmlns:a16="http://schemas.microsoft.com/office/drawing/2014/main" id="{3B1277C5-2A7D-47F5-A48E-A2A92B972994}"/>
                      </a:ext>
                    </a:extLst>
                  </p:cNvPr>
                  <p:cNvSpPr/>
                  <p:nvPr/>
                </p:nvSpPr>
                <p:spPr>
                  <a:xfrm>
                    <a:off x="7070103" y="1303757"/>
                    <a:ext cx="1857251" cy="1282990"/>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A494A507-B3AF-02B0-A081-5F2B2FDA9C22}"/>
                      </a:ext>
                    </a:extLst>
                  </p:cNvPr>
                  <p:cNvSpPr/>
                  <p:nvPr/>
                </p:nvSpPr>
                <p:spPr>
                  <a:xfrm>
                    <a:off x="7192292" y="1427242"/>
                    <a:ext cx="109728" cy="109728"/>
                  </a:xfrm>
                  <a:prstGeom prst="ellipse">
                    <a:avLst/>
                  </a:prstGeom>
                  <a:solidFill>
                    <a:srgbClr val="0073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2C3820E-FC60-E01E-7116-2BC4035F94FF}"/>
                      </a:ext>
                    </a:extLst>
                  </p:cNvPr>
                  <p:cNvSpPr/>
                  <p:nvPr/>
                </p:nvSpPr>
                <p:spPr>
                  <a:xfrm>
                    <a:off x="7142907" y="1907548"/>
                    <a:ext cx="208498" cy="114904"/>
                  </a:xfrm>
                  <a:prstGeom prst="rect">
                    <a:avLst/>
                  </a:prstGeom>
                  <a:solidFill>
                    <a:srgbClr val="ED6925">
                      <a:alpha val="23000"/>
                    </a:srgbClr>
                  </a:solidFill>
                  <a:ln w="9525">
                    <a:solidFill>
                      <a:srgbClr val="ED6925"/>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D356CB7F-BBCE-3F4B-BC59-088D0AAF90FB}"/>
                      </a:ext>
                    </a:extLst>
                  </p:cNvPr>
                  <p:cNvSpPr/>
                  <p:nvPr/>
                </p:nvSpPr>
                <p:spPr>
                  <a:xfrm>
                    <a:off x="7142907" y="2261959"/>
                    <a:ext cx="208498" cy="114904"/>
                  </a:xfrm>
                  <a:prstGeom prst="rect">
                    <a:avLst/>
                  </a:prstGeom>
                  <a:solidFill>
                    <a:srgbClr val="73A928">
                      <a:alpha val="23000"/>
                    </a:srgbClr>
                  </a:solidFill>
                  <a:ln w="9525">
                    <a:solidFill>
                      <a:srgbClr val="73A928"/>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4551D046-6CA2-AD6B-B7DC-603AE524E94C}"/>
                      </a:ext>
                    </a:extLst>
                  </p:cNvPr>
                  <p:cNvSpPr txBox="1"/>
                  <p:nvPr/>
                </p:nvSpPr>
                <p:spPr>
                  <a:xfrm>
                    <a:off x="7300421" y="1361207"/>
                    <a:ext cx="1457706" cy="246221"/>
                  </a:xfrm>
                  <a:prstGeom prst="rect">
                    <a:avLst/>
                  </a:prstGeom>
                  <a:noFill/>
                </p:spPr>
                <p:txBody>
                  <a:bodyPr wrap="square" rtlCol="0">
                    <a:spAutoFit/>
                  </a:bodyPr>
                  <a:lstStyle/>
                  <a:p>
                    <a:r>
                      <a:rPr lang="en-US" sz="1000" dirty="0"/>
                      <a:t>Measured LSF FWHM</a:t>
                    </a:r>
                  </a:p>
                </p:txBody>
              </p:sp>
              <p:sp>
                <p:nvSpPr>
                  <p:cNvPr id="33" name="TextBox 32">
                    <a:extLst>
                      <a:ext uri="{FF2B5EF4-FFF2-40B4-BE49-F238E27FC236}">
                        <a16:creationId xmlns:a16="http://schemas.microsoft.com/office/drawing/2014/main" id="{7A6AC2DD-78DF-657E-54BD-FF0EEE26B608}"/>
                      </a:ext>
                    </a:extLst>
                  </p:cNvPr>
                  <p:cNvSpPr txBox="1"/>
                  <p:nvPr/>
                </p:nvSpPr>
                <p:spPr>
                  <a:xfrm>
                    <a:off x="7300421" y="1588374"/>
                    <a:ext cx="1457706" cy="246221"/>
                  </a:xfrm>
                  <a:prstGeom prst="rect">
                    <a:avLst/>
                  </a:prstGeom>
                  <a:noFill/>
                </p:spPr>
                <p:txBody>
                  <a:bodyPr wrap="square" rtlCol="0">
                    <a:spAutoFit/>
                  </a:bodyPr>
                  <a:lstStyle/>
                  <a:p>
                    <a:r>
                      <a:rPr lang="en-US" sz="1000" dirty="0"/>
                      <a:t>Baseline resolution</a:t>
                    </a:r>
                  </a:p>
                </p:txBody>
              </p:sp>
              <p:sp>
                <p:nvSpPr>
                  <p:cNvPr id="35" name="TextBox 34">
                    <a:extLst>
                      <a:ext uri="{FF2B5EF4-FFF2-40B4-BE49-F238E27FC236}">
                        <a16:creationId xmlns:a16="http://schemas.microsoft.com/office/drawing/2014/main" id="{CFB78ACF-EB99-9F20-63C8-6122739CA5BF}"/>
                      </a:ext>
                    </a:extLst>
                  </p:cNvPr>
                  <p:cNvSpPr txBox="1"/>
                  <p:nvPr/>
                </p:nvSpPr>
                <p:spPr>
                  <a:xfrm>
                    <a:off x="7300421" y="1823689"/>
                    <a:ext cx="1775972" cy="400110"/>
                  </a:xfrm>
                  <a:prstGeom prst="rect">
                    <a:avLst/>
                  </a:prstGeom>
                  <a:noFill/>
                </p:spPr>
                <p:txBody>
                  <a:bodyPr wrap="square" rtlCol="0">
                    <a:spAutoFit/>
                  </a:bodyPr>
                  <a:lstStyle/>
                  <a:p>
                    <a:r>
                      <a:rPr lang="en-US" sz="1000" dirty="0"/>
                      <a:t>TRIM-predicted scattering by L1 on L2</a:t>
                    </a:r>
                  </a:p>
                </p:txBody>
              </p:sp>
              <p:sp>
                <p:nvSpPr>
                  <p:cNvPr id="36" name="TextBox 35">
                    <a:extLst>
                      <a:ext uri="{FF2B5EF4-FFF2-40B4-BE49-F238E27FC236}">
                        <a16:creationId xmlns:a16="http://schemas.microsoft.com/office/drawing/2014/main" id="{7104E8D9-0D2F-0D14-DBBB-A837384586D2}"/>
                      </a:ext>
                    </a:extLst>
                  </p:cNvPr>
                  <p:cNvSpPr txBox="1"/>
                  <p:nvPr/>
                </p:nvSpPr>
                <p:spPr>
                  <a:xfrm>
                    <a:off x="7300421" y="2181924"/>
                    <a:ext cx="1775972" cy="400110"/>
                  </a:xfrm>
                  <a:prstGeom prst="rect">
                    <a:avLst/>
                  </a:prstGeom>
                  <a:noFill/>
                </p:spPr>
                <p:txBody>
                  <a:bodyPr wrap="square" rtlCol="0">
                    <a:spAutoFit/>
                  </a:bodyPr>
                  <a:lstStyle/>
                  <a:p>
                    <a:r>
                      <a:rPr lang="en-US" sz="1000" dirty="0"/>
                      <a:t>TRIM-predicted scattering by L1+L2 on L3</a:t>
                    </a:r>
                  </a:p>
                </p:txBody>
              </p:sp>
              <p:sp>
                <p:nvSpPr>
                  <p:cNvPr id="44" name="Rectangle 43">
                    <a:extLst>
                      <a:ext uri="{FF2B5EF4-FFF2-40B4-BE49-F238E27FC236}">
                        <a16:creationId xmlns:a16="http://schemas.microsoft.com/office/drawing/2014/main" id="{ED71F475-AF53-F544-D7A7-5AF883CF17C3}"/>
                      </a:ext>
                    </a:extLst>
                  </p:cNvPr>
                  <p:cNvSpPr/>
                  <p:nvPr/>
                </p:nvSpPr>
                <p:spPr>
                  <a:xfrm>
                    <a:off x="7142907" y="1662019"/>
                    <a:ext cx="208498" cy="114904"/>
                  </a:xfrm>
                  <a:prstGeom prst="rect">
                    <a:avLst/>
                  </a:prstGeom>
                  <a:solidFill>
                    <a:srgbClr val="E0F0FA"/>
                  </a:solidFill>
                  <a:ln w="9525">
                    <a:solidFill>
                      <a:srgbClr val="489BD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
            <p:nvSpPr>
              <p:cNvPr id="49" name="Rectangle 48">
                <a:extLst>
                  <a:ext uri="{FF2B5EF4-FFF2-40B4-BE49-F238E27FC236}">
                    <a16:creationId xmlns:a16="http://schemas.microsoft.com/office/drawing/2014/main" id="{93D704F1-B8DE-5747-2022-E38EDF47F0FE}"/>
                  </a:ext>
                </a:extLst>
              </p:cNvPr>
              <p:cNvSpPr/>
              <p:nvPr/>
            </p:nvSpPr>
            <p:spPr>
              <a:xfrm>
                <a:off x="4065948" y="4597400"/>
                <a:ext cx="787400" cy="279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0879D436-6C18-3731-31F3-6D11E4252A7F}"/>
                  </a:ext>
                </a:extLst>
              </p:cNvPr>
              <p:cNvSpPr/>
              <p:nvPr/>
            </p:nvSpPr>
            <p:spPr>
              <a:xfrm>
                <a:off x="5081811" y="4597400"/>
                <a:ext cx="787400" cy="1332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F2842BEB-AAE5-D1DA-6BE0-01BB32664D19}"/>
                  </a:ext>
                </a:extLst>
              </p:cNvPr>
              <p:cNvSpPr/>
              <p:nvPr/>
            </p:nvSpPr>
            <p:spPr>
              <a:xfrm>
                <a:off x="6247547" y="4594029"/>
                <a:ext cx="787400" cy="27940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3" name="TextBox 52">
              <a:extLst>
                <a:ext uri="{FF2B5EF4-FFF2-40B4-BE49-F238E27FC236}">
                  <a16:creationId xmlns:a16="http://schemas.microsoft.com/office/drawing/2014/main" id="{8FE80E8B-9624-FFFA-A2E3-01E06F165316}"/>
                </a:ext>
              </a:extLst>
            </p:cNvPr>
            <p:cNvSpPr txBox="1"/>
            <p:nvPr/>
          </p:nvSpPr>
          <p:spPr>
            <a:xfrm>
              <a:off x="3965872" y="4529105"/>
              <a:ext cx="987552" cy="315601"/>
            </a:xfrm>
            <a:prstGeom prst="rect">
              <a:avLst/>
            </a:prstGeom>
            <a:noFill/>
          </p:spPr>
          <p:txBody>
            <a:bodyPr wrap="square" rtlCol="0">
              <a:spAutoFit/>
            </a:bodyPr>
            <a:lstStyle/>
            <a:p>
              <a:pPr algn="ctr"/>
              <a:r>
                <a:rPr lang="en-US" dirty="0"/>
                <a:t>3.2 MeV</a:t>
              </a:r>
            </a:p>
          </p:txBody>
        </p:sp>
        <p:sp>
          <p:nvSpPr>
            <p:cNvPr id="54" name="TextBox 53">
              <a:extLst>
                <a:ext uri="{FF2B5EF4-FFF2-40B4-BE49-F238E27FC236}">
                  <a16:creationId xmlns:a16="http://schemas.microsoft.com/office/drawing/2014/main" id="{DD705C34-5069-B41E-1953-5DB2F97C360D}"/>
                </a:ext>
              </a:extLst>
            </p:cNvPr>
            <p:cNvSpPr txBox="1"/>
            <p:nvPr/>
          </p:nvSpPr>
          <p:spPr>
            <a:xfrm>
              <a:off x="5052795" y="4542405"/>
              <a:ext cx="987552" cy="315601"/>
            </a:xfrm>
            <a:prstGeom prst="rect">
              <a:avLst/>
            </a:prstGeom>
            <a:noFill/>
          </p:spPr>
          <p:txBody>
            <a:bodyPr wrap="square" rtlCol="0">
              <a:spAutoFit/>
            </a:bodyPr>
            <a:lstStyle/>
            <a:p>
              <a:pPr algn="ctr"/>
              <a:r>
                <a:rPr lang="en-US" dirty="0"/>
                <a:t>3.7 MeV</a:t>
              </a:r>
            </a:p>
          </p:txBody>
        </p:sp>
        <p:sp>
          <p:nvSpPr>
            <p:cNvPr id="55" name="TextBox 54">
              <a:extLst>
                <a:ext uri="{FF2B5EF4-FFF2-40B4-BE49-F238E27FC236}">
                  <a16:creationId xmlns:a16="http://schemas.microsoft.com/office/drawing/2014/main" id="{E9BD4C41-7580-162A-3FBE-B912337DC039}"/>
                </a:ext>
              </a:extLst>
            </p:cNvPr>
            <p:cNvSpPr txBox="1"/>
            <p:nvPr/>
          </p:nvSpPr>
          <p:spPr>
            <a:xfrm>
              <a:off x="6145046" y="4529104"/>
              <a:ext cx="987552" cy="315601"/>
            </a:xfrm>
            <a:prstGeom prst="rect">
              <a:avLst/>
            </a:prstGeom>
            <a:noFill/>
          </p:spPr>
          <p:txBody>
            <a:bodyPr wrap="square" rtlCol="0">
              <a:spAutoFit/>
            </a:bodyPr>
            <a:lstStyle/>
            <a:p>
              <a:pPr algn="ctr"/>
              <a:r>
                <a:rPr lang="en-US" dirty="0"/>
                <a:t>5.3 MeV</a:t>
              </a:r>
            </a:p>
          </p:txBody>
        </p:sp>
      </p:grpSp>
    </p:spTree>
    <p:extLst>
      <p:ext uri="{BB962C8B-B14F-4D97-AF65-F5344CB8AC3E}">
        <p14:creationId xmlns:p14="http://schemas.microsoft.com/office/powerpoint/2010/main" val="9471586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15E80DF-5234-C4AD-0805-B03391EC125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15</a:t>
            </a:fld>
            <a:endParaRPr lang="en" dirty="0"/>
          </a:p>
        </p:txBody>
      </p:sp>
      <p:sp>
        <p:nvSpPr>
          <p:cNvPr id="36" name="TextBox 35">
            <a:extLst>
              <a:ext uri="{FF2B5EF4-FFF2-40B4-BE49-F238E27FC236}">
                <a16:creationId xmlns:a16="http://schemas.microsoft.com/office/drawing/2014/main" id="{A5C65237-EFBC-0540-59FB-0B7B8DD93CA3}"/>
              </a:ext>
            </a:extLst>
          </p:cNvPr>
          <p:cNvSpPr txBox="1"/>
          <p:nvPr/>
        </p:nvSpPr>
        <p:spPr>
          <a:xfrm>
            <a:off x="6246423" y="193146"/>
            <a:ext cx="2897577" cy="307777"/>
          </a:xfrm>
          <a:prstGeom prst="rect">
            <a:avLst/>
          </a:prstGeom>
          <a:solidFill>
            <a:srgbClr val="92D050"/>
          </a:solidFill>
        </p:spPr>
        <p:txBody>
          <a:bodyPr wrap="square" rtlCol="0">
            <a:spAutoFit/>
          </a:bodyPr>
          <a:lstStyle/>
          <a:p>
            <a:r>
              <a:rPr lang="en-US" dirty="0"/>
              <a:t>Low energy (PW: ~12J, TW: ~2 J) </a:t>
            </a:r>
          </a:p>
        </p:txBody>
      </p:sp>
      <p:sp>
        <p:nvSpPr>
          <p:cNvPr id="37" name="Title 1">
            <a:extLst>
              <a:ext uri="{FF2B5EF4-FFF2-40B4-BE49-F238E27FC236}">
                <a16:creationId xmlns:a16="http://schemas.microsoft.com/office/drawing/2014/main" id="{796D8822-7C08-1416-328B-BCAAD9369B39}"/>
              </a:ext>
            </a:extLst>
          </p:cNvPr>
          <p:cNvSpPr txBox="1">
            <a:spLocks/>
          </p:cNvSpPr>
          <p:nvPr/>
        </p:nvSpPr>
        <p:spPr>
          <a:xfrm>
            <a:off x="7976" y="125896"/>
            <a:ext cx="9013182" cy="59976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200" dirty="0">
                <a:latin typeface="+mj-lt"/>
              </a:rPr>
              <a:t>Preliminary Proton Probing Results: 3.3 MeV</a:t>
            </a:r>
          </a:p>
        </p:txBody>
      </p:sp>
      <p:grpSp>
        <p:nvGrpSpPr>
          <p:cNvPr id="54" name="Group 53">
            <a:extLst>
              <a:ext uri="{FF2B5EF4-FFF2-40B4-BE49-F238E27FC236}">
                <a16:creationId xmlns:a16="http://schemas.microsoft.com/office/drawing/2014/main" id="{2B9F4C73-B8D8-1C32-FB64-CF1A514CB790}"/>
              </a:ext>
            </a:extLst>
          </p:cNvPr>
          <p:cNvGrpSpPr/>
          <p:nvPr/>
        </p:nvGrpSpPr>
        <p:grpSpPr>
          <a:xfrm>
            <a:off x="7976" y="589667"/>
            <a:ext cx="2575577" cy="2220884"/>
            <a:chOff x="7976" y="589667"/>
            <a:chExt cx="2575577" cy="2220884"/>
          </a:xfrm>
        </p:grpSpPr>
        <p:pic>
          <p:nvPicPr>
            <p:cNvPr id="11" name="Picture 10">
              <a:extLst>
                <a:ext uri="{FF2B5EF4-FFF2-40B4-BE49-F238E27FC236}">
                  <a16:creationId xmlns:a16="http://schemas.microsoft.com/office/drawing/2014/main" id="{704FD52A-809F-470D-E576-9973B858D5D1}"/>
                </a:ext>
              </a:extLst>
            </p:cNvPr>
            <p:cNvPicPr>
              <a:picLocks noChangeAspect="1"/>
            </p:cNvPicPr>
            <p:nvPr/>
          </p:nvPicPr>
          <p:blipFill>
            <a:blip r:embed="rId3"/>
            <a:stretch>
              <a:fillRect/>
            </a:stretch>
          </p:blipFill>
          <p:spPr>
            <a:xfrm>
              <a:off x="107556" y="754844"/>
              <a:ext cx="2475997" cy="1965960"/>
            </a:xfrm>
            <a:prstGeom prst="rect">
              <a:avLst/>
            </a:prstGeom>
          </p:spPr>
        </p:pic>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A9AE257C-3537-BE2B-53F0-296ABD8FF0D6}"/>
                    </a:ext>
                  </a:extLst>
                </p:cNvPr>
                <p:cNvSpPr txBox="1"/>
                <p:nvPr/>
              </p:nvSpPr>
              <p:spPr>
                <a:xfrm>
                  <a:off x="702030" y="589667"/>
                  <a:ext cx="1062521" cy="307777"/>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n-US" b="0" i="1" smtClean="0">
                            <a:latin typeface="Cambria Math" panose="02040503050406030204" pitchFamily="18" charset="0"/>
                          </a:rPr>
                          <m:t>Before</m:t>
                        </m:r>
                        <m:r>
                          <a:rPr lang="en-US" b="0" i="1" smtClean="0">
                            <a:latin typeface="Cambria Math" panose="02040503050406030204" pitchFamily="18" charset="0"/>
                          </a:rPr>
                          <m:t> </m:t>
                        </m:r>
                        <m:r>
                          <m:rPr>
                            <m:sty m:val="p"/>
                          </m:rPr>
                          <a:rPr lang="en-US" b="0" i="1" smtClean="0">
                            <a:latin typeface="Cambria Math" panose="02040503050406030204" pitchFamily="18" charset="0"/>
                          </a:rPr>
                          <m:t>laser</m:t>
                        </m:r>
                      </m:oMath>
                    </m:oMathPara>
                  </a14:m>
                  <a:endParaRPr lang="en-US" dirty="0"/>
                </a:p>
              </p:txBody>
            </p:sp>
          </mc:Choice>
          <mc:Fallback xmlns="">
            <p:sp>
              <p:nvSpPr>
                <p:cNvPr id="27" name="TextBox 26">
                  <a:extLst>
                    <a:ext uri="{FF2B5EF4-FFF2-40B4-BE49-F238E27FC236}">
                      <a16:creationId xmlns:a16="http://schemas.microsoft.com/office/drawing/2014/main" id="{A9AE257C-3537-BE2B-53F0-296ABD8FF0D6}"/>
                    </a:ext>
                  </a:extLst>
                </p:cNvPr>
                <p:cNvSpPr txBox="1">
                  <a:spLocks noRot="1" noChangeAspect="1" noMove="1" noResize="1" noEditPoints="1" noAdjustHandles="1" noChangeArrowheads="1" noChangeShapeType="1" noTextEdit="1"/>
                </p:cNvSpPr>
                <p:nvPr/>
              </p:nvSpPr>
              <p:spPr>
                <a:xfrm>
                  <a:off x="702030" y="589667"/>
                  <a:ext cx="1062521" cy="307777"/>
                </a:xfrm>
                <a:prstGeom prst="rect">
                  <a:avLst/>
                </a:prstGeom>
                <a:blipFill>
                  <a:blip r:embed="rId4"/>
                  <a:stretch>
                    <a:fillRect r="-1190" b="-16000"/>
                  </a:stretch>
                </a:blipFill>
              </p:spPr>
              <p:txBody>
                <a:bodyPr/>
                <a:lstStyle/>
                <a:p>
                  <a:r>
                    <a:rPr lang="en-US">
                      <a:noFill/>
                    </a:rPr>
                    <a:t> </a:t>
                  </a:r>
                </a:p>
              </p:txBody>
            </p:sp>
          </mc:Fallback>
        </mc:AlternateContent>
        <p:sp>
          <p:nvSpPr>
            <p:cNvPr id="40" name="Rectangle 39">
              <a:extLst>
                <a:ext uri="{FF2B5EF4-FFF2-40B4-BE49-F238E27FC236}">
                  <a16:creationId xmlns:a16="http://schemas.microsoft.com/office/drawing/2014/main" id="{1355BC33-80CB-9875-35B9-95EA77E6B71B}"/>
                </a:ext>
              </a:extLst>
            </p:cNvPr>
            <p:cNvSpPr/>
            <p:nvPr/>
          </p:nvSpPr>
          <p:spPr>
            <a:xfrm>
              <a:off x="793593" y="2670305"/>
              <a:ext cx="942738" cy="140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x at mesh (µm)</a:t>
              </a:r>
            </a:p>
          </p:txBody>
        </p:sp>
        <p:sp>
          <p:nvSpPr>
            <p:cNvPr id="47" name="Rectangle 46">
              <a:extLst>
                <a:ext uri="{FF2B5EF4-FFF2-40B4-BE49-F238E27FC236}">
                  <a16:creationId xmlns:a16="http://schemas.microsoft.com/office/drawing/2014/main" id="{B54980F2-0CC8-CBE4-C6EB-AB8A54332BDF}"/>
                </a:ext>
              </a:extLst>
            </p:cNvPr>
            <p:cNvSpPr/>
            <p:nvPr/>
          </p:nvSpPr>
          <p:spPr>
            <a:xfrm rot="16200000">
              <a:off x="-393270" y="1590754"/>
              <a:ext cx="942738" cy="140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y at mesh (µm)</a:t>
              </a:r>
            </a:p>
          </p:txBody>
        </p:sp>
      </p:grpSp>
      <p:grpSp>
        <p:nvGrpSpPr>
          <p:cNvPr id="49" name="Group 48">
            <a:extLst>
              <a:ext uri="{FF2B5EF4-FFF2-40B4-BE49-F238E27FC236}">
                <a16:creationId xmlns:a16="http://schemas.microsoft.com/office/drawing/2014/main" id="{7497A922-EC4A-442C-A74E-C18677DD46BD}"/>
              </a:ext>
            </a:extLst>
          </p:cNvPr>
          <p:cNvGrpSpPr/>
          <p:nvPr/>
        </p:nvGrpSpPr>
        <p:grpSpPr>
          <a:xfrm>
            <a:off x="33362" y="2805508"/>
            <a:ext cx="2533870" cy="2210322"/>
            <a:chOff x="22074" y="2805508"/>
            <a:chExt cx="2533870" cy="2210322"/>
          </a:xfrm>
        </p:grpSpPr>
        <p:pic>
          <p:nvPicPr>
            <p:cNvPr id="13" name="Picture 12">
              <a:extLst>
                <a:ext uri="{FF2B5EF4-FFF2-40B4-BE49-F238E27FC236}">
                  <a16:creationId xmlns:a16="http://schemas.microsoft.com/office/drawing/2014/main" id="{ADD247E5-6877-A1D6-BFD8-BD4011B6DEB7}"/>
                </a:ext>
              </a:extLst>
            </p:cNvPr>
            <p:cNvPicPr>
              <a:picLocks noChangeAspect="1"/>
            </p:cNvPicPr>
            <p:nvPr/>
          </p:nvPicPr>
          <p:blipFill>
            <a:blip r:embed="rId5"/>
            <a:stretch>
              <a:fillRect/>
            </a:stretch>
          </p:blipFill>
          <p:spPr>
            <a:xfrm>
              <a:off x="83334" y="2960742"/>
              <a:ext cx="2472610" cy="1963271"/>
            </a:xfrm>
            <a:prstGeom prst="rect">
              <a:avLst/>
            </a:prstGeom>
          </p:spPr>
        </p:pic>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99387929-88BC-7434-DC4C-645D2B4A25C5}"/>
                    </a:ext>
                  </a:extLst>
                </p:cNvPr>
                <p:cNvSpPr txBox="1"/>
                <p:nvPr/>
              </p:nvSpPr>
              <p:spPr>
                <a:xfrm>
                  <a:off x="595333" y="2805508"/>
                  <a:ext cx="1323854" cy="307777"/>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t</m:t>
                            </m:r>
                          </m:e>
                          <m:sub>
                            <m:r>
                              <a:rPr lang="en-US" b="0" i="1" smtClean="0">
                                <a:latin typeface="Cambria Math" panose="02040503050406030204" pitchFamily="18" charset="0"/>
                              </a:rPr>
                              <m:t>0</m:t>
                            </m:r>
                          </m:sub>
                        </m:sSub>
                        <m:r>
                          <a:rPr lang="en-US" b="0" i="0" smtClean="0">
                            <a:latin typeface="Cambria Math" panose="02040503050406030204" pitchFamily="18" charset="0"/>
                          </a:rPr>
                          <m:t> + 10 </m:t>
                        </m:r>
                        <m:r>
                          <m:rPr>
                            <m:sty m:val="p"/>
                          </m:rPr>
                          <a:rPr lang="en-US" b="0" i="0" smtClean="0">
                            <a:latin typeface="Cambria Math" panose="02040503050406030204" pitchFamily="18" charset="0"/>
                          </a:rPr>
                          <m:t>ps</m:t>
                        </m:r>
                      </m:oMath>
                    </m:oMathPara>
                  </a14:m>
                  <a:endParaRPr lang="en-US" dirty="0"/>
                </a:p>
              </p:txBody>
            </p:sp>
          </mc:Choice>
          <mc:Fallback xmlns="">
            <p:sp>
              <p:nvSpPr>
                <p:cNvPr id="32" name="TextBox 31">
                  <a:extLst>
                    <a:ext uri="{FF2B5EF4-FFF2-40B4-BE49-F238E27FC236}">
                      <a16:creationId xmlns:a16="http://schemas.microsoft.com/office/drawing/2014/main" id="{99387929-88BC-7434-DC4C-645D2B4A25C5}"/>
                    </a:ext>
                  </a:extLst>
                </p:cNvPr>
                <p:cNvSpPr txBox="1">
                  <a:spLocks noRot="1" noChangeAspect="1" noMove="1" noResize="1" noEditPoints="1" noAdjustHandles="1" noChangeArrowheads="1" noChangeShapeType="1" noTextEdit="1"/>
                </p:cNvSpPr>
                <p:nvPr/>
              </p:nvSpPr>
              <p:spPr>
                <a:xfrm>
                  <a:off x="595333" y="2805508"/>
                  <a:ext cx="1323854" cy="307777"/>
                </a:xfrm>
                <a:prstGeom prst="rect">
                  <a:avLst/>
                </a:prstGeom>
                <a:blipFill>
                  <a:blip r:embed="rId6"/>
                  <a:stretch>
                    <a:fillRect b="-11538"/>
                  </a:stretch>
                </a:blipFill>
              </p:spPr>
              <p:txBody>
                <a:bodyPr/>
                <a:lstStyle/>
                <a:p>
                  <a:r>
                    <a:rPr lang="en-US">
                      <a:noFill/>
                    </a:rPr>
                    <a:t> </a:t>
                  </a:r>
                </a:p>
              </p:txBody>
            </p:sp>
          </mc:Fallback>
        </mc:AlternateContent>
        <p:sp>
          <p:nvSpPr>
            <p:cNvPr id="39" name="Rectangle 38">
              <a:extLst>
                <a:ext uri="{FF2B5EF4-FFF2-40B4-BE49-F238E27FC236}">
                  <a16:creationId xmlns:a16="http://schemas.microsoft.com/office/drawing/2014/main" id="{251B4EB8-B8BE-A9A0-F765-E06BDE68A989}"/>
                </a:ext>
              </a:extLst>
            </p:cNvPr>
            <p:cNvSpPr/>
            <p:nvPr/>
          </p:nvSpPr>
          <p:spPr>
            <a:xfrm>
              <a:off x="728534" y="4875584"/>
              <a:ext cx="942738" cy="140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x at mesh (µm)</a:t>
              </a:r>
            </a:p>
          </p:txBody>
        </p:sp>
        <p:sp>
          <p:nvSpPr>
            <p:cNvPr id="48" name="Rectangle 47">
              <a:extLst>
                <a:ext uri="{FF2B5EF4-FFF2-40B4-BE49-F238E27FC236}">
                  <a16:creationId xmlns:a16="http://schemas.microsoft.com/office/drawing/2014/main" id="{64DA1052-E6CD-ABEE-BF01-1841125AADBB}"/>
                </a:ext>
              </a:extLst>
            </p:cNvPr>
            <p:cNvSpPr/>
            <p:nvPr/>
          </p:nvSpPr>
          <p:spPr>
            <a:xfrm rot="16200000">
              <a:off x="-379172" y="3911824"/>
              <a:ext cx="942738" cy="140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y at mesh (µm)</a:t>
              </a:r>
            </a:p>
          </p:txBody>
        </p:sp>
      </p:grpSp>
      <p:grpSp>
        <p:nvGrpSpPr>
          <p:cNvPr id="55" name="Group 54">
            <a:extLst>
              <a:ext uri="{FF2B5EF4-FFF2-40B4-BE49-F238E27FC236}">
                <a16:creationId xmlns:a16="http://schemas.microsoft.com/office/drawing/2014/main" id="{0FA3AA18-00B0-18BE-3E64-782B98018D30}"/>
              </a:ext>
            </a:extLst>
          </p:cNvPr>
          <p:cNvGrpSpPr/>
          <p:nvPr/>
        </p:nvGrpSpPr>
        <p:grpSpPr>
          <a:xfrm>
            <a:off x="2313480" y="595311"/>
            <a:ext cx="2399235" cy="2210226"/>
            <a:chOff x="2313480" y="595311"/>
            <a:chExt cx="2399235" cy="2210226"/>
          </a:xfrm>
        </p:grpSpPr>
        <p:pic>
          <p:nvPicPr>
            <p:cNvPr id="9" name="Picture 8">
              <a:extLst>
                <a:ext uri="{FF2B5EF4-FFF2-40B4-BE49-F238E27FC236}">
                  <a16:creationId xmlns:a16="http://schemas.microsoft.com/office/drawing/2014/main" id="{CE463EEA-E888-679B-CB57-13FB44554B57}"/>
                </a:ext>
              </a:extLst>
            </p:cNvPr>
            <p:cNvPicPr>
              <a:picLocks noChangeAspect="1"/>
            </p:cNvPicPr>
            <p:nvPr/>
          </p:nvPicPr>
          <p:blipFill>
            <a:blip r:embed="rId7"/>
            <a:srcRect l="3100"/>
            <a:stretch>
              <a:fillRect/>
            </a:stretch>
          </p:blipFill>
          <p:spPr>
            <a:xfrm>
              <a:off x="2313480" y="754844"/>
              <a:ext cx="2399235" cy="1965960"/>
            </a:xfrm>
            <a:prstGeom prst="rect">
              <a:avLst/>
            </a:prstGeom>
          </p:spPr>
        </p:pic>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E5D2663D-CED0-B3D8-A1D5-66D9DF2E4499}"/>
                    </a:ext>
                  </a:extLst>
                </p:cNvPr>
                <p:cNvSpPr txBox="1"/>
                <p:nvPr/>
              </p:nvSpPr>
              <p:spPr>
                <a:xfrm>
                  <a:off x="2495211" y="595311"/>
                  <a:ext cx="1810388" cy="307777"/>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n-US" b="0" i="1" smtClean="0">
                            <a:latin typeface="Cambria Math" panose="02040503050406030204" pitchFamily="18" charset="0"/>
                          </a:rPr>
                          <m:t>Effects</m:t>
                        </m:r>
                        <m:r>
                          <a:rPr lang="en-US" b="0" i="1" smtClean="0">
                            <a:latin typeface="Cambria Math" panose="02040503050406030204" pitchFamily="18" charset="0"/>
                          </a:rPr>
                          <m:t> </m:t>
                        </m:r>
                        <m:r>
                          <m:rPr>
                            <m:sty m:val="p"/>
                          </m:rPr>
                          <a:rPr lang="en-US" b="0" i="1" smtClean="0">
                            <a:latin typeface="Cambria Math" panose="02040503050406030204" pitchFamily="18" charset="0"/>
                          </a:rPr>
                          <m:t>of</m:t>
                        </m:r>
                        <m:r>
                          <a:rPr lang="en-US" b="0" i="1" smtClean="0">
                            <a:latin typeface="Cambria Math" panose="02040503050406030204" pitchFamily="18" charset="0"/>
                          </a:rPr>
                          <m:t> </m:t>
                        </m:r>
                        <m:r>
                          <m:rPr>
                            <m:sty m:val="p"/>
                          </m:rPr>
                          <a:rPr lang="en-US" b="0" i="1" smtClean="0">
                            <a:latin typeface="Cambria Math" panose="02040503050406030204" pitchFamily="18" charset="0"/>
                          </a:rPr>
                          <m:t>prepulse</m:t>
                        </m:r>
                      </m:oMath>
                    </m:oMathPara>
                  </a14:m>
                  <a:endParaRPr lang="en-US" dirty="0"/>
                </a:p>
              </p:txBody>
            </p:sp>
          </mc:Choice>
          <mc:Fallback xmlns="">
            <p:sp>
              <p:nvSpPr>
                <p:cNvPr id="26" name="TextBox 25">
                  <a:extLst>
                    <a:ext uri="{FF2B5EF4-FFF2-40B4-BE49-F238E27FC236}">
                      <a16:creationId xmlns:a16="http://schemas.microsoft.com/office/drawing/2014/main" id="{E5D2663D-CED0-B3D8-A1D5-66D9DF2E4499}"/>
                    </a:ext>
                  </a:extLst>
                </p:cNvPr>
                <p:cNvSpPr txBox="1">
                  <a:spLocks noRot="1" noChangeAspect="1" noMove="1" noResize="1" noEditPoints="1" noAdjustHandles="1" noChangeArrowheads="1" noChangeShapeType="1" noTextEdit="1"/>
                </p:cNvSpPr>
                <p:nvPr/>
              </p:nvSpPr>
              <p:spPr>
                <a:xfrm>
                  <a:off x="2495211" y="595311"/>
                  <a:ext cx="1810388" cy="307777"/>
                </a:xfrm>
                <a:prstGeom prst="rect">
                  <a:avLst/>
                </a:prstGeom>
                <a:blipFill>
                  <a:blip r:embed="rId8"/>
                  <a:stretch>
                    <a:fillRect b="-12000"/>
                  </a:stretch>
                </a:blipFill>
              </p:spPr>
              <p:txBody>
                <a:bodyPr/>
                <a:lstStyle/>
                <a:p>
                  <a:r>
                    <a:rPr lang="en-US">
                      <a:noFill/>
                    </a:rPr>
                    <a:t> </a:t>
                  </a:r>
                </a:p>
              </p:txBody>
            </p:sp>
          </mc:Fallback>
        </mc:AlternateContent>
        <p:sp>
          <p:nvSpPr>
            <p:cNvPr id="41" name="Rectangle 40">
              <a:extLst>
                <a:ext uri="{FF2B5EF4-FFF2-40B4-BE49-F238E27FC236}">
                  <a16:creationId xmlns:a16="http://schemas.microsoft.com/office/drawing/2014/main" id="{2362052B-952A-F264-33D5-E584679F8BFD}"/>
                </a:ext>
              </a:extLst>
            </p:cNvPr>
            <p:cNvSpPr/>
            <p:nvPr/>
          </p:nvSpPr>
          <p:spPr>
            <a:xfrm>
              <a:off x="3001919" y="2665291"/>
              <a:ext cx="942738" cy="140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x at mesh (µm)</a:t>
              </a:r>
            </a:p>
          </p:txBody>
        </p:sp>
      </p:grpSp>
      <p:grpSp>
        <p:nvGrpSpPr>
          <p:cNvPr id="56" name="Group 55">
            <a:extLst>
              <a:ext uri="{FF2B5EF4-FFF2-40B4-BE49-F238E27FC236}">
                <a16:creationId xmlns:a16="http://schemas.microsoft.com/office/drawing/2014/main" id="{12F8C11B-C63C-5DD9-065A-57AC522A9B69}"/>
              </a:ext>
            </a:extLst>
          </p:cNvPr>
          <p:cNvGrpSpPr/>
          <p:nvPr/>
        </p:nvGrpSpPr>
        <p:grpSpPr>
          <a:xfrm>
            <a:off x="4440787" y="592608"/>
            <a:ext cx="2399236" cy="2212929"/>
            <a:chOff x="4440787" y="592608"/>
            <a:chExt cx="2399236" cy="2212929"/>
          </a:xfrm>
        </p:grpSpPr>
        <p:pic>
          <p:nvPicPr>
            <p:cNvPr id="7" name="Picture 6">
              <a:extLst>
                <a:ext uri="{FF2B5EF4-FFF2-40B4-BE49-F238E27FC236}">
                  <a16:creationId xmlns:a16="http://schemas.microsoft.com/office/drawing/2014/main" id="{77DABFB0-8EB2-00A0-C941-99B34EF09A16}"/>
                </a:ext>
              </a:extLst>
            </p:cNvPr>
            <p:cNvPicPr>
              <a:picLocks noChangeAspect="1"/>
            </p:cNvPicPr>
            <p:nvPr/>
          </p:nvPicPr>
          <p:blipFill>
            <a:blip r:embed="rId9"/>
            <a:srcRect l="3101"/>
            <a:stretch>
              <a:fillRect/>
            </a:stretch>
          </p:blipFill>
          <p:spPr>
            <a:xfrm>
              <a:off x="4440787" y="754844"/>
              <a:ext cx="2399236" cy="1965960"/>
            </a:xfrm>
            <a:prstGeom prst="rect">
              <a:avLst/>
            </a:prstGeom>
          </p:spPr>
        </p:pic>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52264268-8A54-58A7-B792-BD82FEE1FD3A}"/>
                    </a:ext>
                  </a:extLst>
                </p:cNvPr>
                <p:cNvSpPr txBox="1"/>
                <p:nvPr/>
              </p:nvSpPr>
              <p:spPr>
                <a:xfrm>
                  <a:off x="4877101" y="592608"/>
                  <a:ext cx="1323854" cy="307777"/>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t</m:t>
                            </m:r>
                          </m:e>
                          <m:sub>
                            <m:r>
                              <a:rPr lang="en-US" b="0" i="1" smtClean="0">
                                <a:latin typeface="Cambria Math" panose="02040503050406030204" pitchFamily="18" charset="0"/>
                              </a:rPr>
                              <m:t>0</m:t>
                            </m:r>
                          </m:sub>
                        </m:sSub>
                        <m:r>
                          <a:rPr lang="en-US" b="0" i="1" smtClean="0">
                            <a:latin typeface="Cambria Math" panose="02040503050406030204" pitchFamily="18" charset="0"/>
                            <a:ea typeface="Cambria Math" panose="02040503050406030204" pitchFamily="18" charset="0"/>
                          </a:rPr>
                          <m:t>± 2.5</m:t>
                        </m:r>
                        <m:r>
                          <m:rPr>
                            <m:sty m:val="p"/>
                          </m:rPr>
                          <a:rPr lang="en-US" b="0" i="1" smtClean="0">
                            <a:latin typeface="Cambria Math" panose="02040503050406030204" pitchFamily="18" charset="0"/>
                            <a:ea typeface="Cambria Math" panose="02040503050406030204" pitchFamily="18" charset="0"/>
                          </a:rPr>
                          <m:t>ps</m:t>
                        </m:r>
                      </m:oMath>
                    </m:oMathPara>
                  </a14:m>
                  <a:endParaRPr lang="en-US" dirty="0"/>
                </a:p>
              </p:txBody>
            </p:sp>
          </mc:Choice>
          <mc:Fallback xmlns="">
            <p:sp>
              <p:nvSpPr>
                <p:cNvPr id="30" name="TextBox 29">
                  <a:extLst>
                    <a:ext uri="{FF2B5EF4-FFF2-40B4-BE49-F238E27FC236}">
                      <a16:creationId xmlns:a16="http://schemas.microsoft.com/office/drawing/2014/main" id="{52264268-8A54-58A7-B792-BD82FEE1FD3A}"/>
                    </a:ext>
                  </a:extLst>
                </p:cNvPr>
                <p:cNvSpPr txBox="1">
                  <a:spLocks noRot="1" noChangeAspect="1" noMove="1" noResize="1" noEditPoints="1" noAdjustHandles="1" noChangeArrowheads="1" noChangeShapeType="1" noTextEdit="1"/>
                </p:cNvSpPr>
                <p:nvPr/>
              </p:nvSpPr>
              <p:spPr>
                <a:xfrm>
                  <a:off x="4877101" y="592608"/>
                  <a:ext cx="1323854" cy="307777"/>
                </a:xfrm>
                <a:prstGeom prst="rect">
                  <a:avLst/>
                </a:prstGeom>
                <a:blipFill>
                  <a:blip r:embed="rId10"/>
                  <a:stretch>
                    <a:fillRect b="-11538"/>
                  </a:stretch>
                </a:blipFill>
              </p:spPr>
              <p:txBody>
                <a:bodyPr/>
                <a:lstStyle/>
                <a:p>
                  <a:r>
                    <a:rPr lang="en-US">
                      <a:noFill/>
                    </a:rPr>
                    <a:t> </a:t>
                  </a:r>
                </a:p>
              </p:txBody>
            </p:sp>
          </mc:Fallback>
        </mc:AlternateContent>
        <p:sp>
          <p:nvSpPr>
            <p:cNvPr id="42" name="Rectangle 41">
              <a:extLst>
                <a:ext uri="{FF2B5EF4-FFF2-40B4-BE49-F238E27FC236}">
                  <a16:creationId xmlns:a16="http://schemas.microsoft.com/office/drawing/2014/main" id="{33D4E2EE-BB07-ED16-F16E-75D3C8B8C984}"/>
                </a:ext>
              </a:extLst>
            </p:cNvPr>
            <p:cNvSpPr/>
            <p:nvPr/>
          </p:nvSpPr>
          <p:spPr>
            <a:xfrm>
              <a:off x="5139471" y="2665291"/>
              <a:ext cx="942738" cy="140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x at mesh (µm)</a:t>
              </a:r>
            </a:p>
          </p:txBody>
        </p:sp>
      </p:grpSp>
      <p:grpSp>
        <p:nvGrpSpPr>
          <p:cNvPr id="57" name="Group 56">
            <a:extLst>
              <a:ext uri="{FF2B5EF4-FFF2-40B4-BE49-F238E27FC236}">
                <a16:creationId xmlns:a16="http://schemas.microsoft.com/office/drawing/2014/main" id="{A23A8F12-FFB6-81A6-BDB4-2154BE4DE20E}"/>
              </a:ext>
            </a:extLst>
          </p:cNvPr>
          <p:cNvGrpSpPr/>
          <p:nvPr/>
        </p:nvGrpSpPr>
        <p:grpSpPr>
          <a:xfrm>
            <a:off x="6565948" y="585628"/>
            <a:ext cx="2400915" cy="2224923"/>
            <a:chOff x="6565948" y="585628"/>
            <a:chExt cx="2400915" cy="2224923"/>
          </a:xfrm>
        </p:grpSpPr>
        <p:pic>
          <p:nvPicPr>
            <p:cNvPr id="5" name="Picture 4">
              <a:extLst>
                <a:ext uri="{FF2B5EF4-FFF2-40B4-BE49-F238E27FC236}">
                  <a16:creationId xmlns:a16="http://schemas.microsoft.com/office/drawing/2014/main" id="{71B256BF-CB63-ED04-2951-686164DDC5C8}"/>
                </a:ext>
              </a:extLst>
            </p:cNvPr>
            <p:cNvPicPr>
              <a:picLocks noChangeAspect="1"/>
            </p:cNvPicPr>
            <p:nvPr/>
          </p:nvPicPr>
          <p:blipFill>
            <a:blip r:embed="rId11"/>
            <a:srcRect l="2899"/>
            <a:stretch>
              <a:fillRect/>
            </a:stretch>
          </p:blipFill>
          <p:spPr>
            <a:xfrm>
              <a:off x="6565948" y="757533"/>
              <a:ext cx="2400915" cy="1963271"/>
            </a:xfrm>
            <a:prstGeom prst="rect">
              <a:avLst/>
            </a:prstGeom>
          </p:spPr>
        </p:pic>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A3DA2EC9-D892-834B-4F2B-54FE6258D4D4}"/>
                    </a:ext>
                  </a:extLst>
                </p:cNvPr>
                <p:cNvSpPr txBox="1"/>
                <p:nvPr/>
              </p:nvSpPr>
              <p:spPr>
                <a:xfrm>
                  <a:off x="7003997" y="585628"/>
                  <a:ext cx="1323854" cy="307777"/>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t</m:t>
                            </m:r>
                          </m:e>
                          <m:sub>
                            <m:r>
                              <a:rPr lang="en-US" b="0" i="1" smtClean="0">
                                <a:latin typeface="Cambria Math" panose="02040503050406030204" pitchFamily="18" charset="0"/>
                              </a:rPr>
                              <m:t>0</m:t>
                            </m:r>
                          </m:sub>
                        </m:sSub>
                        <m:r>
                          <a:rPr lang="en-US" b="0" i="0" smtClean="0">
                            <a:latin typeface="Cambria Math" panose="02040503050406030204" pitchFamily="18" charset="0"/>
                          </a:rPr>
                          <m:t> + 5 </m:t>
                        </m:r>
                        <m:r>
                          <m:rPr>
                            <m:sty m:val="p"/>
                          </m:rPr>
                          <a:rPr lang="en-US" b="0" i="0" smtClean="0">
                            <a:latin typeface="Cambria Math" panose="02040503050406030204" pitchFamily="18" charset="0"/>
                          </a:rPr>
                          <m:t>ps</m:t>
                        </m:r>
                      </m:oMath>
                    </m:oMathPara>
                  </a14:m>
                  <a:endParaRPr lang="en-US" dirty="0"/>
                </a:p>
              </p:txBody>
            </p:sp>
          </mc:Choice>
          <mc:Fallback xmlns="">
            <p:sp>
              <p:nvSpPr>
                <p:cNvPr id="31" name="TextBox 30">
                  <a:extLst>
                    <a:ext uri="{FF2B5EF4-FFF2-40B4-BE49-F238E27FC236}">
                      <a16:creationId xmlns:a16="http://schemas.microsoft.com/office/drawing/2014/main" id="{A3DA2EC9-D892-834B-4F2B-54FE6258D4D4}"/>
                    </a:ext>
                  </a:extLst>
                </p:cNvPr>
                <p:cNvSpPr txBox="1">
                  <a:spLocks noRot="1" noChangeAspect="1" noMove="1" noResize="1" noEditPoints="1" noAdjustHandles="1" noChangeArrowheads="1" noChangeShapeType="1" noTextEdit="1"/>
                </p:cNvSpPr>
                <p:nvPr/>
              </p:nvSpPr>
              <p:spPr>
                <a:xfrm>
                  <a:off x="7003997" y="585628"/>
                  <a:ext cx="1323854" cy="307777"/>
                </a:xfrm>
                <a:prstGeom prst="rect">
                  <a:avLst/>
                </a:prstGeom>
                <a:blipFill>
                  <a:blip r:embed="rId12"/>
                  <a:stretch>
                    <a:fillRect b="-12000"/>
                  </a:stretch>
                </a:blipFill>
              </p:spPr>
              <p:txBody>
                <a:bodyPr/>
                <a:lstStyle/>
                <a:p>
                  <a:r>
                    <a:rPr lang="en-US">
                      <a:noFill/>
                    </a:rPr>
                    <a:t> </a:t>
                  </a:r>
                </a:p>
              </p:txBody>
            </p:sp>
          </mc:Fallback>
        </mc:AlternateContent>
        <p:sp>
          <p:nvSpPr>
            <p:cNvPr id="43" name="Rectangle 42">
              <a:extLst>
                <a:ext uri="{FF2B5EF4-FFF2-40B4-BE49-F238E27FC236}">
                  <a16:creationId xmlns:a16="http://schemas.microsoft.com/office/drawing/2014/main" id="{1623A286-BD4C-1EEE-5C30-60A11A4D1568}"/>
                </a:ext>
              </a:extLst>
            </p:cNvPr>
            <p:cNvSpPr/>
            <p:nvPr/>
          </p:nvSpPr>
          <p:spPr>
            <a:xfrm>
              <a:off x="7266779" y="2670305"/>
              <a:ext cx="942738" cy="140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x at mesh (µm)</a:t>
              </a:r>
            </a:p>
          </p:txBody>
        </p:sp>
      </p:grpSp>
      <p:grpSp>
        <p:nvGrpSpPr>
          <p:cNvPr id="50" name="Group 49">
            <a:extLst>
              <a:ext uri="{FF2B5EF4-FFF2-40B4-BE49-F238E27FC236}">
                <a16:creationId xmlns:a16="http://schemas.microsoft.com/office/drawing/2014/main" id="{C017DE22-7C98-1E19-38E7-E2D286013BED}"/>
              </a:ext>
            </a:extLst>
          </p:cNvPr>
          <p:cNvGrpSpPr/>
          <p:nvPr/>
        </p:nvGrpSpPr>
        <p:grpSpPr>
          <a:xfrm>
            <a:off x="2299265" y="2791923"/>
            <a:ext cx="2423093" cy="2223907"/>
            <a:chOff x="2265401" y="2791923"/>
            <a:chExt cx="2423093" cy="2223907"/>
          </a:xfrm>
        </p:grpSpPr>
        <p:pic>
          <p:nvPicPr>
            <p:cNvPr id="17" name="Picture 16">
              <a:extLst>
                <a:ext uri="{FF2B5EF4-FFF2-40B4-BE49-F238E27FC236}">
                  <a16:creationId xmlns:a16="http://schemas.microsoft.com/office/drawing/2014/main" id="{7EB3E7A4-0E0A-AFF9-5E34-4BC13D43E9A4}"/>
                </a:ext>
              </a:extLst>
            </p:cNvPr>
            <p:cNvPicPr>
              <a:picLocks noChangeAspect="1"/>
            </p:cNvPicPr>
            <p:nvPr/>
          </p:nvPicPr>
          <p:blipFill>
            <a:blip r:embed="rId13"/>
            <a:srcRect l="2137"/>
            <a:stretch>
              <a:fillRect/>
            </a:stretch>
          </p:blipFill>
          <p:spPr>
            <a:xfrm>
              <a:off x="2265401" y="2959397"/>
              <a:ext cx="2423093" cy="1965960"/>
            </a:xfrm>
            <a:prstGeom prst="rect">
              <a:avLst/>
            </a:prstGeom>
          </p:spPr>
        </p:pic>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723CAB5D-D099-9DB7-6CBB-AD4EF04C3BB5}"/>
                    </a:ext>
                  </a:extLst>
                </p:cNvPr>
                <p:cNvSpPr txBox="1"/>
                <p:nvPr/>
              </p:nvSpPr>
              <p:spPr>
                <a:xfrm>
                  <a:off x="2745663" y="2791923"/>
                  <a:ext cx="1323854" cy="307777"/>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t</m:t>
                            </m:r>
                          </m:e>
                          <m:sub>
                            <m:r>
                              <a:rPr lang="en-US" b="0" i="1" smtClean="0">
                                <a:latin typeface="Cambria Math" panose="02040503050406030204" pitchFamily="18" charset="0"/>
                              </a:rPr>
                              <m:t>0</m:t>
                            </m:r>
                          </m:sub>
                        </m:sSub>
                        <m:r>
                          <a:rPr lang="en-US" b="0" i="0" smtClean="0">
                            <a:latin typeface="Cambria Math" panose="02040503050406030204" pitchFamily="18" charset="0"/>
                          </a:rPr>
                          <m:t> + 20 </m:t>
                        </m:r>
                        <m:r>
                          <m:rPr>
                            <m:sty m:val="p"/>
                          </m:rPr>
                          <a:rPr lang="en-US" b="0" i="0" smtClean="0">
                            <a:latin typeface="Cambria Math" panose="02040503050406030204" pitchFamily="18" charset="0"/>
                          </a:rPr>
                          <m:t>ps</m:t>
                        </m:r>
                      </m:oMath>
                    </m:oMathPara>
                  </a14:m>
                  <a:endParaRPr lang="en-US" dirty="0"/>
                </a:p>
              </p:txBody>
            </p:sp>
          </mc:Choice>
          <mc:Fallback xmlns="">
            <p:sp>
              <p:nvSpPr>
                <p:cNvPr id="33" name="TextBox 32">
                  <a:extLst>
                    <a:ext uri="{FF2B5EF4-FFF2-40B4-BE49-F238E27FC236}">
                      <a16:creationId xmlns:a16="http://schemas.microsoft.com/office/drawing/2014/main" id="{723CAB5D-D099-9DB7-6CBB-AD4EF04C3BB5}"/>
                    </a:ext>
                  </a:extLst>
                </p:cNvPr>
                <p:cNvSpPr txBox="1">
                  <a:spLocks noRot="1" noChangeAspect="1" noMove="1" noResize="1" noEditPoints="1" noAdjustHandles="1" noChangeArrowheads="1" noChangeShapeType="1" noTextEdit="1"/>
                </p:cNvSpPr>
                <p:nvPr/>
              </p:nvSpPr>
              <p:spPr>
                <a:xfrm>
                  <a:off x="2745663" y="2791923"/>
                  <a:ext cx="1323854" cy="307777"/>
                </a:xfrm>
                <a:prstGeom prst="rect">
                  <a:avLst/>
                </a:prstGeom>
                <a:blipFill>
                  <a:blip r:embed="rId14"/>
                  <a:stretch>
                    <a:fillRect b="-16000"/>
                  </a:stretch>
                </a:blipFill>
              </p:spPr>
              <p:txBody>
                <a:bodyPr/>
                <a:lstStyle/>
                <a:p>
                  <a:r>
                    <a:rPr lang="en-US">
                      <a:noFill/>
                    </a:rPr>
                    <a:t> </a:t>
                  </a:r>
                </a:p>
              </p:txBody>
            </p:sp>
          </mc:Fallback>
        </mc:AlternateContent>
        <p:sp>
          <p:nvSpPr>
            <p:cNvPr id="44" name="Rectangle 43">
              <a:extLst>
                <a:ext uri="{FF2B5EF4-FFF2-40B4-BE49-F238E27FC236}">
                  <a16:creationId xmlns:a16="http://schemas.microsoft.com/office/drawing/2014/main" id="{6F2059CC-6FF0-7586-7551-FE820E3739F3}"/>
                </a:ext>
              </a:extLst>
            </p:cNvPr>
            <p:cNvSpPr/>
            <p:nvPr/>
          </p:nvSpPr>
          <p:spPr>
            <a:xfrm>
              <a:off x="2936221" y="4875584"/>
              <a:ext cx="942738" cy="140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x at mesh (µm)</a:t>
              </a:r>
            </a:p>
          </p:txBody>
        </p:sp>
      </p:grpSp>
      <p:grpSp>
        <p:nvGrpSpPr>
          <p:cNvPr id="51" name="Group 50">
            <a:extLst>
              <a:ext uri="{FF2B5EF4-FFF2-40B4-BE49-F238E27FC236}">
                <a16:creationId xmlns:a16="http://schemas.microsoft.com/office/drawing/2014/main" id="{3DA627F2-D21A-933D-BF66-44AA910BE2CF}"/>
              </a:ext>
            </a:extLst>
          </p:cNvPr>
          <p:cNvGrpSpPr/>
          <p:nvPr/>
        </p:nvGrpSpPr>
        <p:grpSpPr>
          <a:xfrm>
            <a:off x="4451357" y="2791923"/>
            <a:ext cx="2399235" cy="2223907"/>
            <a:chOff x="4417493" y="2791923"/>
            <a:chExt cx="2399235" cy="2223907"/>
          </a:xfrm>
        </p:grpSpPr>
        <p:pic>
          <p:nvPicPr>
            <p:cNvPr id="19" name="Picture 18">
              <a:extLst>
                <a:ext uri="{FF2B5EF4-FFF2-40B4-BE49-F238E27FC236}">
                  <a16:creationId xmlns:a16="http://schemas.microsoft.com/office/drawing/2014/main" id="{9AE07AA2-373C-B275-64A6-23BB0DD59619}"/>
                </a:ext>
              </a:extLst>
            </p:cNvPr>
            <p:cNvPicPr>
              <a:picLocks noChangeAspect="1"/>
            </p:cNvPicPr>
            <p:nvPr/>
          </p:nvPicPr>
          <p:blipFill>
            <a:blip r:embed="rId15"/>
            <a:srcRect l="3100"/>
            <a:stretch>
              <a:fillRect/>
            </a:stretch>
          </p:blipFill>
          <p:spPr>
            <a:xfrm>
              <a:off x="4417493" y="2959397"/>
              <a:ext cx="2399235" cy="1965960"/>
            </a:xfrm>
            <a:prstGeom prst="rect">
              <a:avLst/>
            </a:prstGeom>
          </p:spPr>
        </p:pic>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81A61041-C50E-1B8A-71BF-31AB3B54717C}"/>
                    </a:ext>
                  </a:extLst>
                </p:cNvPr>
                <p:cNvSpPr txBox="1"/>
                <p:nvPr/>
              </p:nvSpPr>
              <p:spPr>
                <a:xfrm>
                  <a:off x="4863538" y="2791923"/>
                  <a:ext cx="1323854" cy="307777"/>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t</m:t>
                            </m:r>
                          </m:e>
                          <m:sub>
                            <m:r>
                              <a:rPr lang="en-US" b="0" i="1" smtClean="0">
                                <a:latin typeface="Cambria Math" panose="02040503050406030204" pitchFamily="18" charset="0"/>
                              </a:rPr>
                              <m:t>0</m:t>
                            </m:r>
                          </m:sub>
                        </m:sSub>
                        <m:r>
                          <a:rPr lang="en-US" b="0" i="0" smtClean="0">
                            <a:latin typeface="Cambria Math" panose="02040503050406030204" pitchFamily="18" charset="0"/>
                          </a:rPr>
                          <m:t> + 30 </m:t>
                        </m:r>
                        <m:r>
                          <m:rPr>
                            <m:sty m:val="p"/>
                          </m:rPr>
                          <a:rPr lang="en-US" b="0" i="0" smtClean="0">
                            <a:latin typeface="Cambria Math" panose="02040503050406030204" pitchFamily="18" charset="0"/>
                          </a:rPr>
                          <m:t>ps</m:t>
                        </m:r>
                      </m:oMath>
                    </m:oMathPara>
                  </a14:m>
                  <a:endParaRPr lang="en-US" dirty="0"/>
                </a:p>
              </p:txBody>
            </p:sp>
          </mc:Choice>
          <mc:Fallback xmlns="">
            <p:sp>
              <p:nvSpPr>
                <p:cNvPr id="34" name="TextBox 33">
                  <a:extLst>
                    <a:ext uri="{FF2B5EF4-FFF2-40B4-BE49-F238E27FC236}">
                      <a16:creationId xmlns:a16="http://schemas.microsoft.com/office/drawing/2014/main" id="{81A61041-C50E-1B8A-71BF-31AB3B54717C}"/>
                    </a:ext>
                  </a:extLst>
                </p:cNvPr>
                <p:cNvSpPr txBox="1">
                  <a:spLocks noRot="1" noChangeAspect="1" noMove="1" noResize="1" noEditPoints="1" noAdjustHandles="1" noChangeArrowheads="1" noChangeShapeType="1" noTextEdit="1"/>
                </p:cNvSpPr>
                <p:nvPr/>
              </p:nvSpPr>
              <p:spPr>
                <a:xfrm>
                  <a:off x="4863538" y="2791923"/>
                  <a:ext cx="1323854" cy="307777"/>
                </a:xfrm>
                <a:prstGeom prst="rect">
                  <a:avLst/>
                </a:prstGeom>
                <a:blipFill>
                  <a:blip r:embed="rId16"/>
                  <a:stretch>
                    <a:fillRect b="-16000"/>
                  </a:stretch>
                </a:blipFill>
              </p:spPr>
              <p:txBody>
                <a:bodyPr/>
                <a:lstStyle/>
                <a:p>
                  <a:r>
                    <a:rPr lang="en-US">
                      <a:noFill/>
                    </a:rPr>
                    <a:t> </a:t>
                  </a:r>
                </a:p>
              </p:txBody>
            </p:sp>
          </mc:Fallback>
        </mc:AlternateContent>
        <p:sp>
          <p:nvSpPr>
            <p:cNvPr id="45" name="Rectangle 44">
              <a:extLst>
                <a:ext uri="{FF2B5EF4-FFF2-40B4-BE49-F238E27FC236}">
                  <a16:creationId xmlns:a16="http://schemas.microsoft.com/office/drawing/2014/main" id="{0AEAB1D7-CFAB-9489-9A00-27438B66F0C8}"/>
                </a:ext>
              </a:extLst>
            </p:cNvPr>
            <p:cNvSpPr/>
            <p:nvPr/>
          </p:nvSpPr>
          <p:spPr>
            <a:xfrm>
              <a:off x="5054096" y="4875584"/>
              <a:ext cx="942738" cy="140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x at mesh (µm)</a:t>
              </a:r>
            </a:p>
          </p:txBody>
        </p:sp>
      </p:grpSp>
      <p:grpSp>
        <p:nvGrpSpPr>
          <p:cNvPr id="52" name="Group 51">
            <a:extLst>
              <a:ext uri="{FF2B5EF4-FFF2-40B4-BE49-F238E27FC236}">
                <a16:creationId xmlns:a16="http://schemas.microsoft.com/office/drawing/2014/main" id="{200E4915-9BED-4EDA-7145-5CE517C964BF}"/>
              </a:ext>
            </a:extLst>
          </p:cNvPr>
          <p:cNvGrpSpPr/>
          <p:nvPr/>
        </p:nvGrpSpPr>
        <p:grpSpPr>
          <a:xfrm>
            <a:off x="6576586" y="2791923"/>
            <a:ext cx="2400915" cy="2223907"/>
            <a:chOff x="6548366" y="2791923"/>
            <a:chExt cx="2400915" cy="2223907"/>
          </a:xfrm>
        </p:grpSpPr>
        <p:pic>
          <p:nvPicPr>
            <p:cNvPr id="21" name="Picture 20">
              <a:extLst>
                <a:ext uri="{FF2B5EF4-FFF2-40B4-BE49-F238E27FC236}">
                  <a16:creationId xmlns:a16="http://schemas.microsoft.com/office/drawing/2014/main" id="{D15EB48B-F5E5-6C8A-CB7D-6FEE823C7C89}"/>
                </a:ext>
              </a:extLst>
            </p:cNvPr>
            <p:cNvPicPr>
              <a:picLocks noChangeAspect="1"/>
            </p:cNvPicPr>
            <p:nvPr/>
          </p:nvPicPr>
          <p:blipFill>
            <a:blip r:embed="rId17"/>
            <a:srcRect l="3033"/>
            <a:stretch>
              <a:fillRect/>
            </a:stretch>
          </p:blipFill>
          <p:spPr>
            <a:xfrm>
              <a:off x="6548366" y="2959397"/>
              <a:ext cx="2400915" cy="1965960"/>
            </a:xfrm>
            <a:prstGeom prst="rect">
              <a:avLst/>
            </a:prstGeom>
          </p:spPr>
        </p:pic>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334FAEAB-0872-AD76-2629-FED37797D1A4}"/>
                    </a:ext>
                  </a:extLst>
                </p:cNvPr>
                <p:cNvSpPr txBox="1"/>
                <p:nvPr/>
              </p:nvSpPr>
              <p:spPr>
                <a:xfrm>
                  <a:off x="6994535" y="2791923"/>
                  <a:ext cx="1323854" cy="307777"/>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t</m:t>
                            </m:r>
                          </m:e>
                          <m:sub>
                            <m:r>
                              <a:rPr lang="en-US" b="0" i="1" smtClean="0">
                                <a:latin typeface="Cambria Math" panose="02040503050406030204" pitchFamily="18" charset="0"/>
                              </a:rPr>
                              <m:t>0</m:t>
                            </m:r>
                          </m:sub>
                        </m:sSub>
                        <m:r>
                          <a:rPr lang="en-US" b="0" i="0" smtClean="0">
                            <a:latin typeface="Cambria Math" panose="02040503050406030204" pitchFamily="18" charset="0"/>
                          </a:rPr>
                          <m:t> + 40 </m:t>
                        </m:r>
                        <m:r>
                          <m:rPr>
                            <m:sty m:val="p"/>
                          </m:rPr>
                          <a:rPr lang="en-US" b="0" i="0" smtClean="0">
                            <a:latin typeface="Cambria Math" panose="02040503050406030204" pitchFamily="18" charset="0"/>
                          </a:rPr>
                          <m:t>ps</m:t>
                        </m:r>
                      </m:oMath>
                    </m:oMathPara>
                  </a14:m>
                  <a:endParaRPr lang="en-US" dirty="0"/>
                </a:p>
              </p:txBody>
            </p:sp>
          </mc:Choice>
          <mc:Fallback xmlns="">
            <p:sp>
              <p:nvSpPr>
                <p:cNvPr id="35" name="TextBox 34">
                  <a:extLst>
                    <a:ext uri="{FF2B5EF4-FFF2-40B4-BE49-F238E27FC236}">
                      <a16:creationId xmlns:a16="http://schemas.microsoft.com/office/drawing/2014/main" id="{334FAEAB-0872-AD76-2629-FED37797D1A4}"/>
                    </a:ext>
                  </a:extLst>
                </p:cNvPr>
                <p:cNvSpPr txBox="1">
                  <a:spLocks noRot="1" noChangeAspect="1" noMove="1" noResize="1" noEditPoints="1" noAdjustHandles="1" noChangeArrowheads="1" noChangeShapeType="1" noTextEdit="1"/>
                </p:cNvSpPr>
                <p:nvPr/>
              </p:nvSpPr>
              <p:spPr>
                <a:xfrm>
                  <a:off x="6994535" y="2791923"/>
                  <a:ext cx="1323854" cy="307777"/>
                </a:xfrm>
                <a:prstGeom prst="rect">
                  <a:avLst/>
                </a:prstGeom>
                <a:blipFill>
                  <a:blip r:embed="rId18"/>
                  <a:stretch>
                    <a:fillRect b="-16000"/>
                  </a:stretch>
                </a:blipFill>
              </p:spPr>
              <p:txBody>
                <a:bodyPr/>
                <a:lstStyle/>
                <a:p>
                  <a:r>
                    <a:rPr lang="en-US">
                      <a:noFill/>
                    </a:rPr>
                    <a:t> </a:t>
                  </a:r>
                </a:p>
              </p:txBody>
            </p:sp>
          </mc:Fallback>
        </mc:AlternateContent>
        <p:sp>
          <p:nvSpPr>
            <p:cNvPr id="46" name="Rectangle 45">
              <a:extLst>
                <a:ext uri="{FF2B5EF4-FFF2-40B4-BE49-F238E27FC236}">
                  <a16:creationId xmlns:a16="http://schemas.microsoft.com/office/drawing/2014/main" id="{300200FF-E650-6E5C-3B13-81AEF31A1421}"/>
                </a:ext>
              </a:extLst>
            </p:cNvPr>
            <p:cNvSpPr/>
            <p:nvPr/>
          </p:nvSpPr>
          <p:spPr>
            <a:xfrm>
              <a:off x="7185093" y="4875584"/>
              <a:ext cx="942738" cy="140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x at mesh (µm)</a:t>
              </a:r>
            </a:p>
          </p:txBody>
        </p:sp>
      </p:grpSp>
    </p:spTree>
    <p:extLst>
      <p:ext uri="{BB962C8B-B14F-4D97-AF65-F5344CB8AC3E}">
        <p14:creationId xmlns:p14="http://schemas.microsoft.com/office/powerpoint/2010/main" val="2523335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27D63-68BC-06DE-2561-3E0C32CD7C08}"/>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5F42210D-5FAC-75C4-8C79-A1DDF12DD6B9}"/>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16</a:t>
            </a:fld>
            <a:endParaRPr lang="en" dirty="0"/>
          </a:p>
        </p:txBody>
      </p:sp>
      <p:sp>
        <p:nvSpPr>
          <p:cNvPr id="36" name="TextBox 35">
            <a:extLst>
              <a:ext uri="{FF2B5EF4-FFF2-40B4-BE49-F238E27FC236}">
                <a16:creationId xmlns:a16="http://schemas.microsoft.com/office/drawing/2014/main" id="{CB69ED95-F2AC-6BBD-8D08-43FE8E276BB3}"/>
              </a:ext>
            </a:extLst>
          </p:cNvPr>
          <p:cNvSpPr txBox="1"/>
          <p:nvPr/>
        </p:nvSpPr>
        <p:spPr>
          <a:xfrm>
            <a:off x="6246423" y="193146"/>
            <a:ext cx="2897577" cy="307777"/>
          </a:xfrm>
          <a:prstGeom prst="rect">
            <a:avLst/>
          </a:prstGeom>
          <a:solidFill>
            <a:srgbClr val="92D050"/>
          </a:solidFill>
        </p:spPr>
        <p:txBody>
          <a:bodyPr wrap="square" rtlCol="0">
            <a:spAutoFit/>
          </a:bodyPr>
          <a:lstStyle/>
          <a:p>
            <a:r>
              <a:rPr lang="en-US" dirty="0"/>
              <a:t>Low energy (PW: ~12J, TW: ~2 J) </a:t>
            </a:r>
          </a:p>
        </p:txBody>
      </p:sp>
      <p:sp>
        <p:nvSpPr>
          <p:cNvPr id="37" name="Title 1">
            <a:extLst>
              <a:ext uri="{FF2B5EF4-FFF2-40B4-BE49-F238E27FC236}">
                <a16:creationId xmlns:a16="http://schemas.microsoft.com/office/drawing/2014/main" id="{E84C91DA-AD0F-184B-4A3F-ACA5DFF46F07}"/>
              </a:ext>
            </a:extLst>
          </p:cNvPr>
          <p:cNvSpPr txBox="1">
            <a:spLocks/>
          </p:cNvSpPr>
          <p:nvPr/>
        </p:nvSpPr>
        <p:spPr>
          <a:xfrm>
            <a:off x="7976" y="125896"/>
            <a:ext cx="9013182" cy="59976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200" dirty="0">
                <a:latin typeface="+mj-lt"/>
              </a:rPr>
              <a:t>Preliminary Proton Probing Results: 3.3 MeV</a:t>
            </a:r>
          </a:p>
        </p:txBody>
      </p:sp>
      <p:grpSp>
        <p:nvGrpSpPr>
          <p:cNvPr id="84" name="Group 83">
            <a:extLst>
              <a:ext uri="{FF2B5EF4-FFF2-40B4-BE49-F238E27FC236}">
                <a16:creationId xmlns:a16="http://schemas.microsoft.com/office/drawing/2014/main" id="{D0856FA4-A404-8556-A372-F7240021EB20}"/>
              </a:ext>
            </a:extLst>
          </p:cNvPr>
          <p:cNvGrpSpPr/>
          <p:nvPr/>
        </p:nvGrpSpPr>
        <p:grpSpPr>
          <a:xfrm>
            <a:off x="7976" y="585628"/>
            <a:ext cx="8969525" cy="4430202"/>
            <a:chOff x="7976" y="585628"/>
            <a:chExt cx="8969525" cy="4430202"/>
          </a:xfrm>
        </p:grpSpPr>
        <p:grpSp>
          <p:nvGrpSpPr>
            <p:cNvPr id="83" name="Group 82">
              <a:extLst>
                <a:ext uri="{FF2B5EF4-FFF2-40B4-BE49-F238E27FC236}">
                  <a16:creationId xmlns:a16="http://schemas.microsoft.com/office/drawing/2014/main" id="{F355422F-CCEE-98EF-944B-825558F370DB}"/>
                </a:ext>
              </a:extLst>
            </p:cNvPr>
            <p:cNvGrpSpPr/>
            <p:nvPr/>
          </p:nvGrpSpPr>
          <p:grpSpPr>
            <a:xfrm>
              <a:off x="33362" y="2791923"/>
              <a:ext cx="8944139" cy="2223907"/>
              <a:chOff x="33362" y="2791923"/>
              <a:chExt cx="8944139" cy="2223907"/>
            </a:xfrm>
          </p:grpSpPr>
          <p:grpSp>
            <p:nvGrpSpPr>
              <p:cNvPr id="49" name="Group 48">
                <a:extLst>
                  <a:ext uri="{FF2B5EF4-FFF2-40B4-BE49-F238E27FC236}">
                    <a16:creationId xmlns:a16="http://schemas.microsoft.com/office/drawing/2014/main" id="{4C200A63-9762-31D3-AECB-46852E17FAC1}"/>
                  </a:ext>
                </a:extLst>
              </p:cNvPr>
              <p:cNvGrpSpPr/>
              <p:nvPr/>
            </p:nvGrpSpPr>
            <p:grpSpPr>
              <a:xfrm>
                <a:off x="33362" y="2805508"/>
                <a:ext cx="2533870" cy="2210322"/>
                <a:chOff x="22074" y="2805508"/>
                <a:chExt cx="2533870" cy="2210322"/>
              </a:xfrm>
            </p:grpSpPr>
            <p:pic>
              <p:nvPicPr>
                <p:cNvPr id="13" name="Picture 12">
                  <a:extLst>
                    <a:ext uri="{FF2B5EF4-FFF2-40B4-BE49-F238E27FC236}">
                      <a16:creationId xmlns:a16="http://schemas.microsoft.com/office/drawing/2014/main" id="{D98C1596-A7F9-48AE-22F1-2078F4855DA1}"/>
                    </a:ext>
                  </a:extLst>
                </p:cNvPr>
                <p:cNvPicPr>
                  <a:picLocks noChangeAspect="1"/>
                </p:cNvPicPr>
                <p:nvPr/>
              </p:nvPicPr>
              <p:blipFill>
                <a:blip r:embed="rId3"/>
                <a:stretch>
                  <a:fillRect/>
                </a:stretch>
              </p:blipFill>
              <p:spPr>
                <a:xfrm>
                  <a:off x="83334" y="2960742"/>
                  <a:ext cx="2472610" cy="1963271"/>
                </a:xfrm>
                <a:prstGeom prst="rect">
                  <a:avLst/>
                </a:prstGeom>
              </p:spPr>
            </p:pic>
            <mc:AlternateContent xmlns:mc="http://schemas.openxmlformats.org/markup-compatibility/2006" xmlns:a14="http://schemas.microsoft.com/office/drawing/2010/main">
              <mc:Choice Requires="a14">
                <p:sp>
                  <p:nvSpPr>
                    <p:cNvPr id="32" name="TextBox 31">
                      <a:extLst>
                        <a:ext uri="{FF2B5EF4-FFF2-40B4-BE49-F238E27FC236}">
                          <a16:creationId xmlns:a16="http://schemas.microsoft.com/office/drawing/2014/main" id="{494D4918-C719-2636-D770-2B82FEFB5BA2}"/>
                        </a:ext>
                      </a:extLst>
                    </p:cNvPr>
                    <p:cNvSpPr txBox="1"/>
                    <p:nvPr/>
                  </p:nvSpPr>
                  <p:spPr>
                    <a:xfrm>
                      <a:off x="595333" y="2805508"/>
                      <a:ext cx="1323854" cy="307777"/>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t</m:t>
                                </m:r>
                              </m:e>
                              <m:sub>
                                <m:r>
                                  <a:rPr lang="en-US" b="0" i="1" smtClean="0">
                                    <a:latin typeface="Cambria Math" panose="02040503050406030204" pitchFamily="18" charset="0"/>
                                  </a:rPr>
                                  <m:t>0</m:t>
                                </m:r>
                              </m:sub>
                            </m:sSub>
                            <m:r>
                              <a:rPr lang="en-US" b="0" i="0" smtClean="0">
                                <a:latin typeface="Cambria Math" panose="02040503050406030204" pitchFamily="18" charset="0"/>
                              </a:rPr>
                              <m:t> + 10 </m:t>
                            </m:r>
                            <m:r>
                              <m:rPr>
                                <m:sty m:val="p"/>
                              </m:rPr>
                              <a:rPr lang="en-US" b="0" i="0" smtClean="0">
                                <a:latin typeface="Cambria Math" panose="02040503050406030204" pitchFamily="18" charset="0"/>
                              </a:rPr>
                              <m:t>ps</m:t>
                            </m:r>
                          </m:oMath>
                        </m:oMathPara>
                      </a14:m>
                      <a:endParaRPr lang="en-US" dirty="0"/>
                    </a:p>
                  </p:txBody>
                </p:sp>
              </mc:Choice>
              <mc:Fallback xmlns="">
                <p:sp>
                  <p:nvSpPr>
                    <p:cNvPr id="32" name="TextBox 31">
                      <a:extLst>
                        <a:ext uri="{FF2B5EF4-FFF2-40B4-BE49-F238E27FC236}">
                          <a16:creationId xmlns:a16="http://schemas.microsoft.com/office/drawing/2014/main" id="{494D4918-C719-2636-D770-2B82FEFB5BA2}"/>
                        </a:ext>
                      </a:extLst>
                    </p:cNvPr>
                    <p:cNvSpPr txBox="1">
                      <a:spLocks noRot="1" noChangeAspect="1" noMove="1" noResize="1" noEditPoints="1" noAdjustHandles="1" noChangeArrowheads="1" noChangeShapeType="1" noTextEdit="1"/>
                    </p:cNvSpPr>
                    <p:nvPr/>
                  </p:nvSpPr>
                  <p:spPr>
                    <a:xfrm>
                      <a:off x="595333" y="2805508"/>
                      <a:ext cx="1323854" cy="307777"/>
                    </a:xfrm>
                    <a:prstGeom prst="rect">
                      <a:avLst/>
                    </a:prstGeom>
                    <a:blipFill>
                      <a:blip r:embed="rId4"/>
                      <a:stretch>
                        <a:fillRect b="-11538"/>
                      </a:stretch>
                    </a:blipFill>
                  </p:spPr>
                  <p:txBody>
                    <a:bodyPr/>
                    <a:lstStyle/>
                    <a:p>
                      <a:r>
                        <a:rPr lang="en-US">
                          <a:noFill/>
                        </a:rPr>
                        <a:t> </a:t>
                      </a:r>
                    </a:p>
                  </p:txBody>
                </p:sp>
              </mc:Fallback>
            </mc:AlternateContent>
            <p:sp>
              <p:nvSpPr>
                <p:cNvPr id="39" name="Rectangle 38">
                  <a:extLst>
                    <a:ext uri="{FF2B5EF4-FFF2-40B4-BE49-F238E27FC236}">
                      <a16:creationId xmlns:a16="http://schemas.microsoft.com/office/drawing/2014/main" id="{905D0A4E-FB8D-2ACB-4B20-3922408869D2}"/>
                    </a:ext>
                  </a:extLst>
                </p:cNvPr>
                <p:cNvSpPr/>
                <p:nvPr/>
              </p:nvSpPr>
              <p:spPr>
                <a:xfrm>
                  <a:off x="728534" y="4875584"/>
                  <a:ext cx="942738" cy="140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x at mesh (µm)</a:t>
                  </a:r>
                </a:p>
              </p:txBody>
            </p:sp>
            <p:sp>
              <p:nvSpPr>
                <p:cNvPr id="48" name="Rectangle 47">
                  <a:extLst>
                    <a:ext uri="{FF2B5EF4-FFF2-40B4-BE49-F238E27FC236}">
                      <a16:creationId xmlns:a16="http://schemas.microsoft.com/office/drawing/2014/main" id="{51CC24D2-D191-1566-856C-AF190E2A53B3}"/>
                    </a:ext>
                  </a:extLst>
                </p:cNvPr>
                <p:cNvSpPr/>
                <p:nvPr/>
              </p:nvSpPr>
              <p:spPr>
                <a:xfrm rot="16200000">
                  <a:off x="-379172" y="3911824"/>
                  <a:ext cx="942738" cy="140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y at mesh (µm)</a:t>
                  </a:r>
                </a:p>
              </p:txBody>
            </p:sp>
          </p:grpSp>
          <p:grpSp>
            <p:nvGrpSpPr>
              <p:cNvPr id="50" name="Group 49">
                <a:extLst>
                  <a:ext uri="{FF2B5EF4-FFF2-40B4-BE49-F238E27FC236}">
                    <a16:creationId xmlns:a16="http://schemas.microsoft.com/office/drawing/2014/main" id="{B46A9085-23FD-6F94-FA83-D2E40E1BCB5F}"/>
                  </a:ext>
                </a:extLst>
              </p:cNvPr>
              <p:cNvGrpSpPr/>
              <p:nvPr/>
            </p:nvGrpSpPr>
            <p:grpSpPr>
              <a:xfrm>
                <a:off x="2299265" y="2791923"/>
                <a:ext cx="2423093" cy="2223907"/>
                <a:chOff x="2265401" y="2791923"/>
                <a:chExt cx="2423093" cy="2223907"/>
              </a:xfrm>
            </p:grpSpPr>
            <p:pic>
              <p:nvPicPr>
                <p:cNvPr id="17" name="Picture 16">
                  <a:extLst>
                    <a:ext uri="{FF2B5EF4-FFF2-40B4-BE49-F238E27FC236}">
                      <a16:creationId xmlns:a16="http://schemas.microsoft.com/office/drawing/2014/main" id="{A4147BD0-64B0-6790-8771-C7F16764CB3C}"/>
                    </a:ext>
                  </a:extLst>
                </p:cNvPr>
                <p:cNvPicPr>
                  <a:picLocks noChangeAspect="1"/>
                </p:cNvPicPr>
                <p:nvPr/>
              </p:nvPicPr>
              <p:blipFill>
                <a:blip r:embed="rId5"/>
                <a:srcRect l="2137"/>
                <a:stretch>
                  <a:fillRect/>
                </a:stretch>
              </p:blipFill>
              <p:spPr>
                <a:xfrm>
                  <a:off x="2265401" y="2959397"/>
                  <a:ext cx="2423093" cy="1965960"/>
                </a:xfrm>
                <a:prstGeom prst="rect">
                  <a:avLst/>
                </a:prstGeom>
              </p:spPr>
            </p:pic>
            <mc:AlternateContent xmlns:mc="http://schemas.openxmlformats.org/markup-compatibility/2006" xmlns:a14="http://schemas.microsoft.com/office/drawing/2010/main">
              <mc:Choice Requires="a14">
                <p:sp>
                  <p:nvSpPr>
                    <p:cNvPr id="33" name="TextBox 32">
                      <a:extLst>
                        <a:ext uri="{FF2B5EF4-FFF2-40B4-BE49-F238E27FC236}">
                          <a16:creationId xmlns:a16="http://schemas.microsoft.com/office/drawing/2014/main" id="{DD01EE78-9073-83A0-AA69-E5396DD352D9}"/>
                        </a:ext>
                      </a:extLst>
                    </p:cNvPr>
                    <p:cNvSpPr txBox="1"/>
                    <p:nvPr/>
                  </p:nvSpPr>
                  <p:spPr>
                    <a:xfrm>
                      <a:off x="2745663" y="2791923"/>
                      <a:ext cx="1323854" cy="307777"/>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t</m:t>
                                </m:r>
                              </m:e>
                              <m:sub>
                                <m:r>
                                  <a:rPr lang="en-US" b="0" i="1" smtClean="0">
                                    <a:latin typeface="Cambria Math" panose="02040503050406030204" pitchFamily="18" charset="0"/>
                                  </a:rPr>
                                  <m:t>0</m:t>
                                </m:r>
                              </m:sub>
                            </m:sSub>
                            <m:r>
                              <a:rPr lang="en-US" b="0" i="0" smtClean="0">
                                <a:latin typeface="Cambria Math" panose="02040503050406030204" pitchFamily="18" charset="0"/>
                              </a:rPr>
                              <m:t> + 20 </m:t>
                            </m:r>
                            <m:r>
                              <m:rPr>
                                <m:sty m:val="p"/>
                              </m:rPr>
                              <a:rPr lang="en-US" b="0" i="0" smtClean="0">
                                <a:latin typeface="Cambria Math" panose="02040503050406030204" pitchFamily="18" charset="0"/>
                              </a:rPr>
                              <m:t>ps</m:t>
                            </m:r>
                          </m:oMath>
                        </m:oMathPara>
                      </a14:m>
                      <a:endParaRPr lang="en-US" dirty="0"/>
                    </a:p>
                  </p:txBody>
                </p:sp>
              </mc:Choice>
              <mc:Fallback xmlns="">
                <p:sp>
                  <p:nvSpPr>
                    <p:cNvPr id="33" name="TextBox 32">
                      <a:extLst>
                        <a:ext uri="{FF2B5EF4-FFF2-40B4-BE49-F238E27FC236}">
                          <a16:creationId xmlns:a16="http://schemas.microsoft.com/office/drawing/2014/main" id="{DD01EE78-9073-83A0-AA69-E5396DD352D9}"/>
                        </a:ext>
                      </a:extLst>
                    </p:cNvPr>
                    <p:cNvSpPr txBox="1">
                      <a:spLocks noRot="1" noChangeAspect="1" noMove="1" noResize="1" noEditPoints="1" noAdjustHandles="1" noChangeArrowheads="1" noChangeShapeType="1" noTextEdit="1"/>
                    </p:cNvSpPr>
                    <p:nvPr/>
                  </p:nvSpPr>
                  <p:spPr>
                    <a:xfrm>
                      <a:off x="2745663" y="2791923"/>
                      <a:ext cx="1323854" cy="307777"/>
                    </a:xfrm>
                    <a:prstGeom prst="rect">
                      <a:avLst/>
                    </a:prstGeom>
                    <a:blipFill>
                      <a:blip r:embed="rId6"/>
                      <a:stretch>
                        <a:fillRect b="-16000"/>
                      </a:stretch>
                    </a:blipFill>
                  </p:spPr>
                  <p:txBody>
                    <a:bodyPr/>
                    <a:lstStyle/>
                    <a:p>
                      <a:r>
                        <a:rPr lang="en-US">
                          <a:noFill/>
                        </a:rPr>
                        <a:t> </a:t>
                      </a:r>
                    </a:p>
                  </p:txBody>
                </p:sp>
              </mc:Fallback>
            </mc:AlternateContent>
            <p:sp>
              <p:nvSpPr>
                <p:cNvPr id="44" name="Rectangle 43">
                  <a:extLst>
                    <a:ext uri="{FF2B5EF4-FFF2-40B4-BE49-F238E27FC236}">
                      <a16:creationId xmlns:a16="http://schemas.microsoft.com/office/drawing/2014/main" id="{AF472449-35D2-F99D-00FE-DCDAE07B7EAE}"/>
                    </a:ext>
                  </a:extLst>
                </p:cNvPr>
                <p:cNvSpPr/>
                <p:nvPr/>
              </p:nvSpPr>
              <p:spPr>
                <a:xfrm>
                  <a:off x="2936221" y="4875584"/>
                  <a:ext cx="942738" cy="140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x at mesh (µm)</a:t>
                  </a:r>
                </a:p>
              </p:txBody>
            </p:sp>
          </p:grpSp>
          <p:grpSp>
            <p:nvGrpSpPr>
              <p:cNvPr id="51" name="Group 50">
                <a:extLst>
                  <a:ext uri="{FF2B5EF4-FFF2-40B4-BE49-F238E27FC236}">
                    <a16:creationId xmlns:a16="http://schemas.microsoft.com/office/drawing/2014/main" id="{08580A94-9A19-B0EE-345A-7E7DE12D9CCF}"/>
                  </a:ext>
                </a:extLst>
              </p:cNvPr>
              <p:cNvGrpSpPr/>
              <p:nvPr/>
            </p:nvGrpSpPr>
            <p:grpSpPr>
              <a:xfrm>
                <a:off x="4451357" y="2791923"/>
                <a:ext cx="2399235" cy="2223907"/>
                <a:chOff x="4417493" y="2791923"/>
                <a:chExt cx="2399235" cy="2223907"/>
              </a:xfrm>
            </p:grpSpPr>
            <p:pic>
              <p:nvPicPr>
                <p:cNvPr id="19" name="Picture 18">
                  <a:extLst>
                    <a:ext uri="{FF2B5EF4-FFF2-40B4-BE49-F238E27FC236}">
                      <a16:creationId xmlns:a16="http://schemas.microsoft.com/office/drawing/2014/main" id="{6A338B81-4C24-87D2-5716-28F245937A9B}"/>
                    </a:ext>
                  </a:extLst>
                </p:cNvPr>
                <p:cNvPicPr>
                  <a:picLocks noChangeAspect="1"/>
                </p:cNvPicPr>
                <p:nvPr/>
              </p:nvPicPr>
              <p:blipFill>
                <a:blip r:embed="rId7"/>
                <a:srcRect l="3100"/>
                <a:stretch>
                  <a:fillRect/>
                </a:stretch>
              </p:blipFill>
              <p:spPr>
                <a:xfrm>
                  <a:off x="4417493" y="2959397"/>
                  <a:ext cx="2399235" cy="1965960"/>
                </a:xfrm>
                <a:prstGeom prst="rect">
                  <a:avLst/>
                </a:prstGeom>
              </p:spPr>
            </p:pic>
            <mc:AlternateContent xmlns:mc="http://schemas.openxmlformats.org/markup-compatibility/2006" xmlns:a14="http://schemas.microsoft.com/office/drawing/2010/main">
              <mc:Choice Requires="a14">
                <p:sp>
                  <p:nvSpPr>
                    <p:cNvPr id="34" name="TextBox 33">
                      <a:extLst>
                        <a:ext uri="{FF2B5EF4-FFF2-40B4-BE49-F238E27FC236}">
                          <a16:creationId xmlns:a16="http://schemas.microsoft.com/office/drawing/2014/main" id="{4634A19E-2EFF-3CC7-B746-F4112225FE8C}"/>
                        </a:ext>
                      </a:extLst>
                    </p:cNvPr>
                    <p:cNvSpPr txBox="1"/>
                    <p:nvPr/>
                  </p:nvSpPr>
                  <p:spPr>
                    <a:xfrm>
                      <a:off x="4863538" y="2791923"/>
                      <a:ext cx="1323854" cy="307777"/>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t</m:t>
                                </m:r>
                              </m:e>
                              <m:sub>
                                <m:r>
                                  <a:rPr lang="en-US" b="0" i="1" smtClean="0">
                                    <a:latin typeface="Cambria Math" panose="02040503050406030204" pitchFamily="18" charset="0"/>
                                  </a:rPr>
                                  <m:t>0</m:t>
                                </m:r>
                              </m:sub>
                            </m:sSub>
                            <m:r>
                              <a:rPr lang="en-US" b="0" i="0" smtClean="0">
                                <a:latin typeface="Cambria Math" panose="02040503050406030204" pitchFamily="18" charset="0"/>
                              </a:rPr>
                              <m:t> + 30 </m:t>
                            </m:r>
                            <m:r>
                              <m:rPr>
                                <m:sty m:val="p"/>
                              </m:rPr>
                              <a:rPr lang="en-US" b="0" i="0" smtClean="0">
                                <a:latin typeface="Cambria Math" panose="02040503050406030204" pitchFamily="18" charset="0"/>
                              </a:rPr>
                              <m:t>ps</m:t>
                            </m:r>
                          </m:oMath>
                        </m:oMathPara>
                      </a14:m>
                      <a:endParaRPr lang="en-US" dirty="0"/>
                    </a:p>
                  </p:txBody>
                </p:sp>
              </mc:Choice>
              <mc:Fallback xmlns="">
                <p:sp>
                  <p:nvSpPr>
                    <p:cNvPr id="34" name="TextBox 33">
                      <a:extLst>
                        <a:ext uri="{FF2B5EF4-FFF2-40B4-BE49-F238E27FC236}">
                          <a16:creationId xmlns:a16="http://schemas.microsoft.com/office/drawing/2014/main" id="{4634A19E-2EFF-3CC7-B746-F4112225FE8C}"/>
                        </a:ext>
                      </a:extLst>
                    </p:cNvPr>
                    <p:cNvSpPr txBox="1">
                      <a:spLocks noRot="1" noChangeAspect="1" noMove="1" noResize="1" noEditPoints="1" noAdjustHandles="1" noChangeArrowheads="1" noChangeShapeType="1" noTextEdit="1"/>
                    </p:cNvSpPr>
                    <p:nvPr/>
                  </p:nvSpPr>
                  <p:spPr>
                    <a:xfrm>
                      <a:off x="4863538" y="2791923"/>
                      <a:ext cx="1323854" cy="307777"/>
                    </a:xfrm>
                    <a:prstGeom prst="rect">
                      <a:avLst/>
                    </a:prstGeom>
                    <a:blipFill>
                      <a:blip r:embed="rId8"/>
                      <a:stretch>
                        <a:fillRect b="-16000"/>
                      </a:stretch>
                    </a:blipFill>
                  </p:spPr>
                  <p:txBody>
                    <a:bodyPr/>
                    <a:lstStyle/>
                    <a:p>
                      <a:r>
                        <a:rPr lang="en-US">
                          <a:noFill/>
                        </a:rPr>
                        <a:t> </a:t>
                      </a:r>
                    </a:p>
                  </p:txBody>
                </p:sp>
              </mc:Fallback>
            </mc:AlternateContent>
            <p:sp>
              <p:nvSpPr>
                <p:cNvPr id="45" name="Rectangle 44">
                  <a:extLst>
                    <a:ext uri="{FF2B5EF4-FFF2-40B4-BE49-F238E27FC236}">
                      <a16:creationId xmlns:a16="http://schemas.microsoft.com/office/drawing/2014/main" id="{16E3E7D9-6F60-E684-62CB-11F23B4ED3FF}"/>
                    </a:ext>
                  </a:extLst>
                </p:cNvPr>
                <p:cNvSpPr/>
                <p:nvPr/>
              </p:nvSpPr>
              <p:spPr>
                <a:xfrm>
                  <a:off x="5054096" y="4875584"/>
                  <a:ext cx="942738" cy="140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x at mesh (µm)</a:t>
                  </a:r>
                </a:p>
              </p:txBody>
            </p:sp>
          </p:grpSp>
          <p:grpSp>
            <p:nvGrpSpPr>
              <p:cNvPr id="52" name="Group 51">
                <a:extLst>
                  <a:ext uri="{FF2B5EF4-FFF2-40B4-BE49-F238E27FC236}">
                    <a16:creationId xmlns:a16="http://schemas.microsoft.com/office/drawing/2014/main" id="{7B585CA0-AE9C-6E5A-550D-E4CFA4EF7C0E}"/>
                  </a:ext>
                </a:extLst>
              </p:cNvPr>
              <p:cNvGrpSpPr/>
              <p:nvPr/>
            </p:nvGrpSpPr>
            <p:grpSpPr>
              <a:xfrm>
                <a:off x="6576586" y="2791923"/>
                <a:ext cx="2400915" cy="2223907"/>
                <a:chOff x="6548366" y="2791923"/>
                <a:chExt cx="2400915" cy="2223907"/>
              </a:xfrm>
            </p:grpSpPr>
            <p:pic>
              <p:nvPicPr>
                <p:cNvPr id="21" name="Picture 20">
                  <a:extLst>
                    <a:ext uri="{FF2B5EF4-FFF2-40B4-BE49-F238E27FC236}">
                      <a16:creationId xmlns:a16="http://schemas.microsoft.com/office/drawing/2014/main" id="{CCE3F1B7-C589-FA8B-7C6E-1C129E4F4FA9}"/>
                    </a:ext>
                  </a:extLst>
                </p:cNvPr>
                <p:cNvPicPr>
                  <a:picLocks noChangeAspect="1"/>
                </p:cNvPicPr>
                <p:nvPr/>
              </p:nvPicPr>
              <p:blipFill>
                <a:blip r:embed="rId9"/>
                <a:srcRect l="3033"/>
                <a:stretch>
                  <a:fillRect/>
                </a:stretch>
              </p:blipFill>
              <p:spPr>
                <a:xfrm>
                  <a:off x="6548366" y="2959397"/>
                  <a:ext cx="2400915" cy="1965960"/>
                </a:xfrm>
                <a:prstGeom prst="rect">
                  <a:avLst/>
                </a:prstGeom>
              </p:spPr>
            </p:pic>
            <mc:AlternateContent xmlns:mc="http://schemas.openxmlformats.org/markup-compatibility/2006" xmlns:a14="http://schemas.microsoft.com/office/drawing/2010/main">
              <mc:Choice Requires="a14">
                <p:sp>
                  <p:nvSpPr>
                    <p:cNvPr id="35" name="TextBox 34">
                      <a:extLst>
                        <a:ext uri="{FF2B5EF4-FFF2-40B4-BE49-F238E27FC236}">
                          <a16:creationId xmlns:a16="http://schemas.microsoft.com/office/drawing/2014/main" id="{6BF81CD6-9231-C99A-5618-AB17B0BD3A97}"/>
                        </a:ext>
                      </a:extLst>
                    </p:cNvPr>
                    <p:cNvSpPr txBox="1"/>
                    <p:nvPr/>
                  </p:nvSpPr>
                  <p:spPr>
                    <a:xfrm>
                      <a:off x="6994535" y="2791923"/>
                      <a:ext cx="1323854" cy="307777"/>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t</m:t>
                                </m:r>
                              </m:e>
                              <m:sub>
                                <m:r>
                                  <a:rPr lang="en-US" b="0" i="1" smtClean="0">
                                    <a:latin typeface="Cambria Math" panose="02040503050406030204" pitchFamily="18" charset="0"/>
                                  </a:rPr>
                                  <m:t>0</m:t>
                                </m:r>
                              </m:sub>
                            </m:sSub>
                            <m:r>
                              <a:rPr lang="en-US" b="0" i="0" smtClean="0">
                                <a:latin typeface="Cambria Math" panose="02040503050406030204" pitchFamily="18" charset="0"/>
                              </a:rPr>
                              <m:t> + 40 </m:t>
                            </m:r>
                            <m:r>
                              <m:rPr>
                                <m:sty m:val="p"/>
                              </m:rPr>
                              <a:rPr lang="en-US" b="0" i="0" smtClean="0">
                                <a:latin typeface="Cambria Math" panose="02040503050406030204" pitchFamily="18" charset="0"/>
                              </a:rPr>
                              <m:t>ps</m:t>
                            </m:r>
                          </m:oMath>
                        </m:oMathPara>
                      </a14:m>
                      <a:endParaRPr lang="en-US" dirty="0"/>
                    </a:p>
                  </p:txBody>
                </p:sp>
              </mc:Choice>
              <mc:Fallback xmlns="">
                <p:sp>
                  <p:nvSpPr>
                    <p:cNvPr id="35" name="TextBox 34">
                      <a:extLst>
                        <a:ext uri="{FF2B5EF4-FFF2-40B4-BE49-F238E27FC236}">
                          <a16:creationId xmlns:a16="http://schemas.microsoft.com/office/drawing/2014/main" id="{6BF81CD6-9231-C99A-5618-AB17B0BD3A97}"/>
                        </a:ext>
                      </a:extLst>
                    </p:cNvPr>
                    <p:cNvSpPr txBox="1">
                      <a:spLocks noRot="1" noChangeAspect="1" noMove="1" noResize="1" noEditPoints="1" noAdjustHandles="1" noChangeArrowheads="1" noChangeShapeType="1" noTextEdit="1"/>
                    </p:cNvSpPr>
                    <p:nvPr/>
                  </p:nvSpPr>
                  <p:spPr>
                    <a:xfrm>
                      <a:off x="6994535" y="2791923"/>
                      <a:ext cx="1323854" cy="307777"/>
                    </a:xfrm>
                    <a:prstGeom prst="rect">
                      <a:avLst/>
                    </a:prstGeom>
                    <a:blipFill>
                      <a:blip r:embed="rId10"/>
                      <a:stretch>
                        <a:fillRect b="-16000"/>
                      </a:stretch>
                    </a:blipFill>
                  </p:spPr>
                  <p:txBody>
                    <a:bodyPr/>
                    <a:lstStyle/>
                    <a:p>
                      <a:r>
                        <a:rPr lang="en-US">
                          <a:noFill/>
                        </a:rPr>
                        <a:t> </a:t>
                      </a:r>
                    </a:p>
                  </p:txBody>
                </p:sp>
              </mc:Fallback>
            </mc:AlternateContent>
            <p:sp>
              <p:nvSpPr>
                <p:cNvPr id="46" name="Rectangle 45">
                  <a:extLst>
                    <a:ext uri="{FF2B5EF4-FFF2-40B4-BE49-F238E27FC236}">
                      <a16:creationId xmlns:a16="http://schemas.microsoft.com/office/drawing/2014/main" id="{466BA058-DAC0-3457-4EFF-1F5F10605323}"/>
                    </a:ext>
                  </a:extLst>
                </p:cNvPr>
                <p:cNvSpPr/>
                <p:nvPr/>
              </p:nvSpPr>
              <p:spPr>
                <a:xfrm>
                  <a:off x="7185093" y="4875584"/>
                  <a:ext cx="942738" cy="140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x at mesh (µm)</a:t>
                  </a:r>
                </a:p>
              </p:txBody>
            </p:sp>
          </p:grpSp>
          <p:sp>
            <p:nvSpPr>
              <p:cNvPr id="70" name="TextBox 69">
                <a:extLst>
                  <a:ext uri="{FF2B5EF4-FFF2-40B4-BE49-F238E27FC236}">
                    <a16:creationId xmlns:a16="http://schemas.microsoft.com/office/drawing/2014/main" id="{33D22AF0-98A3-CE67-24E3-38A0A6371943}"/>
                  </a:ext>
                </a:extLst>
              </p:cNvPr>
              <p:cNvSpPr txBox="1"/>
              <p:nvPr/>
            </p:nvSpPr>
            <p:spPr>
              <a:xfrm rot="16200000">
                <a:off x="716418" y="3894202"/>
                <a:ext cx="1034807" cy="261610"/>
              </a:xfrm>
              <a:prstGeom prst="rect">
                <a:avLst/>
              </a:prstGeom>
              <a:noFill/>
            </p:spPr>
            <p:txBody>
              <a:bodyPr wrap="square" rtlCol="0">
                <a:spAutoFit/>
              </a:bodyPr>
              <a:lstStyle/>
              <a:p>
                <a:pPr algn="ctr"/>
                <a:r>
                  <a:rPr lang="en-US" sz="1100" dirty="0">
                    <a:solidFill>
                      <a:schemeClr val="bg1"/>
                    </a:solidFill>
                  </a:rPr>
                  <a:t>Original wire</a:t>
                </a:r>
              </a:p>
            </p:txBody>
          </p:sp>
          <p:sp>
            <p:nvSpPr>
              <p:cNvPr id="74" name="TextBox 73">
                <a:extLst>
                  <a:ext uri="{FF2B5EF4-FFF2-40B4-BE49-F238E27FC236}">
                    <a16:creationId xmlns:a16="http://schemas.microsoft.com/office/drawing/2014/main" id="{8709891C-083B-B886-1CEE-323A8ABAEAB2}"/>
                  </a:ext>
                </a:extLst>
              </p:cNvPr>
              <p:cNvSpPr txBox="1"/>
              <p:nvPr/>
            </p:nvSpPr>
            <p:spPr>
              <a:xfrm rot="16200000">
                <a:off x="2790255" y="3845457"/>
                <a:ext cx="1034807" cy="261610"/>
              </a:xfrm>
              <a:prstGeom prst="rect">
                <a:avLst/>
              </a:prstGeom>
              <a:noFill/>
            </p:spPr>
            <p:txBody>
              <a:bodyPr wrap="square" rtlCol="0">
                <a:spAutoFit/>
              </a:bodyPr>
              <a:lstStyle/>
              <a:p>
                <a:pPr algn="ctr"/>
                <a:r>
                  <a:rPr lang="en-US" sz="1100" dirty="0">
                    <a:solidFill>
                      <a:schemeClr val="bg1"/>
                    </a:solidFill>
                  </a:rPr>
                  <a:t>Original wire</a:t>
                </a:r>
              </a:p>
            </p:txBody>
          </p:sp>
          <p:sp>
            <p:nvSpPr>
              <p:cNvPr id="78" name="TextBox 77">
                <a:extLst>
                  <a:ext uri="{FF2B5EF4-FFF2-40B4-BE49-F238E27FC236}">
                    <a16:creationId xmlns:a16="http://schemas.microsoft.com/office/drawing/2014/main" id="{432C9753-6078-D4A2-A78C-DFA87B4D70F0}"/>
                  </a:ext>
                </a:extLst>
              </p:cNvPr>
              <p:cNvSpPr txBox="1"/>
              <p:nvPr/>
            </p:nvSpPr>
            <p:spPr>
              <a:xfrm rot="16200000">
                <a:off x="4476215" y="3836045"/>
                <a:ext cx="1034807" cy="261610"/>
              </a:xfrm>
              <a:prstGeom prst="rect">
                <a:avLst/>
              </a:prstGeom>
              <a:noFill/>
            </p:spPr>
            <p:txBody>
              <a:bodyPr wrap="square" rtlCol="0">
                <a:spAutoFit/>
              </a:bodyPr>
              <a:lstStyle/>
              <a:p>
                <a:pPr algn="ctr"/>
                <a:r>
                  <a:rPr lang="en-US" sz="1100" dirty="0">
                    <a:solidFill>
                      <a:schemeClr val="bg1"/>
                    </a:solidFill>
                  </a:rPr>
                  <a:t>Original wire</a:t>
                </a:r>
              </a:p>
            </p:txBody>
          </p:sp>
          <p:sp>
            <p:nvSpPr>
              <p:cNvPr id="82" name="TextBox 81">
                <a:extLst>
                  <a:ext uri="{FF2B5EF4-FFF2-40B4-BE49-F238E27FC236}">
                    <a16:creationId xmlns:a16="http://schemas.microsoft.com/office/drawing/2014/main" id="{82A280F2-43FE-964C-3153-EA3CC3C6F24C}"/>
                  </a:ext>
                </a:extLst>
              </p:cNvPr>
              <p:cNvSpPr txBox="1"/>
              <p:nvPr/>
            </p:nvSpPr>
            <p:spPr>
              <a:xfrm rot="16200000">
                <a:off x="6695909" y="3833125"/>
                <a:ext cx="1034807" cy="261610"/>
              </a:xfrm>
              <a:prstGeom prst="rect">
                <a:avLst/>
              </a:prstGeom>
              <a:noFill/>
            </p:spPr>
            <p:txBody>
              <a:bodyPr wrap="square" rtlCol="0">
                <a:spAutoFit/>
              </a:bodyPr>
              <a:lstStyle/>
              <a:p>
                <a:pPr algn="ctr"/>
                <a:r>
                  <a:rPr lang="en-US" sz="1100" dirty="0">
                    <a:solidFill>
                      <a:schemeClr val="bg1"/>
                    </a:solidFill>
                  </a:rPr>
                  <a:t>Original wire</a:t>
                </a:r>
              </a:p>
            </p:txBody>
          </p:sp>
        </p:grpSp>
        <p:grpSp>
          <p:nvGrpSpPr>
            <p:cNvPr id="54" name="Group 53">
              <a:extLst>
                <a:ext uri="{FF2B5EF4-FFF2-40B4-BE49-F238E27FC236}">
                  <a16:creationId xmlns:a16="http://schemas.microsoft.com/office/drawing/2014/main" id="{96D5A46B-C224-5CDA-60D5-E8097DC5ECF9}"/>
                </a:ext>
              </a:extLst>
            </p:cNvPr>
            <p:cNvGrpSpPr/>
            <p:nvPr/>
          </p:nvGrpSpPr>
          <p:grpSpPr>
            <a:xfrm>
              <a:off x="7976" y="589667"/>
              <a:ext cx="2575577" cy="2220884"/>
              <a:chOff x="7976" y="589667"/>
              <a:chExt cx="2575577" cy="2220884"/>
            </a:xfrm>
          </p:grpSpPr>
          <p:pic>
            <p:nvPicPr>
              <p:cNvPr id="11" name="Picture 10">
                <a:extLst>
                  <a:ext uri="{FF2B5EF4-FFF2-40B4-BE49-F238E27FC236}">
                    <a16:creationId xmlns:a16="http://schemas.microsoft.com/office/drawing/2014/main" id="{0EFADDF9-11E5-D1E4-1AF4-1B8E09B11A78}"/>
                  </a:ext>
                </a:extLst>
              </p:cNvPr>
              <p:cNvPicPr>
                <a:picLocks noChangeAspect="1"/>
              </p:cNvPicPr>
              <p:nvPr/>
            </p:nvPicPr>
            <p:blipFill>
              <a:blip r:embed="rId11"/>
              <a:stretch>
                <a:fillRect/>
              </a:stretch>
            </p:blipFill>
            <p:spPr>
              <a:xfrm>
                <a:off x="107556" y="754844"/>
                <a:ext cx="2475997" cy="1965960"/>
              </a:xfrm>
              <a:prstGeom prst="rect">
                <a:avLst/>
              </a:prstGeom>
            </p:spPr>
          </p:pic>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238BD516-78B1-6E7E-CF82-F05895C76366}"/>
                      </a:ext>
                    </a:extLst>
                  </p:cNvPr>
                  <p:cNvSpPr txBox="1"/>
                  <p:nvPr/>
                </p:nvSpPr>
                <p:spPr>
                  <a:xfrm>
                    <a:off x="702030" y="589667"/>
                    <a:ext cx="1062521" cy="307777"/>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n-US" b="0" i="1" smtClean="0">
                              <a:latin typeface="Cambria Math" panose="02040503050406030204" pitchFamily="18" charset="0"/>
                            </a:rPr>
                            <m:t>Before</m:t>
                          </m:r>
                          <m:r>
                            <a:rPr lang="en-US" b="0" i="1" smtClean="0">
                              <a:latin typeface="Cambria Math" panose="02040503050406030204" pitchFamily="18" charset="0"/>
                            </a:rPr>
                            <m:t> </m:t>
                          </m:r>
                          <m:r>
                            <m:rPr>
                              <m:sty m:val="p"/>
                            </m:rPr>
                            <a:rPr lang="en-US" b="0" i="1" smtClean="0">
                              <a:latin typeface="Cambria Math" panose="02040503050406030204" pitchFamily="18" charset="0"/>
                            </a:rPr>
                            <m:t>laser</m:t>
                          </m:r>
                        </m:oMath>
                      </m:oMathPara>
                    </a14:m>
                    <a:endParaRPr lang="en-US" dirty="0"/>
                  </a:p>
                </p:txBody>
              </p:sp>
            </mc:Choice>
            <mc:Fallback xmlns="">
              <p:sp>
                <p:nvSpPr>
                  <p:cNvPr id="27" name="TextBox 26">
                    <a:extLst>
                      <a:ext uri="{FF2B5EF4-FFF2-40B4-BE49-F238E27FC236}">
                        <a16:creationId xmlns:a16="http://schemas.microsoft.com/office/drawing/2014/main" id="{238BD516-78B1-6E7E-CF82-F05895C76366}"/>
                      </a:ext>
                    </a:extLst>
                  </p:cNvPr>
                  <p:cNvSpPr txBox="1">
                    <a:spLocks noRot="1" noChangeAspect="1" noMove="1" noResize="1" noEditPoints="1" noAdjustHandles="1" noChangeArrowheads="1" noChangeShapeType="1" noTextEdit="1"/>
                  </p:cNvSpPr>
                  <p:nvPr/>
                </p:nvSpPr>
                <p:spPr>
                  <a:xfrm>
                    <a:off x="702030" y="589667"/>
                    <a:ext cx="1062521" cy="307777"/>
                  </a:xfrm>
                  <a:prstGeom prst="rect">
                    <a:avLst/>
                  </a:prstGeom>
                  <a:blipFill>
                    <a:blip r:embed="rId12"/>
                    <a:stretch>
                      <a:fillRect r="-1190" b="-16000"/>
                    </a:stretch>
                  </a:blipFill>
                </p:spPr>
                <p:txBody>
                  <a:bodyPr/>
                  <a:lstStyle/>
                  <a:p>
                    <a:r>
                      <a:rPr lang="en-US">
                        <a:noFill/>
                      </a:rPr>
                      <a:t> </a:t>
                    </a:r>
                  </a:p>
                </p:txBody>
              </p:sp>
            </mc:Fallback>
          </mc:AlternateContent>
          <p:sp>
            <p:nvSpPr>
              <p:cNvPr id="40" name="Rectangle 39">
                <a:extLst>
                  <a:ext uri="{FF2B5EF4-FFF2-40B4-BE49-F238E27FC236}">
                    <a16:creationId xmlns:a16="http://schemas.microsoft.com/office/drawing/2014/main" id="{CEE58785-8386-1AA8-B957-A6A17E57E1AC}"/>
                  </a:ext>
                </a:extLst>
              </p:cNvPr>
              <p:cNvSpPr/>
              <p:nvPr/>
            </p:nvSpPr>
            <p:spPr>
              <a:xfrm>
                <a:off x="793593" y="2670305"/>
                <a:ext cx="942738" cy="140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x at mesh (µm)</a:t>
                </a:r>
              </a:p>
            </p:txBody>
          </p:sp>
          <p:sp>
            <p:nvSpPr>
              <p:cNvPr id="47" name="Rectangle 46">
                <a:extLst>
                  <a:ext uri="{FF2B5EF4-FFF2-40B4-BE49-F238E27FC236}">
                    <a16:creationId xmlns:a16="http://schemas.microsoft.com/office/drawing/2014/main" id="{19C4943E-54B1-D7DD-BC12-958A9151CD74}"/>
                  </a:ext>
                </a:extLst>
              </p:cNvPr>
              <p:cNvSpPr/>
              <p:nvPr/>
            </p:nvSpPr>
            <p:spPr>
              <a:xfrm rot="16200000">
                <a:off x="-393270" y="1590754"/>
                <a:ext cx="942738" cy="140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y at mesh (µm)</a:t>
                </a:r>
              </a:p>
            </p:txBody>
          </p:sp>
        </p:grpSp>
        <p:grpSp>
          <p:nvGrpSpPr>
            <p:cNvPr id="55" name="Group 54">
              <a:extLst>
                <a:ext uri="{FF2B5EF4-FFF2-40B4-BE49-F238E27FC236}">
                  <a16:creationId xmlns:a16="http://schemas.microsoft.com/office/drawing/2014/main" id="{491BD8FB-316D-81B1-F892-6D647D06B03A}"/>
                </a:ext>
              </a:extLst>
            </p:cNvPr>
            <p:cNvGrpSpPr/>
            <p:nvPr/>
          </p:nvGrpSpPr>
          <p:grpSpPr>
            <a:xfrm>
              <a:off x="2313480" y="595311"/>
              <a:ext cx="2399235" cy="2210226"/>
              <a:chOff x="2313480" y="595311"/>
              <a:chExt cx="2399235" cy="2210226"/>
            </a:xfrm>
          </p:grpSpPr>
          <p:pic>
            <p:nvPicPr>
              <p:cNvPr id="9" name="Picture 8">
                <a:extLst>
                  <a:ext uri="{FF2B5EF4-FFF2-40B4-BE49-F238E27FC236}">
                    <a16:creationId xmlns:a16="http://schemas.microsoft.com/office/drawing/2014/main" id="{9D9245BD-8597-E56A-C348-C8C7473A55A9}"/>
                  </a:ext>
                </a:extLst>
              </p:cNvPr>
              <p:cNvPicPr>
                <a:picLocks noChangeAspect="1"/>
              </p:cNvPicPr>
              <p:nvPr/>
            </p:nvPicPr>
            <p:blipFill>
              <a:blip r:embed="rId13"/>
              <a:srcRect l="3100"/>
              <a:stretch>
                <a:fillRect/>
              </a:stretch>
            </p:blipFill>
            <p:spPr>
              <a:xfrm>
                <a:off x="2313480" y="754844"/>
                <a:ext cx="2399235" cy="1965960"/>
              </a:xfrm>
              <a:prstGeom prst="rect">
                <a:avLst/>
              </a:prstGeom>
            </p:spPr>
          </p:pic>
          <mc:AlternateContent xmlns:mc="http://schemas.openxmlformats.org/markup-compatibility/2006" xmlns:a14="http://schemas.microsoft.com/office/drawing/2010/main">
            <mc:Choice Requires="a14">
              <p:sp>
                <p:nvSpPr>
                  <p:cNvPr id="26" name="TextBox 25">
                    <a:extLst>
                      <a:ext uri="{FF2B5EF4-FFF2-40B4-BE49-F238E27FC236}">
                        <a16:creationId xmlns:a16="http://schemas.microsoft.com/office/drawing/2014/main" id="{A9ECC809-3F26-81BA-E181-DCF0108FA07A}"/>
                      </a:ext>
                    </a:extLst>
                  </p:cNvPr>
                  <p:cNvSpPr txBox="1"/>
                  <p:nvPr/>
                </p:nvSpPr>
                <p:spPr>
                  <a:xfrm>
                    <a:off x="2495211" y="595311"/>
                    <a:ext cx="1810388" cy="307777"/>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r>
                            <m:rPr>
                              <m:sty m:val="p"/>
                            </m:rPr>
                            <a:rPr lang="en-US" b="0" i="1" smtClean="0">
                              <a:latin typeface="Cambria Math" panose="02040503050406030204" pitchFamily="18" charset="0"/>
                            </a:rPr>
                            <m:t>Effects</m:t>
                          </m:r>
                          <m:r>
                            <a:rPr lang="en-US" b="0" i="1" smtClean="0">
                              <a:latin typeface="Cambria Math" panose="02040503050406030204" pitchFamily="18" charset="0"/>
                            </a:rPr>
                            <m:t> </m:t>
                          </m:r>
                          <m:r>
                            <m:rPr>
                              <m:sty m:val="p"/>
                            </m:rPr>
                            <a:rPr lang="en-US" b="0" i="1" smtClean="0">
                              <a:latin typeface="Cambria Math" panose="02040503050406030204" pitchFamily="18" charset="0"/>
                            </a:rPr>
                            <m:t>of</m:t>
                          </m:r>
                          <m:r>
                            <a:rPr lang="en-US" b="0" i="1" smtClean="0">
                              <a:latin typeface="Cambria Math" panose="02040503050406030204" pitchFamily="18" charset="0"/>
                            </a:rPr>
                            <m:t> </m:t>
                          </m:r>
                          <m:r>
                            <m:rPr>
                              <m:sty m:val="p"/>
                            </m:rPr>
                            <a:rPr lang="en-US" b="0" i="1" smtClean="0">
                              <a:latin typeface="Cambria Math" panose="02040503050406030204" pitchFamily="18" charset="0"/>
                            </a:rPr>
                            <m:t>prepulse</m:t>
                          </m:r>
                        </m:oMath>
                      </m:oMathPara>
                    </a14:m>
                    <a:endParaRPr lang="en-US" dirty="0"/>
                  </a:p>
                </p:txBody>
              </p:sp>
            </mc:Choice>
            <mc:Fallback xmlns="">
              <p:sp>
                <p:nvSpPr>
                  <p:cNvPr id="26" name="TextBox 25">
                    <a:extLst>
                      <a:ext uri="{FF2B5EF4-FFF2-40B4-BE49-F238E27FC236}">
                        <a16:creationId xmlns:a16="http://schemas.microsoft.com/office/drawing/2014/main" id="{A9ECC809-3F26-81BA-E181-DCF0108FA07A}"/>
                      </a:ext>
                    </a:extLst>
                  </p:cNvPr>
                  <p:cNvSpPr txBox="1">
                    <a:spLocks noRot="1" noChangeAspect="1" noMove="1" noResize="1" noEditPoints="1" noAdjustHandles="1" noChangeArrowheads="1" noChangeShapeType="1" noTextEdit="1"/>
                  </p:cNvSpPr>
                  <p:nvPr/>
                </p:nvSpPr>
                <p:spPr>
                  <a:xfrm>
                    <a:off x="2495211" y="595311"/>
                    <a:ext cx="1810388" cy="307777"/>
                  </a:xfrm>
                  <a:prstGeom prst="rect">
                    <a:avLst/>
                  </a:prstGeom>
                  <a:blipFill>
                    <a:blip r:embed="rId14"/>
                    <a:stretch>
                      <a:fillRect b="-12000"/>
                    </a:stretch>
                  </a:blipFill>
                </p:spPr>
                <p:txBody>
                  <a:bodyPr/>
                  <a:lstStyle/>
                  <a:p>
                    <a:r>
                      <a:rPr lang="en-US">
                        <a:noFill/>
                      </a:rPr>
                      <a:t> </a:t>
                    </a:r>
                  </a:p>
                </p:txBody>
              </p:sp>
            </mc:Fallback>
          </mc:AlternateContent>
          <p:sp>
            <p:nvSpPr>
              <p:cNvPr id="41" name="Rectangle 40">
                <a:extLst>
                  <a:ext uri="{FF2B5EF4-FFF2-40B4-BE49-F238E27FC236}">
                    <a16:creationId xmlns:a16="http://schemas.microsoft.com/office/drawing/2014/main" id="{63529A0B-9117-12A1-979F-85857637FC24}"/>
                  </a:ext>
                </a:extLst>
              </p:cNvPr>
              <p:cNvSpPr/>
              <p:nvPr/>
            </p:nvSpPr>
            <p:spPr>
              <a:xfrm>
                <a:off x="3001919" y="2665291"/>
                <a:ext cx="942738" cy="140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x at mesh (µm)</a:t>
                </a:r>
              </a:p>
            </p:txBody>
          </p:sp>
        </p:grpSp>
        <p:grpSp>
          <p:nvGrpSpPr>
            <p:cNvPr id="56" name="Group 55">
              <a:extLst>
                <a:ext uri="{FF2B5EF4-FFF2-40B4-BE49-F238E27FC236}">
                  <a16:creationId xmlns:a16="http://schemas.microsoft.com/office/drawing/2014/main" id="{586E5215-5A2B-AA87-0273-CA2591FCBDB6}"/>
                </a:ext>
              </a:extLst>
            </p:cNvPr>
            <p:cNvGrpSpPr/>
            <p:nvPr/>
          </p:nvGrpSpPr>
          <p:grpSpPr>
            <a:xfrm>
              <a:off x="4440787" y="592608"/>
              <a:ext cx="2399236" cy="2212929"/>
              <a:chOff x="4440787" y="592608"/>
              <a:chExt cx="2399236" cy="2212929"/>
            </a:xfrm>
          </p:grpSpPr>
          <p:pic>
            <p:nvPicPr>
              <p:cNvPr id="7" name="Picture 6">
                <a:extLst>
                  <a:ext uri="{FF2B5EF4-FFF2-40B4-BE49-F238E27FC236}">
                    <a16:creationId xmlns:a16="http://schemas.microsoft.com/office/drawing/2014/main" id="{BD994730-5D90-F732-BEF9-1B3119063646}"/>
                  </a:ext>
                </a:extLst>
              </p:cNvPr>
              <p:cNvPicPr>
                <a:picLocks noChangeAspect="1"/>
              </p:cNvPicPr>
              <p:nvPr/>
            </p:nvPicPr>
            <p:blipFill>
              <a:blip r:embed="rId15"/>
              <a:srcRect l="3101"/>
              <a:stretch>
                <a:fillRect/>
              </a:stretch>
            </p:blipFill>
            <p:spPr>
              <a:xfrm>
                <a:off x="4440787" y="754844"/>
                <a:ext cx="2399236" cy="1965960"/>
              </a:xfrm>
              <a:prstGeom prst="rect">
                <a:avLst/>
              </a:prstGeom>
            </p:spPr>
          </p:pic>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610545AA-2AEE-DE3C-0D7D-32248D595290}"/>
                      </a:ext>
                    </a:extLst>
                  </p:cNvPr>
                  <p:cNvSpPr txBox="1"/>
                  <p:nvPr/>
                </p:nvSpPr>
                <p:spPr>
                  <a:xfrm>
                    <a:off x="4877101" y="592608"/>
                    <a:ext cx="1323854" cy="307777"/>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t</m:t>
                              </m:r>
                            </m:e>
                            <m:sub>
                              <m:r>
                                <a:rPr lang="en-US" b="0" i="1" smtClean="0">
                                  <a:latin typeface="Cambria Math" panose="02040503050406030204" pitchFamily="18" charset="0"/>
                                </a:rPr>
                                <m:t>0</m:t>
                              </m:r>
                            </m:sub>
                          </m:sSub>
                          <m:r>
                            <a:rPr lang="en-US" b="0" i="1" smtClean="0">
                              <a:latin typeface="Cambria Math" panose="02040503050406030204" pitchFamily="18" charset="0"/>
                              <a:ea typeface="Cambria Math" panose="02040503050406030204" pitchFamily="18" charset="0"/>
                            </a:rPr>
                            <m:t>± 2.5</m:t>
                          </m:r>
                          <m:r>
                            <m:rPr>
                              <m:sty m:val="p"/>
                            </m:rPr>
                            <a:rPr lang="en-US" b="0" i="1" smtClean="0">
                              <a:latin typeface="Cambria Math" panose="02040503050406030204" pitchFamily="18" charset="0"/>
                              <a:ea typeface="Cambria Math" panose="02040503050406030204" pitchFamily="18" charset="0"/>
                            </a:rPr>
                            <m:t>ps</m:t>
                          </m:r>
                        </m:oMath>
                      </m:oMathPara>
                    </a14:m>
                    <a:endParaRPr lang="en-US" dirty="0"/>
                  </a:p>
                </p:txBody>
              </p:sp>
            </mc:Choice>
            <mc:Fallback xmlns="">
              <p:sp>
                <p:nvSpPr>
                  <p:cNvPr id="30" name="TextBox 29">
                    <a:extLst>
                      <a:ext uri="{FF2B5EF4-FFF2-40B4-BE49-F238E27FC236}">
                        <a16:creationId xmlns:a16="http://schemas.microsoft.com/office/drawing/2014/main" id="{610545AA-2AEE-DE3C-0D7D-32248D595290}"/>
                      </a:ext>
                    </a:extLst>
                  </p:cNvPr>
                  <p:cNvSpPr txBox="1">
                    <a:spLocks noRot="1" noChangeAspect="1" noMove="1" noResize="1" noEditPoints="1" noAdjustHandles="1" noChangeArrowheads="1" noChangeShapeType="1" noTextEdit="1"/>
                  </p:cNvSpPr>
                  <p:nvPr/>
                </p:nvSpPr>
                <p:spPr>
                  <a:xfrm>
                    <a:off x="4877101" y="592608"/>
                    <a:ext cx="1323854" cy="307777"/>
                  </a:xfrm>
                  <a:prstGeom prst="rect">
                    <a:avLst/>
                  </a:prstGeom>
                  <a:blipFill>
                    <a:blip r:embed="rId16"/>
                    <a:stretch>
                      <a:fillRect b="-11538"/>
                    </a:stretch>
                  </a:blipFill>
                </p:spPr>
                <p:txBody>
                  <a:bodyPr/>
                  <a:lstStyle/>
                  <a:p>
                    <a:r>
                      <a:rPr lang="en-US">
                        <a:noFill/>
                      </a:rPr>
                      <a:t> </a:t>
                    </a:r>
                  </a:p>
                </p:txBody>
              </p:sp>
            </mc:Fallback>
          </mc:AlternateContent>
          <p:sp>
            <p:nvSpPr>
              <p:cNvPr id="42" name="Rectangle 41">
                <a:extLst>
                  <a:ext uri="{FF2B5EF4-FFF2-40B4-BE49-F238E27FC236}">
                    <a16:creationId xmlns:a16="http://schemas.microsoft.com/office/drawing/2014/main" id="{748D95C1-9975-1232-7781-8636758D215E}"/>
                  </a:ext>
                </a:extLst>
              </p:cNvPr>
              <p:cNvSpPr/>
              <p:nvPr/>
            </p:nvSpPr>
            <p:spPr>
              <a:xfrm>
                <a:off x="5139471" y="2665291"/>
                <a:ext cx="942738" cy="140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x at mesh (µm)</a:t>
                </a:r>
              </a:p>
            </p:txBody>
          </p:sp>
        </p:grpSp>
        <p:grpSp>
          <p:nvGrpSpPr>
            <p:cNvPr id="57" name="Group 56">
              <a:extLst>
                <a:ext uri="{FF2B5EF4-FFF2-40B4-BE49-F238E27FC236}">
                  <a16:creationId xmlns:a16="http://schemas.microsoft.com/office/drawing/2014/main" id="{423358A3-069E-4A1F-E742-1E42199C5CB3}"/>
                </a:ext>
              </a:extLst>
            </p:cNvPr>
            <p:cNvGrpSpPr/>
            <p:nvPr/>
          </p:nvGrpSpPr>
          <p:grpSpPr>
            <a:xfrm>
              <a:off x="6565948" y="585628"/>
              <a:ext cx="2400915" cy="2224923"/>
              <a:chOff x="6565948" y="585628"/>
              <a:chExt cx="2400915" cy="2224923"/>
            </a:xfrm>
          </p:grpSpPr>
          <p:pic>
            <p:nvPicPr>
              <p:cNvPr id="5" name="Picture 4">
                <a:extLst>
                  <a:ext uri="{FF2B5EF4-FFF2-40B4-BE49-F238E27FC236}">
                    <a16:creationId xmlns:a16="http://schemas.microsoft.com/office/drawing/2014/main" id="{CCA0EB77-9C27-3CDA-795D-786EE2615BAC}"/>
                  </a:ext>
                </a:extLst>
              </p:cNvPr>
              <p:cNvPicPr>
                <a:picLocks noChangeAspect="1"/>
              </p:cNvPicPr>
              <p:nvPr/>
            </p:nvPicPr>
            <p:blipFill>
              <a:blip r:embed="rId17"/>
              <a:srcRect l="2899"/>
              <a:stretch>
                <a:fillRect/>
              </a:stretch>
            </p:blipFill>
            <p:spPr>
              <a:xfrm>
                <a:off x="6565948" y="757533"/>
                <a:ext cx="2400915" cy="1963271"/>
              </a:xfrm>
              <a:prstGeom prst="rect">
                <a:avLst/>
              </a:prstGeom>
            </p:spPr>
          </p:pic>
          <mc:AlternateContent xmlns:mc="http://schemas.openxmlformats.org/markup-compatibility/2006" xmlns:a14="http://schemas.microsoft.com/office/drawing/2010/main">
            <mc:Choice Requires="a14">
              <p:sp>
                <p:nvSpPr>
                  <p:cNvPr id="31" name="TextBox 30">
                    <a:extLst>
                      <a:ext uri="{FF2B5EF4-FFF2-40B4-BE49-F238E27FC236}">
                        <a16:creationId xmlns:a16="http://schemas.microsoft.com/office/drawing/2014/main" id="{E85C0CD5-8219-B9EC-3682-535A1140ADB6}"/>
                      </a:ext>
                    </a:extLst>
                  </p:cNvPr>
                  <p:cNvSpPr txBox="1"/>
                  <p:nvPr/>
                </p:nvSpPr>
                <p:spPr>
                  <a:xfrm>
                    <a:off x="7003997" y="585628"/>
                    <a:ext cx="1323854" cy="307777"/>
                  </a:xfrm>
                  <a:prstGeom prst="rect">
                    <a:avLst/>
                  </a:prstGeom>
                  <a:solidFill>
                    <a:schemeClr val="bg1"/>
                  </a:solidFill>
                </p:spPr>
                <p:txBody>
                  <a:bodyPr wrap="square" rtlCol="0">
                    <a:spAutoFit/>
                  </a:bodyPr>
                  <a:lstStyle/>
                  <a:p>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m:rPr>
                                  <m:sty m:val="p"/>
                                </m:rPr>
                                <a:rPr lang="en-US" b="0" i="1" smtClean="0">
                                  <a:latin typeface="Cambria Math" panose="02040503050406030204" pitchFamily="18" charset="0"/>
                                </a:rPr>
                                <m:t>t</m:t>
                              </m:r>
                            </m:e>
                            <m:sub>
                              <m:r>
                                <a:rPr lang="en-US" b="0" i="1" smtClean="0">
                                  <a:latin typeface="Cambria Math" panose="02040503050406030204" pitchFamily="18" charset="0"/>
                                </a:rPr>
                                <m:t>0</m:t>
                              </m:r>
                            </m:sub>
                          </m:sSub>
                          <m:r>
                            <a:rPr lang="en-US" b="0" i="0" smtClean="0">
                              <a:latin typeface="Cambria Math" panose="02040503050406030204" pitchFamily="18" charset="0"/>
                            </a:rPr>
                            <m:t> + 5 </m:t>
                          </m:r>
                          <m:r>
                            <m:rPr>
                              <m:sty m:val="p"/>
                            </m:rPr>
                            <a:rPr lang="en-US" b="0" i="0" smtClean="0">
                              <a:latin typeface="Cambria Math" panose="02040503050406030204" pitchFamily="18" charset="0"/>
                            </a:rPr>
                            <m:t>ps</m:t>
                          </m:r>
                        </m:oMath>
                      </m:oMathPara>
                    </a14:m>
                    <a:endParaRPr lang="en-US" dirty="0"/>
                  </a:p>
                </p:txBody>
              </p:sp>
            </mc:Choice>
            <mc:Fallback xmlns="">
              <p:sp>
                <p:nvSpPr>
                  <p:cNvPr id="31" name="TextBox 30">
                    <a:extLst>
                      <a:ext uri="{FF2B5EF4-FFF2-40B4-BE49-F238E27FC236}">
                        <a16:creationId xmlns:a16="http://schemas.microsoft.com/office/drawing/2014/main" id="{E85C0CD5-8219-B9EC-3682-535A1140ADB6}"/>
                      </a:ext>
                    </a:extLst>
                  </p:cNvPr>
                  <p:cNvSpPr txBox="1">
                    <a:spLocks noRot="1" noChangeAspect="1" noMove="1" noResize="1" noEditPoints="1" noAdjustHandles="1" noChangeArrowheads="1" noChangeShapeType="1" noTextEdit="1"/>
                  </p:cNvSpPr>
                  <p:nvPr/>
                </p:nvSpPr>
                <p:spPr>
                  <a:xfrm>
                    <a:off x="7003997" y="585628"/>
                    <a:ext cx="1323854" cy="307777"/>
                  </a:xfrm>
                  <a:prstGeom prst="rect">
                    <a:avLst/>
                  </a:prstGeom>
                  <a:blipFill>
                    <a:blip r:embed="rId18"/>
                    <a:stretch>
                      <a:fillRect b="-12000"/>
                    </a:stretch>
                  </a:blipFill>
                </p:spPr>
                <p:txBody>
                  <a:bodyPr/>
                  <a:lstStyle/>
                  <a:p>
                    <a:r>
                      <a:rPr lang="en-US">
                        <a:noFill/>
                      </a:rPr>
                      <a:t> </a:t>
                    </a:r>
                  </a:p>
                </p:txBody>
              </p:sp>
            </mc:Fallback>
          </mc:AlternateContent>
          <p:sp>
            <p:nvSpPr>
              <p:cNvPr id="43" name="Rectangle 42">
                <a:extLst>
                  <a:ext uri="{FF2B5EF4-FFF2-40B4-BE49-F238E27FC236}">
                    <a16:creationId xmlns:a16="http://schemas.microsoft.com/office/drawing/2014/main" id="{A19F557A-E49D-F282-BCF4-17C813903090}"/>
                  </a:ext>
                </a:extLst>
              </p:cNvPr>
              <p:cNvSpPr/>
              <p:nvPr/>
            </p:nvSpPr>
            <p:spPr>
              <a:xfrm>
                <a:off x="7266779" y="2670305"/>
                <a:ext cx="942738" cy="1402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700" b="1" dirty="0">
                    <a:solidFill>
                      <a:schemeClr val="tx1"/>
                    </a:solidFill>
                  </a:rPr>
                  <a:t>x at mesh (µm)</a:t>
                </a:r>
              </a:p>
            </p:txBody>
          </p:sp>
        </p:grpSp>
        <p:grpSp>
          <p:nvGrpSpPr>
            <p:cNvPr id="2" name="Group 1">
              <a:extLst>
                <a:ext uri="{FF2B5EF4-FFF2-40B4-BE49-F238E27FC236}">
                  <a16:creationId xmlns:a16="http://schemas.microsoft.com/office/drawing/2014/main" id="{FF29DC21-DD4C-3DE9-C3C0-CE507E5921C8}"/>
                </a:ext>
              </a:extLst>
            </p:cNvPr>
            <p:cNvGrpSpPr/>
            <p:nvPr/>
          </p:nvGrpSpPr>
          <p:grpSpPr>
            <a:xfrm>
              <a:off x="903031" y="1260279"/>
              <a:ext cx="276658" cy="978408"/>
              <a:chOff x="1380699" y="1207190"/>
              <a:chExt cx="276658" cy="978408"/>
            </a:xfrm>
          </p:grpSpPr>
          <p:cxnSp>
            <p:nvCxnSpPr>
              <p:cNvPr id="3" name="Straight Connector 2">
                <a:extLst>
                  <a:ext uri="{FF2B5EF4-FFF2-40B4-BE49-F238E27FC236}">
                    <a16:creationId xmlns:a16="http://schemas.microsoft.com/office/drawing/2014/main" id="{95305E6A-0C4C-C29F-6981-7D82DCAEB3E2}"/>
                  </a:ext>
                </a:extLst>
              </p:cNvPr>
              <p:cNvCxnSpPr/>
              <p:nvPr/>
            </p:nvCxnSpPr>
            <p:spPr>
              <a:xfrm>
                <a:off x="1380699" y="1207190"/>
                <a:ext cx="0" cy="978408"/>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88469FD3-C30A-7D37-B6F2-6A30AE7E27C7}"/>
                  </a:ext>
                </a:extLst>
              </p:cNvPr>
              <p:cNvCxnSpPr/>
              <p:nvPr/>
            </p:nvCxnSpPr>
            <p:spPr>
              <a:xfrm>
                <a:off x="1657357" y="1207190"/>
                <a:ext cx="0" cy="978408"/>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sp>
          <p:nvSpPr>
            <p:cNvPr id="8" name="TextBox 7">
              <a:extLst>
                <a:ext uri="{FF2B5EF4-FFF2-40B4-BE49-F238E27FC236}">
                  <a16:creationId xmlns:a16="http://schemas.microsoft.com/office/drawing/2014/main" id="{8DA7E8DB-BBF9-5D85-57F2-0543045AC4A6}"/>
                </a:ext>
              </a:extLst>
            </p:cNvPr>
            <p:cNvSpPr txBox="1"/>
            <p:nvPr/>
          </p:nvSpPr>
          <p:spPr>
            <a:xfrm rot="16200000">
              <a:off x="516434" y="1639223"/>
              <a:ext cx="1034807" cy="261610"/>
            </a:xfrm>
            <a:prstGeom prst="rect">
              <a:avLst/>
            </a:prstGeom>
            <a:noFill/>
          </p:spPr>
          <p:txBody>
            <a:bodyPr wrap="square" rtlCol="0">
              <a:spAutoFit/>
            </a:bodyPr>
            <a:lstStyle/>
            <a:p>
              <a:pPr algn="ctr"/>
              <a:r>
                <a:rPr lang="en-US" sz="1100" dirty="0">
                  <a:solidFill>
                    <a:schemeClr val="bg1"/>
                  </a:solidFill>
                </a:rPr>
                <a:t>Original wire</a:t>
              </a:r>
            </a:p>
          </p:txBody>
        </p:sp>
        <p:grpSp>
          <p:nvGrpSpPr>
            <p:cNvPr id="10" name="Group 9">
              <a:extLst>
                <a:ext uri="{FF2B5EF4-FFF2-40B4-BE49-F238E27FC236}">
                  <a16:creationId xmlns:a16="http://schemas.microsoft.com/office/drawing/2014/main" id="{090887AD-92F2-7A80-F3BD-1C8190261F3E}"/>
                </a:ext>
              </a:extLst>
            </p:cNvPr>
            <p:cNvGrpSpPr/>
            <p:nvPr/>
          </p:nvGrpSpPr>
          <p:grpSpPr>
            <a:xfrm>
              <a:off x="3219828" y="1274440"/>
              <a:ext cx="276658" cy="978408"/>
              <a:chOff x="1380699" y="1207190"/>
              <a:chExt cx="276658" cy="978408"/>
            </a:xfrm>
          </p:grpSpPr>
          <p:cxnSp>
            <p:nvCxnSpPr>
              <p:cNvPr id="12" name="Straight Connector 11">
                <a:extLst>
                  <a:ext uri="{FF2B5EF4-FFF2-40B4-BE49-F238E27FC236}">
                    <a16:creationId xmlns:a16="http://schemas.microsoft.com/office/drawing/2014/main" id="{831ECE7D-1F79-533E-1A2D-EBA3B4775D5C}"/>
                  </a:ext>
                </a:extLst>
              </p:cNvPr>
              <p:cNvCxnSpPr/>
              <p:nvPr/>
            </p:nvCxnSpPr>
            <p:spPr>
              <a:xfrm>
                <a:off x="1380699" y="1207190"/>
                <a:ext cx="0" cy="978408"/>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574691F-10C9-6B4E-6E31-CF62135F862B}"/>
                  </a:ext>
                </a:extLst>
              </p:cNvPr>
              <p:cNvCxnSpPr/>
              <p:nvPr/>
            </p:nvCxnSpPr>
            <p:spPr>
              <a:xfrm>
                <a:off x="1657357" y="1207190"/>
                <a:ext cx="0" cy="978408"/>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sp>
          <p:nvSpPr>
            <p:cNvPr id="15" name="TextBox 14">
              <a:extLst>
                <a:ext uri="{FF2B5EF4-FFF2-40B4-BE49-F238E27FC236}">
                  <a16:creationId xmlns:a16="http://schemas.microsoft.com/office/drawing/2014/main" id="{6F0D0EAC-620B-D5CC-E87F-D767574EE1E2}"/>
                </a:ext>
              </a:extLst>
            </p:cNvPr>
            <p:cNvSpPr txBox="1"/>
            <p:nvPr/>
          </p:nvSpPr>
          <p:spPr>
            <a:xfrm rot="16200000">
              <a:off x="2833231" y="1653384"/>
              <a:ext cx="1034807" cy="261610"/>
            </a:xfrm>
            <a:prstGeom prst="rect">
              <a:avLst/>
            </a:prstGeom>
            <a:noFill/>
          </p:spPr>
          <p:txBody>
            <a:bodyPr wrap="square" rtlCol="0">
              <a:spAutoFit/>
            </a:bodyPr>
            <a:lstStyle/>
            <a:p>
              <a:pPr algn="ctr"/>
              <a:r>
                <a:rPr lang="en-US" sz="1100" dirty="0">
                  <a:solidFill>
                    <a:schemeClr val="bg1"/>
                  </a:solidFill>
                </a:rPr>
                <a:t>Original wire</a:t>
              </a:r>
            </a:p>
          </p:txBody>
        </p:sp>
        <p:grpSp>
          <p:nvGrpSpPr>
            <p:cNvPr id="16" name="Group 15">
              <a:extLst>
                <a:ext uri="{FF2B5EF4-FFF2-40B4-BE49-F238E27FC236}">
                  <a16:creationId xmlns:a16="http://schemas.microsoft.com/office/drawing/2014/main" id="{AF8F4250-0ACA-53DE-410F-7A36C4AD67BF}"/>
                </a:ext>
              </a:extLst>
            </p:cNvPr>
            <p:cNvGrpSpPr/>
            <p:nvPr/>
          </p:nvGrpSpPr>
          <p:grpSpPr>
            <a:xfrm>
              <a:off x="5569847" y="1339002"/>
              <a:ext cx="276658" cy="978408"/>
              <a:chOff x="1380699" y="1207190"/>
              <a:chExt cx="276658" cy="978408"/>
            </a:xfrm>
          </p:grpSpPr>
          <p:cxnSp>
            <p:nvCxnSpPr>
              <p:cNvPr id="18" name="Straight Connector 17">
                <a:extLst>
                  <a:ext uri="{FF2B5EF4-FFF2-40B4-BE49-F238E27FC236}">
                    <a16:creationId xmlns:a16="http://schemas.microsoft.com/office/drawing/2014/main" id="{B7A32FC6-AE16-3380-15AA-CADCC42EADA3}"/>
                  </a:ext>
                </a:extLst>
              </p:cNvPr>
              <p:cNvCxnSpPr/>
              <p:nvPr/>
            </p:nvCxnSpPr>
            <p:spPr>
              <a:xfrm>
                <a:off x="1380699" y="1207190"/>
                <a:ext cx="0" cy="978408"/>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08152B82-F6AF-FED5-AB37-8E549408A826}"/>
                  </a:ext>
                </a:extLst>
              </p:cNvPr>
              <p:cNvCxnSpPr/>
              <p:nvPr/>
            </p:nvCxnSpPr>
            <p:spPr>
              <a:xfrm>
                <a:off x="1657357" y="1207190"/>
                <a:ext cx="0" cy="978408"/>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0188A3E2-8BDE-D535-2FD3-FBB49F0AFAA8}"/>
                </a:ext>
              </a:extLst>
            </p:cNvPr>
            <p:cNvSpPr txBox="1"/>
            <p:nvPr/>
          </p:nvSpPr>
          <p:spPr>
            <a:xfrm rot="16200000">
              <a:off x="5183250" y="1717946"/>
              <a:ext cx="1034807" cy="261610"/>
            </a:xfrm>
            <a:prstGeom prst="rect">
              <a:avLst/>
            </a:prstGeom>
            <a:noFill/>
          </p:spPr>
          <p:txBody>
            <a:bodyPr wrap="square" rtlCol="0">
              <a:spAutoFit/>
            </a:bodyPr>
            <a:lstStyle/>
            <a:p>
              <a:pPr algn="ctr"/>
              <a:r>
                <a:rPr lang="en-US" sz="1100" dirty="0">
                  <a:solidFill>
                    <a:schemeClr val="bg1"/>
                  </a:solidFill>
                </a:rPr>
                <a:t>Original wire</a:t>
              </a:r>
            </a:p>
          </p:txBody>
        </p:sp>
        <p:grpSp>
          <p:nvGrpSpPr>
            <p:cNvPr id="23" name="Group 22">
              <a:extLst>
                <a:ext uri="{FF2B5EF4-FFF2-40B4-BE49-F238E27FC236}">
                  <a16:creationId xmlns:a16="http://schemas.microsoft.com/office/drawing/2014/main" id="{0665BDFC-8161-4318-663A-B82AE2927795}"/>
                </a:ext>
              </a:extLst>
            </p:cNvPr>
            <p:cNvGrpSpPr/>
            <p:nvPr/>
          </p:nvGrpSpPr>
          <p:grpSpPr>
            <a:xfrm>
              <a:off x="7423081" y="1325124"/>
              <a:ext cx="276658" cy="978408"/>
              <a:chOff x="1380699" y="1207190"/>
              <a:chExt cx="276658" cy="978408"/>
            </a:xfrm>
          </p:grpSpPr>
          <p:cxnSp>
            <p:nvCxnSpPr>
              <p:cNvPr id="24" name="Straight Connector 23">
                <a:extLst>
                  <a:ext uri="{FF2B5EF4-FFF2-40B4-BE49-F238E27FC236}">
                    <a16:creationId xmlns:a16="http://schemas.microsoft.com/office/drawing/2014/main" id="{0C4CDEF1-E234-3875-CAE6-50374E4E1126}"/>
                  </a:ext>
                </a:extLst>
              </p:cNvPr>
              <p:cNvCxnSpPr/>
              <p:nvPr/>
            </p:nvCxnSpPr>
            <p:spPr>
              <a:xfrm>
                <a:off x="1380699" y="1207190"/>
                <a:ext cx="0" cy="978408"/>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9F832003-C287-0D0D-9143-475B6C40A013}"/>
                  </a:ext>
                </a:extLst>
              </p:cNvPr>
              <p:cNvCxnSpPr/>
              <p:nvPr/>
            </p:nvCxnSpPr>
            <p:spPr>
              <a:xfrm>
                <a:off x="1657357" y="1207190"/>
                <a:ext cx="0" cy="978408"/>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8ABFB08C-5CD6-DE01-8982-17B87895258B}"/>
                </a:ext>
              </a:extLst>
            </p:cNvPr>
            <p:cNvSpPr txBox="1"/>
            <p:nvPr/>
          </p:nvSpPr>
          <p:spPr>
            <a:xfrm rot="16200000">
              <a:off x="7036484" y="1704068"/>
              <a:ext cx="1034807" cy="261610"/>
            </a:xfrm>
            <a:prstGeom prst="rect">
              <a:avLst/>
            </a:prstGeom>
            <a:noFill/>
          </p:spPr>
          <p:txBody>
            <a:bodyPr wrap="square" rtlCol="0">
              <a:spAutoFit/>
            </a:bodyPr>
            <a:lstStyle/>
            <a:p>
              <a:pPr algn="ctr"/>
              <a:r>
                <a:rPr lang="en-US" sz="1100" dirty="0">
                  <a:solidFill>
                    <a:schemeClr val="bg1"/>
                  </a:solidFill>
                </a:rPr>
                <a:t>Original wire</a:t>
              </a:r>
            </a:p>
          </p:txBody>
        </p:sp>
        <p:grpSp>
          <p:nvGrpSpPr>
            <p:cNvPr id="67" name="Group 66">
              <a:extLst>
                <a:ext uri="{FF2B5EF4-FFF2-40B4-BE49-F238E27FC236}">
                  <a16:creationId xmlns:a16="http://schemas.microsoft.com/office/drawing/2014/main" id="{DFAF7573-F7F9-C5AA-37CD-0CE7C2F6FE69}"/>
                </a:ext>
              </a:extLst>
            </p:cNvPr>
            <p:cNvGrpSpPr/>
            <p:nvPr/>
          </p:nvGrpSpPr>
          <p:grpSpPr>
            <a:xfrm>
              <a:off x="1103015" y="3515258"/>
              <a:ext cx="276658" cy="978408"/>
              <a:chOff x="1380699" y="1207190"/>
              <a:chExt cx="276658" cy="978408"/>
            </a:xfrm>
          </p:grpSpPr>
          <p:cxnSp>
            <p:nvCxnSpPr>
              <p:cNvPr id="68" name="Straight Connector 67">
                <a:extLst>
                  <a:ext uri="{FF2B5EF4-FFF2-40B4-BE49-F238E27FC236}">
                    <a16:creationId xmlns:a16="http://schemas.microsoft.com/office/drawing/2014/main" id="{94C9C946-22AB-4DFD-4FC8-3DDB67014973}"/>
                  </a:ext>
                </a:extLst>
              </p:cNvPr>
              <p:cNvCxnSpPr/>
              <p:nvPr/>
            </p:nvCxnSpPr>
            <p:spPr>
              <a:xfrm>
                <a:off x="1380699" y="1207190"/>
                <a:ext cx="0" cy="978408"/>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A8E20843-636D-75F2-7565-159F35B93DB8}"/>
                  </a:ext>
                </a:extLst>
              </p:cNvPr>
              <p:cNvCxnSpPr/>
              <p:nvPr/>
            </p:nvCxnSpPr>
            <p:spPr>
              <a:xfrm>
                <a:off x="1657357" y="1207190"/>
                <a:ext cx="0" cy="978408"/>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nvGrpSpPr>
            <p:cNvPr id="71" name="Group 70">
              <a:extLst>
                <a:ext uri="{FF2B5EF4-FFF2-40B4-BE49-F238E27FC236}">
                  <a16:creationId xmlns:a16="http://schemas.microsoft.com/office/drawing/2014/main" id="{D8A7DC17-0A18-419C-82E1-407E2B415976}"/>
                </a:ext>
              </a:extLst>
            </p:cNvPr>
            <p:cNvGrpSpPr/>
            <p:nvPr/>
          </p:nvGrpSpPr>
          <p:grpSpPr>
            <a:xfrm>
              <a:off x="3176852" y="3466513"/>
              <a:ext cx="276658" cy="978408"/>
              <a:chOff x="1380699" y="1207190"/>
              <a:chExt cx="276658" cy="978408"/>
            </a:xfrm>
          </p:grpSpPr>
          <p:cxnSp>
            <p:nvCxnSpPr>
              <p:cNvPr id="72" name="Straight Connector 71">
                <a:extLst>
                  <a:ext uri="{FF2B5EF4-FFF2-40B4-BE49-F238E27FC236}">
                    <a16:creationId xmlns:a16="http://schemas.microsoft.com/office/drawing/2014/main" id="{D3649851-24EE-D10F-B450-DD861AD3B895}"/>
                  </a:ext>
                </a:extLst>
              </p:cNvPr>
              <p:cNvCxnSpPr/>
              <p:nvPr/>
            </p:nvCxnSpPr>
            <p:spPr>
              <a:xfrm>
                <a:off x="1380699" y="1207190"/>
                <a:ext cx="0" cy="978408"/>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73" name="Straight Connector 72">
                <a:extLst>
                  <a:ext uri="{FF2B5EF4-FFF2-40B4-BE49-F238E27FC236}">
                    <a16:creationId xmlns:a16="http://schemas.microsoft.com/office/drawing/2014/main" id="{19DF387D-7192-81B2-B57E-16906BF33AE5}"/>
                  </a:ext>
                </a:extLst>
              </p:cNvPr>
              <p:cNvCxnSpPr/>
              <p:nvPr/>
            </p:nvCxnSpPr>
            <p:spPr>
              <a:xfrm>
                <a:off x="1657357" y="1207190"/>
                <a:ext cx="0" cy="978408"/>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nvGrpSpPr>
            <p:cNvPr id="75" name="Group 74">
              <a:extLst>
                <a:ext uri="{FF2B5EF4-FFF2-40B4-BE49-F238E27FC236}">
                  <a16:creationId xmlns:a16="http://schemas.microsoft.com/office/drawing/2014/main" id="{1CE894CB-E912-2581-F0F6-9943FB0F6B5C}"/>
                </a:ext>
              </a:extLst>
            </p:cNvPr>
            <p:cNvGrpSpPr/>
            <p:nvPr/>
          </p:nvGrpSpPr>
          <p:grpSpPr>
            <a:xfrm>
              <a:off x="4862812" y="3457101"/>
              <a:ext cx="276658" cy="978408"/>
              <a:chOff x="1380699" y="1207190"/>
              <a:chExt cx="276658" cy="978408"/>
            </a:xfrm>
          </p:grpSpPr>
          <p:cxnSp>
            <p:nvCxnSpPr>
              <p:cNvPr id="76" name="Straight Connector 75">
                <a:extLst>
                  <a:ext uri="{FF2B5EF4-FFF2-40B4-BE49-F238E27FC236}">
                    <a16:creationId xmlns:a16="http://schemas.microsoft.com/office/drawing/2014/main" id="{7D9E0FC4-1054-2175-9895-9C6E2B848FEE}"/>
                  </a:ext>
                </a:extLst>
              </p:cNvPr>
              <p:cNvCxnSpPr/>
              <p:nvPr/>
            </p:nvCxnSpPr>
            <p:spPr>
              <a:xfrm>
                <a:off x="1380699" y="1207190"/>
                <a:ext cx="0" cy="978408"/>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77" name="Straight Connector 76">
                <a:extLst>
                  <a:ext uri="{FF2B5EF4-FFF2-40B4-BE49-F238E27FC236}">
                    <a16:creationId xmlns:a16="http://schemas.microsoft.com/office/drawing/2014/main" id="{A8E6A40E-0030-B11B-8F7C-D022A4FF9E73}"/>
                  </a:ext>
                </a:extLst>
              </p:cNvPr>
              <p:cNvCxnSpPr/>
              <p:nvPr/>
            </p:nvCxnSpPr>
            <p:spPr>
              <a:xfrm>
                <a:off x="1657357" y="1207190"/>
                <a:ext cx="0" cy="978408"/>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nvGrpSpPr>
            <p:cNvPr id="79" name="Group 78">
              <a:extLst>
                <a:ext uri="{FF2B5EF4-FFF2-40B4-BE49-F238E27FC236}">
                  <a16:creationId xmlns:a16="http://schemas.microsoft.com/office/drawing/2014/main" id="{2EDDA135-5F79-AB1F-80FE-289AE9D3EF1B}"/>
                </a:ext>
              </a:extLst>
            </p:cNvPr>
            <p:cNvGrpSpPr/>
            <p:nvPr/>
          </p:nvGrpSpPr>
          <p:grpSpPr>
            <a:xfrm>
              <a:off x="7082506" y="3454181"/>
              <a:ext cx="276658" cy="978408"/>
              <a:chOff x="1380699" y="1207190"/>
              <a:chExt cx="276658" cy="978408"/>
            </a:xfrm>
          </p:grpSpPr>
          <p:cxnSp>
            <p:nvCxnSpPr>
              <p:cNvPr id="80" name="Straight Connector 79">
                <a:extLst>
                  <a:ext uri="{FF2B5EF4-FFF2-40B4-BE49-F238E27FC236}">
                    <a16:creationId xmlns:a16="http://schemas.microsoft.com/office/drawing/2014/main" id="{719581F9-C983-012C-C520-2A8C80352E40}"/>
                  </a:ext>
                </a:extLst>
              </p:cNvPr>
              <p:cNvCxnSpPr/>
              <p:nvPr/>
            </p:nvCxnSpPr>
            <p:spPr>
              <a:xfrm>
                <a:off x="1380699" y="1207190"/>
                <a:ext cx="0" cy="978408"/>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450ADED1-FE0C-1B36-0A98-6CCDCC734FCC}"/>
                  </a:ext>
                </a:extLst>
              </p:cNvPr>
              <p:cNvCxnSpPr/>
              <p:nvPr/>
            </p:nvCxnSpPr>
            <p:spPr>
              <a:xfrm>
                <a:off x="1657357" y="1207190"/>
                <a:ext cx="0" cy="978408"/>
              </a:xfrm>
              <a:prstGeom prst="line">
                <a:avLst/>
              </a:prstGeom>
              <a:ln>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90724601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16CB7-5256-C67F-DEA0-316448214CC0}"/>
            </a:ext>
          </a:extLst>
        </p:cNvPr>
        <p:cNvGrpSpPr/>
        <p:nvPr/>
      </p:nvGrpSpPr>
      <p:grpSpPr>
        <a:xfrm>
          <a:off x="0" y="0"/>
          <a:ext cx="0" cy="0"/>
          <a:chOff x="0" y="0"/>
          <a:chExt cx="0" cy="0"/>
        </a:xfrm>
      </p:grpSpPr>
      <p:sp>
        <p:nvSpPr>
          <p:cNvPr id="37" name="Title 1">
            <a:extLst>
              <a:ext uri="{FF2B5EF4-FFF2-40B4-BE49-F238E27FC236}">
                <a16:creationId xmlns:a16="http://schemas.microsoft.com/office/drawing/2014/main" id="{A70C6744-A58A-9A54-3AF6-9F36AAD2F190}"/>
              </a:ext>
            </a:extLst>
          </p:cNvPr>
          <p:cNvSpPr txBox="1">
            <a:spLocks/>
          </p:cNvSpPr>
          <p:nvPr/>
        </p:nvSpPr>
        <p:spPr>
          <a:xfrm>
            <a:off x="7976" y="125896"/>
            <a:ext cx="9013182" cy="59976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200" dirty="0">
                <a:latin typeface="+mj-lt"/>
              </a:rPr>
              <a:t>Preliminary Proton Probing Results: 3.3 MeV</a:t>
            </a:r>
          </a:p>
        </p:txBody>
      </p:sp>
      <p:pic>
        <p:nvPicPr>
          <p:cNvPr id="6" name="Picture 5">
            <a:extLst>
              <a:ext uri="{FF2B5EF4-FFF2-40B4-BE49-F238E27FC236}">
                <a16:creationId xmlns:a16="http://schemas.microsoft.com/office/drawing/2014/main" id="{3349667E-5696-0615-892D-55B3A817DA8A}"/>
              </a:ext>
            </a:extLst>
          </p:cNvPr>
          <p:cNvPicPr>
            <a:picLocks noChangeAspect="1"/>
          </p:cNvPicPr>
          <p:nvPr/>
        </p:nvPicPr>
        <p:blipFill>
          <a:blip r:embed="rId3"/>
          <a:stretch>
            <a:fillRect/>
          </a:stretch>
        </p:blipFill>
        <p:spPr>
          <a:xfrm>
            <a:off x="253902" y="1005358"/>
            <a:ext cx="4760860" cy="3824297"/>
          </a:xfrm>
          <a:prstGeom prst="rect">
            <a:avLst/>
          </a:prstGeom>
        </p:spPr>
      </p:pic>
      <p:pic>
        <p:nvPicPr>
          <p:cNvPr id="8" name="Picture 7">
            <a:extLst>
              <a:ext uri="{FF2B5EF4-FFF2-40B4-BE49-F238E27FC236}">
                <a16:creationId xmlns:a16="http://schemas.microsoft.com/office/drawing/2014/main" id="{77DA5023-51B9-F7D4-41A8-287215E4716C}"/>
              </a:ext>
            </a:extLst>
          </p:cNvPr>
          <p:cNvPicPr>
            <a:picLocks noChangeAspect="1"/>
          </p:cNvPicPr>
          <p:nvPr/>
        </p:nvPicPr>
        <p:blipFill>
          <a:blip r:embed="rId4"/>
          <a:stretch>
            <a:fillRect/>
          </a:stretch>
        </p:blipFill>
        <p:spPr>
          <a:xfrm>
            <a:off x="7165678" y="844012"/>
            <a:ext cx="952320" cy="1065145"/>
          </a:xfrm>
          <a:prstGeom prst="rect">
            <a:avLst/>
          </a:prstGeom>
        </p:spPr>
      </p:pic>
      <p:pic>
        <p:nvPicPr>
          <p:cNvPr id="10" name="Picture 9">
            <a:extLst>
              <a:ext uri="{FF2B5EF4-FFF2-40B4-BE49-F238E27FC236}">
                <a16:creationId xmlns:a16="http://schemas.microsoft.com/office/drawing/2014/main" id="{C8F3C936-EA25-2573-38A0-A73E89B73457}"/>
              </a:ext>
            </a:extLst>
          </p:cNvPr>
          <p:cNvPicPr>
            <a:picLocks noChangeAspect="1"/>
          </p:cNvPicPr>
          <p:nvPr/>
        </p:nvPicPr>
        <p:blipFill>
          <a:blip r:embed="rId5"/>
          <a:stretch>
            <a:fillRect/>
          </a:stretch>
        </p:blipFill>
        <p:spPr>
          <a:xfrm>
            <a:off x="8117998" y="844012"/>
            <a:ext cx="952320" cy="1065145"/>
          </a:xfrm>
          <a:prstGeom prst="rect">
            <a:avLst/>
          </a:prstGeom>
        </p:spPr>
      </p:pic>
      <p:pic>
        <p:nvPicPr>
          <p:cNvPr id="12" name="Picture 11">
            <a:extLst>
              <a:ext uri="{FF2B5EF4-FFF2-40B4-BE49-F238E27FC236}">
                <a16:creationId xmlns:a16="http://schemas.microsoft.com/office/drawing/2014/main" id="{560D0656-20E0-EF22-40C0-6FBC150811D0}"/>
              </a:ext>
            </a:extLst>
          </p:cNvPr>
          <p:cNvPicPr>
            <a:picLocks noChangeAspect="1"/>
          </p:cNvPicPr>
          <p:nvPr/>
        </p:nvPicPr>
        <p:blipFill>
          <a:blip r:embed="rId6"/>
          <a:stretch>
            <a:fillRect/>
          </a:stretch>
        </p:blipFill>
        <p:spPr>
          <a:xfrm>
            <a:off x="7165679" y="1929226"/>
            <a:ext cx="952320" cy="1065145"/>
          </a:xfrm>
          <a:prstGeom prst="rect">
            <a:avLst/>
          </a:prstGeom>
        </p:spPr>
      </p:pic>
      <p:pic>
        <p:nvPicPr>
          <p:cNvPr id="14" name="Picture 13">
            <a:extLst>
              <a:ext uri="{FF2B5EF4-FFF2-40B4-BE49-F238E27FC236}">
                <a16:creationId xmlns:a16="http://schemas.microsoft.com/office/drawing/2014/main" id="{51639786-7628-7CB4-9C6C-9396563962D7}"/>
              </a:ext>
            </a:extLst>
          </p:cNvPr>
          <p:cNvPicPr>
            <a:picLocks noChangeAspect="1"/>
          </p:cNvPicPr>
          <p:nvPr/>
        </p:nvPicPr>
        <p:blipFill>
          <a:blip r:embed="rId7"/>
          <a:stretch>
            <a:fillRect/>
          </a:stretch>
        </p:blipFill>
        <p:spPr>
          <a:xfrm>
            <a:off x="8117998" y="1929226"/>
            <a:ext cx="952320" cy="1065145"/>
          </a:xfrm>
          <a:prstGeom prst="rect">
            <a:avLst/>
          </a:prstGeom>
        </p:spPr>
      </p:pic>
      <p:pic>
        <p:nvPicPr>
          <p:cNvPr id="16" name="Picture 15">
            <a:extLst>
              <a:ext uri="{FF2B5EF4-FFF2-40B4-BE49-F238E27FC236}">
                <a16:creationId xmlns:a16="http://schemas.microsoft.com/office/drawing/2014/main" id="{D80ACF4B-6546-A498-FEA8-17B646101DF1}"/>
              </a:ext>
            </a:extLst>
          </p:cNvPr>
          <p:cNvPicPr>
            <a:picLocks noChangeAspect="1"/>
          </p:cNvPicPr>
          <p:nvPr/>
        </p:nvPicPr>
        <p:blipFill>
          <a:blip r:embed="rId8"/>
          <a:stretch>
            <a:fillRect/>
          </a:stretch>
        </p:blipFill>
        <p:spPr>
          <a:xfrm>
            <a:off x="7165679" y="3014440"/>
            <a:ext cx="952320" cy="1065145"/>
          </a:xfrm>
          <a:prstGeom prst="rect">
            <a:avLst/>
          </a:prstGeom>
        </p:spPr>
      </p:pic>
      <p:pic>
        <p:nvPicPr>
          <p:cNvPr id="17" name="Picture 16">
            <a:extLst>
              <a:ext uri="{FF2B5EF4-FFF2-40B4-BE49-F238E27FC236}">
                <a16:creationId xmlns:a16="http://schemas.microsoft.com/office/drawing/2014/main" id="{695BFDD2-89D6-CA36-09C2-C9F4D8332E39}"/>
              </a:ext>
            </a:extLst>
          </p:cNvPr>
          <p:cNvPicPr>
            <a:picLocks noChangeAspect="1"/>
          </p:cNvPicPr>
          <p:nvPr/>
        </p:nvPicPr>
        <p:blipFill>
          <a:blip r:embed="rId9"/>
          <a:stretch>
            <a:fillRect/>
          </a:stretch>
        </p:blipFill>
        <p:spPr>
          <a:xfrm>
            <a:off x="8117999" y="3014440"/>
            <a:ext cx="950740" cy="1065145"/>
          </a:xfrm>
          <a:prstGeom prst="rect">
            <a:avLst/>
          </a:prstGeom>
        </p:spPr>
      </p:pic>
      <p:pic>
        <p:nvPicPr>
          <p:cNvPr id="19" name="Picture 18">
            <a:extLst>
              <a:ext uri="{FF2B5EF4-FFF2-40B4-BE49-F238E27FC236}">
                <a16:creationId xmlns:a16="http://schemas.microsoft.com/office/drawing/2014/main" id="{8D95940B-876C-7BFB-682E-728D20274DBD}"/>
              </a:ext>
            </a:extLst>
          </p:cNvPr>
          <p:cNvPicPr>
            <a:picLocks noChangeAspect="1"/>
          </p:cNvPicPr>
          <p:nvPr/>
        </p:nvPicPr>
        <p:blipFill>
          <a:blip r:embed="rId10"/>
          <a:stretch>
            <a:fillRect/>
          </a:stretch>
        </p:blipFill>
        <p:spPr>
          <a:xfrm>
            <a:off x="7181486" y="4069308"/>
            <a:ext cx="952320" cy="1065145"/>
          </a:xfrm>
          <a:prstGeom prst="rect">
            <a:avLst/>
          </a:prstGeom>
        </p:spPr>
      </p:pic>
      <p:pic>
        <p:nvPicPr>
          <p:cNvPr id="21" name="Picture 20">
            <a:extLst>
              <a:ext uri="{FF2B5EF4-FFF2-40B4-BE49-F238E27FC236}">
                <a16:creationId xmlns:a16="http://schemas.microsoft.com/office/drawing/2014/main" id="{1693ABFE-219A-10E6-811C-73B22DA8C966}"/>
              </a:ext>
            </a:extLst>
          </p:cNvPr>
          <p:cNvPicPr>
            <a:picLocks noChangeAspect="1"/>
          </p:cNvPicPr>
          <p:nvPr/>
        </p:nvPicPr>
        <p:blipFill>
          <a:blip r:embed="rId11"/>
          <a:stretch>
            <a:fillRect/>
          </a:stretch>
        </p:blipFill>
        <p:spPr>
          <a:xfrm>
            <a:off x="8143784" y="4079585"/>
            <a:ext cx="926534" cy="1036304"/>
          </a:xfrm>
          <a:prstGeom prst="rect">
            <a:avLst/>
          </a:prstGeom>
        </p:spPr>
      </p:pic>
      <p:sp>
        <p:nvSpPr>
          <p:cNvPr id="22" name="TextBox 21">
            <a:extLst>
              <a:ext uri="{FF2B5EF4-FFF2-40B4-BE49-F238E27FC236}">
                <a16:creationId xmlns:a16="http://schemas.microsoft.com/office/drawing/2014/main" id="{1A5C390B-B8F5-A7EC-C5FE-028AE9730557}"/>
              </a:ext>
            </a:extLst>
          </p:cNvPr>
          <p:cNvSpPr txBox="1"/>
          <p:nvPr/>
        </p:nvSpPr>
        <p:spPr>
          <a:xfrm>
            <a:off x="5171261" y="1200329"/>
            <a:ext cx="1819474" cy="1384995"/>
          </a:xfrm>
          <a:prstGeom prst="rect">
            <a:avLst/>
          </a:prstGeom>
          <a:noFill/>
          <a:ln>
            <a:solidFill>
              <a:schemeClr val="tx1"/>
            </a:solidFill>
          </a:ln>
        </p:spPr>
        <p:txBody>
          <a:bodyPr wrap="square" rtlCol="0">
            <a:spAutoFit/>
          </a:bodyPr>
          <a:lstStyle/>
          <a:p>
            <a:r>
              <a:rPr lang="en-US" b="1" u="sng" dirty="0"/>
              <a:t>Parameters:</a:t>
            </a:r>
          </a:p>
          <a:p>
            <a:r>
              <a:rPr lang="en-US" i="1" dirty="0"/>
              <a:t>Low energy </a:t>
            </a:r>
          </a:p>
          <a:p>
            <a:r>
              <a:rPr lang="en-US" dirty="0"/>
              <a:t>PW: 12J, TW: 2 J</a:t>
            </a:r>
          </a:p>
          <a:p>
            <a:endParaRPr lang="en-US" dirty="0"/>
          </a:p>
          <a:p>
            <a:r>
              <a:rPr lang="en-US" i="1" dirty="0"/>
              <a:t>High Energy</a:t>
            </a:r>
          </a:p>
          <a:p>
            <a:r>
              <a:rPr lang="en-US" dirty="0"/>
              <a:t>PW: 31J, TW: 5.5 J</a:t>
            </a:r>
          </a:p>
        </p:txBody>
      </p:sp>
      <p:sp>
        <p:nvSpPr>
          <p:cNvPr id="23" name="TextBox 22">
            <a:extLst>
              <a:ext uri="{FF2B5EF4-FFF2-40B4-BE49-F238E27FC236}">
                <a16:creationId xmlns:a16="http://schemas.microsoft.com/office/drawing/2014/main" id="{A71BC640-A3B4-BF14-D47E-9BCAC073ED1A}"/>
              </a:ext>
            </a:extLst>
          </p:cNvPr>
          <p:cNvSpPr txBox="1"/>
          <p:nvPr/>
        </p:nvSpPr>
        <p:spPr>
          <a:xfrm>
            <a:off x="7082110" y="255661"/>
            <a:ext cx="1986629" cy="523220"/>
          </a:xfrm>
          <a:prstGeom prst="rect">
            <a:avLst/>
          </a:prstGeom>
          <a:solidFill>
            <a:srgbClr val="FFC000"/>
          </a:solidFill>
        </p:spPr>
        <p:txBody>
          <a:bodyPr wrap="square" rtlCol="0">
            <a:spAutoFit/>
          </a:bodyPr>
          <a:lstStyle/>
          <a:p>
            <a:r>
              <a:rPr lang="en-US" dirty="0"/>
              <a:t>High energy Snapshot:</a:t>
            </a:r>
          </a:p>
          <a:p>
            <a:r>
              <a:rPr lang="en-US" dirty="0"/>
              <a:t>PW: ~31J, TW: ~5.5 J</a:t>
            </a:r>
          </a:p>
        </p:txBody>
      </p:sp>
    </p:spTree>
    <p:extLst>
      <p:ext uri="{BB962C8B-B14F-4D97-AF65-F5344CB8AC3E}">
        <p14:creationId xmlns:p14="http://schemas.microsoft.com/office/powerpoint/2010/main" val="821719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2DD973-438B-0E12-2476-7C8C254CDD4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F2DC39B-280D-6245-9F2D-7CBD959EFDC9}"/>
              </a:ext>
            </a:extLst>
          </p:cNvPr>
          <p:cNvSpPr>
            <a:spLocks noGrp="1"/>
          </p:cNvSpPr>
          <p:nvPr>
            <p:ph type="title"/>
          </p:nvPr>
        </p:nvSpPr>
        <p:spPr>
          <a:xfrm>
            <a:off x="247284" y="363717"/>
            <a:ext cx="8143800" cy="572700"/>
          </a:xfrm>
        </p:spPr>
        <p:txBody>
          <a:bodyPr>
            <a:normAutofit fontScale="90000"/>
          </a:bodyPr>
          <a:lstStyle/>
          <a:p>
            <a:r>
              <a:rPr lang="en-US" dirty="0">
                <a:latin typeface="+mj-lt"/>
              </a:rPr>
              <a:t>Time-resolved data snapshot</a:t>
            </a:r>
          </a:p>
        </p:txBody>
      </p:sp>
      <p:sp>
        <p:nvSpPr>
          <p:cNvPr id="44" name="Slide Number Placeholder 43">
            <a:extLst>
              <a:ext uri="{FF2B5EF4-FFF2-40B4-BE49-F238E27FC236}">
                <a16:creationId xmlns:a16="http://schemas.microsoft.com/office/drawing/2014/main" id="{4EED3B7D-D24B-A828-7EDD-17D6AEC2454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18</a:t>
            </a:fld>
            <a:endParaRPr lang="en"/>
          </a:p>
        </p:txBody>
      </p:sp>
      <p:pic>
        <p:nvPicPr>
          <p:cNvPr id="39" name="Picture 38">
            <a:extLst>
              <a:ext uri="{FF2B5EF4-FFF2-40B4-BE49-F238E27FC236}">
                <a16:creationId xmlns:a16="http://schemas.microsoft.com/office/drawing/2014/main" id="{7DC6B293-9A6E-F7C2-8F14-399373A38B57}"/>
              </a:ext>
            </a:extLst>
          </p:cNvPr>
          <p:cNvPicPr>
            <a:picLocks noChangeAspect="1"/>
          </p:cNvPicPr>
          <p:nvPr/>
        </p:nvPicPr>
        <p:blipFill>
          <a:blip r:embed="rId3"/>
          <a:srcRect r="16348"/>
          <a:stretch>
            <a:fillRect/>
          </a:stretch>
        </p:blipFill>
        <p:spPr>
          <a:xfrm>
            <a:off x="2012665" y="1495552"/>
            <a:ext cx="1255068" cy="1495732"/>
          </a:xfrm>
          <a:prstGeom prst="rect">
            <a:avLst/>
          </a:prstGeom>
        </p:spPr>
      </p:pic>
      <p:pic>
        <p:nvPicPr>
          <p:cNvPr id="42" name="Picture 41">
            <a:extLst>
              <a:ext uri="{FF2B5EF4-FFF2-40B4-BE49-F238E27FC236}">
                <a16:creationId xmlns:a16="http://schemas.microsoft.com/office/drawing/2014/main" id="{D3E8CD95-FD3A-FAF6-514D-512A575E5972}"/>
              </a:ext>
            </a:extLst>
          </p:cNvPr>
          <p:cNvPicPr>
            <a:picLocks noChangeAspect="1"/>
          </p:cNvPicPr>
          <p:nvPr/>
        </p:nvPicPr>
        <p:blipFill>
          <a:blip r:embed="rId4"/>
          <a:stretch>
            <a:fillRect/>
          </a:stretch>
        </p:blipFill>
        <p:spPr>
          <a:xfrm>
            <a:off x="4571998" y="1482330"/>
            <a:ext cx="1255068" cy="1494567"/>
          </a:xfrm>
          <a:prstGeom prst="rect">
            <a:avLst/>
          </a:prstGeom>
        </p:spPr>
      </p:pic>
      <p:pic>
        <p:nvPicPr>
          <p:cNvPr id="46" name="Picture 45">
            <a:extLst>
              <a:ext uri="{FF2B5EF4-FFF2-40B4-BE49-F238E27FC236}">
                <a16:creationId xmlns:a16="http://schemas.microsoft.com/office/drawing/2014/main" id="{E7A0DBB5-1FF4-0D17-D3F7-0B02FFF64982}"/>
              </a:ext>
            </a:extLst>
          </p:cNvPr>
          <p:cNvPicPr>
            <a:picLocks noChangeAspect="1"/>
          </p:cNvPicPr>
          <p:nvPr/>
        </p:nvPicPr>
        <p:blipFill>
          <a:blip r:embed="rId5"/>
          <a:stretch>
            <a:fillRect/>
          </a:stretch>
        </p:blipFill>
        <p:spPr>
          <a:xfrm>
            <a:off x="4571998" y="3326227"/>
            <a:ext cx="1255069" cy="1494568"/>
          </a:xfrm>
          <a:prstGeom prst="rect">
            <a:avLst/>
          </a:prstGeom>
        </p:spPr>
      </p:pic>
      <p:pic>
        <p:nvPicPr>
          <p:cNvPr id="48" name="Picture 47">
            <a:extLst>
              <a:ext uri="{FF2B5EF4-FFF2-40B4-BE49-F238E27FC236}">
                <a16:creationId xmlns:a16="http://schemas.microsoft.com/office/drawing/2014/main" id="{17985F0E-02E5-5B50-9D98-A75D25B896DC}"/>
              </a:ext>
            </a:extLst>
          </p:cNvPr>
          <p:cNvPicPr>
            <a:picLocks noChangeAspect="1"/>
          </p:cNvPicPr>
          <p:nvPr/>
        </p:nvPicPr>
        <p:blipFill>
          <a:blip r:embed="rId6"/>
          <a:srcRect l="4670" t="3043" r="13910"/>
          <a:stretch>
            <a:fillRect/>
          </a:stretch>
        </p:blipFill>
        <p:spPr>
          <a:xfrm>
            <a:off x="2012665" y="3326227"/>
            <a:ext cx="1255068" cy="1494568"/>
          </a:xfrm>
          <a:prstGeom prst="rect">
            <a:avLst/>
          </a:prstGeom>
        </p:spPr>
      </p:pic>
      <p:sp>
        <p:nvSpPr>
          <p:cNvPr id="49" name="TextBox 48">
            <a:extLst>
              <a:ext uri="{FF2B5EF4-FFF2-40B4-BE49-F238E27FC236}">
                <a16:creationId xmlns:a16="http://schemas.microsoft.com/office/drawing/2014/main" id="{E27D4320-ABF7-D5D4-8DFB-9C2D0643CE1F}"/>
              </a:ext>
            </a:extLst>
          </p:cNvPr>
          <p:cNvSpPr txBox="1"/>
          <p:nvPr/>
        </p:nvSpPr>
        <p:spPr>
          <a:xfrm>
            <a:off x="4366284" y="4843917"/>
            <a:ext cx="1602825" cy="307777"/>
          </a:xfrm>
          <a:prstGeom prst="rect">
            <a:avLst/>
          </a:prstGeom>
          <a:noFill/>
          <a:ln>
            <a:noFill/>
          </a:ln>
        </p:spPr>
        <p:txBody>
          <a:bodyPr wrap="square" rtlCol="0">
            <a:spAutoFit/>
          </a:bodyPr>
          <a:lstStyle/>
          <a:p>
            <a:pPr algn="ctr"/>
            <a:r>
              <a:rPr lang="en-US" b="1" dirty="0"/>
              <a:t>t</a:t>
            </a:r>
            <a:r>
              <a:rPr lang="en-US" b="1" baseline="-25000" dirty="0"/>
              <a:t>0</a:t>
            </a:r>
            <a:r>
              <a:rPr lang="en-US" b="1" dirty="0"/>
              <a:t> + 40 </a:t>
            </a:r>
            <a:r>
              <a:rPr lang="en-US" b="1" dirty="0" err="1"/>
              <a:t>ps</a:t>
            </a:r>
            <a:endParaRPr lang="en-US" dirty="0"/>
          </a:p>
        </p:txBody>
      </p:sp>
      <p:sp>
        <p:nvSpPr>
          <p:cNvPr id="50" name="TextBox 49">
            <a:extLst>
              <a:ext uri="{FF2B5EF4-FFF2-40B4-BE49-F238E27FC236}">
                <a16:creationId xmlns:a16="http://schemas.microsoft.com/office/drawing/2014/main" id="{3B9E413E-7E1E-9B7F-CF0E-F5FE85F21155}"/>
              </a:ext>
            </a:extLst>
          </p:cNvPr>
          <p:cNvSpPr txBox="1"/>
          <p:nvPr/>
        </p:nvSpPr>
        <p:spPr>
          <a:xfrm>
            <a:off x="1730462" y="4820795"/>
            <a:ext cx="1819474" cy="307777"/>
          </a:xfrm>
          <a:prstGeom prst="rect">
            <a:avLst/>
          </a:prstGeom>
          <a:noFill/>
          <a:ln>
            <a:noFill/>
          </a:ln>
        </p:spPr>
        <p:txBody>
          <a:bodyPr wrap="square" rtlCol="0">
            <a:spAutoFit/>
          </a:bodyPr>
          <a:lstStyle/>
          <a:p>
            <a:pPr algn="ctr"/>
            <a:r>
              <a:rPr lang="en-US" b="1" dirty="0"/>
              <a:t>t</a:t>
            </a:r>
            <a:r>
              <a:rPr lang="en-US" b="1" baseline="-25000" dirty="0"/>
              <a:t>0</a:t>
            </a:r>
            <a:r>
              <a:rPr lang="en-US" b="1" dirty="0"/>
              <a:t> + 34 </a:t>
            </a:r>
            <a:r>
              <a:rPr lang="en-US" b="1" dirty="0" err="1"/>
              <a:t>ps</a:t>
            </a:r>
            <a:endParaRPr lang="en-US" dirty="0"/>
          </a:p>
        </p:txBody>
      </p:sp>
      <p:sp>
        <p:nvSpPr>
          <p:cNvPr id="51" name="TextBox 50">
            <a:extLst>
              <a:ext uri="{FF2B5EF4-FFF2-40B4-BE49-F238E27FC236}">
                <a16:creationId xmlns:a16="http://schemas.microsoft.com/office/drawing/2014/main" id="{FC49A0A4-076B-06EC-834A-0B1F32E07EEE}"/>
              </a:ext>
            </a:extLst>
          </p:cNvPr>
          <p:cNvSpPr txBox="1"/>
          <p:nvPr/>
        </p:nvSpPr>
        <p:spPr>
          <a:xfrm>
            <a:off x="4398119" y="2976897"/>
            <a:ext cx="1602825" cy="307777"/>
          </a:xfrm>
          <a:prstGeom prst="rect">
            <a:avLst/>
          </a:prstGeom>
          <a:noFill/>
          <a:ln>
            <a:noFill/>
          </a:ln>
        </p:spPr>
        <p:txBody>
          <a:bodyPr wrap="square" rtlCol="0">
            <a:spAutoFit/>
          </a:bodyPr>
          <a:lstStyle/>
          <a:p>
            <a:pPr algn="ctr"/>
            <a:r>
              <a:rPr lang="en-US" b="1" dirty="0"/>
              <a:t>t</a:t>
            </a:r>
            <a:r>
              <a:rPr lang="en-US" b="1" baseline="-25000" dirty="0"/>
              <a:t>0</a:t>
            </a:r>
            <a:r>
              <a:rPr lang="en-US" b="1" dirty="0"/>
              <a:t> + 5 </a:t>
            </a:r>
            <a:r>
              <a:rPr lang="en-US" b="1" dirty="0" err="1"/>
              <a:t>ps</a:t>
            </a:r>
            <a:endParaRPr lang="en-US" dirty="0"/>
          </a:p>
        </p:txBody>
      </p:sp>
      <p:sp>
        <p:nvSpPr>
          <p:cNvPr id="52" name="TextBox 51">
            <a:extLst>
              <a:ext uri="{FF2B5EF4-FFF2-40B4-BE49-F238E27FC236}">
                <a16:creationId xmlns:a16="http://schemas.microsoft.com/office/drawing/2014/main" id="{7E565376-BE95-EB53-C627-A7EF73372CC6}"/>
              </a:ext>
            </a:extLst>
          </p:cNvPr>
          <p:cNvSpPr txBox="1"/>
          <p:nvPr/>
        </p:nvSpPr>
        <p:spPr>
          <a:xfrm>
            <a:off x="1827056" y="2972202"/>
            <a:ext cx="1602825" cy="307777"/>
          </a:xfrm>
          <a:prstGeom prst="rect">
            <a:avLst/>
          </a:prstGeom>
          <a:noFill/>
          <a:ln>
            <a:noFill/>
          </a:ln>
        </p:spPr>
        <p:txBody>
          <a:bodyPr wrap="square" rtlCol="0">
            <a:spAutoFit/>
          </a:bodyPr>
          <a:lstStyle/>
          <a:p>
            <a:pPr algn="ctr"/>
            <a:r>
              <a:rPr lang="en-US" b="1" dirty="0"/>
              <a:t>t</a:t>
            </a:r>
            <a:r>
              <a:rPr lang="en-US" b="1" baseline="-25000" dirty="0"/>
              <a:t>0</a:t>
            </a:r>
            <a:r>
              <a:rPr lang="en-US" b="1" dirty="0"/>
              <a:t> - 1 </a:t>
            </a:r>
            <a:r>
              <a:rPr lang="en-US" b="1" dirty="0" err="1"/>
              <a:t>ps</a:t>
            </a:r>
            <a:endParaRPr lang="en-US" dirty="0"/>
          </a:p>
        </p:txBody>
      </p:sp>
      <p:sp>
        <p:nvSpPr>
          <p:cNvPr id="54" name="Text Placeholder 53">
            <a:extLst>
              <a:ext uri="{FF2B5EF4-FFF2-40B4-BE49-F238E27FC236}">
                <a16:creationId xmlns:a16="http://schemas.microsoft.com/office/drawing/2014/main" id="{FBCE3268-AE8C-2032-5654-63114B8AC5A6}"/>
              </a:ext>
            </a:extLst>
          </p:cNvPr>
          <p:cNvSpPr>
            <a:spLocks noGrp="1"/>
          </p:cNvSpPr>
          <p:nvPr>
            <p:ph type="body" idx="1"/>
          </p:nvPr>
        </p:nvSpPr>
        <p:spPr>
          <a:xfrm>
            <a:off x="439038" y="2030844"/>
            <a:ext cx="1044755" cy="426370"/>
          </a:xfrm>
        </p:spPr>
        <p:txBody>
          <a:bodyPr/>
          <a:lstStyle/>
          <a:p>
            <a:pPr marL="139700" indent="0">
              <a:buNone/>
            </a:pPr>
            <a:r>
              <a:rPr lang="en-US" b="1" u="sng" dirty="0"/>
              <a:t>Shot A</a:t>
            </a:r>
          </a:p>
        </p:txBody>
      </p:sp>
      <p:sp>
        <p:nvSpPr>
          <p:cNvPr id="55" name="Text Placeholder 53">
            <a:extLst>
              <a:ext uri="{FF2B5EF4-FFF2-40B4-BE49-F238E27FC236}">
                <a16:creationId xmlns:a16="http://schemas.microsoft.com/office/drawing/2014/main" id="{0AE23201-F8B9-BBA9-51D5-FE9966A22DF1}"/>
              </a:ext>
            </a:extLst>
          </p:cNvPr>
          <p:cNvSpPr txBox="1">
            <a:spLocks/>
          </p:cNvSpPr>
          <p:nvPr/>
        </p:nvSpPr>
        <p:spPr>
          <a:xfrm>
            <a:off x="439038" y="3860326"/>
            <a:ext cx="1044755" cy="42637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1pPr>
            <a:lvl2pPr marL="914400" marR="0" lvl="1"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2pPr>
            <a:lvl3pPr marL="1371600" marR="0" lvl="2"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3pPr>
            <a:lvl4pPr marL="1828800" marR="0" lvl="3"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4pPr>
            <a:lvl5pPr marL="2286000" marR="0" lvl="4"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5pPr>
            <a:lvl6pPr marL="2743200" marR="0" lvl="5"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6pPr>
            <a:lvl7pPr marL="3200400" marR="0" lvl="6"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7pPr>
            <a:lvl8pPr marL="3657600" marR="0" lvl="7"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8pPr>
            <a:lvl9pPr marL="4114800" marR="0" lvl="8"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9pPr>
          </a:lstStyle>
          <a:p>
            <a:pPr marL="139700" indent="0">
              <a:buFont typeface="Arial"/>
              <a:buNone/>
            </a:pPr>
            <a:r>
              <a:rPr lang="en-US" b="1" u="sng" dirty="0"/>
              <a:t>Shot B</a:t>
            </a:r>
          </a:p>
        </p:txBody>
      </p:sp>
      <p:sp>
        <p:nvSpPr>
          <p:cNvPr id="56" name="Rectangle 55">
            <a:extLst>
              <a:ext uri="{FF2B5EF4-FFF2-40B4-BE49-F238E27FC236}">
                <a16:creationId xmlns:a16="http://schemas.microsoft.com/office/drawing/2014/main" id="{11BAA852-6306-17D5-CB70-7DB9475DCDDF}"/>
              </a:ext>
            </a:extLst>
          </p:cNvPr>
          <p:cNvSpPr/>
          <p:nvPr/>
        </p:nvSpPr>
        <p:spPr>
          <a:xfrm>
            <a:off x="363794" y="936417"/>
            <a:ext cx="6213987" cy="4192155"/>
          </a:xfrm>
          <a:prstGeom prst="rect">
            <a:avLst/>
          </a:prstGeom>
          <a:no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8" name="Straight Connector 57">
            <a:extLst>
              <a:ext uri="{FF2B5EF4-FFF2-40B4-BE49-F238E27FC236}">
                <a16:creationId xmlns:a16="http://schemas.microsoft.com/office/drawing/2014/main" id="{24008258-F034-18C3-B229-3F340062B876}"/>
              </a:ext>
            </a:extLst>
          </p:cNvPr>
          <p:cNvCxnSpPr>
            <a:cxnSpLocks/>
          </p:cNvCxnSpPr>
          <p:nvPr/>
        </p:nvCxnSpPr>
        <p:spPr>
          <a:xfrm>
            <a:off x="363794" y="3258636"/>
            <a:ext cx="6213987" cy="0"/>
          </a:xfrm>
          <a:prstGeom prst="line">
            <a:avLst/>
          </a:prstGeom>
          <a:ln w="28575"/>
        </p:spPr>
        <p:style>
          <a:lnRef idx="1">
            <a:schemeClr val="dk1"/>
          </a:lnRef>
          <a:fillRef idx="0">
            <a:schemeClr val="dk1"/>
          </a:fillRef>
          <a:effectRef idx="0">
            <a:schemeClr val="dk1"/>
          </a:effectRef>
          <a:fontRef idx="minor">
            <a:schemeClr val="tx1"/>
          </a:fontRef>
        </p:style>
      </p:cxnSp>
      <p:sp>
        <p:nvSpPr>
          <p:cNvPr id="59" name="Text Placeholder 53">
            <a:extLst>
              <a:ext uri="{FF2B5EF4-FFF2-40B4-BE49-F238E27FC236}">
                <a16:creationId xmlns:a16="http://schemas.microsoft.com/office/drawing/2014/main" id="{DD001DBA-A7EC-1700-C9EC-E42F9565CAE8}"/>
              </a:ext>
            </a:extLst>
          </p:cNvPr>
          <p:cNvSpPr txBox="1">
            <a:spLocks/>
          </p:cNvSpPr>
          <p:nvPr/>
        </p:nvSpPr>
        <p:spPr>
          <a:xfrm>
            <a:off x="1744376" y="901919"/>
            <a:ext cx="1827122" cy="42637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1pPr>
            <a:lvl2pPr marL="914400" marR="0" lvl="1"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2pPr>
            <a:lvl3pPr marL="1371600" marR="0" lvl="2"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3pPr>
            <a:lvl4pPr marL="1828800" marR="0" lvl="3"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4pPr>
            <a:lvl5pPr marL="2286000" marR="0" lvl="4"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5pPr>
            <a:lvl6pPr marL="2743200" marR="0" lvl="5"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6pPr>
            <a:lvl7pPr marL="3200400" marR="0" lvl="6"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7pPr>
            <a:lvl8pPr marL="3657600" marR="0" lvl="7"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8pPr>
            <a:lvl9pPr marL="4114800" marR="0" lvl="8"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9pPr>
          </a:lstStyle>
          <a:p>
            <a:pPr marL="139700" indent="0">
              <a:buFont typeface="Arial"/>
              <a:buNone/>
            </a:pPr>
            <a:r>
              <a:rPr lang="en-US" b="1" u="sng" dirty="0"/>
              <a:t>Layer 2: 3.7 MeV</a:t>
            </a:r>
          </a:p>
        </p:txBody>
      </p:sp>
      <p:sp>
        <p:nvSpPr>
          <p:cNvPr id="60" name="Text Placeholder 53">
            <a:extLst>
              <a:ext uri="{FF2B5EF4-FFF2-40B4-BE49-F238E27FC236}">
                <a16:creationId xmlns:a16="http://schemas.microsoft.com/office/drawing/2014/main" id="{BB19DCE8-E631-660D-BC0C-0BE8A23401A1}"/>
              </a:ext>
            </a:extLst>
          </p:cNvPr>
          <p:cNvSpPr txBox="1">
            <a:spLocks/>
          </p:cNvSpPr>
          <p:nvPr/>
        </p:nvSpPr>
        <p:spPr>
          <a:xfrm>
            <a:off x="4306808" y="901919"/>
            <a:ext cx="1827122" cy="42637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1pPr>
            <a:lvl2pPr marL="914400" marR="0" lvl="1"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2pPr>
            <a:lvl3pPr marL="1371600" marR="0" lvl="2"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3pPr>
            <a:lvl4pPr marL="1828800" marR="0" lvl="3"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4pPr>
            <a:lvl5pPr marL="2286000" marR="0" lvl="4"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5pPr>
            <a:lvl6pPr marL="2743200" marR="0" lvl="5"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6pPr>
            <a:lvl7pPr marL="3200400" marR="0" lvl="6"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7pPr>
            <a:lvl8pPr marL="3657600" marR="0" lvl="7"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8pPr>
            <a:lvl9pPr marL="4114800" marR="0" lvl="8"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9pPr>
          </a:lstStyle>
          <a:p>
            <a:pPr marL="139700" indent="0">
              <a:buFont typeface="Arial"/>
              <a:buNone/>
            </a:pPr>
            <a:r>
              <a:rPr lang="en-US" b="1" u="sng" dirty="0"/>
              <a:t>Layer 1: 3.3 MeV</a:t>
            </a:r>
          </a:p>
        </p:txBody>
      </p:sp>
      <p:cxnSp>
        <p:nvCxnSpPr>
          <p:cNvPr id="61" name="Straight Connector 60">
            <a:extLst>
              <a:ext uri="{FF2B5EF4-FFF2-40B4-BE49-F238E27FC236}">
                <a16:creationId xmlns:a16="http://schemas.microsoft.com/office/drawing/2014/main" id="{3C1EA2A1-F50B-5CD5-49D7-3D119D26BF37}"/>
              </a:ext>
            </a:extLst>
          </p:cNvPr>
          <p:cNvCxnSpPr>
            <a:cxnSpLocks/>
          </p:cNvCxnSpPr>
          <p:nvPr/>
        </p:nvCxnSpPr>
        <p:spPr>
          <a:xfrm>
            <a:off x="363793" y="1334069"/>
            <a:ext cx="6213987"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63" name="Straight Connector 62">
            <a:extLst>
              <a:ext uri="{FF2B5EF4-FFF2-40B4-BE49-F238E27FC236}">
                <a16:creationId xmlns:a16="http://schemas.microsoft.com/office/drawing/2014/main" id="{105267AD-9443-9516-DD13-40FD5BD071DE}"/>
              </a:ext>
            </a:extLst>
          </p:cNvPr>
          <p:cNvCxnSpPr/>
          <p:nvPr/>
        </p:nvCxnSpPr>
        <p:spPr>
          <a:xfrm>
            <a:off x="4001729" y="936417"/>
            <a:ext cx="0" cy="4215277"/>
          </a:xfrm>
          <a:prstGeom prst="line">
            <a:avLst/>
          </a:prstGeom>
          <a:ln w="19050"/>
        </p:spPr>
        <p:style>
          <a:lnRef idx="1">
            <a:schemeClr val="dk1"/>
          </a:lnRef>
          <a:fillRef idx="0">
            <a:schemeClr val="dk1"/>
          </a:fillRef>
          <a:effectRef idx="0">
            <a:schemeClr val="dk1"/>
          </a:effectRef>
          <a:fontRef idx="minor">
            <a:schemeClr val="tx1"/>
          </a:fontRef>
        </p:style>
      </p:cxnSp>
      <p:cxnSp>
        <p:nvCxnSpPr>
          <p:cNvPr id="1024" name="Straight Connector 1023">
            <a:extLst>
              <a:ext uri="{FF2B5EF4-FFF2-40B4-BE49-F238E27FC236}">
                <a16:creationId xmlns:a16="http://schemas.microsoft.com/office/drawing/2014/main" id="{C60ED071-619A-D068-98C2-BC2C04694EAD}"/>
              </a:ext>
            </a:extLst>
          </p:cNvPr>
          <p:cNvCxnSpPr/>
          <p:nvPr/>
        </p:nvCxnSpPr>
        <p:spPr>
          <a:xfrm>
            <a:off x="1539936" y="936417"/>
            <a:ext cx="0" cy="4215277"/>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8911852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457EF-D00D-4D40-C5D9-78CB8C69D18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C64E147-EB9B-9510-826A-7B6A2A90C49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19</a:t>
            </a:fld>
            <a:endParaRPr lang="en" dirty="0"/>
          </a:p>
        </p:txBody>
      </p:sp>
      <p:sp>
        <p:nvSpPr>
          <p:cNvPr id="2" name="Title 1">
            <a:extLst>
              <a:ext uri="{FF2B5EF4-FFF2-40B4-BE49-F238E27FC236}">
                <a16:creationId xmlns:a16="http://schemas.microsoft.com/office/drawing/2014/main" id="{1D828014-5B00-D39F-8CA5-9263BFB5E7CA}"/>
              </a:ext>
            </a:extLst>
          </p:cNvPr>
          <p:cNvSpPr txBox="1">
            <a:spLocks/>
          </p:cNvSpPr>
          <p:nvPr/>
        </p:nvSpPr>
        <p:spPr>
          <a:xfrm>
            <a:off x="131372" y="297988"/>
            <a:ext cx="8263692"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dirty="0">
                <a:latin typeface="Arial" panose="020B0604020202020204" pitchFamily="34" charset="0"/>
                <a:cs typeface="Arial" panose="020B0604020202020204" pitchFamily="34" charset="0"/>
              </a:rPr>
              <a:t>Conclusions</a:t>
            </a:r>
          </a:p>
        </p:txBody>
      </p:sp>
      <p:sp>
        <p:nvSpPr>
          <p:cNvPr id="5" name="Text Placeholder 2">
            <a:extLst>
              <a:ext uri="{FF2B5EF4-FFF2-40B4-BE49-F238E27FC236}">
                <a16:creationId xmlns:a16="http://schemas.microsoft.com/office/drawing/2014/main" id="{4A7A0130-6850-13EF-4252-A08342B205E2}"/>
              </a:ext>
            </a:extLst>
          </p:cNvPr>
          <p:cNvSpPr>
            <a:spLocks noGrp="1"/>
          </p:cNvSpPr>
          <p:nvPr>
            <p:ph type="body" idx="1"/>
          </p:nvPr>
        </p:nvSpPr>
        <p:spPr>
          <a:xfrm>
            <a:off x="-302" y="936418"/>
            <a:ext cx="4554887" cy="4207082"/>
          </a:xfrm>
        </p:spPr>
        <p:txBody>
          <a:bodyPr/>
          <a:lstStyle/>
          <a:p>
            <a:r>
              <a:rPr lang="en-US" b="1" dirty="0"/>
              <a:t>GOSSIP</a:t>
            </a:r>
            <a:r>
              <a:rPr lang="en-US" dirty="0"/>
              <a:t> – Glowing On-shot Scintillator Stack for Imaging Protons</a:t>
            </a:r>
          </a:p>
          <a:p>
            <a:pPr lvl="1"/>
            <a:r>
              <a:rPr lang="en-US" dirty="0"/>
              <a:t>3D-printed, simple, easily </a:t>
            </a:r>
            <a:r>
              <a:rPr lang="en-US" b="1" dirty="0"/>
              <a:t>reconfigurable </a:t>
            </a:r>
            <a:r>
              <a:rPr lang="en-US" dirty="0"/>
              <a:t>holder</a:t>
            </a:r>
          </a:p>
          <a:p>
            <a:pPr lvl="1"/>
            <a:r>
              <a:rPr lang="en-US" dirty="0"/>
              <a:t>Allows for </a:t>
            </a:r>
            <a:r>
              <a:rPr lang="en-US" b="1" dirty="0"/>
              <a:t>simultaneous</a:t>
            </a:r>
            <a:r>
              <a:rPr lang="en-US" dirty="0"/>
              <a:t> beam </a:t>
            </a:r>
            <a:r>
              <a:rPr lang="en-US" b="1" dirty="0"/>
              <a:t>profile</a:t>
            </a:r>
            <a:r>
              <a:rPr lang="en-US" dirty="0"/>
              <a:t>, </a:t>
            </a:r>
            <a:r>
              <a:rPr lang="en-US" b="1" dirty="0"/>
              <a:t>pointing</a:t>
            </a:r>
            <a:r>
              <a:rPr lang="en-US" dirty="0"/>
              <a:t>, and </a:t>
            </a:r>
            <a:r>
              <a:rPr lang="en-US" b="1" dirty="0"/>
              <a:t>divergence</a:t>
            </a:r>
            <a:r>
              <a:rPr lang="en-US" dirty="0"/>
              <a:t> measurements</a:t>
            </a:r>
          </a:p>
          <a:p>
            <a:pPr lvl="1"/>
            <a:r>
              <a:rPr lang="en-US" sz="1500" dirty="0"/>
              <a:t>Stack can provide </a:t>
            </a:r>
            <a:r>
              <a:rPr lang="en-US" sz="1500" b="1" dirty="0"/>
              <a:t>time-resolved interaction information</a:t>
            </a:r>
            <a:r>
              <a:rPr lang="en-US" sz="1500" dirty="0"/>
              <a:t> with sufficient proton beam energy</a:t>
            </a:r>
            <a:endParaRPr lang="en-US" dirty="0"/>
          </a:p>
          <a:p>
            <a:pPr marL="139700" indent="0">
              <a:buNone/>
            </a:pPr>
            <a:endParaRPr lang="en-US" dirty="0"/>
          </a:p>
          <a:p>
            <a:r>
              <a:rPr lang="en-US" dirty="0">
                <a:solidFill>
                  <a:schemeClr val="tx1"/>
                </a:solidFill>
              </a:rPr>
              <a:t>Measurements taken at ZEUS with</a:t>
            </a:r>
          </a:p>
          <a:p>
            <a:pPr lvl="1"/>
            <a:r>
              <a:rPr lang="en-US" dirty="0">
                <a:solidFill>
                  <a:schemeClr val="tx1"/>
                </a:solidFill>
              </a:rPr>
              <a:t>Grids for diagnostic characterization</a:t>
            </a:r>
          </a:p>
          <a:p>
            <a:pPr lvl="1"/>
            <a:r>
              <a:rPr lang="en-US" dirty="0">
                <a:solidFill>
                  <a:schemeClr val="tx1"/>
                </a:solidFill>
              </a:rPr>
              <a:t>fs proton deflectometry</a:t>
            </a:r>
          </a:p>
          <a:p>
            <a:pPr marL="139700" indent="0">
              <a:buNone/>
            </a:pPr>
            <a:endParaRPr lang="en-US" dirty="0">
              <a:solidFill>
                <a:schemeClr val="tx1"/>
              </a:solidFill>
            </a:endParaRPr>
          </a:p>
          <a:p>
            <a:r>
              <a:rPr lang="en-US" dirty="0">
                <a:solidFill>
                  <a:schemeClr val="tx1"/>
                </a:solidFill>
              </a:rPr>
              <a:t>Next steps</a:t>
            </a:r>
          </a:p>
          <a:p>
            <a:pPr lvl="1"/>
            <a:r>
              <a:rPr lang="en-US" dirty="0">
                <a:solidFill>
                  <a:schemeClr val="tx1"/>
                </a:solidFill>
              </a:rPr>
              <a:t>Field inversion for probe data</a:t>
            </a:r>
          </a:p>
          <a:p>
            <a:pPr lvl="1"/>
            <a:endParaRPr lang="en-US" dirty="0">
              <a:solidFill>
                <a:schemeClr val="tx1"/>
              </a:solidFill>
            </a:endParaRPr>
          </a:p>
        </p:txBody>
      </p:sp>
      <p:pic>
        <p:nvPicPr>
          <p:cNvPr id="9" name="Picture 8">
            <a:extLst>
              <a:ext uri="{FF2B5EF4-FFF2-40B4-BE49-F238E27FC236}">
                <a16:creationId xmlns:a16="http://schemas.microsoft.com/office/drawing/2014/main" id="{F320F7A9-4DB4-6AAE-B9B4-D5F4A53C863A}"/>
              </a:ext>
            </a:extLst>
          </p:cNvPr>
          <p:cNvPicPr>
            <a:picLocks noChangeAspect="1"/>
          </p:cNvPicPr>
          <p:nvPr/>
        </p:nvPicPr>
        <p:blipFill>
          <a:blip r:embed="rId2"/>
          <a:stretch>
            <a:fillRect/>
          </a:stretch>
        </p:blipFill>
        <p:spPr>
          <a:xfrm>
            <a:off x="7657817" y="1612252"/>
            <a:ext cx="1629282" cy="1574973"/>
          </a:xfrm>
          <a:prstGeom prst="rect">
            <a:avLst/>
          </a:prstGeom>
        </p:spPr>
      </p:pic>
      <p:pic>
        <p:nvPicPr>
          <p:cNvPr id="11" name="Picture 10">
            <a:extLst>
              <a:ext uri="{FF2B5EF4-FFF2-40B4-BE49-F238E27FC236}">
                <a16:creationId xmlns:a16="http://schemas.microsoft.com/office/drawing/2014/main" id="{17598A4A-AADC-900C-5FF9-A9899CCCD019}"/>
              </a:ext>
            </a:extLst>
          </p:cNvPr>
          <p:cNvPicPr>
            <a:picLocks noChangeAspect="1"/>
          </p:cNvPicPr>
          <p:nvPr/>
        </p:nvPicPr>
        <p:blipFill>
          <a:blip r:embed="rId3"/>
          <a:srcRect r="11402"/>
          <a:stretch>
            <a:fillRect/>
          </a:stretch>
        </p:blipFill>
        <p:spPr>
          <a:xfrm>
            <a:off x="4463978" y="3531249"/>
            <a:ext cx="1319806" cy="1499865"/>
          </a:xfrm>
          <a:prstGeom prst="rect">
            <a:avLst/>
          </a:prstGeom>
        </p:spPr>
      </p:pic>
      <p:pic>
        <p:nvPicPr>
          <p:cNvPr id="13" name="Picture 12">
            <a:extLst>
              <a:ext uri="{FF2B5EF4-FFF2-40B4-BE49-F238E27FC236}">
                <a16:creationId xmlns:a16="http://schemas.microsoft.com/office/drawing/2014/main" id="{990A5EAA-200A-39EB-2F96-5E2F0299F419}"/>
              </a:ext>
            </a:extLst>
          </p:cNvPr>
          <p:cNvPicPr>
            <a:picLocks noChangeAspect="1"/>
          </p:cNvPicPr>
          <p:nvPr/>
        </p:nvPicPr>
        <p:blipFill>
          <a:blip r:embed="rId4"/>
          <a:srcRect r="11030"/>
          <a:stretch>
            <a:fillRect/>
          </a:stretch>
        </p:blipFill>
        <p:spPr>
          <a:xfrm>
            <a:off x="5850846" y="3531249"/>
            <a:ext cx="1325352" cy="1499864"/>
          </a:xfrm>
          <a:prstGeom prst="rect">
            <a:avLst/>
          </a:prstGeom>
        </p:spPr>
      </p:pic>
      <p:pic>
        <p:nvPicPr>
          <p:cNvPr id="15" name="Picture 14">
            <a:extLst>
              <a:ext uri="{FF2B5EF4-FFF2-40B4-BE49-F238E27FC236}">
                <a16:creationId xmlns:a16="http://schemas.microsoft.com/office/drawing/2014/main" id="{5339E9C2-626E-D4DE-B5C0-E5E97766CA42}"/>
              </a:ext>
            </a:extLst>
          </p:cNvPr>
          <p:cNvPicPr>
            <a:picLocks noChangeAspect="1"/>
          </p:cNvPicPr>
          <p:nvPr/>
        </p:nvPicPr>
        <p:blipFill>
          <a:blip r:embed="rId5"/>
          <a:srcRect r="10473"/>
          <a:stretch>
            <a:fillRect/>
          </a:stretch>
        </p:blipFill>
        <p:spPr>
          <a:xfrm>
            <a:off x="7243260" y="3531248"/>
            <a:ext cx="1333642" cy="1499863"/>
          </a:xfrm>
          <a:prstGeom prst="rect">
            <a:avLst/>
          </a:prstGeom>
        </p:spPr>
      </p:pic>
      <p:pic>
        <p:nvPicPr>
          <p:cNvPr id="17" name="Picture 16">
            <a:extLst>
              <a:ext uri="{FF2B5EF4-FFF2-40B4-BE49-F238E27FC236}">
                <a16:creationId xmlns:a16="http://schemas.microsoft.com/office/drawing/2014/main" id="{FAA00E87-FA07-2524-2D73-408A5A3A60E6}"/>
              </a:ext>
            </a:extLst>
          </p:cNvPr>
          <p:cNvPicPr>
            <a:picLocks noChangeAspect="1"/>
          </p:cNvPicPr>
          <p:nvPr/>
        </p:nvPicPr>
        <p:blipFill>
          <a:blip r:embed="rId6"/>
          <a:stretch>
            <a:fillRect/>
          </a:stretch>
        </p:blipFill>
        <p:spPr>
          <a:xfrm>
            <a:off x="5123881" y="325950"/>
            <a:ext cx="1859214" cy="1907884"/>
          </a:xfrm>
          <a:prstGeom prst="rect">
            <a:avLst/>
          </a:prstGeom>
        </p:spPr>
      </p:pic>
      <p:pic>
        <p:nvPicPr>
          <p:cNvPr id="29" name="Picture 28">
            <a:extLst>
              <a:ext uri="{FF2B5EF4-FFF2-40B4-BE49-F238E27FC236}">
                <a16:creationId xmlns:a16="http://schemas.microsoft.com/office/drawing/2014/main" id="{FEB1951B-D051-6CB1-F298-7E4897383306}"/>
              </a:ext>
            </a:extLst>
          </p:cNvPr>
          <p:cNvPicPr>
            <a:picLocks noChangeAspect="1"/>
          </p:cNvPicPr>
          <p:nvPr/>
        </p:nvPicPr>
        <p:blipFill>
          <a:blip r:embed="rId7"/>
          <a:srcRect l="88963"/>
          <a:stretch>
            <a:fillRect/>
          </a:stretch>
        </p:blipFill>
        <p:spPr>
          <a:xfrm>
            <a:off x="8584887" y="3531248"/>
            <a:ext cx="167236" cy="1525569"/>
          </a:xfrm>
          <a:prstGeom prst="rect">
            <a:avLst/>
          </a:prstGeom>
        </p:spPr>
      </p:pic>
    </p:spTree>
    <p:extLst>
      <p:ext uri="{BB962C8B-B14F-4D97-AF65-F5344CB8AC3E}">
        <p14:creationId xmlns:p14="http://schemas.microsoft.com/office/powerpoint/2010/main" val="585760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E9EF6-2C37-0219-9FAC-DA3E223DDBA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9C15AF1-498A-0D95-DAEA-B1DF5811000F}"/>
              </a:ext>
            </a:extLst>
          </p:cNvPr>
          <p:cNvSpPr txBox="1">
            <a:spLocks/>
          </p:cNvSpPr>
          <p:nvPr/>
        </p:nvSpPr>
        <p:spPr>
          <a:xfrm>
            <a:off x="0" y="324872"/>
            <a:ext cx="8263692"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dirty="0">
                <a:latin typeface="+mj-lt"/>
              </a:rPr>
              <a:t>Acknowledgements</a:t>
            </a:r>
          </a:p>
        </p:txBody>
      </p:sp>
      <p:sp>
        <p:nvSpPr>
          <p:cNvPr id="5" name="Text Placeholder 3">
            <a:extLst>
              <a:ext uri="{FF2B5EF4-FFF2-40B4-BE49-F238E27FC236}">
                <a16:creationId xmlns:a16="http://schemas.microsoft.com/office/drawing/2014/main" id="{8B078BB5-26E3-593B-E4AE-0ABF79592C26}"/>
              </a:ext>
            </a:extLst>
          </p:cNvPr>
          <p:cNvSpPr txBox="1">
            <a:spLocks/>
          </p:cNvSpPr>
          <p:nvPr/>
        </p:nvSpPr>
        <p:spPr>
          <a:xfrm>
            <a:off x="4047950" y="849405"/>
            <a:ext cx="4690668" cy="368287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39700"/>
            <a:endParaRPr lang="en-US" sz="1500" dirty="0"/>
          </a:p>
          <a:p>
            <a:pPr marL="609600" lvl="1"/>
            <a:endParaRPr lang="en-US" sz="1500" dirty="0"/>
          </a:p>
        </p:txBody>
      </p:sp>
      <p:sp>
        <p:nvSpPr>
          <p:cNvPr id="23" name="Slide Number Placeholder 22">
            <a:extLst>
              <a:ext uri="{FF2B5EF4-FFF2-40B4-BE49-F238E27FC236}">
                <a16:creationId xmlns:a16="http://schemas.microsoft.com/office/drawing/2014/main" id="{DBA8E187-5D21-4A3C-DC56-D82AE901921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a:t>
            </a:fld>
            <a:endParaRPr lang="en"/>
          </a:p>
        </p:txBody>
      </p:sp>
      <p:sp>
        <p:nvSpPr>
          <p:cNvPr id="6" name="Content Placeholder 2">
            <a:extLst>
              <a:ext uri="{FF2B5EF4-FFF2-40B4-BE49-F238E27FC236}">
                <a16:creationId xmlns:a16="http://schemas.microsoft.com/office/drawing/2014/main" id="{44446C49-ED3B-AC54-85F2-5FBA0FF6A3D0}"/>
              </a:ext>
            </a:extLst>
          </p:cNvPr>
          <p:cNvSpPr txBox="1">
            <a:spLocks/>
          </p:cNvSpPr>
          <p:nvPr/>
        </p:nvSpPr>
        <p:spPr>
          <a:xfrm>
            <a:off x="0" y="1102857"/>
            <a:ext cx="6793706" cy="2928635"/>
          </a:xfrm>
          <a:prstGeom prst="rect">
            <a:avLst/>
          </a:prstGeom>
          <a:noFill/>
          <a:ln>
            <a:noFill/>
          </a:ln>
        </p:spPr>
        <p:txBody>
          <a:bodyPr spcFirstLastPara="1" wrap="square" lIns="91425" tIns="91425" rIns="91425" bIns="91425" numCol="2" spcCol="457200" anchor="t" anchorCtr="0">
            <a:normAutofit fontScale="62500" lnSpcReduction="20000"/>
          </a:bodyPr>
          <a:lstStyle>
            <a:defPPr marR="0" lvl="0" algn="l" rtl="0">
              <a:lnSpc>
                <a:spcPct val="100000"/>
              </a:lnSpc>
              <a:spcBef>
                <a:spcPts val="0"/>
              </a:spcBef>
              <a:spcAft>
                <a:spcPts val="0"/>
              </a:spcAft>
            </a:defPPr>
            <a:lvl1pPr marL="609585" marR="0" lvl="0" indent="-457189" algn="l" rtl="0" eaLnBrk="1" hangingPunct="1">
              <a:lnSpc>
                <a:spcPct val="115000"/>
              </a:lnSpc>
              <a:spcBef>
                <a:spcPts val="0"/>
              </a:spcBef>
              <a:spcAft>
                <a:spcPts val="0"/>
              </a:spcAft>
              <a:buClr>
                <a:srgbClr val="00274C"/>
              </a:buClr>
              <a:buSzPts val="1800"/>
              <a:buFont typeface="Arial"/>
              <a:buChar char="●"/>
              <a:defRPr sz="1800" b="0" i="0" u="none" strike="noStrike" cap="none">
                <a:solidFill>
                  <a:srgbClr val="00274C"/>
                </a:solidFill>
                <a:latin typeface="Arial"/>
                <a:ea typeface="Arial"/>
                <a:cs typeface="Arial"/>
                <a:sym typeface="Arial"/>
              </a:defRPr>
            </a:lvl1pPr>
            <a:lvl2pPr marL="1219170" marR="0" lvl="1"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2pPr>
            <a:lvl3pPr marL="1828754" marR="0" lvl="2"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3pPr>
            <a:lvl4pPr marL="2438339" marR="0" lvl="3"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4pPr>
            <a:lvl5pPr marL="3047924" marR="0" lvl="4"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5pPr>
            <a:lvl6pPr marL="3657509" marR="0" lvl="5"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6pPr>
            <a:lvl7pPr marL="4267093" marR="0" lvl="6"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7pPr>
            <a:lvl8pPr marL="4876678" marR="0" lvl="7"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8pPr>
            <a:lvl9pPr marL="5486263" marR="0" lvl="8"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9pPr>
          </a:lstStyle>
          <a:p>
            <a:r>
              <a:rPr lang="en-US" sz="1900" b="1" dirty="0">
                <a:solidFill>
                  <a:schemeClr val="tx1"/>
                </a:solidFill>
              </a:rPr>
              <a:t>Collaborators</a:t>
            </a:r>
          </a:p>
          <a:p>
            <a:pPr lvl="1"/>
            <a:r>
              <a:rPr lang="en-US" sz="1967" dirty="0">
                <a:solidFill>
                  <a:schemeClr val="tx1"/>
                </a:solidFill>
              </a:rPr>
              <a:t>Dr. Paul T. Campbell</a:t>
            </a:r>
          </a:p>
          <a:p>
            <a:pPr lvl="1"/>
            <a:r>
              <a:rPr lang="en-US" sz="1967" dirty="0">
                <a:solidFill>
                  <a:schemeClr val="tx1"/>
                </a:solidFill>
              </a:rPr>
              <a:t>Dr. Yong Ma</a:t>
            </a:r>
          </a:p>
          <a:p>
            <a:pPr lvl="1"/>
            <a:r>
              <a:rPr lang="en-US" sz="1967" dirty="0">
                <a:solidFill>
                  <a:schemeClr val="tx1"/>
                </a:solidFill>
              </a:rPr>
              <a:t>Dr. Anatoly Maksimchuk</a:t>
            </a:r>
          </a:p>
          <a:p>
            <a:pPr lvl="1"/>
            <a:r>
              <a:rPr lang="en-US" sz="1967" dirty="0">
                <a:solidFill>
                  <a:schemeClr val="tx1"/>
                </a:solidFill>
              </a:rPr>
              <a:t>Dr. Heath LeFevre</a:t>
            </a:r>
          </a:p>
          <a:p>
            <a:pPr lvl="1"/>
            <a:r>
              <a:rPr lang="en-US" sz="1967" dirty="0">
                <a:solidFill>
                  <a:schemeClr val="tx1"/>
                </a:solidFill>
              </a:rPr>
              <a:t>Dr. Milos Burger</a:t>
            </a:r>
          </a:p>
          <a:p>
            <a:pPr lvl="1"/>
            <a:r>
              <a:rPr lang="en-US" sz="1967" dirty="0">
                <a:solidFill>
                  <a:schemeClr val="tx1"/>
                </a:solidFill>
              </a:rPr>
              <a:t>Dr. Qian Qian</a:t>
            </a:r>
          </a:p>
          <a:p>
            <a:pPr lvl="1"/>
            <a:r>
              <a:rPr lang="en-US" sz="1967" dirty="0">
                <a:solidFill>
                  <a:schemeClr val="tx1"/>
                </a:solidFill>
              </a:rPr>
              <a:t>Jeremy </a:t>
            </a:r>
            <a:r>
              <a:rPr lang="en-US" sz="1967" dirty="0" err="1">
                <a:solidFill>
                  <a:schemeClr val="tx1"/>
                </a:solidFill>
              </a:rPr>
              <a:t>Rebenstock</a:t>
            </a:r>
            <a:endParaRPr lang="en-US" sz="1967" dirty="0">
              <a:solidFill>
                <a:schemeClr val="tx1"/>
              </a:solidFill>
            </a:endParaRPr>
          </a:p>
          <a:p>
            <a:pPr lvl="1"/>
            <a:r>
              <a:rPr lang="en-US" sz="1967" dirty="0">
                <a:solidFill>
                  <a:schemeClr val="tx1"/>
                </a:solidFill>
              </a:rPr>
              <a:t>Che-Hao Chang</a:t>
            </a:r>
          </a:p>
          <a:p>
            <a:pPr lvl="1"/>
            <a:r>
              <a:rPr lang="en-US" sz="1967" dirty="0">
                <a:solidFill>
                  <a:schemeClr val="tx1"/>
                </a:solidFill>
              </a:rPr>
              <a:t>Ryuya Yamada</a:t>
            </a:r>
          </a:p>
          <a:p>
            <a:pPr lvl="1"/>
            <a:r>
              <a:rPr lang="en-US" sz="1967" dirty="0">
                <a:solidFill>
                  <a:schemeClr val="tx1"/>
                </a:solidFill>
              </a:rPr>
              <a:t>Prof. Alec Thomas</a:t>
            </a:r>
          </a:p>
          <a:p>
            <a:pPr lvl="1"/>
            <a:r>
              <a:rPr lang="en-US" sz="1967" dirty="0">
                <a:solidFill>
                  <a:schemeClr val="tx1"/>
                </a:solidFill>
              </a:rPr>
              <a:t>Prof. Karl Krushelnick</a:t>
            </a:r>
          </a:p>
          <a:p>
            <a:pPr lvl="1"/>
            <a:r>
              <a:rPr lang="en-US" sz="1967" dirty="0">
                <a:solidFill>
                  <a:schemeClr val="tx1"/>
                </a:solidFill>
              </a:rPr>
              <a:t>Prof. Carolyn Kuranz</a:t>
            </a:r>
          </a:p>
          <a:p>
            <a:pPr lvl="1"/>
            <a:r>
              <a:rPr lang="en-US" sz="1967" dirty="0">
                <a:solidFill>
                  <a:schemeClr val="tx1"/>
                </a:solidFill>
              </a:rPr>
              <a:t>Prof. Louise Willingale</a:t>
            </a:r>
          </a:p>
          <a:p>
            <a:pPr lvl="1"/>
            <a:endParaRPr lang="en-US" sz="1967" b="1" dirty="0">
              <a:solidFill>
                <a:schemeClr val="tx1"/>
              </a:solidFill>
            </a:endParaRPr>
          </a:p>
          <a:p>
            <a:r>
              <a:rPr lang="en-US" sz="1900" b="1" dirty="0">
                <a:solidFill>
                  <a:schemeClr val="tx1"/>
                </a:solidFill>
              </a:rPr>
              <a:t>ZEUS Engineering &amp; Data Team</a:t>
            </a:r>
          </a:p>
          <a:p>
            <a:pPr lvl="1"/>
            <a:r>
              <a:rPr lang="en-US" sz="1967" dirty="0">
                <a:solidFill>
                  <a:schemeClr val="tx1"/>
                </a:solidFill>
              </a:rPr>
              <a:t>Grant Young</a:t>
            </a:r>
          </a:p>
          <a:p>
            <a:pPr lvl="1"/>
            <a:r>
              <a:rPr lang="en-US" sz="1967" dirty="0">
                <a:solidFill>
                  <a:schemeClr val="tx1"/>
                </a:solidFill>
              </a:rPr>
              <a:t>Richard Anthony</a:t>
            </a:r>
          </a:p>
          <a:p>
            <a:pPr lvl="1"/>
            <a:r>
              <a:rPr lang="en-US" sz="1967" dirty="0">
                <a:solidFill>
                  <a:schemeClr val="tx1"/>
                </a:solidFill>
              </a:rPr>
              <a:t>Will Likes</a:t>
            </a:r>
          </a:p>
          <a:p>
            <a:pPr lvl="1"/>
            <a:r>
              <a:rPr lang="en-US" sz="1967" dirty="0">
                <a:solidFill>
                  <a:schemeClr val="tx1"/>
                </a:solidFill>
              </a:rPr>
              <a:t>Qing Zhang</a:t>
            </a:r>
          </a:p>
          <a:p>
            <a:pPr lvl="1"/>
            <a:endParaRPr lang="en-US" sz="1967" b="1" dirty="0">
              <a:solidFill>
                <a:schemeClr val="tx1"/>
              </a:solidFill>
            </a:endParaRPr>
          </a:p>
          <a:p>
            <a:r>
              <a:rPr lang="en-US" sz="1900" b="1" dirty="0">
                <a:solidFill>
                  <a:schemeClr val="tx1"/>
                </a:solidFill>
              </a:rPr>
              <a:t>ZEUS Laser Team</a:t>
            </a:r>
          </a:p>
          <a:p>
            <a:pPr lvl="1"/>
            <a:r>
              <a:rPr lang="en-US" sz="1967" dirty="0">
                <a:solidFill>
                  <a:schemeClr val="tx1"/>
                </a:solidFill>
              </a:rPr>
              <a:t>John Nees</a:t>
            </a:r>
          </a:p>
          <a:p>
            <a:pPr lvl="1"/>
            <a:r>
              <a:rPr lang="en-US" sz="1967" dirty="0">
                <a:solidFill>
                  <a:schemeClr val="tx1"/>
                </a:solidFill>
              </a:rPr>
              <a:t>Galina Kalinchenko</a:t>
            </a:r>
          </a:p>
          <a:p>
            <a:pPr lvl="1"/>
            <a:r>
              <a:rPr lang="en-US" sz="1967" dirty="0">
                <a:solidFill>
                  <a:schemeClr val="tx1"/>
                </a:solidFill>
              </a:rPr>
              <a:t>Bixue Hou</a:t>
            </a:r>
          </a:p>
          <a:p>
            <a:pPr lvl="1"/>
            <a:r>
              <a:rPr lang="en-US" sz="1967" dirty="0">
                <a:solidFill>
                  <a:schemeClr val="tx1"/>
                </a:solidFill>
              </a:rPr>
              <a:t>Gregg Sucha</a:t>
            </a:r>
          </a:p>
          <a:p>
            <a:pPr lvl="1"/>
            <a:r>
              <a:rPr lang="en-US" sz="1967" dirty="0">
                <a:solidFill>
                  <a:schemeClr val="tx1"/>
                </a:solidFill>
              </a:rPr>
              <a:t>Rick Van Camp</a:t>
            </a:r>
          </a:p>
          <a:p>
            <a:pPr lvl="1"/>
            <a:r>
              <a:rPr lang="en-US" sz="1967" dirty="0">
                <a:solidFill>
                  <a:schemeClr val="tx1"/>
                </a:solidFill>
              </a:rPr>
              <a:t>Jeff Xia</a:t>
            </a:r>
          </a:p>
          <a:p>
            <a:pPr lvl="1"/>
            <a:r>
              <a:rPr lang="en-US" sz="1967" dirty="0">
                <a:solidFill>
                  <a:schemeClr val="tx1"/>
                </a:solidFill>
              </a:rPr>
              <a:t>Yana Kleimenova</a:t>
            </a:r>
          </a:p>
        </p:txBody>
      </p:sp>
      <p:pic>
        <p:nvPicPr>
          <p:cNvPr id="7" name="Picture 6">
            <a:extLst>
              <a:ext uri="{FF2B5EF4-FFF2-40B4-BE49-F238E27FC236}">
                <a16:creationId xmlns:a16="http://schemas.microsoft.com/office/drawing/2014/main" id="{46079F49-99B3-BDEC-9A1B-21A445E67A54}"/>
              </a:ext>
            </a:extLst>
          </p:cNvPr>
          <p:cNvPicPr>
            <a:picLocks noChangeAspect="1"/>
          </p:cNvPicPr>
          <p:nvPr/>
        </p:nvPicPr>
        <p:blipFill>
          <a:blip r:embed="rId3"/>
          <a:stretch>
            <a:fillRect/>
          </a:stretch>
        </p:blipFill>
        <p:spPr>
          <a:xfrm>
            <a:off x="6872710" y="2121895"/>
            <a:ext cx="2202634" cy="568946"/>
          </a:xfrm>
          <a:prstGeom prst="rect">
            <a:avLst/>
          </a:prstGeom>
        </p:spPr>
      </p:pic>
      <p:pic>
        <p:nvPicPr>
          <p:cNvPr id="8" name="Picture 7">
            <a:extLst>
              <a:ext uri="{FF2B5EF4-FFF2-40B4-BE49-F238E27FC236}">
                <a16:creationId xmlns:a16="http://schemas.microsoft.com/office/drawing/2014/main" id="{00D52FB3-DC66-0CEE-DA45-49277CCCF9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36393" y="1039624"/>
            <a:ext cx="1984765" cy="764961"/>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a:extLst>
              <a:ext uri="{FF2B5EF4-FFF2-40B4-BE49-F238E27FC236}">
                <a16:creationId xmlns:a16="http://schemas.microsoft.com/office/drawing/2014/main" id="{92D2F6C0-8D59-5CFF-EFE8-013EA60A7E46}"/>
              </a:ext>
            </a:extLst>
          </p:cNvPr>
          <p:cNvSpPr txBox="1">
            <a:spLocks/>
          </p:cNvSpPr>
          <p:nvPr/>
        </p:nvSpPr>
        <p:spPr>
          <a:xfrm>
            <a:off x="69855" y="4197556"/>
            <a:ext cx="8881263" cy="931321"/>
          </a:xfrm>
          <a:prstGeom prst="rect">
            <a:avLst/>
          </a:prstGeom>
          <a:noFill/>
          <a:ln>
            <a:noFill/>
          </a:ln>
        </p:spPr>
        <p:txBody>
          <a:bodyPr spcFirstLastPara="1" wrap="square" lIns="91425" tIns="91425" rIns="91425" bIns="91425" numCol="1" spcCol="457200" anchor="t" anchorCtr="0">
            <a:normAutofit/>
          </a:bodyPr>
          <a:lstStyle>
            <a:defPPr marR="0" lvl="0" algn="l" rtl="0">
              <a:lnSpc>
                <a:spcPct val="100000"/>
              </a:lnSpc>
              <a:spcBef>
                <a:spcPts val="0"/>
              </a:spcBef>
              <a:spcAft>
                <a:spcPts val="0"/>
              </a:spcAft>
            </a:defPPr>
            <a:lvl1pPr marL="609585" marR="0" lvl="0" indent="-457189" algn="l" rtl="0" eaLnBrk="1" hangingPunct="1">
              <a:lnSpc>
                <a:spcPct val="115000"/>
              </a:lnSpc>
              <a:spcBef>
                <a:spcPts val="0"/>
              </a:spcBef>
              <a:spcAft>
                <a:spcPts val="0"/>
              </a:spcAft>
              <a:buClr>
                <a:srgbClr val="00274C"/>
              </a:buClr>
              <a:buSzPts val="1800"/>
              <a:buFont typeface="Arial"/>
              <a:buChar char="●"/>
              <a:defRPr sz="1800" b="0" i="0" u="none" strike="noStrike" cap="none">
                <a:solidFill>
                  <a:srgbClr val="00274C"/>
                </a:solidFill>
                <a:latin typeface="Arial"/>
                <a:ea typeface="Arial"/>
                <a:cs typeface="Arial"/>
                <a:sym typeface="Arial"/>
              </a:defRPr>
            </a:lvl1pPr>
            <a:lvl2pPr marL="1219170" marR="0" lvl="1"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2pPr>
            <a:lvl3pPr marL="1828754" marR="0" lvl="2"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3pPr>
            <a:lvl4pPr marL="2438339" marR="0" lvl="3"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4pPr>
            <a:lvl5pPr marL="3047924" marR="0" lvl="4"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5pPr>
            <a:lvl6pPr marL="3657509" marR="0" lvl="5"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6pPr>
            <a:lvl7pPr marL="4267093" marR="0" lvl="6"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7pPr>
            <a:lvl8pPr marL="4876678" marR="0" lvl="7"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8pPr>
            <a:lvl9pPr marL="5486263" marR="0" lvl="8"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9pPr>
          </a:lstStyle>
          <a:p>
            <a:pPr marL="152396" indent="0">
              <a:buNone/>
            </a:pPr>
            <a:r>
              <a:rPr lang="en-US" sz="1200" i="1" dirty="0"/>
              <a:t>This work is funded by the U.S. Department of Energy NNSA Center of Excellence under cooperative agreement number DE-NA0004146 and by the National Science</a:t>
            </a:r>
            <a:r>
              <a:rPr lang="en-US" sz="1200" dirty="0"/>
              <a:t> </a:t>
            </a:r>
            <a:r>
              <a:rPr lang="en-US" sz="1200" i="1" dirty="0"/>
              <a:t>Foundation through award number 2408410. This research was conducted at the</a:t>
            </a:r>
            <a:r>
              <a:rPr lang="en-US" sz="1200" dirty="0"/>
              <a:t> </a:t>
            </a:r>
            <a:r>
              <a:rPr lang="en-US" sz="1200" i="1" dirty="0"/>
              <a:t>ZEUS facility which is supported by the National Science Foundation under award</a:t>
            </a:r>
            <a:r>
              <a:rPr lang="en-US" sz="1200" dirty="0"/>
              <a:t> </a:t>
            </a:r>
            <a:r>
              <a:rPr lang="en-US" sz="1200" i="1" dirty="0"/>
              <a:t>2126181.</a:t>
            </a:r>
            <a:endParaRPr lang="en-US" sz="1200" dirty="0"/>
          </a:p>
        </p:txBody>
      </p:sp>
    </p:spTree>
    <p:extLst>
      <p:ext uri="{BB962C8B-B14F-4D97-AF65-F5344CB8AC3E}">
        <p14:creationId xmlns:p14="http://schemas.microsoft.com/office/powerpoint/2010/main" val="12785636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pic>
        <p:nvPicPr>
          <p:cNvPr id="304" name="Google Shape;304;p39"/>
          <p:cNvPicPr preferRelativeResize="0"/>
          <p:nvPr/>
        </p:nvPicPr>
        <p:blipFill rotWithShape="1">
          <a:blip r:embed="rId3">
            <a:alphaModFix/>
          </a:blip>
          <a:srcRect t="9800" b="9800"/>
          <a:stretch/>
        </p:blipFill>
        <p:spPr>
          <a:xfrm>
            <a:off x="6623825" y="244002"/>
            <a:ext cx="2327053" cy="229725"/>
          </a:xfrm>
          <a:prstGeom prst="rect">
            <a:avLst/>
          </a:prstGeom>
          <a:noFill/>
          <a:ln>
            <a:noFill/>
          </a:ln>
        </p:spPr>
      </p:pic>
      <p:sp>
        <p:nvSpPr>
          <p:cNvPr id="305" name="Google Shape;305;p39"/>
          <p:cNvSpPr txBox="1">
            <a:spLocks noGrp="1"/>
          </p:cNvSpPr>
          <p:nvPr>
            <p:ph type="title"/>
          </p:nvPr>
        </p:nvSpPr>
        <p:spPr>
          <a:xfrm>
            <a:off x="466825" y="1306275"/>
            <a:ext cx="8263500" cy="1459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dirty="0"/>
              <a:t>Questions</a:t>
            </a:r>
            <a:endParaRPr dirty="0"/>
          </a:p>
        </p:txBody>
      </p:sp>
      <p:sp>
        <p:nvSpPr>
          <p:cNvPr id="307" name="Google Shape;307;p39"/>
          <p:cNvSpPr txBox="1">
            <a:spLocks noGrp="1"/>
          </p:cNvSpPr>
          <p:nvPr>
            <p:ph type="body" idx="1"/>
          </p:nvPr>
        </p:nvSpPr>
        <p:spPr>
          <a:xfrm>
            <a:off x="630775" y="3758075"/>
            <a:ext cx="8099700" cy="1089300"/>
          </a:xfrm>
          <a:prstGeom prst="rect">
            <a:avLst/>
          </a:prstGeom>
        </p:spPr>
        <p:txBody>
          <a:bodyPr spcFirstLastPara="1" wrap="square" lIns="91425" tIns="91425" rIns="91425" bIns="91425" anchor="t" anchorCtr="0">
            <a:noAutofit/>
          </a:bodyPr>
          <a:lstStyle/>
          <a:p>
            <a:pPr marL="0" indent="0">
              <a:buNone/>
            </a:pPr>
            <a:r>
              <a:rPr lang="en-US" sz="1600" dirty="0"/>
              <a:t>Email: </a:t>
            </a:r>
            <a:r>
              <a:rPr lang="en-US" sz="1600" dirty="0" err="1"/>
              <a:t>vacontre@umich.edu</a:t>
            </a:r>
            <a:endParaRPr lang="en-US" sz="1600" dirty="0"/>
          </a:p>
          <a:p>
            <a:pPr marL="0" lvl="0" indent="0" algn="l" rtl="0">
              <a:spcBef>
                <a:spcPts val="0"/>
              </a:spcBef>
              <a:spcAft>
                <a:spcPts val="0"/>
              </a:spcAft>
              <a:buNone/>
            </a:pPr>
            <a:endParaRP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2E063C9-4ECF-9F4C-E475-53EA33F8582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21</a:t>
            </a:fld>
            <a:endParaRPr lang="en"/>
          </a:p>
        </p:txBody>
      </p:sp>
      <p:sp>
        <p:nvSpPr>
          <p:cNvPr id="8" name="Rectangle 1">
            <a:extLst>
              <a:ext uri="{FF2B5EF4-FFF2-40B4-BE49-F238E27FC236}">
                <a16:creationId xmlns:a16="http://schemas.microsoft.com/office/drawing/2014/main" id="{E380D65B-DA44-8CF0-2E33-982C35AD7569}"/>
              </a:ext>
            </a:extLst>
          </p:cNvPr>
          <p:cNvSpPr>
            <a:spLocks noChangeArrowheads="1"/>
          </p:cNvSpPr>
          <p:nvPr/>
        </p:nvSpPr>
        <p:spPr bwMode="auto">
          <a:xfrm>
            <a:off x="5991257" y="24778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AB00FC8E-C6C7-25E3-D665-B32573B5BB30}"/>
              </a:ext>
            </a:extLst>
          </p:cNvPr>
          <p:cNvSpPr>
            <a:spLocks noChangeArrowheads="1"/>
          </p:cNvSpPr>
          <p:nvPr/>
        </p:nvSpPr>
        <p:spPr bwMode="auto">
          <a:xfrm>
            <a:off x="5991257" y="466401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Title 1">
            <a:extLst>
              <a:ext uri="{FF2B5EF4-FFF2-40B4-BE49-F238E27FC236}">
                <a16:creationId xmlns:a16="http://schemas.microsoft.com/office/drawing/2014/main" id="{1A9ED1FF-E860-B05C-3356-8C092E1E4CBB}"/>
              </a:ext>
            </a:extLst>
          </p:cNvPr>
          <p:cNvSpPr txBox="1">
            <a:spLocks/>
          </p:cNvSpPr>
          <p:nvPr/>
        </p:nvSpPr>
        <p:spPr>
          <a:xfrm>
            <a:off x="-1" y="164682"/>
            <a:ext cx="9102873" cy="15390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dirty="0">
                <a:latin typeface="+mj-lt"/>
              </a:rPr>
              <a:t>Image blurring effect is due to small-angle scattering in the detectors.</a:t>
            </a:r>
          </a:p>
        </p:txBody>
      </p:sp>
      <p:grpSp>
        <p:nvGrpSpPr>
          <p:cNvPr id="9" name="Group 8">
            <a:extLst>
              <a:ext uri="{FF2B5EF4-FFF2-40B4-BE49-F238E27FC236}">
                <a16:creationId xmlns:a16="http://schemas.microsoft.com/office/drawing/2014/main" id="{D2BBB194-8326-C2B7-EDFF-78C2E13E064B}"/>
              </a:ext>
            </a:extLst>
          </p:cNvPr>
          <p:cNvGrpSpPr/>
          <p:nvPr/>
        </p:nvGrpSpPr>
        <p:grpSpPr>
          <a:xfrm>
            <a:off x="-27283" y="1044043"/>
            <a:ext cx="5244024" cy="1603603"/>
            <a:chOff x="2616024" y="1857823"/>
            <a:chExt cx="3659643" cy="1109225"/>
          </a:xfrm>
        </p:grpSpPr>
        <p:pic>
          <p:nvPicPr>
            <p:cNvPr id="15" name="Picture 14">
              <a:extLst>
                <a:ext uri="{FF2B5EF4-FFF2-40B4-BE49-F238E27FC236}">
                  <a16:creationId xmlns:a16="http://schemas.microsoft.com/office/drawing/2014/main" id="{D232DE7E-F06A-C0C0-662E-8565BE910185}"/>
                </a:ext>
              </a:extLst>
            </p:cNvPr>
            <p:cNvPicPr>
              <a:picLocks noChangeAspect="1"/>
            </p:cNvPicPr>
            <p:nvPr/>
          </p:nvPicPr>
          <p:blipFill>
            <a:blip r:embed="rId3"/>
            <a:srcRect l="6976" b="50000"/>
            <a:stretch>
              <a:fillRect/>
            </a:stretch>
          </p:blipFill>
          <p:spPr>
            <a:xfrm>
              <a:off x="2858421" y="1857823"/>
              <a:ext cx="3417246" cy="1109225"/>
            </a:xfrm>
            <a:prstGeom prst="rect">
              <a:avLst/>
            </a:prstGeom>
          </p:spPr>
        </p:pic>
        <p:sp>
          <p:nvSpPr>
            <p:cNvPr id="16" name="TextBox 15">
              <a:extLst>
                <a:ext uri="{FF2B5EF4-FFF2-40B4-BE49-F238E27FC236}">
                  <a16:creationId xmlns:a16="http://schemas.microsoft.com/office/drawing/2014/main" id="{BD73851C-0096-5A59-3423-FD36FA9B202E}"/>
                </a:ext>
              </a:extLst>
            </p:cNvPr>
            <p:cNvSpPr txBox="1"/>
            <p:nvPr/>
          </p:nvSpPr>
          <p:spPr>
            <a:xfrm rot="16200000">
              <a:off x="2393861" y="2265624"/>
              <a:ext cx="686723" cy="242398"/>
            </a:xfrm>
            <a:prstGeom prst="rect">
              <a:avLst/>
            </a:prstGeom>
            <a:noFill/>
          </p:spPr>
          <p:txBody>
            <a:bodyPr wrap="square" rtlCol="0">
              <a:spAutoFit/>
            </a:bodyPr>
            <a:lstStyle/>
            <a:p>
              <a:pPr algn="ctr"/>
              <a:r>
                <a:rPr lang="en-US" dirty="0"/>
                <a:t>Shot A</a:t>
              </a:r>
            </a:p>
          </p:txBody>
        </p:sp>
      </p:grpSp>
      <p:sp>
        <p:nvSpPr>
          <p:cNvPr id="19" name="TextBox 18">
            <a:extLst>
              <a:ext uri="{FF2B5EF4-FFF2-40B4-BE49-F238E27FC236}">
                <a16:creationId xmlns:a16="http://schemas.microsoft.com/office/drawing/2014/main" id="{8AB893B1-BF61-9CEC-29CC-16A08DA4E045}"/>
              </a:ext>
            </a:extLst>
          </p:cNvPr>
          <p:cNvSpPr txBox="1"/>
          <p:nvPr/>
        </p:nvSpPr>
        <p:spPr>
          <a:xfrm>
            <a:off x="5693465" y="3746185"/>
            <a:ext cx="3053343" cy="954107"/>
          </a:xfrm>
          <a:prstGeom prst="rect">
            <a:avLst/>
          </a:prstGeom>
          <a:noFill/>
        </p:spPr>
        <p:txBody>
          <a:bodyPr wrap="square" rtlCol="0">
            <a:spAutoFit/>
          </a:bodyPr>
          <a:lstStyle/>
          <a:p>
            <a:r>
              <a:rPr lang="en-US" dirty="0"/>
              <a:t>Narrow peak </a:t>
            </a:r>
            <a:r>
              <a:rPr lang="en-US" dirty="0">
                <a:sym typeface="Wingdings" pitchFamily="2" charset="2"/>
              </a:rPr>
              <a:t> better localization of proton signal</a:t>
            </a:r>
          </a:p>
          <a:p>
            <a:endParaRPr lang="en-US" dirty="0"/>
          </a:p>
          <a:p>
            <a:r>
              <a:rPr lang="en-US" dirty="0"/>
              <a:t>Broader peak </a:t>
            </a:r>
            <a:r>
              <a:rPr lang="en-US" dirty="0">
                <a:sym typeface="Wingdings" pitchFamily="2" charset="2"/>
              </a:rPr>
              <a:t> increased blur</a:t>
            </a:r>
            <a:endParaRPr lang="en-US" dirty="0"/>
          </a:p>
        </p:txBody>
      </p:sp>
      <p:grpSp>
        <p:nvGrpSpPr>
          <p:cNvPr id="29" name="Group 28">
            <a:extLst>
              <a:ext uri="{FF2B5EF4-FFF2-40B4-BE49-F238E27FC236}">
                <a16:creationId xmlns:a16="http://schemas.microsoft.com/office/drawing/2014/main" id="{AFE4BCDC-0449-C979-2631-679508C955BF}"/>
              </a:ext>
            </a:extLst>
          </p:cNvPr>
          <p:cNvGrpSpPr/>
          <p:nvPr/>
        </p:nvGrpSpPr>
        <p:grpSpPr>
          <a:xfrm>
            <a:off x="5480818" y="1220250"/>
            <a:ext cx="3121278" cy="2391145"/>
            <a:chOff x="2840488" y="1599016"/>
            <a:chExt cx="3121278" cy="2391145"/>
          </a:xfrm>
        </p:grpSpPr>
        <p:pic>
          <p:nvPicPr>
            <p:cNvPr id="14" name="Picture 13">
              <a:extLst>
                <a:ext uri="{FF2B5EF4-FFF2-40B4-BE49-F238E27FC236}">
                  <a16:creationId xmlns:a16="http://schemas.microsoft.com/office/drawing/2014/main" id="{C848FC4B-C083-B665-297E-0E670AB58ADB}"/>
                </a:ext>
              </a:extLst>
            </p:cNvPr>
            <p:cNvPicPr>
              <a:picLocks noChangeAspect="1"/>
            </p:cNvPicPr>
            <p:nvPr/>
          </p:nvPicPr>
          <p:blipFill>
            <a:blip r:embed="rId4"/>
            <a:stretch>
              <a:fillRect/>
            </a:stretch>
          </p:blipFill>
          <p:spPr>
            <a:xfrm>
              <a:off x="3019787" y="1599016"/>
              <a:ext cx="2941979" cy="2214938"/>
            </a:xfrm>
            <a:prstGeom prst="rect">
              <a:avLst/>
            </a:prstGeom>
          </p:spPr>
        </p:pic>
        <p:sp>
          <p:nvSpPr>
            <p:cNvPr id="23" name="TextBox 22">
              <a:extLst>
                <a:ext uri="{FF2B5EF4-FFF2-40B4-BE49-F238E27FC236}">
                  <a16:creationId xmlns:a16="http://schemas.microsoft.com/office/drawing/2014/main" id="{CC8D18BC-9BE6-33A1-8140-0614FEADCE66}"/>
                </a:ext>
              </a:extLst>
            </p:cNvPr>
            <p:cNvSpPr txBox="1"/>
            <p:nvPr/>
          </p:nvSpPr>
          <p:spPr>
            <a:xfrm>
              <a:off x="3341802" y="3713162"/>
              <a:ext cx="2460396" cy="276999"/>
            </a:xfrm>
            <a:prstGeom prst="rect">
              <a:avLst/>
            </a:prstGeom>
            <a:solidFill>
              <a:schemeClr val="bg1"/>
            </a:solidFill>
          </p:spPr>
          <p:txBody>
            <a:bodyPr wrap="square" rtlCol="0">
              <a:spAutoFit/>
            </a:bodyPr>
            <a:lstStyle/>
            <a:p>
              <a:pPr algn="ctr"/>
              <a:r>
                <a:rPr lang="en-US" sz="1200" dirty="0"/>
                <a:t>Mesh-plane position [mm]</a:t>
              </a:r>
            </a:p>
          </p:txBody>
        </p:sp>
        <p:sp>
          <p:nvSpPr>
            <p:cNvPr id="24" name="TextBox 23">
              <a:extLst>
                <a:ext uri="{FF2B5EF4-FFF2-40B4-BE49-F238E27FC236}">
                  <a16:creationId xmlns:a16="http://schemas.microsoft.com/office/drawing/2014/main" id="{253FFAF9-A3E3-1376-852C-62B8C057EA49}"/>
                </a:ext>
              </a:extLst>
            </p:cNvPr>
            <p:cNvSpPr txBox="1"/>
            <p:nvPr/>
          </p:nvSpPr>
          <p:spPr>
            <a:xfrm rot="16200000">
              <a:off x="2257327" y="2391713"/>
              <a:ext cx="1443321" cy="276999"/>
            </a:xfrm>
            <a:prstGeom prst="rect">
              <a:avLst/>
            </a:prstGeom>
            <a:solidFill>
              <a:schemeClr val="bg1"/>
            </a:solidFill>
          </p:spPr>
          <p:txBody>
            <a:bodyPr wrap="square" rtlCol="0">
              <a:spAutoFit/>
            </a:bodyPr>
            <a:lstStyle/>
            <a:p>
              <a:pPr algn="ctr"/>
              <a:r>
                <a:rPr lang="en-US" sz="1200" dirty="0"/>
                <a:t>Normalized LSF</a:t>
              </a:r>
            </a:p>
          </p:txBody>
        </p:sp>
      </p:grpSp>
      <p:sp>
        <p:nvSpPr>
          <p:cNvPr id="31" name="TextBox 30">
            <a:extLst>
              <a:ext uri="{FF2B5EF4-FFF2-40B4-BE49-F238E27FC236}">
                <a16:creationId xmlns:a16="http://schemas.microsoft.com/office/drawing/2014/main" id="{FD20FB88-8A19-69F3-83D5-F70681890AED}"/>
              </a:ext>
            </a:extLst>
          </p:cNvPr>
          <p:cNvSpPr txBox="1"/>
          <p:nvPr/>
        </p:nvSpPr>
        <p:spPr>
          <a:xfrm>
            <a:off x="5982132" y="1044043"/>
            <a:ext cx="2460396" cy="338554"/>
          </a:xfrm>
          <a:prstGeom prst="rect">
            <a:avLst/>
          </a:prstGeom>
          <a:solidFill>
            <a:schemeClr val="bg1"/>
          </a:solidFill>
        </p:spPr>
        <p:txBody>
          <a:bodyPr wrap="square" rtlCol="0">
            <a:spAutoFit/>
          </a:bodyPr>
          <a:lstStyle/>
          <a:p>
            <a:pPr algn="ctr"/>
            <a:r>
              <a:rPr lang="en-US" sz="1600" dirty="0"/>
              <a:t>Line Spread Function</a:t>
            </a:r>
          </a:p>
        </p:txBody>
      </p:sp>
      <p:graphicFrame>
        <p:nvGraphicFramePr>
          <p:cNvPr id="34" name="Diagram 33">
            <a:extLst>
              <a:ext uri="{FF2B5EF4-FFF2-40B4-BE49-F238E27FC236}">
                <a16:creationId xmlns:a16="http://schemas.microsoft.com/office/drawing/2014/main" id="{E2E081E2-C49A-EAF0-9A17-59C89B08B024}"/>
              </a:ext>
            </a:extLst>
          </p:cNvPr>
          <p:cNvGraphicFramePr/>
          <p:nvPr>
            <p:extLst>
              <p:ext uri="{D42A27DB-BD31-4B8C-83A1-F6EECF244321}">
                <p14:modId xmlns:p14="http://schemas.microsoft.com/office/powerpoint/2010/main" val="1122875787"/>
              </p:ext>
            </p:extLst>
          </p:nvPr>
        </p:nvGraphicFramePr>
        <p:xfrm>
          <a:off x="320056" y="2678407"/>
          <a:ext cx="4449158" cy="2319818"/>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8670134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B0E921-916E-30A0-8FBD-06F6594052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E4FC1F-CCE9-BA8D-1796-8357F71F9995}"/>
              </a:ext>
            </a:extLst>
          </p:cNvPr>
          <p:cNvSpPr>
            <a:spLocks noGrp="1"/>
          </p:cNvSpPr>
          <p:nvPr>
            <p:ph type="title"/>
          </p:nvPr>
        </p:nvSpPr>
        <p:spPr>
          <a:xfrm>
            <a:off x="4622800" y="0"/>
            <a:ext cx="4522052" cy="572700"/>
          </a:xfrm>
          <a:solidFill>
            <a:schemeClr val="accent1">
              <a:lumMod val="40000"/>
              <a:lumOff val="60000"/>
            </a:schemeClr>
          </a:solidFill>
        </p:spPr>
        <p:txBody>
          <a:bodyPr>
            <a:normAutofit fontScale="90000"/>
          </a:bodyPr>
          <a:lstStyle/>
          <a:p>
            <a:pPr algn="ctr"/>
            <a:r>
              <a:rPr lang="en-US" b="0" dirty="0">
                <a:latin typeface="+mj-lt"/>
              </a:rPr>
              <a:t>Scattering-induced image blur</a:t>
            </a:r>
          </a:p>
        </p:txBody>
      </p:sp>
      <p:sp>
        <p:nvSpPr>
          <p:cNvPr id="4" name="Slide Number Placeholder 3">
            <a:extLst>
              <a:ext uri="{FF2B5EF4-FFF2-40B4-BE49-F238E27FC236}">
                <a16:creationId xmlns:a16="http://schemas.microsoft.com/office/drawing/2014/main" id="{61F8695A-6CF5-AE4C-1F71-F77E451A2A02}"/>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22</a:t>
            </a:fld>
            <a:endParaRPr lang="en"/>
          </a:p>
        </p:txBody>
      </p:sp>
      <p:sp>
        <p:nvSpPr>
          <p:cNvPr id="8" name="Rectangle 1">
            <a:extLst>
              <a:ext uri="{FF2B5EF4-FFF2-40B4-BE49-F238E27FC236}">
                <a16:creationId xmlns:a16="http://schemas.microsoft.com/office/drawing/2014/main" id="{E15B4831-720E-D94C-92FB-0AE24A7AD8DE}"/>
              </a:ext>
            </a:extLst>
          </p:cNvPr>
          <p:cNvSpPr>
            <a:spLocks noChangeArrowheads="1"/>
          </p:cNvSpPr>
          <p:nvPr/>
        </p:nvSpPr>
        <p:spPr bwMode="auto">
          <a:xfrm>
            <a:off x="5991257" y="2477885"/>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0" name="Rectangle 2">
            <a:extLst>
              <a:ext uri="{FF2B5EF4-FFF2-40B4-BE49-F238E27FC236}">
                <a16:creationId xmlns:a16="http://schemas.microsoft.com/office/drawing/2014/main" id="{476353BC-E829-3EFC-D30F-85A7C1BE2CCB}"/>
              </a:ext>
            </a:extLst>
          </p:cNvPr>
          <p:cNvSpPr>
            <a:spLocks noChangeArrowheads="1"/>
          </p:cNvSpPr>
          <p:nvPr/>
        </p:nvSpPr>
        <p:spPr bwMode="auto">
          <a:xfrm>
            <a:off x="5991257" y="466401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TextBox 10">
            <a:extLst>
              <a:ext uri="{FF2B5EF4-FFF2-40B4-BE49-F238E27FC236}">
                <a16:creationId xmlns:a16="http://schemas.microsoft.com/office/drawing/2014/main" id="{78DFC661-6078-4E41-FAAE-D5ABDF9CEC8E}"/>
              </a:ext>
            </a:extLst>
          </p:cNvPr>
          <p:cNvSpPr txBox="1"/>
          <p:nvPr/>
        </p:nvSpPr>
        <p:spPr>
          <a:xfrm>
            <a:off x="2840488" y="1100341"/>
            <a:ext cx="3564623" cy="400110"/>
          </a:xfrm>
          <a:prstGeom prst="rect">
            <a:avLst/>
          </a:prstGeom>
          <a:noFill/>
        </p:spPr>
        <p:txBody>
          <a:bodyPr wrap="square" rtlCol="0">
            <a:spAutoFit/>
          </a:bodyPr>
          <a:lstStyle/>
          <a:p>
            <a:pPr algn="ctr"/>
            <a:r>
              <a:rPr lang="en-US" sz="2000" u="sng" dirty="0"/>
              <a:t>Experimental Data</a:t>
            </a:r>
          </a:p>
        </p:txBody>
      </p:sp>
      <p:sp>
        <p:nvSpPr>
          <p:cNvPr id="3" name="Title 1">
            <a:extLst>
              <a:ext uri="{FF2B5EF4-FFF2-40B4-BE49-F238E27FC236}">
                <a16:creationId xmlns:a16="http://schemas.microsoft.com/office/drawing/2014/main" id="{1133F0D8-1E02-BF32-6285-DFFC498EA20A}"/>
              </a:ext>
            </a:extLst>
          </p:cNvPr>
          <p:cNvSpPr txBox="1">
            <a:spLocks/>
          </p:cNvSpPr>
          <p:nvPr/>
        </p:nvSpPr>
        <p:spPr>
          <a:xfrm>
            <a:off x="0" y="164682"/>
            <a:ext cx="4906924" cy="99871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dirty="0">
                <a:latin typeface="+mj-lt"/>
              </a:rPr>
              <a:t>ZEUS TA 1: Proton Probing Experiment Results - Characterization</a:t>
            </a:r>
          </a:p>
        </p:txBody>
      </p:sp>
      <p:grpSp>
        <p:nvGrpSpPr>
          <p:cNvPr id="9" name="Group 8">
            <a:extLst>
              <a:ext uri="{FF2B5EF4-FFF2-40B4-BE49-F238E27FC236}">
                <a16:creationId xmlns:a16="http://schemas.microsoft.com/office/drawing/2014/main" id="{425D55ED-A4AA-4AD6-BF1C-B03CA16611BD}"/>
              </a:ext>
            </a:extLst>
          </p:cNvPr>
          <p:cNvGrpSpPr/>
          <p:nvPr/>
        </p:nvGrpSpPr>
        <p:grpSpPr>
          <a:xfrm>
            <a:off x="6095349" y="303461"/>
            <a:ext cx="3007523" cy="1593760"/>
            <a:chOff x="2469681" y="1477557"/>
            <a:chExt cx="3805986" cy="1900890"/>
          </a:xfrm>
        </p:grpSpPr>
        <p:pic>
          <p:nvPicPr>
            <p:cNvPr id="15" name="Picture 14">
              <a:extLst>
                <a:ext uri="{FF2B5EF4-FFF2-40B4-BE49-F238E27FC236}">
                  <a16:creationId xmlns:a16="http://schemas.microsoft.com/office/drawing/2014/main" id="{CEBBEFF1-4087-A307-09E2-96E7E6CB6F22}"/>
                </a:ext>
              </a:extLst>
            </p:cNvPr>
            <p:cNvPicPr>
              <a:picLocks noChangeAspect="1"/>
            </p:cNvPicPr>
            <p:nvPr/>
          </p:nvPicPr>
          <p:blipFill>
            <a:blip r:embed="rId3"/>
            <a:srcRect l="6976" b="50000"/>
            <a:stretch>
              <a:fillRect/>
            </a:stretch>
          </p:blipFill>
          <p:spPr>
            <a:xfrm>
              <a:off x="2858421" y="1857823"/>
              <a:ext cx="3417246" cy="1109225"/>
            </a:xfrm>
            <a:prstGeom prst="rect">
              <a:avLst/>
            </a:prstGeom>
          </p:spPr>
        </p:pic>
        <p:sp>
          <p:nvSpPr>
            <p:cNvPr id="16" name="TextBox 15">
              <a:extLst>
                <a:ext uri="{FF2B5EF4-FFF2-40B4-BE49-F238E27FC236}">
                  <a16:creationId xmlns:a16="http://schemas.microsoft.com/office/drawing/2014/main" id="{572239F9-B0C9-DD93-3434-58640E2A7772}"/>
                </a:ext>
              </a:extLst>
            </p:cNvPr>
            <p:cNvSpPr txBox="1"/>
            <p:nvPr/>
          </p:nvSpPr>
          <p:spPr>
            <a:xfrm rot="16200000">
              <a:off x="1713980" y="2233258"/>
              <a:ext cx="1900890" cy="389488"/>
            </a:xfrm>
            <a:prstGeom prst="rect">
              <a:avLst/>
            </a:prstGeom>
            <a:noFill/>
          </p:spPr>
          <p:txBody>
            <a:bodyPr wrap="square" rtlCol="0">
              <a:spAutoFit/>
            </a:bodyPr>
            <a:lstStyle/>
            <a:p>
              <a:pPr algn="ctr"/>
              <a:r>
                <a:rPr lang="en-US" dirty="0"/>
                <a:t>Shot A</a:t>
              </a:r>
            </a:p>
          </p:txBody>
        </p:sp>
      </p:grpSp>
      <p:sp>
        <p:nvSpPr>
          <p:cNvPr id="18" name="TextBox 17">
            <a:extLst>
              <a:ext uri="{FF2B5EF4-FFF2-40B4-BE49-F238E27FC236}">
                <a16:creationId xmlns:a16="http://schemas.microsoft.com/office/drawing/2014/main" id="{0AFBEDAA-484A-D858-216B-79CD15BF860B}"/>
              </a:ext>
            </a:extLst>
          </p:cNvPr>
          <p:cNvSpPr txBox="1"/>
          <p:nvPr/>
        </p:nvSpPr>
        <p:spPr>
          <a:xfrm>
            <a:off x="41128" y="3987915"/>
            <a:ext cx="2933849" cy="954107"/>
          </a:xfrm>
          <a:prstGeom prst="rect">
            <a:avLst/>
          </a:prstGeom>
          <a:noFill/>
        </p:spPr>
        <p:txBody>
          <a:bodyPr wrap="square" rtlCol="0">
            <a:spAutoFit/>
          </a:bodyPr>
          <a:lstStyle/>
          <a:p>
            <a:r>
              <a:rPr lang="en-US" b="1" u="sng" dirty="0"/>
              <a:t>ESF:</a:t>
            </a:r>
          </a:p>
          <a:p>
            <a:pPr marL="285750" indent="-285750">
              <a:buFont typeface="Arial" panose="020B0604020202020204" pitchFamily="34" charset="0"/>
              <a:buChar char="•"/>
            </a:pPr>
            <a:r>
              <a:rPr lang="en-US" dirty="0"/>
              <a:t>As edge becomes less sharp, transition broadens </a:t>
            </a:r>
            <a:r>
              <a:rPr lang="en-US" dirty="0">
                <a:sym typeface="Wingdings" pitchFamily="2" charset="2"/>
              </a:rPr>
              <a:t> loss of spatial resolution</a:t>
            </a:r>
            <a:endParaRPr lang="en-US" dirty="0"/>
          </a:p>
        </p:txBody>
      </p:sp>
      <p:sp>
        <p:nvSpPr>
          <p:cNvPr id="19" name="TextBox 18">
            <a:extLst>
              <a:ext uri="{FF2B5EF4-FFF2-40B4-BE49-F238E27FC236}">
                <a16:creationId xmlns:a16="http://schemas.microsoft.com/office/drawing/2014/main" id="{016F2087-678E-9515-B245-19D36554A6C7}"/>
              </a:ext>
            </a:extLst>
          </p:cNvPr>
          <p:cNvSpPr txBox="1"/>
          <p:nvPr/>
        </p:nvSpPr>
        <p:spPr>
          <a:xfrm>
            <a:off x="3235176" y="4035172"/>
            <a:ext cx="2933849" cy="954107"/>
          </a:xfrm>
          <a:prstGeom prst="rect">
            <a:avLst/>
          </a:prstGeom>
          <a:noFill/>
        </p:spPr>
        <p:txBody>
          <a:bodyPr wrap="square" rtlCol="0">
            <a:spAutoFit/>
          </a:bodyPr>
          <a:lstStyle/>
          <a:p>
            <a:r>
              <a:rPr lang="en-US" b="1" u="sng" dirty="0"/>
              <a:t>LSF:</a:t>
            </a:r>
          </a:p>
          <a:p>
            <a:pPr marL="285750" indent="-285750">
              <a:buFont typeface="Arial" panose="020B0604020202020204" pitchFamily="34" charset="0"/>
              <a:buChar char="•"/>
            </a:pPr>
            <a:r>
              <a:rPr lang="en-US" dirty="0"/>
              <a:t>Narrow peak </a:t>
            </a:r>
            <a:r>
              <a:rPr lang="en-US" dirty="0">
                <a:sym typeface="Wingdings" pitchFamily="2" charset="2"/>
              </a:rPr>
              <a:t> better localization of proton signal</a:t>
            </a:r>
            <a:endParaRPr lang="en-US" dirty="0"/>
          </a:p>
          <a:p>
            <a:pPr marL="285750" indent="-285750">
              <a:buFont typeface="Arial" panose="020B0604020202020204" pitchFamily="34" charset="0"/>
              <a:buChar char="•"/>
            </a:pPr>
            <a:r>
              <a:rPr lang="en-US" dirty="0"/>
              <a:t>Broader peak </a:t>
            </a:r>
            <a:r>
              <a:rPr lang="en-US" dirty="0">
                <a:sym typeface="Wingdings" pitchFamily="2" charset="2"/>
              </a:rPr>
              <a:t> increased blur</a:t>
            </a:r>
            <a:endParaRPr lang="en-US" dirty="0"/>
          </a:p>
        </p:txBody>
      </p:sp>
      <p:sp>
        <p:nvSpPr>
          <p:cNvPr id="20" name="TextBox 19">
            <a:extLst>
              <a:ext uri="{FF2B5EF4-FFF2-40B4-BE49-F238E27FC236}">
                <a16:creationId xmlns:a16="http://schemas.microsoft.com/office/drawing/2014/main" id="{174EDBCF-833E-FA59-62E9-617904C533AA}"/>
              </a:ext>
            </a:extLst>
          </p:cNvPr>
          <p:cNvSpPr txBox="1"/>
          <p:nvPr/>
        </p:nvSpPr>
        <p:spPr>
          <a:xfrm>
            <a:off x="6173712" y="4035172"/>
            <a:ext cx="2933849" cy="738664"/>
          </a:xfrm>
          <a:prstGeom prst="rect">
            <a:avLst/>
          </a:prstGeom>
          <a:noFill/>
        </p:spPr>
        <p:txBody>
          <a:bodyPr wrap="square" rtlCol="0">
            <a:spAutoFit/>
          </a:bodyPr>
          <a:lstStyle/>
          <a:p>
            <a:r>
              <a:rPr lang="en-US" b="1" u="sng" dirty="0"/>
              <a:t>MTF:</a:t>
            </a:r>
          </a:p>
          <a:p>
            <a:pPr marL="285750" indent="-285750">
              <a:buFont typeface="Arial" panose="020B0604020202020204" pitchFamily="34" charset="0"/>
              <a:buChar char="•"/>
            </a:pPr>
            <a:r>
              <a:rPr lang="en-US" dirty="0"/>
              <a:t>Higher MTF at a given spatial frequency </a:t>
            </a:r>
            <a:r>
              <a:rPr lang="en-US" dirty="0">
                <a:sym typeface="Wingdings" pitchFamily="2" charset="2"/>
              </a:rPr>
              <a:t> finer image detail</a:t>
            </a:r>
            <a:endParaRPr lang="en-US" dirty="0"/>
          </a:p>
        </p:txBody>
      </p:sp>
      <p:grpSp>
        <p:nvGrpSpPr>
          <p:cNvPr id="30" name="Group 29">
            <a:extLst>
              <a:ext uri="{FF2B5EF4-FFF2-40B4-BE49-F238E27FC236}">
                <a16:creationId xmlns:a16="http://schemas.microsoft.com/office/drawing/2014/main" id="{14E293A7-D95F-4909-BE67-070A8BA5E970}"/>
              </a:ext>
            </a:extLst>
          </p:cNvPr>
          <p:cNvGrpSpPr/>
          <p:nvPr/>
        </p:nvGrpSpPr>
        <p:grpSpPr>
          <a:xfrm>
            <a:off x="-15497" y="1638503"/>
            <a:ext cx="3126554" cy="2396669"/>
            <a:chOff x="-136257" y="1574638"/>
            <a:chExt cx="3126554" cy="2396669"/>
          </a:xfrm>
        </p:grpSpPr>
        <p:pic>
          <p:nvPicPr>
            <p:cNvPr id="12" name="Picture 11">
              <a:extLst>
                <a:ext uri="{FF2B5EF4-FFF2-40B4-BE49-F238E27FC236}">
                  <a16:creationId xmlns:a16="http://schemas.microsoft.com/office/drawing/2014/main" id="{5706437C-E2BA-1E98-5217-A5D6785732E5}"/>
                </a:ext>
              </a:extLst>
            </p:cNvPr>
            <p:cNvPicPr>
              <a:picLocks noChangeAspect="1"/>
            </p:cNvPicPr>
            <p:nvPr/>
          </p:nvPicPr>
          <p:blipFill>
            <a:blip r:embed="rId4"/>
            <a:stretch>
              <a:fillRect/>
            </a:stretch>
          </p:blipFill>
          <p:spPr>
            <a:xfrm>
              <a:off x="48318" y="1574638"/>
              <a:ext cx="2941979" cy="2214938"/>
            </a:xfrm>
            <a:prstGeom prst="rect">
              <a:avLst/>
            </a:prstGeom>
          </p:spPr>
        </p:pic>
        <p:sp>
          <p:nvSpPr>
            <p:cNvPr id="22" name="TextBox 21">
              <a:extLst>
                <a:ext uri="{FF2B5EF4-FFF2-40B4-BE49-F238E27FC236}">
                  <a16:creationId xmlns:a16="http://schemas.microsoft.com/office/drawing/2014/main" id="{2E570418-7E60-343C-F2E5-85B26AB151F1}"/>
                </a:ext>
              </a:extLst>
            </p:cNvPr>
            <p:cNvSpPr txBox="1"/>
            <p:nvPr/>
          </p:nvSpPr>
          <p:spPr>
            <a:xfrm>
              <a:off x="425809" y="3694308"/>
              <a:ext cx="2460396" cy="276999"/>
            </a:xfrm>
            <a:prstGeom prst="rect">
              <a:avLst/>
            </a:prstGeom>
            <a:solidFill>
              <a:schemeClr val="bg1"/>
            </a:solidFill>
          </p:spPr>
          <p:txBody>
            <a:bodyPr wrap="square" rtlCol="0">
              <a:spAutoFit/>
            </a:bodyPr>
            <a:lstStyle/>
            <a:p>
              <a:pPr algn="ctr"/>
              <a:r>
                <a:rPr lang="en-US" sz="1200" dirty="0"/>
                <a:t>Mesh-plane position [mm]</a:t>
              </a:r>
            </a:p>
          </p:txBody>
        </p:sp>
        <p:sp>
          <p:nvSpPr>
            <p:cNvPr id="25" name="TextBox 24">
              <a:extLst>
                <a:ext uri="{FF2B5EF4-FFF2-40B4-BE49-F238E27FC236}">
                  <a16:creationId xmlns:a16="http://schemas.microsoft.com/office/drawing/2014/main" id="{13C97DE6-DB0B-6698-6CB7-A15E80096CA6}"/>
                </a:ext>
              </a:extLst>
            </p:cNvPr>
            <p:cNvSpPr txBox="1"/>
            <p:nvPr/>
          </p:nvSpPr>
          <p:spPr>
            <a:xfrm rot="16200000">
              <a:off x="-917803" y="2437155"/>
              <a:ext cx="1840092" cy="276999"/>
            </a:xfrm>
            <a:prstGeom prst="rect">
              <a:avLst/>
            </a:prstGeom>
            <a:solidFill>
              <a:schemeClr val="bg1"/>
            </a:solidFill>
          </p:spPr>
          <p:txBody>
            <a:bodyPr wrap="square" rtlCol="0">
              <a:spAutoFit/>
            </a:bodyPr>
            <a:lstStyle/>
            <a:p>
              <a:pPr algn="ctr"/>
              <a:r>
                <a:rPr lang="en-US" sz="1200" dirty="0"/>
                <a:t>Normalized Intensity</a:t>
              </a:r>
            </a:p>
          </p:txBody>
        </p:sp>
      </p:grpSp>
      <p:grpSp>
        <p:nvGrpSpPr>
          <p:cNvPr id="29" name="Group 28">
            <a:extLst>
              <a:ext uri="{FF2B5EF4-FFF2-40B4-BE49-F238E27FC236}">
                <a16:creationId xmlns:a16="http://schemas.microsoft.com/office/drawing/2014/main" id="{48026F4C-97E0-0636-2248-564792237744}"/>
              </a:ext>
            </a:extLst>
          </p:cNvPr>
          <p:cNvGrpSpPr/>
          <p:nvPr/>
        </p:nvGrpSpPr>
        <p:grpSpPr>
          <a:xfrm>
            <a:off x="2957221" y="1663266"/>
            <a:ext cx="3121278" cy="2391145"/>
            <a:chOff x="2840488" y="1599016"/>
            <a:chExt cx="3121278" cy="2391145"/>
          </a:xfrm>
        </p:grpSpPr>
        <p:pic>
          <p:nvPicPr>
            <p:cNvPr id="14" name="Picture 13">
              <a:extLst>
                <a:ext uri="{FF2B5EF4-FFF2-40B4-BE49-F238E27FC236}">
                  <a16:creationId xmlns:a16="http://schemas.microsoft.com/office/drawing/2014/main" id="{8AE6C9BA-2C5D-48B6-2B3D-867338AA3731}"/>
                </a:ext>
              </a:extLst>
            </p:cNvPr>
            <p:cNvPicPr>
              <a:picLocks noChangeAspect="1"/>
            </p:cNvPicPr>
            <p:nvPr/>
          </p:nvPicPr>
          <p:blipFill>
            <a:blip r:embed="rId5"/>
            <a:stretch>
              <a:fillRect/>
            </a:stretch>
          </p:blipFill>
          <p:spPr>
            <a:xfrm>
              <a:off x="3019787" y="1599016"/>
              <a:ext cx="2941979" cy="2214938"/>
            </a:xfrm>
            <a:prstGeom prst="rect">
              <a:avLst/>
            </a:prstGeom>
          </p:spPr>
        </p:pic>
        <p:sp>
          <p:nvSpPr>
            <p:cNvPr id="23" name="TextBox 22">
              <a:extLst>
                <a:ext uri="{FF2B5EF4-FFF2-40B4-BE49-F238E27FC236}">
                  <a16:creationId xmlns:a16="http://schemas.microsoft.com/office/drawing/2014/main" id="{72AC2EF7-D107-ED02-92D9-EA569177F01D}"/>
                </a:ext>
              </a:extLst>
            </p:cNvPr>
            <p:cNvSpPr txBox="1"/>
            <p:nvPr/>
          </p:nvSpPr>
          <p:spPr>
            <a:xfrm>
              <a:off x="3341802" y="3713162"/>
              <a:ext cx="2460396" cy="276999"/>
            </a:xfrm>
            <a:prstGeom prst="rect">
              <a:avLst/>
            </a:prstGeom>
            <a:solidFill>
              <a:schemeClr val="bg1"/>
            </a:solidFill>
          </p:spPr>
          <p:txBody>
            <a:bodyPr wrap="square" rtlCol="0">
              <a:spAutoFit/>
            </a:bodyPr>
            <a:lstStyle/>
            <a:p>
              <a:pPr algn="ctr"/>
              <a:r>
                <a:rPr lang="en-US" sz="1200" dirty="0"/>
                <a:t>Mesh-plane position [mm]</a:t>
              </a:r>
            </a:p>
          </p:txBody>
        </p:sp>
        <p:sp>
          <p:nvSpPr>
            <p:cNvPr id="24" name="TextBox 23">
              <a:extLst>
                <a:ext uri="{FF2B5EF4-FFF2-40B4-BE49-F238E27FC236}">
                  <a16:creationId xmlns:a16="http://schemas.microsoft.com/office/drawing/2014/main" id="{FB75126A-1EB4-D54A-C62C-C9CD7A3B94F3}"/>
                </a:ext>
              </a:extLst>
            </p:cNvPr>
            <p:cNvSpPr txBox="1"/>
            <p:nvPr/>
          </p:nvSpPr>
          <p:spPr>
            <a:xfrm rot="16200000">
              <a:off x="2257327" y="2391713"/>
              <a:ext cx="1443321" cy="276999"/>
            </a:xfrm>
            <a:prstGeom prst="rect">
              <a:avLst/>
            </a:prstGeom>
            <a:solidFill>
              <a:schemeClr val="bg1"/>
            </a:solidFill>
          </p:spPr>
          <p:txBody>
            <a:bodyPr wrap="square" rtlCol="0">
              <a:spAutoFit/>
            </a:bodyPr>
            <a:lstStyle/>
            <a:p>
              <a:pPr algn="ctr"/>
              <a:r>
                <a:rPr lang="en-US" sz="1200" dirty="0"/>
                <a:t>Normalized LSF</a:t>
              </a:r>
            </a:p>
          </p:txBody>
        </p:sp>
      </p:grpSp>
      <p:grpSp>
        <p:nvGrpSpPr>
          <p:cNvPr id="28" name="Group 27">
            <a:extLst>
              <a:ext uri="{FF2B5EF4-FFF2-40B4-BE49-F238E27FC236}">
                <a16:creationId xmlns:a16="http://schemas.microsoft.com/office/drawing/2014/main" id="{9E2E1006-93C9-EE79-9E37-FA4240F14C92}"/>
              </a:ext>
            </a:extLst>
          </p:cNvPr>
          <p:cNvGrpSpPr/>
          <p:nvPr/>
        </p:nvGrpSpPr>
        <p:grpSpPr>
          <a:xfrm>
            <a:off x="5894283" y="1601340"/>
            <a:ext cx="3249717" cy="2479304"/>
            <a:chOff x="5793776" y="1565211"/>
            <a:chExt cx="3249717" cy="2479304"/>
          </a:xfrm>
        </p:grpSpPr>
        <p:pic>
          <p:nvPicPr>
            <p:cNvPr id="21" name="Picture 20">
              <a:extLst>
                <a:ext uri="{FF2B5EF4-FFF2-40B4-BE49-F238E27FC236}">
                  <a16:creationId xmlns:a16="http://schemas.microsoft.com/office/drawing/2014/main" id="{8D76D3BA-F5C6-2CFB-34B3-E40A63AE478D}"/>
                </a:ext>
              </a:extLst>
            </p:cNvPr>
            <p:cNvPicPr>
              <a:picLocks noChangeAspect="1"/>
            </p:cNvPicPr>
            <p:nvPr/>
          </p:nvPicPr>
          <p:blipFill>
            <a:blip r:embed="rId6"/>
            <a:stretch>
              <a:fillRect/>
            </a:stretch>
          </p:blipFill>
          <p:spPr>
            <a:xfrm>
              <a:off x="5961766" y="1565211"/>
              <a:ext cx="3081727" cy="2313503"/>
            </a:xfrm>
            <a:prstGeom prst="rect">
              <a:avLst/>
            </a:prstGeom>
          </p:spPr>
        </p:pic>
        <p:sp>
          <p:nvSpPr>
            <p:cNvPr id="26" name="TextBox 25">
              <a:extLst>
                <a:ext uri="{FF2B5EF4-FFF2-40B4-BE49-F238E27FC236}">
                  <a16:creationId xmlns:a16="http://schemas.microsoft.com/office/drawing/2014/main" id="{7366E7A9-AA5D-2ED1-40B1-53CB8483AEF9}"/>
                </a:ext>
              </a:extLst>
            </p:cNvPr>
            <p:cNvSpPr txBox="1"/>
            <p:nvPr/>
          </p:nvSpPr>
          <p:spPr>
            <a:xfrm rot="16200000">
              <a:off x="5012230" y="2530132"/>
              <a:ext cx="1840092" cy="276999"/>
            </a:xfrm>
            <a:prstGeom prst="rect">
              <a:avLst/>
            </a:prstGeom>
            <a:solidFill>
              <a:schemeClr val="bg1"/>
            </a:solidFill>
          </p:spPr>
          <p:txBody>
            <a:bodyPr wrap="square" rtlCol="0">
              <a:spAutoFit/>
            </a:bodyPr>
            <a:lstStyle/>
            <a:p>
              <a:pPr algn="ctr"/>
              <a:r>
                <a:rPr lang="en-US" sz="1200" dirty="0"/>
                <a:t>MTF</a:t>
              </a:r>
            </a:p>
          </p:txBody>
        </p:sp>
        <p:sp>
          <p:nvSpPr>
            <p:cNvPr id="27" name="TextBox 26">
              <a:extLst>
                <a:ext uri="{FF2B5EF4-FFF2-40B4-BE49-F238E27FC236}">
                  <a16:creationId xmlns:a16="http://schemas.microsoft.com/office/drawing/2014/main" id="{A031E94C-81EE-A619-7430-95219A54CC3D}"/>
                </a:ext>
              </a:extLst>
            </p:cNvPr>
            <p:cNvSpPr txBox="1"/>
            <p:nvPr/>
          </p:nvSpPr>
          <p:spPr>
            <a:xfrm>
              <a:off x="6472839" y="3767516"/>
              <a:ext cx="2460396" cy="276999"/>
            </a:xfrm>
            <a:prstGeom prst="rect">
              <a:avLst/>
            </a:prstGeom>
            <a:solidFill>
              <a:schemeClr val="bg1"/>
            </a:solidFill>
          </p:spPr>
          <p:txBody>
            <a:bodyPr wrap="square" rtlCol="0">
              <a:spAutoFit/>
            </a:bodyPr>
            <a:lstStyle/>
            <a:p>
              <a:pPr algn="ctr"/>
              <a:r>
                <a:rPr lang="en-US" sz="1200" dirty="0"/>
                <a:t>Spatial frequency [lines/mm]</a:t>
              </a:r>
            </a:p>
          </p:txBody>
        </p:sp>
      </p:grpSp>
    </p:spTree>
    <p:extLst>
      <p:ext uri="{BB962C8B-B14F-4D97-AF65-F5344CB8AC3E}">
        <p14:creationId xmlns:p14="http://schemas.microsoft.com/office/powerpoint/2010/main" val="14095216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ED464-E09E-3E86-DFD0-D6BA3EA05D29}"/>
            </a:ext>
          </a:extLst>
        </p:cNvPr>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2F102866-E25C-2083-DB3E-BD6B0E1EC25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23</a:t>
            </a:fld>
            <a:endParaRPr lang="en"/>
          </a:p>
        </p:txBody>
      </p:sp>
      <p:sp>
        <p:nvSpPr>
          <p:cNvPr id="4" name="Title 1">
            <a:extLst>
              <a:ext uri="{FF2B5EF4-FFF2-40B4-BE49-F238E27FC236}">
                <a16:creationId xmlns:a16="http://schemas.microsoft.com/office/drawing/2014/main" id="{7937159E-B821-CC97-DADD-11069D944493}"/>
              </a:ext>
            </a:extLst>
          </p:cNvPr>
          <p:cNvSpPr txBox="1">
            <a:spLocks/>
          </p:cNvSpPr>
          <p:nvPr/>
        </p:nvSpPr>
        <p:spPr>
          <a:xfrm>
            <a:off x="7976" y="125896"/>
            <a:ext cx="8263692"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dirty="0">
                <a:latin typeface="+mj-lt"/>
              </a:rPr>
              <a:t>ZEUS TA1: Proton Probing Characterization for Scattering</a:t>
            </a:r>
          </a:p>
        </p:txBody>
      </p:sp>
      <p:pic>
        <p:nvPicPr>
          <p:cNvPr id="7" name="Picture 6">
            <a:extLst>
              <a:ext uri="{FF2B5EF4-FFF2-40B4-BE49-F238E27FC236}">
                <a16:creationId xmlns:a16="http://schemas.microsoft.com/office/drawing/2014/main" id="{22EA4454-2940-4A42-3BCB-C2F7E8CF40D8}"/>
              </a:ext>
            </a:extLst>
          </p:cNvPr>
          <p:cNvPicPr>
            <a:picLocks noChangeAspect="1"/>
          </p:cNvPicPr>
          <p:nvPr/>
        </p:nvPicPr>
        <p:blipFill>
          <a:blip r:embed="rId3"/>
          <a:stretch>
            <a:fillRect/>
          </a:stretch>
        </p:blipFill>
        <p:spPr>
          <a:xfrm>
            <a:off x="2165350" y="1143000"/>
            <a:ext cx="4813300" cy="2857500"/>
          </a:xfrm>
          <a:prstGeom prst="rect">
            <a:avLst/>
          </a:prstGeom>
        </p:spPr>
      </p:pic>
    </p:spTree>
    <p:extLst>
      <p:ext uri="{BB962C8B-B14F-4D97-AF65-F5344CB8AC3E}">
        <p14:creationId xmlns:p14="http://schemas.microsoft.com/office/powerpoint/2010/main" val="190972779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38357-EDBB-37D1-3E85-6E2F27680F0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2B980B0-45C4-9FAB-E36F-A8EB0D6C1091}"/>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24</a:t>
            </a:fld>
            <a:endParaRPr lang="en"/>
          </a:p>
        </p:txBody>
      </p:sp>
      <p:grpSp>
        <p:nvGrpSpPr>
          <p:cNvPr id="2" name="Group 1">
            <a:extLst>
              <a:ext uri="{FF2B5EF4-FFF2-40B4-BE49-F238E27FC236}">
                <a16:creationId xmlns:a16="http://schemas.microsoft.com/office/drawing/2014/main" id="{864AA928-0B95-8B3A-608C-F7EEA2E8DC92}"/>
              </a:ext>
            </a:extLst>
          </p:cNvPr>
          <p:cNvGrpSpPr/>
          <p:nvPr/>
        </p:nvGrpSpPr>
        <p:grpSpPr>
          <a:xfrm>
            <a:off x="7976" y="890450"/>
            <a:ext cx="4718136" cy="1681299"/>
            <a:chOff x="304921" y="1619352"/>
            <a:chExt cx="5970746" cy="2005298"/>
          </a:xfrm>
        </p:grpSpPr>
        <p:pic>
          <p:nvPicPr>
            <p:cNvPr id="6" name="Picture 5">
              <a:extLst>
                <a:ext uri="{FF2B5EF4-FFF2-40B4-BE49-F238E27FC236}">
                  <a16:creationId xmlns:a16="http://schemas.microsoft.com/office/drawing/2014/main" id="{D5E70833-A413-A7A7-AC87-719AE5F1C556}"/>
                </a:ext>
              </a:extLst>
            </p:cNvPr>
            <p:cNvPicPr>
              <a:picLocks noChangeAspect="1"/>
            </p:cNvPicPr>
            <p:nvPr/>
          </p:nvPicPr>
          <p:blipFill>
            <a:blip r:embed="rId3"/>
            <a:srcRect l="6976" b="50000"/>
            <a:stretch>
              <a:fillRect/>
            </a:stretch>
          </p:blipFill>
          <p:spPr>
            <a:xfrm>
              <a:off x="832513" y="1857823"/>
              <a:ext cx="5443154" cy="1766827"/>
            </a:xfrm>
            <a:prstGeom prst="rect">
              <a:avLst/>
            </a:prstGeom>
          </p:spPr>
        </p:pic>
        <p:sp>
          <p:nvSpPr>
            <p:cNvPr id="7" name="TextBox 6">
              <a:extLst>
                <a:ext uri="{FF2B5EF4-FFF2-40B4-BE49-F238E27FC236}">
                  <a16:creationId xmlns:a16="http://schemas.microsoft.com/office/drawing/2014/main" id="{16536096-4742-65E0-335B-B750B0B12C6D}"/>
                </a:ext>
              </a:extLst>
            </p:cNvPr>
            <p:cNvSpPr txBox="1"/>
            <p:nvPr/>
          </p:nvSpPr>
          <p:spPr>
            <a:xfrm rot="16200000">
              <a:off x="-345888" y="2270161"/>
              <a:ext cx="1900890" cy="599272"/>
            </a:xfrm>
            <a:prstGeom prst="rect">
              <a:avLst/>
            </a:prstGeom>
            <a:noFill/>
          </p:spPr>
          <p:txBody>
            <a:bodyPr wrap="square" rtlCol="0">
              <a:spAutoFit/>
            </a:bodyPr>
            <a:lstStyle/>
            <a:p>
              <a:pPr algn="ctr"/>
              <a:r>
                <a:rPr lang="en-US" sz="2000" dirty="0"/>
                <a:t>Shot A</a:t>
              </a:r>
            </a:p>
          </p:txBody>
        </p:sp>
      </p:grpSp>
      <p:sp>
        <p:nvSpPr>
          <p:cNvPr id="3" name="Title 1">
            <a:extLst>
              <a:ext uri="{FF2B5EF4-FFF2-40B4-BE49-F238E27FC236}">
                <a16:creationId xmlns:a16="http://schemas.microsoft.com/office/drawing/2014/main" id="{C302ADAC-BB64-52A0-EDA2-69AEDB58B934}"/>
              </a:ext>
            </a:extLst>
          </p:cNvPr>
          <p:cNvSpPr txBox="1">
            <a:spLocks/>
          </p:cNvSpPr>
          <p:nvPr/>
        </p:nvSpPr>
        <p:spPr>
          <a:xfrm>
            <a:off x="7975" y="131056"/>
            <a:ext cx="9451334" cy="99871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dirty="0">
                <a:latin typeface="+mj-lt"/>
              </a:rPr>
              <a:t>ZEUS TA 1: Proton Probing Experiment Results - Characterization</a:t>
            </a:r>
          </a:p>
        </p:txBody>
      </p:sp>
      <mc:AlternateContent xmlns:mc="http://schemas.openxmlformats.org/markup-compatibility/2006" xmlns:a14="http://schemas.microsoft.com/office/drawing/2010/main">
        <mc:Choice Requires="a14">
          <p:sp>
            <p:nvSpPr>
              <p:cNvPr id="20" name="Text Placeholder 2">
                <a:extLst>
                  <a:ext uri="{FF2B5EF4-FFF2-40B4-BE49-F238E27FC236}">
                    <a16:creationId xmlns:a16="http://schemas.microsoft.com/office/drawing/2014/main" id="{E18C483D-29C0-9FE4-7276-99123E12E2BE}"/>
                  </a:ext>
                </a:extLst>
              </p:cNvPr>
              <p:cNvSpPr>
                <a:spLocks noGrp="1"/>
              </p:cNvSpPr>
              <p:nvPr>
                <p:ph type="body" idx="1"/>
              </p:nvPr>
            </p:nvSpPr>
            <p:spPr>
              <a:xfrm>
                <a:off x="4949644" y="734454"/>
                <a:ext cx="4301228" cy="1905749"/>
              </a:xfrm>
            </p:spPr>
            <p:txBody>
              <a:bodyPr/>
              <a:lstStyle/>
              <a:p>
                <a:pPr marL="139700" indent="0">
                  <a:buNone/>
                </a:pPr>
                <a:r>
                  <a:rPr lang="en-US" sz="1800" b="1" dirty="0">
                    <a:latin typeface="+mj-lt"/>
                  </a:rPr>
                  <a:t>Contrast</a:t>
                </a:r>
                <a:r>
                  <a:rPr lang="en-US" sz="1800" b="0" dirty="0">
                    <a:latin typeface="+mj-lt"/>
                  </a:rPr>
                  <a:t> </a:t>
                </a:r>
                <a:r>
                  <a:rPr lang="en-US" sz="1800" dirty="0"/>
                  <a:t>tells how well the detector can distinguish adjacent mesh wires and openings</a:t>
                </a:r>
              </a:p>
              <a:p>
                <a:pPr marL="139700" indent="0">
                  <a:buNone/>
                </a:pPr>
                <a:endParaRPr lang="en-US" sz="1800" b="1" dirty="0"/>
              </a:p>
              <a:p>
                <a:pPr marL="596900" lvl="1" indent="0">
                  <a:buNone/>
                </a:pPr>
                <a14:m>
                  <m:oMathPara xmlns:m="http://schemas.openxmlformats.org/officeDocument/2006/math">
                    <m:oMathParaPr>
                      <m:jc m:val="centerGroup"/>
                    </m:oMathParaPr>
                    <m:oMath xmlns:m="http://schemas.openxmlformats.org/officeDocument/2006/math">
                      <m:r>
                        <m:rPr>
                          <m:sty m:val="p"/>
                        </m:rPr>
                        <a:rPr lang="en-US" sz="1800" b="0" i="1" smtClean="0">
                          <a:latin typeface="Cambria Math" panose="02040503050406030204" pitchFamily="18" charset="0"/>
                        </a:rPr>
                        <m:t>Contrast</m:t>
                      </m:r>
                      <m:r>
                        <a:rPr lang="en-US" sz="1800" b="0" i="1" smtClean="0">
                          <a:latin typeface="Cambria Math" panose="02040503050406030204" pitchFamily="18" charset="0"/>
                        </a:rPr>
                        <m:t> = </m:t>
                      </m:r>
                      <m:f>
                        <m:fPr>
                          <m:ctrlPr>
                            <a:rPr lang="en-US" sz="1800" b="0" i="1" smtClean="0">
                              <a:latin typeface="Cambria Math" panose="02040503050406030204" pitchFamily="18" charset="0"/>
                            </a:rPr>
                          </m:ctrlPr>
                        </m:fPr>
                        <m:num>
                          <m:sSub>
                            <m:sSubPr>
                              <m:ctrlPr>
                                <a:rPr lang="en-US" sz="1800" b="0" i="1" smtClean="0">
                                  <a:latin typeface="Cambria Math" panose="02040503050406030204" pitchFamily="18" charset="0"/>
                                </a:rPr>
                              </m:ctrlPr>
                            </m:sSubPr>
                            <m:e>
                              <m:r>
                                <m:rPr>
                                  <m:sty m:val="p"/>
                                </m:rPr>
                                <a:rPr lang="en-US" sz="1800" b="0" i="1" smtClean="0">
                                  <a:latin typeface="Cambria Math" panose="02040503050406030204" pitchFamily="18" charset="0"/>
                                </a:rPr>
                                <m:t>I</m:t>
                              </m:r>
                            </m:e>
                            <m:sub>
                              <m:r>
                                <m:rPr>
                                  <m:sty m:val="p"/>
                                </m:rPr>
                                <a:rPr lang="en-US" sz="1800" b="0" i="1" smtClean="0">
                                  <a:latin typeface="Cambria Math" panose="02040503050406030204" pitchFamily="18" charset="0"/>
                                </a:rPr>
                                <m:t>max</m:t>
                              </m:r>
                            </m:sub>
                          </m:sSub>
                          <m:r>
                            <a:rPr lang="en-US" sz="1800" b="0" i="1" smtClean="0">
                              <a:latin typeface="Cambria Math" panose="02040503050406030204" pitchFamily="18" charset="0"/>
                            </a:rPr>
                            <m:t>− </m:t>
                          </m:r>
                          <m:sSub>
                            <m:sSubPr>
                              <m:ctrlPr>
                                <a:rPr lang="en-US" sz="1800" b="0" i="1" smtClean="0">
                                  <a:latin typeface="Cambria Math" panose="02040503050406030204" pitchFamily="18" charset="0"/>
                                </a:rPr>
                              </m:ctrlPr>
                            </m:sSubPr>
                            <m:e>
                              <m:r>
                                <m:rPr>
                                  <m:sty m:val="p"/>
                                </m:rPr>
                                <a:rPr lang="en-US" sz="1800" b="0" i="1" smtClean="0">
                                  <a:latin typeface="Cambria Math" panose="02040503050406030204" pitchFamily="18" charset="0"/>
                                </a:rPr>
                                <m:t>I</m:t>
                              </m:r>
                            </m:e>
                            <m:sub>
                              <m:r>
                                <m:rPr>
                                  <m:sty m:val="p"/>
                                </m:rPr>
                                <a:rPr lang="en-US" sz="1800" b="0" i="1" smtClean="0">
                                  <a:latin typeface="Cambria Math" panose="02040503050406030204" pitchFamily="18" charset="0"/>
                                </a:rPr>
                                <m:t>min</m:t>
                              </m:r>
                            </m:sub>
                          </m:sSub>
                        </m:num>
                        <m:den>
                          <m:sSub>
                            <m:sSubPr>
                              <m:ctrlPr>
                                <a:rPr lang="en-US" sz="1800" b="0" i="1" smtClean="0">
                                  <a:latin typeface="Cambria Math" panose="02040503050406030204" pitchFamily="18" charset="0"/>
                                </a:rPr>
                              </m:ctrlPr>
                            </m:sSubPr>
                            <m:e>
                              <m:r>
                                <m:rPr>
                                  <m:sty m:val="p"/>
                                </m:rPr>
                                <a:rPr lang="en-US" sz="1800" b="0" i="1" smtClean="0">
                                  <a:latin typeface="Cambria Math" panose="02040503050406030204" pitchFamily="18" charset="0"/>
                                </a:rPr>
                                <m:t>I</m:t>
                              </m:r>
                            </m:e>
                            <m:sub>
                              <m:r>
                                <m:rPr>
                                  <m:sty m:val="p"/>
                                </m:rPr>
                                <a:rPr lang="en-US" sz="1800" b="0" i="1" smtClean="0">
                                  <a:latin typeface="Cambria Math" panose="02040503050406030204" pitchFamily="18" charset="0"/>
                                </a:rPr>
                                <m:t>max</m:t>
                              </m:r>
                            </m:sub>
                          </m:sSub>
                          <m:r>
                            <a:rPr lang="en-US" sz="1800" b="0" i="1" smtClean="0">
                              <a:latin typeface="Cambria Math" panose="02040503050406030204" pitchFamily="18" charset="0"/>
                            </a:rPr>
                            <m:t>+</m:t>
                          </m:r>
                          <m:sSub>
                            <m:sSubPr>
                              <m:ctrlPr>
                                <a:rPr lang="en-US" sz="1800" b="0" i="1" smtClean="0">
                                  <a:latin typeface="Cambria Math" panose="02040503050406030204" pitchFamily="18" charset="0"/>
                                </a:rPr>
                              </m:ctrlPr>
                            </m:sSubPr>
                            <m:e>
                              <m:r>
                                <m:rPr>
                                  <m:sty m:val="p"/>
                                </m:rPr>
                                <a:rPr lang="en-US" sz="1800" b="0" i="1" smtClean="0">
                                  <a:latin typeface="Cambria Math" panose="02040503050406030204" pitchFamily="18" charset="0"/>
                                </a:rPr>
                                <m:t>I</m:t>
                              </m:r>
                            </m:e>
                            <m:sub>
                              <m:r>
                                <m:rPr>
                                  <m:sty m:val="p"/>
                                </m:rPr>
                                <a:rPr lang="en-US" sz="1800" b="0" i="1" smtClean="0">
                                  <a:latin typeface="Cambria Math" panose="02040503050406030204" pitchFamily="18" charset="0"/>
                                </a:rPr>
                                <m:t>min</m:t>
                              </m:r>
                            </m:sub>
                          </m:sSub>
                        </m:den>
                      </m:f>
                    </m:oMath>
                  </m:oMathPara>
                </a14:m>
                <a:endParaRPr lang="en-US" sz="2400" dirty="0"/>
              </a:p>
            </p:txBody>
          </p:sp>
        </mc:Choice>
        <mc:Fallback xmlns="">
          <p:sp>
            <p:nvSpPr>
              <p:cNvPr id="20" name="Text Placeholder 2">
                <a:extLst>
                  <a:ext uri="{FF2B5EF4-FFF2-40B4-BE49-F238E27FC236}">
                    <a16:creationId xmlns:a16="http://schemas.microsoft.com/office/drawing/2014/main" id="{E18C483D-29C0-9FE4-7276-99123E12E2BE}"/>
                  </a:ext>
                </a:extLst>
              </p:cNvPr>
              <p:cNvSpPr>
                <a:spLocks noGrp="1" noRot="1" noChangeAspect="1" noMove="1" noResize="1" noEditPoints="1" noAdjustHandles="1" noChangeArrowheads="1" noChangeShapeType="1" noTextEdit="1"/>
              </p:cNvSpPr>
              <p:nvPr>
                <p:ph type="body" idx="1"/>
              </p:nvPr>
            </p:nvSpPr>
            <p:spPr>
              <a:xfrm>
                <a:off x="4949644" y="734454"/>
                <a:ext cx="4301228" cy="1905749"/>
              </a:xfrm>
              <a:blipFill>
                <a:blip r:embed="rId4"/>
                <a:stretch>
                  <a:fillRect/>
                </a:stretch>
              </a:blipFill>
            </p:spPr>
            <p:txBody>
              <a:bodyPr/>
              <a:lstStyle/>
              <a:p>
                <a:r>
                  <a:rPr lang="en-US">
                    <a:noFill/>
                  </a:rPr>
                  <a:t> </a:t>
                </a:r>
              </a:p>
            </p:txBody>
          </p:sp>
        </mc:Fallback>
      </mc:AlternateContent>
      <p:sp>
        <p:nvSpPr>
          <p:cNvPr id="21" name="Title 1">
            <a:extLst>
              <a:ext uri="{FF2B5EF4-FFF2-40B4-BE49-F238E27FC236}">
                <a16:creationId xmlns:a16="http://schemas.microsoft.com/office/drawing/2014/main" id="{D1FAB07D-0E17-AB04-B8CA-D781B3B99E66}"/>
              </a:ext>
            </a:extLst>
          </p:cNvPr>
          <p:cNvSpPr txBox="1">
            <a:spLocks/>
          </p:cNvSpPr>
          <p:nvPr/>
        </p:nvSpPr>
        <p:spPr>
          <a:xfrm>
            <a:off x="7367098" y="0"/>
            <a:ext cx="1775854" cy="563242"/>
          </a:xfrm>
          <a:prstGeom prst="rect">
            <a:avLst/>
          </a:prstGeom>
          <a:solidFill>
            <a:schemeClr val="accent1">
              <a:lumMod val="40000"/>
              <a:lumOff val="60000"/>
            </a:schemeClr>
          </a:solidFill>
          <a:ln>
            <a:noFill/>
          </a:ln>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US" sz="2400" b="0" dirty="0">
                <a:latin typeface="+mj-lt"/>
              </a:rPr>
              <a:t>Contrast</a:t>
            </a:r>
          </a:p>
        </p:txBody>
      </p:sp>
      <p:sp>
        <p:nvSpPr>
          <p:cNvPr id="22" name="Rectangle 21">
            <a:extLst>
              <a:ext uri="{FF2B5EF4-FFF2-40B4-BE49-F238E27FC236}">
                <a16:creationId xmlns:a16="http://schemas.microsoft.com/office/drawing/2014/main" id="{AE77B707-5C06-0136-091D-89B23DDDFA2D}"/>
              </a:ext>
            </a:extLst>
          </p:cNvPr>
          <p:cNvSpPr/>
          <p:nvPr/>
        </p:nvSpPr>
        <p:spPr>
          <a:xfrm rot="339528">
            <a:off x="664651" y="1669402"/>
            <a:ext cx="906344" cy="45719"/>
          </a:xfrm>
          <a:prstGeom prst="rect">
            <a:avLst/>
          </a:prstGeom>
          <a:noFill/>
          <a:ln w="12700">
            <a:solidFill>
              <a:srgbClr val="40AD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04C511E-A2EF-7BE5-2A8A-99E0A2209CB0}"/>
              </a:ext>
            </a:extLst>
          </p:cNvPr>
          <p:cNvSpPr/>
          <p:nvPr/>
        </p:nvSpPr>
        <p:spPr>
          <a:xfrm rot="517895">
            <a:off x="2122325" y="1693034"/>
            <a:ext cx="906344" cy="45719"/>
          </a:xfrm>
          <a:prstGeom prst="rect">
            <a:avLst/>
          </a:prstGeom>
          <a:noFill/>
          <a:ln w="12700">
            <a:solidFill>
              <a:srgbClr val="40AD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B27F9CA5-1B0D-09CD-7149-2EF025A33939}"/>
              </a:ext>
            </a:extLst>
          </p:cNvPr>
          <p:cNvSpPr/>
          <p:nvPr/>
        </p:nvSpPr>
        <p:spPr>
          <a:xfrm rot="579523">
            <a:off x="3476911" y="1723499"/>
            <a:ext cx="993919" cy="54534"/>
          </a:xfrm>
          <a:prstGeom prst="rect">
            <a:avLst/>
          </a:prstGeom>
          <a:noFill/>
          <a:ln w="12700">
            <a:solidFill>
              <a:srgbClr val="40AD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6" name="Picture 25">
            <a:extLst>
              <a:ext uri="{FF2B5EF4-FFF2-40B4-BE49-F238E27FC236}">
                <a16:creationId xmlns:a16="http://schemas.microsoft.com/office/drawing/2014/main" id="{2E42C75E-B7E9-1426-D9D7-C1D20CD7F360}"/>
              </a:ext>
            </a:extLst>
          </p:cNvPr>
          <p:cNvPicPr>
            <a:picLocks noChangeAspect="1"/>
          </p:cNvPicPr>
          <p:nvPr/>
        </p:nvPicPr>
        <p:blipFill>
          <a:blip r:embed="rId5"/>
          <a:stretch>
            <a:fillRect/>
          </a:stretch>
        </p:blipFill>
        <p:spPr>
          <a:xfrm>
            <a:off x="244750" y="2659291"/>
            <a:ext cx="2536355" cy="2382858"/>
          </a:xfrm>
          <a:prstGeom prst="rect">
            <a:avLst/>
          </a:prstGeom>
        </p:spPr>
      </p:pic>
      <p:sp>
        <p:nvSpPr>
          <p:cNvPr id="27" name="Text Placeholder 2">
            <a:extLst>
              <a:ext uri="{FF2B5EF4-FFF2-40B4-BE49-F238E27FC236}">
                <a16:creationId xmlns:a16="http://schemas.microsoft.com/office/drawing/2014/main" id="{D191B386-995E-7716-176A-CFCC55A13638}"/>
              </a:ext>
            </a:extLst>
          </p:cNvPr>
          <p:cNvSpPr txBox="1">
            <a:spLocks/>
          </p:cNvSpPr>
          <p:nvPr/>
        </p:nvSpPr>
        <p:spPr>
          <a:xfrm>
            <a:off x="2583027" y="2820284"/>
            <a:ext cx="6208275" cy="1333706"/>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1pPr>
            <a:lvl2pPr marL="914400" marR="0" lvl="1"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2pPr>
            <a:lvl3pPr marL="1371600" marR="0" lvl="2"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3pPr>
            <a:lvl4pPr marL="1828800" marR="0" lvl="3"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4pPr>
            <a:lvl5pPr marL="2286000" marR="0" lvl="4"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5pPr>
            <a:lvl6pPr marL="2743200" marR="0" lvl="5"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6pPr>
            <a:lvl7pPr marL="3200400" marR="0" lvl="6"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7pPr>
            <a:lvl8pPr marL="3657600" marR="0" lvl="7"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8pPr>
            <a:lvl9pPr marL="4114800" marR="0" lvl="8"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9pPr>
          </a:lstStyle>
          <a:p>
            <a:r>
              <a:rPr lang="en-US" sz="2400" dirty="0"/>
              <a:t>Average over a small region</a:t>
            </a:r>
          </a:p>
          <a:p>
            <a:r>
              <a:rPr lang="en-US" sz="2400" dirty="0"/>
              <a:t>Identify peaks and valleys</a:t>
            </a:r>
          </a:p>
          <a:p>
            <a:r>
              <a:rPr lang="en-US" sz="2400" dirty="0"/>
              <a:t>Calculate contrast for each period (wire)</a:t>
            </a:r>
          </a:p>
        </p:txBody>
      </p:sp>
    </p:spTree>
    <p:extLst>
      <p:ext uri="{BB962C8B-B14F-4D97-AF65-F5344CB8AC3E}">
        <p14:creationId xmlns:p14="http://schemas.microsoft.com/office/powerpoint/2010/main" val="680697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7">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0BC09A-16BD-E784-20D0-AD16B3E097E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D998F4-66EF-07DB-8804-ABEE6FCB605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25</a:t>
            </a:fld>
            <a:endParaRPr lang="en"/>
          </a:p>
        </p:txBody>
      </p:sp>
      <p:sp>
        <p:nvSpPr>
          <p:cNvPr id="7" name="TextBox 6">
            <a:extLst>
              <a:ext uri="{FF2B5EF4-FFF2-40B4-BE49-F238E27FC236}">
                <a16:creationId xmlns:a16="http://schemas.microsoft.com/office/drawing/2014/main" id="{81B6F35E-B5AC-2288-71C8-3B443497E1AA}"/>
              </a:ext>
            </a:extLst>
          </p:cNvPr>
          <p:cNvSpPr txBox="1"/>
          <p:nvPr/>
        </p:nvSpPr>
        <p:spPr>
          <a:xfrm rot="16200000">
            <a:off x="-564638" y="1357917"/>
            <a:ext cx="1505092" cy="400110"/>
          </a:xfrm>
          <a:prstGeom prst="rect">
            <a:avLst/>
          </a:prstGeom>
          <a:noFill/>
        </p:spPr>
        <p:txBody>
          <a:bodyPr wrap="square" rtlCol="0">
            <a:spAutoFit/>
          </a:bodyPr>
          <a:lstStyle/>
          <a:p>
            <a:pPr algn="ctr"/>
            <a:r>
              <a:rPr lang="en-US" sz="2000" dirty="0"/>
              <a:t>Horizontal</a:t>
            </a:r>
          </a:p>
        </p:txBody>
      </p:sp>
      <p:sp>
        <p:nvSpPr>
          <p:cNvPr id="3" name="Title 1">
            <a:extLst>
              <a:ext uri="{FF2B5EF4-FFF2-40B4-BE49-F238E27FC236}">
                <a16:creationId xmlns:a16="http://schemas.microsoft.com/office/drawing/2014/main" id="{8C21A016-B505-90D6-4697-4D8827FBE7E7}"/>
              </a:ext>
            </a:extLst>
          </p:cNvPr>
          <p:cNvSpPr txBox="1">
            <a:spLocks/>
          </p:cNvSpPr>
          <p:nvPr/>
        </p:nvSpPr>
        <p:spPr>
          <a:xfrm>
            <a:off x="7976" y="125895"/>
            <a:ext cx="9451334" cy="99871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dirty="0">
                <a:latin typeface="+mj-lt"/>
              </a:rPr>
              <a:t>ZEUS TA 1: Proton Probing Experiment Results - Characterization</a:t>
            </a:r>
          </a:p>
        </p:txBody>
      </p:sp>
      <p:pic>
        <p:nvPicPr>
          <p:cNvPr id="8" name="Picture 7">
            <a:extLst>
              <a:ext uri="{FF2B5EF4-FFF2-40B4-BE49-F238E27FC236}">
                <a16:creationId xmlns:a16="http://schemas.microsoft.com/office/drawing/2014/main" id="{49BE60AC-A779-62E8-F8E1-541D3B7C73A9}"/>
              </a:ext>
            </a:extLst>
          </p:cNvPr>
          <p:cNvPicPr>
            <a:picLocks noChangeAspect="1"/>
          </p:cNvPicPr>
          <p:nvPr/>
        </p:nvPicPr>
        <p:blipFill>
          <a:blip r:embed="rId3"/>
          <a:stretch>
            <a:fillRect/>
          </a:stretch>
        </p:blipFill>
        <p:spPr>
          <a:xfrm>
            <a:off x="367839" y="1011435"/>
            <a:ext cx="1239907" cy="1093075"/>
          </a:xfrm>
          <a:prstGeom prst="rect">
            <a:avLst/>
          </a:prstGeom>
        </p:spPr>
      </p:pic>
      <p:pic>
        <p:nvPicPr>
          <p:cNvPr id="10" name="Picture 9">
            <a:extLst>
              <a:ext uri="{FF2B5EF4-FFF2-40B4-BE49-F238E27FC236}">
                <a16:creationId xmlns:a16="http://schemas.microsoft.com/office/drawing/2014/main" id="{C00928D0-70DF-1178-46F6-5114F3567EEB}"/>
              </a:ext>
            </a:extLst>
          </p:cNvPr>
          <p:cNvPicPr>
            <a:picLocks noChangeAspect="1"/>
          </p:cNvPicPr>
          <p:nvPr/>
        </p:nvPicPr>
        <p:blipFill>
          <a:blip r:embed="rId4"/>
          <a:stretch>
            <a:fillRect/>
          </a:stretch>
        </p:blipFill>
        <p:spPr>
          <a:xfrm>
            <a:off x="1648268" y="965874"/>
            <a:ext cx="1613936" cy="1212868"/>
          </a:xfrm>
          <a:prstGeom prst="rect">
            <a:avLst/>
          </a:prstGeom>
        </p:spPr>
      </p:pic>
      <p:pic>
        <p:nvPicPr>
          <p:cNvPr id="12" name="Picture 11">
            <a:extLst>
              <a:ext uri="{FF2B5EF4-FFF2-40B4-BE49-F238E27FC236}">
                <a16:creationId xmlns:a16="http://schemas.microsoft.com/office/drawing/2014/main" id="{1994AF42-5E37-5687-2386-1D54141757C8}"/>
              </a:ext>
            </a:extLst>
          </p:cNvPr>
          <p:cNvPicPr>
            <a:picLocks noChangeAspect="1"/>
          </p:cNvPicPr>
          <p:nvPr/>
        </p:nvPicPr>
        <p:blipFill>
          <a:blip r:embed="rId5"/>
          <a:stretch>
            <a:fillRect/>
          </a:stretch>
        </p:blipFill>
        <p:spPr>
          <a:xfrm>
            <a:off x="3262205" y="965874"/>
            <a:ext cx="1387322" cy="1212868"/>
          </a:xfrm>
          <a:prstGeom prst="rect">
            <a:avLst/>
          </a:prstGeom>
        </p:spPr>
      </p:pic>
      <p:graphicFrame>
        <p:nvGraphicFramePr>
          <p:cNvPr id="15" name="Table 14">
            <a:extLst>
              <a:ext uri="{FF2B5EF4-FFF2-40B4-BE49-F238E27FC236}">
                <a16:creationId xmlns:a16="http://schemas.microsoft.com/office/drawing/2014/main" id="{66533F9F-2AD6-E672-BBAB-946653C834BC}"/>
              </a:ext>
            </a:extLst>
          </p:cNvPr>
          <p:cNvGraphicFramePr>
            <a:graphicFrameLocks noGrp="1"/>
          </p:cNvGraphicFramePr>
          <p:nvPr>
            <p:extLst>
              <p:ext uri="{D42A27DB-BD31-4B8C-83A1-F6EECF244321}">
                <p14:modId xmlns:p14="http://schemas.microsoft.com/office/powerpoint/2010/main" val="4255495639"/>
              </p:ext>
            </p:extLst>
          </p:nvPr>
        </p:nvGraphicFramePr>
        <p:xfrm>
          <a:off x="5969933" y="1010846"/>
          <a:ext cx="2739709" cy="1432560"/>
        </p:xfrm>
        <a:graphic>
          <a:graphicData uri="http://schemas.openxmlformats.org/drawingml/2006/table">
            <a:tbl>
              <a:tblPr firstRow="1" firstCol="1" bandRow="1">
                <a:tableStyleId>{5C22544A-7EE6-4342-B048-85BDC9FD1C3A}</a:tableStyleId>
              </a:tblPr>
              <a:tblGrid>
                <a:gridCol w="674035">
                  <a:extLst>
                    <a:ext uri="{9D8B030D-6E8A-4147-A177-3AD203B41FA5}">
                      <a16:colId xmlns:a16="http://schemas.microsoft.com/office/drawing/2014/main" val="3483921233"/>
                    </a:ext>
                  </a:extLst>
                </a:gridCol>
                <a:gridCol w="940580">
                  <a:extLst>
                    <a:ext uri="{9D8B030D-6E8A-4147-A177-3AD203B41FA5}">
                      <a16:colId xmlns:a16="http://schemas.microsoft.com/office/drawing/2014/main" val="3675285706"/>
                    </a:ext>
                  </a:extLst>
                </a:gridCol>
                <a:gridCol w="1125094">
                  <a:extLst>
                    <a:ext uri="{9D8B030D-6E8A-4147-A177-3AD203B41FA5}">
                      <a16:colId xmlns:a16="http://schemas.microsoft.com/office/drawing/2014/main" val="162165662"/>
                    </a:ext>
                  </a:extLst>
                </a:gridCol>
              </a:tblGrid>
              <a:tr h="442056">
                <a:tc>
                  <a:txBody>
                    <a:bodyPr/>
                    <a:lstStyle/>
                    <a:p>
                      <a:pPr algn="ctr"/>
                      <a:r>
                        <a:rPr lang="en-US" sz="1400" dirty="0"/>
                        <a:t>Layer</a:t>
                      </a:r>
                    </a:p>
                  </a:txBody>
                  <a:tcPr anchor="ctr"/>
                </a:tc>
                <a:tc>
                  <a:txBody>
                    <a:bodyPr/>
                    <a:lstStyle/>
                    <a:p>
                      <a:pPr algn="ctr"/>
                      <a:r>
                        <a:rPr lang="en-US" sz="1400" dirty="0"/>
                        <a:t>Mean Contrast</a:t>
                      </a:r>
                    </a:p>
                  </a:txBody>
                  <a:tcPr anchor="ctr"/>
                </a:tc>
                <a:tc>
                  <a:txBody>
                    <a:bodyPr/>
                    <a:lstStyle/>
                    <a:p>
                      <a:pPr algn="ctr"/>
                      <a:r>
                        <a:rPr lang="en-US" sz="1400" dirty="0"/>
                        <a:t>Standard Deviation</a:t>
                      </a:r>
                    </a:p>
                  </a:txBody>
                  <a:tcPr anchor="ctr"/>
                </a:tc>
                <a:extLst>
                  <a:ext uri="{0D108BD9-81ED-4DB2-BD59-A6C34878D82A}">
                    <a16:rowId xmlns:a16="http://schemas.microsoft.com/office/drawing/2014/main" val="1006266468"/>
                  </a:ext>
                </a:extLst>
              </a:tr>
              <a:tr h="284465">
                <a:tc>
                  <a:txBody>
                    <a:bodyPr/>
                    <a:lstStyle/>
                    <a:p>
                      <a:pPr algn="ctr"/>
                      <a:r>
                        <a:rPr lang="en-US" sz="1400" dirty="0"/>
                        <a:t>1</a:t>
                      </a:r>
                    </a:p>
                  </a:txBody>
                  <a:tcPr anchor="ctr"/>
                </a:tc>
                <a:tc>
                  <a:txBody>
                    <a:bodyPr/>
                    <a:lstStyle/>
                    <a:p>
                      <a:pPr algn="ctr"/>
                      <a:r>
                        <a:rPr lang="en-US" sz="1400" b="0" dirty="0">
                          <a:solidFill>
                            <a:schemeClr val="tx1"/>
                          </a:solidFill>
                        </a:rPr>
                        <a:t>0.245</a:t>
                      </a:r>
                    </a:p>
                  </a:txBody>
                  <a:tcPr anchor="ctr"/>
                </a:tc>
                <a:tc>
                  <a:txBody>
                    <a:bodyPr/>
                    <a:lstStyle/>
                    <a:p>
                      <a:pPr algn="ctr"/>
                      <a:r>
                        <a:rPr lang="en-US" sz="1400" dirty="0"/>
                        <a:t>0.101</a:t>
                      </a:r>
                    </a:p>
                  </a:txBody>
                  <a:tcPr anchor="ctr"/>
                </a:tc>
                <a:extLst>
                  <a:ext uri="{0D108BD9-81ED-4DB2-BD59-A6C34878D82A}">
                    <a16:rowId xmlns:a16="http://schemas.microsoft.com/office/drawing/2014/main" val="2290159846"/>
                  </a:ext>
                </a:extLst>
              </a:tr>
              <a:tr h="284465">
                <a:tc>
                  <a:txBody>
                    <a:bodyPr/>
                    <a:lstStyle/>
                    <a:p>
                      <a:pPr algn="ctr"/>
                      <a:r>
                        <a:rPr lang="en-US" sz="1400" dirty="0"/>
                        <a:t>2</a:t>
                      </a:r>
                    </a:p>
                  </a:txBody>
                  <a:tcPr anchor="ctr"/>
                </a:tc>
                <a:tc>
                  <a:txBody>
                    <a:bodyPr/>
                    <a:lstStyle/>
                    <a:p>
                      <a:pPr algn="ctr"/>
                      <a:r>
                        <a:rPr lang="en-US" sz="1400" dirty="0"/>
                        <a:t>0.235</a:t>
                      </a:r>
                    </a:p>
                  </a:txBody>
                  <a:tcPr anchor="ctr"/>
                </a:tc>
                <a:tc>
                  <a:txBody>
                    <a:bodyPr/>
                    <a:lstStyle/>
                    <a:p>
                      <a:pPr algn="ctr"/>
                      <a:r>
                        <a:rPr lang="en-US" sz="1400" dirty="0"/>
                        <a:t>0.077</a:t>
                      </a:r>
                    </a:p>
                  </a:txBody>
                  <a:tcPr anchor="ctr"/>
                </a:tc>
                <a:extLst>
                  <a:ext uri="{0D108BD9-81ED-4DB2-BD59-A6C34878D82A}">
                    <a16:rowId xmlns:a16="http://schemas.microsoft.com/office/drawing/2014/main" val="2736325003"/>
                  </a:ext>
                </a:extLst>
              </a:tr>
              <a:tr h="284465">
                <a:tc>
                  <a:txBody>
                    <a:bodyPr/>
                    <a:lstStyle/>
                    <a:p>
                      <a:pPr algn="ctr"/>
                      <a:r>
                        <a:rPr lang="en-US" sz="1400" dirty="0"/>
                        <a:t>3</a:t>
                      </a:r>
                    </a:p>
                  </a:txBody>
                  <a:tcPr anchor="ctr"/>
                </a:tc>
                <a:tc>
                  <a:txBody>
                    <a:bodyPr/>
                    <a:lstStyle/>
                    <a:p>
                      <a:pPr algn="ctr"/>
                      <a:r>
                        <a:rPr lang="en-US" sz="1400" b="0" dirty="0">
                          <a:solidFill>
                            <a:schemeClr val="tx1"/>
                          </a:solidFill>
                        </a:rPr>
                        <a:t>0.283</a:t>
                      </a:r>
                    </a:p>
                  </a:txBody>
                  <a:tcPr anchor="ctr"/>
                </a:tc>
                <a:tc>
                  <a:txBody>
                    <a:bodyPr/>
                    <a:lstStyle/>
                    <a:p>
                      <a:pPr algn="ctr"/>
                      <a:r>
                        <a:rPr lang="en-US" sz="1400" dirty="0"/>
                        <a:t>0.102</a:t>
                      </a:r>
                    </a:p>
                  </a:txBody>
                  <a:tcPr anchor="ctr"/>
                </a:tc>
                <a:extLst>
                  <a:ext uri="{0D108BD9-81ED-4DB2-BD59-A6C34878D82A}">
                    <a16:rowId xmlns:a16="http://schemas.microsoft.com/office/drawing/2014/main" val="297595125"/>
                  </a:ext>
                </a:extLst>
              </a:tr>
            </a:tbl>
          </a:graphicData>
        </a:graphic>
      </p:graphicFrame>
      <p:sp>
        <p:nvSpPr>
          <p:cNvPr id="5" name="TextBox 4">
            <a:extLst>
              <a:ext uri="{FF2B5EF4-FFF2-40B4-BE49-F238E27FC236}">
                <a16:creationId xmlns:a16="http://schemas.microsoft.com/office/drawing/2014/main" id="{499CEDFE-F1E6-4016-B60F-BB82AC98C514}"/>
              </a:ext>
            </a:extLst>
          </p:cNvPr>
          <p:cNvSpPr txBox="1"/>
          <p:nvPr/>
        </p:nvSpPr>
        <p:spPr>
          <a:xfrm>
            <a:off x="5305677" y="610735"/>
            <a:ext cx="4068220" cy="400110"/>
          </a:xfrm>
          <a:prstGeom prst="rect">
            <a:avLst/>
          </a:prstGeom>
          <a:noFill/>
        </p:spPr>
        <p:txBody>
          <a:bodyPr wrap="square" rtlCol="0">
            <a:spAutoFit/>
          </a:bodyPr>
          <a:lstStyle/>
          <a:p>
            <a:pPr algn="ctr"/>
            <a:r>
              <a:rPr lang="en-US" sz="2000" b="1" u="sng" dirty="0"/>
              <a:t>Horizontal Results Summary</a:t>
            </a:r>
          </a:p>
        </p:txBody>
      </p:sp>
      <p:sp>
        <p:nvSpPr>
          <p:cNvPr id="9" name="Title 1">
            <a:extLst>
              <a:ext uri="{FF2B5EF4-FFF2-40B4-BE49-F238E27FC236}">
                <a16:creationId xmlns:a16="http://schemas.microsoft.com/office/drawing/2014/main" id="{C020AB47-090F-0C6E-E9AA-51423616B5EC}"/>
              </a:ext>
            </a:extLst>
          </p:cNvPr>
          <p:cNvSpPr txBox="1">
            <a:spLocks/>
          </p:cNvSpPr>
          <p:nvPr/>
        </p:nvSpPr>
        <p:spPr>
          <a:xfrm>
            <a:off x="7367098" y="0"/>
            <a:ext cx="1775854" cy="563242"/>
          </a:xfrm>
          <a:prstGeom prst="rect">
            <a:avLst/>
          </a:prstGeom>
          <a:solidFill>
            <a:schemeClr val="accent1">
              <a:lumMod val="40000"/>
              <a:lumOff val="60000"/>
            </a:schemeClr>
          </a:solidFill>
          <a:ln>
            <a:noFill/>
          </a:ln>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US" sz="2400" b="0" dirty="0">
                <a:latin typeface="+mj-lt"/>
              </a:rPr>
              <a:t>Contrast</a:t>
            </a:r>
          </a:p>
        </p:txBody>
      </p:sp>
      <p:sp>
        <p:nvSpPr>
          <p:cNvPr id="11" name="TextBox 10">
            <a:extLst>
              <a:ext uri="{FF2B5EF4-FFF2-40B4-BE49-F238E27FC236}">
                <a16:creationId xmlns:a16="http://schemas.microsoft.com/office/drawing/2014/main" id="{B56B15B9-0989-81F5-763E-47EA7B7E6781}"/>
              </a:ext>
            </a:extLst>
          </p:cNvPr>
          <p:cNvSpPr txBox="1"/>
          <p:nvPr/>
        </p:nvSpPr>
        <p:spPr>
          <a:xfrm rot="16200000">
            <a:off x="-471926" y="2484499"/>
            <a:ext cx="1266098" cy="400110"/>
          </a:xfrm>
          <a:prstGeom prst="rect">
            <a:avLst/>
          </a:prstGeom>
          <a:noFill/>
        </p:spPr>
        <p:txBody>
          <a:bodyPr wrap="square" rtlCol="0">
            <a:spAutoFit/>
          </a:bodyPr>
          <a:lstStyle/>
          <a:p>
            <a:pPr algn="ctr"/>
            <a:r>
              <a:rPr lang="en-US" sz="2000" dirty="0"/>
              <a:t>Vertical</a:t>
            </a:r>
          </a:p>
        </p:txBody>
      </p:sp>
      <p:pic>
        <p:nvPicPr>
          <p:cNvPr id="14" name="Picture 13">
            <a:extLst>
              <a:ext uri="{FF2B5EF4-FFF2-40B4-BE49-F238E27FC236}">
                <a16:creationId xmlns:a16="http://schemas.microsoft.com/office/drawing/2014/main" id="{378EBA2C-9ABE-B171-A361-C84E38CD5AE7}"/>
              </a:ext>
            </a:extLst>
          </p:cNvPr>
          <p:cNvPicPr>
            <a:picLocks noChangeAspect="1"/>
          </p:cNvPicPr>
          <p:nvPr/>
        </p:nvPicPr>
        <p:blipFill>
          <a:blip r:embed="rId6"/>
          <a:stretch>
            <a:fillRect/>
          </a:stretch>
        </p:blipFill>
        <p:spPr>
          <a:xfrm>
            <a:off x="353531" y="2172747"/>
            <a:ext cx="1267953" cy="1108510"/>
          </a:xfrm>
          <a:prstGeom prst="rect">
            <a:avLst/>
          </a:prstGeom>
        </p:spPr>
      </p:pic>
      <p:pic>
        <p:nvPicPr>
          <p:cNvPr id="16" name="Picture 15">
            <a:extLst>
              <a:ext uri="{FF2B5EF4-FFF2-40B4-BE49-F238E27FC236}">
                <a16:creationId xmlns:a16="http://schemas.microsoft.com/office/drawing/2014/main" id="{FE86E665-04F5-E954-B164-CE138BEB5A37}"/>
              </a:ext>
            </a:extLst>
          </p:cNvPr>
          <p:cNvPicPr>
            <a:picLocks noChangeAspect="1"/>
          </p:cNvPicPr>
          <p:nvPr/>
        </p:nvPicPr>
        <p:blipFill>
          <a:blip r:embed="rId7"/>
          <a:stretch>
            <a:fillRect/>
          </a:stretch>
        </p:blipFill>
        <p:spPr>
          <a:xfrm>
            <a:off x="1563113" y="2199934"/>
            <a:ext cx="1688923" cy="1081323"/>
          </a:xfrm>
          <a:prstGeom prst="rect">
            <a:avLst/>
          </a:prstGeom>
        </p:spPr>
      </p:pic>
      <p:pic>
        <p:nvPicPr>
          <p:cNvPr id="17" name="Picture 16">
            <a:extLst>
              <a:ext uri="{FF2B5EF4-FFF2-40B4-BE49-F238E27FC236}">
                <a16:creationId xmlns:a16="http://schemas.microsoft.com/office/drawing/2014/main" id="{3A33044D-836E-131E-6BE3-7448876DB883}"/>
              </a:ext>
            </a:extLst>
          </p:cNvPr>
          <p:cNvPicPr>
            <a:picLocks noChangeAspect="1"/>
          </p:cNvPicPr>
          <p:nvPr/>
        </p:nvPicPr>
        <p:blipFill>
          <a:blip r:embed="rId8"/>
          <a:stretch>
            <a:fillRect/>
          </a:stretch>
        </p:blipFill>
        <p:spPr>
          <a:xfrm>
            <a:off x="3235910" y="2185199"/>
            <a:ext cx="1688542" cy="998711"/>
          </a:xfrm>
          <a:prstGeom prst="rect">
            <a:avLst/>
          </a:prstGeom>
        </p:spPr>
      </p:pic>
      <p:graphicFrame>
        <p:nvGraphicFramePr>
          <p:cNvPr id="18" name="Table 17">
            <a:extLst>
              <a:ext uri="{FF2B5EF4-FFF2-40B4-BE49-F238E27FC236}">
                <a16:creationId xmlns:a16="http://schemas.microsoft.com/office/drawing/2014/main" id="{EEAFFA83-246C-B1D2-48F1-8924050403EA}"/>
              </a:ext>
            </a:extLst>
          </p:cNvPr>
          <p:cNvGraphicFramePr>
            <a:graphicFrameLocks noGrp="1"/>
          </p:cNvGraphicFramePr>
          <p:nvPr>
            <p:extLst>
              <p:ext uri="{D42A27DB-BD31-4B8C-83A1-F6EECF244321}">
                <p14:modId xmlns:p14="http://schemas.microsoft.com/office/powerpoint/2010/main" val="3486645877"/>
              </p:ext>
            </p:extLst>
          </p:nvPr>
        </p:nvGraphicFramePr>
        <p:xfrm>
          <a:off x="5969933" y="2866627"/>
          <a:ext cx="2739709" cy="1440390"/>
        </p:xfrm>
        <a:graphic>
          <a:graphicData uri="http://schemas.openxmlformats.org/drawingml/2006/table">
            <a:tbl>
              <a:tblPr firstRow="1" firstCol="1" bandRow="1">
                <a:tableStyleId>{5C22544A-7EE6-4342-B048-85BDC9FD1C3A}</a:tableStyleId>
              </a:tblPr>
              <a:tblGrid>
                <a:gridCol w="674035">
                  <a:extLst>
                    <a:ext uri="{9D8B030D-6E8A-4147-A177-3AD203B41FA5}">
                      <a16:colId xmlns:a16="http://schemas.microsoft.com/office/drawing/2014/main" val="3483921233"/>
                    </a:ext>
                  </a:extLst>
                </a:gridCol>
                <a:gridCol w="940580">
                  <a:extLst>
                    <a:ext uri="{9D8B030D-6E8A-4147-A177-3AD203B41FA5}">
                      <a16:colId xmlns:a16="http://schemas.microsoft.com/office/drawing/2014/main" val="3675285706"/>
                    </a:ext>
                  </a:extLst>
                </a:gridCol>
                <a:gridCol w="1125094">
                  <a:extLst>
                    <a:ext uri="{9D8B030D-6E8A-4147-A177-3AD203B41FA5}">
                      <a16:colId xmlns:a16="http://schemas.microsoft.com/office/drawing/2014/main" val="162165662"/>
                    </a:ext>
                  </a:extLst>
                </a:gridCol>
              </a:tblGrid>
              <a:tr h="488935">
                <a:tc>
                  <a:txBody>
                    <a:bodyPr/>
                    <a:lstStyle/>
                    <a:p>
                      <a:pPr algn="ctr"/>
                      <a:r>
                        <a:rPr lang="en-US" sz="1400" dirty="0"/>
                        <a:t>Layer</a:t>
                      </a:r>
                    </a:p>
                  </a:txBody>
                  <a:tcPr anchor="ctr"/>
                </a:tc>
                <a:tc>
                  <a:txBody>
                    <a:bodyPr/>
                    <a:lstStyle/>
                    <a:p>
                      <a:pPr algn="ctr"/>
                      <a:r>
                        <a:rPr lang="en-US" sz="1400" dirty="0"/>
                        <a:t>Mean Contrast</a:t>
                      </a:r>
                    </a:p>
                  </a:txBody>
                  <a:tcPr anchor="ctr"/>
                </a:tc>
                <a:tc>
                  <a:txBody>
                    <a:bodyPr/>
                    <a:lstStyle/>
                    <a:p>
                      <a:pPr algn="ctr"/>
                      <a:r>
                        <a:rPr lang="en-US" sz="1400" dirty="0"/>
                        <a:t>Standard Deviation</a:t>
                      </a:r>
                    </a:p>
                  </a:txBody>
                  <a:tcPr anchor="ctr"/>
                </a:tc>
                <a:extLst>
                  <a:ext uri="{0D108BD9-81ED-4DB2-BD59-A6C34878D82A}">
                    <a16:rowId xmlns:a16="http://schemas.microsoft.com/office/drawing/2014/main" val="1006266468"/>
                  </a:ext>
                </a:extLst>
              </a:tr>
              <a:tr h="307410">
                <a:tc>
                  <a:txBody>
                    <a:bodyPr/>
                    <a:lstStyle/>
                    <a:p>
                      <a:pPr algn="ctr"/>
                      <a:r>
                        <a:rPr lang="en-US" sz="1400" dirty="0"/>
                        <a:t>1</a:t>
                      </a:r>
                    </a:p>
                  </a:txBody>
                  <a:tcPr anchor="ctr"/>
                </a:tc>
                <a:tc>
                  <a:txBody>
                    <a:bodyPr/>
                    <a:lstStyle/>
                    <a:p>
                      <a:pPr algn="ctr"/>
                      <a:r>
                        <a:rPr lang="en-US" sz="1400" b="0" dirty="0">
                          <a:solidFill>
                            <a:schemeClr val="tx1"/>
                          </a:solidFill>
                        </a:rPr>
                        <a:t>0.225</a:t>
                      </a:r>
                    </a:p>
                  </a:txBody>
                  <a:tcPr anchor="ctr"/>
                </a:tc>
                <a:tc>
                  <a:txBody>
                    <a:bodyPr/>
                    <a:lstStyle/>
                    <a:p>
                      <a:pPr algn="ctr"/>
                      <a:r>
                        <a:rPr lang="en-US" sz="1400" dirty="0"/>
                        <a:t>0.093</a:t>
                      </a:r>
                    </a:p>
                  </a:txBody>
                  <a:tcPr anchor="ctr"/>
                </a:tc>
                <a:extLst>
                  <a:ext uri="{0D108BD9-81ED-4DB2-BD59-A6C34878D82A}">
                    <a16:rowId xmlns:a16="http://schemas.microsoft.com/office/drawing/2014/main" val="2290159846"/>
                  </a:ext>
                </a:extLst>
              </a:tr>
              <a:tr h="307410">
                <a:tc>
                  <a:txBody>
                    <a:bodyPr/>
                    <a:lstStyle/>
                    <a:p>
                      <a:pPr algn="ctr"/>
                      <a:r>
                        <a:rPr lang="en-US" sz="1400" dirty="0"/>
                        <a:t>2</a:t>
                      </a:r>
                    </a:p>
                  </a:txBody>
                  <a:tcPr anchor="ctr"/>
                </a:tc>
                <a:tc>
                  <a:txBody>
                    <a:bodyPr/>
                    <a:lstStyle/>
                    <a:p>
                      <a:pPr algn="ctr"/>
                      <a:r>
                        <a:rPr lang="en-US" sz="1400" dirty="0"/>
                        <a:t>0.240</a:t>
                      </a:r>
                    </a:p>
                  </a:txBody>
                  <a:tcPr anchor="ctr"/>
                </a:tc>
                <a:tc>
                  <a:txBody>
                    <a:bodyPr/>
                    <a:lstStyle/>
                    <a:p>
                      <a:pPr algn="ctr"/>
                      <a:r>
                        <a:rPr lang="en-US" sz="1400" dirty="0"/>
                        <a:t>0.106</a:t>
                      </a:r>
                    </a:p>
                  </a:txBody>
                  <a:tcPr anchor="ctr"/>
                </a:tc>
                <a:extLst>
                  <a:ext uri="{0D108BD9-81ED-4DB2-BD59-A6C34878D82A}">
                    <a16:rowId xmlns:a16="http://schemas.microsoft.com/office/drawing/2014/main" val="2736325003"/>
                  </a:ext>
                </a:extLst>
              </a:tr>
              <a:tr h="307410">
                <a:tc>
                  <a:txBody>
                    <a:bodyPr/>
                    <a:lstStyle/>
                    <a:p>
                      <a:pPr algn="ctr"/>
                      <a:r>
                        <a:rPr lang="en-US" sz="1400" dirty="0"/>
                        <a:t>3</a:t>
                      </a:r>
                    </a:p>
                  </a:txBody>
                  <a:tcPr anchor="ctr"/>
                </a:tc>
                <a:tc>
                  <a:txBody>
                    <a:bodyPr/>
                    <a:lstStyle/>
                    <a:p>
                      <a:pPr algn="ctr"/>
                      <a:r>
                        <a:rPr lang="en-US" sz="1400" b="0" dirty="0">
                          <a:solidFill>
                            <a:schemeClr val="tx1"/>
                          </a:solidFill>
                        </a:rPr>
                        <a:t>0.232</a:t>
                      </a:r>
                    </a:p>
                  </a:txBody>
                  <a:tcPr anchor="ctr"/>
                </a:tc>
                <a:tc>
                  <a:txBody>
                    <a:bodyPr/>
                    <a:lstStyle/>
                    <a:p>
                      <a:pPr algn="ctr"/>
                      <a:r>
                        <a:rPr lang="en-US" sz="1400" dirty="0"/>
                        <a:t>0.052</a:t>
                      </a:r>
                    </a:p>
                  </a:txBody>
                  <a:tcPr anchor="ctr"/>
                </a:tc>
                <a:extLst>
                  <a:ext uri="{0D108BD9-81ED-4DB2-BD59-A6C34878D82A}">
                    <a16:rowId xmlns:a16="http://schemas.microsoft.com/office/drawing/2014/main" val="297595125"/>
                  </a:ext>
                </a:extLst>
              </a:tr>
            </a:tbl>
          </a:graphicData>
        </a:graphic>
      </p:graphicFrame>
      <p:sp>
        <p:nvSpPr>
          <p:cNvPr id="19" name="TextBox 18">
            <a:extLst>
              <a:ext uri="{FF2B5EF4-FFF2-40B4-BE49-F238E27FC236}">
                <a16:creationId xmlns:a16="http://schemas.microsoft.com/office/drawing/2014/main" id="{8A052806-65A6-AFFE-18FC-23B5C93A2FAE}"/>
              </a:ext>
            </a:extLst>
          </p:cNvPr>
          <p:cNvSpPr txBox="1"/>
          <p:nvPr/>
        </p:nvSpPr>
        <p:spPr>
          <a:xfrm>
            <a:off x="5305677" y="2414188"/>
            <a:ext cx="4068220" cy="400110"/>
          </a:xfrm>
          <a:prstGeom prst="rect">
            <a:avLst/>
          </a:prstGeom>
          <a:noFill/>
        </p:spPr>
        <p:txBody>
          <a:bodyPr wrap="square" rtlCol="0">
            <a:spAutoFit/>
          </a:bodyPr>
          <a:lstStyle/>
          <a:p>
            <a:pPr algn="ctr"/>
            <a:r>
              <a:rPr lang="en-US" sz="2000" b="1" u="sng" dirty="0"/>
              <a:t>Vertical Results Summary</a:t>
            </a:r>
          </a:p>
        </p:txBody>
      </p:sp>
    </p:spTree>
    <p:extLst>
      <p:ext uri="{BB962C8B-B14F-4D97-AF65-F5344CB8AC3E}">
        <p14:creationId xmlns:p14="http://schemas.microsoft.com/office/powerpoint/2010/main" val="3063488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39770-BBEC-2404-C8A9-95CA0CB3E49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4F1D27B-6806-5F96-1F74-783D1D116A24}"/>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26</a:t>
            </a:fld>
            <a:endParaRPr lang="en"/>
          </a:p>
        </p:txBody>
      </p:sp>
      <p:sp>
        <p:nvSpPr>
          <p:cNvPr id="3" name="Title 1">
            <a:extLst>
              <a:ext uri="{FF2B5EF4-FFF2-40B4-BE49-F238E27FC236}">
                <a16:creationId xmlns:a16="http://schemas.microsoft.com/office/drawing/2014/main" id="{80B186C3-9855-23C2-2CC0-AB9F7DD00962}"/>
              </a:ext>
            </a:extLst>
          </p:cNvPr>
          <p:cNvSpPr txBox="1">
            <a:spLocks/>
          </p:cNvSpPr>
          <p:nvPr/>
        </p:nvSpPr>
        <p:spPr>
          <a:xfrm>
            <a:off x="7976" y="125895"/>
            <a:ext cx="9451334" cy="99871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dirty="0">
                <a:latin typeface="+mj-lt"/>
              </a:rPr>
              <a:t>ZEUS TA 1: Proton Probing Experiment Results - Characterization</a:t>
            </a:r>
          </a:p>
        </p:txBody>
      </p:sp>
      <p:sp>
        <p:nvSpPr>
          <p:cNvPr id="13" name="Text Placeholder 2">
            <a:extLst>
              <a:ext uri="{FF2B5EF4-FFF2-40B4-BE49-F238E27FC236}">
                <a16:creationId xmlns:a16="http://schemas.microsoft.com/office/drawing/2014/main" id="{EEFA7084-C4FC-7402-162D-4BD98A95CCDA}"/>
              </a:ext>
            </a:extLst>
          </p:cNvPr>
          <p:cNvSpPr>
            <a:spLocks noGrp="1"/>
          </p:cNvSpPr>
          <p:nvPr>
            <p:ph type="body" idx="1"/>
          </p:nvPr>
        </p:nvSpPr>
        <p:spPr>
          <a:xfrm>
            <a:off x="-126055" y="1058243"/>
            <a:ext cx="6095988" cy="3283703"/>
          </a:xfrm>
        </p:spPr>
        <p:txBody>
          <a:bodyPr/>
          <a:lstStyle/>
          <a:p>
            <a:r>
              <a:rPr lang="en-US" sz="1600" dirty="0"/>
              <a:t>Local contrast measurements show </a:t>
            </a:r>
            <a:r>
              <a:rPr lang="en-US" sz="1600" b="1" dirty="0"/>
              <a:t>non-uniform</a:t>
            </a:r>
            <a:r>
              <a:rPr lang="en-US" sz="1600" dirty="0"/>
              <a:t> </a:t>
            </a:r>
            <a:r>
              <a:rPr lang="en-US" sz="1600" b="1" dirty="0"/>
              <a:t>imaging performance</a:t>
            </a:r>
            <a:r>
              <a:rPr lang="en-US" sz="1600" dirty="0"/>
              <a:t> across each scintillator layer. </a:t>
            </a:r>
          </a:p>
          <a:p>
            <a:pPr marL="139700" indent="0">
              <a:buNone/>
            </a:pPr>
            <a:endParaRPr lang="en-US" sz="1600" dirty="0"/>
          </a:p>
          <a:p>
            <a:r>
              <a:rPr lang="en-US" sz="1600" dirty="0"/>
              <a:t>Measured contrast can be influenced by: </a:t>
            </a:r>
          </a:p>
          <a:p>
            <a:pPr lvl="1"/>
            <a:r>
              <a:rPr lang="en-US" sz="1600" dirty="0"/>
              <a:t>Proton scattering within the detector stack </a:t>
            </a:r>
          </a:p>
          <a:p>
            <a:pPr lvl="1"/>
            <a:r>
              <a:rPr lang="en-US" sz="1600" dirty="0"/>
              <a:t>Camera imaging conditions (e.g., ND filtering/camera settings) </a:t>
            </a:r>
          </a:p>
          <a:p>
            <a:pPr lvl="1"/>
            <a:r>
              <a:rPr lang="en-US" sz="1600" dirty="0"/>
              <a:t>Local detector response</a:t>
            </a:r>
          </a:p>
          <a:p>
            <a:pPr marL="139700" indent="0">
              <a:buNone/>
            </a:pPr>
            <a:endParaRPr lang="en-US" sz="1600" dirty="0"/>
          </a:p>
          <a:p>
            <a:r>
              <a:rPr lang="en-US" sz="1600" dirty="0"/>
              <a:t>Together, the horizontal and vertical analyses suggest that the </a:t>
            </a:r>
            <a:r>
              <a:rPr lang="en-US" sz="1600" b="1" dirty="0"/>
              <a:t>measured contrast depends on the orientation of the mesh features</a:t>
            </a:r>
            <a:r>
              <a:rPr lang="en-US" sz="1600" dirty="0"/>
              <a:t>.</a:t>
            </a:r>
          </a:p>
        </p:txBody>
      </p:sp>
      <p:sp>
        <p:nvSpPr>
          <p:cNvPr id="9" name="Title 1">
            <a:extLst>
              <a:ext uri="{FF2B5EF4-FFF2-40B4-BE49-F238E27FC236}">
                <a16:creationId xmlns:a16="http://schemas.microsoft.com/office/drawing/2014/main" id="{09A54E17-EC9F-408E-77FB-78232566E36B}"/>
              </a:ext>
            </a:extLst>
          </p:cNvPr>
          <p:cNvSpPr txBox="1">
            <a:spLocks/>
          </p:cNvSpPr>
          <p:nvPr/>
        </p:nvSpPr>
        <p:spPr>
          <a:xfrm>
            <a:off x="7367098" y="0"/>
            <a:ext cx="1775854" cy="563242"/>
          </a:xfrm>
          <a:prstGeom prst="rect">
            <a:avLst/>
          </a:prstGeom>
          <a:solidFill>
            <a:schemeClr val="accent1">
              <a:lumMod val="40000"/>
              <a:lumOff val="60000"/>
            </a:schemeClr>
          </a:solidFill>
          <a:ln>
            <a:noFill/>
          </a:ln>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pPr algn="ctr"/>
            <a:r>
              <a:rPr lang="en-US" sz="2400" b="0" dirty="0">
                <a:latin typeface="+mj-lt"/>
              </a:rPr>
              <a:t>Contrast</a:t>
            </a:r>
          </a:p>
        </p:txBody>
      </p:sp>
      <p:graphicFrame>
        <p:nvGraphicFramePr>
          <p:cNvPr id="18" name="Table 17">
            <a:extLst>
              <a:ext uri="{FF2B5EF4-FFF2-40B4-BE49-F238E27FC236}">
                <a16:creationId xmlns:a16="http://schemas.microsoft.com/office/drawing/2014/main" id="{9BD2E702-F861-FB84-A55A-78B6D37C40D5}"/>
              </a:ext>
            </a:extLst>
          </p:cNvPr>
          <p:cNvGraphicFramePr>
            <a:graphicFrameLocks noGrp="1"/>
          </p:cNvGraphicFramePr>
          <p:nvPr>
            <p:extLst>
              <p:ext uri="{D42A27DB-BD31-4B8C-83A1-F6EECF244321}">
                <p14:modId xmlns:p14="http://schemas.microsoft.com/office/powerpoint/2010/main" val="2134498321"/>
              </p:ext>
            </p:extLst>
          </p:nvPr>
        </p:nvGraphicFramePr>
        <p:xfrm>
          <a:off x="5969933" y="1010846"/>
          <a:ext cx="2739709" cy="1432560"/>
        </p:xfrm>
        <a:graphic>
          <a:graphicData uri="http://schemas.openxmlformats.org/drawingml/2006/table">
            <a:tbl>
              <a:tblPr firstRow="1" firstCol="1" bandRow="1">
                <a:tableStyleId>{5C22544A-7EE6-4342-B048-85BDC9FD1C3A}</a:tableStyleId>
              </a:tblPr>
              <a:tblGrid>
                <a:gridCol w="674035">
                  <a:extLst>
                    <a:ext uri="{9D8B030D-6E8A-4147-A177-3AD203B41FA5}">
                      <a16:colId xmlns:a16="http://schemas.microsoft.com/office/drawing/2014/main" val="3483921233"/>
                    </a:ext>
                  </a:extLst>
                </a:gridCol>
                <a:gridCol w="940580">
                  <a:extLst>
                    <a:ext uri="{9D8B030D-6E8A-4147-A177-3AD203B41FA5}">
                      <a16:colId xmlns:a16="http://schemas.microsoft.com/office/drawing/2014/main" val="3675285706"/>
                    </a:ext>
                  </a:extLst>
                </a:gridCol>
                <a:gridCol w="1125094">
                  <a:extLst>
                    <a:ext uri="{9D8B030D-6E8A-4147-A177-3AD203B41FA5}">
                      <a16:colId xmlns:a16="http://schemas.microsoft.com/office/drawing/2014/main" val="162165662"/>
                    </a:ext>
                  </a:extLst>
                </a:gridCol>
              </a:tblGrid>
              <a:tr h="442056">
                <a:tc>
                  <a:txBody>
                    <a:bodyPr/>
                    <a:lstStyle/>
                    <a:p>
                      <a:pPr algn="ctr"/>
                      <a:r>
                        <a:rPr lang="en-US" sz="1400" dirty="0"/>
                        <a:t>Layer</a:t>
                      </a:r>
                    </a:p>
                  </a:txBody>
                  <a:tcPr anchor="ctr"/>
                </a:tc>
                <a:tc>
                  <a:txBody>
                    <a:bodyPr/>
                    <a:lstStyle/>
                    <a:p>
                      <a:pPr algn="ctr"/>
                      <a:r>
                        <a:rPr lang="en-US" sz="1400" dirty="0"/>
                        <a:t>Mean Contrast</a:t>
                      </a:r>
                    </a:p>
                  </a:txBody>
                  <a:tcPr anchor="ctr"/>
                </a:tc>
                <a:tc>
                  <a:txBody>
                    <a:bodyPr/>
                    <a:lstStyle/>
                    <a:p>
                      <a:pPr algn="ctr"/>
                      <a:r>
                        <a:rPr lang="en-US" sz="1400" dirty="0"/>
                        <a:t>Standard Deviation</a:t>
                      </a:r>
                    </a:p>
                  </a:txBody>
                  <a:tcPr anchor="ctr"/>
                </a:tc>
                <a:extLst>
                  <a:ext uri="{0D108BD9-81ED-4DB2-BD59-A6C34878D82A}">
                    <a16:rowId xmlns:a16="http://schemas.microsoft.com/office/drawing/2014/main" val="1006266468"/>
                  </a:ext>
                </a:extLst>
              </a:tr>
              <a:tr h="284465">
                <a:tc>
                  <a:txBody>
                    <a:bodyPr/>
                    <a:lstStyle/>
                    <a:p>
                      <a:pPr algn="ctr"/>
                      <a:r>
                        <a:rPr lang="en-US" sz="1400" dirty="0"/>
                        <a:t>1</a:t>
                      </a:r>
                    </a:p>
                  </a:txBody>
                  <a:tcPr anchor="ctr"/>
                </a:tc>
                <a:tc>
                  <a:txBody>
                    <a:bodyPr/>
                    <a:lstStyle/>
                    <a:p>
                      <a:pPr algn="ctr"/>
                      <a:r>
                        <a:rPr lang="en-US" sz="1400" b="0" dirty="0">
                          <a:solidFill>
                            <a:schemeClr val="tx1"/>
                          </a:solidFill>
                        </a:rPr>
                        <a:t>0.245</a:t>
                      </a:r>
                    </a:p>
                  </a:txBody>
                  <a:tcPr anchor="ctr"/>
                </a:tc>
                <a:tc>
                  <a:txBody>
                    <a:bodyPr/>
                    <a:lstStyle/>
                    <a:p>
                      <a:pPr algn="ctr"/>
                      <a:r>
                        <a:rPr lang="en-US" sz="1400" dirty="0"/>
                        <a:t>0.101</a:t>
                      </a:r>
                    </a:p>
                  </a:txBody>
                  <a:tcPr anchor="ctr"/>
                </a:tc>
                <a:extLst>
                  <a:ext uri="{0D108BD9-81ED-4DB2-BD59-A6C34878D82A}">
                    <a16:rowId xmlns:a16="http://schemas.microsoft.com/office/drawing/2014/main" val="2290159846"/>
                  </a:ext>
                </a:extLst>
              </a:tr>
              <a:tr h="284465">
                <a:tc>
                  <a:txBody>
                    <a:bodyPr/>
                    <a:lstStyle/>
                    <a:p>
                      <a:pPr algn="ctr"/>
                      <a:r>
                        <a:rPr lang="en-US" sz="1400" dirty="0"/>
                        <a:t>2</a:t>
                      </a:r>
                    </a:p>
                  </a:txBody>
                  <a:tcPr anchor="ctr"/>
                </a:tc>
                <a:tc>
                  <a:txBody>
                    <a:bodyPr/>
                    <a:lstStyle/>
                    <a:p>
                      <a:pPr algn="ctr"/>
                      <a:r>
                        <a:rPr lang="en-US" sz="1400" dirty="0"/>
                        <a:t>0.235</a:t>
                      </a:r>
                    </a:p>
                  </a:txBody>
                  <a:tcPr anchor="ctr"/>
                </a:tc>
                <a:tc>
                  <a:txBody>
                    <a:bodyPr/>
                    <a:lstStyle/>
                    <a:p>
                      <a:pPr algn="ctr"/>
                      <a:r>
                        <a:rPr lang="en-US" sz="1400" dirty="0"/>
                        <a:t>0.077</a:t>
                      </a:r>
                    </a:p>
                  </a:txBody>
                  <a:tcPr anchor="ctr"/>
                </a:tc>
                <a:extLst>
                  <a:ext uri="{0D108BD9-81ED-4DB2-BD59-A6C34878D82A}">
                    <a16:rowId xmlns:a16="http://schemas.microsoft.com/office/drawing/2014/main" val="2736325003"/>
                  </a:ext>
                </a:extLst>
              </a:tr>
              <a:tr h="284465">
                <a:tc>
                  <a:txBody>
                    <a:bodyPr/>
                    <a:lstStyle/>
                    <a:p>
                      <a:pPr algn="ctr"/>
                      <a:r>
                        <a:rPr lang="en-US" sz="1400" dirty="0"/>
                        <a:t>3</a:t>
                      </a:r>
                    </a:p>
                  </a:txBody>
                  <a:tcPr anchor="ctr"/>
                </a:tc>
                <a:tc>
                  <a:txBody>
                    <a:bodyPr/>
                    <a:lstStyle/>
                    <a:p>
                      <a:pPr algn="ctr"/>
                      <a:r>
                        <a:rPr lang="en-US" sz="1400" b="0" dirty="0">
                          <a:solidFill>
                            <a:schemeClr val="tx1"/>
                          </a:solidFill>
                        </a:rPr>
                        <a:t>0.283</a:t>
                      </a:r>
                    </a:p>
                  </a:txBody>
                  <a:tcPr anchor="ctr"/>
                </a:tc>
                <a:tc>
                  <a:txBody>
                    <a:bodyPr/>
                    <a:lstStyle/>
                    <a:p>
                      <a:pPr algn="ctr"/>
                      <a:r>
                        <a:rPr lang="en-US" sz="1400" dirty="0"/>
                        <a:t>0.102</a:t>
                      </a:r>
                    </a:p>
                  </a:txBody>
                  <a:tcPr anchor="ctr"/>
                </a:tc>
                <a:extLst>
                  <a:ext uri="{0D108BD9-81ED-4DB2-BD59-A6C34878D82A}">
                    <a16:rowId xmlns:a16="http://schemas.microsoft.com/office/drawing/2014/main" val="297595125"/>
                  </a:ext>
                </a:extLst>
              </a:tr>
            </a:tbl>
          </a:graphicData>
        </a:graphic>
      </p:graphicFrame>
      <p:sp>
        <p:nvSpPr>
          <p:cNvPr id="19" name="TextBox 18">
            <a:extLst>
              <a:ext uri="{FF2B5EF4-FFF2-40B4-BE49-F238E27FC236}">
                <a16:creationId xmlns:a16="http://schemas.microsoft.com/office/drawing/2014/main" id="{2AD19A27-8F35-5977-8823-B3BFB536706E}"/>
              </a:ext>
            </a:extLst>
          </p:cNvPr>
          <p:cNvSpPr txBox="1"/>
          <p:nvPr/>
        </p:nvSpPr>
        <p:spPr>
          <a:xfrm>
            <a:off x="5305677" y="610735"/>
            <a:ext cx="4068220" cy="400110"/>
          </a:xfrm>
          <a:prstGeom prst="rect">
            <a:avLst/>
          </a:prstGeom>
          <a:noFill/>
        </p:spPr>
        <p:txBody>
          <a:bodyPr wrap="square" rtlCol="0">
            <a:spAutoFit/>
          </a:bodyPr>
          <a:lstStyle/>
          <a:p>
            <a:pPr algn="ctr"/>
            <a:r>
              <a:rPr lang="en-US" sz="2000" b="1" u="sng" dirty="0"/>
              <a:t>Horizontal Results Summary</a:t>
            </a:r>
          </a:p>
        </p:txBody>
      </p:sp>
      <p:graphicFrame>
        <p:nvGraphicFramePr>
          <p:cNvPr id="20" name="Table 19">
            <a:extLst>
              <a:ext uri="{FF2B5EF4-FFF2-40B4-BE49-F238E27FC236}">
                <a16:creationId xmlns:a16="http://schemas.microsoft.com/office/drawing/2014/main" id="{CD1E7AF7-CFAA-CD41-8D99-2BD02D4C6896}"/>
              </a:ext>
            </a:extLst>
          </p:cNvPr>
          <p:cNvGraphicFramePr>
            <a:graphicFrameLocks noGrp="1"/>
          </p:cNvGraphicFramePr>
          <p:nvPr>
            <p:extLst>
              <p:ext uri="{D42A27DB-BD31-4B8C-83A1-F6EECF244321}">
                <p14:modId xmlns:p14="http://schemas.microsoft.com/office/powerpoint/2010/main" val="1273163452"/>
              </p:ext>
            </p:extLst>
          </p:nvPr>
        </p:nvGraphicFramePr>
        <p:xfrm>
          <a:off x="5969933" y="2866627"/>
          <a:ext cx="2739709" cy="1440390"/>
        </p:xfrm>
        <a:graphic>
          <a:graphicData uri="http://schemas.openxmlformats.org/drawingml/2006/table">
            <a:tbl>
              <a:tblPr firstRow="1" firstCol="1" bandRow="1">
                <a:tableStyleId>{5C22544A-7EE6-4342-B048-85BDC9FD1C3A}</a:tableStyleId>
              </a:tblPr>
              <a:tblGrid>
                <a:gridCol w="674035">
                  <a:extLst>
                    <a:ext uri="{9D8B030D-6E8A-4147-A177-3AD203B41FA5}">
                      <a16:colId xmlns:a16="http://schemas.microsoft.com/office/drawing/2014/main" val="3483921233"/>
                    </a:ext>
                  </a:extLst>
                </a:gridCol>
                <a:gridCol w="940580">
                  <a:extLst>
                    <a:ext uri="{9D8B030D-6E8A-4147-A177-3AD203B41FA5}">
                      <a16:colId xmlns:a16="http://schemas.microsoft.com/office/drawing/2014/main" val="3675285706"/>
                    </a:ext>
                  </a:extLst>
                </a:gridCol>
                <a:gridCol w="1125094">
                  <a:extLst>
                    <a:ext uri="{9D8B030D-6E8A-4147-A177-3AD203B41FA5}">
                      <a16:colId xmlns:a16="http://schemas.microsoft.com/office/drawing/2014/main" val="162165662"/>
                    </a:ext>
                  </a:extLst>
                </a:gridCol>
              </a:tblGrid>
              <a:tr h="488935">
                <a:tc>
                  <a:txBody>
                    <a:bodyPr/>
                    <a:lstStyle/>
                    <a:p>
                      <a:pPr algn="ctr"/>
                      <a:r>
                        <a:rPr lang="en-US" sz="1400" dirty="0"/>
                        <a:t>Layer</a:t>
                      </a:r>
                    </a:p>
                  </a:txBody>
                  <a:tcPr anchor="ctr"/>
                </a:tc>
                <a:tc>
                  <a:txBody>
                    <a:bodyPr/>
                    <a:lstStyle/>
                    <a:p>
                      <a:pPr algn="ctr"/>
                      <a:r>
                        <a:rPr lang="en-US" sz="1400" dirty="0"/>
                        <a:t>Mean Contrast</a:t>
                      </a:r>
                    </a:p>
                  </a:txBody>
                  <a:tcPr anchor="ctr"/>
                </a:tc>
                <a:tc>
                  <a:txBody>
                    <a:bodyPr/>
                    <a:lstStyle/>
                    <a:p>
                      <a:pPr algn="ctr"/>
                      <a:r>
                        <a:rPr lang="en-US" sz="1400" dirty="0"/>
                        <a:t>Standard Deviation</a:t>
                      </a:r>
                    </a:p>
                  </a:txBody>
                  <a:tcPr anchor="ctr"/>
                </a:tc>
                <a:extLst>
                  <a:ext uri="{0D108BD9-81ED-4DB2-BD59-A6C34878D82A}">
                    <a16:rowId xmlns:a16="http://schemas.microsoft.com/office/drawing/2014/main" val="1006266468"/>
                  </a:ext>
                </a:extLst>
              </a:tr>
              <a:tr h="307410">
                <a:tc>
                  <a:txBody>
                    <a:bodyPr/>
                    <a:lstStyle/>
                    <a:p>
                      <a:pPr algn="ctr"/>
                      <a:r>
                        <a:rPr lang="en-US" sz="1400" dirty="0"/>
                        <a:t>1</a:t>
                      </a:r>
                    </a:p>
                  </a:txBody>
                  <a:tcPr anchor="ctr"/>
                </a:tc>
                <a:tc>
                  <a:txBody>
                    <a:bodyPr/>
                    <a:lstStyle/>
                    <a:p>
                      <a:pPr algn="ctr"/>
                      <a:r>
                        <a:rPr lang="en-US" sz="1400" b="0" dirty="0">
                          <a:solidFill>
                            <a:schemeClr val="tx1"/>
                          </a:solidFill>
                        </a:rPr>
                        <a:t>0.225</a:t>
                      </a:r>
                    </a:p>
                  </a:txBody>
                  <a:tcPr anchor="ctr"/>
                </a:tc>
                <a:tc>
                  <a:txBody>
                    <a:bodyPr/>
                    <a:lstStyle/>
                    <a:p>
                      <a:pPr algn="ctr"/>
                      <a:r>
                        <a:rPr lang="en-US" sz="1400" dirty="0"/>
                        <a:t>0.093</a:t>
                      </a:r>
                    </a:p>
                  </a:txBody>
                  <a:tcPr anchor="ctr"/>
                </a:tc>
                <a:extLst>
                  <a:ext uri="{0D108BD9-81ED-4DB2-BD59-A6C34878D82A}">
                    <a16:rowId xmlns:a16="http://schemas.microsoft.com/office/drawing/2014/main" val="2290159846"/>
                  </a:ext>
                </a:extLst>
              </a:tr>
              <a:tr h="307410">
                <a:tc>
                  <a:txBody>
                    <a:bodyPr/>
                    <a:lstStyle/>
                    <a:p>
                      <a:pPr algn="ctr"/>
                      <a:r>
                        <a:rPr lang="en-US" sz="1400" dirty="0"/>
                        <a:t>2</a:t>
                      </a:r>
                    </a:p>
                  </a:txBody>
                  <a:tcPr anchor="ctr"/>
                </a:tc>
                <a:tc>
                  <a:txBody>
                    <a:bodyPr/>
                    <a:lstStyle/>
                    <a:p>
                      <a:pPr algn="ctr"/>
                      <a:r>
                        <a:rPr lang="en-US" sz="1400" dirty="0"/>
                        <a:t>0.240</a:t>
                      </a:r>
                    </a:p>
                  </a:txBody>
                  <a:tcPr anchor="ctr"/>
                </a:tc>
                <a:tc>
                  <a:txBody>
                    <a:bodyPr/>
                    <a:lstStyle/>
                    <a:p>
                      <a:pPr algn="ctr"/>
                      <a:r>
                        <a:rPr lang="en-US" sz="1400" dirty="0"/>
                        <a:t>0.106</a:t>
                      </a:r>
                    </a:p>
                  </a:txBody>
                  <a:tcPr anchor="ctr"/>
                </a:tc>
                <a:extLst>
                  <a:ext uri="{0D108BD9-81ED-4DB2-BD59-A6C34878D82A}">
                    <a16:rowId xmlns:a16="http://schemas.microsoft.com/office/drawing/2014/main" val="2736325003"/>
                  </a:ext>
                </a:extLst>
              </a:tr>
              <a:tr h="307410">
                <a:tc>
                  <a:txBody>
                    <a:bodyPr/>
                    <a:lstStyle/>
                    <a:p>
                      <a:pPr algn="ctr"/>
                      <a:r>
                        <a:rPr lang="en-US" sz="1400" dirty="0"/>
                        <a:t>3</a:t>
                      </a:r>
                    </a:p>
                  </a:txBody>
                  <a:tcPr anchor="ctr"/>
                </a:tc>
                <a:tc>
                  <a:txBody>
                    <a:bodyPr/>
                    <a:lstStyle/>
                    <a:p>
                      <a:pPr algn="ctr"/>
                      <a:r>
                        <a:rPr lang="en-US" sz="1400" b="0" dirty="0">
                          <a:solidFill>
                            <a:schemeClr val="tx1"/>
                          </a:solidFill>
                        </a:rPr>
                        <a:t>0.232</a:t>
                      </a:r>
                    </a:p>
                  </a:txBody>
                  <a:tcPr anchor="ctr"/>
                </a:tc>
                <a:tc>
                  <a:txBody>
                    <a:bodyPr/>
                    <a:lstStyle/>
                    <a:p>
                      <a:pPr algn="ctr"/>
                      <a:r>
                        <a:rPr lang="en-US" sz="1400" dirty="0"/>
                        <a:t>0.052</a:t>
                      </a:r>
                    </a:p>
                  </a:txBody>
                  <a:tcPr anchor="ctr"/>
                </a:tc>
                <a:extLst>
                  <a:ext uri="{0D108BD9-81ED-4DB2-BD59-A6C34878D82A}">
                    <a16:rowId xmlns:a16="http://schemas.microsoft.com/office/drawing/2014/main" val="297595125"/>
                  </a:ext>
                </a:extLst>
              </a:tr>
            </a:tbl>
          </a:graphicData>
        </a:graphic>
      </p:graphicFrame>
      <p:sp>
        <p:nvSpPr>
          <p:cNvPr id="21" name="TextBox 20">
            <a:extLst>
              <a:ext uri="{FF2B5EF4-FFF2-40B4-BE49-F238E27FC236}">
                <a16:creationId xmlns:a16="http://schemas.microsoft.com/office/drawing/2014/main" id="{2761559B-5F6D-9DA1-2829-43AB18A6F78D}"/>
              </a:ext>
            </a:extLst>
          </p:cNvPr>
          <p:cNvSpPr txBox="1"/>
          <p:nvPr/>
        </p:nvSpPr>
        <p:spPr>
          <a:xfrm>
            <a:off x="5305677" y="2414188"/>
            <a:ext cx="4068220" cy="400110"/>
          </a:xfrm>
          <a:prstGeom prst="rect">
            <a:avLst/>
          </a:prstGeom>
          <a:noFill/>
        </p:spPr>
        <p:txBody>
          <a:bodyPr wrap="square" rtlCol="0">
            <a:spAutoFit/>
          </a:bodyPr>
          <a:lstStyle/>
          <a:p>
            <a:pPr algn="ctr"/>
            <a:r>
              <a:rPr lang="en-US" sz="2000" b="1" u="sng" dirty="0"/>
              <a:t>Vertical Results Summary</a:t>
            </a:r>
          </a:p>
        </p:txBody>
      </p:sp>
    </p:spTree>
    <p:extLst>
      <p:ext uri="{BB962C8B-B14F-4D97-AF65-F5344CB8AC3E}">
        <p14:creationId xmlns:p14="http://schemas.microsoft.com/office/powerpoint/2010/main" val="21586007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77D2D2-3F92-2D9F-8FD8-294B1D5B3052}"/>
            </a:ext>
          </a:extLst>
        </p:cNvPr>
        <p:cNvGrpSpPr/>
        <p:nvPr/>
      </p:nvGrpSpPr>
      <p:grpSpPr>
        <a:xfrm>
          <a:off x="0" y="0"/>
          <a:ext cx="0" cy="0"/>
          <a:chOff x="0" y="0"/>
          <a:chExt cx="0" cy="0"/>
        </a:xfrm>
      </p:grpSpPr>
      <p:sp>
        <p:nvSpPr>
          <p:cNvPr id="13" name="Slide Number Placeholder 12">
            <a:extLst>
              <a:ext uri="{FF2B5EF4-FFF2-40B4-BE49-F238E27FC236}">
                <a16:creationId xmlns:a16="http://schemas.microsoft.com/office/drawing/2014/main" id="{4429173E-9106-89CD-B12D-5EDCAEE5EEC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27</a:t>
            </a:fld>
            <a:endParaRPr lang="en"/>
          </a:p>
        </p:txBody>
      </p:sp>
      <p:pic>
        <p:nvPicPr>
          <p:cNvPr id="7170" name="Picture 2">
            <a:extLst>
              <a:ext uri="{FF2B5EF4-FFF2-40B4-BE49-F238E27FC236}">
                <a16:creationId xmlns:a16="http://schemas.microsoft.com/office/drawing/2014/main" id="{F3687007-8FCD-E80F-E9D6-34641CBCC8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44644" y="1082336"/>
            <a:ext cx="4324815" cy="297882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CF9A5DF-FF77-CCB6-7CAA-29B18B48EF40}"/>
              </a:ext>
            </a:extLst>
          </p:cNvPr>
          <p:cNvSpPr txBox="1"/>
          <p:nvPr/>
        </p:nvSpPr>
        <p:spPr>
          <a:xfrm>
            <a:off x="247185" y="1393902"/>
            <a:ext cx="4572000" cy="2492990"/>
          </a:xfrm>
          <a:prstGeom prst="rect">
            <a:avLst/>
          </a:prstGeom>
          <a:noFill/>
        </p:spPr>
        <p:txBody>
          <a:bodyPr wrap="square">
            <a:spAutoFit/>
          </a:bodyPr>
          <a:lstStyle/>
          <a:p>
            <a:pPr rtl="0">
              <a:spcAft>
                <a:spcPts val="1200"/>
              </a:spcAft>
              <a:buNone/>
            </a:pPr>
            <a:r>
              <a:rPr lang="en-US" sz="1400" b="0" i="0" u="none" strike="noStrike" dirty="0">
                <a:solidFill>
                  <a:srgbClr val="595959"/>
                </a:solidFill>
                <a:effectLst/>
                <a:latin typeface="Arial" panose="020B0604020202020204" pitchFamily="34" charset="0"/>
              </a:rPr>
              <a:t>Layer 1: 3.2 MeV (+ 5.7 </a:t>
            </a:r>
            <a:r>
              <a:rPr lang="en-US" sz="1400" b="0" i="0" u="none" strike="noStrike" dirty="0" err="1">
                <a:solidFill>
                  <a:srgbClr val="595959"/>
                </a:solidFill>
                <a:effectLst/>
                <a:latin typeface="Arial" panose="020B0604020202020204" pitchFamily="34" charset="0"/>
              </a:rPr>
              <a:t>ps</a:t>
            </a:r>
            <a:r>
              <a:rPr lang="en-US" sz="1400" b="0" i="0" u="none" strike="noStrike" dirty="0">
                <a:solidFill>
                  <a:srgbClr val="595959"/>
                </a:solidFill>
                <a:effectLst/>
                <a:latin typeface="Arial" panose="020B0604020202020204" pitchFamily="34" charset="0"/>
              </a:rPr>
              <a:t>)</a:t>
            </a:r>
            <a:endParaRPr lang="en-US" b="0" dirty="0">
              <a:effectLst/>
            </a:endParaRPr>
          </a:p>
          <a:p>
            <a:pPr>
              <a:buNone/>
            </a:pPr>
            <a:br>
              <a:rPr lang="en-US" b="0" dirty="0">
                <a:effectLst/>
              </a:rPr>
            </a:br>
            <a:endParaRPr lang="en-US" b="0" dirty="0">
              <a:effectLst/>
            </a:endParaRPr>
          </a:p>
          <a:p>
            <a:pPr rtl="0">
              <a:spcAft>
                <a:spcPts val="1200"/>
              </a:spcAft>
              <a:buNone/>
            </a:pPr>
            <a:r>
              <a:rPr lang="en-US" sz="1400" b="0" i="0" u="none" strike="noStrike" dirty="0">
                <a:solidFill>
                  <a:srgbClr val="595959"/>
                </a:solidFill>
                <a:effectLst/>
                <a:latin typeface="Arial" panose="020B0604020202020204" pitchFamily="34" charset="0"/>
              </a:rPr>
              <a:t>Layer 2: 3.7 MeV (+ 12.5 </a:t>
            </a:r>
            <a:r>
              <a:rPr lang="en-US" sz="1400" b="0" i="0" u="none" strike="noStrike" dirty="0" err="1">
                <a:solidFill>
                  <a:srgbClr val="595959"/>
                </a:solidFill>
                <a:effectLst/>
                <a:latin typeface="Arial" panose="020B0604020202020204" pitchFamily="34" charset="0"/>
              </a:rPr>
              <a:t>ps</a:t>
            </a:r>
            <a:r>
              <a:rPr lang="en-US" sz="1400" b="0" i="0" u="none" strike="noStrike" dirty="0">
                <a:solidFill>
                  <a:srgbClr val="595959"/>
                </a:solidFill>
                <a:effectLst/>
                <a:latin typeface="Arial" panose="020B0604020202020204" pitchFamily="34" charset="0"/>
              </a:rPr>
              <a:t>)</a:t>
            </a:r>
            <a:endParaRPr lang="en-US" b="0" dirty="0">
              <a:effectLst/>
            </a:endParaRPr>
          </a:p>
          <a:p>
            <a:pPr>
              <a:buNone/>
            </a:pPr>
            <a:br>
              <a:rPr lang="en-US" b="0" dirty="0">
                <a:effectLst/>
              </a:rPr>
            </a:br>
            <a:endParaRPr lang="en-US" b="0" dirty="0">
              <a:effectLst/>
            </a:endParaRPr>
          </a:p>
          <a:p>
            <a:pPr rtl="0">
              <a:spcAft>
                <a:spcPts val="1200"/>
              </a:spcAft>
              <a:buNone/>
            </a:pPr>
            <a:r>
              <a:rPr lang="en-US" sz="1400" b="0" i="0" u="none" strike="noStrike" dirty="0">
                <a:solidFill>
                  <a:srgbClr val="595959"/>
                </a:solidFill>
                <a:effectLst/>
                <a:latin typeface="Arial" panose="020B0604020202020204" pitchFamily="34" charset="0"/>
              </a:rPr>
              <a:t>Layer 3: 5.3 MeV </a:t>
            </a:r>
            <a:endParaRPr lang="en-US" b="0" dirty="0">
              <a:effectLst/>
            </a:endParaRPr>
          </a:p>
          <a:p>
            <a:pPr>
              <a:buNone/>
            </a:pPr>
            <a:br>
              <a:rPr lang="en-US" dirty="0"/>
            </a:br>
            <a:endParaRPr lang="en-US" dirty="0"/>
          </a:p>
        </p:txBody>
      </p:sp>
      <p:sp>
        <p:nvSpPr>
          <p:cNvPr id="4" name="Title 1">
            <a:extLst>
              <a:ext uri="{FF2B5EF4-FFF2-40B4-BE49-F238E27FC236}">
                <a16:creationId xmlns:a16="http://schemas.microsoft.com/office/drawing/2014/main" id="{850E2D18-54DE-6B3C-460A-B6507DD41A69}"/>
              </a:ext>
            </a:extLst>
          </p:cNvPr>
          <p:cNvSpPr txBox="1">
            <a:spLocks/>
          </p:cNvSpPr>
          <p:nvPr/>
        </p:nvSpPr>
        <p:spPr>
          <a:xfrm>
            <a:off x="7976" y="125896"/>
            <a:ext cx="8263692"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dirty="0">
                <a:latin typeface="+mj-lt"/>
              </a:rPr>
              <a:t>ZEUS TA1: Proton Probing Experiment Setup</a:t>
            </a:r>
          </a:p>
        </p:txBody>
      </p:sp>
    </p:spTree>
    <p:extLst>
      <p:ext uri="{BB962C8B-B14F-4D97-AF65-F5344CB8AC3E}">
        <p14:creationId xmlns:p14="http://schemas.microsoft.com/office/powerpoint/2010/main" val="419387244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87C6BD-73C4-D982-D68F-CD0DC0810C18}"/>
            </a:ext>
          </a:extLst>
        </p:cNvPr>
        <p:cNvGrpSpPr/>
        <p:nvPr/>
      </p:nvGrpSpPr>
      <p:grpSpPr>
        <a:xfrm>
          <a:off x="0" y="0"/>
          <a:ext cx="0" cy="0"/>
          <a:chOff x="0" y="0"/>
          <a:chExt cx="0" cy="0"/>
        </a:xfrm>
      </p:grpSpPr>
      <p:pic>
        <p:nvPicPr>
          <p:cNvPr id="8" name="Picture 7" descr="A table with text and numbers&#10;&#10;AI-generated content may be incorrect.">
            <a:extLst>
              <a:ext uri="{FF2B5EF4-FFF2-40B4-BE49-F238E27FC236}">
                <a16:creationId xmlns:a16="http://schemas.microsoft.com/office/drawing/2014/main" id="{56CBE6CB-E160-BF89-FFC0-43451DC7985F}"/>
              </a:ext>
            </a:extLst>
          </p:cNvPr>
          <p:cNvPicPr>
            <a:picLocks noChangeAspect="1"/>
          </p:cNvPicPr>
          <p:nvPr/>
        </p:nvPicPr>
        <p:blipFill>
          <a:blip r:embed="rId3"/>
          <a:stretch>
            <a:fillRect/>
          </a:stretch>
        </p:blipFill>
        <p:spPr>
          <a:xfrm>
            <a:off x="51908" y="936417"/>
            <a:ext cx="6769100" cy="3683000"/>
          </a:xfrm>
          <a:prstGeom prst="rect">
            <a:avLst/>
          </a:prstGeom>
        </p:spPr>
      </p:pic>
      <p:sp>
        <p:nvSpPr>
          <p:cNvPr id="2" name="Title 1">
            <a:extLst>
              <a:ext uri="{FF2B5EF4-FFF2-40B4-BE49-F238E27FC236}">
                <a16:creationId xmlns:a16="http://schemas.microsoft.com/office/drawing/2014/main" id="{69620DF0-E6C3-5F1E-1748-F86D32F95CC5}"/>
              </a:ext>
            </a:extLst>
          </p:cNvPr>
          <p:cNvSpPr>
            <a:spLocks noGrp="1"/>
          </p:cNvSpPr>
          <p:nvPr>
            <p:ph type="title"/>
          </p:nvPr>
        </p:nvSpPr>
        <p:spPr>
          <a:xfrm>
            <a:off x="247284" y="363717"/>
            <a:ext cx="8143800" cy="572700"/>
          </a:xfrm>
        </p:spPr>
        <p:txBody>
          <a:bodyPr>
            <a:normAutofit fontScale="90000"/>
          </a:bodyPr>
          <a:lstStyle/>
          <a:p>
            <a:r>
              <a:rPr lang="en-US" dirty="0">
                <a:latin typeface="+mj-lt"/>
              </a:rPr>
              <a:t>GOSSIP design</a:t>
            </a:r>
          </a:p>
        </p:txBody>
      </p:sp>
      <p:sp>
        <p:nvSpPr>
          <p:cNvPr id="11" name="Slide Number Placeholder 10">
            <a:extLst>
              <a:ext uri="{FF2B5EF4-FFF2-40B4-BE49-F238E27FC236}">
                <a16:creationId xmlns:a16="http://schemas.microsoft.com/office/drawing/2014/main" id="{DAB7AFBE-C170-DBF0-3B4B-028A24AC6F76}"/>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28</a:t>
            </a:fld>
            <a:endParaRPr lang="en"/>
          </a:p>
        </p:txBody>
      </p:sp>
      <p:sp>
        <p:nvSpPr>
          <p:cNvPr id="3" name="TextBox 2">
            <a:extLst>
              <a:ext uri="{FF2B5EF4-FFF2-40B4-BE49-F238E27FC236}">
                <a16:creationId xmlns:a16="http://schemas.microsoft.com/office/drawing/2014/main" id="{66151F7B-D204-B3C9-BC2F-E6ED4EAEC15D}"/>
              </a:ext>
            </a:extLst>
          </p:cNvPr>
          <p:cNvSpPr txBox="1"/>
          <p:nvPr/>
        </p:nvSpPr>
        <p:spPr>
          <a:xfrm>
            <a:off x="393050" y="4763341"/>
            <a:ext cx="4869711" cy="577081"/>
          </a:xfrm>
          <a:prstGeom prst="rect">
            <a:avLst/>
          </a:prstGeom>
          <a:noFill/>
        </p:spPr>
        <p:txBody>
          <a:bodyPr wrap="square" rtlCol="0">
            <a:spAutoFit/>
          </a:bodyPr>
          <a:lstStyle/>
          <a:p>
            <a:r>
              <a:rPr lang="en-US" sz="1050" dirty="0"/>
              <a:t>Values from TRIM</a:t>
            </a:r>
          </a:p>
          <a:p>
            <a:r>
              <a:rPr lang="en-US" sz="1050" dirty="0"/>
              <a:t>J. F. Ziegler, et. al, Nuclear Instruments and (2010).</a:t>
            </a:r>
          </a:p>
          <a:p>
            <a:endParaRPr lang="en-US" sz="1050" dirty="0">
              <a:solidFill>
                <a:schemeClr val="lt1"/>
              </a:solidFill>
              <a:latin typeface="+mn-lt"/>
              <a:ea typeface="+mn-ea"/>
              <a:cs typeface="+mn-cs"/>
            </a:endParaRPr>
          </a:p>
        </p:txBody>
      </p:sp>
      <p:sp>
        <p:nvSpPr>
          <p:cNvPr id="6" name="Rectangle 5">
            <a:extLst>
              <a:ext uri="{FF2B5EF4-FFF2-40B4-BE49-F238E27FC236}">
                <a16:creationId xmlns:a16="http://schemas.microsoft.com/office/drawing/2014/main" id="{DEF02523-6F44-4C93-075C-B072F38AFB72}"/>
              </a:ext>
            </a:extLst>
          </p:cNvPr>
          <p:cNvSpPr/>
          <p:nvPr/>
        </p:nvSpPr>
        <p:spPr>
          <a:xfrm>
            <a:off x="1172725" y="1881351"/>
            <a:ext cx="1639613" cy="199697"/>
          </a:xfrm>
          <a:prstGeom prst="rect">
            <a:avLst/>
          </a:prstGeom>
          <a:noFill/>
          <a:ln w="19050">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8889E90-6F89-7133-6EF0-B4F39169F60A}"/>
              </a:ext>
            </a:extLst>
          </p:cNvPr>
          <p:cNvSpPr/>
          <p:nvPr/>
        </p:nvSpPr>
        <p:spPr>
          <a:xfrm>
            <a:off x="1183235" y="2524889"/>
            <a:ext cx="1639613" cy="199697"/>
          </a:xfrm>
          <a:prstGeom prst="rect">
            <a:avLst/>
          </a:prstGeom>
          <a:noFill/>
          <a:ln w="19050">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5725059-F701-9126-8422-56569E38E7B1}"/>
              </a:ext>
            </a:extLst>
          </p:cNvPr>
          <p:cNvSpPr/>
          <p:nvPr/>
        </p:nvSpPr>
        <p:spPr>
          <a:xfrm>
            <a:off x="1183235" y="3161045"/>
            <a:ext cx="1639613" cy="199697"/>
          </a:xfrm>
          <a:prstGeom prst="rect">
            <a:avLst/>
          </a:prstGeom>
          <a:noFill/>
          <a:ln w="19050">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0DFB9DB-6E74-953F-89E5-2B0D16E97B8C}"/>
              </a:ext>
            </a:extLst>
          </p:cNvPr>
          <p:cNvSpPr/>
          <p:nvPr/>
        </p:nvSpPr>
        <p:spPr>
          <a:xfrm>
            <a:off x="3847607" y="1881351"/>
            <a:ext cx="1639613" cy="199697"/>
          </a:xfrm>
          <a:prstGeom prst="rect">
            <a:avLst/>
          </a:prstGeom>
          <a:noFill/>
          <a:ln w="19050">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95D23DD-B54A-74A8-1E32-19D7C61FB0AF}"/>
              </a:ext>
            </a:extLst>
          </p:cNvPr>
          <p:cNvSpPr/>
          <p:nvPr/>
        </p:nvSpPr>
        <p:spPr>
          <a:xfrm>
            <a:off x="3847606" y="2524889"/>
            <a:ext cx="1639613" cy="199697"/>
          </a:xfrm>
          <a:prstGeom prst="rect">
            <a:avLst/>
          </a:prstGeom>
          <a:noFill/>
          <a:ln w="19050">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CEBF244-EF6B-5348-3474-C6F937B030A3}"/>
              </a:ext>
            </a:extLst>
          </p:cNvPr>
          <p:cNvSpPr/>
          <p:nvPr/>
        </p:nvSpPr>
        <p:spPr>
          <a:xfrm>
            <a:off x="3847605" y="3161044"/>
            <a:ext cx="1639613" cy="199697"/>
          </a:xfrm>
          <a:prstGeom prst="rect">
            <a:avLst/>
          </a:prstGeom>
          <a:noFill/>
          <a:ln w="19050">
            <a:solidFill>
              <a:srgbClr val="FF00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33BBB1A-D794-AE35-80F2-DA166C09785B}"/>
              </a:ext>
            </a:extLst>
          </p:cNvPr>
          <p:cNvSpPr/>
          <p:nvPr/>
        </p:nvSpPr>
        <p:spPr>
          <a:xfrm>
            <a:off x="3837095" y="3797199"/>
            <a:ext cx="1639613" cy="199697"/>
          </a:xfrm>
          <a:prstGeom prst="rect">
            <a:avLst/>
          </a:prstGeom>
          <a:no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010B1C19-8493-B252-FDE3-EC4A57D31D38}"/>
              </a:ext>
            </a:extLst>
          </p:cNvPr>
          <p:cNvSpPr/>
          <p:nvPr/>
        </p:nvSpPr>
        <p:spPr>
          <a:xfrm>
            <a:off x="3837094" y="4213209"/>
            <a:ext cx="1639613" cy="199697"/>
          </a:xfrm>
          <a:prstGeom prst="rect">
            <a:avLst/>
          </a:prstGeom>
          <a:noFill/>
          <a:ln w="190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28253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0">
          <a:extLst>
            <a:ext uri="{FF2B5EF4-FFF2-40B4-BE49-F238E27FC236}">
              <a16:creationId xmlns:a16="http://schemas.microsoft.com/office/drawing/2014/main" id="{D5958749-6520-A315-9C7C-5D5F22FBD1F0}"/>
            </a:ext>
          </a:extLst>
        </p:cNvPr>
        <p:cNvGrpSpPr/>
        <p:nvPr/>
      </p:nvGrpSpPr>
      <p:grpSpPr>
        <a:xfrm>
          <a:off x="0" y="0"/>
          <a:ext cx="0" cy="0"/>
          <a:chOff x="0" y="0"/>
          <a:chExt cx="0" cy="0"/>
        </a:xfrm>
      </p:grpSpPr>
      <p:sp>
        <p:nvSpPr>
          <p:cNvPr id="14" name="Isosceles Triangle 13">
            <a:extLst>
              <a:ext uri="{FF2B5EF4-FFF2-40B4-BE49-F238E27FC236}">
                <a16:creationId xmlns:a16="http://schemas.microsoft.com/office/drawing/2014/main" id="{6EE9CD1F-39B7-311E-5902-0DC0B397ABBB}"/>
              </a:ext>
            </a:extLst>
          </p:cNvPr>
          <p:cNvSpPr/>
          <p:nvPr/>
        </p:nvSpPr>
        <p:spPr>
          <a:xfrm rot="16200000">
            <a:off x="2377467" y="408854"/>
            <a:ext cx="1812551" cy="4361837"/>
          </a:xfrm>
          <a:custGeom>
            <a:avLst/>
            <a:gdLst>
              <a:gd name="connsiteX0" fmla="*/ 0 w 1963377"/>
              <a:gd name="connsiteY0" fmla="*/ 4585575 h 4585575"/>
              <a:gd name="connsiteX1" fmla="*/ 981689 w 1963377"/>
              <a:gd name="connsiteY1" fmla="*/ 0 h 4585575"/>
              <a:gd name="connsiteX2" fmla="*/ 1963377 w 1963377"/>
              <a:gd name="connsiteY2" fmla="*/ 4585575 h 4585575"/>
              <a:gd name="connsiteX3" fmla="*/ 0 w 1963377"/>
              <a:gd name="connsiteY3" fmla="*/ 4585575 h 4585575"/>
              <a:gd name="connsiteX0" fmla="*/ 0 w 1963377"/>
              <a:gd name="connsiteY0" fmla="*/ 4227357 h 4227357"/>
              <a:gd name="connsiteX1" fmla="*/ 991116 w 1963377"/>
              <a:gd name="connsiteY1" fmla="*/ 0 h 4227357"/>
              <a:gd name="connsiteX2" fmla="*/ 1963377 w 1963377"/>
              <a:gd name="connsiteY2" fmla="*/ 4227357 h 4227357"/>
              <a:gd name="connsiteX3" fmla="*/ 0 w 1963377"/>
              <a:gd name="connsiteY3" fmla="*/ 4227357 h 4227357"/>
              <a:gd name="connsiteX0" fmla="*/ 0 w 1963377"/>
              <a:gd name="connsiteY0" fmla="*/ 4227357 h 4227357"/>
              <a:gd name="connsiteX1" fmla="*/ 964486 w 1963377"/>
              <a:gd name="connsiteY1" fmla="*/ 71517 h 4227357"/>
              <a:gd name="connsiteX2" fmla="*/ 991116 w 1963377"/>
              <a:gd name="connsiteY2" fmla="*/ 0 h 4227357"/>
              <a:gd name="connsiteX3" fmla="*/ 1963377 w 1963377"/>
              <a:gd name="connsiteY3" fmla="*/ 4227357 h 4227357"/>
              <a:gd name="connsiteX4" fmla="*/ 0 w 1963377"/>
              <a:gd name="connsiteY4" fmla="*/ 4227357 h 4227357"/>
              <a:gd name="connsiteX0" fmla="*/ 0 w 1963377"/>
              <a:gd name="connsiteY0" fmla="*/ 4250108 h 4250108"/>
              <a:gd name="connsiteX1" fmla="*/ 672255 w 1963377"/>
              <a:gd name="connsiteY1" fmla="*/ 0 h 4250108"/>
              <a:gd name="connsiteX2" fmla="*/ 991116 w 1963377"/>
              <a:gd name="connsiteY2" fmla="*/ 22751 h 4250108"/>
              <a:gd name="connsiteX3" fmla="*/ 1963377 w 1963377"/>
              <a:gd name="connsiteY3" fmla="*/ 4250108 h 4250108"/>
              <a:gd name="connsiteX4" fmla="*/ 0 w 1963377"/>
              <a:gd name="connsiteY4" fmla="*/ 4250108 h 4250108"/>
              <a:gd name="connsiteX0" fmla="*/ 0 w 1793697"/>
              <a:gd name="connsiteY0" fmla="*/ 4250108 h 4316098"/>
              <a:gd name="connsiteX1" fmla="*/ 672255 w 1793697"/>
              <a:gd name="connsiteY1" fmla="*/ 0 h 4316098"/>
              <a:gd name="connsiteX2" fmla="*/ 991116 w 1793697"/>
              <a:gd name="connsiteY2" fmla="*/ 22751 h 4316098"/>
              <a:gd name="connsiteX3" fmla="*/ 1793697 w 1793697"/>
              <a:gd name="connsiteY3" fmla="*/ 4316098 h 4316098"/>
              <a:gd name="connsiteX4" fmla="*/ 0 w 1793697"/>
              <a:gd name="connsiteY4" fmla="*/ 4250108 h 4316098"/>
              <a:gd name="connsiteX0" fmla="*/ 0 w 1831406"/>
              <a:gd name="connsiteY0" fmla="*/ 4250108 h 4316101"/>
              <a:gd name="connsiteX1" fmla="*/ 672255 w 1831406"/>
              <a:gd name="connsiteY1" fmla="*/ 0 h 4316101"/>
              <a:gd name="connsiteX2" fmla="*/ 991116 w 1831406"/>
              <a:gd name="connsiteY2" fmla="*/ 22751 h 4316101"/>
              <a:gd name="connsiteX3" fmla="*/ 1831406 w 1831406"/>
              <a:gd name="connsiteY3" fmla="*/ 4316101 h 4316101"/>
              <a:gd name="connsiteX4" fmla="*/ 0 w 1831406"/>
              <a:gd name="connsiteY4" fmla="*/ 4250108 h 4316101"/>
              <a:gd name="connsiteX0" fmla="*/ 0 w 1642868"/>
              <a:gd name="connsiteY0" fmla="*/ 4287819 h 4316101"/>
              <a:gd name="connsiteX1" fmla="*/ 483717 w 1642868"/>
              <a:gd name="connsiteY1" fmla="*/ 0 h 4316101"/>
              <a:gd name="connsiteX2" fmla="*/ 802578 w 1642868"/>
              <a:gd name="connsiteY2" fmla="*/ 22751 h 4316101"/>
              <a:gd name="connsiteX3" fmla="*/ 1642868 w 1642868"/>
              <a:gd name="connsiteY3" fmla="*/ 4316101 h 4316101"/>
              <a:gd name="connsiteX4" fmla="*/ 0 w 1642868"/>
              <a:gd name="connsiteY4" fmla="*/ 4287819 h 4316101"/>
              <a:gd name="connsiteX0" fmla="*/ 0 w 1642868"/>
              <a:gd name="connsiteY0" fmla="*/ 4265068 h 4293350"/>
              <a:gd name="connsiteX1" fmla="*/ 474290 w 1642868"/>
              <a:gd name="connsiteY1" fmla="*/ 80947 h 4293350"/>
              <a:gd name="connsiteX2" fmla="*/ 802578 w 1642868"/>
              <a:gd name="connsiteY2" fmla="*/ 0 h 4293350"/>
              <a:gd name="connsiteX3" fmla="*/ 1642868 w 1642868"/>
              <a:gd name="connsiteY3" fmla="*/ 4293350 h 4293350"/>
              <a:gd name="connsiteX4" fmla="*/ 0 w 1642868"/>
              <a:gd name="connsiteY4" fmla="*/ 4265068 h 4293350"/>
              <a:gd name="connsiteX0" fmla="*/ 0 w 1642868"/>
              <a:gd name="connsiteY0" fmla="*/ 4265068 h 4293350"/>
              <a:gd name="connsiteX1" fmla="*/ 596839 w 1642868"/>
              <a:gd name="connsiteY1" fmla="*/ 24386 h 4293350"/>
              <a:gd name="connsiteX2" fmla="*/ 802578 w 1642868"/>
              <a:gd name="connsiteY2" fmla="*/ 0 h 4293350"/>
              <a:gd name="connsiteX3" fmla="*/ 1642868 w 1642868"/>
              <a:gd name="connsiteY3" fmla="*/ 4293350 h 4293350"/>
              <a:gd name="connsiteX4" fmla="*/ 0 w 1642868"/>
              <a:gd name="connsiteY4" fmla="*/ 4265068 h 4293350"/>
              <a:gd name="connsiteX0" fmla="*/ 0 w 1642868"/>
              <a:gd name="connsiteY0" fmla="*/ 4265068 h 4293350"/>
              <a:gd name="connsiteX1" fmla="*/ 709961 w 1642868"/>
              <a:gd name="connsiteY1" fmla="*/ 33813 h 4293350"/>
              <a:gd name="connsiteX2" fmla="*/ 802578 w 1642868"/>
              <a:gd name="connsiteY2" fmla="*/ 0 h 4293350"/>
              <a:gd name="connsiteX3" fmla="*/ 1642868 w 1642868"/>
              <a:gd name="connsiteY3" fmla="*/ 4293350 h 4293350"/>
              <a:gd name="connsiteX4" fmla="*/ 0 w 1642868"/>
              <a:gd name="connsiteY4" fmla="*/ 4265068 h 4293350"/>
              <a:gd name="connsiteX0" fmla="*/ 0 w 1812551"/>
              <a:gd name="connsiteY0" fmla="*/ 4274495 h 4293350"/>
              <a:gd name="connsiteX1" fmla="*/ 879644 w 1812551"/>
              <a:gd name="connsiteY1" fmla="*/ 33813 h 4293350"/>
              <a:gd name="connsiteX2" fmla="*/ 972261 w 1812551"/>
              <a:gd name="connsiteY2" fmla="*/ 0 h 4293350"/>
              <a:gd name="connsiteX3" fmla="*/ 1812551 w 1812551"/>
              <a:gd name="connsiteY3" fmla="*/ 4293350 h 4293350"/>
              <a:gd name="connsiteX4" fmla="*/ 0 w 1812551"/>
              <a:gd name="connsiteY4" fmla="*/ 4274495 h 4293350"/>
              <a:gd name="connsiteX0" fmla="*/ 0 w 1812551"/>
              <a:gd name="connsiteY0" fmla="*/ 4240682 h 4259537"/>
              <a:gd name="connsiteX1" fmla="*/ 879644 w 1812551"/>
              <a:gd name="connsiteY1" fmla="*/ 0 h 4259537"/>
              <a:gd name="connsiteX2" fmla="*/ 975436 w 1812551"/>
              <a:gd name="connsiteY2" fmla="*/ 55195 h 4259537"/>
              <a:gd name="connsiteX3" fmla="*/ 1812551 w 1812551"/>
              <a:gd name="connsiteY3" fmla="*/ 4259537 h 4259537"/>
              <a:gd name="connsiteX4" fmla="*/ 0 w 1812551"/>
              <a:gd name="connsiteY4" fmla="*/ 4240682 h 4259537"/>
              <a:gd name="connsiteX0" fmla="*/ 0 w 1812551"/>
              <a:gd name="connsiteY0" fmla="*/ 4197713 h 4216568"/>
              <a:gd name="connsiteX1" fmla="*/ 873294 w 1812551"/>
              <a:gd name="connsiteY1" fmla="*/ 0 h 4216568"/>
              <a:gd name="connsiteX2" fmla="*/ 975436 w 1812551"/>
              <a:gd name="connsiteY2" fmla="*/ 12226 h 4216568"/>
              <a:gd name="connsiteX3" fmla="*/ 1812551 w 1812551"/>
              <a:gd name="connsiteY3" fmla="*/ 4216568 h 4216568"/>
              <a:gd name="connsiteX4" fmla="*/ 0 w 1812551"/>
              <a:gd name="connsiteY4" fmla="*/ 4197713 h 4216568"/>
              <a:gd name="connsiteX0" fmla="*/ 0 w 1812551"/>
              <a:gd name="connsiteY0" fmla="*/ 4197713 h 4216568"/>
              <a:gd name="connsiteX1" fmla="*/ 873294 w 1812551"/>
              <a:gd name="connsiteY1" fmla="*/ 0 h 4216568"/>
              <a:gd name="connsiteX2" fmla="*/ 975436 w 1812551"/>
              <a:gd name="connsiteY2" fmla="*/ 12226 h 4216568"/>
              <a:gd name="connsiteX3" fmla="*/ 978273 w 1812551"/>
              <a:gd name="connsiteY3" fmla="*/ 11215 h 4216568"/>
              <a:gd name="connsiteX4" fmla="*/ 1812551 w 1812551"/>
              <a:gd name="connsiteY4" fmla="*/ 4216568 h 4216568"/>
              <a:gd name="connsiteX5" fmla="*/ 0 w 1812551"/>
              <a:gd name="connsiteY5" fmla="*/ 4197713 h 4216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12551" h="4216568">
                <a:moveTo>
                  <a:pt x="0" y="4197713"/>
                </a:moveTo>
                <a:lnTo>
                  <a:pt x="873294" y="0"/>
                </a:lnTo>
                <a:lnTo>
                  <a:pt x="975436" y="12226"/>
                </a:lnTo>
                <a:lnTo>
                  <a:pt x="978273" y="11215"/>
                </a:lnTo>
                <a:lnTo>
                  <a:pt x="1812551" y="4216568"/>
                </a:lnTo>
                <a:lnTo>
                  <a:pt x="0" y="4197713"/>
                </a:lnTo>
                <a:close/>
              </a:path>
            </a:pathLst>
          </a:custGeom>
          <a:gradFill flip="none" rotWithShape="1">
            <a:gsLst>
              <a:gs pos="68000">
                <a:srgbClr val="D0F1DF"/>
              </a:gs>
              <a:gs pos="34000">
                <a:srgbClr val="84D9AA"/>
              </a:gs>
              <a:gs pos="0">
                <a:srgbClr val="00B050"/>
              </a:gs>
              <a:gs pos="100000">
                <a:srgbClr val="EEEEEE"/>
              </a:gs>
            </a:gsLst>
            <a:lin ang="54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FF0529F-343B-0AE7-137F-2D7CFE86F047}"/>
              </a:ext>
            </a:extLst>
          </p:cNvPr>
          <p:cNvSpPr/>
          <p:nvPr/>
        </p:nvSpPr>
        <p:spPr>
          <a:xfrm>
            <a:off x="418893" y="1887719"/>
            <a:ext cx="1371600" cy="1368062"/>
          </a:xfrm>
          <a:prstGeom prst="ellipse">
            <a:avLst/>
          </a:prstGeom>
          <a:gradFill flip="none" rotWithShape="1">
            <a:gsLst>
              <a:gs pos="0">
                <a:schemeClr val="accent1">
                  <a:lumMod val="75000"/>
                </a:schemeClr>
              </a:gs>
              <a:gs pos="62000">
                <a:srgbClr val="AFC9F3">
                  <a:alpha val="56000"/>
                </a:srgbClr>
              </a:gs>
              <a:gs pos="100000">
                <a:srgbClr val="EEEEEE"/>
              </a:gs>
            </a:gsLst>
            <a:path path="circle">
              <a:fillToRect l="50000" t="50000" r="50000" b="50000"/>
            </a:path>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Google Shape;271;p36">
            <a:extLst>
              <a:ext uri="{FF2B5EF4-FFF2-40B4-BE49-F238E27FC236}">
                <a16:creationId xmlns:a16="http://schemas.microsoft.com/office/drawing/2014/main" id="{669F7645-A7F6-BF11-E22C-F4DCC98FC139}"/>
              </a:ext>
            </a:extLst>
          </p:cNvPr>
          <p:cNvSpPr txBox="1">
            <a:spLocks/>
          </p:cNvSpPr>
          <p:nvPr/>
        </p:nvSpPr>
        <p:spPr>
          <a:xfrm>
            <a:off x="40575" y="239156"/>
            <a:ext cx="8143800" cy="572700"/>
          </a:xfrm>
          <a:prstGeom prst="rect">
            <a:avLst/>
          </a:prstGeom>
          <a:noFill/>
          <a:ln>
            <a:noFill/>
          </a:ln>
        </p:spPr>
        <p:txBody>
          <a:bodyPr spcFirstLastPara="1" wrap="square" lIns="91425" tIns="91425" rIns="91425" bIns="91425" anchor="t" anchorCtr="0">
            <a:normAutofit fontScale="975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500" dirty="0">
                <a:latin typeface="+mj-lt"/>
              </a:rPr>
              <a:t>Proton </a:t>
            </a:r>
            <a:r>
              <a:rPr lang="en-US" sz="2500" dirty="0" err="1">
                <a:latin typeface="+mj-lt"/>
              </a:rPr>
              <a:t>deflectometry</a:t>
            </a:r>
            <a:endParaRPr lang="en-US" sz="2500" dirty="0">
              <a:latin typeface="+mj-lt"/>
            </a:endParaRPr>
          </a:p>
        </p:txBody>
      </p:sp>
      <p:cxnSp>
        <p:nvCxnSpPr>
          <p:cNvPr id="24" name="Straight Arrow Connector 23">
            <a:extLst>
              <a:ext uri="{FF2B5EF4-FFF2-40B4-BE49-F238E27FC236}">
                <a16:creationId xmlns:a16="http://schemas.microsoft.com/office/drawing/2014/main" id="{593FBF1B-B876-90B7-417E-D27FB440BB64}"/>
              </a:ext>
            </a:extLst>
          </p:cNvPr>
          <p:cNvCxnSpPr>
            <a:cxnSpLocks/>
          </p:cNvCxnSpPr>
          <p:nvPr/>
        </p:nvCxnSpPr>
        <p:spPr>
          <a:xfrm>
            <a:off x="1031419" y="2131557"/>
            <a:ext cx="474321" cy="0"/>
          </a:xfrm>
          <a:prstGeom prst="straightConnector1">
            <a:avLst/>
          </a:prstGeom>
          <a:ln w="19050">
            <a:solidFill>
              <a:schemeClr val="accent1">
                <a:lumMod val="75000"/>
              </a:schemeClr>
            </a:solidFill>
            <a:headEnd type="none"/>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E6D80630-13AC-1019-4224-0717F809E16C}"/>
              </a:ext>
            </a:extLst>
          </p:cNvPr>
          <p:cNvCxnSpPr>
            <a:cxnSpLocks/>
          </p:cNvCxnSpPr>
          <p:nvPr/>
        </p:nvCxnSpPr>
        <p:spPr>
          <a:xfrm>
            <a:off x="1031419" y="2348610"/>
            <a:ext cx="552830" cy="0"/>
          </a:xfrm>
          <a:prstGeom prst="straightConnector1">
            <a:avLst/>
          </a:prstGeom>
          <a:ln w="19050">
            <a:solidFill>
              <a:schemeClr val="accent1">
                <a:lumMod val="75000"/>
              </a:schemeClr>
            </a:solidFill>
            <a:headEnd type="none"/>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3D52808F-B2B1-3852-9352-BFCC7B577E95}"/>
              </a:ext>
            </a:extLst>
          </p:cNvPr>
          <p:cNvCxnSpPr>
            <a:cxnSpLocks/>
          </p:cNvCxnSpPr>
          <p:nvPr/>
        </p:nvCxnSpPr>
        <p:spPr>
          <a:xfrm>
            <a:off x="1031419" y="2560470"/>
            <a:ext cx="658128" cy="0"/>
          </a:xfrm>
          <a:prstGeom prst="straightConnector1">
            <a:avLst/>
          </a:prstGeom>
          <a:ln w="19050">
            <a:solidFill>
              <a:schemeClr val="accent1">
                <a:lumMod val="75000"/>
              </a:schemeClr>
            </a:solidFill>
            <a:headEnd type="none"/>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ECFD7901-953A-0216-F03B-3112C2817967}"/>
              </a:ext>
            </a:extLst>
          </p:cNvPr>
          <p:cNvCxnSpPr>
            <a:cxnSpLocks/>
          </p:cNvCxnSpPr>
          <p:nvPr/>
        </p:nvCxnSpPr>
        <p:spPr>
          <a:xfrm flipV="1">
            <a:off x="1041868" y="2956528"/>
            <a:ext cx="474321" cy="0"/>
          </a:xfrm>
          <a:prstGeom prst="straightConnector1">
            <a:avLst/>
          </a:prstGeom>
          <a:ln w="19050">
            <a:solidFill>
              <a:schemeClr val="accent1">
                <a:lumMod val="75000"/>
              </a:schemeClr>
            </a:solidFill>
            <a:headEnd type="none"/>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a:extLst>
              <a:ext uri="{FF2B5EF4-FFF2-40B4-BE49-F238E27FC236}">
                <a16:creationId xmlns:a16="http://schemas.microsoft.com/office/drawing/2014/main" id="{07481CE0-60C8-AC60-A301-68AE8F7ACFA1}"/>
              </a:ext>
            </a:extLst>
          </p:cNvPr>
          <p:cNvCxnSpPr>
            <a:cxnSpLocks/>
          </p:cNvCxnSpPr>
          <p:nvPr/>
        </p:nvCxnSpPr>
        <p:spPr>
          <a:xfrm flipV="1">
            <a:off x="1031419" y="2761018"/>
            <a:ext cx="552830" cy="0"/>
          </a:xfrm>
          <a:prstGeom prst="straightConnector1">
            <a:avLst/>
          </a:prstGeom>
          <a:ln w="19050">
            <a:solidFill>
              <a:schemeClr val="accent1">
                <a:lumMod val="75000"/>
              </a:schemeClr>
            </a:solidFill>
            <a:headEnd type="none"/>
            <a:tailEnd type="arrow"/>
          </a:ln>
        </p:spPr>
        <p:style>
          <a:lnRef idx="1">
            <a:schemeClr val="accent1"/>
          </a:lnRef>
          <a:fillRef idx="0">
            <a:schemeClr val="accent1"/>
          </a:fillRef>
          <a:effectRef idx="0">
            <a:schemeClr val="accent1"/>
          </a:effectRef>
          <a:fontRef idx="minor">
            <a:schemeClr val="tx1"/>
          </a:fontRef>
        </p:style>
      </p:cxnSp>
      <p:sp>
        <p:nvSpPr>
          <p:cNvPr id="10" name="Isosceles Triangle 9">
            <a:extLst>
              <a:ext uri="{FF2B5EF4-FFF2-40B4-BE49-F238E27FC236}">
                <a16:creationId xmlns:a16="http://schemas.microsoft.com/office/drawing/2014/main" id="{8751B8A7-72B7-D398-0F34-E1F81AF916C6}"/>
              </a:ext>
            </a:extLst>
          </p:cNvPr>
          <p:cNvSpPr/>
          <p:nvPr/>
        </p:nvSpPr>
        <p:spPr>
          <a:xfrm rot="5400000">
            <a:off x="131340" y="2039758"/>
            <a:ext cx="769554" cy="1032235"/>
          </a:xfrm>
          <a:prstGeom prst="triangle">
            <a:avLst/>
          </a:prstGeom>
          <a:gradFill flip="none" rotWithShape="1">
            <a:gsLst>
              <a:gs pos="0">
                <a:schemeClr val="accent1">
                  <a:lumMod val="5000"/>
                  <a:lumOff val="95000"/>
                </a:schemeClr>
              </a:gs>
              <a:gs pos="95804">
                <a:srgbClr val="D26E64"/>
              </a:gs>
              <a:gs pos="16000">
                <a:srgbClr val="F0E2E4"/>
              </a:gs>
              <a:gs pos="88000">
                <a:srgbClr val="D26E64"/>
              </a:gs>
              <a:gs pos="0">
                <a:srgbClr val="EEEEEE"/>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6CE3C07-3602-4414-FC76-E3EE537B5D2C}"/>
              </a:ext>
            </a:extLst>
          </p:cNvPr>
          <p:cNvSpPr/>
          <p:nvPr/>
        </p:nvSpPr>
        <p:spPr>
          <a:xfrm>
            <a:off x="1031419" y="1780721"/>
            <a:ext cx="146549" cy="1662556"/>
          </a:xfrm>
          <a:prstGeom prst="rect">
            <a:avLst/>
          </a:prstGeom>
          <a:solidFill>
            <a:schemeClr val="accent1">
              <a:lumMod val="75000"/>
            </a:schemeClr>
          </a:soli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Isosceles Triangle 36">
            <a:extLst>
              <a:ext uri="{FF2B5EF4-FFF2-40B4-BE49-F238E27FC236}">
                <a16:creationId xmlns:a16="http://schemas.microsoft.com/office/drawing/2014/main" id="{8863812D-6F90-0313-E604-2F481EC92DDB}"/>
              </a:ext>
            </a:extLst>
          </p:cNvPr>
          <p:cNvSpPr/>
          <p:nvPr/>
        </p:nvSpPr>
        <p:spPr>
          <a:xfrm rot="6224539" flipV="1">
            <a:off x="4255371" y="1884627"/>
            <a:ext cx="313398" cy="1969917"/>
          </a:xfrm>
          <a:prstGeom prst="triangle">
            <a:avLst>
              <a:gd name="adj" fmla="val 32670"/>
            </a:avLst>
          </a:prstGeom>
          <a:gradFill>
            <a:gsLst>
              <a:gs pos="68000">
                <a:srgbClr val="D0F1DF"/>
              </a:gs>
              <a:gs pos="0">
                <a:srgbClr val="78D5A2"/>
              </a:gs>
              <a:gs pos="100000">
                <a:srgbClr val="EEEEEE"/>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Isosceles Triangle 37">
            <a:extLst>
              <a:ext uri="{FF2B5EF4-FFF2-40B4-BE49-F238E27FC236}">
                <a16:creationId xmlns:a16="http://schemas.microsoft.com/office/drawing/2014/main" id="{0A32B634-569C-D27C-5E04-30F0280B4455}"/>
              </a:ext>
            </a:extLst>
          </p:cNvPr>
          <p:cNvSpPr/>
          <p:nvPr/>
        </p:nvSpPr>
        <p:spPr>
          <a:xfrm rot="15375461">
            <a:off x="4290078" y="1347207"/>
            <a:ext cx="313398" cy="1969917"/>
          </a:xfrm>
          <a:prstGeom prst="triangle">
            <a:avLst>
              <a:gd name="adj" fmla="val 32670"/>
            </a:avLst>
          </a:prstGeom>
          <a:gradFill>
            <a:gsLst>
              <a:gs pos="68000">
                <a:srgbClr val="D0F1DF"/>
              </a:gs>
              <a:gs pos="0">
                <a:srgbClr val="78D5A2"/>
              </a:gs>
              <a:gs pos="100000">
                <a:srgbClr val="EEEEEE"/>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hought Bubble: Cloud 14">
            <a:extLst>
              <a:ext uri="{FF2B5EF4-FFF2-40B4-BE49-F238E27FC236}">
                <a16:creationId xmlns:a16="http://schemas.microsoft.com/office/drawing/2014/main" id="{0CD69281-7014-2C5C-D6AE-8B798963B4D0}"/>
              </a:ext>
            </a:extLst>
          </p:cNvPr>
          <p:cNvSpPr/>
          <p:nvPr/>
        </p:nvSpPr>
        <p:spPr>
          <a:xfrm>
            <a:off x="3301205" y="2424574"/>
            <a:ext cx="421756" cy="374847"/>
          </a:xfrm>
          <a:custGeom>
            <a:avLst/>
            <a:gdLst>
              <a:gd name="connsiteX0" fmla="*/ 3900 w 43200"/>
              <a:gd name="connsiteY0" fmla="*/ 14370 h 43200"/>
              <a:gd name="connsiteX1" fmla="*/ 5623 w 43200"/>
              <a:gd name="connsiteY1" fmla="*/ 6907 h 43200"/>
              <a:gd name="connsiteX2" fmla="*/ 14005 w 43200"/>
              <a:gd name="connsiteY2" fmla="*/ 5202 h 43200"/>
              <a:gd name="connsiteX3" fmla="*/ 22456 w 43200"/>
              <a:gd name="connsiteY3" fmla="*/ 3432 h 43200"/>
              <a:gd name="connsiteX4" fmla="*/ 25749 w 43200"/>
              <a:gd name="connsiteY4" fmla="*/ 200 h 43200"/>
              <a:gd name="connsiteX5" fmla="*/ 29833 w 43200"/>
              <a:gd name="connsiteY5" fmla="*/ 2481 h 43200"/>
              <a:gd name="connsiteX6" fmla="*/ 35463 w 43200"/>
              <a:gd name="connsiteY6" fmla="*/ 690 h 43200"/>
              <a:gd name="connsiteX7" fmla="*/ 38318 w 43200"/>
              <a:gd name="connsiteY7" fmla="*/ 5576 h 43200"/>
              <a:gd name="connsiteX8" fmla="*/ 41982 w 43200"/>
              <a:gd name="connsiteY8" fmla="*/ 10318 h 43200"/>
              <a:gd name="connsiteX9" fmla="*/ 41818 w 43200"/>
              <a:gd name="connsiteY9" fmla="*/ 15460 h 43200"/>
              <a:gd name="connsiteX10" fmla="*/ 43016 w 43200"/>
              <a:gd name="connsiteY10" fmla="*/ 23322 h 43200"/>
              <a:gd name="connsiteX11" fmla="*/ 37404 w 43200"/>
              <a:gd name="connsiteY11" fmla="*/ 30204 h 43200"/>
              <a:gd name="connsiteX12" fmla="*/ 35395 w 43200"/>
              <a:gd name="connsiteY12" fmla="*/ 36101 h 43200"/>
              <a:gd name="connsiteX13" fmla="*/ 28555 w 43200"/>
              <a:gd name="connsiteY13" fmla="*/ 36815 h 43200"/>
              <a:gd name="connsiteX14" fmla="*/ 23667 w 43200"/>
              <a:gd name="connsiteY14" fmla="*/ 43106 h 43200"/>
              <a:gd name="connsiteX15" fmla="*/ 16480 w 43200"/>
              <a:gd name="connsiteY15" fmla="*/ 39266 h 43200"/>
              <a:gd name="connsiteX16" fmla="*/ 5804 w 43200"/>
              <a:gd name="connsiteY16" fmla="*/ 35472 h 43200"/>
              <a:gd name="connsiteX17" fmla="*/ 1110 w 43200"/>
              <a:gd name="connsiteY17" fmla="*/ 31250 h 43200"/>
              <a:gd name="connsiteX18" fmla="*/ 2113 w 43200"/>
              <a:gd name="connsiteY18" fmla="*/ 25551 h 43200"/>
              <a:gd name="connsiteX19" fmla="*/ -5 w 43200"/>
              <a:gd name="connsiteY19" fmla="*/ 19704 h 43200"/>
              <a:gd name="connsiteX20" fmla="*/ 3863 w 43200"/>
              <a:gd name="connsiteY20" fmla="*/ 14507 h 43200"/>
              <a:gd name="connsiteX21" fmla="*/ 3900 w 43200"/>
              <a:gd name="connsiteY21" fmla="*/ 14370 h 43200"/>
              <a:gd name="connsiteX0" fmla="*/ 258943 w 829559"/>
              <a:gd name="connsiteY0" fmla="*/ 687917 h 611482"/>
              <a:gd name="connsiteX1" fmla="*/ 241957 w 829559"/>
              <a:gd name="connsiteY1" fmla="*/ 704903 h 611482"/>
              <a:gd name="connsiteX2" fmla="*/ 224971 w 829559"/>
              <a:gd name="connsiteY2" fmla="*/ 687917 h 611482"/>
              <a:gd name="connsiteX3" fmla="*/ 241957 w 829559"/>
              <a:gd name="connsiteY3" fmla="*/ 670931 h 611482"/>
              <a:gd name="connsiteX4" fmla="*/ 258943 w 829559"/>
              <a:gd name="connsiteY4" fmla="*/ 687917 h 611482"/>
              <a:gd name="connsiteX0" fmla="*/ 285149 w 829559"/>
              <a:gd name="connsiteY0" fmla="*/ 667527 h 611482"/>
              <a:gd name="connsiteX1" fmla="*/ 251178 w 829559"/>
              <a:gd name="connsiteY1" fmla="*/ 701498 h 611482"/>
              <a:gd name="connsiteX2" fmla="*/ 217207 w 829559"/>
              <a:gd name="connsiteY2" fmla="*/ 667527 h 611482"/>
              <a:gd name="connsiteX3" fmla="*/ 251178 w 829559"/>
              <a:gd name="connsiteY3" fmla="*/ 633556 h 611482"/>
              <a:gd name="connsiteX4" fmla="*/ 285149 w 829559"/>
              <a:gd name="connsiteY4" fmla="*/ 667527 h 611482"/>
              <a:gd name="connsiteX0" fmla="*/ 325353 w 829559"/>
              <a:gd name="connsiteY0" fmla="*/ 616183 h 611482"/>
              <a:gd name="connsiteX1" fmla="*/ 274396 w 829559"/>
              <a:gd name="connsiteY1" fmla="*/ 667140 h 611482"/>
              <a:gd name="connsiteX2" fmla="*/ 223439 w 829559"/>
              <a:gd name="connsiteY2" fmla="*/ 616183 h 611482"/>
              <a:gd name="connsiteX3" fmla="*/ 274396 w 829559"/>
              <a:gd name="connsiteY3" fmla="*/ 565226 h 611482"/>
              <a:gd name="connsiteX4" fmla="*/ 325353 w 829559"/>
              <a:gd name="connsiteY4" fmla="*/ 616183 h 611482"/>
              <a:gd name="connsiteX0" fmla="*/ 4693 w 43200"/>
              <a:gd name="connsiteY0" fmla="*/ 26177 h 43200"/>
              <a:gd name="connsiteX1" fmla="*/ 2160 w 43200"/>
              <a:gd name="connsiteY1" fmla="*/ 25380 h 43200"/>
              <a:gd name="connsiteX2" fmla="*/ 6928 w 43200"/>
              <a:gd name="connsiteY2" fmla="*/ 34899 h 43200"/>
              <a:gd name="connsiteX3" fmla="*/ 5820 w 43200"/>
              <a:gd name="connsiteY3" fmla="*/ 35280 h 43200"/>
              <a:gd name="connsiteX4" fmla="*/ 16478 w 43200"/>
              <a:gd name="connsiteY4" fmla="*/ 39090 h 43200"/>
              <a:gd name="connsiteX5" fmla="*/ 15810 w 43200"/>
              <a:gd name="connsiteY5" fmla="*/ 37350 h 43200"/>
              <a:gd name="connsiteX6" fmla="*/ 28827 w 43200"/>
              <a:gd name="connsiteY6" fmla="*/ 34751 h 43200"/>
              <a:gd name="connsiteX7" fmla="*/ 28560 w 43200"/>
              <a:gd name="connsiteY7" fmla="*/ 36660 h 43200"/>
              <a:gd name="connsiteX8" fmla="*/ 34129 w 43200"/>
              <a:gd name="connsiteY8" fmla="*/ 22954 h 43200"/>
              <a:gd name="connsiteX9" fmla="*/ 37380 w 43200"/>
              <a:gd name="connsiteY9" fmla="*/ 30090 h 43200"/>
              <a:gd name="connsiteX10" fmla="*/ 41798 w 43200"/>
              <a:gd name="connsiteY10" fmla="*/ 15354 h 43200"/>
              <a:gd name="connsiteX11" fmla="*/ 40350 w 43200"/>
              <a:gd name="connsiteY11" fmla="*/ 18030 h 43200"/>
              <a:gd name="connsiteX12" fmla="*/ 38324 w 43200"/>
              <a:gd name="connsiteY12" fmla="*/ 5426 h 43200"/>
              <a:gd name="connsiteX13" fmla="*/ 38400 w 43200"/>
              <a:gd name="connsiteY13" fmla="*/ 6690 h 43200"/>
              <a:gd name="connsiteX14" fmla="*/ 29078 w 43200"/>
              <a:gd name="connsiteY14" fmla="*/ 3952 h 43200"/>
              <a:gd name="connsiteX15" fmla="*/ 29820 w 43200"/>
              <a:gd name="connsiteY15" fmla="*/ 2340 h 43200"/>
              <a:gd name="connsiteX16" fmla="*/ 22141 w 43200"/>
              <a:gd name="connsiteY16" fmla="*/ 4720 h 43200"/>
              <a:gd name="connsiteX17" fmla="*/ 22500 w 43200"/>
              <a:gd name="connsiteY17" fmla="*/ 3330 h 43200"/>
              <a:gd name="connsiteX18" fmla="*/ 14000 w 43200"/>
              <a:gd name="connsiteY18" fmla="*/ 5192 h 43200"/>
              <a:gd name="connsiteX19" fmla="*/ 15300 w 43200"/>
              <a:gd name="connsiteY19" fmla="*/ 6540 h 43200"/>
              <a:gd name="connsiteX20" fmla="*/ 4127 w 43200"/>
              <a:gd name="connsiteY20" fmla="*/ 15789 h 43200"/>
              <a:gd name="connsiteX21" fmla="*/ 3900 w 43200"/>
              <a:gd name="connsiteY21" fmla="*/ 14370 h 43200"/>
              <a:gd name="connsiteX0" fmla="*/ 3936 w 43256"/>
              <a:gd name="connsiteY0" fmla="*/ 14229 h 49659"/>
              <a:gd name="connsiteX1" fmla="*/ 5659 w 43256"/>
              <a:gd name="connsiteY1" fmla="*/ 6766 h 49659"/>
              <a:gd name="connsiteX2" fmla="*/ 14041 w 43256"/>
              <a:gd name="connsiteY2" fmla="*/ 5061 h 49659"/>
              <a:gd name="connsiteX3" fmla="*/ 22492 w 43256"/>
              <a:gd name="connsiteY3" fmla="*/ 3291 h 49659"/>
              <a:gd name="connsiteX4" fmla="*/ 25785 w 43256"/>
              <a:gd name="connsiteY4" fmla="*/ 59 h 49659"/>
              <a:gd name="connsiteX5" fmla="*/ 29869 w 43256"/>
              <a:gd name="connsiteY5" fmla="*/ 2340 h 49659"/>
              <a:gd name="connsiteX6" fmla="*/ 35499 w 43256"/>
              <a:gd name="connsiteY6" fmla="*/ 549 h 49659"/>
              <a:gd name="connsiteX7" fmla="*/ 38354 w 43256"/>
              <a:gd name="connsiteY7" fmla="*/ 5435 h 49659"/>
              <a:gd name="connsiteX8" fmla="*/ 42018 w 43256"/>
              <a:gd name="connsiteY8" fmla="*/ 10177 h 49659"/>
              <a:gd name="connsiteX9" fmla="*/ 41854 w 43256"/>
              <a:gd name="connsiteY9" fmla="*/ 15319 h 49659"/>
              <a:gd name="connsiteX10" fmla="*/ 43052 w 43256"/>
              <a:gd name="connsiteY10" fmla="*/ 23181 h 49659"/>
              <a:gd name="connsiteX11" fmla="*/ 37440 w 43256"/>
              <a:gd name="connsiteY11" fmla="*/ 30063 h 49659"/>
              <a:gd name="connsiteX12" fmla="*/ 35431 w 43256"/>
              <a:gd name="connsiteY12" fmla="*/ 35960 h 49659"/>
              <a:gd name="connsiteX13" fmla="*/ 28591 w 43256"/>
              <a:gd name="connsiteY13" fmla="*/ 36674 h 49659"/>
              <a:gd name="connsiteX14" fmla="*/ 23703 w 43256"/>
              <a:gd name="connsiteY14" fmla="*/ 42965 h 49659"/>
              <a:gd name="connsiteX15" fmla="*/ 16516 w 43256"/>
              <a:gd name="connsiteY15" fmla="*/ 39125 h 49659"/>
              <a:gd name="connsiteX16" fmla="*/ 5840 w 43256"/>
              <a:gd name="connsiteY16" fmla="*/ 35331 h 49659"/>
              <a:gd name="connsiteX17" fmla="*/ 1146 w 43256"/>
              <a:gd name="connsiteY17" fmla="*/ 31109 h 49659"/>
              <a:gd name="connsiteX18" fmla="*/ 2149 w 43256"/>
              <a:gd name="connsiteY18" fmla="*/ 25410 h 49659"/>
              <a:gd name="connsiteX19" fmla="*/ 31 w 43256"/>
              <a:gd name="connsiteY19" fmla="*/ 19563 h 49659"/>
              <a:gd name="connsiteX20" fmla="*/ 3899 w 43256"/>
              <a:gd name="connsiteY20" fmla="*/ 14366 h 49659"/>
              <a:gd name="connsiteX21" fmla="*/ 3936 w 43256"/>
              <a:gd name="connsiteY21" fmla="*/ 14229 h 49659"/>
              <a:gd name="connsiteX0" fmla="*/ 259634 w 830634"/>
              <a:gd name="connsiteY0" fmla="*/ 685921 h 702907"/>
              <a:gd name="connsiteX1" fmla="*/ 242648 w 830634"/>
              <a:gd name="connsiteY1" fmla="*/ 702907 h 702907"/>
              <a:gd name="connsiteX2" fmla="*/ 225662 w 830634"/>
              <a:gd name="connsiteY2" fmla="*/ 685921 h 702907"/>
              <a:gd name="connsiteX3" fmla="*/ 242648 w 830634"/>
              <a:gd name="connsiteY3" fmla="*/ 668935 h 702907"/>
              <a:gd name="connsiteX4" fmla="*/ 259634 w 830634"/>
              <a:gd name="connsiteY4" fmla="*/ 685921 h 702907"/>
              <a:gd name="connsiteX0" fmla="*/ 285840 w 830634"/>
              <a:gd name="connsiteY0" fmla="*/ 665531 h 702907"/>
              <a:gd name="connsiteX1" fmla="*/ 251869 w 830634"/>
              <a:gd name="connsiteY1" fmla="*/ 699502 h 702907"/>
              <a:gd name="connsiteX2" fmla="*/ 217898 w 830634"/>
              <a:gd name="connsiteY2" fmla="*/ 665531 h 702907"/>
              <a:gd name="connsiteX3" fmla="*/ 251869 w 830634"/>
              <a:gd name="connsiteY3" fmla="*/ 631560 h 702907"/>
              <a:gd name="connsiteX4" fmla="*/ 285840 w 830634"/>
              <a:gd name="connsiteY4" fmla="*/ 665531 h 702907"/>
              <a:gd name="connsiteX0" fmla="*/ 326044 w 830634"/>
              <a:gd name="connsiteY0" fmla="*/ 614187 h 702907"/>
              <a:gd name="connsiteX1" fmla="*/ 224130 w 830634"/>
              <a:gd name="connsiteY1" fmla="*/ 614187 h 702907"/>
              <a:gd name="connsiteX2" fmla="*/ 275087 w 830634"/>
              <a:gd name="connsiteY2" fmla="*/ 563230 h 702907"/>
              <a:gd name="connsiteX3" fmla="*/ 326044 w 830634"/>
              <a:gd name="connsiteY3" fmla="*/ 614187 h 702907"/>
              <a:gd name="connsiteX0" fmla="*/ 4729 w 43256"/>
              <a:gd name="connsiteY0" fmla="*/ 26036 h 49659"/>
              <a:gd name="connsiteX1" fmla="*/ 2196 w 43256"/>
              <a:gd name="connsiteY1" fmla="*/ 25239 h 49659"/>
              <a:gd name="connsiteX2" fmla="*/ 6964 w 43256"/>
              <a:gd name="connsiteY2" fmla="*/ 34758 h 49659"/>
              <a:gd name="connsiteX3" fmla="*/ 5856 w 43256"/>
              <a:gd name="connsiteY3" fmla="*/ 35139 h 49659"/>
              <a:gd name="connsiteX4" fmla="*/ 16514 w 43256"/>
              <a:gd name="connsiteY4" fmla="*/ 38949 h 49659"/>
              <a:gd name="connsiteX5" fmla="*/ 15846 w 43256"/>
              <a:gd name="connsiteY5" fmla="*/ 37209 h 49659"/>
              <a:gd name="connsiteX6" fmla="*/ 28863 w 43256"/>
              <a:gd name="connsiteY6" fmla="*/ 34610 h 49659"/>
              <a:gd name="connsiteX7" fmla="*/ 28596 w 43256"/>
              <a:gd name="connsiteY7" fmla="*/ 36519 h 49659"/>
              <a:gd name="connsiteX8" fmla="*/ 34165 w 43256"/>
              <a:gd name="connsiteY8" fmla="*/ 22813 h 49659"/>
              <a:gd name="connsiteX9" fmla="*/ 37416 w 43256"/>
              <a:gd name="connsiteY9" fmla="*/ 29949 h 49659"/>
              <a:gd name="connsiteX10" fmla="*/ 41834 w 43256"/>
              <a:gd name="connsiteY10" fmla="*/ 15213 h 49659"/>
              <a:gd name="connsiteX11" fmla="*/ 40386 w 43256"/>
              <a:gd name="connsiteY11" fmla="*/ 17889 h 49659"/>
              <a:gd name="connsiteX12" fmla="*/ 38360 w 43256"/>
              <a:gd name="connsiteY12" fmla="*/ 5285 h 49659"/>
              <a:gd name="connsiteX13" fmla="*/ 38436 w 43256"/>
              <a:gd name="connsiteY13" fmla="*/ 6549 h 49659"/>
              <a:gd name="connsiteX14" fmla="*/ 29114 w 43256"/>
              <a:gd name="connsiteY14" fmla="*/ 3811 h 49659"/>
              <a:gd name="connsiteX15" fmla="*/ 29856 w 43256"/>
              <a:gd name="connsiteY15" fmla="*/ 2199 h 49659"/>
              <a:gd name="connsiteX16" fmla="*/ 22177 w 43256"/>
              <a:gd name="connsiteY16" fmla="*/ 4579 h 49659"/>
              <a:gd name="connsiteX17" fmla="*/ 22536 w 43256"/>
              <a:gd name="connsiteY17" fmla="*/ 3189 h 49659"/>
              <a:gd name="connsiteX18" fmla="*/ 14036 w 43256"/>
              <a:gd name="connsiteY18" fmla="*/ 5051 h 49659"/>
              <a:gd name="connsiteX19" fmla="*/ 15336 w 43256"/>
              <a:gd name="connsiteY19" fmla="*/ 6399 h 49659"/>
              <a:gd name="connsiteX20" fmla="*/ 4163 w 43256"/>
              <a:gd name="connsiteY20" fmla="*/ 15648 h 49659"/>
              <a:gd name="connsiteX21" fmla="*/ 3936 w 43256"/>
              <a:gd name="connsiteY21" fmla="*/ 14229 h 49659"/>
              <a:gd name="connsiteX0" fmla="*/ 3936 w 43256"/>
              <a:gd name="connsiteY0" fmla="*/ 14229 h 49659"/>
              <a:gd name="connsiteX1" fmla="*/ 5659 w 43256"/>
              <a:gd name="connsiteY1" fmla="*/ 6766 h 49659"/>
              <a:gd name="connsiteX2" fmla="*/ 14041 w 43256"/>
              <a:gd name="connsiteY2" fmla="*/ 5061 h 49659"/>
              <a:gd name="connsiteX3" fmla="*/ 22492 w 43256"/>
              <a:gd name="connsiteY3" fmla="*/ 3291 h 49659"/>
              <a:gd name="connsiteX4" fmla="*/ 25785 w 43256"/>
              <a:gd name="connsiteY4" fmla="*/ 59 h 49659"/>
              <a:gd name="connsiteX5" fmla="*/ 29869 w 43256"/>
              <a:gd name="connsiteY5" fmla="*/ 2340 h 49659"/>
              <a:gd name="connsiteX6" fmla="*/ 35499 w 43256"/>
              <a:gd name="connsiteY6" fmla="*/ 549 h 49659"/>
              <a:gd name="connsiteX7" fmla="*/ 38354 w 43256"/>
              <a:gd name="connsiteY7" fmla="*/ 5435 h 49659"/>
              <a:gd name="connsiteX8" fmla="*/ 42018 w 43256"/>
              <a:gd name="connsiteY8" fmla="*/ 10177 h 49659"/>
              <a:gd name="connsiteX9" fmla="*/ 41854 w 43256"/>
              <a:gd name="connsiteY9" fmla="*/ 15319 h 49659"/>
              <a:gd name="connsiteX10" fmla="*/ 43052 w 43256"/>
              <a:gd name="connsiteY10" fmla="*/ 23181 h 49659"/>
              <a:gd name="connsiteX11" fmla="*/ 37440 w 43256"/>
              <a:gd name="connsiteY11" fmla="*/ 30063 h 49659"/>
              <a:gd name="connsiteX12" fmla="*/ 35431 w 43256"/>
              <a:gd name="connsiteY12" fmla="*/ 35960 h 49659"/>
              <a:gd name="connsiteX13" fmla="*/ 28591 w 43256"/>
              <a:gd name="connsiteY13" fmla="*/ 36674 h 49659"/>
              <a:gd name="connsiteX14" fmla="*/ 23703 w 43256"/>
              <a:gd name="connsiteY14" fmla="*/ 42965 h 49659"/>
              <a:gd name="connsiteX15" fmla="*/ 16516 w 43256"/>
              <a:gd name="connsiteY15" fmla="*/ 39125 h 49659"/>
              <a:gd name="connsiteX16" fmla="*/ 5840 w 43256"/>
              <a:gd name="connsiteY16" fmla="*/ 35331 h 49659"/>
              <a:gd name="connsiteX17" fmla="*/ 1146 w 43256"/>
              <a:gd name="connsiteY17" fmla="*/ 31109 h 49659"/>
              <a:gd name="connsiteX18" fmla="*/ 2149 w 43256"/>
              <a:gd name="connsiteY18" fmla="*/ 25410 h 49659"/>
              <a:gd name="connsiteX19" fmla="*/ 31 w 43256"/>
              <a:gd name="connsiteY19" fmla="*/ 19563 h 49659"/>
              <a:gd name="connsiteX20" fmla="*/ 3899 w 43256"/>
              <a:gd name="connsiteY20" fmla="*/ 14366 h 49659"/>
              <a:gd name="connsiteX21" fmla="*/ 3936 w 43256"/>
              <a:gd name="connsiteY21" fmla="*/ 14229 h 49659"/>
              <a:gd name="connsiteX0" fmla="*/ 259634 w 830634"/>
              <a:gd name="connsiteY0" fmla="*/ 685921 h 702907"/>
              <a:gd name="connsiteX1" fmla="*/ 242648 w 830634"/>
              <a:gd name="connsiteY1" fmla="*/ 702907 h 702907"/>
              <a:gd name="connsiteX2" fmla="*/ 225662 w 830634"/>
              <a:gd name="connsiteY2" fmla="*/ 685921 h 702907"/>
              <a:gd name="connsiteX3" fmla="*/ 242648 w 830634"/>
              <a:gd name="connsiteY3" fmla="*/ 668935 h 702907"/>
              <a:gd name="connsiteX4" fmla="*/ 259634 w 830634"/>
              <a:gd name="connsiteY4" fmla="*/ 685921 h 702907"/>
              <a:gd name="connsiteX0" fmla="*/ 285840 w 830634"/>
              <a:gd name="connsiteY0" fmla="*/ 665531 h 702907"/>
              <a:gd name="connsiteX1" fmla="*/ 217898 w 830634"/>
              <a:gd name="connsiteY1" fmla="*/ 665531 h 702907"/>
              <a:gd name="connsiteX2" fmla="*/ 251869 w 830634"/>
              <a:gd name="connsiteY2" fmla="*/ 631560 h 702907"/>
              <a:gd name="connsiteX3" fmla="*/ 285840 w 830634"/>
              <a:gd name="connsiteY3" fmla="*/ 665531 h 702907"/>
              <a:gd name="connsiteX0" fmla="*/ 326044 w 830634"/>
              <a:gd name="connsiteY0" fmla="*/ 614187 h 702907"/>
              <a:gd name="connsiteX1" fmla="*/ 224130 w 830634"/>
              <a:gd name="connsiteY1" fmla="*/ 614187 h 702907"/>
              <a:gd name="connsiteX2" fmla="*/ 275087 w 830634"/>
              <a:gd name="connsiteY2" fmla="*/ 563230 h 702907"/>
              <a:gd name="connsiteX3" fmla="*/ 326044 w 830634"/>
              <a:gd name="connsiteY3" fmla="*/ 614187 h 702907"/>
              <a:gd name="connsiteX0" fmla="*/ 4729 w 43256"/>
              <a:gd name="connsiteY0" fmla="*/ 26036 h 49659"/>
              <a:gd name="connsiteX1" fmla="*/ 2196 w 43256"/>
              <a:gd name="connsiteY1" fmla="*/ 25239 h 49659"/>
              <a:gd name="connsiteX2" fmla="*/ 6964 w 43256"/>
              <a:gd name="connsiteY2" fmla="*/ 34758 h 49659"/>
              <a:gd name="connsiteX3" fmla="*/ 5856 w 43256"/>
              <a:gd name="connsiteY3" fmla="*/ 35139 h 49659"/>
              <a:gd name="connsiteX4" fmla="*/ 16514 w 43256"/>
              <a:gd name="connsiteY4" fmla="*/ 38949 h 49659"/>
              <a:gd name="connsiteX5" fmla="*/ 15846 w 43256"/>
              <a:gd name="connsiteY5" fmla="*/ 37209 h 49659"/>
              <a:gd name="connsiteX6" fmla="*/ 28863 w 43256"/>
              <a:gd name="connsiteY6" fmla="*/ 34610 h 49659"/>
              <a:gd name="connsiteX7" fmla="*/ 28596 w 43256"/>
              <a:gd name="connsiteY7" fmla="*/ 36519 h 49659"/>
              <a:gd name="connsiteX8" fmla="*/ 34165 w 43256"/>
              <a:gd name="connsiteY8" fmla="*/ 22813 h 49659"/>
              <a:gd name="connsiteX9" fmla="*/ 37416 w 43256"/>
              <a:gd name="connsiteY9" fmla="*/ 29949 h 49659"/>
              <a:gd name="connsiteX10" fmla="*/ 41834 w 43256"/>
              <a:gd name="connsiteY10" fmla="*/ 15213 h 49659"/>
              <a:gd name="connsiteX11" fmla="*/ 40386 w 43256"/>
              <a:gd name="connsiteY11" fmla="*/ 17889 h 49659"/>
              <a:gd name="connsiteX12" fmla="*/ 38360 w 43256"/>
              <a:gd name="connsiteY12" fmla="*/ 5285 h 49659"/>
              <a:gd name="connsiteX13" fmla="*/ 38436 w 43256"/>
              <a:gd name="connsiteY13" fmla="*/ 6549 h 49659"/>
              <a:gd name="connsiteX14" fmla="*/ 29114 w 43256"/>
              <a:gd name="connsiteY14" fmla="*/ 3811 h 49659"/>
              <a:gd name="connsiteX15" fmla="*/ 29856 w 43256"/>
              <a:gd name="connsiteY15" fmla="*/ 2199 h 49659"/>
              <a:gd name="connsiteX16" fmla="*/ 22177 w 43256"/>
              <a:gd name="connsiteY16" fmla="*/ 4579 h 49659"/>
              <a:gd name="connsiteX17" fmla="*/ 22536 w 43256"/>
              <a:gd name="connsiteY17" fmla="*/ 3189 h 49659"/>
              <a:gd name="connsiteX18" fmla="*/ 14036 w 43256"/>
              <a:gd name="connsiteY18" fmla="*/ 5051 h 49659"/>
              <a:gd name="connsiteX19" fmla="*/ 15336 w 43256"/>
              <a:gd name="connsiteY19" fmla="*/ 6399 h 49659"/>
              <a:gd name="connsiteX20" fmla="*/ 4163 w 43256"/>
              <a:gd name="connsiteY20" fmla="*/ 15648 h 49659"/>
              <a:gd name="connsiteX21" fmla="*/ 3936 w 43256"/>
              <a:gd name="connsiteY21" fmla="*/ 14229 h 49659"/>
              <a:gd name="connsiteX0" fmla="*/ 3936 w 43256"/>
              <a:gd name="connsiteY0" fmla="*/ 14229 h 49692"/>
              <a:gd name="connsiteX1" fmla="*/ 5659 w 43256"/>
              <a:gd name="connsiteY1" fmla="*/ 6766 h 49692"/>
              <a:gd name="connsiteX2" fmla="*/ 14041 w 43256"/>
              <a:gd name="connsiteY2" fmla="*/ 5061 h 49692"/>
              <a:gd name="connsiteX3" fmla="*/ 22492 w 43256"/>
              <a:gd name="connsiteY3" fmla="*/ 3291 h 49692"/>
              <a:gd name="connsiteX4" fmla="*/ 25785 w 43256"/>
              <a:gd name="connsiteY4" fmla="*/ 59 h 49692"/>
              <a:gd name="connsiteX5" fmla="*/ 29869 w 43256"/>
              <a:gd name="connsiteY5" fmla="*/ 2340 h 49692"/>
              <a:gd name="connsiteX6" fmla="*/ 35499 w 43256"/>
              <a:gd name="connsiteY6" fmla="*/ 549 h 49692"/>
              <a:gd name="connsiteX7" fmla="*/ 38354 w 43256"/>
              <a:gd name="connsiteY7" fmla="*/ 5435 h 49692"/>
              <a:gd name="connsiteX8" fmla="*/ 42018 w 43256"/>
              <a:gd name="connsiteY8" fmla="*/ 10177 h 49692"/>
              <a:gd name="connsiteX9" fmla="*/ 41854 w 43256"/>
              <a:gd name="connsiteY9" fmla="*/ 15319 h 49692"/>
              <a:gd name="connsiteX10" fmla="*/ 43052 w 43256"/>
              <a:gd name="connsiteY10" fmla="*/ 23181 h 49692"/>
              <a:gd name="connsiteX11" fmla="*/ 37440 w 43256"/>
              <a:gd name="connsiteY11" fmla="*/ 30063 h 49692"/>
              <a:gd name="connsiteX12" fmla="*/ 35431 w 43256"/>
              <a:gd name="connsiteY12" fmla="*/ 35960 h 49692"/>
              <a:gd name="connsiteX13" fmla="*/ 28591 w 43256"/>
              <a:gd name="connsiteY13" fmla="*/ 36674 h 49692"/>
              <a:gd name="connsiteX14" fmla="*/ 23703 w 43256"/>
              <a:gd name="connsiteY14" fmla="*/ 42965 h 49692"/>
              <a:gd name="connsiteX15" fmla="*/ 16516 w 43256"/>
              <a:gd name="connsiteY15" fmla="*/ 39125 h 49692"/>
              <a:gd name="connsiteX16" fmla="*/ 5840 w 43256"/>
              <a:gd name="connsiteY16" fmla="*/ 35331 h 49692"/>
              <a:gd name="connsiteX17" fmla="*/ 1146 w 43256"/>
              <a:gd name="connsiteY17" fmla="*/ 31109 h 49692"/>
              <a:gd name="connsiteX18" fmla="*/ 2149 w 43256"/>
              <a:gd name="connsiteY18" fmla="*/ 25410 h 49692"/>
              <a:gd name="connsiteX19" fmla="*/ 31 w 43256"/>
              <a:gd name="connsiteY19" fmla="*/ 19563 h 49692"/>
              <a:gd name="connsiteX20" fmla="*/ 3899 w 43256"/>
              <a:gd name="connsiteY20" fmla="*/ 14366 h 49692"/>
              <a:gd name="connsiteX21" fmla="*/ 3936 w 43256"/>
              <a:gd name="connsiteY21" fmla="*/ 14229 h 49692"/>
              <a:gd name="connsiteX0" fmla="*/ 242648 w 830634"/>
              <a:gd name="connsiteY0" fmla="*/ 668935 h 703379"/>
              <a:gd name="connsiteX1" fmla="*/ 242648 w 830634"/>
              <a:gd name="connsiteY1" fmla="*/ 702907 h 703379"/>
              <a:gd name="connsiteX2" fmla="*/ 225662 w 830634"/>
              <a:gd name="connsiteY2" fmla="*/ 685921 h 703379"/>
              <a:gd name="connsiteX3" fmla="*/ 242648 w 830634"/>
              <a:gd name="connsiteY3" fmla="*/ 668935 h 703379"/>
              <a:gd name="connsiteX0" fmla="*/ 285840 w 830634"/>
              <a:gd name="connsiteY0" fmla="*/ 665531 h 703379"/>
              <a:gd name="connsiteX1" fmla="*/ 217898 w 830634"/>
              <a:gd name="connsiteY1" fmla="*/ 665531 h 703379"/>
              <a:gd name="connsiteX2" fmla="*/ 251869 w 830634"/>
              <a:gd name="connsiteY2" fmla="*/ 631560 h 703379"/>
              <a:gd name="connsiteX3" fmla="*/ 285840 w 830634"/>
              <a:gd name="connsiteY3" fmla="*/ 665531 h 703379"/>
              <a:gd name="connsiteX0" fmla="*/ 326044 w 830634"/>
              <a:gd name="connsiteY0" fmla="*/ 614187 h 703379"/>
              <a:gd name="connsiteX1" fmla="*/ 224130 w 830634"/>
              <a:gd name="connsiteY1" fmla="*/ 614187 h 703379"/>
              <a:gd name="connsiteX2" fmla="*/ 275087 w 830634"/>
              <a:gd name="connsiteY2" fmla="*/ 563230 h 703379"/>
              <a:gd name="connsiteX3" fmla="*/ 326044 w 830634"/>
              <a:gd name="connsiteY3" fmla="*/ 614187 h 703379"/>
              <a:gd name="connsiteX0" fmla="*/ 4729 w 43256"/>
              <a:gd name="connsiteY0" fmla="*/ 26036 h 49692"/>
              <a:gd name="connsiteX1" fmla="*/ 2196 w 43256"/>
              <a:gd name="connsiteY1" fmla="*/ 25239 h 49692"/>
              <a:gd name="connsiteX2" fmla="*/ 6964 w 43256"/>
              <a:gd name="connsiteY2" fmla="*/ 34758 h 49692"/>
              <a:gd name="connsiteX3" fmla="*/ 5856 w 43256"/>
              <a:gd name="connsiteY3" fmla="*/ 35139 h 49692"/>
              <a:gd name="connsiteX4" fmla="*/ 16514 w 43256"/>
              <a:gd name="connsiteY4" fmla="*/ 38949 h 49692"/>
              <a:gd name="connsiteX5" fmla="*/ 15846 w 43256"/>
              <a:gd name="connsiteY5" fmla="*/ 37209 h 49692"/>
              <a:gd name="connsiteX6" fmla="*/ 28863 w 43256"/>
              <a:gd name="connsiteY6" fmla="*/ 34610 h 49692"/>
              <a:gd name="connsiteX7" fmla="*/ 28596 w 43256"/>
              <a:gd name="connsiteY7" fmla="*/ 36519 h 49692"/>
              <a:gd name="connsiteX8" fmla="*/ 34165 w 43256"/>
              <a:gd name="connsiteY8" fmla="*/ 22813 h 49692"/>
              <a:gd name="connsiteX9" fmla="*/ 37416 w 43256"/>
              <a:gd name="connsiteY9" fmla="*/ 29949 h 49692"/>
              <a:gd name="connsiteX10" fmla="*/ 41834 w 43256"/>
              <a:gd name="connsiteY10" fmla="*/ 15213 h 49692"/>
              <a:gd name="connsiteX11" fmla="*/ 40386 w 43256"/>
              <a:gd name="connsiteY11" fmla="*/ 17889 h 49692"/>
              <a:gd name="connsiteX12" fmla="*/ 38360 w 43256"/>
              <a:gd name="connsiteY12" fmla="*/ 5285 h 49692"/>
              <a:gd name="connsiteX13" fmla="*/ 38436 w 43256"/>
              <a:gd name="connsiteY13" fmla="*/ 6549 h 49692"/>
              <a:gd name="connsiteX14" fmla="*/ 29114 w 43256"/>
              <a:gd name="connsiteY14" fmla="*/ 3811 h 49692"/>
              <a:gd name="connsiteX15" fmla="*/ 29856 w 43256"/>
              <a:gd name="connsiteY15" fmla="*/ 2199 h 49692"/>
              <a:gd name="connsiteX16" fmla="*/ 22177 w 43256"/>
              <a:gd name="connsiteY16" fmla="*/ 4579 h 49692"/>
              <a:gd name="connsiteX17" fmla="*/ 22536 w 43256"/>
              <a:gd name="connsiteY17" fmla="*/ 3189 h 49692"/>
              <a:gd name="connsiteX18" fmla="*/ 14036 w 43256"/>
              <a:gd name="connsiteY18" fmla="*/ 5051 h 49692"/>
              <a:gd name="connsiteX19" fmla="*/ 15336 w 43256"/>
              <a:gd name="connsiteY19" fmla="*/ 6399 h 49692"/>
              <a:gd name="connsiteX20" fmla="*/ 4163 w 43256"/>
              <a:gd name="connsiteY20" fmla="*/ 15648 h 49692"/>
              <a:gd name="connsiteX21" fmla="*/ 3936 w 43256"/>
              <a:gd name="connsiteY21" fmla="*/ 14229 h 49692"/>
              <a:gd name="connsiteX0" fmla="*/ 3936 w 43256"/>
              <a:gd name="connsiteY0" fmla="*/ 14229 h 49659"/>
              <a:gd name="connsiteX1" fmla="*/ 5659 w 43256"/>
              <a:gd name="connsiteY1" fmla="*/ 6766 h 49659"/>
              <a:gd name="connsiteX2" fmla="*/ 14041 w 43256"/>
              <a:gd name="connsiteY2" fmla="*/ 5061 h 49659"/>
              <a:gd name="connsiteX3" fmla="*/ 22492 w 43256"/>
              <a:gd name="connsiteY3" fmla="*/ 3291 h 49659"/>
              <a:gd name="connsiteX4" fmla="*/ 25785 w 43256"/>
              <a:gd name="connsiteY4" fmla="*/ 59 h 49659"/>
              <a:gd name="connsiteX5" fmla="*/ 29869 w 43256"/>
              <a:gd name="connsiteY5" fmla="*/ 2340 h 49659"/>
              <a:gd name="connsiteX6" fmla="*/ 35499 w 43256"/>
              <a:gd name="connsiteY6" fmla="*/ 549 h 49659"/>
              <a:gd name="connsiteX7" fmla="*/ 38354 w 43256"/>
              <a:gd name="connsiteY7" fmla="*/ 5435 h 49659"/>
              <a:gd name="connsiteX8" fmla="*/ 42018 w 43256"/>
              <a:gd name="connsiteY8" fmla="*/ 10177 h 49659"/>
              <a:gd name="connsiteX9" fmla="*/ 41854 w 43256"/>
              <a:gd name="connsiteY9" fmla="*/ 15319 h 49659"/>
              <a:gd name="connsiteX10" fmla="*/ 43052 w 43256"/>
              <a:gd name="connsiteY10" fmla="*/ 23181 h 49659"/>
              <a:gd name="connsiteX11" fmla="*/ 37440 w 43256"/>
              <a:gd name="connsiteY11" fmla="*/ 30063 h 49659"/>
              <a:gd name="connsiteX12" fmla="*/ 35431 w 43256"/>
              <a:gd name="connsiteY12" fmla="*/ 35960 h 49659"/>
              <a:gd name="connsiteX13" fmla="*/ 28591 w 43256"/>
              <a:gd name="connsiteY13" fmla="*/ 36674 h 49659"/>
              <a:gd name="connsiteX14" fmla="*/ 23703 w 43256"/>
              <a:gd name="connsiteY14" fmla="*/ 42965 h 49659"/>
              <a:gd name="connsiteX15" fmla="*/ 16516 w 43256"/>
              <a:gd name="connsiteY15" fmla="*/ 39125 h 49659"/>
              <a:gd name="connsiteX16" fmla="*/ 5840 w 43256"/>
              <a:gd name="connsiteY16" fmla="*/ 35331 h 49659"/>
              <a:gd name="connsiteX17" fmla="*/ 1146 w 43256"/>
              <a:gd name="connsiteY17" fmla="*/ 31109 h 49659"/>
              <a:gd name="connsiteX18" fmla="*/ 2149 w 43256"/>
              <a:gd name="connsiteY18" fmla="*/ 25410 h 49659"/>
              <a:gd name="connsiteX19" fmla="*/ 31 w 43256"/>
              <a:gd name="connsiteY19" fmla="*/ 19563 h 49659"/>
              <a:gd name="connsiteX20" fmla="*/ 3899 w 43256"/>
              <a:gd name="connsiteY20" fmla="*/ 14366 h 49659"/>
              <a:gd name="connsiteX21" fmla="*/ 3936 w 43256"/>
              <a:gd name="connsiteY21" fmla="*/ 14229 h 49659"/>
              <a:gd name="connsiteX0" fmla="*/ 225662 w 830634"/>
              <a:gd name="connsiteY0" fmla="*/ 685921 h 702907"/>
              <a:gd name="connsiteX1" fmla="*/ 242648 w 830634"/>
              <a:gd name="connsiteY1" fmla="*/ 702907 h 702907"/>
              <a:gd name="connsiteX2" fmla="*/ 225662 w 830634"/>
              <a:gd name="connsiteY2" fmla="*/ 685921 h 702907"/>
              <a:gd name="connsiteX0" fmla="*/ 285840 w 830634"/>
              <a:gd name="connsiteY0" fmla="*/ 665531 h 702907"/>
              <a:gd name="connsiteX1" fmla="*/ 217898 w 830634"/>
              <a:gd name="connsiteY1" fmla="*/ 665531 h 702907"/>
              <a:gd name="connsiteX2" fmla="*/ 251869 w 830634"/>
              <a:gd name="connsiteY2" fmla="*/ 631560 h 702907"/>
              <a:gd name="connsiteX3" fmla="*/ 285840 w 830634"/>
              <a:gd name="connsiteY3" fmla="*/ 665531 h 702907"/>
              <a:gd name="connsiteX0" fmla="*/ 326044 w 830634"/>
              <a:gd name="connsiteY0" fmla="*/ 614187 h 702907"/>
              <a:gd name="connsiteX1" fmla="*/ 224130 w 830634"/>
              <a:gd name="connsiteY1" fmla="*/ 614187 h 702907"/>
              <a:gd name="connsiteX2" fmla="*/ 275087 w 830634"/>
              <a:gd name="connsiteY2" fmla="*/ 563230 h 702907"/>
              <a:gd name="connsiteX3" fmla="*/ 326044 w 830634"/>
              <a:gd name="connsiteY3" fmla="*/ 614187 h 702907"/>
              <a:gd name="connsiteX0" fmla="*/ 4729 w 43256"/>
              <a:gd name="connsiteY0" fmla="*/ 26036 h 49659"/>
              <a:gd name="connsiteX1" fmla="*/ 2196 w 43256"/>
              <a:gd name="connsiteY1" fmla="*/ 25239 h 49659"/>
              <a:gd name="connsiteX2" fmla="*/ 6964 w 43256"/>
              <a:gd name="connsiteY2" fmla="*/ 34758 h 49659"/>
              <a:gd name="connsiteX3" fmla="*/ 5856 w 43256"/>
              <a:gd name="connsiteY3" fmla="*/ 35139 h 49659"/>
              <a:gd name="connsiteX4" fmla="*/ 16514 w 43256"/>
              <a:gd name="connsiteY4" fmla="*/ 38949 h 49659"/>
              <a:gd name="connsiteX5" fmla="*/ 15846 w 43256"/>
              <a:gd name="connsiteY5" fmla="*/ 37209 h 49659"/>
              <a:gd name="connsiteX6" fmla="*/ 28863 w 43256"/>
              <a:gd name="connsiteY6" fmla="*/ 34610 h 49659"/>
              <a:gd name="connsiteX7" fmla="*/ 28596 w 43256"/>
              <a:gd name="connsiteY7" fmla="*/ 36519 h 49659"/>
              <a:gd name="connsiteX8" fmla="*/ 34165 w 43256"/>
              <a:gd name="connsiteY8" fmla="*/ 22813 h 49659"/>
              <a:gd name="connsiteX9" fmla="*/ 37416 w 43256"/>
              <a:gd name="connsiteY9" fmla="*/ 29949 h 49659"/>
              <a:gd name="connsiteX10" fmla="*/ 41834 w 43256"/>
              <a:gd name="connsiteY10" fmla="*/ 15213 h 49659"/>
              <a:gd name="connsiteX11" fmla="*/ 40386 w 43256"/>
              <a:gd name="connsiteY11" fmla="*/ 17889 h 49659"/>
              <a:gd name="connsiteX12" fmla="*/ 38360 w 43256"/>
              <a:gd name="connsiteY12" fmla="*/ 5285 h 49659"/>
              <a:gd name="connsiteX13" fmla="*/ 38436 w 43256"/>
              <a:gd name="connsiteY13" fmla="*/ 6549 h 49659"/>
              <a:gd name="connsiteX14" fmla="*/ 29114 w 43256"/>
              <a:gd name="connsiteY14" fmla="*/ 3811 h 49659"/>
              <a:gd name="connsiteX15" fmla="*/ 29856 w 43256"/>
              <a:gd name="connsiteY15" fmla="*/ 2199 h 49659"/>
              <a:gd name="connsiteX16" fmla="*/ 22177 w 43256"/>
              <a:gd name="connsiteY16" fmla="*/ 4579 h 49659"/>
              <a:gd name="connsiteX17" fmla="*/ 22536 w 43256"/>
              <a:gd name="connsiteY17" fmla="*/ 3189 h 49659"/>
              <a:gd name="connsiteX18" fmla="*/ 14036 w 43256"/>
              <a:gd name="connsiteY18" fmla="*/ 5051 h 49659"/>
              <a:gd name="connsiteX19" fmla="*/ 15336 w 43256"/>
              <a:gd name="connsiteY19" fmla="*/ 6399 h 49659"/>
              <a:gd name="connsiteX20" fmla="*/ 4163 w 43256"/>
              <a:gd name="connsiteY20" fmla="*/ 15648 h 49659"/>
              <a:gd name="connsiteX21" fmla="*/ 3936 w 43256"/>
              <a:gd name="connsiteY21" fmla="*/ 14229 h 49659"/>
              <a:gd name="connsiteX0" fmla="*/ 3936 w 43256"/>
              <a:gd name="connsiteY0" fmla="*/ 14229 h 49659"/>
              <a:gd name="connsiteX1" fmla="*/ 5659 w 43256"/>
              <a:gd name="connsiteY1" fmla="*/ 6766 h 49659"/>
              <a:gd name="connsiteX2" fmla="*/ 14041 w 43256"/>
              <a:gd name="connsiteY2" fmla="*/ 5061 h 49659"/>
              <a:gd name="connsiteX3" fmla="*/ 22492 w 43256"/>
              <a:gd name="connsiteY3" fmla="*/ 3291 h 49659"/>
              <a:gd name="connsiteX4" fmla="*/ 25785 w 43256"/>
              <a:gd name="connsiteY4" fmla="*/ 59 h 49659"/>
              <a:gd name="connsiteX5" fmla="*/ 29869 w 43256"/>
              <a:gd name="connsiteY5" fmla="*/ 2340 h 49659"/>
              <a:gd name="connsiteX6" fmla="*/ 35499 w 43256"/>
              <a:gd name="connsiteY6" fmla="*/ 549 h 49659"/>
              <a:gd name="connsiteX7" fmla="*/ 38354 w 43256"/>
              <a:gd name="connsiteY7" fmla="*/ 5435 h 49659"/>
              <a:gd name="connsiteX8" fmla="*/ 42018 w 43256"/>
              <a:gd name="connsiteY8" fmla="*/ 10177 h 49659"/>
              <a:gd name="connsiteX9" fmla="*/ 41854 w 43256"/>
              <a:gd name="connsiteY9" fmla="*/ 15319 h 49659"/>
              <a:gd name="connsiteX10" fmla="*/ 43052 w 43256"/>
              <a:gd name="connsiteY10" fmla="*/ 23181 h 49659"/>
              <a:gd name="connsiteX11" fmla="*/ 37440 w 43256"/>
              <a:gd name="connsiteY11" fmla="*/ 30063 h 49659"/>
              <a:gd name="connsiteX12" fmla="*/ 35431 w 43256"/>
              <a:gd name="connsiteY12" fmla="*/ 35960 h 49659"/>
              <a:gd name="connsiteX13" fmla="*/ 28591 w 43256"/>
              <a:gd name="connsiteY13" fmla="*/ 36674 h 49659"/>
              <a:gd name="connsiteX14" fmla="*/ 23703 w 43256"/>
              <a:gd name="connsiteY14" fmla="*/ 42965 h 49659"/>
              <a:gd name="connsiteX15" fmla="*/ 16516 w 43256"/>
              <a:gd name="connsiteY15" fmla="*/ 39125 h 49659"/>
              <a:gd name="connsiteX16" fmla="*/ 5840 w 43256"/>
              <a:gd name="connsiteY16" fmla="*/ 35331 h 49659"/>
              <a:gd name="connsiteX17" fmla="*/ 1146 w 43256"/>
              <a:gd name="connsiteY17" fmla="*/ 31109 h 49659"/>
              <a:gd name="connsiteX18" fmla="*/ 2149 w 43256"/>
              <a:gd name="connsiteY18" fmla="*/ 25410 h 49659"/>
              <a:gd name="connsiteX19" fmla="*/ 31 w 43256"/>
              <a:gd name="connsiteY19" fmla="*/ 19563 h 49659"/>
              <a:gd name="connsiteX20" fmla="*/ 3899 w 43256"/>
              <a:gd name="connsiteY20" fmla="*/ 14366 h 49659"/>
              <a:gd name="connsiteX21" fmla="*/ 3936 w 43256"/>
              <a:gd name="connsiteY21" fmla="*/ 14229 h 49659"/>
              <a:gd name="connsiteX0" fmla="*/ 225662 w 830634"/>
              <a:gd name="connsiteY0" fmla="*/ 685921 h 702907"/>
              <a:gd name="connsiteX1" fmla="*/ 242648 w 830634"/>
              <a:gd name="connsiteY1" fmla="*/ 702907 h 702907"/>
              <a:gd name="connsiteX2" fmla="*/ 225662 w 830634"/>
              <a:gd name="connsiteY2" fmla="*/ 685921 h 702907"/>
              <a:gd name="connsiteX0" fmla="*/ 251869 w 830634"/>
              <a:gd name="connsiteY0" fmla="*/ 631560 h 702907"/>
              <a:gd name="connsiteX1" fmla="*/ 217898 w 830634"/>
              <a:gd name="connsiteY1" fmla="*/ 665531 h 702907"/>
              <a:gd name="connsiteX2" fmla="*/ 251869 w 830634"/>
              <a:gd name="connsiteY2" fmla="*/ 631560 h 702907"/>
              <a:gd name="connsiteX0" fmla="*/ 326044 w 830634"/>
              <a:gd name="connsiteY0" fmla="*/ 614187 h 702907"/>
              <a:gd name="connsiteX1" fmla="*/ 224130 w 830634"/>
              <a:gd name="connsiteY1" fmla="*/ 614187 h 702907"/>
              <a:gd name="connsiteX2" fmla="*/ 275087 w 830634"/>
              <a:gd name="connsiteY2" fmla="*/ 563230 h 702907"/>
              <a:gd name="connsiteX3" fmla="*/ 326044 w 830634"/>
              <a:gd name="connsiteY3" fmla="*/ 614187 h 702907"/>
              <a:gd name="connsiteX0" fmla="*/ 4729 w 43256"/>
              <a:gd name="connsiteY0" fmla="*/ 26036 h 49659"/>
              <a:gd name="connsiteX1" fmla="*/ 2196 w 43256"/>
              <a:gd name="connsiteY1" fmla="*/ 25239 h 49659"/>
              <a:gd name="connsiteX2" fmla="*/ 6964 w 43256"/>
              <a:gd name="connsiteY2" fmla="*/ 34758 h 49659"/>
              <a:gd name="connsiteX3" fmla="*/ 5856 w 43256"/>
              <a:gd name="connsiteY3" fmla="*/ 35139 h 49659"/>
              <a:gd name="connsiteX4" fmla="*/ 16514 w 43256"/>
              <a:gd name="connsiteY4" fmla="*/ 38949 h 49659"/>
              <a:gd name="connsiteX5" fmla="*/ 15846 w 43256"/>
              <a:gd name="connsiteY5" fmla="*/ 37209 h 49659"/>
              <a:gd name="connsiteX6" fmla="*/ 28863 w 43256"/>
              <a:gd name="connsiteY6" fmla="*/ 34610 h 49659"/>
              <a:gd name="connsiteX7" fmla="*/ 28596 w 43256"/>
              <a:gd name="connsiteY7" fmla="*/ 36519 h 49659"/>
              <a:gd name="connsiteX8" fmla="*/ 34165 w 43256"/>
              <a:gd name="connsiteY8" fmla="*/ 22813 h 49659"/>
              <a:gd name="connsiteX9" fmla="*/ 37416 w 43256"/>
              <a:gd name="connsiteY9" fmla="*/ 29949 h 49659"/>
              <a:gd name="connsiteX10" fmla="*/ 41834 w 43256"/>
              <a:gd name="connsiteY10" fmla="*/ 15213 h 49659"/>
              <a:gd name="connsiteX11" fmla="*/ 40386 w 43256"/>
              <a:gd name="connsiteY11" fmla="*/ 17889 h 49659"/>
              <a:gd name="connsiteX12" fmla="*/ 38360 w 43256"/>
              <a:gd name="connsiteY12" fmla="*/ 5285 h 49659"/>
              <a:gd name="connsiteX13" fmla="*/ 38436 w 43256"/>
              <a:gd name="connsiteY13" fmla="*/ 6549 h 49659"/>
              <a:gd name="connsiteX14" fmla="*/ 29114 w 43256"/>
              <a:gd name="connsiteY14" fmla="*/ 3811 h 49659"/>
              <a:gd name="connsiteX15" fmla="*/ 29856 w 43256"/>
              <a:gd name="connsiteY15" fmla="*/ 2199 h 49659"/>
              <a:gd name="connsiteX16" fmla="*/ 22177 w 43256"/>
              <a:gd name="connsiteY16" fmla="*/ 4579 h 49659"/>
              <a:gd name="connsiteX17" fmla="*/ 22536 w 43256"/>
              <a:gd name="connsiteY17" fmla="*/ 3189 h 49659"/>
              <a:gd name="connsiteX18" fmla="*/ 14036 w 43256"/>
              <a:gd name="connsiteY18" fmla="*/ 5051 h 49659"/>
              <a:gd name="connsiteX19" fmla="*/ 15336 w 43256"/>
              <a:gd name="connsiteY19" fmla="*/ 6399 h 49659"/>
              <a:gd name="connsiteX20" fmla="*/ 4163 w 43256"/>
              <a:gd name="connsiteY20" fmla="*/ 15648 h 49659"/>
              <a:gd name="connsiteX21" fmla="*/ 3936 w 43256"/>
              <a:gd name="connsiteY21" fmla="*/ 14229 h 49659"/>
              <a:gd name="connsiteX0" fmla="*/ 3936 w 43256"/>
              <a:gd name="connsiteY0" fmla="*/ 14229 h 50545"/>
              <a:gd name="connsiteX1" fmla="*/ 5659 w 43256"/>
              <a:gd name="connsiteY1" fmla="*/ 6766 h 50545"/>
              <a:gd name="connsiteX2" fmla="*/ 14041 w 43256"/>
              <a:gd name="connsiteY2" fmla="*/ 5061 h 50545"/>
              <a:gd name="connsiteX3" fmla="*/ 22492 w 43256"/>
              <a:gd name="connsiteY3" fmla="*/ 3291 h 50545"/>
              <a:gd name="connsiteX4" fmla="*/ 25785 w 43256"/>
              <a:gd name="connsiteY4" fmla="*/ 59 h 50545"/>
              <a:gd name="connsiteX5" fmla="*/ 29869 w 43256"/>
              <a:gd name="connsiteY5" fmla="*/ 2340 h 50545"/>
              <a:gd name="connsiteX6" fmla="*/ 35499 w 43256"/>
              <a:gd name="connsiteY6" fmla="*/ 549 h 50545"/>
              <a:gd name="connsiteX7" fmla="*/ 38354 w 43256"/>
              <a:gd name="connsiteY7" fmla="*/ 5435 h 50545"/>
              <a:gd name="connsiteX8" fmla="*/ 42018 w 43256"/>
              <a:gd name="connsiteY8" fmla="*/ 10177 h 50545"/>
              <a:gd name="connsiteX9" fmla="*/ 41854 w 43256"/>
              <a:gd name="connsiteY9" fmla="*/ 15319 h 50545"/>
              <a:gd name="connsiteX10" fmla="*/ 43052 w 43256"/>
              <a:gd name="connsiteY10" fmla="*/ 23181 h 50545"/>
              <a:gd name="connsiteX11" fmla="*/ 37440 w 43256"/>
              <a:gd name="connsiteY11" fmla="*/ 30063 h 50545"/>
              <a:gd name="connsiteX12" fmla="*/ 35431 w 43256"/>
              <a:gd name="connsiteY12" fmla="*/ 35960 h 50545"/>
              <a:gd name="connsiteX13" fmla="*/ 28591 w 43256"/>
              <a:gd name="connsiteY13" fmla="*/ 36674 h 50545"/>
              <a:gd name="connsiteX14" fmla="*/ 23703 w 43256"/>
              <a:gd name="connsiteY14" fmla="*/ 42965 h 50545"/>
              <a:gd name="connsiteX15" fmla="*/ 16516 w 43256"/>
              <a:gd name="connsiteY15" fmla="*/ 39125 h 50545"/>
              <a:gd name="connsiteX16" fmla="*/ 5840 w 43256"/>
              <a:gd name="connsiteY16" fmla="*/ 35331 h 50545"/>
              <a:gd name="connsiteX17" fmla="*/ 1146 w 43256"/>
              <a:gd name="connsiteY17" fmla="*/ 31109 h 50545"/>
              <a:gd name="connsiteX18" fmla="*/ 2149 w 43256"/>
              <a:gd name="connsiteY18" fmla="*/ 25410 h 50545"/>
              <a:gd name="connsiteX19" fmla="*/ 31 w 43256"/>
              <a:gd name="connsiteY19" fmla="*/ 19563 h 50545"/>
              <a:gd name="connsiteX20" fmla="*/ 3899 w 43256"/>
              <a:gd name="connsiteY20" fmla="*/ 14366 h 50545"/>
              <a:gd name="connsiteX21" fmla="*/ 3936 w 43256"/>
              <a:gd name="connsiteY21" fmla="*/ 14229 h 50545"/>
              <a:gd name="connsiteX0" fmla="*/ 225662 w 830634"/>
              <a:gd name="connsiteY0" fmla="*/ 685921 h 715455"/>
              <a:gd name="connsiteX1" fmla="*/ 242648 w 830634"/>
              <a:gd name="connsiteY1" fmla="*/ 702907 h 715455"/>
              <a:gd name="connsiteX2" fmla="*/ 225662 w 830634"/>
              <a:gd name="connsiteY2" fmla="*/ 685921 h 715455"/>
              <a:gd name="connsiteX0" fmla="*/ 251869 w 830634"/>
              <a:gd name="connsiteY0" fmla="*/ 631560 h 715455"/>
              <a:gd name="connsiteX1" fmla="*/ 344022 w 830634"/>
              <a:gd name="connsiteY1" fmla="*/ 715455 h 715455"/>
              <a:gd name="connsiteX2" fmla="*/ 251869 w 830634"/>
              <a:gd name="connsiteY2" fmla="*/ 631560 h 715455"/>
              <a:gd name="connsiteX0" fmla="*/ 326044 w 830634"/>
              <a:gd name="connsiteY0" fmla="*/ 614187 h 715455"/>
              <a:gd name="connsiteX1" fmla="*/ 224130 w 830634"/>
              <a:gd name="connsiteY1" fmla="*/ 614187 h 715455"/>
              <a:gd name="connsiteX2" fmla="*/ 275087 w 830634"/>
              <a:gd name="connsiteY2" fmla="*/ 563230 h 715455"/>
              <a:gd name="connsiteX3" fmla="*/ 326044 w 830634"/>
              <a:gd name="connsiteY3" fmla="*/ 614187 h 715455"/>
              <a:gd name="connsiteX0" fmla="*/ 4729 w 43256"/>
              <a:gd name="connsiteY0" fmla="*/ 26036 h 50545"/>
              <a:gd name="connsiteX1" fmla="*/ 2196 w 43256"/>
              <a:gd name="connsiteY1" fmla="*/ 25239 h 50545"/>
              <a:gd name="connsiteX2" fmla="*/ 6964 w 43256"/>
              <a:gd name="connsiteY2" fmla="*/ 34758 h 50545"/>
              <a:gd name="connsiteX3" fmla="*/ 5856 w 43256"/>
              <a:gd name="connsiteY3" fmla="*/ 35139 h 50545"/>
              <a:gd name="connsiteX4" fmla="*/ 16514 w 43256"/>
              <a:gd name="connsiteY4" fmla="*/ 38949 h 50545"/>
              <a:gd name="connsiteX5" fmla="*/ 15846 w 43256"/>
              <a:gd name="connsiteY5" fmla="*/ 37209 h 50545"/>
              <a:gd name="connsiteX6" fmla="*/ 28863 w 43256"/>
              <a:gd name="connsiteY6" fmla="*/ 34610 h 50545"/>
              <a:gd name="connsiteX7" fmla="*/ 28596 w 43256"/>
              <a:gd name="connsiteY7" fmla="*/ 36519 h 50545"/>
              <a:gd name="connsiteX8" fmla="*/ 34165 w 43256"/>
              <a:gd name="connsiteY8" fmla="*/ 22813 h 50545"/>
              <a:gd name="connsiteX9" fmla="*/ 37416 w 43256"/>
              <a:gd name="connsiteY9" fmla="*/ 29949 h 50545"/>
              <a:gd name="connsiteX10" fmla="*/ 41834 w 43256"/>
              <a:gd name="connsiteY10" fmla="*/ 15213 h 50545"/>
              <a:gd name="connsiteX11" fmla="*/ 40386 w 43256"/>
              <a:gd name="connsiteY11" fmla="*/ 17889 h 50545"/>
              <a:gd name="connsiteX12" fmla="*/ 38360 w 43256"/>
              <a:gd name="connsiteY12" fmla="*/ 5285 h 50545"/>
              <a:gd name="connsiteX13" fmla="*/ 38436 w 43256"/>
              <a:gd name="connsiteY13" fmla="*/ 6549 h 50545"/>
              <a:gd name="connsiteX14" fmla="*/ 29114 w 43256"/>
              <a:gd name="connsiteY14" fmla="*/ 3811 h 50545"/>
              <a:gd name="connsiteX15" fmla="*/ 29856 w 43256"/>
              <a:gd name="connsiteY15" fmla="*/ 2199 h 50545"/>
              <a:gd name="connsiteX16" fmla="*/ 22177 w 43256"/>
              <a:gd name="connsiteY16" fmla="*/ 4579 h 50545"/>
              <a:gd name="connsiteX17" fmla="*/ 22536 w 43256"/>
              <a:gd name="connsiteY17" fmla="*/ 3189 h 50545"/>
              <a:gd name="connsiteX18" fmla="*/ 14036 w 43256"/>
              <a:gd name="connsiteY18" fmla="*/ 5051 h 50545"/>
              <a:gd name="connsiteX19" fmla="*/ 15336 w 43256"/>
              <a:gd name="connsiteY19" fmla="*/ 6399 h 50545"/>
              <a:gd name="connsiteX20" fmla="*/ 4163 w 43256"/>
              <a:gd name="connsiteY20" fmla="*/ 15648 h 50545"/>
              <a:gd name="connsiteX21" fmla="*/ 3936 w 43256"/>
              <a:gd name="connsiteY21" fmla="*/ 14229 h 50545"/>
              <a:gd name="connsiteX0" fmla="*/ 3936 w 43256"/>
              <a:gd name="connsiteY0" fmla="*/ 14229 h 59411"/>
              <a:gd name="connsiteX1" fmla="*/ 5659 w 43256"/>
              <a:gd name="connsiteY1" fmla="*/ 6766 h 59411"/>
              <a:gd name="connsiteX2" fmla="*/ 14041 w 43256"/>
              <a:gd name="connsiteY2" fmla="*/ 5061 h 59411"/>
              <a:gd name="connsiteX3" fmla="*/ 22492 w 43256"/>
              <a:gd name="connsiteY3" fmla="*/ 3291 h 59411"/>
              <a:gd name="connsiteX4" fmla="*/ 25785 w 43256"/>
              <a:gd name="connsiteY4" fmla="*/ 59 h 59411"/>
              <a:gd name="connsiteX5" fmla="*/ 29869 w 43256"/>
              <a:gd name="connsiteY5" fmla="*/ 2340 h 59411"/>
              <a:gd name="connsiteX6" fmla="*/ 35499 w 43256"/>
              <a:gd name="connsiteY6" fmla="*/ 549 h 59411"/>
              <a:gd name="connsiteX7" fmla="*/ 38354 w 43256"/>
              <a:gd name="connsiteY7" fmla="*/ 5435 h 59411"/>
              <a:gd name="connsiteX8" fmla="*/ 42018 w 43256"/>
              <a:gd name="connsiteY8" fmla="*/ 10177 h 59411"/>
              <a:gd name="connsiteX9" fmla="*/ 41854 w 43256"/>
              <a:gd name="connsiteY9" fmla="*/ 15319 h 59411"/>
              <a:gd name="connsiteX10" fmla="*/ 43052 w 43256"/>
              <a:gd name="connsiteY10" fmla="*/ 23181 h 59411"/>
              <a:gd name="connsiteX11" fmla="*/ 37440 w 43256"/>
              <a:gd name="connsiteY11" fmla="*/ 30063 h 59411"/>
              <a:gd name="connsiteX12" fmla="*/ 35431 w 43256"/>
              <a:gd name="connsiteY12" fmla="*/ 35960 h 59411"/>
              <a:gd name="connsiteX13" fmla="*/ 28591 w 43256"/>
              <a:gd name="connsiteY13" fmla="*/ 36674 h 59411"/>
              <a:gd name="connsiteX14" fmla="*/ 23703 w 43256"/>
              <a:gd name="connsiteY14" fmla="*/ 42965 h 59411"/>
              <a:gd name="connsiteX15" fmla="*/ 16516 w 43256"/>
              <a:gd name="connsiteY15" fmla="*/ 39125 h 59411"/>
              <a:gd name="connsiteX16" fmla="*/ 5840 w 43256"/>
              <a:gd name="connsiteY16" fmla="*/ 35331 h 59411"/>
              <a:gd name="connsiteX17" fmla="*/ 1146 w 43256"/>
              <a:gd name="connsiteY17" fmla="*/ 31109 h 59411"/>
              <a:gd name="connsiteX18" fmla="*/ 2149 w 43256"/>
              <a:gd name="connsiteY18" fmla="*/ 25410 h 59411"/>
              <a:gd name="connsiteX19" fmla="*/ 31 w 43256"/>
              <a:gd name="connsiteY19" fmla="*/ 19563 h 59411"/>
              <a:gd name="connsiteX20" fmla="*/ 3899 w 43256"/>
              <a:gd name="connsiteY20" fmla="*/ 14366 h 59411"/>
              <a:gd name="connsiteX21" fmla="*/ 3936 w 43256"/>
              <a:gd name="connsiteY21" fmla="*/ 14229 h 59411"/>
              <a:gd name="connsiteX0" fmla="*/ 349158 w 830634"/>
              <a:gd name="connsiteY0" fmla="*/ 840948 h 840948"/>
              <a:gd name="connsiteX1" fmla="*/ 242648 w 830634"/>
              <a:gd name="connsiteY1" fmla="*/ 702907 h 840948"/>
              <a:gd name="connsiteX2" fmla="*/ 349158 w 830634"/>
              <a:gd name="connsiteY2" fmla="*/ 840948 h 840948"/>
              <a:gd name="connsiteX0" fmla="*/ 251869 w 830634"/>
              <a:gd name="connsiteY0" fmla="*/ 631560 h 840948"/>
              <a:gd name="connsiteX1" fmla="*/ 344022 w 830634"/>
              <a:gd name="connsiteY1" fmla="*/ 715455 h 840948"/>
              <a:gd name="connsiteX2" fmla="*/ 251869 w 830634"/>
              <a:gd name="connsiteY2" fmla="*/ 631560 h 840948"/>
              <a:gd name="connsiteX0" fmla="*/ 326044 w 830634"/>
              <a:gd name="connsiteY0" fmla="*/ 614187 h 840948"/>
              <a:gd name="connsiteX1" fmla="*/ 224130 w 830634"/>
              <a:gd name="connsiteY1" fmla="*/ 614187 h 840948"/>
              <a:gd name="connsiteX2" fmla="*/ 275087 w 830634"/>
              <a:gd name="connsiteY2" fmla="*/ 563230 h 840948"/>
              <a:gd name="connsiteX3" fmla="*/ 326044 w 830634"/>
              <a:gd name="connsiteY3" fmla="*/ 614187 h 840948"/>
              <a:gd name="connsiteX0" fmla="*/ 4729 w 43256"/>
              <a:gd name="connsiteY0" fmla="*/ 26036 h 59411"/>
              <a:gd name="connsiteX1" fmla="*/ 2196 w 43256"/>
              <a:gd name="connsiteY1" fmla="*/ 25239 h 59411"/>
              <a:gd name="connsiteX2" fmla="*/ 6964 w 43256"/>
              <a:gd name="connsiteY2" fmla="*/ 34758 h 59411"/>
              <a:gd name="connsiteX3" fmla="*/ 5856 w 43256"/>
              <a:gd name="connsiteY3" fmla="*/ 35139 h 59411"/>
              <a:gd name="connsiteX4" fmla="*/ 16514 w 43256"/>
              <a:gd name="connsiteY4" fmla="*/ 38949 h 59411"/>
              <a:gd name="connsiteX5" fmla="*/ 15846 w 43256"/>
              <a:gd name="connsiteY5" fmla="*/ 37209 h 59411"/>
              <a:gd name="connsiteX6" fmla="*/ 28863 w 43256"/>
              <a:gd name="connsiteY6" fmla="*/ 34610 h 59411"/>
              <a:gd name="connsiteX7" fmla="*/ 28596 w 43256"/>
              <a:gd name="connsiteY7" fmla="*/ 36519 h 59411"/>
              <a:gd name="connsiteX8" fmla="*/ 34165 w 43256"/>
              <a:gd name="connsiteY8" fmla="*/ 22813 h 59411"/>
              <a:gd name="connsiteX9" fmla="*/ 37416 w 43256"/>
              <a:gd name="connsiteY9" fmla="*/ 29949 h 59411"/>
              <a:gd name="connsiteX10" fmla="*/ 41834 w 43256"/>
              <a:gd name="connsiteY10" fmla="*/ 15213 h 59411"/>
              <a:gd name="connsiteX11" fmla="*/ 40386 w 43256"/>
              <a:gd name="connsiteY11" fmla="*/ 17889 h 59411"/>
              <a:gd name="connsiteX12" fmla="*/ 38360 w 43256"/>
              <a:gd name="connsiteY12" fmla="*/ 5285 h 59411"/>
              <a:gd name="connsiteX13" fmla="*/ 38436 w 43256"/>
              <a:gd name="connsiteY13" fmla="*/ 6549 h 59411"/>
              <a:gd name="connsiteX14" fmla="*/ 29114 w 43256"/>
              <a:gd name="connsiteY14" fmla="*/ 3811 h 59411"/>
              <a:gd name="connsiteX15" fmla="*/ 29856 w 43256"/>
              <a:gd name="connsiteY15" fmla="*/ 2199 h 59411"/>
              <a:gd name="connsiteX16" fmla="*/ 22177 w 43256"/>
              <a:gd name="connsiteY16" fmla="*/ 4579 h 59411"/>
              <a:gd name="connsiteX17" fmla="*/ 22536 w 43256"/>
              <a:gd name="connsiteY17" fmla="*/ 3189 h 59411"/>
              <a:gd name="connsiteX18" fmla="*/ 14036 w 43256"/>
              <a:gd name="connsiteY18" fmla="*/ 5051 h 59411"/>
              <a:gd name="connsiteX19" fmla="*/ 15336 w 43256"/>
              <a:gd name="connsiteY19" fmla="*/ 6399 h 59411"/>
              <a:gd name="connsiteX20" fmla="*/ 4163 w 43256"/>
              <a:gd name="connsiteY20" fmla="*/ 15648 h 59411"/>
              <a:gd name="connsiteX21" fmla="*/ 3936 w 43256"/>
              <a:gd name="connsiteY21" fmla="*/ 14229 h 59411"/>
              <a:gd name="connsiteX0" fmla="*/ 3936 w 43256"/>
              <a:gd name="connsiteY0" fmla="*/ 14229 h 59411"/>
              <a:gd name="connsiteX1" fmla="*/ 5659 w 43256"/>
              <a:gd name="connsiteY1" fmla="*/ 6766 h 59411"/>
              <a:gd name="connsiteX2" fmla="*/ 14041 w 43256"/>
              <a:gd name="connsiteY2" fmla="*/ 5061 h 59411"/>
              <a:gd name="connsiteX3" fmla="*/ 22492 w 43256"/>
              <a:gd name="connsiteY3" fmla="*/ 3291 h 59411"/>
              <a:gd name="connsiteX4" fmla="*/ 25785 w 43256"/>
              <a:gd name="connsiteY4" fmla="*/ 59 h 59411"/>
              <a:gd name="connsiteX5" fmla="*/ 29869 w 43256"/>
              <a:gd name="connsiteY5" fmla="*/ 2340 h 59411"/>
              <a:gd name="connsiteX6" fmla="*/ 35499 w 43256"/>
              <a:gd name="connsiteY6" fmla="*/ 549 h 59411"/>
              <a:gd name="connsiteX7" fmla="*/ 38354 w 43256"/>
              <a:gd name="connsiteY7" fmla="*/ 5435 h 59411"/>
              <a:gd name="connsiteX8" fmla="*/ 42018 w 43256"/>
              <a:gd name="connsiteY8" fmla="*/ 10177 h 59411"/>
              <a:gd name="connsiteX9" fmla="*/ 41854 w 43256"/>
              <a:gd name="connsiteY9" fmla="*/ 15319 h 59411"/>
              <a:gd name="connsiteX10" fmla="*/ 43052 w 43256"/>
              <a:gd name="connsiteY10" fmla="*/ 23181 h 59411"/>
              <a:gd name="connsiteX11" fmla="*/ 37440 w 43256"/>
              <a:gd name="connsiteY11" fmla="*/ 30063 h 59411"/>
              <a:gd name="connsiteX12" fmla="*/ 35431 w 43256"/>
              <a:gd name="connsiteY12" fmla="*/ 35960 h 59411"/>
              <a:gd name="connsiteX13" fmla="*/ 28591 w 43256"/>
              <a:gd name="connsiteY13" fmla="*/ 36674 h 59411"/>
              <a:gd name="connsiteX14" fmla="*/ 23703 w 43256"/>
              <a:gd name="connsiteY14" fmla="*/ 42965 h 59411"/>
              <a:gd name="connsiteX15" fmla="*/ 16516 w 43256"/>
              <a:gd name="connsiteY15" fmla="*/ 39125 h 59411"/>
              <a:gd name="connsiteX16" fmla="*/ 5840 w 43256"/>
              <a:gd name="connsiteY16" fmla="*/ 35331 h 59411"/>
              <a:gd name="connsiteX17" fmla="*/ 1146 w 43256"/>
              <a:gd name="connsiteY17" fmla="*/ 31109 h 59411"/>
              <a:gd name="connsiteX18" fmla="*/ 2149 w 43256"/>
              <a:gd name="connsiteY18" fmla="*/ 25410 h 59411"/>
              <a:gd name="connsiteX19" fmla="*/ 31 w 43256"/>
              <a:gd name="connsiteY19" fmla="*/ 19563 h 59411"/>
              <a:gd name="connsiteX20" fmla="*/ 3899 w 43256"/>
              <a:gd name="connsiteY20" fmla="*/ 14366 h 59411"/>
              <a:gd name="connsiteX21" fmla="*/ 3936 w 43256"/>
              <a:gd name="connsiteY21" fmla="*/ 14229 h 59411"/>
              <a:gd name="connsiteX0" fmla="*/ 349158 w 830634"/>
              <a:gd name="connsiteY0" fmla="*/ 840948 h 840948"/>
              <a:gd name="connsiteX1" fmla="*/ 242648 w 830634"/>
              <a:gd name="connsiteY1" fmla="*/ 702907 h 840948"/>
              <a:gd name="connsiteX2" fmla="*/ 349158 w 830634"/>
              <a:gd name="connsiteY2" fmla="*/ 840948 h 840948"/>
              <a:gd name="connsiteX0" fmla="*/ 251869 w 830634"/>
              <a:gd name="connsiteY0" fmla="*/ 631560 h 840948"/>
              <a:gd name="connsiteX1" fmla="*/ 344022 w 830634"/>
              <a:gd name="connsiteY1" fmla="*/ 715455 h 840948"/>
              <a:gd name="connsiteX2" fmla="*/ 251869 w 830634"/>
              <a:gd name="connsiteY2" fmla="*/ 631560 h 840948"/>
              <a:gd name="connsiteX0" fmla="*/ 326044 w 830634"/>
              <a:gd name="connsiteY0" fmla="*/ 614187 h 840948"/>
              <a:gd name="connsiteX1" fmla="*/ 275087 w 830634"/>
              <a:gd name="connsiteY1" fmla="*/ 563230 h 840948"/>
              <a:gd name="connsiteX2" fmla="*/ 326044 w 830634"/>
              <a:gd name="connsiteY2" fmla="*/ 614187 h 840948"/>
              <a:gd name="connsiteX0" fmla="*/ 4729 w 43256"/>
              <a:gd name="connsiteY0" fmla="*/ 26036 h 59411"/>
              <a:gd name="connsiteX1" fmla="*/ 2196 w 43256"/>
              <a:gd name="connsiteY1" fmla="*/ 25239 h 59411"/>
              <a:gd name="connsiteX2" fmla="*/ 6964 w 43256"/>
              <a:gd name="connsiteY2" fmla="*/ 34758 h 59411"/>
              <a:gd name="connsiteX3" fmla="*/ 5856 w 43256"/>
              <a:gd name="connsiteY3" fmla="*/ 35139 h 59411"/>
              <a:gd name="connsiteX4" fmla="*/ 16514 w 43256"/>
              <a:gd name="connsiteY4" fmla="*/ 38949 h 59411"/>
              <a:gd name="connsiteX5" fmla="*/ 15846 w 43256"/>
              <a:gd name="connsiteY5" fmla="*/ 37209 h 59411"/>
              <a:gd name="connsiteX6" fmla="*/ 28863 w 43256"/>
              <a:gd name="connsiteY6" fmla="*/ 34610 h 59411"/>
              <a:gd name="connsiteX7" fmla="*/ 28596 w 43256"/>
              <a:gd name="connsiteY7" fmla="*/ 36519 h 59411"/>
              <a:gd name="connsiteX8" fmla="*/ 34165 w 43256"/>
              <a:gd name="connsiteY8" fmla="*/ 22813 h 59411"/>
              <a:gd name="connsiteX9" fmla="*/ 37416 w 43256"/>
              <a:gd name="connsiteY9" fmla="*/ 29949 h 59411"/>
              <a:gd name="connsiteX10" fmla="*/ 41834 w 43256"/>
              <a:gd name="connsiteY10" fmla="*/ 15213 h 59411"/>
              <a:gd name="connsiteX11" fmla="*/ 40386 w 43256"/>
              <a:gd name="connsiteY11" fmla="*/ 17889 h 59411"/>
              <a:gd name="connsiteX12" fmla="*/ 38360 w 43256"/>
              <a:gd name="connsiteY12" fmla="*/ 5285 h 59411"/>
              <a:gd name="connsiteX13" fmla="*/ 38436 w 43256"/>
              <a:gd name="connsiteY13" fmla="*/ 6549 h 59411"/>
              <a:gd name="connsiteX14" fmla="*/ 29114 w 43256"/>
              <a:gd name="connsiteY14" fmla="*/ 3811 h 59411"/>
              <a:gd name="connsiteX15" fmla="*/ 29856 w 43256"/>
              <a:gd name="connsiteY15" fmla="*/ 2199 h 59411"/>
              <a:gd name="connsiteX16" fmla="*/ 22177 w 43256"/>
              <a:gd name="connsiteY16" fmla="*/ 4579 h 59411"/>
              <a:gd name="connsiteX17" fmla="*/ 22536 w 43256"/>
              <a:gd name="connsiteY17" fmla="*/ 3189 h 59411"/>
              <a:gd name="connsiteX18" fmla="*/ 14036 w 43256"/>
              <a:gd name="connsiteY18" fmla="*/ 5051 h 59411"/>
              <a:gd name="connsiteX19" fmla="*/ 15336 w 43256"/>
              <a:gd name="connsiteY19" fmla="*/ 6399 h 59411"/>
              <a:gd name="connsiteX20" fmla="*/ 4163 w 43256"/>
              <a:gd name="connsiteY20" fmla="*/ 15648 h 59411"/>
              <a:gd name="connsiteX21" fmla="*/ 3936 w 43256"/>
              <a:gd name="connsiteY21" fmla="*/ 14229 h 59411"/>
              <a:gd name="connsiteX0" fmla="*/ 3936 w 43256"/>
              <a:gd name="connsiteY0" fmla="*/ 14229 h 59411"/>
              <a:gd name="connsiteX1" fmla="*/ 5659 w 43256"/>
              <a:gd name="connsiteY1" fmla="*/ 6766 h 59411"/>
              <a:gd name="connsiteX2" fmla="*/ 14041 w 43256"/>
              <a:gd name="connsiteY2" fmla="*/ 5061 h 59411"/>
              <a:gd name="connsiteX3" fmla="*/ 22492 w 43256"/>
              <a:gd name="connsiteY3" fmla="*/ 3291 h 59411"/>
              <a:gd name="connsiteX4" fmla="*/ 25785 w 43256"/>
              <a:gd name="connsiteY4" fmla="*/ 59 h 59411"/>
              <a:gd name="connsiteX5" fmla="*/ 29869 w 43256"/>
              <a:gd name="connsiteY5" fmla="*/ 2340 h 59411"/>
              <a:gd name="connsiteX6" fmla="*/ 35499 w 43256"/>
              <a:gd name="connsiteY6" fmla="*/ 549 h 59411"/>
              <a:gd name="connsiteX7" fmla="*/ 38354 w 43256"/>
              <a:gd name="connsiteY7" fmla="*/ 5435 h 59411"/>
              <a:gd name="connsiteX8" fmla="*/ 42018 w 43256"/>
              <a:gd name="connsiteY8" fmla="*/ 10177 h 59411"/>
              <a:gd name="connsiteX9" fmla="*/ 41854 w 43256"/>
              <a:gd name="connsiteY9" fmla="*/ 15319 h 59411"/>
              <a:gd name="connsiteX10" fmla="*/ 43052 w 43256"/>
              <a:gd name="connsiteY10" fmla="*/ 23181 h 59411"/>
              <a:gd name="connsiteX11" fmla="*/ 37440 w 43256"/>
              <a:gd name="connsiteY11" fmla="*/ 30063 h 59411"/>
              <a:gd name="connsiteX12" fmla="*/ 35431 w 43256"/>
              <a:gd name="connsiteY12" fmla="*/ 35960 h 59411"/>
              <a:gd name="connsiteX13" fmla="*/ 28591 w 43256"/>
              <a:gd name="connsiteY13" fmla="*/ 36674 h 59411"/>
              <a:gd name="connsiteX14" fmla="*/ 23703 w 43256"/>
              <a:gd name="connsiteY14" fmla="*/ 42965 h 59411"/>
              <a:gd name="connsiteX15" fmla="*/ 16516 w 43256"/>
              <a:gd name="connsiteY15" fmla="*/ 39125 h 59411"/>
              <a:gd name="connsiteX16" fmla="*/ 5840 w 43256"/>
              <a:gd name="connsiteY16" fmla="*/ 35331 h 59411"/>
              <a:gd name="connsiteX17" fmla="*/ 1146 w 43256"/>
              <a:gd name="connsiteY17" fmla="*/ 31109 h 59411"/>
              <a:gd name="connsiteX18" fmla="*/ 2149 w 43256"/>
              <a:gd name="connsiteY18" fmla="*/ 25410 h 59411"/>
              <a:gd name="connsiteX19" fmla="*/ 31 w 43256"/>
              <a:gd name="connsiteY19" fmla="*/ 19563 h 59411"/>
              <a:gd name="connsiteX20" fmla="*/ 3899 w 43256"/>
              <a:gd name="connsiteY20" fmla="*/ 14366 h 59411"/>
              <a:gd name="connsiteX21" fmla="*/ 3936 w 43256"/>
              <a:gd name="connsiteY21" fmla="*/ 14229 h 59411"/>
              <a:gd name="connsiteX0" fmla="*/ 349158 w 830634"/>
              <a:gd name="connsiteY0" fmla="*/ 840948 h 840948"/>
              <a:gd name="connsiteX1" fmla="*/ 242648 w 830634"/>
              <a:gd name="connsiteY1" fmla="*/ 702907 h 840948"/>
              <a:gd name="connsiteX2" fmla="*/ 349158 w 830634"/>
              <a:gd name="connsiteY2" fmla="*/ 840948 h 840948"/>
              <a:gd name="connsiteX0" fmla="*/ 251869 w 830634"/>
              <a:gd name="connsiteY0" fmla="*/ 631560 h 840948"/>
              <a:gd name="connsiteX1" fmla="*/ 344022 w 830634"/>
              <a:gd name="connsiteY1" fmla="*/ 715455 h 840948"/>
              <a:gd name="connsiteX2" fmla="*/ 343309 w 830634"/>
              <a:gd name="connsiteY2" fmla="*/ 723000 h 840948"/>
              <a:gd name="connsiteX0" fmla="*/ 326044 w 830634"/>
              <a:gd name="connsiteY0" fmla="*/ 614187 h 840948"/>
              <a:gd name="connsiteX1" fmla="*/ 275087 w 830634"/>
              <a:gd name="connsiteY1" fmla="*/ 563230 h 840948"/>
              <a:gd name="connsiteX2" fmla="*/ 326044 w 830634"/>
              <a:gd name="connsiteY2" fmla="*/ 614187 h 840948"/>
              <a:gd name="connsiteX0" fmla="*/ 4729 w 43256"/>
              <a:gd name="connsiteY0" fmla="*/ 26036 h 59411"/>
              <a:gd name="connsiteX1" fmla="*/ 2196 w 43256"/>
              <a:gd name="connsiteY1" fmla="*/ 25239 h 59411"/>
              <a:gd name="connsiteX2" fmla="*/ 6964 w 43256"/>
              <a:gd name="connsiteY2" fmla="*/ 34758 h 59411"/>
              <a:gd name="connsiteX3" fmla="*/ 5856 w 43256"/>
              <a:gd name="connsiteY3" fmla="*/ 35139 h 59411"/>
              <a:gd name="connsiteX4" fmla="*/ 16514 w 43256"/>
              <a:gd name="connsiteY4" fmla="*/ 38949 h 59411"/>
              <a:gd name="connsiteX5" fmla="*/ 15846 w 43256"/>
              <a:gd name="connsiteY5" fmla="*/ 37209 h 59411"/>
              <a:gd name="connsiteX6" fmla="*/ 28863 w 43256"/>
              <a:gd name="connsiteY6" fmla="*/ 34610 h 59411"/>
              <a:gd name="connsiteX7" fmla="*/ 28596 w 43256"/>
              <a:gd name="connsiteY7" fmla="*/ 36519 h 59411"/>
              <a:gd name="connsiteX8" fmla="*/ 34165 w 43256"/>
              <a:gd name="connsiteY8" fmla="*/ 22813 h 59411"/>
              <a:gd name="connsiteX9" fmla="*/ 37416 w 43256"/>
              <a:gd name="connsiteY9" fmla="*/ 29949 h 59411"/>
              <a:gd name="connsiteX10" fmla="*/ 41834 w 43256"/>
              <a:gd name="connsiteY10" fmla="*/ 15213 h 59411"/>
              <a:gd name="connsiteX11" fmla="*/ 40386 w 43256"/>
              <a:gd name="connsiteY11" fmla="*/ 17889 h 59411"/>
              <a:gd name="connsiteX12" fmla="*/ 38360 w 43256"/>
              <a:gd name="connsiteY12" fmla="*/ 5285 h 59411"/>
              <a:gd name="connsiteX13" fmla="*/ 38436 w 43256"/>
              <a:gd name="connsiteY13" fmla="*/ 6549 h 59411"/>
              <a:gd name="connsiteX14" fmla="*/ 29114 w 43256"/>
              <a:gd name="connsiteY14" fmla="*/ 3811 h 59411"/>
              <a:gd name="connsiteX15" fmla="*/ 29856 w 43256"/>
              <a:gd name="connsiteY15" fmla="*/ 2199 h 59411"/>
              <a:gd name="connsiteX16" fmla="*/ 22177 w 43256"/>
              <a:gd name="connsiteY16" fmla="*/ 4579 h 59411"/>
              <a:gd name="connsiteX17" fmla="*/ 22536 w 43256"/>
              <a:gd name="connsiteY17" fmla="*/ 3189 h 59411"/>
              <a:gd name="connsiteX18" fmla="*/ 14036 w 43256"/>
              <a:gd name="connsiteY18" fmla="*/ 5051 h 59411"/>
              <a:gd name="connsiteX19" fmla="*/ 15336 w 43256"/>
              <a:gd name="connsiteY19" fmla="*/ 6399 h 59411"/>
              <a:gd name="connsiteX20" fmla="*/ 4163 w 43256"/>
              <a:gd name="connsiteY20" fmla="*/ 15648 h 59411"/>
              <a:gd name="connsiteX21" fmla="*/ 3936 w 43256"/>
              <a:gd name="connsiteY21" fmla="*/ 14229 h 59411"/>
              <a:gd name="connsiteX0" fmla="*/ 3936 w 43256"/>
              <a:gd name="connsiteY0" fmla="*/ 14229 h 59411"/>
              <a:gd name="connsiteX1" fmla="*/ 5659 w 43256"/>
              <a:gd name="connsiteY1" fmla="*/ 6766 h 59411"/>
              <a:gd name="connsiteX2" fmla="*/ 14041 w 43256"/>
              <a:gd name="connsiteY2" fmla="*/ 5061 h 59411"/>
              <a:gd name="connsiteX3" fmla="*/ 22492 w 43256"/>
              <a:gd name="connsiteY3" fmla="*/ 3291 h 59411"/>
              <a:gd name="connsiteX4" fmla="*/ 25785 w 43256"/>
              <a:gd name="connsiteY4" fmla="*/ 59 h 59411"/>
              <a:gd name="connsiteX5" fmla="*/ 29869 w 43256"/>
              <a:gd name="connsiteY5" fmla="*/ 2340 h 59411"/>
              <a:gd name="connsiteX6" fmla="*/ 35499 w 43256"/>
              <a:gd name="connsiteY6" fmla="*/ 549 h 59411"/>
              <a:gd name="connsiteX7" fmla="*/ 38354 w 43256"/>
              <a:gd name="connsiteY7" fmla="*/ 5435 h 59411"/>
              <a:gd name="connsiteX8" fmla="*/ 42018 w 43256"/>
              <a:gd name="connsiteY8" fmla="*/ 10177 h 59411"/>
              <a:gd name="connsiteX9" fmla="*/ 41854 w 43256"/>
              <a:gd name="connsiteY9" fmla="*/ 15319 h 59411"/>
              <a:gd name="connsiteX10" fmla="*/ 43052 w 43256"/>
              <a:gd name="connsiteY10" fmla="*/ 23181 h 59411"/>
              <a:gd name="connsiteX11" fmla="*/ 37440 w 43256"/>
              <a:gd name="connsiteY11" fmla="*/ 30063 h 59411"/>
              <a:gd name="connsiteX12" fmla="*/ 35431 w 43256"/>
              <a:gd name="connsiteY12" fmla="*/ 35960 h 59411"/>
              <a:gd name="connsiteX13" fmla="*/ 28591 w 43256"/>
              <a:gd name="connsiteY13" fmla="*/ 36674 h 59411"/>
              <a:gd name="connsiteX14" fmla="*/ 23703 w 43256"/>
              <a:gd name="connsiteY14" fmla="*/ 42965 h 59411"/>
              <a:gd name="connsiteX15" fmla="*/ 16516 w 43256"/>
              <a:gd name="connsiteY15" fmla="*/ 39125 h 59411"/>
              <a:gd name="connsiteX16" fmla="*/ 5840 w 43256"/>
              <a:gd name="connsiteY16" fmla="*/ 35331 h 59411"/>
              <a:gd name="connsiteX17" fmla="*/ 1146 w 43256"/>
              <a:gd name="connsiteY17" fmla="*/ 31109 h 59411"/>
              <a:gd name="connsiteX18" fmla="*/ 2149 w 43256"/>
              <a:gd name="connsiteY18" fmla="*/ 25410 h 59411"/>
              <a:gd name="connsiteX19" fmla="*/ 31 w 43256"/>
              <a:gd name="connsiteY19" fmla="*/ 19563 h 59411"/>
              <a:gd name="connsiteX20" fmla="*/ 3899 w 43256"/>
              <a:gd name="connsiteY20" fmla="*/ 14366 h 59411"/>
              <a:gd name="connsiteX21" fmla="*/ 3936 w 43256"/>
              <a:gd name="connsiteY21" fmla="*/ 14229 h 59411"/>
              <a:gd name="connsiteX0" fmla="*/ 349158 w 830634"/>
              <a:gd name="connsiteY0" fmla="*/ 840948 h 840948"/>
              <a:gd name="connsiteX1" fmla="*/ 242648 w 830634"/>
              <a:gd name="connsiteY1" fmla="*/ 702907 h 840948"/>
              <a:gd name="connsiteX2" fmla="*/ 349158 w 830634"/>
              <a:gd name="connsiteY2" fmla="*/ 840948 h 840948"/>
              <a:gd name="connsiteX0" fmla="*/ 251869 w 830634"/>
              <a:gd name="connsiteY0" fmla="*/ 631560 h 840948"/>
              <a:gd name="connsiteX1" fmla="*/ 344022 w 830634"/>
              <a:gd name="connsiteY1" fmla="*/ 715455 h 840948"/>
              <a:gd name="connsiteX0" fmla="*/ 326044 w 830634"/>
              <a:gd name="connsiteY0" fmla="*/ 614187 h 840948"/>
              <a:gd name="connsiteX1" fmla="*/ 275087 w 830634"/>
              <a:gd name="connsiteY1" fmla="*/ 563230 h 840948"/>
              <a:gd name="connsiteX2" fmla="*/ 326044 w 830634"/>
              <a:gd name="connsiteY2" fmla="*/ 614187 h 840948"/>
              <a:gd name="connsiteX0" fmla="*/ 4729 w 43256"/>
              <a:gd name="connsiteY0" fmla="*/ 26036 h 59411"/>
              <a:gd name="connsiteX1" fmla="*/ 2196 w 43256"/>
              <a:gd name="connsiteY1" fmla="*/ 25239 h 59411"/>
              <a:gd name="connsiteX2" fmla="*/ 6964 w 43256"/>
              <a:gd name="connsiteY2" fmla="*/ 34758 h 59411"/>
              <a:gd name="connsiteX3" fmla="*/ 5856 w 43256"/>
              <a:gd name="connsiteY3" fmla="*/ 35139 h 59411"/>
              <a:gd name="connsiteX4" fmla="*/ 16514 w 43256"/>
              <a:gd name="connsiteY4" fmla="*/ 38949 h 59411"/>
              <a:gd name="connsiteX5" fmla="*/ 15846 w 43256"/>
              <a:gd name="connsiteY5" fmla="*/ 37209 h 59411"/>
              <a:gd name="connsiteX6" fmla="*/ 28863 w 43256"/>
              <a:gd name="connsiteY6" fmla="*/ 34610 h 59411"/>
              <a:gd name="connsiteX7" fmla="*/ 28596 w 43256"/>
              <a:gd name="connsiteY7" fmla="*/ 36519 h 59411"/>
              <a:gd name="connsiteX8" fmla="*/ 34165 w 43256"/>
              <a:gd name="connsiteY8" fmla="*/ 22813 h 59411"/>
              <a:gd name="connsiteX9" fmla="*/ 37416 w 43256"/>
              <a:gd name="connsiteY9" fmla="*/ 29949 h 59411"/>
              <a:gd name="connsiteX10" fmla="*/ 41834 w 43256"/>
              <a:gd name="connsiteY10" fmla="*/ 15213 h 59411"/>
              <a:gd name="connsiteX11" fmla="*/ 40386 w 43256"/>
              <a:gd name="connsiteY11" fmla="*/ 17889 h 59411"/>
              <a:gd name="connsiteX12" fmla="*/ 38360 w 43256"/>
              <a:gd name="connsiteY12" fmla="*/ 5285 h 59411"/>
              <a:gd name="connsiteX13" fmla="*/ 38436 w 43256"/>
              <a:gd name="connsiteY13" fmla="*/ 6549 h 59411"/>
              <a:gd name="connsiteX14" fmla="*/ 29114 w 43256"/>
              <a:gd name="connsiteY14" fmla="*/ 3811 h 59411"/>
              <a:gd name="connsiteX15" fmla="*/ 29856 w 43256"/>
              <a:gd name="connsiteY15" fmla="*/ 2199 h 59411"/>
              <a:gd name="connsiteX16" fmla="*/ 22177 w 43256"/>
              <a:gd name="connsiteY16" fmla="*/ 4579 h 59411"/>
              <a:gd name="connsiteX17" fmla="*/ 22536 w 43256"/>
              <a:gd name="connsiteY17" fmla="*/ 3189 h 59411"/>
              <a:gd name="connsiteX18" fmla="*/ 14036 w 43256"/>
              <a:gd name="connsiteY18" fmla="*/ 5051 h 59411"/>
              <a:gd name="connsiteX19" fmla="*/ 15336 w 43256"/>
              <a:gd name="connsiteY19" fmla="*/ 6399 h 59411"/>
              <a:gd name="connsiteX20" fmla="*/ 4163 w 43256"/>
              <a:gd name="connsiteY20" fmla="*/ 15648 h 59411"/>
              <a:gd name="connsiteX21" fmla="*/ 3936 w 43256"/>
              <a:gd name="connsiteY21" fmla="*/ 14229 h 59411"/>
              <a:gd name="connsiteX0" fmla="*/ 3936 w 43256"/>
              <a:gd name="connsiteY0" fmla="*/ 14229 h 59411"/>
              <a:gd name="connsiteX1" fmla="*/ 5659 w 43256"/>
              <a:gd name="connsiteY1" fmla="*/ 6766 h 59411"/>
              <a:gd name="connsiteX2" fmla="*/ 14041 w 43256"/>
              <a:gd name="connsiteY2" fmla="*/ 5061 h 59411"/>
              <a:gd name="connsiteX3" fmla="*/ 22492 w 43256"/>
              <a:gd name="connsiteY3" fmla="*/ 3291 h 59411"/>
              <a:gd name="connsiteX4" fmla="*/ 25785 w 43256"/>
              <a:gd name="connsiteY4" fmla="*/ 59 h 59411"/>
              <a:gd name="connsiteX5" fmla="*/ 29869 w 43256"/>
              <a:gd name="connsiteY5" fmla="*/ 2340 h 59411"/>
              <a:gd name="connsiteX6" fmla="*/ 35499 w 43256"/>
              <a:gd name="connsiteY6" fmla="*/ 549 h 59411"/>
              <a:gd name="connsiteX7" fmla="*/ 38354 w 43256"/>
              <a:gd name="connsiteY7" fmla="*/ 5435 h 59411"/>
              <a:gd name="connsiteX8" fmla="*/ 42018 w 43256"/>
              <a:gd name="connsiteY8" fmla="*/ 10177 h 59411"/>
              <a:gd name="connsiteX9" fmla="*/ 41854 w 43256"/>
              <a:gd name="connsiteY9" fmla="*/ 15319 h 59411"/>
              <a:gd name="connsiteX10" fmla="*/ 43052 w 43256"/>
              <a:gd name="connsiteY10" fmla="*/ 23181 h 59411"/>
              <a:gd name="connsiteX11" fmla="*/ 37440 w 43256"/>
              <a:gd name="connsiteY11" fmla="*/ 30063 h 59411"/>
              <a:gd name="connsiteX12" fmla="*/ 35431 w 43256"/>
              <a:gd name="connsiteY12" fmla="*/ 35960 h 59411"/>
              <a:gd name="connsiteX13" fmla="*/ 28591 w 43256"/>
              <a:gd name="connsiteY13" fmla="*/ 36674 h 59411"/>
              <a:gd name="connsiteX14" fmla="*/ 23703 w 43256"/>
              <a:gd name="connsiteY14" fmla="*/ 42965 h 59411"/>
              <a:gd name="connsiteX15" fmla="*/ 16516 w 43256"/>
              <a:gd name="connsiteY15" fmla="*/ 39125 h 59411"/>
              <a:gd name="connsiteX16" fmla="*/ 5840 w 43256"/>
              <a:gd name="connsiteY16" fmla="*/ 35331 h 59411"/>
              <a:gd name="connsiteX17" fmla="*/ 1146 w 43256"/>
              <a:gd name="connsiteY17" fmla="*/ 31109 h 59411"/>
              <a:gd name="connsiteX18" fmla="*/ 2149 w 43256"/>
              <a:gd name="connsiteY18" fmla="*/ 25410 h 59411"/>
              <a:gd name="connsiteX19" fmla="*/ 31 w 43256"/>
              <a:gd name="connsiteY19" fmla="*/ 19563 h 59411"/>
              <a:gd name="connsiteX20" fmla="*/ 3899 w 43256"/>
              <a:gd name="connsiteY20" fmla="*/ 14366 h 59411"/>
              <a:gd name="connsiteX21" fmla="*/ 3936 w 43256"/>
              <a:gd name="connsiteY21" fmla="*/ 14229 h 59411"/>
              <a:gd name="connsiteX0" fmla="*/ 349158 w 830634"/>
              <a:gd name="connsiteY0" fmla="*/ 840948 h 840948"/>
              <a:gd name="connsiteX1" fmla="*/ 242648 w 830634"/>
              <a:gd name="connsiteY1" fmla="*/ 702907 h 840948"/>
              <a:gd name="connsiteX2" fmla="*/ 349158 w 830634"/>
              <a:gd name="connsiteY2" fmla="*/ 840948 h 840948"/>
              <a:gd name="connsiteX0" fmla="*/ 251869 w 830634"/>
              <a:gd name="connsiteY0" fmla="*/ 631560 h 840948"/>
              <a:gd name="connsiteX1" fmla="*/ 344022 w 830634"/>
              <a:gd name="connsiteY1" fmla="*/ 715455 h 840948"/>
              <a:gd name="connsiteX0" fmla="*/ 188884 w 830634"/>
              <a:gd name="connsiteY0" fmla="*/ 591327 h 840948"/>
              <a:gd name="connsiteX1" fmla="*/ 275087 w 830634"/>
              <a:gd name="connsiteY1" fmla="*/ 563230 h 840948"/>
              <a:gd name="connsiteX2" fmla="*/ 188884 w 830634"/>
              <a:gd name="connsiteY2" fmla="*/ 591327 h 840948"/>
              <a:gd name="connsiteX0" fmla="*/ 4729 w 43256"/>
              <a:gd name="connsiteY0" fmla="*/ 26036 h 59411"/>
              <a:gd name="connsiteX1" fmla="*/ 2196 w 43256"/>
              <a:gd name="connsiteY1" fmla="*/ 25239 h 59411"/>
              <a:gd name="connsiteX2" fmla="*/ 6964 w 43256"/>
              <a:gd name="connsiteY2" fmla="*/ 34758 h 59411"/>
              <a:gd name="connsiteX3" fmla="*/ 5856 w 43256"/>
              <a:gd name="connsiteY3" fmla="*/ 35139 h 59411"/>
              <a:gd name="connsiteX4" fmla="*/ 16514 w 43256"/>
              <a:gd name="connsiteY4" fmla="*/ 38949 h 59411"/>
              <a:gd name="connsiteX5" fmla="*/ 15846 w 43256"/>
              <a:gd name="connsiteY5" fmla="*/ 37209 h 59411"/>
              <a:gd name="connsiteX6" fmla="*/ 28863 w 43256"/>
              <a:gd name="connsiteY6" fmla="*/ 34610 h 59411"/>
              <a:gd name="connsiteX7" fmla="*/ 28596 w 43256"/>
              <a:gd name="connsiteY7" fmla="*/ 36519 h 59411"/>
              <a:gd name="connsiteX8" fmla="*/ 34165 w 43256"/>
              <a:gd name="connsiteY8" fmla="*/ 22813 h 59411"/>
              <a:gd name="connsiteX9" fmla="*/ 37416 w 43256"/>
              <a:gd name="connsiteY9" fmla="*/ 29949 h 59411"/>
              <a:gd name="connsiteX10" fmla="*/ 41834 w 43256"/>
              <a:gd name="connsiteY10" fmla="*/ 15213 h 59411"/>
              <a:gd name="connsiteX11" fmla="*/ 40386 w 43256"/>
              <a:gd name="connsiteY11" fmla="*/ 17889 h 59411"/>
              <a:gd name="connsiteX12" fmla="*/ 38360 w 43256"/>
              <a:gd name="connsiteY12" fmla="*/ 5285 h 59411"/>
              <a:gd name="connsiteX13" fmla="*/ 38436 w 43256"/>
              <a:gd name="connsiteY13" fmla="*/ 6549 h 59411"/>
              <a:gd name="connsiteX14" fmla="*/ 29114 w 43256"/>
              <a:gd name="connsiteY14" fmla="*/ 3811 h 59411"/>
              <a:gd name="connsiteX15" fmla="*/ 29856 w 43256"/>
              <a:gd name="connsiteY15" fmla="*/ 2199 h 59411"/>
              <a:gd name="connsiteX16" fmla="*/ 22177 w 43256"/>
              <a:gd name="connsiteY16" fmla="*/ 4579 h 59411"/>
              <a:gd name="connsiteX17" fmla="*/ 22536 w 43256"/>
              <a:gd name="connsiteY17" fmla="*/ 3189 h 59411"/>
              <a:gd name="connsiteX18" fmla="*/ 14036 w 43256"/>
              <a:gd name="connsiteY18" fmla="*/ 5051 h 59411"/>
              <a:gd name="connsiteX19" fmla="*/ 15336 w 43256"/>
              <a:gd name="connsiteY19" fmla="*/ 6399 h 59411"/>
              <a:gd name="connsiteX20" fmla="*/ 4163 w 43256"/>
              <a:gd name="connsiteY20" fmla="*/ 15648 h 59411"/>
              <a:gd name="connsiteX21" fmla="*/ 3936 w 43256"/>
              <a:gd name="connsiteY21" fmla="*/ 14229 h 59411"/>
              <a:gd name="connsiteX0" fmla="*/ 3936 w 43256"/>
              <a:gd name="connsiteY0" fmla="*/ 14229 h 59411"/>
              <a:gd name="connsiteX1" fmla="*/ 5659 w 43256"/>
              <a:gd name="connsiteY1" fmla="*/ 6766 h 59411"/>
              <a:gd name="connsiteX2" fmla="*/ 14041 w 43256"/>
              <a:gd name="connsiteY2" fmla="*/ 5061 h 59411"/>
              <a:gd name="connsiteX3" fmla="*/ 22492 w 43256"/>
              <a:gd name="connsiteY3" fmla="*/ 3291 h 59411"/>
              <a:gd name="connsiteX4" fmla="*/ 25785 w 43256"/>
              <a:gd name="connsiteY4" fmla="*/ 59 h 59411"/>
              <a:gd name="connsiteX5" fmla="*/ 29869 w 43256"/>
              <a:gd name="connsiteY5" fmla="*/ 2340 h 59411"/>
              <a:gd name="connsiteX6" fmla="*/ 35499 w 43256"/>
              <a:gd name="connsiteY6" fmla="*/ 549 h 59411"/>
              <a:gd name="connsiteX7" fmla="*/ 38354 w 43256"/>
              <a:gd name="connsiteY7" fmla="*/ 5435 h 59411"/>
              <a:gd name="connsiteX8" fmla="*/ 42018 w 43256"/>
              <a:gd name="connsiteY8" fmla="*/ 10177 h 59411"/>
              <a:gd name="connsiteX9" fmla="*/ 41854 w 43256"/>
              <a:gd name="connsiteY9" fmla="*/ 15319 h 59411"/>
              <a:gd name="connsiteX10" fmla="*/ 43052 w 43256"/>
              <a:gd name="connsiteY10" fmla="*/ 23181 h 59411"/>
              <a:gd name="connsiteX11" fmla="*/ 37440 w 43256"/>
              <a:gd name="connsiteY11" fmla="*/ 30063 h 59411"/>
              <a:gd name="connsiteX12" fmla="*/ 35431 w 43256"/>
              <a:gd name="connsiteY12" fmla="*/ 35960 h 59411"/>
              <a:gd name="connsiteX13" fmla="*/ 28591 w 43256"/>
              <a:gd name="connsiteY13" fmla="*/ 36674 h 59411"/>
              <a:gd name="connsiteX14" fmla="*/ 23703 w 43256"/>
              <a:gd name="connsiteY14" fmla="*/ 42965 h 59411"/>
              <a:gd name="connsiteX15" fmla="*/ 16516 w 43256"/>
              <a:gd name="connsiteY15" fmla="*/ 39125 h 59411"/>
              <a:gd name="connsiteX16" fmla="*/ 5840 w 43256"/>
              <a:gd name="connsiteY16" fmla="*/ 35331 h 59411"/>
              <a:gd name="connsiteX17" fmla="*/ 1146 w 43256"/>
              <a:gd name="connsiteY17" fmla="*/ 31109 h 59411"/>
              <a:gd name="connsiteX18" fmla="*/ 2149 w 43256"/>
              <a:gd name="connsiteY18" fmla="*/ 25410 h 59411"/>
              <a:gd name="connsiteX19" fmla="*/ 31 w 43256"/>
              <a:gd name="connsiteY19" fmla="*/ 19563 h 59411"/>
              <a:gd name="connsiteX20" fmla="*/ 3899 w 43256"/>
              <a:gd name="connsiteY20" fmla="*/ 14366 h 59411"/>
              <a:gd name="connsiteX21" fmla="*/ 3936 w 43256"/>
              <a:gd name="connsiteY21" fmla="*/ 14229 h 59411"/>
              <a:gd name="connsiteX0" fmla="*/ 349158 w 830634"/>
              <a:gd name="connsiteY0" fmla="*/ 840948 h 840948"/>
              <a:gd name="connsiteX1" fmla="*/ 242648 w 830634"/>
              <a:gd name="connsiteY1" fmla="*/ 702907 h 840948"/>
              <a:gd name="connsiteX2" fmla="*/ 349158 w 830634"/>
              <a:gd name="connsiteY2" fmla="*/ 840948 h 840948"/>
              <a:gd name="connsiteX0" fmla="*/ 251869 w 830634"/>
              <a:gd name="connsiteY0" fmla="*/ 631560 h 840948"/>
              <a:gd name="connsiteX1" fmla="*/ 344022 w 830634"/>
              <a:gd name="connsiteY1" fmla="*/ 715455 h 840948"/>
              <a:gd name="connsiteX0" fmla="*/ 276514 w 830634"/>
              <a:gd name="connsiteY0" fmla="*/ 564657 h 840948"/>
              <a:gd name="connsiteX1" fmla="*/ 275087 w 830634"/>
              <a:gd name="connsiteY1" fmla="*/ 563230 h 840948"/>
              <a:gd name="connsiteX2" fmla="*/ 276514 w 830634"/>
              <a:gd name="connsiteY2" fmla="*/ 564657 h 840948"/>
              <a:gd name="connsiteX0" fmla="*/ 4729 w 43256"/>
              <a:gd name="connsiteY0" fmla="*/ 26036 h 59411"/>
              <a:gd name="connsiteX1" fmla="*/ 2196 w 43256"/>
              <a:gd name="connsiteY1" fmla="*/ 25239 h 59411"/>
              <a:gd name="connsiteX2" fmla="*/ 6964 w 43256"/>
              <a:gd name="connsiteY2" fmla="*/ 34758 h 59411"/>
              <a:gd name="connsiteX3" fmla="*/ 5856 w 43256"/>
              <a:gd name="connsiteY3" fmla="*/ 35139 h 59411"/>
              <a:gd name="connsiteX4" fmla="*/ 16514 w 43256"/>
              <a:gd name="connsiteY4" fmla="*/ 38949 h 59411"/>
              <a:gd name="connsiteX5" fmla="*/ 15846 w 43256"/>
              <a:gd name="connsiteY5" fmla="*/ 37209 h 59411"/>
              <a:gd name="connsiteX6" fmla="*/ 28863 w 43256"/>
              <a:gd name="connsiteY6" fmla="*/ 34610 h 59411"/>
              <a:gd name="connsiteX7" fmla="*/ 28596 w 43256"/>
              <a:gd name="connsiteY7" fmla="*/ 36519 h 59411"/>
              <a:gd name="connsiteX8" fmla="*/ 34165 w 43256"/>
              <a:gd name="connsiteY8" fmla="*/ 22813 h 59411"/>
              <a:gd name="connsiteX9" fmla="*/ 37416 w 43256"/>
              <a:gd name="connsiteY9" fmla="*/ 29949 h 59411"/>
              <a:gd name="connsiteX10" fmla="*/ 41834 w 43256"/>
              <a:gd name="connsiteY10" fmla="*/ 15213 h 59411"/>
              <a:gd name="connsiteX11" fmla="*/ 40386 w 43256"/>
              <a:gd name="connsiteY11" fmla="*/ 17889 h 59411"/>
              <a:gd name="connsiteX12" fmla="*/ 38360 w 43256"/>
              <a:gd name="connsiteY12" fmla="*/ 5285 h 59411"/>
              <a:gd name="connsiteX13" fmla="*/ 38436 w 43256"/>
              <a:gd name="connsiteY13" fmla="*/ 6549 h 59411"/>
              <a:gd name="connsiteX14" fmla="*/ 29114 w 43256"/>
              <a:gd name="connsiteY14" fmla="*/ 3811 h 59411"/>
              <a:gd name="connsiteX15" fmla="*/ 29856 w 43256"/>
              <a:gd name="connsiteY15" fmla="*/ 2199 h 59411"/>
              <a:gd name="connsiteX16" fmla="*/ 22177 w 43256"/>
              <a:gd name="connsiteY16" fmla="*/ 4579 h 59411"/>
              <a:gd name="connsiteX17" fmla="*/ 22536 w 43256"/>
              <a:gd name="connsiteY17" fmla="*/ 3189 h 59411"/>
              <a:gd name="connsiteX18" fmla="*/ 14036 w 43256"/>
              <a:gd name="connsiteY18" fmla="*/ 5051 h 59411"/>
              <a:gd name="connsiteX19" fmla="*/ 15336 w 43256"/>
              <a:gd name="connsiteY19" fmla="*/ 6399 h 59411"/>
              <a:gd name="connsiteX20" fmla="*/ 4163 w 43256"/>
              <a:gd name="connsiteY20" fmla="*/ 15648 h 59411"/>
              <a:gd name="connsiteX21" fmla="*/ 3936 w 43256"/>
              <a:gd name="connsiteY21" fmla="*/ 14229 h 59411"/>
              <a:gd name="connsiteX0" fmla="*/ 3936 w 43256"/>
              <a:gd name="connsiteY0" fmla="*/ 14229 h 59411"/>
              <a:gd name="connsiteX1" fmla="*/ 5659 w 43256"/>
              <a:gd name="connsiteY1" fmla="*/ 6766 h 59411"/>
              <a:gd name="connsiteX2" fmla="*/ 14041 w 43256"/>
              <a:gd name="connsiteY2" fmla="*/ 5061 h 59411"/>
              <a:gd name="connsiteX3" fmla="*/ 22492 w 43256"/>
              <a:gd name="connsiteY3" fmla="*/ 3291 h 59411"/>
              <a:gd name="connsiteX4" fmla="*/ 25785 w 43256"/>
              <a:gd name="connsiteY4" fmla="*/ 59 h 59411"/>
              <a:gd name="connsiteX5" fmla="*/ 29869 w 43256"/>
              <a:gd name="connsiteY5" fmla="*/ 2340 h 59411"/>
              <a:gd name="connsiteX6" fmla="*/ 35499 w 43256"/>
              <a:gd name="connsiteY6" fmla="*/ 549 h 59411"/>
              <a:gd name="connsiteX7" fmla="*/ 38354 w 43256"/>
              <a:gd name="connsiteY7" fmla="*/ 5435 h 59411"/>
              <a:gd name="connsiteX8" fmla="*/ 42018 w 43256"/>
              <a:gd name="connsiteY8" fmla="*/ 10177 h 59411"/>
              <a:gd name="connsiteX9" fmla="*/ 41854 w 43256"/>
              <a:gd name="connsiteY9" fmla="*/ 15319 h 59411"/>
              <a:gd name="connsiteX10" fmla="*/ 43052 w 43256"/>
              <a:gd name="connsiteY10" fmla="*/ 23181 h 59411"/>
              <a:gd name="connsiteX11" fmla="*/ 37440 w 43256"/>
              <a:gd name="connsiteY11" fmla="*/ 30063 h 59411"/>
              <a:gd name="connsiteX12" fmla="*/ 35431 w 43256"/>
              <a:gd name="connsiteY12" fmla="*/ 35960 h 59411"/>
              <a:gd name="connsiteX13" fmla="*/ 28591 w 43256"/>
              <a:gd name="connsiteY13" fmla="*/ 36674 h 59411"/>
              <a:gd name="connsiteX14" fmla="*/ 23703 w 43256"/>
              <a:gd name="connsiteY14" fmla="*/ 42965 h 59411"/>
              <a:gd name="connsiteX15" fmla="*/ 16516 w 43256"/>
              <a:gd name="connsiteY15" fmla="*/ 39125 h 59411"/>
              <a:gd name="connsiteX16" fmla="*/ 5840 w 43256"/>
              <a:gd name="connsiteY16" fmla="*/ 35331 h 59411"/>
              <a:gd name="connsiteX17" fmla="*/ 1146 w 43256"/>
              <a:gd name="connsiteY17" fmla="*/ 31109 h 59411"/>
              <a:gd name="connsiteX18" fmla="*/ 2149 w 43256"/>
              <a:gd name="connsiteY18" fmla="*/ 25410 h 59411"/>
              <a:gd name="connsiteX19" fmla="*/ 31 w 43256"/>
              <a:gd name="connsiteY19" fmla="*/ 19563 h 59411"/>
              <a:gd name="connsiteX20" fmla="*/ 3899 w 43256"/>
              <a:gd name="connsiteY20" fmla="*/ 14366 h 59411"/>
              <a:gd name="connsiteX21" fmla="*/ 3936 w 43256"/>
              <a:gd name="connsiteY21" fmla="*/ 14229 h 59411"/>
              <a:gd name="connsiteX0" fmla="*/ 349158 w 830634"/>
              <a:gd name="connsiteY0" fmla="*/ 840948 h 840948"/>
              <a:gd name="connsiteX1" fmla="*/ 242648 w 830634"/>
              <a:gd name="connsiteY1" fmla="*/ 702907 h 840948"/>
              <a:gd name="connsiteX2" fmla="*/ 349158 w 830634"/>
              <a:gd name="connsiteY2" fmla="*/ 840948 h 840948"/>
              <a:gd name="connsiteX0" fmla="*/ 333784 w 830634"/>
              <a:gd name="connsiteY0" fmla="*/ 568695 h 840948"/>
              <a:gd name="connsiteX1" fmla="*/ 344022 w 830634"/>
              <a:gd name="connsiteY1" fmla="*/ 715455 h 840948"/>
              <a:gd name="connsiteX0" fmla="*/ 276514 w 830634"/>
              <a:gd name="connsiteY0" fmla="*/ 564657 h 840948"/>
              <a:gd name="connsiteX1" fmla="*/ 275087 w 830634"/>
              <a:gd name="connsiteY1" fmla="*/ 563230 h 840948"/>
              <a:gd name="connsiteX2" fmla="*/ 276514 w 830634"/>
              <a:gd name="connsiteY2" fmla="*/ 564657 h 840948"/>
              <a:gd name="connsiteX0" fmla="*/ 4729 w 43256"/>
              <a:gd name="connsiteY0" fmla="*/ 26036 h 59411"/>
              <a:gd name="connsiteX1" fmla="*/ 2196 w 43256"/>
              <a:gd name="connsiteY1" fmla="*/ 25239 h 59411"/>
              <a:gd name="connsiteX2" fmla="*/ 6964 w 43256"/>
              <a:gd name="connsiteY2" fmla="*/ 34758 h 59411"/>
              <a:gd name="connsiteX3" fmla="*/ 5856 w 43256"/>
              <a:gd name="connsiteY3" fmla="*/ 35139 h 59411"/>
              <a:gd name="connsiteX4" fmla="*/ 16514 w 43256"/>
              <a:gd name="connsiteY4" fmla="*/ 38949 h 59411"/>
              <a:gd name="connsiteX5" fmla="*/ 15846 w 43256"/>
              <a:gd name="connsiteY5" fmla="*/ 37209 h 59411"/>
              <a:gd name="connsiteX6" fmla="*/ 28863 w 43256"/>
              <a:gd name="connsiteY6" fmla="*/ 34610 h 59411"/>
              <a:gd name="connsiteX7" fmla="*/ 28596 w 43256"/>
              <a:gd name="connsiteY7" fmla="*/ 36519 h 59411"/>
              <a:gd name="connsiteX8" fmla="*/ 34165 w 43256"/>
              <a:gd name="connsiteY8" fmla="*/ 22813 h 59411"/>
              <a:gd name="connsiteX9" fmla="*/ 37416 w 43256"/>
              <a:gd name="connsiteY9" fmla="*/ 29949 h 59411"/>
              <a:gd name="connsiteX10" fmla="*/ 41834 w 43256"/>
              <a:gd name="connsiteY10" fmla="*/ 15213 h 59411"/>
              <a:gd name="connsiteX11" fmla="*/ 40386 w 43256"/>
              <a:gd name="connsiteY11" fmla="*/ 17889 h 59411"/>
              <a:gd name="connsiteX12" fmla="*/ 38360 w 43256"/>
              <a:gd name="connsiteY12" fmla="*/ 5285 h 59411"/>
              <a:gd name="connsiteX13" fmla="*/ 38436 w 43256"/>
              <a:gd name="connsiteY13" fmla="*/ 6549 h 59411"/>
              <a:gd name="connsiteX14" fmla="*/ 29114 w 43256"/>
              <a:gd name="connsiteY14" fmla="*/ 3811 h 59411"/>
              <a:gd name="connsiteX15" fmla="*/ 29856 w 43256"/>
              <a:gd name="connsiteY15" fmla="*/ 2199 h 59411"/>
              <a:gd name="connsiteX16" fmla="*/ 22177 w 43256"/>
              <a:gd name="connsiteY16" fmla="*/ 4579 h 59411"/>
              <a:gd name="connsiteX17" fmla="*/ 22536 w 43256"/>
              <a:gd name="connsiteY17" fmla="*/ 3189 h 59411"/>
              <a:gd name="connsiteX18" fmla="*/ 14036 w 43256"/>
              <a:gd name="connsiteY18" fmla="*/ 5051 h 59411"/>
              <a:gd name="connsiteX19" fmla="*/ 15336 w 43256"/>
              <a:gd name="connsiteY19" fmla="*/ 6399 h 59411"/>
              <a:gd name="connsiteX20" fmla="*/ 4163 w 43256"/>
              <a:gd name="connsiteY20" fmla="*/ 15648 h 59411"/>
              <a:gd name="connsiteX21" fmla="*/ 3936 w 43256"/>
              <a:gd name="connsiteY21" fmla="*/ 14229 h 59411"/>
              <a:gd name="connsiteX0" fmla="*/ 3936 w 43256"/>
              <a:gd name="connsiteY0" fmla="*/ 14229 h 59411"/>
              <a:gd name="connsiteX1" fmla="*/ 5659 w 43256"/>
              <a:gd name="connsiteY1" fmla="*/ 6766 h 59411"/>
              <a:gd name="connsiteX2" fmla="*/ 14041 w 43256"/>
              <a:gd name="connsiteY2" fmla="*/ 5061 h 59411"/>
              <a:gd name="connsiteX3" fmla="*/ 22492 w 43256"/>
              <a:gd name="connsiteY3" fmla="*/ 3291 h 59411"/>
              <a:gd name="connsiteX4" fmla="*/ 25785 w 43256"/>
              <a:gd name="connsiteY4" fmla="*/ 59 h 59411"/>
              <a:gd name="connsiteX5" fmla="*/ 29869 w 43256"/>
              <a:gd name="connsiteY5" fmla="*/ 2340 h 59411"/>
              <a:gd name="connsiteX6" fmla="*/ 35499 w 43256"/>
              <a:gd name="connsiteY6" fmla="*/ 549 h 59411"/>
              <a:gd name="connsiteX7" fmla="*/ 38354 w 43256"/>
              <a:gd name="connsiteY7" fmla="*/ 5435 h 59411"/>
              <a:gd name="connsiteX8" fmla="*/ 42018 w 43256"/>
              <a:gd name="connsiteY8" fmla="*/ 10177 h 59411"/>
              <a:gd name="connsiteX9" fmla="*/ 41854 w 43256"/>
              <a:gd name="connsiteY9" fmla="*/ 15319 h 59411"/>
              <a:gd name="connsiteX10" fmla="*/ 43052 w 43256"/>
              <a:gd name="connsiteY10" fmla="*/ 23181 h 59411"/>
              <a:gd name="connsiteX11" fmla="*/ 37440 w 43256"/>
              <a:gd name="connsiteY11" fmla="*/ 30063 h 59411"/>
              <a:gd name="connsiteX12" fmla="*/ 35431 w 43256"/>
              <a:gd name="connsiteY12" fmla="*/ 35960 h 59411"/>
              <a:gd name="connsiteX13" fmla="*/ 28591 w 43256"/>
              <a:gd name="connsiteY13" fmla="*/ 36674 h 59411"/>
              <a:gd name="connsiteX14" fmla="*/ 23703 w 43256"/>
              <a:gd name="connsiteY14" fmla="*/ 42965 h 59411"/>
              <a:gd name="connsiteX15" fmla="*/ 16516 w 43256"/>
              <a:gd name="connsiteY15" fmla="*/ 39125 h 59411"/>
              <a:gd name="connsiteX16" fmla="*/ 5840 w 43256"/>
              <a:gd name="connsiteY16" fmla="*/ 35331 h 59411"/>
              <a:gd name="connsiteX17" fmla="*/ 1146 w 43256"/>
              <a:gd name="connsiteY17" fmla="*/ 31109 h 59411"/>
              <a:gd name="connsiteX18" fmla="*/ 2149 w 43256"/>
              <a:gd name="connsiteY18" fmla="*/ 25410 h 59411"/>
              <a:gd name="connsiteX19" fmla="*/ 31 w 43256"/>
              <a:gd name="connsiteY19" fmla="*/ 19563 h 59411"/>
              <a:gd name="connsiteX20" fmla="*/ 3899 w 43256"/>
              <a:gd name="connsiteY20" fmla="*/ 14366 h 59411"/>
              <a:gd name="connsiteX21" fmla="*/ 3936 w 43256"/>
              <a:gd name="connsiteY21" fmla="*/ 14229 h 59411"/>
              <a:gd name="connsiteX0" fmla="*/ 349158 w 830634"/>
              <a:gd name="connsiteY0" fmla="*/ 840948 h 840948"/>
              <a:gd name="connsiteX1" fmla="*/ 242648 w 830634"/>
              <a:gd name="connsiteY1" fmla="*/ 702907 h 840948"/>
              <a:gd name="connsiteX2" fmla="*/ 349158 w 830634"/>
              <a:gd name="connsiteY2" fmla="*/ 840948 h 840948"/>
              <a:gd name="connsiteX0" fmla="*/ 333784 w 830634"/>
              <a:gd name="connsiteY0" fmla="*/ 568695 h 840948"/>
              <a:gd name="connsiteX1" fmla="*/ 387837 w 830634"/>
              <a:gd name="connsiteY1" fmla="*/ 606870 h 840948"/>
              <a:gd name="connsiteX0" fmla="*/ 276514 w 830634"/>
              <a:gd name="connsiteY0" fmla="*/ 564657 h 840948"/>
              <a:gd name="connsiteX1" fmla="*/ 275087 w 830634"/>
              <a:gd name="connsiteY1" fmla="*/ 563230 h 840948"/>
              <a:gd name="connsiteX2" fmla="*/ 276514 w 830634"/>
              <a:gd name="connsiteY2" fmla="*/ 564657 h 840948"/>
              <a:gd name="connsiteX0" fmla="*/ 4729 w 43256"/>
              <a:gd name="connsiteY0" fmla="*/ 26036 h 59411"/>
              <a:gd name="connsiteX1" fmla="*/ 2196 w 43256"/>
              <a:gd name="connsiteY1" fmla="*/ 25239 h 59411"/>
              <a:gd name="connsiteX2" fmla="*/ 6964 w 43256"/>
              <a:gd name="connsiteY2" fmla="*/ 34758 h 59411"/>
              <a:gd name="connsiteX3" fmla="*/ 5856 w 43256"/>
              <a:gd name="connsiteY3" fmla="*/ 35139 h 59411"/>
              <a:gd name="connsiteX4" fmla="*/ 16514 w 43256"/>
              <a:gd name="connsiteY4" fmla="*/ 38949 h 59411"/>
              <a:gd name="connsiteX5" fmla="*/ 15846 w 43256"/>
              <a:gd name="connsiteY5" fmla="*/ 37209 h 59411"/>
              <a:gd name="connsiteX6" fmla="*/ 28863 w 43256"/>
              <a:gd name="connsiteY6" fmla="*/ 34610 h 59411"/>
              <a:gd name="connsiteX7" fmla="*/ 28596 w 43256"/>
              <a:gd name="connsiteY7" fmla="*/ 36519 h 59411"/>
              <a:gd name="connsiteX8" fmla="*/ 34165 w 43256"/>
              <a:gd name="connsiteY8" fmla="*/ 22813 h 59411"/>
              <a:gd name="connsiteX9" fmla="*/ 37416 w 43256"/>
              <a:gd name="connsiteY9" fmla="*/ 29949 h 59411"/>
              <a:gd name="connsiteX10" fmla="*/ 41834 w 43256"/>
              <a:gd name="connsiteY10" fmla="*/ 15213 h 59411"/>
              <a:gd name="connsiteX11" fmla="*/ 40386 w 43256"/>
              <a:gd name="connsiteY11" fmla="*/ 17889 h 59411"/>
              <a:gd name="connsiteX12" fmla="*/ 38360 w 43256"/>
              <a:gd name="connsiteY12" fmla="*/ 5285 h 59411"/>
              <a:gd name="connsiteX13" fmla="*/ 38436 w 43256"/>
              <a:gd name="connsiteY13" fmla="*/ 6549 h 59411"/>
              <a:gd name="connsiteX14" fmla="*/ 29114 w 43256"/>
              <a:gd name="connsiteY14" fmla="*/ 3811 h 59411"/>
              <a:gd name="connsiteX15" fmla="*/ 29856 w 43256"/>
              <a:gd name="connsiteY15" fmla="*/ 2199 h 59411"/>
              <a:gd name="connsiteX16" fmla="*/ 22177 w 43256"/>
              <a:gd name="connsiteY16" fmla="*/ 4579 h 59411"/>
              <a:gd name="connsiteX17" fmla="*/ 22536 w 43256"/>
              <a:gd name="connsiteY17" fmla="*/ 3189 h 59411"/>
              <a:gd name="connsiteX18" fmla="*/ 14036 w 43256"/>
              <a:gd name="connsiteY18" fmla="*/ 5051 h 59411"/>
              <a:gd name="connsiteX19" fmla="*/ 15336 w 43256"/>
              <a:gd name="connsiteY19" fmla="*/ 6399 h 59411"/>
              <a:gd name="connsiteX20" fmla="*/ 4163 w 43256"/>
              <a:gd name="connsiteY20" fmla="*/ 15648 h 59411"/>
              <a:gd name="connsiteX21" fmla="*/ 3936 w 43256"/>
              <a:gd name="connsiteY21" fmla="*/ 14229 h 59411"/>
              <a:gd name="connsiteX0" fmla="*/ 3936 w 43256"/>
              <a:gd name="connsiteY0" fmla="*/ 14229 h 59411"/>
              <a:gd name="connsiteX1" fmla="*/ 5659 w 43256"/>
              <a:gd name="connsiteY1" fmla="*/ 6766 h 59411"/>
              <a:gd name="connsiteX2" fmla="*/ 14041 w 43256"/>
              <a:gd name="connsiteY2" fmla="*/ 5061 h 59411"/>
              <a:gd name="connsiteX3" fmla="*/ 22492 w 43256"/>
              <a:gd name="connsiteY3" fmla="*/ 3291 h 59411"/>
              <a:gd name="connsiteX4" fmla="*/ 25785 w 43256"/>
              <a:gd name="connsiteY4" fmla="*/ 59 h 59411"/>
              <a:gd name="connsiteX5" fmla="*/ 29869 w 43256"/>
              <a:gd name="connsiteY5" fmla="*/ 2340 h 59411"/>
              <a:gd name="connsiteX6" fmla="*/ 35499 w 43256"/>
              <a:gd name="connsiteY6" fmla="*/ 549 h 59411"/>
              <a:gd name="connsiteX7" fmla="*/ 38354 w 43256"/>
              <a:gd name="connsiteY7" fmla="*/ 5435 h 59411"/>
              <a:gd name="connsiteX8" fmla="*/ 42018 w 43256"/>
              <a:gd name="connsiteY8" fmla="*/ 10177 h 59411"/>
              <a:gd name="connsiteX9" fmla="*/ 41854 w 43256"/>
              <a:gd name="connsiteY9" fmla="*/ 15319 h 59411"/>
              <a:gd name="connsiteX10" fmla="*/ 43052 w 43256"/>
              <a:gd name="connsiteY10" fmla="*/ 23181 h 59411"/>
              <a:gd name="connsiteX11" fmla="*/ 37440 w 43256"/>
              <a:gd name="connsiteY11" fmla="*/ 30063 h 59411"/>
              <a:gd name="connsiteX12" fmla="*/ 35431 w 43256"/>
              <a:gd name="connsiteY12" fmla="*/ 35960 h 59411"/>
              <a:gd name="connsiteX13" fmla="*/ 28591 w 43256"/>
              <a:gd name="connsiteY13" fmla="*/ 36674 h 59411"/>
              <a:gd name="connsiteX14" fmla="*/ 23703 w 43256"/>
              <a:gd name="connsiteY14" fmla="*/ 42965 h 59411"/>
              <a:gd name="connsiteX15" fmla="*/ 16516 w 43256"/>
              <a:gd name="connsiteY15" fmla="*/ 39125 h 59411"/>
              <a:gd name="connsiteX16" fmla="*/ 5840 w 43256"/>
              <a:gd name="connsiteY16" fmla="*/ 35331 h 59411"/>
              <a:gd name="connsiteX17" fmla="*/ 1146 w 43256"/>
              <a:gd name="connsiteY17" fmla="*/ 31109 h 59411"/>
              <a:gd name="connsiteX18" fmla="*/ 2149 w 43256"/>
              <a:gd name="connsiteY18" fmla="*/ 25410 h 59411"/>
              <a:gd name="connsiteX19" fmla="*/ 31 w 43256"/>
              <a:gd name="connsiteY19" fmla="*/ 19563 h 59411"/>
              <a:gd name="connsiteX20" fmla="*/ 3899 w 43256"/>
              <a:gd name="connsiteY20" fmla="*/ 14366 h 59411"/>
              <a:gd name="connsiteX21" fmla="*/ 3936 w 43256"/>
              <a:gd name="connsiteY21" fmla="*/ 14229 h 59411"/>
              <a:gd name="connsiteX0" fmla="*/ 349158 w 830634"/>
              <a:gd name="connsiteY0" fmla="*/ 840948 h 840948"/>
              <a:gd name="connsiteX1" fmla="*/ 122633 w 830634"/>
              <a:gd name="connsiteY1" fmla="*/ 529552 h 840948"/>
              <a:gd name="connsiteX2" fmla="*/ 349158 w 830634"/>
              <a:gd name="connsiteY2" fmla="*/ 840948 h 840948"/>
              <a:gd name="connsiteX0" fmla="*/ 333784 w 830634"/>
              <a:gd name="connsiteY0" fmla="*/ 568695 h 840948"/>
              <a:gd name="connsiteX1" fmla="*/ 387837 w 830634"/>
              <a:gd name="connsiteY1" fmla="*/ 606870 h 840948"/>
              <a:gd name="connsiteX0" fmla="*/ 276514 w 830634"/>
              <a:gd name="connsiteY0" fmla="*/ 564657 h 840948"/>
              <a:gd name="connsiteX1" fmla="*/ 275087 w 830634"/>
              <a:gd name="connsiteY1" fmla="*/ 563230 h 840948"/>
              <a:gd name="connsiteX2" fmla="*/ 276514 w 830634"/>
              <a:gd name="connsiteY2" fmla="*/ 564657 h 840948"/>
              <a:gd name="connsiteX0" fmla="*/ 4729 w 43256"/>
              <a:gd name="connsiteY0" fmla="*/ 26036 h 59411"/>
              <a:gd name="connsiteX1" fmla="*/ 2196 w 43256"/>
              <a:gd name="connsiteY1" fmla="*/ 25239 h 59411"/>
              <a:gd name="connsiteX2" fmla="*/ 6964 w 43256"/>
              <a:gd name="connsiteY2" fmla="*/ 34758 h 59411"/>
              <a:gd name="connsiteX3" fmla="*/ 5856 w 43256"/>
              <a:gd name="connsiteY3" fmla="*/ 35139 h 59411"/>
              <a:gd name="connsiteX4" fmla="*/ 16514 w 43256"/>
              <a:gd name="connsiteY4" fmla="*/ 38949 h 59411"/>
              <a:gd name="connsiteX5" fmla="*/ 15846 w 43256"/>
              <a:gd name="connsiteY5" fmla="*/ 37209 h 59411"/>
              <a:gd name="connsiteX6" fmla="*/ 28863 w 43256"/>
              <a:gd name="connsiteY6" fmla="*/ 34610 h 59411"/>
              <a:gd name="connsiteX7" fmla="*/ 28596 w 43256"/>
              <a:gd name="connsiteY7" fmla="*/ 36519 h 59411"/>
              <a:gd name="connsiteX8" fmla="*/ 34165 w 43256"/>
              <a:gd name="connsiteY8" fmla="*/ 22813 h 59411"/>
              <a:gd name="connsiteX9" fmla="*/ 37416 w 43256"/>
              <a:gd name="connsiteY9" fmla="*/ 29949 h 59411"/>
              <a:gd name="connsiteX10" fmla="*/ 41834 w 43256"/>
              <a:gd name="connsiteY10" fmla="*/ 15213 h 59411"/>
              <a:gd name="connsiteX11" fmla="*/ 40386 w 43256"/>
              <a:gd name="connsiteY11" fmla="*/ 17889 h 59411"/>
              <a:gd name="connsiteX12" fmla="*/ 38360 w 43256"/>
              <a:gd name="connsiteY12" fmla="*/ 5285 h 59411"/>
              <a:gd name="connsiteX13" fmla="*/ 38436 w 43256"/>
              <a:gd name="connsiteY13" fmla="*/ 6549 h 59411"/>
              <a:gd name="connsiteX14" fmla="*/ 29114 w 43256"/>
              <a:gd name="connsiteY14" fmla="*/ 3811 h 59411"/>
              <a:gd name="connsiteX15" fmla="*/ 29856 w 43256"/>
              <a:gd name="connsiteY15" fmla="*/ 2199 h 59411"/>
              <a:gd name="connsiteX16" fmla="*/ 22177 w 43256"/>
              <a:gd name="connsiteY16" fmla="*/ 4579 h 59411"/>
              <a:gd name="connsiteX17" fmla="*/ 22536 w 43256"/>
              <a:gd name="connsiteY17" fmla="*/ 3189 h 59411"/>
              <a:gd name="connsiteX18" fmla="*/ 14036 w 43256"/>
              <a:gd name="connsiteY18" fmla="*/ 5051 h 59411"/>
              <a:gd name="connsiteX19" fmla="*/ 15336 w 43256"/>
              <a:gd name="connsiteY19" fmla="*/ 6399 h 59411"/>
              <a:gd name="connsiteX20" fmla="*/ 4163 w 43256"/>
              <a:gd name="connsiteY20" fmla="*/ 15648 h 59411"/>
              <a:gd name="connsiteX21" fmla="*/ 3936 w 43256"/>
              <a:gd name="connsiteY21" fmla="*/ 14229 h 59411"/>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181518 w 830634"/>
              <a:gd name="connsiteY0" fmla="*/ 562818 h 611754"/>
              <a:gd name="connsiteX1" fmla="*/ 122633 w 830634"/>
              <a:gd name="connsiteY1" fmla="*/ 529552 h 611754"/>
              <a:gd name="connsiteX2" fmla="*/ 181518 w 830634"/>
              <a:gd name="connsiteY2" fmla="*/ 562818 h 611754"/>
              <a:gd name="connsiteX0" fmla="*/ 333784 w 830634"/>
              <a:gd name="connsiteY0" fmla="*/ 568695 h 611754"/>
              <a:gd name="connsiteX1" fmla="*/ 387837 w 830634"/>
              <a:gd name="connsiteY1" fmla="*/ 606870 h 611754"/>
              <a:gd name="connsiteX0" fmla="*/ 276514 w 830634"/>
              <a:gd name="connsiteY0" fmla="*/ 564657 h 611754"/>
              <a:gd name="connsiteX1" fmla="*/ 275087 w 830634"/>
              <a:gd name="connsiteY1" fmla="*/ 563230 h 611754"/>
              <a:gd name="connsiteX2" fmla="*/ 276514 w 830634"/>
              <a:gd name="connsiteY2" fmla="*/ 564657 h 611754"/>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 name="connsiteX0" fmla="*/ 3936 w 43256"/>
              <a:gd name="connsiteY0" fmla="*/ 14229 h 43219"/>
              <a:gd name="connsiteX1" fmla="*/ 5659 w 43256"/>
              <a:gd name="connsiteY1" fmla="*/ 6766 h 43219"/>
              <a:gd name="connsiteX2" fmla="*/ 14041 w 43256"/>
              <a:gd name="connsiteY2" fmla="*/ 5061 h 43219"/>
              <a:gd name="connsiteX3" fmla="*/ 22492 w 43256"/>
              <a:gd name="connsiteY3" fmla="*/ 3291 h 43219"/>
              <a:gd name="connsiteX4" fmla="*/ 25785 w 43256"/>
              <a:gd name="connsiteY4" fmla="*/ 59 h 43219"/>
              <a:gd name="connsiteX5" fmla="*/ 29869 w 43256"/>
              <a:gd name="connsiteY5" fmla="*/ 2340 h 43219"/>
              <a:gd name="connsiteX6" fmla="*/ 35499 w 43256"/>
              <a:gd name="connsiteY6" fmla="*/ 549 h 43219"/>
              <a:gd name="connsiteX7" fmla="*/ 38354 w 43256"/>
              <a:gd name="connsiteY7" fmla="*/ 5435 h 43219"/>
              <a:gd name="connsiteX8" fmla="*/ 42018 w 43256"/>
              <a:gd name="connsiteY8" fmla="*/ 10177 h 43219"/>
              <a:gd name="connsiteX9" fmla="*/ 41854 w 43256"/>
              <a:gd name="connsiteY9" fmla="*/ 15319 h 43219"/>
              <a:gd name="connsiteX10" fmla="*/ 43052 w 43256"/>
              <a:gd name="connsiteY10" fmla="*/ 23181 h 43219"/>
              <a:gd name="connsiteX11" fmla="*/ 37440 w 43256"/>
              <a:gd name="connsiteY11" fmla="*/ 30063 h 43219"/>
              <a:gd name="connsiteX12" fmla="*/ 35431 w 43256"/>
              <a:gd name="connsiteY12" fmla="*/ 35960 h 43219"/>
              <a:gd name="connsiteX13" fmla="*/ 28591 w 43256"/>
              <a:gd name="connsiteY13" fmla="*/ 36674 h 43219"/>
              <a:gd name="connsiteX14" fmla="*/ 23703 w 43256"/>
              <a:gd name="connsiteY14" fmla="*/ 42965 h 43219"/>
              <a:gd name="connsiteX15" fmla="*/ 16516 w 43256"/>
              <a:gd name="connsiteY15" fmla="*/ 39125 h 43219"/>
              <a:gd name="connsiteX16" fmla="*/ 5840 w 43256"/>
              <a:gd name="connsiteY16" fmla="*/ 35331 h 43219"/>
              <a:gd name="connsiteX17" fmla="*/ 1146 w 43256"/>
              <a:gd name="connsiteY17" fmla="*/ 31109 h 43219"/>
              <a:gd name="connsiteX18" fmla="*/ 2149 w 43256"/>
              <a:gd name="connsiteY18" fmla="*/ 25410 h 43219"/>
              <a:gd name="connsiteX19" fmla="*/ 31 w 43256"/>
              <a:gd name="connsiteY19" fmla="*/ 19563 h 43219"/>
              <a:gd name="connsiteX20" fmla="*/ 3899 w 43256"/>
              <a:gd name="connsiteY20" fmla="*/ 14366 h 43219"/>
              <a:gd name="connsiteX21" fmla="*/ 3936 w 43256"/>
              <a:gd name="connsiteY21" fmla="*/ 14229 h 43219"/>
              <a:gd name="connsiteX0" fmla="*/ 181518 w 830634"/>
              <a:gd name="connsiteY0" fmla="*/ 562818 h 611754"/>
              <a:gd name="connsiteX1" fmla="*/ 139778 w 830634"/>
              <a:gd name="connsiteY1" fmla="*/ 523837 h 611754"/>
              <a:gd name="connsiteX2" fmla="*/ 181518 w 830634"/>
              <a:gd name="connsiteY2" fmla="*/ 562818 h 611754"/>
              <a:gd name="connsiteX0" fmla="*/ 333784 w 830634"/>
              <a:gd name="connsiteY0" fmla="*/ 568695 h 611754"/>
              <a:gd name="connsiteX1" fmla="*/ 387837 w 830634"/>
              <a:gd name="connsiteY1" fmla="*/ 606870 h 611754"/>
              <a:gd name="connsiteX0" fmla="*/ 276514 w 830634"/>
              <a:gd name="connsiteY0" fmla="*/ 564657 h 611754"/>
              <a:gd name="connsiteX1" fmla="*/ 275087 w 830634"/>
              <a:gd name="connsiteY1" fmla="*/ 563230 h 611754"/>
              <a:gd name="connsiteX2" fmla="*/ 276514 w 830634"/>
              <a:gd name="connsiteY2" fmla="*/ 564657 h 611754"/>
              <a:gd name="connsiteX0" fmla="*/ 4729 w 43256"/>
              <a:gd name="connsiteY0" fmla="*/ 26036 h 43219"/>
              <a:gd name="connsiteX1" fmla="*/ 2196 w 43256"/>
              <a:gd name="connsiteY1" fmla="*/ 25239 h 43219"/>
              <a:gd name="connsiteX2" fmla="*/ 6964 w 43256"/>
              <a:gd name="connsiteY2" fmla="*/ 34758 h 43219"/>
              <a:gd name="connsiteX3" fmla="*/ 5856 w 43256"/>
              <a:gd name="connsiteY3" fmla="*/ 35139 h 43219"/>
              <a:gd name="connsiteX4" fmla="*/ 16514 w 43256"/>
              <a:gd name="connsiteY4" fmla="*/ 38949 h 43219"/>
              <a:gd name="connsiteX5" fmla="*/ 15846 w 43256"/>
              <a:gd name="connsiteY5" fmla="*/ 37209 h 43219"/>
              <a:gd name="connsiteX6" fmla="*/ 28863 w 43256"/>
              <a:gd name="connsiteY6" fmla="*/ 34610 h 43219"/>
              <a:gd name="connsiteX7" fmla="*/ 28596 w 43256"/>
              <a:gd name="connsiteY7" fmla="*/ 36519 h 43219"/>
              <a:gd name="connsiteX8" fmla="*/ 34165 w 43256"/>
              <a:gd name="connsiteY8" fmla="*/ 22813 h 43219"/>
              <a:gd name="connsiteX9" fmla="*/ 37416 w 43256"/>
              <a:gd name="connsiteY9" fmla="*/ 29949 h 43219"/>
              <a:gd name="connsiteX10" fmla="*/ 41834 w 43256"/>
              <a:gd name="connsiteY10" fmla="*/ 15213 h 43219"/>
              <a:gd name="connsiteX11" fmla="*/ 40386 w 43256"/>
              <a:gd name="connsiteY11" fmla="*/ 17889 h 43219"/>
              <a:gd name="connsiteX12" fmla="*/ 38360 w 43256"/>
              <a:gd name="connsiteY12" fmla="*/ 5285 h 43219"/>
              <a:gd name="connsiteX13" fmla="*/ 38436 w 43256"/>
              <a:gd name="connsiteY13" fmla="*/ 6549 h 43219"/>
              <a:gd name="connsiteX14" fmla="*/ 29114 w 43256"/>
              <a:gd name="connsiteY14" fmla="*/ 3811 h 43219"/>
              <a:gd name="connsiteX15" fmla="*/ 29856 w 43256"/>
              <a:gd name="connsiteY15" fmla="*/ 2199 h 43219"/>
              <a:gd name="connsiteX16" fmla="*/ 22177 w 43256"/>
              <a:gd name="connsiteY16" fmla="*/ 4579 h 43219"/>
              <a:gd name="connsiteX17" fmla="*/ 22536 w 43256"/>
              <a:gd name="connsiteY17" fmla="*/ 3189 h 43219"/>
              <a:gd name="connsiteX18" fmla="*/ 14036 w 43256"/>
              <a:gd name="connsiteY18" fmla="*/ 5051 h 43219"/>
              <a:gd name="connsiteX19" fmla="*/ 15336 w 43256"/>
              <a:gd name="connsiteY19" fmla="*/ 6399 h 43219"/>
              <a:gd name="connsiteX20" fmla="*/ 4163 w 43256"/>
              <a:gd name="connsiteY20" fmla="*/ 15648 h 43219"/>
              <a:gd name="connsiteX21" fmla="*/ 3936 w 43256"/>
              <a:gd name="connsiteY21" fmla="*/ 14229 h 432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3256" h="43219">
                <a:moveTo>
                  <a:pt x="3936" y="14229"/>
                </a:moveTo>
                <a:cubicBezTo>
                  <a:pt x="3665" y="11516"/>
                  <a:pt x="4297" y="8780"/>
                  <a:pt x="5659" y="6766"/>
                </a:cubicBezTo>
                <a:cubicBezTo>
                  <a:pt x="7811" y="3585"/>
                  <a:pt x="11300" y="2876"/>
                  <a:pt x="14041" y="5061"/>
                </a:cubicBezTo>
                <a:cubicBezTo>
                  <a:pt x="15714" y="768"/>
                  <a:pt x="19950" y="-119"/>
                  <a:pt x="22492" y="3291"/>
                </a:cubicBezTo>
                <a:cubicBezTo>
                  <a:pt x="23133" y="1542"/>
                  <a:pt x="24364" y="333"/>
                  <a:pt x="25785" y="59"/>
                </a:cubicBezTo>
                <a:cubicBezTo>
                  <a:pt x="27349" y="-243"/>
                  <a:pt x="28911" y="629"/>
                  <a:pt x="29869" y="2340"/>
                </a:cubicBezTo>
                <a:cubicBezTo>
                  <a:pt x="31251" y="126"/>
                  <a:pt x="33537" y="-601"/>
                  <a:pt x="35499" y="549"/>
                </a:cubicBezTo>
                <a:cubicBezTo>
                  <a:pt x="36994" y="1425"/>
                  <a:pt x="38066" y="3259"/>
                  <a:pt x="38354" y="5435"/>
                </a:cubicBezTo>
                <a:cubicBezTo>
                  <a:pt x="40082" y="6077"/>
                  <a:pt x="41458" y="7857"/>
                  <a:pt x="42018" y="10177"/>
                </a:cubicBezTo>
                <a:cubicBezTo>
                  <a:pt x="42425" y="11861"/>
                  <a:pt x="42367" y="13690"/>
                  <a:pt x="41854" y="15319"/>
                </a:cubicBezTo>
                <a:cubicBezTo>
                  <a:pt x="43115" y="17553"/>
                  <a:pt x="43556" y="20449"/>
                  <a:pt x="43052" y="23181"/>
                </a:cubicBezTo>
                <a:cubicBezTo>
                  <a:pt x="42382" y="26813"/>
                  <a:pt x="40164" y="29533"/>
                  <a:pt x="37440" y="30063"/>
                </a:cubicBezTo>
                <a:cubicBezTo>
                  <a:pt x="37427" y="32330"/>
                  <a:pt x="36694" y="34480"/>
                  <a:pt x="35431" y="35960"/>
                </a:cubicBezTo>
                <a:cubicBezTo>
                  <a:pt x="33512" y="38209"/>
                  <a:pt x="30740" y="38498"/>
                  <a:pt x="28591" y="36674"/>
                </a:cubicBezTo>
                <a:cubicBezTo>
                  <a:pt x="27896" y="39807"/>
                  <a:pt x="26035" y="42202"/>
                  <a:pt x="23703" y="42965"/>
                </a:cubicBezTo>
                <a:cubicBezTo>
                  <a:pt x="20955" y="43864"/>
                  <a:pt x="18087" y="42332"/>
                  <a:pt x="16516" y="39125"/>
                </a:cubicBezTo>
                <a:cubicBezTo>
                  <a:pt x="12808" y="42169"/>
                  <a:pt x="7992" y="40458"/>
                  <a:pt x="5840" y="35331"/>
                </a:cubicBezTo>
                <a:cubicBezTo>
                  <a:pt x="3726" y="35668"/>
                  <a:pt x="1741" y="33883"/>
                  <a:pt x="1146" y="31109"/>
                </a:cubicBezTo>
                <a:cubicBezTo>
                  <a:pt x="715" y="29102"/>
                  <a:pt x="1096" y="26936"/>
                  <a:pt x="2149" y="25410"/>
                </a:cubicBezTo>
                <a:cubicBezTo>
                  <a:pt x="655" y="24213"/>
                  <a:pt x="-177" y="21916"/>
                  <a:pt x="31" y="19563"/>
                </a:cubicBezTo>
                <a:cubicBezTo>
                  <a:pt x="275" y="16808"/>
                  <a:pt x="1881" y="14650"/>
                  <a:pt x="3899" y="14366"/>
                </a:cubicBezTo>
                <a:cubicBezTo>
                  <a:pt x="3911" y="14320"/>
                  <a:pt x="3924" y="14275"/>
                  <a:pt x="3936" y="14229"/>
                </a:cubicBezTo>
                <a:close/>
              </a:path>
              <a:path w="830634" h="611754">
                <a:moveTo>
                  <a:pt x="181518" y="562818"/>
                </a:moveTo>
                <a:lnTo>
                  <a:pt x="139778" y="523837"/>
                </a:lnTo>
                <a:lnTo>
                  <a:pt x="181518" y="562818"/>
                </a:lnTo>
                <a:close/>
              </a:path>
              <a:path w="830634" h="611754">
                <a:moveTo>
                  <a:pt x="333784" y="568695"/>
                </a:moveTo>
                <a:lnTo>
                  <a:pt x="387837" y="606870"/>
                </a:lnTo>
              </a:path>
              <a:path w="830634" h="611754">
                <a:moveTo>
                  <a:pt x="276514" y="564657"/>
                </a:moveTo>
                <a:lnTo>
                  <a:pt x="275087" y="563230"/>
                </a:lnTo>
                <a:cubicBezTo>
                  <a:pt x="275087" y="563230"/>
                  <a:pt x="276514" y="536514"/>
                  <a:pt x="276514" y="564657"/>
                </a:cubicBezTo>
                <a:close/>
              </a:path>
              <a:path w="43256" h="43219" fill="none" extrusionOk="0">
                <a:moveTo>
                  <a:pt x="4729" y="26036"/>
                </a:moveTo>
                <a:cubicBezTo>
                  <a:pt x="3845" y="26130"/>
                  <a:pt x="2961" y="25852"/>
                  <a:pt x="2196" y="25239"/>
                </a:cubicBezTo>
                <a:moveTo>
                  <a:pt x="6964" y="34758"/>
                </a:moveTo>
                <a:cubicBezTo>
                  <a:pt x="6609" y="34951"/>
                  <a:pt x="6236" y="35079"/>
                  <a:pt x="5856" y="35139"/>
                </a:cubicBezTo>
                <a:moveTo>
                  <a:pt x="16514" y="38949"/>
                </a:moveTo>
                <a:cubicBezTo>
                  <a:pt x="16247" y="38403"/>
                  <a:pt x="16023" y="37820"/>
                  <a:pt x="15846" y="37209"/>
                </a:cubicBezTo>
                <a:moveTo>
                  <a:pt x="28863" y="34610"/>
                </a:moveTo>
                <a:cubicBezTo>
                  <a:pt x="28824" y="35257"/>
                  <a:pt x="28734" y="35897"/>
                  <a:pt x="28596" y="36519"/>
                </a:cubicBezTo>
                <a:moveTo>
                  <a:pt x="34165" y="22813"/>
                </a:moveTo>
                <a:cubicBezTo>
                  <a:pt x="36169" y="24141"/>
                  <a:pt x="37434" y="26917"/>
                  <a:pt x="37416" y="29949"/>
                </a:cubicBezTo>
                <a:moveTo>
                  <a:pt x="41834" y="15213"/>
                </a:moveTo>
                <a:cubicBezTo>
                  <a:pt x="41509" y="16245"/>
                  <a:pt x="41014" y="17161"/>
                  <a:pt x="40386" y="17889"/>
                </a:cubicBezTo>
                <a:moveTo>
                  <a:pt x="38360" y="5285"/>
                </a:moveTo>
                <a:cubicBezTo>
                  <a:pt x="38415" y="5702"/>
                  <a:pt x="38441" y="6125"/>
                  <a:pt x="38436" y="6549"/>
                </a:cubicBezTo>
                <a:moveTo>
                  <a:pt x="29114" y="3811"/>
                </a:moveTo>
                <a:cubicBezTo>
                  <a:pt x="29303" y="3228"/>
                  <a:pt x="29552" y="2685"/>
                  <a:pt x="29856" y="2199"/>
                </a:cubicBezTo>
                <a:moveTo>
                  <a:pt x="22177" y="4579"/>
                </a:moveTo>
                <a:cubicBezTo>
                  <a:pt x="22254" y="4097"/>
                  <a:pt x="22375" y="3630"/>
                  <a:pt x="22536" y="3189"/>
                </a:cubicBezTo>
                <a:moveTo>
                  <a:pt x="14036" y="5051"/>
                </a:moveTo>
                <a:cubicBezTo>
                  <a:pt x="14508" y="5427"/>
                  <a:pt x="14944" y="5880"/>
                  <a:pt x="15336" y="6399"/>
                </a:cubicBezTo>
                <a:moveTo>
                  <a:pt x="4163" y="15648"/>
                </a:moveTo>
                <a:cubicBezTo>
                  <a:pt x="4060" y="15184"/>
                  <a:pt x="3984" y="14710"/>
                  <a:pt x="3936" y="14229"/>
                </a:cubicBezTo>
              </a:path>
            </a:pathLst>
          </a:custGeom>
          <a:gradFill>
            <a:gsLst>
              <a:gs pos="0">
                <a:srgbClr val="FFC000"/>
              </a:gs>
              <a:gs pos="100000">
                <a:srgbClr val="EEEEEE"/>
              </a:gs>
            </a:gsLst>
            <a:path path="circle">
              <a:fillToRect l="50000" t="50000" r="50000" b="50000"/>
            </a:path>
          </a:gradFill>
          <a:ln w="635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3" name="Straight Arrow Connector 32">
            <a:extLst>
              <a:ext uri="{FF2B5EF4-FFF2-40B4-BE49-F238E27FC236}">
                <a16:creationId xmlns:a16="http://schemas.microsoft.com/office/drawing/2014/main" id="{9D3C3251-05BC-54F6-0DEE-C99B3AC007E0}"/>
              </a:ext>
            </a:extLst>
          </p:cNvPr>
          <p:cNvCxnSpPr>
            <a:cxnSpLocks/>
          </p:cNvCxnSpPr>
          <p:nvPr/>
        </p:nvCxnSpPr>
        <p:spPr>
          <a:xfrm>
            <a:off x="1177968" y="2621233"/>
            <a:ext cx="2334115" cy="0"/>
          </a:xfrm>
          <a:prstGeom prst="straightConnector1">
            <a:avLst/>
          </a:prstGeom>
          <a:ln w="1905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grpSp>
        <p:nvGrpSpPr>
          <p:cNvPr id="51" name="Group 50">
            <a:extLst>
              <a:ext uri="{FF2B5EF4-FFF2-40B4-BE49-F238E27FC236}">
                <a16:creationId xmlns:a16="http://schemas.microsoft.com/office/drawing/2014/main" id="{0FC08BFF-B882-0401-D1E8-47F58AD5E4F9}"/>
              </a:ext>
            </a:extLst>
          </p:cNvPr>
          <p:cNvGrpSpPr/>
          <p:nvPr/>
        </p:nvGrpSpPr>
        <p:grpSpPr>
          <a:xfrm>
            <a:off x="5367162" y="1468214"/>
            <a:ext cx="405518" cy="2335805"/>
            <a:chOff x="5435644" y="1453331"/>
            <a:chExt cx="405518" cy="2335805"/>
          </a:xfrm>
        </p:grpSpPr>
        <p:sp>
          <p:nvSpPr>
            <p:cNvPr id="45" name="Rectangle 44">
              <a:extLst>
                <a:ext uri="{FF2B5EF4-FFF2-40B4-BE49-F238E27FC236}">
                  <a16:creationId xmlns:a16="http://schemas.microsoft.com/office/drawing/2014/main" id="{3E7CB5E0-D34A-F21D-B812-37DBB3048762}"/>
                </a:ext>
              </a:extLst>
            </p:cNvPr>
            <p:cNvSpPr/>
            <p:nvPr/>
          </p:nvSpPr>
          <p:spPr>
            <a:xfrm>
              <a:off x="5435644" y="1453332"/>
              <a:ext cx="68908" cy="2335804"/>
            </a:xfrm>
            <a:prstGeom prst="rect">
              <a:avLst/>
            </a:prstGeom>
            <a:solidFill>
              <a:srgbClr val="3980F3"/>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BF9AB5A1-54E8-2101-D6AA-24BFC2570F39}"/>
                </a:ext>
              </a:extLst>
            </p:cNvPr>
            <p:cNvSpPr/>
            <p:nvPr/>
          </p:nvSpPr>
          <p:spPr>
            <a:xfrm>
              <a:off x="5503351" y="1453331"/>
              <a:ext cx="68908" cy="2335804"/>
            </a:xfrm>
            <a:prstGeom prst="rect">
              <a:avLst/>
            </a:prstGeom>
            <a:solidFill>
              <a:srgbClr val="3980F3"/>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2BA11A73-3404-3D2C-AC53-625068759D65}"/>
                </a:ext>
              </a:extLst>
            </p:cNvPr>
            <p:cNvSpPr/>
            <p:nvPr/>
          </p:nvSpPr>
          <p:spPr>
            <a:xfrm>
              <a:off x="5573375" y="1453331"/>
              <a:ext cx="68908" cy="2335804"/>
            </a:xfrm>
            <a:prstGeom prst="rect">
              <a:avLst/>
            </a:prstGeom>
            <a:solidFill>
              <a:srgbClr val="3980F3"/>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8AEE50DC-FE49-60A5-8F85-0F4D2DB9B1D7}"/>
                </a:ext>
              </a:extLst>
            </p:cNvPr>
            <p:cNvSpPr/>
            <p:nvPr/>
          </p:nvSpPr>
          <p:spPr>
            <a:xfrm>
              <a:off x="5635064" y="1453331"/>
              <a:ext cx="68908" cy="2335804"/>
            </a:xfrm>
            <a:prstGeom prst="rect">
              <a:avLst/>
            </a:prstGeom>
            <a:solidFill>
              <a:srgbClr val="3980F3"/>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79AC1785-4EF0-2F84-2B4B-6908D0962840}"/>
                </a:ext>
              </a:extLst>
            </p:cNvPr>
            <p:cNvSpPr/>
            <p:nvPr/>
          </p:nvSpPr>
          <p:spPr>
            <a:xfrm>
              <a:off x="5701760" y="1453331"/>
              <a:ext cx="68908" cy="2335804"/>
            </a:xfrm>
            <a:prstGeom prst="rect">
              <a:avLst/>
            </a:prstGeom>
            <a:solidFill>
              <a:srgbClr val="3980F3"/>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9C0A015F-A141-7398-6623-AEE6025B6485}"/>
                </a:ext>
              </a:extLst>
            </p:cNvPr>
            <p:cNvSpPr/>
            <p:nvPr/>
          </p:nvSpPr>
          <p:spPr>
            <a:xfrm>
              <a:off x="5772254" y="1453331"/>
              <a:ext cx="68908" cy="2335804"/>
            </a:xfrm>
            <a:prstGeom prst="rect">
              <a:avLst/>
            </a:prstGeom>
            <a:solidFill>
              <a:srgbClr val="3980F3"/>
            </a:solidFill>
            <a:ln w="952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2" name="TextBox 51">
            <a:extLst>
              <a:ext uri="{FF2B5EF4-FFF2-40B4-BE49-F238E27FC236}">
                <a16:creationId xmlns:a16="http://schemas.microsoft.com/office/drawing/2014/main" id="{9B3CF580-BBDF-BE18-DCC2-5E18F0945302}"/>
              </a:ext>
            </a:extLst>
          </p:cNvPr>
          <p:cNvSpPr txBox="1"/>
          <p:nvPr/>
        </p:nvSpPr>
        <p:spPr>
          <a:xfrm>
            <a:off x="-76231" y="1964197"/>
            <a:ext cx="932995" cy="338554"/>
          </a:xfrm>
          <a:prstGeom prst="rect">
            <a:avLst/>
          </a:prstGeom>
          <a:noFill/>
        </p:spPr>
        <p:txBody>
          <a:bodyPr wrap="square" rtlCol="0">
            <a:spAutoFit/>
          </a:bodyPr>
          <a:lstStyle/>
          <a:p>
            <a:r>
              <a:rPr lang="en-US" sz="1600" dirty="0">
                <a:solidFill>
                  <a:srgbClr val="C00000"/>
                </a:solidFill>
                <a:latin typeface="Arial" panose="020B0604020202020204" pitchFamily="34" charset="0"/>
                <a:cs typeface="Arial" panose="020B0604020202020204" pitchFamily="34" charset="0"/>
              </a:rPr>
              <a:t>Laser</a:t>
            </a:r>
          </a:p>
        </p:txBody>
      </p:sp>
      <p:sp>
        <p:nvSpPr>
          <p:cNvPr id="53" name="TextBox 52">
            <a:extLst>
              <a:ext uri="{FF2B5EF4-FFF2-40B4-BE49-F238E27FC236}">
                <a16:creationId xmlns:a16="http://schemas.microsoft.com/office/drawing/2014/main" id="{14E6B669-C1DF-2AC6-5602-84107D640A72}"/>
              </a:ext>
            </a:extLst>
          </p:cNvPr>
          <p:cNvSpPr txBox="1"/>
          <p:nvPr/>
        </p:nvSpPr>
        <p:spPr>
          <a:xfrm>
            <a:off x="638195" y="1436215"/>
            <a:ext cx="932995" cy="338554"/>
          </a:xfrm>
          <a:prstGeom prst="rect">
            <a:avLst/>
          </a:prstGeom>
          <a:noFill/>
        </p:spPr>
        <p:txBody>
          <a:bodyPr wrap="square" rtlCol="0">
            <a:spAutoFit/>
          </a:bodyPr>
          <a:lstStyle/>
          <a:p>
            <a:pPr algn="ctr"/>
            <a:r>
              <a:rPr lang="en-US" sz="1600" dirty="0">
                <a:solidFill>
                  <a:srgbClr val="0D5BDC"/>
                </a:solidFill>
                <a:latin typeface="Arial" panose="020B0604020202020204" pitchFamily="34" charset="0"/>
                <a:cs typeface="Arial" panose="020B0604020202020204" pitchFamily="34" charset="0"/>
              </a:rPr>
              <a:t>Thin foil</a:t>
            </a:r>
          </a:p>
        </p:txBody>
      </p:sp>
      <p:sp>
        <p:nvSpPr>
          <p:cNvPr id="54" name="TextBox 53">
            <a:extLst>
              <a:ext uri="{FF2B5EF4-FFF2-40B4-BE49-F238E27FC236}">
                <a16:creationId xmlns:a16="http://schemas.microsoft.com/office/drawing/2014/main" id="{C9C9D965-8B67-E2DB-EECC-3CAE6860718E}"/>
              </a:ext>
            </a:extLst>
          </p:cNvPr>
          <p:cNvSpPr txBox="1"/>
          <p:nvPr/>
        </p:nvSpPr>
        <p:spPr>
          <a:xfrm>
            <a:off x="-69422" y="3534609"/>
            <a:ext cx="2696899" cy="523220"/>
          </a:xfrm>
          <a:prstGeom prst="rect">
            <a:avLst/>
          </a:prstGeom>
          <a:noFill/>
        </p:spPr>
        <p:txBody>
          <a:bodyPr wrap="square" rtlCol="0">
            <a:spAutoFit/>
          </a:bodyPr>
          <a:lstStyle/>
          <a:p>
            <a:r>
              <a:rPr lang="en-US" dirty="0">
                <a:solidFill>
                  <a:srgbClr val="0D5BDC"/>
                </a:solidFill>
                <a:latin typeface="Arial" panose="020B0604020202020204" pitchFamily="34" charset="0"/>
                <a:cs typeface="Arial" panose="020B0604020202020204" pitchFamily="34" charset="0"/>
              </a:rPr>
              <a:t>Electron cloud generates a sheath field</a:t>
            </a:r>
          </a:p>
        </p:txBody>
      </p:sp>
      <p:sp>
        <p:nvSpPr>
          <p:cNvPr id="55" name="TextBox 54">
            <a:extLst>
              <a:ext uri="{FF2B5EF4-FFF2-40B4-BE49-F238E27FC236}">
                <a16:creationId xmlns:a16="http://schemas.microsoft.com/office/drawing/2014/main" id="{5170134D-D0CD-459A-D900-E27F48107340}"/>
              </a:ext>
            </a:extLst>
          </p:cNvPr>
          <p:cNvSpPr txBox="1"/>
          <p:nvPr/>
        </p:nvSpPr>
        <p:spPr>
          <a:xfrm>
            <a:off x="1911739" y="1953714"/>
            <a:ext cx="2696899" cy="523220"/>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Time-of-flight provides image sequence on film layers</a:t>
            </a:r>
          </a:p>
        </p:txBody>
      </p:sp>
      <p:sp>
        <p:nvSpPr>
          <p:cNvPr id="56" name="TextBox 55">
            <a:extLst>
              <a:ext uri="{FF2B5EF4-FFF2-40B4-BE49-F238E27FC236}">
                <a16:creationId xmlns:a16="http://schemas.microsoft.com/office/drawing/2014/main" id="{3E0A6C87-6286-93AA-237D-D4FC0409DB5E}"/>
              </a:ext>
            </a:extLst>
          </p:cNvPr>
          <p:cNvSpPr txBox="1"/>
          <p:nvPr/>
        </p:nvSpPr>
        <p:spPr>
          <a:xfrm>
            <a:off x="2293550" y="3130220"/>
            <a:ext cx="2321686" cy="738664"/>
          </a:xfrm>
          <a:prstGeom prst="rect">
            <a:avLst/>
          </a:prstGeom>
          <a:noFill/>
        </p:spPr>
        <p:txBody>
          <a:bodyPr wrap="square" rtlCol="0">
            <a:spAutoFit/>
          </a:bodyPr>
          <a:lstStyle/>
          <a:p>
            <a:r>
              <a:rPr lang="en-US" dirty="0">
                <a:solidFill>
                  <a:srgbClr val="F66900"/>
                </a:solidFill>
                <a:latin typeface="Arial" panose="020B0604020202020204" pitchFamily="34" charset="0"/>
                <a:cs typeface="Arial" panose="020B0604020202020204" pitchFamily="34" charset="0"/>
              </a:rPr>
              <a:t>Quasi-static electric or magnetic fields deflect protons</a:t>
            </a:r>
          </a:p>
        </p:txBody>
      </p:sp>
      <p:sp>
        <p:nvSpPr>
          <p:cNvPr id="57" name="TextBox 56">
            <a:extLst>
              <a:ext uri="{FF2B5EF4-FFF2-40B4-BE49-F238E27FC236}">
                <a16:creationId xmlns:a16="http://schemas.microsoft.com/office/drawing/2014/main" id="{58D149C4-7021-47A5-198F-C8EDDA546129}"/>
              </a:ext>
            </a:extLst>
          </p:cNvPr>
          <p:cNvSpPr txBox="1"/>
          <p:nvPr/>
        </p:nvSpPr>
        <p:spPr>
          <a:xfrm rot="5400000">
            <a:off x="4768982" y="2482228"/>
            <a:ext cx="2335803" cy="307777"/>
          </a:xfrm>
          <a:prstGeom prst="rect">
            <a:avLst/>
          </a:prstGeom>
          <a:noFill/>
        </p:spPr>
        <p:txBody>
          <a:bodyPr wrap="square" rtlCol="0">
            <a:spAutoFit/>
          </a:bodyPr>
          <a:lstStyle/>
          <a:p>
            <a:pPr algn="ctr"/>
            <a:r>
              <a:rPr lang="en-US" dirty="0">
                <a:solidFill>
                  <a:srgbClr val="4285F4"/>
                </a:solidFill>
                <a:latin typeface="Arial" panose="020B0604020202020204" pitchFamily="34" charset="0"/>
                <a:cs typeface="Arial" panose="020B0604020202020204" pitchFamily="34" charset="0"/>
              </a:rPr>
              <a:t>Detector stack</a:t>
            </a:r>
          </a:p>
        </p:txBody>
      </p:sp>
      <p:sp>
        <p:nvSpPr>
          <p:cNvPr id="58" name="TextBox 57">
            <a:extLst>
              <a:ext uri="{FF2B5EF4-FFF2-40B4-BE49-F238E27FC236}">
                <a16:creationId xmlns:a16="http://schemas.microsoft.com/office/drawing/2014/main" id="{3BA56AB7-B6BC-172D-3A58-7AB6BBC7B5A1}"/>
              </a:ext>
            </a:extLst>
          </p:cNvPr>
          <p:cNvSpPr txBox="1"/>
          <p:nvPr/>
        </p:nvSpPr>
        <p:spPr>
          <a:xfrm>
            <a:off x="1623580" y="794846"/>
            <a:ext cx="5458510" cy="954107"/>
          </a:xfrm>
          <a:prstGeom prst="rect">
            <a:avLst/>
          </a:prstGeom>
          <a:noFill/>
        </p:spPr>
        <p:txBody>
          <a:bodyPr wrap="square" rtlCol="0">
            <a:spAutoFit/>
          </a:bodyPr>
          <a:lstStyle/>
          <a:p>
            <a:r>
              <a:rPr lang="en-US" b="1" dirty="0">
                <a:solidFill>
                  <a:srgbClr val="00B050"/>
                </a:solidFill>
                <a:latin typeface="Arial" panose="020B0604020202020204" pitchFamily="34" charset="0"/>
                <a:cs typeface="Arial" panose="020B0604020202020204" pitchFamily="34" charset="0"/>
              </a:rPr>
              <a:t>TNSA proton beam is accelerated in the electric sheath field:</a:t>
            </a:r>
          </a:p>
          <a:p>
            <a:r>
              <a:rPr lang="en-US" dirty="0">
                <a:solidFill>
                  <a:srgbClr val="00B050"/>
                </a:solidFill>
                <a:latin typeface="Arial" panose="020B0604020202020204" pitchFamily="34" charset="0"/>
                <a:cs typeface="Arial" panose="020B0604020202020204" pitchFamily="34" charset="0"/>
              </a:rPr>
              <a:t>Laminar acceleration </a:t>
            </a:r>
            <a:r>
              <a:rPr lang="en-US" dirty="0">
                <a:solidFill>
                  <a:srgbClr val="00B050"/>
                </a:solidFill>
                <a:latin typeface="Arial" panose="020B0604020202020204" pitchFamily="34" charset="0"/>
                <a:cs typeface="Arial" panose="020B0604020202020204" pitchFamily="34" charset="0"/>
                <a:sym typeface="Wingdings" panose="05000000000000000000" pitchFamily="2" charset="2"/>
              </a:rPr>
              <a:t> good spatial resolution</a:t>
            </a:r>
          </a:p>
          <a:p>
            <a:r>
              <a:rPr lang="en-US" dirty="0">
                <a:solidFill>
                  <a:srgbClr val="00B050"/>
                </a:solidFill>
                <a:latin typeface="Arial" panose="020B0604020202020204" pitchFamily="34" charset="0"/>
                <a:cs typeface="Arial" panose="020B0604020202020204" pitchFamily="34" charset="0"/>
                <a:sym typeface="Wingdings" panose="05000000000000000000" pitchFamily="2" charset="2"/>
              </a:rPr>
              <a:t>Short acceleration time  good temporal resolution</a:t>
            </a:r>
          </a:p>
          <a:p>
            <a:r>
              <a:rPr lang="en-US" dirty="0">
                <a:solidFill>
                  <a:srgbClr val="00B050"/>
                </a:solidFill>
                <a:latin typeface="Arial" panose="020B0604020202020204" pitchFamily="34" charset="0"/>
                <a:cs typeface="Arial" panose="020B0604020202020204" pitchFamily="34" charset="0"/>
                <a:sym typeface="Wingdings" panose="05000000000000000000" pitchFamily="2" charset="2"/>
              </a:rPr>
              <a:t>Maxwellian-like spectra</a:t>
            </a:r>
            <a:endParaRPr lang="en-US" dirty="0">
              <a:solidFill>
                <a:srgbClr val="00B050"/>
              </a:solidFill>
              <a:latin typeface="Arial" panose="020B0604020202020204" pitchFamily="34" charset="0"/>
              <a:cs typeface="Arial" panose="020B0604020202020204" pitchFamily="34" charset="0"/>
            </a:endParaRPr>
          </a:p>
        </p:txBody>
      </p:sp>
      <p:sp>
        <p:nvSpPr>
          <p:cNvPr id="59" name="TextBox 58">
            <a:extLst>
              <a:ext uri="{FF2B5EF4-FFF2-40B4-BE49-F238E27FC236}">
                <a16:creationId xmlns:a16="http://schemas.microsoft.com/office/drawing/2014/main" id="{7AEE7FD2-0193-761E-ADF3-D1F53C941A60}"/>
              </a:ext>
            </a:extLst>
          </p:cNvPr>
          <p:cNvSpPr txBox="1"/>
          <p:nvPr/>
        </p:nvSpPr>
        <p:spPr>
          <a:xfrm>
            <a:off x="2109708" y="3865408"/>
            <a:ext cx="3096251" cy="369332"/>
          </a:xfrm>
          <a:prstGeom prst="rect">
            <a:avLst/>
          </a:prstGeom>
          <a:noFill/>
        </p:spPr>
        <p:txBody>
          <a:bodyPr wrap="square" rtlCol="0">
            <a:spAutoFit/>
          </a:bodyPr>
          <a:lstStyle/>
          <a:p>
            <a:r>
              <a:rPr lang="en-US" sz="1800" dirty="0">
                <a:latin typeface="Arial" panose="020B0604020202020204" pitchFamily="34" charset="0"/>
                <a:cs typeface="Arial" panose="020B0604020202020204" pitchFamily="34" charset="0"/>
              </a:rPr>
              <a:t>Force on a charged particle</a:t>
            </a:r>
          </a:p>
        </p:txBody>
      </p:sp>
      <mc:AlternateContent xmlns:mc="http://schemas.openxmlformats.org/markup-compatibility/2006" xmlns:a14="http://schemas.microsoft.com/office/drawing/2010/main">
        <mc:Choice Requires="a14">
          <p:sp>
            <p:nvSpPr>
              <p:cNvPr id="60" name="TextBox 59">
                <a:extLst>
                  <a:ext uri="{FF2B5EF4-FFF2-40B4-BE49-F238E27FC236}">
                    <a16:creationId xmlns:a16="http://schemas.microsoft.com/office/drawing/2014/main" id="{FB5F7624-F554-C842-6EE6-7DD5508D72E8}"/>
                  </a:ext>
                </a:extLst>
              </p:cNvPr>
              <p:cNvSpPr txBox="1"/>
              <p:nvPr/>
            </p:nvSpPr>
            <p:spPr>
              <a:xfrm>
                <a:off x="2102153" y="4214998"/>
                <a:ext cx="3096251" cy="61824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sz="1800" b="0" i="1" smtClean="0">
                          <a:latin typeface="Cambria Math" panose="02040503050406030204" pitchFamily="18" charset="0"/>
                          <a:cs typeface="Arial" panose="020B0604020202020204" pitchFamily="34" charset="0"/>
                        </a:rPr>
                        <m:t>𝐹</m:t>
                      </m:r>
                      <m:r>
                        <a:rPr lang="en-US" sz="1800" b="0" i="1" smtClean="0">
                          <a:latin typeface="Cambria Math" panose="02040503050406030204" pitchFamily="18" charset="0"/>
                          <a:cs typeface="Arial" panose="020B0604020202020204" pitchFamily="34" charset="0"/>
                        </a:rPr>
                        <m:t>=</m:t>
                      </m:r>
                      <m:f>
                        <m:fPr>
                          <m:ctrlPr>
                            <a:rPr lang="en-US" sz="1800" b="0" i="1" smtClean="0">
                              <a:latin typeface="Cambria Math" panose="02040503050406030204" pitchFamily="18" charset="0"/>
                              <a:cs typeface="Arial" panose="020B0604020202020204" pitchFamily="34" charset="0"/>
                            </a:rPr>
                          </m:ctrlPr>
                        </m:fPr>
                        <m:num>
                          <m:r>
                            <a:rPr lang="en-US" sz="1800" b="0" i="1" smtClean="0">
                              <a:latin typeface="Cambria Math" panose="02040503050406030204" pitchFamily="18" charset="0"/>
                              <a:cs typeface="Arial" panose="020B0604020202020204" pitchFamily="34" charset="0"/>
                            </a:rPr>
                            <m:t>𝑑𝑝</m:t>
                          </m:r>
                        </m:num>
                        <m:den>
                          <m:r>
                            <a:rPr lang="en-US" sz="1800" b="0" i="1" smtClean="0">
                              <a:latin typeface="Cambria Math" panose="02040503050406030204" pitchFamily="18" charset="0"/>
                              <a:cs typeface="Arial" panose="020B0604020202020204" pitchFamily="34" charset="0"/>
                            </a:rPr>
                            <m:t>𝑑𝑡</m:t>
                          </m:r>
                        </m:den>
                      </m:f>
                      <m:r>
                        <a:rPr lang="en-US" sz="1800" b="0" i="1" smtClean="0">
                          <a:latin typeface="Cambria Math" panose="02040503050406030204" pitchFamily="18" charset="0"/>
                          <a:cs typeface="Arial" panose="020B0604020202020204" pitchFamily="34" charset="0"/>
                        </a:rPr>
                        <m:t>=</m:t>
                      </m:r>
                      <m:r>
                        <a:rPr lang="en-US" sz="1800" b="0" i="1" smtClean="0">
                          <a:latin typeface="Cambria Math" panose="02040503050406030204" pitchFamily="18" charset="0"/>
                          <a:cs typeface="Arial" panose="020B0604020202020204" pitchFamily="34" charset="0"/>
                        </a:rPr>
                        <m:t>𝑞</m:t>
                      </m:r>
                      <m:d>
                        <m:dPr>
                          <m:ctrlPr>
                            <a:rPr lang="en-US" sz="1800" b="0" i="1" smtClean="0">
                              <a:latin typeface="Cambria Math" panose="02040503050406030204" pitchFamily="18" charset="0"/>
                              <a:cs typeface="Arial" panose="020B0604020202020204" pitchFamily="34" charset="0"/>
                            </a:rPr>
                          </m:ctrlPr>
                        </m:dPr>
                        <m:e>
                          <m:acc>
                            <m:accPr>
                              <m:chr m:val="̅"/>
                              <m:ctrlPr>
                                <a:rPr lang="en-US" sz="1800" b="0" i="1" smtClean="0">
                                  <a:latin typeface="Cambria Math" panose="02040503050406030204" pitchFamily="18" charset="0"/>
                                  <a:cs typeface="Arial" panose="020B0604020202020204" pitchFamily="34" charset="0"/>
                                </a:rPr>
                              </m:ctrlPr>
                            </m:accPr>
                            <m:e>
                              <m:r>
                                <a:rPr lang="en-US" sz="1800" b="0" i="1" smtClean="0">
                                  <a:latin typeface="Cambria Math" panose="02040503050406030204" pitchFamily="18" charset="0"/>
                                  <a:cs typeface="Arial" panose="020B0604020202020204" pitchFamily="34" charset="0"/>
                                </a:rPr>
                                <m:t>𝐸</m:t>
                              </m:r>
                            </m:e>
                          </m:acc>
                          <m:r>
                            <a:rPr lang="en-US" sz="1800" b="0" i="1" smtClean="0">
                              <a:latin typeface="Cambria Math" panose="02040503050406030204" pitchFamily="18" charset="0"/>
                              <a:cs typeface="Arial" panose="020B0604020202020204" pitchFamily="34" charset="0"/>
                            </a:rPr>
                            <m:t>+ </m:t>
                          </m:r>
                          <m:acc>
                            <m:accPr>
                              <m:chr m:val="̅"/>
                              <m:ctrlPr>
                                <a:rPr lang="en-US" sz="1800" b="0" i="1" smtClean="0">
                                  <a:latin typeface="Cambria Math" panose="02040503050406030204" pitchFamily="18" charset="0"/>
                                  <a:cs typeface="Arial" panose="020B0604020202020204" pitchFamily="34" charset="0"/>
                                </a:rPr>
                              </m:ctrlPr>
                            </m:accPr>
                            <m:e>
                              <m:r>
                                <a:rPr lang="en-US" sz="1800" b="0" i="1" smtClean="0">
                                  <a:latin typeface="Cambria Math" panose="02040503050406030204" pitchFamily="18" charset="0"/>
                                  <a:cs typeface="Arial" panose="020B0604020202020204" pitchFamily="34" charset="0"/>
                                </a:rPr>
                                <m:t>𝑣</m:t>
                              </m:r>
                            </m:e>
                          </m:acc>
                          <m:r>
                            <a:rPr lang="en-US" sz="1800" b="0" i="1" smtClean="0">
                              <a:latin typeface="Cambria Math" panose="02040503050406030204" pitchFamily="18" charset="0"/>
                              <a:ea typeface="Cambria Math" panose="02040503050406030204" pitchFamily="18" charset="0"/>
                              <a:cs typeface="Arial" panose="020B0604020202020204" pitchFamily="34" charset="0"/>
                            </a:rPr>
                            <m:t>×</m:t>
                          </m:r>
                          <m:acc>
                            <m:accPr>
                              <m:chr m:val="̅"/>
                              <m:ctrlPr>
                                <a:rPr lang="en-US" sz="1800" b="0" i="1" smtClean="0">
                                  <a:latin typeface="Cambria Math" panose="02040503050406030204" pitchFamily="18" charset="0"/>
                                  <a:ea typeface="Cambria Math" panose="02040503050406030204" pitchFamily="18" charset="0"/>
                                  <a:cs typeface="Arial" panose="020B0604020202020204" pitchFamily="34" charset="0"/>
                                </a:rPr>
                              </m:ctrlPr>
                            </m:accPr>
                            <m:e>
                              <m:r>
                                <a:rPr lang="en-US" sz="1800" b="0" i="1" smtClean="0">
                                  <a:latin typeface="Cambria Math" panose="02040503050406030204" pitchFamily="18" charset="0"/>
                                  <a:ea typeface="Cambria Math" panose="02040503050406030204" pitchFamily="18" charset="0"/>
                                  <a:cs typeface="Arial" panose="020B0604020202020204" pitchFamily="34" charset="0"/>
                                </a:rPr>
                                <m:t>𝐵</m:t>
                              </m:r>
                            </m:e>
                          </m:acc>
                        </m:e>
                      </m:d>
                    </m:oMath>
                  </m:oMathPara>
                </a14:m>
                <a:endParaRPr lang="en-US" sz="1800" dirty="0">
                  <a:latin typeface="Arial" panose="020B0604020202020204" pitchFamily="34" charset="0"/>
                  <a:cs typeface="Arial" panose="020B0604020202020204" pitchFamily="34" charset="0"/>
                </a:endParaRPr>
              </a:p>
            </p:txBody>
          </p:sp>
        </mc:Choice>
        <mc:Fallback xmlns="">
          <p:sp>
            <p:nvSpPr>
              <p:cNvPr id="60" name="TextBox 59">
                <a:extLst>
                  <a:ext uri="{FF2B5EF4-FFF2-40B4-BE49-F238E27FC236}">
                    <a16:creationId xmlns:a16="http://schemas.microsoft.com/office/drawing/2014/main" id="{FB5F7624-F554-C842-6EE6-7DD5508D72E8}"/>
                  </a:ext>
                </a:extLst>
              </p:cNvPr>
              <p:cNvSpPr txBox="1">
                <a:spLocks noRot="1" noChangeAspect="1" noMove="1" noResize="1" noEditPoints="1" noAdjustHandles="1" noChangeArrowheads="1" noChangeShapeType="1" noTextEdit="1"/>
              </p:cNvSpPr>
              <p:nvPr/>
            </p:nvSpPr>
            <p:spPr>
              <a:xfrm>
                <a:off x="2102153" y="4214998"/>
                <a:ext cx="3096251" cy="618246"/>
              </a:xfrm>
              <a:prstGeom prst="rect">
                <a:avLst/>
              </a:prstGeom>
              <a:blipFill>
                <a:blip r:embed="rId3"/>
                <a:stretch>
                  <a:fillRect b="-6000"/>
                </a:stretch>
              </a:blipFill>
            </p:spPr>
            <p:txBody>
              <a:bodyPr/>
              <a:lstStyle/>
              <a:p>
                <a:r>
                  <a:rPr lang="en-US">
                    <a:noFill/>
                  </a:rPr>
                  <a:t> </a:t>
                </a:r>
              </a:p>
            </p:txBody>
          </p:sp>
        </mc:Fallback>
      </mc:AlternateContent>
      <p:sp>
        <p:nvSpPr>
          <p:cNvPr id="61" name="TextBox 60">
            <a:extLst>
              <a:ext uri="{FF2B5EF4-FFF2-40B4-BE49-F238E27FC236}">
                <a16:creationId xmlns:a16="http://schemas.microsoft.com/office/drawing/2014/main" id="{5F3245A2-9240-907C-5AAC-3ED616256A5B}"/>
              </a:ext>
            </a:extLst>
          </p:cNvPr>
          <p:cNvSpPr txBox="1"/>
          <p:nvPr/>
        </p:nvSpPr>
        <p:spPr>
          <a:xfrm>
            <a:off x="-1" y="4896297"/>
            <a:ext cx="6679360" cy="246221"/>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M Borghesi et al, Rev Sci Inst, 74, 1688 (2003); Laser and Part Beams, 20, 269 (2002); Slide design: L. </a:t>
            </a:r>
            <a:r>
              <a:rPr lang="en-US" sz="1000" dirty="0" err="1">
                <a:latin typeface="Arial" panose="020B0604020202020204" pitchFamily="34" charset="0"/>
                <a:cs typeface="Arial" panose="020B0604020202020204" pitchFamily="34" charset="0"/>
              </a:rPr>
              <a:t>Willingale</a:t>
            </a:r>
            <a:endParaRPr lang="en-US" sz="1000" dirty="0">
              <a:latin typeface="Arial" panose="020B0604020202020204" pitchFamily="34" charset="0"/>
              <a:cs typeface="Arial" panose="020B0604020202020204" pitchFamily="34" charset="0"/>
            </a:endParaRPr>
          </a:p>
        </p:txBody>
      </p:sp>
      <p:grpSp>
        <p:nvGrpSpPr>
          <p:cNvPr id="278" name="Group 277">
            <a:extLst>
              <a:ext uri="{FF2B5EF4-FFF2-40B4-BE49-F238E27FC236}">
                <a16:creationId xmlns:a16="http://schemas.microsoft.com/office/drawing/2014/main" id="{E7540BDD-72B8-7831-119D-E21B1D17B4BF}"/>
              </a:ext>
            </a:extLst>
          </p:cNvPr>
          <p:cNvGrpSpPr/>
          <p:nvPr/>
        </p:nvGrpSpPr>
        <p:grpSpPr>
          <a:xfrm>
            <a:off x="6367208" y="416483"/>
            <a:ext cx="2913241" cy="4287132"/>
            <a:chOff x="6367208" y="416483"/>
            <a:chExt cx="2913241" cy="4287132"/>
          </a:xfrm>
        </p:grpSpPr>
        <p:pic>
          <p:nvPicPr>
            <p:cNvPr id="62" name="Picture 61" descr="A blue and white circle&#10;&#10;Description automatically generated">
              <a:extLst>
                <a:ext uri="{FF2B5EF4-FFF2-40B4-BE49-F238E27FC236}">
                  <a16:creationId xmlns:a16="http://schemas.microsoft.com/office/drawing/2014/main" id="{A88141E9-C9E4-9B38-43A2-54556E62459D}"/>
                </a:ext>
              </a:extLst>
            </p:cNvPr>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a14:imgEffect>
                    </a14:imgLayer>
                  </a14:imgProps>
                </a:ext>
              </a:extLst>
            </a:blip>
            <a:srcRect l="10228" t="7470" r="9525" b="15120"/>
            <a:stretch/>
          </p:blipFill>
          <p:spPr>
            <a:xfrm flipH="1">
              <a:off x="7799114" y="906066"/>
              <a:ext cx="1290644" cy="1233568"/>
            </a:xfrm>
            <a:prstGeom prst="rect">
              <a:avLst/>
            </a:prstGeom>
          </p:spPr>
        </p:pic>
        <p:pic>
          <p:nvPicPr>
            <p:cNvPr id="63" name="Picture 62" descr="A blue and white photo&#10;&#10;Description automatically generated">
              <a:extLst>
                <a:ext uri="{FF2B5EF4-FFF2-40B4-BE49-F238E27FC236}">
                  <a16:creationId xmlns:a16="http://schemas.microsoft.com/office/drawing/2014/main" id="{E10A88F4-21CF-2C7E-D7C9-058969019964}"/>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20000"/>
                      </a14:imgEffect>
                    </a14:imgLayer>
                  </a14:imgProps>
                </a:ext>
              </a:extLst>
            </a:blip>
            <a:srcRect l="6145" t="12793" r="8286" b="15856"/>
            <a:stretch/>
          </p:blipFill>
          <p:spPr>
            <a:xfrm flipH="1">
              <a:off x="7289275" y="1756468"/>
              <a:ext cx="1407380" cy="1234440"/>
            </a:xfrm>
            <a:prstGeom prst="rect">
              <a:avLst/>
            </a:prstGeom>
          </p:spPr>
        </p:pic>
        <p:pic>
          <p:nvPicPr>
            <p:cNvPr id="256" name="Picture 255" descr="A blue and white photo of a blue circle&#10;&#10;Description automatically generated with medium confidence">
              <a:extLst>
                <a:ext uri="{FF2B5EF4-FFF2-40B4-BE49-F238E27FC236}">
                  <a16:creationId xmlns:a16="http://schemas.microsoft.com/office/drawing/2014/main" id="{11A6DD1F-4F32-C258-5952-A99D90E5D4B8}"/>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20000"/>
                      </a14:imgEffect>
                    </a14:imgLayer>
                  </a14:imgProps>
                </a:ext>
              </a:extLst>
            </a:blip>
            <a:srcRect l="9382" t="17028" r="9822" b="17717"/>
            <a:stretch/>
          </p:blipFill>
          <p:spPr>
            <a:xfrm flipH="1">
              <a:off x="6868046" y="2677787"/>
              <a:ext cx="1234440" cy="1234440"/>
            </a:xfrm>
            <a:prstGeom prst="rect">
              <a:avLst/>
            </a:prstGeom>
          </p:spPr>
        </p:pic>
        <p:pic>
          <p:nvPicPr>
            <p:cNvPr id="257" name="Picture 256" descr="A blue and white photo of a blue and white photo&#10;&#10;Description automatically generated with medium confidence">
              <a:extLst>
                <a:ext uri="{FF2B5EF4-FFF2-40B4-BE49-F238E27FC236}">
                  <a16:creationId xmlns:a16="http://schemas.microsoft.com/office/drawing/2014/main" id="{CCEA9ACB-9F73-5A24-044C-50F18C54BC70}"/>
                </a:ext>
              </a:extLst>
            </p:cNvPr>
            <p:cNvPicPr>
              <a:picLocks noChangeAspect="1"/>
            </p:cNvPicPr>
            <p:nvPr/>
          </p:nvPicPr>
          <p:blipFill>
            <a:blip r:embed="rId10">
              <a:extLst>
                <a:ext uri="{BEBA8EAE-BF5A-486C-A8C5-ECC9F3942E4B}">
                  <a14:imgProps xmlns:a14="http://schemas.microsoft.com/office/drawing/2010/main">
                    <a14:imgLayer r:embed="rId11">
                      <a14:imgEffect>
                        <a14:brightnessContrast bright="20000"/>
                      </a14:imgEffect>
                    </a14:imgLayer>
                  </a14:imgProps>
                </a:ext>
              </a:extLst>
            </a:blip>
            <a:srcRect l="6574" t="9226" r="11179" b="13986"/>
            <a:stretch/>
          </p:blipFill>
          <p:spPr>
            <a:xfrm flipH="1">
              <a:off x="6367208" y="3469175"/>
              <a:ext cx="1297262" cy="1234440"/>
            </a:xfrm>
            <a:prstGeom prst="rect">
              <a:avLst/>
            </a:prstGeom>
          </p:spPr>
        </p:pic>
        <p:sp>
          <p:nvSpPr>
            <p:cNvPr id="258" name="TextBox 257">
              <a:extLst>
                <a:ext uri="{FF2B5EF4-FFF2-40B4-BE49-F238E27FC236}">
                  <a16:creationId xmlns:a16="http://schemas.microsoft.com/office/drawing/2014/main" id="{2C5E4892-7F99-F203-D5A5-A85C1042F637}"/>
                </a:ext>
              </a:extLst>
            </p:cNvPr>
            <p:cNvSpPr txBox="1"/>
            <p:nvPr/>
          </p:nvSpPr>
          <p:spPr>
            <a:xfrm>
              <a:off x="6741375" y="1118955"/>
              <a:ext cx="1537338" cy="461665"/>
            </a:xfrm>
            <a:prstGeom prst="rect">
              <a:avLst/>
            </a:prstGeom>
            <a:noFill/>
          </p:spPr>
          <p:txBody>
            <a:bodyPr wrap="square" rtlCol="0">
              <a:spAutoFit/>
            </a:bodyPr>
            <a:lstStyle/>
            <a:p>
              <a:r>
                <a:rPr lang="en-US" sz="1200" dirty="0">
                  <a:solidFill>
                    <a:srgbClr val="50549E"/>
                  </a:solidFill>
                  <a:latin typeface="Arial" panose="020B0604020202020204" pitchFamily="34" charset="0"/>
                  <a:cs typeface="Arial" panose="020B0604020202020204" pitchFamily="34" charset="0"/>
                </a:rPr>
                <a:t>high energy</a:t>
              </a:r>
            </a:p>
            <a:p>
              <a:r>
                <a:rPr lang="en-US" sz="1200" dirty="0">
                  <a:solidFill>
                    <a:srgbClr val="50549E"/>
                  </a:solidFill>
                  <a:latin typeface="Arial" panose="020B0604020202020204" pitchFamily="34" charset="0"/>
                  <a:cs typeface="Arial" panose="020B0604020202020204" pitchFamily="34" charset="0"/>
                </a:rPr>
                <a:t>(early in time)</a:t>
              </a:r>
            </a:p>
          </p:txBody>
        </p:sp>
        <p:sp>
          <p:nvSpPr>
            <p:cNvPr id="259" name="TextBox 258">
              <a:extLst>
                <a:ext uri="{FF2B5EF4-FFF2-40B4-BE49-F238E27FC236}">
                  <a16:creationId xmlns:a16="http://schemas.microsoft.com/office/drawing/2014/main" id="{E1B8A3B1-1B5C-88D3-5B9B-DE65C3DA6E2D}"/>
                </a:ext>
              </a:extLst>
            </p:cNvPr>
            <p:cNvSpPr txBox="1"/>
            <p:nvPr/>
          </p:nvSpPr>
          <p:spPr>
            <a:xfrm>
              <a:off x="7743111" y="4086395"/>
              <a:ext cx="1537338" cy="461665"/>
            </a:xfrm>
            <a:prstGeom prst="rect">
              <a:avLst/>
            </a:prstGeom>
            <a:noFill/>
          </p:spPr>
          <p:txBody>
            <a:bodyPr wrap="square" rtlCol="0">
              <a:spAutoFit/>
            </a:bodyPr>
            <a:lstStyle/>
            <a:p>
              <a:r>
                <a:rPr lang="en-US" sz="1200" dirty="0">
                  <a:solidFill>
                    <a:srgbClr val="50549E"/>
                  </a:solidFill>
                  <a:latin typeface="Arial" panose="020B0604020202020204" pitchFamily="34" charset="0"/>
                  <a:cs typeface="Arial" panose="020B0604020202020204" pitchFamily="34" charset="0"/>
                </a:rPr>
                <a:t>lower energy</a:t>
              </a:r>
            </a:p>
            <a:p>
              <a:r>
                <a:rPr lang="en-US" sz="1200" dirty="0">
                  <a:solidFill>
                    <a:srgbClr val="50549E"/>
                  </a:solidFill>
                  <a:latin typeface="Arial" panose="020B0604020202020204" pitchFamily="34" charset="0"/>
                  <a:cs typeface="Arial" panose="020B0604020202020204" pitchFamily="34" charset="0"/>
                </a:rPr>
                <a:t>(later in time)</a:t>
              </a:r>
            </a:p>
          </p:txBody>
        </p:sp>
        <p:sp>
          <p:nvSpPr>
            <p:cNvPr id="260" name="TextBox 259">
              <a:extLst>
                <a:ext uri="{FF2B5EF4-FFF2-40B4-BE49-F238E27FC236}">
                  <a16:creationId xmlns:a16="http://schemas.microsoft.com/office/drawing/2014/main" id="{ED5D8924-08AF-D6CB-31C3-31D0D5BD2BCE}"/>
                </a:ext>
              </a:extLst>
            </p:cNvPr>
            <p:cNvSpPr txBox="1"/>
            <p:nvPr/>
          </p:nvSpPr>
          <p:spPr>
            <a:xfrm>
              <a:off x="7015839" y="416483"/>
              <a:ext cx="1831924" cy="307777"/>
            </a:xfrm>
            <a:prstGeom prst="rect">
              <a:avLst/>
            </a:prstGeom>
            <a:noFill/>
          </p:spPr>
          <p:txBody>
            <a:bodyPr wrap="square" rtlCol="0">
              <a:spAutoFit/>
            </a:bodyPr>
            <a:lstStyle/>
            <a:p>
              <a:pPr algn="ctr"/>
              <a:r>
                <a:rPr lang="en-US" b="1" u="sng" dirty="0">
                  <a:solidFill>
                    <a:srgbClr val="50549E"/>
                  </a:solidFill>
                  <a:latin typeface="Arial" panose="020B0604020202020204" pitchFamily="34" charset="0"/>
                  <a:cs typeface="Arial" panose="020B0604020202020204" pitchFamily="34" charset="0"/>
                </a:rPr>
                <a:t>Sample RCF stack</a:t>
              </a:r>
            </a:p>
          </p:txBody>
        </p:sp>
      </p:grpSp>
      <p:sp>
        <p:nvSpPr>
          <p:cNvPr id="2" name="Slide Number Placeholder 1">
            <a:extLst>
              <a:ext uri="{FF2B5EF4-FFF2-40B4-BE49-F238E27FC236}">
                <a16:creationId xmlns:a16="http://schemas.microsoft.com/office/drawing/2014/main" id="{BA872EDC-188D-60FF-DB0C-EA70C59260B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3</a:t>
            </a:fld>
            <a:endParaRPr lang="en"/>
          </a:p>
        </p:txBody>
      </p:sp>
    </p:spTree>
    <p:extLst>
      <p:ext uri="{BB962C8B-B14F-4D97-AF65-F5344CB8AC3E}">
        <p14:creationId xmlns:p14="http://schemas.microsoft.com/office/powerpoint/2010/main" val="630866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5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1" presetClass="entr" presetSubtype="0" fill="hold" grpId="0" nodeType="withEffect">
                                  <p:stCondLst>
                                    <p:cond delay="0"/>
                                  </p:stCondLst>
                                  <p:childTnLst>
                                    <p:set>
                                      <p:cBhvr>
                                        <p:cTn id="23" dur="1" fill="hold">
                                          <p:stCondLst>
                                            <p:cond delay="0"/>
                                          </p:stCondLst>
                                        </p:cTn>
                                        <p:tgtEl>
                                          <p:spTgt spid="52"/>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6" presetClass="entr" presetSubtype="32"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circle(out)">
                                      <p:cBhvr>
                                        <p:cTn id="28" dur="2000"/>
                                        <p:tgtEl>
                                          <p:spTgt spid="13"/>
                                        </p:tgtEl>
                                      </p:cBhvr>
                                    </p:animEffect>
                                  </p:childTnLst>
                                </p:cTn>
                              </p:par>
                              <p:par>
                                <p:cTn id="29" presetID="1" presetClass="entr" presetSubtype="0" fill="hold" grpId="0" nodeType="withEffect">
                                  <p:stCondLst>
                                    <p:cond delay="0"/>
                                  </p:stCondLst>
                                  <p:childTnLst>
                                    <p:set>
                                      <p:cBhvr>
                                        <p:cTn id="30" dur="1" fill="hold">
                                          <p:stCondLst>
                                            <p:cond delay="0"/>
                                          </p:stCondLst>
                                        </p:cTn>
                                        <p:tgtEl>
                                          <p:spTgt spid="54"/>
                                        </p:tgtEl>
                                        <p:attrNameLst>
                                          <p:attrName>style.visibility</p:attrName>
                                        </p:attrNameLst>
                                      </p:cBhvr>
                                      <p:to>
                                        <p:strVal val="visible"/>
                                      </p:to>
                                    </p:set>
                                  </p:childTnLst>
                                </p:cTn>
                              </p:par>
                              <p:par>
                                <p:cTn id="31" presetID="6" presetClass="entr" presetSubtype="32" fill="hold" nodeType="with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circle(out)">
                                      <p:cBhvr>
                                        <p:cTn id="33" dur="2000"/>
                                        <p:tgtEl>
                                          <p:spTgt spid="27"/>
                                        </p:tgtEl>
                                      </p:cBhvr>
                                    </p:animEffect>
                                  </p:childTnLst>
                                </p:cTn>
                              </p:par>
                              <p:par>
                                <p:cTn id="34" presetID="6" presetClass="entr" presetSubtype="32" fill="hold" nodeType="withEffect">
                                  <p:stCondLst>
                                    <p:cond delay="0"/>
                                  </p:stCondLst>
                                  <p:childTnLst>
                                    <p:set>
                                      <p:cBhvr>
                                        <p:cTn id="35" dur="1" fill="hold">
                                          <p:stCondLst>
                                            <p:cond delay="0"/>
                                          </p:stCondLst>
                                        </p:cTn>
                                        <p:tgtEl>
                                          <p:spTgt spid="28"/>
                                        </p:tgtEl>
                                        <p:attrNameLst>
                                          <p:attrName>style.visibility</p:attrName>
                                        </p:attrNameLst>
                                      </p:cBhvr>
                                      <p:to>
                                        <p:strVal val="visible"/>
                                      </p:to>
                                    </p:set>
                                    <p:animEffect transition="in" filter="circle(out)">
                                      <p:cBhvr>
                                        <p:cTn id="36" dur="2000"/>
                                        <p:tgtEl>
                                          <p:spTgt spid="28"/>
                                        </p:tgtEl>
                                      </p:cBhvr>
                                    </p:animEffect>
                                  </p:childTnLst>
                                </p:cTn>
                              </p:par>
                              <p:par>
                                <p:cTn id="37" presetID="6" presetClass="entr" presetSubtype="32" fill="hold" nodeType="with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circle(out)">
                                      <p:cBhvr>
                                        <p:cTn id="39" dur="2000"/>
                                        <p:tgtEl>
                                          <p:spTgt spid="26"/>
                                        </p:tgtEl>
                                      </p:cBhvr>
                                    </p:animEffect>
                                  </p:childTnLst>
                                </p:cTn>
                              </p:par>
                              <p:par>
                                <p:cTn id="40" presetID="6" presetClass="entr" presetSubtype="32" fill="hold"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circle(out)">
                                      <p:cBhvr>
                                        <p:cTn id="42" dur="2000"/>
                                        <p:tgtEl>
                                          <p:spTgt spid="25"/>
                                        </p:tgtEl>
                                      </p:cBhvr>
                                    </p:animEffect>
                                  </p:childTnLst>
                                </p:cTn>
                              </p:par>
                              <p:par>
                                <p:cTn id="43" presetID="6" presetClass="entr" presetSubtype="32" fill="hold" nodeType="withEffect">
                                  <p:stCondLst>
                                    <p:cond delay="0"/>
                                  </p:stCondLst>
                                  <p:childTnLst>
                                    <p:set>
                                      <p:cBhvr>
                                        <p:cTn id="44" dur="1" fill="hold">
                                          <p:stCondLst>
                                            <p:cond delay="0"/>
                                          </p:stCondLst>
                                        </p:cTn>
                                        <p:tgtEl>
                                          <p:spTgt spid="24"/>
                                        </p:tgtEl>
                                        <p:attrNameLst>
                                          <p:attrName>style.visibility</p:attrName>
                                        </p:attrNameLst>
                                      </p:cBhvr>
                                      <p:to>
                                        <p:strVal val="visible"/>
                                      </p:to>
                                    </p:set>
                                    <p:animEffect transition="in" filter="circle(out)">
                                      <p:cBhvr>
                                        <p:cTn id="45" dur="2000"/>
                                        <p:tgtEl>
                                          <p:spTgt spid="24"/>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grpId="0" nodeType="clickEffect">
                                  <p:stCondLst>
                                    <p:cond delay="0"/>
                                  </p:stCondLst>
                                  <p:childTnLst>
                                    <p:set>
                                      <p:cBhvr>
                                        <p:cTn id="49" dur="1" fill="hold">
                                          <p:stCondLst>
                                            <p:cond delay="0"/>
                                          </p:stCondLst>
                                        </p:cTn>
                                        <p:tgtEl>
                                          <p:spTgt spid="14"/>
                                        </p:tgtEl>
                                        <p:attrNameLst>
                                          <p:attrName>style.visibility</p:attrName>
                                        </p:attrNameLst>
                                      </p:cBhvr>
                                      <p:to>
                                        <p:strVal val="visible"/>
                                      </p:to>
                                    </p:set>
                                    <p:animEffect transition="in" filter="fade">
                                      <p:cBhvr>
                                        <p:cTn id="50" dur="500"/>
                                        <p:tgtEl>
                                          <p:spTgt spid="14"/>
                                        </p:tgtEl>
                                      </p:cBhvr>
                                    </p:animEffect>
                                  </p:childTnLst>
                                </p:cTn>
                              </p:par>
                              <p:par>
                                <p:cTn id="51" presetID="1" presetClass="entr" presetSubtype="0" fill="hold" nodeType="withEffect">
                                  <p:stCondLst>
                                    <p:cond delay="0"/>
                                  </p:stCondLst>
                                  <p:childTnLst>
                                    <p:set>
                                      <p:cBhvr>
                                        <p:cTn id="52" dur="1" fill="hold">
                                          <p:stCondLst>
                                            <p:cond delay="0"/>
                                          </p:stCondLst>
                                        </p:cTn>
                                        <p:tgtEl>
                                          <p:spTgt spid="58">
                                            <p:txEl>
                                              <p:pRg st="0" end="0"/>
                                            </p:txEl>
                                          </p:spTgt>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7"/>
                                        </p:tgtEl>
                                        <p:attrNameLst>
                                          <p:attrName>style.visibility</p:attrName>
                                        </p:attrNameLst>
                                      </p:cBhvr>
                                      <p:to>
                                        <p:strVal val="visible"/>
                                      </p:to>
                                    </p:set>
                                    <p:animEffect transition="in" filter="fade">
                                      <p:cBhvr>
                                        <p:cTn id="57" dur="500"/>
                                        <p:tgtEl>
                                          <p:spTgt spid="37"/>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38"/>
                                        </p:tgtEl>
                                        <p:attrNameLst>
                                          <p:attrName>style.visibility</p:attrName>
                                        </p:attrNameLst>
                                      </p:cBhvr>
                                      <p:to>
                                        <p:strVal val="visible"/>
                                      </p:to>
                                    </p:set>
                                    <p:animEffect transition="in" filter="fade">
                                      <p:cBhvr>
                                        <p:cTn id="60" dur="500"/>
                                        <p:tgtEl>
                                          <p:spTgt spid="38"/>
                                        </p:tgtEl>
                                      </p:cBhvr>
                                    </p:animEffect>
                                  </p:childTnLst>
                                </p:cTn>
                              </p:par>
                              <p:par>
                                <p:cTn id="61" presetID="1" presetClass="entr" presetSubtype="0" fill="hold" grpId="0" nodeType="withEffect">
                                  <p:stCondLst>
                                    <p:cond delay="0"/>
                                  </p:stCondLst>
                                  <p:childTnLst>
                                    <p:set>
                                      <p:cBhvr>
                                        <p:cTn id="62" dur="1" fill="hold">
                                          <p:stCondLst>
                                            <p:cond delay="0"/>
                                          </p:stCondLst>
                                        </p:cTn>
                                        <p:tgtEl>
                                          <p:spTgt spid="59"/>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60"/>
                                        </p:tgtEl>
                                        <p:attrNameLst>
                                          <p:attrName>style.visibility</p:attrName>
                                        </p:attrNameLst>
                                      </p:cBhvr>
                                      <p:to>
                                        <p:strVal val="visible"/>
                                      </p:to>
                                    </p:set>
                                  </p:childTnLst>
                                </p:cTn>
                              </p:par>
                              <p:par>
                                <p:cTn id="65" presetID="10" presetClass="entr" presetSubtype="0" fill="hold" grpId="0" nodeType="withEffect">
                                  <p:stCondLst>
                                    <p:cond delay="0"/>
                                  </p:stCondLst>
                                  <p:childTnLst>
                                    <p:set>
                                      <p:cBhvr>
                                        <p:cTn id="66" dur="1" fill="hold">
                                          <p:stCondLst>
                                            <p:cond delay="0"/>
                                          </p:stCondLst>
                                        </p:cTn>
                                        <p:tgtEl>
                                          <p:spTgt spid="56"/>
                                        </p:tgtEl>
                                        <p:attrNameLst>
                                          <p:attrName>style.visibility</p:attrName>
                                        </p:attrNameLst>
                                      </p:cBhvr>
                                      <p:to>
                                        <p:strVal val="visible"/>
                                      </p:to>
                                    </p:set>
                                    <p:animEffect transition="in" filter="fade">
                                      <p:cBhvr>
                                        <p:cTn id="67" dur="500"/>
                                        <p:tgtEl>
                                          <p:spTgt spid="56"/>
                                        </p:tgtEl>
                                      </p:cBhvr>
                                    </p:animEffect>
                                  </p:childTnLst>
                                </p:cTn>
                              </p:par>
                            </p:childTnLst>
                          </p:cTn>
                        </p:par>
                      </p:childTnLst>
                    </p:cTn>
                  </p:par>
                  <p:par>
                    <p:cTn id="68" fill="hold">
                      <p:stCondLst>
                        <p:cond delay="indefinite"/>
                      </p:stCondLst>
                      <p:childTnLst>
                        <p:par>
                          <p:cTn id="69" fill="hold">
                            <p:stCondLst>
                              <p:cond delay="0"/>
                            </p:stCondLst>
                            <p:childTnLst>
                              <p:par>
                                <p:cTn id="70" presetID="1" presetClass="entr" presetSubtype="0" fill="hold" nodeType="clickEffect">
                                  <p:stCondLst>
                                    <p:cond delay="0"/>
                                  </p:stCondLst>
                                  <p:childTnLst>
                                    <p:set>
                                      <p:cBhvr>
                                        <p:cTn id="71" dur="1" fill="hold">
                                          <p:stCondLst>
                                            <p:cond delay="0"/>
                                          </p:stCondLst>
                                        </p:cTn>
                                        <p:tgtEl>
                                          <p:spTgt spid="51"/>
                                        </p:tgtEl>
                                        <p:attrNameLst>
                                          <p:attrName>style.visibility</p:attrName>
                                        </p:attrNameLst>
                                      </p:cBhvr>
                                      <p:to>
                                        <p:strVal val="visible"/>
                                      </p:to>
                                    </p:set>
                                  </p:childTnLst>
                                </p:cTn>
                              </p:par>
                              <p:par>
                                <p:cTn id="72" presetID="1" presetClass="entr" presetSubtype="0" fill="hold" grpId="0" nodeType="withEffect">
                                  <p:stCondLst>
                                    <p:cond delay="0"/>
                                  </p:stCondLst>
                                  <p:childTnLst>
                                    <p:set>
                                      <p:cBhvr>
                                        <p:cTn id="73" dur="1" fill="hold">
                                          <p:stCondLst>
                                            <p:cond delay="0"/>
                                          </p:stCondLst>
                                        </p:cTn>
                                        <p:tgtEl>
                                          <p:spTgt spid="57"/>
                                        </p:tgtEl>
                                        <p:attrNameLst>
                                          <p:attrName>style.visibility</p:attrName>
                                        </p:attrNameLst>
                                      </p:cBhvr>
                                      <p:to>
                                        <p:strVal val="visible"/>
                                      </p:to>
                                    </p:set>
                                  </p:childTnLst>
                                </p:cTn>
                              </p:par>
                              <p:par>
                                <p:cTn id="74" presetID="1" presetClass="entr" presetSubtype="0" fill="hold" nodeType="withEffect">
                                  <p:stCondLst>
                                    <p:cond delay="0"/>
                                  </p:stCondLst>
                                  <p:childTnLst>
                                    <p:set>
                                      <p:cBhvr>
                                        <p:cTn id="75" dur="1" fill="hold">
                                          <p:stCondLst>
                                            <p:cond delay="0"/>
                                          </p:stCondLst>
                                        </p:cTn>
                                        <p:tgtEl>
                                          <p:spTgt spid="33"/>
                                        </p:tgtEl>
                                        <p:attrNameLst>
                                          <p:attrName>style.visibility</p:attrName>
                                        </p:attrNameLst>
                                      </p:cBhvr>
                                      <p:to>
                                        <p:strVal val="visible"/>
                                      </p:to>
                                    </p:set>
                                  </p:childTnLst>
                                </p:cTn>
                              </p:par>
                              <p:par>
                                <p:cTn id="76" presetID="1" presetClass="entr" presetSubtype="0" fill="hold" grpId="0" nodeType="withEffect">
                                  <p:stCondLst>
                                    <p:cond delay="0"/>
                                  </p:stCondLst>
                                  <p:childTnLst>
                                    <p:set>
                                      <p:cBhvr>
                                        <p:cTn id="77" dur="1" fill="hold">
                                          <p:stCondLst>
                                            <p:cond delay="0"/>
                                          </p:stCondLst>
                                        </p:cTn>
                                        <p:tgtEl>
                                          <p:spTgt spid="55"/>
                                        </p:tgtEl>
                                        <p:attrNameLst>
                                          <p:attrName>style.visibility</p:attrName>
                                        </p:attrNameLst>
                                      </p:cBhvr>
                                      <p:to>
                                        <p:strVal val="visible"/>
                                      </p:to>
                                    </p:set>
                                  </p:childTnLst>
                                </p:cTn>
                              </p:par>
                            </p:childTnLst>
                          </p:cTn>
                        </p:par>
                      </p:childTnLst>
                    </p:cTn>
                  </p:par>
                  <p:par>
                    <p:cTn id="78" fill="hold">
                      <p:stCondLst>
                        <p:cond delay="indefinite"/>
                      </p:stCondLst>
                      <p:childTnLst>
                        <p:par>
                          <p:cTn id="79" fill="hold">
                            <p:stCondLst>
                              <p:cond delay="0"/>
                            </p:stCondLst>
                            <p:childTnLst>
                              <p:par>
                                <p:cTn id="80" presetID="1" presetClass="entr" presetSubtype="0" fill="hold" nodeType="clickEffect">
                                  <p:stCondLst>
                                    <p:cond delay="0"/>
                                  </p:stCondLst>
                                  <p:childTnLst>
                                    <p:set>
                                      <p:cBhvr>
                                        <p:cTn id="81" dur="1" fill="hold">
                                          <p:stCondLst>
                                            <p:cond delay="0"/>
                                          </p:stCondLst>
                                        </p:cTn>
                                        <p:tgtEl>
                                          <p:spTgt spid="58">
                                            <p:txEl>
                                              <p:pRg st="1" end="1"/>
                                            </p:txEl>
                                          </p:spTgt>
                                        </p:tgtEl>
                                        <p:attrNameLst>
                                          <p:attrName>style.visibility</p:attrName>
                                        </p:attrNameLst>
                                      </p:cBhvr>
                                      <p:to>
                                        <p:strVal val="visible"/>
                                      </p:to>
                                    </p:set>
                                  </p:childTnLst>
                                </p:cTn>
                              </p:par>
                            </p:childTnLst>
                          </p:cTn>
                        </p:par>
                      </p:childTnLst>
                    </p:cTn>
                  </p:par>
                  <p:par>
                    <p:cTn id="82" fill="hold">
                      <p:stCondLst>
                        <p:cond delay="indefinite"/>
                      </p:stCondLst>
                      <p:childTnLst>
                        <p:par>
                          <p:cTn id="83" fill="hold">
                            <p:stCondLst>
                              <p:cond delay="0"/>
                            </p:stCondLst>
                            <p:childTnLst>
                              <p:par>
                                <p:cTn id="84" presetID="1" presetClass="entr" presetSubtype="0" fill="hold" nodeType="clickEffect">
                                  <p:stCondLst>
                                    <p:cond delay="0"/>
                                  </p:stCondLst>
                                  <p:childTnLst>
                                    <p:set>
                                      <p:cBhvr>
                                        <p:cTn id="85" dur="1" fill="hold">
                                          <p:stCondLst>
                                            <p:cond delay="0"/>
                                          </p:stCondLst>
                                        </p:cTn>
                                        <p:tgtEl>
                                          <p:spTgt spid="58">
                                            <p:txEl>
                                              <p:pRg st="2" end="2"/>
                                            </p:txEl>
                                          </p:spTgt>
                                        </p:tgtEl>
                                        <p:attrNameLst>
                                          <p:attrName>style.visibility</p:attrName>
                                        </p:attrNameLst>
                                      </p:cBhvr>
                                      <p:to>
                                        <p:strVal val="visible"/>
                                      </p:to>
                                    </p:set>
                                  </p:childTnLst>
                                </p:cTn>
                              </p:par>
                            </p:childTnLst>
                          </p:cTn>
                        </p:par>
                      </p:childTnLst>
                    </p:cTn>
                  </p:par>
                  <p:par>
                    <p:cTn id="86" fill="hold">
                      <p:stCondLst>
                        <p:cond delay="indefinite"/>
                      </p:stCondLst>
                      <p:childTnLst>
                        <p:par>
                          <p:cTn id="87" fill="hold">
                            <p:stCondLst>
                              <p:cond delay="0"/>
                            </p:stCondLst>
                            <p:childTnLst>
                              <p:par>
                                <p:cTn id="88" presetID="1" presetClass="entr" presetSubtype="0" fill="hold" nodeType="clickEffect">
                                  <p:stCondLst>
                                    <p:cond delay="0"/>
                                  </p:stCondLst>
                                  <p:childTnLst>
                                    <p:set>
                                      <p:cBhvr>
                                        <p:cTn id="89" dur="1" fill="hold">
                                          <p:stCondLst>
                                            <p:cond delay="0"/>
                                          </p:stCondLst>
                                        </p:cTn>
                                        <p:tgtEl>
                                          <p:spTgt spid="58">
                                            <p:txEl>
                                              <p:pRg st="3" end="3"/>
                                            </p:txEl>
                                          </p:spTgt>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nodeType="clickEffect">
                                  <p:stCondLst>
                                    <p:cond delay="0"/>
                                  </p:stCondLst>
                                  <p:childTnLst>
                                    <p:set>
                                      <p:cBhvr>
                                        <p:cTn id="93" dur="1" fill="hold">
                                          <p:stCondLst>
                                            <p:cond delay="0"/>
                                          </p:stCondLst>
                                        </p:cTn>
                                        <p:tgtEl>
                                          <p:spTgt spid="2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3" grpId="0" animBg="1"/>
      <p:bldP spid="10" grpId="0" animBg="1"/>
      <p:bldP spid="11" grpId="0" animBg="1"/>
      <p:bldP spid="37" grpId="0" animBg="1"/>
      <p:bldP spid="38" grpId="0" animBg="1"/>
      <p:bldP spid="15" grpId="0" animBg="1"/>
      <p:bldP spid="52" grpId="0"/>
      <p:bldP spid="53" grpId="0"/>
      <p:bldP spid="54" grpId="0"/>
      <p:bldP spid="55" grpId="0"/>
      <p:bldP spid="56" grpId="0"/>
      <p:bldP spid="57" grpId="0"/>
      <p:bldP spid="59" grpId="0"/>
      <p:bldP spid="6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Google Shape;264;p35">
            <a:extLst>
              <a:ext uri="{FF2B5EF4-FFF2-40B4-BE49-F238E27FC236}">
                <a16:creationId xmlns:a16="http://schemas.microsoft.com/office/drawing/2014/main" id="{C2F0186F-99B9-C686-96A3-C77AA88EBB3B}"/>
              </a:ext>
            </a:extLst>
          </p:cNvPr>
          <p:cNvSpPr txBox="1">
            <a:spLocks noGrp="1"/>
          </p:cNvSpPr>
          <p:nvPr>
            <p:ph type="title"/>
          </p:nvPr>
        </p:nvSpPr>
        <p:spPr>
          <a:xfrm>
            <a:off x="81315" y="148678"/>
            <a:ext cx="81438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en-US" dirty="0">
                <a:latin typeface="+mj-lt"/>
              </a:rPr>
              <a:t>Proton detectors</a:t>
            </a:r>
            <a:endParaRPr dirty="0">
              <a:latin typeface="+mj-lt"/>
            </a:endParaRPr>
          </a:p>
        </p:txBody>
      </p:sp>
      <p:grpSp>
        <p:nvGrpSpPr>
          <p:cNvPr id="35" name="Group 34">
            <a:extLst>
              <a:ext uri="{FF2B5EF4-FFF2-40B4-BE49-F238E27FC236}">
                <a16:creationId xmlns:a16="http://schemas.microsoft.com/office/drawing/2014/main" id="{2B9D18A4-6AE3-22AD-F4C3-D4498FA324A2}"/>
              </a:ext>
            </a:extLst>
          </p:cNvPr>
          <p:cNvGrpSpPr/>
          <p:nvPr/>
        </p:nvGrpSpPr>
        <p:grpSpPr>
          <a:xfrm>
            <a:off x="6302087" y="1886960"/>
            <a:ext cx="3060020" cy="3307917"/>
            <a:chOff x="6302087" y="1886960"/>
            <a:chExt cx="3060020" cy="3307917"/>
          </a:xfrm>
        </p:grpSpPr>
        <p:grpSp>
          <p:nvGrpSpPr>
            <p:cNvPr id="31" name="Group 30">
              <a:extLst>
                <a:ext uri="{FF2B5EF4-FFF2-40B4-BE49-F238E27FC236}">
                  <a16:creationId xmlns:a16="http://schemas.microsoft.com/office/drawing/2014/main" id="{EACB84C0-D33A-9D46-9FB1-917F99F84072}"/>
                </a:ext>
              </a:extLst>
            </p:cNvPr>
            <p:cNvGrpSpPr/>
            <p:nvPr/>
          </p:nvGrpSpPr>
          <p:grpSpPr>
            <a:xfrm>
              <a:off x="6302087" y="1886960"/>
              <a:ext cx="2973141" cy="2942773"/>
              <a:chOff x="6302087" y="1886960"/>
              <a:chExt cx="2973141" cy="2942773"/>
            </a:xfrm>
          </p:grpSpPr>
          <p:sp>
            <p:nvSpPr>
              <p:cNvPr id="24" name="Google Shape;265;p35">
                <a:extLst>
                  <a:ext uri="{FF2B5EF4-FFF2-40B4-BE49-F238E27FC236}">
                    <a16:creationId xmlns:a16="http://schemas.microsoft.com/office/drawing/2014/main" id="{F39F9B9D-AFBB-ADD6-94BF-016213A4CE03}"/>
                  </a:ext>
                </a:extLst>
              </p:cNvPr>
              <p:cNvSpPr txBox="1">
                <a:spLocks/>
              </p:cNvSpPr>
              <p:nvPr/>
            </p:nvSpPr>
            <p:spPr>
              <a:xfrm>
                <a:off x="6302087" y="3134062"/>
                <a:ext cx="2872116" cy="1695671"/>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1pPr>
                <a:lvl2pPr marL="914400" marR="0" lvl="1"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2pPr>
                <a:lvl3pPr marL="1371600" marR="0" lvl="2"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3pPr>
                <a:lvl4pPr marL="1828800" marR="0" lvl="3"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4pPr>
                <a:lvl5pPr marL="2286000" marR="0" lvl="4"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5pPr>
                <a:lvl6pPr marL="2743200" marR="0" lvl="5"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6pPr>
                <a:lvl7pPr marL="3200400" marR="0" lvl="6"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7pPr>
                <a:lvl8pPr marL="3657600" marR="0" lvl="7"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8pPr>
                <a:lvl9pPr marL="4114800" marR="0" lvl="8"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9pPr>
              </a:lstStyle>
              <a:p>
                <a:pPr marL="0" indent="0">
                  <a:buNone/>
                </a:pPr>
                <a:endParaRPr lang="en-US" sz="1600" dirty="0"/>
              </a:p>
              <a:p>
                <a:pPr marL="1200150" lvl="2" indent="-285750"/>
                <a:r>
                  <a:rPr lang="en-US" dirty="0"/>
                  <a:t>High spatial resolution</a:t>
                </a:r>
                <a:r>
                  <a:rPr lang="en-US" baseline="30000" dirty="0"/>
                  <a:t>5</a:t>
                </a:r>
              </a:p>
              <a:p>
                <a:pPr marL="1200150" lvl="2" indent="-285750"/>
                <a:r>
                  <a:rPr lang="en-US" dirty="0"/>
                  <a:t>Can be used in a stack for time-resolved measurements (similar to RCF)</a:t>
                </a:r>
              </a:p>
              <a:p>
                <a:pPr marL="1200150" lvl="2" indent="-285750"/>
                <a:r>
                  <a:rPr lang="en-US" dirty="0">
                    <a:solidFill>
                      <a:srgbClr val="C00000"/>
                    </a:solidFill>
                  </a:rPr>
                  <a:t>Can have thick active layer</a:t>
                </a:r>
              </a:p>
              <a:p>
                <a:pPr marL="1200150" lvl="2" indent="-285750"/>
                <a:endParaRPr lang="en-US" dirty="0"/>
              </a:p>
              <a:p>
                <a:pPr marL="1200150" lvl="2" indent="-285750"/>
                <a:endParaRPr lang="en-US" dirty="0"/>
              </a:p>
              <a:p>
                <a:pPr marL="1200150" lvl="2" indent="-285750"/>
                <a:endParaRPr lang="en-US" dirty="0"/>
              </a:p>
            </p:txBody>
          </p:sp>
          <p:cxnSp>
            <p:nvCxnSpPr>
              <p:cNvPr id="270" name="Straight Connector 269">
                <a:extLst>
                  <a:ext uri="{FF2B5EF4-FFF2-40B4-BE49-F238E27FC236}">
                    <a16:creationId xmlns:a16="http://schemas.microsoft.com/office/drawing/2014/main" id="{69FB9460-FC91-4ECF-60DA-A429918421B4}"/>
                  </a:ext>
                </a:extLst>
              </p:cNvPr>
              <p:cNvCxnSpPr>
                <a:cxnSpLocks/>
              </p:cNvCxnSpPr>
              <p:nvPr/>
            </p:nvCxnSpPr>
            <p:spPr>
              <a:xfrm flipH="1">
                <a:off x="8086229" y="2072618"/>
                <a:ext cx="3176" cy="13627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8" name="Oval 47">
                <a:extLst>
                  <a:ext uri="{FF2B5EF4-FFF2-40B4-BE49-F238E27FC236}">
                    <a16:creationId xmlns:a16="http://schemas.microsoft.com/office/drawing/2014/main" id="{DD6F42C1-6DEE-ECF2-EA62-23A4B926EBD5}"/>
                  </a:ext>
                </a:extLst>
              </p:cNvPr>
              <p:cNvSpPr/>
              <p:nvPr/>
            </p:nvSpPr>
            <p:spPr>
              <a:xfrm>
                <a:off x="7758625" y="2192618"/>
                <a:ext cx="661560" cy="661560"/>
              </a:xfrm>
              <a:prstGeom prst="ellipse">
                <a:avLst/>
              </a:prstGeom>
              <a:blipFill>
                <a:blip r:embed="rId3"/>
                <a:srcRect/>
                <a:stretch>
                  <a:fillRect l="-12000" r="-12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273" name="TextBox 272">
                <a:extLst>
                  <a:ext uri="{FF2B5EF4-FFF2-40B4-BE49-F238E27FC236}">
                    <a16:creationId xmlns:a16="http://schemas.microsoft.com/office/drawing/2014/main" id="{3DC8FA55-DB53-4BD7-44B9-527391900015}"/>
                  </a:ext>
                </a:extLst>
              </p:cNvPr>
              <p:cNvSpPr txBox="1"/>
              <p:nvPr/>
            </p:nvSpPr>
            <p:spPr>
              <a:xfrm>
                <a:off x="8114612" y="1886960"/>
                <a:ext cx="1160616" cy="307777"/>
              </a:xfrm>
              <a:prstGeom prst="rect">
                <a:avLst/>
              </a:prstGeom>
              <a:noFill/>
            </p:spPr>
            <p:txBody>
              <a:bodyPr wrap="square" rtlCol="0">
                <a:spAutoFit/>
              </a:bodyPr>
              <a:lstStyle/>
              <a:p>
                <a:r>
                  <a:rPr lang="en-US" b="1" dirty="0"/>
                  <a:t>Scintillator</a:t>
                </a:r>
              </a:p>
            </p:txBody>
          </p:sp>
          <p:cxnSp>
            <p:nvCxnSpPr>
              <p:cNvPr id="18" name="Straight Connector 17">
                <a:extLst>
                  <a:ext uri="{FF2B5EF4-FFF2-40B4-BE49-F238E27FC236}">
                    <a16:creationId xmlns:a16="http://schemas.microsoft.com/office/drawing/2014/main" id="{E02AA874-0F83-2139-54A0-7310A9395316}"/>
                  </a:ext>
                </a:extLst>
              </p:cNvPr>
              <p:cNvCxnSpPr>
                <a:cxnSpLocks/>
              </p:cNvCxnSpPr>
              <p:nvPr/>
            </p:nvCxnSpPr>
            <p:spPr>
              <a:xfrm>
                <a:off x="7308329" y="2085612"/>
                <a:ext cx="792477"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25" name="TextBox 24">
              <a:extLst>
                <a:ext uri="{FF2B5EF4-FFF2-40B4-BE49-F238E27FC236}">
                  <a16:creationId xmlns:a16="http://schemas.microsoft.com/office/drawing/2014/main" id="{DBAE866F-37EA-8FC0-7900-78B95375B068}"/>
                </a:ext>
              </a:extLst>
            </p:cNvPr>
            <p:cNvSpPr txBox="1"/>
            <p:nvPr/>
          </p:nvSpPr>
          <p:spPr>
            <a:xfrm>
              <a:off x="7338898" y="4794767"/>
              <a:ext cx="2023209" cy="400110"/>
            </a:xfrm>
            <a:prstGeom prst="rect">
              <a:avLst/>
            </a:prstGeom>
            <a:noFill/>
          </p:spPr>
          <p:txBody>
            <a:bodyPr wrap="square" rtlCol="0">
              <a:spAutoFit/>
            </a:bodyPr>
            <a:lstStyle/>
            <a:p>
              <a:r>
                <a:rPr lang="en-US" sz="1000" baseline="30000" dirty="0"/>
                <a:t>5</a:t>
              </a:r>
              <a:r>
                <a:rPr lang="en-US" sz="1000" dirty="0"/>
                <a:t>H. Tang, et al, Rev. Sci. </a:t>
              </a:r>
              <a:r>
                <a:rPr lang="en-US" sz="1000" dirty="0" err="1"/>
                <a:t>Instrum</a:t>
              </a:r>
              <a:r>
                <a:rPr lang="en-US" sz="1000" dirty="0"/>
                <a:t>. 91, 123304 (2020)</a:t>
              </a:r>
            </a:p>
          </p:txBody>
        </p:sp>
      </p:grpSp>
      <p:sp>
        <p:nvSpPr>
          <p:cNvPr id="32" name="Rectangle 31">
            <a:extLst>
              <a:ext uri="{FF2B5EF4-FFF2-40B4-BE49-F238E27FC236}">
                <a16:creationId xmlns:a16="http://schemas.microsoft.com/office/drawing/2014/main" id="{7C3D9851-DD46-238D-D9BC-3B194F5523CF}"/>
              </a:ext>
            </a:extLst>
          </p:cNvPr>
          <p:cNvSpPr/>
          <p:nvPr/>
        </p:nvSpPr>
        <p:spPr>
          <a:xfrm>
            <a:off x="1304916" y="1057476"/>
            <a:ext cx="1487715" cy="64225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Single-Use Detectors</a:t>
            </a:r>
          </a:p>
        </p:txBody>
      </p:sp>
      <p:sp>
        <p:nvSpPr>
          <p:cNvPr id="43" name="Rectangle 42">
            <a:extLst>
              <a:ext uri="{FF2B5EF4-FFF2-40B4-BE49-F238E27FC236}">
                <a16:creationId xmlns:a16="http://schemas.microsoft.com/office/drawing/2014/main" id="{B09FD5D9-610D-83A1-489C-B8F8447DEA42}"/>
              </a:ext>
            </a:extLst>
          </p:cNvPr>
          <p:cNvSpPr/>
          <p:nvPr/>
        </p:nvSpPr>
        <p:spPr>
          <a:xfrm>
            <a:off x="5426859" y="375204"/>
            <a:ext cx="1487715" cy="64225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Reusable Detectors</a:t>
            </a:r>
          </a:p>
        </p:txBody>
      </p:sp>
      <p:grpSp>
        <p:nvGrpSpPr>
          <p:cNvPr id="14" name="Group 13">
            <a:extLst>
              <a:ext uri="{FF2B5EF4-FFF2-40B4-BE49-F238E27FC236}">
                <a16:creationId xmlns:a16="http://schemas.microsoft.com/office/drawing/2014/main" id="{226747E4-96FE-8957-BB2B-4F9B6F24C2F8}"/>
              </a:ext>
            </a:extLst>
          </p:cNvPr>
          <p:cNvGrpSpPr/>
          <p:nvPr/>
        </p:nvGrpSpPr>
        <p:grpSpPr>
          <a:xfrm>
            <a:off x="-964666" y="1699733"/>
            <a:ext cx="3054138" cy="3132594"/>
            <a:chOff x="-964666" y="1699733"/>
            <a:chExt cx="3054138" cy="3132594"/>
          </a:xfrm>
        </p:grpSpPr>
        <mc:AlternateContent xmlns:mc="http://schemas.openxmlformats.org/markup-compatibility/2006" xmlns:a14="http://schemas.microsoft.com/office/drawing/2010/main">
          <mc:Choice Requires="a14">
            <p:sp>
              <p:nvSpPr>
                <p:cNvPr id="19" name="Google Shape;265;p35">
                  <a:extLst>
                    <a:ext uri="{FF2B5EF4-FFF2-40B4-BE49-F238E27FC236}">
                      <a16:creationId xmlns:a16="http://schemas.microsoft.com/office/drawing/2014/main" id="{A8757D5A-3BC0-12FE-9C4C-3958FB77B62E}"/>
                    </a:ext>
                  </a:extLst>
                </p:cNvPr>
                <p:cNvSpPr txBox="1">
                  <a:spLocks/>
                </p:cNvSpPr>
                <p:nvPr/>
              </p:nvSpPr>
              <p:spPr>
                <a:xfrm>
                  <a:off x="-964666" y="2976309"/>
                  <a:ext cx="3054138" cy="1856018"/>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1pPr>
                  <a:lvl2pPr marL="914400" marR="0" lvl="1"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2pPr>
                  <a:lvl3pPr marL="1371600" marR="0" lvl="2"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3pPr>
                  <a:lvl4pPr marL="1828800" marR="0" lvl="3"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4pPr>
                  <a:lvl5pPr marL="2286000" marR="0" lvl="4"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5pPr>
                  <a:lvl6pPr marL="2743200" marR="0" lvl="5"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6pPr>
                  <a:lvl7pPr marL="3200400" marR="0" lvl="6"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7pPr>
                  <a:lvl8pPr marL="3657600" marR="0" lvl="7"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8pPr>
                  <a:lvl9pPr marL="4114800" marR="0" lvl="8"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9pPr>
                </a:lstStyle>
                <a:p>
                  <a:pPr marL="0" indent="0">
                    <a:buNone/>
                  </a:pPr>
                  <a:endParaRPr lang="en-US" sz="1600" dirty="0"/>
                </a:p>
                <a:p>
                  <a:pPr marL="1200150" lvl="2" indent="-285750"/>
                  <a:r>
                    <a:rPr lang="en-US" dirty="0"/>
                    <a:t>Optical density </a:t>
                  </a:r>
                  <a14:m>
                    <m:oMath xmlns:m="http://schemas.openxmlformats.org/officeDocument/2006/math">
                      <m:r>
                        <a:rPr lang="en-US" b="0" i="1" dirty="0" smtClean="0">
                          <a:latin typeface="Cambria Math" panose="02040503050406030204" pitchFamily="18" charset="0"/>
                          <a:ea typeface="Cambria Math" panose="02040503050406030204" pitchFamily="18" charset="0"/>
                        </a:rPr>
                        <m:t>∝ </m:t>
                      </m:r>
                    </m:oMath>
                  </a14:m>
                  <a:r>
                    <a:rPr lang="en-US" dirty="0"/>
                    <a:t>radiation dose</a:t>
                  </a:r>
                </a:p>
                <a:p>
                  <a:pPr marL="1200150" lvl="2" indent="-285750"/>
                  <a:r>
                    <a:rPr lang="en-US" dirty="0"/>
                    <a:t>Can use a stack for time-resolved measurements</a:t>
                  </a:r>
                </a:p>
                <a:p>
                  <a:pPr marL="1200150" lvl="2" indent="-285750"/>
                  <a:r>
                    <a:rPr lang="en-US" dirty="0">
                      <a:solidFill>
                        <a:srgbClr val="C00000"/>
                      </a:solidFill>
                    </a:rPr>
                    <a:t>Requires replacement after each shot</a:t>
                  </a:r>
                </a:p>
                <a:p>
                  <a:pPr marL="1200150" lvl="2" indent="-285750"/>
                  <a:r>
                    <a:rPr lang="en-US" dirty="0">
                      <a:solidFill>
                        <a:srgbClr val="C00000"/>
                      </a:solidFill>
                    </a:rPr>
                    <a:t>Requires scanning before analyzing</a:t>
                  </a:r>
                </a:p>
              </p:txBody>
            </p:sp>
          </mc:Choice>
          <mc:Fallback xmlns="">
            <p:sp>
              <p:nvSpPr>
                <p:cNvPr id="19" name="Google Shape;265;p35">
                  <a:extLst>
                    <a:ext uri="{FF2B5EF4-FFF2-40B4-BE49-F238E27FC236}">
                      <a16:creationId xmlns:a16="http://schemas.microsoft.com/office/drawing/2014/main" id="{A8757D5A-3BC0-12FE-9C4C-3958FB77B62E}"/>
                    </a:ext>
                  </a:extLst>
                </p:cNvPr>
                <p:cNvSpPr txBox="1">
                  <a:spLocks noRot="1" noChangeAspect="1" noMove="1" noResize="1" noEditPoints="1" noAdjustHandles="1" noChangeArrowheads="1" noChangeShapeType="1" noTextEdit="1"/>
                </p:cNvSpPr>
                <p:nvPr/>
              </p:nvSpPr>
              <p:spPr>
                <a:xfrm>
                  <a:off x="-964666" y="2976309"/>
                  <a:ext cx="3054138" cy="1856018"/>
                </a:xfrm>
                <a:prstGeom prst="rect">
                  <a:avLst/>
                </a:prstGeom>
                <a:blipFill>
                  <a:blip r:embed="rId4"/>
                  <a:stretch>
                    <a:fillRect t="-3934" b="-19672"/>
                  </a:stretch>
                </a:blipFill>
                <a:ln>
                  <a:noFill/>
                </a:ln>
              </p:spPr>
              <p:txBody>
                <a:bodyPr/>
                <a:lstStyle/>
                <a:p>
                  <a:r>
                    <a:rPr lang="en-US">
                      <a:noFill/>
                    </a:rPr>
                    <a:t> </a:t>
                  </a:r>
                </a:p>
              </p:txBody>
            </p:sp>
          </mc:Fallback>
        </mc:AlternateContent>
        <p:grpSp>
          <p:nvGrpSpPr>
            <p:cNvPr id="13" name="Group 12">
              <a:extLst>
                <a:ext uri="{FF2B5EF4-FFF2-40B4-BE49-F238E27FC236}">
                  <a16:creationId xmlns:a16="http://schemas.microsoft.com/office/drawing/2014/main" id="{484818BF-E759-92ED-6F6A-1F8FDA945BD6}"/>
                </a:ext>
              </a:extLst>
            </p:cNvPr>
            <p:cNvGrpSpPr/>
            <p:nvPr/>
          </p:nvGrpSpPr>
          <p:grpSpPr>
            <a:xfrm>
              <a:off x="-44436" y="1699733"/>
              <a:ext cx="2093210" cy="1170920"/>
              <a:chOff x="-44436" y="1699733"/>
              <a:chExt cx="2093210" cy="1170920"/>
            </a:xfrm>
          </p:grpSpPr>
          <p:cxnSp>
            <p:nvCxnSpPr>
              <p:cNvPr id="40" name="Straight Connector 39">
                <a:extLst>
                  <a:ext uri="{FF2B5EF4-FFF2-40B4-BE49-F238E27FC236}">
                    <a16:creationId xmlns:a16="http://schemas.microsoft.com/office/drawing/2014/main" id="{88FE2E09-EF34-F221-4EE3-DDC50154CB1B}"/>
                  </a:ext>
                </a:extLst>
              </p:cNvPr>
              <p:cNvCxnSpPr/>
              <p:nvPr/>
            </p:nvCxnSpPr>
            <p:spPr>
              <a:xfrm flipH="1">
                <a:off x="1282631" y="1924252"/>
                <a:ext cx="1" cy="332791"/>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1DEA2EA-DAA2-899B-FDD6-7E9E98F3C4F3}"/>
                  </a:ext>
                </a:extLst>
              </p:cNvPr>
              <p:cNvCxnSpPr>
                <a:cxnSpLocks/>
                <a:stCxn id="32" idx="2"/>
              </p:cNvCxnSpPr>
              <p:nvPr/>
            </p:nvCxnSpPr>
            <p:spPr>
              <a:xfrm>
                <a:off x="2048774" y="1699733"/>
                <a:ext cx="0" cy="249082"/>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667A9718-BD71-BAFD-F7E1-E73FE7FDABF6}"/>
                  </a:ext>
                </a:extLst>
              </p:cNvPr>
              <p:cNvCxnSpPr>
                <a:cxnSpLocks/>
              </p:cNvCxnSpPr>
              <p:nvPr/>
            </p:nvCxnSpPr>
            <p:spPr>
              <a:xfrm>
                <a:off x="1271533" y="1935159"/>
                <a:ext cx="777240"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E358AFD5-43C2-6D54-5BFA-E7DCFF622BD6}"/>
                  </a:ext>
                </a:extLst>
              </p:cNvPr>
              <p:cNvSpPr txBox="1"/>
              <p:nvPr/>
            </p:nvSpPr>
            <p:spPr>
              <a:xfrm>
                <a:off x="-44436" y="1884627"/>
                <a:ext cx="1384578" cy="523220"/>
              </a:xfrm>
              <a:prstGeom prst="rect">
                <a:avLst/>
              </a:prstGeom>
              <a:noFill/>
            </p:spPr>
            <p:txBody>
              <a:bodyPr wrap="square" rtlCol="0">
                <a:spAutoFit/>
              </a:bodyPr>
              <a:lstStyle/>
              <a:p>
                <a:r>
                  <a:rPr lang="en-US" b="1" dirty="0" err="1"/>
                  <a:t>Radiochromic</a:t>
                </a:r>
                <a:r>
                  <a:rPr lang="en-US" b="1" dirty="0"/>
                  <a:t> Film</a:t>
                </a:r>
              </a:p>
            </p:txBody>
          </p:sp>
          <p:sp>
            <p:nvSpPr>
              <p:cNvPr id="33" name="Oval 32">
                <a:extLst>
                  <a:ext uri="{FF2B5EF4-FFF2-40B4-BE49-F238E27FC236}">
                    <a16:creationId xmlns:a16="http://schemas.microsoft.com/office/drawing/2014/main" id="{A0CE78FB-EA24-130E-10E1-EDFF8F852F22}"/>
                  </a:ext>
                </a:extLst>
              </p:cNvPr>
              <p:cNvSpPr/>
              <p:nvPr/>
            </p:nvSpPr>
            <p:spPr>
              <a:xfrm>
                <a:off x="934805" y="2176143"/>
                <a:ext cx="694510" cy="694510"/>
              </a:xfrm>
              <a:prstGeom prst="ellipse">
                <a:avLst/>
              </a:prstGeom>
              <a:blipFill>
                <a:blip r:embed="rId5">
                  <a:extLst>
                    <a:ext uri="{28A0092B-C50C-407E-A947-70E740481C1C}">
                      <a14:useLocalDpi xmlns:a14="http://schemas.microsoft.com/office/drawing/2010/main" val="0"/>
                    </a:ext>
                  </a:extLst>
                </a:blip>
                <a:srcRect/>
                <a:stretch>
                  <a:fillRect l="-20000" r="-20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grpSp>
      </p:grpSp>
      <p:grpSp>
        <p:nvGrpSpPr>
          <p:cNvPr id="16" name="Group 15">
            <a:extLst>
              <a:ext uri="{FF2B5EF4-FFF2-40B4-BE49-F238E27FC236}">
                <a16:creationId xmlns:a16="http://schemas.microsoft.com/office/drawing/2014/main" id="{0082B52C-3FA4-9F00-7C06-6DE3AB740EA2}"/>
              </a:ext>
            </a:extLst>
          </p:cNvPr>
          <p:cNvGrpSpPr/>
          <p:nvPr/>
        </p:nvGrpSpPr>
        <p:grpSpPr>
          <a:xfrm>
            <a:off x="4062214" y="980228"/>
            <a:ext cx="3955101" cy="888002"/>
            <a:chOff x="4062214" y="980228"/>
            <a:chExt cx="3955101" cy="888002"/>
          </a:xfrm>
        </p:grpSpPr>
        <p:sp>
          <p:nvSpPr>
            <p:cNvPr id="45" name="Rectangle 44">
              <a:extLst>
                <a:ext uri="{FF2B5EF4-FFF2-40B4-BE49-F238E27FC236}">
                  <a16:creationId xmlns:a16="http://schemas.microsoft.com/office/drawing/2014/main" id="{1C25CCA9-979B-8EE1-6930-5DD25D23B7A6}"/>
                </a:ext>
              </a:extLst>
            </p:cNvPr>
            <p:cNvSpPr/>
            <p:nvPr/>
          </p:nvSpPr>
          <p:spPr>
            <a:xfrm>
              <a:off x="4062214" y="1225973"/>
              <a:ext cx="1487715" cy="64225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Not Suitable for High Rep-Rate</a:t>
              </a:r>
            </a:p>
          </p:txBody>
        </p:sp>
        <p:cxnSp>
          <p:nvCxnSpPr>
            <p:cNvPr id="49" name="Straight Connector 48">
              <a:extLst>
                <a:ext uri="{FF2B5EF4-FFF2-40B4-BE49-F238E27FC236}">
                  <a16:creationId xmlns:a16="http://schemas.microsoft.com/office/drawing/2014/main" id="{933738BA-DAB7-A9FC-EE11-945665E1C4EF}"/>
                </a:ext>
              </a:extLst>
            </p:cNvPr>
            <p:cNvCxnSpPr>
              <a:cxnSpLocks/>
            </p:cNvCxnSpPr>
            <p:nvPr/>
          </p:nvCxnSpPr>
          <p:spPr>
            <a:xfrm flipH="1">
              <a:off x="6170501" y="980228"/>
              <a:ext cx="1" cy="17394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ECA97FD7-932F-D54C-F339-93C1F612D2EC}"/>
                </a:ext>
              </a:extLst>
            </p:cNvPr>
            <p:cNvCxnSpPr>
              <a:cxnSpLocks/>
            </p:cNvCxnSpPr>
            <p:nvPr/>
          </p:nvCxnSpPr>
          <p:spPr>
            <a:xfrm>
              <a:off x="4802895" y="1152597"/>
              <a:ext cx="2580568" cy="3254"/>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DEC9BDDF-7443-3291-D9D9-488BEAAD7BC8}"/>
                </a:ext>
              </a:extLst>
            </p:cNvPr>
            <p:cNvCxnSpPr>
              <a:cxnSpLocks/>
            </p:cNvCxnSpPr>
            <p:nvPr/>
          </p:nvCxnSpPr>
          <p:spPr>
            <a:xfrm>
              <a:off x="4817629" y="1148365"/>
              <a:ext cx="0" cy="7118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4F474F2-7128-0BAA-55EB-2959BBF4849B}"/>
                </a:ext>
              </a:extLst>
            </p:cNvPr>
            <p:cNvCxnSpPr/>
            <p:nvPr/>
          </p:nvCxnSpPr>
          <p:spPr>
            <a:xfrm flipH="1">
              <a:off x="7369606" y="1153722"/>
              <a:ext cx="1" cy="33279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4" name="Rectangle 43">
              <a:extLst>
                <a:ext uri="{FF2B5EF4-FFF2-40B4-BE49-F238E27FC236}">
                  <a16:creationId xmlns:a16="http://schemas.microsoft.com/office/drawing/2014/main" id="{9CF5FE54-E32C-8617-4CE1-F6317FA87802}"/>
                </a:ext>
              </a:extLst>
            </p:cNvPr>
            <p:cNvSpPr/>
            <p:nvPr/>
          </p:nvSpPr>
          <p:spPr>
            <a:xfrm>
              <a:off x="6529600" y="1220783"/>
              <a:ext cx="1487715" cy="642257"/>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Suitable for High Rep-Rate</a:t>
              </a:r>
            </a:p>
          </p:txBody>
        </p:sp>
      </p:grpSp>
      <p:grpSp>
        <p:nvGrpSpPr>
          <p:cNvPr id="17" name="Group 16">
            <a:extLst>
              <a:ext uri="{FF2B5EF4-FFF2-40B4-BE49-F238E27FC236}">
                <a16:creationId xmlns:a16="http://schemas.microsoft.com/office/drawing/2014/main" id="{F8BD1CF5-4DD3-49DE-146E-1E43C7ED1092}"/>
              </a:ext>
            </a:extLst>
          </p:cNvPr>
          <p:cNvGrpSpPr/>
          <p:nvPr/>
        </p:nvGrpSpPr>
        <p:grpSpPr>
          <a:xfrm>
            <a:off x="3039439" y="1868230"/>
            <a:ext cx="2751963" cy="2558255"/>
            <a:chOff x="3039439" y="1868230"/>
            <a:chExt cx="2751963" cy="2558255"/>
          </a:xfrm>
        </p:grpSpPr>
        <p:sp>
          <p:nvSpPr>
            <p:cNvPr id="22" name="Google Shape;265;p35">
              <a:extLst>
                <a:ext uri="{FF2B5EF4-FFF2-40B4-BE49-F238E27FC236}">
                  <a16:creationId xmlns:a16="http://schemas.microsoft.com/office/drawing/2014/main" id="{47D9A6F3-ED9F-EDCA-A21C-79C635EB585C}"/>
                </a:ext>
              </a:extLst>
            </p:cNvPr>
            <p:cNvSpPr txBox="1">
              <a:spLocks/>
            </p:cNvSpPr>
            <p:nvPr/>
          </p:nvSpPr>
          <p:spPr>
            <a:xfrm>
              <a:off x="3039439" y="2946165"/>
              <a:ext cx="2751963" cy="148032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1pPr>
              <a:lvl2pPr marL="914400" marR="0" lvl="1"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2pPr>
              <a:lvl3pPr marL="1371600" marR="0" lvl="2"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3pPr>
              <a:lvl4pPr marL="1828800" marR="0" lvl="3"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4pPr>
              <a:lvl5pPr marL="2286000" marR="0" lvl="4"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5pPr>
              <a:lvl6pPr marL="2743200" marR="0" lvl="5"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6pPr>
              <a:lvl7pPr marL="3200400" marR="0" lvl="6"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7pPr>
              <a:lvl8pPr marL="3657600" marR="0" lvl="7"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8pPr>
              <a:lvl9pPr marL="4114800" marR="0" lvl="8"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9pPr>
            </a:lstStyle>
            <a:p>
              <a:pPr marL="1200150" lvl="2" indent="-285750"/>
              <a:r>
                <a:rPr lang="en-US" dirty="0"/>
                <a:t>Multi-use</a:t>
              </a:r>
            </a:p>
            <a:p>
              <a:pPr marL="1200150" lvl="2" indent="-285750"/>
              <a:r>
                <a:rPr lang="en-US" dirty="0">
                  <a:solidFill>
                    <a:srgbClr val="C00000"/>
                  </a:solidFill>
                </a:rPr>
                <a:t>Requires removing from vacuum and scanning after each shot</a:t>
              </a:r>
            </a:p>
            <a:p>
              <a:pPr marL="1200150" lvl="2" indent="-285750"/>
              <a:endParaRPr lang="en-US" dirty="0"/>
            </a:p>
          </p:txBody>
        </p:sp>
        <p:cxnSp>
          <p:nvCxnSpPr>
            <p:cNvPr id="257" name="Straight Connector 256">
              <a:extLst>
                <a:ext uri="{FF2B5EF4-FFF2-40B4-BE49-F238E27FC236}">
                  <a16:creationId xmlns:a16="http://schemas.microsoft.com/office/drawing/2014/main" id="{3135097C-AC04-AF52-6C1B-B4B220EB67C5}"/>
                </a:ext>
              </a:extLst>
            </p:cNvPr>
            <p:cNvCxnSpPr>
              <a:cxnSpLocks/>
              <a:stCxn id="45" idx="2"/>
              <a:endCxn id="46" idx="0"/>
            </p:cNvCxnSpPr>
            <p:nvPr/>
          </p:nvCxnSpPr>
          <p:spPr>
            <a:xfrm flipH="1">
              <a:off x="4804891" y="1868230"/>
              <a:ext cx="1181" cy="324388"/>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6" name="Oval 45">
              <a:extLst>
                <a:ext uri="{FF2B5EF4-FFF2-40B4-BE49-F238E27FC236}">
                  <a16:creationId xmlns:a16="http://schemas.microsoft.com/office/drawing/2014/main" id="{3297617F-BC0F-6917-8561-A9C28894F6C6}"/>
                </a:ext>
              </a:extLst>
            </p:cNvPr>
            <p:cNvSpPr/>
            <p:nvPr/>
          </p:nvSpPr>
          <p:spPr>
            <a:xfrm>
              <a:off x="4474111" y="2192618"/>
              <a:ext cx="661560" cy="661560"/>
            </a:xfrm>
            <a:prstGeom prst="ellipse">
              <a:avLst/>
            </a:prstGeom>
            <a:blipFill>
              <a:blip r:embed="rId6"/>
              <a:srcRect/>
              <a:stretch>
                <a:fillRect t="-1000" b="-1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271" name="TextBox 270">
              <a:extLst>
                <a:ext uri="{FF2B5EF4-FFF2-40B4-BE49-F238E27FC236}">
                  <a16:creationId xmlns:a16="http://schemas.microsoft.com/office/drawing/2014/main" id="{2C5D6A37-EADC-CA8D-BB12-ED7C40538411}"/>
                </a:ext>
              </a:extLst>
            </p:cNvPr>
            <p:cNvSpPr txBox="1"/>
            <p:nvPr/>
          </p:nvSpPr>
          <p:spPr>
            <a:xfrm>
              <a:off x="4006520" y="1885417"/>
              <a:ext cx="726936" cy="523220"/>
            </a:xfrm>
            <a:prstGeom prst="rect">
              <a:avLst/>
            </a:prstGeom>
            <a:noFill/>
          </p:spPr>
          <p:txBody>
            <a:bodyPr wrap="square" rtlCol="0">
              <a:spAutoFit/>
            </a:bodyPr>
            <a:lstStyle/>
            <a:p>
              <a:r>
                <a:rPr lang="en-US" b="1" dirty="0"/>
                <a:t>Image Plate</a:t>
              </a:r>
            </a:p>
          </p:txBody>
        </p:sp>
      </p:grpSp>
      <p:grpSp>
        <p:nvGrpSpPr>
          <p:cNvPr id="30" name="Group 29">
            <a:extLst>
              <a:ext uri="{FF2B5EF4-FFF2-40B4-BE49-F238E27FC236}">
                <a16:creationId xmlns:a16="http://schemas.microsoft.com/office/drawing/2014/main" id="{1D700E72-C673-2199-D5A0-5B70CBC313A7}"/>
              </a:ext>
            </a:extLst>
          </p:cNvPr>
          <p:cNvGrpSpPr/>
          <p:nvPr/>
        </p:nvGrpSpPr>
        <p:grpSpPr>
          <a:xfrm>
            <a:off x="4597882" y="1752600"/>
            <a:ext cx="2755418" cy="2514600"/>
            <a:chOff x="4597882" y="1752600"/>
            <a:chExt cx="2755418" cy="2514600"/>
          </a:xfrm>
        </p:grpSpPr>
        <p:sp>
          <p:nvSpPr>
            <p:cNvPr id="23" name="Google Shape;265;p35">
              <a:extLst>
                <a:ext uri="{FF2B5EF4-FFF2-40B4-BE49-F238E27FC236}">
                  <a16:creationId xmlns:a16="http://schemas.microsoft.com/office/drawing/2014/main" id="{924C012B-50CC-5019-0701-AD93C4825CD7}"/>
                </a:ext>
              </a:extLst>
            </p:cNvPr>
            <p:cNvSpPr txBox="1">
              <a:spLocks/>
            </p:cNvSpPr>
            <p:nvPr/>
          </p:nvSpPr>
          <p:spPr>
            <a:xfrm>
              <a:off x="4597882" y="3066741"/>
              <a:ext cx="2740840" cy="1200459"/>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1pPr>
              <a:lvl2pPr marL="914400" marR="0" lvl="1"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2pPr>
              <a:lvl3pPr marL="1371600" marR="0" lvl="2"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3pPr>
              <a:lvl4pPr marL="1828800" marR="0" lvl="3"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4pPr>
              <a:lvl5pPr marL="2286000" marR="0" lvl="4"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5pPr>
              <a:lvl6pPr marL="2743200" marR="0" lvl="5"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6pPr>
              <a:lvl7pPr marL="3200400" marR="0" lvl="6"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7pPr>
              <a:lvl8pPr marL="3657600" marR="0" lvl="7"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8pPr>
              <a:lvl9pPr marL="4114800" marR="0" lvl="8"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9pPr>
            </a:lstStyle>
            <a:p>
              <a:pPr marL="0" indent="0">
                <a:buNone/>
              </a:pPr>
              <a:endParaRPr lang="en-US" sz="1600" dirty="0"/>
            </a:p>
            <a:p>
              <a:pPr marL="1200150" lvl="2" indent="-285750"/>
              <a:r>
                <a:rPr lang="en-US" dirty="0"/>
                <a:t>Stringent vacuum requirements</a:t>
              </a:r>
            </a:p>
            <a:p>
              <a:pPr marL="1200150" lvl="2" indent="-285750"/>
              <a:r>
                <a:rPr lang="en-US" dirty="0">
                  <a:solidFill>
                    <a:srgbClr val="C00000"/>
                  </a:solidFill>
                </a:rPr>
                <a:t>Not suitable for time-resolved proton imaging</a:t>
              </a:r>
            </a:p>
            <a:p>
              <a:pPr marL="1200150" lvl="2" indent="-285750"/>
              <a:endParaRPr lang="en-US" dirty="0"/>
            </a:p>
            <a:p>
              <a:pPr marL="1200150" lvl="2" indent="-285750"/>
              <a:endParaRPr lang="en-US" dirty="0"/>
            </a:p>
          </p:txBody>
        </p:sp>
        <p:cxnSp>
          <p:nvCxnSpPr>
            <p:cNvPr id="258" name="Straight Connector 257">
              <a:extLst>
                <a:ext uri="{FF2B5EF4-FFF2-40B4-BE49-F238E27FC236}">
                  <a16:creationId xmlns:a16="http://schemas.microsoft.com/office/drawing/2014/main" id="{15E8F1B7-F6EF-863C-5869-B06901C8A9D2}"/>
                </a:ext>
              </a:extLst>
            </p:cNvPr>
            <p:cNvCxnSpPr>
              <a:cxnSpLocks/>
            </p:cNvCxnSpPr>
            <p:nvPr/>
          </p:nvCxnSpPr>
          <p:spPr>
            <a:xfrm>
              <a:off x="7338722" y="1752600"/>
              <a:ext cx="0" cy="34092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6" name="Straight Connector 265">
              <a:extLst>
                <a:ext uri="{FF2B5EF4-FFF2-40B4-BE49-F238E27FC236}">
                  <a16:creationId xmlns:a16="http://schemas.microsoft.com/office/drawing/2014/main" id="{A64ACC66-C209-B5B9-48E5-559E8E62F75D}"/>
                </a:ext>
              </a:extLst>
            </p:cNvPr>
            <p:cNvCxnSpPr>
              <a:cxnSpLocks/>
            </p:cNvCxnSpPr>
            <p:nvPr/>
          </p:nvCxnSpPr>
          <p:spPr>
            <a:xfrm>
              <a:off x="6460688" y="2085612"/>
              <a:ext cx="892612"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69" name="Straight Connector 268">
              <a:extLst>
                <a:ext uri="{FF2B5EF4-FFF2-40B4-BE49-F238E27FC236}">
                  <a16:creationId xmlns:a16="http://schemas.microsoft.com/office/drawing/2014/main" id="{A8112F54-2991-4C51-4B06-4E7BA71EBA0C}"/>
                </a:ext>
              </a:extLst>
            </p:cNvPr>
            <p:cNvCxnSpPr>
              <a:cxnSpLocks/>
            </p:cNvCxnSpPr>
            <p:nvPr/>
          </p:nvCxnSpPr>
          <p:spPr>
            <a:xfrm flipH="1">
              <a:off x="6473071" y="2072742"/>
              <a:ext cx="3176" cy="136279"/>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7" name="Oval 46">
              <a:extLst>
                <a:ext uri="{FF2B5EF4-FFF2-40B4-BE49-F238E27FC236}">
                  <a16:creationId xmlns:a16="http://schemas.microsoft.com/office/drawing/2014/main" id="{6CF34E0C-DE6A-822E-D57E-205051EA390F}"/>
                </a:ext>
              </a:extLst>
            </p:cNvPr>
            <p:cNvSpPr/>
            <p:nvPr/>
          </p:nvSpPr>
          <p:spPr>
            <a:xfrm>
              <a:off x="6145620" y="2192618"/>
              <a:ext cx="661560" cy="661560"/>
            </a:xfrm>
            <a:prstGeom prst="ellipse">
              <a:avLst/>
            </a:prstGeom>
            <a:blipFill>
              <a:blip r:embed="rId7">
                <a:extLst>
                  <a:ext uri="{28A0092B-C50C-407E-A947-70E740481C1C}">
                    <a14:useLocalDpi xmlns:a14="http://schemas.microsoft.com/office/drawing/2010/main" val="0"/>
                  </a:ext>
                </a:extLst>
              </a:blip>
              <a:srcRect/>
              <a:stretch>
                <a:fillRect l="-5000" r="-5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sp>
          <p:nvSpPr>
            <p:cNvPr id="272" name="TextBox 271">
              <a:extLst>
                <a:ext uri="{FF2B5EF4-FFF2-40B4-BE49-F238E27FC236}">
                  <a16:creationId xmlns:a16="http://schemas.microsoft.com/office/drawing/2014/main" id="{8A6131AF-08D3-A22D-E7B7-ED7A303431DF}"/>
                </a:ext>
              </a:extLst>
            </p:cNvPr>
            <p:cNvSpPr txBox="1"/>
            <p:nvPr/>
          </p:nvSpPr>
          <p:spPr>
            <a:xfrm>
              <a:off x="5807880" y="1908699"/>
              <a:ext cx="606840" cy="307777"/>
            </a:xfrm>
            <a:prstGeom prst="rect">
              <a:avLst/>
            </a:prstGeom>
            <a:noFill/>
          </p:spPr>
          <p:txBody>
            <a:bodyPr wrap="square" rtlCol="0">
              <a:spAutoFit/>
            </a:bodyPr>
            <a:lstStyle/>
            <a:p>
              <a:r>
                <a:rPr lang="en-US" b="1" dirty="0"/>
                <a:t>MCP</a:t>
              </a:r>
            </a:p>
          </p:txBody>
        </p:sp>
      </p:grpSp>
      <p:grpSp>
        <p:nvGrpSpPr>
          <p:cNvPr id="15" name="Group 14">
            <a:extLst>
              <a:ext uri="{FF2B5EF4-FFF2-40B4-BE49-F238E27FC236}">
                <a16:creationId xmlns:a16="http://schemas.microsoft.com/office/drawing/2014/main" id="{D4B2ED00-BA4E-19B6-1520-112D29F5FF37}"/>
              </a:ext>
            </a:extLst>
          </p:cNvPr>
          <p:cNvGrpSpPr/>
          <p:nvPr/>
        </p:nvGrpSpPr>
        <p:grpSpPr>
          <a:xfrm>
            <a:off x="1033059" y="1908699"/>
            <a:ext cx="3054138" cy="3152387"/>
            <a:chOff x="1033059" y="1908699"/>
            <a:chExt cx="3054138" cy="3152387"/>
          </a:xfrm>
        </p:grpSpPr>
        <p:sp>
          <p:nvSpPr>
            <p:cNvPr id="20" name="Google Shape;265;p35">
              <a:extLst>
                <a:ext uri="{FF2B5EF4-FFF2-40B4-BE49-F238E27FC236}">
                  <a16:creationId xmlns:a16="http://schemas.microsoft.com/office/drawing/2014/main" id="{A0816B82-07A7-D94A-1847-AF86C746D3EA}"/>
                </a:ext>
              </a:extLst>
            </p:cNvPr>
            <p:cNvSpPr txBox="1">
              <a:spLocks/>
            </p:cNvSpPr>
            <p:nvPr/>
          </p:nvSpPr>
          <p:spPr>
            <a:xfrm>
              <a:off x="1033059" y="2966261"/>
              <a:ext cx="3054138" cy="2094825"/>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1pPr>
              <a:lvl2pPr marL="914400" marR="0" lvl="1"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2pPr>
              <a:lvl3pPr marL="1371600" marR="0" lvl="2"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3pPr>
              <a:lvl4pPr marL="1828800" marR="0" lvl="3"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4pPr>
              <a:lvl5pPr marL="2286000" marR="0" lvl="4"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5pPr>
              <a:lvl6pPr marL="2743200" marR="0" lvl="5"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6pPr>
              <a:lvl7pPr marL="3200400" marR="0" lvl="6"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7pPr>
              <a:lvl8pPr marL="3657600" marR="0" lvl="7"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8pPr>
              <a:lvl9pPr marL="4114800" marR="0" lvl="8"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9pPr>
            </a:lstStyle>
            <a:p>
              <a:pPr marL="0" indent="0">
                <a:buNone/>
              </a:pPr>
              <a:endParaRPr lang="en-US" sz="1600" dirty="0"/>
            </a:p>
            <a:p>
              <a:pPr marL="1200150" lvl="2" indent="-285750"/>
              <a:r>
                <a:rPr lang="en-US" dirty="0"/>
                <a:t>Detection efficiency ~100%</a:t>
              </a:r>
            </a:p>
            <a:p>
              <a:pPr marL="1200150" lvl="2" indent="-285750"/>
              <a:r>
                <a:rPr lang="en-US" dirty="0">
                  <a:solidFill>
                    <a:srgbClr val="C00000"/>
                  </a:solidFill>
                </a:rPr>
                <a:t>Requires replacement after each shot</a:t>
              </a:r>
            </a:p>
            <a:p>
              <a:pPr marL="1200150" lvl="2" indent="-285750"/>
              <a:r>
                <a:rPr lang="en-US" dirty="0">
                  <a:solidFill>
                    <a:srgbClr val="C00000"/>
                  </a:solidFill>
                </a:rPr>
                <a:t>Time-consuming etching process before scanning and then analyzing</a:t>
              </a:r>
            </a:p>
            <a:p>
              <a:pPr marL="1200150" lvl="2" indent="-285750"/>
              <a:endParaRPr lang="en-US" dirty="0"/>
            </a:p>
            <a:p>
              <a:pPr marL="1200150" lvl="2" indent="-285750"/>
              <a:endParaRPr lang="en-US" dirty="0"/>
            </a:p>
          </p:txBody>
        </p:sp>
        <p:cxnSp>
          <p:nvCxnSpPr>
            <p:cNvPr id="41" name="Straight Connector 40">
              <a:extLst>
                <a:ext uri="{FF2B5EF4-FFF2-40B4-BE49-F238E27FC236}">
                  <a16:creationId xmlns:a16="http://schemas.microsoft.com/office/drawing/2014/main" id="{F03E7C41-066C-969D-2EF5-812432DD03F6}"/>
                </a:ext>
              </a:extLst>
            </p:cNvPr>
            <p:cNvCxnSpPr/>
            <p:nvPr/>
          </p:nvCxnSpPr>
          <p:spPr>
            <a:xfrm flipH="1">
              <a:off x="2849199" y="1929769"/>
              <a:ext cx="1" cy="33279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A99AC6B3-912D-4D32-4D4E-BC3AEFE30159}"/>
                </a:ext>
              </a:extLst>
            </p:cNvPr>
            <p:cNvSpPr txBox="1"/>
            <p:nvPr/>
          </p:nvSpPr>
          <p:spPr>
            <a:xfrm>
              <a:off x="2840399" y="1908699"/>
              <a:ext cx="726936" cy="307777"/>
            </a:xfrm>
            <a:prstGeom prst="rect">
              <a:avLst/>
            </a:prstGeom>
            <a:noFill/>
          </p:spPr>
          <p:txBody>
            <a:bodyPr wrap="square" rtlCol="0">
              <a:spAutoFit/>
            </a:bodyPr>
            <a:lstStyle/>
            <a:p>
              <a:r>
                <a:rPr lang="en-US" b="1" dirty="0"/>
                <a:t>CR-39</a:t>
              </a:r>
            </a:p>
          </p:txBody>
        </p:sp>
        <p:sp>
          <p:nvSpPr>
            <p:cNvPr id="34" name="Oval 33">
              <a:extLst>
                <a:ext uri="{FF2B5EF4-FFF2-40B4-BE49-F238E27FC236}">
                  <a16:creationId xmlns:a16="http://schemas.microsoft.com/office/drawing/2014/main" id="{45F35F67-6165-F8D9-252B-9DC925853E1E}"/>
                </a:ext>
              </a:extLst>
            </p:cNvPr>
            <p:cNvSpPr/>
            <p:nvPr/>
          </p:nvSpPr>
          <p:spPr>
            <a:xfrm>
              <a:off x="2514296" y="2184774"/>
              <a:ext cx="677249" cy="677249"/>
            </a:xfrm>
            <a:prstGeom prst="ellipse">
              <a:avLst/>
            </a:prstGeom>
            <a:blipFill>
              <a:blip r:embed="rId8">
                <a:extLst>
                  <a:ext uri="{28A0092B-C50C-407E-A947-70E740481C1C}">
                    <a14:useLocalDpi xmlns:a14="http://schemas.microsoft.com/office/drawing/2010/main" val="0"/>
                  </a:ext>
                </a:extLst>
              </a:blip>
              <a:srcRect/>
              <a:stretch>
                <a:fillRect l="-30000" r="-30000"/>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US"/>
            </a:p>
          </p:txBody>
        </p:sp>
        <p:cxnSp>
          <p:nvCxnSpPr>
            <p:cNvPr id="9" name="Straight Connector 8">
              <a:extLst>
                <a:ext uri="{FF2B5EF4-FFF2-40B4-BE49-F238E27FC236}">
                  <a16:creationId xmlns:a16="http://schemas.microsoft.com/office/drawing/2014/main" id="{2D4CFD69-317E-A6FC-AD06-15124321CC37}"/>
                </a:ext>
              </a:extLst>
            </p:cNvPr>
            <p:cNvCxnSpPr>
              <a:cxnSpLocks/>
            </p:cNvCxnSpPr>
            <p:nvPr/>
          </p:nvCxnSpPr>
          <p:spPr>
            <a:xfrm>
              <a:off x="2044240" y="1935159"/>
              <a:ext cx="820880" cy="0"/>
            </a:xfrm>
            <a:prstGeom prst="line">
              <a:avLst/>
            </a:prstGeom>
            <a:ln w="28575"/>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21E65683-B0F7-1129-4EAD-E307399FD0C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4</a:t>
            </a:fld>
            <a:endParaRPr lang="en"/>
          </a:p>
        </p:txBody>
      </p:sp>
    </p:spTree>
    <p:extLst>
      <p:ext uri="{BB962C8B-B14F-4D97-AF65-F5344CB8AC3E}">
        <p14:creationId xmlns:p14="http://schemas.microsoft.com/office/powerpoint/2010/main" val="1870660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4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95401-7344-BDD0-0AA2-1167FFA405FD}"/>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808EE90-5660-83E6-9672-29025B67ED9A}"/>
              </a:ext>
            </a:extLst>
          </p:cNvPr>
          <p:cNvSpPr txBox="1">
            <a:spLocks/>
          </p:cNvSpPr>
          <p:nvPr/>
        </p:nvSpPr>
        <p:spPr>
          <a:xfrm>
            <a:off x="131372" y="297988"/>
            <a:ext cx="8263692"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dirty="0">
                <a:latin typeface="Arial" panose="020B0604020202020204" pitchFamily="34" charset="0"/>
                <a:cs typeface="Arial" panose="020B0604020202020204" pitchFamily="34" charset="0"/>
              </a:rPr>
              <a:t>High rep rate </a:t>
            </a:r>
            <a:r>
              <a:rPr lang="en-US" sz="2400" dirty="0">
                <a:latin typeface="+mj-lt"/>
              </a:rPr>
              <a:t>proton beam profiling diagnostics</a:t>
            </a:r>
          </a:p>
        </p:txBody>
      </p:sp>
      <p:sp>
        <p:nvSpPr>
          <p:cNvPr id="2" name="TextBox 1">
            <a:extLst>
              <a:ext uri="{FF2B5EF4-FFF2-40B4-BE49-F238E27FC236}">
                <a16:creationId xmlns:a16="http://schemas.microsoft.com/office/drawing/2014/main" id="{3966616C-0E63-BDFE-7795-662F309CD1D0}"/>
              </a:ext>
            </a:extLst>
          </p:cNvPr>
          <p:cNvSpPr txBox="1"/>
          <p:nvPr/>
        </p:nvSpPr>
        <p:spPr>
          <a:xfrm>
            <a:off x="4756184" y="4540106"/>
            <a:ext cx="4797780" cy="246221"/>
          </a:xfrm>
          <a:prstGeom prst="rect">
            <a:avLst/>
          </a:prstGeom>
          <a:noFill/>
        </p:spPr>
        <p:txBody>
          <a:bodyPr wrap="square" rtlCol="0">
            <a:spAutoFit/>
          </a:bodyPr>
          <a:lstStyle/>
          <a:p>
            <a:pPr algn="ctr"/>
            <a:r>
              <a:rPr lang="en-US" sz="1000" dirty="0">
                <a:latin typeface="+mj-lt"/>
              </a:rPr>
              <a:t>M. J. V. Streeter, et. al, </a:t>
            </a:r>
            <a:r>
              <a:rPr lang="en-US" sz="1000" i="1" dirty="0"/>
              <a:t>Nature Communications</a:t>
            </a:r>
            <a:r>
              <a:rPr lang="en-US" sz="1000" dirty="0"/>
              <a:t> 16, no. 1 (2025).</a:t>
            </a:r>
            <a:endParaRPr lang="en-US" sz="1000" dirty="0">
              <a:latin typeface="+mj-lt"/>
            </a:endParaRPr>
          </a:p>
        </p:txBody>
      </p:sp>
      <p:sp>
        <p:nvSpPr>
          <p:cNvPr id="7" name="Content Placeholder 2">
            <a:extLst>
              <a:ext uri="{FF2B5EF4-FFF2-40B4-BE49-F238E27FC236}">
                <a16:creationId xmlns:a16="http://schemas.microsoft.com/office/drawing/2014/main" id="{26D1BFD6-C811-CE28-B72A-085771767E0A}"/>
              </a:ext>
            </a:extLst>
          </p:cNvPr>
          <p:cNvSpPr txBox="1">
            <a:spLocks/>
          </p:cNvSpPr>
          <p:nvPr/>
        </p:nvSpPr>
        <p:spPr>
          <a:xfrm>
            <a:off x="84665" y="1012448"/>
            <a:ext cx="4927601" cy="4131052"/>
          </a:xfrm>
          <a:prstGeom prst="rect">
            <a:avLst/>
          </a:prstGeom>
          <a:noFill/>
          <a:ln>
            <a:noFill/>
          </a:ln>
        </p:spPr>
        <p:txBody>
          <a:bodyPr spcFirstLastPara="1" wrap="square" lIns="91425" tIns="91425" rIns="91425" bIns="91425" anchor="t" anchorCtr="0">
            <a:normAutofit fontScale="85000" lnSpcReduction="10000"/>
          </a:bodyPr>
          <a:lstStyle>
            <a:defPPr marR="0" lvl="0" algn="l" rtl="0">
              <a:lnSpc>
                <a:spcPct val="100000"/>
              </a:lnSpc>
              <a:spcBef>
                <a:spcPts val="0"/>
              </a:spcBef>
              <a:spcAft>
                <a:spcPts val="0"/>
              </a:spcAft>
            </a:defPPr>
            <a:lvl1pPr marL="609585" marR="0" lvl="0" indent="-457189" algn="l" rtl="0" eaLnBrk="1" hangingPunct="1">
              <a:lnSpc>
                <a:spcPct val="115000"/>
              </a:lnSpc>
              <a:spcBef>
                <a:spcPts val="0"/>
              </a:spcBef>
              <a:spcAft>
                <a:spcPts val="0"/>
              </a:spcAft>
              <a:buClr>
                <a:srgbClr val="00274C"/>
              </a:buClr>
              <a:buSzPts val="1800"/>
              <a:buFont typeface="Arial"/>
              <a:buChar char="●"/>
              <a:defRPr sz="1800" b="0" i="0" u="none" strike="noStrike" cap="none">
                <a:solidFill>
                  <a:srgbClr val="00274C"/>
                </a:solidFill>
                <a:latin typeface="Arial"/>
                <a:ea typeface="Arial"/>
                <a:cs typeface="Arial"/>
                <a:sym typeface="Arial"/>
              </a:defRPr>
            </a:lvl1pPr>
            <a:lvl2pPr marL="1219170" marR="0" lvl="1"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2pPr>
            <a:lvl3pPr marL="1828754" marR="0" lvl="2"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3pPr>
            <a:lvl4pPr marL="2438339" marR="0" lvl="3"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4pPr>
            <a:lvl5pPr marL="3047924" marR="0" lvl="4"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5pPr>
            <a:lvl6pPr marL="3657509" marR="0" lvl="5"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6pPr>
            <a:lvl7pPr marL="4267093" marR="0" lvl="6"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7pPr>
            <a:lvl8pPr marL="4876678" marR="0" lvl="7"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8pPr>
            <a:lvl9pPr marL="5486263" marR="0" lvl="8"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9pPr>
          </a:lstStyle>
          <a:p>
            <a:r>
              <a:rPr lang="en-US" sz="1900" b="1" dirty="0">
                <a:solidFill>
                  <a:srgbClr val="C00000"/>
                </a:solidFill>
              </a:rPr>
              <a:t>Single</a:t>
            </a:r>
            <a:r>
              <a:rPr lang="en-US" sz="1900" dirty="0"/>
              <a:t> detector concepts</a:t>
            </a:r>
          </a:p>
          <a:p>
            <a:pPr lvl="1"/>
            <a:r>
              <a:rPr lang="en-US" dirty="0"/>
              <a:t>Aurand et. al</a:t>
            </a:r>
          </a:p>
          <a:p>
            <a:pPr lvl="2"/>
            <a:r>
              <a:rPr lang="en-US" dirty="0"/>
              <a:t>Al grid filter</a:t>
            </a:r>
          </a:p>
          <a:p>
            <a:pPr lvl="2"/>
            <a:r>
              <a:rPr lang="en-US" dirty="0"/>
              <a:t>Interpolate beam profile</a:t>
            </a:r>
          </a:p>
          <a:p>
            <a:pPr marL="1405431" lvl="2" indent="0">
              <a:buNone/>
            </a:pPr>
            <a:endParaRPr lang="en-US" dirty="0"/>
          </a:p>
          <a:p>
            <a:pPr lvl="1"/>
            <a:r>
              <a:rPr lang="en-US" dirty="0"/>
              <a:t>Mariscal et. al : PROBIES (Proton Beam Imaging Energy Spectrometer)</a:t>
            </a:r>
          </a:p>
          <a:p>
            <a:pPr lvl="2"/>
            <a:r>
              <a:rPr lang="en-US" dirty="0"/>
              <a:t>3D-printed repeated grid pattern</a:t>
            </a:r>
          </a:p>
          <a:p>
            <a:pPr lvl="2"/>
            <a:r>
              <a:rPr lang="en-US" dirty="0"/>
              <a:t>Requires high confidences in print precision / repeatability</a:t>
            </a:r>
          </a:p>
          <a:p>
            <a:pPr lvl="2"/>
            <a:r>
              <a:rPr lang="en-US" dirty="0"/>
              <a:t>Interpolate beam profiles</a:t>
            </a:r>
          </a:p>
          <a:p>
            <a:pPr marL="1405431" lvl="2" indent="0">
              <a:buNone/>
            </a:pPr>
            <a:endParaRPr lang="en-US" dirty="0"/>
          </a:p>
          <a:p>
            <a:pPr lvl="1"/>
            <a:r>
              <a:rPr lang="en-US" dirty="0"/>
              <a:t>Streeter et. al</a:t>
            </a:r>
          </a:p>
          <a:p>
            <a:pPr lvl="2"/>
            <a:r>
              <a:rPr lang="en-US" dirty="0"/>
              <a:t>EJ 440, thin phosphor detector</a:t>
            </a:r>
          </a:p>
          <a:p>
            <a:pPr lvl="1"/>
            <a:endParaRPr lang="en-US" dirty="0"/>
          </a:p>
        </p:txBody>
      </p:sp>
      <p:pic>
        <p:nvPicPr>
          <p:cNvPr id="9" name="Picture 8">
            <a:extLst>
              <a:ext uri="{FF2B5EF4-FFF2-40B4-BE49-F238E27FC236}">
                <a16:creationId xmlns:a16="http://schemas.microsoft.com/office/drawing/2014/main" id="{3F7436F8-4B09-0B2B-03F5-BE64668A3066}"/>
              </a:ext>
            </a:extLst>
          </p:cNvPr>
          <p:cNvPicPr>
            <a:picLocks noChangeAspect="1"/>
          </p:cNvPicPr>
          <p:nvPr/>
        </p:nvPicPr>
        <p:blipFill>
          <a:blip r:embed="rId3"/>
          <a:srcRect l="5565" r="5942" b="24142"/>
          <a:stretch>
            <a:fillRect/>
          </a:stretch>
        </p:blipFill>
        <p:spPr>
          <a:xfrm>
            <a:off x="5085644" y="3358766"/>
            <a:ext cx="4038159" cy="1228421"/>
          </a:xfrm>
          <a:prstGeom prst="rect">
            <a:avLst/>
          </a:prstGeom>
        </p:spPr>
      </p:pic>
      <p:pic>
        <p:nvPicPr>
          <p:cNvPr id="10" name="Picture 9">
            <a:extLst>
              <a:ext uri="{FF2B5EF4-FFF2-40B4-BE49-F238E27FC236}">
                <a16:creationId xmlns:a16="http://schemas.microsoft.com/office/drawing/2014/main" id="{4D3F0178-0707-A4EC-EC62-826A370C9685}"/>
              </a:ext>
            </a:extLst>
          </p:cNvPr>
          <p:cNvPicPr>
            <a:picLocks noChangeAspect="1"/>
          </p:cNvPicPr>
          <p:nvPr/>
        </p:nvPicPr>
        <p:blipFill>
          <a:blip r:embed="rId4"/>
          <a:srcRect b="11057"/>
          <a:stretch>
            <a:fillRect/>
          </a:stretch>
        </p:blipFill>
        <p:spPr>
          <a:xfrm>
            <a:off x="5130802" y="942467"/>
            <a:ext cx="2016368" cy="1910294"/>
          </a:xfrm>
          <a:prstGeom prst="rect">
            <a:avLst/>
          </a:prstGeom>
        </p:spPr>
      </p:pic>
      <p:sp>
        <p:nvSpPr>
          <p:cNvPr id="11" name="TextBox 10">
            <a:extLst>
              <a:ext uri="{FF2B5EF4-FFF2-40B4-BE49-F238E27FC236}">
                <a16:creationId xmlns:a16="http://schemas.microsoft.com/office/drawing/2014/main" id="{5D2AD6E4-440B-EDDD-4DCE-0BEF53001042}"/>
              </a:ext>
            </a:extLst>
          </p:cNvPr>
          <p:cNvSpPr txBox="1"/>
          <p:nvPr/>
        </p:nvSpPr>
        <p:spPr>
          <a:xfrm>
            <a:off x="5060523" y="2890668"/>
            <a:ext cx="2086647" cy="400110"/>
          </a:xfrm>
          <a:prstGeom prst="rect">
            <a:avLst/>
          </a:prstGeom>
          <a:noFill/>
        </p:spPr>
        <p:txBody>
          <a:bodyPr wrap="square" rtlCol="0">
            <a:spAutoFit/>
          </a:bodyPr>
          <a:lstStyle/>
          <a:p>
            <a:pPr algn="ctr"/>
            <a:r>
              <a:rPr lang="en-US" sz="1000" dirty="0"/>
              <a:t>Aurand, B., et al. </a:t>
            </a:r>
            <a:r>
              <a:rPr lang="en-US" sz="1000" i="1" dirty="0"/>
              <a:t>Laser and Particle Beams</a:t>
            </a:r>
            <a:r>
              <a:rPr lang="en-US" sz="1000" dirty="0"/>
              <a:t> 33, no. 1 (2015).</a:t>
            </a:r>
            <a:endParaRPr lang="en-US" sz="1000" dirty="0">
              <a:effectLst/>
            </a:endParaRPr>
          </a:p>
        </p:txBody>
      </p:sp>
      <p:sp>
        <p:nvSpPr>
          <p:cNvPr id="8" name="Slide Number Placeholder 7">
            <a:extLst>
              <a:ext uri="{FF2B5EF4-FFF2-40B4-BE49-F238E27FC236}">
                <a16:creationId xmlns:a16="http://schemas.microsoft.com/office/drawing/2014/main" id="{3CD47A20-99D8-6027-E780-49ACBCDF723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5</a:t>
            </a:fld>
            <a:endParaRPr lang="en" dirty="0"/>
          </a:p>
        </p:txBody>
      </p:sp>
      <p:sp>
        <p:nvSpPr>
          <p:cNvPr id="12" name="TextBox 11">
            <a:extLst>
              <a:ext uri="{FF2B5EF4-FFF2-40B4-BE49-F238E27FC236}">
                <a16:creationId xmlns:a16="http://schemas.microsoft.com/office/drawing/2014/main" id="{6A8C1A23-DE65-45D5-C516-AF561896183F}"/>
              </a:ext>
            </a:extLst>
          </p:cNvPr>
          <p:cNvSpPr txBox="1"/>
          <p:nvPr/>
        </p:nvSpPr>
        <p:spPr>
          <a:xfrm>
            <a:off x="7104723" y="2890668"/>
            <a:ext cx="1915468" cy="400110"/>
          </a:xfrm>
          <a:prstGeom prst="rect">
            <a:avLst/>
          </a:prstGeom>
          <a:noFill/>
        </p:spPr>
        <p:txBody>
          <a:bodyPr wrap="square" rtlCol="0">
            <a:spAutoFit/>
          </a:bodyPr>
          <a:lstStyle/>
          <a:p>
            <a:pPr algn="ctr"/>
            <a:r>
              <a:rPr lang="en-US" sz="1000" dirty="0">
                <a:latin typeface="+mj-lt"/>
              </a:rPr>
              <a:t>D. A. Mariscal, et. al, Rev. Sci. </a:t>
            </a:r>
            <a:r>
              <a:rPr lang="en-US" sz="1000" dirty="0" err="1">
                <a:latin typeface="+mj-lt"/>
              </a:rPr>
              <a:t>Instrum</a:t>
            </a:r>
            <a:r>
              <a:rPr lang="en-US" sz="1000" dirty="0">
                <a:latin typeface="+mj-lt"/>
              </a:rPr>
              <a:t>. 94, 023507 (2023)</a:t>
            </a:r>
          </a:p>
        </p:txBody>
      </p:sp>
      <p:pic>
        <p:nvPicPr>
          <p:cNvPr id="13" name="Picture 12">
            <a:extLst>
              <a:ext uri="{FF2B5EF4-FFF2-40B4-BE49-F238E27FC236}">
                <a16:creationId xmlns:a16="http://schemas.microsoft.com/office/drawing/2014/main" id="{7050129F-F8DA-48CB-995F-111A9756E038}"/>
              </a:ext>
            </a:extLst>
          </p:cNvPr>
          <p:cNvPicPr>
            <a:picLocks noChangeAspect="1"/>
          </p:cNvPicPr>
          <p:nvPr/>
        </p:nvPicPr>
        <p:blipFill>
          <a:blip r:embed="rId5"/>
          <a:srcRect l="13625" r="11023" b="23440"/>
          <a:stretch>
            <a:fillRect/>
          </a:stretch>
        </p:blipFill>
        <p:spPr>
          <a:xfrm>
            <a:off x="7155074" y="893273"/>
            <a:ext cx="1915468" cy="1888008"/>
          </a:xfrm>
          <a:prstGeom prst="rect">
            <a:avLst/>
          </a:prstGeom>
        </p:spPr>
      </p:pic>
    </p:spTree>
    <p:extLst>
      <p:ext uri="{BB962C8B-B14F-4D97-AF65-F5344CB8AC3E}">
        <p14:creationId xmlns:p14="http://schemas.microsoft.com/office/powerpoint/2010/main" val="2956272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7">
                                            <p:txEl>
                                              <p:pRg st="10" end="10"/>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7">
                                            <p:txEl>
                                              <p:pRg st="11" end="1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FD1D03-BDFB-FF60-8403-CC02F54EA80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849292A-301A-7CEB-6D37-2B1EFCB11AC0}"/>
              </a:ext>
            </a:extLst>
          </p:cNvPr>
          <p:cNvSpPr txBox="1">
            <a:spLocks/>
          </p:cNvSpPr>
          <p:nvPr/>
        </p:nvSpPr>
        <p:spPr>
          <a:xfrm>
            <a:off x="131372" y="297988"/>
            <a:ext cx="8263692"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dirty="0">
                <a:latin typeface="Arial" panose="020B0604020202020204" pitchFamily="34" charset="0"/>
                <a:cs typeface="Arial" panose="020B0604020202020204" pitchFamily="34" charset="0"/>
              </a:rPr>
              <a:t>High rep rate proton beam profiling diagnostics</a:t>
            </a:r>
          </a:p>
        </p:txBody>
      </p:sp>
      <p:sp>
        <p:nvSpPr>
          <p:cNvPr id="8" name="Slide Number Placeholder 7">
            <a:extLst>
              <a:ext uri="{FF2B5EF4-FFF2-40B4-BE49-F238E27FC236}">
                <a16:creationId xmlns:a16="http://schemas.microsoft.com/office/drawing/2014/main" id="{DB4CDD96-27FD-4110-44C9-A541F54B4CFB}"/>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6</a:t>
            </a:fld>
            <a:endParaRPr lang="en"/>
          </a:p>
        </p:txBody>
      </p:sp>
      <p:sp>
        <p:nvSpPr>
          <p:cNvPr id="2" name="TextBox 1">
            <a:extLst>
              <a:ext uri="{FF2B5EF4-FFF2-40B4-BE49-F238E27FC236}">
                <a16:creationId xmlns:a16="http://schemas.microsoft.com/office/drawing/2014/main" id="{B01BF702-2D18-D603-C0D4-81D4B331B87D}"/>
              </a:ext>
            </a:extLst>
          </p:cNvPr>
          <p:cNvSpPr txBox="1"/>
          <p:nvPr/>
        </p:nvSpPr>
        <p:spPr>
          <a:xfrm>
            <a:off x="4953671" y="4067764"/>
            <a:ext cx="4012189" cy="830997"/>
          </a:xfrm>
          <a:prstGeom prst="rect">
            <a:avLst/>
          </a:prstGeom>
          <a:noFill/>
        </p:spPr>
        <p:txBody>
          <a:bodyPr wrap="square" rtlCol="0">
            <a:spAutoFit/>
          </a:bodyPr>
          <a:lstStyle/>
          <a:p>
            <a:pPr algn="ctr"/>
            <a:r>
              <a:rPr lang="en-US" sz="1200" dirty="0"/>
              <a:t>M. </a:t>
            </a:r>
            <a:r>
              <a:rPr lang="en-US" sz="1200" dirty="0" err="1"/>
              <a:t>Huault</a:t>
            </a:r>
            <a:r>
              <a:rPr lang="en-US" sz="1200" dirty="0"/>
              <a:t>, et al, High Power Laser Science and Engineering, Vol. 7, e60. (2019); M. </a:t>
            </a:r>
            <a:r>
              <a:rPr lang="en-US" sz="1200" dirty="0" err="1"/>
              <a:t>Huault</a:t>
            </a:r>
            <a:r>
              <a:rPr lang="en-US" sz="1200" dirty="0"/>
              <a:t>, et. al, </a:t>
            </a:r>
            <a:r>
              <a:rPr lang="en-US" sz="1200" i="1" dirty="0"/>
              <a:t>IEEE Trans. on Instrumentation and Measurement</a:t>
            </a:r>
            <a:r>
              <a:rPr lang="en-US" sz="1200" dirty="0"/>
              <a:t> 73 (2024).</a:t>
            </a:r>
          </a:p>
          <a:p>
            <a:pPr algn="ctr"/>
            <a:endParaRPr lang="en-US" sz="1200" dirty="0"/>
          </a:p>
        </p:txBody>
      </p:sp>
      <p:pic>
        <p:nvPicPr>
          <p:cNvPr id="5" name="Picture 4">
            <a:extLst>
              <a:ext uri="{FF2B5EF4-FFF2-40B4-BE49-F238E27FC236}">
                <a16:creationId xmlns:a16="http://schemas.microsoft.com/office/drawing/2014/main" id="{DB7DB7BE-3BDC-6D5C-FDCB-5AA9E3952839}"/>
              </a:ext>
            </a:extLst>
          </p:cNvPr>
          <p:cNvPicPr>
            <a:picLocks noChangeAspect="1"/>
          </p:cNvPicPr>
          <p:nvPr/>
        </p:nvPicPr>
        <p:blipFill>
          <a:blip r:embed="rId3"/>
          <a:srcRect b="28922"/>
          <a:stretch>
            <a:fillRect/>
          </a:stretch>
        </p:blipFill>
        <p:spPr>
          <a:xfrm>
            <a:off x="4941635" y="2952095"/>
            <a:ext cx="2430283" cy="1082742"/>
          </a:xfrm>
          <a:prstGeom prst="rect">
            <a:avLst/>
          </a:prstGeom>
        </p:spPr>
      </p:pic>
      <p:pic>
        <p:nvPicPr>
          <p:cNvPr id="9" name="Picture 8">
            <a:extLst>
              <a:ext uri="{FF2B5EF4-FFF2-40B4-BE49-F238E27FC236}">
                <a16:creationId xmlns:a16="http://schemas.microsoft.com/office/drawing/2014/main" id="{8A65EE25-0D7E-3CAB-3FC4-B73504AD6715}"/>
              </a:ext>
            </a:extLst>
          </p:cNvPr>
          <p:cNvPicPr>
            <a:picLocks noChangeAspect="1"/>
          </p:cNvPicPr>
          <p:nvPr/>
        </p:nvPicPr>
        <p:blipFill>
          <a:blip r:embed="rId4"/>
          <a:stretch>
            <a:fillRect/>
          </a:stretch>
        </p:blipFill>
        <p:spPr>
          <a:xfrm>
            <a:off x="7371918" y="2880557"/>
            <a:ext cx="1593942" cy="1181976"/>
          </a:xfrm>
          <a:prstGeom prst="rect">
            <a:avLst/>
          </a:prstGeom>
        </p:spPr>
      </p:pic>
      <p:pic>
        <p:nvPicPr>
          <p:cNvPr id="13" name="Picture 12">
            <a:extLst>
              <a:ext uri="{FF2B5EF4-FFF2-40B4-BE49-F238E27FC236}">
                <a16:creationId xmlns:a16="http://schemas.microsoft.com/office/drawing/2014/main" id="{9DF8F52B-07CE-1354-6084-3086B22A98F9}"/>
              </a:ext>
            </a:extLst>
          </p:cNvPr>
          <p:cNvPicPr>
            <a:picLocks noChangeAspect="1"/>
          </p:cNvPicPr>
          <p:nvPr/>
        </p:nvPicPr>
        <p:blipFill>
          <a:blip r:embed="rId5"/>
          <a:stretch>
            <a:fillRect/>
          </a:stretch>
        </p:blipFill>
        <p:spPr>
          <a:xfrm>
            <a:off x="4934624" y="1305405"/>
            <a:ext cx="3222739" cy="1345143"/>
          </a:xfrm>
          <a:prstGeom prst="rect">
            <a:avLst/>
          </a:prstGeom>
        </p:spPr>
      </p:pic>
      <p:sp>
        <p:nvSpPr>
          <p:cNvPr id="7" name="Content Placeholder 2">
            <a:extLst>
              <a:ext uri="{FF2B5EF4-FFF2-40B4-BE49-F238E27FC236}">
                <a16:creationId xmlns:a16="http://schemas.microsoft.com/office/drawing/2014/main" id="{47F8B40D-AF5C-3B06-6191-E77A486282DF}"/>
              </a:ext>
            </a:extLst>
          </p:cNvPr>
          <p:cNvSpPr txBox="1">
            <a:spLocks/>
          </p:cNvSpPr>
          <p:nvPr/>
        </p:nvSpPr>
        <p:spPr>
          <a:xfrm>
            <a:off x="84665" y="1012449"/>
            <a:ext cx="4927601" cy="3324774"/>
          </a:xfrm>
          <a:prstGeom prst="rect">
            <a:avLst/>
          </a:prstGeom>
          <a:noFill/>
          <a:ln>
            <a:noFill/>
          </a:ln>
        </p:spPr>
        <p:txBody>
          <a:bodyPr spcFirstLastPara="1" wrap="square" lIns="91425" tIns="91425" rIns="91425" bIns="91425" anchor="t" anchorCtr="0">
            <a:normAutofit/>
          </a:bodyPr>
          <a:lstStyle>
            <a:defPPr marR="0" lvl="0" algn="l" rtl="0">
              <a:lnSpc>
                <a:spcPct val="100000"/>
              </a:lnSpc>
              <a:spcBef>
                <a:spcPts val="0"/>
              </a:spcBef>
              <a:spcAft>
                <a:spcPts val="0"/>
              </a:spcAft>
            </a:defPPr>
            <a:lvl1pPr marL="609585" marR="0" lvl="0" indent="-457189" algn="l" rtl="0" eaLnBrk="1" hangingPunct="1">
              <a:lnSpc>
                <a:spcPct val="115000"/>
              </a:lnSpc>
              <a:spcBef>
                <a:spcPts val="0"/>
              </a:spcBef>
              <a:spcAft>
                <a:spcPts val="0"/>
              </a:spcAft>
              <a:buClr>
                <a:srgbClr val="00274C"/>
              </a:buClr>
              <a:buSzPts val="1800"/>
              <a:buFont typeface="Arial"/>
              <a:buChar char="●"/>
              <a:defRPr sz="1800" b="0" i="0" u="none" strike="noStrike" cap="none">
                <a:solidFill>
                  <a:srgbClr val="00274C"/>
                </a:solidFill>
                <a:latin typeface="Arial"/>
                <a:ea typeface="Arial"/>
                <a:cs typeface="Arial"/>
                <a:sym typeface="Arial"/>
              </a:defRPr>
            </a:lvl1pPr>
            <a:lvl2pPr marL="1219170" marR="0" lvl="1"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2pPr>
            <a:lvl3pPr marL="1828754" marR="0" lvl="2"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3pPr>
            <a:lvl4pPr marL="2438339" marR="0" lvl="3"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4pPr>
            <a:lvl5pPr marL="3047924" marR="0" lvl="4"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5pPr>
            <a:lvl6pPr marL="3657509" marR="0" lvl="5"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6pPr>
            <a:lvl7pPr marL="4267093" marR="0" lvl="6"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7pPr>
            <a:lvl8pPr marL="4876678" marR="0" lvl="7"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8pPr>
            <a:lvl9pPr marL="5486263" marR="0" lvl="8" indent="-423323" algn="l" rtl="0" eaLnBrk="1" hangingPunct="1">
              <a:lnSpc>
                <a:spcPct val="115000"/>
              </a:lnSpc>
              <a:spcBef>
                <a:spcPts val="0"/>
              </a:spcBef>
              <a:spcAft>
                <a:spcPts val="0"/>
              </a:spcAft>
              <a:buClr>
                <a:srgbClr val="00274C"/>
              </a:buClr>
              <a:buSzPts val="1400"/>
              <a:buFont typeface="Arial"/>
              <a:buChar char="■"/>
              <a:defRPr sz="1867" b="0" i="0" u="none" strike="noStrike" cap="none">
                <a:solidFill>
                  <a:srgbClr val="00274C"/>
                </a:solidFill>
                <a:latin typeface="Arial"/>
                <a:ea typeface="Arial"/>
                <a:cs typeface="Arial"/>
                <a:sym typeface="Arial"/>
              </a:defRPr>
            </a:lvl9pPr>
          </a:lstStyle>
          <a:p>
            <a:r>
              <a:rPr lang="en-US" sz="1600" b="1" dirty="0">
                <a:solidFill>
                  <a:srgbClr val="C00000"/>
                </a:solidFill>
              </a:rPr>
              <a:t>Multi-</a:t>
            </a:r>
            <a:r>
              <a:rPr lang="en-US" sz="1600" dirty="0"/>
              <a:t>detector concepts</a:t>
            </a:r>
          </a:p>
          <a:p>
            <a:pPr lvl="1"/>
            <a:r>
              <a:rPr lang="en-US" sz="1600" dirty="0"/>
              <a:t>Green et. al</a:t>
            </a:r>
          </a:p>
          <a:p>
            <a:pPr lvl="2"/>
            <a:r>
              <a:rPr lang="en-US" sz="1600" dirty="0"/>
              <a:t>Varied wavelength scintillating stack</a:t>
            </a:r>
          </a:p>
          <a:p>
            <a:pPr marL="1405431" lvl="2" indent="0">
              <a:buNone/>
            </a:pPr>
            <a:endParaRPr lang="en-US" sz="1600" dirty="0"/>
          </a:p>
          <a:p>
            <a:pPr lvl="1"/>
            <a:r>
              <a:rPr lang="en-US" sz="1600" dirty="0" err="1"/>
              <a:t>Huault</a:t>
            </a:r>
            <a:r>
              <a:rPr lang="en-US" sz="1600" dirty="0"/>
              <a:t> et. al</a:t>
            </a:r>
          </a:p>
          <a:p>
            <a:pPr lvl="2"/>
            <a:r>
              <a:rPr lang="en-US" sz="1600" dirty="0"/>
              <a:t>Accordion-style scintillator stack, image from the sides</a:t>
            </a:r>
          </a:p>
          <a:p>
            <a:pPr lvl="2"/>
            <a:r>
              <a:rPr lang="en-US" sz="1600" dirty="0"/>
              <a:t>Requires light-tight shielding to capture scintillator images</a:t>
            </a:r>
          </a:p>
        </p:txBody>
      </p:sp>
      <p:sp>
        <p:nvSpPr>
          <p:cNvPr id="11" name="TextBox 10">
            <a:extLst>
              <a:ext uri="{FF2B5EF4-FFF2-40B4-BE49-F238E27FC236}">
                <a16:creationId xmlns:a16="http://schemas.microsoft.com/office/drawing/2014/main" id="{0E1FC640-43E6-BD84-0D1F-873A54A1EF53}"/>
              </a:ext>
            </a:extLst>
          </p:cNvPr>
          <p:cNvSpPr txBox="1"/>
          <p:nvPr/>
        </p:nvSpPr>
        <p:spPr>
          <a:xfrm>
            <a:off x="7216317" y="1305405"/>
            <a:ext cx="2119794" cy="461665"/>
          </a:xfrm>
          <a:prstGeom prst="rect">
            <a:avLst/>
          </a:prstGeom>
          <a:noFill/>
        </p:spPr>
        <p:txBody>
          <a:bodyPr wrap="square" rtlCol="0">
            <a:spAutoFit/>
          </a:bodyPr>
          <a:lstStyle/>
          <a:p>
            <a:r>
              <a:rPr lang="en-US" sz="1200" dirty="0"/>
              <a:t>J. Green, et al, </a:t>
            </a:r>
            <a:r>
              <a:rPr lang="en-US" sz="1200" i="1" dirty="0"/>
              <a:t>SPIE Proc. 8079, 807991 </a:t>
            </a:r>
            <a:r>
              <a:rPr lang="en-US" sz="1200" dirty="0"/>
              <a:t>(2011)</a:t>
            </a:r>
            <a:r>
              <a:rPr lang="en-US" sz="1200" i="1" dirty="0"/>
              <a:t>.</a:t>
            </a:r>
            <a:endParaRPr lang="en-US" sz="1200" dirty="0">
              <a:effectLst/>
            </a:endParaRPr>
          </a:p>
        </p:txBody>
      </p:sp>
    </p:spTree>
    <p:extLst>
      <p:ext uri="{BB962C8B-B14F-4D97-AF65-F5344CB8AC3E}">
        <p14:creationId xmlns:p14="http://schemas.microsoft.com/office/powerpoint/2010/main" val="3742319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14A358-E8AC-5F1B-6B88-736F9D7E448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3D73A3B-4037-77C6-3872-27C11A6E4009}"/>
              </a:ext>
            </a:extLst>
          </p:cNvPr>
          <p:cNvSpPr txBox="1">
            <a:spLocks/>
          </p:cNvSpPr>
          <p:nvPr/>
        </p:nvSpPr>
        <p:spPr>
          <a:xfrm>
            <a:off x="131372" y="297988"/>
            <a:ext cx="8795652"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dirty="0">
                <a:latin typeface="+mj-lt"/>
              </a:rPr>
              <a:t>Glowing On-shot Scintillator Stack for Imaging Protons (GOSSIP)</a:t>
            </a:r>
          </a:p>
        </p:txBody>
      </p:sp>
      <p:sp>
        <p:nvSpPr>
          <p:cNvPr id="5" name="Text Placeholder 3">
            <a:extLst>
              <a:ext uri="{FF2B5EF4-FFF2-40B4-BE49-F238E27FC236}">
                <a16:creationId xmlns:a16="http://schemas.microsoft.com/office/drawing/2014/main" id="{A9211B86-A42F-463B-4317-DFD41632BCC1}"/>
              </a:ext>
            </a:extLst>
          </p:cNvPr>
          <p:cNvSpPr txBox="1">
            <a:spLocks/>
          </p:cNvSpPr>
          <p:nvPr/>
        </p:nvSpPr>
        <p:spPr>
          <a:xfrm>
            <a:off x="132548" y="974654"/>
            <a:ext cx="2741479" cy="4288410"/>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endParaRPr lang="en-US" sz="1500" dirty="0"/>
          </a:p>
          <a:p>
            <a:pPr marL="285750" indent="-285750">
              <a:buFont typeface="Arial" panose="020B0604020202020204" pitchFamily="34" charset="0"/>
              <a:buChar char="•"/>
            </a:pPr>
            <a:r>
              <a:rPr lang="en-US" sz="1500" b="1" dirty="0"/>
              <a:t>High-repetition rate</a:t>
            </a:r>
          </a:p>
          <a:p>
            <a:pPr marL="285750" indent="-285750">
              <a:buFont typeface="Arial" panose="020B0604020202020204" pitchFamily="34" charset="0"/>
              <a:buChar char="•"/>
            </a:pPr>
            <a:endParaRPr lang="en-US" sz="1500" dirty="0"/>
          </a:p>
          <a:p>
            <a:pPr marL="285750" indent="-285750">
              <a:buFont typeface="Arial" panose="020B0604020202020204" pitchFamily="34" charset="0"/>
              <a:buChar char="•"/>
            </a:pPr>
            <a:r>
              <a:rPr lang="en-US" sz="1500" dirty="0"/>
              <a:t>Allows for </a:t>
            </a:r>
            <a:r>
              <a:rPr lang="en-US" sz="1500" b="1" dirty="0"/>
              <a:t>beam profile, pointing, </a:t>
            </a:r>
            <a:r>
              <a:rPr lang="en-US" sz="1500" dirty="0"/>
              <a:t>and </a:t>
            </a:r>
            <a:r>
              <a:rPr lang="en-US" sz="1500" b="1" dirty="0"/>
              <a:t>divergence</a:t>
            </a:r>
            <a:r>
              <a:rPr lang="en-US" sz="1500" dirty="0"/>
              <a:t> measurements</a:t>
            </a:r>
          </a:p>
          <a:p>
            <a:endParaRPr lang="en-US" sz="1500" dirty="0"/>
          </a:p>
          <a:p>
            <a:pPr marL="285750" indent="-285750">
              <a:buFont typeface="Arial" panose="020B0604020202020204" pitchFamily="34" charset="0"/>
              <a:buChar char="•"/>
            </a:pPr>
            <a:r>
              <a:rPr lang="en-US" sz="1500" b="1" dirty="0"/>
              <a:t>Time-resolved interaction information</a:t>
            </a:r>
          </a:p>
          <a:p>
            <a:pPr marL="285750" indent="-285750">
              <a:buFont typeface="Arial" panose="020B0604020202020204" pitchFamily="34" charset="0"/>
              <a:buChar char="•"/>
            </a:pPr>
            <a:endParaRPr lang="en-US" sz="1500" dirty="0"/>
          </a:p>
          <a:p>
            <a:pPr marL="285750" indent="-285750">
              <a:buFont typeface="Arial" panose="020B0604020202020204" pitchFamily="34" charset="0"/>
              <a:buChar char="•"/>
            </a:pPr>
            <a:r>
              <a:rPr lang="en-US" sz="1500" dirty="0"/>
              <a:t>Image above stack </a:t>
            </a:r>
            <a:r>
              <a:rPr lang="en-US" sz="1500" dirty="0">
                <a:sym typeface="Wingdings" panose="05000000000000000000" pitchFamily="2" charset="2"/>
              </a:rPr>
              <a:t></a:t>
            </a:r>
            <a:r>
              <a:rPr lang="en-US" sz="1500" dirty="0"/>
              <a:t> </a:t>
            </a:r>
            <a:r>
              <a:rPr lang="en-US" sz="1500" b="1" dirty="0"/>
              <a:t>maximizes horizontal resolution</a:t>
            </a:r>
          </a:p>
          <a:p>
            <a:endParaRPr lang="en-US" sz="1500" dirty="0"/>
          </a:p>
          <a:p>
            <a:pPr marL="285750" indent="-285750">
              <a:buFont typeface="Arial" panose="020B0604020202020204" pitchFamily="34" charset="0"/>
              <a:buChar char="•"/>
            </a:pPr>
            <a:r>
              <a:rPr lang="en-US" sz="1500" dirty="0"/>
              <a:t>3D-printed housing</a:t>
            </a:r>
          </a:p>
          <a:p>
            <a:pPr marL="285750" indent="-285750">
              <a:buFont typeface="Arial" panose="020B0604020202020204" pitchFamily="34" charset="0"/>
              <a:buChar char="•"/>
            </a:pPr>
            <a:endParaRPr lang="en-US" sz="1500" dirty="0"/>
          </a:p>
          <a:p>
            <a:pPr marL="285750" indent="-285750">
              <a:buFont typeface="Arial" panose="020B0604020202020204" pitchFamily="34" charset="0"/>
              <a:buChar char="•"/>
            </a:pPr>
            <a:r>
              <a:rPr lang="en-US" sz="1500" dirty="0"/>
              <a:t>Simple &amp; reconfigurable</a:t>
            </a:r>
          </a:p>
          <a:p>
            <a:pPr marL="139700"/>
            <a:endParaRPr lang="en-US" sz="1500" dirty="0"/>
          </a:p>
          <a:p>
            <a:pPr marL="609600" lvl="1"/>
            <a:endParaRPr lang="en-US" sz="1500" dirty="0"/>
          </a:p>
        </p:txBody>
      </p:sp>
      <p:grpSp>
        <p:nvGrpSpPr>
          <p:cNvPr id="29" name="Group 28">
            <a:extLst>
              <a:ext uri="{FF2B5EF4-FFF2-40B4-BE49-F238E27FC236}">
                <a16:creationId xmlns:a16="http://schemas.microsoft.com/office/drawing/2014/main" id="{8D9D9D5C-B838-85C1-ECA2-B5AC28159B78}"/>
              </a:ext>
            </a:extLst>
          </p:cNvPr>
          <p:cNvGrpSpPr/>
          <p:nvPr/>
        </p:nvGrpSpPr>
        <p:grpSpPr>
          <a:xfrm>
            <a:off x="5887667" y="2572421"/>
            <a:ext cx="3515991" cy="2205744"/>
            <a:chOff x="-124383" y="1465143"/>
            <a:chExt cx="3664059" cy="2428988"/>
          </a:xfrm>
        </p:grpSpPr>
        <p:grpSp>
          <p:nvGrpSpPr>
            <p:cNvPr id="6" name="Group 5">
              <a:extLst>
                <a:ext uri="{FF2B5EF4-FFF2-40B4-BE49-F238E27FC236}">
                  <a16:creationId xmlns:a16="http://schemas.microsoft.com/office/drawing/2014/main" id="{215DEBEF-938B-CF5C-AE10-E7A137CA94AA}"/>
                </a:ext>
              </a:extLst>
            </p:cNvPr>
            <p:cNvGrpSpPr/>
            <p:nvPr/>
          </p:nvGrpSpPr>
          <p:grpSpPr>
            <a:xfrm>
              <a:off x="-124383" y="1853534"/>
              <a:ext cx="3664059" cy="2040597"/>
              <a:chOff x="3743714" y="1335229"/>
              <a:chExt cx="4674950" cy="2547252"/>
            </a:xfrm>
          </p:grpSpPr>
          <p:grpSp>
            <p:nvGrpSpPr>
              <p:cNvPr id="8" name="Group 7">
                <a:extLst>
                  <a:ext uri="{FF2B5EF4-FFF2-40B4-BE49-F238E27FC236}">
                    <a16:creationId xmlns:a16="http://schemas.microsoft.com/office/drawing/2014/main" id="{B17D5637-9F75-46A4-AD5B-DE684DBE502F}"/>
                  </a:ext>
                </a:extLst>
              </p:cNvPr>
              <p:cNvGrpSpPr/>
              <p:nvPr/>
            </p:nvGrpSpPr>
            <p:grpSpPr>
              <a:xfrm>
                <a:off x="3743714" y="1335229"/>
                <a:ext cx="4674950" cy="2547252"/>
                <a:chOff x="3743714" y="1335229"/>
                <a:chExt cx="4674950" cy="2547252"/>
              </a:xfrm>
            </p:grpSpPr>
            <p:grpSp>
              <p:nvGrpSpPr>
                <p:cNvPr id="9" name="Group 8">
                  <a:extLst>
                    <a:ext uri="{FF2B5EF4-FFF2-40B4-BE49-F238E27FC236}">
                      <a16:creationId xmlns:a16="http://schemas.microsoft.com/office/drawing/2014/main" id="{08562BE7-6BC9-9E0B-6746-AA0BB88A3C6F}"/>
                    </a:ext>
                  </a:extLst>
                </p:cNvPr>
                <p:cNvGrpSpPr/>
                <p:nvPr/>
              </p:nvGrpSpPr>
              <p:grpSpPr>
                <a:xfrm>
                  <a:off x="3743714" y="1335229"/>
                  <a:ext cx="3593942" cy="2547252"/>
                  <a:chOff x="2821281" y="1335229"/>
                  <a:chExt cx="4780356" cy="2547252"/>
                </a:xfrm>
              </p:grpSpPr>
              <p:sp>
                <p:nvSpPr>
                  <p:cNvPr id="14" name="Isosceles Triangle 13">
                    <a:extLst>
                      <a:ext uri="{FF2B5EF4-FFF2-40B4-BE49-F238E27FC236}">
                        <a16:creationId xmlns:a16="http://schemas.microsoft.com/office/drawing/2014/main" id="{FA60360F-2EB0-4805-74F6-A040A64F1DAF}"/>
                      </a:ext>
                    </a:extLst>
                  </p:cNvPr>
                  <p:cNvSpPr/>
                  <p:nvPr/>
                </p:nvSpPr>
                <p:spPr>
                  <a:xfrm rot="16200000">
                    <a:off x="4583435" y="864278"/>
                    <a:ext cx="2547252" cy="3489153"/>
                  </a:xfrm>
                  <a:prstGeom prst="triangle">
                    <a:avLst/>
                  </a:prstGeom>
                  <a:gradFill>
                    <a:gsLst>
                      <a:gs pos="68000">
                        <a:srgbClr val="D0F1DF"/>
                      </a:gs>
                      <a:gs pos="34000">
                        <a:srgbClr val="84D9AA"/>
                      </a:gs>
                      <a:gs pos="0">
                        <a:srgbClr val="00B050"/>
                      </a:gs>
                      <a:gs pos="100000">
                        <a:srgbClr val="EEEEEE"/>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extBox 14">
                    <a:extLst>
                      <a:ext uri="{FF2B5EF4-FFF2-40B4-BE49-F238E27FC236}">
                        <a16:creationId xmlns:a16="http://schemas.microsoft.com/office/drawing/2014/main" id="{56EFF1E5-706F-76E7-B164-F796521AAD4E}"/>
                      </a:ext>
                    </a:extLst>
                  </p:cNvPr>
                  <p:cNvSpPr txBox="1"/>
                  <p:nvPr/>
                </p:nvSpPr>
                <p:spPr>
                  <a:xfrm>
                    <a:off x="2821281" y="2279874"/>
                    <a:ext cx="1544291" cy="653129"/>
                  </a:xfrm>
                  <a:prstGeom prst="rect">
                    <a:avLst/>
                  </a:prstGeom>
                  <a:noFill/>
                </p:spPr>
                <p:txBody>
                  <a:bodyPr wrap="square" rtlCol="0">
                    <a:spAutoFit/>
                  </a:bodyPr>
                  <a:lstStyle/>
                  <a:p>
                    <a:pPr algn="ctr"/>
                    <a:r>
                      <a:rPr lang="en-US" b="1" dirty="0"/>
                      <a:t>Proton Source</a:t>
                    </a:r>
                  </a:p>
                </p:txBody>
              </p:sp>
              <p:cxnSp>
                <p:nvCxnSpPr>
                  <p:cNvPr id="16" name="Straight Connector 15">
                    <a:extLst>
                      <a:ext uri="{FF2B5EF4-FFF2-40B4-BE49-F238E27FC236}">
                        <a16:creationId xmlns:a16="http://schemas.microsoft.com/office/drawing/2014/main" id="{11BB3FA7-2AF4-6F7D-5660-005E9F1EDCA9}"/>
                      </a:ext>
                    </a:extLst>
                  </p:cNvPr>
                  <p:cNvCxnSpPr>
                    <a:cxnSpLocks/>
                  </p:cNvCxnSpPr>
                  <p:nvPr/>
                </p:nvCxnSpPr>
                <p:spPr>
                  <a:xfrm flipV="1">
                    <a:off x="4120512" y="2595243"/>
                    <a:ext cx="3359943" cy="17034"/>
                  </a:xfrm>
                  <a:prstGeom prst="line">
                    <a:avLst/>
                  </a:prstGeom>
                  <a:ln w="12700">
                    <a:solidFill>
                      <a:schemeClr val="bg2"/>
                    </a:solidFill>
                    <a:prstDash val="dash"/>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B67D4337-ECC7-9C4B-40CA-147E8765BD08}"/>
                      </a:ext>
                    </a:extLst>
                  </p:cNvPr>
                  <p:cNvSpPr/>
                  <p:nvPr/>
                </p:nvSpPr>
                <p:spPr>
                  <a:xfrm>
                    <a:off x="4893870" y="2061448"/>
                    <a:ext cx="753430" cy="485038"/>
                  </a:xfrm>
                  <a:prstGeom prst="rect">
                    <a:avLst/>
                  </a:prstGeom>
                  <a:noFill/>
                  <a:ln>
                    <a:solidFill>
                      <a:srgbClr val="0096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4836D092-7D5C-2660-746E-9B4D7CC16F52}"/>
                      </a:ext>
                    </a:extLst>
                  </p:cNvPr>
                  <p:cNvCxnSpPr/>
                  <p:nvPr/>
                </p:nvCxnSpPr>
                <p:spPr>
                  <a:xfrm>
                    <a:off x="4893870" y="2053633"/>
                    <a:ext cx="304799" cy="500666"/>
                  </a:xfrm>
                  <a:prstGeom prst="line">
                    <a:avLst/>
                  </a:prstGeom>
                  <a:ln w="28575">
                    <a:solidFill>
                      <a:srgbClr val="0096FF"/>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443C151-A8AF-7951-6BCA-3AC55617ED33}"/>
                      </a:ext>
                    </a:extLst>
                  </p:cNvPr>
                  <p:cNvCxnSpPr/>
                  <p:nvPr/>
                </p:nvCxnSpPr>
                <p:spPr>
                  <a:xfrm>
                    <a:off x="5104886" y="2061448"/>
                    <a:ext cx="273537" cy="492851"/>
                  </a:xfrm>
                  <a:prstGeom prst="line">
                    <a:avLst/>
                  </a:prstGeom>
                  <a:ln w="28575">
                    <a:solidFill>
                      <a:srgbClr val="0096FF"/>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9AA3CAD8-2ADD-46F7-538C-7035798D18F9}"/>
                      </a:ext>
                    </a:extLst>
                  </p:cNvPr>
                  <p:cNvCxnSpPr/>
                  <p:nvPr/>
                </p:nvCxnSpPr>
                <p:spPr>
                  <a:xfrm>
                    <a:off x="5308084" y="2059996"/>
                    <a:ext cx="273537" cy="492851"/>
                  </a:xfrm>
                  <a:prstGeom prst="line">
                    <a:avLst/>
                  </a:prstGeom>
                  <a:ln w="28575">
                    <a:solidFill>
                      <a:srgbClr val="0096FF"/>
                    </a:solidFill>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0BA157F3-D88C-4D32-DA24-33B1DC89BB6E}"/>
                      </a:ext>
                    </a:extLst>
                  </p:cNvPr>
                  <p:cNvCxnSpPr/>
                  <p:nvPr/>
                </p:nvCxnSpPr>
                <p:spPr>
                  <a:xfrm>
                    <a:off x="4431323" y="2609667"/>
                    <a:ext cx="562708" cy="0"/>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0" name="Straight Connector 9">
                  <a:extLst>
                    <a:ext uri="{FF2B5EF4-FFF2-40B4-BE49-F238E27FC236}">
                      <a16:creationId xmlns:a16="http://schemas.microsoft.com/office/drawing/2014/main" id="{F839432B-F8DF-AEEC-BEBA-CCB00DD02469}"/>
                    </a:ext>
                  </a:extLst>
                </p:cNvPr>
                <p:cNvCxnSpPr/>
                <p:nvPr/>
              </p:nvCxnSpPr>
              <p:spPr>
                <a:xfrm>
                  <a:off x="7307343" y="2511624"/>
                  <a:ext cx="0" cy="17491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290BB192-55D2-BEAF-2856-B361F99C2CF1}"/>
                    </a:ext>
                  </a:extLst>
                </p:cNvPr>
                <p:cNvCxnSpPr>
                  <a:cxnSpLocks/>
                </p:cNvCxnSpPr>
                <p:nvPr/>
              </p:nvCxnSpPr>
              <p:spPr>
                <a:xfrm>
                  <a:off x="7317658" y="2599081"/>
                  <a:ext cx="633989" cy="9774"/>
                </a:xfrm>
                <a:prstGeom prst="straightConnector1">
                  <a:avLst/>
                </a:prstGeom>
                <a:ln>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83695F1-343C-A1D5-EFF0-E517AAC2D7F1}"/>
                    </a:ext>
                  </a:extLst>
                </p:cNvPr>
                <p:cNvSpPr txBox="1"/>
                <p:nvPr/>
              </p:nvSpPr>
              <p:spPr>
                <a:xfrm>
                  <a:off x="7211178" y="2176003"/>
                  <a:ext cx="1207486" cy="423077"/>
                </a:xfrm>
                <a:prstGeom prst="rect">
                  <a:avLst/>
                </a:prstGeom>
                <a:noFill/>
              </p:spPr>
              <p:txBody>
                <a:bodyPr wrap="square" rtlCol="0">
                  <a:spAutoFit/>
                </a:bodyPr>
                <a:lstStyle/>
                <a:p>
                  <a:r>
                    <a:rPr lang="en-US" b="1" dirty="0"/>
                    <a:t>Pinhole</a:t>
                  </a:r>
                </a:p>
              </p:txBody>
            </p:sp>
            <p:sp>
              <p:nvSpPr>
                <p:cNvPr id="13" name="TextBox 12">
                  <a:extLst>
                    <a:ext uri="{FF2B5EF4-FFF2-40B4-BE49-F238E27FC236}">
                      <a16:creationId xmlns:a16="http://schemas.microsoft.com/office/drawing/2014/main" id="{72B3C42A-A17A-503F-51F7-DBE21F01C049}"/>
                    </a:ext>
                  </a:extLst>
                </p:cNvPr>
                <p:cNvSpPr txBox="1"/>
                <p:nvPr/>
              </p:nvSpPr>
              <p:spPr>
                <a:xfrm>
                  <a:off x="7112432" y="2535859"/>
                  <a:ext cx="945990" cy="307778"/>
                </a:xfrm>
                <a:prstGeom prst="rect">
                  <a:avLst/>
                </a:prstGeom>
                <a:noFill/>
              </p:spPr>
              <p:txBody>
                <a:bodyPr wrap="square" rtlCol="0">
                  <a:spAutoFit/>
                </a:bodyPr>
                <a:lstStyle/>
                <a:p>
                  <a:pPr algn="ctr"/>
                  <a:r>
                    <a:rPr lang="en-US" b="1" dirty="0"/>
                    <a:t>To TPS</a:t>
                  </a:r>
                </a:p>
              </p:txBody>
            </p:sp>
          </p:grpSp>
          <p:sp>
            <p:nvSpPr>
              <p:cNvPr id="7" name="TextBox 6">
                <a:extLst>
                  <a:ext uri="{FF2B5EF4-FFF2-40B4-BE49-F238E27FC236}">
                    <a16:creationId xmlns:a16="http://schemas.microsoft.com/office/drawing/2014/main" id="{288378E5-0CDC-38E9-240B-0DB3F8E1B0FE}"/>
                  </a:ext>
                </a:extLst>
              </p:cNvPr>
              <p:cNvSpPr txBox="1"/>
              <p:nvPr/>
            </p:nvSpPr>
            <p:spPr>
              <a:xfrm>
                <a:off x="5740255" y="1935990"/>
                <a:ext cx="1702676" cy="653129"/>
              </a:xfrm>
              <a:prstGeom prst="rect">
                <a:avLst/>
              </a:prstGeom>
              <a:noFill/>
            </p:spPr>
            <p:txBody>
              <a:bodyPr wrap="square" rtlCol="0">
                <a:spAutoFit/>
              </a:bodyPr>
              <a:lstStyle/>
              <a:p>
                <a:pPr algn="ctr"/>
                <a:r>
                  <a:rPr lang="en-US" b="1" dirty="0">
                    <a:solidFill>
                      <a:schemeClr val="tx1"/>
                    </a:solidFill>
                  </a:rPr>
                  <a:t>Scintillator Stack</a:t>
                </a:r>
              </a:p>
            </p:txBody>
          </p:sp>
        </p:grpSp>
        <p:cxnSp>
          <p:nvCxnSpPr>
            <p:cNvPr id="2" name="Straight Connector 1">
              <a:extLst>
                <a:ext uri="{FF2B5EF4-FFF2-40B4-BE49-F238E27FC236}">
                  <a16:creationId xmlns:a16="http://schemas.microsoft.com/office/drawing/2014/main" id="{57A1EFFF-1E7F-B8A0-2F73-8857032CD3E1}"/>
                </a:ext>
              </a:extLst>
            </p:cNvPr>
            <p:cNvCxnSpPr>
              <a:cxnSpLocks/>
            </p:cNvCxnSpPr>
            <p:nvPr/>
          </p:nvCxnSpPr>
          <p:spPr>
            <a:xfrm>
              <a:off x="1023544" y="1588925"/>
              <a:ext cx="556538" cy="321283"/>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1BA0E19D-2685-8128-48D3-2C2038E910C9}"/>
                </a:ext>
              </a:extLst>
            </p:cNvPr>
            <p:cNvSpPr txBox="1"/>
            <p:nvPr/>
          </p:nvSpPr>
          <p:spPr>
            <a:xfrm>
              <a:off x="1218451" y="1465143"/>
              <a:ext cx="909968" cy="307777"/>
            </a:xfrm>
            <a:prstGeom prst="rect">
              <a:avLst/>
            </a:prstGeom>
            <a:noFill/>
          </p:spPr>
          <p:txBody>
            <a:bodyPr wrap="square" rtlCol="0">
              <a:spAutoFit/>
            </a:bodyPr>
            <a:lstStyle/>
            <a:p>
              <a:pPr algn="ctr"/>
              <a:r>
                <a:rPr lang="en-US" b="1" dirty="0"/>
                <a:t>Mirror</a:t>
              </a:r>
            </a:p>
          </p:txBody>
        </p:sp>
        <p:sp>
          <p:nvSpPr>
            <p:cNvPr id="25" name="Arrow: Left 24">
              <a:extLst>
                <a:ext uri="{FF2B5EF4-FFF2-40B4-BE49-F238E27FC236}">
                  <a16:creationId xmlns:a16="http://schemas.microsoft.com/office/drawing/2014/main" id="{CE97F06D-0981-78A7-6D10-53D8C0E4E46A}"/>
                </a:ext>
              </a:extLst>
            </p:cNvPr>
            <p:cNvSpPr/>
            <p:nvPr/>
          </p:nvSpPr>
          <p:spPr>
            <a:xfrm rot="10800000" flipH="1" flipV="1">
              <a:off x="212994" y="1516882"/>
              <a:ext cx="909968" cy="575710"/>
            </a:xfrm>
            <a:prstGeom prst="leftArrow">
              <a:avLst/>
            </a:prstGeom>
            <a:solidFill>
              <a:srgbClr val="0096FF"/>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b="1" dirty="0"/>
                <a:t>GOSSIP Image</a:t>
              </a:r>
            </a:p>
          </p:txBody>
        </p:sp>
        <p:sp>
          <p:nvSpPr>
            <p:cNvPr id="28" name="Rectangle 27">
              <a:extLst>
                <a:ext uri="{FF2B5EF4-FFF2-40B4-BE49-F238E27FC236}">
                  <a16:creationId xmlns:a16="http://schemas.microsoft.com/office/drawing/2014/main" id="{3E7512A4-0339-CE2F-A6B1-BA86D15D00E3}"/>
                </a:ext>
              </a:extLst>
            </p:cNvPr>
            <p:cNvSpPr/>
            <p:nvPr/>
          </p:nvSpPr>
          <p:spPr>
            <a:xfrm>
              <a:off x="1119033" y="1657609"/>
              <a:ext cx="373142" cy="739120"/>
            </a:xfrm>
            <a:custGeom>
              <a:avLst/>
              <a:gdLst>
                <a:gd name="connsiteX0" fmla="*/ 0 w 369967"/>
                <a:gd name="connsiteY0" fmla="*/ 0 h 523220"/>
                <a:gd name="connsiteX1" fmla="*/ 369967 w 369967"/>
                <a:gd name="connsiteY1" fmla="*/ 0 h 523220"/>
                <a:gd name="connsiteX2" fmla="*/ 369967 w 369967"/>
                <a:gd name="connsiteY2" fmla="*/ 523220 h 523220"/>
                <a:gd name="connsiteX3" fmla="*/ 0 w 369967"/>
                <a:gd name="connsiteY3" fmla="*/ 523220 h 523220"/>
                <a:gd name="connsiteX4" fmla="*/ 0 w 369967"/>
                <a:gd name="connsiteY4" fmla="*/ 0 h 523220"/>
                <a:gd name="connsiteX0" fmla="*/ 0 w 373142"/>
                <a:gd name="connsiteY0" fmla="*/ 0 h 739120"/>
                <a:gd name="connsiteX1" fmla="*/ 373142 w 373142"/>
                <a:gd name="connsiteY1" fmla="*/ 215900 h 739120"/>
                <a:gd name="connsiteX2" fmla="*/ 373142 w 373142"/>
                <a:gd name="connsiteY2" fmla="*/ 739120 h 739120"/>
                <a:gd name="connsiteX3" fmla="*/ 3175 w 373142"/>
                <a:gd name="connsiteY3" fmla="*/ 739120 h 739120"/>
                <a:gd name="connsiteX4" fmla="*/ 0 w 373142"/>
                <a:gd name="connsiteY4" fmla="*/ 0 h 7391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3142" h="739120">
                  <a:moveTo>
                    <a:pt x="0" y="0"/>
                  </a:moveTo>
                  <a:lnTo>
                    <a:pt x="373142" y="215900"/>
                  </a:lnTo>
                  <a:lnTo>
                    <a:pt x="373142" y="739120"/>
                  </a:lnTo>
                  <a:lnTo>
                    <a:pt x="3175" y="739120"/>
                  </a:lnTo>
                  <a:cubicBezTo>
                    <a:pt x="2117" y="492747"/>
                    <a:pt x="1058" y="246373"/>
                    <a:pt x="0" y="0"/>
                  </a:cubicBezTo>
                  <a:close/>
                </a:path>
              </a:pathLst>
            </a:custGeom>
            <a:solidFill>
              <a:srgbClr val="0096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 name="Group 2">
            <a:extLst>
              <a:ext uri="{FF2B5EF4-FFF2-40B4-BE49-F238E27FC236}">
                <a16:creationId xmlns:a16="http://schemas.microsoft.com/office/drawing/2014/main" id="{F8CD1D27-872F-F68D-035B-E6CA958127D0}"/>
              </a:ext>
            </a:extLst>
          </p:cNvPr>
          <p:cNvGrpSpPr/>
          <p:nvPr/>
        </p:nvGrpSpPr>
        <p:grpSpPr>
          <a:xfrm>
            <a:off x="5980441" y="974654"/>
            <a:ext cx="2899319" cy="1661722"/>
            <a:chOff x="-124383" y="1732550"/>
            <a:chExt cx="2899319" cy="1661722"/>
          </a:xfrm>
        </p:grpSpPr>
        <p:grpSp>
          <p:nvGrpSpPr>
            <p:cNvPr id="22" name="Group 21">
              <a:extLst>
                <a:ext uri="{FF2B5EF4-FFF2-40B4-BE49-F238E27FC236}">
                  <a16:creationId xmlns:a16="http://schemas.microsoft.com/office/drawing/2014/main" id="{FE17320E-0D7D-5AAB-F405-F58EFC690E3D}"/>
                </a:ext>
              </a:extLst>
            </p:cNvPr>
            <p:cNvGrpSpPr/>
            <p:nvPr/>
          </p:nvGrpSpPr>
          <p:grpSpPr>
            <a:xfrm>
              <a:off x="-124383" y="2356383"/>
              <a:ext cx="2899319" cy="1037889"/>
              <a:chOff x="3743714" y="1962930"/>
              <a:chExt cx="3699217" cy="1295584"/>
            </a:xfrm>
          </p:grpSpPr>
          <p:grpSp>
            <p:nvGrpSpPr>
              <p:cNvPr id="34" name="Group 33">
                <a:extLst>
                  <a:ext uri="{FF2B5EF4-FFF2-40B4-BE49-F238E27FC236}">
                    <a16:creationId xmlns:a16="http://schemas.microsoft.com/office/drawing/2014/main" id="{3CDABE53-B65A-D9DA-92D8-23F79EC162BB}"/>
                  </a:ext>
                </a:extLst>
              </p:cNvPr>
              <p:cNvGrpSpPr/>
              <p:nvPr/>
            </p:nvGrpSpPr>
            <p:grpSpPr>
              <a:xfrm>
                <a:off x="3743714" y="1962930"/>
                <a:ext cx="3562488" cy="1295584"/>
                <a:chOff x="2821281" y="1962930"/>
                <a:chExt cx="4738519" cy="1295583"/>
              </a:xfrm>
            </p:grpSpPr>
            <p:sp>
              <p:nvSpPr>
                <p:cNvPr id="39" name="Isosceles Triangle 38">
                  <a:extLst>
                    <a:ext uri="{FF2B5EF4-FFF2-40B4-BE49-F238E27FC236}">
                      <a16:creationId xmlns:a16="http://schemas.microsoft.com/office/drawing/2014/main" id="{4A5580F4-D711-0E7B-07BE-4B15F521426E}"/>
                    </a:ext>
                  </a:extLst>
                </p:cNvPr>
                <p:cNvSpPr/>
                <p:nvPr/>
              </p:nvSpPr>
              <p:spPr>
                <a:xfrm rot="16200000">
                  <a:off x="5164425" y="863138"/>
                  <a:ext cx="1295583" cy="3495167"/>
                </a:xfrm>
                <a:prstGeom prst="triangle">
                  <a:avLst/>
                </a:prstGeom>
                <a:gradFill>
                  <a:gsLst>
                    <a:gs pos="68000">
                      <a:srgbClr val="D0F1DF"/>
                    </a:gs>
                    <a:gs pos="34000">
                      <a:srgbClr val="84D9AA"/>
                    </a:gs>
                    <a:gs pos="0">
                      <a:srgbClr val="00B050"/>
                    </a:gs>
                    <a:gs pos="100000">
                      <a:srgbClr val="EEEEEE"/>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0" name="TextBox 39">
                  <a:extLst>
                    <a:ext uri="{FF2B5EF4-FFF2-40B4-BE49-F238E27FC236}">
                      <a16:creationId xmlns:a16="http://schemas.microsoft.com/office/drawing/2014/main" id="{8E9B867E-E532-45C5-842F-BBBCCA3054D4}"/>
                    </a:ext>
                  </a:extLst>
                </p:cNvPr>
                <p:cNvSpPr txBox="1"/>
                <p:nvPr/>
              </p:nvSpPr>
              <p:spPr>
                <a:xfrm>
                  <a:off x="2821281" y="2279874"/>
                  <a:ext cx="1544291" cy="653129"/>
                </a:xfrm>
                <a:prstGeom prst="rect">
                  <a:avLst/>
                </a:prstGeom>
                <a:noFill/>
              </p:spPr>
              <p:txBody>
                <a:bodyPr wrap="square" rtlCol="0">
                  <a:spAutoFit/>
                </a:bodyPr>
                <a:lstStyle/>
                <a:p>
                  <a:pPr algn="ctr"/>
                  <a:r>
                    <a:rPr lang="en-US" b="1" dirty="0"/>
                    <a:t>Proton Source</a:t>
                  </a:r>
                </a:p>
              </p:txBody>
            </p:sp>
            <p:cxnSp>
              <p:nvCxnSpPr>
                <p:cNvPr id="41" name="Straight Connector 40">
                  <a:extLst>
                    <a:ext uri="{FF2B5EF4-FFF2-40B4-BE49-F238E27FC236}">
                      <a16:creationId xmlns:a16="http://schemas.microsoft.com/office/drawing/2014/main" id="{DF157EB5-1075-5B2C-3C1A-92DAC76D175A}"/>
                    </a:ext>
                  </a:extLst>
                </p:cNvPr>
                <p:cNvCxnSpPr>
                  <a:cxnSpLocks/>
                </p:cNvCxnSpPr>
                <p:nvPr/>
              </p:nvCxnSpPr>
              <p:spPr>
                <a:xfrm>
                  <a:off x="4120511" y="2612279"/>
                  <a:ext cx="3439289" cy="4220"/>
                </a:xfrm>
                <a:prstGeom prst="line">
                  <a:avLst/>
                </a:prstGeom>
                <a:ln w="12700">
                  <a:solidFill>
                    <a:schemeClr val="bg2"/>
                  </a:solidFill>
                  <a:prstDash val="dash"/>
                </a:ln>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40B2B2C4-7AA3-D9BB-C527-58131ACE0231}"/>
                    </a:ext>
                  </a:extLst>
                </p:cNvPr>
                <p:cNvSpPr/>
                <p:nvPr/>
              </p:nvSpPr>
              <p:spPr>
                <a:xfrm>
                  <a:off x="4893870" y="2374417"/>
                  <a:ext cx="753430" cy="485038"/>
                </a:xfrm>
                <a:prstGeom prst="rect">
                  <a:avLst/>
                </a:prstGeom>
                <a:noFill/>
                <a:ln>
                  <a:solidFill>
                    <a:srgbClr val="0096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3" name="Straight Connector 42">
                  <a:extLst>
                    <a:ext uri="{FF2B5EF4-FFF2-40B4-BE49-F238E27FC236}">
                      <a16:creationId xmlns:a16="http://schemas.microsoft.com/office/drawing/2014/main" id="{711E3B29-86B2-2C7C-1606-0DFF3808BF4F}"/>
                    </a:ext>
                  </a:extLst>
                </p:cNvPr>
                <p:cNvCxnSpPr/>
                <p:nvPr/>
              </p:nvCxnSpPr>
              <p:spPr>
                <a:xfrm>
                  <a:off x="4893870" y="2366602"/>
                  <a:ext cx="304799" cy="500667"/>
                </a:xfrm>
                <a:prstGeom prst="line">
                  <a:avLst/>
                </a:prstGeom>
                <a:ln w="28575">
                  <a:solidFill>
                    <a:srgbClr val="0096FF"/>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048DB920-9018-34C7-10D9-006E06A97D0C}"/>
                    </a:ext>
                  </a:extLst>
                </p:cNvPr>
                <p:cNvCxnSpPr/>
                <p:nvPr/>
              </p:nvCxnSpPr>
              <p:spPr>
                <a:xfrm>
                  <a:off x="5104886" y="2374417"/>
                  <a:ext cx="273537" cy="492851"/>
                </a:xfrm>
                <a:prstGeom prst="line">
                  <a:avLst/>
                </a:prstGeom>
                <a:ln w="28575">
                  <a:solidFill>
                    <a:srgbClr val="0096FF"/>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0D155036-B729-4930-6EBC-D198C7CD1000}"/>
                    </a:ext>
                  </a:extLst>
                </p:cNvPr>
                <p:cNvCxnSpPr/>
                <p:nvPr/>
              </p:nvCxnSpPr>
              <p:spPr>
                <a:xfrm>
                  <a:off x="5308084" y="2372966"/>
                  <a:ext cx="273537" cy="492851"/>
                </a:xfrm>
                <a:prstGeom prst="line">
                  <a:avLst/>
                </a:prstGeom>
                <a:ln w="28575">
                  <a:solidFill>
                    <a:srgbClr val="0096FF"/>
                  </a:solidFill>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05FCFD06-2332-87CA-3BA8-00CD6523AA6B}"/>
                    </a:ext>
                  </a:extLst>
                </p:cNvPr>
                <p:cNvCxnSpPr/>
                <p:nvPr/>
              </p:nvCxnSpPr>
              <p:spPr>
                <a:xfrm>
                  <a:off x="4158321" y="2609667"/>
                  <a:ext cx="562708" cy="0"/>
                </a:xfrm>
                <a:prstGeom prst="straightConnector1">
                  <a:avLst/>
                </a:prstGeom>
                <a:ln w="28575">
                  <a:solidFill>
                    <a:schemeClr val="accent5">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33" name="TextBox 32">
                <a:extLst>
                  <a:ext uri="{FF2B5EF4-FFF2-40B4-BE49-F238E27FC236}">
                    <a16:creationId xmlns:a16="http://schemas.microsoft.com/office/drawing/2014/main" id="{6EC82055-664D-4804-5F8B-332CAF686949}"/>
                  </a:ext>
                </a:extLst>
              </p:cNvPr>
              <p:cNvSpPr txBox="1"/>
              <p:nvPr/>
            </p:nvSpPr>
            <p:spPr>
              <a:xfrm>
                <a:off x="5740255" y="2248960"/>
                <a:ext cx="1702676" cy="653129"/>
              </a:xfrm>
              <a:prstGeom prst="rect">
                <a:avLst/>
              </a:prstGeom>
              <a:noFill/>
            </p:spPr>
            <p:txBody>
              <a:bodyPr wrap="square" rtlCol="0">
                <a:spAutoFit/>
              </a:bodyPr>
              <a:lstStyle/>
              <a:p>
                <a:pPr algn="ctr"/>
                <a:r>
                  <a:rPr lang="en-US" b="1" dirty="0">
                    <a:solidFill>
                      <a:schemeClr val="tx1"/>
                    </a:solidFill>
                  </a:rPr>
                  <a:t>Scintillator Stack</a:t>
                </a:r>
              </a:p>
            </p:txBody>
          </p:sp>
        </p:grpSp>
        <p:sp>
          <p:nvSpPr>
            <p:cNvPr id="26" name="TextBox 25">
              <a:extLst>
                <a:ext uri="{FF2B5EF4-FFF2-40B4-BE49-F238E27FC236}">
                  <a16:creationId xmlns:a16="http://schemas.microsoft.com/office/drawing/2014/main" id="{62977F24-44A7-50F7-4047-579F01F4FDE6}"/>
                </a:ext>
              </a:extLst>
            </p:cNvPr>
            <p:cNvSpPr txBox="1"/>
            <p:nvPr/>
          </p:nvSpPr>
          <p:spPr>
            <a:xfrm>
              <a:off x="799195" y="1732550"/>
              <a:ext cx="909968" cy="307777"/>
            </a:xfrm>
            <a:prstGeom prst="rect">
              <a:avLst/>
            </a:prstGeom>
            <a:noFill/>
          </p:spPr>
          <p:txBody>
            <a:bodyPr wrap="square" rtlCol="0">
              <a:spAutoFit/>
            </a:bodyPr>
            <a:lstStyle/>
            <a:p>
              <a:pPr algn="ctr"/>
              <a:r>
                <a:rPr lang="en-US" b="1" dirty="0"/>
                <a:t>Camera</a:t>
              </a:r>
            </a:p>
          </p:txBody>
        </p:sp>
        <p:sp>
          <p:nvSpPr>
            <p:cNvPr id="30" name="Arrow: Left 29">
              <a:extLst>
                <a:ext uri="{FF2B5EF4-FFF2-40B4-BE49-F238E27FC236}">
                  <a16:creationId xmlns:a16="http://schemas.microsoft.com/office/drawing/2014/main" id="{5C29693D-4C41-2B5D-EE8E-218817EA970D}"/>
                </a:ext>
              </a:extLst>
            </p:cNvPr>
            <p:cNvSpPr/>
            <p:nvPr/>
          </p:nvSpPr>
          <p:spPr>
            <a:xfrm rot="16200000" flipH="1" flipV="1">
              <a:off x="992923" y="2061017"/>
              <a:ext cx="575307" cy="575710"/>
            </a:xfrm>
            <a:prstGeom prst="leftArrow">
              <a:avLst/>
            </a:prstGeom>
            <a:solidFill>
              <a:srgbClr val="0096FF"/>
            </a:solidFill>
            <a:ln w="3175">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600" b="1" dirty="0"/>
            </a:p>
          </p:txBody>
        </p:sp>
      </p:grpSp>
      <p:sp>
        <p:nvSpPr>
          <p:cNvPr id="23" name="Slide Number Placeholder 22">
            <a:extLst>
              <a:ext uri="{FF2B5EF4-FFF2-40B4-BE49-F238E27FC236}">
                <a16:creationId xmlns:a16="http://schemas.microsoft.com/office/drawing/2014/main" id="{2FF8E8DB-F020-8437-7A61-88156AD340A3}"/>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7</a:t>
            </a:fld>
            <a:endParaRPr lang="en"/>
          </a:p>
        </p:txBody>
      </p:sp>
      <p:pic>
        <p:nvPicPr>
          <p:cNvPr id="32" name="Picture 31" descr="A white shelf with holes&#10;&#10;AI-generated content may be incorrect.">
            <a:extLst>
              <a:ext uri="{FF2B5EF4-FFF2-40B4-BE49-F238E27FC236}">
                <a16:creationId xmlns:a16="http://schemas.microsoft.com/office/drawing/2014/main" id="{5748AA59-D04E-66B7-655E-4AFC3B89030B}"/>
              </a:ext>
            </a:extLst>
          </p:cNvPr>
          <p:cNvPicPr>
            <a:picLocks noChangeAspect="1"/>
          </p:cNvPicPr>
          <p:nvPr/>
        </p:nvPicPr>
        <p:blipFill>
          <a:blip r:embed="rId3">
            <a:duotone>
              <a:prstClr val="black"/>
              <a:schemeClr val="tx2">
                <a:tint val="45000"/>
                <a:satMod val="400000"/>
              </a:schemeClr>
            </a:duotone>
            <a:extLst>
              <a:ext uri="{BEBA8EAE-BF5A-486C-A8C5-ECC9F3942E4B}">
                <a14:imgProps xmlns:a14="http://schemas.microsoft.com/office/drawing/2010/main">
                  <a14:imgLayer r:embed="rId4">
                    <a14:imgEffect>
                      <a14:backgroundRemoval t="9615" b="89941" l="7862" r="92348">
                        <a14:foregroundMark x1="9341" y1="75194" x2="8805" y2="72337"/>
                        <a14:foregroundMark x1="9748" y1="77367" x2="9364" y2="75318"/>
                        <a14:foregroundMark x1="7966" y1="22337" x2="8281" y2="19379"/>
                        <a14:foregroundMark x1="89727" y1="23077" x2="92348" y2="20710"/>
                        <a14:backgroundMark x1="9015" y1="76775" x2="8805" y2="77071"/>
                        <a14:backgroundMark x1="9119" y1="77219" x2="9119" y2="77219"/>
                        <a14:backgroundMark x1="8910" y1="76627" x2="9015" y2="76479"/>
                      </a14:backgroundRemoval>
                    </a14:imgEffect>
                  </a14:imgLayer>
                </a14:imgProps>
              </a:ext>
            </a:extLst>
          </a:blip>
          <a:stretch>
            <a:fillRect/>
          </a:stretch>
        </p:blipFill>
        <p:spPr>
          <a:xfrm>
            <a:off x="2597383" y="2305932"/>
            <a:ext cx="1336014" cy="946693"/>
          </a:xfrm>
          <a:prstGeom prst="rect">
            <a:avLst/>
          </a:prstGeom>
        </p:spPr>
      </p:pic>
      <p:pic>
        <p:nvPicPr>
          <p:cNvPr id="35" name="Picture 34" descr="A grey square object with holes&#10;&#10;AI-generated content may be incorrect.">
            <a:extLst>
              <a:ext uri="{FF2B5EF4-FFF2-40B4-BE49-F238E27FC236}">
                <a16:creationId xmlns:a16="http://schemas.microsoft.com/office/drawing/2014/main" id="{4BC3D3DD-7818-E144-96D5-1E11AC3A7327}"/>
              </a:ext>
            </a:extLst>
          </p:cNvPr>
          <p:cNvPicPr>
            <a:picLocks noChangeAspect="1"/>
          </p:cNvPicPr>
          <p:nvPr/>
        </p:nvPicPr>
        <p:blipFill>
          <a:blip r:embed="rId5"/>
          <a:srcRect l="26667" r="37128" b="7814"/>
          <a:stretch/>
        </p:blipFill>
        <p:spPr>
          <a:xfrm>
            <a:off x="2759399" y="884007"/>
            <a:ext cx="1063358" cy="1102764"/>
          </a:xfrm>
          <a:prstGeom prst="rect">
            <a:avLst/>
          </a:prstGeom>
        </p:spPr>
      </p:pic>
      <p:sp>
        <p:nvSpPr>
          <p:cNvPr id="36" name="Rounded Rectangle 35">
            <a:extLst>
              <a:ext uri="{FF2B5EF4-FFF2-40B4-BE49-F238E27FC236}">
                <a16:creationId xmlns:a16="http://schemas.microsoft.com/office/drawing/2014/main" id="{86B30805-F873-90B7-7491-15D56C2A8211}"/>
              </a:ext>
            </a:extLst>
          </p:cNvPr>
          <p:cNvSpPr/>
          <p:nvPr/>
        </p:nvSpPr>
        <p:spPr>
          <a:xfrm>
            <a:off x="4012061" y="1029306"/>
            <a:ext cx="1875607" cy="502784"/>
          </a:xfrm>
          <a:prstGeom prst="roundRect">
            <a:avLst/>
          </a:prstGeom>
          <a:solidFill>
            <a:schemeClr val="bg2">
              <a:lumMod val="40000"/>
              <a:lumOff val="60000"/>
            </a:schemeClr>
          </a:solidFill>
          <a:ln>
            <a:solidFill>
              <a:srgbClr val="0096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Top half, full beam imaging</a:t>
            </a:r>
          </a:p>
        </p:txBody>
      </p:sp>
      <p:sp>
        <p:nvSpPr>
          <p:cNvPr id="37" name="Rounded Rectangle 36">
            <a:extLst>
              <a:ext uri="{FF2B5EF4-FFF2-40B4-BE49-F238E27FC236}">
                <a16:creationId xmlns:a16="http://schemas.microsoft.com/office/drawing/2014/main" id="{A15B7505-6D9D-59EC-7E08-9630F4AF88F7}"/>
              </a:ext>
            </a:extLst>
          </p:cNvPr>
          <p:cNvSpPr/>
          <p:nvPr/>
        </p:nvSpPr>
        <p:spPr>
          <a:xfrm>
            <a:off x="4012060" y="2495536"/>
            <a:ext cx="1875607" cy="502784"/>
          </a:xfrm>
          <a:prstGeom prst="roundRect">
            <a:avLst/>
          </a:prstGeom>
          <a:solidFill>
            <a:schemeClr val="bg2">
              <a:lumMod val="40000"/>
              <a:lumOff val="60000"/>
            </a:schemeClr>
          </a:solidFill>
          <a:ln>
            <a:solidFill>
              <a:srgbClr val="0096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Side beam imaging</a:t>
            </a:r>
          </a:p>
        </p:txBody>
      </p:sp>
      <p:sp>
        <p:nvSpPr>
          <p:cNvPr id="38" name="Rounded Rectangle 37">
            <a:extLst>
              <a:ext uri="{FF2B5EF4-FFF2-40B4-BE49-F238E27FC236}">
                <a16:creationId xmlns:a16="http://schemas.microsoft.com/office/drawing/2014/main" id="{F83E4E69-4CEC-5CB3-9B6D-98D6CA16A7E7}"/>
              </a:ext>
            </a:extLst>
          </p:cNvPr>
          <p:cNvSpPr/>
          <p:nvPr/>
        </p:nvSpPr>
        <p:spPr>
          <a:xfrm>
            <a:off x="4093506" y="3899680"/>
            <a:ext cx="1875607" cy="502784"/>
          </a:xfrm>
          <a:prstGeom prst="roundRect">
            <a:avLst/>
          </a:prstGeom>
          <a:solidFill>
            <a:schemeClr val="bg2">
              <a:lumMod val="40000"/>
              <a:lumOff val="60000"/>
            </a:schemeClr>
          </a:solidFill>
          <a:ln>
            <a:solidFill>
              <a:srgbClr val="0096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Full beam imaging</a:t>
            </a:r>
          </a:p>
        </p:txBody>
      </p:sp>
      <p:pic>
        <p:nvPicPr>
          <p:cNvPr id="47" name="Picture 46">
            <a:extLst>
              <a:ext uri="{FF2B5EF4-FFF2-40B4-BE49-F238E27FC236}">
                <a16:creationId xmlns:a16="http://schemas.microsoft.com/office/drawing/2014/main" id="{8C715775-5C5C-0AC4-828A-20AF44B1E17F}"/>
              </a:ext>
            </a:extLst>
          </p:cNvPr>
          <p:cNvPicPr>
            <a:picLocks noChangeAspect="1"/>
          </p:cNvPicPr>
          <p:nvPr/>
        </p:nvPicPr>
        <p:blipFill>
          <a:blip r:embed="rId6"/>
          <a:stretch>
            <a:fillRect/>
          </a:stretch>
        </p:blipFill>
        <p:spPr>
          <a:xfrm>
            <a:off x="2665316" y="3579791"/>
            <a:ext cx="1346744" cy="1381998"/>
          </a:xfrm>
          <a:prstGeom prst="rect">
            <a:avLst/>
          </a:prstGeom>
        </p:spPr>
      </p:pic>
    </p:spTree>
    <p:extLst>
      <p:ext uri="{BB962C8B-B14F-4D97-AF65-F5344CB8AC3E}">
        <p14:creationId xmlns:p14="http://schemas.microsoft.com/office/powerpoint/2010/main" val="555239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9" end="9"/>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6"/>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7"/>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2"/>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xEl>
                                              <p:pRg st="11" end="11"/>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animBg="1"/>
      <p:bldP spid="37" grpId="0" animBg="1"/>
      <p:bldP spid="3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5C9471-D1E0-352A-9858-98D0E8BB91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89DEF2-4B21-D529-3EEC-48699AC66CBB}"/>
              </a:ext>
            </a:extLst>
          </p:cNvPr>
          <p:cNvSpPr>
            <a:spLocks noGrp="1"/>
          </p:cNvSpPr>
          <p:nvPr>
            <p:ph type="title"/>
          </p:nvPr>
        </p:nvSpPr>
        <p:spPr>
          <a:xfrm>
            <a:off x="247284" y="363717"/>
            <a:ext cx="8143800" cy="572700"/>
          </a:xfrm>
        </p:spPr>
        <p:txBody>
          <a:bodyPr>
            <a:normAutofit fontScale="90000"/>
          </a:bodyPr>
          <a:lstStyle/>
          <a:p>
            <a:r>
              <a:rPr lang="en-US" dirty="0">
                <a:latin typeface="+mj-lt"/>
              </a:rPr>
              <a:t>Experiments with GOSSIP</a:t>
            </a:r>
          </a:p>
        </p:txBody>
      </p:sp>
      <p:sp>
        <p:nvSpPr>
          <p:cNvPr id="3" name="Text Placeholder 2">
            <a:extLst>
              <a:ext uri="{FF2B5EF4-FFF2-40B4-BE49-F238E27FC236}">
                <a16:creationId xmlns:a16="http://schemas.microsoft.com/office/drawing/2014/main" id="{0F023C93-EF8C-B21C-768B-C5C8C8F5C293}"/>
              </a:ext>
            </a:extLst>
          </p:cNvPr>
          <p:cNvSpPr>
            <a:spLocks noGrp="1"/>
          </p:cNvSpPr>
          <p:nvPr>
            <p:ph type="body" idx="1"/>
          </p:nvPr>
        </p:nvSpPr>
        <p:spPr>
          <a:xfrm>
            <a:off x="-301" y="936417"/>
            <a:ext cx="4238647" cy="4103921"/>
          </a:xfrm>
        </p:spPr>
        <p:txBody>
          <a:bodyPr/>
          <a:lstStyle/>
          <a:p>
            <a:r>
              <a:rPr lang="en-US" dirty="0"/>
              <a:t>ZEUS January 2025 </a:t>
            </a:r>
          </a:p>
          <a:p>
            <a:pPr lvl="1"/>
            <a:r>
              <a:rPr lang="en-US" dirty="0">
                <a:solidFill>
                  <a:schemeClr val="tx1"/>
                </a:solidFill>
              </a:rPr>
              <a:t>Flat foil targets</a:t>
            </a:r>
          </a:p>
          <a:p>
            <a:pPr lvl="1"/>
            <a:r>
              <a:rPr lang="en-US" dirty="0">
                <a:solidFill>
                  <a:schemeClr val="tx1"/>
                </a:solidFill>
              </a:rPr>
              <a:t>GOSSIP (top half) + TPS</a:t>
            </a:r>
          </a:p>
          <a:p>
            <a:pPr lvl="1"/>
            <a:r>
              <a:rPr lang="en-US" dirty="0">
                <a:solidFill>
                  <a:schemeClr val="tx1"/>
                </a:solidFill>
              </a:rPr>
              <a:t>EJ 204 scintillators</a:t>
            </a:r>
          </a:p>
          <a:p>
            <a:pPr lvl="2"/>
            <a:r>
              <a:rPr lang="en-US" dirty="0">
                <a:solidFill>
                  <a:schemeClr val="tx1"/>
                </a:solidFill>
              </a:rPr>
              <a:t>Scratches scatter light</a:t>
            </a:r>
          </a:p>
          <a:p>
            <a:pPr marL="139700" indent="0">
              <a:buNone/>
            </a:pPr>
            <a:endParaRPr lang="en-US" dirty="0"/>
          </a:p>
          <a:p>
            <a:pPr marL="139700" indent="0">
              <a:buNone/>
            </a:pPr>
            <a:endParaRPr lang="en-US" dirty="0"/>
          </a:p>
          <a:p>
            <a:r>
              <a:rPr lang="en-US" dirty="0"/>
              <a:t>ZEUS TA2 April 2025 </a:t>
            </a:r>
            <a:r>
              <a:rPr lang="en-US" dirty="0">
                <a:solidFill>
                  <a:schemeClr val="tx1"/>
                </a:solidFill>
              </a:rPr>
              <a:t>Liquid sheet targets</a:t>
            </a:r>
          </a:p>
          <a:p>
            <a:pPr lvl="1"/>
            <a:r>
              <a:rPr lang="en-US" dirty="0">
                <a:solidFill>
                  <a:schemeClr val="tx1"/>
                </a:solidFill>
              </a:rPr>
              <a:t>Full beam on GOSSIP</a:t>
            </a:r>
          </a:p>
          <a:p>
            <a:pPr lvl="1"/>
            <a:r>
              <a:rPr lang="en-US" dirty="0">
                <a:solidFill>
                  <a:schemeClr val="tx1"/>
                </a:solidFill>
              </a:rPr>
              <a:t>EJ 440 scintillators</a:t>
            </a:r>
          </a:p>
          <a:p>
            <a:pPr lvl="2"/>
            <a:r>
              <a:rPr lang="en-US" dirty="0">
                <a:solidFill>
                  <a:schemeClr val="tx1"/>
                </a:solidFill>
              </a:rPr>
              <a:t>Signal balance required</a:t>
            </a:r>
          </a:p>
          <a:p>
            <a:pPr lvl="1"/>
            <a:endParaRPr lang="en-US" dirty="0"/>
          </a:p>
          <a:p>
            <a:pPr marL="596900" lvl="1" indent="0">
              <a:buNone/>
            </a:pPr>
            <a:endParaRPr lang="en-US" dirty="0"/>
          </a:p>
          <a:p>
            <a:r>
              <a:rPr lang="en-US" dirty="0"/>
              <a:t>ZEUS TA1 March 2026 Proton probing</a:t>
            </a:r>
          </a:p>
          <a:p>
            <a:pPr lvl="1"/>
            <a:r>
              <a:rPr lang="en-US" dirty="0">
                <a:solidFill>
                  <a:schemeClr val="tx1"/>
                </a:solidFill>
              </a:rPr>
              <a:t>1 camera / detector</a:t>
            </a:r>
          </a:p>
          <a:p>
            <a:pPr lvl="1"/>
            <a:r>
              <a:rPr lang="en-US" dirty="0">
                <a:solidFill>
                  <a:schemeClr val="tx1"/>
                </a:solidFill>
              </a:rPr>
              <a:t>First demonstration of fs HRR proton probing on scintillators at ZEUS</a:t>
            </a:r>
          </a:p>
          <a:p>
            <a:pPr lvl="1"/>
            <a:r>
              <a:rPr lang="en-US" dirty="0">
                <a:solidFill>
                  <a:schemeClr val="tx1"/>
                </a:solidFill>
              </a:rPr>
              <a:t>Scattering between layers is significant</a:t>
            </a:r>
          </a:p>
        </p:txBody>
      </p:sp>
      <p:sp>
        <p:nvSpPr>
          <p:cNvPr id="7" name="Rectangle 6">
            <a:extLst>
              <a:ext uri="{FF2B5EF4-FFF2-40B4-BE49-F238E27FC236}">
                <a16:creationId xmlns:a16="http://schemas.microsoft.com/office/drawing/2014/main" id="{4E132B3E-23E9-7383-B401-6DCAC1372D99}"/>
              </a:ext>
            </a:extLst>
          </p:cNvPr>
          <p:cNvSpPr/>
          <p:nvPr/>
        </p:nvSpPr>
        <p:spPr>
          <a:xfrm>
            <a:off x="4847573" y="3125244"/>
            <a:ext cx="732772" cy="23799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60D1B06C-C5BE-C3FE-B6C6-A4890B268B62}"/>
              </a:ext>
            </a:extLst>
          </p:cNvPr>
          <p:cNvGrpSpPr/>
          <p:nvPr/>
        </p:nvGrpSpPr>
        <p:grpSpPr>
          <a:xfrm>
            <a:off x="4369259" y="1154949"/>
            <a:ext cx="4217388" cy="1134605"/>
            <a:chOff x="3916842" y="1256771"/>
            <a:chExt cx="4217388" cy="1134605"/>
          </a:xfrm>
        </p:grpSpPr>
        <p:grpSp>
          <p:nvGrpSpPr>
            <p:cNvPr id="34" name="Group 33">
              <a:extLst>
                <a:ext uri="{FF2B5EF4-FFF2-40B4-BE49-F238E27FC236}">
                  <a16:creationId xmlns:a16="http://schemas.microsoft.com/office/drawing/2014/main" id="{057B4E18-1932-F23F-ADBE-A5129755B4D2}"/>
                </a:ext>
              </a:extLst>
            </p:cNvPr>
            <p:cNvGrpSpPr/>
            <p:nvPr/>
          </p:nvGrpSpPr>
          <p:grpSpPr>
            <a:xfrm>
              <a:off x="3916842" y="1256771"/>
              <a:ext cx="1204006" cy="1124430"/>
              <a:chOff x="3916842" y="1256771"/>
              <a:chExt cx="1204006" cy="1124430"/>
            </a:xfrm>
          </p:grpSpPr>
          <p:pic>
            <p:nvPicPr>
              <p:cNvPr id="4" name="Picture 3">
                <a:extLst>
                  <a:ext uri="{FF2B5EF4-FFF2-40B4-BE49-F238E27FC236}">
                    <a16:creationId xmlns:a16="http://schemas.microsoft.com/office/drawing/2014/main" id="{E1C8D917-23D7-9369-A0F2-82055B14D09E}"/>
                  </a:ext>
                </a:extLst>
              </p:cNvPr>
              <p:cNvPicPr>
                <a:picLocks noChangeAspect="1"/>
              </p:cNvPicPr>
              <p:nvPr/>
            </p:nvPicPr>
            <p:blipFill>
              <a:blip r:embed="rId3"/>
              <a:stretch>
                <a:fillRect/>
              </a:stretch>
            </p:blipFill>
            <p:spPr>
              <a:xfrm rot="10800000" flipH="1">
                <a:off x="3916842" y="1256771"/>
                <a:ext cx="1204006" cy="1124430"/>
              </a:xfrm>
              <a:prstGeom prst="rect">
                <a:avLst/>
              </a:prstGeom>
            </p:spPr>
          </p:pic>
          <p:sp>
            <p:nvSpPr>
              <p:cNvPr id="8" name="TextBox 7">
                <a:extLst>
                  <a:ext uri="{FF2B5EF4-FFF2-40B4-BE49-F238E27FC236}">
                    <a16:creationId xmlns:a16="http://schemas.microsoft.com/office/drawing/2014/main" id="{FCD5E2C3-938E-BB4A-93BD-0CEA065F6DC7}"/>
                  </a:ext>
                </a:extLst>
              </p:cNvPr>
              <p:cNvSpPr txBox="1"/>
              <p:nvPr/>
            </p:nvSpPr>
            <p:spPr>
              <a:xfrm rot="1725300" flipH="1">
                <a:off x="4154801" y="1355201"/>
                <a:ext cx="569387" cy="215444"/>
              </a:xfrm>
              <a:prstGeom prst="rect">
                <a:avLst/>
              </a:prstGeom>
              <a:noFill/>
            </p:spPr>
            <p:txBody>
              <a:bodyPr wrap="none" rtlCol="0">
                <a:spAutoFit/>
              </a:bodyPr>
              <a:lstStyle/>
              <a:p>
                <a:r>
                  <a:rPr lang="en-US" sz="800" dirty="0">
                    <a:solidFill>
                      <a:schemeClr val="bg1"/>
                    </a:solidFill>
                  </a:rPr>
                  <a:t>3.3 MeV</a:t>
                </a:r>
              </a:p>
            </p:txBody>
          </p:sp>
          <p:sp>
            <p:nvSpPr>
              <p:cNvPr id="11" name="TextBox 10">
                <a:extLst>
                  <a:ext uri="{FF2B5EF4-FFF2-40B4-BE49-F238E27FC236}">
                    <a16:creationId xmlns:a16="http://schemas.microsoft.com/office/drawing/2014/main" id="{D7ECDEDB-A8FF-1E31-F55B-C632ABB40F2B}"/>
                  </a:ext>
                </a:extLst>
              </p:cNvPr>
              <p:cNvSpPr txBox="1"/>
              <p:nvPr/>
            </p:nvSpPr>
            <p:spPr>
              <a:xfrm rot="1725300" flipH="1">
                <a:off x="3992060" y="1636347"/>
                <a:ext cx="569387" cy="215444"/>
              </a:xfrm>
              <a:prstGeom prst="rect">
                <a:avLst/>
              </a:prstGeom>
              <a:noFill/>
            </p:spPr>
            <p:txBody>
              <a:bodyPr wrap="none" rtlCol="0">
                <a:spAutoFit/>
              </a:bodyPr>
              <a:lstStyle/>
              <a:p>
                <a:r>
                  <a:rPr lang="en-US" sz="800" dirty="0">
                    <a:solidFill>
                      <a:schemeClr val="bg1"/>
                    </a:solidFill>
                  </a:rPr>
                  <a:t>4.6 MeV</a:t>
                </a:r>
              </a:p>
            </p:txBody>
          </p:sp>
        </p:grpSp>
        <p:grpSp>
          <p:nvGrpSpPr>
            <p:cNvPr id="35" name="Group 34">
              <a:extLst>
                <a:ext uri="{FF2B5EF4-FFF2-40B4-BE49-F238E27FC236}">
                  <a16:creationId xmlns:a16="http://schemas.microsoft.com/office/drawing/2014/main" id="{FF3E0942-EA74-CE3F-9A8E-B41E6245A0D9}"/>
                </a:ext>
              </a:extLst>
            </p:cNvPr>
            <p:cNvGrpSpPr/>
            <p:nvPr/>
          </p:nvGrpSpPr>
          <p:grpSpPr>
            <a:xfrm>
              <a:off x="5182382" y="1266946"/>
              <a:ext cx="1463388" cy="1124430"/>
              <a:chOff x="5182382" y="1266946"/>
              <a:chExt cx="1463388" cy="1124430"/>
            </a:xfrm>
          </p:grpSpPr>
          <p:pic>
            <p:nvPicPr>
              <p:cNvPr id="5" name="Picture 4">
                <a:extLst>
                  <a:ext uri="{FF2B5EF4-FFF2-40B4-BE49-F238E27FC236}">
                    <a16:creationId xmlns:a16="http://schemas.microsoft.com/office/drawing/2014/main" id="{EDA80C27-ECAA-B7D7-7191-E59BE406DE36}"/>
                  </a:ext>
                </a:extLst>
              </p:cNvPr>
              <p:cNvPicPr>
                <a:picLocks noChangeAspect="1"/>
              </p:cNvPicPr>
              <p:nvPr/>
            </p:nvPicPr>
            <p:blipFill>
              <a:blip r:embed="rId4"/>
              <a:stretch>
                <a:fillRect/>
              </a:stretch>
            </p:blipFill>
            <p:spPr>
              <a:xfrm rot="10800000" flipH="1">
                <a:off x="5182382" y="1266946"/>
                <a:ext cx="1463388" cy="1124430"/>
              </a:xfrm>
              <a:prstGeom prst="rect">
                <a:avLst/>
              </a:prstGeom>
            </p:spPr>
          </p:pic>
          <p:sp>
            <p:nvSpPr>
              <p:cNvPr id="9" name="TextBox 8">
                <a:extLst>
                  <a:ext uri="{FF2B5EF4-FFF2-40B4-BE49-F238E27FC236}">
                    <a16:creationId xmlns:a16="http://schemas.microsoft.com/office/drawing/2014/main" id="{6AB1D712-F5E1-1FDF-655C-B1B97C0DC4B1}"/>
                  </a:ext>
                </a:extLst>
              </p:cNvPr>
              <p:cNvSpPr txBox="1"/>
              <p:nvPr/>
            </p:nvSpPr>
            <p:spPr>
              <a:xfrm rot="1725300" flipH="1">
                <a:off x="5438933" y="1450540"/>
                <a:ext cx="569387" cy="215444"/>
              </a:xfrm>
              <a:prstGeom prst="rect">
                <a:avLst/>
              </a:prstGeom>
              <a:noFill/>
            </p:spPr>
            <p:txBody>
              <a:bodyPr wrap="none" rtlCol="0">
                <a:spAutoFit/>
              </a:bodyPr>
              <a:lstStyle/>
              <a:p>
                <a:r>
                  <a:rPr lang="en-US" sz="800" dirty="0">
                    <a:solidFill>
                      <a:schemeClr val="bg1"/>
                    </a:solidFill>
                  </a:rPr>
                  <a:t>3.3 MeV</a:t>
                </a:r>
              </a:p>
            </p:txBody>
          </p:sp>
          <p:sp>
            <p:nvSpPr>
              <p:cNvPr id="12" name="TextBox 11">
                <a:extLst>
                  <a:ext uri="{FF2B5EF4-FFF2-40B4-BE49-F238E27FC236}">
                    <a16:creationId xmlns:a16="http://schemas.microsoft.com/office/drawing/2014/main" id="{D017AB53-154E-E661-D29D-8485561F7F4A}"/>
                  </a:ext>
                </a:extLst>
              </p:cNvPr>
              <p:cNvSpPr txBox="1"/>
              <p:nvPr/>
            </p:nvSpPr>
            <p:spPr>
              <a:xfrm rot="1725300" flipH="1">
                <a:off x="5248258" y="1749665"/>
                <a:ext cx="569387" cy="215444"/>
              </a:xfrm>
              <a:prstGeom prst="rect">
                <a:avLst/>
              </a:prstGeom>
              <a:noFill/>
            </p:spPr>
            <p:txBody>
              <a:bodyPr wrap="none" rtlCol="0">
                <a:spAutoFit/>
              </a:bodyPr>
              <a:lstStyle/>
              <a:p>
                <a:r>
                  <a:rPr lang="en-US" sz="800" dirty="0">
                    <a:solidFill>
                      <a:schemeClr val="bg1"/>
                    </a:solidFill>
                  </a:rPr>
                  <a:t>4.6 MeV</a:t>
                </a:r>
              </a:p>
            </p:txBody>
          </p:sp>
        </p:grpSp>
        <p:grpSp>
          <p:nvGrpSpPr>
            <p:cNvPr id="36" name="Group 35">
              <a:extLst>
                <a:ext uri="{FF2B5EF4-FFF2-40B4-BE49-F238E27FC236}">
                  <a16:creationId xmlns:a16="http://schemas.microsoft.com/office/drawing/2014/main" id="{5D0FCB32-2146-6933-8A7A-409A396E8E68}"/>
                </a:ext>
              </a:extLst>
            </p:cNvPr>
            <p:cNvGrpSpPr/>
            <p:nvPr/>
          </p:nvGrpSpPr>
          <p:grpSpPr>
            <a:xfrm>
              <a:off x="6707304" y="1266946"/>
              <a:ext cx="1426926" cy="1124430"/>
              <a:chOff x="6707304" y="1266946"/>
              <a:chExt cx="1426926" cy="1124430"/>
            </a:xfrm>
          </p:grpSpPr>
          <p:pic>
            <p:nvPicPr>
              <p:cNvPr id="6" name="Picture 5">
                <a:extLst>
                  <a:ext uri="{FF2B5EF4-FFF2-40B4-BE49-F238E27FC236}">
                    <a16:creationId xmlns:a16="http://schemas.microsoft.com/office/drawing/2014/main" id="{E5AA1DE5-20E2-DE9E-C6F3-4E1022BFFA41}"/>
                  </a:ext>
                </a:extLst>
              </p:cNvPr>
              <p:cNvPicPr>
                <a:picLocks noChangeAspect="1"/>
              </p:cNvPicPr>
              <p:nvPr/>
            </p:nvPicPr>
            <p:blipFill>
              <a:blip r:embed="rId5"/>
              <a:stretch>
                <a:fillRect/>
              </a:stretch>
            </p:blipFill>
            <p:spPr>
              <a:xfrm rot="10800000" flipH="1">
                <a:off x="6707304" y="1266946"/>
                <a:ext cx="1426926" cy="1124430"/>
              </a:xfrm>
              <a:prstGeom prst="rect">
                <a:avLst/>
              </a:prstGeom>
            </p:spPr>
          </p:pic>
          <p:sp>
            <p:nvSpPr>
              <p:cNvPr id="10" name="TextBox 9">
                <a:extLst>
                  <a:ext uri="{FF2B5EF4-FFF2-40B4-BE49-F238E27FC236}">
                    <a16:creationId xmlns:a16="http://schemas.microsoft.com/office/drawing/2014/main" id="{F0373904-C9D6-E26C-A85C-C11479E4043D}"/>
                  </a:ext>
                </a:extLst>
              </p:cNvPr>
              <p:cNvSpPr txBox="1"/>
              <p:nvPr/>
            </p:nvSpPr>
            <p:spPr>
              <a:xfrm rot="1725300" flipH="1">
                <a:off x="6981739" y="1450540"/>
                <a:ext cx="569387" cy="215444"/>
              </a:xfrm>
              <a:prstGeom prst="rect">
                <a:avLst/>
              </a:prstGeom>
              <a:noFill/>
            </p:spPr>
            <p:txBody>
              <a:bodyPr wrap="none" rtlCol="0">
                <a:spAutoFit/>
              </a:bodyPr>
              <a:lstStyle/>
              <a:p>
                <a:r>
                  <a:rPr lang="en-US" sz="800" dirty="0">
                    <a:solidFill>
                      <a:schemeClr val="bg1"/>
                    </a:solidFill>
                  </a:rPr>
                  <a:t>3.3 MeV</a:t>
                </a:r>
              </a:p>
            </p:txBody>
          </p:sp>
          <p:sp>
            <p:nvSpPr>
              <p:cNvPr id="13" name="TextBox 12">
                <a:extLst>
                  <a:ext uri="{FF2B5EF4-FFF2-40B4-BE49-F238E27FC236}">
                    <a16:creationId xmlns:a16="http://schemas.microsoft.com/office/drawing/2014/main" id="{4F90D74F-87C8-5BAE-93C8-F9ADED956885}"/>
                  </a:ext>
                </a:extLst>
              </p:cNvPr>
              <p:cNvSpPr txBox="1"/>
              <p:nvPr/>
            </p:nvSpPr>
            <p:spPr>
              <a:xfrm rot="1725300" flipH="1">
                <a:off x="6766782" y="1736686"/>
                <a:ext cx="569387" cy="215444"/>
              </a:xfrm>
              <a:prstGeom prst="rect">
                <a:avLst/>
              </a:prstGeom>
              <a:noFill/>
            </p:spPr>
            <p:txBody>
              <a:bodyPr wrap="none" rtlCol="0">
                <a:spAutoFit/>
              </a:bodyPr>
              <a:lstStyle/>
              <a:p>
                <a:r>
                  <a:rPr lang="en-US" sz="800" dirty="0">
                    <a:solidFill>
                      <a:schemeClr val="bg1"/>
                    </a:solidFill>
                  </a:rPr>
                  <a:t>4.6 MeV</a:t>
                </a:r>
              </a:p>
            </p:txBody>
          </p:sp>
        </p:grpSp>
      </p:grpSp>
      <p:grpSp>
        <p:nvGrpSpPr>
          <p:cNvPr id="33" name="Group 32">
            <a:extLst>
              <a:ext uri="{FF2B5EF4-FFF2-40B4-BE49-F238E27FC236}">
                <a16:creationId xmlns:a16="http://schemas.microsoft.com/office/drawing/2014/main" id="{B8B9DAF7-CC03-AE00-F1EC-F7CC42FEA3EF}"/>
              </a:ext>
            </a:extLst>
          </p:cNvPr>
          <p:cNvGrpSpPr/>
          <p:nvPr/>
        </p:nvGrpSpPr>
        <p:grpSpPr>
          <a:xfrm>
            <a:off x="3995000" y="2497910"/>
            <a:ext cx="4964903" cy="1004121"/>
            <a:chOff x="3934220" y="2617444"/>
            <a:chExt cx="4964903" cy="1004121"/>
          </a:xfrm>
        </p:grpSpPr>
        <p:grpSp>
          <p:nvGrpSpPr>
            <p:cNvPr id="29" name="Group 28">
              <a:extLst>
                <a:ext uri="{FF2B5EF4-FFF2-40B4-BE49-F238E27FC236}">
                  <a16:creationId xmlns:a16="http://schemas.microsoft.com/office/drawing/2014/main" id="{550E3804-4C13-468F-2BEB-A4B1A8347533}"/>
                </a:ext>
              </a:extLst>
            </p:cNvPr>
            <p:cNvGrpSpPr/>
            <p:nvPr/>
          </p:nvGrpSpPr>
          <p:grpSpPr>
            <a:xfrm>
              <a:off x="3934220" y="2626750"/>
              <a:ext cx="1209029" cy="992077"/>
              <a:chOff x="3911819" y="2571750"/>
              <a:chExt cx="1209029" cy="992077"/>
            </a:xfrm>
          </p:grpSpPr>
          <p:pic>
            <p:nvPicPr>
              <p:cNvPr id="16" name="Picture 15">
                <a:extLst>
                  <a:ext uri="{FF2B5EF4-FFF2-40B4-BE49-F238E27FC236}">
                    <a16:creationId xmlns:a16="http://schemas.microsoft.com/office/drawing/2014/main" id="{39B4524F-F4F1-671E-C4F8-5D37F61A0393}"/>
                  </a:ext>
                </a:extLst>
              </p:cNvPr>
              <p:cNvPicPr>
                <a:picLocks noChangeAspect="1"/>
              </p:cNvPicPr>
              <p:nvPr/>
            </p:nvPicPr>
            <p:blipFill>
              <a:blip r:embed="rId6"/>
              <a:srcRect t="17770" r="72797" b="14211"/>
              <a:stretch>
                <a:fillRect/>
              </a:stretch>
            </p:blipFill>
            <p:spPr>
              <a:xfrm rot="16200000">
                <a:off x="4020295" y="2463274"/>
                <a:ext cx="992077" cy="1209029"/>
              </a:xfrm>
              <a:prstGeom prst="rect">
                <a:avLst/>
              </a:prstGeom>
            </p:spPr>
          </p:pic>
          <p:sp>
            <p:nvSpPr>
              <p:cNvPr id="21" name="TextBox 20">
                <a:extLst>
                  <a:ext uri="{FF2B5EF4-FFF2-40B4-BE49-F238E27FC236}">
                    <a16:creationId xmlns:a16="http://schemas.microsoft.com/office/drawing/2014/main" id="{8C1DF600-B107-F6D7-E9FE-28A56ECB0AF3}"/>
                  </a:ext>
                </a:extLst>
              </p:cNvPr>
              <p:cNvSpPr txBox="1"/>
              <p:nvPr/>
            </p:nvSpPr>
            <p:spPr>
              <a:xfrm rot="688255">
                <a:off x="4050542" y="2699902"/>
                <a:ext cx="569387" cy="215444"/>
              </a:xfrm>
              <a:prstGeom prst="rect">
                <a:avLst/>
              </a:prstGeom>
              <a:noFill/>
            </p:spPr>
            <p:txBody>
              <a:bodyPr wrap="none" rtlCol="0">
                <a:spAutoFit/>
              </a:bodyPr>
              <a:lstStyle/>
              <a:p>
                <a:r>
                  <a:rPr lang="en-US" sz="800" dirty="0">
                    <a:solidFill>
                      <a:schemeClr val="bg1"/>
                    </a:solidFill>
                  </a:rPr>
                  <a:t>1.5 MeV</a:t>
                </a:r>
              </a:p>
            </p:txBody>
          </p:sp>
        </p:grpSp>
        <p:grpSp>
          <p:nvGrpSpPr>
            <p:cNvPr id="30" name="Group 29">
              <a:extLst>
                <a:ext uri="{FF2B5EF4-FFF2-40B4-BE49-F238E27FC236}">
                  <a16:creationId xmlns:a16="http://schemas.microsoft.com/office/drawing/2014/main" id="{F8A9A6B7-7077-9EB1-7D2D-0E8D00B0B81F}"/>
                </a:ext>
              </a:extLst>
            </p:cNvPr>
            <p:cNvGrpSpPr/>
            <p:nvPr/>
          </p:nvGrpSpPr>
          <p:grpSpPr>
            <a:xfrm>
              <a:off x="5179467" y="2626817"/>
              <a:ext cx="1428779" cy="992011"/>
              <a:chOff x="5213221" y="2566731"/>
              <a:chExt cx="1401710" cy="1011559"/>
            </a:xfrm>
          </p:grpSpPr>
          <p:grpSp>
            <p:nvGrpSpPr>
              <p:cNvPr id="20" name="Group 19">
                <a:extLst>
                  <a:ext uri="{FF2B5EF4-FFF2-40B4-BE49-F238E27FC236}">
                    <a16:creationId xmlns:a16="http://schemas.microsoft.com/office/drawing/2014/main" id="{871D6A2B-EDAC-3159-E887-3DC9E81A1C45}"/>
                  </a:ext>
                </a:extLst>
              </p:cNvPr>
              <p:cNvGrpSpPr/>
              <p:nvPr/>
            </p:nvGrpSpPr>
            <p:grpSpPr>
              <a:xfrm>
                <a:off x="5213221" y="2566731"/>
                <a:ext cx="1401710" cy="1011559"/>
                <a:chOff x="5177832" y="2576949"/>
                <a:chExt cx="1401710" cy="1011559"/>
              </a:xfrm>
            </p:grpSpPr>
            <p:pic>
              <p:nvPicPr>
                <p:cNvPr id="15" name="Picture 14">
                  <a:extLst>
                    <a:ext uri="{FF2B5EF4-FFF2-40B4-BE49-F238E27FC236}">
                      <a16:creationId xmlns:a16="http://schemas.microsoft.com/office/drawing/2014/main" id="{6436DC38-866D-A588-69CE-8C72127D527B}"/>
                    </a:ext>
                  </a:extLst>
                </p:cNvPr>
                <p:cNvPicPr>
                  <a:picLocks noChangeAspect="1"/>
                </p:cNvPicPr>
                <p:nvPr/>
              </p:nvPicPr>
              <p:blipFill>
                <a:blip r:embed="rId6"/>
                <a:srcRect l="31598" t="14224" r="40666" b="6918"/>
                <a:stretch>
                  <a:fillRect/>
                </a:stretch>
              </p:blipFill>
              <p:spPr>
                <a:xfrm rot="16200000">
                  <a:off x="5372907" y="2381874"/>
                  <a:ext cx="1011559" cy="1401710"/>
                </a:xfrm>
                <a:prstGeom prst="rect">
                  <a:avLst/>
                </a:prstGeom>
              </p:spPr>
            </p:pic>
            <p:sp>
              <p:nvSpPr>
                <p:cNvPr id="17" name="Rectangle 16">
                  <a:extLst>
                    <a:ext uri="{FF2B5EF4-FFF2-40B4-BE49-F238E27FC236}">
                      <a16:creationId xmlns:a16="http://schemas.microsoft.com/office/drawing/2014/main" id="{2757BF8C-D005-8ADD-636F-324B5AB788C5}"/>
                    </a:ext>
                  </a:extLst>
                </p:cNvPr>
                <p:cNvSpPr/>
                <p:nvPr/>
              </p:nvSpPr>
              <p:spPr>
                <a:xfrm>
                  <a:off x="5190357" y="3294345"/>
                  <a:ext cx="133430" cy="282700"/>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US"/>
                </a:p>
              </p:txBody>
            </p:sp>
          </p:grpSp>
          <p:sp>
            <p:nvSpPr>
              <p:cNvPr id="22" name="TextBox 21">
                <a:extLst>
                  <a:ext uri="{FF2B5EF4-FFF2-40B4-BE49-F238E27FC236}">
                    <a16:creationId xmlns:a16="http://schemas.microsoft.com/office/drawing/2014/main" id="{3D52EE56-C182-6FC2-2A2C-4CE9A1CAEF0C}"/>
                  </a:ext>
                </a:extLst>
              </p:cNvPr>
              <p:cNvSpPr txBox="1"/>
              <p:nvPr/>
            </p:nvSpPr>
            <p:spPr>
              <a:xfrm rot="688255">
                <a:off x="5259570" y="2653684"/>
                <a:ext cx="569387" cy="215444"/>
              </a:xfrm>
              <a:prstGeom prst="rect">
                <a:avLst/>
              </a:prstGeom>
              <a:noFill/>
            </p:spPr>
            <p:txBody>
              <a:bodyPr wrap="none" rtlCol="0">
                <a:spAutoFit/>
              </a:bodyPr>
              <a:lstStyle/>
              <a:p>
                <a:r>
                  <a:rPr lang="en-US" sz="800" dirty="0">
                    <a:solidFill>
                      <a:schemeClr val="bg1"/>
                    </a:solidFill>
                  </a:rPr>
                  <a:t>1.5 MeV</a:t>
                </a:r>
              </a:p>
            </p:txBody>
          </p:sp>
        </p:grpSp>
        <p:grpSp>
          <p:nvGrpSpPr>
            <p:cNvPr id="31" name="Group 30">
              <a:extLst>
                <a:ext uri="{FF2B5EF4-FFF2-40B4-BE49-F238E27FC236}">
                  <a16:creationId xmlns:a16="http://schemas.microsoft.com/office/drawing/2014/main" id="{0B622775-8242-5637-E692-47122ABBFC6F}"/>
                </a:ext>
              </a:extLst>
            </p:cNvPr>
            <p:cNvGrpSpPr/>
            <p:nvPr/>
          </p:nvGrpSpPr>
          <p:grpSpPr>
            <a:xfrm>
              <a:off x="6582904" y="2617444"/>
              <a:ext cx="1288987" cy="1001384"/>
              <a:chOff x="6647078" y="2576906"/>
              <a:chExt cx="1288987" cy="1001384"/>
            </a:xfrm>
          </p:grpSpPr>
          <p:pic>
            <p:nvPicPr>
              <p:cNvPr id="23" name="Picture 22">
                <a:extLst>
                  <a:ext uri="{FF2B5EF4-FFF2-40B4-BE49-F238E27FC236}">
                    <a16:creationId xmlns:a16="http://schemas.microsoft.com/office/drawing/2014/main" id="{E603E912-023B-9ADB-45F4-D1321ECD4095}"/>
                  </a:ext>
                </a:extLst>
              </p:cNvPr>
              <p:cNvPicPr>
                <a:picLocks noChangeAspect="1"/>
              </p:cNvPicPr>
              <p:nvPr/>
            </p:nvPicPr>
            <p:blipFill>
              <a:blip r:embed="rId7"/>
              <a:stretch>
                <a:fillRect/>
              </a:stretch>
            </p:blipFill>
            <p:spPr>
              <a:xfrm rot="16200000">
                <a:off x="6820992" y="2463216"/>
                <a:ext cx="1001384" cy="1228763"/>
              </a:xfrm>
              <a:prstGeom prst="rect">
                <a:avLst/>
              </a:prstGeom>
            </p:spPr>
          </p:pic>
          <p:sp>
            <p:nvSpPr>
              <p:cNvPr id="26" name="TextBox 25">
                <a:extLst>
                  <a:ext uri="{FF2B5EF4-FFF2-40B4-BE49-F238E27FC236}">
                    <a16:creationId xmlns:a16="http://schemas.microsoft.com/office/drawing/2014/main" id="{EE0F4DB2-8970-3FBD-FF36-A7390EDF3425}"/>
                  </a:ext>
                </a:extLst>
              </p:cNvPr>
              <p:cNvSpPr txBox="1"/>
              <p:nvPr/>
            </p:nvSpPr>
            <p:spPr>
              <a:xfrm rot="1166511">
                <a:off x="6647078" y="3031573"/>
                <a:ext cx="569387" cy="215444"/>
              </a:xfrm>
              <a:prstGeom prst="rect">
                <a:avLst/>
              </a:prstGeom>
              <a:noFill/>
            </p:spPr>
            <p:txBody>
              <a:bodyPr wrap="none" rtlCol="0">
                <a:spAutoFit/>
              </a:bodyPr>
              <a:lstStyle/>
              <a:p>
                <a:r>
                  <a:rPr lang="en-US" sz="800" dirty="0">
                    <a:solidFill>
                      <a:schemeClr val="bg1"/>
                    </a:solidFill>
                  </a:rPr>
                  <a:t>5.6 MeV</a:t>
                </a:r>
              </a:p>
            </p:txBody>
          </p:sp>
          <p:sp>
            <p:nvSpPr>
              <p:cNvPr id="27" name="TextBox 26">
                <a:extLst>
                  <a:ext uri="{FF2B5EF4-FFF2-40B4-BE49-F238E27FC236}">
                    <a16:creationId xmlns:a16="http://schemas.microsoft.com/office/drawing/2014/main" id="{692097BB-4484-C0A7-9565-75D6AA27F4FB}"/>
                  </a:ext>
                </a:extLst>
              </p:cNvPr>
              <p:cNvSpPr txBox="1"/>
              <p:nvPr/>
            </p:nvSpPr>
            <p:spPr>
              <a:xfrm rot="1172097">
                <a:off x="6864970" y="2604005"/>
                <a:ext cx="569387" cy="215444"/>
              </a:xfrm>
              <a:prstGeom prst="rect">
                <a:avLst/>
              </a:prstGeom>
              <a:noFill/>
            </p:spPr>
            <p:txBody>
              <a:bodyPr wrap="none" rtlCol="0">
                <a:spAutoFit/>
              </a:bodyPr>
              <a:lstStyle/>
              <a:p>
                <a:r>
                  <a:rPr lang="en-US" sz="800" dirty="0">
                    <a:solidFill>
                      <a:schemeClr val="tx1"/>
                    </a:solidFill>
                  </a:rPr>
                  <a:t>1.5 MeV</a:t>
                </a:r>
              </a:p>
            </p:txBody>
          </p:sp>
        </p:grpSp>
        <p:grpSp>
          <p:nvGrpSpPr>
            <p:cNvPr id="32" name="Group 31">
              <a:extLst>
                <a:ext uri="{FF2B5EF4-FFF2-40B4-BE49-F238E27FC236}">
                  <a16:creationId xmlns:a16="http://schemas.microsoft.com/office/drawing/2014/main" id="{288F2DD5-6A36-E06F-FDB9-076F3B917937}"/>
                </a:ext>
              </a:extLst>
            </p:cNvPr>
            <p:cNvGrpSpPr/>
            <p:nvPr/>
          </p:nvGrpSpPr>
          <p:grpSpPr>
            <a:xfrm>
              <a:off x="7886173" y="2628922"/>
              <a:ext cx="1012950" cy="992643"/>
              <a:chOff x="7955689" y="2576905"/>
              <a:chExt cx="1012950" cy="992643"/>
            </a:xfrm>
          </p:grpSpPr>
          <p:pic>
            <p:nvPicPr>
              <p:cNvPr id="24" name="Picture 23">
                <a:extLst>
                  <a:ext uri="{FF2B5EF4-FFF2-40B4-BE49-F238E27FC236}">
                    <a16:creationId xmlns:a16="http://schemas.microsoft.com/office/drawing/2014/main" id="{F7B89750-9ECB-373D-860E-FEEB5D19EC8A}"/>
                  </a:ext>
                </a:extLst>
              </p:cNvPr>
              <p:cNvPicPr>
                <a:picLocks noChangeAspect="1"/>
              </p:cNvPicPr>
              <p:nvPr/>
            </p:nvPicPr>
            <p:blipFill>
              <a:blip r:embed="rId8"/>
              <a:stretch>
                <a:fillRect/>
              </a:stretch>
            </p:blipFill>
            <p:spPr>
              <a:xfrm rot="16200000">
                <a:off x="7976836" y="2577745"/>
                <a:ext cx="992643" cy="990963"/>
              </a:xfrm>
              <a:prstGeom prst="rect">
                <a:avLst/>
              </a:prstGeom>
            </p:spPr>
          </p:pic>
          <p:sp>
            <p:nvSpPr>
              <p:cNvPr id="25" name="TextBox 24">
                <a:extLst>
                  <a:ext uri="{FF2B5EF4-FFF2-40B4-BE49-F238E27FC236}">
                    <a16:creationId xmlns:a16="http://schemas.microsoft.com/office/drawing/2014/main" id="{5B7C2B84-B058-FE5E-1463-06F761970806}"/>
                  </a:ext>
                </a:extLst>
              </p:cNvPr>
              <p:cNvSpPr txBox="1"/>
              <p:nvPr/>
            </p:nvSpPr>
            <p:spPr>
              <a:xfrm rot="1166511">
                <a:off x="7955689" y="2946442"/>
                <a:ext cx="569387" cy="215444"/>
              </a:xfrm>
              <a:prstGeom prst="rect">
                <a:avLst/>
              </a:prstGeom>
              <a:noFill/>
            </p:spPr>
            <p:txBody>
              <a:bodyPr wrap="none" rtlCol="0">
                <a:spAutoFit/>
              </a:bodyPr>
              <a:lstStyle/>
              <a:p>
                <a:r>
                  <a:rPr lang="en-US" sz="800" dirty="0">
                    <a:solidFill>
                      <a:schemeClr val="bg1"/>
                    </a:solidFill>
                  </a:rPr>
                  <a:t>5.6 MeV</a:t>
                </a:r>
              </a:p>
            </p:txBody>
          </p:sp>
          <p:sp>
            <p:nvSpPr>
              <p:cNvPr id="28" name="TextBox 27">
                <a:extLst>
                  <a:ext uri="{FF2B5EF4-FFF2-40B4-BE49-F238E27FC236}">
                    <a16:creationId xmlns:a16="http://schemas.microsoft.com/office/drawing/2014/main" id="{76B0F474-A87A-2C4B-2899-0A00A2B01AEF}"/>
                  </a:ext>
                </a:extLst>
              </p:cNvPr>
              <p:cNvSpPr txBox="1"/>
              <p:nvPr/>
            </p:nvSpPr>
            <p:spPr>
              <a:xfrm rot="1172097">
                <a:off x="8170462" y="2638515"/>
                <a:ext cx="569387" cy="215444"/>
              </a:xfrm>
              <a:prstGeom prst="rect">
                <a:avLst/>
              </a:prstGeom>
              <a:noFill/>
            </p:spPr>
            <p:txBody>
              <a:bodyPr wrap="none" rtlCol="0">
                <a:spAutoFit/>
              </a:bodyPr>
              <a:lstStyle/>
              <a:p>
                <a:r>
                  <a:rPr lang="en-US" sz="800" dirty="0">
                    <a:solidFill>
                      <a:schemeClr val="tx1"/>
                    </a:solidFill>
                  </a:rPr>
                  <a:t>1.5 MeV</a:t>
                </a:r>
              </a:p>
            </p:txBody>
          </p:sp>
        </p:grpSp>
      </p:grpSp>
      <p:sp>
        <p:nvSpPr>
          <p:cNvPr id="43" name="TextBox 42">
            <a:extLst>
              <a:ext uri="{FF2B5EF4-FFF2-40B4-BE49-F238E27FC236}">
                <a16:creationId xmlns:a16="http://schemas.microsoft.com/office/drawing/2014/main" id="{60C2CC29-236A-8F9D-36C3-DA981FE22357}"/>
              </a:ext>
            </a:extLst>
          </p:cNvPr>
          <p:cNvSpPr txBox="1"/>
          <p:nvPr/>
        </p:nvSpPr>
        <p:spPr>
          <a:xfrm>
            <a:off x="5425950" y="765233"/>
            <a:ext cx="2104006" cy="307777"/>
          </a:xfrm>
          <a:prstGeom prst="rect">
            <a:avLst/>
          </a:prstGeom>
          <a:noFill/>
        </p:spPr>
        <p:txBody>
          <a:bodyPr wrap="square" rtlCol="0">
            <a:spAutoFit/>
          </a:bodyPr>
          <a:lstStyle/>
          <a:p>
            <a:pPr algn="ctr"/>
            <a:r>
              <a:rPr lang="en-US" u="sng" dirty="0"/>
              <a:t>Raw GOSSIP Data</a:t>
            </a:r>
          </a:p>
        </p:txBody>
      </p:sp>
      <p:sp>
        <p:nvSpPr>
          <p:cNvPr id="44" name="Slide Number Placeholder 43">
            <a:extLst>
              <a:ext uri="{FF2B5EF4-FFF2-40B4-BE49-F238E27FC236}">
                <a16:creationId xmlns:a16="http://schemas.microsoft.com/office/drawing/2014/main" id="{1532BC48-0A9B-BDEA-A826-DCEB1877626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8</a:t>
            </a:fld>
            <a:endParaRPr lang="en"/>
          </a:p>
        </p:txBody>
      </p:sp>
      <p:grpSp>
        <p:nvGrpSpPr>
          <p:cNvPr id="14" name="Group 13">
            <a:extLst>
              <a:ext uri="{FF2B5EF4-FFF2-40B4-BE49-F238E27FC236}">
                <a16:creationId xmlns:a16="http://schemas.microsoft.com/office/drawing/2014/main" id="{CE7A959D-8C99-E87B-9EB2-575C55AE43DA}"/>
              </a:ext>
            </a:extLst>
          </p:cNvPr>
          <p:cNvGrpSpPr/>
          <p:nvPr/>
        </p:nvGrpSpPr>
        <p:grpSpPr>
          <a:xfrm>
            <a:off x="5084600" y="3763893"/>
            <a:ext cx="2786706" cy="1337687"/>
            <a:chOff x="4498920" y="3719130"/>
            <a:chExt cx="2786706" cy="1337687"/>
          </a:xfrm>
        </p:grpSpPr>
        <p:pic>
          <p:nvPicPr>
            <p:cNvPr id="1026" name="Picture 2">
              <a:extLst>
                <a:ext uri="{FF2B5EF4-FFF2-40B4-BE49-F238E27FC236}">
                  <a16:creationId xmlns:a16="http://schemas.microsoft.com/office/drawing/2014/main" id="{0D4C47F9-39A8-F6DA-C00B-4E4255E1F035}"/>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6090" t="2899" r="3113" b="19034"/>
            <a:stretch>
              <a:fillRect/>
            </a:stretch>
          </p:blipFill>
          <p:spPr bwMode="auto">
            <a:xfrm>
              <a:off x="4498920" y="3719130"/>
              <a:ext cx="1359664" cy="133768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4A4AE8E9-F236-8D6A-9AC5-C74131CCED4B}"/>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3599" t="3672" r="2490" b="13140"/>
            <a:stretch>
              <a:fillRect/>
            </a:stretch>
          </p:blipFill>
          <p:spPr bwMode="auto">
            <a:xfrm>
              <a:off x="5909301" y="3719130"/>
              <a:ext cx="1325135" cy="1337687"/>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CD2C25BC-89E4-0E9D-964F-9A80A15A3980}"/>
                </a:ext>
              </a:extLst>
            </p:cNvPr>
            <p:cNvSpPr txBox="1"/>
            <p:nvPr/>
          </p:nvSpPr>
          <p:spPr>
            <a:xfrm>
              <a:off x="5314555" y="3719130"/>
              <a:ext cx="569387" cy="215444"/>
            </a:xfrm>
            <a:prstGeom prst="rect">
              <a:avLst/>
            </a:prstGeom>
            <a:noFill/>
          </p:spPr>
          <p:txBody>
            <a:bodyPr wrap="none" rtlCol="0">
              <a:spAutoFit/>
            </a:bodyPr>
            <a:lstStyle/>
            <a:p>
              <a:r>
                <a:rPr lang="en-US" sz="800" dirty="0">
                  <a:solidFill>
                    <a:schemeClr val="bg1"/>
                  </a:solidFill>
                </a:rPr>
                <a:t>3.2 MeV</a:t>
              </a:r>
            </a:p>
          </p:txBody>
        </p:sp>
        <p:sp>
          <p:nvSpPr>
            <p:cNvPr id="41" name="TextBox 40">
              <a:extLst>
                <a:ext uri="{FF2B5EF4-FFF2-40B4-BE49-F238E27FC236}">
                  <a16:creationId xmlns:a16="http://schemas.microsoft.com/office/drawing/2014/main" id="{2E14BE58-0A7D-DD51-D36C-6B8BBC8F87CB}"/>
                </a:ext>
              </a:extLst>
            </p:cNvPr>
            <p:cNvSpPr txBox="1"/>
            <p:nvPr/>
          </p:nvSpPr>
          <p:spPr>
            <a:xfrm>
              <a:off x="6716239" y="3719130"/>
              <a:ext cx="569387" cy="215444"/>
            </a:xfrm>
            <a:prstGeom prst="rect">
              <a:avLst/>
            </a:prstGeom>
            <a:noFill/>
          </p:spPr>
          <p:txBody>
            <a:bodyPr wrap="none" rtlCol="0">
              <a:spAutoFit/>
            </a:bodyPr>
            <a:lstStyle/>
            <a:p>
              <a:r>
                <a:rPr lang="en-US" sz="800" dirty="0">
                  <a:solidFill>
                    <a:schemeClr val="bg1"/>
                  </a:solidFill>
                </a:rPr>
                <a:t>3.2 MeV</a:t>
              </a:r>
            </a:p>
          </p:txBody>
        </p:sp>
      </p:grpSp>
      <p:sp>
        <p:nvSpPr>
          <p:cNvPr id="18" name="5-Point Star 17">
            <a:extLst>
              <a:ext uri="{FF2B5EF4-FFF2-40B4-BE49-F238E27FC236}">
                <a16:creationId xmlns:a16="http://schemas.microsoft.com/office/drawing/2014/main" id="{19F2D02B-D462-3238-0B11-5BE23B9D3AAB}"/>
              </a:ext>
            </a:extLst>
          </p:cNvPr>
          <p:cNvSpPr/>
          <p:nvPr/>
        </p:nvSpPr>
        <p:spPr>
          <a:xfrm>
            <a:off x="148948" y="4244762"/>
            <a:ext cx="464950" cy="418455"/>
          </a:xfrm>
          <a:prstGeom prst="star5">
            <a:avLst/>
          </a:prstGeom>
          <a:solidFill>
            <a:srgbClr val="F14CE9"/>
          </a:solidFill>
          <a:ln>
            <a:solidFill>
              <a:srgbClr val="F14C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213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3" end="13"/>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4" end="1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
                                            <p:txEl>
                                              <p:pRg st="15" end="15"/>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
                                            <p:txEl>
                                              <p:pRg st="16" end="16"/>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FFCDF0-C7B5-DF3E-7427-1F44C29183E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A080A8D-13BF-80E4-302F-FC241DF7E1A7}"/>
              </a:ext>
            </a:extLst>
          </p:cNvPr>
          <p:cNvSpPr txBox="1">
            <a:spLocks/>
          </p:cNvSpPr>
          <p:nvPr/>
        </p:nvSpPr>
        <p:spPr>
          <a:xfrm>
            <a:off x="7976" y="125896"/>
            <a:ext cx="8263692"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274C"/>
              </a:buClr>
              <a:buSzPts val="2800"/>
              <a:buFont typeface="Roboto"/>
              <a:buNone/>
              <a:defRPr sz="2800" b="1" i="0" u="none" strike="noStrike" cap="none">
                <a:solidFill>
                  <a:srgbClr val="00274C"/>
                </a:solidFill>
                <a:latin typeface="Roboto"/>
                <a:ea typeface="Roboto"/>
                <a:cs typeface="Roboto"/>
                <a:sym typeface="Roboto"/>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n-US" sz="2400" dirty="0">
                <a:latin typeface="+mj-lt"/>
              </a:rPr>
              <a:t>ZEUS TA1: Proton Probing Experiment</a:t>
            </a:r>
          </a:p>
        </p:txBody>
      </p:sp>
      <p:sp>
        <p:nvSpPr>
          <p:cNvPr id="5" name="Text Placeholder 3">
            <a:extLst>
              <a:ext uri="{FF2B5EF4-FFF2-40B4-BE49-F238E27FC236}">
                <a16:creationId xmlns:a16="http://schemas.microsoft.com/office/drawing/2014/main" id="{D15E3513-DE69-26CF-B6EE-4E81D67066FF}"/>
              </a:ext>
            </a:extLst>
          </p:cNvPr>
          <p:cNvSpPr txBox="1">
            <a:spLocks/>
          </p:cNvSpPr>
          <p:nvPr/>
        </p:nvSpPr>
        <p:spPr>
          <a:xfrm>
            <a:off x="4047950" y="849405"/>
            <a:ext cx="4690668" cy="3682873"/>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139700"/>
            <a:endParaRPr lang="en-US" sz="1500" dirty="0"/>
          </a:p>
          <a:p>
            <a:pPr marL="609600" lvl="1"/>
            <a:endParaRPr lang="en-US" sz="1500" dirty="0"/>
          </a:p>
        </p:txBody>
      </p:sp>
      <p:sp>
        <p:nvSpPr>
          <p:cNvPr id="23" name="Slide Number Placeholder 22">
            <a:extLst>
              <a:ext uri="{FF2B5EF4-FFF2-40B4-BE49-F238E27FC236}">
                <a16:creationId xmlns:a16="http://schemas.microsoft.com/office/drawing/2014/main" id="{43FE52A0-7357-DB97-F24C-470DB98349ED}"/>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 smtClean="0"/>
              <a:t>9</a:t>
            </a:fld>
            <a:endParaRPr lang="en"/>
          </a:p>
        </p:txBody>
      </p:sp>
      <p:sp>
        <p:nvSpPr>
          <p:cNvPr id="3" name="Text Placeholder 2">
            <a:extLst>
              <a:ext uri="{FF2B5EF4-FFF2-40B4-BE49-F238E27FC236}">
                <a16:creationId xmlns:a16="http://schemas.microsoft.com/office/drawing/2014/main" id="{87DFC147-8074-82EB-B9B4-39D7DAAA38A5}"/>
              </a:ext>
            </a:extLst>
          </p:cNvPr>
          <p:cNvSpPr txBox="1">
            <a:spLocks/>
          </p:cNvSpPr>
          <p:nvPr/>
        </p:nvSpPr>
        <p:spPr>
          <a:xfrm>
            <a:off x="103516" y="849405"/>
            <a:ext cx="4244964" cy="2061943"/>
          </a:xfrm>
          <a:prstGeom prst="rect">
            <a:avLst/>
          </a:prstGeom>
          <a:noFill/>
          <a:ln w="28575">
            <a:solidFill>
              <a:schemeClr val="tx1"/>
            </a:solid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1pPr>
            <a:lvl2pPr marL="914400" marR="0" lvl="1"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2pPr>
            <a:lvl3pPr marL="1371600" marR="0" lvl="2"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3pPr>
            <a:lvl4pPr marL="1828800" marR="0" lvl="3"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4pPr>
            <a:lvl5pPr marL="2286000" marR="0" lvl="4"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5pPr>
            <a:lvl6pPr marL="2743200" marR="0" lvl="5"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6pPr>
            <a:lvl7pPr marL="3200400" marR="0" lvl="6"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7pPr>
            <a:lvl8pPr marL="3657600" marR="0" lvl="7"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8pPr>
            <a:lvl9pPr marL="4114800" marR="0" lvl="8" indent="-317500" algn="l" rtl="0">
              <a:lnSpc>
                <a:spcPct val="100000"/>
              </a:lnSpc>
              <a:spcBef>
                <a:spcPts val="0"/>
              </a:spcBef>
              <a:spcAft>
                <a:spcPts val="0"/>
              </a:spcAft>
              <a:buClr>
                <a:srgbClr val="00274C"/>
              </a:buClr>
              <a:buSzPts val="1400"/>
              <a:buFont typeface="Arial"/>
              <a:buChar char="■"/>
              <a:defRPr sz="1400" b="0" i="0" u="none" strike="noStrike" cap="none">
                <a:solidFill>
                  <a:srgbClr val="00274C"/>
                </a:solidFill>
                <a:latin typeface="Arial"/>
                <a:ea typeface="Arial"/>
                <a:cs typeface="Arial"/>
                <a:sym typeface="Arial"/>
              </a:defRPr>
            </a:lvl9pPr>
          </a:lstStyle>
          <a:p>
            <a:pPr marL="139700" indent="0">
              <a:buFont typeface="Arial"/>
              <a:buNone/>
            </a:pPr>
            <a:r>
              <a:rPr lang="en-US" sz="1600" u="sng" dirty="0"/>
              <a:t>Experiment Aims</a:t>
            </a:r>
          </a:p>
          <a:p>
            <a:pPr marL="139700" indent="0">
              <a:buFont typeface="Arial"/>
              <a:buNone/>
            </a:pPr>
            <a:endParaRPr lang="en-US" sz="1600" dirty="0"/>
          </a:p>
          <a:p>
            <a:r>
              <a:rPr lang="en-US" sz="1600" dirty="0"/>
              <a:t>Characterize proton beam on GOSSIP with TEM grid</a:t>
            </a:r>
          </a:p>
          <a:p>
            <a:pPr marL="139700" indent="0">
              <a:buNone/>
            </a:pPr>
            <a:endParaRPr lang="en-US" sz="1600" dirty="0"/>
          </a:p>
          <a:p>
            <a:r>
              <a:rPr lang="en-US" sz="1600" dirty="0"/>
              <a:t>Achieve high shot rate proton probing measurements at ZEUS with GOSSIP</a:t>
            </a:r>
          </a:p>
        </p:txBody>
      </p:sp>
    </p:spTree>
    <p:extLst>
      <p:ext uri="{BB962C8B-B14F-4D97-AF65-F5344CB8AC3E}">
        <p14:creationId xmlns:p14="http://schemas.microsoft.com/office/powerpoint/2010/main" val="3768636511"/>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124388</TotalTime>
  <Words>2243</Words>
  <Application>Microsoft Macintosh PowerPoint</Application>
  <PresentationFormat>On-screen Show (16:9)</PresentationFormat>
  <Paragraphs>475</Paragraphs>
  <Slides>28</Slides>
  <Notes>26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28</vt:i4>
      </vt:variant>
    </vt:vector>
  </HeadingPairs>
  <TitlesOfParts>
    <vt:vector size="34" baseType="lpstr">
      <vt:lpstr>Arial</vt:lpstr>
      <vt:lpstr>Wingdings</vt:lpstr>
      <vt:lpstr>Cambria Math</vt:lpstr>
      <vt:lpstr>Roboto Light</vt:lpstr>
      <vt:lpstr>Roboto</vt:lpstr>
      <vt:lpstr>Simple Light</vt:lpstr>
      <vt:lpstr>A Scintillator-Based High Repetition Rate Diagnostic for Multi-Energy Proton Beam Imaging &amp; Probing</vt:lpstr>
      <vt:lpstr>PowerPoint Presentation</vt:lpstr>
      <vt:lpstr>PowerPoint Presentation</vt:lpstr>
      <vt:lpstr>Proton detectors</vt:lpstr>
      <vt:lpstr>PowerPoint Presentation</vt:lpstr>
      <vt:lpstr>PowerPoint Presentation</vt:lpstr>
      <vt:lpstr>PowerPoint Presentation</vt:lpstr>
      <vt:lpstr>Experiments with GOSSIP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Time-resolved data snapshot</vt:lpstr>
      <vt:lpstr>PowerPoint Presentation</vt:lpstr>
      <vt:lpstr>Questions</vt:lpstr>
      <vt:lpstr>PowerPoint Presentation</vt:lpstr>
      <vt:lpstr>Scattering-induced image blur</vt:lpstr>
      <vt:lpstr>PowerPoint Presentation</vt:lpstr>
      <vt:lpstr>PowerPoint Presentation</vt:lpstr>
      <vt:lpstr>PowerPoint Presentation</vt:lpstr>
      <vt:lpstr>PowerPoint Presentation</vt:lpstr>
      <vt:lpstr>PowerPoint Presentation</vt:lpstr>
      <vt:lpstr>GOSSIP design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Veronica Contreras</dc:creator>
  <cp:lastModifiedBy>Contreras, Veronica</cp:lastModifiedBy>
  <cp:revision>106</cp:revision>
  <dcterms:modified xsi:type="dcterms:W3CDTF">2026-07-30T17:21:22Z</dcterms:modified>
</cp:coreProperties>
</file>