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5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6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  <p:sldMasterId id="2147483715" r:id="rId2"/>
    <p:sldMasterId id="2147483744" r:id="rId3"/>
    <p:sldMasterId id="2147483760" r:id="rId4"/>
    <p:sldMasterId id="2147483778" r:id="rId5"/>
    <p:sldMasterId id="2147483791" r:id="rId6"/>
    <p:sldMasterId id="2147483808" r:id="rId7"/>
  </p:sldMasterIdLst>
  <p:notesMasterIdLst>
    <p:notesMasterId r:id="rId28"/>
  </p:notesMasterIdLst>
  <p:handoutMasterIdLst>
    <p:handoutMasterId r:id="rId29"/>
  </p:handoutMasterIdLst>
  <p:sldIdLst>
    <p:sldId id="1007" r:id="rId8"/>
    <p:sldId id="922" r:id="rId9"/>
    <p:sldId id="1020" r:id="rId10"/>
    <p:sldId id="1063" r:id="rId11"/>
    <p:sldId id="1053" r:id="rId12"/>
    <p:sldId id="1068" r:id="rId13"/>
    <p:sldId id="1067" r:id="rId14"/>
    <p:sldId id="1032" r:id="rId15"/>
    <p:sldId id="1062" r:id="rId16"/>
    <p:sldId id="1242" r:id="rId17"/>
    <p:sldId id="1054" r:id="rId18"/>
    <p:sldId id="1058" r:id="rId19"/>
    <p:sldId id="1055" r:id="rId20"/>
    <p:sldId id="1064" r:id="rId21"/>
    <p:sldId id="1065" r:id="rId22"/>
    <p:sldId id="1059" r:id="rId23"/>
    <p:sldId id="1243" r:id="rId24"/>
    <p:sldId id="1060" r:id="rId25"/>
    <p:sldId id="1061" r:id="rId26"/>
    <p:sldId id="1026" r:id="rId27"/>
  </p:sldIdLst>
  <p:sldSz cx="12192000" cy="6858000"/>
  <p:notesSz cx="6797675" cy="9926638"/>
  <p:defaultTextStyle>
    <a:defPPr>
      <a:defRPr lang="hu-H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50" userDrawn="1">
          <p15:clr>
            <a:srgbClr val="A4A3A4"/>
          </p15:clr>
        </p15:guide>
        <p15:guide id="2" pos="211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orient="horz" pos="48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eWaTi" initials="T" lastIdx="1" clrIdx="0">
    <p:extLst>
      <p:ext uri="{19B8F6BF-5375-455C-9EA6-DF929625EA0E}">
        <p15:presenceInfo xmlns:p15="http://schemas.microsoft.com/office/powerpoint/2012/main" userId="TeWaT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3333FF"/>
    <a:srgbClr val="0070C0"/>
    <a:srgbClr val="34349C"/>
    <a:srgbClr val="FF0000"/>
    <a:srgbClr val="FFFFCC"/>
    <a:srgbClr val="0066FF"/>
    <a:srgbClr val="FF6600"/>
    <a:srgbClr val="0099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Közepesen sötét stílu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E171933-4619-4E11-9A3F-F7608DF75F80}" styleName="Közepesen sötét stílus 1 – 4. jelölőszín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93D81CF-94F2-401A-BA57-92F5A7B2D0C5}" styleName="Közepesen sötét stílu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D083AE6-46FA-4A59-8FB0-9F97EB10719F}" styleName="Világos stílus 3 – 4. jelölőszín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28" autoAdjust="0"/>
    <p:restoredTop sz="79948" autoAdjust="0"/>
  </p:normalViewPr>
  <p:slideViewPr>
    <p:cSldViewPr>
      <p:cViewPr varScale="1">
        <p:scale>
          <a:sx n="62" d="100"/>
          <a:sy n="62" d="100"/>
        </p:scale>
        <p:origin x="1162" y="34"/>
      </p:cViewPr>
      <p:guideLst>
        <p:guide orient="horz" pos="2750"/>
        <p:guide pos="211"/>
        <p:guide pos="7469"/>
        <p:guide orient="horz" pos="4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55" d="100"/>
          <a:sy n="55" d="100"/>
        </p:scale>
        <p:origin x="3307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commentAuthors" Target="commentAuthors.xml"/><Relationship Id="rId8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C1A98A45-E1F1-4C2A-B122-5F4B3002AE15}" type="datetimeFigureOut">
              <a:rPr lang="hu-HU"/>
              <a:pPr>
                <a:defRPr/>
              </a:pPr>
              <a:t>2026. 07. 30.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5839686E-1351-4340-85AB-EBAB30597B4A}" type="slidenum">
              <a:rPr lang="hu-HU" altLang="en-US"/>
              <a:pPr>
                <a:defRPr/>
              </a:pPr>
              <a:t>‹#›</a:t>
            </a:fld>
            <a:endParaRPr lang="hu-HU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E9A103FA-5C2D-4726-9011-3738D967B2FF}" type="datetimeFigureOut">
              <a:rPr lang="hu-HU"/>
              <a:pPr>
                <a:defRPr/>
              </a:pPr>
              <a:t>2026. 07. 30.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hu-HU" noProof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noProof="0"/>
              <a:t>Mintaszöveg szerkesztése</a:t>
            </a:r>
          </a:p>
          <a:p>
            <a:pPr lvl="1"/>
            <a:r>
              <a:rPr lang="hu-HU" noProof="0"/>
              <a:t>Második szint</a:t>
            </a:r>
          </a:p>
          <a:p>
            <a:pPr lvl="2"/>
            <a:r>
              <a:rPr lang="hu-HU" noProof="0"/>
              <a:t>Harmadik szint</a:t>
            </a:r>
          </a:p>
          <a:p>
            <a:pPr lvl="3"/>
            <a:r>
              <a:rPr lang="hu-HU" noProof="0"/>
              <a:t>Negyedik szint</a:t>
            </a:r>
          </a:p>
          <a:p>
            <a:pPr lvl="4"/>
            <a:r>
              <a:rPr lang="hu-HU" noProof="0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5DAF442B-2FBB-45B5-8477-2E8A9721292B}" type="slidenum">
              <a:rPr lang="hu-HU" altLang="en-US"/>
              <a:pPr>
                <a:defRPr/>
              </a:pPr>
              <a:t>‹#›</a:t>
            </a:fld>
            <a:endParaRPr lang="hu-H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 dirty="0"/>
          </a:p>
        </p:txBody>
      </p:sp>
      <p:sp>
        <p:nvSpPr>
          <p:cNvPr id="6147" name="Jegyzetek hely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6148" name="Dia számának hely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7D2F10D-6E10-4A89-BC77-3FF449D0E461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42036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DAF442B-2FBB-45B5-8477-2E8A9721292B}" type="slidenum">
              <a:rPr lang="hu-HU" altLang="en-US" smtClean="0"/>
              <a:pPr>
                <a:defRPr/>
              </a:pPr>
              <a:t>10</a:t>
            </a:fld>
            <a:endParaRPr lang="hu-HU" altLang="en-US"/>
          </a:p>
        </p:txBody>
      </p:sp>
    </p:spTree>
    <p:extLst>
      <p:ext uri="{BB962C8B-B14F-4D97-AF65-F5344CB8AC3E}">
        <p14:creationId xmlns:p14="http://schemas.microsoft.com/office/powerpoint/2010/main" val="22417186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DAF442B-2FBB-45B5-8477-2E8A9721292B}" type="slidenum">
              <a:rPr lang="hu-HU" altLang="en-US" smtClean="0"/>
              <a:pPr>
                <a:defRPr/>
              </a:pPr>
              <a:t>11</a:t>
            </a:fld>
            <a:endParaRPr lang="hu-HU" altLang="en-US"/>
          </a:p>
        </p:txBody>
      </p:sp>
    </p:spTree>
    <p:extLst>
      <p:ext uri="{BB962C8B-B14F-4D97-AF65-F5344CB8AC3E}">
        <p14:creationId xmlns:p14="http://schemas.microsoft.com/office/powerpoint/2010/main" val="21809694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DAF442B-2FBB-45B5-8477-2E8A9721292B}" type="slidenum">
              <a:rPr lang="hu-HU" altLang="en-US" smtClean="0"/>
              <a:pPr>
                <a:defRPr/>
              </a:pPr>
              <a:t>12</a:t>
            </a:fld>
            <a:endParaRPr lang="hu-HU" altLang="en-US"/>
          </a:p>
        </p:txBody>
      </p:sp>
    </p:spTree>
    <p:extLst>
      <p:ext uri="{BB962C8B-B14F-4D97-AF65-F5344CB8AC3E}">
        <p14:creationId xmlns:p14="http://schemas.microsoft.com/office/powerpoint/2010/main" val="20204143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DAF442B-2FBB-45B5-8477-2E8A9721292B}" type="slidenum">
              <a:rPr lang="hu-HU" altLang="en-US" smtClean="0"/>
              <a:pPr>
                <a:defRPr/>
              </a:pPr>
              <a:t>13</a:t>
            </a:fld>
            <a:endParaRPr lang="hu-HU" altLang="en-US"/>
          </a:p>
        </p:txBody>
      </p:sp>
    </p:spTree>
    <p:extLst>
      <p:ext uri="{BB962C8B-B14F-4D97-AF65-F5344CB8AC3E}">
        <p14:creationId xmlns:p14="http://schemas.microsoft.com/office/powerpoint/2010/main" val="494485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14685-4B24-32F7-9D79-4D9EB1C554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D4F962EC-B2EE-B46C-B041-57044C3081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F97C0B9A-FCBD-000A-4D49-6FC809457F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2306C90F-CF56-2B0D-C464-AB0402A4E2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DAF442B-2FBB-45B5-8477-2E8A9721292B}" type="slidenum">
              <a:rPr lang="hu-HU" altLang="en-US" smtClean="0"/>
              <a:pPr>
                <a:defRPr/>
              </a:pPr>
              <a:t>14</a:t>
            </a:fld>
            <a:endParaRPr lang="hu-HU" altLang="en-US"/>
          </a:p>
        </p:txBody>
      </p:sp>
    </p:spTree>
    <p:extLst>
      <p:ext uri="{BB962C8B-B14F-4D97-AF65-F5344CB8AC3E}">
        <p14:creationId xmlns:p14="http://schemas.microsoft.com/office/powerpoint/2010/main" val="37518103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A5B124-0CFF-D2F2-40AA-70A15B4C8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3D849363-FCAB-B2C3-1421-D36C68B25A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8F0DEB9F-8CDA-8C85-35A3-D693203754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7DEF7F1E-55D8-9C9C-A5D6-D82C19CC1B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DAF442B-2FBB-45B5-8477-2E8A9721292B}" type="slidenum">
              <a:rPr lang="hu-HU" altLang="en-US" smtClean="0"/>
              <a:pPr>
                <a:defRPr/>
              </a:pPr>
              <a:t>15</a:t>
            </a:fld>
            <a:endParaRPr lang="hu-HU" altLang="en-US"/>
          </a:p>
        </p:txBody>
      </p:sp>
    </p:spTree>
    <p:extLst>
      <p:ext uri="{BB962C8B-B14F-4D97-AF65-F5344CB8AC3E}">
        <p14:creationId xmlns:p14="http://schemas.microsoft.com/office/powerpoint/2010/main" val="34277439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DAF442B-2FBB-45B5-8477-2E8A9721292B}" type="slidenum">
              <a:rPr lang="hu-HU" altLang="en-US" smtClean="0"/>
              <a:pPr>
                <a:defRPr/>
              </a:pPr>
              <a:t>16</a:t>
            </a:fld>
            <a:endParaRPr lang="hu-HU" altLang="en-US"/>
          </a:p>
        </p:txBody>
      </p:sp>
    </p:spTree>
    <p:extLst>
      <p:ext uri="{BB962C8B-B14F-4D97-AF65-F5344CB8AC3E}">
        <p14:creationId xmlns:p14="http://schemas.microsoft.com/office/powerpoint/2010/main" val="16612514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ED1368-8CB2-6ABD-E21E-CA850132D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2E5BA485-1CA5-98D8-079B-6ED72F4633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522C390E-E907-8339-A8AF-47936AE742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094E4232-DEDD-3009-CA28-D1DECC2CED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DAF442B-2FBB-45B5-8477-2E8A9721292B}" type="slidenum">
              <a:rPr lang="hu-HU" altLang="en-US" smtClean="0"/>
              <a:pPr>
                <a:defRPr/>
              </a:pPr>
              <a:t>17</a:t>
            </a:fld>
            <a:endParaRPr lang="hu-HU" altLang="en-US"/>
          </a:p>
        </p:txBody>
      </p:sp>
    </p:spTree>
    <p:extLst>
      <p:ext uri="{BB962C8B-B14F-4D97-AF65-F5344CB8AC3E}">
        <p14:creationId xmlns:p14="http://schemas.microsoft.com/office/powerpoint/2010/main" val="6875674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DAF442B-2FBB-45B5-8477-2E8A9721292B}" type="slidenum">
              <a:rPr lang="hu-HU" altLang="en-US" smtClean="0"/>
              <a:pPr>
                <a:defRPr/>
              </a:pPr>
              <a:t>18</a:t>
            </a:fld>
            <a:endParaRPr lang="hu-HU" altLang="en-US"/>
          </a:p>
        </p:txBody>
      </p:sp>
    </p:spTree>
    <p:extLst>
      <p:ext uri="{BB962C8B-B14F-4D97-AF65-F5344CB8AC3E}">
        <p14:creationId xmlns:p14="http://schemas.microsoft.com/office/powerpoint/2010/main" val="2029523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DAF442B-2FBB-45B5-8477-2E8A9721292B}" type="slidenum">
              <a:rPr lang="hu-HU" altLang="en-US" smtClean="0"/>
              <a:pPr>
                <a:defRPr/>
              </a:pPr>
              <a:t>19</a:t>
            </a:fld>
            <a:endParaRPr lang="hu-HU" altLang="en-US"/>
          </a:p>
        </p:txBody>
      </p:sp>
    </p:spTree>
    <p:extLst>
      <p:ext uri="{BB962C8B-B14F-4D97-AF65-F5344CB8AC3E}">
        <p14:creationId xmlns:p14="http://schemas.microsoft.com/office/powerpoint/2010/main" val="6118792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  <p:txBody>
          <a:bodyPr/>
          <a:lstStyle/>
          <a:p>
            <a:endParaRPr lang="en-GB"/>
          </a:p>
        </p:txBody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DAF442B-2FBB-45B5-8477-2E8A9721292B}" type="slidenum">
              <a:rPr lang="hu-HU" altLang="en-US" smtClean="0"/>
              <a:pPr>
                <a:defRPr/>
              </a:pPr>
              <a:t>2</a:t>
            </a:fld>
            <a:endParaRPr lang="hu-HU" altLang="en-US"/>
          </a:p>
        </p:txBody>
      </p:sp>
    </p:spTree>
    <p:extLst>
      <p:ext uri="{BB962C8B-B14F-4D97-AF65-F5344CB8AC3E}">
        <p14:creationId xmlns:p14="http://schemas.microsoft.com/office/powerpoint/2010/main" val="18933008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DAF442B-2FBB-45B5-8477-2E8A9721292B}" type="slidenum">
              <a:rPr lang="hu-HU" altLang="en-US" smtClean="0"/>
              <a:pPr>
                <a:defRPr/>
              </a:pPr>
              <a:t>20</a:t>
            </a:fld>
            <a:endParaRPr lang="hu-HU" altLang="en-US"/>
          </a:p>
        </p:txBody>
      </p:sp>
    </p:spTree>
    <p:extLst>
      <p:ext uri="{BB962C8B-B14F-4D97-AF65-F5344CB8AC3E}">
        <p14:creationId xmlns:p14="http://schemas.microsoft.com/office/powerpoint/2010/main" val="33486822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DAF442B-2FBB-45B5-8477-2E8A9721292B}" type="slidenum">
              <a:rPr lang="hu-HU" altLang="en-US" smtClean="0"/>
              <a:pPr>
                <a:defRPr/>
              </a:pPr>
              <a:t>3</a:t>
            </a:fld>
            <a:endParaRPr lang="hu-HU" altLang="en-US"/>
          </a:p>
        </p:txBody>
      </p:sp>
    </p:spTree>
    <p:extLst>
      <p:ext uri="{BB962C8B-B14F-4D97-AF65-F5344CB8AC3E}">
        <p14:creationId xmlns:p14="http://schemas.microsoft.com/office/powerpoint/2010/main" val="19624317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DAF442B-2FBB-45B5-8477-2E8A9721292B}" type="slidenum">
              <a:rPr lang="hu-HU" altLang="en-US" smtClean="0"/>
              <a:pPr>
                <a:defRPr/>
              </a:pPr>
              <a:t>4</a:t>
            </a:fld>
            <a:endParaRPr lang="hu-HU" altLang="en-US"/>
          </a:p>
        </p:txBody>
      </p:sp>
    </p:spTree>
    <p:extLst>
      <p:ext uri="{BB962C8B-B14F-4D97-AF65-F5344CB8AC3E}">
        <p14:creationId xmlns:p14="http://schemas.microsoft.com/office/powerpoint/2010/main" val="4668716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3B91F-4855-4293-0985-F5BBAE1506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6F9A5501-DD6D-8672-CCE0-580D4C1BA8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14E2BFDD-7127-0847-1B14-9A2989E81A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A74CE453-6946-3BB2-8D2E-187AC0A6D6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DAF442B-2FBB-45B5-8477-2E8A9721292B}" type="slidenum">
              <a:rPr lang="hu-HU" altLang="en-US" smtClean="0"/>
              <a:pPr>
                <a:defRPr/>
              </a:pPr>
              <a:t>5</a:t>
            </a:fld>
            <a:endParaRPr lang="hu-HU" altLang="en-US"/>
          </a:p>
        </p:txBody>
      </p:sp>
    </p:spTree>
    <p:extLst>
      <p:ext uri="{BB962C8B-B14F-4D97-AF65-F5344CB8AC3E}">
        <p14:creationId xmlns:p14="http://schemas.microsoft.com/office/powerpoint/2010/main" val="27786979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E094B7-E0E6-87E7-577F-59F968093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D9D30430-9494-D44F-6545-F698156F5A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21C42CB0-5952-2E61-767A-6E18848FBB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noProof="0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4FDA9A5B-F7B2-4296-5037-FAFF55940D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DAF442B-2FBB-45B5-8477-2E8A9721292B}" type="slidenum">
              <a:rPr lang="hu-HU" altLang="en-US" smtClean="0"/>
              <a:pPr>
                <a:defRPr/>
              </a:pPr>
              <a:t>6</a:t>
            </a:fld>
            <a:endParaRPr lang="hu-HU" altLang="en-US"/>
          </a:p>
        </p:txBody>
      </p:sp>
    </p:spTree>
    <p:extLst>
      <p:ext uri="{BB962C8B-B14F-4D97-AF65-F5344CB8AC3E}">
        <p14:creationId xmlns:p14="http://schemas.microsoft.com/office/powerpoint/2010/main" val="27852813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56233-5F32-C33C-4BDC-30D38AB3B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BECF9EEE-4B57-4007-7D10-74C5359FCE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26875298-6764-D414-F185-98659A39A7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ED3DE280-B108-D677-9C80-FF254B57BC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DAF442B-2FBB-45B5-8477-2E8A9721292B}" type="slidenum">
              <a:rPr lang="hu-HU" altLang="en-US" smtClean="0"/>
              <a:pPr>
                <a:defRPr/>
              </a:pPr>
              <a:t>7</a:t>
            </a:fld>
            <a:endParaRPr lang="hu-HU" altLang="en-US"/>
          </a:p>
        </p:txBody>
      </p:sp>
    </p:spTree>
    <p:extLst>
      <p:ext uri="{BB962C8B-B14F-4D97-AF65-F5344CB8AC3E}">
        <p14:creationId xmlns:p14="http://schemas.microsoft.com/office/powerpoint/2010/main" val="24941260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DAF442B-2FBB-45B5-8477-2E8A9721292B}" type="slidenum">
              <a:rPr lang="hu-HU" altLang="en-US" smtClean="0"/>
              <a:pPr>
                <a:defRPr/>
              </a:pPr>
              <a:t>8</a:t>
            </a:fld>
            <a:endParaRPr lang="hu-HU" altLang="en-US"/>
          </a:p>
        </p:txBody>
      </p:sp>
    </p:spTree>
    <p:extLst>
      <p:ext uri="{BB962C8B-B14F-4D97-AF65-F5344CB8AC3E}">
        <p14:creationId xmlns:p14="http://schemas.microsoft.com/office/powerpoint/2010/main" val="32961442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DAF442B-2FBB-45B5-8477-2E8A9721292B}" type="slidenum">
              <a:rPr lang="hu-HU" altLang="en-US" smtClean="0"/>
              <a:pPr>
                <a:defRPr/>
              </a:pPr>
              <a:t>9</a:t>
            </a:fld>
            <a:endParaRPr lang="hu-HU" altLang="en-US"/>
          </a:p>
        </p:txBody>
      </p:sp>
    </p:spTree>
    <p:extLst>
      <p:ext uri="{BB962C8B-B14F-4D97-AF65-F5344CB8AC3E}">
        <p14:creationId xmlns:p14="http://schemas.microsoft.com/office/powerpoint/2010/main" val="985686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oleObject" Target="../embeddings/oleObject1.bin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oleObject" Target="../embeddings/oleObject2.bin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oleObject" Target="../embeddings/oleObject3.bin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emf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oleObject" Target="../embeddings/oleObject1.bin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oleObject" Target="../embeddings/oleObject2.bin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oleObject" Target="../embeddings/oleObject3.bin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oleObject" Target="../embeddings/oleObject1.bin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oleObject" Target="../embeddings/oleObject2.bin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oleObject" Target="../embeddings/oleObject3.bin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emf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oleObject" Target="../embeddings/oleObject1.bin"/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oleObject" Target="../embeddings/oleObject2.bin"/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oleObject" Target="../embeddings/oleObject3.bin"/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6.emf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oleObject" Target="../embeddings/oleObject1.bin"/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oleObject" Target="../embeddings/oleObject2.bin"/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oleObject" Target="../embeddings/oleObject3.bin"/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6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EDCBAAEF-417B-40D8-8F6D-4AC84CE22B4F}"/>
              </a:ext>
            </a:extLst>
          </p:cNvPr>
          <p:cNvSpPr/>
          <p:nvPr userDrawn="1"/>
        </p:nvSpPr>
        <p:spPr>
          <a:xfrm>
            <a:off x="-1169" y="2744783"/>
            <a:ext cx="12218569" cy="209354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58000"/>
                </a:schemeClr>
              </a:gs>
              <a:gs pos="8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latin typeface="+mn-lt"/>
            </a:endParaRP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3D90D5E4-33A9-48D2-BA15-FFE554026D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744783"/>
            <a:ext cx="10515600" cy="1409614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375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4" name="Untertitel 2">
            <a:extLst>
              <a:ext uri="{FF2B5EF4-FFF2-40B4-BE49-F238E27FC236}">
                <a16:creationId xmlns:a16="http://schemas.microsoft.com/office/drawing/2014/main" id="{9E0E3385-2EF7-4925-90A5-6CD936B605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246474"/>
            <a:ext cx="10515600" cy="12283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 dirty="0"/>
              <a:t>Master-Untertitelformat bearbeiten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760FD9C-517D-47D7-9DC4-FD8153D9D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242052"/>
            <a:ext cx="7629699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06CE0E8-418B-4BBC-B4C3-7E32F68B3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42052"/>
            <a:ext cx="2743200" cy="365125"/>
          </a:xfrm>
          <a:prstGeom prst="rect">
            <a:avLst/>
          </a:prstGeom>
        </p:spPr>
        <p:txBody>
          <a:bodyPr/>
          <a:lstStyle/>
          <a:p>
            <a:fld id="{F59285D5-DC1D-4AB8-A08F-98E920D82507}" type="slidenum">
              <a:rPr lang="de-DE" smtClean="0"/>
              <a:t>‹#›</a:t>
            </a:fld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51E6B73-D920-460C-89A6-668B486109B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1013" y="404405"/>
            <a:ext cx="2338483" cy="1368868"/>
          </a:xfrm>
          <a:prstGeom prst="rect">
            <a:avLst/>
          </a:prstGeom>
        </p:spPr>
      </p:pic>
      <p:sp>
        <p:nvSpPr>
          <p:cNvPr id="12" name="Rechteck 11">
            <a:extLst>
              <a:ext uri="{FF2B5EF4-FFF2-40B4-BE49-F238E27FC236}">
                <a16:creationId xmlns:a16="http://schemas.microsoft.com/office/drawing/2014/main" id="{73441ACE-71B2-42C1-BFB2-59F7FB00D536}"/>
              </a:ext>
            </a:extLst>
          </p:cNvPr>
          <p:cNvSpPr/>
          <p:nvPr userDrawn="1"/>
        </p:nvSpPr>
        <p:spPr>
          <a:xfrm>
            <a:off x="-1170" y="6494274"/>
            <a:ext cx="12193169" cy="45719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9C113D"/>
              </a:gs>
            </a:gsLst>
            <a:lin ang="10800000" scaled="0"/>
          </a:gradFill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solidFill>
                <a:srgbClr val="FFFFFF"/>
              </a:solidFill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46A3D9AA-E5D7-4405-8AAD-40FC915CFEC4}"/>
              </a:ext>
            </a:extLst>
          </p:cNvPr>
          <p:cNvSpPr txBox="1"/>
          <p:nvPr userDrawn="1"/>
        </p:nvSpPr>
        <p:spPr>
          <a:xfrm>
            <a:off x="4161803" y="6534244"/>
            <a:ext cx="79219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b="0" i="0">
                <a:solidFill>
                  <a:schemeClr val="bg1"/>
                </a:solidFill>
                <a:latin typeface="+mn-lt"/>
                <a:cs typeface="Calibri"/>
              </a:rPr>
              <a:t>Sven Breitkopf </a:t>
            </a:r>
            <a:r>
              <a:rPr lang="de-DE" sz="1200" b="1" i="0">
                <a:solidFill>
                  <a:srgbClr val="86112B"/>
                </a:solidFill>
                <a:latin typeface="+mn-lt"/>
                <a:cs typeface="Calibri"/>
              </a:rPr>
              <a:t>I </a:t>
            </a:r>
            <a:r>
              <a:rPr lang="de-DE" sz="1200" b="1" i="0" baseline="0">
                <a:solidFill>
                  <a:srgbClr val="86112B"/>
                </a:solidFill>
                <a:latin typeface="+mn-lt"/>
                <a:cs typeface="Calibri"/>
              </a:rPr>
              <a:t> </a:t>
            </a:r>
            <a:r>
              <a:rPr lang="de-DE" sz="1200" b="0" i="0">
                <a:solidFill>
                  <a:schemeClr val="bg1"/>
                </a:solidFill>
                <a:latin typeface="+mn-lt"/>
                <a:cs typeface="Calibri"/>
              </a:rPr>
              <a:t>Active Fiber Systems GmbH  </a:t>
            </a:r>
            <a:r>
              <a:rPr lang="de-DE" sz="1200" b="1" i="0">
                <a:solidFill>
                  <a:srgbClr val="86112B"/>
                </a:solidFill>
                <a:latin typeface="+mn-lt"/>
                <a:cs typeface="Calibri"/>
              </a:rPr>
              <a:t>I </a:t>
            </a:r>
            <a:r>
              <a:rPr lang="de-DE" sz="1200" b="0" i="0">
                <a:solidFill>
                  <a:schemeClr val="bg1"/>
                </a:solidFill>
                <a:latin typeface="+mn-lt"/>
                <a:cs typeface="Calibri"/>
              </a:rPr>
              <a:t> www.afs-jena.de  </a:t>
            </a:r>
            <a:r>
              <a:rPr lang="de-DE" sz="1200" b="1" i="0">
                <a:solidFill>
                  <a:srgbClr val="86112B"/>
                </a:solidFill>
                <a:latin typeface="+mn-lt"/>
                <a:cs typeface="Calibri"/>
              </a:rPr>
              <a:t>I</a:t>
            </a:r>
            <a:r>
              <a:rPr lang="de-DE" sz="1200" b="1" i="0" baseline="0">
                <a:solidFill>
                  <a:srgbClr val="86112B"/>
                </a:solidFill>
                <a:latin typeface="+mn-lt"/>
                <a:cs typeface="Calibri"/>
              </a:rPr>
              <a:t> </a:t>
            </a:r>
            <a:r>
              <a:rPr lang="de-DE" sz="1200" b="0" i="0">
                <a:solidFill>
                  <a:schemeClr val="bg1"/>
                </a:solidFill>
                <a:latin typeface="+mn-lt"/>
                <a:cs typeface="Calibri"/>
              </a:rPr>
              <a:t> 08.10.2019</a:t>
            </a:r>
            <a:r>
              <a:rPr lang="de-DE" sz="1200" b="1" i="0">
                <a:solidFill>
                  <a:srgbClr val="86112B"/>
                </a:solidFill>
                <a:latin typeface="+mn-lt"/>
                <a:cs typeface="Calibri"/>
              </a:rPr>
              <a:t> I</a:t>
            </a:r>
            <a:r>
              <a:rPr lang="de-DE" sz="1200" b="1" i="0" baseline="0">
                <a:solidFill>
                  <a:srgbClr val="86112B"/>
                </a:solidFill>
                <a:latin typeface="+mn-lt"/>
                <a:cs typeface="Calibri"/>
              </a:rPr>
              <a:t> </a:t>
            </a:r>
            <a:r>
              <a:rPr lang="de-DE" sz="1200" b="0" i="0">
                <a:solidFill>
                  <a:schemeClr val="bg1"/>
                </a:solidFill>
                <a:latin typeface="+mn-lt"/>
                <a:cs typeface="Calibri"/>
              </a:rPr>
              <a:t> Slide </a:t>
            </a:r>
            <a:fld id="{F59285D5-DC1D-4AB8-A08F-98E920D82507}" type="slidenum">
              <a:rPr lang="de-DE" sz="1200" b="0" smtClean="0">
                <a:solidFill>
                  <a:schemeClr val="bg1"/>
                </a:solidFill>
              </a:rPr>
              <a:pPr algn="ctr"/>
              <a:t>‹#›</a:t>
            </a:fld>
            <a:endParaRPr lang="de-DE" sz="1200" b="0" i="0">
              <a:solidFill>
                <a:schemeClr val="bg1"/>
              </a:solidFill>
              <a:latin typeface="+mn-lt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38830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Összehasonlítás NLT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600" y="1175287"/>
            <a:ext cx="5386917" cy="639762"/>
          </a:xfrm>
        </p:spPr>
        <p:txBody>
          <a:bodyPr anchor="b">
            <a:normAutofit/>
          </a:bodyPr>
          <a:lstStyle>
            <a:lvl1pPr marL="0" indent="0">
              <a:buNone/>
              <a:defRPr sz="22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dirty="0"/>
              <a:t>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831133"/>
            <a:ext cx="5386917" cy="3951288"/>
          </a:xfrm>
        </p:spPr>
        <p:txBody>
          <a:bodyPr/>
          <a:lstStyle>
            <a:lvl1pPr>
              <a:defRPr sz="2200" baseline="0"/>
            </a:lvl1pPr>
            <a:lvl2pPr>
              <a:defRPr sz="1800" baseline="0"/>
            </a:lvl2pPr>
            <a:lvl3pPr>
              <a:defRPr sz="1600" baseline="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93373" y="1175287"/>
            <a:ext cx="5389033" cy="639762"/>
          </a:xfr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dirty="0"/>
              <a:t>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1831133"/>
            <a:ext cx="5389033" cy="395128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 baseline="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F05FC5-2A0F-4C41-8825-3639CCF6CE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337FD55-BF5E-D44F-887A-31C4D213AC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2" y="274321"/>
            <a:ext cx="9023684" cy="864870"/>
          </a:xfrm>
        </p:spPr>
        <p:txBody>
          <a:bodyPr/>
          <a:lstStyle>
            <a:lvl1pPr>
              <a:defRPr sz="240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26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 csak címfelirat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33"/>
          <p:cNvGraphicFramePr>
            <a:graphicFrameLocks noChangeAspect="1"/>
          </p:cNvGraphicFramePr>
          <p:nvPr/>
        </p:nvGraphicFramePr>
        <p:xfrm>
          <a:off x="2243667" y="1426846"/>
          <a:ext cx="7884584" cy="3806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5912631" imgH="3169658" progId="Excel.Chart.8">
                  <p:embed/>
                </p:oleObj>
              </mc:Choice>
              <mc:Fallback>
                <p:oleObj r:id="rId2" imgW="5912631" imgH="3169658" progId="Excel.Chart.8">
                  <p:embed/>
                  <p:pic>
                    <p:nvPicPr>
                      <p:cNvPr id="3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3667" y="1426846"/>
                        <a:ext cx="7884584" cy="3806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2" y="274321"/>
            <a:ext cx="9023684" cy="864870"/>
          </a:xfrm>
        </p:spPr>
        <p:txBody>
          <a:bodyPr/>
          <a:lstStyle>
            <a:lvl1pPr>
              <a:defRPr sz="240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A6AE8A-7CB7-E240-B8FF-92158BBA49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8157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042C1C-677B-1549-94B3-F4B5D5D3D20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618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res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92802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042C1C-677B-1549-94B3-F4B5D5D3D20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1364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rtalom fejlécc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212234"/>
            <a:ext cx="6815667" cy="4676503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800" baseline="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6" y="1212235"/>
            <a:ext cx="4011084" cy="467650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BF0DF4-A710-564F-8EF9-B4E55C1AA8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9AF25D5-2C6D-0D4F-9282-371DCD0D86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2" y="274321"/>
            <a:ext cx="9023684" cy="864870"/>
          </a:xfrm>
        </p:spPr>
        <p:txBody>
          <a:bodyPr/>
          <a:lstStyle>
            <a:lvl1pPr>
              <a:defRPr sz="240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0723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07997" y="4706543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text </a:t>
            </a:r>
            <a:r>
              <a:rPr lang="hu-HU" dirty="0" err="1"/>
              <a:t>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07997" y="1159978"/>
            <a:ext cx="7315200" cy="3441708"/>
          </a:xfrm>
        </p:spPr>
        <p:txBody>
          <a:bodyPr rtlCol="0">
            <a:normAutofit/>
          </a:bodyPr>
          <a:lstStyle>
            <a:lvl1pPr marL="0" indent="0">
              <a:buNone/>
              <a:defRPr sz="24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hu-HU" noProof="0"/>
              <a:t>Kép beszúrásához kattintson az ikonra</a:t>
            </a:r>
            <a:endParaRPr lang="en-US" noProof="0"/>
          </a:p>
        </p:txBody>
      </p:sp>
      <p:graphicFrame>
        <p:nvGraphicFramePr>
          <p:cNvPr id="5" name="Object 33"/>
          <p:cNvGraphicFramePr>
            <a:graphicFrameLocks noChangeAspect="1"/>
          </p:cNvGraphicFramePr>
          <p:nvPr/>
        </p:nvGraphicFramePr>
        <p:xfrm>
          <a:off x="3411936" y="1959852"/>
          <a:ext cx="5372363" cy="25250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5284795" imgH="2755164" progId="Excel.Chart.8">
                  <p:embed/>
                </p:oleObj>
              </mc:Choice>
              <mc:Fallback>
                <p:oleObj r:id="rId2" imgW="5284795" imgH="2755164" progId="Excel.Chart.8">
                  <p:embed/>
                  <p:pic>
                    <p:nvPicPr>
                      <p:cNvPr id="5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1936" y="1959852"/>
                        <a:ext cx="5372363" cy="252507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107997" y="5273282"/>
            <a:ext cx="7315200" cy="494982"/>
          </a:xfrm>
        </p:spPr>
        <p:txBody>
          <a:bodyPr/>
          <a:lstStyle>
            <a:lvl1pPr marL="0" indent="0">
              <a:buNone/>
              <a:defRPr sz="1400" baseline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text </a:t>
            </a:r>
            <a:r>
              <a:rPr lang="hu-HU" dirty="0" err="1"/>
              <a:t>style</a:t>
            </a:r>
            <a:endParaRPr lang="hu-HU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CF2B5-C100-384E-8BCD-5BBAB459DB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104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ízszintes 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 rot="10800000">
            <a:off x="609600" y="1310640"/>
            <a:ext cx="10972800" cy="4526280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83750-67F2-BE4D-BAFB-9952FDE357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aphicFrame>
        <p:nvGraphicFramePr>
          <p:cNvPr id="5" name="Object 33"/>
          <p:cNvGraphicFramePr>
            <a:graphicFrameLocks noChangeAspect="1"/>
          </p:cNvGraphicFramePr>
          <p:nvPr userDrawn="1"/>
        </p:nvGraphicFramePr>
        <p:xfrm>
          <a:off x="2764352" y="1686396"/>
          <a:ext cx="8736709" cy="40997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6083305" imgH="3169658" progId="Excel.Chart.8">
                  <p:embed/>
                </p:oleObj>
              </mc:Choice>
              <mc:Fallback>
                <p:oleObj r:id="rId2" imgW="6083305" imgH="3169658" progId="Excel.Chart.8">
                  <p:embed/>
                  <p:pic>
                    <p:nvPicPr>
                      <p:cNvPr id="5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4352" y="1686396"/>
                        <a:ext cx="8736709" cy="409977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7322674F-7A73-3744-999F-2CE88AD3FB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2" y="274321"/>
            <a:ext cx="9023684" cy="864870"/>
          </a:xfrm>
        </p:spPr>
        <p:txBody>
          <a:bodyPr/>
          <a:lstStyle>
            <a:lvl1pPr>
              <a:defRPr sz="240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991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9114973" y="794085"/>
            <a:ext cx="2467428" cy="4969684"/>
          </a:xfrm>
        </p:spPr>
        <p:txBody>
          <a:bodyPr vert="eaVert" anchor="ctr">
            <a:normAutofit/>
          </a:bodyPr>
          <a:lstStyle>
            <a:lvl1pPr>
              <a:defRPr sz="2400" baseline="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794085"/>
            <a:ext cx="8284755" cy="4969684"/>
          </a:xfrm>
        </p:spPr>
        <p:txBody>
          <a:bodyPr vert="eaVert"/>
          <a:lstStyle>
            <a:lvl2pPr>
              <a:defRPr baseline="0"/>
            </a:lvl2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2D8C02-22FC-5441-88D7-7BD0FA4EFD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1382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LTL ppt col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 descr="SEC-COLORS-FOR-PPPT-PALETT.png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5400" y="592238"/>
            <a:ext cx="9601200" cy="5398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10"/>
          <p:cNvSpPr txBox="1">
            <a:spLocks noChangeArrowheads="1"/>
          </p:cNvSpPr>
          <p:nvPr/>
        </p:nvSpPr>
        <p:spPr bwMode="auto">
          <a:xfrm>
            <a:off x="9158818" y="2118360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2" y="274321"/>
            <a:ext cx="9023684" cy="864870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hu-HU" dirty="0"/>
              <a:t>NLTL PPT </a:t>
            </a:r>
            <a:r>
              <a:rPr lang="hu-HU" dirty="0" err="1"/>
              <a:t>suggested</a:t>
            </a:r>
            <a:r>
              <a:rPr lang="hu-HU" dirty="0"/>
              <a:t> </a:t>
            </a:r>
            <a:r>
              <a:rPr lang="hu-HU" dirty="0" err="1"/>
              <a:t>colors</a:t>
            </a:r>
            <a:endParaRPr lang="en-US" dirty="0"/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B1DCB3-0B37-C54F-A8D1-93C70F4F8C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736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-1169" y="-8313"/>
            <a:ext cx="12193168" cy="68663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latin typeface="+mn-lt"/>
              <a:ea typeface="Courier" charset="0"/>
              <a:cs typeface="Courier" charset="0"/>
            </a:endParaRPr>
          </a:p>
        </p:txBody>
      </p:sp>
      <p:sp>
        <p:nvSpPr>
          <p:cNvPr id="9" name="Rechteck 8"/>
          <p:cNvSpPr/>
          <p:nvPr userDrawn="1"/>
        </p:nvSpPr>
        <p:spPr>
          <a:xfrm>
            <a:off x="-1" y="-8313"/>
            <a:ext cx="12191809" cy="611619"/>
          </a:xfrm>
          <a:prstGeom prst="rect">
            <a:avLst/>
          </a:prstGeom>
          <a:gradFill flip="none" rotWithShape="1">
            <a:gsLst>
              <a:gs pos="100000">
                <a:srgbClr val="9C113D"/>
              </a:gs>
              <a:gs pos="0">
                <a:srgbClr val="000000"/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solidFill>
                <a:srgbClr val="FFFFFF"/>
              </a:solidFill>
            </a:endParaRPr>
          </a:p>
        </p:txBody>
      </p:sp>
      <p:sp>
        <p:nvSpPr>
          <p:cNvPr id="10" name="Textplatzhalter 28"/>
          <p:cNvSpPr>
            <a:spLocks noGrp="1"/>
          </p:cNvSpPr>
          <p:nvPr>
            <p:ph type="body" sz="quarter" idx="11" hasCustomPrompt="1"/>
          </p:nvPr>
        </p:nvSpPr>
        <p:spPr>
          <a:xfrm>
            <a:off x="427570" y="781053"/>
            <a:ext cx="11302615" cy="5495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600"/>
              </a:spcBef>
              <a:buClr>
                <a:srgbClr val="86112B"/>
              </a:buClr>
              <a:defRPr sz="1600">
                <a:latin typeface="+mn-lt"/>
                <a:ea typeface="Courier" charset="0"/>
                <a:cs typeface="Courier" charset="0"/>
              </a:defRPr>
            </a:lvl1pPr>
            <a:lvl2pPr>
              <a:defRPr>
                <a:latin typeface="Abel" charset="0"/>
                <a:ea typeface="Abel" charset="0"/>
                <a:cs typeface="Abel" charset="0"/>
              </a:defRPr>
            </a:lvl2pPr>
            <a:lvl3pPr>
              <a:defRPr>
                <a:latin typeface="Abel" charset="0"/>
                <a:ea typeface="Abel" charset="0"/>
                <a:cs typeface="Abel" charset="0"/>
              </a:defRPr>
            </a:lvl3pPr>
            <a:lvl4pPr>
              <a:defRPr>
                <a:latin typeface="Abel" charset="0"/>
                <a:ea typeface="Abel" charset="0"/>
                <a:cs typeface="Abel" charset="0"/>
              </a:defRPr>
            </a:lvl4pPr>
            <a:lvl5pPr>
              <a:defRPr>
                <a:latin typeface="Abel" charset="0"/>
                <a:ea typeface="Abel" charset="0"/>
                <a:cs typeface="Abel" charset="0"/>
              </a:defRPr>
            </a:lvl5pPr>
          </a:lstStyle>
          <a:p>
            <a:pPr lvl="0"/>
            <a:r>
              <a:rPr lang="de-DE" dirty="0"/>
              <a:t>Anstrich 1</a:t>
            </a:r>
          </a:p>
          <a:p>
            <a:pPr lvl="0"/>
            <a:r>
              <a:rPr lang="de-DE" dirty="0"/>
              <a:t>Anstrich 2</a:t>
            </a:r>
          </a:p>
          <a:p>
            <a:pPr lvl="0"/>
            <a:r>
              <a:rPr lang="de-DE" dirty="0"/>
              <a:t>Anstrich 3</a:t>
            </a:r>
          </a:p>
        </p:txBody>
      </p:sp>
      <p:sp>
        <p:nvSpPr>
          <p:cNvPr id="11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27570" y="111422"/>
            <a:ext cx="11302615" cy="435915"/>
          </a:xfrm>
          <a:prstGeom prst="rect">
            <a:avLst/>
          </a:prstGeom>
          <a:ln>
            <a:noFill/>
          </a:ln>
        </p:spPr>
        <p:txBody>
          <a:bodyPr anchor="ctr">
            <a:noAutofit/>
          </a:bodyPr>
          <a:lstStyle>
            <a:lvl1pPr marL="0" indent="0" algn="l">
              <a:buNone/>
              <a:defRPr sz="2200" b="1" baseline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+mn-lt"/>
                <a:ea typeface="Abel" charset="0"/>
                <a:cs typeface="Abel" charset="0"/>
              </a:defRPr>
            </a:lvl1pPr>
          </a:lstStyle>
          <a:p>
            <a:pPr lvl="0"/>
            <a:r>
              <a:rPr lang="de-DE" dirty="0"/>
              <a:t>HEADLINE INHALTSBEREICH</a:t>
            </a:r>
          </a:p>
        </p:txBody>
      </p:sp>
      <p:sp>
        <p:nvSpPr>
          <p:cNvPr id="12" name="Rechteck 11"/>
          <p:cNvSpPr/>
          <p:nvPr userDrawn="1"/>
        </p:nvSpPr>
        <p:spPr>
          <a:xfrm>
            <a:off x="-1170" y="6494274"/>
            <a:ext cx="12193169" cy="45719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9C113D"/>
              </a:gs>
            </a:gsLst>
            <a:lin ang="10800000" scaled="0"/>
          </a:gradFill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solidFill>
                <a:srgbClr val="FFFFFF"/>
              </a:solidFill>
            </a:endParaRPr>
          </a:p>
        </p:txBody>
      </p:sp>
      <p:sp>
        <p:nvSpPr>
          <p:cNvPr id="13" name="Textfeld 12"/>
          <p:cNvSpPr txBox="1"/>
          <p:nvPr userDrawn="1"/>
        </p:nvSpPr>
        <p:spPr>
          <a:xfrm>
            <a:off x="5467547" y="6534244"/>
            <a:ext cx="67242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b="0" i="0">
                <a:solidFill>
                  <a:srgbClr val="000000"/>
                </a:solidFill>
                <a:latin typeface="+mn-lt"/>
                <a:cs typeface="Calibri"/>
              </a:rPr>
              <a:t>Sven Breitkopf </a:t>
            </a:r>
            <a:r>
              <a:rPr lang="de-DE" sz="1200" b="1" i="0">
                <a:solidFill>
                  <a:srgbClr val="86112B"/>
                </a:solidFill>
                <a:latin typeface="+mn-lt"/>
                <a:cs typeface="Calibri"/>
              </a:rPr>
              <a:t>I </a:t>
            </a:r>
            <a:r>
              <a:rPr lang="de-DE" sz="1200" b="1" i="0" baseline="0">
                <a:solidFill>
                  <a:srgbClr val="86112B"/>
                </a:solidFill>
                <a:latin typeface="+mn-lt"/>
                <a:cs typeface="Calibri"/>
              </a:rPr>
              <a:t> </a:t>
            </a:r>
            <a:r>
              <a:rPr lang="de-DE" sz="1200" b="0" i="0">
                <a:solidFill>
                  <a:srgbClr val="000000"/>
                </a:solidFill>
                <a:latin typeface="+mn-lt"/>
                <a:cs typeface="Calibri"/>
              </a:rPr>
              <a:t>Active Fiber Systems GmbH  </a:t>
            </a:r>
            <a:r>
              <a:rPr lang="de-DE" sz="1200" b="1" i="0">
                <a:solidFill>
                  <a:srgbClr val="86112B"/>
                </a:solidFill>
                <a:latin typeface="+mn-lt"/>
                <a:cs typeface="Calibri"/>
              </a:rPr>
              <a:t>I </a:t>
            </a:r>
            <a:r>
              <a:rPr lang="de-DE" sz="1200" b="0" i="0">
                <a:solidFill>
                  <a:srgbClr val="000000"/>
                </a:solidFill>
                <a:latin typeface="+mn-lt"/>
                <a:cs typeface="Calibri"/>
              </a:rPr>
              <a:t> www.afs-jena.de  </a:t>
            </a:r>
            <a:r>
              <a:rPr lang="de-DE" sz="1200" b="1" i="0">
                <a:solidFill>
                  <a:srgbClr val="86112B"/>
                </a:solidFill>
                <a:latin typeface="+mn-lt"/>
                <a:cs typeface="Calibri"/>
              </a:rPr>
              <a:t>I</a:t>
            </a:r>
            <a:r>
              <a:rPr lang="de-DE" sz="1200" b="1" i="0" baseline="0">
                <a:solidFill>
                  <a:srgbClr val="86112B"/>
                </a:solidFill>
                <a:latin typeface="+mn-lt"/>
                <a:cs typeface="Calibri"/>
              </a:rPr>
              <a:t> </a:t>
            </a:r>
            <a:r>
              <a:rPr lang="de-DE" sz="1200" b="0" i="0">
                <a:solidFill>
                  <a:srgbClr val="505150"/>
                </a:solidFill>
                <a:latin typeface="+mn-lt"/>
                <a:cs typeface="Calibri"/>
              </a:rPr>
              <a:t> </a:t>
            </a:r>
            <a:r>
              <a:rPr lang="de-DE" sz="1200" b="0" i="0">
                <a:solidFill>
                  <a:srgbClr val="000000"/>
                </a:solidFill>
                <a:latin typeface="+mn-lt"/>
                <a:cs typeface="Calibri"/>
              </a:rPr>
              <a:t>08.10.2019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22124EA-514E-4573-82D6-7563F78B1D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762" y="17676"/>
            <a:ext cx="904573" cy="585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618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042C1C-677B-1549-94B3-F4B5D5D3D20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9138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hu-HU" dirty="0"/>
              <a:t>ELISS22</a:t>
            </a:r>
          </a:p>
          <a:p>
            <a:pPr lvl="4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F6588-5CC5-4A24-90E2-FEB8358BAF49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7F88E-90E8-4E0C-8011-7850EF4D43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0766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LTL 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" y="-1"/>
            <a:ext cx="12240457" cy="6868799"/>
          </a:xfrm>
          <a:prstGeom prst="rect">
            <a:avLst/>
          </a:prstGeom>
        </p:spPr>
      </p:pic>
      <p:pic>
        <p:nvPicPr>
          <p:cNvPr id="7" name="Picture 15">
            <a:extLst>
              <a:ext uri="{FF2B5EF4-FFF2-40B4-BE49-F238E27FC236}">
                <a16:creationId xmlns:a16="http://schemas.microsoft.com/office/drawing/2014/main" id="{44C95804-820B-0348-BA9B-EE32CADA715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2415" y="5953501"/>
            <a:ext cx="3074419" cy="409502"/>
          </a:xfrm>
          <a:prstGeom prst="rect">
            <a:avLst/>
          </a:prstGeom>
        </p:spPr>
      </p:pic>
      <p:pic>
        <p:nvPicPr>
          <p:cNvPr id="8" name="Picture 16">
            <a:extLst>
              <a:ext uri="{FF2B5EF4-FFF2-40B4-BE49-F238E27FC236}">
                <a16:creationId xmlns:a16="http://schemas.microsoft.com/office/drawing/2014/main" id="{1D7F41E1-19AE-7444-8EEC-3B486A40224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0436" y="5853424"/>
            <a:ext cx="722045" cy="616112"/>
          </a:xfrm>
          <a:prstGeom prst="rect">
            <a:avLst/>
          </a:prstGeom>
        </p:spPr>
      </p:pic>
      <p:sp>
        <p:nvSpPr>
          <p:cNvPr id="10" name="TextBox 5">
            <a:extLst>
              <a:ext uri="{FF2B5EF4-FFF2-40B4-BE49-F238E27FC236}">
                <a16:creationId xmlns:a16="http://schemas.microsoft.com/office/drawing/2014/main" id="{2681984C-2A69-1145-8FFA-AD2EA80BCA9D}"/>
              </a:ext>
            </a:extLst>
          </p:cNvPr>
          <p:cNvSpPr txBox="1"/>
          <p:nvPr userDrawn="1"/>
        </p:nvSpPr>
        <p:spPr>
          <a:xfrm>
            <a:off x="943400" y="1555230"/>
            <a:ext cx="5440632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l"/>
            <a:r>
              <a:rPr lang="en-US" sz="2000" i="1" spc="100">
                <a:solidFill>
                  <a:schemeClr val="tx1"/>
                </a:solidFill>
              </a:rPr>
              <a:t>Thank you for your attention</a:t>
            </a:r>
          </a:p>
        </p:txBody>
      </p:sp>
    </p:spTree>
    <p:extLst>
      <p:ext uri="{BB962C8B-B14F-4D97-AF65-F5344CB8AC3E}">
        <p14:creationId xmlns:p14="http://schemas.microsoft.com/office/powerpoint/2010/main" val="32851855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4060B1-8704-4AD8-98CA-F7055E3A9B59}" type="slidenum">
              <a:rPr lang="hu-HU" altLang="en-US"/>
              <a:pPr>
                <a:defRPr/>
              </a:pPr>
              <a:t>‹#›</a:t>
            </a:fld>
            <a:endParaRPr lang="hu-HU" altLang="en-US"/>
          </a:p>
        </p:txBody>
      </p:sp>
    </p:spTree>
    <p:extLst>
      <p:ext uri="{BB962C8B-B14F-4D97-AF65-F5344CB8AC3E}">
        <p14:creationId xmlns:p14="http://schemas.microsoft.com/office/powerpoint/2010/main" val="42825723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Üres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6"/>
          <p:cNvSpPr txBox="1">
            <a:spLocks noChangeArrowheads="1"/>
          </p:cNvSpPr>
          <p:nvPr userDrawn="1"/>
        </p:nvSpPr>
        <p:spPr bwMode="auto">
          <a:xfrm>
            <a:off x="6089651" y="6174106"/>
            <a:ext cx="4586816" cy="373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 anchor="b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hu-HU" sz="800" b="1" i="1" kern="0" spc="40" dirty="0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Attila </a:t>
            </a:r>
            <a:r>
              <a:rPr lang="hu-HU" sz="800" b="1" i="1" kern="0" spc="40" dirty="0" err="1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Kovacs</a:t>
            </a:r>
            <a:br>
              <a:rPr lang="hu-HU" sz="800" b="1" i="1" kern="0" spc="40" dirty="0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hu-HU" sz="800" b="1" i="1" kern="0" spc="40" dirty="0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CLEO Europe,</a:t>
            </a:r>
            <a:r>
              <a:rPr lang="hu-HU" sz="800" b="1" i="1" kern="0" spc="40" baseline="0" dirty="0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hu-HU" sz="800" b="1" i="1" kern="0" spc="40" baseline="0" dirty="0" err="1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Munich</a:t>
            </a:r>
            <a:r>
              <a:rPr lang="hu-HU" sz="800" b="1" i="1" kern="0" spc="40" baseline="0" dirty="0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hu-HU" sz="800" b="1" i="1" kern="0" spc="40" baseline="0" dirty="0" err="1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Germany</a:t>
            </a:r>
            <a:endParaRPr lang="en-US" sz="800" b="1" i="1" kern="0" spc="40" dirty="0">
              <a:solidFill>
                <a:srgbClr val="868686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hu-HU" sz="800" b="1" i="1" kern="0" spc="40" baseline="0" dirty="0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26</a:t>
            </a:r>
            <a:r>
              <a:rPr lang="hu-HU" sz="800" b="1" i="1" kern="0" spc="40" baseline="30000" dirty="0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</a:t>
            </a:r>
            <a:r>
              <a:rPr lang="hu-HU" sz="800" b="1" i="1" kern="0" spc="40" dirty="0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hu-HU" sz="800" b="1" i="1" kern="0" spc="40" dirty="0" err="1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June</a:t>
            </a:r>
            <a:r>
              <a:rPr lang="hu-HU" sz="800" b="1" i="1" kern="0" spc="40" dirty="0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2025</a:t>
            </a:r>
            <a:endParaRPr lang="en-US" sz="800" b="1" i="1" kern="0" spc="40" dirty="0">
              <a:solidFill>
                <a:srgbClr val="868686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545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ejezet címolda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1"/>
          <p:cNvSpPr txBox="1">
            <a:spLocks noChangeArrowheads="1"/>
          </p:cNvSpPr>
          <p:nvPr/>
        </p:nvSpPr>
        <p:spPr bwMode="auto">
          <a:xfrm>
            <a:off x="-380998" y="1021080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94201" y="1911291"/>
            <a:ext cx="7680000" cy="1511996"/>
          </a:xfrm>
        </p:spPr>
        <p:txBody>
          <a:bodyPr lIns="0" tIns="0" rIns="0" bIns="0" anchor="b" anchorCtr="0">
            <a:normAutofit/>
          </a:bodyPr>
          <a:lstStyle>
            <a:lvl1pPr algn="l">
              <a:lnSpc>
                <a:spcPct val="100000"/>
              </a:lnSpc>
              <a:defRPr sz="2700" b="0" cap="all" spc="0">
                <a:solidFill>
                  <a:srgbClr val="172751"/>
                </a:solidFill>
                <a:effectLst>
                  <a:outerShdw blurRad="53975" dist="50800" dir="3600000" algn="tl" rotWithShape="0">
                    <a:schemeClr val="tx1">
                      <a:alpha val="20000"/>
                    </a:scheme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094201" y="3433055"/>
            <a:ext cx="7680000" cy="1243807"/>
          </a:xfrm>
        </p:spPr>
        <p:txBody>
          <a:bodyPr lIns="0" tIns="187200">
            <a:normAutofit/>
          </a:bodyPr>
          <a:lstStyle>
            <a:lvl1pPr marL="0" indent="0" algn="l">
              <a:spcBef>
                <a:spcPts val="0"/>
              </a:spcBef>
              <a:buNone/>
              <a:defRPr sz="1500" b="1" i="0" kern="1400" spc="8">
                <a:solidFill>
                  <a:srgbClr val="0D0D0D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dirty="0"/>
              <a:t>Click to edit Chapter Subtitle style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42E122F-02FB-2E42-A26F-47B5609D360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4" name="Picture 15">
            <a:extLst>
              <a:ext uri="{FF2B5EF4-FFF2-40B4-BE49-F238E27FC236}">
                <a16:creationId xmlns:a16="http://schemas.microsoft.com/office/drawing/2014/main" id="{14375CBE-10C7-6943-A512-60B3DD69331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909" y="6126228"/>
            <a:ext cx="3074419" cy="409502"/>
          </a:xfrm>
          <a:prstGeom prst="rect">
            <a:avLst/>
          </a:prstGeom>
        </p:spPr>
      </p:pic>
      <p:pic>
        <p:nvPicPr>
          <p:cNvPr id="15" name="Picture 16">
            <a:extLst>
              <a:ext uri="{FF2B5EF4-FFF2-40B4-BE49-F238E27FC236}">
                <a16:creationId xmlns:a16="http://schemas.microsoft.com/office/drawing/2014/main" id="{41B51571-B46E-344D-868D-54A30E86F34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7931" y="6026151"/>
            <a:ext cx="722045" cy="616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3700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éma címolda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05491" y="3116199"/>
            <a:ext cx="7680000" cy="1362076"/>
          </a:xfrm>
        </p:spPr>
        <p:txBody>
          <a:bodyPr lIns="0" tIns="0" bIns="0" anchor="t" anchorCtr="0"/>
          <a:lstStyle>
            <a:lvl1pPr algn="l">
              <a:defRPr sz="2700" b="0" cap="none" baseline="0">
                <a:solidFill>
                  <a:srgbClr val="172751"/>
                </a:solidFill>
              </a:defRPr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Topic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105487" y="1616014"/>
            <a:ext cx="7680000" cy="1500187"/>
          </a:xfrm>
        </p:spPr>
        <p:txBody>
          <a:bodyPr lIns="0" bIns="187200" anchor="b"/>
          <a:lstStyle>
            <a:lvl1pPr marL="0" indent="0">
              <a:spcBef>
                <a:spcPts val="0"/>
              </a:spcBef>
              <a:buNone/>
              <a:defRPr sz="1500" b="0" i="0" baseline="0">
                <a:solidFill>
                  <a:srgbClr val="000000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dirty="0" err="1"/>
              <a:t>Topic</a:t>
            </a:r>
            <a:r>
              <a:rPr lang="hu-HU" dirty="0"/>
              <a:t> 01.</a:t>
            </a:r>
          </a:p>
          <a:p>
            <a:pPr lvl="0"/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Topic</a:t>
            </a:r>
            <a:r>
              <a:rPr lang="hu-HU" dirty="0"/>
              <a:t> text </a:t>
            </a:r>
            <a:r>
              <a:rPr lang="hu-HU" dirty="0" err="1"/>
              <a:t>styles</a:t>
            </a:r>
            <a:endParaRPr lang="hu-H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F25D354-9274-EF4F-A486-DF629D051A2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" name="Picture 15">
            <a:extLst>
              <a:ext uri="{FF2B5EF4-FFF2-40B4-BE49-F238E27FC236}">
                <a16:creationId xmlns:a16="http://schemas.microsoft.com/office/drawing/2014/main" id="{9535E925-4E7F-2F40-8BFC-E0092350B91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909" y="6126228"/>
            <a:ext cx="3074419" cy="409502"/>
          </a:xfrm>
          <a:prstGeom prst="rect">
            <a:avLst/>
          </a:prstGeom>
        </p:spPr>
      </p:pic>
      <p:pic>
        <p:nvPicPr>
          <p:cNvPr id="11" name="Picture 16">
            <a:extLst>
              <a:ext uri="{FF2B5EF4-FFF2-40B4-BE49-F238E27FC236}">
                <a16:creationId xmlns:a16="http://schemas.microsoft.com/office/drawing/2014/main" id="{320185A4-658C-0F4F-870C-B71BC6989D6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7931" y="6026151"/>
            <a:ext cx="722045" cy="616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488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3pPr>
              <a:lnSpc>
                <a:spcPct val="110000"/>
              </a:lnSpc>
              <a:defRPr baseline="0"/>
            </a:lvl3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93AB9A-A3C9-CD4D-AD63-69C703C501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CF87B66-EDB5-F342-958E-94E9F96A0C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3" y="274321"/>
            <a:ext cx="9023684" cy="864870"/>
          </a:xfrm>
        </p:spPr>
        <p:txBody>
          <a:bodyPr/>
          <a:lstStyle>
            <a:lvl1pPr>
              <a:defRPr sz="180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9631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árhuzamo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09603" y="1314484"/>
            <a:ext cx="5384800" cy="3771900"/>
          </a:xfrm>
        </p:spPr>
        <p:txBody>
          <a:bodyPr/>
          <a:lstStyle>
            <a:lvl1pPr>
              <a:defRPr sz="1650" baseline="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hu-HU" dirty="0"/>
              <a:t>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97603" y="1314484"/>
            <a:ext cx="5384800" cy="3771900"/>
          </a:xfrm>
        </p:spPr>
        <p:txBody>
          <a:bodyPr/>
          <a:lstStyle>
            <a:lvl1pPr>
              <a:defRPr sz="1650" b="0"/>
            </a:lvl1pPr>
            <a:lvl2pPr>
              <a:defRPr sz="1500" b="0"/>
            </a:lvl2pPr>
            <a:lvl3pPr>
              <a:defRPr sz="1350" b="0"/>
            </a:lvl3pPr>
            <a:lvl4pPr>
              <a:defRPr sz="1200" b="0"/>
            </a:lvl4pPr>
            <a:lvl5pPr>
              <a:defRPr sz="1200" b="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hu-HU" dirty="0"/>
              <a:t>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524DE-3BEC-3A4A-AD55-EF0FFB9C55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43057BB-BD6C-F540-B6F0-D0969A040E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3" y="274321"/>
            <a:ext cx="9023684" cy="864870"/>
          </a:xfrm>
        </p:spPr>
        <p:txBody>
          <a:bodyPr/>
          <a:lstStyle>
            <a:lvl1pPr>
              <a:defRPr sz="180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7716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Összehasonlítás NLT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600" y="1175287"/>
            <a:ext cx="5386917" cy="639762"/>
          </a:xfrm>
        </p:spPr>
        <p:txBody>
          <a:bodyPr anchor="b">
            <a:normAutofit/>
          </a:bodyPr>
          <a:lstStyle>
            <a:lvl1pPr marL="0" indent="0">
              <a:buNone/>
              <a:defRPr sz="1650" b="1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hu-HU" dirty="0"/>
              <a:t>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831133"/>
            <a:ext cx="5386917" cy="3951288"/>
          </a:xfrm>
        </p:spPr>
        <p:txBody>
          <a:bodyPr/>
          <a:lstStyle>
            <a:lvl1pPr>
              <a:defRPr sz="1650" baseline="0"/>
            </a:lvl1pPr>
            <a:lvl2pPr>
              <a:defRPr sz="1350" baseline="0"/>
            </a:lvl2pPr>
            <a:lvl3pPr>
              <a:defRPr sz="1200" baseline="0"/>
            </a:lvl3pPr>
            <a:lvl4pPr>
              <a:defRPr sz="1050"/>
            </a:lvl4pPr>
            <a:lvl5pPr>
              <a:defRPr sz="105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93374" y="1175287"/>
            <a:ext cx="5389033" cy="639762"/>
          </a:xfrm>
        </p:spPr>
        <p:txBody>
          <a:bodyPr anchor="b">
            <a:normAutofit/>
          </a:bodyPr>
          <a:lstStyle>
            <a:lvl1pPr marL="0" indent="0">
              <a:buNone/>
              <a:defRPr sz="16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hu-HU" dirty="0"/>
              <a:t>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4" y="1831133"/>
            <a:ext cx="5389033" cy="3951288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 baseline="0"/>
            </a:lvl4pPr>
            <a:lvl5pPr>
              <a:defRPr sz="105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F05FC5-2A0F-4C41-8825-3639CCF6CE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337FD55-BF5E-D44F-887A-31C4D213AC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3" y="274321"/>
            <a:ext cx="9023684" cy="864870"/>
          </a:xfrm>
        </p:spPr>
        <p:txBody>
          <a:bodyPr/>
          <a:lstStyle>
            <a:lvl1pPr>
              <a:defRPr sz="180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120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-1169" y="-8313"/>
            <a:ext cx="12193168" cy="68663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latin typeface="+mn-lt"/>
              <a:ea typeface="Courier" charset="0"/>
              <a:cs typeface="Courier" charset="0"/>
            </a:endParaRPr>
          </a:p>
        </p:txBody>
      </p:sp>
      <p:sp>
        <p:nvSpPr>
          <p:cNvPr id="9" name="Rechteck 8"/>
          <p:cNvSpPr/>
          <p:nvPr userDrawn="1"/>
        </p:nvSpPr>
        <p:spPr>
          <a:xfrm>
            <a:off x="-1" y="-8313"/>
            <a:ext cx="12191809" cy="611619"/>
          </a:xfrm>
          <a:prstGeom prst="rect">
            <a:avLst/>
          </a:prstGeom>
          <a:gradFill flip="none" rotWithShape="1">
            <a:gsLst>
              <a:gs pos="100000">
                <a:srgbClr val="9C113D"/>
              </a:gs>
              <a:gs pos="0">
                <a:srgbClr val="000000"/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solidFill>
                <a:srgbClr val="FFFFFF"/>
              </a:solidFill>
            </a:endParaRPr>
          </a:p>
        </p:txBody>
      </p:sp>
      <p:sp>
        <p:nvSpPr>
          <p:cNvPr id="10" name="Textplatzhalter 28"/>
          <p:cNvSpPr>
            <a:spLocks noGrp="1"/>
          </p:cNvSpPr>
          <p:nvPr>
            <p:ph type="body" sz="quarter" idx="11" hasCustomPrompt="1"/>
          </p:nvPr>
        </p:nvSpPr>
        <p:spPr>
          <a:xfrm>
            <a:off x="427570" y="781053"/>
            <a:ext cx="11302615" cy="5495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600"/>
              </a:spcBef>
              <a:buClr>
                <a:srgbClr val="86112B"/>
              </a:buClr>
              <a:defRPr sz="1600">
                <a:solidFill>
                  <a:schemeClr val="bg1"/>
                </a:solidFill>
                <a:latin typeface="+mn-lt"/>
                <a:ea typeface="Courier" charset="0"/>
                <a:cs typeface="Courier" charset="0"/>
              </a:defRPr>
            </a:lvl1pPr>
            <a:lvl2pPr>
              <a:defRPr>
                <a:latin typeface="Abel" charset="0"/>
                <a:ea typeface="Abel" charset="0"/>
                <a:cs typeface="Abel" charset="0"/>
              </a:defRPr>
            </a:lvl2pPr>
            <a:lvl3pPr>
              <a:defRPr>
                <a:latin typeface="Abel" charset="0"/>
                <a:ea typeface="Abel" charset="0"/>
                <a:cs typeface="Abel" charset="0"/>
              </a:defRPr>
            </a:lvl3pPr>
            <a:lvl4pPr>
              <a:defRPr>
                <a:latin typeface="Abel" charset="0"/>
                <a:ea typeface="Abel" charset="0"/>
                <a:cs typeface="Abel" charset="0"/>
              </a:defRPr>
            </a:lvl4pPr>
            <a:lvl5pPr>
              <a:defRPr>
                <a:latin typeface="Abel" charset="0"/>
                <a:ea typeface="Abel" charset="0"/>
                <a:cs typeface="Abel" charset="0"/>
              </a:defRPr>
            </a:lvl5pPr>
          </a:lstStyle>
          <a:p>
            <a:pPr lvl="0"/>
            <a:r>
              <a:rPr lang="de-DE" dirty="0"/>
              <a:t>Anstrich 1</a:t>
            </a:r>
          </a:p>
          <a:p>
            <a:pPr lvl="0"/>
            <a:r>
              <a:rPr lang="de-DE" dirty="0"/>
              <a:t>Anstrich 2</a:t>
            </a:r>
          </a:p>
          <a:p>
            <a:pPr lvl="0"/>
            <a:r>
              <a:rPr lang="de-DE" dirty="0"/>
              <a:t>Anstrich 3</a:t>
            </a:r>
          </a:p>
        </p:txBody>
      </p:sp>
      <p:sp>
        <p:nvSpPr>
          <p:cNvPr id="11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27570" y="111422"/>
            <a:ext cx="11302615" cy="435915"/>
          </a:xfrm>
          <a:prstGeom prst="rect">
            <a:avLst/>
          </a:prstGeom>
          <a:ln>
            <a:noFill/>
          </a:ln>
        </p:spPr>
        <p:txBody>
          <a:bodyPr anchor="ctr">
            <a:noAutofit/>
          </a:bodyPr>
          <a:lstStyle>
            <a:lvl1pPr marL="0" indent="0" algn="l">
              <a:buNone/>
              <a:defRPr sz="2200" b="1" baseline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+mn-lt"/>
                <a:ea typeface="Abel" charset="0"/>
                <a:cs typeface="Abel" charset="0"/>
              </a:defRPr>
            </a:lvl1pPr>
          </a:lstStyle>
          <a:p>
            <a:pPr lvl="0"/>
            <a:r>
              <a:rPr lang="de-DE" dirty="0"/>
              <a:t>HEADLINE INHALTSBEREICH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22124EA-514E-4573-82D6-7563F78B1D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762" y="17676"/>
            <a:ext cx="904573" cy="585630"/>
          </a:xfrm>
          <a:prstGeom prst="rect">
            <a:avLst/>
          </a:prstGeom>
        </p:spPr>
      </p:pic>
      <p:sp>
        <p:nvSpPr>
          <p:cNvPr id="14" name="Rechteck 13">
            <a:extLst>
              <a:ext uri="{FF2B5EF4-FFF2-40B4-BE49-F238E27FC236}">
                <a16:creationId xmlns:a16="http://schemas.microsoft.com/office/drawing/2014/main" id="{1006CD43-CEA8-45BD-B8B4-B4D77F898560}"/>
              </a:ext>
            </a:extLst>
          </p:cNvPr>
          <p:cNvSpPr/>
          <p:nvPr userDrawn="1"/>
        </p:nvSpPr>
        <p:spPr>
          <a:xfrm>
            <a:off x="-1170" y="6494274"/>
            <a:ext cx="12193169" cy="45719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9C113D"/>
              </a:gs>
            </a:gsLst>
            <a:lin ang="10800000" scaled="0"/>
          </a:gradFill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solidFill>
                <a:srgbClr val="FFFFFF"/>
              </a:solidFill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AA1F9481-E114-4D35-972B-F224216E59FC}"/>
              </a:ext>
            </a:extLst>
          </p:cNvPr>
          <p:cNvSpPr txBox="1"/>
          <p:nvPr userDrawn="1"/>
        </p:nvSpPr>
        <p:spPr>
          <a:xfrm>
            <a:off x="4161803" y="6534244"/>
            <a:ext cx="79219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b="0" i="0">
                <a:solidFill>
                  <a:schemeClr val="bg1"/>
                </a:solidFill>
                <a:latin typeface="+mn-lt"/>
                <a:cs typeface="Calibri"/>
              </a:rPr>
              <a:t>Sven Breitkopf </a:t>
            </a:r>
            <a:r>
              <a:rPr lang="de-DE" sz="1200" b="1" i="0">
                <a:solidFill>
                  <a:srgbClr val="86112B"/>
                </a:solidFill>
                <a:latin typeface="+mn-lt"/>
                <a:cs typeface="Calibri"/>
              </a:rPr>
              <a:t>I </a:t>
            </a:r>
            <a:r>
              <a:rPr lang="de-DE" sz="1200" b="1" i="0" baseline="0">
                <a:solidFill>
                  <a:srgbClr val="86112B"/>
                </a:solidFill>
                <a:latin typeface="+mn-lt"/>
                <a:cs typeface="Calibri"/>
              </a:rPr>
              <a:t> </a:t>
            </a:r>
            <a:r>
              <a:rPr lang="de-DE" sz="1200" b="0" i="0">
                <a:solidFill>
                  <a:schemeClr val="bg1"/>
                </a:solidFill>
                <a:latin typeface="+mn-lt"/>
                <a:cs typeface="Calibri"/>
              </a:rPr>
              <a:t>Active Fiber Systems GmbH  </a:t>
            </a:r>
            <a:r>
              <a:rPr lang="de-DE" sz="1200" b="1" i="0">
                <a:solidFill>
                  <a:srgbClr val="86112B"/>
                </a:solidFill>
                <a:latin typeface="+mn-lt"/>
                <a:cs typeface="Calibri"/>
              </a:rPr>
              <a:t>I </a:t>
            </a:r>
            <a:r>
              <a:rPr lang="de-DE" sz="1200" b="0" i="0">
                <a:solidFill>
                  <a:schemeClr val="bg1"/>
                </a:solidFill>
                <a:latin typeface="+mn-lt"/>
                <a:cs typeface="Calibri"/>
              </a:rPr>
              <a:t> www.afs-jena.de  </a:t>
            </a:r>
            <a:r>
              <a:rPr lang="de-DE" sz="1200" b="1" i="0">
                <a:solidFill>
                  <a:srgbClr val="86112B"/>
                </a:solidFill>
                <a:latin typeface="+mn-lt"/>
                <a:cs typeface="Calibri"/>
              </a:rPr>
              <a:t>I</a:t>
            </a:r>
            <a:r>
              <a:rPr lang="de-DE" sz="1200" b="1" i="0" baseline="0">
                <a:solidFill>
                  <a:srgbClr val="86112B"/>
                </a:solidFill>
                <a:latin typeface="+mn-lt"/>
                <a:cs typeface="Calibri"/>
              </a:rPr>
              <a:t> </a:t>
            </a:r>
            <a:r>
              <a:rPr lang="de-DE" sz="1200" b="0" i="0">
                <a:solidFill>
                  <a:schemeClr val="bg1"/>
                </a:solidFill>
                <a:latin typeface="+mn-lt"/>
                <a:cs typeface="Calibri"/>
              </a:rPr>
              <a:t> 08.10.2019</a:t>
            </a:r>
            <a:r>
              <a:rPr lang="de-DE" sz="1200" b="1" i="0">
                <a:solidFill>
                  <a:srgbClr val="86112B"/>
                </a:solidFill>
                <a:latin typeface="+mn-lt"/>
                <a:cs typeface="Calibri"/>
              </a:rPr>
              <a:t> I</a:t>
            </a:r>
            <a:r>
              <a:rPr lang="de-DE" sz="1200" b="1" i="0" baseline="0">
                <a:solidFill>
                  <a:srgbClr val="86112B"/>
                </a:solidFill>
                <a:latin typeface="+mn-lt"/>
                <a:cs typeface="Calibri"/>
              </a:rPr>
              <a:t> </a:t>
            </a:r>
            <a:r>
              <a:rPr lang="de-DE" sz="1200" b="0" i="0">
                <a:solidFill>
                  <a:schemeClr val="bg1"/>
                </a:solidFill>
                <a:latin typeface="+mn-lt"/>
                <a:cs typeface="Calibri"/>
              </a:rPr>
              <a:t> Slide </a:t>
            </a:r>
            <a:fld id="{F59285D5-DC1D-4AB8-A08F-98E920D82507}" type="slidenum">
              <a:rPr lang="de-DE" sz="1200" b="0" smtClean="0">
                <a:solidFill>
                  <a:schemeClr val="bg1"/>
                </a:solidFill>
              </a:rPr>
              <a:pPr algn="ctr"/>
              <a:t>‹#›</a:t>
            </a:fld>
            <a:endParaRPr lang="de-DE" sz="1200" b="0" i="0">
              <a:solidFill>
                <a:schemeClr val="bg1"/>
              </a:solidFill>
              <a:latin typeface="+mn-lt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2048444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 csak címfelirat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33"/>
          <p:cNvGraphicFramePr>
            <a:graphicFrameLocks noChangeAspect="1"/>
          </p:cNvGraphicFramePr>
          <p:nvPr/>
        </p:nvGraphicFramePr>
        <p:xfrm>
          <a:off x="2243667" y="1426846"/>
          <a:ext cx="7884584" cy="3806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5912631" imgH="3169658" progId="Excel.Chart.8">
                  <p:embed/>
                </p:oleObj>
              </mc:Choice>
              <mc:Fallback>
                <p:oleObj r:id="rId2" imgW="5912631" imgH="3169658" progId="Excel.Chart.8">
                  <p:embed/>
                  <p:pic>
                    <p:nvPicPr>
                      <p:cNvPr id="3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3667" y="1426846"/>
                        <a:ext cx="7884584" cy="3806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3" y="274321"/>
            <a:ext cx="9023684" cy="864870"/>
          </a:xfrm>
        </p:spPr>
        <p:txBody>
          <a:bodyPr/>
          <a:lstStyle>
            <a:lvl1pPr>
              <a:defRPr sz="180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A6AE8A-7CB7-E240-B8FF-92158BBA49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8445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118251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talom fejlécc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212236"/>
            <a:ext cx="6815667" cy="4676503"/>
          </a:xfrm>
        </p:spPr>
        <p:txBody>
          <a:bodyPr/>
          <a:lstStyle>
            <a:lvl1pPr>
              <a:defRPr sz="1650"/>
            </a:lvl1pPr>
            <a:lvl2pPr>
              <a:defRPr sz="1350"/>
            </a:lvl2pPr>
            <a:lvl3pPr>
              <a:defRPr sz="1350" baseline="0"/>
            </a:lvl3pPr>
            <a:lvl4pPr>
              <a:defRPr sz="1200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7" y="1212237"/>
            <a:ext cx="4011084" cy="467650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BF0DF4-A710-564F-8EF9-B4E55C1AA8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9AF25D5-2C6D-0D4F-9282-371DCD0D86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3" y="274321"/>
            <a:ext cx="9023684" cy="864870"/>
          </a:xfrm>
        </p:spPr>
        <p:txBody>
          <a:bodyPr/>
          <a:lstStyle>
            <a:lvl1pPr>
              <a:defRPr sz="180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02676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07997" y="4706543"/>
            <a:ext cx="73152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text </a:t>
            </a:r>
            <a:r>
              <a:rPr lang="hu-HU" dirty="0" err="1"/>
              <a:t>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07997" y="1159978"/>
            <a:ext cx="7315200" cy="3441708"/>
          </a:xfrm>
        </p:spPr>
        <p:txBody>
          <a:bodyPr rtlCol="0">
            <a:normAutofit/>
          </a:bodyPr>
          <a:lstStyle>
            <a:lvl1pPr marL="0" indent="0">
              <a:buNone/>
              <a:defRPr sz="18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graphicFrame>
        <p:nvGraphicFramePr>
          <p:cNvPr id="5" name="Object 33"/>
          <p:cNvGraphicFramePr>
            <a:graphicFrameLocks noChangeAspect="1"/>
          </p:cNvGraphicFramePr>
          <p:nvPr/>
        </p:nvGraphicFramePr>
        <p:xfrm>
          <a:off x="3411937" y="1959852"/>
          <a:ext cx="5372363" cy="25250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5284795" imgH="2755164" progId="Excel.Chart.8">
                  <p:embed/>
                </p:oleObj>
              </mc:Choice>
              <mc:Fallback>
                <p:oleObj r:id="rId2" imgW="5284795" imgH="2755164" progId="Excel.Chart.8">
                  <p:embed/>
                  <p:pic>
                    <p:nvPicPr>
                      <p:cNvPr id="5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1937" y="1959852"/>
                        <a:ext cx="5372363" cy="252507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107997" y="5273282"/>
            <a:ext cx="7315200" cy="494982"/>
          </a:xfrm>
        </p:spPr>
        <p:txBody>
          <a:bodyPr/>
          <a:lstStyle>
            <a:lvl1pPr marL="0" indent="0">
              <a:buNone/>
              <a:defRPr sz="1050" baseline="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text </a:t>
            </a:r>
            <a:r>
              <a:rPr lang="hu-HU" dirty="0" err="1"/>
              <a:t>style</a:t>
            </a:r>
            <a:endParaRPr lang="hu-HU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CF2B5-C100-384E-8BCD-5BBAB459DB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8917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ízszintes 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 rot="10800000">
            <a:off x="609600" y="1310640"/>
            <a:ext cx="10972800" cy="452628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83750-67F2-BE4D-BAFB-9952FDE357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aphicFrame>
        <p:nvGraphicFramePr>
          <p:cNvPr id="5" name="Object 33"/>
          <p:cNvGraphicFramePr>
            <a:graphicFrameLocks noChangeAspect="1"/>
          </p:cNvGraphicFramePr>
          <p:nvPr/>
        </p:nvGraphicFramePr>
        <p:xfrm>
          <a:off x="2764352" y="1686396"/>
          <a:ext cx="8736709" cy="40997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6083305" imgH="3169658" progId="Excel.Chart.8">
                  <p:embed/>
                </p:oleObj>
              </mc:Choice>
              <mc:Fallback>
                <p:oleObj r:id="rId2" imgW="6083305" imgH="3169658" progId="Excel.Chart.8">
                  <p:embed/>
                  <p:pic>
                    <p:nvPicPr>
                      <p:cNvPr id="5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4352" y="1686396"/>
                        <a:ext cx="8736709" cy="409977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7322674F-7A73-3744-999F-2CE88AD3FB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3" y="274321"/>
            <a:ext cx="9023684" cy="864870"/>
          </a:xfrm>
        </p:spPr>
        <p:txBody>
          <a:bodyPr/>
          <a:lstStyle>
            <a:lvl1pPr>
              <a:defRPr sz="180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61164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9114974" y="794085"/>
            <a:ext cx="2467428" cy="4969684"/>
          </a:xfrm>
        </p:spPr>
        <p:txBody>
          <a:bodyPr vert="eaVert" anchor="ctr">
            <a:normAutofit/>
          </a:bodyPr>
          <a:lstStyle>
            <a:lvl1pPr>
              <a:defRPr sz="1800" baseline="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794085"/>
            <a:ext cx="8284755" cy="4969684"/>
          </a:xfrm>
        </p:spPr>
        <p:txBody>
          <a:bodyPr vert="eaVert"/>
          <a:lstStyle>
            <a:lvl2pPr>
              <a:defRPr baseline="0"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2D8C02-22FC-5441-88D7-7BD0FA4EFD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78755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LTL ppt col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 descr="SEC-COLORS-FOR-PPPT-PALETT.png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5400" y="592238"/>
            <a:ext cx="9601200" cy="5398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10"/>
          <p:cNvSpPr txBox="1">
            <a:spLocks noChangeArrowheads="1"/>
          </p:cNvSpPr>
          <p:nvPr/>
        </p:nvSpPr>
        <p:spPr bwMode="auto">
          <a:xfrm>
            <a:off x="9158819" y="2118360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3" y="274321"/>
            <a:ext cx="9023684" cy="86487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hu-HU" dirty="0"/>
              <a:t>NLTL PPT </a:t>
            </a:r>
            <a:r>
              <a:rPr lang="hu-HU" dirty="0" err="1"/>
              <a:t>suggested</a:t>
            </a:r>
            <a:r>
              <a:rPr lang="hu-HU" dirty="0"/>
              <a:t> </a:t>
            </a:r>
            <a:r>
              <a:rPr lang="hu-HU" dirty="0" err="1"/>
              <a:t>colors</a:t>
            </a:r>
            <a:endParaRPr lang="en-US" dirty="0"/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B1DCB3-0B37-C54F-A8D1-93C70F4F8C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58010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ejezet címolda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1"/>
          <p:cNvSpPr txBox="1">
            <a:spLocks noChangeArrowheads="1"/>
          </p:cNvSpPr>
          <p:nvPr/>
        </p:nvSpPr>
        <p:spPr bwMode="auto">
          <a:xfrm>
            <a:off x="-380999" y="1021080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094201" y="1911291"/>
            <a:ext cx="7680000" cy="1511996"/>
          </a:xfrm>
        </p:spPr>
        <p:txBody>
          <a:bodyPr lIns="0" tIns="0" rIns="0" bIns="0" anchor="b" anchorCtr="0">
            <a:normAutofit/>
          </a:bodyPr>
          <a:lstStyle>
            <a:lvl1pPr algn="l">
              <a:lnSpc>
                <a:spcPct val="100000"/>
              </a:lnSpc>
              <a:defRPr sz="3600" b="0" cap="all" spc="0">
                <a:solidFill>
                  <a:srgbClr val="172751"/>
                </a:solidFill>
                <a:effectLst>
                  <a:outerShdw blurRad="53975" dist="50800" dir="3600000" algn="tl" rotWithShape="0">
                    <a:schemeClr val="tx1">
                      <a:alpha val="20000"/>
                    </a:schemeClr>
                  </a:outerShdw>
                </a:effectLst>
              </a:defRPr>
            </a:lvl1pPr>
          </a:lstStyle>
          <a:p>
            <a:r>
              <a:rPr lang="hu-HU" dirty="0"/>
              <a:t>ELISS22</a:t>
            </a:r>
            <a:br>
              <a:rPr lang="hu-HU" dirty="0"/>
            </a:br>
            <a:br>
              <a:rPr lang="hu-HU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94201" y="3433055"/>
            <a:ext cx="7680000" cy="1243807"/>
          </a:xfrm>
        </p:spPr>
        <p:txBody>
          <a:bodyPr lIns="0" tIns="187200">
            <a:normAutofit/>
          </a:bodyPr>
          <a:lstStyle>
            <a:lvl1pPr marL="0" indent="0" algn="l">
              <a:spcBef>
                <a:spcPts val="0"/>
              </a:spcBef>
              <a:buNone/>
              <a:defRPr sz="2000" b="1" i="0" kern="1400" spc="10">
                <a:solidFill>
                  <a:srgbClr val="0D0D0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hu-HU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42E122F-02FB-2E42-A26F-47B5609D360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4" name="Picture 15">
            <a:extLst>
              <a:ext uri="{FF2B5EF4-FFF2-40B4-BE49-F238E27FC236}">
                <a16:creationId xmlns:a16="http://schemas.microsoft.com/office/drawing/2014/main" id="{14375CBE-10C7-6943-A512-60B3DD6933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908" y="6126228"/>
            <a:ext cx="3074419" cy="409502"/>
          </a:xfrm>
          <a:prstGeom prst="rect">
            <a:avLst/>
          </a:prstGeom>
        </p:spPr>
      </p:pic>
      <p:pic>
        <p:nvPicPr>
          <p:cNvPr id="15" name="Picture 16">
            <a:extLst>
              <a:ext uri="{FF2B5EF4-FFF2-40B4-BE49-F238E27FC236}">
                <a16:creationId xmlns:a16="http://schemas.microsoft.com/office/drawing/2014/main" id="{41B51571-B46E-344D-868D-54A30E86F3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7930" y="6026151"/>
            <a:ext cx="722045" cy="616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60441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éma címolda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05491" y="3116199"/>
            <a:ext cx="7680000" cy="1362076"/>
          </a:xfrm>
        </p:spPr>
        <p:txBody>
          <a:bodyPr lIns="0" tIns="0" bIns="0" anchor="t" anchorCtr="0"/>
          <a:lstStyle>
            <a:lvl1pPr algn="l">
              <a:defRPr sz="3600" b="0" cap="none" baseline="0">
                <a:solidFill>
                  <a:srgbClr val="172751"/>
                </a:solidFill>
              </a:defRPr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Topic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105487" y="1616012"/>
            <a:ext cx="7680000" cy="1500187"/>
          </a:xfrm>
        </p:spPr>
        <p:txBody>
          <a:bodyPr lIns="0" bIns="187200" anchor="b"/>
          <a:lstStyle>
            <a:lvl1pPr marL="0" indent="0">
              <a:spcBef>
                <a:spcPts val="0"/>
              </a:spcBef>
              <a:buNone/>
              <a:defRPr sz="2000" b="0" i="0" baseline="0">
                <a:solidFill>
                  <a:srgbClr val="00000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dirty="0" err="1"/>
              <a:t>Topic</a:t>
            </a:r>
            <a:r>
              <a:rPr lang="hu-HU" dirty="0"/>
              <a:t> 01.</a:t>
            </a:r>
          </a:p>
          <a:p>
            <a:pPr lvl="0"/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Topic</a:t>
            </a:r>
            <a:r>
              <a:rPr lang="hu-HU" dirty="0"/>
              <a:t> text </a:t>
            </a:r>
            <a:r>
              <a:rPr lang="hu-HU" dirty="0" err="1"/>
              <a:t>styles</a:t>
            </a:r>
            <a:endParaRPr lang="hu-H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F25D354-9274-EF4F-A486-DF629D051A2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" name="Picture 15">
            <a:extLst>
              <a:ext uri="{FF2B5EF4-FFF2-40B4-BE49-F238E27FC236}">
                <a16:creationId xmlns:a16="http://schemas.microsoft.com/office/drawing/2014/main" id="{9535E925-4E7F-2F40-8BFC-E0092350B9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908" y="6126228"/>
            <a:ext cx="3074419" cy="409502"/>
          </a:xfrm>
          <a:prstGeom prst="rect">
            <a:avLst/>
          </a:prstGeom>
        </p:spPr>
      </p:pic>
      <p:pic>
        <p:nvPicPr>
          <p:cNvPr id="11" name="Picture 16">
            <a:extLst>
              <a:ext uri="{FF2B5EF4-FFF2-40B4-BE49-F238E27FC236}">
                <a16:creationId xmlns:a16="http://schemas.microsoft.com/office/drawing/2014/main" id="{320185A4-658C-0F4F-870C-B71BC6989D6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7930" y="6026151"/>
            <a:ext cx="722045" cy="616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55016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3pPr>
              <a:lnSpc>
                <a:spcPct val="110000"/>
              </a:lnSpc>
              <a:defRPr baseline="0"/>
            </a:lvl3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93AB9A-A3C9-CD4D-AD63-69C703C501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CF87B66-EDB5-F342-958E-94E9F96A0C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2" y="274321"/>
            <a:ext cx="9023684" cy="864870"/>
          </a:xfrm>
        </p:spPr>
        <p:txBody>
          <a:bodyPr/>
          <a:lstStyle>
            <a:lvl1pPr>
              <a:defRPr sz="240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325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hteck 19"/>
          <p:cNvSpPr/>
          <p:nvPr userDrawn="1"/>
        </p:nvSpPr>
        <p:spPr>
          <a:xfrm>
            <a:off x="-1169" y="2511559"/>
            <a:ext cx="12218569" cy="120502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58000"/>
                </a:schemeClr>
              </a:gs>
              <a:gs pos="8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>
              <a:latin typeface="+mn-lt"/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18841" y="2865736"/>
            <a:ext cx="11154833" cy="56204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700" b="1" baseline="0">
                <a:solidFill>
                  <a:srgbClr val="FFFFFF"/>
                </a:solidFill>
                <a:latin typeface="+mn-lt"/>
                <a:ea typeface="Abel" charset="0"/>
                <a:cs typeface="Abel" charset="0"/>
              </a:defRPr>
            </a:lvl1pPr>
          </a:lstStyle>
          <a:p>
            <a:pPr lvl="0"/>
            <a:r>
              <a:rPr lang="de-DE" dirty="0"/>
              <a:t>Vielen Dank für Ihre Aufmerksamkeit.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1352643-059C-4D1E-90D8-78AB99C4AD6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8201" y="520935"/>
            <a:ext cx="2338483" cy="1368868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A0709B43-73E7-4692-B6D2-8C5A7B8451A4}"/>
              </a:ext>
            </a:extLst>
          </p:cNvPr>
          <p:cNvSpPr/>
          <p:nvPr userDrawn="1"/>
        </p:nvSpPr>
        <p:spPr>
          <a:xfrm>
            <a:off x="-1170" y="6494274"/>
            <a:ext cx="12193169" cy="45719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9C113D"/>
              </a:gs>
            </a:gsLst>
            <a:lin ang="10800000" scaled="0"/>
          </a:gradFill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solidFill>
                <a:srgbClr val="FFFFFF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3B960307-32A3-45B9-A2C8-0955952FAB5A}"/>
              </a:ext>
            </a:extLst>
          </p:cNvPr>
          <p:cNvSpPr txBox="1"/>
          <p:nvPr userDrawn="1"/>
        </p:nvSpPr>
        <p:spPr>
          <a:xfrm>
            <a:off x="4161803" y="6534244"/>
            <a:ext cx="79219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b="0" i="0">
                <a:solidFill>
                  <a:schemeClr val="bg1"/>
                </a:solidFill>
                <a:latin typeface="+mn-lt"/>
                <a:cs typeface="Calibri"/>
              </a:rPr>
              <a:t>Sven Breitkopf </a:t>
            </a:r>
            <a:r>
              <a:rPr lang="de-DE" sz="1200" b="1" i="0">
                <a:solidFill>
                  <a:srgbClr val="86112B"/>
                </a:solidFill>
                <a:latin typeface="+mn-lt"/>
                <a:cs typeface="Calibri"/>
              </a:rPr>
              <a:t>I </a:t>
            </a:r>
            <a:r>
              <a:rPr lang="de-DE" sz="1200" b="1" i="0" baseline="0">
                <a:solidFill>
                  <a:srgbClr val="86112B"/>
                </a:solidFill>
                <a:latin typeface="+mn-lt"/>
                <a:cs typeface="Calibri"/>
              </a:rPr>
              <a:t> </a:t>
            </a:r>
            <a:r>
              <a:rPr lang="de-DE" sz="1200" b="0" i="0">
                <a:solidFill>
                  <a:schemeClr val="bg1"/>
                </a:solidFill>
                <a:latin typeface="+mn-lt"/>
                <a:cs typeface="Calibri"/>
              </a:rPr>
              <a:t>Active Fiber Systems GmbH  </a:t>
            </a:r>
            <a:r>
              <a:rPr lang="de-DE" sz="1200" b="1" i="0">
                <a:solidFill>
                  <a:srgbClr val="86112B"/>
                </a:solidFill>
                <a:latin typeface="+mn-lt"/>
                <a:cs typeface="Calibri"/>
              </a:rPr>
              <a:t>I </a:t>
            </a:r>
            <a:r>
              <a:rPr lang="de-DE" sz="1200" b="0" i="0">
                <a:solidFill>
                  <a:schemeClr val="bg1"/>
                </a:solidFill>
                <a:latin typeface="+mn-lt"/>
                <a:cs typeface="Calibri"/>
              </a:rPr>
              <a:t> www.afs-jena.de  </a:t>
            </a:r>
            <a:r>
              <a:rPr lang="de-DE" sz="1200" b="1" i="0">
                <a:solidFill>
                  <a:srgbClr val="86112B"/>
                </a:solidFill>
                <a:latin typeface="+mn-lt"/>
                <a:cs typeface="Calibri"/>
              </a:rPr>
              <a:t>I</a:t>
            </a:r>
            <a:r>
              <a:rPr lang="de-DE" sz="1200" b="1" i="0" baseline="0">
                <a:solidFill>
                  <a:srgbClr val="86112B"/>
                </a:solidFill>
                <a:latin typeface="+mn-lt"/>
                <a:cs typeface="Calibri"/>
              </a:rPr>
              <a:t> </a:t>
            </a:r>
            <a:r>
              <a:rPr lang="de-DE" sz="1200" b="0" i="0">
                <a:solidFill>
                  <a:schemeClr val="bg1"/>
                </a:solidFill>
                <a:latin typeface="+mn-lt"/>
                <a:cs typeface="Calibri"/>
              </a:rPr>
              <a:t> 08.10.2019</a:t>
            </a:r>
            <a:r>
              <a:rPr lang="de-DE" sz="1200" b="1" i="0">
                <a:solidFill>
                  <a:srgbClr val="86112B"/>
                </a:solidFill>
                <a:latin typeface="+mn-lt"/>
                <a:cs typeface="Calibri"/>
              </a:rPr>
              <a:t> I</a:t>
            </a:r>
            <a:r>
              <a:rPr lang="de-DE" sz="1200" b="1" i="0" baseline="0">
                <a:solidFill>
                  <a:srgbClr val="86112B"/>
                </a:solidFill>
                <a:latin typeface="+mn-lt"/>
                <a:cs typeface="Calibri"/>
              </a:rPr>
              <a:t> </a:t>
            </a:r>
            <a:r>
              <a:rPr lang="de-DE" sz="1200" b="0" i="0">
                <a:solidFill>
                  <a:schemeClr val="bg1"/>
                </a:solidFill>
                <a:latin typeface="+mn-lt"/>
                <a:cs typeface="Calibri"/>
              </a:rPr>
              <a:t> Slide </a:t>
            </a:r>
            <a:fld id="{F59285D5-DC1D-4AB8-A08F-98E920D82507}" type="slidenum">
              <a:rPr lang="de-DE" sz="1200" b="0" smtClean="0">
                <a:solidFill>
                  <a:schemeClr val="bg1"/>
                </a:solidFill>
              </a:rPr>
              <a:pPr algn="ctr"/>
              <a:t>‹#›</a:t>
            </a:fld>
            <a:endParaRPr lang="de-DE" sz="1200" b="0" i="0">
              <a:solidFill>
                <a:schemeClr val="bg1"/>
              </a:solidFill>
              <a:latin typeface="+mn-lt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8687472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rhuzamo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09603" y="1314484"/>
            <a:ext cx="5384800" cy="3771900"/>
          </a:xfrm>
        </p:spPr>
        <p:txBody>
          <a:bodyPr/>
          <a:lstStyle>
            <a:lvl1pPr>
              <a:defRPr sz="2200" baseline="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dirty="0"/>
              <a:t>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97603" y="1314484"/>
            <a:ext cx="5384800" cy="3771900"/>
          </a:xfrm>
        </p:spPr>
        <p:txBody>
          <a:bodyPr/>
          <a:lstStyle>
            <a:lvl1pPr>
              <a:defRPr sz="2200" b="0"/>
            </a:lvl1pPr>
            <a:lvl2pPr>
              <a:defRPr sz="2000" b="0"/>
            </a:lvl2pPr>
            <a:lvl3pPr>
              <a:defRPr sz="1800" b="0"/>
            </a:lvl3pPr>
            <a:lvl4pPr>
              <a:defRPr sz="1600" b="0"/>
            </a:lvl4pPr>
            <a:lvl5pPr>
              <a:defRPr sz="1600" b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dirty="0"/>
              <a:t>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524DE-3BEC-3A4A-AD55-EF0FFB9C55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43057BB-BD6C-F540-B6F0-D0969A040E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2" y="274321"/>
            <a:ext cx="9023684" cy="864870"/>
          </a:xfrm>
        </p:spPr>
        <p:txBody>
          <a:bodyPr/>
          <a:lstStyle>
            <a:lvl1pPr>
              <a:defRPr sz="240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060133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Összehasonlítás NLT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600" y="1175287"/>
            <a:ext cx="5386917" cy="639762"/>
          </a:xfrm>
        </p:spPr>
        <p:txBody>
          <a:bodyPr anchor="b">
            <a:normAutofit/>
          </a:bodyPr>
          <a:lstStyle>
            <a:lvl1pPr marL="0" indent="0">
              <a:buNone/>
              <a:defRPr sz="22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dirty="0"/>
              <a:t>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831133"/>
            <a:ext cx="5386917" cy="3951288"/>
          </a:xfrm>
        </p:spPr>
        <p:txBody>
          <a:bodyPr/>
          <a:lstStyle>
            <a:lvl1pPr>
              <a:defRPr sz="2200" baseline="0"/>
            </a:lvl1pPr>
            <a:lvl2pPr>
              <a:defRPr sz="1800" baseline="0"/>
            </a:lvl2pPr>
            <a:lvl3pPr>
              <a:defRPr sz="1600" baseline="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93373" y="1175287"/>
            <a:ext cx="5389033" cy="639762"/>
          </a:xfr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dirty="0"/>
              <a:t>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1831133"/>
            <a:ext cx="5389033" cy="395128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 baseline="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F05FC5-2A0F-4C41-8825-3639CCF6CE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337FD55-BF5E-D44F-887A-31C4D213AC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2" y="274321"/>
            <a:ext cx="9023684" cy="864870"/>
          </a:xfrm>
        </p:spPr>
        <p:txBody>
          <a:bodyPr/>
          <a:lstStyle>
            <a:lvl1pPr>
              <a:defRPr sz="240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05490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 csak címfelirat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33"/>
          <p:cNvGraphicFramePr>
            <a:graphicFrameLocks noChangeAspect="1"/>
          </p:cNvGraphicFramePr>
          <p:nvPr/>
        </p:nvGraphicFramePr>
        <p:xfrm>
          <a:off x="2243667" y="1426846"/>
          <a:ext cx="7884584" cy="3806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5912631" imgH="3169658" progId="Excel.Chart.8">
                  <p:embed/>
                </p:oleObj>
              </mc:Choice>
              <mc:Fallback>
                <p:oleObj r:id="rId2" imgW="5912631" imgH="3169658" progId="Excel.Chart.8">
                  <p:embed/>
                  <p:pic>
                    <p:nvPicPr>
                      <p:cNvPr id="3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3667" y="1426846"/>
                        <a:ext cx="7884584" cy="3806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2" y="274321"/>
            <a:ext cx="9023684" cy="864870"/>
          </a:xfrm>
        </p:spPr>
        <p:txBody>
          <a:bodyPr/>
          <a:lstStyle>
            <a:lvl1pPr>
              <a:defRPr sz="240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A6AE8A-7CB7-E240-B8FF-92158BBA49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28916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042C1C-677B-1549-94B3-F4B5D5D3D20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99518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res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45779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042C1C-677B-1549-94B3-F4B5D5D3D20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38004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rtalom fejlécc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212234"/>
            <a:ext cx="6815667" cy="4676503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800" baseline="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6" y="1212235"/>
            <a:ext cx="4011084" cy="467650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BF0DF4-A710-564F-8EF9-B4E55C1AA8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9AF25D5-2C6D-0D4F-9282-371DCD0D86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2" y="274321"/>
            <a:ext cx="9023684" cy="864870"/>
          </a:xfrm>
        </p:spPr>
        <p:txBody>
          <a:bodyPr/>
          <a:lstStyle>
            <a:lvl1pPr>
              <a:defRPr sz="240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8991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07997" y="4706543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text </a:t>
            </a:r>
            <a:r>
              <a:rPr lang="hu-HU" dirty="0" err="1"/>
              <a:t>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07997" y="1159978"/>
            <a:ext cx="7315200" cy="3441708"/>
          </a:xfrm>
        </p:spPr>
        <p:txBody>
          <a:bodyPr rtlCol="0">
            <a:normAutofit/>
          </a:bodyPr>
          <a:lstStyle>
            <a:lvl1pPr marL="0" indent="0">
              <a:buNone/>
              <a:defRPr sz="24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hu-HU" noProof="0"/>
              <a:t>Kép beszúrásához kattintson az ikonra</a:t>
            </a:r>
            <a:endParaRPr lang="en-US" noProof="0"/>
          </a:p>
        </p:txBody>
      </p:sp>
      <p:graphicFrame>
        <p:nvGraphicFramePr>
          <p:cNvPr id="5" name="Object 33"/>
          <p:cNvGraphicFramePr>
            <a:graphicFrameLocks noChangeAspect="1"/>
          </p:cNvGraphicFramePr>
          <p:nvPr/>
        </p:nvGraphicFramePr>
        <p:xfrm>
          <a:off x="3411936" y="1959852"/>
          <a:ext cx="5372363" cy="25250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5284795" imgH="2755164" progId="Excel.Chart.8">
                  <p:embed/>
                </p:oleObj>
              </mc:Choice>
              <mc:Fallback>
                <p:oleObj r:id="rId2" imgW="5284795" imgH="2755164" progId="Excel.Chart.8">
                  <p:embed/>
                  <p:pic>
                    <p:nvPicPr>
                      <p:cNvPr id="5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1936" y="1959852"/>
                        <a:ext cx="5372363" cy="252507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107997" y="5273282"/>
            <a:ext cx="7315200" cy="494982"/>
          </a:xfrm>
        </p:spPr>
        <p:txBody>
          <a:bodyPr/>
          <a:lstStyle>
            <a:lvl1pPr marL="0" indent="0">
              <a:buNone/>
              <a:defRPr sz="1400" baseline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text </a:t>
            </a:r>
            <a:r>
              <a:rPr lang="hu-HU" dirty="0" err="1"/>
              <a:t>style</a:t>
            </a:r>
            <a:endParaRPr lang="hu-HU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CF2B5-C100-384E-8BCD-5BBAB459DB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53091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ízszintes 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 rot="10800000">
            <a:off x="609600" y="1310640"/>
            <a:ext cx="10972800" cy="4526280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83750-67F2-BE4D-BAFB-9952FDE357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aphicFrame>
        <p:nvGraphicFramePr>
          <p:cNvPr id="5" name="Object 33"/>
          <p:cNvGraphicFramePr>
            <a:graphicFrameLocks noChangeAspect="1"/>
          </p:cNvGraphicFramePr>
          <p:nvPr userDrawn="1"/>
        </p:nvGraphicFramePr>
        <p:xfrm>
          <a:off x="2764352" y="1686396"/>
          <a:ext cx="8736709" cy="40997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6083305" imgH="3169658" progId="Excel.Chart.8">
                  <p:embed/>
                </p:oleObj>
              </mc:Choice>
              <mc:Fallback>
                <p:oleObj r:id="rId2" imgW="6083305" imgH="3169658" progId="Excel.Chart.8">
                  <p:embed/>
                  <p:pic>
                    <p:nvPicPr>
                      <p:cNvPr id="5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4352" y="1686396"/>
                        <a:ext cx="8736709" cy="409977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7322674F-7A73-3744-999F-2CE88AD3FB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2" y="274321"/>
            <a:ext cx="9023684" cy="864870"/>
          </a:xfrm>
        </p:spPr>
        <p:txBody>
          <a:bodyPr/>
          <a:lstStyle>
            <a:lvl1pPr>
              <a:defRPr sz="240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462154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9114973" y="794085"/>
            <a:ext cx="2467428" cy="4969684"/>
          </a:xfrm>
        </p:spPr>
        <p:txBody>
          <a:bodyPr vert="eaVert" anchor="ctr">
            <a:normAutofit/>
          </a:bodyPr>
          <a:lstStyle>
            <a:lvl1pPr>
              <a:defRPr sz="2400" baseline="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794085"/>
            <a:ext cx="8284755" cy="4969684"/>
          </a:xfrm>
        </p:spPr>
        <p:txBody>
          <a:bodyPr vert="eaVert"/>
          <a:lstStyle>
            <a:lvl2pPr>
              <a:defRPr baseline="0"/>
            </a:lvl2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2D8C02-22FC-5441-88D7-7BD0FA4EFD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685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6E959B-7931-490D-B486-DC238E7D7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986555" cy="1030288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13AC6E6-3E5C-41DC-B020-F161512C1D3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CC4FF75-E353-4AB8-B92D-18C14A1A0E0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59285D5-DC1D-4AB8-A08F-98E920D82507}" type="slidenum">
              <a:rPr lang="de-DE" smtClean="0"/>
              <a:t>‹#›</a:t>
            </a:fld>
            <a:endParaRPr lang="de-DE"/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id="{1CD619D7-E1F9-443F-B68B-98AF82646F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1958"/>
            <a:ext cx="10515600" cy="4725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</a:t>
            </a:r>
            <a:r>
              <a:rPr lang="de-DE" dirty="0" err="1"/>
              <a:t>Ebenec</a:t>
            </a:r>
            <a:endParaRPr lang="de-DE" dirty="0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8C01FA29-DC6E-4944-B10E-78C9940F9562}"/>
              </a:ext>
            </a:extLst>
          </p:cNvPr>
          <p:cNvSpPr/>
          <p:nvPr userDrawn="1"/>
        </p:nvSpPr>
        <p:spPr>
          <a:xfrm>
            <a:off x="-1170" y="6494274"/>
            <a:ext cx="12193169" cy="45719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9C113D"/>
              </a:gs>
            </a:gsLst>
            <a:lin ang="10800000" scaled="0"/>
          </a:gradFill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solidFill>
                <a:srgbClr val="FFFFFF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398D7AF5-1638-4A4B-B0EB-871E3AF04DA4}"/>
              </a:ext>
            </a:extLst>
          </p:cNvPr>
          <p:cNvSpPr txBox="1"/>
          <p:nvPr userDrawn="1"/>
        </p:nvSpPr>
        <p:spPr>
          <a:xfrm>
            <a:off x="4161803" y="6534244"/>
            <a:ext cx="79219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b="0" i="0">
                <a:solidFill>
                  <a:schemeClr val="bg1"/>
                </a:solidFill>
                <a:latin typeface="+mn-lt"/>
                <a:cs typeface="Calibri"/>
              </a:rPr>
              <a:t>Sven Breitkopf </a:t>
            </a:r>
            <a:r>
              <a:rPr lang="de-DE" sz="1200" b="1" i="0">
                <a:solidFill>
                  <a:srgbClr val="86112B"/>
                </a:solidFill>
                <a:latin typeface="+mn-lt"/>
                <a:cs typeface="Calibri"/>
              </a:rPr>
              <a:t>I </a:t>
            </a:r>
            <a:r>
              <a:rPr lang="de-DE" sz="1200" b="1" i="0" baseline="0">
                <a:solidFill>
                  <a:srgbClr val="86112B"/>
                </a:solidFill>
                <a:latin typeface="+mn-lt"/>
                <a:cs typeface="Calibri"/>
              </a:rPr>
              <a:t> </a:t>
            </a:r>
            <a:r>
              <a:rPr lang="de-DE" sz="1200" b="0" i="0">
                <a:solidFill>
                  <a:schemeClr val="bg1"/>
                </a:solidFill>
                <a:latin typeface="+mn-lt"/>
                <a:cs typeface="Calibri"/>
              </a:rPr>
              <a:t>Active Fiber Systems GmbH  </a:t>
            </a:r>
            <a:r>
              <a:rPr lang="de-DE" sz="1200" b="1" i="0">
                <a:solidFill>
                  <a:srgbClr val="86112B"/>
                </a:solidFill>
                <a:latin typeface="+mn-lt"/>
                <a:cs typeface="Calibri"/>
              </a:rPr>
              <a:t>I </a:t>
            </a:r>
            <a:r>
              <a:rPr lang="de-DE" sz="1200" b="0" i="0">
                <a:solidFill>
                  <a:schemeClr val="bg1"/>
                </a:solidFill>
                <a:latin typeface="+mn-lt"/>
                <a:cs typeface="Calibri"/>
              </a:rPr>
              <a:t> www.afs-jena.de  </a:t>
            </a:r>
            <a:r>
              <a:rPr lang="de-DE" sz="1200" b="1" i="0">
                <a:solidFill>
                  <a:srgbClr val="86112B"/>
                </a:solidFill>
                <a:latin typeface="+mn-lt"/>
                <a:cs typeface="Calibri"/>
              </a:rPr>
              <a:t>I</a:t>
            </a:r>
            <a:r>
              <a:rPr lang="de-DE" sz="1200" b="1" i="0" baseline="0">
                <a:solidFill>
                  <a:srgbClr val="86112B"/>
                </a:solidFill>
                <a:latin typeface="+mn-lt"/>
                <a:cs typeface="Calibri"/>
              </a:rPr>
              <a:t> </a:t>
            </a:r>
            <a:r>
              <a:rPr lang="de-DE" sz="1200" b="0" i="0">
                <a:solidFill>
                  <a:schemeClr val="bg1"/>
                </a:solidFill>
                <a:latin typeface="+mn-lt"/>
                <a:cs typeface="Calibri"/>
              </a:rPr>
              <a:t> 08.10.2019</a:t>
            </a:r>
            <a:r>
              <a:rPr lang="de-DE" sz="1200" b="1" i="0">
                <a:solidFill>
                  <a:srgbClr val="86112B"/>
                </a:solidFill>
                <a:latin typeface="+mn-lt"/>
                <a:cs typeface="Calibri"/>
              </a:rPr>
              <a:t> I</a:t>
            </a:r>
            <a:r>
              <a:rPr lang="de-DE" sz="1200" b="1" i="0" baseline="0">
                <a:solidFill>
                  <a:srgbClr val="86112B"/>
                </a:solidFill>
                <a:latin typeface="+mn-lt"/>
                <a:cs typeface="Calibri"/>
              </a:rPr>
              <a:t> </a:t>
            </a:r>
            <a:r>
              <a:rPr lang="de-DE" sz="1200" b="0" i="0">
                <a:solidFill>
                  <a:schemeClr val="bg1"/>
                </a:solidFill>
                <a:latin typeface="+mn-lt"/>
                <a:cs typeface="Calibri"/>
              </a:rPr>
              <a:t> Slide </a:t>
            </a:r>
            <a:fld id="{F59285D5-DC1D-4AB8-A08F-98E920D82507}" type="slidenum">
              <a:rPr lang="de-DE" sz="1200" b="0" smtClean="0">
                <a:solidFill>
                  <a:schemeClr val="bg1"/>
                </a:solidFill>
              </a:rPr>
              <a:pPr algn="ctr"/>
              <a:t>‹#›</a:t>
            </a:fld>
            <a:endParaRPr lang="de-DE" sz="1200" b="0" i="0">
              <a:solidFill>
                <a:schemeClr val="bg1"/>
              </a:solidFill>
              <a:latin typeface="+mn-lt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9791687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LTL ppt col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 descr="SEC-COLORS-FOR-PPPT-PALETT.png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5400" y="592238"/>
            <a:ext cx="9601200" cy="5398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10"/>
          <p:cNvSpPr txBox="1">
            <a:spLocks noChangeArrowheads="1"/>
          </p:cNvSpPr>
          <p:nvPr/>
        </p:nvSpPr>
        <p:spPr bwMode="auto">
          <a:xfrm>
            <a:off x="9158818" y="2118360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2" y="274321"/>
            <a:ext cx="9023684" cy="864870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hu-HU" dirty="0"/>
              <a:t>NLTL PPT </a:t>
            </a:r>
            <a:r>
              <a:rPr lang="hu-HU" dirty="0" err="1"/>
              <a:t>suggested</a:t>
            </a:r>
            <a:r>
              <a:rPr lang="hu-HU" dirty="0"/>
              <a:t> </a:t>
            </a:r>
            <a:r>
              <a:rPr lang="hu-HU" dirty="0" err="1"/>
              <a:t>colors</a:t>
            </a:r>
            <a:endParaRPr lang="en-US" dirty="0"/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B1DCB3-0B37-C54F-A8D1-93C70F4F8C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06860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042C1C-677B-1549-94B3-F4B5D5D3D20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06796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hu-HU" dirty="0"/>
              <a:t>ELISS22</a:t>
            </a:r>
          </a:p>
          <a:p>
            <a:pPr lvl="4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F6588-5CC5-4A24-90E2-FEB8358BAF49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7F88E-90E8-4E0C-8011-7850EF4D43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92015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LTL 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" y="-1"/>
            <a:ext cx="12240457" cy="6868799"/>
          </a:xfrm>
          <a:prstGeom prst="rect">
            <a:avLst/>
          </a:prstGeom>
        </p:spPr>
      </p:pic>
      <p:pic>
        <p:nvPicPr>
          <p:cNvPr id="7" name="Picture 15">
            <a:extLst>
              <a:ext uri="{FF2B5EF4-FFF2-40B4-BE49-F238E27FC236}">
                <a16:creationId xmlns:a16="http://schemas.microsoft.com/office/drawing/2014/main" id="{44C95804-820B-0348-BA9B-EE32CADA715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2415" y="5953501"/>
            <a:ext cx="3074419" cy="409502"/>
          </a:xfrm>
          <a:prstGeom prst="rect">
            <a:avLst/>
          </a:prstGeom>
        </p:spPr>
      </p:pic>
      <p:pic>
        <p:nvPicPr>
          <p:cNvPr id="8" name="Picture 16">
            <a:extLst>
              <a:ext uri="{FF2B5EF4-FFF2-40B4-BE49-F238E27FC236}">
                <a16:creationId xmlns:a16="http://schemas.microsoft.com/office/drawing/2014/main" id="{1D7F41E1-19AE-7444-8EEC-3B486A40224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0436" y="5853424"/>
            <a:ext cx="722045" cy="616112"/>
          </a:xfrm>
          <a:prstGeom prst="rect">
            <a:avLst/>
          </a:prstGeom>
        </p:spPr>
      </p:pic>
      <p:sp>
        <p:nvSpPr>
          <p:cNvPr id="10" name="TextBox 5">
            <a:extLst>
              <a:ext uri="{FF2B5EF4-FFF2-40B4-BE49-F238E27FC236}">
                <a16:creationId xmlns:a16="http://schemas.microsoft.com/office/drawing/2014/main" id="{2681984C-2A69-1145-8FFA-AD2EA80BCA9D}"/>
              </a:ext>
            </a:extLst>
          </p:cNvPr>
          <p:cNvSpPr txBox="1"/>
          <p:nvPr userDrawn="1"/>
        </p:nvSpPr>
        <p:spPr>
          <a:xfrm>
            <a:off x="943400" y="1555230"/>
            <a:ext cx="5440632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l"/>
            <a:r>
              <a:rPr lang="en-US" sz="2000" i="1" spc="100">
                <a:solidFill>
                  <a:schemeClr val="tx1"/>
                </a:solidFill>
              </a:rPr>
              <a:t>Thank you for your attention</a:t>
            </a:r>
          </a:p>
        </p:txBody>
      </p:sp>
    </p:spTree>
    <p:extLst>
      <p:ext uri="{BB962C8B-B14F-4D97-AF65-F5344CB8AC3E}">
        <p14:creationId xmlns:p14="http://schemas.microsoft.com/office/powerpoint/2010/main" val="269555576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343379" y="0"/>
            <a:ext cx="7865100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9208479" y="0"/>
            <a:ext cx="36576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9000"/>
            <a:ext cx="5518067" cy="2268559"/>
          </a:xfrm>
        </p:spPr>
        <p:txBody>
          <a:bodyPr anchor="t">
            <a:normAutofit/>
          </a:bodyPr>
          <a:lstStyle>
            <a:lvl1pPr algn="r">
              <a:defRPr sz="4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41723" y="2268788"/>
            <a:ext cx="5288152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600" b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pPr>
              <a:defRPr/>
            </a:pPr>
            <a:fld id="{74042C1C-677B-1549-94B3-F4B5D5D3D20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2188587" y="3262169"/>
            <a:ext cx="4156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20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20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29816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1094891" y="0"/>
            <a:ext cx="36576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1343379" y="0"/>
            <a:ext cx="9754080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93AB9A-A3C9-CD4D-AD63-69C703C501D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202483" y="636541"/>
            <a:ext cx="415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60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56043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343379" y="0"/>
            <a:ext cx="9754080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11094891" y="0"/>
            <a:ext cx="36576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99028"/>
            <a:ext cx="7956560" cy="1372971"/>
          </a:xfrm>
        </p:spPr>
        <p:txBody>
          <a:bodyPr anchor="t">
            <a:normAutofit/>
          </a:bodyPr>
          <a:lstStyle>
            <a:lvl1pPr algn="r">
              <a:defRPr sz="28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28175" y="2272144"/>
            <a:ext cx="7737725" cy="926885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6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042C1C-677B-1549-94B3-F4B5D5D3D20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2193233" y="3023993"/>
            <a:ext cx="415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60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24506"/>
      </p:ext>
    </p:extLst>
  </p:cSld>
  <p:clrMapOvr>
    <a:masterClrMapping/>
  </p:clrMapOvr>
  <p:hf hdr="0" ftr="0" dt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343379" y="0"/>
            <a:ext cx="9754080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5235" y="805819"/>
            <a:ext cx="7843707" cy="1081705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20542" y="2056800"/>
            <a:ext cx="3807396" cy="3993144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6239" y="2056800"/>
            <a:ext cx="3812703" cy="3993144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042C1C-677B-1549-94B3-F4B5D5D3D20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1094891" y="0"/>
            <a:ext cx="36576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2202483" y="636541"/>
            <a:ext cx="415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60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5536987"/>
      </p:ext>
    </p:extLst>
  </p:cSld>
  <p:clrMapOvr>
    <a:masterClrMapping/>
  </p:clrMapOvr>
  <p:hf hdr="0" ftr="0" dt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343379" y="0"/>
            <a:ext cx="9754080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11094891" y="0"/>
            <a:ext cx="36576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2202483" y="636541"/>
            <a:ext cx="415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60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8119" y="805818"/>
            <a:ext cx="7840823" cy="1077020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18119" y="2054563"/>
            <a:ext cx="3809819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000" b="0" cap="none" baseline="0">
                <a:solidFill>
                  <a:schemeClr val="accent6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16681" y="2851331"/>
            <a:ext cx="3811257" cy="3198613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46239" y="2054563"/>
            <a:ext cx="3812703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000" b="0" cap="none" baseline="0">
                <a:solidFill>
                  <a:schemeClr val="accent6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46240" y="2851331"/>
            <a:ext cx="3812701" cy="3198613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/>
              <a:t>7/30/2026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042C1C-677B-1549-94B3-F4B5D5D3D20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652851"/>
      </p:ext>
    </p:extLst>
  </p:cSld>
  <p:clrMapOvr>
    <a:masterClrMapping/>
  </p:clrMapOvr>
  <p:hf hdr="0" ft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343379" y="0"/>
            <a:ext cx="9754080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11094891" y="0"/>
            <a:ext cx="36576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2202483" y="636541"/>
            <a:ext cx="415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60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/>
              <a:t>7/30/2026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042C1C-677B-1549-94B3-F4B5D5D3D20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841445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ejezet címolda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1"/>
          <p:cNvSpPr txBox="1">
            <a:spLocks noChangeArrowheads="1"/>
          </p:cNvSpPr>
          <p:nvPr/>
        </p:nvSpPr>
        <p:spPr bwMode="auto">
          <a:xfrm>
            <a:off x="-380999" y="1021080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094201" y="1911291"/>
            <a:ext cx="7680000" cy="1511996"/>
          </a:xfrm>
        </p:spPr>
        <p:txBody>
          <a:bodyPr lIns="0" tIns="0" rIns="0" bIns="0" anchor="b" anchorCtr="0">
            <a:normAutofit/>
          </a:bodyPr>
          <a:lstStyle>
            <a:lvl1pPr algn="l">
              <a:lnSpc>
                <a:spcPct val="100000"/>
              </a:lnSpc>
              <a:defRPr sz="3600" b="0" cap="all" spc="0">
                <a:solidFill>
                  <a:srgbClr val="172751"/>
                </a:solidFill>
                <a:effectLst>
                  <a:outerShdw blurRad="53975" dist="50800" dir="3600000" algn="tl" rotWithShape="0">
                    <a:schemeClr val="tx1">
                      <a:alpha val="20000"/>
                    </a:schemeClr>
                  </a:outerShdw>
                </a:effectLst>
              </a:defRPr>
            </a:lvl1pPr>
          </a:lstStyle>
          <a:p>
            <a:r>
              <a:rPr lang="hu-HU" dirty="0"/>
              <a:t>ELISS22</a:t>
            </a:r>
            <a:br>
              <a:rPr lang="hu-HU" dirty="0"/>
            </a:br>
            <a:br>
              <a:rPr lang="hu-HU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94201" y="3433055"/>
            <a:ext cx="7680000" cy="1243807"/>
          </a:xfrm>
        </p:spPr>
        <p:txBody>
          <a:bodyPr lIns="0" tIns="187200">
            <a:normAutofit/>
          </a:bodyPr>
          <a:lstStyle>
            <a:lvl1pPr marL="0" indent="0" algn="l">
              <a:spcBef>
                <a:spcPts val="0"/>
              </a:spcBef>
              <a:buNone/>
              <a:defRPr sz="2000" b="1" i="0" kern="1400" spc="10">
                <a:solidFill>
                  <a:srgbClr val="0D0D0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hu-HU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42E122F-02FB-2E42-A26F-47B5609D360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4" name="Picture 15">
            <a:extLst>
              <a:ext uri="{FF2B5EF4-FFF2-40B4-BE49-F238E27FC236}">
                <a16:creationId xmlns:a16="http://schemas.microsoft.com/office/drawing/2014/main" id="{14375CBE-10C7-6943-A512-60B3DD6933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908" y="6126228"/>
            <a:ext cx="3074419" cy="409502"/>
          </a:xfrm>
          <a:prstGeom prst="rect">
            <a:avLst/>
          </a:prstGeom>
        </p:spPr>
      </p:pic>
      <p:pic>
        <p:nvPicPr>
          <p:cNvPr id="15" name="Picture 16">
            <a:extLst>
              <a:ext uri="{FF2B5EF4-FFF2-40B4-BE49-F238E27FC236}">
                <a16:creationId xmlns:a16="http://schemas.microsoft.com/office/drawing/2014/main" id="{41B51571-B46E-344D-868D-54A30E86F3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7930" y="6026151"/>
            <a:ext cx="722045" cy="616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1899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343379" y="0"/>
            <a:ext cx="9754080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11094891" y="0"/>
            <a:ext cx="36576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4060B1-8704-4AD8-98CA-F7055E3A9B59}" type="slidenum">
              <a:rPr lang="hu-HU" altLang="en-US" smtClean="0"/>
              <a:pPr>
                <a:defRPr/>
              </a:pPr>
              <a:t>‹#›</a:t>
            </a:fld>
            <a:endParaRPr lang="hu-HU" altLang="en-US"/>
          </a:p>
        </p:txBody>
      </p:sp>
    </p:spTree>
    <p:extLst>
      <p:ext uri="{BB962C8B-B14F-4D97-AF65-F5344CB8AC3E}">
        <p14:creationId xmlns:p14="http://schemas.microsoft.com/office/powerpoint/2010/main" val="123628454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1343379" y="0"/>
            <a:ext cx="9754080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8" name="Rectangle 17"/>
          <p:cNvSpPr/>
          <p:nvPr/>
        </p:nvSpPr>
        <p:spPr>
          <a:xfrm>
            <a:off x="11094891" y="0"/>
            <a:ext cx="36576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2" name="TextBox 21"/>
          <p:cNvSpPr txBox="1"/>
          <p:nvPr/>
        </p:nvSpPr>
        <p:spPr>
          <a:xfrm>
            <a:off x="1572622" y="1127642"/>
            <a:ext cx="415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60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311" y="1296619"/>
            <a:ext cx="2827604" cy="1889075"/>
          </a:xfrm>
        </p:spPr>
        <p:txBody>
          <a:bodyPr anchor="b">
            <a:normAutofit/>
          </a:bodyPr>
          <a:lstStyle>
            <a:lvl1pPr algn="l">
              <a:defRPr sz="2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1384" y="805818"/>
            <a:ext cx="5007557" cy="5244126"/>
          </a:xfrm>
        </p:spPr>
        <p:txBody>
          <a:bodyPr anchor="ctr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81310" y="3186156"/>
            <a:ext cx="2827604" cy="2386397"/>
          </a:xfrm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042C1C-677B-1549-94B3-F4B5D5D3D20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414673"/>
      </p:ext>
    </p:extLst>
  </p:cSld>
  <p:clrMapOvr>
    <a:masterClrMapping/>
  </p:clrMapOvr>
  <p:hf hdr="0" ftr="0" dt="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343379" y="0"/>
            <a:ext cx="9754080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11094891" y="0"/>
            <a:ext cx="36576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1572622" y="1127642"/>
            <a:ext cx="415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60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110650" y="3229"/>
            <a:ext cx="4970359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hu-HU"/>
              <a:t>Kép beszúrásához kattintson az ikonra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2228" y="1296618"/>
            <a:ext cx="3470949" cy="1886308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81312" y="3182928"/>
            <a:ext cx="3471725" cy="2386394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1CF2B5-C100-384E-8BCD-5BBAB459DB6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05996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343379" y="0"/>
            <a:ext cx="9754080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11094891" y="0"/>
            <a:ext cx="36576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2202483" y="636541"/>
            <a:ext cx="415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60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10" y="808058"/>
            <a:ext cx="7847133" cy="1077229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27722" y="2049878"/>
            <a:ext cx="7631219" cy="4000066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042C1C-677B-1549-94B3-F4B5D5D3D20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776719"/>
      </p:ext>
    </p:extLst>
  </p:cSld>
  <p:clrMapOvr>
    <a:masterClrMapping/>
  </p:clrMapOvr>
  <p:hf hdr="0" ftr="0" dt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1343379" y="0"/>
            <a:ext cx="9754080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11094891" y="0"/>
            <a:ext cx="36576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3" name="TextBox 22"/>
          <p:cNvSpPr txBox="1"/>
          <p:nvPr/>
        </p:nvSpPr>
        <p:spPr>
          <a:xfrm rot="5400000">
            <a:off x="10303079" y="480678"/>
            <a:ext cx="3117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60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32423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19465" y="970410"/>
            <a:ext cx="6287255" cy="5079534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2D8C02-22FC-5441-88D7-7BD0FA4EFD6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69652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Üres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7530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ejezet címolda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1"/>
          <p:cNvSpPr txBox="1">
            <a:spLocks noChangeArrowheads="1"/>
          </p:cNvSpPr>
          <p:nvPr/>
        </p:nvSpPr>
        <p:spPr bwMode="auto">
          <a:xfrm>
            <a:off x="-380999" y="1021080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094201" y="1911291"/>
            <a:ext cx="7680000" cy="1511996"/>
          </a:xfrm>
        </p:spPr>
        <p:txBody>
          <a:bodyPr lIns="0" tIns="0" rIns="0" bIns="0" anchor="b" anchorCtr="0">
            <a:normAutofit/>
          </a:bodyPr>
          <a:lstStyle>
            <a:lvl1pPr algn="l">
              <a:lnSpc>
                <a:spcPct val="100000"/>
              </a:lnSpc>
              <a:defRPr sz="3600" b="0" cap="all" spc="0">
                <a:solidFill>
                  <a:srgbClr val="172751"/>
                </a:solidFill>
                <a:effectLst>
                  <a:outerShdw blurRad="53975" dist="50800" dir="3600000" algn="tl" rotWithShape="0">
                    <a:schemeClr val="tx1">
                      <a:alpha val="20000"/>
                    </a:schemeClr>
                  </a:outerShdw>
                </a:effectLst>
              </a:defRPr>
            </a:lvl1pPr>
          </a:lstStyle>
          <a:p>
            <a:br>
              <a:rPr lang="hu-HU" dirty="0"/>
            </a:br>
            <a:br>
              <a:rPr lang="hu-HU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94201" y="3433055"/>
            <a:ext cx="7680000" cy="1243807"/>
          </a:xfrm>
        </p:spPr>
        <p:txBody>
          <a:bodyPr lIns="0" tIns="187200">
            <a:normAutofit/>
          </a:bodyPr>
          <a:lstStyle>
            <a:lvl1pPr marL="0" indent="0" algn="l">
              <a:spcBef>
                <a:spcPts val="0"/>
              </a:spcBef>
              <a:buNone/>
              <a:defRPr sz="2000" b="1" i="0" kern="1400" spc="10">
                <a:solidFill>
                  <a:srgbClr val="0D0D0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hu-HU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42E122F-02FB-2E42-A26F-47B5609D360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4" name="Picture 15">
            <a:extLst>
              <a:ext uri="{FF2B5EF4-FFF2-40B4-BE49-F238E27FC236}">
                <a16:creationId xmlns:a16="http://schemas.microsoft.com/office/drawing/2014/main" id="{14375CBE-10C7-6943-A512-60B3DD6933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908" y="6126228"/>
            <a:ext cx="3074419" cy="409502"/>
          </a:xfrm>
          <a:prstGeom prst="rect">
            <a:avLst/>
          </a:prstGeom>
        </p:spPr>
      </p:pic>
      <p:pic>
        <p:nvPicPr>
          <p:cNvPr id="15" name="Picture 16">
            <a:extLst>
              <a:ext uri="{FF2B5EF4-FFF2-40B4-BE49-F238E27FC236}">
                <a16:creationId xmlns:a16="http://schemas.microsoft.com/office/drawing/2014/main" id="{41B51571-B46E-344D-868D-54A30E86F3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7930" y="6026151"/>
            <a:ext cx="722045" cy="616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01887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éma címolda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05491" y="3116199"/>
            <a:ext cx="7680000" cy="1362076"/>
          </a:xfrm>
        </p:spPr>
        <p:txBody>
          <a:bodyPr lIns="0" tIns="0" bIns="0" anchor="t" anchorCtr="0"/>
          <a:lstStyle>
            <a:lvl1pPr algn="l">
              <a:defRPr sz="3600" b="0" cap="none" baseline="0">
                <a:solidFill>
                  <a:srgbClr val="172751"/>
                </a:solidFill>
              </a:defRPr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Topic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105487" y="1616012"/>
            <a:ext cx="7680000" cy="1500187"/>
          </a:xfrm>
        </p:spPr>
        <p:txBody>
          <a:bodyPr lIns="0" bIns="187200" anchor="b"/>
          <a:lstStyle>
            <a:lvl1pPr marL="0" indent="0">
              <a:spcBef>
                <a:spcPts val="0"/>
              </a:spcBef>
              <a:buNone/>
              <a:defRPr sz="2000" b="0" i="0" baseline="0">
                <a:solidFill>
                  <a:srgbClr val="00000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dirty="0" err="1"/>
              <a:t>Topic</a:t>
            </a:r>
            <a:r>
              <a:rPr lang="hu-HU" dirty="0"/>
              <a:t> 01.</a:t>
            </a:r>
          </a:p>
          <a:p>
            <a:pPr lvl="0"/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Topic</a:t>
            </a:r>
            <a:r>
              <a:rPr lang="hu-HU" dirty="0"/>
              <a:t> text </a:t>
            </a:r>
            <a:r>
              <a:rPr lang="hu-HU" dirty="0" err="1"/>
              <a:t>styles</a:t>
            </a:r>
            <a:endParaRPr lang="hu-H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F25D354-9274-EF4F-A486-DF629D051A2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" name="Picture 15">
            <a:extLst>
              <a:ext uri="{FF2B5EF4-FFF2-40B4-BE49-F238E27FC236}">
                <a16:creationId xmlns:a16="http://schemas.microsoft.com/office/drawing/2014/main" id="{9535E925-4E7F-2F40-8BFC-E0092350B9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908" y="6126228"/>
            <a:ext cx="3074419" cy="409502"/>
          </a:xfrm>
          <a:prstGeom prst="rect">
            <a:avLst/>
          </a:prstGeom>
        </p:spPr>
      </p:pic>
      <p:pic>
        <p:nvPicPr>
          <p:cNvPr id="11" name="Picture 16">
            <a:extLst>
              <a:ext uri="{FF2B5EF4-FFF2-40B4-BE49-F238E27FC236}">
                <a16:creationId xmlns:a16="http://schemas.microsoft.com/office/drawing/2014/main" id="{320185A4-658C-0F4F-870C-B71BC6989D6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7930" y="6026151"/>
            <a:ext cx="722045" cy="616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09114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3pPr>
              <a:lnSpc>
                <a:spcPct val="110000"/>
              </a:lnSpc>
              <a:defRPr baseline="0"/>
            </a:lvl3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93AB9A-A3C9-CD4D-AD63-69C703C501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CF87B66-EDB5-F342-958E-94E9F96A0C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2" y="274321"/>
            <a:ext cx="9023684" cy="864870"/>
          </a:xfrm>
        </p:spPr>
        <p:txBody>
          <a:bodyPr/>
          <a:lstStyle>
            <a:lvl1pPr>
              <a:defRPr sz="240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204089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rhuzamo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09603" y="1314484"/>
            <a:ext cx="5384800" cy="3771900"/>
          </a:xfrm>
        </p:spPr>
        <p:txBody>
          <a:bodyPr/>
          <a:lstStyle>
            <a:lvl1pPr>
              <a:defRPr sz="2200" baseline="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dirty="0"/>
              <a:t>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97603" y="1314484"/>
            <a:ext cx="5384800" cy="3771900"/>
          </a:xfrm>
        </p:spPr>
        <p:txBody>
          <a:bodyPr/>
          <a:lstStyle>
            <a:lvl1pPr>
              <a:defRPr sz="2200" b="0"/>
            </a:lvl1pPr>
            <a:lvl2pPr>
              <a:defRPr sz="2000" b="0"/>
            </a:lvl2pPr>
            <a:lvl3pPr>
              <a:defRPr sz="1800" b="0"/>
            </a:lvl3pPr>
            <a:lvl4pPr>
              <a:defRPr sz="1600" b="0"/>
            </a:lvl4pPr>
            <a:lvl5pPr>
              <a:defRPr sz="1600" b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dirty="0"/>
              <a:t>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524DE-3BEC-3A4A-AD55-EF0FFB9C55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43057BB-BD6C-F540-B6F0-D0969A040E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2" y="274321"/>
            <a:ext cx="9023684" cy="864870"/>
          </a:xfrm>
        </p:spPr>
        <p:txBody>
          <a:bodyPr/>
          <a:lstStyle>
            <a:lvl1pPr>
              <a:defRPr sz="240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3112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éma címolda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05491" y="3116199"/>
            <a:ext cx="7680000" cy="1362076"/>
          </a:xfrm>
        </p:spPr>
        <p:txBody>
          <a:bodyPr lIns="0" tIns="0" bIns="0" anchor="t" anchorCtr="0"/>
          <a:lstStyle>
            <a:lvl1pPr algn="l">
              <a:defRPr sz="3600" b="0" cap="none" baseline="0">
                <a:solidFill>
                  <a:srgbClr val="172751"/>
                </a:solidFill>
              </a:defRPr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Topic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105487" y="1616012"/>
            <a:ext cx="7680000" cy="1500187"/>
          </a:xfrm>
        </p:spPr>
        <p:txBody>
          <a:bodyPr lIns="0" bIns="187200" anchor="b"/>
          <a:lstStyle>
            <a:lvl1pPr marL="0" indent="0">
              <a:spcBef>
                <a:spcPts val="0"/>
              </a:spcBef>
              <a:buNone/>
              <a:defRPr sz="2000" b="0" i="0" baseline="0">
                <a:solidFill>
                  <a:srgbClr val="00000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dirty="0" err="1"/>
              <a:t>Topic</a:t>
            </a:r>
            <a:r>
              <a:rPr lang="hu-HU" dirty="0"/>
              <a:t> 01.</a:t>
            </a:r>
          </a:p>
          <a:p>
            <a:pPr lvl="0"/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Topic</a:t>
            </a:r>
            <a:r>
              <a:rPr lang="hu-HU" dirty="0"/>
              <a:t> text </a:t>
            </a:r>
            <a:r>
              <a:rPr lang="hu-HU" dirty="0" err="1"/>
              <a:t>styles</a:t>
            </a:r>
            <a:endParaRPr lang="hu-H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F25D354-9274-EF4F-A486-DF629D051A2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" name="Picture 15">
            <a:extLst>
              <a:ext uri="{FF2B5EF4-FFF2-40B4-BE49-F238E27FC236}">
                <a16:creationId xmlns:a16="http://schemas.microsoft.com/office/drawing/2014/main" id="{9535E925-4E7F-2F40-8BFC-E0092350B9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908" y="6126228"/>
            <a:ext cx="3074419" cy="409502"/>
          </a:xfrm>
          <a:prstGeom prst="rect">
            <a:avLst/>
          </a:prstGeom>
        </p:spPr>
      </p:pic>
      <p:pic>
        <p:nvPicPr>
          <p:cNvPr id="11" name="Picture 16">
            <a:extLst>
              <a:ext uri="{FF2B5EF4-FFF2-40B4-BE49-F238E27FC236}">
                <a16:creationId xmlns:a16="http://schemas.microsoft.com/office/drawing/2014/main" id="{320185A4-658C-0F4F-870C-B71BC6989D6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7930" y="6026151"/>
            <a:ext cx="722045" cy="616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14385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Összehasonlítás NLT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600" y="1175287"/>
            <a:ext cx="5386917" cy="639762"/>
          </a:xfrm>
        </p:spPr>
        <p:txBody>
          <a:bodyPr anchor="b">
            <a:normAutofit/>
          </a:bodyPr>
          <a:lstStyle>
            <a:lvl1pPr marL="0" indent="0">
              <a:buNone/>
              <a:defRPr sz="22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dirty="0"/>
              <a:t>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831133"/>
            <a:ext cx="5386917" cy="3951288"/>
          </a:xfrm>
        </p:spPr>
        <p:txBody>
          <a:bodyPr/>
          <a:lstStyle>
            <a:lvl1pPr>
              <a:defRPr sz="2200" baseline="0"/>
            </a:lvl1pPr>
            <a:lvl2pPr>
              <a:defRPr sz="1800" baseline="0"/>
            </a:lvl2pPr>
            <a:lvl3pPr>
              <a:defRPr sz="1600" baseline="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93373" y="1175287"/>
            <a:ext cx="5389033" cy="639762"/>
          </a:xfr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dirty="0"/>
              <a:t>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1831133"/>
            <a:ext cx="5389033" cy="395128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 baseline="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F05FC5-2A0F-4C41-8825-3639CCF6CE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337FD55-BF5E-D44F-887A-31C4D213AC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2" y="274321"/>
            <a:ext cx="9023684" cy="864870"/>
          </a:xfrm>
        </p:spPr>
        <p:txBody>
          <a:bodyPr/>
          <a:lstStyle>
            <a:lvl1pPr>
              <a:defRPr sz="240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484049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 csak címfelirat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33"/>
          <p:cNvGraphicFramePr>
            <a:graphicFrameLocks noChangeAspect="1"/>
          </p:cNvGraphicFramePr>
          <p:nvPr/>
        </p:nvGraphicFramePr>
        <p:xfrm>
          <a:off x="2243667" y="1426846"/>
          <a:ext cx="7884584" cy="3806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5912631" imgH="3169658" progId="Excel.Chart.8">
                  <p:embed/>
                </p:oleObj>
              </mc:Choice>
              <mc:Fallback>
                <p:oleObj r:id="rId2" imgW="5912631" imgH="3169658" progId="Excel.Chart.8">
                  <p:embed/>
                  <p:pic>
                    <p:nvPicPr>
                      <p:cNvPr id="3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3667" y="1426846"/>
                        <a:ext cx="7884584" cy="3806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2" y="274321"/>
            <a:ext cx="9023684" cy="864870"/>
          </a:xfrm>
        </p:spPr>
        <p:txBody>
          <a:bodyPr/>
          <a:lstStyle>
            <a:lvl1pPr>
              <a:defRPr sz="240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A6AE8A-7CB7-E240-B8FF-92158BBA49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10952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042C1C-677B-1549-94B3-F4B5D5D3D20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34639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res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06704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042C1C-677B-1549-94B3-F4B5D5D3D20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34871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rtalom fejlécc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212234"/>
            <a:ext cx="6815667" cy="4676503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800" baseline="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6" y="1212235"/>
            <a:ext cx="4011084" cy="467650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BF0DF4-A710-564F-8EF9-B4E55C1AA8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9AF25D5-2C6D-0D4F-9282-371DCD0D86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2" y="274321"/>
            <a:ext cx="9023684" cy="864870"/>
          </a:xfrm>
        </p:spPr>
        <p:txBody>
          <a:bodyPr/>
          <a:lstStyle>
            <a:lvl1pPr>
              <a:defRPr sz="240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52144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07997" y="4706543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text </a:t>
            </a:r>
            <a:r>
              <a:rPr lang="hu-HU" dirty="0" err="1"/>
              <a:t>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07997" y="1159978"/>
            <a:ext cx="7315200" cy="3441708"/>
          </a:xfrm>
        </p:spPr>
        <p:txBody>
          <a:bodyPr rtlCol="0">
            <a:normAutofit/>
          </a:bodyPr>
          <a:lstStyle>
            <a:lvl1pPr marL="0" indent="0">
              <a:buNone/>
              <a:defRPr sz="24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hu-HU" noProof="0"/>
              <a:t>Kép beszúrásához kattintson az ikonra</a:t>
            </a:r>
            <a:endParaRPr lang="en-US" noProof="0" dirty="0"/>
          </a:p>
        </p:txBody>
      </p:sp>
      <p:graphicFrame>
        <p:nvGraphicFramePr>
          <p:cNvPr id="5" name="Object 33"/>
          <p:cNvGraphicFramePr>
            <a:graphicFrameLocks noChangeAspect="1"/>
          </p:cNvGraphicFramePr>
          <p:nvPr/>
        </p:nvGraphicFramePr>
        <p:xfrm>
          <a:off x="3411936" y="1959852"/>
          <a:ext cx="5372363" cy="25250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5284795" imgH="2755164" progId="Excel.Chart.8">
                  <p:embed/>
                </p:oleObj>
              </mc:Choice>
              <mc:Fallback>
                <p:oleObj r:id="rId2" imgW="5284795" imgH="2755164" progId="Excel.Chart.8">
                  <p:embed/>
                  <p:pic>
                    <p:nvPicPr>
                      <p:cNvPr id="5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1936" y="1959852"/>
                        <a:ext cx="5372363" cy="252507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107997" y="5273282"/>
            <a:ext cx="7315200" cy="494982"/>
          </a:xfrm>
        </p:spPr>
        <p:txBody>
          <a:bodyPr/>
          <a:lstStyle>
            <a:lvl1pPr marL="0" indent="0">
              <a:buNone/>
              <a:defRPr sz="1400" baseline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text </a:t>
            </a:r>
            <a:r>
              <a:rPr lang="hu-HU" dirty="0" err="1"/>
              <a:t>style</a:t>
            </a:r>
            <a:endParaRPr lang="hu-HU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CF2B5-C100-384E-8BCD-5BBAB459DB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78024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ízszintes 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 rot="10800000">
            <a:off x="609600" y="1310640"/>
            <a:ext cx="10972800" cy="4526280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83750-67F2-BE4D-BAFB-9952FDE357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aphicFrame>
        <p:nvGraphicFramePr>
          <p:cNvPr id="5" name="Object 33"/>
          <p:cNvGraphicFramePr>
            <a:graphicFrameLocks noChangeAspect="1"/>
          </p:cNvGraphicFramePr>
          <p:nvPr userDrawn="1"/>
        </p:nvGraphicFramePr>
        <p:xfrm>
          <a:off x="2764352" y="1686396"/>
          <a:ext cx="8736709" cy="40997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6083305" imgH="3169658" progId="Excel.Chart.8">
                  <p:embed/>
                </p:oleObj>
              </mc:Choice>
              <mc:Fallback>
                <p:oleObj r:id="rId2" imgW="6083305" imgH="3169658" progId="Excel.Chart.8">
                  <p:embed/>
                  <p:pic>
                    <p:nvPicPr>
                      <p:cNvPr id="5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4352" y="1686396"/>
                        <a:ext cx="8736709" cy="409977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7322674F-7A73-3744-999F-2CE88AD3FB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2" y="274321"/>
            <a:ext cx="9023684" cy="864870"/>
          </a:xfrm>
        </p:spPr>
        <p:txBody>
          <a:bodyPr/>
          <a:lstStyle>
            <a:lvl1pPr>
              <a:defRPr sz="240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151386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9114973" y="794085"/>
            <a:ext cx="2467428" cy="4969684"/>
          </a:xfrm>
        </p:spPr>
        <p:txBody>
          <a:bodyPr vert="eaVert" anchor="ctr">
            <a:normAutofit/>
          </a:bodyPr>
          <a:lstStyle>
            <a:lvl1pPr>
              <a:defRPr sz="2400" baseline="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794085"/>
            <a:ext cx="8284755" cy="4969684"/>
          </a:xfrm>
        </p:spPr>
        <p:txBody>
          <a:bodyPr vert="eaVert"/>
          <a:lstStyle>
            <a:lvl2pPr>
              <a:defRPr baseline="0"/>
            </a:lvl2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2D8C02-22FC-5441-88D7-7BD0FA4EFD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9637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LTL ppt col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 descr="SEC-COLORS-FOR-PPPT-PALETT.png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5400" y="592238"/>
            <a:ext cx="9601200" cy="5398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10"/>
          <p:cNvSpPr txBox="1">
            <a:spLocks noChangeArrowheads="1"/>
          </p:cNvSpPr>
          <p:nvPr/>
        </p:nvSpPr>
        <p:spPr bwMode="auto">
          <a:xfrm>
            <a:off x="9158818" y="2118360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2" y="274321"/>
            <a:ext cx="9023684" cy="864870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hu-HU" dirty="0"/>
              <a:t>NLTL PPT </a:t>
            </a:r>
            <a:r>
              <a:rPr lang="hu-HU" dirty="0" err="1"/>
              <a:t>suggested</a:t>
            </a:r>
            <a:r>
              <a:rPr lang="hu-HU" dirty="0"/>
              <a:t> </a:t>
            </a:r>
            <a:r>
              <a:rPr lang="hu-HU" dirty="0" err="1"/>
              <a:t>colors</a:t>
            </a:r>
            <a:endParaRPr lang="en-US" dirty="0"/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B1DCB3-0B37-C54F-A8D1-93C70F4F8C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177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3pPr>
              <a:lnSpc>
                <a:spcPct val="110000"/>
              </a:lnSpc>
              <a:defRPr baseline="0"/>
            </a:lvl3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93AB9A-A3C9-CD4D-AD63-69C703C501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CF87B66-EDB5-F342-958E-94E9F96A0C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2" y="274321"/>
            <a:ext cx="9023684" cy="864870"/>
          </a:xfrm>
        </p:spPr>
        <p:txBody>
          <a:bodyPr/>
          <a:lstStyle>
            <a:lvl1pPr>
              <a:defRPr sz="240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91040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042C1C-677B-1549-94B3-F4B5D5D3D20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81587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LTL 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" y="-1"/>
            <a:ext cx="12240457" cy="6868799"/>
          </a:xfrm>
          <a:prstGeom prst="rect">
            <a:avLst/>
          </a:prstGeom>
        </p:spPr>
      </p:pic>
      <p:pic>
        <p:nvPicPr>
          <p:cNvPr id="7" name="Picture 15">
            <a:extLst>
              <a:ext uri="{FF2B5EF4-FFF2-40B4-BE49-F238E27FC236}">
                <a16:creationId xmlns:a16="http://schemas.microsoft.com/office/drawing/2014/main" id="{44C95804-820B-0348-BA9B-EE32CADA715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2415" y="5953501"/>
            <a:ext cx="3074419" cy="409502"/>
          </a:xfrm>
          <a:prstGeom prst="rect">
            <a:avLst/>
          </a:prstGeom>
        </p:spPr>
      </p:pic>
      <p:pic>
        <p:nvPicPr>
          <p:cNvPr id="8" name="Picture 16">
            <a:extLst>
              <a:ext uri="{FF2B5EF4-FFF2-40B4-BE49-F238E27FC236}">
                <a16:creationId xmlns:a16="http://schemas.microsoft.com/office/drawing/2014/main" id="{1D7F41E1-19AE-7444-8EEC-3B486A40224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0436" y="5853424"/>
            <a:ext cx="722045" cy="616112"/>
          </a:xfrm>
          <a:prstGeom prst="rect">
            <a:avLst/>
          </a:prstGeom>
        </p:spPr>
      </p:pic>
      <p:sp>
        <p:nvSpPr>
          <p:cNvPr id="10" name="TextBox 5">
            <a:extLst>
              <a:ext uri="{FF2B5EF4-FFF2-40B4-BE49-F238E27FC236}">
                <a16:creationId xmlns:a16="http://schemas.microsoft.com/office/drawing/2014/main" id="{2681984C-2A69-1145-8FFA-AD2EA80BCA9D}"/>
              </a:ext>
            </a:extLst>
          </p:cNvPr>
          <p:cNvSpPr txBox="1"/>
          <p:nvPr userDrawn="1"/>
        </p:nvSpPr>
        <p:spPr>
          <a:xfrm>
            <a:off x="943400" y="1555230"/>
            <a:ext cx="5440632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l"/>
            <a:r>
              <a:rPr lang="en-US" sz="2000" i="1" spc="100" dirty="0">
                <a:solidFill>
                  <a:schemeClr val="tx1"/>
                </a:solidFill>
              </a:rPr>
              <a:t>Thank you for your attention</a:t>
            </a:r>
          </a:p>
        </p:txBody>
      </p:sp>
    </p:spTree>
    <p:extLst>
      <p:ext uri="{BB962C8B-B14F-4D97-AF65-F5344CB8AC3E}">
        <p14:creationId xmlns:p14="http://schemas.microsoft.com/office/powerpoint/2010/main" val="106205424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ejezet címolda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1"/>
          <p:cNvSpPr txBox="1">
            <a:spLocks noChangeArrowheads="1"/>
          </p:cNvSpPr>
          <p:nvPr/>
        </p:nvSpPr>
        <p:spPr bwMode="auto">
          <a:xfrm>
            <a:off x="-380999" y="1021080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094201" y="1911291"/>
            <a:ext cx="7680000" cy="1511996"/>
          </a:xfrm>
        </p:spPr>
        <p:txBody>
          <a:bodyPr lIns="0" tIns="0" rIns="0" bIns="0" anchor="b" anchorCtr="0">
            <a:normAutofit/>
          </a:bodyPr>
          <a:lstStyle>
            <a:lvl1pPr algn="l">
              <a:lnSpc>
                <a:spcPct val="100000"/>
              </a:lnSpc>
              <a:defRPr sz="3600" b="0" cap="all" spc="0">
                <a:solidFill>
                  <a:srgbClr val="172751"/>
                </a:solidFill>
                <a:effectLst>
                  <a:outerShdw blurRad="53975" dist="50800" dir="3600000" algn="tl" rotWithShape="0">
                    <a:schemeClr val="tx1">
                      <a:alpha val="20000"/>
                    </a:schemeClr>
                  </a:outerShdw>
                </a:effectLst>
              </a:defRPr>
            </a:lvl1pPr>
          </a:lstStyle>
          <a:p>
            <a:br>
              <a:rPr lang="hu-HU" dirty="0"/>
            </a:br>
            <a:br>
              <a:rPr lang="hu-HU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94201" y="3433055"/>
            <a:ext cx="7680000" cy="1243807"/>
          </a:xfrm>
        </p:spPr>
        <p:txBody>
          <a:bodyPr lIns="0" tIns="187200">
            <a:normAutofit/>
          </a:bodyPr>
          <a:lstStyle>
            <a:lvl1pPr marL="0" indent="0" algn="l">
              <a:spcBef>
                <a:spcPts val="0"/>
              </a:spcBef>
              <a:buNone/>
              <a:defRPr sz="2000" b="1" i="0" kern="1400" spc="10">
                <a:solidFill>
                  <a:srgbClr val="0D0D0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hu-HU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42E122F-02FB-2E42-A26F-47B5609D360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4" name="Picture 15">
            <a:extLst>
              <a:ext uri="{FF2B5EF4-FFF2-40B4-BE49-F238E27FC236}">
                <a16:creationId xmlns:a16="http://schemas.microsoft.com/office/drawing/2014/main" id="{14375CBE-10C7-6943-A512-60B3DD6933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908" y="6126228"/>
            <a:ext cx="3074419" cy="409502"/>
          </a:xfrm>
          <a:prstGeom prst="rect">
            <a:avLst/>
          </a:prstGeom>
        </p:spPr>
      </p:pic>
      <p:pic>
        <p:nvPicPr>
          <p:cNvPr id="15" name="Picture 16">
            <a:extLst>
              <a:ext uri="{FF2B5EF4-FFF2-40B4-BE49-F238E27FC236}">
                <a16:creationId xmlns:a16="http://schemas.microsoft.com/office/drawing/2014/main" id="{41B51571-B46E-344D-868D-54A30E86F3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7930" y="6026151"/>
            <a:ext cx="722045" cy="616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74666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éma címolda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05491" y="3116199"/>
            <a:ext cx="7680000" cy="1362076"/>
          </a:xfrm>
        </p:spPr>
        <p:txBody>
          <a:bodyPr lIns="0" tIns="0" bIns="0" anchor="t" anchorCtr="0"/>
          <a:lstStyle>
            <a:lvl1pPr algn="l">
              <a:defRPr sz="3600" b="0" cap="none" baseline="0">
                <a:solidFill>
                  <a:srgbClr val="172751"/>
                </a:solidFill>
              </a:defRPr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Topic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105487" y="1616012"/>
            <a:ext cx="7680000" cy="1500187"/>
          </a:xfrm>
        </p:spPr>
        <p:txBody>
          <a:bodyPr lIns="0" bIns="187200" anchor="b"/>
          <a:lstStyle>
            <a:lvl1pPr marL="0" indent="0">
              <a:spcBef>
                <a:spcPts val="0"/>
              </a:spcBef>
              <a:buNone/>
              <a:defRPr sz="2000" b="0" i="0" baseline="0">
                <a:solidFill>
                  <a:srgbClr val="00000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dirty="0" err="1"/>
              <a:t>Topic</a:t>
            </a:r>
            <a:r>
              <a:rPr lang="hu-HU" dirty="0"/>
              <a:t> 01.</a:t>
            </a:r>
          </a:p>
          <a:p>
            <a:pPr lvl="0"/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Topic</a:t>
            </a:r>
            <a:r>
              <a:rPr lang="hu-HU" dirty="0"/>
              <a:t> text </a:t>
            </a:r>
            <a:r>
              <a:rPr lang="hu-HU" dirty="0" err="1"/>
              <a:t>styles</a:t>
            </a:r>
            <a:endParaRPr lang="hu-H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F25D354-9274-EF4F-A486-DF629D051A2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" name="Picture 15">
            <a:extLst>
              <a:ext uri="{FF2B5EF4-FFF2-40B4-BE49-F238E27FC236}">
                <a16:creationId xmlns:a16="http://schemas.microsoft.com/office/drawing/2014/main" id="{9535E925-4E7F-2F40-8BFC-E0092350B9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908" y="6126228"/>
            <a:ext cx="3074419" cy="409502"/>
          </a:xfrm>
          <a:prstGeom prst="rect">
            <a:avLst/>
          </a:prstGeom>
        </p:spPr>
      </p:pic>
      <p:pic>
        <p:nvPicPr>
          <p:cNvPr id="11" name="Picture 16">
            <a:extLst>
              <a:ext uri="{FF2B5EF4-FFF2-40B4-BE49-F238E27FC236}">
                <a16:creationId xmlns:a16="http://schemas.microsoft.com/office/drawing/2014/main" id="{320185A4-658C-0F4F-870C-B71BC6989D6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7930" y="6026151"/>
            <a:ext cx="722045" cy="616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58395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3pPr>
              <a:lnSpc>
                <a:spcPct val="110000"/>
              </a:lnSpc>
              <a:defRPr baseline="0"/>
            </a:lvl3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93AB9A-A3C9-CD4D-AD63-69C703C501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CF87B66-EDB5-F342-958E-94E9F96A0C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2" y="274321"/>
            <a:ext cx="9023684" cy="864870"/>
          </a:xfrm>
        </p:spPr>
        <p:txBody>
          <a:bodyPr/>
          <a:lstStyle>
            <a:lvl1pPr>
              <a:defRPr sz="240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813150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rhuzamo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09603" y="1314484"/>
            <a:ext cx="5384800" cy="3771900"/>
          </a:xfrm>
        </p:spPr>
        <p:txBody>
          <a:bodyPr/>
          <a:lstStyle>
            <a:lvl1pPr>
              <a:defRPr sz="2200" baseline="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dirty="0"/>
              <a:t>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97603" y="1314484"/>
            <a:ext cx="5384800" cy="3771900"/>
          </a:xfrm>
        </p:spPr>
        <p:txBody>
          <a:bodyPr/>
          <a:lstStyle>
            <a:lvl1pPr>
              <a:defRPr sz="2200" b="0"/>
            </a:lvl1pPr>
            <a:lvl2pPr>
              <a:defRPr sz="2000" b="0"/>
            </a:lvl2pPr>
            <a:lvl3pPr>
              <a:defRPr sz="1800" b="0"/>
            </a:lvl3pPr>
            <a:lvl4pPr>
              <a:defRPr sz="1600" b="0"/>
            </a:lvl4pPr>
            <a:lvl5pPr>
              <a:defRPr sz="1600" b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dirty="0"/>
              <a:t>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524DE-3BEC-3A4A-AD55-EF0FFB9C55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43057BB-BD6C-F540-B6F0-D0969A040E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2" y="274321"/>
            <a:ext cx="9023684" cy="864870"/>
          </a:xfrm>
        </p:spPr>
        <p:txBody>
          <a:bodyPr/>
          <a:lstStyle>
            <a:lvl1pPr>
              <a:defRPr sz="240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45045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Összehasonlítás NLT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600" y="1175287"/>
            <a:ext cx="5386917" cy="639762"/>
          </a:xfrm>
        </p:spPr>
        <p:txBody>
          <a:bodyPr anchor="b">
            <a:normAutofit/>
          </a:bodyPr>
          <a:lstStyle>
            <a:lvl1pPr marL="0" indent="0">
              <a:buNone/>
              <a:defRPr sz="22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dirty="0"/>
              <a:t>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831133"/>
            <a:ext cx="5386917" cy="3951288"/>
          </a:xfrm>
        </p:spPr>
        <p:txBody>
          <a:bodyPr/>
          <a:lstStyle>
            <a:lvl1pPr>
              <a:defRPr sz="2200" baseline="0"/>
            </a:lvl1pPr>
            <a:lvl2pPr>
              <a:defRPr sz="1800" baseline="0"/>
            </a:lvl2pPr>
            <a:lvl3pPr>
              <a:defRPr sz="1600" baseline="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93373" y="1175287"/>
            <a:ext cx="5389033" cy="639762"/>
          </a:xfr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dirty="0"/>
              <a:t>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1831133"/>
            <a:ext cx="5389033" cy="395128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 baseline="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F05FC5-2A0F-4C41-8825-3639CCF6CE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337FD55-BF5E-D44F-887A-31C4D213AC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2" y="274321"/>
            <a:ext cx="9023684" cy="864870"/>
          </a:xfrm>
        </p:spPr>
        <p:txBody>
          <a:bodyPr/>
          <a:lstStyle>
            <a:lvl1pPr>
              <a:defRPr sz="240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4381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 csak címfelirat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33"/>
          <p:cNvGraphicFramePr>
            <a:graphicFrameLocks noChangeAspect="1"/>
          </p:cNvGraphicFramePr>
          <p:nvPr/>
        </p:nvGraphicFramePr>
        <p:xfrm>
          <a:off x="2243667" y="1426846"/>
          <a:ext cx="7884584" cy="3806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5912631" imgH="3169658" progId="Excel.Chart.8">
                  <p:embed/>
                </p:oleObj>
              </mc:Choice>
              <mc:Fallback>
                <p:oleObj r:id="rId2" imgW="5912631" imgH="3169658" progId="Excel.Chart.8">
                  <p:embed/>
                  <p:pic>
                    <p:nvPicPr>
                      <p:cNvPr id="3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3667" y="1426846"/>
                        <a:ext cx="7884584" cy="3806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2" y="274321"/>
            <a:ext cx="9023684" cy="864870"/>
          </a:xfrm>
        </p:spPr>
        <p:txBody>
          <a:bodyPr/>
          <a:lstStyle>
            <a:lvl1pPr>
              <a:defRPr sz="240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A6AE8A-7CB7-E240-B8FF-92158BBA49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08230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042C1C-677B-1549-94B3-F4B5D5D3D20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87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res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43703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rhuzamo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09603" y="1314484"/>
            <a:ext cx="5384800" cy="3771900"/>
          </a:xfrm>
        </p:spPr>
        <p:txBody>
          <a:bodyPr/>
          <a:lstStyle>
            <a:lvl1pPr>
              <a:defRPr sz="2200" baseline="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dirty="0"/>
              <a:t>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97603" y="1314484"/>
            <a:ext cx="5384800" cy="3771900"/>
          </a:xfrm>
        </p:spPr>
        <p:txBody>
          <a:bodyPr/>
          <a:lstStyle>
            <a:lvl1pPr>
              <a:defRPr sz="2200" b="0"/>
            </a:lvl1pPr>
            <a:lvl2pPr>
              <a:defRPr sz="2000" b="0"/>
            </a:lvl2pPr>
            <a:lvl3pPr>
              <a:defRPr sz="1800" b="0"/>
            </a:lvl3pPr>
            <a:lvl4pPr>
              <a:defRPr sz="1600" b="0"/>
            </a:lvl4pPr>
            <a:lvl5pPr>
              <a:defRPr sz="1600" b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dirty="0"/>
              <a:t>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524DE-3BEC-3A4A-AD55-EF0FFB9C55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43057BB-BD6C-F540-B6F0-D0969A040E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2" y="274321"/>
            <a:ext cx="9023684" cy="864870"/>
          </a:xfrm>
        </p:spPr>
        <p:txBody>
          <a:bodyPr/>
          <a:lstStyle>
            <a:lvl1pPr>
              <a:defRPr sz="240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996313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042C1C-677B-1549-94B3-F4B5D5D3D20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71903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rtalom fejlécc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212234"/>
            <a:ext cx="6815667" cy="4676503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800" baseline="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6" y="1212235"/>
            <a:ext cx="4011084" cy="467650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BF0DF4-A710-564F-8EF9-B4E55C1AA8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9AF25D5-2C6D-0D4F-9282-371DCD0D86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2" y="274321"/>
            <a:ext cx="9023684" cy="864870"/>
          </a:xfrm>
        </p:spPr>
        <p:txBody>
          <a:bodyPr/>
          <a:lstStyle>
            <a:lvl1pPr>
              <a:defRPr sz="240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549752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07997" y="4706543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text </a:t>
            </a:r>
            <a:r>
              <a:rPr lang="hu-HU" dirty="0" err="1"/>
              <a:t>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07997" y="1159978"/>
            <a:ext cx="7315200" cy="3441708"/>
          </a:xfrm>
        </p:spPr>
        <p:txBody>
          <a:bodyPr rtlCol="0">
            <a:normAutofit/>
          </a:bodyPr>
          <a:lstStyle>
            <a:lvl1pPr marL="0" indent="0">
              <a:buNone/>
              <a:defRPr sz="24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hu-HU" noProof="0"/>
              <a:t>Kép beszúrásához kattintson az ikonra</a:t>
            </a:r>
            <a:endParaRPr lang="en-US" noProof="0" dirty="0"/>
          </a:p>
        </p:txBody>
      </p:sp>
      <p:graphicFrame>
        <p:nvGraphicFramePr>
          <p:cNvPr id="5" name="Object 33"/>
          <p:cNvGraphicFramePr>
            <a:graphicFrameLocks noChangeAspect="1"/>
          </p:cNvGraphicFramePr>
          <p:nvPr/>
        </p:nvGraphicFramePr>
        <p:xfrm>
          <a:off x="3411936" y="1959852"/>
          <a:ext cx="5372363" cy="25250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5284795" imgH="2755164" progId="Excel.Chart.8">
                  <p:embed/>
                </p:oleObj>
              </mc:Choice>
              <mc:Fallback>
                <p:oleObj r:id="rId2" imgW="5284795" imgH="2755164" progId="Excel.Chart.8">
                  <p:embed/>
                  <p:pic>
                    <p:nvPicPr>
                      <p:cNvPr id="5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1936" y="1959852"/>
                        <a:ext cx="5372363" cy="252507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107997" y="5273282"/>
            <a:ext cx="7315200" cy="494982"/>
          </a:xfrm>
        </p:spPr>
        <p:txBody>
          <a:bodyPr/>
          <a:lstStyle>
            <a:lvl1pPr marL="0" indent="0">
              <a:buNone/>
              <a:defRPr sz="1400" baseline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text </a:t>
            </a:r>
            <a:r>
              <a:rPr lang="hu-HU" dirty="0" err="1"/>
              <a:t>style</a:t>
            </a:r>
            <a:endParaRPr lang="hu-HU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CF2B5-C100-384E-8BCD-5BBAB459DB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71439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ízszintes 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 rot="10800000">
            <a:off x="609600" y="1310640"/>
            <a:ext cx="10972800" cy="4526280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83750-67F2-BE4D-BAFB-9952FDE357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aphicFrame>
        <p:nvGraphicFramePr>
          <p:cNvPr id="5" name="Object 33"/>
          <p:cNvGraphicFramePr>
            <a:graphicFrameLocks noChangeAspect="1"/>
          </p:cNvGraphicFramePr>
          <p:nvPr userDrawn="1"/>
        </p:nvGraphicFramePr>
        <p:xfrm>
          <a:off x="2764352" y="1686396"/>
          <a:ext cx="8736709" cy="40997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6083305" imgH="3169658" progId="Excel.Chart.8">
                  <p:embed/>
                </p:oleObj>
              </mc:Choice>
              <mc:Fallback>
                <p:oleObj r:id="rId2" imgW="6083305" imgH="3169658" progId="Excel.Chart.8">
                  <p:embed/>
                  <p:pic>
                    <p:nvPicPr>
                      <p:cNvPr id="5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4352" y="1686396"/>
                        <a:ext cx="8736709" cy="409977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7322674F-7A73-3744-999F-2CE88AD3FB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2" y="274321"/>
            <a:ext cx="9023684" cy="864870"/>
          </a:xfrm>
        </p:spPr>
        <p:txBody>
          <a:bodyPr/>
          <a:lstStyle>
            <a:lvl1pPr>
              <a:defRPr sz="240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450393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9114973" y="794085"/>
            <a:ext cx="2467428" cy="4969684"/>
          </a:xfrm>
        </p:spPr>
        <p:txBody>
          <a:bodyPr vert="eaVert" anchor="ctr">
            <a:normAutofit/>
          </a:bodyPr>
          <a:lstStyle>
            <a:lvl1pPr>
              <a:defRPr sz="2400" baseline="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794085"/>
            <a:ext cx="8284755" cy="4969684"/>
          </a:xfrm>
        </p:spPr>
        <p:txBody>
          <a:bodyPr vert="eaVert"/>
          <a:lstStyle>
            <a:lvl2pPr>
              <a:defRPr baseline="0"/>
            </a:lvl2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2D8C02-22FC-5441-88D7-7BD0FA4EFD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74115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LTL ppt col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 descr="SEC-COLORS-FOR-PPPT-PALETT.png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5400" y="592238"/>
            <a:ext cx="9601200" cy="5398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10"/>
          <p:cNvSpPr txBox="1">
            <a:spLocks noChangeArrowheads="1"/>
          </p:cNvSpPr>
          <p:nvPr/>
        </p:nvSpPr>
        <p:spPr bwMode="auto">
          <a:xfrm>
            <a:off x="9158818" y="2118360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2" y="274321"/>
            <a:ext cx="9023684" cy="864870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hu-HU" dirty="0"/>
              <a:t>NLTL PPT </a:t>
            </a:r>
            <a:r>
              <a:rPr lang="hu-HU" dirty="0" err="1"/>
              <a:t>suggested</a:t>
            </a:r>
            <a:r>
              <a:rPr lang="hu-HU" dirty="0"/>
              <a:t> </a:t>
            </a:r>
            <a:r>
              <a:rPr lang="hu-HU" dirty="0" err="1"/>
              <a:t>colors</a:t>
            </a:r>
            <a:endParaRPr lang="en-US" dirty="0"/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B1DCB3-0B37-C54F-A8D1-93C70F4F8C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59720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042C1C-677B-1549-94B3-F4B5D5D3D20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39278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LTL 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" y="-1"/>
            <a:ext cx="12240457" cy="6868799"/>
          </a:xfrm>
          <a:prstGeom prst="rect">
            <a:avLst/>
          </a:prstGeom>
        </p:spPr>
      </p:pic>
      <p:pic>
        <p:nvPicPr>
          <p:cNvPr id="7" name="Picture 15">
            <a:extLst>
              <a:ext uri="{FF2B5EF4-FFF2-40B4-BE49-F238E27FC236}">
                <a16:creationId xmlns:a16="http://schemas.microsoft.com/office/drawing/2014/main" id="{44C95804-820B-0348-BA9B-EE32CADA715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2415" y="5953501"/>
            <a:ext cx="3074419" cy="409502"/>
          </a:xfrm>
          <a:prstGeom prst="rect">
            <a:avLst/>
          </a:prstGeom>
        </p:spPr>
      </p:pic>
      <p:pic>
        <p:nvPicPr>
          <p:cNvPr id="8" name="Picture 16">
            <a:extLst>
              <a:ext uri="{FF2B5EF4-FFF2-40B4-BE49-F238E27FC236}">
                <a16:creationId xmlns:a16="http://schemas.microsoft.com/office/drawing/2014/main" id="{1D7F41E1-19AE-7444-8EEC-3B486A40224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0436" y="5853424"/>
            <a:ext cx="722045" cy="616112"/>
          </a:xfrm>
          <a:prstGeom prst="rect">
            <a:avLst/>
          </a:prstGeom>
        </p:spPr>
      </p:pic>
      <p:sp>
        <p:nvSpPr>
          <p:cNvPr id="10" name="TextBox 5">
            <a:extLst>
              <a:ext uri="{FF2B5EF4-FFF2-40B4-BE49-F238E27FC236}">
                <a16:creationId xmlns:a16="http://schemas.microsoft.com/office/drawing/2014/main" id="{2681984C-2A69-1145-8FFA-AD2EA80BCA9D}"/>
              </a:ext>
            </a:extLst>
          </p:cNvPr>
          <p:cNvSpPr txBox="1"/>
          <p:nvPr userDrawn="1"/>
        </p:nvSpPr>
        <p:spPr>
          <a:xfrm>
            <a:off x="943400" y="1555230"/>
            <a:ext cx="5440632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l"/>
            <a:r>
              <a:rPr lang="en-US" sz="2000" i="1" spc="100" dirty="0">
                <a:solidFill>
                  <a:schemeClr val="tx1"/>
                </a:solidFill>
              </a:rPr>
              <a:t>Thank you for your attention</a:t>
            </a:r>
          </a:p>
        </p:txBody>
      </p:sp>
    </p:spTree>
    <p:extLst>
      <p:ext uri="{BB962C8B-B14F-4D97-AF65-F5344CB8AC3E}">
        <p14:creationId xmlns:p14="http://schemas.microsoft.com/office/powerpoint/2010/main" val="526731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8.xml"/><Relationship Id="rId21" Type="http://schemas.openxmlformats.org/officeDocument/2006/relationships/image" Target="../media/image4.jpg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24" Type="http://schemas.openxmlformats.org/officeDocument/2006/relationships/image" Target="../media/image7.emf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23" Type="http://schemas.openxmlformats.org/officeDocument/2006/relationships/image" Target="../media/image6.emf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image" Target="../media/image5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image" Target="../media/image7.emf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6.emf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5.emf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4.jp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21" Type="http://schemas.openxmlformats.org/officeDocument/2006/relationships/image" Target="../media/image6.emf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image" Target="../media/image5.emf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46.xml"/><Relationship Id="rId19" Type="http://schemas.openxmlformats.org/officeDocument/2006/relationships/image" Target="../media/image4.jpg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image" Target="../media/image7.emf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theme" Target="../theme/theme5.xml"/><Relationship Id="rId18" Type="http://schemas.openxmlformats.org/officeDocument/2006/relationships/image" Target="../media/image6.emf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17" Type="http://schemas.openxmlformats.org/officeDocument/2006/relationships/image" Target="../media/image5.emf"/><Relationship Id="rId2" Type="http://schemas.openxmlformats.org/officeDocument/2006/relationships/slideLayout" Target="../slideLayouts/slideLayout55.xml"/><Relationship Id="rId16" Type="http://schemas.openxmlformats.org/officeDocument/2006/relationships/image" Target="../media/image4.jpg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5" Type="http://schemas.openxmlformats.org/officeDocument/2006/relationships/image" Target="../media/image15.png"/><Relationship Id="rId10" Type="http://schemas.openxmlformats.org/officeDocument/2006/relationships/slideLayout" Target="../slideLayouts/slideLayout63.xml"/><Relationship Id="rId19" Type="http://schemas.openxmlformats.org/officeDocument/2006/relationships/image" Target="../media/image7.emf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image" Target="../media/image14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slideLayout" Target="../slideLayouts/slideLayout78.xml"/><Relationship Id="rId18" Type="http://schemas.openxmlformats.org/officeDocument/2006/relationships/image" Target="../media/image4.jpg"/><Relationship Id="rId3" Type="http://schemas.openxmlformats.org/officeDocument/2006/relationships/slideLayout" Target="../slideLayouts/slideLayout68.xml"/><Relationship Id="rId21" Type="http://schemas.openxmlformats.org/officeDocument/2006/relationships/image" Target="../media/image7.emf"/><Relationship Id="rId7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77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67.xml"/><Relationship Id="rId16" Type="http://schemas.openxmlformats.org/officeDocument/2006/relationships/slideLayout" Target="../slideLayouts/slideLayout81.xml"/><Relationship Id="rId20" Type="http://schemas.openxmlformats.org/officeDocument/2006/relationships/image" Target="../media/image6.emf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5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75.xml"/><Relationship Id="rId19" Type="http://schemas.openxmlformats.org/officeDocument/2006/relationships/image" Target="../media/image5.emf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slideLayout" Target="../slideLayouts/slideLayout7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13" Type="http://schemas.openxmlformats.org/officeDocument/2006/relationships/slideLayout" Target="../slideLayouts/slideLayout94.xml"/><Relationship Id="rId18" Type="http://schemas.openxmlformats.org/officeDocument/2006/relationships/image" Target="../media/image4.jpg"/><Relationship Id="rId3" Type="http://schemas.openxmlformats.org/officeDocument/2006/relationships/slideLayout" Target="../slideLayouts/slideLayout84.xml"/><Relationship Id="rId21" Type="http://schemas.openxmlformats.org/officeDocument/2006/relationships/image" Target="../media/image7.emf"/><Relationship Id="rId7" Type="http://schemas.openxmlformats.org/officeDocument/2006/relationships/slideLayout" Target="../slideLayouts/slideLayout88.xml"/><Relationship Id="rId12" Type="http://schemas.openxmlformats.org/officeDocument/2006/relationships/slideLayout" Target="../slideLayouts/slideLayout93.xml"/><Relationship Id="rId17" Type="http://schemas.openxmlformats.org/officeDocument/2006/relationships/theme" Target="../theme/theme7.xml"/><Relationship Id="rId2" Type="http://schemas.openxmlformats.org/officeDocument/2006/relationships/slideLayout" Target="../slideLayouts/slideLayout83.xml"/><Relationship Id="rId16" Type="http://schemas.openxmlformats.org/officeDocument/2006/relationships/slideLayout" Target="../slideLayouts/slideLayout97.xml"/><Relationship Id="rId20" Type="http://schemas.openxmlformats.org/officeDocument/2006/relationships/image" Target="../media/image6.emf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5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91.xml"/><Relationship Id="rId19" Type="http://schemas.openxmlformats.org/officeDocument/2006/relationships/image" Target="../media/image5.emf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Relationship Id="rId14" Type="http://schemas.openxmlformats.org/officeDocument/2006/relationships/slideLayout" Target="../slideLayouts/slideLayout9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>
            <a:extLst>
              <a:ext uri="{FF2B5EF4-FFF2-40B4-BE49-F238E27FC236}">
                <a16:creationId xmlns:a16="http://schemas.microsoft.com/office/drawing/2014/main" id="{D96980C5-604E-469C-88A2-28BD867D6B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4969"/>
            <a:ext cx="12192000" cy="6862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252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1F7E269B-4992-4843-9194-2DE02E19572C}"/>
              </a:ext>
            </a:extLst>
          </p:cNvPr>
          <p:cNvPicPr>
            <a:picLocks/>
          </p:cNvPicPr>
          <p:nvPr userDrawn="1"/>
        </p:nvPicPr>
        <p:blipFill>
          <a:blip r:embed="rId21"/>
          <a:stretch>
            <a:fillRect/>
          </a:stretch>
        </p:blipFill>
        <p:spPr>
          <a:xfrm>
            <a:off x="0" y="4540"/>
            <a:ext cx="12187200" cy="685346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2" y="274321"/>
            <a:ext cx="9047748" cy="8648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  <p:sp>
        <p:nvSpPr>
          <p:cNvPr id="13" name="Text Box 26"/>
          <p:cNvSpPr txBox="1">
            <a:spLocks noChangeArrowheads="1"/>
          </p:cNvSpPr>
          <p:nvPr/>
        </p:nvSpPr>
        <p:spPr bwMode="auto">
          <a:xfrm>
            <a:off x="6089651" y="6174106"/>
            <a:ext cx="4586816" cy="373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 anchor="b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hu-HU" sz="800" b="1" i="1" kern="0" spc="40" dirty="0" err="1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Miklos</a:t>
            </a:r>
            <a:r>
              <a:rPr lang="hu-HU" sz="800" b="1" i="1" kern="0" spc="40" dirty="0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Füle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hu-HU" sz="800" b="1" i="1" kern="0" spc="40" dirty="0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TFW8 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hu-HU" sz="800" b="1" i="1" kern="0" spc="40" dirty="0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27</a:t>
            </a:r>
            <a:r>
              <a:rPr lang="hu-HU" sz="800" b="1" i="1" kern="0" spc="40" baseline="30000" dirty="0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</a:t>
            </a:r>
            <a:r>
              <a:rPr lang="hu-HU" sz="800" b="1" i="1" kern="0" spc="40" dirty="0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800" b="1" i="1" kern="0" spc="40" dirty="0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Sep</a:t>
            </a:r>
            <a:r>
              <a:rPr lang="hu-HU" sz="800" b="1" i="1" kern="0" spc="40" dirty="0" err="1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tember</a:t>
            </a:r>
            <a:r>
              <a:rPr lang="en-US" sz="800" b="1" i="1" kern="0" spc="40" dirty="0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2022</a:t>
            </a:r>
          </a:p>
        </p:txBody>
      </p:sp>
      <p:sp>
        <p:nvSpPr>
          <p:cNvPr id="1033" name="TextBox 4"/>
          <p:cNvSpPr txBox="1">
            <a:spLocks noChangeArrowheads="1"/>
          </p:cNvSpPr>
          <p:nvPr/>
        </p:nvSpPr>
        <p:spPr bwMode="auto">
          <a:xfrm>
            <a:off x="6976534" y="7143750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endParaRPr lang="en-US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310640"/>
            <a:ext cx="10972800" cy="4526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dirty="0"/>
              <a:t>Kattintson ide a oldali stílusok módosításához</a:t>
            </a:r>
          </a:p>
          <a:p>
            <a:pPr lvl="1"/>
            <a:r>
              <a:rPr lang="hu-HU" dirty="0"/>
              <a:t>Második szintMester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ELISS 22</a:t>
            </a:r>
          </a:p>
          <a:p>
            <a:pPr lvl="4"/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87102" y="6174106"/>
            <a:ext cx="495300" cy="37338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4042C1C-677B-1549-94B3-F4B5D5D3D2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908" y="6126228"/>
            <a:ext cx="3074419" cy="40950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7930" y="6026151"/>
            <a:ext cx="722045" cy="616112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F1CDEF6A-04ED-634E-BDFB-5434399AF502}"/>
              </a:ext>
            </a:extLst>
          </p:cNvPr>
          <p:cNvPicPr>
            <a:picLocks noChangeAspect="1"/>
          </p:cNvPicPr>
          <p:nvPr userDrawn="1"/>
        </p:nvPicPr>
        <p:blipFill>
          <a:blip r:embed="rId24"/>
          <a:stretch>
            <a:fillRect/>
          </a:stretch>
        </p:blipFill>
        <p:spPr>
          <a:xfrm>
            <a:off x="9928763" y="303983"/>
            <a:ext cx="1653639" cy="316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957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57" r:id="rId7"/>
    <p:sldLayoutId id="2147483722" r:id="rId8"/>
    <p:sldLayoutId id="2147483731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  <p:sldLayoutId id="2147483758" r:id="rId17"/>
    <p:sldLayoutId id="2147483759" r:id="rId18"/>
    <p:sldLayoutId id="2147483837" r:id="rId19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 i="0" kern="1200">
          <a:solidFill>
            <a:schemeClr val="tx1"/>
          </a:solidFill>
          <a:effectLst>
            <a:outerShdw blurRad="53975" dist="76200" dir="3600000" algn="tl" rotWithShape="0">
              <a:schemeClr val="bg1">
                <a:lumMod val="65000"/>
                <a:alpha val="43000"/>
              </a:schemeClr>
            </a:outerShdw>
          </a:effectLst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196850" indent="-196850" algn="l" defTabSz="457200" rtl="0" eaLnBrk="1" fontAlgn="base" hangingPunct="1">
        <a:spcBef>
          <a:spcPct val="20000"/>
        </a:spcBef>
        <a:spcAft>
          <a:spcPct val="0"/>
        </a:spcAft>
        <a:buClr>
          <a:srgbClr val="C0C330"/>
        </a:buClr>
        <a:buSzPct val="100000"/>
        <a:buFont typeface="Wingdings" charset="0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1pPr>
      <a:lvl2pPr marL="554038" indent="-196850" algn="l" defTabSz="457200" rtl="0" eaLnBrk="1" fontAlgn="base" hangingPunct="1">
        <a:spcBef>
          <a:spcPct val="0"/>
        </a:spcBef>
        <a:spcAft>
          <a:spcPct val="0"/>
        </a:spcAft>
        <a:buFont typeface="Arial" charset="0"/>
        <a:buChar char="–"/>
        <a:defRPr b="0" i="0" kern="1200">
          <a:solidFill>
            <a:schemeClr val="tx1"/>
          </a:solidFill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2pPr>
      <a:lvl3pPr marL="787400" indent="-142875" algn="l" defTabSz="457200" rtl="0" eaLnBrk="1" fontAlgn="base" hangingPunct="1">
        <a:spcBef>
          <a:spcPts val="200"/>
        </a:spcBef>
        <a:spcAft>
          <a:spcPct val="0"/>
        </a:spcAft>
        <a:buClr>
          <a:srgbClr val="C0C330"/>
        </a:buClr>
        <a:buFont typeface="Arial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3pPr>
      <a:lvl4pPr marL="1090613" indent="-179388" algn="l" defTabSz="457200" rtl="0" eaLnBrk="1" fontAlgn="base" hangingPunct="1">
        <a:spcBef>
          <a:spcPts val="325"/>
        </a:spcBef>
        <a:spcAft>
          <a:spcPct val="0"/>
        </a:spcAft>
        <a:buFont typeface="Arial" charset="0"/>
        <a:buChar char="–"/>
        <a:defRPr sz="1400" b="0" i="0" kern="1200">
          <a:solidFill>
            <a:schemeClr val="tx1"/>
          </a:solidFill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4pPr>
      <a:lvl5pPr marL="1163637" indent="0" algn="l" defTabSz="457200" rtl="0" eaLnBrk="1" fontAlgn="base" hangingPunct="1">
        <a:spcBef>
          <a:spcPts val="275"/>
        </a:spcBef>
        <a:spcAft>
          <a:spcPct val="0"/>
        </a:spcAft>
        <a:buClr>
          <a:srgbClr val="C0C330"/>
        </a:buClr>
        <a:buFont typeface="Lucida Grande CE" charset="0"/>
        <a:buNone/>
        <a:defRPr sz="1400" b="0" i="0" kern="1200" baseline="0">
          <a:solidFill>
            <a:schemeClr val="tx1"/>
          </a:solidFill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1F7E269B-4992-4843-9194-2DE02E19572C}"/>
              </a:ext>
            </a:extLst>
          </p:cNvPr>
          <p:cNvPicPr>
            <a:picLocks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8006"/>
            <a:ext cx="12187200" cy="685346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3" y="274321"/>
            <a:ext cx="9047748" cy="8648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  <p:sp>
        <p:nvSpPr>
          <p:cNvPr id="1033" name="TextBox 4"/>
          <p:cNvSpPr txBox="1">
            <a:spLocks noChangeArrowheads="1"/>
          </p:cNvSpPr>
          <p:nvPr/>
        </p:nvSpPr>
        <p:spPr bwMode="auto">
          <a:xfrm>
            <a:off x="6976535" y="7143750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endParaRPr lang="en-US" sz="135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310640"/>
            <a:ext cx="10972800" cy="4526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dirty="0"/>
              <a:t>Kattintson ide a Mester oldali stílusok módosításához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87103" y="6174106"/>
            <a:ext cx="495300" cy="37338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75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4CD70D8-BC46-473A-A8FB-799D9A4FD9F5}" type="slidenum">
              <a:rPr lang="hu-HU" altLang="en-US" smtClean="0"/>
              <a:pPr>
                <a:defRPr/>
              </a:pPr>
              <a:t>‹#›</a:t>
            </a:fld>
            <a:endParaRPr lang="hu-HU" alt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909" y="6126228"/>
            <a:ext cx="3074419" cy="40950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7931" y="6026151"/>
            <a:ext cx="722045" cy="616112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F1CDEF6A-04ED-634E-BDFB-5434399AF50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928765" y="303984"/>
            <a:ext cx="1653639" cy="316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879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</p:sldLayoutIdLst>
  <p:txStyles>
    <p:titleStyle>
      <a:lvl1pPr algn="l" defTabSz="342900" rtl="0" eaLnBrk="1" fontAlgn="base" hangingPunct="1">
        <a:spcBef>
          <a:spcPct val="0"/>
        </a:spcBef>
        <a:spcAft>
          <a:spcPct val="0"/>
        </a:spcAft>
        <a:defRPr sz="1800" b="1" i="0" kern="1200">
          <a:solidFill>
            <a:schemeClr val="tx1"/>
          </a:solidFill>
          <a:effectLst>
            <a:outerShdw blurRad="53975" dist="76200" dir="3600000" algn="tl" rotWithShape="0">
              <a:schemeClr val="bg1">
                <a:lumMod val="65000"/>
                <a:alpha val="43000"/>
              </a:schemeClr>
            </a:outerShdw>
          </a:effectLst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1pPr>
      <a:lvl2pPr algn="l" defTabSz="342900" rtl="0" eaLnBrk="1" fontAlgn="base" hangingPunct="1">
        <a:spcBef>
          <a:spcPct val="0"/>
        </a:spcBef>
        <a:spcAft>
          <a:spcPct val="0"/>
        </a:spcAft>
        <a:defRPr sz="18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l" defTabSz="342900" rtl="0" eaLnBrk="1" fontAlgn="base" hangingPunct="1">
        <a:spcBef>
          <a:spcPct val="0"/>
        </a:spcBef>
        <a:spcAft>
          <a:spcPct val="0"/>
        </a:spcAft>
        <a:defRPr sz="18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l" defTabSz="342900" rtl="0" eaLnBrk="1" fontAlgn="base" hangingPunct="1">
        <a:spcBef>
          <a:spcPct val="0"/>
        </a:spcBef>
        <a:spcAft>
          <a:spcPct val="0"/>
        </a:spcAft>
        <a:defRPr sz="18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l" defTabSz="342900" rtl="0" eaLnBrk="1" fontAlgn="base" hangingPunct="1">
        <a:spcBef>
          <a:spcPct val="0"/>
        </a:spcBef>
        <a:spcAft>
          <a:spcPct val="0"/>
        </a:spcAft>
        <a:defRPr sz="18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342900" algn="l" defTabSz="342900" rtl="0" eaLnBrk="1" fontAlgn="base" hangingPunct="1">
        <a:spcBef>
          <a:spcPct val="0"/>
        </a:spcBef>
        <a:spcAft>
          <a:spcPct val="0"/>
        </a:spcAft>
        <a:defRPr sz="18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685800" algn="l" defTabSz="342900" rtl="0" eaLnBrk="1" fontAlgn="base" hangingPunct="1">
        <a:spcBef>
          <a:spcPct val="0"/>
        </a:spcBef>
        <a:spcAft>
          <a:spcPct val="0"/>
        </a:spcAft>
        <a:defRPr sz="18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028700" algn="l" defTabSz="342900" rtl="0" eaLnBrk="1" fontAlgn="base" hangingPunct="1">
        <a:spcBef>
          <a:spcPct val="0"/>
        </a:spcBef>
        <a:spcAft>
          <a:spcPct val="0"/>
        </a:spcAft>
        <a:defRPr sz="18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371600" algn="l" defTabSz="342900" rtl="0" eaLnBrk="1" fontAlgn="base" hangingPunct="1">
        <a:spcBef>
          <a:spcPct val="0"/>
        </a:spcBef>
        <a:spcAft>
          <a:spcPct val="0"/>
        </a:spcAft>
        <a:defRPr sz="18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147638" indent="-147638" algn="l" defTabSz="342900" rtl="0" eaLnBrk="1" fontAlgn="base" hangingPunct="1">
        <a:spcBef>
          <a:spcPct val="20000"/>
        </a:spcBef>
        <a:spcAft>
          <a:spcPct val="0"/>
        </a:spcAft>
        <a:buClr>
          <a:srgbClr val="C0C330"/>
        </a:buClr>
        <a:buSzPct val="100000"/>
        <a:buFont typeface="Wingdings" charset="0"/>
        <a:buChar char="§"/>
        <a:defRPr sz="1500" b="0" i="0" kern="1200">
          <a:solidFill>
            <a:schemeClr val="tx1"/>
          </a:solidFill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1pPr>
      <a:lvl2pPr marL="415529" indent="-147638" algn="l" defTabSz="342900" rtl="0" eaLnBrk="1" fontAlgn="base" hangingPunct="1">
        <a:spcBef>
          <a:spcPct val="0"/>
        </a:spcBef>
        <a:spcAft>
          <a:spcPct val="0"/>
        </a:spcAft>
        <a:buFont typeface="Arial" charset="0"/>
        <a:buChar char="–"/>
        <a:defRPr b="0" i="0" kern="1200">
          <a:solidFill>
            <a:schemeClr val="tx1"/>
          </a:solidFill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2pPr>
      <a:lvl3pPr marL="590550" indent="-107156" algn="l" defTabSz="342900" rtl="0" eaLnBrk="1" fontAlgn="base" hangingPunct="1">
        <a:spcBef>
          <a:spcPts val="150"/>
        </a:spcBef>
        <a:spcAft>
          <a:spcPct val="0"/>
        </a:spcAft>
        <a:buClr>
          <a:srgbClr val="C0C330"/>
        </a:buClr>
        <a:buFont typeface="Arial" charset="0"/>
        <a:buChar char="•"/>
        <a:defRPr sz="1200" b="0" i="0" kern="1200">
          <a:solidFill>
            <a:schemeClr val="tx1"/>
          </a:solidFill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3pPr>
      <a:lvl4pPr marL="817960" indent="-134541" algn="l" defTabSz="342900" rtl="0" eaLnBrk="1" fontAlgn="base" hangingPunct="1">
        <a:spcBef>
          <a:spcPts val="244"/>
        </a:spcBef>
        <a:spcAft>
          <a:spcPct val="0"/>
        </a:spcAft>
        <a:buFont typeface="Arial" charset="0"/>
        <a:buChar char="–"/>
        <a:defRPr sz="1050" b="0" i="0" kern="1200">
          <a:solidFill>
            <a:schemeClr val="tx1"/>
          </a:solidFill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4pPr>
      <a:lvl5pPr marL="1007269" indent="-134541" algn="l" defTabSz="342900" rtl="0" eaLnBrk="1" fontAlgn="base" hangingPunct="1">
        <a:spcBef>
          <a:spcPts val="206"/>
        </a:spcBef>
        <a:spcAft>
          <a:spcPct val="0"/>
        </a:spcAft>
        <a:buClr>
          <a:srgbClr val="C0C330"/>
        </a:buClr>
        <a:buFont typeface="Lucida Grande CE" charset="0"/>
        <a:buChar char="»"/>
        <a:defRPr sz="1050" b="0" i="0" kern="1200">
          <a:solidFill>
            <a:schemeClr val="tx1"/>
          </a:solidFill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1F7E269B-4992-4843-9194-2DE02E19572C}"/>
              </a:ext>
            </a:extLst>
          </p:cNvPr>
          <p:cNvPicPr>
            <a:picLocks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0" y="8006"/>
            <a:ext cx="12187200" cy="685346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2" y="274321"/>
            <a:ext cx="9047748" cy="8648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  <p:sp>
        <p:nvSpPr>
          <p:cNvPr id="13" name="Text Box 26"/>
          <p:cNvSpPr txBox="1">
            <a:spLocks noChangeArrowheads="1"/>
          </p:cNvSpPr>
          <p:nvPr/>
        </p:nvSpPr>
        <p:spPr bwMode="auto">
          <a:xfrm>
            <a:off x="6089651" y="6174106"/>
            <a:ext cx="4586816" cy="373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 anchor="b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hu-HU" sz="800" b="1" i="1" kern="0" spc="40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Dr. Károly Osvay</a:t>
            </a:r>
            <a:endParaRPr lang="en-US" sz="800" b="1" i="1" kern="0" spc="40">
              <a:solidFill>
                <a:srgbClr val="868686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hu-HU" sz="800" b="1" i="1" kern="0" spc="40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ELISS 2022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hu-HU" sz="800" b="1" i="1" kern="0" spc="40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31</a:t>
            </a:r>
            <a:r>
              <a:rPr lang="hu-HU" sz="800" b="1" i="1" kern="0" spc="40" baseline="30000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</a:t>
            </a:r>
            <a:r>
              <a:rPr lang="hu-HU" sz="800" b="1" i="1" kern="0" spc="40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August 2022</a:t>
            </a:r>
            <a:endParaRPr lang="en-US" sz="800" b="1" i="1" kern="0" spc="40">
              <a:solidFill>
                <a:srgbClr val="868686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33" name="TextBox 4"/>
          <p:cNvSpPr txBox="1">
            <a:spLocks noChangeArrowheads="1"/>
          </p:cNvSpPr>
          <p:nvPr/>
        </p:nvSpPr>
        <p:spPr bwMode="auto">
          <a:xfrm>
            <a:off x="6976534" y="7143750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endParaRPr lang="en-US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310640"/>
            <a:ext cx="10972800" cy="4526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dirty="0"/>
              <a:t>Kattintson ide a oldali stílusok módosításához</a:t>
            </a:r>
          </a:p>
          <a:p>
            <a:pPr lvl="1"/>
            <a:r>
              <a:rPr lang="hu-HU" dirty="0"/>
              <a:t>Második szintMester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ELISS 22</a:t>
            </a:r>
          </a:p>
          <a:p>
            <a:pPr lvl="4"/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87102" y="6174106"/>
            <a:ext cx="495300" cy="37338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4042C1C-677B-1549-94B3-F4B5D5D3D2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908" y="6126228"/>
            <a:ext cx="3074419" cy="40950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7930" y="6026151"/>
            <a:ext cx="722045" cy="616112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F1CDEF6A-04ED-634E-BDFB-5434399AF502}"/>
              </a:ext>
            </a:extLst>
          </p:cNvPr>
          <p:cNvPicPr>
            <a:picLocks noChangeAspect="1"/>
          </p:cNvPicPr>
          <p:nvPr userDrawn="1"/>
        </p:nvPicPr>
        <p:blipFill>
          <a:blip r:embed="rId22"/>
          <a:stretch>
            <a:fillRect/>
          </a:stretch>
        </p:blipFill>
        <p:spPr>
          <a:xfrm>
            <a:off x="9928763" y="303983"/>
            <a:ext cx="1653639" cy="316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649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  <p:sldLayoutId id="2147483777" r:id="rId17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 i="0" kern="1200">
          <a:solidFill>
            <a:schemeClr val="tx1"/>
          </a:solidFill>
          <a:effectLst>
            <a:outerShdw blurRad="53975" dist="76200" dir="3600000" algn="tl" rotWithShape="0">
              <a:schemeClr val="bg1">
                <a:lumMod val="65000"/>
                <a:alpha val="43000"/>
              </a:schemeClr>
            </a:outerShdw>
          </a:effectLst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196850" indent="-196850" algn="l" defTabSz="457200" rtl="0" eaLnBrk="1" fontAlgn="base" hangingPunct="1">
        <a:spcBef>
          <a:spcPct val="20000"/>
        </a:spcBef>
        <a:spcAft>
          <a:spcPct val="0"/>
        </a:spcAft>
        <a:buClr>
          <a:srgbClr val="C0C330"/>
        </a:buClr>
        <a:buSzPct val="100000"/>
        <a:buFont typeface="Wingdings" charset="0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1pPr>
      <a:lvl2pPr marL="554038" indent="-196850" algn="l" defTabSz="457200" rtl="0" eaLnBrk="1" fontAlgn="base" hangingPunct="1">
        <a:spcBef>
          <a:spcPct val="0"/>
        </a:spcBef>
        <a:spcAft>
          <a:spcPct val="0"/>
        </a:spcAft>
        <a:buFont typeface="Arial" charset="0"/>
        <a:buChar char="–"/>
        <a:defRPr b="0" i="0" kern="1200">
          <a:solidFill>
            <a:schemeClr val="tx1"/>
          </a:solidFill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2pPr>
      <a:lvl3pPr marL="787400" indent="-142875" algn="l" defTabSz="457200" rtl="0" eaLnBrk="1" fontAlgn="base" hangingPunct="1">
        <a:spcBef>
          <a:spcPts val="200"/>
        </a:spcBef>
        <a:spcAft>
          <a:spcPct val="0"/>
        </a:spcAft>
        <a:buClr>
          <a:srgbClr val="C0C330"/>
        </a:buClr>
        <a:buFont typeface="Arial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3pPr>
      <a:lvl4pPr marL="1090613" indent="-179388" algn="l" defTabSz="457200" rtl="0" eaLnBrk="1" fontAlgn="base" hangingPunct="1">
        <a:spcBef>
          <a:spcPts val="325"/>
        </a:spcBef>
        <a:spcAft>
          <a:spcPct val="0"/>
        </a:spcAft>
        <a:buFont typeface="Arial" charset="0"/>
        <a:buChar char="–"/>
        <a:defRPr sz="1400" b="0" i="0" kern="1200">
          <a:solidFill>
            <a:schemeClr val="tx1"/>
          </a:solidFill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4pPr>
      <a:lvl5pPr marL="1163637" indent="0" algn="l" defTabSz="457200" rtl="0" eaLnBrk="1" fontAlgn="base" hangingPunct="1">
        <a:spcBef>
          <a:spcPts val="275"/>
        </a:spcBef>
        <a:spcAft>
          <a:spcPct val="0"/>
        </a:spcAft>
        <a:buClr>
          <a:srgbClr val="C0C330"/>
        </a:buClr>
        <a:buFont typeface="Lucida Grande CE" charset="0"/>
        <a:buNone/>
        <a:defRPr sz="1400" b="0" i="0" kern="1200" baseline="0">
          <a:solidFill>
            <a:schemeClr val="tx1"/>
          </a:solidFill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081" y="2912533"/>
            <a:ext cx="10363919" cy="394546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998"/>
          <a:stretch/>
        </p:blipFill>
        <p:spPr>
          <a:xfrm>
            <a:off x="2" y="0"/>
            <a:ext cx="12191999" cy="68580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0"/>
            <a:ext cx="128556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1282723" y="0"/>
            <a:ext cx="6095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5090" y="808058"/>
            <a:ext cx="7837348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34981" y="2049878"/>
            <a:ext cx="7617456" cy="40000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660603" y="5242587"/>
            <a:ext cx="2662729" cy="238917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CBC1C18-307B-4F68-A007-B5B542270E8D}" type="datetimeFigureOut">
              <a:rPr lang="en-US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030011" y="3628290"/>
            <a:ext cx="5885352" cy="244884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181" y="164594"/>
            <a:ext cx="851083" cy="322850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76F4C67B-B0E4-1F09-CAC8-EFE129E9DC1E}"/>
              </a:ext>
            </a:extLst>
          </p:cNvPr>
          <p:cNvPicPr>
            <a:picLocks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0" y="4540"/>
            <a:ext cx="12187200" cy="6853460"/>
          </a:xfrm>
          <a:prstGeom prst="rect">
            <a:avLst/>
          </a:prstGeom>
        </p:spPr>
      </p:pic>
      <p:pic>
        <p:nvPicPr>
          <p:cNvPr id="8" name="Picture 15">
            <a:extLst>
              <a:ext uri="{FF2B5EF4-FFF2-40B4-BE49-F238E27FC236}">
                <a16:creationId xmlns:a16="http://schemas.microsoft.com/office/drawing/2014/main" id="{2C5A1BC3-686F-C763-23F1-AE2D14EEF637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908" y="6126228"/>
            <a:ext cx="3074419" cy="409502"/>
          </a:xfrm>
          <a:prstGeom prst="rect">
            <a:avLst/>
          </a:prstGeom>
        </p:spPr>
      </p:pic>
      <p:pic>
        <p:nvPicPr>
          <p:cNvPr id="9" name="Picture 16">
            <a:extLst>
              <a:ext uri="{FF2B5EF4-FFF2-40B4-BE49-F238E27FC236}">
                <a16:creationId xmlns:a16="http://schemas.microsoft.com/office/drawing/2014/main" id="{3A8A28B1-6061-219F-951F-E63CC3A34CD1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7930" y="6026151"/>
            <a:ext cx="722045" cy="616112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238DF89C-E6B2-A560-D0B8-8ADC85A9DBA3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9928763" y="303983"/>
            <a:ext cx="1653639" cy="316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7220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</p:sldLayoutIdLst>
  <p:hf sldNum="0" hdr="0" dt="0"/>
  <p:txStyles>
    <p:titleStyle>
      <a:lvl1pPr algn="r" defTabSz="685800" rtl="0" eaLnBrk="1" latinLnBrk="0" hangingPunct="1">
        <a:lnSpc>
          <a:spcPct val="90000"/>
        </a:lnSpc>
        <a:spcBef>
          <a:spcPct val="0"/>
        </a:spcBef>
        <a:buNone/>
        <a:defRPr sz="28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58366" indent="-258366" algn="l" defTabSz="685800" rtl="0" eaLnBrk="1" latinLnBrk="0" hangingPunct="1">
        <a:lnSpc>
          <a:spcPct val="120000"/>
        </a:lnSpc>
        <a:spcBef>
          <a:spcPts val="750"/>
        </a:spcBef>
        <a:spcAft>
          <a:spcPts val="45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96504" indent="-253604" algn="l" defTabSz="685800" rtl="0" eaLnBrk="1" latinLnBrk="0" hangingPunct="1">
        <a:lnSpc>
          <a:spcPct val="120000"/>
        </a:lnSpc>
        <a:spcBef>
          <a:spcPts val="375"/>
        </a:spcBef>
        <a:spcAft>
          <a:spcPts val="45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944166" indent="-258366" algn="l" defTabSz="685800" rtl="0" eaLnBrk="1" latinLnBrk="0" hangingPunct="1">
        <a:lnSpc>
          <a:spcPct val="120000"/>
        </a:lnSpc>
        <a:spcBef>
          <a:spcPts val="375"/>
        </a:spcBef>
        <a:spcAft>
          <a:spcPts val="45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282304" indent="-253604" algn="l" defTabSz="685800" rtl="0" eaLnBrk="1" latinLnBrk="0" hangingPunct="1">
        <a:lnSpc>
          <a:spcPct val="120000"/>
        </a:lnSpc>
        <a:spcBef>
          <a:spcPts val="375"/>
        </a:spcBef>
        <a:spcAft>
          <a:spcPts val="45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629966" indent="-258366" algn="l" defTabSz="685800" rtl="0" eaLnBrk="1" latinLnBrk="0" hangingPunct="1">
        <a:lnSpc>
          <a:spcPct val="120000"/>
        </a:lnSpc>
        <a:spcBef>
          <a:spcPts val="375"/>
        </a:spcBef>
        <a:spcAft>
          <a:spcPts val="45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1975104" indent="-256032" algn="l" defTabSz="685800" rtl="0" eaLnBrk="1" latinLnBrk="0" hangingPunct="1">
        <a:lnSpc>
          <a:spcPct val="120000"/>
        </a:lnSpc>
        <a:spcBef>
          <a:spcPts val="375"/>
        </a:spcBef>
        <a:spcAft>
          <a:spcPts val="45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1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240280" indent="-256032" algn="l" defTabSz="685800" rtl="0" eaLnBrk="1" latinLnBrk="0" hangingPunct="1">
        <a:lnSpc>
          <a:spcPct val="120000"/>
        </a:lnSpc>
        <a:spcBef>
          <a:spcPts val="375"/>
        </a:spcBef>
        <a:spcAft>
          <a:spcPts val="45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1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2670048" indent="-256032" algn="l" defTabSz="685800" rtl="0" eaLnBrk="1" latinLnBrk="0" hangingPunct="1">
        <a:lnSpc>
          <a:spcPct val="120000"/>
        </a:lnSpc>
        <a:spcBef>
          <a:spcPts val="375"/>
        </a:spcBef>
        <a:spcAft>
          <a:spcPts val="45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1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017520" indent="-256032" algn="l" defTabSz="685800" rtl="0" eaLnBrk="1" latinLnBrk="0" hangingPunct="1">
        <a:lnSpc>
          <a:spcPct val="120000"/>
        </a:lnSpc>
        <a:spcBef>
          <a:spcPts val="375"/>
        </a:spcBef>
        <a:spcAft>
          <a:spcPts val="45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1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1F7E269B-4992-4843-9194-2DE02E19572C}"/>
              </a:ext>
            </a:extLst>
          </p:cNvPr>
          <p:cNvPicPr>
            <a:picLocks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0" y="8006"/>
            <a:ext cx="12187200" cy="685346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2" y="274321"/>
            <a:ext cx="9047748" cy="8648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  <p:sp>
        <p:nvSpPr>
          <p:cNvPr id="13" name="Text Box 26"/>
          <p:cNvSpPr txBox="1">
            <a:spLocks noChangeArrowheads="1"/>
          </p:cNvSpPr>
          <p:nvPr/>
        </p:nvSpPr>
        <p:spPr bwMode="auto">
          <a:xfrm>
            <a:off x="6089651" y="6174106"/>
            <a:ext cx="4586816" cy="373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 anchor="b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hu-HU" sz="800" b="1" i="1" kern="0" spc="40" dirty="0" err="1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Karoly</a:t>
            </a:r>
            <a:r>
              <a:rPr lang="hu-HU" sz="800" b="1" i="1" kern="0" spc="40" dirty="0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hu-HU" sz="800" b="1" i="1" kern="0" spc="40" dirty="0" err="1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Osvay</a:t>
            </a:r>
            <a:endParaRPr lang="hu-HU" sz="800" b="1" i="1" kern="0" spc="40" baseline="0" dirty="0">
              <a:solidFill>
                <a:srgbClr val="868686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hu-HU" sz="800" b="1" i="1" kern="0" spc="40" baseline="0" dirty="0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EAAC ’23, </a:t>
            </a:r>
            <a:r>
              <a:rPr lang="hu-HU" sz="800" b="1" i="1" kern="0" spc="40" baseline="0" dirty="0" err="1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Isola</a:t>
            </a:r>
            <a:r>
              <a:rPr lang="hu-HU" sz="800" b="1" i="1" kern="0" spc="40" baseline="0" dirty="0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hu-HU" sz="800" b="1" i="1" kern="0" spc="40" baseline="0" dirty="0" err="1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d’Elba</a:t>
            </a:r>
            <a:endParaRPr lang="en-US" sz="800" b="1" i="1" kern="0" spc="40" dirty="0">
              <a:solidFill>
                <a:srgbClr val="868686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hu-HU" sz="800" b="1" i="1" kern="0" spc="40" dirty="0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21 </a:t>
            </a:r>
            <a:r>
              <a:rPr lang="hu-HU" sz="800" b="1" i="1" kern="0" spc="40" dirty="0" err="1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September</a:t>
            </a:r>
            <a:r>
              <a:rPr lang="hu-HU" sz="800" b="1" i="1" kern="0" spc="40" dirty="0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2023</a:t>
            </a:r>
            <a:endParaRPr lang="en-US" sz="800" b="1" i="1" kern="0" spc="40" dirty="0">
              <a:solidFill>
                <a:srgbClr val="868686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33" name="TextBox 4"/>
          <p:cNvSpPr txBox="1">
            <a:spLocks noChangeArrowheads="1"/>
          </p:cNvSpPr>
          <p:nvPr/>
        </p:nvSpPr>
        <p:spPr bwMode="auto">
          <a:xfrm>
            <a:off x="6976534" y="7143750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endParaRPr lang="en-US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310640"/>
            <a:ext cx="10972800" cy="4526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dirty="0"/>
              <a:t>Kattintson ide a oldali stílusok módosításához</a:t>
            </a:r>
          </a:p>
          <a:p>
            <a:pPr lvl="1"/>
            <a:r>
              <a:rPr lang="hu-HU" dirty="0"/>
              <a:t>Második szintMester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ELISS 22</a:t>
            </a:r>
          </a:p>
          <a:p>
            <a:pPr lvl="4"/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87102" y="6174106"/>
            <a:ext cx="495300" cy="37338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4042C1C-677B-1549-94B3-F4B5D5D3D2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1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908" y="6126228"/>
            <a:ext cx="3074419" cy="40950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7930" y="6026151"/>
            <a:ext cx="722045" cy="616112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F1CDEF6A-04ED-634E-BDFB-5434399AF502}"/>
              </a:ext>
            </a:extLst>
          </p:cNvPr>
          <p:cNvPicPr>
            <a:picLocks noChangeAspect="1"/>
          </p:cNvPicPr>
          <p:nvPr userDrawn="1"/>
        </p:nvPicPr>
        <p:blipFill>
          <a:blip r:embed="rId21"/>
          <a:stretch>
            <a:fillRect/>
          </a:stretch>
        </p:blipFill>
        <p:spPr>
          <a:xfrm>
            <a:off x="9928763" y="303983"/>
            <a:ext cx="1653639" cy="316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641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  <p:sldLayoutId id="2147483803" r:id="rId12"/>
    <p:sldLayoutId id="2147483804" r:id="rId13"/>
    <p:sldLayoutId id="2147483805" r:id="rId14"/>
    <p:sldLayoutId id="2147483806" r:id="rId15"/>
    <p:sldLayoutId id="2147483807" r:id="rId16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 i="0" kern="1200">
          <a:solidFill>
            <a:schemeClr val="tx1"/>
          </a:solidFill>
          <a:effectLst>
            <a:outerShdw blurRad="53975" dist="76200" dir="3600000" algn="tl" rotWithShape="0">
              <a:schemeClr val="bg1">
                <a:lumMod val="65000"/>
                <a:alpha val="43000"/>
              </a:schemeClr>
            </a:outerShdw>
          </a:effectLst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196850" indent="-196850" algn="l" defTabSz="457200" rtl="0" eaLnBrk="1" fontAlgn="base" hangingPunct="1">
        <a:spcBef>
          <a:spcPct val="20000"/>
        </a:spcBef>
        <a:spcAft>
          <a:spcPct val="0"/>
        </a:spcAft>
        <a:buClr>
          <a:srgbClr val="C0C330"/>
        </a:buClr>
        <a:buSzPct val="100000"/>
        <a:buFont typeface="Wingdings" charset="0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1pPr>
      <a:lvl2pPr marL="554038" indent="-196850" algn="l" defTabSz="457200" rtl="0" eaLnBrk="1" fontAlgn="base" hangingPunct="1">
        <a:spcBef>
          <a:spcPct val="0"/>
        </a:spcBef>
        <a:spcAft>
          <a:spcPct val="0"/>
        </a:spcAft>
        <a:buFont typeface="Arial" charset="0"/>
        <a:buChar char="–"/>
        <a:defRPr b="0" i="0" kern="1200">
          <a:solidFill>
            <a:schemeClr val="tx1"/>
          </a:solidFill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2pPr>
      <a:lvl3pPr marL="787400" indent="-142875" algn="l" defTabSz="457200" rtl="0" eaLnBrk="1" fontAlgn="base" hangingPunct="1">
        <a:spcBef>
          <a:spcPts val="200"/>
        </a:spcBef>
        <a:spcAft>
          <a:spcPct val="0"/>
        </a:spcAft>
        <a:buClr>
          <a:srgbClr val="C0C330"/>
        </a:buClr>
        <a:buFont typeface="Arial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3pPr>
      <a:lvl4pPr marL="1090613" indent="-179388" algn="l" defTabSz="457200" rtl="0" eaLnBrk="1" fontAlgn="base" hangingPunct="1">
        <a:spcBef>
          <a:spcPts val="325"/>
        </a:spcBef>
        <a:spcAft>
          <a:spcPct val="0"/>
        </a:spcAft>
        <a:buFont typeface="Arial" charset="0"/>
        <a:buChar char="–"/>
        <a:defRPr sz="1400" b="0" i="0" kern="1200">
          <a:solidFill>
            <a:schemeClr val="tx1"/>
          </a:solidFill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4pPr>
      <a:lvl5pPr marL="1163637" indent="0" algn="l" defTabSz="457200" rtl="0" eaLnBrk="1" fontAlgn="base" hangingPunct="1">
        <a:spcBef>
          <a:spcPts val="275"/>
        </a:spcBef>
        <a:spcAft>
          <a:spcPct val="0"/>
        </a:spcAft>
        <a:buClr>
          <a:srgbClr val="C0C330"/>
        </a:buClr>
        <a:buFont typeface="Lucida Grande CE" charset="0"/>
        <a:buNone/>
        <a:defRPr sz="1400" b="0" i="0" kern="1200" baseline="0">
          <a:solidFill>
            <a:schemeClr val="tx1"/>
          </a:solidFill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1F7E269B-4992-4843-9194-2DE02E19572C}"/>
              </a:ext>
            </a:extLst>
          </p:cNvPr>
          <p:cNvPicPr>
            <a:picLocks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0" y="8006"/>
            <a:ext cx="12187200" cy="685346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2" y="274321"/>
            <a:ext cx="9047748" cy="8648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  <p:sp>
        <p:nvSpPr>
          <p:cNvPr id="1033" name="TextBox 4"/>
          <p:cNvSpPr txBox="1">
            <a:spLocks noChangeArrowheads="1"/>
          </p:cNvSpPr>
          <p:nvPr/>
        </p:nvSpPr>
        <p:spPr bwMode="auto">
          <a:xfrm>
            <a:off x="6976534" y="7143750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endParaRPr lang="en-US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310640"/>
            <a:ext cx="10972800" cy="4526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dirty="0"/>
              <a:t>Kattintson ide a oldali stílusok módosításához</a:t>
            </a:r>
          </a:p>
          <a:p>
            <a:pPr lvl="1"/>
            <a:r>
              <a:rPr lang="hu-HU" dirty="0"/>
              <a:t>Második szintMester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ELISS 22</a:t>
            </a:r>
          </a:p>
          <a:p>
            <a:pPr lvl="4"/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87102" y="6174106"/>
            <a:ext cx="495300" cy="37338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4042C1C-677B-1549-94B3-F4B5D5D3D2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1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908" y="6126228"/>
            <a:ext cx="3074419" cy="40950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7755" y="6021288"/>
            <a:ext cx="722045" cy="616112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F1CDEF6A-04ED-634E-BDFB-5434399AF502}"/>
              </a:ext>
            </a:extLst>
          </p:cNvPr>
          <p:cNvPicPr>
            <a:picLocks noChangeAspect="1"/>
          </p:cNvPicPr>
          <p:nvPr userDrawn="1"/>
        </p:nvPicPr>
        <p:blipFill>
          <a:blip r:embed="rId21"/>
          <a:stretch>
            <a:fillRect/>
          </a:stretch>
        </p:blipFill>
        <p:spPr>
          <a:xfrm>
            <a:off x="9928763" y="303983"/>
            <a:ext cx="1653639" cy="316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132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  <p:sldLayoutId id="2147483820" r:id="rId12"/>
    <p:sldLayoutId id="2147483821" r:id="rId13"/>
    <p:sldLayoutId id="2147483822" r:id="rId14"/>
    <p:sldLayoutId id="2147483823" r:id="rId15"/>
    <p:sldLayoutId id="2147483824" r:id="rId16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 i="0" kern="1200">
          <a:solidFill>
            <a:schemeClr val="tx1"/>
          </a:solidFill>
          <a:effectLst>
            <a:outerShdw blurRad="53975" dist="76200" dir="3600000" algn="tl" rotWithShape="0">
              <a:schemeClr val="bg1">
                <a:lumMod val="65000"/>
                <a:alpha val="43000"/>
              </a:schemeClr>
            </a:outerShdw>
          </a:effectLst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196850" indent="-196850" algn="l" defTabSz="457200" rtl="0" eaLnBrk="1" fontAlgn="base" hangingPunct="1">
        <a:spcBef>
          <a:spcPct val="20000"/>
        </a:spcBef>
        <a:spcAft>
          <a:spcPct val="0"/>
        </a:spcAft>
        <a:buClr>
          <a:srgbClr val="C0C330"/>
        </a:buClr>
        <a:buSzPct val="100000"/>
        <a:buFont typeface="Wingdings" charset="0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1pPr>
      <a:lvl2pPr marL="554038" indent="-196850" algn="l" defTabSz="457200" rtl="0" eaLnBrk="1" fontAlgn="base" hangingPunct="1">
        <a:spcBef>
          <a:spcPct val="0"/>
        </a:spcBef>
        <a:spcAft>
          <a:spcPct val="0"/>
        </a:spcAft>
        <a:buFont typeface="Arial" charset="0"/>
        <a:buChar char="–"/>
        <a:defRPr b="0" i="0" kern="1200">
          <a:solidFill>
            <a:schemeClr val="tx1"/>
          </a:solidFill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2pPr>
      <a:lvl3pPr marL="787400" indent="-142875" algn="l" defTabSz="457200" rtl="0" eaLnBrk="1" fontAlgn="base" hangingPunct="1">
        <a:spcBef>
          <a:spcPts val="200"/>
        </a:spcBef>
        <a:spcAft>
          <a:spcPct val="0"/>
        </a:spcAft>
        <a:buClr>
          <a:srgbClr val="C0C330"/>
        </a:buClr>
        <a:buFont typeface="Arial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3pPr>
      <a:lvl4pPr marL="1090613" indent="-179388" algn="l" defTabSz="457200" rtl="0" eaLnBrk="1" fontAlgn="base" hangingPunct="1">
        <a:spcBef>
          <a:spcPts val="325"/>
        </a:spcBef>
        <a:spcAft>
          <a:spcPct val="0"/>
        </a:spcAft>
        <a:buFont typeface="Arial" charset="0"/>
        <a:buChar char="–"/>
        <a:defRPr sz="1400" b="0" i="0" kern="1200">
          <a:solidFill>
            <a:schemeClr val="tx1"/>
          </a:solidFill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4pPr>
      <a:lvl5pPr marL="1163637" indent="0" algn="l" defTabSz="457200" rtl="0" eaLnBrk="1" fontAlgn="base" hangingPunct="1">
        <a:spcBef>
          <a:spcPts val="275"/>
        </a:spcBef>
        <a:spcAft>
          <a:spcPct val="0"/>
        </a:spcAft>
        <a:buClr>
          <a:srgbClr val="C0C330"/>
        </a:buClr>
        <a:buFont typeface="Lucida Grande CE" charset="0"/>
        <a:buNone/>
        <a:defRPr sz="1400" b="0" i="0" kern="1200" baseline="0">
          <a:solidFill>
            <a:schemeClr val="tx1"/>
          </a:solidFill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9.xml"/><Relationship Id="rId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61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61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0.png"/><Relationship Id="rId5" Type="http://schemas.openxmlformats.org/officeDocument/2006/relationships/image" Target="../media/image19.emf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5.emf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image" Target="../media/image1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41.png"/><Relationship Id="rId7" Type="http://schemas.microsoft.com/office/2007/relationships/hdphoto" Target="../media/hdphoto2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44.png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17.png"/><Relationship Id="rId7" Type="http://schemas.openxmlformats.org/officeDocument/2006/relationships/image" Target="../media/image48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47.sv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6"/>
          <p:cNvSpPr>
            <a:spLocks noGrp="1"/>
          </p:cNvSpPr>
          <p:nvPr>
            <p:ph type="ctrTitle" idx="4294967295"/>
          </p:nvPr>
        </p:nvSpPr>
        <p:spPr>
          <a:xfrm>
            <a:off x="659197" y="1628800"/>
            <a:ext cx="10873605" cy="167005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sz="3600" noProof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H-Heavy"/>
              </a:rPr>
              <a:t>On-line optimization of a high average power laser-driven ion source using Markov Chain Monte Carlo algorithm</a:t>
            </a:r>
          </a:p>
        </p:txBody>
      </p:sp>
      <p:sp>
        <p:nvSpPr>
          <p:cNvPr id="8" name="Text Placeholder 2"/>
          <p:cNvSpPr txBox="1">
            <a:spLocks/>
          </p:cNvSpPr>
          <p:nvPr/>
        </p:nvSpPr>
        <p:spPr>
          <a:xfrm>
            <a:off x="3413246" y="3559151"/>
            <a:ext cx="5184576" cy="86409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1000"/>
              </a:spcBef>
              <a:spcAft>
                <a:spcPts val="675"/>
              </a:spcAft>
              <a:buNone/>
              <a:defRPr/>
            </a:pPr>
            <a:r>
              <a:rPr lang="en-US" sz="2400" b="1" u="sng" noProof="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venirH-Heavy"/>
              </a:rPr>
              <a:t>T. Gilinger</a:t>
            </a:r>
            <a:r>
              <a:rPr lang="en-US" sz="2400" b="1" noProof="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venirH-Heavy"/>
              </a:rPr>
              <a:t>, Z. Jäger, E. Buzás, Á. Kovács, P. Varmazyar, B. Bencsik and K. Osvay </a:t>
            </a:r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9EBE04E3-8E85-4905-B507-A266F7592F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116632"/>
            <a:ext cx="3941982" cy="584356"/>
          </a:xfrm>
          <a:prstGeom prst="rect">
            <a:avLst/>
          </a:prstGeom>
        </p:spPr>
      </p:pic>
      <p:sp>
        <p:nvSpPr>
          <p:cNvPr id="10" name="Téglalap 9"/>
          <p:cNvSpPr/>
          <p:nvPr/>
        </p:nvSpPr>
        <p:spPr>
          <a:xfrm>
            <a:off x="6888088" y="6021288"/>
            <a:ext cx="38011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b="1" noProof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venirH-Heavy"/>
              </a:rPr>
              <a:t>Advanced Accelerator Concepts 2026</a:t>
            </a:r>
          </a:p>
        </p:txBody>
      </p:sp>
      <p:pic>
        <p:nvPicPr>
          <p:cNvPr id="11" name="Picture 8">
            <a:extLst>
              <a:ext uri="{FF2B5EF4-FFF2-40B4-BE49-F238E27FC236}">
                <a16:creationId xmlns:a16="http://schemas.microsoft.com/office/drawing/2014/main" id="{CBF80ACE-5EA9-67BF-D273-137A974C8B1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2238" y="6021288"/>
            <a:ext cx="1339786" cy="649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5238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>
            <a:extLst>
              <a:ext uri="{FF2B5EF4-FFF2-40B4-BE49-F238E27FC236}">
                <a16:creationId xmlns:a16="http://schemas.microsoft.com/office/drawing/2014/main" id="{A1B99A12-DCB8-26FA-FD85-DF6DFE15314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2238" y="6021288"/>
            <a:ext cx="1339786" cy="64979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2144" y="548680"/>
            <a:ext cx="4752528" cy="2619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t="10634" r="49403"/>
          <a:stretch/>
        </p:blipFill>
        <p:spPr>
          <a:xfrm>
            <a:off x="479376" y="2938809"/>
            <a:ext cx="4464496" cy="351452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63352" y="764704"/>
            <a:ext cx="35283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noProof="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@10 Hz</a:t>
            </a:r>
          </a:p>
          <a:p>
            <a:r>
              <a:rPr lang="en-US" noProof="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Liquid leaf of heavy water: 230 nm</a:t>
            </a:r>
          </a:p>
          <a:p>
            <a:endParaRPr lang="en-US" noProof="0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/>
          <a:srcRect t="11381" r="51087"/>
          <a:stretch/>
        </p:blipFill>
        <p:spPr>
          <a:xfrm>
            <a:off x="5015880" y="3140968"/>
            <a:ext cx="3744416" cy="3175039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2547060" y="3226841"/>
            <a:ext cx="92556" cy="288032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Oval 10"/>
          <p:cNvSpPr/>
          <p:nvPr/>
        </p:nvSpPr>
        <p:spPr>
          <a:xfrm>
            <a:off x="2135560" y="3298849"/>
            <a:ext cx="92556" cy="288032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Oval 11"/>
          <p:cNvSpPr/>
          <p:nvPr/>
        </p:nvSpPr>
        <p:spPr>
          <a:xfrm>
            <a:off x="2927648" y="3226841"/>
            <a:ext cx="92556" cy="288032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3" name="Oval 12"/>
          <p:cNvSpPr/>
          <p:nvPr/>
        </p:nvSpPr>
        <p:spPr>
          <a:xfrm>
            <a:off x="6816080" y="3284984"/>
            <a:ext cx="792088" cy="2664296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Téglalap 14"/>
          <p:cNvSpPr/>
          <p:nvPr/>
        </p:nvSpPr>
        <p:spPr>
          <a:xfrm>
            <a:off x="8472746" y="3226841"/>
            <a:ext cx="371925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noProof="0" dirty="0">
                <a:latin typeface="Garamond" panose="02020404030301010803" pitchFamily="18" charset="0"/>
              </a:rPr>
              <a:t>Varmazyar et al, </a:t>
            </a:r>
            <a:r>
              <a:rPr lang="en-US" sz="1600" noProof="0" dirty="0" err="1">
                <a:latin typeface="Garamond" panose="02020404030301010803" pitchFamily="18" charset="0"/>
              </a:rPr>
              <a:t>Comm.Phys</a:t>
            </a:r>
            <a:r>
              <a:rPr lang="en-US" sz="1600" noProof="0" dirty="0">
                <a:latin typeface="Garamond" panose="02020404030301010803" pitchFamily="18" charset="0"/>
              </a:rPr>
              <a:t>. </a:t>
            </a:r>
            <a:r>
              <a:rPr lang="en-US" sz="1600" b="1" noProof="0" dirty="0">
                <a:latin typeface="Garamond" panose="02020404030301010803" pitchFamily="18" charset="0"/>
              </a:rPr>
              <a:t>8</a:t>
            </a:r>
            <a:r>
              <a:rPr lang="en-US" sz="1600" noProof="0" dirty="0">
                <a:latin typeface="Garamond" panose="02020404030301010803" pitchFamily="18" charset="0"/>
              </a:rPr>
              <a:t> (2025) 350  </a:t>
            </a:r>
          </a:p>
        </p:txBody>
      </p:sp>
      <p:sp>
        <p:nvSpPr>
          <p:cNvPr id="16" name="TextBox 1">
            <a:extLst>
              <a:ext uri="{FF2B5EF4-FFF2-40B4-BE49-F238E27FC236}">
                <a16:creationId xmlns:a16="http://schemas.microsoft.com/office/drawing/2014/main" id="{631549B5-7C9E-C764-2B32-328B595ABBE5}"/>
              </a:ext>
            </a:extLst>
          </p:cNvPr>
          <p:cNvSpPr txBox="1"/>
          <p:nvPr/>
        </p:nvSpPr>
        <p:spPr>
          <a:xfrm>
            <a:off x="1685510" y="102921"/>
            <a:ext cx="8820981" cy="52322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defTabSz="761970">
              <a:defRPr/>
            </a:pPr>
            <a:r>
              <a:rPr lang="en-US" sz="2800" b="1" noProof="0" dirty="0">
                <a:solidFill>
                  <a:srgbClr val="3434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anose="020B0604020202020204" pitchFamily="34" charset="0"/>
              </a:rPr>
              <a:t>Interaction optimization via spectral phase shaping</a:t>
            </a:r>
          </a:p>
        </p:txBody>
      </p: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A47B6FAF-3E16-EDEB-4BAB-F3001D99A8C8}"/>
              </a:ext>
            </a:extLst>
          </p:cNvPr>
          <p:cNvSpPr txBox="1"/>
          <p:nvPr/>
        </p:nvSpPr>
        <p:spPr>
          <a:xfrm>
            <a:off x="3791744" y="1568691"/>
            <a:ext cx="31683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Scanning </a:t>
            </a:r>
            <a:r>
              <a:rPr lang="en-US" sz="2000" b="1" noProof="0" dirty="0">
                <a:solidFill>
                  <a:srgbClr val="3333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GDD</a:t>
            </a:r>
          </a:p>
        </p:txBody>
      </p:sp>
      <p:sp>
        <p:nvSpPr>
          <p:cNvPr id="20" name="Szövegdoboz 19">
            <a:extLst>
              <a:ext uri="{FF2B5EF4-FFF2-40B4-BE49-F238E27FC236}">
                <a16:creationId xmlns:a16="http://schemas.microsoft.com/office/drawing/2014/main" id="{672AA643-6604-81A6-070D-F34D4A68DAA5}"/>
              </a:ext>
            </a:extLst>
          </p:cNvPr>
          <p:cNvSpPr txBox="1"/>
          <p:nvPr/>
        </p:nvSpPr>
        <p:spPr>
          <a:xfrm>
            <a:off x="8736095" y="4250413"/>
            <a:ext cx="316835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Optimization of the spectral phase:</a:t>
            </a:r>
          </a:p>
          <a:p>
            <a:pPr algn="ctr"/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change GDD and TOD simultaneously!</a:t>
            </a:r>
            <a:endParaRPr lang="en-US" sz="2000" b="1" noProof="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2" name="Szövegdoboz 21">
            <a:extLst>
              <a:ext uri="{FF2B5EF4-FFF2-40B4-BE49-F238E27FC236}">
                <a16:creationId xmlns:a16="http://schemas.microsoft.com/office/drawing/2014/main" id="{55135A44-7EEB-4419-B760-A768CB4FF35B}"/>
              </a:ext>
            </a:extLst>
          </p:cNvPr>
          <p:cNvSpPr txBox="1"/>
          <p:nvPr/>
        </p:nvSpPr>
        <p:spPr>
          <a:xfrm>
            <a:off x="3791744" y="1927348"/>
            <a:ext cx="31683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and </a:t>
            </a:r>
            <a:r>
              <a:rPr lang="en-US" sz="2000" b="1" noProof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TOD</a:t>
            </a:r>
          </a:p>
        </p:txBody>
      </p:sp>
      <p:sp>
        <p:nvSpPr>
          <p:cNvPr id="24" name="Nyíl: jobbra mutató 23">
            <a:extLst>
              <a:ext uri="{FF2B5EF4-FFF2-40B4-BE49-F238E27FC236}">
                <a16:creationId xmlns:a16="http://schemas.microsoft.com/office/drawing/2014/main" id="{16026D52-43C2-89CA-677A-874CC2EA5382}"/>
              </a:ext>
            </a:extLst>
          </p:cNvPr>
          <p:cNvSpPr/>
          <p:nvPr/>
        </p:nvSpPr>
        <p:spPr>
          <a:xfrm rot="8313074">
            <a:off x="3156585" y="2206103"/>
            <a:ext cx="1488715" cy="442170"/>
          </a:xfrm>
          <a:prstGeom prst="rightArrow">
            <a:avLst/>
          </a:prstGeom>
          <a:solidFill>
            <a:srgbClr val="3333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dirty="0"/>
          </a:p>
        </p:txBody>
      </p:sp>
      <p:sp>
        <p:nvSpPr>
          <p:cNvPr id="26" name="Nyíl: jobbra mutató 25">
            <a:extLst>
              <a:ext uri="{FF2B5EF4-FFF2-40B4-BE49-F238E27FC236}">
                <a16:creationId xmlns:a16="http://schemas.microsoft.com/office/drawing/2014/main" id="{673F81FE-DA62-3293-199D-8B5604779DBB}"/>
              </a:ext>
            </a:extLst>
          </p:cNvPr>
          <p:cNvSpPr/>
          <p:nvPr/>
        </p:nvSpPr>
        <p:spPr>
          <a:xfrm>
            <a:off x="6237129" y="1555320"/>
            <a:ext cx="1083008" cy="442170"/>
          </a:xfrm>
          <a:prstGeom prst="rightArrow">
            <a:avLst/>
          </a:prstGeom>
          <a:solidFill>
            <a:srgbClr val="3333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dirty="0"/>
          </a:p>
        </p:txBody>
      </p:sp>
      <p:sp>
        <p:nvSpPr>
          <p:cNvPr id="28" name="Nyíl: jobbra mutató 27">
            <a:extLst>
              <a:ext uri="{FF2B5EF4-FFF2-40B4-BE49-F238E27FC236}">
                <a16:creationId xmlns:a16="http://schemas.microsoft.com/office/drawing/2014/main" id="{FD1B4946-7408-C3B1-3692-8869CA2DA69A}"/>
              </a:ext>
            </a:extLst>
          </p:cNvPr>
          <p:cNvSpPr/>
          <p:nvPr/>
        </p:nvSpPr>
        <p:spPr>
          <a:xfrm rot="2511197">
            <a:off x="5670340" y="2531048"/>
            <a:ext cx="1416799" cy="44217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dirty="0"/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29296406-AFA1-8E3E-C1F0-4C39FE7350D0}"/>
              </a:ext>
            </a:extLst>
          </p:cNvPr>
          <p:cNvSpPr txBox="1"/>
          <p:nvPr/>
        </p:nvSpPr>
        <p:spPr>
          <a:xfrm>
            <a:off x="261267" y="2142792"/>
            <a:ext cx="35031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noProof="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Each point: average of 600 shots</a:t>
            </a:r>
          </a:p>
        </p:txBody>
      </p:sp>
    </p:spTree>
    <p:extLst>
      <p:ext uri="{BB962C8B-B14F-4D97-AF65-F5344CB8AC3E}">
        <p14:creationId xmlns:p14="http://schemas.microsoft.com/office/powerpoint/2010/main" val="18861435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animBg="1"/>
      <p:bldP spid="11" grpId="0" animBg="1"/>
      <p:bldP spid="12" grpId="0" animBg="1"/>
      <p:bldP spid="13" grpId="0" animBg="1"/>
      <p:bldP spid="15" grpId="0"/>
      <p:bldP spid="18" grpId="0"/>
      <p:bldP spid="20" grpId="0"/>
      <p:bldP spid="22" grpId="0"/>
      <p:bldP spid="24" grpId="0" animBg="1"/>
      <p:bldP spid="26" grpId="0" animBg="1"/>
      <p:bldP spid="28" grpId="0" animBg="1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>
            <a:extLst>
              <a:ext uri="{FF2B5EF4-FFF2-40B4-BE49-F238E27FC236}">
                <a16:creationId xmlns:a16="http://schemas.microsoft.com/office/drawing/2014/main" id="{6E7B2388-C9B4-8FEA-D54D-AEAE2284D8E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2238" y="6021288"/>
            <a:ext cx="1339786" cy="649796"/>
          </a:xfrm>
          <a:prstGeom prst="rect">
            <a:avLst/>
          </a:prstGeom>
        </p:spPr>
      </p:pic>
      <p:sp>
        <p:nvSpPr>
          <p:cNvPr id="7" name="TextBox 1">
            <a:extLst>
              <a:ext uri="{FF2B5EF4-FFF2-40B4-BE49-F238E27FC236}">
                <a16:creationId xmlns:a16="http://schemas.microsoft.com/office/drawing/2014/main" id="{4AFC2C3D-247F-E87D-933D-0CB11747A7B6}"/>
              </a:ext>
            </a:extLst>
          </p:cNvPr>
          <p:cNvSpPr txBox="1"/>
          <p:nvPr/>
        </p:nvSpPr>
        <p:spPr>
          <a:xfrm>
            <a:off x="2099555" y="102921"/>
            <a:ext cx="7992888" cy="52322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defTabSz="761970">
              <a:defRPr/>
            </a:pPr>
            <a:r>
              <a:rPr lang="en-US" sz="2800" b="1" noProof="0" dirty="0">
                <a:solidFill>
                  <a:srgbClr val="3434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anose="020B0604020202020204" pitchFamily="34" charset="0"/>
              </a:rPr>
              <a:t>First application of MCMC</a:t>
            </a:r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BA43CC4E-FD87-4B31-1547-AD044ABDACE9}"/>
              </a:ext>
            </a:extLst>
          </p:cNvPr>
          <p:cNvSpPr/>
          <p:nvPr/>
        </p:nvSpPr>
        <p:spPr>
          <a:xfrm>
            <a:off x="6125649" y="866778"/>
            <a:ext cx="479488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8098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u="sng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Optimization of acceleration:</a:t>
            </a:r>
          </a:p>
          <a:p>
            <a:pPr marL="342900" indent="-342900" defTabSz="380985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One point: average of 10 spectra –&gt; 1 s</a:t>
            </a:r>
            <a:endParaRPr lang="en-US" sz="2000" b="1" noProof="0" dirty="0">
              <a:solidFill>
                <a:srgbClr val="0070C0"/>
              </a:solidFill>
              <a:latin typeface="Cambria" panose="02040503050406030204" pitchFamily="18" charset="0"/>
              <a:ea typeface="ＭＳ Ｐゴシック" charset="0"/>
            </a:endParaRPr>
          </a:p>
          <a:p>
            <a:pPr marL="342900" indent="-342900" defTabSz="380985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b="1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Cutoff energy </a:t>
            </a:r>
          </a:p>
          <a:p>
            <a:pPr marL="342900" indent="-342900" defTabSz="380985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b="1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Bunch energy</a:t>
            </a:r>
          </a:p>
          <a:p>
            <a:pPr defTabSz="380985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000" noProof="0" dirty="0">
              <a:solidFill>
                <a:srgbClr val="0070C0"/>
              </a:solidFill>
              <a:latin typeface="Cambria" panose="02040503050406030204" pitchFamily="18" charset="0"/>
              <a:ea typeface="ＭＳ Ｐゴシック" charset="0"/>
            </a:endParaRP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554C0945-9B67-9AA9-BA6D-CF4B50795A54}"/>
              </a:ext>
            </a:extLst>
          </p:cNvPr>
          <p:cNvSpPr txBox="1"/>
          <p:nvPr/>
        </p:nvSpPr>
        <p:spPr>
          <a:xfrm>
            <a:off x="623392" y="847850"/>
            <a:ext cx="496855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8098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u="sng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Target:</a:t>
            </a:r>
          </a:p>
          <a:p>
            <a:pPr marL="342900" indent="-342900" defTabSz="380985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2000" dirty="0" err="1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Water</a:t>
            </a:r>
            <a:r>
              <a:rPr lang="hu-HU" sz="200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 </a:t>
            </a:r>
            <a:r>
              <a:rPr lang="hu-HU" sz="2000" dirty="0" err="1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leaf</a:t>
            </a:r>
            <a:endParaRPr lang="en-US" sz="2000" noProof="0" dirty="0">
              <a:solidFill>
                <a:srgbClr val="0070C0"/>
              </a:solidFill>
              <a:latin typeface="Cambria" panose="02040503050406030204" pitchFamily="18" charset="0"/>
              <a:ea typeface="ＭＳ Ｐゴシック" charset="0"/>
            </a:endParaRPr>
          </a:p>
          <a:p>
            <a:pPr marL="342900" indent="-342900" defTabSz="380985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Thickness ~ </a:t>
            </a:r>
            <a:r>
              <a:rPr lang="hu-HU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41</a:t>
            </a:r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0 nm</a:t>
            </a:r>
          </a:p>
          <a:p>
            <a:pPr defTabSz="38098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u="sng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Laser:</a:t>
            </a:r>
          </a:p>
          <a:p>
            <a:pPr marL="342900" indent="-342900" defTabSz="380985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Energy: </a:t>
            </a:r>
            <a:r>
              <a:rPr lang="hu-HU" sz="2000" noProof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24</a:t>
            </a:r>
            <a:r>
              <a:rPr lang="en-US" sz="2000" noProof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 </a:t>
            </a:r>
            <a:r>
              <a:rPr lang="en-US" sz="2000" noProof="0" dirty="0" err="1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mJ</a:t>
            </a:r>
            <a:endParaRPr lang="en-US" sz="2000" noProof="0" dirty="0">
              <a:solidFill>
                <a:srgbClr val="0070C0"/>
              </a:solidFill>
              <a:latin typeface="Cambria" panose="02040503050406030204" pitchFamily="18" charset="0"/>
              <a:ea typeface="ＭＳ Ｐゴシック" charset="0"/>
            </a:endParaRPr>
          </a:p>
          <a:p>
            <a:pPr marL="342900" indent="-342900" defTabSz="380985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Sampling rate: 10 Hz</a:t>
            </a:r>
          </a:p>
          <a:p>
            <a:pPr marL="342900" indent="-342900" defTabSz="380985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Spot size: 2.9×2.6 µm</a:t>
            </a:r>
            <a:r>
              <a:rPr lang="en-US" sz="2000" baseline="30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2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6E8CDFFB-2611-4174-461D-FC079EEF56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4" b="8724"/>
          <a:stretch/>
        </p:blipFill>
        <p:spPr>
          <a:xfrm>
            <a:off x="6125649" y="3300304"/>
            <a:ext cx="5400000" cy="3343351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29DDC1CE-D59A-553A-B5C0-B5F9B4E5FD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4" b="8724"/>
          <a:stretch/>
        </p:blipFill>
        <p:spPr>
          <a:xfrm>
            <a:off x="725649" y="3300305"/>
            <a:ext cx="5400000" cy="3343351"/>
          </a:xfrm>
          <a:prstGeom prst="rect">
            <a:avLst/>
          </a:prstGeom>
        </p:spPr>
      </p:pic>
      <p:sp>
        <p:nvSpPr>
          <p:cNvPr id="14" name="Szövegdoboz 13">
            <a:extLst>
              <a:ext uri="{FF2B5EF4-FFF2-40B4-BE49-F238E27FC236}">
                <a16:creationId xmlns:a16="http://schemas.microsoft.com/office/drawing/2014/main" id="{B4B936DC-DF71-A0F3-DA1D-7477611CC2A3}"/>
              </a:ext>
            </a:extLst>
          </p:cNvPr>
          <p:cNvSpPr txBox="1"/>
          <p:nvPr/>
        </p:nvSpPr>
        <p:spPr>
          <a:xfrm>
            <a:off x="5776620" y="2238475"/>
            <a:ext cx="609805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38098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One optimization process:</a:t>
            </a:r>
          </a:p>
          <a:p>
            <a:pPr algn="ctr" defTabSz="38098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900 points = 15 min</a:t>
            </a:r>
          </a:p>
        </p:txBody>
      </p:sp>
      <p:sp>
        <p:nvSpPr>
          <p:cNvPr id="13" name="Ellipszis 12">
            <a:extLst>
              <a:ext uri="{FF2B5EF4-FFF2-40B4-BE49-F238E27FC236}">
                <a16:creationId xmlns:a16="http://schemas.microsoft.com/office/drawing/2014/main" id="{D299312A-7863-4AE0-11A6-C3845C2F778B}"/>
              </a:ext>
            </a:extLst>
          </p:cNvPr>
          <p:cNvSpPr/>
          <p:nvPr/>
        </p:nvSpPr>
        <p:spPr>
          <a:xfrm>
            <a:off x="3222918" y="4626466"/>
            <a:ext cx="432048" cy="432048"/>
          </a:xfrm>
          <a:prstGeom prst="ellipse">
            <a:avLst/>
          </a:prstGeom>
          <a:noFill/>
          <a:ln w="762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Ellipszis 15">
            <a:extLst>
              <a:ext uri="{FF2B5EF4-FFF2-40B4-BE49-F238E27FC236}">
                <a16:creationId xmlns:a16="http://schemas.microsoft.com/office/drawing/2014/main" id="{80BF051B-B8AB-1425-E810-930C5B461F8B}"/>
              </a:ext>
            </a:extLst>
          </p:cNvPr>
          <p:cNvSpPr/>
          <p:nvPr/>
        </p:nvSpPr>
        <p:spPr>
          <a:xfrm>
            <a:off x="8935680" y="4984679"/>
            <a:ext cx="432048" cy="432048"/>
          </a:xfrm>
          <a:prstGeom prst="ellipse">
            <a:avLst/>
          </a:prstGeom>
          <a:noFill/>
          <a:ln w="762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392B1598-E9FA-A0B9-6F17-F3EACD9BF9C7}"/>
              </a:ext>
            </a:extLst>
          </p:cNvPr>
          <p:cNvSpPr txBox="1"/>
          <p:nvPr/>
        </p:nvSpPr>
        <p:spPr>
          <a:xfrm>
            <a:off x="1631504" y="3604954"/>
            <a:ext cx="1080120" cy="400110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1000" noProof="0" dirty="0"/>
              <a:t>GDD: -195 fs</a:t>
            </a:r>
            <a:r>
              <a:rPr lang="en-US" sz="1000" baseline="30000" noProof="0" dirty="0"/>
              <a:t>2</a:t>
            </a:r>
          </a:p>
          <a:p>
            <a:r>
              <a:rPr lang="en-US" sz="1000" noProof="0" dirty="0"/>
              <a:t>TOD: 1402 fs</a:t>
            </a:r>
            <a:r>
              <a:rPr lang="en-US" sz="1000" baseline="30000" noProof="0" dirty="0"/>
              <a:t>3</a:t>
            </a:r>
          </a:p>
        </p:txBody>
      </p:sp>
      <p:sp>
        <p:nvSpPr>
          <p:cNvPr id="19" name="Szövegdoboz 18">
            <a:extLst>
              <a:ext uri="{FF2B5EF4-FFF2-40B4-BE49-F238E27FC236}">
                <a16:creationId xmlns:a16="http://schemas.microsoft.com/office/drawing/2014/main" id="{F3B2DF0E-EF73-C408-4BF7-B0701284CFF5}"/>
              </a:ext>
            </a:extLst>
          </p:cNvPr>
          <p:cNvSpPr txBox="1"/>
          <p:nvPr/>
        </p:nvSpPr>
        <p:spPr>
          <a:xfrm>
            <a:off x="7004569" y="3604954"/>
            <a:ext cx="1107055" cy="400110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1000" noProof="0" dirty="0"/>
              <a:t>GDD: 104 fs</a:t>
            </a:r>
            <a:r>
              <a:rPr lang="en-US" sz="1000" baseline="30000" noProof="0" dirty="0"/>
              <a:t>2</a:t>
            </a:r>
          </a:p>
          <a:p>
            <a:r>
              <a:rPr lang="en-US" sz="1000" noProof="0" dirty="0"/>
              <a:t>TOD: -1287 fs</a:t>
            </a:r>
            <a:r>
              <a:rPr lang="en-US" sz="1000" baseline="30000" noProof="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461398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3" grpId="0" animBg="1"/>
      <p:bldP spid="16" grpId="0" animBg="1"/>
      <p:bldP spid="17" grpId="0" animBg="1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>
            <a:extLst>
              <a:ext uri="{FF2B5EF4-FFF2-40B4-BE49-F238E27FC236}">
                <a16:creationId xmlns:a16="http://schemas.microsoft.com/office/drawing/2014/main" id="{0E0B006E-35CD-61E9-1981-B0491534560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2238" y="6021288"/>
            <a:ext cx="1339786" cy="649796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F0C24C52-9FC6-AFF2-9FCE-2EC8AF6926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79" y="1430053"/>
            <a:ext cx="5760000" cy="3240360"/>
          </a:xfrm>
          <a:prstGeom prst="rect">
            <a:avLst/>
          </a:prstGeom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694BB947-1233-CB2F-E77F-1F2651207DD6}"/>
              </a:ext>
            </a:extLst>
          </p:cNvPr>
          <p:cNvSpPr txBox="1"/>
          <p:nvPr/>
        </p:nvSpPr>
        <p:spPr>
          <a:xfrm>
            <a:off x="3645600" y="591071"/>
            <a:ext cx="49685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38098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u="sng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Evolution in time</a:t>
            </a:r>
            <a:endParaRPr lang="en-US" sz="2400" baseline="30000" noProof="0" dirty="0">
              <a:solidFill>
                <a:srgbClr val="0070C0"/>
              </a:solidFill>
              <a:latin typeface="Cambria" panose="02040503050406030204" pitchFamily="18" charset="0"/>
              <a:ea typeface="ＭＳ Ｐゴシック" charset="0"/>
            </a:endParaRP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9939C93D-721E-9B24-B399-C286F869F05D}"/>
              </a:ext>
            </a:extLst>
          </p:cNvPr>
          <p:cNvSpPr txBox="1"/>
          <p:nvPr/>
        </p:nvSpPr>
        <p:spPr>
          <a:xfrm>
            <a:off x="2099555" y="102921"/>
            <a:ext cx="7992888" cy="52322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defTabSz="761970">
              <a:defRPr/>
            </a:pPr>
            <a:r>
              <a:rPr lang="en-US" sz="2800" b="1" noProof="0" dirty="0">
                <a:solidFill>
                  <a:srgbClr val="3434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anose="020B0604020202020204" pitchFamily="34" charset="0"/>
              </a:rPr>
              <a:t>First application of MCMC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8524BDBC-7EA9-3A46-BA9F-C48784123BF0}"/>
              </a:ext>
            </a:extLst>
          </p:cNvPr>
          <p:cNvSpPr txBox="1"/>
          <p:nvPr/>
        </p:nvSpPr>
        <p:spPr>
          <a:xfrm>
            <a:off x="6707748" y="1649402"/>
            <a:ext cx="49685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38098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Convergence</a:t>
            </a:r>
            <a:endParaRPr lang="en-US" sz="2000" b="1" baseline="30000" noProof="0" dirty="0">
              <a:solidFill>
                <a:srgbClr val="0070C0"/>
              </a:solidFill>
              <a:latin typeface="Cambria" panose="02040503050406030204" pitchFamily="18" charset="0"/>
              <a:ea typeface="ＭＳ Ｐゴシック" charset="0"/>
            </a:endParaRP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B2D9787D-01FF-0C79-97B5-0B74B7FA977B}"/>
              </a:ext>
            </a:extLst>
          </p:cNvPr>
          <p:cNvSpPr txBox="1"/>
          <p:nvPr/>
        </p:nvSpPr>
        <p:spPr>
          <a:xfrm>
            <a:off x="747003" y="4766179"/>
            <a:ext cx="49685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8098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Each point: 1 spectrum</a:t>
            </a:r>
          </a:p>
          <a:p>
            <a:pPr defTabSz="38098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GDD and TOD change: after 10 shots </a:t>
            </a:r>
            <a:endParaRPr lang="en-US" sz="2000" baseline="30000" noProof="0" dirty="0">
              <a:solidFill>
                <a:srgbClr val="0070C0"/>
              </a:solidFill>
              <a:latin typeface="Cambria" panose="02040503050406030204" pitchFamily="18" charset="0"/>
              <a:ea typeface="ＭＳ Ｐゴシック" charset="0"/>
            </a:endParaRPr>
          </a:p>
        </p:txBody>
      </p:sp>
      <p:sp>
        <p:nvSpPr>
          <p:cNvPr id="12" name="Oval 12">
            <a:extLst>
              <a:ext uri="{FF2B5EF4-FFF2-40B4-BE49-F238E27FC236}">
                <a16:creationId xmlns:a16="http://schemas.microsoft.com/office/drawing/2014/main" id="{A5D84998-6235-FB79-7339-7E889518266F}"/>
              </a:ext>
            </a:extLst>
          </p:cNvPr>
          <p:cNvSpPr/>
          <p:nvPr/>
        </p:nvSpPr>
        <p:spPr>
          <a:xfrm rot="5400000">
            <a:off x="2945203" y="-940606"/>
            <a:ext cx="700247" cy="5631902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8BF5E941-9173-27E8-37FC-E1158000F5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024" y="3161570"/>
            <a:ext cx="5760000" cy="2879840"/>
          </a:xfrm>
          <a:prstGeom prst="rect">
            <a:avLst/>
          </a:prstGeom>
        </p:spPr>
      </p:pic>
      <p:sp>
        <p:nvSpPr>
          <p:cNvPr id="15" name="Nyíl: jobbra mutató 14">
            <a:extLst>
              <a:ext uri="{FF2B5EF4-FFF2-40B4-BE49-F238E27FC236}">
                <a16:creationId xmlns:a16="http://schemas.microsoft.com/office/drawing/2014/main" id="{FF041595-E999-4D9B-7104-399C6E85468F}"/>
              </a:ext>
            </a:extLst>
          </p:cNvPr>
          <p:cNvSpPr/>
          <p:nvPr/>
        </p:nvSpPr>
        <p:spPr>
          <a:xfrm>
            <a:off x="6884160" y="3245394"/>
            <a:ext cx="5044487" cy="1212320"/>
          </a:xfrm>
          <a:custGeom>
            <a:avLst/>
            <a:gdLst>
              <a:gd name="csX0" fmla="*/ 0 w 1416799"/>
              <a:gd name="csY0" fmla="*/ 110543 h 442170"/>
              <a:gd name="csX1" fmla="*/ 1195714 w 1416799"/>
              <a:gd name="csY1" fmla="*/ 110543 h 442170"/>
              <a:gd name="csX2" fmla="*/ 1195714 w 1416799"/>
              <a:gd name="csY2" fmla="*/ 0 h 442170"/>
              <a:gd name="csX3" fmla="*/ 1416799 w 1416799"/>
              <a:gd name="csY3" fmla="*/ 221085 h 442170"/>
              <a:gd name="csX4" fmla="*/ 1195714 w 1416799"/>
              <a:gd name="csY4" fmla="*/ 442170 h 442170"/>
              <a:gd name="csX5" fmla="*/ 1195714 w 1416799"/>
              <a:gd name="csY5" fmla="*/ 331628 h 442170"/>
              <a:gd name="csX6" fmla="*/ 0 w 1416799"/>
              <a:gd name="csY6" fmla="*/ 331628 h 442170"/>
              <a:gd name="csX7" fmla="*/ 0 w 1416799"/>
              <a:gd name="csY7" fmla="*/ 110543 h 442170"/>
              <a:gd name="csX0" fmla="*/ 0 w 1416799"/>
              <a:gd name="csY0" fmla="*/ 0 h 522127"/>
              <a:gd name="csX1" fmla="*/ 1195714 w 1416799"/>
              <a:gd name="csY1" fmla="*/ 190500 h 522127"/>
              <a:gd name="csX2" fmla="*/ 1195714 w 1416799"/>
              <a:gd name="csY2" fmla="*/ 79957 h 522127"/>
              <a:gd name="csX3" fmla="*/ 1416799 w 1416799"/>
              <a:gd name="csY3" fmla="*/ 301042 h 522127"/>
              <a:gd name="csX4" fmla="*/ 1195714 w 1416799"/>
              <a:gd name="csY4" fmla="*/ 522127 h 522127"/>
              <a:gd name="csX5" fmla="*/ 1195714 w 1416799"/>
              <a:gd name="csY5" fmla="*/ 411585 h 522127"/>
              <a:gd name="csX6" fmla="*/ 0 w 1416799"/>
              <a:gd name="csY6" fmla="*/ 411585 h 522127"/>
              <a:gd name="csX7" fmla="*/ 0 w 1416799"/>
              <a:gd name="csY7" fmla="*/ 0 h 522127"/>
              <a:gd name="csX0" fmla="*/ 15240 w 1432039"/>
              <a:gd name="csY0" fmla="*/ 0 h 609705"/>
              <a:gd name="csX1" fmla="*/ 1210954 w 1432039"/>
              <a:gd name="csY1" fmla="*/ 190500 h 609705"/>
              <a:gd name="csX2" fmla="*/ 1210954 w 1432039"/>
              <a:gd name="csY2" fmla="*/ 79957 h 609705"/>
              <a:gd name="csX3" fmla="*/ 1432039 w 1432039"/>
              <a:gd name="csY3" fmla="*/ 301042 h 609705"/>
              <a:gd name="csX4" fmla="*/ 1210954 w 1432039"/>
              <a:gd name="csY4" fmla="*/ 522127 h 609705"/>
              <a:gd name="csX5" fmla="*/ 1210954 w 1432039"/>
              <a:gd name="csY5" fmla="*/ 411585 h 609705"/>
              <a:gd name="csX6" fmla="*/ 0 w 1432039"/>
              <a:gd name="csY6" fmla="*/ 609705 h 609705"/>
              <a:gd name="csX7" fmla="*/ 15240 w 1432039"/>
              <a:gd name="csY7" fmla="*/ 0 h 609705"/>
              <a:gd name="csX0" fmla="*/ 0 w 1439659"/>
              <a:gd name="csY0" fmla="*/ 0 h 602085"/>
              <a:gd name="csX1" fmla="*/ 1218574 w 1439659"/>
              <a:gd name="csY1" fmla="*/ 182880 h 602085"/>
              <a:gd name="csX2" fmla="*/ 1218574 w 1439659"/>
              <a:gd name="csY2" fmla="*/ 72337 h 602085"/>
              <a:gd name="csX3" fmla="*/ 1439659 w 1439659"/>
              <a:gd name="csY3" fmla="*/ 293422 h 602085"/>
              <a:gd name="csX4" fmla="*/ 1218574 w 1439659"/>
              <a:gd name="csY4" fmla="*/ 514507 h 602085"/>
              <a:gd name="csX5" fmla="*/ 1218574 w 1439659"/>
              <a:gd name="csY5" fmla="*/ 403965 h 602085"/>
              <a:gd name="csX6" fmla="*/ 7620 w 1439659"/>
              <a:gd name="csY6" fmla="*/ 602085 h 602085"/>
              <a:gd name="csX7" fmla="*/ 0 w 1439659"/>
              <a:gd name="csY7" fmla="*/ 0 h 602085"/>
              <a:gd name="csX0" fmla="*/ 3810 w 1443469"/>
              <a:gd name="csY0" fmla="*/ 0 h 602085"/>
              <a:gd name="csX1" fmla="*/ 1222384 w 1443469"/>
              <a:gd name="csY1" fmla="*/ 182880 h 602085"/>
              <a:gd name="csX2" fmla="*/ 1222384 w 1443469"/>
              <a:gd name="csY2" fmla="*/ 72337 h 602085"/>
              <a:gd name="csX3" fmla="*/ 1443469 w 1443469"/>
              <a:gd name="csY3" fmla="*/ 293422 h 602085"/>
              <a:gd name="csX4" fmla="*/ 1222384 w 1443469"/>
              <a:gd name="csY4" fmla="*/ 514507 h 602085"/>
              <a:gd name="csX5" fmla="*/ 1222384 w 1443469"/>
              <a:gd name="csY5" fmla="*/ 403965 h 602085"/>
              <a:gd name="csX6" fmla="*/ 0 w 1443469"/>
              <a:gd name="csY6" fmla="*/ 602085 h 602085"/>
              <a:gd name="csX7" fmla="*/ 3810 w 1443469"/>
              <a:gd name="csY7" fmla="*/ 0 h 602085"/>
              <a:gd name="csX0" fmla="*/ 0 w 1439659"/>
              <a:gd name="csY0" fmla="*/ 0 h 603990"/>
              <a:gd name="csX1" fmla="*/ 1218574 w 1439659"/>
              <a:gd name="csY1" fmla="*/ 182880 h 603990"/>
              <a:gd name="csX2" fmla="*/ 1218574 w 1439659"/>
              <a:gd name="csY2" fmla="*/ 72337 h 603990"/>
              <a:gd name="csX3" fmla="*/ 1439659 w 1439659"/>
              <a:gd name="csY3" fmla="*/ 293422 h 603990"/>
              <a:gd name="csX4" fmla="*/ 1218574 w 1439659"/>
              <a:gd name="csY4" fmla="*/ 514507 h 603990"/>
              <a:gd name="csX5" fmla="*/ 1218574 w 1439659"/>
              <a:gd name="csY5" fmla="*/ 403965 h 603990"/>
              <a:gd name="csX6" fmla="*/ 0 w 1439659"/>
              <a:gd name="csY6" fmla="*/ 603990 h 603990"/>
              <a:gd name="csX7" fmla="*/ 0 w 1439659"/>
              <a:gd name="csY7" fmla="*/ 0 h 603990"/>
              <a:gd name="csX0" fmla="*/ 0 w 1439659"/>
              <a:gd name="csY0" fmla="*/ 0 h 951970"/>
              <a:gd name="csX1" fmla="*/ 1218574 w 1439659"/>
              <a:gd name="csY1" fmla="*/ 530860 h 951970"/>
              <a:gd name="csX2" fmla="*/ 1218574 w 1439659"/>
              <a:gd name="csY2" fmla="*/ 420317 h 951970"/>
              <a:gd name="csX3" fmla="*/ 1439659 w 1439659"/>
              <a:gd name="csY3" fmla="*/ 641402 h 951970"/>
              <a:gd name="csX4" fmla="*/ 1218574 w 1439659"/>
              <a:gd name="csY4" fmla="*/ 862487 h 951970"/>
              <a:gd name="csX5" fmla="*/ 1218574 w 1439659"/>
              <a:gd name="csY5" fmla="*/ 751945 h 951970"/>
              <a:gd name="csX6" fmla="*/ 0 w 1439659"/>
              <a:gd name="csY6" fmla="*/ 951970 h 951970"/>
              <a:gd name="csX7" fmla="*/ 0 w 1439659"/>
              <a:gd name="csY7" fmla="*/ 0 h 951970"/>
              <a:gd name="csX0" fmla="*/ 775 w 1440434"/>
              <a:gd name="csY0" fmla="*/ 0 h 1203430"/>
              <a:gd name="csX1" fmla="*/ 1219349 w 1440434"/>
              <a:gd name="csY1" fmla="*/ 530860 h 1203430"/>
              <a:gd name="csX2" fmla="*/ 1219349 w 1440434"/>
              <a:gd name="csY2" fmla="*/ 420317 h 1203430"/>
              <a:gd name="csX3" fmla="*/ 1440434 w 1440434"/>
              <a:gd name="csY3" fmla="*/ 641402 h 1203430"/>
              <a:gd name="csX4" fmla="*/ 1219349 w 1440434"/>
              <a:gd name="csY4" fmla="*/ 862487 h 1203430"/>
              <a:gd name="csX5" fmla="*/ 1219349 w 1440434"/>
              <a:gd name="csY5" fmla="*/ 751945 h 1203430"/>
              <a:gd name="csX6" fmla="*/ 0 w 1440434"/>
              <a:gd name="csY6" fmla="*/ 1203430 h 1203430"/>
              <a:gd name="csX7" fmla="*/ 775 w 1440434"/>
              <a:gd name="csY7" fmla="*/ 0 h 1203430"/>
              <a:gd name="csX0" fmla="*/ 22 w 1442007"/>
              <a:gd name="csY0" fmla="*/ 0 h 1205970"/>
              <a:gd name="csX1" fmla="*/ 1220922 w 1442007"/>
              <a:gd name="csY1" fmla="*/ 533400 h 1205970"/>
              <a:gd name="csX2" fmla="*/ 1220922 w 1442007"/>
              <a:gd name="csY2" fmla="*/ 422857 h 1205970"/>
              <a:gd name="csX3" fmla="*/ 1442007 w 1442007"/>
              <a:gd name="csY3" fmla="*/ 643942 h 1205970"/>
              <a:gd name="csX4" fmla="*/ 1220922 w 1442007"/>
              <a:gd name="csY4" fmla="*/ 865027 h 1205970"/>
              <a:gd name="csX5" fmla="*/ 1220922 w 1442007"/>
              <a:gd name="csY5" fmla="*/ 754485 h 1205970"/>
              <a:gd name="csX6" fmla="*/ 1573 w 1442007"/>
              <a:gd name="csY6" fmla="*/ 1205970 h 1205970"/>
              <a:gd name="csX7" fmla="*/ 22 w 1442007"/>
              <a:gd name="csY7" fmla="*/ 0 h 1205970"/>
              <a:gd name="csX0" fmla="*/ 34 w 1442019"/>
              <a:gd name="csY0" fmla="*/ 0 h 1216130"/>
              <a:gd name="csX1" fmla="*/ 1220934 w 1442019"/>
              <a:gd name="csY1" fmla="*/ 533400 h 1216130"/>
              <a:gd name="csX2" fmla="*/ 1220934 w 1442019"/>
              <a:gd name="csY2" fmla="*/ 422857 h 1216130"/>
              <a:gd name="csX3" fmla="*/ 1442019 w 1442019"/>
              <a:gd name="csY3" fmla="*/ 643942 h 1216130"/>
              <a:gd name="csX4" fmla="*/ 1220934 w 1442019"/>
              <a:gd name="csY4" fmla="*/ 865027 h 1216130"/>
              <a:gd name="csX5" fmla="*/ 1220934 w 1442019"/>
              <a:gd name="csY5" fmla="*/ 754485 h 1216130"/>
              <a:gd name="csX6" fmla="*/ 810 w 1442019"/>
              <a:gd name="csY6" fmla="*/ 1216130 h 1216130"/>
              <a:gd name="csX7" fmla="*/ 34 w 1442019"/>
              <a:gd name="csY7" fmla="*/ 0 h 1216130"/>
              <a:gd name="csX0" fmla="*/ 34 w 1442019"/>
              <a:gd name="csY0" fmla="*/ 0 h 1216130"/>
              <a:gd name="csX1" fmla="*/ 1220934 w 1442019"/>
              <a:gd name="csY1" fmla="*/ 533400 h 1216130"/>
              <a:gd name="csX2" fmla="*/ 1220934 w 1442019"/>
              <a:gd name="csY2" fmla="*/ 422857 h 1216130"/>
              <a:gd name="csX3" fmla="*/ 1442019 w 1442019"/>
              <a:gd name="csY3" fmla="*/ 651562 h 1216130"/>
              <a:gd name="csX4" fmla="*/ 1220934 w 1442019"/>
              <a:gd name="csY4" fmla="*/ 865027 h 1216130"/>
              <a:gd name="csX5" fmla="*/ 1220934 w 1442019"/>
              <a:gd name="csY5" fmla="*/ 754485 h 1216130"/>
              <a:gd name="csX6" fmla="*/ 810 w 1442019"/>
              <a:gd name="csY6" fmla="*/ 1216130 h 1216130"/>
              <a:gd name="csX7" fmla="*/ 34 w 1442019"/>
              <a:gd name="csY7" fmla="*/ 0 h 1216130"/>
              <a:gd name="csX0" fmla="*/ 312 w 1441209"/>
              <a:gd name="csY0" fmla="*/ 0 h 1284710"/>
              <a:gd name="csX1" fmla="*/ 1220124 w 1441209"/>
              <a:gd name="csY1" fmla="*/ 601980 h 1284710"/>
              <a:gd name="csX2" fmla="*/ 1220124 w 1441209"/>
              <a:gd name="csY2" fmla="*/ 491437 h 1284710"/>
              <a:gd name="csX3" fmla="*/ 1441209 w 1441209"/>
              <a:gd name="csY3" fmla="*/ 720142 h 1284710"/>
              <a:gd name="csX4" fmla="*/ 1220124 w 1441209"/>
              <a:gd name="csY4" fmla="*/ 933607 h 1284710"/>
              <a:gd name="csX5" fmla="*/ 1220124 w 1441209"/>
              <a:gd name="csY5" fmla="*/ 823065 h 1284710"/>
              <a:gd name="csX6" fmla="*/ 0 w 1441209"/>
              <a:gd name="csY6" fmla="*/ 1284710 h 1284710"/>
              <a:gd name="csX7" fmla="*/ 312 w 1441209"/>
              <a:gd name="csY7" fmla="*/ 0 h 1284710"/>
              <a:gd name="csX0" fmla="*/ 35 w 1440932"/>
              <a:gd name="csY0" fmla="*/ 0 h 1212320"/>
              <a:gd name="csX1" fmla="*/ 1219847 w 1440932"/>
              <a:gd name="csY1" fmla="*/ 601980 h 1212320"/>
              <a:gd name="csX2" fmla="*/ 1219847 w 1440932"/>
              <a:gd name="csY2" fmla="*/ 491437 h 1212320"/>
              <a:gd name="csX3" fmla="*/ 1440932 w 1440932"/>
              <a:gd name="csY3" fmla="*/ 720142 h 1212320"/>
              <a:gd name="csX4" fmla="*/ 1219847 w 1440932"/>
              <a:gd name="csY4" fmla="*/ 933607 h 1212320"/>
              <a:gd name="csX5" fmla="*/ 1219847 w 1440932"/>
              <a:gd name="csY5" fmla="*/ 823065 h 1212320"/>
              <a:gd name="csX6" fmla="*/ 811 w 1440932"/>
              <a:gd name="csY6" fmla="*/ 1212320 h 1212320"/>
              <a:gd name="csX7" fmla="*/ 35 w 1440932"/>
              <a:gd name="csY7" fmla="*/ 0 h 12123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1440932" h="1212320">
                <a:moveTo>
                  <a:pt x="35" y="0"/>
                </a:moveTo>
                <a:lnTo>
                  <a:pt x="1219847" y="601980"/>
                </a:lnTo>
                <a:lnTo>
                  <a:pt x="1219847" y="491437"/>
                </a:lnTo>
                <a:lnTo>
                  <a:pt x="1440932" y="720142"/>
                </a:lnTo>
                <a:lnTo>
                  <a:pt x="1219847" y="933607"/>
                </a:lnTo>
                <a:lnTo>
                  <a:pt x="1219847" y="823065"/>
                </a:lnTo>
                <a:lnTo>
                  <a:pt x="811" y="1212320"/>
                </a:lnTo>
                <a:cubicBezTo>
                  <a:pt x="1069" y="811177"/>
                  <a:pt x="-223" y="401143"/>
                  <a:pt x="35" y="0"/>
                </a:cubicBezTo>
                <a:close/>
              </a:path>
            </a:pathLst>
          </a:custGeom>
          <a:solidFill>
            <a:srgbClr val="3333FF">
              <a:alpha val="30196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dirty="0"/>
          </a:p>
        </p:txBody>
      </p:sp>
      <p:sp>
        <p:nvSpPr>
          <p:cNvPr id="17" name="Nyíl: jobbra mutató 14">
            <a:extLst>
              <a:ext uri="{FF2B5EF4-FFF2-40B4-BE49-F238E27FC236}">
                <a16:creationId xmlns:a16="http://schemas.microsoft.com/office/drawing/2014/main" id="{07B4B359-1209-0F61-472C-24BC71210CC0}"/>
              </a:ext>
            </a:extLst>
          </p:cNvPr>
          <p:cNvSpPr/>
          <p:nvPr/>
        </p:nvSpPr>
        <p:spPr>
          <a:xfrm>
            <a:off x="6876598" y="4683370"/>
            <a:ext cx="5052049" cy="1129913"/>
          </a:xfrm>
          <a:custGeom>
            <a:avLst/>
            <a:gdLst>
              <a:gd name="csX0" fmla="*/ 0 w 1416799"/>
              <a:gd name="csY0" fmla="*/ 110543 h 442170"/>
              <a:gd name="csX1" fmla="*/ 1195714 w 1416799"/>
              <a:gd name="csY1" fmla="*/ 110543 h 442170"/>
              <a:gd name="csX2" fmla="*/ 1195714 w 1416799"/>
              <a:gd name="csY2" fmla="*/ 0 h 442170"/>
              <a:gd name="csX3" fmla="*/ 1416799 w 1416799"/>
              <a:gd name="csY3" fmla="*/ 221085 h 442170"/>
              <a:gd name="csX4" fmla="*/ 1195714 w 1416799"/>
              <a:gd name="csY4" fmla="*/ 442170 h 442170"/>
              <a:gd name="csX5" fmla="*/ 1195714 w 1416799"/>
              <a:gd name="csY5" fmla="*/ 331628 h 442170"/>
              <a:gd name="csX6" fmla="*/ 0 w 1416799"/>
              <a:gd name="csY6" fmla="*/ 331628 h 442170"/>
              <a:gd name="csX7" fmla="*/ 0 w 1416799"/>
              <a:gd name="csY7" fmla="*/ 110543 h 442170"/>
              <a:gd name="csX0" fmla="*/ 0 w 1416799"/>
              <a:gd name="csY0" fmla="*/ 0 h 522127"/>
              <a:gd name="csX1" fmla="*/ 1195714 w 1416799"/>
              <a:gd name="csY1" fmla="*/ 190500 h 522127"/>
              <a:gd name="csX2" fmla="*/ 1195714 w 1416799"/>
              <a:gd name="csY2" fmla="*/ 79957 h 522127"/>
              <a:gd name="csX3" fmla="*/ 1416799 w 1416799"/>
              <a:gd name="csY3" fmla="*/ 301042 h 522127"/>
              <a:gd name="csX4" fmla="*/ 1195714 w 1416799"/>
              <a:gd name="csY4" fmla="*/ 522127 h 522127"/>
              <a:gd name="csX5" fmla="*/ 1195714 w 1416799"/>
              <a:gd name="csY5" fmla="*/ 411585 h 522127"/>
              <a:gd name="csX6" fmla="*/ 0 w 1416799"/>
              <a:gd name="csY6" fmla="*/ 411585 h 522127"/>
              <a:gd name="csX7" fmla="*/ 0 w 1416799"/>
              <a:gd name="csY7" fmla="*/ 0 h 522127"/>
              <a:gd name="csX0" fmla="*/ 15240 w 1432039"/>
              <a:gd name="csY0" fmla="*/ 0 h 609705"/>
              <a:gd name="csX1" fmla="*/ 1210954 w 1432039"/>
              <a:gd name="csY1" fmla="*/ 190500 h 609705"/>
              <a:gd name="csX2" fmla="*/ 1210954 w 1432039"/>
              <a:gd name="csY2" fmla="*/ 79957 h 609705"/>
              <a:gd name="csX3" fmla="*/ 1432039 w 1432039"/>
              <a:gd name="csY3" fmla="*/ 301042 h 609705"/>
              <a:gd name="csX4" fmla="*/ 1210954 w 1432039"/>
              <a:gd name="csY4" fmla="*/ 522127 h 609705"/>
              <a:gd name="csX5" fmla="*/ 1210954 w 1432039"/>
              <a:gd name="csY5" fmla="*/ 411585 h 609705"/>
              <a:gd name="csX6" fmla="*/ 0 w 1432039"/>
              <a:gd name="csY6" fmla="*/ 609705 h 609705"/>
              <a:gd name="csX7" fmla="*/ 15240 w 1432039"/>
              <a:gd name="csY7" fmla="*/ 0 h 609705"/>
              <a:gd name="csX0" fmla="*/ 0 w 1439659"/>
              <a:gd name="csY0" fmla="*/ 0 h 602085"/>
              <a:gd name="csX1" fmla="*/ 1218574 w 1439659"/>
              <a:gd name="csY1" fmla="*/ 182880 h 602085"/>
              <a:gd name="csX2" fmla="*/ 1218574 w 1439659"/>
              <a:gd name="csY2" fmla="*/ 72337 h 602085"/>
              <a:gd name="csX3" fmla="*/ 1439659 w 1439659"/>
              <a:gd name="csY3" fmla="*/ 293422 h 602085"/>
              <a:gd name="csX4" fmla="*/ 1218574 w 1439659"/>
              <a:gd name="csY4" fmla="*/ 514507 h 602085"/>
              <a:gd name="csX5" fmla="*/ 1218574 w 1439659"/>
              <a:gd name="csY5" fmla="*/ 403965 h 602085"/>
              <a:gd name="csX6" fmla="*/ 7620 w 1439659"/>
              <a:gd name="csY6" fmla="*/ 602085 h 602085"/>
              <a:gd name="csX7" fmla="*/ 0 w 1439659"/>
              <a:gd name="csY7" fmla="*/ 0 h 602085"/>
              <a:gd name="csX0" fmla="*/ 3810 w 1443469"/>
              <a:gd name="csY0" fmla="*/ 0 h 602085"/>
              <a:gd name="csX1" fmla="*/ 1222384 w 1443469"/>
              <a:gd name="csY1" fmla="*/ 182880 h 602085"/>
              <a:gd name="csX2" fmla="*/ 1222384 w 1443469"/>
              <a:gd name="csY2" fmla="*/ 72337 h 602085"/>
              <a:gd name="csX3" fmla="*/ 1443469 w 1443469"/>
              <a:gd name="csY3" fmla="*/ 293422 h 602085"/>
              <a:gd name="csX4" fmla="*/ 1222384 w 1443469"/>
              <a:gd name="csY4" fmla="*/ 514507 h 602085"/>
              <a:gd name="csX5" fmla="*/ 1222384 w 1443469"/>
              <a:gd name="csY5" fmla="*/ 403965 h 602085"/>
              <a:gd name="csX6" fmla="*/ 0 w 1443469"/>
              <a:gd name="csY6" fmla="*/ 602085 h 602085"/>
              <a:gd name="csX7" fmla="*/ 3810 w 1443469"/>
              <a:gd name="csY7" fmla="*/ 0 h 602085"/>
              <a:gd name="csX0" fmla="*/ 0 w 1439659"/>
              <a:gd name="csY0" fmla="*/ 0 h 603990"/>
              <a:gd name="csX1" fmla="*/ 1218574 w 1439659"/>
              <a:gd name="csY1" fmla="*/ 182880 h 603990"/>
              <a:gd name="csX2" fmla="*/ 1218574 w 1439659"/>
              <a:gd name="csY2" fmla="*/ 72337 h 603990"/>
              <a:gd name="csX3" fmla="*/ 1439659 w 1439659"/>
              <a:gd name="csY3" fmla="*/ 293422 h 603990"/>
              <a:gd name="csX4" fmla="*/ 1218574 w 1439659"/>
              <a:gd name="csY4" fmla="*/ 514507 h 603990"/>
              <a:gd name="csX5" fmla="*/ 1218574 w 1439659"/>
              <a:gd name="csY5" fmla="*/ 403965 h 603990"/>
              <a:gd name="csX6" fmla="*/ 0 w 1439659"/>
              <a:gd name="csY6" fmla="*/ 603990 h 603990"/>
              <a:gd name="csX7" fmla="*/ 0 w 1439659"/>
              <a:gd name="csY7" fmla="*/ 0 h 603990"/>
              <a:gd name="csX0" fmla="*/ 0 w 1439659"/>
              <a:gd name="csY0" fmla="*/ 0 h 951970"/>
              <a:gd name="csX1" fmla="*/ 1218574 w 1439659"/>
              <a:gd name="csY1" fmla="*/ 530860 h 951970"/>
              <a:gd name="csX2" fmla="*/ 1218574 w 1439659"/>
              <a:gd name="csY2" fmla="*/ 420317 h 951970"/>
              <a:gd name="csX3" fmla="*/ 1439659 w 1439659"/>
              <a:gd name="csY3" fmla="*/ 641402 h 951970"/>
              <a:gd name="csX4" fmla="*/ 1218574 w 1439659"/>
              <a:gd name="csY4" fmla="*/ 862487 h 951970"/>
              <a:gd name="csX5" fmla="*/ 1218574 w 1439659"/>
              <a:gd name="csY5" fmla="*/ 751945 h 951970"/>
              <a:gd name="csX6" fmla="*/ 0 w 1439659"/>
              <a:gd name="csY6" fmla="*/ 951970 h 951970"/>
              <a:gd name="csX7" fmla="*/ 0 w 1439659"/>
              <a:gd name="csY7" fmla="*/ 0 h 951970"/>
              <a:gd name="csX0" fmla="*/ 775 w 1440434"/>
              <a:gd name="csY0" fmla="*/ 0 h 1203430"/>
              <a:gd name="csX1" fmla="*/ 1219349 w 1440434"/>
              <a:gd name="csY1" fmla="*/ 530860 h 1203430"/>
              <a:gd name="csX2" fmla="*/ 1219349 w 1440434"/>
              <a:gd name="csY2" fmla="*/ 420317 h 1203430"/>
              <a:gd name="csX3" fmla="*/ 1440434 w 1440434"/>
              <a:gd name="csY3" fmla="*/ 641402 h 1203430"/>
              <a:gd name="csX4" fmla="*/ 1219349 w 1440434"/>
              <a:gd name="csY4" fmla="*/ 862487 h 1203430"/>
              <a:gd name="csX5" fmla="*/ 1219349 w 1440434"/>
              <a:gd name="csY5" fmla="*/ 751945 h 1203430"/>
              <a:gd name="csX6" fmla="*/ 0 w 1440434"/>
              <a:gd name="csY6" fmla="*/ 1203430 h 1203430"/>
              <a:gd name="csX7" fmla="*/ 775 w 1440434"/>
              <a:gd name="csY7" fmla="*/ 0 h 1203430"/>
              <a:gd name="csX0" fmla="*/ 22 w 1442007"/>
              <a:gd name="csY0" fmla="*/ 0 h 1205970"/>
              <a:gd name="csX1" fmla="*/ 1220922 w 1442007"/>
              <a:gd name="csY1" fmla="*/ 533400 h 1205970"/>
              <a:gd name="csX2" fmla="*/ 1220922 w 1442007"/>
              <a:gd name="csY2" fmla="*/ 422857 h 1205970"/>
              <a:gd name="csX3" fmla="*/ 1442007 w 1442007"/>
              <a:gd name="csY3" fmla="*/ 643942 h 1205970"/>
              <a:gd name="csX4" fmla="*/ 1220922 w 1442007"/>
              <a:gd name="csY4" fmla="*/ 865027 h 1205970"/>
              <a:gd name="csX5" fmla="*/ 1220922 w 1442007"/>
              <a:gd name="csY5" fmla="*/ 754485 h 1205970"/>
              <a:gd name="csX6" fmla="*/ 1573 w 1442007"/>
              <a:gd name="csY6" fmla="*/ 1205970 h 1205970"/>
              <a:gd name="csX7" fmla="*/ 22 w 1442007"/>
              <a:gd name="csY7" fmla="*/ 0 h 1205970"/>
              <a:gd name="csX0" fmla="*/ 34 w 1442019"/>
              <a:gd name="csY0" fmla="*/ 0 h 1216130"/>
              <a:gd name="csX1" fmla="*/ 1220934 w 1442019"/>
              <a:gd name="csY1" fmla="*/ 533400 h 1216130"/>
              <a:gd name="csX2" fmla="*/ 1220934 w 1442019"/>
              <a:gd name="csY2" fmla="*/ 422857 h 1216130"/>
              <a:gd name="csX3" fmla="*/ 1442019 w 1442019"/>
              <a:gd name="csY3" fmla="*/ 643942 h 1216130"/>
              <a:gd name="csX4" fmla="*/ 1220934 w 1442019"/>
              <a:gd name="csY4" fmla="*/ 865027 h 1216130"/>
              <a:gd name="csX5" fmla="*/ 1220934 w 1442019"/>
              <a:gd name="csY5" fmla="*/ 754485 h 1216130"/>
              <a:gd name="csX6" fmla="*/ 810 w 1442019"/>
              <a:gd name="csY6" fmla="*/ 1216130 h 1216130"/>
              <a:gd name="csX7" fmla="*/ 34 w 1442019"/>
              <a:gd name="csY7" fmla="*/ 0 h 1216130"/>
              <a:gd name="csX0" fmla="*/ 19 w 1443092"/>
              <a:gd name="csY0" fmla="*/ 0 h 1123733"/>
              <a:gd name="csX1" fmla="*/ 1222007 w 1443092"/>
              <a:gd name="csY1" fmla="*/ 441003 h 1123733"/>
              <a:gd name="csX2" fmla="*/ 1222007 w 1443092"/>
              <a:gd name="csY2" fmla="*/ 330460 h 1123733"/>
              <a:gd name="csX3" fmla="*/ 1443092 w 1443092"/>
              <a:gd name="csY3" fmla="*/ 551545 h 1123733"/>
              <a:gd name="csX4" fmla="*/ 1222007 w 1443092"/>
              <a:gd name="csY4" fmla="*/ 772630 h 1123733"/>
              <a:gd name="csX5" fmla="*/ 1222007 w 1443092"/>
              <a:gd name="csY5" fmla="*/ 662088 h 1123733"/>
              <a:gd name="csX6" fmla="*/ 1883 w 1443092"/>
              <a:gd name="csY6" fmla="*/ 1123733 h 1123733"/>
              <a:gd name="csX7" fmla="*/ 19 w 1443092"/>
              <a:gd name="csY7" fmla="*/ 0 h 1123733"/>
              <a:gd name="csX0" fmla="*/ 19 w 1443092"/>
              <a:gd name="csY0" fmla="*/ 0 h 1245529"/>
              <a:gd name="csX1" fmla="*/ 1222007 w 1443092"/>
              <a:gd name="csY1" fmla="*/ 441003 h 1245529"/>
              <a:gd name="csX2" fmla="*/ 1222007 w 1443092"/>
              <a:gd name="csY2" fmla="*/ 330460 h 1245529"/>
              <a:gd name="csX3" fmla="*/ 1443092 w 1443092"/>
              <a:gd name="csY3" fmla="*/ 551545 h 1245529"/>
              <a:gd name="csX4" fmla="*/ 1222007 w 1443092"/>
              <a:gd name="csY4" fmla="*/ 772630 h 1245529"/>
              <a:gd name="csX5" fmla="*/ 1222007 w 1443092"/>
              <a:gd name="csY5" fmla="*/ 662088 h 1245529"/>
              <a:gd name="csX6" fmla="*/ 1883 w 1443092"/>
              <a:gd name="csY6" fmla="*/ 1245529 h 1245529"/>
              <a:gd name="csX7" fmla="*/ 19 w 1443092"/>
              <a:gd name="csY7" fmla="*/ 0 h 124552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1443092" h="1245529">
                <a:moveTo>
                  <a:pt x="19" y="0"/>
                </a:moveTo>
                <a:lnTo>
                  <a:pt x="1222007" y="441003"/>
                </a:lnTo>
                <a:lnTo>
                  <a:pt x="1222007" y="330460"/>
                </a:lnTo>
                <a:lnTo>
                  <a:pt x="1443092" y="551545"/>
                </a:lnTo>
                <a:lnTo>
                  <a:pt x="1222007" y="772630"/>
                </a:lnTo>
                <a:lnTo>
                  <a:pt x="1222007" y="662088"/>
                </a:lnTo>
                <a:lnTo>
                  <a:pt x="1883" y="1245529"/>
                </a:lnTo>
                <a:cubicBezTo>
                  <a:pt x="2141" y="844386"/>
                  <a:pt x="-239" y="401143"/>
                  <a:pt x="19" y="0"/>
                </a:cubicBezTo>
                <a:close/>
              </a:path>
            </a:pathLst>
          </a:custGeom>
          <a:solidFill>
            <a:srgbClr val="3333FF">
              <a:alpha val="30196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dirty="0"/>
          </a:p>
        </p:txBody>
      </p:sp>
      <p:sp>
        <p:nvSpPr>
          <p:cNvPr id="19" name="Nyíl: jobbra mutató 18">
            <a:extLst>
              <a:ext uri="{FF2B5EF4-FFF2-40B4-BE49-F238E27FC236}">
                <a16:creationId xmlns:a16="http://schemas.microsoft.com/office/drawing/2014/main" id="{56F8D30E-41E6-1579-18A4-A22EF5B01ABA}"/>
              </a:ext>
            </a:extLst>
          </p:cNvPr>
          <p:cNvSpPr/>
          <p:nvPr/>
        </p:nvSpPr>
        <p:spPr>
          <a:xfrm rot="5400000">
            <a:off x="8483624" y="2580576"/>
            <a:ext cx="1416799" cy="442170"/>
          </a:xfrm>
          <a:prstGeom prst="rightArrow">
            <a:avLst/>
          </a:prstGeom>
          <a:solidFill>
            <a:srgbClr val="3333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dirty="0"/>
          </a:p>
        </p:txBody>
      </p:sp>
      <p:sp>
        <p:nvSpPr>
          <p:cNvPr id="21" name="Nyíl: jobbra mutató 20">
            <a:extLst>
              <a:ext uri="{FF2B5EF4-FFF2-40B4-BE49-F238E27FC236}">
                <a16:creationId xmlns:a16="http://schemas.microsoft.com/office/drawing/2014/main" id="{22CC536A-0EB8-507B-6D65-C2F14A23D2B9}"/>
              </a:ext>
            </a:extLst>
          </p:cNvPr>
          <p:cNvSpPr/>
          <p:nvPr/>
        </p:nvSpPr>
        <p:spPr>
          <a:xfrm rot="10800000">
            <a:off x="6129876" y="1654260"/>
            <a:ext cx="2287852" cy="442170"/>
          </a:xfrm>
          <a:prstGeom prst="rightArrow">
            <a:avLst/>
          </a:prstGeom>
          <a:solidFill>
            <a:srgbClr val="3333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dirty="0"/>
          </a:p>
        </p:txBody>
      </p:sp>
      <p:sp>
        <p:nvSpPr>
          <p:cNvPr id="26" name="Szövegdoboz 25">
            <a:extLst>
              <a:ext uri="{FF2B5EF4-FFF2-40B4-BE49-F238E27FC236}">
                <a16:creationId xmlns:a16="http://schemas.microsoft.com/office/drawing/2014/main" id="{ABBB7E46-452E-42BA-00B0-B6CD3A60C4A5}"/>
              </a:ext>
            </a:extLst>
          </p:cNvPr>
          <p:cNvSpPr txBox="1"/>
          <p:nvPr/>
        </p:nvSpPr>
        <p:spPr>
          <a:xfrm>
            <a:off x="6312024" y="6125234"/>
            <a:ext cx="49685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8098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Each point: average of 10 spectra</a:t>
            </a:r>
            <a:endParaRPr lang="en-US" sz="2000" baseline="30000" noProof="0" dirty="0">
              <a:solidFill>
                <a:srgbClr val="0070C0"/>
              </a:solidFill>
              <a:latin typeface="Cambria" panose="02040503050406030204" pitchFamily="18" charset="0"/>
              <a:ea typeface="ＭＳ Ｐゴシック" charset="0"/>
            </a:endParaRPr>
          </a:p>
        </p:txBody>
      </p:sp>
      <p:sp>
        <p:nvSpPr>
          <p:cNvPr id="28" name="Szövegdoboz 27">
            <a:extLst>
              <a:ext uri="{FF2B5EF4-FFF2-40B4-BE49-F238E27FC236}">
                <a16:creationId xmlns:a16="http://schemas.microsoft.com/office/drawing/2014/main" id="{513008D4-7DBA-92B5-90F0-90FA88DDC80D}"/>
              </a:ext>
            </a:extLst>
          </p:cNvPr>
          <p:cNvSpPr txBox="1"/>
          <p:nvPr/>
        </p:nvSpPr>
        <p:spPr>
          <a:xfrm>
            <a:off x="6312024" y="2759300"/>
            <a:ext cx="49685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8098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u="sng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GDD/TOD vs. time</a:t>
            </a:r>
            <a:endParaRPr lang="en-US" sz="2000" baseline="30000" noProof="0" dirty="0">
              <a:solidFill>
                <a:srgbClr val="0070C0"/>
              </a:solidFill>
              <a:latin typeface="Cambria" panose="02040503050406030204" pitchFamily="18" charset="0"/>
              <a:ea typeface="ＭＳ Ｐゴシック" charset="0"/>
            </a:endParaRPr>
          </a:p>
        </p:txBody>
      </p:sp>
      <p:sp>
        <p:nvSpPr>
          <p:cNvPr id="30" name="Szövegdoboz 29">
            <a:extLst>
              <a:ext uri="{FF2B5EF4-FFF2-40B4-BE49-F238E27FC236}">
                <a16:creationId xmlns:a16="http://schemas.microsoft.com/office/drawing/2014/main" id="{BC3990C6-8317-94BE-2C86-93DEC545DAF6}"/>
              </a:ext>
            </a:extLst>
          </p:cNvPr>
          <p:cNvSpPr txBox="1"/>
          <p:nvPr/>
        </p:nvSpPr>
        <p:spPr>
          <a:xfrm>
            <a:off x="321224" y="1052736"/>
            <a:ext cx="49685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8098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u="sng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Bunch energy vs. time</a:t>
            </a:r>
            <a:endParaRPr lang="en-US" sz="2000" baseline="30000" noProof="0" dirty="0">
              <a:solidFill>
                <a:srgbClr val="0070C0"/>
              </a:solidFill>
              <a:latin typeface="Cambria" panose="02040503050406030204" pitchFamily="18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6071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1" grpId="0"/>
      <p:bldP spid="12" grpId="0" animBg="1"/>
      <p:bldP spid="15" grpId="0" animBg="1"/>
      <p:bldP spid="17" grpId="0" animBg="1"/>
      <p:bldP spid="19" grpId="0" animBg="1"/>
      <p:bldP spid="21" grpId="0" animBg="1"/>
      <p:bldP spid="26" grpId="0"/>
      <p:bldP spid="28" grpId="0"/>
      <p:bldP spid="3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>
            <a:extLst>
              <a:ext uri="{FF2B5EF4-FFF2-40B4-BE49-F238E27FC236}">
                <a16:creationId xmlns:a16="http://schemas.microsoft.com/office/drawing/2014/main" id="{CA3C1E45-1266-6F4A-D7E9-0BC8C17999E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2238" y="6021288"/>
            <a:ext cx="1339786" cy="649796"/>
          </a:xfrm>
          <a:prstGeom prst="rect">
            <a:avLst/>
          </a:prstGeom>
        </p:spPr>
      </p:pic>
      <p:sp>
        <p:nvSpPr>
          <p:cNvPr id="3" name="TextBox 1">
            <a:extLst>
              <a:ext uri="{FF2B5EF4-FFF2-40B4-BE49-F238E27FC236}">
                <a16:creationId xmlns:a16="http://schemas.microsoft.com/office/drawing/2014/main" id="{D481E255-70FF-54AA-0E18-3D306F9EAA0D}"/>
              </a:ext>
            </a:extLst>
          </p:cNvPr>
          <p:cNvSpPr txBox="1"/>
          <p:nvPr/>
        </p:nvSpPr>
        <p:spPr>
          <a:xfrm>
            <a:off x="2099555" y="44624"/>
            <a:ext cx="7992888" cy="954107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defTabSz="761970">
              <a:defRPr/>
            </a:pPr>
            <a:r>
              <a:rPr lang="en-US" sz="2800" b="1" noProof="0" dirty="0">
                <a:solidFill>
                  <a:srgbClr val="3434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anose="020B0604020202020204" pitchFamily="34" charset="0"/>
              </a:rPr>
              <a:t>Measurement with MCMC</a:t>
            </a:r>
          </a:p>
          <a:p>
            <a:pPr algn="ctr" defTabSz="761970">
              <a:defRPr/>
            </a:pPr>
            <a:r>
              <a:rPr lang="en-US" sz="2800" b="1" i="1" noProof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anose="020B0604020202020204" pitchFamily="34" charset="0"/>
              </a:rPr>
              <a:t>Thickness</a:t>
            </a:r>
            <a:r>
              <a:rPr lang="en-US" sz="2800" b="1" noProof="0" dirty="0">
                <a:solidFill>
                  <a:srgbClr val="3434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anose="020B0604020202020204" pitchFamily="34" charset="0"/>
              </a:rPr>
              <a:t>, D</a:t>
            </a:r>
            <a:r>
              <a:rPr lang="en-US" sz="2800" b="1" baseline="30000" noProof="0" dirty="0">
                <a:solidFill>
                  <a:srgbClr val="3434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anose="020B0604020202020204" pitchFamily="34" charset="0"/>
              </a:rPr>
              <a:t>+</a:t>
            </a:r>
            <a:r>
              <a:rPr lang="en-US" sz="2800" b="1" noProof="0" dirty="0">
                <a:solidFill>
                  <a:srgbClr val="3434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anose="020B0604020202020204" pitchFamily="34" charset="0"/>
              </a:rPr>
              <a:t>, 80 </a:t>
            </a:r>
            <a:r>
              <a:rPr lang="en-US" sz="2800" b="1" noProof="0" dirty="0" err="1">
                <a:solidFill>
                  <a:srgbClr val="3434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anose="020B0604020202020204" pitchFamily="34" charset="0"/>
              </a:rPr>
              <a:t>mJ</a:t>
            </a:r>
            <a:endParaRPr lang="en-US" sz="2800" b="1" noProof="0" dirty="0">
              <a:solidFill>
                <a:srgbClr val="34349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anose="020B0604020202020204" pitchFamily="34" charset="0"/>
            </a:endParaRPr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27AD9581-9C15-1D74-0176-3CE14828BE1F}"/>
              </a:ext>
            </a:extLst>
          </p:cNvPr>
          <p:cNvSpPr/>
          <p:nvPr/>
        </p:nvSpPr>
        <p:spPr>
          <a:xfrm>
            <a:off x="279129" y="2105888"/>
            <a:ext cx="10947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8098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410 nm</a:t>
            </a:r>
          </a:p>
        </p:txBody>
      </p:sp>
      <p:sp>
        <p:nvSpPr>
          <p:cNvPr id="16" name="Téglalap 15">
            <a:extLst>
              <a:ext uri="{FF2B5EF4-FFF2-40B4-BE49-F238E27FC236}">
                <a16:creationId xmlns:a16="http://schemas.microsoft.com/office/drawing/2014/main" id="{69990089-BE65-390B-E77E-27DD910A664A}"/>
              </a:ext>
            </a:extLst>
          </p:cNvPr>
          <p:cNvSpPr/>
          <p:nvPr/>
        </p:nvSpPr>
        <p:spPr>
          <a:xfrm>
            <a:off x="279130" y="4829090"/>
            <a:ext cx="10947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8098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760 nm</a:t>
            </a:r>
          </a:p>
        </p:txBody>
      </p:sp>
      <p:grpSp>
        <p:nvGrpSpPr>
          <p:cNvPr id="20" name="Csoportba foglalás 19">
            <a:extLst>
              <a:ext uri="{FF2B5EF4-FFF2-40B4-BE49-F238E27FC236}">
                <a16:creationId xmlns:a16="http://schemas.microsoft.com/office/drawing/2014/main" id="{DB1AC873-FA0C-9F45-66C9-FE9F2BE1355E}"/>
              </a:ext>
            </a:extLst>
          </p:cNvPr>
          <p:cNvGrpSpPr/>
          <p:nvPr/>
        </p:nvGrpSpPr>
        <p:grpSpPr>
          <a:xfrm>
            <a:off x="1287748" y="967963"/>
            <a:ext cx="9468128" cy="5609530"/>
            <a:chOff x="1492280" y="961189"/>
            <a:chExt cx="9468128" cy="5609530"/>
          </a:xfrm>
        </p:grpSpPr>
        <p:grpSp>
          <p:nvGrpSpPr>
            <p:cNvPr id="10" name="Csoportba foglalás 9">
              <a:extLst>
                <a:ext uri="{FF2B5EF4-FFF2-40B4-BE49-F238E27FC236}">
                  <a16:creationId xmlns:a16="http://schemas.microsoft.com/office/drawing/2014/main" id="{BEDF9599-FA35-79A8-DD7D-3E1512F97813}"/>
                </a:ext>
              </a:extLst>
            </p:cNvPr>
            <p:cNvGrpSpPr/>
            <p:nvPr/>
          </p:nvGrpSpPr>
          <p:grpSpPr>
            <a:xfrm>
              <a:off x="1502256" y="961189"/>
              <a:ext cx="9458152" cy="2880000"/>
              <a:chOff x="1386014" y="1057028"/>
              <a:chExt cx="9458152" cy="2880000"/>
            </a:xfrm>
          </p:grpSpPr>
          <p:pic>
            <p:nvPicPr>
              <p:cNvPr id="6" name="Kép 5">
                <a:extLst>
                  <a:ext uri="{FF2B5EF4-FFF2-40B4-BE49-F238E27FC236}">
                    <a16:creationId xmlns:a16="http://schemas.microsoft.com/office/drawing/2014/main" id="{8FFE8433-589F-FC41-3536-7B761AE093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8724" b="8724"/>
              <a:stretch/>
            </p:blipFill>
            <p:spPr>
              <a:xfrm>
                <a:off x="6192545" y="1057028"/>
                <a:ext cx="4651621" cy="2880000"/>
              </a:xfrm>
              <a:prstGeom prst="rect">
                <a:avLst/>
              </a:prstGeom>
            </p:spPr>
          </p:pic>
          <p:pic>
            <p:nvPicPr>
              <p:cNvPr id="8" name="Kép 7">
                <a:extLst>
                  <a:ext uri="{FF2B5EF4-FFF2-40B4-BE49-F238E27FC236}">
                    <a16:creationId xmlns:a16="http://schemas.microsoft.com/office/drawing/2014/main" id="{C5884426-BCA7-FB6E-F036-AE80977C8A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8724" b="8724"/>
              <a:stretch/>
            </p:blipFill>
            <p:spPr>
              <a:xfrm>
                <a:off x="1386014" y="1057028"/>
                <a:ext cx="4651621" cy="2880000"/>
              </a:xfrm>
              <a:prstGeom prst="rect">
                <a:avLst/>
              </a:prstGeom>
            </p:spPr>
          </p:pic>
        </p:grpSp>
        <p:grpSp>
          <p:nvGrpSpPr>
            <p:cNvPr id="19" name="Csoportba foglalás 18">
              <a:extLst>
                <a:ext uri="{FF2B5EF4-FFF2-40B4-BE49-F238E27FC236}">
                  <a16:creationId xmlns:a16="http://schemas.microsoft.com/office/drawing/2014/main" id="{A9983C58-0AA8-6518-D9B6-0AE977374DCF}"/>
                </a:ext>
              </a:extLst>
            </p:cNvPr>
            <p:cNvGrpSpPr/>
            <p:nvPr/>
          </p:nvGrpSpPr>
          <p:grpSpPr>
            <a:xfrm>
              <a:off x="1492280" y="3841189"/>
              <a:ext cx="9455381" cy="2729530"/>
              <a:chOff x="1492280" y="3841189"/>
              <a:chExt cx="9455381" cy="2729530"/>
            </a:xfrm>
          </p:grpSpPr>
          <p:pic>
            <p:nvPicPr>
              <p:cNvPr id="15" name="Kép 14">
                <a:extLst>
                  <a:ext uri="{FF2B5EF4-FFF2-40B4-BE49-F238E27FC236}">
                    <a16:creationId xmlns:a16="http://schemas.microsoft.com/office/drawing/2014/main" id="{06E554D7-5981-6F19-A944-4343E21A85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3037" b="8724"/>
              <a:stretch>
                <a:fillRect/>
              </a:stretch>
            </p:blipFill>
            <p:spPr>
              <a:xfrm>
                <a:off x="6296040" y="3841189"/>
                <a:ext cx="4651621" cy="2729530"/>
              </a:xfrm>
              <a:prstGeom prst="rect">
                <a:avLst/>
              </a:prstGeom>
            </p:spPr>
          </p:pic>
          <p:pic>
            <p:nvPicPr>
              <p:cNvPr id="18" name="Kép 17">
                <a:extLst>
                  <a:ext uri="{FF2B5EF4-FFF2-40B4-BE49-F238E27FC236}">
                    <a16:creationId xmlns:a16="http://schemas.microsoft.com/office/drawing/2014/main" id="{FBB69FE5-659C-19BE-9D77-90588B4F6F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3037" b="8724"/>
              <a:stretch>
                <a:fillRect/>
              </a:stretch>
            </p:blipFill>
            <p:spPr>
              <a:xfrm>
                <a:off x="1492280" y="3841189"/>
                <a:ext cx="4651621" cy="272953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5616935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8CE74-5A5A-F85F-5EEC-785FA1BE8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>
            <a:extLst>
              <a:ext uri="{FF2B5EF4-FFF2-40B4-BE49-F238E27FC236}">
                <a16:creationId xmlns:a16="http://schemas.microsoft.com/office/drawing/2014/main" id="{16261977-F187-DF7C-667A-9F096A7D367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2238" y="6021288"/>
            <a:ext cx="1339786" cy="649796"/>
          </a:xfrm>
          <a:prstGeom prst="rect">
            <a:avLst/>
          </a:prstGeom>
        </p:spPr>
      </p:pic>
      <p:sp>
        <p:nvSpPr>
          <p:cNvPr id="3" name="TextBox 1">
            <a:extLst>
              <a:ext uri="{FF2B5EF4-FFF2-40B4-BE49-F238E27FC236}">
                <a16:creationId xmlns:a16="http://schemas.microsoft.com/office/drawing/2014/main" id="{3E732449-2BB6-1A7E-68B1-A3A0621BDF51}"/>
              </a:ext>
            </a:extLst>
          </p:cNvPr>
          <p:cNvSpPr txBox="1"/>
          <p:nvPr/>
        </p:nvSpPr>
        <p:spPr>
          <a:xfrm>
            <a:off x="2099555" y="44624"/>
            <a:ext cx="7992888" cy="954107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defTabSz="761970">
              <a:defRPr/>
            </a:pPr>
            <a:r>
              <a:rPr lang="en-US" sz="2800" b="1" noProof="0" dirty="0">
                <a:solidFill>
                  <a:srgbClr val="3434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anose="020B0604020202020204" pitchFamily="34" charset="0"/>
              </a:rPr>
              <a:t>Measurement with MCMC</a:t>
            </a:r>
          </a:p>
          <a:p>
            <a:pPr algn="ctr" defTabSz="761970">
              <a:defRPr/>
            </a:pPr>
            <a:r>
              <a:rPr lang="en-US" sz="2800" b="1" noProof="0" dirty="0">
                <a:solidFill>
                  <a:srgbClr val="3434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anose="020B0604020202020204" pitchFamily="34" charset="0"/>
              </a:rPr>
              <a:t>410 nm, </a:t>
            </a:r>
            <a:r>
              <a:rPr lang="en-US" sz="2800" b="1" i="1" noProof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anose="020B0604020202020204" pitchFamily="34" charset="0"/>
              </a:rPr>
              <a:t>Ion</a:t>
            </a:r>
            <a:r>
              <a:rPr lang="en-US" sz="2800" b="1" noProof="0" dirty="0">
                <a:solidFill>
                  <a:srgbClr val="3434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anose="020B0604020202020204" pitchFamily="34" charset="0"/>
              </a:rPr>
              <a:t>, 80 </a:t>
            </a:r>
            <a:r>
              <a:rPr lang="en-US" sz="2800" b="1" noProof="0" dirty="0" err="1">
                <a:solidFill>
                  <a:srgbClr val="3434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anose="020B0604020202020204" pitchFamily="34" charset="0"/>
              </a:rPr>
              <a:t>mJ</a:t>
            </a:r>
            <a:endParaRPr lang="en-US" sz="2800" b="1" noProof="0" dirty="0">
              <a:solidFill>
                <a:srgbClr val="34349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6" name="Téglalap 15">
            <a:extLst>
              <a:ext uri="{FF2B5EF4-FFF2-40B4-BE49-F238E27FC236}">
                <a16:creationId xmlns:a16="http://schemas.microsoft.com/office/drawing/2014/main" id="{E75EB61B-9B26-9B63-0E16-A086514F9AB4}"/>
              </a:ext>
            </a:extLst>
          </p:cNvPr>
          <p:cNvSpPr/>
          <p:nvPr/>
        </p:nvSpPr>
        <p:spPr>
          <a:xfrm>
            <a:off x="279130" y="4829090"/>
            <a:ext cx="10947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8098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proton</a:t>
            </a:r>
          </a:p>
        </p:txBody>
      </p:sp>
      <p:grpSp>
        <p:nvGrpSpPr>
          <p:cNvPr id="20" name="Csoportba foglalás 19">
            <a:extLst>
              <a:ext uri="{FF2B5EF4-FFF2-40B4-BE49-F238E27FC236}">
                <a16:creationId xmlns:a16="http://schemas.microsoft.com/office/drawing/2014/main" id="{CD0AC02C-3FA2-CF43-7937-CD46FB246D8C}"/>
              </a:ext>
            </a:extLst>
          </p:cNvPr>
          <p:cNvGrpSpPr/>
          <p:nvPr/>
        </p:nvGrpSpPr>
        <p:grpSpPr>
          <a:xfrm>
            <a:off x="1287748" y="980728"/>
            <a:ext cx="9468128" cy="5596765"/>
            <a:chOff x="1492280" y="973954"/>
            <a:chExt cx="9468128" cy="5596765"/>
          </a:xfrm>
        </p:grpSpPr>
        <p:grpSp>
          <p:nvGrpSpPr>
            <p:cNvPr id="10" name="Csoportba foglalás 9">
              <a:extLst>
                <a:ext uri="{FF2B5EF4-FFF2-40B4-BE49-F238E27FC236}">
                  <a16:creationId xmlns:a16="http://schemas.microsoft.com/office/drawing/2014/main" id="{72104A0F-A228-5B52-3867-BF51A45142E9}"/>
                </a:ext>
              </a:extLst>
            </p:cNvPr>
            <p:cNvGrpSpPr/>
            <p:nvPr/>
          </p:nvGrpSpPr>
          <p:grpSpPr>
            <a:xfrm>
              <a:off x="1502256" y="973954"/>
              <a:ext cx="9458152" cy="2880000"/>
              <a:chOff x="1386014" y="1069793"/>
              <a:chExt cx="9458152" cy="2880000"/>
            </a:xfrm>
          </p:grpSpPr>
          <p:pic>
            <p:nvPicPr>
              <p:cNvPr id="6" name="Kép 5">
                <a:extLst>
                  <a:ext uri="{FF2B5EF4-FFF2-40B4-BE49-F238E27FC236}">
                    <a16:creationId xmlns:a16="http://schemas.microsoft.com/office/drawing/2014/main" id="{0E649BF4-C107-3660-CB5A-780F21D2AB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8724" b="8724"/>
              <a:stretch/>
            </p:blipFill>
            <p:spPr>
              <a:xfrm>
                <a:off x="6192545" y="1069793"/>
                <a:ext cx="4651621" cy="2880000"/>
              </a:xfrm>
              <a:prstGeom prst="rect">
                <a:avLst/>
              </a:prstGeom>
            </p:spPr>
          </p:pic>
          <p:pic>
            <p:nvPicPr>
              <p:cNvPr id="8" name="Kép 7">
                <a:extLst>
                  <a:ext uri="{FF2B5EF4-FFF2-40B4-BE49-F238E27FC236}">
                    <a16:creationId xmlns:a16="http://schemas.microsoft.com/office/drawing/2014/main" id="{6709459A-B8EB-9ED7-9A6C-7A681E90FE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8724" b="8724"/>
              <a:stretch/>
            </p:blipFill>
            <p:spPr>
              <a:xfrm>
                <a:off x="1386014" y="1069793"/>
                <a:ext cx="4651621" cy="2880000"/>
              </a:xfrm>
              <a:prstGeom prst="rect">
                <a:avLst/>
              </a:prstGeom>
            </p:spPr>
          </p:pic>
        </p:grpSp>
        <p:grpSp>
          <p:nvGrpSpPr>
            <p:cNvPr id="19" name="Csoportba foglalás 18">
              <a:extLst>
                <a:ext uri="{FF2B5EF4-FFF2-40B4-BE49-F238E27FC236}">
                  <a16:creationId xmlns:a16="http://schemas.microsoft.com/office/drawing/2014/main" id="{CE56C4A4-82B8-BBE5-2172-F7EFD3FAD7F3}"/>
                </a:ext>
              </a:extLst>
            </p:cNvPr>
            <p:cNvGrpSpPr/>
            <p:nvPr/>
          </p:nvGrpSpPr>
          <p:grpSpPr>
            <a:xfrm>
              <a:off x="1492280" y="3853953"/>
              <a:ext cx="9455381" cy="2716766"/>
              <a:chOff x="1492280" y="3853953"/>
              <a:chExt cx="9455381" cy="2716766"/>
            </a:xfrm>
          </p:grpSpPr>
          <p:pic>
            <p:nvPicPr>
              <p:cNvPr id="15" name="Kép 14">
                <a:extLst>
                  <a:ext uri="{FF2B5EF4-FFF2-40B4-BE49-F238E27FC236}">
                    <a16:creationId xmlns:a16="http://schemas.microsoft.com/office/drawing/2014/main" id="{78CEA9D3-FDA8-D1CF-5211-4EC8B3CD8C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3403" b="8724"/>
              <a:stretch>
                <a:fillRect/>
              </a:stretch>
            </p:blipFill>
            <p:spPr>
              <a:xfrm>
                <a:off x="6296040" y="3853953"/>
                <a:ext cx="4651621" cy="2716766"/>
              </a:xfrm>
              <a:prstGeom prst="rect">
                <a:avLst/>
              </a:prstGeom>
            </p:spPr>
          </p:pic>
          <p:pic>
            <p:nvPicPr>
              <p:cNvPr id="18" name="Kép 17">
                <a:extLst>
                  <a:ext uri="{FF2B5EF4-FFF2-40B4-BE49-F238E27FC236}">
                    <a16:creationId xmlns:a16="http://schemas.microsoft.com/office/drawing/2014/main" id="{A1E94F58-0964-13B0-79AD-9E79ECC252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3403" b="8724"/>
              <a:stretch>
                <a:fillRect/>
              </a:stretch>
            </p:blipFill>
            <p:spPr>
              <a:xfrm>
                <a:off x="1492280" y="3853953"/>
                <a:ext cx="4651621" cy="2716765"/>
              </a:xfrm>
              <a:prstGeom prst="rect">
                <a:avLst/>
              </a:prstGeom>
            </p:spPr>
          </p:pic>
        </p:grpSp>
      </p:grpSp>
      <p:sp>
        <p:nvSpPr>
          <p:cNvPr id="14" name="Téglalap 13">
            <a:extLst>
              <a:ext uri="{FF2B5EF4-FFF2-40B4-BE49-F238E27FC236}">
                <a16:creationId xmlns:a16="http://schemas.microsoft.com/office/drawing/2014/main" id="{605ACF65-90F9-0C05-DEB3-EB2C0B00F83C}"/>
              </a:ext>
            </a:extLst>
          </p:cNvPr>
          <p:cNvSpPr/>
          <p:nvPr/>
        </p:nvSpPr>
        <p:spPr>
          <a:xfrm>
            <a:off x="150327" y="2111174"/>
            <a:ext cx="13523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8098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deuteron</a:t>
            </a:r>
          </a:p>
        </p:txBody>
      </p:sp>
    </p:spTree>
    <p:extLst>
      <p:ext uri="{BB962C8B-B14F-4D97-AF65-F5344CB8AC3E}">
        <p14:creationId xmlns:p14="http://schemas.microsoft.com/office/powerpoint/2010/main" val="37855177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E7AE8E-564D-7BAD-FAFE-7FE7C096F6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>
            <a:extLst>
              <a:ext uri="{FF2B5EF4-FFF2-40B4-BE49-F238E27FC236}">
                <a16:creationId xmlns:a16="http://schemas.microsoft.com/office/drawing/2014/main" id="{214CA42F-A80D-1304-6001-09340195180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2238" y="6021288"/>
            <a:ext cx="1339786" cy="649796"/>
          </a:xfrm>
          <a:prstGeom prst="rect">
            <a:avLst/>
          </a:prstGeom>
        </p:spPr>
      </p:pic>
      <p:sp>
        <p:nvSpPr>
          <p:cNvPr id="3" name="TextBox 1">
            <a:extLst>
              <a:ext uri="{FF2B5EF4-FFF2-40B4-BE49-F238E27FC236}">
                <a16:creationId xmlns:a16="http://schemas.microsoft.com/office/drawing/2014/main" id="{835DF478-BD5D-EDE4-249A-1892A9878D2D}"/>
              </a:ext>
            </a:extLst>
          </p:cNvPr>
          <p:cNvSpPr txBox="1"/>
          <p:nvPr/>
        </p:nvSpPr>
        <p:spPr>
          <a:xfrm>
            <a:off x="2099555" y="44624"/>
            <a:ext cx="7992888" cy="954107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defTabSz="761970">
              <a:defRPr/>
            </a:pPr>
            <a:r>
              <a:rPr lang="en-US" sz="2800" b="1" noProof="0" dirty="0">
                <a:solidFill>
                  <a:srgbClr val="3434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anose="020B0604020202020204" pitchFamily="34" charset="0"/>
              </a:rPr>
              <a:t>Measurement with MCMC</a:t>
            </a:r>
          </a:p>
          <a:p>
            <a:pPr algn="ctr" defTabSz="761970">
              <a:defRPr/>
            </a:pPr>
            <a:r>
              <a:rPr lang="en-US" sz="2800" b="1" noProof="0" dirty="0">
                <a:solidFill>
                  <a:srgbClr val="3434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anose="020B0604020202020204" pitchFamily="34" charset="0"/>
              </a:rPr>
              <a:t>410 nm, P</a:t>
            </a:r>
            <a:r>
              <a:rPr lang="en-US" sz="2800" b="1" baseline="30000" noProof="0" dirty="0">
                <a:solidFill>
                  <a:srgbClr val="3434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anose="020B0604020202020204" pitchFamily="34" charset="0"/>
              </a:rPr>
              <a:t>+</a:t>
            </a:r>
            <a:r>
              <a:rPr lang="en-US" sz="2800" b="1" noProof="0" dirty="0">
                <a:solidFill>
                  <a:srgbClr val="3434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anose="020B0604020202020204" pitchFamily="34" charset="0"/>
              </a:rPr>
              <a:t>, </a:t>
            </a:r>
            <a:r>
              <a:rPr lang="en-US" sz="2800" b="1" i="1" noProof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anose="020B0604020202020204" pitchFamily="34" charset="0"/>
              </a:rPr>
              <a:t>Energy</a:t>
            </a:r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D9EB0C27-98BC-1928-40AA-AB4BF52BF7E9}"/>
              </a:ext>
            </a:extLst>
          </p:cNvPr>
          <p:cNvSpPr/>
          <p:nvPr/>
        </p:nvSpPr>
        <p:spPr>
          <a:xfrm>
            <a:off x="279129" y="2105888"/>
            <a:ext cx="10947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8098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24 </a:t>
            </a:r>
            <a:r>
              <a:rPr lang="en-US" sz="2000" b="1" noProof="0" dirty="0" err="1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mJ</a:t>
            </a:r>
            <a:endParaRPr lang="en-US" sz="2000" b="1" noProof="0" dirty="0">
              <a:solidFill>
                <a:srgbClr val="0070C0"/>
              </a:solidFill>
              <a:latin typeface="Cambria" panose="02040503050406030204" pitchFamily="18" charset="0"/>
              <a:ea typeface="ＭＳ Ｐゴシック" charset="0"/>
            </a:endParaRPr>
          </a:p>
        </p:txBody>
      </p:sp>
      <p:sp>
        <p:nvSpPr>
          <p:cNvPr id="16" name="Téglalap 15">
            <a:extLst>
              <a:ext uri="{FF2B5EF4-FFF2-40B4-BE49-F238E27FC236}">
                <a16:creationId xmlns:a16="http://schemas.microsoft.com/office/drawing/2014/main" id="{D489EC98-4388-6506-0DD1-B4B5B4C4F22C}"/>
              </a:ext>
            </a:extLst>
          </p:cNvPr>
          <p:cNvSpPr/>
          <p:nvPr/>
        </p:nvSpPr>
        <p:spPr>
          <a:xfrm>
            <a:off x="279130" y="4829090"/>
            <a:ext cx="10947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8098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80 </a:t>
            </a:r>
            <a:r>
              <a:rPr lang="en-US" sz="2000" b="1" noProof="0" dirty="0" err="1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mJ</a:t>
            </a:r>
            <a:endParaRPr lang="en-US" sz="2000" b="1" noProof="0" dirty="0">
              <a:solidFill>
                <a:srgbClr val="0070C0"/>
              </a:solidFill>
              <a:latin typeface="Cambria" panose="02040503050406030204" pitchFamily="18" charset="0"/>
              <a:ea typeface="ＭＳ Ｐゴシック" charset="0"/>
            </a:endParaRPr>
          </a:p>
        </p:txBody>
      </p:sp>
      <p:grpSp>
        <p:nvGrpSpPr>
          <p:cNvPr id="20" name="Csoportba foglalás 19">
            <a:extLst>
              <a:ext uri="{FF2B5EF4-FFF2-40B4-BE49-F238E27FC236}">
                <a16:creationId xmlns:a16="http://schemas.microsoft.com/office/drawing/2014/main" id="{EB53B940-52CD-BCD0-568E-DF3B10FAA163}"/>
              </a:ext>
            </a:extLst>
          </p:cNvPr>
          <p:cNvGrpSpPr/>
          <p:nvPr/>
        </p:nvGrpSpPr>
        <p:grpSpPr>
          <a:xfrm>
            <a:off x="1297724" y="981048"/>
            <a:ext cx="9458152" cy="5596444"/>
            <a:chOff x="1502256" y="974274"/>
            <a:chExt cx="9458152" cy="5596444"/>
          </a:xfrm>
        </p:grpSpPr>
        <p:grpSp>
          <p:nvGrpSpPr>
            <p:cNvPr id="10" name="Csoportba foglalás 9">
              <a:extLst>
                <a:ext uri="{FF2B5EF4-FFF2-40B4-BE49-F238E27FC236}">
                  <a16:creationId xmlns:a16="http://schemas.microsoft.com/office/drawing/2014/main" id="{926BDA01-B660-D52C-061E-B951A9299388}"/>
                </a:ext>
              </a:extLst>
            </p:cNvPr>
            <p:cNvGrpSpPr/>
            <p:nvPr/>
          </p:nvGrpSpPr>
          <p:grpSpPr>
            <a:xfrm>
              <a:off x="1502256" y="974274"/>
              <a:ext cx="9458152" cy="2880000"/>
              <a:chOff x="1386014" y="1070113"/>
              <a:chExt cx="9458152" cy="2880000"/>
            </a:xfrm>
          </p:grpSpPr>
          <p:pic>
            <p:nvPicPr>
              <p:cNvPr id="6" name="Kép 5">
                <a:extLst>
                  <a:ext uri="{FF2B5EF4-FFF2-40B4-BE49-F238E27FC236}">
                    <a16:creationId xmlns:a16="http://schemas.microsoft.com/office/drawing/2014/main" id="{242FD560-5A9F-2362-A846-36253AE715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8724" b="8724"/>
              <a:stretch/>
            </p:blipFill>
            <p:spPr>
              <a:xfrm>
                <a:off x="6192545" y="1070113"/>
                <a:ext cx="4651621" cy="2880000"/>
              </a:xfrm>
              <a:prstGeom prst="rect">
                <a:avLst/>
              </a:prstGeom>
            </p:spPr>
          </p:pic>
          <p:pic>
            <p:nvPicPr>
              <p:cNvPr id="8" name="Kép 7">
                <a:extLst>
                  <a:ext uri="{FF2B5EF4-FFF2-40B4-BE49-F238E27FC236}">
                    <a16:creationId xmlns:a16="http://schemas.microsoft.com/office/drawing/2014/main" id="{9F7CB860-9B1C-2970-107F-09D786A56F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8724" b="8724"/>
              <a:stretch/>
            </p:blipFill>
            <p:spPr>
              <a:xfrm>
                <a:off x="1386014" y="1070113"/>
                <a:ext cx="4651621" cy="2880000"/>
              </a:xfrm>
              <a:prstGeom prst="rect">
                <a:avLst/>
              </a:prstGeom>
            </p:spPr>
          </p:pic>
        </p:grpSp>
        <p:grpSp>
          <p:nvGrpSpPr>
            <p:cNvPr id="19" name="Csoportba foglalás 18">
              <a:extLst>
                <a:ext uri="{FF2B5EF4-FFF2-40B4-BE49-F238E27FC236}">
                  <a16:creationId xmlns:a16="http://schemas.microsoft.com/office/drawing/2014/main" id="{5D2F79F2-E2E6-DD19-C3A9-8860C0227A35}"/>
                </a:ext>
              </a:extLst>
            </p:cNvPr>
            <p:cNvGrpSpPr/>
            <p:nvPr/>
          </p:nvGrpSpPr>
          <p:grpSpPr>
            <a:xfrm>
              <a:off x="1502256" y="3854273"/>
              <a:ext cx="9445405" cy="2716445"/>
              <a:chOff x="1502256" y="3854273"/>
              <a:chExt cx="9445405" cy="2716445"/>
            </a:xfrm>
          </p:grpSpPr>
          <p:pic>
            <p:nvPicPr>
              <p:cNvPr id="15" name="Kép 14">
                <a:extLst>
                  <a:ext uri="{FF2B5EF4-FFF2-40B4-BE49-F238E27FC236}">
                    <a16:creationId xmlns:a16="http://schemas.microsoft.com/office/drawing/2014/main" id="{73FE41B1-9BCF-4DE8-8227-77F06574E6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3412" b="8725"/>
              <a:stretch>
                <a:fillRect/>
              </a:stretch>
            </p:blipFill>
            <p:spPr>
              <a:xfrm>
                <a:off x="6296040" y="3854273"/>
                <a:ext cx="4651621" cy="2716445"/>
              </a:xfrm>
              <a:prstGeom prst="rect">
                <a:avLst/>
              </a:prstGeom>
            </p:spPr>
          </p:pic>
          <p:pic>
            <p:nvPicPr>
              <p:cNvPr id="18" name="Kép 17">
                <a:extLst>
                  <a:ext uri="{FF2B5EF4-FFF2-40B4-BE49-F238E27FC236}">
                    <a16:creationId xmlns:a16="http://schemas.microsoft.com/office/drawing/2014/main" id="{54E47E08-262C-22F7-E3DD-D7A46C4C5E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3469" b="8724"/>
              <a:stretch>
                <a:fillRect/>
              </a:stretch>
            </p:blipFill>
            <p:spPr>
              <a:xfrm>
                <a:off x="1502256" y="3854274"/>
                <a:ext cx="4651621" cy="2714472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4184208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>
            <a:extLst>
              <a:ext uri="{FF2B5EF4-FFF2-40B4-BE49-F238E27FC236}">
                <a16:creationId xmlns:a16="http://schemas.microsoft.com/office/drawing/2014/main" id="{952D0D62-C2CF-C039-2D82-3ADB6669E3B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2238" y="6021288"/>
            <a:ext cx="1339786" cy="649796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F7EF7831-A282-026B-342A-E97C4AB1B55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22" b="521"/>
          <a:stretch>
            <a:fillRect/>
          </a:stretch>
        </p:blipFill>
        <p:spPr>
          <a:xfrm>
            <a:off x="335360" y="1721892"/>
            <a:ext cx="5760000" cy="4320000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617C72B0-AAB7-2A03-165E-9F80BFD88E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4" b="-622"/>
          <a:stretch>
            <a:fillRect/>
          </a:stretch>
        </p:blipFill>
        <p:spPr>
          <a:xfrm>
            <a:off x="6096640" y="1721892"/>
            <a:ext cx="5760000" cy="4320001"/>
          </a:xfrm>
          <a:prstGeom prst="rect">
            <a:avLst/>
          </a:prstGeom>
        </p:spPr>
      </p:pic>
      <p:sp>
        <p:nvSpPr>
          <p:cNvPr id="7" name="TextBox 1">
            <a:extLst>
              <a:ext uri="{FF2B5EF4-FFF2-40B4-BE49-F238E27FC236}">
                <a16:creationId xmlns:a16="http://schemas.microsoft.com/office/drawing/2014/main" id="{83DFE661-6B93-AE18-8B22-9F86CC9DB1A6}"/>
              </a:ext>
            </a:extLst>
          </p:cNvPr>
          <p:cNvSpPr txBox="1"/>
          <p:nvPr/>
        </p:nvSpPr>
        <p:spPr>
          <a:xfrm>
            <a:off x="2099555" y="102921"/>
            <a:ext cx="7992888" cy="52322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defTabSz="761970">
              <a:defRPr/>
            </a:pPr>
            <a:r>
              <a:rPr lang="en-US" sz="2800" b="1" noProof="0" dirty="0">
                <a:solidFill>
                  <a:srgbClr val="3434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anose="020B0604020202020204" pitchFamily="34" charset="0"/>
              </a:rPr>
              <a:t>Cutoff and bunch energy maps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C86985D2-3227-F0C2-C052-7F61B0E8AD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1749555"/>
            <a:ext cx="5760000" cy="4320000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A1367C24-A360-E956-0D35-F8F9C871FE6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360" y="1748459"/>
            <a:ext cx="5760000" cy="4320000"/>
          </a:xfrm>
          <a:prstGeom prst="rect">
            <a:avLst/>
          </a:prstGeom>
        </p:spPr>
      </p:pic>
      <p:sp>
        <p:nvSpPr>
          <p:cNvPr id="10" name="Téglalap 9">
            <a:extLst>
              <a:ext uri="{FF2B5EF4-FFF2-40B4-BE49-F238E27FC236}">
                <a16:creationId xmlns:a16="http://schemas.microsoft.com/office/drawing/2014/main" id="{9AEB8955-5F32-F413-C9D9-CDFB1F342216}"/>
              </a:ext>
            </a:extLst>
          </p:cNvPr>
          <p:cNvSpPr/>
          <p:nvPr/>
        </p:nvSpPr>
        <p:spPr>
          <a:xfrm>
            <a:off x="1865154" y="1294119"/>
            <a:ext cx="27004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8098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Best cutoff energy</a:t>
            </a:r>
          </a:p>
        </p:txBody>
      </p:sp>
      <p:sp>
        <p:nvSpPr>
          <p:cNvPr id="12" name="Téglalap 11">
            <a:extLst>
              <a:ext uri="{FF2B5EF4-FFF2-40B4-BE49-F238E27FC236}">
                <a16:creationId xmlns:a16="http://schemas.microsoft.com/office/drawing/2014/main" id="{F9C9F19F-E37C-ABEB-CCD8-B6150CC8A61B}"/>
              </a:ext>
            </a:extLst>
          </p:cNvPr>
          <p:cNvSpPr/>
          <p:nvPr/>
        </p:nvSpPr>
        <p:spPr>
          <a:xfrm>
            <a:off x="7625154" y="1294119"/>
            <a:ext cx="27004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8098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Best bunch energy</a:t>
            </a: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FC5836F5-9A4A-A692-8A70-B1087A48315C}"/>
              </a:ext>
            </a:extLst>
          </p:cNvPr>
          <p:cNvSpPr txBox="1"/>
          <p:nvPr/>
        </p:nvSpPr>
        <p:spPr>
          <a:xfrm>
            <a:off x="1271144" y="1856494"/>
            <a:ext cx="3888432" cy="27699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noProof="0" dirty="0"/>
              <a:t>Deuteron @ optimal (color) &amp; transform limited (gray)</a:t>
            </a: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5861A4FF-4E3A-8E2A-B56A-CB1557BAFF8F}"/>
              </a:ext>
            </a:extLst>
          </p:cNvPr>
          <p:cNvSpPr txBox="1"/>
          <p:nvPr/>
        </p:nvSpPr>
        <p:spPr>
          <a:xfrm>
            <a:off x="7036368" y="1856494"/>
            <a:ext cx="3888432" cy="27699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noProof="0" dirty="0"/>
              <a:t>Deuteron @ optimal (color) &amp; transform limited (gray)</a:t>
            </a:r>
          </a:p>
        </p:txBody>
      </p:sp>
    </p:spTree>
    <p:extLst>
      <p:ext uri="{BB962C8B-B14F-4D97-AF65-F5344CB8AC3E}">
        <p14:creationId xmlns:p14="http://schemas.microsoft.com/office/powerpoint/2010/main" val="2865566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5698C5-335E-09A0-A3B9-B8383FF79E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>
            <a:extLst>
              <a:ext uri="{FF2B5EF4-FFF2-40B4-BE49-F238E27FC236}">
                <a16:creationId xmlns:a16="http://schemas.microsoft.com/office/drawing/2014/main" id="{3EC67C96-936A-32CC-555B-423399836D7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2238" y="5809549"/>
            <a:ext cx="1339786" cy="649796"/>
          </a:xfrm>
          <a:prstGeom prst="rect">
            <a:avLst/>
          </a:prstGeom>
        </p:spPr>
      </p:pic>
      <p:sp>
        <p:nvSpPr>
          <p:cNvPr id="7" name="TextBox 1">
            <a:extLst>
              <a:ext uri="{FF2B5EF4-FFF2-40B4-BE49-F238E27FC236}">
                <a16:creationId xmlns:a16="http://schemas.microsoft.com/office/drawing/2014/main" id="{B583E45E-3E6A-4DCB-B8F2-E159776167E1}"/>
              </a:ext>
            </a:extLst>
          </p:cNvPr>
          <p:cNvSpPr txBox="1"/>
          <p:nvPr/>
        </p:nvSpPr>
        <p:spPr>
          <a:xfrm>
            <a:off x="2099555" y="102921"/>
            <a:ext cx="7992888" cy="52322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defTabSz="761970">
              <a:defRPr/>
            </a:pPr>
            <a:r>
              <a:rPr lang="en-US" sz="2800" b="1" noProof="0" dirty="0">
                <a:solidFill>
                  <a:srgbClr val="3434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anose="020B0604020202020204" pitchFamily="34" charset="0"/>
              </a:rPr>
              <a:t>Summary</a:t>
            </a:r>
          </a:p>
        </p:txBody>
      </p:sp>
      <p:pic>
        <p:nvPicPr>
          <p:cNvPr id="64" name="Kép 63">
            <a:extLst>
              <a:ext uri="{FF2B5EF4-FFF2-40B4-BE49-F238E27FC236}">
                <a16:creationId xmlns:a16="http://schemas.microsoft.com/office/drawing/2014/main" id="{51519746-A9CD-8071-2FD1-22458E136F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83671" y="570752"/>
            <a:ext cx="1385908" cy="2124353"/>
          </a:xfrm>
          <a:prstGeom prst="rect">
            <a:avLst/>
          </a:prstGeom>
        </p:spPr>
      </p:pic>
      <p:pic>
        <p:nvPicPr>
          <p:cNvPr id="68" name="Kép 67">
            <a:extLst>
              <a:ext uri="{FF2B5EF4-FFF2-40B4-BE49-F238E27FC236}">
                <a16:creationId xmlns:a16="http://schemas.microsoft.com/office/drawing/2014/main" id="{7ADE5B5B-4D3C-01C1-C315-A3D89F99A4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48151" y="913046"/>
            <a:ext cx="2526270" cy="1623575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593101E2-D626-8D65-AA8E-39EE5CB6AC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37721" y="4782631"/>
            <a:ext cx="4320000" cy="1620572"/>
          </a:xfrm>
          <a:prstGeom prst="rect">
            <a:avLst/>
          </a:prstGeom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349DE0B0-F0BA-9334-41A3-BB38575BC8EB}"/>
              </a:ext>
            </a:extLst>
          </p:cNvPr>
          <p:cNvSpPr txBox="1"/>
          <p:nvPr/>
        </p:nvSpPr>
        <p:spPr>
          <a:xfrm>
            <a:off x="623392" y="567946"/>
            <a:ext cx="568863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8098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u="sng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MCMC – possible alternative (?)</a:t>
            </a:r>
          </a:p>
          <a:p>
            <a:pPr marL="342900" indent="-342900" defTabSz="380985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It can be an effective tool for optimization</a:t>
            </a:r>
          </a:p>
          <a:p>
            <a:pPr marL="342900" indent="-342900" defTabSz="380985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Suitable for large number of sample points</a:t>
            </a:r>
          </a:p>
          <a:p>
            <a:pPr marL="342900" indent="-342900" defTabSz="380985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000" noProof="0" dirty="0">
              <a:solidFill>
                <a:srgbClr val="0070C0"/>
              </a:solidFill>
              <a:latin typeface="Cambria" panose="02040503050406030204" pitchFamily="18" charset="0"/>
              <a:ea typeface="ＭＳ Ｐゴシック" charset="0"/>
            </a:endParaRPr>
          </a:p>
          <a:p>
            <a:pPr marL="342900" indent="-342900" defTabSz="380985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000" noProof="0" dirty="0">
              <a:solidFill>
                <a:srgbClr val="0070C0"/>
              </a:solidFill>
              <a:latin typeface="Cambria" panose="02040503050406030204" pitchFamily="18" charset="0"/>
              <a:ea typeface="ＭＳ Ｐゴシック" charset="0"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1847E0D9-D639-8D37-EFB2-F455D485FBB5}"/>
              </a:ext>
            </a:extLst>
          </p:cNvPr>
          <p:cNvSpPr txBox="1"/>
          <p:nvPr/>
        </p:nvSpPr>
        <p:spPr>
          <a:xfrm>
            <a:off x="623392" y="2709429"/>
            <a:ext cx="568863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8098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u="sng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Implementation</a:t>
            </a:r>
          </a:p>
          <a:p>
            <a:pPr marL="342900" indent="-342900" defTabSz="380985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MCMC algorithm to optimize performance</a:t>
            </a:r>
          </a:p>
          <a:p>
            <a:pPr marL="342900" indent="-342900" defTabSz="380985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Controlling the spectral phase - Dazzler</a:t>
            </a: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CD20719-79F3-96B0-F239-83028C21A3B6}"/>
              </a:ext>
            </a:extLst>
          </p:cNvPr>
          <p:cNvSpPr/>
          <p:nvPr/>
        </p:nvSpPr>
        <p:spPr>
          <a:xfrm>
            <a:off x="202419" y="4782631"/>
            <a:ext cx="6613661" cy="198962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9DFF4ADD-4D72-CCA2-0036-DD851457E0AC}"/>
              </a:ext>
            </a:extLst>
          </p:cNvPr>
          <p:cNvSpPr txBox="1"/>
          <p:nvPr/>
        </p:nvSpPr>
        <p:spPr>
          <a:xfrm>
            <a:off x="611447" y="4782631"/>
            <a:ext cx="548455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8098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u="sng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Measurement with MCMC</a:t>
            </a:r>
          </a:p>
          <a:p>
            <a:pPr marL="342900" indent="-342900" defTabSz="380985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Map the parameter space - different target thickness, material, and pulse energy</a:t>
            </a:r>
          </a:p>
          <a:p>
            <a:pPr marL="342900" indent="-342900" defTabSz="380985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Online optimization of  the performance within 15 min (900 points)</a:t>
            </a:r>
          </a:p>
        </p:txBody>
      </p:sp>
      <p:pic>
        <p:nvPicPr>
          <p:cNvPr id="13" name="Kép 12">
            <a:extLst>
              <a:ext uri="{FF2B5EF4-FFF2-40B4-BE49-F238E27FC236}">
                <a16:creationId xmlns:a16="http://schemas.microsoft.com/office/drawing/2014/main" id="{EE6D09FB-E5A9-CA56-B256-B96FDE8F151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37721" y="2990416"/>
            <a:ext cx="4320000" cy="133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928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/>
      <p:bldP spid="4" grpId="0" animBg="1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>
            <a:extLst>
              <a:ext uri="{FF2B5EF4-FFF2-40B4-BE49-F238E27FC236}">
                <a16:creationId xmlns:a16="http://schemas.microsoft.com/office/drawing/2014/main" id="{2D849C6F-D111-8E12-BCC3-3B61F1F5EEA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2238" y="6021288"/>
            <a:ext cx="1339786" cy="649796"/>
          </a:xfrm>
          <a:prstGeom prst="rect">
            <a:avLst/>
          </a:prstGeom>
        </p:spPr>
      </p:pic>
      <p:sp>
        <p:nvSpPr>
          <p:cNvPr id="8" name="Téglalap 7">
            <a:extLst>
              <a:ext uri="{FF2B5EF4-FFF2-40B4-BE49-F238E27FC236}">
                <a16:creationId xmlns:a16="http://schemas.microsoft.com/office/drawing/2014/main" id="{CCD4C4F0-6ADC-E2E7-6040-1AD7D06FE44D}"/>
              </a:ext>
            </a:extLst>
          </p:cNvPr>
          <p:cNvSpPr/>
          <p:nvPr/>
        </p:nvSpPr>
        <p:spPr>
          <a:xfrm>
            <a:off x="191344" y="5229200"/>
            <a:ext cx="6696744" cy="152587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F19AFFFB-0603-91E6-A51E-C7F477B3E4AD}"/>
              </a:ext>
            </a:extLst>
          </p:cNvPr>
          <p:cNvSpPr txBox="1"/>
          <p:nvPr/>
        </p:nvSpPr>
        <p:spPr>
          <a:xfrm>
            <a:off x="2099555" y="102921"/>
            <a:ext cx="7992888" cy="52322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defTabSz="761970">
              <a:defRPr/>
            </a:pPr>
            <a:r>
              <a:rPr lang="en-US" sz="2800" b="1" noProof="0" dirty="0">
                <a:solidFill>
                  <a:srgbClr val="3434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anose="020B0604020202020204" pitchFamily="34" charset="0"/>
              </a:rPr>
              <a:t>Future plans</a:t>
            </a:r>
          </a:p>
        </p:txBody>
      </p:sp>
      <p:sp>
        <p:nvSpPr>
          <p:cNvPr id="5" name="Nyíl: jobbra mutató 4">
            <a:extLst>
              <a:ext uri="{FF2B5EF4-FFF2-40B4-BE49-F238E27FC236}">
                <a16:creationId xmlns:a16="http://schemas.microsoft.com/office/drawing/2014/main" id="{9C0591AD-0A64-F6F1-423E-EE4D9653BF08}"/>
              </a:ext>
            </a:extLst>
          </p:cNvPr>
          <p:cNvSpPr/>
          <p:nvPr/>
        </p:nvSpPr>
        <p:spPr>
          <a:xfrm rot="3805432">
            <a:off x="5716096" y="2079796"/>
            <a:ext cx="3089886" cy="720080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7" name="Nyíl: jobbra mutató 6">
            <a:extLst>
              <a:ext uri="{FF2B5EF4-FFF2-40B4-BE49-F238E27FC236}">
                <a16:creationId xmlns:a16="http://schemas.microsoft.com/office/drawing/2014/main" id="{22E956D7-6DD6-58AA-1230-ED61B7AA344C}"/>
              </a:ext>
            </a:extLst>
          </p:cNvPr>
          <p:cNvSpPr/>
          <p:nvPr/>
        </p:nvSpPr>
        <p:spPr>
          <a:xfrm rot="8100000">
            <a:off x="3164741" y="1170490"/>
            <a:ext cx="1594560" cy="720080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9" name="Nyíl: jobbra mutató 8">
            <a:extLst>
              <a:ext uri="{FF2B5EF4-FFF2-40B4-BE49-F238E27FC236}">
                <a16:creationId xmlns:a16="http://schemas.microsoft.com/office/drawing/2014/main" id="{AC613FD9-697D-7416-5ABA-73CF84373A27}"/>
              </a:ext>
            </a:extLst>
          </p:cNvPr>
          <p:cNvSpPr/>
          <p:nvPr/>
        </p:nvSpPr>
        <p:spPr>
          <a:xfrm rot="13500000" flipH="1">
            <a:off x="7432697" y="1170489"/>
            <a:ext cx="1594560" cy="720080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TextBox 1">
            <a:extLst>
              <a:ext uri="{FF2B5EF4-FFF2-40B4-BE49-F238E27FC236}">
                <a16:creationId xmlns:a16="http://schemas.microsoft.com/office/drawing/2014/main" id="{1A010690-2835-4C8C-B190-6B70B9DC0D31}"/>
              </a:ext>
            </a:extLst>
          </p:cNvPr>
          <p:cNvSpPr txBox="1"/>
          <p:nvPr/>
        </p:nvSpPr>
        <p:spPr>
          <a:xfrm>
            <a:off x="2062588" y="4077072"/>
            <a:ext cx="4105420" cy="236988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defTabSz="761970">
              <a:defRPr/>
            </a:pPr>
            <a:r>
              <a:rPr lang="en-US" sz="2800" noProof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anose="020B0604020202020204" pitchFamily="34" charset="0"/>
              </a:rPr>
              <a:t>More parameters/ions</a:t>
            </a:r>
          </a:p>
          <a:p>
            <a:pPr defTabSz="761970">
              <a:defRPr/>
            </a:pPr>
            <a:endParaRPr lang="en-US" sz="2400" noProof="0" dirty="0">
              <a:solidFill>
                <a:srgbClr val="0070C0"/>
              </a:solidFill>
              <a:latin typeface="Cambria" pitchFamily="18" charset="0"/>
              <a:cs typeface="Arial" panose="020B0604020202020204" pitchFamily="34" charset="0"/>
            </a:endParaRPr>
          </a:p>
          <a:p>
            <a:pPr algn="ctr" defTabSz="761970">
              <a:defRPr/>
            </a:pPr>
            <a:r>
              <a:rPr lang="en-US" sz="2400" noProof="0" dirty="0">
                <a:solidFill>
                  <a:srgbClr val="0070C0"/>
                </a:solidFill>
                <a:latin typeface="Cambria" pitchFamily="18" charset="0"/>
                <a:cs typeface="Arial" panose="020B0604020202020204" pitchFamily="34" charset="0"/>
              </a:rPr>
              <a:t>Add wavefront and target position to the parameter space</a:t>
            </a:r>
          </a:p>
          <a:p>
            <a:pPr algn="ctr" defTabSz="761970">
              <a:defRPr/>
            </a:pPr>
            <a:r>
              <a:rPr lang="en-US" sz="2400" noProof="0" dirty="0">
                <a:solidFill>
                  <a:srgbClr val="0070C0"/>
                </a:solidFill>
                <a:latin typeface="Cambria" pitchFamily="18" charset="0"/>
                <a:cs typeface="Arial" panose="020B0604020202020204" pitchFamily="34" charset="0"/>
              </a:rPr>
              <a:t>Optimize for other ions</a:t>
            </a:r>
            <a:endParaRPr lang="en-US" sz="2400" noProof="0" dirty="0">
              <a:solidFill>
                <a:srgbClr val="0070C0"/>
              </a:solidFill>
              <a:latin typeface="Cambria" pitchFamily="18" charset="0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4BF375F7-FE47-9897-BFD8-4C1DC5B398E3}"/>
              </a:ext>
            </a:extLst>
          </p:cNvPr>
          <p:cNvSpPr txBox="1"/>
          <p:nvPr/>
        </p:nvSpPr>
        <p:spPr>
          <a:xfrm>
            <a:off x="5951984" y="4077072"/>
            <a:ext cx="3995481" cy="249299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defTabSz="761970">
              <a:defRPr/>
            </a:pPr>
            <a:r>
              <a:rPr lang="en-US" sz="2800" noProof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anose="020B0604020202020204" pitchFamily="34" charset="0"/>
              </a:rPr>
              <a:t>Higher sampling rate</a:t>
            </a:r>
          </a:p>
          <a:p>
            <a:pPr algn="ctr" defTabSz="761970">
              <a:defRPr/>
            </a:pPr>
            <a:endParaRPr lang="en-US" sz="2400" noProof="0" dirty="0">
              <a:solidFill>
                <a:srgbClr val="0070C0"/>
              </a:solidFill>
              <a:latin typeface="Cambria" pitchFamily="18" charset="0"/>
              <a:cs typeface="Arial" panose="020B0604020202020204" pitchFamily="34" charset="0"/>
            </a:endParaRPr>
          </a:p>
          <a:p>
            <a:pPr algn="ctr" defTabSz="761970">
              <a:defRPr/>
            </a:pPr>
            <a:r>
              <a:rPr lang="en-US" sz="2400" noProof="0" dirty="0">
                <a:solidFill>
                  <a:srgbClr val="0070C0"/>
                </a:solidFill>
                <a:latin typeface="Cambria" pitchFamily="18" charset="0"/>
                <a:cs typeface="Arial" panose="020B0604020202020204" pitchFamily="34" charset="0"/>
              </a:rPr>
              <a:t>Replace the TPS cameras</a:t>
            </a:r>
          </a:p>
          <a:p>
            <a:pPr algn="ctr" defTabSz="761970">
              <a:defRPr/>
            </a:pPr>
            <a:r>
              <a:rPr lang="en-US" sz="2400" noProof="0" dirty="0">
                <a:solidFill>
                  <a:srgbClr val="0070C0"/>
                </a:solidFill>
                <a:latin typeface="Cambria" pitchFamily="18" charset="0"/>
                <a:cs typeface="Arial" panose="020B0604020202020204" pitchFamily="34" charset="0"/>
              </a:rPr>
              <a:t>Up to 100 Hz</a:t>
            </a:r>
          </a:p>
          <a:p>
            <a:pPr algn="ctr" defTabSz="761970">
              <a:defRPr/>
            </a:pPr>
            <a:r>
              <a:rPr lang="en-US" sz="2800" noProof="0" dirty="0">
                <a:solidFill>
                  <a:srgbClr val="0070C0"/>
                </a:solidFill>
                <a:latin typeface="Cambria" pitchFamily="18" charset="0"/>
                <a:cs typeface="Arial" panose="020B0604020202020204" pitchFamily="34" charset="0"/>
              </a:rPr>
              <a:t>Faster optimization/</a:t>
            </a:r>
            <a:br>
              <a:rPr lang="en-US" sz="2800" noProof="0" dirty="0">
                <a:solidFill>
                  <a:srgbClr val="0070C0"/>
                </a:solidFill>
                <a:latin typeface="Cambria" pitchFamily="18" charset="0"/>
                <a:cs typeface="Arial" panose="020B0604020202020204" pitchFamily="34" charset="0"/>
              </a:rPr>
            </a:br>
            <a:r>
              <a:rPr lang="en-US" sz="2800" noProof="0" dirty="0">
                <a:solidFill>
                  <a:srgbClr val="0070C0"/>
                </a:solidFill>
                <a:latin typeface="Cambria" pitchFamily="18" charset="0"/>
                <a:cs typeface="Arial" panose="020B0604020202020204" pitchFamily="34" charset="0"/>
              </a:rPr>
              <a:t>more data</a:t>
            </a:r>
            <a:endParaRPr lang="en-US" sz="2400" noProof="0" dirty="0">
              <a:solidFill>
                <a:srgbClr val="0070C0"/>
              </a:solidFill>
              <a:latin typeface="Cambria" pitchFamily="18" charset="0"/>
              <a:cs typeface="Arial" panose="020B0604020202020204" pitchFamily="34" charset="0"/>
            </a:endParaRPr>
          </a:p>
        </p:txBody>
      </p:sp>
      <p:sp>
        <p:nvSpPr>
          <p:cNvPr id="17" name="TextBox 1">
            <a:extLst>
              <a:ext uri="{FF2B5EF4-FFF2-40B4-BE49-F238E27FC236}">
                <a16:creationId xmlns:a16="http://schemas.microsoft.com/office/drawing/2014/main" id="{D3E8EE00-5026-FD7B-61CD-99271AABC076}"/>
              </a:ext>
            </a:extLst>
          </p:cNvPr>
          <p:cNvSpPr txBox="1"/>
          <p:nvPr/>
        </p:nvSpPr>
        <p:spPr>
          <a:xfrm>
            <a:off x="8688288" y="2132856"/>
            <a:ext cx="3600000" cy="2000548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defTabSz="761970">
              <a:defRPr/>
            </a:pPr>
            <a:r>
              <a:rPr lang="en-US" sz="2800" noProof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anose="020B0604020202020204" pitchFamily="34" charset="0"/>
              </a:rPr>
              <a:t>Reveal physics</a:t>
            </a:r>
          </a:p>
          <a:p>
            <a:pPr algn="ctr" defTabSz="761970">
              <a:defRPr/>
            </a:pPr>
            <a:endParaRPr lang="en-US" sz="2400" noProof="0" dirty="0">
              <a:solidFill>
                <a:srgbClr val="0070C0"/>
              </a:solidFill>
              <a:latin typeface="Cambria" pitchFamily="18" charset="0"/>
              <a:cs typeface="Arial" panose="020B0604020202020204" pitchFamily="34" charset="0"/>
            </a:endParaRPr>
          </a:p>
          <a:p>
            <a:pPr algn="ctr" defTabSz="761970">
              <a:defRPr/>
            </a:pPr>
            <a:r>
              <a:rPr lang="en-US" sz="2400" noProof="0" dirty="0">
                <a:solidFill>
                  <a:srgbClr val="0070C0"/>
                </a:solidFill>
                <a:latin typeface="Cambria" pitchFamily="18" charset="0"/>
                <a:cs typeface="Arial" panose="020B0604020202020204" pitchFamily="34" charset="0"/>
              </a:rPr>
              <a:t>Explore the theoretical background of the measured distributions</a:t>
            </a:r>
            <a:endParaRPr lang="en-US" sz="2800" noProof="0" dirty="0">
              <a:solidFill>
                <a:srgbClr val="0070C0"/>
              </a:solidFill>
              <a:latin typeface="Cambria" pitchFamily="18" charset="0"/>
            </a:endParaRPr>
          </a:p>
        </p:txBody>
      </p:sp>
      <p:sp>
        <p:nvSpPr>
          <p:cNvPr id="2" name="Nyíl: jobbra mutató 1">
            <a:extLst>
              <a:ext uri="{FF2B5EF4-FFF2-40B4-BE49-F238E27FC236}">
                <a16:creationId xmlns:a16="http://schemas.microsoft.com/office/drawing/2014/main" id="{5D553853-F896-312B-BA68-6D8E53108511}"/>
              </a:ext>
            </a:extLst>
          </p:cNvPr>
          <p:cNvSpPr/>
          <p:nvPr/>
        </p:nvSpPr>
        <p:spPr>
          <a:xfrm rot="17794568" flipH="1">
            <a:off x="3318676" y="2059685"/>
            <a:ext cx="3083437" cy="720080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AB5B3EB9-3A0B-19FB-E092-2EB76400687A}"/>
              </a:ext>
            </a:extLst>
          </p:cNvPr>
          <p:cNvSpPr txBox="1"/>
          <p:nvPr/>
        </p:nvSpPr>
        <p:spPr>
          <a:xfrm>
            <a:off x="-97652" y="1988840"/>
            <a:ext cx="3589716" cy="2062103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defTabSz="761970">
              <a:defRPr/>
            </a:pPr>
            <a:r>
              <a:rPr lang="en-US" sz="2800" noProof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anose="020B0604020202020204" pitchFamily="34" charset="0"/>
              </a:rPr>
              <a:t>Measurement on a larger scale</a:t>
            </a:r>
          </a:p>
          <a:p>
            <a:pPr defTabSz="761970">
              <a:defRPr/>
            </a:pPr>
            <a:endParaRPr lang="en-US" sz="2400" noProof="0" dirty="0">
              <a:solidFill>
                <a:srgbClr val="0070C0"/>
              </a:solidFill>
              <a:latin typeface="Cambria" pitchFamily="18" charset="0"/>
              <a:cs typeface="Arial" panose="020B0604020202020204" pitchFamily="34" charset="0"/>
            </a:endParaRPr>
          </a:p>
          <a:p>
            <a:pPr algn="ctr" defTabSz="761970">
              <a:defRPr/>
            </a:pPr>
            <a:r>
              <a:rPr lang="en-US" sz="2400" noProof="0" dirty="0">
                <a:solidFill>
                  <a:srgbClr val="0070C0"/>
                </a:solidFill>
                <a:latin typeface="Cambria" pitchFamily="18" charset="0"/>
                <a:cs typeface="Arial" panose="020B0604020202020204" pitchFamily="34" charset="0"/>
              </a:rPr>
              <a:t>~Joule-class laser pulses</a:t>
            </a:r>
          </a:p>
          <a:p>
            <a:pPr algn="ctr" defTabSz="761970">
              <a:defRPr/>
            </a:pPr>
            <a:r>
              <a:rPr lang="en-US" sz="2400" noProof="0" dirty="0">
                <a:solidFill>
                  <a:srgbClr val="0070C0"/>
                </a:solidFill>
                <a:latin typeface="Cambria" pitchFamily="18" charset="0"/>
                <a:cs typeface="Arial" panose="020B0604020202020204" pitchFamily="34" charset="0"/>
              </a:rPr>
              <a:t>&lt;&lt;300 nm thick target</a:t>
            </a:r>
            <a:endParaRPr lang="en-US" sz="2400" noProof="0" dirty="0">
              <a:solidFill>
                <a:srgbClr val="0070C0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452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1" grpId="0"/>
      <p:bldP spid="15" grpId="0"/>
      <p:bldP spid="17" grpId="0"/>
      <p:bldP spid="2" grpId="0" animBg="1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6C430B4A-56FB-AAB2-1A41-E200C03930E2}"/>
              </a:ext>
            </a:extLst>
          </p:cNvPr>
          <p:cNvSpPr txBox="1"/>
          <p:nvPr/>
        </p:nvSpPr>
        <p:spPr>
          <a:xfrm>
            <a:off x="2099556" y="1916832"/>
            <a:ext cx="7992888" cy="769441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defTabSz="761970">
              <a:defRPr/>
            </a:pPr>
            <a:r>
              <a:rPr lang="en-US" sz="4400" b="1" noProof="0" dirty="0">
                <a:solidFill>
                  <a:srgbClr val="3434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anose="020B0604020202020204" pitchFamily="34" charset="0"/>
              </a:rPr>
              <a:t>Thank you for your attention!</a:t>
            </a:r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4B6765CC-4FC4-BDCB-290F-C6D2FC0B111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2238" y="6021288"/>
            <a:ext cx="1339786" cy="649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3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zövegdoboz 4"/>
          <p:cNvSpPr txBox="1">
            <a:spLocks noChangeArrowheads="1"/>
          </p:cNvSpPr>
          <p:nvPr/>
        </p:nvSpPr>
        <p:spPr bwMode="auto">
          <a:xfrm>
            <a:off x="5123917" y="118845"/>
            <a:ext cx="194416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  <a:defRPr/>
            </a:pPr>
            <a:r>
              <a:rPr lang="en-US" sz="3600" b="1" cap="all" noProof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Outline</a:t>
            </a:r>
          </a:p>
        </p:txBody>
      </p:sp>
      <p:sp>
        <p:nvSpPr>
          <p:cNvPr id="7" name="Szövegdoboz 1"/>
          <p:cNvSpPr txBox="1">
            <a:spLocks noChangeArrowheads="1"/>
          </p:cNvSpPr>
          <p:nvPr/>
        </p:nvSpPr>
        <p:spPr bwMode="auto">
          <a:xfrm>
            <a:off x="1703512" y="1412776"/>
            <a:ext cx="864235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hu-HU"/>
            </a:defPPr>
            <a:lvl1pPr algn="ctr" eaLnBrk="1" hangingPunct="1">
              <a:buFontTx/>
              <a:buNone/>
              <a:defRPr sz="2800" b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charset="0"/>
              </a:defRPr>
            </a:lvl9pPr>
          </a:lstStyle>
          <a:p>
            <a:pPr marL="342900" indent="-342900" algn="just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kern="100" noProof="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Introduction</a:t>
            </a:r>
          </a:p>
          <a:p>
            <a:pPr marL="342900" indent="-342900" algn="just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noProof="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Batang" panose="02030600000101010101" pitchFamily="18" charset="-127"/>
                <a:cs typeface="Calibri" panose="020F0502020204030204" pitchFamily="34" charset="0"/>
              </a:rPr>
              <a:t>Bayesian Optimization - the Gold standard</a:t>
            </a:r>
            <a:endParaRPr lang="en-US" sz="2400" kern="100" noProof="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kern="100" noProof="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Markov-Chain Monte Carlo algorithm</a:t>
            </a:r>
          </a:p>
          <a:p>
            <a:pPr marL="342900" indent="-342900" algn="just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kern="100" noProof="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Application of the MCMC</a:t>
            </a:r>
          </a:p>
          <a:p>
            <a:pPr marL="342900" indent="-342900" algn="just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kern="100" noProof="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Summary and outlook</a:t>
            </a:r>
          </a:p>
        </p:txBody>
      </p:sp>
      <p:pic>
        <p:nvPicPr>
          <p:cNvPr id="11" name="Picture 8">
            <a:extLst>
              <a:ext uri="{FF2B5EF4-FFF2-40B4-BE49-F238E27FC236}">
                <a16:creationId xmlns:a16="http://schemas.microsoft.com/office/drawing/2014/main" id="{6430EA98-121B-AAFF-0495-43D00559749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2238" y="6021288"/>
            <a:ext cx="1339786" cy="649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159016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410" y="1366906"/>
            <a:ext cx="7025486" cy="2084199"/>
          </a:xfrm>
          <a:prstGeom prst="rect">
            <a:avLst/>
          </a:prstGeom>
        </p:spPr>
      </p:pic>
      <p:sp>
        <p:nvSpPr>
          <p:cNvPr id="12" name="Téglalap 11"/>
          <p:cNvSpPr/>
          <p:nvPr/>
        </p:nvSpPr>
        <p:spPr>
          <a:xfrm>
            <a:off x="4477410" y="4841542"/>
            <a:ext cx="23618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SzPct val="80000"/>
              <a:defRPr/>
            </a:pPr>
            <a:r>
              <a:rPr lang="en-US" sz="2000" b="1" noProof="0" dirty="0">
                <a:solidFill>
                  <a:srgbClr val="009900"/>
                </a:solidFill>
                <a:latin typeface="Garamond" panose="02020404030301010803" pitchFamily="18" charset="0"/>
              </a:rPr>
              <a:t>Temporal contrast</a:t>
            </a:r>
          </a:p>
        </p:txBody>
      </p:sp>
      <p:sp>
        <p:nvSpPr>
          <p:cNvPr id="16" name="Téglalap 15"/>
          <p:cNvSpPr/>
          <p:nvPr/>
        </p:nvSpPr>
        <p:spPr>
          <a:xfrm>
            <a:off x="1091288" y="4523106"/>
            <a:ext cx="30963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SzPct val="80000"/>
              <a:defRPr/>
            </a:pPr>
            <a:r>
              <a:rPr lang="en-US" sz="2000" b="1" noProof="0" dirty="0">
                <a:solidFill>
                  <a:srgbClr val="009900"/>
                </a:solidFill>
                <a:latin typeface="Garamond" panose="02020404030301010803" pitchFamily="18" charset="0"/>
              </a:rPr>
              <a:t>Peak intensity in focus: 1×10</a:t>
            </a:r>
            <a:r>
              <a:rPr lang="en-US" sz="2000" b="1" baseline="30000" noProof="0" dirty="0">
                <a:solidFill>
                  <a:srgbClr val="009900"/>
                </a:solidFill>
                <a:latin typeface="Garamond" panose="02020404030301010803" pitchFamily="18" charset="0"/>
              </a:rPr>
              <a:t>19</a:t>
            </a:r>
            <a:r>
              <a:rPr lang="en-US" sz="2000" b="1" noProof="0" dirty="0">
                <a:solidFill>
                  <a:srgbClr val="009900"/>
                </a:solidFill>
                <a:latin typeface="Garamond" panose="02020404030301010803" pitchFamily="18" charset="0"/>
              </a:rPr>
              <a:t> W/cm</a:t>
            </a:r>
            <a:r>
              <a:rPr lang="en-US" sz="2000" b="1" baseline="30000" noProof="0" dirty="0">
                <a:solidFill>
                  <a:srgbClr val="009900"/>
                </a:solidFill>
                <a:latin typeface="Garamond" panose="02020404030301010803" pitchFamily="18" charset="0"/>
              </a:rPr>
              <a:t>2</a:t>
            </a:r>
            <a:r>
              <a:rPr lang="en-US" sz="2000" b="1" noProof="0" dirty="0">
                <a:solidFill>
                  <a:srgbClr val="009900"/>
                </a:solidFill>
                <a:latin typeface="Garamond" panose="02020404030301010803" pitchFamily="18" charset="0"/>
              </a:rPr>
              <a:t>  </a:t>
            </a:r>
            <a:r>
              <a:rPr lang="en-US" sz="2000" noProof="0" dirty="0">
                <a:solidFill>
                  <a:srgbClr val="009900"/>
                </a:solidFill>
                <a:latin typeface="Garamond" panose="02020404030301010803" pitchFamily="18" charset="0"/>
              </a:rPr>
              <a:t>(a</a:t>
            </a:r>
            <a:r>
              <a:rPr lang="en-US" sz="2000" baseline="-25000" noProof="0" dirty="0">
                <a:solidFill>
                  <a:srgbClr val="009900"/>
                </a:solidFill>
                <a:latin typeface="Garamond" panose="02020404030301010803" pitchFamily="18" charset="0"/>
              </a:rPr>
              <a:t>0</a:t>
            </a:r>
            <a:r>
              <a:rPr lang="en-US" sz="2000" noProof="0" dirty="0">
                <a:solidFill>
                  <a:srgbClr val="009900"/>
                </a:solidFill>
                <a:latin typeface="Garamond" panose="02020404030301010803" pitchFamily="18" charset="0"/>
              </a:rPr>
              <a:t>~2.2)</a:t>
            </a:r>
          </a:p>
        </p:txBody>
      </p:sp>
      <p:sp>
        <p:nvSpPr>
          <p:cNvPr id="20" name="TextBox 10">
            <a:extLst>
              <a:ext uri="{FF2B5EF4-FFF2-40B4-BE49-F238E27FC236}">
                <a16:creationId xmlns:a16="http://schemas.microsoft.com/office/drawing/2014/main" id="{DCFA00D2-7EAB-47C9-97BA-55CAC4EBA317}"/>
              </a:ext>
            </a:extLst>
          </p:cNvPr>
          <p:cNvSpPr txBox="1"/>
          <p:nvPr/>
        </p:nvSpPr>
        <p:spPr>
          <a:xfrm>
            <a:off x="1025974" y="1464460"/>
            <a:ext cx="3600400" cy="101566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hu-HU"/>
            </a:defPPr>
            <a:lvl1pPr marL="0" marR="0" lvl="0" indent="0" algn="just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SzPct val="80000"/>
              <a:buFontTx/>
              <a:buNone/>
              <a:tabLst/>
              <a:defRPr kumimoji="0" sz="1800" b="1" i="0" u="none" strike="noStrike" cap="none" spc="0" normalizeH="0" baseline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Garamond" panose="02020404030301010803" pitchFamily="18" charset="0"/>
              </a:defRPr>
            </a:lvl1pPr>
          </a:lstStyle>
          <a:p>
            <a:pPr lvl="0" algn="l">
              <a:defRPr/>
            </a:pPr>
            <a:r>
              <a:rPr lang="en-US" sz="2000" noProof="0" dirty="0">
                <a:solidFill>
                  <a:srgbClr val="009900"/>
                </a:solidFill>
                <a:ea typeface="Cambria" panose="02040503050406030204" pitchFamily="18" charset="0"/>
              </a:rPr>
              <a:t>Pulse energy: ~80</a:t>
            </a:r>
            <a:r>
              <a:rPr lang="en-US" sz="2000" i="1" noProof="0" dirty="0">
                <a:solidFill>
                  <a:srgbClr val="009900"/>
                </a:solidFill>
                <a:ea typeface="Cambria" panose="02040503050406030204" pitchFamily="18" charset="0"/>
              </a:rPr>
              <a:t> </a:t>
            </a:r>
            <a:r>
              <a:rPr lang="en-US" sz="2000" i="1" noProof="0" dirty="0" err="1">
                <a:solidFill>
                  <a:srgbClr val="009900"/>
                </a:solidFill>
                <a:ea typeface="Cambria" panose="02040503050406030204" pitchFamily="18" charset="0"/>
              </a:rPr>
              <a:t>mJ</a:t>
            </a:r>
            <a:r>
              <a:rPr lang="en-US" sz="2000" noProof="0" dirty="0">
                <a:solidFill>
                  <a:srgbClr val="009900"/>
                </a:solidFill>
                <a:ea typeface="Cambria" panose="02040503050406030204" pitchFamily="18" charset="0"/>
              </a:rPr>
              <a:t> </a:t>
            </a:r>
            <a:br>
              <a:rPr lang="en-US" sz="2000" noProof="0" dirty="0">
                <a:solidFill>
                  <a:srgbClr val="009900"/>
                </a:solidFill>
                <a:ea typeface="Cambria" panose="02040503050406030204" pitchFamily="18" charset="0"/>
              </a:rPr>
            </a:br>
            <a:r>
              <a:rPr lang="en-US" sz="2000" noProof="0" dirty="0">
                <a:solidFill>
                  <a:srgbClr val="009900"/>
                </a:solidFill>
                <a:ea typeface="Cambria" panose="02040503050406030204" pitchFamily="18" charset="0"/>
              </a:rPr>
              <a:t>	</a:t>
            </a:r>
            <a:r>
              <a:rPr lang="en-US" sz="2000" b="0" noProof="0" dirty="0">
                <a:solidFill>
                  <a:srgbClr val="009900"/>
                </a:solidFill>
                <a:ea typeface="Cambria" panose="02040503050406030204" pitchFamily="18" charset="0"/>
              </a:rPr>
              <a:t>(average measurement of </a:t>
            </a:r>
          </a:p>
          <a:p>
            <a:pPr lvl="0" algn="l">
              <a:defRPr/>
            </a:pPr>
            <a:r>
              <a:rPr lang="en-US" sz="2000" b="0" noProof="0" dirty="0">
                <a:solidFill>
                  <a:srgbClr val="009900"/>
                </a:solidFill>
                <a:ea typeface="Cambria" panose="02040503050406030204" pitchFamily="18" charset="0"/>
              </a:rPr>
              <a:t>	10k shot)</a:t>
            </a:r>
          </a:p>
        </p:txBody>
      </p:sp>
      <p:sp>
        <p:nvSpPr>
          <p:cNvPr id="22" name="Téglalap 21"/>
          <p:cNvSpPr/>
          <p:nvPr/>
        </p:nvSpPr>
        <p:spPr>
          <a:xfrm>
            <a:off x="1025974" y="2400564"/>
            <a:ext cx="330089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SzPct val="80000"/>
              <a:defRPr/>
            </a:pPr>
            <a:r>
              <a:rPr lang="en-US" sz="2000" b="1" noProof="0" dirty="0">
                <a:solidFill>
                  <a:srgbClr val="009900"/>
                </a:solidFill>
                <a:latin typeface="Garamond" panose="02020404030301010803" pitchFamily="18" charset="0"/>
                <a:ea typeface="Cambria" panose="02040503050406030204" pitchFamily="18" charset="0"/>
              </a:rPr>
              <a:t>Laser pulse duration: </a:t>
            </a:r>
            <a:r>
              <a:rPr lang="en-US" sz="2000" b="1" i="1" noProof="0" dirty="0">
                <a:solidFill>
                  <a:srgbClr val="009900"/>
                </a:solidFill>
                <a:latin typeface="Garamond" panose="02020404030301010803" pitchFamily="18" charset="0"/>
                <a:ea typeface="Cambria" panose="02040503050406030204" pitchFamily="18" charset="0"/>
              </a:rPr>
              <a:t>8.4 fs</a:t>
            </a:r>
            <a:br>
              <a:rPr lang="en-US" sz="2000" b="1" i="1" noProof="0" dirty="0">
                <a:solidFill>
                  <a:srgbClr val="009900"/>
                </a:solidFill>
                <a:latin typeface="Garamond" panose="02020404030301010803" pitchFamily="18" charset="0"/>
                <a:ea typeface="Cambria" panose="02040503050406030204" pitchFamily="18" charset="0"/>
              </a:rPr>
            </a:br>
            <a:r>
              <a:rPr lang="en-US" b="1" noProof="0" dirty="0">
                <a:solidFill>
                  <a:srgbClr val="1F497D">
                    <a:lumMod val="60000"/>
                    <a:lumOff val="40000"/>
                  </a:srgbClr>
                </a:solidFill>
                <a:latin typeface="Garamond" panose="02020404030301010803" pitchFamily="18" charset="0"/>
              </a:rPr>
              <a:t>	</a:t>
            </a:r>
            <a:r>
              <a:rPr lang="en-US" sz="2000" noProof="0" dirty="0">
                <a:solidFill>
                  <a:srgbClr val="009900"/>
                </a:solidFill>
                <a:latin typeface="Garamond" panose="02020404030301010803" pitchFamily="18" charset="0"/>
              </a:rPr>
              <a:t>(measured in vacuum, 	after OAP, with </a:t>
            </a:r>
            <a:r>
              <a:rPr lang="en-US" sz="2000" noProof="0" dirty="0" err="1">
                <a:solidFill>
                  <a:srgbClr val="009900"/>
                </a:solidFill>
                <a:latin typeface="Garamond" panose="02020404030301010803" pitchFamily="18" charset="0"/>
              </a:rPr>
              <a:t>disp</a:t>
            </a:r>
            <a:r>
              <a:rPr lang="en-US" sz="2000" noProof="0" dirty="0">
                <a:solidFill>
                  <a:srgbClr val="009900"/>
                </a:solidFill>
                <a:latin typeface="Garamond" panose="02020404030301010803" pitchFamily="18" charset="0"/>
              </a:rPr>
              <a:t> scan)</a:t>
            </a:r>
          </a:p>
        </p:txBody>
      </p:sp>
      <p:sp>
        <p:nvSpPr>
          <p:cNvPr id="23" name="Téglalap 22"/>
          <p:cNvSpPr/>
          <p:nvPr/>
        </p:nvSpPr>
        <p:spPr>
          <a:xfrm>
            <a:off x="1063297" y="4028857"/>
            <a:ext cx="43924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SzPct val="80000"/>
              <a:defRPr/>
            </a:pPr>
            <a:r>
              <a:rPr lang="en-US" sz="2000" b="1" noProof="0" dirty="0">
                <a:solidFill>
                  <a:srgbClr val="009900"/>
                </a:solidFill>
                <a:latin typeface="Garamond" panose="02020404030301010803" pitchFamily="18" charset="0"/>
              </a:rPr>
              <a:t>Focal spot FWHM: </a:t>
            </a:r>
            <a:r>
              <a:rPr lang="en-US" sz="2000" noProof="0" dirty="0">
                <a:solidFill>
                  <a:srgbClr val="009900"/>
                </a:solidFill>
                <a:latin typeface="Garamond" panose="02020404030301010803" pitchFamily="18" charset="0"/>
              </a:rPr>
              <a:t>2.9×2.6 µm</a:t>
            </a:r>
            <a:r>
              <a:rPr lang="en-US" sz="2000" baseline="30000" noProof="0" dirty="0">
                <a:solidFill>
                  <a:srgbClr val="009900"/>
                </a:solidFill>
                <a:latin typeface="Garamond" panose="02020404030301010803" pitchFamily="18" charset="0"/>
              </a:rPr>
              <a:t>2</a:t>
            </a:r>
            <a:endParaRPr lang="en-US" sz="2000" b="1" noProof="0" dirty="0">
              <a:solidFill>
                <a:srgbClr val="009900"/>
              </a:solidFill>
              <a:latin typeface="Garamond" panose="02020404030301010803" pitchFamily="18" charset="0"/>
            </a:endParaRPr>
          </a:p>
        </p:txBody>
      </p:sp>
      <p:sp>
        <p:nvSpPr>
          <p:cNvPr id="9" name="Szövegdoboz 8"/>
          <p:cNvSpPr txBox="1"/>
          <p:nvPr/>
        </p:nvSpPr>
        <p:spPr>
          <a:xfrm>
            <a:off x="1775521" y="836712"/>
            <a:ext cx="84035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 defTabSz="3429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SzPct val="80000"/>
              <a:defRPr/>
            </a:pPr>
            <a:r>
              <a:rPr lang="en-US" sz="2800" b="1" noProof="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S3 laser (1 kHz, OPCPA) </a:t>
            </a:r>
            <a:r>
              <a:rPr lang="en-US" sz="2200" b="1" noProof="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of ELI-ALPS parameters </a:t>
            </a:r>
            <a:r>
              <a:rPr lang="en-US" sz="2200" b="1" i="1" noProof="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on target</a:t>
            </a:r>
          </a:p>
        </p:txBody>
      </p:sp>
      <p:sp>
        <p:nvSpPr>
          <p:cNvPr id="11" name="TextBox 1">
            <a:extLst>
              <a:ext uri="{FF2B5EF4-FFF2-40B4-BE49-F238E27FC236}">
                <a16:creationId xmlns:a16="http://schemas.microsoft.com/office/drawing/2014/main" id="{896D52CC-97C1-4258-B24B-46BE9A85805A}"/>
              </a:ext>
            </a:extLst>
          </p:cNvPr>
          <p:cNvSpPr txBox="1"/>
          <p:nvPr/>
        </p:nvSpPr>
        <p:spPr>
          <a:xfrm>
            <a:off x="2351585" y="116632"/>
            <a:ext cx="6556753" cy="52322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defTabSz="761970">
              <a:defRPr/>
            </a:pPr>
            <a:r>
              <a:rPr lang="en-US" sz="2800" b="1" noProof="0" dirty="0">
                <a:solidFill>
                  <a:srgbClr val="3434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LASER</a:t>
            </a:r>
            <a:endParaRPr lang="en-US" sz="2800" b="1" noProof="0" dirty="0">
              <a:solidFill>
                <a:srgbClr val="34349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3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656" y="29562"/>
            <a:ext cx="792088" cy="619149"/>
          </a:xfrm>
          <a:prstGeom prst="rect">
            <a:avLst/>
          </a:prstGeom>
        </p:spPr>
      </p:pic>
      <p:pic>
        <p:nvPicPr>
          <p:cNvPr id="2" name="Kép 1"/>
          <p:cNvPicPr>
            <a:picLocks noChangeAspect="1"/>
          </p:cNvPicPr>
          <p:nvPr/>
        </p:nvPicPr>
        <p:blipFill rotWithShape="1">
          <a:blip r:embed="rId5"/>
          <a:srcRect l="14844" t="47467" r="16003" b="33235"/>
          <a:stretch/>
        </p:blipFill>
        <p:spPr>
          <a:xfrm>
            <a:off x="7248128" y="188641"/>
            <a:ext cx="1296144" cy="289641"/>
          </a:xfrm>
          <a:prstGeom prst="rect">
            <a:avLst/>
          </a:prstGeom>
        </p:spPr>
      </p:pic>
      <p:sp>
        <p:nvSpPr>
          <p:cNvPr id="14" name="TextBox 3"/>
          <p:cNvSpPr txBox="1">
            <a:spLocks noChangeArrowheads="1"/>
          </p:cNvSpPr>
          <p:nvPr/>
        </p:nvSpPr>
        <p:spPr bwMode="auto">
          <a:xfrm>
            <a:off x="6809542" y="6367185"/>
            <a:ext cx="399593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1000" i="1" noProof="0" dirty="0"/>
              <a:t>*peak at +-22ps is estimated to be post-pulse from the variable density filter in the diagnostics arm, not in the main output</a:t>
            </a:r>
            <a:endParaRPr lang="en-US" sz="1000" i="1" noProof="0" dirty="0">
              <a:solidFill>
                <a:srgbClr val="C00000"/>
              </a:solidFill>
            </a:endParaRPr>
          </a:p>
        </p:txBody>
      </p:sp>
      <p:pic>
        <p:nvPicPr>
          <p:cNvPr id="15" name="Picture 14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84" r="19725"/>
          <a:stretch/>
        </p:blipFill>
        <p:spPr bwMode="auto">
          <a:xfrm>
            <a:off x="6672065" y="3524829"/>
            <a:ext cx="4464495" cy="279711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églalap 2"/>
          <p:cNvSpPr/>
          <p:nvPr/>
        </p:nvSpPr>
        <p:spPr>
          <a:xfrm>
            <a:off x="9322951" y="3531803"/>
            <a:ext cx="1233190" cy="6784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7" name="Téglalap 16"/>
          <p:cNvSpPr/>
          <p:nvPr/>
        </p:nvSpPr>
        <p:spPr>
          <a:xfrm>
            <a:off x="1066407" y="3546775"/>
            <a:ext cx="43924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SzPct val="80000"/>
              <a:defRPr/>
            </a:pPr>
            <a:r>
              <a:rPr lang="en-US" sz="2000" b="1" noProof="0" dirty="0">
                <a:solidFill>
                  <a:srgbClr val="009900"/>
                </a:solidFill>
                <a:latin typeface="Garamond" panose="02020404030301010803" pitchFamily="18" charset="0"/>
              </a:rPr>
              <a:t>Central wavelength: </a:t>
            </a:r>
            <a:r>
              <a:rPr lang="en-US" sz="2000" noProof="0" dirty="0">
                <a:solidFill>
                  <a:srgbClr val="009900"/>
                </a:solidFill>
                <a:latin typeface="Garamond" panose="02020404030301010803" pitchFamily="18" charset="0"/>
              </a:rPr>
              <a:t>826nm</a:t>
            </a:r>
            <a:endParaRPr lang="en-US" sz="2000" b="1" noProof="0" dirty="0">
              <a:solidFill>
                <a:srgbClr val="009900"/>
              </a:solidFill>
              <a:latin typeface="Garamond" panose="02020404030301010803" pitchFamily="18" charset="0"/>
            </a:endParaRPr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67919843-3983-C7D8-324E-A4E35280FAB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2238" y="6021288"/>
            <a:ext cx="1339786" cy="649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526238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8">
            <a:extLst>
              <a:ext uri="{FF2B5EF4-FFF2-40B4-BE49-F238E27FC236}">
                <a16:creationId xmlns:a16="http://schemas.microsoft.com/office/drawing/2014/main" id="{9B1AB48B-890D-6940-8BB4-DC634F7F986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2238" y="6021288"/>
            <a:ext cx="1339786" cy="649796"/>
          </a:xfrm>
          <a:prstGeom prst="rect">
            <a:avLst/>
          </a:prstGeom>
        </p:spPr>
      </p:pic>
      <p:sp>
        <p:nvSpPr>
          <p:cNvPr id="356" name="TextBox 1">
            <a:extLst>
              <a:ext uri="{FF2B5EF4-FFF2-40B4-BE49-F238E27FC236}">
                <a16:creationId xmlns:a16="http://schemas.microsoft.com/office/drawing/2014/main" id="{54565947-B559-65B0-3379-252831BB2B74}"/>
              </a:ext>
            </a:extLst>
          </p:cNvPr>
          <p:cNvSpPr txBox="1"/>
          <p:nvPr/>
        </p:nvSpPr>
        <p:spPr>
          <a:xfrm>
            <a:off x="2135560" y="149151"/>
            <a:ext cx="7920880" cy="646331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defTabSz="761970">
              <a:defRPr/>
            </a:pPr>
            <a:r>
              <a:rPr lang="en-US" sz="3600" b="1" cap="all" noProof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Laser-Plasma ion acceleration</a:t>
            </a:r>
          </a:p>
        </p:txBody>
      </p:sp>
      <p:sp>
        <p:nvSpPr>
          <p:cNvPr id="3" name="Téglalap 2">
            <a:extLst>
              <a:ext uri="{FF2B5EF4-FFF2-40B4-BE49-F238E27FC236}">
                <a16:creationId xmlns:a16="http://schemas.microsoft.com/office/drawing/2014/main" id="{7BD5D2B7-7D5F-3DAC-64C3-C59254C39F10}"/>
              </a:ext>
            </a:extLst>
          </p:cNvPr>
          <p:cNvSpPr/>
          <p:nvPr/>
        </p:nvSpPr>
        <p:spPr>
          <a:xfrm>
            <a:off x="983432" y="748264"/>
            <a:ext cx="10225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8098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u="sng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Early-stage investigation of laser-driven plasma ion accelerators (LPIAs)</a:t>
            </a:r>
          </a:p>
        </p:txBody>
      </p:sp>
      <p:pic>
        <p:nvPicPr>
          <p:cNvPr id="11" name="Kép 10">
            <a:extLst>
              <a:ext uri="{FF2B5EF4-FFF2-40B4-BE49-F238E27FC236}">
                <a16:creationId xmlns:a16="http://schemas.microsoft.com/office/drawing/2014/main" id="{1628391A-C31A-0C44-782E-8616BD96A7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212499"/>
            <a:ext cx="3361691" cy="2762154"/>
          </a:xfrm>
          <a:prstGeom prst="rect">
            <a:avLst/>
          </a:prstGeom>
        </p:spPr>
      </p:pic>
      <p:sp>
        <p:nvSpPr>
          <p:cNvPr id="13" name="Téglalap 12">
            <a:extLst>
              <a:ext uri="{FF2B5EF4-FFF2-40B4-BE49-F238E27FC236}">
                <a16:creationId xmlns:a16="http://schemas.microsoft.com/office/drawing/2014/main" id="{F26AFB38-2DD8-5071-F202-C76C215C41C4}"/>
              </a:ext>
            </a:extLst>
          </p:cNvPr>
          <p:cNvSpPr/>
          <p:nvPr/>
        </p:nvSpPr>
        <p:spPr>
          <a:xfrm>
            <a:off x="90908" y="4974653"/>
            <a:ext cx="29807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noProof="0" dirty="0">
                <a:solidFill>
                  <a:schemeClr val="bg1"/>
                </a:solidFill>
                <a:latin typeface="Garamond" panose="02020404030301010803" pitchFamily="18" charset="0"/>
              </a:rPr>
              <a:t>Ter-</a:t>
            </a:r>
            <a:r>
              <a:rPr lang="en-US" sz="1200" i="1" noProof="0" dirty="0" err="1">
                <a:solidFill>
                  <a:schemeClr val="bg1"/>
                </a:solidFill>
                <a:latin typeface="Garamond" panose="02020404030301010803" pitchFamily="18" charset="0"/>
              </a:rPr>
              <a:t>Avertisyan</a:t>
            </a:r>
            <a:r>
              <a:rPr lang="en-US" sz="1200" i="1" noProof="0" dirty="0">
                <a:solidFill>
                  <a:schemeClr val="bg1"/>
                </a:solidFill>
                <a:latin typeface="Garamond" panose="02020404030301010803" pitchFamily="18" charset="0"/>
              </a:rPr>
              <a:t> et al., Plasma Phys. Control. Fusion </a:t>
            </a:r>
            <a:r>
              <a:rPr lang="en-US" sz="1200" b="1" i="1" noProof="0" dirty="0">
                <a:solidFill>
                  <a:schemeClr val="bg1"/>
                </a:solidFill>
                <a:latin typeface="Garamond" panose="02020404030301010803" pitchFamily="18" charset="0"/>
              </a:rPr>
              <a:t>65</a:t>
            </a:r>
            <a:r>
              <a:rPr lang="en-US" sz="1200" i="1" noProof="0" dirty="0">
                <a:solidFill>
                  <a:schemeClr val="bg1"/>
                </a:solidFill>
                <a:latin typeface="Garamond" panose="02020404030301010803" pitchFamily="18" charset="0"/>
              </a:rPr>
              <a:t> (2023) 085012</a:t>
            </a:r>
          </a:p>
        </p:txBody>
      </p:sp>
      <p:sp>
        <p:nvSpPr>
          <p:cNvPr id="16" name="Szövegdoboz 15">
            <a:extLst>
              <a:ext uri="{FF2B5EF4-FFF2-40B4-BE49-F238E27FC236}">
                <a16:creationId xmlns:a16="http://schemas.microsoft.com/office/drawing/2014/main" id="{3FDCFE83-44E3-7E83-9608-CDC837AB8160}"/>
              </a:ext>
            </a:extLst>
          </p:cNvPr>
          <p:cNvSpPr txBox="1"/>
          <p:nvPr/>
        </p:nvSpPr>
        <p:spPr>
          <a:xfrm>
            <a:off x="2748023" y="1313563"/>
            <a:ext cx="669595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38098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Maximum ion energy depends on</a:t>
            </a:r>
          </a:p>
        </p:txBody>
      </p: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1FBFA29A-C5E9-59C9-FDB4-148118297536}"/>
              </a:ext>
            </a:extLst>
          </p:cNvPr>
          <p:cNvSpPr txBox="1"/>
          <p:nvPr/>
        </p:nvSpPr>
        <p:spPr>
          <a:xfrm>
            <a:off x="0" y="1796049"/>
            <a:ext cx="12192000" cy="1015663"/>
          </a:xfrm>
          <a:prstGeom prst="rect">
            <a:avLst/>
          </a:prstGeom>
          <a:noFill/>
        </p:spPr>
        <p:txBody>
          <a:bodyPr wrap="square" numCol="2">
            <a:spAutoFit/>
          </a:bodyPr>
          <a:lstStyle/>
          <a:p>
            <a:pPr algn="ctr" defTabSz="38098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Target (material, thickness…)</a:t>
            </a:r>
          </a:p>
          <a:p>
            <a:pPr algn="ctr" defTabSz="380985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000" noProof="0" dirty="0">
              <a:solidFill>
                <a:srgbClr val="0070C0"/>
              </a:solidFill>
              <a:latin typeface="Cambria" panose="02040503050406030204" pitchFamily="18" charset="0"/>
              <a:ea typeface="ＭＳ Ｐゴシック" charset="0"/>
            </a:endParaRPr>
          </a:p>
          <a:p>
            <a:pPr algn="ctr" defTabSz="380985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000" noProof="0" dirty="0">
              <a:solidFill>
                <a:srgbClr val="0070C0"/>
              </a:solidFill>
              <a:latin typeface="Cambria" panose="02040503050406030204" pitchFamily="18" charset="0"/>
              <a:ea typeface="ＭＳ Ｐゴシック" charset="0"/>
            </a:endParaRPr>
          </a:p>
          <a:p>
            <a:pPr algn="ctr" defTabSz="38098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Laser pulse parameters (wavelength, energy, duration, temporal contrast, wavefront…)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B9A4825A-9E58-B00D-84D6-FF77DB57BC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1984" y="2708920"/>
            <a:ext cx="3138918" cy="3796239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FDC0A29D-FA1F-79A2-6FE4-A73B332FAA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14003" y="4046289"/>
            <a:ext cx="3177997" cy="2267017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22C095F0-D3D4-5FB0-ADFF-FDE50CEE6E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91976" y="3862707"/>
            <a:ext cx="2764892" cy="2842969"/>
          </a:xfrm>
          <a:prstGeom prst="rect">
            <a:avLst/>
          </a:prstGeom>
        </p:spPr>
      </p:pic>
      <p:sp>
        <p:nvSpPr>
          <p:cNvPr id="12" name="Téglalap 11">
            <a:extLst>
              <a:ext uri="{FF2B5EF4-FFF2-40B4-BE49-F238E27FC236}">
                <a16:creationId xmlns:a16="http://schemas.microsoft.com/office/drawing/2014/main" id="{4EC60E95-14E3-536F-0FC3-A27E27C087F5}"/>
              </a:ext>
            </a:extLst>
          </p:cNvPr>
          <p:cNvSpPr/>
          <p:nvPr/>
        </p:nvSpPr>
        <p:spPr>
          <a:xfrm>
            <a:off x="3531955" y="3416862"/>
            <a:ext cx="19119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noProof="0" dirty="0">
                <a:solidFill>
                  <a:schemeClr val="bg1"/>
                </a:solidFill>
                <a:latin typeface="Garamond" panose="02020404030301010803" pitchFamily="18" charset="0"/>
              </a:rPr>
              <a:t>Macchi et al., Rev. Mod. Phys. </a:t>
            </a:r>
            <a:r>
              <a:rPr lang="en-US" sz="1200" b="1" i="1" noProof="0" dirty="0">
                <a:solidFill>
                  <a:schemeClr val="bg1"/>
                </a:solidFill>
                <a:latin typeface="Garamond" panose="02020404030301010803" pitchFamily="18" charset="0"/>
              </a:rPr>
              <a:t>85 </a:t>
            </a:r>
            <a:r>
              <a:rPr lang="en-US" sz="1200" i="1" noProof="0" dirty="0">
                <a:solidFill>
                  <a:schemeClr val="bg1"/>
                </a:solidFill>
                <a:latin typeface="Garamond" panose="02020404030301010803" pitchFamily="18" charset="0"/>
              </a:rPr>
              <a:t>(2013) 751</a:t>
            </a: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AB9E3894-4F54-6C58-D47E-EEDEFBEC9F67}"/>
              </a:ext>
            </a:extLst>
          </p:cNvPr>
          <p:cNvSpPr/>
          <p:nvPr/>
        </p:nvSpPr>
        <p:spPr>
          <a:xfrm>
            <a:off x="8523984" y="6274326"/>
            <a:ext cx="12444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noProof="0" dirty="0">
                <a:solidFill>
                  <a:schemeClr val="bg1"/>
                </a:solidFill>
                <a:latin typeface="Garamond" panose="02020404030301010803" pitchFamily="18" charset="0"/>
              </a:rPr>
              <a:t>Takagi et al., PRR </a:t>
            </a:r>
            <a:r>
              <a:rPr lang="en-US" sz="1200" b="1" i="1" noProof="0" dirty="0">
                <a:solidFill>
                  <a:schemeClr val="bg1"/>
                </a:solidFill>
                <a:latin typeface="Garamond" panose="02020404030301010803" pitchFamily="18" charset="0"/>
              </a:rPr>
              <a:t>3</a:t>
            </a:r>
            <a:r>
              <a:rPr lang="en-US" sz="1200" i="1" noProof="0" dirty="0">
                <a:solidFill>
                  <a:schemeClr val="bg1"/>
                </a:solidFill>
                <a:latin typeface="Garamond" panose="02020404030301010803" pitchFamily="18" charset="0"/>
              </a:rPr>
              <a:t> (2021) 043140</a:t>
            </a:r>
          </a:p>
        </p:txBody>
      </p:sp>
      <p:sp>
        <p:nvSpPr>
          <p:cNvPr id="17" name="Téglalap 16">
            <a:extLst>
              <a:ext uri="{FF2B5EF4-FFF2-40B4-BE49-F238E27FC236}">
                <a16:creationId xmlns:a16="http://schemas.microsoft.com/office/drawing/2014/main" id="{9DCCFB90-CE49-5802-541E-C1835377941A}"/>
              </a:ext>
            </a:extLst>
          </p:cNvPr>
          <p:cNvSpPr/>
          <p:nvPr/>
        </p:nvSpPr>
        <p:spPr>
          <a:xfrm>
            <a:off x="10928785" y="3578446"/>
            <a:ext cx="12241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noProof="0" dirty="0">
                <a:solidFill>
                  <a:schemeClr val="bg1"/>
                </a:solidFill>
                <a:latin typeface="Garamond" panose="02020404030301010803" pitchFamily="18" charset="0"/>
              </a:rPr>
              <a:t>Flacco et al., PRE </a:t>
            </a:r>
            <a:r>
              <a:rPr lang="en-US" sz="1200" b="1" i="1" noProof="0" dirty="0">
                <a:solidFill>
                  <a:schemeClr val="bg1"/>
                </a:solidFill>
                <a:latin typeface="Garamond" panose="02020404030301010803" pitchFamily="18" charset="0"/>
              </a:rPr>
              <a:t>81</a:t>
            </a:r>
            <a:r>
              <a:rPr lang="en-US" sz="1200" i="1" noProof="0" dirty="0">
                <a:solidFill>
                  <a:schemeClr val="bg1"/>
                </a:solidFill>
                <a:latin typeface="Garamond" panose="02020404030301010803" pitchFamily="18" charset="0"/>
              </a:rPr>
              <a:t> (2010) 036405</a:t>
            </a:r>
          </a:p>
        </p:txBody>
      </p:sp>
    </p:spTree>
    <p:extLst>
      <p:ext uri="{BB962C8B-B14F-4D97-AF65-F5344CB8AC3E}">
        <p14:creationId xmlns:p14="http://schemas.microsoft.com/office/powerpoint/2010/main" val="11478344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2" grpId="0"/>
      <p:bldP spid="7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524748B0-DF4F-C6B5-74FC-03D49F4F5767}"/>
              </a:ext>
            </a:extLst>
          </p:cNvPr>
          <p:cNvSpPr txBox="1"/>
          <p:nvPr/>
        </p:nvSpPr>
        <p:spPr>
          <a:xfrm>
            <a:off x="1361474" y="2564904"/>
            <a:ext cx="946905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38098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400" b="1" noProof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ＭＳ Ｐゴシック" charset="0"/>
              </a:rPr>
              <a:t>How to find the maximum?</a:t>
            </a:r>
          </a:p>
          <a:p>
            <a:pPr algn="ctr" defTabSz="38098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3600" b="1" noProof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ＭＳ Ｐゴシック" charset="0"/>
              </a:rPr>
              <a:t>(cutoff, bunch energy, ….)</a:t>
            </a:r>
            <a:endParaRPr lang="en-US" sz="4400" b="1" noProof="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ＭＳ Ｐゴシック" charset="0"/>
            </a:endParaRPr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030E57AA-5480-4738-6357-AEF28F80252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2238" y="6021288"/>
            <a:ext cx="1339786" cy="649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6520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0E3937-0E32-0181-0B94-EF2518D01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églalap 8">
            <a:extLst>
              <a:ext uri="{FF2B5EF4-FFF2-40B4-BE49-F238E27FC236}">
                <a16:creationId xmlns:a16="http://schemas.microsoft.com/office/drawing/2014/main" id="{C6B64923-8ED3-1D3E-0BEB-AA6DFD72326A}"/>
              </a:ext>
            </a:extLst>
          </p:cNvPr>
          <p:cNvSpPr/>
          <p:nvPr/>
        </p:nvSpPr>
        <p:spPr>
          <a:xfrm>
            <a:off x="-18085" y="3481639"/>
            <a:ext cx="8360443" cy="337636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Nyíl: jobbra mutató 15">
            <a:extLst>
              <a:ext uri="{FF2B5EF4-FFF2-40B4-BE49-F238E27FC236}">
                <a16:creationId xmlns:a16="http://schemas.microsoft.com/office/drawing/2014/main" id="{8C3B241B-FA1D-3692-2341-DED659F43049}"/>
              </a:ext>
            </a:extLst>
          </p:cNvPr>
          <p:cNvSpPr/>
          <p:nvPr/>
        </p:nvSpPr>
        <p:spPr>
          <a:xfrm>
            <a:off x="7590581" y="1484824"/>
            <a:ext cx="1536848" cy="360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24" name="Csoportba foglalás 23">
            <a:extLst>
              <a:ext uri="{FF2B5EF4-FFF2-40B4-BE49-F238E27FC236}">
                <a16:creationId xmlns:a16="http://schemas.microsoft.com/office/drawing/2014/main" id="{2F6FB714-1B38-722A-92FC-C1D58B56439F}"/>
              </a:ext>
            </a:extLst>
          </p:cNvPr>
          <p:cNvGrpSpPr/>
          <p:nvPr/>
        </p:nvGrpSpPr>
        <p:grpSpPr>
          <a:xfrm>
            <a:off x="9813131" y="188640"/>
            <a:ext cx="2334453" cy="1788008"/>
            <a:chOff x="9367965" y="212044"/>
            <a:chExt cx="2708006" cy="2074120"/>
          </a:xfrm>
        </p:grpSpPr>
        <p:sp>
          <p:nvSpPr>
            <p:cNvPr id="23" name="Téglalap 22">
              <a:extLst>
                <a:ext uri="{FF2B5EF4-FFF2-40B4-BE49-F238E27FC236}">
                  <a16:creationId xmlns:a16="http://schemas.microsoft.com/office/drawing/2014/main" id="{697F95A2-F791-3BA3-2DA0-70A48B593D0B}"/>
                </a:ext>
              </a:extLst>
            </p:cNvPr>
            <p:cNvSpPr/>
            <p:nvPr/>
          </p:nvSpPr>
          <p:spPr>
            <a:xfrm>
              <a:off x="9367965" y="212044"/>
              <a:ext cx="2708006" cy="99589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pic>
          <p:nvPicPr>
            <p:cNvPr id="11" name="Kép 10">
              <a:extLst>
                <a:ext uri="{FF2B5EF4-FFF2-40B4-BE49-F238E27FC236}">
                  <a16:creationId xmlns:a16="http://schemas.microsoft.com/office/drawing/2014/main" id="{FA924DBC-D853-3BF8-B949-EA9A936CF7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367965" y="441409"/>
              <a:ext cx="2708006" cy="1844755"/>
            </a:xfrm>
            <a:prstGeom prst="rect">
              <a:avLst/>
            </a:prstGeom>
          </p:spPr>
        </p:pic>
      </p:grpSp>
      <p:sp>
        <p:nvSpPr>
          <p:cNvPr id="7" name="Téglalap 6">
            <a:extLst>
              <a:ext uri="{FF2B5EF4-FFF2-40B4-BE49-F238E27FC236}">
                <a16:creationId xmlns:a16="http://schemas.microsoft.com/office/drawing/2014/main" id="{15B869BA-3310-C3CF-8202-EA1872C378DF}"/>
              </a:ext>
            </a:extLst>
          </p:cNvPr>
          <p:cNvSpPr/>
          <p:nvPr/>
        </p:nvSpPr>
        <p:spPr>
          <a:xfrm>
            <a:off x="9516360" y="116632"/>
            <a:ext cx="267564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i="1" noProof="0" dirty="0">
                <a:latin typeface="Garamond" panose="02020404030301010803" pitchFamily="18" charset="0"/>
              </a:rPr>
              <a:t>Streeter et al., Nat Commun </a:t>
            </a:r>
            <a:r>
              <a:rPr lang="en-US" sz="1200" b="1" i="1" noProof="0" dirty="0">
                <a:latin typeface="Garamond" panose="02020404030301010803" pitchFamily="18" charset="0"/>
              </a:rPr>
              <a:t>16 </a:t>
            </a:r>
            <a:r>
              <a:rPr lang="en-US" sz="1200" i="1" noProof="0" dirty="0">
                <a:latin typeface="Garamond" panose="02020404030301010803" pitchFamily="18" charset="0"/>
              </a:rPr>
              <a:t>(2025) 1004</a:t>
            </a: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583D7E3F-543E-C090-38E5-8E685DAF66BE}"/>
              </a:ext>
            </a:extLst>
          </p:cNvPr>
          <p:cNvSpPr/>
          <p:nvPr/>
        </p:nvSpPr>
        <p:spPr>
          <a:xfrm>
            <a:off x="7457920" y="57398"/>
            <a:ext cx="4680948" cy="192801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56" name="TextBox 1">
            <a:extLst>
              <a:ext uri="{FF2B5EF4-FFF2-40B4-BE49-F238E27FC236}">
                <a16:creationId xmlns:a16="http://schemas.microsoft.com/office/drawing/2014/main" id="{4955DBA9-0835-B509-42CA-D6B15FB6E2A1}"/>
              </a:ext>
            </a:extLst>
          </p:cNvPr>
          <p:cNvSpPr txBox="1"/>
          <p:nvPr/>
        </p:nvSpPr>
        <p:spPr>
          <a:xfrm>
            <a:off x="2135560" y="149151"/>
            <a:ext cx="7920880" cy="646331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defTabSz="761970">
              <a:defRPr/>
            </a:pPr>
            <a:r>
              <a:rPr lang="en-US" sz="3600" b="1" cap="all" noProof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Optimization history so far…</a:t>
            </a:r>
          </a:p>
        </p:txBody>
      </p:sp>
      <p:sp>
        <p:nvSpPr>
          <p:cNvPr id="3" name="Téglalap 2">
            <a:extLst>
              <a:ext uri="{FF2B5EF4-FFF2-40B4-BE49-F238E27FC236}">
                <a16:creationId xmlns:a16="http://schemas.microsoft.com/office/drawing/2014/main" id="{805AC2C1-8DD5-FF87-B803-A9DBBE381811}"/>
              </a:ext>
            </a:extLst>
          </p:cNvPr>
          <p:cNvSpPr/>
          <p:nvPr/>
        </p:nvSpPr>
        <p:spPr>
          <a:xfrm>
            <a:off x="1" y="1196752"/>
            <a:ext cx="46809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 defTabSz="380985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Higher repetition rate (few Hz)</a:t>
            </a:r>
          </a:p>
          <a:p>
            <a:pPr marL="800100" lvl="1" indent="-342900" defTabSz="380985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Increased pulse-to-pulse stability</a:t>
            </a:r>
          </a:p>
          <a:p>
            <a:pPr marL="800100" lvl="1" indent="-342900" defTabSz="380985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Joule-class laser systems</a:t>
            </a:r>
          </a:p>
        </p:txBody>
      </p:sp>
      <p:sp>
        <p:nvSpPr>
          <p:cNvPr id="19" name="Téglalap 18">
            <a:extLst>
              <a:ext uri="{FF2B5EF4-FFF2-40B4-BE49-F238E27FC236}">
                <a16:creationId xmlns:a16="http://schemas.microsoft.com/office/drawing/2014/main" id="{B04A5C06-C4C0-9D6E-F9DA-F5536AC786CA}"/>
              </a:ext>
            </a:extLst>
          </p:cNvPr>
          <p:cNvSpPr/>
          <p:nvPr/>
        </p:nvSpPr>
        <p:spPr>
          <a:xfrm>
            <a:off x="8328248" y="6032321"/>
            <a:ext cx="381642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i="1" noProof="0" dirty="0">
                <a:latin typeface="Garamond" panose="02020404030301010803" pitchFamily="18" charset="0"/>
              </a:rPr>
              <a:t>Loughran et al., HPLSE </a:t>
            </a:r>
            <a:r>
              <a:rPr lang="en-US" sz="1200" b="1" i="1" noProof="0" dirty="0">
                <a:latin typeface="Garamond" panose="02020404030301010803" pitchFamily="18" charset="0"/>
              </a:rPr>
              <a:t>11 </a:t>
            </a:r>
            <a:r>
              <a:rPr lang="en-US" sz="1200" i="1" noProof="0" dirty="0">
                <a:latin typeface="Garamond" panose="02020404030301010803" pitchFamily="18" charset="0"/>
              </a:rPr>
              <a:t>(2023) 35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F823B878-81C3-C191-F778-E570261B8378}"/>
              </a:ext>
            </a:extLst>
          </p:cNvPr>
          <p:cNvSpPr txBox="1"/>
          <p:nvPr/>
        </p:nvSpPr>
        <p:spPr>
          <a:xfrm>
            <a:off x="2824035" y="805393"/>
            <a:ext cx="65439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38098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u="sng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Evolution of high peak power laser technology</a:t>
            </a: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50C43ED3-FD82-E027-BBA7-1EB5C3DC7A63}"/>
              </a:ext>
            </a:extLst>
          </p:cNvPr>
          <p:cNvSpPr txBox="1"/>
          <p:nvPr/>
        </p:nvSpPr>
        <p:spPr>
          <a:xfrm>
            <a:off x="4921484" y="1340768"/>
            <a:ext cx="27316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Quasi-continuous, stable performance</a:t>
            </a:r>
            <a:endParaRPr lang="en-US" noProof="0" dirty="0"/>
          </a:p>
        </p:txBody>
      </p:sp>
      <p:sp>
        <p:nvSpPr>
          <p:cNvPr id="14" name="Jobb oldali kapcsos zárójel 13">
            <a:extLst>
              <a:ext uri="{FF2B5EF4-FFF2-40B4-BE49-F238E27FC236}">
                <a16:creationId xmlns:a16="http://schemas.microsoft.com/office/drawing/2014/main" id="{2682FFE4-D93C-F791-8402-2E9A4FE17CE8}"/>
              </a:ext>
            </a:extLst>
          </p:cNvPr>
          <p:cNvSpPr/>
          <p:nvPr/>
        </p:nvSpPr>
        <p:spPr>
          <a:xfrm>
            <a:off x="4601420" y="1219823"/>
            <a:ext cx="248450" cy="935170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pic>
        <p:nvPicPr>
          <p:cNvPr id="20" name="Kép 19">
            <a:extLst>
              <a:ext uri="{FF2B5EF4-FFF2-40B4-BE49-F238E27FC236}">
                <a16:creationId xmlns:a16="http://schemas.microsoft.com/office/drawing/2014/main" id="{D74BEB60-3C93-CEC4-6EFB-89EDEA0B7E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3391" y="2204864"/>
            <a:ext cx="3770386" cy="1569712"/>
          </a:xfrm>
          <a:prstGeom prst="rect">
            <a:avLst/>
          </a:prstGeom>
        </p:spPr>
      </p:pic>
      <p:sp>
        <p:nvSpPr>
          <p:cNvPr id="22" name="Téglalap 21">
            <a:extLst>
              <a:ext uri="{FF2B5EF4-FFF2-40B4-BE49-F238E27FC236}">
                <a16:creationId xmlns:a16="http://schemas.microsoft.com/office/drawing/2014/main" id="{DE2AB4FD-C320-1371-2A10-806DC02E4D9D}"/>
              </a:ext>
            </a:extLst>
          </p:cNvPr>
          <p:cNvSpPr/>
          <p:nvPr/>
        </p:nvSpPr>
        <p:spPr>
          <a:xfrm>
            <a:off x="9622155" y="2071881"/>
            <a:ext cx="267564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i="1" noProof="0" dirty="0">
                <a:latin typeface="Garamond" panose="02020404030301010803" pitchFamily="18" charset="0"/>
              </a:rPr>
              <a:t>Stuhl et al., PRR </a:t>
            </a:r>
            <a:r>
              <a:rPr lang="en-US" sz="1200" b="1" i="1" noProof="0" dirty="0">
                <a:latin typeface="Garamond" panose="02020404030301010803" pitchFamily="18" charset="0"/>
              </a:rPr>
              <a:t>7 </a:t>
            </a:r>
            <a:r>
              <a:rPr lang="en-US" sz="1200" i="1" noProof="0" dirty="0">
                <a:latin typeface="Garamond" panose="02020404030301010803" pitchFamily="18" charset="0"/>
              </a:rPr>
              <a:t>(2025) 023137</a:t>
            </a:r>
          </a:p>
        </p:txBody>
      </p:sp>
      <p:sp>
        <p:nvSpPr>
          <p:cNvPr id="18" name="Téglalap 17">
            <a:extLst>
              <a:ext uri="{FF2B5EF4-FFF2-40B4-BE49-F238E27FC236}">
                <a16:creationId xmlns:a16="http://schemas.microsoft.com/office/drawing/2014/main" id="{14EF15DB-7FB8-E8E0-5311-31DA224D67EA}"/>
              </a:ext>
            </a:extLst>
          </p:cNvPr>
          <p:cNvSpPr/>
          <p:nvPr/>
        </p:nvSpPr>
        <p:spPr>
          <a:xfrm>
            <a:off x="7702331" y="2355724"/>
            <a:ext cx="1555004" cy="272707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6" name="Nyíl: jobbra mutató 25">
            <a:extLst>
              <a:ext uri="{FF2B5EF4-FFF2-40B4-BE49-F238E27FC236}">
                <a16:creationId xmlns:a16="http://schemas.microsoft.com/office/drawing/2014/main" id="{0C4AA4E0-ECEE-FEEC-24A6-4F258B4F9E76}"/>
              </a:ext>
            </a:extLst>
          </p:cNvPr>
          <p:cNvSpPr/>
          <p:nvPr/>
        </p:nvSpPr>
        <p:spPr>
          <a:xfrm rot="5400000">
            <a:off x="6053880" y="2090776"/>
            <a:ext cx="588256" cy="360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63CCAF1F-FE7E-DB26-6F64-C9EC1B8CBB5F}"/>
              </a:ext>
            </a:extLst>
          </p:cNvPr>
          <p:cNvSpPr txBox="1"/>
          <p:nvPr/>
        </p:nvSpPr>
        <p:spPr>
          <a:xfrm>
            <a:off x="4355408" y="2562421"/>
            <a:ext cx="3863814" cy="461665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defTabSz="38098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Optimization algorithms</a:t>
            </a:r>
          </a:p>
        </p:txBody>
      </p:sp>
      <p:sp>
        <p:nvSpPr>
          <p:cNvPr id="28" name="Nyíl: jobbra mutató 27">
            <a:extLst>
              <a:ext uri="{FF2B5EF4-FFF2-40B4-BE49-F238E27FC236}">
                <a16:creationId xmlns:a16="http://schemas.microsoft.com/office/drawing/2014/main" id="{462C3F89-31D2-E826-DF77-EA538A6D6588}"/>
              </a:ext>
            </a:extLst>
          </p:cNvPr>
          <p:cNvSpPr/>
          <p:nvPr/>
        </p:nvSpPr>
        <p:spPr>
          <a:xfrm rot="10800000">
            <a:off x="3487333" y="2492896"/>
            <a:ext cx="646251" cy="360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0D929A74-1869-D714-F04C-DED76AB220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814" y="4235649"/>
            <a:ext cx="3281922" cy="2433711"/>
          </a:xfrm>
          <a:prstGeom prst="rect">
            <a:avLst/>
          </a:prstGeom>
        </p:spPr>
      </p:pic>
      <p:pic>
        <p:nvPicPr>
          <p:cNvPr id="21" name="Kép 20">
            <a:extLst>
              <a:ext uri="{FF2B5EF4-FFF2-40B4-BE49-F238E27FC236}">
                <a16:creationId xmlns:a16="http://schemas.microsoft.com/office/drawing/2014/main" id="{497E82A5-BAC7-4C88-C023-5FAE68CBAD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16280" y="2132856"/>
            <a:ext cx="3528392" cy="3824857"/>
          </a:xfrm>
          <a:prstGeom prst="rect">
            <a:avLst/>
          </a:prstGeom>
        </p:spPr>
      </p:pic>
      <p:pic>
        <p:nvPicPr>
          <p:cNvPr id="365" name="Kép 364">
            <a:extLst>
              <a:ext uri="{FF2B5EF4-FFF2-40B4-BE49-F238E27FC236}">
                <a16:creationId xmlns:a16="http://schemas.microsoft.com/office/drawing/2014/main" id="{AE0FC5FE-0156-B2D7-1B1F-533A37F48F0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1863" y="3522132"/>
            <a:ext cx="2168001" cy="3290065"/>
          </a:xfrm>
          <a:prstGeom prst="rect">
            <a:avLst/>
          </a:prstGeom>
        </p:spPr>
      </p:pic>
      <p:sp>
        <p:nvSpPr>
          <p:cNvPr id="2" name="Téglalap 1">
            <a:extLst>
              <a:ext uri="{FF2B5EF4-FFF2-40B4-BE49-F238E27FC236}">
                <a16:creationId xmlns:a16="http://schemas.microsoft.com/office/drawing/2014/main" id="{819474C4-6374-A8C7-5C95-744BD3A5D510}"/>
              </a:ext>
            </a:extLst>
          </p:cNvPr>
          <p:cNvSpPr/>
          <p:nvPr/>
        </p:nvSpPr>
        <p:spPr>
          <a:xfrm>
            <a:off x="3575720" y="6093296"/>
            <a:ext cx="13681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i="1" noProof="0" dirty="0" err="1">
                <a:latin typeface="Garamond" panose="02020404030301010803" pitchFamily="18" charset="0"/>
              </a:rPr>
              <a:t>Dolier</a:t>
            </a:r>
            <a:r>
              <a:rPr lang="en-US" sz="1200" i="1" noProof="0" dirty="0">
                <a:latin typeface="Garamond" panose="02020404030301010803" pitchFamily="18" charset="0"/>
              </a:rPr>
              <a:t> et al., New J. Phys. </a:t>
            </a:r>
            <a:r>
              <a:rPr lang="en-US" sz="1200" b="1" i="1" noProof="0" dirty="0">
                <a:latin typeface="Garamond" panose="02020404030301010803" pitchFamily="18" charset="0"/>
              </a:rPr>
              <a:t>24</a:t>
            </a:r>
            <a:r>
              <a:rPr lang="en-US" sz="1200" i="1" noProof="0" dirty="0">
                <a:latin typeface="Garamond" panose="02020404030301010803" pitchFamily="18" charset="0"/>
              </a:rPr>
              <a:t> (2022) 073025</a:t>
            </a:r>
          </a:p>
        </p:txBody>
      </p:sp>
      <p:sp>
        <p:nvSpPr>
          <p:cNvPr id="17" name="Téglalap 16">
            <a:extLst>
              <a:ext uri="{FF2B5EF4-FFF2-40B4-BE49-F238E27FC236}">
                <a16:creationId xmlns:a16="http://schemas.microsoft.com/office/drawing/2014/main" id="{637D5511-0667-30F1-5322-0F79BD8647F6}"/>
              </a:ext>
            </a:extLst>
          </p:cNvPr>
          <p:cNvSpPr/>
          <p:nvPr/>
        </p:nvSpPr>
        <p:spPr>
          <a:xfrm>
            <a:off x="47327" y="3335868"/>
            <a:ext cx="8360443" cy="337636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0" name="Szövegdoboz 29">
            <a:extLst>
              <a:ext uri="{FF2B5EF4-FFF2-40B4-BE49-F238E27FC236}">
                <a16:creationId xmlns:a16="http://schemas.microsoft.com/office/drawing/2014/main" id="{9096E471-2A29-0A8B-72A0-83F2297A2043}"/>
              </a:ext>
            </a:extLst>
          </p:cNvPr>
          <p:cNvSpPr txBox="1"/>
          <p:nvPr/>
        </p:nvSpPr>
        <p:spPr>
          <a:xfrm>
            <a:off x="185742" y="4318064"/>
            <a:ext cx="4495207" cy="10156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defTabSz="38098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Optimization via</a:t>
            </a:r>
          </a:p>
          <a:p>
            <a:pPr marL="800100" lvl="1" indent="-342900" defTabSz="380985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Wavefront control</a:t>
            </a:r>
          </a:p>
          <a:p>
            <a:pPr marL="800100" lvl="1" indent="-342900" defTabSz="380985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Pulse duration control</a:t>
            </a:r>
          </a:p>
        </p:txBody>
      </p:sp>
      <p:sp>
        <p:nvSpPr>
          <p:cNvPr id="15" name="Téglalap 14">
            <a:extLst>
              <a:ext uri="{FF2B5EF4-FFF2-40B4-BE49-F238E27FC236}">
                <a16:creationId xmlns:a16="http://schemas.microsoft.com/office/drawing/2014/main" id="{2CB1523F-347E-B66B-B656-7914C8AB602C}"/>
              </a:ext>
            </a:extLst>
          </p:cNvPr>
          <p:cNvSpPr/>
          <p:nvPr/>
        </p:nvSpPr>
        <p:spPr>
          <a:xfrm>
            <a:off x="5375920" y="3717032"/>
            <a:ext cx="381642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i="1" noProof="0" dirty="0">
                <a:latin typeface="Garamond" panose="02020404030301010803" pitchFamily="18" charset="0"/>
              </a:rPr>
              <a:t>Jalas et al., PRR </a:t>
            </a:r>
            <a:r>
              <a:rPr lang="en-US" sz="1200" b="1" i="1" noProof="0" dirty="0">
                <a:latin typeface="Garamond" panose="02020404030301010803" pitchFamily="18" charset="0"/>
              </a:rPr>
              <a:t>126</a:t>
            </a:r>
            <a:r>
              <a:rPr lang="en-US" sz="1200" i="1" noProof="0" dirty="0">
                <a:latin typeface="Garamond" panose="02020404030301010803" pitchFamily="18" charset="0"/>
              </a:rPr>
              <a:t> (2021) 104801</a:t>
            </a:r>
          </a:p>
        </p:txBody>
      </p:sp>
      <p:pic>
        <p:nvPicPr>
          <p:cNvPr id="12" name="Kép 11">
            <a:extLst>
              <a:ext uri="{FF2B5EF4-FFF2-40B4-BE49-F238E27FC236}">
                <a16:creationId xmlns:a16="http://schemas.microsoft.com/office/drawing/2014/main" id="{B89CBDA9-4E64-8C15-26E5-E9173E064A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92971" y="4034779"/>
            <a:ext cx="3114800" cy="2796050"/>
          </a:xfrm>
          <a:prstGeom prst="rect">
            <a:avLst/>
          </a:prstGeom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FF9A00E5-F796-2CAE-5E1E-238892893300}"/>
              </a:ext>
            </a:extLst>
          </p:cNvPr>
          <p:cNvSpPr txBox="1"/>
          <p:nvPr/>
        </p:nvSpPr>
        <p:spPr>
          <a:xfrm>
            <a:off x="0" y="2138080"/>
            <a:ext cx="610546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80985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000" noProof="0" dirty="0">
              <a:solidFill>
                <a:srgbClr val="0070C0"/>
              </a:solidFill>
              <a:latin typeface="Cambria" panose="02040503050406030204" pitchFamily="18" charset="0"/>
              <a:ea typeface="ＭＳ Ｐゴシック" charset="0"/>
            </a:endParaRPr>
          </a:p>
          <a:p>
            <a:pPr defTabSz="38098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Bayesian optimization (BO)</a:t>
            </a:r>
          </a:p>
          <a:p>
            <a:pPr marL="800100" lvl="1" indent="-342900" defTabSz="380985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Surrogate model</a:t>
            </a:r>
          </a:p>
          <a:p>
            <a:pPr marL="800100" lvl="1" indent="-342900" defTabSz="380985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Sampling the parameter space (</a:t>
            </a:r>
            <a:r>
              <a:rPr lang="en-US" sz="2000" b="1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up to few tens/hundreds of points</a:t>
            </a:r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)</a:t>
            </a:r>
          </a:p>
          <a:p>
            <a:pPr marL="800100" lvl="1" indent="-342900" defTabSz="380985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Predict the performance and</a:t>
            </a:r>
            <a:b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</a:br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explore physics</a:t>
            </a:r>
          </a:p>
        </p:txBody>
      </p:sp>
      <p:sp>
        <p:nvSpPr>
          <p:cNvPr id="32" name="Nyíl: jobbra mutató 31">
            <a:extLst>
              <a:ext uri="{FF2B5EF4-FFF2-40B4-BE49-F238E27FC236}">
                <a16:creationId xmlns:a16="http://schemas.microsoft.com/office/drawing/2014/main" id="{3C7D8D01-DCF9-7A46-9007-DBFBE928FA7E}"/>
              </a:ext>
            </a:extLst>
          </p:cNvPr>
          <p:cNvSpPr/>
          <p:nvPr/>
        </p:nvSpPr>
        <p:spPr>
          <a:xfrm>
            <a:off x="3234818" y="4581128"/>
            <a:ext cx="1949156" cy="38960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41714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7" grpId="0"/>
      <p:bldP spid="4" grpId="0" animBg="1"/>
      <p:bldP spid="3" grpId="0"/>
      <p:bldP spid="19" grpId="0"/>
      <p:bldP spid="13" grpId="0"/>
      <p:bldP spid="14" grpId="0" animBg="1"/>
      <p:bldP spid="22" grpId="0"/>
      <p:bldP spid="18" grpId="0" animBg="1"/>
      <p:bldP spid="26" grpId="0" animBg="1"/>
      <p:bldP spid="10" grpId="0" animBg="1"/>
      <p:bldP spid="28" grpId="0" animBg="1"/>
      <p:bldP spid="2" grpId="0"/>
      <p:bldP spid="17" grpId="0" animBg="1"/>
      <p:bldP spid="30" grpId="0" animBg="1"/>
      <p:bldP spid="15" grpId="0"/>
      <p:bldP spid="3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D035EB-5CCD-D929-3FC4-5C451B1C4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>
            <a:extLst>
              <a:ext uri="{FF2B5EF4-FFF2-40B4-BE49-F238E27FC236}">
                <a16:creationId xmlns:a16="http://schemas.microsoft.com/office/drawing/2014/main" id="{88175EB0-643A-058C-54BE-DA61C9E5460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2238" y="6021288"/>
            <a:ext cx="1339786" cy="649796"/>
          </a:xfrm>
          <a:prstGeom prst="rect">
            <a:avLst/>
          </a:prstGeom>
        </p:spPr>
      </p:pic>
      <p:sp>
        <p:nvSpPr>
          <p:cNvPr id="11" name="Szövegdoboz 10">
            <a:extLst>
              <a:ext uri="{FF2B5EF4-FFF2-40B4-BE49-F238E27FC236}">
                <a16:creationId xmlns:a16="http://schemas.microsoft.com/office/drawing/2014/main" id="{C92FF8E9-CCD7-66EB-1F83-997A983B4EF3}"/>
              </a:ext>
            </a:extLst>
          </p:cNvPr>
          <p:cNvSpPr txBox="1"/>
          <p:nvPr/>
        </p:nvSpPr>
        <p:spPr>
          <a:xfrm>
            <a:off x="5404211" y="5985842"/>
            <a:ext cx="3168352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More points in the higher energy regime!</a:t>
            </a:r>
            <a:endParaRPr lang="en-US" sz="2000" b="1" noProof="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56" name="TextBox 1">
            <a:extLst>
              <a:ext uri="{FF2B5EF4-FFF2-40B4-BE49-F238E27FC236}">
                <a16:creationId xmlns:a16="http://schemas.microsoft.com/office/drawing/2014/main" id="{B786AB34-C70D-8ADF-9FA2-224D3C79EF42}"/>
              </a:ext>
            </a:extLst>
          </p:cNvPr>
          <p:cNvSpPr txBox="1"/>
          <p:nvPr/>
        </p:nvSpPr>
        <p:spPr>
          <a:xfrm>
            <a:off x="1140282" y="188640"/>
            <a:ext cx="9911436" cy="646331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defTabSz="761970">
              <a:defRPr/>
            </a:pPr>
            <a:r>
              <a:rPr lang="en-US" sz="3600" b="1" cap="all" noProof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What if we have more points?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C0A2271B-32B7-65F9-EC8B-B9FD2C5A1FB5}"/>
              </a:ext>
            </a:extLst>
          </p:cNvPr>
          <p:cNvSpPr txBox="1"/>
          <p:nvPr/>
        </p:nvSpPr>
        <p:spPr>
          <a:xfrm>
            <a:off x="1169" y="834971"/>
            <a:ext cx="714158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New optimization method: </a:t>
            </a:r>
          </a:p>
          <a:p>
            <a:pPr algn="ctr"/>
            <a:r>
              <a:rPr lang="en-US" sz="2400" b="1" u="sng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Markov-Chain Monte Carlo (MCMC)</a:t>
            </a:r>
            <a:endParaRPr lang="en-US" sz="2000" b="1" u="sng" noProof="0" dirty="0"/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862075CC-21AF-31F0-7712-3343E433D1D2}"/>
              </a:ext>
            </a:extLst>
          </p:cNvPr>
          <p:cNvSpPr txBox="1"/>
          <p:nvPr/>
        </p:nvSpPr>
        <p:spPr>
          <a:xfrm>
            <a:off x="-240704" y="1816972"/>
            <a:ext cx="588923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15963" lvl="1" indent="-258763" defTabSz="380985" eaLnBrk="1" fontAlgn="auto" hangingPunct="1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Step: Choose a random x = x</a:t>
            </a:r>
            <a:r>
              <a:rPr lang="en-US" sz="2000" baseline="-25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1</a:t>
            </a:r>
          </a:p>
          <a:p>
            <a:pPr marL="715963" lvl="1" indent="-258763" defTabSz="380985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Step: Measure E(x</a:t>
            </a:r>
            <a:r>
              <a:rPr lang="en-US" sz="2000" baseline="-25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1</a:t>
            </a:r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)</a:t>
            </a:r>
          </a:p>
          <a:p>
            <a:pPr marL="715963" lvl="1" indent="-258763" defTabSz="380985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Step: From x</a:t>
            </a:r>
            <a:r>
              <a:rPr lang="en-US" sz="2000" baseline="-25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1</a:t>
            </a:r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 make a random step </a:t>
            </a:r>
            <a:b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</a:br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(using e.g., Gaussian distribution)</a:t>
            </a:r>
          </a:p>
          <a:p>
            <a:pPr marL="715963" lvl="1" indent="-258763" defTabSz="380985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Step: Measure E(x</a:t>
            </a:r>
            <a:r>
              <a:rPr lang="en-US" sz="2000" baseline="-25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2</a:t>
            </a:r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)</a:t>
            </a:r>
          </a:p>
          <a:p>
            <a:pPr marL="715963" lvl="1" indent="-258763" defTabSz="380985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Step: Comparison: E(x</a:t>
            </a:r>
            <a:r>
              <a:rPr lang="en-US" sz="2000" baseline="-25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2</a:t>
            </a:r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)/E(x</a:t>
            </a:r>
            <a:r>
              <a:rPr lang="en-US" sz="2000" baseline="-25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1</a:t>
            </a:r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) ≥ 1?</a:t>
            </a:r>
          </a:p>
          <a:p>
            <a:pPr marL="1058863" lvl="2" indent="-342900" defTabSz="380985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If ≥ 1 -&gt; Accept the step – new origin is x</a:t>
            </a:r>
            <a:r>
              <a:rPr lang="en-US" sz="2000" baseline="-25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2</a:t>
            </a:r>
          </a:p>
          <a:p>
            <a:pPr marL="1058863" lvl="2" indent="-342900" defTabSz="380985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If &lt; 1 -&gt; Choose U[0,1] randomly</a:t>
            </a:r>
          </a:p>
          <a:p>
            <a:pPr marL="1344612" lvl="3" indent="-342900" defTabSz="380985" eaLnBrk="1" fontAlgn="auto" hangingPunct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If E(x</a:t>
            </a:r>
            <a:r>
              <a:rPr lang="en-US" sz="2000" baseline="-25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2</a:t>
            </a:r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)/E(x</a:t>
            </a:r>
            <a:r>
              <a:rPr lang="en-US" sz="2000" baseline="-25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1</a:t>
            </a:r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) ≥ U -&gt;Accept the step…</a:t>
            </a:r>
          </a:p>
          <a:p>
            <a:pPr marL="1344612" lvl="3" indent="-342900" defTabSz="380985" eaLnBrk="1" fontAlgn="auto" hangingPunct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If E(x</a:t>
            </a:r>
            <a:r>
              <a:rPr lang="en-US" sz="2000" baseline="-25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2</a:t>
            </a:r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)/E(x</a:t>
            </a:r>
            <a:r>
              <a:rPr lang="en-US" sz="2000" baseline="-25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1</a:t>
            </a:r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) &lt; U -&gt; Reject the step – new origin is x</a:t>
            </a:r>
            <a:r>
              <a:rPr lang="en-US" sz="2000" baseline="-25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1</a:t>
            </a:r>
          </a:p>
          <a:p>
            <a:pPr marL="717550" lvl="1" indent="-284163" defTabSz="380985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Step: From x</a:t>
            </a:r>
            <a:r>
              <a:rPr lang="en-US" sz="2000" baseline="-25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2</a:t>
            </a:r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 (if x</a:t>
            </a:r>
            <a:r>
              <a:rPr lang="en-US" sz="2000" baseline="-25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2</a:t>
            </a:r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 accepted) or x</a:t>
            </a:r>
            <a:r>
              <a:rPr lang="en-US" sz="2000" baseline="-25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1</a:t>
            </a:r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 (if x</a:t>
            </a:r>
            <a:r>
              <a:rPr lang="en-US" sz="2000" baseline="-25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2</a:t>
            </a:r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 rejected) make a random step …</a:t>
            </a:r>
          </a:p>
          <a:p>
            <a:pPr marL="715963" lvl="1" indent="-258763" defTabSz="380985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endParaRPr lang="en-US" sz="2000" noProof="0" dirty="0">
              <a:solidFill>
                <a:srgbClr val="0070C0"/>
              </a:solidFill>
              <a:latin typeface="Cambria" panose="02040503050406030204" pitchFamily="18" charset="0"/>
              <a:ea typeface="ＭＳ Ｐゴシック" charset="0"/>
            </a:endParaRPr>
          </a:p>
          <a:p>
            <a:pPr marL="715963" lvl="1" indent="-258763" defTabSz="380985" eaLnBrk="1" fontAlgn="auto" hangingPunct="1">
              <a:spcBef>
                <a:spcPts val="0"/>
              </a:spcBef>
              <a:spcAft>
                <a:spcPts val="0"/>
              </a:spcAft>
              <a:buAutoNum type="arabicPeriod"/>
            </a:pPr>
            <a:endParaRPr lang="en-US" sz="2000" noProof="0" dirty="0">
              <a:solidFill>
                <a:srgbClr val="0070C0"/>
              </a:solidFill>
              <a:latin typeface="Cambria" panose="02040503050406030204" pitchFamily="18" charset="0"/>
              <a:ea typeface="ＭＳ Ｐゴシック" charset="0"/>
            </a:endParaRPr>
          </a:p>
        </p:txBody>
      </p:sp>
      <p:pic>
        <p:nvPicPr>
          <p:cNvPr id="375" name="Kép 374">
            <a:extLst>
              <a:ext uri="{FF2B5EF4-FFF2-40B4-BE49-F238E27FC236}">
                <a16:creationId xmlns:a16="http://schemas.microsoft.com/office/drawing/2014/main" id="{EFFEC5C1-8FB3-1779-7881-5E5053CDEB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2" t="15741" b="5329"/>
          <a:stretch>
            <a:fillRect/>
          </a:stretch>
        </p:blipFill>
        <p:spPr>
          <a:xfrm>
            <a:off x="8328248" y="3843169"/>
            <a:ext cx="3673812" cy="3014831"/>
          </a:xfrm>
          <a:prstGeom prst="rect">
            <a:avLst/>
          </a:prstGeom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6B6E0B6B-C186-A7A3-A2B7-FFAA3F0AB11E}"/>
              </a:ext>
            </a:extLst>
          </p:cNvPr>
          <p:cNvSpPr txBox="1"/>
          <p:nvPr/>
        </p:nvSpPr>
        <p:spPr>
          <a:xfrm>
            <a:off x="5404211" y="4038482"/>
            <a:ext cx="316835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noProof="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distribution of the sample points is similar to the measured function: </a:t>
            </a:r>
            <a:r>
              <a:rPr lang="en-US" sz="2000" b="1" noProof="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n(x) ~ E(x)</a:t>
            </a:r>
          </a:p>
        </p:txBody>
      </p:sp>
      <p:sp>
        <p:nvSpPr>
          <p:cNvPr id="8" name="Nyíl: jobbra mutató 7">
            <a:extLst>
              <a:ext uri="{FF2B5EF4-FFF2-40B4-BE49-F238E27FC236}">
                <a16:creationId xmlns:a16="http://schemas.microsoft.com/office/drawing/2014/main" id="{C57D8CE3-018E-234E-0567-90AAE3769067}"/>
              </a:ext>
            </a:extLst>
          </p:cNvPr>
          <p:cNvSpPr/>
          <p:nvPr/>
        </p:nvSpPr>
        <p:spPr>
          <a:xfrm rot="5400000">
            <a:off x="6694259" y="5363965"/>
            <a:ext cx="588256" cy="61534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2" name="Egyenes összekötő nyíllal 11">
            <a:extLst>
              <a:ext uri="{FF2B5EF4-FFF2-40B4-BE49-F238E27FC236}">
                <a16:creationId xmlns:a16="http://schemas.microsoft.com/office/drawing/2014/main" id="{DCC32919-71A2-C0D5-3C0C-4D3C5D17FA24}"/>
              </a:ext>
            </a:extLst>
          </p:cNvPr>
          <p:cNvCxnSpPr>
            <a:cxnSpLocks/>
          </p:cNvCxnSpPr>
          <p:nvPr/>
        </p:nvCxnSpPr>
        <p:spPr>
          <a:xfrm flipV="1">
            <a:off x="6541889" y="931251"/>
            <a:ext cx="0" cy="249310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Egyenes összekötő nyíllal 12">
            <a:extLst>
              <a:ext uri="{FF2B5EF4-FFF2-40B4-BE49-F238E27FC236}">
                <a16:creationId xmlns:a16="http://schemas.microsoft.com/office/drawing/2014/main" id="{2E2D26F8-BD48-C803-6B2B-9232B7958F35}"/>
              </a:ext>
            </a:extLst>
          </p:cNvPr>
          <p:cNvCxnSpPr>
            <a:cxnSpLocks/>
          </p:cNvCxnSpPr>
          <p:nvPr/>
        </p:nvCxnSpPr>
        <p:spPr>
          <a:xfrm flipV="1">
            <a:off x="6541889" y="3424356"/>
            <a:ext cx="5184788" cy="939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Szabadkézi sokszög: alakzat 13">
            <a:extLst>
              <a:ext uri="{FF2B5EF4-FFF2-40B4-BE49-F238E27FC236}">
                <a16:creationId xmlns:a16="http://schemas.microsoft.com/office/drawing/2014/main" id="{769F20ED-260A-16AC-A5C6-7E33DC4EC86E}"/>
              </a:ext>
            </a:extLst>
          </p:cNvPr>
          <p:cNvSpPr/>
          <p:nvPr/>
        </p:nvSpPr>
        <p:spPr>
          <a:xfrm>
            <a:off x="6966871" y="1169965"/>
            <a:ext cx="4209411" cy="1861542"/>
          </a:xfrm>
          <a:custGeom>
            <a:avLst/>
            <a:gdLst>
              <a:gd name="csX0" fmla="*/ 0 w 3566160"/>
              <a:gd name="csY0" fmla="*/ 1838385 h 2072065"/>
              <a:gd name="csX1" fmla="*/ 883920 w 3566160"/>
              <a:gd name="csY1" fmla="*/ 40065 h 2072065"/>
              <a:gd name="csX2" fmla="*/ 1544320 w 3566160"/>
              <a:gd name="csY2" fmla="*/ 588705 h 2072065"/>
              <a:gd name="csX3" fmla="*/ 2550160 w 3566160"/>
              <a:gd name="csY3" fmla="*/ 578545 h 2072065"/>
              <a:gd name="csX4" fmla="*/ 3566160 w 3566160"/>
              <a:gd name="csY4" fmla="*/ 2072065 h 2072065"/>
              <a:gd name="csX0" fmla="*/ 0 w 3566160"/>
              <a:gd name="csY0" fmla="*/ 1839106 h 2072786"/>
              <a:gd name="csX1" fmla="*/ 883920 w 3566160"/>
              <a:gd name="csY1" fmla="*/ 40786 h 2072786"/>
              <a:gd name="csX2" fmla="*/ 1544320 w 3566160"/>
              <a:gd name="csY2" fmla="*/ 589426 h 2072786"/>
              <a:gd name="csX3" fmla="*/ 2611120 w 3566160"/>
              <a:gd name="csY3" fmla="*/ 670706 h 2072786"/>
              <a:gd name="csX4" fmla="*/ 3566160 w 3566160"/>
              <a:gd name="csY4" fmla="*/ 2072786 h 2072786"/>
              <a:gd name="csX0" fmla="*/ 0 w 3566160"/>
              <a:gd name="csY0" fmla="*/ 1839106 h 2072786"/>
              <a:gd name="csX1" fmla="*/ 883920 w 3566160"/>
              <a:gd name="csY1" fmla="*/ 40786 h 2072786"/>
              <a:gd name="csX2" fmla="*/ 1544320 w 3566160"/>
              <a:gd name="csY2" fmla="*/ 589426 h 2072786"/>
              <a:gd name="csX3" fmla="*/ 2611120 w 3566160"/>
              <a:gd name="csY3" fmla="*/ 670706 h 2072786"/>
              <a:gd name="csX4" fmla="*/ 3566160 w 3566160"/>
              <a:gd name="csY4" fmla="*/ 2072786 h 2072786"/>
              <a:gd name="csX0" fmla="*/ 0 w 3566160"/>
              <a:gd name="csY0" fmla="*/ 1840623 h 2074303"/>
              <a:gd name="csX1" fmla="*/ 883920 w 3566160"/>
              <a:gd name="csY1" fmla="*/ 42303 h 2074303"/>
              <a:gd name="csX2" fmla="*/ 1544320 w 3566160"/>
              <a:gd name="csY2" fmla="*/ 590943 h 2074303"/>
              <a:gd name="csX3" fmla="*/ 2651760 w 3566160"/>
              <a:gd name="csY3" fmla="*/ 855103 h 2074303"/>
              <a:gd name="csX4" fmla="*/ 3566160 w 3566160"/>
              <a:gd name="csY4" fmla="*/ 2074303 h 207430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566160" h="2074303">
                <a:moveTo>
                  <a:pt x="0" y="1840623"/>
                </a:moveTo>
                <a:cubicBezTo>
                  <a:pt x="313266" y="1045603"/>
                  <a:pt x="626533" y="250583"/>
                  <a:pt x="883920" y="42303"/>
                </a:cubicBezTo>
                <a:cubicBezTo>
                  <a:pt x="1141307" y="-165977"/>
                  <a:pt x="1249680" y="455476"/>
                  <a:pt x="1544320" y="590943"/>
                </a:cubicBezTo>
                <a:cubicBezTo>
                  <a:pt x="1838960" y="726410"/>
                  <a:pt x="2243667" y="689156"/>
                  <a:pt x="2651760" y="855103"/>
                </a:cubicBezTo>
                <a:cubicBezTo>
                  <a:pt x="2988733" y="1102330"/>
                  <a:pt x="3283373" y="1808450"/>
                  <a:pt x="3566160" y="2074303"/>
                </a:cubicBezTo>
              </a:path>
            </a:pathLst>
          </a:custGeom>
          <a:ln w="3810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5" name="Egyenes összekötő 14">
            <a:extLst>
              <a:ext uri="{FF2B5EF4-FFF2-40B4-BE49-F238E27FC236}">
                <a16:creationId xmlns:a16="http://schemas.microsoft.com/office/drawing/2014/main" id="{653FEF0B-6EA4-EF48-100A-9A5BB14F8C6C}"/>
              </a:ext>
            </a:extLst>
          </p:cNvPr>
          <p:cNvCxnSpPr>
            <a:cxnSpLocks/>
          </p:cNvCxnSpPr>
          <p:nvPr/>
        </p:nvCxnSpPr>
        <p:spPr>
          <a:xfrm>
            <a:off x="9856754" y="1670448"/>
            <a:ext cx="0" cy="1911051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Egyenes összekötő 15">
            <a:extLst>
              <a:ext uri="{FF2B5EF4-FFF2-40B4-BE49-F238E27FC236}">
                <a16:creationId xmlns:a16="http://schemas.microsoft.com/office/drawing/2014/main" id="{F0027390-EC78-C252-1AD4-6FDF8D68B917}"/>
              </a:ext>
            </a:extLst>
          </p:cNvPr>
          <p:cNvCxnSpPr>
            <a:cxnSpLocks/>
          </p:cNvCxnSpPr>
          <p:nvPr/>
        </p:nvCxnSpPr>
        <p:spPr>
          <a:xfrm>
            <a:off x="8836795" y="1495085"/>
            <a:ext cx="0" cy="2086413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Ellipszis 16">
            <a:extLst>
              <a:ext uri="{FF2B5EF4-FFF2-40B4-BE49-F238E27FC236}">
                <a16:creationId xmlns:a16="http://schemas.microsoft.com/office/drawing/2014/main" id="{6E153720-16BA-EDA6-E981-BFE8BD9CD977}"/>
              </a:ext>
            </a:extLst>
          </p:cNvPr>
          <p:cNvSpPr/>
          <p:nvPr/>
        </p:nvSpPr>
        <p:spPr>
          <a:xfrm>
            <a:off x="8709301" y="3327423"/>
            <a:ext cx="254990" cy="19386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Ellipszis 17">
            <a:extLst>
              <a:ext uri="{FF2B5EF4-FFF2-40B4-BE49-F238E27FC236}">
                <a16:creationId xmlns:a16="http://schemas.microsoft.com/office/drawing/2014/main" id="{524AA21B-EB31-9A4D-D944-86F7D0CF59BB}"/>
              </a:ext>
            </a:extLst>
          </p:cNvPr>
          <p:cNvSpPr/>
          <p:nvPr/>
        </p:nvSpPr>
        <p:spPr>
          <a:xfrm>
            <a:off x="8698673" y="1624330"/>
            <a:ext cx="254990" cy="19386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Ellipszis 18">
            <a:extLst>
              <a:ext uri="{FF2B5EF4-FFF2-40B4-BE49-F238E27FC236}">
                <a16:creationId xmlns:a16="http://schemas.microsoft.com/office/drawing/2014/main" id="{48F99E2F-9331-F3CA-571B-D83BA80DC182}"/>
              </a:ext>
            </a:extLst>
          </p:cNvPr>
          <p:cNvSpPr/>
          <p:nvPr/>
        </p:nvSpPr>
        <p:spPr>
          <a:xfrm>
            <a:off x="9729259" y="1781188"/>
            <a:ext cx="254990" cy="19386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Ellipszis 19">
            <a:extLst>
              <a:ext uri="{FF2B5EF4-FFF2-40B4-BE49-F238E27FC236}">
                <a16:creationId xmlns:a16="http://schemas.microsoft.com/office/drawing/2014/main" id="{5E97143A-799C-9C84-5CBB-23BADCCEC388}"/>
              </a:ext>
            </a:extLst>
          </p:cNvPr>
          <p:cNvSpPr/>
          <p:nvPr/>
        </p:nvSpPr>
        <p:spPr>
          <a:xfrm>
            <a:off x="9729259" y="3324447"/>
            <a:ext cx="254990" cy="19386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Szövegdoboz 20">
                <a:extLst>
                  <a:ext uri="{FF2B5EF4-FFF2-40B4-BE49-F238E27FC236}">
                    <a16:creationId xmlns:a16="http://schemas.microsoft.com/office/drawing/2014/main" id="{C8176A25-37CC-7E2E-C918-07FFF6B43D9B}"/>
                  </a:ext>
                </a:extLst>
              </p:cNvPr>
              <p:cNvSpPr txBox="1"/>
              <p:nvPr/>
            </p:nvSpPr>
            <p:spPr>
              <a:xfrm>
                <a:off x="8635980" y="1178406"/>
                <a:ext cx="775594" cy="3314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noProof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𝑬</m:t>
                      </m:r>
                      <m:d>
                        <m:dPr>
                          <m:ctrlPr>
                            <a:rPr lang="en-US" b="1" i="1" noProof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1" i="1" noProof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noProof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b="1" i="1" noProof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b="1" noProof="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Szövegdoboz 20">
                <a:extLst>
                  <a:ext uri="{FF2B5EF4-FFF2-40B4-BE49-F238E27FC236}">
                    <a16:creationId xmlns:a16="http://schemas.microsoft.com/office/drawing/2014/main" id="{C8176A25-37CC-7E2E-C918-07FFF6B43D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5980" y="1178406"/>
                <a:ext cx="775594" cy="331450"/>
              </a:xfrm>
              <a:prstGeom prst="rect">
                <a:avLst/>
              </a:prstGeom>
              <a:blipFill>
                <a:blip r:embed="rId5"/>
                <a:stretch>
                  <a:fillRect b="-109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Szövegdoboz 21">
                <a:extLst>
                  <a:ext uri="{FF2B5EF4-FFF2-40B4-BE49-F238E27FC236}">
                    <a16:creationId xmlns:a16="http://schemas.microsoft.com/office/drawing/2014/main" id="{7DAEB2DA-0A75-1257-8D90-D3AE44740DEA}"/>
                  </a:ext>
                </a:extLst>
              </p:cNvPr>
              <p:cNvSpPr txBox="1"/>
              <p:nvPr/>
            </p:nvSpPr>
            <p:spPr>
              <a:xfrm>
                <a:off x="9612308" y="3569163"/>
                <a:ext cx="488893" cy="3314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noProof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noProof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b="1" i="1" noProof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noProof="0" dirty="0"/>
              </a:p>
            </p:txBody>
          </p:sp>
        </mc:Choice>
        <mc:Fallback xmlns="">
          <p:sp>
            <p:nvSpPr>
              <p:cNvPr id="22" name="Szövegdoboz 21">
                <a:extLst>
                  <a:ext uri="{FF2B5EF4-FFF2-40B4-BE49-F238E27FC236}">
                    <a16:creationId xmlns:a16="http://schemas.microsoft.com/office/drawing/2014/main" id="{7DAEB2DA-0A75-1257-8D90-D3AE44740D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12308" y="3569163"/>
                <a:ext cx="488893" cy="331450"/>
              </a:xfrm>
              <a:prstGeom prst="rect">
                <a:avLst/>
              </a:prstGeom>
              <a:blipFill>
                <a:blip r:embed="rId6"/>
                <a:stretch>
                  <a:fillRect b="-109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Szövegdoboz 22">
                <a:extLst>
                  <a:ext uri="{FF2B5EF4-FFF2-40B4-BE49-F238E27FC236}">
                    <a16:creationId xmlns:a16="http://schemas.microsoft.com/office/drawing/2014/main" id="{2638CE95-8058-CE7C-E183-A3F99D4DED0B}"/>
                  </a:ext>
                </a:extLst>
              </p:cNvPr>
              <p:cNvSpPr txBox="1"/>
              <p:nvPr/>
            </p:nvSpPr>
            <p:spPr>
              <a:xfrm>
                <a:off x="8551430" y="3569163"/>
                <a:ext cx="488893" cy="3314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noProof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noProof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b="1" i="1" noProof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US" noProof="0" dirty="0"/>
              </a:p>
            </p:txBody>
          </p:sp>
        </mc:Choice>
        <mc:Fallback xmlns="">
          <p:sp>
            <p:nvSpPr>
              <p:cNvPr id="23" name="Szövegdoboz 22">
                <a:extLst>
                  <a:ext uri="{FF2B5EF4-FFF2-40B4-BE49-F238E27FC236}">
                    <a16:creationId xmlns:a16="http://schemas.microsoft.com/office/drawing/2014/main" id="{2638CE95-8058-CE7C-E183-A3F99D4DED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1430" y="3569163"/>
                <a:ext cx="488893" cy="331450"/>
              </a:xfrm>
              <a:prstGeom prst="rect">
                <a:avLst/>
              </a:prstGeom>
              <a:blipFill>
                <a:blip r:embed="rId7"/>
                <a:stretch>
                  <a:fillRect b="-109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Szövegdoboz 23">
                <a:extLst>
                  <a:ext uri="{FF2B5EF4-FFF2-40B4-BE49-F238E27FC236}">
                    <a16:creationId xmlns:a16="http://schemas.microsoft.com/office/drawing/2014/main" id="{51278839-5CE0-68BB-6782-E4544C87418D}"/>
                  </a:ext>
                </a:extLst>
              </p:cNvPr>
              <p:cNvSpPr txBox="1"/>
              <p:nvPr/>
            </p:nvSpPr>
            <p:spPr>
              <a:xfrm>
                <a:off x="9677175" y="1373977"/>
                <a:ext cx="775594" cy="3314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noProof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𝑬</m:t>
                      </m:r>
                      <m:d>
                        <m:dPr>
                          <m:ctrlPr>
                            <a:rPr lang="en-US" b="1" i="1" noProof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1" i="1" noProof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noProof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b="1" i="1" noProof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b="1" noProof="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Szövegdoboz 23">
                <a:extLst>
                  <a:ext uri="{FF2B5EF4-FFF2-40B4-BE49-F238E27FC236}">
                    <a16:creationId xmlns:a16="http://schemas.microsoft.com/office/drawing/2014/main" id="{51278839-5CE0-68BB-6782-E4544C8741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7175" y="1373977"/>
                <a:ext cx="775594" cy="331450"/>
              </a:xfrm>
              <a:prstGeom prst="rect">
                <a:avLst/>
              </a:prstGeom>
              <a:blipFill>
                <a:blip r:embed="rId8"/>
                <a:stretch>
                  <a:fillRect b="-109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Szövegdoboz 24">
                <a:extLst>
                  <a:ext uri="{FF2B5EF4-FFF2-40B4-BE49-F238E27FC236}">
                    <a16:creationId xmlns:a16="http://schemas.microsoft.com/office/drawing/2014/main" id="{DCD63411-E9E4-49BF-E548-ACE8C3FC6302}"/>
                  </a:ext>
                </a:extLst>
              </p:cNvPr>
              <p:cNvSpPr txBox="1"/>
              <p:nvPr/>
            </p:nvSpPr>
            <p:spPr>
              <a:xfrm>
                <a:off x="9972604" y="617314"/>
                <a:ext cx="2029456" cy="7600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noProof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noProof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  <m:d>
                            <m:dPr>
                              <m:ctrlPr>
                                <a:rPr lang="en-US" b="1" i="1" noProof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1" i="1" noProof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noProof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b="1" i="1" noProof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en-US" b="1" i="1" noProof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  <m:d>
                            <m:dPr>
                              <m:ctrlPr>
                                <a:rPr lang="en-US" b="1" i="1" noProof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1" i="1" noProof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noProof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b="1" i="1" noProof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d>
                        </m:den>
                      </m:f>
                      <m:r>
                        <a:rPr lang="en-US" b="1" i="1" noProof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m>
                        <m:mPr>
                          <m:plcHide m:val="on"/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b="1" i="1" noProof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brk m:alnAt="7"/>
                              </m:rPr>
                              <a:rPr lang="en-US" b="1" i="1" noProof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?</m:t>
                            </m:r>
                          </m:e>
                        </m:mr>
                        <m:mr>
                          <m:e>
                            <m:r>
                              <a:rPr lang="en-US" b="1" i="1" noProof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≥</m:t>
                            </m:r>
                          </m:e>
                        </m:mr>
                        <m:mr>
                          <m:e/>
                        </m:mr>
                      </m:m>
                      <m:r>
                        <a:rPr lang="en-US" b="1" i="1" noProof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1" noProof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US" b="1" noProof="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Szövegdoboz 24">
                <a:extLst>
                  <a:ext uri="{FF2B5EF4-FFF2-40B4-BE49-F238E27FC236}">
                    <a16:creationId xmlns:a16="http://schemas.microsoft.com/office/drawing/2014/main" id="{DCD63411-E9E4-49BF-E548-ACE8C3FC63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72604" y="617314"/>
                <a:ext cx="2029456" cy="76009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Szövegdoboz 25">
                <a:extLst>
                  <a:ext uri="{FF2B5EF4-FFF2-40B4-BE49-F238E27FC236}">
                    <a16:creationId xmlns:a16="http://schemas.microsoft.com/office/drawing/2014/main" id="{7169A606-51B5-8A6B-0A7F-F27CF9B63331}"/>
                  </a:ext>
                </a:extLst>
              </p:cNvPr>
              <p:cNvSpPr txBox="1"/>
              <p:nvPr/>
            </p:nvSpPr>
            <p:spPr>
              <a:xfrm>
                <a:off x="11312700" y="3526514"/>
                <a:ext cx="488893" cy="4143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noProof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𝑿</m:t>
                      </m:r>
                    </m:oMath>
                  </m:oMathPara>
                </a14:m>
                <a:endParaRPr lang="en-US" sz="2400" noProof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Szövegdoboz 25">
                <a:extLst>
                  <a:ext uri="{FF2B5EF4-FFF2-40B4-BE49-F238E27FC236}">
                    <a16:creationId xmlns:a16="http://schemas.microsoft.com/office/drawing/2014/main" id="{7169A606-51B5-8A6B-0A7F-F27CF9B633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12700" y="3526514"/>
                <a:ext cx="488893" cy="414312"/>
              </a:xfrm>
              <a:prstGeom prst="rect">
                <a:avLst/>
              </a:prstGeom>
              <a:blipFill>
                <a:blip r:embed="rId10"/>
                <a:stretch>
                  <a:fillRect b="-88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Szövegdoboz 26">
                <a:extLst>
                  <a:ext uri="{FF2B5EF4-FFF2-40B4-BE49-F238E27FC236}">
                    <a16:creationId xmlns:a16="http://schemas.microsoft.com/office/drawing/2014/main" id="{F2880780-21FE-8DAF-EFFA-23958224D09F}"/>
                  </a:ext>
                </a:extLst>
              </p:cNvPr>
              <p:cNvSpPr txBox="1"/>
              <p:nvPr/>
            </p:nvSpPr>
            <p:spPr>
              <a:xfrm>
                <a:off x="6051952" y="703317"/>
                <a:ext cx="488893" cy="4143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noProof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en-US" sz="2400" b="1" noProof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Szövegdoboz 26">
                <a:extLst>
                  <a:ext uri="{FF2B5EF4-FFF2-40B4-BE49-F238E27FC236}">
                    <a16:creationId xmlns:a16="http://schemas.microsoft.com/office/drawing/2014/main" id="{F2880780-21FE-8DAF-EFFA-23958224D0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1952" y="703317"/>
                <a:ext cx="488893" cy="414312"/>
              </a:xfrm>
              <a:prstGeom prst="rect">
                <a:avLst/>
              </a:prstGeom>
              <a:blipFill>
                <a:blip r:embed="rId11"/>
                <a:stretch>
                  <a:fillRect b="-88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Szövegdoboz 27">
            <a:extLst>
              <a:ext uri="{FF2B5EF4-FFF2-40B4-BE49-F238E27FC236}">
                <a16:creationId xmlns:a16="http://schemas.microsoft.com/office/drawing/2014/main" id="{8E805759-6BD0-1B3E-2B56-198DFBBFD55D}"/>
              </a:ext>
            </a:extLst>
          </p:cNvPr>
          <p:cNvSpPr txBox="1"/>
          <p:nvPr/>
        </p:nvSpPr>
        <p:spPr>
          <a:xfrm>
            <a:off x="9950734" y="3433750"/>
            <a:ext cx="534661" cy="414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1.</a:t>
            </a:r>
            <a:endParaRPr lang="en-US" sz="2000" b="1" u="sng" noProof="0" dirty="0"/>
          </a:p>
        </p:txBody>
      </p:sp>
      <p:sp>
        <p:nvSpPr>
          <p:cNvPr id="29" name="Szövegdoboz 28">
            <a:extLst>
              <a:ext uri="{FF2B5EF4-FFF2-40B4-BE49-F238E27FC236}">
                <a16:creationId xmlns:a16="http://schemas.microsoft.com/office/drawing/2014/main" id="{A51E057A-53BA-2FBD-6D21-2AAED7BF157F}"/>
              </a:ext>
            </a:extLst>
          </p:cNvPr>
          <p:cNvSpPr txBox="1"/>
          <p:nvPr/>
        </p:nvSpPr>
        <p:spPr>
          <a:xfrm>
            <a:off x="9896497" y="1914368"/>
            <a:ext cx="534661" cy="414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2.</a:t>
            </a:r>
            <a:endParaRPr lang="en-US" sz="2000" b="1" u="sng" noProof="0" dirty="0"/>
          </a:p>
        </p:txBody>
      </p:sp>
      <p:sp>
        <p:nvSpPr>
          <p:cNvPr id="30" name="Szövegdoboz 29">
            <a:extLst>
              <a:ext uri="{FF2B5EF4-FFF2-40B4-BE49-F238E27FC236}">
                <a16:creationId xmlns:a16="http://schemas.microsoft.com/office/drawing/2014/main" id="{2ADE3C56-24CD-69D9-B4D1-3318BE314F82}"/>
              </a:ext>
            </a:extLst>
          </p:cNvPr>
          <p:cNvSpPr txBox="1"/>
          <p:nvPr/>
        </p:nvSpPr>
        <p:spPr>
          <a:xfrm>
            <a:off x="8848146" y="3420421"/>
            <a:ext cx="534661" cy="414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3.</a:t>
            </a:r>
            <a:endParaRPr lang="en-US" sz="2000" b="1" u="sng" noProof="0" dirty="0"/>
          </a:p>
        </p:txBody>
      </p:sp>
      <p:sp>
        <p:nvSpPr>
          <p:cNvPr id="31" name="Szövegdoboz 30">
            <a:extLst>
              <a:ext uri="{FF2B5EF4-FFF2-40B4-BE49-F238E27FC236}">
                <a16:creationId xmlns:a16="http://schemas.microsoft.com/office/drawing/2014/main" id="{A97642E3-09C9-7B78-CF1A-52DDF92C35F3}"/>
              </a:ext>
            </a:extLst>
          </p:cNvPr>
          <p:cNvSpPr txBox="1"/>
          <p:nvPr/>
        </p:nvSpPr>
        <p:spPr>
          <a:xfrm>
            <a:off x="8856855" y="1732349"/>
            <a:ext cx="534661" cy="414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4.</a:t>
            </a:r>
            <a:endParaRPr lang="en-US" sz="2000" b="1" u="sng" noProof="0" dirty="0"/>
          </a:p>
        </p:txBody>
      </p:sp>
      <p:sp>
        <p:nvSpPr>
          <p:cNvPr id="32" name="Szövegdoboz 31">
            <a:extLst>
              <a:ext uri="{FF2B5EF4-FFF2-40B4-BE49-F238E27FC236}">
                <a16:creationId xmlns:a16="http://schemas.microsoft.com/office/drawing/2014/main" id="{CE393659-F4E0-2308-AB0D-9D323FF6A46C}"/>
              </a:ext>
            </a:extLst>
          </p:cNvPr>
          <p:cNvSpPr txBox="1"/>
          <p:nvPr/>
        </p:nvSpPr>
        <p:spPr>
          <a:xfrm>
            <a:off x="9889173" y="778624"/>
            <a:ext cx="534661" cy="414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5.</a:t>
            </a:r>
            <a:endParaRPr lang="en-US" sz="2000" b="1" u="sng" noProof="0" dirty="0"/>
          </a:p>
        </p:txBody>
      </p:sp>
      <p:sp>
        <p:nvSpPr>
          <p:cNvPr id="33" name="Nyíl: szalag, lefelé mutató 32">
            <a:extLst>
              <a:ext uri="{FF2B5EF4-FFF2-40B4-BE49-F238E27FC236}">
                <a16:creationId xmlns:a16="http://schemas.microsoft.com/office/drawing/2014/main" id="{A43A4119-BB81-BBCD-52C9-9E63CC130E52}"/>
              </a:ext>
            </a:extLst>
          </p:cNvPr>
          <p:cNvSpPr/>
          <p:nvPr/>
        </p:nvSpPr>
        <p:spPr>
          <a:xfrm flipH="1">
            <a:off x="8836795" y="2990773"/>
            <a:ext cx="1038714" cy="322055"/>
          </a:xfrm>
          <a:prstGeom prst="curvedDown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cxnSp>
        <p:nvCxnSpPr>
          <p:cNvPr id="34" name="Egyenes összekötő 33">
            <a:extLst>
              <a:ext uri="{FF2B5EF4-FFF2-40B4-BE49-F238E27FC236}">
                <a16:creationId xmlns:a16="http://schemas.microsoft.com/office/drawing/2014/main" id="{2F08AB7F-2177-E3B2-343A-9DC4CD24AFAC}"/>
              </a:ext>
            </a:extLst>
          </p:cNvPr>
          <p:cNvCxnSpPr>
            <a:cxnSpLocks/>
          </p:cNvCxnSpPr>
          <p:nvPr/>
        </p:nvCxnSpPr>
        <p:spPr>
          <a:xfrm>
            <a:off x="8264105" y="1042729"/>
            <a:ext cx="0" cy="2517157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Ellipszis 34">
            <a:extLst>
              <a:ext uri="{FF2B5EF4-FFF2-40B4-BE49-F238E27FC236}">
                <a16:creationId xmlns:a16="http://schemas.microsoft.com/office/drawing/2014/main" id="{C7AA5889-AE02-CD3B-2E1C-AD03E596D068}"/>
              </a:ext>
            </a:extLst>
          </p:cNvPr>
          <p:cNvSpPr/>
          <p:nvPr/>
        </p:nvSpPr>
        <p:spPr>
          <a:xfrm>
            <a:off x="8145266" y="3324447"/>
            <a:ext cx="254990" cy="19386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6" name="Nyíl: szalag, lefelé mutató 35">
            <a:extLst>
              <a:ext uri="{FF2B5EF4-FFF2-40B4-BE49-F238E27FC236}">
                <a16:creationId xmlns:a16="http://schemas.microsoft.com/office/drawing/2014/main" id="{4D59A5F3-B2EB-76C5-7433-080DD05D77F1}"/>
              </a:ext>
            </a:extLst>
          </p:cNvPr>
          <p:cNvSpPr/>
          <p:nvPr/>
        </p:nvSpPr>
        <p:spPr>
          <a:xfrm flipH="1">
            <a:off x="8262018" y="2981395"/>
            <a:ext cx="521443" cy="322055"/>
          </a:xfrm>
          <a:prstGeom prst="curvedDownArrow">
            <a:avLst/>
          </a:prstGeom>
          <a:solidFill>
            <a:schemeClr val="bg1"/>
          </a:solidFill>
          <a:ln>
            <a:prstDash val="sysDot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Szövegdoboz 36">
                <a:extLst>
                  <a:ext uri="{FF2B5EF4-FFF2-40B4-BE49-F238E27FC236}">
                    <a16:creationId xmlns:a16="http://schemas.microsoft.com/office/drawing/2014/main" id="{6C473FC7-3BCE-454B-F637-A03156E7D19D}"/>
                  </a:ext>
                </a:extLst>
              </p:cNvPr>
              <p:cNvSpPr txBox="1"/>
              <p:nvPr/>
            </p:nvSpPr>
            <p:spPr>
              <a:xfrm>
                <a:off x="8067103" y="3569163"/>
                <a:ext cx="488893" cy="3314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noProof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noProof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b="1" i="1" noProof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en-US" noProof="0" dirty="0"/>
              </a:p>
            </p:txBody>
          </p:sp>
        </mc:Choice>
        <mc:Fallback xmlns="">
          <p:sp>
            <p:nvSpPr>
              <p:cNvPr id="37" name="Szövegdoboz 36">
                <a:extLst>
                  <a:ext uri="{FF2B5EF4-FFF2-40B4-BE49-F238E27FC236}">
                    <a16:creationId xmlns:a16="http://schemas.microsoft.com/office/drawing/2014/main" id="{6C473FC7-3BCE-454B-F637-A03156E7D1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7103" y="3569163"/>
                <a:ext cx="488893" cy="331450"/>
              </a:xfrm>
              <a:prstGeom prst="rect">
                <a:avLst/>
              </a:prstGeom>
              <a:blipFill>
                <a:blip r:embed="rId12"/>
                <a:stretch>
                  <a:fillRect b="-109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Szövegdoboz 37">
                <a:extLst>
                  <a:ext uri="{FF2B5EF4-FFF2-40B4-BE49-F238E27FC236}">
                    <a16:creationId xmlns:a16="http://schemas.microsoft.com/office/drawing/2014/main" id="{90189A5C-016E-16F2-3366-F7EE988EF0D0}"/>
                  </a:ext>
                </a:extLst>
              </p:cNvPr>
              <p:cNvSpPr txBox="1"/>
              <p:nvPr/>
            </p:nvSpPr>
            <p:spPr>
              <a:xfrm>
                <a:off x="8083676" y="703964"/>
                <a:ext cx="775594" cy="3314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noProof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𝑬</m:t>
                      </m:r>
                      <m:d>
                        <m:dPr>
                          <m:ctrlPr>
                            <a:rPr lang="en-US" b="1" i="1" noProof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1" i="1" noProof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noProof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b="1" i="1" noProof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b="1" noProof="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8" name="Szövegdoboz 37">
                <a:extLst>
                  <a:ext uri="{FF2B5EF4-FFF2-40B4-BE49-F238E27FC236}">
                    <a16:creationId xmlns:a16="http://schemas.microsoft.com/office/drawing/2014/main" id="{90189A5C-016E-16F2-3366-F7EE988EF0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3676" y="703964"/>
                <a:ext cx="775594" cy="331450"/>
              </a:xfrm>
              <a:prstGeom prst="rect">
                <a:avLst/>
              </a:prstGeom>
              <a:blipFill>
                <a:blip r:embed="rId13"/>
                <a:stretch>
                  <a:fillRect b="-109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Szövegdoboz 38">
            <a:extLst>
              <a:ext uri="{FF2B5EF4-FFF2-40B4-BE49-F238E27FC236}">
                <a16:creationId xmlns:a16="http://schemas.microsoft.com/office/drawing/2014/main" id="{6B3D1861-C2BF-D2AA-3ADF-05AE3DB13656}"/>
              </a:ext>
            </a:extLst>
          </p:cNvPr>
          <p:cNvSpPr txBox="1"/>
          <p:nvPr/>
        </p:nvSpPr>
        <p:spPr>
          <a:xfrm>
            <a:off x="7709079" y="3427086"/>
            <a:ext cx="534661" cy="414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6.</a:t>
            </a:r>
            <a:endParaRPr lang="en-US" sz="2000" b="1" u="sng" noProof="0" dirty="0"/>
          </a:p>
        </p:txBody>
      </p:sp>
      <p:sp>
        <p:nvSpPr>
          <p:cNvPr id="40" name="Ellipszis 39">
            <a:extLst>
              <a:ext uri="{FF2B5EF4-FFF2-40B4-BE49-F238E27FC236}">
                <a16:creationId xmlns:a16="http://schemas.microsoft.com/office/drawing/2014/main" id="{EA881D6C-38F6-A416-CA7C-E44F66E68FB1}"/>
              </a:ext>
            </a:extLst>
          </p:cNvPr>
          <p:cNvSpPr/>
          <p:nvPr/>
        </p:nvSpPr>
        <p:spPr>
          <a:xfrm>
            <a:off x="8129752" y="1118082"/>
            <a:ext cx="254990" cy="19386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Szövegdoboz 9">
                <a:extLst>
                  <a:ext uri="{FF2B5EF4-FFF2-40B4-BE49-F238E27FC236}">
                    <a16:creationId xmlns:a16="http://schemas.microsoft.com/office/drawing/2014/main" id="{E7981ED0-4A49-537B-E6C8-17ECD15F90BF}"/>
                  </a:ext>
                </a:extLst>
              </p:cNvPr>
              <p:cNvSpPr txBox="1"/>
              <p:nvPr/>
            </p:nvSpPr>
            <p:spPr>
              <a:xfrm>
                <a:off x="10993745" y="2650135"/>
                <a:ext cx="775594" cy="3590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noProof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𝑬</m:t>
                      </m:r>
                      <m:d>
                        <m:dPr>
                          <m:ctrlPr>
                            <a:rPr lang="en-US" sz="2000" b="1" i="1" noProof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noProof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</m:oMath>
                  </m:oMathPara>
                </a14:m>
                <a:endParaRPr lang="en-US" b="1" noProof="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Szövegdoboz 9">
                <a:extLst>
                  <a:ext uri="{FF2B5EF4-FFF2-40B4-BE49-F238E27FC236}">
                    <a16:creationId xmlns:a16="http://schemas.microsoft.com/office/drawing/2014/main" id="{E7981ED0-4A49-537B-E6C8-17ECD15F90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93745" y="2650135"/>
                <a:ext cx="775594" cy="359071"/>
              </a:xfrm>
              <a:prstGeom prst="rect">
                <a:avLst/>
              </a:prstGeom>
              <a:blipFill>
                <a:blip r:embed="rId14"/>
                <a:stretch>
                  <a:fillRect b="-67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Nyíl: szalag, lefelé mutató 40">
            <a:extLst>
              <a:ext uri="{FF2B5EF4-FFF2-40B4-BE49-F238E27FC236}">
                <a16:creationId xmlns:a16="http://schemas.microsoft.com/office/drawing/2014/main" id="{65B02417-5E1C-B2C4-6433-AD718D747BAD}"/>
              </a:ext>
            </a:extLst>
          </p:cNvPr>
          <p:cNvSpPr/>
          <p:nvPr/>
        </p:nvSpPr>
        <p:spPr>
          <a:xfrm flipH="1">
            <a:off x="8184231" y="2800435"/>
            <a:ext cx="1691273" cy="496049"/>
          </a:xfrm>
          <a:prstGeom prst="curvedDownArrow">
            <a:avLst/>
          </a:prstGeom>
          <a:solidFill>
            <a:schemeClr val="bg1"/>
          </a:solidFill>
          <a:ln>
            <a:prstDash val="sysDot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3D044F6D-21EC-74F4-75CB-2ADD0C5334A7}"/>
              </a:ext>
            </a:extLst>
          </p:cNvPr>
          <p:cNvSpPr txBox="1"/>
          <p:nvPr/>
        </p:nvSpPr>
        <p:spPr>
          <a:xfrm rot="16200000">
            <a:off x="5626315" y="1984444"/>
            <a:ext cx="13234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noProof="0" dirty="0">
                <a:solidFill>
                  <a:schemeClr val="tx1"/>
                </a:solidFill>
              </a:rPr>
              <a:t>Energy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zövegdoboz 2">
                <a:extLst>
                  <a:ext uri="{FF2B5EF4-FFF2-40B4-BE49-F238E27FC236}">
                    <a16:creationId xmlns:a16="http://schemas.microsoft.com/office/drawing/2014/main" id="{7D111AAD-C781-C72F-36E8-15710A965A06}"/>
                  </a:ext>
                </a:extLst>
              </p:cNvPr>
              <p:cNvSpPr txBox="1"/>
              <p:nvPr/>
            </p:nvSpPr>
            <p:spPr>
              <a:xfrm rot="16200000">
                <a:off x="11652844" y="4928941"/>
                <a:ext cx="776925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noProof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𝑬</m:t>
                      </m:r>
                      <m:d>
                        <m:dPr>
                          <m:ctrlPr>
                            <a:rPr lang="en-US" b="1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b="1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d>
                    </m:oMath>
                  </m:oMathPara>
                </a14:m>
                <a:endParaRPr lang="en-US" b="1" noProof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Szövegdoboz 2">
                <a:extLst>
                  <a:ext uri="{FF2B5EF4-FFF2-40B4-BE49-F238E27FC236}">
                    <a16:creationId xmlns:a16="http://schemas.microsoft.com/office/drawing/2014/main" id="{7D111AAD-C781-C72F-36E8-15710A965A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11652844" y="4928941"/>
                <a:ext cx="776925" cy="369332"/>
              </a:xfrm>
              <a:prstGeom prst="rect">
                <a:avLst/>
              </a:prstGeom>
              <a:blipFill>
                <a:blip r:embed="rId15"/>
                <a:stretch>
                  <a:fillRect r="-65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3770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4" grpId="0"/>
      <p:bldP spid="6" grpId="0"/>
      <p:bldP spid="8" grpId="0" animBg="1"/>
      <p:bldP spid="14" grpId="0" animBg="1"/>
      <p:bldP spid="17" grpId="0" animBg="1"/>
      <p:bldP spid="18" grpId="0" animBg="1"/>
      <p:bldP spid="19" grpId="0" animBg="1"/>
      <p:bldP spid="20" grpId="0" animBg="1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 animBg="1"/>
      <p:bldP spid="35" grpId="0" animBg="1"/>
      <p:bldP spid="36" grpId="0" animBg="1"/>
      <p:bldP spid="37" grpId="0"/>
      <p:bldP spid="38" grpId="0"/>
      <p:bldP spid="39" grpId="0"/>
      <p:bldP spid="40" grpId="0" animBg="1"/>
      <p:bldP spid="10" grpId="0"/>
      <p:bldP spid="41" grpId="0" animBg="1"/>
      <p:bldP spid="2" grpId="0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FF3C97-A17C-6C80-76CC-7AFF2699CD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>
            <a:extLst>
              <a:ext uri="{FF2B5EF4-FFF2-40B4-BE49-F238E27FC236}">
                <a16:creationId xmlns:a16="http://schemas.microsoft.com/office/drawing/2014/main" id="{E1953893-CA33-DB8D-3446-7C916058BFB7}"/>
              </a:ext>
            </a:extLst>
          </p:cNvPr>
          <p:cNvSpPr txBox="1"/>
          <p:nvPr/>
        </p:nvSpPr>
        <p:spPr>
          <a:xfrm>
            <a:off x="4634442" y="980728"/>
            <a:ext cx="71415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u="sng" noProof="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BO vs. MCMC</a:t>
            </a:r>
            <a:endParaRPr lang="en-US" sz="2400" b="1" u="sng" noProof="0" dirty="0"/>
          </a:p>
        </p:txBody>
      </p:sp>
      <p:graphicFrame>
        <p:nvGraphicFramePr>
          <p:cNvPr id="5" name="Táblázat 4">
            <a:extLst>
              <a:ext uri="{FF2B5EF4-FFF2-40B4-BE49-F238E27FC236}">
                <a16:creationId xmlns:a16="http://schemas.microsoft.com/office/drawing/2014/main" id="{A6F16E5E-9D14-BDFB-7D02-C02E87115B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8485213"/>
              </p:ext>
            </p:extLst>
          </p:nvPr>
        </p:nvGraphicFramePr>
        <p:xfrm>
          <a:off x="4695231" y="1628800"/>
          <a:ext cx="7020001" cy="4385493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2537779">
                  <a:extLst>
                    <a:ext uri="{9D8B030D-6E8A-4147-A177-3AD203B41FA5}">
                      <a16:colId xmlns:a16="http://schemas.microsoft.com/office/drawing/2014/main" val="2703149910"/>
                    </a:ext>
                  </a:extLst>
                </a:gridCol>
                <a:gridCol w="2241111">
                  <a:extLst>
                    <a:ext uri="{9D8B030D-6E8A-4147-A177-3AD203B41FA5}">
                      <a16:colId xmlns:a16="http://schemas.microsoft.com/office/drawing/2014/main" val="4219641678"/>
                    </a:ext>
                  </a:extLst>
                </a:gridCol>
                <a:gridCol w="2241111">
                  <a:extLst>
                    <a:ext uri="{9D8B030D-6E8A-4147-A177-3AD203B41FA5}">
                      <a16:colId xmlns:a16="http://schemas.microsoft.com/office/drawing/2014/main" val="1837022655"/>
                    </a:ext>
                  </a:extLst>
                </a:gridCol>
              </a:tblGrid>
              <a:tr h="527111">
                <a:tc>
                  <a:txBody>
                    <a:bodyPr/>
                    <a:lstStyle/>
                    <a:p>
                      <a:pPr algn="l"/>
                      <a:r>
                        <a:rPr lang="en-US" sz="2000" noProof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Method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MCMC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0590973"/>
                  </a:ext>
                </a:extLst>
              </a:tr>
              <a:tr h="527111">
                <a:tc>
                  <a:txBody>
                    <a:bodyPr/>
                    <a:lstStyle/>
                    <a:p>
                      <a:r>
                        <a:rPr lang="en-US" sz="2000" b="1" noProof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Optimum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From </a:t>
                      </a:r>
                      <a:r>
                        <a:rPr lang="en-US" sz="2000" noProof="0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multiD</a:t>
                      </a:r>
                      <a:r>
                        <a:rPr lang="en-US" sz="2000" noProof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function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Converging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71778"/>
                  </a:ext>
                </a:extLst>
              </a:tr>
              <a:tr h="527111">
                <a:tc>
                  <a:txBody>
                    <a:bodyPr/>
                    <a:lstStyle/>
                    <a:p>
                      <a:r>
                        <a:rPr lang="en-US" sz="2000" b="1" noProof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Physics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Explore “on-line”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“off-line”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73755441"/>
                  </a:ext>
                </a:extLst>
              </a:tr>
              <a:tr h="527111">
                <a:tc>
                  <a:txBody>
                    <a:bodyPr/>
                    <a:lstStyle/>
                    <a:p>
                      <a:r>
                        <a:rPr lang="en-US" sz="2000" b="1" noProof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Necessary data points for convergence (N)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10-100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100-1000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57651857"/>
                  </a:ext>
                </a:extLst>
              </a:tr>
              <a:tr h="527111">
                <a:tc>
                  <a:txBody>
                    <a:bodyPr/>
                    <a:lstStyle/>
                    <a:p>
                      <a:r>
                        <a:rPr lang="en-US" sz="2000" b="1" noProof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Computational complexity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noProof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~N</a:t>
                      </a:r>
                      <a:r>
                        <a:rPr lang="en-US" sz="2000" b="1" baseline="30000" noProof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noProof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~N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53067206"/>
                  </a:ext>
                </a:extLst>
              </a:tr>
              <a:tr h="527111">
                <a:tc>
                  <a:txBody>
                    <a:bodyPr/>
                    <a:lstStyle/>
                    <a:p>
                      <a:r>
                        <a:rPr lang="en-US" sz="2000" b="1" noProof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Configurable parameters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Few (1-6)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Large number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59659018"/>
                  </a:ext>
                </a:extLst>
              </a:tr>
              <a:tr h="527111">
                <a:tc>
                  <a:txBody>
                    <a:bodyPr/>
                    <a:lstStyle/>
                    <a:p>
                      <a:r>
                        <a:rPr lang="en-US" sz="2000" b="1" noProof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Time required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30-60 min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22090846"/>
                  </a:ext>
                </a:extLst>
              </a:tr>
            </a:tbl>
          </a:graphicData>
        </a:graphic>
      </p:graphicFrame>
      <p:sp>
        <p:nvSpPr>
          <p:cNvPr id="7" name="TextBox 1">
            <a:extLst>
              <a:ext uri="{FF2B5EF4-FFF2-40B4-BE49-F238E27FC236}">
                <a16:creationId xmlns:a16="http://schemas.microsoft.com/office/drawing/2014/main" id="{BA899206-7E29-4759-2379-4EF1D902399A}"/>
              </a:ext>
            </a:extLst>
          </p:cNvPr>
          <p:cNvSpPr txBox="1"/>
          <p:nvPr/>
        </p:nvSpPr>
        <p:spPr>
          <a:xfrm>
            <a:off x="1140282" y="188640"/>
            <a:ext cx="9911436" cy="646331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defTabSz="761970">
              <a:defRPr/>
            </a:pPr>
            <a:r>
              <a:rPr lang="en-US" sz="3600" b="1" cap="all" noProof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What if we have more points?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577F5DD-BA25-73C1-4B53-0008352FC24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2238" y="6021288"/>
            <a:ext cx="1339786" cy="649796"/>
          </a:xfrm>
          <a:prstGeom prst="rect">
            <a:avLst/>
          </a:prstGeom>
        </p:spPr>
      </p:pic>
      <p:pic>
        <p:nvPicPr>
          <p:cNvPr id="76" name="Kép 75">
            <a:extLst>
              <a:ext uri="{FF2B5EF4-FFF2-40B4-BE49-F238E27FC236}">
                <a16:creationId xmlns:a16="http://schemas.microsoft.com/office/drawing/2014/main" id="{984D471C-E941-28C9-4582-834FF924F1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352" y="834971"/>
            <a:ext cx="3386986" cy="5191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01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96D52CC-97C1-4258-B24B-46BE9A85805A}"/>
              </a:ext>
            </a:extLst>
          </p:cNvPr>
          <p:cNvSpPr txBox="1"/>
          <p:nvPr/>
        </p:nvSpPr>
        <p:spPr>
          <a:xfrm>
            <a:off x="2099556" y="74519"/>
            <a:ext cx="7992888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defTabSz="761970">
              <a:defRPr/>
            </a:pPr>
            <a:r>
              <a:rPr lang="en-US" sz="3600" b="1" noProof="0" dirty="0">
                <a:solidFill>
                  <a:srgbClr val="3434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Low-Energy Ion Acceleration (LEIA) Beamline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524001" y="102921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n-US" noProof="0" dirty="0">
              <a:solidFill>
                <a:srgbClr val="000000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524001" y="102921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n-US" noProof="0" dirty="0">
              <a:solidFill>
                <a:srgbClr val="000000"/>
              </a:solidFill>
            </a:endParaRP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22A1D4BA-00B1-9912-3C51-7DB0C6F503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3732" y="765395"/>
            <a:ext cx="5246074" cy="2519589"/>
          </a:xfrm>
          <a:prstGeom prst="rect">
            <a:avLst/>
          </a:prstGeom>
        </p:spPr>
      </p:pic>
      <p:grpSp>
        <p:nvGrpSpPr>
          <p:cNvPr id="9" name="Csoportba foglalás 8">
            <a:extLst>
              <a:ext uri="{FF2B5EF4-FFF2-40B4-BE49-F238E27FC236}">
                <a16:creationId xmlns:a16="http://schemas.microsoft.com/office/drawing/2014/main" id="{C127B68A-A644-DB95-D39B-6EEC98A41952}"/>
              </a:ext>
            </a:extLst>
          </p:cNvPr>
          <p:cNvGrpSpPr/>
          <p:nvPr/>
        </p:nvGrpSpPr>
        <p:grpSpPr>
          <a:xfrm>
            <a:off x="191344" y="1274848"/>
            <a:ext cx="6655870" cy="4298780"/>
            <a:chOff x="592194" y="1700808"/>
            <a:chExt cx="6655870" cy="4298780"/>
          </a:xfrm>
        </p:grpSpPr>
        <p:pic>
          <p:nvPicPr>
            <p:cNvPr id="3" name="Kép 2"/>
            <p:cNvPicPr>
              <a:picLocks noChangeAspect="1"/>
            </p:cNvPicPr>
            <p:nvPr/>
          </p:nvPicPr>
          <p:blipFill>
            <a:blip r:embed="rId4"/>
            <a:srcRect l="23609"/>
            <a:stretch>
              <a:fillRect/>
            </a:stretch>
          </p:blipFill>
          <p:spPr>
            <a:xfrm>
              <a:off x="592194" y="1700808"/>
              <a:ext cx="6655870" cy="4298780"/>
            </a:xfrm>
            <a:prstGeom prst="rect">
              <a:avLst/>
            </a:prstGeom>
          </p:spPr>
        </p:pic>
        <p:sp>
          <p:nvSpPr>
            <p:cNvPr id="8" name="Téglalap 7">
              <a:extLst>
                <a:ext uri="{FF2B5EF4-FFF2-40B4-BE49-F238E27FC236}">
                  <a16:creationId xmlns:a16="http://schemas.microsoft.com/office/drawing/2014/main" id="{BED54CCB-4599-0934-23E0-A2BDCB555AA2}"/>
                </a:ext>
              </a:extLst>
            </p:cNvPr>
            <p:cNvSpPr/>
            <p:nvPr/>
          </p:nvSpPr>
          <p:spPr>
            <a:xfrm>
              <a:off x="623392" y="4509120"/>
              <a:ext cx="1079990" cy="2513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10" name="Ellipszis 9">
            <a:extLst>
              <a:ext uri="{FF2B5EF4-FFF2-40B4-BE49-F238E27FC236}">
                <a16:creationId xmlns:a16="http://schemas.microsoft.com/office/drawing/2014/main" id="{2C8117B9-A069-83E7-40BE-868376EB350A}"/>
              </a:ext>
            </a:extLst>
          </p:cNvPr>
          <p:cNvSpPr/>
          <p:nvPr/>
        </p:nvSpPr>
        <p:spPr>
          <a:xfrm>
            <a:off x="2999656" y="3064198"/>
            <a:ext cx="1080120" cy="720080"/>
          </a:xfrm>
          <a:prstGeom prst="ellipse">
            <a:avLst/>
          </a:prstGeom>
          <a:noFill/>
          <a:ln w="28575">
            <a:solidFill>
              <a:srgbClr val="3333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pic>
        <p:nvPicPr>
          <p:cNvPr id="11" name="Kép 10">
            <a:extLst>
              <a:ext uri="{FF2B5EF4-FFF2-40B4-BE49-F238E27FC236}">
                <a16:creationId xmlns:a16="http://schemas.microsoft.com/office/drawing/2014/main" id="{4C22426F-1452-3B3A-E081-F997ABB61B4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87411" y="4157446"/>
            <a:ext cx="3356786" cy="1890370"/>
          </a:xfrm>
          <a:prstGeom prst="rect">
            <a:avLst/>
          </a:prstGeom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id="{93A9FAC4-26BF-1DBA-4553-DA6D6928C1B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16000"/>
                    </a14:imgEffect>
                    <a14:imgEffect>
                      <a14:brightnessContrast bright="46000" contrast="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596" t="6944" r="27910" b="7490"/>
          <a:stretch/>
        </p:blipFill>
        <p:spPr bwMode="auto">
          <a:xfrm flipH="1">
            <a:off x="9888057" y="3559281"/>
            <a:ext cx="1149280" cy="3086702"/>
          </a:xfrm>
          <a:prstGeom prst="rect">
            <a:avLst/>
          </a:prstGeom>
          <a:ln w="38100">
            <a:solidFill>
              <a:srgbClr val="FF000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Nyíl: jobbra mutató 12">
            <a:extLst>
              <a:ext uri="{FF2B5EF4-FFF2-40B4-BE49-F238E27FC236}">
                <a16:creationId xmlns:a16="http://schemas.microsoft.com/office/drawing/2014/main" id="{6A6040C6-D35F-26BB-890F-C23EFAE40425}"/>
              </a:ext>
            </a:extLst>
          </p:cNvPr>
          <p:cNvSpPr/>
          <p:nvPr/>
        </p:nvSpPr>
        <p:spPr>
          <a:xfrm rot="19916112">
            <a:off x="3863997" y="2398886"/>
            <a:ext cx="2824107" cy="504056"/>
          </a:xfrm>
          <a:prstGeom prst="rightArrow">
            <a:avLst>
              <a:gd name="adj1" fmla="val 52854"/>
              <a:gd name="adj2" fmla="val 50000"/>
            </a:avLst>
          </a:prstGeom>
          <a:solidFill>
            <a:srgbClr val="3333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Nyíl: jobbra mutató 14">
            <a:extLst>
              <a:ext uri="{FF2B5EF4-FFF2-40B4-BE49-F238E27FC236}">
                <a16:creationId xmlns:a16="http://schemas.microsoft.com/office/drawing/2014/main" id="{E34931AE-CF48-8AEA-8625-D75533EB3D35}"/>
              </a:ext>
            </a:extLst>
          </p:cNvPr>
          <p:cNvSpPr/>
          <p:nvPr/>
        </p:nvSpPr>
        <p:spPr>
          <a:xfrm rot="1484032">
            <a:off x="3914967" y="3879030"/>
            <a:ext cx="2824107" cy="504056"/>
          </a:xfrm>
          <a:prstGeom prst="rightArrow">
            <a:avLst>
              <a:gd name="adj1" fmla="val 52854"/>
              <a:gd name="adj2" fmla="val 50000"/>
            </a:avLst>
          </a:prstGeom>
          <a:solidFill>
            <a:srgbClr val="3333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160DAF6F-D0FB-A10E-ECFE-C4976A2639F9}"/>
              </a:ext>
            </a:extLst>
          </p:cNvPr>
          <p:cNvSpPr txBox="1"/>
          <p:nvPr/>
        </p:nvSpPr>
        <p:spPr>
          <a:xfrm rot="18900000">
            <a:off x="8321190" y="1282271"/>
            <a:ext cx="3542506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noProof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Karoly </a:t>
            </a:r>
            <a:r>
              <a:rPr lang="en-US" sz="3600" b="1" noProof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Osvay’s</a:t>
            </a:r>
            <a:r>
              <a:rPr lang="en-US" sz="3600" b="1" noProof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talk on Tue WG6</a:t>
            </a:r>
          </a:p>
        </p:txBody>
      </p:sp>
      <p:sp>
        <p:nvSpPr>
          <p:cNvPr id="14" name="Ellipszis 13">
            <a:extLst>
              <a:ext uri="{FF2B5EF4-FFF2-40B4-BE49-F238E27FC236}">
                <a16:creationId xmlns:a16="http://schemas.microsoft.com/office/drawing/2014/main" id="{3614A655-73AA-14F9-6204-0727D4EE1E06}"/>
              </a:ext>
            </a:extLst>
          </p:cNvPr>
          <p:cNvSpPr/>
          <p:nvPr/>
        </p:nvSpPr>
        <p:spPr>
          <a:xfrm>
            <a:off x="7431040" y="4437112"/>
            <a:ext cx="792088" cy="79208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7" name="Egyenes összekötő 16">
            <a:extLst>
              <a:ext uri="{FF2B5EF4-FFF2-40B4-BE49-F238E27FC236}">
                <a16:creationId xmlns:a16="http://schemas.microsoft.com/office/drawing/2014/main" id="{043E32E8-75FC-9584-CA68-7ADE8F442F00}"/>
              </a:ext>
            </a:extLst>
          </p:cNvPr>
          <p:cNvCxnSpPr>
            <a:stCxn id="14" idx="0"/>
          </p:cNvCxnSpPr>
          <p:nvPr/>
        </p:nvCxnSpPr>
        <p:spPr>
          <a:xfrm flipV="1">
            <a:off x="7827084" y="3559281"/>
            <a:ext cx="2060973" cy="87783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Egyenes összekötő 17">
            <a:extLst>
              <a:ext uri="{FF2B5EF4-FFF2-40B4-BE49-F238E27FC236}">
                <a16:creationId xmlns:a16="http://schemas.microsoft.com/office/drawing/2014/main" id="{68298038-1C93-DB44-E19F-3941B036EC89}"/>
              </a:ext>
            </a:extLst>
          </p:cNvPr>
          <p:cNvCxnSpPr>
            <a:cxnSpLocks/>
            <a:stCxn id="14" idx="4"/>
          </p:cNvCxnSpPr>
          <p:nvPr/>
        </p:nvCxnSpPr>
        <p:spPr>
          <a:xfrm>
            <a:off x="7827084" y="5229200"/>
            <a:ext cx="2060973" cy="141678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Picture 8">
            <a:extLst>
              <a:ext uri="{FF2B5EF4-FFF2-40B4-BE49-F238E27FC236}">
                <a16:creationId xmlns:a16="http://schemas.microsoft.com/office/drawing/2014/main" id="{C3870174-CAFD-3AC4-D8D0-AD709E259D49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2238" y="6021288"/>
            <a:ext cx="1339786" cy="649796"/>
          </a:xfrm>
          <a:prstGeom prst="rect">
            <a:avLst/>
          </a:prstGeom>
        </p:spPr>
      </p:pic>
      <p:sp>
        <p:nvSpPr>
          <p:cNvPr id="16" name="Téglalap 15">
            <a:extLst>
              <a:ext uri="{FF2B5EF4-FFF2-40B4-BE49-F238E27FC236}">
                <a16:creationId xmlns:a16="http://schemas.microsoft.com/office/drawing/2014/main" id="{9D64261B-93CA-BE34-340F-37C8F7F92D06}"/>
              </a:ext>
            </a:extLst>
          </p:cNvPr>
          <p:cNvSpPr/>
          <p:nvPr/>
        </p:nvSpPr>
        <p:spPr>
          <a:xfrm>
            <a:off x="5682289" y="5398435"/>
            <a:ext cx="13428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i="1" noProof="0" dirty="0">
                <a:latin typeface="Garamond" panose="02020404030301010803" pitchFamily="18" charset="0"/>
              </a:rPr>
              <a:t>Füle et al., HPLSE </a:t>
            </a:r>
            <a:r>
              <a:rPr lang="en-US" sz="1200" b="1" i="1" noProof="0" dirty="0">
                <a:latin typeface="Garamond" panose="02020404030301010803" pitchFamily="18" charset="0"/>
              </a:rPr>
              <a:t>12 </a:t>
            </a:r>
            <a:r>
              <a:rPr lang="en-US" sz="1200" i="1" noProof="0" dirty="0">
                <a:latin typeface="Garamond" panose="02020404030301010803" pitchFamily="18" charset="0"/>
              </a:rPr>
              <a:t>(2024) e37</a:t>
            </a:r>
          </a:p>
        </p:txBody>
      </p:sp>
      <p:sp>
        <p:nvSpPr>
          <p:cNvPr id="20" name="Téglalap 19">
            <a:extLst>
              <a:ext uri="{FF2B5EF4-FFF2-40B4-BE49-F238E27FC236}">
                <a16:creationId xmlns:a16="http://schemas.microsoft.com/office/drawing/2014/main" id="{7C4F1ACC-9D2D-0B5F-18C1-4949BBB487F3}"/>
              </a:ext>
            </a:extLst>
          </p:cNvPr>
          <p:cNvSpPr/>
          <p:nvPr/>
        </p:nvSpPr>
        <p:spPr>
          <a:xfrm>
            <a:off x="10990663" y="2420081"/>
            <a:ext cx="11492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i="1" noProof="0" dirty="0">
                <a:latin typeface="Garamond" panose="02020404030301010803" pitchFamily="18" charset="0"/>
              </a:rPr>
              <a:t>Stuhl et al., PRR </a:t>
            </a:r>
            <a:r>
              <a:rPr lang="en-US" sz="1200" b="1" i="1" noProof="0" dirty="0">
                <a:latin typeface="Garamond" panose="02020404030301010803" pitchFamily="18" charset="0"/>
              </a:rPr>
              <a:t>7 </a:t>
            </a:r>
            <a:r>
              <a:rPr lang="en-US" sz="1200" i="1" noProof="0" dirty="0">
                <a:latin typeface="Garamond" panose="02020404030301010803" pitchFamily="18" charset="0"/>
              </a:rPr>
              <a:t>(2025) 023137</a:t>
            </a:r>
          </a:p>
        </p:txBody>
      </p:sp>
    </p:spTree>
    <p:extLst>
      <p:ext uri="{BB962C8B-B14F-4D97-AF65-F5344CB8AC3E}">
        <p14:creationId xmlns:p14="http://schemas.microsoft.com/office/powerpoint/2010/main" val="955323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5" grpId="0" animBg="1"/>
      <p:bldP spid="6" grpId="0" animBg="1"/>
      <p:bldP spid="14" grpId="0" animBg="1"/>
      <p:bldP spid="16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>
            <a:extLst>
              <a:ext uri="{FF2B5EF4-FFF2-40B4-BE49-F238E27FC236}">
                <a16:creationId xmlns:a16="http://schemas.microsoft.com/office/drawing/2014/main" id="{36FFC5F7-F28E-5DEC-1440-A70E589C171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2238" y="6021288"/>
            <a:ext cx="1339786" cy="649796"/>
          </a:xfrm>
          <a:prstGeom prst="rect">
            <a:avLst/>
          </a:prstGeom>
        </p:spPr>
      </p:pic>
      <p:sp>
        <p:nvSpPr>
          <p:cNvPr id="24" name="TextBox 1">
            <a:extLst>
              <a:ext uri="{FF2B5EF4-FFF2-40B4-BE49-F238E27FC236}">
                <a16:creationId xmlns:a16="http://schemas.microsoft.com/office/drawing/2014/main" id="{FD01E5FB-A42E-9F1F-BA30-940C7119E61F}"/>
              </a:ext>
            </a:extLst>
          </p:cNvPr>
          <p:cNvSpPr txBox="1"/>
          <p:nvPr/>
        </p:nvSpPr>
        <p:spPr>
          <a:xfrm>
            <a:off x="2099556" y="-27384"/>
            <a:ext cx="7992888" cy="646331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defTabSz="761970">
              <a:defRPr/>
            </a:pPr>
            <a:r>
              <a:rPr lang="en-US" sz="3600" b="1" noProof="0" dirty="0">
                <a:solidFill>
                  <a:srgbClr val="3434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Ion spectra evaluation &amp; optimization</a:t>
            </a:r>
          </a:p>
        </p:txBody>
      </p:sp>
      <p:pic>
        <p:nvPicPr>
          <p:cNvPr id="29" name="Kép 28">
            <a:extLst>
              <a:ext uri="{FF2B5EF4-FFF2-40B4-BE49-F238E27FC236}">
                <a16:creationId xmlns:a16="http://schemas.microsoft.com/office/drawing/2014/main" id="{D6C24170-6B0D-EAF0-EE5C-67E77FC4C5B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8962" t="38272" r="1" b="38272"/>
          <a:stretch>
            <a:fillRect/>
          </a:stretch>
        </p:blipFill>
        <p:spPr>
          <a:xfrm>
            <a:off x="6406655" y="1191455"/>
            <a:ext cx="2973917" cy="1758802"/>
          </a:xfrm>
          <a:prstGeom prst="rect">
            <a:avLst/>
          </a:prstGeom>
        </p:spPr>
      </p:pic>
      <p:pic>
        <p:nvPicPr>
          <p:cNvPr id="14" name="Kép 13">
            <a:extLst>
              <a:ext uri="{FF2B5EF4-FFF2-40B4-BE49-F238E27FC236}">
                <a16:creationId xmlns:a16="http://schemas.microsoft.com/office/drawing/2014/main" id="{A3E045CE-59C0-D8A1-2C9A-1D18BB71E8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7605" y="961651"/>
            <a:ext cx="2434341" cy="2059827"/>
          </a:xfrm>
          <a:prstGeom prst="rect">
            <a:avLst/>
          </a:prstGeom>
        </p:spPr>
      </p:pic>
      <p:sp>
        <p:nvSpPr>
          <p:cNvPr id="15" name="Téglalap 14">
            <a:extLst>
              <a:ext uri="{FF2B5EF4-FFF2-40B4-BE49-F238E27FC236}">
                <a16:creationId xmlns:a16="http://schemas.microsoft.com/office/drawing/2014/main" id="{20CDF255-34A4-89CC-12D9-77AA1007E57F}"/>
              </a:ext>
            </a:extLst>
          </p:cNvPr>
          <p:cNvSpPr/>
          <p:nvPr/>
        </p:nvSpPr>
        <p:spPr>
          <a:xfrm>
            <a:off x="501999" y="1431772"/>
            <a:ext cx="2160000" cy="1080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noProof="0" dirty="0"/>
              <a:t>Laser system</a:t>
            </a:r>
          </a:p>
        </p:txBody>
      </p:sp>
      <p:sp>
        <p:nvSpPr>
          <p:cNvPr id="17" name="Téglalap 16">
            <a:extLst>
              <a:ext uri="{FF2B5EF4-FFF2-40B4-BE49-F238E27FC236}">
                <a16:creationId xmlns:a16="http://schemas.microsoft.com/office/drawing/2014/main" id="{F9DD2553-62B0-D030-6559-1D79A4071709}"/>
              </a:ext>
            </a:extLst>
          </p:cNvPr>
          <p:cNvSpPr/>
          <p:nvPr/>
        </p:nvSpPr>
        <p:spPr>
          <a:xfrm>
            <a:off x="407368" y="4729335"/>
            <a:ext cx="2160000" cy="1080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noProof="0" dirty="0"/>
              <a:t>Dazzler</a:t>
            </a:r>
          </a:p>
        </p:txBody>
      </p:sp>
      <p:grpSp>
        <p:nvGrpSpPr>
          <p:cNvPr id="21" name="Csoportba foglalás 20">
            <a:extLst>
              <a:ext uri="{FF2B5EF4-FFF2-40B4-BE49-F238E27FC236}">
                <a16:creationId xmlns:a16="http://schemas.microsoft.com/office/drawing/2014/main" id="{13CF5AE2-9680-1860-5E07-B10F0FBDBEDF}"/>
              </a:ext>
            </a:extLst>
          </p:cNvPr>
          <p:cNvGrpSpPr/>
          <p:nvPr/>
        </p:nvGrpSpPr>
        <p:grpSpPr>
          <a:xfrm>
            <a:off x="3071664" y="3837547"/>
            <a:ext cx="2543781" cy="2543781"/>
            <a:chOff x="3635163" y="3455847"/>
            <a:chExt cx="2543781" cy="2543781"/>
          </a:xfrm>
        </p:grpSpPr>
        <p:pic>
          <p:nvPicPr>
            <p:cNvPr id="19" name="Ábra 18" descr="Számítógép egyszínű kitöltéssel">
              <a:extLst>
                <a:ext uri="{FF2B5EF4-FFF2-40B4-BE49-F238E27FC236}">
                  <a16:creationId xmlns:a16="http://schemas.microsoft.com/office/drawing/2014/main" id="{05E89FBC-AA5E-5F2A-62B2-6C33A320EE5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635163" y="3455847"/>
              <a:ext cx="2543781" cy="2543781"/>
            </a:xfrm>
            <a:prstGeom prst="rect">
              <a:avLst/>
            </a:prstGeom>
          </p:spPr>
        </p:pic>
        <p:sp>
          <p:nvSpPr>
            <p:cNvPr id="20" name="Szövegdoboz 19">
              <a:extLst>
                <a:ext uri="{FF2B5EF4-FFF2-40B4-BE49-F238E27FC236}">
                  <a16:creationId xmlns:a16="http://schemas.microsoft.com/office/drawing/2014/main" id="{39FF0B90-BC9A-38F3-CD5E-04F9B6976ACB}"/>
                </a:ext>
              </a:extLst>
            </p:cNvPr>
            <p:cNvSpPr txBox="1"/>
            <p:nvPr/>
          </p:nvSpPr>
          <p:spPr>
            <a:xfrm>
              <a:off x="3864448" y="4355253"/>
              <a:ext cx="12220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noProof="0" dirty="0">
                  <a:solidFill>
                    <a:srgbClr val="0070C0"/>
                  </a:solidFill>
                </a:rPr>
                <a:t>MCMC</a:t>
              </a:r>
            </a:p>
          </p:txBody>
        </p:sp>
      </p:grpSp>
      <p:grpSp>
        <p:nvGrpSpPr>
          <p:cNvPr id="39" name="Csoportba foglalás 38">
            <a:extLst>
              <a:ext uri="{FF2B5EF4-FFF2-40B4-BE49-F238E27FC236}">
                <a16:creationId xmlns:a16="http://schemas.microsoft.com/office/drawing/2014/main" id="{8590E84A-8717-1A29-E5E5-9CC0EC463315}"/>
              </a:ext>
            </a:extLst>
          </p:cNvPr>
          <p:cNvGrpSpPr/>
          <p:nvPr/>
        </p:nvGrpSpPr>
        <p:grpSpPr>
          <a:xfrm>
            <a:off x="9401551" y="2492896"/>
            <a:ext cx="2666993" cy="2074214"/>
            <a:chOff x="7412662" y="671976"/>
            <a:chExt cx="2921611" cy="2673753"/>
          </a:xfrm>
        </p:grpSpPr>
        <p:pic>
          <p:nvPicPr>
            <p:cNvPr id="22" name="Kép 21">
              <a:extLst>
                <a:ext uri="{FF2B5EF4-FFF2-40B4-BE49-F238E27FC236}">
                  <a16:creationId xmlns:a16="http://schemas.microsoft.com/office/drawing/2014/main" id="{47AD7E2C-0477-F1CC-A354-9E40573CC2C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412662" y="671976"/>
              <a:ext cx="2921611" cy="2673753"/>
            </a:xfrm>
            <a:prstGeom prst="rect">
              <a:avLst/>
            </a:prstGeom>
          </p:spPr>
        </p:pic>
        <p:sp>
          <p:nvSpPr>
            <p:cNvPr id="30" name="Szövegdoboz 29">
              <a:extLst>
                <a:ext uri="{FF2B5EF4-FFF2-40B4-BE49-F238E27FC236}">
                  <a16:creationId xmlns:a16="http://schemas.microsoft.com/office/drawing/2014/main" id="{F11D6E0F-AECC-237F-1DB0-0F61FEEAF964}"/>
                </a:ext>
              </a:extLst>
            </p:cNvPr>
            <p:cNvSpPr txBox="1"/>
            <p:nvPr/>
          </p:nvSpPr>
          <p:spPr>
            <a:xfrm>
              <a:off x="8112224" y="1484784"/>
              <a:ext cx="7200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noProof="0" dirty="0">
                  <a:solidFill>
                    <a:schemeClr val="bg1"/>
                  </a:solidFill>
                </a:rPr>
                <a:t>O</a:t>
              </a:r>
              <a:r>
                <a:rPr lang="en-US" baseline="30000" noProof="0" dirty="0">
                  <a:solidFill>
                    <a:schemeClr val="bg1"/>
                  </a:solidFill>
                </a:rPr>
                <a:t>1+</a:t>
              </a:r>
            </a:p>
          </p:txBody>
        </p:sp>
        <p:sp>
          <p:nvSpPr>
            <p:cNvPr id="32" name="Szövegdoboz 31">
              <a:extLst>
                <a:ext uri="{FF2B5EF4-FFF2-40B4-BE49-F238E27FC236}">
                  <a16:creationId xmlns:a16="http://schemas.microsoft.com/office/drawing/2014/main" id="{4ECFC99D-43EB-D6D2-D919-8CDC868FDE6C}"/>
                </a:ext>
              </a:extLst>
            </p:cNvPr>
            <p:cNvSpPr txBox="1"/>
            <p:nvPr/>
          </p:nvSpPr>
          <p:spPr>
            <a:xfrm>
              <a:off x="8538095" y="1300118"/>
              <a:ext cx="7200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noProof="0" dirty="0">
                  <a:solidFill>
                    <a:schemeClr val="bg1"/>
                  </a:solidFill>
                </a:rPr>
                <a:t>O</a:t>
              </a:r>
              <a:r>
                <a:rPr lang="en-US" baseline="30000" noProof="0" dirty="0">
                  <a:solidFill>
                    <a:schemeClr val="bg1"/>
                  </a:solidFill>
                </a:rPr>
                <a:t>2+</a:t>
              </a:r>
            </a:p>
          </p:txBody>
        </p:sp>
        <p:sp>
          <p:nvSpPr>
            <p:cNvPr id="34" name="Szövegdoboz 33">
              <a:extLst>
                <a:ext uri="{FF2B5EF4-FFF2-40B4-BE49-F238E27FC236}">
                  <a16:creationId xmlns:a16="http://schemas.microsoft.com/office/drawing/2014/main" id="{82D42074-C31D-06F5-BEC2-E3172D6B28F8}"/>
                </a:ext>
              </a:extLst>
            </p:cNvPr>
            <p:cNvSpPr txBox="1"/>
            <p:nvPr/>
          </p:nvSpPr>
          <p:spPr>
            <a:xfrm>
              <a:off x="8708784" y="1520697"/>
              <a:ext cx="7200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noProof="0" dirty="0">
                  <a:solidFill>
                    <a:schemeClr val="bg1"/>
                  </a:solidFill>
                </a:rPr>
                <a:t>O</a:t>
              </a:r>
              <a:r>
                <a:rPr lang="en-US" baseline="30000" noProof="0" dirty="0">
                  <a:solidFill>
                    <a:schemeClr val="bg1"/>
                  </a:solidFill>
                </a:rPr>
                <a:t>3+</a:t>
              </a:r>
            </a:p>
          </p:txBody>
        </p:sp>
        <p:sp>
          <p:nvSpPr>
            <p:cNvPr id="36" name="Szövegdoboz 35">
              <a:extLst>
                <a:ext uri="{FF2B5EF4-FFF2-40B4-BE49-F238E27FC236}">
                  <a16:creationId xmlns:a16="http://schemas.microsoft.com/office/drawing/2014/main" id="{AA9F41D1-A0E3-5AAB-7169-748BE5C99151}"/>
                </a:ext>
              </a:extLst>
            </p:cNvPr>
            <p:cNvSpPr txBox="1"/>
            <p:nvPr/>
          </p:nvSpPr>
          <p:spPr>
            <a:xfrm>
              <a:off x="8616280" y="1959924"/>
              <a:ext cx="7200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noProof="0" dirty="0">
                  <a:solidFill>
                    <a:schemeClr val="bg1"/>
                  </a:solidFill>
                </a:rPr>
                <a:t>O</a:t>
              </a:r>
              <a:r>
                <a:rPr lang="en-US" baseline="30000" noProof="0" dirty="0">
                  <a:solidFill>
                    <a:schemeClr val="bg1"/>
                  </a:solidFill>
                </a:rPr>
                <a:t>4+</a:t>
              </a:r>
            </a:p>
          </p:txBody>
        </p:sp>
        <p:sp>
          <p:nvSpPr>
            <p:cNvPr id="38" name="Szövegdoboz 37">
              <a:extLst>
                <a:ext uri="{FF2B5EF4-FFF2-40B4-BE49-F238E27FC236}">
                  <a16:creationId xmlns:a16="http://schemas.microsoft.com/office/drawing/2014/main" id="{98CDC821-680D-E5E3-62AD-6388FB84E521}"/>
                </a:ext>
              </a:extLst>
            </p:cNvPr>
            <p:cNvSpPr txBox="1"/>
            <p:nvPr/>
          </p:nvSpPr>
          <p:spPr>
            <a:xfrm>
              <a:off x="9608997" y="760081"/>
              <a:ext cx="7200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noProof="0" dirty="0">
                  <a:solidFill>
                    <a:schemeClr val="bg1"/>
                  </a:solidFill>
                </a:rPr>
                <a:t>D</a:t>
              </a:r>
              <a:r>
                <a:rPr lang="en-US" baseline="30000" noProof="0" dirty="0">
                  <a:solidFill>
                    <a:schemeClr val="bg1"/>
                  </a:solidFill>
                </a:rPr>
                <a:t>+</a:t>
              </a:r>
            </a:p>
          </p:txBody>
        </p:sp>
      </p:grpSp>
      <p:sp>
        <p:nvSpPr>
          <p:cNvPr id="40" name="Nyíl: jobbra mutató 39">
            <a:extLst>
              <a:ext uri="{FF2B5EF4-FFF2-40B4-BE49-F238E27FC236}">
                <a16:creationId xmlns:a16="http://schemas.microsoft.com/office/drawing/2014/main" id="{E7EFCC00-B50C-5727-7898-45F873D1D2F4}"/>
              </a:ext>
            </a:extLst>
          </p:cNvPr>
          <p:cNvSpPr/>
          <p:nvPr/>
        </p:nvSpPr>
        <p:spPr>
          <a:xfrm>
            <a:off x="2279576" y="1609105"/>
            <a:ext cx="1512167" cy="725331"/>
          </a:xfrm>
          <a:prstGeom prst="rightArrow">
            <a:avLst/>
          </a:prstGeom>
          <a:solidFill>
            <a:srgbClr val="3333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dirty="0"/>
          </a:p>
        </p:txBody>
      </p:sp>
      <p:sp>
        <p:nvSpPr>
          <p:cNvPr id="79" name="Nyíl: jobbra mutató 78">
            <a:extLst>
              <a:ext uri="{FF2B5EF4-FFF2-40B4-BE49-F238E27FC236}">
                <a16:creationId xmlns:a16="http://schemas.microsoft.com/office/drawing/2014/main" id="{E7197522-7A4E-C3DE-6266-164F739732FD}"/>
              </a:ext>
            </a:extLst>
          </p:cNvPr>
          <p:cNvSpPr/>
          <p:nvPr/>
        </p:nvSpPr>
        <p:spPr>
          <a:xfrm>
            <a:off x="5646122" y="1577059"/>
            <a:ext cx="983003" cy="725331"/>
          </a:xfrm>
          <a:prstGeom prst="rightArrow">
            <a:avLst/>
          </a:prstGeom>
          <a:solidFill>
            <a:srgbClr val="3333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dirty="0"/>
          </a:p>
        </p:txBody>
      </p:sp>
      <p:sp>
        <p:nvSpPr>
          <p:cNvPr id="84" name="Nyíl: jobbra mutató 83">
            <a:extLst>
              <a:ext uri="{FF2B5EF4-FFF2-40B4-BE49-F238E27FC236}">
                <a16:creationId xmlns:a16="http://schemas.microsoft.com/office/drawing/2014/main" id="{0A541635-7C3C-EF41-5EAC-E81F26AA1E90}"/>
              </a:ext>
            </a:extLst>
          </p:cNvPr>
          <p:cNvSpPr/>
          <p:nvPr/>
        </p:nvSpPr>
        <p:spPr>
          <a:xfrm flipH="1">
            <a:off x="5148935" y="4833079"/>
            <a:ext cx="1166537" cy="725331"/>
          </a:xfrm>
          <a:prstGeom prst="rightArrow">
            <a:avLst/>
          </a:prstGeom>
          <a:solidFill>
            <a:srgbClr val="3333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dirty="0"/>
          </a:p>
        </p:txBody>
      </p:sp>
      <p:sp>
        <p:nvSpPr>
          <p:cNvPr id="88" name="Nyíl: jobbra mutató 87">
            <a:extLst>
              <a:ext uri="{FF2B5EF4-FFF2-40B4-BE49-F238E27FC236}">
                <a16:creationId xmlns:a16="http://schemas.microsoft.com/office/drawing/2014/main" id="{C975AD43-90F1-425D-C6F2-ECCB5C1E6415}"/>
              </a:ext>
            </a:extLst>
          </p:cNvPr>
          <p:cNvSpPr/>
          <p:nvPr/>
        </p:nvSpPr>
        <p:spPr>
          <a:xfrm rot="5400000" flipH="1">
            <a:off x="468825" y="3257887"/>
            <a:ext cx="2217564" cy="725331"/>
          </a:xfrm>
          <a:prstGeom prst="rightArrow">
            <a:avLst/>
          </a:prstGeom>
          <a:solidFill>
            <a:srgbClr val="3333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dirty="0"/>
          </a:p>
        </p:txBody>
      </p:sp>
      <p:sp>
        <p:nvSpPr>
          <p:cNvPr id="90" name="Szövegdoboz 89">
            <a:extLst>
              <a:ext uri="{FF2B5EF4-FFF2-40B4-BE49-F238E27FC236}">
                <a16:creationId xmlns:a16="http://schemas.microsoft.com/office/drawing/2014/main" id="{628526E6-89F5-9F18-3B80-1CC8B266412B}"/>
              </a:ext>
            </a:extLst>
          </p:cNvPr>
          <p:cNvSpPr txBox="1"/>
          <p:nvPr/>
        </p:nvSpPr>
        <p:spPr>
          <a:xfrm>
            <a:off x="6558715" y="789898"/>
            <a:ext cx="283748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noProof="0" dirty="0"/>
              <a:t>Thomson Parabola Spectrometer</a:t>
            </a:r>
          </a:p>
        </p:txBody>
      </p:sp>
      <p:sp>
        <p:nvSpPr>
          <p:cNvPr id="4" name="Nyíl: felfelé kanyarodó 3">
            <a:extLst>
              <a:ext uri="{FF2B5EF4-FFF2-40B4-BE49-F238E27FC236}">
                <a16:creationId xmlns:a16="http://schemas.microsoft.com/office/drawing/2014/main" id="{EAD39640-B7B3-BE76-986F-45712CF3F796}"/>
              </a:ext>
            </a:extLst>
          </p:cNvPr>
          <p:cNvSpPr/>
          <p:nvPr/>
        </p:nvSpPr>
        <p:spPr>
          <a:xfrm flipV="1">
            <a:off x="9192344" y="1448966"/>
            <a:ext cx="2376264" cy="1403970"/>
          </a:xfrm>
          <a:prstGeom prst="bentUpArrow">
            <a:avLst/>
          </a:prstGeom>
          <a:solidFill>
            <a:srgbClr val="3333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72" name="Csoportba foglalás 71">
            <a:extLst>
              <a:ext uri="{FF2B5EF4-FFF2-40B4-BE49-F238E27FC236}">
                <a16:creationId xmlns:a16="http://schemas.microsoft.com/office/drawing/2014/main" id="{698C1E4F-3568-AFA2-303C-EA445769B7E4}"/>
              </a:ext>
            </a:extLst>
          </p:cNvPr>
          <p:cNvGrpSpPr/>
          <p:nvPr/>
        </p:nvGrpSpPr>
        <p:grpSpPr>
          <a:xfrm>
            <a:off x="6312024" y="3894906"/>
            <a:ext cx="3312368" cy="2484276"/>
            <a:chOff x="6456040" y="3994475"/>
            <a:chExt cx="3312368" cy="2484276"/>
          </a:xfrm>
        </p:grpSpPr>
        <p:pic>
          <p:nvPicPr>
            <p:cNvPr id="3" name="Kép 2">
              <a:extLst>
                <a:ext uri="{FF2B5EF4-FFF2-40B4-BE49-F238E27FC236}">
                  <a16:creationId xmlns:a16="http://schemas.microsoft.com/office/drawing/2014/main" id="{4BCA0F7C-5A10-BA7C-A485-90A53FE31A8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56040" y="3994475"/>
              <a:ext cx="3312368" cy="248427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3" name="Ellipszis 22">
              <a:extLst>
                <a:ext uri="{FF2B5EF4-FFF2-40B4-BE49-F238E27FC236}">
                  <a16:creationId xmlns:a16="http://schemas.microsoft.com/office/drawing/2014/main" id="{0B9741C0-1B49-AFD4-61EA-E80ACBE00EE0}"/>
                </a:ext>
              </a:extLst>
            </p:cNvPr>
            <p:cNvSpPr/>
            <p:nvPr/>
          </p:nvSpPr>
          <p:spPr>
            <a:xfrm>
              <a:off x="8976320" y="5574396"/>
              <a:ext cx="288032" cy="855644"/>
            </a:xfrm>
            <a:prstGeom prst="ellipse">
              <a:avLst/>
            </a:prstGeom>
            <a:noFill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5" name="Szövegdoboz 24">
              <a:extLst>
                <a:ext uri="{FF2B5EF4-FFF2-40B4-BE49-F238E27FC236}">
                  <a16:creationId xmlns:a16="http://schemas.microsoft.com/office/drawing/2014/main" id="{2BBCFF24-5A79-A573-375C-7524E40BB280}"/>
                </a:ext>
              </a:extLst>
            </p:cNvPr>
            <p:cNvSpPr txBox="1"/>
            <p:nvPr/>
          </p:nvSpPr>
          <p:spPr>
            <a:xfrm>
              <a:off x="8652284" y="5180634"/>
              <a:ext cx="9361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noProof="0" dirty="0">
                  <a:solidFill>
                    <a:schemeClr val="accent1"/>
                  </a:solidFill>
                </a:rPr>
                <a:t>Cutoff</a:t>
              </a:r>
            </a:p>
          </p:txBody>
        </p:sp>
        <p:cxnSp>
          <p:nvCxnSpPr>
            <p:cNvPr id="27" name="Egyenes összekötő 26">
              <a:extLst>
                <a:ext uri="{FF2B5EF4-FFF2-40B4-BE49-F238E27FC236}">
                  <a16:creationId xmlns:a16="http://schemas.microsoft.com/office/drawing/2014/main" id="{D8DFD791-8EAA-D4AA-F91F-0213FEA189D8}"/>
                </a:ext>
              </a:extLst>
            </p:cNvPr>
            <p:cNvCxnSpPr/>
            <p:nvPr/>
          </p:nvCxnSpPr>
          <p:spPr>
            <a:xfrm flipH="1">
              <a:off x="6885391" y="4774490"/>
              <a:ext cx="216024" cy="216024"/>
            </a:xfrm>
            <a:prstGeom prst="line">
              <a:avLst/>
            </a:prstGeom>
            <a:ln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Egyenes összekötő 27">
              <a:extLst>
                <a:ext uri="{FF2B5EF4-FFF2-40B4-BE49-F238E27FC236}">
                  <a16:creationId xmlns:a16="http://schemas.microsoft.com/office/drawing/2014/main" id="{4BAE19A2-5530-26A9-D2D7-B32E1433655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885391" y="4926890"/>
              <a:ext cx="368424" cy="368424"/>
            </a:xfrm>
            <a:prstGeom prst="line">
              <a:avLst/>
            </a:prstGeom>
            <a:ln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Egyenes összekötő 30">
              <a:extLst>
                <a:ext uri="{FF2B5EF4-FFF2-40B4-BE49-F238E27FC236}">
                  <a16:creationId xmlns:a16="http://schemas.microsoft.com/office/drawing/2014/main" id="{C768CC11-DA08-5197-39F8-C1CF764A283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885391" y="5034902"/>
              <a:ext cx="565212" cy="565212"/>
            </a:xfrm>
            <a:prstGeom prst="line">
              <a:avLst/>
            </a:prstGeom>
            <a:ln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Egyenes összekötő 32">
              <a:extLst>
                <a:ext uri="{FF2B5EF4-FFF2-40B4-BE49-F238E27FC236}">
                  <a16:creationId xmlns:a16="http://schemas.microsoft.com/office/drawing/2014/main" id="{7A618B07-9E79-AD02-61FF-4D702652F17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885391" y="5157192"/>
              <a:ext cx="747722" cy="747722"/>
            </a:xfrm>
            <a:prstGeom prst="line">
              <a:avLst/>
            </a:prstGeom>
            <a:ln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Egyenes összekötő 34">
              <a:extLst>
                <a:ext uri="{FF2B5EF4-FFF2-40B4-BE49-F238E27FC236}">
                  <a16:creationId xmlns:a16="http://schemas.microsoft.com/office/drawing/2014/main" id="{99306E6D-E481-2467-0258-F5E5BB07FDC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885391" y="5295314"/>
              <a:ext cx="914400" cy="914400"/>
            </a:xfrm>
            <a:prstGeom prst="line">
              <a:avLst/>
            </a:prstGeom>
            <a:ln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Egyenes összekötő 36">
              <a:extLst>
                <a:ext uri="{FF2B5EF4-FFF2-40B4-BE49-F238E27FC236}">
                  <a16:creationId xmlns:a16="http://schemas.microsoft.com/office/drawing/2014/main" id="{27D21D6C-CCD9-C184-8DD7-8D9757DBC8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173969" y="5339702"/>
              <a:ext cx="886234" cy="886234"/>
            </a:xfrm>
            <a:prstGeom prst="line">
              <a:avLst/>
            </a:prstGeom>
            <a:ln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Egyenes összekötő 40">
              <a:extLst>
                <a:ext uri="{FF2B5EF4-FFF2-40B4-BE49-F238E27FC236}">
                  <a16:creationId xmlns:a16="http://schemas.microsoft.com/office/drawing/2014/main" id="{24FAA7A6-49C1-9D25-4E56-05E6F364DF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478769" y="5419853"/>
              <a:ext cx="806083" cy="806083"/>
            </a:xfrm>
            <a:prstGeom prst="line">
              <a:avLst/>
            </a:prstGeom>
            <a:ln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Egyenes összekötő 41">
              <a:extLst>
                <a:ext uri="{FF2B5EF4-FFF2-40B4-BE49-F238E27FC236}">
                  <a16:creationId xmlns:a16="http://schemas.microsoft.com/office/drawing/2014/main" id="{C84C318D-4052-B621-55CC-6B6E45E8129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83569" y="5517232"/>
              <a:ext cx="708704" cy="708704"/>
            </a:xfrm>
            <a:prstGeom prst="line">
              <a:avLst/>
            </a:prstGeom>
            <a:ln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Egyenes összekötő 42">
              <a:extLst>
                <a:ext uri="{FF2B5EF4-FFF2-40B4-BE49-F238E27FC236}">
                  <a16:creationId xmlns:a16="http://schemas.microsoft.com/office/drawing/2014/main" id="{88950574-53DF-55E9-7F36-B825C03F3FD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088369" y="5600114"/>
              <a:ext cx="625822" cy="625822"/>
            </a:xfrm>
            <a:prstGeom prst="line">
              <a:avLst/>
            </a:prstGeom>
            <a:ln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Egyenes összekötő 56">
              <a:extLst>
                <a:ext uri="{FF2B5EF4-FFF2-40B4-BE49-F238E27FC236}">
                  <a16:creationId xmlns:a16="http://schemas.microsoft.com/office/drawing/2014/main" id="{301BC8F9-1D37-DA95-A2EA-7E1C3EC1022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01280" y="5702366"/>
              <a:ext cx="515459" cy="515459"/>
            </a:xfrm>
            <a:prstGeom prst="line">
              <a:avLst/>
            </a:prstGeom>
            <a:ln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Egyenes összekötő 57">
              <a:extLst>
                <a:ext uri="{FF2B5EF4-FFF2-40B4-BE49-F238E27FC236}">
                  <a16:creationId xmlns:a16="http://schemas.microsoft.com/office/drawing/2014/main" id="{102CFB6A-3D43-FAEF-676A-079BED931FC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688422" y="5875577"/>
              <a:ext cx="359906" cy="359906"/>
            </a:xfrm>
            <a:prstGeom prst="line">
              <a:avLst/>
            </a:prstGeom>
            <a:ln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Egyenes összekötő 58">
              <a:extLst>
                <a:ext uri="{FF2B5EF4-FFF2-40B4-BE49-F238E27FC236}">
                  <a16:creationId xmlns:a16="http://schemas.microsoft.com/office/drawing/2014/main" id="{4AF67CC5-BBEE-1FF7-BD17-643E2556FA0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976320" y="6108369"/>
              <a:ext cx="144016" cy="144016"/>
            </a:xfrm>
            <a:prstGeom prst="line">
              <a:avLst/>
            </a:prstGeom>
            <a:ln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Szövegdoboz 70">
              <a:extLst>
                <a:ext uri="{FF2B5EF4-FFF2-40B4-BE49-F238E27FC236}">
                  <a16:creationId xmlns:a16="http://schemas.microsoft.com/office/drawing/2014/main" id="{BBBDD01F-991E-FB53-08D9-06CC629D644B}"/>
                </a:ext>
              </a:extLst>
            </p:cNvPr>
            <p:cNvSpPr txBox="1"/>
            <p:nvPr/>
          </p:nvSpPr>
          <p:spPr>
            <a:xfrm>
              <a:off x="7473467" y="5642968"/>
              <a:ext cx="936104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noProof="0" dirty="0">
                  <a:solidFill>
                    <a:srgbClr val="00B050"/>
                  </a:solidFill>
                </a:rPr>
                <a:t>Bunch</a:t>
              </a:r>
            </a:p>
          </p:txBody>
        </p:sp>
      </p:grpSp>
      <p:sp>
        <p:nvSpPr>
          <p:cNvPr id="81" name="Nyíl: felfelé kanyarodó 80">
            <a:extLst>
              <a:ext uri="{FF2B5EF4-FFF2-40B4-BE49-F238E27FC236}">
                <a16:creationId xmlns:a16="http://schemas.microsoft.com/office/drawing/2014/main" id="{66703C76-B67A-40AC-365A-2B3C9D95D66D}"/>
              </a:ext>
            </a:extLst>
          </p:cNvPr>
          <p:cNvSpPr/>
          <p:nvPr/>
        </p:nvSpPr>
        <p:spPr>
          <a:xfrm rot="5400000" flipV="1">
            <a:off x="9790695" y="4315384"/>
            <a:ext cx="1454177" cy="1957632"/>
          </a:xfrm>
          <a:prstGeom prst="bentUpArrow">
            <a:avLst/>
          </a:prstGeom>
          <a:solidFill>
            <a:srgbClr val="3333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dirty="0"/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E7FEFFDA-8F76-20E0-6E7D-EE6D3CDA31BD}"/>
              </a:ext>
            </a:extLst>
          </p:cNvPr>
          <p:cNvSpPr txBox="1"/>
          <p:nvPr/>
        </p:nvSpPr>
        <p:spPr>
          <a:xfrm>
            <a:off x="2448701" y="1772816"/>
            <a:ext cx="9830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noProof="0" dirty="0">
                <a:solidFill>
                  <a:schemeClr val="bg1"/>
                </a:solidFill>
              </a:rPr>
              <a:t>Pulse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E214C7A1-9E45-F19A-0836-98AFC4342B08}"/>
              </a:ext>
            </a:extLst>
          </p:cNvPr>
          <p:cNvSpPr txBox="1"/>
          <p:nvPr/>
        </p:nvSpPr>
        <p:spPr>
          <a:xfrm>
            <a:off x="5598545" y="1752726"/>
            <a:ext cx="742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noProof="0" dirty="0">
                <a:solidFill>
                  <a:schemeClr val="bg1"/>
                </a:solidFill>
              </a:rPr>
              <a:t>Ions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4C3D9BCC-DFA7-86F9-2BCA-D5C278A50DDF}"/>
              </a:ext>
            </a:extLst>
          </p:cNvPr>
          <p:cNvSpPr txBox="1"/>
          <p:nvPr/>
        </p:nvSpPr>
        <p:spPr>
          <a:xfrm>
            <a:off x="9477796" y="1437246"/>
            <a:ext cx="1730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noProof="0" dirty="0">
                <a:solidFill>
                  <a:schemeClr val="bg1"/>
                </a:solidFill>
              </a:rPr>
              <a:t>Data transfer</a:t>
            </a: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71E9B0D7-FCE2-B280-90D0-BE9EF2814676}"/>
              </a:ext>
            </a:extLst>
          </p:cNvPr>
          <p:cNvSpPr txBox="1"/>
          <p:nvPr/>
        </p:nvSpPr>
        <p:spPr>
          <a:xfrm>
            <a:off x="9660576" y="5470221"/>
            <a:ext cx="190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noProof="0" dirty="0">
                <a:solidFill>
                  <a:schemeClr val="bg1"/>
                </a:solidFill>
              </a:rPr>
              <a:t>Fast evaluation</a:t>
            </a: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31A931D8-96EE-B366-ED1A-128993D5A925}"/>
              </a:ext>
            </a:extLst>
          </p:cNvPr>
          <p:cNvSpPr txBox="1"/>
          <p:nvPr/>
        </p:nvSpPr>
        <p:spPr>
          <a:xfrm>
            <a:off x="4908048" y="5003884"/>
            <a:ext cx="190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noProof="0" dirty="0">
                <a:solidFill>
                  <a:schemeClr val="bg1"/>
                </a:solidFill>
              </a:rPr>
              <a:t>Results</a:t>
            </a:r>
          </a:p>
        </p:txBody>
      </p:sp>
      <p:sp>
        <p:nvSpPr>
          <p:cNvPr id="26" name="Nyíl: jobbra mutató 25">
            <a:extLst>
              <a:ext uri="{FF2B5EF4-FFF2-40B4-BE49-F238E27FC236}">
                <a16:creationId xmlns:a16="http://schemas.microsoft.com/office/drawing/2014/main" id="{1D909550-C7F6-D888-7016-E6357E692C52}"/>
              </a:ext>
            </a:extLst>
          </p:cNvPr>
          <p:cNvSpPr/>
          <p:nvPr/>
        </p:nvSpPr>
        <p:spPr>
          <a:xfrm flipH="1">
            <a:off x="2135560" y="4855273"/>
            <a:ext cx="1512167" cy="725331"/>
          </a:xfrm>
          <a:prstGeom prst="rightArrow">
            <a:avLst/>
          </a:prstGeom>
          <a:solidFill>
            <a:srgbClr val="3333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dirty="0"/>
          </a:p>
        </p:txBody>
      </p: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FB3E6B5A-A90F-1362-A84A-3D992D097FC5}"/>
              </a:ext>
            </a:extLst>
          </p:cNvPr>
          <p:cNvSpPr txBox="1"/>
          <p:nvPr/>
        </p:nvSpPr>
        <p:spPr>
          <a:xfrm>
            <a:off x="2039255" y="5032609"/>
            <a:ext cx="190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noProof="0" dirty="0">
                <a:solidFill>
                  <a:schemeClr val="bg1"/>
                </a:solidFill>
              </a:rPr>
              <a:t>Command</a:t>
            </a:r>
          </a:p>
        </p:txBody>
      </p:sp>
      <p:sp>
        <p:nvSpPr>
          <p:cNvPr id="45" name="Szövegdoboz 44">
            <a:extLst>
              <a:ext uri="{FF2B5EF4-FFF2-40B4-BE49-F238E27FC236}">
                <a16:creationId xmlns:a16="http://schemas.microsoft.com/office/drawing/2014/main" id="{C2A35E63-42FA-D332-8498-E5F0FE53214D}"/>
              </a:ext>
            </a:extLst>
          </p:cNvPr>
          <p:cNvSpPr txBox="1"/>
          <p:nvPr/>
        </p:nvSpPr>
        <p:spPr>
          <a:xfrm rot="16200000">
            <a:off x="607732" y="3590653"/>
            <a:ext cx="190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noProof="0" dirty="0">
                <a:solidFill>
                  <a:schemeClr val="bg1"/>
                </a:solidFill>
              </a:rPr>
              <a:t>Control</a:t>
            </a:r>
          </a:p>
        </p:txBody>
      </p:sp>
      <p:sp>
        <p:nvSpPr>
          <p:cNvPr id="6" name="Ellipszis 5">
            <a:extLst>
              <a:ext uri="{FF2B5EF4-FFF2-40B4-BE49-F238E27FC236}">
                <a16:creationId xmlns:a16="http://schemas.microsoft.com/office/drawing/2014/main" id="{D603003E-42FA-0E6D-C428-83719AB0EC9F}"/>
              </a:ext>
            </a:extLst>
          </p:cNvPr>
          <p:cNvSpPr/>
          <p:nvPr/>
        </p:nvSpPr>
        <p:spPr>
          <a:xfrm>
            <a:off x="8760296" y="806070"/>
            <a:ext cx="3278938" cy="5688633"/>
          </a:xfrm>
          <a:prstGeom prst="ellipse">
            <a:avLst/>
          </a:prstGeom>
          <a:noFill/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D80066DD-F238-D8F0-4D88-38CC044E19EB}"/>
              </a:ext>
            </a:extLst>
          </p:cNvPr>
          <p:cNvSpPr txBox="1"/>
          <p:nvPr/>
        </p:nvSpPr>
        <p:spPr>
          <a:xfrm>
            <a:off x="4866240" y="3016775"/>
            <a:ext cx="27958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noProof="0" dirty="0">
                <a:solidFill>
                  <a:srgbClr val="FF0000"/>
                </a:solidFill>
              </a:rPr>
              <a:t>24 </a:t>
            </a:r>
            <a:r>
              <a:rPr lang="en-US" sz="4800" b="1" noProof="0" dirty="0" err="1">
                <a:solidFill>
                  <a:srgbClr val="FF0000"/>
                </a:solidFill>
              </a:rPr>
              <a:t>ms</a:t>
            </a:r>
            <a:r>
              <a:rPr lang="en-US" sz="4800" b="1" noProof="0" dirty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12" name="Nyíl: jobbra mutató 11">
            <a:extLst>
              <a:ext uri="{FF2B5EF4-FFF2-40B4-BE49-F238E27FC236}">
                <a16:creationId xmlns:a16="http://schemas.microsoft.com/office/drawing/2014/main" id="{47745789-3B79-732D-2723-0EEC14182976}"/>
              </a:ext>
            </a:extLst>
          </p:cNvPr>
          <p:cNvSpPr/>
          <p:nvPr/>
        </p:nvSpPr>
        <p:spPr>
          <a:xfrm>
            <a:off x="7306587" y="3093817"/>
            <a:ext cx="1885757" cy="743730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98469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40" grpId="0" animBg="1"/>
      <p:bldP spid="79" grpId="0" animBg="1"/>
      <p:bldP spid="84" grpId="0" animBg="1"/>
      <p:bldP spid="88" grpId="0" animBg="1"/>
      <p:bldP spid="90" grpId="0" animBg="1"/>
      <p:bldP spid="4" grpId="0" animBg="1"/>
      <p:bldP spid="81" grpId="0" animBg="1"/>
      <p:bldP spid="2" grpId="0"/>
      <p:bldP spid="7" grpId="0"/>
      <p:bldP spid="9" grpId="0"/>
      <p:bldP spid="11" grpId="0"/>
      <p:bldP spid="13" grpId="0"/>
      <p:bldP spid="26" grpId="0" animBg="1"/>
      <p:bldP spid="18" grpId="0"/>
      <p:bldP spid="45" grpId="0"/>
      <p:bldP spid="6" grpId="0" animBg="1"/>
      <p:bldP spid="10" grpId="0" animBg="1"/>
      <p:bldP spid="12" grpId="0" animBg="1"/>
    </p:bldLst>
  </p:timing>
</p:sld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NLTL mesterdia 01">
  <a:themeElements>
    <a:clrScheme name="NLTL Colors">
      <a:dk1>
        <a:srgbClr val="000000"/>
      </a:dk1>
      <a:lt1>
        <a:srgbClr val="FFFFFF"/>
      </a:lt1>
      <a:dk2>
        <a:srgbClr val="9BB9DF"/>
      </a:dk2>
      <a:lt2>
        <a:srgbClr val="C0C330"/>
      </a:lt2>
      <a:accent1>
        <a:srgbClr val="ECC335"/>
      </a:accent1>
      <a:accent2>
        <a:srgbClr val="D28333"/>
      </a:accent2>
      <a:accent3>
        <a:srgbClr val="6D1118"/>
      </a:accent3>
      <a:accent4>
        <a:srgbClr val="172751"/>
      </a:accent4>
      <a:accent5>
        <a:srgbClr val="64387F"/>
      </a:accent5>
      <a:accent6>
        <a:srgbClr val="BDBBD9"/>
      </a:accent6>
      <a:hlink>
        <a:srgbClr val="43144F"/>
      </a:hlink>
      <a:folHlink>
        <a:srgbClr val="64387F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LTL PPT sablon NL vers 03" id="{5ABA4670-9A59-6841-9ECE-0FD2CDB4AE51}" vid="{0BD39A78-61B7-D648-9C0B-1DF5BEE5C933}"/>
    </a:ext>
  </a:extLst>
</a:theme>
</file>

<file path=ppt/theme/theme3.xml><?xml version="1.0" encoding="utf-8"?>
<a:theme xmlns:a="http://schemas.openxmlformats.org/drawingml/2006/main" name="1_NLTL mesterdia 01">
  <a:themeElements>
    <a:clrScheme name="NLTL Colors">
      <a:dk1>
        <a:srgbClr val="000000"/>
      </a:dk1>
      <a:lt1>
        <a:srgbClr val="FFFFFF"/>
      </a:lt1>
      <a:dk2>
        <a:srgbClr val="9BB9DF"/>
      </a:dk2>
      <a:lt2>
        <a:srgbClr val="C0C330"/>
      </a:lt2>
      <a:accent1>
        <a:srgbClr val="ECC335"/>
      </a:accent1>
      <a:accent2>
        <a:srgbClr val="D28333"/>
      </a:accent2>
      <a:accent3>
        <a:srgbClr val="6D1118"/>
      </a:accent3>
      <a:accent4>
        <a:srgbClr val="172751"/>
      </a:accent4>
      <a:accent5>
        <a:srgbClr val="64387F"/>
      </a:accent5>
      <a:accent6>
        <a:srgbClr val="BDBBD9"/>
      </a:accent6>
      <a:hlink>
        <a:srgbClr val="43144F"/>
      </a:hlink>
      <a:folHlink>
        <a:srgbClr val="64387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LTL PPT sablon NL vers 03" id="{5ABA4670-9A59-6841-9ECE-0FD2CDB4AE51}" vid="{0BD39A78-61B7-D648-9C0B-1DF5BEE5C933}"/>
    </a:ext>
  </a:extLst>
</a:theme>
</file>

<file path=ppt/theme/theme4.xml><?xml version="1.0" encoding="utf-8"?>
<a:theme xmlns:a="http://schemas.openxmlformats.org/drawingml/2006/main" name="2_NLTL mesterdia 01">
  <a:themeElements>
    <a:clrScheme name="NLTL Colors">
      <a:dk1>
        <a:srgbClr val="000000"/>
      </a:dk1>
      <a:lt1>
        <a:srgbClr val="FFFFFF"/>
      </a:lt1>
      <a:dk2>
        <a:srgbClr val="9BB9DF"/>
      </a:dk2>
      <a:lt2>
        <a:srgbClr val="C0C330"/>
      </a:lt2>
      <a:accent1>
        <a:srgbClr val="ECC335"/>
      </a:accent1>
      <a:accent2>
        <a:srgbClr val="D28333"/>
      </a:accent2>
      <a:accent3>
        <a:srgbClr val="6D1118"/>
      </a:accent3>
      <a:accent4>
        <a:srgbClr val="172751"/>
      </a:accent4>
      <a:accent5>
        <a:srgbClr val="64387F"/>
      </a:accent5>
      <a:accent6>
        <a:srgbClr val="BDBBD9"/>
      </a:accent6>
      <a:hlink>
        <a:srgbClr val="43144F"/>
      </a:hlink>
      <a:folHlink>
        <a:srgbClr val="64387F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LTL PPT sablon NL vers 03" id="{5ABA4670-9A59-6841-9ECE-0FD2CDB4AE51}" vid="{0BD39A78-61B7-D648-9C0B-1DF5BEE5C933}"/>
    </a:ext>
  </a:extLst>
</a:theme>
</file>

<file path=ppt/theme/theme5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ppt/theme/theme6.xml><?xml version="1.0" encoding="utf-8"?>
<a:theme xmlns:a="http://schemas.openxmlformats.org/drawingml/2006/main" name="3_NLTL mesterdia 01">
  <a:themeElements>
    <a:clrScheme name="NLTL Colors">
      <a:dk1>
        <a:srgbClr val="000000"/>
      </a:dk1>
      <a:lt1>
        <a:srgbClr val="FFFFFF"/>
      </a:lt1>
      <a:dk2>
        <a:srgbClr val="9BB9DF"/>
      </a:dk2>
      <a:lt2>
        <a:srgbClr val="C0C330"/>
      </a:lt2>
      <a:accent1>
        <a:srgbClr val="ECC335"/>
      </a:accent1>
      <a:accent2>
        <a:srgbClr val="D28333"/>
      </a:accent2>
      <a:accent3>
        <a:srgbClr val="6D1118"/>
      </a:accent3>
      <a:accent4>
        <a:srgbClr val="172751"/>
      </a:accent4>
      <a:accent5>
        <a:srgbClr val="64387F"/>
      </a:accent5>
      <a:accent6>
        <a:srgbClr val="BDBBD9"/>
      </a:accent6>
      <a:hlink>
        <a:srgbClr val="43144F"/>
      </a:hlink>
      <a:folHlink>
        <a:srgbClr val="64387F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LTL PPT sablon NL vers 03" id="{5ABA4670-9A59-6841-9ECE-0FD2CDB4AE51}" vid="{0BD39A78-61B7-D648-9C0B-1DF5BEE5C933}"/>
    </a:ext>
  </a:extLst>
</a:theme>
</file>

<file path=ppt/theme/theme7.xml><?xml version="1.0" encoding="utf-8"?>
<a:theme xmlns:a="http://schemas.openxmlformats.org/drawingml/2006/main" name="4_NLTL mesterdia 01">
  <a:themeElements>
    <a:clrScheme name="NLTL Colors">
      <a:dk1>
        <a:srgbClr val="000000"/>
      </a:dk1>
      <a:lt1>
        <a:srgbClr val="FFFFFF"/>
      </a:lt1>
      <a:dk2>
        <a:srgbClr val="9BB9DF"/>
      </a:dk2>
      <a:lt2>
        <a:srgbClr val="C0C330"/>
      </a:lt2>
      <a:accent1>
        <a:srgbClr val="ECC335"/>
      </a:accent1>
      <a:accent2>
        <a:srgbClr val="D28333"/>
      </a:accent2>
      <a:accent3>
        <a:srgbClr val="6D1118"/>
      </a:accent3>
      <a:accent4>
        <a:srgbClr val="172751"/>
      </a:accent4>
      <a:accent5>
        <a:srgbClr val="64387F"/>
      </a:accent5>
      <a:accent6>
        <a:srgbClr val="BDBBD9"/>
      </a:accent6>
      <a:hlink>
        <a:srgbClr val="43144F"/>
      </a:hlink>
      <a:folHlink>
        <a:srgbClr val="64387F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LTL PPT sablon NL vers 03" id="{5ABA4670-9A59-6841-9ECE-0FD2CDB4AE51}" vid="{0BD39A78-61B7-D648-9C0B-1DF5BEE5C933}"/>
    </a:ext>
  </a:extLst>
</a:theme>
</file>

<file path=ppt/theme/theme8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32514</TotalTime>
  <Words>1114</Words>
  <Application>Microsoft Office PowerPoint</Application>
  <PresentationFormat>Szélesvásznú</PresentationFormat>
  <Paragraphs>232</Paragraphs>
  <Slides>20</Slides>
  <Notes>20</Notes>
  <HiddenSlides>0</HiddenSlides>
  <MMClips>0</MMClips>
  <ScaleCrop>false</ScaleCrop>
  <HeadingPairs>
    <vt:vector size="8" baseType="variant">
      <vt:variant>
        <vt:lpstr>Használt betűtípusok</vt:lpstr>
      </vt:variant>
      <vt:variant>
        <vt:i4>12</vt:i4>
      </vt:variant>
      <vt:variant>
        <vt:lpstr>Téma</vt:lpstr>
      </vt:variant>
      <vt:variant>
        <vt:i4>7</vt:i4>
      </vt:variant>
      <vt:variant>
        <vt:lpstr>Beágyazott OLE kiszolgálók</vt:lpstr>
      </vt:variant>
      <vt:variant>
        <vt:i4>1</vt:i4>
      </vt:variant>
      <vt:variant>
        <vt:lpstr>Diacímek</vt:lpstr>
      </vt:variant>
      <vt:variant>
        <vt:i4>20</vt:i4>
      </vt:variant>
    </vt:vector>
  </HeadingPairs>
  <TitlesOfParts>
    <vt:vector size="40" baseType="lpstr">
      <vt:lpstr>Abel</vt:lpstr>
      <vt:lpstr>Arial</vt:lpstr>
      <vt:lpstr>AvenirH-Heavy</vt:lpstr>
      <vt:lpstr>Calibri</vt:lpstr>
      <vt:lpstr>Cambria</vt:lpstr>
      <vt:lpstr>Cambria Math</vt:lpstr>
      <vt:lpstr>Courier New</vt:lpstr>
      <vt:lpstr>Garamond</vt:lpstr>
      <vt:lpstr>Lucida Grande CE</vt:lpstr>
      <vt:lpstr>MS Shell Dlg 2</vt:lpstr>
      <vt:lpstr>Wingdings</vt:lpstr>
      <vt:lpstr>Wingdings 3</vt:lpstr>
      <vt:lpstr>Office Theme</vt:lpstr>
      <vt:lpstr>NLTL mesterdia 01</vt:lpstr>
      <vt:lpstr>1_NLTL mesterdia 01</vt:lpstr>
      <vt:lpstr>2_NLTL mesterdia 01</vt:lpstr>
      <vt:lpstr>Madison</vt:lpstr>
      <vt:lpstr>3_NLTL mesterdia 01</vt:lpstr>
      <vt:lpstr>4_NLTL mesterdia 01</vt:lpstr>
      <vt:lpstr>Microsoft Excel Chart</vt:lpstr>
      <vt:lpstr>On-line optimization of a high average power laser-driven ion source using Markov Chain Monte Carlo algorithm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Manager/>
  <Company>SZTE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University of Szeged</dc:title>
  <dc:subject/>
  <dc:creator>Füle Miklós</dc:creator>
  <cp:keywords/>
  <dc:description/>
  <cp:lastModifiedBy>Tibor Gilinger</cp:lastModifiedBy>
  <cp:revision>1703</cp:revision>
  <dcterms:created xsi:type="dcterms:W3CDTF">2004-11-03T13:38:10Z</dcterms:created>
  <dcterms:modified xsi:type="dcterms:W3CDTF">2026-07-30T20:37:35Z</dcterms:modified>
  <cp:category/>
</cp:coreProperties>
</file>