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8"/>
  </p:notesMasterIdLst>
  <p:sldIdLst>
    <p:sldId id="260" r:id="rId2"/>
    <p:sldId id="283" r:id="rId3"/>
    <p:sldId id="303" r:id="rId4"/>
    <p:sldId id="334" r:id="rId5"/>
    <p:sldId id="306" r:id="rId6"/>
    <p:sldId id="304" r:id="rId7"/>
    <p:sldId id="305" r:id="rId8"/>
    <p:sldId id="336" r:id="rId9"/>
    <p:sldId id="308" r:id="rId10"/>
    <p:sldId id="310" r:id="rId11"/>
    <p:sldId id="312" r:id="rId12"/>
    <p:sldId id="313" r:id="rId13"/>
    <p:sldId id="314" r:id="rId14"/>
    <p:sldId id="326" r:id="rId15"/>
    <p:sldId id="328" r:id="rId16"/>
    <p:sldId id="330" r:id="rId17"/>
    <p:sldId id="331" r:id="rId18"/>
    <p:sldId id="332" r:id="rId19"/>
    <p:sldId id="333" r:id="rId20"/>
    <p:sldId id="317" r:id="rId21"/>
    <p:sldId id="316" r:id="rId22"/>
    <p:sldId id="318" r:id="rId23"/>
    <p:sldId id="319" r:id="rId24"/>
    <p:sldId id="335" r:id="rId25"/>
    <p:sldId id="322" r:id="rId26"/>
    <p:sldId id="323" r:id="rId2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1073" userDrawn="1">
          <p15:clr>
            <a:srgbClr val="A4A3A4"/>
          </p15:clr>
        </p15:guide>
        <p15:guide id="2" orient="horz" pos="663" userDrawn="1">
          <p15:clr>
            <a:srgbClr val="A4A3A4"/>
          </p15:clr>
        </p15:guide>
        <p15:guide id="3" pos="1232" userDrawn="1">
          <p15:clr>
            <a:srgbClr val="A4A3A4"/>
          </p15:clr>
        </p15:guide>
        <p15:guide id="4" orient="horz" pos="414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44CCF8D-263A-D42F-7AF8-B36C35CB9B98}" name="Jimmy Weeks" initials="" userId="S::40443441@ads.qub.ac.uk::002ad56d-3725-4757-ac80-3a1d43260575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21F25"/>
    <a:srgbClr val="E32024"/>
    <a:srgbClr val="E6E6E6"/>
    <a:srgbClr val="BC377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950"/>
    <p:restoredTop sz="92006"/>
  </p:normalViewPr>
  <p:slideViewPr>
    <p:cSldViewPr snapToGrid="0" showGuides="1">
      <p:cViewPr>
        <p:scale>
          <a:sx n="68" d="100"/>
          <a:sy n="68" d="100"/>
        </p:scale>
        <p:origin x="2392" y="992"/>
      </p:cViewPr>
      <p:guideLst>
        <p:guide pos="1073"/>
        <p:guide orient="horz" pos="663"/>
        <p:guide pos="1232"/>
        <p:guide orient="horz" pos="41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microsoft.com/office/2018/10/relationships/authors" Target="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02FF9F-A6AB-BC47-AB52-5DC47C3DF900}" type="datetimeFigureOut">
              <a:rPr lang="en-GB" smtClean="0"/>
              <a:t>19/07/2026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27B95F-2131-394A-927C-34955D08A8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92892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Today I will be talking about the challenges in making laser-driven ion sources practical for applications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as well as how we can fully exploit new high rep rate laser facilities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BED97D-7B2F-C741-89D9-7E76ADEDA2FD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852714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1B34B5-1195-91F7-7AB4-A1574CD131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3187140-E721-DAF4-44F8-AA823EEDE72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29BEE8D-1957-C6CB-6550-825BBB95F70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This comes in the form of the liquid-sheet target, 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so as an overview</a:t>
            </a:r>
          </a:p>
          <a:p>
            <a:pPr marL="62865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It is a solid target with varying thickness along its length shown in the bottom right</a:t>
            </a:r>
          </a:p>
          <a:p>
            <a:pPr marL="62865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Thickness can vary from 2 µm down to hundreds of nm</a:t>
            </a:r>
          </a:p>
          <a:p>
            <a:pPr marL="62865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It is formed by converging the flow of water in a nozzle that forms sets of </a:t>
            </a:r>
            <a:r>
              <a:rPr lang="en-US" err="1"/>
              <a:t>orthoganol</a:t>
            </a:r>
            <a:r>
              <a:rPr lang="en-US"/>
              <a:t> sheets 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While they are beautiful, what’s more importantly for us is that they are high-rep-rate compatible and have been demonstrated </a:t>
            </a:r>
            <a:r>
              <a:rPr lang="en-US" err="1"/>
              <a:t>upto</a:t>
            </a:r>
            <a:r>
              <a:rPr lang="en-US"/>
              <a:t> </a:t>
            </a:r>
            <a:r>
              <a:rPr lang="en-US" err="1"/>
              <a:t>khz</a:t>
            </a:r>
            <a:r>
              <a:rPr lang="en-US"/>
              <a:t> for ion sources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And also they are low debris due to containing low carbon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So that covers the debris issue, but what about the divergence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08C2B1D-D327-999E-8E5F-F2D604CF565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BED97D-7B2F-C741-89D9-7E76ADEDA2FD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218844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6B725B-D302-D7E7-EC6B-5887115686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862C2BB-6E49-64A0-DD9F-2D2D027FA04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9B9DBD7-C9E0-CD5D-1AB9-CBBB428608D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When the liquid sheet is operated in vacuum, a vapour forms around it due to the evaporation on its surface</a:t>
            </a:r>
          </a:p>
          <a:p>
            <a:pPr marL="62865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This profile has been modelled in </a:t>
            </a:r>
            <a:r>
              <a:rPr lang="en-US" err="1"/>
              <a:t>OpenFOAM</a:t>
            </a:r>
            <a:r>
              <a:rPr lang="en-US"/>
              <a:t> which has this drop in density as distance from the sheet increases</a:t>
            </a:r>
          </a:p>
          <a:p>
            <a:pPr marL="62865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So how does this plasma reduce our beam divergences? 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Well, our </a:t>
            </a:r>
            <a:r>
              <a:rPr lang="en-GB"/>
              <a:t>co-propagating electrons initially travel alongside the proton beam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/>
              <a:t>These electrons get pushed outwards by the electrons in the plasma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GB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b="1"/>
              <a:t>Effect 1:</a:t>
            </a:r>
            <a:r>
              <a:rPr lang="en-GB"/>
              <a:t> The lateral electron current generates azimuthal magnetic fields → oriented to focus the proton beam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b="1"/>
              <a:t>Effect 2:</a:t>
            </a:r>
            <a:r>
              <a:rPr lang="en-GB"/>
              <a:t> With electrons redirected away, proton beam current is no longer fully neutralized → resulting self-generated magnetic fields also focus the beam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b="1"/>
              <a:t>Net result:</a:t>
            </a:r>
            <a:r>
              <a:rPr lang="en-GB"/>
              <a:t> Magnetic focusing forces dominate over (reduced) space-charge defocusing → proton beam is focused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5817DCF-720F-A3B4-F36E-08261272E5B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BED97D-7B2F-C741-89D9-7E76ADEDA2FD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032195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F3E698-10D4-39F6-1DBF-7631C0E024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DAB2905-781B-3D2F-B6C8-9F7EBCCCA7B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CE89D27-8AE0-148B-E9AD-FA52F8624D2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We can use particle-in-cell simulations to investigate this effect in more detail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So here we are using </a:t>
            </a:r>
            <a:r>
              <a:rPr lang="en-US" dirty="0" err="1"/>
              <a:t>warpX</a:t>
            </a:r>
            <a:r>
              <a:rPr lang="en-US" dirty="0"/>
              <a:t>, generating a proton beam in vacuum which propagates into a </a:t>
            </a:r>
            <a:r>
              <a:rPr lang="en-US" dirty="0" err="1"/>
              <a:t>preionised</a:t>
            </a:r>
            <a:r>
              <a:rPr lang="en-US" dirty="0"/>
              <a:t>, constant density plasma with a sharp boundary 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dirty="0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We then track the proton beam size across the simulation, so if we take a look at one of our simulations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dirty="0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And just a note, the parameter space of what we can simulate here is massive. I am only going to be showing a </a:t>
            </a:r>
            <a:r>
              <a:rPr lang="en-US" dirty="0" err="1"/>
              <a:t>snippit</a:t>
            </a:r>
            <a:r>
              <a:rPr lang="en-US" dirty="0"/>
              <a:t> of what we’ve done but by all means come and find me after and ask about some of the other parameters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69F45E5-357B-5A4F-7A69-BE81E33FC81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BED97D-7B2F-C741-89D9-7E76ADEDA2FD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756327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3216D4-5558-114E-6068-11F9DD9D4F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815344D-7F1E-FB3D-4A4E-C9284F6BA66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677910A-CBAC-B1BD-ED3A-6B7ECC95E45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We see the proton beam expand </a:t>
            </a:r>
            <a:r>
              <a:rPr lang="en-US" err="1"/>
              <a:t>initialy</a:t>
            </a:r>
            <a:r>
              <a:rPr lang="en-US"/>
              <a:t> due to its </a:t>
            </a:r>
            <a:r>
              <a:rPr lang="en-US" err="1"/>
              <a:t>initialised</a:t>
            </a:r>
            <a:r>
              <a:rPr lang="en-US"/>
              <a:t> divergence, but then this core begins to grow and gain protons as it travels, so more and more protons are being </a:t>
            </a:r>
            <a:r>
              <a:rPr lang="en-US" err="1"/>
              <a:t>focussed</a:t>
            </a:r>
            <a:r>
              <a:rPr lang="en-US"/>
              <a:t> 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And for the electron side of things, we see that they do not get very far into the plasma before dispersing into the background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they scatter away from our proton beam leaving this gap in their density that matches the shape of the protons</a:t>
            </a:r>
          </a:p>
          <a:p>
            <a:pPr marL="62865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So if our </a:t>
            </a:r>
            <a:r>
              <a:rPr lang="en-US" err="1"/>
              <a:t>focussing</a:t>
            </a:r>
            <a:r>
              <a:rPr lang="en-US"/>
              <a:t> fields are not being established we should see the proton beam explode due to the Coulomb force.</a:t>
            </a:r>
          </a:p>
          <a:p>
            <a:pPr marL="62865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I want to point out the white profile on the proton figure, specifically the y-axis (labelled x)</a:t>
            </a:r>
          </a:p>
          <a:p>
            <a:pPr marL="62865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For most of the results, when referring to the FWHM, this is found from this profile.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03EDE75-05DA-67D9-E8D1-BD5922EFE06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BED97D-7B2F-C741-89D9-7E76ADEDA2FD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260747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646059-CC67-4215-32EC-78367878F2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721B310-390C-666C-B551-1262BDB649C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1F1782A-5CF0-A920-E062-5D2F558EAA3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We see the proton beam expand </a:t>
            </a:r>
            <a:r>
              <a:rPr lang="en-US" dirty="0" err="1"/>
              <a:t>initialy</a:t>
            </a:r>
            <a:r>
              <a:rPr lang="en-US" dirty="0"/>
              <a:t> due to its </a:t>
            </a:r>
            <a:r>
              <a:rPr lang="en-US" dirty="0" err="1"/>
              <a:t>initialised</a:t>
            </a:r>
            <a:r>
              <a:rPr lang="en-US" dirty="0"/>
              <a:t> divergence, but then this core begins to grow and gain protons as it travels, so more and more protons are being </a:t>
            </a:r>
            <a:r>
              <a:rPr lang="en-US" dirty="0" err="1"/>
              <a:t>focussed</a:t>
            </a:r>
            <a:r>
              <a:rPr lang="en-US" dirty="0"/>
              <a:t> 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dirty="0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And for the electron side of things, we see that they do not get very far into the plasma before dispersing into the background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they scatter away from our proton beam leaving this gap in their density that matches the shape of the protons</a:t>
            </a:r>
          </a:p>
          <a:p>
            <a:pPr marL="62865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So if our </a:t>
            </a:r>
            <a:r>
              <a:rPr lang="en-US" dirty="0" err="1"/>
              <a:t>focussing</a:t>
            </a:r>
            <a:r>
              <a:rPr lang="en-US" dirty="0"/>
              <a:t> fields are not being established we should see the proton beam explode due to the Coulomb force.</a:t>
            </a:r>
          </a:p>
          <a:p>
            <a:pPr marL="62865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dirty="0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I want to point out the white profile on the proton figure, specifically the y-axis (labelled x)</a:t>
            </a:r>
          </a:p>
          <a:p>
            <a:pPr marL="62865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For most of the results, when referring to the FWHM, this is found from this profile.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9F3970B-F503-B1F2-E0A3-3F51157805B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BED97D-7B2F-C741-89D9-7E76ADEDA2FD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65033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D8ECEE-B8BA-6800-3094-07D7F0B11E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684BDBA-1CC7-BAC7-0FD6-06A56047B16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CE349C6-6783-6D0A-EFE0-B286B4E9622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We see the proton beam expand </a:t>
            </a:r>
            <a:r>
              <a:rPr lang="en-US" dirty="0" err="1"/>
              <a:t>initialy</a:t>
            </a:r>
            <a:r>
              <a:rPr lang="en-US" dirty="0"/>
              <a:t> due to its </a:t>
            </a:r>
            <a:r>
              <a:rPr lang="en-US" dirty="0" err="1"/>
              <a:t>initialised</a:t>
            </a:r>
            <a:r>
              <a:rPr lang="en-US" dirty="0"/>
              <a:t> divergence, but then this core begins to grow and gain protons as it travels, so more and more protons are being </a:t>
            </a:r>
            <a:r>
              <a:rPr lang="en-US" dirty="0" err="1"/>
              <a:t>focussed</a:t>
            </a:r>
            <a:r>
              <a:rPr lang="en-US" dirty="0"/>
              <a:t> 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dirty="0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And for the electron side of things, we see that they do not get very far into the plasma before dispersing into the background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they scatter away from our proton beam leaving this gap in their density that matches the shape of the protons</a:t>
            </a:r>
          </a:p>
          <a:p>
            <a:pPr marL="62865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So if our </a:t>
            </a:r>
            <a:r>
              <a:rPr lang="en-US" dirty="0" err="1"/>
              <a:t>focussing</a:t>
            </a:r>
            <a:r>
              <a:rPr lang="en-US" dirty="0"/>
              <a:t> fields are not being established we should see the proton beam explode due to the Coulomb force.</a:t>
            </a:r>
          </a:p>
          <a:p>
            <a:pPr marL="62865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dirty="0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I want to point out the white profile on the proton figure, specifically the y-axis (labelled x)</a:t>
            </a:r>
          </a:p>
          <a:p>
            <a:pPr marL="62865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For most of the results, when referring to the FWHM, this is found from this profile.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3A68091-80AB-50DB-4662-834AA91D0CC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BED97D-7B2F-C741-89D9-7E76ADEDA2FD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798448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F1EF24-9B45-E66A-BC59-557891AB22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53D8E1F-5160-E810-D453-36FB9592A6F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4F6694E-3EAB-FF85-9646-02A9A3D8730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We see the proton beam expand </a:t>
            </a:r>
            <a:r>
              <a:rPr lang="en-US" dirty="0" err="1"/>
              <a:t>initialy</a:t>
            </a:r>
            <a:r>
              <a:rPr lang="en-US" dirty="0"/>
              <a:t> due to its </a:t>
            </a:r>
            <a:r>
              <a:rPr lang="en-US" dirty="0" err="1"/>
              <a:t>initialised</a:t>
            </a:r>
            <a:r>
              <a:rPr lang="en-US" dirty="0"/>
              <a:t> divergence, but then this core begins to grow and gain protons as it travels, so more and more protons are being </a:t>
            </a:r>
            <a:r>
              <a:rPr lang="en-US" dirty="0" err="1"/>
              <a:t>focussed</a:t>
            </a:r>
            <a:r>
              <a:rPr lang="en-US" dirty="0"/>
              <a:t> 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dirty="0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And for the electron side of things, we see that they do not get very far into the plasma before dispersing into the background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they scatter away from our proton beam leaving this gap in their density that matches the shape of the protons</a:t>
            </a:r>
          </a:p>
          <a:p>
            <a:pPr marL="62865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So if our </a:t>
            </a:r>
            <a:r>
              <a:rPr lang="en-US" dirty="0" err="1"/>
              <a:t>focussing</a:t>
            </a:r>
            <a:r>
              <a:rPr lang="en-US" dirty="0"/>
              <a:t> fields are not being established we should see the proton beam explode due to the Coulomb force.</a:t>
            </a:r>
          </a:p>
          <a:p>
            <a:pPr marL="62865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dirty="0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I want to point out the white profile on the proton figure, specifically the y-axis (labelled x)</a:t>
            </a:r>
          </a:p>
          <a:p>
            <a:pPr marL="62865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For most of the results, when referring to the FWHM, this is found from this profile.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539CA23-CBD6-6F23-EB08-BF4DF6460A4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BED97D-7B2F-C741-89D9-7E76ADEDA2FD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347851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E1E783-058C-839D-7263-A78453E3FC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1487193-6957-D7C1-3ABD-4D912B4A4B1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D52BC04-0FAD-2537-FB58-F66BEAE133F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We see the proton beam expand </a:t>
            </a:r>
            <a:r>
              <a:rPr lang="en-US" dirty="0" err="1"/>
              <a:t>initialy</a:t>
            </a:r>
            <a:r>
              <a:rPr lang="en-US" dirty="0"/>
              <a:t> due to its </a:t>
            </a:r>
            <a:r>
              <a:rPr lang="en-US" dirty="0" err="1"/>
              <a:t>initialised</a:t>
            </a:r>
            <a:r>
              <a:rPr lang="en-US" dirty="0"/>
              <a:t> divergence, but then this core begins to grow and gain protons as it travels, so more and more protons are being </a:t>
            </a:r>
            <a:r>
              <a:rPr lang="en-US" dirty="0" err="1"/>
              <a:t>focussed</a:t>
            </a:r>
            <a:r>
              <a:rPr lang="en-US" dirty="0"/>
              <a:t> 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dirty="0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And for the electron side of things, we see that they do not get very far into the plasma before dispersing into the background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they scatter away from our proton beam leaving this gap in their density that matches the shape of the protons</a:t>
            </a:r>
          </a:p>
          <a:p>
            <a:pPr marL="62865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So if our </a:t>
            </a:r>
            <a:r>
              <a:rPr lang="en-US" dirty="0" err="1"/>
              <a:t>focussing</a:t>
            </a:r>
            <a:r>
              <a:rPr lang="en-US" dirty="0"/>
              <a:t> fields are not being established we should see the proton beam explode due to the Coulomb force.</a:t>
            </a:r>
          </a:p>
          <a:p>
            <a:pPr marL="62865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dirty="0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I want to point out the white profile on the proton figure, specifically the y-axis (labelled x)</a:t>
            </a:r>
          </a:p>
          <a:p>
            <a:pPr marL="62865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For most of the results, when referring to the FWHM, this is found from this profile.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B20EC7A-583A-24F2-41A1-2C75A70B618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BED97D-7B2F-C741-89D9-7E76ADEDA2FD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353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5B43E2-580C-5136-886A-1B89E49EA7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4928768-B741-EBA8-B97D-821F8541A01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95352E5-DC25-F05E-BC67-864707B1939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We see the proton beam expand </a:t>
            </a:r>
            <a:r>
              <a:rPr lang="en-US" dirty="0" err="1"/>
              <a:t>initialy</a:t>
            </a:r>
            <a:r>
              <a:rPr lang="en-US" dirty="0"/>
              <a:t> due to its </a:t>
            </a:r>
            <a:r>
              <a:rPr lang="en-US" dirty="0" err="1"/>
              <a:t>initialised</a:t>
            </a:r>
            <a:r>
              <a:rPr lang="en-US" dirty="0"/>
              <a:t> divergence, but then this core begins to grow and gain protons as it travels, so more and more protons are being </a:t>
            </a:r>
            <a:r>
              <a:rPr lang="en-US" dirty="0" err="1"/>
              <a:t>focussed</a:t>
            </a:r>
            <a:r>
              <a:rPr lang="en-US" dirty="0"/>
              <a:t> 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dirty="0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And for the electron side of things, we see that they do not get very far into the plasma before dispersing into the background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they scatter away from our proton beam leaving this gap in their density that matches the shape of the protons</a:t>
            </a:r>
          </a:p>
          <a:p>
            <a:pPr marL="62865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So if our </a:t>
            </a:r>
            <a:r>
              <a:rPr lang="en-US" dirty="0" err="1"/>
              <a:t>focussing</a:t>
            </a:r>
            <a:r>
              <a:rPr lang="en-US" dirty="0"/>
              <a:t> fields are not being established we should see the proton beam explode due to the Coulomb force.</a:t>
            </a:r>
          </a:p>
          <a:p>
            <a:pPr marL="62865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dirty="0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I want to point out the white profile on the proton figure, specifically the y-axis (labelled x)</a:t>
            </a:r>
          </a:p>
          <a:p>
            <a:pPr marL="62865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For most of the results, when referring to the FWHM, this is found from this profile.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57113A9-2A24-2967-5571-E60FD6B29A0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BED97D-7B2F-C741-89D9-7E76ADEDA2FD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818660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56355F-D26D-6439-3BF4-19A21968B3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3FD4704-38C3-46DE-CD8F-AAEDDC8BB4A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F83ED00-7EB9-B2E8-39B9-DACEC21779B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We see the proton beam expand </a:t>
            </a:r>
            <a:r>
              <a:rPr lang="en-US" dirty="0" err="1"/>
              <a:t>initialy</a:t>
            </a:r>
            <a:r>
              <a:rPr lang="en-US" dirty="0"/>
              <a:t> due to its </a:t>
            </a:r>
            <a:r>
              <a:rPr lang="en-US" dirty="0" err="1"/>
              <a:t>initialised</a:t>
            </a:r>
            <a:r>
              <a:rPr lang="en-US" dirty="0"/>
              <a:t> divergence, but then this core begins to grow and gain protons as it travels, so more and more protons are being </a:t>
            </a:r>
            <a:r>
              <a:rPr lang="en-US" dirty="0" err="1"/>
              <a:t>focussed</a:t>
            </a:r>
            <a:r>
              <a:rPr lang="en-US" dirty="0"/>
              <a:t> 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dirty="0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And for the electron side of things, we see that they do not get very far into the plasma before dispersing into the background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they scatter away from our proton beam leaving this gap in their density that matches the shape of the protons</a:t>
            </a:r>
          </a:p>
          <a:p>
            <a:pPr marL="62865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So if our </a:t>
            </a:r>
            <a:r>
              <a:rPr lang="en-US" dirty="0" err="1"/>
              <a:t>focussing</a:t>
            </a:r>
            <a:r>
              <a:rPr lang="en-US" dirty="0"/>
              <a:t> fields are not being established we should see the proton beam explode due to the Coulomb force.</a:t>
            </a:r>
          </a:p>
          <a:p>
            <a:pPr marL="62865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dirty="0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I want to point out the white profile on the proton figure, specifically the y-axis (labelled x)</a:t>
            </a:r>
          </a:p>
          <a:p>
            <a:pPr marL="62865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For most of the results, when referring to the FWHM, this is found from this profile.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DDC44F9-8ACB-71B3-85E7-DF5B2FE06FF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BED97D-7B2F-C741-89D9-7E76ADEDA2FD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7554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FB38E6-E759-21DC-BD28-955CEA2093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49C856B-C5C1-23BB-92D5-BF1C88DD35C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8BA86EF-3CE0-583C-41D0-5634E3D131D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Modern high-powered laser science is heading in two directions….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dirty="0"/>
          </a:p>
          <a:p>
            <a:pPr marL="62865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The application of laser-driven radiation sources – such as x-ray imaging, proton radiography, material studies and radiobiology</a:t>
            </a:r>
          </a:p>
          <a:p>
            <a:pPr marL="1085850" marR="0" lvl="2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And this is being pursued at facilities such as EPAC, a 10 Hz PW facility being commissioned at the Rutherford Appleton Laboratory</a:t>
            </a:r>
          </a:p>
          <a:p>
            <a:pPr marL="1085850" marR="0" lvl="2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dirty="0"/>
          </a:p>
          <a:p>
            <a:pPr marL="62865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And then the ultra-high intensity regime, with energies in the kilojoules</a:t>
            </a:r>
          </a:p>
          <a:p>
            <a:pPr marL="62865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Like Vulcan 20-20, aiming for 20 kJ in a picosecond. Which is in the process of being built also at RAL which is where I am based currently </a:t>
            </a:r>
          </a:p>
          <a:p>
            <a:pPr marL="1085850" marR="0" lvl="2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dirty="0"/>
          </a:p>
          <a:p>
            <a:pPr marL="1085850" marR="0" lvl="2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dirty="0"/>
          </a:p>
          <a:p>
            <a:pPr marL="62865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In my talk today, we will be focusing on the application sides, specifically laser driven proton sources</a:t>
            </a:r>
          </a:p>
          <a:p>
            <a:pPr marL="1085850" marR="0" lvl="2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Where are we with them</a:t>
            </a:r>
          </a:p>
          <a:p>
            <a:pPr marL="1085850" marR="0" lvl="2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What is holding them back</a:t>
            </a:r>
          </a:p>
          <a:p>
            <a:pPr marL="1085850" marR="0" lvl="2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And how do we get around these challenges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F6A6DA5-DFEB-C9B4-7400-A3458F0BDBA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BED97D-7B2F-C741-89D9-7E76ADEDA2FD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603380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CFAC46-343D-3ED2-8E07-203006F30A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4FAD3FF-3A13-4C6C-41DA-91D97A448C4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7FF8F5B-4E98-AB62-A702-363D726C107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So we will begin by scanning the background plasma density for a constant beam charge of 50 </a:t>
            </a:r>
            <a:r>
              <a:rPr lang="en-US" dirty="0" err="1"/>
              <a:t>nC</a:t>
            </a:r>
            <a:endParaRPr lang="en-US" dirty="0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For the lowest and highest density cases, we don’t see much of an effect, because either the co-propagating electrons keep travelling with the protons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 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But there is a sweet spot, around 10 too the 23 per meter cubed, or 10 too the 17 per cm cube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dirty="0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We see for the ideal case that the beam size </a:t>
            </a:r>
            <a:r>
              <a:rPr lang="en-US" dirty="0" err="1"/>
              <a:t>platueus</a:t>
            </a:r>
            <a:r>
              <a:rPr lang="en-US" dirty="0"/>
              <a:t>, this is because the remaining protons that have not been </a:t>
            </a:r>
            <a:r>
              <a:rPr lang="en-US" dirty="0" err="1"/>
              <a:t>focussed</a:t>
            </a:r>
            <a:r>
              <a:rPr lang="en-US" dirty="0"/>
              <a:t> are too divergent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We can see this in the previous slide actually 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dirty="0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Okay, so now lets try a different charge proton beam`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dirty="0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D020822-6CAF-2F6F-1EAE-F94ABA951DB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BED97D-7B2F-C741-89D9-7E76ADEDA2FD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762656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C303BC-6C36-ED2E-02BC-D5C7AB3C00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CC52CFC-EC14-5138-942B-53A0213C1AF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E1D3F1E-F1ED-6884-6FD3-6E7EF17549D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But now if we go to a beam with 10 </a:t>
            </a:r>
            <a:r>
              <a:rPr lang="en-US" err="1"/>
              <a:t>nC</a:t>
            </a:r>
            <a:r>
              <a:rPr lang="en-US"/>
              <a:t>, we see that the ideal density has changed to be 10 too the 21 </a:t>
            </a:r>
          </a:p>
          <a:p>
            <a:pPr marL="62865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But note the amount of </a:t>
            </a:r>
            <a:r>
              <a:rPr lang="en-US" err="1"/>
              <a:t>focussing</a:t>
            </a:r>
            <a:r>
              <a:rPr lang="en-US"/>
              <a:t> is noticeably less</a:t>
            </a:r>
          </a:p>
          <a:p>
            <a:pPr marL="62865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We see in these simulations that the background electrons move to shield the formation of currents around the proton beams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So obviously the beam charge has an impact on this effect so lets look at that 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59BE1E3-41F8-83EA-97AE-A75B87CC642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BED97D-7B2F-C741-89D9-7E76ADEDA2FD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634445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71E7DA-853D-BFAB-5AF4-1DCCE9ADD5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76FDD46-5259-F748-289D-424444EFB6B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08FE718-FA0E-FC31-80D8-BFE85863D93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Running a scan of the beam charge, for a constant density of 10 too the 24, we can see that 100 </a:t>
            </a:r>
            <a:r>
              <a:rPr lang="en-US" err="1"/>
              <a:t>nC</a:t>
            </a:r>
            <a:r>
              <a:rPr lang="en-US"/>
              <a:t> has the biggest reduction in its beam size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So we can maybe begin to see that maybe these two are linked. 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And in fact the way that </a:t>
            </a:r>
            <a:r>
              <a:rPr lang="en-US" err="1"/>
              <a:t>warpx</a:t>
            </a:r>
            <a:r>
              <a:rPr lang="en-US"/>
              <a:t> changes the beam charge is to increase the number of particles in the beam. 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And by preforming a large scan across both parameter spaces and taking the ratio of the plasma density to beam density we get this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1906C93-3390-71ED-6EFD-78C344F31D9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BED97D-7B2F-C741-89D9-7E76ADEDA2FD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292236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BA9FF9-ACA7-E851-33AB-64F70855F2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8875EC7-B637-41B9-24C4-071B90D3B9C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50E3421-DB90-B260-47F6-FBFF0FB5291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And what we see is that they are definitely linked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For simulations where the electron density of the plasma is similar to the density of the proton beam, </a:t>
            </a:r>
          </a:p>
          <a:p>
            <a:pPr marL="62865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The </a:t>
            </a:r>
            <a:r>
              <a:rPr lang="en-US" err="1"/>
              <a:t>focussing</a:t>
            </a:r>
            <a:r>
              <a:rPr lang="en-US"/>
              <a:t> effect is greater </a:t>
            </a:r>
          </a:p>
          <a:p>
            <a:pPr marL="62865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And that for higher charges, the effect is also stronger, due to </a:t>
            </a:r>
            <a:r>
              <a:rPr lang="en-US" err="1"/>
              <a:t>th</a:t>
            </a:r>
            <a:r>
              <a:rPr lang="en-US"/>
              <a:t> e background electrons not </a:t>
            </a:r>
            <a:r>
              <a:rPr lang="en-US" err="1"/>
              <a:t>neutralising</a:t>
            </a:r>
            <a:r>
              <a:rPr lang="en-US"/>
              <a:t> the beam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Its important to note that when changing the beam charge, the charge of the copropagating electron beam is also changed to be the same,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FD067CD-BF93-6C7C-2178-4218C2C2E24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BED97D-7B2F-C741-89D9-7E76ADEDA2FD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33053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C486D5-51AD-5252-5A81-6628DD39D5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3ECFA77-D292-A858-DE7A-972130E7794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5E071E0-B70D-41B2-B0B6-6D0909F422B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err="1"/>
              <a:t>youll</a:t>
            </a:r>
            <a:r>
              <a:rPr lang="en-US"/>
              <a:t> have to come see my poster for that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380D8BE-4B33-E28C-A8D6-3E1A54ED5BC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BED97D-7B2F-C741-89D9-7E76ADEDA2FD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375515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5258CA-7DF2-87D2-8047-5DE188C23A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C5982C9-F3A7-69F1-125D-40C1CCB496A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3DB887A-BC5C-D29B-19CC-C50D017DDF8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591B996-39FE-B413-60DB-79A0ADC1995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BED97D-7B2F-C741-89D9-7E76ADEDA2FD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07292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D3B395-73BC-C413-24BA-E53CB26B76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6E965B4-8881-16AD-F2AE-471BE4B7211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1A0DBCA-77AE-7CDA-FA06-5933DCD01B6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So, we shall begin with the sources them selves and how they work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When a laser interacts with a solid target, a plasma is formed on the front surface</a:t>
            </a:r>
          </a:p>
          <a:p>
            <a:pPr marL="62865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This plasma couples the laser energy into the electrons which are accelerated through our target via the pondermotive force</a:t>
            </a:r>
          </a:p>
          <a:p>
            <a:pPr marL="62865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They escape by the rear surface, inducing massive sheath fields on the order of TV/m</a:t>
            </a:r>
          </a:p>
          <a:p>
            <a:pPr marL="62865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This </a:t>
            </a:r>
            <a:r>
              <a:rPr lang="en-US" err="1"/>
              <a:t>ionises</a:t>
            </a:r>
            <a:r>
              <a:rPr lang="en-US"/>
              <a:t> the rear surface and accelerates ions along the target normal direction</a:t>
            </a:r>
          </a:p>
          <a:p>
            <a:pPr marL="1085850" marR="0" lvl="2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Hence the name…. TNSA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And when it comes to applications they posses some quite interesting properties such as high currents, energies and short pulse durations </a:t>
            </a:r>
          </a:p>
          <a:p>
            <a:pPr marL="62865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Which for radiotherapy is really unique as you begin to enter the FLASH regime of high dose in a short time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C1B2786-3729-DD39-1379-93F2D4EB800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BED97D-7B2F-C741-89D9-7E76ADEDA2FD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408816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D4F4E1-4E3E-48A1-C30E-EDB198F983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476430C-AAB5-092B-B653-1E298902A96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4E587EC-953E-41F8-628B-0C899018E09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So, we shall begin with the sources them selves and how they work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When a laser interacts with a solid target, a plasma is formed on the front surface</a:t>
            </a:r>
          </a:p>
          <a:p>
            <a:pPr marL="62865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This plasma couples the laser energy into the electrons which are accelerated through our target via the pondermotive force</a:t>
            </a:r>
          </a:p>
          <a:p>
            <a:pPr marL="62865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They escape by the rear surface, inducing massive sheath fields on the order of TV/m</a:t>
            </a:r>
          </a:p>
          <a:p>
            <a:pPr marL="62865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This </a:t>
            </a:r>
            <a:r>
              <a:rPr lang="en-US" err="1"/>
              <a:t>ionises</a:t>
            </a:r>
            <a:r>
              <a:rPr lang="en-US"/>
              <a:t> the rear surface and accelerates ions along the target normal direction</a:t>
            </a:r>
          </a:p>
          <a:p>
            <a:pPr marL="1085850" marR="0" lvl="2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Hence the name…. TNSA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And when it comes to applications they posses some quite interesting properties such as high currents, energies and short pulse durations </a:t>
            </a:r>
          </a:p>
          <a:p>
            <a:pPr marL="62865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Which for radiotherapy is really unique as you begin to enter the FLASH regime of high dose in a short time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BEF5132-D3BE-53C9-7B85-A2C291525B1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BED97D-7B2F-C741-89D9-7E76ADEDA2FD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487445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CEE8EC-BACE-759A-E86E-62E435329C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574D040-F947-8871-BD58-00B911754A5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C34CC53-442C-D008-AA88-00A945781F7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But, they do however posses large divergences upwards of 100 </a:t>
            </a:r>
            <a:r>
              <a:rPr lang="en-US" err="1"/>
              <a:t>mrads</a:t>
            </a:r>
            <a:endParaRPr lang="en-US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Which for radiography of a sample is ideal, you’ll be able to cover your entire image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however for applications with a high flux or if you want to capture your beam using magnets, this is an issue 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So we have our first problem, we need low divergence + high flux beams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talk about the coil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19322C8-403E-CD91-B65B-913EFC81408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BED97D-7B2F-C741-89D9-7E76ADEDA2FD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341852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9C2F46-3E10-8FC0-57E8-D9AC43802B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B5F3EFD-D91E-D182-AEFF-305642B39D4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81B3C0B-F17C-96BE-52C9-13F9DEDA469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How do we get these proton sources to a point where we can reach the full potential of these new facilities</a:t>
            </a:r>
          </a:p>
          <a:p>
            <a:pPr marL="62865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Typical foil targets are mounted in a raster array</a:t>
            </a:r>
          </a:p>
          <a:p>
            <a:pPr marL="62865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And we can see the evolution of these here </a:t>
            </a:r>
          </a:p>
          <a:p>
            <a:pPr marL="62865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We start with single foils, these can be intricately structured but are a single shot only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Then we push to a scannable puck, they can be like this 5x5 rack or much larger on the scale of 10s x 10s</a:t>
            </a:r>
          </a:p>
          <a:p>
            <a:pPr marL="62865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But these pucks will be burned through in a matter of seconds</a:t>
            </a:r>
          </a:p>
          <a:p>
            <a:pPr marL="62865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And no one wants to be opening the chamber up every few minutes to change their targets </a:t>
            </a:r>
          </a:p>
          <a:p>
            <a:pPr marL="62865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This leads us to the tape drive target</a:t>
            </a:r>
          </a:p>
          <a:p>
            <a:pPr marL="62865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These are tapes that are spooled between two reels and held under tension the entire time</a:t>
            </a:r>
          </a:p>
          <a:p>
            <a:pPr marL="62865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These have been demonstrated at 5 Hz but can operate at 100 Hz </a:t>
            </a:r>
          </a:p>
          <a:p>
            <a:pPr marL="62865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  <a:p>
            <a:pPr marL="62865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95FA297-5BCE-9B7C-F915-EC29F5C1D9E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BED97D-7B2F-C741-89D9-7E76ADEDA2FD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181024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371820-B3B2-6AA9-0AA6-CC802D477A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FE47A9C-46A2-2F8D-49D4-897BB1D6460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419E038-6610-13F8-9CDB-527DA4A0CC7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But the debris from a laser-solid target interaction is a problem, you begin to coat your optics with carbon which then burns in your laser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As well as posing a hazard for the health of the chamber and its systems like pumps 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And we can see here the holes left from the laser on the tape, that debris has gone into our system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With increasing laser power the size of theses holes grows as well, for EPAC which is going to operate at double these powers 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And just to put this into perspective, for a typical tape drive spool of 100 m you will have 7.8 g of tape be sent into your chamber which is the equivalent of a newborn rat, house key or a phone charger 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The target fab team at the CLF are hoping to get into the km length’s which then pushes this the mass of debris to 897 bees or a pack of cards 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Those don’t really put it into perspective, so this is the debris shield of the Visar at the </a:t>
            </a:r>
            <a:r>
              <a:rPr lang="en-US" err="1"/>
              <a:t>EuXFEL</a:t>
            </a:r>
            <a:r>
              <a:rPr lang="en-US"/>
              <a:t> after 3 days using a tape drive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A70E28C-0966-59D1-65AE-8FDF0EA5387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BED97D-7B2F-C741-89D9-7E76ADEDA2FD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75386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4D5897-17B8-6CEA-321C-1D3A0AC685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420F704-9801-3D10-3E66-12E2E7B57DC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F6E8403-8DFA-8D21-CC8C-8D47A817DEF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Those don’t really put it into perspective, so this is the debris shield of the Visar at the </a:t>
            </a:r>
            <a:r>
              <a:rPr lang="en-US" dirty="0" err="1"/>
              <a:t>EuXFEL</a:t>
            </a:r>
            <a:r>
              <a:rPr lang="en-US" dirty="0"/>
              <a:t> after 3 days using a tape drive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D27A21-7AE1-0DBF-6F3A-21AF21CE3AB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BED97D-7B2F-C741-89D9-7E76ADEDA2FD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936490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5468DB-4AB7-A87F-D7B8-08B917B27E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A320FC1-2C6E-928F-E987-4C0871AEDCC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14DED18-AC0A-1A27-8601-4B198847DF3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I don’t like the saying killing two birds with one stone but our solution for this fits it very nicely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84620C3-4327-E3D7-3EB8-7E33E97C860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BED97D-7B2F-C741-89D9-7E76ADEDA2FD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09114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F94EC2-E9BA-41A7-320C-5E656246FB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BE49F3B-C9C8-7BF1-D64A-B49A937C865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94A223-521F-3BB0-5387-A28F2FC410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22EDD-A0AC-1840-985F-58D4B482DDDB}" type="datetimeFigureOut">
              <a:rPr lang="en-GB" smtClean="0"/>
              <a:t>19/07/2026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585CE2-4878-61FB-61EA-F532C274E7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7EAFFE-3746-D7BF-DD64-D044123E11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107747-C098-4542-82C8-A6C9B894FB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623443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9A7ED0-C8EA-EA3F-FA6D-44428D801C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EF7EAA3-A765-74F3-79FC-7BDAA31B7A9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89FC33-49D3-965B-FC64-ADCE39FB50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22EDD-A0AC-1840-985F-58D4B482DDDB}" type="datetimeFigureOut">
              <a:rPr lang="en-GB" smtClean="0"/>
              <a:t>19/07/2026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1603D0-C270-474E-2097-9A82098D07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F4D76EA-F52D-3E10-DEA6-34114BB66F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107747-C098-4542-82C8-A6C9B894FB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93790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E83E6C1-217F-8D27-BFC5-0B5C707C765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D64507C-9BA8-B6AF-A1C5-9A9523B949C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D0E26D2-DF32-93F9-F9DD-4B7B246D4A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22EDD-A0AC-1840-985F-58D4B482DDDB}" type="datetimeFigureOut">
              <a:rPr lang="en-GB" smtClean="0"/>
              <a:t>19/07/2026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AEFB04-5B89-9E9B-3078-E14216B0BD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4753F0-D439-F51F-18E4-F0D8240417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107747-C098-4542-82C8-A6C9B894FB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7989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AA176D-E2D1-A7DA-B291-27807E2975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A789B9-8631-87EC-B0E9-D8C601B9E6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328A43-BC17-FA4A-DA0F-327ACCC019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22EDD-A0AC-1840-985F-58D4B482DDDB}" type="datetimeFigureOut">
              <a:rPr lang="en-GB" smtClean="0"/>
              <a:t>19/07/2026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C02CF8-611D-008C-C792-10E3B6B09C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49847C-306B-A1DC-8B26-010A0B17B2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107747-C098-4542-82C8-A6C9B894FB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3614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7C3532-794E-2D85-03D0-8F9313358F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17AD622-B8F0-D2F9-7313-7A45BBB9DD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D5C56C-60F0-FEAE-6408-3E24CF1EA9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22EDD-A0AC-1840-985F-58D4B482DDDB}" type="datetimeFigureOut">
              <a:rPr lang="en-GB" smtClean="0"/>
              <a:t>19/07/2026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22D40C-E7A8-9356-A88E-F8F1C290C2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D6A227-8675-C989-F75C-F54C041E07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107747-C098-4542-82C8-A6C9B894FB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15910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23A254-50D4-8F58-6868-E6268EBF7E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5A0BF3-7E7C-39A2-EDEA-E6E4A3DA3C5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E972085-FCDE-336F-75CB-D2CF15D2C18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86959FE-1453-022D-CE12-433264BADA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22EDD-A0AC-1840-985F-58D4B482DDDB}" type="datetimeFigureOut">
              <a:rPr lang="en-GB" smtClean="0"/>
              <a:t>19/07/2026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74D9B5C-DCBA-B006-EE09-9A28EEF1E1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92DDE1C-4B8F-5A99-F800-8CF860F651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107747-C098-4542-82C8-A6C9B894FB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21509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CFFEF7-637C-2FD2-84A2-9E046F1E19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D617C5-4898-73DA-2CF7-C252E366D2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C58DBC3-656F-7518-88C1-D710914EDBE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89C5455-7F0C-46DB-AB0E-5464625001E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A33738B-B146-A6AC-3821-7851B68ACD3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BC43CEF-D50A-FEB4-1C79-D22DF929D9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22EDD-A0AC-1840-985F-58D4B482DDDB}" type="datetimeFigureOut">
              <a:rPr lang="en-GB" smtClean="0"/>
              <a:t>19/07/2026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A7CA5A9-2583-7595-5B96-38651CE5CA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4421DAF-1A52-2620-7CD5-ABC04928A3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107747-C098-4542-82C8-A6C9B894FB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104946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659AC5-AF4D-CB4F-A27C-DA9739ADEB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4DCD653-8405-C1C4-E316-7641B4BBB8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22EDD-A0AC-1840-985F-58D4B482DDDB}" type="datetimeFigureOut">
              <a:rPr lang="en-GB" smtClean="0"/>
              <a:t>19/07/2026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6E7F07E-D3BA-7BAB-5CBC-E90C8767D3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B2F5063-4F77-0671-0CBD-7E13878791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107747-C098-4542-82C8-A6C9B894FB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197417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9D8431B-D797-5419-14FA-F002558771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22EDD-A0AC-1840-985F-58D4B482DDDB}" type="datetimeFigureOut">
              <a:rPr lang="en-GB" smtClean="0"/>
              <a:t>19/07/2026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FE1A76D-69EA-7C1F-6A5F-DB33092E10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334B6A0-34CA-555E-23D6-719AC11590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107747-C098-4542-82C8-A6C9B894FB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62365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EAC94E-C7AC-A76A-94AF-96131ADE4B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F5C779-7442-F322-1C6E-7280D72543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25B5E24-3639-3535-E0A3-66101D2354A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A4F86AF-BEE7-9AA3-1972-16C27A1812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22EDD-A0AC-1840-985F-58D4B482DDDB}" type="datetimeFigureOut">
              <a:rPr lang="en-GB" smtClean="0"/>
              <a:t>19/07/2026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76E10A3-EDC4-BD6A-A976-F18C429F03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1CB818F-AF36-30BD-8447-08F65812F6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107747-C098-4542-82C8-A6C9B894FB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56511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ABB55C-62A7-0819-AC4C-9F71E28E9C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B40AF45-3C1E-08CA-5839-1C82DEAE7AF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F4FD307-BD3E-1095-6C7A-D55F36255D5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6E62E0E-7D4A-83F5-D495-6CEA371DF2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22EDD-A0AC-1840-985F-58D4B482DDDB}" type="datetimeFigureOut">
              <a:rPr lang="en-GB" smtClean="0"/>
              <a:t>19/07/2026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60C3DCB-D5C5-1BC7-EB9A-4BF12B0D96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EF2E37B-88D6-7A56-35D1-E0969E7556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107747-C098-4542-82C8-A6C9B894FB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12403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BC62168-CD8C-639D-F467-924A39B241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0315B1B-85B7-7548-3ABC-1E2C01E5F8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28A5BE-C890-999D-0C37-46EF79A5FD9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2D22EDD-A0AC-1840-985F-58D4B482DDDB}" type="datetimeFigureOut">
              <a:rPr lang="en-GB" smtClean="0"/>
              <a:t>19/07/2026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9A92C1-CAF5-8D66-29FA-8F6374FF7CD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D7BB1F7-9A22-1044-17C2-145EB1B25DD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6107747-C098-4542-82C8-A6C9B894FB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28543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5" Type="http://schemas.openxmlformats.org/officeDocument/2006/relationships/image" Target="../media/image21.tiff"/><Relationship Id="rId4" Type="http://schemas.openxmlformats.org/officeDocument/2006/relationships/image" Target="../media/image4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emf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9.gif"/><Relationship Id="rId4" Type="http://schemas.openxmlformats.org/officeDocument/2006/relationships/image" Target="../media/image28.gi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4.jpg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Relationship Id="rId9" Type="http://schemas.openxmlformats.org/officeDocument/2006/relationships/image" Target="../media/image35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4.jpg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.png"/><Relationship Id="rId11" Type="http://schemas.openxmlformats.org/officeDocument/2006/relationships/image" Target="../media/image37.png"/><Relationship Id="rId5" Type="http://schemas.openxmlformats.org/officeDocument/2006/relationships/image" Target="../media/image31.png"/><Relationship Id="rId10" Type="http://schemas.openxmlformats.org/officeDocument/2006/relationships/image" Target="../media/image36.png"/><Relationship Id="rId4" Type="http://schemas.openxmlformats.org/officeDocument/2006/relationships/image" Target="../media/image30.png"/><Relationship Id="rId9" Type="http://schemas.openxmlformats.org/officeDocument/2006/relationships/image" Target="../media/image35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13" Type="http://schemas.openxmlformats.org/officeDocument/2006/relationships/image" Target="../media/image39.png"/><Relationship Id="rId3" Type="http://schemas.openxmlformats.org/officeDocument/2006/relationships/image" Target="../media/image4.jpg"/><Relationship Id="rId7" Type="http://schemas.openxmlformats.org/officeDocument/2006/relationships/image" Target="../media/image33.png"/><Relationship Id="rId12" Type="http://schemas.openxmlformats.org/officeDocument/2006/relationships/image" Target="../media/image3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.png"/><Relationship Id="rId11" Type="http://schemas.openxmlformats.org/officeDocument/2006/relationships/image" Target="../media/image37.png"/><Relationship Id="rId5" Type="http://schemas.openxmlformats.org/officeDocument/2006/relationships/image" Target="../media/image31.png"/><Relationship Id="rId10" Type="http://schemas.openxmlformats.org/officeDocument/2006/relationships/image" Target="../media/image36.png"/><Relationship Id="rId4" Type="http://schemas.openxmlformats.org/officeDocument/2006/relationships/image" Target="../media/image30.png"/><Relationship Id="rId9" Type="http://schemas.openxmlformats.org/officeDocument/2006/relationships/image" Target="../media/image35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13" Type="http://schemas.openxmlformats.org/officeDocument/2006/relationships/image" Target="../media/image39.png"/><Relationship Id="rId3" Type="http://schemas.openxmlformats.org/officeDocument/2006/relationships/image" Target="../media/image4.jpg"/><Relationship Id="rId7" Type="http://schemas.openxmlformats.org/officeDocument/2006/relationships/image" Target="../media/image33.png"/><Relationship Id="rId12" Type="http://schemas.openxmlformats.org/officeDocument/2006/relationships/image" Target="../media/image3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.png"/><Relationship Id="rId11" Type="http://schemas.openxmlformats.org/officeDocument/2006/relationships/image" Target="../media/image37.png"/><Relationship Id="rId5" Type="http://schemas.openxmlformats.org/officeDocument/2006/relationships/image" Target="../media/image31.png"/><Relationship Id="rId15" Type="http://schemas.openxmlformats.org/officeDocument/2006/relationships/image" Target="../media/image41.png"/><Relationship Id="rId10" Type="http://schemas.openxmlformats.org/officeDocument/2006/relationships/image" Target="../media/image36.png"/><Relationship Id="rId4" Type="http://schemas.openxmlformats.org/officeDocument/2006/relationships/image" Target="../media/image30.png"/><Relationship Id="rId9" Type="http://schemas.openxmlformats.org/officeDocument/2006/relationships/image" Target="../media/image35.png"/><Relationship Id="rId14" Type="http://schemas.openxmlformats.org/officeDocument/2006/relationships/image" Target="../media/image4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jp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1.jpeg"/><Relationship Id="rId5" Type="http://schemas.openxmlformats.org/officeDocument/2006/relationships/image" Target="../media/image50.jpeg"/><Relationship Id="rId4" Type="http://schemas.openxmlformats.org/officeDocument/2006/relationships/image" Target="../media/image49.jpe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jpg"/><Relationship Id="rId5" Type="http://schemas.openxmlformats.org/officeDocument/2006/relationships/image" Target="../media/image11.png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4.jp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png"/><Relationship Id="rId4" Type="http://schemas.openxmlformats.org/officeDocument/2006/relationships/image" Target="../media/image1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jpg"/><Relationship Id="rId5" Type="http://schemas.openxmlformats.org/officeDocument/2006/relationships/image" Target="../media/image15.png"/><Relationship Id="rId4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png"/><Relationship Id="rId4" Type="http://schemas.openxmlformats.org/officeDocument/2006/relationships/image" Target="../media/image19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building with a lawn and trees&#10;&#10;AI-generated content may be incorrect.">
            <a:extLst>
              <a:ext uri="{FF2B5EF4-FFF2-40B4-BE49-F238E27FC236}">
                <a16:creationId xmlns:a16="http://schemas.microsoft.com/office/drawing/2014/main" id="{40348285-CB2A-4C31-A1BC-F85B38141F9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0057" t="13004" b="141"/>
          <a:stretch>
            <a:fillRect/>
          </a:stretch>
        </p:blipFill>
        <p:spPr>
          <a:xfrm rot="16200000">
            <a:off x="-977437" y="927099"/>
            <a:ext cx="6911071" cy="5003804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1EB1C01F-317E-039D-3562-0EDDF87FD66A}"/>
              </a:ext>
            </a:extLst>
          </p:cNvPr>
          <p:cNvGrpSpPr/>
          <p:nvPr/>
        </p:nvGrpSpPr>
        <p:grpSpPr>
          <a:xfrm>
            <a:off x="6302915" y="1344539"/>
            <a:ext cx="6031097" cy="4472314"/>
            <a:chOff x="6450037" y="1010964"/>
            <a:chExt cx="5012137" cy="3567533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5A8CA718-0D68-2707-67C0-442CA5740601}"/>
                </a:ext>
              </a:extLst>
            </p:cNvPr>
            <p:cNvSpPr txBox="1"/>
            <p:nvPr/>
          </p:nvSpPr>
          <p:spPr>
            <a:xfrm>
              <a:off x="6450037" y="1010964"/>
              <a:ext cx="5012137" cy="24919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100"/>
                </a:spcBef>
                <a:spcAft>
                  <a:spcPts val="100"/>
                </a:spcAft>
              </a:pPr>
              <a:r>
                <a:rPr lang="en-GB" sz="4800" dirty="0">
                  <a:latin typeface="Univers Condensed" panose="020B0506020202050204" pitchFamily="34" charset="0"/>
                </a:rPr>
                <a:t>Low-Density</a:t>
              </a:r>
            </a:p>
            <a:p>
              <a:pPr>
                <a:spcBef>
                  <a:spcPts val="100"/>
                </a:spcBef>
                <a:spcAft>
                  <a:spcPts val="100"/>
                </a:spcAft>
              </a:pPr>
              <a:r>
                <a:rPr lang="en-GB" sz="4800" dirty="0">
                  <a:latin typeface="Univers Condensed" panose="020B0506020202050204" pitchFamily="34" charset="0"/>
                </a:rPr>
                <a:t>Plasma Focussing </a:t>
              </a:r>
            </a:p>
            <a:p>
              <a:pPr>
                <a:spcBef>
                  <a:spcPts val="100"/>
                </a:spcBef>
                <a:spcAft>
                  <a:spcPts val="100"/>
                </a:spcAft>
              </a:pPr>
              <a:r>
                <a:rPr lang="en-GB" sz="4800" dirty="0">
                  <a:latin typeface="Univers Condensed" panose="020B0506020202050204" pitchFamily="34" charset="0"/>
                </a:rPr>
                <a:t>of High Repetition </a:t>
              </a:r>
            </a:p>
            <a:p>
              <a:pPr>
                <a:spcBef>
                  <a:spcPts val="100"/>
                </a:spcBef>
                <a:spcAft>
                  <a:spcPts val="100"/>
                </a:spcAft>
              </a:pPr>
              <a:r>
                <a:rPr lang="en-GB" sz="4800" dirty="0">
                  <a:latin typeface="Univers Condensed" panose="020B0506020202050204" pitchFamily="34" charset="0"/>
                </a:rPr>
                <a:t>Rate Ion Sources 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166F90EC-8640-F000-D54F-56494E79E5D5}"/>
                </a:ext>
              </a:extLst>
            </p:cNvPr>
            <p:cNvSpPr txBox="1"/>
            <p:nvPr/>
          </p:nvSpPr>
          <p:spPr>
            <a:xfrm>
              <a:off x="6452771" y="3621003"/>
              <a:ext cx="1783274" cy="8899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500"/>
                </a:spcBef>
                <a:spcAft>
                  <a:spcPts val="500"/>
                </a:spcAft>
              </a:pPr>
              <a:r>
                <a:rPr lang="en-GB" sz="1800" dirty="0">
                  <a:latin typeface="Univers Condensed" panose="020B0506020202050204" pitchFamily="34" charset="0"/>
                </a:rPr>
                <a:t>Jimmy Weeks    –</a:t>
              </a:r>
            </a:p>
            <a:p>
              <a:pPr>
                <a:spcBef>
                  <a:spcPts val="500"/>
                </a:spcBef>
                <a:spcAft>
                  <a:spcPts val="500"/>
                </a:spcAft>
              </a:pPr>
              <a:r>
                <a:rPr lang="en-GB" i="1" dirty="0">
                  <a:latin typeface="Univers Condensed" panose="020B0506020202050204" pitchFamily="34" charset="0"/>
                </a:rPr>
                <a:t>(they/them)</a:t>
              </a:r>
              <a:r>
                <a:rPr lang="en-GB" sz="1800" i="1" dirty="0">
                  <a:latin typeface="Univers Condensed" panose="020B0506020202050204" pitchFamily="34" charset="0"/>
                </a:rPr>
                <a:t> </a:t>
              </a:r>
            </a:p>
            <a:p>
              <a:endParaRPr lang="en-GB" dirty="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1559E6EE-5298-60CE-591E-F77B41329744}"/>
                </a:ext>
              </a:extLst>
            </p:cNvPr>
            <p:cNvSpPr txBox="1"/>
            <p:nvPr/>
          </p:nvSpPr>
          <p:spPr>
            <a:xfrm>
              <a:off x="7933216" y="3621003"/>
              <a:ext cx="3117350" cy="9574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/>
                <a:t>Advanced Accelerator</a:t>
              </a:r>
            </a:p>
            <a:p>
              <a:r>
                <a:rPr lang="en-GB" dirty="0"/>
                <a:t>Concepts </a:t>
              </a:r>
            </a:p>
            <a:p>
              <a:r>
                <a:rPr lang="en-GB" dirty="0"/>
                <a:t>Work Group 2</a:t>
              </a:r>
            </a:p>
            <a:p>
              <a:r>
                <a:rPr lang="en-GB" dirty="0"/>
                <a:t>27/08/2026</a:t>
              </a:r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D337D2AD-04F2-5DAD-214C-8D0EC557773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73195" y="5279606"/>
            <a:ext cx="745368" cy="674622"/>
          </a:xfrm>
          <a:prstGeom prst="rect">
            <a:avLst/>
          </a:prstGeom>
        </p:spPr>
      </p:pic>
      <p:pic>
        <p:nvPicPr>
          <p:cNvPr id="7" name="Picture 6" descr="A close up of a logo&#10;&#10;Description automatically generated">
            <a:extLst>
              <a:ext uri="{FF2B5EF4-FFF2-40B4-BE49-F238E27FC236}">
                <a16:creationId xmlns:a16="http://schemas.microsoft.com/office/drawing/2014/main" id="{D52736EE-B39D-643C-46F9-4E6562BE4C4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81727" y="988434"/>
            <a:ext cx="739156" cy="669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A9A037E-5007-B6AD-702A-9C58E984699D}"/>
              </a:ext>
            </a:extLst>
          </p:cNvPr>
          <p:cNvSpPr txBox="1"/>
          <p:nvPr/>
        </p:nvSpPr>
        <p:spPr>
          <a:xfrm>
            <a:off x="13114751" y="112734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038277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FE0AE0-75E7-ACA2-ED0B-EA6085AC38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3" descr="Logo resources | SLAC National Accelerator Laboratory">
            <a:extLst>
              <a:ext uri="{FF2B5EF4-FFF2-40B4-BE49-F238E27FC236}">
                <a16:creationId xmlns:a16="http://schemas.microsoft.com/office/drawing/2014/main" id="{01127B17-992A-6E49-DACD-D06FA4C12D9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406" b="26163"/>
          <a:stretch>
            <a:fillRect/>
          </a:stretch>
        </p:blipFill>
        <p:spPr bwMode="auto">
          <a:xfrm>
            <a:off x="1587548" y="4401383"/>
            <a:ext cx="2777701" cy="749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59A953AB-B881-8D67-BEA2-D8B919141C58}"/>
              </a:ext>
            </a:extLst>
          </p:cNvPr>
          <p:cNvSpPr/>
          <p:nvPr/>
        </p:nvSpPr>
        <p:spPr>
          <a:xfrm rot="16200000">
            <a:off x="-2870805" y="2870804"/>
            <a:ext cx="6860145" cy="1118533"/>
          </a:xfrm>
          <a:prstGeom prst="rect">
            <a:avLst/>
          </a:prstGeom>
          <a:solidFill>
            <a:srgbClr val="E3202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7FB7423-FFD9-E9FA-6BB0-A885A7DC3501}"/>
              </a:ext>
            </a:extLst>
          </p:cNvPr>
          <p:cNvSpPr txBox="1"/>
          <p:nvPr/>
        </p:nvSpPr>
        <p:spPr>
          <a:xfrm>
            <a:off x="1404901" y="240328"/>
            <a:ext cx="78904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8C1514"/>
                </a:solidFill>
                <a:latin typeface="FUTURA MEDIUM" panose="020B0602020204020303" pitchFamily="34" charset="-79"/>
                <a:ea typeface="Roboto" panose="02000000000000000000" pitchFamily="2" charset="0"/>
                <a:cs typeface="FUTURA MEDIUM" panose="020B0602020204020303" pitchFamily="34" charset="-79"/>
              </a:rPr>
              <a:t>8: The Liquid - Sheet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622E207-49ED-C263-360F-EFFF274BA79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120" y="5610477"/>
            <a:ext cx="982717" cy="118204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96400CFA-02D3-3480-5E2E-CCF43A8A3AEE}"/>
              </a:ext>
            </a:extLst>
          </p:cNvPr>
          <p:cNvSpPr txBox="1"/>
          <p:nvPr/>
        </p:nvSpPr>
        <p:spPr>
          <a:xfrm>
            <a:off x="1712595" y="6020894"/>
            <a:ext cx="59797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>
                <a:latin typeface="Arial" panose="020B0604020202020204" pitchFamily="34" charset="0"/>
                <a:cs typeface="Arial" panose="020B0604020202020204" pitchFamily="34" charset="0"/>
              </a:rPr>
              <a:t>[5] </a:t>
            </a:r>
            <a:r>
              <a:rPr lang="en-US" altLang="en-US" sz="1200">
                <a:latin typeface="Arial" panose="020B0604020202020204" pitchFamily="34" charset="0"/>
                <a:cs typeface="Arial" panose="020B0604020202020204" pitchFamily="34" charset="0"/>
              </a:rPr>
              <a:t>Crissman, C.J </a:t>
            </a:r>
            <a:r>
              <a:rPr lang="en-US" altLang="en-US" sz="1200" i="1">
                <a:latin typeface="Arial" panose="020B0604020202020204" pitchFamily="34" charset="0"/>
                <a:cs typeface="Arial" panose="020B0604020202020204" pitchFamily="34" charset="0"/>
              </a:rPr>
              <a:t>et al</a:t>
            </a:r>
            <a:r>
              <a:rPr lang="en-US" altLang="en-US" sz="1200">
                <a:latin typeface="Arial" panose="020B0604020202020204" pitchFamily="34" charset="0"/>
                <a:cs typeface="Arial" panose="020B0604020202020204" pitchFamily="34" charset="0"/>
              </a:rPr>
              <a:t>. (2022)  </a:t>
            </a:r>
            <a:r>
              <a:rPr lang="en-US" altLang="en-US" sz="1200" i="1">
                <a:latin typeface="Arial" panose="020B0604020202020204" pitchFamily="34" charset="0"/>
                <a:cs typeface="Arial" panose="020B0604020202020204" pitchFamily="34" charset="0"/>
              </a:rPr>
              <a:t>Lab on a Chip</a:t>
            </a:r>
            <a:r>
              <a:rPr lang="en-US" altLang="en-US" sz="1200">
                <a:latin typeface="Arial" panose="020B0604020202020204" pitchFamily="34" charset="0"/>
                <a:cs typeface="Arial" panose="020B0604020202020204" pitchFamily="34" charset="0"/>
              </a:rPr>
              <a:t>, 22(7), pp.1365–1373. doi.:10.1039/d1lc00757b.</a:t>
            </a:r>
            <a:endParaRPr lang="en-GB" sz="12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1200">
                <a:latin typeface="Arial" panose="020B0604020202020204" pitchFamily="34" charset="0"/>
                <a:cs typeface="Arial" panose="020B0604020202020204" pitchFamily="34" charset="0"/>
              </a:rPr>
              <a:t>[6] Morrison, J.T  </a:t>
            </a:r>
            <a:r>
              <a:rPr lang="en-GB" sz="1200" i="1">
                <a:latin typeface="Arial" panose="020B0604020202020204" pitchFamily="34" charset="0"/>
                <a:cs typeface="Arial" panose="020B0604020202020204" pitchFamily="34" charset="0"/>
              </a:rPr>
              <a:t>et al, </a:t>
            </a:r>
            <a:r>
              <a:rPr lang="en-GB" sz="1200">
                <a:latin typeface="Arial" panose="020B0604020202020204" pitchFamily="34" charset="0"/>
                <a:cs typeface="Arial" panose="020B0604020202020204" pitchFamily="34" charset="0"/>
              </a:rPr>
              <a:t>2018. </a:t>
            </a:r>
            <a:r>
              <a:rPr lang="en-GB" sz="1200" i="1">
                <a:latin typeface="Arial" panose="020B0604020202020204" pitchFamily="34" charset="0"/>
                <a:cs typeface="Arial" panose="020B0604020202020204" pitchFamily="34" charset="0"/>
              </a:rPr>
              <a:t>New Journal of Physics</a:t>
            </a:r>
            <a:r>
              <a:rPr lang="en-GB" sz="1200">
                <a:latin typeface="Arial" panose="020B0604020202020204" pitchFamily="34" charset="0"/>
                <a:cs typeface="Arial" panose="020B0604020202020204" pitchFamily="34" charset="0"/>
              </a:rPr>
              <a:t>, 20: doi:10.1088/1367-2630</a:t>
            </a:r>
          </a:p>
          <a:p>
            <a:r>
              <a:rPr lang="en-GB" sz="1200">
                <a:latin typeface="Arial" panose="020B0604020202020204" pitchFamily="34" charset="0"/>
                <a:cs typeface="Arial" panose="020B0604020202020204" pitchFamily="34" charset="0"/>
              </a:rPr>
              <a:t>[7] Treffert, F. </a:t>
            </a:r>
            <a:r>
              <a:rPr lang="en-GB" sz="1200" i="1">
                <a:latin typeface="Arial" panose="020B0604020202020204" pitchFamily="34" charset="0"/>
                <a:cs typeface="Arial" panose="020B0604020202020204" pitchFamily="34" charset="0"/>
              </a:rPr>
              <a:t>et al</a:t>
            </a:r>
            <a:r>
              <a:rPr lang="en-GB" sz="1200">
                <a:latin typeface="Arial" panose="020B0604020202020204" pitchFamily="34" charset="0"/>
                <a:cs typeface="Arial" panose="020B0604020202020204" pitchFamily="34" charset="0"/>
              </a:rPr>
              <a:t>. (2022), Physics of Plasmas, doi:10.1063/5.0097857.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E39CFD1-8F1E-43E0-B3BA-4D467079E58A}"/>
              </a:ext>
            </a:extLst>
          </p:cNvPr>
          <p:cNvSpPr txBox="1"/>
          <p:nvPr/>
        </p:nvSpPr>
        <p:spPr>
          <a:xfrm>
            <a:off x="1509933" y="878893"/>
            <a:ext cx="6117783" cy="3429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32000"/>
              </a:lnSpc>
              <a:spcBef>
                <a:spcPts val="500"/>
              </a:spcBef>
              <a:spcAft>
                <a:spcPts val="500"/>
              </a:spcAft>
              <a:buClr>
                <a:srgbClr val="8C1514"/>
              </a:buClr>
              <a:buFont typeface="System Font Regular"/>
              <a:buChar char="-"/>
            </a:pPr>
            <a:r>
              <a:rPr lang="en-GB" sz="2200">
                <a:solidFill>
                  <a:srgbClr val="0C0E36"/>
                </a:solidFill>
                <a:latin typeface="Arial" panose="020B0604020202020204" pitchFamily="34" charset="0"/>
              </a:rPr>
              <a:t>The liquid-sheet is varying thickness target created by converging the flow of water [5]</a:t>
            </a:r>
          </a:p>
          <a:p>
            <a:pPr marL="342900" indent="-342900">
              <a:lnSpc>
                <a:spcPct val="132000"/>
              </a:lnSpc>
              <a:spcBef>
                <a:spcPts val="500"/>
              </a:spcBef>
              <a:spcAft>
                <a:spcPts val="500"/>
              </a:spcAft>
              <a:buClr>
                <a:srgbClr val="8C1514"/>
              </a:buClr>
              <a:buFont typeface="System Font Regular"/>
              <a:buChar char="-"/>
            </a:pPr>
            <a:r>
              <a:rPr lang="en-GB" sz="2200">
                <a:solidFill>
                  <a:srgbClr val="2626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Liquid-sheets formed from a colliding micro channel </a:t>
            </a:r>
            <a:r>
              <a:rPr lang="en-GB" sz="2200">
                <a:solidFill>
                  <a:srgbClr val="0C0E36"/>
                </a:solidFill>
                <a:latin typeface="Arial" panose="020B0604020202020204" pitchFamily="34" charset="0"/>
              </a:rPr>
              <a:t>design have been demonstrated in the kHz regime [6]</a:t>
            </a:r>
          </a:p>
          <a:p>
            <a:pPr marL="342900" indent="-342900">
              <a:lnSpc>
                <a:spcPct val="132000"/>
              </a:lnSpc>
              <a:spcBef>
                <a:spcPts val="500"/>
              </a:spcBef>
              <a:spcAft>
                <a:spcPts val="500"/>
              </a:spcAft>
              <a:buClr>
                <a:srgbClr val="8C1514"/>
              </a:buClr>
              <a:buFont typeface="System Font Regular"/>
              <a:buChar char="-"/>
            </a:pPr>
            <a:r>
              <a:rPr lang="en-GB" sz="2200">
                <a:solidFill>
                  <a:srgbClr val="0C0E36"/>
                </a:solidFill>
                <a:latin typeface="Arial" panose="020B0604020202020204" pitchFamily="34" charset="0"/>
              </a:rPr>
              <a:t>They are both low-debris and stable, with position fluctuations of &lt; 5 µm [7]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C6234539-BC33-E603-9F15-81E5200D31E5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5569" t="-502" r="7399" b="10799"/>
          <a:stretch>
            <a:fillRect/>
          </a:stretch>
        </p:blipFill>
        <p:spPr>
          <a:xfrm>
            <a:off x="8346194" y="1002634"/>
            <a:ext cx="3426106" cy="2992258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B7039B5C-4AC0-1591-5915-0F4FD536E84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90154" y="4028345"/>
            <a:ext cx="4729725" cy="2815313"/>
          </a:xfrm>
          <a:prstGeom prst="rect">
            <a:avLst/>
          </a:prstGeom>
        </p:spPr>
      </p:pic>
      <p:pic>
        <p:nvPicPr>
          <p:cNvPr id="18" name="Content Placeholder 3">
            <a:extLst>
              <a:ext uri="{FF2B5EF4-FFF2-40B4-BE49-F238E27FC236}">
                <a16:creationId xmlns:a16="http://schemas.microsoft.com/office/drawing/2014/main" id="{58C761E7-272C-9EDB-F36D-0D91CB39F533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63376" t="43767"/>
          <a:stretch/>
        </p:blipFill>
        <p:spPr>
          <a:xfrm>
            <a:off x="6555346" y="3970323"/>
            <a:ext cx="821930" cy="2368976"/>
          </a:xfrm>
          <a:prstGeom prst="rect">
            <a:avLst/>
          </a:prstGeom>
        </p:spPr>
      </p:pic>
      <p:pic>
        <p:nvPicPr>
          <p:cNvPr id="22" name="Content Placeholder 3">
            <a:extLst>
              <a:ext uri="{FF2B5EF4-FFF2-40B4-BE49-F238E27FC236}">
                <a16:creationId xmlns:a16="http://schemas.microsoft.com/office/drawing/2014/main" id="{3485F1FA-1FAC-C258-C8A9-1DD60FE071F6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t="248" r="2367" b="57959"/>
          <a:stretch>
            <a:fillRect/>
          </a:stretch>
        </p:blipFill>
        <p:spPr>
          <a:xfrm>
            <a:off x="4365249" y="4353201"/>
            <a:ext cx="2075407" cy="1667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22083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525535-4DE0-08E6-0649-5A8375F40E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F8B738B-E8D9-C20A-601D-CCF1D4E224AC}"/>
              </a:ext>
            </a:extLst>
          </p:cNvPr>
          <p:cNvSpPr/>
          <p:nvPr/>
        </p:nvSpPr>
        <p:spPr>
          <a:xfrm rot="16200000">
            <a:off x="-2870805" y="2870804"/>
            <a:ext cx="6860145" cy="1118533"/>
          </a:xfrm>
          <a:prstGeom prst="rect">
            <a:avLst/>
          </a:prstGeom>
          <a:solidFill>
            <a:srgbClr val="E3202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FF7B183-C37F-9DC3-54CF-ADF2BE6DF332}"/>
              </a:ext>
            </a:extLst>
          </p:cNvPr>
          <p:cNvSpPr txBox="1"/>
          <p:nvPr/>
        </p:nvSpPr>
        <p:spPr>
          <a:xfrm>
            <a:off x="1367830" y="240328"/>
            <a:ext cx="78904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8C1514"/>
                </a:solidFill>
                <a:latin typeface="FUTURA MEDIUM" panose="020B0602020204020303" pitchFamily="34" charset="-79"/>
                <a:ea typeface="Roboto" panose="02000000000000000000" pitchFamily="2" charset="0"/>
                <a:cs typeface="FUTURA MEDIUM" panose="020B0602020204020303" pitchFamily="34" charset="-79"/>
              </a:rPr>
              <a:t>9: Proton Focusing in Low-Density Plasma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DBEC8F5-373C-D1D6-A733-7388B50BBD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120" y="5610477"/>
            <a:ext cx="982717" cy="118204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E6F95612-6E1C-D183-7058-75DFE8AE0D9A}"/>
              </a:ext>
            </a:extLst>
          </p:cNvPr>
          <p:cNvSpPr txBox="1"/>
          <p:nvPr/>
        </p:nvSpPr>
        <p:spPr>
          <a:xfrm>
            <a:off x="1712595" y="6020894"/>
            <a:ext cx="59797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>
                <a:latin typeface="Arial" panose="020B0604020202020204" pitchFamily="34" charset="0"/>
                <a:cs typeface="Arial" panose="020B0604020202020204" pitchFamily="34" charset="0"/>
              </a:rPr>
              <a:t>[8] </a:t>
            </a:r>
            <a:r>
              <a:rPr lang="en-US" altLang="en-US" sz="1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Streeter, J. V. M, </a:t>
            </a:r>
            <a:r>
              <a:rPr lang="en-US" altLang="en-US" sz="1200" i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 al</a:t>
            </a:r>
            <a:r>
              <a:rPr lang="en-US" altLang="en-US" sz="1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(2025) </a:t>
            </a:r>
            <a:r>
              <a:rPr lang="en-US" altLang="en-US" sz="1200" i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Nature Communications</a:t>
            </a:r>
            <a:r>
              <a:rPr lang="en-US" altLang="en-US" sz="1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16(1). </a:t>
            </a:r>
            <a:r>
              <a:rPr lang="en-US" altLang="en-US" sz="120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doi:https</a:t>
            </a:r>
            <a:r>
              <a:rPr lang="en-US" altLang="en-US" sz="1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://</a:t>
            </a:r>
            <a:r>
              <a:rPr lang="en-US" altLang="en-US" sz="120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doi.org</a:t>
            </a:r>
            <a:r>
              <a:rPr lang="en-US" altLang="en-US" sz="1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/10.1038/s41467-025-56248-4.</a:t>
            </a:r>
            <a:endParaRPr lang="en-US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21FC2D3-114A-B828-3043-B2D83AE6C8DF}"/>
              </a:ext>
            </a:extLst>
          </p:cNvPr>
          <p:cNvSpPr txBox="1"/>
          <p:nvPr/>
        </p:nvSpPr>
        <p:spPr>
          <a:xfrm>
            <a:off x="1509933" y="878893"/>
            <a:ext cx="6117783" cy="50269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32000"/>
              </a:lnSpc>
              <a:spcBef>
                <a:spcPts val="500"/>
              </a:spcBef>
              <a:spcAft>
                <a:spcPts val="500"/>
              </a:spcAft>
              <a:buClr>
                <a:srgbClr val="8C1514"/>
              </a:buClr>
              <a:buFont typeface="System Font Regular"/>
              <a:buChar char="-"/>
            </a:pPr>
            <a:r>
              <a:rPr lang="en-GB" sz="2200">
                <a:solidFill>
                  <a:srgbClr val="0C0E36"/>
                </a:solidFill>
                <a:latin typeface="Arial" panose="020B0604020202020204" pitchFamily="34" charset="0"/>
              </a:rPr>
              <a:t>The liquid-sheet produces a vapour due to surface evaporation </a:t>
            </a:r>
          </a:p>
          <a:p>
            <a:pPr marL="342900" indent="-342900">
              <a:lnSpc>
                <a:spcPct val="132000"/>
              </a:lnSpc>
              <a:spcBef>
                <a:spcPts val="500"/>
              </a:spcBef>
              <a:spcAft>
                <a:spcPts val="500"/>
              </a:spcAft>
              <a:buClr>
                <a:srgbClr val="8C1514"/>
              </a:buClr>
              <a:buFont typeface="System Font Regular"/>
              <a:buChar char="-"/>
            </a:pPr>
            <a:r>
              <a:rPr lang="en-GB" sz="2200">
                <a:solidFill>
                  <a:srgbClr val="0C0E36"/>
                </a:solidFill>
                <a:latin typeface="Arial" panose="020B0604020202020204" pitchFamily="34" charset="0"/>
              </a:rPr>
              <a:t>Particles accelerated into this vapour ionise it to form a plasma</a:t>
            </a:r>
          </a:p>
          <a:p>
            <a:pPr marL="342900" indent="-342900">
              <a:lnSpc>
                <a:spcPct val="132000"/>
              </a:lnSpc>
              <a:spcBef>
                <a:spcPts val="500"/>
              </a:spcBef>
              <a:spcAft>
                <a:spcPts val="500"/>
              </a:spcAft>
              <a:buClr>
                <a:srgbClr val="8C1514"/>
              </a:buClr>
              <a:buFont typeface="System Font Regular"/>
              <a:buChar char="-"/>
            </a:pPr>
            <a:r>
              <a:rPr lang="en-GB" sz="2200">
                <a:solidFill>
                  <a:srgbClr val="0C0E36"/>
                </a:solidFill>
                <a:latin typeface="Arial" panose="020B0604020202020204" pitchFamily="34" charset="0"/>
              </a:rPr>
              <a:t>This plasma supports the generation of beam currents </a:t>
            </a:r>
          </a:p>
          <a:p>
            <a:pPr marL="800100" lvl="1" indent="-342900">
              <a:lnSpc>
                <a:spcPct val="132000"/>
              </a:lnSpc>
              <a:spcBef>
                <a:spcPts val="500"/>
              </a:spcBef>
              <a:spcAft>
                <a:spcPts val="500"/>
              </a:spcAft>
              <a:buClr>
                <a:srgbClr val="8C1514"/>
              </a:buClr>
              <a:buFont typeface="System Font Regular"/>
              <a:buChar char="-"/>
            </a:pPr>
            <a:r>
              <a:rPr lang="en-GB" sz="2200">
                <a:solidFill>
                  <a:srgbClr val="0C0E36"/>
                </a:solidFill>
                <a:latin typeface="Arial" panose="020B0604020202020204" pitchFamily="34" charset="0"/>
              </a:rPr>
              <a:t>Two stream instability strips electrons from the beam</a:t>
            </a:r>
          </a:p>
          <a:p>
            <a:pPr marL="800100" lvl="1" indent="-342900">
              <a:lnSpc>
                <a:spcPct val="132000"/>
              </a:lnSpc>
              <a:spcBef>
                <a:spcPts val="500"/>
              </a:spcBef>
              <a:spcAft>
                <a:spcPts val="500"/>
              </a:spcAft>
              <a:buClr>
                <a:srgbClr val="8C1514"/>
              </a:buClr>
              <a:buFont typeface="System Font Regular"/>
              <a:buChar char="-"/>
            </a:pPr>
            <a:r>
              <a:rPr lang="en-GB" sz="2200">
                <a:solidFill>
                  <a:srgbClr val="0C0E36"/>
                </a:solidFill>
                <a:latin typeface="Arial" panose="020B0604020202020204" pitchFamily="34" charset="0"/>
              </a:rPr>
              <a:t>These currents give rise to magnetic fields which act to focus the protons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D55FB28-D6C2-E7FF-2E68-51964C07675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11755" y="4117629"/>
            <a:ext cx="4594379" cy="250004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44966E6-A74C-939E-10C7-3500A4233C9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0800000" flipH="1" flipV="1">
            <a:off x="8128559" y="986926"/>
            <a:ext cx="3851817" cy="289648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1DFB698-A709-CE36-599F-50846BFC92D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354770" y="1756448"/>
            <a:ext cx="2331531" cy="80994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85726EA-B6DB-A1D2-E146-579E3A0AD48C}"/>
              </a:ext>
            </a:extLst>
          </p:cNvPr>
          <p:cNvSpPr txBox="1"/>
          <p:nvPr/>
        </p:nvSpPr>
        <p:spPr>
          <a:xfrm>
            <a:off x="11784759" y="1052513"/>
            <a:ext cx="4427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/>
              <a:t>[8]</a:t>
            </a:r>
          </a:p>
        </p:txBody>
      </p:sp>
    </p:spTree>
    <p:extLst>
      <p:ext uri="{BB962C8B-B14F-4D97-AF65-F5344CB8AC3E}">
        <p14:creationId xmlns:p14="http://schemas.microsoft.com/office/powerpoint/2010/main" val="34722644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BBD4B8-9DBC-343A-96BB-095DBE6B54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E827642D-C20E-26E7-56ED-8543D35282B2}"/>
              </a:ext>
            </a:extLst>
          </p:cNvPr>
          <p:cNvSpPr/>
          <p:nvPr/>
        </p:nvSpPr>
        <p:spPr>
          <a:xfrm rot="16200000">
            <a:off x="-2870805" y="2870804"/>
            <a:ext cx="6860145" cy="1118533"/>
          </a:xfrm>
          <a:prstGeom prst="rect">
            <a:avLst/>
          </a:prstGeom>
          <a:solidFill>
            <a:srgbClr val="E3202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56C8460-5189-4B24-1EED-6B94630F161A}"/>
              </a:ext>
            </a:extLst>
          </p:cNvPr>
          <p:cNvSpPr txBox="1"/>
          <p:nvPr/>
        </p:nvSpPr>
        <p:spPr>
          <a:xfrm>
            <a:off x="1367830" y="240328"/>
            <a:ext cx="78904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8C1514"/>
                </a:solidFill>
                <a:latin typeface="FUTURA MEDIUM" panose="020B0602020204020303" pitchFamily="34" charset="-79"/>
                <a:ea typeface="Roboto" panose="02000000000000000000" pitchFamily="2" charset="0"/>
                <a:cs typeface="FUTURA MEDIUM" panose="020B0602020204020303" pitchFamily="34" charset="-79"/>
              </a:rPr>
              <a:t>10: Exploring this Effect in </a:t>
            </a:r>
            <a:r>
              <a:rPr lang="en-US" sz="3200" b="1" dirty="0" err="1">
                <a:solidFill>
                  <a:srgbClr val="8C1514"/>
                </a:solidFill>
                <a:latin typeface="FUTURA MEDIUM" panose="020B0602020204020303" pitchFamily="34" charset="-79"/>
                <a:ea typeface="Roboto" panose="02000000000000000000" pitchFamily="2" charset="0"/>
                <a:cs typeface="FUTURA MEDIUM" panose="020B0602020204020303" pitchFamily="34" charset="-79"/>
              </a:rPr>
              <a:t>WarpX</a:t>
            </a:r>
            <a:endParaRPr lang="en-US" sz="3200" b="1" dirty="0">
              <a:solidFill>
                <a:srgbClr val="8C1514"/>
              </a:solidFill>
              <a:latin typeface="FUTURA MEDIUM" panose="020B0602020204020303" pitchFamily="34" charset="-79"/>
              <a:ea typeface="Roboto" panose="02000000000000000000" pitchFamily="2" charset="0"/>
              <a:cs typeface="FUTURA MEDIUM" panose="020B0602020204020303" pitchFamily="34" charset="-79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FE1891C-B359-C5A8-1D57-B4B46D0910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120" y="5610477"/>
            <a:ext cx="982717" cy="1182042"/>
          </a:xfrm>
          <a:prstGeom prst="rect">
            <a:avLst/>
          </a:prstGeom>
        </p:spPr>
      </p:pic>
      <p:pic>
        <p:nvPicPr>
          <p:cNvPr id="11" name="Picture 10" descr="A yellow rectangular object with black text&#10;&#10;AI-generated content may be incorrect.">
            <a:extLst>
              <a:ext uri="{FF2B5EF4-FFF2-40B4-BE49-F238E27FC236}">
                <a16:creationId xmlns:a16="http://schemas.microsoft.com/office/drawing/2014/main" id="{1E5166E0-0932-7387-4DAD-FB1FC7A77D9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88171" y="1338951"/>
            <a:ext cx="10488612" cy="245814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A834BCF-02A4-73A4-7BB8-8153246A0A2A}"/>
              </a:ext>
            </a:extLst>
          </p:cNvPr>
          <p:cNvSpPr txBox="1"/>
          <p:nvPr/>
        </p:nvSpPr>
        <p:spPr>
          <a:xfrm>
            <a:off x="1520950" y="3831418"/>
            <a:ext cx="10355233" cy="2088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32000"/>
              </a:lnSpc>
              <a:spcBef>
                <a:spcPts val="500"/>
              </a:spcBef>
              <a:spcAft>
                <a:spcPts val="500"/>
              </a:spcAft>
              <a:buClr>
                <a:srgbClr val="8C1514"/>
              </a:buClr>
              <a:buFont typeface="System Font Regular"/>
              <a:buChar char="-"/>
            </a:pPr>
            <a:r>
              <a:rPr lang="en-GB" sz="2200" dirty="0">
                <a:solidFill>
                  <a:srgbClr val="0C0E36"/>
                </a:solidFill>
                <a:latin typeface="Arial" panose="020B0604020202020204" pitchFamily="34" charset="0"/>
              </a:rPr>
              <a:t>Simulate a proton beam (w/ co-propagating electrons) into a plasma </a:t>
            </a:r>
          </a:p>
          <a:p>
            <a:pPr marL="800100" lvl="1" indent="-342900">
              <a:lnSpc>
                <a:spcPct val="132000"/>
              </a:lnSpc>
              <a:spcBef>
                <a:spcPts val="500"/>
              </a:spcBef>
              <a:spcAft>
                <a:spcPts val="500"/>
              </a:spcAft>
              <a:buClr>
                <a:srgbClr val="8C1514"/>
              </a:buClr>
              <a:buFont typeface="System Font Regular"/>
              <a:buChar char="-"/>
            </a:pPr>
            <a:r>
              <a:rPr lang="en-GB" sz="2200" dirty="0">
                <a:solidFill>
                  <a:srgbClr val="0C0E36"/>
                </a:solidFill>
                <a:latin typeface="Arial" panose="020B0604020202020204" pitchFamily="34" charset="0"/>
              </a:rPr>
              <a:t>The beam has some time to expand in vacuum</a:t>
            </a:r>
          </a:p>
          <a:p>
            <a:pPr marL="800100" lvl="1" indent="-342900">
              <a:lnSpc>
                <a:spcPct val="132000"/>
              </a:lnSpc>
              <a:spcBef>
                <a:spcPts val="500"/>
              </a:spcBef>
              <a:spcAft>
                <a:spcPts val="500"/>
              </a:spcAft>
              <a:buClr>
                <a:srgbClr val="8C1514"/>
              </a:buClr>
              <a:buFont typeface="System Font Regular"/>
              <a:buChar char="-"/>
            </a:pPr>
            <a:r>
              <a:rPr lang="en-GB" sz="2200" dirty="0">
                <a:solidFill>
                  <a:srgbClr val="0C0E36"/>
                </a:solidFill>
                <a:latin typeface="Arial" panose="020B0604020202020204" pitchFamily="34" charset="0"/>
              </a:rPr>
              <a:t>The plasma has a sharp boundary with the vacuum, and a constant density throughout the simulation</a:t>
            </a:r>
          </a:p>
        </p:txBody>
      </p:sp>
    </p:spTree>
    <p:extLst>
      <p:ext uri="{BB962C8B-B14F-4D97-AF65-F5344CB8AC3E}">
        <p14:creationId xmlns:p14="http://schemas.microsoft.com/office/powerpoint/2010/main" val="21429139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3B6A81-FB9D-31D5-72AA-D48029766D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D9742E8B-34E2-9B12-1E07-8AE9B6AE17D4}"/>
              </a:ext>
            </a:extLst>
          </p:cNvPr>
          <p:cNvSpPr/>
          <p:nvPr/>
        </p:nvSpPr>
        <p:spPr>
          <a:xfrm rot="16200000">
            <a:off x="-2870805" y="2870804"/>
            <a:ext cx="6860145" cy="1118533"/>
          </a:xfrm>
          <a:prstGeom prst="rect">
            <a:avLst/>
          </a:prstGeom>
          <a:solidFill>
            <a:srgbClr val="E3202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40717EA-F348-48CF-E17E-83E447B4CBA4}"/>
              </a:ext>
            </a:extLst>
          </p:cNvPr>
          <p:cNvSpPr txBox="1"/>
          <p:nvPr/>
        </p:nvSpPr>
        <p:spPr>
          <a:xfrm>
            <a:off x="1367830" y="240328"/>
            <a:ext cx="78904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8C1514"/>
                </a:solidFill>
                <a:latin typeface="FUTURA MEDIUM" panose="020B0602020204020303" pitchFamily="34" charset="-79"/>
                <a:ea typeface="Roboto" panose="02000000000000000000" pitchFamily="2" charset="0"/>
                <a:cs typeface="FUTURA MEDIUM" panose="020B0602020204020303" pitchFamily="34" charset="-79"/>
              </a:rPr>
              <a:t>11: What Do We See? 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377F4ED-FF43-9949-0FB5-B87E833E84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120" y="5610477"/>
            <a:ext cx="982717" cy="1182042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36B210FA-FDA6-8383-2FA6-7C28700A1391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8973"/>
          <a:stretch>
            <a:fillRect/>
          </a:stretch>
        </p:blipFill>
        <p:spPr>
          <a:xfrm>
            <a:off x="2242456" y="3809575"/>
            <a:ext cx="9205200" cy="2992550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4E598CBC-89C3-AE4B-2EDC-0D10E9436D11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8501" b="13554"/>
          <a:stretch>
            <a:fillRect/>
          </a:stretch>
        </p:blipFill>
        <p:spPr>
          <a:xfrm>
            <a:off x="2245563" y="1227360"/>
            <a:ext cx="9204992" cy="2562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63738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F95F13-D401-1324-F320-D7D30C589F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81EDFAF3-B8BD-2E04-C6D4-9E800DD75600}"/>
              </a:ext>
            </a:extLst>
          </p:cNvPr>
          <p:cNvSpPr/>
          <p:nvPr/>
        </p:nvSpPr>
        <p:spPr>
          <a:xfrm rot="16200000">
            <a:off x="-2870805" y="2870804"/>
            <a:ext cx="6860145" cy="1118533"/>
          </a:xfrm>
          <a:prstGeom prst="rect">
            <a:avLst/>
          </a:prstGeom>
          <a:solidFill>
            <a:srgbClr val="E3202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149A658-6ECA-0B4E-1540-43FAD0DC76CA}"/>
              </a:ext>
            </a:extLst>
          </p:cNvPr>
          <p:cNvSpPr txBox="1"/>
          <p:nvPr/>
        </p:nvSpPr>
        <p:spPr>
          <a:xfrm>
            <a:off x="1367830" y="240328"/>
            <a:ext cx="78904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8C1514"/>
                </a:solidFill>
                <a:latin typeface="FUTURA MEDIUM" panose="020B0602020204020303" pitchFamily="34" charset="-79"/>
                <a:ea typeface="Roboto" panose="02000000000000000000" pitchFamily="2" charset="0"/>
                <a:cs typeface="FUTURA MEDIUM" panose="020B0602020204020303" pitchFamily="34" charset="-79"/>
              </a:rPr>
              <a:t>11.1: Simulation Output - Stills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76C0821-3426-CD4A-1409-B560892D62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120" y="5610477"/>
            <a:ext cx="982717" cy="118204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3BCC82C-8080-A660-1512-5EA73E5D751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67608" y="1052513"/>
            <a:ext cx="8064000" cy="2880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BA1744F-D0ED-05BE-C21D-4710A32F385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67607" y="3890897"/>
            <a:ext cx="8064001" cy="288000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7232708E-F2C1-B8C1-DB08-5061AB914CFA}"/>
              </a:ext>
            </a:extLst>
          </p:cNvPr>
          <p:cNvSpPr txBox="1"/>
          <p:nvPr/>
        </p:nvSpPr>
        <p:spPr>
          <a:xfrm>
            <a:off x="3946857" y="1492773"/>
            <a:ext cx="27324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solidFill>
                  <a:schemeClr val="bg1"/>
                </a:solidFill>
              </a:rPr>
              <a:t>Beams expand in vacuum</a:t>
            </a:r>
          </a:p>
        </p:txBody>
      </p:sp>
    </p:spTree>
    <p:extLst>
      <p:ext uri="{BB962C8B-B14F-4D97-AF65-F5344CB8AC3E}">
        <p14:creationId xmlns:p14="http://schemas.microsoft.com/office/powerpoint/2010/main" val="404358258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6E0594-7493-84D9-A277-36208D0B63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BDCE28DC-94B5-B204-010F-6A2E95F51267}"/>
              </a:ext>
            </a:extLst>
          </p:cNvPr>
          <p:cNvSpPr/>
          <p:nvPr/>
        </p:nvSpPr>
        <p:spPr>
          <a:xfrm rot="16200000">
            <a:off x="-2870805" y="2870804"/>
            <a:ext cx="6860145" cy="1118533"/>
          </a:xfrm>
          <a:prstGeom prst="rect">
            <a:avLst/>
          </a:prstGeom>
          <a:solidFill>
            <a:srgbClr val="E3202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9429E71-D8CD-E09B-ECD5-0D2BF4A46DF7}"/>
              </a:ext>
            </a:extLst>
          </p:cNvPr>
          <p:cNvSpPr txBox="1"/>
          <p:nvPr/>
        </p:nvSpPr>
        <p:spPr>
          <a:xfrm>
            <a:off x="1367830" y="240328"/>
            <a:ext cx="78904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8C1514"/>
                </a:solidFill>
                <a:latin typeface="FUTURA MEDIUM" panose="020B0602020204020303" pitchFamily="34" charset="-79"/>
                <a:ea typeface="Roboto" panose="02000000000000000000" pitchFamily="2" charset="0"/>
                <a:cs typeface="FUTURA MEDIUM" panose="020B0602020204020303" pitchFamily="34" charset="-79"/>
              </a:rPr>
              <a:t>11.2: Simulation Output - Stills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5237D8E-F424-ACE3-28AF-5D55F41AC2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120" y="5610477"/>
            <a:ext cx="982717" cy="118204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132F763-49CA-7227-E453-A2B1231EFB7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67608" y="1052513"/>
            <a:ext cx="8064000" cy="2880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C962C5B-9197-B4BB-0CC5-B90BA749A03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67607" y="3890897"/>
            <a:ext cx="8064001" cy="2880000"/>
          </a:xfrm>
          <a:prstGeom prst="rect">
            <a:avLst/>
          </a:prstGeom>
        </p:spPr>
      </p:pic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7C30B553-85AB-2C58-C6B0-BF3F71766F7A}"/>
              </a:ext>
            </a:extLst>
          </p:cNvPr>
          <p:cNvCxnSpPr>
            <a:cxnSpLocks/>
          </p:cNvCxnSpPr>
          <p:nvPr/>
        </p:nvCxnSpPr>
        <p:spPr>
          <a:xfrm>
            <a:off x="3127513" y="3984068"/>
            <a:ext cx="132522" cy="985497"/>
          </a:xfrm>
          <a:prstGeom prst="straightConnector1">
            <a:avLst/>
          </a:prstGeom>
          <a:ln w="38100" cap="flat" cmpd="sng" algn="ctr">
            <a:solidFill>
              <a:srgbClr val="C00000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pic>
        <p:nvPicPr>
          <p:cNvPr id="2" name="Picture 1">
            <a:extLst>
              <a:ext uri="{FF2B5EF4-FFF2-40B4-BE49-F238E27FC236}">
                <a16:creationId xmlns:a16="http://schemas.microsoft.com/office/drawing/2014/main" id="{8EA16865-CB8F-7FB3-9649-CC7A44A0AF0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62636" y="1052513"/>
            <a:ext cx="8064000" cy="2880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38B8125-02FB-7FB8-AF0E-97A9E41FE23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567607" y="3842146"/>
            <a:ext cx="8064000" cy="288000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F21C68D0-76F5-B07C-B542-B61A9448DF2D}"/>
              </a:ext>
            </a:extLst>
          </p:cNvPr>
          <p:cNvSpPr txBox="1"/>
          <p:nvPr/>
        </p:nvSpPr>
        <p:spPr>
          <a:xfrm>
            <a:off x="4930104" y="4159923"/>
            <a:ext cx="233179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solidFill>
                  <a:schemeClr val="bg1"/>
                </a:solidFill>
              </a:rPr>
              <a:t>Electrons move away </a:t>
            </a:r>
          </a:p>
          <a:p>
            <a:r>
              <a:rPr lang="en-GB" dirty="0">
                <a:solidFill>
                  <a:schemeClr val="bg1"/>
                </a:solidFill>
              </a:rPr>
              <a:t>from proton beam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D448026-5F94-0FF0-88DA-DAFE449363EB}"/>
              </a:ext>
            </a:extLst>
          </p:cNvPr>
          <p:cNvSpPr txBox="1"/>
          <p:nvPr/>
        </p:nvSpPr>
        <p:spPr>
          <a:xfrm>
            <a:off x="4463220" y="1556922"/>
            <a:ext cx="29949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solidFill>
                  <a:schemeClr val="bg1"/>
                </a:solidFill>
              </a:rPr>
              <a:t>Beams expands ballistically </a:t>
            </a:r>
          </a:p>
        </p:txBody>
      </p:sp>
    </p:spTree>
    <p:extLst>
      <p:ext uri="{BB962C8B-B14F-4D97-AF65-F5344CB8AC3E}">
        <p14:creationId xmlns:p14="http://schemas.microsoft.com/office/powerpoint/2010/main" val="259415993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BC3DE2-6304-8F67-9D0C-33922128AD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11AE5197-1BE9-4192-71F8-E8BA4754581C}"/>
              </a:ext>
            </a:extLst>
          </p:cNvPr>
          <p:cNvSpPr/>
          <p:nvPr/>
        </p:nvSpPr>
        <p:spPr>
          <a:xfrm rot="16200000">
            <a:off x="-2870805" y="2870804"/>
            <a:ext cx="6860145" cy="1118533"/>
          </a:xfrm>
          <a:prstGeom prst="rect">
            <a:avLst/>
          </a:prstGeom>
          <a:solidFill>
            <a:srgbClr val="E3202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EB7D543-FFE4-C0E1-11AD-8F90E5DA3699}"/>
              </a:ext>
            </a:extLst>
          </p:cNvPr>
          <p:cNvSpPr txBox="1"/>
          <p:nvPr/>
        </p:nvSpPr>
        <p:spPr>
          <a:xfrm>
            <a:off x="1367830" y="240328"/>
            <a:ext cx="78904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8C1514"/>
                </a:solidFill>
                <a:latin typeface="FUTURA MEDIUM" panose="020B0602020204020303" pitchFamily="34" charset="-79"/>
                <a:ea typeface="Roboto" panose="02000000000000000000" pitchFamily="2" charset="0"/>
                <a:cs typeface="FUTURA MEDIUM" panose="020B0602020204020303" pitchFamily="34" charset="-79"/>
              </a:rPr>
              <a:t>11.3: Simulation Output - Stills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2B0A11B-666E-57D9-293B-1415F1934D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120" y="5610477"/>
            <a:ext cx="982717" cy="118204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AD57A4B-388A-5476-3E64-CE17AC53DA4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67608" y="1052513"/>
            <a:ext cx="8064000" cy="2880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0D01A3C-0E25-C70B-02B3-AD6378428F1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67607" y="3890897"/>
            <a:ext cx="8064001" cy="2880000"/>
          </a:xfrm>
          <a:prstGeom prst="rect">
            <a:avLst/>
          </a:prstGeom>
        </p:spPr>
      </p:pic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9EBCAF3C-28E9-EA21-6F2F-3D33BF917B60}"/>
              </a:ext>
            </a:extLst>
          </p:cNvPr>
          <p:cNvCxnSpPr>
            <a:cxnSpLocks/>
          </p:cNvCxnSpPr>
          <p:nvPr/>
        </p:nvCxnSpPr>
        <p:spPr>
          <a:xfrm>
            <a:off x="3127513" y="3984068"/>
            <a:ext cx="132522" cy="985497"/>
          </a:xfrm>
          <a:prstGeom prst="straightConnector1">
            <a:avLst/>
          </a:prstGeom>
          <a:ln w="38100" cap="flat" cmpd="sng" algn="ctr">
            <a:solidFill>
              <a:srgbClr val="C00000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pic>
        <p:nvPicPr>
          <p:cNvPr id="2" name="Picture 1">
            <a:extLst>
              <a:ext uri="{FF2B5EF4-FFF2-40B4-BE49-F238E27FC236}">
                <a16:creationId xmlns:a16="http://schemas.microsoft.com/office/drawing/2014/main" id="{6DFA5428-18FF-E701-DD9E-CE014D9B307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36132" y="1052513"/>
            <a:ext cx="8064000" cy="2880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7CDF631-1715-E22D-92E4-806AD8654A1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567607" y="3842146"/>
            <a:ext cx="8064000" cy="288000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72257EA5-4D0F-29BD-E053-0720927159B9}"/>
              </a:ext>
            </a:extLst>
          </p:cNvPr>
          <p:cNvSpPr txBox="1"/>
          <p:nvPr/>
        </p:nvSpPr>
        <p:spPr>
          <a:xfrm>
            <a:off x="4930104" y="4159923"/>
            <a:ext cx="233179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solidFill>
                  <a:schemeClr val="bg1"/>
                </a:solidFill>
              </a:rPr>
              <a:t>Electrons move away </a:t>
            </a:r>
          </a:p>
          <a:p>
            <a:r>
              <a:rPr lang="en-GB" dirty="0">
                <a:solidFill>
                  <a:schemeClr val="bg1"/>
                </a:solidFill>
              </a:rPr>
              <a:t>from proton beam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066AFFB-5250-C03C-BC3D-F18C0534284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594110" y="1052513"/>
            <a:ext cx="8064000" cy="28800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75BBCED-AFAC-C4E8-6816-683A8BFDFB4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594110" y="3932513"/>
            <a:ext cx="8064000" cy="288000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E7F01B76-799F-976B-ACF3-1D58206E6E9D}"/>
              </a:ext>
            </a:extLst>
          </p:cNvPr>
          <p:cNvSpPr txBox="1"/>
          <p:nvPr/>
        </p:nvSpPr>
        <p:spPr>
          <a:xfrm>
            <a:off x="5082504" y="4312323"/>
            <a:ext cx="2868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bg1"/>
                </a:solidFill>
              </a:rPr>
              <a:t>Electrons remain of axis but begin to disperse into the background </a:t>
            </a:r>
          </a:p>
        </p:txBody>
      </p:sp>
    </p:spTree>
    <p:extLst>
      <p:ext uri="{BB962C8B-B14F-4D97-AF65-F5344CB8AC3E}">
        <p14:creationId xmlns:p14="http://schemas.microsoft.com/office/powerpoint/2010/main" val="241264995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6F5078-95B9-1A52-E4A6-C9D1F8BFA0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BF35EB5A-E43E-CAC6-318D-E2DD68E916A6}"/>
              </a:ext>
            </a:extLst>
          </p:cNvPr>
          <p:cNvSpPr/>
          <p:nvPr/>
        </p:nvSpPr>
        <p:spPr>
          <a:xfrm rot="16200000">
            <a:off x="-2870805" y="2870804"/>
            <a:ext cx="6860145" cy="1118533"/>
          </a:xfrm>
          <a:prstGeom prst="rect">
            <a:avLst/>
          </a:prstGeom>
          <a:solidFill>
            <a:srgbClr val="E3202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48417AF-7E0F-A686-5AF5-298B490D2D0A}"/>
              </a:ext>
            </a:extLst>
          </p:cNvPr>
          <p:cNvSpPr txBox="1"/>
          <p:nvPr/>
        </p:nvSpPr>
        <p:spPr>
          <a:xfrm>
            <a:off x="1367830" y="240328"/>
            <a:ext cx="78904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8C1514"/>
                </a:solidFill>
                <a:latin typeface="FUTURA MEDIUM" panose="020B0602020204020303" pitchFamily="34" charset="-79"/>
                <a:ea typeface="Roboto" panose="02000000000000000000" pitchFamily="2" charset="0"/>
                <a:cs typeface="FUTURA MEDIUM" panose="020B0602020204020303" pitchFamily="34" charset="-79"/>
              </a:rPr>
              <a:t>11.4: Simulation Output - Stills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F35AB64-440F-E93F-2244-471A95D1E6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120" y="5610477"/>
            <a:ext cx="982717" cy="118204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6DEF492-AFE8-A582-9390-45CB06C1E76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67608" y="1052513"/>
            <a:ext cx="8064000" cy="2880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009F905-14BB-2874-ECA4-794F87305A6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67607" y="3890897"/>
            <a:ext cx="8064001" cy="2880000"/>
          </a:xfrm>
          <a:prstGeom prst="rect">
            <a:avLst/>
          </a:prstGeom>
        </p:spPr>
      </p:pic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12E966B0-C72F-7197-F8F8-1B1AD60C64EF}"/>
              </a:ext>
            </a:extLst>
          </p:cNvPr>
          <p:cNvCxnSpPr>
            <a:cxnSpLocks/>
          </p:cNvCxnSpPr>
          <p:nvPr/>
        </p:nvCxnSpPr>
        <p:spPr>
          <a:xfrm>
            <a:off x="3127513" y="3984068"/>
            <a:ext cx="132522" cy="985497"/>
          </a:xfrm>
          <a:prstGeom prst="straightConnector1">
            <a:avLst/>
          </a:prstGeom>
          <a:ln w="38100" cap="flat" cmpd="sng" algn="ctr">
            <a:solidFill>
              <a:srgbClr val="C00000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pic>
        <p:nvPicPr>
          <p:cNvPr id="2" name="Picture 1">
            <a:extLst>
              <a:ext uri="{FF2B5EF4-FFF2-40B4-BE49-F238E27FC236}">
                <a16:creationId xmlns:a16="http://schemas.microsoft.com/office/drawing/2014/main" id="{CBFA6305-3697-7B6F-AA07-3E982237389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36132" y="1052513"/>
            <a:ext cx="8064000" cy="2880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2DC5085-272E-D633-BD99-06113F8194D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567607" y="3842146"/>
            <a:ext cx="8064000" cy="288000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4D24821B-26DB-D134-DE71-D1EA8E94C156}"/>
              </a:ext>
            </a:extLst>
          </p:cNvPr>
          <p:cNvSpPr txBox="1"/>
          <p:nvPr/>
        </p:nvSpPr>
        <p:spPr>
          <a:xfrm>
            <a:off x="4930104" y="4159923"/>
            <a:ext cx="233179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solidFill>
                  <a:schemeClr val="bg1"/>
                </a:solidFill>
              </a:rPr>
              <a:t>Electrons move away </a:t>
            </a:r>
          </a:p>
          <a:p>
            <a:r>
              <a:rPr lang="en-GB" dirty="0">
                <a:solidFill>
                  <a:schemeClr val="bg1"/>
                </a:solidFill>
              </a:rPr>
              <a:t>from proton beam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785A687-EEDE-4C2B-DF86-8F78C421E85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594110" y="1052513"/>
            <a:ext cx="8064000" cy="28800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57CB286-0089-9A35-7FC9-FA723A859F1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594110" y="3932513"/>
            <a:ext cx="8064000" cy="288000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BC1BB1F5-4B02-58DC-1279-7DF2728184F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594110" y="1044868"/>
            <a:ext cx="8064000" cy="288000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89E428A5-C544-850E-BA52-4095205D65C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567607" y="3963488"/>
            <a:ext cx="8064000" cy="288000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E8DE9848-EAFC-73BB-7178-A38B40830E8F}"/>
              </a:ext>
            </a:extLst>
          </p:cNvPr>
          <p:cNvSpPr txBox="1"/>
          <p:nvPr/>
        </p:nvSpPr>
        <p:spPr>
          <a:xfrm>
            <a:off x="4930104" y="4344589"/>
            <a:ext cx="2868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bg1"/>
                </a:solidFill>
              </a:rPr>
              <a:t>Electrons disperse into background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91AADA6-8579-E505-C4CE-9E16A667D7AB}"/>
              </a:ext>
            </a:extLst>
          </p:cNvPr>
          <p:cNvSpPr txBox="1"/>
          <p:nvPr/>
        </p:nvSpPr>
        <p:spPr>
          <a:xfrm>
            <a:off x="6729090" y="1862623"/>
            <a:ext cx="252921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bg1"/>
                </a:solidFill>
              </a:rPr>
              <a:t>Proton beam centre becomes more dense…. focussing </a:t>
            </a:r>
          </a:p>
        </p:txBody>
      </p:sp>
    </p:spTree>
    <p:extLst>
      <p:ext uri="{BB962C8B-B14F-4D97-AF65-F5344CB8AC3E}">
        <p14:creationId xmlns:p14="http://schemas.microsoft.com/office/powerpoint/2010/main" val="377699924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2DB75F-2EC9-1809-E038-7B1B10EA8F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ACC70B93-D0AA-388E-2A93-0B306E3D59E3}"/>
              </a:ext>
            </a:extLst>
          </p:cNvPr>
          <p:cNvSpPr/>
          <p:nvPr/>
        </p:nvSpPr>
        <p:spPr>
          <a:xfrm rot="16200000">
            <a:off x="-2870805" y="2870804"/>
            <a:ext cx="6860145" cy="1118533"/>
          </a:xfrm>
          <a:prstGeom prst="rect">
            <a:avLst/>
          </a:prstGeom>
          <a:solidFill>
            <a:srgbClr val="E3202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32CDBC8-F4D9-0C45-B489-E94AFC867749}"/>
              </a:ext>
            </a:extLst>
          </p:cNvPr>
          <p:cNvSpPr txBox="1"/>
          <p:nvPr/>
        </p:nvSpPr>
        <p:spPr>
          <a:xfrm>
            <a:off x="1367830" y="240328"/>
            <a:ext cx="78904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8C1514"/>
                </a:solidFill>
                <a:latin typeface="FUTURA MEDIUM" panose="020B0602020204020303" pitchFamily="34" charset="-79"/>
                <a:ea typeface="Roboto" panose="02000000000000000000" pitchFamily="2" charset="0"/>
                <a:cs typeface="FUTURA MEDIUM" panose="020B0602020204020303" pitchFamily="34" charset="-79"/>
              </a:rPr>
              <a:t>11.5: Simulation Output - Stills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CB37560-B5E3-76EA-6E90-B5DBFAA48B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120" y="5610477"/>
            <a:ext cx="982717" cy="118204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EF99897-E213-58AD-395A-F5FE4726253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67608" y="1052513"/>
            <a:ext cx="8064000" cy="2880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EA282F5-97B5-B9BD-0562-3B0F210DA5A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67607" y="3890897"/>
            <a:ext cx="8064001" cy="2880000"/>
          </a:xfrm>
          <a:prstGeom prst="rect">
            <a:avLst/>
          </a:prstGeom>
        </p:spPr>
      </p:pic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EB109B90-618E-CFAC-144A-8AA9B3C2924B}"/>
              </a:ext>
            </a:extLst>
          </p:cNvPr>
          <p:cNvCxnSpPr>
            <a:cxnSpLocks/>
          </p:cNvCxnSpPr>
          <p:nvPr/>
        </p:nvCxnSpPr>
        <p:spPr>
          <a:xfrm>
            <a:off x="3127513" y="3984068"/>
            <a:ext cx="132522" cy="985497"/>
          </a:xfrm>
          <a:prstGeom prst="straightConnector1">
            <a:avLst/>
          </a:prstGeom>
          <a:ln w="38100" cap="flat" cmpd="sng" algn="ctr">
            <a:solidFill>
              <a:srgbClr val="C00000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pic>
        <p:nvPicPr>
          <p:cNvPr id="2" name="Picture 1">
            <a:extLst>
              <a:ext uri="{FF2B5EF4-FFF2-40B4-BE49-F238E27FC236}">
                <a16:creationId xmlns:a16="http://schemas.microsoft.com/office/drawing/2014/main" id="{6162D910-018B-9138-1218-78EAAAAEBC4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36132" y="1052513"/>
            <a:ext cx="8064000" cy="2880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95C2B88-0990-315E-36FA-DF6AF69684D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567607" y="3842146"/>
            <a:ext cx="8064000" cy="288000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9E2548B2-9381-34FE-4BC6-404DE1DDB7BD}"/>
              </a:ext>
            </a:extLst>
          </p:cNvPr>
          <p:cNvSpPr txBox="1"/>
          <p:nvPr/>
        </p:nvSpPr>
        <p:spPr>
          <a:xfrm>
            <a:off x="4930104" y="4159923"/>
            <a:ext cx="233179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solidFill>
                  <a:schemeClr val="bg1"/>
                </a:solidFill>
              </a:rPr>
              <a:t>Electrons move away </a:t>
            </a:r>
          </a:p>
          <a:p>
            <a:r>
              <a:rPr lang="en-GB" dirty="0">
                <a:solidFill>
                  <a:schemeClr val="bg1"/>
                </a:solidFill>
              </a:rPr>
              <a:t>from proton beam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CE9FEED-5046-4A1C-140F-F56D1AD0FEC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594110" y="1052513"/>
            <a:ext cx="8064000" cy="28800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DC87984-C130-0630-6117-9AFEC682254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594110" y="3932513"/>
            <a:ext cx="8064000" cy="288000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C81B2FD6-E217-6E5E-8994-FA9CDC798AB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594110" y="1044868"/>
            <a:ext cx="8064000" cy="288000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E1FDD5DF-6AD6-2D95-E68F-552F47B3F0F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567607" y="3963488"/>
            <a:ext cx="8064000" cy="288000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AC4D8BD4-E096-E131-A411-D82CD5E0150C}"/>
              </a:ext>
            </a:extLst>
          </p:cNvPr>
          <p:cNvSpPr txBox="1"/>
          <p:nvPr/>
        </p:nvSpPr>
        <p:spPr>
          <a:xfrm>
            <a:off x="4930104" y="4344589"/>
            <a:ext cx="2868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bg1"/>
                </a:solidFill>
              </a:rPr>
              <a:t>Electrons disperse into background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5C3F2E6-02AB-6BB9-0CBE-5E49D1EE9357}"/>
              </a:ext>
            </a:extLst>
          </p:cNvPr>
          <p:cNvSpPr txBox="1"/>
          <p:nvPr/>
        </p:nvSpPr>
        <p:spPr>
          <a:xfrm>
            <a:off x="6729090" y="1862623"/>
            <a:ext cx="252921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bg1"/>
                </a:solidFill>
              </a:rPr>
              <a:t>Proton beam centre becomes more dense…. focussing 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BCE19322-EF13-3ED8-AF4F-07CE3FE7B16C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514598" y="1051580"/>
            <a:ext cx="8064000" cy="288000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8C9E79BE-1D32-CE80-E903-52CCBE64A7DC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503909" y="3962555"/>
            <a:ext cx="8064000" cy="2880000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ADBFCA2F-CC81-7712-3D3D-5255D29660AE}"/>
              </a:ext>
            </a:extLst>
          </p:cNvPr>
          <p:cNvSpPr txBox="1"/>
          <p:nvPr/>
        </p:nvSpPr>
        <p:spPr>
          <a:xfrm>
            <a:off x="7068680" y="2045628"/>
            <a:ext cx="25292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bg1"/>
                </a:solidFill>
              </a:rPr>
              <a:t>This effect continues as the beam propagates</a:t>
            </a:r>
          </a:p>
        </p:txBody>
      </p:sp>
    </p:spTree>
    <p:extLst>
      <p:ext uri="{BB962C8B-B14F-4D97-AF65-F5344CB8AC3E}">
        <p14:creationId xmlns:p14="http://schemas.microsoft.com/office/powerpoint/2010/main" val="321958963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191877-8823-64AD-3111-E418C96A0C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E66DA94E-37BB-E6F0-7C0D-87F4A03C9DD5}"/>
              </a:ext>
            </a:extLst>
          </p:cNvPr>
          <p:cNvSpPr/>
          <p:nvPr/>
        </p:nvSpPr>
        <p:spPr>
          <a:xfrm rot="16200000">
            <a:off x="-2870805" y="2870804"/>
            <a:ext cx="6860145" cy="1118533"/>
          </a:xfrm>
          <a:prstGeom prst="rect">
            <a:avLst/>
          </a:prstGeom>
          <a:solidFill>
            <a:srgbClr val="E3202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94B83F6-9518-33BD-5081-9434924A41D4}"/>
              </a:ext>
            </a:extLst>
          </p:cNvPr>
          <p:cNvSpPr txBox="1"/>
          <p:nvPr/>
        </p:nvSpPr>
        <p:spPr>
          <a:xfrm>
            <a:off x="1367830" y="240328"/>
            <a:ext cx="78904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8C1514"/>
                </a:solidFill>
                <a:latin typeface="FUTURA MEDIUM" panose="020B0602020204020303" pitchFamily="34" charset="-79"/>
                <a:ea typeface="Roboto" panose="02000000000000000000" pitchFamily="2" charset="0"/>
                <a:cs typeface="FUTURA MEDIUM" panose="020B0602020204020303" pitchFamily="34" charset="-79"/>
              </a:rPr>
              <a:t>11.6: Simulation Output - Stills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12330F7-EC6C-8668-CF40-57BE74A339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120" y="5610477"/>
            <a:ext cx="982717" cy="118204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10C0CF2-99A5-EFFF-E1DD-8B11CE59B8A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67608" y="1052513"/>
            <a:ext cx="8064000" cy="2880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F28A669-FCF3-B8DD-CF3B-C95EDC2A3B7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67607" y="3890897"/>
            <a:ext cx="8064001" cy="2880000"/>
          </a:xfrm>
          <a:prstGeom prst="rect">
            <a:avLst/>
          </a:prstGeom>
        </p:spPr>
      </p:pic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ED55CEFF-5E1A-FEE0-DCC3-1919B8CAC6A0}"/>
              </a:ext>
            </a:extLst>
          </p:cNvPr>
          <p:cNvCxnSpPr>
            <a:cxnSpLocks/>
          </p:cNvCxnSpPr>
          <p:nvPr/>
        </p:nvCxnSpPr>
        <p:spPr>
          <a:xfrm>
            <a:off x="3127513" y="3984068"/>
            <a:ext cx="132522" cy="985497"/>
          </a:xfrm>
          <a:prstGeom prst="straightConnector1">
            <a:avLst/>
          </a:prstGeom>
          <a:ln w="38100" cap="flat" cmpd="sng" algn="ctr">
            <a:solidFill>
              <a:srgbClr val="C00000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pic>
        <p:nvPicPr>
          <p:cNvPr id="2" name="Picture 1">
            <a:extLst>
              <a:ext uri="{FF2B5EF4-FFF2-40B4-BE49-F238E27FC236}">
                <a16:creationId xmlns:a16="http://schemas.microsoft.com/office/drawing/2014/main" id="{820C7684-FBE4-4F11-E1FE-163FBB424A6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36132" y="1052513"/>
            <a:ext cx="8064000" cy="2880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278E804-416A-0D0B-F0E6-38A4E26EA9A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567607" y="3842146"/>
            <a:ext cx="8064000" cy="288000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3A119C2A-92FB-EC26-4829-B029E7754E3B}"/>
              </a:ext>
            </a:extLst>
          </p:cNvPr>
          <p:cNvSpPr txBox="1"/>
          <p:nvPr/>
        </p:nvSpPr>
        <p:spPr>
          <a:xfrm>
            <a:off x="4930104" y="4159923"/>
            <a:ext cx="233179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solidFill>
                  <a:schemeClr val="bg1"/>
                </a:solidFill>
              </a:rPr>
              <a:t>Electrons move away </a:t>
            </a:r>
          </a:p>
          <a:p>
            <a:r>
              <a:rPr lang="en-GB" dirty="0">
                <a:solidFill>
                  <a:schemeClr val="bg1"/>
                </a:solidFill>
              </a:rPr>
              <a:t>from proton beam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90250B9-D12C-812E-84E8-17DCB7393B3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594110" y="1052513"/>
            <a:ext cx="8064000" cy="28800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BB472824-2FC0-4C48-ED12-D5A7896C120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594110" y="3932513"/>
            <a:ext cx="8064000" cy="288000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F2689947-36CC-CBD7-8D11-D9303BB907E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594110" y="1044868"/>
            <a:ext cx="8064000" cy="288000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03463B72-26BE-2D9C-C47C-F8B91FE0CB9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567607" y="3963488"/>
            <a:ext cx="8064000" cy="288000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1DC156FF-41FE-A9D7-0282-E720A53C52E7}"/>
              </a:ext>
            </a:extLst>
          </p:cNvPr>
          <p:cNvSpPr txBox="1"/>
          <p:nvPr/>
        </p:nvSpPr>
        <p:spPr>
          <a:xfrm>
            <a:off x="4930104" y="4344589"/>
            <a:ext cx="2868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bg1"/>
                </a:solidFill>
              </a:rPr>
              <a:t>Electrons disperse into background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D0D5111-BD55-733A-8A9E-E83CF048812D}"/>
              </a:ext>
            </a:extLst>
          </p:cNvPr>
          <p:cNvSpPr txBox="1"/>
          <p:nvPr/>
        </p:nvSpPr>
        <p:spPr>
          <a:xfrm>
            <a:off x="6729090" y="1862623"/>
            <a:ext cx="252921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bg1"/>
                </a:solidFill>
              </a:rPr>
              <a:t>Proton beam centre becomes more dense…. focussing 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CF4B2CC6-50A4-E001-08C8-83CCEB5AFDF5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514598" y="1051580"/>
            <a:ext cx="8064000" cy="288000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A076515E-575C-9067-22AF-F3F2288395B7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503909" y="3962555"/>
            <a:ext cx="8064000" cy="2880000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1EB4FF62-CD0C-AE2F-E8DD-B7D913CBDD1C}"/>
              </a:ext>
            </a:extLst>
          </p:cNvPr>
          <p:cNvSpPr txBox="1"/>
          <p:nvPr/>
        </p:nvSpPr>
        <p:spPr>
          <a:xfrm>
            <a:off x="7068680" y="2045628"/>
            <a:ext cx="25292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bg1"/>
                </a:solidFill>
              </a:rPr>
              <a:t>This effect continues as the beam propagates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466AC09C-84A3-9BA5-214B-7319AF5F8F8B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567607" y="1063085"/>
            <a:ext cx="8064000" cy="288000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62006690-834F-4A5D-7598-F4B2CB181541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580859" y="3932513"/>
            <a:ext cx="8064000" cy="2880000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66DCFCE6-48BF-DBB1-60DF-222F971ECF49}"/>
              </a:ext>
            </a:extLst>
          </p:cNvPr>
          <p:cNvSpPr txBox="1"/>
          <p:nvPr/>
        </p:nvSpPr>
        <p:spPr>
          <a:xfrm>
            <a:off x="4199880" y="1573588"/>
            <a:ext cx="27892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bg1"/>
                </a:solidFill>
              </a:rPr>
              <a:t>Skipping forward in time</a:t>
            </a:r>
          </a:p>
          <a:p>
            <a:endParaRPr lang="en-GB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63106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6ABE10-4922-854E-C731-3719EC6BD0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E2894424-21FC-FF78-502F-C980DEA57EBC}"/>
              </a:ext>
            </a:extLst>
          </p:cNvPr>
          <p:cNvSpPr/>
          <p:nvPr/>
        </p:nvSpPr>
        <p:spPr>
          <a:xfrm rot="16200000">
            <a:off x="-2870805" y="2870804"/>
            <a:ext cx="6860145" cy="1118533"/>
          </a:xfrm>
          <a:prstGeom prst="rect">
            <a:avLst/>
          </a:prstGeom>
          <a:solidFill>
            <a:srgbClr val="E3202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F77DAF4-DD57-5F2B-28AE-0C3FDADF41D7}"/>
              </a:ext>
            </a:extLst>
          </p:cNvPr>
          <p:cNvSpPr txBox="1"/>
          <p:nvPr/>
        </p:nvSpPr>
        <p:spPr>
          <a:xfrm>
            <a:off x="1367830" y="240328"/>
            <a:ext cx="62598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8C1514"/>
                </a:solidFill>
                <a:latin typeface="FUTURA MEDIUM" panose="020B0602020204020303" pitchFamily="34" charset="-79"/>
                <a:ea typeface="Roboto" panose="02000000000000000000" pitchFamily="2" charset="0"/>
                <a:cs typeface="FUTURA MEDIUM" panose="020B0602020204020303" pitchFamily="34" charset="-79"/>
              </a:rPr>
              <a:t>1: Introduction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9FB3BAC-EB82-13DA-DBF9-AD658BD1A56C}"/>
              </a:ext>
            </a:extLst>
          </p:cNvPr>
          <p:cNvSpPr txBox="1"/>
          <p:nvPr/>
        </p:nvSpPr>
        <p:spPr>
          <a:xfrm>
            <a:off x="1503726" y="895441"/>
            <a:ext cx="5664846" cy="5731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25000"/>
              </a:lnSpc>
              <a:spcBef>
                <a:spcPts val="500"/>
              </a:spcBef>
              <a:spcAft>
                <a:spcPts val="500"/>
              </a:spcAft>
              <a:buClr>
                <a:srgbClr val="8C1514"/>
              </a:buClr>
              <a:buFont typeface="System Font Regular"/>
              <a:buChar char="-"/>
            </a:pPr>
            <a:r>
              <a:rPr lang="en-GB" sz="2200" dirty="0">
                <a:solidFill>
                  <a:srgbClr val="0C0E36"/>
                </a:solidFill>
                <a:latin typeface="Arial" panose="020B0604020202020204" pitchFamily="34" charset="0"/>
              </a:rPr>
              <a:t>Modern high-power laser science is pushing us in two directions </a:t>
            </a:r>
          </a:p>
          <a:p>
            <a:pPr marL="800100" lvl="1" indent="-342900">
              <a:lnSpc>
                <a:spcPct val="125000"/>
              </a:lnSpc>
              <a:spcBef>
                <a:spcPts val="500"/>
              </a:spcBef>
              <a:spcAft>
                <a:spcPts val="500"/>
              </a:spcAft>
              <a:buClr>
                <a:srgbClr val="8C1514"/>
              </a:buClr>
              <a:buFont typeface="System Font Regular"/>
              <a:buChar char="-"/>
            </a:pPr>
            <a:r>
              <a:rPr lang="en-GB" sz="2200" dirty="0">
                <a:solidFill>
                  <a:srgbClr val="0C0E36"/>
                </a:solidFill>
                <a:latin typeface="Arial" panose="020B0604020202020204" pitchFamily="34" charset="0"/>
              </a:rPr>
              <a:t>Applications!</a:t>
            </a:r>
          </a:p>
          <a:p>
            <a:pPr marL="1257300" lvl="2" indent="-342900">
              <a:lnSpc>
                <a:spcPct val="125000"/>
              </a:lnSpc>
              <a:spcBef>
                <a:spcPts val="500"/>
              </a:spcBef>
              <a:spcAft>
                <a:spcPts val="500"/>
              </a:spcAft>
              <a:buClr>
                <a:srgbClr val="8C1514"/>
              </a:buClr>
              <a:buFont typeface="System Font Regular"/>
              <a:buChar char="-"/>
            </a:pPr>
            <a:r>
              <a:rPr lang="en-GB" sz="2200" b="1" i="1" dirty="0">
                <a:solidFill>
                  <a:srgbClr val="0C0E36"/>
                </a:solidFill>
                <a:latin typeface="Arial" panose="020B0604020202020204" pitchFamily="34" charset="0"/>
              </a:rPr>
              <a:t>Multi-Hz sources</a:t>
            </a:r>
          </a:p>
          <a:p>
            <a:pPr marL="800100" lvl="1" indent="-342900">
              <a:lnSpc>
                <a:spcPct val="125000"/>
              </a:lnSpc>
              <a:spcBef>
                <a:spcPts val="500"/>
              </a:spcBef>
              <a:spcAft>
                <a:spcPts val="500"/>
              </a:spcAft>
              <a:buClr>
                <a:srgbClr val="8C1514"/>
              </a:buClr>
              <a:buFont typeface="System Font Regular"/>
              <a:buChar char="-"/>
            </a:pPr>
            <a:r>
              <a:rPr lang="en-GB" sz="2200" dirty="0">
                <a:solidFill>
                  <a:srgbClr val="0C0E36"/>
                </a:solidFill>
                <a:latin typeface="Arial" panose="020B0604020202020204" pitchFamily="34" charset="0"/>
              </a:rPr>
              <a:t>Ultra high-intensities!!</a:t>
            </a:r>
          </a:p>
          <a:p>
            <a:pPr marL="1257300" lvl="2" indent="-342900">
              <a:lnSpc>
                <a:spcPct val="125000"/>
              </a:lnSpc>
              <a:spcBef>
                <a:spcPts val="500"/>
              </a:spcBef>
              <a:spcAft>
                <a:spcPts val="500"/>
              </a:spcAft>
              <a:buClr>
                <a:srgbClr val="8C1514"/>
              </a:buClr>
              <a:buFont typeface="System Font Regular"/>
              <a:buChar char="-"/>
            </a:pPr>
            <a:r>
              <a:rPr lang="en-GB" sz="2200" dirty="0">
                <a:solidFill>
                  <a:srgbClr val="0C0E36"/>
                </a:solidFill>
                <a:latin typeface="Arial" panose="020B0604020202020204" pitchFamily="34" charset="0"/>
              </a:rPr>
              <a:t>Order of 10</a:t>
            </a:r>
            <a:r>
              <a:rPr lang="en-GB" sz="2200" baseline="30000" dirty="0">
                <a:solidFill>
                  <a:srgbClr val="0C0E36"/>
                </a:solidFill>
                <a:latin typeface="Arial" panose="020B0604020202020204" pitchFamily="34" charset="0"/>
              </a:rPr>
              <a:t>23</a:t>
            </a:r>
            <a:r>
              <a:rPr lang="en-GB" sz="2200" dirty="0">
                <a:solidFill>
                  <a:srgbClr val="0C0E36"/>
                </a:solidFill>
                <a:latin typeface="Arial" panose="020B0604020202020204" pitchFamily="34" charset="0"/>
              </a:rPr>
              <a:t> W/cm</a:t>
            </a:r>
            <a:r>
              <a:rPr lang="en-GB" sz="2200" baseline="30000" dirty="0">
                <a:solidFill>
                  <a:srgbClr val="0C0E36"/>
                </a:solidFill>
                <a:latin typeface="Arial" panose="020B0604020202020204" pitchFamily="34" charset="0"/>
              </a:rPr>
              <a:t>2 </a:t>
            </a:r>
            <a:endParaRPr lang="en-GB" sz="2200" dirty="0">
              <a:solidFill>
                <a:srgbClr val="0C0E36"/>
              </a:solidFill>
              <a:latin typeface="Arial" panose="020B0604020202020204" pitchFamily="34" charset="0"/>
            </a:endParaRPr>
          </a:p>
          <a:p>
            <a:pPr marL="342900" indent="-342900">
              <a:lnSpc>
                <a:spcPct val="125000"/>
              </a:lnSpc>
              <a:spcBef>
                <a:spcPts val="500"/>
              </a:spcBef>
              <a:spcAft>
                <a:spcPts val="500"/>
              </a:spcAft>
              <a:buClr>
                <a:srgbClr val="8C1514"/>
              </a:buClr>
              <a:buFont typeface="System Font Regular"/>
              <a:buChar char="-"/>
            </a:pPr>
            <a:r>
              <a:rPr lang="en-GB" sz="2200" dirty="0">
                <a:solidFill>
                  <a:srgbClr val="0C0E36"/>
                </a:solidFill>
                <a:latin typeface="Arial" panose="020B0604020202020204" pitchFamily="34" charset="0"/>
              </a:rPr>
              <a:t>In this talk, we will focus on the multi-Hz sources</a:t>
            </a:r>
          </a:p>
          <a:p>
            <a:pPr marL="800100" lvl="1" indent="-342900">
              <a:lnSpc>
                <a:spcPct val="125000"/>
              </a:lnSpc>
              <a:spcBef>
                <a:spcPts val="500"/>
              </a:spcBef>
              <a:spcAft>
                <a:spcPts val="500"/>
              </a:spcAft>
              <a:buClr>
                <a:srgbClr val="8C1514"/>
              </a:buClr>
              <a:buFont typeface="System Font Regular"/>
              <a:buChar char="-"/>
            </a:pPr>
            <a:r>
              <a:rPr lang="en-GB" sz="2200" dirty="0">
                <a:solidFill>
                  <a:srgbClr val="0C0E36"/>
                </a:solidFill>
                <a:latin typeface="Arial" panose="020B0604020202020204" pitchFamily="34" charset="0"/>
              </a:rPr>
              <a:t>Where do they stand currently?</a:t>
            </a:r>
          </a:p>
          <a:p>
            <a:pPr marL="800100" lvl="1" indent="-342900">
              <a:lnSpc>
                <a:spcPct val="125000"/>
              </a:lnSpc>
              <a:spcBef>
                <a:spcPts val="500"/>
              </a:spcBef>
              <a:spcAft>
                <a:spcPts val="500"/>
              </a:spcAft>
              <a:buClr>
                <a:srgbClr val="8C1514"/>
              </a:buClr>
              <a:buFont typeface="System Font Regular"/>
              <a:buChar char="-"/>
            </a:pPr>
            <a:r>
              <a:rPr lang="en-GB" sz="2200" dirty="0">
                <a:solidFill>
                  <a:srgbClr val="0C0E36"/>
                </a:solidFill>
                <a:latin typeface="Arial" panose="020B0604020202020204" pitchFamily="34" charset="0"/>
              </a:rPr>
              <a:t>What is holding them back?</a:t>
            </a:r>
          </a:p>
          <a:p>
            <a:pPr marL="800100" lvl="1" indent="-342900">
              <a:lnSpc>
                <a:spcPct val="125000"/>
              </a:lnSpc>
              <a:spcBef>
                <a:spcPts val="500"/>
              </a:spcBef>
              <a:spcAft>
                <a:spcPts val="500"/>
              </a:spcAft>
              <a:buClr>
                <a:srgbClr val="8C1514"/>
              </a:buClr>
              <a:buFont typeface="System Font Regular"/>
              <a:buChar char="-"/>
            </a:pPr>
            <a:r>
              <a:rPr lang="en-GB" sz="2200" dirty="0">
                <a:solidFill>
                  <a:srgbClr val="0C0E36"/>
                </a:solidFill>
                <a:latin typeface="Arial" panose="020B0604020202020204" pitchFamily="34" charset="0"/>
              </a:rPr>
              <a:t>How do we get past that?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633B30D-471F-ACA5-590A-77032A35B8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120" y="5610477"/>
            <a:ext cx="982717" cy="118204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6E7C2DB-2737-5BCB-04B7-608CD6FD160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798" t="5689" r="2798"/>
          <a:stretch>
            <a:fillRect/>
          </a:stretch>
        </p:blipFill>
        <p:spPr>
          <a:xfrm>
            <a:off x="6858000" y="1052513"/>
            <a:ext cx="5334000" cy="275828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760FEC3F-B956-9592-EF02-A6EC593A4B4A}"/>
              </a:ext>
            </a:extLst>
          </p:cNvPr>
          <p:cNvSpPr txBox="1"/>
          <p:nvPr/>
        </p:nvSpPr>
        <p:spPr>
          <a:xfrm>
            <a:off x="7168571" y="3365722"/>
            <a:ext cx="20555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EPAC 5-10 Hz laser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3FAAEF9-C4F9-C8F8-F08A-FAE73F7A510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45711" y="3824912"/>
            <a:ext cx="4951309" cy="274797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1229681-379F-4D16-0800-BE951E9F37B5}"/>
              </a:ext>
            </a:extLst>
          </p:cNvPr>
          <p:cNvSpPr txBox="1"/>
          <p:nvPr/>
        </p:nvSpPr>
        <p:spPr>
          <a:xfrm>
            <a:off x="7173563" y="6223463"/>
            <a:ext cx="14890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Vulcan 20-20</a:t>
            </a:r>
          </a:p>
        </p:txBody>
      </p:sp>
      <p:pic>
        <p:nvPicPr>
          <p:cNvPr id="7" name="Picture 6" descr="File:Science and Technology Facilities Council logo.svg - Wikipedia">
            <a:extLst>
              <a:ext uri="{FF2B5EF4-FFF2-40B4-BE49-F238E27FC236}">
                <a16:creationId xmlns:a16="http://schemas.microsoft.com/office/drawing/2014/main" id="{EB8E105D-5D2B-0250-46C1-9DC7ECD8E15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012945" y="845799"/>
            <a:ext cx="2111323" cy="537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631048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97DAB2-0ACA-96BF-40C9-125A529805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C557AD2-B0B8-2340-618B-E2A2592BB7F3}"/>
              </a:ext>
            </a:extLst>
          </p:cNvPr>
          <p:cNvSpPr/>
          <p:nvPr/>
        </p:nvSpPr>
        <p:spPr>
          <a:xfrm rot="16200000">
            <a:off x="-2870805" y="2870804"/>
            <a:ext cx="6860145" cy="1118533"/>
          </a:xfrm>
          <a:prstGeom prst="rect">
            <a:avLst/>
          </a:prstGeom>
          <a:solidFill>
            <a:srgbClr val="E3202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6E66CB2-9884-50C2-8964-DF0CDEB38641}"/>
              </a:ext>
            </a:extLst>
          </p:cNvPr>
          <p:cNvSpPr txBox="1"/>
          <p:nvPr/>
        </p:nvSpPr>
        <p:spPr>
          <a:xfrm>
            <a:off x="1367830" y="240328"/>
            <a:ext cx="78904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8C1514"/>
                </a:solidFill>
                <a:latin typeface="FUTURA MEDIUM" panose="020B0602020204020303" pitchFamily="34" charset="-79"/>
                <a:ea typeface="Roboto" panose="02000000000000000000" pitchFamily="2" charset="0"/>
                <a:cs typeface="FUTURA MEDIUM" panose="020B0602020204020303" pitchFamily="34" charset="-79"/>
              </a:rPr>
              <a:t>12: Background Plasma Density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C6F9F4C-F610-F7A5-CCED-835EA47615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120" y="5610477"/>
            <a:ext cx="982717" cy="1182042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3504424-1D00-A84A-7B2F-0169D1EDBC73}"/>
              </a:ext>
            </a:extLst>
          </p:cNvPr>
          <p:cNvSpPr txBox="1"/>
          <p:nvPr/>
        </p:nvSpPr>
        <p:spPr>
          <a:xfrm>
            <a:off x="1509933" y="878893"/>
            <a:ext cx="6117783" cy="15138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32000"/>
              </a:lnSpc>
              <a:spcBef>
                <a:spcPts val="500"/>
              </a:spcBef>
              <a:spcAft>
                <a:spcPts val="500"/>
              </a:spcAft>
              <a:buClr>
                <a:srgbClr val="8C1514"/>
              </a:buClr>
              <a:buFont typeface="System Font Regular"/>
              <a:buChar char="-"/>
            </a:pPr>
            <a:r>
              <a:rPr lang="en-GB" sz="2200">
                <a:solidFill>
                  <a:srgbClr val="0C0E36"/>
                </a:solidFill>
                <a:latin typeface="Arial" panose="020B0604020202020204" pitchFamily="34" charset="0"/>
              </a:rPr>
              <a:t>Scanning through the electron density of the background plasma </a:t>
            </a:r>
          </a:p>
          <a:p>
            <a:pPr marL="342900" indent="-342900">
              <a:lnSpc>
                <a:spcPct val="132000"/>
              </a:lnSpc>
              <a:spcBef>
                <a:spcPts val="500"/>
              </a:spcBef>
              <a:spcAft>
                <a:spcPts val="500"/>
              </a:spcAft>
              <a:buClr>
                <a:srgbClr val="8C1514"/>
              </a:buClr>
              <a:buFont typeface="System Font Regular"/>
              <a:buChar char="-"/>
            </a:pPr>
            <a:r>
              <a:rPr lang="en-GB" sz="2200">
                <a:solidFill>
                  <a:srgbClr val="0C0E36"/>
                </a:solidFill>
                <a:latin typeface="Arial" panose="020B0604020202020204" pitchFamily="34" charset="0"/>
              </a:rPr>
              <a:t>50 </a:t>
            </a:r>
            <a:r>
              <a:rPr lang="en-GB" sz="2200" err="1">
                <a:solidFill>
                  <a:srgbClr val="0C0E36"/>
                </a:solidFill>
                <a:latin typeface="Arial" panose="020B0604020202020204" pitchFamily="34" charset="0"/>
              </a:rPr>
              <a:t>nC</a:t>
            </a:r>
            <a:r>
              <a:rPr lang="en-GB" sz="2200">
                <a:solidFill>
                  <a:srgbClr val="0C0E36"/>
                </a:solidFill>
                <a:latin typeface="Arial" panose="020B0604020202020204" pitchFamily="34" charset="0"/>
              </a:rPr>
              <a:t> beam, 20 mrad initial divergence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952AAF4-D83A-A993-A1CB-552E2A7C993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47236" y="2428925"/>
            <a:ext cx="7629590" cy="4431327"/>
          </a:xfrm>
          <a:prstGeom prst="rect">
            <a:avLst/>
          </a:prstGeom>
        </p:spPr>
      </p:pic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2A12C7EC-D69D-5324-649E-2F9D691BB601}"/>
              </a:ext>
            </a:extLst>
          </p:cNvPr>
          <p:cNvCxnSpPr>
            <a:cxnSpLocks/>
          </p:cNvCxnSpPr>
          <p:nvPr/>
        </p:nvCxnSpPr>
        <p:spPr>
          <a:xfrm flipH="1">
            <a:off x="8341112" y="4694663"/>
            <a:ext cx="1516566" cy="401444"/>
          </a:xfrm>
          <a:prstGeom prst="straightConnector1">
            <a:avLst/>
          </a:prstGeom>
          <a:ln w="38100">
            <a:solidFill>
              <a:srgbClr val="E21F25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7C8A082C-F048-C6C1-596D-28CB94ADA5E5}"/>
              </a:ext>
            </a:extLst>
          </p:cNvPr>
          <p:cNvSpPr txBox="1"/>
          <p:nvPr/>
        </p:nvSpPr>
        <p:spPr>
          <a:xfrm>
            <a:off x="9969190" y="4398719"/>
            <a:ext cx="2129883" cy="10328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2000"/>
              </a:lnSpc>
              <a:spcBef>
                <a:spcPts val="500"/>
              </a:spcBef>
              <a:spcAft>
                <a:spcPts val="500"/>
              </a:spcAft>
              <a:buClr>
                <a:srgbClr val="8C1514"/>
              </a:buClr>
            </a:pPr>
            <a:r>
              <a:rPr lang="en-GB" sz="1600">
                <a:solidFill>
                  <a:srgbClr val="0C0E36"/>
                </a:solidFill>
                <a:latin typeface="Arial" panose="020B0604020202020204" pitchFamily="34" charset="0"/>
              </a:rPr>
              <a:t>Bouncing effect caused by some beam leaving the box</a:t>
            </a:r>
          </a:p>
        </p:txBody>
      </p:sp>
    </p:spTree>
    <p:extLst>
      <p:ext uri="{BB962C8B-B14F-4D97-AF65-F5344CB8AC3E}">
        <p14:creationId xmlns:p14="http://schemas.microsoft.com/office/powerpoint/2010/main" val="53300459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2A94BA-0BC9-F96F-7A06-3A194FF169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82064DC4-5535-E717-CD7A-268ADE2CF56A}"/>
              </a:ext>
            </a:extLst>
          </p:cNvPr>
          <p:cNvSpPr/>
          <p:nvPr/>
        </p:nvSpPr>
        <p:spPr>
          <a:xfrm rot="16200000">
            <a:off x="-2870805" y="2870804"/>
            <a:ext cx="6860145" cy="1118533"/>
          </a:xfrm>
          <a:prstGeom prst="rect">
            <a:avLst/>
          </a:prstGeom>
          <a:solidFill>
            <a:srgbClr val="E3202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DFB4545-2B13-AB3E-3386-F33051D749C7}"/>
              </a:ext>
            </a:extLst>
          </p:cNvPr>
          <p:cNvSpPr txBox="1"/>
          <p:nvPr/>
        </p:nvSpPr>
        <p:spPr>
          <a:xfrm>
            <a:off x="1367830" y="240328"/>
            <a:ext cx="78904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8C1514"/>
                </a:solidFill>
                <a:latin typeface="FUTURA MEDIUM" panose="020B0602020204020303" pitchFamily="34" charset="-79"/>
                <a:ea typeface="Roboto" panose="02000000000000000000" pitchFamily="2" charset="0"/>
                <a:cs typeface="FUTURA MEDIUM" panose="020B0602020204020303" pitchFamily="34" charset="-79"/>
              </a:rPr>
              <a:t>13: Background Plasma Density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A2996AC-A91F-49DE-8B36-DB2EA52B12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120" y="5610477"/>
            <a:ext cx="982717" cy="1182042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267A38AE-CB72-8AA7-CFC6-928A69A35C4F}"/>
              </a:ext>
            </a:extLst>
          </p:cNvPr>
          <p:cNvSpPr txBox="1"/>
          <p:nvPr/>
        </p:nvSpPr>
        <p:spPr>
          <a:xfrm>
            <a:off x="1509933" y="878893"/>
            <a:ext cx="6117783" cy="15138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32000"/>
              </a:lnSpc>
              <a:spcBef>
                <a:spcPts val="500"/>
              </a:spcBef>
              <a:spcAft>
                <a:spcPts val="500"/>
              </a:spcAft>
              <a:buClr>
                <a:srgbClr val="8C1514"/>
              </a:buClr>
              <a:buFont typeface="System Font Regular"/>
              <a:buChar char="-"/>
            </a:pPr>
            <a:r>
              <a:rPr lang="en-GB" sz="2200">
                <a:solidFill>
                  <a:srgbClr val="0C0E36"/>
                </a:solidFill>
                <a:latin typeface="Arial" panose="020B0604020202020204" pitchFamily="34" charset="0"/>
              </a:rPr>
              <a:t>Scanning through the electron density of the background plasma </a:t>
            </a:r>
          </a:p>
          <a:p>
            <a:pPr marL="342900" indent="-342900">
              <a:lnSpc>
                <a:spcPct val="132000"/>
              </a:lnSpc>
              <a:spcBef>
                <a:spcPts val="500"/>
              </a:spcBef>
              <a:spcAft>
                <a:spcPts val="500"/>
              </a:spcAft>
              <a:buClr>
                <a:srgbClr val="8C1514"/>
              </a:buClr>
              <a:buFont typeface="System Font Regular"/>
              <a:buChar char="-"/>
            </a:pPr>
            <a:r>
              <a:rPr lang="en-GB" sz="2200">
                <a:solidFill>
                  <a:srgbClr val="0C0E36"/>
                </a:solidFill>
                <a:latin typeface="Arial" panose="020B0604020202020204" pitchFamily="34" charset="0"/>
              </a:rPr>
              <a:t>10 </a:t>
            </a:r>
            <a:r>
              <a:rPr lang="en-GB" sz="2200" err="1">
                <a:solidFill>
                  <a:srgbClr val="0C0E36"/>
                </a:solidFill>
                <a:latin typeface="Arial" panose="020B0604020202020204" pitchFamily="34" charset="0"/>
              </a:rPr>
              <a:t>nC</a:t>
            </a:r>
            <a:r>
              <a:rPr lang="en-GB" sz="2200">
                <a:solidFill>
                  <a:srgbClr val="0C0E36"/>
                </a:solidFill>
                <a:latin typeface="Arial" panose="020B0604020202020204" pitchFamily="34" charset="0"/>
              </a:rPr>
              <a:t> beam, 20 mrad initial divergence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B42A71B-B554-57E1-0654-CD66B5033F51}"/>
              </a:ext>
            </a:extLst>
          </p:cNvPr>
          <p:cNvSpPr txBox="1"/>
          <p:nvPr/>
        </p:nvSpPr>
        <p:spPr>
          <a:xfrm>
            <a:off x="9969190" y="1900849"/>
            <a:ext cx="2129883" cy="10328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2000"/>
              </a:lnSpc>
              <a:spcBef>
                <a:spcPts val="500"/>
              </a:spcBef>
              <a:spcAft>
                <a:spcPts val="500"/>
              </a:spcAft>
              <a:buClr>
                <a:srgbClr val="8C1514"/>
              </a:buClr>
            </a:pPr>
            <a:r>
              <a:rPr lang="en-GB" sz="1600">
                <a:solidFill>
                  <a:srgbClr val="0C0E36"/>
                </a:solidFill>
                <a:latin typeface="Arial" panose="020B0604020202020204" pitchFamily="34" charset="0"/>
              </a:rPr>
              <a:t>Background electrons move in reducing focussing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295D844-6F11-4A36-EAB6-161147357DF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42766" y="2456348"/>
            <a:ext cx="7543800" cy="4381500"/>
          </a:xfrm>
          <a:prstGeom prst="rect">
            <a:avLst/>
          </a:prstGeom>
        </p:spPr>
      </p:pic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5DBE621B-B64E-8788-2D03-05C863EAF406}"/>
              </a:ext>
            </a:extLst>
          </p:cNvPr>
          <p:cNvCxnSpPr>
            <a:cxnSpLocks/>
          </p:cNvCxnSpPr>
          <p:nvPr/>
        </p:nvCxnSpPr>
        <p:spPr>
          <a:xfrm flipH="1">
            <a:off x="8317883" y="2392705"/>
            <a:ext cx="1608565" cy="703995"/>
          </a:xfrm>
          <a:prstGeom prst="straightConnector1">
            <a:avLst/>
          </a:prstGeom>
          <a:ln w="38100">
            <a:solidFill>
              <a:srgbClr val="E21F25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2315144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20C379-7DBB-774F-1918-96EE60F03E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B26022CC-9A0C-6663-B5CC-EA794A42AB9D}"/>
              </a:ext>
            </a:extLst>
          </p:cNvPr>
          <p:cNvSpPr/>
          <p:nvPr/>
        </p:nvSpPr>
        <p:spPr>
          <a:xfrm rot="16200000">
            <a:off x="-2870805" y="2870804"/>
            <a:ext cx="6860145" cy="1118533"/>
          </a:xfrm>
          <a:prstGeom prst="rect">
            <a:avLst/>
          </a:prstGeom>
          <a:solidFill>
            <a:srgbClr val="E3202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B8D231A-6BCD-9FF2-2EE7-067E048E85A1}"/>
              </a:ext>
            </a:extLst>
          </p:cNvPr>
          <p:cNvSpPr txBox="1"/>
          <p:nvPr/>
        </p:nvSpPr>
        <p:spPr>
          <a:xfrm>
            <a:off x="1367830" y="240328"/>
            <a:ext cx="78904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8C1514"/>
                </a:solidFill>
                <a:latin typeface="FUTURA MEDIUM" panose="020B0602020204020303" pitchFamily="34" charset="-79"/>
                <a:ea typeface="Roboto" panose="02000000000000000000" pitchFamily="2" charset="0"/>
                <a:cs typeface="FUTURA MEDIUM" panose="020B0602020204020303" pitchFamily="34" charset="-79"/>
              </a:rPr>
              <a:t>14: Beam Charge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CF89249-034E-FA31-CB12-175554FD34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120" y="5610477"/>
            <a:ext cx="982717" cy="1182042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8F01D8A8-43FF-00F3-FAC4-1991F9AAE5EC}"/>
              </a:ext>
            </a:extLst>
          </p:cNvPr>
          <p:cNvSpPr txBox="1"/>
          <p:nvPr/>
        </p:nvSpPr>
        <p:spPr>
          <a:xfrm>
            <a:off x="1509933" y="878893"/>
            <a:ext cx="6279400" cy="15138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32000"/>
              </a:lnSpc>
              <a:spcBef>
                <a:spcPts val="500"/>
              </a:spcBef>
              <a:spcAft>
                <a:spcPts val="500"/>
              </a:spcAft>
              <a:buClr>
                <a:srgbClr val="8C1514"/>
              </a:buClr>
              <a:buFont typeface="System Font Regular"/>
              <a:buChar char="-"/>
            </a:pPr>
            <a:r>
              <a:rPr lang="en-GB" sz="2200">
                <a:solidFill>
                  <a:srgbClr val="0C0E36"/>
                </a:solidFill>
                <a:latin typeface="Arial" panose="020B0604020202020204" pitchFamily="34" charset="0"/>
              </a:rPr>
              <a:t>The beam has an initialised charge (</a:t>
            </a:r>
            <a:r>
              <a:rPr lang="en-GB" sz="2200" err="1">
                <a:solidFill>
                  <a:srgbClr val="0C0E36"/>
                </a:solidFill>
                <a:latin typeface="Arial" panose="020B0604020202020204" pitchFamily="34" charset="0"/>
              </a:rPr>
              <a:t>q</a:t>
            </a:r>
            <a:r>
              <a:rPr lang="en-GB" sz="2200" baseline="-25000" err="1">
                <a:solidFill>
                  <a:srgbClr val="0C0E36"/>
                </a:solidFill>
                <a:latin typeface="Arial" panose="020B0604020202020204" pitchFamily="34" charset="0"/>
              </a:rPr>
              <a:t>p</a:t>
            </a:r>
            <a:r>
              <a:rPr lang="en-GB" sz="2200">
                <a:solidFill>
                  <a:srgbClr val="0C0E36"/>
                </a:solidFill>
                <a:latin typeface="Arial" panose="020B0604020202020204" pitchFamily="34" charset="0"/>
              </a:rPr>
              <a:t> = - </a:t>
            </a:r>
            <a:r>
              <a:rPr lang="en-GB" sz="2200" err="1">
                <a:solidFill>
                  <a:srgbClr val="0C0E36"/>
                </a:solidFill>
                <a:latin typeface="Arial" panose="020B0604020202020204" pitchFamily="34" charset="0"/>
              </a:rPr>
              <a:t>q</a:t>
            </a:r>
            <a:r>
              <a:rPr lang="en-GB" sz="2200" baseline="-25000" err="1">
                <a:solidFill>
                  <a:srgbClr val="0C0E36"/>
                </a:solidFill>
                <a:latin typeface="Arial" panose="020B0604020202020204" pitchFamily="34" charset="0"/>
              </a:rPr>
              <a:t>e</a:t>
            </a:r>
            <a:r>
              <a:rPr lang="en-GB" sz="2200">
                <a:solidFill>
                  <a:srgbClr val="0C0E36"/>
                </a:solidFill>
                <a:latin typeface="Arial" panose="020B0604020202020204" pitchFamily="34" charset="0"/>
              </a:rPr>
              <a:t>)</a:t>
            </a:r>
          </a:p>
          <a:p>
            <a:pPr marL="800100" lvl="1" indent="-342900">
              <a:lnSpc>
                <a:spcPct val="132000"/>
              </a:lnSpc>
              <a:spcBef>
                <a:spcPts val="500"/>
              </a:spcBef>
              <a:spcAft>
                <a:spcPts val="500"/>
              </a:spcAft>
              <a:buClr>
                <a:srgbClr val="8C1514"/>
              </a:buClr>
              <a:buFont typeface="System Font Regular"/>
              <a:buChar char="-"/>
            </a:pPr>
            <a:r>
              <a:rPr lang="en-GB" sz="2200">
                <a:solidFill>
                  <a:srgbClr val="0C0E36"/>
                </a:solidFill>
                <a:latin typeface="Arial" panose="020B0604020202020204" pitchFamily="34" charset="0"/>
              </a:rPr>
              <a:t>Changing this in action changes the </a:t>
            </a:r>
            <a:r>
              <a:rPr lang="en-GB" sz="2200" i="1">
                <a:solidFill>
                  <a:srgbClr val="0C0E36"/>
                </a:solidFill>
                <a:latin typeface="Arial" panose="020B0604020202020204" pitchFamily="34" charset="0"/>
              </a:rPr>
              <a:t>beam density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12E6B6E-F5EB-DD99-C209-65B4B43C23F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46627" y="2444472"/>
            <a:ext cx="7543800" cy="4381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670757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21BE30-B9F9-A218-9143-10F6CAC843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8046F02-8B72-DF92-0AB4-201072E1E579}"/>
              </a:ext>
            </a:extLst>
          </p:cNvPr>
          <p:cNvSpPr/>
          <p:nvPr/>
        </p:nvSpPr>
        <p:spPr>
          <a:xfrm rot="16200000">
            <a:off x="-2870805" y="2870804"/>
            <a:ext cx="6860145" cy="1118533"/>
          </a:xfrm>
          <a:prstGeom prst="rect">
            <a:avLst/>
          </a:prstGeom>
          <a:solidFill>
            <a:srgbClr val="E3202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7240BF5-AEA6-4BED-86E6-50CAC2EEDB83}"/>
              </a:ext>
            </a:extLst>
          </p:cNvPr>
          <p:cNvSpPr txBox="1"/>
          <p:nvPr/>
        </p:nvSpPr>
        <p:spPr>
          <a:xfrm>
            <a:off x="1367830" y="240328"/>
            <a:ext cx="83476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8C1514"/>
                </a:solidFill>
                <a:latin typeface="FUTURA MEDIUM" panose="020B0602020204020303" pitchFamily="34" charset="-79"/>
                <a:ea typeface="Roboto" panose="02000000000000000000" pitchFamily="2" charset="0"/>
                <a:cs typeface="FUTURA MEDIUM" panose="020B0602020204020303" pitchFamily="34" charset="-79"/>
              </a:rPr>
              <a:t>15: Beam Charge and Background Density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90579E6-6A79-37D2-C69D-791B963131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120" y="5610477"/>
            <a:ext cx="982717" cy="1182042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C0F9BD5-71A2-8B3B-E5C5-55199CC5BD52}"/>
              </a:ext>
            </a:extLst>
          </p:cNvPr>
          <p:cNvSpPr txBox="1"/>
          <p:nvPr/>
        </p:nvSpPr>
        <p:spPr>
          <a:xfrm>
            <a:off x="1509933" y="878893"/>
            <a:ext cx="6279400" cy="15138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32000"/>
              </a:lnSpc>
              <a:spcBef>
                <a:spcPts val="500"/>
              </a:spcBef>
              <a:spcAft>
                <a:spcPts val="500"/>
              </a:spcAft>
              <a:buClr>
                <a:srgbClr val="8C1514"/>
              </a:buClr>
              <a:buFont typeface="System Font Regular"/>
              <a:buChar char="-"/>
            </a:pPr>
            <a:r>
              <a:rPr lang="en-GB" sz="2200">
                <a:solidFill>
                  <a:srgbClr val="0C0E36"/>
                </a:solidFill>
                <a:latin typeface="Arial" panose="020B0604020202020204" pitchFamily="34" charset="0"/>
              </a:rPr>
              <a:t>Beam size at 20 mm propagation </a:t>
            </a:r>
          </a:p>
          <a:p>
            <a:pPr marL="342900" indent="-342900">
              <a:lnSpc>
                <a:spcPct val="132000"/>
              </a:lnSpc>
              <a:spcBef>
                <a:spcPts val="500"/>
              </a:spcBef>
              <a:spcAft>
                <a:spcPts val="500"/>
              </a:spcAft>
              <a:buClr>
                <a:srgbClr val="8C1514"/>
              </a:buClr>
              <a:buFont typeface="System Font Regular"/>
              <a:buChar char="-"/>
            </a:pPr>
            <a:r>
              <a:rPr lang="en-GB" sz="2200">
                <a:solidFill>
                  <a:srgbClr val="0C0E36"/>
                </a:solidFill>
                <a:latin typeface="Arial" panose="020B0604020202020204" pitchFamily="34" charset="0"/>
              </a:rPr>
              <a:t>Higher charges show larger reductions around a ratio of 1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1934992-A3A7-8341-95A7-00884C468F2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57668" y="2476500"/>
            <a:ext cx="7543800" cy="4381500"/>
          </a:xfrm>
          <a:prstGeom prst="rect">
            <a:avLst/>
          </a:prstGeom>
        </p:spPr>
      </p:pic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CA8F4595-58F9-27A5-A011-EDDA27EFB248}"/>
              </a:ext>
            </a:extLst>
          </p:cNvPr>
          <p:cNvCxnSpPr>
            <a:cxnSpLocks/>
          </p:cNvCxnSpPr>
          <p:nvPr/>
        </p:nvCxnSpPr>
        <p:spPr>
          <a:xfrm flipH="1">
            <a:off x="8518967" y="3249232"/>
            <a:ext cx="1486783" cy="584775"/>
          </a:xfrm>
          <a:prstGeom prst="straightConnector1">
            <a:avLst/>
          </a:prstGeom>
          <a:ln w="38100">
            <a:solidFill>
              <a:srgbClr val="E21F25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C78D27BF-058C-A285-26EA-026A4F75C7EA}"/>
              </a:ext>
            </a:extLst>
          </p:cNvPr>
          <p:cNvSpPr txBox="1"/>
          <p:nvPr/>
        </p:nvSpPr>
        <p:spPr>
          <a:xfrm>
            <a:off x="10005750" y="2732808"/>
            <a:ext cx="2186250" cy="10328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2000"/>
              </a:lnSpc>
              <a:spcBef>
                <a:spcPts val="500"/>
              </a:spcBef>
              <a:spcAft>
                <a:spcPts val="500"/>
              </a:spcAft>
              <a:buClr>
                <a:srgbClr val="8C1514"/>
              </a:buClr>
            </a:pPr>
            <a:r>
              <a:rPr lang="en-GB" sz="1600">
                <a:solidFill>
                  <a:srgbClr val="0C0E36"/>
                </a:solidFill>
                <a:latin typeface="Arial" panose="020B0604020202020204" pitchFamily="34" charset="0"/>
              </a:rPr>
              <a:t>Beam filamenting into smaller bunches that are being focussed</a:t>
            </a:r>
          </a:p>
        </p:txBody>
      </p:sp>
    </p:spTree>
    <p:extLst>
      <p:ext uri="{BB962C8B-B14F-4D97-AF65-F5344CB8AC3E}">
        <p14:creationId xmlns:p14="http://schemas.microsoft.com/office/powerpoint/2010/main" val="67741256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A6676C-02A2-4731-54A7-74BC2C798C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47DF5FB1-2C54-5322-096A-20513B2A51B6}"/>
              </a:ext>
            </a:extLst>
          </p:cNvPr>
          <p:cNvSpPr/>
          <p:nvPr/>
        </p:nvSpPr>
        <p:spPr>
          <a:xfrm rot="16200000">
            <a:off x="-2870805" y="2870804"/>
            <a:ext cx="6860145" cy="1118533"/>
          </a:xfrm>
          <a:prstGeom prst="rect">
            <a:avLst/>
          </a:prstGeom>
          <a:solidFill>
            <a:srgbClr val="E3202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7C1BAB0-C75E-DBBE-84D4-1E9BB44E172C}"/>
              </a:ext>
            </a:extLst>
          </p:cNvPr>
          <p:cNvSpPr txBox="1"/>
          <p:nvPr/>
        </p:nvSpPr>
        <p:spPr>
          <a:xfrm>
            <a:off x="1367830" y="240328"/>
            <a:ext cx="83476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8C1514"/>
                </a:solidFill>
                <a:latin typeface="FUTURA MEDIUM" panose="020B0602020204020303" pitchFamily="34" charset="-79"/>
                <a:ea typeface="Roboto" panose="02000000000000000000" pitchFamily="2" charset="0"/>
                <a:cs typeface="FUTURA MEDIUM" panose="020B0602020204020303" pitchFamily="34" charset="-79"/>
              </a:rPr>
              <a:t>16: Achieving This On Campaign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C50DA6A-1528-A4C0-6C77-CFA7B54653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120" y="5610477"/>
            <a:ext cx="982717" cy="1182042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D7E7B08-B933-429D-250A-465C5DD7A477}"/>
              </a:ext>
            </a:extLst>
          </p:cNvPr>
          <p:cNvSpPr txBox="1"/>
          <p:nvPr/>
        </p:nvSpPr>
        <p:spPr>
          <a:xfrm>
            <a:off x="1509933" y="878893"/>
            <a:ext cx="5650888" cy="4917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32000"/>
              </a:lnSpc>
              <a:spcBef>
                <a:spcPts val="500"/>
              </a:spcBef>
              <a:spcAft>
                <a:spcPts val="500"/>
              </a:spcAft>
              <a:buClr>
                <a:srgbClr val="8C1514"/>
              </a:buClr>
              <a:buFont typeface="System Font Regular"/>
              <a:buChar char="-"/>
            </a:pPr>
            <a:r>
              <a:rPr lang="en-GB" sz="2200" dirty="0">
                <a:solidFill>
                  <a:srgbClr val="0C0E36"/>
                </a:solidFill>
                <a:latin typeface="Arial" panose="020B0604020202020204" pitchFamily="34" charset="0"/>
              </a:rPr>
              <a:t>Come and see my poster!!! (the red one)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F45F1B8-95D9-5D21-E002-DFFF572524B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8535" y="4184013"/>
            <a:ext cx="11073465" cy="2608506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741DBB48-1BBC-87B6-D955-28646BAA7C20}"/>
              </a:ext>
            </a:extLst>
          </p:cNvPr>
          <p:cNvGrpSpPr/>
          <p:nvPr/>
        </p:nvGrpSpPr>
        <p:grpSpPr>
          <a:xfrm>
            <a:off x="6344980" y="1455771"/>
            <a:ext cx="5847020" cy="2977624"/>
            <a:chOff x="6344981" y="3731771"/>
            <a:chExt cx="5847020" cy="2977624"/>
          </a:xfrm>
        </p:grpSpPr>
        <p:pic>
          <p:nvPicPr>
            <p:cNvPr id="6" name="Picture 8">
              <a:extLst>
                <a:ext uri="{FF2B5EF4-FFF2-40B4-BE49-F238E27FC236}">
                  <a16:creationId xmlns:a16="http://schemas.microsoft.com/office/drawing/2014/main" id="{E0CF63C2-DE36-2A70-C445-74161DBAE0B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44981" y="3731771"/>
              <a:ext cx="5847020" cy="297762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E467EA51-B34E-418C-8967-048AAB1866F6}"/>
                </a:ext>
              </a:extLst>
            </p:cNvPr>
            <p:cNvSpPr txBox="1"/>
            <p:nvPr/>
          </p:nvSpPr>
          <p:spPr>
            <a:xfrm>
              <a:off x="6921500" y="4662356"/>
              <a:ext cx="870046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400">
                  <a:solidFill>
                    <a:schemeClr val="bg1"/>
                  </a:solidFill>
                </a:rPr>
                <a:t>-3000 fs</a:t>
              </a:r>
              <a:r>
                <a:rPr lang="en-GB" sz="1400" baseline="30000">
                  <a:solidFill>
                    <a:schemeClr val="bg1"/>
                  </a:solidFill>
                </a:rPr>
                <a:t>2</a:t>
              </a:r>
              <a:endParaRPr lang="en-GB" sz="1400">
                <a:solidFill>
                  <a:schemeClr val="bg1"/>
                </a:solidFill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154D55C8-08FC-CC62-23A2-E6DD5A1E448F}"/>
                </a:ext>
              </a:extLst>
            </p:cNvPr>
            <p:cNvSpPr txBox="1"/>
            <p:nvPr/>
          </p:nvSpPr>
          <p:spPr>
            <a:xfrm>
              <a:off x="10114939" y="4662354"/>
              <a:ext cx="90531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400">
                  <a:solidFill>
                    <a:schemeClr val="bg1"/>
                  </a:solidFill>
                </a:rPr>
                <a:t>+3000 fs</a:t>
              </a:r>
              <a:r>
                <a:rPr lang="en-GB" sz="1400" baseline="30000">
                  <a:solidFill>
                    <a:schemeClr val="bg1"/>
                  </a:solidFill>
                </a:rPr>
                <a:t>2</a:t>
              </a:r>
              <a:endParaRPr lang="en-GB" sz="1400">
                <a:solidFill>
                  <a:schemeClr val="bg1"/>
                </a:solidFill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BF217BDD-E508-F31C-9BDD-4F40E23B9D7F}"/>
                </a:ext>
              </a:extLst>
            </p:cNvPr>
            <p:cNvSpPr txBox="1"/>
            <p:nvPr/>
          </p:nvSpPr>
          <p:spPr>
            <a:xfrm>
              <a:off x="8611291" y="4662355"/>
              <a:ext cx="1047659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400">
                  <a:solidFill>
                    <a:schemeClr val="bg1"/>
                  </a:solidFill>
                </a:rPr>
                <a:t>Best Comp</a:t>
              </a:r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9D2AC6CC-30F8-9717-18D0-43BDFC20990D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r="-26" b="682"/>
          <a:stretch>
            <a:fillRect/>
          </a:stretch>
        </p:blipFill>
        <p:spPr>
          <a:xfrm>
            <a:off x="1574524" y="1424421"/>
            <a:ext cx="4984131" cy="2741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626018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89C9DB-0D04-9AC2-49AF-2CD7D6EF69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1CC1AEF1-0289-8D64-6EB0-25230661C5EE}"/>
              </a:ext>
            </a:extLst>
          </p:cNvPr>
          <p:cNvSpPr/>
          <p:nvPr/>
        </p:nvSpPr>
        <p:spPr>
          <a:xfrm rot="16200000">
            <a:off x="-2870805" y="2870804"/>
            <a:ext cx="6860145" cy="1118533"/>
          </a:xfrm>
          <a:prstGeom prst="rect">
            <a:avLst/>
          </a:prstGeom>
          <a:solidFill>
            <a:srgbClr val="E3202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ECA2429-2E81-2A33-14FD-C3DFCBB9E411}"/>
              </a:ext>
            </a:extLst>
          </p:cNvPr>
          <p:cNvSpPr txBox="1"/>
          <p:nvPr/>
        </p:nvSpPr>
        <p:spPr>
          <a:xfrm>
            <a:off x="1367830" y="216578"/>
            <a:ext cx="83476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8C1514"/>
                </a:solidFill>
                <a:latin typeface="FUTURA MEDIUM" panose="020B0602020204020303" pitchFamily="34" charset="-79"/>
                <a:ea typeface="Roboto" panose="02000000000000000000" pitchFamily="2" charset="0"/>
                <a:cs typeface="FUTURA MEDIUM" panose="020B0602020204020303" pitchFamily="34" charset="-79"/>
              </a:rPr>
              <a:t>What Next</a:t>
            </a:r>
            <a:r>
              <a:rPr lang="en-US" sz="3600" b="1" dirty="0">
                <a:solidFill>
                  <a:srgbClr val="8C1514"/>
                </a:solidFill>
                <a:latin typeface="Latha" panose="020B0604020202020204" pitchFamily="34" charset="0"/>
                <a:ea typeface="Roboto" panose="02000000000000000000" pitchFamily="2" charset="0"/>
                <a:cs typeface="Latha" panose="020B0604020202020204" pitchFamily="34" charset="0"/>
              </a:rPr>
              <a:t>?</a:t>
            </a:r>
            <a:endParaRPr lang="en-US" sz="3200" b="1" dirty="0">
              <a:solidFill>
                <a:srgbClr val="8C1514"/>
              </a:solidFill>
              <a:latin typeface="Latha" panose="020B0604020202020204" pitchFamily="34" charset="0"/>
              <a:ea typeface="Roboto" panose="02000000000000000000" pitchFamily="2" charset="0"/>
              <a:cs typeface="Latha" panose="020B060402020202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D5CB487-F9A9-9D16-348C-E354EB384F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120" y="5610477"/>
            <a:ext cx="982717" cy="1182042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F1639D7B-E800-9A12-AB39-C2126BEA6A68}"/>
              </a:ext>
            </a:extLst>
          </p:cNvPr>
          <p:cNvSpPr txBox="1"/>
          <p:nvPr/>
        </p:nvSpPr>
        <p:spPr>
          <a:xfrm>
            <a:off x="1509933" y="878893"/>
            <a:ext cx="6279400" cy="4708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32000"/>
              </a:lnSpc>
              <a:spcBef>
                <a:spcPts val="500"/>
              </a:spcBef>
              <a:spcAft>
                <a:spcPts val="500"/>
              </a:spcAft>
              <a:buClr>
                <a:srgbClr val="8C1514"/>
              </a:buClr>
              <a:buFont typeface="System Font Regular"/>
              <a:buChar char="-"/>
            </a:pPr>
            <a:r>
              <a:rPr lang="en-GB" sz="2200" dirty="0">
                <a:solidFill>
                  <a:srgbClr val="0C0E36"/>
                </a:solidFill>
                <a:latin typeface="Arial" panose="020B0604020202020204" pitchFamily="34" charset="0"/>
              </a:rPr>
              <a:t>Expand on experimental data sets with a campaign at </a:t>
            </a:r>
            <a:r>
              <a:rPr lang="en-GB" sz="2200" b="1" i="1" dirty="0">
                <a:solidFill>
                  <a:srgbClr val="0C0E36"/>
                </a:solidFill>
                <a:latin typeface="Arial" panose="020B0604020202020204" pitchFamily="34" charset="0"/>
              </a:rPr>
              <a:t>BELLA next week</a:t>
            </a:r>
          </a:p>
          <a:p>
            <a:pPr marL="342900" indent="-342900">
              <a:lnSpc>
                <a:spcPct val="132000"/>
              </a:lnSpc>
              <a:spcBef>
                <a:spcPts val="500"/>
              </a:spcBef>
              <a:spcAft>
                <a:spcPts val="500"/>
              </a:spcAft>
              <a:buClr>
                <a:srgbClr val="8C1514"/>
              </a:buClr>
              <a:buFont typeface="System Font Regular"/>
              <a:buChar char="-"/>
            </a:pPr>
            <a:r>
              <a:rPr lang="en-GB" sz="2200" dirty="0">
                <a:solidFill>
                  <a:srgbClr val="0C0E36"/>
                </a:solidFill>
                <a:latin typeface="Arial" panose="020B0604020202020204" pitchFamily="34" charset="0"/>
              </a:rPr>
              <a:t>Characterise the vapour profile of the liquid-sheet</a:t>
            </a:r>
            <a:r>
              <a:rPr lang="en-GB" sz="2200" b="1" dirty="0">
                <a:solidFill>
                  <a:srgbClr val="0C0E36"/>
                </a:solidFill>
                <a:latin typeface="Arial" panose="020B0604020202020204" pitchFamily="34" charset="0"/>
              </a:rPr>
              <a:t> </a:t>
            </a:r>
            <a:r>
              <a:rPr lang="en-GB" sz="2200" dirty="0">
                <a:solidFill>
                  <a:srgbClr val="0C0E36"/>
                </a:solidFill>
                <a:latin typeface="Arial" panose="020B0604020202020204" pitchFamily="34" charset="0"/>
              </a:rPr>
              <a:t>to inform simulations at the CLF</a:t>
            </a:r>
          </a:p>
          <a:p>
            <a:pPr marL="342900" indent="-342900">
              <a:lnSpc>
                <a:spcPct val="132000"/>
              </a:lnSpc>
              <a:spcBef>
                <a:spcPts val="500"/>
              </a:spcBef>
              <a:spcAft>
                <a:spcPts val="500"/>
              </a:spcAft>
              <a:buClr>
                <a:srgbClr val="8C1514"/>
              </a:buClr>
              <a:buFont typeface="System Font Regular"/>
              <a:buChar char="-"/>
            </a:pPr>
            <a:r>
              <a:rPr lang="en-GB" sz="2200" dirty="0">
                <a:solidFill>
                  <a:srgbClr val="0C0E36"/>
                </a:solidFill>
                <a:latin typeface="Arial" panose="020B0604020202020204" pitchFamily="34" charset="0"/>
              </a:rPr>
              <a:t>Investigate the fields using LWFA electrons and the liquid-sheet in Gemini at the CLF </a:t>
            </a:r>
          </a:p>
          <a:p>
            <a:pPr marL="342900" indent="-342900">
              <a:lnSpc>
                <a:spcPct val="132000"/>
              </a:lnSpc>
              <a:spcBef>
                <a:spcPts val="500"/>
              </a:spcBef>
              <a:spcAft>
                <a:spcPts val="500"/>
              </a:spcAft>
              <a:buClr>
                <a:srgbClr val="8C1514"/>
              </a:buClr>
              <a:buFont typeface="System Font Regular"/>
              <a:buChar char="-"/>
            </a:pPr>
            <a:r>
              <a:rPr lang="en-GB" sz="2200" dirty="0">
                <a:solidFill>
                  <a:srgbClr val="0C0E36"/>
                </a:solidFill>
                <a:latin typeface="Arial" panose="020B0604020202020204" pitchFamily="34" charset="0"/>
              </a:rPr>
              <a:t>Debug the use of the sheet</a:t>
            </a:r>
          </a:p>
          <a:p>
            <a:pPr marL="342900" indent="-342900">
              <a:lnSpc>
                <a:spcPct val="132000"/>
              </a:lnSpc>
              <a:spcBef>
                <a:spcPts val="500"/>
              </a:spcBef>
              <a:spcAft>
                <a:spcPts val="500"/>
              </a:spcAft>
              <a:buClr>
                <a:srgbClr val="8C1514"/>
              </a:buClr>
              <a:buFont typeface="System Font Regular"/>
              <a:buChar char="-"/>
            </a:pPr>
            <a:endParaRPr lang="en-GB" sz="2200" dirty="0">
              <a:solidFill>
                <a:srgbClr val="0C0E36"/>
              </a:solidFill>
              <a:latin typeface="Arial" panose="020B0604020202020204" pitchFamily="34" charset="0"/>
            </a:endParaRPr>
          </a:p>
          <a:p>
            <a:pPr lvl="1">
              <a:lnSpc>
                <a:spcPct val="132000"/>
              </a:lnSpc>
              <a:spcBef>
                <a:spcPts val="500"/>
              </a:spcBef>
              <a:spcAft>
                <a:spcPts val="500"/>
              </a:spcAft>
              <a:buClr>
                <a:srgbClr val="8C1514"/>
              </a:buClr>
            </a:pPr>
            <a:endParaRPr lang="en-GB" sz="2200" dirty="0">
              <a:solidFill>
                <a:srgbClr val="0C0E36"/>
              </a:solidFill>
              <a:latin typeface="Arial" panose="020B060402020202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A81F474-99A7-C1CA-36EB-117E00075493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6727" t="40271" r="26179" b="21442"/>
          <a:stretch>
            <a:fillRect/>
          </a:stretch>
        </p:blipFill>
        <p:spPr>
          <a:xfrm>
            <a:off x="9232886" y="3581288"/>
            <a:ext cx="2883121" cy="312521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9B59540-0346-76F4-64A2-388C2B23BB31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2255" t="14803" r="12777" b="11195"/>
          <a:stretch>
            <a:fillRect/>
          </a:stretch>
        </p:blipFill>
        <p:spPr>
          <a:xfrm>
            <a:off x="8372026" y="657225"/>
            <a:ext cx="3743981" cy="277177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0EA5696-7911-F71A-2BE2-AF34F8D229B3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7543" t="18573" r="9156" b="30068"/>
          <a:stretch>
            <a:fillRect/>
          </a:stretch>
        </p:blipFill>
        <p:spPr>
          <a:xfrm>
            <a:off x="1955800" y="4394728"/>
            <a:ext cx="5226665" cy="24168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008797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8" name="Rectangle 37">
            <a:extLst>
              <a:ext uri="{FF2B5EF4-FFF2-40B4-BE49-F238E27FC236}">
                <a16:creationId xmlns:a16="http://schemas.microsoft.com/office/drawing/2014/main" id="{C0A1ED06-4733-4020-9C60-81D4D80140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B0CA3509-3AF9-45FE-93ED-57BB5D5E8E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87388" y="181576"/>
            <a:ext cx="11823637" cy="6501088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C1AB21B-6031-5CA4-D49A-E33A60192BE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60000"/>
          </a:blip>
          <a:srcRect b="17643"/>
          <a:stretch>
            <a:fillRect/>
          </a:stretch>
        </p:blipFill>
        <p:spPr>
          <a:xfrm>
            <a:off x="180975" y="182880"/>
            <a:ext cx="11823637" cy="649978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A05C6E4-2470-2F89-6F1F-375A92A194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87921"/>
            <a:ext cx="10165218" cy="824028"/>
          </a:xfrm>
        </p:spPr>
        <p:txBody>
          <a:bodyPr anchor="b">
            <a:normAutofit/>
          </a:bodyPr>
          <a:lstStyle/>
          <a:p>
            <a:r>
              <a:rPr lang="en-US" sz="4000" b="1">
                <a:solidFill>
                  <a:srgbClr val="FFFFFF"/>
                </a:solidFill>
                <a:latin typeface="FUTURA MEDIUM" panose="020B0602020204020303" pitchFamily="34" charset="-79"/>
                <a:ea typeface="Roboto" panose="02000000000000000000" pitchFamily="2" charset="0"/>
                <a:cs typeface="FUTURA MEDIUM" panose="020B0602020204020303" pitchFamily="34" charset="-79"/>
              </a:rPr>
              <a:t>With thanks too: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895C09-839C-46AA-B0B4-C8153F366D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61967"/>
            <a:ext cx="10758056" cy="4606323"/>
          </a:xfrm>
        </p:spPr>
        <p:txBody>
          <a:bodyPr>
            <a:normAutofit/>
          </a:bodyPr>
          <a:lstStyle/>
          <a:p>
            <a:pPr marL="0" indent="0">
              <a:spcBef>
                <a:spcPts val="500"/>
              </a:spcBef>
              <a:spcAft>
                <a:spcPts val="500"/>
              </a:spcAft>
              <a:buClr>
                <a:srgbClr val="8C1514"/>
              </a:buClr>
              <a:buNone/>
            </a:pPr>
            <a:r>
              <a:rPr lang="en-GB" sz="2000" dirty="0">
                <a:solidFill>
                  <a:srgbClr val="FFFFFF"/>
                </a:solidFill>
                <a:latin typeface="Arial" panose="020B0604020202020204" pitchFamily="34" charset="0"/>
              </a:rPr>
              <a:t>QUB: </a:t>
            </a:r>
            <a:r>
              <a:rPr lang="en-GB" sz="2000" b="1" dirty="0">
                <a:solidFill>
                  <a:srgbClr val="FFFFFF"/>
                </a:solidFill>
                <a:latin typeface="Arial" panose="020B0604020202020204" pitchFamily="34" charset="0"/>
              </a:rPr>
              <a:t>D. Molloy</a:t>
            </a:r>
            <a:r>
              <a:rPr lang="en-GB" sz="2000" dirty="0">
                <a:solidFill>
                  <a:srgbClr val="FFFFFF"/>
                </a:solidFill>
                <a:latin typeface="Arial" panose="020B0604020202020204" pitchFamily="34" charset="0"/>
              </a:rPr>
              <a:t>, M. J. V. Streeter, B. Loughran, J. P. Kennedy, C. J. R. Fitzpatrick,                 C. I. Prestwood,  P. Parson, C. J. A. Palmer </a:t>
            </a:r>
          </a:p>
          <a:p>
            <a:pPr marL="0" indent="0">
              <a:spcBef>
                <a:spcPts val="500"/>
              </a:spcBef>
              <a:spcAft>
                <a:spcPts val="500"/>
              </a:spcAft>
              <a:buClr>
                <a:srgbClr val="8C1514"/>
              </a:buClr>
              <a:buNone/>
            </a:pPr>
            <a:endParaRPr lang="en-GB" sz="500" dirty="0">
              <a:solidFill>
                <a:srgbClr val="FFFFFF"/>
              </a:solidFill>
              <a:latin typeface="Arial" panose="020B0604020202020204" pitchFamily="34" charset="0"/>
            </a:endParaRPr>
          </a:p>
          <a:p>
            <a:pPr marL="0" indent="0">
              <a:spcBef>
                <a:spcPts val="500"/>
              </a:spcBef>
              <a:spcAft>
                <a:spcPts val="500"/>
              </a:spcAft>
              <a:buClr>
                <a:srgbClr val="8C1514"/>
              </a:buClr>
              <a:buNone/>
            </a:pPr>
            <a:r>
              <a:rPr lang="en-GB" sz="2000" dirty="0">
                <a:solidFill>
                  <a:srgbClr val="FFFFFF"/>
                </a:solidFill>
                <a:latin typeface="Arial" panose="020B0604020202020204" pitchFamily="34" charset="0"/>
              </a:rPr>
              <a:t>SLAC: G. Griffin, G. Gain, M. Gauthier, S. H. Glenzer </a:t>
            </a:r>
          </a:p>
          <a:p>
            <a:pPr marL="0" indent="0">
              <a:spcBef>
                <a:spcPts val="500"/>
              </a:spcBef>
              <a:spcAft>
                <a:spcPts val="500"/>
              </a:spcAft>
              <a:buClr>
                <a:srgbClr val="8C1514"/>
              </a:buClr>
              <a:buNone/>
            </a:pPr>
            <a:endParaRPr lang="en-GB" sz="500" dirty="0">
              <a:solidFill>
                <a:srgbClr val="FFFFFF"/>
              </a:solidFill>
              <a:latin typeface="Arial" panose="020B0604020202020204" pitchFamily="34" charset="0"/>
            </a:endParaRPr>
          </a:p>
          <a:p>
            <a:pPr marL="0" indent="0">
              <a:spcBef>
                <a:spcPts val="500"/>
              </a:spcBef>
              <a:spcAft>
                <a:spcPts val="500"/>
              </a:spcAft>
              <a:buClr>
                <a:srgbClr val="8C1514"/>
              </a:buClr>
              <a:buNone/>
            </a:pPr>
            <a:r>
              <a:rPr lang="en-GB" sz="2000" dirty="0">
                <a:solidFill>
                  <a:srgbClr val="FFFFFF"/>
                </a:solidFill>
                <a:latin typeface="Arial" panose="020B0604020202020204" pitchFamily="34" charset="0"/>
              </a:rPr>
              <a:t>CLF: S. </a:t>
            </a:r>
            <a:r>
              <a:rPr lang="en-GB" sz="2000" dirty="0" err="1">
                <a:solidFill>
                  <a:srgbClr val="FFFFFF"/>
                </a:solidFill>
                <a:latin typeface="Arial" panose="020B0604020202020204" pitchFamily="34" charset="0"/>
              </a:rPr>
              <a:t>Astrbury</a:t>
            </a:r>
            <a:r>
              <a:rPr lang="en-GB" sz="2000" dirty="0">
                <a:solidFill>
                  <a:srgbClr val="FFFFFF"/>
                </a:solidFill>
                <a:latin typeface="Arial" panose="020B0604020202020204" pitchFamily="34" charset="0"/>
              </a:rPr>
              <a:t>, N. Bourgeois, H. Ahmad, S. J. D. Dann, J. S. Green, D. Symes</a:t>
            </a:r>
          </a:p>
          <a:p>
            <a:pPr marL="0" indent="0">
              <a:spcBef>
                <a:spcPts val="500"/>
              </a:spcBef>
              <a:spcAft>
                <a:spcPts val="500"/>
              </a:spcAft>
              <a:buClr>
                <a:srgbClr val="8C1514"/>
              </a:buClr>
              <a:buNone/>
            </a:pPr>
            <a:endParaRPr lang="en-GB" sz="500" dirty="0">
              <a:solidFill>
                <a:srgbClr val="FFFFFF"/>
              </a:solidFill>
              <a:latin typeface="Arial" panose="020B0604020202020204" pitchFamily="34" charset="0"/>
            </a:endParaRPr>
          </a:p>
          <a:p>
            <a:pPr marL="0" indent="0">
              <a:spcBef>
                <a:spcPts val="500"/>
              </a:spcBef>
              <a:spcAft>
                <a:spcPts val="500"/>
              </a:spcAft>
              <a:buClr>
                <a:srgbClr val="8C1514"/>
              </a:buClr>
              <a:buNone/>
            </a:pPr>
            <a:r>
              <a:rPr lang="en-GB" sz="2000" dirty="0">
                <a:solidFill>
                  <a:srgbClr val="FFFFFF"/>
                </a:solidFill>
                <a:latin typeface="Arial" panose="020B0604020202020204" pitchFamily="34" charset="0"/>
              </a:rPr>
              <a:t>LLNL: F. Treffert</a:t>
            </a:r>
          </a:p>
          <a:p>
            <a:pPr marL="0" indent="0">
              <a:spcBef>
                <a:spcPts val="500"/>
              </a:spcBef>
              <a:spcAft>
                <a:spcPts val="500"/>
              </a:spcAft>
              <a:buClr>
                <a:srgbClr val="8C1514"/>
              </a:buClr>
              <a:buNone/>
            </a:pPr>
            <a:endParaRPr lang="en-GB" sz="400" dirty="0">
              <a:solidFill>
                <a:srgbClr val="FFFFFF"/>
              </a:solidFill>
              <a:latin typeface="Arial" panose="020B0604020202020204" pitchFamily="34" charset="0"/>
            </a:endParaRPr>
          </a:p>
          <a:p>
            <a:pPr marL="0" indent="0">
              <a:spcBef>
                <a:spcPts val="500"/>
              </a:spcBef>
              <a:spcAft>
                <a:spcPts val="500"/>
              </a:spcAft>
              <a:buClr>
                <a:srgbClr val="8C1514"/>
              </a:buClr>
              <a:buNone/>
            </a:pPr>
            <a:r>
              <a:rPr lang="en-GB" sz="2000" dirty="0" err="1">
                <a:solidFill>
                  <a:srgbClr val="FFFFFF"/>
                </a:solidFill>
                <a:latin typeface="Arial" panose="020B0604020202020204" pitchFamily="34" charset="0"/>
              </a:rPr>
              <a:t>UMich</a:t>
            </a:r>
            <a:r>
              <a:rPr lang="en-GB" sz="2000" dirty="0">
                <a:solidFill>
                  <a:srgbClr val="FFFFFF"/>
                </a:solidFill>
                <a:latin typeface="Arial" panose="020B0604020202020204" pitchFamily="34" charset="0"/>
              </a:rPr>
              <a:t>: A. G. R. Thomas</a:t>
            </a:r>
          </a:p>
          <a:p>
            <a:pPr marL="0" indent="0">
              <a:spcBef>
                <a:spcPts val="500"/>
              </a:spcBef>
              <a:spcAft>
                <a:spcPts val="500"/>
              </a:spcAft>
              <a:buClr>
                <a:srgbClr val="8C1514"/>
              </a:buClr>
              <a:buNone/>
            </a:pPr>
            <a:endParaRPr lang="en-GB" sz="500" dirty="0">
              <a:solidFill>
                <a:srgbClr val="FFFFFF"/>
              </a:solidFill>
              <a:latin typeface="Arial" panose="020B0604020202020204" pitchFamily="34" charset="0"/>
            </a:endParaRPr>
          </a:p>
          <a:p>
            <a:pPr marL="0" indent="0">
              <a:spcBef>
                <a:spcPts val="500"/>
              </a:spcBef>
              <a:spcAft>
                <a:spcPts val="500"/>
              </a:spcAft>
              <a:buClr>
                <a:srgbClr val="8C1514"/>
              </a:buClr>
              <a:buNone/>
            </a:pPr>
            <a:r>
              <a:rPr lang="en-GB" sz="2000" dirty="0">
                <a:solidFill>
                  <a:srgbClr val="FFFFFF"/>
                </a:solidFill>
                <a:latin typeface="Arial" panose="020B0604020202020204" pitchFamily="34" charset="0"/>
              </a:rPr>
              <a:t>ICL: N. P. Dover</a:t>
            </a:r>
          </a:p>
          <a:p>
            <a:pPr marL="0" indent="0">
              <a:spcBef>
                <a:spcPts val="500"/>
              </a:spcBef>
              <a:spcAft>
                <a:spcPts val="500"/>
              </a:spcAft>
              <a:buClr>
                <a:srgbClr val="8C1514"/>
              </a:buClr>
              <a:buNone/>
            </a:pPr>
            <a:endParaRPr lang="en-GB" sz="500" dirty="0">
              <a:solidFill>
                <a:srgbClr val="FFFFFF"/>
              </a:solidFill>
              <a:latin typeface="Arial" panose="020B0604020202020204" pitchFamily="34" charset="0"/>
            </a:endParaRPr>
          </a:p>
          <a:p>
            <a:pPr marL="0" indent="0">
              <a:spcBef>
                <a:spcPts val="500"/>
              </a:spcBef>
              <a:spcAft>
                <a:spcPts val="500"/>
              </a:spcAft>
              <a:buClr>
                <a:srgbClr val="8C1514"/>
              </a:buClr>
              <a:buNone/>
            </a:pPr>
            <a:r>
              <a:rPr lang="en-GB" sz="20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ELI-Beamlines:</a:t>
            </a:r>
            <a:r>
              <a:rPr lang="en-GB" sz="2000" b="1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GB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L. Giuffrida</a:t>
            </a:r>
          </a:p>
          <a:p>
            <a:pPr marL="0" indent="0">
              <a:spcBef>
                <a:spcPts val="500"/>
              </a:spcBef>
              <a:spcAft>
                <a:spcPts val="500"/>
              </a:spcAft>
              <a:buClr>
                <a:srgbClr val="8C1514"/>
              </a:buClr>
              <a:buNone/>
            </a:pPr>
            <a:endParaRPr lang="en-GB" sz="2000" dirty="0">
              <a:solidFill>
                <a:srgbClr val="FFFFFF"/>
              </a:solidFill>
              <a:latin typeface="Arial" panose="020B0604020202020204" pitchFamily="34" charset="0"/>
            </a:endParaRPr>
          </a:p>
          <a:p>
            <a:pPr marL="0" indent="0">
              <a:spcBef>
                <a:spcPts val="500"/>
              </a:spcBef>
              <a:spcAft>
                <a:spcPts val="500"/>
              </a:spcAft>
              <a:buClr>
                <a:srgbClr val="8C1514"/>
              </a:buClr>
              <a:buNone/>
            </a:pPr>
            <a:endParaRPr lang="en-GB" sz="2000" dirty="0">
              <a:solidFill>
                <a:srgbClr val="FFFFFF"/>
              </a:solidFill>
              <a:latin typeface="Arial" panose="020B0604020202020204" pitchFamily="34" charset="0"/>
            </a:endParaRPr>
          </a:p>
          <a:p>
            <a:pPr marL="0" indent="0">
              <a:spcBef>
                <a:spcPts val="500"/>
              </a:spcBef>
              <a:spcAft>
                <a:spcPts val="500"/>
              </a:spcAft>
              <a:buClr>
                <a:srgbClr val="8C1514"/>
              </a:buClr>
              <a:buNone/>
            </a:pPr>
            <a:endParaRPr lang="en-GB" sz="2000" dirty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5582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E41ECD-5D80-DA7D-BF3C-49382DDB86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52A024BF-B37A-EFAC-B04B-4006BDFC4D32}"/>
              </a:ext>
            </a:extLst>
          </p:cNvPr>
          <p:cNvSpPr/>
          <p:nvPr/>
        </p:nvSpPr>
        <p:spPr>
          <a:xfrm rot="16200000">
            <a:off x="-2870805" y="2870804"/>
            <a:ext cx="6860145" cy="1118533"/>
          </a:xfrm>
          <a:prstGeom prst="rect">
            <a:avLst/>
          </a:prstGeom>
          <a:solidFill>
            <a:srgbClr val="E3202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FFF0AA4-1420-A565-89DB-B18E90A2083A}"/>
              </a:ext>
            </a:extLst>
          </p:cNvPr>
          <p:cNvSpPr txBox="1"/>
          <p:nvPr/>
        </p:nvSpPr>
        <p:spPr>
          <a:xfrm>
            <a:off x="1367830" y="240328"/>
            <a:ext cx="78904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8C1514"/>
                </a:solidFill>
                <a:latin typeface="FUTURA MEDIUM" panose="020B0602020204020303" pitchFamily="34" charset="-79"/>
                <a:ea typeface="Roboto" panose="02000000000000000000" pitchFamily="2" charset="0"/>
                <a:cs typeface="FUTURA MEDIUM" panose="020B0602020204020303" pitchFamily="34" charset="-79"/>
              </a:rPr>
              <a:t>2: Laser-Driven Ion Sources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CAC7530-1E43-6745-19F4-CFAC975A98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120" y="5610477"/>
            <a:ext cx="982717" cy="118204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BAA1545-8D38-00D5-8A97-8BB2BFEE3DE3}"/>
              </a:ext>
            </a:extLst>
          </p:cNvPr>
          <p:cNvSpPr txBox="1"/>
          <p:nvPr/>
        </p:nvSpPr>
        <p:spPr>
          <a:xfrm>
            <a:off x="1503726" y="895441"/>
            <a:ext cx="5664846" cy="50520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25000"/>
              </a:lnSpc>
              <a:spcBef>
                <a:spcPts val="500"/>
              </a:spcBef>
              <a:spcAft>
                <a:spcPts val="500"/>
              </a:spcAft>
              <a:buClr>
                <a:srgbClr val="8C1514"/>
              </a:buClr>
              <a:buFont typeface="System Font Regular"/>
              <a:buChar char="-"/>
            </a:pPr>
            <a:r>
              <a:rPr lang="en-GB" sz="2200" dirty="0">
                <a:solidFill>
                  <a:srgbClr val="0C0E36"/>
                </a:solidFill>
                <a:latin typeface="Arial" panose="020B0604020202020204" pitchFamily="34" charset="0"/>
              </a:rPr>
              <a:t>Relativistic laser interactions with solid density targets accelerates protons</a:t>
            </a:r>
          </a:p>
          <a:p>
            <a:pPr marL="800100" lvl="1" indent="-342900">
              <a:lnSpc>
                <a:spcPct val="125000"/>
              </a:lnSpc>
              <a:spcBef>
                <a:spcPts val="500"/>
              </a:spcBef>
              <a:spcAft>
                <a:spcPts val="500"/>
              </a:spcAft>
              <a:buClr>
                <a:srgbClr val="8C1514"/>
              </a:buClr>
              <a:buFont typeface="System Font Regular"/>
              <a:buChar char="-"/>
            </a:pPr>
            <a:r>
              <a:rPr lang="en-GB" sz="2200" dirty="0">
                <a:solidFill>
                  <a:srgbClr val="0C0E36"/>
                </a:solidFill>
                <a:latin typeface="Arial" panose="020B0604020202020204" pitchFamily="34" charset="0"/>
              </a:rPr>
              <a:t>Sheath fields ~ TV/m along target normal (TNSA) </a:t>
            </a:r>
          </a:p>
          <a:p>
            <a:pPr marL="342900" indent="-342900">
              <a:lnSpc>
                <a:spcPct val="125000"/>
              </a:lnSpc>
              <a:spcBef>
                <a:spcPts val="500"/>
              </a:spcBef>
              <a:spcAft>
                <a:spcPts val="500"/>
              </a:spcAft>
              <a:buClr>
                <a:srgbClr val="8C1514"/>
              </a:buClr>
              <a:buFont typeface="System Font Regular"/>
              <a:buChar char="-"/>
            </a:pPr>
            <a:r>
              <a:rPr lang="en-GB" sz="2200" dirty="0">
                <a:solidFill>
                  <a:srgbClr val="0C0E36"/>
                </a:solidFill>
                <a:latin typeface="Arial" panose="020B0604020202020204" pitchFamily="34" charset="0"/>
              </a:rPr>
              <a:t>These proton beams have:</a:t>
            </a:r>
          </a:p>
          <a:p>
            <a:pPr marL="800100" lvl="1" indent="-342900">
              <a:lnSpc>
                <a:spcPct val="125000"/>
              </a:lnSpc>
              <a:spcBef>
                <a:spcPts val="500"/>
              </a:spcBef>
              <a:spcAft>
                <a:spcPts val="500"/>
              </a:spcAft>
              <a:buClr>
                <a:srgbClr val="8C1514"/>
              </a:buClr>
              <a:buFont typeface="System Font Regular"/>
              <a:buChar char="-"/>
            </a:pPr>
            <a:r>
              <a:rPr lang="en-GB" sz="2200" dirty="0">
                <a:solidFill>
                  <a:srgbClr val="0C0E36"/>
                </a:solidFill>
                <a:latin typeface="Arial" panose="020B0604020202020204" pitchFamily="34" charset="0"/>
              </a:rPr>
              <a:t>Short pulse durations (</a:t>
            </a:r>
            <a:r>
              <a:rPr lang="en-GB" sz="2200" dirty="0" err="1">
                <a:solidFill>
                  <a:srgbClr val="0C0E36"/>
                </a:solidFill>
                <a:latin typeface="Arial" panose="020B0604020202020204" pitchFamily="34" charset="0"/>
              </a:rPr>
              <a:t>ps</a:t>
            </a:r>
            <a:r>
              <a:rPr lang="en-GB" sz="2200">
                <a:solidFill>
                  <a:srgbClr val="0C0E36"/>
                </a:solidFill>
                <a:latin typeface="Arial" panose="020B0604020202020204" pitchFamily="34" charset="0"/>
              </a:rPr>
              <a:t>)</a:t>
            </a:r>
          </a:p>
          <a:p>
            <a:pPr marL="800100" lvl="1" indent="-342900">
              <a:lnSpc>
                <a:spcPct val="125000"/>
              </a:lnSpc>
              <a:spcBef>
                <a:spcPts val="500"/>
              </a:spcBef>
              <a:spcAft>
                <a:spcPts val="500"/>
              </a:spcAft>
              <a:buClr>
                <a:srgbClr val="8C1514"/>
              </a:buClr>
              <a:buFont typeface="System Font Regular"/>
              <a:buChar char="-"/>
            </a:pPr>
            <a:r>
              <a:rPr lang="en-GB" sz="2200">
                <a:solidFill>
                  <a:srgbClr val="0C0E36"/>
                </a:solidFill>
                <a:latin typeface="Arial" panose="020B0604020202020204" pitchFamily="34" charset="0"/>
              </a:rPr>
              <a:t>High currents (100 A)</a:t>
            </a:r>
          </a:p>
          <a:p>
            <a:pPr marL="800100" lvl="1" indent="-342900">
              <a:lnSpc>
                <a:spcPct val="125000"/>
              </a:lnSpc>
              <a:spcBef>
                <a:spcPts val="500"/>
              </a:spcBef>
              <a:spcAft>
                <a:spcPts val="500"/>
              </a:spcAft>
              <a:buClr>
                <a:srgbClr val="8C1514"/>
              </a:buClr>
              <a:buFont typeface="System Font Regular"/>
              <a:buChar char="-"/>
            </a:pPr>
            <a:r>
              <a:rPr lang="en-GB" sz="2200">
                <a:solidFill>
                  <a:srgbClr val="0C0E36"/>
                </a:solidFill>
                <a:latin typeface="Arial" panose="020B0604020202020204" pitchFamily="34" charset="0"/>
              </a:rPr>
              <a:t>High energies </a:t>
            </a:r>
          </a:p>
          <a:p>
            <a:pPr marL="342900" indent="-342900">
              <a:lnSpc>
                <a:spcPct val="125000"/>
              </a:lnSpc>
              <a:spcBef>
                <a:spcPts val="500"/>
              </a:spcBef>
              <a:spcAft>
                <a:spcPts val="500"/>
              </a:spcAft>
              <a:buClr>
                <a:srgbClr val="8C1514"/>
              </a:buClr>
              <a:buFont typeface="System Font Regular"/>
              <a:buChar char="-"/>
            </a:pPr>
            <a:r>
              <a:rPr lang="en-GB" sz="2200">
                <a:solidFill>
                  <a:srgbClr val="0C0E36"/>
                </a:solidFill>
                <a:latin typeface="Arial" panose="020B0604020202020204" pitchFamily="34" charset="0"/>
              </a:rPr>
              <a:t>The current maximum energy published is 150 MeV [1]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47F13E22-1574-F506-A5D4-FA71B863548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33773" y="1052513"/>
            <a:ext cx="4440818" cy="2779505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8BF08621-AE6F-9B59-E04A-EF1D338AB80F}"/>
              </a:ext>
            </a:extLst>
          </p:cNvPr>
          <p:cNvSpPr txBox="1"/>
          <p:nvPr/>
        </p:nvSpPr>
        <p:spPr>
          <a:xfrm>
            <a:off x="1712595" y="6252394"/>
            <a:ext cx="5979796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/>
              <a:t>[1] Ziegler, T </a:t>
            </a:r>
            <a:r>
              <a:rPr lang="en-GB" sz="1200" i="1"/>
              <a:t>et al</a:t>
            </a:r>
            <a:r>
              <a:rPr lang="en-GB" sz="1200"/>
              <a:t> (2024). Laser-driven high-energy proton beams from cascaded acceleration regimes.  </a:t>
            </a:r>
            <a:r>
              <a:rPr lang="en-GB" sz="1200" i="1"/>
              <a:t>Nature Physics</a:t>
            </a:r>
            <a:r>
              <a:rPr lang="en-GB" sz="1200"/>
              <a:t> </a:t>
            </a:r>
            <a:r>
              <a:rPr lang="en-GB" sz="1200" err="1"/>
              <a:t>doi:https</a:t>
            </a:r>
            <a:r>
              <a:rPr lang="en-GB" sz="1200"/>
              <a:t>://</a:t>
            </a:r>
            <a:r>
              <a:rPr lang="en-GB" sz="1200" err="1"/>
              <a:t>doi.org</a:t>
            </a:r>
            <a:r>
              <a:rPr lang="en-GB" sz="1200"/>
              <a:t>/10.1038/s41567-024-02505-0</a:t>
            </a:r>
            <a:r>
              <a:rPr lang="en-GB" sz="1600"/>
              <a:t>.</a:t>
            </a:r>
          </a:p>
          <a:p>
            <a:endParaRPr lang="en-GB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9453D6DD-26FD-2BC4-768E-7EF4A0C0110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94052" y="3848528"/>
            <a:ext cx="4004192" cy="2975182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BBFB7A35-414E-E6C9-F635-29B2CFAE9C35}"/>
              </a:ext>
            </a:extLst>
          </p:cNvPr>
          <p:cNvSpPr txBox="1"/>
          <p:nvPr/>
        </p:nvSpPr>
        <p:spPr>
          <a:xfrm>
            <a:off x="11255494" y="3848528"/>
            <a:ext cx="4427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/>
              <a:t>[1]</a:t>
            </a:r>
          </a:p>
        </p:txBody>
      </p:sp>
    </p:spTree>
    <p:extLst>
      <p:ext uri="{BB962C8B-B14F-4D97-AF65-F5344CB8AC3E}">
        <p14:creationId xmlns:p14="http://schemas.microsoft.com/office/powerpoint/2010/main" val="21167942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8CED1A-A7C8-1B37-3D16-56BADB3E01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D4417698-E073-33B1-18F2-62E3A07CA457}"/>
              </a:ext>
            </a:extLst>
          </p:cNvPr>
          <p:cNvSpPr/>
          <p:nvPr/>
        </p:nvSpPr>
        <p:spPr>
          <a:xfrm rot="16200000">
            <a:off x="-2870805" y="2870804"/>
            <a:ext cx="6860145" cy="1118533"/>
          </a:xfrm>
          <a:prstGeom prst="rect">
            <a:avLst/>
          </a:prstGeom>
          <a:solidFill>
            <a:srgbClr val="E3202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9177228-3E07-3DF4-4DFD-AC5EDDAB48F2}"/>
              </a:ext>
            </a:extLst>
          </p:cNvPr>
          <p:cNvSpPr txBox="1"/>
          <p:nvPr/>
        </p:nvSpPr>
        <p:spPr>
          <a:xfrm>
            <a:off x="1367830" y="240328"/>
            <a:ext cx="78904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8C1514"/>
                </a:solidFill>
                <a:latin typeface="FUTURA MEDIUM" panose="020B0602020204020303" pitchFamily="34" charset="-79"/>
                <a:ea typeface="Roboto" panose="02000000000000000000" pitchFamily="2" charset="0"/>
                <a:cs typeface="FUTURA MEDIUM" panose="020B0602020204020303" pitchFamily="34" charset="-79"/>
              </a:rPr>
              <a:t>3: Why Are We Not Using Them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D3870C6-5512-42F5-937B-08E290E2DC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120" y="5610477"/>
            <a:ext cx="982717" cy="118204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3157B2A-3CFF-BB1F-2A22-B8E8D95949BE}"/>
              </a:ext>
            </a:extLst>
          </p:cNvPr>
          <p:cNvSpPr txBox="1"/>
          <p:nvPr/>
        </p:nvSpPr>
        <p:spPr>
          <a:xfrm>
            <a:off x="1503724" y="895441"/>
            <a:ext cx="9296797" cy="50344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25000"/>
              </a:lnSpc>
              <a:spcBef>
                <a:spcPts val="500"/>
              </a:spcBef>
              <a:spcAft>
                <a:spcPts val="500"/>
              </a:spcAft>
              <a:buClr>
                <a:srgbClr val="8C1514"/>
              </a:buClr>
              <a:buFont typeface="System Font Regular"/>
              <a:buChar char="-"/>
            </a:pPr>
            <a:r>
              <a:rPr lang="en-GB" sz="2400" b="1" dirty="0"/>
              <a:t>Repetition rate compatibility</a:t>
            </a:r>
          </a:p>
          <a:p>
            <a:pPr marL="342900" indent="-342900">
              <a:lnSpc>
                <a:spcPct val="125000"/>
              </a:lnSpc>
              <a:spcBef>
                <a:spcPts val="500"/>
              </a:spcBef>
              <a:spcAft>
                <a:spcPts val="500"/>
              </a:spcAft>
              <a:buClr>
                <a:srgbClr val="8C1514"/>
              </a:buClr>
              <a:buFont typeface="System Font Regular"/>
              <a:buChar char="-"/>
            </a:pPr>
            <a:r>
              <a:rPr lang="en-GB" sz="2400" dirty="0"/>
              <a:t>Shot-to-shot stability and reproducibility</a:t>
            </a:r>
          </a:p>
          <a:p>
            <a:pPr marL="342900" indent="-342900">
              <a:lnSpc>
                <a:spcPct val="125000"/>
              </a:lnSpc>
              <a:spcBef>
                <a:spcPts val="500"/>
              </a:spcBef>
              <a:spcAft>
                <a:spcPts val="500"/>
              </a:spcAft>
              <a:buClr>
                <a:srgbClr val="8C1514"/>
              </a:buClr>
              <a:buFont typeface="System Font Regular"/>
              <a:buChar char="-"/>
            </a:pPr>
            <a:r>
              <a:rPr lang="en-GB" sz="2200" dirty="0">
                <a:solidFill>
                  <a:srgbClr val="0C0E36"/>
                </a:solidFill>
                <a:latin typeface="Arial" panose="020B0604020202020204" pitchFamily="34" charset="0"/>
              </a:rPr>
              <a:t>Cut off energies and 					             energy spectrum spread</a:t>
            </a:r>
          </a:p>
          <a:p>
            <a:pPr marL="342900" indent="-342900">
              <a:lnSpc>
                <a:spcPct val="125000"/>
              </a:lnSpc>
              <a:spcBef>
                <a:spcPts val="500"/>
              </a:spcBef>
              <a:spcAft>
                <a:spcPts val="500"/>
              </a:spcAft>
              <a:buClr>
                <a:srgbClr val="8C1514"/>
              </a:buClr>
              <a:buFont typeface="System Font Regular"/>
              <a:buChar char="-"/>
            </a:pPr>
            <a:r>
              <a:rPr lang="en-GB" sz="2400" b="1" dirty="0"/>
              <a:t>Beam divergence and emittance</a:t>
            </a:r>
          </a:p>
          <a:p>
            <a:pPr marL="342900" indent="-342900">
              <a:lnSpc>
                <a:spcPct val="125000"/>
              </a:lnSpc>
              <a:spcBef>
                <a:spcPts val="500"/>
              </a:spcBef>
              <a:spcAft>
                <a:spcPts val="500"/>
              </a:spcAft>
              <a:buClr>
                <a:srgbClr val="8C1514"/>
              </a:buClr>
              <a:buFont typeface="System Font Regular"/>
              <a:buChar char="-"/>
            </a:pPr>
            <a:r>
              <a:rPr lang="en-GB" sz="2400" b="1" dirty="0"/>
              <a:t>Target fabrication </a:t>
            </a:r>
          </a:p>
          <a:p>
            <a:pPr marL="342900" indent="-342900">
              <a:lnSpc>
                <a:spcPct val="125000"/>
              </a:lnSpc>
              <a:spcBef>
                <a:spcPts val="500"/>
              </a:spcBef>
              <a:spcAft>
                <a:spcPts val="500"/>
              </a:spcAft>
              <a:buClr>
                <a:srgbClr val="8C1514"/>
              </a:buClr>
              <a:buFont typeface="System Font Regular"/>
              <a:buChar char="-"/>
            </a:pPr>
            <a:r>
              <a:rPr lang="en-GB" sz="2400" b="1" dirty="0"/>
              <a:t>Debris and damage to optics</a:t>
            </a:r>
          </a:p>
          <a:p>
            <a:pPr marL="342900" indent="-342900">
              <a:lnSpc>
                <a:spcPct val="125000"/>
              </a:lnSpc>
              <a:spcBef>
                <a:spcPts val="500"/>
              </a:spcBef>
              <a:spcAft>
                <a:spcPts val="500"/>
              </a:spcAft>
              <a:buClr>
                <a:srgbClr val="8C1514"/>
              </a:buClr>
              <a:buFont typeface="System Font Regular"/>
              <a:buChar char="-"/>
            </a:pPr>
            <a:r>
              <a:rPr lang="en-GB" sz="2400" dirty="0"/>
              <a:t>Laser contrast requirements</a:t>
            </a:r>
          </a:p>
          <a:p>
            <a:pPr marL="342900" indent="-342900">
              <a:lnSpc>
                <a:spcPct val="125000"/>
              </a:lnSpc>
              <a:spcBef>
                <a:spcPts val="500"/>
              </a:spcBef>
              <a:spcAft>
                <a:spcPts val="500"/>
              </a:spcAft>
              <a:buClr>
                <a:srgbClr val="8C1514"/>
              </a:buClr>
              <a:buFont typeface="System Font Regular"/>
              <a:buChar char="-"/>
            </a:pPr>
            <a:r>
              <a:rPr lang="en-GB" sz="2400" dirty="0"/>
              <a:t>Diagnostics and real-time feedback</a:t>
            </a:r>
            <a:endParaRPr lang="en-GB" sz="2200" dirty="0">
              <a:solidFill>
                <a:srgbClr val="0C0E36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47637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3F3D3D-29AE-EACD-E943-1B351FA869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F64C1C34-9F60-0A98-EDD6-7B0E5155A5FB}"/>
              </a:ext>
            </a:extLst>
          </p:cNvPr>
          <p:cNvSpPr/>
          <p:nvPr/>
        </p:nvSpPr>
        <p:spPr>
          <a:xfrm rot="16200000">
            <a:off x="-2870805" y="2870804"/>
            <a:ext cx="6860145" cy="1118533"/>
          </a:xfrm>
          <a:prstGeom prst="rect">
            <a:avLst/>
          </a:prstGeom>
          <a:solidFill>
            <a:srgbClr val="E3202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B89B14B-FA66-8FAB-10C3-C637A859FCC7}"/>
              </a:ext>
            </a:extLst>
          </p:cNvPr>
          <p:cNvSpPr txBox="1"/>
          <p:nvPr/>
        </p:nvSpPr>
        <p:spPr>
          <a:xfrm>
            <a:off x="1367830" y="240328"/>
            <a:ext cx="78904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8C1514"/>
                </a:solidFill>
                <a:latin typeface="FUTURA MEDIUM" panose="020B0602020204020303" pitchFamily="34" charset="-79"/>
                <a:ea typeface="Roboto" panose="02000000000000000000" pitchFamily="2" charset="0"/>
                <a:cs typeface="FUTURA MEDIUM" panose="020B0602020204020303" pitchFamily="34" charset="-79"/>
              </a:rPr>
              <a:t>4: Beam Divergence 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BE8895C-42B7-1CDE-419C-53C0D29A16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120" y="5610477"/>
            <a:ext cx="982717" cy="118204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D3BF6C7-A01F-EFF3-A85D-3C85063C8F8B}"/>
              </a:ext>
            </a:extLst>
          </p:cNvPr>
          <p:cNvSpPr txBox="1"/>
          <p:nvPr/>
        </p:nvSpPr>
        <p:spPr>
          <a:xfrm>
            <a:off x="1503726" y="895441"/>
            <a:ext cx="5664846" cy="43724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25000"/>
              </a:lnSpc>
              <a:spcBef>
                <a:spcPts val="500"/>
              </a:spcBef>
              <a:spcAft>
                <a:spcPts val="500"/>
              </a:spcAft>
              <a:buClr>
                <a:srgbClr val="8C1514"/>
              </a:buClr>
              <a:buFont typeface="System Font Regular"/>
              <a:buChar char="-"/>
            </a:pPr>
            <a:r>
              <a:rPr lang="en-GB" sz="2200">
                <a:solidFill>
                  <a:srgbClr val="0C0E36"/>
                </a:solidFill>
                <a:latin typeface="Arial" panose="020B0604020202020204" pitchFamily="34" charset="0"/>
              </a:rPr>
              <a:t>TNSA beams have an inherently large divergence (10s – 100s mrad) </a:t>
            </a:r>
          </a:p>
          <a:p>
            <a:pPr marL="342900" indent="-342900">
              <a:lnSpc>
                <a:spcPct val="125000"/>
              </a:lnSpc>
              <a:spcBef>
                <a:spcPts val="500"/>
              </a:spcBef>
              <a:spcAft>
                <a:spcPts val="500"/>
              </a:spcAft>
              <a:buClr>
                <a:srgbClr val="8C1514"/>
              </a:buClr>
              <a:buFont typeface="System Font Regular"/>
              <a:buChar char="-"/>
            </a:pPr>
            <a:r>
              <a:rPr lang="en-GB" sz="2200">
                <a:solidFill>
                  <a:srgbClr val="0C0E36"/>
                </a:solidFill>
                <a:latin typeface="Arial" panose="020B0604020202020204" pitchFamily="34" charset="0"/>
              </a:rPr>
              <a:t>For high flux applications or beam capturing this presents an issue </a:t>
            </a:r>
          </a:p>
          <a:p>
            <a:pPr marL="342900" indent="-342900">
              <a:lnSpc>
                <a:spcPct val="125000"/>
              </a:lnSpc>
              <a:spcBef>
                <a:spcPts val="500"/>
              </a:spcBef>
              <a:spcAft>
                <a:spcPts val="500"/>
              </a:spcAft>
              <a:buClr>
                <a:srgbClr val="8C1514"/>
              </a:buClr>
              <a:buFont typeface="System Font Regular"/>
              <a:buChar char="-"/>
            </a:pPr>
            <a:r>
              <a:rPr lang="en-GB" sz="2200">
                <a:solidFill>
                  <a:srgbClr val="0C0E36"/>
                </a:solidFill>
                <a:latin typeface="Arial" panose="020B0604020202020204" pitchFamily="34" charset="0"/>
              </a:rPr>
              <a:t>Sophisticated targetry such as coils    can be used reduced this divergence</a:t>
            </a:r>
          </a:p>
          <a:p>
            <a:pPr marL="800100" lvl="1" indent="-342900">
              <a:lnSpc>
                <a:spcPct val="125000"/>
              </a:lnSpc>
              <a:spcBef>
                <a:spcPts val="500"/>
              </a:spcBef>
              <a:spcAft>
                <a:spcPts val="500"/>
              </a:spcAft>
              <a:buClr>
                <a:srgbClr val="8C1514"/>
              </a:buClr>
              <a:buFont typeface="System Font Regular"/>
              <a:buChar char="-"/>
            </a:pPr>
            <a:r>
              <a:rPr lang="en-GB" sz="2200">
                <a:solidFill>
                  <a:srgbClr val="0C0E36"/>
                </a:solidFill>
                <a:latin typeface="Arial" panose="020B0604020202020204" pitchFamily="34" charset="0"/>
              </a:rPr>
              <a:t>Currently incompatible with           high repetition rates </a:t>
            </a:r>
          </a:p>
          <a:p>
            <a:pPr marL="342900" indent="-342900">
              <a:lnSpc>
                <a:spcPct val="125000"/>
              </a:lnSpc>
              <a:spcBef>
                <a:spcPts val="500"/>
              </a:spcBef>
              <a:spcAft>
                <a:spcPts val="500"/>
              </a:spcAft>
              <a:buClr>
                <a:srgbClr val="8C1514"/>
              </a:buClr>
              <a:buFont typeface="System Font Regular"/>
              <a:buChar char="-"/>
            </a:pPr>
            <a:endParaRPr lang="en-GB" sz="2200">
              <a:solidFill>
                <a:srgbClr val="0C0E36"/>
              </a:solidFill>
              <a:latin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38AAE42-6D2E-F1F2-DDB6-88B84C009EF1}"/>
              </a:ext>
            </a:extLst>
          </p:cNvPr>
          <p:cNvSpPr txBox="1"/>
          <p:nvPr/>
        </p:nvSpPr>
        <p:spPr>
          <a:xfrm>
            <a:off x="1712595" y="6252394"/>
            <a:ext cx="524260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/>
              <a:t>[2] Ahmed, H. </a:t>
            </a:r>
            <a:r>
              <a:rPr lang="en-GB" sz="1200" i="1"/>
              <a:t>et al</a:t>
            </a:r>
            <a:r>
              <a:rPr lang="en-GB" sz="1200"/>
              <a:t>. (2017). </a:t>
            </a:r>
            <a:r>
              <a:rPr lang="en-GB" sz="1200" i="1"/>
              <a:t>Scientific Reports</a:t>
            </a:r>
            <a:r>
              <a:rPr lang="en-GB" sz="1200"/>
              <a:t>, 7(1). </a:t>
            </a:r>
            <a:r>
              <a:rPr lang="en-GB" sz="1200" err="1"/>
              <a:t>doi:https</a:t>
            </a:r>
            <a:r>
              <a:rPr lang="en-GB" sz="1200"/>
              <a:t>://</a:t>
            </a:r>
            <a:r>
              <a:rPr lang="en-GB" sz="1200" err="1"/>
              <a:t>doi.org</a:t>
            </a:r>
            <a:r>
              <a:rPr lang="en-GB" sz="1200"/>
              <a:t>/10.1038/s41598-017-06985-4.</a:t>
            </a:r>
          </a:p>
          <a:p>
            <a:endParaRPr lang="en-GB"/>
          </a:p>
        </p:txBody>
      </p:sp>
      <p:pic>
        <p:nvPicPr>
          <p:cNvPr id="2" name="Picture 2" descr="Figure 1">
            <a:extLst>
              <a:ext uri="{FF2B5EF4-FFF2-40B4-BE49-F238E27FC236}">
                <a16:creationId xmlns:a16="http://schemas.microsoft.com/office/drawing/2014/main" id="{C2A92CF4-51BD-2E78-94CB-F4AB9D8685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5828" y="4205600"/>
            <a:ext cx="5877792" cy="2412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A9EA10E-F623-82B9-40F7-7AB27BD8BFF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61375" y="1052513"/>
            <a:ext cx="4005943" cy="306600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7DD0FBA-22EC-749D-B62B-63957CBC1886}"/>
              </a:ext>
            </a:extLst>
          </p:cNvPr>
          <p:cNvSpPr txBox="1"/>
          <p:nvPr/>
        </p:nvSpPr>
        <p:spPr>
          <a:xfrm>
            <a:off x="7937578" y="1139599"/>
            <a:ext cx="13207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bg1"/>
                </a:solidFill>
              </a:rPr>
              <a:t>~ 50</a:t>
            </a:r>
            <a:r>
              <a:rPr lang="en-GB" baseline="30000" dirty="0">
                <a:solidFill>
                  <a:schemeClr val="bg1"/>
                </a:solidFill>
              </a:rPr>
              <a:t> </a:t>
            </a:r>
            <a:r>
              <a:rPr lang="en-GB" dirty="0">
                <a:solidFill>
                  <a:schemeClr val="bg1"/>
                </a:solidFill>
              </a:rPr>
              <a:t>mrad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9BBAAF6-3EDD-5E32-237E-9F868D2AEDE9}"/>
              </a:ext>
            </a:extLst>
          </p:cNvPr>
          <p:cNvSpPr txBox="1"/>
          <p:nvPr/>
        </p:nvSpPr>
        <p:spPr>
          <a:xfrm>
            <a:off x="11770962" y="6067728"/>
            <a:ext cx="4427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/>
              <a:t>[2]</a:t>
            </a:r>
          </a:p>
        </p:txBody>
      </p:sp>
      <p:pic>
        <p:nvPicPr>
          <p:cNvPr id="11" name="Picture 10" descr="Extreme Light Infrastructure – ELI Beamlines – Výzkumné infrastruktury">
            <a:extLst>
              <a:ext uri="{FF2B5EF4-FFF2-40B4-BE49-F238E27FC236}">
                <a16:creationId xmlns:a16="http://schemas.microsoft.com/office/drawing/2014/main" id="{7B208CA6-3F9E-6806-8541-B5F703EB70F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480769" y="1052513"/>
            <a:ext cx="1386549" cy="628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8636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CC479C-7F63-D34B-67B9-5C42057354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2BD61BA2-A0A5-C1C1-568D-209226A1802B}"/>
              </a:ext>
            </a:extLst>
          </p:cNvPr>
          <p:cNvSpPr/>
          <p:nvPr/>
        </p:nvSpPr>
        <p:spPr>
          <a:xfrm rot="16200000">
            <a:off x="-2870805" y="2870804"/>
            <a:ext cx="6860145" cy="1118533"/>
          </a:xfrm>
          <a:prstGeom prst="rect">
            <a:avLst/>
          </a:prstGeom>
          <a:solidFill>
            <a:srgbClr val="E3202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925C250-78D8-7553-4BD1-9F2DD1FAA1AE}"/>
              </a:ext>
            </a:extLst>
          </p:cNvPr>
          <p:cNvSpPr txBox="1"/>
          <p:nvPr/>
        </p:nvSpPr>
        <p:spPr>
          <a:xfrm>
            <a:off x="1367830" y="240328"/>
            <a:ext cx="78904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8C1514"/>
                </a:solidFill>
                <a:latin typeface="FUTURA MEDIUM" panose="020B0602020204020303" pitchFamily="34" charset="-79"/>
                <a:ea typeface="Roboto" panose="02000000000000000000" pitchFamily="2" charset="0"/>
                <a:cs typeface="FUTURA MEDIUM" panose="020B0602020204020303" pitchFamily="34" charset="-79"/>
              </a:rPr>
              <a:t>5: The Push for High-Repetition-Rates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D7B58D2-417E-2F6A-A88D-AEAF8C9EDD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120" y="5610477"/>
            <a:ext cx="982717" cy="118204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EF69A09-776B-1B00-32FB-CB05FF673772}"/>
              </a:ext>
            </a:extLst>
          </p:cNvPr>
          <p:cNvSpPr txBox="1"/>
          <p:nvPr/>
        </p:nvSpPr>
        <p:spPr>
          <a:xfrm>
            <a:off x="1503726" y="895441"/>
            <a:ext cx="5664846" cy="18717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25000"/>
              </a:lnSpc>
              <a:spcBef>
                <a:spcPts val="500"/>
              </a:spcBef>
              <a:spcAft>
                <a:spcPts val="500"/>
              </a:spcAft>
              <a:buClr>
                <a:srgbClr val="8C1514"/>
              </a:buClr>
              <a:buFont typeface="System Font Regular"/>
              <a:buChar char="-"/>
            </a:pPr>
            <a:r>
              <a:rPr lang="en-GB" sz="2200">
                <a:solidFill>
                  <a:srgbClr val="0C0E36"/>
                </a:solidFill>
                <a:latin typeface="Arial" panose="020B0604020202020204" pitchFamily="34" charset="0"/>
              </a:rPr>
              <a:t>There is a need for targetry that can fully exploit these new facilities i.e. EPAC</a:t>
            </a:r>
          </a:p>
          <a:p>
            <a:pPr marL="342900" indent="-342900">
              <a:lnSpc>
                <a:spcPct val="125000"/>
              </a:lnSpc>
              <a:spcBef>
                <a:spcPts val="500"/>
              </a:spcBef>
              <a:spcAft>
                <a:spcPts val="500"/>
              </a:spcAft>
              <a:buClr>
                <a:srgbClr val="8C1514"/>
              </a:buClr>
              <a:buFont typeface="System Font Regular"/>
              <a:buChar char="-"/>
            </a:pPr>
            <a:r>
              <a:rPr lang="en-GB" sz="2200">
                <a:solidFill>
                  <a:srgbClr val="0C0E36"/>
                </a:solidFill>
                <a:latin typeface="Arial" panose="020B0604020202020204" pitchFamily="34" charset="0"/>
              </a:rPr>
              <a:t>Targets such as tape-drives have been demonstrated to operate at 5 Hz [3]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C0C66CB-F134-A7ED-2970-B9EAD31CF74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12595" y="3200159"/>
            <a:ext cx="3466919" cy="289203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4175C0B-A050-DC75-FBFD-A323F5661D7E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6902" t="21850" r="29740" b="3911"/>
          <a:stretch>
            <a:fillRect/>
          </a:stretch>
        </p:blipFill>
        <p:spPr>
          <a:xfrm>
            <a:off x="5570444" y="2837910"/>
            <a:ext cx="2860862" cy="3425979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97C0E0BA-FD9E-6DC5-8D70-7EE583EF8751}"/>
              </a:ext>
            </a:extLst>
          </p:cNvPr>
          <p:cNvGrpSpPr>
            <a:grpSpLocks noChangeAspect="1"/>
          </p:cNvGrpSpPr>
          <p:nvPr/>
        </p:nvGrpSpPr>
        <p:grpSpPr>
          <a:xfrm>
            <a:off x="8654172" y="2840543"/>
            <a:ext cx="3213425" cy="3272079"/>
            <a:chOff x="7451161" y="895441"/>
            <a:chExt cx="4012528" cy="4085768"/>
          </a:xfrm>
        </p:grpSpPr>
        <p:pic>
          <p:nvPicPr>
            <p:cNvPr id="10" name="Picture 2">
              <a:extLst>
                <a:ext uri="{FF2B5EF4-FFF2-40B4-BE49-F238E27FC236}">
                  <a16:creationId xmlns:a16="http://schemas.microsoft.com/office/drawing/2014/main" id="{546C803C-9DBF-084B-B911-E6030B0D29D3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4451"/>
            <a:stretch>
              <a:fillRect/>
            </a:stretch>
          </p:blipFill>
          <p:spPr bwMode="auto">
            <a:xfrm>
              <a:off x="7458903" y="895441"/>
              <a:ext cx="4004786" cy="32819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CA8C7C39-A5E4-B7C2-4DDE-1369F19DA09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5928"/>
            <a:stretch>
              <a:fillRect/>
            </a:stretch>
          </p:blipFill>
          <p:spPr bwMode="auto">
            <a:xfrm rot="5400000">
              <a:off x="9051632" y="2576894"/>
              <a:ext cx="803844" cy="40047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3" name="Picture 2">
            <a:extLst>
              <a:ext uri="{FF2B5EF4-FFF2-40B4-BE49-F238E27FC236}">
                <a16:creationId xmlns:a16="http://schemas.microsoft.com/office/drawing/2014/main" id="{3D1B02CF-2D6C-55CE-CCB6-1090F7C1A4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45684" y="2510166"/>
            <a:ext cx="2188819" cy="2407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FC96756F-7304-060D-6451-B3A842440B0E}"/>
              </a:ext>
            </a:extLst>
          </p:cNvPr>
          <p:cNvSpPr txBox="1"/>
          <p:nvPr/>
        </p:nvSpPr>
        <p:spPr>
          <a:xfrm>
            <a:off x="1712595" y="6252394"/>
            <a:ext cx="597979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>
                <a:solidFill>
                  <a:srgbClr val="18181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[3] Xu, N. </a:t>
            </a:r>
            <a:r>
              <a:rPr lang="en-GB" sz="1200" i="1">
                <a:solidFill>
                  <a:srgbClr val="18181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 al.</a:t>
            </a:r>
            <a:r>
              <a:rPr lang="en-GB" sz="1200">
                <a:solidFill>
                  <a:srgbClr val="18181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(2023) </a:t>
            </a:r>
            <a:r>
              <a:rPr lang="en-GB" sz="1200" i="1">
                <a:solidFill>
                  <a:srgbClr val="18181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High Power Laser Science and Engineering</a:t>
            </a:r>
            <a:r>
              <a:rPr lang="en-GB" sz="1200">
                <a:solidFill>
                  <a:srgbClr val="18181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11, p. e23. doi:10.1017/hpl.2023.27.</a:t>
            </a:r>
          </a:p>
          <a:p>
            <a:endParaRPr lang="en-GB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598A353-021A-BB09-9F04-96706607A244}"/>
              </a:ext>
            </a:extLst>
          </p:cNvPr>
          <p:cNvSpPr txBox="1"/>
          <p:nvPr/>
        </p:nvSpPr>
        <p:spPr>
          <a:xfrm>
            <a:off x="11550240" y="6067728"/>
            <a:ext cx="4427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/>
              <a:t>[3]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2FD327A6-F81D-CBCD-790F-CE8170D2DA33}"/>
              </a:ext>
            </a:extLst>
          </p:cNvPr>
          <p:cNvCxnSpPr/>
          <p:nvPr/>
        </p:nvCxnSpPr>
        <p:spPr>
          <a:xfrm>
            <a:off x="8654172" y="2510166"/>
            <a:ext cx="342542" cy="541494"/>
          </a:xfrm>
          <a:prstGeom prst="straightConnector1">
            <a:avLst/>
          </a:prstGeom>
          <a:ln w="38100" cap="flat" cmpd="sng" algn="ctr">
            <a:solidFill>
              <a:srgbClr val="E21F25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1031E07F-B131-ADBD-445B-ABEE4955927B}"/>
              </a:ext>
            </a:extLst>
          </p:cNvPr>
          <p:cNvSpPr txBox="1"/>
          <p:nvPr/>
        </p:nvSpPr>
        <p:spPr>
          <a:xfrm>
            <a:off x="8185792" y="2140834"/>
            <a:ext cx="7569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/>
              <a:t>Spool</a:t>
            </a: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87E20413-FBE9-DA8F-5A4F-F66416AE8C25}"/>
              </a:ext>
            </a:extLst>
          </p:cNvPr>
          <p:cNvCxnSpPr>
            <a:cxnSpLocks/>
          </p:cNvCxnSpPr>
          <p:nvPr/>
        </p:nvCxnSpPr>
        <p:spPr>
          <a:xfrm flipV="1">
            <a:off x="8825443" y="4154703"/>
            <a:ext cx="1109549" cy="2046795"/>
          </a:xfrm>
          <a:prstGeom prst="straightConnector1">
            <a:avLst/>
          </a:prstGeom>
          <a:ln w="38100" cap="flat" cmpd="sng" algn="ctr">
            <a:solidFill>
              <a:srgbClr val="E21F25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05B392C1-87FD-D1E6-8856-4C56D0A5BB8B}"/>
              </a:ext>
            </a:extLst>
          </p:cNvPr>
          <p:cNvSpPr txBox="1"/>
          <p:nvPr/>
        </p:nvSpPr>
        <p:spPr>
          <a:xfrm>
            <a:off x="8354008" y="6241442"/>
            <a:ext cx="13915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/>
              <a:t>Laser Focus</a:t>
            </a:r>
          </a:p>
        </p:txBody>
      </p:sp>
      <p:pic>
        <p:nvPicPr>
          <p:cNvPr id="21" name="Picture 20" descr="CLF Scitech Precision Ltd">
            <a:extLst>
              <a:ext uri="{FF2B5EF4-FFF2-40B4-BE49-F238E27FC236}">
                <a16:creationId xmlns:a16="http://schemas.microsoft.com/office/drawing/2014/main" id="{39716D23-5FF6-990E-E9DA-9F0EE78D038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666875" y="2742959"/>
            <a:ext cx="14097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73617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1EDC2A-C5E7-036A-6FF8-DDBD46970A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549D845A-3E89-3360-3F0A-03560F4BCF3C}"/>
              </a:ext>
            </a:extLst>
          </p:cNvPr>
          <p:cNvSpPr/>
          <p:nvPr/>
        </p:nvSpPr>
        <p:spPr>
          <a:xfrm rot="16200000">
            <a:off x="-2870805" y="2870804"/>
            <a:ext cx="6860145" cy="1118533"/>
          </a:xfrm>
          <a:prstGeom prst="rect">
            <a:avLst/>
          </a:prstGeom>
          <a:solidFill>
            <a:srgbClr val="E3202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D205521-3276-04D5-7517-EA7CB629F8E8}"/>
              </a:ext>
            </a:extLst>
          </p:cNvPr>
          <p:cNvSpPr txBox="1"/>
          <p:nvPr/>
        </p:nvSpPr>
        <p:spPr>
          <a:xfrm>
            <a:off x="1367830" y="240328"/>
            <a:ext cx="78904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8C1514"/>
                </a:solidFill>
                <a:latin typeface="FUTURA MEDIUM" panose="020B0602020204020303" pitchFamily="34" charset="-79"/>
                <a:ea typeface="Roboto" panose="02000000000000000000" pitchFamily="2" charset="0"/>
                <a:cs typeface="FUTURA MEDIUM" panose="020B0602020204020303" pitchFamily="34" charset="-79"/>
              </a:rPr>
              <a:t>6: The Debris Problem 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D8620A6-3F8D-9F5F-BD7B-AC8EFB20D0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120" y="5610477"/>
            <a:ext cx="982717" cy="118204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FD394EB-0D38-AD7B-3F82-B21652A86284}"/>
              </a:ext>
            </a:extLst>
          </p:cNvPr>
          <p:cNvSpPr txBox="1"/>
          <p:nvPr/>
        </p:nvSpPr>
        <p:spPr>
          <a:xfrm>
            <a:off x="1503726" y="895441"/>
            <a:ext cx="5664846" cy="2846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25000"/>
              </a:lnSpc>
              <a:spcBef>
                <a:spcPts val="500"/>
              </a:spcBef>
              <a:spcAft>
                <a:spcPts val="500"/>
              </a:spcAft>
              <a:buClr>
                <a:srgbClr val="8C1514"/>
              </a:buClr>
              <a:buFont typeface="System Font Regular"/>
              <a:buChar char="-"/>
            </a:pPr>
            <a:r>
              <a:rPr lang="en-GB" sz="2200" dirty="0">
                <a:solidFill>
                  <a:srgbClr val="0C0E36"/>
                </a:solidFill>
                <a:latin typeface="Arial" panose="020B0604020202020204" pitchFamily="34" charset="0"/>
              </a:rPr>
              <a:t>The interaction produces debris that is sent into the chamber</a:t>
            </a:r>
          </a:p>
          <a:p>
            <a:pPr marL="342900" indent="-342900">
              <a:lnSpc>
                <a:spcPct val="125000"/>
              </a:lnSpc>
              <a:spcBef>
                <a:spcPts val="500"/>
              </a:spcBef>
              <a:spcAft>
                <a:spcPts val="500"/>
              </a:spcAft>
              <a:buClr>
                <a:srgbClr val="8C1514"/>
              </a:buClr>
              <a:buFont typeface="System Font Regular"/>
              <a:buChar char="-"/>
            </a:pPr>
            <a:r>
              <a:rPr lang="en-GB" sz="2200" dirty="0">
                <a:solidFill>
                  <a:srgbClr val="0C0E36"/>
                </a:solidFill>
                <a:latin typeface="Arial" panose="020B0604020202020204" pitchFamily="34" charset="0"/>
              </a:rPr>
              <a:t>This debris coats the chamber, burns onto optics and poses a risk for the vacuum system</a:t>
            </a:r>
          </a:p>
          <a:p>
            <a:pPr marL="342900" indent="-342900">
              <a:lnSpc>
                <a:spcPct val="125000"/>
              </a:lnSpc>
              <a:spcBef>
                <a:spcPts val="500"/>
              </a:spcBef>
              <a:spcAft>
                <a:spcPts val="500"/>
              </a:spcAft>
              <a:buClr>
                <a:srgbClr val="8C1514"/>
              </a:buClr>
              <a:buFont typeface="System Font Regular"/>
              <a:buChar char="-"/>
            </a:pPr>
            <a:endParaRPr lang="en-GB" sz="2200" dirty="0">
              <a:solidFill>
                <a:srgbClr val="0C0E36"/>
              </a:solidFill>
              <a:latin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DC4F977-0A79-F247-402A-F11D0A8A56ED}"/>
              </a:ext>
            </a:extLst>
          </p:cNvPr>
          <p:cNvSpPr txBox="1"/>
          <p:nvPr/>
        </p:nvSpPr>
        <p:spPr>
          <a:xfrm>
            <a:off x="1712595" y="6252394"/>
            <a:ext cx="597979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>
                <a:solidFill>
                  <a:srgbClr val="18181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[4] </a:t>
            </a:r>
            <a:r>
              <a:rPr lang="en-US" altLang="en-US" sz="1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Ehret, M </a:t>
            </a:r>
            <a:r>
              <a:rPr lang="en-US" altLang="en-US" sz="1200" i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 al</a:t>
            </a:r>
            <a:r>
              <a:rPr lang="en-US" altLang="en-US" sz="1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(2024) </a:t>
            </a:r>
            <a:r>
              <a:rPr lang="en-US" altLang="en-US" sz="1200" i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Plasma Physics and Controlled Fusion</a:t>
            </a:r>
            <a:r>
              <a:rPr lang="en-US" altLang="en-US" sz="1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66(4), p.045003. </a:t>
            </a:r>
            <a:r>
              <a:rPr lang="en-US" altLang="en-US" sz="120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doi:https</a:t>
            </a:r>
            <a:r>
              <a:rPr lang="en-US" altLang="en-US" sz="1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://</a:t>
            </a:r>
            <a:r>
              <a:rPr lang="en-US" altLang="en-US" sz="120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doi.org</a:t>
            </a:r>
            <a:r>
              <a:rPr lang="en-US" altLang="en-US" sz="1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/10.1088/1361-6587/ad2690.</a:t>
            </a:r>
            <a:endParaRPr lang="en-US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/>
          </a:p>
        </p:txBody>
      </p:sp>
      <p:pic>
        <p:nvPicPr>
          <p:cNvPr id="12" name="Picture 4" descr="Figure 10. Refer to the following caption and surrounding text.">
            <a:extLst>
              <a:ext uri="{FF2B5EF4-FFF2-40B4-BE49-F238E27FC236}">
                <a16:creationId xmlns:a16="http://schemas.microsoft.com/office/drawing/2014/main" id="{8BBE3C11-FC00-1109-56BE-2A3BCB4EE7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5701" y="3370139"/>
            <a:ext cx="4410299" cy="2888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15D10886-143A-4EAA-56E2-D9B835F96148}"/>
              </a:ext>
            </a:extLst>
          </p:cNvPr>
          <p:cNvSpPr txBox="1"/>
          <p:nvPr/>
        </p:nvSpPr>
        <p:spPr>
          <a:xfrm>
            <a:off x="2820483" y="3059668"/>
            <a:ext cx="25412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Hole size vs laser power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EA63B81B-B9AD-10E8-A74D-E415CC26EA86}"/>
              </a:ext>
            </a:extLst>
          </p:cNvPr>
          <p:cNvGrpSpPr>
            <a:grpSpLocks noChangeAspect="1"/>
          </p:cNvGrpSpPr>
          <p:nvPr/>
        </p:nvGrpSpPr>
        <p:grpSpPr>
          <a:xfrm>
            <a:off x="6873363" y="1412111"/>
            <a:ext cx="4628700" cy="4713187"/>
            <a:chOff x="7451161" y="895441"/>
            <a:chExt cx="4012528" cy="4085768"/>
          </a:xfrm>
        </p:grpSpPr>
        <p:pic>
          <p:nvPicPr>
            <p:cNvPr id="20" name="Picture 2">
              <a:extLst>
                <a:ext uri="{FF2B5EF4-FFF2-40B4-BE49-F238E27FC236}">
                  <a16:creationId xmlns:a16="http://schemas.microsoft.com/office/drawing/2014/main" id="{C9118AA0-6E43-18D7-C212-7870819BECEE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4451"/>
            <a:stretch>
              <a:fillRect/>
            </a:stretch>
          </p:blipFill>
          <p:spPr bwMode="auto">
            <a:xfrm>
              <a:off x="7458903" y="895441"/>
              <a:ext cx="4004786" cy="32819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DEEC60B0-A90A-0F94-414F-2364A2DA5CA2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5928"/>
            <a:stretch>
              <a:fillRect/>
            </a:stretch>
          </p:blipFill>
          <p:spPr bwMode="auto">
            <a:xfrm rot="5400000">
              <a:off x="9051632" y="2576894"/>
              <a:ext cx="803844" cy="40047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821B495F-5C08-988D-B7F1-0B7412B9E4BB}"/>
              </a:ext>
            </a:extLst>
          </p:cNvPr>
          <p:cNvSpPr txBox="1"/>
          <p:nvPr/>
        </p:nvSpPr>
        <p:spPr>
          <a:xfrm>
            <a:off x="6103351" y="3335699"/>
            <a:ext cx="4427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/>
              <a:t>[4]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38D9D6E-91CD-C56D-AFE8-9A62122F1E6F}"/>
              </a:ext>
            </a:extLst>
          </p:cNvPr>
          <p:cNvSpPr txBox="1"/>
          <p:nvPr/>
        </p:nvSpPr>
        <p:spPr>
          <a:xfrm>
            <a:off x="11494712" y="5756973"/>
            <a:ext cx="4427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/>
              <a:t>[3]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9F526B2-BEC4-A54D-BF75-9CAFE93FD8BC}"/>
              </a:ext>
            </a:extLst>
          </p:cNvPr>
          <p:cNvSpPr/>
          <p:nvPr/>
        </p:nvSpPr>
        <p:spPr>
          <a:xfrm>
            <a:off x="6873363" y="5194170"/>
            <a:ext cx="4619769" cy="927285"/>
          </a:xfrm>
          <a:prstGeom prst="rect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72868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8DB045-7555-2E83-FE07-53CC791540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30D94F8C-45B0-1D58-D30C-7699EC46D8C3}"/>
              </a:ext>
            </a:extLst>
          </p:cNvPr>
          <p:cNvSpPr/>
          <p:nvPr/>
        </p:nvSpPr>
        <p:spPr>
          <a:xfrm rot="16200000">
            <a:off x="-2870805" y="2870804"/>
            <a:ext cx="6860145" cy="1118533"/>
          </a:xfrm>
          <a:prstGeom prst="rect">
            <a:avLst/>
          </a:prstGeom>
          <a:solidFill>
            <a:srgbClr val="E3202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FCDCD5D-CA56-4D1F-73AC-757F97899696}"/>
              </a:ext>
            </a:extLst>
          </p:cNvPr>
          <p:cNvSpPr txBox="1"/>
          <p:nvPr/>
        </p:nvSpPr>
        <p:spPr>
          <a:xfrm>
            <a:off x="1367830" y="240328"/>
            <a:ext cx="78904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8C1514"/>
                </a:solidFill>
                <a:latin typeface="FUTURA MEDIUM" panose="020B0602020204020303" pitchFamily="34" charset="-79"/>
                <a:ea typeface="Roboto" panose="02000000000000000000" pitchFamily="2" charset="0"/>
                <a:cs typeface="FUTURA MEDIUM" panose="020B0602020204020303" pitchFamily="34" charset="-79"/>
              </a:rPr>
              <a:t>6: The Debris Problem 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69B1B45-EAEA-2AB6-ED6A-A6313797CC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120" y="5610477"/>
            <a:ext cx="982717" cy="118204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55D9DB7-FD90-D26B-E102-2977E5CB01B8}"/>
              </a:ext>
            </a:extLst>
          </p:cNvPr>
          <p:cNvSpPr txBox="1"/>
          <p:nvPr/>
        </p:nvSpPr>
        <p:spPr>
          <a:xfrm>
            <a:off x="1503726" y="895441"/>
            <a:ext cx="5664846" cy="2846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25000"/>
              </a:lnSpc>
              <a:spcBef>
                <a:spcPts val="500"/>
              </a:spcBef>
              <a:spcAft>
                <a:spcPts val="500"/>
              </a:spcAft>
              <a:buClr>
                <a:srgbClr val="8C1514"/>
              </a:buClr>
              <a:buFont typeface="System Font Regular"/>
              <a:buChar char="-"/>
            </a:pPr>
            <a:r>
              <a:rPr lang="en-GB" sz="2200" dirty="0">
                <a:solidFill>
                  <a:srgbClr val="0C0E36"/>
                </a:solidFill>
                <a:latin typeface="Arial" panose="020B0604020202020204" pitchFamily="34" charset="0"/>
              </a:rPr>
              <a:t>The interaction produces debris that is sent into the chamber</a:t>
            </a:r>
          </a:p>
          <a:p>
            <a:pPr marL="342900" indent="-342900">
              <a:lnSpc>
                <a:spcPct val="125000"/>
              </a:lnSpc>
              <a:spcBef>
                <a:spcPts val="500"/>
              </a:spcBef>
              <a:spcAft>
                <a:spcPts val="500"/>
              </a:spcAft>
              <a:buClr>
                <a:srgbClr val="8C1514"/>
              </a:buClr>
              <a:buFont typeface="System Font Regular"/>
              <a:buChar char="-"/>
            </a:pPr>
            <a:r>
              <a:rPr lang="en-GB" sz="2200" dirty="0">
                <a:solidFill>
                  <a:srgbClr val="0C0E36"/>
                </a:solidFill>
                <a:latin typeface="Arial" panose="020B0604020202020204" pitchFamily="34" charset="0"/>
              </a:rPr>
              <a:t>This debris coats the chamber, burns onto optics and poses a risk for the vacuum system</a:t>
            </a:r>
          </a:p>
          <a:p>
            <a:pPr marL="342900" indent="-342900">
              <a:lnSpc>
                <a:spcPct val="125000"/>
              </a:lnSpc>
              <a:spcBef>
                <a:spcPts val="500"/>
              </a:spcBef>
              <a:spcAft>
                <a:spcPts val="500"/>
              </a:spcAft>
              <a:buClr>
                <a:srgbClr val="8C1514"/>
              </a:buClr>
              <a:buFont typeface="System Font Regular"/>
              <a:buChar char="-"/>
            </a:pPr>
            <a:endParaRPr lang="en-GB" sz="2200" dirty="0">
              <a:solidFill>
                <a:srgbClr val="0C0E36"/>
              </a:solidFill>
              <a:latin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98701C3-2AC8-F1D2-6A01-E329E529097E}"/>
              </a:ext>
            </a:extLst>
          </p:cNvPr>
          <p:cNvSpPr txBox="1"/>
          <p:nvPr/>
        </p:nvSpPr>
        <p:spPr>
          <a:xfrm>
            <a:off x="1712595" y="6252394"/>
            <a:ext cx="597979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>
                <a:solidFill>
                  <a:srgbClr val="18181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[4] </a:t>
            </a:r>
            <a:r>
              <a:rPr lang="en-US" altLang="en-US" sz="1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Ehret, M </a:t>
            </a:r>
            <a:r>
              <a:rPr lang="en-US" altLang="en-US" sz="1200" i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 al</a:t>
            </a:r>
            <a:r>
              <a:rPr lang="en-US" altLang="en-US" sz="1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(2024) </a:t>
            </a:r>
            <a:r>
              <a:rPr lang="en-US" altLang="en-US" sz="1200" i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Plasma Physics and Controlled Fusion</a:t>
            </a:r>
            <a:r>
              <a:rPr lang="en-US" altLang="en-US" sz="1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66(4), p.045003. </a:t>
            </a:r>
            <a:r>
              <a:rPr lang="en-US" altLang="en-US" sz="120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doi:https</a:t>
            </a:r>
            <a:r>
              <a:rPr lang="en-US" altLang="en-US" sz="1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://</a:t>
            </a:r>
            <a:r>
              <a:rPr lang="en-US" altLang="en-US" sz="120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doi.org</a:t>
            </a:r>
            <a:r>
              <a:rPr lang="en-US" altLang="en-US" sz="1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/10.1088/1361-6587/ad2690.</a:t>
            </a:r>
            <a:endParaRPr lang="en-US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/>
          </a:p>
        </p:txBody>
      </p:sp>
      <p:pic>
        <p:nvPicPr>
          <p:cNvPr id="12" name="Picture 4" descr="Figure 10. Refer to the following caption and surrounding text.">
            <a:extLst>
              <a:ext uri="{FF2B5EF4-FFF2-40B4-BE49-F238E27FC236}">
                <a16:creationId xmlns:a16="http://schemas.microsoft.com/office/drawing/2014/main" id="{19237B24-C949-FA5F-7A8F-39A6146613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5701" y="3370139"/>
            <a:ext cx="4410299" cy="2888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AC24C42D-C24A-015A-1643-E9EC161FFA58}"/>
              </a:ext>
            </a:extLst>
          </p:cNvPr>
          <p:cNvSpPr txBox="1"/>
          <p:nvPr/>
        </p:nvSpPr>
        <p:spPr>
          <a:xfrm>
            <a:off x="2820483" y="3059668"/>
            <a:ext cx="25412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Hole size vs laser power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53BBC989-3305-EE60-558C-666625FEE0EC}"/>
              </a:ext>
            </a:extLst>
          </p:cNvPr>
          <p:cNvGrpSpPr>
            <a:grpSpLocks noChangeAspect="1"/>
          </p:cNvGrpSpPr>
          <p:nvPr/>
        </p:nvGrpSpPr>
        <p:grpSpPr>
          <a:xfrm>
            <a:off x="6873363" y="1412111"/>
            <a:ext cx="4628700" cy="4713187"/>
            <a:chOff x="7451161" y="895441"/>
            <a:chExt cx="4012528" cy="4085768"/>
          </a:xfrm>
        </p:grpSpPr>
        <p:pic>
          <p:nvPicPr>
            <p:cNvPr id="20" name="Picture 2">
              <a:extLst>
                <a:ext uri="{FF2B5EF4-FFF2-40B4-BE49-F238E27FC236}">
                  <a16:creationId xmlns:a16="http://schemas.microsoft.com/office/drawing/2014/main" id="{92F5701E-933A-0DF1-A966-80849737D9EF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4451"/>
            <a:stretch>
              <a:fillRect/>
            </a:stretch>
          </p:blipFill>
          <p:spPr bwMode="auto">
            <a:xfrm>
              <a:off x="7458903" y="895441"/>
              <a:ext cx="4004786" cy="32819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20C19C8E-ED3F-86D1-646C-5CB08C3BAD7E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5928"/>
            <a:stretch>
              <a:fillRect/>
            </a:stretch>
          </p:blipFill>
          <p:spPr bwMode="auto">
            <a:xfrm rot="5400000">
              <a:off x="9051632" y="2576894"/>
              <a:ext cx="803844" cy="40047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1242D90B-63C0-D6CD-849F-E154F92EE225}"/>
              </a:ext>
            </a:extLst>
          </p:cNvPr>
          <p:cNvSpPr txBox="1"/>
          <p:nvPr/>
        </p:nvSpPr>
        <p:spPr>
          <a:xfrm>
            <a:off x="6103351" y="3335699"/>
            <a:ext cx="4427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/>
              <a:t>[4]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F7C465B5-BD44-F5DB-5EF4-686EFBC6C6BA}"/>
              </a:ext>
            </a:extLst>
          </p:cNvPr>
          <p:cNvSpPr txBox="1"/>
          <p:nvPr/>
        </p:nvSpPr>
        <p:spPr>
          <a:xfrm>
            <a:off x="11494712" y="5756973"/>
            <a:ext cx="4427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/>
              <a:t>[3]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F80C254-41E7-A07F-2AEF-0C2C39FFB2A6}"/>
              </a:ext>
            </a:extLst>
          </p:cNvPr>
          <p:cNvSpPr/>
          <p:nvPr/>
        </p:nvSpPr>
        <p:spPr>
          <a:xfrm>
            <a:off x="6873363" y="5194170"/>
            <a:ext cx="4619769" cy="927285"/>
          </a:xfrm>
          <a:prstGeom prst="rect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E5C0041-BD58-34A0-FEA7-1ED8FF8762F0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29106"/>
          <a:stretch>
            <a:fillRect/>
          </a:stretch>
        </p:blipFill>
        <p:spPr>
          <a:xfrm>
            <a:off x="3196042" y="1052513"/>
            <a:ext cx="6531429" cy="517843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DDF7A42-2AC7-B6E3-572B-97BB672F0854}"/>
              </a:ext>
            </a:extLst>
          </p:cNvPr>
          <p:cNvSpPr txBox="1"/>
          <p:nvPr/>
        </p:nvSpPr>
        <p:spPr>
          <a:xfrm>
            <a:off x="3203723" y="1052513"/>
            <a:ext cx="17981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solidFill>
                  <a:schemeClr val="bg1"/>
                </a:solidFill>
              </a:rPr>
              <a:t>M. Tang, </a:t>
            </a:r>
            <a:r>
              <a:rPr lang="en-GB" dirty="0" err="1">
                <a:solidFill>
                  <a:schemeClr val="bg1"/>
                </a:solidFill>
              </a:rPr>
              <a:t>EuXFEL</a:t>
            </a:r>
            <a:endParaRPr lang="en-GB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08927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0A28C9-DBED-6ADB-6E55-78554A8C0C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96F3B686-CE33-40C5-7DCC-948DA033C8CA}"/>
              </a:ext>
            </a:extLst>
          </p:cNvPr>
          <p:cNvSpPr/>
          <p:nvPr/>
        </p:nvSpPr>
        <p:spPr>
          <a:xfrm rot="16200000">
            <a:off x="-2870805" y="2870804"/>
            <a:ext cx="6860145" cy="1118533"/>
          </a:xfrm>
          <a:prstGeom prst="rect">
            <a:avLst/>
          </a:prstGeom>
          <a:solidFill>
            <a:srgbClr val="E3202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DF6AD8A-BA73-5DA7-4FC2-B18A6C37F0DB}"/>
              </a:ext>
            </a:extLst>
          </p:cNvPr>
          <p:cNvSpPr txBox="1"/>
          <p:nvPr/>
        </p:nvSpPr>
        <p:spPr>
          <a:xfrm>
            <a:off x="1367830" y="240328"/>
            <a:ext cx="78904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8C1514"/>
                </a:solidFill>
                <a:latin typeface="FUTURA MEDIUM" panose="020B0602020204020303" pitchFamily="34" charset="-79"/>
                <a:ea typeface="Roboto" panose="02000000000000000000" pitchFamily="2" charset="0"/>
                <a:cs typeface="FUTURA MEDIUM" panose="020B0602020204020303" pitchFamily="34" charset="-79"/>
              </a:rPr>
              <a:t>7: Solving Both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51F5464-A905-CCB2-5C28-56B808CAC8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120" y="5610477"/>
            <a:ext cx="982717" cy="118204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E15CCCF-EDD3-5F65-0026-BE58577E09CF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9106"/>
          <a:stretch>
            <a:fillRect/>
          </a:stretch>
        </p:blipFill>
        <p:spPr>
          <a:xfrm>
            <a:off x="6745954" y="1816441"/>
            <a:ext cx="4785322" cy="379403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9DA193B-64C3-D814-E9FC-5B3628D1B95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66875" y="1816441"/>
            <a:ext cx="4958148" cy="3794783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7796DED8-8877-F8D9-44AF-87AE53835383}"/>
              </a:ext>
            </a:extLst>
          </p:cNvPr>
          <p:cNvSpPr txBox="1"/>
          <p:nvPr/>
        </p:nvSpPr>
        <p:spPr>
          <a:xfrm>
            <a:off x="1921853" y="1903528"/>
            <a:ext cx="11540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solidFill>
                  <a:schemeClr val="bg1"/>
                </a:solidFill>
              </a:rPr>
              <a:t>~ 50</a:t>
            </a:r>
            <a:r>
              <a:rPr lang="en-GB" baseline="30000" dirty="0">
                <a:solidFill>
                  <a:schemeClr val="bg1"/>
                </a:solidFill>
              </a:rPr>
              <a:t> </a:t>
            </a:r>
            <a:r>
              <a:rPr lang="en-GB" dirty="0">
                <a:solidFill>
                  <a:schemeClr val="bg1"/>
                </a:solidFill>
              </a:rPr>
              <a:t>mrad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894B077-9FF7-7800-FB5B-0A0B318C481F}"/>
              </a:ext>
            </a:extLst>
          </p:cNvPr>
          <p:cNvSpPr txBox="1"/>
          <p:nvPr/>
        </p:nvSpPr>
        <p:spPr>
          <a:xfrm>
            <a:off x="6745954" y="1816441"/>
            <a:ext cx="17868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solidFill>
                  <a:schemeClr val="bg1"/>
                </a:solidFill>
              </a:rPr>
              <a:t>M. Tang, </a:t>
            </a:r>
            <a:r>
              <a:rPr lang="en-GB" dirty="0" err="1">
                <a:solidFill>
                  <a:schemeClr val="bg1"/>
                </a:solidFill>
              </a:rPr>
              <a:t>EuXFEL</a:t>
            </a:r>
            <a:endParaRPr lang="en-GB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470744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48770</TotalTime>
  <Words>3893</Words>
  <Application>Microsoft Macintosh PowerPoint</Application>
  <PresentationFormat>Widescreen</PresentationFormat>
  <Paragraphs>372</Paragraphs>
  <Slides>26</Slides>
  <Notes>25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4" baseType="lpstr">
      <vt:lpstr>Aptos</vt:lpstr>
      <vt:lpstr>Aptos Display</vt:lpstr>
      <vt:lpstr>Arial</vt:lpstr>
      <vt:lpstr>FUTURA MEDIUM</vt:lpstr>
      <vt:lpstr>Latha</vt:lpstr>
      <vt:lpstr>System Font Regular</vt:lpstr>
      <vt:lpstr>Univers Condensed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With thanks too: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Jimmy Weeks</dc:creator>
  <cp:lastModifiedBy>Jimmy Weeks</cp:lastModifiedBy>
  <cp:revision>37</cp:revision>
  <dcterms:created xsi:type="dcterms:W3CDTF">2026-05-06T10:01:27Z</dcterms:created>
  <dcterms:modified xsi:type="dcterms:W3CDTF">2026-07-27T21:41:53Z</dcterms:modified>
</cp:coreProperties>
</file>