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36"/>
  </p:notesMasterIdLst>
  <p:sldIdLst>
    <p:sldId id="373" r:id="rId5"/>
    <p:sldId id="412" r:id="rId6"/>
    <p:sldId id="394" r:id="rId7"/>
    <p:sldId id="397" r:id="rId8"/>
    <p:sldId id="436" r:id="rId9"/>
    <p:sldId id="444" r:id="rId10"/>
    <p:sldId id="446" r:id="rId11"/>
    <p:sldId id="451" r:id="rId12"/>
    <p:sldId id="447" r:id="rId13"/>
    <p:sldId id="448" r:id="rId14"/>
    <p:sldId id="461" r:id="rId15"/>
    <p:sldId id="391" r:id="rId16"/>
    <p:sldId id="453" r:id="rId17"/>
    <p:sldId id="439" r:id="rId18"/>
    <p:sldId id="454" r:id="rId19"/>
    <p:sldId id="455" r:id="rId20"/>
    <p:sldId id="456" r:id="rId21"/>
    <p:sldId id="462" r:id="rId22"/>
    <p:sldId id="457" r:id="rId23"/>
    <p:sldId id="458" r:id="rId24"/>
    <p:sldId id="459" r:id="rId25"/>
    <p:sldId id="460" r:id="rId26"/>
    <p:sldId id="396" r:id="rId27"/>
    <p:sldId id="428" r:id="rId28"/>
    <p:sldId id="395" r:id="rId29"/>
    <p:sldId id="419" r:id="rId30"/>
    <p:sldId id="435" r:id="rId31"/>
    <p:sldId id="440" r:id="rId32"/>
    <p:sldId id="442" r:id="rId33"/>
    <p:sldId id="415" r:id="rId34"/>
    <p:sldId id="441" r:id="rId35"/>
  </p:sldIdLst>
  <p:sldSz cx="12192000" cy="6858000"/>
  <p:notesSz cx="6858000" cy="9144000"/>
  <p:embeddedFontLst>
    <p:embeddedFont>
      <p:font typeface="Cambria Math" panose="02040503050406030204" pitchFamily="18" charset="0"/>
      <p:regular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Lato Black" panose="020F0502020204030203" pitchFamily="34" charset="0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8956"/>
    <a:srgbClr val="8C1515"/>
    <a:srgbClr val="BEFFA5"/>
    <a:srgbClr val="FC657C"/>
    <a:srgbClr val="70AD47"/>
    <a:srgbClr val="B83A4B"/>
    <a:srgbClr val="AF2D24"/>
    <a:srgbClr val="E04F39"/>
    <a:srgbClr val="53565A"/>
    <a:srgbClr val="5F5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10" autoAdjust="0"/>
    <p:restoredTop sz="76638" autoAdjust="0"/>
  </p:normalViewPr>
  <p:slideViewPr>
    <p:cSldViewPr snapToObjects="1" showGuides="1">
      <p:cViewPr varScale="1">
        <p:scale>
          <a:sx n="63" d="100"/>
          <a:sy n="63" d="100"/>
        </p:scale>
        <p:origin x="1306" y="58"/>
      </p:cViewPr>
      <p:guideLst>
        <p:guide orient="horz" pos="2112"/>
        <p:guide pos="3840"/>
        <p:guide pos="504"/>
        <p:guide orient="horz" pos="120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.org/core/journals/high-power-laser-science-and-engineering/article/free-electron-lasers-driven-by-plasma-accelerators-status-and-nearterm-prospects/22B853D363AF76B5CD795558626638CC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88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7F1B6-4EC8-8302-2715-83D7C02AB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8AE76-B00E-47C5-9016-3EF474D62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3A55D8-C5FF-5F58-DF0D-B35285D1F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BF5A7-89EE-3CA0-768C-0CDA971B21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61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4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9934F-3D86-81EA-3281-907FED0A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102B03-E7E8-2CC3-6749-E2B0D53F9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B72601-6314-73B9-1160-646DB10FA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5C117-057C-0680-3B07-DDA626816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66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9717C-2F16-04EF-B8A1-6614539EA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B95A68-7A52-B3DE-57BE-DF450CB23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C06430-407C-426C-D565-AD759D2C9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FB7E6-9CD9-5910-52BD-CE092CCB05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41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9765D-EC4B-FF07-EF5C-A6B4A3BF3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60DE39-44C6-07EF-DF93-46E189BC67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C98D6C-9B04-364A-6778-1CDA66BE5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F2C50-E617-70AE-F161-9396D242D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66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6BCCD-4F86-8859-EE5D-011E76497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080E18-A8DA-1160-5BB0-21DA50307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665DA1-79D9-146F-6FF8-9EED61156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67839-34EC-6953-88B1-E86ECE6673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90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F9F51-8706-F0A2-B4E2-C352DF409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D4B193-765E-AE29-A5B6-99C995842E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96ED2B-11A4-E857-9CBF-8E69C7DB0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71967-6864-6D3D-27B5-0F58AC8FA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77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EFF71-9E21-FEB3-3214-A8F1B9936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7C5D70-B2C2-00BE-83B9-44BD3715B5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9A2CBF-43C9-D4A5-CCDA-77689347A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A045D-7F6C-8243-A2F5-90B2A6A84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57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43C23-AE42-7033-0EDD-03405BB69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FA7732-CE30-B13B-F6D7-AA7DFBB30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1EE09F-69B4-4076-E233-1647EE05A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CFD1A-8C96-F475-A098-D3212C60D9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17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D7BE4-773A-B790-ED83-29501A0F6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781347-6A98-7B69-93C1-9592F3BF6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107E45-CF0E-82D5-4E97-6491CABD7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9A0F6-97F5-66F0-2325-E24A2C3BB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1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80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3F5CA-8E33-E4DE-77BB-EF2BCD9D6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021B00-E187-048C-FD7A-9A53C8C77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88DA9-7659-B279-072F-39BB9F1A5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3F9E8-1D49-7B2B-3D9C-B29FC980E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751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Remind ppl of the Snowmass paper </a:t>
            </a:r>
            <a:r>
              <a:rPr lang="en-US" sz="1200" dirty="0">
                <a:hlinkClick r:id="rId3"/>
              </a:rPr>
              <a:t>C. Emma J. Van Tilborg et al., HPLSE </a:t>
            </a:r>
            <a:r>
              <a:rPr lang="en-US" sz="1200" b="1" dirty="0">
                <a:hlinkClick r:id="rId3"/>
              </a:rPr>
              <a:t>9</a:t>
            </a:r>
            <a:r>
              <a:rPr lang="en-US" sz="1200" dirty="0">
                <a:hlinkClick r:id="rId3"/>
              </a:rPr>
              <a:t> e57 (2021)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25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514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190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Actually shoutout </a:t>
            </a:r>
            <a:r>
              <a:rPr lang="en-US" dirty="0" err="1"/>
              <a:t>schneidmiller</a:t>
            </a:r>
            <a:r>
              <a:rPr lang="en-US" dirty="0"/>
              <a:t> and </a:t>
            </a:r>
            <a:r>
              <a:rPr lang="en-US" dirty="0" err="1"/>
              <a:t>yurkov</a:t>
            </a:r>
            <a:endParaRPr lang="en-US" dirty="0"/>
          </a:p>
          <a:p>
            <a:r>
              <a:rPr lang="en-US" dirty="0"/>
              <a:t>Note: didn’t actually see </a:t>
            </a:r>
            <a:r>
              <a:rPr lang="en-US" dirty="0" err="1"/>
              <a:t>Saldin</a:t>
            </a:r>
            <a:r>
              <a:rPr lang="en-US" dirty="0"/>
              <a:t> in the paper, should he be shouted out?</a:t>
            </a:r>
          </a:p>
          <a:p>
            <a:r>
              <a:rPr lang="en-US" dirty="0"/>
              <a:t>Link:</a:t>
            </a:r>
          </a:p>
          <a:p>
            <a:r>
              <a:rPr lang="en-US" dirty="0"/>
              <a:t>chrome-extension://</a:t>
            </a:r>
            <a:r>
              <a:rPr lang="en-US" dirty="0" err="1"/>
              <a:t>efaidnbmnnnibpcajpcglclefindmkaj</a:t>
            </a:r>
            <a:r>
              <a:rPr lang="en-US" dirty="0"/>
              <a:t>/https://accelconf.web.cern.ch/FEL2014/papers/mop054.pdf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805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People will ask lots of questions</a:t>
            </a:r>
          </a:p>
          <a:p>
            <a:r>
              <a:rPr lang="en-US" dirty="0"/>
              <a:t>“can’t do 1D phase retrieval uniquely”</a:t>
            </a:r>
          </a:p>
          <a:p>
            <a:r>
              <a:rPr lang="en-US" dirty="0"/>
              <a:t>Take a cleaner photo</a:t>
            </a:r>
          </a:p>
          <a:p>
            <a:r>
              <a:rPr lang="en-US" dirty="0"/>
              <a:t>Label stuff in the photo (maybe Claudio knows where a nice one is)</a:t>
            </a:r>
          </a:p>
          <a:p>
            <a:r>
              <a:rPr lang="en-US" dirty="0"/>
              <a:t>Possibly remove or combine with slide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66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B^2 in the undulator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19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0B54E-EDA6-FC75-AEEE-61F08EF77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CFDD9-3CCC-40A6-1232-ED3A45EC90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BF97B9-6EDE-85CE-F020-B6BFAD91B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FF66E-CCAE-10D9-9B6B-D879DD836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24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AEA7A-1E91-6454-2525-B98853DE1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13D9F7-A5EA-C9E4-698D-7543D829C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CAC39E-26A6-BDF8-EABF-F696015FC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Knob is plasma density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E6739-F207-75F4-3C2E-0F05483FB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81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22D11-61D6-F506-5281-75541F96D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17B78A-C35F-A034-1CC4-A7D33D19C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35DFA-E16C-638E-EEE7-12E8028D4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985CA-5B26-031D-74D4-7157FA340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89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6A9D0-FA88-EEDD-D92C-C3C14DCB8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CD588B-46A9-A385-74A1-0CFA05E11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D2457A-42AC-DC48-8330-209A24538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4D35C-CF20-8BC6-496D-9B2DEAB467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01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271D4-863E-4D46-A14A-D36DF61BD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F3453B-427D-E24C-F491-CB2FC2BAB0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CC8157-679C-EA9B-CEA0-3AB230206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Widening is another tool to control the spectrum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94537-A274-A291-001F-5C8D939BB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4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if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ET_II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785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786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0766" y="6016339"/>
            <a:ext cx="2423615" cy="4626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5604" y="6057901"/>
            <a:ext cx="2611668" cy="4352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B2673-022A-46B7-8B2A-C3C7E3169351}"/>
              </a:ext>
            </a:extLst>
          </p:cNvPr>
          <p:cNvSpPr txBox="1"/>
          <p:nvPr userDrawn="1"/>
        </p:nvSpPr>
        <p:spPr>
          <a:xfrm>
            <a:off x="592815" y="2951501"/>
            <a:ext cx="5947562" cy="47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FACET-II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Director’s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Operations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BAB68-6093-4068-B0C5-CE584BDA001E}"/>
              </a:ext>
            </a:extLst>
          </p:cNvPr>
          <p:cNvSpPr txBox="1"/>
          <p:nvPr userDrawn="1"/>
        </p:nvSpPr>
        <p:spPr>
          <a:xfrm>
            <a:off x="601325" y="4805678"/>
            <a:ext cx="24042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May 24,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3AF7FE-0961-4A74-9539-A5881EDE34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9618" y="838203"/>
            <a:ext cx="3994182" cy="9143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5971B4-41AC-4B5F-A8A1-DE6213F4440D}"/>
              </a:ext>
            </a:extLst>
          </p:cNvPr>
          <p:cNvSpPr txBox="1"/>
          <p:nvPr userDrawn="1"/>
        </p:nvSpPr>
        <p:spPr>
          <a:xfrm>
            <a:off x="7448918" y="1775936"/>
            <a:ext cx="40572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rPr>
              <a:t>Facility for Advanced Accelerator Experimental Tests</a:t>
            </a:r>
            <a:endParaRPr lang="en-US" sz="2100" b="1" dirty="0">
              <a:ln w="6350">
                <a:noFill/>
              </a:ln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350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ACET_II Title Slide_bg">
    <p:bg>
      <p:bgPr>
        <a:gradFill flip="none" rotWithShape="1">
          <a:gsLst>
            <a:gs pos="31000">
              <a:schemeClr val="tx1">
                <a:lumMod val="100000"/>
              </a:schemeClr>
            </a:gs>
            <a:gs pos="9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y, grass, outdoor, nature&#10;&#10;Description automatically generated">
            <a:extLst>
              <a:ext uri="{FF2B5EF4-FFF2-40B4-BE49-F238E27FC236}">
                <a16:creationId xmlns:a16="http://schemas.microsoft.com/office/drawing/2014/main" id="{C3D2EF6C-D51B-4734-A8E2-B2098034C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2000"/>
          </a:blip>
          <a:srcRect l="1733" t="23639" r="28885" b="15179"/>
          <a:stretch/>
        </p:blipFill>
        <p:spPr>
          <a:xfrm>
            <a:off x="0" y="-19050"/>
            <a:ext cx="12192000" cy="6858000"/>
          </a:xfrm>
          <a:prstGeom prst="rect">
            <a:avLst/>
          </a:prstGeom>
          <a:gradFill>
            <a:gsLst>
              <a:gs pos="91000">
                <a:srgbClr val="808080"/>
              </a:gs>
              <a:gs pos="61000">
                <a:schemeClr val="tx1"/>
              </a:gs>
              <a:gs pos="100000">
                <a:schemeClr val="bg1"/>
              </a:gs>
            </a:gsLst>
            <a:lin ang="19200000" scaled="0"/>
          </a:gradFill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785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786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766" y="6016339"/>
            <a:ext cx="2423615" cy="4626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5604" y="6057901"/>
            <a:ext cx="2611668" cy="4352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B2673-022A-46B7-8B2A-C3C7E3169351}"/>
              </a:ext>
            </a:extLst>
          </p:cNvPr>
          <p:cNvSpPr txBox="1"/>
          <p:nvPr userDrawn="1"/>
        </p:nvSpPr>
        <p:spPr>
          <a:xfrm>
            <a:off x="592815" y="2951501"/>
            <a:ext cx="5947562" cy="47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b="1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FACET-II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Director’s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Operations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BAB68-6093-4068-B0C5-CE584BDA001E}"/>
              </a:ext>
            </a:extLst>
          </p:cNvPr>
          <p:cNvSpPr txBox="1"/>
          <p:nvPr userDrawn="1"/>
        </p:nvSpPr>
        <p:spPr>
          <a:xfrm>
            <a:off x="601325" y="4805678"/>
            <a:ext cx="24042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May 24, 2022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BE3232B-6DE7-4CA7-A6A6-E4034019A3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75013" y="838200"/>
            <a:ext cx="3978787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D867C48-9A51-4C48-A257-8C82E1E6466C}"/>
              </a:ext>
            </a:extLst>
          </p:cNvPr>
          <p:cNvSpPr txBox="1"/>
          <p:nvPr userDrawn="1"/>
        </p:nvSpPr>
        <p:spPr>
          <a:xfrm>
            <a:off x="7451903" y="1775936"/>
            <a:ext cx="42066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 for Advanced</a:t>
            </a:r>
          </a:p>
          <a:p>
            <a:r>
              <a:rPr lang="en-US" sz="2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Accelerator Experimental Tests</a:t>
            </a:r>
          </a:p>
        </p:txBody>
      </p:sp>
    </p:spTree>
    <p:extLst>
      <p:ext uri="{BB962C8B-B14F-4D97-AF65-F5344CB8AC3E}">
        <p14:creationId xmlns:p14="http://schemas.microsoft.com/office/powerpoint/2010/main" val="251445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77FB660-230D-49E5-9FAD-9056526E4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IPAC, June 15, 2022                                          C. Emma                                Status and Prospects for the PAX Experiment at FACET-II </a:t>
            </a:r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5182839"/>
          </a:xfrm>
        </p:spPr>
        <p:txBody>
          <a:bodyPr/>
          <a:lstStyle>
            <a:lvl1pPr marL="285750" indent="-285750"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1500" indent="-282575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0100" indent="-228600">
              <a:buClr>
                <a:srgbClr val="8C1515"/>
              </a:buClr>
              <a:buSzPct val="120000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28700" indent="-228600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57300" indent="-228600">
              <a:buClr>
                <a:srgbClr val="8C1515"/>
              </a:buClr>
              <a:buSzPct val="120000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 dirty="0"/>
              <a:t>Body Level One</a:t>
            </a:r>
          </a:p>
          <a:p>
            <a:pPr lvl="1"/>
            <a:r>
              <a:rPr lang="en-US" dirty="0"/>
              <a:t>Body Level Two</a:t>
            </a:r>
          </a:p>
          <a:p>
            <a:pPr lvl="2"/>
            <a:r>
              <a:rPr lang="en-US" dirty="0"/>
              <a:t>Body Level Three</a:t>
            </a:r>
          </a:p>
          <a:p>
            <a:pPr lvl="3"/>
            <a:r>
              <a:rPr lang="en-US" dirty="0"/>
              <a:t>Body Level Four</a:t>
            </a:r>
          </a:p>
          <a:p>
            <a:pPr lvl="4"/>
            <a:r>
              <a:rPr lang="en-US" dirty="0"/>
              <a:t>Body Level Five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739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Enumera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77FB660-230D-49E5-9FAD-9056526E4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IPAC, June 15, 2022                                          C. Emma                                Status and Prospects for the PAX Experiment at FACET-II </a:t>
            </a:r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5182839"/>
          </a:xfrm>
        </p:spPr>
        <p:txBody>
          <a:bodyPr/>
          <a:lstStyle>
            <a:lvl1pPr marL="457200" indent="-457200">
              <a:buClr>
                <a:srgbClr val="8C1515"/>
              </a:buClr>
              <a:buSzPct val="12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60425" indent="-403225">
              <a:buClr>
                <a:srgbClr val="8C1515"/>
              </a:buClr>
              <a:buSzPct val="120000"/>
              <a:buFont typeface="+mj-lt"/>
              <a:buAutoNum type="alphaL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96875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485900" indent="-288925">
              <a:buClr>
                <a:srgbClr val="8C1515"/>
              </a:buClr>
              <a:buSzPct val="120000"/>
              <a:buFont typeface="+mj-lt"/>
              <a:buAutoNum type="alphaLcPeriod"/>
              <a:tabLst>
                <a:tab pos="1546225" algn="l"/>
              </a:tabLs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-342900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 dirty="0"/>
              <a:t>Body Level One</a:t>
            </a:r>
          </a:p>
          <a:p>
            <a:pPr lvl="1"/>
            <a:r>
              <a:rPr lang="en-US" dirty="0"/>
              <a:t>Body Level Two</a:t>
            </a:r>
          </a:p>
          <a:p>
            <a:pPr lvl="2"/>
            <a:r>
              <a:rPr lang="en-US" dirty="0"/>
              <a:t>Body Level Three</a:t>
            </a:r>
          </a:p>
          <a:p>
            <a:pPr lvl="3"/>
            <a:r>
              <a:rPr lang="en-US" dirty="0"/>
              <a:t>Body Level Four</a:t>
            </a:r>
          </a:p>
          <a:p>
            <a:pPr lvl="4"/>
            <a:r>
              <a:rPr lang="en-US" dirty="0"/>
              <a:t>Body Level Five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8ED050-40D5-A24F-A212-66DA586E47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47200" y="6156325"/>
            <a:ext cx="2006600" cy="33655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907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86" y="636586"/>
            <a:ext cx="10825858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786" y="1998482"/>
            <a:ext cx="10825858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3F4773F-9BC4-41D1-89C8-0600A4DEE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9221024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IPAC, June 15, 2022                                          C. Emma                                Status and Prospects for the PAX Experiment at FACET-II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2AA61-9E2F-423C-B88A-1BEC3051E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19E1CD8-FE97-40C8-8154-1E5EFDF68A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6048" y="6617293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695" r:id="rId3"/>
    <p:sldLayoutId id="2147483696" r:id="rId4"/>
    <p:sldLayoutId id="2147483704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drive.google.com/drive/folders/12-y1bGFEUJgvN0v_cEUzJf08U2XhFinV?usp=sharing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ature.com/articles/s41567-026-03360-x" TargetMode="External"/><Relationship Id="rId4" Type="http://schemas.openxmlformats.org/officeDocument/2006/relationships/hyperlink" Target="https://science.osti.gov/hep/-/media/hep/pdf/2022/ABP_Roadmap_2023_final.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hyperlink" Target="https://www.nature.com/articles/s41586-022-04589-1" TargetMode="External"/><Relationship Id="rId3" Type="http://schemas.openxmlformats.org/officeDocument/2006/relationships/hyperlink" Target="https://journals.aps.org/prl/pdf/10.1103/PhysRevLett.126.014801" TargetMode="External"/><Relationship Id="rId7" Type="http://schemas.openxmlformats.org/officeDocument/2006/relationships/image" Target="../media/image40.jpg"/><Relationship Id="rId12" Type="http://schemas.openxmlformats.org/officeDocument/2006/relationships/hyperlink" Target="https://www.nature.com/articles/s41586-021-03678-x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journals.aps.org/prx/abstract/10.1103/PhysRevX.10.031039" TargetMode="External"/><Relationship Id="rId11" Type="http://schemas.openxmlformats.org/officeDocument/2006/relationships/image" Target="../media/image44.jpg"/><Relationship Id="rId5" Type="http://schemas.openxmlformats.org/officeDocument/2006/relationships/image" Target="../media/image39.jpg"/><Relationship Id="rId10" Type="http://schemas.openxmlformats.org/officeDocument/2006/relationships/image" Target="../media/image43.jpg"/><Relationship Id="rId4" Type="http://schemas.openxmlformats.org/officeDocument/2006/relationships/image" Target="../media/image38.jpg"/><Relationship Id="rId9" Type="http://schemas.openxmlformats.org/officeDocument/2006/relationships/image" Target="../media/image4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66-019-0549-5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0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ature.com/articles/s41586-022-04589-1" TargetMode="Externa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picture containing sky, outdoor, tree, road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7746269C-2CA3-0E4C-B499-F8911790DD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2FE91-7906-2944-B862-343710C71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099" y="230822"/>
            <a:ext cx="10888317" cy="2663453"/>
          </a:xfrm>
        </p:spPr>
        <p:txBody>
          <a:bodyPr>
            <a:normAutofit/>
          </a:bodyPr>
          <a:lstStyle/>
          <a:p>
            <a:r>
              <a:rPr lang="en-US" dirty="0"/>
              <a:t>Demonstration of Plasma-Based Beam Compression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F5F38-6B25-2246-A0E7-F9218C09F7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0099" y="2931546"/>
            <a:ext cx="8547101" cy="505405"/>
          </a:xfrm>
        </p:spPr>
        <p:txBody>
          <a:bodyPr/>
          <a:lstStyle/>
          <a:p>
            <a:r>
              <a:rPr lang="en-US" dirty="0"/>
              <a:t>AAC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240511-2841-2048-A338-D40F63E2D1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099" y="3941112"/>
            <a:ext cx="8632135" cy="363896"/>
          </a:xfrm>
        </p:spPr>
        <p:txBody>
          <a:bodyPr/>
          <a:lstStyle/>
          <a:p>
            <a:r>
              <a:rPr lang="en-US" dirty="0"/>
              <a:t>Rafi Hessami / Graduate Student / SLAC National Accelerator Laboratory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0B6904-318B-1445-A998-53BDDDE01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July 2026, Los Angeles, California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E33594-6421-8649-88F9-F4048CDA3F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9A3C4F-49E0-E344-8E88-83B8C90BB8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53FF57-410D-254B-83F9-019E6401C6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9144" y="6156325"/>
            <a:ext cx="2719552" cy="47085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6" name="Picture 1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8FA68302-8400-EA94-954E-D10A7BCE5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64" y="5216445"/>
            <a:ext cx="2826232" cy="64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7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1D1C3-ECD7-F6E2-34CD-E462A587A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460AB-2E35-2E99-7BED-62BE69E0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Undulator Measurements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AEBD99-F9F2-1F3D-08B6-9ED999C7E6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B05CE-1DA4-DF24-8174-22C11A7B7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CC5A9-F1A7-9D8B-297C-A14064BCB81D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Tapering can be used to manipulate the spectrum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800A5C-F60A-F1B4-FFA6-81A9436B308D}"/>
              </a:ext>
            </a:extLst>
          </p:cNvPr>
          <p:cNvSpPr txBox="1"/>
          <p:nvPr/>
        </p:nvSpPr>
        <p:spPr>
          <a:xfrm>
            <a:off x="7620000" y="1524000"/>
            <a:ext cx="4343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78956"/>
                </a:solidFill>
              </a:rPr>
              <a:t>We observe a shift in the spectrum peak in the expected direction when applying a  multi-% taper!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9742CE-B1E6-B3B9-E247-4971C998A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8" y="993832"/>
            <a:ext cx="7315200" cy="51135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295CDC-309A-F034-DCF0-EB0BED07E6CC}"/>
              </a:ext>
            </a:extLst>
          </p:cNvPr>
          <p:cNvSpPr txBox="1"/>
          <p:nvPr/>
        </p:nvSpPr>
        <p:spPr>
          <a:xfrm>
            <a:off x="7604760" y="4011222"/>
            <a:ext cx="404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This chirp would destroy SASE</a:t>
            </a:r>
          </a:p>
        </p:txBody>
      </p:sp>
    </p:spTree>
    <p:extLst>
      <p:ext uri="{BB962C8B-B14F-4D97-AF65-F5344CB8AC3E}">
        <p14:creationId xmlns:p14="http://schemas.microsoft.com/office/powerpoint/2010/main" val="3208466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E563F-AEE9-45D6-DBD8-EDFC8E0AC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79E7129-B5FB-C779-ECA6-3E5194F844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989361"/>
            <a:ext cx="6705600" cy="5182839"/>
          </a:xfrm>
        </p:spPr>
        <p:txBody>
          <a:bodyPr/>
          <a:lstStyle/>
          <a:p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Compressed electron beams are important for next-generation experiments</a:t>
            </a:r>
          </a:p>
          <a:p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Observed evidence for plasma-based beam compression </a:t>
            </a:r>
            <a:r>
              <a:rPr lang="en-US" sz="280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and radiation</a:t>
            </a:r>
            <a:endParaRPr lang="en-US" sz="28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Found 3 knobs to control it: witness charge, plasma density, undulator K</a:t>
            </a:r>
          </a:p>
          <a:p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Witness charge controls </a:t>
            </a:r>
            <a:r>
              <a:rPr lang="en-US" sz="28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beamloading</a:t>
            </a:r>
            <a:endParaRPr lang="en-US" sz="28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Plasma density controls chirp</a:t>
            </a:r>
          </a:p>
          <a:p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Undulator K controls output spectrum</a:t>
            </a:r>
          </a:p>
          <a:p>
            <a:r>
              <a:rPr lang="en-US" sz="28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Motivates further research into plasma-based compression, e.g. PAX at FACET-II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FDC020-EE5C-C0A5-339D-CDF0B62EE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48882-2AB7-CA85-3C7B-F4ED46418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4F4A0-2281-03E1-D799-90AF7B871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15A52B-AC3C-05C5-DC5B-4B09D0AB92AC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SPARC is an excellent testbed for plasma-based beam compression!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37EBFE-B700-12F6-E899-C13777805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3347935"/>
            <a:ext cx="4960266" cy="2637208"/>
          </a:xfrm>
          <a:prstGeom prst="rect">
            <a:avLst/>
          </a:prstGeom>
        </p:spPr>
      </p:pic>
      <p:pic>
        <p:nvPicPr>
          <p:cNvPr id="12" name="Google Shape;866;p9">
            <a:extLst>
              <a:ext uri="{FF2B5EF4-FFF2-40B4-BE49-F238E27FC236}">
                <a16:creationId xmlns:a16="http://schemas.microsoft.com/office/drawing/2014/main" id="{2DECF33A-88A8-B321-DDC5-1D020D37FD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34199" y="1243156"/>
            <a:ext cx="4572000" cy="19476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A882B7E-3560-069F-E7AC-6F86E114A102}"/>
              </a:ext>
            </a:extLst>
          </p:cNvPr>
          <p:cNvSpPr/>
          <p:nvPr/>
        </p:nvSpPr>
        <p:spPr>
          <a:xfrm rot="20471637">
            <a:off x="6791626" y="4313865"/>
            <a:ext cx="4665011" cy="113675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See K. Swanson talk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Thursday 10:45-11:15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919992-5F8A-D77D-97A5-BD71CAF5AE9A}"/>
              </a:ext>
            </a:extLst>
          </p:cNvPr>
          <p:cNvSpPr/>
          <p:nvPr/>
        </p:nvSpPr>
        <p:spPr>
          <a:xfrm rot="20471637">
            <a:off x="6887693" y="1733954"/>
            <a:ext cx="4665011" cy="113675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See C. Emma poster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Tuesday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66D8A-1423-6D4D-FC89-5D257614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SPARC and PAX Teams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27CB0-0AE0-1DD4-5748-85FBE0D514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35F36-5D13-F1ED-609E-57919E6A0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638E620-6895-62C3-481A-9630E6D6395C}"/>
              </a:ext>
            </a:extLst>
          </p:cNvPr>
          <p:cNvSpPr txBox="1">
            <a:spLocks/>
          </p:cNvSpPr>
          <p:nvPr/>
        </p:nvSpPr>
        <p:spPr>
          <a:xfrm>
            <a:off x="609600" y="5907832"/>
            <a:ext cx="10553700" cy="721568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Thank you for your attention!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4837587-A873-7B36-ECBC-3313A167A4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356"/>
          <a:stretch>
            <a:fillRect/>
          </a:stretch>
        </p:blipFill>
        <p:spPr>
          <a:xfrm>
            <a:off x="0" y="1445712"/>
            <a:ext cx="6400800" cy="3679343"/>
          </a:xfrm>
          <a:prstGeom prst="rect">
            <a:avLst/>
          </a:prstGeom>
        </p:spPr>
      </p:pic>
      <p:pic>
        <p:nvPicPr>
          <p:cNvPr id="6" name="Google Shape;396;p19">
            <a:extLst>
              <a:ext uri="{FF2B5EF4-FFF2-40B4-BE49-F238E27FC236}">
                <a16:creationId xmlns:a16="http://schemas.microsoft.com/office/drawing/2014/main" id="{96098F4D-CF68-DF34-138F-A7B6E1B4EF2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2771" r="4816" b="26959"/>
          <a:stretch/>
        </p:blipFill>
        <p:spPr>
          <a:xfrm>
            <a:off x="6414347" y="1913783"/>
            <a:ext cx="576072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1925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B1FF9-4B76-8AB7-D683-668A0E20F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67A6E-F5C0-84DC-4DC6-D30CC88A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A12D1D-A150-E831-CF87-898FE695C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5C027-D484-DB38-A628-635CC4101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FF6F190-BA8A-FA59-BE31-5FDEF6F7F888}"/>
              </a:ext>
            </a:extLst>
          </p:cNvPr>
          <p:cNvSpPr txBox="1">
            <a:spLocks/>
          </p:cNvSpPr>
          <p:nvPr/>
        </p:nvSpPr>
        <p:spPr>
          <a:xfrm>
            <a:off x="609600" y="914400"/>
            <a:ext cx="3373438" cy="39848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B83A4B"/>
              </a:buClr>
              <a:buFontTx/>
              <a:buNone/>
              <a:defRPr sz="2000" kern="1200">
                <a:solidFill>
                  <a:srgbClr val="B83A4B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66725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636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208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5288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B83A4B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Collaborators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B83A4B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94C0683-BE3C-5C5A-FF73-ED063E0628D3}"/>
              </a:ext>
            </a:extLst>
          </p:cNvPr>
          <p:cNvSpPr txBox="1">
            <a:spLocks/>
          </p:cNvSpPr>
          <p:nvPr/>
        </p:nvSpPr>
        <p:spPr>
          <a:xfrm>
            <a:off x="609600" y="1295400"/>
            <a:ext cx="7543800" cy="289150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SLAC</a:t>
            </a:r>
            <a:r>
              <a:rPr lang="en-US" dirty="0"/>
              <a:t>: C. Emma, K. Swanson, R. Hessami, A. Marinelli</a:t>
            </a:r>
          </a:p>
          <a:p>
            <a:r>
              <a:rPr lang="en-US" b="1" dirty="0"/>
              <a:t>INFN-LNF: </a:t>
            </a:r>
            <a:r>
              <a:rPr lang="en-US" dirty="0"/>
              <a:t>M. Galletti, L. Verra, R. Pompili, and all of the SPARC operations staff</a:t>
            </a:r>
            <a:endParaRPr lang="en-US" sz="18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3E6D48-332A-5A50-0D27-7228AA6726BF}"/>
              </a:ext>
            </a:extLst>
          </p:cNvPr>
          <p:cNvSpPr txBox="1">
            <a:spLocks/>
          </p:cNvSpPr>
          <p:nvPr/>
        </p:nvSpPr>
        <p:spPr>
          <a:xfrm>
            <a:off x="609600" y="5907832"/>
            <a:ext cx="10553700" cy="721568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1302072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A8C90-0234-9A09-0862-00EEE5D93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081C3E-BBC2-7516-90FF-5AF7B526D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F66E1-98CE-8330-D017-5A4AA7C4C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553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EE2C9-18FA-5C44-02B3-FBA44E812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B41C-9F4C-B9EB-3D0A-D00B11834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Chicane Scans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BBE0F6-9887-C43D-3EDD-C1E96A84D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C76E3-B898-4598-CB06-FD50FA1D9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C60427-DC40-6885-C91E-58DE1A138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19200"/>
            <a:ext cx="9144000" cy="475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75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98522-E9E8-301D-A000-92D194D21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280FC-EB53-FE8C-D6C4-A07B7CF8E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Wavelength Scans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33D823-2CBA-0818-C4BB-72D7312DC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44FF8-F421-EA67-2C6C-0B9BCCE07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1C8A8-06F9-9AEC-456F-661F7F4799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23176" y="1219200"/>
            <a:ext cx="9144000" cy="478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28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65697-BCA0-3761-B5DD-D7CBB29BE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5F773-5275-4E89-E4D1-1ED76EEB8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Photodiode Comparison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977CD-3BA4-3C44-D245-439B2AE9B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2B6CB-389B-6C94-03CA-118390C48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2B320B-CE69-7EE3-1401-6398438BEE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92236" y="1219200"/>
            <a:ext cx="8205880" cy="478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03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30E80-B42C-6DF8-3AFC-4C24CD76B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FFCA5-E350-3EEB-55BD-529BE9257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 Comparison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45DF16-9D6A-9144-E122-12D90CDCE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5388D-886A-2132-1606-6A6CA561D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854D62-B67E-82FD-0211-8416EC2B61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87628" y="1219200"/>
            <a:ext cx="7615095" cy="478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38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A876E-E7C2-EA5E-761A-C3E99DF47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F47E-1786-060C-694C-77D9B542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 Simulation Comparison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B6C275-1135-C899-336F-74AE7D6BB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1834E-E757-EE1E-6751-BAECD4356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F20F2-E975-1BF4-F1DC-C3F08544D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19200"/>
            <a:ext cx="9144000" cy="479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5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EFAAD-BAD6-4B9D-63AA-19757E030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Need for Compressed Beams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7DF13C-5DD5-E9ED-E29F-5976CABE3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7AA52-31A0-CF1E-907C-04A386038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4BD5299-15C5-F168-65B4-D154B546C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5" y="1479220"/>
            <a:ext cx="9144000" cy="389956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F1C3354-26B2-33C7-8C58-F01A36E2030B}"/>
              </a:ext>
            </a:extLst>
          </p:cNvPr>
          <p:cNvSpPr txBox="1"/>
          <p:nvPr/>
        </p:nvSpPr>
        <p:spPr>
          <a:xfrm>
            <a:off x="609600" y="5650420"/>
            <a:ext cx="259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4"/>
              </a:rPr>
              <a:t>DOE ABP Roadmap 2023</a:t>
            </a:r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7B685C-956D-3D33-E378-B718594A39AE}"/>
              </a:ext>
            </a:extLst>
          </p:cNvPr>
          <p:cNvSpPr txBox="1"/>
          <p:nvPr/>
        </p:nvSpPr>
        <p:spPr>
          <a:xfrm>
            <a:off x="9213755" y="1622863"/>
            <a:ext cx="27496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78956"/>
                </a:solidFill>
              </a:rPr>
              <a:t>There is a need for short, high current beams to enable next-generation experiments in accelerator physics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E89C2A3-3857-5DCC-4F18-0A3F431E421A}"/>
              </a:ext>
            </a:extLst>
          </p:cNvPr>
          <p:cNvCxnSpPr>
            <a:cxnSpLocks/>
            <a:endCxn id="26" idx="3"/>
          </p:cNvCxnSpPr>
          <p:nvPr/>
        </p:nvCxnSpPr>
        <p:spPr>
          <a:xfrm flipH="1">
            <a:off x="3200400" y="5835086"/>
            <a:ext cx="1066800" cy="2308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AE450E4-9F5D-7A1D-F835-7448786C8BF4}"/>
              </a:ext>
            </a:extLst>
          </p:cNvPr>
          <p:cNvSpPr txBox="1"/>
          <p:nvPr/>
        </p:nvSpPr>
        <p:spPr>
          <a:xfrm>
            <a:off x="4416377" y="5482093"/>
            <a:ext cx="4346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78956"/>
                </a:solidFill>
              </a:rPr>
              <a:t>The DOE Roadmap specifically highlights this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C1E35-920D-5C32-A5D1-3966F649406C}"/>
              </a:ext>
            </a:extLst>
          </p:cNvPr>
          <p:cNvSpPr txBox="1"/>
          <p:nvPr/>
        </p:nvSpPr>
        <p:spPr>
          <a:xfrm>
            <a:off x="8610601" y="5535003"/>
            <a:ext cx="3505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hlinkClick r:id="rId5"/>
              </a:rPr>
              <a:t>Driver, T., Guo, Z., Isele, E. et al. Nat. Phys. (2026).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5255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B5ED7-5BF0-82DC-8819-4E51700CB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5E24D-0D9B-AE7D-7607-05EB447A5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 Comparison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AF0A00-1FD9-B7EC-6637-320AA0AC1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D1D7C-581D-09FF-E58F-C827FAB89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F543F4-9E6D-F4A1-D4DA-1E2F22FD99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35547" y="1219200"/>
            <a:ext cx="8520905" cy="479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66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D1181-9E81-E722-843F-94D626E54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7A5F-383E-0A4A-9132-6B02398BA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 Comparison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C3389B-944E-A186-3D96-035C17BF2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0BFD3-BCB8-3A34-198F-70B956D21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55D622-20C9-7052-3C1F-9DAD0EC4ED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35547" y="1382504"/>
            <a:ext cx="8520905" cy="44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01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D1570-BC7A-7F34-D2FE-7DC3D4352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0B47-C397-490C-DB81-4428C74F1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 Comparison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2D4EE-D1A5-B214-17E4-3E3BE4437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E9491-7634-206D-5150-2AFE91086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8AC26F-B472-530D-D9BD-F2569D0D7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295400"/>
            <a:ext cx="9144000" cy="510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8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4E284-02A3-BF53-136B-F150BD4F0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Plasma-Accelerators: Recent Highlights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FFE71C-E853-F1CE-0E48-32A494A8A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AC37C-C3A0-6EB1-B4E8-A3ED0FE16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0CA1B1-AD7B-A696-7182-DE9449F2FB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24" y="1035561"/>
            <a:ext cx="5374974" cy="398969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B83A4B"/>
                </a:solidFill>
              </a:rPr>
              <a:t>Sub-% energy spread preservation 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170317-8001-14C3-05DD-C59602D2F75B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Plasma accelerators are now making beams with the quality and stability needed for applications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353FA2-0F7E-69D2-F5F6-3C5E1342AC39}"/>
              </a:ext>
            </a:extLst>
          </p:cNvPr>
          <p:cNvSpPr txBox="1"/>
          <p:nvPr/>
        </p:nvSpPr>
        <p:spPr>
          <a:xfrm>
            <a:off x="55144" y="3741929"/>
            <a:ext cx="24272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3"/>
              </a:rPr>
              <a:t>C. Lindstrom et al., PRL 126, 014801 (2021)</a:t>
            </a:r>
            <a:endParaRPr lang="en-US" sz="1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A1EF8E-618C-26B3-BC8F-FACE24DC1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08" y="1509680"/>
            <a:ext cx="3327415" cy="2191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 descr="Chart, timeline&#10;&#10;Description automatically generated">
            <a:extLst>
              <a:ext uri="{FF2B5EF4-FFF2-40B4-BE49-F238E27FC236}">
                <a16:creationId xmlns:a16="http://schemas.microsoft.com/office/drawing/2014/main" id="{6BF9EE37-2F8B-2E3F-BFEA-76CEB84E5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26" y="4500346"/>
            <a:ext cx="3500337" cy="13659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542D2A-D470-BA7E-7938-16513BC7F908}"/>
              </a:ext>
            </a:extLst>
          </p:cNvPr>
          <p:cNvSpPr txBox="1"/>
          <p:nvPr/>
        </p:nvSpPr>
        <p:spPr>
          <a:xfrm>
            <a:off x="121649" y="5886600"/>
            <a:ext cx="21611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6"/>
              </a:rPr>
              <a:t>A. Maier et al., PRX </a:t>
            </a:r>
            <a:r>
              <a:rPr lang="en-US" sz="1000" b="1" dirty="0">
                <a:hlinkClick r:id="rId6"/>
              </a:rPr>
              <a:t>10</a:t>
            </a:r>
            <a:r>
              <a:rPr lang="en-US" sz="1000" dirty="0">
                <a:hlinkClick r:id="rId6"/>
              </a:rPr>
              <a:t>, 031039 (2020)</a:t>
            </a:r>
            <a:endParaRPr lang="en-US" sz="10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76B44F-2851-413D-0FC9-D8A9DA4082CC}"/>
              </a:ext>
            </a:extLst>
          </p:cNvPr>
          <p:cNvGrpSpPr/>
          <p:nvPr/>
        </p:nvGrpSpPr>
        <p:grpSpPr>
          <a:xfrm>
            <a:off x="8776563" y="3710399"/>
            <a:ext cx="3093654" cy="2191711"/>
            <a:chOff x="8153400" y="2849336"/>
            <a:chExt cx="3965772" cy="28656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Picture 22" descr="Chart, line chart&#10;&#10;Description automatically generated">
              <a:extLst>
                <a:ext uri="{FF2B5EF4-FFF2-40B4-BE49-F238E27FC236}">
                  <a16:creationId xmlns:a16="http://schemas.microsoft.com/office/drawing/2014/main" id="{9686A14A-3087-0B14-4226-274B8ED6B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284" r="4632" b="-162"/>
            <a:stretch/>
          </p:blipFill>
          <p:spPr>
            <a:xfrm>
              <a:off x="8153400" y="2849336"/>
              <a:ext cx="3965772" cy="2865663"/>
            </a:xfrm>
            <a:prstGeom prst="rect">
              <a:avLst/>
            </a:prstGeom>
          </p:spPr>
        </p:pic>
        <p:pic>
          <p:nvPicPr>
            <p:cNvPr id="25" name="Picture 24" descr="Diagram&#10;&#10;Description automatically generated">
              <a:extLst>
                <a:ext uri="{FF2B5EF4-FFF2-40B4-BE49-F238E27FC236}">
                  <a16:creationId xmlns:a16="http://schemas.microsoft.com/office/drawing/2014/main" id="{5B26CBF8-0309-D8B8-3255-5E93E79EA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98507" y="4536513"/>
              <a:ext cx="2103847" cy="754641"/>
            </a:xfrm>
            <a:prstGeom prst="rect">
              <a:avLst/>
            </a:prstGeom>
          </p:spPr>
        </p:pic>
      </p:grp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CA1C5FFF-93F0-8EDE-4DDC-75F8B0B4F935}"/>
              </a:ext>
            </a:extLst>
          </p:cNvPr>
          <p:cNvSpPr txBox="1">
            <a:spLocks/>
          </p:cNvSpPr>
          <p:nvPr/>
        </p:nvSpPr>
        <p:spPr>
          <a:xfrm>
            <a:off x="6558897" y="979524"/>
            <a:ext cx="3499503" cy="44956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rgbClr val="B83A4B"/>
                </a:solidFill>
              </a:rPr>
              <a:t>FEL gain demonstrations</a:t>
            </a:r>
            <a:endParaRPr lang="en-US" sz="2200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9F6A555-777E-8417-5078-5F89A502B550}"/>
              </a:ext>
            </a:extLst>
          </p:cNvPr>
          <p:cNvGrpSpPr/>
          <p:nvPr/>
        </p:nvGrpSpPr>
        <p:grpSpPr>
          <a:xfrm>
            <a:off x="3909070" y="1551505"/>
            <a:ext cx="8054330" cy="2073637"/>
            <a:chOff x="3845786" y="1551505"/>
            <a:chExt cx="8054330" cy="2073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4" name="Picture 33" descr="Chart&#10;&#10;Description automatically generated">
              <a:extLst>
                <a:ext uri="{FF2B5EF4-FFF2-40B4-BE49-F238E27FC236}">
                  <a16:creationId xmlns:a16="http://schemas.microsoft.com/office/drawing/2014/main" id="{BDCB382D-4A6D-D98E-7761-CEF24811D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45786" y="1565799"/>
              <a:ext cx="3003209" cy="2059343"/>
            </a:xfrm>
            <a:prstGeom prst="rect">
              <a:avLst/>
            </a:prstGeom>
            <a:effectLst/>
          </p:spPr>
        </p:pic>
        <p:pic>
          <p:nvPicPr>
            <p:cNvPr id="38" name="Picture 3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A7B7B3E-51CE-77F0-2297-BC9EEF6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162800" y="1551505"/>
              <a:ext cx="4737316" cy="1441315"/>
            </a:xfrm>
            <a:prstGeom prst="rect">
              <a:avLst/>
            </a:prstGeom>
            <a:effectLst/>
          </p:spPr>
        </p:pic>
      </p:grpSp>
      <p:pic>
        <p:nvPicPr>
          <p:cNvPr id="40" name="Picture 3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ABD6EC0-C605-9D05-D11C-45043B2A5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7425" y="4343400"/>
            <a:ext cx="4888014" cy="10392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00E2E93-8E12-EAA1-E438-965DAF29A5EB}"/>
              </a:ext>
            </a:extLst>
          </p:cNvPr>
          <p:cNvSpPr txBox="1"/>
          <p:nvPr/>
        </p:nvSpPr>
        <p:spPr>
          <a:xfrm>
            <a:off x="9349975" y="3044181"/>
            <a:ext cx="25202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12"/>
              </a:rPr>
              <a:t>W. Wang et al., Nature, </a:t>
            </a:r>
            <a:r>
              <a:rPr lang="en-US" sz="1000" b="1" dirty="0">
                <a:hlinkClick r:id="rId12"/>
              </a:rPr>
              <a:t>595</a:t>
            </a:r>
            <a:r>
              <a:rPr lang="en-US" sz="1000" dirty="0">
                <a:hlinkClick r:id="rId12"/>
              </a:rPr>
              <a:t>, 516–520 (2021)</a:t>
            </a:r>
            <a:endParaRPr lang="en-US" sz="1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F2D95A-1685-9C64-1BB0-FD0816B1C21A}"/>
              </a:ext>
            </a:extLst>
          </p:cNvPr>
          <p:cNvSpPr txBox="1"/>
          <p:nvPr/>
        </p:nvSpPr>
        <p:spPr>
          <a:xfrm>
            <a:off x="5769874" y="5486400"/>
            <a:ext cx="2864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13"/>
              </a:rPr>
              <a:t>R. </a:t>
            </a:r>
            <a:r>
              <a:rPr lang="en-US" sz="1000" dirty="0" err="1">
                <a:hlinkClick r:id="rId13"/>
              </a:rPr>
              <a:t>Pompili</a:t>
            </a:r>
            <a:r>
              <a:rPr lang="en-US" sz="1000" dirty="0">
                <a:hlinkClick r:id="rId13"/>
              </a:rPr>
              <a:t> et al., Nature, </a:t>
            </a:r>
            <a:r>
              <a:rPr lang="en-US" sz="1000" b="1" dirty="0">
                <a:hlinkClick r:id="rId13"/>
              </a:rPr>
              <a:t>605</a:t>
            </a:r>
            <a:r>
              <a:rPr lang="en-US" sz="1000" dirty="0">
                <a:hlinkClick r:id="rId13"/>
              </a:rPr>
              <a:t>, pages659–662 (2022)</a:t>
            </a:r>
            <a:endParaRPr lang="en-US" sz="1000" dirty="0"/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5599F509-3A80-1DA5-7E09-18892D576143}"/>
              </a:ext>
            </a:extLst>
          </p:cNvPr>
          <p:cNvSpPr txBox="1">
            <a:spLocks/>
          </p:cNvSpPr>
          <p:nvPr/>
        </p:nvSpPr>
        <p:spPr>
          <a:xfrm>
            <a:off x="121650" y="4011873"/>
            <a:ext cx="3575776" cy="48392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rgbClr val="B83A4B"/>
                </a:solidFill>
              </a:rPr>
              <a:t>Day-long operation stability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97739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6A7E3-AA54-8039-5541-7B741FB0F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Plasma-Based Injectors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4F115B-69F6-83AD-15B4-B82552E6D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5C5E4-9CD3-8862-ECDF-46CB7A5C3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 descr="A picture containing text, line, plot, diagram&#10;&#10;Description automatically generated">
            <a:extLst>
              <a:ext uri="{FF2B5EF4-FFF2-40B4-BE49-F238E27FC236}">
                <a16:creationId xmlns:a16="http://schemas.microsoft.com/office/drawing/2014/main" id="{CC8972D9-99AB-70B1-217E-130FE3479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1268477"/>
            <a:ext cx="3657600" cy="1847198"/>
          </a:xfrm>
          <a:prstGeom prst="rect">
            <a:avLst/>
          </a:prstGeom>
        </p:spPr>
      </p:pic>
      <p:pic>
        <p:nvPicPr>
          <p:cNvPr id="8" name="Picture 7" descr="A picture containing text, line, plot, diagram&#10;&#10;Description automatically generated">
            <a:extLst>
              <a:ext uri="{FF2B5EF4-FFF2-40B4-BE49-F238E27FC236}">
                <a16:creationId xmlns:a16="http://schemas.microsoft.com/office/drawing/2014/main" id="{EC8519B9-480E-EC85-BB0B-D7DB75AC2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969" y="1296697"/>
            <a:ext cx="3657600" cy="2112411"/>
          </a:xfrm>
          <a:prstGeom prst="rect">
            <a:avLst/>
          </a:prstGeom>
        </p:spPr>
      </p:pic>
      <p:pic>
        <p:nvPicPr>
          <p:cNvPr id="10" name="Picture 9" descr="A picture containing text, line, diagram, plot&#10;&#10;Description automatically generated">
            <a:extLst>
              <a:ext uri="{FF2B5EF4-FFF2-40B4-BE49-F238E27FC236}">
                <a16:creationId xmlns:a16="http://schemas.microsoft.com/office/drawing/2014/main" id="{E266014E-38AD-E85A-3359-86CDA4738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9559" y="3373939"/>
            <a:ext cx="6400800" cy="3277810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76FD5FBB-C806-C5E5-5DE1-2E474044CE9B}"/>
              </a:ext>
            </a:extLst>
          </p:cNvPr>
          <p:cNvSpPr/>
          <p:nvPr/>
        </p:nvSpPr>
        <p:spPr>
          <a:xfrm>
            <a:off x="3879850" y="1967292"/>
            <a:ext cx="3816350" cy="449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46F7CED-C31C-CF64-F648-5CFEF6A3CFD8}"/>
              </a:ext>
            </a:extLst>
          </p:cNvPr>
          <p:cNvSpPr/>
          <p:nvPr/>
        </p:nvSpPr>
        <p:spPr>
          <a:xfrm rot="8458555">
            <a:off x="8574062" y="3827935"/>
            <a:ext cx="2256501" cy="449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80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90B22-F96A-4B3A-21CB-C617A987D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Attosecond E-beams for short bunch colliders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E37BC7-718E-167F-1D2F-1F26ACF57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EA077-5B77-80A4-19FC-691003458E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4A1CAB-7216-1C7E-946C-D04133B0D3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00" y="4425431"/>
            <a:ext cx="10972800" cy="2007028"/>
          </a:xfrm>
        </p:spPr>
        <p:txBody>
          <a:bodyPr/>
          <a:lstStyle/>
          <a:p>
            <a:r>
              <a:rPr lang="en-US" dirty="0"/>
              <a:t>Ultra-short bunches (attosecond level) are being considered for next generation e+/e- colliders due to reduced </a:t>
            </a:r>
            <a:r>
              <a:rPr lang="en-US" dirty="0" err="1"/>
              <a:t>beamstrahlung</a:t>
            </a:r>
            <a:r>
              <a:rPr lang="en-US" dirty="0"/>
              <a:t>.</a:t>
            </a:r>
          </a:p>
          <a:p>
            <a:r>
              <a:rPr lang="en-US" dirty="0"/>
              <a:t>State-of-the-art high brightness e-beam facilities typically operate with 1-2 orders of magnitude less compression.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F6CB227F-330A-CB44-8AAA-83DF449D81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1366053"/>
                  </p:ext>
                </p:extLst>
              </p:nvPr>
            </p:nvGraphicFramePr>
            <p:xfrm>
              <a:off x="2032000" y="1138172"/>
              <a:ext cx="8128000" cy="2865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2349432341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50764847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49121937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68928541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NPQED Collider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LCLS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9167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Beam Energy [GeV]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3 - 15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1-10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124768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Charge [</a:t>
                          </a:r>
                          <a:r>
                            <a:rPr lang="en-US" dirty="0" err="1"/>
                            <a:t>nC</a:t>
                          </a:r>
                          <a:r>
                            <a:rPr lang="en-US" dirty="0"/>
                            <a:t>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0.14 – 1 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 – 0.2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 – 0.1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775328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Peak Current [kA]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1700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 – 5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100 - 700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449589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Energy Spread [%]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170499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RMS Bunch Length [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dirty="0"/>
                            <a:t>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 – 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 – 100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0.003 – 0.1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765383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RMS Spot Size [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dirty="0"/>
                            <a:t>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1 - 10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666001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F6CB227F-330A-CB44-8AAA-83DF449D81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1366053"/>
                  </p:ext>
                </p:extLst>
              </p:nvPr>
            </p:nvGraphicFramePr>
            <p:xfrm>
              <a:off x="2032000" y="1138172"/>
              <a:ext cx="8128000" cy="2865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2349432341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50764847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49121937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68928541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NPQED Collider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LCLS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9167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Beam Energy [GeV]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3 - 15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1-10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124768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Charge [</a:t>
                          </a:r>
                          <a:r>
                            <a:rPr lang="en-US" dirty="0" err="1"/>
                            <a:t>nC</a:t>
                          </a:r>
                          <a:r>
                            <a:rPr lang="en-US" dirty="0"/>
                            <a:t>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0.14 – 1 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 – 0.2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 – 0.1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775328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Peak Current [kA]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1700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 – 5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100 - 700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449589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Energy Spread [%]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1704992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25" t="-292157" r="-301875" b="-725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 – 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 – 100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0.003 – 0.1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765383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25" t="-689655" r="-301875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1 - 10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6660013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CDE5623-6096-51BB-2960-6446B7C314A9}"/>
              </a:ext>
            </a:extLst>
          </p:cNvPr>
          <p:cNvSpPr txBox="1"/>
          <p:nvPr/>
        </p:nvSpPr>
        <p:spPr>
          <a:xfrm>
            <a:off x="7026803" y="4003292"/>
            <a:ext cx="5165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V. </a:t>
            </a:r>
            <a:r>
              <a:rPr lang="en-US" sz="800" dirty="0" err="1"/>
              <a:t>Yakimenko</a:t>
            </a:r>
            <a:r>
              <a:rPr lang="en-US" sz="800" dirty="0"/>
              <a:t> et al. Prospect of Studying Nonperturbative QED with Beam-Beam Collisions, PRL. 122, 190404 (2019).</a:t>
            </a:r>
          </a:p>
          <a:p>
            <a:r>
              <a:rPr lang="en-US" sz="800" dirty="0"/>
              <a:t>G. White and V. </a:t>
            </a:r>
            <a:r>
              <a:rPr lang="en-US" sz="800" dirty="0" err="1"/>
              <a:t>Yakimenko</a:t>
            </a:r>
            <a:r>
              <a:rPr lang="en-US" sz="800" dirty="0"/>
              <a:t>, Ultra-Short-Z Linear Collider Parameters, Workshop on Future Linear Colliders (LCWS2018),</a:t>
            </a:r>
          </a:p>
          <a:p>
            <a:r>
              <a:rPr lang="en-US" sz="800" dirty="0"/>
              <a:t>HEP GARD Accelerator and Beam Physics: Community-driven strategic Roadmap Workshop, LBNL December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2DF59C-2BA2-2329-8ADF-56ABFD5ED164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PAX allows the study of MA-compression relevant for short-bunch colliders</a:t>
            </a:r>
          </a:p>
        </p:txBody>
      </p:sp>
    </p:spTree>
    <p:extLst>
      <p:ext uri="{BB962C8B-B14F-4D97-AF65-F5344CB8AC3E}">
        <p14:creationId xmlns:p14="http://schemas.microsoft.com/office/powerpoint/2010/main" val="3593252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8F27E-FC4C-5A6F-5612-4A05DC8B4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a 10 nm Undulator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4423B3-C332-BACB-98C8-B370994CE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A80C6-E580-5BE5-C2C8-439FF04D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9B1420C-B8B8-8C10-BB87-B46D50461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362" y="1063445"/>
            <a:ext cx="5342707" cy="147603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75593D5-4554-4736-E0CA-8B8F99D5C5A8}"/>
              </a:ext>
            </a:extLst>
          </p:cNvPr>
          <p:cNvSpPr txBox="1">
            <a:spLocks/>
          </p:cNvSpPr>
          <p:nvPr/>
        </p:nvSpPr>
        <p:spPr>
          <a:xfrm>
            <a:off x="84992" y="1197219"/>
            <a:ext cx="4724400" cy="379914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PAX plans to compress a PWFA beam with a large chirp to 10s of nm, producing radiation at that scale.</a:t>
            </a:r>
            <a:endParaRPr lang="en-US" sz="2000" dirty="0"/>
          </a:p>
        </p:txBody>
      </p:sp>
      <p:pic>
        <p:nvPicPr>
          <p:cNvPr id="14" name="Picture 13" descr="A picture containing text, diagram, line, plot&#10;&#10;Description automatically generated">
            <a:extLst>
              <a:ext uri="{FF2B5EF4-FFF2-40B4-BE49-F238E27FC236}">
                <a16:creationId xmlns:a16="http://schemas.microsoft.com/office/drawing/2014/main" id="{61D1A228-6894-EBAD-013B-3A18D0219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704068"/>
            <a:ext cx="10515600" cy="3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20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8BF15-2056-862C-3284-0C57002D4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Coherent Harmonic Generation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0466C-5B85-8848-7011-6E7B2EB78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EC523-561F-3C7B-0778-F0E03C92D9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B35C29-6E2F-83C7-16DA-A1C836C7C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52" y="2910755"/>
            <a:ext cx="11027096" cy="975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3922BD-42A5-307A-461E-D13B8B89ED35}"/>
              </a:ext>
            </a:extLst>
          </p:cNvPr>
          <p:cNvSpPr txBox="1"/>
          <p:nvPr/>
        </p:nvSpPr>
        <p:spPr>
          <a:xfrm>
            <a:off x="2895600" y="1710426"/>
            <a:ext cx="114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C657C"/>
                </a:solidFill>
              </a:rPr>
              <a:t>K1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B03DF-AFB3-8BF8-B1EA-8F7BFA0EA11C}"/>
              </a:ext>
            </a:extLst>
          </p:cNvPr>
          <p:cNvSpPr txBox="1"/>
          <p:nvPr/>
        </p:nvSpPr>
        <p:spPr>
          <a:xfrm>
            <a:off x="8153400" y="1710426"/>
            <a:ext cx="114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BEFFA5"/>
                </a:solidFill>
              </a:rPr>
              <a:t>K2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52981F-322C-2A6B-9972-DC47B91D7796}"/>
              </a:ext>
            </a:extLst>
          </p:cNvPr>
          <p:cNvSpPr txBox="1"/>
          <p:nvPr/>
        </p:nvSpPr>
        <p:spPr>
          <a:xfrm>
            <a:off x="0" y="5713436"/>
            <a:ext cx="5214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conceived of by </a:t>
            </a:r>
            <a:r>
              <a:rPr lang="en-US" dirty="0" err="1"/>
              <a:t>Schneidmiller</a:t>
            </a:r>
            <a:r>
              <a:rPr lang="en-US" dirty="0"/>
              <a:t>, </a:t>
            </a:r>
            <a:r>
              <a:rPr lang="en-US" dirty="0" err="1"/>
              <a:t>Yurkov</a:t>
            </a:r>
            <a:r>
              <a:rPr lang="en-US" dirty="0"/>
              <a:t>, and </a:t>
            </a:r>
            <a:r>
              <a:rPr lang="en-US" dirty="0" err="1"/>
              <a:t>Saldin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804607-4F1E-6FE3-95A0-139664555A80}"/>
              </a:ext>
            </a:extLst>
          </p:cNvPr>
          <p:cNvSpPr txBox="1"/>
          <p:nvPr/>
        </p:nvSpPr>
        <p:spPr>
          <a:xfrm>
            <a:off x="2590800" y="4111084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7200" dirty="0">
                <a:solidFill>
                  <a:srgbClr val="FC657C"/>
                </a:solidFill>
              </a:rPr>
              <a:t>ω</a:t>
            </a:r>
            <a:r>
              <a:rPr lang="en-US" sz="7200" dirty="0">
                <a:solidFill>
                  <a:srgbClr val="FC657C"/>
                </a:solidFill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D141BC-B4A8-3E13-4BFF-A079ADAE1A72}"/>
              </a:ext>
            </a:extLst>
          </p:cNvPr>
          <p:cNvSpPr txBox="1"/>
          <p:nvPr/>
        </p:nvSpPr>
        <p:spPr>
          <a:xfrm>
            <a:off x="7802224" y="4111084"/>
            <a:ext cx="1904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BEFFA5"/>
                </a:solidFill>
              </a:rPr>
              <a:t>N</a:t>
            </a:r>
            <a:r>
              <a:rPr lang="el-GR" sz="7200" dirty="0">
                <a:solidFill>
                  <a:srgbClr val="BEFFA5"/>
                </a:solidFill>
              </a:rPr>
              <a:t>ω</a:t>
            </a:r>
            <a:r>
              <a:rPr lang="en-US" sz="7200" dirty="0">
                <a:solidFill>
                  <a:srgbClr val="BEFFA5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33531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42C53-C95B-6662-1DD6-12B7313B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Stage Wavelength Limit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5D687A-B67E-E020-415D-90A48CF92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713C7-B1B0-9CF0-4BB5-562880D70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Picture 7" descr="A picture containing text, line, diagram, plot&#10;&#10;Description automatically generated">
            <a:extLst>
              <a:ext uri="{FF2B5EF4-FFF2-40B4-BE49-F238E27FC236}">
                <a16:creationId xmlns:a16="http://schemas.microsoft.com/office/drawing/2014/main" id="{97254BE5-B677-76F9-51E5-F1CCF354C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066800"/>
            <a:ext cx="9144000" cy="493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75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28073-9F38-ACE7-3D8B-D638BC246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Coherent Harmonic Generation Bunching Factor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DB752E-FAD8-9843-175F-4E40F86BA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68813-DFAF-1CAB-8EB4-C7B96450A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7" name="Picture 6" descr="A picture containing text, screenshot, colorfulness, line&#10;&#10;Description automatically generated">
            <a:extLst>
              <a:ext uri="{FF2B5EF4-FFF2-40B4-BE49-F238E27FC236}">
                <a16:creationId xmlns:a16="http://schemas.microsoft.com/office/drawing/2014/main" id="{BC095F82-9137-6613-5C83-C1D5E7CB6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5943600" cy="3210773"/>
          </a:xfrm>
          <a:prstGeom prst="rect">
            <a:avLst/>
          </a:prstGeom>
        </p:spPr>
      </p:pic>
      <p:pic>
        <p:nvPicPr>
          <p:cNvPr id="9" name="Picture 8" descr="A picture containing text, screenshot, line, colorfulness&#10;&#10;Description automatically generated">
            <a:extLst>
              <a:ext uri="{FF2B5EF4-FFF2-40B4-BE49-F238E27FC236}">
                <a16:creationId xmlns:a16="http://schemas.microsoft.com/office/drawing/2014/main" id="{A0620786-06BA-F185-2120-F7B400A36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2" y="1447800"/>
            <a:ext cx="5943600" cy="321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07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C0F4B-F1F6-E108-069B-3F9CD4C19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of the 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05F57A-C935-16C2-8FDF-04E27185B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29176-0512-17E2-78A7-FF2A35568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C81E9C-25C3-3E05-9CC6-7F82D0A0760D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Plasma-based compression allows for unprecedented peak currents and bunch lengths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05E67D-D0B5-E8AB-FB56-E95B5F7D116E}"/>
              </a:ext>
            </a:extLst>
          </p:cNvPr>
          <p:cNvSpPr txBox="1"/>
          <p:nvPr/>
        </p:nvSpPr>
        <p:spPr>
          <a:xfrm>
            <a:off x="9506353" y="298733"/>
            <a:ext cx="2547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3"/>
              </a:rPr>
              <a:t>J. </a:t>
            </a:r>
            <a:r>
              <a:rPr lang="en-US" sz="1000" dirty="0" err="1">
                <a:hlinkClick r:id="rId3"/>
              </a:rPr>
              <a:t>Duris</a:t>
            </a:r>
            <a:r>
              <a:rPr lang="en-US" sz="1000" dirty="0">
                <a:hlinkClick r:id="rId3"/>
              </a:rPr>
              <a:t> </a:t>
            </a:r>
            <a:r>
              <a:rPr lang="en-US" sz="1000" i="1" dirty="0">
                <a:hlinkClick r:id="rId3"/>
              </a:rPr>
              <a:t>et al.</a:t>
            </a:r>
            <a:r>
              <a:rPr lang="en-US" sz="1000" dirty="0">
                <a:hlinkClick r:id="rId3"/>
              </a:rPr>
              <a:t> </a:t>
            </a:r>
            <a:r>
              <a:rPr lang="en-US" sz="1000" i="1" dirty="0">
                <a:hlinkClick r:id="rId3"/>
              </a:rPr>
              <a:t>Nat. Photonics</a:t>
            </a:r>
            <a:r>
              <a:rPr lang="en-US" sz="1000" dirty="0">
                <a:hlinkClick r:id="rId3"/>
              </a:rPr>
              <a:t> 14, 30–36 (2020)</a:t>
            </a:r>
            <a:endParaRPr lang="en-US" sz="1000" dirty="0"/>
          </a:p>
          <a:p>
            <a:endParaRPr lang="en-US" sz="1000" dirty="0"/>
          </a:p>
        </p:txBody>
      </p:sp>
      <p:pic>
        <p:nvPicPr>
          <p:cNvPr id="7" name="Picture 6" descr="A picture containing text, diagram, plot, line&#10;&#10;Description automatically generated">
            <a:extLst>
              <a:ext uri="{FF2B5EF4-FFF2-40B4-BE49-F238E27FC236}">
                <a16:creationId xmlns:a16="http://schemas.microsoft.com/office/drawing/2014/main" id="{24ED85D1-8046-542D-58E3-1994604B2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871" y="1011371"/>
            <a:ext cx="4659144" cy="50292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69D1114-BF40-356A-6B4D-D649F33235CE}"/>
              </a:ext>
            </a:extLst>
          </p:cNvPr>
          <p:cNvSpPr/>
          <p:nvPr/>
        </p:nvSpPr>
        <p:spPr>
          <a:xfrm>
            <a:off x="8016043" y="3525971"/>
            <a:ext cx="1752600" cy="2036629"/>
          </a:xfrm>
          <a:prstGeom prst="ellipse">
            <a:avLst/>
          </a:prstGeom>
          <a:solidFill>
            <a:srgbClr val="70AD47">
              <a:alpha val="1098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EB0933-156D-8066-9167-C4D8632C5FFC}"/>
              </a:ext>
            </a:extLst>
          </p:cNvPr>
          <p:cNvSpPr txBox="1"/>
          <p:nvPr/>
        </p:nvSpPr>
        <p:spPr>
          <a:xfrm>
            <a:off x="8409678" y="4343400"/>
            <a:ext cx="965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278956"/>
                </a:solidFill>
              </a:rPr>
              <a:t>HHG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91A1710-467E-A9B3-C405-91D4A65534CB}"/>
              </a:ext>
            </a:extLst>
          </p:cNvPr>
          <p:cNvSpPr/>
          <p:nvPr/>
        </p:nvSpPr>
        <p:spPr>
          <a:xfrm>
            <a:off x="7889107" y="1828799"/>
            <a:ext cx="4132908" cy="838201"/>
          </a:xfrm>
          <a:prstGeom prst="ellipse">
            <a:avLst/>
          </a:prstGeom>
          <a:solidFill>
            <a:schemeClr val="accent1">
              <a:alpha val="1098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B028AC-E42E-F603-D74E-09F6E5236C3F}"/>
              </a:ext>
            </a:extLst>
          </p:cNvPr>
          <p:cNvSpPr txBox="1"/>
          <p:nvPr/>
        </p:nvSpPr>
        <p:spPr>
          <a:xfrm>
            <a:off x="8320843" y="1955511"/>
            <a:ext cx="849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PAX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0D3280-A3BD-0BBC-EC1A-0576E354CBF7}"/>
              </a:ext>
            </a:extLst>
          </p:cNvPr>
          <p:cNvSpPr txBox="1"/>
          <p:nvPr/>
        </p:nvSpPr>
        <p:spPr>
          <a:xfrm>
            <a:off x="11066257" y="2401256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XFEL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E1C281-EEE9-9FD0-FA74-52098D77E3E1}"/>
              </a:ext>
            </a:extLst>
          </p:cNvPr>
          <p:cNvCxnSpPr/>
          <p:nvPr/>
        </p:nvCxnSpPr>
        <p:spPr>
          <a:xfrm flipV="1">
            <a:off x="9768643" y="2247898"/>
            <a:ext cx="0" cy="2680277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2E8B9F3-161C-08BB-533E-917D6D90E4AE}"/>
                  </a:ext>
                </a:extLst>
              </p:cNvPr>
              <p:cNvSpPr txBox="1"/>
              <p:nvPr/>
            </p:nvSpPr>
            <p:spPr>
              <a:xfrm>
                <a:off x="9813842" y="2871686"/>
                <a:ext cx="109780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1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2E8B9F3-161C-08BB-533E-917D6D90E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842" y="2871686"/>
                <a:ext cx="1097801" cy="595932"/>
              </a:xfrm>
              <a:prstGeom prst="rect">
                <a:avLst/>
              </a:prstGeom>
              <a:blipFill>
                <a:blip r:embed="rId6"/>
                <a:stretch>
                  <a:fillRect l="-14444" t="-10204" b="-33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3D7B3BE1-D2A6-A647-14F9-BF9C939E6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743" y="1265370"/>
            <a:ext cx="6858000" cy="45212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AABF1E-00B9-EB61-010E-236F0D742A9A}"/>
              </a:ext>
            </a:extLst>
          </p:cNvPr>
          <p:cNvSpPr/>
          <p:nvPr/>
        </p:nvSpPr>
        <p:spPr>
          <a:xfrm rot="20471637">
            <a:off x="7359938" y="3019657"/>
            <a:ext cx="4665011" cy="113675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See K. Swanson talk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Thursday 10:45-11:15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F0200-AADA-D2CD-EC6C-5E78395E8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XUV Work and </a:t>
            </a:r>
            <a:r>
              <a:rPr lang="en-US" dirty="0" err="1"/>
              <a:t>Kramers-Kronig</a:t>
            </a:r>
            <a:r>
              <a:rPr lang="en-US" dirty="0"/>
              <a:t> Method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37F18D-9EF0-1866-5279-D2DD24F3B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96966-2A7C-7E21-1550-00DC782AE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7" name="Picture 6" descr="A picture containing machine, engineering, scientific instrument, indoor&#10;&#10;Description automatically generated">
            <a:extLst>
              <a:ext uri="{FF2B5EF4-FFF2-40B4-BE49-F238E27FC236}">
                <a16:creationId xmlns:a16="http://schemas.microsoft.com/office/drawing/2014/main" id="{EB905BF3-0373-8EE7-E93F-93213D39B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043" y="1133475"/>
            <a:ext cx="3739957" cy="50098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4E5607-CF6D-CD97-24C4-9616FDE31E21}"/>
              </a:ext>
            </a:extLst>
          </p:cNvPr>
          <p:cNvSpPr txBox="1"/>
          <p:nvPr/>
        </p:nvSpPr>
        <p:spPr>
          <a:xfrm>
            <a:off x="4416521" y="3581400"/>
            <a:ext cx="3567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FWHM Reconstructed: 54.63 nm</a:t>
            </a:r>
          </a:p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FWHM Original: 19.55 nm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0A4D62-4A6A-2173-8FEC-CC4C9297D5FC}"/>
              </a:ext>
            </a:extLst>
          </p:cNvPr>
          <p:cNvSpPr txBox="1"/>
          <p:nvPr/>
        </p:nvSpPr>
        <p:spPr>
          <a:xfrm>
            <a:off x="381000" y="3578082"/>
            <a:ext cx="3567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FWHM Reconstructed: 97.35 nm</a:t>
            </a:r>
          </a:p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FWHM Original: 97.35 nm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39FC49-853B-35E8-9067-23849C15B813}"/>
              </a:ext>
            </a:extLst>
          </p:cNvPr>
          <p:cNvSpPr txBox="1"/>
          <p:nvPr/>
        </p:nvSpPr>
        <p:spPr>
          <a:xfrm>
            <a:off x="364067" y="5031137"/>
            <a:ext cx="756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Can resolve beam features down to ~50 nm very well!</a:t>
            </a:r>
          </a:p>
        </p:txBody>
      </p:sp>
      <p:pic>
        <p:nvPicPr>
          <p:cNvPr id="12" name="Picture 11" descr="A picture containing text, diagram, screenshot, line&#10;&#10;Description automatically generated">
            <a:extLst>
              <a:ext uri="{FF2B5EF4-FFF2-40B4-BE49-F238E27FC236}">
                <a16:creationId xmlns:a16="http://schemas.microsoft.com/office/drawing/2014/main" id="{DA1050C4-B69D-5CE1-BF3C-01132325A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1" y="1152350"/>
            <a:ext cx="4114800" cy="2353787"/>
          </a:xfrm>
          <a:prstGeom prst="rect">
            <a:avLst/>
          </a:prstGeom>
        </p:spPr>
      </p:pic>
      <p:pic>
        <p:nvPicPr>
          <p:cNvPr id="14" name="Picture 13" descr="A picture containing text, screenshot, diagram, font&#10;&#10;Description automatically generated">
            <a:extLst>
              <a:ext uri="{FF2B5EF4-FFF2-40B4-BE49-F238E27FC236}">
                <a16:creationId xmlns:a16="http://schemas.microsoft.com/office/drawing/2014/main" id="{6ECDC7C6-4EDD-2CFF-6DDC-167955B7C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1176057"/>
            <a:ext cx="4114800" cy="235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6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10044-1B91-B87E-E59B-2F86AF447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Kramers-Kronig</a:t>
            </a:r>
            <a:r>
              <a:rPr lang="en-US" dirty="0"/>
              <a:t> Ringing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720F0-0EAD-8398-3E20-3FA843A8D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DE6EA-6727-12CE-25C3-AD1080078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7" name="Picture 6" descr="A picture containing text, font, diagram, line&#10;&#10;Description automatically generated">
            <a:extLst>
              <a:ext uri="{FF2B5EF4-FFF2-40B4-BE49-F238E27FC236}">
                <a16:creationId xmlns:a16="http://schemas.microsoft.com/office/drawing/2014/main" id="{DB3EAE14-B77B-7869-BC5C-F14A175D3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66800"/>
            <a:ext cx="9144000" cy="523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09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E61D8-1DDC-B4DE-F083-AA99B1CD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SPARC Experimental Setup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F61C11-C372-82C6-A5BC-7819C0B4CB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4F81F-9D62-FD98-131B-32D69560B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A040A3-5F09-26AA-F228-256D3F3AA691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 SPARC experimental setup provides a perfect opportunity to test plasma-based beam compression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3C3F227-8224-C985-FFE0-6A8C360A59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3333"/>
          <a:stretch>
            <a:fillRect/>
          </a:stretch>
        </p:blipFill>
        <p:spPr>
          <a:xfrm>
            <a:off x="0" y="1040955"/>
            <a:ext cx="12188952" cy="319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41B50E-C61B-0D11-1B6F-6F443BB20618}"/>
              </a:ext>
            </a:extLst>
          </p:cNvPr>
          <p:cNvSpPr txBox="1"/>
          <p:nvPr/>
        </p:nvSpPr>
        <p:spPr>
          <a:xfrm>
            <a:off x="381000" y="3640390"/>
            <a:ext cx="228600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i="1" dirty="0"/>
              <a:t>Conventional RF acceleration to reach 100 MeV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8241B187-4589-7F29-CEC5-3F23B39C08F6}"/>
              </a:ext>
            </a:extLst>
          </p:cNvPr>
          <p:cNvSpPr/>
          <p:nvPr/>
        </p:nvSpPr>
        <p:spPr>
          <a:xfrm>
            <a:off x="1219200" y="2640754"/>
            <a:ext cx="731520" cy="9144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A8AF9-1F38-87DA-0085-D6825DFD8208}"/>
              </a:ext>
            </a:extLst>
          </p:cNvPr>
          <p:cNvSpPr txBox="1"/>
          <p:nvPr/>
        </p:nvSpPr>
        <p:spPr>
          <a:xfrm>
            <a:off x="2895600" y="3640390"/>
            <a:ext cx="228600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i="1" dirty="0"/>
              <a:t>Plasma to chirp the witness beam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0130DE31-C3D7-575B-DACF-D5F1960EDFEB}"/>
              </a:ext>
            </a:extLst>
          </p:cNvPr>
          <p:cNvSpPr/>
          <p:nvPr/>
        </p:nvSpPr>
        <p:spPr>
          <a:xfrm>
            <a:off x="3733800" y="2640754"/>
            <a:ext cx="731520" cy="9144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6B0B9D-0BDD-7148-EEF4-19E905991148}"/>
              </a:ext>
            </a:extLst>
          </p:cNvPr>
          <p:cNvSpPr txBox="1"/>
          <p:nvPr/>
        </p:nvSpPr>
        <p:spPr>
          <a:xfrm>
            <a:off x="6248400" y="3640390"/>
            <a:ext cx="228600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i="1" dirty="0"/>
              <a:t>Chicane to compress the witness beam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2C081C20-1113-F206-A2EF-DFC1510CEF80}"/>
              </a:ext>
            </a:extLst>
          </p:cNvPr>
          <p:cNvSpPr/>
          <p:nvPr/>
        </p:nvSpPr>
        <p:spPr>
          <a:xfrm>
            <a:off x="7086600" y="2640754"/>
            <a:ext cx="731520" cy="9144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D89251-D7BC-682B-23A8-594955ACFBD3}"/>
              </a:ext>
            </a:extLst>
          </p:cNvPr>
          <p:cNvSpPr txBox="1"/>
          <p:nvPr/>
        </p:nvSpPr>
        <p:spPr>
          <a:xfrm>
            <a:off x="8860536" y="3640390"/>
            <a:ext cx="228600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i="1" dirty="0"/>
              <a:t>Undulator to produce a coherent pulse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3F3C2D2C-9420-B2A1-607B-513C1E12193D}"/>
              </a:ext>
            </a:extLst>
          </p:cNvPr>
          <p:cNvSpPr/>
          <p:nvPr/>
        </p:nvSpPr>
        <p:spPr>
          <a:xfrm>
            <a:off x="9698736" y="2640754"/>
            <a:ext cx="731520" cy="91440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0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77B85-1DCB-2BC4-6266-038071589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Demonstration at SPARC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22FED5-4FC9-7939-63D3-D5B70E29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32452-4BC0-B0DE-BB84-5A527FC7B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51F9D1-1C2D-5939-7112-69BC1FE5217D}"/>
              </a:ext>
            </a:extLst>
          </p:cNvPr>
          <p:cNvSpPr/>
          <p:nvPr/>
        </p:nvSpPr>
        <p:spPr>
          <a:xfrm>
            <a:off x="533400" y="1003054"/>
            <a:ext cx="5410200" cy="5334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4000"/>
                </a:schemeClr>
              </a:gs>
              <a:gs pos="5000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Measure beam chirp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85D0EC-6B59-FCC1-D798-CB86B96B8B04}"/>
              </a:ext>
            </a:extLst>
          </p:cNvPr>
          <p:cNvSpPr/>
          <p:nvPr/>
        </p:nvSpPr>
        <p:spPr>
          <a:xfrm>
            <a:off x="6096000" y="2217159"/>
            <a:ext cx="5410200" cy="5334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4000"/>
                </a:schemeClr>
              </a:gs>
              <a:gs pos="5000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Measure and control the undulator spectrum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81A4CB-CD61-FB2F-D641-D5B9C2868443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 PAX principle uses the beam’s chirp to compress it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F8DB3CE-7DFF-3871-C138-2FF74EB1F401}"/>
              </a:ext>
            </a:extLst>
          </p:cNvPr>
          <p:cNvSpPr/>
          <p:nvPr/>
        </p:nvSpPr>
        <p:spPr>
          <a:xfrm>
            <a:off x="3124200" y="1620427"/>
            <a:ext cx="5410200" cy="5334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4000"/>
                </a:schemeClr>
              </a:gs>
              <a:gs pos="5000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Generate + measure a compression-dependent signal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47F333-1B80-264E-47D9-5F3B6417D0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67472" y="2883146"/>
            <a:ext cx="5752256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85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92BD-8E25-6D2A-BA08-943ACE7A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FD3E0-DC13-83E3-A4C1-E0C7AC11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Chirp Measurements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4D74D4-7306-C52B-3096-6BE1E74C1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60886-76D4-0E51-941B-327928327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A7AD20-E47B-62C5-13D8-8D9BDB897C72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Chirp measurements need refinement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DD40E-1635-62C8-EE37-A207B7F55635}"/>
              </a:ext>
            </a:extLst>
          </p:cNvPr>
          <p:cNvSpPr txBox="1"/>
          <p:nvPr/>
        </p:nvSpPr>
        <p:spPr>
          <a:xfrm>
            <a:off x="6107482" y="1346537"/>
            <a:ext cx="48653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Chirp is measured by combining the energy spread measurement with the bunch length measurement</a:t>
            </a:r>
          </a:p>
        </p:txBody>
      </p:sp>
      <p:pic>
        <p:nvPicPr>
          <p:cNvPr id="8" name="Graphic 16">
            <a:extLst>
              <a:ext uri="{FF2B5EF4-FFF2-40B4-BE49-F238E27FC236}">
                <a16:creationId xmlns:a16="http://schemas.microsoft.com/office/drawing/2014/main" id="{C871A649-3436-C12C-B3E2-EDB92A1253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1346537"/>
            <a:ext cx="3817545" cy="2672282"/>
          </a:xfrm>
          <a:prstGeom prst="rect">
            <a:avLst/>
          </a:prstGeom>
        </p:spPr>
      </p:pic>
      <p:pic>
        <p:nvPicPr>
          <p:cNvPr id="9" name="table">
            <a:extLst>
              <a:ext uri="{FF2B5EF4-FFF2-40B4-BE49-F238E27FC236}">
                <a16:creationId xmlns:a16="http://schemas.microsoft.com/office/drawing/2014/main" id="{83F89DE1-C261-AFE1-DCD1-8EE6DC569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4549850"/>
            <a:ext cx="2817283" cy="100584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C99DEAAA-2C37-C5AA-C37D-4D19ED61B9CC}"/>
              </a:ext>
            </a:extLst>
          </p:cNvPr>
          <p:cNvSpPr txBox="1"/>
          <p:nvPr/>
        </p:nvSpPr>
        <p:spPr>
          <a:xfrm>
            <a:off x="1071176" y="4215486"/>
            <a:ext cx="2954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Capillary discharge 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83BFB802-1D54-D05B-8B01-2B20C06BB5EE}"/>
                  </a:ext>
                </a:extLst>
              </p:cNvPr>
              <p:cNvSpPr txBox="1"/>
              <p:nvPr/>
            </p:nvSpPr>
            <p:spPr>
              <a:xfrm>
                <a:off x="7464572" y="4427855"/>
                <a:ext cx="3463384" cy="6249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≈0.1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MeV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um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83BFB802-1D54-D05B-8B01-2B20C06BB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572" y="4427855"/>
                <a:ext cx="3463384" cy="6249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714;g3f55441d267_0_165">
            <a:extLst>
              <a:ext uri="{FF2B5EF4-FFF2-40B4-BE49-F238E27FC236}">
                <a16:creationId xmlns:a16="http://schemas.microsoft.com/office/drawing/2014/main" id="{4B85B2E8-7F15-3A0E-7312-EA1BE7CF6318}"/>
              </a:ext>
            </a:extLst>
          </p:cNvPr>
          <p:cNvSpPr txBox="1"/>
          <p:nvPr/>
        </p:nvSpPr>
        <p:spPr>
          <a:xfrm>
            <a:off x="7119714" y="3787825"/>
            <a:ext cx="38175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800" dirty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rPr>
              <a:t>Chirp estimated as:</a:t>
            </a:r>
            <a:endParaRPr sz="2800" b="0" i="0" u="none" strike="noStrike" cap="none" dirty="0">
              <a:solidFill>
                <a:srgbClr val="8C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9878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5A446-A7FF-9367-0FB2-F145B054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70ACD-4E5A-EFE4-A249-685FE566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Photodiode Measurements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5CE2BE-3EFB-A846-C7D3-3423D6A1F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66FDD-E438-0951-2D29-6FC1DEE10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DDFAA2-DB20-ECE2-6709-6DC19F608105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Photodiode measurements suggest total signal at optical wavelengths responds to changing plasma density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5A6579-A78A-78CA-961F-E3D352A372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100" y="1541122"/>
            <a:ext cx="8229600" cy="39696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FE7667-AD7F-CAA4-75CD-F3ABF2243718}"/>
              </a:ext>
            </a:extLst>
          </p:cNvPr>
          <p:cNvSpPr txBox="1"/>
          <p:nvPr/>
        </p:nvSpPr>
        <p:spPr>
          <a:xfrm>
            <a:off x="8534400" y="3962400"/>
            <a:ext cx="365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78956"/>
                </a:solidFill>
              </a:rPr>
              <a:t>Adjusting plasma density is a viable way to control compression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CA821E8-C84D-E935-1F31-7E356ACD61F8}"/>
                  </a:ext>
                </a:extLst>
              </p:cNvPr>
              <p:cNvSpPr txBox="1"/>
              <p:nvPr/>
            </p:nvSpPr>
            <p:spPr>
              <a:xfrm>
                <a:off x="8534399" y="2286000"/>
                <a:ext cx="357857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We observe an increase in signal at high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CA821E8-C84D-E935-1F31-7E356ACD6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399" y="2286000"/>
                <a:ext cx="3578579" cy="1384995"/>
              </a:xfrm>
              <a:prstGeom prst="rect">
                <a:avLst/>
              </a:prstGeom>
              <a:blipFill>
                <a:blip r:embed="rId4"/>
                <a:stretch>
                  <a:fillRect l="-3407" t="-3965" b="-11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7832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92E69-C0D9-0701-1731-182E0B532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655B6-980B-3D64-6E87-B1F48898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Photodiode Measurements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92A18B-2021-00AF-0F65-B539A4AD3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AC299-7544-8639-3587-6D09C13F0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4FDA27-DE6D-8CAD-8A1A-36EF130D7A7C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Beamloading</a:t>
            </a:r>
            <a:r>
              <a:rPr lang="en-US" sz="2000" dirty="0">
                <a:solidFill>
                  <a:schemeClr val="bg1"/>
                </a:solidFill>
              </a:rPr>
              <a:t> can be used to control chirp and compression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1D908-09B4-A4EC-2521-1ED8CD9DAFBD}"/>
              </a:ext>
            </a:extLst>
          </p:cNvPr>
          <p:cNvSpPr txBox="1"/>
          <p:nvPr/>
        </p:nvSpPr>
        <p:spPr>
          <a:xfrm>
            <a:off x="6629400" y="1710089"/>
            <a:ext cx="434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278956"/>
                </a:solidFill>
              </a:rPr>
              <a:t>Reducing the beam charge from 40 </a:t>
            </a:r>
            <a:r>
              <a:rPr lang="en-US" sz="2800" b="1" i="1" dirty="0" err="1">
                <a:solidFill>
                  <a:srgbClr val="278956"/>
                </a:solidFill>
              </a:rPr>
              <a:t>pC</a:t>
            </a:r>
            <a:r>
              <a:rPr lang="en-US" sz="2800" b="1" i="1" dirty="0">
                <a:solidFill>
                  <a:srgbClr val="278956"/>
                </a:solidFill>
              </a:rPr>
              <a:t> to 20 </a:t>
            </a:r>
            <a:r>
              <a:rPr lang="en-US" sz="2800" b="1" i="1" dirty="0" err="1">
                <a:solidFill>
                  <a:srgbClr val="278956"/>
                </a:solidFill>
              </a:rPr>
              <a:t>pC</a:t>
            </a:r>
            <a:r>
              <a:rPr lang="en-US" sz="2800" b="1" i="1" dirty="0">
                <a:solidFill>
                  <a:srgbClr val="278956"/>
                </a:solidFill>
              </a:rPr>
              <a:t> drastically increased signal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477273-567D-B897-6AD8-DEAC47E3AC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1768" y="1210746"/>
            <a:ext cx="5477263" cy="4465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B74CD8-8695-C471-DE92-6272B8E39D89}"/>
              </a:ext>
            </a:extLst>
          </p:cNvPr>
          <p:cNvSpPr txBox="1"/>
          <p:nvPr/>
        </p:nvSpPr>
        <p:spPr>
          <a:xfrm>
            <a:off x="6629400" y="3710970"/>
            <a:ext cx="495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rgbClr val="278956"/>
                </a:solidFill>
              </a:rPr>
              <a:t>Beamloading</a:t>
            </a:r>
            <a:r>
              <a:rPr lang="en-US" sz="2800" b="1" i="1" dirty="0">
                <a:solidFill>
                  <a:srgbClr val="278956"/>
                </a:solidFill>
              </a:rPr>
              <a:t> is another tool to control compression</a:t>
            </a:r>
          </a:p>
        </p:txBody>
      </p:sp>
    </p:spTree>
    <p:extLst>
      <p:ext uri="{BB962C8B-B14F-4D97-AF65-F5344CB8AC3E}">
        <p14:creationId xmlns:p14="http://schemas.microsoft.com/office/powerpoint/2010/main" val="1465308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2AD3A-775C-EFA5-D82F-45C8EEED0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8AB0C-0718-CA98-ED09-1A9BBA312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Undulator Measurements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A6B392-99B9-A10B-4BB6-DF7FF8E2F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AAC, July 2026                                          R. Hessami                       Demonstration of Plasma-Based Beam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5371E-46D7-BE2C-57FE-BACEA2494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E0F146-FA3E-7F6C-725B-B944EA2130EC}"/>
              </a:ext>
            </a:extLst>
          </p:cNvPr>
          <p:cNvSpPr txBox="1"/>
          <p:nvPr/>
        </p:nvSpPr>
        <p:spPr>
          <a:xfrm>
            <a:off x="0" y="6153090"/>
            <a:ext cx="12192000" cy="40011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 SPARC undulators allow us to see how the spectrum can be controlled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1EF2AA-CCFD-F47E-AEDB-6724F144786A}"/>
              </a:ext>
            </a:extLst>
          </p:cNvPr>
          <p:cNvSpPr txBox="1"/>
          <p:nvPr/>
        </p:nvSpPr>
        <p:spPr>
          <a:xfrm>
            <a:off x="5481935" y="4663958"/>
            <a:ext cx="6287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SPARC observed 27 </a:t>
            </a:r>
            <a:r>
              <a:rPr lang="en-US" sz="2400" b="1" i="1" dirty="0" err="1"/>
              <a:t>nJ</a:t>
            </a:r>
            <a:r>
              <a:rPr lang="en-US" sz="2400" b="1" i="1" dirty="0"/>
              <a:t> after all 7 undulators previously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F2D1A3-ACFE-B7CE-D6F6-75533F6EA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" y="1383853"/>
            <a:ext cx="5029200" cy="37760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1CFFD4-8F25-9CEE-5FF4-88F8E946B1A6}"/>
              </a:ext>
            </a:extLst>
          </p:cNvPr>
          <p:cNvSpPr txBox="1"/>
          <p:nvPr/>
        </p:nvSpPr>
        <p:spPr>
          <a:xfrm>
            <a:off x="1099161" y="957590"/>
            <a:ext cx="2865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/>
              <a:t>SPARC Undulators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F266980-BA35-7668-4700-FCA660F63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066800"/>
            <a:ext cx="4114800" cy="330083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D70D492-79D4-028D-4CE2-9787B8EC1AB7}"/>
              </a:ext>
            </a:extLst>
          </p:cNvPr>
          <p:cNvSpPr txBox="1"/>
          <p:nvPr/>
        </p:nvSpPr>
        <p:spPr>
          <a:xfrm>
            <a:off x="326136" y="5229390"/>
            <a:ext cx="4706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hlinkClick r:id="rId5"/>
              </a:rPr>
              <a:t>Pompili, R., Alesini, D., Anania, M.P. et al. Nature 605, 659–662 (2022).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21049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-II Main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E89614D-0902-8149-85B3-68309808B611}" vid="{F307F243-3939-854B-9897-D6BC851B30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EAAE978D3FDF41AB37F4EFF5CCC60F" ma:contentTypeVersion="7" ma:contentTypeDescription="Create a new document." ma:contentTypeScope="" ma:versionID="9c4bf91aa233bb0983647f4156dff6b1">
  <xsd:schema xmlns:xsd="http://www.w3.org/2001/XMLSchema" xmlns:xs="http://www.w3.org/2001/XMLSchema" xmlns:p="http://schemas.microsoft.com/office/2006/metadata/properties" xmlns:ns2="2c676331-9f32-46eb-870f-c0db5a96f88a" targetNamespace="http://schemas.microsoft.com/office/2006/metadata/properties" ma:root="true" ma:fieldsID="0853cb6a7d1325730dc3d1a494d1525c" ns2:_="">
    <xsd:import namespace="2c676331-9f32-46eb-870f-c0db5a96f88a"/>
    <xsd:element name="properties">
      <xsd:complexType>
        <xsd:sequence>
          <xsd:element name="documentManagement">
            <xsd:complexType>
              <xsd:all>
                <xsd:element ref="ns2:Agenda_x0020_Session" minOccurs="0"/>
                <xsd:element ref="ns2:Agenda_x0020_Session_x003a_Speaker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76331-9f32-46eb-870f-c0db5a96f88a" elementFormDefault="qualified">
    <xsd:import namespace="http://schemas.microsoft.com/office/2006/documentManagement/types"/>
    <xsd:import namespace="http://schemas.microsoft.com/office/infopath/2007/PartnerControls"/>
    <xsd:element name="Agenda_x0020_Session" ma:index="8" nillable="true" ma:displayName="Agenda Session" ma:list="{96d6a317-a20e-4679-9a5c-ddd41d10aa53}" ma:internalName="Agenda_x0020_Session" ma:readOnly="false" ma:showField="Title">
      <xsd:simpleType>
        <xsd:restriction base="dms:Lookup"/>
      </xsd:simpleType>
    </xsd:element>
    <xsd:element name="Agenda_x0020_Session_x003a_Speaker" ma:index="9" nillable="true" ma:displayName="Agenda Session:Speaker" ma:list="{96d6a317-a20e-4679-9a5c-ddd41d10aa53}" ma:internalName="Agenda_x0020_Session_x003a_Speaker" ma:readOnly="true" ma:showField="Speaker" ma:web="2168e73c-25b2-4896-81b7-aa81e600c41e">
      <xsd:simpleType>
        <xsd:restriction base="dms:Lookup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genda_x0020_Session xmlns="2c676331-9f32-46eb-870f-c0db5a96f88a" xsi:nil="true"/>
  </documentManagement>
</p:properties>
</file>

<file path=customXml/itemProps1.xml><?xml version="1.0" encoding="utf-8"?>
<ds:datastoreItem xmlns:ds="http://schemas.openxmlformats.org/officeDocument/2006/customXml" ds:itemID="{CA2B407C-F0F6-4509-99C6-DFE61E38D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676331-9f32-46eb-870f-c0db5a96f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8375DF-21B6-4262-A4DD-DBB324FB33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2A01E8-5EA1-4C98-AC64-9FC08C167D27}">
  <ds:schemaRefs>
    <ds:schemaRef ds:uri="http://schemas.microsoft.com/office/2006/metadata/properties"/>
    <ds:schemaRef ds:uri="http://schemas.microsoft.com/office/infopath/2007/PartnerControls"/>
    <ds:schemaRef ds:uri="2c676331-9f32-46eb-870f-c0db5a96f88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FACET-II Main</Template>
  <TotalTime>8570</TotalTime>
  <Words>1438</Words>
  <Application>Microsoft Office PowerPoint</Application>
  <PresentationFormat>Widescreen</PresentationFormat>
  <Paragraphs>244</Paragraphs>
  <Slides>31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Lato</vt:lpstr>
      <vt:lpstr>Lato Black</vt:lpstr>
      <vt:lpstr>Arial</vt:lpstr>
      <vt:lpstr>Cambria Math</vt:lpstr>
      <vt:lpstr>Calibri</vt:lpstr>
      <vt:lpstr>FACET-II Main</vt:lpstr>
      <vt:lpstr>PowerPoint Presentation</vt:lpstr>
      <vt:lpstr>A Need for Compressed Beams</vt:lpstr>
      <vt:lpstr>Current State of the Art</vt:lpstr>
      <vt:lpstr>SPARC Experimental Setup</vt:lpstr>
      <vt:lpstr>Experimental Demonstration at SPARC</vt:lpstr>
      <vt:lpstr>Chirp Measurements</vt:lpstr>
      <vt:lpstr>Photodiode Measurements</vt:lpstr>
      <vt:lpstr>Photodiode Measurements</vt:lpstr>
      <vt:lpstr>Undulator Measurements</vt:lpstr>
      <vt:lpstr>Undulator Measurements</vt:lpstr>
      <vt:lpstr>Conclusion</vt:lpstr>
      <vt:lpstr>The SPARC and PAX Teams</vt:lpstr>
      <vt:lpstr>Acknowledgments</vt:lpstr>
      <vt:lpstr>Backup Slides</vt:lpstr>
      <vt:lpstr>Chicane Scans</vt:lpstr>
      <vt:lpstr>Wavelength Scans</vt:lpstr>
      <vt:lpstr>Photodiode Comparison</vt:lpstr>
      <vt:lpstr>Pyro Comparison</vt:lpstr>
      <vt:lpstr>Pyro Simulation Comparison</vt:lpstr>
      <vt:lpstr>Pyro Comparison</vt:lpstr>
      <vt:lpstr>Pyro Comparison</vt:lpstr>
      <vt:lpstr>Pyro Comparison</vt:lpstr>
      <vt:lpstr>Plasma-Accelerators: Recent Highlights</vt:lpstr>
      <vt:lpstr>Plasma-Based Injectors</vt:lpstr>
      <vt:lpstr>Attosecond E-beams for short bunch colliders</vt:lpstr>
      <vt:lpstr>Adding a 10 nm Undulator</vt:lpstr>
      <vt:lpstr>Coherent Harmonic Generation</vt:lpstr>
      <vt:lpstr>Single Stage Wavelength Limit</vt:lpstr>
      <vt:lpstr>Coherent Harmonic Generation Bunching Factor</vt:lpstr>
      <vt:lpstr>XUV Work and Kramers-Kronig Method</vt:lpstr>
      <vt:lpstr>Kramers-Kronig Ringing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Rafi Mir-Ali Hessami</cp:lastModifiedBy>
  <cp:revision>135</cp:revision>
  <dcterms:created xsi:type="dcterms:W3CDTF">2022-06-05T18:49:21Z</dcterms:created>
  <dcterms:modified xsi:type="dcterms:W3CDTF">2026-07-27T19:39:10Z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0x01010034EAAE978D3FDF41AB37F4EFF5CCC60F</vt:lpwstr>
  </property>
</Properties>
</file>