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4v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93" r:id="rId2"/>
  </p:sldMasterIdLst>
  <p:notesMasterIdLst>
    <p:notesMasterId r:id="rId15"/>
  </p:notesMasterIdLst>
  <p:handoutMasterIdLst>
    <p:handoutMasterId r:id="rId16"/>
  </p:handoutMasterIdLst>
  <p:sldIdLst>
    <p:sldId id="277" r:id="rId3"/>
    <p:sldId id="310" r:id="rId4"/>
    <p:sldId id="312" r:id="rId5"/>
    <p:sldId id="313" r:id="rId6"/>
    <p:sldId id="314" r:id="rId7"/>
    <p:sldId id="315" r:id="rId8"/>
    <p:sldId id="316" r:id="rId9"/>
    <p:sldId id="319" r:id="rId10"/>
    <p:sldId id="317" r:id="rId11"/>
    <p:sldId id="320" r:id="rId12"/>
    <p:sldId id="318" r:id="rId13"/>
    <p:sldId id="311" r:id="rId1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userDrawn="1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1"/>
    <a:srgbClr val="000F7E"/>
    <a:srgbClr val="09198D"/>
    <a:srgbClr val="FF9129"/>
    <a:srgbClr val="00AA64"/>
    <a:srgbClr val="1A70B8"/>
    <a:srgbClr val="0A197E"/>
    <a:srgbClr val="000000"/>
    <a:srgbClr val="69C3FF"/>
    <a:srgbClr val="EB0F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03"/>
    <p:restoredTop sz="94953"/>
  </p:normalViewPr>
  <p:slideViewPr>
    <p:cSldViewPr snapToGrid="0" snapToObjects="1" showGuides="1">
      <p:cViewPr>
        <p:scale>
          <a:sx n="100" d="100"/>
          <a:sy n="100" d="100"/>
        </p:scale>
        <p:origin x="368" y="324"/>
      </p:cViewPr>
      <p:guideLst>
        <p:guide/>
        <p:guide orient="horz" pos="1620"/>
      </p:guideLst>
    </p:cSldViewPr>
  </p:slideViewPr>
  <p:outlineViewPr>
    <p:cViewPr>
      <p:scale>
        <a:sx n="33" d="100"/>
        <a:sy n="33" d="100"/>
      </p:scale>
      <p:origin x="0" y="-381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 snapToObjects="1" showGuides="1">
      <p:cViewPr varScale="1">
        <p:scale>
          <a:sx n="90" d="100"/>
          <a:sy n="90" d="100"/>
        </p:scale>
        <p:origin x="384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CE6B804-3E45-364D-A045-BB358CB8E69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8BAC92-B99D-FF4D-A990-D686745CA78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05749E-04CE-F245-A958-C4F030697BC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D6A46C-39E5-FF4C-9921-815AC4BE943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EFC7B7-2133-5C4A-AC28-C1AA9FF1AC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9CEA21-F2A0-454B-B622-7D3A8835A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8695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F264E-8066-E947-B6B5-B5BD434D7B6B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D8D52D-A3F1-4B43-9554-93E43582D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839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D8D52D-A3F1-4B43-9554-93E43582DB8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734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F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2A78D693-BA62-1E4A-A3D2-53CDC72AAE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8560" y="190440"/>
            <a:ext cx="8805439" cy="4953060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374" y="1486403"/>
            <a:ext cx="3830320" cy="1169551"/>
          </a:xfrm>
        </p:spPr>
        <p:txBody>
          <a:bodyPr lIns="0" tIns="0" rIns="0" bIns="0" anchor="t" anchorCtr="0">
            <a:normAutofit/>
          </a:bodyPr>
          <a:lstStyle>
            <a:lvl1pPr algn="l" fontAlgn="t">
              <a:lnSpc>
                <a:spcPct val="100000"/>
              </a:lnSpc>
              <a:defRPr sz="2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2671309"/>
            <a:ext cx="3830320" cy="485140"/>
          </a:xfrm>
        </p:spPr>
        <p:txBody>
          <a:bodyPr lIns="0" tIns="0" rIns="0" bIns="0"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ea typeface="Source Sans Pro Semibold" panose="020B0503030403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add presenter or presenting org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5D57AE5-8F4A-FA4E-90E4-E2EE525E9D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-58373"/>
            <a:ext cx="3331464" cy="1529754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000446-DC24-2642-A21F-0BEA007314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3297127"/>
            <a:ext cx="2714105" cy="243609"/>
          </a:xfrm>
        </p:spPr>
        <p:txBody>
          <a:bodyPr lIns="0" tIns="0" rIns="0" bIns="0"/>
          <a:lstStyle>
            <a:lvl1pPr>
              <a:buNone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the date of the presentation</a:t>
            </a: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85AE9854-7A76-C34E-9D7F-DE749A698C73}"/>
              </a:ext>
            </a:extLst>
          </p:cNvPr>
          <p:cNvSpPr txBox="1">
            <a:spLocks/>
          </p:cNvSpPr>
          <p:nvPr userDrawn="1"/>
        </p:nvSpPr>
        <p:spPr>
          <a:xfrm>
            <a:off x="8705088" y="4849122"/>
            <a:ext cx="220485" cy="20285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 </a:t>
            </a:r>
            <a:fld id="{F16E1515-8F3D-DE4D-94E5-8D9BEBCD7A49}" type="slidenum">
              <a:rPr lang="en-US" smtClean="0">
                <a:solidFill>
                  <a:schemeClr val="bg1">
                    <a:lumMod val="6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DD9D28ED-2D06-3A46-9727-8A9B2D7E7F63}"/>
              </a:ext>
            </a:extLst>
          </p:cNvPr>
          <p:cNvSpPr txBox="1">
            <a:spLocks/>
          </p:cNvSpPr>
          <p:nvPr userDrawn="1"/>
        </p:nvSpPr>
        <p:spPr>
          <a:xfrm>
            <a:off x="8074152" y="4846002"/>
            <a:ext cx="609914" cy="14850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Source Sans Pro Semibold" panose="020B0503030403020204" pitchFamily="34" charset="0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39BF0A-C635-544F-850F-946AD8E7975B}" type="datetime1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615BFA-90C1-0F46-AAA7-8C67D48F46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140122"/>
            <a:ext cx="2597150" cy="379412"/>
          </a:xfrm>
        </p:spPr>
        <p:txBody>
          <a:bodyPr lIns="0" tIns="0" rIns="0" bIns="0" anchor="t" anchorCtr="0"/>
          <a:lstStyle>
            <a:lvl1pPr>
              <a:buFontTx/>
              <a:buNone/>
              <a:defRPr sz="1000">
                <a:solidFill>
                  <a:schemeClr val="bg1">
                    <a:lumMod val="65000"/>
                  </a:schemeClr>
                </a:solidFill>
              </a:defRPr>
            </a:lvl1pPr>
            <a:lvl2pPr>
              <a:buFontTx/>
              <a:buNone/>
              <a:defRPr sz="1200">
                <a:solidFill>
                  <a:schemeClr val="bg1">
                    <a:lumMod val="65000"/>
                  </a:schemeClr>
                </a:solidFill>
              </a:defRPr>
            </a:lvl2pPr>
            <a:lvl3pPr>
              <a:buFontTx/>
              <a:buNone/>
              <a:defRPr sz="1200">
                <a:solidFill>
                  <a:schemeClr val="bg1">
                    <a:lumMod val="65000"/>
                  </a:schemeClr>
                </a:solidFill>
              </a:defRPr>
            </a:lvl3pPr>
            <a:lvl4pPr>
              <a:buFontTx/>
              <a:buNone/>
              <a:defRPr sz="1200">
                <a:solidFill>
                  <a:schemeClr val="bg1">
                    <a:lumMod val="65000"/>
                  </a:schemeClr>
                </a:solidFill>
              </a:defRPr>
            </a:lvl4pPr>
            <a:lvl5pPr>
              <a:buFontTx/>
              <a:buNone/>
              <a:defRPr sz="12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LA-UR number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414CA33-8F7C-674C-8C40-9D83B5A1C57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36401" y="4751400"/>
            <a:ext cx="598099" cy="27463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45E8F88-2F04-A24D-B64D-D31A64C16106}"/>
              </a:ext>
            </a:extLst>
          </p:cNvPr>
          <p:cNvSpPr txBox="1"/>
          <p:nvPr userDrawn="1"/>
        </p:nvSpPr>
        <p:spPr>
          <a:xfrm>
            <a:off x="918682" y="4859907"/>
            <a:ext cx="3888259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Managed by Triad National Security, LLC, for the U.S. Department of Energy’s NNSA.</a:t>
            </a:r>
          </a:p>
        </p:txBody>
      </p:sp>
    </p:spTree>
    <p:extLst>
      <p:ext uri="{BB962C8B-B14F-4D97-AF65-F5344CB8AC3E}">
        <p14:creationId xmlns:p14="http://schemas.microsoft.com/office/powerpoint/2010/main" val="11320531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ext Areas_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D46214E2-32D4-424B-9DE1-4EDE4429688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1143000"/>
            <a:ext cx="3840480" cy="272381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240E4E95-1B27-5348-9471-7BB69800EDD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57200"/>
            <a:ext cx="8229600" cy="66751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b="1" i="0">
                <a:latin typeface="Acumin Pro" panose="020B0504020202020204" pitchFamily="34" charset="77"/>
              </a:defRPr>
            </a:lvl2pPr>
            <a:lvl3pPr>
              <a:buNone/>
              <a:defRPr b="1" i="0">
                <a:latin typeface="Acumin Pro" panose="020B0504020202020204" pitchFamily="34" charset="77"/>
              </a:defRPr>
            </a:lvl3pPr>
            <a:lvl4pPr>
              <a:buNone/>
              <a:defRPr b="1" i="0">
                <a:latin typeface="Acumin Pro" panose="020B0504020202020204" pitchFamily="34" charset="77"/>
              </a:defRPr>
            </a:lvl4pPr>
            <a:lvl5pPr>
              <a:buNone/>
              <a:defRPr b="1" i="0">
                <a:latin typeface="Acumin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1B65E676-959E-0E41-8EAD-45D6F7E076B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46320" y="1143000"/>
            <a:ext cx="3840480" cy="272381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81900B1-3D44-764E-9A42-70386E05E5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7200" y="1508760"/>
            <a:ext cx="3840480" cy="3034768"/>
          </a:xfrm>
        </p:spPr>
        <p:txBody>
          <a:bodyPr lIns="0" tIns="0" rIns="0" bIns="0">
            <a:noAutofit/>
          </a:bodyPr>
          <a:lstStyle>
            <a:lvl1pPr marL="182880" indent="-182880">
              <a:lnSpc>
                <a:spcPct val="100000"/>
              </a:lnSpc>
              <a:spcBef>
                <a:spcPts val="600"/>
              </a:spcBef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8685422-C0F4-174C-BFA6-015246A3D42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46320" y="1508760"/>
            <a:ext cx="3840480" cy="3034768"/>
          </a:xfrm>
        </p:spPr>
        <p:txBody>
          <a:bodyPr lIns="0" tIns="0" rIns="0" bIns="0">
            <a:noAutofit/>
          </a:bodyPr>
          <a:lstStyle>
            <a:lvl1pPr marL="182880" indent="-182880">
              <a:lnSpc>
                <a:spcPct val="100000"/>
              </a:lnSpc>
              <a:spcBef>
                <a:spcPts val="600"/>
              </a:spcBef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81090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hotos and Text_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84D7D689-7F2D-0348-816C-97C77A8DA1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8229600" cy="667512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defRPr sz="2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DB2A39F7-5A62-2B4C-A657-BD57B5768EF5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57200" y="1143000"/>
            <a:ext cx="3685032" cy="2029968"/>
          </a:xfr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</a:t>
            </a:r>
          </a:p>
          <a:p>
            <a:endParaRPr lang="en-US" dirty="0"/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6CCEB416-B433-8F46-8DFF-FFAC7ACCA5F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7200" y="3520440"/>
            <a:ext cx="3685032" cy="181084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66B16311-DD9F-7D43-964B-E92B217DC39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7200" y="3840480"/>
            <a:ext cx="3685032" cy="73152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 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023AA45D-8199-F644-847B-E64A5EC3FB8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7200" y="3246120"/>
            <a:ext cx="3685032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33" name="Picture Placeholder 9">
            <a:extLst>
              <a:ext uri="{FF2B5EF4-FFF2-40B4-BE49-F238E27FC236}">
                <a16:creationId xmlns:a16="http://schemas.microsoft.com/office/drawing/2014/main" id="{2652C890-3579-2E47-9AB6-1D78A5E47643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001768" y="1143000"/>
            <a:ext cx="3685032" cy="2029968"/>
          </a:xfr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</a:t>
            </a:r>
          </a:p>
          <a:p>
            <a:endParaRPr lang="en-US" dirty="0"/>
          </a:p>
        </p:txBody>
      </p:sp>
      <p:sp>
        <p:nvSpPr>
          <p:cNvPr id="34" name="Text Placeholder 12">
            <a:extLst>
              <a:ext uri="{FF2B5EF4-FFF2-40B4-BE49-F238E27FC236}">
                <a16:creationId xmlns:a16="http://schemas.microsoft.com/office/drawing/2014/main" id="{DD1D0C09-D811-144F-BEBD-275B6A12072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001768" y="3520440"/>
            <a:ext cx="3685032" cy="181084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5" name="Text Placeholder 12">
            <a:extLst>
              <a:ext uri="{FF2B5EF4-FFF2-40B4-BE49-F238E27FC236}">
                <a16:creationId xmlns:a16="http://schemas.microsoft.com/office/drawing/2014/main" id="{2213ED2D-D77F-7D49-9E2D-96B09A5A751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001768" y="3840480"/>
            <a:ext cx="3685032" cy="73152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 </a:t>
            </a:r>
          </a:p>
        </p:txBody>
      </p:sp>
      <p:sp>
        <p:nvSpPr>
          <p:cNvPr id="36" name="Text Placeholder 13">
            <a:extLst>
              <a:ext uri="{FF2B5EF4-FFF2-40B4-BE49-F238E27FC236}">
                <a16:creationId xmlns:a16="http://schemas.microsoft.com/office/drawing/2014/main" id="{5AA83665-F240-0345-B903-C8950DEFAF0A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001768" y="3246120"/>
            <a:ext cx="3685032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</p:spTree>
    <p:extLst>
      <p:ext uri="{BB962C8B-B14F-4D97-AF65-F5344CB8AC3E}">
        <p14:creationId xmlns:p14="http://schemas.microsoft.com/office/powerpoint/2010/main" val="33520646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_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13F276B-7B5E-4A45-AB9F-2B475F2AEAB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200" y="1143000"/>
            <a:ext cx="2493282" cy="2029968"/>
          </a:xfr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</a:t>
            </a:r>
          </a:p>
          <a:p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225D86E-8C5D-1841-9FAC-7F27816076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3520440"/>
            <a:ext cx="2496312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3F0E9DEE-404F-3B49-8159-94FE1CD3739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57200" y="3840480"/>
            <a:ext cx="2496312" cy="73152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 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F7A3DBA4-BE0E-254D-B5C0-8A64DDD66A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8229600" cy="667512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defRPr sz="2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33" name="Text Placeholder 13">
            <a:extLst>
              <a:ext uri="{FF2B5EF4-FFF2-40B4-BE49-F238E27FC236}">
                <a16:creationId xmlns:a16="http://schemas.microsoft.com/office/drawing/2014/main" id="{41D2BBC2-2746-3640-A719-673E2A8446C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7200" y="3246120"/>
            <a:ext cx="2496312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34" name="Picture Placeholder 9">
            <a:extLst>
              <a:ext uri="{FF2B5EF4-FFF2-40B4-BE49-F238E27FC236}">
                <a16:creationId xmlns:a16="http://schemas.microsoft.com/office/drawing/2014/main" id="{89502A4B-C79D-094E-AB5C-63DF6E12EF81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327400" y="1143000"/>
            <a:ext cx="2496312" cy="2029968"/>
          </a:xfr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</a:t>
            </a:r>
          </a:p>
          <a:p>
            <a:endParaRPr lang="en-US" dirty="0"/>
          </a:p>
        </p:txBody>
      </p:sp>
      <p:sp>
        <p:nvSpPr>
          <p:cNvPr id="35" name="Text Placeholder 12">
            <a:extLst>
              <a:ext uri="{FF2B5EF4-FFF2-40B4-BE49-F238E27FC236}">
                <a16:creationId xmlns:a16="http://schemas.microsoft.com/office/drawing/2014/main" id="{5EAC29D9-3DBA-0242-8290-359D5CA84B6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335992" y="3520440"/>
            <a:ext cx="2496312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6" name="Text Placeholder 12">
            <a:extLst>
              <a:ext uri="{FF2B5EF4-FFF2-40B4-BE49-F238E27FC236}">
                <a16:creationId xmlns:a16="http://schemas.microsoft.com/office/drawing/2014/main" id="{3F9A309D-AA80-C54C-9A92-012D53D91C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35992" y="3840480"/>
            <a:ext cx="2496312" cy="73152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 </a:t>
            </a:r>
          </a:p>
        </p:txBody>
      </p:sp>
      <p:sp>
        <p:nvSpPr>
          <p:cNvPr id="37" name="Text Placeholder 13">
            <a:extLst>
              <a:ext uri="{FF2B5EF4-FFF2-40B4-BE49-F238E27FC236}">
                <a16:creationId xmlns:a16="http://schemas.microsoft.com/office/drawing/2014/main" id="{03EA5BB2-66F6-4F44-964B-E9F9D73F216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35991" y="3246120"/>
            <a:ext cx="2496312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38" name="Picture Placeholder 9">
            <a:extLst>
              <a:ext uri="{FF2B5EF4-FFF2-40B4-BE49-F238E27FC236}">
                <a16:creationId xmlns:a16="http://schemas.microsoft.com/office/drawing/2014/main" id="{898309A4-718B-084E-8229-17E4D40AEA42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6188617" y="1143000"/>
            <a:ext cx="2496312" cy="2029968"/>
          </a:xfr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</a:t>
            </a:r>
          </a:p>
          <a:p>
            <a:endParaRPr lang="en-US" dirty="0"/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36A0BC0D-8996-364B-A361-13CBBB9B478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198777" y="3520440"/>
            <a:ext cx="2496312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rgbClr val="0919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8D60D97D-2394-F140-9FBA-975ED64074F0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199632" y="3840480"/>
            <a:ext cx="2496312" cy="73152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 </a:t>
            </a:r>
          </a:p>
        </p:txBody>
      </p:sp>
      <p:sp>
        <p:nvSpPr>
          <p:cNvPr id="41" name="Text Placeholder 13">
            <a:extLst>
              <a:ext uri="{FF2B5EF4-FFF2-40B4-BE49-F238E27FC236}">
                <a16:creationId xmlns:a16="http://schemas.microsoft.com/office/drawing/2014/main" id="{5AA90BFA-AE15-3049-88D8-EA2FDB94E71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198067" y="3246120"/>
            <a:ext cx="2496312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00" b="0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</p:spTree>
    <p:extLst>
      <p:ext uri="{BB962C8B-B14F-4D97-AF65-F5344CB8AC3E}">
        <p14:creationId xmlns:p14="http://schemas.microsoft.com/office/powerpoint/2010/main" val="29293230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" userDrawn="1">
          <p15:clr>
            <a:srgbClr val="FBAE40"/>
          </p15:clr>
        </p15:guide>
        <p15:guide id="2" pos="48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_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61FE822B-AC64-EF4D-8FBA-F5A67DA6075B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457200" y="1143000"/>
            <a:ext cx="1828800" cy="2029968"/>
          </a:xfr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</a:t>
            </a:r>
          </a:p>
          <a:p>
            <a:endParaRPr lang="en-US" dirty="0"/>
          </a:p>
        </p:txBody>
      </p:sp>
      <p:sp>
        <p:nvSpPr>
          <p:cNvPr id="31" name="Text Placeholder 12">
            <a:extLst>
              <a:ext uri="{FF2B5EF4-FFF2-40B4-BE49-F238E27FC236}">
                <a16:creationId xmlns:a16="http://schemas.microsoft.com/office/drawing/2014/main" id="{55F05C8A-25A6-8743-93FA-19E18F32CEE5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57200" y="3520440"/>
            <a:ext cx="1828800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5" name="Text Placeholder 12">
            <a:extLst>
              <a:ext uri="{FF2B5EF4-FFF2-40B4-BE49-F238E27FC236}">
                <a16:creationId xmlns:a16="http://schemas.microsoft.com/office/drawing/2014/main" id="{5FCE87CD-A10E-D049-9E39-8C800BEF41A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57200" y="3840480"/>
            <a:ext cx="1828800" cy="73152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 </a:t>
            </a:r>
          </a:p>
        </p:txBody>
      </p:sp>
      <p:sp>
        <p:nvSpPr>
          <p:cNvPr id="50" name="Text Placeholder 13">
            <a:extLst>
              <a:ext uri="{FF2B5EF4-FFF2-40B4-BE49-F238E27FC236}">
                <a16:creationId xmlns:a16="http://schemas.microsoft.com/office/drawing/2014/main" id="{7B382B21-A741-2447-9794-C4BAAA2A34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7200" y="3246120"/>
            <a:ext cx="1828800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71" name="Title 1">
            <a:extLst>
              <a:ext uri="{FF2B5EF4-FFF2-40B4-BE49-F238E27FC236}">
                <a16:creationId xmlns:a16="http://schemas.microsoft.com/office/drawing/2014/main" id="{819E2C4F-8306-5F45-9827-3921D5E3EB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8229600" cy="667512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defRPr sz="2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D4247F89-81E5-374A-93B4-95F0EBEEB198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2600960" y="1143000"/>
            <a:ext cx="1828800" cy="2029968"/>
          </a:xfr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</a:t>
            </a:r>
          </a:p>
          <a:p>
            <a:endParaRPr lang="en-US" dirty="0"/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F7F65FAA-0013-D547-8E1C-08509B0C975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600960" y="3520440"/>
            <a:ext cx="1828800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E0CC8275-50BB-9D46-8CBD-03E17397C1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2600960" y="3840480"/>
            <a:ext cx="1828800" cy="73152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 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657B4D06-BD92-7545-B5A7-8502A750427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2600960" y="3246120"/>
            <a:ext cx="1828800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CF4ED884-6C25-824B-BDBF-AF0431A6640B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4734560" y="1143000"/>
            <a:ext cx="1828800" cy="2029968"/>
          </a:xfr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</a:t>
            </a:r>
          </a:p>
          <a:p>
            <a:endParaRPr lang="en-US" dirty="0"/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AA0BC496-BA6C-7C4D-AC5E-A59885AE42AF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4734560" y="3520440"/>
            <a:ext cx="1828800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07D1AADA-118E-BE41-B80B-51BBD18F656A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4734560" y="3840480"/>
            <a:ext cx="1828800" cy="73152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 </a:t>
            </a:r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E24E11C2-3904-B24A-8E60-8EA03D6D30B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4734560" y="3246120"/>
            <a:ext cx="1828800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17E6B775-F183-E24D-B8C8-C5A9D75E35BE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6858000" y="1143000"/>
            <a:ext cx="1828800" cy="2029968"/>
          </a:xfr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</a:t>
            </a:r>
          </a:p>
          <a:p>
            <a:endParaRPr lang="en-US" dirty="0"/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7BA052C5-1320-4341-BC7F-17F881F3CCB5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858000" y="3520440"/>
            <a:ext cx="1828800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2BD7FEF4-B67E-064E-B1C5-49DA8EA68519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6858000" y="3840480"/>
            <a:ext cx="1828800" cy="73152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 </a:t>
            </a:r>
          </a:p>
        </p:txBody>
      </p:sp>
      <p:sp>
        <p:nvSpPr>
          <p:cNvPr id="33" name="Text Placeholder 13">
            <a:extLst>
              <a:ext uri="{FF2B5EF4-FFF2-40B4-BE49-F238E27FC236}">
                <a16:creationId xmlns:a16="http://schemas.microsoft.com/office/drawing/2014/main" id="{EF1030E4-D0AC-614F-A18A-3872122286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6858000" y="3246120"/>
            <a:ext cx="1828800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</p:spTree>
    <p:extLst>
      <p:ext uri="{BB962C8B-B14F-4D97-AF65-F5344CB8AC3E}">
        <p14:creationId xmlns:p14="http://schemas.microsoft.com/office/powerpoint/2010/main" val="26194956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White_Visual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C70A86-A745-E949-B1D0-41B5D2173B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8229600" cy="667512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defRPr sz="2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374AFBB-4A85-9144-9EB0-15F9294B61F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57200" y="1143000"/>
            <a:ext cx="8229600" cy="3106216"/>
          </a:xfrm>
        </p:spPr>
        <p:txBody>
          <a:bodyPr/>
          <a:lstStyle>
            <a:lvl1pPr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add graph, photo, or data visualization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F0B3C679-22DF-8940-B381-273549871C6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7200" y="4396742"/>
            <a:ext cx="8229600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371237F-D7E9-904A-BC33-1E69BDE7303D}"/>
              </a:ext>
            </a:extLst>
          </p:cNvPr>
          <p:cNvSpPr/>
          <p:nvPr userDrawn="1"/>
        </p:nvSpPr>
        <p:spPr>
          <a:xfrm>
            <a:off x="-832136" y="0"/>
            <a:ext cx="565609" cy="565609"/>
          </a:xfrm>
          <a:prstGeom prst="rect">
            <a:avLst/>
          </a:prstGeom>
          <a:solidFill>
            <a:srgbClr val="0A197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A7B0030-82A1-3149-AAC5-8B912D85AC60}"/>
              </a:ext>
            </a:extLst>
          </p:cNvPr>
          <p:cNvSpPr/>
          <p:nvPr userDrawn="1"/>
        </p:nvSpPr>
        <p:spPr>
          <a:xfrm>
            <a:off x="-832136" y="999242"/>
            <a:ext cx="565609" cy="565609"/>
          </a:xfrm>
          <a:prstGeom prst="rect">
            <a:avLst/>
          </a:prstGeom>
          <a:solidFill>
            <a:srgbClr val="1A70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F678108-D8E6-6F48-9E71-79B4060AB9EF}"/>
              </a:ext>
            </a:extLst>
          </p:cNvPr>
          <p:cNvSpPr/>
          <p:nvPr userDrawn="1"/>
        </p:nvSpPr>
        <p:spPr>
          <a:xfrm>
            <a:off x="-832136" y="2036191"/>
            <a:ext cx="565609" cy="565609"/>
          </a:xfrm>
          <a:prstGeom prst="rect">
            <a:avLst/>
          </a:prstGeom>
          <a:solidFill>
            <a:srgbClr val="00AA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2500438-DFE5-1541-A57C-CCDAE308867C}"/>
              </a:ext>
            </a:extLst>
          </p:cNvPr>
          <p:cNvSpPr/>
          <p:nvPr userDrawn="1"/>
        </p:nvSpPr>
        <p:spPr>
          <a:xfrm>
            <a:off x="-832136" y="3073140"/>
            <a:ext cx="565609" cy="565609"/>
          </a:xfrm>
          <a:prstGeom prst="rect">
            <a:avLst/>
          </a:prstGeom>
          <a:solidFill>
            <a:srgbClr val="FF912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A0A870-4CCE-B041-ADAA-FFD498F6B5DE}"/>
              </a:ext>
            </a:extLst>
          </p:cNvPr>
          <p:cNvSpPr txBox="1"/>
          <p:nvPr userDrawn="1"/>
        </p:nvSpPr>
        <p:spPr>
          <a:xfrm>
            <a:off x="-1784645" y="-715416"/>
            <a:ext cx="1518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LANL-APPROVED </a:t>
            </a:r>
          </a:p>
          <a:p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COLOR PALETTE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BAD157-F0FF-E841-B877-5FF726EE6DB4}"/>
              </a:ext>
            </a:extLst>
          </p:cNvPr>
          <p:cNvSpPr txBox="1"/>
          <p:nvPr userDrawn="1"/>
        </p:nvSpPr>
        <p:spPr>
          <a:xfrm>
            <a:off x="-2109430" y="-2497"/>
            <a:ext cx="1307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COLOR: ULTRAMARINE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5EF9DA1-1206-D94F-936A-8C56D3FA0437}"/>
              </a:ext>
            </a:extLst>
          </p:cNvPr>
          <p:cNvSpPr txBox="1"/>
          <p:nvPr userDrawn="1"/>
        </p:nvSpPr>
        <p:spPr>
          <a:xfrm>
            <a:off x="-2109430" y="987317"/>
            <a:ext cx="1307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SECONDARY COLOR: BLUE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418CEFD-1271-3F43-A3DB-664C3A2A6F61}"/>
              </a:ext>
            </a:extLst>
          </p:cNvPr>
          <p:cNvSpPr txBox="1"/>
          <p:nvPr userDrawn="1"/>
        </p:nvSpPr>
        <p:spPr>
          <a:xfrm>
            <a:off x="-2109430" y="2033693"/>
            <a:ext cx="1307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EXTENDED PALETTE: GREEN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52C2957-98B7-7447-A979-8F5F9439F931}"/>
              </a:ext>
            </a:extLst>
          </p:cNvPr>
          <p:cNvSpPr txBox="1"/>
          <p:nvPr userDrawn="1"/>
        </p:nvSpPr>
        <p:spPr>
          <a:xfrm>
            <a:off x="-2109430" y="3080068"/>
            <a:ext cx="1307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EXTENDED PALETTE: ORANGE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17D5F0D-5C60-5143-BF1E-4A0546C4287F}"/>
              </a:ext>
            </a:extLst>
          </p:cNvPr>
          <p:cNvSpPr/>
          <p:nvPr userDrawn="1"/>
        </p:nvSpPr>
        <p:spPr>
          <a:xfrm>
            <a:off x="-832136" y="4156183"/>
            <a:ext cx="565609" cy="565609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CA6A2F-D5F2-CB4B-A618-B3021CB6FE30}"/>
              </a:ext>
            </a:extLst>
          </p:cNvPr>
          <p:cNvSpPr txBox="1"/>
          <p:nvPr userDrawn="1"/>
        </p:nvSpPr>
        <p:spPr>
          <a:xfrm>
            <a:off x="-2109430" y="4163111"/>
            <a:ext cx="1307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MONOCHROMATIC: GREY</a:t>
            </a:r>
          </a:p>
        </p:txBody>
      </p:sp>
    </p:spTree>
    <p:extLst>
      <p:ext uri="{BB962C8B-B14F-4D97-AF65-F5344CB8AC3E}">
        <p14:creationId xmlns:p14="http://schemas.microsoft.com/office/powerpoint/2010/main" val="41638762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ue Background 2_TOC or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49708-8F60-B848-8CBD-C589BF8C17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8229600" cy="685800"/>
          </a:xfrm>
        </p:spPr>
        <p:txBody>
          <a:bodyPr anchor="t" anchorCtr="0"/>
          <a:lstStyle>
            <a:lvl1pPr algn="l">
              <a:defRPr sz="2400"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add Title, Table of Contents, or Agenda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F7BDE90-6843-5841-BCCB-3479AD558E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143000"/>
            <a:ext cx="8229600" cy="3200400"/>
          </a:xfrm>
        </p:spPr>
        <p:txBody>
          <a:bodyPr/>
          <a:lstStyle>
            <a:lvl1pPr marL="228600" indent="-217488">
              <a:buClr>
                <a:srgbClr val="3296DC"/>
              </a:buClr>
              <a:buFont typeface="+mj-lt"/>
              <a:buAutoNum type="arabicPeriod"/>
              <a:tabLst/>
              <a:defRPr/>
            </a:lvl1pPr>
            <a:lvl2pPr marL="458788" indent="-230188">
              <a:buClr>
                <a:srgbClr val="3296DC"/>
              </a:buClr>
              <a:buFont typeface="+mj-lt"/>
              <a:buAutoNum type="arabicPeriod"/>
              <a:tabLst/>
              <a:defRPr/>
            </a:lvl2pPr>
            <a:lvl3pPr marL="687388" indent="-228600">
              <a:buClr>
                <a:srgbClr val="3296DC"/>
              </a:buClr>
              <a:buFont typeface="+mj-lt"/>
              <a:buAutoNum type="arabicPeriod"/>
              <a:tabLst/>
              <a:defRPr/>
            </a:lvl3pPr>
            <a:lvl4pPr marL="1546225" indent="-174625">
              <a:tabLst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2847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or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C25BDFE-288F-694A-8F3E-5EA7C70FB2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8229600" cy="667512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Table of Contents, or Agenda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543AE689-5E80-EF4B-BEB2-12EB7E2E75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3671" y="2035380"/>
            <a:ext cx="1098804" cy="84380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EF08DEE9-E8E9-294E-AFDB-272348017E8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97816" y="2035380"/>
            <a:ext cx="1098804" cy="84380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F515D795-953A-8047-83C7-D0752DBDB0F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11063" y="2035380"/>
            <a:ext cx="1098804" cy="84380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EC01086B-B4A6-8A48-849F-4A810C93BB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51419" y="2035380"/>
            <a:ext cx="1098804" cy="84380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C2E775BD-5F42-B44F-98CB-85BE7A979F1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176589" y="2035380"/>
            <a:ext cx="1098804" cy="84380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9266F9AF-0547-674E-8536-FB560908A4E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603643" y="2035380"/>
            <a:ext cx="1098804" cy="84380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1F14FC34-4139-5E42-8B4C-3D14628AB15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73671" y="1589748"/>
            <a:ext cx="248625" cy="213487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rgbClr val="69C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9" name="Text Placeholder 37">
            <a:extLst>
              <a:ext uri="{FF2B5EF4-FFF2-40B4-BE49-F238E27FC236}">
                <a16:creationId xmlns:a16="http://schemas.microsoft.com/office/drawing/2014/main" id="{9C51006D-405B-1540-844A-A08EDAFBA83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917717" y="1589748"/>
            <a:ext cx="248625" cy="213487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rgbClr val="69C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40" name="Text Placeholder 37">
            <a:extLst>
              <a:ext uri="{FF2B5EF4-FFF2-40B4-BE49-F238E27FC236}">
                <a16:creationId xmlns:a16="http://schemas.microsoft.com/office/drawing/2014/main" id="{B91A61BE-01BD-F145-9B92-D20E78E3DAB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21193" y="1589748"/>
            <a:ext cx="248625" cy="213487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rgbClr val="69C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41" name="Text Placeholder 37">
            <a:extLst>
              <a:ext uri="{FF2B5EF4-FFF2-40B4-BE49-F238E27FC236}">
                <a16:creationId xmlns:a16="http://schemas.microsoft.com/office/drawing/2014/main" id="{D5F2828C-B1EF-364B-8D48-33FAC26A311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45412" y="1589748"/>
            <a:ext cx="248625" cy="213487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rgbClr val="69C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42" name="Text Placeholder 37">
            <a:extLst>
              <a:ext uri="{FF2B5EF4-FFF2-40B4-BE49-F238E27FC236}">
                <a16:creationId xmlns:a16="http://schemas.microsoft.com/office/drawing/2014/main" id="{0D5B74BE-11D4-3E4C-AA8A-16543EABA18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200883" y="1589748"/>
            <a:ext cx="248625" cy="213487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rgbClr val="69C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43" name="Text Placeholder 37">
            <a:extLst>
              <a:ext uri="{FF2B5EF4-FFF2-40B4-BE49-F238E27FC236}">
                <a16:creationId xmlns:a16="http://schemas.microsoft.com/office/drawing/2014/main" id="{A61A0372-A989-7542-8743-212304AD194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600235" y="1589748"/>
            <a:ext cx="248625" cy="213487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rgbClr val="69C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FF70A5-083D-2649-B16E-E603A2ACAC1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7519" y="3042072"/>
            <a:ext cx="1097280" cy="1289050"/>
          </a:xfrm>
        </p:spPr>
        <p:txBody>
          <a:bodyPr/>
          <a:lstStyle>
            <a:lvl1pPr marL="114300" indent="-114300">
              <a:tabLst/>
              <a:defRPr sz="1200"/>
            </a:lvl1pPr>
            <a:lvl2pPr marL="230188" indent="-115888">
              <a:tabLst/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add section summary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E60BD62F-9DEA-AD47-9777-0410E222A0E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868606" y="3044952"/>
            <a:ext cx="1130626" cy="1289050"/>
          </a:xfrm>
        </p:spPr>
        <p:txBody>
          <a:bodyPr/>
          <a:lstStyle>
            <a:lvl1pPr marL="114300" indent="-114300">
              <a:tabLst/>
              <a:defRPr sz="1200"/>
            </a:lvl1pPr>
            <a:lvl2pPr marL="230188" indent="-115888">
              <a:tabLst/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add section summary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6520748F-3B1C-7D44-9F74-07C77A95BDF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298553" y="3044952"/>
            <a:ext cx="1130626" cy="1289050"/>
          </a:xfrm>
        </p:spPr>
        <p:txBody>
          <a:bodyPr/>
          <a:lstStyle>
            <a:lvl1pPr marL="114300" indent="-114300">
              <a:tabLst/>
              <a:defRPr sz="1200"/>
            </a:lvl1pPr>
            <a:lvl2pPr marL="230188" indent="-115888">
              <a:tabLst/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add section summary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41F05B3B-46BF-E34A-B6EB-3B5C40F9DF42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743305" y="3044952"/>
            <a:ext cx="1130626" cy="1289050"/>
          </a:xfrm>
        </p:spPr>
        <p:txBody>
          <a:bodyPr/>
          <a:lstStyle>
            <a:lvl1pPr marL="114300" indent="-114300">
              <a:tabLst/>
              <a:defRPr sz="1200"/>
            </a:lvl1pPr>
            <a:lvl2pPr marL="230188" indent="-115888">
              <a:tabLst/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add section summary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70A64131-E697-7142-892C-FECA1AF2C56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172200" y="3044952"/>
            <a:ext cx="1130626" cy="1289050"/>
          </a:xfrm>
        </p:spPr>
        <p:txBody>
          <a:bodyPr/>
          <a:lstStyle>
            <a:lvl1pPr marL="114300" indent="-114300">
              <a:tabLst/>
              <a:defRPr sz="1200"/>
            </a:lvl1pPr>
            <a:lvl2pPr marL="230188" indent="-115888">
              <a:tabLst/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add section summary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EF72F97E-E60E-FB4D-82AA-CB9ACA474A87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596233" y="3044952"/>
            <a:ext cx="1130626" cy="1289050"/>
          </a:xfrm>
        </p:spPr>
        <p:txBody>
          <a:bodyPr/>
          <a:lstStyle>
            <a:lvl1pPr marL="114300" indent="-114300">
              <a:tabLst/>
              <a:defRPr sz="1200"/>
            </a:lvl1pPr>
            <a:lvl2pPr marL="230188" indent="-115888">
              <a:tabLst/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add section summary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521331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Only-No Subhead">
    <p:bg>
      <p:bgPr>
        <a:solidFill>
          <a:srgbClr val="000F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5FC89D9-A95D-984D-AA31-A11221C38E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57200"/>
            <a:ext cx="8229600" cy="66915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b="1" i="0">
                <a:latin typeface="Acumin Pro" panose="020B0504020202020204" pitchFamily="34" charset="77"/>
              </a:defRPr>
            </a:lvl2pPr>
            <a:lvl3pPr>
              <a:buNone/>
              <a:defRPr b="1" i="0">
                <a:latin typeface="Acumin Pro" panose="020B0504020202020204" pitchFamily="34" charset="77"/>
              </a:defRPr>
            </a:lvl3pPr>
            <a:lvl4pPr>
              <a:buNone/>
              <a:defRPr b="1" i="0">
                <a:latin typeface="Acumin Pro" panose="020B0504020202020204" pitchFamily="34" charset="77"/>
              </a:defRPr>
            </a:lvl4pPr>
            <a:lvl5pPr>
              <a:buNone/>
              <a:defRPr b="1" i="0">
                <a:latin typeface="Acumin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24F4C0B-8E0E-D247-8998-89B0F977E90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7200" y="1143000"/>
            <a:ext cx="12463272" cy="3195638"/>
          </a:xfrm>
        </p:spPr>
        <p:txBody>
          <a:bodyPr wrap="square" lIns="0" tIns="0" rIns="0" bIns="0">
            <a:noAutofit/>
          </a:bodyPr>
          <a:lstStyle>
            <a:lvl1pPr marL="230188" indent="-230188">
              <a:lnSpc>
                <a:spcPct val="100000"/>
              </a:lnSpc>
              <a:spcBef>
                <a:spcPts val="600"/>
              </a:spcBef>
              <a:tabLst/>
              <a:defRPr>
                <a:solidFill>
                  <a:schemeClr val="bg1"/>
                </a:solidFill>
              </a:defRPr>
            </a:lvl1pPr>
            <a:lvl2pPr marL="460375" indent="-230188">
              <a:tabLst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914400" indent="-227013">
              <a:tabLst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Click to 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689557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ackground_TOC or 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49708-8F60-B848-8CBD-C589BF8C17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8229600" cy="685800"/>
          </a:xfrm>
        </p:spPr>
        <p:txBody>
          <a:bodyPr anchor="t" anchorCtr="0"/>
          <a:lstStyle>
            <a:lvl1pPr algn="l">
              <a:defRPr sz="2400"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add Title, Table of Contents, or Agenda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F7BDE90-6843-5841-BCCB-3479AD558E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143000"/>
            <a:ext cx="8229600" cy="3200400"/>
          </a:xfrm>
        </p:spPr>
        <p:txBody>
          <a:bodyPr/>
          <a:lstStyle>
            <a:lvl1pPr marL="228600" indent="-228600">
              <a:buClr>
                <a:schemeClr val="bg1"/>
              </a:buClr>
              <a:tabLst/>
              <a:defRPr/>
            </a:lvl1pPr>
            <a:lvl2pPr marL="458788" indent="-230188">
              <a:buClr>
                <a:schemeClr val="bg1"/>
              </a:buClr>
              <a:buFont typeface="System Font Regular"/>
              <a:buChar char="⁃"/>
              <a:tabLst/>
              <a:defRPr/>
            </a:lvl2pPr>
            <a:lvl3pPr marL="687388" indent="-228600">
              <a:buClr>
                <a:schemeClr val="bg1"/>
              </a:buClr>
              <a:tabLst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602086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ackground 2_TOC or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49708-8F60-B848-8CBD-C589BF8C17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8229600" cy="685800"/>
          </a:xfrm>
        </p:spPr>
        <p:txBody>
          <a:bodyPr anchor="t" anchorCtr="0"/>
          <a:lstStyle>
            <a:lvl1pPr algn="l">
              <a:defRPr sz="2400"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add Title, Table of Contents, or Agenda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F7BDE90-6843-5841-BCCB-3479AD558E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143000"/>
            <a:ext cx="8229600" cy="3200400"/>
          </a:xfrm>
        </p:spPr>
        <p:txBody>
          <a:bodyPr/>
          <a:lstStyle>
            <a:lvl1pPr marL="228600" indent="-217488">
              <a:buClr>
                <a:srgbClr val="3296DC"/>
              </a:buClr>
              <a:buFont typeface="+mj-lt"/>
              <a:buAutoNum type="arabicPeriod"/>
              <a:tabLst/>
              <a:defRPr/>
            </a:lvl1pPr>
            <a:lvl2pPr marL="458788" indent="-230188">
              <a:buClr>
                <a:srgbClr val="3296DC"/>
              </a:buClr>
              <a:buFont typeface="+mj-lt"/>
              <a:buAutoNum type="arabicPeriod"/>
              <a:tabLst/>
              <a:defRPr/>
            </a:lvl2pPr>
            <a:lvl3pPr marL="687388" indent="-228600">
              <a:buClr>
                <a:srgbClr val="3296DC"/>
              </a:buClr>
              <a:buFont typeface="+mj-lt"/>
              <a:buAutoNum type="arabicPeriod"/>
              <a:tabLst/>
              <a:defRPr/>
            </a:lvl3pPr>
            <a:lvl4pPr marL="1546225" indent="-174625">
              <a:tabLst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82987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hoto Statement_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6CF9DAC-DCA3-AD4A-B1B3-5725742FC1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76672" y="0"/>
            <a:ext cx="3767327" cy="5143500"/>
          </a:xfrm>
          <a:noFill/>
          <a:ln>
            <a:noFill/>
          </a:ln>
        </p:spPr>
        <p:txBody>
          <a:bodyPr/>
          <a:lstStyle>
            <a:lvl1pPr>
              <a:buFontTx/>
              <a:buNone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E3296A8-807F-5647-9E27-81056A8089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57200"/>
            <a:ext cx="4526280" cy="66915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b="1" i="0">
                <a:latin typeface="Acumin Pro" panose="020B0504020202020204" pitchFamily="34" charset="77"/>
              </a:defRPr>
            </a:lvl2pPr>
            <a:lvl3pPr>
              <a:buNone/>
              <a:defRPr b="1" i="0">
                <a:latin typeface="Acumin Pro" panose="020B0504020202020204" pitchFamily="34" charset="77"/>
              </a:defRPr>
            </a:lvl3pPr>
            <a:lvl4pPr>
              <a:buNone/>
              <a:defRPr b="1" i="0">
                <a:latin typeface="Acumin Pro" panose="020B0504020202020204" pitchFamily="34" charset="77"/>
              </a:defRPr>
            </a:lvl4pPr>
            <a:lvl5pPr>
              <a:buNone/>
              <a:defRPr b="1" i="0">
                <a:latin typeface="Acumin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66E7E14-724D-564D-8C8A-AA19AF322B9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71609" y="4420821"/>
            <a:ext cx="1505063" cy="4251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C950A1-C470-5C48-B92A-282D2269A9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7200" y="1143000"/>
            <a:ext cx="4525963" cy="3195638"/>
          </a:xfrm>
        </p:spPr>
        <p:txBody>
          <a:bodyPr lIns="0" tIns="0" rIns="0" bIns="0">
            <a:noAutofit/>
          </a:bodyPr>
          <a:lstStyle>
            <a:lvl1pPr marL="230188" indent="-230188">
              <a:lnSpc>
                <a:spcPct val="100000"/>
              </a:lnSpc>
              <a:spcBef>
                <a:spcPts val="600"/>
              </a:spcBef>
              <a:tabLst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2559495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-No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5FC89D9-A95D-984D-AA31-A11221C38E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57200"/>
            <a:ext cx="8229600" cy="66915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b="1" i="0">
                <a:latin typeface="Acumin Pro" panose="020B0504020202020204" pitchFamily="34" charset="77"/>
              </a:defRPr>
            </a:lvl2pPr>
            <a:lvl3pPr>
              <a:buNone/>
              <a:defRPr b="1" i="0">
                <a:latin typeface="Acumin Pro" panose="020B0504020202020204" pitchFamily="34" charset="77"/>
              </a:defRPr>
            </a:lvl3pPr>
            <a:lvl4pPr>
              <a:buNone/>
              <a:defRPr b="1" i="0">
                <a:latin typeface="Acumin Pro" panose="020B0504020202020204" pitchFamily="34" charset="77"/>
              </a:defRPr>
            </a:lvl4pPr>
            <a:lvl5pPr>
              <a:buNone/>
              <a:defRPr b="1" i="0">
                <a:latin typeface="Acumin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24F4C0B-8E0E-D247-8998-89B0F977E90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7200" y="1143000"/>
            <a:ext cx="8229600" cy="3195638"/>
          </a:xfrm>
        </p:spPr>
        <p:txBody>
          <a:bodyPr wrap="square" lIns="0" tIns="0" rIns="0" bIns="0">
            <a:noAutofit/>
          </a:bodyPr>
          <a:lstStyle>
            <a:lvl1pPr marL="230188" indent="-230188">
              <a:lnSpc>
                <a:spcPct val="100000"/>
              </a:lnSpc>
              <a:spcBef>
                <a:spcPts val="600"/>
              </a:spcBef>
              <a:tabLst/>
              <a:defRPr>
                <a:solidFill>
                  <a:schemeClr val="tx1"/>
                </a:solidFill>
              </a:defRPr>
            </a:lvl1pPr>
            <a:lvl2pPr marL="460375" indent="-230188">
              <a:tabLst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 marL="914400" indent="-227013">
              <a:tabLst/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177655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_w logo wtrm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1CB73A-3EB2-0F4B-A749-FE602CE5F2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867" t="3208" r="30052" b="19629"/>
          <a:stretch/>
        </p:blipFill>
        <p:spPr>
          <a:xfrm>
            <a:off x="3064933" y="-141546"/>
            <a:ext cx="6079068" cy="5285046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5FC89D9-A95D-984D-AA31-A11221C38E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57200"/>
            <a:ext cx="8226054" cy="66915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b="1" i="0">
                <a:latin typeface="Acumin Pro" panose="020B0504020202020204" pitchFamily="34" charset="77"/>
              </a:defRPr>
            </a:lvl2pPr>
            <a:lvl3pPr>
              <a:buNone/>
              <a:defRPr b="1" i="0">
                <a:latin typeface="Acumin Pro" panose="020B0504020202020204" pitchFamily="34" charset="77"/>
              </a:defRPr>
            </a:lvl3pPr>
            <a:lvl4pPr>
              <a:buNone/>
              <a:defRPr b="1" i="0">
                <a:latin typeface="Acumin Pro" panose="020B0504020202020204" pitchFamily="34" charset="77"/>
              </a:defRPr>
            </a:lvl4pPr>
            <a:lvl5pPr>
              <a:buNone/>
              <a:defRPr b="1" i="0">
                <a:latin typeface="Acumin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90429E5-795A-8A43-A273-2BC100111C0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7200" y="1142999"/>
            <a:ext cx="8226054" cy="3200400"/>
          </a:xfrm>
        </p:spPr>
        <p:txBody>
          <a:bodyPr lIns="0" tIns="0" rIns="0" bIns="0">
            <a:noAutofit/>
          </a:bodyPr>
          <a:lstStyle>
            <a:lvl1pPr marL="230188" indent="-230188">
              <a:lnSpc>
                <a:spcPct val="100000"/>
              </a:lnSpc>
              <a:spcBef>
                <a:spcPts val="600"/>
              </a:spcBef>
              <a:tabLst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351EB0E6-A70D-CE45-BB73-DE0110A910ED}"/>
              </a:ext>
            </a:extLst>
          </p:cNvPr>
          <p:cNvSpPr txBox="1">
            <a:spLocks/>
          </p:cNvSpPr>
          <p:nvPr userDrawn="1"/>
        </p:nvSpPr>
        <p:spPr>
          <a:xfrm>
            <a:off x="8705088" y="4846001"/>
            <a:ext cx="220485" cy="20285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 </a:t>
            </a:r>
            <a:fld id="{F16E1515-8F3D-DE4D-94E5-8D9BEBCD7A49}" type="slidenum">
              <a:rPr lang="en-US" smtClean="0">
                <a:solidFill>
                  <a:schemeClr val="bg1">
                    <a:lumMod val="6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7AA508B-E60F-E649-B511-759C564E884D}"/>
              </a:ext>
            </a:extLst>
          </p:cNvPr>
          <p:cNvSpPr txBox="1">
            <a:spLocks/>
          </p:cNvSpPr>
          <p:nvPr userDrawn="1"/>
        </p:nvSpPr>
        <p:spPr>
          <a:xfrm>
            <a:off x="8074152" y="4846320"/>
            <a:ext cx="609914" cy="14850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Source Sans Pro Semibold" panose="020B0503030403020204" pitchFamily="34" charset="0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39BF0A-C635-544F-850F-946AD8E7975B}" type="datetime1">
              <a:rPr lang="en-US" smtClean="0"/>
              <a:pPr/>
              <a:t>7/27/2026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979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225D86E-8C5D-1841-9FAC-7F27816076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1143000"/>
            <a:ext cx="8226055" cy="272381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5FC89D9-A95D-984D-AA31-A11221C38E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57200"/>
            <a:ext cx="8226054" cy="66915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b="1" i="0">
                <a:latin typeface="Acumin Pro" panose="020B0504020202020204" pitchFamily="34" charset="77"/>
              </a:defRPr>
            </a:lvl2pPr>
            <a:lvl3pPr>
              <a:buNone/>
              <a:defRPr b="1" i="0">
                <a:latin typeface="Acumin Pro" panose="020B0504020202020204" pitchFamily="34" charset="77"/>
              </a:defRPr>
            </a:lvl3pPr>
            <a:lvl4pPr>
              <a:buNone/>
              <a:defRPr b="1" i="0">
                <a:latin typeface="Acumin Pro" panose="020B0504020202020204" pitchFamily="34" charset="77"/>
              </a:defRPr>
            </a:lvl4pPr>
            <a:lvl5pPr>
              <a:buNone/>
              <a:defRPr b="1" i="0">
                <a:latin typeface="Acumin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90429E5-795A-8A43-A273-2BC100111C0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7200" y="1508760"/>
            <a:ext cx="8226054" cy="2906613"/>
          </a:xfrm>
        </p:spPr>
        <p:txBody>
          <a:bodyPr lIns="0" tIns="0" rIns="0" bIns="0">
            <a:noAutofit/>
          </a:bodyPr>
          <a:lstStyle>
            <a:lvl1pPr marL="182880" indent="-182880">
              <a:lnSpc>
                <a:spcPct val="100000"/>
              </a:lnSpc>
              <a:spcBef>
                <a:spcPts val="600"/>
              </a:spcBef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6502341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08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White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78287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 userDrawn="1">
          <p15:clr>
            <a:srgbClr val="FBAE40"/>
          </p15:clr>
        </p15:guide>
        <p15:guide id="2" pos="28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cent with Text and 1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6CF9DAC-DCA3-AD4A-B1B3-5725742FC1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76672" y="0"/>
            <a:ext cx="3767327" cy="5143500"/>
          </a:xfrm>
          <a:noFill/>
          <a:ln>
            <a:noFill/>
          </a:ln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</a:t>
            </a:r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1DBF6C-0676-5247-8404-7764B27D9124}"/>
              </a:ext>
            </a:extLst>
          </p:cNvPr>
          <p:cNvSpPr/>
          <p:nvPr userDrawn="1"/>
        </p:nvSpPr>
        <p:spPr>
          <a:xfrm>
            <a:off x="0" y="0"/>
            <a:ext cx="5376672" cy="5143500"/>
          </a:xfrm>
          <a:prstGeom prst="rect">
            <a:avLst/>
          </a:prstGeom>
          <a:solidFill>
            <a:srgbClr val="000F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EDF54824-3A03-A745-AD49-C744B2A21D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57200"/>
            <a:ext cx="4523368" cy="66915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b="1" i="0">
                <a:latin typeface="Acumin Pro" panose="020B0504020202020204" pitchFamily="34" charset="77"/>
              </a:defRPr>
            </a:lvl2pPr>
            <a:lvl3pPr>
              <a:buNone/>
              <a:defRPr b="1" i="0">
                <a:latin typeface="Acumin Pro" panose="020B0504020202020204" pitchFamily="34" charset="77"/>
              </a:defRPr>
            </a:lvl3pPr>
            <a:lvl4pPr>
              <a:buNone/>
              <a:defRPr b="1" i="0">
                <a:latin typeface="Acumin Pro" panose="020B0504020202020204" pitchFamily="34" charset="77"/>
              </a:defRPr>
            </a:lvl4pPr>
            <a:lvl5pPr>
              <a:buNone/>
              <a:defRPr b="1" i="0">
                <a:latin typeface="Acumin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2709C09F-8C0C-7248-AEB2-1C7859F51F5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71609" y="4420821"/>
            <a:ext cx="1505254" cy="4251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E94CDEA-D510-9F45-84BD-82CAA8464E4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7200" y="1143000"/>
            <a:ext cx="4525963" cy="3195638"/>
          </a:xfrm>
        </p:spPr>
        <p:txBody>
          <a:bodyPr lIns="0" tIns="0" rIns="0" bIns="0">
            <a:noAutofit/>
          </a:bodyPr>
          <a:lstStyle>
            <a:lvl1pPr marL="182880" indent="-182880">
              <a:lnSpc>
                <a:spcPct val="100000"/>
              </a:lnSpc>
              <a:spcBef>
                <a:spcPts val="600"/>
              </a:spcBef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Click to 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444A7A8-335B-174E-9471-7B8989F429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9184" y="4809234"/>
            <a:ext cx="1037332" cy="20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9255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2 Photos_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856035B-8130-D844-B0F2-44CBE0D2869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376673" y="2571750"/>
            <a:ext cx="3767327" cy="2571750"/>
          </a:xfrm>
          <a:noFill/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</a:t>
            </a:r>
          </a:p>
          <a:p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6CF9DAC-DCA3-AD4A-B1B3-5725742FC1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76672" y="0"/>
            <a:ext cx="3767328" cy="2571750"/>
          </a:xfrm>
          <a:noFill/>
          <a:ln>
            <a:noFill/>
          </a:ln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icon to add picture</a:t>
            </a:r>
          </a:p>
          <a:p>
            <a:endParaRPr lang="en-US" dirty="0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B4117486-5C49-E242-8CBE-03C8F87112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57200"/>
            <a:ext cx="4523368" cy="66751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b="1" i="0">
                <a:latin typeface="Acumin Pro" panose="020B0504020202020204" pitchFamily="34" charset="77"/>
              </a:defRPr>
            </a:lvl2pPr>
            <a:lvl3pPr>
              <a:buNone/>
              <a:defRPr b="1" i="0">
                <a:latin typeface="Acumin Pro" panose="020B0504020202020204" pitchFamily="34" charset="77"/>
              </a:defRPr>
            </a:lvl3pPr>
            <a:lvl4pPr>
              <a:buNone/>
              <a:defRPr b="1" i="0">
                <a:latin typeface="Acumin Pro" panose="020B0504020202020204" pitchFamily="34" charset="77"/>
              </a:defRPr>
            </a:lvl4pPr>
            <a:lvl5pPr>
              <a:buNone/>
              <a:defRPr b="1" i="0">
                <a:latin typeface="Acumin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24" name="Text Placeholder 13">
            <a:extLst>
              <a:ext uri="{FF2B5EF4-FFF2-40B4-BE49-F238E27FC236}">
                <a16:creationId xmlns:a16="http://schemas.microsoft.com/office/drawing/2014/main" id="{FE409C5D-AFD1-7745-A713-F12280BE810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71609" y="4420821"/>
            <a:ext cx="1505254" cy="4251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E46F9CE-9C02-284E-A17F-0C31F82B2F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7200" y="1143000"/>
            <a:ext cx="4525963" cy="3195638"/>
          </a:xfrm>
        </p:spPr>
        <p:txBody>
          <a:bodyPr lIns="0" tIns="0" rIns="0" bIns="0">
            <a:noAutofit/>
          </a:bodyPr>
          <a:lstStyle>
            <a:lvl1pPr marL="182880" indent="-182880">
              <a:lnSpc>
                <a:spcPct val="100000"/>
              </a:lnSpc>
              <a:spcBef>
                <a:spcPts val="600"/>
              </a:spcBef>
              <a:defRPr/>
            </a:lvl1pPr>
          </a:lstStyle>
          <a:p>
            <a:pPr lvl="0"/>
            <a:r>
              <a:rPr lang="en-US" dirty="0"/>
              <a:t>Click to 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7967738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cent with 2 Photos and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856035B-8130-D844-B0F2-44CBE0D2869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376673" y="2571750"/>
            <a:ext cx="3767328" cy="2571750"/>
          </a:xfrm>
          <a:noFill/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919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</a:t>
            </a:r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1DBF6C-0676-5247-8404-7764B27D9124}"/>
              </a:ext>
            </a:extLst>
          </p:cNvPr>
          <p:cNvSpPr/>
          <p:nvPr userDrawn="1"/>
        </p:nvSpPr>
        <p:spPr>
          <a:xfrm>
            <a:off x="0" y="0"/>
            <a:ext cx="5376672" cy="5143500"/>
          </a:xfrm>
          <a:prstGeom prst="rect">
            <a:avLst/>
          </a:prstGeom>
          <a:solidFill>
            <a:srgbClr val="000F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6CF9DAC-DCA3-AD4A-B1B3-5725742FC1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76672" y="0"/>
            <a:ext cx="3767328" cy="2571750"/>
          </a:xfrm>
          <a:noFill/>
          <a:ln>
            <a:noFill/>
          </a:ln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919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225C079B-5F34-5149-9937-5E0A7D1910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57200"/>
            <a:ext cx="4523368" cy="66751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b="1" i="0">
                <a:latin typeface="Acumin Pro" panose="020B0504020202020204" pitchFamily="34" charset="77"/>
              </a:defRPr>
            </a:lvl2pPr>
            <a:lvl3pPr>
              <a:buNone/>
              <a:defRPr b="1" i="0">
                <a:latin typeface="Acumin Pro" panose="020B0504020202020204" pitchFamily="34" charset="77"/>
              </a:defRPr>
            </a:lvl3pPr>
            <a:lvl4pPr>
              <a:buNone/>
              <a:defRPr b="1" i="0">
                <a:latin typeface="Acumin Pro" panose="020B0504020202020204" pitchFamily="34" charset="77"/>
              </a:defRPr>
            </a:lvl4pPr>
            <a:lvl5pPr>
              <a:buNone/>
              <a:defRPr b="1" i="0">
                <a:latin typeface="Acumin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2C113B2A-25B6-4D4F-BE66-8FD128DADFB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71609" y="4420821"/>
            <a:ext cx="1505254" cy="4251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4511911-ADCF-3F4A-9C7A-1469A5E0746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7200" y="1143000"/>
            <a:ext cx="4525963" cy="3195638"/>
          </a:xfrm>
        </p:spPr>
        <p:txBody>
          <a:bodyPr lIns="0" tIns="0" rIns="0" bIns="0">
            <a:noAutofit/>
          </a:bodyPr>
          <a:lstStyle>
            <a:lvl1pPr marL="182880" indent="-182880">
              <a:lnSpc>
                <a:spcPct val="100000"/>
              </a:lnSpc>
              <a:spcBef>
                <a:spcPts val="600"/>
              </a:spcBef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Click to 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3BC7184-67F4-D44E-A683-638A4BD086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9184" y="4809234"/>
            <a:ext cx="1037332" cy="20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4022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6627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3000"/>
            <a:ext cx="8229600" cy="3328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53C9D7-E9D0-FF4B-A8C0-A88200BA90FB}"/>
              </a:ext>
            </a:extLst>
          </p:cNvPr>
          <p:cNvSpPr txBox="1">
            <a:spLocks/>
          </p:cNvSpPr>
          <p:nvPr userDrawn="1"/>
        </p:nvSpPr>
        <p:spPr>
          <a:xfrm>
            <a:off x="8708182" y="4846001"/>
            <a:ext cx="220485" cy="20285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 </a:t>
            </a:r>
            <a:fld id="{F16E1515-8F3D-DE4D-94E5-8D9BEBCD7A49}" type="slidenum">
              <a:rPr lang="en-US" smtClean="0">
                <a:solidFill>
                  <a:schemeClr val="bg1">
                    <a:lumMod val="6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D9D28ED-2D06-3A46-9727-8A9B2D7E7F63}"/>
              </a:ext>
            </a:extLst>
          </p:cNvPr>
          <p:cNvSpPr txBox="1">
            <a:spLocks/>
          </p:cNvSpPr>
          <p:nvPr userDrawn="1"/>
        </p:nvSpPr>
        <p:spPr>
          <a:xfrm>
            <a:off x="8076886" y="4846002"/>
            <a:ext cx="609914" cy="14850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Source Sans Pro Semibold" panose="020B0503030403020204" pitchFamily="34" charset="0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39BF0A-C635-544F-850F-946AD8E7975B}" type="datetime1">
              <a:rPr lang="en-US" smtClean="0"/>
              <a:pPr/>
              <a:t>7/27/2026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0DDB747-6C5D-1648-A189-AC12B7E17882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329184" y="4811397"/>
            <a:ext cx="1033271" cy="20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560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7" r:id="rId2"/>
    <p:sldLayoutId id="2147483692" r:id="rId3"/>
    <p:sldLayoutId id="2147483707" r:id="rId4"/>
    <p:sldLayoutId id="2147483686" r:id="rId5"/>
    <p:sldLayoutId id="2147483690" r:id="rId6"/>
    <p:sldLayoutId id="2147483667" r:id="rId7"/>
    <p:sldLayoutId id="2147483688" r:id="rId8"/>
    <p:sldLayoutId id="2147483674" r:id="rId9"/>
    <p:sldLayoutId id="2147483684" r:id="rId10"/>
    <p:sldLayoutId id="2147483678" r:id="rId11"/>
    <p:sldLayoutId id="2147483680" r:id="rId12"/>
    <p:sldLayoutId id="2147483682" r:id="rId13"/>
    <p:sldLayoutId id="2147483689" r:id="rId14"/>
    <p:sldLayoutId id="2147483724" r:id="rId15"/>
  </p:sldLayoutIdLst>
  <p:hf hdr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rgbClr val="000F7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30188" indent="-222250" algn="l" defTabSz="685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60375" indent="-230188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−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88975" indent="-231775" algn="l" defTabSz="685800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14400" indent="-227013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−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08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F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39A08365-AEEB-3D48-A287-0A6C23C5D3D6}"/>
              </a:ext>
            </a:extLst>
          </p:cNvPr>
          <p:cNvSpPr txBox="1">
            <a:spLocks/>
          </p:cNvSpPr>
          <p:nvPr userDrawn="1"/>
        </p:nvSpPr>
        <p:spPr>
          <a:xfrm>
            <a:off x="8705088" y="4849122"/>
            <a:ext cx="220485" cy="20285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 </a:t>
            </a:r>
            <a:fld id="{F16E1515-8F3D-DE4D-94E5-8D9BEBCD7A49}" type="slidenum">
              <a:rPr lang="en-US" smtClean="0">
                <a:solidFill>
                  <a:schemeClr val="bg1">
                    <a:lumMod val="6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B198D408-451C-7649-B63F-9BB20EE7A64E}"/>
              </a:ext>
            </a:extLst>
          </p:cNvPr>
          <p:cNvSpPr txBox="1">
            <a:spLocks/>
          </p:cNvSpPr>
          <p:nvPr userDrawn="1"/>
        </p:nvSpPr>
        <p:spPr>
          <a:xfrm>
            <a:off x="8074152" y="4846002"/>
            <a:ext cx="609914" cy="14850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Source Sans Pro Semibold" panose="020B0503030403020204" pitchFamily="34" charset="0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39BF0A-C635-544F-850F-946AD8E7975B}" type="datetime1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99391D-1BCF-B249-A015-254233AEC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886700" cy="6675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82BBD0-F847-394A-96EA-C2F6C3D00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143000"/>
            <a:ext cx="7886700" cy="32623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50E74A-F632-C648-A3E6-DE91F970873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29184" y="4809234"/>
            <a:ext cx="1037332" cy="20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94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708" r:id="rId2"/>
    <p:sldLayoutId id="2147483694" r:id="rId3"/>
    <p:sldLayoutId id="2147483705" r:id="rId4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i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0663" algn="l" defTabSz="914400" rtl="0" eaLnBrk="1" latinLnBrk="0" hangingPunct="1">
        <a:lnSpc>
          <a:spcPct val="100000"/>
        </a:lnSpc>
        <a:spcBef>
          <a:spcPts val="600"/>
        </a:spcBef>
        <a:buClr>
          <a:schemeClr val="bg1"/>
        </a:buClr>
        <a:buFont typeface="Arial" panose="020B0604020202020204" pitchFamily="34" charset="0"/>
        <a:buChar char="•"/>
        <a:tabLst/>
        <a:defRPr sz="18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8788" indent="-230188" algn="l" defTabSz="914400" rtl="0" eaLnBrk="1" latinLnBrk="0" hangingPunct="1">
        <a:lnSpc>
          <a:spcPct val="90000"/>
        </a:lnSpc>
        <a:spcBef>
          <a:spcPts val="375"/>
        </a:spcBef>
        <a:buClr>
          <a:schemeClr val="bg1"/>
        </a:buClr>
        <a:buSzPct val="100000"/>
        <a:buFont typeface="System Font Regular"/>
        <a:buChar char="–"/>
        <a:tabLst/>
        <a:defRPr sz="16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87388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itchFamily="2" charset="2"/>
        <a:buChar char="§"/>
        <a:tabLst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17575" indent="-230188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SzPct val="100000"/>
        <a:buFont typeface="System Font Regular"/>
        <a:buChar char="–"/>
        <a:tabLst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q"/>
        <a:defRPr sz="16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08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5.png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emf"/><Relationship Id="rId4" Type="http://schemas.openxmlformats.org/officeDocument/2006/relationships/image" Target="../media/image20.png"/><Relationship Id="rId9" Type="http://schemas.openxmlformats.org/officeDocument/2006/relationships/image" Target="../media/image25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45.wmf"/><Relationship Id="rId3" Type="http://schemas.openxmlformats.org/officeDocument/2006/relationships/image" Target="../media/image39.jpg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4.bin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44.wmf"/><Relationship Id="rId5" Type="http://schemas.openxmlformats.org/officeDocument/2006/relationships/image" Target="../media/image41.png"/><Relationship Id="rId15" Type="http://schemas.openxmlformats.org/officeDocument/2006/relationships/image" Target="../media/image46.wmf"/><Relationship Id="rId10" Type="http://schemas.openxmlformats.org/officeDocument/2006/relationships/oleObject" Target="../embeddings/oleObject3.bin"/><Relationship Id="rId4" Type="http://schemas.openxmlformats.org/officeDocument/2006/relationships/image" Target="../media/image40.png"/><Relationship Id="rId9" Type="http://schemas.openxmlformats.org/officeDocument/2006/relationships/image" Target="../media/image43.wmf"/><Relationship Id="rId1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F3B99C6-D0D0-D441-BB88-E3B30F0BF5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373" y="1486403"/>
            <a:ext cx="6644182" cy="1169551"/>
          </a:xfrm>
        </p:spPr>
        <p:txBody>
          <a:bodyPr>
            <a:normAutofit/>
          </a:bodyPr>
          <a:lstStyle/>
          <a:p>
            <a:r>
              <a:rPr lang="en-US" dirty="0"/>
              <a:t>Progress on a High-Gradient Booster Linac for Multi-GeV Proton Radiography at LANSCE</a:t>
            </a:r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7859A57D-2C14-6348-B5C3-04566EA082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199" y="2671309"/>
            <a:ext cx="7004051" cy="485140"/>
          </a:xfrm>
        </p:spPr>
        <p:txBody>
          <a:bodyPr>
            <a:normAutofit/>
          </a:bodyPr>
          <a:lstStyle/>
          <a:p>
            <a:r>
              <a:rPr lang="en-US" sz="1400" dirty="0"/>
              <a:t>Haoran Xu (Co-PI), John L. Schmidt (Co-PI), Yuri K. Batygin, Michael Kaemingk, Evgenya I. Simakov, and Sergey S. Kurennoy (PI)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397A665-BC2C-524C-A7EC-3526226D8D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July 30, 2026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944ADC2-4BBE-A04E-9F43-2E4E7BE0DB0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LA-UR-26-26332</a:t>
            </a:r>
          </a:p>
        </p:txBody>
      </p:sp>
      <p:sp>
        <p:nvSpPr>
          <p:cNvPr id="2" name="Subtitle 14">
            <a:extLst>
              <a:ext uri="{FF2B5EF4-FFF2-40B4-BE49-F238E27FC236}">
                <a16:creationId xmlns:a16="http://schemas.microsoft.com/office/drawing/2014/main" id="{29F6D965-8CA6-CED9-6993-07D113CEEDBC}"/>
              </a:ext>
            </a:extLst>
          </p:cNvPr>
          <p:cNvSpPr txBox="1">
            <a:spLocks/>
          </p:cNvSpPr>
          <p:nvPr/>
        </p:nvSpPr>
        <p:spPr>
          <a:xfrm>
            <a:off x="5238572" y="4091806"/>
            <a:ext cx="3472442" cy="7280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600" b="0" i="0" kern="1200">
                <a:solidFill>
                  <a:schemeClr val="bg1"/>
                </a:solidFill>
                <a:latin typeface="Arial" panose="020B0604020202020204" pitchFamily="34" charset="0"/>
                <a:ea typeface="Source Sans Pro Semibold" panose="020B0503030403020204" pitchFamily="34" charset="0"/>
                <a:cs typeface="Arial" panose="020B0604020202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tabLst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None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Advanced Accelerator Concepts 2026</a:t>
            </a:r>
          </a:p>
          <a:p>
            <a:r>
              <a:rPr lang="en-US" dirty="0"/>
              <a:t>July 26-31, 2026</a:t>
            </a:r>
          </a:p>
          <a:p>
            <a:r>
              <a:rPr lang="en-US" dirty="0"/>
              <a:t>UCLA</a:t>
            </a:r>
          </a:p>
        </p:txBody>
      </p:sp>
    </p:spTree>
    <p:extLst>
      <p:ext uri="{BB962C8B-B14F-4D97-AF65-F5344CB8AC3E}">
        <p14:creationId xmlns:p14="http://schemas.microsoft.com/office/powerpoint/2010/main" val="2623624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45F4F246-6EC8-D4A7-E343-325BD3A33A58}"/>
              </a:ext>
            </a:extLst>
          </p:cNvPr>
          <p:cNvGrpSpPr/>
          <p:nvPr/>
        </p:nvGrpSpPr>
        <p:grpSpPr>
          <a:xfrm>
            <a:off x="4404865" y="2304448"/>
            <a:ext cx="4566196" cy="2562949"/>
            <a:chOff x="4701198" y="2190649"/>
            <a:chExt cx="4566196" cy="256294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ED88174-7F58-A8FE-C9F3-98F07D21CA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62986" y="3409251"/>
              <a:ext cx="3084396" cy="1344347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25B8BA4-3D28-8648-854F-A72E44050C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1198" y="3538960"/>
              <a:ext cx="1473944" cy="1142054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6196BD4-28C1-A229-1A6F-1922C653DD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13537"/>
            <a:stretch>
              <a:fillRect/>
            </a:stretch>
          </p:blipFill>
          <p:spPr>
            <a:xfrm>
              <a:off x="6498672" y="2190649"/>
              <a:ext cx="2768722" cy="971116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527A493-0CDF-7628-CD7D-B99024D4B4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90" t="10149" r="11460"/>
            <a:stretch>
              <a:fillRect/>
            </a:stretch>
          </p:blipFill>
          <p:spPr>
            <a:xfrm>
              <a:off x="4750304" y="2190649"/>
              <a:ext cx="1689100" cy="1336005"/>
            </a:xfrm>
            <a:prstGeom prst="rect">
              <a:avLst/>
            </a:prstGeom>
          </p:spPr>
        </p:pic>
        <p:sp>
          <p:nvSpPr>
            <p:cNvPr id="10" name="TextBox 12">
              <a:extLst>
                <a:ext uri="{FF2B5EF4-FFF2-40B4-BE49-F238E27FC236}">
                  <a16:creationId xmlns:a16="http://schemas.microsoft.com/office/drawing/2014/main" id="{A854BB1D-2417-C4F8-1FFF-66ACA6180BBF}"/>
                </a:ext>
              </a:extLst>
            </p:cNvPr>
            <p:cNvSpPr txBox="1"/>
            <p:nvPr/>
          </p:nvSpPr>
          <p:spPr>
            <a:xfrm>
              <a:off x="4864605" y="2190649"/>
              <a:ext cx="101113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Pareto front</a:t>
              </a:r>
            </a:p>
          </p:txBody>
        </p:sp>
        <p:sp>
          <p:nvSpPr>
            <p:cNvPr id="11" name="TextBox 12">
              <a:extLst>
                <a:ext uri="{FF2B5EF4-FFF2-40B4-BE49-F238E27FC236}">
                  <a16:creationId xmlns:a16="http://schemas.microsoft.com/office/drawing/2014/main" id="{84105A64-65B3-D33B-F8B4-0FC34E3448C0}"/>
                </a:ext>
              </a:extLst>
            </p:cNvPr>
            <p:cNvSpPr txBox="1"/>
            <p:nvPr/>
          </p:nvSpPr>
          <p:spPr>
            <a:xfrm>
              <a:off x="6498672" y="3177986"/>
              <a:ext cx="160020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individual-cell profile</a:t>
              </a: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0EB88A5-CDB5-6254-E964-D12A370CD4A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Prototyping: S- and C-Band for Liquid-Nitrogen T.</a:t>
            </a:r>
          </a:p>
          <a:p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 Placeholder 2">
                <a:extLst>
                  <a:ext uri="{FF2B5EF4-FFF2-40B4-BE49-F238E27FC236}">
                    <a16:creationId xmlns:a16="http://schemas.microsoft.com/office/drawing/2014/main" id="{A10CDE45-56EC-8D2A-1DE5-8CD74C7B639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4950" y="971449"/>
                <a:ext cx="4406498" cy="3016029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noAutofit/>
              </a:bodyPr>
              <a:lstStyle>
                <a:lvl1pPr marL="230188" indent="-230188" algn="l" defTabSz="685800" rtl="0" eaLnBrk="1" latinLnBrk="0" hangingPunct="1">
                  <a:lnSpc>
                    <a:spcPct val="10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  <a:tabLst/>
                  <a:defRPr sz="1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60375" indent="-230188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−"/>
                  <a:tabLst/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688975" indent="-231775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914400" indent="-227013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−"/>
                  <a:tabLst/>
                  <a:defRPr sz="12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/>
                  <a:t>Anomalous skin effect (C-band example)</a:t>
                </a:r>
              </a:p>
              <a:p>
                <a:pPr lvl="1"/>
                <a:r>
                  <a:rPr lang="en-US" dirty="0"/>
                  <a:t>Assumption: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𝑅𝑅𝑅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𝜌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293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K</m:t>
                            </m:r>
                          </m:e>
                        </m: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𝜌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4.2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K</m:t>
                            </m:r>
                          </m:e>
                        </m:d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≈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100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Bloch–</a:t>
                </a:r>
                <a:r>
                  <a:rPr lang="en-US" dirty="0" err="1"/>
                  <a:t>Grüneisen</a:t>
                </a:r>
                <a:r>
                  <a:rPr lang="en-US" dirty="0"/>
                  <a:t> model</a:t>
                </a:r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ASE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77 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K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𝜌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77 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K</m:t>
                            </m:r>
                          </m:e>
                        </m:d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=4.4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US" dirty="0"/>
                  <a:t> S/m</a:t>
                </a:r>
              </a:p>
              <a:p>
                <a:pPr lvl="1"/>
                <a:r>
                  <a:rPr lang="en-US" dirty="0" err="1"/>
                  <a:t>Stupakov</a:t>
                </a:r>
                <a:r>
                  <a:rPr lang="en-US" dirty="0"/>
                  <a:t>/Reuter–Sondheimer method</a:t>
                </a:r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ASE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77 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K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𝜁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7.43−8.95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mΩ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CST setup (assuming normal skin effect)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=4.09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US" dirty="0"/>
                  <a:t> S/m</a:t>
                </a:r>
              </a:p>
              <a:p>
                <a:r>
                  <a:rPr lang="en-US" dirty="0"/>
                  <a:t>Thermal contraction</a:t>
                </a:r>
              </a:p>
              <a:p>
                <a:pPr lvl="1"/>
                <a:r>
                  <a:rPr lang="en-US" dirty="0"/>
                  <a:t>NIST fit equation and coefficients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=0.99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70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293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K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=5.712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GHz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=5694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5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GHz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>
          <p:sp>
            <p:nvSpPr>
              <p:cNvPr id="4" name="Text Placeholder 2">
                <a:extLst>
                  <a:ext uri="{FF2B5EF4-FFF2-40B4-BE49-F238E27FC236}">
                    <a16:creationId xmlns:a16="http://schemas.microsoft.com/office/drawing/2014/main" id="{A10CDE45-56EC-8D2A-1DE5-8CD74C7B63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950" y="971449"/>
                <a:ext cx="4406498" cy="3016029"/>
              </a:xfrm>
              <a:prstGeom prst="rect">
                <a:avLst/>
              </a:prstGeom>
              <a:blipFill>
                <a:blip r:embed="rId6"/>
                <a:stretch>
                  <a:fillRect l="-3047" t="-2626" r="-2216" b="-193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370ECCF-1A4B-0318-B22C-9F0F35DD9ED2}"/>
              </a:ext>
            </a:extLst>
          </p:cNvPr>
          <p:cNvSpPr txBox="1">
            <a:spLocks/>
          </p:cNvSpPr>
          <p:nvPr/>
        </p:nvSpPr>
        <p:spPr>
          <a:xfrm>
            <a:off x="4786291" y="971449"/>
            <a:ext cx="4318000" cy="876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30188" indent="-230188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60375" indent="-230188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−"/>
              <a:tabLst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8975" indent="-23177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14400" indent="-22701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−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RF design at LANL (four-cell)</a:t>
            </a:r>
          </a:p>
          <a:p>
            <a:pPr lvl="1"/>
            <a:r>
              <a:rPr lang="en-US" dirty="0"/>
              <a:t>Multi-Objective Genetic Algorithm (</a:t>
            </a:r>
            <a:r>
              <a:rPr lang="en-US" dirty="0" err="1"/>
              <a:t>Xopt</a:t>
            </a:r>
            <a:r>
              <a:rPr lang="en-US" dirty="0"/>
              <a:t>) driving </a:t>
            </a:r>
            <a:r>
              <a:rPr lang="en-US" dirty="0" err="1"/>
              <a:t>Superfish</a:t>
            </a:r>
            <a:r>
              <a:rPr lang="en-US" dirty="0"/>
              <a:t> on LANL HPC.</a:t>
            </a:r>
          </a:p>
          <a:p>
            <a:pPr lvl="1"/>
            <a:r>
              <a:rPr lang="en-US" dirty="0"/>
              <a:t>CST Eigenmode &amp; High-Frequency Solvers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F3C42D-2565-58E2-477E-2DB8A33AF1E8}"/>
              </a:ext>
            </a:extLst>
          </p:cNvPr>
          <p:cNvSpPr txBox="1"/>
          <p:nvPr/>
        </p:nvSpPr>
        <p:spPr>
          <a:xfrm>
            <a:off x="1329023" y="4825258"/>
            <a:ext cx="76117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* M. Kaemingk </a:t>
            </a:r>
            <a:r>
              <a:rPr lang="en-US" sz="1000" i="1" dirty="0"/>
              <a:t>et al</a:t>
            </a:r>
            <a:r>
              <a:rPr lang="en-US" sz="1000" dirty="0"/>
              <a:t>., “Genetic optimizations of RF cell profile using </a:t>
            </a:r>
            <a:r>
              <a:rPr lang="en-US" sz="1000" dirty="0" err="1"/>
              <a:t>Superfish</a:t>
            </a:r>
            <a:r>
              <a:rPr lang="en-US" sz="1000" dirty="0"/>
              <a:t>,” in </a:t>
            </a:r>
            <a:r>
              <a:rPr lang="en-US" sz="1000" i="1" dirty="0"/>
              <a:t>Proc. IPAC2026</a:t>
            </a:r>
            <a:r>
              <a:rPr lang="en-US" sz="1000" dirty="0"/>
              <a:t>, pp. 473–476 (2026).</a:t>
            </a:r>
          </a:p>
        </p:txBody>
      </p:sp>
    </p:spTree>
    <p:extLst>
      <p:ext uri="{BB962C8B-B14F-4D97-AF65-F5344CB8AC3E}">
        <p14:creationId xmlns:p14="http://schemas.microsoft.com/office/powerpoint/2010/main" val="3168607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EDA46338-4D24-12FF-19BC-A3D7ACE67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" y="2654813"/>
            <a:ext cx="3422650" cy="1925241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10BEB6-6E92-F606-9652-B8BD7EE4BBB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Prototyping: S- and C-Band for Liquid-Nitrogen 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6B6A69-6563-3216-8140-A46E54A3DA8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527549" y="851042"/>
            <a:ext cx="4317999" cy="669156"/>
          </a:xfrm>
        </p:spPr>
        <p:txBody>
          <a:bodyPr/>
          <a:lstStyle/>
          <a:p>
            <a:r>
              <a:rPr lang="en-US" dirty="0"/>
              <a:t>S-band (0.8-GeV H</a:t>
            </a:r>
            <a:r>
              <a:rPr lang="en-US" baseline="30000" dirty="0"/>
              <a:t>–</a:t>
            </a:r>
            <a:r>
              <a:rPr lang="en-US" dirty="0"/>
              <a:t>): </a:t>
            </a:r>
            <a:r>
              <a:rPr lang="en-US" dirty="0" err="1"/>
              <a:t>eng.</a:t>
            </a:r>
            <a:r>
              <a:rPr lang="en-US" dirty="0"/>
              <a:t>, fab., and tests at </a:t>
            </a:r>
            <a:r>
              <a:rPr lang="en-US" dirty="0" err="1"/>
              <a:t>RadiaBeam</a:t>
            </a:r>
            <a:r>
              <a:rPr lang="en-US" dirty="0"/>
              <a:t> Technologies, LLC.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B221EED-97DC-8F8F-56CF-69BEF6345ADC}"/>
              </a:ext>
            </a:extLst>
          </p:cNvPr>
          <p:cNvSpPr txBox="1">
            <a:spLocks/>
          </p:cNvSpPr>
          <p:nvPr/>
        </p:nvSpPr>
        <p:spPr>
          <a:xfrm>
            <a:off x="4527550" y="2742908"/>
            <a:ext cx="4368800" cy="66915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30188" indent="-230188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60375" indent="-230188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−"/>
              <a:tabLst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8975" indent="-23177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14400" indent="-22701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−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C-band (1.6-GeV H</a:t>
            </a:r>
            <a:r>
              <a:rPr lang="en-US" baseline="30000" dirty="0"/>
              <a:t>–</a:t>
            </a:r>
            <a:r>
              <a:rPr lang="en-US" dirty="0"/>
              <a:t>): </a:t>
            </a:r>
            <a:r>
              <a:rPr lang="en-US" dirty="0" err="1"/>
              <a:t>eng.</a:t>
            </a:r>
            <a:r>
              <a:rPr lang="en-US" dirty="0"/>
              <a:t> and fab. at </a:t>
            </a:r>
            <a:r>
              <a:rPr lang="en-US" dirty="0" err="1"/>
              <a:t>Dymenso</a:t>
            </a:r>
            <a:r>
              <a:rPr lang="en-US" dirty="0"/>
              <a:t>, LLC; tests at LANL’s CARIE.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190C9134-E2DC-D93A-C4D6-010D422BB2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7591644"/>
              </p:ext>
            </p:extLst>
          </p:nvPr>
        </p:nvGraphicFramePr>
        <p:xfrm>
          <a:off x="4783789" y="1416215"/>
          <a:ext cx="4046948" cy="1220746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092078">
                  <a:extLst>
                    <a:ext uri="{9D8B030D-6E8A-4147-A177-3AD203B41FA5}">
                      <a16:colId xmlns:a16="http://schemas.microsoft.com/office/drawing/2014/main" val="2098451799"/>
                    </a:ext>
                  </a:extLst>
                </a:gridCol>
                <a:gridCol w="931396">
                  <a:extLst>
                    <a:ext uri="{9D8B030D-6E8A-4147-A177-3AD203B41FA5}">
                      <a16:colId xmlns:a16="http://schemas.microsoft.com/office/drawing/2014/main" val="2751440861"/>
                    </a:ext>
                  </a:extLst>
                </a:gridCol>
                <a:gridCol w="1109070">
                  <a:extLst>
                    <a:ext uri="{9D8B030D-6E8A-4147-A177-3AD203B41FA5}">
                      <a16:colId xmlns:a16="http://schemas.microsoft.com/office/drawing/2014/main" val="521640767"/>
                    </a:ext>
                  </a:extLst>
                </a:gridCol>
                <a:gridCol w="914404">
                  <a:extLst>
                    <a:ext uri="{9D8B030D-6E8A-4147-A177-3AD203B41FA5}">
                      <a16:colId xmlns:a16="http://schemas.microsoft.com/office/drawing/2014/main" val="109777560"/>
                    </a:ext>
                  </a:extLst>
                </a:gridCol>
              </a:tblGrid>
              <a:tr h="142687">
                <a:tc>
                  <a:txBody>
                    <a:bodyPr/>
                    <a:lstStyle/>
                    <a:p>
                      <a:r>
                        <a:rPr lang="en-US" sz="1000" b="0" dirty="0" err="1"/>
                        <a:t>reso</a:t>
                      </a:r>
                      <a:r>
                        <a:rPr lang="en-US" sz="1000" b="0" dirty="0"/>
                        <a:t>. freq.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2.856 MHz</a:t>
                      </a:r>
                    </a:p>
                  </a:txBody>
                  <a:tcPr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shunt imp.</a:t>
                      </a: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172 M</a:t>
                      </a:r>
                      <a:r>
                        <a:rPr lang="el-GR" sz="1000" b="0" dirty="0"/>
                        <a:t>Ω</a:t>
                      </a:r>
                      <a:r>
                        <a:rPr lang="en-US" sz="1000" b="0" dirty="0"/>
                        <a:t>/m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8742221"/>
                  </a:ext>
                </a:extLst>
              </a:tr>
              <a:tr h="245386">
                <a:tc>
                  <a:txBody>
                    <a:bodyPr/>
                    <a:lstStyle/>
                    <a:p>
                      <a:r>
                        <a:rPr lang="en-US" sz="1000" b="0" dirty="0"/>
                        <a:t>293K-70K </a:t>
                      </a:r>
                      <a:r>
                        <a:rPr lang="en-US" sz="1000" b="0" i="1" dirty="0"/>
                        <a:t>R</a:t>
                      </a:r>
                      <a:r>
                        <a:rPr lang="en-US" sz="1000" b="0" i="1" baseline="-25000" dirty="0"/>
                        <a:t>s</a:t>
                      </a:r>
                      <a:r>
                        <a:rPr lang="en-US" sz="1000" b="0" dirty="0"/>
                        <a:t> fac.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2.69</a:t>
                      </a:r>
                    </a:p>
                  </a:txBody>
                  <a:tcPr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power avail.</a:t>
                      </a: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5 MW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1664400"/>
                  </a:ext>
                </a:extLst>
              </a:tr>
              <a:tr h="221679">
                <a:tc>
                  <a:txBody>
                    <a:bodyPr/>
                    <a:lstStyle/>
                    <a:p>
                      <a:r>
                        <a:rPr lang="en-US" sz="1000" b="0" dirty="0"/>
                        <a:t>CST elec. cond.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4.21e8 S/m</a:t>
                      </a:r>
                    </a:p>
                  </a:txBody>
                  <a:tcPr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max gradient</a:t>
                      </a: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69 MV/m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0117085"/>
                  </a:ext>
                </a:extLst>
              </a:tr>
              <a:tr h="142687">
                <a:tc>
                  <a:txBody>
                    <a:bodyPr/>
                    <a:lstStyle/>
                    <a:p>
                      <a:r>
                        <a:rPr lang="en-US" sz="1000" b="0" dirty="0"/>
                        <a:t>unloaded 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46259</a:t>
                      </a:r>
                    </a:p>
                  </a:txBody>
                  <a:tcPr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norm. peak E-</a:t>
                      </a:r>
                      <a:r>
                        <a:rPr lang="en-US" sz="1000" b="0" dirty="0" err="1"/>
                        <a:t>fld</a:t>
                      </a:r>
                      <a:endParaRPr lang="en-US" sz="1000" b="0" dirty="0"/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2.41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3382374"/>
                  </a:ext>
                </a:extLst>
              </a:tr>
              <a:tr h="142687">
                <a:tc>
                  <a:txBody>
                    <a:bodyPr/>
                    <a:lstStyle/>
                    <a:p>
                      <a:r>
                        <a:rPr lang="en-US" sz="1000" b="0" dirty="0" err="1"/>
                        <a:t>coupl</a:t>
                      </a:r>
                      <a:r>
                        <a:rPr lang="en-US" sz="1000" b="0" dirty="0"/>
                        <a:t>. fac.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1.00</a:t>
                      </a:r>
                    </a:p>
                  </a:txBody>
                  <a:tcPr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norm. peak H-</a:t>
                      </a:r>
                      <a:r>
                        <a:rPr lang="en-US" sz="1000" b="0" dirty="0" err="1"/>
                        <a:t>fld</a:t>
                      </a:r>
                      <a:endParaRPr lang="en-US" sz="1000" b="0" dirty="0"/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1.30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0066601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667C02F0-C654-1E5C-ACDA-F066906D68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3884257"/>
              </p:ext>
            </p:extLst>
          </p:nvPr>
        </p:nvGraphicFramePr>
        <p:xfrm>
          <a:off x="4772721" y="3329514"/>
          <a:ext cx="4046948" cy="12192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111612">
                  <a:extLst>
                    <a:ext uri="{9D8B030D-6E8A-4147-A177-3AD203B41FA5}">
                      <a16:colId xmlns:a16="http://schemas.microsoft.com/office/drawing/2014/main" val="2098451799"/>
                    </a:ext>
                  </a:extLst>
                </a:gridCol>
                <a:gridCol w="911862">
                  <a:extLst>
                    <a:ext uri="{9D8B030D-6E8A-4147-A177-3AD203B41FA5}">
                      <a16:colId xmlns:a16="http://schemas.microsoft.com/office/drawing/2014/main" val="2751440861"/>
                    </a:ext>
                  </a:extLst>
                </a:gridCol>
                <a:gridCol w="1120138">
                  <a:extLst>
                    <a:ext uri="{9D8B030D-6E8A-4147-A177-3AD203B41FA5}">
                      <a16:colId xmlns:a16="http://schemas.microsoft.com/office/drawing/2014/main" val="521640767"/>
                    </a:ext>
                  </a:extLst>
                </a:gridCol>
                <a:gridCol w="903336">
                  <a:extLst>
                    <a:ext uri="{9D8B030D-6E8A-4147-A177-3AD203B41FA5}">
                      <a16:colId xmlns:a16="http://schemas.microsoft.com/office/drawing/2014/main" val="109777560"/>
                    </a:ext>
                  </a:extLst>
                </a:gridCol>
              </a:tblGrid>
              <a:tr h="142687">
                <a:tc>
                  <a:txBody>
                    <a:bodyPr/>
                    <a:lstStyle/>
                    <a:p>
                      <a:r>
                        <a:rPr lang="en-US" sz="1000" b="0" dirty="0" err="1"/>
                        <a:t>reso</a:t>
                      </a:r>
                      <a:r>
                        <a:rPr lang="en-US" sz="1000" b="0" dirty="0"/>
                        <a:t>. freq.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5.712 MHz</a:t>
                      </a:r>
                    </a:p>
                  </a:txBody>
                  <a:tcPr>
                    <a:lnR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shunt imp.</a:t>
                      </a:r>
                    </a:p>
                  </a:txBody>
                  <a:tcPr>
                    <a:lnL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187 M</a:t>
                      </a:r>
                      <a:r>
                        <a:rPr lang="el-GR" sz="1000" b="0" dirty="0"/>
                        <a:t>Ω</a:t>
                      </a:r>
                      <a:r>
                        <a:rPr lang="en-US" sz="1000" b="0" dirty="0"/>
                        <a:t>/m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8742221"/>
                  </a:ext>
                </a:extLst>
              </a:tr>
              <a:tr h="142687">
                <a:tc>
                  <a:txBody>
                    <a:bodyPr/>
                    <a:lstStyle/>
                    <a:p>
                      <a:r>
                        <a:rPr lang="en-US" sz="1000" b="0" dirty="0"/>
                        <a:t>293K-70K </a:t>
                      </a:r>
                      <a:r>
                        <a:rPr lang="en-US" sz="1000" b="0" i="1" dirty="0"/>
                        <a:t>R</a:t>
                      </a:r>
                      <a:r>
                        <a:rPr lang="en-US" sz="1000" b="0" i="1" baseline="-25000" dirty="0"/>
                        <a:t>s</a:t>
                      </a:r>
                      <a:r>
                        <a:rPr lang="en-US" sz="1000" b="0" dirty="0"/>
                        <a:t> fac.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2.65</a:t>
                      </a:r>
                    </a:p>
                  </a:txBody>
                  <a:tcPr>
                    <a:lnR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power avail.</a:t>
                      </a:r>
                    </a:p>
                  </a:txBody>
                  <a:tcPr>
                    <a:lnL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12 MW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1664400"/>
                  </a:ext>
                </a:extLst>
              </a:tr>
              <a:tr h="142687">
                <a:tc>
                  <a:txBody>
                    <a:bodyPr/>
                    <a:lstStyle/>
                    <a:p>
                      <a:r>
                        <a:rPr lang="en-US" sz="1000" b="0" dirty="0"/>
                        <a:t>CST elec. cond.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4.09e8 S/m</a:t>
                      </a:r>
                    </a:p>
                  </a:txBody>
                  <a:tcPr>
                    <a:lnR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max gradient</a:t>
                      </a:r>
                    </a:p>
                  </a:txBody>
                  <a:tcPr>
                    <a:lnL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121 MV/m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0117085"/>
                  </a:ext>
                </a:extLst>
              </a:tr>
              <a:tr h="142687">
                <a:tc>
                  <a:txBody>
                    <a:bodyPr/>
                    <a:lstStyle/>
                    <a:p>
                      <a:r>
                        <a:rPr lang="en-US" sz="1000" b="0" dirty="0"/>
                        <a:t>unloaded 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32605</a:t>
                      </a:r>
                    </a:p>
                  </a:txBody>
                  <a:tcPr>
                    <a:lnR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norm. peak E-</a:t>
                      </a:r>
                      <a:r>
                        <a:rPr lang="en-US" sz="1000" b="0" dirty="0" err="1"/>
                        <a:t>fld</a:t>
                      </a:r>
                      <a:endParaRPr lang="en-US" sz="1000" b="0" dirty="0"/>
                    </a:p>
                  </a:txBody>
                  <a:tcPr>
                    <a:lnL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2.50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3382374"/>
                  </a:ext>
                </a:extLst>
              </a:tr>
              <a:tr h="142687">
                <a:tc>
                  <a:txBody>
                    <a:bodyPr/>
                    <a:lstStyle/>
                    <a:p>
                      <a:r>
                        <a:rPr lang="en-US" sz="1000" b="0" dirty="0" err="1"/>
                        <a:t>coupl</a:t>
                      </a:r>
                      <a:r>
                        <a:rPr lang="en-US" sz="1000" b="0" dirty="0"/>
                        <a:t>. fac.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3.49</a:t>
                      </a:r>
                    </a:p>
                  </a:txBody>
                  <a:tcPr>
                    <a:lnR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norm. peak H-</a:t>
                      </a:r>
                      <a:r>
                        <a:rPr lang="en-US" sz="1000" b="0" dirty="0" err="1"/>
                        <a:t>fld</a:t>
                      </a:r>
                      <a:endParaRPr lang="en-US" sz="1000" b="0" dirty="0"/>
                    </a:p>
                  </a:txBody>
                  <a:tcPr>
                    <a:lnL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1.63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0066601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D7A0E9E6-99F6-5A3D-8E6D-945F5962C314}"/>
              </a:ext>
            </a:extLst>
          </p:cNvPr>
          <p:cNvSpPr txBox="1"/>
          <p:nvPr/>
        </p:nvSpPr>
        <p:spPr>
          <a:xfrm>
            <a:off x="1329023" y="4641108"/>
            <a:ext cx="76117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* S. S. Kurennoy </a:t>
            </a:r>
            <a:r>
              <a:rPr lang="en-US" sz="1000" i="1" dirty="0"/>
              <a:t>et al.</a:t>
            </a:r>
            <a:r>
              <a:rPr lang="en-US" sz="1000" dirty="0"/>
              <a:t>, “High-gradient booster linac for multi-GeV proton radiography at LANSCE,” in </a:t>
            </a:r>
            <a:r>
              <a:rPr lang="en-US" sz="1000" i="1" dirty="0"/>
              <a:t>Proc. IPAC2026</a:t>
            </a:r>
            <a:r>
              <a:rPr lang="en-US" sz="1000" dirty="0"/>
              <a:t>, pp. 2428–2431 (2026).</a:t>
            </a:r>
          </a:p>
          <a:p>
            <a:r>
              <a:rPr lang="en-US" sz="1000" dirty="0"/>
              <a:t>* H. Xu </a:t>
            </a:r>
            <a:r>
              <a:rPr lang="en-US" sz="1000" i="1" dirty="0"/>
              <a:t>et al</a:t>
            </a:r>
            <a:r>
              <a:rPr lang="en-US" sz="1000" dirty="0"/>
              <a:t>., “Plans for cryogenic C-band prototype tests for LANL </a:t>
            </a:r>
            <a:r>
              <a:rPr lang="en-US" sz="1000" dirty="0" err="1"/>
              <a:t>pRad</a:t>
            </a:r>
            <a:r>
              <a:rPr lang="en-US" sz="1000" dirty="0"/>
              <a:t> booster linac,” in </a:t>
            </a:r>
            <a:r>
              <a:rPr lang="en-US" sz="1000" i="1" dirty="0"/>
              <a:t>Proc. IPAC2026</a:t>
            </a:r>
            <a:r>
              <a:rPr lang="en-US" sz="1000" dirty="0"/>
              <a:t>, pp. 2410–2413 (2026).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F6724D6-30FB-3E4D-3EF3-7BB1A659C1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653" y="1281027"/>
            <a:ext cx="2047874" cy="152904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2C7BAA4-A874-CD8C-5011-2CC759836C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7427" y="1281026"/>
            <a:ext cx="2071964" cy="1529043"/>
          </a:xfrm>
          <a:prstGeom prst="rect">
            <a:avLst/>
          </a:prstGeom>
        </p:spPr>
      </p:pic>
      <p:sp>
        <p:nvSpPr>
          <p:cNvPr id="21" name="TextBox 12">
            <a:extLst>
              <a:ext uri="{FF2B5EF4-FFF2-40B4-BE49-F238E27FC236}">
                <a16:creationId xmlns:a16="http://schemas.microsoft.com/office/drawing/2014/main" id="{9A2AFFD8-8555-3662-0B95-3FB9A8813364}"/>
              </a:ext>
            </a:extLst>
          </p:cNvPr>
          <p:cNvSpPr txBox="1"/>
          <p:nvPr/>
        </p:nvSpPr>
        <p:spPr>
          <a:xfrm>
            <a:off x="298452" y="983341"/>
            <a:ext cx="24019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C-band example</a:t>
            </a:r>
          </a:p>
        </p:txBody>
      </p:sp>
    </p:spTree>
    <p:extLst>
      <p:ext uri="{BB962C8B-B14F-4D97-AF65-F5344CB8AC3E}">
        <p14:creationId xmlns:p14="http://schemas.microsoft.com/office/powerpoint/2010/main" val="177812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19973BC-7168-F349-895F-A9BF412E27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3881CEB-0BCB-134D-B272-43949D55AB4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Higher-energy Proton Radiography is desired for enhanced imaging resolution.</a:t>
            </a:r>
          </a:p>
          <a:p>
            <a:r>
              <a:rPr lang="en-US" dirty="0"/>
              <a:t>Cryo-cooled RF linac is under investigation as a candidate technology for increasing Proton Radiography beam energy from 800 MeV to 3–5 GeV at LANSCE.</a:t>
            </a:r>
          </a:p>
          <a:p>
            <a:r>
              <a:rPr lang="en-US" dirty="0"/>
              <a:t>A 3-GeV energy booster linac was conceptualized for fitting inside LANSCE Area A.</a:t>
            </a:r>
          </a:p>
          <a:p>
            <a:r>
              <a:rPr lang="en-US" dirty="0"/>
              <a:t>Room-temperature 2-cell C-band prototyping and testing was successful.</a:t>
            </a:r>
          </a:p>
          <a:p>
            <a:r>
              <a:rPr lang="en-US" dirty="0"/>
              <a:t>Liquid-nitrogen temperature 4-cel S- and C-band prototyping and testing are underway, at LANL and with industrial partners.</a:t>
            </a:r>
          </a:p>
        </p:txBody>
      </p:sp>
    </p:spTree>
    <p:extLst>
      <p:ext uri="{BB962C8B-B14F-4D97-AF65-F5344CB8AC3E}">
        <p14:creationId xmlns:p14="http://schemas.microsoft.com/office/powerpoint/2010/main" val="1745387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C30FF50-D818-2F4B-B792-5C5E8A813F8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Acknowledgments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8742EDB-FDC5-5746-A6B3-9803E03FA06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Work supported by U.S. Department of Energy through the Laboratory Directed Research and Development program of Los Alamos National Laboratory, under project numbers 20210048ER and 20260012DR.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837C22F-D332-6153-CD66-68EA1C0EA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739" y="2094734"/>
            <a:ext cx="2372882" cy="91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9C80BE6-5C7F-BF78-CD76-F36A66B6A8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9745" y="2023415"/>
            <a:ext cx="1781568" cy="856523"/>
          </a:xfrm>
          <a:prstGeom prst="rect">
            <a:avLst/>
          </a:prstGeom>
        </p:spPr>
      </p:pic>
      <p:pic>
        <p:nvPicPr>
          <p:cNvPr id="1028" name="Picture 4" descr="Arizona State University (ASU) Logo, PNG, Symbol, History ...">
            <a:extLst>
              <a:ext uri="{FF2B5EF4-FFF2-40B4-BE49-F238E27FC236}">
                <a16:creationId xmlns:a16="http://schemas.microsoft.com/office/drawing/2014/main" id="{0A2773CA-9D07-6E07-EF5E-1D62F9C3E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00" y="3200401"/>
            <a:ext cx="2276030" cy="128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xhibitors and Sponsors – IPAC22">
            <a:extLst>
              <a:ext uri="{FF2B5EF4-FFF2-40B4-BE49-F238E27FC236}">
                <a16:creationId xmlns:a16="http://schemas.microsoft.com/office/drawing/2014/main" id="{C6986B03-6EF6-6ADA-8F10-FD70FAB9A8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909" y="2740819"/>
            <a:ext cx="3008120" cy="2256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ymenso LLC | San Francisco | Electron Beam Guns | Accelerators | RF Source  Engineering | Thermal and structural analysis, mechanical design, and  electron beam device fabrication">
            <a:extLst>
              <a:ext uri="{FF2B5EF4-FFF2-40B4-BE49-F238E27FC236}">
                <a16:creationId xmlns:a16="http://schemas.microsoft.com/office/drawing/2014/main" id="{0F033BC2-0CDF-0755-34E5-7CA9C05BE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128" y="3588348"/>
            <a:ext cx="1775388" cy="504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621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F6B47D-E909-0CAE-EB2C-2D4FEF088FE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DDB451-7A49-9FBC-9743-E8113A5EEF7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Proton Radiography at LANSCE</a:t>
            </a:r>
          </a:p>
          <a:p>
            <a:r>
              <a:rPr lang="en-US" dirty="0"/>
              <a:t>High-energy booster linac</a:t>
            </a:r>
          </a:p>
          <a:p>
            <a:r>
              <a:rPr lang="en-US" dirty="0"/>
              <a:t>Theory and cavity prototyping</a:t>
            </a:r>
          </a:p>
          <a:p>
            <a:pPr lvl="1"/>
            <a:r>
              <a:rPr lang="en-US" dirty="0"/>
              <a:t>Room-temperature test</a:t>
            </a:r>
          </a:p>
          <a:p>
            <a:pPr lvl="1"/>
            <a:r>
              <a:rPr lang="en-US" dirty="0"/>
              <a:t>Liquid-nitrogen-temperature test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981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74462C8-EFE6-0662-B37A-240F9087CDCC}"/>
              </a:ext>
            </a:extLst>
          </p:cNvPr>
          <p:cNvGrpSpPr/>
          <p:nvPr/>
        </p:nvGrpSpPr>
        <p:grpSpPr>
          <a:xfrm>
            <a:off x="537055" y="715453"/>
            <a:ext cx="8179109" cy="4107372"/>
            <a:chOff x="2189115" y="1066483"/>
            <a:chExt cx="8852958" cy="5097978"/>
          </a:xfrm>
        </p:grpSpPr>
        <p:pic>
          <p:nvPicPr>
            <p:cNvPr id="5" name="Picture 4" descr="Diagram&#10;&#10;Description automatically generated">
              <a:extLst>
                <a:ext uri="{FF2B5EF4-FFF2-40B4-BE49-F238E27FC236}">
                  <a16:creationId xmlns:a16="http://schemas.microsoft.com/office/drawing/2014/main" id="{685CAB50-F711-7326-00B9-A3C169B78C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638" b="1"/>
            <a:stretch/>
          </p:blipFill>
          <p:spPr>
            <a:xfrm>
              <a:off x="2564909" y="1066483"/>
              <a:ext cx="8477164" cy="5097978"/>
            </a:xfrm>
            <a:prstGeom prst="rect">
              <a:avLst/>
            </a:prstGeom>
          </p:spPr>
        </p:pic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8614364-1EC2-A5D4-4570-BD607F8F3B09}"/>
                </a:ext>
              </a:extLst>
            </p:cNvPr>
            <p:cNvGrpSpPr/>
            <p:nvPr/>
          </p:nvGrpSpPr>
          <p:grpSpPr>
            <a:xfrm>
              <a:off x="5960918" y="2378734"/>
              <a:ext cx="1370862" cy="1004963"/>
              <a:chOff x="6373090" y="755073"/>
              <a:chExt cx="1370862" cy="1004963"/>
            </a:xfrm>
          </p:grpSpPr>
          <p:sp>
            <p:nvSpPr>
              <p:cNvPr id="10" name="TextBox 28">
                <a:extLst>
                  <a:ext uri="{FF2B5EF4-FFF2-40B4-BE49-F238E27FC236}">
                    <a16:creationId xmlns:a16="http://schemas.microsoft.com/office/drawing/2014/main" id="{915CD0A6-DB57-B379-5B5C-E008C71D9B74}"/>
                  </a:ext>
                </a:extLst>
              </p:cNvPr>
              <p:cNvSpPr txBox="1"/>
              <p:nvPr/>
            </p:nvSpPr>
            <p:spPr>
              <a:xfrm>
                <a:off x="6664035" y="755073"/>
                <a:ext cx="1079917" cy="10049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H+ beam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H- beam</a:t>
                </a:r>
              </a:p>
            </p:txBody>
          </p: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E4AF376E-EB33-9C58-A980-F8E10BE416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73090" y="962891"/>
                <a:ext cx="290946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E5099C3-0144-2B00-F0DE-4F27C4ADBF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73090" y="1212273"/>
                <a:ext cx="290946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EC89E5F-1FFE-32C3-8DB0-31BA731248DD}"/>
                </a:ext>
              </a:extLst>
            </p:cNvPr>
            <p:cNvSpPr/>
            <p:nvPr/>
          </p:nvSpPr>
          <p:spPr>
            <a:xfrm>
              <a:off x="4509655" y="5493327"/>
              <a:ext cx="1198418" cy="64633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D987539-C125-0AFB-D662-716D5A4E3424}"/>
                </a:ext>
              </a:extLst>
            </p:cNvPr>
            <p:cNvSpPr/>
            <p:nvPr/>
          </p:nvSpPr>
          <p:spPr>
            <a:xfrm>
              <a:off x="2250624" y="1238695"/>
              <a:ext cx="1677141" cy="1704270"/>
            </a:xfrm>
            <a:prstGeom prst="rect">
              <a:avLst/>
            </a:prstGeom>
            <a:noFill/>
            <a:ln w="12700" cap="flat" cmpd="sng" algn="ctr">
              <a:solidFill>
                <a:srgbClr val="FF0000"/>
              </a:solidFill>
              <a:prstDash val="lgDash"/>
              <a:miter lim="800000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extBox 27">
              <a:extLst>
                <a:ext uri="{FF2B5EF4-FFF2-40B4-BE49-F238E27FC236}">
                  <a16:creationId xmlns:a16="http://schemas.microsoft.com/office/drawing/2014/main" id="{A7133AC7-E562-90F4-312D-04DE7B1BB3BE}"/>
                </a:ext>
              </a:extLst>
            </p:cNvPr>
            <p:cNvSpPr txBox="1"/>
            <p:nvPr/>
          </p:nvSpPr>
          <p:spPr>
            <a:xfrm>
              <a:off x="2189115" y="2564245"/>
              <a:ext cx="1986751" cy="6339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Scope of Front-end</a:t>
              </a:r>
              <a:endParaRPr kumimoji="0" lang="en-US" sz="1200" b="0" i="0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marR="0" lvl="1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D84AF6-7C54-4CD1-4FBE-88D003FAAF8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04875" y="457200"/>
            <a:ext cx="8229600" cy="669156"/>
          </a:xfrm>
        </p:spPr>
        <p:txBody>
          <a:bodyPr/>
          <a:lstStyle/>
          <a:p>
            <a:r>
              <a:rPr lang="en-US" dirty="0"/>
              <a:t>Proton Radiography (</a:t>
            </a:r>
            <a:r>
              <a:rPr lang="en-US" dirty="0" err="1"/>
              <a:t>pRad</a:t>
            </a:r>
            <a:r>
              <a:rPr lang="en-US" dirty="0"/>
              <a:t>) at LANSCE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42D0F3-579F-3AB7-4178-C539F6B64E01}"/>
              </a:ext>
            </a:extLst>
          </p:cNvPr>
          <p:cNvSpPr txBox="1"/>
          <p:nvPr/>
        </p:nvSpPr>
        <p:spPr>
          <a:xfrm>
            <a:off x="7315548" y="1611747"/>
            <a:ext cx="1304925" cy="27699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/>
              <a:t>HG </a:t>
            </a:r>
            <a:r>
              <a:rPr lang="en-US" sz="1200" b="1" dirty="0" err="1"/>
              <a:t>pRad</a:t>
            </a:r>
            <a:r>
              <a:rPr lang="en-US" sz="1200" b="1" dirty="0"/>
              <a:t> 3–5 GeV</a:t>
            </a:r>
          </a:p>
        </p:txBody>
      </p:sp>
      <p:sp>
        <p:nvSpPr>
          <p:cNvPr id="15" name="TextBox 27">
            <a:extLst>
              <a:ext uri="{FF2B5EF4-FFF2-40B4-BE49-F238E27FC236}">
                <a16:creationId xmlns:a16="http://schemas.microsoft.com/office/drawing/2014/main" id="{40D8BDC4-A294-5F88-9676-09771EFD701F}"/>
              </a:ext>
            </a:extLst>
          </p:cNvPr>
          <p:cNvSpPr txBox="1"/>
          <p:nvPr/>
        </p:nvSpPr>
        <p:spPr>
          <a:xfrm>
            <a:off x="665606" y="3708510"/>
            <a:ext cx="42365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pRad</a:t>
            </a:r>
            <a:r>
              <a:rPr lang="en-US" sz="12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Multi-frame film; very low duty: a few events per day.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63EA50A-40B9-EB29-8349-6D1A21021296}"/>
              </a:ext>
            </a:extLst>
          </p:cNvPr>
          <p:cNvGrpSpPr/>
          <p:nvPr/>
        </p:nvGrpSpPr>
        <p:grpSpPr>
          <a:xfrm>
            <a:off x="675388" y="2243133"/>
            <a:ext cx="4322871" cy="2499637"/>
            <a:chOff x="7762163" y="-4926042"/>
            <a:chExt cx="7885474" cy="4559660"/>
          </a:xfrm>
        </p:grpSpPr>
        <p:pic>
          <p:nvPicPr>
            <p:cNvPr id="26" name="proton_pulse_pRad" descr="proton_pulse_pRad">
              <a:hlinkClick r:id="" action="ppaction://media"/>
              <a:extLst>
                <a:ext uri="{FF2B5EF4-FFF2-40B4-BE49-F238E27FC236}">
                  <a16:creationId xmlns:a16="http://schemas.microsoft.com/office/drawing/2014/main" id="{2D07C001-9870-D6BF-F345-D51290A6E5C6}"/>
                </a:ext>
              </a:extLst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 rotWithShape="1">
            <a:blip r:embed="rId5"/>
            <a:srcRect l="5623" t="24217" r="25821" b="22590"/>
            <a:stretch/>
          </p:blipFill>
          <p:spPr>
            <a:xfrm>
              <a:off x="8134302" y="-4926042"/>
              <a:ext cx="4781106" cy="2782266"/>
            </a:xfrm>
            <a:prstGeom prst="rect">
              <a:avLst/>
            </a:prstGeom>
            <a:ln>
              <a:noFill/>
            </a:ln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3C11AEA-B569-A41C-1372-8D7AB11F034D}"/>
                </a:ext>
              </a:extLst>
            </p:cNvPr>
            <p:cNvSpPr/>
            <p:nvPr/>
          </p:nvSpPr>
          <p:spPr>
            <a:xfrm>
              <a:off x="7762163" y="-4472316"/>
              <a:ext cx="382772" cy="1588545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EADD53B-565E-C911-1DAE-6A80659B18D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543126" y="-4683379"/>
              <a:ext cx="2104511" cy="2049848"/>
            </a:xfrm>
            <a:prstGeom prst="rect">
              <a:avLst/>
            </a:prstGeom>
            <a:ln>
              <a:noFill/>
            </a:ln>
          </p:spPr>
        </p:pic>
        <p:sp>
          <p:nvSpPr>
            <p:cNvPr id="29" name="Down Arrow 26">
              <a:extLst>
                <a:ext uri="{FF2B5EF4-FFF2-40B4-BE49-F238E27FC236}">
                  <a16:creationId xmlns:a16="http://schemas.microsoft.com/office/drawing/2014/main" id="{03E652DC-6E97-CC50-9CB3-8B1055E8789D}"/>
                </a:ext>
              </a:extLst>
            </p:cNvPr>
            <p:cNvSpPr/>
            <p:nvPr/>
          </p:nvSpPr>
          <p:spPr>
            <a:xfrm rot="16200000">
              <a:off x="12495215" y="-3937457"/>
              <a:ext cx="1363853" cy="488589"/>
            </a:xfrm>
            <a:prstGeom prst="downArrow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F54ADB1E-FA68-D4C7-F4F3-04639048E4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b="57121"/>
            <a:stretch/>
          </p:blipFill>
          <p:spPr>
            <a:xfrm>
              <a:off x="8290175" y="-1684146"/>
              <a:ext cx="4293986" cy="127167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ED4BCD87-02DB-3A8A-A29A-5FFF533D1F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46725" r="53466" b="-2970"/>
            <a:stretch/>
          </p:blipFill>
          <p:spPr>
            <a:xfrm>
              <a:off x="13543126" y="-1730236"/>
              <a:ext cx="1633761" cy="1363854"/>
            </a:xfrm>
            <a:prstGeom prst="rect">
              <a:avLst/>
            </a:prstGeom>
            <a:ln>
              <a:noFill/>
            </a:ln>
          </p:spPr>
        </p:pic>
        <p:sp>
          <p:nvSpPr>
            <p:cNvPr id="32" name="Arc 31">
              <a:extLst>
                <a:ext uri="{FF2B5EF4-FFF2-40B4-BE49-F238E27FC236}">
                  <a16:creationId xmlns:a16="http://schemas.microsoft.com/office/drawing/2014/main" id="{E4385E46-4EC4-2B6F-E4B6-61670A4066BF}"/>
                </a:ext>
              </a:extLst>
            </p:cNvPr>
            <p:cNvSpPr/>
            <p:nvPr/>
          </p:nvSpPr>
          <p:spPr>
            <a:xfrm rot="21134546" flipH="1">
              <a:off x="8610302" y="-4305229"/>
              <a:ext cx="1234015" cy="2933489"/>
            </a:xfrm>
            <a:prstGeom prst="arc">
              <a:avLst>
                <a:gd name="adj1" fmla="val 18600820"/>
                <a:gd name="adj2" fmla="val 4177415"/>
              </a:avLst>
            </a:prstGeom>
            <a:ln w="12700">
              <a:noFill/>
              <a:headEnd type="none" w="lg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1">
              <a:extLst>
                <a:ext uri="{FF2B5EF4-FFF2-40B4-BE49-F238E27FC236}">
                  <a16:creationId xmlns:a16="http://schemas.microsoft.com/office/drawing/2014/main" id="{93EA5176-1074-A9F6-81D3-E40E86509CF2}"/>
                </a:ext>
              </a:extLst>
            </p:cNvPr>
            <p:cNvSpPr/>
            <p:nvPr/>
          </p:nvSpPr>
          <p:spPr>
            <a:xfrm>
              <a:off x="12064655" y="-1731029"/>
              <a:ext cx="1478470" cy="1245704"/>
            </a:xfrm>
            <a:custGeom>
              <a:avLst/>
              <a:gdLst>
                <a:gd name="connsiteX0" fmla="*/ 0 w 1491722"/>
                <a:gd name="connsiteY0" fmla="*/ 0 h 748748"/>
                <a:gd name="connsiteX1" fmla="*/ 1491722 w 1491722"/>
                <a:gd name="connsiteY1" fmla="*/ 0 h 748748"/>
                <a:gd name="connsiteX2" fmla="*/ 1491722 w 1491722"/>
                <a:gd name="connsiteY2" fmla="*/ 748748 h 748748"/>
                <a:gd name="connsiteX3" fmla="*/ 0 w 1491722"/>
                <a:gd name="connsiteY3" fmla="*/ 748748 h 748748"/>
                <a:gd name="connsiteX4" fmla="*/ 0 w 1491722"/>
                <a:gd name="connsiteY4" fmla="*/ 0 h 748748"/>
                <a:gd name="connsiteX0" fmla="*/ 0 w 1491722"/>
                <a:gd name="connsiteY0" fmla="*/ 112643 h 748748"/>
                <a:gd name="connsiteX1" fmla="*/ 1491722 w 1491722"/>
                <a:gd name="connsiteY1" fmla="*/ 0 h 748748"/>
                <a:gd name="connsiteX2" fmla="*/ 1491722 w 1491722"/>
                <a:gd name="connsiteY2" fmla="*/ 748748 h 748748"/>
                <a:gd name="connsiteX3" fmla="*/ 0 w 1491722"/>
                <a:gd name="connsiteY3" fmla="*/ 748748 h 748748"/>
                <a:gd name="connsiteX4" fmla="*/ 0 w 1491722"/>
                <a:gd name="connsiteY4" fmla="*/ 112643 h 748748"/>
                <a:gd name="connsiteX0" fmla="*/ 0 w 1491722"/>
                <a:gd name="connsiteY0" fmla="*/ 112643 h 748748"/>
                <a:gd name="connsiteX1" fmla="*/ 1491722 w 1491722"/>
                <a:gd name="connsiteY1" fmla="*/ 0 h 748748"/>
                <a:gd name="connsiteX2" fmla="*/ 1491722 w 1491722"/>
                <a:gd name="connsiteY2" fmla="*/ 748748 h 748748"/>
                <a:gd name="connsiteX3" fmla="*/ 6626 w 1491722"/>
                <a:gd name="connsiteY3" fmla="*/ 602974 h 748748"/>
                <a:gd name="connsiteX4" fmla="*/ 0 w 1491722"/>
                <a:gd name="connsiteY4" fmla="*/ 112643 h 748748"/>
                <a:gd name="connsiteX0" fmla="*/ 0 w 1491722"/>
                <a:gd name="connsiteY0" fmla="*/ 112643 h 748748"/>
                <a:gd name="connsiteX1" fmla="*/ 1491722 w 1491722"/>
                <a:gd name="connsiteY1" fmla="*/ 0 h 748748"/>
                <a:gd name="connsiteX2" fmla="*/ 1491722 w 1491722"/>
                <a:gd name="connsiteY2" fmla="*/ 748748 h 748748"/>
                <a:gd name="connsiteX3" fmla="*/ 6626 w 1491722"/>
                <a:gd name="connsiteY3" fmla="*/ 602974 h 748748"/>
                <a:gd name="connsiteX4" fmla="*/ 0 w 1491722"/>
                <a:gd name="connsiteY4" fmla="*/ 112643 h 748748"/>
                <a:gd name="connsiteX0" fmla="*/ 0 w 1491722"/>
                <a:gd name="connsiteY0" fmla="*/ 351182 h 987287"/>
                <a:gd name="connsiteX1" fmla="*/ 1471844 w 1491722"/>
                <a:gd name="connsiteY1" fmla="*/ 0 h 987287"/>
                <a:gd name="connsiteX2" fmla="*/ 1491722 w 1491722"/>
                <a:gd name="connsiteY2" fmla="*/ 987287 h 987287"/>
                <a:gd name="connsiteX3" fmla="*/ 6626 w 1491722"/>
                <a:gd name="connsiteY3" fmla="*/ 841513 h 987287"/>
                <a:gd name="connsiteX4" fmla="*/ 0 w 1491722"/>
                <a:gd name="connsiteY4" fmla="*/ 351182 h 987287"/>
                <a:gd name="connsiteX0" fmla="*/ 0 w 1498348"/>
                <a:gd name="connsiteY0" fmla="*/ 351182 h 1192695"/>
                <a:gd name="connsiteX1" fmla="*/ 1471844 w 1498348"/>
                <a:gd name="connsiteY1" fmla="*/ 0 h 1192695"/>
                <a:gd name="connsiteX2" fmla="*/ 1498348 w 1498348"/>
                <a:gd name="connsiteY2" fmla="*/ 1192695 h 1192695"/>
                <a:gd name="connsiteX3" fmla="*/ 6626 w 1498348"/>
                <a:gd name="connsiteY3" fmla="*/ 841513 h 1192695"/>
                <a:gd name="connsiteX4" fmla="*/ 0 w 1498348"/>
                <a:gd name="connsiteY4" fmla="*/ 351182 h 1192695"/>
                <a:gd name="connsiteX0" fmla="*/ 0 w 1478470"/>
                <a:gd name="connsiteY0" fmla="*/ 351182 h 1245704"/>
                <a:gd name="connsiteX1" fmla="*/ 1471844 w 1478470"/>
                <a:gd name="connsiteY1" fmla="*/ 0 h 1245704"/>
                <a:gd name="connsiteX2" fmla="*/ 1478470 w 1478470"/>
                <a:gd name="connsiteY2" fmla="*/ 1245704 h 1245704"/>
                <a:gd name="connsiteX3" fmla="*/ 6626 w 1478470"/>
                <a:gd name="connsiteY3" fmla="*/ 841513 h 1245704"/>
                <a:gd name="connsiteX4" fmla="*/ 0 w 1478470"/>
                <a:gd name="connsiteY4" fmla="*/ 351182 h 124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8470" h="1245704">
                  <a:moveTo>
                    <a:pt x="0" y="351182"/>
                  </a:moveTo>
                  <a:lnTo>
                    <a:pt x="1471844" y="0"/>
                  </a:lnTo>
                  <a:cubicBezTo>
                    <a:pt x="1474053" y="415235"/>
                    <a:pt x="1476261" y="830469"/>
                    <a:pt x="1478470" y="1245704"/>
                  </a:cubicBezTo>
                  <a:lnTo>
                    <a:pt x="6626" y="841513"/>
                  </a:lnTo>
                  <a:cubicBezTo>
                    <a:pt x="242957" y="505791"/>
                    <a:pt x="2209" y="514626"/>
                    <a:pt x="0" y="3511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0F7E">
                    <a:tint val="66000"/>
                    <a:satMod val="160000"/>
                    <a:alpha val="40000"/>
                  </a:srgbClr>
                </a:gs>
                <a:gs pos="50000">
                  <a:srgbClr val="000F7E">
                    <a:tint val="44500"/>
                    <a:satMod val="160000"/>
                  </a:srgb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 28">
              <a:extLst>
                <a:ext uri="{FF2B5EF4-FFF2-40B4-BE49-F238E27FC236}">
                  <a16:creationId xmlns:a16="http://schemas.microsoft.com/office/drawing/2014/main" id="{BD80CE05-4A81-8F05-F146-E5D483555CDB}"/>
                </a:ext>
              </a:extLst>
            </p:cNvPr>
            <p:cNvSpPr/>
            <p:nvPr/>
          </p:nvSpPr>
          <p:spPr>
            <a:xfrm rot="15634962">
              <a:off x="11618119" y="-1434354"/>
              <a:ext cx="771851" cy="772093"/>
            </a:xfrm>
            <a:custGeom>
              <a:avLst/>
              <a:gdLst>
                <a:gd name="connsiteX0" fmla="*/ 27516 w 1050279"/>
                <a:gd name="connsiteY0" fmla="*/ 1023426 h 1050608"/>
                <a:gd name="connsiteX1" fmla="*/ 158751 w 1050279"/>
                <a:gd name="connsiteY1" fmla="*/ 1023433 h 1050608"/>
                <a:gd name="connsiteX2" fmla="*/ 158758 w 1050279"/>
                <a:gd name="connsiteY2" fmla="*/ 1023426 h 1050608"/>
                <a:gd name="connsiteX3" fmla="*/ 325130 w 1050279"/>
                <a:gd name="connsiteY3" fmla="*/ 857054 h 1050608"/>
                <a:gd name="connsiteX4" fmla="*/ 350715 w 1050279"/>
                <a:gd name="connsiteY4" fmla="*/ 774465 h 1050608"/>
                <a:gd name="connsiteX5" fmla="*/ 408647 w 1050279"/>
                <a:gd name="connsiteY5" fmla="*/ 715870 h 1050608"/>
                <a:gd name="connsiteX6" fmla="*/ 968053 w 1050279"/>
                <a:gd name="connsiteY6" fmla="*/ 641632 h 1050608"/>
                <a:gd name="connsiteX7" fmla="*/ 893816 w 1050279"/>
                <a:gd name="connsiteY7" fmla="*/ 82226 h 1050608"/>
                <a:gd name="connsiteX8" fmla="*/ 334409 w 1050279"/>
                <a:gd name="connsiteY8" fmla="*/ 156464 h 1050608"/>
                <a:gd name="connsiteX9" fmla="*/ 334409 w 1050279"/>
                <a:gd name="connsiteY9" fmla="*/ 641632 h 1050608"/>
                <a:gd name="connsiteX10" fmla="*/ 275815 w 1050279"/>
                <a:gd name="connsiteY10" fmla="*/ 700227 h 1050608"/>
                <a:gd name="connsiteX11" fmla="*/ 193225 w 1050279"/>
                <a:gd name="connsiteY11" fmla="*/ 725812 h 1050608"/>
                <a:gd name="connsiteX12" fmla="*/ 27516 w 1050279"/>
                <a:gd name="connsiteY12" fmla="*/ 891522 h 1050608"/>
                <a:gd name="connsiteX13" fmla="*/ 26845 w 1050279"/>
                <a:gd name="connsiteY13" fmla="*/ 1022755 h 1050608"/>
                <a:gd name="connsiteX14" fmla="*/ 27516 w 1050279"/>
                <a:gd name="connsiteY14" fmla="*/ 1023426 h 1050608"/>
                <a:gd name="connsiteX15" fmla="*/ 331758 w 1050279"/>
                <a:gd name="connsiteY15" fmla="*/ 400360 h 1050608"/>
                <a:gd name="connsiteX16" fmla="*/ 649920 w 1050279"/>
                <a:gd name="connsiteY16" fmla="*/ 82198 h 1050608"/>
                <a:gd name="connsiteX17" fmla="*/ 968081 w 1050279"/>
                <a:gd name="connsiteY17" fmla="*/ 400360 h 1050608"/>
                <a:gd name="connsiteX18" fmla="*/ 649920 w 1050279"/>
                <a:gd name="connsiteY18" fmla="*/ 718521 h 1050608"/>
                <a:gd name="connsiteX19" fmla="*/ 331758 w 1050279"/>
                <a:gd name="connsiteY19" fmla="*/ 400360 h 1050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50279" h="1050608">
                  <a:moveTo>
                    <a:pt x="27516" y="1023426"/>
                  </a:moveTo>
                  <a:cubicBezTo>
                    <a:pt x="63753" y="1059667"/>
                    <a:pt x="122510" y="1059670"/>
                    <a:pt x="158751" y="1023433"/>
                  </a:cubicBezTo>
                  <a:cubicBezTo>
                    <a:pt x="158754" y="1023430"/>
                    <a:pt x="158755" y="1023429"/>
                    <a:pt x="158758" y="1023426"/>
                  </a:cubicBezTo>
                  <a:lnTo>
                    <a:pt x="325130" y="857054"/>
                  </a:lnTo>
                  <a:cubicBezTo>
                    <a:pt x="346746" y="835422"/>
                    <a:pt x="356316" y="804528"/>
                    <a:pt x="350715" y="774465"/>
                  </a:cubicBezTo>
                  <a:lnTo>
                    <a:pt x="408647" y="715870"/>
                  </a:lnTo>
                  <a:cubicBezTo>
                    <a:pt x="583623" y="849845"/>
                    <a:pt x="834077" y="816608"/>
                    <a:pt x="968053" y="641632"/>
                  </a:cubicBezTo>
                  <a:cubicBezTo>
                    <a:pt x="1102028" y="466657"/>
                    <a:pt x="1068791" y="216203"/>
                    <a:pt x="893816" y="82226"/>
                  </a:cubicBezTo>
                  <a:cubicBezTo>
                    <a:pt x="718839" y="-51749"/>
                    <a:pt x="468385" y="-18512"/>
                    <a:pt x="334409" y="156464"/>
                  </a:cubicBezTo>
                  <a:cubicBezTo>
                    <a:pt x="224801" y="299615"/>
                    <a:pt x="224801" y="498481"/>
                    <a:pt x="334409" y="641632"/>
                  </a:cubicBezTo>
                  <a:lnTo>
                    <a:pt x="275815" y="700227"/>
                  </a:lnTo>
                  <a:cubicBezTo>
                    <a:pt x="245751" y="694626"/>
                    <a:pt x="214858" y="704196"/>
                    <a:pt x="193225" y="725812"/>
                  </a:cubicBezTo>
                  <a:lnTo>
                    <a:pt x="27516" y="891522"/>
                  </a:lnTo>
                  <a:cubicBezTo>
                    <a:pt x="-8908" y="927576"/>
                    <a:pt x="-9209" y="986331"/>
                    <a:pt x="26845" y="1022755"/>
                  </a:cubicBezTo>
                  <a:cubicBezTo>
                    <a:pt x="27068" y="1022979"/>
                    <a:pt x="27291" y="1023203"/>
                    <a:pt x="27516" y="1023426"/>
                  </a:cubicBezTo>
                  <a:close/>
                  <a:moveTo>
                    <a:pt x="331758" y="400360"/>
                  </a:moveTo>
                  <a:cubicBezTo>
                    <a:pt x="331758" y="224644"/>
                    <a:pt x="474204" y="82198"/>
                    <a:pt x="649920" y="82198"/>
                  </a:cubicBezTo>
                  <a:cubicBezTo>
                    <a:pt x="825635" y="82198"/>
                    <a:pt x="968081" y="224644"/>
                    <a:pt x="968081" y="400360"/>
                  </a:cubicBezTo>
                  <a:cubicBezTo>
                    <a:pt x="968081" y="576075"/>
                    <a:pt x="825635" y="718521"/>
                    <a:pt x="649920" y="718521"/>
                  </a:cubicBezTo>
                  <a:cubicBezTo>
                    <a:pt x="474415" y="718012"/>
                    <a:pt x="332267" y="575864"/>
                    <a:pt x="331758" y="400360"/>
                  </a:cubicBezTo>
                  <a:close/>
                </a:path>
              </a:pathLst>
            </a:custGeom>
            <a:solidFill>
              <a:srgbClr val="000000"/>
            </a:solidFill>
            <a:ln w="131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1526E1C1-C785-3A2B-3058-C1AC4E22F2F9}"/>
              </a:ext>
            </a:extLst>
          </p:cNvPr>
          <p:cNvSpPr/>
          <p:nvPr/>
        </p:nvSpPr>
        <p:spPr>
          <a:xfrm>
            <a:off x="599284" y="2290827"/>
            <a:ext cx="4455316" cy="2436782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149933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repeatCount="2000" fill="hold" display="0">
                  <p:stCondLst>
                    <p:cond delay="indefinite"/>
                  </p:stCondLst>
                </p:cTn>
                <p:tgtEl>
                  <p:spTgt spid="26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059F774-BC40-04AF-1BE2-495D05C118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Proton Radiography vs Beam Energy​</a:t>
            </a:r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5205610-BC76-D00C-FFE9-4867EA093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" y="1673225"/>
            <a:ext cx="2141994" cy="218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63BE63A4-E1BE-7F99-D8E6-7ACA5E93C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299" y="974725"/>
            <a:ext cx="5539102" cy="287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18">
            <a:extLst>
              <a:ext uri="{FF2B5EF4-FFF2-40B4-BE49-F238E27FC236}">
                <a16:creationId xmlns:a16="http://schemas.microsoft.com/office/drawing/2014/main" id="{5E807D85-ADB7-8884-D558-6203AE0BC7D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57200" y="1142999"/>
            <a:ext cx="8226054" cy="3200400"/>
          </a:xfrm>
        </p:spPr>
        <p:txBody>
          <a:bodyPr/>
          <a:lstStyle/>
          <a:p>
            <a:r>
              <a:rPr lang="en-US" dirty="0"/>
              <a:t>“French Test Object”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D74C94-4104-082F-8C85-07E2ABC2CC63}"/>
              </a:ext>
            </a:extLst>
          </p:cNvPr>
          <p:cNvSpPr txBox="1"/>
          <p:nvPr/>
        </p:nvSpPr>
        <p:spPr>
          <a:xfrm>
            <a:off x="918977" y="4048809"/>
            <a:ext cx="730250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Beam energy increase from 800 MeV to 3–5 GeV enhances </a:t>
            </a:r>
            <a:r>
              <a:rPr lang="en-US" dirty="0" err="1"/>
              <a:t>pRad</a:t>
            </a:r>
            <a:r>
              <a:rPr lang="en-US" dirty="0"/>
              <a:t> resolution by one order of magnitude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15D0F14-6B36-B621-363B-54B805306945}"/>
              </a:ext>
            </a:extLst>
          </p:cNvPr>
          <p:cNvSpPr txBox="1"/>
          <p:nvPr/>
        </p:nvSpPr>
        <p:spPr>
          <a:xfrm>
            <a:off x="1503991" y="4678576"/>
            <a:ext cx="4329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* J. L. Schmidt </a:t>
            </a:r>
            <a:r>
              <a:rPr lang="en-US" sz="1000" i="1" dirty="0"/>
              <a:t>et al</a:t>
            </a:r>
            <a:r>
              <a:rPr lang="en-US" sz="1000" dirty="0"/>
              <a:t>., “Adjustable collimation for dark-field proton radiography </a:t>
            </a:r>
            <a:br>
              <a:rPr lang="en-US" sz="1000" dirty="0"/>
            </a:br>
            <a:r>
              <a:rPr lang="en-US" sz="1000" dirty="0"/>
              <a:t>   contrast enhancement,” </a:t>
            </a:r>
            <a:r>
              <a:rPr lang="en-US" sz="1000" i="1" dirty="0"/>
              <a:t>Rev. Sci. </a:t>
            </a:r>
            <a:r>
              <a:rPr lang="en-US" sz="1000" i="1" dirty="0" err="1"/>
              <a:t>Instrum</a:t>
            </a:r>
            <a:r>
              <a:rPr lang="en-US" sz="1000" i="1" dirty="0"/>
              <a:t>.</a:t>
            </a:r>
            <a:r>
              <a:rPr lang="en-US" sz="1000" dirty="0"/>
              <a:t> 97:053304 (2026).</a:t>
            </a:r>
          </a:p>
        </p:txBody>
      </p:sp>
    </p:spTree>
    <p:extLst>
      <p:ext uri="{BB962C8B-B14F-4D97-AF65-F5344CB8AC3E}">
        <p14:creationId xmlns:p14="http://schemas.microsoft.com/office/powerpoint/2010/main" val="1483173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15B57B-CFD2-D6DF-9808-0680097A7B4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/>
              <a:t>pRad</a:t>
            </a:r>
            <a:r>
              <a:rPr lang="en-US" dirty="0"/>
              <a:t> Energy Booster Linac: 3 GeV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33DBB92-4C5E-45D8-618A-6F3F31B9C6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80" y="1480162"/>
            <a:ext cx="5481587" cy="205938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D62D31F7-ED4B-B575-EEF0-363E1DE31997}"/>
              </a:ext>
            </a:extLst>
          </p:cNvPr>
          <p:cNvGrpSpPr/>
          <p:nvPr/>
        </p:nvGrpSpPr>
        <p:grpSpPr>
          <a:xfrm>
            <a:off x="151253" y="3864659"/>
            <a:ext cx="5678883" cy="850962"/>
            <a:chOff x="60373" y="4512909"/>
            <a:chExt cx="8640410" cy="1185118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EDB66498-B502-F2F7-89EB-A403524002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3656" y="4751329"/>
              <a:ext cx="1297547" cy="842057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1F79F717-2A5D-E190-61D4-ECEDC75166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51203" y="4775670"/>
              <a:ext cx="1319428" cy="916357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1C9FF50A-EF90-7B9F-4930-EE60EC633C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70631" y="4788131"/>
              <a:ext cx="1183772" cy="806294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02D05954-1251-9276-1BE8-C340654057D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76798" y="4788131"/>
              <a:ext cx="1328271" cy="860696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3C3B4BD4-5AE6-8C98-E82E-C9A613494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154403" y="4751329"/>
              <a:ext cx="1428070" cy="946698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E678BBC8-ABE0-90A5-3818-753F984BEFA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0373" y="4788131"/>
              <a:ext cx="1293283" cy="819984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C050B1D-C156-5F4B-006F-CD087CB58F2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92885" y="4512909"/>
              <a:ext cx="812800" cy="228600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F62B41AB-8F8C-DC1A-C006-9516FDCA6A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621283" y="4512909"/>
              <a:ext cx="1079500" cy="228600"/>
            </a:xfrm>
            <a:prstGeom prst="rect">
              <a:avLst/>
            </a:prstGeom>
          </p:spPr>
        </p:pic>
      </p:grpSp>
      <p:sp>
        <p:nvSpPr>
          <p:cNvPr id="21" name="TextBox 12">
            <a:extLst>
              <a:ext uri="{FF2B5EF4-FFF2-40B4-BE49-F238E27FC236}">
                <a16:creationId xmlns:a16="http://schemas.microsoft.com/office/drawing/2014/main" id="{A1345227-A244-B202-5BB9-CE88B106FCF2}"/>
              </a:ext>
            </a:extLst>
          </p:cNvPr>
          <p:cNvSpPr txBox="1"/>
          <p:nvPr/>
        </p:nvSpPr>
        <p:spPr>
          <a:xfrm>
            <a:off x="373163" y="3640010"/>
            <a:ext cx="28272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Evolution of longitudinal phase space: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C9957E2F-249F-4E29-4F1C-F57B6F57F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701" y="311003"/>
            <a:ext cx="3055937" cy="1982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EEAEFFCC-A67F-45FC-F436-0CBAB6CBD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424" y="2440108"/>
            <a:ext cx="2756484" cy="205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12">
            <a:extLst>
              <a:ext uri="{FF2B5EF4-FFF2-40B4-BE49-F238E27FC236}">
                <a16:creationId xmlns:a16="http://schemas.microsoft.com/office/drawing/2014/main" id="{599AB2F2-ECCA-403F-5D83-AC0A6735836D}"/>
              </a:ext>
            </a:extLst>
          </p:cNvPr>
          <p:cNvSpPr txBox="1"/>
          <p:nvPr/>
        </p:nvSpPr>
        <p:spPr>
          <a:xfrm>
            <a:off x="6430561" y="4458928"/>
            <a:ext cx="20685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Experimental Area A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E4FB926-8E5C-63F7-258B-9AE4CE035C7F}"/>
              </a:ext>
            </a:extLst>
          </p:cNvPr>
          <p:cNvSpPr/>
          <p:nvPr/>
        </p:nvSpPr>
        <p:spPr>
          <a:xfrm>
            <a:off x="5099633" y="3850404"/>
            <a:ext cx="742634" cy="188673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CA325464-E542-C75A-B997-E1352F6418A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57200" y="1024468"/>
            <a:ext cx="2408767" cy="348981"/>
          </a:xfrm>
        </p:spPr>
        <p:txBody>
          <a:bodyPr/>
          <a:lstStyle/>
          <a:p>
            <a:r>
              <a:rPr lang="en-US" dirty="0"/>
              <a:t>Beamline layout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0ED08ED-B692-373C-75C5-D9EEB99454D9}"/>
              </a:ext>
            </a:extLst>
          </p:cNvPr>
          <p:cNvSpPr txBox="1"/>
          <p:nvPr/>
        </p:nvSpPr>
        <p:spPr>
          <a:xfrm>
            <a:off x="1365102" y="4655429"/>
            <a:ext cx="4740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* S. S. Kurennoy </a:t>
            </a:r>
            <a:r>
              <a:rPr lang="en-US" sz="1000" i="1" dirty="0"/>
              <a:t>et al</a:t>
            </a:r>
            <a:r>
              <a:rPr lang="en-US" sz="1000" dirty="0"/>
              <a:t>., "Accelerating structures for high-gradient proton radiography </a:t>
            </a:r>
            <a:br>
              <a:rPr lang="en-US" sz="1000" dirty="0"/>
            </a:br>
            <a:r>
              <a:rPr lang="en-US" sz="1000" dirty="0"/>
              <a:t>   booster at LANSCE," in </a:t>
            </a:r>
            <a:r>
              <a:rPr lang="en-US" sz="1000" i="1" dirty="0"/>
              <a:t>Proc. NAPAC2022</a:t>
            </a:r>
            <a:r>
              <a:rPr lang="en-US" sz="1000" dirty="0"/>
              <a:t>, pp. 894-896 (2022).</a:t>
            </a:r>
          </a:p>
        </p:txBody>
      </p:sp>
    </p:spTree>
    <p:extLst>
      <p:ext uri="{BB962C8B-B14F-4D97-AF65-F5344CB8AC3E}">
        <p14:creationId xmlns:p14="http://schemas.microsoft.com/office/powerpoint/2010/main" val="4131092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C87DFC-9958-949D-02C4-7BAE3B59FD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/>
              <a:t>pRad</a:t>
            </a:r>
            <a:r>
              <a:rPr lang="en-US" dirty="0"/>
              <a:t> Energy Booster Linac: Design Considerations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2318A-4DD9-8E58-F19D-B63570E3B0D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57200" y="1143000"/>
            <a:ext cx="4114800" cy="899932"/>
          </a:xfrm>
        </p:spPr>
        <p:txBody>
          <a:bodyPr/>
          <a:lstStyle/>
          <a:p>
            <a:r>
              <a:rPr lang="en-US" dirty="0"/>
              <a:t>Shunt impedance and acceptance:</a:t>
            </a:r>
          </a:p>
          <a:p>
            <a:pPr lvl="1"/>
            <a:r>
              <a:rPr lang="en-US" dirty="0"/>
              <a:t>Beam aperture</a:t>
            </a:r>
          </a:p>
          <a:p>
            <a:pPr lvl="1"/>
            <a:r>
              <a:rPr lang="en-US" dirty="0"/>
              <a:t>RF frequencies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1CACDA-ADFF-1D63-EC58-3CFCB04CC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434" y="2042932"/>
            <a:ext cx="2850455" cy="18635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A9AAB5F-B0AD-2F8E-D07F-F5621F1EC4B8}"/>
                  </a:ext>
                </a:extLst>
              </p:cNvPr>
              <p:cNvSpPr txBox="1"/>
              <p:nvPr/>
            </p:nvSpPr>
            <p:spPr>
              <a:xfrm>
                <a:off x="318306" y="3919870"/>
                <a:ext cx="3785332" cy="4754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Transverse acceptance at LANSCE CCL exit: 3.5 π⋅</a:t>
                </a:r>
                <a:r>
                  <a:rPr lang="en-US" sz="1200" dirty="0" err="1"/>
                  <a:t>cm⋅mrad</a:t>
                </a:r>
                <a:endParaRPr lang="en-US" sz="1200" dirty="0"/>
              </a:p>
              <a:p>
                <a:r>
                  <a:rPr lang="en-US" sz="1200" dirty="0"/>
                  <a:t>Minimum aperture: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𝑚𝑖𝑛</m:t>
                        </m:r>
                      </m:sub>
                    </m:sSub>
                    <m:r>
                      <a:rPr lang="en-US" sz="1200" b="0" i="1" smtClean="0">
                        <a:latin typeface="Cambria Math" panose="02040503050406030204" pitchFamily="18" charset="0"/>
                      </a:rPr>
                      <m:t>=10⋅</m:t>
                    </m:r>
                    <m:sSup>
                      <m:sSupPr>
                        <m:ctrlPr>
                          <a:rPr lang="en-US" sz="1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200" b="0" i="1" smtClean="0">
                                <a:latin typeface="Cambria Math" panose="02040503050406030204" pitchFamily="18" charset="0"/>
                              </a:rPr>
                              <m:t>𝛽𝛾</m:t>
                            </m:r>
                          </m:e>
                        </m:d>
                      </m:e>
                      <m:sup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−1/2</m:t>
                        </m:r>
                      </m:sup>
                    </m:sSup>
                  </m:oMath>
                </a14:m>
                <a:r>
                  <a:rPr lang="en-US" sz="1200" dirty="0"/>
                  <a:t> [mm]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A9AAB5F-B0AD-2F8E-D07F-F5621F1EC4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306" y="3919870"/>
                <a:ext cx="3785332" cy="475451"/>
              </a:xfrm>
              <a:prstGeom prst="rect">
                <a:avLst/>
              </a:prstGeom>
              <a:blipFill>
                <a:blip r:embed="rId3"/>
                <a:stretch>
                  <a:fillRect b="-8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EEE4F1F3-8F85-BA09-380A-4D36EE87CE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4959" y="2005757"/>
            <a:ext cx="2836189" cy="1873604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EFAFBBB-D4AA-EA95-B2D7-AA6AC4D246A3}"/>
              </a:ext>
            </a:extLst>
          </p:cNvPr>
          <p:cNvSpPr txBox="1">
            <a:spLocks/>
          </p:cNvSpPr>
          <p:nvPr/>
        </p:nvSpPr>
        <p:spPr>
          <a:xfrm>
            <a:off x="4898020" y="1126356"/>
            <a:ext cx="4114800" cy="89993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30188" indent="-230188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60375" indent="-230188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−"/>
              <a:tabLst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8975" indent="-23177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14400" indent="-22701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−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FODO focusing (</a:t>
            </a:r>
            <a:r>
              <a:rPr lang="en-US" i="1" dirty="0"/>
              <a:t>S</a:t>
            </a:r>
            <a:r>
              <a:rPr lang="en-US" dirty="0"/>
              <a:t> = 2 m)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B38C816-C853-060A-F6C9-1035457D61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7541" y="1420482"/>
            <a:ext cx="2705515" cy="65002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F4488EC-DA93-D174-8857-EDCBB47762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7544" y="2040882"/>
            <a:ext cx="2705514" cy="187360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0EA69A2-96F2-93B7-AC9C-A96A0B270D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3802" y="3940944"/>
            <a:ext cx="2018855" cy="40984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3F4107-F30A-9B64-068E-8C1CD43DB6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33802" y="4386575"/>
            <a:ext cx="2133898" cy="4976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45E4206-60DC-8D64-7ADF-1417D8EAE750}"/>
              </a:ext>
            </a:extLst>
          </p:cNvPr>
          <p:cNvSpPr txBox="1"/>
          <p:nvPr/>
        </p:nvSpPr>
        <p:spPr>
          <a:xfrm>
            <a:off x="1365102" y="4655426"/>
            <a:ext cx="4740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* Y. K. Batygin and S. S. Kurennoy, "Design of 3-GeV high-gradient booster for upgraded </a:t>
            </a:r>
            <a:br>
              <a:rPr lang="en-US" sz="1000" dirty="0"/>
            </a:br>
            <a:r>
              <a:rPr lang="en-US" sz="1000" dirty="0"/>
              <a:t>   proton radiography at LANSCE," in </a:t>
            </a:r>
            <a:r>
              <a:rPr lang="en-US" sz="1000" i="1" dirty="0"/>
              <a:t>Proc. NAPAC2022</a:t>
            </a:r>
            <a:r>
              <a:rPr lang="en-US" sz="1000" dirty="0"/>
              <a:t>, pp. 891-893 (2022).</a:t>
            </a:r>
          </a:p>
        </p:txBody>
      </p:sp>
    </p:spTree>
    <p:extLst>
      <p:ext uri="{BB962C8B-B14F-4D97-AF65-F5344CB8AC3E}">
        <p14:creationId xmlns:p14="http://schemas.microsoft.com/office/powerpoint/2010/main" val="1214724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F45982-0FF2-43F8-B5A6-E3304F9BD8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LANL C-Band Test Stands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5448AF-0FEA-A8E8-216A-8E8FAB0E2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" y="1367583"/>
            <a:ext cx="2623508" cy="19694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E603D0C-DFCB-5F26-AF5A-54320D6044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3644" y="1371599"/>
            <a:ext cx="5852599" cy="293698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D947553-185D-67FF-AA56-BD74C5782F45}"/>
              </a:ext>
            </a:extLst>
          </p:cNvPr>
          <p:cNvSpPr txBox="1"/>
          <p:nvPr/>
        </p:nvSpPr>
        <p:spPr>
          <a:xfrm>
            <a:off x="177800" y="960151"/>
            <a:ext cx="13789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CERF-NM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FFCC7B-0F58-3EBE-77AE-A56E1AF0B624}"/>
              </a:ext>
            </a:extLst>
          </p:cNvPr>
          <p:cNvSpPr txBox="1"/>
          <p:nvPr/>
        </p:nvSpPr>
        <p:spPr>
          <a:xfrm>
            <a:off x="5498393" y="965469"/>
            <a:ext cx="939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CARIE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5BACDA-DE57-5D3C-7234-D1483A8141E2}"/>
              </a:ext>
            </a:extLst>
          </p:cNvPr>
          <p:cNvSpPr txBox="1"/>
          <p:nvPr/>
        </p:nvSpPr>
        <p:spPr>
          <a:xfrm>
            <a:off x="1454002" y="4334014"/>
            <a:ext cx="59373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* E. I. Simakov </a:t>
            </a:r>
            <a:r>
              <a:rPr lang="en-US" sz="1000" i="1" dirty="0"/>
              <a:t>et al</a:t>
            </a:r>
            <a:r>
              <a:rPr lang="en-US" sz="1000" dirty="0"/>
              <a:t>., “Status of the CARIE high gradient photocathode test facility at LANL,” in </a:t>
            </a:r>
            <a:r>
              <a:rPr lang="en-US" sz="1000" i="1" dirty="0"/>
              <a:t>Proc. IPAC2026</a:t>
            </a:r>
            <a:r>
              <a:rPr lang="en-US" sz="1000" dirty="0"/>
              <a:t>, </a:t>
            </a:r>
            <a:br>
              <a:rPr lang="en-US" sz="1000" dirty="0"/>
            </a:br>
            <a:r>
              <a:rPr lang="en-US" sz="1000" dirty="0"/>
              <a:t>   pp. 1731–1734 (2026).</a:t>
            </a:r>
          </a:p>
          <a:p>
            <a:r>
              <a:rPr lang="en-US" sz="1000" dirty="0"/>
              <a:t>* E. I. Simakov </a:t>
            </a:r>
            <a:r>
              <a:rPr lang="en-US" sz="1000" i="1" dirty="0"/>
              <a:t>et al</a:t>
            </a:r>
            <a:r>
              <a:rPr lang="en-US" sz="1000" dirty="0"/>
              <a:t>., “High gradient testing of a two-cell C-band accelerator cavity with </a:t>
            </a:r>
            <a:r>
              <a:rPr lang="en-US" sz="1000" dirty="0" err="1"/>
              <a:t>NiCr</a:t>
            </a:r>
            <a:r>
              <a:rPr lang="en-US" sz="1000" dirty="0"/>
              <a:t> higher-order mode </a:t>
            </a:r>
            <a:br>
              <a:rPr lang="en-US" sz="1000" dirty="0"/>
            </a:br>
            <a:r>
              <a:rPr lang="en-US" sz="1000" dirty="0"/>
              <a:t>   absorbers,” in </a:t>
            </a:r>
            <a:r>
              <a:rPr lang="en-US" sz="1000" i="1" dirty="0"/>
              <a:t>Proc. IPAC2026</a:t>
            </a:r>
            <a:r>
              <a:rPr lang="en-US" sz="1000" dirty="0"/>
              <a:t>, pp. 1727–1730 (2026).</a:t>
            </a:r>
          </a:p>
        </p:txBody>
      </p:sp>
    </p:spTree>
    <p:extLst>
      <p:ext uri="{BB962C8B-B14F-4D97-AF65-F5344CB8AC3E}">
        <p14:creationId xmlns:p14="http://schemas.microsoft.com/office/powerpoint/2010/main" val="3011580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2A202-8595-BEF8-CD9D-FC9552E82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Diagram&#10;&#10;Description automatically generated">
            <a:extLst>
              <a:ext uri="{FF2B5EF4-FFF2-40B4-BE49-F238E27FC236}">
                <a16:creationId xmlns:a16="http://schemas.microsoft.com/office/drawing/2014/main" id="{907BEEEE-AF32-CE52-2856-E69B3FC3BD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747" y="2929896"/>
            <a:ext cx="2309137" cy="1870109"/>
          </a:xfrm>
          <a:prstGeom prst="rect">
            <a:avLst/>
          </a:prstGeom>
        </p:spPr>
      </p:pic>
      <p:pic>
        <p:nvPicPr>
          <p:cNvPr id="27" name="Picture 26" descr="A model of a space ship&#10;&#10;Description automatically generated with low confidence">
            <a:extLst>
              <a:ext uri="{FF2B5EF4-FFF2-40B4-BE49-F238E27FC236}">
                <a16:creationId xmlns:a16="http://schemas.microsoft.com/office/drawing/2014/main" id="{2323D374-425A-4FF2-AAA6-631B0600E5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84" t="14338" r="15023" b="27462"/>
          <a:stretch/>
        </p:blipFill>
        <p:spPr>
          <a:xfrm>
            <a:off x="3402853" y="2637775"/>
            <a:ext cx="1828760" cy="2074717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ED33CE83-F8F2-E01B-B486-EAB3D2C422BE}"/>
              </a:ext>
            </a:extLst>
          </p:cNvPr>
          <p:cNvGrpSpPr/>
          <p:nvPr/>
        </p:nvGrpSpPr>
        <p:grpSpPr>
          <a:xfrm>
            <a:off x="5720747" y="791451"/>
            <a:ext cx="3125774" cy="2135742"/>
            <a:chOff x="3828044" y="514332"/>
            <a:chExt cx="4817786" cy="3291840"/>
          </a:xfrm>
        </p:grpSpPr>
        <p:pic>
          <p:nvPicPr>
            <p:cNvPr id="30" name="Picture 29" descr="Chart, line chart&#10;&#10;Description automatically generated">
              <a:extLst>
                <a:ext uri="{FF2B5EF4-FFF2-40B4-BE49-F238E27FC236}">
                  <a16:creationId xmlns:a16="http://schemas.microsoft.com/office/drawing/2014/main" id="{F0AFCDBF-215E-4C9B-B5D8-0557DA7FD6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797" t="4836" r="6389"/>
            <a:stretch/>
          </p:blipFill>
          <p:spPr>
            <a:xfrm>
              <a:off x="3828044" y="514332"/>
              <a:ext cx="4817786" cy="3291840"/>
            </a:xfrm>
            <a:prstGeom prst="rect">
              <a:avLst/>
            </a:prstGeom>
          </p:spPr>
        </p:pic>
        <p:sp>
          <p:nvSpPr>
            <p:cNvPr id="31" name="Star: 5 Points 30">
              <a:extLst>
                <a:ext uri="{FF2B5EF4-FFF2-40B4-BE49-F238E27FC236}">
                  <a16:creationId xmlns:a16="http://schemas.microsoft.com/office/drawing/2014/main" id="{EC4280FF-8781-FAEF-6A28-0EF1DBE5448B}"/>
                </a:ext>
              </a:extLst>
            </p:cNvPr>
            <p:cNvSpPr/>
            <p:nvPr/>
          </p:nvSpPr>
          <p:spPr>
            <a:xfrm>
              <a:off x="7658168" y="1781799"/>
              <a:ext cx="215672" cy="210177"/>
            </a:xfrm>
            <a:prstGeom prst="star5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F4EB60-01E2-5F24-71E3-1F1E2371BF6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Prototyping: Theory and Room-Temperature Test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537A4AA-469A-C5DC-3DE3-BE274C9797F3}"/>
              </a:ext>
            </a:extLst>
          </p:cNvPr>
          <p:cNvGrpSpPr/>
          <p:nvPr/>
        </p:nvGrpSpPr>
        <p:grpSpPr>
          <a:xfrm>
            <a:off x="449587" y="1394555"/>
            <a:ext cx="2599102" cy="3560150"/>
            <a:chOff x="431354" y="697864"/>
            <a:chExt cx="3214836" cy="4403560"/>
          </a:xfrm>
        </p:grpSpPr>
        <p:pic>
          <p:nvPicPr>
            <p:cNvPr id="4" name="Picture 3" descr="Icon&#10;&#10;Description automatically generated with low confidence">
              <a:extLst>
                <a:ext uri="{FF2B5EF4-FFF2-40B4-BE49-F238E27FC236}">
                  <a16:creationId xmlns:a16="http://schemas.microsoft.com/office/drawing/2014/main" id="{412D8FEB-B8DD-AF29-BFA1-F13E54BF0E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1354" y="1144271"/>
              <a:ext cx="3214836" cy="3395318"/>
            </a:xfrm>
            <a:prstGeom prst="rect">
              <a:avLst/>
            </a:prstGeom>
          </p:spPr>
        </p:pic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38493D77-7EBB-FE31-A1C1-1B632F2C54C8}"/>
                </a:ext>
              </a:extLst>
            </p:cNvPr>
            <p:cNvCxnSpPr>
              <a:cxnSpLocks/>
            </p:cNvCxnSpPr>
            <p:nvPr/>
          </p:nvCxnSpPr>
          <p:spPr>
            <a:xfrm>
              <a:off x="989918" y="1067196"/>
              <a:ext cx="1048854" cy="0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B097C558-D519-2E9F-6E5A-497A4A23FA01}"/>
                </a:ext>
              </a:extLst>
            </p:cNvPr>
            <p:cNvCxnSpPr>
              <a:cxnSpLocks/>
            </p:cNvCxnSpPr>
            <p:nvPr/>
          </p:nvCxnSpPr>
          <p:spPr>
            <a:xfrm>
              <a:off x="984523" y="3378959"/>
              <a:ext cx="529822" cy="4922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83D3492B-BD4D-B2BB-F097-13609FE72404}"/>
                </a:ext>
              </a:extLst>
            </p:cNvPr>
            <p:cNvCxnSpPr>
              <a:cxnSpLocks/>
            </p:cNvCxnSpPr>
            <p:nvPr/>
          </p:nvCxnSpPr>
          <p:spPr>
            <a:xfrm>
              <a:off x="1501565" y="3383881"/>
              <a:ext cx="537207" cy="0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070D606-77EF-7CCA-00DB-5C589E964EA5}"/>
                </a:ext>
              </a:extLst>
            </p:cNvPr>
            <p:cNvSpPr txBox="1"/>
            <p:nvPr/>
          </p:nvSpPr>
          <p:spPr>
            <a:xfrm>
              <a:off x="1588364" y="3325024"/>
              <a:ext cx="385053" cy="3806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i="1" dirty="0">
                  <a:solidFill>
                    <a:srgbClr val="FF0000"/>
                  </a:solidFill>
                </a:rPr>
                <a:t>L</a:t>
              </a:r>
              <a:r>
                <a:rPr lang="en-US" sz="1400" baseline="-25000" dirty="0">
                  <a:solidFill>
                    <a:srgbClr val="FF0000"/>
                  </a:solidFill>
                </a:rPr>
                <a:t>c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BE6E398-BD4F-0C35-A555-91F5C49756EA}"/>
                </a:ext>
              </a:extLst>
            </p:cNvPr>
            <p:cNvSpPr txBox="1"/>
            <p:nvPr/>
          </p:nvSpPr>
          <p:spPr>
            <a:xfrm>
              <a:off x="1078046" y="3325024"/>
              <a:ext cx="385053" cy="3806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i="1" dirty="0">
                  <a:solidFill>
                    <a:srgbClr val="FF0000"/>
                  </a:solidFill>
                </a:rPr>
                <a:t>L</a:t>
              </a:r>
              <a:r>
                <a:rPr lang="en-US" sz="1400" baseline="-25000" dirty="0">
                  <a:solidFill>
                    <a:srgbClr val="FF0000"/>
                  </a:solidFill>
                </a:rPr>
                <a:t>c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5C17251-D1EF-1C24-D3A4-3AD183EC021E}"/>
                </a:ext>
              </a:extLst>
            </p:cNvPr>
            <p:cNvSpPr txBox="1"/>
            <p:nvPr/>
          </p:nvSpPr>
          <p:spPr>
            <a:xfrm>
              <a:off x="1234338" y="697864"/>
              <a:ext cx="599190" cy="5583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400" i="1" dirty="0">
                  <a:solidFill>
                    <a:srgbClr val="FF0000"/>
                  </a:solidFill>
                </a:rPr>
                <a:t>λ</a:t>
              </a:r>
              <a:r>
                <a:rPr lang="en-US" sz="1400" baseline="-25000" dirty="0">
                  <a:solidFill>
                    <a:srgbClr val="FF0000"/>
                  </a:solidFill>
                </a:rPr>
                <a:t>g</a:t>
              </a:r>
              <a:r>
                <a:rPr lang="en-US" sz="1400" i="1" dirty="0">
                  <a:solidFill>
                    <a:srgbClr val="FF0000"/>
                  </a:solidFill>
                </a:rPr>
                <a:t>/</a:t>
              </a:r>
              <a:r>
                <a:rPr lang="en-US" sz="1400" dirty="0">
                  <a:solidFill>
                    <a:srgbClr val="FF0000"/>
                  </a:solidFill>
                </a:rPr>
                <a:t>2</a:t>
              </a:r>
              <a:endParaRPr lang="en-US" sz="1400" baseline="-25000" dirty="0">
                <a:solidFill>
                  <a:srgbClr val="FF0000"/>
                </a:solidFill>
              </a:endParaRPr>
            </a:p>
            <a:p>
              <a:endParaRPr lang="en-US" sz="1400" baseline="-25000" dirty="0">
                <a:solidFill>
                  <a:srgbClr val="FF0000"/>
                </a:solidFill>
              </a:endParaRP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B1430AF-7BB9-BF41-194C-26A87747BB5F}"/>
                </a:ext>
              </a:extLst>
            </p:cNvPr>
            <p:cNvCxnSpPr>
              <a:cxnSpLocks/>
            </p:cNvCxnSpPr>
            <p:nvPr/>
          </p:nvCxnSpPr>
          <p:spPr>
            <a:xfrm>
              <a:off x="2038772" y="901500"/>
              <a:ext cx="0" cy="374965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BFD45C9-B27E-1ADE-50D8-27B2866CD11B}"/>
                </a:ext>
              </a:extLst>
            </p:cNvPr>
            <p:cNvCxnSpPr>
              <a:cxnSpLocks/>
            </p:cNvCxnSpPr>
            <p:nvPr/>
          </p:nvCxnSpPr>
          <p:spPr>
            <a:xfrm>
              <a:off x="989918" y="901500"/>
              <a:ext cx="0" cy="280421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9E65376-0DE0-1565-46B2-4D12109D3AFD}"/>
                </a:ext>
              </a:extLst>
            </p:cNvPr>
            <p:cNvCxnSpPr>
              <a:cxnSpLocks/>
            </p:cNvCxnSpPr>
            <p:nvPr/>
          </p:nvCxnSpPr>
          <p:spPr>
            <a:xfrm>
              <a:off x="3080451" y="2208920"/>
              <a:ext cx="0" cy="244223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7AD72191-C53C-9793-ED88-1466640D379D}"/>
                </a:ext>
              </a:extLst>
            </p:cNvPr>
            <p:cNvCxnSpPr>
              <a:cxnSpLocks/>
            </p:cNvCxnSpPr>
            <p:nvPr/>
          </p:nvCxnSpPr>
          <p:spPr>
            <a:xfrm>
              <a:off x="2031597" y="4595842"/>
              <a:ext cx="1048854" cy="0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0718E90-EB85-59AF-633D-BBF8EEE264EA}"/>
                </a:ext>
              </a:extLst>
            </p:cNvPr>
            <p:cNvSpPr txBox="1"/>
            <p:nvPr/>
          </p:nvSpPr>
          <p:spPr>
            <a:xfrm>
              <a:off x="2274117" y="4543079"/>
              <a:ext cx="599190" cy="5583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400" i="1" dirty="0">
                  <a:solidFill>
                    <a:srgbClr val="FF0000"/>
                  </a:solidFill>
                </a:rPr>
                <a:t>λ</a:t>
              </a:r>
              <a:r>
                <a:rPr lang="en-US" sz="1400" baseline="-25000" dirty="0">
                  <a:solidFill>
                    <a:srgbClr val="FF0000"/>
                  </a:solidFill>
                </a:rPr>
                <a:t>g</a:t>
              </a:r>
              <a:r>
                <a:rPr lang="en-US" sz="1400" i="1" dirty="0">
                  <a:solidFill>
                    <a:srgbClr val="FF0000"/>
                  </a:solidFill>
                </a:rPr>
                <a:t>/</a:t>
              </a:r>
              <a:r>
                <a:rPr lang="en-US" sz="1400" dirty="0">
                  <a:solidFill>
                    <a:srgbClr val="FF0000"/>
                  </a:solidFill>
                </a:rPr>
                <a:t>2</a:t>
              </a:r>
              <a:endParaRPr lang="en-US" sz="1400" baseline="-25000" dirty="0">
                <a:solidFill>
                  <a:srgbClr val="FF0000"/>
                </a:solidFill>
              </a:endParaRPr>
            </a:p>
            <a:p>
              <a:endParaRPr lang="en-US" sz="1400" baseline="-250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9" name="TextBox 12">
            <a:extLst>
              <a:ext uri="{FF2B5EF4-FFF2-40B4-BE49-F238E27FC236}">
                <a16:creationId xmlns:a16="http://schemas.microsoft.com/office/drawing/2014/main" id="{DFE621B7-5B1C-A406-9901-78B4EA3DCFF2}"/>
              </a:ext>
            </a:extLst>
          </p:cNvPr>
          <p:cNvSpPr txBox="1"/>
          <p:nvPr/>
        </p:nvSpPr>
        <p:spPr>
          <a:xfrm>
            <a:off x="369471" y="991886"/>
            <a:ext cx="19583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Distributed coupling</a:t>
            </a:r>
          </a:p>
          <a:p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Subrelativistic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structure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DB17F26-D83F-6066-CE42-EE6145983D20}"/>
              </a:ext>
            </a:extLst>
          </p:cNvPr>
          <p:cNvGrpSpPr/>
          <p:nvPr/>
        </p:nvGrpSpPr>
        <p:grpSpPr>
          <a:xfrm>
            <a:off x="2258003" y="912767"/>
            <a:ext cx="3462744" cy="1707492"/>
            <a:chOff x="3940140" y="914157"/>
            <a:chExt cx="4916523" cy="2424356"/>
          </a:xfrm>
        </p:grpSpPr>
        <p:graphicFrame>
          <p:nvGraphicFramePr>
            <p:cNvPr id="21" name="Object 20">
              <a:extLst>
                <a:ext uri="{FF2B5EF4-FFF2-40B4-BE49-F238E27FC236}">
                  <a16:creationId xmlns:a16="http://schemas.microsoft.com/office/drawing/2014/main" id="{C08CAA0C-D96D-EE33-1C67-9220B466C846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26403383"/>
                </p:ext>
              </p:extLst>
            </p:nvPr>
          </p:nvGraphicFramePr>
          <p:xfrm>
            <a:off x="3951660" y="914157"/>
            <a:ext cx="4013200" cy="3206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2869920" imgH="228600" progId="Equation.DSMT4">
                    <p:embed/>
                  </p:oleObj>
                </mc:Choice>
                <mc:Fallback>
                  <p:oleObj name="Equation" r:id="rId6" imgW="2869920" imgH="228600" progId="Equation.DSMT4">
                    <p:embed/>
                    <p:pic>
                      <p:nvPicPr>
                        <p:cNvPr id="26" name="Object 25">
                          <a:extLst>
                            <a:ext uri="{FF2B5EF4-FFF2-40B4-BE49-F238E27FC236}">
                              <a16:creationId xmlns:a16="http://schemas.microsoft.com/office/drawing/2014/main" id="{E414AA07-EECC-A47D-7E1E-613E1E0BB042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3951660" y="914157"/>
                          <a:ext cx="4013200" cy="3206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" name="Object 21">
              <a:extLst>
                <a:ext uri="{FF2B5EF4-FFF2-40B4-BE49-F238E27FC236}">
                  <a16:creationId xmlns:a16="http://schemas.microsoft.com/office/drawing/2014/main" id="{C37DDEE9-E28C-B56D-9587-DB1638BA70C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33845722"/>
                </p:ext>
              </p:extLst>
            </p:nvPr>
          </p:nvGraphicFramePr>
          <p:xfrm>
            <a:off x="3940140" y="1313491"/>
            <a:ext cx="4854056" cy="3317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3530520" imgH="241200" progId="Equation.DSMT4">
                    <p:embed/>
                  </p:oleObj>
                </mc:Choice>
                <mc:Fallback>
                  <p:oleObj name="Equation" r:id="rId8" imgW="3530520" imgH="241200" progId="Equation.DSMT4">
                    <p:embed/>
                    <p:pic>
                      <p:nvPicPr>
                        <p:cNvPr id="27" name="Object 26">
                          <a:extLst>
                            <a:ext uri="{FF2B5EF4-FFF2-40B4-BE49-F238E27FC236}">
                              <a16:creationId xmlns:a16="http://schemas.microsoft.com/office/drawing/2014/main" id="{DF81846D-7E96-CCF1-B400-5D5271C24284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3940140" y="1313491"/>
                          <a:ext cx="4854056" cy="33175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" name="Object 22">
              <a:extLst>
                <a:ext uri="{FF2B5EF4-FFF2-40B4-BE49-F238E27FC236}">
                  <a16:creationId xmlns:a16="http://schemas.microsoft.com/office/drawing/2014/main" id="{5BD7BC8D-8E6D-0137-8340-6D10E4C3E3D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57456125"/>
                </p:ext>
              </p:extLst>
            </p:nvPr>
          </p:nvGraphicFramePr>
          <p:xfrm>
            <a:off x="3956050" y="1724656"/>
            <a:ext cx="4276725" cy="4556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0" imgW="3098520" imgH="330120" progId="Equation.DSMT4">
                    <p:embed/>
                  </p:oleObj>
                </mc:Choice>
                <mc:Fallback>
                  <p:oleObj name="Equation" r:id="rId10" imgW="3098520" imgH="330120" progId="Equation.DSMT4">
                    <p:embed/>
                    <p:pic>
                      <p:nvPicPr>
                        <p:cNvPr id="28" name="Object 27">
                          <a:extLst>
                            <a:ext uri="{FF2B5EF4-FFF2-40B4-BE49-F238E27FC236}">
                              <a16:creationId xmlns:a16="http://schemas.microsoft.com/office/drawing/2014/main" id="{16E7555C-D321-5255-E08A-A7C43CE638C1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3956050" y="1724656"/>
                          <a:ext cx="4276725" cy="4556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" name="Object 23">
              <a:extLst>
                <a:ext uri="{FF2B5EF4-FFF2-40B4-BE49-F238E27FC236}">
                  <a16:creationId xmlns:a16="http://schemas.microsoft.com/office/drawing/2014/main" id="{59C91814-CB26-E48A-3560-C789775063E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47441478"/>
                </p:ext>
              </p:extLst>
            </p:nvPr>
          </p:nvGraphicFramePr>
          <p:xfrm>
            <a:off x="4483100" y="2257425"/>
            <a:ext cx="3570288" cy="6334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" imgW="2654280" imgH="469800" progId="Equation.DSMT4">
                    <p:embed/>
                  </p:oleObj>
                </mc:Choice>
                <mc:Fallback>
                  <p:oleObj name="Equation" r:id="rId12" imgW="2654280" imgH="469800" progId="Equation.DSMT4">
                    <p:embed/>
                    <p:pic>
                      <p:nvPicPr>
                        <p:cNvPr id="29" name="Object 28">
                          <a:extLst>
                            <a:ext uri="{FF2B5EF4-FFF2-40B4-BE49-F238E27FC236}">
                              <a16:creationId xmlns:a16="http://schemas.microsoft.com/office/drawing/2014/main" id="{E351AFDA-9752-E4E7-AF18-F4DC7FC5C28E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4483100" y="2257425"/>
                          <a:ext cx="3570288" cy="63341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" name="Object 24">
              <a:extLst>
                <a:ext uri="{FF2B5EF4-FFF2-40B4-BE49-F238E27FC236}">
                  <a16:creationId xmlns:a16="http://schemas.microsoft.com/office/drawing/2014/main" id="{405B8E11-482E-F303-CDD4-B019A9FCA80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333167"/>
                </p:ext>
              </p:extLst>
            </p:nvPr>
          </p:nvGraphicFramePr>
          <p:xfrm>
            <a:off x="4006850" y="2968625"/>
            <a:ext cx="4849813" cy="3698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4" imgW="3657600" imgH="279360" progId="Equation.DSMT4">
                    <p:embed/>
                  </p:oleObj>
                </mc:Choice>
                <mc:Fallback>
                  <p:oleObj name="Equation" r:id="rId14" imgW="3657600" imgH="279360" progId="Equation.DSMT4">
                    <p:embed/>
                    <p:pic>
                      <p:nvPicPr>
                        <p:cNvPr id="30" name="Object 29">
                          <a:extLst>
                            <a:ext uri="{FF2B5EF4-FFF2-40B4-BE49-F238E27FC236}">
                              <a16:creationId xmlns:a16="http://schemas.microsoft.com/office/drawing/2014/main" id="{E82A95A4-BE17-0F1D-A651-FDC13013677C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4006850" y="2968625"/>
                          <a:ext cx="4849813" cy="3698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BA2A839B-2A63-D9D3-1FB9-40E97F3090C6}"/>
              </a:ext>
            </a:extLst>
          </p:cNvPr>
          <p:cNvSpPr txBox="1"/>
          <p:nvPr/>
        </p:nvSpPr>
        <p:spPr>
          <a:xfrm>
            <a:off x="6562913" y="2475918"/>
            <a:ext cx="19583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CERF-NM test stand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228D103-A67E-84CA-9ADC-FAC8A736400C}"/>
              </a:ext>
            </a:extLst>
          </p:cNvPr>
          <p:cNvSpPr txBox="1"/>
          <p:nvPr/>
        </p:nvSpPr>
        <p:spPr>
          <a:xfrm>
            <a:off x="1417923" y="4704608"/>
            <a:ext cx="53087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* M. Zuboraj </a:t>
            </a:r>
            <a:r>
              <a:rPr lang="en-US" sz="1000" i="1" dirty="0"/>
              <a:t>et al</a:t>
            </a:r>
            <a:r>
              <a:rPr lang="en-US" sz="1000" dirty="0"/>
              <a:t>., “High-gradient performance of a prototype accelerator cavity for a 3 GeV </a:t>
            </a:r>
            <a:br>
              <a:rPr lang="en-US" sz="1000" dirty="0"/>
            </a:br>
            <a:r>
              <a:rPr lang="en-US" sz="1000" dirty="0"/>
              <a:t>   proton radiography booster,” </a:t>
            </a:r>
            <a:r>
              <a:rPr lang="en-US" sz="1000" i="1" dirty="0"/>
              <a:t>Phys. Rev. Accel. Beams</a:t>
            </a:r>
            <a:r>
              <a:rPr lang="en-US" sz="1000" dirty="0"/>
              <a:t> 27:021001 (2024).</a:t>
            </a:r>
          </a:p>
        </p:txBody>
      </p:sp>
    </p:spTree>
    <p:extLst>
      <p:ext uri="{BB962C8B-B14F-4D97-AF65-F5344CB8AC3E}">
        <p14:creationId xmlns:p14="http://schemas.microsoft.com/office/powerpoint/2010/main" val="628584042"/>
      </p:ext>
    </p:extLst>
  </p:cSld>
  <p:clrMapOvr>
    <a:masterClrMapping/>
  </p:clrMapOvr>
</p:sld>
</file>

<file path=ppt/theme/theme1.xml><?xml version="1.0" encoding="utf-8"?>
<a:theme xmlns:a="http://schemas.openxmlformats.org/drawingml/2006/main" name="Mai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Custom 1">
      <a:dk1>
        <a:srgbClr val="000000"/>
      </a:dk1>
      <a:lt1>
        <a:srgbClr val="FFFFFF"/>
      </a:lt1>
      <a:dk2>
        <a:srgbClr val="000E7E"/>
      </a:dk2>
      <a:lt2>
        <a:srgbClr val="E7E6E6"/>
      </a:lt2>
      <a:accent1>
        <a:srgbClr val="0070C1"/>
      </a:accent1>
      <a:accent2>
        <a:srgbClr val="FF9128"/>
      </a:accent2>
      <a:accent3>
        <a:srgbClr val="CCD0E1"/>
      </a:accent3>
      <a:accent4>
        <a:srgbClr val="00A963"/>
      </a:accent4>
      <a:accent5>
        <a:srgbClr val="69C3FF"/>
      </a:accent5>
      <a:accent6>
        <a:srgbClr val="EB0E1D"/>
      </a:accent6>
      <a:hlink>
        <a:srgbClr val="69C3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16107</TotalTime>
  <Words>921</Words>
  <Application>Microsoft Office PowerPoint</Application>
  <PresentationFormat>On-screen Show (16:9)</PresentationFormat>
  <Paragraphs>124</Paragraphs>
  <Slides>12</Slides>
  <Notes>1</Notes>
  <HiddenSlides>0</HiddenSlides>
  <MMClips>1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Acumin Pro</vt:lpstr>
      <vt:lpstr>Arial</vt:lpstr>
      <vt:lpstr>Calibri</vt:lpstr>
      <vt:lpstr>Cambria Math</vt:lpstr>
      <vt:lpstr>System Font Regular</vt:lpstr>
      <vt:lpstr>Wingdings</vt:lpstr>
      <vt:lpstr>Main</vt:lpstr>
      <vt:lpstr>Custom Design</vt:lpstr>
      <vt:lpstr>Equation</vt:lpstr>
      <vt:lpstr>Progress on a High-Gradient Booster Linac for Multi-GeV Proton Radiography at LANSCE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Xu, Haoran</cp:lastModifiedBy>
  <cp:revision>364</cp:revision>
  <dcterms:created xsi:type="dcterms:W3CDTF">2020-12-17T00:35:24Z</dcterms:created>
  <dcterms:modified xsi:type="dcterms:W3CDTF">2026-07-27T15:46:38Z</dcterms:modified>
</cp:coreProperties>
</file>