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93" r:id="rId2"/>
  </p:sldMasterIdLst>
  <p:notesMasterIdLst>
    <p:notesMasterId r:id="rId21"/>
  </p:notesMasterIdLst>
  <p:sldIdLst>
    <p:sldId id="307" r:id="rId3"/>
    <p:sldId id="405" r:id="rId4"/>
    <p:sldId id="768" r:id="rId5"/>
    <p:sldId id="374" r:id="rId6"/>
    <p:sldId id="322" r:id="rId7"/>
    <p:sldId id="325" r:id="rId8"/>
    <p:sldId id="351" r:id="rId9"/>
    <p:sldId id="392" r:id="rId10"/>
    <p:sldId id="396" r:id="rId11"/>
    <p:sldId id="730" r:id="rId12"/>
    <p:sldId id="397" r:id="rId13"/>
    <p:sldId id="756" r:id="rId14"/>
    <p:sldId id="758" r:id="rId15"/>
    <p:sldId id="767" r:id="rId16"/>
    <p:sldId id="769" r:id="rId17"/>
    <p:sldId id="770" r:id="rId18"/>
    <p:sldId id="771" r:id="rId19"/>
    <p:sldId id="754" r:id="rId20"/>
  </p:sldIdLst>
  <p:sldSz cx="9144000" cy="5143500" type="screen16x9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0B8"/>
    <a:srgbClr val="0D98AB"/>
    <a:srgbClr val="6A7741"/>
    <a:srgbClr val="EB0F1E"/>
    <a:srgbClr val="000F7E"/>
    <a:srgbClr val="09198D"/>
    <a:srgbClr val="FF9129"/>
    <a:srgbClr val="00AA64"/>
    <a:srgbClr val="0A197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79"/>
    <p:restoredTop sz="94953"/>
  </p:normalViewPr>
  <p:slideViewPr>
    <p:cSldViewPr snapToGrid="0" snapToObjects="1" showGuides="1">
      <p:cViewPr varScale="1">
        <p:scale>
          <a:sx n="150" d="100"/>
          <a:sy n="150" d="100"/>
        </p:scale>
        <p:origin x="1594" y="326"/>
      </p:cViewPr>
      <p:guideLst>
        <p:guide/>
        <p:guide orient="horz" pos="1620"/>
      </p:guideLst>
    </p:cSldViewPr>
  </p:slideViewPr>
  <p:outlineViewPr>
    <p:cViewPr>
      <p:scale>
        <a:sx n="33" d="100"/>
        <a:sy n="33" d="100"/>
      </p:scale>
      <p:origin x="0" y="-381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00596154503184"/>
          <c:y val="4.7662590260321054E-2"/>
          <c:w val="0.77152223660064778"/>
          <c:h val="0.77407277686736065"/>
        </c:manualLayout>
      </c:layout>
      <c:scatterChart>
        <c:scatterStyle val="lineMarker"/>
        <c:varyColors val="0"/>
        <c:ser>
          <c:idx val="0"/>
          <c:order val="0"/>
          <c:tx>
            <c:v>Test4 (Q0)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Test4!$I$2:$I$81</c:f>
              <c:numCache>
                <c:formatCode>0.0000E+00</c:formatCode>
                <c:ptCount val="80"/>
                <c:pt idx="0">
                  <c:v>9.2988199999999992</c:v>
                </c:pt>
                <c:pt idx="1">
                  <c:v>9.3855199999999996</c:v>
                </c:pt>
                <c:pt idx="2">
                  <c:v>10.19</c:v>
                </c:pt>
                <c:pt idx="3">
                  <c:v>10.3569</c:v>
                </c:pt>
                <c:pt idx="4">
                  <c:v>11.157500000000001</c:v>
                </c:pt>
                <c:pt idx="5">
                  <c:v>11.373200000000001</c:v>
                </c:pt>
                <c:pt idx="6">
                  <c:v>11.819000000000001</c:v>
                </c:pt>
                <c:pt idx="7">
                  <c:v>12.0634</c:v>
                </c:pt>
                <c:pt idx="8">
                  <c:v>12.2677</c:v>
                </c:pt>
                <c:pt idx="9">
                  <c:v>12.395200000000001</c:v>
                </c:pt>
                <c:pt idx="10">
                  <c:v>13.165800000000001</c:v>
                </c:pt>
                <c:pt idx="11">
                  <c:v>13.224600000000001</c:v>
                </c:pt>
                <c:pt idx="12">
                  <c:v>13.349500000000001</c:v>
                </c:pt>
                <c:pt idx="13">
                  <c:v>13.3886</c:v>
                </c:pt>
                <c:pt idx="14">
                  <c:v>13.5639</c:v>
                </c:pt>
                <c:pt idx="15">
                  <c:v>13.8855</c:v>
                </c:pt>
                <c:pt idx="16">
                  <c:v>14.329499999999999</c:v>
                </c:pt>
                <c:pt idx="17">
                  <c:v>14.3942</c:v>
                </c:pt>
                <c:pt idx="18">
                  <c:v>14.8606</c:v>
                </c:pt>
                <c:pt idx="19">
                  <c:v>14.865500000000001</c:v>
                </c:pt>
                <c:pt idx="20">
                  <c:v>14.9467</c:v>
                </c:pt>
                <c:pt idx="21">
                  <c:v>15.1957</c:v>
                </c:pt>
                <c:pt idx="22">
                  <c:v>15.488899999999999</c:v>
                </c:pt>
                <c:pt idx="23">
                  <c:v>15.5116</c:v>
                </c:pt>
                <c:pt idx="24">
                  <c:v>15.728999999999999</c:v>
                </c:pt>
                <c:pt idx="25">
                  <c:v>15.9147</c:v>
                </c:pt>
                <c:pt idx="26">
                  <c:v>16.482900000000001</c:v>
                </c:pt>
                <c:pt idx="27">
                  <c:v>16.831499999999998</c:v>
                </c:pt>
                <c:pt idx="28">
                  <c:v>16.851900000000001</c:v>
                </c:pt>
                <c:pt idx="29">
                  <c:v>17.022200000000002</c:v>
                </c:pt>
                <c:pt idx="30">
                  <c:v>17.0886</c:v>
                </c:pt>
                <c:pt idx="31">
                  <c:v>17.333500000000001</c:v>
                </c:pt>
                <c:pt idx="32">
                  <c:v>17.475100000000001</c:v>
                </c:pt>
                <c:pt idx="33">
                  <c:v>17.503299999999999</c:v>
                </c:pt>
                <c:pt idx="34">
                  <c:v>17.557400000000001</c:v>
                </c:pt>
                <c:pt idx="35">
                  <c:v>17.628699999999998</c:v>
                </c:pt>
                <c:pt idx="36">
                  <c:v>17.7499</c:v>
                </c:pt>
                <c:pt idx="37">
                  <c:v>17.786000000000001</c:v>
                </c:pt>
                <c:pt idx="38">
                  <c:v>18.147400000000001</c:v>
                </c:pt>
                <c:pt idx="39">
                  <c:v>18.427700000000002</c:v>
                </c:pt>
                <c:pt idx="40">
                  <c:v>18.671800000000001</c:v>
                </c:pt>
                <c:pt idx="41">
                  <c:v>18.772300000000001</c:v>
                </c:pt>
                <c:pt idx="42">
                  <c:v>18.793399999999998</c:v>
                </c:pt>
                <c:pt idx="43">
                  <c:v>19.225899999999999</c:v>
                </c:pt>
                <c:pt idx="44">
                  <c:v>19.412800000000001</c:v>
                </c:pt>
                <c:pt idx="45">
                  <c:v>19.528400000000001</c:v>
                </c:pt>
                <c:pt idx="46">
                  <c:v>19.539300000000001</c:v>
                </c:pt>
                <c:pt idx="47">
                  <c:v>19.644400000000001</c:v>
                </c:pt>
                <c:pt idx="48">
                  <c:v>19.658100000000001</c:v>
                </c:pt>
                <c:pt idx="49">
                  <c:v>20.0243</c:v>
                </c:pt>
                <c:pt idx="50">
                  <c:v>20.061299999999999</c:v>
                </c:pt>
                <c:pt idx="51">
                  <c:v>20.177299999999999</c:v>
                </c:pt>
                <c:pt idx="52">
                  <c:v>20.2941</c:v>
                </c:pt>
                <c:pt idx="53">
                  <c:v>20.490200000000002</c:v>
                </c:pt>
                <c:pt idx="54">
                  <c:v>20.596699999999998</c:v>
                </c:pt>
                <c:pt idx="55">
                  <c:v>20.748999999999999</c:v>
                </c:pt>
                <c:pt idx="56">
                  <c:v>20.754300000000001</c:v>
                </c:pt>
                <c:pt idx="57">
                  <c:v>20.883800000000001</c:v>
                </c:pt>
                <c:pt idx="58">
                  <c:v>20.9253</c:v>
                </c:pt>
                <c:pt idx="59">
                  <c:v>21.078900000000001</c:v>
                </c:pt>
                <c:pt idx="60">
                  <c:v>21.3172</c:v>
                </c:pt>
                <c:pt idx="61">
                  <c:v>21.333100000000002</c:v>
                </c:pt>
                <c:pt idx="62">
                  <c:v>21.550799999999999</c:v>
                </c:pt>
                <c:pt idx="63">
                  <c:v>21.5792</c:v>
                </c:pt>
                <c:pt idx="64">
                  <c:v>21.6493</c:v>
                </c:pt>
                <c:pt idx="65">
                  <c:v>21.6647</c:v>
                </c:pt>
                <c:pt idx="66">
                  <c:v>21.866700000000002</c:v>
                </c:pt>
                <c:pt idx="67">
                  <c:v>21.8811</c:v>
                </c:pt>
                <c:pt idx="68">
                  <c:v>21.941299999999998</c:v>
                </c:pt>
                <c:pt idx="69">
                  <c:v>22.015699999999999</c:v>
                </c:pt>
                <c:pt idx="70">
                  <c:v>22.087399999999999</c:v>
                </c:pt>
                <c:pt idx="71">
                  <c:v>22.286300000000001</c:v>
                </c:pt>
                <c:pt idx="72">
                  <c:v>22.3581</c:v>
                </c:pt>
                <c:pt idx="73">
                  <c:v>22.456399999999999</c:v>
                </c:pt>
                <c:pt idx="74">
                  <c:v>22.612300000000001</c:v>
                </c:pt>
                <c:pt idx="75">
                  <c:v>22.725100000000001</c:v>
                </c:pt>
                <c:pt idx="76">
                  <c:v>22.946300000000001</c:v>
                </c:pt>
                <c:pt idx="77">
                  <c:v>22.951899999999998</c:v>
                </c:pt>
                <c:pt idx="78">
                  <c:v>23.255700000000001</c:v>
                </c:pt>
                <c:pt idx="79">
                  <c:v>23.37</c:v>
                </c:pt>
              </c:numCache>
            </c:numRef>
          </c:xVal>
          <c:yVal>
            <c:numRef>
              <c:f>Test4!$J$2:$J$81</c:f>
              <c:numCache>
                <c:formatCode>0.0000E+00</c:formatCode>
                <c:ptCount val="80"/>
                <c:pt idx="0">
                  <c:v>9614.85</c:v>
                </c:pt>
                <c:pt idx="1">
                  <c:v>10137.9</c:v>
                </c:pt>
                <c:pt idx="2">
                  <c:v>787.06200000000001</c:v>
                </c:pt>
                <c:pt idx="3">
                  <c:v>760.89200000000005</c:v>
                </c:pt>
                <c:pt idx="4">
                  <c:v>2988.64</c:v>
                </c:pt>
                <c:pt idx="5">
                  <c:v>4481.28</c:v>
                </c:pt>
                <c:pt idx="6">
                  <c:v>802.11599999999999</c:v>
                </c:pt>
                <c:pt idx="7">
                  <c:v>3974.28</c:v>
                </c:pt>
                <c:pt idx="8">
                  <c:v>5879.46</c:v>
                </c:pt>
                <c:pt idx="9">
                  <c:v>1016.76</c:v>
                </c:pt>
                <c:pt idx="10">
                  <c:v>2000.3</c:v>
                </c:pt>
                <c:pt idx="11">
                  <c:v>2490.38</c:v>
                </c:pt>
                <c:pt idx="12">
                  <c:v>6427.65</c:v>
                </c:pt>
                <c:pt idx="13">
                  <c:v>4341.18</c:v>
                </c:pt>
                <c:pt idx="14">
                  <c:v>1198.2</c:v>
                </c:pt>
                <c:pt idx="15">
                  <c:v>920.51499999999999</c:v>
                </c:pt>
                <c:pt idx="16">
                  <c:v>1157.52</c:v>
                </c:pt>
                <c:pt idx="17">
                  <c:v>1264.93</c:v>
                </c:pt>
                <c:pt idx="18">
                  <c:v>4756.3599999999997</c:v>
                </c:pt>
                <c:pt idx="19">
                  <c:v>4841.32</c:v>
                </c:pt>
                <c:pt idx="20">
                  <c:v>1564.83</c:v>
                </c:pt>
                <c:pt idx="21">
                  <c:v>2463.06</c:v>
                </c:pt>
                <c:pt idx="22">
                  <c:v>3136.21</c:v>
                </c:pt>
                <c:pt idx="23">
                  <c:v>1443.36</c:v>
                </c:pt>
                <c:pt idx="24">
                  <c:v>2800.04</c:v>
                </c:pt>
                <c:pt idx="25">
                  <c:v>898.38300000000004</c:v>
                </c:pt>
                <c:pt idx="26">
                  <c:v>863.87800000000004</c:v>
                </c:pt>
                <c:pt idx="27">
                  <c:v>6362.89</c:v>
                </c:pt>
                <c:pt idx="28">
                  <c:v>11430.4</c:v>
                </c:pt>
                <c:pt idx="29">
                  <c:v>8810.01</c:v>
                </c:pt>
                <c:pt idx="30">
                  <c:v>7441.12</c:v>
                </c:pt>
                <c:pt idx="31">
                  <c:v>1864.73</c:v>
                </c:pt>
                <c:pt idx="32">
                  <c:v>3641.42</c:v>
                </c:pt>
                <c:pt idx="33">
                  <c:v>6199.6</c:v>
                </c:pt>
                <c:pt idx="34">
                  <c:v>7978.24</c:v>
                </c:pt>
                <c:pt idx="35">
                  <c:v>3086.54</c:v>
                </c:pt>
                <c:pt idx="36">
                  <c:v>3618.94</c:v>
                </c:pt>
                <c:pt idx="37">
                  <c:v>4726.46</c:v>
                </c:pt>
                <c:pt idx="38">
                  <c:v>1795.7</c:v>
                </c:pt>
                <c:pt idx="39">
                  <c:v>3275.84</c:v>
                </c:pt>
                <c:pt idx="40">
                  <c:v>1255.45</c:v>
                </c:pt>
                <c:pt idx="41">
                  <c:v>1115</c:v>
                </c:pt>
                <c:pt idx="42">
                  <c:v>1100.72</c:v>
                </c:pt>
                <c:pt idx="43">
                  <c:v>1122.2</c:v>
                </c:pt>
                <c:pt idx="44">
                  <c:v>2461.62</c:v>
                </c:pt>
                <c:pt idx="45">
                  <c:v>7874.57</c:v>
                </c:pt>
                <c:pt idx="46">
                  <c:v>5235.33</c:v>
                </c:pt>
                <c:pt idx="47">
                  <c:v>2492.59</c:v>
                </c:pt>
                <c:pt idx="48">
                  <c:v>1128.94</c:v>
                </c:pt>
                <c:pt idx="49">
                  <c:v>3499.38</c:v>
                </c:pt>
                <c:pt idx="50">
                  <c:v>1060.3399999999999</c:v>
                </c:pt>
                <c:pt idx="51">
                  <c:v>945.12900000000002</c:v>
                </c:pt>
                <c:pt idx="52">
                  <c:v>2674.15</c:v>
                </c:pt>
                <c:pt idx="53">
                  <c:v>5340.46</c:v>
                </c:pt>
                <c:pt idx="54">
                  <c:v>5745.95</c:v>
                </c:pt>
                <c:pt idx="55">
                  <c:v>4868.87</c:v>
                </c:pt>
                <c:pt idx="56">
                  <c:v>1285.49</c:v>
                </c:pt>
                <c:pt idx="57">
                  <c:v>2825.81</c:v>
                </c:pt>
                <c:pt idx="58">
                  <c:v>2067.5700000000002</c:v>
                </c:pt>
                <c:pt idx="59">
                  <c:v>1848.54</c:v>
                </c:pt>
                <c:pt idx="60">
                  <c:v>6851.78</c:v>
                </c:pt>
                <c:pt idx="61">
                  <c:v>8251.3700000000008</c:v>
                </c:pt>
                <c:pt idx="62">
                  <c:v>5911.96</c:v>
                </c:pt>
                <c:pt idx="63">
                  <c:v>7744.45</c:v>
                </c:pt>
                <c:pt idx="64">
                  <c:v>7039.69</c:v>
                </c:pt>
                <c:pt idx="65">
                  <c:v>9054.2900000000009</c:v>
                </c:pt>
                <c:pt idx="66">
                  <c:v>1775.45</c:v>
                </c:pt>
                <c:pt idx="67">
                  <c:v>1598.22</c:v>
                </c:pt>
                <c:pt idx="68">
                  <c:v>7131.89</c:v>
                </c:pt>
                <c:pt idx="69">
                  <c:v>4964.66</c:v>
                </c:pt>
                <c:pt idx="70">
                  <c:v>1333.65</c:v>
                </c:pt>
                <c:pt idx="71">
                  <c:v>2386.12</c:v>
                </c:pt>
                <c:pt idx="72">
                  <c:v>941.32</c:v>
                </c:pt>
                <c:pt idx="73">
                  <c:v>1501.12</c:v>
                </c:pt>
                <c:pt idx="74">
                  <c:v>4180.68</c:v>
                </c:pt>
                <c:pt idx="75">
                  <c:v>2022.69</c:v>
                </c:pt>
                <c:pt idx="76">
                  <c:v>1898.56</c:v>
                </c:pt>
                <c:pt idx="77">
                  <c:v>2687.56</c:v>
                </c:pt>
                <c:pt idx="78">
                  <c:v>3346.57</c:v>
                </c:pt>
                <c:pt idx="79">
                  <c:v>3951.43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00E-49B7-A1D2-8DAD7AF99FAC}"/>
            </c:ext>
          </c:extLst>
        </c:ser>
        <c:ser>
          <c:idx val="1"/>
          <c:order val="1"/>
          <c:tx>
            <c:v>Test5 (Q0+Qloss)</c:v>
          </c:tx>
          <c:spPr>
            <a:ln w="19050" cap="rnd">
              <a:noFill/>
              <a:round/>
            </a:ln>
            <a:effectLst/>
          </c:spPr>
          <c:marker>
            <c:symbol val="x"/>
            <c:size val="7"/>
            <c:spPr>
              <a:noFill/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Test4!$C$2:$C$81</c:f>
              <c:numCache>
                <c:formatCode>0.0000E+00</c:formatCode>
                <c:ptCount val="80"/>
                <c:pt idx="0">
                  <c:v>9.2974700000000006</c:v>
                </c:pt>
                <c:pt idx="1">
                  <c:v>9.3842800000000004</c:v>
                </c:pt>
                <c:pt idx="2">
                  <c:v>10.152699999999999</c:v>
                </c:pt>
                <c:pt idx="3">
                  <c:v>10.315300000000001</c:v>
                </c:pt>
                <c:pt idx="4">
                  <c:v>11.1492</c:v>
                </c:pt>
                <c:pt idx="5">
                  <c:v>11.368600000000001</c:v>
                </c:pt>
                <c:pt idx="6">
                  <c:v>11.7761</c:v>
                </c:pt>
                <c:pt idx="7">
                  <c:v>12.0572</c:v>
                </c:pt>
                <c:pt idx="8">
                  <c:v>12.264200000000001</c:v>
                </c:pt>
                <c:pt idx="9">
                  <c:v>12.3581</c:v>
                </c:pt>
                <c:pt idx="10">
                  <c:v>13.148199999999999</c:v>
                </c:pt>
                <c:pt idx="11">
                  <c:v>13.211600000000001</c:v>
                </c:pt>
                <c:pt idx="12">
                  <c:v>13.3461</c:v>
                </c:pt>
                <c:pt idx="13">
                  <c:v>13.382999999999999</c:v>
                </c:pt>
                <c:pt idx="14">
                  <c:v>13.5327</c:v>
                </c:pt>
                <c:pt idx="15">
                  <c:v>13.839499999999999</c:v>
                </c:pt>
                <c:pt idx="16">
                  <c:v>14.292999999999999</c:v>
                </c:pt>
                <c:pt idx="17">
                  <c:v>14.3613</c:v>
                </c:pt>
                <c:pt idx="18">
                  <c:v>14.8537</c:v>
                </c:pt>
                <c:pt idx="19">
                  <c:v>14.860799999999999</c:v>
                </c:pt>
                <c:pt idx="20">
                  <c:v>14.9231</c:v>
                </c:pt>
                <c:pt idx="21">
                  <c:v>15.180899999999999</c:v>
                </c:pt>
                <c:pt idx="22">
                  <c:v>15.4781</c:v>
                </c:pt>
                <c:pt idx="23">
                  <c:v>15.4856</c:v>
                </c:pt>
                <c:pt idx="24">
                  <c:v>15.7182</c:v>
                </c:pt>
                <c:pt idx="25">
                  <c:v>15.862299999999999</c:v>
                </c:pt>
                <c:pt idx="26">
                  <c:v>16.427299999999999</c:v>
                </c:pt>
                <c:pt idx="27">
                  <c:v>16.8261</c:v>
                </c:pt>
                <c:pt idx="28">
                  <c:v>16.850100000000001</c:v>
                </c:pt>
                <c:pt idx="29">
                  <c:v>17.0212</c:v>
                </c:pt>
                <c:pt idx="30">
                  <c:v>17.087</c:v>
                </c:pt>
                <c:pt idx="31">
                  <c:v>17.309999999999999</c:v>
                </c:pt>
                <c:pt idx="32">
                  <c:v>17.4633</c:v>
                </c:pt>
                <c:pt idx="33">
                  <c:v>17.499400000000001</c:v>
                </c:pt>
                <c:pt idx="34">
                  <c:v>17.553899999999999</c:v>
                </c:pt>
                <c:pt idx="35">
                  <c:v>17.613399999999999</c:v>
                </c:pt>
                <c:pt idx="36">
                  <c:v>17.739100000000001</c:v>
                </c:pt>
                <c:pt idx="37">
                  <c:v>17.7791</c:v>
                </c:pt>
                <c:pt idx="38">
                  <c:v>18.120100000000001</c:v>
                </c:pt>
                <c:pt idx="39">
                  <c:v>18.4133</c:v>
                </c:pt>
                <c:pt idx="40">
                  <c:v>18.627400000000002</c:v>
                </c:pt>
                <c:pt idx="41">
                  <c:v>18.7255</c:v>
                </c:pt>
                <c:pt idx="42">
                  <c:v>18.745699999999999</c:v>
                </c:pt>
                <c:pt idx="43">
                  <c:v>19.176500000000001</c:v>
                </c:pt>
                <c:pt idx="44">
                  <c:v>19.396799999999999</c:v>
                </c:pt>
                <c:pt idx="45">
                  <c:v>19.525600000000001</c:v>
                </c:pt>
                <c:pt idx="46">
                  <c:v>19.532900000000001</c:v>
                </c:pt>
                <c:pt idx="47">
                  <c:v>19.6189</c:v>
                </c:pt>
                <c:pt idx="48">
                  <c:v>19.622599999999998</c:v>
                </c:pt>
                <c:pt idx="49">
                  <c:v>20.003900000000002</c:v>
                </c:pt>
                <c:pt idx="50">
                  <c:v>20.017700000000001</c:v>
                </c:pt>
                <c:pt idx="51">
                  <c:v>20.109000000000002</c:v>
                </c:pt>
                <c:pt idx="52">
                  <c:v>20.276199999999999</c:v>
                </c:pt>
                <c:pt idx="53">
                  <c:v>20.484400000000001</c:v>
                </c:pt>
                <c:pt idx="54">
                  <c:v>20.5916</c:v>
                </c:pt>
                <c:pt idx="55">
                  <c:v>20.707100000000001</c:v>
                </c:pt>
                <c:pt idx="56">
                  <c:v>20.7422</c:v>
                </c:pt>
                <c:pt idx="57">
                  <c:v>20.866800000000001</c:v>
                </c:pt>
                <c:pt idx="58">
                  <c:v>20.898599999999998</c:v>
                </c:pt>
                <c:pt idx="59">
                  <c:v>21.0502</c:v>
                </c:pt>
                <c:pt idx="60">
                  <c:v>21.3127</c:v>
                </c:pt>
                <c:pt idx="61">
                  <c:v>21.330200000000001</c:v>
                </c:pt>
                <c:pt idx="62">
                  <c:v>21.543399999999998</c:v>
                </c:pt>
                <c:pt idx="63">
                  <c:v>21.574200000000001</c:v>
                </c:pt>
                <c:pt idx="64">
                  <c:v>21.644400000000001</c:v>
                </c:pt>
                <c:pt idx="65">
                  <c:v>21.661999999999999</c:v>
                </c:pt>
                <c:pt idx="66">
                  <c:v>21.832100000000001</c:v>
                </c:pt>
                <c:pt idx="67">
                  <c:v>21.8428</c:v>
                </c:pt>
                <c:pt idx="68">
                  <c:v>21.937999999999999</c:v>
                </c:pt>
                <c:pt idx="69">
                  <c:v>22.007899999999999</c:v>
                </c:pt>
                <c:pt idx="70">
                  <c:v>22.040299999999998</c:v>
                </c:pt>
                <c:pt idx="71">
                  <c:v>22.263500000000001</c:v>
                </c:pt>
                <c:pt idx="72">
                  <c:v>22.2866</c:v>
                </c:pt>
                <c:pt idx="73">
                  <c:v>22.4161</c:v>
                </c:pt>
                <c:pt idx="74">
                  <c:v>22.601800000000001</c:v>
                </c:pt>
                <c:pt idx="75">
                  <c:v>22.700199999999999</c:v>
                </c:pt>
                <c:pt idx="76">
                  <c:v>22.9163</c:v>
                </c:pt>
                <c:pt idx="77">
                  <c:v>22.9285</c:v>
                </c:pt>
                <c:pt idx="78">
                  <c:v>23.242999999999999</c:v>
                </c:pt>
                <c:pt idx="79">
                  <c:v>23.353400000000001</c:v>
                </c:pt>
              </c:numCache>
            </c:numRef>
          </c:xVal>
          <c:yVal>
            <c:numRef>
              <c:f>Test4!$D$2:$D$81</c:f>
              <c:numCache>
                <c:formatCode>0.0000E+00</c:formatCode>
                <c:ptCount val="80"/>
                <c:pt idx="0">
                  <c:v>2620.3000000000002</c:v>
                </c:pt>
                <c:pt idx="1">
                  <c:v>2861.63</c:v>
                </c:pt>
                <c:pt idx="2">
                  <c:v>117.65900000000001</c:v>
                </c:pt>
                <c:pt idx="3">
                  <c:v>108.077</c:v>
                </c:pt>
                <c:pt idx="4">
                  <c:v>535.43200000000002</c:v>
                </c:pt>
                <c:pt idx="5">
                  <c:v>955.22799999999995</c:v>
                </c:pt>
                <c:pt idx="6">
                  <c:v>117.999</c:v>
                </c:pt>
                <c:pt idx="7">
                  <c:v>649.98</c:v>
                </c:pt>
                <c:pt idx="8">
                  <c:v>1465.36</c:v>
                </c:pt>
                <c:pt idx="9">
                  <c:v>150.833</c:v>
                </c:pt>
                <c:pt idx="10">
                  <c:v>273.51100000000002</c:v>
                </c:pt>
                <c:pt idx="11">
                  <c:v>421.46199999999999</c:v>
                </c:pt>
                <c:pt idx="12">
                  <c:v>1313.4</c:v>
                </c:pt>
                <c:pt idx="13">
                  <c:v>733.75199999999995</c:v>
                </c:pt>
                <c:pt idx="14">
                  <c:v>215.751</c:v>
                </c:pt>
                <c:pt idx="15">
                  <c:v>132.15299999999999</c:v>
                </c:pt>
                <c:pt idx="16">
                  <c:v>164.92</c:v>
                </c:pt>
                <c:pt idx="17">
                  <c:v>184.148</c:v>
                </c:pt>
                <c:pt idx="18">
                  <c:v>918.39099999999996</c:v>
                </c:pt>
                <c:pt idx="19">
                  <c:v>694.60699999999997</c:v>
                </c:pt>
                <c:pt idx="20">
                  <c:v>326.23200000000003</c:v>
                </c:pt>
                <c:pt idx="21">
                  <c:v>437.70299999999997</c:v>
                </c:pt>
                <c:pt idx="22">
                  <c:v>595.07600000000002</c:v>
                </c:pt>
                <c:pt idx="23">
                  <c:v>245.07499999999999</c:v>
                </c:pt>
                <c:pt idx="24">
                  <c:v>633.01499999999999</c:v>
                </c:pt>
                <c:pt idx="25">
                  <c:v>134.136</c:v>
                </c:pt>
                <c:pt idx="26">
                  <c:v>128.005</c:v>
                </c:pt>
                <c:pt idx="27">
                  <c:v>1114.25</c:v>
                </c:pt>
                <c:pt idx="28">
                  <c:v>3518.86</c:v>
                </c:pt>
                <c:pt idx="29">
                  <c:v>4186.46</c:v>
                </c:pt>
                <c:pt idx="30">
                  <c:v>3364.92</c:v>
                </c:pt>
                <c:pt idx="31">
                  <c:v>250.26</c:v>
                </c:pt>
                <c:pt idx="32">
                  <c:v>616.75900000000001</c:v>
                </c:pt>
                <c:pt idx="33">
                  <c:v>1518.4</c:v>
                </c:pt>
                <c:pt idx="34">
                  <c:v>1734</c:v>
                </c:pt>
                <c:pt idx="35">
                  <c:v>590.03099999999995</c:v>
                </c:pt>
                <c:pt idx="36">
                  <c:v>887.83299999999997</c:v>
                </c:pt>
                <c:pt idx="37">
                  <c:v>975.01199999999994</c:v>
                </c:pt>
                <c:pt idx="38">
                  <c:v>255.05799999999999</c:v>
                </c:pt>
                <c:pt idx="39">
                  <c:v>547.64200000000005</c:v>
                </c:pt>
                <c:pt idx="40">
                  <c:v>187.536</c:v>
                </c:pt>
                <c:pt idx="41">
                  <c:v>174.66300000000001</c:v>
                </c:pt>
                <c:pt idx="42">
                  <c:v>174.38800000000001</c:v>
                </c:pt>
                <c:pt idx="43">
                  <c:v>153.304</c:v>
                </c:pt>
                <c:pt idx="44">
                  <c:v>411.24599999999998</c:v>
                </c:pt>
                <c:pt idx="45">
                  <c:v>1644.89</c:v>
                </c:pt>
                <c:pt idx="46">
                  <c:v>1114.31</c:v>
                </c:pt>
                <c:pt idx="47">
                  <c:v>230.12100000000001</c:v>
                </c:pt>
                <c:pt idx="48">
                  <c:v>494.726</c:v>
                </c:pt>
                <c:pt idx="49">
                  <c:v>141.78700000000001</c:v>
                </c:pt>
                <c:pt idx="50">
                  <c:v>439.40899999999999</c:v>
                </c:pt>
                <c:pt idx="51">
                  <c:v>153.679</c:v>
                </c:pt>
                <c:pt idx="52">
                  <c:v>642.61099999999999</c:v>
                </c:pt>
                <c:pt idx="53">
                  <c:v>1355.35</c:v>
                </c:pt>
                <c:pt idx="54">
                  <c:v>1197.43</c:v>
                </c:pt>
                <c:pt idx="55">
                  <c:v>159.203</c:v>
                </c:pt>
                <c:pt idx="56">
                  <c:v>1256.0899999999999</c:v>
                </c:pt>
                <c:pt idx="57">
                  <c:v>532.57299999999998</c:v>
                </c:pt>
                <c:pt idx="58">
                  <c:v>412.15600000000001</c:v>
                </c:pt>
                <c:pt idx="59">
                  <c:v>374.93900000000002</c:v>
                </c:pt>
                <c:pt idx="60">
                  <c:v>1693.09</c:v>
                </c:pt>
                <c:pt idx="61">
                  <c:v>2668.82</c:v>
                </c:pt>
                <c:pt idx="62">
                  <c:v>827.32100000000003</c:v>
                </c:pt>
                <c:pt idx="63">
                  <c:v>1393.27</c:v>
                </c:pt>
                <c:pt idx="64">
                  <c:v>1490.06</c:v>
                </c:pt>
                <c:pt idx="65">
                  <c:v>2451.5700000000002</c:v>
                </c:pt>
                <c:pt idx="66">
                  <c:v>255.215</c:v>
                </c:pt>
                <c:pt idx="67">
                  <c:v>227.804</c:v>
                </c:pt>
                <c:pt idx="68">
                  <c:v>2183.9899999999998</c:v>
                </c:pt>
                <c:pt idx="69">
                  <c:v>1391.83</c:v>
                </c:pt>
                <c:pt idx="70">
                  <c:v>201.983</c:v>
                </c:pt>
                <c:pt idx="71">
                  <c:v>406.46199999999999</c:v>
                </c:pt>
                <c:pt idx="72">
                  <c:v>138.75399999999999</c:v>
                </c:pt>
                <c:pt idx="73">
                  <c:v>222.077</c:v>
                </c:pt>
                <c:pt idx="74">
                  <c:v>855.572</c:v>
                </c:pt>
                <c:pt idx="75">
                  <c:v>412.55</c:v>
                </c:pt>
                <c:pt idx="76">
                  <c:v>327.11099999999999</c:v>
                </c:pt>
                <c:pt idx="77">
                  <c:v>440.20600000000002</c:v>
                </c:pt>
                <c:pt idx="78">
                  <c:v>385.041</c:v>
                </c:pt>
                <c:pt idx="79">
                  <c:v>194.626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00E-49B7-A1D2-8DAD7AF99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2126320"/>
        <c:axId val="1280061824"/>
      </c:scatterChart>
      <c:valAx>
        <c:axId val="1492126320"/>
        <c:scaling>
          <c:orientation val="minMax"/>
          <c:max val="24"/>
          <c:min val="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Frequency (GHz)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0061824"/>
        <c:crosses val="autoZero"/>
        <c:crossBetween val="midCat"/>
        <c:majorUnit val="2"/>
      </c:valAx>
      <c:valAx>
        <c:axId val="1280061824"/>
        <c:scaling>
          <c:logBase val="10"/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Q-factor</a:t>
                </a:r>
              </a:p>
            </c:rich>
          </c:tx>
          <c:layout>
            <c:manualLayout>
              <c:xMode val="edge"/>
              <c:yMode val="edge"/>
              <c:x val="0"/>
              <c:y val="0.325290444977537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21263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B3F264E-8066-E947-B6B5-B5BD434D7B6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AD8D52D-A3F1-4B43-9554-93E43582D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374" y="1486403"/>
            <a:ext cx="3830320" cy="1169551"/>
          </a:xfrm>
        </p:spPr>
        <p:txBody>
          <a:bodyPr lIns="0" tIns="0" rIns="0" bIns="0" anchor="t" anchorCtr="0">
            <a:normAutofit/>
          </a:bodyPr>
          <a:lstStyle>
            <a:lvl1pPr algn="l" fontAlgn="t">
              <a:lnSpc>
                <a:spcPct val="100000"/>
              </a:lnSpc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671309"/>
            <a:ext cx="3830320" cy="485140"/>
          </a:xfrm>
        </p:spPr>
        <p:txBody>
          <a:bodyPr lIns="0" tIns="0" rIns="0" bIns="0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presenter or presenting org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D57AE5-8F4A-FA4E-90E4-E2EE525E9D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8373"/>
            <a:ext cx="3331464" cy="152975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000446-DC24-2642-A21F-0BEA00731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3297127"/>
            <a:ext cx="2714105" cy="243609"/>
          </a:xfrm>
        </p:spPr>
        <p:txBody>
          <a:bodyPr lIns="0" tIns="0" rIns="0" bIns="0"/>
          <a:lstStyle>
            <a:lvl1pPr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the date of the presentation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5AE9854-7A76-C34E-9D7F-DE749A698C73}"/>
              </a:ext>
            </a:extLst>
          </p:cNvPr>
          <p:cNvSpPr txBox="1">
            <a:spLocks/>
          </p:cNvSpPr>
          <p:nvPr userDrawn="1"/>
        </p:nvSpPr>
        <p:spPr>
          <a:xfrm>
            <a:off x="8741134" y="4849122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 userDrawn="1"/>
        </p:nvSpPr>
        <p:spPr>
          <a:xfrm>
            <a:off x="770839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15BFA-90C1-0F46-AAA7-8C67D48F4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140122"/>
            <a:ext cx="2597150" cy="379412"/>
          </a:xfrm>
        </p:spPr>
        <p:txBody>
          <a:bodyPr lIns="0" tIns="0" rIns="0" bIns="0" anchor="t" anchorCtr="0"/>
          <a:lstStyle>
            <a:lvl1pPr>
              <a:buFontTx/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  <a:lvl2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3pPr>
            <a:lvl4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4pPr>
            <a:lvl5pPr>
              <a:buFontTx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LA-UR number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14CA33-8F7C-674C-8C40-9D83B5A1C5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401" y="4751400"/>
            <a:ext cx="598099" cy="2746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5E8F88-2F04-A24D-B64D-D31A64C16106}"/>
              </a:ext>
            </a:extLst>
          </p:cNvPr>
          <p:cNvSpPr txBox="1"/>
          <p:nvPr userDrawn="1"/>
        </p:nvSpPr>
        <p:spPr>
          <a:xfrm>
            <a:off x="918682" y="4859907"/>
            <a:ext cx="388825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by Triad National Security, LLC., for the U.S. Department of Energy’s NNSA.</a:t>
            </a:r>
          </a:p>
        </p:txBody>
      </p:sp>
    </p:spTree>
    <p:extLst>
      <p:ext uri="{BB962C8B-B14F-4D97-AF65-F5344CB8AC3E}">
        <p14:creationId xmlns:p14="http://schemas.microsoft.com/office/powerpoint/2010/main" val="1132053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 Area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46214E2-32D4-424B-9DE1-4EDE44296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143000"/>
            <a:ext cx="3840480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40E4E95-1B27-5348-9471-7BB69800ED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1B65E676-959E-0E41-8EAD-45D6F7E076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46320" y="1143000"/>
            <a:ext cx="3840480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1900B1-3D44-764E-9A42-70386E05E5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508760"/>
            <a:ext cx="3840480" cy="303476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8685422-C0F4-174C-BFA6-015246A3D4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46320" y="1508760"/>
            <a:ext cx="3840480" cy="303476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8109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 and Tex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84D7D689-7F2D-0348-816C-97C77A8DA1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DB2A39F7-5A62-2B4C-A657-BD57B5768EF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57200" y="1143000"/>
            <a:ext cx="368503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6CCEB416-B433-8F46-8DFF-FFAC7ACCA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520440"/>
            <a:ext cx="3685032" cy="18108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66B16311-DD9F-7D43-964B-E92B217DC39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0" y="3840480"/>
            <a:ext cx="368503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023AA45D-8199-F644-847B-E64A5EC3FB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246120"/>
            <a:ext cx="368503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2652C890-3579-2E47-9AB6-1D78A5E4764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001768" y="1143000"/>
            <a:ext cx="368503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DD1D0C09-D811-144F-BEBD-275B6A12072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01768" y="3520440"/>
            <a:ext cx="3685032" cy="18108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2213ED2D-D77F-7D49-9E2D-96B09A5A75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01768" y="3840480"/>
            <a:ext cx="368503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5AA83665-F240-0345-B903-C8950DEFAF0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01768" y="3246120"/>
            <a:ext cx="368503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3352064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13F276B-7B5E-4A45-AB9F-2B475F2AEA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1143000"/>
            <a:ext cx="249328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3F0E9DEE-404F-3B49-8159-94FE1CD37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7A3DBA4-BE0E-254D-B5C0-8A64DDD66A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1D2BBC2-2746-3640-A719-673E2A8446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9502A4B-C79D-094E-AB5C-63DF6E12EF8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327400" y="1143000"/>
            <a:ext cx="249631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EAC29D9-3DBA-0242-8290-359D5CA84B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35992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3F9A309D-AA80-C54C-9A92-012D53D91C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35992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03EA5BB2-66F6-4F44-964B-E9F9D73F21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35991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898309A4-718B-084E-8229-17E4D40AEA4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88617" y="1143000"/>
            <a:ext cx="2496312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36A0BC0D-8996-364B-A361-13CBBB9B478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8777" y="352044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8D60D97D-2394-F140-9FBA-975ED64074F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99632" y="3840480"/>
            <a:ext cx="2496312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5AA90BFA-AE15-3049-88D8-EA2FDB94E71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98067" y="3246120"/>
            <a:ext cx="2496312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292932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" userDrawn="1">
          <p15:clr>
            <a:srgbClr val="FBAE40"/>
          </p15:clr>
        </p15:guide>
        <p15:guide id="2" pos="4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61FE822B-AC64-EF4D-8FBA-F5A67DA6075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5720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5F05C8A-25A6-8743-93FA-19E18F32CEE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5720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FCE87CD-A10E-D049-9E39-8C800BEF41A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7B382B21-A741-2447-9794-C4BAAA2A34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819E2C4F-8306-5F45-9827-3921D5E3EB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4247F89-81E5-374A-93B4-95F0EBEEB19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260096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F7F65FAA-0013-D547-8E1C-08509B0C975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60096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E0CC8275-50BB-9D46-8CBD-03E17397C1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60096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657B4D06-BD92-7545-B5A7-8502A75042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60096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CF4ED884-6C25-824B-BDBF-AF0431A6640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73456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AA0BC496-BA6C-7C4D-AC5E-A59885AE42A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73456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7D1AADA-118E-BE41-B80B-51BBD18F656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3456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E24E11C2-3904-B24A-8E60-8EA03D6D30B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73456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17E6B775-F183-E24D-B8C8-C5A9D75E35B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6858000" y="1143000"/>
            <a:ext cx="1828800" cy="2029968"/>
          </a:xfr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7BA052C5-1320-4341-BC7F-17F881F3CCB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858000" y="352044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2BD7FEF4-B67E-064E-B1C5-49DA8EA6851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858000" y="3840480"/>
            <a:ext cx="1828800" cy="73152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EF1030E4-D0AC-614F-A18A-3872122286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858000" y="3246120"/>
            <a:ext cx="18288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2619495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White_Visual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C70A86-A745-E949-B1D0-41B5D2173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374AFBB-4A85-9144-9EB0-15F9294B61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7200" y="1143000"/>
            <a:ext cx="8229600" cy="3106216"/>
          </a:xfrm>
        </p:spPr>
        <p:txBody>
          <a:bodyPr/>
          <a:lstStyle>
            <a:lvl1pPr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graph, photo, or data visualization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0B3C679-22DF-8940-B381-273549871C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4396742"/>
            <a:ext cx="8229600" cy="1828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71237F-D7E9-904A-BC33-1E69BDE7303D}"/>
              </a:ext>
            </a:extLst>
          </p:cNvPr>
          <p:cNvSpPr/>
          <p:nvPr userDrawn="1"/>
        </p:nvSpPr>
        <p:spPr>
          <a:xfrm>
            <a:off x="-832136" y="0"/>
            <a:ext cx="565609" cy="565609"/>
          </a:xfrm>
          <a:prstGeom prst="rect">
            <a:avLst/>
          </a:prstGeom>
          <a:solidFill>
            <a:srgbClr val="0A19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7B0030-82A1-3149-AAC5-8B912D85AC60}"/>
              </a:ext>
            </a:extLst>
          </p:cNvPr>
          <p:cNvSpPr/>
          <p:nvPr userDrawn="1"/>
        </p:nvSpPr>
        <p:spPr>
          <a:xfrm>
            <a:off x="-832136" y="999242"/>
            <a:ext cx="565609" cy="565609"/>
          </a:xfrm>
          <a:prstGeom prst="rect">
            <a:avLst/>
          </a:prstGeom>
          <a:solidFill>
            <a:srgbClr val="1A70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78108-D8E6-6F48-9E71-79B4060AB9EF}"/>
              </a:ext>
            </a:extLst>
          </p:cNvPr>
          <p:cNvSpPr/>
          <p:nvPr userDrawn="1"/>
        </p:nvSpPr>
        <p:spPr>
          <a:xfrm>
            <a:off x="-832136" y="2036191"/>
            <a:ext cx="565609" cy="565609"/>
          </a:xfrm>
          <a:prstGeom prst="rect">
            <a:avLst/>
          </a:prstGeom>
          <a:solidFill>
            <a:srgbClr val="00AA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500438-DFE5-1541-A57C-CCDAE308867C}"/>
              </a:ext>
            </a:extLst>
          </p:cNvPr>
          <p:cNvSpPr/>
          <p:nvPr userDrawn="1"/>
        </p:nvSpPr>
        <p:spPr>
          <a:xfrm>
            <a:off x="-832136" y="3073140"/>
            <a:ext cx="565609" cy="565609"/>
          </a:xfrm>
          <a:prstGeom prst="rect">
            <a:avLst/>
          </a:prstGeom>
          <a:solidFill>
            <a:srgbClr val="FF91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0A870-4CCE-B041-ADAA-FFD498F6B5DE}"/>
              </a:ext>
            </a:extLst>
          </p:cNvPr>
          <p:cNvSpPr txBox="1"/>
          <p:nvPr userDrawn="1"/>
        </p:nvSpPr>
        <p:spPr>
          <a:xfrm>
            <a:off x="-1784645" y="-715416"/>
            <a:ext cx="1518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LANL-APPROVED </a:t>
            </a:r>
          </a:p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PALETTE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AD157-F0FF-E841-B877-5FF726EE6DB4}"/>
              </a:ext>
            </a:extLst>
          </p:cNvPr>
          <p:cNvSpPr txBox="1"/>
          <p:nvPr userDrawn="1"/>
        </p:nvSpPr>
        <p:spPr>
          <a:xfrm>
            <a:off x="-2109430" y="-2497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COLOR: ULTRAMARINE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EF9DA1-1206-D94F-936A-8C56D3FA0437}"/>
              </a:ext>
            </a:extLst>
          </p:cNvPr>
          <p:cNvSpPr txBox="1"/>
          <p:nvPr userDrawn="1"/>
        </p:nvSpPr>
        <p:spPr>
          <a:xfrm>
            <a:off x="-2109430" y="987317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COLOR: BLUE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18CEFD-1271-3F43-A3DB-664C3A2A6F61}"/>
              </a:ext>
            </a:extLst>
          </p:cNvPr>
          <p:cNvSpPr txBox="1"/>
          <p:nvPr userDrawn="1"/>
        </p:nvSpPr>
        <p:spPr>
          <a:xfrm>
            <a:off x="-2109430" y="2033693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GREEN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2C2957-98B7-7447-A979-8F5F9439F931}"/>
              </a:ext>
            </a:extLst>
          </p:cNvPr>
          <p:cNvSpPr txBox="1"/>
          <p:nvPr userDrawn="1"/>
        </p:nvSpPr>
        <p:spPr>
          <a:xfrm>
            <a:off x="-2109430" y="3080068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ORANGE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7D5F0D-5C60-5143-BF1E-4A0546C4287F}"/>
              </a:ext>
            </a:extLst>
          </p:cNvPr>
          <p:cNvSpPr/>
          <p:nvPr userDrawn="1"/>
        </p:nvSpPr>
        <p:spPr>
          <a:xfrm>
            <a:off x="-832136" y="4156183"/>
            <a:ext cx="565609" cy="56560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A6A2F-D5F2-CB4B-A618-B3021CB6FE30}"/>
              </a:ext>
            </a:extLst>
          </p:cNvPr>
          <p:cNvSpPr txBox="1"/>
          <p:nvPr userDrawn="1"/>
        </p:nvSpPr>
        <p:spPr>
          <a:xfrm>
            <a:off x="-2109430" y="4163111"/>
            <a:ext cx="1307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MONOCHROMATIC: GREY</a:t>
            </a:r>
          </a:p>
        </p:txBody>
      </p:sp>
    </p:spTree>
    <p:extLst>
      <p:ext uri="{BB962C8B-B14F-4D97-AF65-F5344CB8AC3E}">
        <p14:creationId xmlns:p14="http://schemas.microsoft.com/office/powerpoint/2010/main" val="4163876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4870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4686300"/>
            <a:ext cx="1993900" cy="257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0E0FC3A-E0AE-4A5A-9681-53DE21001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8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C25BDFE-288F-694A-8F3E-5EA7C70F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8229600" cy="667512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43AE689-5E80-EF4B-BEB2-12EB7E2E75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671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08DEE9-E8E9-294E-AFDB-272348017E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97816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515D795-953A-8047-83C7-D0752DBDB0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11063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EC01086B-B4A6-8A48-849F-4A810C93B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1419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2E775BD-5F42-B44F-98CB-85BE7A979F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76589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266F9AF-0547-674E-8536-FB560908A4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03643" y="2035380"/>
            <a:ext cx="1098804" cy="8438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1F14FC34-4139-5E42-8B4C-3D14628AB1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3671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9C51006D-405B-1540-844A-A08EDAFBA83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917717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0" name="Text Placeholder 37">
            <a:extLst>
              <a:ext uri="{FF2B5EF4-FFF2-40B4-BE49-F238E27FC236}">
                <a16:creationId xmlns:a16="http://schemas.microsoft.com/office/drawing/2014/main" id="{B91A61BE-01BD-F145-9B92-D20E78E3DAB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21193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D5F2828C-B1EF-364B-8D48-33FAC26A31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45412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0D5B74BE-11D4-3E4C-AA8A-16543EABA1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200883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A61A0372-A989-7542-8743-212304AD19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00235" y="1589748"/>
            <a:ext cx="248625" cy="21348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F027FF86-7DDC-6340-91C6-1FB3ACD79838}"/>
              </a:ext>
            </a:extLst>
          </p:cNvPr>
          <p:cNvSpPr txBox="1">
            <a:spLocks/>
          </p:cNvSpPr>
          <p:nvPr userDrawn="1"/>
        </p:nvSpPr>
        <p:spPr>
          <a:xfrm>
            <a:off x="8741134" y="4849122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 userDrawn="1"/>
        </p:nvSpPr>
        <p:spPr>
          <a:xfrm>
            <a:off x="770839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F70A5-083D-2649-B16E-E603A2ACAC1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7519" y="3042072"/>
            <a:ext cx="1097280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60BD62F-9DEA-AD47-9777-0410E222A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868606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520748F-3B1C-7D44-9F74-07C77A95BDF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298553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1F05B3B-46BF-E34A-B6EB-3B5C40F9DF4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43305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0A64131-E697-7142-892C-FECA1AF2C5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72200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F72F97E-E60E-FB4D-82AA-CB9ACA474A8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596233" y="3044952"/>
            <a:ext cx="1130626" cy="1289050"/>
          </a:xfrm>
        </p:spPr>
        <p:txBody>
          <a:bodyPr/>
          <a:lstStyle>
            <a:lvl1pPr marL="114300" indent="-114300">
              <a:tabLst/>
              <a:defRPr sz="1200"/>
            </a:lvl1pPr>
            <a:lvl2pPr marL="230188" indent="-115888">
              <a:tabLst/>
              <a:defRPr sz="10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52133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-No Subhead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8229600" cy="3195638"/>
          </a:xfrm>
        </p:spPr>
        <p:txBody>
          <a:bodyPr wrap="square"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bg1"/>
                </a:solidFill>
              </a:defRPr>
            </a:lvl1pPr>
            <a:lvl2pPr marL="460375" indent="-230188">
              <a:tabLst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914400" indent="-227013">
              <a:tabLst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68955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_TOC or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8229600" cy="685800"/>
          </a:xfrm>
        </p:spPr>
        <p:txBody>
          <a:bodyPr anchor="t" anchorCtr="0"/>
          <a:lstStyle>
            <a:lvl1pPr algn="l">
              <a:defRPr sz="24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229600" cy="3200400"/>
          </a:xfrm>
        </p:spPr>
        <p:txBody>
          <a:bodyPr/>
          <a:lstStyle>
            <a:lvl1pPr marL="228600" indent="-228600">
              <a:buClr>
                <a:schemeClr val="bg1"/>
              </a:buClr>
              <a:tabLst/>
              <a:defRPr/>
            </a:lvl1pPr>
            <a:lvl2pPr marL="458788" indent="-230188">
              <a:buClr>
                <a:schemeClr val="bg1"/>
              </a:buClr>
              <a:buFont typeface="System Font Regular"/>
              <a:buChar char="⁃"/>
              <a:tabLst/>
              <a:defRPr/>
            </a:lvl2pPr>
            <a:lvl3pPr marL="687388" indent="-228600">
              <a:buClr>
                <a:schemeClr val="bg1"/>
              </a:buClr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6020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Statemen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7" cy="5143500"/>
          </a:xfrm>
          <a:noFill/>
          <a:ln>
            <a:noFill/>
          </a:ln>
        </p:spPr>
        <p:txBody>
          <a:bodyPr/>
          <a:lstStyle>
            <a:lvl1pPr>
              <a:buFontTx/>
              <a:buNone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3296A8-807F-5647-9E27-81056A8089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628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6E7E14-724D-564D-8C8A-AA19AF322B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71609" y="4420821"/>
            <a:ext cx="1505063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950A1-C470-5C48-B92A-282D2269A9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55949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 2_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0"/>
            <a:ext cx="8229600" cy="685800"/>
          </a:xfrm>
        </p:spPr>
        <p:txBody>
          <a:bodyPr anchor="t" anchorCtr="0"/>
          <a:lstStyle>
            <a:lvl1pPr algn="l">
              <a:defRPr sz="24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43000"/>
            <a:ext cx="8229600" cy="3200400"/>
          </a:xfrm>
        </p:spPr>
        <p:txBody>
          <a:bodyPr/>
          <a:lstStyle>
            <a:lvl1pPr marL="228600" indent="-217488">
              <a:buClr>
                <a:srgbClr val="3296DC"/>
              </a:buClr>
              <a:buFont typeface="+mj-lt"/>
              <a:buAutoNum type="arabicPeriod"/>
              <a:tabLst/>
              <a:defRPr/>
            </a:lvl1pPr>
            <a:lvl2pPr marL="458788" indent="-230188">
              <a:buClr>
                <a:srgbClr val="3296DC"/>
              </a:buClr>
              <a:buFont typeface="+mj-lt"/>
              <a:buAutoNum type="arabicPeriod"/>
              <a:tabLst/>
              <a:defRPr/>
            </a:lvl2pPr>
            <a:lvl3pPr marL="687388" indent="-228600">
              <a:buClr>
                <a:srgbClr val="3296DC"/>
              </a:buClr>
              <a:buFont typeface="+mj-lt"/>
              <a:buAutoNum type="arabicPeriod"/>
              <a:tabLst/>
              <a:defRPr/>
            </a:lvl3pPr>
            <a:lvl4pPr marL="1546225" indent="-174625">
              <a:tabLst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8298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9600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8229600" cy="3195638"/>
          </a:xfrm>
        </p:spPr>
        <p:txBody>
          <a:bodyPr wrap="square"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 marL="460375" indent="-230188">
              <a:tabLst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914400" indent="-227013">
              <a:tabLst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7765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_w logo wtrm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5E9668F-554A-0F4B-80F7-13B7BAD0A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22143" t="9719" r="31261" b="20370"/>
          <a:stretch/>
        </p:blipFill>
        <p:spPr>
          <a:xfrm>
            <a:off x="4572000" y="345440"/>
            <a:ext cx="4572000" cy="479806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6054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2999"/>
            <a:ext cx="8226054" cy="3200400"/>
          </a:xfrm>
        </p:spPr>
        <p:txBody>
          <a:bodyPr lIns="0" tIns="0" rIns="0" bIns="0">
            <a:no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1EB0E6-A70D-CE45-BB73-DE0110A910ED}"/>
              </a:ext>
            </a:extLst>
          </p:cNvPr>
          <p:cNvSpPr txBox="1">
            <a:spLocks/>
          </p:cNvSpPr>
          <p:nvPr userDrawn="1"/>
        </p:nvSpPr>
        <p:spPr>
          <a:xfrm>
            <a:off x="8741134" y="4846001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7AA508B-E60F-E649-B511-759C564E884D}"/>
              </a:ext>
            </a:extLst>
          </p:cNvPr>
          <p:cNvSpPr txBox="1">
            <a:spLocks/>
          </p:cNvSpPr>
          <p:nvPr userDrawn="1"/>
        </p:nvSpPr>
        <p:spPr>
          <a:xfrm>
            <a:off x="770839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9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143000"/>
            <a:ext cx="8226055" cy="27238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8226054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508760"/>
            <a:ext cx="8226054" cy="2906613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50234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Whit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828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2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with Text and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7" cy="514350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 userDrawn="1"/>
        </p:nvSpPr>
        <p:spPr>
          <a:xfrm>
            <a:off x="0" y="0"/>
            <a:ext cx="5376672" cy="51435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588F3D-C3FA-9E48-8758-4B1C37426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561" y="4738426"/>
            <a:ext cx="256079" cy="256079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DF54824-3A03-A745-AD49-C744B2A21D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915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709C09F-8C0C-7248-AEB2-1C7859F51F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94CDEA-D510-9F45-84BD-82CAA8464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38925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Photo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76673" y="2571750"/>
            <a:ext cx="3767327" cy="2571750"/>
          </a:xfrm>
          <a:noFill/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8" cy="257175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B4117486-5C49-E242-8CBE-03C8F87112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FE409C5D-AFD1-7745-A713-F12280BE8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E46F9CE-9C02-284E-A17F-0C31F82B2F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/>
            </a:lvl1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96773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with 2 Photos and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76673" y="2571750"/>
            <a:ext cx="3767328" cy="2571750"/>
          </a:xfrm>
          <a:noFill/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 userDrawn="1"/>
        </p:nvSpPr>
        <p:spPr>
          <a:xfrm>
            <a:off x="0" y="0"/>
            <a:ext cx="5376672" cy="51435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0"/>
            <a:ext cx="3767328" cy="2571750"/>
          </a:xfrm>
          <a:noFill/>
          <a:ln>
            <a:noFill/>
          </a:ln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77A152A-9C21-0D44-8A36-C5AF5536E4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561" y="4738426"/>
            <a:ext cx="256079" cy="256079"/>
          </a:xfrm>
          <a:prstGeom prst="rect">
            <a:avLst/>
          </a:prstGeom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25C079B-5F34-5149-9937-5E0A7D1910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4523368" cy="6675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2C113B2A-25B6-4D4F-BE66-8FD128DADF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71609" y="4420821"/>
            <a:ext cx="1505254" cy="4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4511911-ADCF-3F4A-9C7A-1469A5E074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1143000"/>
            <a:ext cx="4525963" cy="3195638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00000"/>
              </a:lnSpc>
              <a:spcBef>
                <a:spcPts val="6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5440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62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3328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AA82B3-C28E-1643-B3C3-E4437965478B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38561" y="4738426"/>
            <a:ext cx="256079" cy="2560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3C9D7-E9D0-FF4B-A8C0-A88200BA90FB}"/>
              </a:ext>
            </a:extLst>
          </p:cNvPr>
          <p:cNvSpPr txBox="1">
            <a:spLocks/>
          </p:cNvSpPr>
          <p:nvPr userDrawn="1"/>
        </p:nvSpPr>
        <p:spPr>
          <a:xfrm>
            <a:off x="8741134" y="4846001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 userDrawn="1"/>
        </p:nvSpPr>
        <p:spPr>
          <a:xfrm>
            <a:off x="770839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7/20/2026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DC4B54-5885-0F4D-A67B-4761A905B25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27389" y="4727148"/>
            <a:ext cx="272381" cy="27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6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7" r:id="rId2"/>
    <p:sldLayoutId id="2147483692" r:id="rId3"/>
    <p:sldLayoutId id="2147483707" r:id="rId4"/>
    <p:sldLayoutId id="2147483686" r:id="rId5"/>
    <p:sldLayoutId id="2147483690" r:id="rId6"/>
    <p:sldLayoutId id="2147483667" r:id="rId7"/>
    <p:sldLayoutId id="2147483688" r:id="rId8"/>
    <p:sldLayoutId id="2147483674" r:id="rId9"/>
    <p:sldLayoutId id="2147483684" r:id="rId10"/>
    <p:sldLayoutId id="2147483678" r:id="rId11"/>
    <p:sldLayoutId id="2147483680" r:id="rId12"/>
    <p:sldLayoutId id="2147483682" r:id="rId13"/>
    <p:sldLayoutId id="2147483689" r:id="rId14"/>
    <p:sldLayoutId id="2147483709" r:id="rId15"/>
    <p:sldLayoutId id="2147483710" r:id="rId16"/>
  </p:sldLayoutIdLst>
  <p:hf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0F7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0188" indent="-22225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0375" indent="-2301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−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8975" indent="-231775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-2270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−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1A740-AF18-3546-8642-37928209984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8561" y="4738426"/>
            <a:ext cx="256079" cy="256079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9A08365-AEEB-3D48-A287-0A6C23C5D3D6}"/>
              </a:ext>
            </a:extLst>
          </p:cNvPr>
          <p:cNvSpPr txBox="1">
            <a:spLocks/>
          </p:cNvSpPr>
          <p:nvPr userDrawn="1"/>
        </p:nvSpPr>
        <p:spPr>
          <a:xfrm>
            <a:off x="8741134" y="4849122"/>
            <a:ext cx="220485" cy="2028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198D408-451C-7649-B63F-9BB20EE7A64E}"/>
              </a:ext>
            </a:extLst>
          </p:cNvPr>
          <p:cNvSpPr txBox="1">
            <a:spLocks/>
          </p:cNvSpPr>
          <p:nvPr userDrawn="1"/>
        </p:nvSpPr>
        <p:spPr>
          <a:xfrm>
            <a:off x="7708392" y="4846002"/>
            <a:ext cx="609914" cy="1485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99391D-1BCF-B249-A015-254233AE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886700" cy="6675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BBD0-F847-394A-96EA-C2F6C3D00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7886700" cy="32623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699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08" r:id="rId2"/>
    <p:sldLayoutId id="2147483694" r:id="rId3"/>
    <p:sldLayoutId id="2147483705" r:id="rId4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0663" algn="l" defTabSz="914400" rtl="0" eaLnBrk="1" latinLnBrk="0" hangingPunct="1">
        <a:lnSpc>
          <a:spcPct val="100000"/>
        </a:lnSpc>
        <a:spcBef>
          <a:spcPts val="600"/>
        </a:spcBef>
        <a:buClr>
          <a:schemeClr val="bg1"/>
        </a:buClr>
        <a:buFont typeface="Arial" panose="020B0604020202020204" pitchFamily="34" charset="0"/>
        <a:buChar char="•"/>
        <a:tabLst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375"/>
        </a:spcBef>
        <a:buClr>
          <a:schemeClr val="bg1"/>
        </a:buClr>
        <a:buSzPct val="100000"/>
        <a:buFont typeface="System Font Regular"/>
        <a:buChar char="–"/>
        <a:tabLst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7388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itchFamily="2" charset="2"/>
        <a:buChar char="§"/>
        <a:tabLst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7575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SzPct val="100000"/>
        <a:buFont typeface="System Font Regular"/>
        <a:buChar char="–"/>
        <a:tabLst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q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06A23-C489-B947-95B8-7103B2EB7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899" y="1381862"/>
            <a:ext cx="7653164" cy="1169551"/>
          </a:xfrm>
        </p:spPr>
        <p:txBody>
          <a:bodyPr/>
          <a:lstStyle/>
          <a:p>
            <a:r>
              <a:rPr lang="en-US" dirty="0"/>
              <a:t>High Gradient Testing of a Two-Cell C-band Accelerator Cavity with </a:t>
            </a:r>
            <a:r>
              <a:rPr lang="en-US" dirty="0" err="1"/>
              <a:t>NiCr</a:t>
            </a:r>
            <a:r>
              <a:rPr lang="en-US" dirty="0"/>
              <a:t> Higher-Order Mode Absorbers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2B937D6-B72A-BF46-B2FB-5C6208FB5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671308"/>
            <a:ext cx="7482468" cy="11132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Evgenya Simakov, W. Brian Haynes, Dongsung Kim, Deepak Rai, and Haoran Xu</a:t>
            </a:r>
          </a:p>
          <a:p>
            <a:r>
              <a:rPr lang="en-US" dirty="0"/>
              <a:t>Los Alamos National Laboratory</a:t>
            </a:r>
          </a:p>
          <a:p>
            <a:endParaRPr lang="en-US" dirty="0"/>
          </a:p>
          <a:p>
            <a:r>
              <a:rPr lang="en-US" dirty="0"/>
              <a:t>Zenghai Li and Emilio Nanni</a:t>
            </a:r>
          </a:p>
          <a:p>
            <a:r>
              <a:rPr lang="en-US" dirty="0"/>
              <a:t>SLAC National Accelerator Laboratory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26EAD2-9939-0641-ADA2-7BC0DD57C2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4024390"/>
            <a:ext cx="2714105" cy="243609"/>
          </a:xfrm>
        </p:spPr>
        <p:txBody>
          <a:bodyPr/>
          <a:lstStyle/>
          <a:p>
            <a:r>
              <a:rPr lang="en-US" dirty="0"/>
              <a:t>7/28/2026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AF7C7E-E968-2445-9DAD-8F129886F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01" y="4751400"/>
            <a:ext cx="598099" cy="2746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5F4B6B-D3FE-3144-AB8B-F13CFE1EE013}"/>
              </a:ext>
            </a:extLst>
          </p:cNvPr>
          <p:cNvSpPr txBox="1"/>
          <p:nvPr/>
        </p:nvSpPr>
        <p:spPr>
          <a:xfrm>
            <a:off x="918682" y="4859907"/>
            <a:ext cx="388825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by Triad National Security, LLC., for the U.S. Department of Energy’s NNSA.</a:t>
            </a:r>
          </a:p>
        </p:txBody>
      </p:sp>
    </p:spTree>
    <p:extLst>
      <p:ext uri="{BB962C8B-B14F-4D97-AF65-F5344CB8AC3E}">
        <p14:creationId xmlns:p14="http://schemas.microsoft.com/office/powerpoint/2010/main" val="258145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DEEF-6880-71AE-0E4F-93B13B1F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Q-factors of HOMs in two-cell cavity with HOM slots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B8FC6D-62B6-25ED-3600-1259AE7A2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950997"/>
              </p:ext>
            </p:extLst>
          </p:nvPr>
        </p:nvGraphicFramePr>
        <p:xfrm>
          <a:off x="432752" y="1029239"/>
          <a:ext cx="4712369" cy="3657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69FF35-F885-8F4D-DC19-273AD553A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945171"/>
              </p:ext>
            </p:extLst>
          </p:nvPr>
        </p:nvGraphicFramePr>
        <p:xfrm>
          <a:off x="5364480" y="1287700"/>
          <a:ext cx="3669626" cy="27527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27614">
                  <a:extLst>
                    <a:ext uri="{9D8B030D-6E8A-4147-A177-3AD203B41FA5}">
                      <a16:colId xmlns:a16="http://schemas.microsoft.com/office/drawing/2014/main" val="759359882"/>
                    </a:ext>
                  </a:extLst>
                </a:gridCol>
                <a:gridCol w="807199">
                  <a:extLst>
                    <a:ext uri="{9D8B030D-6E8A-4147-A177-3AD203B41FA5}">
                      <a16:colId xmlns:a16="http://schemas.microsoft.com/office/drawing/2014/main" val="3245176909"/>
                    </a:ext>
                  </a:extLst>
                </a:gridCol>
                <a:gridCol w="1028705">
                  <a:extLst>
                    <a:ext uri="{9D8B030D-6E8A-4147-A177-3AD203B41FA5}">
                      <a16:colId xmlns:a16="http://schemas.microsoft.com/office/drawing/2014/main" val="81480482"/>
                    </a:ext>
                  </a:extLst>
                </a:gridCol>
                <a:gridCol w="806108">
                  <a:extLst>
                    <a:ext uri="{9D8B030D-6E8A-4147-A177-3AD203B41FA5}">
                      <a16:colId xmlns:a16="http://schemas.microsoft.com/office/drawing/2014/main" val="3307381933"/>
                    </a:ext>
                  </a:extLst>
                </a:gridCol>
              </a:tblGrid>
              <a:tr h="318256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CST without damping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CST with straight damping slots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013910"/>
                  </a:ext>
                </a:extLst>
              </a:tr>
              <a:tr h="5569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 (GHz)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Q-factor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 (GHz)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Q-factor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636068"/>
                  </a:ext>
                </a:extLst>
              </a:tr>
              <a:tr h="42322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9.3730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11521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9.3728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2111531"/>
                  </a:ext>
                </a:extLst>
              </a:tr>
              <a:tr h="42322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12.250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8489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12.249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8467878"/>
                  </a:ext>
                </a:extLst>
              </a:tr>
              <a:tr h="42322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17.509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7295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17.509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5382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0759013"/>
                  </a:ext>
                </a:extLst>
              </a:tr>
              <a:tr h="42322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17.569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10466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17.570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4442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08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30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2DFAD-0B61-AB7E-612F-5BEAE7BE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Various HOMs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03A470-4B0A-F07D-913E-3A8D77A09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26" y="1877864"/>
            <a:ext cx="2015661" cy="26313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FB1C60-D046-1A98-11ED-171790EC8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641" y="1953693"/>
            <a:ext cx="1870131" cy="2430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ABADD5-D79E-43F1-0E88-EF7365E43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514" y="1953693"/>
            <a:ext cx="2024330" cy="2631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667B31-D5BA-CD57-AE49-2B36617B7D6B}"/>
              </a:ext>
            </a:extLst>
          </p:cNvPr>
          <p:cNvSpPr txBox="1"/>
          <p:nvPr/>
        </p:nvSpPr>
        <p:spPr>
          <a:xfrm>
            <a:off x="7276109" y="1068892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TM121 mode</a:t>
            </a:r>
          </a:p>
          <a:p>
            <a:r>
              <a:rPr lang="en-US" dirty="0"/>
              <a:t> 17.62 GHz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326B75-EC97-9049-70C9-8CC393BFCFE9}"/>
              </a:ext>
            </a:extLst>
          </p:cNvPr>
          <p:cNvSpPr txBox="1"/>
          <p:nvPr/>
        </p:nvSpPr>
        <p:spPr>
          <a:xfrm>
            <a:off x="4270484" y="1096184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TM021 mode</a:t>
            </a:r>
          </a:p>
          <a:p>
            <a:r>
              <a:rPr lang="en-US" dirty="0"/>
              <a:t> 12.31 GHz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C9096F-BF7F-8EBE-E383-8E580A5ED4A1}"/>
              </a:ext>
            </a:extLst>
          </p:cNvPr>
          <p:cNvSpPr txBox="1"/>
          <p:nvPr/>
        </p:nvSpPr>
        <p:spPr>
          <a:xfrm>
            <a:off x="1148887" y="1096183"/>
            <a:ext cx="1526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TM110 mode</a:t>
            </a:r>
          </a:p>
          <a:p>
            <a:r>
              <a:rPr lang="en-US" dirty="0"/>
              <a:t> 9.21 GHz</a:t>
            </a:r>
          </a:p>
        </p:txBody>
      </p:sp>
    </p:spTree>
    <p:extLst>
      <p:ext uri="{BB962C8B-B14F-4D97-AF65-F5344CB8AC3E}">
        <p14:creationId xmlns:p14="http://schemas.microsoft.com/office/powerpoint/2010/main" val="299377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3D25-B9E4-AE7E-40FB-B271AFBD4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2000"/>
            <a:ext cx="8451474" cy="666276"/>
          </a:xfrm>
        </p:spPr>
        <p:txBody>
          <a:bodyPr>
            <a:normAutofit/>
          </a:bodyPr>
          <a:lstStyle/>
          <a:p>
            <a:r>
              <a:rPr lang="en-US" dirty="0"/>
              <a:t>Fabrication process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3936A6-6E4F-6D9C-2A80-381AAA05C663}"/>
              </a:ext>
            </a:extLst>
          </p:cNvPr>
          <p:cNvSpPr/>
          <p:nvPr/>
        </p:nvSpPr>
        <p:spPr>
          <a:xfrm>
            <a:off x="235326" y="907474"/>
            <a:ext cx="309665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Pre-fabrication, and Nickel and chromium deposition performed.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Cells were machined.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Brazing and annealing step to follow.</a:t>
            </a:r>
          </a:p>
        </p:txBody>
      </p:sp>
      <p:pic>
        <p:nvPicPr>
          <p:cNvPr id="7" name="Picture 6" descr="A metal object with a metal object on top&#10;&#10;Description automatically generated with medium confidence">
            <a:extLst>
              <a:ext uri="{FF2B5EF4-FFF2-40B4-BE49-F238E27FC236}">
                <a16:creationId xmlns:a16="http://schemas.microsoft.com/office/drawing/2014/main" id="{CF3F82D3-8947-99EF-D50B-F3162219C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598" y="2870152"/>
            <a:ext cx="3879504" cy="1792331"/>
          </a:xfrm>
          <a:prstGeom prst="rect">
            <a:avLst/>
          </a:prstGeom>
        </p:spPr>
      </p:pic>
      <p:pic>
        <p:nvPicPr>
          <p:cNvPr id="11" name="Picture 10" descr="A pair of metal objects&#10;&#10;Description automatically generated">
            <a:extLst>
              <a:ext uri="{FF2B5EF4-FFF2-40B4-BE49-F238E27FC236}">
                <a16:creationId xmlns:a16="http://schemas.microsoft.com/office/drawing/2014/main" id="{E1875A31-47F3-77D2-9BD7-44A69BC3E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08" y="2870152"/>
            <a:ext cx="3863864" cy="1785105"/>
          </a:xfrm>
          <a:prstGeom prst="rect">
            <a:avLst/>
          </a:prstGeom>
        </p:spPr>
      </p:pic>
      <p:pic>
        <p:nvPicPr>
          <p:cNvPr id="13" name="Picture 12" descr="A wooden box with a glass window&#10;&#10;Description automatically generated">
            <a:extLst>
              <a:ext uri="{FF2B5EF4-FFF2-40B4-BE49-F238E27FC236}">
                <a16:creationId xmlns:a16="http://schemas.microsoft.com/office/drawing/2014/main" id="{6565A3D0-AC01-CE43-7F9F-0ED34BCF6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598" y="839444"/>
            <a:ext cx="3879504" cy="179233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16C5713-5462-C867-1F9E-7CE3CB67E79B}"/>
              </a:ext>
            </a:extLst>
          </p:cNvPr>
          <p:cNvCxnSpPr>
            <a:cxnSpLocks/>
          </p:cNvCxnSpPr>
          <p:nvPr/>
        </p:nvCxnSpPr>
        <p:spPr>
          <a:xfrm flipV="1">
            <a:off x="4461720" y="1824205"/>
            <a:ext cx="2118284" cy="3479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E81F05-6191-8946-BEC6-543F9D30EB84}"/>
              </a:ext>
            </a:extLst>
          </p:cNvPr>
          <p:cNvSpPr txBox="1"/>
          <p:nvPr/>
        </p:nvSpPr>
        <p:spPr>
          <a:xfrm>
            <a:off x="3525650" y="1589574"/>
            <a:ext cx="1497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Absorber slots will be covered with </a:t>
            </a:r>
            <a:r>
              <a:rPr lang="en-US" sz="1400" dirty="0" err="1"/>
              <a:t>NiCr</a:t>
            </a:r>
            <a:endParaRPr lang="en-US" sz="1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690D42-F130-EC96-0907-19D590301DA3}"/>
              </a:ext>
            </a:extLst>
          </p:cNvPr>
          <p:cNvCxnSpPr>
            <a:cxnSpLocks/>
          </p:cNvCxnSpPr>
          <p:nvPr/>
        </p:nvCxnSpPr>
        <p:spPr>
          <a:xfrm flipH="1">
            <a:off x="3267027" y="2398577"/>
            <a:ext cx="712221" cy="11395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667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4F144-61A8-C283-625F-9FDB8BA07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B9C-09D9-B24E-895D-28F95296784D}"/>
              </a:ext>
            </a:extLst>
          </p:cNvPr>
          <p:cNvGrpSpPr/>
          <p:nvPr/>
        </p:nvGrpSpPr>
        <p:grpSpPr>
          <a:xfrm>
            <a:off x="3541444" y="1406758"/>
            <a:ext cx="3094226" cy="2474680"/>
            <a:chOff x="4106766" y="1038022"/>
            <a:chExt cx="5422561" cy="42150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CC85B0-44CE-FBE1-B4F6-F28AF5C01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06766" y="1038022"/>
              <a:ext cx="5422561" cy="421501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F485CC2-9E6C-8BA0-5698-0A5CD42E9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889" r="35786"/>
            <a:stretch>
              <a:fillRect/>
            </a:stretch>
          </p:blipFill>
          <p:spPr>
            <a:xfrm>
              <a:off x="4810551" y="1405132"/>
              <a:ext cx="2443064" cy="22830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465864-32D7-B4B5-15F1-72C0EB083D6D}"/>
                </a:ext>
              </a:extLst>
            </p:cNvPr>
            <p:cNvSpPr txBox="1"/>
            <p:nvPr/>
          </p:nvSpPr>
          <p:spPr>
            <a:xfrm>
              <a:off x="6348224" y="1288824"/>
              <a:ext cx="5549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effectLst>
                    <a:glow rad="63500">
                      <a:schemeClr val="bg1"/>
                    </a:glow>
                  </a:effectLst>
                </a:rPr>
                <a:t>Im</a:t>
              </a:r>
              <a:r>
                <a:rPr lang="en-US" sz="1400" dirty="0">
                  <a:effectLst>
                    <a:glow rad="63500">
                      <a:schemeClr val="bg1"/>
                    </a:glow>
                  </a:effectLst>
                </a:rPr>
                <a:t>{</a:t>
              </a:r>
              <a:r>
                <a:rPr lang="en-US" sz="1400" i="1" dirty="0">
                  <a:effectLst>
                    <a:glow rad="63500">
                      <a:schemeClr val="bg1"/>
                    </a:glow>
                  </a:effectLst>
                </a:rPr>
                <a:t>z</a:t>
              </a:r>
              <a:r>
                <a:rPr lang="en-US" sz="1400" dirty="0">
                  <a:effectLst>
                    <a:glow rad="63500">
                      <a:schemeClr val="bg1"/>
                    </a:glow>
                  </a:effectLst>
                </a:rPr>
                <a:t>}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53BA07-6871-959D-0CA9-D4F243F1E844}"/>
                </a:ext>
              </a:extLst>
            </p:cNvPr>
            <p:cNvSpPr txBox="1"/>
            <p:nvPr/>
          </p:nvSpPr>
          <p:spPr>
            <a:xfrm>
              <a:off x="6176923" y="2474054"/>
              <a:ext cx="551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effectLst>
                    <a:glow rad="63500">
                      <a:schemeClr val="bg1"/>
                    </a:glow>
                  </a:effectLst>
                </a:rPr>
                <a:t>Re{</a:t>
              </a:r>
              <a:r>
                <a:rPr lang="en-US" sz="1400" i="1" dirty="0">
                  <a:effectLst>
                    <a:glow rad="63500">
                      <a:schemeClr val="bg1"/>
                    </a:glow>
                  </a:effectLst>
                </a:rPr>
                <a:t>z</a:t>
              </a:r>
              <a:r>
                <a:rPr lang="en-US" sz="1400" dirty="0">
                  <a:effectLst>
                    <a:glow rad="63500">
                      <a:schemeClr val="bg1"/>
                    </a:glow>
                  </a:effectLst>
                </a:rPr>
                <a:t>}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A25FF6-D103-7540-EE76-4ACC5643F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2000"/>
            <a:ext cx="8451474" cy="666276"/>
          </a:xfrm>
        </p:spPr>
        <p:txBody>
          <a:bodyPr>
            <a:normAutofit/>
          </a:bodyPr>
          <a:lstStyle/>
          <a:p>
            <a:r>
              <a:rPr lang="en-US" dirty="0"/>
              <a:t>Cold-testing and tuning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10EF2F-1A23-4693-ECE0-68BB98A74213}"/>
              </a:ext>
            </a:extLst>
          </p:cNvPr>
          <p:cNvSpPr/>
          <p:nvPr/>
        </p:nvSpPr>
        <p:spPr>
          <a:xfrm>
            <a:off x="396644" y="821983"/>
            <a:ext cx="8573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cavity was received at LANL, cold-tested in March of 2025 and tuned in September of 2025. </a:t>
            </a:r>
          </a:p>
        </p:txBody>
      </p:sp>
      <p:pic>
        <p:nvPicPr>
          <p:cNvPr id="5" name="Picture 4" descr="A picture containing miller&#10;&#10;AI-generated content may be incorrect.">
            <a:extLst>
              <a:ext uri="{FF2B5EF4-FFF2-40B4-BE49-F238E27FC236}">
                <a16:creationId xmlns:a16="http://schemas.microsoft.com/office/drawing/2014/main" id="{C6F3A42C-6E4E-1053-2A4C-3207BD815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13716" y="1728189"/>
            <a:ext cx="3068291" cy="230121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B437F2-6B91-1B20-7877-6536F26BB04F}"/>
              </a:ext>
            </a:extLst>
          </p:cNvPr>
          <p:cNvCxnSpPr>
            <a:cxnSpLocks/>
          </p:cNvCxnSpPr>
          <p:nvPr/>
        </p:nvCxnSpPr>
        <p:spPr>
          <a:xfrm flipV="1">
            <a:off x="4795655" y="2596465"/>
            <a:ext cx="801622" cy="1500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1A3C599-80D0-F390-34C5-3638AAB7B793}"/>
              </a:ext>
            </a:extLst>
          </p:cNvPr>
          <p:cNvSpPr txBox="1"/>
          <p:nvPr/>
        </p:nvSpPr>
        <p:spPr>
          <a:xfrm>
            <a:off x="3851704" y="4135944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f=5.7111 GHz in air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5916B6-E5B5-CEDC-94BB-813DA47FE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99" y="2059760"/>
            <a:ext cx="3145448" cy="18058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C487709-B558-9FF7-BBB4-C2CACF7BD69D}"/>
              </a:ext>
            </a:extLst>
          </p:cNvPr>
          <p:cNvSpPr/>
          <p:nvPr/>
        </p:nvSpPr>
        <p:spPr>
          <a:xfrm>
            <a:off x="360751" y="1521023"/>
            <a:ext cx="24465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Bead-pull results:</a:t>
            </a:r>
          </a:p>
        </p:txBody>
      </p:sp>
    </p:spTree>
    <p:extLst>
      <p:ext uri="{BB962C8B-B14F-4D97-AF65-F5344CB8AC3E}">
        <p14:creationId xmlns:p14="http://schemas.microsoft.com/office/powerpoint/2010/main" val="3072480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515D-26B0-552D-F0F3-CFB382CE4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2135-876B-E789-A476-9090A6A4E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527924" cy="666276"/>
          </a:xfrm>
        </p:spPr>
        <p:txBody>
          <a:bodyPr>
            <a:normAutofit/>
          </a:bodyPr>
          <a:lstStyle/>
          <a:p>
            <a:r>
              <a:rPr lang="en-US" dirty="0"/>
              <a:t>Two-cello cavity installed at CERF-NM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2652B64-1AB5-E7B6-3E00-C7014EDB4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04" y="1040839"/>
            <a:ext cx="8163872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This is a photograph of the installation inside of the lead box at CERF-NM.</a:t>
            </a:r>
            <a:endParaRPr lang="en-US" sz="1600" u="sng" dirty="0"/>
          </a:p>
        </p:txBody>
      </p:sp>
      <p:pic>
        <p:nvPicPr>
          <p:cNvPr id="6" name="Picture 5" descr="A picture containing miller&#10;&#10;AI-generated content may be incorrect.">
            <a:extLst>
              <a:ext uri="{FF2B5EF4-FFF2-40B4-BE49-F238E27FC236}">
                <a16:creationId xmlns:a16="http://schemas.microsoft.com/office/drawing/2014/main" id="{9DE45960-1DA3-671B-1E5F-66E6F4F5B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567" y="1569720"/>
            <a:ext cx="4286992" cy="32152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2D4F87-13CF-A5F1-6A61-864BAFAA0187}"/>
              </a:ext>
            </a:extLst>
          </p:cNvPr>
          <p:cNvSpPr txBox="1"/>
          <p:nvPr/>
        </p:nvSpPr>
        <p:spPr>
          <a:xfrm>
            <a:off x="6729413" y="1997273"/>
            <a:ext cx="16935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Directional coupler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034D635-AA20-9F33-1E44-8757BDACAB72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5657850" y="2151162"/>
            <a:ext cx="1071563" cy="114066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5D7F5B6-995D-4D4B-19F6-CAF499872615}"/>
              </a:ext>
            </a:extLst>
          </p:cNvPr>
          <p:cNvSpPr txBox="1"/>
          <p:nvPr/>
        </p:nvSpPr>
        <p:spPr>
          <a:xfrm>
            <a:off x="4811093" y="4232041"/>
            <a:ext cx="16935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Test structure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428546-E2C2-AECB-F4EC-212F807BEEE5}"/>
              </a:ext>
            </a:extLst>
          </p:cNvPr>
          <p:cNvCxnSpPr>
            <a:cxnSpLocks/>
          </p:cNvCxnSpPr>
          <p:nvPr/>
        </p:nvCxnSpPr>
        <p:spPr>
          <a:xfrm flipH="1" flipV="1">
            <a:off x="4251325" y="3596389"/>
            <a:ext cx="1406525" cy="62382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BD510E-9A31-0856-E2DD-8134612C902F}"/>
              </a:ext>
            </a:extLst>
          </p:cNvPr>
          <p:cNvSpPr txBox="1"/>
          <p:nvPr/>
        </p:nvSpPr>
        <p:spPr>
          <a:xfrm>
            <a:off x="2730562" y="2394943"/>
            <a:ext cx="9906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Faraday cups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34C415-672B-29A9-4105-BCEA386CC072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3225862" y="2918163"/>
            <a:ext cx="265051" cy="445947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2DA1A1-010B-73C6-B7A5-C5E0D5458A69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3225862" y="2918163"/>
            <a:ext cx="1728725" cy="41791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01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DF4FA-43FC-00B6-0D04-01DDF9887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7081-D0F6-40E5-4ED4-174206502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041640" cy="666276"/>
          </a:xfrm>
        </p:spPr>
        <p:txBody>
          <a:bodyPr>
            <a:normAutofit fontScale="90000"/>
          </a:bodyPr>
          <a:lstStyle/>
          <a:p>
            <a:r>
              <a:rPr lang="en-US" dirty="0"/>
              <a:t>The final results of high-gradient tests of the structure with </a:t>
            </a:r>
            <a:r>
              <a:rPr lang="en-US" dirty="0" err="1"/>
              <a:t>NiCr</a:t>
            </a:r>
            <a:r>
              <a:rPr lang="en-US" dirty="0"/>
              <a:t> absorbers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9D369B44-FE96-ED19-E075-0BA36D5DD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4600" y="1198319"/>
            <a:ext cx="4869336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The final gradients achieved in the structure with </a:t>
            </a:r>
            <a:r>
              <a:rPr lang="en-US" sz="1600" dirty="0" err="1"/>
              <a:t>NiCr</a:t>
            </a:r>
            <a:r>
              <a:rPr lang="en-US" sz="1600" dirty="0"/>
              <a:t> absorbers were limited to 75 MV/m.</a:t>
            </a:r>
            <a:endParaRPr lang="en-US" sz="1600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C3EFD-9B4C-3A33-F7CA-B698CE621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39" y="1272328"/>
            <a:ext cx="3191792" cy="1821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4B70FD-62CD-9F2A-6FE4-813462073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000" y="1836137"/>
            <a:ext cx="4718936" cy="26926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2F9C47-60B2-179D-3AD5-7A330BB16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39" y="3195787"/>
            <a:ext cx="3191789" cy="182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1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A7845-C6E7-EC3C-D629-29F963FC2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B0432-F6B7-C7DB-828E-A93CE5EE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041640" cy="666276"/>
          </a:xfrm>
        </p:spPr>
        <p:txBody>
          <a:bodyPr>
            <a:normAutofit fontScale="90000"/>
          </a:bodyPr>
          <a:lstStyle/>
          <a:p>
            <a:r>
              <a:rPr lang="en-US" dirty="0"/>
              <a:t>The final results of high-gradient tests of the structure with </a:t>
            </a:r>
            <a:r>
              <a:rPr lang="en-US" dirty="0" err="1"/>
              <a:t>NiCr</a:t>
            </a:r>
            <a:r>
              <a:rPr lang="en-US" dirty="0"/>
              <a:t> absorbers: peak fields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7B4F047-84DC-85BF-FCA2-644223A85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1335479"/>
            <a:ext cx="8257696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The final peak electric fields in the cavity were close to 200 MV/m. The final peak magnetic fields were below 220 kA/m.</a:t>
            </a:r>
            <a:endParaRPr lang="en-US" sz="1600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377CB-B01F-9DC7-8002-921C2C304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36" y="1991360"/>
            <a:ext cx="4283507" cy="2444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805624-767C-4696-9591-A30E073E3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074" y="2029428"/>
            <a:ext cx="4216793" cy="240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06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2A976-E205-63A6-097F-80058B6F5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6D6B4-F4C8-44DD-61DE-666DA2A8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041640" cy="666276"/>
          </a:xfrm>
        </p:spPr>
        <p:txBody>
          <a:bodyPr>
            <a:normAutofit/>
          </a:bodyPr>
          <a:lstStyle/>
          <a:p>
            <a:r>
              <a:rPr lang="en-US" dirty="0"/>
              <a:t>Plans for the SEM inspection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19C2448-95A7-86E0-DEB6-F01227922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1071319"/>
            <a:ext cx="8257696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The cavity is being cut with wire EDM to do the SEM inspection of the inside surfaces.</a:t>
            </a:r>
            <a:endParaRPr lang="en-US" sz="1600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EDDB0-F593-5958-0E84-8038B5955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1573531"/>
            <a:ext cx="4150359" cy="31127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CFCE38-BC07-4AF3-40CE-5D7380E1F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36899" y="1967549"/>
            <a:ext cx="3152140" cy="236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1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20D4C-F749-1725-B7C0-0565906A4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A074-BCF3-6138-D8C5-F1DFDB88470D}"/>
              </a:ext>
            </a:extLst>
          </p:cNvPr>
          <p:cNvSpPr>
            <a:spLocks/>
          </p:cNvSpPr>
          <p:nvPr/>
        </p:nvSpPr>
        <p:spPr bwMode="auto">
          <a:xfrm>
            <a:off x="409906" y="402382"/>
            <a:ext cx="8208314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2400" b="1" dirty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and future plans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3D4B11-FAC1-2041-E4F3-6C5663595763}"/>
              </a:ext>
            </a:extLst>
          </p:cNvPr>
          <p:cNvSpPr txBox="1"/>
          <p:nvPr/>
        </p:nvSpPr>
        <p:spPr>
          <a:xfrm>
            <a:off x="223316" y="1179218"/>
            <a:ext cx="8510778" cy="222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Body"/>
              </a:rPr>
              <a:t>LANL just concluded the  high gradient testing of the two-cell structure with </a:t>
            </a:r>
            <a:r>
              <a:rPr lang="en-US" sz="1600" dirty="0" err="1">
                <a:latin typeface="Calibri Body"/>
              </a:rPr>
              <a:t>NiCr</a:t>
            </a:r>
            <a:r>
              <a:rPr lang="en-US" sz="1600" dirty="0">
                <a:latin typeface="Calibri Body"/>
              </a:rPr>
              <a:t> absorbers in July of 2026.</a:t>
            </a:r>
          </a:p>
          <a:p>
            <a:pPr marL="214313" indent="-21431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Body"/>
              </a:rPr>
              <a:t>Conditioning to higher gradients was slow and difficult due to very strong vacuum spikes during breakdowns.</a:t>
            </a:r>
          </a:p>
          <a:p>
            <a:pPr marL="214313" indent="-21431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Body"/>
              </a:rPr>
              <a:t>We are dissecting the cavity to study the damage to the cavity and </a:t>
            </a:r>
            <a:r>
              <a:rPr lang="en-US" sz="1600" dirty="0" err="1">
                <a:latin typeface="Calibri Body"/>
              </a:rPr>
              <a:t>NiCr</a:t>
            </a:r>
            <a:r>
              <a:rPr lang="en-US" sz="1600" dirty="0">
                <a:latin typeface="Calibri Body"/>
              </a:rPr>
              <a:t> absorbers under an SEM.</a:t>
            </a:r>
          </a:p>
          <a:p>
            <a:pPr marL="214313" indent="-21431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Body"/>
              </a:rPr>
              <a:t>Next step: design the cavity with </a:t>
            </a:r>
            <a:r>
              <a:rPr lang="en-US" sz="1600" dirty="0" err="1">
                <a:latin typeface="Calibri Body"/>
              </a:rPr>
              <a:t>NiCr</a:t>
            </a:r>
            <a:r>
              <a:rPr lang="en-US" sz="1600" dirty="0">
                <a:latin typeface="Calibri Body"/>
              </a:rPr>
              <a:t> absorbers for cryogenic testing.</a:t>
            </a:r>
          </a:p>
          <a:p>
            <a:pPr marL="214313" indent="-214313"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sz="1600" dirty="0">
              <a:latin typeface="Calibri Body"/>
            </a:endParaRPr>
          </a:p>
        </p:txBody>
      </p:sp>
    </p:spTree>
    <p:extLst>
      <p:ext uri="{BB962C8B-B14F-4D97-AF65-F5344CB8AC3E}">
        <p14:creationId xmlns:p14="http://schemas.microsoft.com/office/powerpoint/2010/main" val="38333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talk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4B89B4-7938-E843-AC6F-48E389EDC26C}"/>
              </a:ext>
            </a:extLst>
          </p:cNvPr>
          <p:cNvSpPr/>
          <p:nvPr/>
        </p:nvSpPr>
        <p:spPr>
          <a:xfrm>
            <a:off x="258954" y="1196728"/>
            <a:ext cx="85167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Introduction and LANL C-band research and its alignment with DOE HEP high gradient research in other laboratories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LANL C-band Engineering Research Facility CERF-NM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gradient tests of the two-cell cavity with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NiCr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absorbers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Summary and near-term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0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LANL High Gradient C-band research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4B89B4-7938-E843-AC6F-48E389EDC26C}"/>
              </a:ext>
            </a:extLst>
          </p:cNvPr>
          <p:cNvSpPr/>
          <p:nvPr/>
        </p:nvSpPr>
        <p:spPr>
          <a:xfrm>
            <a:off x="258954" y="1196728"/>
            <a:ext cx="865644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goals for LANL’s high gradient research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are evolving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build a C-band (5.712 GHz) high gradient rf breakdown study facility (2019-2022).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build a C-band cryo-cooled photoinjector study facility (2022-2025).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conduct research in collaboration with other DOE research laboratories and universities in particular as a part of C3 efforts.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Los Alamos National Laboratory internal funding comes from LANL Laboratory Directed Research and Development (LDRD) program, LANL Internal Infrastructure Investments, and Technology Evaluation and Development (TED) funds.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Los Alamos National Laboratory external funding comes from the DOE HEP.</a:t>
            </a:r>
          </a:p>
        </p:txBody>
      </p:sp>
    </p:spTree>
    <p:extLst>
      <p:ext uri="{BB962C8B-B14F-4D97-AF65-F5344CB8AC3E}">
        <p14:creationId xmlns:p14="http://schemas.microsoft.com/office/powerpoint/2010/main" val="418219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18402AB-C075-C74B-9783-E3AF572C4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2834"/>
            <a:ext cx="8229600" cy="666276"/>
          </a:xfrm>
        </p:spPr>
        <p:txBody>
          <a:bodyPr>
            <a:normAutofit/>
          </a:bodyPr>
          <a:lstStyle/>
          <a:p>
            <a:r>
              <a:rPr lang="en-US" dirty="0"/>
              <a:t>LANL C-band Engineering Research Facility (CERF-NM)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3" y="2755902"/>
            <a:ext cx="2941905" cy="19158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t="16664" r="17334" b="18418"/>
          <a:stretch/>
        </p:blipFill>
        <p:spPr>
          <a:xfrm rot="5400000">
            <a:off x="3409786" y="1659557"/>
            <a:ext cx="3457529" cy="23690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8079" y="806741"/>
            <a:ext cx="3715947" cy="210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CERF-NM was built with $3M of LANL’s internal infrastructure investment.</a:t>
            </a:r>
          </a:p>
          <a:p>
            <a:endParaRPr lang="en-US" sz="9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Powered with a C-band Canon klystron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Conditioned to 50 MW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Frequency 5.712 GHz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300 ns – 1 µs pulse length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Rep rate up to 200 Hz (typical 100 Hz)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Nominal bandwidth 5.707-5.717 GHz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dirty="0"/>
          </a:p>
        </p:txBody>
      </p:sp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F813F562-EAA1-4FF6-93FF-EC14881869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9494" y="1547507"/>
            <a:ext cx="3457529" cy="259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9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Schematic of CERF-NM test stand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77" y="1451383"/>
            <a:ext cx="5235120" cy="301799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580884" y="2495142"/>
            <a:ext cx="102803" cy="1995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04912" y="212581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FC1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713445" y="2277003"/>
            <a:ext cx="522128" cy="7033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83878" y="1541028"/>
            <a:ext cx="1712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Ion pump and ion gauge</a:t>
            </a:r>
          </a:p>
        </p:txBody>
      </p:sp>
      <p:cxnSp>
        <p:nvCxnSpPr>
          <p:cNvPr id="10" name="Straight Arrow Connector 9"/>
          <p:cNvCxnSpPr>
            <a:stCxn id="11" idx="0"/>
          </p:cNvCxnSpPr>
          <p:nvPr/>
        </p:nvCxnSpPr>
        <p:spPr>
          <a:xfrm flipV="1">
            <a:off x="1036479" y="3169569"/>
            <a:ext cx="14162" cy="3476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26137" y="351724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FC2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713445" y="3517249"/>
            <a:ext cx="522128" cy="2268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83878" y="3744064"/>
            <a:ext cx="1712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Dir coupler (FWD, REV)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144014" y="2164683"/>
            <a:ext cx="159453" cy="6781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8042" y="1795351"/>
            <a:ext cx="91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Cavity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55149" y="2880619"/>
            <a:ext cx="288865" cy="1215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367" y="2252695"/>
            <a:ext cx="1338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Mode launcher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195" y="1877391"/>
            <a:ext cx="3700050" cy="27567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531144" y="1065490"/>
            <a:ext cx="3387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Radiologically certified for dark currents up to 5 MeV and 10 </a:t>
            </a:r>
            <a:r>
              <a:rPr lang="el-GR" dirty="0"/>
              <a:t>μ</a:t>
            </a:r>
            <a:r>
              <a:rPr lang="en-US" dirty="0"/>
              <a:t>A.</a:t>
            </a:r>
          </a:p>
        </p:txBody>
      </p:sp>
    </p:spTree>
    <p:extLst>
      <p:ext uri="{BB962C8B-B14F-4D97-AF65-F5344CB8AC3E}">
        <p14:creationId xmlns:p14="http://schemas.microsoft.com/office/powerpoint/2010/main" val="3906317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BF9B697-34E1-4BEE-ABAE-8A3341A6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116" y="1760682"/>
            <a:ext cx="4036484" cy="27859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first two high gradient cavities were tested at CERF-NM in FY21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1347" y="2380430"/>
            <a:ext cx="2431846" cy="18238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9C2521-4779-46DB-8BD1-1D1FFE33D42B}"/>
              </a:ext>
            </a:extLst>
          </p:cNvPr>
          <p:cNvSpPr txBox="1"/>
          <p:nvPr/>
        </p:nvSpPr>
        <p:spPr>
          <a:xfrm>
            <a:off x="312564" y="1264001"/>
            <a:ext cx="8037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This C-band high gradient test facility is nationally unique. The first cavities tested at CERF-NM were manufactured at SLAC.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EB19B6-325D-4680-979E-07BE9E675E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9873" y="2082432"/>
            <a:ext cx="2943436" cy="220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95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Peak surface electric fields in excess of 300 MV/m demonstrated in high gradient tests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EB0F1E"/>
              </a:solidFill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D3653A80-36A7-4E9D-83E1-A9FFE75E7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33" y="1440976"/>
            <a:ext cx="8733734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Breakdown probabilities were recorded for three different pulse lengths for copper and copper-silver cavities.</a:t>
            </a:r>
            <a:endParaRPr lang="en-US" sz="1600" u="sng" dirty="0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1EAFACD7-69BC-46FA-974E-52ABAA99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1" y="2068842"/>
            <a:ext cx="3141134" cy="2355850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7533ACD5-5E63-45B2-873E-2D4BEAE72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00" y="2108200"/>
            <a:ext cx="3141133" cy="2355850"/>
          </a:xfrm>
          <a:prstGeom prst="rect">
            <a:avLst/>
          </a:prstGeom>
        </p:spPr>
      </p:pic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916A3001-31EA-4109-9099-48670AE63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9073" y="2094020"/>
            <a:ext cx="3141134" cy="235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05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2FB79-D6B1-EF4F-4FFE-DE0C2B47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NiCr</a:t>
            </a:r>
            <a:r>
              <a:rPr lang="en-US" dirty="0"/>
              <a:t> absorbers for HOM suppression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89D14D4-927A-86DB-7C58-DEBA1E8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028" y="1047940"/>
            <a:ext cx="8271772" cy="3439689"/>
          </a:xfrm>
        </p:spPr>
        <p:txBody>
          <a:bodyPr>
            <a:normAutofit/>
          </a:bodyPr>
          <a:lstStyle/>
          <a:p>
            <a:pPr marL="7938" indent="0">
              <a:spcAft>
                <a:spcPts val="1000"/>
              </a:spcAft>
              <a:buNone/>
            </a:pPr>
            <a:r>
              <a:rPr lang="en-US" sz="1600" dirty="0"/>
              <a:t>We conducted extensive optimizations of HOM suppression in a 20-cell C-band accelerating structure with </a:t>
            </a:r>
            <a:r>
              <a:rPr lang="en-US" sz="1600" dirty="0" err="1"/>
              <a:t>NiCr</a:t>
            </a:r>
            <a:r>
              <a:rPr lang="en-US" sz="1600" dirty="0"/>
              <a:t> absorbers.</a:t>
            </a:r>
            <a:endParaRPr lang="en-US" sz="1600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32D694-F404-FF8A-5D5C-23D1724EA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9" y="1927838"/>
            <a:ext cx="3167588" cy="26684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FB1F012-4D31-8AA0-53A7-D838E7E085B2}"/>
              </a:ext>
            </a:extLst>
          </p:cNvPr>
          <p:cNvGrpSpPr/>
          <p:nvPr/>
        </p:nvGrpSpPr>
        <p:grpSpPr>
          <a:xfrm>
            <a:off x="5049763" y="1553219"/>
            <a:ext cx="3117390" cy="1007931"/>
            <a:chOff x="25449271" y="7718593"/>
            <a:chExt cx="7085685" cy="214395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38F4923-546A-44F9-379A-7C248CAB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49271" y="7781357"/>
              <a:ext cx="6902925" cy="1313637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CC75CF2-BE9C-7B3F-83A8-16CFA14DEA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89777" y="7885725"/>
              <a:ext cx="2939" cy="599668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58298CD-CA40-EBCE-550F-59C89B908B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192716" y="8671042"/>
              <a:ext cx="0" cy="672496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423932-C735-9992-44D7-0277395B83AC}"/>
                </a:ext>
              </a:extLst>
            </p:cNvPr>
            <p:cNvSpPr txBox="1"/>
            <p:nvPr/>
          </p:nvSpPr>
          <p:spPr>
            <a:xfrm>
              <a:off x="25827388" y="9207489"/>
              <a:ext cx="7379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</a:t>
              </a:r>
              <a:r>
                <a:rPr lang="en-US" sz="1400" b="1" baseline="-25000" dirty="0">
                  <a:solidFill>
                    <a:srgbClr val="FFC000"/>
                  </a:solidFill>
                </a:rPr>
                <a:t>1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6349B9C-582F-2FA6-BA8F-4F24654B44E0}"/>
                </a:ext>
              </a:extLst>
            </p:cNvPr>
            <p:cNvCxnSpPr>
              <a:cxnSpLocks/>
            </p:cNvCxnSpPr>
            <p:nvPr/>
          </p:nvCxnSpPr>
          <p:spPr>
            <a:xfrm>
              <a:off x="32126205" y="7917475"/>
              <a:ext cx="0" cy="746148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8732C51-A25C-C281-A450-B71279A6F3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26205" y="8683742"/>
              <a:ext cx="0" cy="672496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1013CB-59AD-21E9-0A9F-242BF7C673A8}"/>
                </a:ext>
              </a:extLst>
            </p:cNvPr>
            <p:cNvSpPr txBox="1"/>
            <p:nvPr/>
          </p:nvSpPr>
          <p:spPr>
            <a:xfrm>
              <a:off x="28691556" y="9207878"/>
              <a:ext cx="1054776" cy="6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</a:t>
              </a:r>
              <a:r>
                <a:rPr lang="en-US" sz="1400" b="1" baseline="-25000" dirty="0">
                  <a:solidFill>
                    <a:srgbClr val="FFC000"/>
                  </a:solidFill>
                </a:rPr>
                <a:t>2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3DA43FF-695C-7F08-B828-96989E2897EC}"/>
                </a:ext>
              </a:extLst>
            </p:cNvPr>
            <p:cNvCxnSpPr>
              <a:cxnSpLocks/>
            </p:cNvCxnSpPr>
            <p:nvPr/>
          </p:nvCxnSpPr>
          <p:spPr>
            <a:xfrm>
              <a:off x="26217033" y="8261544"/>
              <a:ext cx="2929467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4F621D-7F67-4100-1EF8-57CB1D171D43}"/>
                </a:ext>
              </a:extLst>
            </p:cNvPr>
            <p:cNvSpPr txBox="1"/>
            <p:nvPr/>
          </p:nvSpPr>
          <p:spPr>
            <a:xfrm>
              <a:off x="27106429" y="7734774"/>
              <a:ext cx="1499586" cy="6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</a:rPr>
                <a:t>L_wg1</a:t>
              </a:r>
              <a:endParaRPr lang="en-US" sz="1400" b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A3FA8DC-F9F7-1F8E-2773-B42F1BA943BA}"/>
                </a:ext>
              </a:extLst>
            </p:cNvPr>
            <p:cNvCxnSpPr>
              <a:cxnSpLocks/>
            </p:cNvCxnSpPr>
            <p:nvPr/>
          </p:nvCxnSpPr>
          <p:spPr>
            <a:xfrm>
              <a:off x="29165550" y="7902806"/>
              <a:ext cx="0" cy="746148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EE5B58F-C0E1-26B4-0641-1670336A63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65550" y="8681773"/>
              <a:ext cx="0" cy="672496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855F01D5-F0BF-F549-5F4D-13B63F41C136}"/>
                </a:ext>
              </a:extLst>
            </p:cNvPr>
            <p:cNvCxnSpPr>
              <a:cxnSpLocks/>
            </p:cNvCxnSpPr>
            <p:nvPr/>
          </p:nvCxnSpPr>
          <p:spPr>
            <a:xfrm>
              <a:off x="29196738" y="8255194"/>
              <a:ext cx="2929467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4921C6-8BCB-F5FA-146B-8F97CFB26FD5}"/>
                </a:ext>
              </a:extLst>
            </p:cNvPr>
            <p:cNvSpPr txBox="1"/>
            <p:nvPr/>
          </p:nvSpPr>
          <p:spPr>
            <a:xfrm>
              <a:off x="29984166" y="7718593"/>
              <a:ext cx="1672087" cy="6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</a:rPr>
                <a:t>L_wg2</a:t>
              </a:r>
              <a:endParaRPr lang="en-US" sz="1400" b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7858FD-98CC-F9E1-97B3-018A616C9A9A}"/>
                </a:ext>
              </a:extLst>
            </p:cNvPr>
            <p:cNvSpPr txBox="1"/>
            <p:nvPr/>
          </p:nvSpPr>
          <p:spPr>
            <a:xfrm>
              <a:off x="31725534" y="9192257"/>
              <a:ext cx="809422" cy="6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</a:t>
              </a:r>
              <a:r>
                <a:rPr lang="en-US" sz="1400" b="1" baseline="-25000" dirty="0">
                  <a:solidFill>
                    <a:srgbClr val="FFC000"/>
                  </a:solidFill>
                </a:rPr>
                <a:t>3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0AB41B6-FDA9-B2BC-2570-3003E64B3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221" y="2571750"/>
            <a:ext cx="4046932" cy="247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0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6B75D3-E5EF-8BA0-256E-BA724D271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47" y="1961311"/>
            <a:ext cx="2605869" cy="295427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EC6DC84-C710-ABBE-5316-D4E2DFC8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213" y="1961311"/>
            <a:ext cx="4972933" cy="2666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2FB79-D6B1-EF4F-4FFE-DE0C2B47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Two-cell test cavity with </a:t>
            </a:r>
            <a:r>
              <a:rPr lang="en-US" dirty="0" err="1"/>
              <a:t>NiCr</a:t>
            </a:r>
            <a:r>
              <a:rPr lang="en-US" dirty="0"/>
              <a:t> absorbers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89D14D4-927A-86DB-7C58-DEBA1E8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9" y="1011770"/>
            <a:ext cx="8271772" cy="343968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1400" dirty="0"/>
              <a:t>A two-cell cavity was designed to test if a structure with </a:t>
            </a:r>
            <a:r>
              <a:rPr lang="en-US" sz="1400" dirty="0" err="1"/>
              <a:t>NiCr</a:t>
            </a:r>
            <a:r>
              <a:rPr lang="en-US" sz="1400" dirty="0"/>
              <a:t> absorbers can be conditioned to high gradients.</a:t>
            </a:r>
            <a:endParaRPr lang="en-US" sz="1400" u="sng" dirty="0"/>
          </a:p>
          <a:p>
            <a:pPr>
              <a:spcAft>
                <a:spcPts val="1000"/>
              </a:spcAft>
            </a:pPr>
            <a:r>
              <a:rPr lang="en-US" sz="1400" dirty="0"/>
              <a:t>Issues to be studied: pulse heating, HOM generation during breakdown.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F8AFD5-EFAA-C662-B2C5-72BCFF16956A}"/>
              </a:ext>
            </a:extLst>
          </p:cNvPr>
          <p:cNvSpPr txBox="1"/>
          <p:nvPr/>
        </p:nvSpPr>
        <p:spPr>
          <a:xfrm>
            <a:off x="1002391" y="449526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NiCr</a:t>
            </a:r>
            <a:endParaRPr lang="en-US" sz="14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E774406-5F58-04A6-9DA8-61932ED83550}"/>
              </a:ext>
            </a:extLst>
          </p:cNvPr>
          <p:cNvCxnSpPr>
            <a:cxnSpLocks/>
          </p:cNvCxnSpPr>
          <p:nvPr/>
        </p:nvCxnSpPr>
        <p:spPr>
          <a:xfrm flipV="1">
            <a:off x="1602543" y="4227311"/>
            <a:ext cx="1082671" cy="4328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FC03A35-101E-8BA1-CA63-6C10443C4E86}"/>
              </a:ext>
            </a:extLst>
          </p:cNvPr>
          <p:cNvCxnSpPr>
            <a:cxnSpLocks/>
          </p:cNvCxnSpPr>
          <p:nvPr/>
        </p:nvCxnSpPr>
        <p:spPr>
          <a:xfrm flipV="1">
            <a:off x="1598039" y="3829212"/>
            <a:ext cx="454495" cy="79619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518787"/>
      </p:ext>
    </p:extLst>
  </p:cSld>
  <p:clrMapOvr>
    <a:masterClrMapping/>
  </p:clrMapOvr>
</p:sld>
</file>

<file path=ppt/theme/theme1.xml><?xml version="1.0" encoding="utf-8"?>
<a:theme xmlns:a="http://schemas.openxmlformats.org/drawingml/2006/main" name="Main">
  <a:themeElements>
    <a:clrScheme name="LANL_new logo branding">
      <a:dk1>
        <a:srgbClr val="000000"/>
      </a:dk1>
      <a:lt1>
        <a:srgbClr val="FFFFFF"/>
      </a:lt1>
      <a:dk2>
        <a:srgbClr val="000E7E"/>
      </a:dk2>
      <a:lt2>
        <a:srgbClr val="E7E6E6"/>
      </a:lt2>
      <a:accent1>
        <a:srgbClr val="0070B8"/>
      </a:accent1>
      <a:accent2>
        <a:srgbClr val="FF9128"/>
      </a:accent2>
      <a:accent3>
        <a:srgbClr val="CCD0E1"/>
      </a:accent3>
      <a:accent4>
        <a:srgbClr val="00A963"/>
      </a:accent4>
      <a:accent5>
        <a:srgbClr val="3295DB"/>
      </a:accent5>
      <a:accent6>
        <a:srgbClr val="EB0E1D"/>
      </a:accent6>
      <a:hlink>
        <a:srgbClr val="3295D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E7E"/>
      </a:dk2>
      <a:lt2>
        <a:srgbClr val="E7E6E6"/>
      </a:lt2>
      <a:accent1>
        <a:srgbClr val="0070C1"/>
      </a:accent1>
      <a:accent2>
        <a:srgbClr val="FF9128"/>
      </a:accent2>
      <a:accent3>
        <a:srgbClr val="CCD0E1"/>
      </a:accent3>
      <a:accent4>
        <a:srgbClr val="00A963"/>
      </a:accent4>
      <a:accent5>
        <a:srgbClr val="69C3FF"/>
      </a:accent5>
      <a:accent6>
        <a:srgbClr val="EB0E1D"/>
      </a:accent6>
      <a:hlink>
        <a:srgbClr val="69C3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37581</TotalTime>
  <Words>768</Words>
  <Application>Microsoft Office PowerPoint</Application>
  <PresentationFormat>On-screen Show (16:9)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Acumin Pro</vt:lpstr>
      <vt:lpstr>Arial</vt:lpstr>
      <vt:lpstr>Calibri</vt:lpstr>
      <vt:lpstr>Calibri Body</vt:lpstr>
      <vt:lpstr>System Font Regular</vt:lpstr>
      <vt:lpstr>Wingdings</vt:lpstr>
      <vt:lpstr>Main</vt:lpstr>
      <vt:lpstr>Custom Design</vt:lpstr>
      <vt:lpstr>High Gradient Testing of a Two-Cell C-band Accelerator Cavity with NiCr Higher-Order Mode Absorbers</vt:lpstr>
      <vt:lpstr>Outline of this talk</vt:lpstr>
      <vt:lpstr>LANL High Gradient C-band research</vt:lpstr>
      <vt:lpstr>LANL C-band Engineering Research Facility (CERF-NM)</vt:lpstr>
      <vt:lpstr>Schematic of CERF-NM test stand</vt:lpstr>
      <vt:lpstr>The first two high gradient cavities were tested at CERF-NM in FY21</vt:lpstr>
      <vt:lpstr>Peak surface electric fields in excess of 300 MV/m demonstrated in high gradient tests </vt:lpstr>
      <vt:lpstr>NiCr absorbers for HOM suppression</vt:lpstr>
      <vt:lpstr>Two-cell test cavity with NiCr absorbers</vt:lpstr>
      <vt:lpstr>Q-factors of HOMs in two-cell cavity with HOM slots</vt:lpstr>
      <vt:lpstr>Various HOMs</vt:lpstr>
      <vt:lpstr>Fabrication process</vt:lpstr>
      <vt:lpstr>Cold-testing and tuning</vt:lpstr>
      <vt:lpstr>Two-cello cavity installed at CERF-NM</vt:lpstr>
      <vt:lpstr>The final results of high-gradient tests of the structure with NiCr absorbers</vt:lpstr>
      <vt:lpstr>The final results of high-gradient tests of the structure with NiCr absorbers: peak fields</vt:lpstr>
      <vt:lpstr>Plans for the SEM inspection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Simakov, Evgenya Ivanovna</cp:lastModifiedBy>
  <cp:revision>288</cp:revision>
  <cp:lastPrinted>2026-02-20T00:19:56Z</cp:lastPrinted>
  <dcterms:created xsi:type="dcterms:W3CDTF">2020-12-17T00:35:24Z</dcterms:created>
  <dcterms:modified xsi:type="dcterms:W3CDTF">2026-07-22T21:02:12Z</dcterms:modified>
</cp:coreProperties>
</file>