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49.jpg" ContentType="image/jpg"/>
  <Override PartName="/ppt/media/image50.jpg" ContentType="image/jpg"/>
  <Override PartName="/ppt/media/image54.jpg" ContentType="image/jp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304" r:id="rId3"/>
    <p:sldId id="1399" r:id="rId4"/>
    <p:sldId id="325" r:id="rId5"/>
    <p:sldId id="288" r:id="rId6"/>
    <p:sldId id="1398" r:id="rId7"/>
    <p:sldId id="1391" r:id="rId8"/>
    <p:sldId id="1396" r:id="rId9"/>
    <p:sldId id="1395" r:id="rId10"/>
    <p:sldId id="264" r:id="rId11"/>
    <p:sldId id="1364" r:id="rId12"/>
    <p:sldId id="1365" r:id="rId13"/>
    <p:sldId id="1366" r:id="rId14"/>
    <p:sldId id="1367" r:id="rId15"/>
    <p:sldId id="1400" r:id="rId16"/>
    <p:sldId id="1403" r:id="rId17"/>
    <p:sldId id="1404" r:id="rId18"/>
    <p:sldId id="1401" r:id="rId19"/>
    <p:sldId id="1402" r:id="rId20"/>
    <p:sldId id="1405" r:id="rId21"/>
    <p:sldId id="30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2FDA3A-4F7F-479B-8C6B-F9DC4F27660F}" type="doc">
      <dgm:prSet loTypeId="urn:microsoft.com/office/officeart/2005/8/layout/cycle8" loCatId="cycle" qsTypeId="urn:microsoft.com/office/officeart/2005/8/quickstyle/3d3" qsCatId="3D" csTypeId="urn:microsoft.com/office/officeart/2005/8/colors/colorful2" csCatId="colorful" phldr="1"/>
      <dgm:spPr/>
    </dgm:pt>
    <dgm:pt modelId="{428913B3-E1CC-4B49-B6AE-062F2FB85E89}">
      <dgm:prSet phldrT="[Text]"/>
      <dgm:spPr/>
      <dgm:t>
        <a:bodyPr/>
        <a:lstStyle/>
        <a:p>
          <a:r>
            <a:rPr lang="it-IT" b="1" dirty="0"/>
            <a:t>LNF</a:t>
          </a:r>
          <a:endParaRPr lang="en-US" b="1" dirty="0"/>
        </a:p>
      </dgm:t>
    </dgm:pt>
    <dgm:pt modelId="{7C8562D7-B48A-437C-8C76-19788FB75229}" type="sibTrans" cxnId="{C6829DD6-AD88-4221-A2FC-8B3CD9572786}">
      <dgm:prSet/>
      <dgm:spPr/>
      <dgm:t>
        <a:bodyPr/>
        <a:lstStyle/>
        <a:p>
          <a:endParaRPr lang="en-US"/>
        </a:p>
      </dgm:t>
    </dgm:pt>
    <dgm:pt modelId="{80EF6E97-7737-4E0B-8BC6-73C206151692}" type="parTrans" cxnId="{C6829DD6-AD88-4221-A2FC-8B3CD9572786}">
      <dgm:prSet/>
      <dgm:spPr/>
      <dgm:t>
        <a:bodyPr/>
        <a:lstStyle/>
        <a:p>
          <a:endParaRPr lang="en-US"/>
        </a:p>
      </dgm:t>
    </dgm:pt>
    <dgm:pt modelId="{47ADE70E-ADA2-48E3-B15F-779C20316DBD}">
      <dgm:prSet phldrT="[Text]"/>
      <dgm:spPr/>
      <dgm:t>
        <a:bodyPr/>
        <a:lstStyle/>
        <a:p>
          <a:r>
            <a:rPr lang="it-IT" b="1" dirty="0"/>
            <a:t>Roma1</a:t>
          </a:r>
          <a:endParaRPr lang="en-US" b="1" dirty="0"/>
        </a:p>
      </dgm:t>
    </dgm:pt>
    <dgm:pt modelId="{943977BB-FADF-4A61-8A64-3E531A94E8CB}" type="sibTrans" cxnId="{110EC9F1-3EB4-4131-9F36-37BC4B6D9CEF}">
      <dgm:prSet/>
      <dgm:spPr/>
      <dgm:t>
        <a:bodyPr/>
        <a:lstStyle/>
        <a:p>
          <a:endParaRPr lang="en-US"/>
        </a:p>
      </dgm:t>
    </dgm:pt>
    <dgm:pt modelId="{D834C085-029C-441B-93B6-56916038879F}" type="parTrans" cxnId="{110EC9F1-3EB4-4131-9F36-37BC4B6D9CEF}">
      <dgm:prSet/>
      <dgm:spPr/>
      <dgm:t>
        <a:bodyPr/>
        <a:lstStyle/>
        <a:p>
          <a:endParaRPr lang="en-US"/>
        </a:p>
      </dgm:t>
    </dgm:pt>
    <dgm:pt modelId="{848F27D7-5CFE-481A-9E77-1411775FB5F2}">
      <dgm:prSet phldrT="[Text]"/>
      <dgm:spPr/>
      <dgm:t>
        <a:bodyPr/>
        <a:lstStyle/>
        <a:p>
          <a:r>
            <a:rPr lang="it-IT" b="1" dirty="0"/>
            <a:t>LNS</a:t>
          </a:r>
          <a:endParaRPr lang="en-US" b="1" dirty="0"/>
        </a:p>
      </dgm:t>
    </dgm:pt>
    <dgm:pt modelId="{B222315D-0555-4698-B329-6D0B734E71EF}" type="sibTrans" cxnId="{483A679F-01FE-4379-9F86-E1DD423F410A}">
      <dgm:prSet/>
      <dgm:spPr/>
      <dgm:t>
        <a:bodyPr/>
        <a:lstStyle/>
        <a:p>
          <a:endParaRPr lang="en-US"/>
        </a:p>
      </dgm:t>
    </dgm:pt>
    <dgm:pt modelId="{4F4046FA-18AE-42DF-8B4D-75F3BDA3041E}" type="parTrans" cxnId="{483A679F-01FE-4379-9F86-E1DD423F410A}">
      <dgm:prSet/>
      <dgm:spPr/>
      <dgm:t>
        <a:bodyPr/>
        <a:lstStyle/>
        <a:p>
          <a:endParaRPr lang="en-US"/>
        </a:p>
      </dgm:t>
    </dgm:pt>
    <dgm:pt modelId="{5A69490B-45B7-453E-BDB0-508E19AF544B}" type="pres">
      <dgm:prSet presAssocID="{A92FDA3A-4F7F-479B-8C6B-F9DC4F27660F}" presName="compositeShape" presStyleCnt="0">
        <dgm:presLayoutVars>
          <dgm:chMax val="7"/>
          <dgm:dir/>
          <dgm:resizeHandles val="exact"/>
        </dgm:presLayoutVars>
      </dgm:prSet>
      <dgm:spPr/>
    </dgm:pt>
    <dgm:pt modelId="{DB932892-E445-4566-9AF5-81765CBF2B65}" type="pres">
      <dgm:prSet presAssocID="{A92FDA3A-4F7F-479B-8C6B-F9DC4F27660F}" presName="wedge1" presStyleLbl="node1" presStyleIdx="0" presStyleCnt="3"/>
      <dgm:spPr/>
    </dgm:pt>
    <dgm:pt modelId="{05B8973D-7F97-42ED-AA1F-983F241EE014}" type="pres">
      <dgm:prSet presAssocID="{A92FDA3A-4F7F-479B-8C6B-F9DC4F27660F}" presName="dummy1a" presStyleCnt="0"/>
      <dgm:spPr/>
    </dgm:pt>
    <dgm:pt modelId="{D5ECFE6F-0DC3-42DC-864C-DD848D422FEF}" type="pres">
      <dgm:prSet presAssocID="{A92FDA3A-4F7F-479B-8C6B-F9DC4F27660F}" presName="dummy1b" presStyleCnt="0"/>
      <dgm:spPr/>
    </dgm:pt>
    <dgm:pt modelId="{B660C576-E640-4ECD-BA4D-AF050311CCA5}" type="pres">
      <dgm:prSet presAssocID="{A92FDA3A-4F7F-479B-8C6B-F9DC4F27660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967F092-6940-4A1E-9D67-BFE7D8020311}" type="pres">
      <dgm:prSet presAssocID="{A92FDA3A-4F7F-479B-8C6B-F9DC4F27660F}" presName="wedge2" presStyleLbl="node1" presStyleIdx="1" presStyleCnt="3"/>
      <dgm:spPr/>
    </dgm:pt>
    <dgm:pt modelId="{3A3D0827-FE57-4D59-A462-3DA6674E0572}" type="pres">
      <dgm:prSet presAssocID="{A92FDA3A-4F7F-479B-8C6B-F9DC4F27660F}" presName="dummy2a" presStyleCnt="0"/>
      <dgm:spPr/>
    </dgm:pt>
    <dgm:pt modelId="{536815CE-5700-4AA6-AFBF-0CF2E7251697}" type="pres">
      <dgm:prSet presAssocID="{A92FDA3A-4F7F-479B-8C6B-F9DC4F27660F}" presName="dummy2b" presStyleCnt="0"/>
      <dgm:spPr/>
    </dgm:pt>
    <dgm:pt modelId="{7319AA12-F122-4F32-8FD5-BA8FC9CFE278}" type="pres">
      <dgm:prSet presAssocID="{A92FDA3A-4F7F-479B-8C6B-F9DC4F27660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7A3258A-4443-4841-A7F5-5F3AF34FC7A9}" type="pres">
      <dgm:prSet presAssocID="{A92FDA3A-4F7F-479B-8C6B-F9DC4F27660F}" presName="wedge3" presStyleLbl="node1" presStyleIdx="2" presStyleCnt="3"/>
      <dgm:spPr/>
    </dgm:pt>
    <dgm:pt modelId="{57D1AD82-B6CE-43DF-8147-34461BB4ACB3}" type="pres">
      <dgm:prSet presAssocID="{A92FDA3A-4F7F-479B-8C6B-F9DC4F27660F}" presName="dummy3a" presStyleCnt="0"/>
      <dgm:spPr/>
    </dgm:pt>
    <dgm:pt modelId="{B266E250-3C6C-4A5F-91B9-101A9A816483}" type="pres">
      <dgm:prSet presAssocID="{A92FDA3A-4F7F-479B-8C6B-F9DC4F27660F}" presName="dummy3b" presStyleCnt="0"/>
      <dgm:spPr/>
    </dgm:pt>
    <dgm:pt modelId="{6BE600D4-6A9E-48CA-ACCD-ADDDBD462DAB}" type="pres">
      <dgm:prSet presAssocID="{A92FDA3A-4F7F-479B-8C6B-F9DC4F27660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0EAB5BD-235F-43D8-B2A3-16086CC7FF0A}" type="pres">
      <dgm:prSet presAssocID="{B222315D-0555-4698-B329-6D0B734E71EF}" presName="arrowWedge1" presStyleLbl="fgSibTrans2D1" presStyleIdx="0" presStyleCnt="3"/>
      <dgm:spPr/>
    </dgm:pt>
    <dgm:pt modelId="{004CD71B-7802-4A07-9893-35A9ACBCF6C2}" type="pres">
      <dgm:prSet presAssocID="{943977BB-FADF-4A61-8A64-3E531A94E8CB}" presName="arrowWedge2" presStyleLbl="fgSibTrans2D1" presStyleIdx="1" presStyleCnt="3"/>
      <dgm:spPr/>
    </dgm:pt>
    <dgm:pt modelId="{B400C14E-5C66-4E69-9EDE-BC92C03A0370}" type="pres">
      <dgm:prSet presAssocID="{7C8562D7-B48A-437C-8C76-19788FB75229}" presName="arrowWedge3" presStyleLbl="fgSibTrans2D1" presStyleIdx="2" presStyleCnt="3"/>
      <dgm:spPr/>
    </dgm:pt>
  </dgm:ptLst>
  <dgm:cxnLst>
    <dgm:cxn modelId="{49E2F21D-CC0D-4B40-8268-622367665495}" type="presOf" srcId="{848F27D7-5CFE-481A-9E77-1411775FB5F2}" destId="{B660C576-E640-4ECD-BA4D-AF050311CCA5}" srcOrd="1" destOrd="0" presId="urn:microsoft.com/office/officeart/2005/8/layout/cycle8"/>
    <dgm:cxn modelId="{EB88DA29-20CA-4BE6-9EE3-CC47E9A7567D}" type="presOf" srcId="{47ADE70E-ADA2-48E3-B15F-779C20316DBD}" destId="{7319AA12-F122-4F32-8FD5-BA8FC9CFE278}" srcOrd="1" destOrd="0" presId="urn:microsoft.com/office/officeart/2005/8/layout/cycle8"/>
    <dgm:cxn modelId="{3F94202B-880C-4153-8435-AFD0DAA535D1}" type="presOf" srcId="{848F27D7-5CFE-481A-9E77-1411775FB5F2}" destId="{DB932892-E445-4566-9AF5-81765CBF2B65}" srcOrd="0" destOrd="0" presId="urn:microsoft.com/office/officeart/2005/8/layout/cycle8"/>
    <dgm:cxn modelId="{AECD8F76-B220-4AE3-B01F-98CD790ACC3F}" type="presOf" srcId="{428913B3-E1CC-4B49-B6AE-062F2FB85E89}" destId="{57A3258A-4443-4841-A7F5-5F3AF34FC7A9}" srcOrd="0" destOrd="0" presId="urn:microsoft.com/office/officeart/2005/8/layout/cycle8"/>
    <dgm:cxn modelId="{483A679F-01FE-4379-9F86-E1DD423F410A}" srcId="{A92FDA3A-4F7F-479B-8C6B-F9DC4F27660F}" destId="{848F27D7-5CFE-481A-9E77-1411775FB5F2}" srcOrd="0" destOrd="0" parTransId="{4F4046FA-18AE-42DF-8B4D-75F3BDA3041E}" sibTransId="{B222315D-0555-4698-B329-6D0B734E71EF}"/>
    <dgm:cxn modelId="{2A4356C0-3CD3-432F-AABA-8059270E7759}" type="presOf" srcId="{428913B3-E1CC-4B49-B6AE-062F2FB85E89}" destId="{6BE600D4-6A9E-48CA-ACCD-ADDDBD462DAB}" srcOrd="1" destOrd="0" presId="urn:microsoft.com/office/officeart/2005/8/layout/cycle8"/>
    <dgm:cxn modelId="{AECD92CE-8AA1-4CBF-B3DD-37205F11DB8D}" type="presOf" srcId="{A92FDA3A-4F7F-479B-8C6B-F9DC4F27660F}" destId="{5A69490B-45B7-453E-BDB0-508E19AF544B}" srcOrd="0" destOrd="0" presId="urn:microsoft.com/office/officeart/2005/8/layout/cycle8"/>
    <dgm:cxn modelId="{C6829DD6-AD88-4221-A2FC-8B3CD9572786}" srcId="{A92FDA3A-4F7F-479B-8C6B-F9DC4F27660F}" destId="{428913B3-E1CC-4B49-B6AE-062F2FB85E89}" srcOrd="2" destOrd="0" parTransId="{80EF6E97-7737-4E0B-8BC6-73C206151692}" sibTransId="{7C8562D7-B48A-437C-8C76-19788FB75229}"/>
    <dgm:cxn modelId="{77855DDC-58C7-43E9-93A1-04652A56BE13}" type="presOf" srcId="{47ADE70E-ADA2-48E3-B15F-779C20316DBD}" destId="{8967F092-6940-4A1E-9D67-BFE7D8020311}" srcOrd="0" destOrd="0" presId="urn:microsoft.com/office/officeart/2005/8/layout/cycle8"/>
    <dgm:cxn modelId="{110EC9F1-3EB4-4131-9F36-37BC4B6D9CEF}" srcId="{A92FDA3A-4F7F-479B-8C6B-F9DC4F27660F}" destId="{47ADE70E-ADA2-48E3-B15F-779C20316DBD}" srcOrd="1" destOrd="0" parTransId="{D834C085-029C-441B-93B6-56916038879F}" sibTransId="{943977BB-FADF-4A61-8A64-3E531A94E8CB}"/>
    <dgm:cxn modelId="{0444066B-0F1C-4C07-AAAE-88985D92166C}" type="presParOf" srcId="{5A69490B-45B7-453E-BDB0-508E19AF544B}" destId="{DB932892-E445-4566-9AF5-81765CBF2B65}" srcOrd="0" destOrd="0" presId="urn:microsoft.com/office/officeart/2005/8/layout/cycle8"/>
    <dgm:cxn modelId="{961FAE1D-2C28-4E6B-B6CA-D838F6A41E3A}" type="presParOf" srcId="{5A69490B-45B7-453E-BDB0-508E19AF544B}" destId="{05B8973D-7F97-42ED-AA1F-983F241EE014}" srcOrd="1" destOrd="0" presId="urn:microsoft.com/office/officeart/2005/8/layout/cycle8"/>
    <dgm:cxn modelId="{BC399C04-DF5B-4EAA-B763-6853E4D27DD7}" type="presParOf" srcId="{5A69490B-45B7-453E-BDB0-508E19AF544B}" destId="{D5ECFE6F-0DC3-42DC-864C-DD848D422FEF}" srcOrd="2" destOrd="0" presId="urn:microsoft.com/office/officeart/2005/8/layout/cycle8"/>
    <dgm:cxn modelId="{A92EC755-7B7C-4B46-961B-87738446B811}" type="presParOf" srcId="{5A69490B-45B7-453E-BDB0-508E19AF544B}" destId="{B660C576-E640-4ECD-BA4D-AF050311CCA5}" srcOrd="3" destOrd="0" presId="urn:microsoft.com/office/officeart/2005/8/layout/cycle8"/>
    <dgm:cxn modelId="{D2FD749D-AF89-4D75-8B65-21C839955543}" type="presParOf" srcId="{5A69490B-45B7-453E-BDB0-508E19AF544B}" destId="{8967F092-6940-4A1E-9D67-BFE7D8020311}" srcOrd="4" destOrd="0" presId="urn:microsoft.com/office/officeart/2005/8/layout/cycle8"/>
    <dgm:cxn modelId="{40881DFC-13D7-43E9-A6EB-1F783228EB03}" type="presParOf" srcId="{5A69490B-45B7-453E-BDB0-508E19AF544B}" destId="{3A3D0827-FE57-4D59-A462-3DA6674E0572}" srcOrd="5" destOrd="0" presId="urn:microsoft.com/office/officeart/2005/8/layout/cycle8"/>
    <dgm:cxn modelId="{8D00E25E-4CAB-4CBC-9E4E-5503D9E82182}" type="presParOf" srcId="{5A69490B-45B7-453E-BDB0-508E19AF544B}" destId="{536815CE-5700-4AA6-AFBF-0CF2E7251697}" srcOrd="6" destOrd="0" presId="urn:microsoft.com/office/officeart/2005/8/layout/cycle8"/>
    <dgm:cxn modelId="{D495D4A9-B90E-4881-AAC4-B9B9BB52BF43}" type="presParOf" srcId="{5A69490B-45B7-453E-BDB0-508E19AF544B}" destId="{7319AA12-F122-4F32-8FD5-BA8FC9CFE278}" srcOrd="7" destOrd="0" presId="urn:microsoft.com/office/officeart/2005/8/layout/cycle8"/>
    <dgm:cxn modelId="{8384D79C-A64C-4597-AA07-7DFACAAEDC19}" type="presParOf" srcId="{5A69490B-45B7-453E-BDB0-508E19AF544B}" destId="{57A3258A-4443-4841-A7F5-5F3AF34FC7A9}" srcOrd="8" destOrd="0" presId="urn:microsoft.com/office/officeart/2005/8/layout/cycle8"/>
    <dgm:cxn modelId="{3ABBBCE3-12D6-4306-8439-96B801278905}" type="presParOf" srcId="{5A69490B-45B7-453E-BDB0-508E19AF544B}" destId="{57D1AD82-B6CE-43DF-8147-34461BB4ACB3}" srcOrd="9" destOrd="0" presId="urn:microsoft.com/office/officeart/2005/8/layout/cycle8"/>
    <dgm:cxn modelId="{2A2959CB-ABB1-420D-A0F8-0671C196850D}" type="presParOf" srcId="{5A69490B-45B7-453E-BDB0-508E19AF544B}" destId="{B266E250-3C6C-4A5F-91B9-101A9A816483}" srcOrd="10" destOrd="0" presId="urn:microsoft.com/office/officeart/2005/8/layout/cycle8"/>
    <dgm:cxn modelId="{E509F4C4-45F3-4949-9326-6C2E950192DD}" type="presParOf" srcId="{5A69490B-45B7-453E-BDB0-508E19AF544B}" destId="{6BE600D4-6A9E-48CA-ACCD-ADDDBD462DAB}" srcOrd="11" destOrd="0" presId="urn:microsoft.com/office/officeart/2005/8/layout/cycle8"/>
    <dgm:cxn modelId="{3E22EAA7-6FCF-472E-A579-95E4C03A4EB0}" type="presParOf" srcId="{5A69490B-45B7-453E-BDB0-508E19AF544B}" destId="{30EAB5BD-235F-43D8-B2A3-16086CC7FF0A}" srcOrd="12" destOrd="0" presId="urn:microsoft.com/office/officeart/2005/8/layout/cycle8"/>
    <dgm:cxn modelId="{6D81FE44-9F32-4004-AFF6-DF355D29820D}" type="presParOf" srcId="{5A69490B-45B7-453E-BDB0-508E19AF544B}" destId="{004CD71B-7802-4A07-9893-35A9ACBCF6C2}" srcOrd="13" destOrd="0" presId="urn:microsoft.com/office/officeart/2005/8/layout/cycle8"/>
    <dgm:cxn modelId="{8D8AE685-53A8-4A5D-A19D-4A898EA18606}" type="presParOf" srcId="{5A69490B-45B7-453E-BDB0-508E19AF544B}" destId="{B400C14E-5C66-4E69-9EDE-BC92C03A037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32892-E445-4566-9AF5-81765CBF2B65}">
      <dsp:nvSpPr>
        <dsp:cNvPr id="0" name=""/>
        <dsp:cNvSpPr/>
      </dsp:nvSpPr>
      <dsp:spPr>
        <a:xfrm>
          <a:off x="1271736" y="253596"/>
          <a:ext cx="3277246" cy="3277246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/>
            <a:t>LNS</a:t>
          </a:r>
          <a:endParaRPr lang="en-US" sz="4000" b="1" kern="1200" dirty="0"/>
        </a:p>
      </dsp:txBody>
      <dsp:txXfrm>
        <a:off x="2998923" y="948060"/>
        <a:ext cx="1170445" cy="975371"/>
      </dsp:txXfrm>
    </dsp:sp>
    <dsp:sp modelId="{8967F092-6940-4A1E-9D67-BFE7D8020311}">
      <dsp:nvSpPr>
        <dsp:cNvPr id="0" name=""/>
        <dsp:cNvSpPr/>
      </dsp:nvSpPr>
      <dsp:spPr>
        <a:xfrm>
          <a:off x="1204241" y="370640"/>
          <a:ext cx="3277246" cy="3277246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/>
            <a:t>Roma1</a:t>
          </a:r>
          <a:endParaRPr lang="en-US" sz="4000" b="1" kern="1200" dirty="0"/>
        </a:p>
      </dsp:txBody>
      <dsp:txXfrm>
        <a:off x="1984538" y="2496949"/>
        <a:ext cx="1755667" cy="858326"/>
      </dsp:txXfrm>
    </dsp:sp>
    <dsp:sp modelId="{57A3258A-4443-4841-A7F5-5F3AF34FC7A9}">
      <dsp:nvSpPr>
        <dsp:cNvPr id="0" name=""/>
        <dsp:cNvSpPr/>
      </dsp:nvSpPr>
      <dsp:spPr>
        <a:xfrm>
          <a:off x="1136745" y="253596"/>
          <a:ext cx="3277246" cy="3277246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/>
            <a:t>LNF</a:t>
          </a:r>
          <a:endParaRPr lang="en-US" sz="4000" b="1" kern="1200" dirty="0"/>
        </a:p>
      </dsp:txBody>
      <dsp:txXfrm>
        <a:off x="1516359" y="948060"/>
        <a:ext cx="1170445" cy="975371"/>
      </dsp:txXfrm>
    </dsp:sp>
    <dsp:sp modelId="{30EAB5BD-235F-43D8-B2A3-16086CC7FF0A}">
      <dsp:nvSpPr>
        <dsp:cNvPr id="0" name=""/>
        <dsp:cNvSpPr/>
      </dsp:nvSpPr>
      <dsp:spPr>
        <a:xfrm>
          <a:off x="1069130" y="50719"/>
          <a:ext cx="3683000" cy="368300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CD71B-7802-4A07-9893-35A9ACBCF6C2}">
      <dsp:nvSpPr>
        <dsp:cNvPr id="0" name=""/>
        <dsp:cNvSpPr/>
      </dsp:nvSpPr>
      <dsp:spPr>
        <a:xfrm>
          <a:off x="1001364" y="167556"/>
          <a:ext cx="3683000" cy="368300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0C14E-5C66-4E69-9EDE-BC92C03A0370}">
      <dsp:nvSpPr>
        <dsp:cNvPr id="0" name=""/>
        <dsp:cNvSpPr/>
      </dsp:nvSpPr>
      <dsp:spPr>
        <a:xfrm>
          <a:off x="933597" y="50719"/>
          <a:ext cx="3683000" cy="368300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541551-7EBE-EB4B-D7EB-5333BDFEB4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D08CE-627C-3F06-4CFC-C7CF87B9BB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3C9EC-42C8-45F2-9A47-9D23AD84D2F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45AF0A-35F1-1C5B-E006-0CFF6E811C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Luigi Faillace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0F0D0-777F-0473-28E4-844701214F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52C86-280B-4E30-A8FD-78E47C612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607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593AA-E73E-471D-B273-C85D0E0FD3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Luigi Faillace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0E0F1-DCD3-4629-B9BB-8E850FE10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192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0E0F1-DCD3-4629-B9BB-8E850FE10C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0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9B49B-1557-603B-D713-64415CBC3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D9AC2E-EFCC-48A9-7C1B-0F4CD37EB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BA06319-1A70-EEEB-B71E-917EE5B2B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15th Workshop on Breakdown Science and High Gradient Technology (HG2023), October 20, 2023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956BB5A-0069-6FDD-3419-42DDA99D6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797-E082-45A9-BD19-A8B315041E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37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6A7A2-6849-F5F3-4E20-5A6C3D85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1AB68-3638-A468-7D95-54F70D2F2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DE8B5-F931-3612-13EC-7D0083A4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B33B38-6579-4259-BD15-081E36C8DA4E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0B404-5C17-1D6F-4FB2-A8920398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05622-BCD5-D235-5505-FA09850A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4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75D053-F737-A57D-98AD-B7E8CF99A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DD1BB-2749-CDBB-9CC4-AD96D4D88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6EA79-7EA1-0883-36EA-7502D428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6FD51-DF16-4C10-96BF-5CF36011C316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60CE4-C128-5FAC-BBF3-A28C7599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F00FB-5046-3FCA-13C7-0D5959A6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0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79EE4-A3C0-4EB7-4CF3-2F56073D4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3A552D-BD66-C4AA-149D-3F297BE9E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8A96C-13C6-B7FB-7B5C-CFD820C6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4849-8900-BA82-1036-5B540B2A9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FD40F-AC1B-1305-0FD8-B16B5839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23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454A3-5359-82D6-C069-136CDDD40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CE5BE-4A18-F147-9F90-0971B7DC3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177DE-42EA-D417-6A95-CDC70EC6A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B23A8-285C-BC60-AF70-91D68BC2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894D7-6383-C0D1-5DF9-935CD290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4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0FDBF-FF61-4B02-B374-DAE06F1B5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3DB4D-F6D4-8CAC-FB0A-80BE6FBB1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97EBC-4575-2FD4-543E-55F10F9CB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EC45A-D657-10AB-7B6A-B55ADDF2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EC194-57E1-222E-9E1F-1A664A30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19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B6F-EA48-84DE-AB03-CD208962E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4D788-6473-CF02-D33C-3C47EEFE2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4E226-27FC-E3E9-38D3-8DB85ED25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5BD2E-52A0-AE28-7D5F-D264F1F4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B9743-0B91-E275-D81B-7DEAEBD6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AE66E8-BB7E-CFC4-3AB6-F9A2B7679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2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A0D65-6A93-EBDA-AF1F-F1BB6446D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5384A-377E-E805-12B4-CC6D77984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72253-1BF0-57EF-5494-B915F3C22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06D91A-E368-777B-1E17-2BC954C46B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1844B5-2FEF-3ECF-E48E-2416216C0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1C11-369F-E9E7-1261-F1544D07A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FECDEA-0161-1B9B-B35C-F0D72113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3A5F54-428B-310D-45D4-417DCEC67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74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3A3C-566B-19D3-C4AF-30477A0F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B30AC3-F6C5-D7BE-25B8-88646E065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E60B61-CDB1-8A7A-C0D8-692CD3BB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52C4F-9455-B905-5430-D1EAA0B5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35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96B949-6893-ECCD-C7B2-8FC05DDDA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CBE67A-3FE2-3B93-7360-61F58C71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752CE-C17C-5807-A2E7-3D800096F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01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ECFD9-DB5A-0252-A0E7-825F793D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36E1B-8E93-8FC5-0A25-3F96A62C3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CE56B-5F18-AB50-54E5-70083CE3E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8A8D4-2C4A-C777-AF9D-3353F8355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4518E-0FF4-8BD6-7C2F-D560525DD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AC3B3-1E73-2AB6-8E53-C61342E9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4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D7D80-A237-A674-0F79-2BE17433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51273"/>
            <a:ext cx="5282381" cy="623017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000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2BFA0-541D-F1E4-28C2-27851CF6D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black background with blue text and a black circle&#10;&#10;Description automatically generated">
            <a:extLst>
              <a:ext uri="{FF2B5EF4-FFF2-40B4-BE49-F238E27FC236}">
                <a16:creationId xmlns:a16="http://schemas.microsoft.com/office/drawing/2014/main" id="{5BE46CC3-D4B3-9EDB-A343-9BF8E8CE6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11" y="82767"/>
            <a:ext cx="1428779" cy="898001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7CD7693-639A-87B7-F60E-8A2100B11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8008" y="6356350"/>
            <a:ext cx="8922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16th Workshop on Breakdown Science and High Gradient Technology (HG2025), March 28, 2025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79832C-87F6-57A8-DCCF-7A10B09FC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797-E082-45A9-BD19-A8B315041E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883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61EB3-CE5B-4D4B-190B-1A086A322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9F90D2-A138-D37E-2CF9-EF6AF97E6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844734-57F4-6954-3C51-11C9DB4E1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570F0-3F78-FA0F-0A01-9281B6E2E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EA752-5B54-6116-1FE9-63B8AE74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60D22-3FE3-4F10-3DF3-1E9920639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82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FB6BD-CDDE-03F9-9FE5-0A7AFFF52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AADDF2-31FF-E1ED-A2A2-52FA81D63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3F6FD-38D4-AEE3-09A1-42CCC1972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36A3B-D252-5738-3307-754CD5C06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7136F-8398-D944-FC54-1F86A2A7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70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AD4134-D18A-FBD7-7837-65B2A15E8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FCFDA3-0C9A-4058-E6DB-82A4C2D3E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8F2B4-4FFD-2E64-A3D7-B6C13D91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D88EB-AF41-8766-96B4-5719E0EA7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0BBC7-527E-1C85-0409-64EA0BEC2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6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E1AB-DEDF-D20C-A756-83CE0D67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F8451-1D28-170A-3D7F-9F75C499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5F0C8-0E37-D41E-A4AE-F2C8AABB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B0FE8B-9A6E-4D52-A697-604386DC9C8E}" type="datetime1">
              <a:rPr lang="en-US" smtClean="0"/>
              <a:t>7/27/2026</a:t>
            </a:fld>
            <a:r>
              <a:rPr lang="en-US" dirty="0"/>
              <a:t> Luigi Faillace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28368-D918-7023-A73D-DAD69238B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2BFBD-C645-FF21-E57F-5D0A9203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3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22CEF-AB07-4E48-7A49-C6CC349E6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D4540-C5A7-85E7-3D05-59A62834B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87FC5-AAAE-74EF-BF9D-5DE9ACA82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E15BB7-6F7C-E202-41DE-ACE106EDAD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C0A370-618A-4C92-966C-7071B2D21CEC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F7CECC-137B-F26E-32E6-D0379706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5C9CA-0108-79D6-0673-B69A99B1A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9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174E-BF49-2745-5715-6AD0FEB4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3F2F3-3EA4-9D6F-D8DD-A92DDA936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10935-9F82-C957-5C1E-9780F72B4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441641-9441-76DD-D12C-7169063DA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E24ACC-6824-CF4B-B83D-B8CFFFF19E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F262C2-C161-650E-D2F6-BF112207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9BBD13-9D4B-46A5-9D73-7788CEC721DF}" type="datetime1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653119-01CE-E516-65DB-651C7F082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7D9EC-B036-0E5C-71DB-86FEBEC7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0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3AB2-2C19-8503-D793-C13872A36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4384CF-4AF8-ED9B-4F29-55426F6E3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4F6A36-3284-467B-9402-086A40EF99A9}" type="datetime1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7E9DD-D003-9958-E31D-A0A9E8903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C2C1B-0028-FB91-35A3-0987E80B6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6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57217B-B99B-5F60-9B49-CA0BFB8B59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244962-4872-4B43-83E0-7B5A120AD5F4}" type="datetime1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0484E6-04B7-06EE-E110-857108E7C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7B55F-5899-43AC-9EB9-89E68BC6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5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0D17E-9495-B3DE-6EBC-F23BAD567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06F88-96C8-46D1-FCC5-03A74DF0E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23F40-5066-1292-2FBC-E23BC434E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95AC2-AB68-46C5-62F0-70A290EBE6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5EEC43-C78E-4975-8774-F0DBDF22A37A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FD0C5-8BF8-F72D-1FA5-75C28591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C0246-E311-F987-BA2D-A40488F27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032C8-07AD-446A-6C3B-72BAD1BA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0C5DAE-BD15-0F97-B582-140D38C91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EA17E-4F3C-1147-240E-B24C24FD3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BF7D8-60DC-EB26-96E9-3CA307AA16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C36242-B09C-413D-AF99-84B6B59D8326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7FE4E-1835-2B19-B5FA-D67F2056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15th Workshop on Breakdown Science and High Gradient Technology (HG2023), October 20,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0E276-7518-C0E9-1D02-E3222490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/>
          <a:lstStyle/>
          <a:p>
            <a:fld id="{F9993797-E082-45A9-BD19-A8B31504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7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D9B4CE-4BC7-E775-6D6D-7D9B5D5F6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2B707-18E9-6191-60F7-814D98A35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1EBEC-86C3-778B-FBB7-889195739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15th Workshop on Breakdown Science and High Gradient Technology (HG2023), October 20, 2023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09724C9-9C75-F465-9AA9-08769F3BA58E}"/>
              </a:ext>
            </a:extLst>
          </p:cNvPr>
          <p:cNvSpPr txBox="1">
            <a:spLocks/>
          </p:cNvSpPr>
          <p:nvPr userDrawn="1"/>
        </p:nvSpPr>
        <p:spPr>
          <a:xfrm>
            <a:off x="248260" y="6353892"/>
            <a:ext cx="15805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Luigi Faillace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486610C-8B4A-F914-CDB5-0953D3546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3631" y="6356350"/>
            <a:ext cx="447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797-E082-45A9-BD19-A8B315041E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6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18AD8-20F0-A2FB-0C98-9739123D4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1EB76-BB21-CD6F-8411-453267DFE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9E5C5-192C-219D-EE6B-6670776C7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6BD3-22BA-4053-A889-6680E9BB578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BF69-0DDC-310D-7A0F-F4B1BFAF6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6C7C3-84C8-A8F5-E0C6-36AB4BCA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BAF4CC-4E6B-4D14-BB03-12FCC09B0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5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26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E85E8A-AB04-EA1B-925E-A3D26FD9A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B79CD-73A8-8CDE-FCCF-C31D3DEF34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71917EF-9EBD-5E08-2A98-3927FF17F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61524"/>
            <a:ext cx="12192000" cy="993926"/>
          </a:xfrm>
        </p:spPr>
        <p:txBody>
          <a:bodyPr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+mn-lt"/>
              </a:rPr>
              <a:t>ASTERIX: Development of TIG-Welded Four-Quadrant</a:t>
            </a:r>
            <a:br>
              <a:rPr lang="en-US" sz="2800" b="1" dirty="0">
                <a:solidFill>
                  <a:srgbClr val="FF0000"/>
                </a:solidFill>
                <a:latin typeface="+mn-lt"/>
              </a:rPr>
            </a:br>
            <a:r>
              <a:rPr lang="en-US" sz="2800" b="1" dirty="0">
                <a:solidFill>
                  <a:srgbClr val="FF0000"/>
                </a:solidFill>
                <a:latin typeface="+mn-lt"/>
              </a:rPr>
              <a:t>X-Band RF Accelerating Structures at INFN.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BBA2D58-4D0E-4084-EE62-823493AD2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58914"/>
            <a:ext cx="9144000" cy="1655762"/>
          </a:xfrm>
        </p:spPr>
        <p:txBody>
          <a:bodyPr>
            <a:normAutofit/>
          </a:bodyPr>
          <a:lstStyle/>
          <a:p>
            <a:r>
              <a:rPr lang="it-IT" b="1" dirty="0"/>
              <a:t>Luigi Faillace</a:t>
            </a:r>
          </a:p>
          <a:p>
            <a:r>
              <a:rPr lang="it-IT" b="1" dirty="0"/>
              <a:t>INFN – LNF, Frascati (Rome), </a:t>
            </a:r>
            <a:r>
              <a:rPr lang="it-IT" b="1" dirty="0" err="1"/>
              <a:t>Italy</a:t>
            </a:r>
            <a:endParaRPr lang="it-IT" b="1" dirty="0"/>
          </a:p>
        </p:txBody>
      </p:sp>
      <p:pic>
        <p:nvPicPr>
          <p:cNvPr id="8" name="Picture 7" descr="A black background with blue text and a black circle&#10;&#10;Description automatically generated">
            <a:extLst>
              <a:ext uri="{FF2B5EF4-FFF2-40B4-BE49-F238E27FC236}">
                <a16:creationId xmlns:a16="http://schemas.microsoft.com/office/drawing/2014/main" id="{4F285E46-D55C-B56F-71D8-06ADB24C7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3" y="271879"/>
            <a:ext cx="2705203" cy="1700246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ACEF8EF1-4E86-2E5D-01A9-F17B71E68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055" y="71563"/>
            <a:ext cx="1919528" cy="1921784"/>
          </a:xfrm>
          <a:prstGeom prst="rect">
            <a:avLst/>
          </a:prstGeom>
        </p:spPr>
      </p:pic>
      <p:pic>
        <p:nvPicPr>
          <p:cNvPr id="10" name="Picture 9" descr="A red and white logo&#10;&#10;Description automatically generated">
            <a:extLst>
              <a:ext uri="{FF2B5EF4-FFF2-40B4-BE49-F238E27FC236}">
                <a16:creationId xmlns:a16="http://schemas.microsoft.com/office/drawing/2014/main" id="{A8E30E95-6C22-1300-ED9A-440D73206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80" y="622357"/>
            <a:ext cx="3951798" cy="652144"/>
          </a:xfrm>
          <a:prstGeom prst="rect">
            <a:avLst/>
          </a:prstGeom>
        </p:spPr>
      </p:pic>
      <p:pic>
        <p:nvPicPr>
          <p:cNvPr id="2" name="Picture 1" descr="Advanced Accelerator Concepts 2026">
            <a:extLst>
              <a:ext uri="{FF2B5EF4-FFF2-40B4-BE49-F238E27FC236}">
                <a16:creationId xmlns:a16="http://schemas.microsoft.com/office/drawing/2014/main" id="{BBB8E122-3CF0-A272-DAEC-5DD0C8EAC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350" y="4325734"/>
            <a:ext cx="5745481" cy="195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32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B01DD-2255-1496-B853-56394C4A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51273"/>
            <a:ext cx="7637698" cy="794932"/>
          </a:xfrm>
        </p:spPr>
        <p:txBody>
          <a:bodyPr>
            <a:normAutofit fontScale="90000"/>
          </a:bodyPr>
          <a:lstStyle/>
          <a:p>
            <a:r>
              <a:rPr lang="it-IT" dirty="0"/>
              <a:t>ASTERIX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geometry</a:t>
            </a:r>
            <a:r>
              <a:rPr lang="it-IT" dirty="0"/>
              <a:t> for single-</a:t>
            </a:r>
            <a:r>
              <a:rPr lang="it-IT" dirty="0" err="1"/>
              <a:t>bunch</a:t>
            </a:r>
            <a:r>
              <a:rPr lang="it-IT" dirty="0"/>
              <a:t> mode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948A1-7266-E1F2-753B-33101C58B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3C9E6F83-30B2-E893-CD0E-A1DE76769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42" y="1723089"/>
            <a:ext cx="4591050" cy="4572000"/>
          </a:xfrm>
          <a:prstGeom prst="rect">
            <a:avLst/>
          </a:prstGeom>
        </p:spPr>
      </p:pic>
      <p:cxnSp>
        <p:nvCxnSpPr>
          <p:cNvPr id="8" name="直接箭头连接符 5">
            <a:extLst>
              <a:ext uri="{FF2B5EF4-FFF2-40B4-BE49-F238E27FC236}">
                <a16:creationId xmlns:a16="http://schemas.microsoft.com/office/drawing/2014/main" id="{EEF0B533-3EF5-735D-6D67-3310FCECE42C}"/>
              </a:ext>
            </a:extLst>
          </p:cNvPr>
          <p:cNvCxnSpPr/>
          <p:nvPr/>
        </p:nvCxnSpPr>
        <p:spPr>
          <a:xfrm>
            <a:off x="379738" y="1407106"/>
            <a:ext cx="376541" cy="31598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6">
            <a:extLst>
              <a:ext uri="{FF2B5EF4-FFF2-40B4-BE49-F238E27FC236}">
                <a16:creationId xmlns:a16="http://schemas.microsoft.com/office/drawing/2014/main" id="{621FB49D-6329-A9F3-40FA-A69FF844F1F0}"/>
              </a:ext>
            </a:extLst>
          </p:cNvPr>
          <p:cNvSpPr txBox="1"/>
          <p:nvPr/>
        </p:nvSpPr>
        <p:spPr>
          <a:xfrm>
            <a:off x="-479997" y="1020499"/>
            <a:ext cx="171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Gap/2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19">
            <a:extLst>
              <a:ext uri="{FF2B5EF4-FFF2-40B4-BE49-F238E27FC236}">
                <a16:creationId xmlns:a16="http://schemas.microsoft.com/office/drawing/2014/main" id="{6657CFB4-8F39-971E-4E43-4603BBD87345}"/>
              </a:ext>
            </a:extLst>
          </p:cNvPr>
          <p:cNvCxnSpPr/>
          <p:nvPr/>
        </p:nvCxnSpPr>
        <p:spPr>
          <a:xfrm flipV="1">
            <a:off x="756278" y="5325748"/>
            <a:ext cx="665017" cy="68580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20">
            <a:extLst>
              <a:ext uri="{FF2B5EF4-FFF2-40B4-BE49-F238E27FC236}">
                <a16:creationId xmlns:a16="http://schemas.microsoft.com/office/drawing/2014/main" id="{04466022-1E91-EDDA-C51B-D17EDCC10449}"/>
              </a:ext>
            </a:extLst>
          </p:cNvPr>
          <p:cNvSpPr txBox="1"/>
          <p:nvPr/>
        </p:nvSpPr>
        <p:spPr>
          <a:xfrm>
            <a:off x="1263134" y="4864083"/>
            <a:ext cx="367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23">
            <a:extLst>
              <a:ext uri="{FF2B5EF4-FFF2-40B4-BE49-F238E27FC236}">
                <a16:creationId xmlns:a16="http://schemas.microsoft.com/office/drawing/2014/main" id="{17CAB12B-BF89-027F-3453-AD91CB92A25B}"/>
              </a:ext>
            </a:extLst>
          </p:cNvPr>
          <p:cNvCxnSpPr/>
          <p:nvPr/>
        </p:nvCxnSpPr>
        <p:spPr>
          <a:xfrm>
            <a:off x="870578" y="1792662"/>
            <a:ext cx="0" cy="410955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25">
            <a:extLst>
              <a:ext uri="{FF2B5EF4-FFF2-40B4-BE49-F238E27FC236}">
                <a16:creationId xmlns:a16="http://schemas.microsoft.com/office/drawing/2014/main" id="{22935043-161D-83C4-CCB0-447295D3AC19}"/>
              </a:ext>
            </a:extLst>
          </p:cNvPr>
          <p:cNvCxnSpPr/>
          <p:nvPr/>
        </p:nvCxnSpPr>
        <p:spPr>
          <a:xfrm rot="16200000">
            <a:off x="2923740" y="3854893"/>
            <a:ext cx="0" cy="410955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27">
            <a:extLst>
              <a:ext uri="{FF2B5EF4-FFF2-40B4-BE49-F238E27FC236}">
                <a16:creationId xmlns:a16="http://schemas.microsoft.com/office/drawing/2014/main" id="{AC690160-E8CF-9039-EE8C-28F481CCC673}"/>
              </a:ext>
            </a:extLst>
          </p:cNvPr>
          <p:cNvCxnSpPr/>
          <p:nvPr/>
        </p:nvCxnSpPr>
        <p:spPr>
          <a:xfrm flipV="1">
            <a:off x="868963" y="5008604"/>
            <a:ext cx="2599055" cy="90106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28">
            <a:extLst>
              <a:ext uri="{FF2B5EF4-FFF2-40B4-BE49-F238E27FC236}">
                <a16:creationId xmlns:a16="http://schemas.microsoft.com/office/drawing/2014/main" id="{FFD5FAC1-C1DA-4F36-9E78-68330C8EE124}"/>
              </a:ext>
            </a:extLst>
          </p:cNvPr>
          <p:cNvSpPr txBox="1"/>
          <p:nvPr/>
        </p:nvSpPr>
        <p:spPr>
          <a:xfrm>
            <a:off x="3563095" y="4680016"/>
            <a:ext cx="367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椭圆 29">
            <a:extLst>
              <a:ext uri="{FF2B5EF4-FFF2-40B4-BE49-F238E27FC236}">
                <a16:creationId xmlns:a16="http://schemas.microsoft.com/office/drawing/2014/main" id="{9393464A-B353-5AC4-E18D-FEDD796C04B8}"/>
              </a:ext>
            </a:extLst>
          </p:cNvPr>
          <p:cNvSpPr/>
          <p:nvPr/>
        </p:nvSpPr>
        <p:spPr>
          <a:xfrm>
            <a:off x="825851" y="5852521"/>
            <a:ext cx="108000" cy="108000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7" name="直接箭头连接符 31">
            <a:extLst>
              <a:ext uri="{FF2B5EF4-FFF2-40B4-BE49-F238E27FC236}">
                <a16:creationId xmlns:a16="http://schemas.microsoft.com/office/drawing/2014/main" id="{3BC2A816-4D88-40F0-3327-DE0C478DE2BD}"/>
              </a:ext>
            </a:extLst>
          </p:cNvPr>
          <p:cNvCxnSpPr>
            <a:stCxn id="16" idx="2"/>
          </p:cNvCxnSpPr>
          <p:nvPr/>
        </p:nvCxnSpPr>
        <p:spPr>
          <a:xfrm>
            <a:off x="825851" y="5906521"/>
            <a:ext cx="595444" cy="512531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32">
            <a:extLst>
              <a:ext uri="{FF2B5EF4-FFF2-40B4-BE49-F238E27FC236}">
                <a16:creationId xmlns:a16="http://schemas.microsoft.com/office/drawing/2014/main" id="{206C1886-648C-4AE7-6678-7E8D5C17DBAE}"/>
              </a:ext>
            </a:extLst>
          </p:cNvPr>
          <p:cNvSpPr txBox="1"/>
          <p:nvPr/>
        </p:nvSpPr>
        <p:spPr>
          <a:xfrm>
            <a:off x="1447007" y="6160668"/>
            <a:ext cx="171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 center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图片 33">
            <a:extLst>
              <a:ext uri="{FF2B5EF4-FFF2-40B4-BE49-F238E27FC236}">
                <a16:creationId xmlns:a16="http://schemas.microsoft.com/office/drawing/2014/main" id="{FDB3022F-5492-53BE-A6DB-9A6137901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49879" y="2266014"/>
            <a:ext cx="4676775" cy="3590925"/>
          </a:xfrm>
          <a:prstGeom prst="rect">
            <a:avLst/>
          </a:prstGeom>
        </p:spPr>
      </p:pic>
      <p:cxnSp>
        <p:nvCxnSpPr>
          <p:cNvPr id="20" name="直接箭头连接符 34">
            <a:extLst>
              <a:ext uri="{FF2B5EF4-FFF2-40B4-BE49-F238E27FC236}">
                <a16:creationId xmlns:a16="http://schemas.microsoft.com/office/drawing/2014/main" id="{C4608DE5-C2E8-1AD0-331A-DEFD898207F8}"/>
              </a:ext>
            </a:extLst>
          </p:cNvPr>
          <p:cNvCxnSpPr/>
          <p:nvPr/>
        </p:nvCxnSpPr>
        <p:spPr>
          <a:xfrm flipV="1">
            <a:off x="5406140" y="4334242"/>
            <a:ext cx="0" cy="57529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37">
            <a:extLst>
              <a:ext uri="{FF2B5EF4-FFF2-40B4-BE49-F238E27FC236}">
                <a16:creationId xmlns:a16="http://schemas.microsoft.com/office/drawing/2014/main" id="{CDB881BA-F3D2-05EE-1252-67C78E8401D7}"/>
              </a:ext>
            </a:extLst>
          </p:cNvPr>
          <p:cNvCxnSpPr/>
          <p:nvPr/>
        </p:nvCxnSpPr>
        <p:spPr>
          <a:xfrm flipV="1">
            <a:off x="5406140" y="4334242"/>
            <a:ext cx="415392" cy="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44">
            <a:extLst>
              <a:ext uri="{FF2B5EF4-FFF2-40B4-BE49-F238E27FC236}">
                <a16:creationId xmlns:a16="http://schemas.microsoft.com/office/drawing/2014/main" id="{589948E5-794B-EFE9-6C9D-48CDD4A79C90}"/>
              </a:ext>
            </a:extLst>
          </p:cNvPr>
          <p:cNvSpPr txBox="1"/>
          <p:nvPr/>
        </p:nvSpPr>
        <p:spPr>
          <a:xfrm>
            <a:off x="4861381" y="4371539"/>
            <a:ext cx="54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45">
            <a:extLst>
              <a:ext uri="{FF2B5EF4-FFF2-40B4-BE49-F238E27FC236}">
                <a16:creationId xmlns:a16="http://schemas.microsoft.com/office/drawing/2014/main" id="{5D8FF5AA-F7BE-E315-FD49-AAC8D0DF28E7}"/>
              </a:ext>
            </a:extLst>
          </p:cNvPr>
          <p:cNvSpPr txBox="1"/>
          <p:nvPr/>
        </p:nvSpPr>
        <p:spPr>
          <a:xfrm>
            <a:off x="5361079" y="3803422"/>
            <a:ext cx="54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</a:t>
            </a:r>
            <a:endParaRPr lang="zh-CN" altLang="en-US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47">
            <a:extLst>
              <a:ext uri="{FF2B5EF4-FFF2-40B4-BE49-F238E27FC236}">
                <a16:creationId xmlns:a16="http://schemas.microsoft.com/office/drawing/2014/main" id="{29200690-A0F5-28E3-91ED-518BAAB68C5D}"/>
              </a:ext>
            </a:extLst>
          </p:cNvPr>
          <p:cNvCxnSpPr/>
          <p:nvPr/>
        </p:nvCxnSpPr>
        <p:spPr>
          <a:xfrm flipH="1">
            <a:off x="5765213" y="3090104"/>
            <a:ext cx="97071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51">
            <a:extLst>
              <a:ext uri="{FF2B5EF4-FFF2-40B4-BE49-F238E27FC236}">
                <a16:creationId xmlns:a16="http://schemas.microsoft.com/office/drawing/2014/main" id="{A0560DB6-B6A1-6342-04F8-8C8BB2C25CC4}"/>
              </a:ext>
            </a:extLst>
          </p:cNvPr>
          <p:cNvCxnSpPr/>
          <p:nvPr/>
        </p:nvCxnSpPr>
        <p:spPr>
          <a:xfrm flipV="1">
            <a:off x="6735931" y="2111375"/>
            <a:ext cx="0" cy="9787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53">
            <a:extLst>
              <a:ext uri="{FF2B5EF4-FFF2-40B4-BE49-F238E27FC236}">
                <a16:creationId xmlns:a16="http://schemas.microsoft.com/office/drawing/2014/main" id="{8D445CF9-1CB7-3706-CE96-A78E2DC9D5AD}"/>
              </a:ext>
            </a:extLst>
          </p:cNvPr>
          <p:cNvSpPr txBox="1"/>
          <p:nvPr/>
        </p:nvSpPr>
        <p:spPr>
          <a:xfrm>
            <a:off x="6368184" y="2397607"/>
            <a:ext cx="367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箭头连接符 55">
            <a:extLst>
              <a:ext uri="{FF2B5EF4-FFF2-40B4-BE49-F238E27FC236}">
                <a16:creationId xmlns:a16="http://schemas.microsoft.com/office/drawing/2014/main" id="{131CB78F-948D-2586-B5E2-B17BBFFA5FD3}"/>
              </a:ext>
            </a:extLst>
          </p:cNvPr>
          <p:cNvCxnSpPr/>
          <p:nvPr/>
        </p:nvCxnSpPr>
        <p:spPr>
          <a:xfrm>
            <a:off x="5406139" y="6295089"/>
            <a:ext cx="3204461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56">
            <a:extLst>
              <a:ext uri="{FF2B5EF4-FFF2-40B4-BE49-F238E27FC236}">
                <a16:creationId xmlns:a16="http://schemas.microsoft.com/office/drawing/2014/main" id="{23E9347E-7E3E-32C3-C23B-C57773EAE0B5}"/>
              </a:ext>
            </a:extLst>
          </p:cNvPr>
          <p:cNvSpPr txBox="1"/>
          <p:nvPr/>
        </p:nvSpPr>
        <p:spPr>
          <a:xfrm>
            <a:off x="6808273" y="5742645"/>
            <a:ext cx="367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片 57">
            <a:extLst>
              <a:ext uri="{FF2B5EF4-FFF2-40B4-BE49-F238E27FC236}">
                <a16:creationId xmlns:a16="http://schemas.microsoft.com/office/drawing/2014/main" id="{2EBD33BF-5949-6CC2-46B9-B863B97BB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168" y="2111375"/>
            <a:ext cx="3194832" cy="3646571"/>
          </a:xfrm>
          <a:prstGeom prst="rect">
            <a:avLst/>
          </a:prstGeom>
        </p:spPr>
      </p:pic>
      <p:sp>
        <p:nvSpPr>
          <p:cNvPr id="30" name="椭圆 58">
            <a:extLst>
              <a:ext uri="{FF2B5EF4-FFF2-40B4-BE49-F238E27FC236}">
                <a16:creationId xmlns:a16="http://schemas.microsoft.com/office/drawing/2014/main" id="{78E15635-B078-6E94-AFF7-76A2641C8650}"/>
              </a:ext>
            </a:extLst>
          </p:cNvPr>
          <p:cNvSpPr/>
          <p:nvPr/>
        </p:nvSpPr>
        <p:spPr>
          <a:xfrm>
            <a:off x="10883348" y="3090104"/>
            <a:ext cx="576469" cy="85585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箭头连接符 60">
            <a:extLst>
              <a:ext uri="{FF2B5EF4-FFF2-40B4-BE49-F238E27FC236}">
                <a16:creationId xmlns:a16="http://schemas.microsoft.com/office/drawing/2014/main" id="{C2AF1F98-ADC5-4120-CF54-94A3DFD26D3F}"/>
              </a:ext>
            </a:extLst>
          </p:cNvPr>
          <p:cNvCxnSpPr/>
          <p:nvPr/>
        </p:nvCxnSpPr>
        <p:spPr>
          <a:xfrm flipH="1" flipV="1">
            <a:off x="10306878" y="2305878"/>
            <a:ext cx="864705" cy="784226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61">
            <a:extLst>
              <a:ext uri="{FF2B5EF4-FFF2-40B4-BE49-F238E27FC236}">
                <a16:creationId xmlns:a16="http://schemas.microsoft.com/office/drawing/2014/main" id="{84BD2116-FC82-5191-DEE9-92B3EE358080}"/>
              </a:ext>
            </a:extLst>
          </p:cNvPr>
          <p:cNvSpPr txBox="1"/>
          <p:nvPr/>
        </p:nvSpPr>
        <p:spPr>
          <a:xfrm>
            <a:off x="9153939" y="1407106"/>
            <a:ext cx="2199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Rounding: 0.5mm</a:t>
            </a:r>
            <a:endParaRPr lang="zh-CN" alt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5BD87B8-FCD3-EDB3-B56B-354A2B1C2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808934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46F29-81A2-873F-3C82-1FC6D0230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Cell </a:t>
            </a:r>
            <a:r>
              <a:rPr lang="it-IT" dirty="0" err="1"/>
              <a:t>Optimization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2A7C0-3E57-C676-C2CA-930AE6C9B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2BD3C50D-15C7-1B78-0A53-8C3045426D60}"/>
              </a:ext>
            </a:extLst>
          </p:cNvPr>
          <p:cNvSpPr txBox="1"/>
          <p:nvPr/>
        </p:nvSpPr>
        <p:spPr>
          <a:xfrm>
            <a:off x="391600" y="1097279"/>
            <a:ext cx="97005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Optimization Target:</a:t>
            </a:r>
          </a:p>
          <a:p>
            <a:r>
              <a:rPr lang="en-US" altLang="zh-CN" sz="2000" dirty="0"/>
              <a:t>Low peak electric field </a:t>
            </a:r>
            <a:r>
              <a:rPr lang="en-US" altLang="zh-CN" sz="2000" b="1" i="1" dirty="0"/>
              <a:t>Ep</a:t>
            </a:r>
            <a:r>
              <a:rPr lang="en-US" altLang="zh-CN" sz="2000" dirty="0"/>
              <a:t>, magnetic field </a:t>
            </a:r>
            <a:r>
              <a:rPr lang="en-US" altLang="zh-CN" sz="2000" b="1" i="1" dirty="0"/>
              <a:t>Hp</a:t>
            </a:r>
            <a:r>
              <a:rPr lang="en-US" altLang="zh-CN" sz="2000" dirty="0"/>
              <a:t>, modified Poynting vector </a:t>
            </a:r>
            <a:r>
              <a:rPr lang="en-US" altLang="zh-CN" sz="2000" b="1" i="1" dirty="0"/>
              <a:t>Sc</a:t>
            </a:r>
          </a:p>
          <a:p>
            <a:r>
              <a:rPr lang="en-US" altLang="zh-CN" sz="2000" dirty="0"/>
              <a:t>High</a:t>
            </a:r>
            <a:r>
              <a:rPr lang="zh-CN" altLang="en-US" sz="2000" dirty="0"/>
              <a:t> </a:t>
            </a:r>
            <a:r>
              <a:rPr lang="en-US" altLang="zh-CN" sz="2000" dirty="0"/>
              <a:t>shunt impedance </a:t>
            </a:r>
            <a:r>
              <a:rPr lang="en-US" altLang="zh-CN" sz="2000" b="1" i="1" dirty="0" err="1"/>
              <a:t>Rsh</a:t>
            </a:r>
            <a:r>
              <a:rPr lang="en-US" altLang="zh-CN" sz="2000" dirty="0"/>
              <a:t> and </a:t>
            </a:r>
            <a:r>
              <a:rPr lang="en-US" altLang="zh-CN" sz="2000" b="1" i="1" dirty="0"/>
              <a:t>Q</a:t>
            </a:r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id="{D48DE7E7-D892-43DD-8D87-83F74CC7271A}"/>
              </a:ext>
            </a:extLst>
          </p:cNvPr>
          <p:cNvSpPr txBox="1"/>
          <p:nvPr/>
        </p:nvSpPr>
        <p:spPr>
          <a:xfrm>
            <a:off x="467119" y="2260156"/>
            <a:ext cx="8501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Elliptical ratio </a:t>
            </a:r>
            <a:r>
              <a:rPr lang="zh-CN" altLang="en-US" sz="2000" b="1" dirty="0"/>
              <a:t>→ </a:t>
            </a:r>
            <a:r>
              <a:rPr lang="en-US" altLang="zh-CN" sz="2000" b="1" dirty="0"/>
              <a:t>Ep, Sc</a:t>
            </a:r>
          </a:p>
          <a:p>
            <a:r>
              <a:rPr lang="en-US" altLang="zh-CN" sz="2000" b="1" dirty="0"/>
              <a:t>Rounding top </a:t>
            </a:r>
            <a:r>
              <a:rPr lang="zh-CN" altLang="en-US" sz="2000" b="1" dirty="0"/>
              <a:t>→ </a:t>
            </a:r>
            <a:r>
              <a:rPr lang="en-US" altLang="zh-CN" sz="2000" b="1" dirty="0"/>
              <a:t>Hp</a:t>
            </a:r>
            <a:endParaRPr lang="zh-CN" altLang="en-US" sz="2000" b="1" dirty="0"/>
          </a:p>
        </p:txBody>
      </p:sp>
      <p:sp>
        <p:nvSpPr>
          <p:cNvPr id="9" name="文本框 5">
            <a:extLst>
              <a:ext uri="{FF2B5EF4-FFF2-40B4-BE49-F238E27FC236}">
                <a16:creationId xmlns:a16="http://schemas.microsoft.com/office/drawing/2014/main" id="{97FAA2DB-73C2-A0A4-7785-463712CD7EA8}"/>
              </a:ext>
            </a:extLst>
          </p:cNvPr>
          <p:cNvSpPr txBox="1"/>
          <p:nvPr/>
        </p:nvSpPr>
        <p:spPr>
          <a:xfrm>
            <a:off x="391599" y="3570339"/>
            <a:ext cx="3916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Conventional disk-loaded structure:</a:t>
            </a:r>
          </a:p>
          <a:p>
            <a:r>
              <a:rPr lang="en-US" altLang="zh-CN" sz="2000" b="1" dirty="0"/>
              <a:t>Ep/</a:t>
            </a:r>
            <a:r>
              <a:rPr lang="en-US" altLang="zh-CN" sz="2000" b="1" dirty="0" err="1"/>
              <a:t>Eacc</a:t>
            </a:r>
            <a:r>
              <a:rPr lang="en-US" altLang="zh-CN" sz="2000" b="1" dirty="0"/>
              <a:t> </a:t>
            </a:r>
            <a:r>
              <a:rPr lang="zh-CN" altLang="en-US" sz="2000" b="1" dirty="0"/>
              <a:t>≈ </a:t>
            </a:r>
            <a:r>
              <a:rPr lang="en-US" altLang="zh-CN" sz="2000" b="1" dirty="0"/>
              <a:t>2.1</a:t>
            </a:r>
          </a:p>
          <a:p>
            <a:r>
              <a:rPr lang="en-US" altLang="zh-CN" sz="2000" b="1" dirty="0"/>
              <a:t>Hp/</a:t>
            </a:r>
            <a:r>
              <a:rPr lang="en-US" altLang="zh-CN" sz="2000" b="1" dirty="0" err="1"/>
              <a:t>Eacc</a:t>
            </a:r>
            <a:r>
              <a:rPr lang="en-US" altLang="zh-CN" sz="2000" b="1" dirty="0"/>
              <a:t> </a:t>
            </a:r>
            <a:r>
              <a:rPr lang="zh-CN" altLang="en-US" sz="2000" b="1" dirty="0"/>
              <a:t>≈ </a:t>
            </a:r>
            <a:r>
              <a:rPr lang="en-US" altLang="zh-CN" sz="2000" b="1" dirty="0">
                <a:solidFill>
                  <a:srgbClr val="FF0000"/>
                </a:solidFill>
              </a:rPr>
              <a:t>2.6</a:t>
            </a:r>
            <a:r>
              <a:rPr lang="en-US" altLang="zh-CN" sz="2000" b="1" dirty="0"/>
              <a:t> mA/V</a:t>
            </a:r>
            <a:endParaRPr lang="zh-CN" altLang="en-US" sz="2000" b="1" dirty="0"/>
          </a:p>
          <a:p>
            <a:r>
              <a:rPr lang="en-US" altLang="zh-CN" sz="2000" b="1" dirty="0"/>
              <a:t>Sc/Eacc^2 </a:t>
            </a:r>
            <a:r>
              <a:rPr lang="zh-CN" altLang="en-US" sz="2000" b="1" dirty="0"/>
              <a:t>≈ </a:t>
            </a:r>
            <a:r>
              <a:rPr lang="en-US" altLang="zh-CN" sz="2000" b="1" dirty="0"/>
              <a:t>0.6 mA/V</a:t>
            </a:r>
            <a:endParaRPr lang="zh-CN" altLang="en-US" sz="2000" b="1" dirty="0"/>
          </a:p>
          <a:p>
            <a:r>
              <a:rPr lang="en-US" altLang="zh-CN" sz="2000" b="1" dirty="0"/>
              <a:t>Q = 6800-7500 (different rounding)</a:t>
            </a:r>
            <a:endParaRPr lang="zh-CN" altLang="en-US" sz="2000" b="1" dirty="0"/>
          </a:p>
          <a:p>
            <a:r>
              <a:rPr lang="en-US" altLang="zh-CN" sz="2000" b="1" dirty="0" err="1"/>
              <a:t>Rsh</a:t>
            </a:r>
            <a:r>
              <a:rPr lang="en-US" altLang="zh-CN" sz="2000" b="1" dirty="0"/>
              <a:t> = 105MΩ/m</a:t>
            </a:r>
            <a:endParaRPr lang="zh-CN" altLang="en-US" sz="2000" b="1" dirty="0"/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398A9344-9E2E-4F66-019B-E7516AB0067A}"/>
              </a:ext>
            </a:extLst>
          </p:cNvPr>
          <p:cNvSpPr txBox="1"/>
          <p:nvPr/>
        </p:nvSpPr>
        <p:spPr>
          <a:xfrm>
            <a:off x="467119" y="3134758"/>
            <a:ext cx="359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accent1"/>
                </a:solidFill>
              </a:rPr>
              <a:t>Iris radius fixed at a = 3.5mm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11" name="图片 14">
            <a:extLst>
              <a:ext uri="{FF2B5EF4-FFF2-40B4-BE49-F238E27FC236}">
                <a16:creationId xmlns:a16="http://schemas.microsoft.com/office/drawing/2014/main" id="{39BC64ED-12C2-4DBB-4E1E-6010A0A9A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331" y="2138903"/>
            <a:ext cx="2784603" cy="3325053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32FA2D62-F558-24E5-515C-15B339A11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767" y="2101131"/>
            <a:ext cx="2410590" cy="3321598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8E0DFB58-C907-CBAD-9F94-9061DFA30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357" y="2101490"/>
            <a:ext cx="2784603" cy="3276620"/>
          </a:xfrm>
          <a:prstGeom prst="rect">
            <a:avLst/>
          </a:prstGeom>
        </p:spPr>
      </p:pic>
      <p:sp>
        <p:nvSpPr>
          <p:cNvPr id="14" name="文本框 2">
            <a:extLst>
              <a:ext uri="{FF2B5EF4-FFF2-40B4-BE49-F238E27FC236}">
                <a16:creationId xmlns:a16="http://schemas.microsoft.com/office/drawing/2014/main" id="{1B82BB7C-BC5A-6F14-BAD4-54E570938F50}"/>
              </a:ext>
            </a:extLst>
          </p:cNvPr>
          <p:cNvSpPr txBox="1"/>
          <p:nvPr/>
        </p:nvSpPr>
        <p:spPr>
          <a:xfrm>
            <a:off x="4655488" y="5463956"/>
            <a:ext cx="224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Ep/</a:t>
            </a:r>
            <a:r>
              <a:rPr lang="en-US" altLang="zh-CN" sz="2000" dirty="0" err="1"/>
              <a:t>Eacc</a:t>
            </a:r>
            <a:endParaRPr lang="zh-CN" altLang="en-US" sz="2000" dirty="0"/>
          </a:p>
        </p:txBody>
      </p:sp>
      <p:sp>
        <p:nvSpPr>
          <p:cNvPr id="15" name="文本框 17">
            <a:extLst>
              <a:ext uri="{FF2B5EF4-FFF2-40B4-BE49-F238E27FC236}">
                <a16:creationId xmlns:a16="http://schemas.microsoft.com/office/drawing/2014/main" id="{6B25FE1E-45C7-20AA-91D0-D14D6A5BB043}"/>
              </a:ext>
            </a:extLst>
          </p:cNvPr>
          <p:cNvSpPr txBox="1"/>
          <p:nvPr/>
        </p:nvSpPr>
        <p:spPr>
          <a:xfrm>
            <a:off x="7034253" y="5458935"/>
            <a:ext cx="224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Hp/</a:t>
            </a:r>
            <a:r>
              <a:rPr lang="en-US" altLang="zh-CN" sz="2000" dirty="0" err="1"/>
              <a:t>Eacc</a:t>
            </a:r>
            <a:endParaRPr lang="zh-CN" altLang="en-US" sz="2000" dirty="0"/>
          </a:p>
        </p:txBody>
      </p:sp>
      <p:sp>
        <p:nvSpPr>
          <p:cNvPr id="16" name="文本框 18">
            <a:extLst>
              <a:ext uri="{FF2B5EF4-FFF2-40B4-BE49-F238E27FC236}">
                <a16:creationId xmlns:a16="http://schemas.microsoft.com/office/drawing/2014/main" id="{5EBD98D1-5161-1455-2FCC-1123117E29A8}"/>
              </a:ext>
            </a:extLst>
          </p:cNvPr>
          <p:cNvSpPr txBox="1"/>
          <p:nvPr/>
        </p:nvSpPr>
        <p:spPr>
          <a:xfrm>
            <a:off x="9492531" y="5458935"/>
            <a:ext cx="224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Sc/Eacc^2</a:t>
            </a:r>
            <a:endParaRPr lang="zh-CN" altLang="en-US" sz="2000" dirty="0"/>
          </a:p>
        </p:txBody>
      </p:sp>
      <p:sp>
        <p:nvSpPr>
          <p:cNvPr id="17" name="文本框 4">
            <a:extLst>
              <a:ext uri="{FF2B5EF4-FFF2-40B4-BE49-F238E27FC236}">
                <a16:creationId xmlns:a16="http://schemas.microsoft.com/office/drawing/2014/main" id="{83E45492-8BED-1326-19E2-999C6A3D628A}"/>
              </a:ext>
            </a:extLst>
          </p:cNvPr>
          <p:cNvSpPr txBox="1"/>
          <p:nvPr/>
        </p:nvSpPr>
        <p:spPr>
          <a:xfrm>
            <a:off x="5311471" y="5947575"/>
            <a:ext cx="501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The value will be shown later</a:t>
            </a:r>
            <a:endParaRPr lang="zh-CN" altLang="en-US" sz="2000" dirty="0"/>
          </a:p>
        </p:txBody>
      </p:sp>
      <p:sp>
        <p:nvSpPr>
          <p:cNvPr id="18" name="椭圆 20">
            <a:extLst>
              <a:ext uri="{FF2B5EF4-FFF2-40B4-BE49-F238E27FC236}">
                <a16:creationId xmlns:a16="http://schemas.microsoft.com/office/drawing/2014/main" id="{3C2F1181-ED93-15D1-319F-A5FFDE857088}"/>
              </a:ext>
            </a:extLst>
          </p:cNvPr>
          <p:cNvSpPr/>
          <p:nvPr/>
        </p:nvSpPr>
        <p:spPr>
          <a:xfrm>
            <a:off x="4794360" y="4193060"/>
            <a:ext cx="576469" cy="85585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9" name="椭圆 22">
            <a:extLst>
              <a:ext uri="{FF2B5EF4-FFF2-40B4-BE49-F238E27FC236}">
                <a16:creationId xmlns:a16="http://schemas.microsoft.com/office/drawing/2014/main" id="{7D436BC8-3293-AF30-973D-0A00917D277B}"/>
              </a:ext>
            </a:extLst>
          </p:cNvPr>
          <p:cNvSpPr/>
          <p:nvPr/>
        </p:nvSpPr>
        <p:spPr>
          <a:xfrm>
            <a:off x="7113220" y="3457564"/>
            <a:ext cx="576469" cy="85585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0" name="椭圆 23">
            <a:extLst>
              <a:ext uri="{FF2B5EF4-FFF2-40B4-BE49-F238E27FC236}">
                <a16:creationId xmlns:a16="http://schemas.microsoft.com/office/drawing/2014/main" id="{1F7A16CC-1751-DC2A-1573-A9C2F1034517}"/>
              </a:ext>
            </a:extLst>
          </p:cNvPr>
          <p:cNvSpPr/>
          <p:nvPr/>
        </p:nvSpPr>
        <p:spPr>
          <a:xfrm>
            <a:off x="9631955" y="4133342"/>
            <a:ext cx="576469" cy="85585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cxnSp>
        <p:nvCxnSpPr>
          <p:cNvPr id="21" name="直接箭头连接符 16">
            <a:extLst>
              <a:ext uri="{FF2B5EF4-FFF2-40B4-BE49-F238E27FC236}">
                <a16:creationId xmlns:a16="http://schemas.microsoft.com/office/drawing/2014/main" id="{197A13A6-2D9A-F8B7-9073-332CC5582D2A}"/>
              </a:ext>
            </a:extLst>
          </p:cNvPr>
          <p:cNvCxnSpPr>
            <a:cxnSpLocks/>
          </p:cNvCxnSpPr>
          <p:nvPr/>
        </p:nvCxnSpPr>
        <p:spPr>
          <a:xfrm>
            <a:off x="7154186" y="4369075"/>
            <a:ext cx="0" cy="4971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6">
            <a:extLst>
              <a:ext uri="{FF2B5EF4-FFF2-40B4-BE49-F238E27FC236}">
                <a16:creationId xmlns:a16="http://schemas.microsoft.com/office/drawing/2014/main" id="{ACA9C1C0-A1D4-9D7F-0D09-F4B891A6BB39}"/>
              </a:ext>
            </a:extLst>
          </p:cNvPr>
          <p:cNvSpPr txBox="1"/>
          <p:nvPr/>
        </p:nvSpPr>
        <p:spPr>
          <a:xfrm>
            <a:off x="6498869" y="4975314"/>
            <a:ext cx="1239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3.8mA/V</a:t>
            </a:r>
            <a:endParaRPr lang="zh-CN" altLang="en-US" sz="2000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725B1B7-01E9-6A7D-CE4D-E811A899A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1667005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C0F47-4FE0-3E06-892D-76DBF644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51273"/>
            <a:ext cx="6778957" cy="623017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Modified</a:t>
            </a:r>
            <a:r>
              <a:rPr lang="it-IT" dirty="0"/>
              <a:t> </a:t>
            </a:r>
            <a:r>
              <a:rPr lang="it-IT" dirty="0" err="1"/>
              <a:t>Poynting</a:t>
            </a:r>
            <a:r>
              <a:rPr lang="it-IT" dirty="0"/>
              <a:t> </a:t>
            </a:r>
            <a:r>
              <a:rPr lang="it-IT" dirty="0" err="1"/>
              <a:t>Vector</a:t>
            </a:r>
            <a:r>
              <a:rPr lang="it-IT" dirty="0"/>
              <a:t> and Peak E field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83BCB8-5C18-C7C5-33C4-12F63214A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图片 14">
            <a:extLst>
              <a:ext uri="{FF2B5EF4-FFF2-40B4-BE49-F238E27FC236}">
                <a16:creationId xmlns:a16="http://schemas.microsoft.com/office/drawing/2014/main" id="{A926FB25-1C11-767F-9F0B-32E6E4341E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2" r="6883"/>
          <a:stretch/>
        </p:blipFill>
        <p:spPr>
          <a:xfrm>
            <a:off x="4349363" y="1693276"/>
            <a:ext cx="3593990" cy="3342623"/>
          </a:xfrm>
          <a:prstGeom prst="rect">
            <a:avLst/>
          </a:prstGeom>
        </p:spPr>
      </p:pic>
      <p:sp>
        <p:nvSpPr>
          <p:cNvPr id="7" name="文本框 15">
            <a:extLst>
              <a:ext uri="{FF2B5EF4-FFF2-40B4-BE49-F238E27FC236}">
                <a16:creationId xmlns:a16="http://schemas.microsoft.com/office/drawing/2014/main" id="{CE2E10FD-F245-4083-106A-F4C57B41D077}"/>
              </a:ext>
            </a:extLst>
          </p:cNvPr>
          <p:cNvSpPr txBox="1"/>
          <p:nvPr/>
        </p:nvSpPr>
        <p:spPr>
          <a:xfrm>
            <a:off x="4983280" y="5064560"/>
            <a:ext cx="2522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t=2ae=2mm, </a:t>
            </a:r>
            <a:r>
              <a:rPr lang="en-US" altLang="zh-CN" b="1" dirty="0">
                <a:solidFill>
                  <a:schemeClr val="accent6"/>
                </a:solidFill>
              </a:rPr>
              <a:t>gap = 1mm</a:t>
            </a:r>
            <a:endParaRPr lang="zh-CN" altLang="en-US" b="1" dirty="0">
              <a:solidFill>
                <a:schemeClr val="accent6"/>
              </a:solidFill>
            </a:endParaRPr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A3E04142-DFF7-1715-A62B-191366659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r="6381"/>
          <a:stretch/>
        </p:blipFill>
        <p:spPr>
          <a:xfrm>
            <a:off x="405517" y="1808038"/>
            <a:ext cx="3450866" cy="3079090"/>
          </a:xfrm>
          <a:prstGeom prst="rect">
            <a:avLst/>
          </a:prstGeom>
        </p:spPr>
      </p:pic>
      <p:sp>
        <p:nvSpPr>
          <p:cNvPr id="9" name="文本框 30">
            <a:extLst>
              <a:ext uri="{FF2B5EF4-FFF2-40B4-BE49-F238E27FC236}">
                <a16:creationId xmlns:a16="http://schemas.microsoft.com/office/drawing/2014/main" id="{993532E9-B334-C4F0-2BF9-5381A0654A00}"/>
              </a:ext>
            </a:extLst>
          </p:cNvPr>
          <p:cNvSpPr txBox="1"/>
          <p:nvPr/>
        </p:nvSpPr>
        <p:spPr>
          <a:xfrm>
            <a:off x="755662" y="5065464"/>
            <a:ext cx="274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t=2ae=2mm, </a:t>
            </a:r>
            <a:r>
              <a:rPr lang="en-US" altLang="zh-CN" b="1" dirty="0"/>
              <a:t>gap = 0.5mm</a:t>
            </a:r>
            <a:endParaRPr lang="zh-CN" altLang="en-US" b="1" dirty="0"/>
          </a:p>
        </p:txBody>
      </p:sp>
      <p:pic>
        <p:nvPicPr>
          <p:cNvPr id="10" name="图片 31">
            <a:extLst>
              <a:ext uri="{FF2B5EF4-FFF2-40B4-BE49-F238E27FC236}">
                <a16:creationId xmlns:a16="http://schemas.microsoft.com/office/drawing/2014/main" id="{08495DF7-D802-ACE6-2990-F79C22F738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" r="5815"/>
          <a:stretch/>
        </p:blipFill>
        <p:spPr>
          <a:xfrm>
            <a:off x="8436334" y="1836939"/>
            <a:ext cx="3339548" cy="2987674"/>
          </a:xfrm>
          <a:prstGeom prst="rect">
            <a:avLst/>
          </a:prstGeom>
        </p:spPr>
      </p:pic>
      <p:sp>
        <p:nvSpPr>
          <p:cNvPr id="11" name="文本框 32">
            <a:extLst>
              <a:ext uri="{FF2B5EF4-FFF2-40B4-BE49-F238E27FC236}">
                <a16:creationId xmlns:a16="http://schemas.microsoft.com/office/drawing/2014/main" id="{4A5D4C92-6E6B-775E-9C4B-CF00D8379633}"/>
              </a:ext>
            </a:extLst>
          </p:cNvPr>
          <p:cNvSpPr txBox="1"/>
          <p:nvPr/>
        </p:nvSpPr>
        <p:spPr>
          <a:xfrm>
            <a:off x="8872733" y="5065224"/>
            <a:ext cx="2720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t=2ae=2mm, </a:t>
            </a:r>
            <a:r>
              <a:rPr lang="en-US" altLang="zh-CN" b="1" dirty="0"/>
              <a:t>gap = 1.5mm</a:t>
            </a:r>
            <a:endParaRPr lang="zh-CN" altLang="en-US" b="1" dirty="0"/>
          </a:p>
        </p:txBody>
      </p:sp>
      <p:sp>
        <p:nvSpPr>
          <p:cNvPr id="12" name="文本框 33">
            <a:extLst>
              <a:ext uri="{FF2B5EF4-FFF2-40B4-BE49-F238E27FC236}">
                <a16:creationId xmlns:a16="http://schemas.microsoft.com/office/drawing/2014/main" id="{9E41C6B6-BB18-CC32-0E1B-4A234568B26A}"/>
              </a:ext>
            </a:extLst>
          </p:cNvPr>
          <p:cNvSpPr txBox="1"/>
          <p:nvPr/>
        </p:nvSpPr>
        <p:spPr>
          <a:xfrm>
            <a:off x="477078" y="5565914"/>
            <a:ext cx="3509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Optimal value: Sc/</a:t>
            </a:r>
            <a:r>
              <a:rPr lang="en-US" altLang="zh-CN" sz="1800" dirty="0"/>
              <a:t>Eacc^2</a:t>
            </a:r>
            <a:r>
              <a:rPr lang="en-US" altLang="zh-CN" dirty="0"/>
              <a:t> = 0.694 Ep = 2.26</a:t>
            </a:r>
          </a:p>
          <a:p>
            <a:r>
              <a:rPr lang="en-US" altLang="zh-CN" dirty="0"/>
              <a:t>Desired point: be = 1.7mm</a:t>
            </a:r>
          </a:p>
          <a:p>
            <a:endParaRPr lang="zh-CN" altLang="en-US" dirty="0"/>
          </a:p>
        </p:txBody>
      </p:sp>
      <p:sp>
        <p:nvSpPr>
          <p:cNvPr id="13" name="文本框 34">
            <a:extLst>
              <a:ext uri="{FF2B5EF4-FFF2-40B4-BE49-F238E27FC236}">
                <a16:creationId xmlns:a16="http://schemas.microsoft.com/office/drawing/2014/main" id="{8D4C17D0-38CA-2463-CABA-CFF36BDC6045}"/>
              </a:ext>
            </a:extLst>
          </p:cNvPr>
          <p:cNvSpPr txBox="1"/>
          <p:nvPr/>
        </p:nvSpPr>
        <p:spPr>
          <a:xfrm>
            <a:off x="4622360" y="5522045"/>
            <a:ext cx="3432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Optimal value: Sc/</a:t>
            </a:r>
            <a:r>
              <a:rPr lang="en-US" altLang="zh-CN" sz="1800" dirty="0"/>
              <a:t>Eacc^2</a:t>
            </a:r>
            <a:r>
              <a:rPr lang="en-US" altLang="zh-CN" dirty="0"/>
              <a:t> = 0.827 Ep = 2.44</a:t>
            </a:r>
          </a:p>
          <a:p>
            <a:r>
              <a:rPr lang="en-US" altLang="zh-CN" dirty="0"/>
              <a:t>Desired point: be = 1.5-1.6mm</a:t>
            </a:r>
          </a:p>
          <a:p>
            <a:endParaRPr lang="zh-CN" altLang="en-US" dirty="0"/>
          </a:p>
        </p:txBody>
      </p:sp>
      <p:sp>
        <p:nvSpPr>
          <p:cNvPr id="14" name="文本框 35">
            <a:extLst>
              <a:ext uri="{FF2B5EF4-FFF2-40B4-BE49-F238E27FC236}">
                <a16:creationId xmlns:a16="http://schemas.microsoft.com/office/drawing/2014/main" id="{2160C910-34E0-76C2-A90C-04E090E5C1E6}"/>
              </a:ext>
            </a:extLst>
          </p:cNvPr>
          <p:cNvSpPr txBox="1"/>
          <p:nvPr/>
        </p:nvSpPr>
        <p:spPr>
          <a:xfrm>
            <a:off x="8703146" y="5522045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Optimal value: Sc/</a:t>
            </a:r>
            <a:r>
              <a:rPr lang="en-US" altLang="zh-CN" sz="1800" dirty="0"/>
              <a:t>Eacc^2</a:t>
            </a:r>
            <a:r>
              <a:rPr lang="en-US" altLang="zh-CN" dirty="0"/>
              <a:t> = 0.963 Ep = 2.60</a:t>
            </a:r>
          </a:p>
          <a:p>
            <a:r>
              <a:rPr lang="en-US" altLang="zh-CN" dirty="0"/>
              <a:t>Desired point: be = 1.6mm</a:t>
            </a:r>
          </a:p>
          <a:p>
            <a:endParaRPr lang="zh-CN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5687DF-3932-91F3-1553-5B9785C08AA3}"/>
              </a:ext>
            </a:extLst>
          </p:cNvPr>
          <p:cNvSpPr txBox="1"/>
          <p:nvPr/>
        </p:nvSpPr>
        <p:spPr>
          <a:xfrm>
            <a:off x="9678059" y="1591586"/>
            <a:ext cx="185756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Sc/</a:t>
            </a:r>
            <a:r>
              <a:rPr lang="en-US" altLang="zh-CN" sz="1800" dirty="0"/>
              <a:t>Eacc^2 (mA/V)</a:t>
            </a:r>
          </a:p>
          <a:p>
            <a:r>
              <a:rPr lang="en-US" dirty="0">
                <a:solidFill>
                  <a:srgbClr val="FF0000"/>
                </a:solidFill>
              </a:rPr>
              <a:t>Ep/</a:t>
            </a:r>
            <a:r>
              <a:rPr lang="en-US" dirty="0" err="1">
                <a:solidFill>
                  <a:srgbClr val="FF0000"/>
                </a:solidFill>
              </a:rPr>
              <a:t>Eacc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6BD676-3AAE-DE70-CB8A-63E2D21DFB0E}"/>
              </a:ext>
            </a:extLst>
          </p:cNvPr>
          <p:cNvSpPr txBox="1"/>
          <p:nvPr/>
        </p:nvSpPr>
        <p:spPr>
          <a:xfrm>
            <a:off x="5775292" y="1592913"/>
            <a:ext cx="185756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Sc/</a:t>
            </a:r>
            <a:r>
              <a:rPr lang="en-US" altLang="zh-CN" sz="1800" dirty="0"/>
              <a:t>Eacc^2 (mA/V)</a:t>
            </a:r>
          </a:p>
          <a:p>
            <a:r>
              <a:rPr lang="en-US" dirty="0">
                <a:solidFill>
                  <a:srgbClr val="FF0000"/>
                </a:solidFill>
              </a:rPr>
              <a:t>Ep/</a:t>
            </a:r>
            <a:r>
              <a:rPr lang="en-US" dirty="0" err="1">
                <a:solidFill>
                  <a:srgbClr val="FF0000"/>
                </a:solidFill>
              </a:rPr>
              <a:t>Eacc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1522AA-2C0D-FED0-F388-099F1FFEA310}"/>
              </a:ext>
            </a:extLst>
          </p:cNvPr>
          <p:cNvSpPr txBox="1"/>
          <p:nvPr/>
        </p:nvSpPr>
        <p:spPr>
          <a:xfrm>
            <a:off x="1769164" y="1594240"/>
            <a:ext cx="185756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Sc/</a:t>
            </a:r>
            <a:r>
              <a:rPr lang="en-US" altLang="zh-CN" sz="1800" dirty="0"/>
              <a:t>Eacc^2 (mA/V)</a:t>
            </a:r>
          </a:p>
          <a:p>
            <a:r>
              <a:rPr lang="en-US" dirty="0">
                <a:solidFill>
                  <a:srgbClr val="FF0000"/>
                </a:solidFill>
              </a:rPr>
              <a:t>Ep/</a:t>
            </a:r>
            <a:r>
              <a:rPr lang="en-US" dirty="0" err="1">
                <a:solidFill>
                  <a:srgbClr val="FF0000"/>
                </a:solidFill>
              </a:rPr>
              <a:t>Eacc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A16F3E-B4FF-0606-A7C4-65D365280017}"/>
              </a:ext>
            </a:extLst>
          </p:cNvPr>
          <p:cNvGrpSpPr/>
          <p:nvPr/>
        </p:nvGrpSpPr>
        <p:grpSpPr>
          <a:xfrm>
            <a:off x="7855889" y="0"/>
            <a:ext cx="1655324" cy="1937574"/>
            <a:chOff x="5192202" y="0"/>
            <a:chExt cx="1655324" cy="19375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0F4BC3-1B9F-E7B4-F227-233797420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03031" y="0"/>
              <a:ext cx="1644495" cy="193757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2DD35D-8069-76F4-FB27-AAEC098B8F19}"/>
                </a:ext>
              </a:extLst>
            </p:cNvPr>
            <p:cNvSpPr/>
            <p:nvPr/>
          </p:nvSpPr>
          <p:spPr>
            <a:xfrm>
              <a:off x="5192202" y="1685677"/>
              <a:ext cx="111318" cy="1749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CA4301D-18F1-11C1-DCF5-F051A9239286}"/>
              </a:ext>
            </a:extLst>
          </p:cNvPr>
          <p:cNvSpPr txBox="1"/>
          <p:nvPr/>
        </p:nvSpPr>
        <p:spPr>
          <a:xfrm>
            <a:off x="1794342" y="4632963"/>
            <a:ext cx="9845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dirty="0"/>
              <a:t>be (mm)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18DE32-9F5E-9710-A3D3-E45BD60C9FA9}"/>
              </a:ext>
            </a:extLst>
          </p:cNvPr>
          <p:cNvSpPr txBox="1"/>
          <p:nvPr/>
        </p:nvSpPr>
        <p:spPr>
          <a:xfrm>
            <a:off x="5755415" y="4642238"/>
            <a:ext cx="9845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dirty="0"/>
              <a:t>be (mm)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F7C0FE-609F-5491-7244-05D24B26D625}"/>
              </a:ext>
            </a:extLst>
          </p:cNvPr>
          <p:cNvSpPr txBox="1"/>
          <p:nvPr/>
        </p:nvSpPr>
        <p:spPr>
          <a:xfrm>
            <a:off x="9842385" y="4634288"/>
            <a:ext cx="9845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dirty="0"/>
              <a:t>be (mm)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2F3C2816-CF25-6DF8-3EEC-6D2E78B7E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682017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96E6C-6560-543A-D557-84B89BDDA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Hp, </a:t>
            </a:r>
            <a:r>
              <a:rPr lang="it-IT" dirty="0" err="1"/>
              <a:t>Rsh</a:t>
            </a:r>
            <a:r>
              <a:rPr lang="it-IT" dirty="0"/>
              <a:t> and Q for gap=1mm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4AB11-315C-3623-FA46-682AB54D0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文本框 15">
            <a:extLst>
              <a:ext uri="{FF2B5EF4-FFF2-40B4-BE49-F238E27FC236}">
                <a16:creationId xmlns:a16="http://schemas.microsoft.com/office/drawing/2014/main" id="{ED44C9A7-79C6-E374-2EF8-1999155D07FB}"/>
              </a:ext>
            </a:extLst>
          </p:cNvPr>
          <p:cNvSpPr txBox="1"/>
          <p:nvPr/>
        </p:nvSpPr>
        <p:spPr>
          <a:xfrm>
            <a:off x="5486288" y="4669962"/>
            <a:ext cx="2247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t=2mm, </a:t>
            </a:r>
            <a:r>
              <a:rPr lang="en-US" altLang="zh-CN" b="1" dirty="0"/>
              <a:t>gap = 1mm</a:t>
            </a:r>
            <a:endParaRPr lang="zh-CN" altLang="en-US" b="1" dirty="0"/>
          </a:p>
        </p:txBody>
      </p:sp>
      <p:sp>
        <p:nvSpPr>
          <p:cNvPr id="7" name="文本框 30">
            <a:extLst>
              <a:ext uri="{FF2B5EF4-FFF2-40B4-BE49-F238E27FC236}">
                <a16:creationId xmlns:a16="http://schemas.microsoft.com/office/drawing/2014/main" id="{D4CE9889-5D5A-3431-B793-3CD7B6BA6C2A}"/>
              </a:ext>
            </a:extLst>
          </p:cNvPr>
          <p:cNvSpPr txBox="1"/>
          <p:nvPr/>
        </p:nvSpPr>
        <p:spPr>
          <a:xfrm>
            <a:off x="1097568" y="4675849"/>
            <a:ext cx="2389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t=2mm, </a:t>
            </a:r>
            <a:r>
              <a:rPr lang="en-US" altLang="zh-CN" b="1" dirty="0"/>
              <a:t>gap = 1mm</a:t>
            </a:r>
            <a:endParaRPr lang="zh-CN" altLang="en-US" b="1" dirty="0"/>
          </a:p>
        </p:txBody>
      </p:sp>
      <p:sp>
        <p:nvSpPr>
          <p:cNvPr id="8" name="文本框 32">
            <a:extLst>
              <a:ext uri="{FF2B5EF4-FFF2-40B4-BE49-F238E27FC236}">
                <a16:creationId xmlns:a16="http://schemas.microsoft.com/office/drawing/2014/main" id="{D83F24AE-F665-055F-3DA8-A39F119A6BCD}"/>
              </a:ext>
            </a:extLst>
          </p:cNvPr>
          <p:cNvSpPr txBox="1"/>
          <p:nvPr/>
        </p:nvSpPr>
        <p:spPr>
          <a:xfrm>
            <a:off x="8904541" y="4635851"/>
            <a:ext cx="2389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t=2mm, </a:t>
            </a:r>
            <a:r>
              <a:rPr lang="en-US" altLang="zh-CN" b="1" dirty="0"/>
              <a:t>gap = 1mm</a:t>
            </a:r>
            <a:endParaRPr lang="zh-CN" altLang="en-US" b="1" dirty="0"/>
          </a:p>
        </p:txBody>
      </p:sp>
      <p:sp>
        <p:nvSpPr>
          <p:cNvPr id="9" name="文本框 33">
            <a:extLst>
              <a:ext uri="{FF2B5EF4-FFF2-40B4-BE49-F238E27FC236}">
                <a16:creationId xmlns:a16="http://schemas.microsoft.com/office/drawing/2014/main" id="{78F72202-B96B-1A0C-5821-3B82E6BD3670}"/>
              </a:ext>
            </a:extLst>
          </p:cNvPr>
          <p:cNvSpPr txBox="1"/>
          <p:nvPr/>
        </p:nvSpPr>
        <p:spPr>
          <a:xfrm>
            <a:off x="1048153" y="5155571"/>
            <a:ext cx="3910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No significant influence</a:t>
            </a:r>
          </a:p>
          <a:p>
            <a:endParaRPr lang="zh-CN" altLang="en-US" dirty="0"/>
          </a:p>
        </p:txBody>
      </p:sp>
      <p:pic>
        <p:nvPicPr>
          <p:cNvPr id="10" name="图片 1">
            <a:extLst>
              <a:ext uri="{FF2B5EF4-FFF2-40B4-BE49-F238E27FC236}">
                <a16:creationId xmlns:a16="http://schemas.microsoft.com/office/drawing/2014/main" id="{D7EF0D26-2405-DCE3-D156-29470A9FBB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75"/>
          <a:stretch/>
        </p:blipFill>
        <p:spPr>
          <a:xfrm>
            <a:off x="373711" y="1056098"/>
            <a:ext cx="3941471" cy="3391228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8A73CA50-4E8E-A5C8-2091-09E3353CA7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62"/>
          <a:stretch/>
        </p:blipFill>
        <p:spPr>
          <a:xfrm>
            <a:off x="4651513" y="1161188"/>
            <a:ext cx="3860695" cy="3318217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59190C42-A675-4883-7195-3FD85AA76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184" y="1188337"/>
            <a:ext cx="4108203" cy="3235873"/>
          </a:xfrm>
          <a:prstGeom prst="rect">
            <a:avLst/>
          </a:prstGeom>
        </p:spPr>
      </p:pic>
      <p:sp>
        <p:nvSpPr>
          <p:cNvPr id="13" name="文本框 4">
            <a:extLst>
              <a:ext uri="{FF2B5EF4-FFF2-40B4-BE49-F238E27FC236}">
                <a16:creationId xmlns:a16="http://schemas.microsoft.com/office/drawing/2014/main" id="{B734DA20-B26F-49B2-9CB7-1661151E4A0C}"/>
              </a:ext>
            </a:extLst>
          </p:cNvPr>
          <p:cNvSpPr txBox="1"/>
          <p:nvPr/>
        </p:nvSpPr>
        <p:spPr>
          <a:xfrm>
            <a:off x="5758732" y="5093656"/>
            <a:ext cx="188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Optimal Q :7000</a:t>
            </a:r>
            <a:endParaRPr lang="zh-CN" altLang="en-US" dirty="0"/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id="{0EC73A95-812D-1C62-1F19-3C013FF03DAB}"/>
              </a:ext>
            </a:extLst>
          </p:cNvPr>
          <p:cNvSpPr txBox="1"/>
          <p:nvPr/>
        </p:nvSpPr>
        <p:spPr>
          <a:xfrm>
            <a:off x="8472919" y="5059545"/>
            <a:ext cx="3295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Optimal impedance: 98.21MΩ/m</a:t>
            </a:r>
            <a:endParaRPr lang="zh-CN" altLang="en-US" dirty="0"/>
          </a:p>
        </p:txBody>
      </p:sp>
      <p:sp>
        <p:nvSpPr>
          <p:cNvPr id="15" name="文本框 5">
            <a:extLst>
              <a:ext uri="{FF2B5EF4-FFF2-40B4-BE49-F238E27FC236}">
                <a16:creationId xmlns:a16="http://schemas.microsoft.com/office/drawing/2014/main" id="{2E724CDD-395A-E419-B571-F351847CC190}"/>
              </a:ext>
            </a:extLst>
          </p:cNvPr>
          <p:cNvSpPr txBox="1"/>
          <p:nvPr/>
        </p:nvSpPr>
        <p:spPr>
          <a:xfrm>
            <a:off x="2107565" y="5709285"/>
            <a:ext cx="7411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1"/>
                </a:solidFill>
              </a:rPr>
              <a:t>Hp is hard to be reduced !!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B7BEBC-501E-1F6E-8D2D-D73AE15CEE45}"/>
              </a:ext>
            </a:extLst>
          </p:cNvPr>
          <p:cNvSpPr txBox="1"/>
          <p:nvPr/>
        </p:nvSpPr>
        <p:spPr>
          <a:xfrm>
            <a:off x="1769164" y="1411360"/>
            <a:ext cx="16876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Hp/</a:t>
            </a:r>
            <a:r>
              <a:rPr lang="en-US" altLang="zh-CN" sz="1800" dirty="0" err="1"/>
              <a:t>Eacc</a:t>
            </a:r>
            <a:r>
              <a:rPr lang="en-US" altLang="zh-CN" sz="1800" dirty="0"/>
              <a:t> (mA/V)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357816-9C1E-C24C-5EE4-1600D8B724CB}"/>
              </a:ext>
            </a:extLst>
          </p:cNvPr>
          <p:cNvSpPr txBox="1"/>
          <p:nvPr/>
        </p:nvSpPr>
        <p:spPr>
          <a:xfrm>
            <a:off x="6350441" y="3034751"/>
            <a:ext cx="16719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Quality factor Q</a:t>
            </a:r>
            <a:endParaRPr lang="en-US" altLang="zh-CN" sz="1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7CE6058-9BBD-2A53-30AE-91DA5FD62BB2}"/>
              </a:ext>
            </a:extLst>
          </p:cNvPr>
          <p:cNvGrpSpPr/>
          <p:nvPr/>
        </p:nvGrpSpPr>
        <p:grpSpPr>
          <a:xfrm>
            <a:off x="5192202" y="0"/>
            <a:ext cx="1655324" cy="1937574"/>
            <a:chOff x="5192202" y="0"/>
            <a:chExt cx="1655324" cy="193757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3BD0D34-072D-CA9A-6AC5-00998564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03031" y="0"/>
              <a:ext cx="1644495" cy="193757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1841D8-781A-AC78-AEEB-A1FF8B75908B}"/>
                </a:ext>
              </a:extLst>
            </p:cNvPr>
            <p:cNvSpPr/>
            <p:nvPr/>
          </p:nvSpPr>
          <p:spPr>
            <a:xfrm>
              <a:off x="5192202" y="1685677"/>
              <a:ext cx="111318" cy="1749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89638C9-5BE2-2173-53FC-D86ED7195CCD}"/>
              </a:ext>
            </a:extLst>
          </p:cNvPr>
          <p:cNvSpPr txBox="1"/>
          <p:nvPr/>
        </p:nvSpPr>
        <p:spPr>
          <a:xfrm>
            <a:off x="10025269" y="2765733"/>
            <a:ext cx="18301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altLang="zh-CN" sz="1800" dirty="0"/>
              <a:t>E</a:t>
            </a:r>
            <a:r>
              <a:rPr lang="en-US" altLang="zh-CN" sz="1800" dirty="0"/>
              <a:t>ff. Shunt imp. </a:t>
            </a:r>
            <a:r>
              <a:rPr lang="en-US" altLang="zh-CN" sz="1800" dirty="0" err="1"/>
              <a:t>Rsh</a:t>
            </a:r>
            <a:r>
              <a:rPr lang="en-US" altLang="zh-CN" sz="1800" dirty="0"/>
              <a:t> (M</a:t>
            </a:r>
            <a:r>
              <a:rPr lang="el-GR" altLang="zh-CN" sz="1800" dirty="0"/>
              <a:t>Ω</a:t>
            </a:r>
            <a:r>
              <a:rPr lang="en-US" altLang="zh-CN" sz="1800" dirty="0"/>
              <a:t>/m)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ABCD59-7AC9-39ED-BCDA-CF905B3C76F0}"/>
              </a:ext>
            </a:extLst>
          </p:cNvPr>
          <p:cNvSpPr txBox="1"/>
          <p:nvPr/>
        </p:nvSpPr>
        <p:spPr>
          <a:xfrm>
            <a:off x="2001078" y="4251299"/>
            <a:ext cx="8723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R</a:t>
            </a:r>
            <a:r>
              <a:rPr lang="en-US" altLang="zh-CN" sz="1800" dirty="0"/>
              <a:t> (mm)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51DBE9-4778-62FA-CF00-97B2ABA429C9}"/>
              </a:ext>
            </a:extLst>
          </p:cNvPr>
          <p:cNvSpPr txBox="1"/>
          <p:nvPr/>
        </p:nvSpPr>
        <p:spPr>
          <a:xfrm>
            <a:off x="9944429" y="4251299"/>
            <a:ext cx="8723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R</a:t>
            </a:r>
            <a:r>
              <a:rPr lang="en-US" altLang="zh-CN" sz="1800" dirty="0"/>
              <a:t> (mm)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BD2FE0-2204-A8FF-1979-BBD66067CD23}"/>
              </a:ext>
            </a:extLst>
          </p:cNvPr>
          <p:cNvSpPr txBox="1"/>
          <p:nvPr/>
        </p:nvSpPr>
        <p:spPr>
          <a:xfrm>
            <a:off x="6278880" y="4251299"/>
            <a:ext cx="8723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R</a:t>
            </a:r>
            <a:r>
              <a:rPr lang="en-US" altLang="zh-CN" sz="1800" dirty="0"/>
              <a:t> (mm)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66C812FB-6384-904D-7BBE-488E97EBB5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2553839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4D8F9-19A6-CB0D-36A0-51D384AC2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6161815" cy="535531"/>
          </a:xfrm>
        </p:spPr>
        <p:txBody>
          <a:bodyPr wrap="square">
            <a:spAutoFit/>
          </a:bodyPr>
          <a:lstStyle/>
          <a:p>
            <a:r>
              <a:rPr lang="en-US" dirty="0"/>
              <a:t>RF design of the full-scale structure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87FADA-92D3-FC00-7E9D-71DB1ABCF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Image 0" descr="/home/claude/asterix_deck/assets/full_structure_field.png">
            <a:extLst>
              <a:ext uri="{FF2B5EF4-FFF2-40B4-BE49-F238E27FC236}">
                <a16:creationId xmlns:a16="http://schemas.microsoft.com/office/drawing/2014/main" id="{04EE2BF2-5D27-D367-6812-091DE8170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00200"/>
            <a:ext cx="5074920" cy="420624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C57E22DE-1143-9170-0417-309F4D25C7E2}"/>
              </a:ext>
            </a:extLst>
          </p:cNvPr>
          <p:cNvSpPr/>
          <p:nvPr/>
        </p:nvSpPr>
        <p:spPr>
          <a:xfrm>
            <a:off x="548640" y="5852160"/>
            <a:ext cx="5074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Top: full 1-metre-long, four-quadrant structure model. Bottom: on-axis electric-field profile.</a:t>
            </a:r>
            <a:endParaRPr lang="en-US" sz="1400" dirty="0"/>
          </a:p>
        </p:txBody>
      </p:sp>
      <p:graphicFrame>
        <p:nvGraphicFramePr>
          <p:cNvPr id="11" name="Table 0">
            <a:extLst>
              <a:ext uri="{FF2B5EF4-FFF2-40B4-BE49-F238E27FC236}">
                <a16:creationId xmlns:a16="http://schemas.microsoft.com/office/drawing/2014/main" id="{F221C366-0CFF-C460-7EF5-672198C5A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632513"/>
              </p:ext>
            </p:extLst>
          </p:nvPr>
        </p:nvGraphicFramePr>
        <p:xfrm>
          <a:off x="5943600" y="1645920"/>
          <a:ext cx="5715000" cy="397764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65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65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Frequency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11.994 GHz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Accelerating gradient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 MV/m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Input power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 MW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Operating mode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2π/3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Number of cells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structure length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Quality factor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6931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Shunt impedance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97.3 MΩ/m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77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Peak surface field, Ep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245 MV/m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B3954CDC-33D4-F220-1258-C7BDF3AD58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1802249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1532B-F93C-1F6D-5648-9DBB04D03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8220741" cy="535531"/>
          </a:xfrm>
        </p:spPr>
        <p:txBody>
          <a:bodyPr wrap="square">
            <a:spAutoFit/>
          </a:bodyPr>
          <a:lstStyle/>
          <a:p>
            <a:r>
              <a:rPr lang="en-US" dirty="0"/>
              <a:t>RF–thermal–mechanical </a:t>
            </a:r>
            <a:r>
              <a:rPr lang="en-US" dirty="0" err="1"/>
              <a:t>multiphysics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02701-F697-0353-F31F-15AC80139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6F0D676F-5D7A-F0F1-9A54-F0858007A2CA}"/>
              </a:ext>
            </a:extLst>
          </p:cNvPr>
          <p:cNvSpPr/>
          <p:nvPr/>
        </p:nvSpPr>
        <p:spPr>
          <a:xfrm>
            <a:off x="530352" y="621792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the loop between RF losses, cooling, deformation and RF detuning</a:t>
            </a:r>
            <a:endParaRPr lang="en-US" sz="12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DB66D0D6-ABB1-5BC2-3190-58C324C6DF30}"/>
              </a:ext>
            </a:extLst>
          </p:cNvPr>
          <p:cNvSpPr/>
          <p:nvPr/>
        </p:nvSpPr>
        <p:spPr>
          <a:xfrm>
            <a:off x="777240" y="1024128"/>
            <a:ext cx="2148840" cy="868680"/>
          </a:xfrm>
          <a:prstGeom prst="rect">
            <a:avLst/>
          </a:prstGeom>
          <a:solidFill>
            <a:srgbClr val="F2E6DC"/>
          </a:solidFill>
          <a:ln w="12700">
            <a:solidFill>
              <a:srgbClr val="D9DDE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 RF baseline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 profile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advance</a:t>
            </a:r>
            <a:endParaRPr lang="en-US" sz="1400" dirty="0"/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104FAD45-459F-B354-9936-E352730C0A2E}"/>
              </a:ext>
            </a:extLst>
          </p:cNvPr>
          <p:cNvSpPr/>
          <p:nvPr/>
        </p:nvSpPr>
        <p:spPr>
          <a:xfrm>
            <a:off x="2990088" y="1325880"/>
            <a:ext cx="329184" cy="219456"/>
          </a:xfrm>
          <a:prstGeom prst="chevron">
            <a:avLst/>
          </a:prstGeom>
          <a:solidFill>
            <a:srgbClr val="BCCCDC"/>
          </a:solidFill>
          <a:ln w="12700">
            <a:solidFill>
              <a:srgbClr val="BCCC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0F5418F8-3205-3952-E1DF-D8C4AE712C29}"/>
              </a:ext>
            </a:extLst>
          </p:cNvPr>
          <p:cNvSpPr/>
          <p:nvPr/>
        </p:nvSpPr>
        <p:spPr>
          <a:xfrm>
            <a:off x="3566160" y="1024128"/>
            <a:ext cx="2148840" cy="868680"/>
          </a:xfrm>
          <a:prstGeom prst="rect">
            <a:avLst/>
          </a:prstGeom>
          <a:solidFill>
            <a:srgbClr val="EAF2FA"/>
          </a:solidFill>
          <a:ln w="12700">
            <a:solidFill>
              <a:srgbClr val="D9DDE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 Thermal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wall losses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temperature map</a:t>
            </a:r>
            <a:endParaRPr lang="en-US" sz="1400" dirty="0"/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A3AEA448-5245-DF9E-21F6-8059998783F7}"/>
              </a:ext>
            </a:extLst>
          </p:cNvPr>
          <p:cNvSpPr/>
          <p:nvPr/>
        </p:nvSpPr>
        <p:spPr>
          <a:xfrm>
            <a:off x="5779008" y="1325880"/>
            <a:ext cx="329184" cy="219456"/>
          </a:xfrm>
          <a:prstGeom prst="chevron">
            <a:avLst/>
          </a:prstGeom>
          <a:solidFill>
            <a:srgbClr val="BCCCDC"/>
          </a:solidFill>
          <a:ln w="12700">
            <a:solidFill>
              <a:srgbClr val="BCCC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4E73F0EC-5DF2-58A8-7DA7-F075E423769A}"/>
              </a:ext>
            </a:extLst>
          </p:cNvPr>
          <p:cNvSpPr/>
          <p:nvPr/>
        </p:nvSpPr>
        <p:spPr>
          <a:xfrm>
            <a:off x="6355080" y="1024128"/>
            <a:ext cx="2148840" cy="868680"/>
          </a:xfrm>
          <a:prstGeom prst="rect">
            <a:avLst/>
          </a:prstGeom>
          <a:solidFill>
            <a:srgbClr val="F2E6DC"/>
          </a:solidFill>
          <a:ln w="12700">
            <a:solidFill>
              <a:srgbClr val="D9DDE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 Mechanical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thermal expansion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deformation</a:t>
            </a:r>
            <a:endParaRPr lang="en-US" sz="1400" dirty="0"/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56216476-919E-E7F6-D275-61F150F9FF5F}"/>
              </a:ext>
            </a:extLst>
          </p:cNvPr>
          <p:cNvSpPr/>
          <p:nvPr/>
        </p:nvSpPr>
        <p:spPr>
          <a:xfrm>
            <a:off x="8567928" y="1325880"/>
            <a:ext cx="329184" cy="219456"/>
          </a:xfrm>
          <a:prstGeom prst="chevron">
            <a:avLst/>
          </a:prstGeom>
          <a:solidFill>
            <a:srgbClr val="BCCCDC"/>
          </a:solidFill>
          <a:ln w="12700">
            <a:solidFill>
              <a:srgbClr val="BCCC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48B21EC8-9563-7B92-91D7-3A78258DD0D0}"/>
              </a:ext>
            </a:extLst>
          </p:cNvPr>
          <p:cNvSpPr/>
          <p:nvPr/>
        </p:nvSpPr>
        <p:spPr>
          <a:xfrm>
            <a:off x="9144000" y="1024128"/>
            <a:ext cx="2148840" cy="868680"/>
          </a:xfrm>
          <a:prstGeom prst="rect">
            <a:avLst/>
          </a:prstGeom>
          <a:solidFill>
            <a:srgbClr val="EAF2FA"/>
          </a:solidFill>
          <a:ln w="12700">
            <a:solidFill>
              <a:srgbClr val="D9DDE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 RF feedback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S-parameters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 profile</a:t>
            </a:r>
            <a:endParaRPr lang="en-US" sz="1400" dirty="0"/>
          </a:p>
        </p:txBody>
      </p:sp>
      <p:pic>
        <p:nvPicPr>
          <p:cNvPr id="25" name="Image 0" descr="/mnt/data/asterix_assets/report/word/media/image14.png">
            <a:extLst>
              <a:ext uri="{FF2B5EF4-FFF2-40B4-BE49-F238E27FC236}">
                <a16:creationId xmlns:a16="http://schemas.microsoft.com/office/drawing/2014/main" id="{9C9DB647-2A43-BC9B-9042-626429D06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74"/>
          <a:stretch>
            <a:fillRect/>
          </a:stretch>
        </p:blipFill>
        <p:spPr>
          <a:xfrm>
            <a:off x="162963" y="2271415"/>
            <a:ext cx="5824369" cy="1998088"/>
          </a:xfrm>
          <a:prstGeom prst="rect">
            <a:avLst/>
          </a:prstGeom>
        </p:spPr>
      </p:pic>
      <p:pic>
        <p:nvPicPr>
          <p:cNvPr id="27" name="Image 1" descr="/mnt/data/asterix_assets/report/word/media/image15.png">
            <a:extLst>
              <a:ext uri="{FF2B5EF4-FFF2-40B4-BE49-F238E27FC236}">
                <a16:creationId xmlns:a16="http://schemas.microsoft.com/office/drawing/2014/main" id="{6CEA3D6B-8677-66E5-E417-7EB199896B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61"/>
          <a:stretch>
            <a:fillRect/>
          </a:stretch>
        </p:blipFill>
        <p:spPr>
          <a:xfrm>
            <a:off x="3290343" y="3800723"/>
            <a:ext cx="2711220" cy="1493474"/>
          </a:xfrm>
          <a:prstGeom prst="rect">
            <a:avLst/>
          </a:prstGeom>
        </p:spPr>
      </p:pic>
      <p:pic>
        <p:nvPicPr>
          <p:cNvPr id="29" name="Image 2" descr="/mnt/data/asterix_assets/report/word/media/image17.png">
            <a:extLst>
              <a:ext uri="{FF2B5EF4-FFF2-40B4-BE49-F238E27FC236}">
                <a16:creationId xmlns:a16="http://schemas.microsoft.com/office/drawing/2014/main" id="{80EC3376-C771-733D-503E-A3FC16D00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779" y="2445137"/>
            <a:ext cx="5591227" cy="3118100"/>
          </a:xfrm>
          <a:prstGeom prst="rect">
            <a:avLst/>
          </a:prstGeom>
        </p:spPr>
      </p:pic>
      <p:sp>
        <p:nvSpPr>
          <p:cNvPr id="35" name="Text 12">
            <a:extLst>
              <a:ext uri="{FF2B5EF4-FFF2-40B4-BE49-F238E27FC236}">
                <a16:creationId xmlns:a16="http://schemas.microsoft.com/office/drawing/2014/main" id="{2A06E927-DC8D-7E2A-F44F-09FA369584AD}"/>
              </a:ext>
            </a:extLst>
          </p:cNvPr>
          <p:cNvSpPr/>
          <p:nvPr/>
        </p:nvSpPr>
        <p:spPr>
          <a:xfrm>
            <a:off x="367751" y="5125619"/>
            <a:ext cx="3337560" cy="777240"/>
          </a:xfrm>
          <a:prstGeom prst="rect">
            <a:avLst/>
          </a:prstGeom>
          <a:solidFill>
            <a:srgbClr val="F2F7EF"/>
          </a:solidFill>
          <a:ln w="12700">
            <a:solidFill>
              <a:srgbClr val="C7E2C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CST/COMSOL cross-check: temperature distributions agree within about 1 °C.</a:t>
            </a:r>
            <a:endParaRPr lang="en-US" sz="1400" dirty="0"/>
          </a:p>
        </p:txBody>
      </p:sp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14A04386-8418-1FCD-068D-E7A8530A4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6F4DF3-9052-6932-1F3F-A9F72CF62846}"/>
              </a:ext>
            </a:extLst>
          </p:cNvPr>
          <p:cNvSpPr txBox="1"/>
          <p:nvPr/>
        </p:nvSpPr>
        <p:spPr>
          <a:xfrm>
            <a:off x="6553956" y="5476488"/>
            <a:ext cx="5387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Frequency and field profile/Phase show negligible variation due to temperature gradient distribution along structure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10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CF7F-3166-62F1-846C-31D33804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8872591" cy="535531"/>
          </a:xfrm>
        </p:spPr>
        <p:txBody>
          <a:bodyPr wrap="square">
            <a:spAutoFit/>
          </a:bodyPr>
          <a:lstStyle/>
          <a:p>
            <a:r>
              <a:rPr lang="en-US" dirty="0" err="1"/>
              <a:t>Multipacting</a:t>
            </a:r>
            <a:r>
              <a:rPr lang="en-US" dirty="0"/>
              <a:t>, </a:t>
            </a:r>
            <a:r>
              <a:rPr lang="en-US" dirty="0" err="1"/>
              <a:t>wakefields</a:t>
            </a:r>
            <a:r>
              <a:rPr lang="en-US" dirty="0"/>
              <a:t> and HOM studies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A17A49-F49F-EE76-E46F-EF1E63F00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632A87E2-760D-C109-B6A1-459A395467D0}"/>
              </a:ext>
            </a:extLst>
          </p:cNvPr>
          <p:cNvSpPr/>
          <p:nvPr/>
        </p:nvSpPr>
        <p:spPr>
          <a:xfrm>
            <a:off x="304015" y="730434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reduction before high-power operation</a:t>
            </a:r>
            <a:endParaRPr lang="en-US" sz="12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4B723E2E-D619-D976-6C41-DB6CB4977124}"/>
              </a:ext>
            </a:extLst>
          </p:cNvPr>
          <p:cNvSpPr/>
          <p:nvPr/>
        </p:nvSpPr>
        <p:spPr>
          <a:xfrm>
            <a:off x="822960" y="1143000"/>
            <a:ext cx="4846320" cy="438912"/>
          </a:xfrm>
          <a:prstGeom prst="rect">
            <a:avLst/>
          </a:prstGeom>
          <a:solidFill>
            <a:srgbClr val="F2E6DC"/>
          </a:solidFill>
          <a:ln w="12700">
            <a:solidFill>
              <a:srgbClr val="E5C8A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Multipacting analysis</a:t>
            </a:r>
            <a:endParaRPr lang="en-US" sz="1800" dirty="0"/>
          </a:p>
        </p:txBody>
      </p:sp>
      <p:pic>
        <p:nvPicPr>
          <p:cNvPr id="15" name="Image 0" descr="/mnt/data/asterix_assets/report/word/media/image20.jpg">
            <a:extLst>
              <a:ext uri="{FF2B5EF4-FFF2-40B4-BE49-F238E27FC236}">
                <a16:creationId xmlns:a16="http://schemas.microsoft.com/office/drawing/2014/main" id="{8B4D5D0C-4427-989C-BEB3-DF8AD5A4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7" y="1945308"/>
            <a:ext cx="3441339" cy="1983896"/>
          </a:xfrm>
          <a:prstGeom prst="rect">
            <a:avLst/>
          </a:prstGeom>
        </p:spPr>
      </p:pic>
      <p:pic>
        <p:nvPicPr>
          <p:cNvPr id="17" name="Image 1" descr="/mnt/data/asterix_assets/report/word/media/image21.jpg">
            <a:extLst>
              <a:ext uri="{FF2B5EF4-FFF2-40B4-BE49-F238E27FC236}">
                <a16:creationId xmlns:a16="http://schemas.microsoft.com/office/drawing/2014/main" id="{76013654-5FB2-0CF3-5663-8495B6D34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555" y="1800918"/>
            <a:ext cx="2652479" cy="2245984"/>
          </a:xfrm>
          <a:prstGeom prst="rect">
            <a:avLst/>
          </a:prstGeom>
        </p:spPr>
      </p:pic>
      <p:sp>
        <p:nvSpPr>
          <p:cNvPr id="19" name="Text 6">
            <a:extLst>
              <a:ext uri="{FF2B5EF4-FFF2-40B4-BE49-F238E27FC236}">
                <a16:creationId xmlns:a16="http://schemas.microsoft.com/office/drawing/2014/main" id="{750B097F-00E3-C015-4853-6C8986FBFB8D}"/>
              </a:ext>
            </a:extLst>
          </p:cNvPr>
          <p:cNvSpPr/>
          <p:nvPr/>
        </p:nvSpPr>
        <p:spPr>
          <a:xfrm>
            <a:off x="285204" y="4183216"/>
            <a:ext cx="5671976" cy="194001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gradient scan on full quarter-cell model</a:t>
            </a: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gap-size study in internal technical report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electron population decays in simulations (no MP)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no critical multipactor observed in investigated range 0.1 mm – 1mm gap (</a:t>
            </a:r>
            <a:r>
              <a:rPr lang="en-US" dirty="0">
                <a:ea typeface="Calibri" panose="020F0502020204030204" pitchFamily="34" charset="0"/>
              </a:rPr>
              <a:t>the average SEY remains below unity across the explored gradient range, and the mean collision energy stays below the SEY-unity threshold</a:t>
            </a: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)</a:t>
            </a:r>
            <a:endParaRPr lang="en-US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A6C089E1-1EBE-F2F7-AD6D-BE76D097C246}"/>
              </a:ext>
            </a:extLst>
          </p:cNvPr>
          <p:cNvSpPr/>
          <p:nvPr/>
        </p:nvSpPr>
        <p:spPr>
          <a:xfrm>
            <a:off x="6400800" y="1143000"/>
            <a:ext cx="4846320" cy="438912"/>
          </a:xfrm>
          <a:prstGeom prst="rect">
            <a:avLst/>
          </a:prstGeom>
          <a:solidFill>
            <a:srgbClr val="EAF2FA"/>
          </a:solidFill>
          <a:ln w="12700">
            <a:solidFill>
              <a:srgbClr val="CFE3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Wakefields / HOM optimization</a:t>
            </a:r>
            <a:endParaRPr lang="en-US" sz="1800" dirty="0"/>
          </a:p>
        </p:txBody>
      </p:sp>
      <p:pic>
        <p:nvPicPr>
          <p:cNvPr id="23" name="Image 2" descr="/mnt/data/asterix_assets/report/word/media/image30.png">
            <a:extLst>
              <a:ext uri="{FF2B5EF4-FFF2-40B4-BE49-F238E27FC236}">
                <a16:creationId xmlns:a16="http://schemas.microsoft.com/office/drawing/2014/main" id="{2D3CE98A-5F2E-D3C4-546E-AD44642F4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693" y="1699523"/>
            <a:ext cx="2897108" cy="3160481"/>
          </a:xfrm>
          <a:prstGeom prst="rect">
            <a:avLst/>
          </a:prstGeom>
        </p:spPr>
      </p:pic>
      <p:pic>
        <p:nvPicPr>
          <p:cNvPr id="25" name="Image 3" descr="/mnt/data/asterix_assets/report/word/media/image29.png">
            <a:extLst>
              <a:ext uri="{FF2B5EF4-FFF2-40B4-BE49-F238E27FC236}">
                <a16:creationId xmlns:a16="http://schemas.microsoft.com/office/drawing/2014/main" id="{03A47432-7F36-DA75-0C7D-E7C363DE2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9983" y="4309450"/>
            <a:ext cx="3882018" cy="2000816"/>
          </a:xfrm>
          <a:prstGeom prst="rect">
            <a:avLst/>
          </a:prstGeom>
        </p:spPr>
      </p:pic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42D9AB19-C5E0-9087-120D-9888A481A8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8EA61D-2ADF-12B1-EBC0-F96057A25BAF}"/>
              </a:ext>
            </a:extLst>
          </p:cNvPr>
          <p:cNvSpPr txBox="1"/>
          <p:nvPr/>
        </p:nvSpPr>
        <p:spPr>
          <a:xfrm>
            <a:off x="9306208" y="1927524"/>
            <a:ext cx="27982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single- and multi-bunch operation considered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F2933"/>
                </a:solidFill>
                <a:ea typeface="Aptos" pitchFamily="34" charset="-122"/>
                <a:cs typeface="Aptos" pitchFamily="34" charset="-120"/>
              </a:rPr>
              <a:t>HOM mitigation compatible with open-sector concept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rgbClr val="1F293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0AC03-0713-161F-C510-D8FE814E2C33}"/>
              </a:ext>
            </a:extLst>
          </p:cNvPr>
          <p:cNvSpPr txBox="1"/>
          <p:nvPr/>
        </p:nvSpPr>
        <p:spPr>
          <a:xfrm>
            <a:off x="6163148" y="4855417"/>
            <a:ext cx="21932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single-bunch case, a Gaussian beam with 1 mm rms bunch length and 200 </a:t>
            </a:r>
            <a:r>
              <a:rPr lang="en-US" sz="1600" dirty="0" err="1"/>
              <a:t>pC</a:t>
            </a:r>
            <a:r>
              <a:rPr lang="en-US" sz="1600" dirty="0"/>
              <a:t> of charge </a:t>
            </a:r>
            <a:r>
              <a:rPr lang="en-US" sz="1600" dirty="0">
                <a:sym typeface="Wingdings" panose="05000000000000000000" pitchFamily="2" charset="2"/>
              </a:rPr>
              <a:t> 1keV energy spread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8771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63B02-B6D6-DC26-9962-E1B473478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7749961" cy="535531"/>
          </a:xfrm>
        </p:spPr>
        <p:txBody>
          <a:bodyPr wrap="square">
            <a:spAutoFit/>
          </a:bodyPr>
          <a:lstStyle/>
          <a:p>
            <a:r>
              <a:rPr lang="en-US" dirty="0"/>
              <a:t>Mechanical design &amp; prototype fabrication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DDBFB-C26C-5EC8-88C2-845C27B47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C9E034E2-B7BB-4BE2-9E91-722C07A589F5}"/>
              </a:ext>
            </a:extLst>
          </p:cNvPr>
          <p:cNvSpPr/>
          <p:nvPr/>
        </p:nvSpPr>
        <p:spPr>
          <a:xfrm>
            <a:off x="548640" y="957407"/>
            <a:ext cx="5212080" cy="1347805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the first project year, LNF completed the mechanical drawings and engineering of the full-scale structure (without RF couplers), fabricated to validate:</a:t>
            </a:r>
            <a:endParaRPr lang="en-US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D6AD7F73-C9FD-C0E6-C817-F61B06148F40}"/>
              </a:ext>
            </a:extLst>
          </p:cNvPr>
          <p:cNvSpPr/>
          <p:nvPr/>
        </p:nvSpPr>
        <p:spPr>
          <a:xfrm>
            <a:off x="566928" y="2532888"/>
            <a:ext cx="128016" cy="12801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4EA205FE-B3DD-D50B-C38B-B7B805D3D63A}"/>
              </a:ext>
            </a:extLst>
          </p:cNvPr>
          <p:cNvSpPr/>
          <p:nvPr/>
        </p:nvSpPr>
        <p:spPr>
          <a:xfrm>
            <a:off x="868680" y="241401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TIG-welding process</a:t>
            </a:r>
            <a:endParaRPr lang="en-US" dirty="0"/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B2640C70-4A95-B678-524D-FEA9D3E91F2C}"/>
              </a:ext>
            </a:extLst>
          </p:cNvPr>
          <p:cNvSpPr/>
          <p:nvPr/>
        </p:nvSpPr>
        <p:spPr>
          <a:xfrm>
            <a:off x="566928" y="2944368"/>
            <a:ext cx="128016" cy="12801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436DFE91-542C-A0BD-E60B-FD9B5E9FC966}"/>
              </a:ext>
            </a:extLst>
          </p:cNvPr>
          <p:cNvSpPr/>
          <p:nvPr/>
        </p:nvSpPr>
        <p:spPr>
          <a:xfrm>
            <a:off x="868680" y="282549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straightness &amp; quadrant alignment</a:t>
            </a:r>
            <a:endParaRPr lang="en-US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07BB3941-C80E-CA95-D567-4AFA29D70F50}"/>
              </a:ext>
            </a:extLst>
          </p:cNvPr>
          <p:cNvSpPr/>
          <p:nvPr/>
        </p:nvSpPr>
        <p:spPr>
          <a:xfrm>
            <a:off x="566928" y="3355848"/>
            <a:ext cx="128016" cy="12801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818E55D1-1288-8B6A-B828-968C908002F0}"/>
              </a:ext>
            </a:extLst>
          </p:cNvPr>
          <p:cNvSpPr/>
          <p:nvPr/>
        </p:nvSpPr>
        <p:spPr>
          <a:xfrm>
            <a:off x="868680" y="323697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Vacuum performance</a:t>
            </a:r>
            <a:endParaRPr lang="en-US" dirty="0"/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4DB15897-B89C-0F65-A074-81933E412E40}"/>
              </a:ext>
            </a:extLst>
          </p:cNvPr>
          <p:cNvSpPr/>
          <p:nvPr/>
        </p:nvSpPr>
        <p:spPr>
          <a:xfrm>
            <a:off x="548640" y="3977640"/>
            <a:ext cx="5257800" cy="2331720"/>
          </a:xfrm>
          <a:prstGeom prst="roundRect">
            <a:avLst>
              <a:gd name="adj" fmla="val 3137"/>
            </a:avLst>
          </a:prstGeom>
          <a:solidFill>
            <a:srgbClr val="F4F4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EDC4477C-51DE-CCA3-CC34-2FB458FC5E0A}"/>
              </a:ext>
            </a:extLst>
          </p:cNvPr>
          <p:cNvSpPr/>
          <p:nvPr/>
        </p:nvSpPr>
        <p:spPr>
          <a:xfrm>
            <a:off x="777240" y="41148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645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Machining — complete</a:t>
            </a:r>
            <a:endParaRPr lang="en-US" dirty="0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B2124FC6-05D6-3D31-C48F-A182AAE4B620}"/>
              </a:ext>
            </a:extLst>
          </p:cNvPr>
          <p:cNvSpPr/>
          <p:nvPr/>
        </p:nvSpPr>
        <p:spPr>
          <a:xfrm>
            <a:off x="777239" y="4480560"/>
            <a:ext cx="5026031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Machine:  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Doosan DNM 750L CNC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Roughness:  Ra 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 um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quadrants machined on a single CNC capable of hosting the full-length parts.</a:t>
            </a:r>
            <a:endParaRPr lang="en-US" dirty="0"/>
          </a:p>
        </p:txBody>
      </p:sp>
      <p:pic>
        <p:nvPicPr>
          <p:cNvPr id="29" name="Image 0" descr="/home/claude/asterix_deck/assets/cad_prototype.png">
            <a:extLst>
              <a:ext uri="{FF2B5EF4-FFF2-40B4-BE49-F238E27FC236}">
                <a16:creationId xmlns:a16="http://schemas.microsoft.com/office/drawing/2014/main" id="{D245E7BE-F332-2375-D2C2-65409E99E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961" y="1156580"/>
            <a:ext cx="5577840" cy="3063240"/>
          </a:xfrm>
          <a:prstGeom prst="rect">
            <a:avLst/>
          </a:prstGeom>
        </p:spPr>
      </p:pic>
      <p:sp>
        <p:nvSpPr>
          <p:cNvPr id="31" name="Text 12">
            <a:extLst>
              <a:ext uri="{FF2B5EF4-FFF2-40B4-BE49-F238E27FC236}">
                <a16:creationId xmlns:a16="http://schemas.microsoft.com/office/drawing/2014/main" id="{CECFF477-F659-06F3-DCCF-6ECCD2604745}"/>
              </a:ext>
            </a:extLst>
          </p:cNvPr>
          <p:cNvSpPr/>
          <p:nvPr/>
        </p:nvSpPr>
        <p:spPr>
          <a:xfrm>
            <a:off x="6126480" y="4201984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CAD model — tuning pins, alignment pins, welding teeth, central pumping port and secondary vacuum chambers.</a:t>
            </a:r>
            <a:endParaRPr lang="en-US" sz="1000" dirty="0"/>
          </a:p>
        </p:txBody>
      </p:sp>
      <p:pic>
        <p:nvPicPr>
          <p:cNvPr id="33" name="Image 1" descr="/home/claude/asterix_deck/assets/quad_granite.jpg">
            <a:extLst>
              <a:ext uri="{FF2B5EF4-FFF2-40B4-BE49-F238E27FC236}">
                <a16:creationId xmlns:a16="http://schemas.microsoft.com/office/drawing/2014/main" id="{111DDCB7-BF70-4025-C6E0-C112A6B27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300" y="4816443"/>
            <a:ext cx="2322357" cy="1155675"/>
          </a:xfrm>
          <a:prstGeom prst="rect">
            <a:avLst/>
          </a:prstGeom>
        </p:spPr>
      </p:pic>
      <p:sp>
        <p:nvSpPr>
          <p:cNvPr id="37" name="Text 13">
            <a:extLst>
              <a:ext uri="{FF2B5EF4-FFF2-40B4-BE49-F238E27FC236}">
                <a16:creationId xmlns:a16="http://schemas.microsoft.com/office/drawing/2014/main" id="{A0F86CFE-3C23-6218-D10B-DF12920D43B9}"/>
              </a:ext>
            </a:extLst>
          </p:cNvPr>
          <p:cNvSpPr/>
          <p:nvPr/>
        </p:nvSpPr>
        <p:spPr>
          <a:xfrm>
            <a:off x="6126480" y="6108192"/>
            <a:ext cx="5577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quadrant on the inspection table (left); close-up showing individual machined cells (right).</a:t>
            </a:r>
            <a:endParaRPr lang="en-US" sz="950" dirty="0"/>
          </a:p>
        </p:txBody>
      </p:sp>
      <p:sp>
        <p:nvSpPr>
          <p:cNvPr id="38" name="Footer Placeholder 3">
            <a:extLst>
              <a:ext uri="{FF2B5EF4-FFF2-40B4-BE49-F238E27FC236}">
                <a16:creationId xmlns:a16="http://schemas.microsoft.com/office/drawing/2014/main" id="{679D7D3E-E48B-FA91-833F-AA1079897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4E1D6-156B-EF9E-6F56-4AA8871C4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614" y="4633112"/>
            <a:ext cx="2000816" cy="1500611"/>
          </a:xfrm>
          <a:prstGeom prst="rect">
            <a:avLst/>
          </a:prstGeom>
        </p:spPr>
      </p:pic>
      <p:pic>
        <p:nvPicPr>
          <p:cNvPr id="7" name="Image 1" descr="/home/claude/asterix_deck/assets/cmm_table.png">
            <a:extLst>
              <a:ext uri="{FF2B5EF4-FFF2-40B4-BE49-F238E27FC236}">
                <a16:creationId xmlns:a16="http://schemas.microsoft.com/office/drawing/2014/main" id="{C9DB0271-6E9A-CB6B-2F73-E6ECBAAE4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2562" y="4652297"/>
            <a:ext cx="1463671" cy="145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35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8976-0D8F-3596-2CC3-7A684137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6844614" cy="535531"/>
          </a:xfrm>
        </p:spPr>
        <p:txBody>
          <a:bodyPr wrap="square">
            <a:spAutoFit/>
          </a:bodyPr>
          <a:lstStyle/>
          <a:p>
            <a:r>
              <a:rPr lang="en-US" dirty="0"/>
              <a:t>Joining and welding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7DA9B1-C7AF-AFEA-7285-4F7A0E974F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6D94A9B4-2E08-382F-7817-D9BB45C659B1}"/>
              </a:ext>
            </a:extLst>
          </p:cNvPr>
          <p:cNvSpPr/>
          <p:nvPr/>
        </p:nvSpPr>
        <p:spPr>
          <a:xfrm>
            <a:off x="548640" y="993913"/>
            <a:ext cx="5212080" cy="1399742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quadrants were joined by </a:t>
            </a:r>
            <a:r>
              <a:rPr lang="en-US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 welding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with inert gas flushed during the process to protect the weld and preserve the internal vacuum surfaces — the “braze-free” approach central to ASTERIX.</a:t>
            </a:r>
            <a:endParaRPr lang="en-US" dirty="0"/>
          </a:p>
        </p:txBody>
      </p:sp>
      <p:pic>
        <p:nvPicPr>
          <p:cNvPr id="17" name="Image 0" descr="/home/claude/asterix_deck/assets/tig_welding.png">
            <a:extLst>
              <a:ext uri="{FF2B5EF4-FFF2-40B4-BE49-F238E27FC236}">
                <a16:creationId xmlns:a16="http://schemas.microsoft.com/office/drawing/2014/main" id="{5048941D-3482-AF0E-9849-72D56F339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600200"/>
            <a:ext cx="2606040" cy="3337560"/>
          </a:xfrm>
          <a:prstGeom prst="rect">
            <a:avLst/>
          </a:prstGeom>
        </p:spPr>
      </p:pic>
      <p:sp>
        <p:nvSpPr>
          <p:cNvPr id="21" name="Text 7">
            <a:extLst>
              <a:ext uri="{FF2B5EF4-FFF2-40B4-BE49-F238E27FC236}">
                <a16:creationId xmlns:a16="http://schemas.microsoft.com/office/drawing/2014/main" id="{4BDD1D2D-1516-7FB8-D262-620823864300}"/>
              </a:ext>
            </a:extLst>
          </p:cNvPr>
          <p:cNvSpPr/>
          <p:nvPr/>
        </p:nvSpPr>
        <p:spPr>
          <a:xfrm>
            <a:off x="6172200" y="5029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Left: ASTERIX prototype being TIG welded. Right: TIG-welded prototype on the CMM table for mechanical characterization.</a:t>
            </a:r>
            <a:endParaRPr lang="en-US" sz="1050" dirty="0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4A3D5E50-FAAF-697B-0BBA-6486329E4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C5B287-EE7A-0D90-7EC0-C0F144380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37" y="1548141"/>
            <a:ext cx="2541573" cy="3388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9562B0-448D-FF4D-D895-ADE9364FC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86" y="2534971"/>
            <a:ext cx="1905564" cy="2540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7EF35F-8E9E-6029-CD8B-A6D464EBBB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03" y="2571185"/>
            <a:ext cx="1648342" cy="21977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434B2A-E1E9-AAE8-8D86-17BD252117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249" y="4604943"/>
            <a:ext cx="1486089" cy="19814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4F61EB4-70B4-3660-8D93-B8613A6499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26" y="4148248"/>
            <a:ext cx="1713179" cy="228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54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FCD7F-D72B-FDF6-6A39-A4531B5BC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BC76-9C24-BAC9-294A-ADCABAAA0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95016"/>
            <a:ext cx="6844614" cy="535531"/>
          </a:xfrm>
        </p:spPr>
        <p:txBody>
          <a:bodyPr wrap="square">
            <a:spAutoFit/>
          </a:bodyPr>
          <a:lstStyle/>
          <a:p>
            <a:r>
              <a:rPr lang="en-US" dirty="0"/>
              <a:t>Qualification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DDBA14-7FAD-577D-8900-3B04E7C6C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C2B1B8B5-1E4A-0611-6C34-751290870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5044E827-9136-AEDD-C591-AFB5950F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443" y="3665551"/>
            <a:ext cx="1912240" cy="25496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1FA0753-D059-C4F8-070D-74703C719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38" y="1484905"/>
            <a:ext cx="2319130" cy="1739348"/>
          </a:xfrm>
          <a:prstGeom prst="rect">
            <a:avLst/>
          </a:prstGeom>
        </p:spPr>
      </p:pic>
      <p:pic>
        <p:nvPicPr>
          <p:cNvPr id="60" name="Image 1" descr="/home/claude/asterix_deck/assets/quad_granite.jpg">
            <a:extLst>
              <a:ext uri="{FF2B5EF4-FFF2-40B4-BE49-F238E27FC236}">
                <a16:creationId xmlns:a16="http://schemas.microsoft.com/office/drawing/2014/main" id="{DC6A6482-F518-EBC4-3A2A-A66A77749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126" y="4160965"/>
            <a:ext cx="3559666" cy="177139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452E407-EEBF-3426-A469-F7EFB480C8A8}"/>
              </a:ext>
            </a:extLst>
          </p:cNvPr>
          <p:cNvSpPr txBox="1"/>
          <p:nvPr/>
        </p:nvSpPr>
        <p:spPr>
          <a:xfrm>
            <a:off x="9350734" y="3252083"/>
            <a:ext cx="203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Vacuum Leak Check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9F2A22F-4650-556F-3C9A-F7549ADC802A}"/>
              </a:ext>
            </a:extLst>
          </p:cNvPr>
          <p:cNvSpPr txBox="1"/>
          <p:nvPr/>
        </p:nvSpPr>
        <p:spPr>
          <a:xfrm>
            <a:off x="91264" y="725251"/>
            <a:ext cx="492435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A comparison of the dimensional measurements acquired before and after the welding process indicates only minor deviations at the inspected locations:</a:t>
            </a:r>
          </a:p>
          <a:p>
            <a:pPr algn="just"/>
            <a:r>
              <a:rPr lang="en-US" sz="2000" dirty="0">
                <a:sym typeface="Wingdings" panose="05000000000000000000" pitchFamily="2" charset="2"/>
              </a:rPr>
              <a:t> straightness </a:t>
            </a:r>
            <a:r>
              <a:rPr lang="en-US" sz="2000" b="1" dirty="0">
                <a:sym typeface="Wingdings" panose="05000000000000000000" pitchFamily="2" charset="2"/>
              </a:rPr>
              <a:t>max error 20 um, over 1 m.</a:t>
            </a:r>
            <a:endParaRPr lang="en-US" sz="2000" b="1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The observed dimensional variations are minimal and within the expected process capability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the welding operation preserved the dimensional integrity of the component and was successfully completed without introducing significant deformation.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AE2BB88D-5C82-6450-5B21-EA8F9D2B3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912" y="1167896"/>
            <a:ext cx="3711101" cy="2557604"/>
          </a:xfrm>
          <a:prstGeom prst="rect">
            <a:avLst/>
          </a:prstGeom>
        </p:spPr>
      </p:pic>
      <p:sp>
        <p:nvSpPr>
          <p:cNvPr id="69" name="Shape 3">
            <a:extLst>
              <a:ext uri="{FF2B5EF4-FFF2-40B4-BE49-F238E27FC236}">
                <a16:creationId xmlns:a16="http://schemas.microsoft.com/office/drawing/2014/main" id="{8B811D11-7EAF-489B-0334-84D1453F0E78}"/>
              </a:ext>
            </a:extLst>
          </p:cNvPr>
          <p:cNvSpPr/>
          <p:nvPr/>
        </p:nvSpPr>
        <p:spPr>
          <a:xfrm>
            <a:off x="240827" y="5157426"/>
            <a:ext cx="4485086" cy="1234440"/>
          </a:xfrm>
          <a:prstGeom prst="roundRect">
            <a:avLst>
              <a:gd name="adj" fmla="val 5926"/>
            </a:avLst>
          </a:prstGeom>
          <a:solidFill>
            <a:srgbClr val="EFF6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Text 4">
            <a:extLst>
              <a:ext uri="{FF2B5EF4-FFF2-40B4-BE49-F238E27FC236}">
                <a16:creationId xmlns:a16="http://schemas.microsoft.com/office/drawing/2014/main" id="{16DA56D9-6622-3CD8-B20B-9A5B497B5EB7}"/>
              </a:ext>
            </a:extLst>
          </p:cNvPr>
          <p:cNvSpPr/>
          <p:nvPr/>
        </p:nvSpPr>
        <p:spPr>
          <a:xfrm>
            <a:off x="396998" y="5104283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71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Result: Positive</a:t>
            </a:r>
            <a:endParaRPr lang="en-US" dirty="0"/>
          </a:p>
        </p:txBody>
      </p:sp>
      <p:sp>
        <p:nvSpPr>
          <p:cNvPr id="73" name="Text 5">
            <a:extLst>
              <a:ext uri="{FF2B5EF4-FFF2-40B4-BE49-F238E27FC236}">
                <a16:creationId xmlns:a16="http://schemas.microsoft.com/office/drawing/2014/main" id="{139400CA-74ED-B5BF-82D4-727E65B48087}"/>
              </a:ext>
            </a:extLst>
          </p:cNvPr>
          <p:cNvSpPr/>
          <p:nvPr/>
        </p:nvSpPr>
        <p:spPr>
          <a:xfrm>
            <a:off x="442268" y="5334233"/>
            <a:ext cx="4754880" cy="1029256"/>
          </a:xfrm>
          <a:prstGeom prst="rect">
            <a:avLst/>
          </a:prstGeom>
          <a:noFill/>
          <a:ln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and vacuum tests on the welded prototype were performed and produced a positive outcome.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8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81A8D-F4DE-A76C-A782-13E992227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Project </a:t>
            </a:r>
            <a:r>
              <a:rPr lang="it-IT" dirty="0" err="1"/>
              <a:t>Overview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06EF2-F2DB-77E9-0D37-B72B5E21A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3772914F-5EEE-C6BB-D2A8-06D76122B517}"/>
              </a:ext>
            </a:extLst>
          </p:cNvPr>
          <p:cNvSpPr/>
          <p:nvPr/>
        </p:nvSpPr>
        <p:spPr>
          <a:xfrm>
            <a:off x="238540" y="1031284"/>
            <a:ext cx="6492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main goal of ASTERIX is the design, fabrication and high-power RF testing of a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meter-long,  four-quadrant, “open-type” X-band accelerating structure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made of hard copper, joined and vacuum-sealed by TIG welding — a braze-free technique — targeting gradients above 100 MV/m.</a:t>
            </a:r>
            <a:endParaRPr lang="en-US" dirty="0"/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96674D7D-EB12-0769-D29D-FEB83BDE74D3}"/>
              </a:ext>
            </a:extLst>
          </p:cNvPr>
          <p:cNvSpPr/>
          <p:nvPr/>
        </p:nvSpPr>
        <p:spPr>
          <a:xfrm>
            <a:off x="461176" y="4486522"/>
            <a:ext cx="6537960" cy="1890423"/>
          </a:xfrm>
          <a:prstGeom prst="roundRect">
            <a:avLst>
              <a:gd name="adj" fmla="val 5161"/>
            </a:avLst>
          </a:prstGeom>
          <a:solidFill>
            <a:srgbClr val="F4F4F4"/>
          </a:solidFill>
          <a:ln/>
        </p:spPr>
        <p:txBody>
          <a:bodyPr/>
          <a:lstStyle/>
          <a:p>
            <a:endParaRPr lang="en-US" sz="160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333D7720-499A-20E5-41B0-1DE88A4C7748}"/>
              </a:ext>
            </a:extLst>
          </p:cNvPr>
          <p:cNvSpPr/>
          <p:nvPr/>
        </p:nvSpPr>
        <p:spPr>
          <a:xfrm>
            <a:off x="427382" y="4578716"/>
            <a:ext cx="4534231" cy="830997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3645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Funded by Scientific Committee 5 of INFN</a:t>
            </a:r>
          </a:p>
          <a:p>
            <a:pPr marL="0" indent="0">
              <a:buNone/>
            </a:pPr>
            <a:endParaRPr lang="en-US" sz="1600" b="1" dirty="0">
              <a:solidFill>
                <a:srgbClr val="36454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3645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Collaboration</a:t>
            </a:r>
            <a:endParaRPr lang="en-US" sz="1600" dirty="0"/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246F12F5-28AF-9A90-55D9-53C6112A7FB1}"/>
              </a:ext>
            </a:extLst>
          </p:cNvPr>
          <p:cNvSpPr/>
          <p:nvPr/>
        </p:nvSpPr>
        <p:spPr>
          <a:xfrm>
            <a:off x="475090" y="5346854"/>
            <a:ext cx="61264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LNF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· mechanical &amp; RF design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LNS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 couplers · </a:t>
            </a:r>
            <a:r>
              <a:rPr lang="en-US" sz="16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multiphysics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simulation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Roma1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wakefield &amp; HOM characterisation</a:t>
            </a:r>
            <a:endParaRPr lang="en-US" sz="1600" dirty="0"/>
          </a:p>
        </p:txBody>
      </p:sp>
      <p:pic>
        <p:nvPicPr>
          <p:cNvPr id="31" name="Image 0" descr="/home/claude/asterix_deck/assets/final_assembly_2027.png">
            <a:extLst>
              <a:ext uri="{FF2B5EF4-FFF2-40B4-BE49-F238E27FC236}">
                <a16:creationId xmlns:a16="http://schemas.microsoft.com/office/drawing/2014/main" id="{9E366E07-4D6E-6806-BA27-1F732E3FE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456" y="1286123"/>
            <a:ext cx="4343400" cy="2084832"/>
          </a:xfrm>
          <a:prstGeom prst="rect">
            <a:avLst/>
          </a:prstGeom>
        </p:spPr>
      </p:pic>
      <p:sp>
        <p:nvSpPr>
          <p:cNvPr id="33" name="Text 14">
            <a:extLst>
              <a:ext uri="{FF2B5EF4-FFF2-40B4-BE49-F238E27FC236}">
                <a16:creationId xmlns:a16="http://schemas.microsoft.com/office/drawing/2014/main" id="{01902965-98F5-2E3B-F92A-D9C83670A664}"/>
              </a:ext>
            </a:extLst>
          </p:cNvPr>
          <p:cNvSpPr/>
          <p:nvPr/>
        </p:nvSpPr>
        <p:spPr>
          <a:xfrm>
            <a:off x="7273456" y="3434963"/>
            <a:ext cx="43434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cm, four-quadrant, TIG-welded “open-type” structure with integrated mode-launcher, cooling channels and tuners.</a:t>
            </a:r>
            <a:endParaRPr lang="en-US" sz="10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1D5C36-C9A0-2640-55CE-D298F656AAE7}"/>
              </a:ext>
            </a:extLst>
          </p:cNvPr>
          <p:cNvSpPr txBox="1"/>
          <p:nvPr/>
        </p:nvSpPr>
        <p:spPr>
          <a:xfrm>
            <a:off x="7140273" y="4164456"/>
            <a:ext cx="46435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effectLst/>
                <a:ea typeface="Arial" panose="020B0604020202020204" pitchFamily="34" charset="0"/>
              </a:rPr>
              <a:t>ASTERI</a:t>
            </a:r>
            <a:r>
              <a:rPr lang="en-US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Arial" panose="020B0604020202020204" pitchFamily="34" charset="0"/>
              </a:rPr>
              <a:t>X </a:t>
            </a:r>
            <a:r>
              <a:rPr lang="en-US" dirty="0">
                <a:effectLst/>
                <a:ea typeface="Arial" panose="020B0604020202020204" pitchFamily="34" charset="0"/>
              </a:rPr>
              <a:t>(</a:t>
            </a:r>
            <a:r>
              <a:rPr lang="en-US" b="1" dirty="0">
                <a:effectLst/>
                <a:ea typeface="Arial" panose="020B0604020202020204" pitchFamily="34" charset="0"/>
              </a:rPr>
              <a:t>A</a:t>
            </a:r>
            <a:r>
              <a:rPr lang="en-US" dirty="0">
                <a:effectLst/>
                <a:ea typeface="Arial" panose="020B0604020202020204" pitchFamily="34" charset="0"/>
              </a:rPr>
              <a:t>ccelerating </a:t>
            </a:r>
            <a:r>
              <a:rPr lang="en-US" b="1" dirty="0" err="1">
                <a:effectLst/>
                <a:ea typeface="Arial" panose="020B0604020202020204" pitchFamily="34" charset="0"/>
              </a:rPr>
              <a:t>ST</a:t>
            </a:r>
            <a:r>
              <a:rPr lang="en-US" dirty="0" err="1">
                <a:effectLst/>
                <a:ea typeface="Arial" panose="020B0604020202020204" pitchFamily="34" charset="0"/>
              </a:rPr>
              <a:t>ructures</a:t>
            </a:r>
            <a:r>
              <a:rPr lang="en-US" dirty="0">
                <a:effectLst/>
                <a:ea typeface="Arial" panose="020B0604020202020204" pitchFamily="34" charset="0"/>
              </a:rPr>
              <a:t> made of </a:t>
            </a:r>
            <a:r>
              <a:rPr lang="en-US" dirty="0" err="1">
                <a:effectLst/>
                <a:ea typeface="Arial" panose="020B0604020202020204" pitchFamily="34" charset="0"/>
              </a:rPr>
              <a:t>multipl</a:t>
            </a:r>
            <a:r>
              <a:rPr lang="en-US" b="1" dirty="0" err="1">
                <a:effectLst/>
                <a:ea typeface="Arial" panose="020B0604020202020204" pitchFamily="34" charset="0"/>
              </a:rPr>
              <a:t>E</a:t>
            </a:r>
            <a:r>
              <a:rPr lang="en-US" dirty="0">
                <a:effectLst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ea typeface="Arial" panose="020B0604020202020204" pitchFamily="34" charset="0"/>
              </a:rPr>
              <a:t>secto</a:t>
            </a:r>
            <a:r>
              <a:rPr lang="en-US" b="1" dirty="0" err="1">
                <a:effectLst/>
                <a:ea typeface="Arial" panose="020B0604020202020204" pitchFamily="34" charset="0"/>
              </a:rPr>
              <a:t>R</a:t>
            </a:r>
            <a:r>
              <a:rPr lang="en-US" dirty="0" err="1">
                <a:effectLst/>
                <a:ea typeface="Arial" panose="020B0604020202020204" pitchFamily="34" charset="0"/>
              </a:rPr>
              <a:t>s</a:t>
            </a:r>
            <a:r>
              <a:rPr lang="en-US" dirty="0">
                <a:effectLst/>
                <a:ea typeface="Arial" panose="020B0604020202020204" pitchFamily="34" charset="0"/>
              </a:rPr>
              <a:t> </a:t>
            </a:r>
            <a:r>
              <a:rPr lang="en-US" b="1" dirty="0">
                <a:effectLst/>
                <a:ea typeface="Arial" panose="020B0604020202020204" pitchFamily="34" charset="0"/>
              </a:rPr>
              <a:t>I</a:t>
            </a:r>
            <a:r>
              <a:rPr lang="en-US" dirty="0">
                <a:effectLst/>
                <a:ea typeface="Arial" panose="020B0604020202020204" pitchFamily="34" charset="0"/>
              </a:rPr>
              <a:t>n </a:t>
            </a:r>
            <a:r>
              <a:rPr lang="en-US" b="1" i="1" dirty="0">
                <a:effectLst/>
                <a:ea typeface="Arial" panose="020B0604020202020204" pitchFamily="34" charset="0"/>
              </a:rPr>
              <a:t>X</a:t>
            </a:r>
            <a:r>
              <a:rPr lang="en-US" dirty="0">
                <a:effectLst/>
                <a:ea typeface="Arial" panose="020B0604020202020204" pitchFamily="34" charset="0"/>
              </a:rPr>
              <a:t>-Band)</a:t>
            </a:r>
          </a:p>
          <a:p>
            <a:endParaRPr lang="en-US" dirty="0">
              <a:ea typeface="Arial" panose="020B0604020202020204" pitchFamily="34" charset="0"/>
            </a:endParaRPr>
          </a:p>
          <a:p>
            <a:r>
              <a:rPr lang="en-US" dirty="0">
                <a:effectLst/>
                <a:ea typeface="Arial" panose="020B0604020202020204" pitchFamily="34" charset="0"/>
              </a:rPr>
              <a:t>PI: Luigi Faillace INFN-LNF</a:t>
            </a:r>
            <a:br>
              <a:rPr lang="en-US" dirty="0">
                <a:effectLst/>
                <a:ea typeface="Arial" panose="020B0604020202020204" pitchFamily="34" charset="0"/>
              </a:rPr>
            </a:br>
            <a:r>
              <a:rPr lang="en-US" dirty="0">
                <a:effectLst/>
                <a:ea typeface="Arial" panose="020B0604020202020204" pitchFamily="34" charset="0"/>
              </a:rPr>
              <a:t>3 </a:t>
            </a:r>
            <a:r>
              <a:rPr lang="en-US" dirty="0">
                <a:ea typeface="Arial" panose="020B0604020202020204" pitchFamily="34" charset="0"/>
              </a:rPr>
              <a:t>years</a:t>
            </a:r>
            <a:r>
              <a:rPr lang="en-US" dirty="0">
                <a:effectLst/>
                <a:ea typeface="Arial" panose="020B0604020202020204" pitchFamily="34" charset="0"/>
              </a:rPr>
              <a:t> (2025-2027)</a:t>
            </a:r>
            <a:br>
              <a:rPr lang="en-US" dirty="0">
                <a:effectLst/>
                <a:ea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effectLst/>
                <a:ea typeface="Arial" panose="020B0604020202020204" pitchFamily="34" charset="0"/>
              </a:rPr>
              <a:t>Total budget = 400 </a:t>
            </a:r>
            <a:r>
              <a:rPr lang="en-US" dirty="0" err="1">
                <a:solidFill>
                  <a:schemeClr val="accent2"/>
                </a:solidFill>
                <a:effectLst/>
                <a:ea typeface="Arial" panose="020B0604020202020204" pitchFamily="34" charset="0"/>
              </a:rPr>
              <a:t>kEuros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0177E58-B76C-F533-F0E6-A6362F867079}"/>
              </a:ext>
            </a:extLst>
          </p:cNvPr>
          <p:cNvSpPr txBox="1"/>
          <p:nvPr/>
        </p:nvSpPr>
        <p:spPr>
          <a:xfrm>
            <a:off x="224625" y="2730583"/>
            <a:ext cx="6178826" cy="2016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Arial" panose="020B0604020202020204" pitchFamily="34" charset="0"/>
              </a:rPr>
              <a:t>high </a:t>
            </a:r>
            <a:r>
              <a:rPr lang="en-US" sz="18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accelerating gradients (&gt;100 MV/m)</a:t>
            </a:r>
            <a:endParaRPr lang="en-US" b="1" dirty="0">
              <a:solidFill>
                <a:srgbClr val="FF0000"/>
              </a:solidFill>
              <a:ea typeface="Arial" panose="020B0604020202020204" pitchFamily="34" charset="0"/>
            </a:endParaRPr>
          </a:p>
          <a:p>
            <a:pPr marL="285750" marR="0" indent="-28575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Arial" panose="020B0604020202020204" pitchFamily="34" charset="0"/>
              </a:rPr>
              <a:t>composed of </a:t>
            </a:r>
            <a:r>
              <a:rPr lang="en-US" sz="18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four-quadrants</a:t>
            </a:r>
            <a:r>
              <a:rPr lang="en-US" sz="1800" dirty="0">
                <a:effectLst/>
                <a:ea typeface="Arial" panose="020B0604020202020204" pitchFamily="34" charset="0"/>
              </a:rPr>
              <a:t> (“open-type”)</a:t>
            </a:r>
            <a:endParaRPr lang="en-US" dirty="0">
              <a:ea typeface="Arial" panose="020B0604020202020204" pitchFamily="34" charset="0"/>
            </a:endParaRPr>
          </a:p>
          <a:p>
            <a:pPr marL="285750" marR="0" indent="-28575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Arial" panose="020B0604020202020204" pitchFamily="34" charset="0"/>
              </a:rPr>
              <a:t>made out </a:t>
            </a:r>
            <a:r>
              <a:rPr lang="en-US" sz="18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hard copper</a:t>
            </a:r>
            <a:endParaRPr lang="en-US" b="1" dirty="0">
              <a:solidFill>
                <a:srgbClr val="FF0000"/>
              </a:solidFill>
              <a:ea typeface="Arial" panose="020B0604020202020204" pitchFamily="34" charset="0"/>
            </a:endParaRPr>
          </a:p>
          <a:p>
            <a:pPr marL="285750" marR="0" indent="-28575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Arial" panose="020B0604020202020204" pitchFamily="34" charset="0"/>
              </a:rPr>
              <a:t>joined and vacuum sealed by using </a:t>
            </a:r>
            <a:r>
              <a:rPr lang="en-US" sz="1800" b="1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TIG welding</a:t>
            </a:r>
            <a:r>
              <a:rPr lang="en-US" sz="1800" dirty="0"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ea typeface="Arial" panose="020B0604020202020204" pitchFamily="34" charset="0"/>
              </a:rPr>
              <a:t>(“braze-free” technique)</a:t>
            </a:r>
            <a:endParaRPr lang="en-US" sz="1800" b="1" dirty="0">
              <a:effectLst/>
              <a:ea typeface="Arial" panose="020B0604020202020204" pitchFamily="34" charset="0"/>
            </a:endParaRPr>
          </a:p>
          <a:p>
            <a:pPr marL="0" marR="0">
              <a:lnSpc>
                <a:spcPct val="11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ea typeface="Arial" panose="020B0604020202020204" pitchFamily="34" charset="0"/>
            </a:endParaRPr>
          </a:p>
        </p:txBody>
      </p:sp>
      <p:sp>
        <p:nvSpPr>
          <p:cNvPr id="40" name="Footer Placeholder 3">
            <a:extLst>
              <a:ext uri="{FF2B5EF4-FFF2-40B4-BE49-F238E27FC236}">
                <a16:creationId xmlns:a16="http://schemas.microsoft.com/office/drawing/2014/main" id="{8DA5CCF0-46E0-2EA2-F1CE-0E589CFC5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3112018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1C51E-9435-375E-064F-E36F9A518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r>
              <a:rPr lang="it-IT" dirty="0"/>
              <a:t> and Future Work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062AA-EF4C-3EDB-898E-6F41C12E4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9993797-E082-45A9-BD19-A8B315041E32}" type="slidenum">
              <a:rPr lang="en-US" smtClean="0"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D1296F-DBC8-963B-A661-B6633C9E3DCC}"/>
              </a:ext>
            </a:extLst>
          </p:cNvPr>
          <p:cNvSpPr txBox="1"/>
          <p:nvPr/>
        </p:nvSpPr>
        <p:spPr>
          <a:xfrm>
            <a:off x="0" y="1267735"/>
            <a:ext cx="76889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Two small-scale prototypes, in single-bunch geometry, to be LOW and HIGH power tested in 2026.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Low RF power measurements are performed at the INFN LATINO Lab.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Full length structure (single-bunch mode) to be machined and high RF powered tested at TEX Facility in Frascati by the end of 2027.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09028C-201F-629F-1FE3-9EC7A1BDBFA6}"/>
              </a:ext>
            </a:extLst>
          </p:cNvPr>
          <p:cNvGrpSpPr/>
          <p:nvPr/>
        </p:nvGrpSpPr>
        <p:grpSpPr>
          <a:xfrm>
            <a:off x="967325" y="4317783"/>
            <a:ext cx="5745481" cy="1958687"/>
            <a:chOff x="967325" y="4317783"/>
            <a:chExt cx="5745481" cy="1958687"/>
          </a:xfrm>
        </p:grpSpPr>
        <p:pic>
          <p:nvPicPr>
            <p:cNvPr id="16" name="Picture 15" descr="Advanced Accelerator Concepts 2026">
              <a:extLst>
                <a:ext uri="{FF2B5EF4-FFF2-40B4-BE49-F238E27FC236}">
                  <a16:creationId xmlns:a16="http://schemas.microsoft.com/office/drawing/2014/main" id="{DA2FDC50-8B2E-8916-0619-18331EC56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7325" y="4317783"/>
              <a:ext cx="5745481" cy="195868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1B39C4-9707-25B0-A079-3F3A499A99DA}"/>
                </a:ext>
              </a:extLst>
            </p:cNvPr>
            <p:cNvSpPr txBox="1"/>
            <p:nvPr/>
          </p:nvSpPr>
          <p:spPr>
            <a:xfrm>
              <a:off x="1376650" y="4321258"/>
              <a:ext cx="49669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b="1" dirty="0">
                  <a:solidFill>
                    <a:srgbClr val="FF0000"/>
                  </a:solidFill>
                </a:rPr>
                <a:t>Thanks for </a:t>
              </a:r>
              <a:r>
                <a:rPr lang="it-IT" sz="3200" b="1" dirty="0" err="1">
                  <a:solidFill>
                    <a:srgbClr val="FF0000"/>
                  </a:solidFill>
                </a:rPr>
                <a:t>your</a:t>
              </a:r>
              <a:r>
                <a:rPr lang="it-IT" sz="3200" b="1" dirty="0">
                  <a:solidFill>
                    <a:srgbClr val="FF0000"/>
                  </a:solidFill>
                </a:rPr>
                <a:t> </a:t>
              </a:r>
              <a:r>
                <a:rPr lang="it-IT" sz="3200" b="1" dirty="0" err="1">
                  <a:solidFill>
                    <a:srgbClr val="FF0000"/>
                  </a:solidFill>
                </a:rPr>
                <a:t>attention</a:t>
              </a:r>
              <a:r>
                <a:rPr lang="it-IT" sz="3200" b="1" dirty="0">
                  <a:solidFill>
                    <a:srgbClr val="FF0000"/>
                  </a:solidFill>
                </a:rPr>
                <a:t>!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7" descr="A diagram of a machine&#10;&#10;Description automatically generated">
            <a:extLst>
              <a:ext uri="{FF2B5EF4-FFF2-40B4-BE49-F238E27FC236}">
                <a16:creationId xmlns:a16="http://schemas.microsoft.com/office/drawing/2014/main" id="{4260AF7D-5179-8081-8AA9-405247F2B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203" y="4587904"/>
            <a:ext cx="4098306" cy="16579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5F8C7A5-22EC-414B-229E-3BD2ED6F47EF}"/>
              </a:ext>
            </a:extLst>
          </p:cNvPr>
          <p:cNvGrpSpPr>
            <a:grpSpLocks noChangeAspect="1"/>
          </p:cNvGrpSpPr>
          <p:nvPr/>
        </p:nvGrpSpPr>
        <p:grpSpPr>
          <a:xfrm>
            <a:off x="8142136" y="2975938"/>
            <a:ext cx="3151367" cy="1455385"/>
            <a:chOff x="289702" y="733049"/>
            <a:chExt cx="11612596" cy="5391902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C0F314CC-CEA3-F54B-2245-819A59FD4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702" y="733049"/>
              <a:ext cx="11612596" cy="5391902"/>
            </a:xfrm>
            <a:prstGeom prst="rect">
              <a:avLst/>
            </a:prstGeom>
          </p:spPr>
        </p:pic>
        <p:cxnSp>
          <p:nvCxnSpPr>
            <p:cNvPr id="11" name="Connettore 2 6">
              <a:extLst>
                <a:ext uri="{FF2B5EF4-FFF2-40B4-BE49-F238E27FC236}">
                  <a16:creationId xmlns:a16="http://schemas.microsoft.com/office/drawing/2014/main" id="{B32D2BAF-0AF5-0846-CEB6-FD60A443A0F7}"/>
                </a:ext>
              </a:extLst>
            </p:cNvPr>
            <p:cNvCxnSpPr/>
            <p:nvPr/>
          </p:nvCxnSpPr>
          <p:spPr>
            <a:xfrm flipH="1">
              <a:off x="3426781" y="1624614"/>
              <a:ext cx="6214369" cy="1384916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CasellaDiTesto 7">
              <a:extLst>
                <a:ext uri="{FF2B5EF4-FFF2-40B4-BE49-F238E27FC236}">
                  <a16:creationId xmlns:a16="http://schemas.microsoft.com/office/drawing/2014/main" id="{97A09EC4-D8A9-048A-3CC4-676B5E02E151}"/>
                </a:ext>
              </a:extLst>
            </p:cNvPr>
            <p:cNvSpPr txBox="1"/>
            <p:nvPr/>
          </p:nvSpPr>
          <p:spPr>
            <a:xfrm>
              <a:off x="4480005" y="1071249"/>
              <a:ext cx="2083531" cy="1026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90 cm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F3E683C-25BA-26E6-7C9A-2D984E873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276" y="1060304"/>
            <a:ext cx="3780931" cy="1841215"/>
          </a:xfrm>
          <a:prstGeom prst="rect">
            <a:avLst/>
          </a:prstGeom>
        </p:spPr>
      </p:pic>
      <p:pic>
        <p:nvPicPr>
          <p:cNvPr id="14" name="Picture 13" descr="A black and white image of a bird's head&#10;&#10;Description automatically generated">
            <a:extLst>
              <a:ext uri="{FF2B5EF4-FFF2-40B4-BE49-F238E27FC236}">
                <a16:creationId xmlns:a16="http://schemas.microsoft.com/office/drawing/2014/main" id="{27B250C9-DA37-338C-6F09-5C8006E511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82"/>
          <a:stretch/>
        </p:blipFill>
        <p:spPr>
          <a:xfrm>
            <a:off x="10694503" y="4032791"/>
            <a:ext cx="528719" cy="305613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5CADCF8-68EA-19F8-80C3-F43AEF724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412519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3C3AF0E-627E-851B-4225-DA4E0F3F71B0}"/>
              </a:ext>
            </a:extLst>
          </p:cNvPr>
          <p:cNvGraphicFramePr/>
          <p:nvPr/>
        </p:nvGraphicFramePr>
        <p:xfrm>
          <a:off x="-598986" y="860231"/>
          <a:ext cx="5685729" cy="3901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D1E5318-1EEB-F6A8-DC53-3332C85F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709" y="-250723"/>
            <a:ext cx="10515600" cy="1325563"/>
          </a:xfrm>
        </p:spPr>
        <p:txBody>
          <a:bodyPr/>
          <a:lstStyle/>
          <a:p>
            <a:r>
              <a:rPr lang="it-IT" b="1" dirty="0">
                <a:latin typeface="+mn-lt"/>
              </a:rPr>
              <a:t>ASTERI</a:t>
            </a:r>
            <a:r>
              <a:rPr lang="it-IT" b="1" i="1" dirty="0">
                <a:latin typeface="+mn-lt"/>
              </a:rPr>
              <a:t>X</a:t>
            </a:r>
            <a:r>
              <a:rPr lang="it-IT" b="1" dirty="0">
                <a:latin typeface="+mn-lt"/>
              </a:rPr>
              <a:t> INFN- team</a:t>
            </a:r>
            <a:endParaRPr lang="en-US" b="1" dirty="0">
              <a:latin typeface="+mn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7BC604-4675-AF85-9B48-1CF3E1518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047664"/>
              </p:ext>
            </p:extLst>
          </p:nvPr>
        </p:nvGraphicFramePr>
        <p:xfrm>
          <a:off x="4695925" y="610457"/>
          <a:ext cx="7243639" cy="576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4572">
                  <a:extLst>
                    <a:ext uri="{9D8B030D-6E8A-4147-A177-3AD203B41FA5}">
                      <a16:colId xmlns:a16="http://schemas.microsoft.com/office/drawing/2014/main" val="3928105547"/>
                    </a:ext>
                  </a:extLst>
                </a:gridCol>
                <a:gridCol w="572453">
                  <a:extLst>
                    <a:ext uri="{9D8B030D-6E8A-4147-A177-3AD203B41FA5}">
                      <a16:colId xmlns:a16="http://schemas.microsoft.com/office/drawing/2014/main" val="476914263"/>
                    </a:ext>
                  </a:extLst>
                </a:gridCol>
                <a:gridCol w="1794662">
                  <a:extLst>
                    <a:ext uri="{9D8B030D-6E8A-4147-A177-3AD203B41FA5}">
                      <a16:colId xmlns:a16="http://schemas.microsoft.com/office/drawing/2014/main" val="79137866"/>
                    </a:ext>
                  </a:extLst>
                </a:gridCol>
                <a:gridCol w="509270">
                  <a:extLst>
                    <a:ext uri="{9D8B030D-6E8A-4147-A177-3AD203B41FA5}">
                      <a16:colId xmlns:a16="http://schemas.microsoft.com/office/drawing/2014/main" val="68237068"/>
                    </a:ext>
                  </a:extLst>
                </a:gridCol>
                <a:gridCol w="1831340">
                  <a:extLst>
                    <a:ext uri="{9D8B030D-6E8A-4147-A177-3AD203B41FA5}">
                      <a16:colId xmlns:a16="http://schemas.microsoft.com/office/drawing/2014/main" val="3625684306"/>
                    </a:ext>
                  </a:extLst>
                </a:gridCol>
                <a:gridCol w="581342">
                  <a:extLst>
                    <a:ext uri="{9D8B030D-6E8A-4147-A177-3AD203B41FA5}">
                      <a16:colId xmlns:a16="http://schemas.microsoft.com/office/drawing/2014/main" val="708859495"/>
                    </a:ext>
                  </a:extLst>
                </a:gridCol>
              </a:tblGrid>
              <a:tr h="205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LNF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FTE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LNS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FTE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Roma1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FTE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54618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L. Faillace</a:t>
                      </a:r>
                    </a:p>
                    <a:p>
                      <a:pPr algn="l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(Resp. Naz.)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G.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Torrisi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(RL)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L.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Ficcadenti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(RL)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9295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D.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Alesini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D. Mascali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M.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Petrarca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97939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M. Bellaveglia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G. Mauro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M. Migliorati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610040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S. Bini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G. Sorbello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G. Silvi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771574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F. Cardelli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0.3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T. Isernia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L. Palumbo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958708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M. Carillo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R. Palmeri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648529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E. Chiadroni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A. Locatelli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19404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A. Falone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C. De Angelis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7915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A. Gallo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0.15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L. </a:t>
                      </a:r>
                      <a:r>
                        <a:rPr lang="it-IT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Vincetti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30563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A. Giribono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656494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A. Liedl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966525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L. Piersanti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086458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S. Pioli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565378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B. Spataro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6830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C. Vaccarezza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755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2562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Tot./Unit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1.35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097432"/>
                  </a:ext>
                </a:extLst>
              </a:tr>
            </a:tbl>
          </a:graphicData>
        </a:graphic>
      </p:graphicFrame>
      <p:pic>
        <p:nvPicPr>
          <p:cNvPr id="12" name="Picture 11" descr="A black and white image of a bird's head&#10;&#10;Description automatically generated">
            <a:extLst>
              <a:ext uri="{FF2B5EF4-FFF2-40B4-BE49-F238E27FC236}">
                <a16:creationId xmlns:a16="http://schemas.microsoft.com/office/drawing/2014/main" id="{7A37D12E-278B-8BFC-8E66-0636D94F61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82"/>
          <a:stretch/>
        </p:blipFill>
        <p:spPr>
          <a:xfrm>
            <a:off x="1447799" y="4648114"/>
            <a:ext cx="1637970" cy="9467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5DD8D0-3364-BA59-C2F3-93FE4CC46BD7}"/>
              </a:ext>
            </a:extLst>
          </p:cNvPr>
          <p:cNvSpPr txBox="1"/>
          <p:nvPr/>
        </p:nvSpPr>
        <p:spPr>
          <a:xfrm>
            <a:off x="0" y="6581001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L. Faillace                                                                                                                                                                                                            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6AF7FF6-BE52-712E-7D12-89650E39B81A}"/>
              </a:ext>
            </a:extLst>
          </p:cNvPr>
          <p:cNvSpPr txBox="1">
            <a:spLocks/>
          </p:cNvSpPr>
          <p:nvPr/>
        </p:nvSpPr>
        <p:spPr>
          <a:xfrm>
            <a:off x="2182758" y="6356350"/>
            <a:ext cx="8922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                                                       Advanced Accelerator Concepts 2026, Jul 26 – 31                  Luskin Conference Center, UCLA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8941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2039-2FF9-90A8-D50E-1E19A728F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Contributors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086D6-B829-E91C-8250-01E888287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t>4</a:t>
            </a:fld>
            <a:endParaRPr lang="en-US"/>
          </a:p>
        </p:txBody>
      </p:sp>
      <p:sp>
        <p:nvSpPr>
          <p:cNvPr id="7" name="Rettangolo 4">
            <a:extLst>
              <a:ext uri="{FF2B5EF4-FFF2-40B4-BE49-F238E27FC236}">
                <a16:creationId xmlns:a16="http://schemas.microsoft.com/office/drawing/2014/main" id="{B6FC387D-26D5-02E1-7468-68E5D85F07DF}"/>
              </a:ext>
            </a:extLst>
          </p:cNvPr>
          <p:cNvSpPr/>
          <p:nvPr/>
        </p:nvSpPr>
        <p:spPr>
          <a:xfrm>
            <a:off x="513276" y="1541893"/>
            <a:ext cx="7330468" cy="4961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it-IT" sz="3200" b="1" dirty="0">
                <a:solidFill>
                  <a:srgbClr val="FF0000"/>
                </a:solidFill>
                <a:ea typeface="Arial Unicode MS" pitchFamily="34" charset="-128"/>
              </a:rPr>
              <a:t>This work is made possible by the efforts :</a:t>
            </a:r>
          </a:p>
        </p:txBody>
      </p:sp>
      <p:sp>
        <p:nvSpPr>
          <p:cNvPr id="8" name="Rettangolo 5">
            <a:extLst>
              <a:ext uri="{FF2B5EF4-FFF2-40B4-BE49-F238E27FC236}">
                <a16:creationId xmlns:a16="http://schemas.microsoft.com/office/drawing/2014/main" id="{6A8ED322-ECFE-318C-493B-28C2391B79F1}"/>
              </a:ext>
            </a:extLst>
          </p:cNvPr>
          <p:cNvSpPr/>
          <p:nvPr/>
        </p:nvSpPr>
        <p:spPr>
          <a:xfrm>
            <a:off x="583407" y="2323527"/>
            <a:ext cx="10993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b="1" dirty="0">
                <a:cs typeface="Times New Roman" panose="02020603050405020304" pitchFamily="18" charset="0"/>
              </a:rPr>
              <a:t>INFN </a:t>
            </a:r>
          </a:p>
        </p:txBody>
      </p:sp>
      <p:sp>
        <p:nvSpPr>
          <p:cNvPr id="9" name="Rettangolo 6">
            <a:extLst>
              <a:ext uri="{FF2B5EF4-FFF2-40B4-BE49-F238E27FC236}">
                <a16:creationId xmlns:a16="http://schemas.microsoft.com/office/drawing/2014/main" id="{12D243F8-5408-74F7-BB9C-30D4F7CFD9D2}"/>
              </a:ext>
            </a:extLst>
          </p:cNvPr>
          <p:cNvSpPr/>
          <p:nvPr/>
        </p:nvSpPr>
        <p:spPr>
          <a:xfrm>
            <a:off x="572236" y="3285315"/>
            <a:ext cx="1753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b="1" dirty="0">
                <a:cs typeface="Times New Roman" panose="02020603050405020304" pitchFamily="18" charset="0"/>
              </a:rPr>
              <a:t>SLAC(USA)</a:t>
            </a:r>
          </a:p>
        </p:txBody>
      </p:sp>
      <p:sp>
        <p:nvSpPr>
          <p:cNvPr id="10" name="Rettangolo 7">
            <a:extLst>
              <a:ext uri="{FF2B5EF4-FFF2-40B4-BE49-F238E27FC236}">
                <a16:creationId xmlns:a16="http://schemas.microsoft.com/office/drawing/2014/main" id="{D64AFFF8-8ADD-8ECD-CA33-D796D6E63E0A}"/>
              </a:ext>
            </a:extLst>
          </p:cNvPr>
          <p:cNvSpPr/>
          <p:nvPr/>
        </p:nvSpPr>
        <p:spPr>
          <a:xfrm>
            <a:off x="607726" y="4328550"/>
            <a:ext cx="20102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cs typeface="Times New Roman" panose="02020603050405020304" pitchFamily="18" charset="0"/>
              </a:rPr>
              <a:t>KEK (JAPAN)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0DEB83-722D-4FDA-474A-82F2CF4528CE}"/>
              </a:ext>
            </a:extLst>
          </p:cNvPr>
          <p:cNvSpPr txBox="1"/>
          <p:nvPr/>
        </p:nvSpPr>
        <p:spPr>
          <a:xfrm>
            <a:off x="3134800" y="3848992"/>
            <a:ext cx="79572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Collaborators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V.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Dolgashev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(SLAC),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Tetsuo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Abe</a:t>
            </a:r>
            <a:r>
              <a:rPr lang="it-IT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(KEK)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D37A1C-A9AA-BDDE-1C97-D862CAF1BA35}"/>
              </a:ext>
            </a:extLst>
          </p:cNvPr>
          <p:cNvSpPr txBox="1"/>
          <p:nvPr/>
        </p:nvSpPr>
        <p:spPr>
          <a:xfrm>
            <a:off x="3071193" y="5158367"/>
            <a:ext cx="8307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of Science and Technology of China: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Yelong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Wei, PhD student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Zhicheng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Huang in Frascati.</a:t>
            </a:r>
          </a:p>
        </p:txBody>
      </p:sp>
      <p:sp>
        <p:nvSpPr>
          <p:cNvPr id="18" name="Rettangolo 7">
            <a:extLst>
              <a:ext uri="{FF2B5EF4-FFF2-40B4-BE49-F238E27FC236}">
                <a16:creationId xmlns:a16="http://schemas.microsoft.com/office/drawing/2014/main" id="{F85964F9-3F94-39FF-A27C-DAE41ABCB3A1}"/>
              </a:ext>
            </a:extLst>
          </p:cNvPr>
          <p:cNvSpPr/>
          <p:nvPr/>
        </p:nvSpPr>
        <p:spPr>
          <a:xfrm>
            <a:off x="575617" y="5252226"/>
            <a:ext cx="2220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cs typeface="Times New Roman" panose="02020603050405020304" pitchFamily="18" charset="0"/>
              </a:rPr>
              <a:t>USTC (CHINA)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1A4046A-0E81-88E3-563E-7389C8D93A7A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325665" y="3546925"/>
            <a:ext cx="815100" cy="460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636393-2D46-738B-6220-15ED66AA6AF0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 flipV="1">
            <a:off x="2618020" y="4079825"/>
            <a:ext cx="516780" cy="510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3C9615A-43E6-17A4-9183-109F78620658}"/>
              </a:ext>
            </a:extLst>
          </p:cNvPr>
          <p:cNvSpPr txBox="1"/>
          <p:nvPr/>
        </p:nvSpPr>
        <p:spPr>
          <a:xfrm>
            <a:off x="3016856" y="2339569"/>
            <a:ext cx="75597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Laboratori di Frascati, Roma1 (Sapienza University) and Laboratori del Sud (Catania)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581F922-85ED-855B-E6CB-8EF678DC88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80982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447FF-0874-141D-E4C3-EF81F0C87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96122-821F-3B1D-A875-1626B8CBF234}"/>
              </a:ext>
            </a:extLst>
          </p:cNvPr>
          <p:cNvSpPr txBox="1"/>
          <p:nvPr/>
        </p:nvSpPr>
        <p:spPr>
          <a:xfrm>
            <a:off x="1" y="703145"/>
            <a:ext cx="9000876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i="0" u="none" strike="noStrike" baseline="0" dirty="0">
                <a:solidFill>
                  <a:srgbClr val="FF0000"/>
                </a:solidFill>
              </a:rPr>
              <a:t>MOU between SLAC and INFN-LNF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within the world-wide collaboration on studies of RF breakdown physics in RF accelerating structures: </a:t>
            </a:r>
          </a:p>
          <a:p>
            <a:pPr lvl="2" algn="just"/>
            <a:r>
              <a:rPr lang="en-US" sz="2000" b="0" i="0" u="none" strike="noStrike" baseline="0" dirty="0">
                <a:solidFill>
                  <a:srgbClr val="000000"/>
                </a:solidFill>
              </a:rPr>
              <a:t>from </a:t>
            </a:r>
            <a:r>
              <a:rPr lang="en-US" sz="2000" b="1" i="0" u="none" strike="noStrike" baseline="0" dirty="0">
                <a:solidFill>
                  <a:schemeClr val="accent1"/>
                </a:solidFill>
              </a:rPr>
              <a:t>X-band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 (11-12 GHz) to other</a:t>
            </a:r>
          </a:p>
          <a:p>
            <a:pPr lvl="2" algn="just"/>
            <a:r>
              <a:rPr lang="en-US" sz="2000" b="0" i="0" u="none" strike="noStrike" baseline="0" dirty="0">
                <a:solidFill>
                  <a:srgbClr val="000000"/>
                </a:solidFill>
              </a:rPr>
              <a:t>frequencies (S, C, Ka, W) . </a:t>
            </a:r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DEMETRA (2016-18)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ARYA (2020-23)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algn="just"/>
            <a:endParaRPr lang="en-US" sz="2000" dirty="0">
              <a:solidFill>
                <a:srgbClr val="000000"/>
              </a:solidFill>
            </a:endParaRPr>
          </a:p>
          <a:p>
            <a:pPr algn="just"/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algn="just"/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FF0000"/>
                </a:solidFill>
              </a:rPr>
              <a:t>MICRON (2022-24)</a:t>
            </a:r>
          </a:p>
          <a:p>
            <a:pPr lvl="2" algn="just"/>
            <a:r>
              <a:rPr lang="it-IT" sz="2000" dirty="0"/>
              <a:t>Ka-band </a:t>
            </a:r>
            <a:r>
              <a:rPr lang="it-IT" sz="2000" dirty="0" err="1"/>
              <a:t>structures</a:t>
            </a:r>
            <a:endParaRPr lang="it-IT" sz="2000" dirty="0"/>
          </a:p>
          <a:p>
            <a:pPr lvl="2" algn="just"/>
            <a:r>
              <a:rPr lang="it-IT" sz="2000" dirty="0"/>
              <a:t>made of </a:t>
            </a:r>
            <a:r>
              <a:rPr lang="it-IT" sz="2000" dirty="0" err="1"/>
              <a:t>four</a:t>
            </a:r>
            <a:r>
              <a:rPr lang="it-IT" sz="2000" dirty="0"/>
              <a:t> </a:t>
            </a:r>
            <a:r>
              <a:rPr lang="it-IT" sz="2000" dirty="0" err="1"/>
              <a:t>quadrants</a:t>
            </a:r>
            <a:endParaRPr lang="it-IT" sz="2000" dirty="0"/>
          </a:p>
          <a:p>
            <a:pPr algn="just"/>
            <a:r>
              <a:rPr lang="it-IT" sz="2000" dirty="0"/>
              <a:t>Resp. </a:t>
            </a:r>
            <a:r>
              <a:rPr lang="it-IT" sz="2000" dirty="0" err="1"/>
              <a:t>Loc</a:t>
            </a:r>
            <a:r>
              <a:rPr lang="it-IT" sz="2000" dirty="0"/>
              <a:t>. L. Faillace - LNF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A3222-B345-783D-55FE-D8751E0A04DA}"/>
              </a:ext>
            </a:extLst>
          </p:cNvPr>
          <p:cNvSpPr txBox="1"/>
          <p:nvPr/>
        </p:nvSpPr>
        <p:spPr>
          <a:xfrm>
            <a:off x="0" y="6150077"/>
            <a:ext cx="321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Funded</a:t>
            </a:r>
            <a:r>
              <a:rPr lang="it-IT" dirty="0"/>
              <a:t> by CSN5 (A. Quaranta)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3F3DEC-4E1A-CA7A-407D-1342A6308E66}"/>
              </a:ext>
            </a:extLst>
          </p:cNvPr>
          <p:cNvSpPr txBox="1"/>
          <p:nvPr/>
        </p:nvSpPr>
        <p:spPr>
          <a:xfrm>
            <a:off x="3079955" y="2652251"/>
            <a:ext cx="2072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/>
              <a:t>Funded</a:t>
            </a:r>
            <a:r>
              <a:rPr lang="it-IT" dirty="0"/>
              <a:t> by</a:t>
            </a:r>
          </a:p>
          <a:p>
            <a:pPr algn="ctr"/>
            <a:r>
              <a:rPr lang="it-IT" dirty="0"/>
              <a:t>CSN5 (V. Bonvicini)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BCDE5A-4474-8B20-C6CE-33E07394A14F}"/>
              </a:ext>
            </a:extLst>
          </p:cNvPr>
          <p:cNvGrpSpPr>
            <a:grpSpLocks noChangeAspect="1"/>
          </p:cNvGrpSpPr>
          <p:nvPr/>
        </p:nvGrpSpPr>
        <p:grpSpPr>
          <a:xfrm>
            <a:off x="5194456" y="1415847"/>
            <a:ext cx="6779289" cy="2889684"/>
            <a:chOff x="1339718" y="3009150"/>
            <a:chExt cx="8083550" cy="3445628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D2419A7F-2416-36C0-8201-15A3D05C2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693" y="3076578"/>
              <a:ext cx="1624012" cy="140335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A46C2A2-D5AF-AD66-F78C-633C8FD34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6555" y="3059116"/>
              <a:ext cx="1079500" cy="143986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888EF7D1-5319-4806-C6D1-ECE0A6AA2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8430" y="3098803"/>
              <a:ext cx="1873250" cy="140335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835B56B6-FEF7-19B9-AB1C-528B525D32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9718" y="5029203"/>
              <a:ext cx="2516187" cy="1368425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529D3990-BD02-2640-B2D2-F3AE72E9A0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1055" y="5038728"/>
              <a:ext cx="2495550" cy="1404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0F204906-E53E-B68E-67F2-3AFBE71B6C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8430" y="5049841"/>
              <a:ext cx="1874838" cy="1404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 descr="2016-11-17 17.58.47.jpg">
              <a:extLst>
                <a:ext uri="{FF2B5EF4-FFF2-40B4-BE49-F238E27FC236}">
                  <a16:creationId xmlns:a16="http://schemas.microsoft.com/office/drawing/2014/main" id="{B94C7D62-DD70-4E16-4C25-AEC52EE18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10" t="13127" r="16196" b="15913"/>
            <a:stretch>
              <a:fillRect/>
            </a:stretch>
          </p:blipFill>
          <p:spPr bwMode="auto">
            <a:xfrm>
              <a:off x="5041098" y="3009150"/>
              <a:ext cx="2095536" cy="13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89C8C3B-7261-5746-5B41-F1116FC7DB3D}"/>
              </a:ext>
            </a:extLst>
          </p:cNvPr>
          <p:cNvSpPr txBox="1"/>
          <p:nvPr/>
        </p:nvSpPr>
        <p:spPr>
          <a:xfrm>
            <a:off x="9374589" y="4546879"/>
            <a:ext cx="2759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+mn-lt"/>
              </a:rPr>
              <a:t>ASTERI</a:t>
            </a:r>
            <a:r>
              <a:rPr lang="it-IT" sz="2400" b="1" i="1" dirty="0">
                <a:latin typeface="+mn-lt"/>
              </a:rPr>
              <a:t>X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58E593-55BC-1A57-5A8C-8C934E01043E}"/>
              </a:ext>
            </a:extLst>
          </p:cNvPr>
          <p:cNvSpPr txBox="1"/>
          <p:nvPr/>
        </p:nvSpPr>
        <p:spPr>
          <a:xfrm>
            <a:off x="8912328" y="5083740"/>
            <a:ext cx="37073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ccelerating </a:t>
            </a:r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ructures</a:t>
            </a:r>
            <a:endParaRPr lang="en-US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made of </a:t>
            </a:r>
            <a:r>
              <a:rPr lang="en-US" sz="1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multipl</a:t>
            </a:r>
            <a:r>
              <a:rPr lang="en-US" sz="18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secto</a:t>
            </a:r>
            <a:r>
              <a:rPr lang="en-US" sz="18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endParaRPr lang="en-US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 </a:t>
            </a:r>
            <a:r>
              <a:rPr lang="en-US" sz="1800" b="1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X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-Band</a:t>
            </a: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DB71F8-94D0-A852-CC0F-94155412C2F2}"/>
              </a:ext>
            </a:extLst>
          </p:cNvPr>
          <p:cNvGrpSpPr/>
          <p:nvPr/>
        </p:nvGrpSpPr>
        <p:grpSpPr>
          <a:xfrm>
            <a:off x="7821563" y="4823922"/>
            <a:ext cx="1426071" cy="489549"/>
            <a:chOff x="6531078" y="5823155"/>
            <a:chExt cx="1426071" cy="489549"/>
          </a:xfrm>
        </p:grpSpPr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673ACAAA-84CC-AF31-EEC8-046BA384892E}"/>
                </a:ext>
              </a:extLst>
            </p:cNvPr>
            <p:cNvSpPr/>
            <p:nvPr/>
          </p:nvSpPr>
          <p:spPr>
            <a:xfrm>
              <a:off x="6531078" y="5823156"/>
              <a:ext cx="484632" cy="484632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D21327C1-E9DB-8812-F264-47D36ECCD639}"/>
                </a:ext>
              </a:extLst>
            </p:cNvPr>
            <p:cNvSpPr/>
            <p:nvPr/>
          </p:nvSpPr>
          <p:spPr>
            <a:xfrm>
              <a:off x="7003026" y="5823155"/>
              <a:ext cx="484632" cy="484632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08D8A248-6E11-8F93-A177-9A4FADF392AF}"/>
                </a:ext>
              </a:extLst>
            </p:cNvPr>
            <p:cNvSpPr/>
            <p:nvPr/>
          </p:nvSpPr>
          <p:spPr>
            <a:xfrm>
              <a:off x="7472517" y="5828072"/>
              <a:ext cx="484632" cy="484632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Left Brace 31">
            <a:extLst>
              <a:ext uri="{FF2B5EF4-FFF2-40B4-BE49-F238E27FC236}">
                <a16:creationId xmlns:a16="http://schemas.microsoft.com/office/drawing/2014/main" id="{799CE0C5-363A-6C82-78A9-46968CDFC6D5}"/>
              </a:ext>
            </a:extLst>
          </p:cNvPr>
          <p:cNvSpPr/>
          <p:nvPr/>
        </p:nvSpPr>
        <p:spPr>
          <a:xfrm rot="10800000">
            <a:off x="2735825" y="2499853"/>
            <a:ext cx="508819" cy="9144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1C1BD7-9B22-8194-B074-CEDE0FF2C337}"/>
              </a:ext>
            </a:extLst>
          </p:cNvPr>
          <p:cNvGrpSpPr>
            <a:grpSpLocks noChangeAspect="1"/>
          </p:cNvGrpSpPr>
          <p:nvPr/>
        </p:nvGrpSpPr>
        <p:grpSpPr>
          <a:xfrm>
            <a:off x="3958979" y="4575760"/>
            <a:ext cx="1623285" cy="1672420"/>
            <a:chOff x="4134485" y="1408112"/>
            <a:chExt cx="3923030" cy="4041775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60D472E-ABBC-2041-E4BC-C660815EE4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43" b="28816"/>
            <a:stretch/>
          </p:blipFill>
          <p:spPr bwMode="auto">
            <a:xfrm>
              <a:off x="4134485" y="1408112"/>
              <a:ext cx="3923030" cy="40417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635FE43-680A-D1E0-B247-FC552D82B868}"/>
                </a:ext>
              </a:extLst>
            </p:cNvPr>
            <p:cNvCxnSpPr/>
            <p:nvPr/>
          </p:nvCxnSpPr>
          <p:spPr>
            <a:xfrm>
              <a:off x="4333459" y="1892413"/>
              <a:ext cx="3482671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43E66A-8EF7-88D9-9ED1-A754CDED28A6}"/>
                </a:ext>
              </a:extLst>
            </p:cNvPr>
            <p:cNvSpPr txBox="1"/>
            <p:nvPr/>
          </p:nvSpPr>
          <p:spPr>
            <a:xfrm>
              <a:off x="5256379" y="1813179"/>
              <a:ext cx="2332933" cy="7438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/>
                <a:t>62,52 mm</a:t>
              </a:r>
              <a:endParaRPr lang="en-US" sz="1400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3689A76F-9AF3-9EC4-984E-A6018FB1B3F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86"/>
          <a:stretch/>
        </p:blipFill>
        <p:spPr bwMode="auto">
          <a:xfrm>
            <a:off x="5729749" y="4504529"/>
            <a:ext cx="1165124" cy="17796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496FBC8-74BC-9511-FD4C-ECB6985AD761}"/>
              </a:ext>
            </a:extLst>
          </p:cNvPr>
          <p:cNvSpPr txBox="1"/>
          <p:nvPr/>
        </p:nvSpPr>
        <p:spPr>
          <a:xfrm>
            <a:off x="3871451" y="5873517"/>
            <a:ext cx="174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Single </a:t>
            </a:r>
            <a:r>
              <a:rPr lang="it-IT" dirty="0" err="1"/>
              <a:t>quadrant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35C5AFC-FDD4-E492-2D52-AAC909EDD9B1}"/>
              </a:ext>
            </a:extLst>
          </p:cNvPr>
          <p:cNvSpPr txBox="1"/>
          <p:nvPr/>
        </p:nvSpPr>
        <p:spPr>
          <a:xfrm>
            <a:off x="6855541" y="5318881"/>
            <a:ext cx="2393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RF power</a:t>
            </a:r>
          </a:p>
          <a:p>
            <a:r>
              <a:rPr lang="it-IT" dirty="0" err="1"/>
              <a:t>Coupler</a:t>
            </a:r>
            <a:r>
              <a:rPr lang="it-IT" dirty="0"/>
              <a:t>:</a:t>
            </a:r>
          </a:p>
          <a:p>
            <a:r>
              <a:rPr lang="it-IT" dirty="0"/>
              <a:t>4-port Mode </a:t>
            </a:r>
            <a:r>
              <a:rPr lang="it-IT" dirty="0" err="1"/>
              <a:t>Launcher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1F1256-0DA2-83F0-3712-B4B7C8A918AC}"/>
              </a:ext>
            </a:extLst>
          </p:cNvPr>
          <p:cNvSpPr/>
          <p:nvPr/>
        </p:nvSpPr>
        <p:spPr>
          <a:xfrm>
            <a:off x="9366637" y="4460685"/>
            <a:ext cx="2767053" cy="177314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5E9A41B-380D-01CB-0CC7-0A8FA57A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2" y="-228600"/>
            <a:ext cx="10515600" cy="1325563"/>
          </a:xfrm>
        </p:spPr>
        <p:txBody>
          <a:bodyPr/>
          <a:lstStyle/>
          <a:p>
            <a:r>
              <a:rPr lang="it-IT" b="1" dirty="0"/>
              <a:t>History</a:t>
            </a:r>
            <a:endParaRPr lang="en-US" b="1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093117D-918E-D81B-2338-21AA08E8B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05A46-D2B7-599F-23CF-E24363A7CC0D}"/>
              </a:ext>
            </a:extLst>
          </p:cNvPr>
          <p:cNvSpPr txBox="1"/>
          <p:nvPr/>
        </p:nvSpPr>
        <p:spPr>
          <a:xfrm>
            <a:off x="7178042" y="2618682"/>
            <a:ext cx="2538452" cy="410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Courtesy of B. Spataro</a:t>
            </a:r>
          </a:p>
        </p:txBody>
      </p:sp>
    </p:spTree>
    <p:extLst>
      <p:ext uri="{BB962C8B-B14F-4D97-AF65-F5344CB8AC3E}">
        <p14:creationId xmlns:p14="http://schemas.microsoft.com/office/powerpoint/2010/main" val="308285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40FE6-D22B-FC49-F6D7-D817881BB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E383FB-3745-F85E-113B-B8CF3558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37970"/>
          </a:xfrm>
        </p:spPr>
        <p:txBody>
          <a:bodyPr/>
          <a:lstStyle/>
          <a:p>
            <a:r>
              <a:rPr lang="it-IT" b="1" dirty="0"/>
              <a:t>State-of-the-art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097CA0-B525-998C-316D-7010BCB2F5DA}"/>
              </a:ext>
            </a:extLst>
          </p:cNvPr>
          <p:cNvSpPr txBox="1"/>
          <p:nvPr/>
        </p:nvSpPr>
        <p:spPr>
          <a:xfrm>
            <a:off x="14748" y="441657"/>
            <a:ext cx="12192000" cy="429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ffectLst/>
              <a:ea typeface="Arial" panose="020B0604020202020204" pitchFamily="34" charset="0"/>
            </a:endParaRPr>
          </a:p>
          <a:p>
            <a:pPr marL="457200" marR="0" lvl="0" indent="-4572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effectLst/>
                <a:ea typeface="Arial" panose="020B0604020202020204" pitchFamily="34" charset="0"/>
              </a:rPr>
              <a:t>“Single-cell” cavities (open and closed; disk-type and multi-</a:t>
            </a:r>
            <a:r>
              <a:rPr lang="en-US" sz="2000" dirty="0">
                <a:ea typeface="Arial" panose="020B0604020202020204" pitchFamily="34" charset="0"/>
              </a:rPr>
              <a:t>s</a:t>
            </a:r>
            <a:r>
              <a:rPr lang="en-US" sz="2000" dirty="0">
                <a:effectLst/>
                <a:ea typeface="Arial" panose="020B0604020202020204" pitchFamily="34" charset="0"/>
              </a:rPr>
              <a:t>ector)</a:t>
            </a: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ffectLst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a typeface="Arial" panose="020B0604020202020204" pitchFamily="34" charset="0"/>
            </a:endParaRPr>
          </a:p>
          <a:p>
            <a:pPr marR="0" lvl="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</a:pPr>
            <a:endParaRPr lang="en-US" sz="2000" dirty="0">
              <a:effectLst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ffectLst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endParaRPr lang="en-US" sz="2000" dirty="0">
              <a:effectLst/>
              <a:ea typeface="Arial" panose="020B0604020202020204" pitchFamily="34" charset="0"/>
            </a:endParaRPr>
          </a:p>
          <a:p>
            <a:pPr marL="457200" marR="0" lvl="0" indent="-4572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sz="2000" dirty="0">
                <a:effectLst/>
                <a:ea typeface="Arial" panose="020B0604020202020204" pitchFamily="34" charset="0"/>
              </a:rPr>
              <a:t>TW multi-cell structures (open and closed; disk-type and multi-</a:t>
            </a:r>
            <a:r>
              <a:rPr lang="en-US" sz="2000" dirty="0">
                <a:ea typeface="Arial" panose="020B0604020202020204" pitchFamily="34" charset="0"/>
              </a:rPr>
              <a:t>s</a:t>
            </a:r>
            <a:r>
              <a:rPr lang="en-US" sz="2000" dirty="0">
                <a:effectLst/>
                <a:ea typeface="Arial" panose="020B0604020202020204" pitchFamily="34" charset="0"/>
              </a:rPr>
              <a:t>ector)</a:t>
            </a:r>
          </a:p>
          <a:p>
            <a:pPr marL="457200" marR="0" lvl="0" indent="-457200" algn="just">
              <a:lnSpc>
                <a:spcPct val="117000"/>
              </a:lnSpc>
              <a:spcBef>
                <a:spcPts val="205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2000" dirty="0">
                <a:effectLst/>
                <a:ea typeface="Arial" panose="020B0604020202020204" pitchFamily="34" charset="0"/>
              </a:rPr>
              <a:t>Open-type multi-sector cavities, typically of small lengths (20-30 cm).</a:t>
            </a:r>
          </a:p>
        </p:txBody>
      </p:sp>
      <p:pic>
        <p:nvPicPr>
          <p:cNvPr id="8" name="Picture 7" descr="A graph of different cu values&#10;&#10;Description automatically generated">
            <a:extLst>
              <a:ext uri="{FF2B5EF4-FFF2-40B4-BE49-F238E27FC236}">
                <a16:creationId xmlns:a16="http://schemas.microsoft.com/office/drawing/2014/main" id="{5F691CB1-73FB-B8B7-1756-F2B3CC602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287" y="100024"/>
            <a:ext cx="3363437" cy="2370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83CAEA-228E-F9CA-1D65-487F400450C8}"/>
              </a:ext>
            </a:extLst>
          </p:cNvPr>
          <p:cNvSpPr txBox="1"/>
          <p:nvPr/>
        </p:nvSpPr>
        <p:spPr>
          <a:xfrm>
            <a:off x="5319890" y="3288498"/>
            <a:ext cx="36323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100" b="0" i="0" dirty="0" err="1">
                <a:solidFill>
                  <a:srgbClr val="222222"/>
                </a:solidFill>
                <a:effectLst/>
              </a:rPr>
              <a:t>Dolgashev</a:t>
            </a:r>
            <a:r>
              <a:rPr lang="en-US" sz="1100" b="0" i="0" dirty="0">
                <a:solidFill>
                  <a:srgbClr val="222222"/>
                </a:solidFill>
                <a:effectLst/>
              </a:rPr>
              <a:t> VA, Faillace L, </a:t>
            </a:r>
            <a:r>
              <a:rPr lang="en-US" sz="1100" b="0" i="0" dirty="0" err="1">
                <a:solidFill>
                  <a:srgbClr val="222222"/>
                </a:solidFill>
                <a:effectLst/>
              </a:rPr>
              <a:t>Spataro</a:t>
            </a:r>
            <a:r>
              <a:rPr lang="en-US" sz="1100" b="0" i="0" dirty="0">
                <a:solidFill>
                  <a:srgbClr val="222222"/>
                </a:solidFill>
                <a:effectLst/>
              </a:rPr>
              <a:t> B, Tantawi S, Bonifazi R. High-gradient rf tests of welded X-band accelerating cavities. Physical Review Accelerators and Beams. 2021 Aug 10;24(8):081002.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2E3F67-A2FE-9C68-718C-AA108298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87" y="1241728"/>
            <a:ext cx="2168624" cy="1783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ACBFBB-8CD1-877C-4AD8-850D5E182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023" y="4863065"/>
            <a:ext cx="1849831" cy="16092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07D0F1-5C94-023C-2570-BF11B69E6267}"/>
              </a:ext>
            </a:extLst>
          </p:cNvPr>
          <p:cNvSpPr txBox="1"/>
          <p:nvPr/>
        </p:nvSpPr>
        <p:spPr>
          <a:xfrm>
            <a:off x="2668927" y="5008999"/>
            <a:ext cx="9653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CLIC-G-OPEN</a:t>
            </a:r>
            <a:endParaRPr lang="en-US" sz="1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0C8C16-A1AF-87A2-E461-B2BD3F559A29}"/>
              </a:ext>
            </a:extLst>
          </p:cNvPr>
          <p:cNvCxnSpPr/>
          <p:nvPr/>
        </p:nvCxnSpPr>
        <p:spPr>
          <a:xfrm>
            <a:off x="2087429" y="5232340"/>
            <a:ext cx="461042" cy="96818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BA38F92-21DE-E3D2-11E2-69C58051983A}"/>
              </a:ext>
            </a:extLst>
          </p:cNvPr>
          <p:cNvSpPr txBox="1"/>
          <p:nvPr/>
        </p:nvSpPr>
        <p:spPr>
          <a:xfrm>
            <a:off x="2494373" y="6015182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30 cm</a:t>
            </a:r>
            <a:endParaRPr lang="en-US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840C781-DB8A-60B8-0FA4-0025E5FA4C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625" t="28333" r="52812" b="39919"/>
          <a:stretch/>
        </p:blipFill>
        <p:spPr>
          <a:xfrm>
            <a:off x="5369873" y="4798512"/>
            <a:ext cx="1985083" cy="16440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317CFE-0EAC-AEA1-B39B-69CF05A6071C}"/>
              </a:ext>
            </a:extLst>
          </p:cNvPr>
          <p:cNvSpPr txBox="1"/>
          <p:nvPr/>
        </p:nvSpPr>
        <p:spPr>
          <a:xfrm>
            <a:off x="3427921" y="4918729"/>
            <a:ext cx="19255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100" dirty="0"/>
              <a:t>KEK (</a:t>
            </a:r>
            <a:r>
              <a:rPr lang="it-IT" sz="1100" dirty="0" err="1"/>
              <a:t>Tetsuo</a:t>
            </a:r>
            <a:r>
              <a:rPr lang="it-IT" sz="1100" dirty="0"/>
              <a:t> </a:t>
            </a:r>
            <a:r>
              <a:rPr lang="it-IT" sz="1100" dirty="0" err="1"/>
              <a:t>Abe</a:t>
            </a:r>
            <a:r>
              <a:rPr lang="it-IT" sz="1100" dirty="0"/>
              <a:t>) 2023</a:t>
            </a:r>
          </a:p>
          <a:p>
            <a:pPr marL="285750" indent="-91440" algn="r">
              <a:buFontTx/>
              <a:buChar char="-"/>
            </a:pPr>
            <a:r>
              <a:rPr lang="it-IT" sz="1100" dirty="0"/>
              <a:t>X-band</a:t>
            </a:r>
          </a:p>
          <a:p>
            <a:pPr marL="285750" indent="-91440" algn="r">
              <a:buFontTx/>
              <a:buChar char="-"/>
            </a:pPr>
            <a:r>
              <a:rPr lang="it-IT" sz="1100" dirty="0"/>
              <a:t>4 </a:t>
            </a:r>
            <a:r>
              <a:rPr lang="it-IT" sz="1100" dirty="0" err="1"/>
              <a:t>quadrants</a:t>
            </a:r>
            <a:endParaRPr lang="it-IT" sz="1100" dirty="0"/>
          </a:p>
          <a:p>
            <a:pPr marL="285750" indent="-91440" algn="r">
              <a:buFontTx/>
              <a:buChar char="-"/>
            </a:pPr>
            <a:r>
              <a:rPr lang="it-IT" sz="1100" dirty="0"/>
              <a:t>EBW </a:t>
            </a:r>
            <a:r>
              <a:rPr lang="it-IT" sz="1100" dirty="0" err="1"/>
              <a:t>welding</a:t>
            </a:r>
            <a:endParaRPr lang="it-IT" sz="1100" dirty="0"/>
          </a:p>
          <a:p>
            <a:pPr marL="285750" indent="-91440" algn="r">
              <a:buFontTx/>
              <a:buChar char="-"/>
            </a:pPr>
            <a:r>
              <a:rPr lang="it-IT" sz="1100" dirty="0"/>
              <a:t>To be High-power </a:t>
            </a:r>
            <a:r>
              <a:rPr lang="it-IT" sz="1100" dirty="0" err="1"/>
              <a:t>tested</a:t>
            </a:r>
            <a:r>
              <a:rPr lang="it-IT" sz="1100" dirty="0"/>
              <a:t>.</a:t>
            </a:r>
          </a:p>
          <a:p>
            <a:pPr marL="194310" algn="r"/>
            <a:r>
              <a:rPr lang="it-IT" sz="1100" dirty="0"/>
              <a:t>(T. Abe)</a:t>
            </a:r>
            <a:endParaRPr lang="en-US" sz="11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E59FE35-BC62-98CE-6629-6B036E77054F}"/>
              </a:ext>
            </a:extLst>
          </p:cNvPr>
          <p:cNvGrpSpPr/>
          <p:nvPr/>
        </p:nvGrpSpPr>
        <p:grpSpPr>
          <a:xfrm>
            <a:off x="5783287" y="1286638"/>
            <a:ext cx="2461680" cy="2033866"/>
            <a:chOff x="5700252" y="1430594"/>
            <a:chExt cx="1755056" cy="152645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79C70F5-47F6-C0D2-9A60-F6F129B5B5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375" t="19678" r="52218" b="19355"/>
            <a:stretch/>
          </p:blipFill>
          <p:spPr>
            <a:xfrm>
              <a:off x="5745783" y="1430594"/>
              <a:ext cx="1709525" cy="152645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CA8611-DCA2-D51D-316B-0BF30165DD18}"/>
                </a:ext>
              </a:extLst>
            </p:cNvPr>
            <p:cNvSpPr txBox="1"/>
            <p:nvPr/>
          </p:nvSpPr>
          <p:spPr>
            <a:xfrm>
              <a:off x="5700252" y="1501026"/>
              <a:ext cx="380802" cy="2771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bg1"/>
                  </a:solidFill>
                </a:rPr>
                <a:t>TIG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9AABE0-9F50-033E-2314-DCD87D4CB8CA}"/>
                </a:ext>
              </a:extLst>
            </p:cNvPr>
            <p:cNvSpPr txBox="1"/>
            <p:nvPr/>
          </p:nvSpPr>
          <p:spPr>
            <a:xfrm>
              <a:off x="6575324" y="1498568"/>
              <a:ext cx="478905" cy="2771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bg1"/>
                  </a:solidFill>
                </a:rPr>
                <a:t>EBW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90D0786-1AAD-0F88-3EBA-4CCA048C17C7}"/>
              </a:ext>
            </a:extLst>
          </p:cNvPr>
          <p:cNvSpPr txBox="1"/>
          <p:nvPr/>
        </p:nvSpPr>
        <p:spPr>
          <a:xfrm>
            <a:off x="162232" y="1519404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open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00F51B-C99F-79F1-419D-E049B1434887}"/>
              </a:ext>
            </a:extLst>
          </p:cNvPr>
          <p:cNvSpPr txBox="1"/>
          <p:nvPr/>
        </p:nvSpPr>
        <p:spPr>
          <a:xfrm>
            <a:off x="0" y="3017294"/>
            <a:ext cx="22821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T. Abe, et al., High-gradient test results on a quadrant-type X-Band single-cell structure</a:t>
            </a:r>
            <a:r>
              <a:rPr lang="en-US" sz="8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US" sz="8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BB0D5D0-7834-8AB1-D092-CCE575EAA0FA}"/>
              </a:ext>
            </a:extLst>
          </p:cNvPr>
          <p:cNvGrpSpPr>
            <a:grpSpLocks noChangeAspect="1"/>
          </p:cNvGrpSpPr>
          <p:nvPr/>
        </p:nvGrpSpPr>
        <p:grpSpPr>
          <a:xfrm>
            <a:off x="8970262" y="2780071"/>
            <a:ext cx="3221738" cy="2121658"/>
            <a:chOff x="5840361" y="3810455"/>
            <a:chExt cx="2748119" cy="1825537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FDB3B4-6FBF-EAC3-0FB2-47E4BF061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40361" y="3810455"/>
              <a:ext cx="2748119" cy="1825537"/>
            </a:xfrm>
            <a:prstGeom prst="rect">
              <a:avLst/>
            </a:prstGeom>
          </p:spPr>
        </p:pic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1572252-433C-FBC1-CB3A-C0C657AE8CAC}"/>
                </a:ext>
              </a:extLst>
            </p:cNvPr>
            <p:cNvGrpSpPr/>
            <p:nvPr/>
          </p:nvGrpSpPr>
          <p:grpSpPr>
            <a:xfrm>
              <a:off x="6113601" y="4357505"/>
              <a:ext cx="1040755" cy="678884"/>
              <a:chOff x="6113601" y="4357505"/>
              <a:chExt cx="1040755" cy="678884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0ABF9AC-D179-BA0D-FB97-3A04D912D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13601" y="4357505"/>
                <a:ext cx="1040755" cy="671100"/>
              </a:xfrm>
              <a:prstGeom prst="rect">
                <a:avLst/>
              </a:prstGeom>
            </p:spPr>
          </p:pic>
          <p:sp>
            <p:nvSpPr>
              <p:cNvPr id="47" name="テキスト ボックス 7">
                <a:extLst>
                  <a:ext uri="{FF2B5EF4-FFF2-40B4-BE49-F238E27FC236}">
                    <a16:creationId xmlns:a16="http://schemas.microsoft.com/office/drawing/2014/main" id="{CB9C23AE-A0FA-B66D-72B6-7F04904FCE7D}"/>
                  </a:ext>
                </a:extLst>
              </p:cNvPr>
              <p:cNvSpPr txBox="1"/>
              <p:nvPr/>
            </p:nvSpPr>
            <p:spPr>
              <a:xfrm rot="1114095">
                <a:off x="6279066" y="4820945"/>
                <a:ext cx="8617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>
                    <a:solidFill>
                      <a:schemeClr val="bg1"/>
                    </a:solidFill>
                  </a:rPr>
                  <a:t>30 cm</a:t>
                </a:r>
                <a:endParaRPr kumimoji="1" lang="ja-JP" altLang="en-US" sz="8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8" name="直線コネクタ 13">
                <a:extLst>
                  <a:ext uri="{FF2B5EF4-FFF2-40B4-BE49-F238E27FC236}">
                    <a16:creationId xmlns:a16="http://schemas.microsoft.com/office/drawing/2014/main" id="{2469888C-A7E5-1609-4975-36B2250BBD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4865" y="4652980"/>
                <a:ext cx="620806" cy="214780"/>
              </a:xfrm>
              <a:prstGeom prst="line">
                <a:avLst/>
              </a:prstGeom>
              <a:ln w="1905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6B78026-DA8A-EF7C-5223-7CA556C4D400}"/>
              </a:ext>
            </a:extLst>
          </p:cNvPr>
          <p:cNvGrpSpPr/>
          <p:nvPr/>
        </p:nvGrpSpPr>
        <p:grpSpPr>
          <a:xfrm>
            <a:off x="7736620" y="4871176"/>
            <a:ext cx="1785836" cy="1434207"/>
            <a:chOff x="3689873" y="5083504"/>
            <a:chExt cx="2107474" cy="1610057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D644331-D600-BE72-F6C4-9B4134388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89873" y="5112955"/>
              <a:ext cx="2107474" cy="1580606"/>
            </a:xfrm>
            <a:prstGeom prst="rect">
              <a:avLst/>
            </a:prstGeom>
          </p:spPr>
        </p:pic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E2EF1B8B-E787-9DA8-AED0-BBD90731B75E}"/>
                </a:ext>
              </a:extLst>
            </p:cNvPr>
            <p:cNvCxnSpPr>
              <a:cxnSpLocks/>
            </p:cNvCxnSpPr>
            <p:nvPr/>
          </p:nvCxnSpPr>
          <p:spPr>
            <a:xfrm>
              <a:off x="4618104" y="5171354"/>
              <a:ext cx="721019" cy="452077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45206AF-8B65-9864-9ED5-A39AAE1EE332}"/>
                </a:ext>
              </a:extLst>
            </p:cNvPr>
            <p:cNvSpPr txBox="1"/>
            <p:nvPr/>
          </p:nvSpPr>
          <p:spPr>
            <a:xfrm>
              <a:off x="4889979" y="5083504"/>
              <a:ext cx="6623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/>
                <a:t>22 cm</a:t>
              </a:r>
              <a:endParaRPr lang="en-US" sz="1400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B2A77AA3-539D-AE9C-29F1-B1F1E591E50B}"/>
              </a:ext>
            </a:extLst>
          </p:cNvPr>
          <p:cNvSpPr txBox="1"/>
          <p:nvPr/>
        </p:nvSpPr>
        <p:spPr>
          <a:xfrm>
            <a:off x="9473867" y="4898689"/>
            <a:ext cx="25252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CERN  2007 (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Dobert, </a:t>
            </a:r>
            <a:r>
              <a:rPr lang="en-US" sz="1100" dirty="0" err="1">
                <a:solidFill>
                  <a:srgbClr val="222222"/>
                </a:solidFill>
                <a:latin typeface="Arial" panose="020B0604020202020204" pitchFamily="34" charset="0"/>
              </a:rPr>
              <a:t>Grudiev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, Wuensch et al</a:t>
            </a:r>
            <a:r>
              <a:rPr lang="it-IT" sz="1100" dirty="0"/>
              <a:t>)</a:t>
            </a:r>
          </a:p>
          <a:p>
            <a:pPr marL="285750" indent="-91440">
              <a:buFontTx/>
              <a:buChar char="-"/>
            </a:pPr>
            <a:r>
              <a:rPr lang="it-IT" sz="1100" dirty="0"/>
              <a:t>X-band</a:t>
            </a:r>
          </a:p>
          <a:p>
            <a:pPr marL="285750" indent="-91440">
              <a:buFontTx/>
              <a:buChar char="-"/>
            </a:pPr>
            <a:r>
              <a:rPr lang="it-IT" sz="1100" dirty="0"/>
              <a:t>4 </a:t>
            </a:r>
            <a:r>
              <a:rPr lang="it-IT" sz="1100" dirty="0" err="1"/>
              <a:t>quadrants</a:t>
            </a:r>
            <a:endParaRPr lang="it-IT" sz="1100" dirty="0"/>
          </a:p>
          <a:p>
            <a:pPr marL="285750" indent="-91440">
              <a:buFontTx/>
              <a:buChar char="-"/>
            </a:pPr>
            <a:r>
              <a:rPr lang="it-IT" sz="1100" dirty="0" err="1"/>
              <a:t>Clamped</a:t>
            </a:r>
            <a:r>
              <a:rPr lang="it-IT" sz="1100" dirty="0"/>
              <a:t>, high T-</a:t>
            </a:r>
            <a:r>
              <a:rPr lang="it-IT" sz="1100" dirty="0" err="1"/>
              <a:t>treated</a:t>
            </a:r>
            <a:endParaRPr lang="it-IT" sz="1100" dirty="0"/>
          </a:p>
          <a:p>
            <a:pPr marL="285750" indent="-91440">
              <a:buFontTx/>
              <a:buChar char="-"/>
            </a:pPr>
            <a:r>
              <a:rPr lang="it-IT" sz="1100" dirty="0"/>
              <a:t>High-power </a:t>
            </a:r>
            <a:r>
              <a:rPr lang="it-IT" sz="1100" dirty="0" err="1"/>
              <a:t>Tested</a:t>
            </a:r>
            <a:r>
              <a:rPr lang="it-IT" sz="1100" dirty="0"/>
              <a:t>:</a:t>
            </a:r>
            <a:endParaRPr lang="it-IT" sz="1100" dirty="0">
              <a:sym typeface="Wingdings" panose="05000000000000000000" pitchFamily="2" charset="2"/>
            </a:endParaRPr>
          </a:p>
          <a:p>
            <a:r>
              <a:rPr lang="it-IT" sz="1100" dirty="0">
                <a:sym typeface="Wingdings" panose="05000000000000000000" pitchFamily="2" charset="2"/>
              </a:rPr>
              <a:t> </a:t>
            </a:r>
            <a:r>
              <a:rPr lang="it-IT" sz="1100" dirty="0" err="1"/>
              <a:t>Gradient</a:t>
            </a:r>
            <a:r>
              <a:rPr lang="it-IT" sz="1100" dirty="0"/>
              <a:t>: 80 MV/m with 40 ns </a:t>
            </a:r>
            <a:r>
              <a:rPr lang="it-IT" sz="1100" dirty="0" err="1"/>
              <a:t>pulse</a:t>
            </a:r>
            <a:r>
              <a:rPr lang="it-IT" sz="1100" dirty="0"/>
              <a:t> </a:t>
            </a:r>
            <a:r>
              <a:rPr lang="it-IT" sz="1100" dirty="0" err="1"/>
              <a:t>length</a:t>
            </a:r>
            <a:r>
              <a:rPr lang="it-IT" sz="1100" dirty="0"/>
              <a:t>.</a:t>
            </a:r>
            <a:endParaRPr lang="en-US" sz="11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565CCE3-545C-1DBA-0697-E05CBFCFC0FC}"/>
              </a:ext>
            </a:extLst>
          </p:cNvPr>
          <p:cNvSpPr txBox="1"/>
          <p:nvPr/>
        </p:nvSpPr>
        <p:spPr>
          <a:xfrm>
            <a:off x="0" y="4862117"/>
            <a:ext cx="1784555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SLAC/CERN 2018 (</a:t>
            </a:r>
            <a:r>
              <a:rPr lang="en-US" sz="1100" dirty="0" err="1">
                <a:solidFill>
                  <a:srgbClr val="222222"/>
                </a:solidFill>
                <a:latin typeface="Arial" panose="020B0604020202020204" pitchFamily="34" charset="0"/>
              </a:rPr>
              <a:t>Grudiev</a:t>
            </a:r>
            <a:r>
              <a:rPr lang="en-US" sz="1100" dirty="0">
                <a:solidFill>
                  <a:srgbClr val="222222"/>
                </a:solidFill>
                <a:latin typeface="Arial" panose="020B0604020202020204" pitchFamily="34" charset="0"/>
              </a:rPr>
              <a:t>, Wuensch et al</a:t>
            </a:r>
            <a:r>
              <a:rPr lang="it-IT" sz="1100" dirty="0"/>
              <a:t>)</a:t>
            </a:r>
          </a:p>
          <a:p>
            <a:pPr marL="285750" indent="-91440">
              <a:buFontTx/>
              <a:buChar char="-"/>
            </a:pPr>
            <a:r>
              <a:rPr lang="it-IT" sz="1100" dirty="0"/>
              <a:t>X-band</a:t>
            </a:r>
          </a:p>
          <a:p>
            <a:pPr marL="285750" indent="-91440">
              <a:buFontTx/>
              <a:buChar char="-"/>
            </a:pPr>
            <a:r>
              <a:rPr lang="it-IT" sz="1100" dirty="0"/>
              <a:t>2 </a:t>
            </a:r>
            <a:r>
              <a:rPr lang="it-IT" sz="1100" dirty="0" err="1"/>
              <a:t>halves</a:t>
            </a:r>
            <a:r>
              <a:rPr lang="it-IT" sz="1100" dirty="0"/>
              <a:t>, open </a:t>
            </a:r>
            <a:r>
              <a:rPr lang="it-IT" sz="1100" dirty="0" err="1"/>
              <a:t>structure</a:t>
            </a:r>
            <a:endParaRPr lang="it-IT" sz="1100" dirty="0"/>
          </a:p>
          <a:p>
            <a:pPr marL="285750" indent="-91440">
              <a:buFontTx/>
              <a:buChar char="-"/>
            </a:pPr>
            <a:r>
              <a:rPr lang="it-IT" sz="1100" dirty="0" err="1"/>
              <a:t>Brazed</a:t>
            </a:r>
            <a:endParaRPr lang="it-IT" sz="1100" dirty="0"/>
          </a:p>
          <a:p>
            <a:pPr marL="285750" indent="-91440">
              <a:buFontTx/>
              <a:buChar char="-"/>
            </a:pPr>
            <a:r>
              <a:rPr lang="it-IT" sz="1100" dirty="0"/>
              <a:t>High-power </a:t>
            </a:r>
            <a:r>
              <a:rPr lang="it-IT" sz="1100" dirty="0" err="1"/>
              <a:t>tested</a:t>
            </a:r>
            <a:r>
              <a:rPr lang="it-IT" sz="1100" dirty="0"/>
              <a:t>: </a:t>
            </a:r>
          </a:p>
          <a:p>
            <a:r>
              <a:rPr lang="it-IT" sz="1100" dirty="0">
                <a:sym typeface="Wingdings" panose="05000000000000000000" pitchFamily="2" charset="2"/>
              </a:rPr>
              <a:t> </a:t>
            </a:r>
            <a:r>
              <a:rPr lang="it-IT" sz="1100" dirty="0" err="1"/>
              <a:t>Gradient</a:t>
            </a:r>
            <a:r>
              <a:rPr lang="it-IT" sz="1100" dirty="0"/>
              <a:t>: 100 MV/m with 200 ns </a:t>
            </a:r>
            <a:r>
              <a:rPr lang="it-IT" sz="1100" dirty="0" err="1"/>
              <a:t>pulse</a:t>
            </a:r>
            <a:r>
              <a:rPr lang="it-IT" sz="1100" dirty="0"/>
              <a:t> </a:t>
            </a:r>
            <a:r>
              <a:rPr lang="it-IT" sz="1100" dirty="0" err="1"/>
              <a:t>length</a:t>
            </a:r>
            <a:r>
              <a:rPr lang="it-IT" sz="1100" dirty="0"/>
              <a:t>.</a:t>
            </a:r>
            <a:endParaRPr lang="en-US" sz="11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1FF2EC8-012B-5576-3056-E0F351E8298D}"/>
              </a:ext>
            </a:extLst>
          </p:cNvPr>
          <p:cNvCxnSpPr/>
          <p:nvPr/>
        </p:nvCxnSpPr>
        <p:spPr>
          <a:xfrm>
            <a:off x="8268021" y="4333795"/>
            <a:ext cx="77608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BE9B2DA-5776-D013-D313-A080F222F3B2}"/>
              </a:ext>
            </a:extLst>
          </p:cNvPr>
          <p:cNvCxnSpPr/>
          <p:nvPr/>
        </p:nvCxnSpPr>
        <p:spPr>
          <a:xfrm flipV="1">
            <a:off x="8022131" y="2175584"/>
            <a:ext cx="906716" cy="430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0212AE7-3C99-CFCC-DD47-03B844668473}"/>
              </a:ext>
            </a:extLst>
          </p:cNvPr>
          <p:cNvGrpSpPr/>
          <p:nvPr/>
        </p:nvGrpSpPr>
        <p:grpSpPr>
          <a:xfrm>
            <a:off x="3417307" y="1933353"/>
            <a:ext cx="1387259" cy="849726"/>
            <a:chOff x="3256934" y="2757949"/>
            <a:chExt cx="1387259" cy="84972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F91A14C-F67E-9C72-C013-9FF2CDD6E396}"/>
                </a:ext>
              </a:extLst>
            </p:cNvPr>
            <p:cNvGrpSpPr/>
            <p:nvPr/>
          </p:nvGrpSpPr>
          <p:grpSpPr>
            <a:xfrm>
              <a:off x="3256934" y="2757949"/>
              <a:ext cx="1387259" cy="849726"/>
              <a:chOff x="2497392" y="1909917"/>
              <a:chExt cx="1387259" cy="849726"/>
            </a:xfrm>
          </p:grpSpPr>
          <p:pic>
            <p:nvPicPr>
              <p:cNvPr id="21" name="図 6">
                <a:extLst>
                  <a:ext uri="{FF2B5EF4-FFF2-40B4-BE49-F238E27FC236}">
                    <a16:creationId xmlns:a16="http://schemas.microsoft.com/office/drawing/2014/main" id="{43E99C87-AD42-8A99-76D1-01CD313E2D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2565" y="1909917"/>
                <a:ext cx="1105538" cy="829154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243325-C71D-D301-F9EA-212C8878EE12}"/>
                  </a:ext>
                </a:extLst>
              </p:cNvPr>
              <p:cNvSpPr txBox="1"/>
              <p:nvPr/>
            </p:nvSpPr>
            <p:spPr>
              <a:xfrm>
                <a:off x="2497392" y="2482644"/>
                <a:ext cx="110023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>
                    <a:solidFill>
                      <a:schemeClr val="bg1"/>
                    </a:solidFill>
                  </a:rPr>
                  <a:t>One quadrant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テキスト ボックス 7">
                <a:extLst>
                  <a:ext uri="{FF2B5EF4-FFF2-40B4-BE49-F238E27FC236}">
                    <a16:creationId xmlns:a16="http://schemas.microsoft.com/office/drawing/2014/main" id="{BD2B1AD2-AE57-CA16-4D27-8FADF84D496B}"/>
                  </a:ext>
                </a:extLst>
              </p:cNvPr>
              <p:cNvSpPr txBox="1"/>
              <p:nvPr/>
            </p:nvSpPr>
            <p:spPr>
              <a:xfrm rot="2070656">
                <a:off x="3022931" y="2029277"/>
                <a:ext cx="8617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/>
                  <a:t>62.448 </a:t>
                </a:r>
                <a:r>
                  <a:rPr kumimoji="1" lang="en-US" altLang="ja-JP" sz="800" dirty="0"/>
                  <a:t>mm</a:t>
                </a:r>
                <a:endParaRPr kumimoji="1" lang="ja-JP" altLang="en-US" sz="800" dirty="0"/>
              </a:p>
            </p:txBody>
          </p:sp>
        </p:grpSp>
        <p:cxnSp>
          <p:nvCxnSpPr>
            <p:cNvPr id="23" name="直線コネクタ 13">
              <a:extLst>
                <a:ext uri="{FF2B5EF4-FFF2-40B4-BE49-F238E27FC236}">
                  <a16:creationId xmlns:a16="http://schemas.microsoft.com/office/drawing/2014/main" id="{23A6A2B1-B425-2888-6D1B-28891E6AC61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749" y="2759531"/>
              <a:ext cx="626773" cy="412995"/>
            </a:xfrm>
            <a:prstGeom prst="line">
              <a:avLst/>
            </a:prstGeom>
            <a:ln w="317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063D79-9A0C-25A0-192F-34F3CAF7BDC3}"/>
              </a:ext>
            </a:extLst>
          </p:cNvPr>
          <p:cNvGrpSpPr/>
          <p:nvPr/>
        </p:nvGrpSpPr>
        <p:grpSpPr>
          <a:xfrm>
            <a:off x="2416319" y="1326745"/>
            <a:ext cx="2970188" cy="1930304"/>
            <a:chOff x="2416319" y="1525527"/>
            <a:chExt cx="2970188" cy="193030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77A6DA9-C984-4E81-9B1E-5CA9630C0532}"/>
                </a:ext>
              </a:extLst>
            </p:cNvPr>
            <p:cNvGrpSpPr/>
            <p:nvPr/>
          </p:nvGrpSpPr>
          <p:grpSpPr>
            <a:xfrm>
              <a:off x="2420470" y="1525527"/>
              <a:ext cx="2966037" cy="1924604"/>
              <a:chOff x="2492477" y="2005779"/>
              <a:chExt cx="3023420" cy="1629698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38AC8E3D-B4A0-BABF-5770-AFDD58B61509}"/>
                  </a:ext>
                </a:extLst>
              </p:cNvPr>
              <p:cNvGrpSpPr/>
              <p:nvPr/>
            </p:nvGrpSpPr>
            <p:grpSpPr>
              <a:xfrm>
                <a:off x="2492477" y="2005779"/>
                <a:ext cx="3023420" cy="1629698"/>
                <a:chOff x="6437671" y="2676832"/>
                <a:chExt cx="5437856" cy="2231920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7448F00B-6BCE-FDCF-5776-5BF19472EC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t="32398" b="38215"/>
                <a:stretch/>
              </p:blipFill>
              <p:spPr>
                <a:xfrm>
                  <a:off x="6437671" y="2676832"/>
                  <a:ext cx="5432940" cy="1718188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0D689E60-1366-3B5D-B4C4-F0C1C1879B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t="90709"/>
                <a:stretch/>
              </p:blipFill>
              <p:spPr>
                <a:xfrm>
                  <a:off x="6442587" y="4365522"/>
                  <a:ext cx="5432940" cy="543230"/>
                </a:xfrm>
                <a:prstGeom prst="rect">
                  <a:avLst/>
                </a:prstGeom>
              </p:spPr>
            </p:pic>
          </p:grp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11DEB86-BA1F-E94F-BC77-38465CAB45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2685" t="91422" r="83897" b="5124"/>
              <a:stretch/>
            </p:blipFill>
            <p:spPr>
              <a:xfrm>
                <a:off x="2802193" y="3141406"/>
                <a:ext cx="103239" cy="147485"/>
              </a:xfrm>
              <a:prstGeom prst="rect">
                <a:avLst/>
              </a:prstGeom>
            </p:spPr>
          </p:pic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36DDEC-6511-8875-8EB5-9D47EC1B058C}"/>
                </a:ext>
              </a:extLst>
            </p:cNvPr>
            <p:cNvSpPr/>
            <p:nvPr/>
          </p:nvSpPr>
          <p:spPr>
            <a:xfrm>
              <a:off x="2416319" y="2976508"/>
              <a:ext cx="317091" cy="47932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3403BA0-F60C-2A53-0BE3-741BCA3762A4}"/>
              </a:ext>
            </a:extLst>
          </p:cNvPr>
          <p:cNvCxnSpPr>
            <a:cxnSpLocks/>
          </p:cNvCxnSpPr>
          <p:nvPr/>
        </p:nvCxnSpPr>
        <p:spPr>
          <a:xfrm>
            <a:off x="6051655" y="4895097"/>
            <a:ext cx="1056811" cy="39252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5F07C7B-24E9-D5E7-BED4-C6C74FC50A25}"/>
              </a:ext>
            </a:extLst>
          </p:cNvPr>
          <p:cNvSpPr txBox="1"/>
          <p:nvPr/>
        </p:nvSpPr>
        <p:spPr>
          <a:xfrm>
            <a:off x="7093070" y="523031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26 cm</a:t>
            </a:r>
            <a:endParaRPr lang="en-US" sz="140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31EB3B4-9633-B1AC-E991-9637AC933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257154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ADE408-C4E4-B3F9-211A-ABB57DA24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346AC10-FCF9-69B9-4E91-6BA40CB2101B}"/>
              </a:ext>
            </a:extLst>
          </p:cNvPr>
          <p:cNvGrpSpPr/>
          <p:nvPr/>
        </p:nvGrpSpPr>
        <p:grpSpPr>
          <a:xfrm>
            <a:off x="186335" y="811033"/>
            <a:ext cx="11902298" cy="5496798"/>
            <a:chOff x="289702" y="733049"/>
            <a:chExt cx="11612596" cy="5391902"/>
          </a:xfrm>
        </p:grpSpPr>
        <p:pic>
          <p:nvPicPr>
            <p:cNvPr id="7" name="Immagine 4">
              <a:extLst>
                <a:ext uri="{FF2B5EF4-FFF2-40B4-BE49-F238E27FC236}">
                  <a16:creationId xmlns:a16="http://schemas.microsoft.com/office/drawing/2014/main" id="{31DECAED-8168-DA1D-4D06-035C8577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702" y="733049"/>
              <a:ext cx="11612596" cy="5391902"/>
            </a:xfrm>
            <a:prstGeom prst="rect">
              <a:avLst/>
            </a:prstGeom>
          </p:spPr>
        </p:pic>
        <p:cxnSp>
          <p:nvCxnSpPr>
            <p:cNvPr id="8" name="Connettore 2 6">
              <a:extLst>
                <a:ext uri="{FF2B5EF4-FFF2-40B4-BE49-F238E27FC236}">
                  <a16:creationId xmlns:a16="http://schemas.microsoft.com/office/drawing/2014/main" id="{148F8016-BA0B-9F85-CF8F-2F35F3018019}"/>
                </a:ext>
              </a:extLst>
            </p:cNvPr>
            <p:cNvCxnSpPr/>
            <p:nvPr/>
          </p:nvCxnSpPr>
          <p:spPr>
            <a:xfrm flipH="1">
              <a:off x="3426781" y="1624614"/>
              <a:ext cx="6214369" cy="1384916"/>
            </a:xfrm>
            <a:prstGeom prst="straightConnector1">
              <a:avLst/>
            </a:prstGeom>
            <a:ln w="57150"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7">
              <a:extLst>
                <a:ext uri="{FF2B5EF4-FFF2-40B4-BE49-F238E27FC236}">
                  <a16:creationId xmlns:a16="http://schemas.microsoft.com/office/drawing/2014/main" id="{FE4A4612-AAFE-F304-C2A7-A9F2CA76407B}"/>
                </a:ext>
              </a:extLst>
            </p:cNvPr>
            <p:cNvSpPr txBox="1"/>
            <p:nvPr/>
          </p:nvSpPr>
          <p:spPr>
            <a:xfrm>
              <a:off x="5805996" y="1947740"/>
              <a:ext cx="736950" cy="3622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1"/>
                  </a:solidFill>
                </a:rPr>
                <a:t>90 cm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2077C12-66D6-7326-3E54-97AB30FFE031}"/>
              </a:ext>
            </a:extLst>
          </p:cNvPr>
          <p:cNvSpPr txBox="1"/>
          <p:nvPr/>
        </p:nvSpPr>
        <p:spPr>
          <a:xfrm>
            <a:off x="6307373" y="4664720"/>
            <a:ext cx="6094674" cy="1859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00965" lvl="0" indent="-342900" algn="just">
              <a:lnSpc>
                <a:spcPct val="117000"/>
              </a:lnSpc>
              <a:spcBef>
                <a:spcPts val="85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ea typeface="Arial" panose="020B0604020202020204" pitchFamily="34" charset="0"/>
              </a:rPr>
              <a:t>Fabrication out of hard copper</a:t>
            </a:r>
            <a:r>
              <a:rPr lang="en-US" sz="2000" dirty="0">
                <a:effectLst/>
                <a:ea typeface="Arial" panose="020B0604020202020204" pitchFamily="34" charset="0"/>
              </a:rPr>
              <a:t> </a:t>
            </a:r>
          </a:p>
          <a:p>
            <a:pPr marL="342900" marR="100965" lvl="0" indent="-342900" algn="just">
              <a:lnSpc>
                <a:spcPct val="117000"/>
              </a:lnSpc>
              <a:spcBef>
                <a:spcPts val="85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ea typeface="Arial" panose="020B0604020202020204" pitchFamily="34" charset="0"/>
              </a:rPr>
              <a:t>Increase in vacuum pumping speed</a:t>
            </a:r>
            <a:r>
              <a:rPr lang="en-US" sz="2000" dirty="0">
                <a:effectLst/>
                <a:ea typeface="Arial" panose="020B0604020202020204" pitchFamily="34" charset="0"/>
              </a:rPr>
              <a:t>  </a:t>
            </a:r>
          </a:p>
          <a:p>
            <a:pPr marL="342900" marR="100965" lvl="0" indent="-342900" algn="just">
              <a:lnSpc>
                <a:spcPct val="117000"/>
              </a:lnSpc>
              <a:spcBef>
                <a:spcPts val="85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ea typeface="Arial" panose="020B0604020202020204" pitchFamily="34" charset="0"/>
              </a:rPr>
              <a:t>Overall reduction of the fabrication costs</a:t>
            </a:r>
            <a:endParaRPr lang="en-US" sz="2000" b="1" dirty="0">
              <a:ea typeface="Arial" panose="020B0604020202020204" pitchFamily="34" charset="0"/>
            </a:endParaRPr>
          </a:p>
          <a:p>
            <a:pPr marL="342900" marR="100965" lvl="0" indent="-342900" algn="just">
              <a:lnSpc>
                <a:spcPct val="117000"/>
              </a:lnSpc>
              <a:spcBef>
                <a:spcPts val="85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ea typeface="Arial" panose="020B0604020202020204" pitchFamily="34" charset="0"/>
              </a:rPr>
              <a:t>Easy insertion of HOM absorbing materials</a:t>
            </a:r>
            <a:endParaRPr lang="en-US" sz="2000" dirty="0">
              <a:effectLst/>
              <a:ea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3A9932-935F-8BC7-C334-97E21A1F9D1E}"/>
              </a:ext>
            </a:extLst>
          </p:cNvPr>
          <p:cNvSpPr txBox="1"/>
          <p:nvPr/>
        </p:nvSpPr>
        <p:spPr>
          <a:xfrm>
            <a:off x="3810552" y="857637"/>
            <a:ext cx="1947969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400" b="1" dirty="0"/>
              <a:t>TIG-</a:t>
            </a:r>
            <a:r>
              <a:rPr lang="it-IT" sz="2400" b="1" dirty="0" err="1"/>
              <a:t>welded</a:t>
            </a:r>
            <a:endParaRPr lang="it-IT" sz="2400" b="1" dirty="0"/>
          </a:p>
          <a:p>
            <a:r>
              <a:rPr lang="it-IT" sz="2400" b="1" dirty="0"/>
              <a:t>4-quadrants</a:t>
            </a:r>
          </a:p>
          <a:p>
            <a:r>
              <a:rPr lang="it-IT" sz="2400" b="1" dirty="0"/>
              <a:t>«open-</a:t>
            </a:r>
            <a:r>
              <a:rPr lang="it-IT" sz="2400" b="1" dirty="0" err="1"/>
              <a:t>type</a:t>
            </a:r>
            <a:r>
              <a:rPr lang="it-IT" sz="2400" b="1" dirty="0"/>
              <a:t>» </a:t>
            </a:r>
          </a:p>
        </p:txBody>
      </p:sp>
      <p:cxnSp>
        <p:nvCxnSpPr>
          <p:cNvPr id="12" name="Connettore 2 6">
            <a:extLst>
              <a:ext uri="{FF2B5EF4-FFF2-40B4-BE49-F238E27FC236}">
                <a16:creationId xmlns:a16="http://schemas.microsoft.com/office/drawing/2014/main" id="{43202D94-624A-C585-A602-93C36C54704A}"/>
              </a:ext>
            </a:extLst>
          </p:cNvPr>
          <p:cNvCxnSpPr>
            <a:cxnSpLocks/>
          </p:cNvCxnSpPr>
          <p:nvPr/>
        </p:nvCxnSpPr>
        <p:spPr>
          <a:xfrm flipH="1" flipV="1">
            <a:off x="270344" y="5192202"/>
            <a:ext cx="2480807" cy="1248355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337CCA47-7CFF-E93D-30B3-260FCBD8B6DD}"/>
              </a:ext>
            </a:extLst>
          </p:cNvPr>
          <p:cNvSpPr txBox="1"/>
          <p:nvPr/>
        </p:nvSpPr>
        <p:spPr>
          <a:xfrm>
            <a:off x="641577" y="5867309"/>
            <a:ext cx="830040" cy="37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27 cm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A2C982B-AA2A-C8ED-2814-194D8D46F07C}"/>
              </a:ext>
            </a:extLst>
          </p:cNvPr>
          <p:cNvCxnSpPr/>
          <p:nvPr/>
        </p:nvCxnSpPr>
        <p:spPr>
          <a:xfrm flipV="1">
            <a:off x="3746090" y="2234381"/>
            <a:ext cx="6496665" cy="1364225"/>
          </a:xfrm>
          <a:prstGeom prst="line">
            <a:avLst/>
          </a:prstGeom>
          <a:ln w="57150">
            <a:prstDash val="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025F3B2-7F80-ADB3-2A52-7A4FA7C00123}"/>
              </a:ext>
            </a:extLst>
          </p:cNvPr>
          <p:cNvSpPr txBox="1"/>
          <p:nvPr/>
        </p:nvSpPr>
        <p:spPr>
          <a:xfrm>
            <a:off x="9372601" y="4365523"/>
            <a:ext cx="2653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</a:rPr>
              <a:t>TIG </a:t>
            </a:r>
            <a:r>
              <a:rPr lang="it-IT" sz="2400" b="1" dirty="0" err="1">
                <a:solidFill>
                  <a:schemeClr val="accent6"/>
                </a:solidFill>
              </a:rPr>
              <a:t>welding</a:t>
            </a:r>
            <a:r>
              <a:rPr lang="it-IT" sz="2400" b="1" dirty="0">
                <a:solidFill>
                  <a:schemeClr val="accent6"/>
                </a:solidFill>
              </a:rPr>
              <a:t> joints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FC08466-1702-8597-8177-C32EC9467E1A}"/>
              </a:ext>
            </a:extLst>
          </p:cNvPr>
          <p:cNvCxnSpPr/>
          <p:nvPr/>
        </p:nvCxnSpPr>
        <p:spPr>
          <a:xfrm flipV="1">
            <a:off x="4274575" y="3205318"/>
            <a:ext cx="6496665" cy="1364225"/>
          </a:xfrm>
          <a:prstGeom prst="line">
            <a:avLst/>
          </a:prstGeom>
          <a:ln w="57150">
            <a:prstDash val="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144567-B11D-314D-BD60-2F84CCA3C847}"/>
              </a:ext>
            </a:extLst>
          </p:cNvPr>
          <p:cNvCxnSpPr>
            <a:cxnSpLocks/>
          </p:cNvCxnSpPr>
          <p:nvPr/>
        </p:nvCxnSpPr>
        <p:spPr>
          <a:xfrm flipH="1" flipV="1">
            <a:off x="9925665" y="2396613"/>
            <a:ext cx="973393" cy="1946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D7146D-2317-34AC-2526-AD914AE1604C}"/>
              </a:ext>
            </a:extLst>
          </p:cNvPr>
          <p:cNvCxnSpPr>
            <a:cxnSpLocks/>
          </p:cNvCxnSpPr>
          <p:nvPr/>
        </p:nvCxnSpPr>
        <p:spPr>
          <a:xfrm flipH="1" flipV="1">
            <a:off x="9040761" y="3628103"/>
            <a:ext cx="993059" cy="8824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4FF7B1F-C719-05F7-E813-FBE0D72D2B4B}"/>
              </a:ext>
            </a:extLst>
          </p:cNvPr>
          <p:cNvSpPr txBox="1"/>
          <p:nvPr/>
        </p:nvSpPr>
        <p:spPr>
          <a:xfrm>
            <a:off x="294966" y="2190136"/>
            <a:ext cx="1887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Integrated</a:t>
            </a:r>
            <a:endParaRPr lang="it-IT" dirty="0"/>
          </a:p>
          <a:p>
            <a:pPr algn="just"/>
            <a:r>
              <a:rPr lang="it-IT" dirty="0"/>
              <a:t>mode-</a:t>
            </a:r>
            <a:r>
              <a:rPr lang="it-IT" dirty="0" err="1"/>
              <a:t>launcher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661B04-C2E0-1012-4C59-7FB49887FAF4}"/>
              </a:ext>
            </a:extLst>
          </p:cNvPr>
          <p:cNvCxnSpPr>
            <a:cxnSpLocks/>
          </p:cNvCxnSpPr>
          <p:nvPr/>
        </p:nvCxnSpPr>
        <p:spPr>
          <a:xfrm flipH="1" flipV="1">
            <a:off x="10994923" y="2300748"/>
            <a:ext cx="176980" cy="464576"/>
          </a:xfrm>
          <a:prstGeom prst="line">
            <a:avLst/>
          </a:prstGeom>
          <a:ln w="57150">
            <a:prstDash val="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83FB9D-4222-5D8D-466E-3AB6D2D843F5}"/>
              </a:ext>
            </a:extLst>
          </p:cNvPr>
          <p:cNvCxnSpPr>
            <a:cxnSpLocks/>
          </p:cNvCxnSpPr>
          <p:nvPr/>
        </p:nvCxnSpPr>
        <p:spPr>
          <a:xfrm flipV="1">
            <a:off x="11031794" y="2598174"/>
            <a:ext cx="120445" cy="993058"/>
          </a:xfrm>
          <a:prstGeom prst="line">
            <a:avLst/>
          </a:prstGeom>
          <a:ln w="57150">
            <a:prstDash val="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DB428B0-1C02-8916-9391-A7E8DCA90344}"/>
              </a:ext>
            </a:extLst>
          </p:cNvPr>
          <p:cNvSpPr txBox="1"/>
          <p:nvPr/>
        </p:nvSpPr>
        <p:spPr>
          <a:xfrm>
            <a:off x="8929547" y="1172207"/>
            <a:ext cx="2185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Cooling</a:t>
            </a:r>
            <a:r>
              <a:rPr lang="it-IT" dirty="0"/>
              <a:t> </a:t>
            </a:r>
            <a:r>
              <a:rPr lang="it-IT" dirty="0" err="1"/>
              <a:t>channels</a:t>
            </a:r>
            <a:endParaRPr lang="it-IT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1612D7-55A5-4759-F890-AC83AA9C4A8D}"/>
              </a:ext>
            </a:extLst>
          </p:cNvPr>
          <p:cNvSpPr txBox="1"/>
          <p:nvPr/>
        </p:nvSpPr>
        <p:spPr>
          <a:xfrm>
            <a:off x="4672780" y="5152103"/>
            <a:ext cx="1887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tuners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2DC45CA-5299-4EF9-FF38-A15BFA68DA7D}"/>
              </a:ext>
            </a:extLst>
          </p:cNvPr>
          <p:cNvCxnSpPr/>
          <p:nvPr/>
        </p:nvCxnSpPr>
        <p:spPr>
          <a:xfrm flipH="1" flipV="1">
            <a:off x="4461387" y="4026310"/>
            <a:ext cx="501445" cy="11282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59E383FB-3745-F85E-113B-B8CF3558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3851"/>
            <a:ext cx="10515600" cy="1325563"/>
          </a:xfrm>
        </p:spPr>
        <p:txBody>
          <a:bodyPr/>
          <a:lstStyle/>
          <a:p>
            <a:r>
              <a:rPr lang="it-IT" b="1" dirty="0"/>
              <a:t>Full TW multi-</a:t>
            </a:r>
            <a:r>
              <a:rPr lang="it-IT" b="1" dirty="0" err="1"/>
              <a:t>cell</a:t>
            </a:r>
            <a:r>
              <a:rPr lang="it-IT" b="1" dirty="0"/>
              <a:t> X-band </a:t>
            </a:r>
            <a:r>
              <a:rPr lang="it-IT" b="1" dirty="0" err="1"/>
              <a:t>structure</a:t>
            </a:r>
            <a:endParaRPr lang="en-US" b="1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35881DA-D26A-C043-0BDE-0F935AE0C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2104976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AC0AF-F28A-BBED-D503-17F0928FF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9993797-E082-45A9-BD19-A8B315041E3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E383FB-3745-F85E-113B-B8CF3558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3851"/>
            <a:ext cx="10515600" cy="1325563"/>
          </a:xfrm>
        </p:spPr>
        <p:txBody>
          <a:bodyPr/>
          <a:lstStyle/>
          <a:p>
            <a:r>
              <a:rPr lang="it-IT" b="1" dirty="0"/>
              <a:t>Full TW multi-</a:t>
            </a:r>
            <a:r>
              <a:rPr lang="it-IT" b="1" dirty="0" err="1"/>
              <a:t>cell</a:t>
            </a:r>
            <a:r>
              <a:rPr lang="it-IT" b="1" dirty="0"/>
              <a:t> X-band </a:t>
            </a:r>
            <a:r>
              <a:rPr lang="it-IT" b="1" dirty="0" err="1"/>
              <a:t>structure</a:t>
            </a:r>
            <a:endParaRPr lang="en-US" b="1" dirty="0"/>
          </a:p>
        </p:txBody>
      </p:sp>
      <p:pic>
        <p:nvPicPr>
          <p:cNvPr id="9" name="Immagine 4">
            <a:extLst>
              <a:ext uri="{FF2B5EF4-FFF2-40B4-BE49-F238E27FC236}">
                <a16:creationId xmlns:a16="http://schemas.microsoft.com/office/drawing/2014/main" id="{27A0074C-0398-AC9F-AED1-7C2CEF5A4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44" y="899759"/>
            <a:ext cx="11726912" cy="50584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D053A6-459A-B558-8231-ECC6ED31E493}"/>
              </a:ext>
            </a:extLst>
          </p:cNvPr>
          <p:cNvSpPr txBox="1"/>
          <p:nvPr/>
        </p:nvSpPr>
        <p:spPr>
          <a:xfrm>
            <a:off x="3244645" y="1806676"/>
            <a:ext cx="2753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chemeClr val="tx2"/>
                </a:solidFill>
              </a:rPr>
              <a:t>Single quadrant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322399-6706-740F-6702-FA4D189BBBFD}"/>
              </a:ext>
            </a:extLst>
          </p:cNvPr>
          <p:cNvCxnSpPr>
            <a:cxnSpLocks/>
          </p:cNvCxnSpPr>
          <p:nvPr/>
        </p:nvCxnSpPr>
        <p:spPr>
          <a:xfrm flipV="1">
            <a:off x="2396613" y="3223260"/>
            <a:ext cx="7993257" cy="1769069"/>
          </a:xfrm>
          <a:prstGeom prst="line">
            <a:avLst/>
          </a:prstGeom>
          <a:ln w="76200"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2A61492-F020-0D51-9497-B01DBD89B303}"/>
              </a:ext>
            </a:extLst>
          </p:cNvPr>
          <p:cNvCxnSpPr>
            <a:cxnSpLocks/>
          </p:cNvCxnSpPr>
          <p:nvPr/>
        </p:nvCxnSpPr>
        <p:spPr>
          <a:xfrm flipH="1" flipV="1">
            <a:off x="4613910" y="4183380"/>
            <a:ext cx="720090" cy="9486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9C7DA58-87C0-362A-9740-206F5EB633AA}"/>
              </a:ext>
            </a:extLst>
          </p:cNvPr>
          <p:cNvSpPr txBox="1"/>
          <p:nvPr/>
        </p:nvSpPr>
        <p:spPr>
          <a:xfrm>
            <a:off x="4911091" y="5124081"/>
            <a:ext cx="2152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Alignment pins</a:t>
            </a:r>
            <a:endParaRPr lang="en-US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3973E3-03EE-C042-979B-F2CA74773F7C}"/>
              </a:ext>
            </a:extLst>
          </p:cNvPr>
          <p:cNvSpPr txBox="1"/>
          <p:nvPr/>
        </p:nvSpPr>
        <p:spPr>
          <a:xfrm>
            <a:off x="6793230" y="3958099"/>
            <a:ext cx="2653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</a:rPr>
              <a:t>TIG </a:t>
            </a:r>
            <a:r>
              <a:rPr lang="it-IT" sz="2400" b="1" dirty="0" err="1">
                <a:solidFill>
                  <a:schemeClr val="accent6"/>
                </a:solidFill>
              </a:rPr>
              <a:t>welding</a:t>
            </a:r>
            <a:r>
              <a:rPr lang="it-IT" sz="2400" b="1" dirty="0">
                <a:solidFill>
                  <a:schemeClr val="accent6"/>
                </a:solidFill>
              </a:rPr>
              <a:t> joints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A63431-9109-B2CB-8553-28D7F127EC12}"/>
              </a:ext>
            </a:extLst>
          </p:cNvPr>
          <p:cNvSpPr txBox="1"/>
          <p:nvPr/>
        </p:nvSpPr>
        <p:spPr>
          <a:xfrm>
            <a:off x="6560452" y="962577"/>
            <a:ext cx="4338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err="1"/>
              <a:t>Secondary</a:t>
            </a:r>
            <a:r>
              <a:rPr lang="it-IT" b="1" i="1" dirty="0"/>
              <a:t> vacuum </a:t>
            </a:r>
            <a:r>
              <a:rPr lang="it-IT" b="1" i="1" dirty="0" err="1"/>
              <a:t>chamber</a:t>
            </a:r>
            <a:r>
              <a:rPr lang="it-IT" b="1" i="1" dirty="0"/>
              <a:t> </a:t>
            </a:r>
            <a:r>
              <a:rPr lang="it-IT" dirty="0"/>
              <a:t>(extra </a:t>
            </a:r>
            <a:r>
              <a:rPr lang="it-IT" dirty="0" err="1"/>
              <a:t>pumping</a:t>
            </a:r>
            <a:r>
              <a:rPr lang="it-IT" dirty="0"/>
              <a:t>, easy </a:t>
            </a:r>
            <a:r>
              <a:rPr lang="it-IT" dirty="0" err="1"/>
              <a:t>insertion</a:t>
            </a:r>
            <a:r>
              <a:rPr lang="it-IT" dirty="0"/>
              <a:t> of </a:t>
            </a:r>
            <a:r>
              <a:rPr lang="it-IT" dirty="0" err="1"/>
              <a:t>HOMs</a:t>
            </a:r>
            <a:r>
              <a:rPr lang="it-IT" dirty="0"/>
              <a:t> </a:t>
            </a:r>
            <a:r>
              <a:rPr lang="it-IT" dirty="0" err="1"/>
              <a:t>absorbers</a:t>
            </a:r>
            <a:r>
              <a:rPr lang="it-IT" dirty="0"/>
              <a:t> in multi-</a:t>
            </a:r>
            <a:r>
              <a:rPr lang="it-IT" dirty="0" err="1"/>
              <a:t>bunch</a:t>
            </a:r>
            <a:r>
              <a:rPr lang="it-IT" dirty="0"/>
              <a:t> </a:t>
            </a:r>
            <a:r>
              <a:rPr lang="it-IT" dirty="0" err="1"/>
              <a:t>operation</a:t>
            </a:r>
            <a:r>
              <a:rPr lang="it-IT" dirty="0"/>
              <a:t>,…)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324941-34EB-F9E8-B6FC-693E15E51D8C}"/>
              </a:ext>
            </a:extLst>
          </p:cNvPr>
          <p:cNvCxnSpPr>
            <a:cxnSpLocks/>
          </p:cNvCxnSpPr>
          <p:nvPr/>
        </p:nvCxnSpPr>
        <p:spPr>
          <a:xfrm flipV="1">
            <a:off x="1959078" y="2225283"/>
            <a:ext cx="7993257" cy="1769069"/>
          </a:xfrm>
          <a:prstGeom prst="line">
            <a:avLst/>
          </a:prstGeom>
          <a:ln w="76200"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B6FDA6-5820-6690-FACB-E571B2DD3965}"/>
              </a:ext>
            </a:extLst>
          </p:cNvPr>
          <p:cNvCxnSpPr/>
          <p:nvPr/>
        </p:nvCxnSpPr>
        <p:spPr>
          <a:xfrm>
            <a:off x="8325464" y="1873044"/>
            <a:ext cx="324465" cy="8332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21F5B60-89AB-7E05-DF9E-2CE381B86D32}"/>
              </a:ext>
            </a:extLst>
          </p:cNvPr>
          <p:cNvSpPr txBox="1"/>
          <p:nvPr/>
        </p:nvSpPr>
        <p:spPr>
          <a:xfrm>
            <a:off x="7323151" y="5183113"/>
            <a:ext cx="51762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Engineering in </a:t>
            </a:r>
            <a:r>
              <a:rPr lang="it-IT" dirty="0" err="1"/>
              <a:t>collaboration</a:t>
            </a:r>
            <a:r>
              <a:rPr lang="it-IT" dirty="0"/>
              <a:t> with the manufacturing company </a:t>
            </a:r>
            <a:r>
              <a:rPr lang="it-IT" dirty="0" err="1"/>
              <a:t>Comeb</a:t>
            </a:r>
            <a:r>
              <a:rPr lang="it-IT" dirty="0"/>
              <a:t> </a:t>
            </a:r>
            <a:r>
              <a:rPr lang="it-IT" dirty="0" err="1"/>
              <a:t>srl</a:t>
            </a:r>
            <a:r>
              <a:rPr lang="it-IT" dirty="0"/>
              <a:t>, Rome.</a:t>
            </a:r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A0F9520-0398-8960-364F-BF0076533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2758" y="6356350"/>
            <a:ext cx="8922774" cy="365125"/>
          </a:xfrm>
        </p:spPr>
        <p:txBody>
          <a:bodyPr/>
          <a:lstStyle/>
          <a:p>
            <a:r>
              <a:rPr lang="en-US" dirty="0"/>
              <a:t>                                                       Advanced Accelerator Concepts 2026, Jul 26 – 31                  Luskin Conference Center, UCLA</a:t>
            </a:r>
          </a:p>
        </p:txBody>
      </p:sp>
    </p:spTree>
    <p:extLst>
      <p:ext uri="{BB962C8B-B14F-4D97-AF65-F5344CB8AC3E}">
        <p14:creationId xmlns:p14="http://schemas.microsoft.com/office/powerpoint/2010/main" val="67264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A7ED9AD-6EB2-984F-038C-F8AB93DAE869}"/>
              </a:ext>
            </a:extLst>
          </p:cNvPr>
          <p:cNvGrpSpPr/>
          <p:nvPr/>
        </p:nvGrpSpPr>
        <p:grpSpPr>
          <a:xfrm>
            <a:off x="-299594" y="553079"/>
            <a:ext cx="12777295" cy="3118705"/>
            <a:chOff x="172354" y="81129"/>
            <a:chExt cx="12777295" cy="311870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831F073-F6BB-B2D5-0B59-04ED8FDAF776}"/>
                </a:ext>
              </a:extLst>
            </p:cNvPr>
            <p:cNvGrpSpPr/>
            <p:nvPr/>
          </p:nvGrpSpPr>
          <p:grpSpPr>
            <a:xfrm>
              <a:off x="172354" y="81129"/>
              <a:ext cx="12777295" cy="3118705"/>
              <a:chOff x="-1385053" y="676266"/>
              <a:chExt cx="14897866" cy="3743435"/>
            </a:xfrm>
          </p:grpSpPr>
          <p:sp>
            <p:nvSpPr>
              <p:cNvPr id="3" name="Diamond 2">
                <a:extLst>
                  <a:ext uri="{FF2B5EF4-FFF2-40B4-BE49-F238E27FC236}">
                    <a16:creationId xmlns:a16="http://schemas.microsoft.com/office/drawing/2014/main" id="{591FB5FE-13BB-2843-EDC7-F6FFD350160D}"/>
                  </a:ext>
                </a:extLst>
              </p:cNvPr>
              <p:cNvSpPr/>
              <p:nvPr/>
            </p:nvSpPr>
            <p:spPr>
              <a:xfrm>
                <a:off x="-714244" y="3075906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 dirty="0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4" name="Flowchart: Connector 3">
                <a:extLst>
                  <a:ext uri="{FF2B5EF4-FFF2-40B4-BE49-F238E27FC236}">
                    <a16:creationId xmlns:a16="http://schemas.microsoft.com/office/drawing/2014/main" id="{E0A3D016-03A2-5606-23F5-8DAF713774C2}"/>
                  </a:ext>
                </a:extLst>
              </p:cNvPr>
              <p:cNvSpPr/>
              <p:nvPr/>
            </p:nvSpPr>
            <p:spPr>
              <a:xfrm>
                <a:off x="353833" y="3306427"/>
                <a:ext cx="457200" cy="457200"/>
              </a:xfrm>
              <a:prstGeom prst="flowChartConnector">
                <a:avLst/>
              </a:prstGeom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 dirty="0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8" name="Diamond 7">
                <a:extLst>
                  <a:ext uri="{FF2B5EF4-FFF2-40B4-BE49-F238E27FC236}">
                    <a16:creationId xmlns:a16="http://schemas.microsoft.com/office/drawing/2014/main" id="{E2CB6646-4410-C4FD-C90B-3B1451814CF1}"/>
                  </a:ext>
                </a:extLst>
              </p:cNvPr>
              <p:cNvSpPr/>
              <p:nvPr/>
            </p:nvSpPr>
            <p:spPr>
              <a:xfrm>
                <a:off x="2320818" y="3074625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B7393DA0-C996-755F-FAEF-C8BFA005A088}"/>
                  </a:ext>
                </a:extLst>
              </p:cNvPr>
              <p:cNvSpPr/>
              <p:nvPr/>
            </p:nvSpPr>
            <p:spPr>
              <a:xfrm>
                <a:off x="1222189" y="3305147"/>
                <a:ext cx="457200" cy="457200"/>
              </a:xfrm>
              <a:prstGeom prst="flowChartConnector">
                <a:avLst/>
              </a:prstGeom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0" name="Diamond 9">
                <a:extLst>
                  <a:ext uri="{FF2B5EF4-FFF2-40B4-BE49-F238E27FC236}">
                    <a16:creationId xmlns:a16="http://schemas.microsoft.com/office/drawing/2014/main" id="{CA004B90-2394-545E-74FE-0A1A2997BA95}"/>
                  </a:ext>
                </a:extLst>
              </p:cNvPr>
              <p:cNvSpPr/>
              <p:nvPr/>
            </p:nvSpPr>
            <p:spPr>
              <a:xfrm>
                <a:off x="4908748" y="3073347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00EFD9BB-963E-7AA2-5E1E-2B900454653E}"/>
                  </a:ext>
                </a:extLst>
              </p:cNvPr>
              <p:cNvSpPr/>
              <p:nvPr/>
            </p:nvSpPr>
            <p:spPr>
              <a:xfrm>
                <a:off x="3964878" y="3303868"/>
                <a:ext cx="457200" cy="457200"/>
              </a:xfrm>
              <a:prstGeom prst="flowChartConnector">
                <a:avLst/>
              </a:prstGeom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6BFDC3-A27B-34E0-A8D3-AC58B355EFDC}"/>
                  </a:ext>
                </a:extLst>
              </p:cNvPr>
              <p:cNvSpPr txBox="1"/>
              <p:nvPr/>
            </p:nvSpPr>
            <p:spPr>
              <a:xfrm rot="18900000">
                <a:off x="-1385053" y="1056418"/>
                <a:ext cx="4237631" cy="849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/>
                  <a:t>RF and </a:t>
                </a:r>
                <a:r>
                  <a:rPr lang="it-IT" sz="2000" b="1" dirty="0" err="1"/>
                  <a:t>Wakefields</a:t>
                </a:r>
                <a:r>
                  <a:rPr lang="it-IT" sz="2000" b="1" dirty="0"/>
                  <a:t>/</a:t>
                </a:r>
                <a:r>
                  <a:rPr lang="it-IT" sz="2000" b="1" dirty="0" err="1"/>
                  <a:t>HOMs</a:t>
                </a:r>
                <a:r>
                  <a:rPr lang="it-IT" sz="2000" b="1" dirty="0"/>
                  <a:t> </a:t>
                </a:r>
                <a:r>
                  <a:rPr lang="it-IT" sz="2000" b="1" dirty="0" err="1"/>
                  <a:t>Optimization</a:t>
                </a:r>
                <a:endParaRPr lang="en-US" sz="2000" b="1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AA78B9A-09C9-E4B9-336E-6F78FD56B682}"/>
                  </a:ext>
                </a:extLst>
              </p:cNvPr>
              <p:cNvSpPr txBox="1"/>
              <p:nvPr/>
            </p:nvSpPr>
            <p:spPr>
              <a:xfrm rot="18900000">
                <a:off x="1203069" y="1042083"/>
                <a:ext cx="4327487" cy="12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/>
                  <a:t>Low-</a:t>
                </a:r>
                <a:r>
                  <a:rPr lang="it-IT" sz="2000" b="1" dirty="0" err="1"/>
                  <a:t>precision</a:t>
                </a:r>
                <a:r>
                  <a:rPr lang="it-IT" sz="2000" b="1" dirty="0"/>
                  <a:t> Full-scale </a:t>
                </a:r>
                <a:r>
                  <a:rPr lang="it-IT" sz="2000" b="1" dirty="0" err="1"/>
                  <a:t>fabrication</a:t>
                </a:r>
                <a:r>
                  <a:rPr lang="it-IT" sz="2000" b="1" dirty="0"/>
                  <a:t>/</a:t>
                </a:r>
                <a:r>
                  <a:rPr lang="it-IT" sz="2000" b="1" dirty="0" err="1"/>
                  <a:t>mechanical</a:t>
                </a:r>
                <a:r>
                  <a:rPr lang="it-IT" sz="2000" b="1" dirty="0"/>
                  <a:t> </a:t>
                </a:r>
                <a:r>
                  <a:rPr lang="it-IT" sz="2000" b="1" dirty="0" err="1"/>
                  <a:t>characterization</a:t>
                </a:r>
                <a:endParaRPr lang="en-US" sz="2000" b="1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BCD2E2-F403-A010-1D93-5DD26597676B}"/>
                  </a:ext>
                </a:extLst>
              </p:cNvPr>
              <p:cNvSpPr txBox="1"/>
              <p:nvPr/>
            </p:nvSpPr>
            <p:spPr>
              <a:xfrm rot="18900000">
                <a:off x="-77065" y="3934525"/>
                <a:ext cx="1355431" cy="480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/>
                  <a:t>Report 1</a:t>
                </a:r>
                <a:endParaRPr lang="en-US" sz="2000" b="1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347CC0-C074-9AA4-1936-56300A239586}"/>
                  </a:ext>
                </a:extLst>
              </p:cNvPr>
              <p:cNvSpPr txBox="1"/>
              <p:nvPr/>
            </p:nvSpPr>
            <p:spPr>
              <a:xfrm rot="18900000">
                <a:off x="833744" y="3933245"/>
                <a:ext cx="1355431" cy="480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/>
                  <a:t>Report 2</a:t>
                </a:r>
                <a:endParaRPr lang="en-US" sz="2000" b="1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DB2310D-BFD7-F9FB-780E-E12C9775B777}"/>
                  </a:ext>
                </a:extLst>
              </p:cNvPr>
              <p:cNvSpPr txBox="1"/>
              <p:nvPr/>
            </p:nvSpPr>
            <p:spPr>
              <a:xfrm rot="18900000">
                <a:off x="3761410" y="937214"/>
                <a:ext cx="4586297" cy="12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 err="1"/>
                  <a:t>Fabrication</a:t>
                </a:r>
                <a:r>
                  <a:rPr lang="it-IT" sz="2000" b="1" dirty="0"/>
                  <a:t> of small-scale</a:t>
                </a:r>
              </a:p>
              <a:p>
                <a:r>
                  <a:rPr lang="it-IT" sz="2000" b="1" dirty="0" err="1"/>
                  <a:t>prototypes</a:t>
                </a:r>
                <a:r>
                  <a:rPr lang="it-IT" sz="2000" b="1" dirty="0"/>
                  <a:t>/</a:t>
                </a:r>
                <a:r>
                  <a:rPr lang="it-IT" sz="2000" b="1" dirty="0" err="1"/>
                  <a:t>mechanical</a:t>
                </a:r>
                <a:r>
                  <a:rPr lang="it-IT" sz="2000" b="1" dirty="0"/>
                  <a:t> </a:t>
                </a:r>
                <a:r>
                  <a:rPr lang="it-IT" sz="2000" b="1" dirty="0" err="1"/>
                  <a:t>Validation</a:t>
                </a:r>
                <a:endParaRPr lang="it-IT" sz="2000" b="1" dirty="0"/>
              </a:p>
            </p:txBody>
          </p:sp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2AE022C9-865D-66AB-9E74-4901E954B2FF}"/>
                  </a:ext>
                </a:extLst>
              </p:cNvPr>
              <p:cNvSpPr/>
              <p:nvPr/>
            </p:nvSpPr>
            <p:spPr>
              <a:xfrm>
                <a:off x="7529915" y="3301411"/>
                <a:ext cx="457200" cy="457200"/>
              </a:xfrm>
              <a:prstGeom prst="flowChartConnector">
                <a:avLst/>
              </a:prstGeom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0" name="Diamond 19">
                <a:extLst>
                  <a:ext uri="{FF2B5EF4-FFF2-40B4-BE49-F238E27FC236}">
                    <a16:creationId xmlns:a16="http://schemas.microsoft.com/office/drawing/2014/main" id="{709CCC98-65EB-FC3A-7D17-79AC8FCFBEB7}"/>
                  </a:ext>
                </a:extLst>
              </p:cNvPr>
              <p:cNvSpPr/>
              <p:nvPr/>
            </p:nvSpPr>
            <p:spPr>
              <a:xfrm>
                <a:off x="6225938" y="3068435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 dirty="0"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400B801-42A2-5EFF-F320-54A835AF086A}"/>
                  </a:ext>
                </a:extLst>
              </p:cNvPr>
              <p:cNvSpPr txBox="1"/>
              <p:nvPr/>
            </p:nvSpPr>
            <p:spPr>
              <a:xfrm rot="18900000">
                <a:off x="5998003" y="948136"/>
                <a:ext cx="3550334" cy="12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/>
                  <a:t>Low and High RF power testing of small-scale </a:t>
                </a:r>
                <a:r>
                  <a:rPr lang="it-IT" sz="2000" b="1" dirty="0" err="1"/>
                  <a:t>protoypes</a:t>
                </a:r>
                <a:endParaRPr lang="it-IT" sz="2000" b="1" dirty="0"/>
              </a:p>
            </p:txBody>
          </p:sp>
          <p:sp>
            <p:nvSpPr>
              <p:cNvPr id="24" name="Diamond 23">
                <a:extLst>
                  <a:ext uri="{FF2B5EF4-FFF2-40B4-BE49-F238E27FC236}">
                    <a16:creationId xmlns:a16="http://schemas.microsoft.com/office/drawing/2014/main" id="{7EF8D61D-D3D3-CC9E-95DE-A33E2DE23020}"/>
                  </a:ext>
                </a:extLst>
              </p:cNvPr>
              <p:cNvSpPr/>
              <p:nvPr/>
            </p:nvSpPr>
            <p:spPr>
              <a:xfrm>
                <a:off x="8474868" y="3065977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AF4CF67-C7E5-DB88-9AD5-507D55A9CB8D}"/>
                  </a:ext>
                </a:extLst>
              </p:cNvPr>
              <p:cNvSpPr txBox="1"/>
              <p:nvPr/>
            </p:nvSpPr>
            <p:spPr>
              <a:xfrm rot="18900000">
                <a:off x="8106910" y="676266"/>
                <a:ext cx="4386362" cy="12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 err="1"/>
                  <a:t>Fabrication</a:t>
                </a:r>
                <a:r>
                  <a:rPr lang="it-IT" sz="2000" b="1" dirty="0"/>
                  <a:t> of </a:t>
                </a:r>
                <a:r>
                  <a:rPr lang="it-IT" sz="2000" b="1" dirty="0" err="1"/>
                  <a:t>final</a:t>
                </a:r>
                <a:r>
                  <a:rPr lang="it-IT" sz="2000" b="1" dirty="0"/>
                  <a:t> </a:t>
                </a:r>
              </a:p>
              <a:p>
                <a:r>
                  <a:rPr lang="it-IT" sz="2000" b="1" dirty="0"/>
                  <a:t>Full-scale </a:t>
                </a:r>
                <a:r>
                  <a:rPr lang="it-IT" sz="2000" b="1" dirty="0" err="1"/>
                  <a:t>structure</a:t>
                </a:r>
                <a:r>
                  <a:rPr lang="it-IT" sz="2000" b="1" dirty="0"/>
                  <a:t>  and </a:t>
                </a:r>
                <a:r>
                  <a:rPr lang="it-IT" sz="2000" b="1" dirty="0" err="1"/>
                  <a:t>Mechanical</a:t>
                </a:r>
                <a:r>
                  <a:rPr lang="it-IT" sz="2000" b="1" dirty="0"/>
                  <a:t> </a:t>
                </a:r>
                <a:r>
                  <a:rPr lang="it-IT" sz="2000" b="1" dirty="0" err="1"/>
                  <a:t>Validation</a:t>
                </a:r>
                <a:endParaRPr lang="it-IT" sz="2000" b="1" dirty="0"/>
              </a:p>
            </p:txBody>
          </p:sp>
          <p:sp>
            <p:nvSpPr>
              <p:cNvPr id="27" name="Flowchart: Connector 26">
                <a:extLst>
                  <a:ext uri="{FF2B5EF4-FFF2-40B4-BE49-F238E27FC236}">
                    <a16:creationId xmlns:a16="http://schemas.microsoft.com/office/drawing/2014/main" id="{A61D7475-DEDC-FF70-636B-3E892C807B05}"/>
                  </a:ext>
                </a:extLst>
              </p:cNvPr>
              <p:cNvSpPr/>
              <p:nvPr/>
            </p:nvSpPr>
            <p:spPr>
              <a:xfrm>
                <a:off x="12165537" y="3298955"/>
                <a:ext cx="457200" cy="457200"/>
              </a:xfrm>
              <a:prstGeom prst="flowChartConnector">
                <a:avLst/>
              </a:prstGeom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30" name="Diamond 29">
                <a:extLst>
                  <a:ext uri="{FF2B5EF4-FFF2-40B4-BE49-F238E27FC236}">
                    <a16:creationId xmlns:a16="http://schemas.microsoft.com/office/drawing/2014/main" id="{FDEDF8EE-3439-6DB3-A488-2F25A9620166}"/>
                  </a:ext>
                </a:extLst>
              </p:cNvPr>
              <p:cNvSpPr/>
              <p:nvPr/>
            </p:nvSpPr>
            <p:spPr>
              <a:xfrm>
                <a:off x="10715356" y="3070895"/>
                <a:ext cx="914400" cy="914400"/>
              </a:xfrm>
              <a:prstGeom prst="diamond">
                <a:avLst/>
              </a:prstGeom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9AF783D-44A4-868A-9059-3409689E82CC}"/>
                  </a:ext>
                </a:extLst>
              </p:cNvPr>
              <p:cNvSpPr txBox="1"/>
              <p:nvPr/>
            </p:nvSpPr>
            <p:spPr>
              <a:xfrm rot="18900000">
                <a:off x="10525357" y="1108285"/>
                <a:ext cx="2987456" cy="12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/>
                  <a:t>Low and High-power Testing of </a:t>
                </a:r>
                <a:r>
                  <a:rPr lang="it-IT" sz="2000" b="1" dirty="0" err="1"/>
                  <a:t>Final</a:t>
                </a:r>
                <a:r>
                  <a:rPr lang="it-IT" sz="2000" b="1" dirty="0"/>
                  <a:t> full-scale </a:t>
                </a:r>
                <a:r>
                  <a:rPr lang="it-IT" sz="2000" b="1" dirty="0" err="1"/>
                  <a:t>structure</a:t>
                </a:r>
                <a:endParaRPr lang="it-IT" sz="2000" b="1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657D6E-E5C7-9587-A1E6-49626EC688AD}"/>
                  </a:ext>
                </a:extLst>
              </p:cNvPr>
              <p:cNvSpPr txBox="1"/>
              <p:nvPr/>
            </p:nvSpPr>
            <p:spPr>
              <a:xfrm rot="18900000">
                <a:off x="11688262" y="3939442"/>
                <a:ext cx="1355431" cy="480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/>
                  <a:t>Report 6</a:t>
                </a:r>
                <a:endParaRPr lang="en-US" sz="2000" b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DA59CD3-DD6E-AF3C-FC5E-C0E2BF090EE5}"/>
                  </a:ext>
                </a:extLst>
              </p:cNvPr>
              <p:cNvSpPr txBox="1"/>
              <p:nvPr/>
            </p:nvSpPr>
            <p:spPr>
              <a:xfrm rot="18900000">
                <a:off x="3630172" y="3932067"/>
                <a:ext cx="1355430" cy="480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/>
                  <a:t>Report 3</a:t>
                </a:r>
                <a:endParaRPr lang="en-US" sz="2000" b="1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203C39D-C605-81E5-2F89-963EBD942620}"/>
                  </a:ext>
                </a:extLst>
              </p:cNvPr>
              <p:cNvSpPr txBox="1"/>
              <p:nvPr/>
            </p:nvSpPr>
            <p:spPr>
              <a:xfrm rot="18900000">
                <a:off x="7125979" y="3930788"/>
                <a:ext cx="1355430" cy="480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/>
                  <a:t>Report 4</a:t>
                </a:r>
                <a:endParaRPr lang="en-US" sz="2000" b="1" dirty="0"/>
              </a:p>
            </p:txBody>
          </p:sp>
        </p:grpSp>
        <p:sp>
          <p:nvSpPr>
            <p:cNvPr id="2" name="Flowchart: Connector 1">
              <a:extLst>
                <a:ext uri="{FF2B5EF4-FFF2-40B4-BE49-F238E27FC236}">
                  <a16:creationId xmlns:a16="http://schemas.microsoft.com/office/drawing/2014/main" id="{D575E582-6096-F815-ACB4-9A91136A6F48}"/>
                </a:ext>
              </a:extLst>
            </p:cNvPr>
            <p:cNvSpPr/>
            <p:nvPr/>
          </p:nvSpPr>
          <p:spPr>
            <a:xfrm>
              <a:off x="9786415" y="2273088"/>
              <a:ext cx="392122" cy="380899"/>
            </a:xfrm>
            <a:prstGeom prst="flowChartConnector">
              <a:avLst/>
            </a:prstGeom>
            <a:solidFill>
              <a:schemeClr val="accent6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ECFEE4-1151-26C5-8FF1-0D0185400C56}"/>
                </a:ext>
              </a:extLst>
            </p:cNvPr>
            <p:cNvSpPr txBox="1"/>
            <p:nvPr/>
          </p:nvSpPr>
          <p:spPr>
            <a:xfrm rot="18900000">
              <a:off x="9439977" y="2797430"/>
              <a:ext cx="11624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Report 5</a:t>
              </a:r>
              <a:endParaRPr lang="en-US" sz="2000" b="1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95925FE-4BEF-9E57-AD9B-8DA7F2846409}"/>
              </a:ext>
            </a:extLst>
          </p:cNvPr>
          <p:cNvGrpSpPr/>
          <p:nvPr/>
        </p:nvGrpSpPr>
        <p:grpSpPr>
          <a:xfrm>
            <a:off x="244052" y="5586100"/>
            <a:ext cx="12273117" cy="1180031"/>
            <a:chOff x="0" y="4068875"/>
            <a:chExt cx="12273117" cy="11800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B24B93-00C6-BF50-CDD5-CAE2C6D68CFF}"/>
                </a:ext>
              </a:extLst>
            </p:cNvPr>
            <p:cNvSpPr txBox="1"/>
            <p:nvPr/>
          </p:nvSpPr>
          <p:spPr>
            <a:xfrm>
              <a:off x="81117" y="4079355"/>
              <a:ext cx="12192000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 algn="just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v"/>
              </a:pPr>
              <a:r>
                <a:rPr lang="en-US" sz="2000" b="1" dirty="0">
                  <a:solidFill>
                    <a:schemeClr val="accent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 7</a:t>
              </a:r>
              <a:r>
                <a:rPr lang="en-US" sz="2000" b="1" dirty="0">
                  <a:solidFill>
                    <a:schemeClr val="accent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Milestones </a:t>
              </a: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285750" marR="0" indent="-285750" algn="just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00B05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 6</a:t>
              </a:r>
              <a:r>
                <a:rPr lang="en-US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Deliverables</a:t>
              </a:r>
              <a:endParaRPr lang="en-US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 </a:t>
              </a:r>
            </a:p>
          </p:txBody>
        </p: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4655F01E-08A8-C479-EFD0-5D6A85DAA992}"/>
                </a:ext>
              </a:extLst>
            </p:cNvPr>
            <p:cNvSpPr/>
            <p:nvPr/>
          </p:nvSpPr>
          <p:spPr>
            <a:xfrm>
              <a:off x="0" y="4068875"/>
              <a:ext cx="338784" cy="407261"/>
            </a:xfrm>
            <a:prstGeom prst="diamond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D5442AE0-66AA-7289-1CE3-F74D0F4E20E7}"/>
                </a:ext>
              </a:extLst>
            </p:cNvPr>
            <p:cNvSpPr/>
            <p:nvPr/>
          </p:nvSpPr>
          <p:spPr>
            <a:xfrm>
              <a:off x="0" y="4651757"/>
              <a:ext cx="317090" cy="311075"/>
            </a:xfrm>
            <a:prstGeom prst="flowChartConnector">
              <a:avLst/>
            </a:prstGeom>
            <a:solidFill>
              <a:schemeClr val="accent6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D857C3D-2A33-87C8-4A72-FAA18E00A419}"/>
              </a:ext>
            </a:extLst>
          </p:cNvPr>
          <p:cNvCxnSpPr/>
          <p:nvPr/>
        </p:nvCxnSpPr>
        <p:spPr>
          <a:xfrm>
            <a:off x="111318" y="4301655"/>
            <a:ext cx="118712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7D40028-6D98-2912-A2F2-9263ACAE0EE2}"/>
              </a:ext>
            </a:extLst>
          </p:cNvPr>
          <p:cNvSpPr txBox="1"/>
          <p:nvPr/>
        </p:nvSpPr>
        <p:spPr>
          <a:xfrm>
            <a:off x="3506526" y="3983605"/>
            <a:ext cx="678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chemeClr val="accent2"/>
                </a:solidFill>
              </a:rPr>
              <a:t>End</a:t>
            </a:r>
          </a:p>
          <a:p>
            <a:pPr algn="ctr"/>
            <a:r>
              <a:rPr lang="it-IT" b="1" dirty="0">
                <a:solidFill>
                  <a:schemeClr val="accent2"/>
                </a:solidFill>
              </a:rPr>
              <a:t>2025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714E58A-0235-729F-E41F-6C16758A5D3C}"/>
              </a:ext>
            </a:extLst>
          </p:cNvPr>
          <p:cNvSpPr txBox="1"/>
          <p:nvPr/>
        </p:nvSpPr>
        <p:spPr>
          <a:xfrm>
            <a:off x="7701514" y="3984930"/>
            <a:ext cx="678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chemeClr val="accent2"/>
                </a:solidFill>
              </a:rPr>
              <a:t>End </a:t>
            </a:r>
          </a:p>
          <a:p>
            <a:pPr algn="ctr"/>
            <a:r>
              <a:rPr lang="it-IT" b="1" dirty="0">
                <a:solidFill>
                  <a:schemeClr val="accent2"/>
                </a:solidFill>
              </a:rPr>
              <a:t>2026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40DED9-252A-13A1-48A2-D828A9492A65}"/>
              </a:ext>
            </a:extLst>
          </p:cNvPr>
          <p:cNvSpPr txBox="1"/>
          <p:nvPr/>
        </p:nvSpPr>
        <p:spPr>
          <a:xfrm>
            <a:off x="-38433" y="3984930"/>
            <a:ext cx="69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2"/>
                </a:solidFill>
              </a:rPr>
              <a:t>Start</a:t>
            </a:r>
          </a:p>
          <a:p>
            <a:r>
              <a:rPr lang="it-IT" b="1" dirty="0">
                <a:solidFill>
                  <a:schemeClr val="accent2"/>
                </a:solidFill>
              </a:rPr>
              <a:t>2025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5A4EB8-99C7-5C04-2BFB-7EF80DFA6C98}"/>
              </a:ext>
            </a:extLst>
          </p:cNvPr>
          <p:cNvSpPr txBox="1"/>
          <p:nvPr/>
        </p:nvSpPr>
        <p:spPr>
          <a:xfrm>
            <a:off x="11319657" y="3986255"/>
            <a:ext cx="678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chemeClr val="accent2"/>
                </a:solidFill>
              </a:rPr>
              <a:t>End </a:t>
            </a:r>
          </a:p>
          <a:p>
            <a:pPr algn="ctr"/>
            <a:r>
              <a:rPr lang="it-IT" b="1" dirty="0">
                <a:solidFill>
                  <a:schemeClr val="accent2"/>
                </a:solidFill>
              </a:rPr>
              <a:t>2027</a:t>
            </a:r>
            <a:endParaRPr lang="en-US" b="1" dirty="0">
              <a:solidFill>
                <a:schemeClr val="accent2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04F3900-B606-3E0B-E360-E24616F29FFA}"/>
              </a:ext>
            </a:extLst>
          </p:cNvPr>
          <p:cNvCxnSpPr/>
          <p:nvPr/>
        </p:nvCxnSpPr>
        <p:spPr>
          <a:xfrm>
            <a:off x="3849328" y="2691581"/>
            <a:ext cx="0" cy="1364226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B9EB77-81D7-C829-B620-E437D2991494}"/>
              </a:ext>
            </a:extLst>
          </p:cNvPr>
          <p:cNvCxnSpPr/>
          <p:nvPr/>
        </p:nvCxnSpPr>
        <p:spPr>
          <a:xfrm>
            <a:off x="8028048" y="2689123"/>
            <a:ext cx="0" cy="1364226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7A4350B-D99F-35A5-5B20-0C21B2851C6F}"/>
              </a:ext>
            </a:extLst>
          </p:cNvPr>
          <p:cNvSpPr txBox="1"/>
          <p:nvPr/>
        </p:nvSpPr>
        <p:spPr>
          <a:xfrm>
            <a:off x="2953365" y="4667657"/>
            <a:ext cx="9238635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205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Report of the Feasibility Study (RF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 and </a:t>
            </a:r>
            <a:r>
              <a:rPr lang="en-US" sz="1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Wakefields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/HOMs);</a:t>
            </a:r>
          </a:p>
          <a:p>
            <a:pPr marL="342900" marR="0" lvl="0" indent="-342900" algn="just">
              <a:spcBef>
                <a:spcPts val="205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Report of the Mechanical Engineering of the 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low-precision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p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rototype with standard RF couplers for Mechanical, TIG welding and vacuum testing;</a:t>
            </a:r>
          </a:p>
          <a:p>
            <a:pPr marL="342900" indent="-342900" algn="just">
              <a:spcBef>
                <a:spcPts val="205"/>
              </a:spcBef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Report of the Mechanical Engineering of the 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small-scale s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tructures with ad-hoc integrated RF Mode Launcher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couplers;</a:t>
            </a:r>
          </a:p>
          <a:p>
            <a:pPr marL="342900" indent="-342900" algn="just">
              <a:spcBef>
                <a:spcPts val="205"/>
              </a:spcBef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Report of the low/high RF power testing of the 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small-scale s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tructures;</a:t>
            </a:r>
          </a:p>
          <a:p>
            <a:pPr marL="342900" marR="0" lvl="0" indent="-342900" algn="just">
              <a:spcBef>
                <a:spcPts val="205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Report of the Mechanical Engineering of the Full Structure with </a:t>
            </a:r>
            <a:r>
              <a:rPr lang="en-US" sz="1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ad-hoc integrated RF Mode Launcher</a:t>
            </a:r>
            <a:r>
              <a:rPr lang="en-US" sz="14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couplers;</a:t>
            </a:r>
          </a:p>
          <a:p>
            <a:pPr marL="342900" marR="0" lvl="0" indent="-342900" algn="just">
              <a:spcBef>
                <a:spcPts val="205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Final Report of low and High RF power testing of final full-scale structure.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5B6E6D1D-5069-1437-C985-85E9B6DAB4AA}"/>
              </a:ext>
            </a:extLst>
          </p:cNvPr>
          <p:cNvSpPr/>
          <p:nvPr/>
        </p:nvSpPr>
        <p:spPr>
          <a:xfrm>
            <a:off x="2418735" y="4748979"/>
            <a:ext cx="634181" cy="2042653"/>
          </a:xfrm>
          <a:custGeom>
            <a:avLst/>
            <a:gdLst>
              <a:gd name="csX0" fmla="*/ 634181 w 634181"/>
              <a:gd name="csY0" fmla="*/ 2042653 h 2042653"/>
              <a:gd name="csX1" fmla="*/ 317090 w 634181"/>
              <a:gd name="csY1" fmla="*/ 1829492 h 2042653"/>
              <a:gd name="csX2" fmla="*/ 317091 w 634181"/>
              <a:gd name="csY2" fmla="*/ 1829492 h 2042653"/>
              <a:gd name="csX3" fmla="*/ 0 w 634181"/>
              <a:gd name="csY3" fmla="*/ 1616331 h 2042653"/>
              <a:gd name="csX4" fmla="*/ 317091 w 634181"/>
              <a:gd name="csY4" fmla="*/ 1403170 h 2042653"/>
              <a:gd name="csX5" fmla="*/ 317091 w 634181"/>
              <a:gd name="csY5" fmla="*/ 831966 h 2042653"/>
              <a:gd name="csX6" fmla="*/ 317091 w 634181"/>
              <a:gd name="csY6" fmla="*/ 213161 h 2042653"/>
              <a:gd name="csX7" fmla="*/ 634182 w 634181"/>
              <a:gd name="csY7" fmla="*/ 0 h 2042653"/>
              <a:gd name="csX8" fmla="*/ 634181 w 634181"/>
              <a:gd name="csY8" fmla="*/ 2042653 h 2042653"/>
              <a:gd name="csX0" fmla="*/ 634181 w 634181"/>
              <a:gd name="csY0" fmla="*/ 2042653 h 2042653"/>
              <a:gd name="csX1" fmla="*/ 317090 w 634181"/>
              <a:gd name="csY1" fmla="*/ 1829492 h 2042653"/>
              <a:gd name="csX2" fmla="*/ 317091 w 634181"/>
              <a:gd name="csY2" fmla="*/ 1829492 h 2042653"/>
              <a:gd name="csX3" fmla="*/ 0 w 634181"/>
              <a:gd name="csY3" fmla="*/ 1616331 h 2042653"/>
              <a:gd name="csX4" fmla="*/ 317091 w 634181"/>
              <a:gd name="csY4" fmla="*/ 1403170 h 2042653"/>
              <a:gd name="csX5" fmla="*/ 317091 w 634181"/>
              <a:gd name="csY5" fmla="*/ 784365 h 2042653"/>
              <a:gd name="csX6" fmla="*/ 317091 w 634181"/>
              <a:gd name="csY6" fmla="*/ 213161 h 2042653"/>
              <a:gd name="csX7" fmla="*/ 634182 w 634181"/>
              <a:gd name="csY7" fmla="*/ 0 h 20426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34181" h="2042653" stroke="0" extrusionOk="0">
                <a:moveTo>
                  <a:pt x="634181" y="2042653"/>
                </a:moveTo>
                <a:cubicBezTo>
                  <a:pt x="450614" y="2028904"/>
                  <a:pt x="344141" y="1946407"/>
                  <a:pt x="317090" y="1829492"/>
                </a:cubicBezTo>
                <a:lnTo>
                  <a:pt x="317091" y="1829492"/>
                </a:lnTo>
                <a:cubicBezTo>
                  <a:pt x="304828" y="1718035"/>
                  <a:pt x="175369" y="1611965"/>
                  <a:pt x="0" y="1616331"/>
                </a:cubicBezTo>
                <a:cubicBezTo>
                  <a:pt x="196244" y="1599501"/>
                  <a:pt x="346416" y="1534552"/>
                  <a:pt x="317091" y="1403170"/>
                </a:cubicBezTo>
                <a:cubicBezTo>
                  <a:pt x="308675" y="1270083"/>
                  <a:pt x="379870" y="1068495"/>
                  <a:pt x="317091" y="831966"/>
                </a:cubicBezTo>
                <a:cubicBezTo>
                  <a:pt x="254312" y="595437"/>
                  <a:pt x="344661" y="470712"/>
                  <a:pt x="317091" y="213161"/>
                </a:cubicBezTo>
                <a:cubicBezTo>
                  <a:pt x="279159" y="81714"/>
                  <a:pt x="436068" y="20189"/>
                  <a:pt x="634182" y="0"/>
                </a:cubicBezTo>
                <a:cubicBezTo>
                  <a:pt x="703835" y="782422"/>
                  <a:pt x="665809" y="1401900"/>
                  <a:pt x="634181" y="2042653"/>
                </a:cubicBezTo>
                <a:close/>
              </a:path>
              <a:path w="634181" h="2042653" fill="none" extrusionOk="0">
                <a:moveTo>
                  <a:pt x="634181" y="2042653"/>
                </a:moveTo>
                <a:cubicBezTo>
                  <a:pt x="455235" y="2043026"/>
                  <a:pt x="313033" y="1934621"/>
                  <a:pt x="317090" y="1829492"/>
                </a:cubicBezTo>
                <a:lnTo>
                  <a:pt x="317091" y="1829492"/>
                </a:lnTo>
                <a:cubicBezTo>
                  <a:pt x="320841" y="1754428"/>
                  <a:pt x="174539" y="1608139"/>
                  <a:pt x="0" y="1616331"/>
                </a:cubicBezTo>
                <a:cubicBezTo>
                  <a:pt x="176361" y="1586969"/>
                  <a:pt x="340458" y="1537807"/>
                  <a:pt x="317091" y="1403170"/>
                </a:cubicBezTo>
                <a:cubicBezTo>
                  <a:pt x="268648" y="1178175"/>
                  <a:pt x="349366" y="1014812"/>
                  <a:pt x="317091" y="784365"/>
                </a:cubicBezTo>
                <a:cubicBezTo>
                  <a:pt x="284816" y="553918"/>
                  <a:pt x="328697" y="356588"/>
                  <a:pt x="317091" y="213161"/>
                </a:cubicBezTo>
                <a:cubicBezTo>
                  <a:pt x="320808" y="98116"/>
                  <a:pt x="450228" y="4372"/>
                  <a:pt x="634182" y="0"/>
                </a:cubicBezTo>
              </a:path>
              <a:path w="634181" h="2042653" fill="none" stroke="0" extrusionOk="0">
                <a:moveTo>
                  <a:pt x="634181" y="2042653"/>
                </a:moveTo>
                <a:cubicBezTo>
                  <a:pt x="445338" y="2026498"/>
                  <a:pt x="340016" y="1954537"/>
                  <a:pt x="317090" y="1829492"/>
                </a:cubicBezTo>
                <a:lnTo>
                  <a:pt x="317091" y="1829492"/>
                </a:lnTo>
                <a:cubicBezTo>
                  <a:pt x="295784" y="1729597"/>
                  <a:pt x="177192" y="1593847"/>
                  <a:pt x="0" y="1616331"/>
                </a:cubicBezTo>
                <a:cubicBezTo>
                  <a:pt x="174915" y="1586079"/>
                  <a:pt x="336235" y="1526537"/>
                  <a:pt x="317091" y="1403170"/>
                </a:cubicBezTo>
                <a:cubicBezTo>
                  <a:pt x="296047" y="1248156"/>
                  <a:pt x="382852" y="1026778"/>
                  <a:pt x="317091" y="784365"/>
                </a:cubicBezTo>
                <a:cubicBezTo>
                  <a:pt x="251330" y="541953"/>
                  <a:pt x="340201" y="395101"/>
                  <a:pt x="317091" y="213161"/>
                </a:cubicBezTo>
                <a:cubicBezTo>
                  <a:pt x="321988" y="98135"/>
                  <a:pt x="416052" y="8461"/>
                  <a:pt x="634182" y="0"/>
                </a:cubicBezTo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2717515596">
                  <a:prstGeom prst="leftBrace">
                    <a:avLst>
                      <a:gd name="adj1" fmla="val 33612"/>
                      <a:gd name="adj2" fmla="val 79129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7A20E7-A865-3F0E-7311-779A7FC32109}"/>
              </a:ext>
            </a:extLst>
          </p:cNvPr>
          <p:cNvSpPr txBox="1"/>
          <p:nvPr/>
        </p:nvSpPr>
        <p:spPr>
          <a:xfrm>
            <a:off x="5007076" y="4277033"/>
            <a:ext cx="2227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5"/>
                </a:solidFill>
              </a:rPr>
              <a:t>Prototyping</a:t>
            </a:r>
            <a:r>
              <a:rPr lang="it-IT" b="1" dirty="0">
                <a:solidFill>
                  <a:schemeClr val="accent5"/>
                </a:solidFill>
              </a:rPr>
              <a:t> Activity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C2050B-9276-2006-CCC4-D3D62DAF413E}"/>
              </a:ext>
            </a:extLst>
          </p:cNvPr>
          <p:cNvSpPr txBox="1"/>
          <p:nvPr/>
        </p:nvSpPr>
        <p:spPr>
          <a:xfrm>
            <a:off x="8625348" y="4289323"/>
            <a:ext cx="2734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5"/>
                </a:solidFill>
              </a:rPr>
              <a:t>Final</a:t>
            </a:r>
            <a:r>
              <a:rPr lang="it-IT" b="1" dirty="0">
                <a:solidFill>
                  <a:schemeClr val="accent5"/>
                </a:solidFill>
              </a:rPr>
              <a:t> full-</a:t>
            </a:r>
            <a:r>
              <a:rPr lang="it-IT" b="1" dirty="0" err="1">
                <a:solidFill>
                  <a:schemeClr val="accent5"/>
                </a:solidFill>
              </a:rPr>
              <a:t>structure</a:t>
            </a:r>
            <a:r>
              <a:rPr lang="it-IT" b="1" dirty="0">
                <a:solidFill>
                  <a:schemeClr val="accent5"/>
                </a:solidFill>
              </a:rPr>
              <a:t> </a:t>
            </a:r>
            <a:r>
              <a:rPr lang="it-IT" b="1" dirty="0" err="1">
                <a:solidFill>
                  <a:schemeClr val="accent5"/>
                </a:solidFill>
              </a:rPr>
              <a:t>Tests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A4F460-AC3C-DE02-FA1C-0D4504DE64B1}"/>
              </a:ext>
            </a:extLst>
          </p:cNvPr>
          <p:cNvSpPr txBox="1"/>
          <p:nvPr/>
        </p:nvSpPr>
        <p:spPr>
          <a:xfrm>
            <a:off x="1256072" y="4272117"/>
            <a:ext cx="19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5"/>
                </a:solidFill>
              </a:rPr>
              <a:t>Feasibility</a:t>
            </a:r>
            <a:r>
              <a:rPr lang="it-IT" b="1" dirty="0">
                <a:solidFill>
                  <a:schemeClr val="accent5"/>
                </a:solidFill>
              </a:rPr>
              <a:t> Study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CB67562-08B2-E4E5-EB39-B11D9AC61648}"/>
              </a:ext>
            </a:extLst>
          </p:cNvPr>
          <p:cNvGrpSpPr/>
          <p:nvPr/>
        </p:nvGrpSpPr>
        <p:grpSpPr>
          <a:xfrm>
            <a:off x="3886200" y="58993"/>
            <a:ext cx="2448232" cy="2154173"/>
            <a:chOff x="3886200" y="58993"/>
            <a:chExt cx="2448232" cy="2154173"/>
          </a:xfrm>
        </p:grpSpPr>
        <p:pic>
          <p:nvPicPr>
            <p:cNvPr id="43" name="Picture 42" descr="A 3d model of a machine&#10;&#10;Description automatically generated">
              <a:extLst>
                <a:ext uri="{FF2B5EF4-FFF2-40B4-BE49-F238E27FC236}">
                  <a16:creationId xmlns:a16="http://schemas.microsoft.com/office/drawing/2014/main" id="{A07B1E08-1076-FF90-192C-D16831127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200" y="94265"/>
              <a:ext cx="2448232" cy="2118901"/>
            </a:xfrm>
            <a:prstGeom prst="rect">
              <a:avLst/>
            </a:prstGeom>
          </p:spPr>
        </p:pic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046593B-5C5C-AC83-D418-F845065A02B3}"/>
                </a:ext>
              </a:extLst>
            </p:cNvPr>
            <p:cNvCxnSpPr/>
            <p:nvPr/>
          </p:nvCxnSpPr>
          <p:spPr>
            <a:xfrm flipV="1">
              <a:off x="5257800" y="1570703"/>
              <a:ext cx="759542" cy="538316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F99B60C-B56D-A655-F7B0-09745C9CA7D8}"/>
                </a:ext>
              </a:extLst>
            </p:cNvPr>
            <p:cNvSpPr txBox="1"/>
            <p:nvPr/>
          </p:nvSpPr>
          <p:spPr>
            <a:xfrm>
              <a:off x="5545394" y="1777181"/>
              <a:ext cx="7264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92D050"/>
                  </a:solidFill>
                </a:rPr>
                <a:t>30 cm</a:t>
              </a:r>
              <a:endParaRPr lang="en-US" sz="1600" dirty="0">
                <a:solidFill>
                  <a:srgbClr val="92D050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58C0AFB-3D50-ADCE-BD96-5ADAEBEAEA3C}"/>
                </a:ext>
              </a:extLst>
            </p:cNvPr>
            <p:cNvSpPr txBox="1"/>
            <p:nvPr/>
          </p:nvSpPr>
          <p:spPr>
            <a:xfrm>
              <a:off x="3886200" y="58993"/>
              <a:ext cx="21237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4-port Mode-</a:t>
              </a:r>
              <a:r>
                <a:rPr lang="it-IT" sz="1400" dirty="0" err="1">
                  <a:solidFill>
                    <a:schemeClr val="bg1"/>
                  </a:solidFill>
                </a:rPr>
                <a:t>launchers</a:t>
              </a:r>
              <a:r>
                <a:rPr lang="it-IT" sz="1400" dirty="0">
                  <a:solidFill>
                    <a:schemeClr val="bg1"/>
                  </a:solidFill>
                </a:rPr>
                <a:t> (</a:t>
              </a:r>
              <a:r>
                <a:rPr lang="it-IT" sz="1400" dirty="0" err="1">
                  <a:solidFill>
                    <a:schemeClr val="bg1"/>
                  </a:solidFill>
                </a:rPr>
                <a:t>already</a:t>
              </a:r>
              <a:r>
                <a:rPr lang="it-IT" sz="1400" dirty="0">
                  <a:solidFill>
                    <a:schemeClr val="bg1"/>
                  </a:solidFill>
                </a:rPr>
                <a:t> INFN –</a:t>
              </a:r>
            </a:p>
            <a:p>
              <a:r>
                <a:rPr lang="it-IT" sz="1400" dirty="0">
                  <a:solidFill>
                    <a:schemeClr val="bg1"/>
                  </a:solidFill>
                </a:rPr>
                <a:t>CSN5)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B1C80F-D782-DED3-3ACA-723D4EED28AF}"/>
              </a:ext>
            </a:extLst>
          </p:cNvPr>
          <p:cNvGrpSpPr/>
          <p:nvPr/>
        </p:nvGrpSpPr>
        <p:grpSpPr>
          <a:xfrm>
            <a:off x="5174226" y="2244823"/>
            <a:ext cx="2573943" cy="1979783"/>
            <a:chOff x="5174226" y="2244823"/>
            <a:chExt cx="2573943" cy="1979783"/>
          </a:xfrm>
        </p:grpSpPr>
        <p:pic>
          <p:nvPicPr>
            <p:cNvPr id="49" name="Picture 48" descr="A drawing of a machine&#10;&#10;Description automatically generated">
              <a:extLst>
                <a:ext uri="{FF2B5EF4-FFF2-40B4-BE49-F238E27FC236}">
                  <a16:creationId xmlns:a16="http://schemas.microsoft.com/office/drawing/2014/main" id="{BF2C1304-6AFA-8C42-F9C9-50199537D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684" y="2244823"/>
              <a:ext cx="2571485" cy="1979783"/>
            </a:xfrm>
            <a:prstGeom prst="rect">
              <a:avLst/>
            </a:prstGeom>
          </p:spPr>
        </p:pic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D41D126-2A53-6F2F-8300-B6D9C9DA6BCB}"/>
                </a:ext>
              </a:extLst>
            </p:cNvPr>
            <p:cNvCxnSpPr/>
            <p:nvPr/>
          </p:nvCxnSpPr>
          <p:spPr>
            <a:xfrm flipV="1">
              <a:off x="6567948" y="3426541"/>
              <a:ext cx="759542" cy="538316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CD50160-2DE9-25ED-6542-94850169103E}"/>
                </a:ext>
              </a:extLst>
            </p:cNvPr>
            <p:cNvSpPr txBox="1"/>
            <p:nvPr/>
          </p:nvSpPr>
          <p:spPr>
            <a:xfrm>
              <a:off x="6855542" y="3633019"/>
              <a:ext cx="7264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92D050"/>
                  </a:solidFill>
                </a:rPr>
                <a:t>30 cm</a:t>
              </a:r>
              <a:endParaRPr lang="en-US" sz="1600" dirty="0">
                <a:solidFill>
                  <a:srgbClr val="92D050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7249CFA-A250-CCCF-78E3-C05E031CA2E2}"/>
                </a:ext>
              </a:extLst>
            </p:cNvPr>
            <p:cNvSpPr txBox="1"/>
            <p:nvPr/>
          </p:nvSpPr>
          <p:spPr>
            <a:xfrm>
              <a:off x="5174226" y="2386780"/>
              <a:ext cx="13126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Standard </a:t>
              </a:r>
              <a:r>
                <a:rPr lang="it-IT" sz="1400" dirty="0" err="1">
                  <a:solidFill>
                    <a:schemeClr val="bg1"/>
                  </a:solidFill>
                </a:rPr>
                <a:t>couplers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073DF5A-8F29-B08E-DD2F-024B81F134AB}"/>
              </a:ext>
            </a:extLst>
          </p:cNvPr>
          <p:cNvGrpSpPr/>
          <p:nvPr/>
        </p:nvGrpSpPr>
        <p:grpSpPr>
          <a:xfrm>
            <a:off x="8188245" y="700547"/>
            <a:ext cx="3757947" cy="2877572"/>
            <a:chOff x="8188245" y="700547"/>
            <a:chExt cx="3757947" cy="2877572"/>
          </a:xfrm>
        </p:grpSpPr>
        <p:pic>
          <p:nvPicPr>
            <p:cNvPr id="57" name="Picture 56" descr="A red and white machine&#10;&#10;Description automatically generated with medium confidence">
              <a:extLst>
                <a:ext uri="{FF2B5EF4-FFF2-40B4-BE49-F238E27FC236}">
                  <a16:creationId xmlns:a16="http://schemas.microsoft.com/office/drawing/2014/main" id="{96839FF0-AFAA-81B5-46FC-E74379FB1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8245" y="700547"/>
              <a:ext cx="3757947" cy="2877572"/>
            </a:xfrm>
            <a:prstGeom prst="rect">
              <a:avLst/>
            </a:prstGeom>
          </p:spPr>
        </p:pic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90E935EA-B75D-1137-C984-A5CD884F66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9302" y="2027903"/>
              <a:ext cx="1966452" cy="1233947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E27618B-0B97-D2B8-CAC9-D78843A8599E}"/>
                </a:ext>
              </a:extLst>
            </p:cNvPr>
            <p:cNvSpPr txBox="1"/>
            <p:nvPr/>
          </p:nvSpPr>
          <p:spPr>
            <a:xfrm>
              <a:off x="10370574" y="2679289"/>
              <a:ext cx="7264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92D050"/>
                  </a:solidFill>
                </a:rPr>
                <a:t>90 cm</a:t>
              </a:r>
              <a:endParaRPr lang="en-US" sz="1600" dirty="0">
                <a:solidFill>
                  <a:srgbClr val="92D050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E475850-91DB-6519-EB38-F1D9021BB8D3}"/>
                </a:ext>
              </a:extLst>
            </p:cNvPr>
            <p:cNvSpPr txBox="1"/>
            <p:nvPr/>
          </p:nvSpPr>
          <p:spPr>
            <a:xfrm>
              <a:off x="8190271" y="771833"/>
              <a:ext cx="25834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4-port Mode-</a:t>
              </a:r>
              <a:r>
                <a:rPr lang="it-IT" sz="1400" dirty="0" err="1">
                  <a:solidFill>
                    <a:schemeClr val="bg1"/>
                  </a:solidFill>
                </a:rPr>
                <a:t>launchers</a:t>
              </a:r>
              <a:r>
                <a:rPr lang="it-IT" sz="1400" dirty="0">
                  <a:solidFill>
                    <a:schemeClr val="bg1"/>
                  </a:solidFill>
                </a:rPr>
                <a:t> (</a:t>
              </a:r>
              <a:r>
                <a:rPr lang="it-IT" sz="1400" dirty="0" err="1">
                  <a:solidFill>
                    <a:schemeClr val="bg1"/>
                  </a:solidFill>
                </a:rPr>
                <a:t>already</a:t>
              </a:r>
              <a:r>
                <a:rPr lang="it-IT" sz="1400" dirty="0">
                  <a:solidFill>
                    <a:schemeClr val="bg1"/>
                  </a:solidFill>
                </a:rPr>
                <a:t> INFN – CSN5)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DEC1A3E-41B5-0F77-EE28-60E2F6A9828B}"/>
              </a:ext>
            </a:extLst>
          </p:cNvPr>
          <p:cNvGrpSpPr/>
          <p:nvPr/>
        </p:nvGrpSpPr>
        <p:grpSpPr>
          <a:xfrm>
            <a:off x="155485" y="1137058"/>
            <a:ext cx="3386706" cy="2443097"/>
            <a:chOff x="155485" y="1137058"/>
            <a:chExt cx="3386706" cy="2443097"/>
          </a:xfrm>
        </p:grpSpPr>
        <p:pic>
          <p:nvPicPr>
            <p:cNvPr id="40" name="Picture 39" descr="A brown rectangular object with white holes&#10;&#10;Description automatically generated">
              <a:extLst>
                <a:ext uri="{FF2B5EF4-FFF2-40B4-BE49-F238E27FC236}">
                  <a16:creationId xmlns:a16="http://schemas.microsoft.com/office/drawing/2014/main" id="{3B05DB59-56EC-D2E5-A37F-978ECE5C0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384" y="1137058"/>
              <a:ext cx="3171807" cy="2443097"/>
            </a:xfrm>
            <a:prstGeom prst="rect">
              <a:avLst/>
            </a:prstGeom>
          </p:spPr>
        </p:pic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8B4F2775-2920-F145-0A00-0656760FCC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1381" y="1858297"/>
              <a:ext cx="2300748" cy="1555955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3F36B01-DADA-6C96-D2FD-F2A8484DAFED}"/>
                </a:ext>
              </a:extLst>
            </p:cNvPr>
            <p:cNvSpPr txBox="1"/>
            <p:nvPr/>
          </p:nvSpPr>
          <p:spPr>
            <a:xfrm>
              <a:off x="2385300" y="2625784"/>
              <a:ext cx="7264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92D050"/>
                  </a:solidFill>
                </a:rPr>
                <a:t>90 cm</a:t>
              </a:r>
              <a:endParaRPr lang="en-US" sz="1600" dirty="0">
                <a:solidFill>
                  <a:srgbClr val="92D05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14C5D82-3BC4-F69F-1132-7F54ABDBCAB4}"/>
                </a:ext>
              </a:extLst>
            </p:cNvPr>
            <p:cNvSpPr txBox="1"/>
            <p:nvPr/>
          </p:nvSpPr>
          <p:spPr>
            <a:xfrm>
              <a:off x="155485" y="1168532"/>
              <a:ext cx="239240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91440"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quadrant </a:t>
              </a:r>
              <a:r>
                <a:rPr lang="it-IT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straightness</a:t>
              </a:r>
              <a:r>
                <a:rPr lang="it-IT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alignment</a:t>
              </a:r>
            </a:p>
            <a:p>
              <a:pPr marL="285750" indent="-91440"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TIG </a:t>
              </a:r>
              <a:r>
                <a:rPr lang="it-IT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welding</a:t>
              </a:r>
              <a:r>
                <a:rPr lang="it-IT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process</a:t>
              </a:r>
              <a:endPara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91440"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vacuum </a:t>
              </a:r>
              <a:r>
                <a:rPr lang="it-IT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tightness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187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2218</TotalTime>
  <Words>2223</Words>
  <Application>Microsoft Office PowerPoint</Application>
  <PresentationFormat>Widescreen</PresentationFormat>
  <Paragraphs>422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Arial Unicode MS</vt:lpstr>
      <vt:lpstr>Calibri</vt:lpstr>
      <vt:lpstr>Calibri Light</vt:lpstr>
      <vt:lpstr>Cambria</vt:lpstr>
      <vt:lpstr>Times New Roman</vt:lpstr>
      <vt:lpstr>Wingdings</vt:lpstr>
      <vt:lpstr>Office Theme</vt:lpstr>
      <vt:lpstr>1_Office Theme</vt:lpstr>
      <vt:lpstr>ASTERIX: Development of TIG-Welded Four-Quadrant X-Band RF Accelerating Structures at INFN.</vt:lpstr>
      <vt:lpstr>Project Overview</vt:lpstr>
      <vt:lpstr>ASTERIX INFN- team</vt:lpstr>
      <vt:lpstr>Contributors</vt:lpstr>
      <vt:lpstr>History</vt:lpstr>
      <vt:lpstr>State-of-the-art</vt:lpstr>
      <vt:lpstr>Full TW multi-cell X-band structure</vt:lpstr>
      <vt:lpstr>Full TW multi-cell X-band structure</vt:lpstr>
      <vt:lpstr>PowerPoint Presentation</vt:lpstr>
      <vt:lpstr>ASTERIX cell geometry for single-bunch mode</vt:lpstr>
      <vt:lpstr>Cell Optimization</vt:lpstr>
      <vt:lpstr>Modified Poynting Vector and Peak E field</vt:lpstr>
      <vt:lpstr>Hp, Rsh and Q for gap=1mm</vt:lpstr>
      <vt:lpstr>RF design of the full-scale structure</vt:lpstr>
      <vt:lpstr>RF–thermal–mechanical multiphysics</vt:lpstr>
      <vt:lpstr>Multipacting, wakefields and HOM studies</vt:lpstr>
      <vt:lpstr>Mechanical design &amp; prototype fabrication</vt:lpstr>
      <vt:lpstr>Joining and welding</vt:lpstr>
      <vt:lpstr>Qualification status</vt:lpstr>
      <vt:lpstr>Conclusions and 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Luigi Faillace</dc:creator>
  <cp:lastModifiedBy>Luigi Faillace</cp:lastModifiedBy>
  <cp:revision>168</cp:revision>
  <dcterms:created xsi:type="dcterms:W3CDTF">2023-10-15T14:24:31Z</dcterms:created>
  <dcterms:modified xsi:type="dcterms:W3CDTF">2026-07-27T21:10:27Z</dcterms:modified>
</cp:coreProperties>
</file>