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9"/>
  </p:notesMasterIdLst>
  <p:sldIdLst>
    <p:sldId id="256" r:id="rId5"/>
    <p:sldId id="2205" r:id="rId6"/>
    <p:sldId id="261" r:id="rId7"/>
    <p:sldId id="262" r:id="rId8"/>
    <p:sldId id="258" r:id="rId9"/>
    <p:sldId id="2095" r:id="rId10"/>
    <p:sldId id="2209" r:id="rId11"/>
    <p:sldId id="2207" r:id="rId12"/>
    <p:sldId id="263" r:id="rId13"/>
    <p:sldId id="2190" r:id="rId14"/>
    <p:sldId id="264" r:id="rId15"/>
    <p:sldId id="366" r:id="rId16"/>
    <p:sldId id="369" r:id="rId17"/>
    <p:sldId id="372" r:id="rId18"/>
    <p:sldId id="1916" r:id="rId19"/>
    <p:sldId id="1917" r:id="rId20"/>
    <p:sldId id="1918" r:id="rId21"/>
    <p:sldId id="1277" r:id="rId22"/>
    <p:sldId id="1278" r:id="rId23"/>
    <p:sldId id="1924" r:id="rId24"/>
    <p:sldId id="266" r:id="rId25"/>
    <p:sldId id="2187" r:id="rId26"/>
    <p:sldId id="267" r:id="rId27"/>
    <p:sldId id="268" r:id="rId28"/>
    <p:sldId id="269" r:id="rId29"/>
    <p:sldId id="2199" r:id="rId30"/>
    <p:sldId id="270" r:id="rId31"/>
    <p:sldId id="271" r:id="rId32"/>
    <p:sldId id="272" r:id="rId33"/>
    <p:sldId id="273" r:id="rId34"/>
    <p:sldId id="2202" r:id="rId35"/>
    <p:sldId id="2201" r:id="rId36"/>
    <p:sldId id="274" r:id="rId37"/>
    <p:sldId id="2153" r:id="rId38"/>
    <p:sldId id="275" r:id="rId39"/>
    <p:sldId id="2147" r:id="rId40"/>
    <p:sldId id="2158" r:id="rId41"/>
    <p:sldId id="1896" r:id="rId42"/>
    <p:sldId id="2161" r:id="rId43"/>
    <p:sldId id="2162" r:id="rId44"/>
    <p:sldId id="2163" r:id="rId45"/>
    <p:sldId id="835" r:id="rId46"/>
    <p:sldId id="2170" r:id="rId47"/>
    <p:sldId id="1898" r:id="rId48"/>
    <p:sldId id="2164" r:id="rId49"/>
    <p:sldId id="2167" r:id="rId50"/>
    <p:sldId id="2154" r:id="rId51"/>
    <p:sldId id="2134" r:id="rId52"/>
    <p:sldId id="2135" r:id="rId53"/>
    <p:sldId id="2106" r:id="rId54"/>
    <p:sldId id="2166" r:id="rId55"/>
    <p:sldId id="2140" r:id="rId56"/>
    <p:sldId id="2141" r:id="rId57"/>
    <p:sldId id="279" r:id="rId58"/>
    <p:sldId id="2050" r:id="rId59"/>
    <p:sldId id="2051" r:id="rId60"/>
    <p:sldId id="2196" r:id="rId61"/>
    <p:sldId id="280" r:id="rId62"/>
    <p:sldId id="281" r:id="rId63"/>
    <p:sldId id="283" r:id="rId64"/>
    <p:sldId id="298" r:id="rId65"/>
    <p:sldId id="285" r:id="rId66"/>
    <p:sldId id="287" r:id="rId67"/>
    <p:sldId id="288" r:id="rId6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BC83BA-34F1-7545-9FA6-068CF1C8F917}" v="9" dt="2026-07-27T16:52:38.168"/>
  </p1510:revLst>
</p1510:revInfo>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09"/>
    <p:restoredTop sz="77994"/>
  </p:normalViewPr>
  <p:slideViewPr>
    <p:cSldViewPr snapToGrid="0" snapToObjects="1">
      <p:cViewPr>
        <p:scale>
          <a:sx n="129" d="100"/>
          <a:sy n="129" d="100"/>
        </p:scale>
        <p:origin x="72" y="-8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useppe Torrisi" userId="7e2d242d-86da-4aa3-bb66-1f88aeb4d0c6" providerId="ADAL" clId="{348EBA74-783B-53D3-80D5-D7B08EEB604A}"/>
    <pc:docChg chg="undo custSel addSld delSld modSld sldOrd">
      <pc:chgData name="Giuseppe Torrisi" userId="7e2d242d-86da-4aa3-bb66-1f88aeb4d0c6" providerId="ADAL" clId="{348EBA74-783B-53D3-80D5-D7B08EEB604A}" dt="2026-07-27T16:57:58.444" v="1541" actId="20577"/>
      <pc:docMkLst>
        <pc:docMk/>
      </pc:docMkLst>
      <pc:sldChg chg="modNotesTx">
        <pc:chgData name="Giuseppe Torrisi" userId="7e2d242d-86da-4aa3-bb66-1f88aeb4d0c6" providerId="ADAL" clId="{348EBA74-783B-53D3-80D5-D7B08EEB604A}" dt="2026-07-27T16:42:13.285" v="1355" actId="20577"/>
        <pc:sldMkLst>
          <pc:docMk/>
          <pc:sldMk cId="0" sldId="256"/>
        </pc:sldMkLst>
      </pc:sldChg>
      <pc:sldChg chg="addSp modSp del mod modShow modNotesTx">
        <pc:chgData name="Giuseppe Torrisi" userId="7e2d242d-86da-4aa3-bb66-1f88aeb4d0c6" providerId="ADAL" clId="{348EBA74-783B-53D3-80D5-D7B08EEB604A}" dt="2026-07-27T16:42:20.223" v="1356" actId="2696"/>
        <pc:sldMkLst>
          <pc:docMk/>
          <pc:sldMk cId="0" sldId="257"/>
        </pc:sldMkLst>
        <pc:spChg chg="add mod">
          <ac:chgData name="Giuseppe Torrisi" userId="7e2d242d-86da-4aa3-bb66-1f88aeb4d0c6" providerId="ADAL" clId="{348EBA74-783B-53D3-80D5-D7B08EEB604A}" dt="2026-07-26T13:51:40.942" v="1005" actId="20577"/>
          <ac:spMkLst>
            <pc:docMk/>
            <pc:sldMk cId="0" sldId="257"/>
            <ac:spMk id="4" creationId="{6DC58C63-2C02-7C58-9104-9443E1CCF1E0}"/>
          </ac:spMkLst>
        </pc:spChg>
        <pc:spChg chg="mod">
          <ac:chgData name="Giuseppe Torrisi" userId="7e2d242d-86da-4aa3-bb66-1f88aeb4d0c6" providerId="ADAL" clId="{348EBA74-783B-53D3-80D5-D7B08EEB604A}" dt="2026-07-26T13:57:55.007" v="1101" actId="14100"/>
          <ac:spMkLst>
            <pc:docMk/>
            <pc:sldMk cId="0" sldId="257"/>
            <ac:spMk id="10" creationId="{00000000-0000-0000-0000-000000000000}"/>
          </ac:spMkLst>
        </pc:spChg>
        <pc:spChg chg="mod">
          <ac:chgData name="Giuseppe Torrisi" userId="7e2d242d-86da-4aa3-bb66-1f88aeb4d0c6" providerId="ADAL" clId="{348EBA74-783B-53D3-80D5-D7B08EEB604A}" dt="2026-07-26T13:57:48.946" v="1100" actId="1076"/>
          <ac:spMkLst>
            <pc:docMk/>
            <pc:sldMk cId="0" sldId="257"/>
            <ac:spMk id="11" creationId="{00000000-0000-0000-0000-000000000000}"/>
          </ac:spMkLst>
        </pc:spChg>
        <pc:spChg chg="mod">
          <ac:chgData name="Giuseppe Torrisi" userId="7e2d242d-86da-4aa3-bb66-1f88aeb4d0c6" providerId="ADAL" clId="{348EBA74-783B-53D3-80D5-D7B08EEB604A}" dt="2026-07-26T13:58:03.458" v="1103" actId="14100"/>
          <ac:spMkLst>
            <pc:docMk/>
            <pc:sldMk cId="0" sldId="257"/>
            <ac:spMk id="13" creationId="{00000000-0000-0000-0000-000000000000}"/>
          </ac:spMkLst>
        </pc:spChg>
        <pc:spChg chg="mod">
          <ac:chgData name="Giuseppe Torrisi" userId="7e2d242d-86da-4aa3-bb66-1f88aeb4d0c6" providerId="ADAL" clId="{348EBA74-783B-53D3-80D5-D7B08EEB604A}" dt="2026-07-26T13:58:27.497" v="1107" actId="20577"/>
          <ac:spMkLst>
            <pc:docMk/>
            <pc:sldMk cId="0" sldId="257"/>
            <ac:spMk id="14" creationId="{00000000-0000-0000-0000-000000000000}"/>
          </ac:spMkLst>
        </pc:spChg>
        <pc:spChg chg="mod">
          <ac:chgData name="Giuseppe Torrisi" userId="7e2d242d-86da-4aa3-bb66-1f88aeb4d0c6" providerId="ADAL" clId="{348EBA74-783B-53D3-80D5-D7B08EEB604A}" dt="2026-07-26T13:58:43.031" v="1108" actId="14100"/>
          <ac:spMkLst>
            <pc:docMk/>
            <pc:sldMk cId="0" sldId="257"/>
            <ac:spMk id="16" creationId="{00000000-0000-0000-0000-000000000000}"/>
          </ac:spMkLst>
        </pc:spChg>
        <pc:spChg chg="mod">
          <ac:chgData name="Giuseppe Torrisi" userId="7e2d242d-86da-4aa3-bb66-1f88aeb4d0c6" providerId="ADAL" clId="{348EBA74-783B-53D3-80D5-D7B08EEB604A}" dt="2026-07-26T13:57:36.187" v="1098" actId="27636"/>
          <ac:spMkLst>
            <pc:docMk/>
            <pc:sldMk cId="0" sldId="257"/>
            <ac:spMk id="17" creationId="{00000000-0000-0000-0000-000000000000}"/>
          </ac:spMkLst>
        </pc:spChg>
      </pc:sldChg>
      <pc:sldChg chg="addSp delSp modSp del mod modNotesTx">
        <pc:chgData name="Giuseppe Torrisi" userId="7e2d242d-86da-4aa3-bb66-1f88aeb4d0c6" providerId="ADAL" clId="{348EBA74-783B-53D3-80D5-D7B08EEB604A}" dt="2026-07-26T14:32:13.600" v="1289" actId="2696"/>
        <pc:sldMkLst>
          <pc:docMk/>
          <pc:sldMk cId="0" sldId="258"/>
        </pc:sldMkLst>
      </pc:sldChg>
      <pc:sldChg chg="add del setBg">
        <pc:chgData name="Giuseppe Torrisi" userId="7e2d242d-86da-4aa3-bb66-1f88aeb4d0c6" providerId="ADAL" clId="{348EBA74-783B-53D3-80D5-D7B08EEB604A}" dt="2026-07-26T14:32:28.118" v="1291" actId="2696"/>
        <pc:sldMkLst>
          <pc:docMk/>
          <pc:sldMk cId="814018443" sldId="258"/>
        </pc:sldMkLst>
      </pc:sldChg>
      <pc:sldChg chg="modSp add mod modNotesTx">
        <pc:chgData name="Giuseppe Torrisi" userId="7e2d242d-86da-4aa3-bb66-1f88aeb4d0c6" providerId="ADAL" clId="{348EBA74-783B-53D3-80D5-D7B08EEB604A}" dt="2026-07-27T16:43:14.029" v="1362" actId="20577"/>
        <pc:sldMkLst>
          <pc:docMk/>
          <pc:sldMk cId="2862271771" sldId="258"/>
        </pc:sldMkLst>
        <pc:spChg chg="mod">
          <ac:chgData name="Giuseppe Torrisi" userId="7e2d242d-86da-4aa3-bb66-1f88aeb4d0c6" providerId="ADAL" clId="{348EBA74-783B-53D3-80D5-D7B08EEB604A}" dt="2026-07-26T16:20:30.473" v="1336" actId="20577"/>
          <ac:spMkLst>
            <pc:docMk/>
            <pc:sldMk cId="2862271771" sldId="258"/>
            <ac:spMk id="5" creationId="{8D209A20-1014-E0A5-3591-B6940E9EFCA9}"/>
          </ac:spMkLst>
        </pc:spChg>
      </pc:sldChg>
      <pc:sldChg chg="delSp modSp mod ord modNotesTx">
        <pc:chgData name="Giuseppe Torrisi" userId="7e2d242d-86da-4aa3-bb66-1f88aeb4d0c6" providerId="ADAL" clId="{348EBA74-783B-53D3-80D5-D7B08EEB604A}" dt="2026-07-26T14:24:16.043" v="1288" actId="1076"/>
        <pc:sldMkLst>
          <pc:docMk/>
          <pc:sldMk cId="0" sldId="259"/>
        </pc:sldMkLst>
        <pc:spChg chg="mod">
          <ac:chgData name="Giuseppe Torrisi" userId="7e2d242d-86da-4aa3-bb66-1f88aeb4d0c6" providerId="ADAL" clId="{348EBA74-783B-53D3-80D5-D7B08EEB604A}" dt="2026-07-26T14:24:01.568" v="1286" actId="14100"/>
          <ac:spMkLst>
            <pc:docMk/>
            <pc:sldMk cId="0" sldId="259"/>
            <ac:spMk id="13" creationId="{00000000-0000-0000-0000-000000000000}"/>
          </ac:spMkLst>
        </pc:spChg>
        <pc:picChg chg="mod">
          <ac:chgData name="Giuseppe Torrisi" userId="7e2d242d-86da-4aa3-bb66-1f88aeb4d0c6" providerId="ADAL" clId="{348EBA74-783B-53D3-80D5-D7B08EEB604A}" dt="2026-07-26T14:24:16.043" v="1288" actId="1076"/>
          <ac:picMkLst>
            <pc:docMk/>
            <pc:sldMk cId="0" sldId="259"/>
            <ac:picMk id="9" creationId="{00000000-0000-0000-0000-000000000000}"/>
          </ac:picMkLst>
        </pc:picChg>
        <pc:picChg chg="del mod">
          <ac:chgData name="Giuseppe Torrisi" userId="7e2d242d-86da-4aa3-bb66-1f88aeb4d0c6" providerId="ADAL" clId="{348EBA74-783B-53D3-80D5-D7B08EEB604A}" dt="2026-07-26T14:24:13.677" v="1287" actId="478"/>
          <ac:picMkLst>
            <pc:docMk/>
            <pc:sldMk cId="0" sldId="259"/>
            <ac:picMk id="10" creationId="{00000000-0000-0000-0000-000000000000}"/>
          </ac:picMkLst>
        </pc:picChg>
      </pc:sldChg>
      <pc:sldChg chg="addSp delSp modSp del mod modNotesTx">
        <pc:chgData name="Giuseppe Torrisi" userId="7e2d242d-86da-4aa3-bb66-1f88aeb4d0c6" providerId="ADAL" clId="{348EBA74-783B-53D3-80D5-D7B08EEB604A}" dt="2026-07-27T16:44:14.789" v="1367" actId="2696"/>
        <pc:sldMkLst>
          <pc:docMk/>
          <pc:sldMk cId="0" sldId="260"/>
        </pc:sldMkLst>
      </pc:sldChg>
      <pc:sldChg chg="modSp mod modNotesTx">
        <pc:chgData name="Giuseppe Torrisi" userId="7e2d242d-86da-4aa3-bb66-1f88aeb4d0c6" providerId="ADAL" clId="{348EBA74-783B-53D3-80D5-D7B08EEB604A}" dt="2026-07-27T16:43:01.015" v="1360" actId="20577"/>
        <pc:sldMkLst>
          <pc:docMk/>
          <pc:sldMk cId="0" sldId="261"/>
        </pc:sldMkLst>
        <pc:spChg chg="mod">
          <ac:chgData name="Giuseppe Torrisi" userId="7e2d242d-86da-4aa3-bb66-1f88aeb4d0c6" providerId="ADAL" clId="{348EBA74-783B-53D3-80D5-D7B08EEB604A}" dt="2026-07-26T14:08:31.036" v="1159" actId="20577"/>
          <ac:spMkLst>
            <pc:docMk/>
            <pc:sldMk cId="0" sldId="261"/>
            <ac:spMk id="6" creationId="{00000000-0000-0000-0000-000000000000}"/>
          </ac:spMkLst>
        </pc:spChg>
        <pc:spChg chg="mod">
          <ac:chgData name="Giuseppe Torrisi" userId="7e2d242d-86da-4aa3-bb66-1f88aeb4d0c6" providerId="ADAL" clId="{348EBA74-783B-53D3-80D5-D7B08EEB604A}" dt="2026-07-25T13:43:35.413" v="26" actId="115"/>
          <ac:spMkLst>
            <pc:docMk/>
            <pc:sldMk cId="0" sldId="261"/>
            <ac:spMk id="22" creationId="{00000000-0000-0000-0000-000000000000}"/>
          </ac:spMkLst>
        </pc:spChg>
      </pc:sldChg>
      <pc:sldChg chg="addSp delSp modSp mod modNotesTx">
        <pc:chgData name="Giuseppe Torrisi" userId="7e2d242d-86da-4aa3-bb66-1f88aeb4d0c6" providerId="ADAL" clId="{348EBA74-783B-53D3-80D5-D7B08EEB604A}" dt="2026-07-27T16:43:07.420" v="1361" actId="20577"/>
        <pc:sldMkLst>
          <pc:docMk/>
          <pc:sldMk cId="0" sldId="262"/>
        </pc:sldMkLst>
        <pc:spChg chg="mod">
          <ac:chgData name="Giuseppe Torrisi" userId="7e2d242d-86da-4aa3-bb66-1f88aeb4d0c6" providerId="ADAL" clId="{348EBA74-783B-53D3-80D5-D7B08EEB604A}" dt="2026-07-26T14:12:13.952" v="1232" actId="1076"/>
          <ac:spMkLst>
            <pc:docMk/>
            <pc:sldMk cId="0" sldId="262"/>
            <ac:spMk id="2" creationId="{00000000-0000-0000-0000-000000000000}"/>
          </ac:spMkLst>
        </pc:spChg>
        <pc:spChg chg="add mod">
          <ac:chgData name="Giuseppe Torrisi" userId="7e2d242d-86da-4aa3-bb66-1f88aeb4d0c6" providerId="ADAL" clId="{348EBA74-783B-53D3-80D5-D7B08EEB604A}" dt="2026-07-26T14:15:20.880" v="1278" actId="113"/>
          <ac:spMkLst>
            <pc:docMk/>
            <pc:sldMk cId="0" sldId="262"/>
            <ac:spMk id="4" creationId="{120463EF-6B0A-8105-4749-30E7D71A7F5D}"/>
          </ac:spMkLst>
        </pc:spChg>
        <pc:spChg chg="mod">
          <ac:chgData name="Giuseppe Torrisi" userId="7e2d242d-86da-4aa3-bb66-1f88aeb4d0c6" providerId="ADAL" clId="{348EBA74-783B-53D3-80D5-D7B08EEB604A}" dt="2026-07-26T14:15:16.092" v="1277" actId="404"/>
          <ac:spMkLst>
            <pc:docMk/>
            <pc:sldMk cId="0" sldId="262"/>
            <ac:spMk id="6" creationId="{00000000-0000-0000-0000-000000000000}"/>
          </ac:spMkLst>
        </pc:spChg>
        <pc:spChg chg="mod">
          <ac:chgData name="Giuseppe Torrisi" userId="7e2d242d-86da-4aa3-bb66-1f88aeb4d0c6" providerId="ADAL" clId="{348EBA74-783B-53D3-80D5-D7B08EEB604A}" dt="2026-07-26T14:14:26.835" v="1256" actId="14100"/>
          <ac:spMkLst>
            <pc:docMk/>
            <pc:sldMk cId="0" sldId="262"/>
            <ac:spMk id="9" creationId="{00000000-0000-0000-0000-000000000000}"/>
          </ac:spMkLst>
        </pc:spChg>
        <pc:spChg chg="mod">
          <ac:chgData name="Giuseppe Torrisi" userId="7e2d242d-86da-4aa3-bb66-1f88aeb4d0c6" providerId="ADAL" clId="{348EBA74-783B-53D3-80D5-D7B08EEB604A}" dt="2026-07-26T14:14:34.657" v="1259" actId="14100"/>
          <ac:spMkLst>
            <pc:docMk/>
            <pc:sldMk cId="0" sldId="262"/>
            <ac:spMk id="10" creationId="{00000000-0000-0000-0000-000000000000}"/>
          </ac:spMkLst>
        </pc:spChg>
        <pc:spChg chg="mod">
          <ac:chgData name="Giuseppe Torrisi" userId="7e2d242d-86da-4aa3-bb66-1f88aeb4d0c6" providerId="ADAL" clId="{348EBA74-783B-53D3-80D5-D7B08EEB604A}" dt="2026-07-26T14:13:20.076" v="1238" actId="27636"/>
          <ac:spMkLst>
            <pc:docMk/>
            <pc:sldMk cId="0" sldId="262"/>
            <ac:spMk id="11" creationId="{00000000-0000-0000-0000-000000000000}"/>
          </ac:spMkLst>
        </pc:spChg>
        <pc:spChg chg="mod">
          <ac:chgData name="Giuseppe Torrisi" userId="7e2d242d-86da-4aa3-bb66-1f88aeb4d0c6" providerId="ADAL" clId="{348EBA74-783B-53D3-80D5-D7B08EEB604A}" dt="2026-07-26T14:10:40.142" v="1183" actId="120"/>
          <ac:spMkLst>
            <pc:docMk/>
            <pc:sldMk cId="0" sldId="262"/>
            <ac:spMk id="12" creationId="{00000000-0000-0000-0000-000000000000}"/>
          </ac:spMkLst>
        </pc:spChg>
        <pc:spChg chg="mod">
          <ac:chgData name="Giuseppe Torrisi" userId="7e2d242d-86da-4aa3-bb66-1f88aeb4d0c6" providerId="ADAL" clId="{348EBA74-783B-53D3-80D5-D7B08EEB604A}" dt="2026-07-26T14:12:52.126" v="1236" actId="20577"/>
          <ac:spMkLst>
            <pc:docMk/>
            <pc:sldMk cId="0" sldId="262"/>
            <ac:spMk id="13" creationId="{00000000-0000-0000-0000-000000000000}"/>
          </ac:spMkLst>
        </pc:spChg>
        <pc:spChg chg="mod">
          <ac:chgData name="Giuseppe Torrisi" userId="7e2d242d-86da-4aa3-bb66-1f88aeb4d0c6" providerId="ADAL" clId="{348EBA74-783B-53D3-80D5-D7B08EEB604A}" dt="2026-07-26T14:13:42.252" v="1243" actId="1076"/>
          <ac:spMkLst>
            <pc:docMk/>
            <pc:sldMk cId="0" sldId="262"/>
            <ac:spMk id="14" creationId="{00000000-0000-0000-0000-000000000000}"/>
          </ac:spMkLst>
        </pc:spChg>
        <pc:spChg chg="mod">
          <ac:chgData name="Giuseppe Torrisi" userId="7e2d242d-86da-4aa3-bb66-1f88aeb4d0c6" providerId="ADAL" clId="{348EBA74-783B-53D3-80D5-D7B08EEB604A}" dt="2026-07-26T14:13:53.260" v="1247" actId="20577"/>
          <ac:spMkLst>
            <pc:docMk/>
            <pc:sldMk cId="0" sldId="262"/>
            <ac:spMk id="15" creationId="{00000000-0000-0000-0000-000000000000}"/>
          </ac:spMkLst>
        </pc:spChg>
        <pc:spChg chg="mod">
          <ac:chgData name="Giuseppe Torrisi" userId="7e2d242d-86da-4aa3-bb66-1f88aeb4d0c6" providerId="ADAL" clId="{348EBA74-783B-53D3-80D5-D7B08EEB604A}" dt="2026-07-26T14:12:26.922" v="1234" actId="14100"/>
          <ac:spMkLst>
            <pc:docMk/>
            <pc:sldMk cId="0" sldId="262"/>
            <ac:spMk id="16" creationId="{00000000-0000-0000-0000-000000000000}"/>
          </ac:spMkLst>
        </pc:spChg>
        <pc:grpChg chg="mod">
          <ac:chgData name="Giuseppe Torrisi" userId="7e2d242d-86da-4aa3-bb66-1f88aeb4d0c6" providerId="ADAL" clId="{348EBA74-783B-53D3-80D5-D7B08EEB604A}" dt="2026-07-26T14:14:41.224" v="1263" actId="1076"/>
          <ac:grpSpMkLst>
            <pc:docMk/>
            <pc:sldMk cId="0" sldId="262"/>
            <ac:grpSpMk id="22" creationId="{2D36B0A3-C73E-10E4-6E10-D63338EA802B}"/>
          </ac:grpSpMkLst>
        </pc:grpChg>
        <pc:picChg chg="mod">
          <ac:chgData name="Giuseppe Torrisi" userId="7e2d242d-86da-4aa3-bb66-1f88aeb4d0c6" providerId="ADAL" clId="{348EBA74-783B-53D3-80D5-D7B08EEB604A}" dt="2026-07-26T14:14:28.278" v="1257" actId="1076"/>
          <ac:picMkLst>
            <pc:docMk/>
            <pc:sldMk cId="0" sldId="262"/>
            <ac:picMk id="17" creationId="{CAE29873-FA54-3896-838A-3D45AAD39CCE}"/>
          </ac:picMkLst>
        </pc:picChg>
        <pc:picChg chg="mod">
          <ac:chgData name="Giuseppe Torrisi" userId="7e2d242d-86da-4aa3-bb66-1f88aeb4d0c6" providerId="ADAL" clId="{348EBA74-783B-53D3-80D5-D7B08EEB604A}" dt="2026-07-26T14:14:29.995" v="1258" actId="1076"/>
          <ac:picMkLst>
            <pc:docMk/>
            <pc:sldMk cId="0" sldId="262"/>
            <ac:picMk id="18" creationId="{742A74FC-B472-6E60-6C22-EE6361B45EC8}"/>
          </ac:picMkLst>
        </pc:picChg>
        <pc:picChg chg="mod modCrop">
          <ac:chgData name="Giuseppe Torrisi" userId="7e2d242d-86da-4aa3-bb66-1f88aeb4d0c6" providerId="ADAL" clId="{348EBA74-783B-53D3-80D5-D7B08EEB604A}" dt="2026-07-26T14:14:43.477" v="1268" actId="1038"/>
          <ac:picMkLst>
            <pc:docMk/>
            <pc:sldMk cId="0" sldId="262"/>
            <ac:picMk id="20" creationId="{DDAF6878-8215-203C-F93B-80B36FD06D44}"/>
          </ac:picMkLst>
        </pc:picChg>
      </pc:sldChg>
      <pc:sldChg chg="modSp mod modNotesTx">
        <pc:chgData name="Giuseppe Torrisi" userId="7e2d242d-86da-4aa3-bb66-1f88aeb4d0c6" providerId="ADAL" clId="{348EBA74-783B-53D3-80D5-D7B08EEB604A}" dt="2026-07-27T16:44:18.201" v="1368" actId="20577"/>
        <pc:sldMkLst>
          <pc:docMk/>
          <pc:sldMk cId="0" sldId="263"/>
        </pc:sldMkLst>
        <pc:spChg chg="mod">
          <ac:chgData name="Giuseppe Torrisi" userId="7e2d242d-86da-4aa3-bb66-1f88aeb4d0c6" providerId="ADAL" clId="{348EBA74-783B-53D3-80D5-D7B08EEB604A}" dt="2026-07-25T14:17:03.117" v="413" actId="20577"/>
          <ac:spMkLst>
            <pc:docMk/>
            <pc:sldMk cId="0" sldId="263"/>
            <ac:spMk id="19" creationId="{00000000-0000-0000-0000-000000000000}"/>
          </ac:spMkLst>
        </pc:spChg>
      </pc:sldChg>
      <pc:sldChg chg="modNotesTx">
        <pc:chgData name="Giuseppe Torrisi" userId="7e2d242d-86da-4aa3-bb66-1f88aeb4d0c6" providerId="ADAL" clId="{348EBA74-783B-53D3-80D5-D7B08EEB604A}" dt="2026-07-27T16:44:28.023" v="1370" actId="20577"/>
        <pc:sldMkLst>
          <pc:docMk/>
          <pc:sldMk cId="0" sldId="264"/>
        </pc:sldMkLst>
      </pc:sldChg>
      <pc:sldChg chg="modSp mod modShow">
        <pc:chgData name="Giuseppe Torrisi" userId="7e2d242d-86da-4aa3-bb66-1f88aeb4d0c6" providerId="ADAL" clId="{348EBA74-783B-53D3-80D5-D7B08EEB604A}" dt="2026-07-26T16:26:25.452" v="1337" actId="729"/>
        <pc:sldMkLst>
          <pc:docMk/>
          <pc:sldMk cId="0" sldId="265"/>
        </pc:sldMkLst>
      </pc:sldChg>
      <pc:sldChg chg="modSp mod modNotesTx">
        <pc:chgData name="Giuseppe Torrisi" userId="7e2d242d-86da-4aa3-bb66-1f88aeb4d0c6" providerId="ADAL" clId="{348EBA74-783B-53D3-80D5-D7B08EEB604A}" dt="2026-07-27T16:44:57.539" v="1372" actId="20577"/>
        <pc:sldMkLst>
          <pc:docMk/>
          <pc:sldMk cId="0" sldId="266"/>
        </pc:sldMkLst>
      </pc:sldChg>
      <pc:sldChg chg="delSp modSp mod modNotesTx">
        <pc:chgData name="Giuseppe Torrisi" userId="7e2d242d-86da-4aa3-bb66-1f88aeb4d0c6" providerId="ADAL" clId="{348EBA74-783B-53D3-80D5-D7B08EEB604A}" dt="2026-07-27T16:45:25.829" v="1376" actId="20577"/>
        <pc:sldMkLst>
          <pc:docMk/>
          <pc:sldMk cId="0" sldId="267"/>
        </pc:sldMkLst>
        <pc:spChg chg="mod">
          <ac:chgData name="Giuseppe Torrisi" userId="7e2d242d-86da-4aa3-bb66-1f88aeb4d0c6" providerId="ADAL" clId="{348EBA74-783B-53D3-80D5-D7B08EEB604A}" dt="2026-07-25T14:29:36.102" v="550" actId="108"/>
          <ac:spMkLst>
            <pc:docMk/>
            <pc:sldMk cId="0" sldId="267"/>
            <ac:spMk id="6" creationId="{00000000-0000-0000-0000-000000000000}"/>
          </ac:spMkLst>
        </pc:spChg>
        <pc:spChg chg="mod">
          <ac:chgData name="Giuseppe Torrisi" userId="7e2d242d-86da-4aa3-bb66-1f88aeb4d0c6" providerId="ADAL" clId="{348EBA74-783B-53D3-80D5-D7B08EEB604A}" dt="2026-07-26T16:29:21.225" v="1353" actId="20577"/>
          <ac:spMkLst>
            <pc:docMk/>
            <pc:sldMk cId="0" sldId="267"/>
            <ac:spMk id="29" creationId="{00000000-0000-0000-0000-000000000000}"/>
          </ac:spMkLst>
        </pc:spChg>
      </pc:sldChg>
      <pc:sldChg chg="delSp modSp mod modNotesTx">
        <pc:chgData name="Giuseppe Torrisi" userId="7e2d242d-86da-4aa3-bb66-1f88aeb4d0c6" providerId="ADAL" clId="{348EBA74-783B-53D3-80D5-D7B08EEB604A}" dt="2026-07-27T16:45:32.998" v="1377" actId="20577"/>
        <pc:sldMkLst>
          <pc:docMk/>
          <pc:sldMk cId="0" sldId="268"/>
        </pc:sldMkLst>
        <pc:spChg chg="mod">
          <ac:chgData name="Giuseppe Torrisi" userId="7e2d242d-86da-4aa3-bb66-1f88aeb4d0c6" providerId="ADAL" clId="{348EBA74-783B-53D3-80D5-D7B08EEB604A}" dt="2026-07-25T14:34:06.952" v="592" actId="14100"/>
          <ac:spMkLst>
            <pc:docMk/>
            <pc:sldMk cId="0" sldId="268"/>
            <ac:spMk id="11" creationId="{00000000-0000-0000-0000-000000000000}"/>
          </ac:spMkLst>
        </pc:spChg>
        <pc:spChg chg="mod">
          <ac:chgData name="Giuseppe Torrisi" userId="7e2d242d-86da-4aa3-bb66-1f88aeb4d0c6" providerId="ADAL" clId="{348EBA74-783B-53D3-80D5-D7B08EEB604A}" dt="2026-07-25T14:33:43.283" v="583" actId="1076"/>
          <ac:spMkLst>
            <pc:docMk/>
            <pc:sldMk cId="0" sldId="268"/>
            <ac:spMk id="12" creationId="{00000000-0000-0000-0000-000000000000}"/>
          </ac:spMkLst>
        </pc:spChg>
        <pc:spChg chg="mod">
          <ac:chgData name="Giuseppe Torrisi" userId="7e2d242d-86da-4aa3-bb66-1f88aeb4d0c6" providerId="ADAL" clId="{348EBA74-783B-53D3-80D5-D7B08EEB604A}" dt="2026-07-25T14:34:30.418" v="602" actId="20577"/>
          <ac:spMkLst>
            <pc:docMk/>
            <pc:sldMk cId="0" sldId="268"/>
            <ac:spMk id="13" creationId="{00000000-0000-0000-0000-000000000000}"/>
          </ac:spMkLst>
        </pc:spChg>
      </pc:sldChg>
      <pc:sldChg chg="addSp delSp modSp mod modNotesTx">
        <pc:chgData name="Giuseppe Torrisi" userId="7e2d242d-86da-4aa3-bb66-1f88aeb4d0c6" providerId="ADAL" clId="{348EBA74-783B-53D3-80D5-D7B08EEB604A}" dt="2026-07-27T16:45:44.046" v="1378" actId="20577"/>
        <pc:sldMkLst>
          <pc:docMk/>
          <pc:sldMk cId="0" sldId="269"/>
        </pc:sldMkLst>
        <pc:spChg chg="mod">
          <ac:chgData name="Giuseppe Torrisi" userId="7e2d242d-86da-4aa3-bb66-1f88aeb4d0c6" providerId="ADAL" clId="{348EBA74-783B-53D3-80D5-D7B08EEB604A}" dt="2026-07-25T14:32:11.676" v="560"/>
          <ac:spMkLst>
            <pc:docMk/>
            <pc:sldMk cId="0" sldId="269"/>
            <ac:spMk id="2" creationId="{00000000-0000-0000-0000-000000000000}"/>
          </ac:spMkLst>
        </pc:spChg>
        <pc:spChg chg="add mod">
          <ac:chgData name="Giuseppe Torrisi" userId="7e2d242d-86da-4aa3-bb66-1f88aeb4d0c6" providerId="ADAL" clId="{348EBA74-783B-53D3-80D5-D7B08EEB604A}" dt="2026-07-25T14:32:19.564" v="563" actId="1076"/>
          <ac:spMkLst>
            <pc:docMk/>
            <pc:sldMk cId="0" sldId="269"/>
            <ac:spMk id="4" creationId="{160A27D6-33D1-5673-ACD9-ED8571731A25}"/>
          </ac:spMkLst>
        </pc:spChg>
        <pc:spChg chg="mod">
          <ac:chgData name="Giuseppe Torrisi" userId="7e2d242d-86da-4aa3-bb66-1f88aeb4d0c6" providerId="ADAL" clId="{348EBA74-783B-53D3-80D5-D7B08EEB604A}" dt="2026-07-25T14:32:33.209" v="569" actId="403"/>
          <ac:spMkLst>
            <pc:docMk/>
            <pc:sldMk cId="0" sldId="269"/>
            <ac:spMk id="6" creationId="{00000000-0000-0000-0000-000000000000}"/>
          </ac:spMkLst>
        </pc:spChg>
        <pc:spChg chg="mod">
          <ac:chgData name="Giuseppe Torrisi" userId="7e2d242d-86da-4aa3-bb66-1f88aeb4d0c6" providerId="ADAL" clId="{348EBA74-783B-53D3-80D5-D7B08EEB604A}" dt="2026-07-25T14:37:31.684" v="606"/>
          <ac:spMkLst>
            <pc:docMk/>
            <pc:sldMk cId="0" sldId="269"/>
            <ac:spMk id="17" creationId="{41ACC605-5B4C-3EB4-6144-0275F9C0E70F}"/>
          </ac:spMkLst>
        </pc:spChg>
      </pc:sldChg>
      <pc:sldChg chg="addSp delSp modSp mod modNotesTx">
        <pc:chgData name="Giuseppe Torrisi" userId="7e2d242d-86da-4aa3-bb66-1f88aeb4d0c6" providerId="ADAL" clId="{348EBA74-783B-53D3-80D5-D7B08EEB604A}" dt="2026-07-27T16:47:16.123" v="1388" actId="21"/>
        <pc:sldMkLst>
          <pc:docMk/>
          <pc:sldMk cId="0" sldId="270"/>
        </pc:sldMkLst>
        <pc:spChg chg="mod">
          <ac:chgData name="Giuseppe Torrisi" userId="7e2d242d-86da-4aa3-bb66-1f88aeb4d0c6" providerId="ADAL" clId="{348EBA74-783B-53D3-80D5-D7B08EEB604A}" dt="2026-07-27T16:47:16.123" v="1388" actId="21"/>
          <ac:spMkLst>
            <pc:docMk/>
            <pc:sldMk cId="0" sldId="270"/>
            <ac:spMk id="2" creationId="{4B2CD470-6194-1D94-D113-D9B8EA667625}"/>
          </ac:spMkLst>
        </pc:spChg>
      </pc:sldChg>
      <pc:sldChg chg="modSp mod modNotesTx">
        <pc:chgData name="Giuseppe Torrisi" userId="7e2d242d-86da-4aa3-bb66-1f88aeb4d0c6" providerId="ADAL" clId="{348EBA74-783B-53D3-80D5-D7B08EEB604A}" dt="2026-07-27T16:47:28.197" v="1393"/>
        <pc:sldMkLst>
          <pc:docMk/>
          <pc:sldMk cId="0" sldId="271"/>
        </pc:sldMkLst>
        <pc:spChg chg="mod">
          <ac:chgData name="Giuseppe Torrisi" userId="7e2d242d-86da-4aa3-bb66-1f88aeb4d0c6" providerId="ADAL" clId="{348EBA74-783B-53D3-80D5-D7B08EEB604A}" dt="2026-07-27T16:47:28.197" v="1393"/>
          <ac:spMkLst>
            <pc:docMk/>
            <pc:sldMk cId="0" sldId="271"/>
            <ac:spMk id="2" creationId="{00000000-0000-0000-0000-000000000000}"/>
          </ac:spMkLst>
        </pc:spChg>
        <pc:spChg chg="mod">
          <ac:chgData name="Giuseppe Torrisi" userId="7e2d242d-86da-4aa3-bb66-1f88aeb4d0c6" providerId="ADAL" clId="{348EBA74-783B-53D3-80D5-D7B08EEB604A}" dt="2026-07-27T16:47:26.290" v="1392" actId="27636"/>
          <ac:spMkLst>
            <pc:docMk/>
            <pc:sldMk cId="0" sldId="271"/>
            <ac:spMk id="7" creationId="{00000000-0000-0000-0000-000000000000}"/>
          </ac:spMkLst>
        </pc:spChg>
        <pc:spChg chg="mod">
          <ac:chgData name="Giuseppe Torrisi" userId="7e2d242d-86da-4aa3-bb66-1f88aeb4d0c6" providerId="ADAL" clId="{348EBA74-783B-53D3-80D5-D7B08EEB604A}" dt="2026-07-25T15:05:10.183" v="691" actId="14100"/>
          <ac:spMkLst>
            <pc:docMk/>
            <pc:sldMk cId="0" sldId="271"/>
            <ac:spMk id="9" creationId="{00000000-0000-0000-0000-000000000000}"/>
          </ac:spMkLst>
        </pc:spChg>
        <pc:spChg chg="mod">
          <ac:chgData name="Giuseppe Torrisi" userId="7e2d242d-86da-4aa3-bb66-1f88aeb4d0c6" providerId="ADAL" clId="{348EBA74-783B-53D3-80D5-D7B08EEB604A}" dt="2026-07-25T15:05:12.205" v="692" actId="14100"/>
          <ac:spMkLst>
            <pc:docMk/>
            <pc:sldMk cId="0" sldId="271"/>
            <ac:spMk id="10" creationId="{00000000-0000-0000-0000-000000000000}"/>
          </ac:spMkLst>
        </pc:spChg>
        <pc:spChg chg="mod">
          <ac:chgData name="Giuseppe Torrisi" userId="7e2d242d-86da-4aa3-bb66-1f88aeb4d0c6" providerId="ADAL" clId="{348EBA74-783B-53D3-80D5-D7B08EEB604A}" dt="2026-07-25T15:05:14.506" v="693" actId="14100"/>
          <ac:spMkLst>
            <pc:docMk/>
            <pc:sldMk cId="0" sldId="271"/>
            <ac:spMk id="11" creationId="{00000000-0000-0000-0000-000000000000}"/>
          </ac:spMkLst>
        </pc:spChg>
        <pc:spChg chg="mod">
          <ac:chgData name="Giuseppe Torrisi" userId="7e2d242d-86da-4aa3-bb66-1f88aeb4d0c6" providerId="ADAL" clId="{348EBA74-783B-53D3-80D5-D7B08EEB604A}" dt="2026-07-25T15:04:25.949" v="677" actId="27636"/>
          <ac:spMkLst>
            <pc:docMk/>
            <pc:sldMk cId="0" sldId="271"/>
            <ac:spMk id="12" creationId="{00000000-0000-0000-0000-000000000000}"/>
          </ac:spMkLst>
        </pc:spChg>
        <pc:spChg chg="mod">
          <ac:chgData name="Giuseppe Torrisi" userId="7e2d242d-86da-4aa3-bb66-1f88aeb4d0c6" providerId="ADAL" clId="{348EBA74-783B-53D3-80D5-D7B08EEB604A}" dt="2026-07-25T15:04:38.328" v="684" actId="14100"/>
          <ac:spMkLst>
            <pc:docMk/>
            <pc:sldMk cId="0" sldId="271"/>
            <ac:spMk id="13" creationId="{00000000-0000-0000-0000-000000000000}"/>
          </ac:spMkLst>
        </pc:spChg>
        <pc:spChg chg="mod">
          <ac:chgData name="Giuseppe Torrisi" userId="7e2d242d-86da-4aa3-bb66-1f88aeb4d0c6" providerId="ADAL" clId="{348EBA74-783B-53D3-80D5-D7B08EEB604A}" dt="2026-07-25T15:05:18.442" v="697" actId="403"/>
          <ac:spMkLst>
            <pc:docMk/>
            <pc:sldMk cId="0" sldId="271"/>
            <ac:spMk id="18" creationId="{00000000-0000-0000-0000-000000000000}"/>
          </ac:spMkLst>
        </pc:spChg>
      </pc:sldChg>
      <pc:sldChg chg="modSp mod modNotesTx">
        <pc:chgData name="Giuseppe Torrisi" userId="7e2d242d-86da-4aa3-bb66-1f88aeb4d0c6" providerId="ADAL" clId="{348EBA74-783B-53D3-80D5-D7B08EEB604A}" dt="2026-07-27T16:50:03.758" v="1415" actId="20577"/>
        <pc:sldMkLst>
          <pc:docMk/>
          <pc:sldMk cId="0" sldId="272"/>
        </pc:sldMkLst>
        <pc:picChg chg="mod">
          <ac:chgData name="Giuseppe Torrisi" userId="7e2d242d-86da-4aa3-bb66-1f88aeb4d0c6" providerId="ADAL" clId="{348EBA74-783B-53D3-80D5-D7B08EEB604A}" dt="2026-07-25T14:54:14.784" v="634" actId="1076"/>
          <ac:picMkLst>
            <pc:docMk/>
            <pc:sldMk cId="0" sldId="272"/>
            <ac:picMk id="32" creationId="{601771BA-DCE1-CF36-908E-66AD83DD1B17}"/>
          </ac:picMkLst>
        </pc:picChg>
      </pc:sldChg>
      <pc:sldChg chg="addSp delSp modSp mod modNotesTx">
        <pc:chgData name="Giuseppe Torrisi" userId="7e2d242d-86da-4aa3-bb66-1f88aeb4d0c6" providerId="ADAL" clId="{348EBA74-783B-53D3-80D5-D7B08EEB604A}" dt="2026-07-27T16:50:17.883" v="1416" actId="20577"/>
        <pc:sldMkLst>
          <pc:docMk/>
          <pc:sldMk cId="0" sldId="273"/>
        </pc:sldMkLst>
        <pc:spChg chg="mod">
          <ac:chgData name="Giuseppe Torrisi" userId="7e2d242d-86da-4aa3-bb66-1f88aeb4d0c6" providerId="ADAL" clId="{348EBA74-783B-53D3-80D5-D7B08EEB604A}" dt="2026-07-27T16:49:03.844" v="1411" actId="1076"/>
          <ac:spMkLst>
            <pc:docMk/>
            <pc:sldMk cId="0" sldId="273"/>
            <ac:spMk id="2" creationId="{00000000-0000-0000-0000-000000000000}"/>
          </ac:spMkLst>
        </pc:spChg>
        <pc:spChg chg="mod">
          <ac:chgData name="Giuseppe Torrisi" userId="7e2d242d-86da-4aa3-bb66-1f88aeb4d0c6" providerId="ADAL" clId="{348EBA74-783B-53D3-80D5-D7B08EEB604A}" dt="2026-07-25T14:59:42.976" v="638" actId="403"/>
          <ac:spMkLst>
            <pc:docMk/>
            <pc:sldMk cId="0" sldId="273"/>
            <ac:spMk id="10" creationId="{00000000-0000-0000-0000-000000000000}"/>
          </ac:spMkLst>
        </pc:spChg>
        <pc:spChg chg="mod">
          <ac:chgData name="Giuseppe Torrisi" userId="7e2d242d-86da-4aa3-bb66-1f88aeb4d0c6" providerId="ADAL" clId="{348EBA74-783B-53D3-80D5-D7B08EEB604A}" dt="2026-07-25T14:59:51.735" v="645" actId="14100"/>
          <ac:spMkLst>
            <pc:docMk/>
            <pc:sldMk cId="0" sldId="273"/>
            <ac:spMk id="12" creationId="{00000000-0000-0000-0000-000000000000}"/>
          </ac:spMkLst>
        </pc:spChg>
        <pc:spChg chg="add del mod">
          <ac:chgData name="Giuseppe Torrisi" userId="7e2d242d-86da-4aa3-bb66-1f88aeb4d0c6" providerId="ADAL" clId="{348EBA74-783B-53D3-80D5-D7B08EEB604A}" dt="2026-07-27T16:49:05.084" v="1412" actId="478"/>
          <ac:spMkLst>
            <pc:docMk/>
            <pc:sldMk cId="0" sldId="273"/>
            <ac:spMk id="14" creationId="{00000000-0000-0000-0000-000000000000}"/>
          </ac:spMkLst>
        </pc:spChg>
        <pc:spChg chg="add del">
          <ac:chgData name="Giuseppe Torrisi" userId="7e2d242d-86da-4aa3-bb66-1f88aeb4d0c6" providerId="ADAL" clId="{348EBA74-783B-53D3-80D5-D7B08EEB604A}" dt="2026-07-27T16:47:35.261" v="1395" actId="22"/>
          <ac:spMkLst>
            <pc:docMk/>
            <pc:sldMk cId="0" sldId="273"/>
            <ac:spMk id="15" creationId="{9300EE98-EF9C-3B7D-5FB4-B8D5D183C62D}"/>
          </ac:spMkLst>
        </pc:spChg>
        <pc:picChg chg="add del">
          <ac:chgData name="Giuseppe Torrisi" userId="7e2d242d-86da-4aa3-bb66-1f88aeb4d0c6" providerId="ADAL" clId="{348EBA74-783B-53D3-80D5-D7B08EEB604A}" dt="2026-07-27T16:49:05.738" v="1413" actId="478"/>
          <ac:picMkLst>
            <pc:docMk/>
            <pc:sldMk cId="0" sldId="273"/>
            <ac:picMk id="9" creationId="{00000000-0000-0000-0000-000000000000}"/>
          </ac:picMkLst>
        </pc:picChg>
        <pc:picChg chg="add del mod">
          <ac:chgData name="Giuseppe Torrisi" userId="7e2d242d-86da-4aa3-bb66-1f88aeb4d0c6" providerId="ADAL" clId="{348EBA74-783B-53D3-80D5-D7B08EEB604A}" dt="2026-07-27T16:48:51.383" v="1407" actId="478"/>
          <ac:picMkLst>
            <pc:docMk/>
            <pc:sldMk cId="0" sldId="273"/>
            <ac:picMk id="16" creationId="{E8D70E4B-A8A6-4C43-5E9C-FF7B9A919975}"/>
          </ac:picMkLst>
        </pc:picChg>
      </pc:sldChg>
      <pc:sldChg chg="modSp mod modNotesTx">
        <pc:chgData name="Giuseppe Torrisi" userId="7e2d242d-86da-4aa3-bb66-1f88aeb4d0c6" providerId="ADAL" clId="{348EBA74-783B-53D3-80D5-D7B08EEB604A}" dt="2026-07-27T16:50:29.010" v="1424" actId="20577"/>
        <pc:sldMkLst>
          <pc:docMk/>
          <pc:sldMk cId="0" sldId="274"/>
        </pc:sldMkLst>
        <pc:spChg chg="mod">
          <ac:chgData name="Giuseppe Torrisi" userId="7e2d242d-86da-4aa3-bb66-1f88aeb4d0c6" providerId="ADAL" clId="{348EBA74-783B-53D3-80D5-D7B08EEB604A}" dt="2026-07-27T16:49:30.255" v="1414" actId="1076"/>
          <ac:spMkLst>
            <pc:docMk/>
            <pc:sldMk cId="0" sldId="274"/>
            <ac:spMk id="2" creationId="{00000000-0000-0000-0000-000000000000}"/>
          </ac:spMkLst>
        </pc:spChg>
      </pc:sldChg>
      <pc:sldChg chg="modNotesTx">
        <pc:chgData name="Giuseppe Torrisi" userId="7e2d242d-86da-4aa3-bb66-1f88aeb4d0c6" providerId="ADAL" clId="{348EBA74-783B-53D3-80D5-D7B08EEB604A}" dt="2026-07-27T16:50:52.760" v="1426" actId="20577"/>
        <pc:sldMkLst>
          <pc:docMk/>
          <pc:sldMk cId="0" sldId="275"/>
        </pc:sldMkLst>
      </pc:sldChg>
      <pc:sldChg chg="modSp mod">
        <pc:chgData name="Giuseppe Torrisi" userId="7e2d242d-86da-4aa3-bb66-1f88aeb4d0c6" providerId="ADAL" clId="{348EBA74-783B-53D3-80D5-D7B08EEB604A}" dt="2026-07-27T16:56:24.928" v="1535" actId="20577"/>
        <pc:sldMkLst>
          <pc:docMk/>
          <pc:sldMk cId="0" sldId="279"/>
        </pc:sldMkLst>
        <pc:spChg chg="mod">
          <ac:chgData name="Giuseppe Torrisi" userId="7e2d242d-86da-4aa3-bb66-1f88aeb4d0c6" providerId="ADAL" clId="{348EBA74-783B-53D3-80D5-D7B08EEB604A}" dt="2026-07-27T16:56:24.928" v="1535" actId="20577"/>
          <ac:spMkLst>
            <pc:docMk/>
            <pc:sldMk cId="0" sldId="279"/>
            <ac:spMk id="6" creationId="{00000000-0000-0000-0000-000000000000}"/>
          </ac:spMkLst>
        </pc:spChg>
      </pc:sldChg>
      <pc:sldChg chg="modNotesTx">
        <pc:chgData name="Giuseppe Torrisi" userId="7e2d242d-86da-4aa3-bb66-1f88aeb4d0c6" providerId="ADAL" clId="{348EBA74-783B-53D3-80D5-D7B08EEB604A}" dt="2026-07-27T16:57:27.891" v="1538" actId="20577"/>
        <pc:sldMkLst>
          <pc:docMk/>
          <pc:sldMk cId="0" sldId="280"/>
        </pc:sldMkLst>
      </pc:sldChg>
      <pc:sldChg chg="delSp mod">
        <pc:chgData name="Giuseppe Torrisi" userId="7e2d242d-86da-4aa3-bb66-1f88aeb4d0c6" providerId="ADAL" clId="{348EBA74-783B-53D3-80D5-D7B08EEB604A}" dt="2026-07-25T16:59:42.538" v="972" actId="478"/>
        <pc:sldMkLst>
          <pc:docMk/>
          <pc:sldMk cId="0" sldId="281"/>
        </pc:sldMkLst>
      </pc:sldChg>
      <pc:sldChg chg="addSp delSp modSp mod modNotesTx">
        <pc:chgData name="Giuseppe Torrisi" userId="7e2d242d-86da-4aa3-bb66-1f88aeb4d0c6" providerId="ADAL" clId="{348EBA74-783B-53D3-80D5-D7B08EEB604A}" dt="2026-07-25T17:10:36.465" v="992" actId="20577"/>
        <pc:sldMkLst>
          <pc:docMk/>
          <pc:sldMk cId="0" sldId="283"/>
        </pc:sldMkLst>
        <pc:picChg chg="add mod">
          <ac:chgData name="Giuseppe Torrisi" userId="7e2d242d-86da-4aa3-bb66-1f88aeb4d0c6" providerId="ADAL" clId="{348EBA74-783B-53D3-80D5-D7B08EEB604A}" dt="2026-07-25T17:08:18.477" v="991" actId="1076"/>
          <ac:picMkLst>
            <pc:docMk/>
            <pc:sldMk cId="0" sldId="283"/>
            <ac:picMk id="25" creationId="{C56757FD-A3F9-CF64-5E12-302DC1F95838}"/>
          </ac:picMkLst>
        </pc:picChg>
      </pc:sldChg>
      <pc:sldChg chg="modSp del mod">
        <pc:chgData name="Giuseppe Torrisi" userId="7e2d242d-86da-4aa3-bb66-1f88aeb4d0c6" providerId="ADAL" clId="{348EBA74-783B-53D3-80D5-D7B08EEB604A}" dt="2026-07-27T16:57:43.956" v="1540" actId="2696"/>
        <pc:sldMkLst>
          <pc:docMk/>
          <pc:sldMk cId="0" sldId="284"/>
        </pc:sldMkLst>
        <pc:spChg chg="mod">
          <ac:chgData name="Giuseppe Torrisi" userId="7e2d242d-86da-4aa3-bb66-1f88aeb4d0c6" providerId="ADAL" clId="{348EBA74-783B-53D3-80D5-D7B08EEB604A}" dt="2026-07-27T16:57:38.481" v="1539" actId="1076"/>
          <ac:spMkLst>
            <pc:docMk/>
            <pc:sldMk cId="0" sldId="284"/>
            <ac:spMk id="2" creationId="{00000000-0000-0000-0000-000000000000}"/>
          </ac:spMkLst>
        </pc:spChg>
      </pc:sldChg>
      <pc:sldChg chg="modNotesTx">
        <pc:chgData name="Giuseppe Torrisi" userId="7e2d242d-86da-4aa3-bb66-1f88aeb4d0c6" providerId="ADAL" clId="{348EBA74-783B-53D3-80D5-D7B08EEB604A}" dt="2026-07-27T16:57:58.444" v="1541" actId="20577"/>
        <pc:sldMkLst>
          <pc:docMk/>
          <pc:sldMk cId="0" sldId="285"/>
        </pc:sldMkLst>
      </pc:sldChg>
      <pc:sldChg chg="modSp mod">
        <pc:chgData name="Giuseppe Torrisi" userId="7e2d242d-86da-4aa3-bb66-1f88aeb4d0c6" providerId="ADAL" clId="{348EBA74-783B-53D3-80D5-D7B08EEB604A}" dt="2026-07-25T14:17:39.425" v="416" actId="20577"/>
        <pc:sldMkLst>
          <pc:docMk/>
          <pc:sldMk cId="3024167111" sldId="366"/>
        </pc:sldMkLst>
        <pc:spChg chg="mod">
          <ac:chgData name="Giuseppe Torrisi" userId="7e2d242d-86da-4aa3-bb66-1f88aeb4d0c6" providerId="ADAL" clId="{348EBA74-783B-53D3-80D5-D7B08EEB604A}" dt="2026-07-25T14:17:39.425" v="416" actId="20577"/>
          <ac:spMkLst>
            <pc:docMk/>
            <pc:sldMk cId="3024167111" sldId="366"/>
            <ac:spMk id="5" creationId="{95270BC1-D3B9-3E5D-3AE6-991F2FA5E26D}"/>
          </ac:spMkLst>
        </pc:spChg>
      </pc:sldChg>
      <pc:sldChg chg="addSp modSp del mod modNotesTx">
        <pc:chgData name="Giuseppe Torrisi" userId="7e2d242d-86da-4aa3-bb66-1f88aeb4d0c6" providerId="ADAL" clId="{348EBA74-783B-53D3-80D5-D7B08EEB604A}" dt="2026-07-27T16:44:30.579" v="1371" actId="2696"/>
        <pc:sldMkLst>
          <pc:docMk/>
          <pc:sldMk cId="4121212564" sldId="367"/>
        </pc:sldMkLst>
      </pc:sldChg>
      <pc:sldChg chg="modSp mod">
        <pc:chgData name="Giuseppe Torrisi" userId="7e2d242d-86da-4aa3-bb66-1f88aeb4d0c6" providerId="ADAL" clId="{348EBA74-783B-53D3-80D5-D7B08EEB604A}" dt="2026-07-25T14:27:13.898" v="537" actId="1036"/>
        <pc:sldMkLst>
          <pc:docMk/>
          <pc:sldMk cId="3249666856" sldId="369"/>
        </pc:sldMkLst>
        <pc:spChg chg="mod">
          <ac:chgData name="Giuseppe Torrisi" userId="7e2d242d-86da-4aa3-bb66-1f88aeb4d0c6" providerId="ADAL" clId="{348EBA74-783B-53D3-80D5-D7B08EEB604A}" dt="2026-07-25T14:26:36.590" v="520" actId="113"/>
          <ac:spMkLst>
            <pc:docMk/>
            <pc:sldMk cId="3249666856" sldId="369"/>
            <ac:spMk id="28" creationId="{5FFCCC5F-A368-FD66-7BE5-641DDC33F65D}"/>
          </ac:spMkLst>
        </pc:spChg>
        <pc:picChg chg="mod">
          <ac:chgData name="Giuseppe Torrisi" userId="7e2d242d-86da-4aa3-bb66-1f88aeb4d0c6" providerId="ADAL" clId="{348EBA74-783B-53D3-80D5-D7B08EEB604A}" dt="2026-07-25T14:27:13.898" v="537" actId="1036"/>
          <ac:picMkLst>
            <pc:docMk/>
            <pc:sldMk cId="3249666856" sldId="369"/>
            <ac:picMk id="22" creationId="{A453EED1-B6B1-9868-3DF9-CD993AC9FF11}"/>
          </ac:picMkLst>
        </pc:picChg>
      </pc:sldChg>
      <pc:sldChg chg="modNotesTx">
        <pc:chgData name="Giuseppe Torrisi" userId="7e2d242d-86da-4aa3-bb66-1f88aeb4d0c6" providerId="ADAL" clId="{348EBA74-783B-53D3-80D5-D7B08EEB604A}" dt="2026-07-27T16:51:12.158" v="1429" actId="20577"/>
        <pc:sldMkLst>
          <pc:docMk/>
          <pc:sldMk cId="1159902993" sldId="1896"/>
        </pc:sldMkLst>
      </pc:sldChg>
      <pc:sldChg chg="modNotesTx">
        <pc:chgData name="Giuseppe Torrisi" userId="7e2d242d-86da-4aa3-bb66-1f88aeb4d0c6" providerId="ADAL" clId="{348EBA74-783B-53D3-80D5-D7B08EEB604A}" dt="2026-07-27T16:52:05.495" v="1433" actId="20577"/>
        <pc:sldMkLst>
          <pc:docMk/>
          <pc:sldMk cId="1780845731" sldId="1898"/>
        </pc:sldMkLst>
      </pc:sldChg>
      <pc:sldChg chg="modSp mod">
        <pc:chgData name="Giuseppe Torrisi" userId="7e2d242d-86da-4aa3-bb66-1f88aeb4d0c6" providerId="ADAL" clId="{348EBA74-783B-53D3-80D5-D7B08EEB604A}" dt="2026-07-25T15:32:23.208" v="773" actId="5793"/>
        <pc:sldMkLst>
          <pc:docMk/>
          <pc:sldMk cId="1539482473" sldId="2050"/>
        </pc:sldMkLst>
        <pc:spChg chg="mod">
          <ac:chgData name="Giuseppe Torrisi" userId="7e2d242d-86da-4aa3-bb66-1f88aeb4d0c6" providerId="ADAL" clId="{348EBA74-783B-53D3-80D5-D7B08EEB604A}" dt="2026-07-25T15:32:23.208" v="773" actId="5793"/>
          <ac:spMkLst>
            <pc:docMk/>
            <pc:sldMk cId="1539482473" sldId="2050"/>
            <ac:spMk id="11" creationId="{92EE7616-C8DA-B1AA-8E9A-3BB8D2E30373}"/>
          </ac:spMkLst>
        </pc:spChg>
      </pc:sldChg>
      <pc:sldChg chg="delSp mod">
        <pc:chgData name="Giuseppe Torrisi" userId="7e2d242d-86da-4aa3-bb66-1f88aeb4d0c6" providerId="ADAL" clId="{348EBA74-783B-53D3-80D5-D7B08EEB604A}" dt="2026-07-25T15:32:28.721" v="774" actId="478"/>
        <pc:sldMkLst>
          <pc:docMk/>
          <pc:sldMk cId="454586018" sldId="2051"/>
        </pc:sldMkLst>
      </pc:sldChg>
      <pc:sldChg chg="modSp mod modNotesTx">
        <pc:chgData name="Giuseppe Torrisi" userId="7e2d242d-86da-4aa3-bb66-1f88aeb4d0c6" providerId="ADAL" clId="{348EBA74-783B-53D3-80D5-D7B08EEB604A}" dt="2026-07-27T16:43:26.220" v="1363" actId="20577"/>
        <pc:sldMkLst>
          <pc:docMk/>
          <pc:sldMk cId="1507658267" sldId="2095"/>
        </pc:sldMkLst>
        <pc:spChg chg="mod">
          <ac:chgData name="Giuseppe Torrisi" userId="7e2d242d-86da-4aa3-bb66-1f88aeb4d0c6" providerId="ADAL" clId="{348EBA74-783B-53D3-80D5-D7B08EEB604A}" dt="2026-07-25T14:10:44.181" v="391" actId="20577"/>
          <ac:spMkLst>
            <pc:docMk/>
            <pc:sldMk cId="1507658267" sldId="2095"/>
            <ac:spMk id="4" creationId="{FCDD40EF-1EF3-6CF8-6E91-3C0F8FBE72F4}"/>
          </ac:spMkLst>
        </pc:spChg>
        <pc:spChg chg="mod">
          <ac:chgData name="Giuseppe Torrisi" userId="7e2d242d-86da-4aa3-bb66-1f88aeb4d0c6" providerId="ADAL" clId="{348EBA74-783B-53D3-80D5-D7B08EEB604A}" dt="2026-07-25T14:15:21.587" v="393" actId="20577"/>
          <ac:spMkLst>
            <pc:docMk/>
            <pc:sldMk cId="1507658267" sldId="2095"/>
            <ac:spMk id="9" creationId="{A858550A-FDDE-C023-B757-558CAEDC0B9D}"/>
          </ac:spMkLst>
        </pc:spChg>
        <pc:graphicFrameChg chg="mod modGraphic">
          <ac:chgData name="Giuseppe Torrisi" userId="7e2d242d-86da-4aa3-bb66-1f88aeb4d0c6" providerId="ADAL" clId="{348EBA74-783B-53D3-80D5-D7B08EEB604A}" dt="2026-07-25T13:57:42.586" v="271" actId="1076"/>
          <ac:graphicFrameMkLst>
            <pc:docMk/>
            <pc:sldMk cId="1507658267" sldId="2095"/>
            <ac:graphicFrameMk id="7" creationId="{128D596C-E940-2154-3C62-ACBD66BDD3C5}"/>
          </ac:graphicFrameMkLst>
        </pc:graphicFrameChg>
      </pc:sldChg>
      <pc:sldChg chg="modNotesTx">
        <pc:chgData name="Giuseppe Torrisi" userId="7e2d242d-86da-4aa3-bb66-1f88aeb4d0c6" providerId="ADAL" clId="{348EBA74-783B-53D3-80D5-D7B08EEB604A}" dt="2026-07-27T16:53:20.544" v="1445" actId="20577"/>
        <pc:sldMkLst>
          <pc:docMk/>
          <pc:sldMk cId="1962068542" sldId="2106"/>
        </pc:sldMkLst>
      </pc:sldChg>
      <pc:sldChg chg="del">
        <pc:chgData name="Giuseppe Torrisi" userId="7e2d242d-86da-4aa3-bb66-1f88aeb4d0c6" providerId="ADAL" clId="{348EBA74-783B-53D3-80D5-D7B08EEB604A}" dt="2026-07-27T16:52:22.906" v="1435" actId="2696"/>
        <pc:sldMkLst>
          <pc:docMk/>
          <pc:sldMk cId="3847211152" sldId="2132"/>
        </pc:sldMkLst>
      </pc:sldChg>
      <pc:sldChg chg="add del">
        <pc:chgData name="Giuseppe Torrisi" userId="7e2d242d-86da-4aa3-bb66-1f88aeb4d0c6" providerId="ADAL" clId="{348EBA74-783B-53D3-80D5-D7B08EEB604A}" dt="2026-07-27T16:52:37.459" v="1439" actId="2696"/>
        <pc:sldMkLst>
          <pc:docMk/>
          <pc:sldMk cId="3200615668" sldId="2133"/>
        </pc:sldMkLst>
      </pc:sldChg>
      <pc:sldChg chg="modNotesTx">
        <pc:chgData name="Giuseppe Torrisi" userId="7e2d242d-86da-4aa3-bb66-1f88aeb4d0c6" providerId="ADAL" clId="{348EBA74-783B-53D3-80D5-D7B08EEB604A}" dt="2026-07-27T16:52:49.894" v="1442" actId="20577"/>
        <pc:sldMkLst>
          <pc:docMk/>
          <pc:sldMk cId="3617638595" sldId="2134"/>
        </pc:sldMkLst>
      </pc:sldChg>
      <pc:sldChg chg="modNotesTx">
        <pc:chgData name="Giuseppe Torrisi" userId="7e2d242d-86da-4aa3-bb66-1f88aeb4d0c6" providerId="ADAL" clId="{348EBA74-783B-53D3-80D5-D7B08EEB604A}" dt="2026-07-27T16:53:00.656" v="1443" actId="20577"/>
        <pc:sldMkLst>
          <pc:docMk/>
          <pc:sldMk cId="480700609" sldId="2135"/>
        </pc:sldMkLst>
      </pc:sldChg>
      <pc:sldChg chg="del">
        <pc:chgData name="Giuseppe Torrisi" userId="7e2d242d-86da-4aa3-bb66-1f88aeb4d0c6" providerId="ADAL" clId="{348EBA74-783B-53D3-80D5-D7B08EEB604A}" dt="2026-07-27T16:53:09.867" v="1444" actId="2696"/>
        <pc:sldMkLst>
          <pc:docMk/>
          <pc:sldMk cId="4253566608" sldId="2136"/>
        </pc:sldMkLst>
      </pc:sldChg>
      <pc:sldChg chg="modNotesTx">
        <pc:chgData name="Giuseppe Torrisi" userId="7e2d242d-86da-4aa3-bb66-1f88aeb4d0c6" providerId="ADAL" clId="{348EBA74-783B-53D3-80D5-D7B08EEB604A}" dt="2026-07-27T16:56:04.381" v="1520" actId="20577"/>
        <pc:sldMkLst>
          <pc:docMk/>
          <pc:sldMk cId="2252528170" sldId="2140"/>
        </pc:sldMkLst>
      </pc:sldChg>
      <pc:sldChg chg="modNotesTx">
        <pc:chgData name="Giuseppe Torrisi" userId="7e2d242d-86da-4aa3-bb66-1f88aeb4d0c6" providerId="ADAL" clId="{348EBA74-783B-53D3-80D5-D7B08EEB604A}" dt="2026-07-27T16:50:58.408" v="1427" actId="20577"/>
        <pc:sldMkLst>
          <pc:docMk/>
          <pc:sldMk cId="2046855503" sldId="2147"/>
        </pc:sldMkLst>
      </pc:sldChg>
      <pc:sldChg chg="add del mod modShow">
        <pc:chgData name="Giuseppe Torrisi" userId="7e2d242d-86da-4aa3-bb66-1f88aeb4d0c6" providerId="ADAL" clId="{348EBA74-783B-53D3-80D5-D7B08EEB604A}" dt="2026-07-26T14:40:30.673" v="1315" actId="729"/>
        <pc:sldMkLst>
          <pc:docMk/>
          <pc:sldMk cId="3603071470" sldId="2152"/>
        </pc:sldMkLst>
      </pc:sldChg>
      <pc:sldChg chg="addSp modSp modNotesTx">
        <pc:chgData name="Giuseppe Torrisi" userId="7e2d242d-86da-4aa3-bb66-1f88aeb4d0c6" providerId="ADAL" clId="{348EBA74-783B-53D3-80D5-D7B08EEB604A}" dt="2026-07-27T16:52:41.856" v="1441" actId="20577"/>
        <pc:sldMkLst>
          <pc:docMk/>
          <pc:sldMk cId="2689293222" sldId="2154"/>
        </pc:sldMkLst>
        <pc:spChg chg="add mod">
          <ac:chgData name="Giuseppe Torrisi" userId="7e2d242d-86da-4aa3-bb66-1f88aeb4d0c6" providerId="ADAL" clId="{348EBA74-783B-53D3-80D5-D7B08EEB604A}" dt="2026-07-27T16:52:38.167" v="1440"/>
          <ac:spMkLst>
            <pc:docMk/>
            <pc:sldMk cId="2689293222" sldId="2154"/>
            <ac:spMk id="3" creationId="{E4E145F8-CA14-A470-8B61-AB80AD9F141E}"/>
          </ac:spMkLst>
        </pc:spChg>
      </pc:sldChg>
      <pc:sldChg chg="modNotesTx">
        <pc:chgData name="Giuseppe Torrisi" userId="7e2d242d-86da-4aa3-bb66-1f88aeb4d0c6" providerId="ADAL" clId="{348EBA74-783B-53D3-80D5-D7B08EEB604A}" dt="2026-07-27T16:51:07.205" v="1428" actId="20577"/>
        <pc:sldMkLst>
          <pc:docMk/>
          <pc:sldMk cId="3180543824" sldId="2158"/>
        </pc:sldMkLst>
      </pc:sldChg>
      <pc:sldChg chg="modNotesTx">
        <pc:chgData name="Giuseppe Torrisi" userId="7e2d242d-86da-4aa3-bb66-1f88aeb4d0c6" providerId="ADAL" clId="{348EBA74-783B-53D3-80D5-D7B08EEB604A}" dt="2026-07-27T16:51:18.758" v="1430" actId="20577"/>
        <pc:sldMkLst>
          <pc:docMk/>
          <pc:sldMk cId="3494542352" sldId="2161"/>
        </pc:sldMkLst>
      </pc:sldChg>
      <pc:sldChg chg="modNotesTx">
        <pc:chgData name="Giuseppe Torrisi" userId="7e2d242d-86da-4aa3-bb66-1f88aeb4d0c6" providerId="ADAL" clId="{348EBA74-783B-53D3-80D5-D7B08EEB604A}" dt="2026-07-27T16:51:20.847" v="1431" actId="20577"/>
        <pc:sldMkLst>
          <pc:docMk/>
          <pc:sldMk cId="491012976" sldId="2162"/>
        </pc:sldMkLst>
      </pc:sldChg>
      <pc:sldChg chg="del">
        <pc:chgData name="Giuseppe Torrisi" userId="7e2d242d-86da-4aa3-bb66-1f88aeb4d0c6" providerId="ADAL" clId="{348EBA74-783B-53D3-80D5-D7B08EEB604A}" dt="2026-07-27T16:52:12.851" v="1434" actId="2696"/>
        <pc:sldMkLst>
          <pc:docMk/>
          <pc:sldMk cId="3656108168" sldId="2165"/>
        </pc:sldMkLst>
      </pc:sldChg>
      <pc:sldChg chg="modSp mod modNotesTx">
        <pc:chgData name="Giuseppe Torrisi" userId="7e2d242d-86da-4aa3-bb66-1f88aeb4d0c6" providerId="ADAL" clId="{348EBA74-783B-53D3-80D5-D7B08EEB604A}" dt="2026-07-27T16:56:01.210" v="1519" actId="20577"/>
        <pc:sldMkLst>
          <pc:docMk/>
          <pc:sldMk cId="2206684669" sldId="2166"/>
        </pc:sldMkLst>
        <pc:spChg chg="mod">
          <ac:chgData name="Giuseppe Torrisi" userId="7e2d242d-86da-4aa3-bb66-1f88aeb4d0c6" providerId="ADAL" clId="{348EBA74-783B-53D3-80D5-D7B08EEB604A}" dt="2026-07-27T16:55:39.242" v="1518" actId="14100"/>
          <ac:spMkLst>
            <pc:docMk/>
            <pc:sldMk cId="2206684669" sldId="2166"/>
            <ac:spMk id="7" creationId="{3D9C2413-0670-DA1E-275C-6BC51A2F9F23}"/>
          </ac:spMkLst>
        </pc:spChg>
        <pc:picChg chg="mod">
          <ac:chgData name="Giuseppe Torrisi" userId="7e2d242d-86da-4aa3-bb66-1f88aeb4d0c6" providerId="ADAL" clId="{348EBA74-783B-53D3-80D5-D7B08EEB604A}" dt="2026-07-27T16:53:33.075" v="1448" actId="1076"/>
          <ac:picMkLst>
            <pc:docMk/>
            <pc:sldMk cId="2206684669" sldId="2166"/>
            <ac:picMk id="9" creationId="{765DC2B0-9480-1D9C-1BEA-790B8BCC30CD}"/>
          </ac:picMkLst>
        </pc:picChg>
        <pc:picChg chg="mod">
          <ac:chgData name="Giuseppe Torrisi" userId="7e2d242d-86da-4aa3-bb66-1f88aeb4d0c6" providerId="ADAL" clId="{348EBA74-783B-53D3-80D5-D7B08EEB604A}" dt="2026-07-27T16:54:18.003" v="1473" actId="1076"/>
          <ac:picMkLst>
            <pc:docMk/>
            <pc:sldMk cId="2206684669" sldId="2166"/>
            <ac:picMk id="14" creationId="{B731A1C1-DD8B-3E8D-6372-9A7505EBD4D3}"/>
          </ac:picMkLst>
        </pc:picChg>
      </pc:sldChg>
      <pc:sldChg chg="modNotesTx">
        <pc:chgData name="Giuseppe Torrisi" userId="7e2d242d-86da-4aa3-bb66-1f88aeb4d0c6" providerId="ADAL" clId="{348EBA74-783B-53D3-80D5-D7B08EEB604A}" dt="2026-07-27T16:52:26.921" v="1436" actId="20577"/>
        <pc:sldMkLst>
          <pc:docMk/>
          <pc:sldMk cId="3781364660" sldId="2167"/>
        </pc:sldMkLst>
      </pc:sldChg>
      <pc:sldChg chg="modNotesTx">
        <pc:chgData name="Giuseppe Torrisi" userId="7e2d242d-86da-4aa3-bb66-1f88aeb4d0c6" providerId="ADAL" clId="{348EBA74-783B-53D3-80D5-D7B08EEB604A}" dt="2026-07-27T16:51:30.925" v="1432" actId="20577"/>
        <pc:sldMkLst>
          <pc:docMk/>
          <pc:sldMk cId="3823668890" sldId="2170"/>
        </pc:sldMkLst>
      </pc:sldChg>
      <pc:sldChg chg="modNotesTx">
        <pc:chgData name="Giuseppe Torrisi" userId="7e2d242d-86da-4aa3-bb66-1f88aeb4d0c6" providerId="ADAL" clId="{348EBA74-783B-53D3-80D5-D7B08EEB604A}" dt="2026-07-27T16:45:15.755" v="1375" actId="20577"/>
        <pc:sldMkLst>
          <pc:docMk/>
          <pc:sldMk cId="1347863918" sldId="2187"/>
        </pc:sldMkLst>
      </pc:sldChg>
      <pc:sldChg chg="addSp delSp modSp mod modNotesTx">
        <pc:chgData name="Giuseppe Torrisi" userId="7e2d242d-86da-4aa3-bb66-1f88aeb4d0c6" providerId="ADAL" clId="{348EBA74-783B-53D3-80D5-D7B08EEB604A}" dt="2026-07-27T16:44:24.869" v="1369" actId="20577"/>
        <pc:sldMkLst>
          <pc:docMk/>
          <pc:sldMk cId="416748700" sldId="2190"/>
        </pc:sldMkLst>
        <pc:spChg chg="add mod">
          <ac:chgData name="Giuseppe Torrisi" userId="7e2d242d-86da-4aa3-bb66-1f88aeb4d0c6" providerId="ADAL" clId="{348EBA74-783B-53D3-80D5-D7B08EEB604A}" dt="2026-07-25T14:17:09.658" v="415"/>
          <ac:spMkLst>
            <pc:docMk/>
            <pc:sldMk cId="416748700" sldId="2190"/>
            <ac:spMk id="22" creationId="{4175690F-A519-F346-754A-3B6128564FDB}"/>
          </ac:spMkLst>
        </pc:spChg>
      </pc:sldChg>
      <pc:sldChg chg="delSp del mod">
        <pc:chgData name="Giuseppe Torrisi" userId="7e2d242d-86da-4aa3-bb66-1f88aeb4d0c6" providerId="ADAL" clId="{348EBA74-783B-53D3-80D5-D7B08EEB604A}" dt="2026-07-27T16:56:56.131" v="1536" actId="2696"/>
        <pc:sldMkLst>
          <pc:docMk/>
          <pc:sldMk cId="4201934676" sldId="2191"/>
        </pc:sldMkLst>
      </pc:sldChg>
      <pc:sldChg chg="del">
        <pc:chgData name="Giuseppe Torrisi" userId="7e2d242d-86da-4aa3-bb66-1f88aeb4d0c6" providerId="ADAL" clId="{348EBA74-783B-53D3-80D5-D7B08EEB604A}" dt="2026-07-27T16:57:12.217" v="1537" actId="2696"/>
        <pc:sldMkLst>
          <pc:docMk/>
          <pc:sldMk cId="641068351" sldId="2192"/>
        </pc:sldMkLst>
      </pc:sldChg>
      <pc:sldChg chg="del mod modShow">
        <pc:chgData name="Giuseppe Torrisi" userId="7e2d242d-86da-4aa3-bb66-1f88aeb4d0c6" providerId="ADAL" clId="{348EBA74-783B-53D3-80D5-D7B08EEB604A}" dt="2026-07-27T16:46:58.134" v="1383" actId="2696"/>
        <pc:sldMkLst>
          <pc:docMk/>
          <pc:sldMk cId="0" sldId="2193"/>
        </pc:sldMkLst>
      </pc:sldChg>
      <pc:sldChg chg="del mod modShow">
        <pc:chgData name="Giuseppe Torrisi" userId="7e2d242d-86da-4aa3-bb66-1f88aeb4d0c6" providerId="ADAL" clId="{348EBA74-783B-53D3-80D5-D7B08EEB604A}" dt="2026-07-27T16:48:09.721" v="1402" actId="2696"/>
        <pc:sldMkLst>
          <pc:docMk/>
          <pc:sldMk cId="0" sldId="2194"/>
        </pc:sldMkLst>
      </pc:sldChg>
      <pc:sldChg chg="del mod modShow">
        <pc:chgData name="Giuseppe Torrisi" userId="7e2d242d-86da-4aa3-bb66-1f88aeb4d0c6" providerId="ADAL" clId="{348EBA74-783B-53D3-80D5-D7B08EEB604A}" dt="2026-07-27T16:48:10.534" v="1403" actId="2696"/>
        <pc:sldMkLst>
          <pc:docMk/>
          <pc:sldMk cId="0" sldId="2195"/>
        </pc:sldMkLst>
      </pc:sldChg>
      <pc:sldChg chg="addSp delSp modSp mod">
        <pc:chgData name="Giuseppe Torrisi" userId="7e2d242d-86da-4aa3-bb66-1f88aeb4d0c6" providerId="ADAL" clId="{348EBA74-783B-53D3-80D5-D7B08EEB604A}" dt="2026-07-25T16:57:48.133" v="947" actId="1076"/>
        <pc:sldMkLst>
          <pc:docMk/>
          <pc:sldMk cId="0" sldId="2196"/>
        </pc:sldMkLst>
        <pc:spChg chg="mod">
          <ac:chgData name="Giuseppe Torrisi" userId="7e2d242d-86da-4aa3-bb66-1f88aeb4d0c6" providerId="ADAL" clId="{348EBA74-783B-53D3-80D5-D7B08EEB604A}" dt="2026-07-25T16:57:30.851" v="942" actId="1076"/>
          <ac:spMkLst>
            <pc:docMk/>
            <pc:sldMk cId="0" sldId="2196"/>
            <ac:spMk id="6" creationId="{00000000-0000-0000-0000-000000000000}"/>
          </ac:spMkLst>
        </pc:spChg>
        <pc:spChg chg="mod">
          <ac:chgData name="Giuseppe Torrisi" userId="7e2d242d-86da-4aa3-bb66-1f88aeb4d0c6" providerId="ADAL" clId="{348EBA74-783B-53D3-80D5-D7B08EEB604A}" dt="2026-07-25T16:57:35.701" v="944" actId="1076"/>
          <ac:spMkLst>
            <pc:docMk/>
            <pc:sldMk cId="0" sldId="2196"/>
            <ac:spMk id="9" creationId="{00000000-0000-0000-0000-000000000000}"/>
          </ac:spMkLst>
        </pc:spChg>
        <pc:spChg chg="mod">
          <ac:chgData name="Giuseppe Torrisi" userId="7e2d242d-86da-4aa3-bb66-1f88aeb4d0c6" providerId="ADAL" clId="{348EBA74-783B-53D3-80D5-D7B08EEB604A}" dt="2026-07-25T16:57:38.456" v="945" actId="1076"/>
          <ac:spMkLst>
            <pc:docMk/>
            <pc:sldMk cId="0" sldId="2196"/>
            <ac:spMk id="11" creationId="{00000000-0000-0000-0000-000000000000}"/>
          </ac:spMkLst>
        </pc:spChg>
        <pc:spChg chg="mod">
          <ac:chgData name="Giuseppe Torrisi" userId="7e2d242d-86da-4aa3-bb66-1f88aeb4d0c6" providerId="ADAL" clId="{348EBA74-783B-53D3-80D5-D7B08EEB604A}" dt="2026-07-25T15:33:16.746" v="843" actId="403"/>
          <ac:spMkLst>
            <pc:docMk/>
            <pc:sldMk cId="0" sldId="2196"/>
            <ac:spMk id="12" creationId="{00000000-0000-0000-0000-000000000000}"/>
          </ac:spMkLst>
        </pc:spChg>
        <pc:picChg chg="mod modCrop">
          <ac:chgData name="Giuseppe Torrisi" userId="7e2d242d-86da-4aa3-bb66-1f88aeb4d0c6" providerId="ADAL" clId="{348EBA74-783B-53D3-80D5-D7B08EEB604A}" dt="2026-07-25T16:57:43.579" v="946" actId="1076"/>
          <ac:picMkLst>
            <pc:docMk/>
            <pc:sldMk cId="0" sldId="2196"/>
            <ac:picMk id="7" creationId="{00000000-0000-0000-0000-000000000000}"/>
          </ac:picMkLst>
        </pc:picChg>
        <pc:picChg chg="mod modCrop">
          <ac:chgData name="Giuseppe Torrisi" userId="7e2d242d-86da-4aa3-bb66-1f88aeb4d0c6" providerId="ADAL" clId="{348EBA74-783B-53D3-80D5-D7B08EEB604A}" dt="2026-07-25T16:57:28.226" v="941" actId="1076"/>
          <ac:picMkLst>
            <pc:docMk/>
            <pc:sldMk cId="0" sldId="2196"/>
            <ac:picMk id="8" creationId="{00000000-0000-0000-0000-000000000000}"/>
          </ac:picMkLst>
        </pc:picChg>
        <pc:picChg chg="add mod modCrop">
          <ac:chgData name="Giuseppe Torrisi" userId="7e2d242d-86da-4aa3-bb66-1f88aeb4d0c6" providerId="ADAL" clId="{348EBA74-783B-53D3-80D5-D7B08EEB604A}" dt="2026-07-25T16:56:24.016" v="920" actId="1076"/>
          <ac:picMkLst>
            <pc:docMk/>
            <pc:sldMk cId="0" sldId="2196"/>
            <ac:picMk id="14" creationId="{4FF64D3C-47B5-F98F-96C2-ABF17071E954}"/>
          </ac:picMkLst>
        </pc:picChg>
        <pc:picChg chg="add mod modCrop">
          <ac:chgData name="Giuseppe Torrisi" userId="7e2d242d-86da-4aa3-bb66-1f88aeb4d0c6" providerId="ADAL" clId="{348EBA74-783B-53D3-80D5-D7B08EEB604A}" dt="2026-07-25T16:57:48.133" v="947" actId="1076"/>
          <ac:picMkLst>
            <pc:docMk/>
            <pc:sldMk cId="0" sldId="2196"/>
            <ac:picMk id="15" creationId="{701A4A49-587D-0E42-5164-41AB8E822F84}"/>
          </ac:picMkLst>
        </pc:picChg>
      </pc:sldChg>
      <pc:sldChg chg="addSp modSp new mod modNotesTx">
        <pc:chgData name="Giuseppe Torrisi" userId="7e2d242d-86da-4aa3-bb66-1f88aeb4d0c6" providerId="ADAL" clId="{348EBA74-783B-53D3-80D5-D7B08EEB604A}" dt="2026-07-27T16:45:50.010" v="1379" actId="20577"/>
        <pc:sldMkLst>
          <pc:docMk/>
          <pc:sldMk cId="3960984700" sldId="2199"/>
        </pc:sldMkLst>
        <pc:picChg chg="add mod">
          <ac:chgData name="Giuseppe Torrisi" userId="7e2d242d-86da-4aa3-bb66-1f88aeb4d0c6" providerId="ADAL" clId="{348EBA74-783B-53D3-80D5-D7B08EEB604A}" dt="2026-07-25T14:43:36.275" v="629" actId="14100"/>
          <ac:picMkLst>
            <pc:docMk/>
            <pc:sldMk cId="3960984700" sldId="2199"/>
            <ac:picMk id="4" creationId="{AAA8EE60-E1E5-0DB4-CB7E-EBF53DE6C3A5}"/>
          </ac:picMkLst>
        </pc:picChg>
      </pc:sldChg>
      <pc:sldChg chg="modSp add mod ord modNotesTx">
        <pc:chgData name="Giuseppe Torrisi" userId="7e2d242d-86da-4aa3-bb66-1f88aeb4d0c6" providerId="ADAL" clId="{348EBA74-783B-53D3-80D5-D7B08EEB604A}" dt="2026-07-27T16:50:24.756" v="1423" actId="20577"/>
        <pc:sldMkLst>
          <pc:docMk/>
          <pc:sldMk cId="1089198941" sldId="2201"/>
        </pc:sldMkLst>
        <pc:spChg chg="mod">
          <ac:chgData name="Giuseppe Torrisi" userId="7e2d242d-86da-4aa3-bb66-1f88aeb4d0c6" providerId="ADAL" clId="{348EBA74-783B-53D3-80D5-D7B08EEB604A}" dt="2026-07-27T16:47:50.214" v="1401" actId="207"/>
          <ac:spMkLst>
            <pc:docMk/>
            <pc:sldMk cId="1089198941" sldId="2201"/>
            <ac:spMk id="5" creationId="{C21EA36C-36D8-FB67-BFD9-411565EA16D6}"/>
          </ac:spMkLst>
        </pc:spChg>
      </pc:sldChg>
      <pc:sldChg chg="addSp modSp new mod modNotesTx">
        <pc:chgData name="Giuseppe Torrisi" userId="7e2d242d-86da-4aa3-bb66-1f88aeb4d0c6" providerId="ADAL" clId="{348EBA74-783B-53D3-80D5-D7B08EEB604A}" dt="2026-07-27T16:50:21.591" v="1422" actId="20577"/>
        <pc:sldMkLst>
          <pc:docMk/>
          <pc:sldMk cId="2712708076" sldId="2202"/>
        </pc:sldMkLst>
        <pc:spChg chg="mod">
          <ac:chgData name="Giuseppe Torrisi" userId="7e2d242d-86da-4aa3-bb66-1f88aeb4d0c6" providerId="ADAL" clId="{348EBA74-783B-53D3-80D5-D7B08EEB604A}" dt="2026-07-25T15:16:55.618" v="742" actId="20577"/>
          <ac:spMkLst>
            <pc:docMk/>
            <pc:sldMk cId="2712708076" sldId="2202"/>
            <ac:spMk id="2" creationId="{63081C34-8E09-2B20-56F6-B895DD730F88}"/>
          </ac:spMkLst>
        </pc:spChg>
        <pc:spChg chg="add mod">
          <ac:chgData name="Giuseppe Torrisi" userId="7e2d242d-86da-4aa3-bb66-1f88aeb4d0c6" providerId="ADAL" clId="{348EBA74-783B-53D3-80D5-D7B08EEB604A}" dt="2026-07-25T15:18:24.821" v="757" actId="14100"/>
          <ac:spMkLst>
            <pc:docMk/>
            <pc:sldMk cId="2712708076" sldId="2202"/>
            <ac:spMk id="6" creationId="{153CD684-A481-2668-0570-8F894CF66DFB}"/>
          </ac:spMkLst>
        </pc:spChg>
        <pc:spChg chg="add mod">
          <ac:chgData name="Giuseppe Torrisi" userId="7e2d242d-86da-4aa3-bb66-1f88aeb4d0c6" providerId="ADAL" clId="{348EBA74-783B-53D3-80D5-D7B08EEB604A}" dt="2026-07-25T15:18:59.886" v="772" actId="5793"/>
          <ac:spMkLst>
            <pc:docMk/>
            <pc:sldMk cId="2712708076" sldId="2202"/>
            <ac:spMk id="7" creationId="{09B80D1D-5DBC-2849-2151-D3E2CC3F275B}"/>
          </ac:spMkLst>
        </pc:spChg>
        <pc:picChg chg="add mod modCrop">
          <ac:chgData name="Giuseppe Torrisi" userId="7e2d242d-86da-4aa3-bb66-1f88aeb4d0c6" providerId="ADAL" clId="{348EBA74-783B-53D3-80D5-D7B08EEB604A}" dt="2026-07-25T15:17:50.896" v="750" actId="732"/>
          <ac:picMkLst>
            <pc:docMk/>
            <pc:sldMk cId="2712708076" sldId="2202"/>
            <ac:picMk id="4" creationId="{C74BC3B4-4ABB-418A-423E-8E6A556AAA00}"/>
          </ac:picMkLst>
        </pc:picChg>
      </pc:sldChg>
      <pc:sldChg chg="addSp delSp modSp new del mod">
        <pc:chgData name="Giuseppe Torrisi" userId="7e2d242d-86da-4aa3-bb66-1f88aeb4d0c6" providerId="ADAL" clId="{348EBA74-783B-53D3-80D5-D7B08EEB604A}" dt="2026-07-26T14:06:19.848" v="1151" actId="2696"/>
        <pc:sldMkLst>
          <pc:docMk/>
          <pc:sldMk cId="70750116" sldId="2203"/>
        </pc:sldMkLst>
        <pc:spChg chg="del">
          <ac:chgData name="Giuseppe Torrisi" userId="7e2d242d-86da-4aa3-bb66-1f88aeb4d0c6" providerId="ADAL" clId="{348EBA74-783B-53D3-80D5-D7B08EEB604A}" dt="2026-07-26T14:05:27.583" v="1141" actId="478"/>
          <ac:spMkLst>
            <pc:docMk/>
            <pc:sldMk cId="70750116" sldId="2203"/>
            <ac:spMk id="2" creationId="{B6EF107E-D90A-E914-470B-2878877E64BC}"/>
          </ac:spMkLst>
        </pc:spChg>
        <pc:picChg chg="add del mod">
          <ac:chgData name="Giuseppe Torrisi" userId="7e2d242d-86da-4aa3-bb66-1f88aeb4d0c6" providerId="ADAL" clId="{348EBA74-783B-53D3-80D5-D7B08EEB604A}" dt="2026-07-26T14:02:55.088" v="1122" actId="478"/>
          <ac:picMkLst>
            <pc:docMk/>
            <pc:sldMk cId="70750116" sldId="2203"/>
            <ac:picMk id="4" creationId="{A2726A80-D69C-93A6-6532-4767476F9627}"/>
          </ac:picMkLst>
        </pc:picChg>
        <pc:picChg chg="add mod modCrop">
          <ac:chgData name="Giuseppe Torrisi" userId="7e2d242d-86da-4aa3-bb66-1f88aeb4d0c6" providerId="ADAL" clId="{348EBA74-783B-53D3-80D5-D7B08EEB604A}" dt="2026-07-26T14:05:20.514" v="1140" actId="1076"/>
          <ac:picMkLst>
            <pc:docMk/>
            <pc:sldMk cId="70750116" sldId="2203"/>
            <ac:picMk id="6" creationId="{531A3229-251C-353A-E669-E0B68E189B7A}"/>
          </ac:picMkLst>
        </pc:picChg>
      </pc:sldChg>
      <pc:sldChg chg="new del">
        <pc:chgData name="Giuseppe Torrisi" userId="7e2d242d-86da-4aa3-bb66-1f88aeb4d0c6" providerId="ADAL" clId="{348EBA74-783B-53D3-80D5-D7B08EEB604A}" dt="2026-07-26T14:06:18.805" v="1150" actId="2696"/>
        <pc:sldMkLst>
          <pc:docMk/>
          <pc:sldMk cId="2363551909" sldId="2204"/>
        </pc:sldMkLst>
      </pc:sldChg>
      <pc:sldChg chg="addSp delSp modSp add mod modNotesTx">
        <pc:chgData name="Giuseppe Torrisi" userId="7e2d242d-86da-4aa3-bb66-1f88aeb4d0c6" providerId="ADAL" clId="{348EBA74-783B-53D3-80D5-D7B08EEB604A}" dt="2026-07-27T16:42:48.188" v="1359" actId="20577"/>
        <pc:sldMkLst>
          <pc:docMk/>
          <pc:sldMk cId="1199660814" sldId="2205"/>
        </pc:sldMkLst>
        <pc:spChg chg="del">
          <ac:chgData name="Giuseppe Torrisi" userId="7e2d242d-86da-4aa3-bb66-1f88aeb4d0c6" providerId="ADAL" clId="{348EBA74-783B-53D3-80D5-D7B08EEB604A}" dt="2026-07-26T14:05:57.311" v="1145" actId="478"/>
          <ac:spMkLst>
            <pc:docMk/>
            <pc:sldMk cId="1199660814" sldId="2205"/>
            <ac:spMk id="4" creationId="{584EA0D9-9ECA-141E-62FC-F2041ADEC945}"/>
          </ac:spMkLst>
        </pc:spChg>
        <pc:spChg chg="del">
          <ac:chgData name="Giuseppe Torrisi" userId="7e2d242d-86da-4aa3-bb66-1f88aeb4d0c6" providerId="ADAL" clId="{348EBA74-783B-53D3-80D5-D7B08EEB604A}" dt="2026-07-26T14:05:59.554" v="1146" actId="478"/>
          <ac:spMkLst>
            <pc:docMk/>
            <pc:sldMk cId="1199660814" sldId="2205"/>
            <ac:spMk id="8" creationId="{132B0E47-29F1-882C-A08D-BEFE77158BF5}"/>
          </ac:spMkLst>
        </pc:spChg>
        <pc:spChg chg="del">
          <ac:chgData name="Giuseppe Torrisi" userId="7e2d242d-86da-4aa3-bb66-1f88aeb4d0c6" providerId="ADAL" clId="{348EBA74-783B-53D3-80D5-D7B08EEB604A}" dt="2026-07-26T14:05:59.554" v="1146" actId="478"/>
          <ac:spMkLst>
            <pc:docMk/>
            <pc:sldMk cId="1199660814" sldId="2205"/>
            <ac:spMk id="9" creationId="{7D3CA69E-1BB3-0AC3-96DC-B8E6A35E9BEC}"/>
          </ac:spMkLst>
        </pc:spChg>
        <pc:spChg chg="del">
          <ac:chgData name="Giuseppe Torrisi" userId="7e2d242d-86da-4aa3-bb66-1f88aeb4d0c6" providerId="ADAL" clId="{348EBA74-783B-53D3-80D5-D7B08EEB604A}" dt="2026-07-26T14:05:59.554" v="1146" actId="478"/>
          <ac:spMkLst>
            <pc:docMk/>
            <pc:sldMk cId="1199660814" sldId="2205"/>
            <ac:spMk id="10" creationId="{C67DBDF2-6F8A-A9BE-D3B3-CEB16D0D60C1}"/>
          </ac:spMkLst>
        </pc:spChg>
        <pc:spChg chg="del">
          <ac:chgData name="Giuseppe Torrisi" userId="7e2d242d-86da-4aa3-bb66-1f88aeb4d0c6" providerId="ADAL" clId="{348EBA74-783B-53D3-80D5-D7B08EEB604A}" dt="2026-07-26T14:05:59.554" v="1146" actId="478"/>
          <ac:spMkLst>
            <pc:docMk/>
            <pc:sldMk cId="1199660814" sldId="2205"/>
            <ac:spMk id="11" creationId="{C2298E17-026A-EB1C-0BA5-FA6A389E4C77}"/>
          </ac:spMkLst>
        </pc:spChg>
        <pc:spChg chg="del">
          <ac:chgData name="Giuseppe Torrisi" userId="7e2d242d-86da-4aa3-bb66-1f88aeb4d0c6" providerId="ADAL" clId="{348EBA74-783B-53D3-80D5-D7B08EEB604A}" dt="2026-07-26T14:05:59.554" v="1146" actId="478"/>
          <ac:spMkLst>
            <pc:docMk/>
            <pc:sldMk cId="1199660814" sldId="2205"/>
            <ac:spMk id="12" creationId="{8D664E70-B26C-CEF3-A915-EB8570ED9D6F}"/>
          </ac:spMkLst>
        </pc:spChg>
        <pc:spChg chg="del">
          <ac:chgData name="Giuseppe Torrisi" userId="7e2d242d-86da-4aa3-bb66-1f88aeb4d0c6" providerId="ADAL" clId="{348EBA74-783B-53D3-80D5-D7B08EEB604A}" dt="2026-07-26T14:05:59.554" v="1146" actId="478"/>
          <ac:spMkLst>
            <pc:docMk/>
            <pc:sldMk cId="1199660814" sldId="2205"/>
            <ac:spMk id="13" creationId="{B8E4F02E-EFEF-B592-EFBA-8121C033A9E0}"/>
          </ac:spMkLst>
        </pc:spChg>
        <pc:spChg chg="del">
          <ac:chgData name="Giuseppe Torrisi" userId="7e2d242d-86da-4aa3-bb66-1f88aeb4d0c6" providerId="ADAL" clId="{348EBA74-783B-53D3-80D5-D7B08EEB604A}" dt="2026-07-26T14:05:59.554" v="1146" actId="478"/>
          <ac:spMkLst>
            <pc:docMk/>
            <pc:sldMk cId="1199660814" sldId="2205"/>
            <ac:spMk id="14" creationId="{47B2825B-0595-B6A0-2629-A715D6F0B0F2}"/>
          </ac:spMkLst>
        </pc:spChg>
        <pc:spChg chg="del">
          <ac:chgData name="Giuseppe Torrisi" userId="7e2d242d-86da-4aa3-bb66-1f88aeb4d0c6" providerId="ADAL" clId="{348EBA74-783B-53D3-80D5-D7B08EEB604A}" dt="2026-07-26T14:05:59.554" v="1146" actId="478"/>
          <ac:spMkLst>
            <pc:docMk/>
            <pc:sldMk cId="1199660814" sldId="2205"/>
            <ac:spMk id="15" creationId="{64FBB8C7-7C1C-EF58-A76C-A1678C9242FD}"/>
          </ac:spMkLst>
        </pc:spChg>
        <pc:spChg chg="del">
          <ac:chgData name="Giuseppe Torrisi" userId="7e2d242d-86da-4aa3-bb66-1f88aeb4d0c6" providerId="ADAL" clId="{348EBA74-783B-53D3-80D5-D7B08EEB604A}" dt="2026-07-26T14:05:59.554" v="1146" actId="478"/>
          <ac:spMkLst>
            <pc:docMk/>
            <pc:sldMk cId="1199660814" sldId="2205"/>
            <ac:spMk id="16" creationId="{C14AE79B-D78D-7A6C-DCA7-3E62CCED8775}"/>
          </ac:spMkLst>
        </pc:spChg>
        <pc:spChg chg="del">
          <ac:chgData name="Giuseppe Torrisi" userId="7e2d242d-86da-4aa3-bb66-1f88aeb4d0c6" providerId="ADAL" clId="{348EBA74-783B-53D3-80D5-D7B08EEB604A}" dt="2026-07-26T14:05:59.554" v="1146" actId="478"/>
          <ac:spMkLst>
            <pc:docMk/>
            <pc:sldMk cId="1199660814" sldId="2205"/>
            <ac:spMk id="17" creationId="{B82775EA-DB79-54FA-B188-4F15A4DB1854}"/>
          </ac:spMkLst>
        </pc:spChg>
        <pc:picChg chg="add mod">
          <ac:chgData name="Giuseppe Torrisi" userId="7e2d242d-86da-4aa3-bb66-1f88aeb4d0c6" providerId="ADAL" clId="{348EBA74-783B-53D3-80D5-D7B08EEB604A}" dt="2026-07-26T14:06:10.249" v="1149" actId="14100"/>
          <ac:picMkLst>
            <pc:docMk/>
            <pc:sldMk cId="1199660814" sldId="2205"/>
            <ac:picMk id="2" creationId="{60A0288F-7A40-5539-F34B-E76C3CFE6C82}"/>
          </ac:picMkLst>
        </pc:picChg>
      </pc:sldChg>
      <pc:sldChg chg="new del">
        <pc:chgData name="Giuseppe Torrisi" userId="7e2d242d-86da-4aa3-bb66-1f88aeb4d0c6" providerId="ADAL" clId="{348EBA74-783B-53D3-80D5-D7B08EEB604A}" dt="2026-07-26T14:05:44.897" v="1143" actId="680"/>
        <pc:sldMkLst>
          <pc:docMk/>
          <pc:sldMk cId="1907290497" sldId="2205"/>
        </pc:sldMkLst>
      </pc:sldChg>
      <pc:sldChg chg="modSp add del mod">
        <pc:chgData name="Giuseppe Torrisi" userId="7e2d242d-86da-4aa3-bb66-1f88aeb4d0c6" providerId="ADAL" clId="{348EBA74-783B-53D3-80D5-D7B08EEB604A}" dt="2026-07-27T16:44:04.429" v="1366" actId="2696"/>
        <pc:sldMkLst>
          <pc:docMk/>
          <pc:sldMk cId="0" sldId="2206"/>
        </pc:sldMkLst>
        <pc:spChg chg="mod">
          <ac:chgData name="Giuseppe Torrisi" userId="7e2d242d-86da-4aa3-bb66-1f88aeb4d0c6" providerId="ADAL" clId="{348EBA74-783B-53D3-80D5-D7B08EEB604A}" dt="2026-07-26T14:34:41.407" v="1300" actId="27636"/>
          <ac:spMkLst>
            <pc:docMk/>
            <pc:sldMk cId="0" sldId="2206"/>
            <ac:spMk id="2" creationId="{00000000-0000-0000-0000-000000000000}"/>
          </ac:spMkLst>
        </pc:spChg>
        <pc:spChg chg="mod">
          <ac:chgData name="Giuseppe Torrisi" userId="7e2d242d-86da-4aa3-bb66-1f88aeb4d0c6" providerId="ADAL" clId="{348EBA74-783B-53D3-80D5-D7B08EEB604A}" dt="2026-07-26T14:34:41.421" v="1304" actId="27636"/>
          <ac:spMkLst>
            <pc:docMk/>
            <pc:sldMk cId="0" sldId="2206"/>
            <ac:spMk id="3" creationId="{00000000-0000-0000-0000-000000000000}"/>
          </ac:spMkLst>
        </pc:spChg>
        <pc:spChg chg="mod">
          <ac:chgData name="Giuseppe Torrisi" userId="7e2d242d-86da-4aa3-bb66-1f88aeb4d0c6" providerId="ADAL" clId="{348EBA74-783B-53D3-80D5-D7B08EEB604A}" dt="2026-07-26T14:34:41.448" v="1310" actId="27636"/>
          <ac:spMkLst>
            <pc:docMk/>
            <pc:sldMk cId="0" sldId="2206"/>
            <ac:spMk id="15" creationId="{00000000-0000-0000-0000-000000000000}"/>
          </ac:spMkLst>
        </pc:spChg>
        <pc:spChg chg="mod">
          <ac:chgData name="Giuseppe Torrisi" userId="7e2d242d-86da-4aa3-bb66-1f88aeb4d0c6" providerId="ADAL" clId="{348EBA74-783B-53D3-80D5-D7B08EEB604A}" dt="2026-07-26T14:34:41.417" v="1303" actId="27636"/>
          <ac:spMkLst>
            <pc:docMk/>
            <pc:sldMk cId="0" sldId="2206"/>
            <ac:spMk id="16" creationId="{00000000-0000-0000-0000-000000000000}"/>
          </ac:spMkLst>
        </pc:spChg>
        <pc:spChg chg="mod">
          <ac:chgData name="Giuseppe Torrisi" userId="7e2d242d-86da-4aa3-bb66-1f88aeb4d0c6" providerId="ADAL" clId="{348EBA74-783B-53D3-80D5-D7B08EEB604A}" dt="2026-07-26T14:34:41.444" v="1309" actId="27636"/>
          <ac:spMkLst>
            <pc:docMk/>
            <pc:sldMk cId="0" sldId="2206"/>
            <ac:spMk id="79" creationId="{00000000-0000-0000-0000-000000000000}"/>
          </ac:spMkLst>
        </pc:spChg>
        <pc:spChg chg="mod">
          <ac:chgData name="Giuseppe Torrisi" userId="7e2d242d-86da-4aa3-bb66-1f88aeb4d0c6" providerId="ADAL" clId="{348EBA74-783B-53D3-80D5-D7B08EEB604A}" dt="2026-07-26T14:34:41.425" v="1305" actId="27636"/>
          <ac:spMkLst>
            <pc:docMk/>
            <pc:sldMk cId="0" sldId="2206"/>
            <ac:spMk id="82" creationId="{00000000-0000-0000-0000-000000000000}"/>
          </ac:spMkLst>
        </pc:spChg>
        <pc:spChg chg="mod">
          <ac:chgData name="Giuseppe Torrisi" userId="7e2d242d-86da-4aa3-bb66-1f88aeb4d0c6" providerId="ADAL" clId="{348EBA74-783B-53D3-80D5-D7B08EEB604A}" dt="2026-07-26T14:34:41.413" v="1302" actId="27636"/>
          <ac:spMkLst>
            <pc:docMk/>
            <pc:sldMk cId="0" sldId="2206"/>
            <ac:spMk id="83" creationId="{00000000-0000-0000-0000-000000000000}"/>
          </ac:spMkLst>
        </pc:spChg>
        <pc:spChg chg="mod">
          <ac:chgData name="Giuseppe Torrisi" userId="7e2d242d-86da-4aa3-bb66-1f88aeb4d0c6" providerId="ADAL" clId="{348EBA74-783B-53D3-80D5-D7B08EEB604A}" dt="2026-07-26T14:34:41.410" v="1301" actId="27636"/>
          <ac:spMkLst>
            <pc:docMk/>
            <pc:sldMk cId="0" sldId="2206"/>
            <ac:spMk id="85" creationId="{00000000-0000-0000-0000-000000000000}"/>
          </ac:spMkLst>
        </pc:spChg>
        <pc:spChg chg="mod">
          <ac:chgData name="Giuseppe Torrisi" userId="7e2d242d-86da-4aa3-bb66-1f88aeb4d0c6" providerId="ADAL" clId="{348EBA74-783B-53D3-80D5-D7B08EEB604A}" dt="2026-07-26T14:34:41.438" v="1308" actId="27636"/>
          <ac:spMkLst>
            <pc:docMk/>
            <pc:sldMk cId="0" sldId="2206"/>
            <ac:spMk id="87" creationId="{00000000-0000-0000-0000-000000000000}"/>
          </ac:spMkLst>
        </pc:spChg>
        <pc:spChg chg="mod">
          <ac:chgData name="Giuseppe Torrisi" userId="7e2d242d-86da-4aa3-bb66-1f88aeb4d0c6" providerId="ADAL" clId="{348EBA74-783B-53D3-80D5-D7B08EEB604A}" dt="2026-07-26T14:34:41.429" v="1306" actId="27636"/>
          <ac:spMkLst>
            <pc:docMk/>
            <pc:sldMk cId="0" sldId="2206"/>
            <ac:spMk id="88" creationId="{00000000-0000-0000-0000-000000000000}"/>
          </ac:spMkLst>
        </pc:spChg>
        <pc:spChg chg="mod">
          <ac:chgData name="Giuseppe Torrisi" userId="7e2d242d-86da-4aa3-bb66-1f88aeb4d0c6" providerId="ADAL" clId="{348EBA74-783B-53D3-80D5-D7B08EEB604A}" dt="2026-07-26T14:34:41.434" v="1307" actId="27636"/>
          <ac:spMkLst>
            <pc:docMk/>
            <pc:sldMk cId="0" sldId="2206"/>
            <ac:spMk id="90" creationId="{00000000-0000-0000-0000-000000000000}"/>
          </ac:spMkLst>
        </pc:spChg>
        <pc:spChg chg="mod">
          <ac:chgData name="Giuseppe Torrisi" userId="7e2d242d-86da-4aa3-bb66-1f88aeb4d0c6" providerId="ADAL" clId="{348EBA74-783B-53D3-80D5-D7B08EEB604A}" dt="2026-07-26T14:34:41.172" v="1293"/>
          <ac:spMkLst>
            <pc:docMk/>
            <pc:sldMk cId="0" sldId="2206"/>
            <ac:spMk id="91" creationId="{00000000-0000-0000-0000-000000000000}"/>
          </ac:spMkLst>
        </pc:spChg>
      </pc:sldChg>
      <pc:sldChg chg="modSp add mod">
        <pc:chgData name="Giuseppe Torrisi" userId="7e2d242d-86da-4aa3-bb66-1f88aeb4d0c6" providerId="ADAL" clId="{348EBA74-783B-53D3-80D5-D7B08EEB604A}" dt="2026-07-26T14:34:41.286" v="1299" actId="27636"/>
        <pc:sldMkLst>
          <pc:docMk/>
          <pc:sldMk cId="0" sldId="2207"/>
        </pc:sldMkLst>
        <pc:spChg chg="mod">
          <ac:chgData name="Giuseppe Torrisi" userId="7e2d242d-86da-4aa3-bb66-1f88aeb4d0c6" providerId="ADAL" clId="{348EBA74-783B-53D3-80D5-D7B08EEB604A}" dt="2026-07-26T14:34:41.280" v="1297" actId="27636"/>
          <ac:spMkLst>
            <pc:docMk/>
            <pc:sldMk cId="0" sldId="2207"/>
            <ac:spMk id="3" creationId="{00000000-0000-0000-0000-000000000000}"/>
          </ac:spMkLst>
        </pc:spChg>
        <pc:spChg chg="mod">
          <ac:chgData name="Giuseppe Torrisi" userId="7e2d242d-86da-4aa3-bb66-1f88aeb4d0c6" providerId="ADAL" clId="{348EBA74-783B-53D3-80D5-D7B08EEB604A}" dt="2026-07-26T14:34:41.267" v="1294" actId="27636"/>
          <ac:spMkLst>
            <pc:docMk/>
            <pc:sldMk cId="0" sldId="2207"/>
            <ac:spMk id="5" creationId="{00000000-0000-0000-0000-000000000000}"/>
          </ac:spMkLst>
        </pc:spChg>
        <pc:spChg chg="mod">
          <ac:chgData name="Giuseppe Torrisi" userId="7e2d242d-86da-4aa3-bb66-1f88aeb4d0c6" providerId="ADAL" clId="{348EBA74-783B-53D3-80D5-D7B08EEB604A}" dt="2026-07-26T14:34:41.272" v="1295" actId="27636"/>
          <ac:spMkLst>
            <pc:docMk/>
            <pc:sldMk cId="0" sldId="2207"/>
            <ac:spMk id="13" creationId="{00000000-0000-0000-0000-000000000000}"/>
          </ac:spMkLst>
        </pc:spChg>
        <pc:spChg chg="mod">
          <ac:chgData name="Giuseppe Torrisi" userId="7e2d242d-86da-4aa3-bb66-1f88aeb4d0c6" providerId="ADAL" clId="{348EBA74-783B-53D3-80D5-D7B08EEB604A}" dt="2026-07-26T14:34:41.275" v="1296" actId="27636"/>
          <ac:spMkLst>
            <pc:docMk/>
            <pc:sldMk cId="0" sldId="2207"/>
            <ac:spMk id="16" creationId="{00000000-0000-0000-0000-000000000000}"/>
          </ac:spMkLst>
        </pc:spChg>
        <pc:spChg chg="mod">
          <ac:chgData name="Giuseppe Torrisi" userId="7e2d242d-86da-4aa3-bb66-1f88aeb4d0c6" providerId="ADAL" clId="{348EBA74-783B-53D3-80D5-D7B08EEB604A}" dt="2026-07-26T14:34:41.286" v="1299" actId="27636"/>
          <ac:spMkLst>
            <pc:docMk/>
            <pc:sldMk cId="0" sldId="2207"/>
            <ac:spMk id="18" creationId="{00000000-0000-0000-0000-000000000000}"/>
          </ac:spMkLst>
        </pc:spChg>
        <pc:spChg chg="mod">
          <ac:chgData name="Giuseppe Torrisi" userId="7e2d242d-86da-4aa3-bb66-1f88aeb4d0c6" providerId="ADAL" clId="{348EBA74-783B-53D3-80D5-D7B08EEB604A}" dt="2026-07-26T14:34:41.283" v="1298" actId="27636"/>
          <ac:spMkLst>
            <pc:docMk/>
            <pc:sldMk cId="0" sldId="2207"/>
            <ac:spMk id="23" creationId="{00000000-0000-0000-0000-000000000000}"/>
          </ac:spMkLst>
        </pc:spChg>
        <pc:spChg chg="mod">
          <ac:chgData name="Giuseppe Torrisi" userId="7e2d242d-86da-4aa3-bb66-1f88aeb4d0c6" providerId="ADAL" clId="{348EBA74-783B-53D3-80D5-D7B08EEB604A}" dt="2026-07-26T14:34:41.172" v="1293"/>
          <ac:spMkLst>
            <pc:docMk/>
            <pc:sldMk cId="0" sldId="2207"/>
            <ac:spMk id="32" creationId="{00000000-0000-0000-0000-000000000000}"/>
          </ac:spMkLst>
        </pc:spChg>
      </pc:sldChg>
      <pc:sldChg chg="modNotesTx">
        <pc:chgData name="Giuseppe Torrisi" userId="7e2d242d-86da-4aa3-bb66-1f88aeb4d0c6" providerId="ADAL" clId="{348EBA74-783B-53D3-80D5-D7B08EEB604A}" dt="2026-07-27T16:43:49.143" v="1365" actId="20577"/>
        <pc:sldMkLst>
          <pc:docMk/>
          <pc:sldMk cId="3374096054" sldId="22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2614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IT"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D2D57-49A1-C2BF-AA3C-EF3B3C242E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4D5F90-A47D-67EE-4F83-75BA439D467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89CB05C-A3B2-BBFE-CE4A-EB020F7FB1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56FDA2-71A4-87E3-6592-A06B9044155B}"/>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127348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F363A338-58F6-5643-8883-94DEFEFEE03D}" type="slidenum">
              <a:rPr lang="en-IT" smtClean="0"/>
              <a:t>12</a:t>
            </a:fld>
            <a:endParaRPr lang="en-IT"/>
          </a:p>
        </p:txBody>
      </p:sp>
    </p:spTree>
    <p:extLst>
      <p:ext uri="{BB962C8B-B14F-4D97-AF65-F5344CB8AC3E}">
        <p14:creationId xmlns:p14="http://schemas.microsoft.com/office/powerpoint/2010/main" val="2114388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core equation is simple. Maximum acceleration requires the phase velocity of the optical mode to match the particle velocity. In a sub-relativistic accelerator, the particle velocity is not constant. Therefore a uniform waveguide is not enough. We need to taper the waveguide and use its geometry to control the effective index and the accelerating field.</a:t>
            </a:r>
          </a:p>
          <a:p>
            <a:endParaRPr lang="en-GB" dirty="0"/>
          </a:p>
        </p:txBody>
      </p:sp>
      <p:sp>
        <p:nvSpPr>
          <p:cNvPr id="4" name="Slide Number Placeholder 3"/>
          <p:cNvSpPr>
            <a:spLocks noGrp="1"/>
          </p:cNvSpPr>
          <p:nvPr>
            <p:ph type="sldNum" sz="quarter" idx="5"/>
          </p:nvPr>
        </p:nvSpPr>
        <p:spPr/>
        <p:txBody>
          <a:bodyPr/>
          <a:lstStyle/>
          <a:p>
            <a:fld id="{F363A338-58F6-5643-8883-94DEFEFEE03D}" type="slidenum">
              <a:rPr lang="en-IT" smtClean="0"/>
              <a:t>13</a:t>
            </a:fld>
            <a:endParaRPr lang="en-IT"/>
          </a:p>
        </p:txBody>
      </p:sp>
    </p:spTree>
    <p:extLst>
      <p:ext uri="{BB962C8B-B14F-4D97-AF65-F5344CB8AC3E}">
        <p14:creationId xmlns:p14="http://schemas.microsoft.com/office/powerpoint/2010/main" val="2012296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63A338-58F6-5643-8883-94DEFEFEE03D}" type="slidenum">
              <a:rPr lang="en-IT" smtClean="0"/>
              <a:t>14</a:t>
            </a:fld>
            <a:endParaRPr lang="en-IT"/>
          </a:p>
        </p:txBody>
      </p:sp>
    </p:spTree>
    <p:extLst>
      <p:ext uri="{BB962C8B-B14F-4D97-AF65-F5344CB8AC3E}">
        <p14:creationId xmlns:p14="http://schemas.microsoft.com/office/powerpoint/2010/main" val="3488921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F363A338-58F6-5643-8883-94DEFEFEE03D}" type="slidenum">
              <a:rPr lang="en-IT" smtClean="0"/>
              <a:t>15</a:t>
            </a:fld>
            <a:endParaRPr lang="en-IT"/>
          </a:p>
        </p:txBody>
      </p:sp>
    </p:spTree>
    <p:extLst>
      <p:ext uri="{BB962C8B-B14F-4D97-AF65-F5344CB8AC3E}">
        <p14:creationId xmlns:p14="http://schemas.microsoft.com/office/powerpoint/2010/main" val="8497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F363A338-58F6-5643-8883-94DEFEFEE03D}" type="slidenum">
              <a:rPr lang="en-IT" smtClean="0"/>
              <a:t>16</a:t>
            </a:fld>
            <a:endParaRPr lang="en-IT"/>
          </a:p>
        </p:txBody>
      </p:sp>
    </p:spTree>
    <p:extLst>
      <p:ext uri="{BB962C8B-B14F-4D97-AF65-F5344CB8AC3E}">
        <p14:creationId xmlns:p14="http://schemas.microsoft.com/office/powerpoint/2010/main" val="2832559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T" b="1" dirty="0"/>
          </a:p>
        </p:txBody>
      </p:sp>
      <p:sp>
        <p:nvSpPr>
          <p:cNvPr id="4" name="Slide Number Placeholder 3"/>
          <p:cNvSpPr>
            <a:spLocks noGrp="1"/>
          </p:cNvSpPr>
          <p:nvPr>
            <p:ph type="sldNum" sz="quarter" idx="5"/>
          </p:nvPr>
        </p:nvSpPr>
        <p:spPr/>
        <p:txBody>
          <a:bodyPr/>
          <a:lstStyle/>
          <a:p>
            <a:fld id="{F363A338-58F6-5643-8883-94DEFEFEE03D}" type="slidenum">
              <a:rPr lang="en-IT" smtClean="0"/>
              <a:t>17</a:t>
            </a:fld>
            <a:endParaRPr lang="en-IT"/>
          </a:p>
        </p:txBody>
      </p:sp>
    </p:spTree>
    <p:extLst>
      <p:ext uri="{BB962C8B-B14F-4D97-AF65-F5344CB8AC3E}">
        <p14:creationId xmlns:p14="http://schemas.microsoft.com/office/powerpoint/2010/main" val="1699998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dirty="0"/>
          </a:p>
        </p:txBody>
      </p:sp>
      <p:sp>
        <p:nvSpPr>
          <p:cNvPr id="4" name="Slide Number Placeholder 3"/>
          <p:cNvSpPr>
            <a:spLocks noGrp="1"/>
          </p:cNvSpPr>
          <p:nvPr>
            <p:ph type="sldNum" sz="quarter" idx="5"/>
          </p:nvPr>
        </p:nvSpPr>
        <p:spPr/>
        <p:txBody>
          <a:bodyPr/>
          <a:lstStyle/>
          <a:p>
            <a:fld id="{F363A338-58F6-5643-8883-94DEFEFEE03D}" type="slidenum">
              <a:rPr lang="en-IT" smtClean="0"/>
              <a:t>18</a:t>
            </a:fld>
            <a:endParaRPr lang="en-IT"/>
          </a:p>
        </p:txBody>
      </p:sp>
    </p:spTree>
    <p:extLst>
      <p:ext uri="{BB962C8B-B14F-4D97-AF65-F5344CB8AC3E}">
        <p14:creationId xmlns:p14="http://schemas.microsoft.com/office/powerpoint/2010/main" val="4228870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latin typeface="Times New Roman" panose="02020603050405020304" pitchFamily="18" charset="0"/>
            </a:endParaRPr>
          </a:p>
          <a:p>
            <a:endParaRPr lang="en-IT" dirty="0"/>
          </a:p>
        </p:txBody>
      </p:sp>
      <p:sp>
        <p:nvSpPr>
          <p:cNvPr id="4" name="Slide Number Placeholder 3"/>
          <p:cNvSpPr>
            <a:spLocks noGrp="1"/>
          </p:cNvSpPr>
          <p:nvPr>
            <p:ph type="sldNum" sz="quarter" idx="5"/>
          </p:nvPr>
        </p:nvSpPr>
        <p:spPr/>
        <p:txBody>
          <a:bodyPr/>
          <a:lstStyle/>
          <a:p>
            <a:fld id="{F363A338-58F6-5643-8883-94DEFEFEE03D}" type="slidenum">
              <a:rPr lang="en-IT" smtClean="0"/>
              <a:t>19</a:t>
            </a:fld>
            <a:endParaRPr lang="en-IT"/>
          </a:p>
        </p:txBody>
      </p:sp>
    </p:spTree>
    <p:extLst>
      <p:ext uri="{BB962C8B-B14F-4D97-AF65-F5344CB8AC3E}">
        <p14:creationId xmlns:p14="http://schemas.microsoft.com/office/powerpoint/2010/main" val="3261741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734A2-069E-9214-28F4-EEBE58B3E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839109-C485-3FE7-C32E-E11D87B47AE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ACE466-06EF-D7B1-05EE-4B412441B2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E59ED7-AD93-0414-CCA6-2B072D827E42}"/>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20650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F363A338-58F6-5643-8883-94DEFEFEE03D}" type="slidenum">
              <a:rPr lang="en-IT" smtClean="0"/>
              <a:t>20</a:t>
            </a:fld>
            <a:endParaRPr lang="en-IT"/>
          </a:p>
        </p:txBody>
      </p:sp>
    </p:spTree>
    <p:extLst>
      <p:ext uri="{BB962C8B-B14F-4D97-AF65-F5344CB8AC3E}">
        <p14:creationId xmlns:p14="http://schemas.microsoft.com/office/powerpoint/2010/main" val="1103126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GB" dirty="0"/>
          </a:p>
        </p:txBody>
      </p:sp>
    </p:spTree>
    <p:extLst>
      <p:ext uri="{BB962C8B-B14F-4D97-AF65-F5344CB8AC3E}">
        <p14:creationId xmlns:p14="http://schemas.microsoft.com/office/powerpoint/2010/main" val="7349042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a:t>
            </a:r>
            <a:endParaRPr lang="en-GB" dirty="0"/>
          </a:p>
        </p:txBody>
      </p:sp>
    </p:spTree>
    <p:extLst>
      <p:ext uri="{BB962C8B-B14F-4D97-AF65-F5344CB8AC3E}">
        <p14:creationId xmlns:p14="http://schemas.microsoft.com/office/powerpoint/2010/main" val="26754714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GB" dirty="0"/>
          </a:p>
        </p:txBody>
      </p:sp>
    </p:spTree>
    <p:extLst>
      <p:ext uri="{BB962C8B-B14F-4D97-AF65-F5344CB8AC3E}">
        <p14:creationId xmlns:p14="http://schemas.microsoft.com/office/powerpoint/2010/main" val="2760930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35563-E8BC-261A-363B-DD4A372B9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38302-A85B-E251-CAD0-0AD85CBB43A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1D893C3-C56B-A454-2C8F-D1CEBC7EA0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13A1D3-4341-1E23-A616-D078760FBDC6}"/>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2758119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9A7F5-FA70-D7B0-5ECF-A6B7E4663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AE1C8-A96D-420E-00FB-B95E91AF6D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C0ABA9E-2C33-EE5D-26DA-DB1EE1A439B0}"/>
              </a:ext>
            </a:extLst>
          </p:cNvPr>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endParaRPr lang="en-IT" dirty="0"/>
          </a:p>
        </p:txBody>
      </p:sp>
      <p:sp>
        <p:nvSpPr>
          <p:cNvPr id="4" name="Slide Number Placeholder 3">
            <a:extLst>
              <a:ext uri="{FF2B5EF4-FFF2-40B4-BE49-F238E27FC236}">
                <a16:creationId xmlns:a16="http://schemas.microsoft.com/office/drawing/2014/main" id="{72B3BD20-06B6-5AA2-2DDA-AE710EC5DF2F}"/>
              </a:ext>
            </a:extLst>
          </p:cNvPr>
          <p:cNvSpPr>
            <a:spLocks noGrp="1"/>
          </p:cNvSpPr>
          <p:nvPr>
            <p:ph type="sldNum" sz="quarter" idx="5"/>
          </p:nvPr>
        </p:nvSpPr>
        <p:spPr/>
        <p:txBody>
          <a:bodyPr/>
          <a:lstStyle/>
          <a:p>
            <a:fld id="{F363A338-58F6-5643-8883-94DEFEFEE03D}" type="slidenum">
              <a:rPr lang="en-IT" smtClean="0"/>
              <a:t>34</a:t>
            </a:fld>
            <a:endParaRPr lang="en-IT"/>
          </a:p>
        </p:txBody>
      </p:sp>
    </p:spTree>
    <p:extLst>
      <p:ext uri="{BB962C8B-B14F-4D97-AF65-F5344CB8AC3E}">
        <p14:creationId xmlns:p14="http://schemas.microsoft.com/office/powerpoint/2010/main" val="13139523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58FFB-D21E-18B3-D41F-C51F51B13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DD21F-BA09-3B6D-5B7C-C4DE0DF2DD5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240EF85-8F8C-C65A-6ACC-2965BCF384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6560FA-6C77-F085-76BB-6DEBFE90E7FF}"/>
              </a:ext>
            </a:extLst>
          </p:cNvPr>
          <p:cNvSpPr>
            <a:spLocks noGrp="1"/>
          </p:cNvSpPr>
          <p:nvPr>
            <p:ph type="sldNum" sz="quarter" idx="5"/>
          </p:nvPr>
        </p:nvSpPr>
        <p:spPr/>
        <p:txBody>
          <a:bodyPr/>
          <a:lstStyle/>
          <a:p>
            <a:fld id="{F363A338-58F6-5643-8883-94DEFEFEE03D}" type="slidenum">
              <a:rPr lang="en-IT" smtClean="0"/>
              <a:t>36</a:t>
            </a:fld>
            <a:endParaRPr lang="en-IT"/>
          </a:p>
        </p:txBody>
      </p:sp>
    </p:spTree>
    <p:extLst>
      <p:ext uri="{BB962C8B-B14F-4D97-AF65-F5344CB8AC3E}">
        <p14:creationId xmlns:p14="http://schemas.microsoft.com/office/powerpoint/2010/main" val="19432847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3703D-B7A8-F083-6F27-4EC50632DC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1E58B-2D5B-F220-AEFB-DF2D69ED2F0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5C1C02B-E950-8DBD-72AB-9FEE7A17D7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FBA64D2-909B-EB37-FCE4-70F042C02DAC}"/>
              </a:ext>
            </a:extLst>
          </p:cNvPr>
          <p:cNvSpPr>
            <a:spLocks noGrp="1"/>
          </p:cNvSpPr>
          <p:nvPr>
            <p:ph type="sldNum" sz="quarter" idx="5"/>
          </p:nvPr>
        </p:nvSpPr>
        <p:spPr/>
        <p:txBody>
          <a:bodyPr/>
          <a:lstStyle/>
          <a:p>
            <a:fld id="{F363A338-58F6-5643-8883-94DEFEFEE03D}" type="slidenum">
              <a:rPr lang="en-IT" smtClean="0"/>
              <a:t>37</a:t>
            </a:fld>
            <a:endParaRPr lang="en-IT"/>
          </a:p>
        </p:txBody>
      </p:sp>
    </p:spTree>
    <p:extLst>
      <p:ext uri="{BB962C8B-B14F-4D97-AF65-F5344CB8AC3E}">
        <p14:creationId xmlns:p14="http://schemas.microsoft.com/office/powerpoint/2010/main" val="12494217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F363A338-58F6-5643-8883-94DEFEFEE03D}" type="slidenum">
              <a:rPr lang="en-IT" smtClean="0"/>
              <a:t>38</a:t>
            </a:fld>
            <a:endParaRPr lang="en-IT"/>
          </a:p>
        </p:txBody>
      </p:sp>
    </p:spTree>
    <p:extLst>
      <p:ext uri="{BB962C8B-B14F-4D97-AF65-F5344CB8AC3E}">
        <p14:creationId xmlns:p14="http://schemas.microsoft.com/office/powerpoint/2010/main" val="26816204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C0174-FEB3-31CD-2709-C7DE4C5DE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986E3-02E1-36B1-0F44-78BC244F295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66A185D-BDFA-09D9-0B8D-D078A52DFBA5}"/>
              </a:ext>
            </a:extLst>
          </p:cNvPr>
          <p:cNvSpPr>
            <a:spLocks noGrp="1"/>
          </p:cNvSpPr>
          <p:nvPr>
            <p:ph type="body" idx="1"/>
          </p:nvPr>
        </p:nvSpPr>
        <p:spPr/>
        <p:txBody>
          <a:bodyPr/>
          <a:lstStyle/>
          <a:p>
            <a:endParaRPr lang="en-IT" dirty="0"/>
          </a:p>
        </p:txBody>
      </p:sp>
      <p:sp>
        <p:nvSpPr>
          <p:cNvPr id="4" name="Slide Number Placeholder 3">
            <a:extLst>
              <a:ext uri="{FF2B5EF4-FFF2-40B4-BE49-F238E27FC236}">
                <a16:creationId xmlns:a16="http://schemas.microsoft.com/office/drawing/2014/main" id="{179A7904-3512-8429-D2D0-1D2ED1557AC5}"/>
              </a:ext>
            </a:extLst>
          </p:cNvPr>
          <p:cNvSpPr>
            <a:spLocks noGrp="1"/>
          </p:cNvSpPr>
          <p:nvPr>
            <p:ph type="sldNum" sz="quarter" idx="5"/>
          </p:nvPr>
        </p:nvSpPr>
        <p:spPr/>
        <p:txBody>
          <a:bodyPr/>
          <a:lstStyle/>
          <a:p>
            <a:fld id="{F363A338-58F6-5643-8883-94DEFEFEE03D}" type="slidenum">
              <a:rPr lang="en-IT" smtClean="0"/>
              <a:t>39</a:t>
            </a:fld>
            <a:endParaRPr lang="en-IT"/>
          </a:p>
        </p:txBody>
      </p:sp>
    </p:spTree>
    <p:extLst>
      <p:ext uri="{BB962C8B-B14F-4D97-AF65-F5344CB8AC3E}">
        <p14:creationId xmlns:p14="http://schemas.microsoft.com/office/powerpoint/2010/main" val="1804168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75D3-BFEC-574B-7C66-283F86AC0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D5FCA0-B255-89B6-1816-8B6C8B2883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8AAD0E-358D-CB43-BFBA-687281FE0894}"/>
              </a:ext>
            </a:extLst>
          </p:cNvPr>
          <p:cNvSpPr>
            <a:spLocks noGrp="1"/>
          </p:cNvSpPr>
          <p:nvPr>
            <p:ph type="body" idx="1"/>
          </p:nvPr>
        </p:nvSpPr>
        <p:spPr/>
        <p:txBody>
          <a:bodyPr/>
          <a:lstStyle/>
          <a:p>
            <a:endParaRPr lang="en-IT" dirty="0"/>
          </a:p>
        </p:txBody>
      </p:sp>
      <p:sp>
        <p:nvSpPr>
          <p:cNvPr id="4" name="Slide Number Placeholder 3">
            <a:extLst>
              <a:ext uri="{FF2B5EF4-FFF2-40B4-BE49-F238E27FC236}">
                <a16:creationId xmlns:a16="http://schemas.microsoft.com/office/drawing/2014/main" id="{A08685A2-86E7-BD4D-CA59-B6C7DE8DF7C5}"/>
              </a:ext>
            </a:extLst>
          </p:cNvPr>
          <p:cNvSpPr>
            <a:spLocks noGrp="1"/>
          </p:cNvSpPr>
          <p:nvPr>
            <p:ph type="sldNum" sz="quarter" idx="5"/>
          </p:nvPr>
        </p:nvSpPr>
        <p:spPr/>
        <p:txBody>
          <a:bodyPr/>
          <a:lstStyle/>
          <a:p>
            <a:fld id="{F363A338-58F6-5643-8883-94DEFEFEE03D}" type="slidenum">
              <a:rPr lang="en-IT" smtClean="0"/>
              <a:t>40</a:t>
            </a:fld>
            <a:endParaRPr lang="en-IT"/>
          </a:p>
        </p:txBody>
      </p:sp>
    </p:spTree>
    <p:extLst>
      <p:ext uri="{BB962C8B-B14F-4D97-AF65-F5344CB8AC3E}">
        <p14:creationId xmlns:p14="http://schemas.microsoft.com/office/powerpoint/2010/main" val="28270518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1E73A-F8F2-1D2F-2592-BFB065E75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D397B-9EEE-53DC-6F04-E082A55D97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E0AF53-D4A1-A135-9A43-4024962A855F}"/>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We start from a photonic crystal lattice, which creates a bandgap.</a:t>
            </a:r>
            <a:br>
              <a:rPr lang="en-US" dirty="0"/>
            </a:br>
            <a:r>
              <a:rPr lang="en-US" sz="1200" b="0" i="0" u="none" strike="noStrike" kern="1200" dirty="0">
                <a:solidFill>
                  <a:schemeClr val="tx1"/>
                </a:solidFill>
                <a:effectLst/>
                <a:latin typeface="+mn-lt"/>
                <a:ea typeface="+mn-ea"/>
                <a:cs typeface="+mn-cs"/>
              </a:rPr>
              <a:t>Then we move to a supercell configuration to analyze the dispersion.</a:t>
            </a:r>
            <a:br>
              <a:rPr lang="en-US" dirty="0"/>
            </a:br>
            <a:r>
              <a:rPr lang="en-US" sz="1200" b="0" i="0" u="none" strike="noStrike" kern="1200" dirty="0">
                <a:solidFill>
                  <a:schemeClr val="tx1"/>
                </a:solidFill>
                <a:effectLst/>
                <a:latin typeface="+mn-lt"/>
                <a:ea typeface="+mn-ea"/>
                <a:cs typeface="+mn-cs"/>
              </a:rPr>
              <a:t>Finally, by introducing a central defect, we create a guided mode suitable for acceleration.”</a:t>
            </a:r>
            <a:endParaRPr lang="en-IT" dirty="0"/>
          </a:p>
        </p:txBody>
      </p:sp>
      <p:sp>
        <p:nvSpPr>
          <p:cNvPr id="4" name="Slide Number Placeholder 3">
            <a:extLst>
              <a:ext uri="{FF2B5EF4-FFF2-40B4-BE49-F238E27FC236}">
                <a16:creationId xmlns:a16="http://schemas.microsoft.com/office/drawing/2014/main" id="{37238F2B-1893-502E-18CA-D2EA757E87E4}"/>
              </a:ext>
            </a:extLst>
          </p:cNvPr>
          <p:cNvSpPr>
            <a:spLocks noGrp="1"/>
          </p:cNvSpPr>
          <p:nvPr>
            <p:ph type="sldNum" sz="quarter" idx="5"/>
          </p:nvPr>
        </p:nvSpPr>
        <p:spPr/>
        <p:txBody>
          <a:bodyPr/>
          <a:lstStyle/>
          <a:p>
            <a:fld id="{F363A338-58F6-5643-8883-94DEFEFEE03D}" type="slidenum">
              <a:rPr lang="en-IT" smtClean="0"/>
              <a:t>41</a:t>
            </a:fld>
            <a:endParaRPr lang="en-IT"/>
          </a:p>
        </p:txBody>
      </p:sp>
    </p:spTree>
    <p:extLst>
      <p:ext uri="{BB962C8B-B14F-4D97-AF65-F5344CB8AC3E}">
        <p14:creationId xmlns:p14="http://schemas.microsoft.com/office/powerpoint/2010/main" val="13642080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As shown here, the supported mode is TM01-like, with a strong longitudinal electric field component </a:t>
                </a:r>
                <a:r>
                  <a:rPr lang="ar-AE" sz="1200" i="0" kern="1200">
                    <a:solidFill>
                      <a:schemeClr val="tx1"/>
                    </a:solidFill>
                    <a:latin typeface="+mn-lt"/>
                    <a:ea typeface="+mn-ea"/>
                    <a:cs typeface="+mn-cs"/>
                  </a:rPr>
                  <a:t>𝐸_𝑧</a:t>
                </a:r>
                <a:r>
                  <a:rPr lang="ar-AE"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rPr>
                  <a:t>which is essential for particle acceleration.</a:t>
                </a:r>
              </a:p>
              <a:p>
                <a:r>
                  <a:rPr lang="en-GB" sz="1200" b="0" i="0" u="none" strike="noStrike" kern="1200" dirty="0">
                    <a:solidFill>
                      <a:schemeClr val="tx1"/>
                    </a:solidFill>
                    <a:effectLst/>
                    <a:latin typeface="+mn-lt"/>
                    <a:ea typeface="+mn-ea"/>
                    <a:cs typeface="+mn-cs"/>
                  </a:rPr>
                  <a:t>Along the propagation direction, the field amplitude remains nearly uniform, ensuring effective interaction with the particle.</a:t>
                </a:r>
              </a:p>
              <a:p>
                <a:r>
                  <a:rPr lang="en-GB" sz="1200" b="0" i="0" u="none" strike="noStrike" kern="1200" dirty="0">
                    <a:solidFill>
                      <a:schemeClr val="tx1"/>
                    </a:solidFill>
                    <a:effectLst/>
                    <a:latin typeface="+mn-lt"/>
                    <a:ea typeface="+mn-ea"/>
                    <a:cs typeface="+mn-cs"/>
                  </a:rPr>
                  <a:t>Finally, the phase of the longitudinal field evolves linearly with </a:t>
                </a:r>
                <a:r>
                  <a:rPr lang="en-GB" sz="1200" i="0" kern="1200">
                    <a:solidFill>
                      <a:schemeClr val="tx1"/>
                    </a:solidFill>
                    <a:latin typeface="+mn-lt"/>
                    <a:ea typeface="+mn-ea"/>
                    <a:cs typeface="+mn-cs"/>
                  </a:rPr>
                  <a:t>𝑧</a:t>
                </a:r>
                <a:r>
                  <a:rPr lang="en-GB" sz="1200" b="0" i="0" u="none" strike="noStrike" kern="1200" dirty="0">
                    <a:solidFill>
                      <a:schemeClr val="tx1"/>
                    </a:solidFill>
                    <a:effectLst/>
                    <a:latin typeface="+mn-lt"/>
                    <a:ea typeface="+mn-ea"/>
                    <a:cs typeface="+mn-cs"/>
                  </a:rPr>
                  <a:t>, indicating proper phase synchronization</a:t>
                </a:r>
              </a:p>
              <a:p>
                <a:endParaRPr lang="en-GB" dirty="0"/>
              </a:p>
            </p:txBody>
          </p:sp>
        </mc:Fallback>
      </mc:AlternateContent>
      <p:sp>
        <p:nvSpPr>
          <p:cNvPr id="4" name="Slide Number Placeholder 3"/>
          <p:cNvSpPr>
            <a:spLocks noGrp="1"/>
          </p:cNvSpPr>
          <p:nvPr>
            <p:ph type="sldNum" sz="quarter" idx="5"/>
          </p:nvPr>
        </p:nvSpPr>
        <p:spPr/>
        <p:txBody>
          <a:bodyPr/>
          <a:lstStyle/>
          <a:p>
            <a:fld id="{F363A338-58F6-5643-8883-94DEFEFEE03D}" type="slidenum">
              <a:rPr lang="en-IT" smtClean="0"/>
              <a:t>42</a:t>
            </a:fld>
            <a:endParaRPr lang="en-IT"/>
          </a:p>
        </p:txBody>
      </p:sp>
    </p:spTree>
    <p:extLst>
      <p:ext uri="{BB962C8B-B14F-4D97-AF65-F5344CB8AC3E}">
        <p14:creationId xmlns:p14="http://schemas.microsoft.com/office/powerpoint/2010/main" val="27368387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A50C4-3184-19C8-A69D-7B7361913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31F42-E779-2346-8C61-4C3EB15BB1D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34BE7A4-41F0-15A9-9949-AB1975C481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41DCF55-B79C-51D9-A491-6F59A37DB98A}"/>
              </a:ext>
            </a:extLst>
          </p:cNvPr>
          <p:cNvSpPr>
            <a:spLocks noGrp="1"/>
          </p:cNvSpPr>
          <p:nvPr>
            <p:ph type="sldNum" sz="quarter" idx="5"/>
          </p:nvPr>
        </p:nvSpPr>
        <p:spPr/>
        <p:txBody>
          <a:bodyPr/>
          <a:lstStyle/>
          <a:p>
            <a:fld id="{F363A338-58F6-5643-8883-94DEFEFEE03D}" type="slidenum">
              <a:rPr lang="en-IT" smtClean="0"/>
              <a:t>43</a:t>
            </a:fld>
            <a:endParaRPr lang="en-IT"/>
          </a:p>
        </p:txBody>
      </p:sp>
    </p:spTree>
    <p:extLst>
      <p:ext uri="{BB962C8B-B14F-4D97-AF65-F5344CB8AC3E}">
        <p14:creationId xmlns:p14="http://schemas.microsoft.com/office/powerpoint/2010/main" val="35197160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F363A338-58F6-5643-8883-94DEFEFEE03D}" type="slidenum">
              <a:rPr lang="en-IT" smtClean="0"/>
              <a:t>44</a:t>
            </a:fld>
            <a:endParaRPr lang="en-IT"/>
          </a:p>
        </p:txBody>
      </p:sp>
    </p:spTree>
    <p:extLst>
      <p:ext uri="{BB962C8B-B14F-4D97-AF65-F5344CB8AC3E}">
        <p14:creationId xmlns:p14="http://schemas.microsoft.com/office/powerpoint/2010/main" val="2771596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7572-C4DD-1633-68ED-AC674A3D1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BDB4E-8114-B101-81A6-CD6C805814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4E93A3-41B0-40FF-8247-500D29FDAB7D}"/>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By varying the width of the defect region, we can tune the phase velocity of the guided mode.</a:t>
            </a:r>
            <a:br>
              <a:rPr lang="en-US" dirty="0"/>
            </a:br>
            <a:r>
              <a:rPr lang="en-US" sz="1200" b="0" i="0" u="none" strike="noStrike" kern="1200" dirty="0">
                <a:solidFill>
                  <a:schemeClr val="tx1"/>
                </a:solidFill>
                <a:effectLst/>
                <a:latin typeface="+mn-lt"/>
                <a:ea typeface="+mn-ea"/>
                <a:cs typeface="+mn-cs"/>
              </a:rPr>
              <a:t>As the defect size increases, the phase velocity increases, allowing us to match different particle velocities.</a:t>
            </a:r>
            <a:endParaRPr lang="en-IT" dirty="0"/>
          </a:p>
        </p:txBody>
      </p:sp>
      <p:sp>
        <p:nvSpPr>
          <p:cNvPr id="4" name="Slide Number Placeholder 3">
            <a:extLst>
              <a:ext uri="{FF2B5EF4-FFF2-40B4-BE49-F238E27FC236}">
                <a16:creationId xmlns:a16="http://schemas.microsoft.com/office/drawing/2014/main" id="{5B796BC0-ED4B-BA0C-8BF9-68DC81A699E9}"/>
              </a:ext>
            </a:extLst>
          </p:cNvPr>
          <p:cNvSpPr>
            <a:spLocks noGrp="1"/>
          </p:cNvSpPr>
          <p:nvPr>
            <p:ph type="sldNum" sz="quarter" idx="5"/>
          </p:nvPr>
        </p:nvSpPr>
        <p:spPr/>
        <p:txBody>
          <a:bodyPr/>
          <a:lstStyle/>
          <a:p>
            <a:fld id="{F363A338-58F6-5643-8883-94DEFEFEE03D}" type="slidenum">
              <a:rPr lang="en-IT" smtClean="0"/>
              <a:t>45</a:t>
            </a:fld>
            <a:endParaRPr lang="en-IT"/>
          </a:p>
        </p:txBody>
      </p:sp>
    </p:spTree>
    <p:extLst>
      <p:ext uri="{BB962C8B-B14F-4D97-AF65-F5344CB8AC3E}">
        <p14:creationId xmlns:p14="http://schemas.microsoft.com/office/powerpoint/2010/main" val="21015681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D6120-3545-EFC3-4C39-CCB12768A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EA5B9-BB7E-D693-CD7A-85C29A47F7E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54A46CD-A172-7305-E028-55E94A5F6E0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0274685-B097-1846-7B6A-210D1BE6180E}"/>
              </a:ext>
            </a:extLst>
          </p:cNvPr>
          <p:cNvSpPr>
            <a:spLocks noGrp="1"/>
          </p:cNvSpPr>
          <p:nvPr>
            <p:ph type="sldNum" sz="quarter" idx="5"/>
          </p:nvPr>
        </p:nvSpPr>
        <p:spPr/>
        <p:txBody>
          <a:bodyPr/>
          <a:lstStyle/>
          <a:p>
            <a:fld id="{F363A338-58F6-5643-8883-94DEFEFEE03D}" type="slidenum">
              <a:rPr lang="en-IT" smtClean="0"/>
              <a:t>46</a:t>
            </a:fld>
            <a:endParaRPr lang="en-IT"/>
          </a:p>
        </p:txBody>
      </p:sp>
    </p:spTree>
    <p:extLst>
      <p:ext uri="{BB962C8B-B14F-4D97-AF65-F5344CB8AC3E}">
        <p14:creationId xmlns:p14="http://schemas.microsoft.com/office/powerpoint/2010/main" val="17328683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8C925-98AC-32B8-61FE-6571C7B93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DA3E2-0C44-3FEC-4360-49EABDB7DA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B0775E8-64EC-AFD4-3449-BBE916BE44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26352D-01E6-D980-E96E-3AAB80C656AA}"/>
              </a:ext>
            </a:extLst>
          </p:cNvPr>
          <p:cNvSpPr>
            <a:spLocks noGrp="1"/>
          </p:cNvSpPr>
          <p:nvPr>
            <p:ph type="sldNum" sz="quarter" idx="5"/>
          </p:nvPr>
        </p:nvSpPr>
        <p:spPr/>
        <p:txBody>
          <a:bodyPr/>
          <a:lstStyle/>
          <a:p>
            <a:fld id="{F363A338-58F6-5643-8883-94DEFEFEE03D}" type="slidenum">
              <a:rPr lang="en-IT" smtClean="0"/>
              <a:t>47</a:t>
            </a:fld>
            <a:endParaRPr lang="en-IT"/>
          </a:p>
        </p:txBody>
      </p:sp>
    </p:spTree>
    <p:extLst>
      <p:ext uri="{BB962C8B-B14F-4D97-AF65-F5344CB8AC3E}">
        <p14:creationId xmlns:p14="http://schemas.microsoft.com/office/powerpoint/2010/main" val="32591698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A338-58F6-5643-8883-94DEFEFEE03D}" type="slidenum">
              <a:rPr lang="en-IT" smtClean="0"/>
              <a:t>48</a:t>
            </a:fld>
            <a:endParaRPr lang="en-IT"/>
          </a:p>
        </p:txBody>
      </p:sp>
    </p:spTree>
    <p:extLst>
      <p:ext uri="{BB962C8B-B14F-4D97-AF65-F5344CB8AC3E}">
        <p14:creationId xmlns:p14="http://schemas.microsoft.com/office/powerpoint/2010/main" val="40372762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A338-58F6-5643-8883-94DEFEFEE03D}" type="slidenum">
              <a:rPr lang="en-IT" smtClean="0"/>
              <a:t>49</a:t>
            </a:fld>
            <a:endParaRPr lang="en-IT"/>
          </a:p>
        </p:txBody>
      </p:sp>
    </p:spTree>
    <p:extLst>
      <p:ext uri="{BB962C8B-B14F-4D97-AF65-F5344CB8AC3E}">
        <p14:creationId xmlns:p14="http://schemas.microsoft.com/office/powerpoint/2010/main" val="3055629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180104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F464F-403B-BC26-A75F-D3A405E65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F993B-9B15-80E5-D588-4E04791811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1FD36E-21E6-8F26-C8F1-77518CC744BF}"/>
              </a:ext>
            </a:extLst>
          </p:cNvPr>
          <p:cNvSpPr>
            <a:spLocks noGrp="1"/>
          </p:cNvSpPr>
          <p:nvPr>
            <p:ph type="body" idx="1"/>
          </p:nvPr>
        </p:nvSpPr>
        <p:spPr/>
        <p:txBody>
          <a:bodyPr/>
          <a:lstStyle/>
          <a:p>
            <a:endParaRPr lang="en-IT" dirty="0"/>
          </a:p>
        </p:txBody>
      </p:sp>
      <p:sp>
        <p:nvSpPr>
          <p:cNvPr id="4" name="Slide Number Placeholder 3">
            <a:extLst>
              <a:ext uri="{FF2B5EF4-FFF2-40B4-BE49-F238E27FC236}">
                <a16:creationId xmlns:a16="http://schemas.microsoft.com/office/drawing/2014/main" id="{DDBCBA84-6F2E-F1F2-E32E-82AC4F54D5E1}"/>
              </a:ext>
            </a:extLst>
          </p:cNvPr>
          <p:cNvSpPr>
            <a:spLocks noGrp="1"/>
          </p:cNvSpPr>
          <p:nvPr>
            <p:ph type="sldNum" sz="quarter" idx="5"/>
          </p:nvPr>
        </p:nvSpPr>
        <p:spPr/>
        <p:txBody>
          <a:bodyPr/>
          <a:lstStyle/>
          <a:p>
            <a:fld id="{F363A338-58F6-5643-8883-94DEFEFEE03D}" type="slidenum">
              <a:rPr lang="en-IT" smtClean="0"/>
              <a:t>50</a:t>
            </a:fld>
            <a:endParaRPr lang="en-IT"/>
          </a:p>
        </p:txBody>
      </p:sp>
    </p:spTree>
    <p:extLst>
      <p:ext uri="{BB962C8B-B14F-4D97-AF65-F5344CB8AC3E}">
        <p14:creationId xmlns:p14="http://schemas.microsoft.com/office/powerpoint/2010/main" val="18826721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4F72D-67D2-6562-5867-5750648A70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7D852-75C5-E621-BEEB-AE62B47FBE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8BDE4A-2AF3-7BD5-D906-30F5ABB5603B}"/>
              </a:ext>
            </a:extLst>
          </p:cNvPr>
          <p:cNvSpPr>
            <a:spLocks noGrp="1"/>
          </p:cNvSpPr>
          <p:nvPr>
            <p:ph type="body" idx="1"/>
          </p:nvPr>
        </p:nvSpPr>
        <p:spPr/>
        <p:txBody>
          <a:bodyPr/>
          <a:lstStyle/>
          <a:p>
            <a:endParaRPr lang="en-IT" dirty="0"/>
          </a:p>
        </p:txBody>
      </p:sp>
      <p:sp>
        <p:nvSpPr>
          <p:cNvPr id="4" name="Slide Number Placeholder 3">
            <a:extLst>
              <a:ext uri="{FF2B5EF4-FFF2-40B4-BE49-F238E27FC236}">
                <a16:creationId xmlns:a16="http://schemas.microsoft.com/office/drawing/2014/main" id="{C7D6C582-D5AA-A646-F84A-796E8D9E7A62}"/>
              </a:ext>
            </a:extLst>
          </p:cNvPr>
          <p:cNvSpPr>
            <a:spLocks noGrp="1"/>
          </p:cNvSpPr>
          <p:nvPr>
            <p:ph type="sldNum" sz="quarter" idx="5"/>
          </p:nvPr>
        </p:nvSpPr>
        <p:spPr/>
        <p:txBody>
          <a:bodyPr/>
          <a:lstStyle/>
          <a:p>
            <a:fld id="{F363A338-58F6-5643-8883-94DEFEFEE03D}" type="slidenum">
              <a:rPr lang="en-IT" smtClean="0"/>
              <a:t>51</a:t>
            </a:fld>
            <a:endParaRPr lang="en-IT"/>
          </a:p>
        </p:txBody>
      </p:sp>
    </p:spTree>
    <p:extLst>
      <p:ext uri="{BB962C8B-B14F-4D97-AF65-F5344CB8AC3E}">
        <p14:creationId xmlns:p14="http://schemas.microsoft.com/office/powerpoint/2010/main" val="1147057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7D0DE-A81F-9A70-C51D-5362EBCDC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F5C88-5DC7-C53D-0C33-4052CEB170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849786-61C7-3062-ECC1-9FA82CDC96D4}"/>
              </a:ext>
            </a:extLst>
          </p:cNvPr>
          <p:cNvSpPr>
            <a:spLocks noGrp="1"/>
          </p:cNvSpPr>
          <p:nvPr>
            <p:ph type="body" idx="1"/>
          </p:nvPr>
        </p:nvSpPr>
        <p:spPr/>
        <p:txBody>
          <a:bodyPr/>
          <a:lstStyle/>
          <a:p>
            <a:endParaRPr lang="en-IT" dirty="0"/>
          </a:p>
        </p:txBody>
      </p:sp>
      <p:sp>
        <p:nvSpPr>
          <p:cNvPr id="4" name="Slide Number Placeholder 3">
            <a:extLst>
              <a:ext uri="{FF2B5EF4-FFF2-40B4-BE49-F238E27FC236}">
                <a16:creationId xmlns:a16="http://schemas.microsoft.com/office/drawing/2014/main" id="{ED23A475-2753-6FEA-72CA-6F3243C8BA88}"/>
              </a:ext>
            </a:extLst>
          </p:cNvPr>
          <p:cNvSpPr>
            <a:spLocks noGrp="1"/>
          </p:cNvSpPr>
          <p:nvPr>
            <p:ph type="sldNum" sz="quarter" idx="5"/>
          </p:nvPr>
        </p:nvSpPr>
        <p:spPr/>
        <p:txBody>
          <a:bodyPr/>
          <a:lstStyle/>
          <a:p>
            <a:fld id="{F363A338-58F6-5643-8883-94DEFEFEE03D}" type="slidenum">
              <a:rPr lang="en-IT" smtClean="0"/>
              <a:t>52</a:t>
            </a:fld>
            <a:endParaRPr lang="en-IT"/>
          </a:p>
        </p:txBody>
      </p:sp>
    </p:spTree>
    <p:extLst>
      <p:ext uri="{BB962C8B-B14F-4D97-AF65-F5344CB8AC3E}">
        <p14:creationId xmlns:p14="http://schemas.microsoft.com/office/powerpoint/2010/main" val="35406582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F2AC5-97D5-91B1-7DE2-EF6B235614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6F29D-A302-59D6-4A73-5A36937C61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EF22AF5-32A7-E060-164B-2415E11D78F3}"/>
              </a:ext>
            </a:extLst>
          </p:cNvPr>
          <p:cNvSpPr>
            <a:spLocks noGrp="1"/>
          </p:cNvSpPr>
          <p:nvPr>
            <p:ph type="body" idx="1"/>
          </p:nvPr>
        </p:nvSpPr>
        <p:spPr/>
        <p:txBody>
          <a:bodyPr/>
          <a:lstStyle/>
          <a:p>
            <a:endParaRPr lang="en-IT" dirty="0"/>
          </a:p>
        </p:txBody>
      </p:sp>
      <p:sp>
        <p:nvSpPr>
          <p:cNvPr id="4" name="Slide Number Placeholder 3">
            <a:extLst>
              <a:ext uri="{FF2B5EF4-FFF2-40B4-BE49-F238E27FC236}">
                <a16:creationId xmlns:a16="http://schemas.microsoft.com/office/drawing/2014/main" id="{E8FC643F-4ADD-4730-5B2A-DC2865C066B4}"/>
              </a:ext>
            </a:extLst>
          </p:cNvPr>
          <p:cNvSpPr>
            <a:spLocks noGrp="1"/>
          </p:cNvSpPr>
          <p:nvPr>
            <p:ph type="sldNum" sz="quarter" idx="5"/>
          </p:nvPr>
        </p:nvSpPr>
        <p:spPr/>
        <p:txBody>
          <a:bodyPr/>
          <a:lstStyle/>
          <a:p>
            <a:fld id="{F363A338-58F6-5643-8883-94DEFEFEE03D}" type="slidenum">
              <a:rPr lang="en-IT" smtClean="0"/>
              <a:t>53</a:t>
            </a:fld>
            <a:endParaRPr lang="en-IT"/>
          </a:p>
        </p:txBody>
      </p:sp>
    </p:spTree>
    <p:extLst>
      <p:ext uri="{BB962C8B-B14F-4D97-AF65-F5344CB8AC3E}">
        <p14:creationId xmlns:p14="http://schemas.microsoft.com/office/powerpoint/2010/main" val="8881904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This slide should make clear that fabrication is not an afterthought. The design has already generated feedback on wafer stacks and process control. If the silicon thickness after etching is not sufficiently controlled, deposited amorphous silicon may be a better route. This is also why the optical test structures should include converters and launcher coupons, not only the final accelerating geometry.</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For the experimental part, I would emphasize the staged logic. First, measure the passive optical platform: transmission, cutoff and propagation loss using end-fire and cut-back structures. Then move to a Zhao-like two-arm architecture to test phase conditions and modal selection. Only later does it make sense to move to a pulsed DLA experiment with 2 micron femtosecond light and electron beam integration.</a:t>
            </a:r>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CB220-522A-5EA0-9094-EE61522E16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312A8-1202-B2CD-C503-5011CE29CA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3A20C4-94AB-6E26-5560-49E3703BD93F}"/>
              </a:ext>
            </a:extLst>
          </p:cNvPr>
          <p:cNvSpPr>
            <a:spLocks noGrp="1"/>
          </p:cNvSpPr>
          <p:nvPr>
            <p:ph type="body" idx="1"/>
          </p:nvPr>
        </p:nvSpPr>
        <p:spPr/>
        <p:txBody>
          <a:bodyPr/>
          <a:lstStyle/>
          <a:p>
            <a:endParaRPr lang="en-IT" dirty="0"/>
          </a:p>
        </p:txBody>
      </p:sp>
      <p:sp>
        <p:nvSpPr>
          <p:cNvPr id="4" name="Slide Number Placeholder 3">
            <a:extLst>
              <a:ext uri="{FF2B5EF4-FFF2-40B4-BE49-F238E27FC236}">
                <a16:creationId xmlns:a16="http://schemas.microsoft.com/office/drawing/2014/main" id="{CC9FF83C-D63D-540F-543F-7B8FE685F50A}"/>
              </a:ext>
            </a:extLst>
          </p:cNvPr>
          <p:cNvSpPr>
            <a:spLocks noGrp="1"/>
          </p:cNvSpPr>
          <p:nvPr>
            <p:ph type="sldNum" sz="quarter" idx="5"/>
          </p:nvPr>
        </p:nvSpPr>
        <p:spPr/>
        <p:txBody>
          <a:bodyPr/>
          <a:lstStyle/>
          <a:p>
            <a:fld id="{F363A338-58F6-5643-8883-94DEFEFEE03D}" type="slidenum">
              <a:rPr lang="en-IT" smtClean="0"/>
              <a:t>6</a:t>
            </a:fld>
            <a:endParaRPr lang="en-IT"/>
          </a:p>
        </p:txBody>
      </p:sp>
    </p:spTree>
    <p:extLst>
      <p:ext uri="{BB962C8B-B14F-4D97-AF65-F5344CB8AC3E}">
        <p14:creationId xmlns:p14="http://schemas.microsoft.com/office/powerpoint/2010/main" val="23427967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The final scientific roadmap is not only internal. EPITA WP5 includes a task on co-propagating DLA structures, with INFN-LNS and the listed partners</a:t>
            </a:r>
            <a:r>
              <a:rPr lang="en-US"/>
              <a:t>. the </a:t>
            </a:r>
            <a:r>
              <a:rPr lang="en-US" dirty="0"/>
              <a:t>activity has an experimental and collaborative trajectory beyond a single simulation paper.</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I would close with these three messages. First, phase matching is a design problem, especially below the relativistic regime. Second, co-propagating structures give a natural scaling route. Third, the next step requires coupled modeling and experiments: pulsed laser dynamics, fabrication constraints, optical coupling and beam dynamics have to be considered together.</a:t>
            </a:r>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1B230-F9A3-46E2-BFD7-082EFDF789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E5D0A3-AE4A-D355-B6DC-79ED63FB3F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2CD5A2A-C416-7473-86C0-050206E8AB2C}"/>
              </a:ext>
            </a:extLst>
          </p:cNvPr>
          <p:cNvSpPr>
            <a:spLocks noGrp="1"/>
          </p:cNvSpPr>
          <p:nvPr>
            <p:ph type="body" idx="1"/>
          </p:nvPr>
        </p:nvSpPr>
        <p:spPr/>
        <p:txBody>
          <a:bodyPr/>
          <a:lstStyle/>
          <a:p>
            <a:endParaRPr lang="en-IT" dirty="0"/>
          </a:p>
        </p:txBody>
      </p:sp>
      <p:sp>
        <p:nvSpPr>
          <p:cNvPr id="4" name="Slide Number Placeholder 3">
            <a:extLst>
              <a:ext uri="{FF2B5EF4-FFF2-40B4-BE49-F238E27FC236}">
                <a16:creationId xmlns:a16="http://schemas.microsoft.com/office/drawing/2014/main" id="{5024E5E6-B773-995C-A267-AFC39C14E668}"/>
              </a:ext>
            </a:extLst>
          </p:cNvPr>
          <p:cNvSpPr>
            <a:spLocks noGrp="1"/>
          </p:cNvSpPr>
          <p:nvPr>
            <p:ph type="sldNum" sz="quarter" idx="5"/>
          </p:nvPr>
        </p:nvSpPr>
        <p:spPr/>
        <p:txBody>
          <a:bodyPr/>
          <a:lstStyle/>
          <a:p>
            <a:fld id="{F363A338-58F6-5643-8883-94DEFEFEE03D}" type="slidenum">
              <a:rPr lang="en-IT" smtClean="0"/>
              <a:t>7</a:t>
            </a:fld>
            <a:endParaRPr lang="en-IT"/>
          </a:p>
        </p:txBody>
      </p:sp>
    </p:spTree>
    <p:extLst>
      <p:ext uri="{BB962C8B-B14F-4D97-AF65-F5344CB8AC3E}">
        <p14:creationId xmlns:p14="http://schemas.microsoft.com/office/powerpoint/2010/main" val="230054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pic>
        <p:nvPicPr>
          <p:cNvPr id="6" name="Immagine 7">
            <a:extLst>
              <a:ext uri="{FF2B5EF4-FFF2-40B4-BE49-F238E27FC236}">
                <a16:creationId xmlns:a16="http://schemas.microsoft.com/office/drawing/2014/main" id="{6C0C5268-513B-D5B1-93D8-852D0D70E2CE}"/>
              </a:ext>
            </a:extLst>
          </p:cNvPr>
          <p:cNvPicPr>
            <a:picLocks noChangeAspect="1"/>
          </p:cNvPicPr>
          <p:nvPr userDrawn="1"/>
        </p:nvPicPr>
        <p:blipFill rotWithShape="1">
          <a:blip r:embed="rId2"/>
          <a:srcRect t="96258"/>
          <a:stretch/>
        </p:blipFill>
        <p:spPr>
          <a:xfrm>
            <a:off x="0" y="6550397"/>
            <a:ext cx="12192000" cy="342156"/>
          </a:xfrm>
          <a:prstGeom prst="rect">
            <a:avLst/>
          </a:prstGeom>
        </p:spPr>
      </p:pic>
      <p:sp>
        <p:nvSpPr>
          <p:cNvPr id="7" name="Date Placeholder 3">
            <a:extLst>
              <a:ext uri="{FF2B5EF4-FFF2-40B4-BE49-F238E27FC236}">
                <a16:creationId xmlns:a16="http://schemas.microsoft.com/office/drawing/2014/main" id="{05567A28-6F03-64E0-CE5F-16D3A6F80BF6}"/>
              </a:ext>
            </a:extLst>
          </p:cNvPr>
          <p:cNvSpPr>
            <a:spLocks noGrp="1"/>
          </p:cNvSpPr>
          <p:nvPr>
            <p:ph type="dt" sz="half" idx="10"/>
          </p:nvPr>
        </p:nvSpPr>
        <p:spPr>
          <a:xfrm>
            <a:off x="28390" y="6598229"/>
            <a:ext cx="2743200" cy="246491"/>
          </a:xfrm>
          <a:prstGeom prst="rect">
            <a:avLst/>
          </a:prstGeom>
        </p:spPr>
        <p:txBody>
          <a:bodyPr/>
          <a:lstStyle/>
          <a:p>
            <a:r>
              <a:rPr lang="it-IT"/>
              <a:t>07/02/24</a:t>
            </a:r>
            <a:endParaRPr lang="en-IT" dirty="0"/>
          </a:p>
        </p:txBody>
      </p:sp>
      <p:sp>
        <p:nvSpPr>
          <p:cNvPr id="8" name="Footer Placeholder 4">
            <a:extLst>
              <a:ext uri="{FF2B5EF4-FFF2-40B4-BE49-F238E27FC236}">
                <a16:creationId xmlns:a16="http://schemas.microsoft.com/office/drawing/2014/main" id="{2E29D725-09F9-6C60-E291-72D1BC0D5FA4}"/>
              </a:ext>
            </a:extLst>
          </p:cNvPr>
          <p:cNvSpPr>
            <a:spLocks noGrp="1"/>
          </p:cNvSpPr>
          <p:nvPr>
            <p:ph type="ftr" sz="quarter" idx="11"/>
          </p:nvPr>
        </p:nvSpPr>
        <p:spPr>
          <a:xfrm>
            <a:off x="4038600" y="6598228"/>
            <a:ext cx="4114800" cy="246491"/>
          </a:xfrm>
          <a:prstGeom prst="rect">
            <a:avLst/>
          </a:prstGeom>
        </p:spPr>
        <p:txBody>
          <a:bodyPr/>
          <a:lstStyle>
            <a:lvl1pPr>
              <a:defRPr>
                <a:latin typeface="Montserrat" pitchFamily="2" charset="77"/>
              </a:defRPr>
            </a:lvl1pPr>
          </a:lstStyle>
          <a:p>
            <a:endParaRPr lang="en-IT" dirty="0"/>
          </a:p>
        </p:txBody>
      </p:sp>
      <p:sp>
        <p:nvSpPr>
          <p:cNvPr id="9" name="Slide Number Placeholder 5">
            <a:extLst>
              <a:ext uri="{FF2B5EF4-FFF2-40B4-BE49-F238E27FC236}">
                <a16:creationId xmlns:a16="http://schemas.microsoft.com/office/drawing/2014/main" id="{D7C9CCB5-FC61-7656-A269-F81C312A2F10}"/>
              </a:ext>
            </a:extLst>
          </p:cNvPr>
          <p:cNvSpPr>
            <a:spLocks noGrp="1"/>
          </p:cNvSpPr>
          <p:nvPr>
            <p:ph type="sldNum" sz="quarter" idx="12"/>
          </p:nvPr>
        </p:nvSpPr>
        <p:spPr>
          <a:xfrm>
            <a:off x="9420410" y="6597353"/>
            <a:ext cx="2743200" cy="246491"/>
          </a:xfrm>
          <a:prstGeom prst="rect">
            <a:avLst/>
          </a:prstGeom>
        </p:spPr>
        <p:txBody>
          <a:bodyPr/>
          <a:lstStyle/>
          <a:p>
            <a:fld id="{96CE6C3E-E375-3C4B-BDAC-C4D937CD00AD}" type="slidenum">
              <a:rPr lang="en-IT" smtClean="0"/>
              <a:t>‹#›</a:t>
            </a:fld>
            <a:endParaRPr lang="en-IT" dirty="0"/>
          </a:p>
        </p:txBody>
      </p:sp>
      <p:sp>
        <p:nvSpPr>
          <p:cNvPr id="10" name="Rectangle 9">
            <a:extLst>
              <a:ext uri="{FF2B5EF4-FFF2-40B4-BE49-F238E27FC236}">
                <a16:creationId xmlns:a16="http://schemas.microsoft.com/office/drawing/2014/main" id="{15A9EE90-1656-3423-E367-052BA27B6A15}"/>
              </a:ext>
            </a:extLst>
          </p:cNvPr>
          <p:cNvSpPr/>
          <p:nvPr userDrawn="1"/>
        </p:nvSpPr>
        <p:spPr>
          <a:xfrm>
            <a:off x="0" y="0"/>
            <a:ext cx="12192000" cy="602428"/>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2" name="Title 1">
            <a:extLst>
              <a:ext uri="{FF2B5EF4-FFF2-40B4-BE49-F238E27FC236}">
                <a16:creationId xmlns:a16="http://schemas.microsoft.com/office/drawing/2014/main" id="{B13B53FF-408C-AB8B-FFC6-276B8EA27038}"/>
              </a:ext>
            </a:extLst>
          </p:cNvPr>
          <p:cNvSpPr>
            <a:spLocks noGrp="1"/>
          </p:cNvSpPr>
          <p:nvPr>
            <p:ph type="title" hasCustomPrompt="1"/>
          </p:nvPr>
        </p:nvSpPr>
        <p:spPr>
          <a:xfrm>
            <a:off x="3309256" y="-1"/>
            <a:ext cx="8882743" cy="602428"/>
          </a:xfrm>
        </p:spPr>
        <p:txBody>
          <a:bodyPr>
            <a:noAutofit/>
          </a:bodyPr>
          <a:lstStyle>
            <a:lvl1pPr algn="r">
              <a:defRPr sz="3600" b="1">
                <a:solidFill>
                  <a:schemeClr val="bg1"/>
                </a:solidFill>
                <a:latin typeface="Montserrat" pitchFamily="2" charset="77"/>
              </a:defRPr>
            </a:lvl1pPr>
          </a:lstStyle>
          <a:p>
            <a:r>
              <a:rPr lang="en-GB" dirty="0"/>
              <a:t>Title</a:t>
            </a:r>
            <a:endParaRPr lang="en-IT" dirty="0"/>
          </a:p>
        </p:txBody>
      </p:sp>
    </p:spTree>
    <p:extLst>
      <p:ext uri="{BB962C8B-B14F-4D97-AF65-F5344CB8AC3E}">
        <p14:creationId xmlns:p14="http://schemas.microsoft.com/office/powerpoint/2010/main" val="1966291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BBF817F4-9B9B-C2CD-00B8-9EC8F19579DA}"/>
              </a:ext>
            </a:extLst>
          </p:cNvPr>
          <p:cNvPicPr>
            <a:picLocks noChangeAspect="1"/>
          </p:cNvPicPr>
          <p:nvPr userDrawn="1"/>
        </p:nvPicPr>
        <p:blipFill rotWithShape="1">
          <a:blip r:embed="rId2"/>
          <a:srcRect t="96258"/>
          <a:stretch/>
        </p:blipFill>
        <p:spPr>
          <a:xfrm>
            <a:off x="0" y="6550397"/>
            <a:ext cx="12192000" cy="342156"/>
          </a:xfrm>
          <a:prstGeom prst="rect">
            <a:avLst/>
          </a:prstGeom>
        </p:spPr>
      </p:pic>
      <p:sp>
        <p:nvSpPr>
          <p:cNvPr id="3" name="Content Placeholder 2">
            <a:extLst>
              <a:ext uri="{FF2B5EF4-FFF2-40B4-BE49-F238E27FC236}">
                <a16:creationId xmlns:a16="http://schemas.microsoft.com/office/drawing/2014/main" id="{96F89682-2CA5-2AB5-EDCA-B1B3CE146F18}"/>
              </a:ext>
            </a:extLst>
          </p:cNvPr>
          <p:cNvSpPr>
            <a:spLocks noGrp="1"/>
          </p:cNvSpPr>
          <p:nvPr>
            <p:ph idx="1"/>
          </p:nvPr>
        </p:nvSpPr>
        <p:spPr>
          <a:xfrm>
            <a:off x="406400" y="1070881"/>
            <a:ext cx="11495314" cy="5170261"/>
          </a:xfrm>
        </p:spPr>
        <p:txBody>
          <a:bodyP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IT" dirty="0"/>
          </a:p>
        </p:txBody>
      </p:sp>
      <p:sp>
        <p:nvSpPr>
          <p:cNvPr id="4" name="Date Placeholder 3">
            <a:extLst>
              <a:ext uri="{FF2B5EF4-FFF2-40B4-BE49-F238E27FC236}">
                <a16:creationId xmlns:a16="http://schemas.microsoft.com/office/drawing/2014/main" id="{90A01D0A-7D27-6E7B-280F-6C9C94C91EC2}"/>
              </a:ext>
            </a:extLst>
          </p:cNvPr>
          <p:cNvSpPr>
            <a:spLocks noGrp="1"/>
          </p:cNvSpPr>
          <p:nvPr>
            <p:ph type="dt" sz="half" idx="10"/>
          </p:nvPr>
        </p:nvSpPr>
        <p:spPr>
          <a:xfrm>
            <a:off x="28390" y="6598229"/>
            <a:ext cx="2743200" cy="246491"/>
          </a:xfrm>
          <a:prstGeom prst="rect">
            <a:avLst/>
          </a:prstGeom>
        </p:spPr>
        <p:txBody>
          <a:bodyPr/>
          <a:lstStyle/>
          <a:p>
            <a:r>
              <a:rPr lang="it-IT"/>
              <a:t>07/02/24</a:t>
            </a:r>
            <a:endParaRPr lang="en-IT" dirty="0"/>
          </a:p>
        </p:txBody>
      </p:sp>
      <p:sp>
        <p:nvSpPr>
          <p:cNvPr id="5" name="Footer Placeholder 4">
            <a:extLst>
              <a:ext uri="{FF2B5EF4-FFF2-40B4-BE49-F238E27FC236}">
                <a16:creationId xmlns:a16="http://schemas.microsoft.com/office/drawing/2014/main" id="{4C21484D-7E62-B782-3677-FED747CBFE68}"/>
              </a:ext>
            </a:extLst>
          </p:cNvPr>
          <p:cNvSpPr>
            <a:spLocks noGrp="1"/>
          </p:cNvSpPr>
          <p:nvPr>
            <p:ph type="ftr" sz="quarter" idx="11"/>
          </p:nvPr>
        </p:nvSpPr>
        <p:spPr>
          <a:xfrm>
            <a:off x="4038600" y="6598228"/>
            <a:ext cx="4114800" cy="246491"/>
          </a:xfrm>
          <a:prstGeom prst="rect">
            <a:avLst/>
          </a:prstGeom>
        </p:spPr>
        <p:txBody>
          <a:bodyPr/>
          <a:lstStyle>
            <a:lvl1pPr>
              <a:defRPr>
                <a:latin typeface="Montserrat" pitchFamily="2" charset="77"/>
              </a:defRPr>
            </a:lvl1pPr>
          </a:lstStyle>
          <a:p>
            <a:endParaRPr lang="en-IT" dirty="0"/>
          </a:p>
        </p:txBody>
      </p:sp>
      <p:sp>
        <p:nvSpPr>
          <p:cNvPr id="6" name="Slide Number Placeholder 5">
            <a:extLst>
              <a:ext uri="{FF2B5EF4-FFF2-40B4-BE49-F238E27FC236}">
                <a16:creationId xmlns:a16="http://schemas.microsoft.com/office/drawing/2014/main" id="{4A114ACF-364F-CB0E-BE91-FFC5D62D8B8F}"/>
              </a:ext>
            </a:extLst>
          </p:cNvPr>
          <p:cNvSpPr>
            <a:spLocks noGrp="1"/>
          </p:cNvSpPr>
          <p:nvPr>
            <p:ph type="sldNum" sz="quarter" idx="12"/>
          </p:nvPr>
        </p:nvSpPr>
        <p:spPr>
          <a:xfrm>
            <a:off x="9420410" y="6597353"/>
            <a:ext cx="2743200" cy="246491"/>
          </a:xfrm>
          <a:prstGeom prst="rect">
            <a:avLst/>
          </a:prstGeom>
        </p:spPr>
        <p:txBody>
          <a:bodyPr/>
          <a:lstStyle/>
          <a:p>
            <a:fld id="{96CE6C3E-E375-3C4B-BDAC-C4D937CD00AD}" type="slidenum">
              <a:rPr lang="en-IT" smtClean="0"/>
              <a:t>‹#›</a:t>
            </a:fld>
            <a:endParaRPr lang="en-IT" dirty="0"/>
          </a:p>
        </p:txBody>
      </p:sp>
      <p:sp>
        <p:nvSpPr>
          <p:cNvPr id="9" name="Rectangle 8">
            <a:extLst>
              <a:ext uri="{FF2B5EF4-FFF2-40B4-BE49-F238E27FC236}">
                <a16:creationId xmlns:a16="http://schemas.microsoft.com/office/drawing/2014/main" id="{40FB7259-27C7-6CD1-2AA6-858BFB48C6DF}"/>
              </a:ext>
            </a:extLst>
          </p:cNvPr>
          <p:cNvSpPr/>
          <p:nvPr userDrawn="1"/>
        </p:nvSpPr>
        <p:spPr>
          <a:xfrm>
            <a:off x="0" y="0"/>
            <a:ext cx="12192000" cy="602428"/>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6" name="Title 1">
            <a:extLst>
              <a:ext uri="{FF2B5EF4-FFF2-40B4-BE49-F238E27FC236}">
                <a16:creationId xmlns:a16="http://schemas.microsoft.com/office/drawing/2014/main" id="{F41884BA-D2CA-FF49-F76B-F77D4F7F29E4}"/>
              </a:ext>
            </a:extLst>
          </p:cNvPr>
          <p:cNvSpPr txBox="1">
            <a:spLocks/>
          </p:cNvSpPr>
          <p:nvPr userDrawn="1"/>
        </p:nvSpPr>
        <p:spPr>
          <a:xfrm>
            <a:off x="3309256" y="-1"/>
            <a:ext cx="8882743" cy="602428"/>
          </a:xfrm>
          <a:prstGeom prst="rect">
            <a:avLst/>
          </a:prstGeom>
        </p:spPr>
        <p:txBody>
          <a:bodyPr vert="horz" lIns="91440" tIns="45720" rIns="91440" bIns="45720" rtlCol="0" anchor="ctr">
            <a:normAutofit fontScale="92500" lnSpcReduction="10000"/>
          </a:bodyPr>
          <a:lstStyle>
            <a:lvl1pPr algn="r" defTabSz="914400" rtl="0" eaLnBrk="1" latinLnBrk="0" hangingPunct="1">
              <a:lnSpc>
                <a:spcPct val="90000"/>
              </a:lnSpc>
              <a:spcBef>
                <a:spcPct val="0"/>
              </a:spcBef>
              <a:buNone/>
              <a:defRPr sz="4200" b="1" kern="1200">
                <a:solidFill>
                  <a:schemeClr val="bg1"/>
                </a:solidFill>
                <a:latin typeface="Montserrat" pitchFamily="2" charset="77"/>
                <a:ea typeface="+mj-ea"/>
                <a:cs typeface="+mj-cs"/>
              </a:defRPr>
            </a:lvl1pPr>
          </a:lstStyle>
          <a:p>
            <a:endParaRPr lang="en-IT" dirty="0"/>
          </a:p>
        </p:txBody>
      </p:sp>
    </p:spTree>
    <p:extLst>
      <p:ext uri="{BB962C8B-B14F-4D97-AF65-F5344CB8AC3E}">
        <p14:creationId xmlns:p14="http://schemas.microsoft.com/office/powerpoint/2010/main" val="322004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7DE6118-2437-4B30-8E3C-4D2BE6020583}" type="datetimeFigureOut">
              <a:rPr lang="en-US" dirty="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a:p>
        </p:txBody>
      </p:sp>
    </p:spTree>
    <p:extLst>
      <p:ext uri="{BB962C8B-B14F-4D97-AF65-F5344CB8AC3E}">
        <p14:creationId xmlns:p14="http://schemas.microsoft.com/office/powerpoint/2010/main" val="3105308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MASTER">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118872" cy="6858000"/>
          </a:xfrm>
          <a:prstGeom prst="rect">
            <a:avLst/>
          </a:prstGeom>
          <a:solidFill>
            <a:srgbClr val="0A6B9A"/>
          </a:solidFill>
          <a:ln w="12700">
            <a:solidFill>
              <a:srgbClr val="0A6B9A"/>
            </a:solidFill>
            <a:prstDash val="solid"/>
          </a:ln>
        </p:spPr>
        <p:txBody>
          <a:bodyPr/>
          <a:lstStyle/>
          <a:p>
            <a:endParaRPr lang="en-GB"/>
          </a:p>
        </p:txBody>
      </p:sp>
      <p:sp>
        <p:nvSpPr>
          <p:cNvPr id="3" name="Shape 1"/>
          <p:cNvSpPr/>
          <p:nvPr/>
        </p:nvSpPr>
        <p:spPr>
          <a:xfrm>
            <a:off x="502920" y="1133856"/>
            <a:ext cx="11201400" cy="0"/>
          </a:xfrm>
          <a:prstGeom prst="line">
            <a:avLst/>
          </a:prstGeom>
          <a:noFill/>
          <a:ln w="12700">
            <a:solidFill>
              <a:srgbClr val="C7D0DB"/>
            </a:solidFill>
            <a:prstDash val="solid"/>
          </a:ln>
        </p:spPr>
        <p:txBody>
          <a:bodyPr/>
          <a:lstStyle/>
          <a:p>
            <a:endParaRPr lang="en-GB"/>
          </a:p>
        </p:txBody>
      </p:sp>
      <p:sp>
        <p:nvSpPr>
          <p:cNvPr id="4" name="Text 2"/>
          <p:cNvSpPr/>
          <p:nvPr/>
        </p:nvSpPr>
        <p:spPr>
          <a:xfrm>
            <a:off x="320040" y="6565392"/>
            <a:ext cx="1371600" cy="146304"/>
          </a:xfrm>
          <a:prstGeom prst="rect">
            <a:avLst/>
          </a:prstGeom>
          <a:noFill/>
          <a:ln/>
        </p:spPr>
        <p:txBody>
          <a:bodyPr wrap="square" rtlCol="0" anchor="ctr"/>
          <a:lstStyle/>
          <a:p>
            <a:pPr marL="0" indent="0">
              <a:buNone/>
            </a:pPr>
            <a:r>
              <a:rPr lang="en-US" sz="750" dirty="0">
                <a:solidFill>
                  <a:srgbClr val="64748B"/>
                </a:solidFill>
              </a:rPr>
              <a:t>Context</a:t>
            </a:r>
            <a:endParaRPr lang="en-US" sz="750" dirty="0"/>
          </a:p>
        </p:txBody>
      </p:sp>
      <p:sp>
        <p:nvSpPr>
          <p:cNvPr id="5" name="Text 3"/>
          <p:cNvSpPr/>
          <p:nvPr/>
        </p:nvSpPr>
        <p:spPr>
          <a:xfrm>
            <a:off x="10561320" y="6565392"/>
            <a:ext cx="1234440" cy="146304"/>
          </a:xfrm>
          <a:prstGeom prst="rect">
            <a:avLst/>
          </a:prstGeom>
          <a:noFill/>
          <a:ln/>
        </p:spPr>
        <p:txBody>
          <a:bodyPr wrap="square" rtlCol="0" anchor="ctr"/>
          <a:lstStyle/>
          <a:p>
            <a:pPr marL="0" indent="0" algn="r">
              <a:buNone/>
            </a:pPr>
            <a:r>
              <a:rPr lang="en-US" sz="750" dirty="0">
                <a:solidFill>
                  <a:srgbClr val="64748B"/>
                </a:solidFill>
              </a:rPr>
              <a:t>Giuseppe Torrisi • INFN-LNS</a:t>
            </a:r>
            <a:endParaRPr lang="en-US" sz="750" dirty="0"/>
          </a:p>
        </p:txBody>
      </p:sp>
      <p:sp>
        <p:nvSpPr>
          <p:cNvPr id="25" name="Slide Number Placeholder 0"/>
          <p:cNvSpPr>
            <a:spLocks noGrp="1"/>
          </p:cNvSpPr>
          <p:nvPr>
            <p:ph type="sldNum" sz="quarter" idx="4294967295"/>
          </p:nvPr>
        </p:nvSpPr>
        <p:spPr>
          <a:xfrm>
            <a:off x="11841480" y="6547104"/>
            <a:ext cx="800000" cy="300000"/>
          </a:xfrm>
          <a:prstGeom prst="rect">
            <a:avLst/>
          </a:prstGeom>
          <a:extLst>
            <a:ext uri="{C572A759-6A51-4108-AA02-DFA0A04FC94B}">
              <ma14:wrappingTextBoxFlag xmlns="" xmlns:ma14="http://schemas.microsoft.com/office/mac/drawingml/2011/main" val="0"/>
            </a:ext>
          </a:extLst>
        </p:spPr>
        <p:txBody>
          <a:bodyPr/>
          <a:lstStyle>
            <a:lvl1pPr>
              <a:defRPr sz="1200">
                <a:solidFill>
                  <a:srgbClr val="64748B"/>
                </a:solidFill>
                <a:latin typeface="Aptos"/>
                <a:ea typeface="Aptos"/>
                <a:cs typeface="Aptos"/>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36112910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0.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270.png"/><Relationship Id="rId5" Type="http://schemas.openxmlformats.org/officeDocument/2006/relationships/image" Target="../media/image280.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280.png"/><Relationship Id="rId5" Type="http://schemas.openxmlformats.org/officeDocument/2006/relationships/image" Target="../media/image26.png"/><Relationship Id="rId10" Type="http://schemas.openxmlformats.org/officeDocument/2006/relationships/image" Target="../media/image270.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0.png"/><Relationship Id="rId7"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58.png"/><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5.emf"/><Relationship Id="rId7"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3.png"/><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5.emf"/><Relationship Id="rId7" Type="http://schemas.openxmlformats.org/officeDocument/2006/relationships/image" Target="../media/image67.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3.png"/><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8.gif"/><Relationship Id="rId7" Type="http://schemas.openxmlformats.org/officeDocument/2006/relationships/image" Target="../media/image760.pn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680.png"/></Relationships>
</file>

<file path=ppt/slides/_rels/slide4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5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85.sv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88.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emf"/><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chemeClr val="bg1"/>
        </a:solidFill>
        <a:effectLst/>
      </p:bgPr>
    </p:bg>
    <p:spTree>
      <p:nvGrpSpPr>
        <p:cNvPr id="1" name=""/>
        <p:cNvGrpSpPr/>
        <p:nvPr/>
      </p:nvGrpSpPr>
      <p:grpSpPr>
        <a:xfrm>
          <a:off x="0" y="0"/>
          <a:ext cx="0" cy="0"/>
          <a:chOff x="0" y="0"/>
          <a:chExt cx="0" cy="0"/>
        </a:xfrm>
      </p:grpSpPr>
      <p:sp>
        <p:nvSpPr>
          <p:cNvPr id="3" name="Shape 0"/>
          <p:cNvSpPr/>
          <p:nvPr/>
        </p:nvSpPr>
        <p:spPr>
          <a:xfrm>
            <a:off x="0" y="1609344"/>
            <a:ext cx="12191695" cy="5248656"/>
          </a:xfrm>
          <a:prstGeom prst="rect">
            <a:avLst/>
          </a:prstGeom>
          <a:solidFill>
            <a:srgbClr val="12263A">
              <a:alpha val="85000"/>
            </a:srgbClr>
          </a:solidFill>
          <a:ln w="12700">
            <a:solidFill>
              <a:srgbClr val="12263A">
                <a:alpha val="0"/>
              </a:srgbClr>
            </a:solidFill>
            <a:prstDash val="solid"/>
          </a:ln>
        </p:spPr>
        <p:txBody>
          <a:bodyPr/>
          <a:lstStyle/>
          <a:p>
            <a:endParaRPr lang="en-GB"/>
          </a:p>
        </p:txBody>
      </p:sp>
      <p:sp>
        <p:nvSpPr>
          <p:cNvPr id="4" name="Shape 1"/>
          <p:cNvSpPr/>
          <p:nvPr/>
        </p:nvSpPr>
        <p:spPr>
          <a:xfrm>
            <a:off x="0" y="1609344"/>
            <a:ext cx="12191695" cy="5248655"/>
          </a:xfrm>
          <a:prstGeom prst="rect">
            <a:avLst/>
          </a:prstGeom>
          <a:solidFill>
            <a:srgbClr val="000000">
              <a:alpha val="42000"/>
            </a:srgbClr>
          </a:solidFill>
          <a:ln w="12700">
            <a:solidFill>
              <a:srgbClr val="000000">
                <a:alpha val="0"/>
              </a:srgbClr>
            </a:solidFill>
            <a:prstDash val="solid"/>
          </a:ln>
        </p:spPr>
        <p:txBody>
          <a:bodyPr/>
          <a:lstStyle/>
          <a:p>
            <a:endParaRPr lang="en-GB" dirty="0"/>
          </a:p>
        </p:txBody>
      </p:sp>
      <p:sp>
        <p:nvSpPr>
          <p:cNvPr id="5" name="Text 2"/>
          <p:cNvSpPr/>
          <p:nvPr/>
        </p:nvSpPr>
        <p:spPr>
          <a:xfrm>
            <a:off x="43543" y="1667399"/>
            <a:ext cx="12148152" cy="1104551"/>
          </a:xfrm>
          <a:prstGeom prst="rect">
            <a:avLst/>
          </a:prstGeom>
          <a:noFill/>
          <a:ln/>
        </p:spPr>
        <p:txBody>
          <a:bodyPr wrap="square" lIns="762" tIns="762" rIns="762" bIns="762" rtlCol="0" anchor="ctr">
            <a:normAutofit lnSpcReduction="10000"/>
          </a:bodyPr>
          <a:lstStyle/>
          <a:p>
            <a:pPr marL="0" indent="0" algn="l">
              <a:buNone/>
            </a:pPr>
            <a:r>
              <a:rPr lang="en-US" sz="4000" b="1" dirty="0">
                <a:solidFill>
                  <a:srgbClr val="FFFFFF"/>
                </a:solidFill>
              </a:rPr>
              <a:t>Co-propagating Dielectric Laser Accelerators  </a:t>
            </a:r>
          </a:p>
          <a:p>
            <a:pPr marL="0" indent="0" algn="l">
              <a:buNone/>
            </a:pPr>
            <a:r>
              <a:rPr lang="en-US" sz="4000" b="1" dirty="0">
                <a:solidFill>
                  <a:srgbClr val="FFFFFF"/>
                </a:solidFill>
              </a:rPr>
              <a:t>for compact high-gradient particle acceleration</a:t>
            </a:r>
          </a:p>
        </p:txBody>
      </p:sp>
      <p:sp>
        <p:nvSpPr>
          <p:cNvPr id="6" name="Text 3"/>
          <p:cNvSpPr/>
          <p:nvPr/>
        </p:nvSpPr>
        <p:spPr>
          <a:xfrm>
            <a:off x="658368" y="2317202"/>
            <a:ext cx="9875520" cy="347472"/>
          </a:xfrm>
          <a:prstGeom prst="rect">
            <a:avLst/>
          </a:prstGeom>
          <a:noFill/>
          <a:ln/>
        </p:spPr>
        <p:txBody>
          <a:bodyPr wrap="square" lIns="762" tIns="762" rIns="762" bIns="762" rtlCol="0" anchor="ctr">
            <a:normAutofit/>
          </a:bodyPr>
          <a:lstStyle/>
          <a:p>
            <a:pPr marL="0" indent="0" algn="l">
              <a:buNone/>
            </a:pPr>
            <a:endParaRPr lang="en-US" sz="2000" dirty="0"/>
          </a:p>
        </p:txBody>
      </p:sp>
      <p:sp>
        <p:nvSpPr>
          <p:cNvPr id="7" name="Shape 4"/>
          <p:cNvSpPr/>
          <p:nvPr/>
        </p:nvSpPr>
        <p:spPr>
          <a:xfrm flipV="1">
            <a:off x="43542" y="2817074"/>
            <a:ext cx="10974977" cy="1318"/>
          </a:xfrm>
          <a:prstGeom prst="line">
            <a:avLst/>
          </a:prstGeom>
          <a:noFill/>
          <a:ln w="38100">
            <a:solidFill>
              <a:srgbClr val="00A8A8"/>
            </a:solidFill>
            <a:prstDash val="solid"/>
          </a:ln>
        </p:spPr>
        <p:txBody>
          <a:bodyPr/>
          <a:lstStyle/>
          <a:p>
            <a:endParaRPr lang="en-GB"/>
          </a:p>
        </p:txBody>
      </p:sp>
      <p:sp>
        <p:nvSpPr>
          <p:cNvPr id="8" name="Text 5"/>
          <p:cNvSpPr/>
          <p:nvPr/>
        </p:nvSpPr>
        <p:spPr>
          <a:xfrm>
            <a:off x="3218285" y="2968543"/>
            <a:ext cx="6583680" cy="734803"/>
          </a:xfrm>
          <a:prstGeom prst="rect">
            <a:avLst/>
          </a:prstGeom>
          <a:noFill/>
          <a:ln/>
        </p:spPr>
        <p:txBody>
          <a:bodyPr wrap="square" lIns="762" tIns="762" rIns="762" bIns="762" rtlCol="0" anchor="ctr">
            <a:normAutofit/>
          </a:bodyPr>
          <a:lstStyle/>
          <a:p>
            <a:pPr marL="0" indent="0" algn="l">
              <a:buNone/>
            </a:pPr>
            <a:r>
              <a:rPr lang="en-US" sz="2400" b="1" dirty="0">
                <a:solidFill>
                  <a:srgbClr val="FFFFFF"/>
                </a:solidFill>
              </a:rPr>
              <a:t>Giuseppe Torrisi • </a:t>
            </a:r>
            <a:r>
              <a:rPr lang="en-US" sz="2400" b="1" i="1" dirty="0">
                <a:solidFill>
                  <a:srgbClr val="FFFFFF"/>
                </a:solidFill>
              </a:rPr>
              <a:t>INFN–LNS, Catania, Italy</a:t>
            </a:r>
            <a:endParaRPr lang="en-US" sz="2400" i="1" dirty="0"/>
          </a:p>
        </p:txBody>
      </p:sp>
      <p:sp>
        <p:nvSpPr>
          <p:cNvPr id="9" name="Text 6"/>
          <p:cNvSpPr/>
          <p:nvPr/>
        </p:nvSpPr>
        <p:spPr>
          <a:xfrm>
            <a:off x="43542" y="3774987"/>
            <a:ext cx="12144275" cy="734297"/>
          </a:xfrm>
          <a:prstGeom prst="rect">
            <a:avLst/>
          </a:prstGeom>
          <a:noFill/>
          <a:ln/>
        </p:spPr>
        <p:txBody>
          <a:bodyPr wrap="square" lIns="762" tIns="762" rIns="762" bIns="762" rtlCol="0" anchor="ctr">
            <a:noAutofit/>
          </a:bodyPr>
          <a:lstStyle/>
          <a:p>
            <a:pPr algn="ctr"/>
            <a:r>
              <a:rPr lang="en-US" sz="2400" dirty="0">
                <a:solidFill>
                  <a:srgbClr val="E8F0F8"/>
                </a:solidFill>
              </a:rPr>
              <a:t>G. S. Mauro, D. Mascali </a:t>
            </a:r>
            <a:r>
              <a:rPr lang="en-US" sz="2400" b="1" i="1" dirty="0">
                <a:solidFill>
                  <a:srgbClr val="E8F0F8"/>
                </a:solidFill>
              </a:rPr>
              <a:t>(INFN-LNS), </a:t>
            </a:r>
            <a:r>
              <a:rPr lang="en-US" sz="2400" dirty="0">
                <a:solidFill>
                  <a:srgbClr val="E8F0F8"/>
                </a:solidFill>
              </a:rPr>
              <a:t>A. Bacci </a:t>
            </a:r>
            <a:r>
              <a:rPr lang="en-US" sz="2400" b="1" i="1" dirty="0">
                <a:solidFill>
                  <a:srgbClr val="E8F0F8"/>
                </a:solidFill>
              </a:rPr>
              <a:t>(INFN-Milano)</a:t>
            </a:r>
          </a:p>
          <a:p>
            <a:pPr algn="ctr"/>
            <a:r>
              <a:rPr lang="en-US" sz="2400" dirty="0">
                <a:solidFill>
                  <a:srgbClr val="E8F0F8"/>
                </a:solidFill>
              </a:rPr>
              <a:t>R. Palmeri </a:t>
            </a:r>
            <a:r>
              <a:rPr lang="en-US" sz="2400" b="1" i="1" dirty="0">
                <a:solidFill>
                  <a:srgbClr val="E8F0F8"/>
                </a:solidFill>
              </a:rPr>
              <a:t>(UniRC)</a:t>
            </a:r>
            <a:r>
              <a:rPr lang="en-US" sz="2400" dirty="0">
                <a:solidFill>
                  <a:srgbClr val="E8F0F8"/>
                </a:solidFill>
              </a:rPr>
              <a:t>, A. Locatelli </a:t>
            </a:r>
            <a:r>
              <a:rPr lang="en-US" sz="2400" b="1" i="1" dirty="0">
                <a:solidFill>
                  <a:srgbClr val="E8F0F8"/>
                </a:solidFill>
              </a:rPr>
              <a:t>(UniBS)</a:t>
            </a:r>
            <a:r>
              <a:rPr lang="en-US" sz="2400" dirty="0">
                <a:solidFill>
                  <a:srgbClr val="E8F0F8"/>
                </a:solidFill>
              </a:rPr>
              <a:t>,  L. Vincetti </a:t>
            </a:r>
            <a:r>
              <a:rPr lang="en-US" sz="2400" b="1" i="1" dirty="0">
                <a:solidFill>
                  <a:srgbClr val="E8F0F8"/>
                </a:solidFill>
              </a:rPr>
              <a:t>(UniMoRe)</a:t>
            </a:r>
            <a:r>
              <a:rPr lang="en-US" sz="2400" dirty="0">
                <a:solidFill>
                  <a:srgbClr val="E8F0F8"/>
                </a:solidFill>
              </a:rPr>
              <a:t>, G. Sorbello </a:t>
            </a:r>
            <a:r>
              <a:rPr lang="en-US" sz="2400" b="1" i="1" dirty="0">
                <a:solidFill>
                  <a:srgbClr val="E8F0F8"/>
                </a:solidFill>
              </a:rPr>
              <a:t>(UniCT)</a:t>
            </a:r>
            <a:endParaRPr lang="en-US" sz="2400" b="1" i="1" dirty="0"/>
          </a:p>
        </p:txBody>
      </p:sp>
      <p:sp>
        <p:nvSpPr>
          <p:cNvPr id="10" name="Text 7"/>
          <p:cNvSpPr/>
          <p:nvPr/>
        </p:nvSpPr>
        <p:spPr>
          <a:xfrm>
            <a:off x="43541" y="6552167"/>
            <a:ext cx="6775425" cy="282713"/>
          </a:xfrm>
          <a:prstGeom prst="rect">
            <a:avLst/>
          </a:prstGeom>
          <a:noFill/>
          <a:ln/>
        </p:spPr>
        <p:txBody>
          <a:bodyPr wrap="square" lIns="762" tIns="762" rIns="762" bIns="762" rtlCol="0" anchor="ctr">
            <a:noAutofit/>
          </a:bodyPr>
          <a:lstStyle/>
          <a:p>
            <a:pPr marL="0" indent="0" algn="l">
              <a:buNone/>
            </a:pPr>
            <a:r>
              <a:rPr lang="en-US" sz="2000" dirty="0">
                <a:solidFill>
                  <a:srgbClr val="CFE9FF"/>
                </a:solidFill>
              </a:rPr>
              <a:t>Advanced Accelerator Concepts 2026 • UCLA</a:t>
            </a:r>
            <a:endParaRPr lang="en-US" sz="2000" dirty="0"/>
          </a:p>
        </p:txBody>
      </p:sp>
      <p:pic>
        <p:nvPicPr>
          <p:cNvPr id="11" name="Picture 2" descr="INFN Laboratori Nazionali del Sud - SHARPER Night">
            <a:extLst>
              <a:ext uri="{FF2B5EF4-FFF2-40B4-BE49-F238E27FC236}">
                <a16:creationId xmlns:a16="http://schemas.microsoft.com/office/drawing/2014/main" id="{E85013A2-81C5-CA31-4744-C9A8FEAD31F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artisticMarker/>
                    </a14:imgEffect>
                  </a14:imgLayer>
                </a14:imgProps>
              </a:ext>
              <a:ext uri="{28A0092B-C50C-407E-A947-70E740481C1C}">
                <a14:useLocalDpi xmlns:a14="http://schemas.microsoft.com/office/drawing/2010/main" val="0"/>
              </a:ext>
            </a:extLst>
          </a:blip>
          <a:srcRect/>
          <a:stretch>
            <a:fillRect/>
          </a:stretch>
        </p:blipFill>
        <p:spPr bwMode="auto">
          <a:xfrm>
            <a:off x="9801965" y="12950"/>
            <a:ext cx="2385852" cy="15436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FA79D38-8D05-B9E9-A7B2-70ECCBFB5A7C}"/>
              </a:ext>
            </a:extLst>
          </p:cNvPr>
          <p:cNvPicPr>
            <a:picLocks noChangeAspect="1"/>
          </p:cNvPicPr>
          <p:nvPr/>
        </p:nvPicPr>
        <p:blipFill>
          <a:blip r:embed="rId5"/>
          <a:stretch>
            <a:fillRect/>
          </a:stretch>
        </p:blipFill>
        <p:spPr>
          <a:xfrm>
            <a:off x="43543" y="59413"/>
            <a:ext cx="4387317" cy="1495676"/>
          </a:xfrm>
          <a:prstGeom prst="rect">
            <a:avLst/>
          </a:prstGeom>
        </p:spPr>
      </p:pic>
      <p:pic>
        <p:nvPicPr>
          <p:cNvPr id="13" name="Picture 12">
            <a:extLst>
              <a:ext uri="{FF2B5EF4-FFF2-40B4-BE49-F238E27FC236}">
                <a16:creationId xmlns:a16="http://schemas.microsoft.com/office/drawing/2014/main" id="{06E10101-A955-8FB2-00E9-BC246A21FD93}"/>
              </a:ext>
            </a:extLst>
          </p:cNvPr>
          <p:cNvPicPr>
            <a:picLocks noChangeAspect="1"/>
          </p:cNvPicPr>
          <p:nvPr/>
        </p:nvPicPr>
        <p:blipFill>
          <a:blip r:embed="rId6"/>
          <a:stretch>
            <a:fillRect/>
          </a:stretch>
        </p:blipFill>
        <p:spPr>
          <a:xfrm>
            <a:off x="5831028" y="4936379"/>
            <a:ext cx="2131622" cy="141539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pic>
      <p:pic>
        <p:nvPicPr>
          <p:cNvPr id="14" name="Picture 13" descr="A close up of a bench&#10;&#10;Description automatically generated">
            <a:extLst>
              <a:ext uri="{FF2B5EF4-FFF2-40B4-BE49-F238E27FC236}">
                <a16:creationId xmlns:a16="http://schemas.microsoft.com/office/drawing/2014/main" id="{014025A7-166F-4AB9-777D-340179C6583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443191" y="4617866"/>
            <a:ext cx="2181393" cy="196857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pic>
      <p:cxnSp>
        <p:nvCxnSpPr>
          <p:cNvPr id="15" name="Straight Connector 14">
            <a:extLst>
              <a:ext uri="{FF2B5EF4-FFF2-40B4-BE49-F238E27FC236}">
                <a16:creationId xmlns:a16="http://schemas.microsoft.com/office/drawing/2014/main" id="{BD286385-AD3F-8E38-314B-DB1F9C9304BE}"/>
              </a:ext>
            </a:extLst>
          </p:cNvPr>
          <p:cNvCxnSpPr>
            <a:cxnSpLocks/>
          </p:cNvCxnSpPr>
          <p:nvPr/>
        </p:nvCxnSpPr>
        <p:spPr>
          <a:xfrm flipV="1">
            <a:off x="6666567" y="4617866"/>
            <a:ext cx="2776624" cy="984287"/>
          </a:xfrm>
          <a:prstGeom prst="line">
            <a:avLst/>
          </a:prstGeom>
          <a:ln w="9525">
            <a:prstDash val="dash"/>
          </a:ln>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08FB0916-5C86-2358-45D6-E7B8A1847C86}"/>
              </a:ext>
            </a:extLst>
          </p:cNvPr>
          <p:cNvCxnSpPr>
            <a:cxnSpLocks/>
          </p:cNvCxnSpPr>
          <p:nvPr/>
        </p:nvCxnSpPr>
        <p:spPr>
          <a:xfrm>
            <a:off x="6818967" y="5754553"/>
            <a:ext cx="2763945" cy="701794"/>
          </a:xfrm>
          <a:prstGeom prst="line">
            <a:avLst/>
          </a:prstGeom>
          <a:ln w="9525">
            <a:prstDash val="dash"/>
          </a:ln>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307A6-0DC5-EA32-AA94-0F40FC137100}"/>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0B08BD92-4A04-39E5-EFE0-EF56FE55DEA2}"/>
              </a:ext>
            </a:extLst>
          </p:cNvPr>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5" name="Text 3">
            <a:extLst>
              <a:ext uri="{FF2B5EF4-FFF2-40B4-BE49-F238E27FC236}">
                <a16:creationId xmlns:a16="http://schemas.microsoft.com/office/drawing/2014/main" id="{B724E486-04FF-F318-E06F-A5544EF23B69}"/>
              </a:ext>
            </a:extLst>
          </p:cNvPr>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a:extLst>
              <a:ext uri="{FF2B5EF4-FFF2-40B4-BE49-F238E27FC236}">
                <a16:creationId xmlns:a16="http://schemas.microsoft.com/office/drawing/2014/main" id="{9FF0A1D6-2C60-9B2C-B5C6-5E14AA5E81BA}"/>
              </a:ext>
            </a:extLst>
          </p:cNvPr>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800" b="1" dirty="0">
                <a:solidFill>
                  <a:srgbClr val="12263A"/>
                </a:solidFill>
              </a:rPr>
              <a:t>A multi-stage velocity-matched architecture</a:t>
            </a:r>
            <a:endParaRPr lang="en-US" sz="2800" dirty="0"/>
          </a:p>
        </p:txBody>
      </p:sp>
      <p:sp>
        <p:nvSpPr>
          <p:cNvPr id="7" name="Text 5">
            <a:extLst>
              <a:ext uri="{FF2B5EF4-FFF2-40B4-BE49-F238E27FC236}">
                <a16:creationId xmlns:a16="http://schemas.microsoft.com/office/drawing/2014/main" id="{5C0858E0-3978-AB1F-3A28-E43077B26E49}"/>
              </a:ext>
            </a:extLst>
          </p:cNvPr>
          <p:cNvSpPr/>
          <p:nvPr/>
        </p:nvSpPr>
        <p:spPr>
          <a:xfrm>
            <a:off x="530352" y="804672"/>
            <a:ext cx="10927080" cy="292608"/>
          </a:xfrm>
          <a:prstGeom prst="rect">
            <a:avLst/>
          </a:prstGeom>
          <a:noFill/>
          <a:ln/>
        </p:spPr>
        <p:txBody>
          <a:bodyPr wrap="square" lIns="0" tIns="0" rIns="0" bIns="0" rtlCol="0" anchor="ctr">
            <a:normAutofit/>
          </a:bodyPr>
          <a:lstStyle/>
          <a:p>
            <a:pPr marL="0" indent="0">
              <a:buNone/>
            </a:pPr>
            <a:r>
              <a:rPr lang="en-US" b="1" dirty="0">
                <a:solidFill>
                  <a:srgbClr val="5B677A"/>
                </a:solidFill>
              </a:rPr>
              <a:t>Different photonic platforms can cover different β-ranges and be cascaded.</a:t>
            </a:r>
            <a:endParaRPr lang="en-US" b="1" dirty="0"/>
          </a:p>
        </p:txBody>
      </p:sp>
      <p:sp>
        <p:nvSpPr>
          <p:cNvPr id="9" name="Shape 7">
            <a:extLst>
              <a:ext uri="{FF2B5EF4-FFF2-40B4-BE49-F238E27FC236}">
                <a16:creationId xmlns:a16="http://schemas.microsoft.com/office/drawing/2014/main" id="{5FC5CF1E-E998-A904-2779-70F6AD6954FD}"/>
              </a:ext>
            </a:extLst>
          </p:cNvPr>
          <p:cNvSpPr/>
          <p:nvPr/>
        </p:nvSpPr>
        <p:spPr>
          <a:xfrm>
            <a:off x="1097280" y="4912359"/>
            <a:ext cx="9966960" cy="0"/>
          </a:xfrm>
          <a:prstGeom prst="line">
            <a:avLst/>
          </a:prstGeom>
          <a:noFill/>
          <a:ln w="50800">
            <a:solidFill>
              <a:srgbClr val="D0D5DD"/>
            </a:solidFill>
            <a:prstDash val="solid"/>
          </a:ln>
        </p:spPr>
        <p:txBody>
          <a:bodyPr/>
          <a:lstStyle/>
          <a:p>
            <a:endParaRPr lang="en-GB"/>
          </a:p>
        </p:txBody>
      </p:sp>
      <p:sp>
        <p:nvSpPr>
          <p:cNvPr id="10" name="Shape 8">
            <a:extLst>
              <a:ext uri="{FF2B5EF4-FFF2-40B4-BE49-F238E27FC236}">
                <a16:creationId xmlns:a16="http://schemas.microsoft.com/office/drawing/2014/main" id="{485DE3D3-768F-4B97-882A-DBF5DDF282C7}"/>
              </a:ext>
            </a:extLst>
          </p:cNvPr>
          <p:cNvSpPr/>
          <p:nvPr/>
        </p:nvSpPr>
        <p:spPr>
          <a:xfrm>
            <a:off x="1005840" y="3616959"/>
            <a:ext cx="2743200" cy="1143000"/>
          </a:xfrm>
          <a:prstGeom prst="chevron">
            <a:avLst/>
          </a:prstGeom>
          <a:solidFill>
            <a:srgbClr val="2E8B57"/>
          </a:solidFill>
          <a:ln w="12700">
            <a:solidFill>
              <a:srgbClr val="2E8B57"/>
            </a:solidFill>
            <a:prstDash val="solid"/>
          </a:ln>
        </p:spPr>
        <p:txBody>
          <a:bodyPr/>
          <a:lstStyle/>
          <a:p>
            <a:endParaRPr lang="en-GB"/>
          </a:p>
        </p:txBody>
      </p:sp>
      <p:sp>
        <p:nvSpPr>
          <p:cNvPr id="11" name="Text 9">
            <a:extLst>
              <a:ext uri="{FF2B5EF4-FFF2-40B4-BE49-F238E27FC236}">
                <a16:creationId xmlns:a16="http://schemas.microsoft.com/office/drawing/2014/main" id="{46B08494-E30E-F784-8CCA-3E8AA427C54D}"/>
              </a:ext>
            </a:extLst>
          </p:cNvPr>
          <p:cNvSpPr/>
          <p:nvPr/>
        </p:nvSpPr>
        <p:spPr>
          <a:xfrm>
            <a:off x="1234440" y="3799839"/>
            <a:ext cx="2331720" cy="658368"/>
          </a:xfrm>
          <a:prstGeom prst="rect">
            <a:avLst/>
          </a:prstGeom>
          <a:noFill/>
          <a:ln/>
        </p:spPr>
        <p:txBody>
          <a:bodyPr wrap="square" lIns="762" tIns="762" rIns="762" bIns="762" rtlCol="0" anchor="ctr">
            <a:normAutofit/>
          </a:bodyPr>
          <a:lstStyle/>
          <a:p>
            <a:pPr marL="0" indent="0" algn="ctr">
              <a:buNone/>
            </a:pPr>
            <a:r>
              <a:rPr lang="en-US" sz="1800" b="1" dirty="0">
                <a:solidFill>
                  <a:srgbClr val="FFFFFF"/>
                </a:solidFill>
              </a:rPr>
              <a:t>Tapered</a:t>
            </a:r>
            <a:endParaRPr lang="en-US" sz="1800" dirty="0"/>
          </a:p>
          <a:p>
            <a:pPr marL="0" indent="0" algn="ctr">
              <a:buNone/>
            </a:pPr>
            <a:r>
              <a:rPr lang="en-US" sz="1800" b="1" dirty="0">
                <a:solidFill>
                  <a:srgbClr val="FFFFFF"/>
                </a:solidFill>
              </a:rPr>
              <a:t>suspended slot</a:t>
            </a:r>
            <a:endParaRPr lang="en-US" sz="1800" dirty="0"/>
          </a:p>
        </p:txBody>
      </p:sp>
      <p:sp>
        <p:nvSpPr>
          <p:cNvPr id="12" name="Text 10">
            <a:extLst>
              <a:ext uri="{FF2B5EF4-FFF2-40B4-BE49-F238E27FC236}">
                <a16:creationId xmlns:a16="http://schemas.microsoft.com/office/drawing/2014/main" id="{043AF6A7-59E5-13EE-8D38-F9D677FB54EE}"/>
              </a:ext>
            </a:extLst>
          </p:cNvPr>
          <p:cNvSpPr/>
          <p:nvPr/>
        </p:nvSpPr>
        <p:spPr>
          <a:xfrm>
            <a:off x="1143000" y="4775925"/>
            <a:ext cx="2468880" cy="640080"/>
          </a:xfrm>
          <a:prstGeom prst="rect">
            <a:avLst/>
          </a:prstGeom>
          <a:noFill/>
          <a:ln/>
        </p:spPr>
        <p:txBody>
          <a:bodyPr wrap="square" lIns="762" tIns="762" rIns="762" bIns="762" rtlCol="0" anchor="ctr">
            <a:normAutofit/>
          </a:bodyPr>
          <a:lstStyle/>
          <a:p>
            <a:pPr marL="0" indent="0" algn="ctr">
              <a:buNone/>
            </a:pPr>
            <a:r>
              <a:rPr lang="en-US" sz="1500" b="1" dirty="0">
                <a:solidFill>
                  <a:srgbClr val="2E8B57"/>
                </a:solidFill>
              </a:rPr>
              <a:t>β ≈ 0.4–0.65</a:t>
            </a:r>
            <a:endParaRPr lang="en-US" sz="1500" dirty="0"/>
          </a:p>
          <a:p>
            <a:pPr marL="0" indent="0" algn="ctr">
              <a:buNone/>
            </a:pPr>
            <a:endParaRPr lang="en-US" sz="1500" dirty="0"/>
          </a:p>
        </p:txBody>
      </p:sp>
      <p:sp>
        <p:nvSpPr>
          <p:cNvPr id="13" name="Shape 11">
            <a:extLst>
              <a:ext uri="{FF2B5EF4-FFF2-40B4-BE49-F238E27FC236}">
                <a16:creationId xmlns:a16="http://schemas.microsoft.com/office/drawing/2014/main" id="{A716D635-627C-6471-9942-802A17E7290C}"/>
              </a:ext>
            </a:extLst>
          </p:cNvPr>
          <p:cNvSpPr/>
          <p:nvPr/>
        </p:nvSpPr>
        <p:spPr>
          <a:xfrm>
            <a:off x="4663440" y="3616959"/>
            <a:ext cx="2743200" cy="1143000"/>
          </a:xfrm>
          <a:prstGeom prst="chevron">
            <a:avLst/>
          </a:prstGeom>
          <a:solidFill>
            <a:srgbClr val="1766A6"/>
          </a:solidFill>
          <a:ln w="12700">
            <a:solidFill>
              <a:srgbClr val="1766A6"/>
            </a:solidFill>
            <a:prstDash val="solid"/>
          </a:ln>
        </p:spPr>
        <p:txBody>
          <a:bodyPr/>
          <a:lstStyle/>
          <a:p>
            <a:endParaRPr lang="en-GB"/>
          </a:p>
        </p:txBody>
      </p:sp>
      <p:sp>
        <p:nvSpPr>
          <p:cNvPr id="14" name="Text 12">
            <a:extLst>
              <a:ext uri="{FF2B5EF4-FFF2-40B4-BE49-F238E27FC236}">
                <a16:creationId xmlns:a16="http://schemas.microsoft.com/office/drawing/2014/main" id="{1C36DFEB-F1A5-5D2D-9E71-68D0FEB484CD}"/>
              </a:ext>
            </a:extLst>
          </p:cNvPr>
          <p:cNvSpPr/>
          <p:nvPr/>
        </p:nvSpPr>
        <p:spPr>
          <a:xfrm>
            <a:off x="4892040" y="3799839"/>
            <a:ext cx="2331720" cy="658368"/>
          </a:xfrm>
          <a:prstGeom prst="rect">
            <a:avLst/>
          </a:prstGeom>
          <a:noFill/>
          <a:ln/>
        </p:spPr>
        <p:txBody>
          <a:bodyPr wrap="square" lIns="762" tIns="762" rIns="762" bIns="762" rtlCol="0" anchor="ctr">
            <a:normAutofit/>
          </a:bodyPr>
          <a:lstStyle/>
          <a:p>
            <a:pPr marL="0" indent="0" algn="ctr">
              <a:buNone/>
            </a:pPr>
            <a:r>
              <a:rPr lang="en-US" sz="1800" b="1" dirty="0">
                <a:solidFill>
                  <a:srgbClr val="FFFFFF"/>
                </a:solidFill>
              </a:rPr>
              <a:t>Hollow-core</a:t>
            </a:r>
            <a:endParaRPr lang="en-US" sz="1800" dirty="0"/>
          </a:p>
          <a:p>
            <a:pPr marL="0" indent="0" algn="ctr">
              <a:buNone/>
            </a:pPr>
            <a:r>
              <a:rPr lang="en-US" sz="1800" b="1" dirty="0">
                <a:solidFill>
                  <a:srgbClr val="FFFFFF"/>
                </a:solidFill>
              </a:rPr>
              <a:t>PhC taper</a:t>
            </a:r>
            <a:endParaRPr lang="en-US" sz="1800" dirty="0"/>
          </a:p>
        </p:txBody>
      </p:sp>
      <p:sp>
        <p:nvSpPr>
          <p:cNvPr id="15" name="Text 13">
            <a:extLst>
              <a:ext uri="{FF2B5EF4-FFF2-40B4-BE49-F238E27FC236}">
                <a16:creationId xmlns:a16="http://schemas.microsoft.com/office/drawing/2014/main" id="{186EB4C0-94E3-E063-ABA9-3894D89D3EAB}"/>
              </a:ext>
            </a:extLst>
          </p:cNvPr>
          <p:cNvSpPr/>
          <p:nvPr/>
        </p:nvSpPr>
        <p:spPr>
          <a:xfrm>
            <a:off x="4800600" y="4775925"/>
            <a:ext cx="2468880" cy="640080"/>
          </a:xfrm>
          <a:prstGeom prst="rect">
            <a:avLst/>
          </a:prstGeom>
          <a:noFill/>
          <a:ln/>
        </p:spPr>
        <p:txBody>
          <a:bodyPr wrap="square" lIns="762" tIns="762" rIns="762" bIns="762" rtlCol="0" anchor="ctr">
            <a:normAutofit/>
          </a:bodyPr>
          <a:lstStyle/>
          <a:p>
            <a:pPr marL="0" indent="0" algn="ctr">
              <a:buNone/>
            </a:pPr>
            <a:r>
              <a:rPr lang="en-US" sz="1500" b="1" dirty="0">
                <a:solidFill>
                  <a:srgbClr val="1766A6"/>
                </a:solidFill>
              </a:rPr>
              <a:t>β ≈ 0.7–1</a:t>
            </a:r>
            <a:endParaRPr lang="en-US" sz="1500" dirty="0"/>
          </a:p>
        </p:txBody>
      </p:sp>
      <p:sp>
        <p:nvSpPr>
          <p:cNvPr id="16" name="Shape 14">
            <a:extLst>
              <a:ext uri="{FF2B5EF4-FFF2-40B4-BE49-F238E27FC236}">
                <a16:creationId xmlns:a16="http://schemas.microsoft.com/office/drawing/2014/main" id="{AFBFD6E6-4761-A8B4-EEC3-8F60B636AD46}"/>
              </a:ext>
            </a:extLst>
          </p:cNvPr>
          <p:cNvSpPr/>
          <p:nvPr/>
        </p:nvSpPr>
        <p:spPr>
          <a:xfrm>
            <a:off x="8321040" y="3616959"/>
            <a:ext cx="2743200" cy="1143000"/>
          </a:xfrm>
          <a:prstGeom prst="chevron">
            <a:avLst/>
          </a:prstGeom>
          <a:solidFill>
            <a:srgbClr val="E07A2F"/>
          </a:solidFill>
          <a:ln w="12700">
            <a:solidFill>
              <a:srgbClr val="E07A2F"/>
            </a:solidFill>
            <a:prstDash val="solid"/>
          </a:ln>
        </p:spPr>
        <p:txBody>
          <a:bodyPr/>
          <a:lstStyle/>
          <a:p>
            <a:endParaRPr lang="en-GB"/>
          </a:p>
        </p:txBody>
      </p:sp>
      <p:sp>
        <p:nvSpPr>
          <p:cNvPr id="17" name="Text 15">
            <a:extLst>
              <a:ext uri="{FF2B5EF4-FFF2-40B4-BE49-F238E27FC236}">
                <a16:creationId xmlns:a16="http://schemas.microsoft.com/office/drawing/2014/main" id="{A0037648-A41B-9E3C-9802-7DD01998236C}"/>
              </a:ext>
            </a:extLst>
          </p:cNvPr>
          <p:cNvSpPr/>
          <p:nvPr/>
        </p:nvSpPr>
        <p:spPr>
          <a:xfrm>
            <a:off x="8625840" y="3808688"/>
            <a:ext cx="2331720" cy="658368"/>
          </a:xfrm>
          <a:prstGeom prst="rect">
            <a:avLst/>
          </a:prstGeom>
          <a:noFill/>
          <a:ln/>
        </p:spPr>
        <p:txBody>
          <a:bodyPr wrap="square" lIns="762" tIns="762" rIns="762" bIns="762" rtlCol="0" anchor="ctr">
            <a:normAutofit fontScale="92500" lnSpcReduction="20000"/>
          </a:bodyPr>
          <a:lstStyle/>
          <a:p>
            <a:pPr marL="0" indent="0" algn="ctr">
              <a:buNone/>
            </a:pPr>
            <a:r>
              <a:rPr lang="en-US" sz="1800" b="1" dirty="0">
                <a:solidFill>
                  <a:srgbClr val="FFFFFF"/>
                </a:solidFill>
              </a:rPr>
              <a:t>hybrid structure:</a:t>
            </a:r>
          </a:p>
          <a:p>
            <a:pPr marL="0" indent="0" algn="ctr">
              <a:buNone/>
            </a:pPr>
            <a:r>
              <a:rPr lang="en-US" sz="1800" b="1" dirty="0">
                <a:solidFill>
                  <a:srgbClr val="FFFFFF"/>
                </a:solidFill>
              </a:rPr>
              <a:t>photonic-slot waveguide</a:t>
            </a:r>
            <a:endParaRPr lang="en-US" sz="1800" dirty="0"/>
          </a:p>
        </p:txBody>
      </p:sp>
      <p:sp>
        <p:nvSpPr>
          <p:cNvPr id="18" name="Text 16">
            <a:extLst>
              <a:ext uri="{FF2B5EF4-FFF2-40B4-BE49-F238E27FC236}">
                <a16:creationId xmlns:a16="http://schemas.microsoft.com/office/drawing/2014/main" id="{CB9FC4DA-4998-D616-7B83-24E7509BB683}"/>
              </a:ext>
            </a:extLst>
          </p:cNvPr>
          <p:cNvSpPr/>
          <p:nvPr/>
        </p:nvSpPr>
        <p:spPr>
          <a:xfrm>
            <a:off x="8458200" y="4775925"/>
            <a:ext cx="2468880" cy="640080"/>
          </a:xfrm>
          <a:prstGeom prst="rect">
            <a:avLst/>
          </a:prstGeom>
          <a:noFill/>
          <a:ln/>
        </p:spPr>
        <p:txBody>
          <a:bodyPr wrap="square" lIns="762" tIns="762" rIns="762" bIns="762" rtlCol="0" anchor="ctr">
            <a:normAutofit/>
          </a:bodyPr>
          <a:lstStyle/>
          <a:p>
            <a:pPr marL="0" indent="0" algn="ctr">
              <a:buNone/>
            </a:pPr>
            <a:r>
              <a:rPr lang="en-US" sz="1500" b="1" dirty="0">
                <a:solidFill>
                  <a:srgbClr val="E07A2F"/>
                </a:solidFill>
              </a:rPr>
              <a:t>β ≈ 1</a:t>
            </a:r>
          </a:p>
        </p:txBody>
      </p:sp>
      <p:pic>
        <p:nvPicPr>
          <p:cNvPr id="20" name="Picture 19">
            <a:extLst>
              <a:ext uri="{FF2B5EF4-FFF2-40B4-BE49-F238E27FC236}">
                <a16:creationId xmlns:a16="http://schemas.microsoft.com/office/drawing/2014/main" id="{43FA5281-03D5-B8EA-59A7-9ECD3EF39082}"/>
              </a:ext>
            </a:extLst>
          </p:cNvPr>
          <p:cNvPicPr>
            <a:picLocks noChangeAspect="1"/>
          </p:cNvPicPr>
          <p:nvPr/>
        </p:nvPicPr>
        <p:blipFill rotWithShape="1">
          <a:blip r:embed="rId3"/>
          <a:srcRect l="37681" t="9742" r="31503" b="74106"/>
          <a:stretch/>
        </p:blipFill>
        <p:spPr>
          <a:xfrm>
            <a:off x="3794959" y="1404962"/>
            <a:ext cx="4670124" cy="2000647"/>
          </a:xfrm>
          <a:prstGeom prst="rect">
            <a:avLst/>
          </a:prstGeom>
        </p:spPr>
      </p:pic>
      <p:pic>
        <p:nvPicPr>
          <p:cNvPr id="21" name="Picture 20">
            <a:extLst>
              <a:ext uri="{FF2B5EF4-FFF2-40B4-BE49-F238E27FC236}">
                <a16:creationId xmlns:a16="http://schemas.microsoft.com/office/drawing/2014/main" id="{B0B58F6B-DA36-50CB-B4C2-B180040AB27A}"/>
              </a:ext>
            </a:extLst>
          </p:cNvPr>
          <p:cNvPicPr>
            <a:picLocks noChangeAspect="1"/>
          </p:cNvPicPr>
          <p:nvPr/>
        </p:nvPicPr>
        <p:blipFill>
          <a:blip r:embed="rId4"/>
          <a:stretch>
            <a:fillRect/>
          </a:stretch>
        </p:blipFill>
        <p:spPr>
          <a:xfrm>
            <a:off x="1078441" y="1404962"/>
            <a:ext cx="2444261" cy="1833195"/>
          </a:xfrm>
          <a:prstGeom prst="rect">
            <a:avLst/>
          </a:prstGeom>
        </p:spPr>
      </p:pic>
      <p:pic>
        <p:nvPicPr>
          <p:cNvPr id="2" name="Picture 1">
            <a:extLst>
              <a:ext uri="{FF2B5EF4-FFF2-40B4-BE49-F238E27FC236}">
                <a16:creationId xmlns:a16="http://schemas.microsoft.com/office/drawing/2014/main" id="{1E03DC03-C034-B4A4-E021-C60D3EB8A838}"/>
              </a:ext>
            </a:extLst>
          </p:cNvPr>
          <p:cNvPicPr>
            <a:picLocks noChangeAspect="1"/>
          </p:cNvPicPr>
          <p:nvPr/>
        </p:nvPicPr>
        <p:blipFill>
          <a:blip r:embed="rId5"/>
          <a:srcRect t="28375" b="12955"/>
          <a:stretch>
            <a:fillRect/>
          </a:stretch>
        </p:blipFill>
        <p:spPr>
          <a:xfrm>
            <a:off x="8625840" y="1204874"/>
            <a:ext cx="2654300" cy="2384358"/>
          </a:xfrm>
          <a:prstGeom prst="rect">
            <a:avLst/>
          </a:prstGeom>
        </p:spPr>
      </p:pic>
      <p:sp>
        <p:nvSpPr>
          <p:cNvPr id="22" name="Text 17">
            <a:extLst>
              <a:ext uri="{FF2B5EF4-FFF2-40B4-BE49-F238E27FC236}">
                <a16:creationId xmlns:a16="http://schemas.microsoft.com/office/drawing/2014/main" id="{4175690F-A519-F346-754A-3B6128564FDB}"/>
              </a:ext>
            </a:extLst>
          </p:cNvPr>
          <p:cNvSpPr/>
          <p:nvPr/>
        </p:nvSpPr>
        <p:spPr>
          <a:xfrm>
            <a:off x="1325880" y="5074920"/>
            <a:ext cx="10131552" cy="978408"/>
          </a:xfrm>
          <a:prstGeom prst="rect">
            <a:avLst/>
          </a:prstGeom>
          <a:noFill/>
          <a:ln/>
        </p:spPr>
        <p:txBody>
          <a:bodyPr wrap="square" lIns="762" tIns="762" rIns="762" bIns="762" rtlCol="0" anchor="ctr">
            <a:normAutofit/>
          </a:bodyPr>
          <a:lstStyle/>
          <a:p>
            <a:pPr marL="0" indent="0" algn="ctr">
              <a:buNone/>
            </a:pPr>
            <a:r>
              <a:rPr lang="en-US" b="1" dirty="0">
                <a:solidFill>
                  <a:srgbClr val="12263A"/>
                </a:solidFill>
              </a:rPr>
              <a:t>Design principle: adapt the photonic environment so that the guided mode remains synchronous with the accelerating particle.</a:t>
            </a:r>
            <a:endParaRPr lang="en-US" dirty="0"/>
          </a:p>
        </p:txBody>
      </p:sp>
    </p:spTree>
    <p:extLst>
      <p:ext uri="{BB962C8B-B14F-4D97-AF65-F5344CB8AC3E}">
        <p14:creationId xmlns:p14="http://schemas.microsoft.com/office/powerpoint/2010/main" val="416748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12263A"/>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2263A"/>
          </a:solidFill>
          <a:ln w="12700">
            <a:solidFill>
              <a:srgbClr val="12263A">
                <a:alpha val="0"/>
              </a:srgbClr>
            </a:solidFill>
            <a:prstDash val="solid"/>
          </a:ln>
        </p:spPr>
        <p:txBody>
          <a:bodyPr/>
          <a:lstStyle/>
          <a:p>
            <a:endParaRPr lang="en-GB"/>
          </a:p>
        </p:txBody>
      </p:sp>
      <p:sp>
        <p:nvSpPr>
          <p:cNvPr id="3" name="Text 1"/>
          <p:cNvSpPr/>
          <p:nvPr/>
        </p:nvSpPr>
        <p:spPr>
          <a:xfrm>
            <a:off x="731520" y="2148840"/>
            <a:ext cx="10789920" cy="676656"/>
          </a:xfrm>
          <a:prstGeom prst="rect">
            <a:avLst/>
          </a:prstGeom>
          <a:noFill/>
          <a:ln/>
        </p:spPr>
        <p:txBody>
          <a:bodyPr wrap="square" lIns="0" tIns="0" rIns="0" bIns="0" rtlCol="0" anchor="ctr">
            <a:normAutofit/>
          </a:bodyPr>
          <a:lstStyle/>
          <a:p>
            <a:pPr marL="0" indent="0">
              <a:buNone/>
            </a:pPr>
            <a:r>
              <a:rPr lang="en-US" sz="3400" b="1" dirty="0">
                <a:solidFill>
                  <a:srgbClr val="FFFFFF"/>
                </a:solidFill>
              </a:rPr>
              <a:t>Part I — Slot waveguides</a:t>
            </a:r>
            <a:endParaRPr lang="en-US" sz="3400" dirty="0"/>
          </a:p>
        </p:txBody>
      </p:sp>
      <p:sp>
        <p:nvSpPr>
          <p:cNvPr id="4" name="Shape 2"/>
          <p:cNvSpPr/>
          <p:nvPr/>
        </p:nvSpPr>
        <p:spPr>
          <a:xfrm>
            <a:off x="749808" y="2898648"/>
            <a:ext cx="3108960" cy="0"/>
          </a:xfrm>
          <a:prstGeom prst="line">
            <a:avLst/>
          </a:prstGeom>
          <a:noFill/>
          <a:ln w="38100">
            <a:solidFill>
              <a:srgbClr val="00A8A8"/>
            </a:solidFill>
            <a:prstDash val="solid"/>
          </a:ln>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3309256" y="14155"/>
            <a:ext cx="8882743" cy="588271"/>
          </a:xfrm>
        </p:spPr>
        <p:txBody>
          <a:bodyPr>
            <a:noAutofit/>
          </a:bodyPr>
          <a:lstStyle/>
          <a:p>
            <a:r>
              <a:rPr lang="en-IT" dirty="0"/>
              <a:t>slot waveguide design: </a:t>
            </a:r>
            <a:r>
              <a:rPr lang="it-IT" dirty="0" err="1"/>
              <a:t>geometry</a:t>
            </a:r>
            <a:endParaRPr lang="en-IT" dirty="0"/>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9" name="Picture 8" descr="A diagram of a graph and diagram of a graph&#10;&#10;Description automatically generated">
            <a:extLst>
              <a:ext uri="{FF2B5EF4-FFF2-40B4-BE49-F238E27FC236}">
                <a16:creationId xmlns:a16="http://schemas.microsoft.com/office/drawing/2014/main" id="{BA2B0721-7C2F-A602-6DAC-2D26DF7341A2}"/>
              </a:ext>
            </a:extLst>
          </p:cNvPr>
          <p:cNvPicPr>
            <a:picLocks noChangeAspect="1"/>
          </p:cNvPicPr>
          <p:nvPr/>
        </p:nvPicPr>
        <p:blipFill rotWithShape="1">
          <a:blip r:embed="rId3"/>
          <a:srcRect t="11048"/>
          <a:stretch/>
        </p:blipFill>
        <p:spPr>
          <a:xfrm>
            <a:off x="2757048" y="2288367"/>
            <a:ext cx="4838595" cy="4117286"/>
          </a:xfrm>
          <a:prstGeom prst="rect">
            <a:avLst/>
          </a:prstGeom>
        </p:spPr>
      </p:pic>
      <p:grpSp>
        <p:nvGrpSpPr>
          <p:cNvPr id="7" name="Group 6">
            <a:extLst>
              <a:ext uri="{FF2B5EF4-FFF2-40B4-BE49-F238E27FC236}">
                <a16:creationId xmlns:a16="http://schemas.microsoft.com/office/drawing/2014/main" id="{0A77791B-BA9A-A4D4-0D15-18AE331F267C}"/>
              </a:ext>
            </a:extLst>
          </p:cNvPr>
          <p:cNvGrpSpPr/>
          <p:nvPr/>
        </p:nvGrpSpPr>
        <p:grpSpPr>
          <a:xfrm>
            <a:off x="7977342" y="2337092"/>
            <a:ext cx="3156332" cy="2150050"/>
            <a:chOff x="685997" y="3942951"/>
            <a:chExt cx="3819162" cy="2601561"/>
          </a:xfrm>
        </p:grpSpPr>
        <p:pic>
          <p:nvPicPr>
            <p:cNvPr id="10" name="Picture 2" descr="undefined">
              <a:extLst>
                <a:ext uri="{FF2B5EF4-FFF2-40B4-BE49-F238E27FC236}">
                  <a16:creationId xmlns:a16="http://schemas.microsoft.com/office/drawing/2014/main" id="{5376B039-0F31-8C37-AEAB-2D5148C494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453" y="4187040"/>
              <a:ext cx="3143296" cy="235747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576241C-FE1A-78B1-A924-4B770927E02A}"/>
                </a:ext>
              </a:extLst>
            </p:cNvPr>
            <p:cNvSpPr txBox="1"/>
            <p:nvPr/>
          </p:nvSpPr>
          <p:spPr>
            <a:xfrm>
              <a:off x="685997" y="3942951"/>
              <a:ext cx="3819162" cy="460075"/>
            </a:xfrm>
            <a:prstGeom prst="rect">
              <a:avLst/>
            </a:prstGeom>
            <a:noFill/>
          </p:spPr>
          <p:txBody>
            <a:bodyPr wrap="square">
              <a:spAutoFit/>
            </a:bodyPr>
            <a:lstStyle/>
            <a:p>
              <a:r>
                <a:rPr lang="en-GB" b="1" i="1" dirty="0">
                  <a:latin typeface="Calibri" panose="020F0502020204030204" pitchFamily="34" charset="0"/>
                  <a:cs typeface="Calibri" panose="020F0502020204030204" pitchFamily="34" charset="0"/>
                </a:rPr>
                <a:t>Schematic of a slot waveguide</a:t>
              </a:r>
            </a:p>
          </p:txBody>
        </p:sp>
      </p:grpSp>
      <p:pic>
        <p:nvPicPr>
          <p:cNvPr id="13" name="Picture 12">
            <a:extLst>
              <a:ext uri="{FF2B5EF4-FFF2-40B4-BE49-F238E27FC236}">
                <a16:creationId xmlns:a16="http://schemas.microsoft.com/office/drawing/2014/main" id="{06E1789C-2DE5-6D0A-D8D9-2A88FD52335E}"/>
              </a:ext>
            </a:extLst>
          </p:cNvPr>
          <p:cNvPicPr>
            <a:picLocks noChangeAspect="1"/>
          </p:cNvPicPr>
          <p:nvPr/>
        </p:nvPicPr>
        <p:blipFill rotWithShape="1">
          <a:blip r:embed="rId5"/>
          <a:srcRect l="51792" r="-252" b="7885"/>
          <a:stretch>
            <a:fillRect/>
          </a:stretch>
        </p:blipFill>
        <p:spPr>
          <a:xfrm>
            <a:off x="8412601" y="4278634"/>
            <a:ext cx="2044701" cy="2127019"/>
          </a:xfrm>
          <a:prstGeom prst="rect">
            <a:avLst/>
          </a:prstGeom>
        </p:spPr>
      </p:pic>
      <p:sp>
        <p:nvSpPr>
          <p:cNvPr id="5" name="Segnaposto testo 4">
            <a:extLst>
              <a:ext uri="{FF2B5EF4-FFF2-40B4-BE49-F238E27FC236}">
                <a16:creationId xmlns:a16="http://schemas.microsoft.com/office/drawing/2014/main" id="{95270BC1-D3B9-3E5D-3AE6-991F2FA5E26D}"/>
              </a:ext>
            </a:extLst>
          </p:cNvPr>
          <p:cNvSpPr txBox="1">
            <a:spLocks/>
          </p:cNvSpPr>
          <p:nvPr/>
        </p:nvSpPr>
        <p:spPr>
          <a:xfrm>
            <a:off x="2054711" y="615597"/>
            <a:ext cx="10515601" cy="2903561"/>
          </a:xfrm>
          <a:prstGeom prst="rect">
            <a:avLst/>
          </a:prstGeom>
        </p:spPr>
        <p:txBody>
          <a:bodyPr/>
          <a:lstStyle>
            <a:defPPr>
              <a:defRPr lang="en-IT"/>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42950" lvl="1" indent="-457200" algn="just">
              <a:lnSpc>
                <a:spcPct val="130000"/>
              </a:lnSpc>
              <a:buFont typeface="Wingdings" pitchFamily="2" charset="2"/>
              <a:buChar char="q"/>
            </a:pPr>
            <a:r>
              <a:rPr lang="it-IT" dirty="0"/>
              <a:t>High-index strips </a:t>
            </a:r>
            <a:r>
              <a:rPr lang="it-IT" dirty="0" err="1"/>
              <a:t>separated</a:t>
            </a:r>
            <a:r>
              <a:rPr lang="it-IT" dirty="0"/>
              <a:t> by a small gap</a:t>
            </a:r>
          </a:p>
          <a:p>
            <a:pPr marL="1142950" lvl="1" indent="-457200" algn="just">
              <a:lnSpc>
                <a:spcPct val="130000"/>
              </a:lnSpc>
              <a:buFont typeface="Wingdings" pitchFamily="2" charset="2"/>
              <a:buChar char="q"/>
            </a:pPr>
            <a:r>
              <a:rPr lang="it-IT" dirty="0" err="1"/>
              <a:t>Selective</a:t>
            </a:r>
            <a:r>
              <a:rPr lang="it-IT" dirty="0"/>
              <a:t> </a:t>
            </a:r>
            <a:r>
              <a:rPr lang="it-IT" dirty="0" err="1"/>
              <a:t>excitation</a:t>
            </a:r>
            <a:r>
              <a:rPr lang="it-IT" dirty="0"/>
              <a:t> of the </a:t>
            </a:r>
            <a:r>
              <a:rPr lang="it-IT" dirty="0" err="1"/>
              <a:t>accelerating</a:t>
            </a:r>
            <a:r>
              <a:rPr lang="it-IT" dirty="0"/>
              <a:t> mode</a:t>
            </a:r>
          </a:p>
          <a:p>
            <a:pPr marL="1142950" lvl="1" indent="-457200" algn="just">
              <a:lnSpc>
                <a:spcPct val="130000"/>
              </a:lnSpc>
              <a:buFont typeface="Wingdings" pitchFamily="2" charset="2"/>
              <a:buChar char="q"/>
            </a:pPr>
            <a:r>
              <a:rPr lang="it-IT" dirty="0"/>
              <a:t>Tuning of cross </a:t>
            </a:r>
            <a:r>
              <a:rPr lang="it-IT" dirty="0" err="1"/>
              <a:t>section</a:t>
            </a:r>
            <a:r>
              <a:rPr lang="it-IT" dirty="0"/>
              <a:t> to </a:t>
            </a:r>
            <a:r>
              <a:rPr lang="it-IT" dirty="0" err="1"/>
              <a:t>synchronize</a:t>
            </a:r>
            <a:r>
              <a:rPr lang="it-IT" dirty="0"/>
              <a:t> </a:t>
            </a:r>
            <a:r>
              <a:rPr lang="it-IT" u="sng" dirty="0"/>
              <a:t>sub-</a:t>
            </a:r>
            <a:r>
              <a:rPr lang="it-IT" u="sng" dirty="0" err="1"/>
              <a:t>relativistic</a:t>
            </a:r>
            <a:r>
              <a:rPr lang="it-IT" dirty="0"/>
              <a:t> </a:t>
            </a:r>
            <a:r>
              <a:rPr lang="it-IT" dirty="0" err="1"/>
              <a:t>particles</a:t>
            </a:r>
            <a:endParaRPr lang="it-IT" dirty="0"/>
          </a:p>
        </p:txBody>
      </p:sp>
    </p:spTree>
    <p:extLst>
      <p:ext uri="{BB962C8B-B14F-4D97-AF65-F5344CB8AC3E}">
        <p14:creationId xmlns:p14="http://schemas.microsoft.com/office/powerpoint/2010/main" val="3024167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p:txBody>
          <a:bodyPr>
            <a:normAutofit fontScale="90000"/>
          </a:bodyPr>
          <a:lstStyle/>
          <a:p>
            <a:r>
              <a:rPr lang="en-IT" dirty="0"/>
              <a:t>Accelerating slot waveguide design</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5" name="Picture 4">
            <a:extLst>
              <a:ext uri="{FF2B5EF4-FFF2-40B4-BE49-F238E27FC236}">
                <a16:creationId xmlns:a16="http://schemas.microsoft.com/office/drawing/2014/main" id="{273EDA40-9677-E242-85BF-039B80EEDF44}"/>
              </a:ext>
            </a:extLst>
          </p:cNvPr>
          <p:cNvPicPr>
            <a:picLocks noChangeAspect="1"/>
          </p:cNvPicPr>
          <p:nvPr/>
        </p:nvPicPr>
        <p:blipFill>
          <a:blip r:embed="rId3"/>
          <a:stretch>
            <a:fillRect/>
          </a:stretch>
        </p:blipFill>
        <p:spPr>
          <a:xfrm>
            <a:off x="3058700" y="2347372"/>
            <a:ext cx="8076093" cy="859854"/>
          </a:xfrm>
          <a:prstGeom prst="rect">
            <a:avLst/>
          </a:prstGeom>
        </p:spPr>
      </p:pic>
      <p:pic>
        <p:nvPicPr>
          <p:cNvPr id="7" name="Picture 6">
            <a:extLst>
              <a:ext uri="{FF2B5EF4-FFF2-40B4-BE49-F238E27FC236}">
                <a16:creationId xmlns:a16="http://schemas.microsoft.com/office/drawing/2014/main" id="{3398AA26-7FCC-5E0A-00BD-F922EECFCEC9}"/>
              </a:ext>
            </a:extLst>
          </p:cNvPr>
          <p:cNvPicPr>
            <a:picLocks noChangeAspect="1"/>
          </p:cNvPicPr>
          <p:nvPr/>
        </p:nvPicPr>
        <p:blipFill>
          <a:blip r:embed="rId4"/>
          <a:stretch>
            <a:fillRect/>
          </a:stretch>
        </p:blipFill>
        <p:spPr>
          <a:xfrm>
            <a:off x="2967084" y="4805499"/>
            <a:ext cx="4633489" cy="891056"/>
          </a:xfrm>
          <a:prstGeom prst="rect">
            <a:avLst/>
          </a:prstGeom>
          <a:ln>
            <a:solidFill>
              <a:srgbClr val="00B050"/>
            </a:solidFill>
          </a:ln>
        </p:spPr>
      </p:pic>
      <p:sp>
        <p:nvSpPr>
          <p:cNvPr id="10" name="Oval 9">
            <a:extLst>
              <a:ext uri="{FF2B5EF4-FFF2-40B4-BE49-F238E27FC236}">
                <a16:creationId xmlns:a16="http://schemas.microsoft.com/office/drawing/2014/main" id="{12A6697C-FA60-BF2B-F680-64495E2CF1AD}"/>
              </a:ext>
            </a:extLst>
          </p:cNvPr>
          <p:cNvSpPr/>
          <p:nvPr/>
        </p:nvSpPr>
        <p:spPr>
          <a:xfrm>
            <a:off x="6882321" y="2236701"/>
            <a:ext cx="1393372" cy="1143000"/>
          </a:xfrm>
          <a:prstGeom prst="ellipse">
            <a:avLst/>
          </a:prstGeom>
          <a:noFill/>
          <a:ln w="3810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E7127F1-DE67-B773-6A31-47FAB3861A53}"/>
              </a:ext>
            </a:extLst>
          </p:cNvPr>
          <p:cNvSpPr txBox="1"/>
          <p:nvPr/>
        </p:nvSpPr>
        <p:spPr>
          <a:xfrm>
            <a:off x="6668972" y="1528566"/>
            <a:ext cx="2101699" cy="646331"/>
          </a:xfrm>
          <a:prstGeom prst="rect">
            <a:avLst/>
          </a:prstGeom>
          <a:noFill/>
        </p:spPr>
        <p:txBody>
          <a:bodyPr wrap="square" rtlCol="0">
            <a:spAutoFit/>
          </a:bodyPr>
          <a:lstStyle/>
          <a:p>
            <a:r>
              <a:rPr lang="en-US" dirty="0">
                <a:solidFill>
                  <a:schemeClr val="bg2">
                    <a:lumMod val="50000"/>
                  </a:schemeClr>
                </a:solidFill>
              </a:rPr>
              <a:t>Electron traveling with velocity </a:t>
            </a:r>
            <a:r>
              <a:rPr lang="en-US" dirty="0" err="1">
                <a:solidFill>
                  <a:schemeClr val="bg2">
                    <a:lumMod val="50000"/>
                  </a:schemeClr>
                </a:solidFill>
              </a:rPr>
              <a:t>v</a:t>
            </a:r>
            <a:r>
              <a:rPr lang="en-US" baseline="-25000" dirty="0" err="1">
                <a:solidFill>
                  <a:schemeClr val="bg2">
                    <a:lumMod val="50000"/>
                  </a:schemeClr>
                </a:solidFill>
              </a:rPr>
              <a:t>e</a:t>
            </a:r>
            <a:r>
              <a:rPr lang="en-US" dirty="0">
                <a:solidFill>
                  <a:schemeClr val="bg2">
                    <a:lumMod val="50000"/>
                  </a:schemeClr>
                </a:solidFill>
              </a:rPr>
              <a:t>(z)</a:t>
            </a:r>
          </a:p>
        </p:txBody>
      </p:sp>
      <p:sp>
        <p:nvSpPr>
          <p:cNvPr id="21" name="Oval 20">
            <a:extLst>
              <a:ext uri="{FF2B5EF4-FFF2-40B4-BE49-F238E27FC236}">
                <a16:creationId xmlns:a16="http://schemas.microsoft.com/office/drawing/2014/main" id="{A8651773-3E9C-C3A9-A81D-F3DD81EA25AE}"/>
              </a:ext>
            </a:extLst>
          </p:cNvPr>
          <p:cNvSpPr/>
          <p:nvPr/>
        </p:nvSpPr>
        <p:spPr>
          <a:xfrm>
            <a:off x="8437081" y="2281593"/>
            <a:ext cx="1393372" cy="11430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22" name="Picture 21">
            <a:extLst>
              <a:ext uri="{FF2B5EF4-FFF2-40B4-BE49-F238E27FC236}">
                <a16:creationId xmlns:a16="http://schemas.microsoft.com/office/drawing/2014/main" id="{A453EED1-B6B1-9868-3DF9-CD993AC9FF11}"/>
              </a:ext>
            </a:extLst>
          </p:cNvPr>
          <p:cNvPicPr>
            <a:picLocks noChangeAspect="1"/>
          </p:cNvPicPr>
          <p:nvPr/>
        </p:nvPicPr>
        <p:blipFill>
          <a:blip r:embed="rId5"/>
          <a:stretch>
            <a:fillRect/>
          </a:stretch>
        </p:blipFill>
        <p:spPr>
          <a:xfrm>
            <a:off x="4857583" y="5866184"/>
            <a:ext cx="6412116" cy="683526"/>
          </a:xfrm>
          <a:prstGeom prst="rect">
            <a:avLst/>
          </a:prstGeom>
          <a:ln>
            <a:solidFill>
              <a:srgbClr val="00B050"/>
            </a:solidFill>
          </a:ln>
        </p:spPr>
      </p:pic>
      <p:sp>
        <p:nvSpPr>
          <p:cNvPr id="23" name="Arrow: Bent-Up 30">
            <a:extLst>
              <a:ext uri="{FF2B5EF4-FFF2-40B4-BE49-F238E27FC236}">
                <a16:creationId xmlns:a16="http://schemas.microsoft.com/office/drawing/2014/main" id="{89C12DDB-5A0B-77D8-318A-2FBF6B5014F0}"/>
              </a:ext>
            </a:extLst>
          </p:cNvPr>
          <p:cNvSpPr/>
          <p:nvPr/>
        </p:nvSpPr>
        <p:spPr>
          <a:xfrm rot="5400000">
            <a:off x="4150682" y="5943984"/>
            <a:ext cx="624025" cy="463750"/>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olo 1">
            <a:extLst>
              <a:ext uri="{FF2B5EF4-FFF2-40B4-BE49-F238E27FC236}">
                <a16:creationId xmlns:a16="http://schemas.microsoft.com/office/drawing/2014/main" id="{AC489A49-FAE8-54D8-DAF6-D714930F3B6D}"/>
              </a:ext>
            </a:extLst>
          </p:cNvPr>
          <p:cNvSpPr txBox="1">
            <a:spLocks/>
          </p:cNvSpPr>
          <p:nvPr/>
        </p:nvSpPr>
        <p:spPr>
          <a:xfrm>
            <a:off x="1972864" y="534960"/>
            <a:ext cx="10515600" cy="66897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pPr algn="ctr"/>
            <a:r>
              <a:rPr lang="en-US" sz="3200">
                <a:solidFill>
                  <a:schemeClr val="accent1"/>
                </a:solidFill>
                <a:latin typeface="Calibri Light (titoli)"/>
                <a:cs typeface="Times New Roman" panose="02020603050405020304" pitchFamily="18" charset="0"/>
              </a:rPr>
              <a:t>Synchronicity</a:t>
            </a:r>
            <a:endParaRPr lang="en-US" sz="3200" dirty="0">
              <a:solidFill>
                <a:schemeClr val="accent1"/>
              </a:solidFill>
              <a:latin typeface="Calibri Light (titoli)"/>
              <a:cs typeface="Times New Roman" panose="02020603050405020304" pitchFamily="18" charset="0"/>
            </a:endParaRPr>
          </a:p>
        </p:txBody>
      </p:sp>
      <p:sp>
        <p:nvSpPr>
          <p:cNvPr id="25" name="TextBox 24">
            <a:extLst>
              <a:ext uri="{FF2B5EF4-FFF2-40B4-BE49-F238E27FC236}">
                <a16:creationId xmlns:a16="http://schemas.microsoft.com/office/drawing/2014/main" id="{E4E624E0-B20A-3CB9-3653-2B9C063D4223}"/>
              </a:ext>
            </a:extLst>
          </p:cNvPr>
          <p:cNvSpPr txBox="1"/>
          <p:nvPr/>
        </p:nvSpPr>
        <p:spPr>
          <a:xfrm>
            <a:off x="1220377" y="1030699"/>
            <a:ext cx="12122242" cy="369332"/>
          </a:xfrm>
          <a:prstGeom prst="rect">
            <a:avLst/>
          </a:prstGeom>
          <a:noFill/>
        </p:spPr>
        <p:txBody>
          <a:bodyPr wrap="square" rtlCol="0">
            <a:spAutoFit/>
          </a:bodyPr>
          <a:lstStyle/>
          <a:p>
            <a:pPr algn="ctr"/>
            <a:r>
              <a:rPr lang="en-US" b="1" i="1" dirty="0"/>
              <a:t>For a varying particle velocity, we need  a </a:t>
            </a:r>
            <a:r>
              <a:rPr lang="en-US" b="1" i="1" u="sng" dirty="0"/>
              <a:t>non-uniform slot waveguide</a:t>
            </a:r>
          </a:p>
        </p:txBody>
      </p:sp>
      <p:sp>
        <p:nvSpPr>
          <p:cNvPr id="26" name="TextBox 25">
            <a:extLst>
              <a:ext uri="{FF2B5EF4-FFF2-40B4-BE49-F238E27FC236}">
                <a16:creationId xmlns:a16="http://schemas.microsoft.com/office/drawing/2014/main" id="{7AB4AE9D-1541-BB87-0775-DCF49C412245}"/>
              </a:ext>
            </a:extLst>
          </p:cNvPr>
          <p:cNvSpPr txBox="1"/>
          <p:nvPr/>
        </p:nvSpPr>
        <p:spPr>
          <a:xfrm>
            <a:off x="8525930" y="5595064"/>
            <a:ext cx="2888868" cy="277485"/>
          </a:xfrm>
          <a:prstGeom prst="rect">
            <a:avLst/>
          </a:prstGeom>
          <a:noFill/>
        </p:spPr>
        <p:txBody>
          <a:bodyPr wrap="none" rtlCol="0">
            <a:spAutoFit/>
          </a:bodyPr>
          <a:lstStyle/>
          <a:p>
            <a:r>
              <a:rPr lang="en-US" b="1" i="1" u="sng" dirty="0"/>
              <a:t>non-uniform slot waveguide</a:t>
            </a:r>
            <a:endParaRPr lang="en-GB" dirty="0"/>
          </a:p>
        </p:txBody>
      </p:sp>
      <p:pic>
        <p:nvPicPr>
          <p:cNvPr id="27" name="Picture 26">
            <a:extLst>
              <a:ext uri="{FF2B5EF4-FFF2-40B4-BE49-F238E27FC236}">
                <a16:creationId xmlns:a16="http://schemas.microsoft.com/office/drawing/2014/main" id="{53AE6D5C-B237-7390-8765-6E134678F2BB}"/>
              </a:ext>
            </a:extLst>
          </p:cNvPr>
          <p:cNvPicPr>
            <a:picLocks noChangeAspect="1"/>
          </p:cNvPicPr>
          <p:nvPr/>
        </p:nvPicPr>
        <p:blipFill>
          <a:blip r:embed="rId6"/>
          <a:stretch>
            <a:fillRect/>
          </a:stretch>
        </p:blipFill>
        <p:spPr>
          <a:xfrm>
            <a:off x="7445183" y="3577999"/>
            <a:ext cx="4649669" cy="1931240"/>
          </a:xfrm>
          <a:prstGeom prst="rect">
            <a:avLst/>
          </a:prstGeom>
        </p:spPr>
      </p:pic>
      <p:sp>
        <p:nvSpPr>
          <p:cNvPr id="28" name="TextBox 27">
            <a:extLst>
              <a:ext uri="{FF2B5EF4-FFF2-40B4-BE49-F238E27FC236}">
                <a16:creationId xmlns:a16="http://schemas.microsoft.com/office/drawing/2014/main" id="{5FFCCC5F-A368-FD66-7BE5-641DDC33F65D}"/>
              </a:ext>
            </a:extLst>
          </p:cNvPr>
          <p:cNvSpPr txBox="1"/>
          <p:nvPr/>
        </p:nvSpPr>
        <p:spPr>
          <a:xfrm>
            <a:off x="2743359" y="4241623"/>
            <a:ext cx="5172848" cy="523220"/>
          </a:xfrm>
          <a:prstGeom prst="rect">
            <a:avLst/>
          </a:prstGeom>
          <a:noFill/>
        </p:spPr>
        <p:txBody>
          <a:bodyPr wrap="square" rtlCol="0">
            <a:spAutoFit/>
          </a:bodyPr>
          <a:lstStyle/>
          <a:p>
            <a:pPr algn="ctr"/>
            <a:r>
              <a:rPr lang="en-US" sz="2800" b="1" dirty="0">
                <a:solidFill>
                  <a:schemeClr val="accent1"/>
                </a:solidFill>
              </a:rPr>
              <a:t>SYNCHRONOUS CONDITION</a:t>
            </a:r>
          </a:p>
        </p:txBody>
      </p:sp>
      <p:sp>
        <p:nvSpPr>
          <p:cNvPr id="29" name="Arrow: Bent-Up 28">
            <a:extLst>
              <a:ext uri="{FF2B5EF4-FFF2-40B4-BE49-F238E27FC236}">
                <a16:creationId xmlns:a16="http://schemas.microsoft.com/office/drawing/2014/main" id="{9633C41E-B312-5C9C-242D-7E2FF69EF4B7}"/>
              </a:ext>
            </a:extLst>
          </p:cNvPr>
          <p:cNvSpPr/>
          <p:nvPr/>
        </p:nvSpPr>
        <p:spPr>
          <a:xfrm rot="5400000">
            <a:off x="2306782" y="4765420"/>
            <a:ext cx="624025" cy="617252"/>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9666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1653988" y="-1"/>
            <a:ext cx="10538011" cy="602428"/>
          </a:xfrm>
        </p:spPr>
        <p:txBody>
          <a:bodyPr>
            <a:normAutofit fontScale="90000"/>
          </a:bodyPr>
          <a:lstStyle/>
          <a:p>
            <a:r>
              <a:rPr lang="en-IT" sz="3600" b="1" dirty="0">
                <a:solidFill>
                  <a:schemeClr val="bg1"/>
                </a:solidFill>
                <a:latin typeface="Montserrat" pitchFamily="2" charset="77"/>
              </a:rPr>
              <a:t>Physics-based design ste</a:t>
            </a:r>
            <a:r>
              <a:rPr lang="en-IT" dirty="0"/>
              <a:t>ps</a:t>
            </a:r>
          </a:p>
        </p:txBody>
      </p:sp>
      <p:sp>
        <p:nvSpPr>
          <p:cNvPr id="3" name="Footer Placeholder 4">
            <a:extLst>
              <a:ext uri="{FF2B5EF4-FFF2-40B4-BE49-F238E27FC236}">
                <a16:creationId xmlns:a16="http://schemas.microsoft.com/office/drawing/2014/main" id="{9D1FDEA7-0D81-FE34-CB51-B96127CAF9F8}"/>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8" name="Slide Number Placeholder 7">
            <a:extLst>
              <a:ext uri="{FF2B5EF4-FFF2-40B4-BE49-F238E27FC236}">
                <a16:creationId xmlns:a16="http://schemas.microsoft.com/office/drawing/2014/main" id="{39B1E060-2907-138F-CA30-C563B5FA865C}"/>
              </a:ext>
            </a:extLst>
          </p:cNvPr>
          <p:cNvSpPr>
            <a:spLocks noGrp="1"/>
          </p:cNvSpPr>
          <p:nvPr>
            <p:ph type="sldNum" sz="quarter" idx="12"/>
          </p:nvPr>
        </p:nvSpPr>
        <p:spPr/>
        <p:txBody>
          <a:bodyPr/>
          <a:lstStyle/>
          <a:p>
            <a:fld id="{96CE6C3E-E375-3C4B-BDAC-C4D937CD00AD}" type="slidenum">
              <a:rPr lang="en-IT" smtClean="0"/>
              <a:t>14</a:t>
            </a:fld>
            <a:endParaRPr lang="en-IT" dirty="0"/>
          </a:p>
        </p:txBody>
      </p:sp>
      <p:pic>
        <p:nvPicPr>
          <p:cNvPr id="22" name="Picture 21">
            <a:extLst>
              <a:ext uri="{FF2B5EF4-FFF2-40B4-BE49-F238E27FC236}">
                <a16:creationId xmlns:a16="http://schemas.microsoft.com/office/drawing/2014/main" id="{AB0C1A33-31FA-B85B-EAB8-CE063AC4EE31}"/>
              </a:ext>
            </a:extLst>
          </p:cNvPr>
          <p:cNvPicPr>
            <a:picLocks noChangeAspect="1"/>
          </p:cNvPicPr>
          <p:nvPr/>
        </p:nvPicPr>
        <p:blipFill>
          <a:blip r:embed="rId3"/>
          <a:stretch>
            <a:fillRect/>
          </a:stretch>
        </p:blipFill>
        <p:spPr>
          <a:xfrm>
            <a:off x="2131760" y="1443367"/>
            <a:ext cx="5295869" cy="952066"/>
          </a:xfrm>
          <a:prstGeom prst="rect">
            <a:avLst/>
          </a:prstGeom>
        </p:spPr>
      </p:pic>
      <p:pic>
        <p:nvPicPr>
          <p:cNvPr id="25" name="Picture 24" descr="A math equations and formulas&#10;&#10;Description automatically generated with medium confidence">
            <a:extLst>
              <a:ext uri="{FF2B5EF4-FFF2-40B4-BE49-F238E27FC236}">
                <a16:creationId xmlns:a16="http://schemas.microsoft.com/office/drawing/2014/main" id="{6CEF0D60-9E86-4086-A414-AFC677F0D45B}"/>
              </a:ext>
            </a:extLst>
          </p:cNvPr>
          <p:cNvPicPr>
            <a:picLocks noChangeAspect="1"/>
          </p:cNvPicPr>
          <p:nvPr/>
        </p:nvPicPr>
        <p:blipFill rotWithShape="1">
          <a:blip r:embed="rId4"/>
          <a:srcRect l="7115" t="9228" r="10605" b="5618"/>
          <a:stretch/>
        </p:blipFill>
        <p:spPr>
          <a:xfrm>
            <a:off x="2287833" y="2650888"/>
            <a:ext cx="1849181" cy="1168413"/>
          </a:xfrm>
          <a:prstGeom prst="rect">
            <a:avLst/>
          </a:prstGeom>
        </p:spPr>
      </p:pic>
      <p:sp>
        <p:nvSpPr>
          <p:cNvPr id="26" name="TextBox 25">
            <a:extLst>
              <a:ext uri="{FF2B5EF4-FFF2-40B4-BE49-F238E27FC236}">
                <a16:creationId xmlns:a16="http://schemas.microsoft.com/office/drawing/2014/main" id="{99CBB27E-4A6D-077B-1B9D-5DFA88048B81}"/>
              </a:ext>
            </a:extLst>
          </p:cNvPr>
          <p:cNvSpPr txBox="1"/>
          <p:nvPr/>
        </p:nvSpPr>
        <p:spPr>
          <a:xfrm>
            <a:off x="2301600" y="1039821"/>
            <a:ext cx="3897221"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GB" b="1" dirty="0"/>
              <a:t>STEP 1</a:t>
            </a:r>
            <a:r>
              <a:rPr lang="en-GB" dirty="0"/>
              <a:t>: </a:t>
            </a:r>
            <a:r>
              <a:rPr lang="it-IT" dirty="0" err="1"/>
              <a:t>Relativistic</a:t>
            </a:r>
            <a:r>
              <a:rPr lang="it-IT" dirty="0"/>
              <a:t> </a:t>
            </a:r>
            <a:r>
              <a:rPr lang="it-IT" dirty="0" err="1"/>
              <a:t>dynamic</a:t>
            </a:r>
            <a:r>
              <a:rPr lang="it-IT" dirty="0"/>
              <a:t> </a:t>
            </a:r>
            <a:r>
              <a:rPr lang="en-GB" dirty="0"/>
              <a:t>evaluation</a:t>
            </a:r>
          </a:p>
        </p:txBody>
      </p:sp>
      <p:sp>
        <p:nvSpPr>
          <p:cNvPr id="34" name="TextBox 33">
            <a:extLst>
              <a:ext uri="{FF2B5EF4-FFF2-40B4-BE49-F238E27FC236}">
                <a16:creationId xmlns:a16="http://schemas.microsoft.com/office/drawing/2014/main" id="{D53FB086-87C6-5FA8-5854-B2A4AD37A5EB}"/>
              </a:ext>
            </a:extLst>
          </p:cNvPr>
          <p:cNvSpPr txBox="1"/>
          <p:nvPr/>
        </p:nvSpPr>
        <p:spPr>
          <a:xfrm>
            <a:off x="2343698" y="2215383"/>
            <a:ext cx="1846916" cy="307777"/>
          </a:xfrm>
          <a:prstGeom prst="rect">
            <a:avLst/>
          </a:prstGeom>
          <a:noFill/>
        </p:spPr>
        <p:txBody>
          <a:bodyPr wrap="none" rtlCol="0">
            <a:spAutoFit/>
          </a:bodyPr>
          <a:lstStyle/>
          <a:p>
            <a:r>
              <a:rPr lang="en-GB" sz="1400" i="1" dirty="0">
                <a:latin typeface="Times New Roman" panose="02020603050405020304" pitchFamily="18" charset="0"/>
                <a:cs typeface="Times New Roman" panose="02020603050405020304" pitchFamily="18" charset="0"/>
              </a:rPr>
              <a:t>E(</a:t>
            </a:r>
            <a:r>
              <a:rPr lang="en-GB" sz="1400" i="1" dirty="0" err="1">
                <a:latin typeface="Times New Roman" panose="02020603050405020304" pitchFamily="18" charset="0"/>
                <a:cs typeface="Times New Roman" panose="02020603050405020304" pitchFamily="18" charset="0"/>
              </a:rPr>
              <a:t>z,t</a:t>
            </a:r>
            <a:r>
              <a:rPr lang="en-GB" sz="1400" i="1" dirty="0">
                <a:latin typeface="Times New Roman" panose="02020603050405020304" pitchFamily="18" charset="0"/>
                <a:cs typeface="Times New Roman" panose="02020603050405020304" pitchFamily="18" charset="0"/>
              </a:rPr>
              <a:t>)=E</a:t>
            </a:r>
            <a:r>
              <a:rPr lang="en-GB" sz="1400" i="1" baseline="-25000" dirty="0">
                <a:latin typeface="Times New Roman" panose="02020603050405020304" pitchFamily="18" charset="0"/>
                <a:cs typeface="Times New Roman" panose="02020603050405020304" pitchFamily="18" charset="0"/>
              </a:rPr>
              <a:t>0 </a:t>
            </a:r>
            <a:r>
              <a:rPr lang="en-GB" sz="1400" i="1" dirty="0">
                <a:latin typeface="Times New Roman" panose="02020603050405020304" pitchFamily="18" charset="0"/>
                <a:cs typeface="Times New Roman" panose="02020603050405020304" pitchFamily="18" charset="0"/>
              </a:rPr>
              <a:t>@ 1</a:t>
            </a:r>
            <a:r>
              <a:rPr lang="en-GB" sz="1400" i="1" baseline="30000" dirty="0">
                <a:latin typeface="Times New Roman" panose="02020603050405020304" pitchFamily="18" charset="0"/>
                <a:cs typeface="Times New Roman" panose="02020603050405020304" pitchFamily="18" charset="0"/>
              </a:rPr>
              <a:t>st </a:t>
            </a:r>
            <a:r>
              <a:rPr lang="en-GB" sz="1400" i="1" dirty="0">
                <a:latin typeface="Times New Roman" panose="02020603050405020304" pitchFamily="18" charset="0"/>
                <a:cs typeface="Times New Roman" panose="02020603050405020304" pitchFamily="18" charset="0"/>
              </a:rPr>
              <a:t>STEP 1</a:t>
            </a:r>
          </a:p>
        </p:txBody>
      </p:sp>
      <p:sp>
        <p:nvSpPr>
          <p:cNvPr id="9" name="TextBox 8">
            <a:extLst>
              <a:ext uri="{FF2B5EF4-FFF2-40B4-BE49-F238E27FC236}">
                <a16:creationId xmlns:a16="http://schemas.microsoft.com/office/drawing/2014/main" id="{E7D60526-8BE7-C610-E3E8-A8166F6143B9}"/>
              </a:ext>
            </a:extLst>
          </p:cNvPr>
          <p:cNvSpPr txBox="1"/>
          <p:nvPr/>
        </p:nvSpPr>
        <p:spPr>
          <a:xfrm>
            <a:off x="6066651" y="4265694"/>
            <a:ext cx="2295136" cy="461665"/>
          </a:xfrm>
          <a:prstGeom prst="rect">
            <a:avLst/>
          </a:prstGeom>
          <a:noFill/>
        </p:spPr>
        <p:txBody>
          <a:bodyPr wrap="square" rtlCol="0">
            <a:spAutoFit/>
          </a:bodyPr>
          <a:lstStyle/>
          <a:p>
            <a:pPr algn="ctr"/>
            <a:r>
              <a:rPr lang="en-GB" sz="1200" i="1" dirty="0">
                <a:effectLst/>
                <a:latin typeface="Helvetica" pitchFamily="2" charset="0"/>
              </a:rPr>
              <a:t>Theoretical ideal </a:t>
            </a:r>
          </a:p>
          <a:p>
            <a:pPr algn="ctr"/>
            <a:r>
              <a:rPr lang="en-GB" sz="1200" i="1" dirty="0">
                <a:effectLst/>
                <a:latin typeface="Helvetica" pitchFamily="2" charset="0"/>
              </a:rPr>
              <a:t>BD result</a:t>
            </a:r>
          </a:p>
        </p:txBody>
      </p:sp>
      <p:pic>
        <p:nvPicPr>
          <p:cNvPr id="11" name="Picture 10" descr="A graph with a line&#10;&#10;Description automatically generated">
            <a:extLst>
              <a:ext uri="{FF2B5EF4-FFF2-40B4-BE49-F238E27FC236}">
                <a16:creationId xmlns:a16="http://schemas.microsoft.com/office/drawing/2014/main" id="{160D134D-C52E-7A6C-8503-ED4A9EFEF9CA}"/>
              </a:ext>
            </a:extLst>
          </p:cNvPr>
          <p:cNvPicPr>
            <a:picLocks noChangeAspect="1"/>
          </p:cNvPicPr>
          <p:nvPr/>
        </p:nvPicPr>
        <p:blipFill>
          <a:blip r:embed="rId5"/>
          <a:stretch>
            <a:fillRect/>
          </a:stretch>
        </p:blipFill>
        <p:spPr>
          <a:xfrm>
            <a:off x="5884685" y="2373426"/>
            <a:ext cx="2503479" cy="1877610"/>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11780E6-4C7E-6F4C-77C1-114E2BB770F2}"/>
                  </a:ext>
                </a:extLst>
              </p:cNvPr>
              <p:cNvSpPr txBox="1"/>
              <p:nvPr/>
            </p:nvSpPr>
            <p:spPr>
              <a:xfrm>
                <a:off x="4131041" y="3021630"/>
                <a:ext cx="206778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ea typeface="Cambria Math" panose="02040503050406030204" pitchFamily="18" charset="0"/>
                        </a:rPr>
                        <m:t>→</m:t>
                      </m:r>
                      <m:r>
                        <a:rPr lang="it-IT" b="0" i="1" smtClean="0">
                          <a:latin typeface="Cambria Math" panose="02040503050406030204" pitchFamily="18" charset="0"/>
                          <a:ea typeface="Cambria Math" panose="02040503050406030204" pitchFamily="18" charset="0"/>
                        </a:rPr>
                        <m:t>𝑝</m:t>
                      </m:r>
                      <m:d>
                        <m:dPr>
                          <m:ctrlPr>
                            <a:rPr lang="it-IT" b="0" i="1">
                              <a:latin typeface="Cambria Math" panose="02040503050406030204" pitchFamily="18" charset="0"/>
                              <a:ea typeface="Cambria Math" panose="02040503050406030204" pitchFamily="18" charset="0"/>
                            </a:rPr>
                          </m:ctrlPr>
                        </m:dPr>
                        <m:e>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𝑡</m:t>
                          </m:r>
                        </m:e>
                      </m:d>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𝑣</m:t>
                      </m:r>
                    </m:oMath>
                  </m:oMathPara>
                </a14:m>
                <a:endParaRPr lang="en-GB" dirty="0"/>
              </a:p>
            </p:txBody>
          </p:sp>
        </mc:Choice>
        <mc:Fallback xmlns="">
          <p:sp>
            <p:nvSpPr>
              <p:cNvPr id="12" name="TextBox 11">
                <a:extLst>
                  <a:ext uri="{FF2B5EF4-FFF2-40B4-BE49-F238E27FC236}">
                    <a16:creationId xmlns:a16="http://schemas.microsoft.com/office/drawing/2014/main" id="{111780E6-4C7E-6F4C-77C1-114E2BB770F2}"/>
                  </a:ext>
                </a:extLst>
              </p:cNvPr>
              <p:cNvSpPr txBox="1">
                <a:spLocks noRot="1" noChangeAspect="1" noMove="1" noResize="1" noEditPoints="1" noAdjustHandles="1" noChangeArrowheads="1" noChangeShapeType="1" noTextEdit="1"/>
              </p:cNvSpPr>
              <p:nvPr/>
            </p:nvSpPr>
            <p:spPr>
              <a:xfrm>
                <a:off x="4131041" y="3021630"/>
                <a:ext cx="2067780" cy="369332"/>
              </a:xfrm>
              <a:prstGeom prst="rect">
                <a:avLst/>
              </a:prstGeom>
              <a:blipFill>
                <a:blip r:embed="rId6"/>
                <a:stretch>
                  <a:fillRect b="-10345"/>
                </a:stretch>
              </a:blipFill>
            </p:spPr>
            <p:txBody>
              <a:bodyPr/>
              <a:lstStyle/>
              <a:p>
                <a:r>
                  <a:rPr lang="en-GB">
                    <a:noFill/>
                  </a:rPr>
                  <a:t> </a:t>
                </a:r>
              </a:p>
            </p:txBody>
          </p:sp>
        </mc:Fallback>
      </mc:AlternateContent>
      <p:sp>
        <p:nvSpPr>
          <p:cNvPr id="5" name="TextBox 4">
            <a:extLst>
              <a:ext uri="{FF2B5EF4-FFF2-40B4-BE49-F238E27FC236}">
                <a16:creationId xmlns:a16="http://schemas.microsoft.com/office/drawing/2014/main" id="{B8072D94-50E6-E31D-A931-E338B6E92F36}"/>
              </a:ext>
            </a:extLst>
          </p:cNvPr>
          <p:cNvSpPr txBox="1"/>
          <p:nvPr/>
        </p:nvSpPr>
        <p:spPr>
          <a:xfrm>
            <a:off x="-1" y="1159981"/>
            <a:ext cx="2067781" cy="1107996"/>
          </a:xfrm>
          <a:prstGeom prst="rect">
            <a:avLst/>
          </a:prstGeom>
          <a:noFill/>
        </p:spPr>
        <p:txBody>
          <a:bodyPr wrap="square" rtlCol="0">
            <a:spAutoFit/>
          </a:bodyPr>
          <a:lstStyle/>
          <a:p>
            <a:endParaRPr lang="en-IT" sz="1100" b="1" dirty="0">
              <a:solidFill>
                <a:schemeClr val="bg1"/>
              </a:solidFill>
              <a:latin typeface="Montserrat" pitchFamily="2" charset="77"/>
            </a:endParaRPr>
          </a:p>
          <a:p>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r>
              <a:rPr lang="en-IT" sz="1100" b="1" dirty="0">
                <a:solidFill>
                  <a:schemeClr val="bg1"/>
                </a:solidFill>
                <a:latin typeface="Montserrat" pitchFamily="2" charset="77"/>
              </a:rPr>
              <a:t>Slot waveguide [0.4&lt;𝛽&lt;0.65]</a:t>
            </a: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p:txBody>
      </p:sp>
    </p:spTree>
    <p:extLst>
      <p:ext uri="{BB962C8B-B14F-4D97-AF65-F5344CB8AC3E}">
        <p14:creationId xmlns:p14="http://schemas.microsoft.com/office/powerpoint/2010/main" val="2458943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1653988" y="-1"/>
            <a:ext cx="10538011" cy="602428"/>
          </a:xfrm>
        </p:spPr>
        <p:txBody>
          <a:bodyPr>
            <a:normAutofit fontScale="90000"/>
          </a:bodyPr>
          <a:lstStyle/>
          <a:p>
            <a:r>
              <a:rPr lang="en-IT" sz="3600" b="1" dirty="0">
                <a:solidFill>
                  <a:schemeClr val="bg1"/>
                </a:solidFill>
                <a:latin typeface="Montserrat" pitchFamily="2" charset="77"/>
              </a:rPr>
              <a:t>Physics-based design ste</a:t>
            </a:r>
            <a:r>
              <a:rPr lang="en-IT" dirty="0"/>
              <a:t>ps</a:t>
            </a:r>
          </a:p>
        </p:txBody>
      </p:sp>
      <p:sp>
        <p:nvSpPr>
          <p:cNvPr id="3" name="Footer Placeholder 4">
            <a:extLst>
              <a:ext uri="{FF2B5EF4-FFF2-40B4-BE49-F238E27FC236}">
                <a16:creationId xmlns:a16="http://schemas.microsoft.com/office/drawing/2014/main" id="{9D1FDEA7-0D81-FE34-CB51-B96127CAF9F8}"/>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8" name="Slide Number Placeholder 7">
            <a:extLst>
              <a:ext uri="{FF2B5EF4-FFF2-40B4-BE49-F238E27FC236}">
                <a16:creationId xmlns:a16="http://schemas.microsoft.com/office/drawing/2014/main" id="{39B1E060-2907-138F-CA30-C563B5FA865C}"/>
              </a:ext>
            </a:extLst>
          </p:cNvPr>
          <p:cNvSpPr>
            <a:spLocks noGrp="1"/>
          </p:cNvSpPr>
          <p:nvPr>
            <p:ph type="sldNum" sz="quarter" idx="12"/>
          </p:nvPr>
        </p:nvSpPr>
        <p:spPr/>
        <p:txBody>
          <a:bodyPr/>
          <a:lstStyle/>
          <a:p>
            <a:fld id="{96CE6C3E-E375-3C4B-BDAC-C4D937CD00AD}" type="slidenum">
              <a:rPr lang="en-IT" smtClean="0"/>
              <a:t>15</a:t>
            </a:fld>
            <a:endParaRPr lang="en-IT" dirty="0"/>
          </a:p>
        </p:txBody>
      </p:sp>
      <p:pic>
        <p:nvPicPr>
          <p:cNvPr id="22" name="Picture 21">
            <a:extLst>
              <a:ext uri="{FF2B5EF4-FFF2-40B4-BE49-F238E27FC236}">
                <a16:creationId xmlns:a16="http://schemas.microsoft.com/office/drawing/2014/main" id="{AB0C1A33-31FA-B85B-EAB8-CE063AC4EE31}"/>
              </a:ext>
            </a:extLst>
          </p:cNvPr>
          <p:cNvPicPr>
            <a:picLocks noChangeAspect="1"/>
          </p:cNvPicPr>
          <p:nvPr/>
        </p:nvPicPr>
        <p:blipFill>
          <a:blip r:embed="rId3"/>
          <a:stretch>
            <a:fillRect/>
          </a:stretch>
        </p:blipFill>
        <p:spPr>
          <a:xfrm>
            <a:off x="2131760" y="1443367"/>
            <a:ext cx="5295869" cy="952066"/>
          </a:xfrm>
          <a:prstGeom prst="rect">
            <a:avLst/>
          </a:prstGeom>
        </p:spPr>
      </p:pic>
      <p:pic>
        <p:nvPicPr>
          <p:cNvPr id="25" name="Picture 24" descr="A math equations and formulas&#10;&#10;Description automatically generated with medium confidence">
            <a:extLst>
              <a:ext uri="{FF2B5EF4-FFF2-40B4-BE49-F238E27FC236}">
                <a16:creationId xmlns:a16="http://schemas.microsoft.com/office/drawing/2014/main" id="{6CEF0D60-9E86-4086-A414-AFC677F0D45B}"/>
              </a:ext>
            </a:extLst>
          </p:cNvPr>
          <p:cNvPicPr>
            <a:picLocks noChangeAspect="1"/>
          </p:cNvPicPr>
          <p:nvPr/>
        </p:nvPicPr>
        <p:blipFill rotWithShape="1">
          <a:blip r:embed="rId4"/>
          <a:srcRect l="7115" t="9228" r="10605" b="5618"/>
          <a:stretch/>
        </p:blipFill>
        <p:spPr>
          <a:xfrm>
            <a:off x="2287833" y="2650888"/>
            <a:ext cx="1849181" cy="1168413"/>
          </a:xfrm>
          <a:prstGeom prst="rect">
            <a:avLst/>
          </a:prstGeom>
        </p:spPr>
      </p:pic>
      <p:sp>
        <p:nvSpPr>
          <p:cNvPr id="27" name="TextBox 26">
            <a:extLst>
              <a:ext uri="{FF2B5EF4-FFF2-40B4-BE49-F238E27FC236}">
                <a16:creationId xmlns:a16="http://schemas.microsoft.com/office/drawing/2014/main" id="{FC9B5F56-950C-ABE0-8AA5-938040FE637E}"/>
              </a:ext>
            </a:extLst>
          </p:cNvPr>
          <p:cNvSpPr txBox="1"/>
          <p:nvPr/>
        </p:nvSpPr>
        <p:spPr>
          <a:xfrm>
            <a:off x="6066651" y="4265694"/>
            <a:ext cx="2295136" cy="461665"/>
          </a:xfrm>
          <a:prstGeom prst="rect">
            <a:avLst/>
          </a:prstGeom>
          <a:noFill/>
        </p:spPr>
        <p:txBody>
          <a:bodyPr wrap="square" rtlCol="0">
            <a:spAutoFit/>
          </a:bodyPr>
          <a:lstStyle/>
          <a:p>
            <a:pPr algn="ctr"/>
            <a:r>
              <a:rPr lang="en-GB" sz="1200" i="1" dirty="0">
                <a:effectLst/>
                <a:latin typeface="Helvetica" pitchFamily="2" charset="0"/>
              </a:rPr>
              <a:t>Theoretical ideal </a:t>
            </a:r>
          </a:p>
          <a:p>
            <a:pPr algn="ctr"/>
            <a:r>
              <a:rPr lang="en-GB" sz="1200" i="1" dirty="0">
                <a:effectLst/>
                <a:latin typeface="Helvetica" pitchFamily="2" charset="0"/>
              </a:rPr>
              <a:t>BD result</a:t>
            </a: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F3AE86EF-90E2-85B4-3F0A-3BB6D7545A6E}"/>
                  </a:ext>
                </a:extLst>
              </p:cNvPr>
              <p:cNvSpPr txBox="1"/>
              <p:nvPr/>
            </p:nvSpPr>
            <p:spPr>
              <a:xfrm>
                <a:off x="8148871" y="755826"/>
                <a:ext cx="3926075" cy="66858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b="1" dirty="0"/>
                  <a:t>STEP 2</a:t>
                </a:r>
                <a:r>
                  <a:rPr lang="en-GB" dirty="0"/>
                  <a:t>: Derivation of a calibration curve</a:t>
                </a:r>
              </a:p>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ea typeface="Cambria Math" panose="02040503050406030204" pitchFamily="18" charset="0"/>
                        </a:rPr>
                        <m:t>𝛽</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sSub>
                        <m:sSubPr>
                          <m:ctrlPr>
                            <a:rPr lang="it-IT" b="0" i="1">
                              <a:latin typeface="Cambria Math" panose="02040503050406030204" pitchFamily="18" charset="0"/>
                              <a:ea typeface="Cambria Math" panose="02040503050406030204" pitchFamily="18" charset="0"/>
                            </a:rPr>
                          </m:ctrlPr>
                        </m:sSubPr>
                        <m:e>
                          <m:r>
                            <a:rPr lang="it-IT" b="0" i="1">
                              <a:latin typeface="Cambria Math" panose="02040503050406030204" pitchFamily="18" charset="0"/>
                              <a:ea typeface="Cambria Math" panose="02040503050406030204" pitchFamily="18" charset="0"/>
                            </a:rPr>
                            <m:t>𝑛</m:t>
                          </m:r>
                        </m:e>
                        <m:sub>
                          <m:r>
                            <a:rPr lang="it-IT" b="0" i="1">
                              <a:latin typeface="Cambria Math" panose="02040503050406030204" pitchFamily="18" charset="0"/>
                              <a:ea typeface="Cambria Math" panose="02040503050406030204" pitchFamily="18" charset="0"/>
                            </a:rPr>
                            <m:t>𝑒𝑓𝑓</m:t>
                          </m:r>
                        </m:sub>
                      </m:sSub>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𝑎</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oMath>
                  </m:oMathPara>
                </a14:m>
                <a:endParaRPr lang="it-IT" dirty="0"/>
              </a:p>
            </p:txBody>
          </p:sp>
        </mc:Choice>
        <mc:Fallback xmlns="">
          <p:sp>
            <p:nvSpPr>
              <p:cNvPr id="28" name="TextBox 27">
                <a:extLst>
                  <a:ext uri="{FF2B5EF4-FFF2-40B4-BE49-F238E27FC236}">
                    <a16:creationId xmlns:a16="http://schemas.microsoft.com/office/drawing/2014/main" id="{F3AE86EF-90E2-85B4-3F0A-3BB6D7545A6E}"/>
                  </a:ext>
                </a:extLst>
              </p:cNvPr>
              <p:cNvSpPr txBox="1">
                <a:spLocks noRot="1" noChangeAspect="1" noMove="1" noResize="1" noEditPoints="1" noAdjustHandles="1" noChangeArrowheads="1" noChangeShapeType="1" noTextEdit="1"/>
              </p:cNvSpPr>
              <p:nvPr/>
            </p:nvSpPr>
            <p:spPr>
              <a:xfrm>
                <a:off x="8148871" y="755826"/>
                <a:ext cx="3926075" cy="668581"/>
              </a:xfrm>
              <a:prstGeom prst="rect">
                <a:avLst/>
              </a:prstGeom>
              <a:blipFill>
                <a:blip r:embed="rId5"/>
                <a:stretch>
                  <a:fillRect l="-1286" t="-3704" b="-5556"/>
                </a:stretch>
              </a:blipFill>
            </p:spPr>
            <p:txBody>
              <a:bodyPr/>
              <a:lstStyle/>
              <a:p>
                <a:r>
                  <a:rPr lang="en-GB">
                    <a:noFill/>
                  </a:rPr>
                  <a:t> </a:t>
                </a:r>
              </a:p>
            </p:txBody>
          </p:sp>
        </mc:Fallback>
      </mc:AlternateContent>
      <p:pic>
        <p:nvPicPr>
          <p:cNvPr id="29" name="Picture 28" descr="A graph with a blue line&#10;&#10;Description automatically generated">
            <a:extLst>
              <a:ext uri="{FF2B5EF4-FFF2-40B4-BE49-F238E27FC236}">
                <a16:creationId xmlns:a16="http://schemas.microsoft.com/office/drawing/2014/main" id="{827CF364-F988-AA71-10C4-132FFAE65E3E}"/>
              </a:ext>
            </a:extLst>
          </p:cNvPr>
          <p:cNvPicPr>
            <a:picLocks noChangeAspect="1"/>
          </p:cNvPicPr>
          <p:nvPr/>
        </p:nvPicPr>
        <p:blipFill>
          <a:blip r:embed="rId6"/>
          <a:stretch>
            <a:fillRect/>
          </a:stretch>
        </p:blipFill>
        <p:spPr>
          <a:xfrm>
            <a:off x="8922727" y="4367255"/>
            <a:ext cx="2353700" cy="2122100"/>
          </a:xfrm>
          <a:prstGeom prst="rect">
            <a:avLst/>
          </a:prstGeom>
        </p:spPr>
      </p:pic>
      <p:pic>
        <p:nvPicPr>
          <p:cNvPr id="31" name="Picture 30" descr="A graph with a line&#10;&#10;Description automatically generated">
            <a:extLst>
              <a:ext uri="{FF2B5EF4-FFF2-40B4-BE49-F238E27FC236}">
                <a16:creationId xmlns:a16="http://schemas.microsoft.com/office/drawing/2014/main" id="{F07601BB-CF07-3C3B-D86F-8D65E73B4A5E}"/>
              </a:ext>
            </a:extLst>
          </p:cNvPr>
          <p:cNvPicPr>
            <a:picLocks noChangeAspect="1"/>
          </p:cNvPicPr>
          <p:nvPr/>
        </p:nvPicPr>
        <p:blipFill>
          <a:blip r:embed="rId7"/>
          <a:stretch>
            <a:fillRect/>
          </a:stretch>
        </p:blipFill>
        <p:spPr>
          <a:xfrm>
            <a:off x="8996999" y="2172774"/>
            <a:ext cx="2229821" cy="2100555"/>
          </a:xfrm>
          <a:prstGeom prst="rect">
            <a:avLst/>
          </a:prstGeom>
        </p:spPr>
      </p:pic>
      <p:sp>
        <p:nvSpPr>
          <p:cNvPr id="34" name="TextBox 33">
            <a:extLst>
              <a:ext uri="{FF2B5EF4-FFF2-40B4-BE49-F238E27FC236}">
                <a16:creationId xmlns:a16="http://schemas.microsoft.com/office/drawing/2014/main" id="{D53FB086-87C6-5FA8-5854-B2A4AD37A5EB}"/>
              </a:ext>
            </a:extLst>
          </p:cNvPr>
          <p:cNvSpPr txBox="1"/>
          <p:nvPr/>
        </p:nvSpPr>
        <p:spPr>
          <a:xfrm>
            <a:off x="2343698" y="2215383"/>
            <a:ext cx="1846916" cy="307777"/>
          </a:xfrm>
          <a:prstGeom prst="rect">
            <a:avLst/>
          </a:prstGeom>
          <a:noFill/>
        </p:spPr>
        <p:txBody>
          <a:bodyPr wrap="none" rtlCol="0">
            <a:spAutoFit/>
          </a:bodyPr>
          <a:lstStyle/>
          <a:p>
            <a:r>
              <a:rPr lang="en-GB" sz="1400" i="1" dirty="0">
                <a:latin typeface="Times New Roman" panose="02020603050405020304" pitchFamily="18" charset="0"/>
                <a:cs typeface="Times New Roman" panose="02020603050405020304" pitchFamily="18" charset="0"/>
              </a:rPr>
              <a:t>E(</a:t>
            </a:r>
            <a:r>
              <a:rPr lang="en-GB" sz="1400" i="1" dirty="0" err="1">
                <a:latin typeface="Times New Roman" panose="02020603050405020304" pitchFamily="18" charset="0"/>
                <a:cs typeface="Times New Roman" panose="02020603050405020304" pitchFamily="18" charset="0"/>
              </a:rPr>
              <a:t>z,t</a:t>
            </a:r>
            <a:r>
              <a:rPr lang="en-GB" sz="1400" i="1" dirty="0">
                <a:latin typeface="Times New Roman" panose="02020603050405020304" pitchFamily="18" charset="0"/>
                <a:cs typeface="Times New Roman" panose="02020603050405020304" pitchFamily="18" charset="0"/>
              </a:rPr>
              <a:t>)=E</a:t>
            </a:r>
            <a:r>
              <a:rPr lang="en-GB" sz="1400" i="1" baseline="-25000" dirty="0">
                <a:latin typeface="Times New Roman" panose="02020603050405020304" pitchFamily="18" charset="0"/>
                <a:cs typeface="Times New Roman" panose="02020603050405020304" pitchFamily="18" charset="0"/>
              </a:rPr>
              <a:t>0 </a:t>
            </a:r>
            <a:r>
              <a:rPr lang="en-GB" sz="1400" i="1" dirty="0">
                <a:latin typeface="Times New Roman" panose="02020603050405020304" pitchFamily="18" charset="0"/>
                <a:cs typeface="Times New Roman" panose="02020603050405020304" pitchFamily="18" charset="0"/>
              </a:rPr>
              <a:t>@ 1</a:t>
            </a:r>
            <a:r>
              <a:rPr lang="en-GB" sz="1400" i="1" baseline="30000" dirty="0">
                <a:latin typeface="Times New Roman" panose="02020603050405020304" pitchFamily="18" charset="0"/>
                <a:cs typeface="Times New Roman" panose="02020603050405020304" pitchFamily="18" charset="0"/>
              </a:rPr>
              <a:t>st </a:t>
            </a:r>
            <a:r>
              <a:rPr lang="en-GB" sz="1400" i="1" dirty="0">
                <a:latin typeface="Times New Roman" panose="02020603050405020304" pitchFamily="18" charset="0"/>
                <a:cs typeface="Times New Roman" panose="02020603050405020304" pitchFamily="18" charset="0"/>
              </a:rPr>
              <a:t>STEP 1</a:t>
            </a:r>
          </a:p>
        </p:txBody>
      </p:sp>
      <p:sp>
        <p:nvSpPr>
          <p:cNvPr id="36" name="Right Arrow 35">
            <a:extLst>
              <a:ext uri="{FF2B5EF4-FFF2-40B4-BE49-F238E27FC236}">
                <a16:creationId xmlns:a16="http://schemas.microsoft.com/office/drawing/2014/main" id="{8A98EC92-CDA5-A4E7-7D90-9C25A37EB664}"/>
              </a:ext>
            </a:extLst>
          </p:cNvPr>
          <p:cNvSpPr/>
          <p:nvPr/>
        </p:nvSpPr>
        <p:spPr>
          <a:xfrm>
            <a:off x="6719163" y="997863"/>
            <a:ext cx="978408" cy="484632"/>
          </a:xfrm>
          <a:prstGeom prst="right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5" name="TextBox 4">
            <a:extLst>
              <a:ext uri="{FF2B5EF4-FFF2-40B4-BE49-F238E27FC236}">
                <a16:creationId xmlns:a16="http://schemas.microsoft.com/office/drawing/2014/main" id="{7C7101DD-B6FC-F0E7-1BFF-695FA8600D3F}"/>
              </a:ext>
            </a:extLst>
          </p:cNvPr>
          <p:cNvSpPr txBox="1"/>
          <p:nvPr/>
        </p:nvSpPr>
        <p:spPr>
          <a:xfrm>
            <a:off x="9850047" y="4496242"/>
            <a:ext cx="2132156" cy="369332"/>
          </a:xfrm>
          <a:prstGeom prst="rect">
            <a:avLst/>
          </a:prstGeom>
          <a:solidFill>
            <a:srgbClr val="00B050"/>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IT"/>
            </a:defPPr>
            <a:lvl1pPr algn="ctr"/>
          </a:lstStyle>
          <a:p>
            <a:r>
              <a:rPr lang="en-GB" dirty="0"/>
              <a:t>OPTIMAL TAPER</a:t>
            </a:r>
          </a:p>
        </p:txBody>
      </p:sp>
      <p:sp>
        <p:nvSpPr>
          <p:cNvPr id="7" name="TextBox 6">
            <a:extLst>
              <a:ext uri="{FF2B5EF4-FFF2-40B4-BE49-F238E27FC236}">
                <a16:creationId xmlns:a16="http://schemas.microsoft.com/office/drawing/2014/main" id="{F55FAEE5-4586-A4C7-DB7C-A312C3CF0C37}"/>
              </a:ext>
            </a:extLst>
          </p:cNvPr>
          <p:cNvSpPr txBox="1"/>
          <p:nvPr/>
        </p:nvSpPr>
        <p:spPr>
          <a:xfrm>
            <a:off x="9072613" y="1906702"/>
            <a:ext cx="2295136" cy="276999"/>
          </a:xfrm>
          <a:prstGeom prst="rect">
            <a:avLst/>
          </a:prstGeom>
          <a:noFill/>
        </p:spPr>
        <p:txBody>
          <a:bodyPr wrap="square" rtlCol="0">
            <a:spAutoFit/>
          </a:bodyPr>
          <a:lstStyle/>
          <a:p>
            <a:pPr algn="ctr"/>
            <a:r>
              <a:rPr lang="en-GB" sz="1200" i="1" dirty="0">
                <a:effectLst/>
                <a:latin typeface="Helvetica" pitchFamily="2" charset="0"/>
              </a:rPr>
              <a:t>Calibration Curve</a:t>
            </a:r>
          </a:p>
        </p:txBody>
      </p:sp>
      <p:pic>
        <p:nvPicPr>
          <p:cNvPr id="10" name="Picture 9">
            <a:extLst>
              <a:ext uri="{FF2B5EF4-FFF2-40B4-BE49-F238E27FC236}">
                <a16:creationId xmlns:a16="http://schemas.microsoft.com/office/drawing/2014/main" id="{A2601ADF-E7A2-77EA-0622-02538B839CD5}"/>
              </a:ext>
            </a:extLst>
          </p:cNvPr>
          <p:cNvPicPr>
            <a:picLocks noChangeAspect="1"/>
          </p:cNvPicPr>
          <p:nvPr/>
        </p:nvPicPr>
        <p:blipFill>
          <a:blip r:embed="rId8"/>
          <a:stretch>
            <a:fillRect/>
          </a:stretch>
        </p:blipFill>
        <p:spPr>
          <a:xfrm>
            <a:off x="10223244" y="4938686"/>
            <a:ext cx="1871062" cy="358441"/>
          </a:xfrm>
          <a:prstGeom prst="rect">
            <a:avLst/>
          </a:prstGeom>
          <a:ln>
            <a:solidFill>
              <a:schemeClr val="tx1"/>
            </a:solidFill>
          </a:ln>
        </p:spPr>
      </p:pic>
      <p:sp>
        <p:nvSpPr>
          <p:cNvPr id="13" name="TextBox 12">
            <a:extLst>
              <a:ext uri="{FF2B5EF4-FFF2-40B4-BE49-F238E27FC236}">
                <a16:creationId xmlns:a16="http://schemas.microsoft.com/office/drawing/2014/main" id="{00DC3B5D-DE17-935F-7028-667AD8755EB9}"/>
              </a:ext>
            </a:extLst>
          </p:cNvPr>
          <p:cNvSpPr txBox="1"/>
          <p:nvPr/>
        </p:nvSpPr>
        <p:spPr>
          <a:xfrm>
            <a:off x="8896703" y="1525117"/>
            <a:ext cx="2881558" cy="369332"/>
          </a:xfrm>
          <a:prstGeom prst="rect">
            <a:avLst/>
          </a:prstGeom>
          <a:noFill/>
          <a:ln>
            <a:solidFill>
              <a:schemeClr val="tx1"/>
            </a:solidFill>
          </a:ln>
        </p:spPr>
        <p:txBody>
          <a:bodyPr wrap="none" rtlCol="0">
            <a:spAutoFit/>
          </a:bodyPr>
          <a:lstStyle/>
          <a:p>
            <a:r>
              <a:rPr lang="en-GB" sz="1800" dirty="0">
                <a:effectLst/>
                <a:latin typeface="TeXGyreTermes"/>
              </a:rPr>
              <a:t>parametric study in COMSOL</a:t>
            </a:r>
            <a:endParaRPr lang="en-GB" dirty="0"/>
          </a:p>
        </p:txBody>
      </p:sp>
      <p:pic>
        <p:nvPicPr>
          <p:cNvPr id="11" name="Picture 10" descr="A graph with a line&#10;&#10;Description automatically generated">
            <a:extLst>
              <a:ext uri="{FF2B5EF4-FFF2-40B4-BE49-F238E27FC236}">
                <a16:creationId xmlns:a16="http://schemas.microsoft.com/office/drawing/2014/main" id="{5529CFA3-A5CF-BAAC-7D76-9F3CBF41DF00}"/>
              </a:ext>
            </a:extLst>
          </p:cNvPr>
          <p:cNvPicPr>
            <a:picLocks noChangeAspect="1"/>
          </p:cNvPicPr>
          <p:nvPr/>
        </p:nvPicPr>
        <p:blipFill>
          <a:blip r:embed="rId9"/>
          <a:stretch>
            <a:fillRect/>
          </a:stretch>
        </p:blipFill>
        <p:spPr>
          <a:xfrm>
            <a:off x="5884685" y="2373426"/>
            <a:ext cx="2503479" cy="1877610"/>
          </a:xfrm>
          <a:prstGeom prst="rect">
            <a:avLst/>
          </a:prstGeom>
        </p:spPr>
      </p:pic>
      <p:pic>
        <p:nvPicPr>
          <p:cNvPr id="12" name="Picture 11">
            <a:extLst>
              <a:ext uri="{FF2B5EF4-FFF2-40B4-BE49-F238E27FC236}">
                <a16:creationId xmlns:a16="http://schemas.microsoft.com/office/drawing/2014/main" id="{B3802B36-4498-947F-799A-C7C11620348E}"/>
              </a:ext>
            </a:extLst>
          </p:cNvPr>
          <p:cNvPicPr>
            <a:picLocks noChangeAspect="1"/>
          </p:cNvPicPr>
          <p:nvPr/>
        </p:nvPicPr>
        <p:blipFill>
          <a:blip r:embed="rId10"/>
          <a:stretch>
            <a:fillRect/>
          </a:stretch>
        </p:blipFill>
        <p:spPr>
          <a:xfrm>
            <a:off x="7975498" y="3115707"/>
            <a:ext cx="921205" cy="179376"/>
          </a:xfrm>
          <a:prstGeom prst="rect">
            <a:avLst/>
          </a:prstGeom>
          <a:ln>
            <a:solidFill>
              <a:schemeClr val="tx1"/>
            </a:solidFill>
          </a:ln>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75BCEA0-CAAA-A8D0-F26C-52D922FA6D87}"/>
                  </a:ext>
                </a:extLst>
              </p:cNvPr>
              <p:cNvSpPr txBox="1"/>
              <p:nvPr/>
            </p:nvSpPr>
            <p:spPr>
              <a:xfrm>
                <a:off x="4131041" y="3021630"/>
                <a:ext cx="206778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ea typeface="Cambria Math" panose="02040503050406030204" pitchFamily="18" charset="0"/>
                        </a:rPr>
                        <m:t>→</m:t>
                      </m:r>
                      <m:r>
                        <a:rPr lang="it-IT" b="0" i="1" smtClean="0">
                          <a:latin typeface="Cambria Math" panose="02040503050406030204" pitchFamily="18" charset="0"/>
                          <a:ea typeface="Cambria Math" panose="02040503050406030204" pitchFamily="18" charset="0"/>
                        </a:rPr>
                        <m:t>𝑝</m:t>
                      </m:r>
                      <m:d>
                        <m:dPr>
                          <m:ctrlPr>
                            <a:rPr lang="it-IT" b="0" i="1">
                              <a:latin typeface="Cambria Math" panose="02040503050406030204" pitchFamily="18" charset="0"/>
                              <a:ea typeface="Cambria Math" panose="02040503050406030204" pitchFamily="18" charset="0"/>
                            </a:rPr>
                          </m:ctrlPr>
                        </m:dPr>
                        <m:e>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𝑡</m:t>
                          </m:r>
                        </m:e>
                      </m:d>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𝑣</m:t>
                      </m:r>
                    </m:oMath>
                  </m:oMathPara>
                </a14:m>
                <a:endParaRPr lang="en-GB" dirty="0"/>
              </a:p>
            </p:txBody>
          </p:sp>
        </mc:Choice>
        <mc:Fallback xmlns="">
          <p:sp>
            <p:nvSpPr>
              <p:cNvPr id="14" name="TextBox 13">
                <a:extLst>
                  <a:ext uri="{FF2B5EF4-FFF2-40B4-BE49-F238E27FC236}">
                    <a16:creationId xmlns:a16="http://schemas.microsoft.com/office/drawing/2014/main" id="{C75BCEA0-CAAA-A8D0-F26C-52D922FA6D87}"/>
                  </a:ext>
                </a:extLst>
              </p:cNvPr>
              <p:cNvSpPr txBox="1">
                <a:spLocks noRot="1" noChangeAspect="1" noMove="1" noResize="1" noEditPoints="1" noAdjustHandles="1" noChangeArrowheads="1" noChangeShapeType="1" noTextEdit="1"/>
              </p:cNvSpPr>
              <p:nvPr/>
            </p:nvSpPr>
            <p:spPr>
              <a:xfrm>
                <a:off x="4131041" y="3021630"/>
                <a:ext cx="2067780" cy="369332"/>
              </a:xfrm>
              <a:prstGeom prst="rect">
                <a:avLst/>
              </a:prstGeom>
              <a:blipFill>
                <a:blip r:embed="rId11"/>
                <a:stretch>
                  <a:fillRect b="-10345"/>
                </a:stretch>
              </a:blipFill>
            </p:spPr>
            <p:txBody>
              <a:bodyPr/>
              <a:lstStyle/>
              <a:p>
                <a:r>
                  <a:rPr lang="en-GB">
                    <a:noFill/>
                  </a:rPr>
                  <a:t> </a:t>
                </a:r>
              </a:p>
            </p:txBody>
          </p:sp>
        </mc:Fallback>
      </mc:AlternateContent>
      <p:sp>
        <p:nvSpPr>
          <p:cNvPr id="15" name="TextBox 14">
            <a:extLst>
              <a:ext uri="{FF2B5EF4-FFF2-40B4-BE49-F238E27FC236}">
                <a16:creationId xmlns:a16="http://schemas.microsoft.com/office/drawing/2014/main" id="{8CC34608-567E-8620-EBB7-3ADEC6ABF768}"/>
              </a:ext>
            </a:extLst>
          </p:cNvPr>
          <p:cNvSpPr txBox="1"/>
          <p:nvPr/>
        </p:nvSpPr>
        <p:spPr>
          <a:xfrm>
            <a:off x="2301600" y="1039821"/>
            <a:ext cx="3897221"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GB" b="1" dirty="0"/>
              <a:t>STEP 1</a:t>
            </a:r>
            <a:r>
              <a:rPr lang="en-GB" dirty="0"/>
              <a:t>: </a:t>
            </a:r>
            <a:r>
              <a:rPr lang="it-IT" dirty="0" err="1"/>
              <a:t>Relativistic</a:t>
            </a:r>
            <a:r>
              <a:rPr lang="it-IT" dirty="0"/>
              <a:t> </a:t>
            </a:r>
            <a:r>
              <a:rPr lang="it-IT" dirty="0" err="1"/>
              <a:t>dynamic</a:t>
            </a:r>
            <a:r>
              <a:rPr lang="it-IT" dirty="0"/>
              <a:t> </a:t>
            </a:r>
            <a:r>
              <a:rPr lang="en-GB" dirty="0"/>
              <a:t>evaluation</a:t>
            </a:r>
          </a:p>
        </p:txBody>
      </p:sp>
      <p:sp>
        <p:nvSpPr>
          <p:cNvPr id="9" name="TextBox 8">
            <a:extLst>
              <a:ext uri="{FF2B5EF4-FFF2-40B4-BE49-F238E27FC236}">
                <a16:creationId xmlns:a16="http://schemas.microsoft.com/office/drawing/2014/main" id="{F9375FEA-FAF5-E55B-332C-5BC34B68458F}"/>
              </a:ext>
            </a:extLst>
          </p:cNvPr>
          <p:cNvSpPr txBox="1"/>
          <p:nvPr/>
        </p:nvSpPr>
        <p:spPr>
          <a:xfrm>
            <a:off x="-1" y="1159981"/>
            <a:ext cx="2067781" cy="938719"/>
          </a:xfrm>
          <a:prstGeom prst="rect">
            <a:avLst/>
          </a:prstGeom>
          <a:noFill/>
        </p:spPr>
        <p:txBody>
          <a:bodyPr wrap="square" rtlCol="0">
            <a:spAutoFit/>
          </a:bodyPr>
          <a:lstStyle/>
          <a:p>
            <a:endParaRPr lang="en-IT" sz="1100" b="1" dirty="0">
              <a:solidFill>
                <a:schemeClr val="bg1"/>
              </a:solidFill>
              <a:latin typeface="Montserrat" pitchFamily="2" charset="77"/>
            </a:endParaRPr>
          </a:p>
          <a:p>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r>
              <a:rPr lang="en-IT" sz="1100" b="1" dirty="0">
                <a:solidFill>
                  <a:schemeClr val="bg1"/>
                </a:solidFill>
                <a:latin typeface="Montserrat" pitchFamily="2" charset="77"/>
              </a:rPr>
              <a:t>Slot waveguide [0.4&lt;𝛽&lt;0.65]</a:t>
            </a: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p:txBody>
      </p:sp>
    </p:spTree>
    <p:extLst>
      <p:ext uri="{BB962C8B-B14F-4D97-AF65-F5344CB8AC3E}">
        <p14:creationId xmlns:p14="http://schemas.microsoft.com/office/powerpoint/2010/main" val="2905027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1653988" y="-19456"/>
            <a:ext cx="10538011" cy="602428"/>
          </a:xfrm>
        </p:spPr>
        <p:txBody>
          <a:bodyPr>
            <a:normAutofit fontScale="90000"/>
          </a:bodyPr>
          <a:lstStyle/>
          <a:p>
            <a:r>
              <a:rPr lang="en-IT" sz="3600" b="1" dirty="0">
                <a:solidFill>
                  <a:schemeClr val="bg1"/>
                </a:solidFill>
                <a:latin typeface="Montserrat" pitchFamily="2" charset="77"/>
              </a:rPr>
              <a:t>Physics-based design ste</a:t>
            </a:r>
            <a:r>
              <a:rPr lang="en-IT" dirty="0"/>
              <a:t>ps</a:t>
            </a:r>
          </a:p>
        </p:txBody>
      </p:sp>
      <p:sp>
        <p:nvSpPr>
          <p:cNvPr id="3" name="Footer Placeholder 4">
            <a:extLst>
              <a:ext uri="{FF2B5EF4-FFF2-40B4-BE49-F238E27FC236}">
                <a16:creationId xmlns:a16="http://schemas.microsoft.com/office/drawing/2014/main" id="{9D1FDEA7-0D81-FE34-CB51-B96127CAF9F8}"/>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8" name="Slide Number Placeholder 7">
            <a:extLst>
              <a:ext uri="{FF2B5EF4-FFF2-40B4-BE49-F238E27FC236}">
                <a16:creationId xmlns:a16="http://schemas.microsoft.com/office/drawing/2014/main" id="{39B1E060-2907-138F-CA30-C563B5FA865C}"/>
              </a:ext>
            </a:extLst>
          </p:cNvPr>
          <p:cNvSpPr>
            <a:spLocks noGrp="1"/>
          </p:cNvSpPr>
          <p:nvPr>
            <p:ph type="sldNum" sz="quarter" idx="12"/>
          </p:nvPr>
        </p:nvSpPr>
        <p:spPr/>
        <p:txBody>
          <a:bodyPr/>
          <a:lstStyle/>
          <a:p>
            <a:fld id="{96CE6C3E-E375-3C4B-BDAC-C4D937CD00AD}" type="slidenum">
              <a:rPr lang="en-IT" smtClean="0"/>
              <a:t>16</a:t>
            </a:fld>
            <a:endParaRPr lang="en-IT" dirty="0"/>
          </a:p>
        </p:txBody>
      </p:sp>
      <p:pic>
        <p:nvPicPr>
          <p:cNvPr id="22" name="Picture 21">
            <a:extLst>
              <a:ext uri="{FF2B5EF4-FFF2-40B4-BE49-F238E27FC236}">
                <a16:creationId xmlns:a16="http://schemas.microsoft.com/office/drawing/2014/main" id="{AB0C1A33-31FA-B85B-EAB8-CE063AC4EE31}"/>
              </a:ext>
            </a:extLst>
          </p:cNvPr>
          <p:cNvPicPr>
            <a:picLocks noChangeAspect="1"/>
          </p:cNvPicPr>
          <p:nvPr/>
        </p:nvPicPr>
        <p:blipFill>
          <a:blip r:embed="rId3"/>
          <a:stretch>
            <a:fillRect/>
          </a:stretch>
        </p:blipFill>
        <p:spPr>
          <a:xfrm>
            <a:off x="2131760" y="1443367"/>
            <a:ext cx="5295869" cy="952066"/>
          </a:xfrm>
          <a:prstGeom prst="rect">
            <a:avLst/>
          </a:prstGeom>
        </p:spPr>
      </p:pic>
      <p:pic>
        <p:nvPicPr>
          <p:cNvPr id="25" name="Picture 24" descr="A math equations and formulas&#10;&#10;Description automatically generated with medium confidence">
            <a:extLst>
              <a:ext uri="{FF2B5EF4-FFF2-40B4-BE49-F238E27FC236}">
                <a16:creationId xmlns:a16="http://schemas.microsoft.com/office/drawing/2014/main" id="{6CEF0D60-9E86-4086-A414-AFC677F0D45B}"/>
              </a:ext>
            </a:extLst>
          </p:cNvPr>
          <p:cNvPicPr>
            <a:picLocks noChangeAspect="1"/>
          </p:cNvPicPr>
          <p:nvPr/>
        </p:nvPicPr>
        <p:blipFill rotWithShape="1">
          <a:blip r:embed="rId4"/>
          <a:srcRect l="7115" t="9228" r="10605" b="5618"/>
          <a:stretch/>
        </p:blipFill>
        <p:spPr>
          <a:xfrm>
            <a:off x="2287833" y="2650888"/>
            <a:ext cx="1849181" cy="1168413"/>
          </a:xfrm>
          <a:prstGeom prst="rect">
            <a:avLst/>
          </a:prstGeom>
        </p:spPr>
      </p:pic>
      <p:sp>
        <p:nvSpPr>
          <p:cNvPr id="27" name="TextBox 26">
            <a:extLst>
              <a:ext uri="{FF2B5EF4-FFF2-40B4-BE49-F238E27FC236}">
                <a16:creationId xmlns:a16="http://schemas.microsoft.com/office/drawing/2014/main" id="{FC9B5F56-950C-ABE0-8AA5-938040FE637E}"/>
              </a:ext>
            </a:extLst>
          </p:cNvPr>
          <p:cNvSpPr txBox="1"/>
          <p:nvPr/>
        </p:nvSpPr>
        <p:spPr>
          <a:xfrm>
            <a:off x="6066651" y="4265694"/>
            <a:ext cx="2295136" cy="461665"/>
          </a:xfrm>
          <a:prstGeom prst="rect">
            <a:avLst/>
          </a:prstGeom>
          <a:noFill/>
        </p:spPr>
        <p:txBody>
          <a:bodyPr wrap="square" rtlCol="0">
            <a:spAutoFit/>
          </a:bodyPr>
          <a:lstStyle/>
          <a:p>
            <a:pPr algn="ctr"/>
            <a:r>
              <a:rPr lang="en-GB" sz="1200" i="1" dirty="0">
                <a:effectLst/>
                <a:latin typeface="Helvetica" pitchFamily="2" charset="0"/>
              </a:rPr>
              <a:t>Theoretical ideal </a:t>
            </a:r>
          </a:p>
          <a:p>
            <a:pPr algn="ctr"/>
            <a:r>
              <a:rPr lang="en-GB" sz="1200" i="1" dirty="0">
                <a:effectLst/>
                <a:latin typeface="Helvetica" pitchFamily="2" charset="0"/>
              </a:rPr>
              <a:t>BD result</a:t>
            </a:r>
          </a:p>
        </p:txBody>
      </p:sp>
      <p:pic>
        <p:nvPicPr>
          <p:cNvPr id="29" name="Picture 28" descr="A graph with a blue line&#10;&#10;Description automatically generated">
            <a:extLst>
              <a:ext uri="{FF2B5EF4-FFF2-40B4-BE49-F238E27FC236}">
                <a16:creationId xmlns:a16="http://schemas.microsoft.com/office/drawing/2014/main" id="{827CF364-F988-AA71-10C4-132FFAE65E3E}"/>
              </a:ext>
            </a:extLst>
          </p:cNvPr>
          <p:cNvPicPr>
            <a:picLocks noChangeAspect="1"/>
          </p:cNvPicPr>
          <p:nvPr/>
        </p:nvPicPr>
        <p:blipFill>
          <a:blip r:embed="rId5"/>
          <a:stretch>
            <a:fillRect/>
          </a:stretch>
        </p:blipFill>
        <p:spPr>
          <a:xfrm>
            <a:off x="8922727" y="4367255"/>
            <a:ext cx="2353700" cy="2122100"/>
          </a:xfrm>
          <a:prstGeom prst="rect">
            <a:avLst/>
          </a:prstGeom>
        </p:spPr>
      </p:pic>
      <p:pic>
        <p:nvPicPr>
          <p:cNvPr id="31" name="Picture 30" descr="A graph with a line&#10;&#10;Description automatically generated">
            <a:extLst>
              <a:ext uri="{FF2B5EF4-FFF2-40B4-BE49-F238E27FC236}">
                <a16:creationId xmlns:a16="http://schemas.microsoft.com/office/drawing/2014/main" id="{F07601BB-CF07-3C3B-D86F-8D65E73B4A5E}"/>
              </a:ext>
            </a:extLst>
          </p:cNvPr>
          <p:cNvPicPr>
            <a:picLocks noChangeAspect="1"/>
          </p:cNvPicPr>
          <p:nvPr/>
        </p:nvPicPr>
        <p:blipFill>
          <a:blip r:embed="rId6"/>
          <a:stretch>
            <a:fillRect/>
          </a:stretch>
        </p:blipFill>
        <p:spPr>
          <a:xfrm>
            <a:off x="8996999" y="2172774"/>
            <a:ext cx="2229821" cy="2100555"/>
          </a:xfrm>
          <a:prstGeom prst="rect">
            <a:avLst/>
          </a:prstGeom>
        </p:spPr>
      </p:pic>
      <p:sp>
        <p:nvSpPr>
          <p:cNvPr id="32" name="TextBox 31">
            <a:extLst>
              <a:ext uri="{FF2B5EF4-FFF2-40B4-BE49-F238E27FC236}">
                <a16:creationId xmlns:a16="http://schemas.microsoft.com/office/drawing/2014/main" id="{B3DDF4C4-55C9-79F6-86E6-C51B770F79AF}"/>
              </a:ext>
            </a:extLst>
          </p:cNvPr>
          <p:cNvSpPr txBox="1"/>
          <p:nvPr/>
        </p:nvSpPr>
        <p:spPr>
          <a:xfrm>
            <a:off x="2320020" y="5542461"/>
            <a:ext cx="3318665"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b="1" dirty="0"/>
              <a:t>STEP 3</a:t>
            </a:r>
            <a:r>
              <a:rPr lang="en-GB" dirty="0"/>
              <a:t>: </a:t>
            </a:r>
            <a:r>
              <a:rPr lang="it-IT" dirty="0"/>
              <a:t>Testing of the </a:t>
            </a:r>
            <a:r>
              <a:rPr lang="it-IT" dirty="0" err="1"/>
              <a:t>taper</a:t>
            </a:r>
            <a:r>
              <a:rPr lang="it-IT" dirty="0"/>
              <a:t> (3D)</a:t>
            </a:r>
          </a:p>
          <a:p>
            <a:r>
              <a:rPr lang="en-GB" dirty="0"/>
              <a:t> through EM COMSOL simulation </a:t>
            </a:r>
          </a:p>
        </p:txBody>
      </p:sp>
      <p:sp>
        <p:nvSpPr>
          <p:cNvPr id="33" name="TextBox 32">
            <a:extLst>
              <a:ext uri="{FF2B5EF4-FFF2-40B4-BE49-F238E27FC236}">
                <a16:creationId xmlns:a16="http://schemas.microsoft.com/office/drawing/2014/main" id="{72D90AC7-240D-E3E1-FBAB-DC18C9B77485}"/>
              </a:ext>
            </a:extLst>
          </p:cNvPr>
          <p:cNvSpPr txBox="1"/>
          <p:nvPr/>
        </p:nvSpPr>
        <p:spPr>
          <a:xfrm>
            <a:off x="3114492" y="5066009"/>
            <a:ext cx="691215" cy="369332"/>
          </a:xfrm>
          <a:prstGeom prst="rect">
            <a:avLst/>
          </a:prstGeom>
          <a:noFill/>
        </p:spPr>
        <p:txBody>
          <a:bodyPr wrap="none" rtlCol="0">
            <a:spAutoFit/>
          </a:bodyPr>
          <a:lstStyle/>
          <a:p>
            <a:r>
              <a:rPr lang="en-GB" i="1" dirty="0">
                <a:latin typeface="Times New Roman" panose="02020603050405020304" pitchFamily="18" charset="0"/>
                <a:cs typeface="Times New Roman" panose="02020603050405020304" pitchFamily="18" charset="0"/>
              </a:rPr>
              <a:t>E(</a:t>
            </a:r>
            <a:r>
              <a:rPr lang="en-GB" i="1" dirty="0" err="1">
                <a:latin typeface="Times New Roman" panose="02020603050405020304" pitchFamily="18" charset="0"/>
                <a:cs typeface="Times New Roman" panose="02020603050405020304" pitchFamily="18" charset="0"/>
              </a:rPr>
              <a:t>z,t</a:t>
            </a:r>
            <a:r>
              <a:rPr lang="en-GB" i="1" dirty="0">
                <a:latin typeface="Times New Roman" panose="02020603050405020304" pitchFamily="18" charset="0"/>
                <a:cs typeface="Times New Roman" panose="02020603050405020304" pitchFamily="18" charset="0"/>
              </a:rPr>
              <a:t>)</a:t>
            </a:r>
          </a:p>
        </p:txBody>
      </p:sp>
      <p:sp>
        <p:nvSpPr>
          <p:cNvPr id="34" name="TextBox 33">
            <a:extLst>
              <a:ext uri="{FF2B5EF4-FFF2-40B4-BE49-F238E27FC236}">
                <a16:creationId xmlns:a16="http://schemas.microsoft.com/office/drawing/2014/main" id="{D53FB086-87C6-5FA8-5854-B2A4AD37A5EB}"/>
              </a:ext>
            </a:extLst>
          </p:cNvPr>
          <p:cNvSpPr txBox="1"/>
          <p:nvPr/>
        </p:nvSpPr>
        <p:spPr>
          <a:xfrm>
            <a:off x="2343698" y="2215383"/>
            <a:ext cx="1846916" cy="307777"/>
          </a:xfrm>
          <a:prstGeom prst="rect">
            <a:avLst/>
          </a:prstGeom>
          <a:noFill/>
        </p:spPr>
        <p:txBody>
          <a:bodyPr wrap="none" rtlCol="0">
            <a:spAutoFit/>
          </a:bodyPr>
          <a:lstStyle/>
          <a:p>
            <a:r>
              <a:rPr lang="en-GB" sz="1400" i="1" dirty="0">
                <a:latin typeface="Times New Roman" panose="02020603050405020304" pitchFamily="18" charset="0"/>
                <a:cs typeface="Times New Roman" panose="02020603050405020304" pitchFamily="18" charset="0"/>
              </a:rPr>
              <a:t>E(</a:t>
            </a:r>
            <a:r>
              <a:rPr lang="en-GB" sz="1400" i="1" dirty="0" err="1">
                <a:latin typeface="Times New Roman" panose="02020603050405020304" pitchFamily="18" charset="0"/>
                <a:cs typeface="Times New Roman" panose="02020603050405020304" pitchFamily="18" charset="0"/>
              </a:rPr>
              <a:t>z,t</a:t>
            </a:r>
            <a:r>
              <a:rPr lang="en-GB" sz="1400" i="1" dirty="0">
                <a:latin typeface="Times New Roman" panose="02020603050405020304" pitchFamily="18" charset="0"/>
                <a:cs typeface="Times New Roman" panose="02020603050405020304" pitchFamily="18" charset="0"/>
              </a:rPr>
              <a:t>)=E</a:t>
            </a:r>
            <a:r>
              <a:rPr lang="en-GB" sz="1400" i="1" baseline="-25000" dirty="0">
                <a:latin typeface="Times New Roman" panose="02020603050405020304" pitchFamily="18" charset="0"/>
                <a:cs typeface="Times New Roman" panose="02020603050405020304" pitchFamily="18" charset="0"/>
              </a:rPr>
              <a:t>0 </a:t>
            </a:r>
            <a:r>
              <a:rPr lang="en-GB" sz="1400" i="1" dirty="0">
                <a:latin typeface="Times New Roman" panose="02020603050405020304" pitchFamily="18" charset="0"/>
                <a:cs typeface="Times New Roman" panose="02020603050405020304" pitchFamily="18" charset="0"/>
              </a:rPr>
              <a:t>@ 1</a:t>
            </a:r>
            <a:r>
              <a:rPr lang="en-GB" sz="1400" i="1" baseline="30000" dirty="0">
                <a:latin typeface="Times New Roman" panose="02020603050405020304" pitchFamily="18" charset="0"/>
                <a:cs typeface="Times New Roman" panose="02020603050405020304" pitchFamily="18" charset="0"/>
              </a:rPr>
              <a:t>st </a:t>
            </a:r>
            <a:r>
              <a:rPr lang="en-GB" sz="1400" i="1" dirty="0">
                <a:latin typeface="Times New Roman" panose="02020603050405020304" pitchFamily="18" charset="0"/>
                <a:cs typeface="Times New Roman" panose="02020603050405020304" pitchFamily="18" charset="0"/>
              </a:rPr>
              <a:t>STEP 1</a:t>
            </a:r>
          </a:p>
        </p:txBody>
      </p:sp>
      <p:sp>
        <p:nvSpPr>
          <p:cNvPr id="36" name="Right Arrow 35">
            <a:extLst>
              <a:ext uri="{FF2B5EF4-FFF2-40B4-BE49-F238E27FC236}">
                <a16:creationId xmlns:a16="http://schemas.microsoft.com/office/drawing/2014/main" id="{8A98EC92-CDA5-A4E7-7D90-9C25A37EB664}"/>
              </a:ext>
            </a:extLst>
          </p:cNvPr>
          <p:cNvSpPr/>
          <p:nvPr/>
        </p:nvSpPr>
        <p:spPr>
          <a:xfrm>
            <a:off x="6719163" y="997863"/>
            <a:ext cx="978408" cy="484632"/>
          </a:xfrm>
          <a:prstGeom prst="right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37" name="Right Arrow 36">
            <a:extLst>
              <a:ext uri="{FF2B5EF4-FFF2-40B4-BE49-F238E27FC236}">
                <a16:creationId xmlns:a16="http://schemas.microsoft.com/office/drawing/2014/main" id="{859E4394-71E1-7FFA-2B39-79842AA2EEC5}"/>
              </a:ext>
            </a:extLst>
          </p:cNvPr>
          <p:cNvSpPr/>
          <p:nvPr/>
        </p:nvSpPr>
        <p:spPr>
          <a:xfrm rot="10800000">
            <a:off x="6777072" y="5542461"/>
            <a:ext cx="978408" cy="484632"/>
          </a:xfrm>
          <a:prstGeom prst="right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schemeClr val="dk1"/>
              </a:solidFill>
            </a:endParaRPr>
          </a:p>
        </p:txBody>
      </p:sp>
      <p:sp>
        <p:nvSpPr>
          <p:cNvPr id="9" name="TextBox 8">
            <a:extLst>
              <a:ext uri="{FF2B5EF4-FFF2-40B4-BE49-F238E27FC236}">
                <a16:creationId xmlns:a16="http://schemas.microsoft.com/office/drawing/2014/main" id="{B922F482-370E-AE08-CE8F-44AC21B3BB16}"/>
              </a:ext>
            </a:extLst>
          </p:cNvPr>
          <p:cNvSpPr txBox="1"/>
          <p:nvPr/>
        </p:nvSpPr>
        <p:spPr>
          <a:xfrm>
            <a:off x="9072613" y="1906702"/>
            <a:ext cx="2295136" cy="276999"/>
          </a:xfrm>
          <a:prstGeom prst="rect">
            <a:avLst/>
          </a:prstGeom>
          <a:noFill/>
        </p:spPr>
        <p:txBody>
          <a:bodyPr wrap="square" rtlCol="0">
            <a:spAutoFit/>
          </a:bodyPr>
          <a:lstStyle/>
          <a:p>
            <a:pPr algn="ctr"/>
            <a:r>
              <a:rPr lang="en-GB" sz="1200" i="1" dirty="0">
                <a:effectLst/>
                <a:latin typeface="Helvetica" pitchFamily="2" charset="0"/>
              </a:rPr>
              <a:t>Calibration Curve</a:t>
            </a:r>
          </a:p>
        </p:txBody>
      </p:sp>
      <p:sp>
        <p:nvSpPr>
          <p:cNvPr id="13" name="TextBox 12">
            <a:extLst>
              <a:ext uri="{FF2B5EF4-FFF2-40B4-BE49-F238E27FC236}">
                <a16:creationId xmlns:a16="http://schemas.microsoft.com/office/drawing/2014/main" id="{51383DC7-D9FA-61AB-2422-FF2735D9C8FB}"/>
              </a:ext>
            </a:extLst>
          </p:cNvPr>
          <p:cNvSpPr txBox="1"/>
          <p:nvPr/>
        </p:nvSpPr>
        <p:spPr>
          <a:xfrm>
            <a:off x="8896703" y="1525117"/>
            <a:ext cx="2881558" cy="369332"/>
          </a:xfrm>
          <a:prstGeom prst="rect">
            <a:avLst/>
          </a:prstGeom>
          <a:noFill/>
          <a:ln>
            <a:solidFill>
              <a:schemeClr val="tx1"/>
            </a:solidFill>
          </a:ln>
        </p:spPr>
        <p:txBody>
          <a:bodyPr wrap="none" rtlCol="0">
            <a:spAutoFit/>
          </a:bodyPr>
          <a:lstStyle/>
          <a:p>
            <a:r>
              <a:rPr lang="en-GB" sz="1800" dirty="0">
                <a:effectLst/>
                <a:latin typeface="TeXGyreTermes"/>
              </a:rPr>
              <a:t>parametric study in COMSOL</a:t>
            </a:r>
            <a:endParaRPr lang="en-GB" dirty="0"/>
          </a:p>
        </p:txBody>
      </p:sp>
      <p:pic>
        <p:nvPicPr>
          <p:cNvPr id="7" name="Picture 6" descr="A graph with a line&#10;&#10;Description automatically generated">
            <a:extLst>
              <a:ext uri="{FF2B5EF4-FFF2-40B4-BE49-F238E27FC236}">
                <a16:creationId xmlns:a16="http://schemas.microsoft.com/office/drawing/2014/main" id="{716620DB-01B2-A515-7DD6-1EF8D9A36DF3}"/>
              </a:ext>
            </a:extLst>
          </p:cNvPr>
          <p:cNvPicPr>
            <a:picLocks noChangeAspect="1"/>
          </p:cNvPicPr>
          <p:nvPr/>
        </p:nvPicPr>
        <p:blipFill>
          <a:blip r:embed="rId7"/>
          <a:stretch>
            <a:fillRect/>
          </a:stretch>
        </p:blipFill>
        <p:spPr>
          <a:xfrm>
            <a:off x="5884685" y="2373426"/>
            <a:ext cx="2503479" cy="1877610"/>
          </a:xfrm>
          <a:prstGeom prst="rect">
            <a:avLst/>
          </a:prstGeom>
        </p:spPr>
      </p:pic>
      <p:pic>
        <p:nvPicPr>
          <p:cNvPr id="15" name="Picture 14">
            <a:extLst>
              <a:ext uri="{FF2B5EF4-FFF2-40B4-BE49-F238E27FC236}">
                <a16:creationId xmlns:a16="http://schemas.microsoft.com/office/drawing/2014/main" id="{2466A564-27DC-02E7-3843-2044182D61D0}"/>
              </a:ext>
            </a:extLst>
          </p:cNvPr>
          <p:cNvPicPr>
            <a:picLocks noChangeAspect="1"/>
          </p:cNvPicPr>
          <p:nvPr/>
        </p:nvPicPr>
        <p:blipFill>
          <a:blip r:embed="rId8"/>
          <a:stretch>
            <a:fillRect/>
          </a:stretch>
        </p:blipFill>
        <p:spPr>
          <a:xfrm>
            <a:off x="7975498" y="3115707"/>
            <a:ext cx="921205" cy="179376"/>
          </a:xfrm>
          <a:prstGeom prst="rect">
            <a:avLst/>
          </a:prstGeom>
          <a:ln>
            <a:solidFill>
              <a:schemeClr val="tx1"/>
            </a:solidFill>
          </a:ln>
        </p:spPr>
      </p:pic>
      <p:sp>
        <p:nvSpPr>
          <p:cNvPr id="10" name="TextBox 9">
            <a:extLst>
              <a:ext uri="{FF2B5EF4-FFF2-40B4-BE49-F238E27FC236}">
                <a16:creationId xmlns:a16="http://schemas.microsoft.com/office/drawing/2014/main" id="{608BD87D-07AF-73CC-5AA3-95155641B45B}"/>
              </a:ext>
            </a:extLst>
          </p:cNvPr>
          <p:cNvSpPr txBox="1"/>
          <p:nvPr/>
        </p:nvSpPr>
        <p:spPr>
          <a:xfrm>
            <a:off x="8896703" y="1525117"/>
            <a:ext cx="2881558" cy="369332"/>
          </a:xfrm>
          <a:prstGeom prst="rect">
            <a:avLst/>
          </a:prstGeom>
          <a:noFill/>
          <a:ln>
            <a:solidFill>
              <a:schemeClr val="tx1"/>
            </a:solidFill>
          </a:ln>
        </p:spPr>
        <p:txBody>
          <a:bodyPr wrap="none" rtlCol="0">
            <a:spAutoFit/>
          </a:bodyPr>
          <a:lstStyle/>
          <a:p>
            <a:r>
              <a:rPr lang="en-GB" sz="1800" dirty="0">
                <a:effectLst/>
                <a:latin typeface="TeXGyreTermes"/>
              </a:rPr>
              <a:t>parametric study in COMSOL</a:t>
            </a:r>
            <a:endParaRPr lang="en-GB"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ECF7E5C-574F-0BF1-035C-2B5513536650}"/>
                  </a:ext>
                </a:extLst>
              </p:cNvPr>
              <p:cNvSpPr txBox="1"/>
              <p:nvPr/>
            </p:nvSpPr>
            <p:spPr>
              <a:xfrm>
                <a:off x="4131041" y="3021630"/>
                <a:ext cx="206778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ea typeface="Cambria Math" panose="02040503050406030204" pitchFamily="18" charset="0"/>
                        </a:rPr>
                        <m:t>→</m:t>
                      </m:r>
                      <m:r>
                        <a:rPr lang="it-IT" b="0" i="1" smtClean="0">
                          <a:latin typeface="Cambria Math" panose="02040503050406030204" pitchFamily="18" charset="0"/>
                          <a:ea typeface="Cambria Math" panose="02040503050406030204" pitchFamily="18" charset="0"/>
                        </a:rPr>
                        <m:t>𝑝</m:t>
                      </m:r>
                      <m:d>
                        <m:dPr>
                          <m:ctrlPr>
                            <a:rPr lang="it-IT" b="0" i="1">
                              <a:latin typeface="Cambria Math" panose="02040503050406030204" pitchFamily="18" charset="0"/>
                              <a:ea typeface="Cambria Math" panose="02040503050406030204" pitchFamily="18" charset="0"/>
                            </a:rPr>
                          </m:ctrlPr>
                        </m:dPr>
                        <m:e>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𝑡</m:t>
                          </m:r>
                        </m:e>
                      </m:d>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𝑣</m:t>
                      </m:r>
                    </m:oMath>
                  </m:oMathPara>
                </a14:m>
                <a:endParaRPr lang="en-GB" dirty="0"/>
              </a:p>
            </p:txBody>
          </p:sp>
        </mc:Choice>
        <mc:Fallback xmlns="">
          <p:sp>
            <p:nvSpPr>
              <p:cNvPr id="11" name="TextBox 10">
                <a:extLst>
                  <a:ext uri="{FF2B5EF4-FFF2-40B4-BE49-F238E27FC236}">
                    <a16:creationId xmlns:a16="http://schemas.microsoft.com/office/drawing/2014/main" id="{3ECF7E5C-574F-0BF1-035C-2B5513536650}"/>
                  </a:ext>
                </a:extLst>
              </p:cNvPr>
              <p:cNvSpPr txBox="1">
                <a:spLocks noRot="1" noChangeAspect="1" noMove="1" noResize="1" noEditPoints="1" noAdjustHandles="1" noChangeArrowheads="1" noChangeShapeType="1" noTextEdit="1"/>
              </p:cNvSpPr>
              <p:nvPr/>
            </p:nvSpPr>
            <p:spPr>
              <a:xfrm>
                <a:off x="4131041" y="3021630"/>
                <a:ext cx="2067780" cy="369332"/>
              </a:xfrm>
              <a:prstGeom prst="rect">
                <a:avLst/>
              </a:prstGeom>
              <a:blipFill>
                <a:blip r:embed="rId10"/>
                <a:stretch>
                  <a:fillRect b="-1034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279E61E-9E16-B7C8-F751-2EA0FD317543}"/>
                  </a:ext>
                </a:extLst>
              </p:cNvPr>
              <p:cNvSpPr txBox="1"/>
              <p:nvPr/>
            </p:nvSpPr>
            <p:spPr>
              <a:xfrm>
                <a:off x="8148871" y="755826"/>
                <a:ext cx="3926075" cy="66858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b="1" dirty="0"/>
                  <a:t>STEP 2</a:t>
                </a:r>
                <a:r>
                  <a:rPr lang="en-GB" dirty="0"/>
                  <a:t>: Derivation of a calibration curve</a:t>
                </a:r>
              </a:p>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ea typeface="Cambria Math" panose="02040503050406030204" pitchFamily="18" charset="0"/>
                        </a:rPr>
                        <m:t>𝛽</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sSub>
                        <m:sSubPr>
                          <m:ctrlPr>
                            <a:rPr lang="it-IT" b="0" i="1">
                              <a:latin typeface="Cambria Math" panose="02040503050406030204" pitchFamily="18" charset="0"/>
                              <a:ea typeface="Cambria Math" panose="02040503050406030204" pitchFamily="18" charset="0"/>
                            </a:rPr>
                          </m:ctrlPr>
                        </m:sSubPr>
                        <m:e>
                          <m:r>
                            <a:rPr lang="it-IT" b="0" i="1">
                              <a:latin typeface="Cambria Math" panose="02040503050406030204" pitchFamily="18" charset="0"/>
                              <a:ea typeface="Cambria Math" panose="02040503050406030204" pitchFamily="18" charset="0"/>
                            </a:rPr>
                            <m:t>𝑛</m:t>
                          </m:r>
                        </m:e>
                        <m:sub>
                          <m:r>
                            <a:rPr lang="it-IT" b="0" i="1">
                              <a:latin typeface="Cambria Math" panose="02040503050406030204" pitchFamily="18" charset="0"/>
                              <a:ea typeface="Cambria Math" panose="02040503050406030204" pitchFamily="18" charset="0"/>
                            </a:rPr>
                            <m:t>𝑒𝑓𝑓</m:t>
                          </m:r>
                        </m:sub>
                      </m:sSub>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𝑎</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oMath>
                  </m:oMathPara>
                </a14:m>
                <a:endParaRPr lang="it-IT" dirty="0"/>
              </a:p>
            </p:txBody>
          </p:sp>
        </mc:Choice>
        <mc:Fallback xmlns="">
          <p:sp>
            <p:nvSpPr>
              <p:cNvPr id="12" name="TextBox 11">
                <a:extLst>
                  <a:ext uri="{FF2B5EF4-FFF2-40B4-BE49-F238E27FC236}">
                    <a16:creationId xmlns:a16="http://schemas.microsoft.com/office/drawing/2014/main" id="{3279E61E-9E16-B7C8-F751-2EA0FD317543}"/>
                  </a:ext>
                </a:extLst>
              </p:cNvPr>
              <p:cNvSpPr txBox="1">
                <a:spLocks noRot="1" noChangeAspect="1" noMove="1" noResize="1" noEditPoints="1" noAdjustHandles="1" noChangeArrowheads="1" noChangeShapeType="1" noTextEdit="1"/>
              </p:cNvSpPr>
              <p:nvPr/>
            </p:nvSpPr>
            <p:spPr>
              <a:xfrm>
                <a:off x="8148871" y="755826"/>
                <a:ext cx="3926075" cy="668581"/>
              </a:xfrm>
              <a:prstGeom prst="rect">
                <a:avLst/>
              </a:prstGeom>
              <a:blipFill>
                <a:blip r:embed="rId11"/>
                <a:stretch>
                  <a:fillRect l="-1286" t="-3704" b="-5556"/>
                </a:stretch>
              </a:blipFill>
            </p:spPr>
            <p:txBody>
              <a:bodyPr/>
              <a:lstStyle/>
              <a:p>
                <a:r>
                  <a:rPr lang="en-GB">
                    <a:noFill/>
                  </a:rPr>
                  <a:t> </a:t>
                </a:r>
              </a:p>
            </p:txBody>
          </p:sp>
        </mc:Fallback>
      </mc:AlternateContent>
      <p:sp>
        <p:nvSpPr>
          <p:cNvPr id="16" name="TextBox 15">
            <a:extLst>
              <a:ext uri="{FF2B5EF4-FFF2-40B4-BE49-F238E27FC236}">
                <a16:creationId xmlns:a16="http://schemas.microsoft.com/office/drawing/2014/main" id="{5B839B98-93ED-0069-0B18-3CEFF9623838}"/>
              </a:ext>
            </a:extLst>
          </p:cNvPr>
          <p:cNvSpPr txBox="1"/>
          <p:nvPr/>
        </p:nvSpPr>
        <p:spPr>
          <a:xfrm>
            <a:off x="2301600" y="1039821"/>
            <a:ext cx="3897221"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GB" b="1" dirty="0"/>
              <a:t>STEP 1</a:t>
            </a:r>
            <a:r>
              <a:rPr lang="en-GB" dirty="0"/>
              <a:t>: </a:t>
            </a:r>
            <a:r>
              <a:rPr lang="it-IT" dirty="0" err="1"/>
              <a:t>Relativistic</a:t>
            </a:r>
            <a:r>
              <a:rPr lang="it-IT" dirty="0"/>
              <a:t> </a:t>
            </a:r>
            <a:r>
              <a:rPr lang="it-IT" dirty="0" err="1"/>
              <a:t>dynamic</a:t>
            </a:r>
            <a:r>
              <a:rPr lang="it-IT" dirty="0"/>
              <a:t> </a:t>
            </a:r>
            <a:r>
              <a:rPr lang="en-GB" dirty="0"/>
              <a:t>evaluation</a:t>
            </a:r>
          </a:p>
        </p:txBody>
      </p:sp>
      <p:sp>
        <p:nvSpPr>
          <p:cNvPr id="17" name="TextBox 16">
            <a:extLst>
              <a:ext uri="{FF2B5EF4-FFF2-40B4-BE49-F238E27FC236}">
                <a16:creationId xmlns:a16="http://schemas.microsoft.com/office/drawing/2014/main" id="{E6FB282B-FF43-C1F6-62EE-70E50B823B4D}"/>
              </a:ext>
            </a:extLst>
          </p:cNvPr>
          <p:cNvSpPr txBox="1"/>
          <p:nvPr/>
        </p:nvSpPr>
        <p:spPr>
          <a:xfrm>
            <a:off x="-1" y="1159981"/>
            <a:ext cx="2067781" cy="938719"/>
          </a:xfrm>
          <a:prstGeom prst="rect">
            <a:avLst/>
          </a:prstGeom>
          <a:noFill/>
        </p:spPr>
        <p:txBody>
          <a:bodyPr wrap="square" rtlCol="0">
            <a:spAutoFit/>
          </a:bodyPr>
          <a:lstStyle/>
          <a:p>
            <a:endParaRPr lang="en-IT" sz="1100" b="1" dirty="0">
              <a:solidFill>
                <a:schemeClr val="bg1"/>
              </a:solidFill>
              <a:latin typeface="Montserrat" pitchFamily="2" charset="77"/>
            </a:endParaRPr>
          </a:p>
          <a:p>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r>
              <a:rPr lang="en-IT" sz="1100" b="1" dirty="0">
                <a:solidFill>
                  <a:schemeClr val="bg1"/>
                </a:solidFill>
                <a:latin typeface="Montserrat" pitchFamily="2" charset="77"/>
              </a:rPr>
              <a:t>Slot waveguide [0.4&lt;𝛽&lt;0.65]</a:t>
            </a: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p:txBody>
      </p:sp>
      <p:sp>
        <p:nvSpPr>
          <p:cNvPr id="6" name="TextBox 5">
            <a:extLst>
              <a:ext uri="{FF2B5EF4-FFF2-40B4-BE49-F238E27FC236}">
                <a16:creationId xmlns:a16="http://schemas.microsoft.com/office/drawing/2014/main" id="{CA883434-0A3C-3576-156D-8B560FD631CD}"/>
              </a:ext>
            </a:extLst>
          </p:cNvPr>
          <p:cNvSpPr txBox="1"/>
          <p:nvPr/>
        </p:nvSpPr>
        <p:spPr>
          <a:xfrm>
            <a:off x="9850047" y="4496242"/>
            <a:ext cx="2132156" cy="369332"/>
          </a:xfrm>
          <a:prstGeom prst="rect">
            <a:avLst/>
          </a:prstGeom>
          <a:solidFill>
            <a:srgbClr val="00B050"/>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IT"/>
            </a:defPPr>
            <a:lvl1pPr algn="ctr"/>
          </a:lstStyle>
          <a:p>
            <a:r>
              <a:rPr lang="en-GB" dirty="0"/>
              <a:t>OPTIMAL TAPER</a:t>
            </a:r>
          </a:p>
        </p:txBody>
      </p:sp>
      <p:pic>
        <p:nvPicPr>
          <p:cNvPr id="18" name="Picture 17">
            <a:extLst>
              <a:ext uri="{FF2B5EF4-FFF2-40B4-BE49-F238E27FC236}">
                <a16:creationId xmlns:a16="http://schemas.microsoft.com/office/drawing/2014/main" id="{7E1C43AC-1662-295E-D736-6FE212592B7F}"/>
              </a:ext>
            </a:extLst>
          </p:cNvPr>
          <p:cNvPicPr>
            <a:picLocks noChangeAspect="1"/>
          </p:cNvPicPr>
          <p:nvPr/>
        </p:nvPicPr>
        <p:blipFill>
          <a:blip r:embed="rId12"/>
          <a:stretch>
            <a:fillRect/>
          </a:stretch>
        </p:blipFill>
        <p:spPr>
          <a:xfrm>
            <a:off x="10223244" y="4938686"/>
            <a:ext cx="1871062" cy="358441"/>
          </a:xfrm>
          <a:prstGeom prst="rect">
            <a:avLst/>
          </a:prstGeom>
          <a:ln>
            <a:solidFill>
              <a:schemeClr val="tx1"/>
            </a:solidFill>
          </a:ln>
        </p:spPr>
      </p:pic>
    </p:spTree>
    <p:extLst>
      <p:ext uri="{BB962C8B-B14F-4D97-AF65-F5344CB8AC3E}">
        <p14:creationId xmlns:p14="http://schemas.microsoft.com/office/powerpoint/2010/main" val="1165318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9C8192D-5B7B-3C6C-CC24-22571B934474}"/>
              </a:ext>
            </a:extLst>
          </p:cNvPr>
          <p:cNvPicPr>
            <a:picLocks noChangeAspect="1"/>
          </p:cNvPicPr>
          <p:nvPr/>
        </p:nvPicPr>
        <p:blipFill>
          <a:blip r:embed="rId3"/>
          <a:stretch>
            <a:fillRect/>
          </a:stretch>
        </p:blipFill>
        <p:spPr>
          <a:xfrm>
            <a:off x="5124210" y="2314701"/>
            <a:ext cx="3988470" cy="1929425"/>
          </a:xfrm>
          <a:prstGeom prst="rect">
            <a:avLst/>
          </a:prstGeom>
        </p:spPr>
      </p:pic>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1653988" y="-1"/>
            <a:ext cx="10538011" cy="602428"/>
          </a:xfrm>
        </p:spPr>
        <p:txBody>
          <a:bodyPr>
            <a:normAutofit fontScale="90000"/>
          </a:bodyPr>
          <a:lstStyle/>
          <a:p>
            <a:r>
              <a:rPr lang="en-IT" sz="3600" b="1" dirty="0">
                <a:solidFill>
                  <a:schemeClr val="bg1"/>
                </a:solidFill>
                <a:latin typeface="Montserrat" pitchFamily="2" charset="77"/>
              </a:rPr>
              <a:t>Physics-based design ste</a:t>
            </a:r>
            <a:r>
              <a:rPr lang="en-IT" dirty="0"/>
              <a:t>ps</a:t>
            </a:r>
          </a:p>
        </p:txBody>
      </p:sp>
      <p:sp>
        <p:nvSpPr>
          <p:cNvPr id="3" name="Footer Placeholder 4">
            <a:extLst>
              <a:ext uri="{FF2B5EF4-FFF2-40B4-BE49-F238E27FC236}">
                <a16:creationId xmlns:a16="http://schemas.microsoft.com/office/drawing/2014/main" id="{9D1FDEA7-0D81-FE34-CB51-B96127CAF9F8}"/>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8" name="Slide Number Placeholder 7">
            <a:extLst>
              <a:ext uri="{FF2B5EF4-FFF2-40B4-BE49-F238E27FC236}">
                <a16:creationId xmlns:a16="http://schemas.microsoft.com/office/drawing/2014/main" id="{39B1E060-2907-138F-CA30-C563B5FA865C}"/>
              </a:ext>
            </a:extLst>
          </p:cNvPr>
          <p:cNvSpPr>
            <a:spLocks noGrp="1"/>
          </p:cNvSpPr>
          <p:nvPr>
            <p:ph type="sldNum" sz="quarter" idx="12"/>
          </p:nvPr>
        </p:nvSpPr>
        <p:spPr/>
        <p:txBody>
          <a:bodyPr/>
          <a:lstStyle/>
          <a:p>
            <a:fld id="{96CE6C3E-E375-3C4B-BDAC-C4D937CD00AD}" type="slidenum">
              <a:rPr lang="en-IT" smtClean="0"/>
              <a:t>17</a:t>
            </a:fld>
            <a:endParaRPr lang="en-IT" dirty="0"/>
          </a:p>
        </p:txBody>
      </p:sp>
      <p:pic>
        <p:nvPicPr>
          <p:cNvPr id="22" name="Picture 21">
            <a:extLst>
              <a:ext uri="{FF2B5EF4-FFF2-40B4-BE49-F238E27FC236}">
                <a16:creationId xmlns:a16="http://schemas.microsoft.com/office/drawing/2014/main" id="{AB0C1A33-31FA-B85B-EAB8-CE063AC4EE31}"/>
              </a:ext>
            </a:extLst>
          </p:cNvPr>
          <p:cNvPicPr>
            <a:picLocks noChangeAspect="1"/>
          </p:cNvPicPr>
          <p:nvPr/>
        </p:nvPicPr>
        <p:blipFill>
          <a:blip r:embed="rId4"/>
          <a:stretch>
            <a:fillRect/>
          </a:stretch>
        </p:blipFill>
        <p:spPr>
          <a:xfrm>
            <a:off x="2131760" y="1443367"/>
            <a:ext cx="5295869" cy="952066"/>
          </a:xfrm>
          <a:prstGeom prst="rect">
            <a:avLst/>
          </a:prstGeom>
        </p:spPr>
      </p:pic>
      <p:pic>
        <p:nvPicPr>
          <p:cNvPr id="25" name="Picture 24" descr="A math equations and formulas&#10;&#10;Description automatically generated with medium confidence">
            <a:extLst>
              <a:ext uri="{FF2B5EF4-FFF2-40B4-BE49-F238E27FC236}">
                <a16:creationId xmlns:a16="http://schemas.microsoft.com/office/drawing/2014/main" id="{6CEF0D60-9E86-4086-A414-AFC677F0D45B}"/>
              </a:ext>
            </a:extLst>
          </p:cNvPr>
          <p:cNvPicPr>
            <a:picLocks noChangeAspect="1"/>
          </p:cNvPicPr>
          <p:nvPr/>
        </p:nvPicPr>
        <p:blipFill rotWithShape="1">
          <a:blip r:embed="rId5"/>
          <a:srcRect l="7115" t="9228" r="10605" b="5618"/>
          <a:stretch/>
        </p:blipFill>
        <p:spPr>
          <a:xfrm>
            <a:off x="2287833" y="2650888"/>
            <a:ext cx="1849181" cy="1168413"/>
          </a:xfrm>
          <a:prstGeom prst="rect">
            <a:avLst/>
          </a:prstGeom>
        </p:spPr>
      </p:pic>
      <p:sp>
        <p:nvSpPr>
          <p:cNvPr id="27" name="TextBox 26">
            <a:extLst>
              <a:ext uri="{FF2B5EF4-FFF2-40B4-BE49-F238E27FC236}">
                <a16:creationId xmlns:a16="http://schemas.microsoft.com/office/drawing/2014/main" id="{FC9B5F56-950C-ABE0-8AA5-938040FE637E}"/>
              </a:ext>
            </a:extLst>
          </p:cNvPr>
          <p:cNvSpPr txBox="1"/>
          <p:nvPr/>
        </p:nvSpPr>
        <p:spPr>
          <a:xfrm>
            <a:off x="6066651" y="4265694"/>
            <a:ext cx="2295136" cy="830997"/>
          </a:xfrm>
          <a:prstGeom prst="rect">
            <a:avLst/>
          </a:prstGeom>
          <a:noFill/>
        </p:spPr>
        <p:txBody>
          <a:bodyPr wrap="square" rtlCol="0">
            <a:spAutoFit/>
          </a:bodyPr>
          <a:lstStyle/>
          <a:p>
            <a:pPr algn="ctr"/>
            <a:r>
              <a:rPr lang="en-GB" sz="1200" i="1" dirty="0">
                <a:solidFill>
                  <a:srgbClr val="005D8E"/>
                </a:solidFill>
                <a:effectLst/>
                <a:latin typeface="Helvetica" pitchFamily="2" charset="0"/>
              </a:rPr>
              <a:t>-</a:t>
            </a:r>
            <a:r>
              <a:rPr lang="en-GB" sz="1200" i="1" dirty="0">
                <a:effectLst/>
                <a:latin typeface="Helvetica" pitchFamily="2" charset="0"/>
              </a:rPr>
              <a:t>Theoretical ideal</a:t>
            </a:r>
          </a:p>
          <a:p>
            <a:pPr algn="ctr"/>
            <a:r>
              <a:rPr lang="en-GB" sz="1200" i="1" dirty="0">
                <a:latin typeface="Helvetica" pitchFamily="2" charset="0"/>
              </a:rPr>
              <a:t>vs</a:t>
            </a:r>
          </a:p>
          <a:p>
            <a:pPr algn="ctr"/>
            <a:r>
              <a:rPr lang="en-GB" sz="1200" i="1" dirty="0">
                <a:solidFill>
                  <a:srgbClr val="FF0000"/>
                </a:solidFill>
                <a:effectLst/>
                <a:latin typeface="Helvetica" pitchFamily="2" charset="0"/>
              </a:rPr>
              <a:t>---</a:t>
            </a:r>
            <a:r>
              <a:rPr lang="en-GB" sz="1200" i="1" dirty="0">
                <a:effectLst/>
                <a:latin typeface="Helvetica" pitchFamily="2" charset="0"/>
              </a:rPr>
              <a:t>Numerical  </a:t>
            </a:r>
          </a:p>
          <a:p>
            <a:pPr algn="ctr"/>
            <a:r>
              <a:rPr lang="en-GB" sz="1200" i="1" dirty="0">
                <a:effectLst/>
                <a:latin typeface="Helvetica" pitchFamily="2" charset="0"/>
              </a:rPr>
              <a:t>BD result</a:t>
            </a:r>
          </a:p>
        </p:txBody>
      </p:sp>
      <p:pic>
        <p:nvPicPr>
          <p:cNvPr id="29" name="Picture 28" descr="A graph with a blue line&#10;&#10;Description automatically generated">
            <a:extLst>
              <a:ext uri="{FF2B5EF4-FFF2-40B4-BE49-F238E27FC236}">
                <a16:creationId xmlns:a16="http://schemas.microsoft.com/office/drawing/2014/main" id="{827CF364-F988-AA71-10C4-132FFAE65E3E}"/>
              </a:ext>
            </a:extLst>
          </p:cNvPr>
          <p:cNvPicPr>
            <a:picLocks noChangeAspect="1"/>
          </p:cNvPicPr>
          <p:nvPr/>
        </p:nvPicPr>
        <p:blipFill>
          <a:blip r:embed="rId6"/>
          <a:stretch>
            <a:fillRect/>
          </a:stretch>
        </p:blipFill>
        <p:spPr>
          <a:xfrm>
            <a:off x="8922727" y="4367255"/>
            <a:ext cx="2353700" cy="2122100"/>
          </a:xfrm>
          <a:prstGeom prst="rect">
            <a:avLst/>
          </a:prstGeom>
        </p:spPr>
      </p:pic>
      <p:pic>
        <p:nvPicPr>
          <p:cNvPr id="31" name="Picture 30" descr="A graph with a line&#10;&#10;Description automatically generated">
            <a:extLst>
              <a:ext uri="{FF2B5EF4-FFF2-40B4-BE49-F238E27FC236}">
                <a16:creationId xmlns:a16="http://schemas.microsoft.com/office/drawing/2014/main" id="{F07601BB-CF07-3C3B-D86F-8D65E73B4A5E}"/>
              </a:ext>
            </a:extLst>
          </p:cNvPr>
          <p:cNvPicPr>
            <a:picLocks noChangeAspect="1"/>
          </p:cNvPicPr>
          <p:nvPr/>
        </p:nvPicPr>
        <p:blipFill>
          <a:blip r:embed="rId7"/>
          <a:stretch>
            <a:fillRect/>
          </a:stretch>
        </p:blipFill>
        <p:spPr>
          <a:xfrm>
            <a:off x="8996999" y="2172774"/>
            <a:ext cx="2229821" cy="2100555"/>
          </a:xfrm>
          <a:prstGeom prst="rect">
            <a:avLst/>
          </a:prstGeom>
        </p:spPr>
      </p:pic>
      <p:sp>
        <p:nvSpPr>
          <p:cNvPr id="33" name="TextBox 32">
            <a:extLst>
              <a:ext uri="{FF2B5EF4-FFF2-40B4-BE49-F238E27FC236}">
                <a16:creationId xmlns:a16="http://schemas.microsoft.com/office/drawing/2014/main" id="{72D90AC7-240D-E3E1-FBAB-DC18C9B77485}"/>
              </a:ext>
            </a:extLst>
          </p:cNvPr>
          <p:cNvSpPr txBox="1"/>
          <p:nvPr/>
        </p:nvSpPr>
        <p:spPr>
          <a:xfrm>
            <a:off x="3114492" y="5066009"/>
            <a:ext cx="691215" cy="369332"/>
          </a:xfrm>
          <a:prstGeom prst="rect">
            <a:avLst/>
          </a:prstGeom>
          <a:noFill/>
        </p:spPr>
        <p:txBody>
          <a:bodyPr wrap="none" rtlCol="0">
            <a:spAutoFit/>
          </a:bodyPr>
          <a:lstStyle/>
          <a:p>
            <a:r>
              <a:rPr lang="en-GB" i="1" dirty="0">
                <a:latin typeface="Times New Roman" panose="02020603050405020304" pitchFamily="18" charset="0"/>
                <a:cs typeface="Times New Roman" panose="02020603050405020304" pitchFamily="18" charset="0"/>
              </a:rPr>
              <a:t>E(</a:t>
            </a:r>
            <a:r>
              <a:rPr lang="en-GB" i="1" dirty="0" err="1">
                <a:latin typeface="Times New Roman" panose="02020603050405020304" pitchFamily="18" charset="0"/>
                <a:cs typeface="Times New Roman" panose="02020603050405020304" pitchFamily="18" charset="0"/>
              </a:rPr>
              <a:t>z,t</a:t>
            </a:r>
            <a:r>
              <a:rPr lang="en-GB" i="1" dirty="0">
                <a:latin typeface="Times New Roman" panose="02020603050405020304" pitchFamily="18" charset="0"/>
                <a:cs typeface="Times New Roman" panose="02020603050405020304" pitchFamily="18" charset="0"/>
              </a:rPr>
              <a:t>)</a:t>
            </a:r>
          </a:p>
        </p:txBody>
      </p:sp>
      <p:sp>
        <p:nvSpPr>
          <p:cNvPr id="36" name="Right Arrow 35">
            <a:extLst>
              <a:ext uri="{FF2B5EF4-FFF2-40B4-BE49-F238E27FC236}">
                <a16:creationId xmlns:a16="http://schemas.microsoft.com/office/drawing/2014/main" id="{8A98EC92-CDA5-A4E7-7D90-9C25A37EB664}"/>
              </a:ext>
            </a:extLst>
          </p:cNvPr>
          <p:cNvSpPr/>
          <p:nvPr/>
        </p:nvSpPr>
        <p:spPr>
          <a:xfrm>
            <a:off x="6719163" y="997863"/>
            <a:ext cx="978408" cy="484632"/>
          </a:xfrm>
          <a:prstGeom prst="right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37" name="Right Arrow 36">
            <a:extLst>
              <a:ext uri="{FF2B5EF4-FFF2-40B4-BE49-F238E27FC236}">
                <a16:creationId xmlns:a16="http://schemas.microsoft.com/office/drawing/2014/main" id="{859E4394-71E1-7FFA-2B39-79842AA2EEC5}"/>
              </a:ext>
            </a:extLst>
          </p:cNvPr>
          <p:cNvSpPr/>
          <p:nvPr/>
        </p:nvSpPr>
        <p:spPr>
          <a:xfrm rot="10800000">
            <a:off x="6777072" y="5542461"/>
            <a:ext cx="978408" cy="484632"/>
          </a:xfrm>
          <a:prstGeom prst="right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schemeClr val="dk1"/>
              </a:solidFill>
            </a:endParaRPr>
          </a:p>
        </p:txBody>
      </p:sp>
      <p:sp>
        <p:nvSpPr>
          <p:cNvPr id="38" name="Right Arrow 37">
            <a:extLst>
              <a:ext uri="{FF2B5EF4-FFF2-40B4-BE49-F238E27FC236}">
                <a16:creationId xmlns:a16="http://schemas.microsoft.com/office/drawing/2014/main" id="{35628CA4-523B-5894-E664-99C7A4D31796}"/>
              </a:ext>
            </a:extLst>
          </p:cNvPr>
          <p:cNvSpPr/>
          <p:nvPr/>
        </p:nvSpPr>
        <p:spPr>
          <a:xfrm rot="16200000">
            <a:off x="2970896" y="4321644"/>
            <a:ext cx="978408" cy="484632"/>
          </a:xfrm>
          <a:prstGeom prst="right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schemeClr val="dk1"/>
              </a:solidFill>
            </a:endParaRPr>
          </a:p>
        </p:txBody>
      </p:sp>
      <p:sp>
        <p:nvSpPr>
          <p:cNvPr id="7" name="TextBox 6">
            <a:extLst>
              <a:ext uri="{FF2B5EF4-FFF2-40B4-BE49-F238E27FC236}">
                <a16:creationId xmlns:a16="http://schemas.microsoft.com/office/drawing/2014/main" id="{1FE1E0AA-9D72-C037-06DF-521B3413BB32}"/>
              </a:ext>
            </a:extLst>
          </p:cNvPr>
          <p:cNvSpPr txBox="1"/>
          <p:nvPr/>
        </p:nvSpPr>
        <p:spPr>
          <a:xfrm>
            <a:off x="9072613" y="1906702"/>
            <a:ext cx="2295136" cy="276999"/>
          </a:xfrm>
          <a:prstGeom prst="rect">
            <a:avLst/>
          </a:prstGeom>
          <a:noFill/>
        </p:spPr>
        <p:txBody>
          <a:bodyPr wrap="square" rtlCol="0">
            <a:spAutoFit/>
          </a:bodyPr>
          <a:lstStyle/>
          <a:p>
            <a:pPr algn="ctr"/>
            <a:r>
              <a:rPr lang="en-GB" sz="1200" i="1" dirty="0">
                <a:effectLst/>
                <a:latin typeface="Helvetica" pitchFamily="2" charset="0"/>
              </a:rPr>
              <a:t>Calibration Curve</a:t>
            </a:r>
          </a:p>
        </p:txBody>
      </p:sp>
      <p:sp>
        <p:nvSpPr>
          <p:cNvPr id="9" name="TextBox 8">
            <a:extLst>
              <a:ext uri="{FF2B5EF4-FFF2-40B4-BE49-F238E27FC236}">
                <a16:creationId xmlns:a16="http://schemas.microsoft.com/office/drawing/2014/main" id="{5DF1C87A-482A-6052-9CCC-E5D318AAF0DA}"/>
              </a:ext>
            </a:extLst>
          </p:cNvPr>
          <p:cNvSpPr txBox="1"/>
          <p:nvPr/>
        </p:nvSpPr>
        <p:spPr>
          <a:xfrm>
            <a:off x="9850047" y="4510530"/>
            <a:ext cx="2095210" cy="369332"/>
          </a:xfrm>
          <a:prstGeom prst="rect">
            <a:avLst/>
          </a:prstGeom>
          <a:solidFill>
            <a:srgbClr val="00B050"/>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IT"/>
            </a:defPPr>
            <a:lvl1pPr algn="ctr"/>
          </a:lstStyle>
          <a:p>
            <a:r>
              <a:rPr lang="en-GB" dirty="0"/>
              <a:t>OPTIMAL TAPER</a:t>
            </a:r>
          </a:p>
        </p:txBody>
      </p:sp>
      <p:sp>
        <p:nvSpPr>
          <p:cNvPr id="5" name="TextBox 4">
            <a:extLst>
              <a:ext uri="{FF2B5EF4-FFF2-40B4-BE49-F238E27FC236}">
                <a16:creationId xmlns:a16="http://schemas.microsoft.com/office/drawing/2014/main" id="{CBC77FD0-574E-CD6D-76D6-912A34988241}"/>
              </a:ext>
            </a:extLst>
          </p:cNvPr>
          <p:cNvSpPr txBox="1"/>
          <p:nvPr/>
        </p:nvSpPr>
        <p:spPr>
          <a:xfrm>
            <a:off x="8896703" y="1525117"/>
            <a:ext cx="2881558" cy="369332"/>
          </a:xfrm>
          <a:prstGeom prst="rect">
            <a:avLst/>
          </a:prstGeom>
          <a:noFill/>
          <a:ln>
            <a:solidFill>
              <a:schemeClr val="tx1"/>
            </a:solidFill>
          </a:ln>
        </p:spPr>
        <p:txBody>
          <a:bodyPr wrap="none" rtlCol="0">
            <a:spAutoFit/>
          </a:bodyPr>
          <a:lstStyle/>
          <a:p>
            <a:r>
              <a:rPr lang="en-GB" sz="1800" dirty="0">
                <a:effectLst/>
                <a:latin typeface="TeXGyreTermes"/>
              </a:rPr>
              <a:t>parametric study in COMSOL</a:t>
            </a:r>
            <a:endParaRPr lang="en-GB" dirty="0"/>
          </a:p>
        </p:txBody>
      </p:sp>
      <p:pic>
        <p:nvPicPr>
          <p:cNvPr id="10" name="Picture 9">
            <a:extLst>
              <a:ext uri="{FF2B5EF4-FFF2-40B4-BE49-F238E27FC236}">
                <a16:creationId xmlns:a16="http://schemas.microsoft.com/office/drawing/2014/main" id="{88D4359D-6E70-4AF0-07C6-0C0F053690E1}"/>
              </a:ext>
            </a:extLst>
          </p:cNvPr>
          <p:cNvPicPr>
            <a:picLocks noChangeAspect="1"/>
          </p:cNvPicPr>
          <p:nvPr/>
        </p:nvPicPr>
        <p:blipFill>
          <a:blip r:embed="rId8"/>
          <a:stretch>
            <a:fillRect/>
          </a:stretch>
        </p:blipFill>
        <p:spPr>
          <a:xfrm>
            <a:off x="10283583" y="4946890"/>
            <a:ext cx="1871062" cy="358441"/>
          </a:xfrm>
          <a:prstGeom prst="rect">
            <a:avLst/>
          </a:prstGeom>
          <a:ln>
            <a:solidFill>
              <a:schemeClr val="tx1"/>
            </a:solidFill>
          </a:ln>
        </p:spPr>
      </p:pic>
      <p:sp>
        <p:nvSpPr>
          <p:cNvPr id="13" name="TextBox 12">
            <a:extLst>
              <a:ext uri="{FF2B5EF4-FFF2-40B4-BE49-F238E27FC236}">
                <a16:creationId xmlns:a16="http://schemas.microsoft.com/office/drawing/2014/main" id="{763EBC88-7121-292C-404C-82E4EA00E027}"/>
              </a:ext>
            </a:extLst>
          </p:cNvPr>
          <p:cNvSpPr txBox="1"/>
          <p:nvPr/>
        </p:nvSpPr>
        <p:spPr>
          <a:xfrm>
            <a:off x="7437988" y="3060749"/>
            <a:ext cx="1642202" cy="523220"/>
          </a:xfrm>
          <a:prstGeom prst="rect">
            <a:avLst/>
          </a:prstGeom>
          <a:noFill/>
        </p:spPr>
        <p:txBody>
          <a:bodyPr wrap="square" rtlCol="0">
            <a:spAutoFit/>
          </a:bodyPr>
          <a:lstStyle/>
          <a:p>
            <a:r>
              <a:rPr lang="it-IT" sz="1400" dirty="0" err="1"/>
              <a:t>Excellent</a:t>
            </a:r>
            <a:r>
              <a:rPr lang="it-IT" sz="1400" dirty="0"/>
              <a:t> agreement!</a:t>
            </a:r>
          </a:p>
        </p:txBody>
      </p:sp>
      <p:sp>
        <p:nvSpPr>
          <p:cNvPr id="16" name="TextBox 15">
            <a:extLst>
              <a:ext uri="{FF2B5EF4-FFF2-40B4-BE49-F238E27FC236}">
                <a16:creationId xmlns:a16="http://schemas.microsoft.com/office/drawing/2014/main" id="{13643146-2065-0F92-E6A0-5744A340BB40}"/>
              </a:ext>
            </a:extLst>
          </p:cNvPr>
          <p:cNvSpPr txBox="1"/>
          <p:nvPr/>
        </p:nvSpPr>
        <p:spPr>
          <a:xfrm>
            <a:off x="-1128409" y="5000017"/>
            <a:ext cx="184731" cy="369332"/>
          </a:xfrm>
          <a:prstGeom prst="rect">
            <a:avLst/>
          </a:prstGeom>
          <a:noFill/>
        </p:spPr>
        <p:txBody>
          <a:bodyPr wrap="none" rtlCol="0">
            <a:spAutoFit/>
          </a:bodyPr>
          <a:lstStyle/>
          <a:p>
            <a:endParaRPr lang="en-GB" dirty="0"/>
          </a:p>
        </p:txBody>
      </p:sp>
      <p:sp>
        <p:nvSpPr>
          <p:cNvPr id="17" name="TextBox 16">
            <a:extLst>
              <a:ext uri="{FF2B5EF4-FFF2-40B4-BE49-F238E27FC236}">
                <a16:creationId xmlns:a16="http://schemas.microsoft.com/office/drawing/2014/main" id="{D365821E-E914-F70A-1EA7-83BC1C39D256}"/>
              </a:ext>
            </a:extLst>
          </p:cNvPr>
          <p:cNvSpPr txBox="1"/>
          <p:nvPr/>
        </p:nvSpPr>
        <p:spPr>
          <a:xfrm>
            <a:off x="8896703" y="1525117"/>
            <a:ext cx="2881558" cy="369332"/>
          </a:xfrm>
          <a:prstGeom prst="rect">
            <a:avLst/>
          </a:prstGeom>
          <a:noFill/>
          <a:ln>
            <a:solidFill>
              <a:schemeClr val="tx1"/>
            </a:solidFill>
          </a:ln>
        </p:spPr>
        <p:txBody>
          <a:bodyPr wrap="none" rtlCol="0">
            <a:spAutoFit/>
          </a:bodyPr>
          <a:lstStyle/>
          <a:p>
            <a:r>
              <a:rPr lang="en-GB" sz="1800" dirty="0">
                <a:effectLst/>
                <a:latin typeface="TeXGyreTermes"/>
              </a:rPr>
              <a:t>parametric study in COMSOL</a:t>
            </a:r>
            <a:endParaRPr lang="en-GB" dirty="0"/>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6470A4F-1203-5DD7-FE1D-30B39405D54E}"/>
                  </a:ext>
                </a:extLst>
              </p:cNvPr>
              <p:cNvSpPr txBox="1"/>
              <p:nvPr/>
            </p:nvSpPr>
            <p:spPr>
              <a:xfrm>
                <a:off x="8148871" y="755826"/>
                <a:ext cx="3926075" cy="66858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b="1" dirty="0"/>
                  <a:t>STEP 2</a:t>
                </a:r>
                <a:r>
                  <a:rPr lang="en-GB" dirty="0"/>
                  <a:t>: Derivation of a calibration curve</a:t>
                </a:r>
              </a:p>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ea typeface="Cambria Math" panose="02040503050406030204" pitchFamily="18" charset="0"/>
                        </a:rPr>
                        <m:t>𝛽</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sSub>
                        <m:sSubPr>
                          <m:ctrlPr>
                            <a:rPr lang="it-IT" b="0" i="1">
                              <a:latin typeface="Cambria Math" panose="02040503050406030204" pitchFamily="18" charset="0"/>
                              <a:ea typeface="Cambria Math" panose="02040503050406030204" pitchFamily="18" charset="0"/>
                            </a:rPr>
                          </m:ctrlPr>
                        </m:sSubPr>
                        <m:e>
                          <m:r>
                            <a:rPr lang="it-IT" b="0" i="1">
                              <a:latin typeface="Cambria Math" panose="02040503050406030204" pitchFamily="18" charset="0"/>
                              <a:ea typeface="Cambria Math" panose="02040503050406030204" pitchFamily="18" charset="0"/>
                            </a:rPr>
                            <m:t>𝑛</m:t>
                          </m:r>
                        </m:e>
                        <m:sub>
                          <m:r>
                            <a:rPr lang="it-IT" b="0" i="1">
                              <a:latin typeface="Cambria Math" panose="02040503050406030204" pitchFamily="18" charset="0"/>
                              <a:ea typeface="Cambria Math" panose="02040503050406030204" pitchFamily="18" charset="0"/>
                            </a:rPr>
                            <m:t>𝑒𝑓𝑓</m:t>
                          </m:r>
                        </m:sub>
                      </m:sSub>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𝑎</m:t>
                      </m:r>
                      <m:r>
                        <a:rPr lang="it-IT" b="0" i="1">
                          <a:latin typeface="Cambria Math" panose="02040503050406030204" pitchFamily="18" charset="0"/>
                          <a:ea typeface="Cambria Math" panose="02040503050406030204" pitchFamily="18" charset="0"/>
                        </a:rPr>
                        <m:t>(</m:t>
                      </m:r>
                      <m:r>
                        <a:rPr lang="it-IT" b="0" i="1">
                          <a:latin typeface="Cambria Math" panose="02040503050406030204" pitchFamily="18" charset="0"/>
                          <a:ea typeface="Cambria Math" panose="02040503050406030204" pitchFamily="18" charset="0"/>
                        </a:rPr>
                        <m:t>𝑧</m:t>
                      </m:r>
                      <m:r>
                        <a:rPr lang="it-IT" b="0" i="1">
                          <a:latin typeface="Cambria Math" panose="02040503050406030204" pitchFamily="18" charset="0"/>
                          <a:ea typeface="Cambria Math" panose="02040503050406030204" pitchFamily="18" charset="0"/>
                        </a:rPr>
                        <m:t>)</m:t>
                      </m:r>
                    </m:oMath>
                  </m:oMathPara>
                </a14:m>
                <a:endParaRPr lang="it-IT" dirty="0"/>
              </a:p>
            </p:txBody>
          </p:sp>
        </mc:Choice>
        <mc:Fallback xmlns="">
          <p:sp>
            <p:nvSpPr>
              <p:cNvPr id="18" name="TextBox 17">
                <a:extLst>
                  <a:ext uri="{FF2B5EF4-FFF2-40B4-BE49-F238E27FC236}">
                    <a16:creationId xmlns:a16="http://schemas.microsoft.com/office/drawing/2014/main" id="{C6470A4F-1203-5DD7-FE1D-30B39405D54E}"/>
                  </a:ext>
                </a:extLst>
              </p:cNvPr>
              <p:cNvSpPr txBox="1">
                <a:spLocks noRot="1" noChangeAspect="1" noMove="1" noResize="1" noEditPoints="1" noAdjustHandles="1" noChangeArrowheads="1" noChangeShapeType="1" noTextEdit="1"/>
              </p:cNvSpPr>
              <p:nvPr/>
            </p:nvSpPr>
            <p:spPr>
              <a:xfrm>
                <a:off x="8148871" y="755826"/>
                <a:ext cx="3926075" cy="668581"/>
              </a:xfrm>
              <a:prstGeom prst="rect">
                <a:avLst/>
              </a:prstGeom>
              <a:blipFill>
                <a:blip r:embed="rId9"/>
                <a:stretch>
                  <a:fillRect l="-1286" t="-3704" b="-5556"/>
                </a:stretch>
              </a:blipFill>
            </p:spPr>
            <p:txBody>
              <a:bodyPr/>
              <a:lstStyle/>
              <a:p>
                <a:r>
                  <a:rPr lang="en-GB">
                    <a:noFill/>
                  </a:rPr>
                  <a:t> </a:t>
                </a:r>
              </a:p>
            </p:txBody>
          </p:sp>
        </mc:Fallback>
      </mc:AlternateContent>
      <p:sp>
        <p:nvSpPr>
          <p:cNvPr id="19" name="TextBox 18">
            <a:extLst>
              <a:ext uri="{FF2B5EF4-FFF2-40B4-BE49-F238E27FC236}">
                <a16:creationId xmlns:a16="http://schemas.microsoft.com/office/drawing/2014/main" id="{F6A125A1-7FCF-90D5-4870-0776C57CC335}"/>
              </a:ext>
            </a:extLst>
          </p:cNvPr>
          <p:cNvSpPr txBox="1"/>
          <p:nvPr/>
        </p:nvSpPr>
        <p:spPr>
          <a:xfrm>
            <a:off x="2301600" y="1039821"/>
            <a:ext cx="3897221"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GB" b="1" dirty="0"/>
              <a:t>STEP 1</a:t>
            </a:r>
            <a:r>
              <a:rPr lang="en-GB" dirty="0"/>
              <a:t>: </a:t>
            </a:r>
            <a:r>
              <a:rPr lang="it-IT" dirty="0" err="1"/>
              <a:t>Relativistic</a:t>
            </a:r>
            <a:r>
              <a:rPr lang="it-IT" dirty="0"/>
              <a:t> </a:t>
            </a:r>
            <a:r>
              <a:rPr lang="it-IT" dirty="0" err="1"/>
              <a:t>dynamic</a:t>
            </a:r>
            <a:r>
              <a:rPr lang="it-IT" dirty="0"/>
              <a:t> </a:t>
            </a:r>
            <a:r>
              <a:rPr lang="en-GB" dirty="0"/>
              <a:t>evaluation</a:t>
            </a:r>
          </a:p>
        </p:txBody>
      </p:sp>
      <p:sp>
        <p:nvSpPr>
          <p:cNvPr id="21" name="TextBox 20">
            <a:extLst>
              <a:ext uri="{FF2B5EF4-FFF2-40B4-BE49-F238E27FC236}">
                <a16:creationId xmlns:a16="http://schemas.microsoft.com/office/drawing/2014/main" id="{0BBD6AF5-6F4F-B02A-DCDF-CC602D29B70E}"/>
              </a:ext>
            </a:extLst>
          </p:cNvPr>
          <p:cNvSpPr txBox="1"/>
          <p:nvPr/>
        </p:nvSpPr>
        <p:spPr>
          <a:xfrm>
            <a:off x="2320020" y="5542461"/>
            <a:ext cx="3318665"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b="1" dirty="0"/>
              <a:t>STEP 3</a:t>
            </a:r>
            <a:r>
              <a:rPr lang="en-GB" dirty="0"/>
              <a:t>: </a:t>
            </a:r>
            <a:r>
              <a:rPr lang="it-IT" dirty="0"/>
              <a:t>Testing of the </a:t>
            </a:r>
            <a:r>
              <a:rPr lang="it-IT" dirty="0" err="1"/>
              <a:t>taper</a:t>
            </a:r>
            <a:r>
              <a:rPr lang="it-IT" dirty="0"/>
              <a:t> (3D)</a:t>
            </a:r>
          </a:p>
          <a:p>
            <a:r>
              <a:rPr lang="en-GB" dirty="0"/>
              <a:t> through EM COMSOL simulation </a:t>
            </a:r>
          </a:p>
        </p:txBody>
      </p:sp>
      <p:sp>
        <p:nvSpPr>
          <p:cNvPr id="23" name="Right Arrow 22">
            <a:extLst>
              <a:ext uri="{FF2B5EF4-FFF2-40B4-BE49-F238E27FC236}">
                <a16:creationId xmlns:a16="http://schemas.microsoft.com/office/drawing/2014/main" id="{2E440B6A-2787-E0E8-AB8E-E087B7F122AB}"/>
              </a:ext>
            </a:extLst>
          </p:cNvPr>
          <p:cNvSpPr/>
          <p:nvPr/>
        </p:nvSpPr>
        <p:spPr>
          <a:xfrm>
            <a:off x="4469404" y="2941446"/>
            <a:ext cx="561824" cy="351161"/>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FF1DE904-F9E6-16FD-C954-5AB29EB227A5}"/>
              </a:ext>
            </a:extLst>
          </p:cNvPr>
          <p:cNvSpPr txBox="1"/>
          <p:nvPr/>
        </p:nvSpPr>
        <p:spPr>
          <a:xfrm>
            <a:off x="-1" y="1159981"/>
            <a:ext cx="2067781" cy="1107996"/>
          </a:xfrm>
          <a:prstGeom prst="rect">
            <a:avLst/>
          </a:prstGeom>
          <a:noFill/>
        </p:spPr>
        <p:txBody>
          <a:bodyPr wrap="square" rtlCol="0">
            <a:spAutoFit/>
          </a:bodyPr>
          <a:lstStyle/>
          <a:p>
            <a:endParaRPr lang="en-IT" sz="1100" b="1" dirty="0">
              <a:solidFill>
                <a:schemeClr val="bg1"/>
              </a:solidFill>
              <a:latin typeface="Montserrat" pitchFamily="2" charset="77"/>
            </a:endParaRPr>
          </a:p>
          <a:p>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r>
              <a:rPr lang="en-IT" sz="1100" b="1" dirty="0">
                <a:solidFill>
                  <a:schemeClr val="bg1"/>
                </a:solidFill>
                <a:latin typeface="Montserrat" pitchFamily="2" charset="77"/>
              </a:rPr>
              <a:t>Slot waveguide [0.4&lt;𝛽&lt;0.65]</a:t>
            </a: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p:txBody>
      </p:sp>
    </p:spTree>
    <p:extLst>
      <p:ext uri="{BB962C8B-B14F-4D97-AF65-F5344CB8AC3E}">
        <p14:creationId xmlns:p14="http://schemas.microsoft.com/office/powerpoint/2010/main" val="2091035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1653988" y="-1"/>
            <a:ext cx="10538011" cy="602428"/>
          </a:xfrm>
        </p:spPr>
        <p:txBody>
          <a:bodyPr>
            <a:noAutofit/>
          </a:bodyPr>
          <a:lstStyle/>
          <a:p>
            <a:r>
              <a:rPr lang="en-US" sz="2400" dirty="0"/>
              <a:t>What happens for a uniform (NON-TAPERED) slot waveguide?</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5" name="Title 1">
            <a:extLst>
              <a:ext uri="{FF2B5EF4-FFF2-40B4-BE49-F238E27FC236}">
                <a16:creationId xmlns:a16="http://schemas.microsoft.com/office/drawing/2014/main" id="{F8C63A86-B177-7768-2CCA-C6541AC38834}"/>
              </a:ext>
            </a:extLst>
          </p:cNvPr>
          <p:cNvSpPr txBox="1">
            <a:spLocks/>
          </p:cNvSpPr>
          <p:nvPr/>
        </p:nvSpPr>
        <p:spPr>
          <a:xfrm>
            <a:off x="2171701" y="829739"/>
            <a:ext cx="12207954" cy="772886"/>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pPr algn="ctr"/>
            <a:endParaRPr lang="en-US" sz="3200" dirty="0"/>
          </a:p>
        </p:txBody>
      </p:sp>
      <p:sp>
        <p:nvSpPr>
          <p:cNvPr id="7" name="Title 1">
            <a:extLst>
              <a:ext uri="{FF2B5EF4-FFF2-40B4-BE49-F238E27FC236}">
                <a16:creationId xmlns:a16="http://schemas.microsoft.com/office/drawing/2014/main" id="{0962D1C4-BEF4-B1E0-8008-36B60B2CBF8A}"/>
              </a:ext>
            </a:extLst>
          </p:cNvPr>
          <p:cNvSpPr txBox="1">
            <a:spLocks/>
          </p:cNvSpPr>
          <p:nvPr/>
        </p:nvSpPr>
        <p:spPr>
          <a:xfrm>
            <a:off x="2852738" y="22011"/>
            <a:ext cx="10515600" cy="13255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pPr algn="ctr"/>
            <a:endParaRPr lang="en-US" dirty="0"/>
          </a:p>
        </p:txBody>
      </p:sp>
      <p:pic>
        <p:nvPicPr>
          <p:cNvPr id="9" name="Picture 8">
            <a:extLst>
              <a:ext uri="{FF2B5EF4-FFF2-40B4-BE49-F238E27FC236}">
                <a16:creationId xmlns:a16="http://schemas.microsoft.com/office/drawing/2014/main" id="{C878D718-8276-E786-E5A5-1FE3061A278C}"/>
              </a:ext>
            </a:extLst>
          </p:cNvPr>
          <p:cNvPicPr>
            <a:picLocks noChangeAspect="1"/>
          </p:cNvPicPr>
          <p:nvPr/>
        </p:nvPicPr>
        <p:blipFill>
          <a:blip r:embed="rId3"/>
          <a:stretch>
            <a:fillRect/>
          </a:stretch>
        </p:blipFill>
        <p:spPr>
          <a:xfrm>
            <a:off x="2458064" y="1217953"/>
            <a:ext cx="4744721" cy="1797508"/>
          </a:xfrm>
          <a:prstGeom prst="rect">
            <a:avLst/>
          </a:prstGeom>
        </p:spPr>
      </p:pic>
      <p:pic>
        <p:nvPicPr>
          <p:cNvPr id="10" name="Picture 9">
            <a:extLst>
              <a:ext uri="{FF2B5EF4-FFF2-40B4-BE49-F238E27FC236}">
                <a16:creationId xmlns:a16="http://schemas.microsoft.com/office/drawing/2014/main" id="{421CB691-1CA9-9DDF-38DF-1110BBAB205B}"/>
              </a:ext>
            </a:extLst>
          </p:cNvPr>
          <p:cNvPicPr>
            <a:picLocks noChangeAspect="1"/>
          </p:cNvPicPr>
          <p:nvPr/>
        </p:nvPicPr>
        <p:blipFill>
          <a:blip r:embed="rId4"/>
          <a:stretch>
            <a:fillRect/>
          </a:stretch>
        </p:blipFill>
        <p:spPr>
          <a:xfrm>
            <a:off x="7511342" y="1217953"/>
            <a:ext cx="4744720" cy="1797508"/>
          </a:xfrm>
          <a:prstGeom prst="rect">
            <a:avLst/>
          </a:prstGeom>
        </p:spPr>
      </p:pic>
      <p:pic>
        <p:nvPicPr>
          <p:cNvPr id="12" name="Picture 11">
            <a:extLst>
              <a:ext uri="{FF2B5EF4-FFF2-40B4-BE49-F238E27FC236}">
                <a16:creationId xmlns:a16="http://schemas.microsoft.com/office/drawing/2014/main" id="{80DFD8A6-9AD0-FBEB-5CE0-2763B9C05CE6}"/>
              </a:ext>
            </a:extLst>
          </p:cNvPr>
          <p:cNvPicPr>
            <a:picLocks noChangeAspect="1"/>
          </p:cNvPicPr>
          <p:nvPr/>
        </p:nvPicPr>
        <p:blipFill>
          <a:blip r:embed="rId5"/>
          <a:stretch>
            <a:fillRect/>
          </a:stretch>
        </p:blipFill>
        <p:spPr>
          <a:xfrm>
            <a:off x="2616739" y="3339727"/>
            <a:ext cx="4215052" cy="2810034"/>
          </a:xfrm>
          <a:prstGeom prst="rect">
            <a:avLst/>
          </a:prstGeom>
        </p:spPr>
      </p:pic>
      <p:pic>
        <p:nvPicPr>
          <p:cNvPr id="13" name="Picture 12">
            <a:extLst>
              <a:ext uri="{FF2B5EF4-FFF2-40B4-BE49-F238E27FC236}">
                <a16:creationId xmlns:a16="http://schemas.microsoft.com/office/drawing/2014/main" id="{BBA9B832-DBC5-33F9-92D3-E145B35E5E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499690" y="3520039"/>
            <a:ext cx="4114694" cy="2743129"/>
          </a:xfrm>
          <a:prstGeom prst="rect">
            <a:avLst/>
          </a:prstGeom>
        </p:spPr>
      </p:pic>
      <p:sp>
        <p:nvSpPr>
          <p:cNvPr id="14" name="TextBox 13">
            <a:extLst>
              <a:ext uri="{FF2B5EF4-FFF2-40B4-BE49-F238E27FC236}">
                <a16:creationId xmlns:a16="http://schemas.microsoft.com/office/drawing/2014/main" id="{6ADE85AD-8358-3DF2-FEBC-26FE68FC81DD}"/>
              </a:ext>
            </a:extLst>
          </p:cNvPr>
          <p:cNvSpPr txBox="1"/>
          <p:nvPr/>
        </p:nvSpPr>
        <p:spPr>
          <a:xfrm>
            <a:off x="5177486" y="6149761"/>
            <a:ext cx="5502729" cy="461665"/>
          </a:xfrm>
          <a:prstGeom prst="rect">
            <a:avLst/>
          </a:prstGeom>
          <a:noFill/>
        </p:spPr>
        <p:txBody>
          <a:bodyPr wrap="square" rtlCol="0">
            <a:spAutoFit/>
          </a:bodyPr>
          <a:lstStyle/>
          <a:p>
            <a:r>
              <a:rPr lang="en-US" sz="2400" dirty="0"/>
              <a:t>PHASE SPACE AT ACCELERATOR’S EXIT</a:t>
            </a:r>
          </a:p>
        </p:txBody>
      </p:sp>
      <p:sp>
        <p:nvSpPr>
          <p:cNvPr id="15" name="TextBox 14">
            <a:extLst>
              <a:ext uri="{FF2B5EF4-FFF2-40B4-BE49-F238E27FC236}">
                <a16:creationId xmlns:a16="http://schemas.microsoft.com/office/drawing/2014/main" id="{32BE8A55-1DC1-E998-66F9-A1393140E3C9}"/>
              </a:ext>
            </a:extLst>
          </p:cNvPr>
          <p:cNvSpPr txBox="1"/>
          <p:nvPr/>
        </p:nvSpPr>
        <p:spPr>
          <a:xfrm>
            <a:off x="7604873" y="3264988"/>
            <a:ext cx="4557658" cy="369332"/>
          </a:xfrm>
          <a:prstGeom prst="rect">
            <a:avLst/>
          </a:prstGeom>
          <a:noFill/>
        </p:spPr>
        <p:txBody>
          <a:bodyPr wrap="none" rtlCol="0">
            <a:spAutoFit/>
          </a:bodyPr>
          <a:lstStyle/>
          <a:p>
            <a:r>
              <a:rPr lang="en-GB" b="1" i="0" u="none" strike="noStrike" dirty="0">
                <a:solidFill>
                  <a:srgbClr val="FF0000"/>
                </a:solidFill>
                <a:effectLst/>
                <a:latin typeface="arial" panose="020B0604020202020204" pitchFamily="34" charset="0"/>
              </a:rPr>
              <a:t>No particle</a:t>
            </a:r>
            <a:r>
              <a:rPr lang="en-GB" b="0" i="0" u="none" strike="noStrike" dirty="0">
                <a:solidFill>
                  <a:srgbClr val="FF0000"/>
                </a:solidFill>
                <a:effectLst/>
                <a:latin typeface="arial" panose="020B0604020202020204" pitchFamily="34" charset="0"/>
              </a:rPr>
              <a:t> in the accelerating RF bucket!</a:t>
            </a:r>
            <a:endParaRPr lang="en-GB" dirty="0">
              <a:solidFill>
                <a:srgbClr val="FF0000"/>
              </a:solidFill>
            </a:endParaRPr>
          </a:p>
        </p:txBody>
      </p:sp>
      <p:sp>
        <p:nvSpPr>
          <p:cNvPr id="11" name="TextBox 10">
            <a:extLst>
              <a:ext uri="{FF2B5EF4-FFF2-40B4-BE49-F238E27FC236}">
                <a16:creationId xmlns:a16="http://schemas.microsoft.com/office/drawing/2014/main" id="{3FE0AEBD-33BB-2D2C-5177-7754A02F69B8}"/>
              </a:ext>
            </a:extLst>
          </p:cNvPr>
          <p:cNvSpPr txBox="1"/>
          <p:nvPr/>
        </p:nvSpPr>
        <p:spPr>
          <a:xfrm>
            <a:off x="-1" y="1159981"/>
            <a:ext cx="2067781" cy="1107996"/>
          </a:xfrm>
          <a:prstGeom prst="rect">
            <a:avLst/>
          </a:prstGeom>
          <a:noFill/>
        </p:spPr>
        <p:txBody>
          <a:bodyPr wrap="square" rtlCol="0">
            <a:spAutoFit/>
          </a:bodyPr>
          <a:lstStyle/>
          <a:p>
            <a:endParaRPr lang="en-IT" sz="1100" b="1" dirty="0">
              <a:solidFill>
                <a:schemeClr val="bg1"/>
              </a:solidFill>
              <a:latin typeface="Montserrat" pitchFamily="2" charset="77"/>
            </a:endParaRPr>
          </a:p>
          <a:p>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r>
              <a:rPr lang="en-IT" sz="1100" b="1" dirty="0">
                <a:solidFill>
                  <a:schemeClr val="bg1"/>
                </a:solidFill>
                <a:latin typeface="Montserrat" pitchFamily="2" charset="77"/>
              </a:rPr>
              <a:t>Slot waveguide [0.4&lt;𝛽&lt;0.65]</a:t>
            </a: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p:txBody>
      </p:sp>
    </p:spTree>
    <p:extLst>
      <p:ext uri="{BB962C8B-B14F-4D97-AF65-F5344CB8AC3E}">
        <p14:creationId xmlns:p14="http://schemas.microsoft.com/office/powerpoint/2010/main" val="1072433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1653988" y="-1"/>
            <a:ext cx="10538011" cy="602428"/>
          </a:xfrm>
        </p:spPr>
        <p:txBody>
          <a:bodyPr>
            <a:noAutofit/>
          </a:bodyPr>
          <a:lstStyle/>
          <a:p>
            <a:r>
              <a:rPr lang="en-US" sz="2400" dirty="0"/>
              <a:t>TAPERED SLOT WAVEGUIDE</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5" name="Title 1">
            <a:extLst>
              <a:ext uri="{FF2B5EF4-FFF2-40B4-BE49-F238E27FC236}">
                <a16:creationId xmlns:a16="http://schemas.microsoft.com/office/drawing/2014/main" id="{F8C63A86-B177-7768-2CCA-C6541AC38834}"/>
              </a:ext>
            </a:extLst>
          </p:cNvPr>
          <p:cNvSpPr txBox="1">
            <a:spLocks/>
          </p:cNvSpPr>
          <p:nvPr/>
        </p:nvSpPr>
        <p:spPr>
          <a:xfrm>
            <a:off x="2171701" y="829739"/>
            <a:ext cx="12207954" cy="772886"/>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pPr algn="ctr"/>
            <a:endParaRPr lang="en-US" sz="3200" dirty="0"/>
          </a:p>
        </p:txBody>
      </p:sp>
      <p:sp>
        <p:nvSpPr>
          <p:cNvPr id="7" name="Title 1">
            <a:extLst>
              <a:ext uri="{FF2B5EF4-FFF2-40B4-BE49-F238E27FC236}">
                <a16:creationId xmlns:a16="http://schemas.microsoft.com/office/drawing/2014/main" id="{0962D1C4-BEF4-B1E0-8008-36B60B2CBF8A}"/>
              </a:ext>
            </a:extLst>
          </p:cNvPr>
          <p:cNvSpPr txBox="1">
            <a:spLocks/>
          </p:cNvSpPr>
          <p:nvPr/>
        </p:nvSpPr>
        <p:spPr>
          <a:xfrm>
            <a:off x="2852738" y="22011"/>
            <a:ext cx="10515600" cy="13255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pPr algn="ctr"/>
            <a:endParaRPr lang="en-US" dirty="0"/>
          </a:p>
        </p:txBody>
      </p:sp>
      <p:sp>
        <p:nvSpPr>
          <p:cNvPr id="11" name="Title 1">
            <a:extLst>
              <a:ext uri="{FF2B5EF4-FFF2-40B4-BE49-F238E27FC236}">
                <a16:creationId xmlns:a16="http://schemas.microsoft.com/office/drawing/2014/main" id="{839574EA-EAF0-74CC-E3AF-9947978D526D}"/>
              </a:ext>
            </a:extLst>
          </p:cNvPr>
          <p:cNvSpPr txBox="1">
            <a:spLocks/>
          </p:cNvSpPr>
          <p:nvPr/>
        </p:nvSpPr>
        <p:spPr>
          <a:xfrm>
            <a:off x="838200" y="365125"/>
            <a:ext cx="10515600" cy="13255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endParaRPr lang="en-US" dirty="0"/>
          </a:p>
        </p:txBody>
      </p:sp>
      <p:pic>
        <p:nvPicPr>
          <p:cNvPr id="17" name="Picture 16">
            <a:extLst>
              <a:ext uri="{FF2B5EF4-FFF2-40B4-BE49-F238E27FC236}">
                <a16:creationId xmlns:a16="http://schemas.microsoft.com/office/drawing/2014/main" id="{4DF75A13-002E-1BD8-4521-595BE9934F38}"/>
              </a:ext>
            </a:extLst>
          </p:cNvPr>
          <p:cNvPicPr>
            <a:picLocks noChangeAspect="1"/>
          </p:cNvPicPr>
          <p:nvPr/>
        </p:nvPicPr>
        <p:blipFill>
          <a:blip r:embed="rId3"/>
          <a:stretch>
            <a:fillRect/>
          </a:stretch>
        </p:blipFill>
        <p:spPr>
          <a:xfrm>
            <a:off x="7910686" y="737693"/>
            <a:ext cx="4080662" cy="2720441"/>
          </a:xfrm>
          <a:prstGeom prst="rect">
            <a:avLst/>
          </a:prstGeom>
        </p:spPr>
      </p:pic>
      <p:pic>
        <p:nvPicPr>
          <p:cNvPr id="18" name="Picture 17">
            <a:extLst>
              <a:ext uri="{FF2B5EF4-FFF2-40B4-BE49-F238E27FC236}">
                <a16:creationId xmlns:a16="http://schemas.microsoft.com/office/drawing/2014/main" id="{5892F07D-95E8-863D-D2DD-CBEAB21BD67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847379" y="3663215"/>
            <a:ext cx="4114694" cy="2743129"/>
          </a:xfrm>
          <a:prstGeom prst="rect">
            <a:avLst/>
          </a:prstGeom>
        </p:spPr>
      </p:pic>
      <p:sp>
        <p:nvSpPr>
          <p:cNvPr id="13" name="TextBox 12">
            <a:extLst>
              <a:ext uri="{FF2B5EF4-FFF2-40B4-BE49-F238E27FC236}">
                <a16:creationId xmlns:a16="http://schemas.microsoft.com/office/drawing/2014/main" id="{0ECF1625-7700-67FE-7438-BB3A1AC4EDF8}"/>
              </a:ext>
            </a:extLst>
          </p:cNvPr>
          <p:cNvSpPr txBox="1"/>
          <p:nvPr/>
        </p:nvSpPr>
        <p:spPr>
          <a:xfrm>
            <a:off x="2682383" y="3121321"/>
            <a:ext cx="4799186" cy="224676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GB" sz="2800" dirty="0">
                <a:effectLst/>
                <a:latin typeface="Times New Roman" panose="02020603050405020304" pitchFamily="18" charset="0"/>
              </a:rPr>
              <a:t>Electron phase space after acceleration.</a:t>
            </a:r>
          </a:p>
          <a:p>
            <a:endParaRPr lang="en-GB" sz="2800" dirty="0">
              <a:latin typeface="Times New Roman" panose="02020603050405020304" pitchFamily="18" charset="0"/>
            </a:endParaRPr>
          </a:p>
          <a:p>
            <a:r>
              <a:rPr lang="en-GB" sz="2800" dirty="0">
                <a:effectLst/>
                <a:latin typeface="Times New Roman" panose="02020603050405020304" pitchFamily="18" charset="0"/>
              </a:rPr>
              <a:t>High-density of points inside the separatrix. </a:t>
            </a:r>
          </a:p>
        </p:txBody>
      </p:sp>
      <p:pic>
        <p:nvPicPr>
          <p:cNvPr id="9" name="Picture 8">
            <a:extLst>
              <a:ext uri="{FF2B5EF4-FFF2-40B4-BE49-F238E27FC236}">
                <a16:creationId xmlns:a16="http://schemas.microsoft.com/office/drawing/2014/main" id="{DE20681E-DAAA-6A0E-9891-E03F102BAD37}"/>
              </a:ext>
            </a:extLst>
          </p:cNvPr>
          <p:cNvPicPr>
            <a:picLocks noChangeAspect="1"/>
          </p:cNvPicPr>
          <p:nvPr/>
        </p:nvPicPr>
        <p:blipFill>
          <a:blip r:embed="rId5"/>
          <a:stretch>
            <a:fillRect/>
          </a:stretch>
        </p:blipFill>
        <p:spPr>
          <a:xfrm>
            <a:off x="3644920" y="891109"/>
            <a:ext cx="2444261" cy="1833195"/>
          </a:xfrm>
          <a:prstGeom prst="rect">
            <a:avLst/>
          </a:prstGeom>
        </p:spPr>
      </p:pic>
      <p:sp>
        <p:nvSpPr>
          <p:cNvPr id="12" name="TextBox 11">
            <a:extLst>
              <a:ext uri="{FF2B5EF4-FFF2-40B4-BE49-F238E27FC236}">
                <a16:creationId xmlns:a16="http://schemas.microsoft.com/office/drawing/2014/main" id="{0276426D-BBFE-AD4E-3938-A37365978785}"/>
              </a:ext>
            </a:extLst>
          </p:cNvPr>
          <p:cNvSpPr txBox="1"/>
          <p:nvPr/>
        </p:nvSpPr>
        <p:spPr>
          <a:xfrm>
            <a:off x="8941353" y="3383045"/>
            <a:ext cx="7196328" cy="369332"/>
          </a:xfrm>
          <a:prstGeom prst="rect">
            <a:avLst/>
          </a:prstGeom>
          <a:noFill/>
        </p:spPr>
        <p:txBody>
          <a:bodyPr wrap="square">
            <a:spAutoFit/>
          </a:bodyPr>
          <a:lstStyle/>
          <a:p>
            <a:r>
              <a:rPr lang="en-GB" dirty="0">
                <a:effectLst/>
                <a:latin typeface="Times New Roman" panose="02020603050405020304" pitchFamily="18" charset="0"/>
              </a:rPr>
              <a:t>electrons phase space </a:t>
            </a:r>
            <a:endParaRPr lang="en-GB" dirty="0"/>
          </a:p>
        </p:txBody>
      </p:sp>
      <p:sp>
        <p:nvSpPr>
          <p:cNvPr id="10" name="TextBox 9">
            <a:extLst>
              <a:ext uri="{FF2B5EF4-FFF2-40B4-BE49-F238E27FC236}">
                <a16:creationId xmlns:a16="http://schemas.microsoft.com/office/drawing/2014/main" id="{DAFEEA4D-A7AB-CDFC-A002-9B94A0040F46}"/>
              </a:ext>
            </a:extLst>
          </p:cNvPr>
          <p:cNvSpPr txBox="1"/>
          <p:nvPr/>
        </p:nvSpPr>
        <p:spPr>
          <a:xfrm>
            <a:off x="-1" y="1159981"/>
            <a:ext cx="2067781" cy="938719"/>
          </a:xfrm>
          <a:prstGeom prst="rect">
            <a:avLst/>
          </a:prstGeom>
          <a:noFill/>
        </p:spPr>
        <p:txBody>
          <a:bodyPr wrap="square" rtlCol="0">
            <a:spAutoFit/>
          </a:bodyPr>
          <a:lstStyle/>
          <a:p>
            <a:endParaRPr lang="en-IT" sz="1100" b="1" dirty="0">
              <a:solidFill>
                <a:schemeClr val="bg1"/>
              </a:solidFill>
              <a:latin typeface="Montserrat" pitchFamily="2" charset="77"/>
            </a:endParaRPr>
          </a:p>
          <a:p>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r>
              <a:rPr lang="en-IT" sz="1100" b="1" dirty="0">
                <a:solidFill>
                  <a:schemeClr val="bg1"/>
                </a:solidFill>
                <a:latin typeface="Montserrat" pitchFamily="2" charset="77"/>
              </a:rPr>
              <a:t>Slot waveguide [0.4&lt;𝛽&lt;0.65]</a:t>
            </a: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p:txBody>
      </p:sp>
    </p:spTree>
    <p:extLst>
      <p:ext uri="{BB962C8B-B14F-4D97-AF65-F5344CB8AC3E}">
        <p14:creationId xmlns:p14="http://schemas.microsoft.com/office/powerpoint/2010/main" val="1486505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8FB"/>
        </a:solidFill>
        <a:effectLst/>
      </p:bgPr>
    </p:bg>
    <p:spTree>
      <p:nvGrpSpPr>
        <p:cNvPr id="1" name="">
          <a:extLst>
            <a:ext uri="{FF2B5EF4-FFF2-40B4-BE49-F238E27FC236}">
              <a16:creationId xmlns:a16="http://schemas.microsoft.com/office/drawing/2014/main" id="{7DEF3B8B-8E72-714F-8D72-6EFDECD18FE2}"/>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3AE31209-1B79-3353-A900-9846ABFAF264}"/>
              </a:ext>
            </a:extLst>
          </p:cNvPr>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pic>
        <p:nvPicPr>
          <p:cNvPr id="2" name="Picture 1">
            <a:extLst>
              <a:ext uri="{FF2B5EF4-FFF2-40B4-BE49-F238E27FC236}">
                <a16:creationId xmlns:a16="http://schemas.microsoft.com/office/drawing/2014/main" id="{60A0288F-7A40-5539-F34B-E76C3CFE6C82}"/>
              </a:ext>
            </a:extLst>
          </p:cNvPr>
          <p:cNvPicPr>
            <a:picLocks noChangeAspect="1"/>
          </p:cNvPicPr>
          <p:nvPr/>
        </p:nvPicPr>
        <p:blipFill>
          <a:blip r:embed="rId3"/>
          <a:srcRect l="3884"/>
          <a:stretch>
            <a:fillRect/>
          </a:stretch>
        </p:blipFill>
        <p:spPr>
          <a:xfrm>
            <a:off x="1551709" y="0"/>
            <a:ext cx="9943282" cy="6858000"/>
          </a:xfrm>
          <a:prstGeom prst="rect">
            <a:avLst/>
          </a:prstGeom>
        </p:spPr>
      </p:pic>
    </p:spTree>
    <p:extLst>
      <p:ext uri="{BB962C8B-B14F-4D97-AF65-F5344CB8AC3E}">
        <p14:creationId xmlns:p14="http://schemas.microsoft.com/office/powerpoint/2010/main" val="1199660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1653988" y="-1"/>
            <a:ext cx="10538011" cy="602428"/>
          </a:xfrm>
        </p:spPr>
        <p:txBody>
          <a:bodyPr>
            <a:noAutofit/>
          </a:bodyPr>
          <a:lstStyle/>
          <a:p>
            <a:r>
              <a:rPr lang="en-US" sz="2400" dirty="0"/>
              <a:t>Performance comparison</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5" name="Title 1">
            <a:extLst>
              <a:ext uri="{FF2B5EF4-FFF2-40B4-BE49-F238E27FC236}">
                <a16:creationId xmlns:a16="http://schemas.microsoft.com/office/drawing/2014/main" id="{F8C63A86-B177-7768-2CCA-C6541AC38834}"/>
              </a:ext>
            </a:extLst>
          </p:cNvPr>
          <p:cNvSpPr txBox="1">
            <a:spLocks/>
          </p:cNvSpPr>
          <p:nvPr/>
        </p:nvSpPr>
        <p:spPr>
          <a:xfrm>
            <a:off x="2171701" y="829739"/>
            <a:ext cx="12207954" cy="772886"/>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pPr algn="ctr"/>
            <a:endParaRPr lang="en-US" sz="3200" dirty="0"/>
          </a:p>
        </p:txBody>
      </p:sp>
      <p:sp>
        <p:nvSpPr>
          <p:cNvPr id="7" name="Title 1">
            <a:extLst>
              <a:ext uri="{FF2B5EF4-FFF2-40B4-BE49-F238E27FC236}">
                <a16:creationId xmlns:a16="http://schemas.microsoft.com/office/drawing/2014/main" id="{0962D1C4-BEF4-B1E0-8008-36B60B2CBF8A}"/>
              </a:ext>
            </a:extLst>
          </p:cNvPr>
          <p:cNvSpPr txBox="1">
            <a:spLocks/>
          </p:cNvSpPr>
          <p:nvPr/>
        </p:nvSpPr>
        <p:spPr>
          <a:xfrm>
            <a:off x="2852738" y="22011"/>
            <a:ext cx="10515600" cy="13255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pPr algn="ctr"/>
            <a:endParaRPr lang="en-US" dirty="0"/>
          </a:p>
        </p:txBody>
      </p:sp>
      <p:sp>
        <p:nvSpPr>
          <p:cNvPr id="11" name="Title 1">
            <a:extLst>
              <a:ext uri="{FF2B5EF4-FFF2-40B4-BE49-F238E27FC236}">
                <a16:creationId xmlns:a16="http://schemas.microsoft.com/office/drawing/2014/main" id="{839574EA-EAF0-74CC-E3AF-9947978D526D}"/>
              </a:ext>
            </a:extLst>
          </p:cNvPr>
          <p:cNvSpPr txBox="1">
            <a:spLocks/>
          </p:cNvSpPr>
          <p:nvPr/>
        </p:nvSpPr>
        <p:spPr>
          <a:xfrm>
            <a:off x="838200" y="365125"/>
            <a:ext cx="10515600" cy="13255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600" b="1" kern="1200">
                <a:solidFill>
                  <a:schemeClr val="bg1"/>
                </a:solidFill>
                <a:latin typeface="Montserrat" pitchFamily="2" charset="77"/>
                <a:ea typeface="+mj-ea"/>
                <a:cs typeface="+mj-cs"/>
              </a:defRPr>
            </a:lvl1pPr>
          </a:lstStyle>
          <a:p>
            <a:endParaRPr lang="en-US" dirty="0"/>
          </a:p>
        </p:txBody>
      </p:sp>
      <p:pic>
        <p:nvPicPr>
          <p:cNvPr id="10" name="Picture 9">
            <a:extLst>
              <a:ext uri="{FF2B5EF4-FFF2-40B4-BE49-F238E27FC236}">
                <a16:creationId xmlns:a16="http://schemas.microsoft.com/office/drawing/2014/main" id="{5E73E09F-5C78-A2D4-48BE-AA3DFE9698BE}"/>
              </a:ext>
            </a:extLst>
          </p:cNvPr>
          <p:cNvPicPr>
            <a:picLocks noChangeAspect="1"/>
          </p:cNvPicPr>
          <p:nvPr/>
        </p:nvPicPr>
        <p:blipFill>
          <a:blip r:embed="rId3"/>
          <a:stretch>
            <a:fillRect/>
          </a:stretch>
        </p:blipFill>
        <p:spPr>
          <a:xfrm>
            <a:off x="2573033" y="1113159"/>
            <a:ext cx="7711620" cy="5141080"/>
          </a:xfrm>
          <a:prstGeom prst="rect">
            <a:avLst/>
          </a:prstGeom>
        </p:spPr>
      </p:pic>
      <p:pic>
        <p:nvPicPr>
          <p:cNvPr id="12" name="Picture 11">
            <a:extLst>
              <a:ext uri="{FF2B5EF4-FFF2-40B4-BE49-F238E27FC236}">
                <a16:creationId xmlns:a16="http://schemas.microsoft.com/office/drawing/2014/main" id="{4205EDF2-8717-9842-7A9F-3556FA0AC33C}"/>
              </a:ext>
            </a:extLst>
          </p:cNvPr>
          <p:cNvPicPr>
            <a:picLocks noChangeAspect="1"/>
          </p:cNvPicPr>
          <p:nvPr/>
        </p:nvPicPr>
        <p:blipFill>
          <a:blip r:embed="rId4"/>
          <a:stretch>
            <a:fillRect/>
          </a:stretch>
        </p:blipFill>
        <p:spPr>
          <a:xfrm>
            <a:off x="9886778" y="820339"/>
            <a:ext cx="2148059" cy="1432039"/>
          </a:xfrm>
          <a:prstGeom prst="rect">
            <a:avLst/>
          </a:prstGeom>
        </p:spPr>
      </p:pic>
      <p:pic>
        <p:nvPicPr>
          <p:cNvPr id="13" name="Picture 12">
            <a:extLst>
              <a:ext uri="{FF2B5EF4-FFF2-40B4-BE49-F238E27FC236}">
                <a16:creationId xmlns:a16="http://schemas.microsoft.com/office/drawing/2014/main" id="{6A7AD7B3-AE53-B54D-8C68-2B5B90F3F94F}"/>
              </a:ext>
            </a:extLst>
          </p:cNvPr>
          <p:cNvPicPr>
            <a:picLocks noChangeAspect="1"/>
          </p:cNvPicPr>
          <p:nvPr/>
        </p:nvPicPr>
        <p:blipFill>
          <a:blip r:embed="rId5"/>
          <a:stretch>
            <a:fillRect/>
          </a:stretch>
        </p:blipFill>
        <p:spPr>
          <a:xfrm>
            <a:off x="9835873" y="3661311"/>
            <a:ext cx="2148059" cy="1432039"/>
          </a:xfrm>
          <a:prstGeom prst="rect">
            <a:avLst/>
          </a:prstGeom>
        </p:spPr>
      </p:pic>
      <p:pic>
        <p:nvPicPr>
          <p:cNvPr id="14" name="Picture 13">
            <a:extLst>
              <a:ext uri="{FF2B5EF4-FFF2-40B4-BE49-F238E27FC236}">
                <a16:creationId xmlns:a16="http://schemas.microsoft.com/office/drawing/2014/main" id="{E243CB00-E3CB-709A-57AE-861C550D8C09}"/>
              </a:ext>
            </a:extLst>
          </p:cNvPr>
          <p:cNvPicPr>
            <a:picLocks noChangeAspect="1"/>
          </p:cNvPicPr>
          <p:nvPr/>
        </p:nvPicPr>
        <p:blipFill>
          <a:blip r:embed="rId6"/>
          <a:stretch>
            <a:fillRect/>
          </a:stretch>
        </p:blipFill>
        <p:spPr>
          <a:xfrm>
            <a:off x="9858159" y="2268061"/>
            <a:ext cx="2148059" cy="1432039"/>
          </a:xfrm>
          <a:prstGeom prst="rect">
            <a:avLst/>
          </a:prstGeom>
        </p:spPr>
      </p:pic>
      <p:cxnSp>
        <p:nvCxnSpPr>
          <p:cNvPr id="15" name="Straight Arrow Connector 14">
            <a:extLst>
              <a:ext uri="{FF2B5EF4-FFF2-40B4-BE49-F238E27FC236}">
                <a16:creationId xmlns:a16="http://schemas.microsoft.com/office/drawing/2014/main" id="{0A654B81-DB1C-24B8-6D83-C0148A28CA8E}"/>
              </a:ext>
            </a:extLst>
          </p:cNvPr>
          <p:cNvCxnSpPr>
            <a:cxnSpLocks/>
          </p:cNvCxnSpPr>
          <p:nvPr/>
        </p:nvCxnSpPr>
        <p:spPr>
          <a:xfrm flipV="1">
            <a:off x="9408214" y="1611518"/>
            <a:ext cx="475390" cy="24019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6AB25D8-D642-6BF7-650F-EC29FE4EA855}"/>
              </a:ext>
            </a:extLst>
          </p:cNvPr>
          <p:cNvCxnSpPr>
            <a:cxnSpLocks/>
          </p:cNvCxnSpPr>
          <p:nvPr/>
        </p:nvCxnSpPr>
        <p:spPr>
          <a:xfrm>
            <a:off x="9320238" y="2440456"/>
            <a:ext cx="526778" cy="16223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E42A266-A33B-F512-C646-69DC9524E137}"/>
              </a:ext>
            </a:extLst>
          </p:cNvPr>
          <p:cNvCxnSpPr>
            <a:cxnSpLocks/>
          </p:cNvCxnSpPr>
          <p:nvPr/>
        </p:nvCxnSpPr>
        <p:spPr>
          <a:xfrm>
            <a:off x="9441598" y="3110335"/>
            <a:ext cx="482934" cy="5348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5D11F6-FFC9-91E5-9243-69694C88C357}"/>
              </a:ext>
            </a:extLst>
          </p:cNvPr>
          <p:cNvSpPr txBox="1"/>
          <p:nvPr/>
        </p:nvSpPr>
        <p:spPr>
          <a:xfrm>
            <a:off x="-1" y="1159981"/>
            <a:ext cx="2067781" cy="1107996"/>
          </a:xfrm>
          <a:prstGeom prst="rect">
            <a:avLst/>
          </a:prstGeom>
          <a:noFill/>
        </p:spPr>
        <p:txBody>
          <a:bodyPr wrap="square" rtlCol="0">
            <a:spAutoFit/>
          </a:bodyPr>
          <a:lstStyle/>
          <a:p>
            <a:endParaRPr lang="en-IT" sz="1100" b="1" dirty="0">
              <a:solidFill>
                <a:schemeClr val="bg1"/>
              </a:solidFill>
              <a:latin typeface="Montserrat" pitchFamily="2" charset="77"/>
            </a:endParaRPr>
          </a:p>
          <a:p>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r>
              <a:rPr lang="en-IT" sz="1100" b="1" dirty="0">
                <a:solidFill>
                  <a:schemeClr val="bg1"/>
                </a:solidFill>
                <a:latin typeface="Montserrat" pitchFamily="2" charset="77"/>
              </a:rPr>
              <a:t>Slot waveguide [0.4&lt;𝛽&lt;0.65]</a:t>
            </a: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a:p>
            <a:pPr marL="285750" indent="-285750">
              <a:buFont typeface="Arial" panose="020B0604020202020204" pitchFamily="34" charset="0"/>
              <a:buChar char="•"/>
            </a:pPr>
            <a:endParaRPr lang="en-IT" sz="1100" b="1" dirty="0">
              <a:solidFill>
                <a:schemeClr val="accent5">
                  <a:lumMod val="75000"/>
                </a:schemeClr>
              </a:solidFill>
              <a:latin typeface="Montserrat" pitchFamily="2" charset="77"/>
            </a:endParaRPr>
          </a:p>
        </p:txBody>
      </p:sp>
    </p:spTree>
    <p:extLst>
      <p:ext uri="{BB962C8B-B14F-4D97-AF65-F5344CB8AC3E}">
        <p14:creationId xmlns:p14="http://schemas.microsoft.com/office/powerpoint/2010/main" val="3077846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1">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401647"/>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pic>
        <p:nvPicPr>
          <p:cNvPr id="10" name="Image 1" descr="/mnt/data/aac_crops/oe_calibration_taper_2d3d.png"/>
          <p:cNvPicPr>
            <a:picLocks noChangeAspect="1"/>
          </p:cNvPicPr>
          <p:nvPr/>
        </p:nvPicPr>
        <p:blipFill>
          <a:blip r:embed="rId3"/>
          <a:stretch>
            <a:fillRect/>
          </a:stretch>
        </p:blipFill>
        <p:spPr>
          <a:xfrm>
            <a:off x="6383354" y="1325880"/>
            <a:ext cx="4698332" cy="2514600"/>
          </a:xfrm>
          <a:prstGeom prst="rect">
            <a:avLst/>
          </a:prstGeom>
        </p:spPr>
      </p:pic>
      <p:sp>
        <p:nvSpPr>
          <p:cNvPr id="14" name="Text 10"/>
          <p:cNvSpPr/>
          <p:nvPr/>
        </p:nvSpPr>
        <p:spPr>
          <a:xfrm>
            <a:off x="502920" y="6301867"/>
            <a:ext cx="6145610" cy="427703"/>
          </a:xfrm>
          <a:prstGeom prst="rect">
            <a:avLst/>
          </a:prstGeom>
          <a:solidFill>
            <a:schemeClr val="accent4">
              <a:lumMod val="40000"/>
              <a:lumOff val="60000"/>
            </a:schemeClr>
          </a:solidFill>
          <a:ln>
            <a:solidFill>
              <a:schemeClr val="accent1"/>
            </a:solidFill>
          </a:ln>
        </p:spPr>
        <p:txBody>
          <a:bodyPr wrap="square" lIns="0" tIns="0" rIns="0" bIns="0" rtlCol="0" anchor="ctr">
            <a:normAutofit/>
          </a:bodyPr>
          <a:lstStyle/>
          <a:p>
            <a:pPr marL="0" indent="0">
              <a:buNone/>
            </a:pPr>
            <a:r>
              <a:rPr lang="en-US" b="1" dirty="0">
                <a:solidFill>
                  <a:srgbClr val="667085"/>
                </a:solidFill>
              </a:rPr>
              <a:t> [R. Palmeri et al., Optics Express 31, 38891–38909 (2023).]</a:t>
            </a:r>
            <a:endParaRPr lang="en-US" b="1" dirty="0"/>
          </a:p>
        </p:txBody>
      </p:sp>
      <p:pic>
        <p:nvPicPr>
          <p:cNvPr id="16" name="Picture 15">
            <a:extLst>
              <a:ext uri="{FF2B5EF4-FFF2-40B4-BE49-F238E27FC236}">
                <a16:creationId xmlns:a16="http://schemas.microsoft.com/office/drawing/2014/main" id="{34012DB6-BFB6-68B1-FE55-FED02062C2E6}"/>
              </a:ext>
            </a:extLst>
          </p:cNvPr>
          <p:cNvPicPr>
            <a:picLocks noChangeAspect="1"/>
          </p:cNvPicPr>
          <p:nvPr/>
        </p:nvPicPr>
        <p:blipFill>
          <a:blip r:embed="rId4"/>
          <a:stretch>
            <a:fillRect/>
          </a:stretch>
        </p:blipFill>
        <p:spPr>
          <a:xfrm>
            <a:off x="725616" y="1453897"/>
            <a:ext cx="5169865" cy="2376750"/>
          </a:xfrm>
          <a:prstGeom prst="rect">
            <a:avLst/>
          </a:prstGeom>
        </p:spPr>
      </p:pic>
      <p:sp>
        <p:nvSpPr>
          <p:cNvPr id="7" name="Text 5">
            <a:extLst>
              <a:ext uri="{FF2B5EF4-FFF2-40B4-BE49-F238E27FC236}">
                <a16:creationId xmlns:a16="http://schemas.microsoft.com/office/drawing/2014/main" id="{0FA6506C-6FB5-5506-2224-D18625E14403}"/>
              </a:ext>
            </a:extLst>
          </p:cNvPr>
          <p:cNvSpPr/>
          <p:nvPr/>
        </p:nvSpPr>
        <p:spPr>
          <a:xfrm>
            <a:off x="530352" y="804672"/>
            <a:ext cx="10927080" cy="292608"/>
          </a:xfrm>
          <a:prstGeom prst="rect">
            <a:avLst/>
          </a:prstGeom>
          <a:noFill/>
          <a:ln/>
        </p:spPr>
        <p:txBody>
          <a:bodyPr wrap="square" lIns="0" tIns="0" rIns="0" bIns="0" rtlCol="0" anchor="ctr">
            <a:normAutofit lnSpcReduction="10000"/>
          </a:bodyPr>
          <a:lstStyle/>
          <a:p>
            <a:pPr marL="0" indent="0">
              <a:buNone/>
            </a:pPr>
            <a:r>
              <a:rPr lang="en-US" sz="2000" b="1" dirty="0">
                <a:solidFill>
                  <a:srgbClr val="5B677A"/>
                </a:solidFill>
              </a:rPr>
              <a:t>The reduced model enables rapid design-space exploration.</a:t>
            </a:r>
            <a:endParaRPr lang="en-US" sz="2000" b="1" dirty="0"/>
          </a:p>
        </p:txBody>
      </p:sp>
      <p:sp>
        <p:nvSpPr>
          <p:cNvPr id="4" name="Text 9">
            <a:extLst>
              <a:ext uri="{FF2B5EF4-FFF2-40B4-BE49-F238E27FC236}">
                <a16:creationId xmlns:a16="http://schemas.microsoft.com/office/drawing/2014/main" id="{7B2963C3-97E0-73BF-CD4E-A92D5ABB7DA5}"/>
              </a:ext>
            </a:extLst>
          </p:cNvPr>
          <p:cNvSpPr/>
          <p:nvPr/>
        </p:nvSpPr>
        <p:spPr>
          <a:xfrm>
            <a:off x="616345" y="3315"/>
            <a:ext cx="10558272" cy="612647"/>
          </a:xfrm>
          <a:prstGeom prst="rect">
            <a:avLst/>
          </a:prstGeom>
          <a:noFill/>
          <a:ln/>
        </p:spPr>
        <p:txBody>
          <a:bodyPr wrap="square" lIns="762" tIns="762" rIns="762" bIns="762" rtlCol="0" anchor="ctr">
            <a:normAutofit fontScale="92500"/>
          </a:bodyPr>
          <a:lstStyle/>
          <a:p>
            <a:r>
              <a:rPr lang="en-IT" sz="2400" b="1" dirty="0"/>
              <a:t>2D reduced model → enables rapid taper optimization before full 3D validation</a:t>
            </a:r>
            <a:endParaRPr lang="en-IT"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4">
            <a:extLst>
              <a:ext uri="{FF2B5EF4-FFF2-40B4-BE49-F238E27FC236}">
                <a16:creationId xmlns:a16="http://schemas.microsoft.com/office/drawing/2014/main" id="{BA238145-D10D-6553-03E4-903BF9DB994D}"/>
              </a:ext>
            </a:extLst>
          </p:cNvPr>
          <p:cNvSpPr/>
          <p:nvPr/>
        </p:nvSpPr>
        <p:spPr>
          <a:xfrm>
            <a:off x="0" y="654640"/>
            <a:ext cx="11155680" cy="438912"/>
          </a:xfrm>
          <a:prstGeom prst="rect">
            <a:avLst/>
          </a:prstGeom>
          <a:noFill/>
          <a:ln/>
        </p:spPr>
        <p:txBody>
          <a:bodyPr wrap="square" lIns="0" tIns="0" rIns="0" bIns="0" rtlCol="0" anchor="ctr">
            <a:normAutofit/>
          </a:bodyPr>
          <a:lstStyle/>
          <a:p>
            <a:pPr marL="0" indent="0">
              <a:buNone/>
            </a:pPr>
            <a:r>
              <a:rPr lang="en-US" sz="2600" b="1" dirty="0" err="1">
                <a:solidFill>
                  <a:srgbClr val="12263A"/>
                </a:solidFill>
              </a:rPr>
              <a:t>Nelder_Mead</a:t>
            </a:r>
            <a:r>
              <a:rPr lang="en-US" sz="2600" b="1" dirty="0">
                <a:solidFill>
                  <a:srgbClr val="12263A"/>
                </a:solidFill>
              </a:rPr>
              <a:t> method optimization</a:t>
            </a:r>
            <a:endParaRPr lang="en-US" sz="2600" dirty="0"/>
          </a:p>
        </p:txBody>
      </p:sp>
      <p:pic>
        <p:nvPicPr>
          <p:cNvPr id="6" name="Picture 5">
            <a:extLst>
              <a:ext uri="{FF2B5EF4-FFF2-40B4-BE49-F238E27FC236}">
                <a16:creationId xmlns:a16="http://schemas.microsoft.com/office/drawing/2014/main" id="{44173BF7-6036-38BE-6583-DD5D750172D5}"/>
              </a:ext>
            </a:extLst>
          </p:cNvPr>
          <p:cNvPicPr>
            <a:picLocks noChangeAspect="1"/>
          </p:cNvPicPr>
          <p:nvPr/>
        </p:nvPicPr>
        <p:blipFill>
          <a:blip r:embed="rId3"/>
          <a:stretch>
            <a:fillRect/>
          </a:stretch>
        </p:blipFill>
        <p:spPr>
          <a:xfrm>
            <a:off x="5793324" y="670232"/>
            <a:ext cx="4161352" cy="2587318"/>
          </a:xfrm>
          <a:prstGeom prst="rect">
            <a:avLst/>
          </a:prstGeom>
        </p:spPr>
      </p:pic>
      <p:pic>
        <p:nvPicPr>
          <p:cNvPr id="8" name="Picture 7">
            <a:extLst>
              <a:ext uri="{FF2B5EF4-FFF2-40B4-BE49-F238E27FC236}">
                <a16:creationId xmlns:a16="http://schemas.microsoft.com/office/drawing/2014/main" id="{E513D6A3-4B47-7155-32D4-EACF8FE04162}"/>
              </a:ext>
            </a:extLst>
          </p:cNvPr>
          <p:cNvPicPr>
            <a:picLocks noChangeAspect="1"/>
          </p:cNvPicPr>
          <p:nvPr/>
        </p:nvPicPr>
        <p:blipFill>
          <a:blip r:embed="rId4"/>
          <a:stretch>
            <a:fillRect/>
          </a:stretch>
        </p:blipFill>
        <p:spPr>
          <a:xfrm>
            <a:off x="0" y="3682956"/>
            <a:ext cx="5457851" cy="2520404"/>
          </a:xfrm>
          <a:prstGeom prst="rect">
            <a:avLst/>
          </a:prstGeom>
        </p:spPr>
      </p:pic>
      <p:pic>
        <p:nvPicPr>
          <p:cNvPr id="10" name="Picture 9">
            <a:extLst>
              <a:ext uri="{FF2B5EF4-FFF2-40B4-BE49-F238E27FC236}">
                <a16:creationId xmlns:a16="http://schemas.microsoft.com/office/drawing/2014/main" id="{CA776D56-EF33-FF08-D630-E2A2B944BFAD}"/>
              </a:ext>
            </a:extLst>
          </p:cNvPr>
          <p:cNvPicPr>
            <a:picLocks noChangeAspect="1"/>
          </p:cNvPicPr>
          <p:nvPr/>
        </p:nvPicPr>
        <p:blipFill>
          <a:blip r:embed="rId5"/>
          <a:stretch>
            <a:fillRect/>
          </a:stretch>
        </p:blipFill>
        <p:spPr>
          <a:xfrm>
            <a:off x="5457851" y="3814956"/>
            <a:ext cx="3715741" cy="2520404"/>
          </a:xfrm>
          <a:prstGeom prst="rect">
            <a:avLst/>
          </a:prstGeom>
        </p:spPr>
      </p:pic>
      <p:sp>
        <p:nvSpPr>
          <p:cNvPr id="2" name="TextBox 1">
            <a:extLst>
              <a:ext uri="{FF2B5EF4-FFF2-40B4-BE49-F238E27FC236}">
                <a16:creationId xmlns:a16="http://schemas.microsoft.com/office/drawing/2014/main" id="{0DD39970-0519-4C89-79E2-87E19BB400F0}"/>
              </a:ext>
            </a:extLst>
          </p:cNvPr>
          <p:cNvSpPr txBox="1"/>
          <p:nvPr/>
        </p:nvSpPr>
        <p:spPr>
          <a:xfrm>
            <a:off x="9173592" y="3995658"/>
            <a:ext cx="3038119" cy="1200329"/>
          </a:xfrm>
          <a:prstGeom prst="rect">
            <a:avLst/>
          </a:prstGeom>
          <a:noFill/>
        </p:spPr>
        <p:txBody>
          <a:bodyPr wrap="square" rtlCol="0">
            <a:spAutoFit/>
          </a:bodyPr>
          <a:lstStyle/>
          <a:p>
            <a:endParaRPr lang="en-IT" dirty="0"/>
          </a:p>
          <a:p>
            <a:pPr marL="285750" indent="-285750">
              <a:buFont typeface="Arial" panose="020B0604020202020204" pitchFamily="34" charset="0"/>
              <a:buChar char="•"/>
            </a:pPr>
            <a:r>
              <a:rPr lang="en-IT" dirty="0"/>
              <a:t>a higher output energy </a:t>
            </a:r>
          </a:p>
          <a:p>
            <a:pPr marL="285750" indent="-285750">
              <a:buFont typeface="Arial" panose="020B0604020202020204" pitchFamily="34" charset="0"/>
              <a:buChar char="•"/>
            </a:pPr>
            <a:r>
              <a:rPr lang="en-IT" dirty="0"/>
              <a:t>more stable and monotonic acceleration</a:t>
            </a:r>
            <a:endParaRPr lang="en-GB" dirty="0"/>
          </a:p>
        </p:txBody>
      </p:sp>
      <p:sp>
        <p:nvSpPr>
          <p:cNvPr id="3" name="TextBox 2">
            <a:extLst>
              <a:ext uri="{FF2B5EF4-FFF2-40B4-BE49-F238E27FC236}">
                <a16:creationId xmlns:a16="http://schemas.microsoft.com/office/drawing/2014/main" id="{8F0F18F8-6780-ABD7-058C-A5219A9D5260}"/>
              </a:ext>
            </a:extLst>
          </p:cNvPr>
          <p:cNvSpPr txBox="1"/>
          <p:nvPr/>
        </p:nvSpPr>
        <p:spPr>
          <a:xfrm>
            <a:off x="127000" y="1109144"/>
            <a:ext cx="4864100" cy="1200329"/>
          </a:xfrm>
          <a:prstGeom prst="rect">
            <a:avLst/>
          </a:prstGeom>
          <a:noFill/>
        </p:spPr>
        <p:txBody>
          <a:bodyPr wrap="square" rtlCol="0">
            <a:spAutoFit/>
          </a:bodyPr>
          <a:lstStyle/>
          <a:p>
            <a:r>
              <a:rPr lang="en-IT" dirty="0"/>
              <a:t>(also called downhill simplex method) </a:t>
            </a:r>
          </a:p>
          <a:p>
            <a:r>
              <a:rPr lang="en-IT" dirty="0"/>
              <a:t>algorithm used to find the optimum (minimum or maximum) of an objective function or a FoM in a multidimensional space</a:t>
            </a:r>
          </a:p>
        </p:txBody>
      </p:sp>
    </p:spTree>
    <p:extLst>
      <p:ext uri="{BB962C8B-B14F-4D97-AF65-F5344CB8AC3E}">
        <p14:creationId xmlns:p14="http://schemas.microsoft.com/office/powerpoint/2010/main" val="1347863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2">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r>
              <a:rPr lang="en-US" sz="2800" b="1" dirty="0">
                <a:solidFill>
                  <a:srgbClr val="12263A"/>
                </a:solidFill>
              </a:rPr>
              <a:t>Suspended slot waveguide: </a:t>
            </a:r>
            <a:r>
              <a:rPr lang="en-IT" sz="2800" b="1" dirty="0">
                <a:solidFill>
                  <a:srgbClr val="12263A"/>
                </a:solidFill>
              </a:rPr>
              <a:t>extending the accessible β range</a:t>
            </a:r>
            <a:endParaRPr lang="en-US" sz="2800" b="1" dirty="0">
              <a:solidFill>
                <a:srgbClr val="12263A"/>
              </a:solidFill>
            </a:endParaRPr>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pic>
        <p:nvPicPr>
          <p:cNvPr id="9" name="Image 0" descr="/mnt/data/aac_crops/ptl_suspended_slot_cross.png"/>
          <p:cNvPicPr>
            <a:picLocks noChangeAspect="1"/>
          </p:cNvPicPr>
          <p:nvPr/>
        </p:nvPicPr>
        <p:blipFill>
          <a:blip r:embed="rId3"/>
          <a:stretch>
            <a:fillRect/>
          </a:stretch>
        </p:blipFill>
        <p:spPr>
          <a:xfrm>
            <a:off x="530352" y="1219030"/>
            <a:ext cx="3426655" cy="1691640"/>
          </a:xfrm>
          <a:prstGeom prst="rect">
            <a:avLst/>
          </a:prstGeom>
        </p:spPr>
      </p:pic>
      <p:pic>
        <p:nvPicPr>
          <p:cNvPr id="11" name="Image 2" descr="/mnt/data/aac_crops/ptl_3d_suspended_slot.png"/>
          <p:cNvPicPr>
            <a:picLocks noChangeAspect="1"/>
          </p:cNvPicPr>
          <p:nvPr/>
        </p:nvPicPr>
        <p:blipFill>
          <a:blip r:embed="rId4"/>
          <a:stretch>
            <a:fillRect/>
          </a:stretch>
        </p:blipFill>
        <p:spPr>
          <a:xfrm>
            <a:off x="8777898" y="1490472"/>
            <a:ext cx="2926080" cy="1389888"/>
          </a:xfrm>
          <a:prstGeom prst="rect">
            <a:avLst/>
          </a:prstGeom>
        </p:spPr>
      </p:pic>
      <p:grpSp>
        <p:nvGrpSpPr>
          <p:cNvPr id="34" name="Group 33">
            <a:extLst>
              <a:ext uri="{FF2B5EF4-FFF2-40B4-BE49-F238E27FC236}">
                <a16:creationId xmlns:a16="http://schemas.microsoft.com/office/drawing/2014/main" id="{DF0845BA-61A0-8154-EB91-8FC76E6B185C}"/>
              </a:ext>
            </a:extLst>
          </p:cNvPr>
          <p:cNvGrpSpPr/>
          <p:nvPr/>
        </p:nvGrpSpPr>
        <p:grpSpPr>
          <a:xfrm>
            <a:off x="4562869" y="1401806"/>
            <a:ext cx="3685032" cy="3886200"/>
            <a:chOff x="7772400" y="1417320"/>
            <a:chExt cx="3685032" cy="3886200"/>
          </a:xfrm>
        </p:grpSpPr>
        <p:sp>
          <p:nvSpPr>
            <p:cNvPr id="12" name="Shape 7"/>
            <p:cNvSpPr/>
            <p:nvPr/>
          </p:nvSpPr>
          <p:spPr>
            <a:xfrm>
              <a:off x="7772400" y="1417320"/>
              <a:ext cx="3611880" cy="3886200"/>
            </a:xfrm>
            <a:prstGeom prst="roundRect">
              <a:avLst>
                <a:gd name="adj" fmla="val 3797"/>
              </a:avLst>
            </a:prstGeom>
            <a:solidFill>
              <a:srgbClr val="EFFAF6"/>
            </a:solidFill>
            <a:ln w="10160">
              <a:solidFill>
                <a:srgbClr val="B8E3D2"/>
              </a:solidFill>
              <a:prstDash val="solid"/>
            </a:ln>
          </p:spPr>
          <p:txBody>
            <a:bodyPr/>
            <a:lstStyle/>
            <a:p>
              <a:endParaRPr lang="en-GB"/>
            </a:p>
          </p:txBody>
        </p:sp>
        <p:sp>
          <p:nvSpPr>
            <p:cNvPr id="13" name="Text 8"/>
            <p:cNvSpPr/>
            <p:nvPr/>
          </p:nvSpPr>
          <p:spPr>
            <a:xfrm>
              <a:off x="8046720" y="1737360"/>
              <a:ext cx="3063240" cy="320040"/>
            </a:xfrm>
            <a:prstGeom prst="rect">
              <a:avLst/>
            </a:prstGeom>
            <a:noFill/>
            <a:ln/>
          </p:spPr>
          <p:txBody>
            <a:bodyPr wrap="square" lIns="762" tIns="762" rIns="762" bIns="762" rtlCol="0" anchor="ctr">
              <a:normAutofit/>
            </a:bodyPr>
            <a:lstStyle/>
            <a:p>
              <a:pPr marL="0" indent="0" algn="ctr">
                <a:buNone/>
              </a:pPr>
              <a:r>
                <a:rPr lang="en-US" sz="2000" b="1" dirty="0">
                  <a:solidFill>
                    <a:srgbClr val="2E8B57"/>
                  </a:solidFill>
                </a:rPr>
                <a:t>Why suspended?</a:t>
              </a:r>
              <a:endParaRPr lang="en-US" sz="2000" dirty="0"/>
            </a:p>
          </p:txBody>
        </p:sp>
        <p:sp>
          <p:nvSpPr>
            <p:cNvPr id="14" name="Shape 9"/>
            <p:cNvSpPr/>
            <p:nvPr/>
          </p:nvSpPr>
          <p:spPr>
            <a:xfrm>
              <a:off x="8092440" y="2331720"/>
              <a:ext cx="164592" cy="164592"/>
            </a:xfrm>
            <a:prstGeom prst="roundRect">
              <a:avLst>
                <a:gd name="adj" fmla="val 66667"/>
              </a:avLst>
            </a:prstGeom>
            <a:solidFill>
              <a:srgbClr val="2E8B57"/>
            </a:solidFill>
            <a:ln w="12700">
              <a:solidFill>
                <a:srgbClr val="2E8B57">
                  <a:alpha val="0"/>
                </a:srgbClr>
              </a:solidFill>
              <a:prstDash val="solid"/>
            </a:ln>
          </p:spPr>
          <p:txBody>
            <a:bodyPr/>
            <a:lstStyle/>
            <a:p>
              <a:endParaRPr lang="en-GB"/>
            </a:p>
          </p:txBody>
        </p:sp>
        <p:sp>
          <p:nvSpPr>
            <p:cNvPr id="15" name="Text 10"/>
            <p:cNvSpPr/>
            <p:nvPr/>
          </p:nvSpPr>
          <p:spPr>
            <a:xfrm>
              <a:off x="8138160" y="2359152"/>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16" name="Text 11"/>
            <p:cNvSpPr/>
            <p:nvPr/>
          </p:nvSpPr>
          <p:spPr>
            <a:xfrm>
              <a:off x="8366760" y="2221992"/>
              <a:ext cx="2839772" cy="338328"/>
            </a:xfrm>
            <a:prstGeom prst="rect">
              <a:avLst/>
            </a:prstGeom>
            <a:noFill/>
            <a:ln/>
          </p:spPr>
          <p:txBody>
            <a:bodyPr wrap="square" lIns="762" tIns="762" rIns="762" bIns="762" rtlCol="0" anchor="ctr">
              <a:noAutofit/>
            </a:bodyPr>
            <a:lstStyle/>
            <a:p>
              <a:pPr marL="0" indent="0" algn="l">
                <a:buNone/>
              </a:pPr>
              <a:r>
                <a:rPr lang="en-US" dirty="0">
                  <a:solidFill>
                    <a:srgbClr val="101828"/>
                  </a:solidFill>
                </a:rPr>
                <a:t>no SiO₂ substrate losses</a:t>
              </a:r>
              <a:endParaRPr lang="en-US" dirty="0"/>
            </a:p>
          </p:txBody>
        </p:sp>
        <p:sp>
          <p:nvSpPr>
            <p:cNvPr id="17" name="Shape 12"/>
            <p:cNvSpPr/>
            <p:nvPr/>
          </p:nvSpPr>
          <p:spPr>
            <a:xfrm>
              <a:off x="8092440" y="2834640"/>
              <a:ext cx="164592" cy="164592"/>
            </a:xfrm>
            <a:prstGeom prst="roundRect">
              <a:avLst>
                <a:gd name="adj" fmla="val 66667"/>
              </a:avLst>
            </a:prstGeom>
            <a:solidFill>
              <a:srgbClr val="2E8B57"/>
            </a:solidFill>
            <a:ln w="12700">
              <a:solidFill>
                <a:srgbClr val="2E8B57">
                  <a:alpha val="0"/>
                </a:srgbClr>
              </a:solidFill>
              <a:prstDash val="solid"/>
            </a:ln>
          </p:spPr>
          <p:txBody>
            <a:bodyPr/>
            <a:lstStyle/>
            <a:p>
              <a:endParaRPr lang="en-GB"/>
            </a:p>
          </p:txBody>
        </p:sp>
        <p:sp>
          <p:nvSpPr>
            <p:cNvPr id="18" name="Text 13"/>
            <p:cNvSpPr/>
            <p:nvPr/>
          </p:nvSpPr>
          <p:spPr>
            <a:xfrm>
              <a:off x="8138160" y="2862072"/>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19" name="Text 14"/>
            <p:cNvSpPr/>
            <p:nvPr/>
          </p:nvSpPr>
          <p:spPr>
            <a:xfrm>
              <a:off x="8366760" y="2724912"/>
              <a:ext cx="2606040" cy="274320"/>
            </a:xfrm>
            <a:prstGeom prst="rect">
              <a:avLst/>
            </a:prstGeom>
            <a:noFill/>
            <a:ln/>
          </p:spPr>
          <p:txBody>
            <a:bodyPr wrap="square" lIns="762" tIns="762" rIns="762" bIns="762" rtlCol="0" anchor="ctr">
              <a:noAutofit/>
            </a:bodyPr>
            <a:lstStyle/>
            <a:p>
              <a:pPr marL="0" indent="0" algn="l">
                <a:buNone/>
              </a:pPr>
              <a:r>
                <a:rPr lang="en-US" dirty="0">
                  <a:solidFill>
                    <a:srgbClr val="101828"/>
                  </a:solidFill>
                </a:rPr>
                <a:t>vertical symmetry</a:t>
              </a:r>
              <a:endParaRPr lang="en-US" dirty="0"/>
            </a:p>
          </p:txBody>
        </p:sp>
        <p:sp>
          <p:nvSpPr>
            <p:cNvPr id="20" name="Shape 15"/>
            <p:cNvSpPr/>
            <p:nvPr/>
          </p:nvSpPr>
          <p:spPr>
            <a:xfrm>
              <a:off x="8092440" y="3337560"/>
              <a:ext cx="164592" cy="164592"/>
            </a:xfrm>
            <a:prstGeom prst="roundRect">
              <a:avLst>
                <a:gd name="adj" fmla="val 66667"/>
              </a:avLst>
            </a:prstGeom>
            <a:solidFill>
              <a:srgbClr val="2E8B57"/>
            </a:solidFill>
            <a:ln w="12700">
              <a:solidFill>
                <a:srgbClr val="2E8B57">
                  <a:alpha val="0"/>
                </a:srgbClr>
              </a:solidFill>
              <a:prstDash val="solid"/>
            </a:ln>
          </p:spPr>
          <p:txBody>
            <a:bodyPr/>
            <a:lstStyle/>
            <a:p>
              <a:endParaRPr lang="en-GB"/>
            </a:p>
          </p:txBody>
        </p:sp>
        <p:sp>
          <p:nvSpPr>
            <p:cNvPr id="21" name="Text 16"/>
            <p:cNvSpPr/>
            <p:nvPr/>
          </p:nvSpPr>
          <p:spPr>
            <a:xfrm>
              <a:off x="8138160" y="3364992"/>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22" name="Text 17"/>
            <p:cNvSpPr/>
            <p:nvPr/>
          </p:nvSpPr>
          <p:spPr>
            <a:xfrm>
              <a:off x="8366760" y="3227831"/>
              <a:ext cx="3090672" cy="338321"/>
            </a:xfrm>
            <a:prstGeom prst="rect">
              <a:avLst/>
            </a:prstGeom>
            <a:noFill/>
            <a:ln/>
          </p:spPr>
          <p:txBody>
            <a:bodyPr wrap="square" lIns="762" tIns="762" rIns="762" bIns="762" rtlCol="0" anchor="ctr">
              <a:noAutofit/>
            </a:bodyPr>
            <a:lstStyle/>
            <a:p>
              <a:pPr marL="0" indent="0" algn="l">
                <a:buNone/>
              </a:pPr>
              <a:r>
                <a:rPr lang="en-US" dirty="0">
                  <a:solidFill>
                    <a:srgbClr val="101828"/>
                  </a:solidFill>
                </a:rPr>
                <a:t>smaller transverse force components</a:t>
              </a:r>
              <a:endParaRPr lang="en-US" dirty="0"/>
            </a:p>
          </p:txBody>
        </p:sp>
        <p:sp>
          <p:nvSpPr>
            <p:cNvPr id="23" name="Shape 18"/>
            <p:cNvSpPr/>
            <p:nvPr/>
          </p:nvSpPr>
          <p:spPr>
            <a:xfrm>
              <a:off x="8092440" y="3840480"/>
              <a:ext cx="164592" cy="164592"/>
            </a:xfrm>
            <a:prstGeom prst="roundRect">
              <a:avLst>
                <a:gd name="adj" fmla="val 66667"/>
              </a:avLst>
            </a:prstGeom>
            <a:solidFill>
              <a:srgbClr val="2E8B57"/>
            </a:solidFill>
            <a:ln w="12700">
              <a:solidFill>
                <a:srgbClr val="2E8B57">
                  <a:alpha val="0"/>
                </a:srgbClr>
              </a:solidFill>
              <a:prstDash val="solid"/>
            </a:ln>
          </p:spPr>
          <p:txBody>
            <a:bodyPr/>
            <a:lstStyle/>
            <a:p>
              <a:endParaRPr lang="en-GB"/>
            </a:p>
          </p:txBody>
        </p:sp>
        <p:sp>
          <p:nvSpPr>
            <p:cNvPr id="24" name="Text 19"/>
            <p:cNvSpPr/>
            <p:nvPr/>
          </p:nvSpPr>
          <p:spPr>
            <a:xfrm>
              <a:off x="8138160" y="3867912"/>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25" name="Text 20"/>
            <p:cNvSpPr/>
            <p:nvPr/>
          </p:nvSpPr>
          <p:spPr>
            <a:xfrm>
              <a:off x="8366760" y="3730752"/>
              <a:ext cx="2859988" cy="612648"/>
            </a:xfrm>
            <a:prstGeom prst="rect">
              <a:avLst/>
            </a:prstGeom>
            <a:noFill/>
            <a:ln/>
          </p:spPr>
          <p:txBody>
            <a:bodyPr wrap="square" lIns="762" tIns="762" rIns="762" bIns="762" rtlCol="0" anchor="ctr">
              <a:noAutofit/>
            </a:bodyPr>
            <a:lstStyle/>
            <a:p>
              <a:pPr marL="0" indent="0" algn="l">
                <a:buNone/>
              </a:pPr>
              <a:r>
                <a:rPr lang="en-US" dirty="0">
                  <a:solidFill>
                    <a:srgbClr val="101828"/>
                  </a:solidFill>
                </a:rPr>
                <a:t>lower n</a:t>
              </a:r>
              <a:r>
                <a:rPr lang="en-US" baseline="-25000" dirty="0">
                  <a:solidFill>
                    <a:srgbClr val="101828"/>
                  </a:solidFill>
                </a:rPr>
                <a:t>eff </a:t>
              </a:r>
              <a:r>
                <a:rPr lang="en-US" dirty="0">
                  <a:solidFill>
                    <a:srgbClr val="101828"/>
                  </a:solidFill>
                </a:rPr>
                <a:t>accessible → higher v</a:t>
              </a:r>
              <a:r>
                <a:rPr lang="en-US" baseline="-25000" dirty="0">
                  <a:solidFill>
                    <a:srgbClr val="101828"/>
                  </a:solidFill>
                </a:rPr>
                <a:t>ph</a:t>
              </a:r>
              <a:endParaRPr lang="en-US" baseline="-25000" dirty="0"/>
            </a:p>
          </p:txBody>
        </p:sp>
        <p:sp>
          <p:nvSpPr>
            <p:cNvPr id="26" name="Shape 21"/>
            <p:cNvSpPr/>
            <p:nvPr/>
          </p:nvSpPr>
          <p:spPr>
            <a:xfrm>
              <a:off x="8092440" y="4599432"/>
              <a:ext cx="164592" cy="164592"/>
            </a:xfrm>
            <a:prstGeom prst="roundRect">
              <a:avLst>
                <a:gd name="adj" fmla="val 66667"/>
              </a:avLst>
            </a:prstGeom>
            <a:solidFill>
              <a:srgbClr val="2E8B57"/>
            </a:solidFill>
            <a:ln w="12700">
              <a:solidFill>
                <a:srgbClr val="2E8B57">
                  <a:alpha val="0"/>
                </a:srgbClr>
              </a:solidFill>
              <a:prstDash val="solid"/>
            </a:ln>
          </p:spPr>
          <p:txBody>
            <a:bodyPr/>
            <a:lstStyle/>
            <a:p>
              <a:endParaRPr lang="en-GB"/>
            </a:p>
          </p:txBody>
        </p:sp>
        <p:sp>
          <p:nvSpPr>
            <p:cNvPr id="27" name="Text 22"/>
            <p:cNvSpPr/>
            <p:nvPr/>
          </p:nvSpPr>
          <p:spPr>
            <a:xfrm>
              <a:off x="8138160" y="4370832"/>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28" name="Text 23"/>
            <p:cNvSpPr/>
            <p:nvPr/>
          </p:nvSpPr>
          <p:spPr>
            <a:xfrm>
              <a:off x="8337499" y="4425696"/>
              <a:ext cx="2606040" cy="719328"/>
            </a:xfrm>
            <a:prstGeom prst="rect">
              <a:avLst/>
            </a:prstGeom>
            <a:noFill/>
            <a:ln/>
          </p:spPr>
          <p:txBody>
            <a:bodyPr wrap="square" lIns="762" tIns="762" rIns="762" bIns="762" rtlCol="0" anchor="ctr">
              <a:normAutofit/>
            </a:bodyPr>
            <a:lstStyle/>
            <a:p>
              <a:pPr marL="0" indent="0" algn="l">
                <a:buNone/>
              </a:pPr>
              <a:r>
                <a:rPr lang="en-US" dirty="0">
                  <a:solidFill>
                    <a:srgbClr val="101828"/>
                  </a:solidFill>
                </a:rPr>
                <a:t>better compatibility with β increase</a:t>
              </a:r>
              <a:endParaRPr lang="en-US" dirty="0"/>
            </a:p>
          </p:txBody>
        </p:sp>
      </p:grpSp>
      <p:sp>
        <p:nvSpPr>
          <p:cNvPr id="29" name="Text 24"/>
          <p:cNvSpPr/>
          <p:nvPr/>
        </p:nvSpPr>
        <p:spPr>
          <a:xfrm>
            <a:off x="448056" y="5943680"/>
            <a:ext cx="7543800" cy="626363"/>
          </a:xfrm>
          <a:prstGeom prst="rect">
            <a:avLst/>
          </a:prstGeom>
          <a:solidFill>
            <a:schemeClr val="accent4">
              <a:lumMod val="40000"/>
              <a:lumOff val="60000"/>
            </a:schemeClr>
          </a:solidFill>
          <a:ln>
            <a:solidFill>
              <a:schemeClr val="accent1"/>
            </a:solidFill>
          </a:ln>
        </p:spPr>
        <p:txBody>
          <a:bodyPr wrap="square" lIns="0" tIns="0" rIns="0" bIns="0" rtlCol="0" anchor="ctr">
            <a:normAutofit/>
          </a:bodyPr>
          <a:lstStyle/>
          <a:p>
            <a:r>
              <a:rPr lang="en-US" b="1" dirty="0">
                <a:solidFill>
                  <a:srgbClr val="667085"/>
                </a:solidFill>
              </a:rPr>
              <a:t>[R. Palmeri, G. Torrisi et al., IEEE Photonics Technology Letters 38(7), 475–478 (</a:t>
            </a:r>
            <a:r>
              <a:rPr lang="en-US" b="1">
                <a:solidFill>
                  <a:srgbClr val="667085"/>
                </a:solidFill>
              </a:rPr>
              <a:t>2026).]</a:t>
            </a:r>
            <a:endParaRPr lang="en-US" b="1" dirty="0">
              <a:solidFill>
                <a:srgbClr val="667085"/>
              </a:solidFill>
            </a:endParaRPr>
          </a:p>
        </p:txBody>
      </p:sp>
      <p:sp>
        <p:nvSpPr>
          <p:cNvPr id="32" name="TextBox 31">
            <a:extLst>
              <a:ext uri="{FF2B5EF4-FFF2-40B4-BE49-F238E27FC236}">
                <a16:creationId xmlns:a16="http://schemas.microsoft.com/office/drawing/2014/main" id="{33E131D5-0091-3A04-AE35-3D55F6227B42}"/>
              </a:ext>
            </a:extLst>
          </p:cNvPr>
          <p:cNvSpPr txBox="1"/>
          <p:nvPr/>
        </p:nvSpPr>
        <p:spPr>
          <a:xfrm>
            <a:off x="8446724" y="3014698"/>
            <a:ext cx="3861185" cy="646331"/>
          </a:xfrm>
          <a:prstGeom prst="rect">
            <a:avLst/>
          </a:prstGeom>
          <a:noFill/>
        </p:spPr>
        <p:txBody>
          <a:bodyPr wrap="none" rtlCol="0">
            <a:spAutoFit/>
          </a:bodyPr>
          <a:lstStyle/>
          <a:p>
            <a:r>
              <a:rPr lang="en-GB" b="1" i="1" dirty="0"/>
              <a:t>3D view of the designed suspended</a:t>
            </a:r>
          </a:p>
          <a:p>
            <a:r>
              <a:rPr lang="en-GB" b="1" i="1" dirty="0"/>
              <a:t>Slot waveguide</a:t>
            </a:r>
          </a:p>
        </p:txBody>
      </p:sp>
      <p:sp>
        <p:nvSpPr>
          <p:cNvPr id="33" name="TextBox 32">
            <a:extLst>
              <a:ext uri="{FF2B5EF4-FFF2-40B4-BE49-F238E27FC236}">
                <a16:creationId xmlns:a16="http://schemas.microsoft.com/office/drawing/2014/main" id="{DC96E7CE-7208-BC24-E57A-7BCCA62B1FC5}"/>
              </a:ext>
            </a:extLst>
          </p:cNvPr>
          <p:cNvSpPr txBox="1"/>
          <p:nvPr/>
        </p:nvSpPr>
        <p:spPr>
          <a:xfrm>
            <a:off x="585216" y="2863371"/>
            <a:ext cx="3426655" cy="646331"/>
          </a:xfrm>
          <a:prstGeom prst="rect">
            <a:avLst/>
          </a:prstGeom>
          <a:noFill/>
        </p:spPr>
        <p:txBody>
          <a:bodyPr wrap="square" rtlCol="0">
            <a:spAutoFit/>
          </a:bodyPr>
          <a:lstStyle/>
          <a:p>
            <a:pPr algn="just"/>
            <a:r>
              <a:rPr lang="en-GB" b="1" i="1" dirty="0"/>
              <a:t>Cross-section overlaid with of E</a:t>
            </a:r>
            <a:r>
              <a:rPr lang="en-GB" b="1" i="1" baseline="-25000" dirty="0"/>
              <a:t>z</a:t>
            </a:r>
            <a:r>
              <a:rPr lang="en-GB" b="1" i="1" dirty="0"/>
              <a:t> for the second (odd) mode</a:t>
            </a:r>
          </a:p>
        </p:txBody>
      </p:sp>
      <p:pic>
        <p:nvPicPr>
          <p:cNvPr id="36" name="Picture 35">
            <a:extLst>
              <a:ext uri="{FF2B5EF4-FFF2-40B4-BE49-F238E27FC236}">
                <a16:creationId xmlns:a16="http://schemas.microsoft.com/office/drawing/2014/main" id="{0D5EC018-8008-93CA-C970-08C814B94C88}"/>
              </a:ext>
            </a:extLst>
          </p:cNvPr>
          <p:cNvPicPr>
            <a:picLocks noChangeAspect="1"/>
          </p:cNvPicPr>
          <p:nvPr/>
        </p:nvPicPr>
        <p:blipFill>
          <a:blip r:embed="rId5"/>
          <a:stretch>
            <a:fillRect/>
          </a:stretch>
        </p:blipFill>
        <p:spPr>
          <a:xfrm>
            <a:off x="530352" y="3665375"/>
            <a:ext cx="3651868" cy="1890991"/>
          </a:xfrm>
          <a:prstGeom prst="rect">
            <a:avLst/>
          </a:prstGeom>
        </p:spPr>
      </p:pic>
      <p:sp>
        <p:nvSpPr>
          <p:cNvPr id="37" name="TextBox 36">
            <a:extLst>
              <a:ext uri="{FF2B5EF4-FFF2-40B4-BE49-F238E27FC236}">
                <a16:creationId xmlns:a16="http://schemas.microsoft.com/office/drawing/2014/main" id="{EA06EFB1-E436-2E85-77D1-DBD76C2E2697}"/>
              </a:ext>
            </a:extLst>
          </p:cNvPr>
          <p:cNvSpPr txBox="1"/>
          <p:nvPr/>
        </p:nvSpPr>
        <p:spPr>
          <a:xfrm>
            <a:off x="272035" y="5416533"/>
            <a:ext cx="4137671" cy="369332"/>
          </a:xfrm>
          <a:prstGeom prst="rect">
            <a:avLst/>
          </a:prstGeom>
          <a:noFill/>
        </p:spPr>
        <p:txBody>
          <a:bodyPr wrap="square" rtlCol="0">
            <a:spAutoFit/>
          </a:bodyPr>
          <a:lstStyle>
            <a:lvl1pPr algn="just">
              <a:defRPr b="1" i="1"/>
            </a:lvl1pPr>
          </a:lstStyle>
          <a:p>
            <a:r>
              <a:rPr lang="en-GB" dirty="0"/>
              <a:t>1D cut of the electric </a:t>
            </a:r>
            <a:r>
              <a:rPr lang="en-GB"/>
              <a:t>field component</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3">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600" b="1" dirty="0">
                <a:solidFill>
                  <a:srgbClr val="12263A"/>
                </a:solidFill>
              </a:rPr>
              <a:t>Physics-assisted design: calibration curves drive the taper</a:t>
            </a:r>
            <a:endParaRPr lang="en-US" sz="2600"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11" name="Shape 7"/>
          <p:cNvSpPr/>
          <p:nvPr/>
        </p:nvSpPr>
        <p:spPr>
          <a:xfrm>
            <a:off x="868680" y="4251960"/>
            <a:ext cx="4800600" cy="1463040"/>
          </a:xfrm>
          <a:prstGeom prst="roundRect">
            <a:avLst>
              <a:gd name="adj" fmla="val 12000"/>
            </a:avLst>
          </a:prstGeom>
          <a:solidFill>
            <a:srgbClr val="FFF8ED"/>
          </a:solidFill>
          <a:ln w="10160">
            <a:solidFill>
              <a:srgbClr val="F2C688"/>
            </a:solidFill>
            <a:prstDash val="solid"/>
          </a:ln>
        </p:spPr>
        <p:txBody>
          <a:bodyPr/>
          <a:lstStyle/>
          <a:p>
            <a:endParaRPr lang="en-GB"/>
          </a:p>
        </p:txBody>
      </p:sp>
      <p:sp>
        <p:nvSpPr>
          <p:cNvPr id="12" name="Text 8"/>
          <p:cNvSpPr/>
          <p:nvPr/>
        </p:nvSpPr>
        <p:spPr>
          <a:xfrm>
            <a:off x="1097280" y="4251960"/>
            <a:ext cx="4343400" cy="292608"/>
          </a:xfrm>
          <a:prstGeom prst="rect">
            <a:avLst/>
          </a:prstGeom>
          <a:noFill/>
          <a:ln/>
        </p:spPr>
        <p:txBody>
          <a:bodyPr wrap="square" lIns="762" tIns="762" rIns="762" bIns="762" rtlCol="0" anchor="ctr">
            <a:normAutofit lnSpcReduction="10000"/>
          </a:bodyPr>
          <a:lstStyle/>
          <a:p>
            <a:pPr marL="0" indent="0" algn="ctr">
              <a:buNone/>
            </a:pPr>
            <a:r>
              <a:rPr lang="en-US" sz="2000" b="1" dirty="0">
                <a:solidFill>
                  <a:srgbClr val="E07A2F"/>
                </a:solidFill>
              </a:rPr>
              <a:t>Improvement over the earlier model</a:t>
            </a:r>
            <a:endParaRPr lang="en-US" sz="2000" dirty="0"/>
          </a:p>
        </p:txBody>
      </p:sp>
      <p:sp>
        <p:nvSpPr>
          <p:cNvPr id="13" name="Text 9"/>
          <p:cNvSpPr/>
          <p:nvPr/>
        </p:nvSpPr>
        <p:spPr>
          <a:xfrm>
            <a:off x="868680" y="4548299"/>
            <a:ext cx="4572000" cy="990807"/>
          </a:xfrm>
          <a:prstGeom prst="rect">
            <a:avLst/>
          </a:prstGeom>
          <a:noFill/>
          <a:ln/>
        </p:spPr>
        <p:txBody>
          <a:bodyPr wrap="square" lIns="762" tIns="762" rIns="762" bIns="762" rtlCol="0" anchor="ctr">
            <a:normAutofit/>
          </a:bodyPr>
          <a:lstStyle/>
          <a:p>
            <a:pPr marL="0" indent="0" algn="ctr">
              <a:buNone/>
            </a:pPr>
            <a:r>
              <a:rPr lang="en-US" dirty="0">
                <a:solidFill>
                  <a:srgbClr val="101828"/>
                </a:solidFill>
              </a:rPr>
              <a:t>The taper accounts not only for n</a:t>
            </a:r>
            <a:r>
              <a:rPr lang="en-US" baseline="-25000" dirty="0">
                <a:solidFill>
                  <a:srgbClr val="101828"/>
                </a:solidFill>
              </a:rPr>
              <a:t>eff</a:t>
            </a:r>
            <a:r>
              <a:rPr lang="en-US" dirty="0">
                <a:solidFill>
                  <a:srgbClr val="101828"/>
                </a:solidFill>
              </a:rPr>
              <a:t>(a), </a:t>
            </a:r>
          </a:p>
          <a:p>
            <a:pPr marL="0" indent="0" algn="ctr">
              <a:buNone/>
            </a:pPr>
            <a:r>
              <a:rPr lang="en-US" dirty="0">
                <a:solidFill>
                  <a:srgbClr val="101828"/>
                </a:solidFill>
              </a:rPr>
              <a:t>but also, for the slow variation  of E</a:t>
            </a:r>
            <a:r>
              <a:rPr lang="en-US" baseline="-25000" dirty="0">
                <a:solidFill>
                  <a:srgbClr val="101828"/>
                </a:solidFill>
              </a:rPr>
              <a:t>z</a:t>
            </a:r>
            <a:r>
              <a:rPr lang="en-US" dirty="0">
                <a:solidFill>
                  <a:srgbClr val="101828"/>
                </a:solidFill>
              </a:rPr>
              <a:t>(a)</a:t>
            </a:r>
          </a:p>
          <a:p>
            <a:pPr marL="0" indent="0" algn="ctr">
              <a:buNone/>
            </a:pPr>
            <a:r>
              <a:rPr lang="en-US" dirty="0">
                <a:solidFill>
                  <a:srgbClr val="101828"/>
                </a:solidFill>
              </a:rPr>
              <a:t> along the structure.</a:t>
            </a:r>
            <a:endParaRPr lang="en-US" dirty="0"/>
          </a:p>
        </p:txBody>
      </p:sp>
      <p:sp>
        <p:nvSpPr>
          <p:cNvPr id="15" name="Text 24">
            <a:extLst>
              <a:ext uri="{FF2B5EF4-FFF2-40B4-BE49-F238E27FC236}">
                <a16:creationId xmlns:a16="http://schemas.microsoft.com/office/drawing/2014/main" id="{F45CC978-5B75-9A86-575B-16C33BFD8CFF}"/>
              </a:ext>
            </a:extLst>
          </p:cNvPr>
          <p:cNvSpPr/>
          <p:nvPr/>
        </p:nvSpPr>
        <p:spPr>
          <a:xfrm>
            <a:off x="228600" y="5920739"/>
            <a:ext cx="7543800" cy="626363"/>
          </a:xfrm>
          <a:prstGeom prst="rect">
            <a:avLst/>
          </a:prstGeom>
          <a:solidFill>
            <a:schemeClr val="accent4">
              <a:lumMod val="40000"/>
              <a:lumOff val="60000"/>
            </a:schemeClr>
          </a:solidFill>
          <a:ln>
            <a:solidFill>
              <a:schemeClr val="accent1"/>
            </a:solidFill>
          </a:ln>
        </p:spPr>
        <p:txBody>
          <a:bodyPr wrap="square" lIns="0" tIns="0" rIns="0" bIns="0" rtlCol="0" anchor="ctr">
            <a:normAutofit/>
          </a:bodyPr>
          <a:lstStyle/>
          <a:p>
            <a:r>
              <a:rPr lang="en-US" b="1" dirty="0">
                <a:solidFill>
                  <a:srgbClr val="667085"/>
                </a:solidFill>
              </a:rPr>
              <a:t>R. Palmeri et al., IEEE Photonics Technology Letters 38(7), 475–478 (2026).</a:t>
            </a:r>
          </a:p>
        </p:txBody>
      </p:sp>
      <p:pic>
        <p:nvPicPr>
          <p:cNvPr id="17" name="Picture 16">
            <a:extLst>
              <a:ext uri="{FF2B5EF4-FFF2-40B4-BE49-F238E27FC236}">
                <a16:creationId xmlns:a16="http://schemas.microsoft.com/office/drawing/2014/main" id="{6FBA8892-AFBB-8D46-8BCC-27A2E2620A24}"/>
              </a:ext>
            </a:extLst>
          </p:cNvPr>
          <p:cNvPicPr>
            <a:picLocks noChangeAspect="1"/>
          </p:cNvPicPr>
          <p:nvPr/>
        </p:nvPicPr>
        <p:blipFill>
          <a:blip r:embed="rId3"/>
          <a:stretch>
            <a:fillRect/>
          </a:stretch>
        </p:blipFill>
        <p:spPr>
          <a:xfrm>
            <a:off x="459867" y="1328166"/>
            <a:ext cx="5209413" cy="2766060"/>
          </a:xfrm>
          <a:prstGeom prst="rect">
            <a:avLst/>
          </a:prstGeom>
        </p:spPr>
      </p:pic>
      <p:pic>
        <p:nvPicPr>
          <p:cNvPr id="19" name="Picture 18">
            <a:extLst>
              <a:ext uri="{FF2B5EF4-FFF2-40B4-BE49-F238E27FC236}">
                <a16:creationId xmlns:a16="http://schemas.microsoft.com/office/drawing/2014/main" id="{A981511F-4046-20A0-80C6-6420D53E50B0}"/>
              </a:ext>
            </a:extLst>
          </p:cNvPr>
          <p:cNvPicPr>
            <a:picLocks noChangeAspect="1"/>
          </p:cNvPicPr>
          <p:nvPr/>
        </p:nvPicPr>
        <p:blipFill>
          <a:blip r:embed="rId4"/>
          <a:stretch>
            <a:fillRect/>
          </a:stretch>
        </p:blipFill>
        <p:spPr>
          <a:xfrm>
            <a:off x="6095847" y="1259935"/>
            <a:ext cx="5882488" cy="3972370"/>
          </a:xfrm>
          <a:prstGeom prst="rect">
            <a:avLst/>
          </a:prstGeom>
        </p:spPr>
      </p:pic>
      <p:sp>
        <p:nvSpPr>
          <p:cNvPr id="20" name="TextBox 19">
            <a:extLst>
              <a:ext uri="{FF2B5EF4-FFF2-40B4-BE49-F238E27FC236}">
                <a16:creationId xmlns:a16="http://schemas.microsoft.com/office/drawing/2014/main" id="{B2774597-BCF2-06AB-AA6C-41E961CEA51F}"/>
              </a:ext>
            </a:extLst>
          </p:cNvPr>
          <p:cNvSpPr txBox="1"/>
          <p:nvPr/>
        </p:nvSpPr>
        <p:spPr>
          <a:xfrm>
            <a:off x="2115937" y="1216152"/>
            <a:ext cx="1925848" cy="369332"/>
          </a:xfrm>
          <a:prstGeom prst="rect">
            <a:avLst/>
          </a:prstGeom>
          <a:noFill/>
        </p:spPr>
        <p:txBody>
          <a:bodyPr wrap="none" rtlCol="0">
            <a:spAutoFit/>
          </a:bodyPr>
          <a:lstStyle/>
          <a:p>
            <a:r>
              <a:rPr lang="en-GB" dirty="0"/>
              <a:t>Calibration Curve</a:t>
            </a:r>
          </a:p>
        </p:txBody>
      </p:sp>
      <p:sp>
        <p:nvSpPr>
          <p:cNvPr id="21" name="TextBox 20">
            <a:extLst>
              <a:ext uri="{FF2B5EF4-FFF2-40B4-BE49-F238E27FC236}">
                <a16:creationId xmlns:a16="http://schemas.microsoft.com/office/drawing/2014/main" id="{567A0003-23DD-33FD-13DA-73D01B96045A}"/>
              </a:ext>
            </a:extLst>
          </p:cNvPr>
          <p:cNvSpPr txBox="1"/>
          <p:nvPr/>
        </p:nvSpPr>
        <p:spPr>
          <a:xfrm>
            <a:off x="6193308" y="5215941"/>
            <a:ext cx="5687566" cy="646331"/>
          </a:xfrm>
          <a:prstGeom prst="rect">
            <a:avLst/>
          </a:prstGeom>
          <a:noFill/>
        </p:spPr>
        <p:txBody>
          <a:bodyPr wrap="square" rtlCol="0">
            <a:spAutoFit/>
          </a:bodyPr>
          <a:lstStyle/>
          <a:p>
            <a:r>
              <a:rPr lang="en-GB" dirty="0"/>
              <a:t>Physics-based optimization results with numerical validation and comparison to the previous approach </a:t>
            </a:r>
          </a:p>
        </p:txBody>
      </p:sp>
      <p:sp>
        <p:nvSpPr>
          <p:cNvPr id="22" name="TextBox 21">
            <a:extLst>
              <a:ext uri="{FF2B5EF4-FFF2-40B4-BE49-F238E27FC236}">
                <a16:creationId xmlns:a16="http://schemas.microsoft.com/office/drawing/2014/main" id="{695F1D84-A9D8-1F3B-D5B5-E898261B18AC}"/>
              </a:ext>
            </a:extLst>
          </p:cNvPr>
          <p:cNvSpPr txBox="1"/>
          <p:nvPr/>
        </p:nvSpPr>
        <p:spPr>
          <a:xfrm>
            <a:off x="8729662" y="3244334"/>
            <a:ext cx="1565557" cy="369332"/>
          </a:xfrm>
          <a:prstGeom prst="rect">
            <a:avLst/>
          </a:prstGeom>
          <a:noFill/>
        </p:spPr>
        <p:txBody>
          <a:bodyPr wrap="none" rtlCol="0">
            <a:spAutoFit/>
          </a:bodyPr>
          <a:lstStyle/>
          <a:p>
            <a:r>
              <a:rPr lang="en-GB" dirty="0"/>
              <a:t>Optimal taper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4">
    <p:bg>
      <p:bgPr>
        <a:solidFill>
          <a:srgbClr val="F6F8FB"/>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8FB"/>
          </a:solidFill>
          <a:ln w="12700">
            <a:solidFill>
              <a:srgbClr val="F6F8FB">
                <a:alpha val="0"/>
              </a:srgbClr>
            </a:solidFill>
            <a:prstDash val="solid"/>
          </a:ln>
        </p:spPr>
        <p:txBody>
          <a:bodyPr/>
          <a:lstStyle/>
          <a:p>
            <a:endParaRPr lang="en-GB" dirty="0"/>
          </a:p>
        </p:txBody>
      </p:sp>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6" name="Text 4"/>
          <p:cNvSpPr/>
          <p:nvPr/>
        </p:nvSpPr>
        <p:spPr>
          <a:xfrm>
            <a:off x="502920" y="310896"/>
            <a:ext cx="11155680" cy="438912"/>
          </a:xfrm>
          <a:prstGeom prst="rect">
            <a:avLst/>
          </a:prstGeom>
          <a:noFill/>
          <a:ln/>
        </p:spPr>
        <p:txBody>
          <a:bodyPr wrap="square" lIns="0" tIns="0" rIns="0" bIns="0" rtlCol="0" anchor="ctr">
            <a:normAutofit fontScale="92500"/>
          </a:bodyPr>
          <a:lstStyle/>
          <a:p>
            <a:r>
              <a:rPr lang="en-IT" sz="2800" b="1" dirty="0"/>
              <a:t>Continuous acceleration with physics-designed suspended slot taper</a:t>
            </a:r>
            <a:endParaRPr lang="en-IT" sz="2800"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10" name="Shape 7"/>
          <p:cNvSpPr/>
          <p:nvPr/>
        </p:nvSpPr>
        <p:spPr>
          <a:xfrm>
            <a:off x="8001000" y="1508760"/>
            <a:ext cx="3429000" cy="3931920"/>
          </a:xfrm>
          <a:prstGeom prst="roundRect">
            <a:avLst>
              <a:gd name="adj" fmla="val 4000"/>
            </a:avLst>
          </a:prstGeom>
          <a:solidFill>
            <a:srgbClr val="F1F6FF"/>
          </a:solidFill>
          <a:ln w="10160">
            <a:solidFill>
              <a:srgbClr val="B7D5F3"/>
            </a:solidFill>
            <a:prstDash val="solid"/>
          </a:ln>
        </p:spPr>
        <p:txBody>
          <a:bodyPr/>
          <a:lstStyle/>
          <a:p>
            <a:endParaRPr lang="en-GB" sz="2400"/>
          </a:p>
        </p:txBody>
      </p:sp>
      <p:sp>
        <p:nvSpPr>
          <p:cNvPr id="11" name="Text 8"/>
          <p:cNvSpPr/>
          <p:nvPr/>
        </p:nvSpPr>
        <p:spPr>
          <a:xfrm>
            <a:off x="8275320" y="1783080"/>
            <a:ext cx="2880360" cy="320040"/>
          </a:xfrm>
          <a:prstGeom prst="rect">
            <a:avLst/>
          </a:prstGeom>
          <a:noFill/>
          <a:ln/>
        </p:spPr>
        <p:txBody>
          <a:bodyPr wrap="square" lIns="762" tIns="762" rIns="762" bIns="762" rtlCol="0" anchor="ctr">
            <a:noAutofit/>
          </a:bodyPr>
          <a:lstStyle/>
          <a:p>
            <a:pPr marL="0" indent="0" algn="ctr">
              <a:buNone/>
            </a:pPr>
            <a:r>
              <a:rPr lang="en-US" sz="2800" b="1" dirty="0">
                <a:solidFill>
                  <a:srgbClr val="1766A6"/>
                </a:solidFill>
              </a:rPr>
              <a:t>Key numbers</a:t>
            </a:r>
            <a:endParaRPr lang="en-US" sz="2800" dirty="0"/>
          </a:p>
        </p:txBody>
      </p:sp>
      <p:sp>
        <p:nvSpPr>
          <p:cNvPr id="12" name="Text 9"/>
          <p:cNvSpPr/>
          <p:nvPr/>
        </p:nvSpPr>
        <p:spPr>
          <a:xfrm>
            <a:off x="8321040" y="2423160"/>
            <a:ext cx="2743200" cy="411480"/>
          </a:xfrm>
          <a:prstGeom prst="rect">
            <a:avLst/>
          </a:prstGeom>
          <a:noFill/>
          <a:ln/>
        </p:spPr>
        <p:txBody>
          <a:bodyPr wrap="square" lIns="762" tIns="762" rIns="762" bIns="762" rtlCol="0" anchor="ctr">
            <a:noAutofit/>
          </a:bodyPr>
          <a:lstStyle/>
          <a:p>
            <a:pPr marL="0" indent="0" algn="ctr">
              <a:buNone/>
            </a:pPr>
            <a:r>
              <a:rPr lang="en-US" b="1" dirty="0">
                <a:solidFill>
                  <a:srgbClr val="12263A"/>
                </a:solidFill>
              </a:rPr>
              <a:t>Input energy</a:t>
            </a:r>
            <a:endParaRPr lang="en-US" dirty="0"/>
          </a:p>
          <a:p>
            <a:pPr marL="0" indent="0" algn="ctr">
              <a:buNone/>
            </a:pPr>
            <a:r>
              <a:rPr lang="en-US" b="1" dirty="0">
                <a:solidFill>
                  <a:srgbClr val="12263A"/>
                </a:solidFill>
              </a:rPr>
              <a:t>79 keV</a:t>
            </a:r>
            <a:endParaRPr lang="en-US" dirty="0"/>
          </a:p>
        </p:txBody>
      </p:sp>
      <p:sp>
        <p:nvSpPr>
          <p:cNvPr id="13" name="Text 10"/>
          <p:cNvSpPr/>
          <p:nvPr/>
        </p:nvSpPr>
        <p:spPr>
          <a:xfrm>
            <a:off x="8321040" y="3154680"/>
            <a:ext cx="2743200" cy="411480"/>
          </a:xfrm>
          <a:prstGeom prst="rect">
            <a:avLst/>
          </a:prstGeom>
          <a:noFill/>
          <a:ln/>
        </p:spPr>
        <p:txBody>
          <a:bodyPr wrap="square" lIns="762" tIns="762" rIns="762" bIns="762" rtlCol="0" anchor="ctr">
            <a:noAutofit/>
          </a:bodyPr>
          <a:lstStyle/>
          <a:p>
            <a:pPr marL="0" indent="0" algn="ctr">
              <a:buNone/>
            </a:pPr>
            <a:r>
              <a:rPr lang="en-US" b="1" dirty="0">
                <a:solidFill>
                  <a:srgbClr val="12263A"/>
                </a:solidFill>
              </a:rPr>
              <a:t>Output energy</a:t>
            </a:r>
            <a:endParaRPr lang="en-US" dirty="0"/>
          </a:p>
          <a:p>
            <a:pPr marL="0" indent="0" algn="ctr">
              <a:buNone/>
            </a:pPr>
            <a:r>
              <a:rPr lang="en-US" b="1" dirty="0">
                <a:solidFill>
                  <a:srgbClr val="12263A"/>
                </a:solidFill>
              </a:rPr>
              <a:t>102 keV</a:t>
            </a:r>
            <a:endParaRPr lang="en-US" dirty="0"/>
          </a:p>
        </p:txBody>
      </p:sp>
      <p:sp>
        <p:nvSpPr>
          <p:cNvPr id="14" name="Text 11"/>
          <p:cNvSpPr/>
          <p:nvPr/>
        </p:nvSpPr>
        <p:spPr>
          <a:xfrm>
            <a:off x="8275320" y="3977640"/>
            <a:ext cx="2880360" cy="685800"/>
          </a:xfrm>
          <a:prstGeom prst="rect">
            <a:avLst/>
          </a:prstGeom>
          <a:noFill/>
          <a:ln/>
        </p:spPr>
        <p:txBody>
          <a:bodyPr wrap="square" lIns="762" tIns="762" rIns="762" bIns="762" rtlCol="0" anchor="ctr">
            <a:noAutofit/>
          </a:bodyPr>
          <a:lstStyle/>
          <a:p>
            <a:pPr marL="0" indent="0" algn="ctr">
              <a:buNone/>
            </a:pPr>
            <a:r>
              <a:rPr lang="en-US" sz="2000" b="1" dirty="0">
                <a:solidFill>
                  <a:srgbClr val="1766A6"/>
                </a:solidFill>
              </a:rPr>
              <a:t>Net gain ≈ 23 keV</a:t>
            </a:r>
            <a:endParaRPr lang="en-US" sz="2000" dirty="0"/>
          </a:p>
          <a:p>
            <a:pPr marL="0" indent="0" algn="ctr">
              <a:buNone/>
            </a:pPr>
            <a:r>
              <a:rPr lang="en-US" sz="2000" b="1" dirty="0">
                <a:solidFill>
                  <a:srgbClr val="1766A6"/>
                </a:solidFill>
              </a:rPr>
              <a:t>≈20% improvement vs constant-field model</a:t>
            </a:r>
            <a:endParaRPr lang="en-US" sz="2000" dirty="0"/>
          </a:p>
        </p:txBody>
      </p:sp>
      <p:sp>
        <p:nvSpPr>
          <p:cNvPr id="15" name="Text 12"/>
          <p:cNvSpPr/>
          <p:nvPr/>
        </p:nvSpPr>
        <p:spPr>
          <a:xfrm>
            <a:off x="8275320" y="4732020"/>
            <a:ext cx="2880360" cy="685800"/>
          </a:xfrm>
          <a:prstGeom prst="rect">
            <a:avLst/>
          </a:prstGeom>
          <a:noFill/>
          <a:ln/>
        </p:spPr>
        <p:txBody>
          <a:bodyPr wrap="square" lIns="762" tIns="762" rIns="762" bIns="762" rtlCol="0" anchor="ctr">
            <a:normAutofit/>
          </a:bodyPr>
          <a:lstStyle/>
          <a:p>
            <a:pPr marL="0" indent="0" algn="ctr">
              <a:buNone/>
            </a:pPr>
            <a:r>
              <a:rPr lang="en-US" sz="1600" dirty="0">
                <a:solidFill>
                  <a:srgbClr val="5B677A"/>
                </a:solidFill>
              </a:rPr>
              <a:t>EM fields: HFSS</a:t>
            </a:r>
            <a:endParaRPr lang="en-US" sz="1600" dirty="0"/>
          </a:p>
          <a:p>
            <a:pPr marL="0" indent="0" algn="ctr">
              <a:buNone/>
            </a:pPr>
            <a:r>
              <a:rPr lang="en-US" sz="1600" dirty="0">
                <a:solidFill>
                  <a:srgbClr val="5B677A"/>
                </a:solidFill>
              </a:rPr>
              <a:t>Beam dynamics: ASTRA</a:t>
            </a:r>
            <a:endParaRPr lang="en-US" sz="1600" dirty="0"/>
          </a:p>
        </p:txBody>
      </p:sp>
      <p:sp>
        <p:nvSpPr>
          <p:cNvPr id="16" name="Text 13"/>
          <p:cNvSpPr/>
          <p:nvPr/>
        </p:nvSpPr>
        <p:spPr>
          <a:xfrm>
            <a:off x="502920" y="6144768"/>
            <a:ext cx="11155680" cy="219456"/>
          </a:xfrm>
          <a:prstGeom prst="rect">
            <a:avLst/>
          </a:prstGeom>
          <a:noFill/>
          <a:ln/>
        </p:spPr>
        <p:txBody>
          <a:bodyPr wrap="square" lIns="0" tIns="0" rIns="0" bIns="0" rtlCol="0" anchor="ctr">
            <a:normAutofit/>
          </a:bodyPr>
          <a:lstStyle/>
          <a:p>
            <a:pPr marL="0" indent="0">
              <a:buNone/>
            </a:pPr>
            <a:r>
              <a:rPr lang="en-US" sz="740" dirty="0">
                <a:solidFill>
                  <a:srgbClr val="667085"/>
                </a:solidFill>
              </a:rPr>
              <a:t>R. Palmeri et al., IEEE Photonics Technology Letters 38(7), 475–478 (2026).</a:t>
            </a:r>
            <a:endParaRPr lang="en-US" sz="740" dirty="0"/>
          </a:p>
        </p:txBody>
      </p:sp>
      <p:sp>
        <p:nvSpPr>
          <p:cNvPr id="17" name="Text 24">
            <a:extLst>
              <a:ext uri="{FF2B5EF4-FFF2-40B4-BE49-F238E27FC236}">
                <a16:creationId xmlns:a16="http://schemas.microsoft.com/office/drawing/2014/main" id="{41ACC605-5B4C-3EB4-6144-0275F9C0E70F}"/>
              </a:ext>
            </a:extLst>
          </p:cNvPr>
          <p:cNvSpPr/>
          <p:nvPr/>
        </p:nvSpPr>
        <p:spPr>
          <a:xfrm>
            <a:off x="228599" y="5920739"/>
            <a:ext cx="11201401" cy="626363"/>
          </a:xfrm>
          <a:prstGeom prst="rect">
            <a:avLst/>
          </a:prstGeom>
          <a:solidFill>
            <a:schemeClr val="accent4">
              <a:lumMod val="40000"/>
              <a:lumOff val="60000"/>
            </a:schemeClr>
          </a:solidFill>
          <a:ln>
            <a:solidFill>
              <a:schemeClr val="accent1"/>
            </a:solidFill>
          </a:ln>
        </p:spPr>
        <p:txBody>
          <a:bodyPr wrap="square" lIns="0" tIns="0" rIns="0" bIns="0" rtlCol="0" anchor="ctr">
            <a:normAutofit fontScale="92500" lnSpcReduction="10000"/>
          </a:bodyPr>
          <a:lstStyle/>
          <a:p>
            <a:r>
              <a:rPr lang="en-US" sz="2400" b="1" dirty="0">
                <a:solidFill>
                  <a:srgbClr val="667085"/>
                </a:solidFill>
              </a:rPr>
              <a:t>New feature: </a:t>
            </a:r>
            <a:r>
              <a:rPr lang="en-US" sz="2400" dirty="0">
                <a:solidFill>
                  <a:srgbClr val="667085"/>
                </a:solidFill>
              </a:rPr>
              <a:t>unlike the 2023 model, the taper simultaneously accounts for phase velocity and local accelerating-field variation, </a:t>
            </a:r>
            <a:r>
              <a:rPr lang="en-IT" sz="2400" dirty="0">
                <a:solidFill>
                  <a:srgbClr val="667085"/>
                </a:solidFill>
              </a:rPr>
              <a:t>leading to a self-consistent taper desig</a:t>
            </a:r>
            <a:endParaRPr lang="en-US" sz="2400" dirty="0">
              <a:solidFill>
                <a:srgbClr val="667085"/>
              </a:solidFill>
            </a:endParaRPr>
          </a:p>
        </p:txBody>
      </p:sp>
      <p:pic>
        <p:nvPicPr>
          <p:cNvPr id="19" name="Picture 18">
            <a:extLst>
              <a:ext uri="{FF2B5EF4-FFF2-40B4-BE49-F238E27FC236}">
                <a16:creationId xmlns:a16="http://schemas.microsoft.com/office/drawing/2014/main" id="{DE8C7E53-4C80-01B4-53F6-301EB37B14B9}"/>
              </a:ext>
            </a:extLst>
          </p:cNvPr>
          <p:cNvPicPr>
            <a:picLocks noChangeAspect="1"/>
          </p:cNvPicPr>
          <p:nvPr/>
        </p:nvPicPr>
        <p:blipFill>
          <a:blip r:embed="rId3"/>
          <a:stretch>
            <a:fillRect/>
          </a:stretch>
        </p:blipFill>
        <p:spPr>
          <a:xfrm>
            <a:off x="725577" y="1439608"/>
            <a:ext cx="7138263" cy="3906615"/>
          </a:xfrm>
          <a:prstGeom prst="rect">
            <a:avLst/>
          </a:prstGeom>
        </p:spPr>
      </p:pic>
      <p:sp>
        <p:nvSpPr>
          <p:cNvPr id="4" name="TextBox 3">
            <a:extLst>
              <a:ext uri="{FF2B5EF4-FFF2-40B4-BE49-F238E27FC236}">
                <a16:creationId xmlns:a16="http://schemas.microsoft.com/office/drawing/2014/main" id="{160A27D6-33D1-5673-ACD9-ED8571731A25}"/>
              </a:ext>
            </a:extLst>
          </p:cNvPr>
          <p:cNvSpPr txBox="1"/>
          <p:nvPr/>
        </p:nvSpPr>
        <p:spPr>
          <a:xfrm>
            <a:off x="2930236" y="5146393"/>
            <a:ext cx="4055469" cy="646331"/>
          </a:xfrm>
          <a:prstGeom prst="rect">
            <a:avLst/>
          </a:prstGeom>
          <a:noFill/>
        </p:spPr>
        <p:txBody>
          <a:bodyPr wrap="none" rtlCol="0">
            <a:spAutoFit/>
          </a:bodyPr>
          <a:lstStyle/>
          <a:p>
            <a:r>
              <a:rPr lang="en-IT" b="1" dirty="0"/>
              <a:t>Continuous synchronism maintained</a:t>
            </a:r>
            <a:endParaRPr lang="en-IT" dirty="0"/>
          </a:p>
          <a:p>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3551F-BE6D-A0C2-FB14-DD0F02889C79}"/>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AAA8EE60-E1E5-0DB4-CB7E-EBF53DE6C3A5}"/>
              </a:ext>
            </a:extLst>
          </p:cNvPr>
          <p:cNvPicPr>
            <a:picLocks noChangeAspect="1"/>
          </p:cNvPicPr>
          <p:nvPr/>
        </p:nvPicPr>
        <p:blipFill>
          <a:blip r:embed="rId3"/>
          <a:stretch>
            <a:fillRect/>
          </a:stretch>
        </p:blipFill>
        <p:spPr>
          <a:xfrm>
            <a:off x="0" y="-179367"/>
            <a:ext cx="12191999" cy="7037367"/>
          </a:xfrm>
          <a:prstGeom prst="rect">
            <a:avLst/>
          </a:prstGeom>
        </p:spPr>
      </p:pic>
    </p:spTree>
    <p:extLst>
      <p:ext uri="{BB962C8B-B14F-4D97-AF65-F5344CB8AC3E}">
        <p14:creationId xmlns:p14="http://schemas.microsoft.com/office/powerpoint/2010/main" val="3960984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15">
    <p:bg>
      <p:bgPr>
        <a:solidFill>
          <a:srgbClr val="12263A"/>
        </a:solidFill>
        <a:effectLst/>
      </p:bgPr>
    </p:bg>
    <p:spTree>
      <p:nvGrpSpPr>
        <p:cNvPr id="1" name=""/>
        <p:cNvGrpSpPr/>
        <p:nvPr/>
      </p:nvGrpSpPr>
      <p:grpSpPr>
        <a:xfrm>
          <a:off x="0" y="0"/>
          <a:ext cx="0" cy="0"/>
          <a:chOff x="0" y="0"/>
          <a:chExt cx="0" cy="0"/>
        </a:xfrm>
      </p:grpSpPr>
      <p:sp>
        <p:nvSpPr>
          <p:cNvPr id="3" name="Text 1"/>
          <p:cNvSpPr/>
          <p:nvPr/>
        </p:nvSpPr>
        <p:spPr>
          <a:xfrm>
            <a:off x="731520" y="2148840"/>
            <a:ext cx="10789920" cy="676656"/>
          </a:xfrm>
          <a:prstGeom prst="rect">
            <a:avLst/>
          </a:prstGeom>
          <a:noFill/>
          <a:ln/>
        </p:spPr>
        <p:txBody>
          <a:bodyPr wrap="square" lIns="0" tIns="0" rIns="0" bIns="0" rtlCol="0" anchor="ctr">
            <a:normAutofit/>
          </a:bodyPr>
          <a:lstStyle/>
          <a:p>
            <a:pPr marL="0" indent="0">
              <a:buNone/>
            </a:pPr>
            <a:r>
              <a:rPr lang="en-US" sz="3400" b="1" dirty="0">
                <a:solidFill>
                  <a:srgbClr val="FFFFFF"/>
                </a:solidFill>
              </a:rPr>
              <a:t>Part II — Pulsed operation</a:t>
            </a:r>
            <a:endParaRPr lang="en-US" sz="3400" dirty="0"/>
          </a:p>
        </p:txBody>
      </p:sp>
      <p:sp>
        <p:nvSpPr>
          <p:cNvPr id="4" name="Shape 2"/>
          <p:cNvSpPr/>
          <p:nvPr/>
        </p:nvSpPr>
        <p:spPr>
          <a:xfrm>
            <a:off x="749808" y="2898648"/>
            <a:ext cx="3108960" cy="0"/>
          </a:xfrm>
          <a:prstGeom prst="line">
            <a:avLst/>
          </a:prstGeom>
          <a:noFill/>
          <a:ln w="38100">
            <a:solidFill>
              <a:srgbClr val="00A8A8"/>
            </a:solidFill>
            <a:prstDash val="solid"/>
          </a:ln>
        </p:spPr>
        <p:txBody>
          <a:bodyPr/>
          <a:lstStyle/>
          <a:p>
            <a:endParaRPr lang="en-GB"/>
          </a:p>
        </p:txBody>
      </p:sp>
      <p:sp>
        <p:nvSpPr>
          <p:cNvPr id="2" name="TextBox 1">
            <a:extLst>
              <a:ext uri="{FF2B5EF4-FFF2-40B4-BE49-F238E27FC236}">
                <a16:creationId xmlns:a16="http://schemas.microsoft.com/office/drawing/2014/main" id="{4B2CD470-6194-1D94-D113-D9B8EA667625}"/>
              </a:ext>
            </a:extLst>
          </p:cNvPr>
          <p:cNvSpPr txBox="1"/>
          <p:nvPr/>
        </p:nvSpPr>
        <p:spPr>
          <a:xfrm>
            <a:off x="640080" y="3559024"/>
            <a:ext cx="10972800" cy="627864"/>
          </a:xfrm>
          <a:prstGeom prst="rect">
            <a:avLst/>
          </a:prstGeom>
          <a:noFill/>
        </p:spPr>
        <p:txBody>
          <a:bodyPr wrap="square" lIns="73152" tIns="36576" rIns="73152" bIns="36576">
            <a:spAutoFit/>
          </a:bodyPr>
          <a:lstStyle/>
          <a:p>
            <a:r>
              <a:rPr b="0" dirty="0">
                <a:solidFill>
                  <a:schemeClr val="bg1"/>
                </a:solidFill>
              </a:rPr>
              <a:t>Under pulsed excitation, the structure is not designed from phase velocity alone: the pulse envelope and the particle are advanced together along z.</a:t>
            </a:r>
            <a:endParaRPr lang="it-IT" b="0" dirty="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16">
    <p:bg>
      <p:bgPr>
        <a:solidFill>
          <a:srgbClr val="F6F8FB"/>
        </a:solidFill>
        <a:effectLst/>
      </p:bgPr>
    </p:bg>
    <p:spTree>
      <p:nvGrpSpPr>
        <p:cNvPr id="1" name=""/>
        <p:cNvGrpSpPr/>
        <p:nvPr/>
      </p:nvGrpSpPr>
      <p:grpSpPr>
        <a:xfrm>
          <a:off x="0" y="0"/>
          <a:ext cx="0" cy="0"/>
          <a:chOff x="0" y="0"/>
          <a:chExt cx="0" cy="0"/>
        </a:xfrm>
      </p:grpSpPr>
      <p:sp>
        <p:nvSpPr>
          <p:cNvPr id="2" name="Shape 0"/>
          <p:cNvSpPr/>
          <p:nvPr/>
        </p:nvSpPr>
        <p:spPr>
          <a:xfrm>
            <a:off x="0" y="749808"/>
            <a:ext cx="12191695" cy="6858000"/>
          </a:xfrm>
          <a:prstGeom prst="rect">
            <a:avLst/>
          </a:prstGeom>
          <a:solidFill>
            <a:srgbClr val="F6F8FB"/>
          </a:solidFill>
          <a:ln w="12700">
            <a:solidFill>
              <a:srgbClr val="F6F8FB">
                <a:alpha val="0"/>
              </a:srgbClr>
            </a:solidFill>
            <a:prstDash val="solid"/>
          </a:ln>
        </p:spPr>
        <p:txBody>
          <a:bodyPr/>
          <a:lstStyle/>
          <a:p>
            <a:endParaRPr lang="en-GB" dirty="0"/>
          </a:p>
        </p:txBody>
      </p:sp>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4" name="Text 2"/>
          <p:cNvSpPr/>
          <p:nvPr/>
        </p:nvSpPr>
        <p:spPr>
          <a:xfrm>
            <a:off x="320040" y="6492240"/>
            <a:ext cx="7315200" cy="201168"/>
          </a:xfrm>
          <a:prstGeom prst="rect">
            <a:avLst/>
          </a:prstGeom>
          <a:noFill/>
          <a:ln/>
        </p:spPr>
        <p:txBody>
          <a:bodyPr wrap="square" lIns="0" tIns="0" rIns="0" bIns="0" rtlCol="0" anchor="ctr"/>
          <a:lstStyle/>
          <a:p>
            <a:pPr marL="0" indent="0">
              <a:buNone/>
            </a:pPr>
            <a:r>
              <a:rPr lang="en-US" sz="850" dirty="0">
                <a:solidFill>
                  <a:srgbClr val="667085"/>
                </a:solidFill>
              </a:rPr>
              <a:t>Pulsed model</a:t>
            </a:r>
            <a:endParaRPr lang="en-US" sz="850" dirty="0"/>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800" b="1" dirty="0">
                <a:solidFill>
                  <a:srgbClr val="12263A"/>
                </a:solidFill>
              </a:rPr>
              <a:t>Under pulsed excitation, phase matching alone is not enough</a:t>
            </a:r>
            <a:endParaRPr lang="en-US" sz="2800" dirty="0"/>
          </a:p>
        </p:txBody>
      </p:sp>
      <p:sp>
        <p:nvSpPr>
          <p:cNvPr id="7" name="Text 5"/>
          <p:cNvSpPr/>
          <p:nvPr/>
        </p:nvSpPr>
        <p:spPr>
          <a:xfrm>
            <a:off x="530352" y="804672"/>
            <a:ext cx="10927080" cy="292608"/>
          </a:xfrm>
          <a:prstGeom prst="rect">
            <a:avLst/>
          </a:prstGeom>
          <a:noFill/>
          <a:ln/>
        </p:spPr>
        <p:txBody>
          <a:bodyPr wrap="square" lIns="0" tIns="0" rIns="0" bIns="0" rtlCol="0" anchor="ctr">
            <a:normAutofit/>
          </a:bodyPr>
          <a:lstStyle/>
          <a:p>
            <a:pPr marL="0" indent="0">
              <a:buNone/>
            </a:pPr>
            <a:r>
              <a:rPr lang="en-US" dirty="0">
                <a:solidFill>
                  <a:srgbClr val="5B677A"/>
                </a:solidFill>
              </a:rPr>
              <a:t>The particle samples a moving envelope, not only a phase-matched carrier.</a:t>
            </a:r>
            <a:endParaRPr lang="en-US"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9" name="Shape 7"/>
          <p:cNvSpPr/>
          <p:nvPr/>
        </p:nvSpPr>
        <p:spPr>
          <a:xfrm>
            <a:off x="731520" y="1463040"/>
            <a:ext cx="3108960" cy="3666739"/>
          </a:xfrm>
          <a:prstGeom prst="roundRect">
            <a:avLst>
              <a:gd name="adj" fmla="val 4412"/>
            </a:avLst>
          </a:prstGeom>
          <a:solidFill>
            <a:srgbClr val="F1F6FF"/>
          </a:solidFill>
          <a:ln w="10160">
            <a:solidFill>
              <a:srgbClr val="B7D5F3"/>
            </a:solidFill>
            <a:prstDash val="solid"/>
          </a:ln>
        </p:spPr>
        <p:txBody>
          <a:bodyPr/>
          <a:lstStyle/>
          <a:p>
            <a:endParaRPr lang="en-GB"/>
          </a:p>
        </p:txBody>
      </p:sp>
      <p:sp>
        <p:nvSpPr>
          <p:cNvPr id="10" name="Shape 8"/>
          <p:cNvSpPr/>
          <p:nvPr/>
        </p:nvSpPr>
        <p:spPr>
          <a:xfrm>
            <a:off x="4526280" y="1463040"/>
            <a:ext cx="3108960" cy="3666731"/>
          </a:xfrm>
          <a:prstGeom prst="roundRect">
            <a:avLst>
              <a:gd name="adj" fmla="val 4412"/>
            </a:avLst>
          </a:prstGeom>
          <a:solidFill>
            <a:srgbClr val="EFFAF6"/>
          </a:solidFill>
          <a:ln w="10160">
            <a:solidFill>
              <a:srgbClr val="B8E3D2"/>
            </a:solidFill>
            <a:prstDash val="solid"/>
          </a:ln>
        </p:spPr>
        <p:txBody>
          <a:bodyPr/>
          <a:lstStyle/>
          <a:p>
            <a:endParaRPr lang="en-GB"/>
          </a:p>
        </p:txBody>
      </p:sp>
      <p:sp>
        <p:nvSpPr>
          <p:cNvPr id="11" name="Shape 9"/>
          <p:cNvSpPr/>
          <p:nvPr/>
        </p:nvSpPr>
        <p:spPr>
          <a:xfrm>
            <a:off x="8321040" y="1463040"/>
            <a:ext cx="3108960" cy="3666722"/>
          </a:xfrm>
          <a:prstGeom prst="roundRect">
            <a:avLst>
              <a:gd name="adj" fmla="val 4412"/>
            </a:avLst>
          </a:prstGeom>
          <a:solidFill>
            <a:srgbClr val="FFF8ED"/>
          </a:solidFill>
          <a:ln w="10160">
            <a:solidFill>
              <a:srgbClr val="F2C688"/>
            </a:solidFill>
            <a:prstDash val="solid"/>
          </a:ln>
        </p:spPr>
        <p:txBody>
          <a:bodyPr/>
          <a:lstStyle/>
          <a:p>
            <a:endParaRPr lang="en-GB"/>
          </a:p>
        </p:txBody>
      </p:sp>
      <p:sp>
        <p:nvSpPr>
          <p:cNvPr id="12" name="Text 10"/>
          <p:cNvSpPr/>
          <p:nvPr/>
        </p:nvSpPr>
        <p:spPr>
          <a:xfrm>
            <a:off x="960120" y="1783080"/>
            <a:ext cx="2651760" cy="365760"/>
          </a:xfrm>
          <a:prstGeom prst="rect">
            <a:avLst/>
          </a:prstGeom>
          <a:noFill/>
          <a:ln/>
        </p:spPr>
        <p:txBody>
          <a:bodyPr wrap="square" lIns="762" tIns="762" rIns="762" bIns="762" rtlCol="0" anchor="ctr">
            <a:normAutofit lnSpcReduction="10000"/>
          </a:bodyPr>
          <a:lstStyle/>
          <a:p>
            <a:pPr marL="0" indent="0" algn="ctr">
              <a:buNone/>
            </a:pPr>
            <a:r>
              <a:rPr lang="en-US" sz="2400" b="1" dirty="0">
                <a:solidFill>
                  <a:srgbClr val="1766A6"/>
                </a:solidFill>
              </a:rPr>
              <a:t>Carrier phase</a:t>
            </a:r>
            <a:endParaRPr lang="en-US" sz="2400" dirty="0"/>
          </a:p>
        </p:txBody>
      </p:sp>
      <p:sp>
        <p:nvSpPr>
          <p:cNvPr id="13" name="Text 11"/>
          <p:cNvSpPr/>
          <p:nvPr/>
        </p:nvSpPr>
        <p:spPr>
          <a:xfrm>
            <a:off x="804672" y="2514600"/>
            <a:ext cx="3035808" cy="1097280"/>
          </a:xfrm>
          <a:prstGeom prst="rect">
            <a:avLst/>
          </a:prstGeom>
          <a:noFill/>
          <a:ln/>
        </p:spPr>
        <p:txBody>
          <a:bodyPr wrap="square" lIns="762" tIns="762" rIns="762" bIns="762" rtlCol="0" anchor="ctr">
            <a:normAutofit/>
          </a:bodyPr>
          <a:lstStyle/>
          <a:p>
            <a:pPr marL="0" indent="0" algn="ctr">
              <a:buNone/>
            </a:pPr>
            <a:r>
              <a:rPr lang="en-US" b="1" dirty="0">
                <a:solidFill>
                  <a:srgbClr val="12263A"/>
                </a:solidFill>
              </a:rPr>
              <a:t>v</a:t>
            </a:r>
            <a:r>
              <a:rPr lang="en-US" b="1" baseline="-25000" dirty="0">
                <a:solidFill>
                  <a:srgbClr val="12263A"/>
                </a:solidFill>
              </a:rPr>
              <a:t>ph</a:t>
            </a:r>
            <a:r>
              <a:rPr lang="en-US" b="1" dirty="0">
                <a:solidFill>
                  <a:srgbClr val="12263A"/>
                </a:solidFill>
              </a:rPr>
              <a:t>(z) must follow v</a:t>
            </a:r>
            <a:r>
              <a:rPr lang="en-US" b="1" baseline="-25000" dirty="0">
                <a:solidFill>
                  <a:srgbClr val="12263A"/>
                </a:solidFill>
              </a:rPr>
              <a:t>particle</a:t>
            </a:r>
            <a:r>
              <a:rPr lang="en-US" b="1" dirty="0">
                <a:solidFill>
                  <a:srgbClr val="12263A"/>
                </a:solidFill>
              </a:rPr>
              <a:t>(z)</a:t>
            </a:r>
            <a:endParaRPr lang="en-US" dirty="0"/>
          </a:p>
        </p:txBody>
      </p:sp>
      <p:sp>
        <p:nvSpPr>
          <p:cNvPr id="14" name="Text 12"/>
          <p:cNvSpPr/>
          <p:nvPr/>
        </p:nvSpPr>
        <p:spPr>
          <a:xfrm>
            <a:off x="4754880" y="1783080"/>
            <a:ext cx="2651760" cy="365760"/>
          </a:xfrm>
          <a:prstGeom prst="rect">
            <a:avLst/>
          </a:prstGeom>
          <a:noFill/>
          <a:ln/>
        </p:spPr>
        <p:txBody>
          <a:bodyPr wrap="square" lIns="762" tIns="762" rIns="762" bIns="762" rtlCol="0" anchor="ctr">
            <a:normAutofit/>
          </a:bodyPr>
          <a:lstStyle/>
          <a:p>
            <a:pPr marL="0" indent="0" algn="ctr">
              <a:buNone/>
            </a:pPr>
            <a:r>
              <a:rPr lang="en-US" sz="1800" b="1" dirty="0">
                <a:solidFill>
                  <a:srgbClr val="2E8B57"/>
                </a:solidFill>
              </a:rPr>
              <a:t>Envelope walk-off</a:t>
            </a:r>
            <a:endParaRPr lang="en-US" sz="1800" dirty="0"/>
          </a:p>
        </p:txBody>
      </p:sp>
      <p:sp>
        <p:nvSpPr>
          <p:cNvPr id="15" name="Text 13"/>
          <p:cNvSpPr/>
          <p:nvPr/>
        </p:nvSpPr>
        <p:spPr>
          <a:xfrm>
            <a:off x="4800600" y="2331720"/>
            <a:ext cx="2560320" cy="1280160"/>
          </a:xfrm>
          <a:prstGeom prst="rect">
            <a:avLst/>
          </a:prstGeom>
          <a:noFill/>
          <a:ln/>
        </p:spPr>
        <p:txBody>
          <a:bodyPr wrap="square" lIns="762" tIns="762" rIns="762" bIns="762" rtlCol="0" anchor="ctr">
            <a:normAutofit/>
          </a:bodyPr>
          <a:lstStyle/>
          <a:p>
            <a:pPr marL="0" indent="0" algn="ctr">
              <a:buNone/>
            </a:pPr>
            <a:r>
              <a:rPr lang="en-US" sz="1800" b="1" dirty="0">
                <a:solidFill>
                  <a:srgbClr val="12263A"/>
                </a:solidFill>
              </a:rPr>
              <a:t>v</a:t>
            </a:r>
            <a:r>
              <a:rPr lang="en-US" sz="1800" b="1" baseline="-25000" dirty="0">
                <a:solidFill>
                  <a:srgbClr val="12263A"/>
                </a:solidFill>
              </a:rPr>
              <a:t>g</a:t>
            </a:r>
            <a:r>
              <a:rPr lang="en-US" sz="1800" b="1" dirty="0">
                <a:solidFill>
                  <a:srgbClr val="12263A"/>
                </a:solidFill>
              </a:rPr>
              <a:t> ≠ v</a:t>
            </a:r>
            <a:r>
              <a:rPr lang="en-US" sz="1800" b="1" baseline="-25000" dirty="0">
                <a:solidFill>
                  <a:srgbClr val="12263A"/>
                </a:solidFill>
              </a:rPr>
              <a:t>particle</a:t>
            </a:r>
            <a:endParaRPr lang="en-US" sz="1800" baseline="-25000" dirty="0"/>
          </a:p>
          <a:p>
            <a:pPr marL="0" indent="0" algn="ctr">
              <a:buNone/>
            </a:pPr>
            <a:r>
              <a:rPr lang="en-US" sz="1800" b="1" dirty="0">
                <a:solidFill>
                  <a:srgbClr val="12263A"/>
                </a:solidFill>
              </a:rPr>
              <a:t>short pulses can outrun or lag the particle</a:t>
            </a:r>
            <a:endParaRPr lang="en-US" sz="1800" dirty="0"/>
          </a:p>
        </p:txBody>
      </p:sp>
      <p:sp>
        <p:nvSpPr>
          <p:cNvPr id="16" name="Text 14"/>
          <p:cNvSpPr/>
          <p:nvPr/>
        </p:nvSpPr>
        <p:spPr>
          <a:xfrm>
            <a:off x="8549640" y="1783080"/>
            <a:ext cx="2651760" cy="365760"/>
          </a:xfrm>
          <a:prstGeom prst="rect">
            <a:avLst/>
          </a:prstGeom>
          <a:noFill/>
          <a:ln/>
        </p:spPr>
        <p:txBody>
          <a:bodyPr wrap="square" lIns="762" tIns="762" rIns="762" bIns="762" rtlCol="0" anchor="ctr">
            <a:normAutofit/>
          </a:bodyPr>
          <a:lstStyle/>
          <a:p>
            <a:pPr marL="0" indent="0" algn="ctr">
              <a:buNone/>
            </a:pPr>
            <a:r>
              <a:rPr lang="en-US" sz="1800" b="1" dirty="0">
                <a:solidFill>
                  <a:srgbClr val="E07A2F"/>
                </a:solidFill>
              </a:rPr>
              <a:t>Dispersion + taper</a:t>
            </a:r>
            <a:endParaRPr lang="en-US" sz="1800" dirty="0"/>
          </a:p>
        </p:txBody>
      </p:sp>
      <p:sp>
        <p:nvSpPr>
          <p:cNvPr id="17" name="Text 15"/>
          <p:cNvSpPr/>
          <p:nvPr/>
        </p:nvSpPr>
        <p:spPr>
          <a:xfrm>
            <a:off x="8549640" y="2423160"/>
            <a:ext cx="2606040" cy="1097280"/>
          </a:xfrm>
          <a:prstGeom prst="rect">
            <a:avLst/>
          </a:prstGeom>
          <a:noFill/>
          <a:ln/>
        </p:spPr>
        <p:txBody>
          <a:bodyPr wrap="square" lIns="762" tIns="762" rIns="762" bIns="762" rtlCol="0" anchor="ctr">
            <a:normAutofit/>
          </a:bodyPr>
          <a:lstStyle/>
          <a:p>
            <a:pPr marL="0" indent="0" algn="ctr">
              <a:buNone/>
            </a:pPr>
            <a:r>
              <a:rPr lang="en-US" sz="1800" b="1" dirty="0">
                <a:solidFill>
                  <a:srgbClr val="12263A"/>
                </a:solidFill>
              </a:rPr>
              <a:t>k₂, k₃ and field-amplitude changes reshape the pulse</a:t>
            </a:r>
            <a:endParaRPr lang="en-US" sz="1800" dirty="0"/>
          </a:p>
        </p:txBody>
      </p:sp>
      <p:sp>
        <p:nvSpPr>
          <p:cNvPr id="18" name="Text 16"/>
          <p:cNvSpPr/>
          <p:nvPr/>
        </p:nvSpPr>
        <p:spPr>
          <a:xfrm>
            <a:off x="1188720" y="4974341"/>
            <a:ext cx="10469880" cy="1243583"/>
          </a:xfrm>
          <a:prstGeom prst="rect">
            <a:avLst/>
          </a:prstGeom>
          <a:noFill/>
          <a:ln/>
        </p:spPr>
        <p:txBody>
          <a:bodyPr wrap="square" lIns="762" tIns="762" rIns="762" bIns="762" rtlCol="0" anchor="ctr">
            <a:normAutofit/>
          </a:bodyPr>
          <a:lstStyle/>
          <a:p>
            <a:pPr marL="0" indent="0" algn="ctr">
              <a:buNone/>
            </a:pPr>
            <a:r>
              <a:rPr lang="en-US" sz="2400" b="1" dirty="0">
                <a:solidFill>
                  <a:srgbClr val="12263A"/>
                </a:solidFill>
              </a:rPr>
              <a:t>Therefore, the taper must be co-determined with the actual pulse propagation and particle dynamics.</a:t>
            </a:r>
            <a:endParaRPr 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17">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4" name="Text 2"/>
          <p:cNvSpPr/>
          <p:nvPr/>
        </p:nvSpPr>
        <p:spPr>
          <a:xfrm>
            <a:off x="320040" y="6492240"/>
            <a:ext cx="7315200" cy="201168"/>
          </a:xfrm>
          <a:prstGeom prst="rect">
            <a:avLst/>
          </a:prstGeom>
          <a:noFill/>
          <a:ln/>
        </p:spPr>
        <p:txBody>
          <a:bodyPr wrap="square" lIns="0" tIns="0" rIns="0" bIns="0" rtlCol="0" anchor="ctr"/>
          <a:lstStyle/>
          <a:p>
            <a:pPr marL="0" indent="0">
              <a:buNone/>
            </a:pPr>
            <a:r>
              <a:rPr lang="en-US" sz="850" dirty="0">
                <a:solidFill>
                  <a:srgbClr val="667085"/>
                </a:solidFill>
              </a:rPr>
              <a:t>Pulsed model</a:t>
            </a:r>
            <a:endParaRPr lang="en-US" sz="850" dirty="0"/>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600" b="1" dirty="0">
                <a:solidFill>
                  <a:srgbClr val="12263A"/>
                </a:solidFill>
              </a:rPr>
              <a:t>Self-consistent time-domain modeling</a:t>
            </a:r>
            <a:endParaRPr lang="en-US" sz="2600" dirty="0"/>
          </a:p>
        </p:txBody>
      </p:sp>
      <p:sp>
        <p:nvSpPr>
          <p:cNvPr id="7" name="Text 5"/>
          <p:cNvSpPr/>
          <p:nvPr/>
        </p:nvSpPr>
        <p:spPr>
          <a:xfrm>
            <a:off x="533400" y="631508"/>
            <a:ext cx="10927080" cy="612648"/>
          </a:xfrm>
          <a:prstGeom prst="rect">
            <a:avLst/>
          </a:prstGeom>
          <a:noFill/>
          <a:ln/>
        </p:spPr>
        <p:txBody>
          <a:bodyPr wrap="square" lIns="0" tIns="0" rIns="0" bIns="0" rtlCol="0" anchor="ctr">
            <a:normAutofit/>
          </a:bodyPr>
          <a:lstStyle/>
          <a:p>
            <a:pPr marL="0" indent="0">
              <a:buNone/>
            </a:pPr>
            <a:r>
              <a:rPr lang="en-US" b="1" dirty="0">
                <a:solidFill>
                  <a:srgbClr val="5B677A"/>
                </a:solidFill>
              </a:rPr>
              <a:t>A fast BPM propagates the pulse envelope while particle dynamics updates the taper.</a:t>
            </a:r>
            <a:endParaRPr lang="en-US" b="1"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10" name="Shape 7"/>
          <p:cNvSpPr/>
          <p:nvPr/>
        </p:nvSpPr>
        <p:spPr>
          <a:xfrm>
            <a:off x="6355080" y="1417320"/>
            <a:ext cx="5074920" cy="4114800"/>
          </a:xfrm>
          <a:prstGeom prst="roundRect">
            <a:avLst>
              <a:gd name="adj" fmla="val 3333"/>
            </a:avLst>
          </a:prstGeom>
          <a:solidFill>
            <a:srgbClr val="FFFFFF"/>
          </a:solidFill>
          <a:ln w="10160">
            <a:solidFill>
              <a:srgbClr val="D0D5DD"/>
            </a:solidFill>
            <a:prstDash val="solid"/>
          </a:ln>
        </p:spPr>
        <p:txBody>
          <a:bodyPr/>
          <a:lstStyle/>
          <a:p>
            <a:endParaRPr lang="en-GB"/>
          </a:p>
        </p:txBody>
      </p:sp>
      <p:sp>
        <p:nvSpPr>
          <p:cNvPr id="11" name="Text 8"/>
          <p:cNvSpPr/>
          <p:nvPr/>
        </p:nvSpPr>
        <p:spPr>
          <a:xfrm>
            <a:off x="6629400" y="1719072"/>
            <a:ext cx="4526280" cy="320040"/>
          </a:xfrm>
          <a:prstGeom prst="rect">
            <a:avLst/>
          </a:prstGeom>
          <a:noFill/>
          <a:ln/>
        </p:spPr>
        <p:txBody>
          <a:bodyPr wrap="square" lIns="762" tIns="762" rIns="762" bIns="762" rtlCol="0" anchor="ctr">
            <a:normAutofit/>
          </a:bodyPr>
          <a:lstStyle/>
          <a:p>
            <a:pPr marL="0" indent="0" algn="l">
              <a:buNone/>
            </a:pPr>
            <a:r>
              <a:rPr lang="en-US" sz="1900" b="1" dirty="0">
                <a:solidFill>
                  <a:srgbClr val="12263A"/>
                </a:solidFill>
              </a:rPr>
              <a:t>Model ingredients</a:t>
            </a:r>
            <a:endParaRPr lang="en-US" sz="1900" dirty="0"/>
          </a:p>
        </p:txBody>
      </p:sp>
      <p:sp>
        <p:nvSpPr>
          <p:cNvPr id="12" name="Shape 9"/>
          <p:cNvSpPr/>
          <p:nvPr/>
        </p:nvSpPr>
        <p:spPr>
          <a:xfrm>
            <a:off x="6720840" y="2331720"/>
            <a:ext cx="164592" cy="164592"/>
          </a:xfrm>
          <a:prstGeom prst="roundRect">
            <a:avLst>
              <a:gd name="adj" fmla="val 66667"/>
            </a:avLst>
          </a:prstGeom>
          <a:solidFill>
            <a:srgbClr val="1766A6"/>
          </a:solidFill>
          <a:ln w="12700">
            <a:solidFill>
              <a:srgbClr val="1766A6">
                <a:alpha val="0"/>
              </a:srgbClr>
            </a:solidFill>
            <a:prstDash val="solid"/>
          </a:ln>
        </p:spPr>
        <p:txBody>
          <a:bodyPr/>
          <a:lstStyle/>
          <a:p>
            <a:endParaRPr lang="en-GB"/>
          </a:p>
        </p:txBody>
      </p:sp>
      <p:sp>
        <p:nvSpPr>
          <p:cNvPr id="13" name="Text 10"/>
          <p:cNvSpPr/>
          <p:nvPr/>
        </p:nvSpPr>
        <p:spPr>
          <a:xfrm>
            <a:off x="6766560" y="2359152"/>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14" name="Text 11"/>
          <p:cNvSpPr/>
          <p:nvPr/>
        </p:nvSpPr>
        <p:spPr>
          <a:xfrm>
            <a:off x="6995160" y="2221992"/>
            <a:ext cx="4023360" cy="292608"/>
          </a:xfrm>
          <a:prstGeom prst="rect">
            <a:avLst/>
          </a:prstGeom>
          <a:noFill/>
          <a:ln/>
        </p:spPr>
        <p:txBody>
          <a:bodyPr wrap="square" lIns="762" tIns="762" rIns="762" bIns="762" rtlCol="0" anchor="ctr">
            <a:normAutofit/>
          </a:bodyPr>
          <a:lstStyle/>
          <a:p>
            <a:pPr marL="0" indent="0" algn="l">
              <a:buNone/>
            </a:pPr>
            <a:r>
              <a:rPr lang="en-US" sz="1450" dirty="0">
                <a:solidFill>
                  <a:srgbClr val="101828"/>
                </a:solidFill>
              </a:rPr>
              <a:t>Beam Propagation Method for the pulse envelope</a:t>
            </a:r>
            <a:endParaRPr lang="en-US" sz="1450" dirty="0"/>
          </a:p>
        </p:txBody>
      </p:sp>
      <p:sp>
        <p:nvSpPr>
          <p:cNvPr id="15" name="Shape 12"/>
          <p:cNvSpPr/>
          <p:nvPr/>
        </p:nvSpPr>
        <p:spPr>
          <a:xfrm>
            <a:off x="6720840" y="2862072"/>
            <a:ext cx="164592" cy="164592"/>
          </a:xfrm>
          <a:prstGeom prst="roundRect">
            <a:avLst>
              <a:gd name="adj" fmla="val 66667"/>
            </a:avLst>
          </a:prstGeom>
          <a:solidFill>
            <a:srgbClr val="1766A6"/>
          </a:solidFill>
          <a:ln w="12700">
            <a:solidFill>
              <a:srgbClr val="1766A6">
                <a:alpha val="0"/>
              </a:srgbClr>
            </a:solidFill>
            <a:prstDash val="solid"/>
          </a:ln>
        </p:spPr>
        <p:txBody>
          <a:bodyPr/>
          <a:lstStyle/>
          <a:p>
            <a:endParaRPr lang="en-GB"/>
          </a:p>
        </p:txBody>
      </p:sp>
      <p:sp>
        <p:nvSpPr>
          <p:cNvPr id="16" name="Text 13"/>
          <p:cNvSpPr/>
          <p:nvPr/>
        </p:nvSpPr>
        <p:spPr>
          <a:xfrm>
            <a:off x="6766560" y="2889504"/>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17" name="Text 14"/>
          <p:cNvSpPr/>
          <p:nvPr/>
        </p:nvSpPr>
        <p:spPr>
          <a:xfrm>
            <a:off x="6995160" y="2752344"/>
            <a:ext cx="4023360" cy="292608"/>
          </a:xfrm>
          <a:prstGeom prst="rect">
            <a:avLst/>
          </a:prstGeom>
          <a:noFill/>
          <a:ln/>
        </p:spPr>
        <p:txBody>
          <a:bodyPr wrap="square" lIns="762" tIns="762" rIns="762" bIns="762" rtlCol="0" anchor="ctr">
            <a:normAutofit/>
          </a:bodyPr>
          <a:lstStyle/>
          <a:p>
            <a:pPr marL="0" indent="0" algn="l">
              <a:buNone/>
            </a:pPr>
            <a:r>
              <a:rPr lang="en-US" sz="1450" dirty="0">
                <a:solidFill>
                  <a:srgbClr val="101828"/>
                </a:solidFill>
              </a:rPr>
              <a:t>local vg, k₂, k₃ from modal calibration</a:t>
            </a:r>
            <a:endParaRPr lang="en-US" sz="1450" dirty="0"/>
          </a:p>
        </p:txBody>
      </p:sp>
      <p:sp>
        <p:nvSpPr>
          <p:cNvPr id="18" name="Shape 15"/>
          <p:cNvSpPr/>
          <p:nvPr/>
        </p:nvSpPr>
        <p:spPr>
          <a:xfrm>
            <a:off x="6720840" y="3392424"/>
            <a:ext cx="164592" cy="164592"/>
          </a:xfrm>
          <a:prstGeom prst="roundRect">
            <a:avLst>
              <a:gd name="adj" fmla="val 66667"/>
            </a:avLst>
          </a:prstGeom>
          <a:solidFill>
            <a:srgbClr val="1766A6"/>
          </a:solidFill>
          <a:ln w="12700">
            <a:solidFill>
              <a:srgbClr val="1766A6">
                <a:alpha val="0"/>
              </a:srgbClr>
            </a:solidFill>
            <a:prstDash val="solid"/>
          </a:ln>
        </p:spPr>
        <p:txBody>
          <a:bodyPr/>
          <a:lstStyle/>
          <a:p>
            <a:endParaRPr lang="en-GB"/>
          </a:p>
        </p:txBody>
      </p:sp>
      <p:sp>
        <p:nvSpPr>
          <p:cNvPr id="19" name="Text 16"/>
          <p:cNvSpPr/>
          <p:nvPr/>
        </p:nvSpPr>
        <p:spPr>
          <a:xfrm>
            <a:off x="6766560" y="3419856"/>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20" name="Text 17"/>
          <p:cNvSpPr/>
          <p:nvPr/>
        </p:nvSpPr>
        <p:spPr>
          <a:xfrm>
            <a:off x="6995160" y="3282696"/>
            <a:ext cx="4023360" cy="292608"/>
          </a:xfrm>
          <a:prstGeom prst="rect">
            <a:avLst/>
          </a:prstGeom>
          <a:noFill/>
          <a:ln/>
        </p:spPr>
        <p:txBody>
          <a:bodyPr wrap="square" lIns="762" tIns="762" rIns="762" bIns="762" rtlCol="0" anchor="ctr">
            <a:normAutofit/>
          </a:bodyPr>
          <a:lstStyle/>
          <a:p>
            <a:pPr marL="0" indent="0" algn="l">
              <a:buNone/>
            </a:pPr>
            <a:r>
              <a:rPr lang="en-US" sz="1450" dirty="0">
                <a:solidFill>
                  <a:srgbClr val="101828"/>
                </a:solidFill>
              </a:rPr>
              <a:t>taper-induced field-amplitude variation</a:t>
            </a:r>
            <a:endParaRPr lang="en-US" sz="1450" dirty="0"/>
          </a:p>
        </p:txBody>
      </p:sp>
      <p:sp>
        <p:nvSpPr>
          <p:cNvPr id="21" name="Shape 18"/>
          <p:cNvSpPr/>
          <p:nvPr/>
        </p:nvSpPr>
        <p:spPr>
          <a:xfrm>
            <a:off x="6720840" y="3922776"/>
            <a:ext cx="164592" cy="164592"/>
          </a:xfrm>
          <a:prstGeom prst="roundRect">
            <a:avLst>
              <a:gd name="adj" fmla="val 66667"/>
            </a:avLst>
          </a:prstGeom>
          <a:solidFill>
            <a:srgbClr val="1766A6"/>
          </a:solidFill>
          <a:ln w="12700">
            <a:solidFill>
              <a:srgbClr val="1766A6">
                <a:alpha val="0"/>
              </a:srgbClr>
            </a:solidFill>
            <a:prstDash val="solid"/>
          </a:ln>
        </p:spPr>
        <p:txBody>
          <a:bodyPr/>
          <a:lstStyle/>
          <a:p>
            <a:endParaRPr lang="en-GB"/>
          </a:p>
        </p:txBody>
      </p:sp>
      <p:sp>
        <p:nvSpPr>
          <p:cNvPr id="22" name="Text 19"/>
          <p:cNvSpPr/>
          <p:nvPr/>
        </p:nvSpPr>
        <p:spPr>
          <a:xfrm>
            <a:off x="6766560" y="3950208"/>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23" name="Text 20"/>
          <p:cNvSpPr/>
          <p:nvPr/>
        </p:nvSpPr>
        <p:spPr>
          <a:xfrm>
            <a:off x="6995160" y="3813048"/>
            <a:ext cx="4023360" cy="292608"/>
          </a:xfrm>
          <a:prstGeom prst="rect">
            <a:avLst/>
          </a:prstGeom>
          <a:noFill/>
          <a:ln/>
        </p:spPr>
        <p:txBody>
          <a:bodyPr wrap="square" lIns="762" tIns="762" rIns="762" bIns="762" rtlCol="0" anchor="ctr">
            <a:normAutofit/>
          </a:bodyPr>
          <a:lstStyle/>
          <a:p>
            <a:pPr marL="0" indent="0" algn="l">
              <a:buNone/>
            </a:pPr>
            <a:r>
              <a:rPr lang="en-US" sz="1450" dirty="0">
                <a:solidFill>
                  <a:srgbClr val="101828"/>
                </a:solidFill>
              </a:rPr>
              <a:t>relativistic single-particle dynamics</a:t>
            </a:r>
            <a:endParaRPr lang="en-US" sz="1450" dirty="0"/>
          </a:p>
        </p:txBody>
      </p:sp>
      <p:sp>
        <p:nvSpPr>
          <p:cNvPr id="24" name="Shape 21"/>
          <p:cNvSpPr/>
          <p:nvPr/>
        </p:nvSpPr>
        <p:spPr>
          <a:xfrm>
            <a:off x="6720840" y="4453128"/>
            <a:ext cx="164592" cy="164592"/>
          </a:xfrm>
          <a:prstGeom prst="roundRect">
            <a:avLst>
              <a:gd name="adj" fmla="val 66667"/>
            </a:avLst>
          </a:prstGeom>
          <a:solidFill>
            <a:srgbClr val="1766A6"/>
          </a:solidFill>
          <a:ln w="12700">
            <a:solidFill>
              <a:srgbClr val="1766A6">
                <a:alpha val="0"/>
              </a:srgbClr>
            </a:solidFill>
            <a:prstDash val="solid"/>
          </a:ln>
        </p:spPr>
        <p:txBody>
          <a:bodyPr/>
          <a:lstStyle/>
          <a:p>
            <a:endParaRPr lang="en-GB"/>
          </a:p>
        </p:txBody>
      </p:sp>
      <p:sp>
        <p:nvSpPr>
          <p:cNvPr id="25" name="Text 22"/>
          <p:cNvSpPr/>
          <p:nvPr/>
        </p:nvSpPr>
        <p:spPr>
          <a:xfrm>
            <a:off x="6766560" y="4480560"/>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26" name="Text 23"/>
          <p:cNvSpPr/>
          <p:nvPr/>
        </p:nvSpPr>
        <p:spPr>
          <a:xfrm>
            <a:off x="6995160" y="4343400"/>
            <a:ext cx="4023360" cy="292608"/>
          </a:xfrm>
          <a:prstGeom prst="rect">
            <a:avLst/>
          </a:prstGeom>
          <a:noFill/>
          <a:ln/>
        </p:spPr>
        <p:txBody>
          <a:bodyPr wrap="square" lIns="762" tIns="762" rIns="762" bIns="762" rtlCol="0" anchor="ctr">
            <a:normAutofit/>
          </a:bodyPr>
          <a:lstStyle/>
          <a:p>
            <a:pPr marL="0" indent="0" algn="l">
              <a:buNone/>
            </a:pPr>
            <a:r>
              <a:rPr lang="en-US" sz="1450" dirty="0">
                <a:solidFill>
                  <a:srgbClr val="101828"/>
                </a:solidFill>
              </a:rPr>
              <a:t>self-consistent update of a(z)</a:t>
            </a:r>
            <a:endParaRPr lang="en-US" sz="1450" dirty="0"/>
          </a:p>
        </p:txBody>
      </p:sp>
      <p:sp>
        <p:nvSpPr>
          <p:cNvPr id="27" name="Text 24"/>
          <p:cNvSpPr/>
          <p:nvPr/>
        </p:nvSpPr>
        <p:spPr>
          <a:xfrm>
            <a:off x="6629400" y="5074920"/>
            <a:ext cx="4526280" cy="320040"/>
          </a:xfrm>
          <a:prstGeom prst="rect">
            <a:avLst/>
          </a:prstGeom>
          <a:noFill/>
          <a:ln/>
        </p:spPr>
        <p:txBody>
          <a:bodyPr wrap="square" lIns="762" tIns="762" rIns="762" bIns="762" rtlCol="0" anchor="ctr">
            <a:normAutofit fontScale="92500"/>
          </a:bodyPr>
          <a:lstStyle/>
          <a:p>
            <a:pPr marL="0" indent="0" algn="ctr">
              <a:buNone/>
            </a:pPr>
            <a:r>
              <a:rPr lang="en-US" sz="1350" b="1" dirty="0">
                <a:solidFill>
                  <a:srgbClr val="B23A48"/>
                </a:solidFill>
              </a:rPr>
              <a:t>Current status: manuscript in preparation / internal validation.</a:t>
            </a:r>
            <a:endParaRPr lang="en-US" sz="1350" dirty="0"/>
          </a:p>
        </p:txBody>
      </p:sp>
      <p:sp>
        <p:nvSpPr>
          <p:cNvPr id="28" name="Text 25"/>
          <p:cNvSpPr/>
          <p:nvPr/>
        </p:nvSpPr>
        <p:spPr>
          <a:xfrm>
            <a:off x="320040" y="5714999"/>
            <a:ext cx="6035040" cy="612649"/>
          </a:xfrm>
          <a:prstGeom prst="rect">
            <a:avLst/>
          </a:prstGeom>
          <a:solidFill>
            <a:schemeClr val="accent4">
              <a:lumMod val="40000"/>
              <a:lumOff val="60000"/>
            </a:schemeClr>
          </a:solidFill>
          <a:ln>
            <a:solidFill>
              <a:schemeClr val="accent1"/>
            </a:solidFill>
          </a:ln>
        </p:spPr>
        <p:txBody>
          <a:bodyPr wrap="square" lIns="0" tIns="0" rIns="0" bIns="0" rtlCol="0" anchor="ctr">
            <a:normAutofit fontScale="85000" lnSpcReduction="10000"/>
          </a:bodyPr>
          <a:lstStyle/>
          <a:p>
            <a:r>
              <a:rPr lang="en-US" b="1" dirty="0">
                <a:solidFill>
                  <a:srgbClr val="667085"/>
                </a:solidFill>
              </a:rPr>
              <a:t>D. Guarnera et al., “Self-Consistent Time-Domain Modeling of Pulsed Dielectric Laser Accelerators,” manuscript in preparation (2026).</a:t>
            </a:r>
          </a:p>
        </p:txBody>
      </p:sp>
      <p:pic>
        <p:nvPicPr>
          <p:cNvPr id="30" name="Picture 29">
            <a:extLst>
              <a:ext uri="{FF2B5EF4-FFF2-40B4-BE49-F238E27FC236}">
                <a16:creationId xmlns:a16="http://schemas.microsoft.com/office/drawing/2014/main" id="{3BE5CD78-B3E3-53E5-3161-12678FD8F2C1}"/>
              </a:ext>
            </a:extLst>
          </p:cNvPr>
          <p:cNvPicPr>
            <a:picLocks noChangeAspect="1"/>
          </p:cNvPicPr>
          <p:nvPr/>
        </p:nvPicPr>
        <p:blipFill>
          <a:blip r:embed="rId3"/>
          <a:stretch>
            <a:fillRect/>
          </a:stretch>
        </p:blipFill>
        <p:spPr>
          <a:xfrm>
            <a:off x="2256219" y="2562034"/>
            <a:ext cx="2854494" cy="2991353"/>
          </a:xfrm>
          <a:prstGeom prst="rect">
            <a:avLst/>
          </a:prstGeom>
        </p:spPr>
      </p:pic>
      <p:pic>
        <p:nvPicPr>
          <p:cNvPr id="32" name="Picture 31">
            <a:extLst>
              <a:ext uri="{FF2B5EF4-FFF2-40B4-BE49-F238E27FC236}">
                <a16:creationId xmlns:a16="http://schemas.microsoft.com/office/drawing/2014/main" id="{601771BA-DCE1-CF36-908E-66AD83DD1B17}"/>
              </a:ext>
            </a:extLst>
          </p:cNvPr>
          <p:cNvPicPr>
            <a:picLocks noChangeAspect="1"/>
          </p:cNvPicPr>
          <p:nvPr/>
        </p:nvPicPr>
        <p:blipFill>
          <a:blip r:embed="rId4"/>
          <a:stretch>
            <a:fillRect/>
          </a:stretch>
        </p:blipFill>
        <p:spPr>
          <a:xfrm>
            <a:off x="1173480" y="1447039"/>
            <a:ext cx="4777682" cy="92125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6">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4" name="Text 2"/>
          <p:cNvSpPr/>
          <p:nvPr/>
        </p:nvSpPr>
        <p:spPr>
          <a:xfrm>
            <a:off x="320040" y="7573612"/>
            <a:ext cx="7315200" cy="201168"/>
          </a:xfrm>
          <a:prstGeom prst="rect">
            <a:avLst/>
          </a:prstGeom>
          <a:noFill/>
          <a:ln/>
        </p:spPr>
        <p:txBody>
          <a:bodyPr wrap="square" lIns="0" tIns="0" rIns="0" bIns="0" rtlCol="0" anchor="ctr"/>
          <a:lstStyle/>
          <a:p>
            <a:pPr marL="0" indent="0">
              <a:buNone/>
            </a:pPr>
            <a:r>
              <a:rPr lang="en-US" sz="850" dirty="0">
                <a:solidFill>
                  <a:srgbClr val="667085"/>
                </a:solidFill>
              </a:rPr>
              <a:t>Principle</a:t>
            </a:r>
            <a:endParaRPr lang="en-US" sz="850" dirty="0"/>
          </a:p>
        </p:txBody>
      </p:sp>
      <p:sp>
        <p:nvSpPr>
          <p:cNvPr id="5" name="Text 3"/>
          <p:cNvSpPr/>
          <p:nvPr/>
        </p:nvSpPr>
        <p:spPr>
          <a:xfrm>
            <a:off x="8321040" y="7573612"/>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478857" y="94796"/>
            <a:ext cx="11155680" cy="891946"/>
          </a:xfrm>
          <a:prstGeom prst="rect">
            <a:avLst/>
          </a:prstGeom>
          <a:noFill/>
          <a:ln/>
        </p:spPr>
        <p:txBody>
          <a:bodyPr wrap="square" lIns="0" tIns="0" rIns="0" bIns="0" rtlCol="0" anchor="ctr">
            <a:normAutofit/>
          </a:bodyPr>
          <a:lstStyle/>
          <a:p>
            <a:pPr marL="0" indent="0">
              <a:buNone/>
            </a:pPr>
            <a:r>
              <a:rPr lang="en-US" sz="3200" b="1" dirty="0">
                <a:solidFill>
                  <a:srgbClr val="12263A"/>
                </a:solidFill>
              </a:rPr>
              <a:t>Why co-propagating DLA? </a:t>
            </a:r>
          </a:p>
        </p:txBody>
      </p:sp>
      <p:sp>
        <p:nvSpPr>
          <p:cNvPr id="8" name="Shape 6"/>
          <p:cNvSpPr/>
          <p:nvPr/>
        </p:nvSpPr>
        <p:spPr>
          <a:xfrm>
            <a:off x="502920" y="1040744"/>
            <a:ext cx="11155680" cy="0"/>
          </a:xfrm>
          <a:prstGeom prst="line">
            <a:avLst/>
          </a:prstGeom>
          <a:noFill/>
          <a:ln w="10160">
            <a:solidFill>
              <a:srgbClr val="D0D5DD"/>
            </a:solidFill>
            <a:prstDash val="solid"/>
          </a:ln>
        </p:spPr>
        <p:txBody>
          <a:bodyPr/>
          <a:lstStyle/>
          <a:p>
            <a:endParaRPr lang="en-GB"/>
          </a:p>
        </p:txBody>
      </p:sp>
      <p:sp>
        <p:nvSpPr>
          <p:cNvPr id="9" name="Shape 7"/>
          <p:cNvSpPr/>
          <p:nvPr/>
        </p:nvSpPr>
        <p:spPr>
          <a:xfrm>
            <a:off x="822960" y="1040744"/>
            <a:ext cx="3246120" cy="1143000"/>
          </a:xfrm>
          <a:prstGeom prst="roundRect">
            <a:avLst>
              <a:gd name="adj" fmla="val 12000"/>
            </a:avLst>
          </a:prstGeom>
          <a:solidFill>
            <a:srgbClr val="FFFFFF"/>
          </a:solidFill>
          <a:ln w="10160">
            <a:solidFill>
              <a:srgbClr val="D0D5DD"/>
            </a:solidFill>
            <a:prstDash val="solid"/>
          </a:ln>
        </p:spPr>
        <p:txBody>
          <a:bodyPr/>
          <a:lstStyle/>
          <a:p>
            <a:endParaRPr lang="en-GB"/>
          </a:p>
        </p:txBody>
      </p:sp>
      <p:sp>
        <p:nvSpPr>
          <p:cNvPr id="10" name="Text 8"/>
          <p:cNvSpPr/>
          <p:nvPr/>
        </p:nvSpPr>
        <p:spPr>
          <a:xfrm>
            <a:off x="960120" y="1232768"/>
            <a:ext cx="2971800" cy="274320"/>
          </a:xfrm>
          <a:prstGeom prst="rect">
            <a:avLst/>
          </a:prstGeom>
          <a:noFill/>
          <a:ln/>
        </p:spPr>
        <p:txBody>
          <a:bodyPr wrap="square" lIns="762" tIns="762" rIns="762" bIns="762" rtlCol="0" anchor="ctr">
            <a:normAutofit lnSpcReduction="10000"/>
          </a:bodyPr>
          <a:lstStyle/>
          <a:p>
            <a:pPr marL="0" indent="0" algn="ctr">
              <a:buNone/>
            </a:pPr>
            <a:r>
              <a:rPr lang="en-US" sz="1800" b="1" dirty="0">
                <a:solidFill>
                  <a:srgbClr val="5B677A"/>
                </a:solidFill>
              </a:rPr>
              <a:t>RF / microwave</a:t>
            </a:r>
            <a:endParaRPr lang="en-US" sz="1800" dirty="0"/>
          </a:p>
        </p:txBody>
      </p:sp>
      <p:sp>
        <p:nvSpPr>
          <p:cNvPr id="11" name="Text 9"/>
          <p:cNvSpPr/>
          <p:nvPr/>
        </p:nvSpPr>
        <p:spPr>
          <a:xfrm>
            <a:off x="960120" y="1658817"/>
            <a:ext cx="2788920" cy="457200"/>
          </a:xfrm>
          <a:prstGeom prst="rect">
            <a:avLst/>
          </a:prstGeom>
          <a:noFill/>
          <a:ln/>
        </p:spPr>
        <p:txBody>
          <a:bodyPr wrap="square" lIns="762" tIns="762" rIns="762" bIns="762" rtlCol="0" anchor="ctr">
            <a:normAutofit fontScale="92500" lnSpcReduction="20000"/>
          </a:bodyPr>
          <a:lstStyle/>
          <a:p>
            <a:pPr marL="0" indent="0" algn="ctr">
              <a:buNone/>
            </a:pPr>
            <a:r>
              <a:rPr lang="en-US" dirty="0">
                <a:solidFill>
                  <a:srgbClr val="5B677A"/>
                </a:solidFill>
              </a:rPr>
              <a:t>10–100 MV/m</a:t>
            </a:r>
            <a:endParaRPr lang="en-US" dirty="0"/>
          </a:p>
          <a:p>
            <a:pPr marL="0" indent="0" algn="ctr">
              <a:buNone/>
            </a:pPr>
            <a:r>
              <a:rPr lang="en-US" dirty="0">
                <a:solidFill>
                  <a:srgbClr val="5B677A"/>
                </a:solidFill>
              </a:rPr>
              <a:t>large cavities</a:t>
            </a:r>
            <a:endParaRPr lang="en-US" dirty="0"/>
          </a:p>
        </p:txBody>
      </p:sp>
      <p:sp>
        <p:nvSpPr>
          <p:cNvPr id="16" name="Shape 14"/>
          <p:cNvSpPr/>
          <p:nvPr/>
        </p:nvSpPr>
        <p:spPr>
          <a:xfrm>
            <a:off x="4526280" y="1658800"/>
            <a:ext cx="3108960" cy="0"/>
          </a:xfrm>
          <a:prstGeom prst="line">
            <a:avLst/>
          </a:prstGeom>
          <a:noFill/>
          <a:ln w="19050">
            <a:solidFill>
              <a:srgbClr val="5B677A"/>
            </a:solidFill>
            <a:prstDash val="solid"/>
            <a:tailEnd type="triangle"/>
          </a:ln>
        </p:spPr>
        <p:txBody>
          <a:bodyPr/>
          <a:lstStyle/>
          <a:p>
            <a:endParaRPr lang="en-GB"/>
          </a:p>
        </p:txBody>
      </p:sp>
      <p:sp>
        <p:nvSpPr>
          <p:cNvPr id="17" name="Shape 15"/>
          <p:cNvSpPr/>
          <p:nvPr/>
        </p:nvSpPr>
        <p:spPr>
          <a:xfrm>
            <a:off x="8046720" y="1040744"/>
            <a:ext cx="3246120" cy="1143000"/>
          </a:xfrm>
          <a:prstGeom prst="roundRect">
            <a:avLst>
              <a:gd name="adj" fmla="val 12000"/>
            </a:avLst>
          </a:prstGeom>
          <a:solidFill>
            <a:srgbClr val="FFFFFF"/>
          </a:solidFill>
          <a:ln w="10160">
            <a:solidFill>
              <a:srgbClr val="D0D5DD"/>
            </a:solidFill>
            <a:prstDash val="solid"/>
          </a:ln>
        </p:spPr>
        <p:txBody>
          <a:bodyPr/>
          <a:lstStyle/>
          <a:p>
            <a:endParaRPr lang="en-GB"/>
          </a:p>
        </p:txBody>
      </p:sp>
      <p:sp>
        <p:nvSpPr>
          <p:cNvPr id="18" name="Text 16"/>
          <p:cNvSpPr/>
          <p:nvPr/>
        </p:nvSpPr>
        <p:spPr>
          <a:xfrm>
            <a:off x="8183880" y="1232768"/>
            <a:ext cx="2971800" cy="274320"/>
          </a:xfrm>
          <a:prstGeom prst="rect">
            <a:avLst/>
          </a:prstGeom>
          <a:noFill/>
          <a:ln/>
        </p:spPr>
        <p:txBody>
          <a:bodyPr wrap="square" lIns="762" tIns="762" rIns="762" bIns="762" rtlCol="0" anchor="ctr">
            <a:normAutofit lnSpcReduction="10000"/>
          </a:bodyPr>
          <a:lstStyle/>
          <a:p>
            <a:pPr marL="0" indent="0" algn="ctr">
              <a:buNone/>
            </a:pPr>
            <a:r>
              <a:rPr lang="en-US" sz="1800" b="1" dirty="0">
                <a:solidFill>
                  <a:srgbClr val="1766A6"/>
                </a:solidFill>
              </a:rPr>
              <a:t>Optical DLA</a:t>
            </a:r>
            <a:endParaRPr lang="en-US" sz="1800" dirty="0"/>
          </a:p>
        </p:txBody>
      </p:sp>
      <p:sp>
        <p:nvSpPr>
          <p:cNvPr id="19" name="Text 17"/>
          <p:cNvSpPr/>
          <p:nvPr/>
        </p:nvSpPr>
        <p:spPr>
          <a:xfrm>
            <a:off x="8275320" y="1753115"/>
            <a:ext cx="2788920" cy="457200"/>
          </a:xfrm>
          <a:prstGeom prst="rect">
            <a:avLst/>
          </a:prstGeom>
          <a:noFill/>
          <a:ln/>
        </p:spPr>
        <p:txBody>
          <a:bodyPr wrap="square" lIns="762" tIns="762" rIns="762" bIns="762" rtlCol="0" anchor="ctr">
            <a:normAutofit fontScale="92500" lnSpcReduction="20000"/>
          </a:bodyPr>
          <a:lstStyle/>
          <a:p>
            <a:pPr marL="0" indent="0" algn="ctr">
              <a:buNone/>
            </a:pPr>
            <a:r>
              <a:rPr lang="en-US" dirty="0">
                <a:solidFill>
                  <a:srgbClr val="5B677A"/>
                </a:solidFill>
              </a:rPr>
              <a:t>GV/m fields</a:t>
            </a:r>
            <a:endParaRPr lang="en-US" dirty="0"/>
          </a:p>
          <a:p>
            <a:pPr marL="0" indent="0" algn="ctr">
              <a:buNone/>
            </a:pPr>
            <a:r>
              <a:rPr lang="en-US" dirty="0">
                <a:solidFill>
                  <a:srgbClr val="5B677A"/>
                </a:solidFill>
              </a:rPr>
              <a:t>micro/nano structures</a:t>
            </a:r>
            <a:endParaRPr lang="en-US" dirty="0"/>
          </a:p>
        </p:txBody>
      </p:sp>
      <p:sp>
        <p:nvSpPr>
          <p:cNvPr id="20" name="Shape 18"/>
          <p:cNvSpPr/>
          <p:nvPr/>
        </p:nvSpPr>
        <p:spPr>
          <a:xfrm>
            <a:off x="1143000" y="4421943"/>
            <a:ext cx="9921240" cy="1554480"/>
          </a:xfrm>
          <a:prstGeom prst="roundRect">
            <a:avLst>
              <a:gd name="adj" fmla="val 8824"/>
            </a:avLst>
          </a:prstGeom>
          <a:solidFill>
            <a:srgbClr val="EAF6FF"/>
          </a:solidFill>
          <a:ln w="10160">
            <a:solidFill>
              <a:srgbClr val="B5D6F4"/>
            </a:solidFill>
            <a:prstDash val="solid"/>
          </a:ln>
        </p:spPr>
        <p:txBody>
          <a:bodyPr/>
          <a:lstStyle/>
          <a:p>
            <a:endParaRPr lang="en-GB" sz="2000"/>
          </a:p>
        </p:txBody>
      </p:sp>
      <p:sp>
        <p:nvSpPr>
          <p:cNvPr id="21" name="Text 19"/>
          <p:cNvSpPr/>
          <p:nvPr/>
        </p:nvSpPr>
        <p:spPr>
          <a:xfrm>
            <a:off x="1417320" y="4513383"/>
            <a:ext cx="9631680" cy="640080"/>
          </a:xfrm>
          <a:prstGeom prst="rect">
            <a:avLst/>
          </a:prstGeom>
          <a:noFill/>
          <a:ln/>
        </p:spPr>
        <p:txBody>
          <a:bodyPr wrap="square" lIns="762" tIns="762" rIns="762" bIns="762" rtlCol="0" anchor="ctr">
            <a:normAutofit/>
          </a:bodyPr>
          <a:lstStyle/>
          <a:p>
            <a:pPr marL="0" indent="0" algn="ctr">
              <a:buNone/>
            </a:pPr>
            <a:r>
              <a:rPr lang="en-US" dirty="0">
                <a:solidFill>
                  <a:srgbClr val="101828"/>
                </a:solidFill>
              </a:rPr>
              <a:t>Cross-propagating architectures have demonstrated DLA physics, but extending the interaction or staging many periods requires increasingly complex side power-delivery networks.</a:t>
            </a:r>
            <a:endParaRPr lang="en-US" dirty="0"/>
          </a:p>
        </p:txBody>
      </p:sp>
      <p:sp>
        <p:nvSpPr>
          <p:cNvPr id="22" name="Text 20"/>
          <p:cNvSpPr/>
          <p:nvPr/>
        </p:nvSpPr>
        <p:spPr>
          <a:xfrm>
            <a:off x="1417320" y="5290623"/>
            <a:ext cx="9372600" cy="685800"/>
          </a:xfrm>
          <a:prstGeom prst="rect">
            <a:avLst/>
          </a:prstGeom>
          <a:noFill/>
          <a:ln/>
        </p:spPr>
        <p:txBody>
          <a:bodyPr wrap="square" lIns="762" tIns="762" rIns="762" bIns="762" rtlCol="0" anchor="ctr">
            <a:normAutofit/>
          </a:bodyPr>
          <a:lstStyle/>
          <a:p>
            <a:pPr marL="0" indent="0" algn="ctr">
              <a:buNone/>
            </a:pPr>
            <a:r>
              <a:rPr lang="en-US" b="1" dirty="0">
                <a:solidFill>
                  <a:srgbClr val="1766A6"/>
                </a:solidFill>
              </a:rPr>
              <a:t>Co-propagating guided structures offer a quasi-1D scaling path: the optical mode and the particle beam share the same axis enabling a </a:t>
            </a:r>
            <a:r>
              <a:rPr lang="en-US" b="1" u="sng" dirty="0">
                <a:solidFill>
                  <a:srgbClr val="1766A6"/>
                </a:solidFill>
              </a:rPr>
              <a:t>travelling-wave-like interaction</a:t>
            </a:r>
            <a:endParaRPr lang="en-US" u="sng" dirty="0"/>
          </a:p>
        </p:txBody>
      </p:sp>
      <p:sp>
        <p:nvSpPr>
          <p:cNvPr id="26" name="object 5">
            <a:extLst>
              <a:ext uri="{FF2B5EF4-FFF2-40B4-BE49-F238E27FC236}">
                <a16:creationId xmlns:a16="http://schemas.microsoft.com/office/drawing/2014/main" id="{E720AB40-CF13-E1FC-4EE9-2B02A59D4D1C}"/>
              </a:ext>
            </a:extLst>
          </p:cNvPr>
          <p:cNvSpPr txBox="1">
            <a:spLocks/>
          </p:cNvSpPr>
          <p:nvPr/>
        </p:nvSpPr>
        <p:spPr>
          <a:xfrm>
            <a:off x="502920" y="2676748"/>
            <a:ext cx="11155680" cy="1238159"/>
          </a:xfrm>
          <a:prstGeom prst="rect">
            <a:avLst/>
          </a:prstGeom>
          <a:ln w="38100">
            <a:solidFill>
              <a:srgbClr val="00B050"/>
            </a:solidFill>
          </a:ln>
        </p:spPr>
        <p:txBody>
          <a:bodyPr vert="horz" wrap="square" lIns="0" tIns="12700" rIns="0" bIns="0" rtlCol="0">
            <a:spAutoFit/>
          </a:bodyPr>
          <a:lstStyle>
            <a:lvl1pPr algn="l" defTabSz="914400" rtl="0" eaLnBrk="1" latinLnBrk="0" hangingPunct="1">
              <a:lnSpc>
                <a:spcPct val="90000"/>
              </a:lnSpc>
              <a:spcBef>
                <a:spcPct val="0"/>
              </a:spcBef>
              <a:buNone/>
              <a:defRPr sz="4200" b="1" kern="1200">
                <a:solidFill>
                  <a:schemeClr val="tx1"/>
                </a:solidFill>
                <a:latin typeface="Montserrat" pitchFamily="2" charset="77"/>
                <a:ea typeface="+mj-ea"/>
                <a:cs typeface="+mj-cs"/>
              </a:defRPr>
            </a:lvl1pPr>
          </a:lstStyle>
          <a:p>
            <a:pPr marL="298450" indent="-285750">
              <a:lnSpc>
                <a:spcPct val="150000"/>
              </a:lnSpc>
              <a:spcBef>
                <a:spcPts val="100"/>
              </a:spcBef>
              <a:buFont typeface="Arial" panose="020B0604020202020204" pitchFamily="34" charset="0"/>
              <a:buChar char="•"/>
              <a:tabLst>
                <a:tab pos="975360" algn="l"/>
                <a:tab pos="2665730" algn="l"/>
              </a:tabLst>
            </a:pPr>
            <a:r>
              <a:rPr lang="en-US" sz="1800" spc="-10" dirty="0">
                <a:solidFill>
                  <a:srgbClr val="000000"/>
                </a:solidFill>
              </a:rPr>
              <a:t>   micro/nano-fabricated “chip-scale” Dielectric </a:t>
            </a:r>
            <a:r>
              <a:rPr lang="en-US" sz="1800" i="1" spc="-10" dirty="0">
                <a:solidFill>
                  <a:srgbClr val="000000"/>
                </a:solidFill>
              </a:rPr>
              <a:t>(typically silicon)</a:t>
            </a:r>
            <a:r>
              <a:rPr lang="en-US" sz="1800" spc="-10" dirty="0">
                <a:solidFill>
                  <a:srgbClr val="000000"/>
                </a:solidFill>
              </a:rPr>
              <a:t> Acceleration structures</a:t>
            </a:r>
          </a:p>
          <a:p>
            <a:pPr marL="298450" indent="-285750">
              <a:lnSpc>
                <a:spcPct val="150000"/>
              </a:lnSpc>
              <a:spcBef>
                <a:spcPts val="100"/>
              </a:spcBef>
              <a:buFont typeface="Arial" panose="020B0604020202020204" pitchFamily="34" charset="0"/>
              <a:buChar char="•"/>
              <a:tabLst>
                <a:tab pos="975360" algn="l"/>
                <a:tab pos="2665730" algn="l"/>
              </a:tabLst>
            </a:pPr>
            <a:r>
              <a:rPr lang="en-US" sz="1800" spc="-10" dirty="0">
                <a:solidFill>
                  <a:srgbClr val="000000"/>
                </a:solidFill>
              </a:rPr>
              <a:t>   conventional </a:t>
            </a:r>
            <a:r>
              <a:rPr lang="en-US" sz="1800" b="0" dirty="0"/>
              <a:t>ultrafast </a:t>
            </a:r>
            <a:r>
              <a:rPr lang="en-US" sz="1800" i="1" dirty="0"/>
              <a:t>(fs) </a:t>
            </a:r>
            <a:r>
              <a:rPr lang="en-US" sz="1800" spc="-10" dirty="0">
                <a:solidFill>
                  <a:srgbClr val="000000"/>
                </a:solidFill>
              </a:rPr>
              <a:t>infrared </a:t>
            </a:r>
            <a:r>
              <a:rPr lang="en-US" sz="1800" i="1" spc="-10" dirty="0">
                <a:solidFill>
                  <a:srgbClr val="000000"/>
                </a:solidFill>
              </a:rPr>
              <a:t>(1-5 µm) </a:t>
            </a:r>
            <a:r>
              <a:rPr lang="en-US" sz="1800" spc="-10" dirty="0">
                <a:solidFill>
                  <a:srgbClr val="000000"/>
                </a:solidFill>
              </a:rPr>
              <a:t>lasers </a:t>
            </a:r>
            <a:r>
              <a:rPr lang="en-US" sz="1800" i="1" spc="-10" dirty="0">
                <a:solidFill>
                  <a:srgbClr val="000000"/>
                </a:solidFill>
              </a:rPr>
              <a:t>(solid state)</a:t>
            </a:r>
          </a:p>
          <a:p>
            <a:pPr marL="298450" indent="-285750">
              <a:lnSpc>
                <a:spcPct val="150000"/>
              </a:lnSpc>
              <a:spcBef>
                <a:spcPts val="100"/>
              </a:spcBef>
              <a:buFont typeface="Arial" panose="020B0604020202020204" pitchFamily="34" charset="0"/>
              <a:buChar char="•"/>
              <a:tabLst>
                <a:tab pos="975360" algn="l"/>
                <a:tab pos="2665730" algn="l"/>
              </a:tabLst>
            </a:pPr>
            <a:r>
              <a:rPr lang="en-US" sz="1800" spc="-10" dirty="0">
                <a:solidFill>
                  <a:srgbClr val="000000"/>
                </a:solidFill>
              </a:rPr>
              <a:t>   accelerating gradient up to 2 orders of magnitude greater  conventional </a:t>
            </a:r>
            <a:r>
              <a:rPr lang="en-US" sz="1600" spc="-10" dirty="0">
                <a:solidFill>
                  <a:srgbClr val="000000"/>
                </a:solidFill>
              </a:rPr>
              <a:t>RF  accelerators</a:t>
            </a:r>
            <a:r>
              <a:rPr lang="en-US" sz="1600" b="0" spc="-25" dirty="0">
                <a:solidFill>
                  <a:srgbClr val="000000"/>
                </a:solidFill>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8">
    <p:bg>
      <p:bgPr>
        <a:solidFill>
          <a:srgbClr val="F6F8FB"/>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8FB"/>
          </a:solidFill>
          <a:ln w="12700">
            <a:solidFill>
              <a:srgbClr val="F6F8FB">
                <a:alpha val="0"/>
              </a:srgbClr>
            </a:solidFill>
            <a:prstDash val="solid"/>
          </a:ln>
        </p:spPr>
        <p:txBody>
          <a:bodyPr/>
          <a:lstStyle/>
          <a:p>
            <a:endParaRPr lang="en-GB"/>
          </a:p>
        </p:txBody>
      </p:sp>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4" name="Text 2"/>
          <p:cNvSpPr/>
          <p:nvPr/>
        </p:nvSpPr>
        <p:spPr>
          <a:xfrm>
            <a:off x="320040" y="6492240"/>
            <a:ext cx="7315200" cy="201168"/>
          </a:xfrm>
          <a:prstGeom prst="rect">
            <a:avLst/>
          </a:prstGeom>
          <a:noFill/>
          <a:ln/>
        </p:spPr>
        <p:txBody>
          <a:bodyPr wrap="square" lIns="0" tIns="0" rIns="0" bIns="0" rtlCol="0" anchor="ctr"/>
          <a:lstStyle/>
          <a:p>
            <a:pPr marL="0" indent="0">
              <a:buNone/>
            </a:pPr>
            <a:r>
              <a:rPr lang="en-US" sz="850" dirty="0">
                <a:solidFill>
                  <a:srgbClr val="667085"/>
                </a:solidFill>
              </a:rPr>
              <a:t>Pulsed model</a:t>
            </a:r>
            <a:endParaRPr lang="en-US" sz="850" dirty="0"/>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600" b="1" dirty="0">
                <a:solidFill>
                  <a:srgbClr val="12263A"/>
                </a:solidFill>
              </a:rPr>
              <a:t>Single pulses versus pulse trains</a:t>
            </a:r>
            <a:endParaRPr lang="en-US" sz="2600" dirty="0"/>
          </a:p>
        </p:txBody>
      </p:sp>
      <p:sp>
        <p:nvSpPr>
          <p:cNvPr id="7" name="Text 5"/>
          <p:cNvSpPr/>
          <p:nvPr/>
        </p:nvSpPr>
        <p:spPr>
          <a:xfrm>
            <a:off x="530352" y="804672"/>
            <a:ext cx="10927080" cy="292608"/>
          </a:xfrm>
          <a:prstGeom prst="rect">
            <a:avLst/>
          </a:prstGeom>
          <a:noFill/>
          <a:ln/>
        </p:spPr>
        <p:txBody>
          <a:bodyPr wrap="square" lIns="0" tIns="0" rIns="0" bIns="0" rtlCol="0" anchor="ctr">
            <a:normAutofit/>
          </a:bodyPr>
          <a:lstStyle/>
          <a:p>
            <a:pPr marL="0" indent="0">
              <a:buNone/>
            </a:pPr>
            <a:r>
              <a:rPr lang="en-US" sz="1250" dirty="0">
                <a:solidFill>
                  <a:srgbClr val="5B677A"/>
                </a:solidFill>
              </a:rPr>
              <a:t>Pulse duration and pulse timing directly control the usable interaction length.</a:t>
            </a:r>
            <a:endParaRPr lang="en-US" sz="1250"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pic>
        <p:nvPicPr>
          <p:cNvPr id="9" name="Image 0" descr="/mnt/data/aac_crops/td_pulse_and_train_full.png"/>
          <p:cNvPicPr>
            <a:picLocks noChangeAspect="1"/>
          </p:cNvPicPr>
          <p:nvPr/>
        </p:nvPicPr>
        <p:blipFill>
          <a:blip r:embed="rId3"/>
          <a:stretch>
            <a:fillRect/>
          </a:stretch>
        </p:blipFill>
        <p:spPr>
          <a:xfrm>
            <a:off x="899160" y="1225296"/>
            <a:ext cx="4806198" cy="4663440"/>
          </a:xfrm>
          <a:prstGeom prst="rect">
            <a:avLst/>
          </a:prstGeom>
        </p:spPr>
      </p:pic>
      <p:sp>
        <p:nvSpPr>
          <p:cNvPr id="10" name="Shape 7"/>
          <p:cNvSpPr/>
          <p:nvPr/>
        </p:nvSpPr>
        <p:spPr>
          <a:xfrm>
            <a:off x="7589520" y="1554480"/>
            <a:ext cx="3703320" cy="4297680"/>
          </a:xfrm>
          <a:prstGeom prst="roundRect">
            <a:avLst>
              <a:gd name="adj" fmla="val 3704"/>
            </a:avLst>
          </a:prstGeom>
          <a:solidFill>
            <a:srgbClr val="EFFAF6"/>
          </a:solidFill>
          <a:ln w="10160">
            <a:solidFill>
              <a:srgbClr val="B8E3D2"/>
            </a:solidFill>
            <a:prstDash val="solid"/>
          </a:ln>
        </p:spPr>
        <p:txBody>
          <a:bodyPr/>
          <a:lstStyle/>
          <a:p>
            <a:endParaRPr lang="en-GB" sz="2400"/>
          </a:p>
        </p:txBody>
      </p:sp>
      <p:sp>
        <p:nvSpPr>
          <p:cNvPr id="11" name="Text 8"/>
          <p:cNvSpPr/>
          <p:nvPr/>
        </p:nvSpPr>
        <p:spPr>
          <a:xfrm>
            <a:off x="7863840" y="1874520"/>
            <a:ext cx="3154680" cy="320040"/>
          </a:xfrm>
          <a:prstGeom prst="rect">
            <a:avLst/>
          </a:prstGeom>
          <a:noFill/>
          <a:ln/>
        </p:spPr>
        <p:txBody>
          <a:bodyPr wrap="square" lIns="762" tIns="762" rIns="762" bIns="762" rtlCol="0" anchor="ctr">
            <a:normAutofit/>
          </a:bodyPr>
          <a:lstStyle/>
          <a:p>
            <a:pPr marL="0" indent="0" algn="ctr">
              <a:buNone/>
            </a:pPr>
            <a:r>
              <a:rPr lang="en-US" sz="1900" b="1" dirty="0">
                <a:solidFill>
                  <a:srgbClr val="2E8B57"/>
                </a:solidFill>
              </a:rPr>
              <a:t>Practical meaning</a:t>
            </a:r>
            <a:endParaRPr lang="en-US" sz="1900" dirty="0"/>
          </a:p>
        </p:txBody>
      </p:sp>
      <p:sp>
        <p:nvSpPr>
          <p:cNvPr id="12" name="Text 9"/>
          <p:cNvSpPr/>
          <p:nvPr/>
        </p:nvSpPr>
        <p:spPr>
          <a:xfrm>
            <a:off x="7589520" y="2395728"/>
            <a:ext cx="3703320" cy="3319272"/>
          </a:xfrm>
          <a:prstGeom prst="rect">
            <a:avLst/>
          </a:prstGeom>
          <a:noFill/>
          <a:ln/>
        </p:spPr>
        <p:txBody>
          <a:bodyPr wrap="square" lIns="762" tIns="762" rIns="762" bIns="762" rtlCol="0" anchor="ctr">
            <a:normAutofit/>
          </a:bodyPr>
          <a:lstStyle/>
          <a:p>
            <a:pPr marL="0" indent="0" algn="ctr">
              <a:buNone/>
            </a:pPr>
            <a:r>
              <a:rPr lang="en-US" dirty="0">
                <a:solidFill>
                  <a:srgbClr val="101828"/>
                </a:solidFill>
              </a:rPr>
              <a:t>Shorter pulse → higher peak field but shorter useful overlap.</a:t>
            </a:r>
            <a:endParaRPr lang="en-US" dirty="0"/>
          </a:p>
          <a:p>
            <a:pPr marL="0" indent="0" algn="ctr">
              <a:buNone/>
            </a:pPr>
            <a:endParaRPr lang="en-US" dirty="0"/>
          </a:p>
          <a:p>
            <a:pPr marL="0" indent="0" algn="ctr">
              <a:buNone/>
            </a:pPr>
            <a:r>
              <a:rPr lang="en-US" dirty="0">
                <a:solidFill>
                  <a:srgbClr val="101828"/>
                </a:solidFill>
              </a:rPr>
              <a:t>Longer pulse → better overlap but lower peak intensity for fixed energy.</a:t>
            </a:r>
            <a:endParaRPr lang="en-US" dirty="0"/>
          </a:p>
          <a:p>
            <a:pPr marL="0" indent="0" algn="ctr">
              <a:buNone/>
            </a:pPr>
            <a:endParaRPr lang="en-US" dirty="0"/>
          </a:p>
          <a:p>
            <a:pPr marL="0" indent="0" algn="ctr">
              <a:buNone/>
            </a:pPr>
            <a:r>
              <a:rPr lang="en-US" dirty="0">
                <a:solidFill>
                  <a:srgbClr val="101828"/>
                </a:solidFill>
              </a:rPr>
              <a:t>Pulse trains can restore interaction regions while keeping fs-scale fields.</a:t>
            </a:r>
            <a:endParaRPr lang="en-US" dirty="0"/>
          </a:p>
        </p:txBody>
      </p:sp>
      <p:sp>
        <p:nvSpPr>
          <p:cNvPr id="14" name="Text 11"/>
          <p:cNvSpPr/>
          <p:nvPr/>
        </p:nvSpPr>
        <p:spPr>
          <a:xfrm>
            <a:off x="1228039" y="6080760"/>
            <a:ext cx="11155680" cy="219456"/>
          </a:xfrm>
          <a:prstGeom prst="rect">
            <a:avLst/>
          </a:prstGeom>
          <a:noFill/>
          <a:ln/>
        </p:spPr>
        <p:txBody>
          <a:bodyPr wrap="square" lIns="0" tIns="0" rIns="0" bIns="0" rtlCol="0" anchor="ctr">
            <a:normAutofit/>
          </a:bodyPr>
          <a:lstStyle/>
          <a:p>
            <a:pPr marL="0" indent="0">
              <a:buNone/>
            </a:pPr>
            <a:r>
              <a:rPr lang="en-US" sz="740" dirty="0">
                <a:solidFill>
                  <a:srgbClr val="667085"/>
                </a:solidFill>
              </a:rPr>
              <a:t>D. Guarnera et al., manuscript in preparation (2026).</a:t>
            </a:r>
            <a:endParaRPr lang="en-US" sz="74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81C34-8E09-2B20-56F6-B895DD730F88}"/>
              </a:ext>
            </a:extLst>
          </p:cNvPr>
          <p:cNvSpPr>
            <a:spLocks noGrp="1"/>
          </p:cNvSpPr>
          <p:nvPr>
            <p:ph type="title"/>
          </p:nvPr>
        </p:nvSpPr>
        <p:spPr/>
        <p:txBody>
          <a:bodyPr/>
          <a:lstStyle/>
          <a:p>
            <a:r>
              <a:rPr lang="en-GB" dirty="0"/>
              <a:t>PULSE MODEL</a:t>
            </a:r>
          </a:p>
        </p:txBody>
      </p:sp>
      <p:pic>
        <p:nvPicPr>
          <p:cNvPr id="4" name="Picture 3">
            <a:extLst>
              <a:ext uri="{FF2B5EF4-FFF2-40B4-BE49-F238E27FC236}">
                <a16:creationId xmlns:a16="http://schemas.microsoft.com/office/drawing/2014/main" id="{C74BC3B4-4ABB-418A-423E-8E6A556AAA00}"/>
              </a:ext>
            </a:extLst>
          </p:cNvPr>
          <p:cNvPicPr>
            <a:picLocks noChangeAspect="1"/>
          </p:cNvPicPr>
          <p:nvPr/>
        </p:nvPicPr>
        <p:blipFill>
          <a:blip r:embed="rId3"/>
          <a:srcRect t="10734" b="11306"/>
          <a:stretch>
            <a:fillRect/>
          </a:stretch>
        </p:blipFill>
        <p:spPr>
          <a:xfrm>
            <a:off x="0" y="755373"/>
            <a:ext cx="12517527" cy="5486401"/>
          </a:xfrm>
          <a:prstGeom prst="rect">
            <a:avLst/>
          </a:prstGeom>
        </p:spPr>
      </p:pic>
      <p:sp>
        <p:nvSpPr>
          <p:cNvPr id="6" name="Shape 32">
            <a:extLst>
              <a:ext uri="{FF2B5EF4-FFF2-40B4-BE49-F238E27FC236}">
                <a16:creationId xmlns:a16="http://schemas.microsoft.com/office/drawing/2014/main" id="{153CD684-A481-2668-0570-8F894CF66DFB}"/>
              </a:ext>
            </a:extLst>
          </p:cNvPr>
          <p:cNvSpPr/>
          <p:nvPr/>
        </p:nvSpPr>
        <p:spPr>
          <a:xfrm>
            <a:off x="-1" y="6241774"/>
            <a:ext cx="12191999" cy="713232"/>
          </a:xfrm>
          <a:prstGeom prst="roundRect">
            <a:avLst>
              <a:gd name="adj" fmla="val 14545"/>
            </a:avLst>
          </a:prstGeom>
          <a:solidFill>
            <a:srgbClr val="FFF3E5"/>
          </a:solidFill>
          <a:ln w="12700">
            <a:solidFill>
              <a:srgbClr val="E76F00"/>
            </a:solidFill>
            <a:prstDash val="solid"/>
          </a:ln>
        </p:spPr>
        <p:txBody>
          <a:bodyPr/>
          <a:lstStyle/>
          <a:p>
            <a:endParaRPr lang="en-GB"/>
          </a:p>
        </p:txBody>
      </p:sp>
      <p:sp>
        <p:nvSpPr>
          <p:cNvPr id="7" name="Text 34">
            <a:extLst>
              <a:ext uri="{FF2B5EF4-FFF2-40B4-BE49-F238E27FC236}">
                <a16:creationId xmlns:a16="http://schemas.microsoft.com/office/drawing/2014/main" id="{09B80D1D-5DBC-2849-2151-D3E2CC3F275B}"/>
              </a:ext>
            </a:extLst>
          </p:cNvPr>
          <p:cNvSpPr/>
          <p:nvPr/>
        </p:nvSpPr>
        <p:spPr>
          <a:xfrm>
            <a:off x="298174" y="6369790"/>
            <a:ext cx="11893823" cy="488210"/>
          </a:xfrm>
          <a:prstGeom prst="rect">
            <a:avLst/>
          </a:prstGeom>
          <a:noFill/>
          <a:ln/>
        </p:spPr>
        <p:txBody>
          <a:bodyPr wrap="square" lIns="254" tIns="254" rIns="254" bIns="254" rtlCol="0" anchor="ctr">
            <a:normAutofit fontScale="92500" lnSpcReduction="10000"/>
          </a:bodyPr>
          <a:lstStyle/>
          <a:p>
            <a:pPr marL="0" indent="0" algn="l">
              <a:buNone/>
            </a:pPr>
            <a:r>
              <a:rPr lang="en-US" dirty="0">
                <a:solidFill>
                  <a:srgbClr val="16263A"/>
                </a:solidFill>
                <a:latin typeface="Aptos" pitchFamily="34" charset="0"/>
                <a:ea typeface="Aptos" pitchFamily="34" charset="-122"/>
                <a:cs typeface="Aptos" pitchFamily="34" charset="-120"/>
              </a:rPr>
              <a:t>In pulsed operation the taper is optimized considering the finite pulse envelope, dispersion, walk-off, and the actual field experienced by the electron.</a:t>
            </a:r>
            <a:endParaRPr lang="en-US" dirty="0"/>
          </a:p>
        </p:txBody>
      </p:sp>
    </p:spTree>
    <p:extLst>
      <p:ext uri="{BB962C8B-B14F-4D97-AF65-F5344CB8AC3E}">
        <p14:creationId xmlns:p14="http://schemas.microsoft.com/office/powerpoint/2010/main" val="2712708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2263A"/>
        </a:solidFill>
        <a:effectLst/>
      </p:bgPr>
    </p:bg>
    <p:spTree>
      <p:nvGrpSpPr>
        <p:cNvPr id="1" name="">
          <a:extLst>
            <a:ext uri="{FF2B5EF4-FFF2-40B4-BE49-F238E27FC236}">
              <a16:creationId xmlns:a16="http://schemas.microsoft.com/office/drawing/2014/main" id="{CA30C47B-2DFF-8600-76BE-6A356B0729C6}"/>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37628191-B90C-64E1-4247-8DFAB42419B9}"/>
              </a:ext>
            </a:extLst>
          </p:cNvPr>
          <p:cNvSpPr/>
          <p:nvPr/>
        </p:nvSpPr>
        <p:spPr>
          <a:xfrm>
            <a:off x="731520" y="2148840"/>
            <a:ext cx="10789920" cy="676656"/>
          </a:xfrm>
          <a:prstGeom prst="rect">
            <a:avLst/>
          </a:prstGeom>
          <a:noFill/>
          <a:ln/>
        </p:spPr>
        <p:txBody>
          <a:bodyPr wrap="square" lIns="0" tIns="0" rIns="0" bIns="0" rtlCol="0" anchor="ctr">
            <a:normAutofit/>
          </a:bodyPr>
          <a:lstStyle/>
          <a:p>
            <a:pPr marL="0" indent="0">
              <a:buNone/>
            </a:pPr>
            <a:r>
              <a:rPr lang="en-US" sz="3400" b="1" dirty="0">
                <a:solidFill>
                  <a:srgbClr val="FFFFFF"/>
                </a:solidFill>
              </a:rPr>
              <a:t>Part II — Pulsed operation</a:t>
            </a:r>
            <a:endParaRPr lang="en-US" sz="3400" dirty="0"/>
          </a:p>
        </p:txBody>
      </p:sp>
      <p:sp>
        <p:nvSpPr>
          <p:cNvPr id="4" name="Shape 2">
            <a:extLst>
              <a:ext uri="{FF2B5EF4-FFF2-40B4-BE49-F238E27FC236}">
                <a16:creationId xmlns:a16="http://schemas.microsoft.com/office/drawing/2014/main" id="{89626594-221E-4182-11DB-0C6258E80D90}"/>
              </a:ext>
            </a:extLst>
          </p:cNvPr>
          <p:cNvSpPr/>
          <p:nvPr/>
        </p:nvSpPr>
        <p:spPr>
          <a:xfrm>
            <a:off x="749808" y="2898648"/>
            <a:ext cx="3108960" cy="0"/>
          </a:xfrm>
          <a:prstGeom prst="line">
            <a:avLst/>
          </a:prstGeom>
          <a:noFill/>
          <a:ln w="38100">
            <a:solidFill>
              <a:srgbClr val="00A8A8"/>
            </a:solidFill>
            <a:prstDash val="solid"/>
          </a:ln>
        </p:spPr>
        <p:txBody>
          <a:bodyPr/>
          <a:lstStyle/>
          <a:p>
            <a:endParaRPr lang="en-GB"/>
          </a:p>
        </p:txBody>
      </p:sp>
      <p:sp>
        <p:nvSpPr>
          <p:cNvPr id="5" name="TextBox 4">
            <a:extLst>
              <a:ext uri="{FF2B5EF4-FFF2-40B4-BE49-F238E27FC236}">
                <a16:creationId xmlns:a16="http://schemas.microsoft.com/office/drawing/2014/main" id="{C21EA36C-36D8-FB67-BFD9-411565EA16D6}"/>
              </a:ext>
            </a:extLst>
          </p:cNvPr>
          <p:cNvSpPr txBox="1"/>
          <p:nvPr/>
        </p:nvSpPr>
        <p:spPr>
          <a:xfrm>
            <a:off x="353524" y="2971801"/>
            <a:ext cx="10390909" cy="3477875"/>
          </a:xfrm>
          <a:prstGeom prst="rect">
            <a:avLst/>
          </a:prstGeom>
          <a:noFill/>
        </p:spPr>
        <p:txBody>
          <a:bodyPr wrap="square" rtlCol="0">
            <a:spAutoFit/>
          </a:bodyPr>
          <a:lstStyle/>
          <a:p>
            <a:r>
              <a:rPr lang="en-IT" sz="2000" dirty="0">
                <a:solidFill>
                  <a:schemeClr val="bg1"/>
                </a:solidFill>
              </a:rPr>
              <a:t>The CW design optimizes only the phase velocity. </a:t>
            </a:r>
            <a:endParaRPr lang="en-GB" sz="2000" dirty="0">
              <a:solidFill>
                <a:schemeClr val="bg1"/>
              </a:solidFill>
            </a:endParaRPr>
          </a:p>
          <a:p>
            <a:endParaRPr lang="en-GB" sz="2000" dirty="0">
              <a:solidFill>
                <a:schemeClr val="bg1"/>
              </a:solidFill>
            </a:endParaRPr>
          </a:p>
          <a:p>
            <a:r>
              <a:rPr lang="en-GB" sz="2000" b="1" dirty="0">
                <a:solidFill>
                  <a:schemeClr val="bg1"/>
                </a:solidFill>
              </a:rPr>
              <a:t>Phase matching is necessary, but in pulsed operation the useful acceleration length is set by envelope walk-off and dispersion</a:t>
            </a:r>
            <a:endParaRPr lang="en-GB" sz="2000" dirty="0">
              <a:solidFill>
                <a:schemeClr val="bg1"/>
              </a:solidFill>
            </a:endParaRPr>
          </a:p>
          <a:p>
            <a:r>
              <a:rPr lang="en-IT" sz="2000" dirty="0">
                <a:solidFill>
                  <a:schemeClr val="bg1"/>
                </a:solidFill>
              </a:rPr>
              <a:t> </a:t>
            </a:r>
          </a:p>
          <a:p>
            <a:endParaRPr lang="en-IT" sz="2000" dirty="0">
              <a:solidFill>
                <a:schemeClr val="bg1"/>
              </a:solidFill>
            </a:endParaRPr>
          </a:p>
          <a:p>
            <a:r>
              <a:rPr lang="en-IT" sz="2000" dirty="0">
                <a:solidFill>
                  <a:schemeClr val="bg1"/>
                </a:solidFill>
              </a:rPr>
              <a:t>Our pulsed model solves self-consistently the propagation of the optical pulse, dispersion, envelope walk-off, particle dynamics and taper evolution. </a:t>
            </a:r>
          </a:p>
          <a:p>
            <a:endParaRPr lang="en-IT" sz="2000" dirty="0">
              <a:solidFill>
                <a:schemeClr val="bg1"/>
              </a:solidFill>
            </a:endParaRPr>
          </a:p>
          <a:p>
            <a:r>
              <a:rPr lang="en-IT" sz="2000" dirty="0">
                <a:solidFill>
                  <a:schemeClr val="bg1"/>
                </a:solidFill>
              </a:rPr>
              <a:t>As a result, the taper is optimized for the actual field experienced by the electron, not for an ideal continuous-wave field.</a:t>
            </a:r>
            <a:endParaRPr lang="en-GB" sz="2000" dirty="0">
              <a:solidFill>
                <a:schemeClr val="bg1"/>
              </a:solidFill>
            </a:endParaRPr>
          </a:p>
        </p:txBody>
      </p:sp>
    </p:spTree>
    <p:extLst>
      <p:ext uri="{BB962C8B-B14F-4D97-AF65-F5344CB8AC3E}">
        <p14:creationId xmlns:p14="http://schemas.microsoft.com/office/powerpoint/2010/main" val="10891989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19">
    <p:bg>
      <p:bgPr>
        <a:solidFill>
          <a:srgbClr val="12263A"/>
        </a:solidFill>
        <a:effectLst/>
      </p:bgPr>
    </p:bg>
    <p:spTree>
      <p:nvGrpSpPr>
        <p:cNvPr id="1" name=""/>
        <p:cNvGrpSpPr/>
        <p:nvPr/>
      </p:nvGrpSpPr>
      <p:grpSpPr>
        <a:xfrm>
          <a:off x="0" y="0"/>
          <a:ext cx="0" cy="0"/>
          <a:chOff x="0" y="0"/>
          <a:chExt cx="0" cy="0"/>
        </a:xfrm>
      </p:grpSpPr>
      <p:sp>
        <p:nvSpPr>
          <p:cNvPr id="2" name="Shape 0"/>
          <p:cNvSpPr/>
          <p:nvPr/>
        </p:nvSpPr>
        <p:spPr>
          <a:xfrm>
            <a:off x="-188843" y="-347869"/>
            <a:ext cx="12191695" cy="6858000"/>
          </a:xfrm>
          <a:prstGeom prst="rect">
            <a:avLst/>
          </a:prstGeom>
          <a:solidFill>
            <a:srgbClr val="12263A"/>
          </a:solidFill>
          <a:ln w="12700">
            <a:solidFill>
              <a:srgbClr val="12263A">
                <a:alpha val="0"/>
              </a:srgbClr>
            </a:solidFill>
            <a:prstDash val="solid"/>
          </a:ln>
        </p:spPr>
        <p:txBody>
          <a:bodyPr/>
          <a:lstStyle/>
          <a:p>
            <a:endParaRPr lang="en-GB"/>
          </a:p>
        </p:txBody>
      </p:sp>
      <p:sp>
        <p:nvSpPr>
          <p:cNvPr id="3" name="Text 1"/>
          <p:cNvSpPr/>
          <p:nvPr/>
        </p:nvSpPr>
        <p:spPr>
          <a:xfrm>
            <a:off x="731520" y="2148840"/>
            <a:ext cx="10789920" cy="676656"/>
          </a:xfrm>
          <a:prstGeom prst="rect">
            <a:avLst/>
          </a:prstGeom>
          <a:noFill/>
          <a:ln/>
        </p:spPr>
        <p:txBody>
          <a:bodyPr wrap="square" lIns="0" tIns="0" rIns="0" bIns="0" rtlCol="0" anchor="ctr">
            <a:normAutofit/>
          </a:bodyPr>
          <a:lstStyle/>
          <a:p>
            <a:pPr marL="0" indent="0">
              <a:buNone/>
            </a:pPr>
            <a:r>
              <a:rPr lang="en-US" sz="3400" b="1" dirty="0">
                <a:solidFill>
                  <a:srgbClr val="FFFFFF"/>
                </a:solidFill>
              </a:rPr>
              <a:t>Part III — Hollow-core photonic crystal waveguides</a:t>
            </a:r>
            <a:endParaRPr lang="en-US" sz="3400" dirty="0"/>
          </a:p>
        </p:txBody>
      </p:sp>
      <p:sp>
        <p:nvSpPr>
          <p:cNvPr id="4" name="Shape 2"/>
          <p:cNvSpPr/>
          <p:nvPr/>
        </p:nvSpPr>
        <p:spPr>
          <a:xfrm>
            <a:off x="749808" y="2898648"/>
            <a:ext cx="3108960" cy="0"/>
          </a:xfrm>
          <a:prstGeom prst="line">
            <a:avLst/>
          </a:prstGeom>
          <a:noFill/>
          <a:ln w="38100">
            <a:solidFill>
              <a:srgbClr val="00A8A8"/>
            </a:solidFill>
            <a:prstDash val="solid"/>
          </a:ln>
        </p:spPr>
        <p:txBody>
          <a:bodyPr/>
          <a:lstStyle/>
          <a:p>
            <a:endParaRPr lang="en-GB"/>
          </a:p>
        </p:txBody>
      </p:sp>
      <p:sp>
        <p:nvSpPr>
          <p:cNvPr id="5" name="Text 3"/>
          <p:cNvSpPr/>
          <p:nvPr/>
        </p:nvSpPr>
        <p:spPr>
          <a:xfrm>
            <a:off x="749808" y="3154680"/>
            <a:ext cx="9875520" cy="640080"/>
          </a:xfrm>
          <a:prstGeom prst="rect">
            <a:avLst/>
          </a:prstGeom>
          <a:noFill/>
          <a:ln/>
        </p:spPr>
        <p:txBody>
          <a:bodyPr wrap="square" lIns="0" tIns="0" rIns="0" bIns="0" rtlCol="0" anchor="ctr">
            <a:normAutofit/>
          </a:bodyPr>
          <a:lstStyle/>
          <a:p>
            <a:pPr marL="0" indent="0">
              <a:buNone/>
            </a:pPr>
            <a:r>
              <a:rPr lang="en-US" sz="1700" dirty="0">
                <a:solidFill>
                  <a:srgbClr val="EAF1F8"/>
                </a:solidFill>
              </a:rPr>
              <a:t>A second structural branch to bridge from β ≈ 0.7 toward β = 1.</a:t>
            </a:r>
            <a:endParaRPr lang="en-US" sz="17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0250F-FE4F-548B-C6A5-EB46001CB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465C11-86EC-E5AC-BE14-91FE9E7D833B}"/>
              </a:ext>
            </a:extLst>
          </p:cNvPr>
          <p:cNvSpPr>
            <a:spLocks noGrp="1"/>
          </p:cNvSpPr>
          <p:nvPr>
            <p:ph type="title"/>
          </p:nvPr>
        </p:nvSpPr>
        <p:spPr>
          <a:xfrm>
            <a:off x="2054711" y="0"/>
            <a:ext cx="10137290" cy="602427"/>
          </a:xfrm>
        </p:spPr>
        <p:txBody>
          <a:bodyPr>
            <a:noAutofit/>
          </a:bodyPr>
          <a:lstStyle/>
          <a:p>
            <a:pPr algn="just"/>
            <a:r>
              <a:rPr lang="en-GB" sz="2800" dirty="0"/>
              <a:t>INFN contribution</a:t>
            </a:r>
            <a:r>
              <a:rPr lang="it-IT" sz="2800" dirty="0"/>
              <a:t>: </a:t>
            </a:r>
            <a:r>
              <a:rPr lang="en-GB" sz="2800" dirty="0"/>
              <a:t>Co-propagating T</a:t>
            </a:r>
            <a:r>
              <a:rPr lang="en-IT" sz="2800" dirty="0"/>
              <a:t>apered Design</a:t>
            </a:r>
          </a:p>
        </p:txBody>
      </p:sp>
      <p:sp>
        <p:nvSpPr>
          <p:cNvPr id="3" name="Footer Placeholder 4">
            <a:extLst>
              <a:ext uri="{FF2B5EF4-FFF2-40B4-BE49-F238E27FC236}">
                <a16:creationId xmlns:a16="http://schemas.microsoft.com/office/drawing/2014/main" id="{0D7D409B-E7DC-0E45-8C8E-E9C3E8D4C60E}"/>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9613D20C-1B35-AD89-0B1B-7638802A0A7C}"/>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8" name="Slide Number Placeholder 7">
            <a:extLst>
              <a:ext uri="{FF2B5EF4-FFF2-40B4-BE49-F238E27FC236}">
                <a16:creationId xmlns:a16="http://schemas.microsoft.com/office/drawing/2014/main" id="{9DCFD107-C750-1F68-B7FE-DD8061E3E6C4}"/>
              </a:ext>
            </a:extLst>
          </p:cNvPr>
          <p:cNvSpPr>
            <a:spLocks noGrp="1"/>
          </p:cNvSpPr>
          <p:nvPr>
            <p:ph type="sldNum" sz="quarter" idx="12"/>
          </p:nvPr>
        </p:nvSpPr>
        <p:spPr/>
        <p:txBody>
          <a:bodyPr/>
          <a:lstStyle/>
          <a:p>
            <a:fld id="{96CE6C3E-E375-3C4B-BDAC-C4D937CD00AD}" type="slidenum">
              <a:rPr lang="en-IT" smtClean="0"/>
              <a:t>34</a:t>
            </a:fld>
            <a:endParaRPr lang="en-IT" dirty="0"/>
          </a:p>
        </p:txBody>
      </p:sp>
      <p:sp>
        <p:nvSpPr>
          <p:cNvPr id="6" name="TextBox 5">
            <a:extLst>
              <a:ext uri="{FF2B5EF4-FFF2-40B4-BE49-F238E27FC236}">
                <a16:creationId xmlns:a16="http://schemas.microsoft.com/office/drawing/2014/main" id="{FD958CA5-2FCE-2329-D2F6-219D4436A6A8}"/>
              </a:ext>
            </a:extLst>
          </p:cNvPr>
          <p:cNvSpPr txBox="1"/>
          <p:nvPr/>
        </p:nvSpPr>
        <p:spPr>
          <a:xfrm>
            <a:off x="2129206" y="2256042"/>
            <a:ext cx="6581351" cy="3970318"/>
          </a:xfrm>
          <a:prstGeom prst="rect">
            <a:avLst/>
          </a:prstGeom>
          <a:noFill/>
        </p:spPr>
        <p:txBody>
          <a:bodyPr wrap="square" rtlCol="0">
            <a:spAutoFit/>
          </a:bodyPr>
          <a:lstStyle/>
          <a:p>
            <a:endParaRPr lang="en-IT" b="1" dirty="0">
              <a:solidFill>
                <a:srgbClr val="005D8E"/>
              </a:solidFill>
              <a:latin typeface="Montserrat" pitchFamily="2" charset="77"/>
            </a:endParaRPr>
          </a:p>
          <a:p>
            <a:endParaRPr lang="en-IT" b="1" dirty="0">
              <a:solidFill>
                <a:srgbClr val="005D8E"/>
              </a:solidFill>
              <a:latin typeface="Montserrat" pitchFamily="2" charset="77"/>
            </a:endParaRPr>
          </a:p>
          <a:p>
            <a:pPr marL="285750" indent="-285750">
              <a:buFont typeface="Arial" panose="020B0604020202020204" pitchFamily="34" charset="0"/>
              <a:buChar char="•"/>
            </a:pPr>
            <a:r>
              <a:rPr lang="en-IT" b="1" dirty="0">
                <a:solidFill>
                  <a:schemeClr val="bg2"/>
                </a:solidFill>
                <a:latin typeface="Montserrat" pitchFamily="2" charset="77"/>
              </a:rPr>
              <a:t>Slot waveguide </a:t>
            </a:r>
            <a:r>
              <a:rPr lang="en-IT" dirty="0">
                <a:solidFill>
                  <a:schemeClr val="bg2"/>
                </a:solidFill>
                <a:latin typeface="Montserrat" pitchFamily="2" charset="77"/>
              </a:rPr>
              <a:t>[0.4&lt;</a:t>
            </a:r>
            <a:r>
              <a:rPr lang="en-IT" b="1" dirty="0">
                <a:solidFill>
                  <a:schemeClr val="bg2"/>
                </a:solidFill>
                <a:latin typeface="Montserrat" pitchFamily="2" charset="77"/>
              </a:rPr>
              <a:t>𝛽</a:t>
            </a:r>
            <a:r>
              <a:rPr lang="en-IT" dirty="0">
                <a:solidFill>
                  <a:schemeClr val="bg2"/>
                </a:solidFill>
                <a:latin typeface="Montserrat" pitchFamily="2" charset="77"/>
              </a:rPr>
              <a:t>&lt;0.65]</a:t>
            </a:r>
            <a:endParaRPr lang="en-IT" b="1" dirty="0">
              <a:solidFill>
                <a:schemeClr val="bg2"/>
              </a:solidFill>
              <a:latin typeface="Montserrat" pitchFamily="2" charset="77"/>
            </a:endParaRPr>
          </a:p>
          <a:p>
            <a:pPr marL="285750" indent="-285750">
              <a:buFont typeface="Arial" panose="020B0604020202020204" pitchFamily="34" charset="0"/>
              <a:buChar char="•"/>
            </a:pPr>
            <a:endParaRPr lang="en-IT" b="1" dirty="0">
              <a:solidFill>
                <a:srgbClr val="005D8E"/>
              </a:solidFill>
              <a:latin typeface="Montserrat" pitchFamily="2" charset="77"/>
            </a:endParaRPr>
          </a:p>
          <a:p>
            <a:endParaRPr lang="en-IT" b="1" dirty="0">
              <a:solidFill>
                <a:srgbClr val="005D8E"/>
              </a:solidFill>
              <a:latin typeface="Montserrat" pitchFamily="2" charset="77"/>
            </a:endParaRPr>
          </a:p>
          <a:p>
            <a:endParaRPr lang="en-IT" b="1" dirty="0">
              <a:solidFill>
                <a:srgbClr val="005D8E"/>
              </a:solidFill>
              <a:latin typeface="Montserrat" pitchFamily="2" charset="77"/>
            </a:endParaRPr>
          </a:p>
          <a:p>
            <a:pPr marL="285750" indent="-285750">
              <a:buFont typeface="Arial" panose="020B0604020202020204" pitchFamily="34" charset="0"/>
              <a:buChar char="•"/>
            </a:pPr>
            <a:endParaRPr lang="en-IT" b="1" dirty="0">
              <a:solidFill>
                <a:srgbClr val="005D8E"/>
              </a:solidFill>
              <a:latin typeface="Montserrat" pitchFamily="2" charset="77"/>
            </a:endParaRPr>
          </a:p>
          <a:p>
            <a:pPr marL="285750" indent="-285750">
              <a:buFont typeface="Arial" panose="020B0604020202020204" pitchFamily="34" charset="0"/>
              <a:buChar char="•"/>
            </a:pPr>
            <a:r>
              <a:rPr lang="en-GB" b="1" dirty="0">
                <a:solidFill>
                  <a:srgbClr val="005D8E"/>
                </a:solidFill>
                <a:latin typeface="Montserrat" pitchFamily="2" charset="77"/>
              </a:rPr>
              <a:t>Photonic Crystal (</a:t>
            </a:r>
            <a:r>
              <a:rPr lang="en-GB" b="1" dirty="0" err="1">
                <a:solidFill>
                  <a:srgbClr val="005D8E"/>
                </a:solidFill>
                <a:latin typeface="Montserrat" pitchFamily="2" charset="77"/>
              </a:rPr>
              <a:t>PhC</a:t>
            </a:r>
            <a:r>
              <a:rPr lang="en-GB" b="1" dirty="0">
                <a:solidFill>
                  <a:srgbClr val="005D8E"/>
                </a:solidFill>
                <a:latin typeface="Montserrat" pitchFamily="2" charset="77"/>
              </a:rPr>
              <a:t>) waveguide </a:t>
            </a:r>
            <a:r>
              <a:rPr lang="en-IT" dirty="0">
                <a:solidFill>
                  <a:srgbClr val="005D8E"/>
                </a:solidFill>
                <a:latin typeface="Montserrat" pitchFamily="2" charset="77"/>
              </a:rPr>
              <a:t>[0.7&lt;</a:t>
            </a:r>
            <a:r>
              <a:rPr lang="en-IT" b="1" dirty="0">
                <a:solidFill>
                  <a:srgbClr val="005D8E"/>
                </a:solidFill>
                <a:latin typeface="Montserrat" pitchFamily="2" charset="77"/>
              </a:rPr>
              <a:t>𝛽</a:t>
            </a:r>
            <a:r>
              <a:rPr lang="en-IT" dirty="0">
                <a:solidFill>
                  <a:srgbClr val="005D8E"/>
                </a:solidFill>
                <a:latin typeface="Montserrat" pitchFamily="2" charset="77"/>
              </a:rPr>
              <a:t>&lt;1]</a:t>
            </a:r>
            <a:endParaRPr lang="en-GB" b="1" dirty="0">
              <a:solidFill>
                <a:srgbClr val="005D8E"/>
              </a:solidFill>
              <a:latin typeface="Montserrat" pitchFamily="2" charset="77"/>
            </a:endParaRPr>
          </a:p>
          <a:p>
            <a:pPr marL="285750" indent="-285750">
              <a:buFont typeface="Arial" panose="020B0604020202020204" pitchFamily="34" charset="0"/>
              <a:buChar char="•"/>
            </a:pPr>
            <a:endParaRPr lang="en-GB" b="1" dirty="0">
              <a:solidFill>
                <a:srgbClr val="005D8E"/>
              </a:solidFill>
              <a:latin typeface="Montserrat" pitchFamily="2" charset="77"/>
            </a:endParaRPr>
          </a:p>
          <a:p>
            <a:pPr marL="285750" indent="-285750">
              <a:buFont typeface="Arial" panose="020B0604020202020204" pitchFamily="34" charset="0"/>
              <a:buChar char="•"/>
            </a:pPr>
            <a:endParaRPr lang="en-GB" b="1" dirty="0">
              <a:solidFill>
                <a:srgbClr val="005D8E"/>
              </a:solidFill>
              <a:latin typeface="Montserrat" pitchFamily="2" charset="77"/>
            </a:endParaRPr>
          </a:p>
          <a:p>
            <a:pPr marL="349200" lvl="1"/>
            <a:endParaRPr lang="en-GB" b="1" dirty="0">
              <a:solidFill>
                <a:srgbClr val="005D8E"/>
              </a:solidFill>
              <a:latin typeface="Montserrat" pitchFamily="2" charset="77"/>
            </a:endParaRPr>
          </a:p>
          <a:p>
            <a:pPr marL="349200" lvl="1"/>
            <a:endParaRPr lang="en-GB" b="1" dirty="0">
              <a:solidFill>
                <a:srgbClr val="005D8E"/>
              </a:solidFill>
              <a:latin typeface="Montserrat" pitchFamily="2" charset="77"/>
            </a:endParaRPr>
          </a:p>
          <a:p>
            <a:pPr marL="171450" indent="-171450">
              <a:buFont typeface="Arial" panose="020B0604020202020204" pitchFamily="34" charset="0"/>
              <a:buChar char="•"/>
            </a:pPr>
            <a:r>
              <a:rPr lang="en-GB" b="1" dirty="0">
                <a:solidFill>
                  <a:schemeClr val="bg2"/>
                </a:solidFill>
                <a:latin typeface="Montserrat" pitchFamily="2" charset="77"/>
              </a:rPr>
              <a:t>Woodpile</a:t>
            </a:r>
            <a:r>
              <a:rPr lang="en-GB" dirty="0">
                <a:solidFill>
                  <a:schemeClr val="bg2"/>
                </a:solidFill>
                <a:latin typeface="Montserrat" pitchFamily="2" charset="77"/>
              </a:rPr>
              <a:t> [</a:t>
            </a:r>
            <a:r>
              <a:rPr lang="en-IT" dirty="0">
                <a:solidFill>
                  <a:schemeClr val="bg2"/>
                </a:solidFill>
                <a:latin typeface="Montserrat" pitchFamily="2" charset="77"/>
              </a:rPr>
              <a:t>𝛽=1]</a:t>
            </a:r>
            <a:endParaRPr lang="en-GB" dirty="0">
              <a:solidFill>
                <a:schemeClr val="bg2"/>
              </a:solidFill>
              <a:latin typeface="Montserrat" pitchFamily="2" charset="77"/>
            </a:endParaRPr>
          </a:p>
          <a:p>
            <a:pPr marL="171450" indent="-171450">
              <a:buFont typeface="Arial" panose="020B0604020202020204" pitchFamily="34" charset="0"/>
              <a:buChar char="•"/>
            </a:pPr>
            <a:endParaRPr lang="en-IT" b="1" dirty="0">
              <a:solidFill>
                <a:srgbClr val="005D8E"/>
              </a:solidFill>
              <a:latin typeface="Montserrat" pitchFamily="2" charset="77"/>
            </a:endParaRPr>
          </a:p>
        </p:txBody>
      </p:sp>
      <p:sp>
        <p:nvSpPr>
          <p:cNvPr id="13" name="TextBox 12">
            <a:extLst>
              <a:ext uri="{FF2B5EF4-FFF2-40B4-BE49-F238E27FC236}">
                <a16:creationId xmlns:a16="http://schemas.microsoft.com/office/drawing/2014/main" id="{CAF02E16-797D-420C-FAD5-C8E09AF1B4B3}"/>
              </a:ext>
            </a:extLst>
          </p:cNvPr>
          <p:cNvSpPr txBox="1"/>
          <p:nvPr/>
        </p:nvSpPr>
        <p:spPr>
          <a:xfrm>
            <a:off x="4425415" y="1593977"/>
            <a:ext cx="5698804" cy="400110"/>
          </a:xfrm>
          <a:prstGeom prst="rect">
            <a:avLst/>
          </a:prstGeom>
          <a:noFill/>
        </p:spPr>
        <p:txBody>
          <a:bodyPr wrap="none" rtlCol="0">
            <a:spAutoFit/>
          </a:bodyPr>
          <a:lstStyle/>
          <a:p>
            <a:r>
              <a:rPr lang="en-US" sz="2000" dirty="0"/>
              <a:t>→ enables scalable, phase-synchronized acceleration</a:t>
            </a:r>
          </a:p>
        </p:txBody>
      </p:sp>
      <p:pic>
        <p:nvPicPr>
          <p:cNvPr id="14" name="Picture 13">
            <a:extLst>
              <a:ext uri="{FF2B5EF4-FFF2-40B4-BE49-F238E27FC236}">
                <a16:creationId xmlns:a16="http://schemas.microsoft.com/office/drawing/2014/main" id="{E6DEA641-B6AE-C2ED-8BA3-251AC5D38B8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7681" t="9742" r="31503" b="74106"/>
          <a:stretch/>
        </p:blipFill>
        <p:spPr>
          <a:xfrm>
            <a:off x="7601086" y="3257016"/>
            <a:ext cx="5650850" cy="2420783"/>
          </a:xfrm>
          <a:prstGeom prst="rect">
            <a:avLst/>
          </a:prstGeom>
        </p:spPr>
      </p:pic>
      <p:pic>
        <p:nvPicPr>
          <p:cNvPr id="16" name="Picture 15">
            <a:extLst>
              <a:ext uri="{FF2B5EF4-FFF2-40B4-BE49-F238E27FC236}">
                <a16:creationId xmlns:a16="http://schemas.microsoft.com/office/drawing/2014/main" id="{5B0556E2-AE77-876A-C1C4-00FD4F68010C}"/>
              </a:ext>
            </a:extLst>
          </p:cNvPr>
          <p:cNvPicPr>
            <a:picLocks noChangeAspect="1"/>
          </p:cNvPicPr>
          <p:nvPr/>
        </p:nvPicPr>
        <p:blipFill>
          <a:blip r:embed="rId5">
            <a:duotone>
              <a:schemeClr val="bg2">
                <a:shade val="45000"/>
                <a:satMod val="135000"/>
              </a:schemeClr>
              <a:prstClr val="white"/>
            </a:duotone>
            <a:alphaModFix amt="35000"/>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5898522" y="2301935"/>
            <a:ext cx="2020050" cy="1515037"/>
          </a:xfrm>
          <a:prstGeom prst="rect">
            <a:avLst/>
          </a:prstGeom>
        </p:spPr>
      </p:pic>
      <p:sp>
        <p:nvSpPr>
          <p:cNvPr id="5" name="TextBox 4">
            <a:extLst>
              <a:ext uri="{FF2B5EF4-FFF2-40B4-BE49-F238E27FC236}">
                <a16:creationId xmlns:a16="http://schemas.microsoft.com/office/drawing/2014/main" id="{0F393506-E0C6-C562-E596-6C111C1B6B2A}"/>
              </a:ext>
            </a:extLst>
          </p:cNvPr>
          <p:cNvSpPr txBox="1"/>
          <p:nvPr/>
        </p:nvSpPr>
        <p:spPr>
          <a:xfrm>
            <a:off x="2067781" y="2050921"/>
            <a:ext cx="10074683" cy="369332"/>
          </a:xfrm>
          <a:prstGeom prst="rect">
            <a:avLst/>
          </a:prstGeom>
          <a:noFill/>
        </p:spPr>
        <p:txBody>
          <a:bodyPr wrap="square" rtlCol="0">
            <a:spAutoFit/>
          </a:bodyPr>
          <a:lstStyle/>
          <a:p>
            <a:r>
              <a:rPr lang="en-US" i="1" dirty="0"/>
              <a:t>We consider different regimes based on particle velocity </a:t>
            </a:r>
            <a:r>
              <a:rPr lang="en-IT" b="1" dirty="0">
                <a:solidFill>
                  <a:srgbClr val="005D8E"/>
                </a:solidFill>
                <a:latin typeface="Montserrat" pitchFamily="2" charset="77"/>
              </a:rPr>
              <a:t>𝛽</a:t>
            </a:r>
            <a:r>
              <a:rPr lang="en-US" b="1" i="1" dirty="0">
                <a:solidFill>
                  <a:srgbClr val="005D8E"/>
                </a:solidFill>
                <a:latin typeface="Montserrat" pitchFamily="2" charset="77"/>
              </a:rPr>
              <a:t>=</a:t>
            </a:r>
            <a:r>
              <a:rPr lang="en-US" i="1" dirty="0" err="1"/>
              <a:t>vp</a:t>
            </a:r>
            <a:r>
              <a:rPr lang="en-US" i="1" dirty="0"/>
              <a:t>/c:</a:t>
            </a:r>
          </a:p>
        </p:txBody>
      </p:sp>
      <p:sp>
        <p:nvSpPr>
          <p:cNvPr id="9" name="TextBox 8">
            <a:extLst>
              <a:ext uri="{FF2B5EF4-FFF2-40B4-BE49-F238E27FC236}">
                <a16:creationId xmlns:a16="http://schemas.microsoft.com/office/drawing/2014/main" id="{66CF8CBE-A352-2F52-6068-55550EC60890}"/>
              </a:ext>
            </a:extLst>
          </p:cNvPr>
          <p:cNvSpPr txBox="1"/>
          <p:nvPr/>
        </p:nvSpPr>
        <p:spPr>
          <a:xfrm>
            <a:off x="2217721" y="998761"/>
            <a:ext cx="10137290" cy="523220"/>
          </a:xfrm>
          <a:prstGeom prst="rect">
            <a:avLst/>
          </a:prstGeom>
          <a:noFill/>
        </p:spPr>
        <p:txBody>
          <a:bodyPr wrap="square" rtlCol="0">
            <a:spAutoFit/>
          </a:bodyPr>
          <a:lstStyle/>
          <a:p>
            <a:pPr algn="ctr"/>
            <a:r>
              <a:rPr lang="en-US" sz="2800" b="1" dirty="0"/>
              <a:t>Multi-stage velocity-matched architecture</a:t>
            </a:r>
          </a:p>
        </p:txBody>
      </p:sp>
      <p:pic>
        <p:nvPicPr>
          <p:cNvPr id="7" name="Picture 6">
            <a:extLst>
              <a:ext uri="{FF2B5EF4-FFF2-40B4-BE49-F238E27FC236}">
                <a16:creationId xmlns:a16="http://schemas.microsoft.com/office/drawing/2014/main" id="{99C5E9EE-E11E-1034-F141-79C9794BAF3B}"/>
              </a:ext>
            </a:extLst>
          </p:cNvPr>
          <p:cNvPicPr>
            <a:picLocks noChangeAspect="1"/>
          </p:cNvPicPr>
          <p:nvPr/>
        </p:nvPicPr>
        <p:blipFill>
          <a:blip r:embed="rId7"/>
          <a:stretch>
            <a:fillRect/>
          </a:stretch>
        </p:blipFill>
        <p:spPr>
          <a:xfrm>
            <a:off x="2067781" y="609706"/>
            <a:ext cx="1481161" cy="746505"/>
          </a:xfrm>
          <a:prstGeom prst="rect">
            <a:avLst/>
          </a:prstGeom>
        </p:spPr>
      </p:pic>
      <p:pic>
        <p:nvPicPr>
          <p:cNvPr id="10" name="Picture 9">
            <a:extLst>
              <a:ext uri="{FF2B5EF4-FFF2-40B4-BE49-F238E27FC236}">
                <a16:creationId xmlns:a16="http://schemas.microsoft.com/office/drawing/2014/main" id="{F329E6C3-A95A-1CA3-8CA5-E24A2664375D}"/>
              </a:ext>
            </a:extLst>
          </p:cNvPr>
          <p:cNvPicPr>
            <a:picLocks noChangeAspect="1"/>
          </p:cNvPicPr>
          <p:nvPr/>
        </p:nvPicPr>
        <p:blipFill>
          <a:blip r:embed="rId8">
            <a:duotone>
              <a:schemeClr val="bg2">
                <a:shade val="45000"/>
                <a:satMod val="135000"/>
              </a:schemeClr>
              <a:prstClr val="white"/>
            </a:duotone>
            <a:alphaModFix amt="35000"/>
          </a:blip>
          <a:stretch>
            <a:fillRect/>
          </a:stretch>
        </p:blipFill>
        <p:spPr>
          <a:xfrm>
            <a:off x="4471970" y="4947386"/>
            <a:ext cx="2574001" cy="1569685"/>
          </a:xfrm>
          <a:prstGeom prst="rect">
            <a:avLst/>
          </a:prstGeom>
        </p:spPr>
      </p:pic>
    </p:spTree>
    <p:extLst>
      <p:ext uri="{BB962C8B-B14F-4D97-AF65-F5344CB8AC3E}">
        <p14:creationId xmlns:p14="http://schemas.microsoft.com/office/powerpoint/2010/main" val="3772753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20">
    <p:bg>
      <p:bgPr>
        <a:solidFill>
          <a:srgbClr val="F6F8FB"/>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8FB"/>
          </a:solidFill>
          <a:ln w="12700">
            <a:solidFill>
              <a:srgbClr val="F6F8FB">
                <a:alpha val="0"/>
              </a:srgbClr>
            </a:solidFill>
            <a:prstDash val="solid"/>
          </a:ln>
        </p:spPr>
        <p:txBody>
          <a:bodyPr/>
          <a:lstStyle/>
          <a:p>
            <a:endParaRPr lang="en-GB"/>
          </a:p>
        </p:txBody>
      </p:sp>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4" name="Text 2"/>
          <p:cNvSpPr/>
          <p:nvPr/>
        </p:nvSpPr>
        <p:spPr>
          <a:xfrm>
            <a:off x="320040" y="6492240"/>
            <a:ext cx="7315200" cy="201168"/>
          </a:xfrm>
          <a:prstGeom prst="rect">
            <a:avLst/>
          </a:prstGeom>
          <a:noFill/>
          <a:ln/>
        </p:spPr>
        <p:txBody>
          <a:bodyPr wrap="square" lIns="0" tIns="0" rIns="0" bIns="0" rtlCol="0" anchor="ctr"/>
          <a:lstStyle/>
          <a:p>
            <a:pPr marL="0" indent="0">
              <a:buNone/>
            </a:pPr>
            <a:r>
              <a:rPr lang="en-US" sz="850" dirty="0">
                <a:solidFill>
                  <a:srgbClr val="667085"/>
                </a:solidFill>
              </a:rPr>
              <a:t>PhC branch</a:t>
            </a:r>
            <a:endParaRPr lang="en-US" sz="850" dirty="0"/>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600" b="1" dirty="0">
                <a:solidFill>
                  <a:srgbClr val="12263A"/>
                </a:solidFill>
              </a:rPr>
              <a:t>Hollow-core PhC waveguide for β ≈ 0.7 → 1</a:t>
            </a:r>
            <a:endParaRPr lang="en-US" sz="2600" dirty="0"/>
          </a:p>
        </p:txBody>
      </p:sp>
      <p:sp>
        <p:nvSpPr>
          <p:cNvPr id="7" name="Text 5"/>
          <p:cNvSpPr/>
          <p:nvPr/>
        </p:nvSpPr>
        <p:spPr>
          <a:xfrm>
            <a:off x="530352" y="804672"/>
            <a:ext cx="10927080" cy="292608"/>
          </a:xfrm>
          <a:prstGeom prst="rect">
            <a:avLst/>
          </a:prstGeom>
          <a:noFill/>
          <a:ln/>
        </p:spPr>
        <p:txBody>
          <a:bodyPr wrap="square" lIns="0" tIns="0" rIns="0" bIns="0" rtlCol="0" anchor="ctr">
            <a:normAutofit/>
          </a:bodyPr>
          <a:lstStyle/>
          <a:p>
            <a:pPr marL="0" indent="0">
              <a:buNone/>
            </a:pPr>
            <a:r>
              <a:rPr lang="en-US" b="1" dirty="0">
                <a:solidFill>
                  <a:srgbClr val="5B677A"/>
                </a:solidFill>
              </a:rPr>
              <a:t>A triangular lattice creates a bandgap; </a:t>
            </a:r>
            <a:endParaRPr lang="en-US" b="1"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11" name="Shape 7"/>
          <p:cNvSpPr/>
          <p:nvPr/>
        </p:nvSpPr>
        <p:spPr>
          <a:xfrm>
            <a:off x="1005840" y="5486400"/>
            <a:ext cx="10058400" cy="502920"/>
          </a:xfrm>
          <a:prstGeom prst="roundRect">
            <a:avLst>
              <a:gd name="adj" fmla="val 27273"/>
            </a:avLst>
          </a:prstGeom>
          <a:solidFill>
            <a:srgbClr val="F0F7FF"/>
          </a:solidFill>
          <a:ln w="10160">
            <a:solidFill>
              <a:srgbClr val="BFD8F2"/>
            </a:solidFill>
            <a:prstDash val="solid"/>
          </a:ln>
        </p:spPr>
        <p:txBody>
          <a:bodyPr/>
          <a:lstStyle/>
          <a:p>
            <a:endParaRPr lang="en-GB"/>
          </a:p>
        </p:txBody>
      </p:sp>
      <p:sp>
        <p:nvSpPr>
          <p:cNvPr id="12" name="Text 8"/>
          <p:cNvSpPr/>
          <p:nvPr/>
        </p:nvSpPr>
        <p:spPr>
          <a:xfrm>
            <a:off x="1234440" y="5586984"/>
            <a:ext cx="9601200" cy="256032"/>
          </a:xfrm>
          <a:prstGeom prst="rect">
            <a:avLst/>
          </a:prstGeom>
          <a:noFill/>
          <a:ln/>
        </p:spPr>
        <p:txBody>
          <a:bodyPr wrap="square" lIns="762" tIns="762" rIns="762" bIns="762" rtlCol="0" anchor="ctr">
            <a:normAutofit/>
          </a:bodyPr>
          <a:lstStyle/>
          <a:p>
            <a:pPr marL="0" indent="0" algn="ctr">
              <a:buNone/>
            </a:pPr>
            <a:r>
              <a:rPr lang="en-US" sz="1550" b="1" dirty="0">
                <a:solidFill>
                  <a:srgbClr val="12263A"/>
                </a:solidFill>
              </a:rPr>
              <a:t>Operating point: confined TM</a:t>
            </a:r>
            <a:r>
              <a:rPr lang="en-US" sz="1550" b="1" baseline="-25000" dirty="0">
                <a:solidFill>
                  <a:srgbClr val="12263A"/>
                </a:solidFill>
              </a:rPr>
              <a:t>01</a:t>
            </a:r>
            <a:r>
              <a:rPr lang="en-US" sz="1550" b="1" dirty="0">
                <a:solidFill>
                  <a:srgbClr val="12263A"/>
                </a:solidFill>
              </a:rPr>
              <a:t>-like mode, with longitudinal E</a:t>
            </a:r>
            <a:r>
              <a:rPr lang="en-US" sz="1550" b="1" baseline="-25000" dirty="0">
                <a:solidFill>
                  <a:srgbClr val="12263A"/>
                </a:solidFill>
              </a:rPr>
              <a:t>z</a:t>
            </a:r>
            <a:r>
              <a:rPr lang="en-US" sz="1550" b="1" dirty="0">
                <a:solidFill>
                  <a:srgbClr val="12263A"/>
                </a:solidFill>
              </a:rPr>
              <a:t> dominant in the hollow channel.</a:t>
            </a:r>
            <a:endParaRPr lang="en-US" sz="1550" dirty="0"/>
          </a:p>
        </p:txBody>
      </p:sp>
      <p:sp>
        <p:nvSpPr>
          <p:cNvPr id="13" name="Text 9"/>
          <p:cNvSpPr/>
          <p:nvPr/>
        </p:nvSpPr>
        <p:spPr>
          <a:xfrm>
            <a:off x="502920" y="6039615"/>
            <a:ext cx="5532120" cy="402329"/>
          </a:xfrm>
          <a:prstGeom prst="rect">
            <a:avLst/>
          </a:prstGeom>
          <a:solidFill>
            <a:schemeClr val="accent4">
              <a:lumMod val="40000"/>
              <a:lumOff val="60000"/>
            </a:schemeClr>
          </a:solidFill>
          <a:ln>
            <a:solidFill>
              <a:schemeClr val="accent1"/>
            </a:solidFill>
          </a:ln>
        </p:spPr>
        <p:txBody>
          <a:bodyPr wrap="square" lIns="0" tIns="0" rIns="0" bIns="0" rtlCol="0" anchor="ctr">
            <a:normAutofit fontScale="85000" lnSpcReduction="20000"/>
          </a:bodyPr>
          <a:lstStyle/>
          <a:p>
            <a:r>
              <a:rPr lang="en-US" b="1" dirty="0">
                <a:solidFill>
                  <a:srgbClr val="667085"/>
                </a:solidFill>
              </a:rPr>
              <a:t>G. S. Mauro et al., “Design of a Tapered Triangular-Lattice Hollow-Core PhC Waveguide,” manuscript in preparation (2026).</a:t>
            </a:r>
          </a:p>
        </p:txBody>
      </p:sp>
      <p:grpSp>
        <p:nvGrpSpPr>
          <p:cNvPr id="14" name="Group 13">
            <a:extLst>
              <a:ext uri="{FF2B5EF4-FFF2-40B4-BE49-F238E27FC236}">
                <a16:creationId xmlns:a16="http://schemas.microsoft.com/office/drawing/2014/main" id="{B8324D48-9280-AB0F-4756-D58DB43DA8A7}"/>
              </a:ext>
            </a:extLst>
          </p:cNvPr>
          <p:cNvGrpSpPr/>
          <p:nvPr/>
        </p:nvGrpSpPr>
        <p:grpSpPr>
          <a:xfrm>
            <a:off x="4064839" y="2028037"/>
            <a:ext cx="4381554" cy="3351212"/>
            <a:chOff x="235470" y="1735954"/>
            <a:chExt cx="3621119" cy="2769596"/>
          </a:xfrm>
        </p:grpSpPr>
        <p:pic>
          <p:nvPicPr>
            <p:cNvPr id="15" name="Picture 14">
              <a:extLst>
                <a:ext uri="{FF2B5EF4-FFF2-40B4-BE49-F238E27FC236}">
                  <a16:creationId xmlns:a16="http://schemas.microsoft.com/office/drawing/2014/main" id="{582A2B42-3A56-1EF5-6FE3-4941948913DE}"/>
                </a:ext>
              </a:extLst>
            </p:cNvPr>
            <p:cNvPicPr>
              <a:picLocks noChangeAspect="1"/>
            </p:cNvPicPr>
            <p:nvPr/>
          </p:nvPicPr>
          <p:blipFill>
            <a:blip r:embed="rId3"/>
            <a:srcRect r="57858"/>
            <a:stretch>
              <a:fillRect/>
            </a:stretch>
          </p:blipFill>
          <p:spPr>
            <a:xfrm>
              <a:off x="235470" y="1735954"/>
              <a:ext cx="2743200" cy="2769596"/>
            </a:xfrm>
            <a:prstGeom prst="rect">
              <a:avLst/>
            </a:prstGeom>
          </p:spPr>
        </p:pic>
        <p:sp>
          <p:nvSpPr>
            <p:cNvPr id="16" name="TextBox 15">
              <a:extLst>
                <a:ext uri="{FF2B5EF4-FFF2-40B4-BE49-F238E27FC236}">
                  <a16:creationId xmlns:a16="http://schemas.microsoft.com/office/drawing/2014/main" id="{68CFBF2E-3969-1B30-5B25-25613B19DF9C}"/>
                </a:ext>
              </a:extLst>
            </p:cNvPr>
            <p:cNvSpPr txBox="1"/>
            <p:nvPr/>
          </p:nvSpPr>
          <p:spPr>
            <a:xfrm>
              <a:off x="383333" y="3464322"/>
              <a:ext cx="1173739" cy="369332"/>
            </a:xfrm>
            <a:prstGeom prst="rect">
              <a:avLst/>
            </a:prstGeom>
            <a:ln w="28575">
              <a:solidFill>
                <a:srgbClr val="00B0F0"/>
              </a:solidFill>
            </a:ln>
          </p:spPr>
          <p:style>
            <a:lnRef idx="2">
              <a:schemeClr val="accent1"/>
            </a:lnRef>
            <a:fillRef idx="1">
              <a:schemeClr val="lt1"/>
            </a:fillRef>
            <a:effectRef idx="0">
              <a:schemeClr val="accent1"/>
            </a:effectRef>
            <a:fontRef idx="minor">
              <a:schemeClr val="dk1"/>
            </a:fontRef>
          </p:style>
          <p:txBody>
            <a:bodyPr wrap="square">
              <a:spAutoFit/>
            </a:bodyPr>
            <a:lstStyle/>
            <a:p>
              <a:pPr>
                <a:buNone/>
              </a:pPr>
              <a:r>
                <a:rPr lang="en-GB" b="1" dirty="0">
                  <a:effectLst/>
                  <a:latin typeface="Helvetica" pitchFamily="2" charset="0"/>
                </a:rPr>
                <a:t>air holes</a:t>
              </a:r>
            </a:p>
          </p:txBody>
        </p:sp>
        <p:sp>
          <p:nvSpPr>
            <p:cNvPr id="17" name="TextBox 16">
              <a:extLst>
                <a:ext uri="{FF2B5EF4-FFF2-40B4-BE49-F238E27FC236}">
                  <a16:creationId xmlns:a16="http://schemas.microsoft.com/office/drawing/2014/main" id="{EFF4AD42-4F36-C053-0BCE-310B19F64494}"/>
                </a:ext>
              </a:extLst>
            </p:cNvPr>
            <p:cNvSpPr txBox="1"/>
            <p:nvPr/>
          </p:nvSpPr>
          <p:spPr>
            <a:xfrm>
              <a:off x="383333" y="4026258"/>
              <a:ext cx="1919308" cy="369332"/>
            </a:xfrm>
            <a:prstGeom prst="rect">
              <a:avLst/>
            </a:prstGeom>
            <a:noFill/>
            <a:ln w="38100">
              <a:solidFill>
                <a:schemeClr val="bg2">
                  <a:lumMod val="50000"/>
                </a:schemeClr>
              </a:solidFill>
            </a:ln>
          </p:spPr>
          <p:txBody>
            <a:bodyPr wrap="none" rtlCol="0">
              <a:spAutoFit/>
            </a:bodyPr>
            <a:lstStyle/>
            <a:p>
              <a:pPr>
                <a:buNone/>
              </a:pPr>
              <a:r>
                <a:rPr lang="en-GB" b="1" dirty="0">
                  <a:latin typeface="Helvetica" pitchFamily="2" charset="0"/>
                </a:rPr>
                <a:t>silicon  </a:t>
              </a:r>
              <a:r>
                <a:rPr lang="el-GR" b="1" dirty="0">
                  <a:latin typeface="Helvetica" pitchFamily="2" charset="0"/>
                </a:rPr>
                <a:t>ϵ</a:t>
              </a:r>
              <a:r>
                <a:rPr lang="en-GB" b="1" baseline="-25000" dirty="0">
                  <a:latin typeface="Helvetica" pitchFamily="2" charset="0"/>
                </a:rPr>
                <a:t>r</a:t>
              </a:r>
              <a:r>
                <a:rPr lang="en-GB" b="1" dirty="0">
                  <a:latin typeface="Helvetica" pitchFamily="2" charset="0"/>
                </a:rPr>
                <a:t> = 11.9</a:t>
              </a:r>
            </a:p>
          </p:txBody>
        </p:sp>
        <p:cxnSp>
          <p:nvCxnSpPr>
            <p:cNvPr id="18" name="Straight Arrow Connector 17">
              <a:extLst>
                <a:ext uri="{FF2B5EF4-FFF2-40B4-BE49-F238E27FC236}">
                  <a16:creationId xmlns:a16="http://schemas.microsoft.com/office/drawing/2014/main" id="{902388E4-00BC-3B11-35EA-5F2E231DF85D}"/>
                </a:ext>
              </a:extLst>
            </p:cNvPr>
            <p:cNvCxnSpPr>
              <a:cxnSpLocks/>
            </p:cNvCxnSpPr>
            <p:nvPr/>
          </p:nvCxnSpPr>
          <p:spPr>
            <a:xfrm flipV="1">
              <a:off x="1557072" y="2951507"/>
              <a:ext cx="279162" cy="512815"/>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D875BF4-85DE-5F8E-8BBA-07762D025AED}"/>
                </a:ext>
              </a:extLst>
            </p:cNvPr>
            <p:cNvCxnSpPr>
              <a:cxnSpLocks/>
            </p:cNvCxnSpPr>
            <p:nvPr/>
          </p:nvCxnSpPr>
          <p:spPr>
            <a:xfrm flipV="1">
              <a:off x="2310923" y="3286044"/>
              <a:ext cx="403497" cy="740214"/>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7378EAD-E3D9-0825-964C-243A8C623611}"/>
                </a:ext>
              </a:extLst>
            </p:cNvPr>
            <p:cNvSpPr/>
            <p:nvPr/>
          </p:nvSpPr>
          <p:spPr>
            <a:xfrm rot="1469099">
              <a:off x="2802704" y="3067961"/>
              <a:ext cx="1053885" cy="511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9F5A948-76D0-87C3-5E44-04B0A97B7709}"/>
                </a:ext>
              </a:extLst>
            </p:cNvPr>
            <p:cNvSpPr/>
            <p:nvPr/>
          </p:nvSpPr>
          <p:spPr>
            <a:xfrm rot="1835396">
              <a:off x="2591308" y="3333974"/>
              <a:ext cx="1053885" cy="7894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680B53E-EA5C-8701-F436-CE17488C8B5C}"/>
                </a:ext>
              </a:extLst>
            </p:cNvPr>
            <p:cNvSpPr/>
            <p:nvPr/>
          </p:nvSpPr>
          <p:spPr>
            <a:xfrm rot="794654">
              <a:off x="320026" y="2872884"/>
              <a:ext cx="1311025" cy="3374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5B21ADA-E620-B2D8-D4ED-1E2554D1A8B8}"/>
                </a:ext>
              </a:extLst>
            </p:cNvPr>
            <p:cNvSpPr/>
            <p:nvPr/>
          </p:nvSpPr>
          <p:spPr>
            <a:xfrm rot="1637511">
              <a:off x="1656181" y="3338398"/>
              <a:ext cx="872716" cy="2246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48A42E-FEC7-BFF5-E30B-5564244115EE}"/>
                </a:ext>
              </a:extLst>
            </p:cNvPr>
            <p:cNvSpPr/>
            <p:nvPr/>
          </p:nvSpPr>
          <p:spPr>
            <a:xfrm rot="1773844">
              <a:off x="1879187" y="3272045"/>
              <a:ext cx="706015" cy="2246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592D417-4C46-4EF6-AAAE-73E5B2CB3719}"/>
                </a:ext>
              </a:extLst>
            </p:cNvPr>
            <p:cNvSpPr/>
            <p:nvPr/>
          </p:nvSpPr>
          <p:spPr>
            <a:xfrm rot="1637511">
              <a:off x="1488829" y="3178256"/>
              <a:ext cx="145971" cy="1534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C435AF0-0FF8-D2EA-6573-4642C4EDD608}"/>
                </a:ext>
              </a:extLst>
            </p:cNvPr>
            <p:cNvSpPr/>
            <p:nvPr/>
          </p:nvSpPr>
          <p:spPr>
            <a:xfrm rot="1637511">
              <a:off x="1660933" y="3260716"/>
              <a:ext cx="145971" cy="1534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A78D36C-6D45-3181-9276-B77590E16990}"/>
                </a:ext>
              </a:extLst>
            </p:cNvPr>
            <p:cNvSpPr/>
            <p:nvPr/>
          </p:nvSpPr>
          <p:spPr>
            <a:xfrm rot="1637511">
              <a:off x="2621720" y="3453926"/>
              <a:ext cx="145971" cy="1534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TextBox 27">
            <a:extLst>
              <a:ext uri="{FF2B5EF4-FFF2-40B4-BE49-F238E27FC236}">
                <a16:creationId xmlns:a16="http://schemas.microsoft.com/office/drawing/2014/main" id="{63CF6A4B-D8E2-A156-B581-AA8233AF0AC6}"/>
              </a:ext>
            </a:extLst>
          </p:cNvPr>
          <p:cNvSpPr txBox="1"/>
          <p:nvPr/>
        </p:nvSpPr>
        <p:spPr>
          <a:xfrm>
            <a:off x="3841738" y="1146830"/>
            <a:ext cx="2743199" cy="400110"/>
          </a:xfrm>
          <a:prstGeom prst="rect">
            <a:avLst/>
          </a:prstGeom>
          <a:noFill/>
        </p:spPr>
        <p:txBody>
          <a:bodyPr wrap="square">
            <a:spAutoFit/>
          </a:bodyPr>
          <a:lstStyle/>
          <a:p>
            <a:pPr marL="285750" indent="-285750">
              <a:buFont typeface="Arial" panose="020B0604020202020204" pitchFamily="34" charset="0"/>
              <a:buChar char="•"/>
            </a:pPr>
            <a:r>
              <a:rPr lang="en-GB" sz="2000" b="0" i="0" u="none" strike="noStrike" kern="1200" dirty="0">
                <a:solidFill>
                  <a:schemeClr val="tx1"/>
                </a:solidFill>
                <a:effectLst/>
                <a:latin typeface="+mn-lt"/>
                <a:ea typeface="+mn-ea"/>
                <a:cs typeface="+mn-cs"/>
              </a:rPr>
              <a:t>triangular lattice</a:t>
            </a:r>
            <a:endParaRPr lang="en-GB" sz="2000" dirty="0"/>
          </a:p>
        </p:txBody>
      </p:sp>
      <p:sp>
        <p:nvSpPr>
          <p:cNvPr id="29" name="TextBox 28">
            <a:extLst>
              <a:ext uri="{FF2B5EF4-FFF2-40B4-BE49-F238E27FC236}">
                <a16:creationId xmlns:a16="http://schemas.microsoft.com/office/drawing/2014/main" id="{19CA01BA-03AE-BC61-69D2-ACADBBA72CA8}"/>
              </a:ext>
            </a:extLst>
          </p:cNvPr>
          <p:cNvSpPr txBox="1"/>
          <p:nvPr/>
        </p:nvSpPr>
        <p:spPr>
          <a:xfrm>
            <a:off x="7134411" y="1165364"/>
            <a:ext cx="1864405" cy="381576"/>
          </a:xfrm>
          <a:prstGeom prst="rect">
            <a:avLst/>
          </a:prstGeom>
          <a:noFill/>
        </p:spPr>
        <p:txBody>
          <a:bodyPr wrap="square">
            <a:spAutoFit/>
          </a:bodyPr>
          <a:lstStyle/>
          <a:p>
            <a:r>
              <a:rPr lang="en-GB" sz="1800" b="1" i="0" u="none" strike="noStrike" kern="1200" dirty="0">
                <a:solidFill>
                  <a:schemeClr val="tx1"/>
                </a:solidFill>
                <a:effectLst/>
                <a:latin typeface="+mn-lt"/>
                <a:ea typeface="+mn-ea"/>
                <a:cs typeface="+mn-cs"/>
              </a:rPr>
              <a:t>bandgap</a:t>
            </a:r>
            <a:endParaRPr lang="en-GB" b="1" dirty="0"/>
          </a:p>
        </p:txBody>
      </p:sp>
      <p:cxnSp>
        <p:nvCxnSpPr>
          <p:cNvPr id="30" name="Straight Arrow Connector 29">
            <a:extLst>
              <a:ext uri="{FF2B5EF4-FFF2-40B4-BE49-F238E27FC236}">
                <a16:creationId xmlns:a16="http://schemas.microsoft.com/office/drawing/2014/main" id="{73664C6E-639F-BCC8-5FD8-ED9A5A47AD8C}"/>
              </a:ext>
            </a:extLst>
          </p:cNvPr>
          <p:cNvCxnSpPr/>
          <p:nvPr/>
        </p:nvCxnSpPr>
        <p:spPr>
          <a:xfrm>
            <a:off x="6255617" y="1356799"/>
            <a:ext cx="626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7BD96-884B-2231-CCEF-A91D807D6A0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16D115F7-891B-E232-2F66-FBB82132FF3B}"/>
              </a:ext>
            </a:extLst>
          </p:cNvPr>
          <p:cNvSpPr>
            <a:spLocks noGrp="1"/>
          </p:cNvSpPr>
          <p:nvPr>
            <p:ph type="dt" sz="half" idx="10"/>
          </p:nvPr>
        </p:nvSpPr>
        <p:spPr/>
        <p:txBody>
          <a:bodyPr/>
          <a:lstStyle/>
          <a:p>
            <a:r>
              <a:rPr lang="it-IT"/>
              <a:t>07/02/24</a:t>
            </a:r>
            <a:endParaRPr lang="en-IT" dirty="0"/>
          </a:p>
        </p:txBody>
      </p:sp>
      <p:sp>
        <p:nvSpPr>
          <p:cNvPr id="4" name="Slide Number Placeholder 3">
            <a:extLst>
              <a:ext uri="{FF2B5EF4-FFF2-40B4-BE49-F238E27FC236}">
                <a16:creationId xmlns:a16="http://schemas.microsoft.com/office/drawing/2014/main" id="{1B9F6534-5E94-D87F-8AAC-D233BE88EB61}"/>
              </a:ext>
            </a:extLst>
          </p:cNvPr>
          <p:cNvSpPr>
            <a:spLocks noGrp="1"/>
          </p:cNvSpPr>
          <p:nvPr>
            <p:ph type="sldNum" sz="quarter" idx="12"/>
          </p:nvPr>
        </p:nvSpPr>
        <p:spPr/>
        <p:txBody>
          <a:bodyPr/>
          <a:lstStyle/>
          <a:p>
            <a:fld id="{96CE6C3E-E375-3C4B-BDAC-C4D937CD00AD}" type="slidenum">
              <a:rPr lang="en-IT" smtClean="0"/>
              <a:t>36</a:t>
            </a:fld>
            <a:endParaRPr lang="en-IT" dirty="0"/>
          </a:p>
        </p:txBody>
      </p:sp>
      <p:sp>
        <p:nvSpPr>
          <p:cNvPr id="10" name="TextBox 9">
            <a:extLst>
              <a:ext uri="{FF2B5EF4-FFF2-40B4-BE49-F238E27FC236}">
                <a16:creationId xmlns:a16="http://schemas.microsoft.com/office/drawing/2014/main" id="{B93D4B49-7A44-D96C-D67D-5E1049E1B8CA}"/>
              </a:ext>
            </a:extLst>
          </p:cNvPr>
          <p:cNvSpPr txBox="1"/>
          <p:nvPr/>
        </p:nvSpPr>
        <p:spPr>
          <a:xfrm>
            <a:off x="101517" y="119"/>
            <a:ext cx="12901410" cy="584775"/>
          </a:xfrm>
          <a:prstGeom prst="rect">
            <a:avLst/>
          </a:prstGeom>
          <a:noFill/>
        </p:spPr>
        <p:txBody>
          <a:bodyPr wrap="square">
            <a:spAutoFit/>
          </a:bodyPr>
          <a:lstStyle/>
          <a:p>
            <a:r>
              <a:rPr lang="en-GB" sz="3200" b="1" i="0" u="none" strike="noStrike" dirty="0">
                <a:solidFill>
                  <a:schemeClr val="bg1"/>
                </a:solidFill>
                <a:effectLst/>
              </a:rPr>
              <a:t>Photonic Crystal Waveguide </a:t>
            </a:r>
            <a:r>
              <a:rPr lang="en-GB" sz="3200" b="1" dirty="0">
                <a:solidFill>
                  <a:schemeClr val="bg1"/>
                </a:solidFill>
              </a:rPr>
              <a:t>supercell</a:t>
            </a:r>
            <a:r>
              <a:rPr lang="en-GB" sz="3200" b="1" i="0" u="none" strike="noStrike" dirty="0">
                <a:solidFill>
                  <a:schemeClr val="bg1"/>
                </a:solidFill>
                <a:effectLst/>
              </a:rPr>
              <a:t> for Acceleration</a:t>
            </a:r>
            <a:endParaRPr lang="en-GB" sz="3200" b="0" i="0" u="none" strike="noStrike" dirty="0">
              <a:solidFill>
                <a:schemeClr val="bg1"/>
              </a:solidFill>
              <a:effectLst/>
            </a:endParaRPr>
          </a:p>
        </p:txBody>
      </p:sp>
      <p:grpSp>
        <p:nvGrpSpPr>
          <p:cNvPr id="15" name="Group 14">
            <a:extLst>
              <a:ext uri="{FF2B5EF4-FFF2-40B4-BE49-F238E27FC236}">
                <a16:creationId xmlns:a16="http://schemas.microsoft.com/office/drawing/2014/main" id="{9EE37913-098F-168B-8CAA-2C259EAE7623}"/>
              </a:ext>
            </a:extLst>
          </p:cNvPr>
          <p:cNvGrpSpPr/>
          <p:nvPr/>
        </p:nvGrpSpPr>
        <p:grpSpPr>
          <a:xfrm>
            <a:off x="4010635" y="2173054"/>
            <a:ext cx="6509432" cy="3180519"/>
            <a:chOff x="235470" y="1735954"/>
            <a:chExt cx="6509432" cy="3498571"/>
          </a:xfrm>
        </p:grpSpPr>
        <p:pic>
          <p:nvPicPr>
            <p:cNvPr id="6" name="Picture 5">
              <a:extLst>
                <a:ext uri="{FF2B5EF4-FFF2-40B4-BE49-F238E27FC236}">
                  <a16:creationId xmlns:a16="http://schemas.microsoft.com/office/drawing/2014/main" id="{FCC8BA2B-411A-159E-915C-FC595C5D920F}"/>
                </a:ext>
              </a:extLst>
            </p:cNvPr>
            <p:cNvPicPr>
              <a:picLocks noChangeAspect="1"/>
            </p:cNvPicPr>
            <p:nvPr/>
          </p:nvPicPr>
          <p:blipFill>
            <a:blip r:embed="rId3"/>
            <a:stretch>
              <a:fillRect/>
            </a:stretch>
          </p:blipFill>
          <p:spPr>
            <a:xfrm>
              <a:off x="235470" y="1735954"/>
              <a:ext cx="6509432" cy="2769596"/>
            </a:xfrm>
            <a:prstGeom prst="rect">
              <a:avLst/>
            </a:prstGeom>
          </p:spPr>
        </p:pic>
        <p:sp>
          <p:nvSpPr>
            <p:cNvPr id="11" name="TextBox 10">
              <a:extLst>
                <a:ext uri="{FF2B5EF4-FFF2-40B4-BE49-F238E27FC236}">
                  <a16:creationId xmlns:a16="http://schemas.microsoft.com/office/drawing/2014/main" id="{B221BBE2-23B9-374F-D168-41B509728DF5}"/>
                </a:ext>
              </a:extLst>
            </p:cNvPr>
            <p:cNvSpPr txBox="1"/>
            <p:nvPr/>
          </p:nvSpPr>
          <p:spPr>
            <a:xfrm>
              <a:off x="383333" y="3464322"/>
              <a:ext cx="1173739" cy="369332"/>
            </a:xfrm>
            <a:prstGeom prst="rect">
              <a:avLst/>
            </a:prstGeom>
            <a:ln w="28575">
              <a:solidFill>
                <a:srgbClr val="00B0F0"/>
              </a:solidFill>
            </a:ln>
          </p:spPr>
          <p:style>
            <a:lnRef idx="2">
              <a:schemeClr val="accent1"/>
            </a:lnRef>
            <a:fillRef idx="1">
              <a:schemeClr val="lt1"/>
            </a:fillRef>
            <a:effectRef idx="0">
              <a:schemeClr val="accent1"/>
            </a:effectRef>
            <a:fontRef idx="minor">
              <a:schemeClr val="dk1"/>
            </a:fontRef>
          </p:style>
          <p:txBody>
            <a:bodyPr wrap="square">
              <a:spAutoFit/>
            </a:bodyPr>
            <a:lstStyle/>
            <a:p>
              <a:pPr>
                <a:buNone/>
              </a:pPr>
              <a:r>
                <a:rPr lang="en-GB" b="1" dirty="0">
                  <a:effectLst/>
                  <a:latin typeface="Helvetica" pitchFamily="2" charset="0"/>
                </a:rPr>
                <a:t>air holes</a:t>
              </a:r>
            </a:p>
          </p:txBody>
        </p:sp>
        <p:sp>
          <p:nvSpPr>
            <p:cNvPr id="13" name="TextBox 12">
              <a:extLst>
                <a:ext uri="{FF2B5EF4-FFF2-40B4-BE49-F238E27FC236}">
                  <a16:creationId xmlns:a16="http://schemas.microsoft.com/office/drawing/2014/main" id="{3923696B-57AB-34E8-CF58-A0D43898528A}"/>
                </a:ext>
              </a:extLst>
            </p:cNvPr>
            <p:cNvSpPr txBox="1"/>
            <p:nvPr/>
          </p:nvSpPr>
          <p:spPr>
            <a:xfrm>
              <a:off x="383333" y="4588194"/>
              <a:ext cx="2331087" cy="646331"/>
            </a:xfrm>
            <a:prstGeom prst="rect">
              <a:avLst/>
            </a:prstGeom>
            <a:noFill/>
            <a:ln w="28575">
              <a:solidFill>
                <a:srgbClr val="00B0F0"/>
              </a:solidFill>
            </a:ln>
          </p:spPr>
          <p:txBody>
            <a:bodyPr wrap="none" rtlCol="0">
              <a:spAutoFit/>
            </a:bodyPr>
            <a:lstStyle/>
            <a:p>
              <a:r>
                <a:rPr lang="en-GB" b="1" dirty="0"/>
                <a:t>defect</a:t>
              </a:r>
              <a:r>
                <a:rPr lang="en-GB" dirty="0"/>
                <a:t> region/</a:t>
              </a:r>
            </a:p>
            <a:p>
              <a:r>
                <a:rPr lang="en-GB" dirty="0"/>
                <a:t>particle beam channel.</a:t>
              </a:r>
            </a:p>
          </p:txBody>
        </p:sp>
        <p:sp>
          <p:nvSpPr>
            <p:cNvPr id="14" name="TextBox 13">
              <a:extLst>
                <a:ext uri="{FF2B5EF4-FFF2-40B4-BE49-F238E27FC236}">
                  <a16:creationId xmlns:a16="http://schemas.microsoft.com/office/drawing/2014/main" id="{C9B0E074-AC8A-5940-DA8D-262000346351}"/>
                </a:ext>
              </a:extLst>
            </p:cNvPr>
            <p:cNvSpPr txBox="1"/>
            <p:nvPr/>
          </p:nvSpPr>
          <p:spPr>
            <a:xfrm>
              <a:off x="383333" y="4026258"/>
              <a:ext cx="1919308" cy="369332"/>
            </a:xfrm>
            <a:prstGeom prst="rect">
              <a:avLst/>
            </a:prstGeom>
            <a:noFill/>
            <a:ln w="38100">
              <a:solidFill>
                <a:schemeClr val="bg2">
                  <a:lumMod val="50000"/>
                </a:schemeClr>
              </a:solidFill>
            </a:ln>
          </p:spPr>
          <p:txBody>
            <a:bodyPr wrap="none" rtlCol="0">
              <a:spAutoFit/>
            </a:bodyPr>
            <a:lstStyle/>
            <a:p>
              <a:pPr>
                <a:buNone/>
              </a:pPr>
              <a:r>
                <a:rPr lang="en-GB" b="1" dirty="0">
                  <a:latin typeface="Helvetica" pitchFamily="2" charset="0"/>
                </a:rPr>
                <a:t>silicon  </a:t>
              </a:r>
              <a:r>
                <a:rPr lang="el-GR" b="1" dirty="0">
                  <a:latin typeface="Helvetica" pitchFamily="2" charset="0"/>
                </a:rPr>
                <a:t>ϵ</a:t>
              </a:r>
              <a:r>
                <a:rPr lang="en-GB" b="1" baseline="-25000" dirty="0">
                  <a:latin typeface="Helvetica" pitchFamily="2" charset="0"/>
                </a:rPr>
                <a:t>r</a:t>
              </a:r>
              <a:r>
                <a:rPr lang="en-GB" b="1" dirty="0">
                  <a:latin typeface="Helvetica" pitchFamily="2" charset="0"/>
                </a:rPr>
                <a:t> = 11.9</a:t>
              </a:r>
            </a:p>
          </p:txBody>
        </p:sp>
        <p:cxnSp>
          <p:nvCxnSpPr>
            <p:cNvPr id="16" name="Straight Arrow Connector 15">
              <a:extLst>
                <a:ext uri="{FF2B5EF4-FFF2-40B4-BE49-F238E27FC236}">
                  <a16:creationId xmlns:a16="http://schemas.microsoft.com/office/drawing/2014/main" id="{EE7DD7D0-FE30-C9FA-54BD-ED03E2F4E854}"/>
                </a:ext>
              </a:extLst>
            </p:cNvPr>
            <p:cNvCxnSpPr>
              <a:cxnSpLocks/>
            </p:cNvCxnSpPr>
            <p:nvPr/>
          </p:nvCxnSpPr>
          <p:spPr>
            <a:xfrm flipV="1">
              <a:off x="1557072" y="2951507"/>
              <a:ext cx="279162" cy="512815"/>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E0D989A-5770-0E18-0DC4-D59326573633}"/>
                </a:ext>
              </a:extLst>
            </p:cNvPr>
            <p:cNvCxnSpPr>
              <a:cxnSpLocks/>
            </p:cNvCxnSpPr>
            <p:nvPr/>
          </p:nvCxnSpPr>
          <p:spPr>
            <a:xfrm flipV="1">
              <a:off x="2310923" y="3286044"/>
              <a:ext cx="403497" cy="740214"/>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460DD9B-DF91-DBAC-9E32-BB09D79B3579}"/>
                </a:ext>
              </a:extLst>
            </p:cNvPr>
            <p:cNvCxnSpPr>
              <a:cxnSpLocks/>
            </p:cNvCxnSpPr>
            <p:nvPr/>
          </p:nvCxnSpPr>
          <p:spPr>
            <a:xfrm flipV="1">
              <a:off x="2714420" y="3429000"/>
              <a:ext cx="586341" cy="115919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6E2DFAA7-A07E-F110-3B3B-0D9E5F618084}"/>
              </a:ext>
            </a:extLst>
          </p:cNvPr>
          <p:cNvSpPr txBox="1"/>
          <p:nvPr/>
        </p:nvSpPr>
        <p:spPr>
          <a:xfrm>
            <a:off x="970201" y="1169652"/>
            <a:ext cx="2743199" cy="1015663"/>
          </a:xfrm>
          <a:prstGeom prst="rect">
            <a:avLst/>
          </a:prstGeom>
          <a:noFill/>
        </p:spPr>
        <p:txBody>
          <a:bodyPr wrap="square">
            <a:spAutoFit/>
          </a:bodyPr>
          <a:lstStyle/>
          <a:p>
            <a:pPr marL="285750" indent="-285750">
              <a:buFont typeface="Arial" panose="020B0604020202020204" pitchFamily="34" charset="0"/>
              <a:buChar char="•"/>
            </a:pPr>
            <a:r>
              <a:rPr lang="en-GB" sz="2000" b="0" i="0" u="none" strike="noStrike" kern="1200" dirty="0">
                <a:solidFill>
                  <a:schemeClr val="tx1"/>
                </a:solidFill>
                <a:effectLst/>
                <a:latin typeface="+mn-lt"/>
                <a:ea typeface="+mn-ea"/>
                <a:cs typeface="+mn-cs"/>
              </a:rPr>
              <a:t>triangular lattice</a:t>
            </a:r>
          </a:p>
          <a:p>
            <a:pPr marL="285750" indent="-285750">
              <a:buFont typeface="Arial" panose="020B0604020202020204" pitchFamily="34" charset="0"/>
              <a:buChar char="•"/>
            </a:pPr>
            <a:r>
              <a:rPr lang="en-GB" sz="2000" dirty="0"/>
              <a:t>central defect</a:t>
            </a:r>
            <a:endParaRPr lang="en-GB" sz="2000" b="0" i="0" u="none" strike="noStrike" kern="1200" dirty="0">
              <a:solidFill>
                <a:schemeClr val="tx1"/>
              </a:solidFill>
              <a:effectLst/>
              <a:latin typeface="+mn-lt"/>
              <a:ea typeface="+mn-ea"/>
              <a:cs typeface="+mn-cs"/>
            </a:endParaRPr>
          </a:p>
          <a:p>
            <a:pPr marL="285750" indent="-285750">
              <a:buFont typeface="Arial" panose="020B0604020202020204" pitchFamily="34" charset="0"/>
              <a:buChar char="•"/>
            </a:pPr>
            <a:endParaRPr lang="en-GB" sz="2000" dirty="0"/>
          </a:p>
        </p:txBody>
      </p:sp>
      <p:sp>
        <p:nvSpPr>
          <p:cNvPr id="7" name="TextBox 6">
            <a:extLst>
              <a:ext uri="{FF2B5EF4-FFF2-40B4-BE49-F238E27FC236}">
                <a16:creationId xmlns:a16="http://schemas.microsoft.com/office/drawing/2014/main" id="{FBF24369-725B-2BB0-A838-615D57CD9D23}"/>
              </a:ext>
            </a:extLst>
          </p:cNvPr>
          <p:cNvSpPr txBox="1"/>
          <p:nvPr/>
        </p:nvSpPr>
        <p:spPr>
          <a:xfrm>
            <a:off x="4262874" y="1188186"/>
            <a:ext cx="1814932" cy="381576"/>
          </a:xfrm>
          <a:prstGeom prst="rect">
            <a:avLst/>
          </a:prstGeom>
          <a:noFill/>
        </p:spPr>
        <p:txBody>
          <a:bodyPr wrap="square">
            <a:spAutoFit/>
          </a:bodyPr>
          <a:lstStyle/>
          <a:p>
            <a:r>
              <a:rPr lang="en-GB" sz="1800" b="1" i="0" u="none" strike="noStrike" kern="1200" dirty="0">
                <a:solidFill>
                  <a:schemeClr val="tx1"/>
                </a:solidFill>
                <a:effectLst/>
                <a:latin typeface="+mn-lt"/>
                <a:ea typeface="+mn-ea"/>
                <a:cs typeface="+mn-cs"/>
              </a:rPr>
              <a:t>bandgap</a:t>
            </a:r>
            <a:endParaRPr lang="en-GB" b="1" dirty="0"/>
          </a:p>
        </p:txBody>
      </p:sp>
      <p:cxnSp>
        <p:nvCxnSpPr>
          <p:cNvPr id="8" name="Straight Arrow Connector 7">
            <a:extLst>
              <a:ext uri="{FF2B5EF4-FFF2-40B4-BE49-F238E27FC236}">
                <a16:creationId xmlns:a16="http://schemas.microsoft.com/office/drawing/2014/main" id="{D69A8094-0F68-887E-F172-EFAFFD795853}"/>
              </a:ext>
            </a:extLst>
          </p:cNvPr>
          <p:cNvCxnSpPr/>
          <p:nvPr/>
        </p:nvCxnSpPr>
        <p:spPr>
          <a:xfrm>
            <a:off x="3384080" y="1379621"/>
            <a:ext cx="626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C8C52A2-9DD3-9E8F-83F6-EECDBAB77507}"/>
              </a:ext>
            </a:extLst>
          </p:cNvPr>
          <p:cNvCxnSpPr/>
          <p:nvPr/>
        </p:nvCxnSpPr>
        <p:spPr>
          <a:xfrm>
            <a:off x="3384080" y="1727933"/>
            <a:ext cx="626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565BA6A-D71A-5E5F-977C-E2D59ADB2375}"/>
              </a:ext>
            </a:extLst>
          </p:cNvPr>
          <p:cNvSpPr txBox="1"/>
          <p:nvPr/>
        </p:nvSpPr>
        <p:spPr>
          <a:xfrm>
            <a:off x="4269132" y="1499154"/>
            <a:ext cx="1974506" cy="369332"/>
          </a:xfrm>
          <a:prstGeom prst="rect">
            <a:avLst/>
          </a:prstGeom>
          <a:noFill/>
        </p:spPr>
        <p:txBody>
          <a:bodyPr wrap="square">
            <a:spAutoFit/>
          </a:bodyPr>
          <a:lstStyle/>
          <a:p>
            <a:r>
              <a:rPr lang="en-GB" sz="1800" b="1" i="0" u="none" strike="noStrike" kern="1200" dirty="0">
                <a:solidFill>
                  <a:schemeClr val="tx1"/>
                </a:solidFill>
                <a:effectLst/>
                <a:latin typeface="+mn-lt"/>
                <a:ea typeface="+mn-ea"/>
                <a:cs typeface="+mn-cs"/>
              </a:rPr>
              <a:t>waveguide</a:t>
            </a:r>
            <a:endParaRPr lang="en-GB" b="1" dirty="0"/>
          </a:p>
        </p:txBody>
      </p:sp>
      <p:sp>
        <p:nvSpPr>
          <p:cNvPr id="17" name="Footer Placeholder 4">
            <a:extLst>
              <a:ext uri="{FF2B5EF4-FFF2-40B4-BE49-F238E27FC236}">
                <a16:creationId xmlns:a16="http://schemas.microsoft.com/office/drawing/2014/main" id="{B02495E3-7FDC-95F5-2617-9FD6D4177144}"/>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18" name="Text 5">
            <a:extLst>
              <a:ext uri="{FF2B5EF4-FFF2-40B4-BE49-F238E27FC236}">
                <a16:creationId xmlns:a16="http://schemas.microsoft.com/office/drawing/2014/main" id="{2E22237D-F19E-5461-85FE-0C785E1FC1B5}"/>
              </a:ext>
            </a:extLst>
          </p:cNvPr>
          <p:cNvSpPr/>
          <p:nvPr/>
        </p:nvSpPr>
        <p:spPr>
          <a:xfrm>
            <a:off x="530352" y="804672"/>
            <a:ext cx="10927080" cy="292608"/>
          </a:xfrm>
          <a:prstGeom prst="rect">
            <a:avLst/>
          </a:prstGeom>
          <a:noFill/>
          <a:ln/>
        </p:spPr>
        <p:txBody>
          <a:bodyPr wrap="square" lIns="0" tIns="0" rIns="0" bIns="0" rtlCol="0" anchor="ctr">
            <a:normAutofit/>
          </a:bodyPr>
          <a:lstStyle/>
          <a:p>
            <a:pPr marL="0" indent="0">
              <a:buNone/>
            </a:pPr>
            <a:r>
              <a:rPr lang="en-US" b="1" dirty="0">
                <a:solidFill>
                  <a:srgbClr val="5B677A"/>
                </a:solidFill>
              </a:rPr>
              <a:t>A triangular lattice creates a bandgap; a central defect traps a TM-like accelerating mode.</a:t>
            </a:r>
            <a:endParaRPr lang="en-US" b="1" dirty="0"/>
          </a:p>
        </p:txBody>
      </p:sp>
    </p:spTree>
    <p:extLst>
      <p:ext uri="{BB962C8B-B14F-4D97-AF65-F5344CB8AC3E}">
        <p14:creationId xmlns:p14="http://schemas.microsoft.com/office/powerpoint/2010/main" val="2046855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DC420-FEC0-6DBF-7468-5AA5814AB16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699FDF0B-E118-79D0-9A6A-1D10A8417EEB}"/>
              </a:ext>
            </a:extLst>
          </p:cNvPr>
          <p:cNvSpPr>
            <a:spLocks noGrp="1"/>
          </p:cNvSpPr>
          <p:nvPr>
            <p:ph type="dt" sz="half" idx="10"/>
          </p:nvPr>
        </p:nvSpPr>
        <p:spPr/>
        <p:txBody>
          <a:bodyPr/>
          <a:lstStyle/>
          <a:p>
            <a:r>
              <a:rPr lang="it-IT"/>
              <a:t>07/02/24</a:t>
            </a:r>
            <a:endParaRPr lang="en-IT" dirty="0"/>
          </a:p>
        </p:txBody>
      </p:sp>
      <p:pic>
        <p:nvPicPr>
          <p:cNvPr id="5" name="Picture 4">
            <a:extLst>
              <a:ext uri="{FF2B5EF4-FFF2-40B4-BE49-F238E27FC236}">
                <a16:creationId xmlns:a16="http://schemas.microsoft.com/office/drawing/2014/main" id="{DED9B59B-4F51-ADB2-F22E-2396C5B3A10B}"/>
              </a:ext>
            </a:extLst>
          </p:cNvPr>
          <p:cNvPicPr>
            <a:picLocks noChangeAspect="1"/>
          </p:cNvPicPr>
          <p:nvPr/>
        </p:nvPicPr>
        <p:blipFill>
          <a:blip r:embed="rId3"/>
          <a:stretch>
            <a:fillRect/>
          </a:stretch>
        </p:blipFill>
        <p:spPr>
          <a:xfrm>
            <a:off x="3237523" y="1226364"/>
            <a:ext cx="5716952" cy="4405271"/>
          </a:xfrm>
          <a:prstGeom prst="rect">
            <a:avLst/>
          </a:prstGeom>
        </p:spPr>
      </p:pic>
      <p:sp>
        <p:nvSpPr>
          <p:cNvPr id="4" name="TextBox 3">
            <a:extLst>
              <a:ext uri="{FF2B5EF4-FFF2-40B4-BE49-F238E27FC236}">
                <a16:creationId xmlns:a16="http://schemas.microsoft.com/office/drawing/2014/main" id="{0A59185F-14A2-2E4B-5DA7-0C3D9FBCE434}"/>
              </a:ext>
            </a:extLst>
          </p:cNvPr>
          <p:cNvSpPr txBox="1"/>
          <p:nvPr/>
        </p:nvSpPr>
        <p:spPr>
          <a:xfrm>
            <a:off x="-3049" y="13280"/>
            <a:ext cx="6099048" cy="584775"/>
          </a:xfrm>
          <a:prstGeom prst="rect">
            <a:avLst/>
          </a:prstGeom>
          <a:noFill/>
        </p:spPr>
        <p:txBody>
          <a:bodyPr wrap="square">
            <a:spAutoFit/>
          </a:bodyPr>
          <a:lstStyle/>
          <a:p>
            <a:r>
              <a:rPr lang="en-GB" sz="3200" b="1" i="0" u="none" strike="noStrike" dirty="0">
                <a:solidFill>
                  <a:schemeClr val="bg1"/>
                </a:solidFill>
                <a:effectLst/>
                <a:latin typeface="-webkit-standard"/>
              </a:rPr>
              <a:t>Band Diagram &amp; Operating Point</a:t>
            </a:r>
            <a:endParaRPr lang="en-GB" sz="3200" b="1" dirty="0">
              <a:solidFill>
                <a:schemeClr val="bg1"/>
              </a:solidFill>
            </a:endParaRPr>
          </a:p>
        </p:txBody>
      </p:sp>
      <p:sp>
        <p:nvSpPr>
          <p:cNvPr id="8" name="Oval 7">
            <a:extLst>
              <a:ext uri="{FF2B5EF4-FFF2-40B4-BE49-F238E27FC236}">
                <a16:creationId xmlns:a16="http://schemas.microsoft.com/office/drawing/2014/main" id="{21BE21A8-9D58-85C5-EB8B-1313833759B1}"/>
              </a:ext>
            </a:extLst>
          </p:cNvPr>
          <p:cNvSpPr/>
          <p:nvPr/>
        </p:nvSpPr>
        <p:spPr>
          <a:xfrm>
            <a:off x="5807963" y="3277906"/>
            <a:ext cx="438912" cy="43891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EA2CC1C-78C7-4135-EFF9-022F1C618D44}"/>
              </a:ext>
            </a:extLst>
          </p:cNvPr>
          <p:cNvSpPr txBox="1"/>
          <p:nvPr/>
        </p:nvSpPr>
        <p:spPr>
          <a:xfrm>
            <a:off x="8848008" y="2141854"/>
            <a:ext cx="3237526" cy="923330"/>
          </a:xfrm>
          <a:prstGeom prst="rect">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GB" sz="1800" b="1" dirty="0">
                <a:solidFill>
                  <a:srgbClr val="FF0000"/>
                </a:solidFill>
              </a:rPr>
              <a:t>Intersection @ </a:t>
            </a:r>
            <a:r>
              <a:rPr lang="en-GB" b="1" dirty="0">
                <a:solidFill>
                  <a:srgbClr val="FF0000"/>
                </a:solidFill>
              </a:rPr>
              <a:t>f</a:t>
            </a:r>
            <a:r>
              <a:rPr lang="en-GB" b="1" baseline="-25000" dirty="0">
                <a:solidFill>
                  <a:srgbClr val="FF0000"/>
                </a:solidFill>
              </a:rPr>
              <a:t>0 </a:t>
            </a:r>
            <a:r>
              <a:rPr lang="en-GB" b="1" dirty="0">
                <a:solidFill>
                  <a:srgbClr val="FF0000"/>
                </a:solidFill>
              </a:rPr>
              <a:t>between </a:t>
            </a:r>
          </a:p>
          <a:p>
            <a:r>
              <a:rPr lang="en-GB" b="1" dirty="0">
                <a:solidFill>
                  <a:srgbClr val="FF0000"/>
                </a:solidFill>
              </a:rPr>
              <a:t>the synchronous mode a</a:t>
            </a:r>
            <a:r>
              <a:rPr lang="en-GB" sz="1800" b="1" dirty="0">
                <a:solidFill>
                  <a:srgbClr val="FF0000"/>
                </a:solidFill>
              </a:rPr>
              <a:t>nd the light line</a:t>
            </a:r>
          </a:p>
        </p:txBody>
      </p:sp>
      <p:cxnSp>
        <p:nvCxnSpPr>
          <p:cNvPr id="13" name="Straight Arrow Connector 12">
            <a:extLst>
              <a:ext uri="{FF2B5EF4-FFF2-40B4-BE49-F238E27FC236}">
                <a16:creationId xmlns:a16="http://schemas.microsoft.com/office/drawing/2014/main" id="{CB71E6A1-82E0-CD3F-E13A-B299D84C61F2}"/>
              </a:ext>
            </a:extLst>
          </p:cNvPr>
          <p:cNvCxnSpPr>
            <a:cxnSpLocks/>
            <a:stCxn id="12" idx="1"/>
            <a:endCxn id="8" idx="7"/>
          </p:cNvCxnSpPr>
          <p:nvPr/>
        </p:nvCxnSpPr>
        <p:spPr>
          <a:xfrm flipH="1">
            <a:off x="6182598" y="2603519"/>
            <a:ext cx="2665410" cy="73866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93773D9-611D-9047-AADB-DCAA6BCAD8CF}"/>
              </a:ext>
            </a:extLst>
          </p:cNvPr>
          <p:cNvSpPr txBox="1"/>
          <p:nvPr/>
        </p:nvSpPr>
        <p:spPr>
          <a:xfrm>
            <a:off x="4714363" y="2326431"/>
            <a:ext cx="1215520" cy="646331"/>
          </a:xfrm>
          <a:prstGeom prst="rect">
            <a:avLst/>
          </a:prstGeom>
          <a:ln w="38100">
            <a:solidFill>
              <a:srgbClr val="2D54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b="1" dirty="0">
                <a:solidFill>
                  <a:srgbClr val="2D54C0"/>
                </a:solidFill>
              </a:rPr>
              <a:t>Light line</a:t>
            </a:r>
          </a:p>
          <a:p>
            <a:r>
              <a:rPr lang="en-GB" b="1" dirty="0" err="1">
                <a:solidFill>
                  <a:srgbClr val="2D54C0"/>
                </a:solidFill>
              </a:rPr>
              <a:t>v</a:t>
            </a:r>
            <a:r>
              <a:rPr lang="en-GB" b="1" baseline="-25000" dirty="0" err="1">
                <a:solidFill>
                  <a:srgbClr val="2D54C0"/>
                </a:solidFill>
              </a:rPr>
              <a:t>p</a:t>
            </a:r>
            <a:r>
              <a:rPr lang="en-GB" b="1" dirty="0">
                <a:solidFill>
                  <a:srgbClr val="2D54C0"/>
                </a:solidFill>
              </a:rPr>
              <a:t>=c</a:t>
            </a:r>
          </a:p>
        </p:txBody>
      </p:sp>
      <p:cxnSp>
        <p:nvCxnSpPr>
          <p:cNvPr id="7" name="Straight Arrow Connector 6">
            <a:extLst>
              <a:ext uri="{FF2B5EF4-FFF2-40B4-BE49-F238E27FC236}">
                <a16:creationId xmlns:a16="http://schemas.microsoft.com/office/drawing/2014/main" id="{1B9F3A74-E254-EA19-12B6-85AD6A569873}"/>
              </a:ext>
            </a:extLst>
          </p:cNvPr>
          <p:cNvCxnSpPr>
            <a:cxnSpLocks/>
          </p:cNvCxnSpPr>
          <p:nvPr/>
        </p:nvCxnSpPr>
        <p:spPr>
          <a:xfrm>
            <a:off x="5929883" y="2649596"/>
            <a:ext cx="409957" cy="252100"/>
          </a:xfrm>
          <a:prstGeom prst="straightConnector1">
            <a:avLst/>
          </a:prstGeom>
          <a:ln w="38100">
            <a:solidFill>
              <a:srgbClr val="2D54C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1BA411A-035D-6ADA-9960-C71169A14662}"/>
              </a:ext>
            </a:extLst>
          </p:cNvPr>
          <p:cNvSpPr txBox="1"/>
          <p:nvPr/>
        </p:nvSpPr>
        <p:spPr>
          <a:xfrm>
            <a:off x="76484" y="5276374"/>
            <a:ext cx="3981166" cy="1015663"/>
          </a:xfrm>
          <a:prstGeom prst="rect">
            <a:avLst/>
          </a:prstGeom>
          <a:noFill/>
          <a:ln>
            <a:solidFill>
              <a:schemeClr val="tx1"/>
            </a:solidFill>
          </a:ln>
        </p:spPr>
        <p:txBody>
          <a:bodyPr wrap="square">
            <a:spAutoFit/>
          </a:bodyPr>
          <a:lstStyle/>
          <a:p>
            <a:pPr algn="just"/>
            <a:r>
              <a:rPr lang="en-GB" sz="2000" b="1" i="1" u="none" strike="noStrike" kern="1200" dirty="0">
                <a:solidFill>
                  <a:schemeClr val="tx1"/>
                </a:solidFill>
                <a:effectLst/>
                <a:latin typeface="+mn-lt"/>
                <a:ea typeface="+mn-ea"/>
                <a:cs typeface="+mn-cs"/>
              </a:rPr>
              <a:t>At this frequency, the mode becomes synchronous with relativistic electrons.</a:t>
            </a:r>
            <a:endParaRPr lang="en-GB" sz="2000" b="1" i="1" dirty="0"/>
          </a:p>
        </p:txBody>
      </p:sp>
      <p:cxnSp>
        <p:nvCxnSpPr>
          <p:cNvPr id="11" name="Straight Arrow Connector 10">
            <a:extLst>
              <a:ext uri="{FF2B5EF4-FFF2-40B4-BE49-F238E27FC236}">
                <a16:creationId xmlns:a16="http://schemas.microsoft.com/office/drawing/2014/main" id="{B5DCFC8C-031C-957C-412E-B2A8EBA182B5}"/>
              </a:ext>
            </a:extLst>
          </p:cNvPr>
          <p:cNvCxnSpPr>
            <a:cxnSpLocks/>
          </p:cNvCxnSpPr>
          <p:nvPr/>
        </p:nvCxnSpPr>
        <p:spPr>
          <a:xfrm flipV="1">
            <a:off x="4057650" y="3497362"/>
            <a:ext cx="1750313" cy="177901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Footer Placeholder 4">
            <a:extLst>
              <a:ext uri="{FF2B5EF4-FFF2-40B4-BE49-F238E27FC236}">
                <a16:creationId xmlns:a16="http://schemas.microsoft.com/office/drawing/2014/main" id="{1B98E38C-9E60-7A79-E6D0-783D80555606}"/>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Tree>
    <p:extLst>
      <p:ext uri="{BB962C8B-B14F-4D97-AF65-F5344CB8AC3E}">
        <p14:creationId xmlns:p14="http://schemas.microsoft.com/office/powerpoint/2010/main" val="31805438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993632" y="-1"/>
            <a:ext cx="8882743" cy="602428"/>
          </a:xfrm>
        </p:spPr>
        <p:txBody>
          <a:bodyPr>
            <a:normAutofit fontScale="90000"/>
          </a:bodyPr>
          <a:lstStyle/>
          <a:p>
            <a:r>
              <a:rPr lang="en-GB" sz="3600" u="none" dirty="0">
                <a:latin typeface="Calibri Light (titoli)"/>
              </a:rPr>
              <a:t>2D photonic crystal waveguide design procedure</a:t>
            </a:r>
            <a:endParaRPr lang="en-IT" dirty="0"/>
          </a:p>
        </p:txBody>
      </p:sp>
      <p:sp>
        <p:nvSpPr>
          <p:cNvPr id="3" name="Footer Placeholder 4">
            <a:extLst>
              <a:ext uri="{FF2B5EF4-FFF2-40B4-BE49-F238E27FC236}">
                <a16:creationId xmlns:a16="http://schemas.microsoft.com/office/drawing/2014/main" id="{9D1FDEA7-0D81-FE34-CB51-B96127CAF9F8}"/>
              </a:ext>
            </a:extLst>
          </p:cNvPr>
          <p:cNvSpPr txBox="1">
            <a:spLocks/>
          </p:cNvSpPr>
          <p:nvPr/>
        </p:nvSpPr>
        <p:spPr>
          <a:xfrm>
            <a:off x="3890241" y="4862489"/>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9" name="Segnaposto contenuto 2">
            <a:extLst>
              <a:ext uri="{FF2B5EF4-FFF2-40B4-BE49-F238E27FC236}">
                <a16:creationId xmlns:a16="http://schemas.microsoft.com/office/drawing/2014/main" id="{6B670F13-DE2A-8D28-8944-0B212E373BDB}"/>
              </a:ext>
            </a:extLst>
          </p:cNvPr>
          <p:cNvSpPr txBox="1">
            <a:spLocks/>
          </p:cNvSpPr>
          <p:nvPr/>
        </p:nvSpPr>
        <p:spPr>
          <a:xfrm>
            <a:off x="2067780" y="977806"/>
            <a:ext cx="3467451" cy="44217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latin typeface="Calibri" panose="020F0502020204030204" pitchFamily="34" charset="0"/>
                <a:cs typeface="Calibri" panose="020F0502020204030204" pitchFamily="34" charset="0"/>
              </a:rPr>
              <a:t>a) </a:t>
            </a:r>
            <a:r>
              <a:rPr lang="en-AU" sz="2400" dirty="0">
                <a:latin typeface="Calibri" panose="020F0502020204030204" pitchFamily="34" charset="0"/>
                <a:cs typeface="Calibri" panose="020F0502020204030204" pitchFamily="34" charset="0"/>
              </a:rPr>
              <a:t>computation of the </a:t>
            </a:r>
            <a:r>
              <a:rPr lang="en-AU" sz="2400" b="1" dirty="0">
                <a:latin typeface="Calibri" panose="020F0502020204030204" pitchFamily="34" charset="0"/>
                <a:cs typeface="Calibri" panose="020F0502020204030204" pitchFamily="34" charset="0"/>
              </a:rPr>
              <a:t>band diagram </a:t>
            </a:r>
            <a:r>
              <a:rPr lang="en-AU" sz="2400" dirty="0">
                <a:latin typeface="Calibri" panose="020F0502020204030204" pitchFamily="34" charset="0"/>
                <a:cs typeface="Calibri" panose="020F0502020204030204" pitchFamily="34" charset="0"/>
              </a:rPr>
              <a:t>of the triangular lattice primitive cell</a:t>
            </a:r>
          </a:p>
        </p:txBody>
      </p:sp>
      <p:sp>
        <p:nvSpPr>
          <p:cNvPr id="11" name="Segnaposto contenuto 2">
            <a:extLst>
              <a:ext uri="{FF2B5EF4-FFF2-40B4-BE49-F238E27FC236}">
                <a16:creationId xmlns:a16="http://schemas.microsoft.com/office/drawing/2014/main" id="{4E948C31-305D-6468-C3CF-46DB86C3FE7B}"/>
              </a:ext>
            </a:extLst>
          </p:cNvPr>
          <p:cNvSpPr txBox="1">
            <a:spLocks/>
          </p:cNvSpPr>
          <p:nvPr/>
        </p:nvSpPr>
        <p:spPr>
          <a:xfrm>
            <a:off x="5560759" y="940752"/>
            <a:ext cx="3403233" cy="442175"/>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rPr>
              <a:t>b) </a:t>
            </a:r>
            <a:r>
              <a:rPr lang="en-AU" sz="2400" dirty="0"/>
              <a:t>computation of the </a:t>
            </a:r>
            <a:r>
              <a:rPr lang="en-AU" sz="2400" b="1" dirty="0"/>
              <a:t>projected band diagram</a:t>
            </a:r>
            <a:r>
              <a:rPr lang="en-AU" sz="2400" dirty="0"/>
              <a:t> of a triangular lattice supercell</a:t>
            </a:r>
          </a:p>
        </p:txBody>
      </p:sp>
      <p:sp>
        <p:nvSpPr>
          <p:cNvPr id="12" name="Segnaposto contenuto 2">
            <a:extLst>
              <a:ext uri="{FF2B5EF4-FFF2-40B4-BE49-F238E27FC236}">
                <a16:creationId xmlns:a16="http://schemas.microsoft.com/office/drawing/2014/main" id="{B7946804-A36E-D337-A064-5A4172D476D8}"/>
              </a:ext>
            </a:extLst>
          </p:cNvPr>
          <p:cNvSpPr txBox="1">
            <a:spLocks/>
          </p:cNvSpPr>
          <p:nvPr/>
        </p:nvSpPr>
        <p:spPr>
          <a:xfrm>
            <a:off x="8834989" y="950749"/>
            <a:ext cx="3434120" cy="44217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rPr>
              <a:t>c) </a:t>
            </a:r>
            <a:r>
              <a:rPr lang="en-AU" sz="2400" dirty="0"/>
              <a:t>add a </a:t>
            </a:r>
            <a:r>
              <a:rPr lang="en-AU" sz="2400" b="1" dirty="0"/>
              <a:t>hollow-core linear defect </a:t>
            </a:r>
            <a:r>
              <a:rPr lang="en-AU" sz="2400" dirty="0"/>
              <a:t>to the supercell</a:t>
            </a:r>
          </a:p>
        </p:txBody>
      </p:sp>
      <p:pic>
        <p:nvPicPr>
          <p:cNvPr id="13" name="Immagine 13" descr="Immagine che contiene testo, bigliettodavisita, grafica vettoriale&#10;&#10;Descrizione generata automaticamente">
            <a:extLst>
              <a:ext uri="{FF2B5EF4-FFF2-40B4-BE49-F238E27FC236}">
                <a16:creationId xmlns:a16="http://schemas.microsoft.com/office/drawing/2014/main" id="{8EDBEFFC-DCEB-F462-2E21-089BB1E8A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192" y="1370409"/>
            <a:ext cx="1864543" cy="1140502"/>
          </a:xfrm>
          <a:prstGeom prst="rect">
            <a:avLst/>
          </a:prstGeom>
        </p:spPr>
      </p:pic>
      <p:pic>
        <p:nvPicPr>
          <p:cNvPr id="14" name="Immagine 15">
            <a:extLst>
              <a:ext uri="{FF2B5EF4-FFF2-40B4-BE49-F238E27FC236}">
                <a16:creationId xmlns:a16="http://schemas.microsoft.com/office/drawing/2014/main" id="{8E5C4F9B-F4B0-3AB5-AD93-1B1BB6F228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1596" y="1518925"/>
            <a:ext cx="3403235" cy="870976"/>
          </a:xfrm>
          <a:prstGeom prst="rect">
            <a:avLst/>
          </a:prstGeom>
        </p:spPr>
      </p:pic>
      <p:pic>
        <p:nvPicPr>
          <p:cNvPr id="16" name="Immagine 17" descr="Immagine che contiene testo, metro da misura&#10;&#10;Descrizione generata automaticamente">
            <a:extLst>
              <a:ext uri="{FF2B5EF4-FFF2-40B4-BE49-F238E27FC236}">
                <a16:creationId xmlns:a16="http://schemas.microsoft.com/office/drawing/2014/main" id="{8E106F05-9E51-2899-6389-03EEF7E8DC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7880" y="1428222"/>
            <a:ext cx="3434120" cy="877452"/>
          </a:xfrm>
          <a:prstGeom prst="rect">
            <a:avLst/>
          </a:prstGeom>
        </p:spPr>
      </p:pic>
      <p:cxnSp>
        <p:nvCxnSpPr>
          <p:cNvPr id="17" name="Connettore diritto 19">
            <a:extLst>
              <a:ext uri="{FF2B5EF4-FFF2-40B4-BE49-F238E27FC236}">
                <a16:creationId xmlns:a16="http://schemas.microsoft.com/office/drawing/2014/main" id="{966C1F59-0C97-E233-67E1-BADA1690313B}"/>
              </a:ext>
            </a:extLst>
          </p:cNvPr>
          <p:cNvCxnSpPr>
            <a:cxnSpLocks/>
          </p:cNvCxnSpPr>
          <p:nvPr/>
        </p:nvCxnSpPr>
        <p:spPr>
          <a:xfrm>
            <a:off x="3759453" y="1926198"/>
            <a:ext cx="509126" cy="506779"/>
          </a:xfrm>
          <a:prstGeom prst="line">
            <a:avLst/>
          </a:prstGeom>
          <a:ln w="12700">
            <a:prstDash val="solid"/>
          </a:ln>
        </p:spPr>
        <p:style>
          <a:lnRef idx="1">
            <a:schemeClr val="dk1"/>
          </a:lnRef>
          <a:fillRef idx="0">
            <a:schemeClr val="dk1"/>
          </a:fillRef>
          <a:effectRef idx="0">
            <a:schemeClr val="dk1"/>
          </a:effectRef>
          <a:fontRef idx="minor">
            <a:schemeClr val="tx1"/>
          </a:fontRef>
        </p:style>
      </p:cxnSp>
      <p:cxnSp>
        <p:nvCxnSpPr>
          <p:cNvPr id="18" name="Connettore diritto 22">
            <a:extLst>
              <a:ext uri="{FF2B5EF4-FFF2-40B4-BE49-F238E27FC236}">
                <a16:creationId xmlns:a16="http://schemas.microsoft.com/office/drawing/2014/main" id="{EBAC25B6-6F28-7605-449C-D0BFEE19F1CF}"/>
              </a:ext>
            </a:extLst>
          </p:cNvPr>
          <p:cNvCxnSpPr/>
          <p:nvPr/>
        </p:nvCxnSpPr>
        <p:spPr>
          <a:xfrm flipV="1">
            <a:off x="3756676" y="1789096"/>
            <a:ext cx="189948" cy="137102"/>
          </a:xfrm>
          <a:prstGeom prst="line">
            <a:avLst/>
          </a:prstGeom>
          <a:ln w="12700"/>
        </p:spPr>
        <p:style>
          <a:lnRef idx="1">
            <a:schemeClr val="dk1"/>
          </a:lnRef>
          <a:fillRef idx="0">
            <a:schemeClr val="dk1"/>
          </a:fillRef>
          <a:effectRef idx="0">
            <a:schemeClr val="dk1"/>
          </a:effectRef>
          <a:fontRef idx="minor">
            <a:schemeClr val="tx1"/>
          </a:fontRef>
        </p:style>
      </p:cxnSp>
      <p:sp>
        <p:nvSpPr>
          <p:cNvPr id="19" name="CasellaDiTesto 24">
            <a:extLst>
              <a:ext uri="{FF2B5EF4-FFF2-40B4-BE49-F238E27FC236}">
                <a16:creationId xmlns:a16="http://schemas.microsoft.com/office/drawing/2014/main" id="{3A861CF7-5CCD-E941-F55A-BB1310607832}"/>
              </a:ext>
            </a:extLst>
          </p:cNvPr>
          <p:cNvSpPr txBox="1"/>
          <p:nvPr/>
        </p:nvSpPr>
        <p:spPr>
          <a:xfrm>
            <a:off x="3706576" y="2019668"/>
            <a:ext cx="295701" cy="338554"/>
          </a:xfrm>
          <a:prstGeom prst="rect">
            <a:avLst/>
          </a:prstGeom>
          <a:noFill/>
        </p:spPr>
        <p:txBody>
          <a:bodyPr wrap="square">
            <a:spAutoFit/>
          </a:bodyPr>
          <a:lstStyle/>
          <a:p>
            <a:r>
              <a:rPr lang="it-IT" sz="1600" i="1"/>
              <a:t>d</a:t>
            </a:r>
            <a:endParaRPr lang="en-GB" sz="1600" i="1"/>
          </a:p>
        </p:txBody>
      </p:sp>
      <p:sp>
        <p:nvSpPr>
          <p:cNvPr id="20" name="CasellaDiTesto 25">
            <a:extLst>
              <a:ext uri="{FF2B5EF4-FFF2-40B4-BE49-F238E27FC236}">
                <a16:creationId xmlns:a16="http://schemas.microsoft.com/office/drawing/2014/main" id="{4F65F982-2B10-9FF3-B7A6-E8ED940E7AD5}"/>
              </a:ext>
            </a:extLst>
          </p:cNvPr>
          <p:cNvSpPr txBox="1"/>
          <p:nvPr/>
        </p:nvSpPr>
        <p:spPr>
          <a:xfrm>
            <a:off x="3703800" y="1600316"/>
            <a:ext cx="295701" cy="338554"/>
          </a:xfrm>
          <a:prstGeom prst="rect">
            <a:avLst/>
          </a:prstGeom>
          <a:noFill/>
        </p:spPr>
        <p:txBody>
          <a:bodyPr wrap="square">
            <a:spAutoFit/>
          </a:bodyPr>
          <a:lstStyle/>
          <a:p>
            <a:r>
              <a:rPr lang="it-IT" sz="1600" i="1"/>
              <a:t>r</a:t>
            </a:r>
            <a:endParaRPr lang="en-GB" sz="1600" i="1"/>
          </a:p>
        </p:txBody>
      </p:sp>
      <p:sp>
        <p:nvSpPr>
          <p:cNvPr id="8" name="TextBox 7">
            <a:extLst>
              <a:ext uri="{FF2B5EF4-FFF2-40B4-BE49-F238E27FC236}">
                <a16:creationId xmlns:a16="http://schemas.microsoft.com/office/drawing/2014/main" id="{E80F2DEB-E129-8B8C-F6DD-A185829EF6E8}"/>
              </a:ext>
            </a:extLst>
          </p:cNvPr>
          <p:cNvSpPr txBox="1"/>
          <p:nvPr/>
        </p:nvSpPr>
        <p:spPr>
          <a:xfrm>
            <a:off x="5041804" y="5547916"/>
            <a:ext cx="41148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b="1" i="1" dirty="0"/>
              <a:t>Creating the Accelerating Waveguide</a:t>
            </a:r>
          </a:p>
        </p:txBody>
      </p:sp>
      <p:sp>
        <p:nvSpPr>
          <p:cNvPr id="5" name="Footer Placeholder 4">
            <a:extLst>
              <a:ext uri="{FF2B5EF4-FFF2-40B4-BE49-F238E27FC236}">
                <a16:creationId xmlns:a16="http://schemas.microsoft.com/office/drawing/2014/main" id="{3E423AC3-3334-F32E-0DDD-DE61D523D251}"/>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Tree>
    <p:extLst>
      <p:ext uri="{BB962C8B-B14F-4D97-AF65-F5344CB8AC3E}">
        <p14:creationId xmlns:p14="http://schemas.microsoft.com/office/powerpoint/2010/main" val="1159902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C3806-45FE-1A55-57C4-2B71211B7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30627-E45D-1253-DE73-586EEEC29A80}"/>
              </a:ext>
            </a:extLst>
          </p:cNvPr>
          <p:cNvSpPr>
            <a:spLocks noGrp="1"/>
          </p:cNvSpPr>
          <p:nvPr>
            <p:ph type="title"/>
          </p:nvPr>
        </p:nvSpPr>
        <p:spPr>
          <a:xfrm>
            <a:off x="993632" y="-1"/>
            <a:ext cx="8882743" cy="602428"/>
          </a:xfrm>
        </p:spPr>
        <p:txBody>
          <a:bodyPr>
            <a:normAutofit fontScale="90000"/>
          </a:bodyPr>
          <a:lstStyle/>
          <a:p>
            <a:r>
              <a:rPr lang="en-GB" sz="3600" u="none" dirty="0">
                <a:latin typeface="Calibri Light (titoli)"/>
              </a:rPr>
              <a:t>2D photonic crystal waveguide design procedure</a:t>
            </a:r>
            <a:endParaRPr lang="en-IT" dirty="0"/>
          </a:p>
        </p:txBody>
      </p:sp>
      <p:sp>
        <p:nvSpPr>
          <p:cNvPr id="3" name="Footer Placeholder 4">
            <a:extLst>
              <a:ext uri="{FF2B5EF4-FFF2-40B4-BE49-F238E27FC236}">
                <a16:creationId xmlns:a16="http://schemas.microsoft.com/office/drawing/2014/main" id="{5175896B-184B-B230-A495-FF3A83D668C5}"/>
              </a:ext>
            </a:extLst>
          </p:cNvPr>
          <p:cNvSpPr txBox="1">
            <a:spLocks/>
          </p:cNvSpPr>
          <p:nvPr/>
        </p:nvSpPr>
        <p:spPr>
          <a:xfrm>
            <a:off x="3890241" y="4862489"/>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520636A7-1E34-3595-F101-F8A322F83284}"/>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9" name="Segnaposto contenuto 2">
            <a:extLst>
              <a:ext uri="{FF2B5EF4-FFF2-40B4-BE49-F238E27FC236}">
                <a16:creationId xmlns:a16="http://schemas.microsoft.com/office/drawing/2014/main" id="{05861B65-5994-B889-B590-57DFF39A2D45}"/>
              </a:ext>
            </a:extLst>
          </p:cNvPr>
          <p:cNvSpPr txBox="1">
            <a:spLocks/>
          </p:cNvSpPr>
          <p:nvPr/>
        </p:nvSpPr>
        <p:spPr>
          <a:xfrm>
            <a:off x="2067780" y="977806"/>
            <a:ext cx="3467451" cy="44217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latin typeface="Calibri" panose="020F0502020204030204" pitchFamily="34" charset="0"/>
                <a:cs typeface="Calibri" panose="020F0502020204030204" pitchFamily="34" charset="0"/>
              </a:rPr>
              <a:t>a) </a:t>
            </a:r>
            <a:r>
              <a:rPr lang="en-AU" sz="2400" dirty="0">
                <a:latin typeface="Calibri" panose="020F0502020204030204" pitchFamily="34" charset="0"/>
                <a:cs typeface="Calibri" panose="020F0502020204030204" pitchFamily="34" charset="0"/>
              </a:rPr>
              <a:t>computation of the </a:t>
            </a:r>
            <a:r>
              <a:rPr lang="en-AU" sz="2400" b="1" dirty="0">
                <a:latin typeface="Calibri" panose="020F0502020204030204" pitchFamily="34" charset="0"/>
                <a:cs typeface="Calibri" panose="020F0502020204030204" pitchFamily="34" charset="0"/>
              </a:rPr>
              <a:t>band diagram </a:t>
            </a:r>
            <a:r>
              <a:rPr lang="en-AU" sz="2400" dirty="0">
                <a:latin typeface="Calibri" panose="020F0502020204030204" pitchFamily="34" charset="0"/>
                <a:cs typeface="Calibri" panose="020F0502020204030204" pitchFamily="34" charset="0"/>
              </a:rPr>
              <a:t>of the triangular lattice primitive cell</a:t>
            </a:r>
          </a:p>
        </p:txBody>
      </p:sp>
      <p:pic>
        <p:nvPicPr>
          <p:cNvPr id="10" name="Immagine 5">
            <a:extLst>
              <a:ext uri="{FF2B5EF4-FFF2-40B4-BE49-F238E27FC236}">
                <a16:creationId xmlns:a16="http://schemas.microsoft.com/office/drawing/2014/main" id="{83F8C0B0-2B66-485C-62E0-C281AFD894D4}"/>
              </a:ext>
            </a:extLst>
          </p:cNvPr>
          <p:cNvPicPr>
            <a:picLocks noChangeAspect="1"/>
          </p:cNvPicPr>
          <p:nvPr/>
        </p:nvPicPr>
        <p:blipFill>
          <a:blip r:embed="rId3"/>
          <a:srcRect/>
          <a:stretch/>
        </p:blipFill>
        <p:spPr>
          <a:xfrm>
            <a:off x="2095130" y="2579239"/>
            <a:ext cx="3412753" cy="2047652"/>
          </a:xfrm>
          <a:prstGeom prst="rect">
            <a:avLst/>
          </a:prstGeom>
        </p:spPr>
      </p:pic>
      <p:sp>
        <p:nvSpPr>
          <p:cNvPr id="11" name="Segnaposto contenuto 2">
            <a:extLst>
              <a:ext uri="{FF2B5EF4-FFF2-40B4-BE49-F238E27FC236}">
                <a16:creationId xmlns:a16="http://schemas.microsoft.com/office/drawing/2014/main" id="{75657CBA-AD5E-10FA-0CF7-6BA298FE6FA5}"/>
              </a:ext>
            </a:extLst>
          </p:cNvPr>
          <p:cNvSpPr txBox="1">
            <a:spLocks/>
          </p:cNvSpPr>
          <p:nvPr/>
        </p:nvSpPr>
        <p:spPr>
          <a:xfrm>
            <a:off x="5560759" y="940752"/>
            <a:ext cx="3403233" cy="442175"/>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rPr>
              <a:t>b) </a:t>
            </a:r>
            <a:r>
              <a:rPr lang="en-AU" sz="2400" dirty="0"/>
              <a:t>computation of the </a:t>
            </a:r>
            <a:r>
              <a:rPr lang="en-AU" sz="2400" b="1" dirty="0"/>
              <a:t>projected band diagram</a:t>
            </a:r>
            <a:r>
              <a:rPr lang="en-AU" sz="2400" dirty="0"/>
              <a:t> of a triangular lattice supercell</a:t>
            </a:r>
          </a:p>
        </p:txBody>
      </p:sp>
      <p:pic>
        <p:nvPicPr>
          <p:cNvPr id="13" name="Immagine 13" descr="Immagine che contiene testo, bigliettodavisita, grafica vettoriale&#10;&#10;Descrizione generata automaticamente">
            <a:extLst>
              <a:ext uri="{FF2B5EF4-FFF2-40B4-BE49-F238E27FC236}">
                <a16:creationId xmlns:a16="http://schemas.microsoft.com/office/drawing/2014/main" id="{5C46038D-9A54-A7CD-8473-6DB8DE3B27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3192" y="1370409"/>
            <a:ext cx="1864543" cy="1140502"/>
          </a:xfrm>
          <a:prstGeom prst="rect">
            <a:avLst/>
          </a:prstGeom>
        </p:spPr>
      </p:pic>
      <p:pic>
        <p:nvPicPr>
          <p:cNvPr id="14" name="Immagine 15">
            <a:extLst>
              <a:ext uri="{FF2B5EF4-FFF2-40B4-BE49-F238E27FC236}">
                <a16:creationId xmlns:a16="http://schemas.microsoft.com/office/drawing/2014/main" id="{2A10B27F-30C8-D49B-8A16-58785E9710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1596" y="1518925"/>
            <a:ext cx="3403235" cy="870976"/>
          </a:xfrm>
          <a:prstGeom prst="rect">
            <a:avLst/>
          </a:prstGeom>
        </p:spPr>
      </p:pic>
      <p:cxnSp>
        <p:nvCxnSpPr>
          <p:cNvPr id="17" name="Connettore diritto 19">
            <a:extLst>
              <a:ext uri="{FF2B5EF4-FFF2-40B4-BE49-F238E27FC236}">
                <a16:creationId xmlns:a16="http://schemas.microsoft.com/office/drawing/2014/main" id="{46073D85-484A-8D3C-00E5-53A52C7157D6}"/>
              </a:ext>
            </a:extLst>
          </p:cNvPr>
          <p:cNvCxnSpPr>
            <a:cxnSpLocks/>
          </p:cNvCxnSpPr>
          <p:nvPr/>
        </p:nvCxnSpPr>
        <p:spPr>
          <a:xfrm>
            <a:off x="3759453" y="1926198"/>
            <a:ext cx="509126" cy="506779"/>
          </a:xfrm>
          <a:prstGeom prst="line">
            <a:avLst/>
          </a:prstGeom>
          <a:ln w="12700">
            <a:prstDash val="solid"/>
          </a:ln>
        </p:spPr>
        <p:style>
          <a:lnRef idx="1">
            <a:schemeClr val="dk1"/>
          </a:lnRef>
          <a:fillRef idx="0">
            <a:schemeClr val="dk1"/>
          </a:fillRef>
          <a:effectRef idx="0">
            <a:schemeClr val="dk1"/>
          </a:effectRef>
          <a:fontRef idx="minor">
            <a:schemeClr val="tx1"/>
          </a:fontRef>
        </p:style>
      </p:cxnSp>
      <p:cxnSp>
        <p:nvCxnSpPr>
          <p:cNvPr id="18" name="Connettore diritto 22">
            <a:extLst>
              <a:ext uri="{FF2B5EF4-FFF2-40B4-BE49-F238E27FC236}">
                <a16:creationId xmlns:a16="http://schemas.microsoft.com/office/drawing/2014/main" id="{10D9EF7A-2143-AA7F-D213-73E293B077D8}"/>
              </a:ext>
            </a:extLst>
          </p:cNvPr>
          <p:cNvCxnSpPr/>
          <p:nvPr/>
        </p:nvCxnSpPr>
        <p:spPr>
          <a:xfrm flipV="1">
            <a:off x="3756676" y="1789096"/>
            <a:ext cx="189948" cy="137102"/>
          </a:xfrm>
          <a:prstGeom prst="line">
            <a:avLst/>
          </a:prstGeom>
          <a:ln w="12700"/>
        </p:spPr>
        <p:style>
          <a:lnRef idx="1">
            <a:schemeClr val="dk1"/>
          </a:lnRef>
          <a:fillRef idx="0">
            <a:schemeClr val="dk1"/>
          </a:fillRef>
          <a:effectRef idx="0">
            <a:schemeClr val="dk1"/>
          </a:effectRef>
          <a:fontRef idx="minor">
            <a:schemeClr val="tx1"/>
          </a:fontRef>
        </p:style>
      </p:cxnSp>
      <p:sp>
        <p:nvSpPr>
          <p:cNvPr id="19" name="CasellaDiTesto 24">
            <a:extLst>
              <a:ext uri="{FF2B5EF4-FFF2-40B4-BE49-F238E27FC236}">
                <a16:creationId xmlns:a16="http://schemas.microsoft.com/office/drawing/2014/main" id="{AA99B7EC-30D2-55D8-096E-256ED5178988}"/>
              </a:ext>
            </a:extLst>
          </p:cNvPr>
          <p:cNvSpPr txBox="1"/>
          <p:nvPr/>
        </p:nvSpPr>
        <p:spPr>
          <a:xfrm>
            <a:off x="3706576" y="2019668"/>
            <a:ext cx="295701" cy="338554"/>
          </a:xfrm>
          <a:prstGeom prst="rect">
            <a:avLst/>
          </a:prstGeom>
          <a:noFill/>
        </p:spPr>
        <p:txBody>
          <a:bodyPr wrap="square">
            <a:spAutoFit/>
          </a:bodyPr>
          <a:lstStyle/>
          <a:p>
            <a:r>
              <a:rPr lang="it-IT" sz="1600" i="1"/>
              <a:t>d</a:t>
            </a:r>
            <a:endParaRPr lang="en-GB" sz="1600" i="1"/>
          </a:p>
        </p:txBody>
      </p:sp>
      <p:sp>
        <p:nvSpPr>
          <p:cNvPr id="20" name="CasellaDiTesto 25">
            <a:extLst>
              <a:ext uri="{FF2B5EF4-FFF2-40B4-BE49-F238E27FC236}">
                <a16:creationId xmlns:a16="http://schemas.microsoft.com/office/drawing/2014/main" id="{AC6D23F2-0100-7F10-E37C-18722EFC8E3D}"/>
              </a:ext>
            </a:extLst>
          </p:cNvPr>
          <p:cNvSpPr txBox="1"/>
          <p:nvPr/>
        </p:nvSpPr>
        <p:spPr>
          <a:xfrm>
            <a:off x="3703800" y="1600316"/>
            <a:ext cx="295701" cy="338554"/>
          </a:xfrm>
          <a:prstGeom prst="rect">
            <a:avLst/>
          </a:prstGeom>
          <a:noFill/>
        </p:spPr>
        <p:txBody>
          <a:bodyPr wrap="square">
            <a:spAutoFit/>
          </a:bodyPr>
          <a:lstStyle/>
          <a:p>
            <a:r>
              <a:rPr lang="it-IT" sz="1600" i="1"/>
              <a:t>r</a:t>
            </a:r>
            <a:endParaRPr lang="en-GB" sz="1600" i="1"/>
          </a:p>
        </p:txBody>
      </p:sp>
      <p:sp>
        <p:nvSpPr>
          <p:cNvPr id="5" name="TextBox 4">
            <a:extLst>
              <a:ext uri="{FF2B5EF4-FFF2-40B4-BE49-F238E27FC236}">
                <a16:creationId xmlns:a16="http://schemas.microsoft.com/office/drawing/2014/main" id="{9E8D1814-70C3-12DE-647B-A4C6C3050BFB}"/>
              </a:ext>
            </a:extLst>
          </p:cNvPr>
          <p:cNvSpPr txBox="1"/>
          <p:nvPr/>
        </p:nvSpPr>
        <p:spPr>
          <a:xfrm>
            <a:off x="5041804" y="5547916"/>
            <a:ext cx="41148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b="1" i="1" dirty="0"/>
              <a:t>Creating the Accelerating Waveguide</a:t>
            </a:r>
          </a:p>
        </p:txBody>
      </p:sp>
      <p:sp>
        <p:nvSpPr>
          <p:cNvPr id="7" name="Footer Placeholder 4">
            <a:extLst>
              <a:ext uri="{FF2B5EF4-FFF2-40B4-BE49-F238E27FC236}">
                <a16:creationId xmlns:a16="http://schemas.microsoft.com/office/drawing/2014/main" id="{81AC0BFC-C042-4007-D425-15164026EF4E}"/>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8" name="Segnaposto contenuto 2">
            <a:extLst>
              <a:ext uri="{FF2B5EF4-FFF2-40B4-BE49-F238E27FC236}">
                <a16:creationId xmlns:a16="http://schemas.microsoft.com/office/drawing/2014/main" id="{4205F2C8-127E-2D6A-D45D-531B8C14865E}"/>
              </a:ext>
            </a:extLst>
          </p:cNvPr>
          <p:cNvSpPr txBox="1">
            <a:spLocks/>
          </p:cNvSpPr>
          <p:nvPr/>
        </p:nvSpPr>
        <p:spPr>
          <a:xfrm>
            <a:off x="8834989" y="950749"/>
            <a:ext cx="3434120" cy="44217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rPr>
              <a:t>c) </a:t>
            </a:r>
            <a:r>
              <a:rPr lang="en-AU" sz="2400" dirty="0"/>
              <a:t>add a </a:t>
            </a:r>
            <a:r>
              <a:rPr lang="en-AU" sz="2400" b="1" dirty="0"/>
              <a:t>hollow-core linear defect </a:t>
            </a:r>
            <a:r>
              <a:rPr lang="en-AU" sz="2400" dirty="0"/>
              <a:t>to the supercell</a:t>
            </a:r>
          </a:p>
        </p:txBody>
      </p:sp>
      <p:pic>
        <p:nvPicPr>
          <p:cNvPr id="15" name="Immagine 17" descr="Immagine che contiene testo, metro da misura&#10;&#10;Descrizione generata automaticamente">
            <a:extLst>
              <a:ext uri="{FF2B5EF4-FFF2-40B4-BE49-F238E27FC236}">
                <a16:creationId xmlns:a16="http://schemas.microsoft.com/office/drawing/2014/main" id="{C1900CAC-29E4-220F-A54E-2A224911F9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57880" y="1428222"/>
            <a:ext cx="3434120" cy="877452"/>
          </a:xfrm>
          <a:prstGeom prst="rect">
            <a:avLst/>
          </a:prstGeom>
        </p:spPr>
      </p:pic>
    </p:spTree>
    <p:extLst>
      <p:ext uri="{BB962C8B-B14F-4D97-AF65-F5344CB8AC3E}">
        <p14:creationId xmlns:p14="http://schemas.microsoft.com/office/powerpoint/2010/main" val="3494542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7">
    <p:bg>
      <p:bgPr>
        <a:solidFill>
          <a:srgbClr val="F6F8FB"/>
        </a:solidFill>
        <a:effectLst/>
      </p:bgPr>
    </p:bg>
    <p:spTree>
      <p:nvGrpSpPr>
        <p:cNvPr id="1" name=""/>
        <p:cNvGrpSpPr/>
        <p:nvPr/>
      </p:nvGrpSpPr>
      <p:grpSpPr>
        <a:xfrm>
          <a:off x="0" y="0"/>
          <a:ext cx="0" cy="0"/>
          <a:chOff x="0" y="0"/>
          <a:chExt cx="0" cy="0"/>
        </a:xfrm>
      </p:grpSpPr>
      <p:sp>
        <p:nvSpPr>
          <p:cNvPr id="2" name="Shape 0"/>
          <p:cNvSpPr/>
          <p:nvPr/>
        </p:nvSpPr>
        <p:spPr>
          <a:xfrm>
            <a:off x="118872" y="404219"/>
            <a:ext cx="12191695" cy="6858000"/>
          </a:xfrm>
          <a:prstGeom prst="rect">
            <a:avLst/>
          </a:prstGeom>
          <a:solidFill>
            <a:srgbClr val="F6F8FB"/>
          </a:solidFill>
          <a:ln w="12700">
            <a:solidFill>
              <a:srgbClr val="F6F8FB">
                <a:alpha val="0"/>
              </a:srgbClr>
            </a:solidFill>
            <a:prstDash val="solid"/>
          </a:ln>
        </p:spPr>
        <p:txBody>
          <a:bodyPr/>
          <a:lstStyle/>
          <a:p>
            <a:endParaRPr lang="en-GB"/>
          </a:p>
        </p:txBody>
      </p:sp>
      <p:sp>
        <p:nvSpPr>
          <p:cNvPr id="3" name="Shape 1"/>
          <p:cNvSpPr/>
          <p:nvPr/>
        </p:nvSpPr>
        <p:spPr>
          <a:xfrm>
            <a:off x="-27432" y="362539"/>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6" name="Text 4"/>
          <p:cNvSpPr/>
          <p:nvPr/>
        </p:nvSpPr>
        <p:spPr>
          <a:xfrm>
            <a:off x="502920" y="310895"/>
            <a:ext cx="11155680" cy="648123"/>
          </a:xfrm>
          <a:prstGeom prst="rect">
            <a:avLst/>
          </a:prstGeom>
          <a:noFill/>
          <a:ln/>
        </p:spPr>
        <p:txBody>
          <a:bodyPr wrap="square" lIns="0" tIns="0" rIns="0" bIns="0" rtlCol="0" anchor="ctr">
            <a:normAutofit/>
          </a:bodyPr>
          <a:lstStyle/>
          <a:p>
            <a:pPr marL="0" indent="0">
              <a:buNone/>
            </a:pPr>
            <a:r>
              <a:rPr lang="en-US" sz="3200" b="1" dirty="0">
                <a:solidFill>
                  <a:srgbClr val="12263A"/>
                </a:solidFill>
              </a:rPr>
              <a:t>Dielectric Laser Guiding strategies</a:t>
            </a:r>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9" name="Shape 7"/>
          <p:cNvSpPr/>
          <p:nvPr/>
        </p:nvSpPr>
        <p:spPr>
          <a:xfrm>
            <a:off x="685800" y="1417319"/>
            <a:ext cx="5349240" cy="5129781"/>
          </a:xfrm>
          <a:prstGeom prst="roundRect">
            <a:avLst>
              <a:gd name="adj" fmla="val 3158"/>
            </a:avLst>
          </a:prstGeom>
          <a:solidFill>
            <a:srgbClr val="FFFFFF"/>
          </a:solidFill>
          <a:ln w="10160">
            <a:solidFill>
              <a:srgbClr val="D0D5DD"/>
            </a:solidFill>
            <a:prstDash val="solid"/>
          </a:ln>
        </p:spPr>
        <p:txBody>
          <a:bodyPr/>
          <a:lstStyle/>
          <a:p>
            <a:endParaRPr lang="en-GB"/>
          </a:p>
        </p:txBody>
      </p:sp>
      <p:sp>
        <p:nvSpPr>
          <p:cNvPr id="10" name="Shape 8"/>
          <p:cNvSpPr/>
          <p:nvPr/>
        </p:nvSpPr>
        <p:spPr>
          <a:xfrm>
            <a:off x="6172200" y="1417319"/>
            <a:ext cx="5349240" cy="5129775"/>
          </a:xfrm>
          <a:prstGeom prst="roundRect">
            <a:avLst>
              <a:gd name="adj" fmla="val 3158"/>
            </a:avLst>
          </a:prstGeom>
          <a:solidFill>
            <a:srgbClr val="FFFFFF"/>
          </a:solidFill>
          <a:ln w="10160">
            <a:solidFill>
              <a:srgbClr val="D0D5DD"/>
            </a:solidFill>
            <a:prstDash val="solid"/>
          </a:ln>
        </p:spPr>
        <p:txBody>
          <a:bodyPr/>
          <a:lstStyle/>
          <a:p>
            <a:endParaRPr lang="en-GB"/>
          </a:p>
        </p:txBody>
      </p:sp>
      <p:sp>
        <p:nvSpPr>
          <p:cNvPr id="11" name="Text 9"/>
          <p:cNvSpPr/>
          <p:nvPr/>
        </p:nvSpPr>
        <p:spPr>
          <a:xfrm>
            <a:off x="960120" y="1691640"/>
            <a:ext cx="4800600" cy="365760"/>
          </a:xfrm>
          <a:prstGeom prst="rect">
            <a:avLst/>
          </a:prstGeom>
          <a:noFill/>
          <a:ln/>
        </p:spPr>
        <p:txBody>
          <a:bodyPr wrap="square" lIns="762" tIns="762" rIns="762" bIns="762" rtlCol="0" anchor="ctr">
            <a:normAutofit lnSpcReduction="10000"/>
          </a:bodyPr>
          <a:lstStyle/>
          <a:p>
            <a:pPr marL="0" indent="0" algn="ctr">
              <a:buNone/>
            </a:pPr>
            <a:r>
              <a:rPr lang="en-US" sz="2400" b="1" dirty="0">
                <a:solidFill>
                  <a:srgbClr val="E07A2F"/>
                </a:solidFill>
              </a:rPr>
              <a:t>Cross-propagating / side-pumped</a:t>
            </a:r>
            <a:endParaRPr lang="en-US" sz="2400" dirty="0"/>
          </a:p>
        </p:txBody>
      </p:sp>
      <p:sp>
        <p:nvSpPr>
          <p:cNvPr id="12" name="Text 10"/>
          <p:cNvSpPr/>
          <p:nvPr/>
        </p:nvSpPr>
        <p:spPr>
          <a:xfrm>
            <a:off x="1303020" y="2273320"/>
            <a:ext cx="4114800" cy="910660"/>
          </a:xfrm>
          <a:prstGeom prst="rect">
            <a:avLst/>
          </a:prstGeom>
          <a:noFill/>
          <a:ln/>
        </p:spPr>
        <p:txBody>
          <a:bodyPr wrap="square" lIns="762" tIns="762" rIns="762" bIns="762" rtlCol="0" anchor="ctr">
            <a:normAutofit lnSpcReduction="10000"/>
          </a:bodyPr>
          <a:lstStyle/>
          <a:p>
            <a:pPr marL="285750" indent="-285750">
              <a:buFont typeface="Arial" panose="020B0604020202020204" pitchFamily="34" charset="0"/>
              <a:buChar char="•"/>
            </a:pPr>
            <a:r>
              <a:rPr lang="en-US" sz="2000" i="1" dirty="0">
                <a:solidFill>
                  <a:srgbClr val="101828"/>
                </a:solidFill>
              </a:rPr>
              <a:t>Inverse Smith–Purcell</a:t>
            </a:r>
            <a:endParaRPr lang="en-US" sz="2000" i="1" dirty="0"/>
          </a:p>
          <a:p>
            <a:pPr marL="285750" indent="-285750">
              <a:buFont typeface="Arial" panose="020B0604020202020204" pitchFamily="34" charset="0"/>
              <a:buChar char="•"/>
            </a:pPr>
            <a:r>
              <a:rPr lang="en-US" sz="2000" i="1" dirty="0">
                <a:solidFill>
                  <a:srgbClr val="101828"/>
                </a:solidFill>
              </a:rPr>
              <a:t>Inverse Cherenkov</a:t>
            </a:r>
            <a:endParaRPr lang="en-US" sz="2000" i="1" dirty="0"/>
          </a:p>
          <a:p>
            <a:pPr marL="285750" indent="-285750">
              <a:buFont typeface="Arial" panose="020B0604020202020204" pitchFamily="34" charset="0"/>
              <a:buChar char="•"/>
            </a:pPr>
            <a:r>
              <a:rPr lang="en-US" sz="2000" i="1" dirty="0"/>
              <a:t>Dual-grating with PFT </a:t>
            </a:r>
            <a:r>
              <a:rPr lang="en-US" sz="2000" i="1" dirty="0">
                <a:solidFill>
                  <a:srgbClr val="101828"/>
                </a:solidFill>
              </a:rPr>
              <a:t>/ SLM</a:t>
            </a:r>
            <a:endParaRPr lang="en-US" sz="2000" i="1" dirty="0"/>
          </a:p>
        </p:txBody>
      </p:sp>
      <p:sp>
        <p:nvSpPr>
          <p:cNvPr id="13" name="Text 11"/>
          <p:cNvSpPr/>
          <p:nvPr/>
        </p:nvSpPr>
        <p:spPr>
          <a:xfrm>
            <a:off x="1074420" y="3423494"/>
            <a:ext cx="4572000" cy="621796"/>
          </a:xfrm>
          <a:prstGeom prst="rect">
            <a:avLst/>
          </a:prstGeom>
          <a:noFill/>
          <a:ln/>
        </p:spPr>
        <p:txBody>
          <a:bodyPr wrap="square" lIns="762" tIns="762" rIns="762" bIns="762" rtlCol="0" anchor="ctr">
            <a:normAutofit/>
          </a:bodyPr>
          <a:lstStyle/>
          <a:p>
            <a:pPr algn="ctr"/>
            <a:r>
              <a:rPr lang="en-US" b="1" dirty="0">
                <a:solidFill>
                  <a:srgbClr val="00B050"/>
                </a:solidFill>
              </a:rPr>
              <a:t>Strength</a:t>
            </a:r>
            <a:r>
              <a:rPr lang="en-US" b="1" dirty="0">
                <a:solidFill>
                  <a:srgbClr val="5B677A"/>
                </a:solidFill>
              </a:rPr>
              <a:t>: </a:t>
            </a:r>
            <a:r>
              <a:rPr lang="en-IT" dirty="0"/>
              <a:t>✔ </a:t>
            </a:r>
            <a:r>
              <a:rPr lang="en-US" b="1" dirty="0">
                <a:solidFill>
                  <a:srgbClr val="5B677A"/>
                </a:solidFill>
              </a:rPr>
              <a:t>experimental maturity</a:t>
            </a:r>
            <a:endParaRPr lang="en-US" dirty="0"/>
          </a:p>
          <a:p>
            <a:pPr marL="0" indent="0" algn="ctr">
              <a:buNone/>
            </a:pPr>
            <a:r>
              <a:rPr lang="en-US" b="1" dirty="0">
                <a:solidFill>
                  <a:srgbClr val="FF0000"/>
                </a:solidFill>
              </a:rPr>
              <a:t>Challenge</a:t>
            </a:r>
            <a:r>
              <a:rPr lang="en-US" b="1" dirty="0">
                <a:solidFill>
                  <a:srgbClr val="5B677A"/>
                </a:solidFill>
              </a:rPr>
              <a:t>: scaling interaction length</a:t>
            </a:r>
            <a:endParaRPr lang="en-US" dirty="0"/>
          </a:p>
        </p:txBody>
      </p:sp>
      <p:sp>
        <p:nvSpPr>
          <p:cNvPr id="14" name="Text 12"/>
          <p:cNvSpPr/>
          <p:nvPr/>
        </p:nvSpPr>
        <p:spPr>
          <a:xfrm>
            <a:off x="6309360" y="1686358"/>
            <a:ext cx="4800600" cy="365760"/>
          </a:xfrm>
          <a:prstGeom prst="rect">
            <a:avLst/>
          </a:prstGeom>
          <a:noFill/>
          <a:ln/>
        </p:spPr>
        <p:txBody>
          <a:bodyPr wrap="square" lIns="762" tIns="762" rIns="762" bIns="762" rtlCol="0" anchor="ctr">
            <a:normAutofit lnSpcReduction="10000"/>
          </a:bodyPr>
          <a:lstStyle/>
          <a:p>
            <a:pPr marL="0" indent="0" algn="ctr">
              <a:buNone/>
            </a:pPr>
            <a:r>
              <a:rPr lang="en-US" sz="2400" b="1" dirty="0">
                <a:solidFill>
                  <a:srgbClr val="1766A6"/>
                </a:solidFill>
              </a:rPr>
              <a:t>Co-propagating / guided</a:t>
            </a:r>
            <a:endParaRPr lang="en-US" sz="2400" dirty="0"/>
          </a:p>
        </p:txBody>
      </p:sp>
      <p:sp>
        <p:nvSpPr>
          <p:cNvPr id="15" name="Text 13"/>
          <p:cNvSpPr/>
          <p:nvPr/>
        </p:nvSpPr>
        <p:spPr>
          <a:xfrm>
            <a:off x="6774180" y="2031124"/>
            <a:ext cx="4114800" cy="1438086"/>
          </a:xfrm>
          <a:prstGeom prst="rect">
            <a:avLst/>
          </a:prstGeom>
          <a:noFill/>
          <a:ln/>
        </p:spPr>
        <p:txBody>
          <a:bodyPr wrap="square" lIns="762" tIns="762" rIns="762" bIns="762" rtlCol="0" anchor="ctr">
            <a:normAutofit/>
          </a:bodyPr>
          <a:lstStyle/>
          <a:p>
            <a:pPr marL="285750" indent="-285750">
              <a:buFont typeface="Arial" panose="020B0604020202020204" pitchFamily="34" charset="0"/>
              <a:buChar char="•"/>
            </a:pPr>
            <a:r>
              <a:rPr lang="en-US" sz="2000" i="1" dirty="0">
                <a:solidFill>
                  <a:srgbClr val="101828"/>
                </a:solidFill>
              </a:rPr>
              <a:t>Slot Waveguides</a:t>
            </a:r>
            <a:endParaRPr lang="en-US" sz="2000" i="1" dirty="0"/>
          </a:p>
          <a:p>
            <a:pPr marL="285750" indent="-285750">
              <a:buFont typeface="Arial" panose="020B0604020202020204" pitchFamily="34" charset="0"/>
              <a:buChar char="•"/>
            </a:pPr>
            <a:r>
              <a:rPr lang="en-US" sz="2000" i="1" dirty="0">
                <a:solidFill>
                  <a:srgbClr val="101828"/>
                </a:solidFill>
              </a:rPr>
              <a:t>Hollow-core photonic crystals</a:t>
            </a:r>
            <a:endParaRPr lang="en-US" sz="2000" i="1" dirty="0"/>
          </a:p>
          <a:p>
            <a:pPr marL="285750" indent="-285750">
              <a:buFont typeface="Arial" panose="020B0604020202020204" pitchFamily="34" charset="0"/>
              <a:buChar char="•"/>
            </a:pPr>
            <a:r>
              <a:rPr lang="en-US" sz="2000" i="1" dirty="0">
                <a:solidFill>
                  <a:srgbClr val="101828"/>
                </a:solidFill>
              </a:rPr>
              <a:t>Hybrid phase-matched structures</a:t>
            </a:r>
            <a:endParaRPr lang="en-US" sz="2000" i="1" dirty="0"/>
          </a:p>
        </p:txBody>
      </p:sp>
      <p:sp>
        <p:nvSpPr>
          <p:cNvPr id="16" name="Text 14"/>
          <p:cNvSpPr/>
          <p:nvPr/>
        </p:nvSpPr>
        <p:spPr>
          <a:xfrm>
            <a:off x="6601968" y="3423494"/>
            <a:ext cx="4932995" cy="1088171"/>
          </a:xfrm>
          <a:prstGeom prst="rect">
            <a:avLst/>
          </a:prstGeom>
          <a:noFill/>
          <a:ln/>
        </p:spPr>
        <p:txBody>
          <a:bodyPr wrap="square" lIns="762" tIns="762" rIns="762" bIns="762" rtlCol="0" anchor="ctr">
            <a:normAutofit lnSpcReduction="10000"/>
          </a:bodyPr>
          <a:lstStyle/>
          <a:p>
            <a:pPr marL="0" indent="0">
              <a:buNone/>
            </a:pPr>
            <a:r>
              <a:rPr lang="en-US" b="1" dirty="0">
                <a:solidFill>
                  <a:srgbClr val="00B050"/>
                </a:solidFill>
              </a:rPr>
              <a:t>Strength</a:t>
            </a:r>
            <a:r>
              <a:rPr lang="en-US" b="1" dirty="0">
                <a:solidFill>
                  <a:srgbClr val="5B677A"/>
                </a:solidFill>
              </a:rPr>
              <a:t>:    natural </a:t>
            </a:r>
            <a:r>
              <a:rPr lang="en-US" b="1" dirty="0" err="1">
                <a:solidFill>
                  <a:srgbClr val="5B677A"/>
                </a:solidFill>
              </a:rPr>
              <a:t>scalabity</a:t>
            </a:r>
            <a:endParaRPr lang="en-US" dirty="0"/>
          </a:p>
          <a:p>
            <a:pPr marL="0" indent="0">
              <a:buNone/>
            </a:pPr>
            <a:r>
              <a:rPr lang="en-US" b="1" dirty="0">
                <a:solidFill>
                  <a:srgbClr val="FF0000"/>
                </a:solidFill>
              </a:rPr>
              <a:t>Challenge</a:t>
            </a:r>
            <a:r>
              <a:rPr lang="en-US" b="1" dirty="0">
                <a:solidFill>
                  <a:srgbClr val="5B677A"/>
                </a:solidFill>
              </a:rPr>
              <a:t>: experimental validation</a:t>
            </a:r>
          </a:p>
          <a:p>
            <a:pPr marL="0" indent="0">
              <a:buNone/>
            </a:pPr>
            <a:r>
              <a:rPr lang="en-US" b="1" dirty="0">
                <a:solidFill>
                  <a:srgbClr val="5B677A"/>
                </a:solidFill>
              </a:rPr>
              <a:t>	      phase and group velocity control</a:t>
            </a:r>
          </a:p>
          <a:p>
            <a:r>
              <a:rPr lang="en-IT" dirty="0"/>
              <a:t>	      fabrication tolerances</a:t>
            </a:r>
            <a:endParaRPr lang="en-US" dirty="0"/>
          </a:p>
        </p:txBody>
      </p:sp>
      <p:pic>
        <p:nvPicPr>
          <p:cNvPr id="17" name="Picture 16" descr="A diagram of a physics experiment&#10;&#10;AI-generated content may be incorrect.">
            <a:extLst>
              <a:ext uri="{FF2B5EF4-FFF2-40B4-BE49-F238E27FC236}">
                <a16:creationId xmlns:a16="http://schemas.microsoft.com/office/drawing/2014/main" id="{CAE29873-FA54-3896-838A-3D45AAD39CCE}"/>
              </a:ext>
            </a:extLst>
          </p:cNvPr>
          <p:cNvPicPr>
            <a:picLocks noChangeAspect="1"/>
          </p:cNvPicPr>
          <p:nvPr/>
        </p:nvPicPr>
        <p:blipFill>
          <a:blip r:embed="rId3"/>
          <a:srcRect r="51182"/>
          <a:stretch>
            <a:fillRect/>
          </a:stretch>
        </p:blipFill>
        <p:spPr>
          <a:xfrm>
            <a:off x="1037450" y="4810715"/>
            <a:ext cx="1947100" cy="1395963"/>
          </a:xfrm>
          <a:prstGeom prst="rect">
            <a:avLst/>
          </a:prstGeom>
        </p:spPr>
      </p:pic>
      <p:pic>
        <p:nvPicPr>
          <p:cNvPr id="18" name="Picture 17" descr="A diagram of a physics experiment&#10;&#10;AI-generated content may be incorrect.">
            <a:extLst>
              <a:ext uri="{FF2B5EF4-FFF2-40B4-BE49-F238E27FC236}">
                <a16:creationId xmlns:a16="http://schemas.microsoft.com/office/drawing/2014/main" id="{742A74FC-B472-6E60-6C22-EE6361B45EC8}"/>
              </a:ext>
            </a:extLst>
          </p:cNvPr>
          <p:cNvPicPr>
            <a:picLocks noChangeAspect="1"/>
          </p:cNvPicPr>
          <p:nvPr/>
        </p:nvPicPr>
        <p:blipFill>
          <a:blip r:embed="rId3"/>
          <a:srcRect l="49330"/>
          <a:stretch>
            <a:fillRect/>
          </a:stretch>
        </p:blipFill>
        <p:spPr>
          <a:xfrm>
            <a:off x="3498249" y="4765250"/>
            <a:ext cx="2223038" cy="1535560"/>
          </a:xfrm>
          <a:prstGeom prst="rect">
            <a:avLst/>
          </a:prstGeom>
        </p:spPr>
      </p:pic>
      <p:pic>
        <p:nvPicPr>
          <p:cNvPr id="20" name="Picture 19">
            <a:extLst>
              <a:ext uri="{FF2B5EF4-FFF2-40B4-BE49-F238E27FC236}">
                <a16:creationId xmlns:a16="http://schemas.microsoft.com/office/drawing/2014/main" id="{DDAF6878-8215-203C-F93B-80B36FD06D44}"/>
              </a:ext>
            </a:extLst>
          </p:cNvPr>
          <p:cNvPicPr>
            <a:picLocks noChangeAspect="1"/>
          </p:cNvPicPr>
          <p:nvPr/>
        </p:nvPicPr>
        <p:blipFill>
          <a:blip r:embed="rId4"/>
          <a:srcRect b="10080"/>
          <a:stretch>
            <a:fillRect/>
          </a:stretch>
        </p:blipFill>
        <p:spPr>
          <a:xfrm>
            <a:off x="6434369" y="4609032"/>
            <a:ext cx="1864144" cy="1878532"/>
          </a:xfrm>
          <a:prstGeom prst="rect">
            <a:avLst/>
          </a:prstGeom>
        </p:spPr>
      </p:pic>
      <p:grpSp>
        <p:nvGrpSpPr>
          <p:cNvPr id="22" name="Group 21">
            <a:extLst>
              <a:ext uri="{FF2B5EF4-FFF2-40B4-BE49-F238E27FC236}">
                <a16:creationId xmlns:a16="http://schemas.microsoft.com/office/drawing/2014/main" id="{2D36B0A3-C73E-10E4-6E10-D63338EA802B}"/>
              </a:ext>
            </a:extLst>
          </p:cNvPr>
          <p:cNvGrpSpPr/>
          <p:nvPr/>
        </p:nvGrpSpPr>
        <p:grpSpPr>
          <a:xfrm>
            <a:off x="8527432" y="4695646"/>
            <a:ext cx="2864877" cy="1758135"/>
            <a:chOff x="8548700" y="3756545"/>
            <a:chExt cx="3634485" cy="2140138"/>
          </a:xfrm>
        </p:grpSpPr>
        <p:pic>
          <p:nvPicPr>
            <p:cNvPr id="23" name="Picture 22" descr="A diagram of a band gap&#10;&#10;AI-generated content may be incorrect.">
              <a:extLst>
                <a:ext uri="{FF2B5EF4-FFF2-40B4-BE49-F238E27FC236}">
                  <a16:creationId xmlns:a16="http://schemas.microsoft.com/office/drawing/2014/main" id="{CCB61261-C1F1-8306-DCBD-F60391514D67}"/>
                </a:ext>
              </a:extLst>
            </p:cNvPr>
            <p:cNvPicPr>
              <a:picLocks noChangeAspect="1"/>
            </p:cNvPicPr>
            <p:nvPr/>
          </p:nvPicPr>
          <p:blipFill>
            <a:blip r:embed="rId5"/>
            <a:stretch>
              <a:fillRect/>
            </a:stretch>
          </p:blipFill>
          <p:spPr>
            <a:xfrm>
              <a:off x="8548700" y="3773243"/>
              <a:ext cx="3506470" cy="2123440"/>
            </a:xfrm>
            <a:prstGeom prst="rect">
              <a:avLst/>
            </a:prstGeom>
          </p:spPr>
        </p:pic>
        <p:pic>
          <p:nvPicPr>
            <p:cNvPr id="24" name="Picture 23" descr="A diagram of a waveform&#10;&#10;AI-generated content may be incorrect.">
              <a:extLst>
                <a:ext uri="{FF2B5EF4-FFF2-40B4-BE49-F238E27FC236}">
                  <a16:creationId xmlns:a16="http://schemas.microsoft.com/office/drawing/2014/main" id="{4FF56FEA-862F-0AA0-CCEB-16B88B5CB3A4}"/>
                </a:ext>
              </a:extLst>
            </p:cNvPr>
            <p:cNvPicPr>
              <a:picLocks noChangeAspect="1"/>
            </p:cNvPicPr>
            <p:nvPr/>
          </p:nvPicPr>
          <p:blipFill>
            <a:blip r:embed="rId6"/>
            <a:srcRect r="40047"/>
            <a:stretch>
              <a:fillRect/>
            </a:stretch>
          </p:blipFill>
          <p:spPr>
            <a:xfrm>
              <a:off x="10974560" y="3756545"/>
              <a:ext cx="1208625" cy="2015944"/>
            </a:xfrm>
            <a:prstGeom prst="rect">
              <a:avLst/>
            </a:prstGeom>
          </p:spPr>
        </p:pic>
      </p:grpSp>
      <p:sp>
        <p:nvSpPr>
          <p:cNvPr id="4" name="TextBox 3">
            <a:extLst>
              <a:ext uri="{FF2B5EF4-FFF2-40B4-BE49-F238E27FC236}">
                <a16:creationId xmlns:a16="http://schemas.microsoft.com/office/drawing/2014/main" id="{120463EF-6B0A-8105-4749-30E7D71A7F5D}"/>
              </a:ext>
            </a:extLst>
          </p:cNvPr>
          <p:cNvSpPr txBox="1"/>
          <p:nvPr/>
        </p:nvSpPr>
        <p:spPr>
          <a:xfrm>
            <a:off x="10715033" y="1524167"/>
            <a:ext cx="1332352" cy="400110"/>
          </a:xfrm>
          <a:prstGeom prst="rect">
            <a:avLst/>
          </a:prstGeom>
          <a:ln w="19050">
            <a:solidFill>
              <a:schemeClr val="tx1"/>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GB" sz="2000" b="1" dirty="0"/>
              <a:t>(This Talk)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1F31F-5C71-F320-A7DC-673A13FCC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41917-B6AC-D6AD-CA8E-0105B0BE818F}"/>
              </a:ext>
            </a:extLst>
          </p:cNvPr>
          <p:cNvSpPr>
            <a:spLocks noGrp="1"/>
          </p:cNvSpPr>
          <p:nvPr>
            <p:ph type="title"/>
          </p:nvPr>
        </p:nvSpPr>
        <p:spPr>
          <a:xfrm>
            <a:off x="993632" y="-1"/>
            <a:ext cx="8882743" cy="602428"/>
          </a:xfrm>
        </p:spPr>
        <p:txBody>
          <a:bodyPr>
            <a:normAutofit fontScale="90000"/>
          </a:bodyPr>
          <a:lstStyle/>
          <a:p>
            <a:r>
              <a:rPr lang="en-GB" sz="3600" u="none" dirty="0">
                <a:latin typeface="Calibri Light (titoli)"/>
              </a:rPr>
              <a:t>2D photonic crystal waveguide design procedure</a:t>
            </a:r>
            <a:endParaRPr lang="en-IT" dirty="0"/>
          </a:p>
        </p:txBody>
      </p:sp>
      <p:sp>
        <p:nvSpPr>
          <p:cNvPr id="3" name="Footer Placeholder 4">
            <a:extLst>
              <a:ext uri="{FF2B5EF4-FFF2-40B4-BE49-F238E27FC236}">
                <a16:creationId xmlns:a16="http://schemas.microsoft.com/office/drawing/2014/main" id="{8798126C-31CF-4C66-BDC4-E35D8C4549E5}"/>
              </a:ext>
            </a:extLst>
          </p:cNvPr>
          <p:cNvSpPr txBox="1">
            <a:spLocks/>
          </p:cNvSpPr>
          <p:nvPr/>
        </p:nvSpPr>
        <p:spPr>
          <a:xfrm>
            <a:off x="3890241" y="4862489"/>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D6B6C2C2-36BB-1C24-A5DF-9DE36724B45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9" name="Segnaposto contenuto 2">
            <a:extLst>
              <a:ext uri="{FF2B5EF4-FFF2-40B4-BE49-F238E27FC236}">
                <a16:creationId xmlns:a16="http://schemas.microsoft.com/office/drawing/2014/main" id="{7FF8E930-78A0-E055-021F-16A30A18FA03}"/>
              </a:ext>
            </a:extLst>
          </p:cNvPr>
          <p:cNvSpPr txBox="1">
            <a:spLocks/>
          </p:cNvSpPr>
          <p:nvPr/>
        </p:nvSpPr>
        <p:spPr>
          <a:xfrm>
            <a:off x="2067780" y="977806"/>
            <a:ext cx="3467451" cy="44217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latin typeface="Calibri" panose="020F0502020204030204" pitchFamily="34" charset="0"/>
                <a:cs typeface="Calibri" panose="020F0502020204030204" pitchFamily="34" charset="0"/>
              </a:rPr>
              <a:t>a) </a:t>
            </a:r>
            <a:r>
              <a:rPr lang="en-AU" sz="2400" dirty="0">
                <a:latin typeface="Calibri" panose="020F0502020204030204" pitchFamily="34" charset="0"/>
                <a:cs typeface="Calibri" panose="020F0502020204030204" pitchFamily="34" charset="0"/>
              </a:rPr>
              <a:t>computation of the </a:t>
            </a:r>
            <a:r>
              <a:rPr lang="en-AU" sz="2400" b="1" dirty="0">
                <a:latin typeface="Calibri" panose="020F0502020204030204" pitchFamily="34" charset="0"/>
                <a:cs typeface="Calibri" panose="020F0502020204030204" pitchFamily="34" charset="0"/>
              </a:rPr>
              <a:t>band diagram </a:t>
            </a:r>
            <a:r>
              <a:rPr lang="en-AU" sz="2400" dirty="0">
                <a:latin typeface="Calibri" panose="020F0502020204030204" pitchFamily="34" charset="0"/>
                <a:cs typeface="Calibri" panose="020F0502020204030204" pitchFamily="34" charset="0"/>
              </a:rPr>
              <a:t>of the triangular lattice primitive cell</a:t>
            </a:r>
          </a:p>
        </p:txBody>
      </p:sp>
      <p:pic>
        <p:nvPicPr>
          <p:cNvPr id="10" name="Immagine 5">
            <a:extLst>
              <a:ext uri="{FF2B5EF4-FFF2-40B4-BE49-F238E27FC236}">
                <a16:creationId xmlns:a16="http://schemas.microsoft.com/office/drawing/2014/main" id="{790E3F4C-DF2D-19FA-EDE8-B0549A23D274}"/>
              </a:ext>
            </a:extLst>
          </p:cNvPr>
          <p:cNvPicPr>
            <a:picLocks noChangeAspect="1"/>
          </p:cNvPicPr>
          <p:nvPr/>
        </p:nvPicPr>
        <p:blipFill>
          <a:blip r:embed="rId3"/>
          <a:srcRect/>
          <a:stretch/>
        </p:blipFill>
        <p:spPr>
          <a:xfrm>
            <a:off x="2095130" y="2579239"/>
            <a:ext cx="3412753" cy="2047652"/>
          </a:xfrm>
          <a:prstGeom prst="rect">
            <a:avLst/>
          </a:prstGeom>
        </p:spPr>
      </p:pic>
      <p:sp>
        <p:nvSpPr>
          <p:cNvPr id="11" name="Segnaposto contenuto 2">
            <a:extLst>
              <a:ext uri="{FF2B5EF4-FFF2-40B4-BE49-F238E27FC236}">
                <a16:creationId xmlns:a16="http://schemas.microsoft.com/office/drawing/2014/main" id="{C5AA8F93-F326-767F-258D-CE9B5CD34D84}"/>
              </a:ext>
            </a:extLst>
          </p:cNvPr>
          <p:cNvSpPr txBox="1">
            <a:spLocks/>
          </p:cNvSpPr>
          <p:nvPr/>
        </p:nvSpPr>
        <p:spPr>
          <a:xfrm>
            <a:off x="5560759" y="940752"/>
            <a:ext cx="3403233" cy="442175"/>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rPr>
              <a:t>b) </a:t>
            </a:r>
            <a:r>
              <a:rPr lang="en-AU" sz="2400" dirty="0"/>
              <a:t>computation of the </a:t>
            </a:r>
            <a:r>
              <a:rPr lang="en-AU" sz="2400" b="1" dirty="0"/>
              <a:t>projected band diagram</a:t>
            </a:r>
            <a:r>
              <a:rPr lang="en-AU" sz="2400" dirty="0"/>
              <a:t> of a triangular lattice supercell</a:t>
            </a:r>
          </a:p>
        </p:txBody>
      </p:sp>
      <p:pic>
        <p:nvPicPr>
          <p:cNvPr id="13" name="Immagine 13" descr="Immagine che contiene testo, bigliettodavisita, grafica vettoriale&#10;&#10;Descrizione generata automaticamente">
            <a:extLst>
              <a:ext uri="{FF2B5EF4-FFF2-40B4-BE49-F238E27FC236}">
                <a16:creationId xmlns:a16="http://schemas.microsoft.com/office/drawing/2014/main" id="{9BC19A3D-D14C-3F41-8CB1-D895EBB09F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3192" y="1370409"/>
            <a:ext cx="1864543" cy="1140502"/>
          </a:xfrm>
          <a:prstGeom prst="rect">
            <a:avLst/>
          </a:prstGeom>
        </p:spPr>
      </p:pic>
      <p:pic>
        <p:nvPicPr>
          <p:cNvPr id="14" name="Immagine 15">
            <a:extLst>
              <a:ext uri="{FF2B5EF4-FFF2-40B4-BE49-F238E27FC236}">
                <a16:creationId xmlns:a16="http://schemas.microsoft.com/office/drawing/2014/main" id="{14BB242C-5879-6B1E-1DD2-31080938CE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1596" y="1518925"/>
            <a:ext cx="3403235" cy="870976"/>
          </a:xfrm>
          <a:prstGeom prst="rect">
            <a:avLst/>
          </a:prstGeom>
        </p:spPr>
      </p:pic>
      <p:cxnSp>
        <p:nvCxnSpPr>
          <p:cNvPr id="17" name="Connettore diritto 19">
            <a:extLst>
              <a:ext uri="{FF2B5EF4-FFF2-40B4-BE49-F238E27FC236}">
                <a16:creationId xmlns:a16="http://schemas.microsoft.com/office/drawing/2014/main" id="{7472E686-0E04-1C58-4C70-0BA9486E76E4}"/>
              </a:ext>
            </a:extLst>
          </p:cNvPr>
          <p:cNvCxnSpPr>
            <a:cxnSpLocks/>
          </p:cNvCxnSpPr>
          <p:nvPr/>
        </p:nvCxnSpPr>
        <p:spPr>
          <a:xfrm>
            <a:off x="3759453" y="1926198"/>
            <a:ext cx="509126" cy="506779"/>
          </a:xfrm>
          <a:prstGeom prst="line">
            <a:avLst/>
          </a:prstGeom>
          <a:ln w="12700">
            <a:prstDash val="solid"/>
          </a:ln>
        </p:spPr>
        <p:style>
          <a:lnRef idx="1">
            <a:schemeClr val="dk1"/>
          </a:lnRef>
          <a:fillRef idx="0">
            <a:schemeClr val="dk1"/>
          </a:fillRef>
          <a:effectRef idx="0">
            <a:schemeClr val="dk1"/>
          </a:effectRef>
          <a:fontRef idx="minor">
            <a:schemeClr val="tx1"/>
          </a:fontRef>
        </p:style>
      </p:cxnSp>
      <p:cxnSp>
        <p:nvCxnSpPr>
          <p:cNvPr id="18" name="Connettore diritto 22">
            <a:extLst>
              <a:ext uri="{FF2B5EF4-FFF2-40B4-BE49-F238E27FC236}">
                <a16:creationId xmlns:a16="http://schemas.microsoft.com/office/drawing/2014/main" id="{FEB274CC-B3CE-163B-F214-F470DE0F2251}"/>
              </a:ext>
            </a:extLst>
          </p:cNvPr>
          <p:cNvCxnSpPr/>
          <p:nvPr/>
        </p:nvCxnSpPr>
        <p:spPr>
          <a:xfrm flipV="1">
            <a:off x="3756676" y="1789096"/>
            <a:ext cx="189948" cy="137102"/>
          </a:xfrm>
          <a:prstGeom prst="line">
            <a:avLst/>
          </a:prstGeom>
          <a:ln w="12700"/>
        </p:spPr>
        <p:style>
          <a:lnRef idx="1">
            <a:schemeClr val="dk1"/>
          </a:lnRef>
          <a:fillRef idx="0">
            <a:schemeClr val="dk1"/>
          </a:fillRef>
          <a:effectRef idx="0">
            <a:schemeClr val="dk1"/>
          </a:effectRef>
          <a:fontRef idx="minor">
            <a:schemeClr val="tx1"/>
          </a:fontRef>
        </p:style>
      </p:cxnSp>
      <p:sp>
        <p:nvSpPr>
          <p:cNvPr id="19" name="CasellaDiTesto 24">
            <a:extLst>
              <a:ext uri="{FF2B5EF4-FFF2-40B4-BE49-F238E27FC236}">
                <a16:creationId xmlns:a16="http://schemas.microsoft.com/office/drawing/2014/main" id="{BC295F5F-269E-4488-265D-8209CEC8D884}"/>
              </a:ext>
            </a:extLst>
          </p:cNvPr>
          <p:cNvSpPr txBox="1"/>
          <p:nvPr/>
        </p:nvSpPr>
        <p:spPr>
          <a:xfrm>
            <a:off x="3706576" y="2019668"/>
            <a:ext cx="295701" cy="338554"/>
          </a:xfrm>
          <a:prstGeom prst="rect">
            <a:avLst/>
          </a:prstGeom>
          <a:noFill/>
        </p:spPr>
        <p:txBody>
          <a:bodyPr wrap="square">
            <a:spAutoFit/>
          </a:bodyPr>
          <a:lstStyle/>
          <a:p>
            <a:r>
              <a:rPr lang="it-IT" sz="1600" i="1"/>
              <a:t>d</a:t>
            </a:r>
            <a:endParaRPr lang="en-GB" sz="1600" i="1"/>
          </a:p>
        </p:txBody>
      </p:sp>
      <p:sp>
        <p:nvSpPr>
          <p:cNvPr id="20" name="CasellaDiTesto 25">
            <a:extLst>
              <a:ext uri="{FF2B5EF4-FFF2-40B4-BE49-F238E27FC236}">
                <a16:creationId xmlns:a16="http://schemas.microsoft.com/office/drawing/2014/main" id="{6B8E552E-C85A-F40B-69E1-1E2FFC5567A1}"/>
              </a:ext>
            </a:extLst>
          </p:cNvPr>
          <p:cNvSpPr txBox="1"/>
          <p:nvPr/>
        </p:nvSpPr>
        <p:spPr>
          <a:xfrm>
            <a:off x="3703800" y="1600316"/>
            <a:ext cx="295701" cy="338554"/>
          </a:xfrm>
          <a:prstGeom prst="rect">
            <a:avLst/>
          </a:prstGeom>
          <a:noFill/>
        </p:spPr>
        <p:txBody>
          <a:bodyPr wrap="square">
            <a:spAutoFit/>
          </a:bodyPr>
          <a:lstStyle/>
          <a:p>
            <a:r>
              <a:rPr lang="it-IT" sz="1600" i="1"/>
              <a:t>r</a:t>
            </a:r>
            <a:endParaRPr lang="en-GB" sz="1600" i="1"/>
          </a:p>
        </p:txBody>
      </p:sp>
      <p:pic>
        <p:nvPicPr>
          <p:cNvPr id="22" name="Picture 21" descr="Chart&#10;&#10;Description automatically generated">
            <a:extLst>
              <a:ext uri="{FF2B5EF4-FFF2-40B4-BE49-F238E27FC236}">
                <a16:creationId xmlns:a16="http://schemas.microsoft.com/office/drawing/2014/main" id="{08626F38-1C24-3CB7-BBF4-D0A2766B851F}"/>
              </a:ext>
            </a:extLst>
          </p:cNvPr>
          <p:cNvPicPr>
            <a:picLocks noChangeAspect="1"/>
          </p:cNvPicPr>
          <p:nvPr/>
        </p:nvPicPr>
        <p:blipFill>
          <a:blip r:embed="rId6"/>
          <a:stretch>
            <a:fillRect/>
          </a:stretch>
        </p:blipFill>
        <p:spPr>
          <a:xfrm>
            <a:off x="5869558" y="2579239"/>
            <a:ext cx="2996596" cy="2246427"/>
          </a:xfrm>
          <a:prstGeom prst="rect">
            <a:avLst/>
          </a:prstGeom>
        </p:spPr>
      </p:pic>
      <p:sp>
        <p:nvSpPr>
          <p:cNvPr id="5" name="TextBox 4">
            <a:extLst>
              <a:ext uri="{FF2B5EF4-FFF2-40B4-BE49-F238E27FC236}">
                <a16:creationId xmlns:a16="http://schemas.microsoft.com/office/drawing/2014/main" id="{7C6A95C7-7B3F-8AC5-4417-91417CB99654}"/>
              </a:ext>
            </a:extLst>
          </p:cNvPr>
          <p:cNvSpPr txBox="1"/>
          <p:nvPr/>
        </p:nvSpPr>
        <p:spPr>
          <a:xfrm>
            <a:off x="5041804" y="5547916"/>
            <a:ext cx="4316509"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b="1" i="1" dirty="0"/>
              <a:t>Creating the Accelerating Waveguide</a:t>
            </a:r>
          </a:p>
        </p:txBody>
      </p:sp>
      <p:sp>
        <p:nvSpPr>
          <p:cNvPr id="7" name="Footer Placeholder 4">
            <a:extLst>
              <a:ext uri="{FF2B5EF4-FFF2-40B4-BE49-F238E27FC236}">
                <a16:creationId xmlns:a16="http://schemas.microsoft.com/office/drawing/2014/main" id="{28814685-FF85-AA52-0913-71EFFE3FF17E}"/>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8" name="Segnaposto contenuto 2">
            <a:extLst>
              <a:ext uri="{FF2B5EF4-FFF2-40B4-BE49-F238E27FC236}">
                <a16:creationId xmlns:a16="http://schemas.microsoft.com/office/drawing/2014/main" id="{33DFBF87-A42D-5DC1-3B58-8D6550F8FCDA}"/>
              </a:ext>
            </a:extLst>
          </p:cNvPr>
          <p:cNvSpPr txBox="1">
            <a:spLocks/>
          </p:cNvSpPr>
          <p:nvPr/>
        </p:nvSpPr>
        <p:spPr>
          <a:xfrm>
            <a:off x="8834989" y="950749"/>
            <a:ext cx="3434120" cy="44217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rPr>
              <a:t>c) </a:t>
            </a:r>
            <a:r>
              <a:rPr lang="en-AU" sz="2400" dirty="0"/>
              <a:t>add a </a:t>
            </a:r>
            <a:r>
              <a:rPr lang="en-AU" sz="2400" b="1" dirty="0"/>
              <a:t>hollow-core linear defect </a:t>
            </a:r>
            <a:r>
              <a:rPr lang="en-AU" sz="2400" dirty="0"/>
              <a:t>to the supercell</a:t>
            </a:r>
          </a:p>
        </p:txBody>
      </p:sp>
      <p:pic>
        <p:nvPicPr>
          <p:cNvPr id="15" name="Immagine 17" descr="Immagine che contiene testo, metro da misura&#10;&#10;Descrizione generata automaticamente">
            <a:extLst>
              <a:ext uri="{FF2B5EF4-FFF2-40B4-BE49-F238E27FC236}">
                <a16:creationId xmlns:a16="http://schemas.microsoft.com/office/drawing/2014/main" id="{058DBE4A-73A4-B77C-5430-7F63C424FB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57880" y="1428222"/>
            <a:ext cx="3434120" cy="877452"/>
          </a:xfrm>
          <a:prstGeom prst="rect">
            <a:avLst/>
          </a:prstGeom>
        </p:spPr>
      </p:pic>
    </p:spTree>
    <p:extLst>
      <p:ext uri="{BB962C8B-B14F-4D97-AF65-F5344CB8AC3E}">
        <p14:creationId xmlns:p14="http://schemas.microsoft.com/office/powerpoint/2010/main" val="491012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479C9-1CA3-16F4-DEEE-2CD68D400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C9BD42-D89E-37BA-C5C9-BFCB2A5B558F}"/>
              </a:ext>
            </a:extLst>
          </p:cNvPr>
          <p:cNvSpPr>
            <a:spLocks noGrp="1"/>
          </p:cNvSpPr>
          <p:nvPr>
            <p:ph type="title"/>
          </p:nvPr>
        </p:nvSpPr>
        <p:spPr>
          <a:xfrm>
            <a:off x="993632" y="-1"/>
            <a:ext cx="8882743" cy="602428"/>
          </a:xfrm>
        </p:spPr>
        <p:txBody>
          <a:bodyPr>
            <a:normAutofit fontScale="90000"/>
          </a:bodyPr>
          <a:lstStyle/>
          <a:p>
            <a:r>
              <a:rPr lang="en-GB" sz="3600" u="none" dirty="0">
                <a:latin typeface="Calibri Light (titoli)"/>
              </a:rPr>
              <a:t>2D photonic crystal waveguide design procedure</a:t>
            </a:r>
            <a:endParaRPr lang="en-IT" dirty="0"/>
          </a:p>
        </p:txBody>
      </p:sp>
      <p:sp>
        <p:nvSpPr>
          <p:cNvPr id="3" name="Footer Placeholder 4">
            <a:extLst>
              <a:ext uri="{FF2B5EF4-FFF2-40B4-BE49-F238E27FC236}">
                <a16:creationId xmlns:a16="http://schemas.microsoft.com/office/drawing/2014/main" id="{F6B72281-E281-8145-4B24-02FCA1D51AE9}"/>
              </a:ext>
            </a:extLst>
          </p:cNvPr>
          <p:cNvSpPr txBox="1">
            <a:spLocks/>
          </p:cNvSpPr>
          <p:nvPr/>
        </p:nvSpPr>
        <p:spPr>
          <a:xfrm>
            <a:off x="3890241" y="4862489"/>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4" name="Rectangle 3">
            <a:extLst>
              <a:ext uri="{FF2B5EF4-FFF2-40B4-BE49-F238E27FC236}">
                <a16:creationId xmlns:a16="http://schemas.microsoft.com/office/drawing/2014/main" id="{AABF8657-CA14-EDBC-74C8-336A15F2C3BA}"/>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9" name="Segnaposto contenuto 2">
            <a:extLst>
              <a:ext uri="{FF2B5EF4-FFF2-40B4-BE49-F238E27FC236}">
                <a16:creationId xmlns:a16="http://schemas.microsoft.com/office/drawing/2014/main" id="{12AA3B5D-E73E-DE32-354E-5F0BF2326801}"/>
              </a:ext>
            </a:extLst>
          </p:cNvPr>
          <p:cNvSpPr txBox="1">
            <a:spLocks/>
          </p:cNvSpPr>
          <p:nvPr/>
        </p:nvSpPr>
        <p:spPr>
          <a:xfrm>
            <a:off x="2067780" y="977806"/>
            <a:ext cx="3467451" cy="44217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latin typeface="Calibri" panose="020F0502020204030204" pitchFamily="34" charset="0"/>
                <a:cs typeface="Calibri" panose="020F0502020204030204" pitchFamily="34" charset="0"/>
              </a:rPr>
              <a:t>a) </a:t>
            </a:r>
            <a:r>
              <a:rPr lang="en-AU" sz="2400" dirty="0">
                <a:latin typeface="Calibri" panose="020F0502020204030204" pitchFamily="34" charset="0"/>
                <a:cs typeface="Calibri" panose="020F0502020204030204" pitchFamily="34" charset="0"/>
              </a:rPr>
              <a:t>computation of the </a:t>
            </a:r>
            <a:r>
              <a:rPr lang="en-AU" sz="2400" b="1" dirty="0">
                <a:latin typeface="Calibri" panose="020F0502020204030204" pitchFamily="34" charset="0"/>
                <a:cs typeface="Calibri" panose="020F0502020204030204" pitchFamily="34" charset="0"/>
              </a:rPr>
              <a:t>band diagram </a:t>
            </a:r>
            <a:r>
              <a:rPr lang="en-AU" sz="2400" dirty="0">
                <a:latin typeface="Calibri" panose="020F0502020204030204" pitchFamily="34" charset="0"/>
                <a:cs typeface="Calibri" panose="020F0502020204030204" pitchFamily="34" charset="0"/>
              </a:rPr>
              <a:t>of the triangular lattice primitive cell</a:t>
            </a:r>
          </a:p>
        </p:txBody>
      </p:sp>
      <p:pic>
        <p:nvPicPr>
          <p:cNvPr id="10" name="Immagine 5">
            <a:extLst>
              <a:ext uri="{FF2B5EF4-FFF2-40B4-BE49-F238E27FC236}">
                <a16:creationId xmlns:a16="http://schemas.microsoft.com/office/drawing/2014/main" id="{93D026EB-7913-1640-4993-9A0707D24724}"/>
              </a:ext>
            </a:extLst>
          </p:cNvPr>
          <p:cNvPicPr>
            <a:picLocks noChangeAspect="1"/>
          </p:cNvPicPr>
          <p:nvPr/>
        </p:nvPicPr>
        <p:blipFill>
          <a:blip r:embed="rId3"/>
          <a:srcRect/>
          <a:stretch/>
        </p:blipFill>
        <p:spPr>
          <a:xfrm>
            <a:off x="2095130" y="2579239"/>
            <a:ext cx="3412753" cy="2047652"/>
          </a:xfrm>
          <a:prstGeom prst="rect">
            <a:avLst/>
          </a:prstGeom>
        </p:spPr>
      </p:pic>
      <p:sp>
        <p:nvSpPr>
          <p:cNvPr id="11" name="Segnaposto contenuto 2">
            <a:extLst>
              <a:ext uri="{FF2B5EF4-FFF2-40B4-BE49-F238E27FC236}">
                <a16:creationId xmlns:a16="http://schemas.microsoft.com/office/drawing/2014/main" id="{8A474088-1FBB-350F-3D6F-3A110D344553}"/>
              </a:ext>
            </a:extLst>
          </p:cNvPr>
          <p:cNvSpPr txBox="1">
            <a:spLocks/>
          </p:cNvSpPr>
          <p:nvPr/>
        </p:nvSpPr>
        <p:spPr>
          <a:xfrm>
            <a:off x="5560759" y="940752"/>
            <a:ext cx="3403233" cy="442175"/>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rPr>
              <a:t>b) </a:t>
            </a:r>
            <a:r>
              <a:rPr lang="en-AU" sz="2400" dirty="0"/>
              <a:t>computation of the </a:t>
            </a:r>
            <a:r>
              <a:rPr lang="en-AU" sz="2400" b="1" dirty="0"/>
              <a:t>projected band diagram</a:t>
            </a:r>
            <a:r>
              <a:rPr lang="en-AU" sz="2400" dirty="0"/>
              <a:t> of a triangular lattice supercell</a:t>
            </a:r>
          </a:p>
        </p:txBody>
      </p:sp>
      <p:pic>
        <p:nvPicPr>
          <p:cNvPr id="13" name="Immagine 13" descr="Immagine che contiene testo, bigliettodavisita, grafica vettoriale&#10;&#10;Descrizione generata automaticamente">
            <a:extLst>
              <a:ext uri="{FF2B5EF4-FFF2-40B4-BE49-F238E27FC236}">
                <a16:creationId xmlns:a16="http://schemas.microsoft.com/office/drawing/2014/main" id="{C6F77F26-0937-058A-7630-28E17D2FC1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3192" y="1370409"/>
            <a:ext cx="1864543" cy="1140502"/>
          </a:xfrm>
          <a:prstGeom prst="rect">
            <a:avLst/>
          </a:prstGeom>
        </p:spPr>
      </p:pic>
      <p:pic>
        <p:nvPicPr>
          <p:cNvPr id="14" name="Immagine 15">
            <a:extLst>
              <a:ext uri="{FF2B5EF4-FFF2-40B4-BE49-F238E27FC236}">
                <a16:creationId xmlns:a16="http://schemas.microsoft.com/office/drawing/2014/main" id="{EBBE4277-26F1-1B76-15B7-2F68EC4E8E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1596" y="1518925"/>
            <a:ext cx="3403235" cy="870976"/>
          </a:xfrm>
          <a:prstGeom prst="rect">
            <a:avLst/>
          </a:prstGeom>
        </p:spPr>
      </p:pic>
      <p:cxnSp>
        <p:nvCxnSpPr>
          <p:cNvPr id="17" name="Connettore diritto 19">
            <a:extLst>
              <a:ext uri="{FF2B5EF4-FFF2-40B4-BE49-F238E27FC236}">
                <a16:creationId xmlns:a16="http://schemas.microsoft.com/office/drawing/2014/main" id="{A8FEDC08-6C0B-256E-977E-ECF5C37E1647}"/>
              </a:ext>
            </a:extLst>
          </p:cNvPr>
          <p:cNvCxnSpPr>
            <a:cxnSpLocks/>
          </p:cNvCxnSpPr>
          <p:nvPr/>
        </p:nvCxnSpPr>
        <p:spPr>
          <a:xfrm>
            <a:off x="3759453" y="1926198"/>
            <a:ext cx="509126" cy="506779"/>
          </a:xfrm>
          <a:prstGeom prst="line">
            <a:avLst/>
          </a:prstGeom>
          <a:ln w="12700">
            <a:prstDash val="solid"/>
          </a:ln>
        </p:spPr>
        <p:style>
          <a:lnRef idx="1">
            <a:schemeClr val="dk1"/>
          </a:lnRef>
          <a:fillRef idx="0">
            <a:schemeClr val="dk1"/>
          </a:fillRef>
          <a:effectRef idx="0">
            <a:schemeClr val="dk1"/>
          </a:effectRef>
          <a:fontRef idx="minor">
            <a:schemeClr val="tx1"/>
          </a:fontRef>
        </p:style>
      </p:cxnSp>
      <p:cxnSp>
        <p:nvCxnSpPr>
          <p:cNvPr id="18" name="Connettore diritto 22">
            <a:extLst>
              <a:ext uri="{FF2B5EF4-FFF2-40B4-BE49-F238E27FC236}">
                <a16:creationId xmlns:a16="http://schemas.microsoft.com/office/drawing/2014/main" id="{3D609E4D-33E1-6FBC-C537-C6B82B310B15}"/>
              </a:ext>
            </a:extLst>
          </p:cNvPr>
          <p:cNvCxnSpPr/>
          <p:nvPr/>
        </p:nvCxnSpPr>
        <p:spPr>
          <a:xfrm flipV="1">
            <a:off x="3756676" y="1789096"/>
            <a:ext cx="189948" cy="137102"/>
          </a:xfrm>
          <a:prstGeom prst="line">
            <a:avLst/>
          </a:prstGeom>
          <a:ln w="12700"/>
        </p:spPr>
        <p:style>
          <a:lnRef idx="1">
            <a:schemeClr val="dk1"/>
          </a:lnRef>
          <a:fillRef idx="0">
            <a:schemeClr val="dk1"/>
          </a:fillRef>
          <a:effectRef idx="0">
            <a:schemeClr val="dk1"/>
          </a:effectRef>
          <a:fontRef idx="minor">
            <a:schemeClr val="tx1"/>
          </a:fontRef>
        </p:style>
      </p:cxnSp>
      <p:sp>
        <p:nvSpPr>
          <p:cNvPr id="19" name="CasellaDiTesto 24">
            <a:extLst>
              <a:ext uri="{FF2B5EF4-FFF2-40B4-BE49-F238E27FC236}">
                <a16:creationId xmlns:a16="http://schemas.microsoft.com/office/drawing/2014/main" id="{BFA3E354-DB2C-6994-DFE2-1949D86B0397}"/>
              </a:ext>
            </a:extLst>
          </p:cNvPr>
          <p:cNvSpPr txBox="1"/>
          <p:nvPr/>
        </p:nvSpPr>
        <p:spPr>
          <a:xfrm>
            <a:off x="3706576" y="2019668"/>
            <a:ext cx="295701" cy="338554"/>
          </a:xfrm>
          <a:prstGeom prst="rect">
            <a:avLst/>
          </a:prstGeom>
          <a:noFill/>
        </p:spPr>
        <p:txBody>
          <a:bodyPr wrap="square">
            <a:spAutoFit/>
          </a:bodyPr>
          <a:lstStyle/>
          <a:p>
            <a:r>
              <a:rPr lang="it-IT" sz="1600" i="1"/>
              <a:t>d</a:t>
            </a:r>
            <a:endParaRPr lang="en-GB" sz="1600" i="1"/>
          </a:p>
        </p:txBody>
      </p:sp>
      <p:sp>
        <p:nvSpPr>
          <p:cNvPr id="20" name="CasellaDiTesto 25">
            <a:extLst>
              <a:ext uri="{FF2B5EF4-FFF2-40B4-BE49-F238E27FC236}">
                <a16:creationId xmlns:a16="http://schemas.microsoft.com/office/drawing/2014/main" id="{97035E00-298B-B530-E2F5-E61912BACC34}"/>
              </a:ext>
            </a:extLst>
          </p:cNvPr>
          <p:cNvSpPr txBox="1"/>
          <p:nvPr/>
        </p:nvSpPr>
        <p:spPr>
          <a:xfrm>
            <a:off x="3703800" y="1600316"/>
            <a:ext cx="295701" cy="338554"/>
          </a:xfrm>
          <a:prstGeom prst="rect">
            <a:avLst/>
          </a:prstGeom>
          <a:noFill/>
        </p:spPr>
        <p:txBody>
          <a:bodyPr wrap="square">
            <a:spAutoFit/>
          </a:bodyPr>
          <a:lstStyle/>
          <a:p>
            <a:r>
              <a:rPr lang="it-IT" sz="1600" i="1"/>
              <a:t>r</a:t>
            </a:r>
            <a:endParaRPr lang="en-GB" sz="1600" i="1"/>
          </a:p>
        </p:txBody>
      </p:sp>
      <p:pic>
        <p:nvPicPr>
          <p:cNvPr id="22" name="Picture 21" descr="Chart&#10;&#10;Description automatically generated">
            <a:extLst>
              <a:ext uri="{FF2B5EF4-FFF2-40B4-BE49-F238E27FC236}">
                <a16:creationId xmlns:a16="http://schemas.microsoft.com/office/drawing/2014/main" id="{4BC14780-076F-8BED-8548-5F66DAD9A785}"/>
              </a:ext>
            </a:extLst>
          </p:cNvPr>
          <p:cNvPicPr>
            <a:picLocks noChangeAspect="1"/>
          </p:cNvPicPr>
          <p:nvPr/>
        </p:nvPicPr>
        <p:blipFill>
          <a:blip r:embed="rId6"/>
          <a:stretch>
            <a:fillRect/>
          </a:stretch>
        </p:blipFill>
        <p:spPr>
          <a:xfrm>
            <a:off x="5869558" y="2579239"/>
            <a:ext cx="2996596" cy="2246427"/>
          </a:xfrm>
          <a:prstGeom prst="rect">
            <a:avLst/>
          </a:prstGeom>
        </p:spPr>
      </p:pic>
      <p:pic>
        <p:nvPicPr>
          <p:cNvPr id="23" name="Picture 22" descr="Chart&#10;&#10;Description automatically generated">
            <a:extLst>
              <a:ext uri="{FF2B5EF4-FFF2-40B4-BE49-F238E27FC236}">
                <a16:creationId xmlns:a16="http://schemas.microsoft.com/office/drawing/2014/main" id="{8DB53374-4CAD-60B8-36A1-ED9653FAC267}"/>
              </a:ext>
            </a:extLst>
          </p:cNvPr>
          <p:cNvPicPr>
            <a:picLocks noChangeAspect="1"/>
          </p:cNvPicPr>
          <p:nvPr/>
        </p:nvPicPr>
        <p:blipFill>
          <a:blip r:embed="rId7"/>
          <a:stretch>
            <a:fillRect/>
          </a:stretch>
        </p:blipFill>
        <p:spPr>
          <a:xfrm>
            <a:off x="9053751" y="2579239"/>
            <a:ext cx="2996596" cy="2246427"/>
          </a:xfrm>
          <a:prstGeom prst="rect">
            <a:avLst/>
          </a:prstGeom>
        </p:spPr>
      </p:pic>
      <p:sp>
        <p:nvSpPr>
          <p:cNvPr id="5" name="TextBox 4">
            <a:extLst>
              <a:ext uri="{FF2B5EF4-FFF2-40B4-BE49-F238E27FC236}">
                <a16:creationId xmlns:a16="http://schemas.microsoft.com/office/drawing/2014/main" id="{1CADBF3E-866F-40D0-8C78-C618637F3858}"/>
              </a:ext>
            </a:extLst>
          </p:cNvPr>
          <p:cNvSpPr txBox="1"/>
          <p:nvPr/>
        </p:nvSpPr>
        <p:spPr>
          <a:xfrm>
            <a:off x="5041804" y="5547916"/>
            <a:ext cx="41148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defPPr>
              <a:defRPr lang="en-IT"/>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b="1" i="1" dirty="0"/>
              <a:t>Creating the Accelerating Waveguide</a:t>
            </a:r>
          </a:p>
        </p:txBody>
      </p:sp>
      <p:sp>
        <p:nvSpPr>
          <p:cNvPr id="7" name="Footer Placeholder 4">
            <a:extLst>
              <a:ext uri="{FF2B5EF4-FFF2-40B4-BE49-F238E27FC236}">
                <a16:creationId xmlns:a16="http://schemas.microsoft.com/office/drawing/2014/main" id="{70F425C0-C556-B54C-5F76-6AFE0F0CD9D8}"/>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
        <p:nvSpPr>
          <p:cNvPr id="8" name="Segnaposto contenuto 2">
            <a:extLst>
              <a:ext uri="{FF2B5EF4-FFF2-40B4-BE49-F238E27FC236}">
                <a16:creationId xmlns:a16="http://schemas.microsoft.com/office/drawing/2014/main" id="{520B8621-6CE1-4F2A-C11F-66F776A39FF8}"/>
              </a:ext>
            </a:extLst>
          </p:cNvPr>
          <p:cNvSpPr txBox="1">
            <a:spLocks/>
          </p:cNvSpPr>
          <p:nvPr/>
        </p:nvSpPr>
        <p:spPr>
          <a:xfrm>
            <a:off x="8834989" y="950749"/>
            <a:ext cx="3434120" cy="44217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400" dirty="0">
                <a:solidFill>
                  <a:srgbClr val="FF0000"/>
                </a:solidFill>
              </a:rPr>
              <a:t>c) </a:t>
            </a:r>
            <a:r>
              <a:rPr lang="en-AU" sz="2400" dirty="0"/>
              <a:t>add a </a:t>
            </a:r>
            <a:r>
              <a:rPr lang="en-AU" sz="2400" b="1" dirty="0"/>
              <a:t>hollow-core linear defect </a:t>
            </a:r>
            <a:r>
              <a:rPr lang="en-AU" sz="2400" dirty="0"/>
              <a:t>to the supercell</a:t>
            </a:r>
          </a:p>
        </p:txBody>
      </p:sp>
      <p:pic>
        <p:nvPicPr>
          <p:cNvPr id="15" name="Immagine 17" descr="Immagine che contiene testo, metro da misura&#10;&#10;Descrizione generata automaticamente">
            <a:extLst>
              <a:ext uri="{FF2B5EF4-FFF2-40B4-BE49-F238E27FC236}">
                <a16:creationId xmlns:a16="http://schemas.microsoft.com/office/drawing/2014/main" id="{31478746-0BE8-51F4-6C2A-DC0D000107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7880" y="1428222"/>
            <a:ext cx="3434120" cy="877452"/>
          </a:xfrm>
          <a:prstGeom prst="rect">
            <a:avLst/>
          </a:prstGeom>
        </p:spPr>
      </p:pic>
    </p:spTree>
    <p:extLst>
      <p:ext uri="{BB962C8B-B14F-4D97-AF65-F5344CB8AC3E}">
        <p14:creationId xmlns:p14="http://schemas.microsoft.com/office/powerpoint/2010/main" val="30453805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9">
            <a:extLst>
              <a:ext uri="{FF2B5EF4-FFF2-40B4-BE49-F238E27FC236}">
                <a16:creationId xmlns:a16="http://schemas.microsoft.com/office/drawing/2014/main" id="{874C9660-4219-0BB6-15DA-544A7EA7D49B}"/>
              </a:ext>
            </a:extLst>
          </p:cNvPr>
          <p:cNvPicPr>
            <a:picLocks noChangeAspect="1"/>
          </p:cNvPicPr>
          <p:nvPr/>
        </p:nvPicPr>
        <p:blipFill>
          <a:blip r:embed="rId3"/>
          <a:stretch>
            <a:fillRect/>
          </a:stretch>
        </p:blipFill>
        <p:spPr>
          <a:xfrm rot="10328403">
            <a:off x="3176933" y="795372"/>
            <a:ext cx="4808048" cy="3057243"/>
          </a:xfrm>
          <a:prstGeom prst="rect">
            <a:avLst/>
          </a:prstGeom>
        </p:spPr>
      </p:pic>
      <p:sp>
        <p:nvSpPr>
          <p:cNvPr id="5" name="TextBox 6">
            <a:extLst>
              <a:ext uri="{FF2B5EF4-FFF2-40B4-BE49-F238E27FC236}">
                <a16:creationId xmlns:a16="http://schemas.microsoft.com/office/drawing/2014/main" id="{5B5AFE3A-2619-7208-4B6F-3F44CA2A6B8C}"/>
              </a:ext>
            </a:extLst>
          </p:cNvPr>
          <p:cNvSpPr txBox="1"/>
          <p:nvPr/>
        </p:nvSpPr>
        <p:spPr>
          <a:xfrm>
            <a:off x="556311" y="13704"/>
            <a:ext cx="11034675" cy="892552"/>
          </a:xfrm>
          <a:prstGeom prst="rect">
            <a:avLst/>
          </a:prstGeom>
          <a:noFill/>
        </p:spPr>
        <p:txBody>
          <a:bodyPr wrap="square">
            <a:spAutoFit/>
          </a:bodyPr>
          <a:lstStyle/>
          <a:p>
            <a:pPr algn="ctr"/>
            <a:r>
              <a:rPr lang="en-GB" sz="3200" b="1" u="none">
                <a:solidFill>
                  <a:srgbClr val="0070C0"/>
                </a:solidFill>
                <a:latin typeface="Calibri Light (titoli)"/>
              </a:rPr>
              <a:t>2D photonic crystal waveguide</a:t>
            </a:r>
            <a:endParaRPr lang="en-GB" sz="3200" b="1" u="none" strike="noStrike">
              <a:solidFill>
                <a:srgbClr val="0070C0"/>
              </a:solidFill>
              <a:effectLst/>
              <a:latin typeface="Calibri Light (titoli)"/>
            </a:endParaRPr>
          </a:p>
          <a:p>
            <a:pPr algn="ctr"/>
            <a:endParaRPr lang="en-GB" sz="2000">
              <a:solidFill>
                <a:srgbClr val="333333"/>
              </a:solidFill>
              <a:latin typeface="Arial" panose="020B0604020202020204" pitchFamily="34" charset="0"/>
            </a:endParaRPr>
          </a:p>
        </p:txBody>
      </p:sp>
      <p:grpSp>
        <p:nvGrpSpPr>
          <p:cNvPr id="2" name="Group 1">
            <a:extLst>
              <a:ext uri="{FF2B5EF4-FFF2-40B4-BE49-F238E27FC236}">
                <a16:creationId xmlns:a16="http://schemas.microsoft.com/office/drawing/2014/main" id="{B0D90575-2017-42D1-69E2-D1D9D1B65F50}"/>
              </a:ext>
            </a:extLst>
          </p:cNvPr>
          <p:cNvGrpSpPr/>
          <p:nvPr/>
        </p:nvGrpSpPr>
        <p:grpSpPr>
          <a:xfrm>
            <a:off x="7757283" y="1681353"/>
            <a:ext cx="585999" cy="1058254"/>
            <a:chOff x="5827146" y="1302616"/>
            <a:chExt cx="585999" cy="1058254"/>
          </a:xfrm>
        </p:grpSpPr>
        <p:cxnSp>
          <p:nvCxnSpPr>
            <p:cNvPr id="9" name="Connettore 2 8">
              <a:extLst>
                <a:ext uri="{FF2B5EF4-FFF2-40B4-BE49-F238E27FC236}">
                  <a16:creationId xmlns:a16="http://schemas.microsoft.com/office/drawing/2014/main" id="{A7E25E40-D521-6A17-6C8C-E1A4DE222B3F}"/>
                </a:ext>
              </a:extLst>
            </p:cNvPr>
            <p:cNvCxnSpPr>
              <a:cxnSpLocks/>
            </p:cNvCxnSpPr>
            <p:nvPr/>
          </p:nvCxnSpPr>
          <p:spPr>
            <a:xfrm>
              <a:off x="5827146" y="1960340"/>
              <a:ext cx="453262" cy="40053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272C5FBE-2E5E-3E55-4DD3-9895096E6B5A}"/>
                </a:ext>
              </a:extLst>
            </p:cNvPr>
            <p:cNvCxnSpPr>
              <a:cxnSpLocks/>
            </p:cNvCxnSpPr>
            <p:nvPr/>
          </p:nvCxnSpPr>
          <p:spPr>
            <a:xfrm flipV="1">
              <a:off x="5831030" y="1630194"/>
              <a:ext cx="503903" cy="336194"/>
            </a:xfrm>
            <a:prstGeom prst="straightConnector1">
              <a:avLst/>
            </a:prstGeom>
            <a:ln w="19050">
              <a:solidFill>
                <a:schemeClr val="tx1"/>
              </a:solidFill>
              <a:tailEnd type="triangle"/>
            </a:ln>
          </p:spPr>
          <p:style>
            <a:lnRef idx="1">
              <a:schemeClr val="accent6"/>
            </a:lnRef>
            <a:fillRef idx="0">
              <a:schemeClr val="accent6"/>
            </a:fillRef>
            <a:effectRef idx="0">
              <a:schemeClr val="accent6"/>
            </a:effectRef>
            <a:fontRef idx="minor">
              <a:schemeClr val="tx1"/>
            </a:fontRef>
          </p:style>
        </p:cxnSp>
        <p:sp>
          <p:nvSpPr>
            <p:cNvPr id="15" name="CasellaDiTesto 14">
              <a:extLst>
                <a:ext uri="{FF2B5EF4-FFF2-40B4-BE49-F238E27FC236}">
                  <a16:creationId xmlns:a16="http://schemas.microsoft.com/office/drawing/2014/main" id="{55E354D1-21F0-E27A-42AF-60FD3C243A94}"/>
                </a:ext>
              </a:extLst>
            </p:cNvPr>
            <p:cNvSpPr txBox="1"/>
            <p:nvPr/>
          </p:nvSpPr>
          <p:spPr>
            <a:xfrm>
              <a:off x="6112894" y="1883341"/>
              <a:ext cx="300251" cy="369332"/>
            </a:xfrm>
            <a:prstGeom prst="rect">
              <a:avLst/>
            </a:prstGeom>
            <a:noFill/>
          </p:spPr>
          <p:txBody>
            <a:bodyPr wrap="square">
              <a:spAutoFit/>
            </a:bodyPr>
            <a:lstStyle/>
            <a:p>
              <a:r>
                <a:rPr lang="it-IT" b="1" dirty="0" err="1">
                  <a:solidFill>
                    <a:srgbClr val="FF0000"/>
                  </a:solidFill>
                </a:rPr>
                <a:t>z</a:t>
              </a:r>
              <a:endParaRPr lang="en-GB" b="1" dirty="0">
                <a:solidFill>
                  <a:srgbClr val="FF0000"/>
                </a:solidFill>
              </a:endParaRPr>
            </a:p>
          </p:txBody>
        </p:sp>
        <p:sp>
          <p:nvSpPr>
            <p:cNvPr id="16" name="CasellaDiTesto 15">
              <a:extLst>
                <a:ext uri="{FF2B5EF4-FFF2-40B4-BE49-F238E27FC236}">
                  <a16:creationId xmlns:a16="http://schemas.microsoft.com/office/drawing/2014/main" id="{8EBE78F0-AED3-9019-501A-14A1C72069BF}"/>
                </a:ext>
              </a:extLst>
            </p:cNvPr>
            <p:cNvSpPr txBox="1"/>
            <p:nvPr/>
          </p:nvSpPr>
          <p:spPr>
            <a:xfrm>
              <a:off x="6049555" y="1302616"/>
              <a:ext cx="300251" cy="369332"/>
            </a:xfrm>
            <a:prstGeom prst="rect">
              <a:avLst/>
            </a:prstGeom>
            <a:noFill/>
          </p:spPr>
          <p:txBody>
            <a:bodyPr wrap="square">
              <a:spAutoFit/>
            </a:bodyPr>
            <a:lstStyle/>
            <a:p>
              <a:r>
                <a:rPr lang="it-IT" b="1" dirty="0"/>
                <a:t>x</a:t>
              </a:r>
              <a:endParaRPr lang="en-GB" b="1" dirty="0"/>
            </a:p>
          </p:txBody>
        </p:sp>
      </p:grpSp>
      <p:pic>
        <p:nvPicPr>
          <p:cNvPr id="18" name="Immagine 17">
            <a:extLst>
              <a:ext uri="{FF2B5EF4-FFF2-40B4-BE49-F238E27FC236}">
                <a16:creationId xmlns:a16="http://schemas.microsoft.com/office/drawing/2014/main" id="{17565A73-CF17-8CD0-48FA-FB8468AE7A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2525" y="4109684"/>
            <a:ext cx="4137126" cy="2330300"/>
          </a:xfrm>
          <a:prstGeom prst="rect">
            <a:avLst/>
          </a:prstGeom>
        </p:spPr>
      </p:pic>
      <p:pic>
        <p:nvPicPr>
          <p:cNvPr id="20" name="Immagine 19">
            <a:extLst>
              <a:ext uri="{FF2B5EF4-FFF2-40B4-BE49-F238E27FC236}">
                <a16:creationId xmlns:a16="http://schemas.microsoft.com/office/drawing/2014/main" id="{30FD1E20-B111-D69B-9C2D-C0DC46A827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66" y="4109684"/>
            <a:ext cx="4137126" cy="2330300"/>
          </a:xfrm>
          <a:prstGeom prst="rect">
            <a:avLst/>
          </a:prstGeom>
        </p:spPr>
      </p:pic>
      <p:pic>
        <p:nvPicPr>
          <p:cNvPr id="22" name="Immagine 21">
            <a:extLst>
              <a:ext uri="{FF2B5EF4-FFF2-40B4-BE49-F238E27FC236}">
                <a16:creationId xmlns:a16="http://schemas.microsoft.com/office/drawing/2014/main" id="{D8DADC4A-D4D2-F847-1972-78D3C8D7FE15}"/>
              </a:ext>
            </a:extLst>
          </p:cNvPr>
          <p:cNvPicPr>
            <a:picLocks noChangeAspect="1"/>
          </p:cNvPicPr>
          <p:nvPr/>
        </p:nvPicPr>
        <p:blipFill rotWithShape="1">
          <a:blip r:embed="rId6">
            <a:extLst>
              <a:ext uri="{28A0092B-C50C-407E-A947-70E740481C1C}">
                <a14:useLocalDpi xmlns:a14="http://schemas.microsoft.com/office/drawing/2010/main" val="0"/>
              </a:ext>
            </a:extLst>
          </a:blip>
          <a:srcRect t="11108"/>
          <a:stretch/>
        </p:blipFill>
        <p:spPr>
          <a:xfrm>
            <a:off x="8035810" y="4266630"/>
            <a:ext cx="4081825" cy="2173354"/>
          </a:xfrm>
          <a:prstGeom prst="rect">
            <a:avLst/>
          </a:prstGeom>
        </p:spPr>
      </p:pic>
      <p:sp>
        <p:nvSpPr>
          <p:cNvPr id="23" name="CasellaDiTesto 22">
            <a:extLst>
              <a:ext uri="{FF2B5EF4-FFF2-40B4-BE49-F238E27FC236}">
                <a16:creationId xmlns:a16="http://schemas.microsoft.com/office/drawing/2014/main" id="{2B7095C6-948E-7679-1071-146A742E9A74}"/>
              </a:ext>
            </a:extLst>
          </p:cNvPr>
          <p:cNvSpPr txBox="1"/>
          <p:nvPr/>
        </p:nvSpPr>
        <p:spPr>
          <a:xfrm>
            <a:off x="3184479" y="4416631"/>
            <a:ext cx="609600" cy="646331"/>
          </a:xfrm>
          <a:prstGeom prst="rect">
            <a:avLst/>
          </a:prstGeom>
          <a:noFill/>
        </p:spPr>
        <p:txBody>
          <a:bodyPr wrap="square">
            <a:spAutoFit/>
          </a:bodyPr>
          <a:lstStyle/>
          <a:p>
            <a:r>
              <a:rPr lang="it-IT" sz="1800" dirty="0">
                <a:solidFill>
                  <a:srgbClr val="FF0000"/>
                </a:solidFill>
              </a:rPr>
              <a:t>|</a:t>
            </a:r>
            <a:r>
              <a:rPr lang="it-IT" sz="1800" dirty="0" err="1">
                <a:solidFill>
                  <a:srgbClr val="FF0000"/>
                </a:solidFill>
              </a:rPr>
              <a:t>E</a:t>
            </a:r>
            <a:r>
              <a:rPr lang="it-IT" baseline="-25000" dirty="0" err="1">
                <a:solidFill>
                  <a:srgbClr val="FF0000"/>
                </a:solidFill>
              </a:rPr>
              <a:t>z</a:t>
            </a:r>
            <a:r>
              <a:rPr lang="it-IT" sz="1800" dirty="0">
                <a:solidFill>
                  <a:srgbClr val="FF0000"/>
                </a:solidFill>
              </a:rPr>
              <a:t>|</a:t>
            </a:r>
          </a:p>
          <a:p>
            <a:r>
              <a:rPr lang="it-IT" dirty="0"/>
              <a:t>|E</a:t>
            </a:r>
            <a:r>
              <a:rPr lang="it-IT" baseline="-25000" dirty="0"/>
              <a:t>x</a:t>
            </a:r>
            <a:r>
              <a:rPr lang="it-IT" dirty="0"/>
              <a:t>|</a:t>
            </a:r>
            <a:endParaRPr lang="en-GB" dirty="0"/>
          </a:p>
        </p:txBody>
      </p:sp>
      <p:sp>
        <p:nvSpPr>
          <p:cNvPr id="24" name="CasellaDiTesto 23">
            <a:extLst>
              <a:ext uri="{FF2B5EF4-FFF2-40B4-BE49-F238E27FC236}">
                <a16:creationId xmlns:a16="http://schemas.microsoft.com/office/drawing/2014/main" id="{F9F6DC64-72A4-EC4D-9C5B-3ABF0AF04C54}"/>
              </a:ext>
            </a:extLst>
          </p:cNvPr>
          <p:cNvSpPr txBox="1"/>
          <p:nvPr/>
        </p:nvSpPr>
        <p:spPr>
          <a:xfrm>
            <a:off x="7368897" y="4266630"/>
            <a:ext cx="609600" cy="646331"/>
          </a:xfrm>
          <a:prstGeom prst="rect">
            <a:avLst/>
          </a:prstGeom>
          <a:noFill/>
        </p:spPr>
        <p:txBody>
          <a:bodyPr wrap="square">
            <a:spAutoFit/>
          </a:bodyPr>
          <a:lstStyle/>
          <a:p>
            <a:r>
              <a:rPr lang="it-IT" sz="1800" dirty="0">
                <a:solidFill>
                  <a:srgbClr val="FF0000"/>
                </a:solidFill>
              </a:rPr>
              <a:t>|</a:t>
            </a:r>
            <a:r>
              <a:rPr lang="it-IT" sz="1800" dirty="0" err="1">
                <a:solidFill>
                  <a:srgbClr val="FF0000"/>
                </a:solidFill>
              </a:rPr>
              <a:t>E</a:t>
            </a:r>
            <a:r>
              <a:rPr lang="it-IT" baseline="-25000" dirty="0" err="1">
                <a:solidFill>
                  <a:srgbClr val="FF0000"/>
                </a:solidFill>
              </a:rPr>
              <a:t>z</a:t>
            </a:r>
            <a:r>
              <a:rPr lang="it-IT" sz="1800" dirty="0">
                <a:solidFill>
                  <a:srgbClr val="FF0000"/>
                </a:solidFill>
              </a:rPr>
              <a:t>|</a:t>
            </a:r>
          </a:p>
          <a:p>
            <a:r>
              <a:rPr lang="it-IT" dirty="0"/>
              <a:t>|E</a:t>
            </a:r>
            <a:r>
              <a:rPr lang="it-IT" baseline="-25000" dirty="0"/>
              <a:t>x</a:t>
            </a:r>
            <a:r>
              <a:rPr lang="it-IT" dirty="0"/>
              <a:t>|</a:t>
            </a:r>
            <a:endParaRPr lang="en-GB" dirty="0"/>
          </a:p>
        </p:txBody>
      </p:sp>
      <mc:AlternateContent xmlns:mc="http://schemas.openxmlformats.org/markup-compatibility/2006" xmlns:a14="http://schemas.microsoft.com/office/drawing/2010/main">
        <mc:Choice Requires="a14">
          <p:sp>
            <p:nvSpPr>
              <p:cNvPr id="26" name="CasellaDiTesto 25">
                <a:extLst>
                  <a:ext uri="{FF2B5EF4-FFF2-40B4-BE49-F238E27FC236}">
                    <a16:creationId xmlns:a16="http://schemas.microsoft.com/office/drawing/2014/main" id="{84F4C55F-4914-B03A-B380-19638F9C006A}"/>
                  </a:ext>
                </a:extLst>
              </p:cNvPr>
              <p:cNvSpPr txBox="1"/>
              <p:nvPr/>
            </p:nvSpPr>
            <p:spPr>
              <a:xfrm>
                <a:off x="8757438" y="3726684"/>
                <a:ext cx="2955591" cy="462947"/>
              </a:xfrm>
              <a:prstGeom prst="rect">
                <a:avLst/>
              </a:prstGeom>
              <a:noFill/>
            </p:spPr>
            <p:txBody>
              <a:bodyPr wrap="square">
                <a:spAutoFit/>
              </a:bodyPr>
              <a:lstStyle/>
              <a:p>
                <a:r>
                  <a:rPr lang="it-IT" dirty="0"/>
                  <a:t>Phase of </a:t>
                </a:r>
                <a:r>
                  <a:rPr lang="it-IT" dirty="0" err="1"/>
                  <a:t>E</a:t>
                </a:r>
                <a:r>
                  <a:rPr lang="it-IT" baseline="-25000" dirty="0" err="1"/>
                  <a:t>z</a:t>
                </a:r>
                <a:r>
                  <a:rPr lang="it-IT" dirty="0"/>
                  <a:t> </a:t>
                </a:r>
                <a:r>
                  <a:rPr lang="it-IT" dirty="0" err="1"/>
                  <a:t>along</a:t>
                </a:r>
                <a:r>
                  <a:rPr lang="it-IT" dirty="0"/>
                  <a:t> </a:t>
                </a:r>
                <a:r>
                  <a:rPr lang="it-IT" dirty="0" err="1"/>
                  <a:t>z</a:t>
                </a:r>
                <a:r>
                  <a:rPr lang="it-IT" dirty="0"/>
                  <a:t> vs. </a:t>
                </a:r>
                <a14:m>
                  <m:oMath xmlns:m="http://schemas.openxmlformats.org/officeDocument/2006/math">
                    <m:f>
                      <m:fPr>
                        <m:ctrlPr>
                          <a:rPr lang="it-IT" i="1" smtClean="0">
                            <a:latin typeface="Cambria Math" panose="02040503050406030204" pitchFamily="18" charset="0"/>
                          </a:rPr>
                        </m:ctrlPr>
                      </m:fPr>
                      <m:num>
                        <m:r>
                          <a:rPr lang="it-IT" i="1" smtClean="0">
                            <a:latin typeface="Cambria Math" panose="02040503050406030204" pitchFamily="18" charset="0"/>
                            <a:ea typeface="Cambria Math" panose="02040503050406030204" pitchFamily="18" charset="0"/>
                          </a:rPr>
                          <m:t>𝜔</m:t>
                        </m:r>
                      </m:num>
                      <m:den>
                        <m:r>
                          <a:rPr lang="it-IT" b="0" i="1" smtClean="0">
                            <a:latin typeface="Cambria Math" panose="02040503050406030204" pitchFamily="18" charset="0"/>
                          </a:rPr>
                          <m:t>𝑐</m:t>
                        </m:r>
                      </m:den>
                    </m:f>
                    <m:r>
                      <m:rPr>
                        <m:sty m:val="p"/>
                      </m:rPr>
                      <a:rPr lang="it-IT" b="0" i="0" smtClean="0">
                        <a:latin typeface="Cambria Math" panose="02040503050406030204" pitchFamily="18" charset="0"/>
                      </a:rPr>
                      <m:t>z</m:t>
                    </m:r>
                  </m:oMath>
                </a14:m>
                <a:endParaRPr lang="en-GB" dirty="0"/>
              </a:p>
            </p:txBody>
          </p:sp>
        </mc:Choice>
        <mc:Fallback xmlns="">
          <p:sp>
            <p:nvSpPr>
              <p:cNvPr id="26" name="CasellaDiTesto 25">
                <a:extLst>
                  <a:ext uri="{FF2B5EF4-FFF2-40B4-BE49-F238E27FC236}">
                    <a16:creationId xmlns:a16="http://schemas.microsoft.com/office/drawing/2014/main" id="{84F4C55F-4914-B03A-B380-19638F9C006A}"/>
                  </a:ext>
                </a:extLst>
              </p:cNvPr>
              <p:cNvSpPr txBox="1">
                <a:spLocks noRot="1" noChangeAspect="1" noMove="1" noResize="1" noEditPoints="1" noAdjustHandles="1" noChangeArrowheads="1" noChangeShapeType="1" noTextEdit="1"/>
              </p:cNvSpPr>
              <p:nvPr/>
            </p:nvSpPr>
            <p:spPr>
              <a:xfrm>
                <a:off x="8757438" y="3726684"/>
                <a:ext cx="2955591" cy="462947"/>
              </a:xfrm>
              <a:prstGeom prst="rect">
                <a:avLst/>
              </a:prstGeom>
              <a:blipFill>
                <a:blip r:embed="rId7"/>
                <a:stretch>
                  <a:fillRect l="-1709" b="-10811"/>
                </a:stretch>
              </a:blipFill>
            </p:spPr>
            <p:txBody>
              <a:bodyPr/>
              <a:lstStyle/>
              <a:p>
                <a:r>
                  <a:rPr lang="en-GB">
                    <a:noFill/>
                  </a:rPr>
                  <a:t> </a:t>
                </a:r>
              </a:p>
            </p:txBody>
          </p:sp>
        </mc:Fallback>
      </mc:AlternateContent>
      <p:sp>
        <p:nvSpPr>
          <p:cNvPr id="27" name="Rettangolo 26">
            <a:extLst>
              <a:ext uri="{FF2B5EF4-FFF2-40B4-BE49-F238E27FC236}">
                <a16:creationId xmlns:a16="http://schemas.microsoft.com/office/drawing/2014/main" id="{DC2966DE-291D-FF3B-9E93-42DA006A79E7}"/>
              </a:ext>
            </a:extLst>
          </p:cNvPr>
          <p:cNvSpPr/>
          <p:nvPr/>
        </p:nvSpPr>
        <p:spPr>
          <a:xfrm>
            <a:off x="9876430" y="6268303"/>
            <a:ext cx="136477" cy="1716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asellaDiTesto 28">
            <a:extLst>
              <a:ext uri="{FF2B5EF4-FFF2-40B4-BE49-F238E27FC236}">
                <a16:creationId xmlns:a16="http://schemas.microsoft.com/office/drawing/2014/main" id="{797B66E1-F58A-B1E9-CA7D-586B2C2CECA4}"/>
              </a:ext>
            </a:extLst>
          </p:cNvPr>
          <p:cNvSpPr txBox="1"/>
          <p:nvPr/>
        </p:nvSpPr>
        <p:spPr>
          <a:xfrm>
            <a:off x="9803766" y="6134256"/>
            <a:ext cx="272955" cy="369332"/>
          </a:xfrm>
          <a:prstGeom prst="rect">
            <a:avLst/>
          </a:prstGeom>
          <a:noFill/>
        </p:spPr>
        <p:txBody>
          <a:bodyPr wrap="square">
            <a:spAutoFit/>
          </a:bodyPr>
          <a:lstStyle/>
          <a:p>
            <a:r>
              <a:rPr lang="it-IT" dirty="0" err="1"/>
              <a:t>z</a:t>
            </a:r>
            <a:endParaRPr lang="en-GB" dirty="0"/>
          </a:p>
        </p:txBody>
      </p:sp>
      <p:sp>
        <p:nvSpPr>
          <p:cNvPr id="19" name="CasellaDiTesto 18">
            <a:extLst>
              <a:ext uri="{FF2B5EF4-FFF2-40B4-BE49-F238E27FC236}">
                <a16:creationId xmlns:a16="http://schemas.microsoft.com/office/drawing/2014/main" id="{D8F21645-9CA3-75FF-9208-6B275B01EF6A}"/>
              </a:ext>
            </a:extLst>
          </p:cNvPr>
          <p:cNvSpPr txBox="1"/>
          <p:nvPr/>
        </p:nvSpPr>
        <p:spPr>
          <a:xfrm>
            <a:off x="795995" y="3797678"/>
            <a:ext cx="3208026" cy="369332"/>
          </a:xfrm>
          <a:prstGeom prst="rect">
            <a:avLst/>
          </a:prstGeom>
          <a:noFill/>
          <a:ln w="28575">
            <a:solidFill>
              <a:srgbClr val="0070C0"/>
            </a:solidFill>
          </a:ln>
        </p:spPr>
        <p:txBody>
          <a:bodyPr wrap="square">
            <a:spAutoFit/>
          </a:bodyPr>
          <a:lstStyle/>
          <a:p>
            <a:r>
              <a:rPr lang="it-IT" b="1" dirty="0" err="1"/>
              <a:t>Confined</a:t>
            </a:r>
            <a:r>
              <a:rPr lang="it-IT" b="1" dirty="0"/>
              <a:t> TM01-like mode</a:t>
            </a:r>
            <a:endParaRPr lang="en-GB" b="1" dirty="0"/>
          </a:p>
        </p:txBody>
      </p:sp>
      <p:pic>
        <p:nvPicPr>
          <p:cNvPr id="21" name="Immagine 5" descr="Immagine che contiene cibo, segnale&#10;&#10;Descrizione generata automaticamente">
            <a:extLst>
              <a:ext uri="{FF2B5EF4-FFF2-40B4-BE49-F238E27FC236}">
                <a16:creationId xmlns:a16="http://schemas.microsoft.com/office/drawing/2014/main" id="{6F3AD259-8F8F-EB1E-E2C7-8856AFC21893}"/>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0" y="1"/>
            <a:ext cx="1126435" cy="728802"/>
          </a:xfrm>
          <a:prstGeom prst="rect">
            <a:avLst/>
          </a:prstGeom>
        </p:spPr>
      </p:pic>
      <p:sp>
        <p:nvSpPr>
          <p:cNvPr id="25" name="Rettangolo 24">
            <a:extLst>
              <a:ext uri="{FF2B5EF4-FFF2-40B4-BE49-F238E27FC236}">
                <a16:creationId xmlns:a16="http://schemas.microsoft.com/office/drawing/2014/main" id="{8AEF487A-7100-53B3-12DA-126E8AF1F155}"/>
              </a:ext>
            </a:extLst>
          </p:cNvPr>
          <p:cNvSpPr/>
          <p:nvPr/>
        </p:nvSpPr>
        <p:spPr>
          <a:xfrm>
            <a:off x="0" y="6659217"/>
            <a:ext cx="12192000" cy="198782"/>
          </a:xfrm>
          <a:prstGeom prst="rect">
            <a:avLst/>
          </a:pr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it-IT"/>
          </a:p>
        </p:txBody>
      </p:sp>
      <p:sp>
        <p:nvSpPr>
          <p:cNvPr id="6" name="TextBox 5">
            <a:extLst>
              <a:ext uri="{FF2B5EF4-FFF2-40B4-BE49-F238E27FC236}">
                <a16:creationId xmlns:a16="http://schemas.microsoft.com/office/drawing/2014/main" id="{115AE125-6F37-02E7-9F9F-049FA8402CD3}"/>
              </a:ext>
            </a:extLst>
          </p:cNvPr>
          <p:cNvSpPr txBox="1"/>
          <p:nvPr/>
        </p:nvSpPr>
        <p:spPr>
          <a:xfrm>
            <a:off x="1781363" y="5954069"/>
            <a:ext cx="276038" cy="369332"/>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r>
              <a:rPr lang="en-GB" dirty="0"/>
              <a:t>z</a:t>
            </a:r>
          </a:p>
        </p:txBody>
      </p:sp>
      <p:sp>
        <p:nvSpPr>
          <p:cNvPr id="8" name="TextBox 7">
            <a:extLst>
              <a:ext uri="{FF2B5EF4-FFF2-40B4-BE49-F238E27FC236}">
                <a16:creationId xmlns:a16="http://schemas.microsoft.com/office/drawing/2014/main" id="{DB4F1B9A-3413-18E3-BF1F-465E022F4062}"/>
              </a:ext>
            </a:extLst>
          </p:cNvPr>
          <p:cNvSpPr txBox="1"/>
          <p:nvPr/>
        </p:nvSpPr>
        <p:spPr>
          <a:xfrm>
            <a:off x="5857747" y="5959982"/>
            <a:ext cx="284052" cy="369332"/>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r>
              <a:rPr lang="en-GB" dirty="0"/>
              <a:t>x</a:t>
            </a:r>
          </a:p>
        </p:txBody>
      </p:sp>
      <p:sp>
        <p:nvSpPr>
          <p:cNvPr id="30" name="Footer Placeholder 4">
            <a:extLst>
              <a:ext uri="{FF2B5EF4-FFF2-40B4-BE49-F238E27FC236}">
                <a16:creationId xmlns:a16="http://schemas.microsoft.com/office/drawing/2014/main" id="{46553F1F-6F42-2FBF-EA9C-E3CDD7DBCF75}"/>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Tree>
    <p:extLst>
      <p:ext uri="{BB962C8B-B14F-4D97-AF65-F5344CB8AC3E}">
        <p14:creationId xmlns:p14="http://schemas.microsoft.com/office/powerpoint/2010/main" val="20208011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FF158-5E6A-B214-37E2-EAFD2F07C4EA}"/>
            </a:ext>
          </a:extLst>
        </p:cNvPr>
        <p:cNvGrpSpPr/>
        <p:nvPr/>
      </p:nvGrpSpPr>
      <p:grpSpPr>
        <a:xfrm>
          <a:off x="0" y="0"/>
          <a:ext cx="0" cy="0"/>
          <a:chOff x="0" y="0"/>
          <a:chExt cx="0" cy="0"/>
        </a:xfrm>
      </p:grpSpPr>
      <p:pic>
        <p:nvPicPr>
          <p:cNvPr id="17" name="Picture 9">
            <a:extLst>
              <a:ext uri="{FF2B5EF4-FFF2-40B4-BE49-F238E27FC236}">
                <a16:creationId xmlns:a16="http://schemas.microsoft.com/office/drawing/2014/main" id="{8ADC100F-63BF-1887-9172-615302695BA4}"/>
              </a:ext>
            </a:extLst>
          </p:cNvPr>
          <p:cNvPicPr>
            <a:picLocks noChangeAspect="1"/>
          </p:cNvPicPr>
          <p:nvPr/>
        </p:nvPicPr>
        <p:blipFill>
          <a:blip r:embed="rId3"/>
          <a:stretch>
            <a:fillRect/>
          </a:stretch>
        </p:blipFill>
        <p:spPr>
          <a:xfrm rot="10328403">
            <a:off x="3176933" y="795372"/>
            <a:ext cx="4808048" cy="3057243"/>
          </a:xfrm>
          <a:prstGeom prst="rect">
            <a:avLst/>
          </a:prstGeom>
        </p:spPr>
      </p:pic>
      <p:sp>
        <p:nvSpPr>
          <p:cNvPr id="5" name="TextBox 6">
            <a:extLst>
              <a:ext uri="{FF2B5EF4-FFF2-40B4-BE49-F238E27FC236}">
                <a16:creationId xmlns:a16="http://schemas.microsoft.com/office/drawing/2014/main" id="{8FADB2D3-E998-021F-616E-B0A3CD6EC401}"/>
              </a:ext>
            </a:extLst>
          </p:cNvPr>
          <p:cNvSpPr txBox="1"/>
          <p:nvPr/>
        </p:nvSpPr>
        <p:spPr>
          <a:xfrm>
            <a:off x="556311" y="13704"/>
            <a:ext cx="11034675" cy="892552"/>
          </a:xfrm>
          <a:prstGeom prst="rect">
            <a:avLst/>
          </a:prstGeom>
          <a:noFill/>
        </p:spPr>
        <p:txBody>
          <a:bodyPr wrap="square">
            <a:spAutoFit/>
          </a:bodyPr>
          <a:lstStyle/>
          <a:p>
            <a:pPr algn="ctr"/>
            <a:r>
              <a:rPr lang="en-GB" sz="3200" b="1" u="none">
                <a:solidFill>
                  <a:srgbClr val="0070C0"/>
                </a:solidFill>
                <a:latin typeface="Calibri Light (titoli)"/>
              </a:rPr>
              <a:t>2D photonic crystal waveguide</a:t>
            </a:r>
            <a:endParaRPr lang="en-GB" sz="3200" b="1" u="none" strike="noStrike">
              <a:solidFill>
                <a:srgbClr val="0070C0"/>
              </a:solidFill>
              <a:effectLst/>
              <a:latin typeface="Calibri Light (titoli)"/>
            </a:endParaRPr>
          </a:p>
          <a:p>
            <a:pPr algn="ctr"/>
            <a:endParaRPr lang="en-GB" sz="2000">
              <a:solidFill>
                <a:srgbClr val="333333"/>
              </a:solidFill>
              <a:latin typeface="Arial" panose="020B0604020202020204" pitchFamily="34" charset="0"/>
            </a:endParaRPr>
          </a:p>
        </p:txBody>
      </p:sp>
      <p:grpSp>
        <p:nvGrpSpPr>
          <p:cNvPr id="2" name="Group 1">
            <a:extLst>
              <a:ext uri="{FF2B5EF4-FFF2-40B4-BE49-F238E27FC236}">
                <a16:creationId xmlns:a16="http://schemas.microsoft.com/office/drawing/2014/main" id="{997C1A68-D276-977D-FF3E-B12BB072A467}"/>
              </a:ext>
            </a:extLst>
          </p:cNvPr>
          <p:cNvGrpSpPr/>
          <p:nvPr/>
        </p:nvGrpSpPr>
        <p:grpSpPr>
          <a:xfrm>
            <a:off x="7757283" y="1681353"/>
            <a:ext cx="585999" cy="1058254"/>
            <a:chOff x="5827146" y="1302616"/>
            <a:chExt cx="585999" cy="1058254"/>
          </a:xfrm>
        </p:grpSpPr>
        <p:cxnSp>
          <p:nvCxnSpPr>
            <p:cNvPr id="9" name="Connettore 2 8">
              <a:extLst>
                <a:ext uri="{FF2B5EF4-FFF2-40B4-BE49-F238E27FC236}">
                  <a16:creationId xmlns:a16="http://schemas.microsoft.com/office/drawing/2014/main" id="{0B3C3ADF-A49E-2DF0-A66A-27A48819901B}"/>
                </a:ext>
              </a:extLst>
            </p:cNvPr>
            <p:cNvCxnSpPr>
              <a:cxnSpLocks/>
            </p:cNvCxnSpPr>
            <p:nvPr/>
          </p:nvCxnSpPr>
          <p:spPr>
            <a:xfrm>
              <a:off x="5827146" y="1960340"/>
              <a:ext cx="453262" cy="40053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F1261039-F454-3D99-A2B2-08FF922B148E}"/>
                </a:ext>
              </a:extLst>
            </p:cNvPr>
            <p:cNvCxnSpPr>
              <a:cxnSpLocks/>
            </p:cNvCxnSpPr>
            <p:nvPr/>
          </p:nvCxnSpPr>
          <p:spPr>
            <a:xfrm flipV="1">
              <a:off x="5831030" y="1630194"/>
              <a:ext cx="503903" cy="336194"/>
            </a:xfrm>
            <a:prstGeom prst="straightConnector1">
              <a:avLst/>
            </a:prstGeom>
            <a:ln w="19050">
              <a:solidFill>
                <a:schemeClr val="tx1"/>
              </a:solidFill>
              <a:tailEnd type="triangle"/>
            </a:ln>
          </p:spPr>
          <p:style>
            <a:lnRef idx="1">
              <a:schemeClr val="accent6"/>
            </a:lnRef>
            <a:fillRef idx="0">
              <a:schemeClr val="accent6"/>
            </a:fillRef>
            <a:effectRef idx="0">
              <a:schemeClr val="accent6"/>
            </a:effectRef>
            <a:fontRef idx="minor">
              <a:schemeClr val="tx1"/>
            </a:fontRef>
          </p:style>
        </p:cxnSp>
        <p:sp>
          <p:nvSpPr>
            <p:cNvPr id="15" name="CasellaDiTesto 14">
              <a:extLst>
                <a:ext uri="{FF2B5EF4-FFF2-40B4-BE49-F238E27FC236}">
                  <a16:creationId xmlns:a16="http://schemas.microsoft.com/office/drawing/2014/main" id="{3B4FF164-0FFE-8296-E00D-EA1877BC4911}"/>
                </a:ext>
              </a:extLst>
            </p:cNvPr>
            <p:cNvSpPr txBox="1"/>
            <p:nvPr/>
          </p:nvSpPr>
          <p:spPr>
            <a:xfrm>
              <a:off x="6112894" y="1883341"/>
              <a:ext cx="300251" cy="369332"/>
            </a:xfrm>
            <a:prstGeom prst="rect">
              <a:avLst/>
            </a:prstGeom>
            <a:noFill/>
          </p:spPr>
          <p:txBody>
            <a:bodyPr wrap="square">
              <a:spAutoFit/>
            </a:bodyPr>
            <a:lstStyle/>
            <a:p>
              <a:r>
                <a:rPr lang="it-IT" b="1" dirty="0" err="1">
                  <a:solidFill>
                    <a:srgbClr val="FF0000"/>
                  </a:solidFill>
                </a:rPr>
                <a:t>z</a:t>
              </a:r>
              <a:endParaRPr lang="en-GB" b="1" dirty="0">
                <a:solidFill>
                  <a:srgbClr val="FF0000"/>
                </a:solidFill>
              </a:endParaRPr>
            </a:p>
          </p:txBody>
        </p:sp>
        <p:sp>
          <p:nvSpPr>
            <p:cNvPr id="16" name="CasellaDiTesto 15">
              <a:extLst>
                <a:ext uri="{FF2B5EF4-FFF2-40B4-BE49-F238E27FC236}">
                  <a16:creationId xmlns:a16="http://schemas.microsoft.com/office/drawing/2014/main" id="{3662DBEC-A51D-47F2-B87F-406DFEB38CE9}"/>
                </a:ext>
              </a:extLst>
            </p:cNvPr>
            <p:cNvSpPr txBox="1"/>
            <p:nvPr/>
          </p:nvSpPr>
          <p:spPr>
            <a:xfrm>
              <a:off x="6049555" y="1302616"/>
              <a:ext cx="300251" cy="369332"/>
            </a:xfrm>
            <a:prstGeom prst="rect">
              <a:avLst/>
            </a:prstGeom>
            <a:noFill/>
          </p:spPr>
          <p:txBody>
            <a:bodyPr wrap="square">
              <a:spAutoFit/>
            </a:bodyPr>
            <a:lstStyle/>
            <a:p>
              <a:r>
                <a:rPr lang="it-IT" b="1" dirty="0"/>
                <a:t>x</a:t>
              </a:r>
              <a:endParaRPr lang="en-GB" b="1" dirty="0"/>
            </a:p>
          </p:txBody>
        </p:sp>
      </p:grpSp>
      <p:pic>
        <p:nvPicPr>
          <p:cNvPr id="21" name="Immagine 5" descr="Immagine che contiene cibo, segnale&#10;&#10;Descrizione generata automaticamente">
            <a:extLst>
              <a:ext uri="{FF2B5EF4-FFF2-40B4-BE49-F238E27FC236}">
                <a16:creationId xmlns:a16="http://schemas.microsoft.com/office/drawing/2014/main" id="{C22E661C-57B8-CCF8-832E-F6288000A77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1"/>
            <a:ext cx="1126435" cy="728802"/>
          </a:xfrm>
          <a:prstGeom prst="rect">
            <a:avLst/>
          </a:prstGeom>
        </p:spPr>
      </p:pic>
      <p:sp>
        <p:nvSpPr>
          <p:cNvPr id="3" name="TextBox 2">
            <a:extLst>
              <a:ext uri="{FF2B5EF4-FFF2-40B4-BE49-F238E27FC236}">
                <a16:creationId xmlns:a16="http://schemas.microsoft.com/office/drawing/2014/main" id="{4BA3243D-FAA3-8E1A-6C7B-F4C1089D01A2}"/>
              </a:ext>
            </a:extLst>
          </p:cNvPr>
          <p:cNvSpPr txBox="1"/>
          <p:nvPr/>
        </p:nvSpPr>
        <p:spPr>
          <a:xfrm>
            <a:off x="1126435" y="4494588"/>
            <a:ext cx="10179190" cy="1384995"/>
          </a:xfrm>
          <a:prstGeom prst="rect">
            <a:avLst/>
          </a:prstGeom>
          <a:noFill/>
        </p:spPr>
        <p:txBody>
          <a:bodyPr wrap="square" rtlCol="0">
            <a:spAutoFit/>
          </a:bodyPr>
          <a:lstStyle/>
          <a:p>
            <a:pPr marL="285750" indent="-285750">
              <a:buFont typeface="Arial" panose="020B0604020202020204" pitchFamily="34" charset="0"/>
              <a:buChar char="•"/>
            </a:pPr>
            <a:r>
              <a:rPr lang="en-GB" sz="2400" b="1" dirty="0">
                <a:solidFill>
                  <a:srgbClr val="00B050"/>
                </a:solidFill>
              </a:rPr>
              <a:t>the structure supports a confined TM-like accelerating mode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400" b="1" dirty="0"/>
              <a:t>How do we control the phase velocity to match the particle?</a:t>
            </a:r>
          </a:p>
        </p:txBody>
      </p:sp>
    </p:spTree>
    <p:extLst>
      <p:ext uri="{BB962C8B-B14F-4D97-AF65-F5344CB8AC3E}">
        <p14:creationId xmlns:p14="http://schemas.microsoft.com/office/powerpoint/2010/main" val="3823668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31E6-A410-D146-DA35-C990BBD3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D6F36-1D4D-AFD9-33BF-CAC8767F3E1D}"/>
              </a:ext>
            </a:extLst>
          </p:cNvPr>
          <p:cNvSpPr>
            <a:spLocks noGrp="1"/>
          </p:cNvSpPr>
          <p:nvPr>
            <p:ph type="title"/>
          </p:nvPr>
        </p:nvSpPr>
        <p:spPr>
          <a:xfrm>
            <a:off x="0" y="-1"/>
            <a:ext cx="12191999" cy="602428"/>
          </a:xfrm>
        </p:spPr>
        <p:txBody>
          <a:bodyPr>
            <a:normAutofit fontScale="90000"/>
          </a:bodyPr>
          <a:lstStyle/>
          <a:p>
            <a:pPr algn="l"/>
            <a:r>
              <a:rPr lang="en-GB" sz="3600" strike="noStrike" dirty="0">
                <a:effectLst/>
                <a:latin typeface="Helvetica" pitchFamily="2" charset="0"/>
              </a:rPr>
              <a:t>Tuning Phase Velocity via Defect Width</a:t>
            </a:r>
            <a:endParaRPr lang="en-IT" dirty="0"/>
          </a:p>
        </p:txBody>
      </p:sp>
      <p:sp>
        <p:nvSpPr>
          <p:cNvPr id="4" name="Rectangle 3">
            <a:extLst>
              <a:ext uri="{FF2B5EF4-FFF2-40B4-BE49-F238E27FC236}">
                <a16:creationId xmlns:a16="http://schemas.microsoft.com/office/drawing/2014/main" id="{E197E833-FD19-6623-A86E-C4C1933286A0}"/>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3" name="Picture 2">
            <a:extLst>
              <a:ext uri="{FF2B5EF4-FFF2-40B4-BE49-F238E27FC236}">
                <a16:creationId xmlns:a16="http://schemas.microsoft.com/office/drawing/2014/main" id="{2D9A506D-D01D-F86B-6CBE-D8FA093BE82F}"/>
              </a:ext>
            </a:extLst>
          </p:cNvPr>
          <p:cNvPicPr>
            <a:picLocks noChangeAspect="1"/>
          </p:cNvPicPr>
          <p:nvPr/>
        </p:nvPicPr>
        <p:blipFill>
          <a:blip r:embed="rId3"/>
          <a:srcRect b="63784"/>
          <a:stretch>
            <a:fillRect/>
          </a:stretch>
        </p:blipFill>
        <p:spPr>
          <a:xfrm>
            <a:off x="2421053" y="768403"/>
            <a:ext cx="9404604" cy="1428532"/>
          </a:xfrm>
          <a:prstGeom prst="rect">
            <a:avLst/>
          </a:prstGeom>
        </p:spPr>
      </p:pic>
      <p:sp>
        <p:nvSpPr>
          <p:cNvPr id="11" name="TextBox 10">
            <a:extLst>
              <a:ext uri="{FF2B5EF4-FFF2-40B4-BE49-F238E27FC236}">
                <a16:creationId xmlns:a16="http://schemas.microsoft.com/office/drawing/2014/main" id="{4B9B9C4B-1923-19FE-8579-307AAA5F19BF}"/>
              </a:ext>
            </a:extLst>
          </p:cNvPr>
          <p:cNvSpPr txBox="1"/>
          <p:nvPr/>
        </p:nvSpPr>
        <p:spPr>
          <a:xfrm>
            <a:off x="5513930" y="2012269"/>
            <a:ext cx="2911374"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b="1" i="1" dirty="0"/>
              <a:t>Increasing W → Increasing </a:t>
            </a:r>
            <a:r>
              <a:rPr lang="el-GR" b="1" i="1" dirty="0"/>
              <a:t>β</a:t>
            </a:r>
            <a:endParaRPr lang="en-US" b="1" i="1" dirty="0"/>
          </a:p>
        </p:txBody>
      </p:sp>
      <p:sp>
        <p:nvSpPr>
          <p:cNvPr id="5" name="Footer Placeholder 4">
            <a:extLst>
              <a:ext uri="{FF2B5EF4-FFF2-40B4-BE49-F238E27FC236}">
                <a16:creationId xmlns:a16="http://schemas.microsoft.com/office/drawing/2014/main" id="{EE59F568-6601-D296-D17E-7D3F1C8AE1C9}"/>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Tree>
    <p:extLst>
      <p:ext uri="{BB962C8B-B14F-4D97-AF65-F5344CB8AC3E}">
        <p14:creationId xmlns:p14="http://schemas.microsoft.com/office/powerpoint/2010/main" val="17808457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F67CA-CECE-EDAB-6562-E5570D283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162C5-D682-C38C-20B7-77241F59D870}"/>
              </a:ext>
            </a:extLst>
          </p:cNvPr>
          <p:cNvSpPr>
            <a:spLocks noGrp="1"/>
          </p:cNvSpPr>
          <p:nvPr>
            <p:ph type="title"/>
          </p:nvPr>
        </p:nvSpPr>
        <p:spPr>
          <a:xfrm>
            <a:off x="0" y="-1"/>
            <a:ext cx="12191999" cy="602428"/>
          </a:xfrm>
        </p:spPr>
        <p:txBody>
          <a:bodyPr>
            <a:normAutofit fontScale="90000"/>
          </a:bodyPr>
          <a:lstStyle/>
          <a:p>
            <a:pPr algn="l"/>
            <a:r>
              <a:rPr lang="en-GB" sz="3600" strike="noStrike" dirty="0">
                <a:effectLst/>
                <a:latin typeface="Helvetica" pitchFamily="2" charset="0"/>
              </a:rPr>
              <a:t>Tuning Phase Velocity via Defect Width</a:t>
            </a:r>
            <a:endParaRPr lang="en-IT" dirty="0"/>
          </a:p>
        </p:txBody>
      </p:sp>
      <p:sp>
        <p:nvSpPr>
          <p:cNvPr id="4" name="Rectangle 3">
            <a:extLst>
              <a:ext uri="{FF2B5EF4-FFF2-40B4-BE49-F238E27FC236}">
                <a16:creationId xmlns:a16="http://schemas.microsoft.com/office/drawing/2014/main" id="{1EACA37A-6568-364F-B999-65A8285EF4D9}"/>
              </a:ext>
            </a:extLst>
          </p:cNvPr>
          <p:cNvSpPr/>
          <p:nvPr/>
        </p:nvSpPr>
        <p:spPr>
          <a:xfrm>
            <a:off x="0" y="602427"/>
            <a:ext cx="2054711" cy="5947200"/>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3" name="Picture 2">
            <a:extLst>
              <a:ext uri="{FF2B5EF4-FFF2-40B4-BE49-F238E27FC236}">
                <a16:creationId xmlns:a16="http://schemas.microsoft.com/office/drawing/2014/main" id="{2BE0C59E-B062-6BBC-3BC3-2803FFA401A0}"/>
              </a:ext>
            </a:extLst>
          </p:cNvPr>
          <p:cNvPicPr>
            <a:picLocks noChangeAspect="1"/>
          </p:cNvPicPr>
          <p:nvPr/>
        </p:nvPicPr>
        <p:blipFill>
          <a:blip r:embed="rId3"/>
          <a:stretch>
            <a:fillRect/>
          </a:stretch>
        </p:blipFill>
        <p:spPr>
          <a:xfrm>
            <a:off x="2421053" y="768403"/>
            <a:ext cx="9404604" cy="3944492"/>
          </a:xfrm>
          <a:prstGeom prst="rect">
            <a:avLst/>
          </a:prstGeom>
        </p:spPr>
      </p:pic>
      <p:sp>
        <p:nvSpPr>
          <p:cNvPr id="5" name="TextBox 4">
            <a:extLst>
              <a:ext uri="{FF2B5EF4-FFF2-40B4-BE49-F238E27FC236}">
                <a16:creationId xmlns:a16="http://schemas.microsoft.com/office/drawing/2014/main" id="{A33C0F48-ECD4-0A27-10AD-9A199BA77432}"/>
              </a:ext>
            </a:extLst>
          </p:cNvPr>
          <p:cNvSpPr txBox="1"/>
          <p:nvPr/>
        </p:nvSpPr>
        <p:spPr>
          <a:xfrm>
            <a:off x="5513930" y="2012269"/>
            <a:ext cx="2911374"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b="1" i="1" dirty="0"/>
              <a:t>Increasing W → Increasing </a:t>
            </a:r>
            <a:r>
              <a:rPr lang="el-GR" b="1" i="1" dirty="0"/>
              <a:t>β</a:t>
            </a:r>
            <a:endParaRPr lang="en-US" b="1" i="1" dirty="0"/>
          </a:p>
        </p:txBody>
      </p:sp>
      <p:sp>
        <p:nvSpPr>
          <p:cNvPr id="6" name="Footer Placeholder 4">
            <a:extLst>
              <a:ext uri="{FF2B5EF4-FFF2-40B4-BE49-F238E27FC236}">
                <a16:creationId xmlns:a16="http://schemas.microsoft.com/office/drawing/2014/main" id="{BEC06D3F-83AF-2FAC-52BE-3F21A51E5217}"/>
              </a:ext>
            </a:extLst>
          </p:cNvPr>
          <p:cNvSpPr txBox="1">
            <a:spLocks/>
          </p:cNvSpPr>
          <p:nvPr/>
        </p:nvSpPr>
        <p:spPr>
          <a:xfrm>
            <a:off x="4957813" y="6611426"/>
            <a:ext cx="4114800" cy="286814"/>
          </a:xfrm>
          <a:prstGeom prst="rect">
            <a:avLst/>
          </a:prstGeom>
        </p:spPr>
        <p:txBody>
          <a:bodyPr/>
          <a:lstStyle>
            <a:defPPr>
              <a:defRPr lang="en-IT"/>
            </a:defPPr>
            <a:lvl1pPr marL="0" algn="ctr" defTabSz="914400" rtl="0" eaLnBrk="1" latinLnBrk="0" hangingPunct="1">
              <a:defRPr sz="120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T" dirty="0">
                <a:solidFill>
                  <a:schemeClr val="bg1"/>
                </a:solidFill>
              </a:rPr>
              <a:t>Giuseppe Torrisi</a:t>
            </a:r>
          </a:p>
        </p:txBody>
      </p:sp>
    </p:spTree>
    <p:extLst>
      <p:ext uri="{BB962C8B-B14F-4D97-AF65-F5344CB8AC3E}">
        <p14:creationId xmlns:p14="http://schemas.microsoft.com/office/powerpoint/2010/main" val="2516102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D70FB-80C0-4922-D5D1-7809A97C8E4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D3BD973-7DFD-4DED-B43B-815E53EA3A30}"/>
              </a:ext>
            </a:extLst>
          </p:cNvPr>
          <p:cNvSpPr txBox="1"/>
          <p:nvPr/>
        </p:nvSpPr>
        <p:spPr>
          <a:xfrm>
            <a:off x="2771590" y="4889444"/>
            <a:ext cx="6815323"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sz="2400" b="1" dirty="0"/>
              <a:t>Structure adapts to keep phase synchronism</a:t>
            </a:r>
          </a:p>
        </p:txBody>
      </p:sp>
      <p:sp>
        <p:nvSpPr>
          <p:cNvPr id="2" name="TextBox 1">
            <a:extLst>
              <a:ext uri="{FF2B5EF4-FFF2-40B4-BE49-F238E27FC236}">
                <a16:creationId xmlns:a16="http://schemas.microsoft.com/office/drawing/2014/main" id="{EC788182-6F1E-CA01-CDA3-718638AE8B89}"/>
              </a:ext>
            </a:extLst>
          </p:cNvPr>
          <p:cNvSpPr txBox="1"/>
          <p:nvPr/>
        </p:nvSpPr>
        <p:spPr>
          <a:xfrm>
            <a:off x="0" y="0"/>
            <a:ext cx="8124092" cy="584775"/>
          </a:xfrm>
          <a:prstGeom prst="rect">
            <a:avLst/>
          </a:prstGeom>
          <a:noFill/>
        </p:spPr>
        <p:txBody>
          <a:bodyPr wrap="square">
            <a:spAutoFit/>
          </a:bodyPr>
          <a:lstStyle>
            <a:defPPr>
              <a:defRPr lang="en-IT"/>
            </a:defPPr>
            <a:lvl1pPr>
              <a:defRPr sz="3200" b="1" i="0" u="none" strike="noStrike">
                <a:solidFill>
                  <a:schemeClr val="bg1"/>
                </a:solidFill>
                <a:effectLst/>
                <a:latin typeface="-webkit-standard"/>
              </a:defRPr>
            </a:lvl1pPr>
          </a:lstStyle>
          <a:p>
            <a:r>
              <a:rPr lang="en-GB" dirty="0"/>
              <a:t>Adiabatic Taper for continuous Phase Matching</a:t>
            </a:r>
          </a:p>
        </p:txBody>
      </p:sp>
      <p:sp>
        <p:nvSpPr>
          <p:cNvPr id="7" name="TextBox 6">
            <a:extLst>
              <a:ext uri="{FF2B5EF4-FFF2-40B4-BE49-F238E27FC236}">
                <a16:creationId xmlns:a16="http://schemas.microsoft.com/office/drawing/2014/main" id="{38AFFDC5-0464-ED3E-5077-4A75C3820429}"/>
              </a:ext>
            </a:extLst>
          </p:cNvPr>
          <p:cNvSpPr txBox="1"/>
          <p:nvPr/>
        </p:nvSpPr>
        <p:spPr>
          <a:xfrm>
            <a:off x="2218767" y="1383427"/>
            <a:ext cx="7978942" cy="461665"/>
          </a:xfrm>
          <a:prstGeom prst="rect">
            <a:avLst/>
          </a:prstGeom>
          <a:noFill/>
        </p:spPr>
        <p:txBody>
          <a:bodyPr wrap="square" rtlCol="0">
            <a:spAutoFit/>
          </a:bodyPr>
          <a:lstStyle/>
          <a:p>
            <a:pPr algn="ctr"/>
            <a:r>
              <a:rPr lang="en-GB" sz="2400" b="1" dirty="0"/>
              <a:t>parametrized taper by a progressive shift of the lattice</a:t>
            </a:r>
            <a:endParaRPr lang="en-GB" sz="2400" b="1" i="1" dirty="0"/>
          </a:p>
        </p:txBody>
      </p:sp>
      <p:pic>
        <p:nvPicPr>
          <p:cNvPr id="8" name="Picture 7">
            <a:extLst>
              <a:ext uri="{FF2B5EF4-FFF2-40B4-BE49-F238E27FC236}">
                <a16:creationId xmlns:a16="http://schemas.microsoft.com/office/drawing/2014/main" id="{A1CE7AB4-36BD-11E0-E15A-830A821AAD2E}"/>
              </a:ext>
            </a:extLst>
          </p:cNvPr>
          <p:cNvPicPr>
            <a:picLocks noChangeAspect="1"/>
          </p:cNvPicPr>
          <p:nvPr/>
        </p:nvPicPr>
        <p:blipFill>
          <a:blip r:embed="rId3"/>
          <a:stretch>
            <a:fillRect/>
          </a:stretch>
        </p:blipFill>
        <p:spPr>
          <a:xfrm>
            <a:off x="2491756" y="1925834"/>
            <a:ext cx="7432964" cy="2734450"/>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241A7AE-4BF4-9A8D-4450-3308A1FFEED6}"/>
                  </a:ext>
                </a:extLst>
              </p:cNvPr>
              <p:cNvSpPr txBox="1"/>
              <p:nvPr/>
            </p:nvSpPr>
            <p:spPr>
              <a:xfrm>
                <a:off x="5021237" y="5580269"/>
                <a:ext cx="1494503" cy="778803"/>
              </a:xfrm>
              <a:prstGeom prst="rect">
                <a:avLst/>
              </a:prstGeom>
              <a:noFill/>
              <a:ln w="28575">
                <a:solidFill>
                  <a:schemeClr val="accent5"/>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2400" i="1" dirty="0" smtClean="0">
                              <a:latin typeface="Cambria Math" panose="02040503050406030204" pitchFamily="18" charset="0"/>
                            </a:rPr>
                          </m:ctrlPr>
                        </m:sSubPr>
                        <m:e>
                          <m:r>
                            <a:rPr lang="it-IT" sz="2400" i="1" dirty="0" smtClean="0">
                              <a:latin typeface="Cambria Math" panose="02040503050406030204" pitchFamily="18" charset="0"/>
                              <a:ea typeface="Cambria Math" panose="02040503050406030204" pitchFamily="18" charset="0"/>
                            </a:rPr>
                            <m:t>𝛿</m:t>
                          </m:r>
                        </m:e>
                        <m:sub>
                          <m:r>
                            <a:rPr lang="it-IT" sz="2400" b="0" i="1" dirty="0" smtClean="0">
                              <a:latin typeface="Cambria Math" panose="02040503050406030204" pitchFamily="18" charset="0"/>
                            </a:rPr>
                            <m:t>𝑖</m:t>
                          </m:r>
                        </m:sub>
                      </m:sSub>
                      <m:r>
                        <a:rPr lang="it-IT" sz="2400" b="0" i="1" dirty="0" smtClean="0">
                          <a:latin typeface="Cambria Math" panose="02040503050406030204" pitchFamily="18" charset="0"/>
                        </a:rPr>
                        <m:t>=</m:t>
                      </m:r>
                      <m:f>
                        <m:fPr>
                          <m:ctrlPr>
                            <a:rPr lang="it-IT" sz="2400" b="0" i="1" dirty="0" smtClean="0">
                              <a:latin typeface="Cambria Math" panose="02040503050406030204" pitchFamily="18" charset="0"/>
                            </a:rPr>
                          </m:ctrlPr>
                        </m:fPr>
                        <m:num>
                          <m:r>
                            <a:rPr lang="it-IT" sz="2400" b="0" i="1" dirty="0" smtClean="0">
                              <a:latin typeface="Cambria Math" panose="02040503050406030204" pitchFamily="18" charset="0"/>
                            </a:rPr>
                            <m:t>𝑖</m:t>
                          </m:r>
                        </m:num>
                        <m:den>
                          <m:r>
                            <a:rPr lang="it-IT" sz="2400" b="0" i="1" dirty="0" smtClean="0">
                              <a:latin typeface="Cambria Math" panose="02040503050406030204" pitchFamily="18" charset="0"/>
                            </a:rPr>
                            <m:t>𝑁</m:t>
                          </m:r>
                        </m:den>
                      </m:f>
                      <m:f>
                        <m:fPr>
                          <m:ctrlPr>
                            <a:rPr lang="it-IT" sz="2400" b="0" i="1" dirty="0" smtClean="0">
                              <a:latin typeface="Cambria Math" panose="02040503050406030204" pitchFamily="18" charset="0"/>
                            </a:rPr>
                          </m:ctrlPr>
                        </m:fPr>
                        <m:num>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𝑤</m:t>
                              </m:r>
                            </m:e>
                            <m:sub>
                              <m:r>
                                <a:rPr lang="it-IT" sz="2400" b="0" i="1" dirty="0" smtClean="0">
                                  <a:latin typeface="Cambria Math" panose="02040503050406030204" pitchFamily="18" charset="0"/>
                                </a:rPr>
                                <m:t>𝑝</m:t>
                              </m:r>
                            </m:sub>
                          </m:sSub>
                        </m:num>
                        <m:den>
                          <m:r>
                            <a:rPr lang="it-IT" sz="2400" b="0" i="1" dirty="0" smtClean="0">
                              <a:latin typeface="Cambria Math" panose="02040503050406030204" pitchFamily="18" charset="0"/>
                            </a:rPr>
                            <m:t>2</m:t>
                          </m:r>
                        </m:den>
                      </m:f>
                    </m:oMath>
                  </m:oMathPara>
                </a14:m>
                <a:endParaRPr lang="it-IT" sz="2400"/>
              </a:p>
            </p:txBody>
          </p:sp>
        </mc:Choice>
        <mc:Fallback xmlns="">
          <p:sp>
            <p:nvSpPr>
              <p:cNvPr id="9" name="TextBox 8">
                <a:extLst>
                  <a:ext uri="{FF2B5EF4-FFF2-40B4-BE49-F238E27FC236}">
                    <a16:creationId xmlns:a16="http://schemas.microsoft.com/office/drawing/2014/main" id="{1241A7AE-4BF4-9A8D-4450-3308A1FFEED6}"/>
                  </a:ext>
                </a:extLst>
              </p:cNvPr>
              <p:cNvSpPr txBox="1">
                <a:spLocks noRot="1" noChangeAspect="1" noMove="1" noResize="1" noEditPoints="1" noAdjustHandles="1" noChangeArrowheads="1" noChangeShapeType="1" noTextEdit="1"/>
              </p:cNvSpPr>
              <p:nvPr/>
            </p:nvSpPr>
            <p:spPr>
              <a:xfrm>
                <a:off x="5021237" y="5580269"/>
                <a:ext cx="1494503" cy="778803"/>
              </a:xfrm>
              <a:prstGeom prst="rect">
                <a:avLst/>
              </a:prstGeom>
              <a:blipFill>
                <a:blip r:embed="rId4"/>
                <a:stretch>
                  <a:fillRect b="-3077"/>
                </a:stretch>
              </a:blipFill>
              <a:ln w="28575">
                <a:solidFill>
                  <a:schemeClr val="accent5"/>
                </a:solidFill>
              </a:ln>
            </p:spPr>
            <p:txBody>
              <a:bodyPr/>
              <a:lstStyle/>
              <a:p>
                <a:r>
                  <a:rPr lang="en-GB">
                    <a:noFill/>
                  </a:rPr>
                  <a:t> </a:t>
                </a:r>
              </a:p>
            </p:txBody>
          </p:sp>
        </mc:Fallback>
      </mc:AlternateContent>
      <p:sp>
        <p:nvSpPr>
          <p:cNvPr id="10" name="TextBox 9">
            <a:extLst>
              <a:ext uri="{FF2B5EF4-FFF2-40B4-BE49-F238E27FC236}">
                <a16:creationId xmlns:a16="http://schemas.microsoft.com/office/drawing/2014/main" id="{7102EFA0-1298-4AEC-7A24-55235930432C}"/>
              </a:ext>
            </a:extLst>
          </p:cNvPr>
          <p:cNvSpPr txBox="1"/>
          <p:nvPr/>
        </p:nvSpPr>
        <p:spPr>
          <a:xfrm>
            <a:off x="6843855" y="5158743"/>
            <a:ext cx="5153109" cy="1323439"/>
          </a:xfrm>
          <a:prstGeom prst="rect">
            <a:avLst/>
          </a:prstGeom>
          <a:noFill/>
        </p:spPr>
        <p:txBody>
          <a:bodyPr wrap="square">
            <a:spAutoFit/>
          </a:bodyPr>
          <a:lstStyle/>
          <a:p>
            <a:endParaRPr lang="it-IT"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000" dirty="0" err="1">
                <a:latin typeface="Times New Roman" panose="02020603050405020304" pitchFamily="18" charset="0"/>
                <a:cs typeface="Times New Roman" panose="02020603050405020304" pitchFamily="18" charset="0"/>
              </a:rPr>
              <a:t>N</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is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fixed</a:t>
            </a:r>
            <a:r>
              <a:rPr lang="it-IT" sz="2000" dirty="0">
                <a:latin typeface="Times New Roman" panose="02020603050405020304" pitchFamily="18" charset="0"/>
                <a:cs typeface="Times New Roman" panose="02020603050405020304" pitchFamily="18" charset="0"/>
              </a:rPr>
              <a:t> by the </a:t>
            </a:r>
            <a:r>
              <a:rPr lang="it-IT" sz="2000" dirty="0" err="1">
                <a:latin typeface="Times New Roman" panose="02020603050405020304" pitchFamily="18" charset="0"/>
                <a:cs typeface="Times New Roman" panose="02020603050405020304" pitchFamily="18" charset="0"/>
              </a:rPr>
              <a:t>taper</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length</a:t>
            </a:r>
            <a:endParaRPr lang="it-IT"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it-IT"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000" i="1" dirty="0" err="1">
                <a:latin typeface="Times New Roman" panose="02020603050405020304" pitchFamily="18" charset="0"/>
                <a:cs typeface="Times New Roman" panose="02020603050405020304" pitchFamily="18" charset="0"/>
              </a:rPr>
              <a:t>w</a:t>
            </a:r>
            <a:r>
              <a:rPr lang="it-IT" sz="2000" i="1" baseline="-25000" dirty="0" err="1">
                <a:latin typeface="Times New Roman" panose="02020603050405020304" pitchFamily="18" charset="0"/>
                <a:cs typeface="Times New Roman" panose="02020603050405020304" pitchFamily="18" charset="0"/>
              </a:rPr>
              <a:t>p</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is</a:t>
            </a:r>
            <a:r>
              <a:rPr lang="it-IT" sz="2000" dirty="0">
                <a:latin typeface="Times New Roman" panose="02020603050405020304" pitchFamily="18" charset="0"/>
                <a:cs typeface="Times New Roman" panose="02020603050405020304" pitchFamily="18" charset="0"/>
              </a:rPr>
              <a:t> the </a:t>
            </a:r>
            <a:r>
              <a:rPr lang="it-IT" sz="2000" dirty="0" err="1">
                <a:latin typeface="Times New Roman" panose="02020603050405020304" pitchFamily="18" charset="0"/>
                <a:cs typeface="Times New Roman" panose="02020603050405020304" pitchFamily="18" charset="0"/>
              </a:rPr>
              <a:t>padding</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width</a:t>
            </a:r>
            <a:r>
              <a:rPr lang="it-IT" sz="2000" dirty="0">
                <a:latin typeface="Times New Roman" panose="02020603050405020304" pitchFamily="18" charset="0"/>
                <a:cs typeface="Times New Roman" panose="02020603050405020304" pitchFamily="18" charset="0"/>
              </a:rPr>
              <a:t> to </a:t>
            </a:r>
            <a:r>
              <a:rPr lang="it-IT" sz="2000" dirty="0" err="1">
                <a:latin typeface="Times New Roman" panose="02020603050405020304" pitchFamily="18" charset="0"/>
                <a:cs typeface="Times New Roman" panose="02020603050405020304" pitchFamily="18" charset="0"/>
              </a:rPr>
              <a:t>obtain</a:t>
            </a:r>
            <a:r>
              <a:rPr lang="it-IT" sz="2000" dirty="0">
                <a:latin typeface="Times New Roman" panose="02020603050405020304" pitchFamily="18" charset="0"/>
                <a:cs typeface="Times New Roman" panose="02020603050405020304" pitchFamily="18" charset="0"/>
              </a:rPr>
              <a:t> a </a:t>
            </a:r>
            <a:r>
              <a:rPr lang="it-IT" sz="2000" dirty="0" err="1">
                <a:latin typeface="Times New Roman" panose="02020603050405020304" pitchFamily="18" charset="0"/>
                <a:cs typeface="Times New Roman" panose="02020603050405020304" pitchFamily="18" charset="0"/>
              </a:rPr>
              <a:t>specific</a:t>
            </a:r>
            <a:r>
              <a:rPr lang="it-IT"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β</a:t>
            </a:r>
            <a:endParaRPr lang="it-IT" sz="20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45D0EC1C-DC6B-9842-A8BB-D27DAB4F60D2}"/>
              </a:ext>
            </a:extLst>
          </p:cNvPr>
          <p:cNvSpPr txBox="1"/>
          <p:nvPr/>
        </p:nvSpPr>
        <p:spPr>
          <a:xfrm>
            <a:off x="28390" y="5508005"/>
            <a:ext cx="4664732" cy="830997"/>
          </a:xfrm>
          <a:prstGeom prst="rect">
            <a:avLst/>
          </a:prstGeom>
          <a:noFill/>
        </p:spPr>
        <p:txBody>
          <a:bodyPr wrap="square">
            <a:spAutoFit/>
          </a:bodyPr>
          <a:lstStyle/>
          <a:p>
            <a:pPr algn="just">
              <a:buFont typeface="Wingdings" panose="05000000000000000000" pitchFamily="2" charset="2"/>
              <a:buChar char="Ø"/>
            </a:pPr>
            <a:r>
              <a:rPr lang="it-IT" sz="2400" b="1" dirty="0">
                <a:solidFill>
                  <a:srgbClr val="0070C0"/>
                </a:solidFill>
                <a:latin typeface="Times New Roman" panose="02020603050405020304" pitchFamily="18" charset="0"/>
                <a:cs typeface="Times New Roman" panose="02020603050405020304" pitchFamily="18" charset="0"/>
              </a:rPr>
              <a:t>shift of the air </a:t>
            </a:r>
            <a:r>
              <a:rPr lang="it-IT" sz="2400" b="1" dirty="0" err="1">
                <a:solidFill>
                  <a:srgbClr val="0070C0"/>
                </a:solidFill>
                <a:latin typeface="Times New Roman" panose="02020603050405020304" pitchFamily="18" charset="0"/>
                <a:cs typeface="Times New Roman" panose="02020603050405020304" pitchFamily="18" charset="0"/>
              </a:rPr>
              <a:t>rods</a:t>
            </a:r>
            <a:r>
              <a:rPr lang="it-IT" sz="2400" b="1" dirty="0">
                <a:solidFill>
                  <a:srgbClr val="0070C0"/>
                </a:solidFill>
                <a:latin typeface="Times New Roman" panose="02020603050405020304" pitchFamily="18" charset="0"/>
                <a:cs typeface="Times New Roman" panose="02020603050405020304" pitchFamily="18" charset="0"/>
              </a:rPr>
              <a:t> </a:t>
            </a:r>
            <a:r>
              <a:rPr lang="it-IT" sz="2400" b="1" dirty="0" err="1">
                <a:solidFill>
                  <a:srgbClr val="0070C0"/>
                </a:solidFill>
                <a:latin typeface="Times New Roman" panose="02020603050405020304" pitchFamily="18" charset="0"/>
                <a:cs typeface="Times New Roman" panose="02020603050405020304" pitchFamily="18" charset="0"/>
              </a:rPr>
              <a:t>along</a:t>
            </a:r>
            <a:r>
              <a:rPr lang="it-IT" sz="2400" b="1" dirty="0">
                <a:solidFill>
                  <a:srgbClr val="0070C0"/>
                </a:solidFill>
                <a:latin typeface="Times New Roman" panose="02020603050405020304" pitchFamily="18" charset="0"/>
                <a:cs typeface="Times New Roman" panose="02020603050405020304" pitchFamily="18" charset="0"/>
              </a:rPr>
              <a:t> the </a:t>
            </a:r>
            <a:r>
              <a:rPr lang="it-IT" sz="2400" b="1" dirty="0" err="1">
                <a:solidFill>
                  <a:srgbClr val="0070C0"/>
                </a:solidFill>
                <a:latin typeface="Times New Roman" panose="02020603050405020304" pitchFamily="18" charset="0"/>
                <a:cs typeface="Times New Roman" panose="02020603050405020304" pitchFamily="18" charset="0"/>
              </a:rPr>
              <a:t>transversal</a:t>
            </a:r>
            <a:r>
              <a:rPr lang="it-IT" sz="2400" b="1" dirty="0">
                <a:solidFill>
                  <a:srgbClr val="0070C0"/>
                </a:solidFill>
                <a:latin typeface="Times New Roman" panose="02020603050405020304" pitchFamily="18" charset="0"/>
                <a:cs typeface="Times New Roman" panose="02020603050405020304" pitchFamily="18" charset="0"/>
              </a:rPr>
              <a:t> </a:t>
            </a:r>
            <a:r>
              <a:rPr lang="it-IT" sz="2400" b="1" dirty="0" err="1">
                <a:solidFill>
                  <a:srgbClr val="0070C0"/>
                </a:solidFill>
                <a:latin typeface="Times New Roman" panose="02020603050405020304" pitchFamily="18" charset="0"/>
                <a:cs typeface="Times New Roman" panose="02020603050405020304" pitchFamily="18" charset="0"/>
              </a:rPr>
              <a:t>direction</a:t>
            </a:r>
            <a:r>
              <a:rPr lang="it-IT" sz="2400" b="1"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81364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81F22-B465-ACB8-EC88-18F66E02E2F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438EAAB-EDB4-0678-9BAE-432B8B6AAD64}"/>
              </a:ext>
            </a:extLst>
          </p:cNvPr>
          <p:cNvPicPr>
            <a:picLocks noChangeAspect="1"/>
          </p:cNvPicPr>
          <p:nvPr/>
        </p:nvPicPr>
        <p:blipFill>
          <a:blip r:embed="rId3"/>
          <a:stretch>
            <a:fillRect/>
          </a:stretch>
        </p:blipFill>
        <p:spPr>
          <a:xfrm>
            <a:off x="966267" y="1934203"/>
            <a:ext cx="10259465" cy="2677359"/>
          </a:xfrm>
          <a:prstGeom prst="rect">
            <a:avLst/>
          </a:prstGeom>
        </p:spPr>
      </p:pic>
      <p:sp>
        <p:nvSpPr>
          <p:cNvPr id="7" name="TextBox 6">
            <a:extLst>
              <a:ext uri="{FF2B5EF4-FFF2-40B4-BE49-F238E27FC236}">
                <a16:creationId xmlns:a16="http://schemas.microsoft.com/office/drawing/2014/main" id="{7697275F-57C7-F25F-A0BB-2B5D1F45A4BF}"/>
              </a:ext>
            </a:extLst>
          </p:cNvPr>
          <p:cNvSpPr txBox="1"/>
          <p:nvPr/>
        </p:nvSpPr>
        <p:spPr>
          <a:xfrm>
            <a:off x="28389" y="699993"/>
            <a:ext cx="2743199" cy="36911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b="1" i="1" dirty="0"/>
              <a:t>Eigenmode Simulation</a:t>
            </a:r>
          </a:p>
        </p:txBody>
      </p:sp>
      <p:sp>
        <p:nvSpPr>
          <p:cNvPr id="2" name="TextBox 1">
            <a:extLst>
              <a:ext uri="{FF2B5EF4-FFF2-40B4-BE49-F238E27FC236}">
                <a16:creationId xmlns:a16="http://schemas.microsoft.com/office/drawing/2014/main" id="{B86DEBA7-AFB8-AC2D-02B9-A804C0289BEF}"/>
              </a:ext>
            </a:extLst>
          </p:cNvPr>
          <p:cNvSpPr txBox="1"/>
          <p:nvPr/>
        </p:nvSpPr>
        <p:spPr>
          <a:xfrm>
            <a:off x="0" y="0"/>
            <a:ext cx="5122941" cy="584775"/>
          </a:xfrm>
          <a:prstGeom prst="rect">
            <a:avLst/>
          </a:prstGeom>
          <a:noFill/>
        </p:spPr>
        <p:txBody>
          <a:bodyPr wrap="none" rtlCol="0">
            <a:spAutoFit/>
          </a:bodyPr>
          <a:lstStyle/>
          <a:p>
            <a:r>
              <a:rPr lang="en-US" sz="3200" b="1" dirty="0">
                <a:solidFill>
                  <a:schemeClr val="bg1"/>
                </a:solidFill>
              </a:rPr>
              <a:t>Confined Accelerating Mode</a:t>
            </a:r>
            <a:endParaRPr lang="en-US" sz="3200" dirty="0">
              <a:solidFill>
                <a:schemeClr val="bg1"/>
              </a:solidFill>
            </a:endParaRPr>
          </a:p>
        </p:txBody>
      </p:sp>
      <p:sp>
        <p:nvSpPr>
          <p:cNvPr id="9" name="TextBox 8">
            <a:extLst>
              <a:ext uri="{FF2B5EF4-FFF2-40B4-BE49-F238E27FC236}">
                <a16:creationId xmlns:a16="http://schemas.microsoft.com/office/drawing/2014/main" id="{EB6DD42E-FF42-26E1-17C2-8EF2C09C44DF}"/>
              </a:ext>
            </a:extLst>
          </p:cNvPr>
          <p:cNvSpPr txBox="1"/>
          <p:nvPr/>
        </p:nvSpPr>
        <p:spPr>
          <a:xfrm>
            <a:off x="285845" y="4605430"/>
            <a:ext cx="220625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i="0" u="none" strike="noStrike" dirty="0">
                <a:solidFill>
                  <a:srgbClr val="000000"/>
                </a:solidFill>
                <a:effectLst/>
                <a:latin typeface="-webkit-standard"/>
              </a:rPr>
              <a:t>Hollow-core channel</a:t>
            </a:r>
            <a:endParaRPr lang="en-US" b="1" dirty="0"/>
          </a:p>
        </p:txBody>
      </p:sp>
      <p:sp>
        <p:nvSpPr>
          <p:cNvPr id="10" name="TextBox 9">
            <a:extLst>
              <a:ext uri="{FF2B5EF4-FFF2-40B4-BE49-F238E27FC236}">
                <a16:creationId xmlns:a16="http://schemas.microsoft.com/office/drawing/2014/main" id="{91734DBD-78CE-4740-93E7-7FD4691184D3}"/>
              </a:ext>
            </a:extLst>
          </p:cNvPr>
          <p:cNvSpPr txBox="1"/>
          <p:nvPr/>
        </p:nvSpPr>
        <p:spPr>
          <a:xfrm>
            <a:off x="3430488" y="4611562"/>
            <a:ext cx="1542795"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b="1" dirty="0"/>
              <a:t>Strong E</a:t>
            </a:r>
            <a:r>
              <a:rPr lang="en-US" b="1" baseline="-25000" dirty="0"/>
              <a:t>z</a:t>
            </a:r>
            <a:r>
              <a:rPr lang="en-US" b="1" dirty="0"/>
              <a:t> field</a:t>
            </a:r>
          </a:p>
        </p:txBody>
      </p:sp>
      <p:cxnSp>
        <p:nvCxnSpPr>
          <p:cNvPr id="8" name="Straight Arrow Connector 7">
            <a:extLst>
              <a:ext uri="{FF2B5EF4-FFF2-40B4-BE49-F238E27FC236}">
                <a16:creationId xmlns:a16="http://schemas.microsoft.com/office/drawing/2014/main" id="{F6CF0BF1-551A-FBFC-8412-5028B5C82183}"/>
              </a:ext>
            </a:extLst>
          </p:cNvPr>
          <p:cNvCxnSpPr>
            <a:cxnSpLocks/>
            <a:stCxn id="9" idx="0"/>
          </p:cNvCxnSpPr>
          <p:nvPr/>
        </p:nvCxnSpPr>
        <p:spPr>
          <a:xfrm flipV="1">
            <a:off x="1388973" y="3198068"/>
            <a:ext cx="671181" cy="140736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C52D03F-20FA-62F6-C187-49C83B3E5967}"/>
              </a:ext>
            </a:extLst>
          </p:cNvPr>
          <p:cNvCxnSpPr>
            <a:cxnSpLocks/>
            <a:stCxn id="10" idx="0"/>
          </p:cNvCxnSpPr>
          <p:nvPr/>
        </p:nvCxnSpPr>
        <p:spPr>
          <a:xfrm flipV="1">
            <a:off x="4201886" y="3198068"/>
            <a:ext cx="771397" cy="1413494"/>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2" name="Text 9">
            <a:extLst>
              <a:ext uri="{FF2B5EF4-FFF2-40B4-BE49-F238E27FC236}">
                <a16:creationId xmlns:a16="http://schemas.microsoft.com/office/drawing/2014/main" id="{B832CDC5-2E54-887D-C5F8-7073872DDD32}"/>
              </a:ext>
            </a:extLst>
          </p:cNvPr>
          <p:cNvSpPr/>
          <p:nvPr/>
        </p:nvSpPr>
        <p:spPr>
          <a:xfrm>
            <a:off x="285845" y="5476661"/>
            <a:ext cx="4671968" cy="979571"/>
          </a:xfrm>
          <a:prstGeom prst="rect">
            <a:avLst/>
          </a:prstGeom>
          <a:solidFill>
            <a:schemeClr val="accent4">
              <a:lumMod val="40000"/>
              <a:lumOff val="60000"/>
            </a:schemeClr>
          </a:solidFill>
          <a:ln>
            <a:solidFill>
              <a:schemeClr val="accent1"/>
            </a:solidFill>
          </a:ln>
        </p:spPr>
        <p:txBody>
          <a:bodyPr wrap="square" lIns="0" tIns="0" rIns="0" bIns="0" rtlCol="0" anchor="ctr">
            <a:normAutofit/>
          </a:bodyPr>
          <a:lstStyle/>
          <a:p>
            <a:r>
              <a:rPr lang="en-US" sz="1600" b="1" dirty="0">
                <a:solidFill>
                  <a:srgbClr val="667085"/>
                </a:solidFill>
              </a:rPr>
              <a:t>G. S. Mauro et al., “Design of a Tapered Triangular-Lattice Hollow-Core PhC Waveguide,” manuscript in preparation (2026).</a:t>
            </a:r>
          </a:p>
        </p:txBody>
      </p:sp>
      <p:sp>
        <p:nvSpPr>
          <p:cNvPr id="3" name="Text 5">
            <a:extLst>
              <a:ext uri="{FF2B5EF4-FFF2-40B4-BE49-F238E27FC236}">
                <a16:creationId xmlns:a16="http://schemas.microsoft.com/office/drawing/2014/main" id="{E4E145F8-CA14-A470-8B61-AB80AD9F141E}"/>
              </a:ext>
            </a:extLst>
          </p:cNvPr>
          <p:cNvSpPr/>
          <p:nvPr/>
        </p:nvSpPr>
        <p:spPr>
          <a:xfrm>
            <a:off x="3427380" y="1778755"/>
            <a:ext cx="7364630" cy="310895"/>
          </a:xfrm>
          <a:prstGeom prst="rect">
            <a:avLst/>
          </a:prstGeom>
          <a:noFill/>
          <a:ln/>
        </p:spPr>
        <p:txBody>
          <a:bodyPr wrap="square" lIns="0" tIns="0" rIns="0" bIns="0" rtlCol="0" anchor="ctr">
            <a:normAutofit/>
          </a:bodyPr>
          <a:lstStyle/>
          <a:p>
            <a:pPr marL="0" indent="0">
              <a:buNone/>
            </a:pPr>
            <a:r>
              <a:rPr lang="en-US" dirty="0">
                <a:solidFill>
                  <a:srgbClr val="5B677A"/>
                </a:solidFill>
              </a:rPr>
              <a:t>nearby rods are shifted to tune the guided mode.</a:t>
            </a:r>
            <a:endParaRPr lang="en-US" dirty="0"/>
          </a:p>
        </p:txBody>
      </p:sp>
    </p:spTree>
    <p:extLst>
      <p:ext uri="{BB962C8B-B14F-4D97-AF65-F5344CB8AC3E}">
        <p14:creationId xmlns:p14="http://schemas.microsoft.com/office/powerpoint/2010/main" val="26892932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F64FB0-FEFA-EB2E-8544-026AC394BBF9}"/>
              </a:ext>
            </a:extLst>
          </p:cNvPr>
          <p:cNvPicPr>
            <a:picLocks noChangeAspect="1"/>
          </p:cNvPicPr>
          <p:nvPr/>
        </p:nvPicPr>
        <p:blipFill>
          <a:blip r:embed="rId3"/>
          <a:stretch>
            <a:fillRect/>
          </a:stretch>
        </p:blipFill>
        <p:spPr>
          <a:xfrm>
            <a:off x="2615424" y="1728846"/>
            <a:ext cx="6586019" cy="3906615"/>
          </a:xfrm>
          <a:prstGeom prst="rect">
            <a:avLst/>
          </a:prstGeom>
        </p:spPr>
      </p:pic>
      <p:sp>
        <p:nvSpPr>
          <p:cNvPr id="2" name="TextBox 1">
            <a:extLst>
              <a:ext uri="{FF2B5EF4-FFF2-40B4-BE49-F238E27FC236}">
                <a16:creationId xmlns:a16="http://schemas.microsoft.com/office/drawing/2014/main" id="{DD29678A-7944-BBFA-AD6B-37D8997B81DE}"/>
              </a:ext>
            </a:extLst>
          </p:cNvPr>
          <p:cNvSpPr txBox="1"/>
          <p:nvPr/>
        </p:nvSpPr>
        <p:spPr>
          <a:xfrm>
            <a:off x="28390" y="13280"/>
            <a:ext cx="5141985" cy="584775"/>
          </a:xfrm>
          <a:prstGeom prst="rect">
            <a:avLst/>
          </a:prstGeom>
          <a:noFill/>
        </p:spPr>
        <p:txBody>
          <a:bodyPr wrap="none" rtlCol="0">
            <a:spAutoFit/>
          </a:bodyPr>
          <a:lstStyle/>
          <a:p>
            <a:r>
              <a:rPr lang="en-US" sz="3200" b="1" dirty="0">
                <a:solidFill>
                  <a:schemeClr val="bg1"/>
                </a:solidFill>
              </a:rPr>
              <a:t>Longitudinal Field Dominates</a:t>
            </a:r>
            <a:endParaRPr lang="en-US" sz="3200" dirty="0">
              <a:solidFill>
                <a:schemeClr val="bg1"/>
              </a:solidFill>
            </a:endParaRPr>
          </a:p>
        </p:txBody>
      </p:sp>
      <p:sp>
        <p:nvSpPr>
          <p:cNvPr id="6" name="TextBox 5">
            <a:extLst>
              <a:ext uri="{FF2B5EF4-FFF2-40B4-BE49-F238E27FC236}">
                <a16:creationId xmlns:a16="http://schemas.microsoft.com/office/drawing/2014/main" id="{FED42692-B38D-1B5E-75DA-BB0833097A2E}"/>
              </a:ext>
            </a:extLst>
          </p:cNvPr>
          <p:cNvSpPr txBox="1"/>
          <p:nvPr/>
        </p:nvSpPr>
        <p:spPr>
          <a:xfrm>
            <a:off x="4691547" y="2348266"/>
            <a:ext cx="201674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E</a:t>
            </a:r>
            <a:r>
              <a:rPr lang="en-US" b="1" baseline="-25000" dirty="0"/>
              <a:t>z</a:t>
            </a:r>
            <a:r>
              <a:rPr lang="en-US" b="1" dirty="0"/>
              <a:t> (accelerating)</a:t>
            </a:r>
          </a:p>
        </p:txBody>
      </p:sp>
      <p:sp>
        <p:nvSpPr>
          <p:cNvPr id="9" name="TextBox 8">
            <a:extLst>
              <a:ext uri="{FF2B5EF4-FFF2-40B4-BE49-F238E27FC236}">
                <a16:creationId xmlns:a16="http://schemas.microsoft.com/office/drawing/2014/main" id="{E5B3272C-31BD-F4E9-F055-B3D97B7860A3}"/>
              </a:ext>
            </a:extLst>
          </p:cNvPr>
          <p:cNvSpPr txBox="1"/>
          <p:nvPr/>
        </p:nvSpPr>
        <p:spPr>
          <a:xfrm>
            <a:off x="4817554" y="4147218"/>
            <a:ext cx="705642" cy="369332"/>
          </a:xfrm>
          <a:prstGeom prst="rect">
            <a:avLst/>
          </a:prstGeom>
          <a:noFill/>
        </p:spPr>
        <p:txBody>
          <a:bodyPr wrap="none" rtlCol="0">
            <a:spAutoFit/>
          </a:bodyPr>
          <a:lstStyle/>
          <a:p>
            <a:r>
              <a:rPr lang="en-US" b="1" dirty="0">
                <a:solidFill>
                  <a:srgbClr val="FF0000"/>
                </a:solidFill>
              </a:rPr>
              <a:t>E</a:t>
            </a:r>
            <a:r>
              <a:rPr lang="en-US" b="1" baseline="-25000" dirty="0">
                <a:solidFill>
                  <a:srgbClr val="FF0000"/>
                </a:solidFill>
              </a:rPr>
              <a:t>x</a:t>
            </a:r>
            <a:r>
              <a:rPr lang="en-US" b="1" dirty="0">
                <a:solidFill>
                  <a:srgbClr val="FF0000"/>
                </a:solidFill>
              </a:rPr>
              <a:t> ≈ 0</a:t>
            </a:r>
          </a:p>
        </p:txBody>
      </p:sp>
      <p:sp>
        <p:nvSpPr>
          <p:cNvPr id="13" name="TextBox 12">
            <a:extLst>
              <a:ext uri="{FF2B5EF4-FFF2-40B4-BE49-F238E27FC236}">
                <a16:creationId xmlns:a16="http://schemas.microsoft.com/office/drawing/2014/main" id="{581670EF-2863-1567-C820-16DAC0AA620A}"/>
              </a:ext>
            </a:extLst>
          </p:cNvPr>
          <p:cNvSpPr txBox="1"/>
          <p:nvPr/>
        </p:nvSpPr>
        <p:spPr>
          <a:xfrm>
            <a:off x="5483706" y="1196037"/>
            <a:ext cx="1224585"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i="0" u="none" strike="noStrike" dirty="0">
                <a:solidFill>
                  <a:srgbClr val="000000"/>
                </a:solidFill>
                <a:effectLst/>
                <a:latin typeface="-webkit-standard"/>
              </a:rPr>
              <a:t>Ez &gt;&gt; Ex</a:t>
            </a:r>
            <a:endParaRPr lang="en-US" sz="2400" b="1" dirty="0"/>
          </a:p>
        </p:txBody>
      </p:sp>
      <p:cxnSp>
        <p:nvCxnSpPr>
          <p:cNvPr id="18" name="Straight Arrow Connector 17">
            <a:extLst>
              <a:ext uri="{FF2B5EF4-FFF2-40B4-BE49-F238E27FC236}">
                <a16:creationId xmlns:a16="http://schemas.microsoft.com/office/drawing/2014/main" id="{01435412-7093-CBF3-141C-E0C38ED14AEB}"/>
              </a:ext>
            </a:extLst>
          </p:cNvPr>
          <p:cNvCxnSpPr>
            <a:cxnSpLocks/>
          </p:cNvCxnSpPr>
          <p:nvPr/>
        </p:nvCxnSpPr>
        <p:spPr>
          <a:xfrm>
            <a:off x="5008214" y="2703328"/>
            <a:ext cx="72307" cy="262988"/>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cxnSp>
        <p:nvCxnSpPr>
          <p:cNvPr id="19" name="Straight Arrow Connector 18">
            <a:extLst>
              <a:ext uri="{FF2B5EF4-FFF2-40B4-BE49-F238E27FC236}">
                <a16:creationId xmlns:a16="http://schemas.microsoft.com/office/drawing/2014/main" id="{77E81B96-60E2-632C-FA62-FEA29C8D1EAB}"/>
              </a:ext>
            </a:extLst>
          </p:cNvPr>
          <p:cNvCxnSpPr/>
          <p:nvPr/>
        </p:nvCxnSpPr>
        <p:spPr>
          <a:xfrm>
            <a:off x="5321490" y="4516550"/>
            <a:ext cx="72307" cy="241403"/>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17638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95D756-B4C1-4280-0F8E-F6294620BD69}"/>
              </a:ext>
            </a:extLst>
          </p:cNvPr>
          <p:cNvPicPr>
            <a:picLocks noChangeAspect="1"/>
          </p:cNvPicPr>
          <p:nvPr/>
        </p:nvPicPr>
        <p:blipFill>
          <a:blip r:embed="rId3"/>
          <a:stretch>
            <a:fillRect/>
          </a:stretch>
        </p:blipFill>
        <p:spPr>
          <a:xfrm>
            <a:off x="2012464" y="620022"/>
            <a:ext cx="8167073" cy="5617956"/>
          </a:xfrm>
          <a:prstGeom prst="rect">
            <a:avLst/>
          </a:prstGeom>
        </p:spPr>
      </p:pic>
      <p:sp>
        <p:nvSpPr>
          <p:cNvPr id="7" name="TextBox 6">
            <a:extLst>
              <a:ext uri="{FF2B5EF4-FFF2-40B4-BE49-F238E27FC236}">
                <a16:creationId xmlns:a16="http://schemas.microsoft.com/office/drawing/2014/main" id="{283D447F-E9F8-F84F-D540-ECBD962F5B4F}"/>
              </a:ext>
            </a:extLst>
          </p:cNvPr>
          <p:cNvSpPr txBox="1"/>
          <p:nvPr/>
        </p:nvSpPr>
        <p:spPr>
          <a:xfrm>
            <a:off x="12822" y="13280"/>
            <a:ext cx="7188078" cy="584775"/>
          </a:xfrm>
          <a:prstGeom prst="rect">
            <a:avLst/>
          </a:prstGeom>
          <a:noFill/>
        </p:spPr>
        <p:txBody>
          <a:bodyPr wrap="square">
            <a:spAutoFit/>
          </a:bodyPr>
          <a:lstStyle/>
          <a:p>
            <a:r>
              <a:rPr lang="en-US" sz="3200" b="1" i="0" dirty="0">
                <a:solidFill>
                  <a:schemeClr val="bg1"/>
                </a:solidFill>
                <a:effectLst/>
              </a:rPr>
              <a:t>Phase Adaptation Along the Taper</a:t>
            </a:r>
            <a:endParaRPr lang="en-US" sz="3200" dirty="0">
              <a:solidFill>
                <a:schemeClr val="bg1"/>
              </a:solidFill>
            </a:endParaRPr>
          </a:p>
        </p:txBody>
      </p:sp>
      <p:sp>
        <p:nvSpPr>
          <p:cNvPr id="10" name="TextBox 9">
            <a:extLst>
              <a:ext uri="{FF2B5EF4-FFF2-40B4-BE49-F238E27FC236}">
                <a16:creationId xmlns:a16="http://schemas.microsoft.com/office/drawing/2014/main" id="{B49AE2E0-5460-AB88-08D8-25C069677770}"/>
              </a:ext>
            </a:extLst>
          </p:cNvPr>
          <p:cNvSpPr txBox="1"/>
          <p:nvPr/>
        </p:nvSpPr>
        <p:spPr>
          <a:xfrm>
            <a:off x="6285391" y="3359750"/>
            <a:ext cx="1369286" cy="369332"/>
          </a:xfrm>
          <a:prstGeom prst="rect">
            <a:avLst/>
          </a:prstGeom>
          <a:noFill/>
        </p:spPr>
        <p:txBody>
          <a:bodyPr wrap="none" rtlCol="0">
            <a:spAutoFit/>
          </a:bodyPr>
          <a:lstStyle/>
          <a:p>
            <a:r>
              <a:rPr lang="en-US" b="1" dirty="0"/>
              <a:t>Mode phase</a:t>
            </a:r>
          </a:p>
        </p:txBody>
      </p:sp>
      <p:cxnSp>
        <p:nvCxnSpPr>
          <p:cNvPr id="12" name="Straight Arrow Connector 11">
            <a:extLst>
              <a:ext uri="{FF2B5EF4-FFF2-40B4-BE49-F238E27FC236}">
                <a16:creationId xmlns:a16="http://schemas.microsoft.com/office/drawing/2014/main" id="{95219F65-D126-D6C4-E6CE-DE03078D382A}"/>
              </a:ext>
            </a:extLst>
          </p:cNvPr>
          <p:cNvCxnSpPr>
            <a:cxnSpLocks/>
          </p:cNvCxnSpPr>
          <p:nvPr/>
        </p:nvCxnSpPr>
        <p:spPr>
          <a:xfrm flipH="1" flipV="1">
            <a:off x="6681191" y="3178245"/>
            <a:ext cx="172370" cy="250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305C0432-3E07-9024-BC6C-F8B421529FDC}"/>
              </a:ext>
            </a:extLst>
          </p:cNvPr>
          <p:cNvSpPr txBox="1"/>
          <p:nvPr/>
        </p:nvSpPr>
        <p:spPr>
          <a:xfrm>
            <a:off x="7364952" y="1507973"/>
            <a:ext cx="821059" cy="369332"/>
          </a:xfrm>
          <a:prstGeom prst="rect">
            <a:avLst/>
          </a:prstGeom>
          <a:noFill/>
          <a:ln>
            <a:solidFill>
              <a:srgbClr val="FF0000"/>
            </a:solidFill>
          </a:ln>
        </p:spPr>
        <p:txBody>
          <a:bodyPr wrap="none" rtlCol="0">
            <a:spAutoFit/>
          </a:bodyPr>
          <a:lstStyle/>
          <a:p>
            <a:r>
              <a:rPr lang="el-GR" dirty="0">
                <a:solidFill>
                  <a:srgbClr val="FF0000"/>
                </a:solidFill>
              </a:rPr>
              <a:t>β ≈ 0.7</a:t>
            </a:r>
            <a:endParaRPr lang="en-US" dirty="0">
              <a:solidFill>
                <a:srgbClr val="FF0000"/>
              </a:solidFill>
            </a:endParaRPr>
          </a:p>
        </p:txBody>
      </p:sp>
      <p:cxnSp>
        <p:nvCxnSpPr>
          <p:cNvPr id="17" name="Straight Arrow Connector 16">
            <a:extLst>
              <a:ext uri="{FF2B5EF4-FFF2-40B4-BE49-F238E27FC236}">
                <a16:creationId xmlns:a16="http://schemas.microsoft.com/office/drawing/2014/main" id="{74F7888D-9310-E873-6839-57509A2056C5}"/>
              </a:ext>
            </a:extLst>
          </p:cNvPr>
          <p:cNvCxnSpPr>
            <a:cxnSpLocks/>
          </p:cNvCxnSpPr>
          <p:nvPr/>
        </p:nvCxnSpPr>
        <p:spPr>
          <a:xfrm>
            <a:off x="7775481" y="1877305"/>
            <a:ext cx="90135" cy="230832"/>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95C82621-B9F5-0C82-24BE-CE75AA005CDA}"/>
              </a:ext>
            </a:extLst>
          </p:cNvPr>
          <p:cNvSpPr txBox="1"/>
          <p:nvPr/>
        </p:nvSpPr>
        <p:spPr>
          <a:xfrm>
            <a:off x="3880125" y="3337240"/>
            <a:ext cx="646331" cy="369332"/>
          </a:xfrm>
          <a:prstGeom prst="rect">
            <a:avLst/>
          </a:prstGeom>
          <a:noFill/>
          <a:ln>
            <a:solidFill>
              <a:srgbClr val="2D54C0"/>
            </a:solidFill>
          </a:ln>
        </p:spPr>
        <p:txBody>
          <a:bodyPr wrap="none" rtlCol="0">
            <a:spAutoFit/>
          </a:bodyPr>
          <a:lstStyle/>
          <a:p>
            <a:r>
              <a:rPr lang="el-GR" dirty="0">
                <a:solidFill>
                  <a:schemeClr val="accent1">
                    <a:lumMod val="50000"/>
                  </a:schemeClr>
                </a:solidFill>
              </a:rPr>
              <a:t>β ≈ </a:t>
            </a:r>
            <a:r>
              <a:rPr lang="it-IT" dirty="0">
                <a:solidFill>
                  <a:schemeClr val="accent1">
                    <a:lumMod val="50000"/>
                  </a:schemeClr>
                </a:solidFill>
              </a:rPr>
              <a:t>1</a:t>
            </a:r>
            <a:endParaRPr lang="en-US" dirty="0">
              <a:solidFill>
                <a:schemeClr val="accent1">
                  <a:lumMod val="50000"/>
                </a:schemeClr>
              </a:solidFill>
            </a:endParaRPr>
          </a:p>
        </p:txBody>
      </p:sp>
      <p:cxnSp>
        <p:nvCxnSpPr>
          <p:cNvPr id="21" name="Straight Arrow Connector 20">
            <a:extLst>
              <a:ext uri="{FF2B5EF4-FFF2-40B4-BE49-F238E27FC236}">
                <a16:creationId xmlns:a16="http://schemas.microsoft.com/office/drawing/2014/main" id="{72386BD2-B49E-6954-2756-637FC0528957}"/>
              </a:ext>
            </a:extLst>
          </p:cNvPr>
          <p:cNvCxnSpPr>
            <a:cxnSpLocks/>
          </p:cNvCxnSpPr>
          <p:nvPr/>
        </p:nvCxnSpPr>
        <p:spPr>
          <a:xfrm>
            <a:off x="4290654" y="3706572"/>
            <a:ext cx="90135" cy="230832"/>
          </a:xfrm>
          <a:prstGeom prst="straightConnector1">
            <a:avLst/>
          </a:prstGeom>
          <a:ln>
            <a:solidFill>
              <a:srgbClr val="2D54C0"/>
            </a:solidFill>
            <a:tailEnd type="triangle"/>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EC9C0825-3CC6-4880-769B-ADB0227093DF}"/>
              </a:ext>
            </a:extLst>
          </p:cNvPr>
          <p:cNvSpPr txBox="1"/>
          <p:nvPr/>
        </p:nvSpPr>
        <p:spPr>
          <a:xfrm>
            <a:off x="8022907" y="4349867"/>
            <a:ext cx="838691" cy="369332"/>
          </a:xfrm>
          <a:prstGeom prst="rect">
            <a:avLst/>
          </a:prstGeom>
          <a:noFill/>
        </p:spPr>
        <p:txBody>
          <a:bodyPr wrap="none" rtlCol="0">
            <a:spAutoFit/>
          </a:bodyPr>
          <a:lstStyle/>
          <a:p>
            <a:r>
              <a:rPr lang="en-US" b="1" dirty="0"/>
              <a:t>(</a:t>
            </a:r>
            <a:r>
              <a:rPr lang="en-US" b="1" dirty="0" err="1"/>
              <a:t>v</a:t>
            </a:r>
            <a:r>
              <a:rPr lang="en-US" b="1" baseline="-25000" dirty="0" err="1"/>
              <a:t>p</a:t>
            </a:r>
            <a:r>
              <a:rPr lang="en-US" b="1" dirty="0"/>
              <a:t> = c)</a:t>
            </a:r>
            <a:endParaRPr lang="en-US" dirty="0"/>
          </a:p>
        </p:txBody>
      </p:sp>
      <p:sp>
        <p:nvSpPr>
          <p:cNvPr id="24" name="TextBox 23">
            <a:extLst>
              <a:ext uri="{FF2B5EF4-FFF2-40B4-BE49-F238E27FC236}">
                <a16:creationId xmlns:a16="http://schemas.microsoft.com/office/drawing/2014/main" id="{6B72AFBC-C60A-56B9-A1EF-A4D970B90E60}"/>
              </a:ext>
            </a:extLst>
          </p:cNvPr>
          <p:cNvSpPr txBox="1"/>
          <p:nvPr/>
        </p:nvSpPr>
        <p:spPr>
          <a:xfrm>
            <a:off x="8530403" y="4732504"/>
            <a:ext cx="1313838" cy="276999"/>
          </a:xfrm>
          <a:prstGeom prst="rect">
            <a:avLst/>
          </a:prstGeom>
          <a:noFill/>
        </p:spPr>
        <p:txBody>
          <a:bodyPr wrap="square">
            <a:spAutoFit/>
          </a:bodyPr>
          <a:lstStyle/>
          <a:p>
            <a:r>
              <a:rPr lang="en-GB" sz="1200" b="1" dirty="0">
                <a:latin typeface="Helvetica" pitchFamily="2" charset="0"/>
              </a:rPr>
              <a:t>(</a:t>
            </a:r>
            <a:r>
              <a:rPr lang="en-GB" sz="1200" b="1" dirty="0" err="1">
                <a:latin typeface="Helvetica" pitchFamily="2" charset="0"/>
              </a:rPr>
              <a:t>v</a:t>
            </a:r>
            <a:r>
              <a:rPr lang="en-GB" sz="1200" b="1" baseline="-25000" dirty="0" err="1">
                <a:latin typeface="Helvetica" pitchFamily="2" charset="0"/>
              </a:rPr>
              <a:t>p</a:t>
            </a:r>
            <a:r>
              <a:rPr lang="en-GB" sz="1200" b="1" dirty="0">
                <a:latin typeface="Helvetica" pitchFamily="2" charset="0"/>
              </a:rPr>
              <a:t> = 0.7c) </a:t>
            </a:r>
            <a:endParaRPr lang="en-US" sz="1200" b="1" dirty="0"/>
          </a:p>
        </p:txBody>
      </p:sp>
    </p:spTree>
    <p:extLst>
      <p:ext uri="{BB962C8B-B14F-4D97-AF65-F5344CB8AC3E}">
        <p14:creationId xmlns:p14="http://schemas.microsoft.com/office/powerpoint/2010/main" val="480700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20624"/>
            <a:ext cx="12191695" cy="6858000"/>
          </a:xfrm>
          <a:prstGeom prst="rect">
            <a:avLst/>
          </a:prstGeom>
          <a:solidFill>
            <a:srgbClr val="F6F8FB"/>
          </a:solidFill>
          <a:ln w="12700">
            <a:solidFill>
              <a:srgbClr val="F6F8FB">
                <a:alpha val="0"/>
              </a:srgbClr>
            </a:solidFill>
            <a:prstDash val="solid"/>
          </a:ln>
        </p:spPr>
        <p:txBody>
          <a:bodyPr/>
          <a:lstStyle/>
          <a:p>
            <a:endParaRPr lang="en-GB"/>
          </a:p>
        </p:txBody>
      </p:sp>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6" name="Text 4"/>
          <p:cNvSpPr/>
          <p:nvPr/>
        </p:nvSpPr>
        <p:spPr>
          <a:xfrm>
            <a:off x="502920" y="310896"/>
            <a:ext cx="11155680" cy="438912"/>
          </a:xfrm>
          <a:prstGeom prst="rect">
            <a:avLst/>
          </a:prstGeom>
          <a:noFill/>
          <a:ln/>
        </p:spPr>
        <p:txBody>
          <a:bodyPr wrap="square" lIns="0" tIns="0" rIns="0" bIns="0" rtlCol="0" anchor="ctr">
            <a:normAutofit fontScale="92500" lnSpcReduction="10000"/>
          </a:bodyPr>
          <a:lstStyle/>
          <a:p>
            <a:pPr marL="0" indent="0">
              <a:buNone/>
            </a:pPr>
            <a:r>
              <a:rPr lang="en-US" sz="3200" b="1" dirty="0">
                <a:solidFill>
                  <a:srgbClr val="12263A"/>
                </a:solidFill>
              </a:rPr>
              <a:t>From AAC 2024 to AAC 2026</a:t>
            </a:r>
            <a:endParaRPr lang="en-US" sz="3200" dirty="0"/>
          </a:p>
        </p:txBody>
      </p:sp>
      <p:sp>
        <p:nvSpPr>
          <p:cNvPr id="7" name="Text 5"/>
          <p:cNvSpPr/>
          <p:nvPr/>
        </p:nvSpPr>
        <p:spPr>
          <a:xfrm>
            <a:off x="530352" y="804672"/>
            <a:ext cx="10927080" cy="292608"/>
          </a:xfrm>
          <a:prstGeom prst="rect">
            <a:avLst/>
          </a:prstGeom>
          <a:noFill/>
          <a:ln/>
        </p:spPr>
        <p:txBody>
          <a:bodyPr wrap="square" lIns="0" tIns="0" rIns="0" bIns="0" rtlCol="0" anchor="ctr">
            <a:normAutofit/>
          </a:bodyPr>
          <a:lstStyle/>
          <a:p>
            <a:pPr marL="0" indent="0">
              <a:buNone/>
            </a:pPr>
            <a:r>
              <a:rPr lang="en-US" b="1" dirty="0">
                <a:solidFill>
                  <a:srgbClr val="5B677A"/>
                </a:solidFill>
              </a:rPr>
              <a:t>The previous WG4 summary defines the scaling problem we want to address.</a:t>
            </a:r>
            <a:endParaRPr lang="en-US" b="1"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sz="2800"/>
          </a:p>
        </p:txBody>
      </p:sp>
      <p:sp>
        <p:nvSpPr>
          <p:cNvPr id="9" name="Shape 7"/>
          <p:cNvSpPr/>
          <p:nvPr/>
        </p:nvSpPr>
        <p:spPr>
          <a:xfrm>
            <a:off x="685800" y="1435607"/>
            <a:ext cx="5257800" cy="4389120"/>
          </a:xfrm>
          <a:prstGeom prst="roundRect">
            <a:avLst>
              <a:gd name="adj" fmla="val 3125"/>
            </a:avLst>
          </a:prstGeom>
          <a:solidFill>
            <a:srgbClr val="FFFFFF"/>
          </a:solidFill>
          <a:ln w="10160">
            <a:solidFill>
              <a:srgbClr val="D0D5DD"/>
            </a:solidFill>
            <a:prstDash val="solid"/>
          </a:ln>
        </p:spPr>
        <p:txBody>
          <a:bodyPr/>
          <a:lstStyle/>
          <a:p>
            <a:endParaRPr lang="en-GB"/>
          </a:p>
        </p:txBody>
      </p:sp>
      <p:sp>
        <p:nvSpPr>
          <p:cNvPr id="10" name="Shape 8"/>
          <p:cNvSpPr/>
          <p:nvPr/>
        </p:nvSpPr>
        <p:spPr>
          <a:xfrm>
            <a:off x="6245352" y="1417320"/>
            <a:ext cx="5257800" cy="4389120"/>
          </a:xfrm>
          <a:prstGeom prst="roundRect">
            <a:avLst>
              <a:gd name="adj" fmla="val 3125"/>
            </a:avLst>
          </a:prstGeom>
          <a:solidFill>
            <a:srgbClr val="FFFFFF"/>
          </a:solidFill>
          <a:ln w="10160">
            <a:solidFill>
              <a:srgbClr val="D0D5DD"/>
            </a:solidFill>
            <a:prstDash val="solid"/>
          </a:ln>
        </p:spPr>
        <p:txBody>
          <a:bodyPr/>
          <a:lstStyle/>
          <a:p>
            <a:endParaRPr lang="en-GB"/>
          </a:p>
        </p:txBody>
      </p:sp>
      <p:sp>
        <p:nvSpPr>
          <p:cNvPr id="11" name="Text 9"/>
          <p:cNvSpPr/>
          <p:nvPr/>
        </p:nvSpPr>
        <p:spPr>
          <a:xfrm>
            <a:off x="868680" y="1627632"/>
            <a:ext cx="4754880" cy="320040"/>
          </a:xfrm>
          <a:prstGeom prst="rect">
            <a:avLst/>
          </a:prstGeom>
          <a:noFill/>
          <a:ln/>
        </p:spPr>
        <p:txBody>
          <a:bodyPr wrap="square" lIns="762" tIns="762" rIns="762" bIns="762" rtlCol="0" anchor="ctr">
            <a:noAutofit/>
          </a:bodyPr>
          <a:lstStyle/>
          <a:p>
            <a:pPr marL="0" indent="0" algn="l">
              <a:buNone/>
            </a:pPr>
            <a:r>
              <a:rPr lang="en-US" sz="2400" b="1" dirty="0">
                <a:solidFill>
                  <a:srgbClr val="12263A"/>
                </a:solidFill>
              </a:rPr>
              <a:t>AAC 2024 WG4 identified</a:t>
            </a:r>
            <a:endParaRPr lang="en-US" sz="2400" dirty="0"/>
          </a:p>
        </p:txBody>
      </p:sp>
      <p:sp>
        <p:nvSpPr>
          <p:cNvPr id="13" name="Text 11"/>
          <p:cNvSpPr/>
          <p:nvPr/>
        </p:nvSpPr>
        <p:spPr>
          <a:xfrm>
            <a:off x="960120" y="2130552"/>
            <a:ext cx="228600" cy="210312"/>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rPr>
              <a:t>1</a:t>
            </a:r>
            <a:endParaRPr lang="en-US" sz="1100" dirty="0"/>
          </a:p>
        </p:txBody>
      </p:sp>
      <p:sp>
        <p:nvSpPr>
          <p:cNvPr id="14" name="Text 12"/>
          <p:cNvSpPr/>
          <p:nvPr/>
        </p:nvSpPr>
        <p:spPr>
          <a:xfrm>
            <a:off x="801929" y="2221995"/>
            <a:ext cx="4754880" cy="1938992"/>
          </a:xfrm>
          <a:prstGeom prst="rect">
            <a:avLst/>
          </a:prstGeom>
          <a:noFill/>
        </p:spPr>
        <p:txBody>
          <a:bodyPr wrap="square">
            <a:spAutoFit/>
          </a:bodyPr>
          <a:lstStyle/>
          <a:p>
            <a:pPr marL="342900" indent="-342900">
              <a:buFont typeface="Arial" panose="020B0604020202020204" pitchFamily="34" charset="0"/>
              <a:buChar char="•"/>
            </a:pPr>
            <a:r>
              <a:rPr lang="en-US" sz="2000" dirty="0">
                <a:solidFill>
                  <a:srgbClr val="000000"/>
                </a:solidFill>
              </a:rPr>
              <a:t>interaction-length limitation</a:t>
            </a:r>
          </a:p>
          <a:p>
            <a:pPr marL="342900" indent="-342900">
              <a:buFont typeface="Arial" panose="020B0604020202020204" pitchFamily="34" charset="0"/>
              <a:buChar char="•"/>
            </a:pPr>
            <a:endParaRPr lang="en-US" sz="2000" dirty="0">
              <a:solidFill>
                <a:srgbClr val="000000"/>
              </a:solidFill>
            </a:endParaRPr>
          </a:p>
          <a:p>
            <a:pPr marL="342900" indent="-342900">
              <a:buFont typeface="Arial" panose="020B0604020202020204" pitchFamily="34" charset="0"/>
              <a:buChar char="•"/>
            </a:pPr>
            <a:r>
              <a:rPr lang="en-US" sz="2000" dirty="0">
                <a:solidFill>
                  <a:srgbClr val="000000"/>
                </a:solidFill>
              </a:rPr>
              <a:t>longitudinal/transverse beam dynamics</a:t>
            </a:r>
          </a:p>
          <a:p>
            <a:pPr marL="342900" indent="-342900">
              <a:buFont typeface="Arial" panose="020B0604020202020204" pitchFamily="34" charset="0"/>
              <a:buChar char="•"/>
            </a:pPr>
            <a:endParaRPr lang="en-US" sz="2000" dirty="0">
              <a:solidFill>
                <a:srgbClr val="000000"/>
              </a:solidFill>
            </a:endParaRPr>
          </a:p>
          <a:p>
            <a:pPr marL="342900" indent="-342900">
              <a:buFont typeface="Arial" panose="020B0604020202020204" pitchFamily="34" charset="0"/>
              <a:buChar char="•"/>
            </a:pPr>
            <a:r>
              <a:rPr lang="en-US" sz="2000" dirty="0">
                <a:solidFill>
                  <a:srgbClr val="000000"/>
                </a:solidFill>
              </a:rPr>
              <a:t>phase and group-velocity control</a:t>
            </a:r>
          </a:p>
        </p:txBody>
      </p:sp>
      <p:sp>
        <p:nvSpPr>
          <p:cNvPr id="16" name="Text 14"/>
          <p:cNvSpPr/>
          <p:nvPr/>
        </p:nvSpPr>
        <p:spPr>
          <a:xfrm>
            <a:off x="960120" y="2633472"/>
            <a:ext cx="228600" cy="210312"/>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rPr>
              <a:t>2</a:t>
            </a:r>
            <a:endParaRPr lang="en-US" sz="1100" dirty="0"/>
          </a:p>
        </p:txBody>
      </p:sp>
      <p:sp>
        <p:nvSpPr>
          <p:cNvPr id="19" name="Text 17"/>
          <p:cNvSpPr/>
          <p:nvPr/>
        </p:nvSpPr>
        <p:spPr>
          <a:xfrm>
            <a:off x="960120" y="3136392"/>
            <a:ext cx="228600" cy="210312"/>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rPr>
              <a:t>3</a:t>
            </a:r>
            <a:endParaRPr lang="en-US" sz="1100" dirty="0"/>
          </a:p>
        </p:txBody>
      </p:sp>
      <p:sp>
        <p:nvSpPr>
          <p:cNvPr id="22" name="Text 20"/>
          <p:cNvSpPr/>
          <p:nvPr/>
        </p:nvSpPr>
        <p:spPr>
          <a:xfrm>
            <a:off x="960120" y="3639312"/>
            <a:ext cx="228600" cy="210312"/>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rPr>
              <a:t>4</a:t>
            </a:r>
            <a:endParaRPr lang="en-US" sz="1100" dirty="0"/>
          </a:p>
        </p:txBody>
      </p:sp>
      <p:sp>
        <p:nvSpPr>
          <p:cNvPr id="28" name="Text 26"/>
          <p:cNvSpPr/>
          <p:nvPr/>
        </p:nvSpPr>
        <p:spPr>
          <a:xfrm>
            <a:off x="960120" y="4645152"/>
            <a:ext cx="228600" cy="210312"/>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rPr>
              <a:t>6</a:t>
            </a:r>
            <a:endParaRPr lang="en-US" sz="1100" dirty="0"/>
          </a:p>
        </p:txBody>
      </p:sp>
      <p:sp>
        <p:nvSpPr>
          <p:cNvPr id="30" name="Text 28"/>
          <p:cNvSpPr/>
          <p:nvPr/>
        </p:nvSpPr>
        <p:spPr>
          <a:xfrm>
            <a:off x="6446520" y="1627632"/>
            <a:ext cx="4754880" cy="320040"/>
          </a:xfrm>
          <a:prstGeom prst="rect">
            <a:avLst/>
          </a:prstGeom>
          <a:noFill/>
          <a:ln/>
        </p:spPr>
        <p:txBody>
          <a:bodyPr wrap="square" lIns="762" tIns="762" rIns="762" bIns="762" rtlCol="0" anchor="ctr">
            <a:noAutofit/>
          </a:bodyPr>
          <a:lstStyle/>
          <a:p>
            <a:pPr marL="0" indent="0" algn="l">
              <a:buNone/>
            </a:pPr>
            <a:r>
              <a:rPr lang="en-US" sz="2400" b="1" dirty="0">
                <a:solidFill>
                  <a:srgbClr val="12263A"/>
                </a:solidFill>
              </a:rPr>
              <a:t>Our work</a:t>
            </a:r>
            <a:endParaRPr lang="en-US" sz="2400" dirty="0"/>
          </a:p>
        </p:txBody>
      </p:sp>
      <p:sp>
        <p:nvSpPr>
          <p:cNvPr id="49" name="Text 47"/>
          <p:cNvSpPr/>
          <p:nvPr/>
        </p:nvSpPr>
        <p:spPr>
          <a:xfrm>
            <a:off x="1188720" y="5870448"/>
            <a:ext cx="9784080" cy="320040"/>
          </a:xfrm>
          <a:prstGeom prst="rect">
            <a:avLst/>
          </a:prstGeom>
          <a:noFill/>
          <a:ln/>
        </p:spPr>
        <p:txBody>
          <a:bodyPr wrap="square" lIns="762" tIns="762" rIns="762" bIns="762" rtlCol="0" anchor="ctr">
            <a:normAutofit fontScale="92500" lnSpcReduction="10000"/>
          </a:bodyPr>
          <a:lstStyle/>
          <a:p>
            <a:pPr marL="0" indent="0" algn="ctr">
              <a:buNone/>
            </a:pPr>
            <a:r>
              <a:rPr lang="en-US" sz="2400" b="1" u="sng" dirty="0">
                <a:solidFill>
                  <a:srgbClr val="1766A6"/>
                </a:solidFill>
              </a:rPr>
              <a:t>From peak gradient → controlled, extended and scalable energy gain</a:t>
            </a:r>
            <a:endParaRPr lang="en-US" sz="2400" u="sng" dirty="0"/>
          </a:p>
        </p:txBody>
      </p:sp>
      <p:sp>
        <p:nvSpPr>
          <p:cNvPr id="50" name="Text 48"/>
          <p:cNvSpPr/>
          <p:nvPr/>
        </p:nvSpPr>
        <p:spPr>
          <a:xfrm>
            <a:off x="868680" y="5001768"/>
            <a:ext cx="4688129" cy="676655"/>
          </a:xfrm>
          <a:prstGeom prst="rect">
            <a:avLst/>
          </a:prstGeom>
          <a:solidFill>
            <a:schemeClr val="accent4">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lIns="0" tIns="0" rIns="0" bIns="0" rtlCol="0" anchor="ctr">
            <a:normAutofit lnSpcReduction="10000"/>
          </a:bodyPr>
          <a:lstStyle/>
          <a:p>
            <a:pPr marL="0" indent="0">
              <a:buNone/>
            </a:pPr>
            <a:r>
              <a:rPr lang="en-US" sz="1600" b="1" dirty="0">
                <a:solidFill>
                  <a:srgbClr val="667085"/>
                </a:solidFill>
              </a:rPr>
              <a:t> [G. Andonian and E. Snively, “Summary of Working Group 4: Novel Structure Acceleration,” NIM A 1072, 170132 (2025)]</a:t>
            </a:r>
            <a:endParaRPr lang="en-US" sz="1600" b="1" dirty="0"/>
          </a:p>
        </p:txBody>
      </p:sp>
      <p:sp>
        <p:nvSpPr>
          <p:cNvPr id="5" name="TextBox 4">
            <a:extLst>
              <a:ext uri="{FF2B5EF4-FFF2-40B4-BE49-F238E27FC236}">
                <a16:creationId xmlns:a16="http://schemas.microsoft.com/office/drawing/2014/main" id="{8D209A20-1014-E0A5-3591-B6940E9EFCA9}"/>
              </a:ext>
            </a:extLst>
          </p:cNvPr>
          <p:cNvSpPr txBox="1"/>
          <p:nvPr/>
        </p:nvSpPr>
        <p:spPr>
          <a:xfrm>
            <a:off x="6548326" y="2258568"/>
            <a:ext cx="4551267" cy="1938992"/>
          </a:xfrm>
          <a:prstGeom prst="rect">
            <a:avLst/>
          </a:prstGeom>
          <a:noFill/>
        </p:spPr>
        <p:txBody>
          <a:bodyPr wrap="square">
            <a:spAutoFit/>
          </a:bodyPr>
          <a:lstStyle/>
          <a:p>
            <a:pPr marL="342900" lvl="0" indent="-342900">
              <a:buFont typeface="Arial" panose="020B0604020202020204" pitchFamily="34" charset="0"/>
              <a:buChar char="•"/>
            </a:pPr>
            <a:r>
              <a:rPr lang="en-IT" sz="2000" b="0" i="0" u="none" strike="noStrike" dirty="0">
                <a:solidFill>
                  <a:srgbClr val="000000"/>
                </a:solidFill>
                <a:effectLst/>
              </a:rPr>
              <a:t>co-propagating guided modes</a:t>
            </a:r>
          </a:p>
          <a:p>
            <a:pPr marL="342900" lvl="0" indent="-342900">
              <a:buFont typeface="Arial" panose="020B0604020202020204" pitchFamily="34" charset="0"/>
              <a:buChar char="•"/>
            </a:pPr>
            <a:endParaRPr lang="en-IT" sz="2000" dirty="0">
              <a:solidFill>
                <a:srgbClr val="000000"/>
              </a:solidFill>
            </a:endParaRPr>
          </a:p>
          <a:p>
            <a:pPr marL="342900" lvl="0" indent="-342900">
              <a:buFont typeface="Arial" panose="020B0604020202020204" pitchFamily="34" charset="0"/>
              <a:buChar char="•"/>
            </a:pPr>
            <a:r>
              <a:rPr lang="en-IT" sz="2000" dirty="0"/>
              <a:t>slot + suspended slot • hollow-core PhC structures</a:t>
            </a:r>
            <a:endParaRPr lang="en-IT" sz="2000" b="0" i="0" u="none" strike="noStrike" dirty="0">
              <a:solidFill>
                <a:srgbClr val="000000"/>
              </a:solidFill>
              <a:effectLst/>
            </a:endParaRPr>
          </a:p>
          <a:p>
            <a:pPr lvl="0"/>
            <a:endParaRPr lang="en-IT" sz="2000" b="0" i="0" u="none" strike="noStrike" dirty="0">
              <a:solidFill>
                <a:srgbClr val="000000"/>
              </a:solidFill>
              <a:effectLst/>
            </a:endParaRPr>
          </a:p>
          <a:p>
            <a:pPr marL="342900" lvl="0" indent="-342900">
              <a:buFont typeface="Arial" panose="020B0604020202020204" pitchFamily="34" charset="0"/>
              <a:buChar char="•"/>
            </a:pPr>
            <a:r>
              <a:rPr lang="en-IT" sz="2000" b="0" i="0" u="none" strike="noStrike" dirty="0">
                <a:solidFill>
                  <a:srgbClr val="000000"/>
                </a:solidFill>
                <a:effectLst/>
              </a:rPr>
              <a:t>geometry-controlled phase velocity;</a:t>
            </a:r>
          </a:p>
        </p:txBody>
      </p:sp>
    </p:spTree>
    <p:extLst>
      <p:ext uri="{BB962C8B-B14F-4D97-AF65-F5344CB8AC3E}">
        <p14:creationId xmlns:p14="http://schemas.microsoft.com/office/powerpoint/2010/main" val="28622717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D6CA0-A238-9C21-2715-DB082680749F}"/>
            </a:ext>
          </a:extLst>
        </p:cNvPr>
        <p:cNvGrpSpPr/>
        <p:nvPr/>
      </p:nvGrpSpPr>
      <p:grpSpPr>
        <a:xfrm>
          <a:off x="0" y="0"/>
          <a:ext cx="0" cy="0"/>
          <a:chOff x="0" y="0"/>
          <a:chExt cx="0" cy="0"/>
        </a:xfrm>
      </p:grpSpPr>
      <p:pic>
        <p:nvPicPr>
          <p:cNvPr id="14" name="Immagine 13">
            <a:extLst>
              <a:ext uri="{FF2B5EF4-FFF2-40B4-BE49-F238E27FC236}">
                <a16:creationId xmlns:a16="http://schemas.microsoft.com/office/drawing/2014/main" id="{FABCD643-976B-6930-821F-7FB05067A733}"/>
              </a:ext>
            </a:extLst>
          </p:cNvPr>
          <p:cNvPicPr>
            <a:picLocks noChangeAspect="1"/>
          </p:cNvPicPr>
          <p:nvPr/>
        </p:nvPicPr>
        <p:blipFill>
          <a:blip r:embed="rId3"/>
          <a:srcRect l="7286" t="44760" r="11513" b="24361"/>
          <a:stretch>
            <a:fillRect/>
          </a:stretch>
        </p:blipFill>
        <p:spPr>
          <a:xfrm>
            <a:off x="1018815" y="1288394"/>
            <a:ext cx="10014536" cy="1644564"/>
          </a:xfrm>
          <a:prstGeom prst="rect">
            <a:avLst/>
          </a:prstGeom>
        </p:spPr>
      </p:pic>
      <p:pic>
        <p:nvPicPr>
          <p:cNvPr id="9" name="Immagine 8">
            <a:extLst>
              <a:ext uri="{FF2B5EF4-FFF2-40B4-BE49-F238E27FC236}">
                <a16:creationId xmlns:a16="http://schemas.microsoft.com/office/drawing/2014/main" id="{B6595465-CC16-5F71-74BC-CA3E186109E1}"/>
              </a:ext>
            </a:extLst>
          </p:cNvPr>
          <p:cNvPicPr>
            <a:picLocks noChangeAspect="1"/>
          </p:cNvPicPr>
          <p:nvPr/>
        </p:nvPicPr>
        <p:blipFill>
          <a:blip r:embed="rId4"/>
          <a:srcRect t="48368" b="15007"/>
          <a:stretch>
            <a:fillRect/>
          </a:stretch>
        </p:blipFill>
        <p:spPr>
          <a:xfrm>
            <a:off x="1039136" y="3217128"/>
            <a:ext cx="10076468" cy="1593668"/>
          </a:xfrm>
          <a:prstGeom prst="rect">
            <a:avLst/>
          </a:prstGeom>
        </p:spPr>
      </p:pic>
      <p:sp>
        <p:nvSpPr>
          <p:cNvPr id="2" name="Title 1">
            <a:extLst>
              <a:ext uri="{FF2B5EF4-FFF2-40B4-BE49-F238E27FC236}">
                <a16:creationId xmlns:a16="http://schemas.microsoft.com/office/drawing/2014/main" id="{53B54E1A-7B82-08BE-1EDF-EFF051F52F83}"/>
              </a:ext>
            </a:extLst>
          </p:cNvPr>
          <p:cNvSpPr>
            <a:spLocks noGrp="1"/>
          </p:cNvSpPr>
          <p:nvPr>
            <p:ph type="title"/>
          </p:nvPr>
        </p:nvSpPr>
        <p:spPr>
          <a:xfrm>
            <a:off x="0" y="-1"/>
            <a:ext cx="12191999" cy="602428"/>
          </a:xfrm>
        </p:spPr>
        <p:txBody>
          <a:bodyPr>
            <a:noAutofit/>
          </a:bodyPr>
          <a:lstStyle/>
          <a:p>
            <a:pPr algn="ctr"/>
            <a:r>
              <a:rPr lang="en-GB" sz="2800" i="1" dirty="0">
                <a:latin typeface="Helvetica" pitchFamily="2" charset="0"/>
              </a:rPr>
              <a:t>Driven validation: side-coupler and TM-like mode conversion</a:t>
            </a:r>
            <a:br>
              <a:rPr lang="en-GB" sz="2800" i="1" dirty="0">
                <a:latin typeface="Helvetica" pitchFamily="2" charset="0"/>
              </a:rPr>
            </a:br>
            <a:endParaRPr lang="en-GB" sz="2800" i="1" dirty="0">
              <a:latin typeface="Helvetica" pitchFamily="2" charset="0"/>
            </a:endParaRPr>
          </a:p>
        </p:txBody>
      </p:sp>
      <p:sp>
        <p:nvSpPr>
          <p:cNvPr id="25" name="Segnaposto contenuto 2">
            <a:extLst>
              <a:ext uri="{FF2B5EF4-FFF2-40B4-BE49-F238E27FC236}">
                <a16:creationId xmlns:a16="http://schemas.microsoft.com/office/drawing/2014/main" id="{9F39D675-4335-6A1D-8FFA-FB36284683F1}"/>
              </a:ext>
            </a:extLst>
          </p:cNvPr>
          <p:cNvSpPr txBox="1">
            <a:spLocks/>
          </p:cNvSpPr>
          <p:nvPr/>
        </p:nvSpPr>
        <p:spPr>
          <a:xfrm>
            <a:off x="-1" y="742296"/>
            <a:ext cx="12191999" cy="8757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latin typeface="Calibri" panose="020F0502020204030204" pitchFamily="34" charset="0"/>
                <a:cs typeface="Calibri" panose="020F0502020204030204" pitchFamily="34" charset="0"/>
              </a:rPr>
              <a:t>Tapered waveguide with 𝜷=[𝟎.𝟕, 𝟎.𝟖𝟒], </a:t>
            </a:r>
            <a:r>
              <a:rPr lang="en-AU" sz="1800" dirty="0" err="1">
                <a:latin typeface="Calibri" panose="020F0502020204030204" pitchFamily="34" charset="0"/>
                <a:cs typeface="Calibri" panose="020F0502020204030204" pitchFamily="34" charset="0"/>
              </a:rPr>
              <a:t>feeded</a:t>
            </a:r>
            <a:r>
              <a:rPr lang="en-AU" sz="1800" dirty="0">
                <a:latin typeface="Calibri" panose="020F0502020204030204" pitchFamily="34" charset="0"/>
                <a:cs typeface="Calibri" panose="020F0502020204030204" pitchFamily="34" charset="0"/>
              </a:rPr>
              <a:t> by a 90-deg I/O side coupler.</a:t>
            </a:r>
          </a:p>
        </p:txBody>
      </p:sp>
      <p:cxnSp>
        <p:nvCxnSpPr>
          <p:cNvPr id="42" name="Connettore diritto 41">
            <a:extLst>
              <a:ext uri="{FF2B5EF4-FFF2-40B4-BE49-F238E27FC236}">
                <a16:creationId xmlns:a16="http://schemas.microsoft.com/office/drawing/2014/main" id="{177ECC3C-F4B4-7107-53E5-4F1C3211EE0B}"/>
              </a:ext>
            </a:extLst>
          </p:cNvPr>
          <p:cNvCxnSpPr>
            <a:cxnSpLocks/>
          </p:cNvCxnSpPr>
          <p:nvPr/>
        </p:nvCxnSpPr>
        <p:spPr>
          <a:xfrm flipV="1">
            <a:off x="2815448" y="4175824"/>
            <a:ext cx="1016703" cy="3869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5" name="Connettore diritto 44">
            <a:extLst>
              <a:ext uri="{FF2B5EF4-FFF2-40B4-BE49-F238E27FC236}">
                <a16:creationId xmlns:a16="http://schemas.microsoft.com/office/drawing/2014/main" id="{578090C6-9A7D-1E3E-DCE3-995C0D6F4FA9}"/>
              </a:ext>
            </a:extLst>
          </p:cNvPr>
          <p:cNvCxnSpPr>
            <a:cxnSpLocks/>
          </p:cNvCxnSpPr>
          <p:nvPr/>
        </p:nvCxnSpPr>
        <p:spPr>
          <a:xfrm flipV="1">
            <a:off x="10191072" y="3860916"/>
            <a:ext cx="1025864" cy="51266"/>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6" name="Ovale 45">
            <a:extLst>
              <a:ext uri="{FF2B5EF4-FFF2-40B4-BE49-F238E27FC236}">
                <a16:creationId xmlns:a16="http://schemas.microsoft.com/office/drawing/2014/main" id="{3BE25B13-A8E8-A976-B644-3C43F1420D7B}"/>
              </a:ext>
            </a:extLst>
          </p:cNvPr>
          <p:cNvSpPr/>
          <p:nvPr/>
        </p:nvSpPr>
        <p:spPr>
          <a:xfrm>
            <a:off x="2774511" y="4180066"/>
            <a:ext cx="71022" cy="6890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p>
        </p:txBody>
      </p:sp>
      <p:cxnSp>
        <p:nvCxnSpPr>
          <p:cNvPr id="50" name="Connettore 2 49">
            <a:extLst>
              <a:ext uri="{FF2B5EF4-FFF2-40B4-BE49-F238E27FC236}">
                <a16:creationId xmlns:a16="http://schemas.microsoft.com/office/drawing/2014/main" id="{C47FE03D-8696-C27C-960E-E86EBBDA00B9}"/>
              </a:ext>
            </a:extLst>
          </p:cNvPr>
          <p:cNvCxnSpPr>
            <a:cxnSpLocks/>
          </p:cNvCxnSpPr>
          <p:nvPr/>
        </p:nvCxnSpPr>
        <p:spPr>
          <a:xfrm flipV="1">
            <a:off x="11180789" y="3845847"/>
            <a:ext cx="458652" cy="1506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EA80D33-B2AB-AE9D-D02C-0C5F73BEC5EC}"/>
              </a:ext>
            </a:extLst>
          </p:cNvPr>
          <p:cNvSpPr txBox="1"/>
          <p:nvPr/>
        </p:nvSpPr>
        <p:spPr>
          <a:xfrm rot="21417834">
            <a:off x="4026845" y="2977430"/>
            <a:ext cx="3543979" cy="36933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n-IT"/>
            </a:defPPr>
            <a:lvl1pPr algn="ctr">
              <a:defRPr sz="1600" b="1">
                <a:solidFill>
                  <a:schemeClr val="dk1"/>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800" dirty="0"/>
              <a:t>Guided accelerating field</a:t>
            </a:r>
          </a:p>
        </p:txBody>
      </p:sp>
      <p:sp>
        <p:nvSpPr>
          <p:cNvPr id="3" name="TextBox 2">
            <a:extLst>
              <a:ext uri="{FF2B5EF4-FFF2-40B4-BE49-F238E27FC236}">
                <a16:creationId xmlns:a16="http://schemas.microsoft.com/office/drawing/2014/main" id="{3753B713-CD1C-9CBF-D811-C4202A956E67}"/>
              </a:ext>
            </a:extLst>
          </p:cNvPr>
          <p:cNvSpPr txBox="1"/>
          <p:nvPr/>
        </p:nvSpPr>
        <p:spPr>
          <a:xfrm rot="21417834">
            <a:off x="1083689" y="4854787"/>
            <a:ext cx="3543979" cy="36933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n-IT"/>
            </a:defPPr>
            <a:lvl1pPr algn="ctr">
              <a:defRPr sz="1600" b="1">
                <a:solidFill>
                  <a:schemeClr val="dk1"/>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800" dirty="0"/>
              <a:t>Particle path</a:t>
            </a:r>
          </a:p>
        </p:txBody>
      </p:sp>
      <p:cxnSp>
        <p:nvCxnSpPr>
          <p:cNvPr id="4" name="Connettore diritto 44">
            <a:extLst>
              <a:ext uri="{FF2B5EF4-FFF2-40B4-BE49-F238E27FC236}">
                <a16:creationId xmlns:a16="http://schemas.microsoft.com/office/drawing/2014/main" id="{D7BD05B2-B642-6CD6-D18D-6BDEE055A86C}"/>
              </a:ext>
            </a:extLst>
          </p:cNvPr>
          <p:cNvCxnSpPr>
            <a:cxnSpLocks/>
          </p:cNvCxnSpPr>
          <p:nvPr/>
        </p:nvCxnSpPr>
        <p:spPr>
          <a:xfrm flipV="1">
            <a:off x="5374105" y="2110676"/>
            <a:ext cx="651978" cy="822282"/>
          </a:xfrm>
          <a:prstGeom prst="line">
            <a:avLst/>
          </a:prstGeom>
          <a:ln w="38100">
            <a:solidFill>
              <a:srgbClr val="FF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Connettore diritto 44">
            <a:extLst>
              <a:ext uri="{FF2B5EF4-FFF2-40B4-BE49-F238E27FC236}">
                <a16:creationId xmlns:a16="http://schemas.microsoft.com/office/drawing/2014/main" id="{68705860-1DAF-498D-1B00-75440BFC6406}"/>
              </a:ext>
            </a:extLst>
          </p:cNvPr>
          <p:cNvCxnSpPr>
            <a:cxnSpLocks/>
          </p:cNvCxnSpPr>
          <p:nvPr/>
        </p:nvCxnSpPr>
        <p:spPr>
          <a:xfrm>
            <a:off x="5486400" y="3425602"/>
            <a:ext cx="590970" cy="588360"/>
          </a:xfrm>
          <a:prstGeom prst="line">
            <a:avLst/>
          </a:prstGeom>
          <a:ln w="38100">
            <a:solidFill>
              <a:srgbClr val="FF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Connettore diritto 44">
            <a:extLst>
              <a:ext uri="{FF2B5EF4-FFF2-40B4-BE49-F238E27FC236}">
                <a16:creationId xmlns:a16="http://schemas.microsoft.com/office/drawing/2014/main" id="{5B4A9724-B2E7-C48A-F1D9-94CE864BD195}"/>
              </a:ext>
            </a:extLst>
          </p:cNvPr>
          <p:cNvCxnSpPr>
            <a:cxnSpLocks/>
          </p:cNvCxnSpPr>
          <p:nvPr/>
        </p:nvCxnSpPr>
        <p:spPr>
          <a:xfrm flipV="1">
            <a:off x="2784805" y="4313139"/>
            <a:ext cx="0" cy="561825"/>
          </a:xfrm>
          <a:prstGeom prst="line">
            <a:avLst/>
          </a:prstGeom>
          <a:ln w="38100">
            <a:solidFill>
              <a:srgbClr val="FF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Text 9">
            <a:extLst>
              <a:ext uri="{FF2B5EF4-FFF2-40B4-BE49-F238E27FC236}">
                <a16:creationId xmlns:a16="http://schemas.microsoft.com/office/drawing/2014/main" id="{C8FB4C8D-2584-BED6-E0B4-E41C2F876ACA}"/>
              </a:ext>
            </a:extLst>
          </p:cNvPr>
          <p:cNvSpPr/>
          <p:nvPr/>
        </p:nvSpPr>
        <p:spPr>
          <a:xfrm>
            <a:off x="285845" y="5476661"/>
            <a:ext cx="4671968" cy="979571"/>
          </a:xfrm>
          <a:prstGeom prst="rect">
            <a:avLst/>
          </a:prstGeom>
          <a:solidFill>
            <a:schemeClr val="accent4">
              <a:lumMod val="40000"/>
              <a:lumOff val="60000"/>
            </a:schemeClr>
          </a:solidFill>
          <a:ln>
            <a:solidFill>
              <a:schemeClr val="accent1"/>
            </a:solidFill>
          </a:ln>
        </p:spPr>
        <p:txBody>
          <a:bodyPr wrap="square" lIns="0" tIns="0" rIns="0" bIns="0" rtlCol="0" anchor="ctr">
            <a:normAutofit/>
          </a:bodyPr>
          <a:lstStyle/>
          <a:p>
            <a:r>
              <a:rPr lang="en-US" sz="1600" b="1" dirty="0">
                <a:solidFill>
                  <a:srgbClr val="667085"/>
                </a:solidFill>
              </a:rPr>
              <a:t>G. S. Mauro et al., “Design of a Tapered Triangular-Lattice Hollow-Core PhC Waveguide,” manuscript in preparation (2026).</a:t>
            </a:r>
          </a:p>
        </p:txBody>
      </p:sp>
    </p:spTree>
    <p:extLst>
      <p:ext uri="{BB962C8B-B14F-4D97-AF65-F5344CB8AC3E}">
        <p14:creationId xmlns:p14="http://schemas.microsoft.com/office/powerpoint/2010/main" val="1962068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0BB1D-93AF-EB59-77DB-85DB76E123DD}"/>
            </a:ext>
          </a:extLst>
        </p:cNvPr>
        <p:cNvGrpSpPr/>
        <p:nvPr/>
      </p:nvGrpSpPr>
      <p:grpSpPr>
        <a:xfrm>
          <a:off x="0" y="0"/>
          <a:ext cx="0" cy="0"/>
          <a:chOff x="0" y="0"/>
          <a:chExt cx="0" cy="0"/>
        </a:xfrm>
      </p:grpSpPr>
      <p:pic>
        <p:nvPicPr>
          <p:cNvPr id="14" name="Immagine 13">
            <a:extLst>
              <a:ext uri="{FF2B5EF4-FFF2-40B4-BE49-F238E27FC236}">
                <a16:creationId xmlns:a16="http://schemas.microsoft.com/office/drawing/2014/main" id="{B731A1C1-DD8B-3E8D-6372-9A7505EBD4D3}"/>
              </a:ext>
            </a:extLst>
          </p:cNvPr>
          <p:cNvPicPr>
            <a:picLocks noChangeAspect="1"/>
          </p:cNvPicPr>
          <p:nvPr/>
        </p:nvPicPr>
        <p:blipFill>
          <a:blip r:embed="rId3"/>
          <a:srcRect l="7286" t="44760" r="11513" b="24361"/>
          <a:stretch>
            <a:fillRect/>
          </a:stretch>
        </p:blipFill>
        <p:spPr>
          <a:xfrm>
            <a:off x="1018815" y="1288394"/>
            <a:ext cx="10014536" cy="1644564"/>
          </a:xfrm>
          <a:prstGeom prst="rect">
            <a:avLst/>
          </a:prstGeom>
        </p:spPr>
      </p:pic>
      <p:pic>
        <p:nvPicPr>
          <p:cNvPr id="9" name="Immagine 8">
            <a:extLst>
              <a:ext uri="{FF2B5EF4-FFF2-40B4-BE49-F238E27FC236}">
                <a16:creationId xmlns:a16="http://schemas.microsoft.com/office/drawing/2014/main" id="{765DC2B0-9480-1D9C-1BEA-790B8BCC30CD}"/>
              </a:ext>
            </a:extLst>
          </p:cNvPr>
          <p:cNvPicPr>
            <a:picLocks noChangeAspect="1"/>
          </p:cNvPicPr>
          <p:nvPr/>
        </p:nvPicPr>
        <p:blipFill>
          <a:blip r:embed="rId4"/>
          <a:srcRect t="48368" b="15007"/>
          <a:stretch>
            <a:fillRect/>
          </a:stretch>
        </p:blipFill>
        <p:spPr>
          <a:xfrm>
            <a:off x="1039136" y="3217128"/>
            <a:ext cx="10076468" cy="1593668"/>
          </a:xfrm>
          <a:prstGeom prst="rect">
            <a:avLst/>
          </a:prstGeom>
        </p:spPr>
      </p:pic>
      <p:sp>
        <p:nvSpPr>
          <p:cNvPr id="2" name="Title 1">
            <a:extLst>
              <a:ext uri="{FF2B5EF4-FFF2-40B4-BE49-F238E27FC236}">
                <a16:creationId xmlns:a16="http://schemas.microsoft.com/office/drawing/2014/main" id="{53B2F251-D4A7-B889-7502-3E872DD34994}"/>
              </a:ext>
            </a:extLst>
          </p:cNvPr>
          <p:cNvSpPr>
            <a:spLocks noGrp="1"/>
          </p:cNvSpPr>
          <p:nvPr>
            <p:ph type="title"/>
          </p:nvPr>
        </p:nvSpPr>
        <p:spPr>
          <a:xfrm>
            <a:off x="0" y="-1"/>
            <a:ext cx="12191999" cy="602428"/>
          </a:xfrm>
        </p:spPr>
        <p:txBody>
          <a:bodyPr>
            <a:noAutofit/>
          </a:bodyPr>
          <a:lstStyle/>
          <a:p>
            <a:pPr algn="ctr"/>
            <a:r>
              <a:rPr lang="en-GB" sz="2800" i="1" dirty="0">
                <a:latin typeface="Helvetica" pitchFamily="2" charset="0"/>
              </a:rPr>
              <a:t>Driven validation: side-coupler and TM-like mode conversion</a:t>
            </a:r>
            <a:br>
              <a:rPr lang="en-GB" sz="2800" i="1" dirty="0">
                <a:latin typeface="Helvetica" pitchFamily="2" charset="0"/>
              </a:rPr>
            </a:br>
            <a:endParaRPr lang="en-GB" sz="2800" i="1" dirty="0">
              <a:latin typeface="Helvetica" pitchFamily="2" charset="0"/>
            </a:endParaRPr>
          </a:p>
        </p:txBody>
      </p:sp>
      <p:sp>
        <p:nvSpPr>
          <p:cNvPr id="25" name="Segnaposto contenuto 2">
            <a:extLst>
              <a:ext uri="{FF2B5EF4-FFF2-40B4-BE49-F238E27FC236}">
                <a16:creationId xmlns:a16="http://schemas.microsoft.com/office/drawing/2014/main" id="{335AE47C-1EFF-8B60-C1C2-E6658888AB45}"/>
              </a:ext>
            </a:extLst>
          </p:cNvPr>
          <p:cNvSpPr txBox="1">
            <a:spLocks/>
          </p:cNvSpPr>
          <p:nvPr/>
        </p:nvSpPr>
        <p:spPr>
          <a:xfrm>
            <a:off x="-1" y="742296"/>
            <a:ext cx="12191999" cy="8757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latin typeface="Calibri" panose="020F0502020204030204" pitchFamily="34" charset="0"/>
                <a:cs typeface="Calibri" panose="020F0502020204030204" pitchFamily="34" charset="0"/>
              </a:rPr>
              <a:t>Tapered waveguide with 𝜷=[𝟎.𝟕, 𝟎.𝟖𝟒], </a:t>
            </a:r>
            <a:r>
              <a:rPr lang="en-AU" sz="1800" dirty="0" err="1">
                <a:latin typeface="Calibri" panose="020F0502020204030204" pitchFamily="34" charset="0"/>
                <a:cs typeface="Calibri" panose="020F0502020204030204" pitchFamily="34" charset="0"/>
              </a:rPr>
              <a:t>feeded</a:t>
            </a:r>
            <a:r>
              <a:rPr lang="en-AU" sz="1800" dirty="0">
                <a:latin typeface="Calibri" panose="020F0502020204030204" pitchFamily="34" charset="0"/>
                <a:cs typeface="Calibri" panose="020F0502020204030204" pitchFamily="34" charset="0"/>
              </a:rPr>
              <a:t> by a 90-deg I/O side coupler.</a:t>
            </a:r>
          </a:p>
        </p:txBody>
      </p:sp>
      <p:cxnSp>
        <p:nvCxnSpPr>
          <p:cNvPr id="42" name="Connettore diritto 41">
            <a:extLst>
              <a:ext uri="{FF2B5EF4-FFF2-40B4-BE49-F238E27FC236}">
                <a16:creationId xmlns:a16="http://schemas.microsoft.com/office/drawing/2014/main" id="{E5FB57EE-CF56-B7ED-0839-8A456A59F22F}"/>
              </a:ext>
            </a:extLst>
          </p:cNvPr>
          <p:cNvCxnSpPr>
            <a:cxnSpLocks/>
          </p:cNvCxnSpPr>
          <p:nvPr/>
        </p:nvCxnSpPr>
        <p:spPr>
          <a:xfrm flipV="1">
            <a:off x="2815448" y="4175824"/>
            <a:ext cx="1016703" cy="3869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5" name="Connettore diritto 44">
            <a:extLst>
              <a:ext uri="{FF2B5EF4-FFF2-40B4-BE49-F238E27FC236}">
                <a16:creationId xmlns:a16="http://schemas.microsoft.com/office/drawing/2014/main" id="{4BA4C253-1AE3-5D1B-DD93-399BA2B3804F}"/>
              </a:ext>
            </a:extLst>
          </p:cNvPr>
          <p:cNvCxnSpPr>
            <a:cxnSpLocks/>
          </p:cNvCxnSpPr>
          <p:nvPr/>
        </p:nvCxnSpPr>
        <p:spPr>
          <a:xfrm flipV="1">
            <a:off x="10191072" y="3860916"/>
            <a:ext cx="1025864" cy="51266"/>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6" name="Ovale 45">
            <a:extLst>
              <a:ext uri="{FF2B5EF4-FFF2-40B4-BE49-F238E27FC236}">
                <a16:creationId xmlns:a16="http://schemas.microsoft.com/office/drawing/2014/main" id="{E2E39BDA-6421-F96C-BADD-CB16C068B913}"/>
              </a:ext>
            </a:extLst>
          </p:cNvPr>
          <p:cNvSpPr/>
          <p:nvPr/>
        </p:nvSpPr>
        <p:spPr>
          <a:xfrm>
            <a:off x="2774511" y="4180066"/>
            <a:ext cx="71022" cy="6890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p>
        </p:txBody>
      </p:sp>
      <p:cxnSp>
        <p:nvCxnSpPr>
          <p:cNvPr id="50" name="Connettore 2 49">
            <a:extLst>
              <a:ext uri="{FF2B5EF4-FFF2-40B4-BE49-F238E27FC236}">
                <a16:creationId xmlns:a16="http://schemas.microsoft.com/office/drawing/2014/main" id="{3237C02F-93E5-12C8-9132-85E9664D8881}"/>
              </a:ext>
            </a:extLst>
          </p:cNvPr>
          <p:cNvCxnSpPr>
            <a:cxnSpLocks/>
          </p:cNvCxnSpPr>
          <p:nvPr/>
        </p:nvCxnSpPr>
        <p:spPr>
          <a:xfrm flipV="1">
            <a:off x="11180789" y="3845847"/>
            <a:ext cx="458652" cy="1506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9C06A70-DC0C-93CB-5E76-C25771DF5DFE}"/>
              </a:ext>
            </a:extLst>
          </p:cNvPr>
          <p:cNvSpPr txBox="1"/>
          <p:nvPr/>
        </p:nvSpPr>
        <p:spPr>
          <a:xfrm rot="21417834">
            <a:off x="4026845" y="2977430"/>
            <a:ext cx="3543979" cy="36933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n-IT"/>
            </a:defPPr>
            <a:lvl1pPr algn="ctr">
              <a:defRPr sz="1600" b="1">
                <a:solidFill>
                  <a:schemeClr val="dk1"/>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800" dirty="0"/>
              <a:t>Guided accelerating field</a:t>
            </a:r>
          </a:p>
        </p:txBody>
      </p:sp>
      <p:sp>
        <p:nvSpPr>
          <p:cNvPr id="3" name="TextBox 2">
            <a:extLst>
              <a:ext uri="{FF2B5EF4-FFF2-40B4-BE49-F238E27FC236}">
                <a16:creationId xmlns:a16="http://schemas.microsoft.com/office/drawing/2014/main" id="{409EECF3-2318-D620-66FA-187F0411A122}"/>
              </a:ext>
            </a:extLst>
          </p:cNvPr>
          <p:cNvSpPr txBox="1"/>
          <p:nvPr/>
        </p:nvSpPr>
        <p:spPr>
          <a:xfrm rot="21417834">
            <a:off x="1083689" y="4854787"/>
            <a:ext cx="3543979" cy="36933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n-IT"/>
            </a:defPPr>
            <a:lvl1pPr algn="ctr">
              <a:defRPr sz="1600" b="1">
                <a:solidFill>
                  <a:schemeClr val="dk1"/>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800" dirty="0"/>
              <a:t>Particle path</a:t>
            </a:r>
          </a:p>
        </p:txBody>
      </p:sp>
      <p:cxnSp>
        <p:nvCxnSpPr>
          <p:cNvPr id="4" name="Connettore diritto 44">
            <a:extLst>
              <a:ext uri="{FF2B5EF4-FFF2-40B4-BE49-F238E27FC236}">
                <a16:creationId xmlns:a16="http://schemas.microsoft.com/office/drawing/2014/main" id="{99138F47-79E1-C2BF-F520-778FA81FAD70}"/>
              </a:ext>
            </a:extLst>
          </p:cNvPr>
          <p:cNvCxnSpPr>
            <a:cxnSpLocks/>
          </p:cNvCxnSpPr>
          <p:nvPr/>
        </p:nvCxnSpPr>
        <p:spPr>
          <a:xfrm flipV="1">
            <a:off x="5374105" y="2110676"/>
            <a:ext cx="651978" cy="822282"/>
          </a:xfrm>
          <a:prstGeom prst="line">
            <a:avLst/>
          </a:prstGeom>
          <a:ln w="38100">
            <a:solidFill>
              <a:srgbClr val="FF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Connettore diritto 44">
            <a:extLst>
              <a:ext uri="{FF2B5EF4-FFF2-40B4-BE49-F238E27FC236}">
                <a16:creationId xmlns:a16="http://schemas.microsoft.com/office/drawing/2014/main" id="{AC3E2D02-5C70-168A-2766-BF076600F2CC}"/>
              </a:ext>
            </a:extLst>
          </p:cNvPr>
          <p:cNvCxnSpPr>
            <a:cxnSpLocks/>
          </p:cNvCxnSpPr>
          <p:nvPr/>
        </p:nvCxnSpPr>
        <p:spPr>
          <a:xfrm>
            <a:off x="5486400" y="3425602"/>
            <a:ext cx="590970" cy="588360"/>
          </a:xfrm>
          <a:prstGeom prst="line">
            <a:avLst/>
          </a:prstGeom>
          <a:ln w="38100">
            <a:solidFill>
              <a:srgbClr val="FF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Connettore diritto 44">
            <a:extLst>
              <a:ext uri="{FF2B5EF4-FFF2-40B4-BE49-F238E27FC236}">
                <a16:creationId xmlns:a16="http://schemas.microsoft.com/office/drawing/2014/main" id="{890111BD-20FB-5062-7883-ECC714A5A182}"/>
              </a:ext>
            </a:extLst>
          </p:cNvPr>
          <p:cNvCxnSpPr>
            <a:cxnSpLocks/>
          </p:cNvCxnSpPr>
          <p:nvPr/>
        </p:nvCxnSpPr>
        <p:spPr>
          <a:xfrm flipV="1">
            <a:off x="2784805" y="4313139"/>
            <a:ext cx="0" cy="561825"/>
          </a:xfrm>
          <a:prstGeom prst="line">
            <a:avLst/>
          </a:prstGeom>
          <a:ln w="38100">
            <a:solidFill>
              <a:srgbClr val="FF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7" name="Immagine 29">
            <a:extLst>
              <a:ext uri="{FF2B5EF4-FFF2-40B4-BE49-F238E27FC236}">
                <a16:creationId xmlns:a16="http://schemas.microsoft.com/office/drawing/2014/main" id="{74643100-EDC4-FA2C-D86B-706EAEA8FBD8}"/>
              </a:ext>
            </a:extLst>
          </p:cNvPr>
          <p:cNvPicPr>
            <a:picLocks noChangeAspect="1"/>
          </p:cNvPicPr>
          <p:nvPr/>
        </p:nvPicPr>
        <p:blipFill>
          <a:blip r:embed="rId5"/>
          <a:srcRect l="16321"/>
          <a:stretch>
            <a:fillRect/>
          </a:stretch>
        </p:blipFill>
        <p:spPr>
          <a:xfrm>
            <a:off x="5814877" y="4945380"/>
            <a:ext cx="2931063" cy="1512600"/>
          </a:xfrm>
          <a:prstGeom prst="rect">
            <a:avLst/>
          </a:prstGeom>
        </p:spPr>
      </p:pic>
      <p:sp>
        <p:nvSpPr>
          <p:cNvPr id="18" name="Ovale 31">
            <a:extLst>
              <a:ext uri="{FF2B5EF4-FFF2-40B4-BE49-F238E27FC236}">
                <a16:creationId xmlns:a16="http://schemas.microsoft.com/office/drawing/2014/main" id="{E0FDC4B7-D3DF-626C-BE0C-E99B6D49FE9D}"/>
              </a:ext>
            </a:extLst>
          </p:cNvPr>
          <p:cNvSpPr/>
          <p:nvPr/>
        </p:nvSpPr>
        <p:spPr>
          <a:xfrm>
            <a:off x="1357440" y="4087917"/>
            <a:ext cx="348343" cy="339634"/>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9" name="Connettore diritto 34">
            <a:extLst>
              <a:ext uri="{FF2B5EF4-FFF2-40B4-BE49-F238E27FC236}">
                <a16:creationId xmlns:a16="http://schemas.microsoft.com/office/drawing/2014/main" id="{FAFCEF49-1EF3-6976-5316-5D46531730F9}"/>
              </a:ext>
            </a:extLst>
          </p:cNvPr>
          <p:cNvCxnSpPr>
            <a:cxnSpLocks/>
            <a:stCxn id="18" idx="6"/>
          </p:cNvCxnSpPr>
          <p:nvPr/>
        </p:nvCxnSpPr>
        <p:spPr>
          <a:xfrm>
            <a:off x="1705783" y="4257734"/>
            <a:ext cx="4320300" cy="1511758"/>
          </a:xfrm>
          <a:prstGeom prst="line">
            <a:avLst/>
          </a:prstGeom>
          <a:ln w="19050"/>
        </p:spPr>
        <p:style>
          <a:lnRef idx="1">
            <a:schemeClr val="dk1"/>
          </a:lnRef>
          <a:fillRef idx="0">
            <a:schemeClr val="dk1"/>
          </a:fillRef>
          <a:effectRef idx="0">
            <a:schemeClr val="dk1"/>
          </a:effectRef>
          <a:fontRef idx="minor">
            <a:schemeClr val="tx1"/>
          </a:fontRef>
        </p:style>
      </p:cxnSp>
      <p:sp>
        <p:nvSpPr>
          <p:cNvPr id="20" name="CasellaDiTesto 40">
            <a:extLst>
              <a:ext uri="{FF2B5EF4-FFF2-40B4-BE49-F238E27FC236}">
                <a16:creationId xmlns:a16="http://schemas.microsoft.com/office/drawing/2014/main" id="{A13F8F19-D8A7-362C-10D8-3BBF861FBC0F}"/>
              </a:ext>
            </a:extLst>
          </p:cNvPr>
          <p:cNvSpPr txBox="1"/>
          <p:nvPr/>
        </p:nvSpPr>
        <p:spPr>
          <a:xfrm>
            <a:off x="7292671" y="6132893"/>
            <a:ext cx="3583875" cy="338554"/>
          </a:xfrm>
          <a:prstGeom prst="rect">
            <a:avLst/>
          </a:prstGeom>
          <a:noFill/>
        </p:spPr>
        <p:txBody>
          <a:bodyPr wrap="square">
            <a:spAutoFit/>
          </a:bodyPr>
          <a:lstStyle/>
          <a:p>
            <a:pPr algn="just"/>
            <a:r>
              <a:rPr lang="en-AU" sz="1600" b="1" dirty="0">
                <a:latin typeface="Calibri" panose="020F0502020204030204" pitchFamily="34" charset="0"/>
                <a:cs typeface="Calibri" panose="020F0502020204030204" pitchFamily="34" charset="0"/>
              </a:rPr>
              <a:t>Side-coupler tuning element</a:t>
            </a:r>
          </a:p>
        </p:txBody>
      </p:sp>
      <p:sp>
        <p:nvSpPr>
          <p:cNvPr id="6" name="Text 4">
            <a:extLst>
              <a:ext uri="{FF2B5EF4-FFF2-40B4-BE49-F238E27FC236}">
                <a16:creationId xmlns:a16="http://schemas.microsoft.com/office/drawing/2014/main" id="{A5B1EF27-A245-A0C9-DF30-83525C67582A}"/>
              </a:ext>
            </a:extLst>
          </p:cNvPr>
          <p:cNvSpPr/>
          <p:nvPr/>
        </p:nvSpPr>
        <p:spPr>
          <a:xfrm>
            <a:off x="499530" y="1065501"/>
            <a:ext cx="11155680" cy="438912"/>
          </a:xfrm>
          <a:prstGeom prst="rect">
            <a:avLst/>
          </a:prstGeom>
          <a:noFill/>
          <a:ln/>
        </p:spPr>
        <p:txBody>
          <a:bodyPr wrap="square" lIns="0" tIns="0" rIns="0" bIns="0" rtlCol="0" anchor="ctr">
            <a:normAutofit/>
          </a:bodyPr>
          <a:lstStyle/>
          <a:p>
            <a:pPr marL="0" indent="0">
              <a:buNone/>
            </a:pPr>
            <a:endParaRPr lang="en-US" sz="2800" dirty="0"/>
          </a:p>
        </p:txBody>
      </p:sp>
      <p:sp>
        <p:nvSpPr>
          <p:cNvPr id="7" name="Text 5">
            <a:extLst>
              <a:ext uri="{FF2B5EF4-FFF2-40B4-BE49-F238E27FC236}">
                <a16:creationId xmlns:a16="http://schemas.microsoft.com/office/drawing/2014/main" id="{3D9C2413-0670-DA1E-275C-6BC51A2F9F23}"/>
              </a:ext>
            </a:extLst>
          </p:cNvPr>
          <p:cNvSpPr/>
          <p:nvPr/>
        </p:nvSpPr>
        <p:spPr>
          <a:xfrm>
            <a:off x="8865705" y="4949671"/>
            <a:ext cx="3326294" cy="987906"/>
          </a:xfrm>
          <a:prstGeom prst="rect">
            <a:avLst/>
          </a:prstGeom>
          <a:noFill/>
          <a:ln/>
        </p:spPr>
        <p:txBody>
          <a:bodyPr wrap="square" lIns="0" tIns="0" rIns="0" bIns="0" rtlCol="0" anchor="ctr">
            <a:normAutofit/>
          </a:bodyPr>
          <a:lstStyle/>
          <a:p>
            <a:pPr marL="0" indent="0" algn="just">
              <a:buNone/>
            </a:pPr>
            <a:r>
              <a:rPr lang="en-US" b="1" i="1" dirty="0">
                <a:solidFill>
                  <a:srgbClr val="5B677A"/>
                </a:solidFill>
              </a:rPr>
              <a:t> TE-like side-guide modes to-the-central TM-like accelerating mode.</a:t>
            </a:r>
            <a:endParaRPr lang="en-US" b="1" i="1" dirty="0"/>
          </a:p>
        </p:txBody>
      </p:sp>
      <p:sp>
        <p:nvSpPr>
          <p:cNvPr id="12" name="Text 9">
            <a:extLst>
              <a:ext uri="{FF2B5EF4-FFF2-40B4-BE49-F238E27FC236}">
                <a16:creationId xmlns:a16="http://schemas.microsoft.com/office/drawing/2014/main" id="{342150AD-9A73-8713-8469-F23168080A18}"/>
              </a:ext>
            </a:extLst>
          </p:cNvPr>
          <p:cNvSpPr/>
          <p:nvPr/>
        </p:nvSpPr>
        <p:spPr>
          <a:xfrm>
            <a:off x="285845" y="5476661"/>
            <a:ext cx="4671968" cy="979571"/>
          </a:xfrm>
          <a:prstGeom prst="rect">
            <a:avLst/>
          </a:prstGeom>
          <a:solidFill>
            <a:schemeClr val="accent4">
              <a:lumMod val="40000"/>
              <a:lumOff val="60000"/>
            </a:schemeClr>
          </a:solidFill>
          <a:ln>
            <a:solidFill>
              <a:schemeClr val="accent1"/>
            </a:solidFill>
          </a:ln>
        </p:spPr>
        <p:txBody>
          <a:bodyPr wrap="square" lIns="0" tIns="0" rIns="0" bIns="0" rtlCol="0" anchor="ctr">
            <a:normAutofit/>
          </a:bodyPr>
          <a:lstStyle/>
          <a:p>
            <a:r>
              <a:rPr lang="en-US" sz="1600" b="1" dirty="0">
                <a:solidFill>
                  <a:srgbClr val="667085"/>
                </a:solidFill>
              </a:rPr>
              <a:t>G. S. Mauro et al., “Design of a Tapered Triangular-Lattice Hollow-Core PhC Waveguide,” manuscript in preparation (2026).</a:t>
            </a:r>
          </a:p>
        </p:txBody>
      </p:sp>
    </p:spTree>
    <p:extLst>
      <p:ext uri="{BB962C8B-B14F-4D97-AF65-F5344CB8AC3E}">
        <p14:creationId xmlns:p14="http://schemas.microsoft.com/office/powerpoint/2010/main" val="22066846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8FAC2-E363-A0D7-1675-82402C6FC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834ED-EEA7-6879-B9CA-AC38A87B66EC}"/>
              </a:ext>
            </a:extLst>
          </p:cNvPr>
          <p:cNvSpPr>
            <a:spLocks noGrp="1"/>
          </p:cNvSpPr>
          <p:nvPr>
            <p:ph type="title"/>
          </p:nvPr>
        </p:nvSpPr>
        <p:spPr>
          <a:xfrm>
            <a:off x="0" y="-1"/>
            <a:ext cx="12191999" cy="602428"/>
          </a:xfrm>
        </p:spPr>
        <p:txBody>
          <a:bodyPr>
            <a:noAutofit/>
          </a:bodyPr>
          <a:lstStyle/>
          <a:p>
            <a:pPr algn="ctr"/>
            <a:r>
              <a:rPr lang="en-GB" sz="2800" i="1" dirty="0">
                <a:latin typeface="Helvetica" pitchFamily="2" charset="0"/>
              </a:rPr>
              <a:t>Driven Response</a:t>
            </a:r>
            <a:endParaRPr lang="en-IT" sz="2800" dirty="0"/>
          </a:p>
        </p:txBody>
      </p:sp>
      <p:pic>
        <p:nvPicPr>
          <p:cNvPr id="6" name="Immagine 5">
            <a:extLst>
              <a:ext uri="{FF2B5EF4-FFF2-40B4-BE49-F238E27FC236}">
                <a16:creationId xmlns:a16="http://schemas.microsoft.com/office/drawing/2014/main" id="{34705ED9-8D96-1325-10D6-A6C41EAD4FA7}"/>
              </a:ext>
            </a:extLst>
          </p:cNvPr>
          <p:cNvPicPr>
            <a:picLocks noChangeAspect="1"/>
          </p:cNvPicPr>
          <p:nvPr/>
        </p:nvPicPr>
        <p:blipFill>
          <a:blip r:embed="rId3"/>
          <a:stretch>
            <a:fillRect/>
          </a:stretch>
        </p:blipFill>
        <p:spPr>
          <a:xfrm>
            <a:off x="3464740" y="602427"/>
            <a:ext cx="6230221" cy="3144078"/>
          </a:xfrm>
          <a:prstGeom prst="rect">
            <a:avLst/>
          </a:prstGeom>
        </p:spPr>
      </p:pic>
    </p:spTree>
    <p:extLst>
      <p:ext uri="{BB962C8B-B14F-4D97-AF65-F5344CB8AC3E}">
        <p14:creationId xmlns:p14="http://schemas.microsoft.com/office/powerpoint/2010/main" val="22525281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543B2-D654-B187-3AA8-46837367C8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895BC4-EB12-2D01-1481-DDB993D16C31}"/>
              </a:ext>
            </a:extLst>
          </p:cNvPr>
          <p:cNvSpPr>
            <a:spLocks noGrp="1"/>
          </p:cNvSpPr>
          <p:nvPr>
            <p:ph type="title"/>
          </p:nvPr>
        </p:nvSpPr>
        <p:spPr>
          <a:xfrm>
            <a:off x="0" y="-1"/>
            <a:ext cx="12191999" cy="602428"/>
          </a:xfrm>
        </p:spPr>
        <p:txBody>
          <a:bodyPr>
            <a:noAutofit/>
          </a:bodyPr>
          <a:lstStyle/>
          <a:p>
            <a:pPr algn="ctr"/>
            <a:r>
              <a:rPr lang="en-GB" sz="2800" i="1" dirty="0">
                <a:latin typeface="Helvetica" pitchFamily="2" charset="0"/>
              </a:rPr>
              <a:t>Field and Phase Consistency</a:t>
            </a:r>
          </a:p>
        </p:txBody>
      </p:sp>
      <p:pic>
        <p:nvPicPr>
          <p:cNvPr id="12" name="Immagine 11">
            <a:extLst>
              <a:ext uri="{FF2B5EF4-FFF2-40B4-BE49-F238E27FC236}">
                <a16:creationId xmlns:a16="http://schemas.microsoft.com/office/drawing/2014/main" id="{DADA37C7-7E65-6BCA-5DAA-77B0E95A8ECA}"/>
              </a:ext>
            </a:extLst>
          </p:cNvPr>
          <p:cNvPicPr>
            <a:picLocks noChangeAspect="1"/>
          </p:cNvPicPr>
          <p:nvPr/>
        </p:nvPicPr>
        <p:blipFill>
          <a:blip r:embed="rId3"/>
          <a:srcRect l="7393" r="7928"/>
          <a:stretch>
            <a:fillRect/>
          </a:stretch>
        </p:blipFill>
        <p:spPr>
          <a:xfrm>
            <a:off x="98284" y="1546314"/>
            <a:ext cx="7003061" cy="3414930"/>
          </a:xfrm>
          <a:prstGeom prst="rect">
            <a:avLst/>
          </a:prstGeom>
        </p:spPr>
      </p:pic>
      <p:pic>
        <p:nvPicPr>
          <p:cNvPr id="5" name="Immagine 7">
            <a:extLst>
              <a:ext uri="{FF2B5EF4-FFF2-40B4-BE49-F238E27FC236}">
                <a16:creationId xmlns:a16="http://schemas.microsoft.com/office/drawing/2014/main" id="{EFAC9E0E-5465-1910-D36B-7FBF808E87FF}"/>
              </a:ext>
            </a:extLst>
          </p:cNvPr>
          <p:cNvPicPr>
            <a:picLocks noChangeAspect="1"/>
          </p:cNvPicPr>
          <p:nvPr/>
        </p:nvPicPr>
        <p:blipFill>
          <a:blip r:embed="rId4"/>
          <a:stretch>
            <a:fillRect/>
          </a:stretch>
        </p:blipFill>
        <p:spPr>
          <a:xfrm>
            <a:off x="7101345" y="1546314"/>
            <a:ext cx="4863144" cy="3346934"/>
          </a:xfrm>
          <a:prstGeom prst="rect">
            <a:avLst/>
          </a:prstGeom>
        </p:spPr>
      </p:pic>
    </p:spTree>
    <p:extLst>
      <p:ext uri="{BB962C8B-B14F-4D97-AF65-F5344CB8AC3E}">
        <p14:creationId xmlns:p14="http://schemas.microsoft.com/office/powerpoint/2010/main" val="41747035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24">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r>
              <a:rPr lang="en-US" sz="2600" b="1" dirty="0">
                <a:solidFill>
                  <a:srgbClr val="12263A"/>
                </a:solidFill>
              </a:rPr>
              <a:t>Fabrication of the Slot waveguide (INFN-</a:t>
            </a:r>
            <a:r>
              <a:rPr lang="en-GB" sz="2400" b="1" dirty="0">
                <a:solidFill>
                  <a:srgbClr val="122236"/>
                </a:solidFill>
              </a:rPr>
              <a:t>Torino, CNR, INRIM and CNRS-C2N)</a:t>
            </a:r>
            <a:endParaRPr lang="en-US" sz="2600"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9" name="Shape 7"/>
          <p:cNvSpPr/>
          <p:nvPr/>
        </p:nvSpPr>
        <p:spPr>
          <a:xfrm>
            <a:off x="118872" y="1369314"/>
            <a:ext cx="5120640" cy="4526280"/>
          </a:xfrm>
          <a:prstGeom prst="roundRect">
            <a:avLst>
              <a:gd name="adj" fmla="val 3030"/>
            </a:avLst>
          </a:prstGeom>
          <a:solidFill>
            <a:srgbClr val="FFFFFF"/>
          </a:solidFill>
          <a:ln w="10160">
            <a:solidFill>
              <a:srgbClr val="D0D5DD"/>
            </a:solidFill>
            <a:prstDash val="solid"/>
          </a:ln>
        </p:spPr>
        <p:txBody>
          <a:bodyPr/>
          <a:lstStyle/>
          <a:p>
            <a:endParaRPr lang="en-GB"/>
          </a:p>
        </p:txBody>
      </p:sp>
      <p:sp>
        <p:nvSpPr>
          <p:cNvPr id="11" name="Text 9"/>
          <p:cNvSpPr/>
          <p:nvPr/>
        </p:nvSpPr>
        <p:spPr>
          <a:xfrm>
            <a:off x="270574" y="1664208"/>
            <a:ext cx="4572000" cy="320040"/>
          </a:xfrm>
          <a:prstGeom prst="rect">
            <a:avLst/>
          </a:prstGeom>
          <a:noFill/>
          <a:ln/>
        </p:spPr>
        <p:txBody>
          <a:bodyPr wrap="square" lIns="762" tIns="762" rIns="762" bIns="762" rtlCol="0" anchor="ctr">
            <a:normAutofit/>
          </a:bodyPr>
          <a:lstStyle/>
          <a:p>
            <a:pPr marL="0" indent="0" algn="ctr">
              <a:buNone/>
            </a:pPr>
            <a:r>
              <a:rPr lang="en-US" sz="2000" b="1" dirty="0">
                <a:solidFill>
                  <a:srgbClr val="12263A"/>
                </a:solidFill>
              </a:rPr>
              <a:t>fabrication feedback</a:t>
            </a:r>
            <a:endParaRPr lang="en-US" sz="2000" dirty="0"/>
          </a:p>
        </p:txBody>
      </p:sp>
      <p:sp>
        <p:nvSpPr>
          <p:cNvPr id="12" name="Shape 10"/>
          <p:cNvSpPr/>
          <p:nvPr/>
        </p:nvSpPr>
        <p:spPr>
          <a:xfrm>
            <a:off x="362014" y="2240280"/>
            <a:ext cx="164592" cy="164592"/>
          </a:xfrm>
          <a:prstGeom prst="roundRect">
            <a:avLst>
              <a:gd name="adj" fmla="val 66667"/>
            </a:avLst>
          </a:prstGeom>
          <a:solidFill>
            <a:srgbClr val="E07A2F"/>
          </a:solidFill>
          <a:ln w="12700">
            <a:solidFill>
              <a:srgbClr val="E07A2F">
                <a:alpha val="0"/>
              </a:srgbClr>
            </a:solidFill>
            <a:prstDash val="solid"/>
          </a:ln>
        </p:spPr>
        <p:txBody>
          <a:bodyPr/>
          <a:lstStyle/>
          <a:p>
            <a:endParaRPr lang="en-GB"/>
          </a:p>
        </p:txBody>
      </p:sp>
      <p:sp>
        <p:nvSpPr>
          <p:cNvPr id="13" name="Text 11"/>
          <p:cNvSpPr/>
          <p:nvPr/>
        </p:nvSpPr>
        <p:spPr>
          <a:xfrm>
            <a:off x="407734" y="2267712"/>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14" name="Text 12"/>
          <p:cNvSpPr/>
          <p:nvPr/>
        </p:nvSpPr>
        <p:spPr>
          <a:xfrm>
            <a:off x="636334" y="2121408"/>
            <a:ext cx="3840480" cy="320040"/>
          </a:xfrm>
          <a:prstGeom prst="rect">
            <a:avLst/>
          </a:prstGeom>
          <a:noFill/>
          <a:ln/>
        </p:spPr>
        <p:txBody>
          <a:bodyPr wrap="square" lIns="762" tIns="762" rIns="762" bIns="762" rtlCol="0" anchor="ctr">
            <a:normAutofit/>
          </a:bodyPr>
          <a:lstStyle/>
          <a:p>
            <a:pPr marL="0" indent="0" algn="l">
              <a:buNone/>
            </a:pPr>
            <a:r>
              <a:rPr lang="en-US" sz="1420" dirty="0">
                <a:solidFill>
                  <a:srgbClr val="101828"/>
                </a:solidFill>
              </a:rPr>
              <a:t>SOI stack tests initially considered</a:t>
            </a:r>
            <a:endParaRPr lang="en-US" sz="1420" dirty="0"/>
          </a:p>
        </p:txBody>
      </p:sp>
      <p:sp>
        <p:nvSpPr>
          <p:cNvPr id="15" name="Shape 13"/>
          <p:cNvSpPr/>
          <p:nvPr/>
        </p:nvSpPr>
        <p:spPr>
          <a:xfrm>
            <a:off x="362014" y="2807208"/>
            <a:ext cx="164592" cy="164592"/>
          </a:xfrm>
          <a:prstGeom prst="roundRect">
            <a:avLst>
              <a:gd name="adj" fmla="val 66667"/>
            </a:avLst>
          </a:prstGeom>
          <a:solidFill>
            <a:srgbClr val="E07A2F"/>
          </a:solidFill>
          <a:ln w="12700">
            <a:solidFill>
              <a:srgbClr val="E07A2F">
                <a:alpha val="0"/>
              </a:srgbClr>
            </a:solidFill>
            <a:prstDash val="solid"/>
          </a:ln>
        </p:spPr>
        <p:txBody>
          <a:bodyPr/>
          <a:lstStyle/>
          <a:p>
            <a:endParaRPr lang="en-GB"/>
          </a:p>
        </p:txBody>
      </p:sp>
      <p:sp>
        <p:nvSpPr>
          <p:cNvPr id="16" name="Text 14"/>
          <p:cNvSpPr/>
          <p:nvPr/>
        </p:nvSpPr>
        <p:spPr>
          <a:xfrm>
            <a:off x="407734" y="2834640"/>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17" name="Text 15"/>
          <p:cNvSpPr/>
          <p:nvPr/>
        </p:nvSpPr>
        <p:spPr>
          <a:xfrm>
            <a:off x="636334" y="2688336"/>
            <a:ext cx="3840480" cy="320040"/>
          </a:xfrm>
          <a:prstGeom prst="rect">
            <a:avLst/>
          </a:prstGeom>
          <a:noFill/>
          <a:ln/>
        </p:spPr>
        <p:txBody>
          <a:bodyPr wrap="square" lIns="762" tIns="762" rIns="762" bIns="762" rtlCol="0" anchor="ctr">
            <a:normAutofit/>
          </a:bodyPr>
          <a:lstStyle/>
          <a:p>
            <a:pPr marL="0" indent="0" algn="l">
              <a:buNone/>
            </a:pPr>
            <a:r>
              <a:rPr lang="en-US" sz="1420" dirty="0">
                <a:solidFill>
                  <a:srgbClr val="101828"/>
                </a:solidFill>
              </a:rPr>
              <a:t>device-layer thickness tolerance can be limiting</a:t>
            </a:r>
            <a:endParaRPr lang="en-US" sz="1420" dirty="0"/>
          </a:p>
        </p:txBody>
      </p:sp>
      <p:sp>
        <p:nvSpPr>
          <p:cNvPr id="18" name="Shape 16"/>
          <p:cNvSpPr/>
          <p:nvPr/>
        </p:nvSpPr>
        <p:spPr>
          <a:xfrm>
            <a:off x="362014" y="3374136"/>
            <a:ext cx="164592" cy="164592"/>
          </a:xfrm>
          <a:prstGeom prst="roundRect">
            <a:avLst>
              <a:gd name="adj" fmla="val 66667"/>
            </a:avLst>
          </a:prstGeom>
          <a:solidFill>
            <a:srgbClr val="E07A2F"/>
          </a:solidFill>
          <a:ln w="12700">
            <a:solidFill>
              <a:srgbClr val="E07A2F">
                <a:alpha val="0"/>
              </a:srgbClr>
            </a:solidFill>
            <a:prstDash val="solid"/>
          </a:ln>
        </p:spPr>
        <p:txBody>
          <a:bodyPr/>
          <a:lstStyle/>
          <a:p>
            <a:endParaRPr lang="en-GB"/>
          </a:p>
        </p:txBody>
      </p:sp>
      <p:sp>
        <p:nvSpPr>
          <p:cNvPr id="19" name="Text 17"/>
          <p:cNvSpPr/>
          <p:nvPr/>
        </p:nvSpPr>
        <p:spPr>
          <a:xfrm>
            <a:off x="407734" y="3401568"/>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20" name="Text 18"/>
          <p:cNvSpPr/>
          <p:nvPr/>
        </p:nvSpPr>
        <p:spPr>
          <a:xfrm>
            <a:off x="636334" y="3332988"/>
            <a:ext cx="4206240" cy="320040"/>
          </a:xfrm>
          <a:prstGeom prst="rect">
            <a:avLst/>
          </a:prstGeom>
          <a:noFill/>
          <a:ln/>
        </p:spPr>
        <p:txBody>
          <a:bodyPr wrap="square" lIns="762" tIns="762" rIns="762" bIns="762" rtlCol="0" anchor="ctr">
            <a:normAutofit/>
          </a:bodyPr>
          <a:lstStyle/>
          <a:p>
            <a:r>
              <a:rPr lang="en-US" sz="1400" dirty="0">
                <a:solidFill>
                  <a:srgbClr val="101828"/>
                </a:solidFill>
              </a:rPr>
              <a:t>a-Si deposition on SiO₂ may give better process control</a:t>
            </a:r>
          </a:p>
        </p:txBody>
      </p:sp>
      <p:sp>
        <p:nvSpPr>
          <p:cNvPr id="21" name="Shape 19"/>
          <p:cNvSpPr/>
          <p:nvPr/>
        </p:nvSpPr>
        <p:spPr>
          <a:xfrm>
            <a:off x="362014" y="3941064"/>
            <a:ext cx="164592" cy="164592"/>
          </a:xfrm>
          <a:prstGeom prst="roundRect">
            <a:avLst>
              <a:gd name="adj" fmla="val 66667"/>
            </a:avLst>
          </a:prstGeom>
          <a:solidFill>
            <a:srgbClr val="E07A2F"/>
          </a:solidFill>
          <a:ln w="12700">
            <a:solidFill>
              <a:srgbClr val="E07A2F">
                <a:alpha val="0"/>
              </a:srgbClr>
            </a:solidFill>
            <a:prstDash val="solid"/>
          </a:ln>
        </p:spPr>
        <p:txBody>
          <a:bodyPr/>
          <a:lstStyle/>
          <a:p>
            <a:endParaRPr lang="en-GB"/>
          </a:p>
        </p:txBody>
      </p:sp>
      <p:sp>
        <p:nvSpPr>
          <p:cNvPr id="22" name="Text 20"/>
          <p:cNvSpPr/>
          <p:nvPr/>
        </p:nvSpPr>
        <p:spPr>
          <a:xfrm>
            <a:off x="407734" y="3968496"/>
            <a:ext cx="73152" cy="118872"/>
          </a:xfrm>
          <a:prstGeom prst="rect">
            <a:avLst/>
          </a:prstGeom>
          <a:noFill/>
          <a:ln/>
        </p:spPr>
        <p:txBody>
          <a:bodyPr wrap="square" lIns="0" tIns="0" rIns="0" bIns="0" rtlCol="0" anchor="ctr">
            <a:normAutofit fontScale="92500" lnSpcReduction="20000"/>
          </a:bodyPr>
          <a:lstStyle/>
          <a:p>
            <a:pPr marL="0" indent="0" algn="ctr">
              <a:buNone/>
            </a:pPr>
            <a:endParaRPr lang="en-US" sz="1000" dirty="0"/>
          </a:p>
        </p:txBody>
      </p:sp>
      <p:sp>
        <p:nvSpPr>
          <p:cNvPr id="23" name="Text 21"/>
          <p:cNvSpPr/>
          <p:nvPr/>
        </p:nvSpPr>
        <p:spPr>
          <a:xfrm>
            <a:off x="636334" y="3744468"/>
            <a:ext cx="4206240" cy="722376"/>
          </a:xfrm>
          <a:prstGeom prst="rect">
            <a:avLst/>
          </a:prstGeom>
          <a:noFill/>
          <a:ln/>
        </p:spPr>
        <p:txBody>
          <a:bodyPr wrap="square" lIns="762" tIns="762" rIns="762" bIns="762" rtlCol="0" anchor="ctr">
            <a:normAutofit/>
          </a:bodyPr>
          <a:lstStyle/>
          <a:p>
            <a:pPr marL="0" indent="0" algn="l">
              <a:buNone/>
            </a:pPr>
            <a:r>
              <a:rPr lang="en-US" sz="1420" dirty="0">
                <a:solidFill>
                  <a:srgbClr val="101828"/>
                </a:solidFill>
              </a:rPr>
              <a:t>thermal conductivity and optical losses remain to be tested</a:t>
            </a:r>
            <a:endParaRPr lang="en-US" sz="1420" dirty="0"/>
          </a:p>
        </p:txBody>
      </p:sp>
      <p:pic>
        <p:nvPicPr>
          <p:cNvPr id="37" name="Picture 36">
            <a:extLst>
              <a:ext uri="{FF2B5EF4-FFF2-40B4-BE49-F238E27FC236}">
                <a16:creationId xmlns:a16="http://schemas.microsoft.com/office/drawing/2014/main" id="{997FD3AE-A9BC-A88E-3D31-ACFD637907FD}"/>
              </a:ext>
            </a:extLst>
          </p:cNvPr>
          <p:cNvPicPr>
            <a:picLocks noChangeAspect="1"/>
          </p:cNvPicPr>
          <p:nvPr/>
        </p:nvPicPr>
        <p:blipFill>
          <a:blip r:embed="rId3"/>
          <a:stretch>
            <a:fillRect/>
          </a:stretch>
        </p:blipFill>
        <p:spPr>
          <a:xfrm>
            <a:off x="5626369" y="1414070"/>
            <a:ext cx="5929297" cy="444697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99BB6C2-52C6-AEE5-1FCA-78A4D68157DA}"/>
              </a:ext>
            </a:extLst>
          </p:cNvPr>
          <p:cNvSpPr>
            <a:spLocks noGrp="1"/>
          </p:cNvSpPr>
          <p:nvPr>
            <p:ph idx="1"/>
          </p:nvPr>
        </p:nvSpPr>
        <p:spPr>
          <a:xfrm>
            <a:off x="838200" y="765081"/>
            <a:ext cx="10515600" cy="1008856"/>
          </a:xfrm>
        </p:spPr>
        <p:txBody>
          <a:bodyPr>
            <a:normAutofit lnSpcReduction="10000"/>
          </a:bodyPr>
          <a:lstStyle/>
          <a:p>
            <a:r>
              <a:rPr lang="it-IT" sz="2000" dirty="0"/>
              <a:t>The work </a:t>
            </a:r>
            <a:r>
              <a:rPr lang="it-IT" sz="2000" dirty="0" err="1"/>
              <a:t>has</a:t>
            </a:r>
            <a:r>
              <a:rPr lang="it-IT" sz="2000" dirty="0"/>
              <a:t> </a:t>
            </a:r>
            <a:r>
              <a:rPr lang="it-IT" sz="2000" dirty="0" err="1"/>
              <a:t>been</a:t>
            </a:r>
            <a:r>
              <a:rPr lang="it-IT" sz="2000" dirty="0"/>
              <a:t> </a:t>
            </a:r>
            <a:r>
              <a:rPr lang="it-IT" sz="2000" dirty="0" err="1"/>
              <a:t>focused</a:t>
            </a:r>
            <a:r>
              <a:rPr lang="it-IT" sz="2000" dirty="0"/>
              <a:t> on </a:t>
            </a:r>
            <a:r>
              <a:rPr lang="it-IT" sz="2000" b="1" dirty="0"/>
              <a:t>Si on SiO2 </a:t>
            </a:r>
            <a:r>
              <a:rPr lang="it-IT" sz="2000" b="1" dirty="0" err="1"/>
              <a:t>stack</a:t>
            </a:r>
            <a:r>
              <a:rPr lang="it-IT" sz="2000" b="1" dirty="0"/>
              <a:t> </a:t>
            </a:r>
            <a:r>
              <a:rPr lang="it-IT" sz="2000" b="1" dirty="0" err="1"/>
              <a:t>tests</a:t>
            </a:r>
            <a:r>
              <a:rPr lang="it-IT" sz="2000" b="1" dirty="0"/>
              <a:t> in </a:t>
            </a:r>
            <a:r>
              <a:rPr lang="it-IT" sz="2000" b="1" dirty="0" err="1"/>
              <a:t>order</a:t>
            </a:r>
            <a:r>
              <a:rPr lang="it-IT" sz="2000" b="1" dirty="0"/>
              <a:t> to </a:t>
            </a:r>
            <a:r>
              <a:rPr lang="it-IT" sz="2000" b="1" dirty="0" err="1"/>
              <a:t>identify</a:t>
            </a:r>
            <a:r>
              <a:rPr lang="it-IT" sz="2000" b="1" dirty="0"/>
              <a:t> the </a:t>
            </a:r>
            <a:r>
              <a:rPr lang="it-IT" sz="2000" b="1" dirty="0" err="1"/>
              <a:t>optimal</a:t>
            </a:r>
            <a:r>
              <a:rPr lang="it-IT" sz="2000" b="1" dirty="0"/>
              <a:t> </a:t>
            </a:r>
            <a:r>
              <a:rPr lang="it-IT" sz="2000" b="1" dirty="0" err="1"/>
              <a:t>process</a:t>
            </a:r>
            <a:r>
              <a:rPr lang="it-IT" sz="2000" dirty="0"/>
              <a:t>.</a:t>
            </a:r>
          </a:p>
          <a:p>
            <a:r>
              <a:rPr lang="it-IT" sz="2000" dirty="0">
                <a:solidFill>
                  <a:schemeClr val="accent1"/>
                </a:solidFill>
              </a:rPr>
              <a:t>The goal </a:t>
            </a:r>
            <a:r>
              <a:rPr lang="it-IT" sz="2000" dirty="0" err="1">
                <a:solidFill>
                  <a:schemeClr val="accent1"/>
                </a:solidFill>
              </a:rPr>
              <a:t>is</a:t>
            </a:r>
            <a:r>
              <a:rPr lang="it-IT" sz="2000" dirty="0">
                <a:solidFill>
                  <a:schemeClr val="accent1"/>
                </a:solidFill>
              </a:rPr>
              <a:t> to </a:t>
            </a:r>
            <a:r>
              <a:rPr lang="it-IT" sz="2000" dirty="0" err="1">
                <a:solidFill>
                  <a:schemeClr val="accent1"/>
                </a:solidFill>
              </a:rPr>
              <a:t>print</a:t>
            </a:r>
            <a:r>
              <a:rPr lang="it-IT" sz="2000" dirty="0">
                <a:solidFill>
                  <a:schemeClr val="accent1"/>
                </a:solidFill>
              </a:rPr>
              <a:t> the first </a:t>
            </a:r>
            <a:r>
              <a:rPr lang="it-IT" sz="2000" dirty="0" err="1">
                <a:solidFill>
                  <a:schemeClr val="accent1"/>
                </a:solidFill>
              </a:rPr>
              <a:t>selected</a:t>
            </a:r>
            <a:r>
              <a:rPr lang="it-IT" sz="2000" dirty="0">
                <a:solidFill>
                  <a:schemeClr val="accent1"/>
                </a:solidFill>
              </a:rPr>
              <a:t> </a:t>
            </a:r>
            <a:r>
              <a:rPr lang="it-IT" sz="2000" dirty="0" err="1">
                <a:solidFill>
                  <a:schemeClr val="accent1"/>
                </a:solidFill>
              </a:rPr>
              <a:t>accelerating</a:t>
            </a:r>
            <a:r>
              <a:rPr lang="it-IT" sz="2000" dirty="0">
                <a:solidFill>
                  <a:schemeClr val="accent1"/>
                </a:solidFill>
              </a:rPr>
              <a:t> </a:t>
            </a:r>
            <a:r>
              <a:rPr lang="it-IT" sz="2000" dirty="0" err="1">
                <a:solidFill>
                  <a:schemeClr val="accent1"/>
                </a:solidFill>
              </a:rPr>
              <a:t>structure</a:t>
            </a:r>
            <a:r>
              <a:rPr lang="it-IT" sz="2000" dirty="0">
                <a:solidFill>
                  <a:schemeClr val="accent1"/>
                </a:solidFill>
              </a:rPr>
              <a:t>, the slot </a:t>
            </a:r>
            <a:r>
              <a:rPr lang="it-IT" sz="2000" dirty="0" err="1">
                <a:solidFill>
                  <a:schemeClr val="accent1"/>
                </a:solidFill>
              </a:rPr>
              <a:t>waveguide</a:t>
            </a:r>
            <a:r>
              <a:rPr lang="it-IT" sz="2000" dirty="0">
                <a:solidFill>
                  <a:schemeClr val="accent1"/>
                </a:solidFill>
              </a:rPr>
              <a:t> (</a:t>
            </a:r>
            <a:r>
              <a:rPr lang="el-GR" sz="2000" dirty="0">
                <a:solidFill>
                  <a:schemeClr val="accent1"/>
                </a:solidFill>
              </a:rPr>
              <a:t>λ</a:t>
            </a:r>
            <a:r>
              <a:rPr lang="it-IT" sz="2000" dirty="0">
                <a:solidFill>
                  <a:schemeClr val="accent1"/>
                </a:solidFill>
              </a:rPr>
              <a:t> = 2 µm).</a:t>
            </a:r>
          </a:p>
        </p:txBody>
      </p:sp>
      <p:sp>
        <p:nvSpPr>
          <p:cNvPr id="5" name="Text 1">
            <a:extLst>
              <a:ext uri="{FF2B5EF4-FFF2-40B4-BE49-F238E27FC236}">
                <a16:creationId xmlns:a16="http://schemas.microsoft.com/office/drawing/2014/main" id="{A677ED26-ADC5-5DF8-09A5-CF2D1D71064A}"/>
              </a:ext>
            </a:extLst>
          </p:cNvPr>
          <p:cNvSpPr/>
          <p:nvPr/>
        </p:nvSpPr>
        <p:spPr>
          <a:xfrm>
            <a:off x="0" y="1902751"/>
            <a:ext cx="4114800" cy="3200400"/>
          </a:xfrm>
          <a:prstGeom prst="rect">
            <a:avLst/>
          </a:prstGeom>
          <a:noFill/>
          <a:ln/>
        </p:spPr>
        <p:txBody>
          <a:bodyPr wrap="square" rtlCol="0" anchor="t"/>
          <a:lstStyle/>
          <a:p>
            <a:pPr marL="0" lvl="1" indent="0" algn="l">
              <a:spcAft>
                <a:spcPts val="600"/>
              </a:spcAft>
              <a:buNone/>
            </a:pPr>
            <a:r>
              <a:rPr lang="en-US" sz="1100" b="1" dirty="0">
                <a:solidFill>
                  <a:srgbClr val="000000"/>
                </a:solidFill>
                <a:latin typeface="Montserrat" pitchFamily="34" charset="0"/>
                <a:ea typeface="Montserrat" pitchFamily="34" charset="-122"/>
                <a:cs typeface="Montserrat" pitchFamily="34" charset="-120"/>
              </a:rPr>
              <a:t>• D​i​s​p​l​a​y​e​d​ ​W​i​d​t​h​:​ ​</a:t>
            </a:r>
            <a:r>
              <a:rPr lang="en-US" sz="1100" dirty="0">
                <a:solidFill>
                  <a:srgbClr val="000000"/>
                </a:solidFill>
                <a:latin typeface="Montserrat" pitchFamily="34" charset="0"/>
                <a:ea typeface="Montserrat" pitchFamily="34" charset="-122"/>
                <a:cs typeface="Montserrat" pitchFamily="34" charset="-120"/>
              </a:rPr>
              <a:t>5000 nm
</a:t>
            </a:r>
            <a:r>
              <a:rPr lang="en-US" sz="1100" b="1" dirty="0">
                <a:solidFill>
                  <a:srgbClr val="000000"/>
                </a:solidFill>
                <a:latin typeface="Montserrat" pitchFamily="34" charset="0"/>
                <a:ea typeface="Montserrat" pitchFamily="34" charset="-122"/>
                <a:cs typeface="Montserrat" pitchFamily="34" charset="-120"/>
              </a:rPr>
              <a:t>• L​a​y​e​r​ ​1​:​ ​</a:t>
            </a:r>
            <a:r>
              <a:rPr lang="en-US" sz="1100" dirty="0">
                <a:solidFill>
                  <a:srgbClr val="000000"/>
                </a:solidFill>
                <a:latin typeface="Montserrat" pitchFamily="34" charset="0"/>
                <a:ea typeface="Montserrat" pitchFamily="34" charset="-122"/>
                <a:cs typeface="Montserrat" pitchFamily="34" charset="-120"/>
              </a:rPr>
              <a:t>SiO2
</a:t>
            </a:r>
            <a:r>
              <a:rPr lang="en-US" sz="1100" b="1" dirty="0">
                <a:solidFill>
                  <a:srgbClr val="000000"/>
                </a:solidFill>
                <a:latin typeface="Montserrat" pitchFamily="34" charset="0"/>
                <a:ea typeface="Montserrat" pitchFamily="34" charset="-122"/>
                <a:cs typeface="Montserrat" pitchFamily="34" charset="-120"/>
              </a:rPr>
              <a:t>• T​h​i​c​k​n​e​s​s​:​ ​</a:t>
            </a:r>
            <a:r>
              <a:rPr lang="en-US" sz="1100" dirty="0">
                <a:solidFill>
                  <a:srgbClr val="000000"/>
                </a:solidFill>
                <a:latin typeface="Montserrat" pitchFamily="34" charset="0"/>
                <a:ea typeface="Montserrat" pitchFamily="34" charset="-122"/>
                <a:cs typeface="Montserrat" pitchFamily="34" charset="-120"/>
              </a:rPr>
              <a:t>2 µm
</a:t>
            </a:r>
            <a:r>
              <a:rPr lang="en-US" sz="1100" b="1" dirty="0">
                <a:solidFill>
                  <a:srgbClr val="000000"/>
                </a:solidFill>
                <a:latin typeface="Montserrat" pitchFamily="34" charset="0"/>
                <a:ea typeface="Montserrat" pitchFamily="34" charset="-122"/>
                <a:cs typeface="Montserrat" pitchFamily="34" charset="-120"/>
              </a:rPr>
              <a:t>• L​a​y​e​r​ ​2​:​ ​</a:t>
            </a:r>
            <a:r>
              <a:rPr lang="en-US" sz="1100" dirty="0">
                <a:solidFill>
                  <a:srgbClr val="000000"/>
                </a:solidFill>
                <a:latin typeface="Montserrat" pitchFamily="34" charset="0"/>
                <a:ea typeface="Montserrat" pitchFamily="34" charset="-122"/>
                <a:cs typeface="Montserrat" pitchFamily="34" charset="-120"/>
              </a:rPr>
              <a:t>Si
</a:t>
            </a:r>
            <a:r>
              <a:rPr lang="en-US" sz="1100" b="1" dirty="0">
                <a:solidFill>
                  <a:srgbClr val="000000"/>
                </a:solidFill>
                <a:latin typeface="Montserrat" pitchFamily="34" charset="0"/>
                <a:ea typeface="Montserrat" pitchFamily="34" charset="-122"/>
                <a:cs typeface="Montserrat" pitchFamily="34" charset="-120"/>
              </a:rPr>
              <a:t>• T​h​i​c​k​n​e​s​s​:​ ​</a:t>
            </a:r>
            <a:r>
              <a:rPr lang="en-US" sz="1100" dirty="0">
                <a:solidFill>
                  <a:srgbClr val="000000"/>
                </a:solidFill>
                <a:latin typeface="Montserrat" pitchFamily="34" charset="0"/>
                <a:ea typeface="Montserrat" pitchFamily="34" charset="-122"/>
                <a:cs typeface="Montserrat" pitchFamily="34" charset="-120"/>
              </a:rPr>
              <a:t>500 µm
</a:t>
            </a:r>
            <a:r>
              <a:rPr lang="en-US" sz="1100" b="1" dirty="0">
                <a:solidFill>
                  <a:srgbClr val="000000"/>
                </a:solidFill>
                <a:latin typeface="Montserrat" pitchFamily="34" charset="0"/>
                <a:ea typeface="Montserrat" pitchFamily="34" charset="-122"/>
                <a:cs typeface="Montserrat" pitchFamily="34" charset="-120"/>
              </a:rPr>
              <a:t>• L​a​y​e​r​ ​3​:​ ​</a:t>
            </a:r>
            <a:r>
              <a:rPr lang="en-US" sz="1100" dirty="0">
                <a:solidFill>
                  <a:srgbClr val="000000"/>
                </a:solidFill>
                <a:latin typeface="Montserrat" pitchFamily="34" charset="0"/>
                <a:ea typeface="Montserrat" pitchFamily="34" charset="-122"/>
                <a:cs typeface="Montserrat" pitchFamily="34" charset="-120"/>
              </a:rPr>
              <a:t>SiO2
</a:t>
            </a:r>
            <a:r>
              <a:rPr lang="en-US" sz="1100" b="1" dirty="0">
                <a:solidFill>
                  <a:srgbClr val="000000"/>
                </a:solidFill>
                <a:latin typeface="Montserrat" pitchFamily="34" charset="0"/>
                <a:ea typeface="Montserrat" pitchFamily="34" charset="-122"/>
                <a:cs typeface="Montserrat" pitchFamily="34" charset="-120"/>
              </a:rPr>
              <a:t>• T​h​i​c​k​n​e​s​s​:​ ​</a:t>
            </a:r>
            <a:r>
              <a:rPr lang="en-US" sz="1100" dirty="0">
                <a:solidFill>
                  <a:srgbClr val="000000"/>
                </a:solidFill>
                <a:latin typeface="Montserrat" pitchFamily="34" charset="0"/>
                <a:ea typeface="Montserrat" pitchFamily="34" charset="-122"/>
                <a:cs typeface="Montserrat" pitchFamily="34" charset="-120"/>
              </a:rPr>
              <a:t>2 µm
</a:t>
            </a:r>
            <a:r>
              <a:rPr lang="en-US" sz="1100" b="1" dirty="0">
                <a:solidFill>
                  <a:srgbClr val="000000"/>
                </a:solidFill>
                <a:latin typeface="Montserrat" pitchFamily="34" charset="0"/>
                <a:ea typeface="Montserrat" pitchFamily="34" charset="-122"/>
                <a:cs typeface="Montserrat" pitchFamily="34" charset="-120"/>
              </a:rPr>
              <a:t>• L​a​y​e​r​ ​4​:​ ​</a:t>
            </a:r>
            <a:r>
              <a:rPr lang="en-US" sz="1100" dirty="0">
                <a:solidFill>
                  <a:srgbClr val="000000"/>
                </a:solidFill>
                <a:latin typeface="Montserrat" pitchFamily="34" charset="0"/>
                <a:ea typeface="Montserrat" pitchFamily="34" charset="-122"/>
                <a:cs typeface="Montserrat" pitchFamily="34" charset="-120"/>
              </a:rPr>
              <a:t>Si
</a:t>
            </a:r>
            <a:r>
              <a:rPr lang="en-US" sz="1100" b="1" dirty="0">
                <a:solidFill>
                  <a:srgbClr val="000000"/>
                </a:solidFill>
                <a:latin typeface="Montserrat" pitchFamily="34" charset="0"/>
                <a:ea typeface="Montserrat" pitchFamily="34" charset="-122"/>
                <a:cs typeface="Montserrat" pitchFamily="34" charset="-120"/>
              </a:rPr>
              <a:t>• T​h​i​c​k​n​e​s​s​:​ ​</a:t>
            </a:r>
            <a:r>
              <a:rPr lang="en-US" sz="1100" dirty="0">
                <a:solidFill>
                  <a:srgbClr val="000000"/>
                </a:solidFill>
                <a:latin typeface="Montserrat" pitchFamily="34" charset="0"/>
                <a:ea typeface="Montserrat" pitchFamily="34" charset="-122"/>
                <a:cs typeface="Montserrat" pitchFamily="34" charset="-120"/>
              </a:rPr>
              <a:t>2 µm
</a:t>
            </a:r>
            <a:endParaRPr lang="en-US" sz="1100" dirty="0"/>
          </a:p>
        </p:txBody>
      </p:sp>
      <p:pic>
        <p:nvPicPr>
          <p:cNvPr id="6" name="Image 0" descr="preencoded.png">
            <a:extLst>
              <a:ext uri="{FF2B5EF4-FFF2-40B4-BE49-F238E27FC236}">
                <a16:creationId xmlns:a16="http://schemas.microsoft.com/office/drawing/2014/main" id="{ABFDDFD9-E794-9023-E9A3-8A176CFD5F3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32394" y="0"/>
            <a:ext cx="3886200" cy="3886200"/>
          </a:xfrm>
          <a:prstGeom prst="rect">
            <a:avLst/>
          </a:prstGeom>
        </p:spPr>
      </p:pic>
      <p:sp>
        <p:nvSpPr>
          <p:cNvPr id="7" name="Shape 4">
            <a:extLst>
              <a:ext uri="{FF2B5EF4-FFF2-40B4-BE49-F238E27FC236}">
                <a16:creationId xmlns:a16="http://schemas.microsoft.com/office/drawing/2014/main" id="{D5510CF0-E697-5B5B-536C-0633FB5616A6}"/>
              </a:ext>
            </a:extLst>
          </p:cNvPr>
          <p:cNvSpPr/>
          <p:nvPr/>
        </p:nvSpPr>
        <p:spPr>
          <a:xfrm>
            <a:off x="7271806" y="2761488"/>
            <a:ext cx="182880" cy="182880"/>
          </a:xfrm>
          <a:prstGeom prst="rect">
            <a:avLst/>
          </a:prstGeom>
          <a:solidFill>
            <a:srgbClr val="4A90E2"/>
          </a:solidFill>
          <a:ln w="6350">
            <a:solidFill>
              <a:srgbClr val="363636"/>
            </a:solidFill>
            <a:prstDash val="solid"/>
          </a:ln>
        </p:spPr>
        <p:txBody>
          <a:bodyPr/>
          <a:lstStyle/>
          <a:p>
            <a:endParaRPr lang="it-IT"/>
          </a:p>
        </p:txBody>
      </p:sp>
      <p:sp>
        <p:nvSpPr>
          <p:cNvPr id="8" name="Text 5">
            <a:extLst>
              <a:ext uri="{FF2B5EF4-FFF2-40B4-BE49-F238E27FC236}">
                <a16:creationId xmlns:a16="http://schemas.microsoft.com/office/drawing/2014/main" id="{698B9057-3090-9BAC-B6BE-5774DDA1B46A}"/>
              </a:ext>
            </a:extLst>
          </p:cNvPr>
          <p:cNvSpPr/>
          <p:nvPr/>
        </p:nvSpPr>
        <p:spPr>
          <a:xfrm>
            <a:off x="7546126" y="2761488"/>
            <a:ext cx="1325880" cy="228600"/>
          </a:xfrm>
          <a:prstGeom prst="rect">
            <a:avLst/>
          </a:prstGeom>
          <a:noFill/>
          <a:ln/>
        </p:spPr>
        <p:txBody>
          <a:bodyPr wrap="square" rtlCol="0" anchor="ctr"/>
          <a:lstStyle/>
          <a:p>
            <a:pPr marL="0" indent="0">
              <a:buNone/>
            </a:pPr>
            <a:r>
              <a:rPr lang="en-US" sz="900" dirty="0">
                <a:solidFill>
                  <a:srgbClr val="000000"/>
                </a:solidFill>
                <a:latin typeface="Montserrat" pitchFamily="34" charset="0"/>
                <a:ea typeface="Montserrat" pitchFamily="34" charset="-122"/>
                <a:cs typeface="Montserrat" pitchFamily="34" charset="-120"/>
              </a:rPr>
              <a:t>SiO2</a:t>
            </a:r>
            <a:endParaRPr lang="en-US" sz="900" dirty="0"/>
          </a:p>
        </p:txBody>
      </p:sp>
      <p:sp>
        <p:nvSpPr>
          <p:cNvPr id="9" name="Shape 6">
            <a:extLst>
              <a:ext uri="{FF2B5EF4-FFF2-40B4-BE49-F238E27FC236}">
                <a16:creationId xmlns:a16="http://schemas.microsoft.com/office/drawing/2014/main" id="{D302E846-B6FD-EA25-9399-08DF5501EFEF}"/>
              </a:ext>
            </a:extLst>
          </p:cNvPr>
          <p:cNvSpPr/>
          <p:nvPr/>
        </p:nvSpPr>
        <p:spPr>
          <a:xfrm>
            <a:off x="7271806" y="3035808"/>
            <a:ext cx="182880" cy="182880"/>
          </a:xfrm>
          <a:prstGeom prst="rect">
            <a:avLst/>
          </a:prstGeom>
          <a:solidFill>
            <a:srgbClr val="9B9B9B"/>
          </a:solidFill>
          <a:ln w="6350">
            <a:solidFill>
              <a:srgbClr val="363636"/>
            </a:solidFill>
            <a:prstDash val="solid"/>
          </a:ln>
        </p:spPr>
        <p:txBody>
          <a:bodyPr/>
          <a:lstStyle/>
          <a:p>
            <a:endParaRPr lang="it-IT"/>
          </a:p>
        </p:txBody>
      </p:sp>
      <p:sp>
        <p:nvSpPr>
          <p:cNvPr id="10" name="Text 7">
            <a:extLst>
              <a:ext uri="{FF2B5EF4-FFF2-40B4-BE49-F238E27FC236}">
                <a16:creationId xmlns:a16="http://schemas.microsoft.com/office/drawing/2014/main" id="{297602EA-0EA9-078A-E7F3-9E23DC0D7E87}"/>
              </a:ext>
            </a:extLst>
          </p:cNvPr>
          <p:cNvSpPr/>
          <p:nvPr/>
        </p:nvSpPr>
        <p:spPr>
          <a:xfrm>
            <a:off x="7546126" y="3035808"/>
            <a:ext cx="1325880" cy="228600"/>
          </a:xfrm>
          <a:prstGeom prst="rect">
            <a:avLst/>
          </a:prstGeom>
          <a:noFill/>
          <a:ln/>
        </p:spPr>
        <p:txBody>
          <a:bodyPr wrap="square" rtlCol="0" anchor="ctr"/>
          <a:lstStyle/>
          <a:p>
            <a:pPr marL="0" indent="0">
              <a:buNone/>
            </a:pPr>
            <a:r>
              <a:rPr lang="en-US" sz="900" dirty="0">
                <a:solidFill>
                  <a:srgbClr val="000000"/>
                </a:solidFill>
                <a:latin typeface="Montserrat" pitchFamily="34" charset="0"/>
                <a:ea typeface="Montserrat" pitchFamily="34" charset="-122"/>
                <a:cs typeface="Montserrat" pitchFamily="34" charset="-120"/>
              </a:rPr>
              <a:t>Si</a:t>
            </a:r>
            <a:endParaRPr lang="en-US" sz="900" dirty="0"/>
          </a:p>
        </p:txBody>
      </p:sp>
      <p:sp>
        <p:nvSpPr>
          <p:cNvPr id="11" name="Segnaposto contenuto 2">
            <a:extLst>
              <a:ext uri="{FF2B5EF4-FFF2-40B4-BE49-F238E27FC236}">
                <a16:creationId xmlns:a16="http://schemas.microsoft.com/office/drawing/2014/main" id="{92EE7616-C8DA-B1AA-8E9A-3BB8D2E30373}"/>
              </a:ext>
            </a:extLst>
          </p:cNvPr>
          <p:cNvSpPr txBox="1">
            <a:spLocks/>
          </p:cNvSpPr>
          <p:nvPr/>
        </p:nvSpPr>
        <p:spPr>
          <a:xfrm>
            <a:off x="838200" y="4355624"/>
            <a:ext cx="10515600" cy="18287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err="1"/>
              <a:t>Starting</a:t>
            </a:r>
            <a:r>
              <a:rPr lang="it-IT" sz="2000" dirty="0"/>
              <a:t> from a commercial </a:t>
            </a:r>
            <a:r>
              <a:rPr lang="it-IT" sz="2000" dirty="0" err="1"/>
              <a:t>structure</a:t>
            </a:r>
            <a:r>
              <a:rPr lang="it-IT" sz="2000" dirty="0"/>
              <a:t>, the goal </a:t>
            </a:r>
            <a:r>
              <a:rPr lang="it-IT" sz="2000" dirty="0" err="1"/>
              <a:t>was</a:t>
            </a:r>
            <a:r>
              <a:rPr lang="it-IT" sz="2000" dirty="0"/>
              <a:t> to </a:t>
            </a:r>
            <a:r>
              <a:rPr lang="it-IT" sz="2000" dirty="0" err="1"/>
              <a:t>try</a:t>
            </a:r>
            <a:r>
              <a:rPr lang="it-IT" sz="2000" dirty="0"/>
              <a:t> to </a:t>
            </a:r>
            <a:r>
              <a:rPr lang="it-IT" sz="2000" dirty="0" err="1"/>
              <a:t>etch</a:t>
            </a:r>
            <a:r>
              <a:rPr lang="it-IT" sz="2000" dirty="0"/>
              <a:t> some </a:t>
            </a:r>
            <a:r>
              <a:rPr lang="it-IT" sz="2000" dirty="0" err="1"/>
              <a:t>thickness</a:t>
            </a:r>
            <a:r>
              <a:rPr lang="it-IT" sz="2000" dirty="0"/>
              <a:t> to </a:t>
            </a:r>
            <a:r>
              <a:rPr lang="it-IT" sz="2000" dirty="0" err="1"/>
              <a:t>layer</a:t>
            </a:r>
            <a:r>
              <a:rPr lang="it-IT" sz="2000" dirty="0"/>
              <a:t> 4 in </a:t>
            </a:r>
            <a:r>
              <a:rPr lang="it-IT" sz="2000" dirty="0" err="1"/>
              <a:t>order</a:t>
            </a:r>
            <a:r>
              <a:rPr lang="it-IT" sz="2000" dirty="0"/>
              <a:t> to </a:t>
            </a:r>
            <a:r>
              <a:rPr lang="it-IT" sz="2000" dirty="0" err="1"/>
              <a:t>get</a:t>
            </a:r>
            <a:r>
              <a:rPr lang="it-IT" sz="2000" dirty="0"/>
              <a:t> to the </a:t>
            </a:r>
            <a:r>
              <a:rPr lang="it-IT" sz="2000" dirty="0" err="1"/>
              <a:t>wanted</a:t>
            </a:r>
            <a:r>
              <a:rPr lang="it-IT" sz="2000" dirty="0"/>
              <a:t> </a:t>
            </a:r>
            <a:r>
              <a:rPr lang="it-IT" sz="2000" dirty="0" err="1"/>
              <a:t>thickness</a:t>
            </a:r>
            <a:r>
              <a:rPr lang="it-IT" sz="2000" dirty="0"/>
              <a:t> for the </a:t>
            </a:r>
            <a:r>
              <a:rPr lang="it-IT" sz="2000" dirty="0" err="1"/>
              <a:t>structure</a:t>
            </a:r>
            <a:r>
              <a:rPr lang="it-IT" sz="2000" dirty="0"/>
              <a:t> (250 nm).</a:t>
            </a:r>
          </a:p>
          <a:p>
            <a:r>
              <a:rPr lang="it-IT" sz="2000" dirty="0" err="1">
                <a:solidFill>
                  <a:srgbClr val="FF0000"/>
                </a:solidFill>
              </a:rPr>
              <a:t>Etch</a:t>
            </a:r>
            <a:r>
              <a:rPr lang="it-IT" sz="2000" dirty="0">
                <a:solidFill>
                  <a:srgbClr val="FF0000"/>
                </a:solidFill>
              </a:rPr>
              <a:t> </a:t>
            </a:r>
            <a:r>
              <a:rPr lang="it-IT" sz="2000" dirty="0" err="1">
                <a:solidFill>
                  <a:srgbClr val="FF0000"/>
                </a:solidFill>
              </a:rPr>
              <a:t>results</a:t>
            </a:r>
            <a:r>
              <a:rPr lang="it-IT" sz="2000" dirty="0">
                <a:solidFill>
                  <a:srgbClr val="FF0000"/>
                </a:solidFill>
              </a:rPr>
              <a:t>: the </a:t>
            </a:r>
            <a:r>
              <a:rPr lang="it-IT" sz="2000" dirty="0" err="1">
                <a:solidFill>
                  <a:srgbClr val="FF0000"/>
                </a:solidFill>
              </a:rPr>
              <a:t>tollerance</a:t>
            </a:r>
            <a:r>
              <a:rPr lang="it-IT" sz="2000" dirty="0">
                <a:solidFill>
                  <a:srgbClr val="FF0000"/>
                </a:solidFill>
              </a:rPr>
              <a:t> in the device </a:t>
            </a:r>
            <a:r>
              <a:rPr lang="it-IT" sz="2000" dirty="0" err="1">
                <a:solidFill>
                  <a:srgbClr val="FF0000"/>
                </a:solidFill>
              </a:rPr>
              <a:t>layer</a:t>
            </a:r>
            <a:r>
              <a:rPr lang="it-IT" sz="2000" dirty="0">
                <a:solidFill>
                  <a:srgbClr val="FF0000"/>
                </a:solidFill>
              </a:rPr>
              <a:t> </a:t>
            </a:r>
            <a:r>
              <a:rPr lang="it-IT" sz="2000" dirty="0" err="1">
                <a:solidFill>
                  <a:srgbClr val="FF0000"/>
                </a:solidFill>
              </a:rPr>
              <a:t>thickness</a:t>
            </a:r>
            <a:r>
              <a:rPr lang="it-IT" sz="2000" dirty="0">
                <a:solidFill>
                  <a:srgbClr val="FF0000"/>
                </a:solidFill>
              </a:rPr>
              <a:t> (± 10%) do </a:t>
            </a:r>
            <a:r>
              <a:rPr lang="it-IT" sz="2000" dirty="0" err="1">
                <a:solidFill>
                  <a:srgbClr val="FF0000"/>
                </a:solidFill>
              </a:rPr>
              <a:t>not</a:t>
            </a:r>
            <a:r>
              <a:rPr lang="it-IT" sz="2000" dirty="0">
                <a:solidFill>
                  <a:srgbClr val="FF0000"/>
                </a:solidFill>
              </a:rPr>
              <a:t> </a:t>
            </a:r>
            <a:r>
              <a:rPr lang="it-IT" sz="2000" dirty="0" err="1">
                <a:solidFill>
                  <a:srgbClr val="FF0000"/>
                </a:solidFill>
              </a:rPr>
              <a:t>allow</a:t>
            </a:r>
            <a:r>
              <a:rPr lang="it-IT" sz="2000" dirty="0">
                <a:solidFill>
                  <a:srgbClr val="FF0000"/>
                </a:solidFill>
              </a:rPr>
              <a:t> for a good control of the </a:t>
            </a:r>
            <a:r>
              <a:rPr lang="it-IT" sz="2000" dirty="0" err="1">
                <a:solidFill>
                  <a:srgbClr val="FF0000"/>
                </a:solidFill>
              </a:rPr>
              <a:t>final</a:t>
            </a:r>
            <a:r>
              <a:rPr lang="it-IT" sz="2000" dirty="0">
                <a:solidFill>
                  <a:srgbClr val="FF0000"/>
                </a:solidFill>
              </a:rPr>
              <a:t> Si </a:t>
            </a:r>
            <a:r>
              <a:rPr lang="it-IT" sz="2000" dirty="0" err="1">
                <a:solidFill>
                  <a:srgbClr val="FF0000"/>
                </a:solidFill>
              </a:rPr>
              <a:t>layer</a:t>
            </a:r>
            <a:r>
              <a:rPr lang="it-IT" sz="2000" dirty="0">
                <a:solidFill>
                  <a:srgbClr val="FF0000"/>
                </a:solidFill>
              </a:rPr>
              <a:t> </a:t>
            </a:r>
            <a:r>
              <a:rPr lang="it-IT" sz="2000" dirty="0" err="1">
                <a:solidFill>
                  <a:srgbClr val="FF0000"/>
                </a:solidFill>
              </a:rPr>
              <a:t>thickness</a:t>
            </a:r>
            <a:r>
              <a:rPr lang="it-IT" sz="2000" dirty="0">
                <a:solidFill>
                  <a:srgbClr val="FF0000"/>
                </a:solidFill>
              </a:rPr>
              <a:t>.</a:t>
            </a:r>
            <a:endParaRPr lang="it-IT" sz="2000" dirty="0"/>
          </a:p>
          <a:p>
            <a:pPr marL="0" indent="0">
              <a:buNone/>
            </a:pPr>
            <a:endParaRPr lang="it-IT" sz="2000" dirty="0"/>
          </a:p>
        </p:txBody>
      </p:sp>
      <p:sp>
        <p:nvSpPr>
          <p:cNvPr id="2" name="Text 4">
            <a:extLst>
              <a:ext uri="{FF2B5EF4-FFF2-40B4-BE49-F238E27FC236}">
                <a16:creationId xmlns:a16="http://schemas.microsoft.com/office/drawing/2014/main" id="{56425F21-050A-C092-8543-57ADD83C5BEA}"/>
              </a:ext>
            </a:extLst>
          </p:cNvPr>
          <p:cNvSpPr/>
          <p:nvPr/>
        </p:nvSpPr>
        <p:spPr>
          <a:xfrm>
            <a:off x="502920" y="310896"/>
            <a:ext cx="11155680" cy="438912"/>
          </a:xfrm>
          <a:prstGeom prst="rect">
            <a:avLst/>
          </a:prstGeom>
          <a:noFill/>
          <a:ln/>
        </p:spPr>
        <p:txBody>
          <a:bodyPr wrap="square" lIns="0" tIns="0" rIns="0" bIns="0" rtlCol="0" anchor="ctr">
            <a:normAutofit/>
          </a:bodyPr>
          <a:lstStyle/>
          <a:p>
            <a:r>
              <a:rPr lang="en-US" sz="2600" b="1" dirty="0">
                <a:solidFill>
                  <a:srgbClr val="12263A"/>
                </a:solidFill>
              </a:rPr>
              <a:t>Fabrication of the Slot waveguide (INFN-</a:t>
            </a:r>
            <a:r>
              <a:rPr lang="en-GB" sz="2400" b="1" dirty="0">
                <a:solidFill>
                  <a:srgbClr val="122236"/>
                </a:solidFill>
              </a:rPr>
              <a:t>Torino, CNR, INRIM)</a:t>
            </a:r>
            <a:endParaRPr lang="en-US" sz="2600" dirty="0"/>
          </a:p>
        </p:txBody>
      </p:sp>
    </p:spTree>
    <p:extLst>
      <p:ext uri="{BB962C8B-B14F-4D97-AF65-F5344CB8AC3E}">
        <p14:creationId xmlns:p14="http://schemas.microsoft.com/office/powerpoint/2010/main" val="15394824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72BB4-80A8-A7A3-AC1A-2FA5FCB16B7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D68B52AD-E08E-246B-8392-5D326C468ECF}"/>
                  </a:ext>
                </a:extLst>
              </p:cNvPr>
              <p:cNvSpPr>
                <a:spLocks noGrp="1"/>
              </p:cNvSpPr>
              <p:nvPr>
                <p:ph idx="1"/>
              </p:nvPr>
            </p:nvSpPr>
            <p:spPr>
              <a:xfrm>
                <a:off x="838200" y="765080"/>
                <a:ext cx="10515600" cy="3093688"/>
              </a:xfrm>
            </p:spPr>
            <p:txBody>
              <a:bodyPr>
                <a:normAutofit/>
              </a:bodyPr>
              <a:lstStyle/>
              <a:p>
                <a:r>
                  <a:rPr lang="it-IT" sz="2000" dirty="0">
                    <a:solidFill>
                      <a:srgbClr val="0070C0"/>
                    </a:solidFill>
                  </a:rPr>
                  <a:t>Solution: </a:t>
                </a:r>
                <a:r>
                  <a:rPr lang="it-IT" sz="2000" dirty="0" err="1">
                    <a:solidFill>
                      <a:srgbClr val="0070C0"/>
                    </a:solidFill>
                  </a:rPr>
                  <a:t>avoid</a:t>
                </a:r>
                <a:r>
                  <a:rPr lang="it-IT" sz="2000" dirty="0">
                    <a:solidFill>
                      <a:srgbClr val="0070C0"/>
                    </a:solidFill>
                  </a:rPr>
                  <a:t> </a:t>
                </a:r>
                <a:r>
                  <a:rPr lang="it-IT" sz="2000" dirty="0" err="1">
                    <a:solidFill>
                      <a:srgbClr val="0070C0"/>
                    </a:solidFill>
                  </a:rPr>
                  <a:t>etching</a:t>
                </a:r>
                <a:r>
                  <a:rPr lang="it-IT" sz="2000" dirty="0">
                    <a:solidFill>
                      <a:srgbClr val="0070C0"/>
                    </a:solidFill>
                  </a:rPr>
                  <a:t> the Si of the </a:t>
                </a:r>
                <a:r>
                  <a:rPr lang="it-IT" sz="2000" dirty="0" err="1">
                    <a:solidFill>
                      <a:srgbClr val="0070C0"/>
                    </a:solidFill>
                  </a:rPr>
                  <a:t>layer</a:t>
                </a:r>
                <a:r>
                  <a:rPr lang="it-IT" sz="2000" dirty="0">
                    <a:solidFill>
                      <a:srgbClr val="0070C0"/>
                    </a:solidFill>
                  </a:rPr>
                  <a:t> </a:t>
                </a:r>
                <a:r>
                  <a:rPr lang="it-IT" sz="2000" dirty="0" err="1">
                    <a:solidFill>
                      <a:srgbClr val="0070C0"/>
                    </a:solidFill>
                  </a:rPr>
                  <a:t>given</a:t>
                </a:r>
                <a:r>
                  <a:rPr lang="it-IT" sz="2000" dirty="0">
                    <a:solidFill>
                      <a:srgbClr val="0070C0"/>
                    </a:solidFill>
                  </a:rPr>
                  <a:t> by the supplier and make the </a:t>
                </a:r>
                <a:r>
                  <a:rPr lang="it-IT" sz="2000" dirty="0" err="1">
                    <a:solidFill>
                      <a:srgbClr val="0070C0"/>
                    </a:solidFill>
                  </a:rPr>
                  <a:t>two</a:t>
                </a:r>
                <a:r>
                  <a:rPr lang="it-IT" sz="2000" dirty="0">
                    <a:solidFill>
                      <a:srgbClr val="0070C0"/>
                    </a:solidFill>
                  </a:rPr>
                  <a:t> </a:t>
                </a:r>
                <a:r>
                  <a:rPr lang="it-IT" sz="2000" dirty="0" err="1">
                    <a:solidFill>
                      <a:srgbClr val="0070C0"/>
                    </a:solidFill>
                  </a:rPr>
                  <a:t>waveguides</a:t>
                </a:r>
                <a:r>
                  <a:rPr lang="it-IT" sz="2000" dirty="0">
                    <a:solidFill>
                      <a:srgbClr val="0070C0"/>
                    </a:solidFill>
                  </a:rPr>
                  <a:t> by Si </a:t>
                </a:r>
                <a:r>
                  <a:rPr lang="it-IT" sz="2000" dirty="0" err="1">
                    <a:solidFill>
                      <a:srgbClr val="0070C0"/>
                    </a:solidFill>
                  </a:rPr>
                  <a:t>deposition</a:t>
                </a:r>
                <a:r>
                  <a:rPr lang="it-IT" sz="2000" dirty="0">
                    <a:solidFill>
                      <a:srgbClr val="0070C0"/>
                    </a:solidFill>
                  </a:rPr>
                  <a:t> on the SiO2 </a:t>
                </a:r>
                <a:r>
                  <a:rPr lang="it-IT" sz="2000" dirty="0" err="1">
                    <a:solidFill>
                      <a:srgbClr val="0070C0"/>
                    </a:solidFill>
                  </a:rPr>
                  <a:t>layer</a:t>
                </a:r>
                <a:r>
                  <a:rPr lang="it-IT" sz="2000" dirty="0">
                    <a:solidFill>
                      <a:srgbClr val="0070C0"/>
                    </a:solidFill>
                  </a:rPr>
                  <a:t> 3.</a:t>
                </a:r>
              </a:p>
              <a:p>
                <a:endParaRPr lang="it-IT" sz="2000" dirty="0">
                  <a:solidFill>
                    <a:srgbClr val="0070C0"/>
                  </a:solidFill>
                </a:endParaRPr>
              </a:p>
              <a:p>
                <a:r>
                  <a:rPr lang="it-IT" sz="2000" dirty="0">
                    <a:solidFill>
                      <a:schemeClr val="tx1"/>
                    </a:solidFill>
                  </a:rPr>
                  <a:t>This way can be </a:t>
                </a:r>
                <a:r>
                  <a:rPr lang="it-IT" sz="2000" dirty="0" err="1">
                    <a:solidFill>
                      <a:schemeClr val="tx1"/>
                    </a:solidFill>
                  </a:rPr>
                  <a:t>pursued</a:t>
                </a:r>
                <a:r>
                  <a:rPr lang="it-IT" sz="2000" dirty="0">
                    <a:solidFill>
                      <a:schemeClr val="tx1"/>
                    </a:solidFill>
                  </a:rPr>
                  <a:t> by </a:t>
                </a:r>
                <a:r>
                  <a:rPr lang="it-IT" sz="2000" dirty="0" err="1">
                    <a:solidFill>
                      <a:schemeClr val="tx1"/>
                    </a:solidFill>
                  </a:rPr>
                  <a:t>using</a:t>
                </a:r>
                <a:r>
                  <a:rPr lang="it-IT" sz="2000" dirty="0">
                    <a:solidFill>
                      <a:schemeClr val="tx1"/>
                    </a:solidFill>
                  </a:rPr>
                  <a:t> </a:t>
                </a:r>
                <a:r>
                  <a:rPr lang="it-IT" sz="2000" dirty="0" err="1">
                    <a:solidFill>
                      <a:schemeClr val="tx1"/>
                    </a:solidFill>
                  </a:rPr>
                  <a:t>amorphus</a:t>
                </a:r>
                <a:r>
                  <a:rPr lang="it-IT" sz="2000" dirty="0">
                    <a:solidFill>
                      <a:schemeClr val="tx1"/>
                    </a:solidFill>
                  </a:rPr>
                  <a:t> Si (</a:t>
                </a:r>
                <a:r>
                  <a:rPr lang="it-IT" sz="2000" dirty="0" err="1">
                    <a:solidFill>
                      <a:schemeClr val="tx1"/>
                    </a:solidFill>
                  </a:rPr>
                  <a:t>instead</a:t>
                </a:r>
                <a:r>
                  <a:rPr lang="it-IT" sz="2000" dirty="0">
                    <a:solidFill>
                      <a:schemeClr val="tx1"/>
                    </a:solidFill>
                  </a:rPr>
                  <a:t> of </a:t>
                </a:r>
                <a:r>
                  <a:rPr lang="it-IT" sz="2000" dirty="0" err="1">
                    <a:solidFill>
                      <a:schemeClr val="tx1"/>
                    </a:solidFill>
                  </a:rPr>
                  <a:t>polycristalline</a:t>
                </a:r>
                <a:r>
                  <a:rPr lang="it-IT" sz="2000" dirty="0">
                    <a:solidFill>
                      <a:schemeClr val="tx1"/>
                    </a:solidFill>
                  </a:rPr>
                  <a:t> Si). </a:t>
                </a:r>
                <a:r>
                  <a:rPr lang="it-IT" sz="2000" dirty="0" err="1">
                    <a:solidFill>
                      <a:schemeClr val="tx1"/>
                    </a:solidFill>
                  </a:rPr>
                  <a:t>This</a:t>
                </a:r>
                <a:r>
                  <a:rPr lang="it-IT" sz="2000" dirty="0">
                    <a:solidFill>
                      <a:schemeClr val="tx1"/>
                    </a:solidFill>
                  </a:rPr>
                  <a:t> </a:t>
                </a:r>
                <a:r>
                  <a:rPr lang="it-IT" sz="2000" dirty="0" err="1">
                    <a:solidFill>
                      <a:schemeClr val="tx1"/>
                    </a:solidFill>
                  </a:rPr>
                  <a:t>shall</a:t>
                </a:r>
                <a:r>
                  <a:rPr lang="it-IT" sz="2000" dirty="0">
                    <a:solidFill>
                      <a:schemeClr val="tx1"/>
                    </a:solidFill>
                  </a:rPr>
                  <a:t> </a:t>
                </a:r>
                <a:r>
                  <a:rPr lang="it-IT" sz="2000" dirty="0" err="1">
                    <a:solidFill>
                      <a:schemeClr val="tx1"/>
                    </a:solidFill>
                  </a:rPr>
                  <a:t>not</a:t>
                </a:r>
                <a:r>
                  <a:rPr lang="it-IT" sz="2000" dirty="0">
                    <a:solidFill>
                      <a:schemeClr val="tx1"/>
                    </a:solidFill>
                  </a:rPr>
                  <a:t> impact on the </a:t>
                </a:r>
                <a:r>
                  <a:rPr lang="it-IT" sz="2000" dirty="0" err="1">
                    <a:solidFill>
                      <a:schemeClr val="tx1"/>
                    </a:solidFill>
                  </a:rPr>
                  <a:t>material</a:t>
                </a:r>
                <a:r>
                  <a:rPr lang="it-IT" sz="2000" dirty="0">
                    <a:solidFill>
                      <a:schemeClr val="tx1"/>
                    </a:solidFill>
                  </a:rPr>
                  <a:t> </a:t>
                </a:r>
                <a:r>
                  <a:rPr lang="it-IT" sz="2000" dirty="0" err="1">
                    <a:solidFill>
                      <a:schemeClr val="tx1"/>
                    </a:solidFill>
                  </a:rPr>
                  <a:t>electric</a:t>
                </a:r>
                <a:r>
                  <a:rPr lang="it-IT" sz="2000" dirty="0">
                    <a:solidFill>
                      <a:schemeClr val="tx1"/>
                    </a:solidFill>
                  </a:rPr>
                  <a:t> </a:t>
                </a:r>
                <a:r>
                  <a:rPr lang="it-IT" sz="2000" dirty="0" err="1">
                    <a:solidFill>
                      <a:schemeClr val="tx1"/>
                    </a:solidFill>
                  </a:rPr>
                  <a:t>properties</a:t>
                </a:r>
                <a:r>
                  <a:rPr lang="it-IT" sz="2000" dirty="0">
                    <a:solidFill>
                      <a:schemeClr val="tx1"/>
                    </a:solidFill>
                  </a:rPr>
                  <a:t> (</a:t>
                </a:r>
                <a14:m>
                  <m:oMath xmlns:m="http://schemas.openxmlformats.org/officeDocument/2006/math">
                    <m:sSub>
                      <m:sSubPr>
                        <m:ctrlPr>
                          <a:rPr lang="it-IT" sz="2000" i="1" smtClean="0">
                            <a:solidFill>
                              <a:schemeClr val="tx1"/>
                            </a:solidFill>
                            <a:latin typeface="Cambria Math" panose="02040503050406030204" pitchFamily="18" charset="0"/>
                          </a:rPr>
                        </m:ctrlPr>
                      </m:sSubPr>
                      <m:e>
                        <m:r>
                          <a:rPr lang="it-IT" sz="2000" i="1" smtClean="0">
                            <a:solidFill>
                              <a:schemeClr val="tx1"/>
                            </a:solidFill>
                            <a:latin typeface="Cambria Math" panose="02040503050406030204" pitchFamily="18" charset="0"/>
                            <a:ea typeface="Cambria Math" panose="02040503050406030204" pitchFamily="18" charset="0"/>
                          </a:rPr>
                          <m:t>𝜀</m:t>
                        </m:r>
                      </m:e>
                      <m:sub>
                        <m:r>
                          <a:rPr lang="it-IT" sz="2000" b="0" i="1" smtClean="0">
                            <a:solidFill>
                              <a:schemeClr val="tx1"/>
                            </a:solidFill>
                            <a:latin typeface="Cambria Math" panose="02040503050406030204" pitchFamily="18" charset="0"/>
                          </a:rPr>
                          <m:t>𝑟</m:t>
                        </m:r>
                      </m:sub>
                    </m:sSub>
                  </m:oMath>
                </a14:m>
                <a:r>
                  <a:rPr lang="it-IT" sz="2000" dirty="0">
                    <a:solidFill>
                      <a:schemeClr val="tx1"/>
                    </a:solidFill>
                  </a:rPr>
                  <a:t>, </a:t>
                </a:r>
                <a14:m>
                  <m:oMath xmlns:m="http://schemas.openxmlformats.org/officeDocument/2006/math">
                    <m:r>
                      <a:rPr lang="it-IT" sz="2000" b="0" i="1" smtClean="0">
                        <a:solidFill>
                          <a:schemeClr val="tx1"/>
                        </a:solidFill>
                        <a:latin typeface="Cambria Math" panose="02040503050406030204" pitchFamily="18" charset="0"/>
                      </a:rPr>
                      <m:t>𝑡𝑎𝑛𝑔</m:t>
                    </m:r>
                    <m:r>
                      <a:rPr lang="it-IT" sz="2000" b="0" i="1" smtClean="0">
                        <a:solidFill>
                          <a:schemeClr val="tx1"/>
                        </a:solidFill>
                        <a:latin typeface="Cambria Math" panose="02040503050406030204" pitchFamily="18" charset="0"/>
                        <a:ea typeface="Cambria Math" panose="02040503050406030204" pitchFamily="18" charset="0"/>
                      </a:rPr>
                      <m:t>𝛿</m:t>
                    </m:r>
                  </m:oMath>
                </a14:m>
                <a:r>
                  <a:rPr lang="it-IT" sz="2000" dirty="0">
                    <a:solidFill>
                      <a:schemeClr val="tx1"/>
                    </a:solidFill>
                  </a:rPr>
                  <a:t>). </a:t>
                </a:r>
              </a:p>
              <a:p>
                <a:endParaRPr lang="it-IT" sz="2000" dirty="0">
                  <a:solidFill>
                    <a:schemeClr val="tx1"/>
                  </a:solidFill>
                </a:endParaRPr>
              </a:p>
            </p:txBody>
          </p:sp>
        </mc:Choice>
        <mc:Fallback xmlns="">
          <p:sp>
            <p:nvSpPr>
              <p:cNvPr id="3" name="Segnaposto contenuto 2">
                <a:extLst>
                  <a:ext uri="{FF2B5EF4-FFF2-40B4-BE49-F238E27FC236}">
                    <a16:creationId xmlns:a16="http://schemas.microsoft.com/office/drawing/2014/main" id="{D68B52AD-E08E-246B-8392-5D326C468ECF}"/>
                  </a:ext>
                </a:extLst>
              </p:cNvPr>
              <p:cNvSpPr>
                <a:spLocks noGrp="1" noRot="1" noChangeAspect="1" noMove="1" noResize="1" noEditPoints="1" noAdjustHandles="1" noChangeArrowheads="1" noChangeShapeType="1" noTextEdit="1"/>
              </p:cNvSpPr>
              <p:nvPr>
                <p:ph idx="1"/>
              </p:nvPr>
            </p:nvSpPr>
            <p:spPr>
              <a:xfrm>
                <a:off x="838200" y="765080"/>
                <a:ext cx="10515600" cy="3093688"/>
              </a:xfrm>
              <a:blipFill>
                <a:blip r:embed="rId2"/>
                <a:stretch>
                  <a:fillRect/>
                </a:stretch>
              </a:blipFill>
            </p:spPr>
            <p:txBody>
              <a:bodyPr/>
              <a:lstStyle/>
              <a:p>
                <a:r>
                  <a:rPr lang="en-GB">
                    <a:noFill/>
                  </a:rPr>
                  <a:t> </a:t>
                </a:r>
              </a:p>
            </p:txBody>
          </p:sp>
        </mc:Fallback>
      </mc:AlternateContent>
      <p:pic>
        <p:nvPicPr>
          <p:cNvPr id="14" name="Image 0" descr="preencoded.png">
            <a:extLst>
              <a:ext uri="{FF2B5EF4-FFF2-40B4-BE49-F238E27FC236}">
                <a16:creationId xmlns:a16="http://schemas.microsoft.com/office/drawing/2014/main" id="{9ED367FF-4126-9033-8BC7-B3B43090B5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99332" y="2834640"/>
            <a:ext cx="3886200" cy="3886200"/>
          </a:xfrm>
          <a:prstGeom prst="rect">
            <a:avLst/>
          </a:prstGeom>
        </p:spPr>
      </p:pic>
      <p:sp>
        <p:nvSpPr>
          <p:cNvPr id="15" name="Shape 5">
            <a:extLst>
              <a:ext uri="{FF2B5EF4-FFF2-40B4-BE49-F238E27FC236}">
                <a16:creationId xmlns:a16="http://schemas.microsoft.com/office/drawing/2014/main" id="{E06754A3-1030-0B94-EBB4-DDA2E631D41D}"/>
              </a:ext>
            </a:extLst>
          </p:cNvPr>
          <p:cNvSpPr/>
          <p:nvPr/>
        </p:nvSpPr>
        <p:spPr>
          <a:xfrm>
            <a:off x="8119872" y="4480560"/>
            <a:ext cx="182880" cy="182880"/>
          </a:xfrm>
          <a:prstGeom prst="rect">
            <a:avLst/>
          </a:prstGeom>
          <a:solidFill>
            <a:srgbClr val="4A90E2"/>
          </a:solidFill>
          <a:ln w="6350">
            <a:solidFill>
              <a:srgbClr val="363636"/>
            </a:solidFill>
            <a:prstDash val="solid"/>
          </a:ln>
        </p:spPr>
        <p:txBody>
          <a:bodyPr/>
          <a:lstStyle/>
          <a:p>
            <a:endParaRPr lang="it-IT"/>
          </a:p>
        </p:txBody>
      </p:sp>
      <p:sp>
        <p:nvSpPr>
          <p:cNvPr id="16" name="Text 6">
            <a:extLst>
              <a:ext uri="{FF2B5EF4-FFF2-40B4-BE49-F238E27FC236}">
                <a16:creationId xmlns:a16="http://schemas.microsoft.com/office/drawing/2014/main" id="{AD9DA4C0-79E5-633E-FDFD-B14194E86C75}"/>
              </a:ext>
            </a:extLst>
          </p:cNvPr>
          <p:cNvSpPr/>
          <p:nvPr/>
        </p:nvSpPr>
        <p:spPr>
          <a:xfrm>
            <a:off x="8394192" y="4480560"/>
            <a:ext cx="1325880" cy="228600"/>
          </a:xfrm>
          <a:prstGeom prst="rect">
            <a:avLst/>
          </a:prstGeom>
          <a:noFill/>
          <a:ln/>
        </p:spPr>
        <p:txBody>
          <a:bodyPr wrap="square" rtlCol="0" anchor="ctr"/>
          <a:lstStyle/>
          <a:p>
            <a:pPr marL="0" indent="0">
              <a:buNone/>
            </a:pPr>
            <a:r>
              <a:rPr lang="en-US" sz="900" dirty="0">
                <a:solidFill>
                  <a:srgbClr val="000000"/>
                </a:solidFill>
                <a:latin typeface="Montserrat" pitchFamily="34" charset="0"/>
                <a:ea typeface="Montserrat" pitchFamily="34" charset="-122"/>
                <a:cs typeface="Montserrat" pitchFamily="34" charset="-120"/>
              </a:rPr>
              <a:t>SiO2</a:t>
            </a:r>
            <a:endParaRPr lang="en-US" sz="900" dirty="0"/>
          </a:p>
        </p:txBody>
      </p:sp>
      <p:sp>
        <p:nvSpPr>
          <p:cNvPr id="17" name="Shape 7">
            <a:extLst>
              <a:ext uri="{FF2B5EF4-FFF2-40B4-BE49-F238E27FC236}">
                <a16:creationId xmlns:a16="http://schemas.microsoft.com/office/drawing/2014/main" id="{0A53538B-B9C0-3F0C-F2B1-1712E40DF0B5}"/>
              </a:ext>
            </a:extLst>
          </p:cNvPr>
          <p:cNvSpPr/>
          <p:nvPr/>
        </p:nvSpPr>
        <p:spPr>
          <a:xfrm>
            <a:off x="8119872" y="4754880"/>
            <a:ext cx="182880" cy="182880"/>
          </a:xfrm>
          <a:prstGeom prst="rect">
            <a:avLst/>
          </a:prstGeom>
          <a:solidFill>
            <a:srgbClr val="9B9B9B"/>
          </a:solidFill>
          <a:ln w="6350">
            <a:solidFill>
              <a:srgbClr val="363636"/>
            </a:solidFill>
            <a:prstDash val="solid"/>
          </a:ln>
        </p:spPr>
        <p:txBody>
          <a:bodyPr/>
          <a:lstStyle/>
          <a:p>
            <a:endParaRPr lang="it-IT"/>
          </a:p>
        </p:txBody>
      </p:sp>
      <p:sp>
        <p:nvSpPr>
          <p:cNvPr id="18" name="Text 8">
            <a:extLst>
              <a:ext uri="{FF2B5EF4-FFF2-40B4-BE49-F238E27FC236}">
                <a16:creationId xmlns:a16="http://schemas.microsoft.com/office/drawing/2014/main" id="{829837A9-71D7-2F0F-BB49-82367EA286D6}"/>
              </a:ext>
            </a:extLst>
          </p:cNvPr>
          <p:cNvSpPr/>
          <p:nvPr/>
        </p:nvSpPr>
        <p:spPr>
          <a:xfrm>
            <a:off x="8394192" y="4754880"/>
            <a:ext cx="1325880" cy="228600"/>
          </a:xfrm>
          <a:prstGeom prst="rect">
            <a:avLst/>
          </a:prstGeom>
          <a:noFill/>
          <a:ln/>
        </p:spPr>
        <p:txBody>
          <a:bodyPr wrap="square" rtlCol="0" anchor="ctr"/>
          <a:lstStyle/>
          <a:p>
            <a:pPr marL="0" indent="0">
              <a:buNone/>
            </a:pPr>
            <a:r>
              <a:rPr lang="en-US" sz="900" dirty="0">
                <a:solidFill>
                  <a:srgbClr val="000000"/>
                </a:solidFill>
                <a:latin typeface="Montserrat" pitchFamily="34" charset="0"/>
                <a:ea typeface="Montserrat" pitchFamily="34" charset="-122"/>
                <a:cs typeface="Montserrat" pitchFamily="34" charset="-120"/>
              </a:rPr>
              <a:t>Si</a:t>
            </a:r>
            <a:endParaRPr lang="en-US" sz="900" dirty="0"/>
          </a:p>
        </p:txBody>
      </p:sp>
      <p:sp>
        <p:nvSpPr>
          <p:cNvPr id="2" name="Text 4">
            <a:extLst>
              <a:ext uri="{FF2B5EF4-FFF2-40B4-BE49-F238E27FC236}">
                <a16:creationId xmlns:a16="http://schemas.microsoft.com/office/drawing/2014/main" id="{476210F4-E51F-922E-54AA-3DC93CA5823F}"/>
              </a:ext>
            </a:extLst>
          </p:cNvPr>
          <p:cNvSpPr/>
          <p:nvPr/>
        </p:nvSpPr>
        <p:spPr>
          <a:xfrm>
            <a:off x="502920" y="310896"/>
            <a:ext cx="11155680" cy="438912"/>
          </a:xfrm>
          <a:prstGeom prst="rect">
            <a:avLst/>
          </a:prstGeom>
          <a:noFill/>
          <a:ln/>
        </p:spPr>
        <p:txBody>
          <a:bodyPr wrap="square" lIns="0" tIns="0" rIns="0" bIns="0" rtlCol="0" anchor="ctr">
            <a:normAutofit/>
          </a:bodyPr>
          <a:lstStyle/>
          <a:p>
            <a:r>
              <a:rPr lang="en-US" sz="2600" b="1" dirty="0">
                <a:solidFill>
                  <a:srgbClr val="12263A"/>
                </a:solidFill>
              </a:rPr>
              <a:t>Fabrication of the Slot waveguide (INFN-</a:t>
            </a:r>
            <a:r>
              <a:rPr lang="en-GB" sz="2400" b="1" dirty="0">
                <a:solidFill>
                  <a:srgbClr val="122236"/>
                </a:solidFill>
              </a:rPr>
              <a:t>Torino, CNR, INRIM)</a:t>
            </a:r>
            <a:endParaRPr lang="en-US" sz="2600" dirty="0"/>
          </a:p>
        </p:txBody>
      </p:sp>
    </p:spTree>
    <p:extLst>
      <p:ext uri="{BB962C8B-B14F-4D97-AF65-F5344CB8AC3E}">
        <p14:creationId xmlns:p14="http://schemas.microsoft.com/office/powerpoint/2010/main" val="4545860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347471" y="65783"/>
            <a:ext cx="11565028" cy="889474"/>
          </a:xfrm>
          <a:prstGeom prst="rect">
            <a:avLst/>
          </a:prstGeom>
          <a:noFill/>
        </p:spPr>
        <p:txBody>
          <a:bodyPr wrap="square" lIns="73152" tIns="36576" rIns="73152" bIns="36576">
            <a:spAutoFit/>
          </a:bodyPr>
          <a:lstStyle>
            <a:lvl1pPr>
              <a:defRPr sz="2500" b="1">
                <a:solidFill>
                  <a:srgbClr val="122236"/>
                </a:solidFill>
              </a:defRPr>
            </a:lvl1pPr>
          </a:lstStyle>
          <a:p>
            <a:r>
              <a:rPr lang="it-IT" dirty="0"/>
              <a:t>SLOT WAVEGUIDE </a:t>
            </a:r>
            <a:r>
              <a:rPr dirty="0"/>
              <a:t>Fabrication</a:t>
            </a:r>
            <a:r>
              <a:rPr lang="it-IT" dirty="0"/>
              <a:t> (</a:t>
            </a:r>
            <a:r>
              <a:rPr lang="en-GB" dirty="0"/>
              <a:t>CNRS/C2N)</a:t>
            </a:r>
          </a:p>
          <a:p>
            <a:r>
              <a:rPr dirty="0"/>
              <a:t> reality check: nm-scale tapering</a:t>
            </a:r>
          </a:p>
        </p:txBody>
      </p:sp>
      <p:sp>
        <p:nvSpPr>
          <p:cNvPr id="4" name="Rectangle 3"/>
          <p:cNvSpPr/>
          <p:nvPr/>
        </p:nvSpPr>
        <p:spPr>
          <a:xfrm>
            <a:off x="347472" y="896112"/>
            <a:ext cx="11475720" cy="32004"/>
          </a:xfrm>
          <a:prstGeom prst="rect">
            <a:avLst/>
          </a:prstGeom>
          <a:solidFill>
            <a:srgbClr val="EA7717"/>
          </a:solidFill>
          <a:ln>
            <a:solidFill>
              <a:srgbClr val="EA771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347472" y="6510528"/>
            <a:ext cx="5943600" cy="164592"/>
          </a:xfrm>
          <a:prstGeom prst="rect">
            <a:avLst/>
          </a:prstGeom>
          <a:noFill/>
        </p:spPr>
        <p:txBody>
          <a:bodyPr wrap="square" lIns="73152" tIns="36576" rIns="73152" bIns="36576">
            <a:spAutoFit/>
          </a:bodyPr>
          <a:lstStyle/>
          <a:p>
            <a:r>
              <a:rPr sz="800" b="0">
                <a:solidFill>
                  <a:srgbClr val="787878"/>
                </a:solidFill>
              </a:rPr>
              <a:t>Giuseppe Torrisi • INFN-LNS</a:t>
            </a:r>
          </a:p>
        </p:txBody>
      </p:sp>
      <p:sp>
        <p:nvSpPr>
          <p:cNvPr id="6" name="TextBox 5"/>
          <p:cNvSpPr txBox="1"/>
          <p:nvPr/>
        </p:nvSpPr>
        <p:spPr>
          <a:xfrm>
            <a:off x="358140" y="969264"/>
            <a:ext cx="11475720" cy="381643"/>
          </a:xfrm>
          <a:prstGeom prst="rect">
            <a:avLst/>
          </a:prstGeom>
          <a:noFill/>
        </p:spPr>
        <p:txBody>
          <a:bodyPr wrap="square" lIns="73152" tIns="36576" rIns="73152" bIns="36576">
            <a:spAutoFit/>
          </a:bodyPr>
          <a:lstStyle/>
          <a:p>
            <a:r>
              <a:rPr sz="2000" b="0" dirty="0">
                <a:solidFill>
                  <a:srgbClr val="3C3C3C"/>
                </a:solidFill>
              </a:rPr>
              <a:t>CNRS/C2N processed an INFN slot-waveguide test with a nominal width variation of only 3 nm</a:t>
            </a:r>
          </a:p>
        </p:txBody>
      </p:sp>
      <p:pic>
        <p:nvPicPr>
          <p:cNvPr id="7" name="Picture 6" descr="image.png"/>
          <p:cNvPicPr>
            <a:picLocks noChangeAspect="1"/>
          </p:cNvPicPr>
          <p:nvPr/>
        </p:nvPicPr>
        <p:blipFill>
          <a:blip r:embed="rId3"/>
          <a:srcRect t="54451"/>
          <a:stretch>
            <a:fillRect/>
          </a:stretch>
        </p:blipFill>
        <p:spPr>
          <a:xfrm>
            <a:off x="548639" y="4134400"/>
            <a:ext cx="3538601" cy="2300621"/>
          </a:xfrm>
          <a:prstGeom prst="rect">
            <a:avLst/>
          </a:prstGeom>
        </p:spPr>
      </p:pic>
      <p:pic>
        <p:nvPicPr>
          <p:cNvPr id="8" name="Picture 7" descr="image.png"/>
          <p:cNvPicPr>
            <a:picLocks noChangeAspect="1"/>
          </p:cNvPicPr>
          <p:nvPr/>
        </p:nvPicPr>
        <p:blipFill>
          <a:blip r:embed="rId4"/>
          <a:srcRect l="13253" t="5528" r="14921" b="55763"/>
          <a:stretch>
            <a:fillRect/>
          </a:stretch>
        </p:blipFill>
        <p:spPr>
          <a:xfrm>
            <a:off x="4286909" y="1631603"/>
            <a:ext cx="3429366" cy="2602283"/>
          </a:xfrm>
          <a:prstGeom prst="rect">
            <a:avLst/>
          </a:prstGeom>
        </p:spPr>
      </p:pic>
      <p:sp>
        <p:nvSpPr>
          <p:cNvPr id="9" name="Rounded Rectangle 8"/>
          <p:cNvSpPr/>
          <p:nvPr/>
        </p:nvSpPr>
        <p:spPr>
          <a:xfrm>
            <a:off x="7915944" y="1508603"/>
            <a:ext cx="3996555" cy="5050826"/>
          </a:xfrm>
          <a:prstGeom prst="roundRect">
            <a:avLst/>
          </a:prstGeom>
          <a:solidFill>
            <a:srgbClr val="F8F8F8"/>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8915400" y="1783080"/>
            <a:ext cx="2377440" cy="320040"/>
          </a:xfrm>
          <a:prstGeom prst="rect">
            <a:avLst/>
          </a:prstGeom>
          <a:noFill/>
        </p:spPr>
        <p:txBody>
          <a:bodyPr wrap="square" lIns="73152" tIns="36576" rIns="73152" bIns="36576">
            <a:spAutoFit/>
          </a:bodyPr>
          <a:lstStyle/>
          <a:p>
            <a:r>
              <a:rPr sz="1600" b="1">
                <a:solidFill>
                  <a:srgbClr val="122236"/>
                </a:solidFill>
              </a:rPr>
              <a:t>Key numbers</a:t>
            </a:r>
          </a:p>
        </p:txBody>
      </p:sp>
      <p:sp>
        <p:nvSpPr>
          <p:cNvPr id="11" name="TextBox 10"/>
          <p:cNvSpPr txBox="1"/>
          <p:nvPr/>
        </p:nvSpPr>
        <p:spPr>
          <a:xfrm>
            <a:off x="8188164" y="2295429"/>
            <a:ext cx="3831912" cy="1040285"/>
          </a:xfrm>
          <a:prstGeom prst="rect">
            <a:avLst/>
          </a:prstGeom>
          <a:noFill/>
        </p:spPr>
        <p:txBody>
          <a:bodyPr wrap="square" lIns="73152" tIns="27432" rIns="45720" bIns="27432">
            <a:spAutoFit/>
          </a:bodyPr>
          <a:lstStyle/>
          <a:p>
            <a:pPr algn="just">
              <a:defRPr sz="1100">
                <a:solidFill>
                  <a:srgbClr val="1E1E1E"/>
                </a:solidFill>
              </a:defRPr>
            </a:pPr>
            <a:r>
              <a:rPr sz="1600" dirty="0"/>
              <a:t>• SOI: 220 nm Si on 2 µm SiO₂</a:t>
            </a:r>
          </a:p>
          <a:p>
            <a:pPr algn="just">
              <a:defRPr sz="1100">
                <a:solidFill>
                  <a:srgbClr val="1E1E1E"/>
                </a:solidFill>
              </a:defRPr>
            </a:pPr>
            <a:r>
              <a:rPr sz="1600" dirty="0"/>
              <a:t>• 100 keV EBL, positive ZEP resist</a:t>
            </a:r>
          </a:p>
          <a:p>
            <a:pPr algn="just">
              <a:defRPr sz="1100">
                <a:solidFill>
                  <a:srgbClr val="1E1E1E"/>
                </a:solidFill>
              </a:defRPr>
            </a:pPr>
            <a:r>
              <a:rPr sz="1600" dirty="0"/>
              <a:t>• standard ICP etch; no Si smoothing</a:t>
            </a:r>
          </a:p>
          <a:p>
            <a:pPr algn="just">
              <a:defRPr sz="1100">
                <a:solidFill>
                  <a:srgbClr val="1E1E1E"/>
                </a:solidFill>
              </a:defRPr>
            </a:pPr>
            <a:r>
              <a:rPr sz="1600" dirty="0"/>
              <a:t>• measured width difference ≈ 2.7–3.0 nm</a:t>
            </a:r>
          </a:p>
        </p:txBody>
      </p:sp>
      <p:sp>
        <p:nvSpPr>
          <p:cNvPr id="12" name="TextBox 11"/>
          <p:cNvSpPr txBox="1"/>
          <p:nvPr/>
        </p:nvSpPr>
        <p:spPr>
          <a:xfrm>
            <a:off x="8188164" y="3671961"/>
            <a:ext cx="3486577" cy="1304973"/>
          </a:xfrm>
          <a:prstGeom prst="rect">
            <a:avLst/>
          </a:prstGeom>
          <a:noFill/>
        </p:spPr>
        <p:txBody>
          <a:bodyPr wrap="square" lIns="73152" tIns="36576" rIns="73152" bIns="36576">
            <a:spAutoFit/>
          </a:bodyPr>
          <a:lstStyle/>
          <a:p>
            <a:r>
              <a:rPr sz="2000" b="1" dirty="0">
                <a:solidFill>
                  <a:srgbClr val="7E4E14"/>
                </a:solidFill>
              </a:rPr>
              <a:t>Conclusion: 3 nm variation is processable and measurable; roughness must still be improved.</a:t>
            </a:r>
          </a:p>
        </p:txBody>
      </p:sp>
      <p:pic>
        <p:nvPicPr>
          <p:cNvPr id="14" name="Picture 13" descr="image.png">
            <a:extLst>
              <a:ext uri="{FF2B5EF4-FFF2-40B4-BE49-F238E27FC236}">
                <a16:creationId xmlns:a16="http://schemas.microsoft.com/office/drawing/2014/main" id="{4FF64D3C-47B5-F98F-96C2-ABF17071E954}"/>
              </a:ext>
            </a:extLst>
          </p:cNvPr>
          <p:cNvPicPr>
            <a:picLocks noChangeAspect="1"/>
          </p:cNvPicPr>
          <p:nvPr/>
        </p:nvPicPr>
        <p:blipFill>
          <a:blip r:embed="rId3"/>
          <a:srcRect b="51101"/>
          <a:stretch>
            <a:fillRect/>
          </a:stretch>
        </p:blipFill>
        <p:spPr>
          <a:xfrm>
            <a:off x="548640" y="1564227"/>
            <a:ext cx="3538601" cy="2469789"/>
          </a:xfrm>
          <a:prstGeom prst="rect">
            <a:avLst/>
          </a:prstGeom>
        </p:spPr>
      </p:pic>
      <p:pic>
        <p:nvPicPr>
          <p:cNvPr id="15" name="Picture 14" descr="image.png">
            <a:extLst>
              <a:ext uri="{FF2B5EF4-FFF2-40B4-BE49-F238E27FC236}">
                <a16:creationId xmlns:a16="http://schemas.microsoft.com/office/drawing/2014/main" id="{701A4A49-587D-0E42-5164-41AB8E822F84}"/>
              </a:ext>
            </a:extLst>
          </p:cNvPr>
          <p:cNvPicPr>
            <a:picLocks noChangeAspect="1"/>
          </p:cNvPicPr>
          <p:nvPr/>
        </p:nvPicPr>
        <p:blipFill>
          <a:blip r:embed="rId4"/>
          <a:srcRect l="13253" t="57224" r="14921" b="5132"/>
          <a:stretch>
            <a:fillRect/>
          </a:stretch>
        </p:blipFill>
        <p:spPr>
          <a:xfrm>
            <a:off x="4305938" y="4268361"/>
            <a:ext cx="3429366" cy="2530683"/>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25">
    <p:bg>
      <p:bgPr>
        <a:solidFill>
          <a:srgbClr val="12263A"/>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2263A"/>
          </a:solidFill>
          <a:ln w="12700">
            <a:solidFill>
              <a:srgbClr val="12263A">
                <a:alpha val="0"/>
              </a:srgbClr>
            </a:solidFill>
            <a:prstDash val="solid"/>
          </a:ln>
        </p:spPr>
        <p:txBody>
          <a:bodyPr/>
          <a:lstStyle/>
          <a:p>
            <a:endParaRPr lang="en-GB"/>
          </a:p>
        </p:txBody>
      </p:sp>
      <p:sp>
        <p:nvSpPr>
          <p:cNvPr id="3" name="Text 1"/>
          <p:cNvSpPr/>
          <p:nvPr/>
        </p:nvSpPr>
        <p:spPr>
          <a:xfrm>
            <a:off x="731520" y="2148840"/>
            <a:ext cx="10789920" cy="676656"/>
          </a:xfrm>
          <a:prstGeom prst="rect">
            <a:avLst/>
          </a:prstGeom>
          <a:noFill/>
          <a:ln/>
        </p:spPr>
        <p:txBody>
          <a:bodyPr wrap="square" lIns="0" tIns="0" rIns="0" bIns="0" rtlCol="0" anchor="ctr">
            <a:normAutofit/>
          </a:bodyPr>
          <a:lstStyle/>
          <a:p>
            <a:pPr marL="0" indent="0">
              <a:buNone/>
            </a:pPr>
            <a:r>
              <a:rPr lang="en-US" sz="3400" b="1" dirty="0">
                <a:solidFill>
                  <a:srgbClr val="FFFFFF"/>
                </a:solidFill>
              </a:rPr>
              <a:t>Part IV — Experimental coupling strategy</a:t>
            </a:r>
            <a:endParaRPr lang="en-US" sz="3400" dirty="0"/>
          </a:p>
        </p:txBody>
      </p:sp>
      <p:sp>
        <p:nvSpPr>
          <p:cNvPr id="4" name="Shape 2"/>
          <p:cNvSpPr/>
          <p:nvPr/>
        </p:nvSpPr>
        <p:spPr>
          <a:xfrm>
            <a:off x="749808" y="2898648"/>
            <a:ext cx="3108960" cy="0"/>
          </a:xfrm>
          <a:prstGeom prst="line">
            <a:avLst/>
          </a:prstGeom>
          <a:noFill/>
          <a:ln w="38100">
            <a:solidFill>
              <a:srgbClr val="00A8A8"/>
            </a:solidFill>
            <a:prstDash val="solid"/>
          </a:ln>
        </p:spPr>
        <p:txBody>
          <a:bodyPr/>
          <a:lstStyle/>
          <a:p>
            <a:endParaRPr lang="en-GB"/>
          </a:p>
        </p:txBody>
      </p:sp>
      <p:sp>
        <p:nvSpPr>
          <p:cNvPr id="5" name="Text 3"/>
          <p:cNvSpPr/>
          <p:nvPr/>
        </p:nvSpPr>
        <p:spPr>
          <a:xfrm>
            <a:off x="749808" y="3154680"/>
            <a:ext cx="9875520" cy="640080"/>
          </a:xfrm>
          <a:prstGeom prst="rect">
            <a:avLst/>
          </a:prstGeom>
          <a:noFill/>
          <a:ln/>
        </p:spPr>
        <p:txBody>
          <a:bodyPr wrap="square" lIns="0" tIns="0" rIns="0" bIns="0" rtlCol="0" anchor="ctr">
            <a:normAutofit/>
          </a:bodyPr>
          <a:lstStyle/>
          <a:p>
            <a:pPr marL="0" indent="0">
              <a:buNone/>
            </a:pPr>
            <a:r>
              <a:rPr lang="en-US" sz="1700" dirty="0">
                <a:solidFill>
                  <a:srgbClr val="EAF1F8"/>
                </a:solidFill>
              </a:rPr>
              <a:t>A realistic route from optical to accelerating-mode validation.</a:t>
            </a:r>
            <a:endParaRPr lang="en-US" sz="17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26">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600" b="1" dirty="0">
                <a:solidFill>
                  <a:srgbClr val="12263A"/>
                </a:solidFill>
              </a:rPr>
              <a:t>Experimental strategy at 2 µm</a:t>
            </a:r>
            <a:endParaRPr lang="en-US" sz="2600"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9" name="Shape 7"/>
          <p:cNvSpPr/>
          <p:nvPr/>
        </p:nvSpPr>
        <p:spPr>
          <a:xfrm>
            <a:off x="777240" y="1600200"/>
            <a:ext cx="3246120" cy="4114800"/>
          </a:xfrm>
          <a:prstGeom prst="roundRect">
            <a:avLst>
              <a:gd name="adj" fmla="val 4225"/>
            </a:avLst>
          </a:prstGeom>
          <a:solidFill>
            <a:srgbClr val="F1F6FF"/>
          </a:solidFill>
          <a:ln w="10160">
            <a:solidFill>
              <a:srgbClr val="B7D5F3"/>
            </a:solidFill>
            <a:prstDash val="solid"/>
          </a:ln>
        </p:spPr>
        <p:txBody>
          <a:bodyPr/>
          <a:lstStyle/>
          <a:p>
            <a:endParaRPr lang="en-GB"/>
          </a:p>
        </p:txBody>
      </p:sp>
      <p:sp>
        <p:nvSpPr>
          <p:cNvPr id="10" name="Shape 8"/>
          <p:cNvSpPr/>
          <p:nvPr/>
        </p:nvSpPr>
        <p:spPr>
          <a:xfrm>
            <a:off x="1005840" y="1874520"/>
            <a:ext cx="502920" cy="411480"/>
          </a:xfrm>
          <a:prstGeom prst="roundRect">
            <a:avLst>
              <a:gd name="adj" fmla="val 26667"/>
            </a:avLst>
          </a:prstGeom>
          <a:solidFill>
            <a:srgbClr val="1766A6"/>
          </a:solidFill>
          <a:ln w="12700">
            <a:solidFill>
              <a:srgbClr val="1766A6">
                <a:alpha val="0"/>
              </a:srgbClr>
            </a:solidFill>
            <a:prstDash val="solid"/>
          </a:ln>
        </p:spPr>
        <p:txBody>
          <a:bodyPr/>
          <a:lstStyle/>
          <a:p>
            <a:endParaRPr lang="en-GB"/>
          </a:p>
        </p:txBody>
      </p:sp>
      <p:sp>
        <p:nvSpPr>
          <p:cNvPr id="11" name="Text 9"/>
          <p:cNvSpPr/>
          <p:nvPr/>
        </p:nvSpPr>
        <p:spPr>
          <a:xfrm>
            <a:off x="1051560" y="1901952"/>
            <a:ext cx="411480" cy="365760"/>
          </a:xfrm>
          <a:prstGeom prst="rect">
            <a:avLst/>
          </a:prstGeom>
          <a:noFill/>
          <a:ln/>
        </p:spPr>
        <p:txBody>
          <a:bodyPr wrap="square" lIns="0" tIns="0" rIns="0" bIns="0" rtlCol="0" anchor="ctr">
            <a:normAutofit/>
          </a:bodyPr>
          <a:lstStyle/>
          <a:p>
            <a:pPr marL="0" indent="0" algn="ctr">
              <a:buNone/>
            </a:pPr>
            <a:r>
              <a:rPr lang="en-US" sz="1500" b="1" dirty="0">
                <a:solidFill>
                  <a:srgbClr val="FFFFFF"/>
                </a:solidFill>
              </a:rPr>
              <a:t>1</a:t>
            </a:r>
            <a:endParaRPr lang="en-US" sz="1500" dirty="0"/>
          </a:p>
        </p:txBody>
      </p:sp>
      <p:sp>
        <p:nvSpPr>
          <p:cNvPr id="12" name="Text 10"/>
          <p:cNvSpPr/>
          <p:nvPr/>
        </p:nvSpPr>
        <p:spPr>
          <a:xfrm>
            <a:off x="1600200" y="1901952"/>
            <a:ext cx="2148840" cy="384048"/>
          </a:xfrm>
          <a:prstGeom prst="rect">
            <a:avLst/>
          </a:prstGeom>
          <a:noFill/>
          <a:ln/>
        </p:spPr>
        <p:txBody>
          <a:bodyPr wrap="square" lIns="762" tIns="762" rIns="762" bIns="762" rtlCol="0" anchor="ctr">
            <a:normAutofit/>
          </a:bodyPr>
          <a:lstStyle/>
          <a:p>
            <a:pPr marL="0" indent="0" algn="ctr">
              <a:buNone/>
            </a:pPr>
            <a:r>
              <a:rPr lang="en-US" sz="1700" b="1" dirty="0">
                <a:solidFill>
                  <a:srgbClr val="1766A6"/>
                </a:solidFill>
              </a:rPr>
              <a:t>End-fire / cut-back</a:t>
            </a:r>
            <a:endParaRPr lang="en-US" sz="1700" dirty="0"/>
          </a:p>
        </p:txBody>
      </p:sp>
      <p:sp>
        <p:nvSpPr>
          <p:cNvPr id="13" name="Text 11"/>
          <p:cNvSpPr/>
          <p:nvPr/>
        </p:nvSpPr>
        <p:spPr>
          <a:xfrm>
            <a:off x="1097280" y="2788920"/>
            <a:ext cx="2606040" cy="1554480"/>
          </a:xfrm>
          <a:prstGeom prst="rect">
            <a:avLst/>
          </a:prstGeom>
          <a:noFill/>
          <a:ln/>
        </p:spPr>
        <p:txBody>
          <a:bodyPr wrap="square" lIns="762" tIns="762" rIns="762" bIns="762" rtlCol="0" anchor="ctr">
            <a:normAutofit/>
          </a:bodyPr>
          <a:lstStyle/>
          <a:p>
            <a:pPr marL="0" indent="0" algn="ctr">
              <a:buNone/>
            </a:pPr>
            <a:r>
              <a:rPr lang="en-US" sz="1520" dirty="0">
                <a:solidFill>
                  <a:srgbClr val="101828"/>
                </a:solidFill>
              </a:rPr>
              <a:t>T(λ), cutoff, propagation loss α(λ), converter loss</a:t>
            </a:r>
            <a:endParaRPr lang="en-US" sz="1520" dirty="0"/>
          </a:p>
        </p:txBody>
      </p:sp>
      <p:sp>
        <p:nvSpPr>
          <p:cNvPr id="14" name="Shape 12"/>
          <p:cNvSpPr/>
          <p:nvPr/>
        </p:nvSpPr>
        <p:spPr>
          <a:xfrm>
            <a:off x="4526280" y="1600200"/>
            <a:ext cx="3246120" cy="4114800"/>
          </a:xfrm>
          <a:prstGeom prst="roundRect">
            <a:avLst>
              <a:gd name="adj" fmla="val 4225"/>
            </a:avLst>
          </a:prstGeom>
          <a:solidFill>
            <a:srgbClr val="EFFAF6"/>
          </a:solidFill>
          <a:ln w="10160">
            <a:solidFill>
              <a:srgbClr val="B8E3D2"/>
            </a:solidFill>
            <a:prstDash val="solid"/>
          </a:ln>
        </p:spPr>
        <p:txBody>
          <a:bodyPr/>
          <a:lstStyle/>
          <a:p>
            <a:endParaRPr lang="en-GB"/>
          </a:p>
        </p:txBody>
      </p:sp>
      <p:sp>
        <p:nvSpPr>
          <p:cNvPr id="15" name="Shape 13"/>
          <p:cNvSpPr/>
          <p:nvPr/>
        </p:nvSpPr>
        <p:spPr>
          <a:xfrm>
            <a:off x="4754880" y="1874520"/>
            <a:ext cx="502920" cy="411480"/>
          </a:xfrm>
          <a:prstGeom prst="roundRect">
            <a:avLst>
              <a:gd name="adj" fmla="val 26667"/>
            </a:avLst>
          </a:prstGeom>
          <a:solidFill>
            <a:srgbClr val="2E8B57"/>
          </a:solidFill>
          <a:ln w="12700">
            <a:solidFill>
              <a:srgbClr val="2E8B57">
                <a:alpha val="0"/>
              </a:srgbClr>
            </a:solidFill>
            <a:prstDash val="solid"/>
          </a:ln>
        </p:spPr>
        <p:txBody>
          <a:bodyPr/>
          <a:lstStyle/>
          <a:p>
            <a:endParaRPr lang="en-GB"/>
          </a:p>
        </p:txBody>
      </p:sp>
      <p:sp>
        <p:nvSpPr>
          <p:cNvPr id="16" name="Text 14"/>
          <p:cNvSpPr/>
          <p:nvPr/>
        </p:nvSpPr>
        <p:spPr>
          <a:xfrm>
            <a:off x="4800600" y="1901952"/>
            <a:ext cx="411480" cy="365760"/>
          </a:xfrm>
          <a:prstGeom prst="rect">
            <a:avLst/>
          </a:prstGeom>
          <a:noFill/>
          <a:ln/>
        </p:spPr>
        <p:txBody>
          <a:bodyPr wrap="square" lIns="0" tIns="0" rIns="0" bIns="0" rtlCol="0" anchor="ctr">
            <a:normAutofit/>
          </a:bodyPr>
          <a:lstStyle/>
          <a:p>
            <a:pPr marL="0" indent="0" algn="ctr">
              <a:buNone/>
            </a:pPr>
            <a:r>
              <a:rPr lang="en-US" sz="1500" b="1" dirty="0">
                <a:solidFill>
                  <a:srgbClr val="FFFFFF"/>
                </a:solidFill>
              </a:rPr>
              <a:t>2</a:t>
            </a:r>
            <a:endParaRPr lang="en-US" sz="1500" dirty="0"/>
          </a:p>
        </p:txBody>
      </p:sp>
      <p:sp>
        <p:nvSpPr>
          <p:cNvPr id="17" name="Text 15"/>
          <p:cNvSpPr/>
          <p:nvPr/>
        </p:nvSpPr>
        <p:spPr>
          <a:xfrm>
            <a:off x="5349240" y="1901952"/>
            <a:ext cx="2148840" cy="384048"/>
          </a:xfrm>
          <a:prstGeom prst="rect">
            <a:avLst/>
          </a:prstGeom>
          <a:noFill/>
          <a:ln/>
        </p:spPr>
        <p:txBody>
          <a:bodyPr wrap="square" lIns="762" tIns="762" rIns="762" bIns="762" rtlCol="0" anchor="ctr">
            <a:normAutofit fontScale="85000" lnSpcReduction="20000"/>
          </a:bodyPr>
          <a:lstStyle/>
          <a:p>
            <a:pPr marL="0" indent="0" algn="ctr">
              <a:buNone/>
            </a:pPr>
            <a:r>
              <a:rPr lang="en-US" sz="1700" b="1" dirty="0">
                <a:solidFill>
                  <a:srgbClr val="2E8B57"/>
                </a:solidFill>
              </a:rPr>
              <a:t>Two-arm phase-controlled coupling</a:t>
            </a:r>
            <a:endParaRPr lang="en-US" sz="1700" dirty="0"/>
          </a:p>
        </p:txBody>
      </p:sp>
      <p:sp>
        <p:nvSpPr>
          <p:cNvPr id="18" name="Text 16"/>
          <p:cNvSpPr/>
          <p:nvPr/>
        </p:nvSpPr>
        <p:spPr>
          <a:xfrm>
            <a:off x="4846320" y="2788920"/>
            <a:ext cx="2606040" cy="1554480"/>
          </a:xfrm>
          <a:prstGeom prst="rect">
            <a:avLst/>
          </a:prstGeom>
          <a:noFill/>
          <a:ln/>
        </p:spPr>
        <p:txBody>
          <a:bodyPr wrap="square" lIns="762" tIns="762" rIns="762" bIns="762" rtlCol="0" anchor="ctr">
            <a:normAutofit/>
          </a:bodyPr>
          <a:lstStyle/>
          <a:p>
            <a:pPr marL="0" indent="0" algn="ctr">
              <a:buNone/>
            </a:pPr>
            <a:r>
              <a:rPr lang="en-US" sz="1520" dirty="0">
                <a:solidFill>
                  <a:srgbClr val="101828"/>
                </a:solidFill>
              </a:rPr>
              <a:t>grating efficiency, Δφ=0/π, mode selection</a:t>
            </a:r>
            <a:endParaRPr lang="en-US" sz="1520" dirty="0"/>
          </a:p>
        </p:txBody>
      </p:sp>
      <p:sp>
        <p:nvSpPr>
          <p:cNvPr id="19" name="Shape 17"/>
          <p:cNvSpPr/>
          <p:nvPr/>
        </p:nvSpPr>
        <p:spPr>
          <a:xfrm>
            <a:off x="8275320" y="1600200"/>
            <a:ext cx="3246120" cy="4114800"/>
          </a:xfrm>
          <a:prstGeom prst="roundRect">
            <a:avLst>
              <a:gd name="adj" fmla="val 4225"/>
            </a:avLst>
          </a:prstGeom>
          <a:solidFill>
            <a:srgbClr val="FFF8ED"/>
          </a:solidFill>
          <a:ln w="10160">
            <a:solidFill>
              <a:srgbClr val="F2C688"/>
            </a:solidFill>
            <a:prstDash val="solid"/>
          </a:ln>
        </p:spPr>
        <p:txBody>
          <a:bodyPr/>
          <a:lstStyle/>
          <a:p>
            <a:endParaRPr lang="en-GB"/>
          </a:p>
        </p:txBody>
      </p:sp>
      <p:sp>
        <p:nvSpPr>
          <p:cNvPr id="20" name="Shape 18"/>
          <p:cNvSpPr/>
          <p:nvPr/>
        </p:nvSpPr>
        <p:spPr>
          <a:xfrm>
            <a:off x="8503920" y="1874520"/>
            <a:ext cx="502920" cy="411480"/>
          </a:xfrm>
          <a:prstGeom prst="roundRect">
            <a:avLst>
              <a:gd name="adj" fmla="val 26667"/>
            </a:avLst>
          </a:prstGeom>
          <a:solidFill>
            <a:srgbClr val="E07A2F"/>
          </a:solidFill>
          <a:ln w="12700">
            <a:solidFill>
              <a:srgbClr val="E07A2F">
                <a:alpha val="0"/>
              </a:srgbClr>
            </a:solidFill>
            <a:prstDash val="solid"/>
          </a:ln>
        </p:spPr>
        <p:txBody>
          <a:bodyPr/>
          <a:lstStyle/>
          <a:p>
            <a:endParaRPr lang="en-GB"/>
          </a:p>
        </p:txBody>
      </p:sp>
      <p:sp>
        <p:nvSpPr>
          <p:cNvPr id="21" name="Text 19"/>
          <p:cNvSpPr/>
          <p:nvPr/>
        </p:nvSpPr>
        <p:spPr>
          <a:xfrm>
            <a:off x="8549640" y="1901952"/>
            <a:ext cx="411480" cy="365760"/>
          </a:xfrm>
          <a:prstGeom prst="rect">
            <a:avLst/>
          </a:prstGeom>
          <a:noFill/>
          <a:ln/>
        </p:spPr>
        <p:txBody>
          <a:bodyPr wrap="square" lIns="0" tIns="0" rIns="0" bIns="0" rtlCol="0" anchor="ctr">
            <a:normAutofit/>
          </a:bodyPr>
          <a:lstStyle/>
          <a:p>
            <a:pPr marL="0" indent="0" algn="ctr">
              <a:buNone/>
            </a:pPr>
            <a:r>
              <a:rPr lang="en-US" sz="1500" b="1" dirty="0">
                <a:solidFill>
                  <a:srgbClr val="FFFFFF"/>
                </a:solidFill>
              </a:rPr>
              <a:t>3</a:t>
            </a:r>
            <a:endParaRPr lang="en-US" sz="1500" dirty="0"/>
          </a:p>
        </p:txBody>
      </p:sp>
      <p:sp>
        <p:nvSpPr>
          <p:cNvPr id="22" name="Text 20"/>
          <p:cNvSpPr/>
          <p:nvPr/>
        </p:nvSpPr>
        <p:spPr>
          <a:xfrm>
            <a:off x="9098280" y="1901952"/>
            <a:ext cx="2148840" cy="384048"/>
          </a:xfrm>
          <a:prstGeom prst="rect">
            <a:avLst/>
          </a:prstGeom>
          <a:noFill/>
          <a:ln/>
        </p:spPr>
        <p:txBody>
          <a:bodyPr wrap="square" lIns="762" tIns="762" rIns="762" bIns="762" rtlCol="0" anchor="ctr">
            <a:normAutofit fontScale="85000" lnSpcReduction="20000"/>
          </a:bodyPr>
          <a:lstStyle/>
          <a:p>
            <a:pPr marL="0" indent="0" algn="ctr">
              <a:buNone/>
            </a:pPr>
            <a:r>
              <a:rPr lang="en-US" sz="1700" b="1" dirty="0">
                <a:solidFill>
                  <a:srgbClr val="E07A2F"/>
                </a:solidFill>
              </a:rPr>
              <a:t>Future pulsed DLA roadmap</a:t>
            </a:r>
            <a:endParaRPr lang="en-US" sz="1700" dirty="0"/>
          </a:p>
        </p:txBody>
      </p:sp>
      <p:sp>
        <p:nvSpPr>
          <p:cNvPr id="23" name="Text 21"/>
          <p:cNvSpPr/>
          <p:nvPr/>
        </p:nvSpPr>
        <p:spPr>
          <a:xfrm>
            <a:off x="8595360" y="2788920"/>
            <a:ext cx="2606040" cy="1554480"/>
          </a:xfrm>
          <a:prstGeom prst="rect">
            <a:avLst/>
          </a:prstGeom>
          <a:noFill/>
          <a:ln/>
        </p:spPr>
        <p:txBody>
          <a:bodyPr wrap="square" lIns="762" tIns="762" rIns="762" bIns="762" rtlCol="0" anchor="ctr">
            <a:normAutofit/>
          </a:bodyPr>
          <a:lstStyle/>
          <a:p>
            <a:pPr marL="0" indent="0" algn="ctr">
              <a:buNone/>
            </a:pPr>
            <a:r>
              <a:rPr lang="en-US" sz="1520" dirty="0">
                <a:solidFill>
                  <a:srgbClr val="101828"/>
                </a:solidFill>
              </a:rPr>
              <a:t>Satsuma pump → OPA/OPG at 2 µm, fs diagnostics, e-beam integration</a:t>
            </a:r>
            <a:endParaRPr lang="en-US" sz="15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3210-18F6-0E6A-68E0-8B6752206B5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CDD40EF-1EF3-6CF8-6E91-3C0F8FBE72F4}"/>
              </a:ext>
            </a:extLst>
          </p:cNvPr>
          <p:cNvSpPr/>
          <p:nvPr/>
        </p:nvSpPr>
        <p:spPr>
          <a:xfrm>
            <a:off x="0" y="602427"/>
            <a:ext cx="2054711" cy="6008999"/>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T" dirty="0"/>
              <a:t>2013 First acceleration</a:t>
            </a:r>
          </a:p>
          <a:p>
            <a:pPr algn="ctr"/>
            <a:r>
              <a:rPr lang="en-IT" dirty="0"/>
              <a:t> ↓ </a:t>
            </a:r>
          </a:p>
          <a:p>
            <a:pPr algn="ctr"/>
            <a:r>
              <a:rPr lang="en-IT" dirty="0"/>
              <a:t>2018 Sub-relativistic DLA </a:t>
            </a:r>
          </a:p>
          <a:p>
            <a:pPr algn="ctr"/>
            <a:r>
              <a:rPr lang="en-IT" dirty="0"/>
              <a:t>↓</a:t>
            </a:r>
          </a:p>
          <a:p>
            <a:pPr algn="ctr"/>
            <a:r>
              <a:rPr lang="en-IT" dirty="0"/>
              <a:t> 2024–26 Programmable optics (mm interaction) </a:t>
            </a:r>
          </a:p>
        </p:txBody>
      </p:sp>
      <p:graphicFrame>
        <p:nvGraphicFramePr>
          <p:cNvPr id="7" name="Table 6">
            <a:extLst>
              <a:ext uri="{FF2B5EF4-FFF2-40B4-BE49-F238E27FC236}">
                <a16:creationId xmlns:a16="http://schemas.microsoft.com/office/drawing/2014/main" id="{128D596C-E940-2154-3C62-ACBD66BDD3C5}"/>
              </a:ext>
            </a:extLst>
          </p:cNvPr>
          <p:cNvGraphicFramePr>
            <a:graphicFrameLocks noGrp="1"/>
          </p:cNvGraphicFramePr>
          <p:nvPr>
            <p:extLst>
              <p:ext uri="{D42A27DB-BD31-4B8C-83A1-F6EECF244321}">
                <p14:modId xmlns:p14="http://schemas.microsoft.com/office/powerpoint/2010/main" val="1054224827"/>
              </p:ext>
            </p:extLst>
          </p:nvPr>
        </p:nvGraphicFramePr>
        <p:xfrm>
          <a:off x="2269146" y="803635"/>
          <a:ext cx="9680027" cy="4942932"/>
        </p:xfrm>
        <a:graphic>
          <a:graphicData uri="http://schemas.openxmlformats.org/drawingml/2006/table">
            <a:tbl>
              <a:tblPr>
                <a:tableStyleId>{69C7853C-536D-4A76-A0AE-DD22124D55A5}</a:tableStyleId>
              </a:tblPr>
              <a:tblGrid>
                <a:gridCol w="1600332">
                  <a:extLst>
                    <a:ext uri="{9D8B030D-6E8A-4147-A177-3AD203B41FA5}">
                      <a16:colId xmlns:a16="http://schemas.microsoft.com/office/drawing/2014/main" val="635547210"/>
                    </a:ext>
                  </a:extLst>
                </a:gridCol>
                <a:gridCol w="1165390">
                  <a:extLst>
                    <a:ext uri="{9D8B030D-6E8A-4147-A177-3AD203B41FA5}">
                      <a16:colId xmlns:a16="http://schemas.microsoft.com/office/drawing/2014/main" val="4176293334"/>
                    </a:ext>
                  </a:extLst>
                </a:gridCol>
                <a:gridCol w="1382861">
                  <a:extLst>
                    <a:ext uri="{9D8B030D-6E8A-4147-A177-3AD203B41FA5}">
                      <a16:colId xmlns:a16="http://schemas.microsoft.com/office/drawing/2014/main" val="1447356090"/>
                    </a:ext>
                  </a:extLst>
                </a:gridCol>
                <a:gridCol w="1382861">
                  <a:extLst>
                    <a:ext uri="{9D8B030D-6E8A-4147-A177-3AD203B41FA5}">
                      <a16:colId xmlns:a16="http://schemas.microsoft.com/office/drawing/2014/main" val="321359672"/>
                    </a:ext>
                  </a:extLst>
                </a:gridCol>
                <a:gridCol w="1382861">
                  <a:extLst>
                    <a:ext uri="{9D8B030D-6E8A-4147-A177-3AD203B41FA5}">
                      <a16:colId xmlns:a16="http://schemas.microsoft.com/office/drawing/2014/main" val="1024645253"/>
                    </a:ext>
                  </a:extLst>
                </a:gridCol>
                <a:gridCol w="1382861">
                  <a:extLst>
                    <a:ext uri="{9D8B030D-6E8A-4147-A177-3AD203B41FA5}">
                      <a16:colId xmlns:a16="http://schemas.microsoft.com/office/drawing/2014/main" val="1032667695"/>
                    </a:ext>
                  </a:extLst>
                </a:gridCol>
                <a:gridCol w="1382861">
                  <a:extLst>
                    <a:ext uri="{9D8B030D-6E8A-4147-A177-3AD203B41FA5}">
                      <a16:colId xmlns:a16="http://schemas.microsoft.com/office/drawing/2014/main" val="1357626928"/>
                    </a:ext>
                  </a:extLst>
                </a:gridCol>
              </a:tblGrid>
              <a:tr h="316461">
                <a:tc>
                  <a:txBody>
                    <a:bodyPr/>
                    <a:lstStyle/>
                    <a:p>
                      <a:pPr>
                        <a:buNone/>
                      </a:pPr>
                      <a:r>
                        <a:rPr lang="en-US" sz="1600" b="1"/>
                        <a:t>Scheme</a:t>
                      </a:r>
                      <a:endParaRPr lang="en-US" sz="1600"/>
                    </a:p>
                  </a:txBody>
                  <a:tcPr marL="79115" marR="79115" marT="39558" marB="39558" anchor="ctr"/>
                </a:tc>
                <a:tc>
                  <a:txBody>
                    <a:bodyPr/>
                    <a:lstStyle/>
                    <a:p>
                      <a:pPr>
                        <a:buNone/>
                      </a:pPr>
                      <a:r>
                        <a:rPr lang="en-US" sz="1600" b="1"/>
                        <a:t>Beam</a:t>
                      </a:r>
                      <a:endParaRPr lang="en-US" sz="1600"/>
                    </a:p>
                  </a:txBody>
                  <a:tcPr marL="79115" marR="79115" marT="39558" marB="39558" anchor="ctr"/>
                </a:tc>
                <a:tc>
                  <a:txBody>
                    <a:bodyPr/>
                    <a:lstStyle/>
                    <a:p>
                      <a:pPr>
                        <a:buNone/>
                      </a:pPr>
                      <a:r>
                        <a:rPr lang="en-US" sz="1600" b="1"/>
                        <a:t>Gradient</a:t>
                      </a:r>
                      <a:endParaRPr lang="en-US" sz="1600"/>
                    </a:p>
                  </a:txBody>
                  <a:tcPr marL="79115" marR="79115" marT="39558" marB="39558" anchor="ctr"/>
                </a:tc>
                <a:tc>
                  <a:txBody>
                    <a:bodyPr/>
                    <a:lstStyle/>
                    <a:p>
                      <a:pPr>
                        <a:buNone/>
                      </a:pPr>
                      <a:r>
                        <a:rPr lang="en-US" sz="1600" b="1"/>
                        <a:t>Length</a:t>
                      </a:r>
                      <a:endParaRPr lang="en-US" sz="1600"/>
                    </a:p>
                  </a:txBody>
                  <a:tcPr marL="79115" marR="79115" marT="39558" marB="39558" anchor="ctr"/>
                </a:tc>
                <a:tc>
                  <a:txBody>
                    <a:bodyPr/>
                    <a:lstStyle/>
                    <a:p>
                      <a:pPr>
                        <a:buNone/>
                      </a:pPr>
                      <a:r>
                        <a:rPr lang="el-GR" sz="1600" b="1"/>
                        <a:t>Δ</a:t>
                      </a:r>
                      <a:r>
                        <a:rPr lang="en-US" sz="1600" b="1"/>
                        <a:t>E</a:t>
                      </a:r>
                      <a:endParaRPr lang="en-US" sz="1600"/>
                    </a:p>
                  </a:txBody>
                  <a:tcPr marL="79115" marR="79115" marT="39558" marB="39558" anchor="ctr"/>
                </a:tc>
                <a:tc>
                  <a:txBody>
                    <a:bodyPr/>
                    <a:lstStyle/>
                    <a:p>
                      <a:pPr>
                        <a:buNone/>
                      </a:pPr>
                      <a:r>
                        <a:rPr lang="en-US" sz="1600" b="1"/>
                        <a:t>Charge</a:t>
                      </a:r>
                      <a:endParaRPr lang="en-US" sz="1600"/>
                    </a:p>
                  </a:txBody>
                  <a:tcPr marL="79115" marR="79115" marT="39558" marB="39558" anchor="ctr"/>
                </a:tc>
                <a:tc>
                  <a:txBody>
                    <a:bodyPr/>
                    <a:lstStyle/>
                    <a:p>
                      <a:pPr>
                        <a:buNone/>
                      </a:pPr>
                      <a:r>
                        <a:rPr lang="en-US" sz="1600" b="1"/>
                        <a:t>Ref.</a:t>
                      </a:r>
                      <a:endParaRPr lang="en-US" sz="1600"/>
                    </a:p>
                  </a:txBody>
                  <a:tcPr marL="79115" marR="79115" marT="39558" marB="39558" anchor="ctr"/>
                </a:tc>
                <a:extLst>
                  <a:ext uri="{0D108BD9-81ED-4DB2-BD59-A6C34878D82A}">
                    <a16:rowId xmlns:a16="http://schemas.microsoft.com/office/drawing/2014/main" val="1459066852"/>
                  </a:ext>
                </a:extLst>
              </a:tr>
              <a:tr h="553807">
                <a:tc>
                  <a:txBody>
                    <a:bodyPr/>
                    <a:lstStyle/>
                    <a:p>
                      <a:pPr>
                        <a:buNone/>
                      </a:pPr>
                      <a:r>
                        <a:rPr lang="en-US" sz="1600" b="0" dirty="0"/>
                        <a:t>ISP (rel.)</a:t>
                      </a:r>
                    </a:p>
                  </a:txBody>
                  <a:tcPr marL="79115" marR="79115" marT="39558" marB="39558" anchor="ctr"/>
                </a:tc>
                <a:tc>
                  <a:txBody>
                    <a:bodyPr/>
                    <a:lstStyle/>
                    <a:p>
                      <a:pPr>
                        <a:buNone/>
                      </a:pPr>
                      <a:r>
                        <a:rPr lang="en-US" sz="1600" b="0"/>
                        <a:t>Rel. (MeV beam)</a:t>
                      </a:r>
                    </a:p>
                  </a:txBody>
                  <a:tcPr marL="79115" marR="79115" marT="39558" marB="39558" anchor="ctr"/>
                </a:tc>
                <a:tc>
                  <a:txBody>
                    <a:bodyPr/>
                    <a:lstStyle/>
                    <a:p>
                      <a:pPr>
                        <a:buNone/>
                      </a:pPr>
                      <a:r>
                        <a:rPr lang="en-US" sz="1600" b="0"/>
                        <a:t>0.3–0.8 GV/m</a:t>
                      </a:r>
                    </a:p>
                  </a:txBody>
                  <a:tcPr marL="79115" marR="79115" marT="39558" marB="39558" anchor="ctr"/>
                </a:tc>
                <a:tc>
                  <a:txBody>
                    <a:bodyPr/>
                    <a:lstStyle/>
                    <a:p>
                      <a:pPr>
                        <a:buNone/>
                      </a:pPr>
                      <a:r>
                        <a:rPr lang="el-GR" sz="1600" b="0"/>
                        <a:t>10–100 μ</a:t>
                      </a:r>
                      <a:r>
                        <a:rPr lang="en-US" sz="1600" b="0"/>
                        <a:t>m</a:t>
                      </a:r>
                    </a:p>
                  </a:txBody>
                  <a:tcPr marL="79115" marR="79115" marT="39558" marB="39558" anchor="ctr"/>
                </a:tc>
                <a:tc>
                  <a:txBody>
                    <a:bodyPr/>
                    <a:lstStyle/>
                    <a:p>
                      <a:pPr>
                        <a:buNone/>
                      </a:pPr>
                      <a:r>
                        <a:rPr lang="en-US" sz="1600" b="0"/>
                        <a:t>~10–100 keV</a:t>
                      </a:r>
                    </a:p>
                  </a:txBody>
                  <a:tcPr marL="79115" marR="79115" marT="39558" marB="39558" anchor="ctr"/>
                </a:tc>
                <a:tc>
                  <a:txBody>
                    <a:bodyPr/>
                    <a:lstStyle/>
                    <a:p>
                      <a:pPr>
                        <a:buNone/>
                      </a:pPr>
                      <a:r>
                        <a:rPr lang="en-US" sz="1600" b="0"/>
                        <a:t>fC</a:t>
                      </a:r>
                    </a:p>
                  </a:txBody>
                  <a:tcPr marL="79115" marR="79115" marT="39558" marB="39558" anchor="ctr"/>
                </a:tc>
                <a:tc>
                  <a:txBody>
                    <a:bodyPr/>
                    <a:lstStyle/>
                    <a:p>
                      <a:pPr>
                        <a:buNone/>
                      </a:pPr>
                      <a:r>
                        <a:rPr lang="en-US" sz="1600" b="0"/>
                        <a:t>Cesar et al., 2018</a:t>
                      </a:r>
                    </a:p>
                  </a:txBody>
                  <a:tcPr marL="79115" marR="79115" marT="39558" marB="39558" anchor="ctr"/>
                </a:tc>
                <a:extLst>
                  <a:ext uri="{0D108BD9-81ED-4DB2-BD59-A6C34878D82A}">
                    <a16:rowId xmlns:a16="http://schemas.microsoft.com/office/drawing/2014/main" val="333198681"/>
                  </a:ext>
                </a:extLst>
              </a:tr>
              <a:tr h="791152">
                <a:tc>
                  <a:txBody>
                    <a:bodyPr/>
                    <a:lstStyle/>
                    <a:p>
                      <a:pPr>
                        <a:buNone/>
                      </a:pPr>
                      <a:r>
                        <a:rPr lang="en-US" sz="1600" b="0"/>
                        <a:t>Dual grating + PFT</a:t>
                      </a:r>
                    </a:p>
                  </a:txBody>
                  <a:tcPr marL="79115" marR="79115" marT="39558" marB="39558" anchor="ctr"/>
                </a:tc>
                <a:tc>
                  <a:txBody>
                    <a:bodyPr/>
                    <a:lstStyle/>
                    <a:p>
                      <a:pPr>
                        <a:buNone/>
                      </a:pPr>
                      <a:r>
                        <a:rPr lang="en-US" sz="1600" b="0"/>
                        <a:t>Rel. (UCLA linac)</a:t>
                      </a:r>
                    </a:p>
                  </a:txBody>
                  <a:tcPr marL="79115" marR="79115" marT="39558" marB="39558" anchor="ctr"/>
                </a:tc>
                <a:tc>
                  <a:txBody>
                    <a:bodyPr/>
                    <a:lstStyle/>
                    <a:p>
                      <a:pPr>
                        <a:buNone/>
                      </a:pPr>
                      <a:r>
                        <a:rPr lang="en-US" sz="1600" b="0" dirty="0"/>
                        <a:t>~0.5 GV/m</a:t>
                      </a:r>
                    </a:p>
                  </a:txBody>
                  <a:tcPr marL="79115" marR="79115" marT="39558" marB="39558" anchor="ctr"/>
                </a:tc>
                <a:tc>
                  <a:txBody>
                    <a:bodyPr/>
                    <a:lstStyle/>
                    <a:p>
                      <a:pPr>
                        <a:buNone/>
                      </a:pPr>
                      <a:r>
                        <a:rPr lang="en-US" sz="1600" b="0" dirty="0"/>
                        <a:t>0.5–1 mm</a:t>
                      </a:r>
                    </a:p>
                  </a:txBody>
                  <a:tcPr marL="79115" marR="79115" marT="39558" marB="39558" anchor="ctr"/>
                </a:tc>
                <a:tc>
                  <a:txBody>
                    <a:bodyPr/>
                    <a:lstStyle/>
                    <a:p>
                      <a:pPr>
                        <a:buNone/>
                      </a:pPr>
                      <a:r>
                        <a:rPr lang="en-US" sz="1600" b="0"/>
                        <a:t>~100–300 keV</a:t>
                      </a:r>
                    </a:p>
                  </a:txBody>
                  <a:tcPr marL="79115" marR="79115" marT="39558" marB="39558" anchor="ctr"/>
                </a:tc>
                <a:tc>
                  <a:txBody>
                    <a:bodyPr/>
                    <a:lstStyle/>
                    <a:p>
                      <a:pPr>
                        <a:buNone/>
                      </a:pPr>
                      <a:r>
                        <a:rPr lang="en-US" sz="1600" b="0"/>
                        <a:t>fC</a:t>
                      </a:r>
                    </a:p>
                  </a:txBody>
                  <a:tcPr marL="79115" marR="79115" marT="39558" marB="39558" anchor="ctr"/>
                </a:tc>
                <a:tc>
                  <a:txBody>
                    <a:bodyPr/>
                    <a:lstStyle/>
                    <a:p>
                      <a:pPr>
                        <a:buNone/>
                      </a:pPr>
                      <a:r>
                        <a:rPr lang="en-US" sz="1600" b="0"/>
                        <a:t>Cesar et al., 2018; Crisp et al., 2024</a:t>
                      </a:r>
                    </a:p>
                  </a:txBody>
                  <a:tcPr marL="79115" marR="79115" marT="39558" marB="39558" anchor="ctr"/>
                </a:tc>
                <a:extLst>
                  <a:ext uri="{0D108BD9-81ED-4DB2-BD59-A6C34878D82A}">
                    <a16:rowId xmlns:a16="http://schemas.microsoft.com/office/drawing/2014/main" val="603609907"/>
                  </a:ext>
                </a:extLst>
              </a:tr>
              <a:tr h="791152">
                <a:tc>
                  <a:txBody>
                    <a:bodyPr/>
                    <a:lstStyle/>
                    <a:p>
                      <a:pPr>
                        <a:buNone/>
                      </a:pPr>
                      <a:r>
                        <a:rPr lang="en-US" sz="1600" b="0"/>
                        <a:t>Inverse Cherenkov</a:t>
                      </a:r>
                    </a:p>
                  </a:txBody>
                  <a:tcPr marL="79115" marR="79115" marT="39558" marB="39558" anchor="ctr"/>
                </a:tc>
                <a:tc>
                  <a:txBody>
                    <a:bodyPr/>
                    <a:lstStyle/>
                    <a:p>
                      <a:pPr>
                        <a:buNone/>
                      </a:pPr>
                      <a:r>
                        <a:rPr lang="en-US" sz="1600" b="0"/>
                        <a:t>Rel. (MeV beam)</a:t>
                      </a:r>
                    </a:p>
                  </a:txBody>
                  <a:tcPr marL="79115" marR="79115" marT="39558" marB="39558" anchor="ctr"/>
                </a:tc>
                <a:tc>
                  <a:txBody>
                    <a:bodyPr/>
                    <a:lstStyle/>
                    <a:p>
                      <a:pPr>
                        <a:buNone/>
                      </a:pPr>
                      <a:r>
                        <a:rPr lang="en-US" sz="1600" b="0"/>
                        <a:t>&gt;1.6 GV/m</a:t>
                      </a:r>
                    </a:p>
                  </a:txBody>
                  <a:tcPr marL="79115" marR="79115" marT="39558" marB="39558" anchor="ctr"/>
                </a:tc>
                <a:tc>
                  <a:txBody>
                    <a:bodyPr/>
                    <a:lstStyle/>
                    <a:p>
                      <a:pPr>
                        <a:buNone/>
                      </a:pPr>
                      <a:r>
                        <a:rPr lang="en-US" sz="1600" b="0" dirty="0"/>
                        <a:t>0.1–0.3 mm</a:t>
                      </a:r>
                    </a:p>
                  </a:txBody>
                  <a:tcPr marL="79115" marR="79115" marT="39558" marB="39558" anchor="ctr"/>
                </a:tc>
                <a:tc>
                  <a:txBody>
                    <a:bodyPr/>
                    <a:lstStyle/>
                    <a:p>
                      <a:pPr>
                        <a:buNone/>
                      </a:pPr>
                      <a:r>
                        <a:rPr lang="en-US" sz="1600" b="0" dirty="0"/>
                        <a:t>~100 keV</a:t>
                      </a:r>
                    </a:p>
                  </a:txBody>
                  <a:tcPr marL="79115" marR="79115" marT="39558" marB="39558" anchor="ctr"/>
                </a:tc>
                <a:tc>
                  <a:txBody>
                    <a:bodyPr/>
                    <a:lstStyle/>
                    <a:p>
                      <a:pPr>
                        <a:buNone/>
                      </a:pPr>
                      <a:r>
                        <a:rPr lang="en-US" sz="1600" b="0"/>
                        <a:t>fC</a:t>
                      </a:r>
                    </a:p>
                  </a:txBody>
                  <a:tcPr marL="79115" marR="79115" marT="39558" marB="39558" anchor="ctr"/>
                </a:tc>
                <a:tc>
                  <a:txBody>
                    <a:bodyPr/>
                    <a:lstStyle/>
                    <a:p>
                      <a:pPr>
                        <a:buNone/>
                      </a:pPr>
                      <a:r>
                        <a:rPr lang="en-US" sz="1600" b="0"/>
                        <a:t>Breuer &amp; Hommelhoff, 2013</a:t>
                      </a:r>
                    </a:p>
                  </a:txBody>
                  <a:tcPr marL="79115" marR="79115" marT="39558" marB="39558" anchor="ctr"/>
                </a:tc>
                <a:extLst>
                  <a:ext uri="{0D108BD9-81ED-4DB2-BD59-A6C34878D82A}">
                    <a16:rowId xmlns:a16="http://schemas.microsoft.com/office/drawing/2014/main" val="1809513996"/>
                  </a:ext>
                </a:extLst>
              </a:tr>
              <a:tr h="791152">
                <a:tc>
                  <a:txBody>
                    <a:bodyPr/>
                    <a:lstStyle/>
                    <a:p>
                      <a:pPr>
                        <a:buNone/>
                      </a:pPr>
                      <a:r>
                        <a:rPr lang="en-US" sz="1600" b="0"/>
                        <a:t>On-chip photonics</a:t>
                      </a:r>
                    </a:p>
                  </a:txBody>
                  <a:tcPr marL="79115" marR="79115" marT="39558" marB="39558" anchor="ctr"/>
                </a:tc>
                <a:tc>
                  <a:txBody>
                    <a:bodyPr/>
                    <a:lstStyle/>
                    <a:p>
                      <a:pPr>
                        <a:buNone/>
                      </a:pPr>
                      <a:r>
                        <a:rPr lang="en-US" sz="1600" b="0"/>
                        <a:t>Sub-rel. (keV beam)</a:t>
                      </a:r>
                    </a:p>
                  </a:txBody>
                  <a:tcPr marL="79115" marR="79115" marT="39558" marB="39558" anchor="ctr"/>
                </a:tc>
                <a:tc>
                  <a:txBody>
                    <a:bodyPr/>
                    <a:lstStyle/>
                    <a:p>
                      <a:pPr>
                        <a:buNone/>
                      </a:pPr>
                      <a:r>
                        <a:rPr lang="en-US" sz="1600" b="0"/>
                        <a:t>~1–2 GV/m</a:t>
                      </a:r>
                    </a:p>
                  </a:txBody>
                  <a:tcPr marL="79115" marR="79115" marT="39558" marB="39558" anchor="ctr"/>
                </a:tc>
                <a:tc>
                  <a:txBody>
                    <a:bodyPr/>
                    <a:lstStyle/>
                    <a:p>
                      <a:pPr>
                        <a:buNone/>
                      </a:pPr>
                      <a:r>
                        <a:rPr lang="el-GR" sz="1600" b="0" dirty="0"/>
                        <a:t>50–200 μ</a:t>
                      </a:r>
                      <a:r>
                        <a:rPr lang="en-US" sz="1600" b="0" dirty="0"/>
                        <a:t>m</a:t>
                      </a:r>
                    </a:p>
                  </a:txBody>
                  <a:tcPr marL="79115" marR="79115" marT="39558" marB="39558" anchor="ctr"/>
                </a:tc>
                <a:tc>
                  <a:txBody>
                    <a:bodyPr/>
                    <a:lstStyle/>
                    <a:p>
                      <a:pPr>
                        <a:buNone/>
                      </a:pPr>
                      <a:r>
                        <a:rPr lang="en-US" sz="1600" b="0" dirty="0"/>
                        <a:t>~10–50 keV</a:t>
                      </a:r>
                    </a:p>
                  </a:txBody>
                  <a:tcPr marL="79115" marR="79115" marT="39558" marB="39558" anchor="ctr"/>
                </a:tc>
                <a:tc>
                  <a:txBody>
                    <a:bodyPr/>
                    <a:lstStyle/>
                    <a:p>
                      <a:pPr>
                        <a:buNone/>
                      </a:pPr>
                      <a:r>
                        <a:rPr lang="en-US" sz="1600" b="0" dirty="0"/>
                        <a:t>sub-</a:t>
                      </a:r>
                      <a:r>
                        <a:rPr lang="en-US" sz="1600" b="0" dirty="0" err="1"/>
                        <a:t>fC</a:t>
                      </a:r>
                      <a:endParaRPr lang="en-US" sz="1600" b="0" dirty="0"/>
                    </a:p>
                  </a:txBody>
                  <a:tcPr marL="79115" marR="79115" marT="39558" marB="39558" anchor="ctr"/>
                </a:tc>
                <a:tc>
                  <a:txBody>
                    <a:bodyPr/>
                    <a:lstStyle/>
                    <a:p>
                      <a:pPr>
                        <a:buNone/>
                      </a:pPr>
                      <a:r>
                        <a:rPr lang="en-US" sz="1600" b="0"/>
                        <a:t>Sapra et al., 2020; Nature 2024</a:t>
                      </a:r>
                    </a:p>
                  </a:txBody>
                  <a:tcPr marL="79115" marR="79115" marT="39558" marB="39558" anchor="ctr"/>
                </a:tc>
                <a:extLst>
                  <a:ext uri="{0D108BD9-81ED-4DB2-BD59-A6C34878D82A}">
                    <a16:rowId xmlns:a16="http://schemas.microsoft.com/office/drawing/2014/main" val="2020841033"/>
                  </a:ext>
                </a:extLst>
              </a:tr>
              <a:tr h="553807">
                <a:tc>
                  <a:txBody>
                    <a:bodyPr/>
                    <a:lstStyle/>
                    <a:p>
                      <a:pPr>
                        <a:buNone/>
                      </a:pPr>
                      <a:r>
                        <a:rPr lang="en-US" sz="1600" b="0" dirty="0"/>
                        <a:t>APF structures</a:t>
                      </a:r>
                    </a:p>
                  </a:txBody>
                  <a:tcPr marL="79115" marR="79115" marT="39558" marB="39558" anchor="ctr"/>
                </a:tc>
                <a:tc>
                  <a:txBody>
                    <a:bodyPr/>
                    <a:lstStyle/>
                    <a:p>
                      <a:pPr>
                        <a:buNone/>
                      </a:pPr>
                      <a:r>
                        <a:rPr lang="en-US" sz="1600" b="0" dirty="0"/>
                        <a:t>Sub-rel. (keV beam)</a:t>
                      </a:r>
                    </a:p>
                  </a:txBody>
                  <a:tcPr marL="79115" marR="79115" marT="39558" marB="39558" anchor="ctr"/>
                </a:tc>
                <a:tc>
                  <a:txBody>
                    <a:bodyPr/>
                    <a:lstStyle/>
                    <a:p>
                      <a:pPr>
                        <a:buNone/>
                      </a:pPr>
                      <a:r>
                        <a:rPr lang="en-US" sz="1600" b="0"/>
                        <a:t>30–50 MeV/m</a:t>
                      </a:r>
                    </a:p>
                  </a:txBody>
                  <a:tcPr marL="79115" marR="79115" marT="39558" marB="39558" anchor="ctr"/>
                </a:tc>
                <a:tc>
                  <a:txBody>
                    <a:bodyPr/>
                    <a:lstStyle/>
                    <a:p>
                      <a:pPr>
                        <a:buNone/>
                      </a:pPr>
                      <a:r>
                        <a:rPr lang="en-US" sz="1600" b="0"/>
                        <a:t>~0.7 mm</a:t>
                      </a:r>
                    </a:p>
                  </a:txBody>
                  <a:tcPr marL="79115" marR="79115" marT="39558" marB="39558" anchor="ctr"/>
                </a:tc>
                <a:tc>
                  <a:txBody>
                    <a:bodyPr/>
                    <a:lstStyle/>
                    <a:p>
                      <a:pPr>
                        <a:buNone/>
                      </a:pPr>
                      <a:r>
                        <a:rPr lang="en-US" sz="1600" b="0" dirty="0"/>
                        <a:t>~keV</a:t>
                      </a:r>
                    </a:p>
                  </a:txBody>
                  <a:tcPr marL="79115" marR="79115" marT="39558" marB="39558" anchor="ctr"/>
                </a:tc>
                <a:tc>
                  <a:txBody>
                    <a:bodyPr/>
                    <a:lstStyle/>
                    <a:p>
                      <a:pPr>
                        <a:buNone/>
                      </a:pPr>
                      <a:r>
                        <a:rPr lang="en-US" sz="1600" b="0" dirty="0" err="1"/>
                        <a:t>fC</a:t>
                      </a:r>
                      <a:endParaRPr lang="en-US" sz="1600" b="0" dirty="0"/>
                    </a:p>
                  </a:txBody>
                  <a:tcPr marL="79115" marR="79115" marT="39558" marB="39558" anchor="ctr"/>
                </a:tc>
                <a:tc>
                  <a:txBody>
                    <a:bodyPr/>
                    <a:lstStyle/>
                    <a:p>
                      <a:pPr>
                        <a:buNone/>
                      </a:pPr>
                      <a:r>
                        <a:rPr lang="en-US" sz="1600" b="0" dirty="0"/>
                        <a:t>Niedermayer et al., 2018</a:t>
                      </a:r>
                    </a:p>
                  </a:txBody>
                  <a:tcPr marL="79115" marR="79115" marT="39558" marB="39558" anchor="ctr"/>
                </a:tc>
                <a:extLst>
                  <a:ext uri="{0D108BD9-81ED-4DB2-BD59-A6C34878D82A}">
                    <a16:rowId xmlns:a16="http://schemas.microsoft.com/office/drawing/2014/main" val="3373569391"/>
                  </a:ext>
                </a:extLst>
              </a:tr>
              <a:tr h="553807">
                <a:tc>
                  <a:txBody>
                    <a:bodyPr/>
                    <a:lstStyle/>
                    <a:p>
                      <a:pPr>
                        <a:buNone/>
                      </a:pPr>
                      <a:r>
                        <a:rPr lang="en-US" sz="1600" b="0" kern="1200" dirty="0">
                          <a:solidFill>
                            <a:schemeClr val="dk1"/>
                          </a:solidFill>
                          <a:latin typeface="+mn-lt"/>
                          <a:ea typeface="+mn-ea"/>
                          <a:cs typeface="+mn-cs"/>
                        </a:rPr>
                        <a:t>Slot waveguide</a:t>
                      </a:r>
                    </a:p>
                    <a:p>
                      <a:pPr>
                        <a:buNone/>
                      </a:pPr>
                      <a:r>
                        <a:rPr lang="en-US" sz="1600" b="0" kern="1200" dirty="0">
                          <a:solidFill>
                            <a:schemeClr val="dk1"/>
                          </a:solidFill>
                          <a:latin typeface="+mn-lt"/>
                          <a:ea typeface="+mn-ea"/>
                          <a:cs typeface="+mn-cs"/>
                        </a:rPr>
                        <a:t>(</a:t>
                      </a:r>
                      <a:r>
                        <a:rPr lang="en-IT" sz="1600" b="0" kern="1200" dirty="0">
                          <a:solidFill>
                            <a:schemeClr val="dk1"/>
                          </a:solidFill>
                          <a:latin typeface="+mn-lt"/>
                          <a:ea typeface="+mn-ea"/>
                          <a:cs typeface="+mn-cs"/>
                        </a:rPr>
                        <a:t>Theory + numerical tracking)</a:t>
                      </a:r>
                      <a:endParaRPr lang="en-US" sz="1600" b="0" kern="1200" dirty="0">
                        <a:solidFill>
                          <a:schemeClr val="dk1"/>
                        </a:solidFill>
                        <a:latin typeface="+mn-lt"/>
                        <a:ea typeface="+mn-ea"/>
                        <a:cs typeface="+mn-cs"/>
                      </a:endParaRPr>
                    </a:p>
                  </a:txBody>
                  <a:tcPr marL="79115" marR="79115" marT="39558" marB="3955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t>Sub-rel. (keV beam)</a:t>
                      </a:r>
                    </a:p>
                  </a:txBody>
                  <a:tcPr marL="79115" marR="79115" marT="39558" marB="39558" anchor="ctr"/>
                </a:tc>
                <a:tc>
                  <a:txBody>
                    <a:bodyPr/>
                    <a:lstStyle/>
                    <a:p>
                      <a:pPr>
                        <a:buNone/>
                      </a:pPr>
                      <a:r>
                        <a:rPr lang="en-US" sz="1600" b="0" dirty="0"/>
                        <a:t>333 MV/m (Predicted)</a:t>
                      </a:r>
                    </a:p>
                  </a:txBody>
                  <a:tcPr marL="79115" marR="79115" marT="39558" marB="39558" anchor="ctr"/>
                </a:tc>
                <a:tc>
                  <a:txBody>
                    <a:bodyPr/>
                    <a:lstStyle/>
                    <a:p>
                      <a:pPr>
                        <a:buNone/>
                      </a:pPr>
                      <a:r>
                        <a:rPr lang="en-US" sz="1600" b="0" dirty="0"/>
                        <a:t> 30 </a:t>
                      </a:r>
                      <a:r>
                        <a:rPr lang="el-GR" sz="1600" b="0" dirty="0"/>
                        <a:t>μ</a:t>
                      </a:r>
                      <a:r>
                        <a:rPr lang="en-US" sz="1600" b="0" dirty="0"/>
                        <a:t>m</a:t>
                      </a:r>
                    </a:p>
                  </a:txBody>
                  <a:tcPr marL="79115" marR="79115" marT="39558" marB="39558" anchor="ctr"/>
                </a:tc>
                <a:tc>
                  <a:txBody>
                    <a:bodyPr/>
                    <a:lstStyle/>
                    <a:p>
                      <a:pPr>
                        <a:buNone/>
                      </a:pPr>
                      <a:r>
                        <a:rPr lang="en-US" sz="1600" b="0" dirty="0"/>
                        <a:t> 10 keV</a:t>
                      </a:r>
                    </a:p>
                  </a:txBody>
                  <a:tcPr marL="79115" marR="79115" marT="39558" marB="39558" anchor="ctr"/>
                </a:tc>
                <a:tc>
                  <a:txBody>
                    <a:bodyPr/>
                    <a:lstStyle/>
                    <a:p>
                      <a:pPr>
                        <a:buNone/>
                      </a:pPr>
                      <a:endParaRPr lang="en-US" sz="1600" b="0" dirty="0"/>
                    </a:p>
                  </a:txBody>
                  <a:tcPr marL="79115" marR="79115" marT="39558" marB="39558" anchor="ctr"/>
                </a:tc>
                <a:tc>
                  <a:txBody>
                    <a:bodyPr/>
                    <a:lstStyle/>
                    <a:p>
                      <a:pPr>
                        <a:buNone/>
                      </a:pPr>
                      <a:r>
                        <a:rPr lang="it-IT" sz="1600" b="0" kern="1200" dirty="0">
                          <a:solidFill>
                            <a:schemeClr val="dk1"/>
                          </a:solidFill>
                          <a:latin typeface="+mn-lt"/>
                          <a:ea typeface="+mn-ea"/>
                          <a:cs typeface="+mn-cs"/>
                        </a:rPr>
                        <a:t>Zhao et al., Opt. Express 26 2018</a:t>
                      </a:r>
                      <a:endParaRPr lang="en-US" sz="1600" b="0" kern="1200" dirty="0">
                        <a:solidFill>
                          <a:schemeClr val="dk1"/>
                        </a:solidFill>
                        <a:latin typeface="+mn-lt"/>
                        <a:ea typeface="+mn-ea"/>
                        <a:cs typeface="+mn-cs"/>
                      </a:endParaRPr>
                    </a:p>
                  </a:txBody>
                  <a:tcPr marL="79115" marR="79115" marT="39558" marB="39558" anchor="ctr"/>
                </a:tc>
                <a:extLst>
                  <a:ext uri="{0D108BD9-81ED-4DB2-BD59-A6C34878D82A}">
                    <a16:rowId xmlns:a16="http://schemas.microsoft.com/office/drawing/2014/main" val="1373505253"/>
                  </a:ext>
                </a:extLst>
              </a:tr>
            </a:tbl>
          </a:graphicData>
        </a:graphic>
      </p:graphicFrame>
      <p:sp>
        <p:nvSpPr>
          <p:cNvPr id="9" name="TextBox 8">
            <a:extLst>
              <a:ext uri="{FF2B5EF4-FFF2-40B4-BE49-F238E27FC236}">
                <a16:creationId xmlns:a16="http://schemas.microsoft.com/office/drawing/2014/main" id="{A858550A-FDDE-C023-B757-558CAEDC0B9D}"/>
              </a:ext>
            </a:extLst>
          </p:cNvPr>
          <p:cNvSpPr txBox="1"/>
          <p:nvPr/>
        </p:nvSpPr>
        <p:spPr>
          <a:xfrm>
            <a:off x="2054711" y="0"/>
            <a:ext cx="10108899" cy="590931"/>
          </a:xfrm>
          <a:prstGeom prst="rect">
            <a:avLst/>
          </a:prstGeom>
        </p:spPr>
        <p:txBody>
          <a:bodyPr vert="horz" lIns="91440" tIns="45720" rIns="91440" bIns="45720" rtlCol="0" anchor="ctr">
            <a:noAutofit/>
          </a:bodyPr>
          <a:lstStyle>
            <a:defPPr>
              <a:defRPr lang="en-IT"/>
            </a:defPPr>
            <a:lvl1pPr algn="ctr">
              <a:lnSpc>
                <a:spcPct val="90000"/>
              </a:lnSpc>
              <a:spcBef>
                <a:spcPct val="0"/>
              </a:spcBef>
              <a:buNone/>
              <a:defRPr sz="3600" b="1">
                <a:solidFill>
                  <a:schemeClr val="bg1"/>
                </a:solidFill>
                <a:latin typeface="Montserrat" pitchFamily="2" charset="77"/>
                <a:ea typeface="+mj-ea"/>
                <a:cs typeface="+mj-cs"/>
              </a:defRPr>
            </a:lvl1pPr>
          </a:lstStyle>
          <a:p>
            <a:r>
              <a:rPr lang="en-US" sz="2400" dirty="0"/>
              <a:t> State of the Art of Dielectric Laser Acceleration</a:t>
            </a:r>
          </a:p>
        </p:txBody>
      </p:sp>
    </p:spTree>
    <p:extLst>
      <p:ext uri="{BB962C8B-B14F-4D97-AF65-F5344CB8AC3E}">
        <p14:creationId xmlns:p14="http://schemas.microsoft.com/office/powerpoint/2010/main" val="15076582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28">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600" b="1" dirty="0">
                <a:solidFill>
                  <a:srgbClr val="12263A"/>
                </a:solidFill>
              </a:rPr>
              <a:t>INFN-LNS laser roadmap: Satsuma is the first-light platform</a:t>
            </a:r>
            <a:endParaRPr lang="en-US" sz="2600" dirty="0"/>
          </a:p>
        </p:txBody>
      </p:sp>
      <p:sp>
        <p:nvSpPr>
          <p:cNvPr id="7" name="Text 5"/>
          <p:cNvSpPr/>
          <p:nvPr/>
        </p:nvSpPr>
        <p:spPr>
          <a:xfrm>
            <a:off x="530352" y="804672"/>
            <a:ext cx="10927080" cy="292608"/>
          </a:xfrm>
          <a:prstGeom prst="rect">
            <a:avLst/>
          </a:prstGeom>
          <a:noFill/>
          <a:ln/>
        </p:spPr>
        <p:txBody>
          <a:bodyPr wrap="square" lIns="0" tIns="0" rIns="0" bIns="0" rtlCol="0" anchor="ctr">
            <a:normAutofit lnSpcReduction="10000"/>
          </a:bodyPr>
          <a:lstStyle/>
          <a:p>
            <a:pPr marL="0" indent="0">
              <a:buNone/>
            </a:pPr>
            <a:r>
              <a:rPr lang="en-US" sz="2000" dirty="0">
                <a:solidFill>
                  <a:srgbClr val="5B677A"/>
                </a:solidFill>
              </a:rPr>
              <a:t>The 1030 nm system is operational</a:t>
            </a:r>
            <a:endParaRPr lang="en-US" sz="2000"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10" name="Shape 7"/>
          <p:cNvSpPr/>
          <p:nvPr/>
        </p:nvSpPr>
        <p:spPr>
          <a:xfrm>
            <a:off x="6080760" y="1152144"/>
            <a:ext cx="5303520" cy="3779676"/>
          </a:xfrm>
          <a:prstGeom prst="roundRect">
            <a:avLst>
              <a:gd name="adj" fmla="val 3125"/>
            </a:avLst>
          </a:prstGeom>
          <a:solidFill>
            <a:srgbClr val="FFFFFF"/>
          </a:solidFill>
          <a:ln w="10160">
            <a:solidFill>
              <a:srgbClr val="D0D5DD"/>
            </a:solidFill>
            <a:prstDash val="solid"/>
          </a:ln>
        </p:spPr>
        <p:txBody>
          <a:bodyPr/>
          <a:lstStyle/>
          <a:p>
            <a:endParaRPr lang="en-GB"/>
          </a:p>
        </p:txBody>
      </p:sp>
      <p:sp>
        <p:nvSpPr>
          <p:cNvPr id="11" name="Text 8"/>
          <p:cNvSpPr/>
          <p:nvPr/>
        </p:nvSpPr>
        <p:spPr>
          <a:xfrm>
            <a:off x="6355080" y="1691640"/>
            <a:ext cx="4754880" cy="320040"/>
          </a:xfrm>
          <a:prstGeom prst="rect">
            <a:avLst/>
          </a:prstGeom>
          <a:noFill/>
          <a:ln/>
        </p:spPr>
        <p:txBody>
          <a:bodyPr wrap="square" lIns="762" tIns="762" rIns="762" bIns="762" rtlCol="0" anchor="ctr">
            <a:normAutofit/>
          </a:bodyPr>
          <a:lstStyle/>
          <a:p>
            <a:pPr marL="0" indent="0" algn="ctr">
              <a:buNone/>
            </a:pPr>
            <a:r>
              <a:rPr lang="en-US" sz="1900" b="1" dirty="0">
                <a:solidFill>
                  <a:srgbClr val="12263A"/>
                </a:solidFill>
              </a:rPr>
              <a:t>Satsuma X-28 available at LNS</a:t>
            </a:r>
            <a:endParaRPr lang="en-US" sz="1900" dirty="0"/>
          </a:p>
        </p:txBody>
      </p:sp>
      <p:sp>
        <p:nvSpPr>
          <p:cNvPr id="12" name="Shape 9"/>
          <p:cNvSpPr/>
          <p:nvPr/>
        </p:nvSpPr>
        <p:spPr>
          <a:xfrm>
            <a:off x="6446520" y="2331719"/>
            <a:ext cx="197510" cy="492049"/>
          </a:xfrm>
          <a:prstGeom prst="roundRect">
            <a:avLst>
              <a:gd name="adj" fmla="val 66667"/>
            </a:avLst>
          </a:prstGeom>
          <a:solidFill>
            <a:srgbClr val="1766A6"/>
          </a:solidFill>
          <a:ln w="12700">
            <a:solidFill>
              <a:srgbClr val="1766A6">
                <a:alpha val="0"/>
              </a:srgbClr>
            </a:solidFill>
            <a:prstDash val="solid"/>
          </a:ln>
        </p:spPr>
        <p:txBody>
          <a:bodyPr/>
          <a:lstStyle/>
          <a:p>
            <a:endParaRPr lang="en-GB" sz="2400"/>
          </a:p>
        </p:txBody>
      </p:sp>
      <p:sp>
        <p:nvSpPr>
          <p:cNvPr id="13" name="Text 10"/>
          <p:cNvSpPr/>
          <p:nvPr/>
        </p:nvSpPr>
        <p:spPr>
          <a:xfrm>
            <a:off x="6492240" y="2359152"/>
            <a:ext cx="87782" cy="355368"/>
          </a:xfrm>
          <a:prstGeom prst="rect">
            <a:avLst/>
          </a:prstGeom>
          <a:noFill/>
          <a:ln/>
        </p:spPr>
        <p:txBody>
          <a:bodyPr wrap="square" lIns="0" tIns="0" rIns="0" bIns="0" rtlCol="0" anchor="ctr">
            <a:noAutofit/>
          </a:bodyPr>
          <a:lstStyle/>
          <a:p>
            <a:pPr marL="0" indent="0" algn="ctr">
              <a:buNone/>
            </a:pPr>
            <a:endParaRPr lang="en-US" sz="1050" dirty="0"/>
          </a:p>
        </p:txBody>
      </p:sp>
      <p:sp>
        <p:nvSpPr>
          <p:cNvPr id="14" name="Text 11"/>
          <p:cNvSpPr/>
          <p:nvPr/>
        </p:nvSpPr>
        <p:spPr>
          <a:xfrm>
            <a:off x="6720840" y="2221991"/>
            <a:ext cx="4937760" cy="984097"/>
          </a:xfrm>
          <a:prstGeom prst="rect">
            <a:avLst/>
          </a:prstGeom>
          <a:noFill/>
          <a:ln/>
        </p:spPr>
        <p:txBody>
          <a:bodyPr wrap="square" lIns="762" tIns="762" rIns="762" bIns="762" rtlCol="0" anchor="ctr">
            <a:noAutofit/>
          </a:bodyPr>
          <a:lstStyle/>
          <a:p>
            <a:pPr marL="0" indent="0" algn="l">
              <a:buNone/>
            </a:pPr>
            <a:r>
              <a:rPr lang="en-US" dirty="0">
                <a:solidFill>
                  <a:srgbClr val="101828"/>
                </a:solidFill>
              </a:rPr>
              <a:t>1030 nm source: first-light and pump laser</a:t>
            </a:r>
            <a:endParaRPr lang="en-US" dirty="0"/>
          </a:p>
        </p:txBody>
      </p:sp>
      <p:sp>
        <p:nvSpPr>
          <p:cNvPr id="15" name="Shape 12"/>
          <p:cNvSpPr/>
          <p:nvPr/>
        </p:nvSpPr>
        <p:spPr>
          <a:xfrm>
            <a:off x="6446520" y="2916935"/>
            <a:ext cx="197510" cy="492049"/>
          </a:xfrm>
          <a:prstGeom prst="roundRect">
            <a:avLst>
              <a:gd name="adj" fmla="val 66667"/>
            </a:avLst>
          </a:prstGeom>
          <a:solidFill>
            <a:srgbClr val="1766A6"/>
          </a:solidFill>
          <a:ln w="12700">
            <a:solidFill>
              <a:srgbClr val="1766A6">
                <a:alpha val="0"/>
              </a:srgbClr>
            </a:solidFill>
            <a:prstDash val="solid"/>
          </a:ln>
        </p:spPr>
        <p:txBody>
          <a:bodyPr/>
          <a:lstStyle/>
          <a:p>
            <a:endParaRPr lang="en-GB" sz="2400"/>
          </a:p>
        </p:txBody>
      </p:sp>
      <p:sp>
        <p:nvSpPr>
          <p:cNvPr id="16" name="Text 13"/>
          <p:cNvSpPr/>
          <p:nvPr/>
        </p:nvSpPr>
        <p:spPr>
          <a:xfrm>
            <a:off x="6492240" y="2944368"/>
            <a:ext cx="87782" cy="355368"/>
          </a:xfrm>
          <a:prstGeom prst="rect">
            <a:avLst/>
          </a:prstGeom>
          <a:noFill/>
          <a:ln/>
        </p:spPr>
        <p:txBody>
          <a:bodyPr wrap="square" lIns="0" tIns="0" rIns="0" bIns="0" rtlCol="0" anchor="ctr">
            <a:noAutofit/>
          </a:bodyPr>
          <a:lstStyle/>
          <a:p>
            <a:pPr marL="0" indent="0" algn="ctr">
              <a:buNone/>
            </a:pPr>
            <a:endParaRPr lang="en-US" sz="1050" dirty="0"/>
          </a:p>
        </p:txBody>
      </p:sp>
      <p:sp>
        <p:nvSpPr>
          <p:cNvPr id="17" name="Text 14"/>
          <p:cNvSpPr/>
          <p:nvPr/>
        </p:nvSpPr>
        <p:spPr>
          <a:xfrm>
            <a:off x="6720840" y="2807207"/>
            <a:ext cx="4937760" cy="984097"/>
          </a:xfrm>
          <a:prstGeom prst="rect">
            <a:avLst/>
          </a:prstGeom>
          <a:noFill/>
          <a:ln/>
        </p:spPr>
        <p:txBody>
          <a:bodyPr wrap="square" lIns="762" tIns="762" rIns="762" bIns="762" rtlCol="0" anchor="ctr">
            <a:noAutofit/>
          </a:bodyPr>
          <a:lstStyle/>
          <a:p>
            <a:pPr marL="0" indent="0" algn="l">
              <a:buNone/>
            </a:pPr>
            <a:r>
              <a:rPr lang="en-US" dirty="0">
                <a:solidFill>
                  <a:srgbClr val="101828"/>
                </a:solidFill>
              </a:rPr>
              <a:t>~420 fs pulses, ~30 W average power class</a:t>
            </a:r>
            <a:endParaRPr lang="en-US" dirty="0"/>
          </a:p>
        </p:txBody>
      </p:sp>
      <p:sp>
        <p:nvSpPr>
          <p:cNvPr id="19" name="Text 16"/>
          <p:cNvSpPr/>
          <p:nvPr/>
        </p:nvSpPr>
        <p:spPr>
          <a:xfrm>
            <a:off x="6492240" y="3529584"/>
            <a:ext cx="87782" cy="355368"/>
          </a:xfrm>
          <a:prstGeom prst="rect">
            <a:avLst/>
          </a:prstGeom>
          <a:noFill/>
          <a:ln/>
        </p:spPr>
        <p:txBody>
          <a:bodyPr wrap="square" lIns="0" tIns="0" rIns="0" bIns="0" rtlCol="0" anchor="ctr">
            <a:noAutofit/>
          </a:bodyPr>
          <a:lstStyle/>
          <a:p>
            <a:pPr marL="0" indent="0" algn="ctr">
              <a:buNone/>
            </a:pPr>
            <a:endParaRPr lang="en-US" sz="1050" dirty="0"/>
          </a:p>
        </p:txBody>
      </p:sp>
      <p:sp>
        <p:nvSpPr>
          <p:cNvPr id="21" name="Shape 18"/>
          <p:cNvSpPr/>
          <p:nvPr/>
        </p:nvSpPr>
        <p:spPr>
          <a:xfrm>
            <a:off x="6446520" y="4087367"/>
            <a:ext cx="197510" cy="492049"/>
          </a:xfrm>
          <a:prstGeom prst="roundRect">
            <a:avLst>
              <a:gd name="adj" fmla="val 66667"/>
            </a:avLst>
          </a:prstGeom>
          <a:solidFill>
            <a:srgbClr val="E07A2F"/>
          </a:solidFill>
          <a:ln w="12700">
            <a:solidFill>
              <a:srgbClr val="E07A2F">
                <a:alpha val="0"/>
              </a:srgbClr>
            </a:solidFill>
            <a:prstDash val="solid"/>
          </a:ln>
        </p:spPr>
        <p:txBody>
          <a:bodyPr/>
          <a:lstStyle/>
          <a:p>
            <a:endParaRPr lang="en-GB" sz="2400"/>
          </a:p>
        </p:txBody>
      </p:sp>
      <p:sp>
        <p:nvSpPr>
          <p:cNvPr id="22" name="Text 19"/>
          <p:cNvSpPr/>
          <p:nvPr/>
        </p:nvSpPr>
        <p:spPr>
          <a:xfrm>
            <a:off x="6492240" y="4114800"/>
            <a:ext cx="87782" cy="355368"/>
          </a:xfrm>
          <a:prstGeom prst="rect">
            <a:avLst/>
          </a:prstGeom>
          <a:noFill/>
          <a:ln/>
        </p:spPr>
        <p:txBody>
          <a:bodyPr wrap="square" lIns="0" tIns="0" rIns="0" bIns="0" rtlCol="0" anchor="ctr">
            <a:noAutofit/>
          </a:bodyPr>
          <a:lstStyle/>
          <a:p>
            <a:pPr marL="0" indent="0" algn="ctr">
              <a:buNone/>
            </a:pPr>
            <a:endParaRPr lang="en-US" sz="1050" dirty="0"/>
          </a:p>
        </p:txBody>
      </p:sp>
      <p:sp>
        <p:nvSpPr>
          <p:cNvPr id="23" name="Text 20"/>
          <p:cNvSpPr/>
          <p:nvPr/>
        </p:nvSpPr>
        <p:spPr>
          <a:xfrm>
            <a:off x="6720840" y="3977639"/>
            <a:ext cx="4937760" cy="984097"/>
          </a:xfrm>
          <a:prstGeom prst="rect">
            <a:avLst/>
          </a:prstGeom>
          <a:noFill/>
          <a:ln/>
        </p:spPr>
        <p:txBody>
          <a:bodyPr wrap="square" lIns="762" tIns="762" rIns="762" bIns="762" rtlCol="0" anchor="ctr">
            <a:normAutofit/>
          </a:bodyPr>
          <a:lstStyle/>
          <a:p>
            <a:pPr marL="0" indent="0" algn="l">
              <a:buNone/>
            </a:pPr>
            <a:r>
              <a:rPr lang="en-US" dirty="0">
                <a:solidFill>
                  <a:srgbClr val="101828"/>
                </a:solidFill>
              </a:rPr>
              <a:t>2 µm DLA test requires OPA/OPG or equivalent source</a:t>
            </a:r>
            <a:endParaRPr lang="en-US" dirty="0"/>
          </a:p>
        </p:txBody>
      </p:sp>
      <p:pic>
        <p:nvPicPr>
          <p:cNvPr id="25" name="Picture 24">
            <a:extLst>
              <a:ext uri="{FF2B5EF4-FFF2-40B4-BE49-F238E27FC236}">
                <a16:creationId xmlns:a16="http://schemas.microsoft.com/office/drawing/2014/main" id="{C56757FD-A3F9-CF64-5E12-302DC1F95838}"/>
              </a:ext>
            </a:extLst>
          </p:cNvPr>
          <p:cNvPicPr>
            <a:picLocks noChangeAspect="1"/>
          </p:cNvPicPr>
          <p:nvPr/>
        </p:nvPicPr>
        <p:blipFill>
          <a:blip r:embed="rId3"/>
          <a:stretch>
            <a:fillRect/>
          </a:stretch>
        </p:blipFill>
        <p:spPr>
          <a:xfrm>
            <a:off x="758952" y="1312283"/>
            <a:ext cx="4826049" cy="3619537"/>
          </a:xfrm>
          <a:prstGeom prst="rect">
            <a:avLst/>
          </a:prstGeom>
        </p:spPr>
      </p:pic>
      <p:sp>
        <p:nvSpPr>
          <p:cNvPr id="2" name="TextBox 1">
            <a:extLst>
              <a:ext uri="{FF2B5EF4-FFF2-40B4-BE49-F238E27FC236}">
                <a16:creationId xmlns:a16="http://schemas.microsoft.com/office/drawing/2014/main" id="{37DD700B-70CC-53EC-77B4-50A3ABDFF5C8}"/>
              </a:ext>
            </a:extLst>
          </p:cNvPr>
          <p:cNvSpPr txBox="1"/>
          <p:nvPr/>
        </p:nvSpPr>
        <p:spPr>
          <a:xfrm>
            <a:off x="118212" y="5062589"/>
            <a:ext cx="12073128" cy="1298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nSpc>
                <a:spcPct val="150000"/>
              </a:lnSpc>
              <a:buFont typeface="Arial" panose="020B0604020202020204" pitchFamily="34" charset="0"/>
              <a:buChar char="•"/>
            </a:pPr>
            <a:r>
              <a:rPr lang="en-US" dirty="0"/>
              <a:t>The 1030 nm Satsuma X-28 is installed, commissioned and already usable for first-light work. </a:t>
            </a:r>
          </a:p>
          <a:p>
            <a:pPr marL="285750" indent="-285750">
              <a:lnSpc>
                <a:spcPct val="150000"/>
              </a:lnSpc>
              <a:buFont typeface="Arial" panose="020B0604020202020204" pitchFamily="34" charset="0"/>
              <a:buChar char="•"/>
            </a:pPr>
            <a:r>
              <a:rPr lang="en-US" dirty="0"/>
              <a:t>The acceptance report confirms sub-500 fs pulses, about 30 W average power, and excellent 11.3 h power stability. </a:t>
            </a:r>
          </a:p>
          <a:p>
            <a:pPr marL="285750" indent="-285750">
              <a:lnSpc>
                <a:spcPct val="150000"/>
              </a:lnSpc>
              <a:buFont typeface="Arial" panose="020B0604020202020204" pitchFamily="34" charset="0"/>
              <a:buChar char="•"/>
            </a:pPr>
            <a:r>
              <a:rPr lang="en-US" dirty="0"/>
              <a:t>For the DLA experiment, the key point is that this is the near-term beam-delivery and diagnostics platform;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43">
    <p:bg>
      <p:bgPr>
        <a:solidFill>
          <a:srgbClr val="F6F8FB"/>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8FB"/>
          </a:solidFill>
          <a:ln w="12700">
            <a:solidFill>
              <a:srgbClr val="F6F8FB">
                <a:alpha val="0"/>
              </a:srgbClr>
            </a:solidFill>
            <a:prstDash val="solid"/>
          </a:ln>
        </p:spPr>
        <p:txBody>
          <a:bodyPr/>
          <a:lstStyle/>
          <a:p>
            <a:endParaRPr lang="en-GB"/>
          </a:p>
        </p:txBody>
      </p:sp>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600" b="1" dirty="0">
                <a:solidFill>
                  <a:srgbClr val="12263A"/>
                </a:solidFill>
              </a:rPr>
              <a:t>EPITA context</a:t>
            </a:r>
            <a:endParaRPr lang="en-US" sz="2600" dirty="0"/>
          </a:p>
        </p:txBody>
      </p:sp>
      <p:sp>
        <p:nvSpPr>
          <p:cNvPr id="7" name="Text 5"/>
          <p:cNvSpPr/>
          <p:nvPr/>
        </p:nvSpPr>
        <p:spPr>
          <a:xfrm>
            <a:off x="530352" y="804672"/>
            <a:ext cx="10927080" cy="292608"/>
          </a:xfrm>
          <a:prstGeom prst="rect">
            <a:avLst/>
          </a:prstGeom>
          <a:noFill/>
          <a:ln/>
        </p:spPr>
        <p:txBody>
          <a:bodyPr wrap="square" lIns="0" tIns="0" rIns="0" bIns="0" rtlCol="0" anchor="ctr">
            <a:normAutofit/>
          </a:bodyPr>
          <a:lstStyle/>
          <a:p>
            <a:pPr marL="0" indent="0">
              <a:buNone/>
            </a:pPr>
            <a:r>
              <a:rPr lang="en-US" dirty="0">
                <a:solidFill>
                  <a:srgbClr val="5B677A"/>
                </a:solidFill>
              </a:rPr>
              <a:t>WP5 laser-driven acceleration is one of the EPITA technology areas.</a:t>
            </a:r>
            <a:endParaRPr lang="en-US"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pic>
        <p:nvPicPr>
          <p:cNvPr id="9" name="Image 0" descr="/mnt/data/aac_crops/epita_wp_map.png"/>
          <p:cNvPicPr>
            <a:picLocks noChangeAspect="1"/>
          </p:cNvPicPr>
          <p:nvPr/>
        </p:nvPicPr>
        <p:blipFill>
          <a:blip r:embed="rId3"/>
          <a:stretch>
            <a:fillRect/>
          </a:stretch>
        </p:blipFill>
        <p:spPr>
          <a:xfrm>
            <a:off x="1854200" y="1234440"/>
            <a:ext cx="8453120" cy="475488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30">
    <p:bg>
      <p:bgPr>
        <a:solidFill>
          <a:srgbClr val="F6F8FB"/>
        </a:solidFill>
        <a:effectLst/>
      </p:bgPr>
    </p:bg>
    <p:spTree>
      <p:nvGrpSpPr>
        <p:cNvPr id="1" name=""/>
        <p:cNvGrpSpPr/>
        <p:nvPr/>
      </p:nvGrpSpPr>
      <p:grpSpPr>
        <a:xfrm>
          <a:off x="0" y="0"/>
          <a:ext cx="0" cy="0"/>
          <a:chOff x="0" y="0"/>
          <a:chExt cx="0" cy="0"/>
        </a:xfrm>
      </p:grpSpPr>
      <p:sp>
        <p:nvSpPr>
          <p:cNvPr id="2" name="Shape 0"/>
          <p:cNvSpPr/>
          <p:nvPr/>
        </p:nvSpPr>
        <p:spPr>
          <a:xfrm>
            <a:off x="305" y="310896"/>
            <a:ext cx="12191695" cy="6858000"/>
          </a:xfrm>
          <a:prstGeom prst="rect">
            <a:avLst/>
          </a:prstGeom>
          <a:solidFill>
            <a:srgbClr val="F6F8FB"/>
          </a:solidFill>
          <a:ln w="12700">
            <a:solidFill>
              <a:srgbClr val="F6F8FB">
                <a:alpha val="0"/>
              </a:srgbClr>
            </a:solidFill>
            <a:prstDash val="solid"/>
          </a:ln>
        </p:spPr>
        <p:txBody>
          <a:bodyPr/>
          <a:lstStyle/>
          <a:p>
            <a:endParaRPr lang="en-GB" sz="2800"/>
          </a:p>
        </p:txBody>
      </p:sp>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6" name="Text 4"/>
          <p:cNvSpPr/>
          <p:nvPr/>
        </p:nvSpPr>
        <p:spPr>
          <a:xfrm>
            <a:off x="502919" y="99981"/>
            <a:ext cx="11155680" cy="438912"/>
          </a:xfrm>
          <a:prstGeom prst="rect">
            <a:avLst/>
          </a:prstGeom>
          <a:noFill/>
          <a:ln/>
        </p:spPr>
        <p:txBody>
          <a:bodyPr wrap="square" lIns="0" tIns="0" rIns="0" bIns="0" rtlCol="0" anchor="ctr">
            <a:normAutofit fontScale="92500" lnSpcReduction="10000"/>
          </a:bodyPr>
          <a:lstStyle/>
          <a:p>
            <a:pPr marL="0" indent="0">
              <a:buNone/>
            </a:pPr>
            <a:r>
              <a:rPr lang="en-US" sz="3200" b="1" dirty="0">
                <a:solidFill>
                  <a:srgbClr val="12263A"/>
                </a:solidFill>
              </a:rPr>
              <a:t>INFN-</a:t>
            </a:r>
            <a:r>
              <a:rPr lang="en-US" sz="3200" b="1" dirty="0" err="1">
                <a:solidFill>
                  <a:srgbClr val="12263A"/>
                </a:solidFill>
              </a:rPr>
              <a:t>iDLA</a:t>
            </a:r>
            <a:r>
              <a:rPr lang="en-US" sz="3200" b="1" dirty="0">
                <a:solidFill>
                  <a:srgbClr val="12263A"/>
                </a:solidFill>
              </a:rPr>
              <a:t> and EU-HE-EPITA: from design to prototype and test</a:t>
            </a:r>
            <a:endParaRPr lang="en-US" sz="3200" dirty="0"/>
          </a:p>
        </p:txBody>
      </p:sp>
      <p:sp>
        <p:nvSpPr>
          <p:cNvPr id="7" name="Text 5"/>
          <p:cNvSpPr/>
          <p:nvPr/>
        </p:nvSpPr>
        <p:spPr>
          <a:xfrm>
            <a:off x="530352" y="804671"/>
            <a:ext cx="11512296" cy="730901"/>
          </a:xfrm>
          <a:prstGeom prst="rect">
            <a:avLst/>
          </a:prstGeom>
          <a:ln/>
        </p:spPr>
        <p:style>
          <a:lnRef idx="1">
            <a:schemeClr val="accent6"/>
          </a:lnRef>
          <a:fillRef idx="2">
            <a:schemeClr val="accent6"/>
          </a:fillRef>
          <a:effectRef idx="1">
            <a:schemeClr val="accent6"/>
          </a:effectRef>
          <a:fontRef idx="minor">
            <a:schemeClr val="dk1"/>
          </a:fontRef>
        </p:style>
        <p:txBody>
          <a:bodyPr wrap="square" lIns="0" tIns="0" rIns="0" bIns="0" rtlCol="0" anchor="ctr">
            <a:normAutofit fontScale="92500" lnSpcReduction="10000"/>
          </a:bodyPr>
          <a:lstStyle/>
          <a:p>
            <a:pPr marL="0" indent="0" algn="ctr">
              <a:buNone/>
            </a:pPr>
            <a:r>
              <a:rPr lang="en-US" sz="2800" b="1" dirty="0">
                <a:solidFill>
                  <a:srgbClr val="5B677A"/>
                </a:solidFill>
              </a:rPr>
              <a:t>The activity is embedded in </a:t>
            </a:r>
            <a:r>
              <a:rPr lang="en-US" sz="2800" b="1" u="sng" dirty="0">
                <a:solidFill>
                  <a:srgbClr val="5B677A"/>
                </a:solidFill>
              </a:rPr>
              <a:t>INFN CSN5 </a:t>
            </a:r>
            <a:r>
              <a:rPr lang="en-US" sz="2800" b="1" dirty="0">
                <a:solidFill>
                  <a:srgbClr val="5B677A"/>
                </a:solidFill>
              </a:rPr>
              <a:t>and in the </a:t>
            </a:r>
          </a:p>
          <a:p>
            <a:pPr marL="0" indent="0" algn="ctr">
              <a:buNone/>
            </a:pPr>
            <a:r>
              <a:rPr lang="en-US" sz="2800" b="1" u="sng" dirty="0">
                <a:solidFill>
                  <a:srgbClr val="5B677A"/>
                </a:solidFill>
              </a:rPr>
              <a:t>European WP5 laser-driven acceleration roadmap</a:t>
            </a:r>
            <a:r>
              <a:rPr lang="en-US" sz="2800" b="1" dirty="0">
                <a:solidFill>
                  <a:srgbClr val="5B677A"/>
                </a:solidFill>
              </a:rPr>
              <a:t>.</a:t>
            </a:r>
            <a:endParaRPr lang="en-US" sz="2800" b="1"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pic>
        <p:nvPicPr>
          <p:cNvPr id="9" name="Image 0" descr="/mnt/data/aac_crops/andreas_task55_slide.png"/>
          <p:cNvPicPr>
            <a:picLocks noChangeAspect="1"/>
          </p:cNvPicPr>
          <p:nvPr/>
        </p:nvPicPr>
        <p:blipFill>
          <a:blip r:embed="rId3"/>
          <a:srcRect l="50000" t="50000" r="-21535" b="-50000"/>
          <a:stretch/>
        </p:blipFill>
        <p:spPr>
          <a:xfrm>
            <a:off x="534924" y="3223259"/>
            <a:ext cx="5349240" cy="4206240"/>
          </a:xfrm>
          <a:prstGeom prst="rect">
            <a:avLst/>
          </a:prstGeom>
        </p:spPr>
      </p:pic>
      <p:sp>
        <p:nvSpPr>
          <p:cNvPr id="10" name="Shape 7"/>
          <p:cNvSpPr/>
          <p:nvPr/>
        </p:nvSpPr>
        <p:spPr>
          <a:xfrm>
            <a:off x="4426856" y="1938529"/>
            <a:ext cx="5074920" cy="4206240"/>
          </a:xfrm>
          <a:prstGeom prst="roundRect">
            <a:avLst>
              <a:gd name="adj" fmla="val 3261"/>
            </a:avLst>
          </a:prstGeom>
          <a:solidFill>
            <a:srgbClr val="F8FBFF"/>
          </a:solidFill>
          <a:ln w="10160">
            <a:solidFill>
              <a:srgbClr val="B7D5F3"/>
            </a:solidFill>
            <a:prstDash val="solid"/>
          </a:ln>
        </p:spPr>
        <p:txBody>
          <a:bodyPr/>
          <a:lstStyle/>
          <a:p>
            <a:endParaRPr lang="en-GB" sz="4000"/>
          </a:p>
        </p:txBody>
      </p:sp>
      <p:sp>
        <p:nvSpPr>
          <p:cNvPr id="11" name="Text 8"/>
          <p:cNvSpPr/>
          <p:nvPr/>
        </p:nvSpPr>
        <p:spPr>
          <a:xfrm>
            <a:off x="4746896" y="2258569"/>
            <a:ext cx="4434840" cy="320040"/>
          </a:xfrm>
          <a:prstGeom prst="rect">
            <a:avLst/>
          </a:prstGeom>
          <a:noFill/>
          <a:ln/>
        </p:spPr>
        <p:txBody>
          <a:bodyPr wrap="square" lIns="762" tIns="762" rIns="762" bIns="762" rtlCol="0" anchor="ctr">
            <a:normAutofit/>
          </a:bodyPr>
          <a:lstStyle/>
          <a:p>
            <a:pPr marL="0" indent="0" algn="ctr">
              <a:buNone/>
            </a:pPr>
            <a:r>
              <a:rPr lang="en-US" sz="2000" b="1" dirty="0">
                <a:solidFill>
                  <a:srgbClr val="1766A6"/>
                </a:solidFill>
              </a:rPr>
              <a:t>EPITA WP5 — Task 5.5</a:t>
            </a:r>
            <a:endParaRPr lang="en-US" sz="2000" dirty="0"/>
          </a:p>
        </p:txBody>
      </p:sp>
      <p:sp>
        <p:nvSpPr>
          <p:cNvPr id="12" name="Text 9"/>
          <p:cNvSpPr/>
          <p:nvPr/>
        </p:nvSpPr>
        <p:spPr>
          <a:xfrm>
            <a:off x="4792616" y="2898649"/>
            <a:ext cx="4343400" cy="2011680"/>
          </a:xfrm>
          <a:prstGeom prst="rect">
            <a:avLst/>
          </a:prstGeom>
          <a:noFill/>
          <a:ln/>
        </p:spPr>
        <p:txBody>
          <a:bodyPr wrap="square" lIns="762" tIns="762" rIns="762" bIns="762" rtlCol="0" anchor="ctr">
            <a:normAutofit fontScale="92500" lnSpcReduction="20000"/>
          </a:bodyPr>
          <a:lstStyle/>
          <a:p>
            <a:pPr marL="0" indent="0" algn="ctr">
              <a:buNone/>
            </a:pPr>
            <a:r>
              <a:rPr lang="en-US" sz="2000" dirty="0">
                <a:solidFill>
                  <a:srgbClr val="101828"/>
                </a:solidFill>
              </a:rPr>
              <a:t>Co-propagating DLA structure</a:t>
            </a:r>
            <a:endParaRPr lang="en-US" sz="2000" dirty="0"/>
          </a:p>
          <a:p>
            <a:pPr marL="0" indent="0" algn="ctr">
              <a:buNone/>
            </a:pPr>
            <a:endParaRPr lang="en-US" sz="2000" dirty="0"/>
          </a:p>
          <a:p>
            <a:pPr marL="0" indent="0" algn="ctr">
              <a:buNone/>
            </a:pPr>
            <a:r>
              <a:rPr lang="en-US" sz="2000" dirty="0">
                <a:solidFill>
                  <a:srgbClr val="101828"/>
                </a:solidFill>
              </a:rPr>
              <a:t>Partners </a:t>
            </a:r>
          </a:p>
          <a:p>
            <a:pPr marL="0" indent="0" algn="ctr">
              <a:buNone/>
            </a:pPr>
            <a:r>
              <a:rPr lang="en-US" sz="2000" b="1" dirty="0">
                <a:solidFill>
                  <a:srgbClr val="101828"/>
                </a:solidFill>
              </a:rPr>
              <a:t>INFN/LNS, PSI, FAU/LMU, SENSIC</a:t>
            </a:r>
            <a:endParaRPr lang="en-US" sz="2000" b="1" dirty="0"/>
          </a:p>
          <a:p>
            <a:pPr marL="0" indent="0" algn="ctr">
              <a:buNone/>
            </a:pPr>
            <a:endParaRPr lang="en-US" sz="2000" dirty="0"/>
          </a:p>
          <a:p>
            <a:pPr marL="0" indent="0" algn="ctr">
              <a:buNone/>
            </a:pPr>
            <a:r>
              <a:rPr lang="en-US" sz="2000" dirty="0">
                <a:solidFill>
                  <a:srgbClr val="101828"/>
                </a:solidFill>
              </a:rPr>
              <a:t>Prototype goal:</a:t>
            </a:r>
            <a:endParaRPr lang="en-US" sz="2000" dirty="0"/>
          </a:p>
          <a:p>
            <a:pPr marL="0" indent="0" algn="ctr">
              <a:buNone/>
            </a:pPr>
            <a:r>
              <a:rPr lang="en-US" sz="2000" b="1" dirty="0">
                <a:solidFill>
                  <a:srgbClr val="101828"/>
                </a:solidFill>
              </a:rPr>
              <a:t>enhanced DLA performance through co-propagating dielectric structure</a:t>
            </a:r>
            <a:endParaRPr lang="en-US" sz="2000" b="1" dirty="0"/>
          </a:p>
        </p:txBody>
      </p:sp>
      <p:sp>
        <p:nvSpPr>
          <p:cNvPr id="14" name="Text 11"/>
          <p:cNvSpPr/>
          <p:nvPr/>
        </p:nvSpPr>
        <p:spPr>
          <a:xfrm>
            <a:off x="502919" y="5413837"/>
            <a:ext cx="3923937" cy="730932"/>
          </a:xfrm>
          <a:prstGeom prst="rect">
            <a:avLst/>
          </a:prstGeom>
          <a:noFill/>
          <a:ln/>
        </p:spPr>
        <p:txBody>
          <a:bodyPr wrap="square" lIns="0" tIns="0" rIns="0" bIns="0" rtlCol="0" anchor="ctr">
            <a:normAutofit fontScale="92500"/>
          </a:bodyPr>
          <a:lstStyle/>
          <a:p>
            <a:pPr marL="0" indent="0">
              <a:buNone/>
            </a:pPr>
            <a:r>
              <a:rPr lang="en-US" sz="2000" b="1" dirty="0">
                <a:solidFill>
                  <a:srgbClr val="667085"/>
                </a:solidFill>
              </a:rPr>
              <a:t>[from EPITA WP5 introduction slides, A. Maier (DESY), 13.05.2026]</a:t>
            </a:r>
            <a:endParaRPr lang="en-US" sz="2000" b="1"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32">
    <p:bg>
      <p:bgPr>
        <a:solidFill>
          <a:srgbClr val="F6F8FB"/>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8FB"/>
          </a:solidFill>
          <a:ln w="12700">
            <a:solidFill>
              <a:srgbClr val="F6F8FB">
                <a:alpha val="0"/>
              </a:srgbClr>
            </a:solidFill>
            <a:prstDash val="solid"/>
          </a:ln>
        </p:spPr>
        <p:txBody>
          <a:bodyPr/>
          <a:lstStyle/>
          <a:p>
            <a:endParaRPr lang="en-GB"/>
          </a:p>
        </p:txBody>
      </p:sp>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4" name="Text 2"/>
          <p:cNvSpPr/>
          <p:nvPr/>
        </p:nvSpPr>
        <p:spPr>
          <a:xfrm>
            <a:off x="182880" y="96012"/>
            <a:ext cx="11585448" cy="589775"/>
          </a:xfrm>
          <a:prstGeom prst="rect">
            <a:avLst/>
          </a:prstGeom>
          <a:noFill/>
          <a:ln/>
        </p:spPr>
        <p:txBody>
          <a:bodyPr wrap="square" lIns="0" tIns="0" rIns="0" bIns="0" rtlCol="0" anchor="ctr"/>
          <a:lstStyle/>
          <a:p>
            <a:pPr marL="0" indent="0">
              <a:buNone/>
            </a:pPr>
            <a:r>
              <a:rPr lang="en-US" sz="3600" b="1" dirty="0">
                <a:solidFill>
                  <a:srgbClr val="667085"/>
                </a:solidFill>
              </a:rPr>
              <a:t>Conclusion</a:t>
            </a:r>
            <a:endParaRPr lang="en-US" sz="3600" b="1" dirty="0"/>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8" name="Shape 6"/>
          <p:cNvSpPr/>
          <p:nvPr/>
        </p:nvSpPr>
        <p:spPr>
          <a:xfrm>
            <a:off x="502920" y="1143000"/>
            <a:ext cx="11155680" cy="0"/>
          </a:xfrm>
          <a:prstGeom prst="line">
            <a:avLst/>
          </a:prstGeom>
          <a:noFill/>
          <a:ln w="10160">
            <a:solidFill>
              <a:srgbClr val="D0D5DD"/>
            </a:solidFill>
            <a:prstDash val="solid"/>
          </a:ln>
        </p:spPr>
        <p:txBody>
          <a:bodyPr/>
          <a:lstStyle/>
          <a:p>
            <a:endParaRPr lang="en-GB"/>
          </a:p>
        </p:txBody>
      </p:sp>
      <p:sp>
        <p:nvSpPr>
          <p:cNvPr id="9" name="Shape 7"/>
          <p:cNvSpPr/>
          <p:nvPr/>
        </p:nvSpPr>
        <p:spPr>
          <a:xfrm>
            <a:off x="822960" y="1600200"/>
            <a:ext cx="3246120" cy="3931920"/>
          </a:xfrm>
          <a:prstGeom prst="roundRect">
            <a:avLst>
              <a:gd name="adj" fmla="val 4225"/>
            </a:avLst>
          </a:prstGeom>
          <a:solidFill>
            <a:srgbClr val="F1F6FF"/>
          </a:solidFill>
          <a:ln w="10160">
            <a:solidFill>
              <a:srgbClr val="B7D5F3"/>
            </a:solidFill>
            <a:prstDash val="solid"/>
          </a:ln>
        </p:spPr>
        <p:txBody>
          <a:bodyPr/>
          <a:lstStyle/>
          <a:p>
            <a:endParaRPr lang="en-GB"/>
          </a:p>
        </p:txBody>
      </p:sp>
      <p:sp>
        <p:nvSpPr>
          <p:cNvPr id="10" name="Shape 8"/>
          <p:cNvSpPr/>
          <p:nvPr/>
        </p:nvSpPr>
        <p:spPr>
          <a:xfrm>
            <a:off x="2148840" y="1874520"/>
            <a:ext cx="594360" cy="502920"/>
          </a:xfrm>
          <a:prstGeom prst="roundRect">
            <a:avLst>
              <a:gd name="adj" fmla="val 21818"/>
            </a:avLst>
          </a:prstGeom>
          <a:solidFill>
            <a:srgbClr val="1766A6"/>
          </a:solidFill>
          <a:ln w="12700">
            <a:solidFill>
              <a:srgbClr val="1766A6">
                <a:alpha val="0"/>
              </a:srgbClr>
            </a:solidFill>
            <a:prstDash val="solid"/>
          </a:ln>
        </p:spPr>
        <p:txBody>
          <a:bodyPr/>
          <a:lstStyle/>
          <a:p>
            <a:endParaRPr lang="en-GB"/>
          </a:p>
        </p:txBody>
      </p:sp>
      <p:sp>
        <p:nvSpPr>
          <p:cNvPr id="11" name="Text 9"/>
          <p:cNvSpPr/>
          <p:nvPr/>
        </p:nvSpPr>
        <p:spPr>
          <a:xfrm>
            <a:off x="2194560" y="1901952"/>
            <a:ext cx="502920" cy="45720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rPr>
              <a:t>1</a:t>
            </a:r>
            <a:endParaRPr lang="en-US" sz="1600" dirty="0"/>
          </a:p>
        </p:txBody>
      </p:sp>
      <p:sp>
        <p:nvSpPr>
          <p:cNvPr id="12" name="Text 10"/>
          <p:cNvSpPr/>
          <p:nvPr/>
        </p:nvSpPr>
        <p:spPr>
          <a:xfrm>
            <a:off x="1051560" y="2606040"/>
            <a:ext cx="2788920" cy="731520"/>
          </a:xfrm>
          <a:prstGeom prst="rect">
            <a:avLst/>
          </a:prstGeom>
          <a:noFill/>
          <a:ln/>
        </p:spPr>
        <p:txBody>
          <a:bodyPr wrap="square" lIns="762" tIns="762" rIns="762" bIns="762" rtlCol="0" anchor="ctr">
            <a:normAutofit/>
          </a:bodyPr>
          <a:lstStyle/>
          <a:p>
            <a:pPr marL="0" indent="0" algn="ctr">
              <a:buNone/>
            </a:pPr>
            <a:r>
              <a:rPr lang="en-US" sz="1900" b="1" dirty="0">
                <a:solidFill>
                  <a:srgbClr val="12263A"/>
                </a:solidFill>
              </a:rPr>
              <a:t>Phase matching engineered</a:t>
            </a:r>
            <a:endParaRPr lang="en-US" sz="1900" dirty="0"/>
          </a:p>
        </p:txBody>
      </p:sp>
      <p:sp>
        <p:nvSpPr>
          <p:cNvPr id="13" name="Text 11"/>
          <p:cNvSpPr/>
          <p:nvPr/>
        </p:nvSpPr>
        <p:spPr>
          <a:xfrm>
            <a:off x="1143000" y="3794760"/>
            <a:ext cx="2606040" cy="960120"/>
          </a:xfrm>
          <a:prstGeom prst="rect">
            <a:avLst/>
          </a:prstGeom>
          <a:noFill/>
          <a:ln/>
        </p:spPr>
        <p:txBody>
          <a:bodyPr wrap="square" lIns="762" tIns="762" rIns="762" bIns="762" rtlCol="0" anchor="ctr">
            <a:noAutofit/>
          </a:bodyPr>
          <a:lstStyle/>
          <a:p>
            <a:pPr marL="0" indent="0" algn="ctr">
              <a:buNone/>
            </a:pPr>
            <a:r>
              <a:rPr lang="en-US" sz="2000" dirty="0">
                <a:solidFill>
                  <a:srgbClr val="5B677A"/>
                </a:solidFill>
              </a:rPr>
              <a:t>For sub-relativistic electrons, β changes and the structure must adapt.</a:t>
            </a:r>
            <a:endParaRPr lang="en-US" sz="2000" dirty="0"/>
          </a:p>
        </p:txBody>
      </p:sp>
      <p:sp>
        <p:nvSpPr>
          <p:cNvPr id="14" name="Shape 12"/>
          <p:cNvSpPr/>
          <p:nvPr/>
        </p:nvSpPr>
        <p:spPr>
          <a:xfrm>
            <a:off x="4572000" y="1600200"/>
            <a:ext cx="3246120" cy="3931920"/>
          </a:xfrm>
          <a:prstGeom prst="roundRect">
            <a:avLst>
              <a:gd name="adj" fmla="val 4225"/>
            </a:avLst>
          </a:prstGeom>
          <a:solidFill>
            <a:srgbClr val="EFFAF6"/>
          </a:solidFill>
          <a:ln w="10160">
            <a:solidFill>
              <a:srgbClr val="B8E3D2"/>
            </a:solidFill>
            <a:prstDash val="solid"/>
          </a:ln>
        </p:spPr>
        <p:txBody>
          <a:bodyPr/>
          <a:lstStyle/>
          <a:p>
            <a:endParaRPr lang="en-GB"/>
          </a:p>
        </p:txBody>
      </p:sp>
      <p:sp>
        <p:nvSpPr>
          <p:cNvPr id="15" name="Shape 13"/>
          <p:cNvSpPr/>
          <p:nvPr/>
        </p:nvSpPr>
        <p:spPr>
          <a:xfrm>
            <a:off x="5897880" y="1874520"/>
            <a:ext cx="594360" cy="502920"/>
          </a:xfrm>
          <a:prstGeom prst="roundRect">
            <a:avLst>
              <a:gd name="adj" fmla="val 21818"/>
            </a:avLst>
          </a:prstGeom>
          <a:solidFill>
            <a:srgbClr val="2E8B57"/>
          </a:solidFill>
          <a:ln w="12700">
            <a:solidFill>
              <a:srgbClr val="2E8B57">
                <a:alpha val="0"/>
              </a:srgbClr>
            </a:solidFill>
            <a:prstDash val="solid"/>
          </a:ln>
        </p:spPr>
        <p:txBody>
          <a:bodyPr/>
          <a:lstStyle/>
          <a:p>
            <a:endParaRPr lang="en-GB"/>
          </a:p>
        </p:txBody>
      </p:sp>
      <p:sp>
        <p:nvSpPr>
          <p:cNvPr id="16" name="Text 14"/>
          <p:cNvSpPr/>
          <p:nvPr/>
        </p:nvSpPr>
        <p:spPr>
          <a:xfrm>
            <a:off x="5943600" y="1901952"/>
            <a:ext cx="502920" cy="45720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rPr>
              <a:t>2</a:t>
            </a:r>
            <a:endParaRPr lang="en-US" sz="1600" dirty="0"/>
          </a:p>
        </p:txBody>
      </p:sp>
      <p:sp>
        <p:nvSpPr>
          <p:cNvPr id="17" name="Text 15"/>
          <p:cNvSpPr/>
          <p:nvPr/>
        </p:nvSpPr>
        <p:spPr>
          <a:xfrm>
            <a:off x="4800600" y="2606040"/>
            <a:ext cx="2788920" cy="731520"/>
          </a:xfrm>
          <a:prstGeom prst="rect">
            <a:avLst/>
          </a:prstGeom>
          <a:noFill/>
          <a:ln/>
        </p:spPr>
        <p:txBody>
          <a:bodyPr wrap="square" lIns="762" tIns="762" rIns="762" bIns="762" rtlCol="0" anchor="ctr">
            <a:normAutofit/>
          </a:bodyPr>
          <a:lstStyle/>
          <a:p>
            <a:pPr marL="0" indent="0" algn="ctr">
              <a:buNone/>
            </a:pPr>
            <a:r>
              <a:rPr lang="en-US" sz="1900" b="1" dirty="0">
                <a:solidFill>
                  <a:srgbClr val="12263A"/>
                </a:solidFill>
              </a:rPr>
              <a:t>Co-propagation offers a scaling route</a:t>
            </a:r>
            <a:endParaRPr lang="en-US" sz="1900" dirty="0"/>
          </a:p>
        </p:txBody>
      </p:sp>
      <p:sp>
        <p:nvSpPr>
          <p:cNvPr id="18" name="Text 16"/>
          <p:cNvSpPr/>
          <p:nvPr/>
        </p:nvSpPr>
        <p:spPr>
          <a:xfrm>
            <a:off x="4892040" y="3794760"/>
            <a:ext cx="2606040" cy="960120"/>
          </a:xfrm>
          <a:prstGeom prst="rect">
            <a:avLst/>
          </a:prstGeom>
          <a:noFill/>
          <a:ln/>
        </p:spPr>
        <p:txBody>
          <a:bodyPr wrap="square" lIns="762" tIns="762" rIns="762" bIns="762" rtlCol="0" anchor="ctr">
            <a:noAutofit/>
          </a:bodyPr>
          <a:lstStyle/>
          <a:p>
            <a:pPr marL="0" indent="0" algn="ctr">
              <a:buNone/>
            </a:pPr>
            <a:r>
              <a:rPr lang="en-US" sz="2000" dirty="0">
                <a:solidFill>
                  <a:srgbClr val="5B677A"/>
                </a:solidFill>
              </a:rPr>
              <a:t>Slot and hollow-core PhC structures provide guided interaction along the beam path.</a:t>
            </a:r>
            <a:endParaRPr lang="en-US" sz="2000" dirty="0"/>
          </a:p>
        </p:txBody>
      </p:sp>
      <p:sp>
        <p:nvSpPr>
          <p:cNvPr id="19" name="Shape 17"/>
          <p:cNvSpPr/>
          <p:nvPr/>
        </p:nvSpPr>
        <p:spPr>
          <a:xfrm>
            <a:off x="8321040" y="1600200"/>
            <a:ext cx="3246120" cy="3931920"/>
          </a:xfrm>
          <a:prstGeom prst="roundRect">
            <a:avLst>
              <a:gd name="adj" fmla="val 4225"/>
            </a:avLst>
          </a:prstGeom>
          <a:solidFill>
            <a:srgbClr val="FFF8ED"/>
          </a:solidFill>
          <a:ln w="10160">
            <a:solidFill>
              <a:srgbClr val="F2C688"/>
            </a:solidFill>
            <a:prstDash val="solid"/>
          </a:ln>
        </p:spPr>
        <p:txBody>
          <a:bodyPr/>
          <a:lstStyle/>
          <a:p>
            <a:endParaRPr lang="en-GB"/>
          </a:p>
        </p:txBody>
      </p:sp>
      <p:sp>
        <p:nvSpPr>
          <p:cNvPr id="20" name="Shape 18"/>
          <p:cNvSpPr/>
          <p:nvPr/>
        </p:nvSpPr>
        <p:spPr>
          <a:xfrm>
            <a:off x="9646920" y="1874520"/>
            <a:ext cx="594360" cy="502920"/>
          </a:xfrm>
          <a:prstGeom prst="roundRect">
            <a:avLst>
              <a:gd name="adj" fmla="val 21818"/>
            </a:avLst>
          </a:prstGeom>
          <a:solidFill>
            <a:srgbClr val="E07A2F"/>
          </a:solidFill>
          <a:ln w="12700">
            <a:solidFill>
              <a:srgbClr val="E07A2F">
                <a:alpha val="0"/>
              </a:srgbClr>
            </a:solidFill>
            <a:prstDash val="solid"/>
          </a:ln>
        </p:spPr>
        <p:txBody>
          <a:bodyPr/>
          <a:lstStyle/>
          <a:p>
            <a:endParaRPr lang="en-GB"/>
          </a:p>
        </p:txBody>
      </p:sp>
      <p:sp>
        <p:nvSpPr>
          <p:cNvPr id="21" name="Text 19"/>
          <p:cNvSpPr/>
          <p:nvPr/>
        </p:nvSpPr>
        <p:spPr>
          <a:xfrm>
            <a:off x="9692640" y="1901952"/>
            <a:ext cx="502920" cy="45720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rPr>
              <a:t>3</a:t>
            </a:r>
            <a:endParaRPr lang="en-US" sz="1600" dirty="0"/>
          </a:p>
        </p:txBody>
      </p:sp>
      <p:sp>
        <p:nvSpPr>
          <p:cNvPr id="22" name="Text 20"/>
          <p:cNvSpPr/>
          <p:nvPr/>
        </p:nvSpPr>
        <p:spPr>
          <a:xfrm>
            <a:off x="8549640" y="2606040"/>
            <a:ext cx="2788920" cy="731520"/>
          </a:xfrm>
          <a:prstGeom prst="rect">
            <a:avLst/>
          </a:prstGeom>
          <a:noFill/>
          <a:ln/>
        </p:spPr>
        <p:txBody>
          <a:bodyPr wrap="square" lIns="762" tIns="762" rIns="762" bIns="762" rtlCol="0" anchor="ctr">
            <a:normAutofit fontScale="92500" lnSpcReduction="20000"/>
          </a:bodyPr>
          <a:lstStyle/>
          <a:p>
            <a:pPr marL="0" indent="0" algn="ctr">
              <a:buNone/>
            </a:pPr>
            <a:r>
              <a:rPr lang="en-US" sz="1900" b="1" dirty="0">
                <a:solidFill>
                  <a:srgbClr val="12263A"/>
                </a:solidFill>
              </a:rPr>
              <a:t>Real operation requires coupled modeling and experiments</a:t>
            </a:r>
            <a:endParaRPr lang="en-US" sz="1900" dirty="0"/>
          </a:p>
        </p:txBody>
      </p:sp>
      <p:sp>
        <p:nvSpPr>
          <p:cNvPr id="23" name="Text 21"/>
          <p:cNvSpPr/>
          <p:nvPr/>
        </p:nvSpPr>
        <p:spPr>
          <a:xfrm>
            <a:off x="8641080" y="3794760"/>
            <a:ext cx="2606040" cy="960120"/>
          </a:xfrm>
          <a:prstGeom prst="rect">
            <a:avLst/>
          </a:prstGeom>
          <a:noFill/>
          <a:ln/>
        </p:spPr>
        <p:txBody>
          <a:bodyPr wrap="square" lIns="762" tIns="762" rIns="762" bIns="762" rtlCol="0" anchor="ctr">
            <a:normAutofit fontScale="92500" lnSpcReduction="10000"/>
          </a:bodyPr>
          <a:lstStyle/>
          <a:p>
            <a:pPr marL="0" indent="0" algn="ctr">
              <a:buNone/>
            </a:pPr>
            <a:r>
              <a:rPr lang="en-US" dirty="0">
                <a:solidFill>
                  <a:srgbClr val="5B677A"/>
                </a:solidFill>
              </a:rPr>
              <a:t>Pulses, fabrication, coupling and beam dynamics must be designed together.</a:t>
            </a:r>
            <a:endParaRPr lang="en-US" dirty="0"/>
          </a:p>
        </p:txBody>
      </p:sp>
      <p:sp>
        <p:nvSpPr>
          <p:cNvPr id="24" name="Text 22"/>
          <p:cNvSpPr/>
          <p:nvPr/>
        </p:nvSpPr>
        <p:spPr>
          <a:xfrm>
            <a:off x="914400" y="5559552"/>
            <a:ext cx="10424160" cy="658368"/>
          </a:xfrm>
          <a:prstGeom prst="rect">
            <a:avLst/>
          </a:prstGeom>
          <a:noFill/>
          <a:ln/>
        </p:spPr>
        <p:txBody>
          <a:bodyPr wrap="square" lIns="762" tIns="762" rIns="762" bIns="762" rtlCol="0" anchor="ctr">
            <a:normAutofit/>
          </a:bodyPr>
          <a:lstStyle/>
          <a:p>
            <a:pPr marL="0" indent="0" algn="ctr">
              <a:buNone/>
            </a:pPr>
            <a:r>
              <a:rPr lang="en-US" sz="2000" b="1" dirty="0">
                <a:solidFill>
                  <a:srgbClr val="1766A6"/>
                </a:solidFill>
              </a:rPr>
              <a:t>Co-propagating hybrid tunable phase-matched structures are a realistic path from local high gradients to controlled energy gain.</a:t>
            </a:r>
            <a:endParaRPr lang="en-US" sz="2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33">
    <p:bg>
      <p:bgPr>
        <a:solidFill>
          <a:srgbClr val="12263A"/>
        </a:solidFill>
        <a:effectLst/>
      </p:bgPr>
    </p:bg>
    <p:spTree>
      <p:nvGrpSpPr>
        <p:cNvPr id="1" name=""/>
        <p:cNvGrpSpPr/>
        <p:nvPr/>
      </p:nvGrpSpPr>
      <p:grpSpPr>
        <a:xfrm>
          <a:off x="0" y="0"/>
          <a:ext cx="0" cy="0"/>
          <a:chOff x="0" y="0"/>
          <a:chExt cx="0" cy="0"/>
        </a:xfrm>
      </p:grpSpPr>
      <p:sp>
        <p:nvSpPr>
          <p:cNvPr id="5" name="Text 2"/>
          <p:cNvSpPr/>
          <p:nvPr/>
        </p:nvSpPr>
        <p:spPr>
          <a:xfrm>
            <a:off x="4810415" y="1964356"/>
            <a:ext cx="6858000" cy="640080"/>
          </a:xfrm>
          <a:prstGeom prst="rect">
            <a:avLst/>
          </a:prstGeom>
          <a:noFill/>
          <a:ln/>
        </p:spPr>
        <p:txBody>
          <a:bodyPr wrap="square" lIns="762" tIns="762" rIns="762" bIns="762" rtlCol="0" anchor="ctr">
            <a:normAutofit fontScale="92500" lnSpcReduction="10000"/>
          </a:bodyPr>
          <a:lstStyle/>
          <a:p>
            <a:pPr marL="0" indent="0" algn="l">
              <a:buNone/>
            </a:pPr>
            <a:r>
              <a:rPr lang="en-US" sz="4800" b="1" dirty="0">
                <a:solidFill>
                  <a:srgbClr val="FFFFFF"/>
                </a:solidFill>
              </a:rPr>
              <a:t>Thank you</a:t>
            </a:r>
            <a:endParaRPr lang="en-US" sz="4800" dirty="0"/>
          </a:p>
        </p:txBody>
      </p:sp>
      <p:sp>
        <p:nvSpPr>
          <p:cNvPr id="6" name="Shape 3"/>
          <p:cNvSpPr/>
          <p:nvPr/>
        </p:nvSpPr>
        <p:spPr>
          <a:xfrm>
            <a:off x="4587240" y="2604436"/>
            <a:ext cx="3017520" cy="0"/>
          </a:xfrm>
          <a:prstGeom prst="line">
            <a:avLst/>
          </a:prstGeom>
          <a:noFill/>
          <a:ln w="38100">
            <a:solidFill>
              <a:srgbClr val="00A8A8"/>
            </a:solidFill>
            <a:prstDash val="solid"/>
          </a:ln>
        </p:spPr>
        <p:txBody>
          <a:bodyPr/>
          <a:lstStyle/>
          <a:p>
            <a:endParaRPr lang="en-GB"/>
          </a:p>
        </p:txBody>
      </p:sp>
      <p:sp>
        <p:nvSpPr>
          <p:cNvPr id="2" name="Text 2">
            <a:extLst>
              <a:ext uri="{FF2B5EF4-FFF2-40B4-BE49-F238E27FC236}">
                <a16:creationId xmlns:a16="http://schemas.microsoft.com/office/drawing/2014/main" id="{AAF1ADCB-53C4-211A-AB57-00D27E17942B}"/>
              </a:ext>
            </a:extLst>
          </p:cNvPr>
          <p:cNvSpPr/>
          <p:nvPr/>
        </p:nvSpPr>
        <p:spPr>
          <a:xfrm>
            <a:off x="4709777" y="418361"/>
            <a:ext cx="4813270" cy="1104551"/>
          </a:xfrm>
          <a:prstGeom prst="rect">
            <a:avLst/>
          </a:prstGeom>
          <a:noFill/>
          <a:ln/>
        </p:spPr>
        <p:txBody>
          <a:bodyPr wrap="square" lIns="762" tIns="762" rIns="762" bIns="762" rtlCol="0" anchor="ctr">
            <a:normAutofit/>
          </a:bodyPr>
          <a:lstStyle/>
          <a:p>
            <a:pPr marL="0" indent="0" algn="just">
              <a:buNone/>
            </a:pPr>
            <a:r>
              <a:rPr lang="en-US" sz="2000" b="1" i="1" dirty="0">
                <a:solidFill>
                  <a:srgbClr val="FFFFFF"/>
                </a:solidFill>
              </a:rPr>
              <a:t>Co-propagating Dielectric Laser Accelerators   for compact high-gradient particle acceleration</a:t>
            </a:r>
          </a:p>
        </p:txBody>
      </p:sp>
      <p:sp>
        <p:nvSpPr>
          <p:cNvPr id="10" name="Text 5">
            <a:extLst>
              <a:ext uri="{FF2B5EF4-FFF2-40B4-BE49-F238E27FC236}">
                <a16:creationId xmlns:a16="http://schemas.microsoft.com/office/drawing/2014/main" id="{7EB50525-F433-38F5-812E-BF25BB96A408}"/>
              </a:ext>
            </a:extLst>
          </p:cNvPr>
          <p:cNvSpPr/>
          <p:nvPr/>
        </p:nvSpPr>
        <p:spPr>
          <a:xfrm>
            <a:off x="3218285" y="3779548"/>
            <a:ext cx="6583680" cy="734803"/>
          </a:xfrm>
          <a:prstGeom prst="rect">
            <a:avLst/>
          </a:prstGeom>
          <a:noFill/>
          <a:ln/>
        </p:spPr>
        <p:txBody>
          <a:bodyPr wrap="square" lIns="762" tIns="762" rIns="762" bIns="762" rtlCol="0" anchor="ctr">
            <a:normAutofit/>
          </a:bodyPr>
          <a:lstStyle/>
          <a:p>
            <a:pPr marL="0" indent="0" algn="l">
              <a:buNone/>
            </a:pPr>
            <a:r>
              <a:rPr lang="en-US" sz="2400" b="1" dirty="0">
                <a:solidFill>
                  <a:srgbClr val="FFFFFF"/>
                </a:solidFill>
              </a:rPr>
              <a:t>Giuseppe Torrisi • </a:t>
            </a:r>
            <a:r>
              <a:rPr lang="en-US" sz="2400" b="1" i="1" dirty="0">
                <a:solidFill>
                  <a:srgbClr val="FFFFFF"/>
                </a:solidFill>
              </a:rPr>
              <a:t>INFN–LNS, Catania, Italy</a:t>
            </a:r>
            <a:endParaRPr lang="en-US" sz="2400" i="1" dirty="0"/>
          </a:p>
        </p:txBody>
      </p:sp>
      <p:sp>
        <p:nvSpPr>
          <p:cNvPr id="11" name="Text 6">
            <a:extLst>
              <a:ext uri="{FF2B5EF4-FFF2-40B4-BE49-F238E27FC236}">
                <a16:creationId xmlns:a16="http://schemas.microsoft.com/office/drawing/2014/main" id="{4D809DEC-D03C-90B7-F0A4-66EC5A93235E}"/>
              </a:ext>
            </a:extLst>
          </p:cNvPr>
          <p:cNvSpPr/>
          <p:nvPr/>
        </p:nvSpPr>
        <p:spPr>
          <a:xfrm>
            <a:off x="43542" y="4317428"/>
            <a:ext cx="12144275" cy="734297"/>
          </a:xfrm>
          <a:prstGeom prst="rect">
            <a:avLst/>
          </a:prstGeom>
          <a:noFill/>
          <a:ln/>
        </p:spPr>
        <p:txBody>
          <a:bodyPr wrap="square" lIns="762" tIns="762" rIns="762" bIns="762" rtlCol="0" anchor="ctr">
            <a:noAutofit/>
          </a:bodyPr>
          <a:lstStyle/>
          <a:p>
            <a:pPr algn="ctr"/>
            <a:r>
              <a:rPr lang="en-US" sz="2400" dirty="0">
                <a:solidFill>
                  <a:srgbClr val="E8F0F8"/>
                </a:solidFill>
              </a:rPr>
              <a:t>G. S. Mauro, D. Mascali </a:t>
            </a:r>
            <a:r>
              <a:rPr lang="en-US" sz="2400" b="1" i="1" dirty="0">
                <a:solidFill>
                  <a:srgbClr val="E8F0F8"/>
                </a:solidFill>
              </a:rPr>
              <a:t>(INFN-LNS), </a:t>
            </a:r>
            <a:r>
              <a:rPr lang="en-US" sz="2400" dirty="0">
                <a:solidFill>
                  <a:srgbClr val="E8F0F8"/>
                </a:solidFill>
              </a:rPr>
              <a:t>A. Bacci </a:t>
            </a:r>
            <a:r>
              <a:rPr lang="en-US" sz="2400" b="1" i="1" dirty="0">
                <a:solidFill>
                  <a:srgbClr val="E8F0F8"/>
                </a:solidFill>
              </a:rPr>
              <a:t>(INFN-Milano)</a:t>
            </a:r>
          </a:p>
          <a:p>
            <a:pPr algn="ctr"/>
            <a:r>
              <a:rPr lang="en-US" sz="2400" dirty="0">
                <a:solidFill>
                  <a:srgbClr val="E8F0F8"/>
                </a:solidFill>
              </a:rPr>
              <a:t>R. Palmeri </a:t>
            </a:r>
            <a:r>
              <a:rPr lang="en-US" sz="2400" b="1" i="1" dirty="0">
                <a:solidFill>
                  <a:srgbClr val="E8F0F8"/>
                </a:solidFill>
              </a:rPr>
              <a:t>(UniRC)</a:t>
            </a:r>
            <a:r>
              <a:rPr lang="en-US" sz="2400" dirty="0">
                <a:solidFill>
                  <a:srgbClr val="E8F0F8"/>
                </a:solidFill>
              </a:rPr>
              <a:t>, A. Locatelli </a:t>
            </a:r>
            <a:r>
              <a:rPr lang="en-US" sz="2400" b="1" i="1" dirty="0">
                <a:solidFill>
                  <a:srgbClr val="E8F0F8"/>
                </a:solidFill>
              </a:rPr>
              <a:t>(UniBS)</a:t>
            </a:r>
            <a:r>
              <a:rPr lang="en-US" sz="2400" dirty="0">
                <a:solidFill>
                  <a:srgbClr val="E8F0F8"/>
                </a:solidFill>
              </a:rPr>
              <a:t>,  L. Vincetti </a:t>
            </a:r>
            <a:r>
              <a:rPr lang="en-US" sz="2400" b="1" i="1" dirty="0">
                <a:solidFill>
                  <a:srgbClr val="E8F0F8"/>
                </a:solidFill>
              </a:rPr>
              <a:t>(UniMoRe)</a:t>
            </a:r>
            <a:r>
              <a:rPr lang="en-US" sz="2400" dirty="0">
                <a:solidFill>
                  <a:srgbClr val="E8F0F8"/>
                </a:solidFill>
              </a:rPr>
              <a:t>, G. Sorbello </a:t>
            </a:r>
            <a:r>
              <a:rPr lang="en-US" sz="2400" b="1" i="1" dirty="0">
                <a:solidFill>
                  <a:srgbClr val="E8F0F8"/>
                </a:solidFill>
              </a:rPr>
              <a:t>(UniCT)</a:t>
            </a:r>
            <a:endParaRPr lang="en-US" sz="2400" b="1" i="1" dirty="0"/>
          </a:p>
        </p:txBody>
      </p:sp>
      <p:sp>
        <p:nvSpPr>
          <p:cNvPr id="12" name="Text 7">
            <a:extLst>
              <a:ext uri="{FF2B5EF4-FFF2-40B4-BE49-F238E27FC236}">
                <a16:creationId xmlns:a16="http://schemas.microsoft.com/office/drawing/2014/main" id="{BA8E58BE-DA19-A1EE-A78D-46C6831E8558}"/>
              </a:ext>
            </a:extLst>
          </p:cNvPr>
          <p:cNvSpPr/>
          <p:nvPr/>
        </p:nvSpPr>
        <p:spPr>
          <a:xfrm>
            <a:off x="43541" y="6552167"/>
            <a:ext cx="6775425" cy="282713"/>
          </a:xfrm>
          <a:prstGeom prst="rect">
            <a:avLst/>
          </a:prstGeom>
          <a:noFill/>
          <a:ln/>
        </p:spPr>
        <p:txBody>
          <a:bodyPr wrap="square" lIns="762" tIns="762" rIns="762" bIns="762" rtlCol="0" anchor="ctr">
            <a:noAutofit/>
          </a:bodyPr>
          <a:lstStyle/>
          <a:p>
            <a:pPr marL="0" indent="0" algn="l">
              <a:buNone/>
            </a:pPr>
            <a:r>
              <a:rPr lang="en-US" sz="2000" dirty="0">
                <a:solidFill>
                  <a:srgbClr val="CFE9FF"/>
                </a:solidFill>
              </a:rPr>
              <a:t>Advanced Accelerator Concepts 2026 • UCLA</a:t>
            </a:r>
            <a:endParaRPr lang="en-US" sz="2000" dirty="0"/>
          </a:p>
        </p:txBody>
      </p:sp>
      <p:pic>
        <p:nvPicPr>
          <p:cNvPr id="13" name="Picture 2" descr="INFN Laboratori Nazionali del Sud - SHARPER Night">
            <a:extLst>
              <a:ext uri="{FF2B5EF4-FFF2-40B4-BE49-F238E27FC236}">
                <a16:creationId xmlns:a16="http://schemas.microsoft.com/office/drawing/2014/main" id="{763EBCC6-518E-B8F2-9887-01ECD24C370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artisticMarker/>
                    </a14:imgEffect>
                  </a14:imgLayer>
                </a14:imgProps>
              </a:ext>
              <a:ext uri="{28A0092B-C50C-407E-A947-70E740481C1C}">
                <a14:useLocalDpi xmlns:a14="http://schemas.microsoft.com/office/drawing/2010/main" val="0"/>
              </a:ext>
            </a:extLst>
          </a:blip>
          <a:srcRect/>
          <a:stretch>
            <a:fillRect/>
          </a:stretch>
        </p:blipFill>
        <p:spPr bwMode="auto">
          <a:xfrm>
            <a:off x="9801965" y="12950"/>
            <a:ext cx="2385852" cy="1543638"/>
          </a:xfrm>
          <a:prstGeom prst="rect">
            <a:avLst/>
          </a:prstGeom>
          <a:solidFill>
            <a:schemeClr val="bg1"/>
          </a:solidFill>
        </p:spPr>
      </p:pic>
      <p:pic>
        <p:nvPicPr>
          <p:cNvPr id="14" name="Picture 13">
            <a:extLst>
              <a:ext uri="{FF2B5EF4-FFF2-40B4-BE49-F238E27FC236}">
                <a16:creationId xmlns:a16="http://schemas.microsoft.com/office/drawing/2014/main" id="{74E39550-C196-71E4-FF04-8F64C7C71997}"/>
              </a:ext>
            </a:extLst>
          </p:cNvPr>
          <p:cNvPicPr>
            <a:picLocks noChangeAspect="1"/>
          </p:cNvPicPr>
          <p:nvPr/>
        </p:nvPicPr>
        <p:blipFill>
          <a:blip r:embed="rId5"/>
          <a:stretch>
            <a:fillRect/>
          </a:stretch>
        </p:blipFill>
        <p:spPr>
          <a:xfrm>
            <a:off x="43543" y="59413"/>
            <a:ext cx="4387317" cy="149567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9AF49-A262-E76F-376A-FFB6B2E26CF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9FD335-2574-3792-2494-C7EA82F156D3}"/>
              </a:ext>
            </a:extLst>
          </p:cNvPr>
          <p:cNvSpPr/>
          <p:nvPr/>
        </p:nvSpPr>
        <p:spPr>
          <a:xfrm>
            <a:off x="0" y="602427"/>
            <a:ext cx="2054711" cy="6008999"/>
          </a:xfrm>
          <a:prstGeom prst="rect">
            <a:avLst/>
          </a:prstGeom>
          <a:solidFill>
            <a:srgbClr val="005D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T" dirty="0"/>
              <a:t>2013 First acceleration</a:t>
            </a:r>
          </a:p>
          <a:p>
            <a:pPr algn="ctr"/>
            <a:r>
              <a:rPr lang="en-IT" dirty="0"/>
              <a:t> ↓ </a:t>
            </a:r>
          </a:p>
          <a:p>
            <a:pPr algn="ctr"/>
            <a:r>
              <a:rPr lang="en-IT" dirty="0"/>
              <a:t>2018 Sub-relativistic DLA </a:t>
            </a:r>
          </a:p>
          <a:p>
            <a:pPr algn="ctr"/>
            <a:r>
              <a:rPr lang="en-IT" dirty="0"/>
              <a:t>↓</a:t>
            </a:r>
          </a:p>
          <a:p>
            <a:pPr algn="ctr"/>
            <a:r>
              <a:rPr lang="en-IT" dirty="0"/>
              <a:t> 2024–26 Programmable optics (mm interaction) </a:t>
            </a:r>
          </a:p>
        </p:txBody>
      </p:sp>
      <p:graphicFrame>
        <p:nvGraphicFramePr>
          <p:cNvPr id="7" name="Table 6">
            <a:extLst>
              <a:ext uri="{FF2B5EF4-FFF2-40B4-BE49-F238E27FC236}">
                <a16:creationId xmlns:a16="http://schemas.microsoft.com/office/drawing/2014/main" id="{4E40A3B0-2754-4AF4-448F-31C7504B32D7}"/>
              </a:ext>
            </a:extLst>
          </p:cNvPr>
          <p:cNvGraphicFramePr>
            <a:graphicFrameLocks noGrp="1"/>
          </p:cNvGraphicFramePr>
          <p:nvPr>
            <p:extLst>
              <p:ext uri="{D42A27DB-BD31-4B8C-83A1-F6EECF244321}">
                <p14:modId xmlns:p14="http://schemas.microsoft.com/office/powerpoint/2010/main" val="1484766707"/>
              </p:ext>
            </p:extLst>
          </p:nvPr>
        </p:nvGraphicFramePr>
        <p:xfrm>
          <a:off x="2269146" y="803635"/>
          <a:ext cx="9680027" cy="5391644"/>
        </p:xfrm>
        <a:graphic>
          <a:graphicData uri="http://schemas.openxmlformats.org/drawingml/2006/table">
            <a:tbl>
              <a:tblPr>
                <a:effectLst>
                  <a:outerShdw blurRad="50800" dist="38100" dir="10800000" algn="r" rotWithShape="0">
                    <a:prstClr val="black">
                      <a:alpha val="40000"/>
                    </a:prstClr>
                  </a:outerShdw>
                </a:effectLst>
                <a:tableStyleId>{69C7853C-536D-4A76-A0AE-DD22124D55A5}</a:tableStyleId>
              </a:tblPr>
              <a:tblGrid>
                <a:gridCol w="1600332">
                  <a:extLst>
                    <a:ext uri="{9D8B030D-6E8A-4147-A177-3AD203B41FA5}">
                      <a16:colId xmlns:a16="http://schemas.microsoft.com/office/drawing/2014/main" val="635547210"/>
                    </a:ext>
                  </a:extLst>
                </a:gridCol>
                <a:gridCol w="1165390">
                  <a:extLst>
                    <a:ext uri="{9D8B030D-6E8A-4147-A177-3AD203B41FA5}">
                      <a16:colId xmlns:a16="http://schemas.microsoft.com/office/drawing/2014/main" val="4176293334"/>
                    </a:ext>
                  </a:extLst>
                </a:gridCol>
                <a:gridCol w="1382861">
                  <a:extLst>
                    <a:ext uri="{9D8B030D-6E8A-4147-A177-3AD203B41FA5}">
                      <a16:colId xmlns:a16="http://schemas.microsoft.com/office/drawing/2014/main" val="1447356090"/>
                    </a:ext>
                  </a:extLst>
                </a:gridCol>
                <a:gridCol w="1382861">
                  <a:extLst>
                    <a:ext uri="{9D8B030D-6E8A-4147-A177-3AD203B41FA5}">
                      <a16:colId xmlns:a16="http://schemas.microsoft.com/office/drawing/2014/main" val="321359672"/>
                    </a:ext>
                  </a:extLst>
                </a:gridCol>
                <a:gridCol w="1382861">
                  <a:extLst>
                    <a:ext uri="{9D8B030D-6E8A-4147-A177-3AD203B41FA5}">
                      <a16:colId xmlns:a16="http://schemas.microsoft.com/office/drawing/2014/main" val="1024645253"/>
                    </a:ext>
                  </a:extLst>
                </a:gridCol>
                <a:gridCol w="827448">
                  <a:extLst>
                    <a:ext uri="{9D8B030D-6E8A-4147-A177-3AD203B41FA5}">
                      <a16:colId xmlns:a16="http://schemas.microsoft.com/office/drawing/2014/main" val="1032667695"/>
                    </a:ext>
                  </a:extLst>
                </a:gridCol>
                <a:gridCol w="1938274">
                  <a:extLst>
                    <a:ext uri="{9D8B030D-6E8A-4147-A177-3AD203B41FA5}">
                      <a16:colId xmlns:a16="http://schemas.microsoft.com/office/drawing/2014/main" val="1357626928"/>
                    </a:ext>
                  </a:extLst>
                </a:gridCol>
              </a:tblGrid>
              <a:tr h="316461">
                <a:tc>
                  <a:txBody>
                    <a:bodyPr/>
                    <a:lstStyle/>
                    <a:p>
                      <a:pPr>
                        <a:buNone/>
                      </a:pPr>
                      <a:r>
                        <a:rPr lang="en-US" sz="1600" b="1"/>
                        <a:t>Scheme</a:t>
                      </a:r>
                      <a:endParaRPr lang="en-US" sz="1600"/>
                    </a:p>
                  </a:txBody>
                  <a:tcPr marL="79115" marR="79115" marT="39558" marB="39558" anchor="ctr"/>
                </a:tc>
                <a:tc>
                  <a:txBody>
                    <a:bodyPr/>
                    <a:lstStyle/>
                    <a:p>
                      <a:pPr>
                        <a:buNone/>
                      </a:pPr>
                      <a:r>
                        <a:rPr lang="en-US" sz="1600" b="1"/>
                        <a:t>Beam</a:t>
                      </a:r>
                      <a:endParaRPr lang="en-US" sz="1600"/>
                    </a:p>
                  </a:txBody>
                  <a:tcPr marL="79115" marR="79115" marT="39558" marB="39558" anchor="ctr"/>
                </a:tc>
                <a:tc>
                  <a:txBody>
                    <a:bodyPr/>
                    <a:lstStyle/>
                    <a:p>
                      <a:pPr>
                        <a:buNone/>
                      </a:pPr>
                      <a:r>
                        <a:rPr lang="en-US" sz="1600" b="1"/>
                        <a:t>Gradient</a:t>
                      </a:r>
                      <a:endParaRPr lang="en-US" sz="1600"/>
                    </a:p>
                  </a:txBody>
                  <a:tcPr marL="79115" marR="79115" marT="39558" marB="39558" anchor="ctr"/>
                </a:tc>
                <a:tc>
                  <a:txBody>
                    <a:bodyPr/>
                    <a:lstStyle/>
                    <a:p>
                      <a:pPr>
                        <a:buNone/>
                      </a:pPr>
                      <a:r>
                        <a:rPr lang="en-US" sz="1600" b="1"/>
                        <a:t>Length</a:t>
                      </a:r>
                      <a:endParaRPr lang="en-US" sz="1600"/>
                    </a:p>
                  </a:txBody>
                  <a:tcPr marL="79115" marR="79115" marT="39558" marB="39558" anchor="ctr"/>
                </a:tc>
                <a:tc>
                  <a:txBody>
                    <a:bodyPr/>
                    <a:lstStyle/>
                    <a:p>
                      <a:pPr>
                        <a:buNone/>
                      </a:pPr>
                      <a:r>
                        <a:rPr lang="el-GR" sz="1600" b="1"/>
                        <a:t>Δ</a:t>
                      </a:r>
                      <a:r>
                        <a:rPr lang="en-US" sz="1600" b="1"/>
                        <a:t>E</a:t>
                      </a:r>
                      <a:endParaRPr lang="en-US" sz="1600"/>
                    </a:p>
                  </a:txBody>
                  <a:tcPr marL="79115" marR="79115" marT="39558" marB="39558" anchor="ctr"/>
                </a:tc>
                <a:tc>
                  <a:txBody>
                    <a:bodyPr/>
                    <a:lstStyle/>
                    <a:p>
                      <a:pPr>
                        <a:buNone/>
                      </a:pPr>
                      <a:r>
                        <a:rPr lang="en-US" sz="1600" b="1"/>
                        <a:t>Charge</a:t>
                      </a:r>
                      <a:endParaRPr lang="en-US" sz="1600"/>
                    </a:p>
                  </a:txBody>
                  <a:tcPr marL="79115" marR="79115" marT="39558" marB="39558" anchor="ctr"/>
                </a:tc>
                <a:tc>
                  <a:txBody>
                    <a:bodyPr/>
                    <a:lstStyle/>
                    <a:p>
                      <a:pPr>
                        <a:buNone/>
                      </a:pPr>
                      <a:r>
                        <a:rPr lang="en-US" sz="1600" b="1"/>
                        <a:t>Ref.</a:t>
                      </a:r>
                      <a:endParaRPr lang="en-US" sz="1600"/>
                    </a:p>
                  </a:txBody>
                  <a:tcPr marL="79115" marR="79115" marT="39558" marB="39558" anchor="ctr"/>
                </a:tc>
                <a:extLst>
                  <a:ext uri="{0D108BD9-81ED-4DB2-BD59-A6C34878D82A}">
                    <a16:rowId xmlns:a16="http://schemas.microsoft.com/office/drawing/2014/main" val="1459066852"/>
                  </a:ext>
                </a:extLst>
              </a:tr>
              <a:tr h="553807">
                <a:tc>
                  <a:txBody>
                    <a:bodyPr/>
                    <a:lstStyle/>
                    <a:p>
                      <a:pPr>
                        <a:buNone/>
                      </a:pPr>
                      <a:r>
                        <a:rPr lang="en-US" sz="1600" b="0" dirty="0"/>
                        <a:t>ISP (rel.)</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Rel. (MeV beam)</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0.3–0.8 GV/m</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l-GR" sz="1600" b="0" dirty="0"/>
                        <a:t>10–100 μ</a:t>
                      </a:r>
                      <a:r>
                        <a:rPr lang="en-US" sz="1600" b="0" dirty="0"/>
                        <a:t>m</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~10–100 keV</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err="1"/>
                        <a:t>fC</a:t>
                      </a:r>
                      <a:endParaRPr lang="en-US" sz="1600" b="0" dirty="0"/>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Cesar et al., 2018</a:t>
                      </a:r>
                    </a:p>
                  </a:txBody>
                  <a:tcPr marL="79115" marR="79115" marT="39558" marB="39558" anchor="ct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98681"/>
                  </a:ext>
                </a:extLst>
              </a:tr>
              <a:tr h="791152">
                <a:tc>
                  <a:txBody>
                    <a:bodyPr/>
                    <a:lstStyle/>
                    <a:p>
                      <a:pPr>
                        <a:buNone/>
                      </a:pPr>
                      <a:r>
                        <a:rPr lang="en-US" sz="1600" b="0" dirty="0"/>
                        <a:t>Dual grating + PFT+</a:t>
                      </a:r>
                      <a:r>
                        <a:rPr lang="en-US" sz="1600" b="1" dirty="0"/>
                        <a:t>SLM</a:t>
                      </a:r>
                    </a:p>
                  </a:txBody>
                  <a:tcPr marL="79115" marR="79115" marT="39558" marB="39558"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600" b="0" dirty="0"/>
                        <a:t>Rel. (UCLA linac)</a:t>
                      </a:r>
                    </a:p>
                  </a:txBody>
                  <a:tcPr marL="79115" marR="79115" marT="39558" marB="39558"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600" b="0" dirty="0"/>
                        <a:t>~0.5 GV/m</a:t>
                      </a:r>
                    </a:p>
                  </a:txBody>
                  <a:tcPr marL="79115" marR="79115" marT="39558" marB="39558"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600" b="0" dirty="0"/>
                        <a:t>0.5–</a:t>
                      </a:r>
                      <a:r>
                        <a:rPr lang="en-US" sz="1600" b="1" dirty="0"/>
                        <a:t>5 mm</a:t>
                      </a:r>
                    </a:p>
                  </a:txBody>
                  <a:tcPr marL="79115" marR="79115" marT="39558" marB="39558"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600" b="0" dirty="0"/>
                        <a:t>~100–500 keV</a:t>
                      </a:r>
                    </a:p>
                  </a:txBody>
                  <a:tcPr marL="79115" marR="79115" marT="39558" marB="39558"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600" b="0" dirty="0" err="1"/>
                        <a:t>fC</a:t>
                      </a:r>
                      <a:endParaRPr lang="en-US" sz="1600" b="0" dirty="0"/>
                    </a:p>
                  </a:txBody>
                  <a:tcPr marL="79115" marR="79115" marT="39558" marB="39558"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600" b="0" dirty="0"/>
                        <a:t>Cesar et al., 2018; Crisp et al.,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latin typeface="+mn-lt"/>
                          <a:ea typeface="+mn-ea"/>
                          <a:cs typeface="+mn-cs"/>
                        </a:rPr>
                        <a:t>Crisp, et al., Nature Comm., in press (2026)</a:t>
                      </a:r>
                    </a:p>
                  </a:txBody>
                  <a:tcPr marL="79115" marR="79115" marT="39558" marB="39558" anchor="ct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603609907"/>
                  </a:ext>
                </a:extLst>
              </a:tr>
              <a:tr h="791152">
                <a:tc>
                  <a:txBody>
                    <a:bodyPr/>
                    <a:lstStyle/>
                    <a:p>
                      <a:pPr>
                        <a:buNone/>
                      </a:pPr>
                      <a:r>
                        <a:rPr lang="en-US" sz="1600" b="0" dirty="0"/>
                        <a:t>Inverse Cherenkov</a:t>
                      </a:r>
                    </a:p>
                  </a:txBody>
                  <a:tcPr marL="79115" marR="79115" marT="39558" marB="39558" anchor="ctr">
                    <a:lnT w="38100" cap="flat" cmpd="sng" algn="ctr">
                      <a:solidFill>
                        <a:schemeClr val="tx1"/>
                      </a:solidFill>
                      <a:prstDash val="solid"/>
                      <a:round/>
                      <a:headEnd type="none" w="med" len="med"/>
                      <a:tailEnd type="none" w="med" len="med"/>
                    </a:lnT>
                  </a:tcPr>
                </a:tc>
                <a:tc>
                  <a:txBody>
                    <a:bodyPr/>
                    <a:lstStyle/>
                    <a:p>
                      <a:pPr>
                        <a:buNone/>
                      </a:pPr>
                      <a:r>
                        <a:rPr lang="en-US" sz="1600" b="0"/>
                        <a:t>Rel. (MeV beam)</a:t>
                      </a:r>
                    </a:p>
                  </a:txBody>
                  <a:tcPr marL="79115" marR="79115" marT="39558" marB="39558" anchor="ctr">
                    <a:lnT w="38100" cap="flat" cmpd="sng" algn="ctr">
                      <a:solidFill>
                        <a:schemeClr val="tx1"/>
                      </a:solidFill>
                      <a:prstDash val="solid"/>
                      <a:round/>
                      <a:headEnd type="none" w="med" len="med"/>
                      <a:tailEnd type="none" w="med" len="med"/>
                    </a:lnT>
                  </a:tcPr>
                </a:tc>
                <a:tc>
                  <a:txBody>
                    <a:bodyPr/>
                    <a:lstStyle/>
                    <a:p>
                      <a:pPr>
                        <a:buNone/>
                      </a:pPr>
                      <a:r>
                        <a:rPr lang="en-US" sz="1600" b="0"/>
                        <a:t>&gt;1.6 GV/m</a:t>
                      </a:r>
                    </a:p>
                  </a:txBody>
                  <a:tcPr marL="79115" marR="79115" marT="39558" marB="39558" anchor="ctr">
                    <a:lnT w="38100" cap="flat" cmpd="sng" algn="ctr">
                      <a:solidFill>
                        <a:schemeClr val="tx1"/>
                      </a:solidFill>
                      <a:prstDash val="solid"/>
                      <a:round/>
                      <a:headEnd type="none" w="med" len="med"/>
                      <a:tailEnd type="none" w="med" len="med"/>
                    </a:lnT>
                  </a:tcPr>
                </a:tc>
                <a:tc>
                  <a:txBody>
                    <a:bodyPr/>
                    <a:lstStyle/>
                    <a:p>
                      <a:pPr>
                        <a:buNone/>
                      </a:pPr>
                      <a:r>
                        <a:rPr lang="en-US" sz="1600" b="0" dirty="0"/>
                        <a:t>0.1–0.3 mm</a:t>
                      </a:r>
                    </a:p>
                  </a:txBody>
                  <a:tcPr marL="79115" marR="79115" marT="39558" marB="39558" anchor="ctr">
                    <a:lnT w="38100" cap="flat" cmpd="sng" algn="ctr">
                      <a:solidFill>
                        <a:schemeClr val="tx1"/>
                      </a:solidFill>
                      <a:prstDash val="solid"/>
                      <a:round/>
                      <a:headEnd type="none" w="med" len="med"/>
                      <a:tailEnd type="none" w="med" len="med"/>
                    </a:lnT>
                  </a:tcPr>
                </a:tc>
                <a:tc>
                  <a:txBody>
                    <a:bodyPr/>
                    <a:lstStyle/>
                    <a:p>
                      <a:pPr>
                        <a:buNone/>
                      </a:pPr>
                      <a:r>
                        <a:rPr lang="en-US" sz="1600" b="0" dirty="0"/>
                        <a:t>~100 keV</a:t>
                      </a:r>
                    </a:p>
                  </a:txBody>
                  <a:tcPr marL="79115" marR="79115" marT="39558" marB="39558" anchor="ctr">
                    <a:lnT w="38100" cap="flat" cmpd="sng" algn="ctr">
                      <a:solidFill>
                        <a:schemeClr val="tx1"/>
                      </a:solidFill>
                      <a:prstDash val="solid"/>
                      <a:round/>
                      <a:headEnd type="none" w="med" len="med"/>
                      <a:tailEnd type="none" w="med" len="med"/>
                    </a:lnT>
                  </a:tcPr>
                </a:tc>
                <a:tc>
                  <a:txBody>
                    <a:bodyPr/>
                    <a:lstStyle/>
                    <a:p>
                      <a:pPr>
                        <a:buNone/>
                      </a:pPr>
                      <a:r>
                        <a:rPr lang="en-US" sz="1600" b="0" dirty="0" err="1"/>
                        <a:t>fC</a:t>
                      </a:r>
                      <a:endParaRPr lang="en-US" sz="1600" b="0" dirty="0"/>
                    </a:p>
                  </a:txBody>
                  <a:tcPr marL="79115" marR="79115" marT="39558" marB="39558" anchor="ctr">
                    <a:lnT w="38100" cap="flat" cmpd="sng" algn="ctr">
                      <a:solidFill>
                        <a:schemeClr val="tx1"/>
                      </a:solidFill>
                      <a:prstDash val="solid"/>
                      <a:round/>
                      <a:headEnd type="none" w="med" len="med"/>
                      <a:tailEnd type="none" w="med" len="med"/>
                    </a:lnT>
                  </a:tcPr>
                </a:tc>
                <a:tc>
                  <a:txBody>
                    <a:bodyPr/>
                    <a:lstStyle/>
                    <a:p>
                      <a:pPr>
                        <a:buNone/>
                      </a:pPr>
                      <a:r>
                        <a:rPr lang="en-US" sz="1600" b="0" dirty="0"/>
                        <a:t>Breuer &amp; </a:t>
                      </a:r>
                      <a:r>
                        <a:rPr lang="en-US" sz="1600" b="0" dirty="0" err="1"/>
                        <a:t>Hommelhoff</a:t>
                      </a:r>
                      <a:r>
                        <a:rPr lang="en-US" sz="1600" b="0" dirty="0"/>
                        <a:t>, 2013</a:t>
                      </a:r>
                    </a:p>
                  </a:txBody>
                  <a:tcPr marL="79115" marR="79115" marT="39558" marB="39558" anchor="ct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09513996"/>
                  </a:ext>
                </a:extLst>
              </a:tr>
              <a:tr h="791152">
                <a:tc>
                  <a:txBody>
                    <a:bodyPr/>
                    <a:lstStyle/>
                    <a:p>
                      <a:pPr>
                        <a:buNone/>
                      </a:pPr>
                      <a:r>
                        <a:rPr lang="en-US" sz="1600" b="0"/>
                        <a:t>On-chip photonics</a:t>
                      </a:r>
                    </a:p>
                  </a:txBody>
                  <a:tcPr marL="79115" marR="79115" marT="39558" marB="39558" anchor="ctr"/>
                </a:tc>
                <a:tc>
                  <a:txBody>
                    <a:bodyPr/>
                    <a:lstStyle/>
                    <a:p>
                      <a:pPr>
                        <a:buNone/>
                      </a:pPr>
                      <a:r>
                        <a:rPr lang="en-US" sz="1600" b="0"/>
                        <a:t>Sub-rel. (keV beam)</a:t>
                      </a:r>
                    </a:p>
                  </a:txBody>
                  <a:tcPr marL="79115" marR="79115" marT="39558" marB="39558" anchor="ctr"/>
                </a:tc>
                <a:tc>
                  <a:txBody>
                    <a:bodyPr/>
                    <a:lstStyle/>
                    <a:p>
                      <a:pPr>
                        <a:buNone/>
                      </a:pPr>
                      <a:r>
                        <a:rPr lang="en-US" sz="1600" b="0"/>
                        <a:t>~1–2 GV/m</a:t>
                      </a:r>
                    </a:p>
                  </a:txBody>
                  <a:tcPr marL="79115" marR="79115" marT="39558" marB="39558" anchor="ctr"/>
                </a:tc>
                <a:tc>
                  <a:txBody>
                    <a:bodyPr/>
                    <a:lstStyle/>
                    <a:p>
                      <a:pPr>
                        <a:buNone/>
                      </a:pPr>
                      <a:r>
                        <a:rPr lang="el-GR" sz="1600" b="0" dirty="0"/>
                        <a:t>50–200 μ</a:t>
                      </a:r>
                      <a:r>
                        <a:rPr lang="en-US" sz="1600" b="0" dirty="0"/>
                        <a:t>m</a:t>
                      </a:r>
                    </a:p>
                  </a:txBody>
                  <a:tcPr marL="79115" marR="79115" marT="39558" marB="39558" anchor="ctr"/>
                </a:tc>
                <a:tc>
                  <a:txBody>
                    <a:bodyPr/>
                    <a:lstStyle/>
                    <a:p>
                      <a:pPr>
                        <a:buNone/>
                      </a:pPr>
                      <a:r>
                        <a:rPr lang="en-US" sz="1600" b="0" dirty="0"/>
                        <a:t>~10–50 keV</a:t>
                      </a:r>
                    </a:p>
                  </a:txBody>
                  <a:tcPr marL="79115" marR="79115" marT="39558" marB="39558" anchor="ctr"/>
                </a:tc>
                <a:tc>
                  <a:txBody>
                    <a:bodyPr/>
                    <a:lstStyle/>
                    <a:p>
                      <a:pPr>
                        <a:buNone/>
                      </a:pPr>
                      <a:r>
                        <a:rPr lang="en-US" sz="1600" b="0" dirty="0"/>
                        <a:t>sub-</a:t>
                      </a:r>
                      <a:r>
                        <a:rPr lang="en-US" sz="1600" b="0" dirty="0" err="1"/>
                        <a:t>fC</a:t>
                      </a:r>
                      <a:endParaRPr lang="en-US" sz="1600" b="0" dirty="0"/>
                    </a:p>
                  </a:txBody>
                  <a:tcPr marL="79115" marR="79115" marT="39558" marB="39558" anchor="ctr"/>
                </a:tc>
                <a:tc>
                  <a:txBody>
                    <a:bodyPr/>
                    <a:lstStyle/>
                    <a:p>
                      <a:pPr>
                        <a:buNone/>
                      </a:pPr>
                      <a:r>
                        <a:rPr lang="en-US" sz="1600" b="0"/>
                        <a:t>Sapra et al., 2020; Nature 2024</a:t>
                      </a:r>
                    </a:p>
                  </a:txBody>
                  <a:tcPr marL="79115" marR="79115" marT="39558" marB="39558" anchor="ctr"/>
                </a:tc>
                <a:extLst>
                  <a:ext uri="{0D108BD9-81ED-4DB2-BD59-A6C34878D82A}">
                    <a16:rowId xmlns:a16="http://schemas.microsoft.com/office/drawing/2014/main" val="2020841033"/>
                  </a:ext>
                </a:extLst>
              </a:tr>
              <a:tr h="553807">
                <a:tc>
                  <a:txBody>
                    <a:bodyPr/>
                    <a:lstStyle/>
                    <a:p>
                      <a:pPr>
                        <a:buNone/>
                      </a:pPr>
                      <a:r>
                        <a:rPr lang="en-US" sz="1600" b="0" dirty="0"/>
                        <a:t>APF structures</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Sub-rel. (keV beam)</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30–50 MeV/m</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~0.7 mm</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~keV</a:t>
                      </a:r>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err="1"/>
                        <a:t>fC</a:t>
                      </a:r>
                      <a:endParaRPr lang="en-US" sz="1600" b="0" dirty="0"/>
                    </a:p>
                  </a:txBody>
                  <a:tcPr marL="79115" marR="79115" marT="39558" marB="39558" anchor="ctr">
                    <a:lnB w="38100" cap="flat" cmpd="sng" algn="ctr">
                      <a:solidFill>
                        <a:schemeClr val="tx1"/>
                      </a:solidFill>
                      <a:prstDash val="solid"/>
                      <a:round/>
                      <a:headEnd type="none" w="med" len="med"/>
                      <a:tailEnd type="none" w="med" len="med"/>
                    </a:lnB>
                  </a:tcPr>
                </a:tc>
                <a:tc>
                  <a:txBody>
                    <a:bodyPr/>
                    <a:lstStyle/>
                    <a:p>
                      <a:pPr>
                        <a:buNone/>
                      </a:pPr>
                      <a:r>
                        <a:rPr lang="en-US" sz="1600" b="0" dirty="0"/>
                        <a:t>Niedermayer et al., 2018</a:t>
                      </a:r>
                    </a:p>
                  </a:txBody>
                  <a:tcPr marL="79115" marR="79115" marT="39558" marB="39558" anchor="ct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3569391"/>
                  </a:ext>
                </a:extLst>
              </a:tr>
              <a:tr h="553807">
                <a:tc>
                  <a:txBody>
                    <a:bodyPr/>
                    <a:lstStyle/>
                    <a:p>
                      <a:pPr>
                        <a:buNone/>
                      </a:pPr>
                      <a:r>
                        <a:rPr lang="en-US" sz="1600" b="1" kern="1200" dirty="0">
                          <a:solidFill>
                            <a:schemeClr val="dk1"/>
                          </a:solidFill>
                          <a:latin typeface="+mn-lt"/>
                          <a:ea typeface="+mn-ea"/>
                          <a:cs typeface="+mn-cs"/>
                        </a:rPr>
                        <a:t>Slot waveguide</a:t>
                      </a:r>
                    </a:p>
                    <a:p>
                      <a:pPr>
                        <a:buNone/>
                      </a:pPr>
                      <a:r>
                        <a:rPr lang="en-US" sz="1600" b="0" kern="1200" dirty="0">
                          <a:solidFill>
                            <a:schemeClr val="dk1"/>
                          </a:solidFill>
                          <a:latin typeface="+mn-lt"/>
                          <a:ea typeface="+mn-ea"/>
                          <a:cs typeface="+mn-cs"/>
                        </a:rPr>
                        <a:t>(</a:t>
                      </a:r>
                      <a:r>
                        <a:rPr lang="en-IT" sz="1600" b="0" kern="1200" dirty="0">
                          <a:solidFill>
                            <a:schemeClr val="dk1"/>
                          </a:solidFill>
                          <a:latin typeface="+mn-lt"/>
                          <a:ea typeface="+mn-ea"/>
                          <a:cs typeface="+mn-cs"/>
                        </a:rPr>
                        <a:t>Theory + numerical tracking)</a:t>
                      </a:r>
                      <a:endParaRPr lang="en-US" sz="1600" b="0" kern="1200" dirty="0">
                        <a:solidFill>
                          <a:schemeClr val="dk1"/>
                        </a:solidFill>
                        <a:latin typeface="+mn-lt"/>
                        <a:ea typeface="+mn-ea"/>
                        <a:cs typeface="+mn-cs"/>
                      </a:endParaRPr>
                    </a:p>
                  </a:txBody>
                  <a:tcPr marL="79115" marR="79115" marT="39558" marB="39558"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t>Sub-rel. (keV beam)</a:t>
                      </a:r>
                    </a:p>
                  </a:txBody>
                  <a:tcPr marL="79115" marR="79115" marT="39558" marB="39558"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buNone/>
                      </a:pPr>
                      <a:r>
                        <a:rPr lang="en-US" sz="1600" b="0" dirty="0"/>
                        <a:t>333 MV/m (Predicted)</a:t>
                      </a:r>
                    </a:p>
                  </a:txBody>
                  <a:tcPr marL="79115" marR="79115" marT="39558" marB="39558"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buNone/>
                      </a:pPr>
                      <a:r>
                        <a:rPr lang="en-US" sz="1600" b="0" dirty="0"/>
                        <a:t> 30 </a:t>
                      </a:r>
                      <a:r>
                        <a:rPr lang="el-GR" sz="1600" b="0" dirty="0"/>
                        <a:t>μ</a:t>
                      </a:r>
                      <a:r>
                        <a:rPr lang="en-US" sz="1600" b="0" dirty="0"/>
                        <a:t>m</a:t>
                      </a:r>
                    </a:p>
                  </a:txBody>
                  <a:tcPr marL="79115" marR="79115" marT="39558" marB="39558"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buNone/>
                      </a:pPr>
                      <a:r>
                        <a:rPr lang="en-US" sz="1600" b="0" dirty="0"/>
                        <a:t> 10 keV</a:t>
                      </a:r>
                    </a:p>
                  </a:txBody>
                  <a:tcPr marL="79115" marR="79115" marT="39558" marB="39558"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buNone/>
                      </a:pPr>
                      <a:endParaRPr lang="en-US" sz="1600" b="0" dirty="0"/>
                    </a:p>
                  </a:txBody>
                  <a:tcPr marL="79115" marR="79115" marT="39558" marB="39558" anchor="ctr">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buNone/>
                      </a:pPr>
                      <a:r>
                        <a:rPr lang="it-IT" sz="1600" b="1" kern="1200" dirty="0">
                          <a:solidFill>
                            <a:schemeClr val="dk1"/>
                          </a:solidFill>
                          <a:latin typeface="+mn-lt"/>
                          <a:ea typeface="+mn-ea"/>
                          <a:cs typeface="+mn-cs"/>
                        </a:rPr>
                        <a:t>Zhao et al., Opt. Express 26 2018</a:t>
                      </a:r>
                      <a:endParaRPr lang="en-US" sz="1600" b="1" kern="1200" dirty="0">
                        <a:solidFill>
                          <a:schemeClr val="dk1"/>
                        </a:solidFill>
                        <a:latin typeface="+mn-lt"/>
                        <a:ea typeface="+mn-ea"/>
                        <a:cs typeface="+mn-cs"/>
                      </a:endParaRPr>
                    </a:p>
                  </a:txBody>
                  <a:tcPr marL="79115" marR="79115" marT="39558" marB="3955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373505253"/>
                  </a:ext>
                </a:extLst>
              </a:tr>
            </a:tbl>
          </a:graphicData>
        </a:graphic>
      </p:graphicFrame>
      <p:sp>
        <p:nvSpPr>
          <p:cNvPr id="9" name="TextBox 8">
            <a:extLst>
              <a:ext uri="{FF2B5EF4-FFF2-40B4-BE49-F238E27FC236}">
                <a16:creationId xmlns:a16="http://schemas.microsoft.com/office/drawing/2014/main" id="{EC304925-952C-53C8-0BE9-78915C856946}"/>
              </a:ext>
            </a:extLst>
          </p:cNvPr>
          <p:cNvSpPr txBox="1"/>
          <p:nvPr/>
        </p:nvSpPr>
        <p:spPr>
          <a:xfrm>
            <a:off x="2054711" y="0"/>
            <a:ext cx="10108899" cy="590931"/>
          </a:xfrm>
          <a:prstGeom prst="rect">
            <a:avLst/>
          </a:prstGeom>
        </p:spPr>
        <p:txBody>
          <a:bodyPr vert="horz" lIns="91440" tIns="45720" rIns="91440" bIns="45720" rtlCol="0" anchor="ctr">
            <a:noAutofit/>
          </a:bodyPr>
          <a:lstStyle>
            <a:defPPr>
              <a:defRPr lang="en-IT"/>
            </a:defPPr>
            <a:lvl1pPr algn="ctr">
              <a:lnSpc>
                <a:spcPct val="90000"/>
              </a:lnSpc>
              <a:spcBef>
                <a:spcPct val="0"/>
              </a:spcBef>
              <a:buNone/>
              <a:defRPr sz="3600" b="1">
                <a:solidFill>
                  <a:schemeClr val="bg1"/>
                </a:solidFill>
                <a:latin typeface="Montserrat" pitchFamily="2" charset="77"/>
                <a:ea typeface="+mj-ea"/>
                <a:cs typeface="+mj-cs"/>
              </a:defRPr>
            </a:lvl1pPr>
          </a:lstStyle>
          <a:p>
            <a:r>
              <a:rPr lang="en-US" sz="2400" dirty="0"/>
              <a:t> State of the Art of Dielectric Laser Acceleration</a:t>
            </a:r>
          </a:p>
        </p:txBody>
      </p:sp>
      <p:grpSp>
        <p:nvGrpSpPr>
          <p:cNvPr id="8" name="Group 7">
            <a:extLst>
              <a:ext uri="{FF2B5EF4-FFF2-40B4-BE49-F238E27FC236}">
                <a16:creationId xmlns:a16="http://schemas.microsoft.com/office/drawing/2014/main" id="{9F10AB5D-79ED-65D4-A469-DB82AA6BB687}"/>
              </a:ext>
            </a:extLst>
          </p:cNvPr>
          <p:cNvGrpSpPr/>
          <p:nvPr/>
        </p:nvGrpSpPr>
        <p:grpSpPr>
          <a:xfrm>
            <a:off x="7954859" y="5339038"/>
            <a:ext cx="1810512" cy="694266"/>
            <a:chOff x="8732859" y="4906434"/>
            <a:chExt cx="1810512" cy="694266"/>
          </a:xfrm>
        </p:grpSpPr>
        <p:sp>
          <p:nvSpPr>
            <p:cNvPr id="10" name="Shape 87">
              <a:extLst>
                <a:ext uri="{FF2B5EF4-FFF2-40B4-BE49-F238E27FC236}">
                  <a16:creationId xmlns:a16="http://schemas.microsoft.com/office/drawing/2014/main" id="{25AA1625-DC2C-37A2-897B-BA692F460FAB}"/>
                </a:ext>
              </a:extLst>
            </p:cNvPr>
            <p:cNvSpPr/>
            <p:nvPr/>
          </p:nvSpPr>
          <p:spPr>
            <a:xfrm>
              <a:off x="8732859" y="4906434"/>
              <a:ext cx="1810512" cy="694266"/>
            </a:xfrm>
            <a:prstGeom prst="roundRect">
              <a:avLst>
                <a:gd name="adj" fmla="val 18605"/>
              </a:avLst>
            </a:prstGeom>
            <a:solidFill>
              <a:srgbClr val="D96B1C"/>
            </a:solidFill>
            <a:ln w="57150">
              <a:solidFill>
                <a:srgbClr val="FF0000"/>
              </a:solidFill>
              <a:prstDash val="solid"/>
            </a:ln>
          </p:spPr>
          <p:txBody>
            <a:bodyPr/>
            <a:lstStyle/>
            <a:p>
              <a:endParaRPr lang="en-GB" sz="1600"/>
            </a:p>
          </p:txBody>
        </p:sp>
        <p:sp>
          <p:nvSpPr>
            <p:cNvPr id="11" name="Text 88">
              <a:extLst>
                <a:ext uri="{FF2B5EF4-FFF2-40B4-BE49-F238E27FC236}">
                  <a16:creationId xmlns:a16="http://schemas.microsoft.com/office/drawing/2014/main" id="{9B64E185-9467-CA5F-4AE5-7B2BC71E7B8A}"/>
                </a:ext>
              </a:extLst>
            </p:cNvPr>
            <p:cNvSpPr/>
            <p:nvPr/>
          </p:nvSpPr>
          <p:spPr>
            <a:xfrm>
              <a:off x="8833443" y="5041053"/>
              <a:ext cx="1609344" cy="421661"/>
            </a:xfrm>
            <a:prstGeom prst="rect">
              <a:avLst/>
            </a:prstGeom>
            <a:noFill/>
            <a:ln/>
          </p:spPr>
          <p:txBody>
            <a:bodyPr wrap="square" rtlCol="0" anchor="ctr">
              <a:noAutofit/>
            </a:bodyPr>
            <a:lstStyle/>
            <a:p>
              <a:pPr marL="0" indent="0" algn="ctr">
                <a:buNone/>
              </a:pPr>
              <a:r>
                <a:rPr lang="en-US" sz="1600" b="1" dirty="0">
                  <a:solidFill>
                    <a:srgbClr val="FFFFFF"/>
                  </a:solidFill>
                </a:rPr>
                <a:t>Starting point for our work</a:t>
              </a:r>
              <a:endParaRPr lang="en-US" sz="1600" dirty="0"/>
            </a:p>
          </p:txBody>
        </p:sp>
      </p:grpSp>
    </p:spTree>
    <p:extLst>
      <p:ext uri="{BB962C8B-B14F-4D97-AF65-F5344CB8AC3E}">
        <p14:creationId xmlns:p14="http://schemas.microsoft.com/office/powerpoint/2010/main" val="3374096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12064" y="256032"/>
            <a:ext cx="11247120" cy="411480"/>
          </a:xfrm>
          <a:prstGeom prst="rect">
            <a:avLst/>
          </a:prstGeom>
          <a:noFill/>
          <a:ln/>
        </p:spPr>
        <p:txBody>
          <a:bodyPr wrap="square" rtlCol="0" anchor="ctr">
            <a:normAutofit fontScale="92500" lnSpcReduction="20000"/>
          </a:bodyPr>
          <a:lstStyle/>
          <a:p>
            <a:pPr marL="0" indent="0">
              <a:buNone/>
            </a:pPr>
            <a:r>
              <a:rPr lang="en-US" sz="2700" b="1" dirty="0">
                <a:solidFill>
                  <a:srgbClr val="13263A"/>
                </a:solidFill>
                <a:latin typeface="Aptos Display" pitchFamily="34" charset="0"/>
                <a:ea typeface="Aptos Display" pitchFamily="34" charset="-122"/>
                <a:cs typeface="Aptos Display" pitchFamily="34" charset="-120"/>
              </a:rPr>
              <a:t>Programmable Optics + Structure-Based Phase Control?</a:t>
            </a:r>
            <a:endParaRPr lang="en-US" sz="2700" dirty="0"/>
          </a:p>
        </p:txBody>
      </p:sp>
      <p:sp>
        <p:nvSpPr>
          <p:cNvPr id="4" name="Shape 2"/>
          <p:cNvSpPr/>
          <p:nvPr/>
        </p:nvSpPr>
        <p:spPr>
          <a:xfrm>
            <a:off x="640080" y="1508760"/>
            <a:ext cx="4983480" cy="4498848"/>
          </a:xfrm>
          <a:prstGeom prst="roundRect">
            <a:avLst>
              <a:gd name="adj" fmla="val 1626"/>
            </a:avLst>
          </a:prstGeom>
          <a:solidFill>
            <a:srgbClr val="EAF3FF"/>
          </a:solidFill>
          <a:ln w="12700">
            <a:solidFill>
              <a:srgbClr val="9DC6EB"/>
            </a:solidFill>
            <a:prstDash val="solid"/>
          </a:ln>
        </p:spPr>
        <p:txBody>
          <a:bodyPr/>
          <a:lstStyle/>
          <a:p>
            <a:endParaRPr lang="en-GB"/>
          </a:p>
        </p:txBody>
      </p:sp>
      <p:sp>
        <p:nvSpPr>
          <p:cNvPr id="5" name="Text 3"/>
          <p:cNvSpPr/>
          <p:nvPr/>
        </p:nvSpPr>
        <p:spPr>
          <a:xfrm>
            <a:off x="896112" y="1764792"/>
            <a:ext cx="4480560" cy="292608"/>
          </a:xfrm>
          <a:prstGeom prst="rect">
            <a:avLst/>
          </a:prstGeom>
          <a:noFill/>
          <a:ln/>
        </p:spPr>
        <p:txBody>
          <a:bodyPr wrap="square" rtlCol="0" anchor="ctr">
            <a:noAutofit/>
          </a:bodyPr>
          <a:lstStyle/>
          <a:p>
            <a:pPr marL="0" indent="0" algn="ctr">
              <a:buNone/>
            </a:pPr>
            <a:r>
              <a:rPr lang="en-US" sz="2400" b="1" dirty="0">
                <a:solidFill>
                  <a:srgbClr val="1267A8"/>
                </a:solidFill>
              </a:rPr>
              <a:t>Programmable optical control</a:t>
            </a:r>
            <a:endParaRPr lang="en-US" sz="2400" dirty="0"/>
          </a:p>
        </p:txBody>
      </p:sp>
      <p:sp>
        <p:nvSpPr>
          <p:cNvPr id="6" name="Text 4"/>
          <p:cNvSpPr/>
          <p:nvPr/>
        </p:nvSpPr>
        <p:spPr>
          <a:xfrm>
            <a:off x="1024128" y="2103120"/>
            <a:ext cx="4224528" cy="201168"/>
          </a:xfrm>
          <a:prstGeom prst="rect">
            <a:avLst/>
          </a:prstGeom>
          <a:noFill/>
          <a:ln/>
        </p:spPr>
        <p:txBody>
          <a:bodyPr wrap="square" rtlCol="0" anchor="ctr"/>
          <a:lstStyle/>
          <a:p>
            <a:pPr marL="0" indent="0" algn="ctr">
              <a:buNone/>
            </a:pPr>
            <a:r>
              <a:rPr lang="en-US" sz="1600" i="1" dirty="0">
                <a:solidFill>
                  <a:srgbClr val="5F6B7A"/>
                </a:solidFill>
              </a:rPr>
              <a:t>control applied to the drive laser</a:t>
            </a:r>
            <a:endParaRPr lang="en-US" sz="1600" dirty="0"/>
          </a:p>
        </p:txBody>
      </p:sp>
      <p:pic>
        <p:nvPicPr>
          <p:cNvPr id="7" name="Image 0" descr="/mnt/data/ucla_setup_crop.png"/>
          <p:cNvPicPr>
            <a:picLocks noChangeAspect="1"/>
          </p:cNvPicPr>
          <p:nvPr/>
        </p:nvPicPr>
        <p:blipFill>
          <a:blip r:embed="rId3"/>
          <a:stretch>
            <a:fillRect/>
          </a:stretch>
        </p:blipFill>
        <p:spPr>
          <a:xfrm>
            <a:off x="2221161" y="2478188"/>
            <a:ext cx="1812175" cy="1138844"/>
          </a:xfrm>
          <a:prstGeom prst="rect">
            <a:avLst/>
          </a:prstGeom>
        </p:spPr>
      </p:pic>
      <p:sp>
        <p:nvSpPr>
          <p:cNvPr id="9" name="Text 5"/>
          <p:cNvSpPr/>
          <p:nvPr/>
        </p:nvSpPr>
        <p:spPr>
          <a:xfrm>
            <a:off x="822960" y="4057703"/>
            <a:ext cx="4297680" cy="400009"/>
          </a:xfrm>
          <a:prstGeom prst="rect">
            <a:avLst/>
          </a:prstGeom>
          <a:noFill/>
          <a:ln/>
        </p:spPr>
        <p:txBody>
          <a:bodyPr wrap="square" rtlCol="0" anchor="ctr"/>
          <a:lstStyle/>
          <a:p>
            <a:pPr marL="0" indent="0" algn="ctr">
              <a:buNone/>
            </a:pPr>
            <a:r>
              <a:rPr lang="en-US" b="1" dirty="0">
                <a:solidFill>
                  <a:srgbClr val="13263A"/>
                </a:solidFill>
              </a:rPr>
              <a:t>UCLA/SLAC benchmark</a:t>
            </a:r>
            <a:endParaRPr lang="en-US" dirty="0"/>
          </a:p>
        </p:txBody>
      </p:sp>
      <p:sp>
        <p:nvSpPr>
          <p:cNvPr id="10" name="Text 6"/>
          <p:cNvSpPr/>
          <p:nvPr/>
        </p:nvSpPr>
        <p:spPr>
          <a:xfrm>
            <a:off x="640080" y="4644584"/>
            <a:ext cx="4892040" cy="182880"/>
          </a:xfrm>
          <a:prstGeom prst="rect">
            <a:avLst/>
          </a:prstGeom>
          <a:noFill/>
          <a:ln/>
        </p:spPr>
        <p:txBody>
          <a:bodyPr wrap="square" lIns="127" tIns="127" rIns="127" bIns="127" rtlCol="0" anchor="ctr">
            <a:noAutofit/>
          </a:bodyPr>
          <a:lstStyle/>
          <a:p>
            <a:pPr marL="0" indent="0">
              <a:buNone/>
            </a:pPr>
            <a:r>
              <a:rPr lang="en-US" b="1" dirty="0">
                <a:solidFill>
                  <a:srgbClr val="198754"/>
                </a:solidFill>
              </a:rPr>
              <a:t>✓ </a:t>
            </a:r>
            <a:r>
              <a:rPr lang="en-US" dirty="0">
                <a:solidFill>
                  <a:srgbClr val="13263A"/>
                </a:solidFill>
              </a:rPr>
              <a:t>&gt;4 mm phase-matched interaction</a:t>
            </a:r>
            <a:endParaRPr lang="en-US" dirty="0"/>
          </a:p>
        </p:txBody>
      </p:sp>
      <p:sp>
        <p:nvSpPr>
          <p:cNvPr id="11" name="Text 7"/>
          <p:cNvSpPr/>
          <p:nvPr/>
        </p:nvSpPr>
        <p:spPr>
          <a:xfrm>
            <a:off x="640080" y="4973768"/>
            <a:ext cx="4892040" cy="182880"/>
          </a:xfrm>
          <a:prstGeom prst="rect">
            <a:avLst/>
          </a:prstGeom>
          <a:noFill/>
          <a:ln/>
        </p:spPr>
        <p:txBody>
          <a:bodyPr wrap="square" lIns="127" tIns="127" rIns="127" bIns="127" rtlCol="0" anchor="ctr">
            <a:noAutofit/>
          </a:bodyPr>
          <a:lstStyle/>
          <a:p>
            <a:pPr marL="0" indent="0">
              <a:buNone/>
            </a:pPr>
            <a:r>
              <a:rPr lang="en-US" b="1" dirty="0">
                <a:solidFill>
                  <a:srgbClr val="198754"/>
                </a:solidFill>
              </a:rPr>
              <a:t>✓ </a:t>
            </a:r>
            <a:r>
              <a:rPr lang="en-US" dirty="0">
                <a:solidFill>
                  <a:srgbClr val="13263A"/>
                </a:solidFill>
              </a:rPr>
              <a:t>up to 0.55 ± 0.05 MeV energy gain</a:t>
            </a:r>
            <a:endParaRPr lang="en-US" dirty="0"/>
          </a:p>
        </p:txBody>
      </p:sp>
      <p:sp>
        <p:nvSpPr>
          <p:cNvPr id="12" name="Text 8"/>
          <p:cNvSpPr/>
          <p:nvPr/>
        </p:nvSpPr>
        <p:spPr>
          <a:xfrm>
            <a:off x="640080" y="5302952"/>
            <a:ext cx="4892040" cy="182880"/>
          </a:xfrm>
          <a:prstGeom prst="rect">
            <a:avLst/>
          </a:prstGeom>
          <a:noFill/>
          <a:ln/>
        </p:spPr>
        <p:txBody>
          <a:bodyPr wrap="square" lIns="127" tIns="127" rIns="127" bIns="127" rtlCol="0" anchor="ctr">
            <a:noAutofit/>
          </a:bodyPr>
          <a:lstStyle/>
          <a:p>
            <a:pPr marL="0" indent="0">
              <a:buNone/>
            </a:pPr>
            <a:r>
              <a:rPr lang="en-US" b="1" dirty="0">
                <a:solidFill>
                  <a:srgbClr val="198754"/>
                </a:solidFill>
              </a:rPr>
              <a:t>✓ </a:t>
            </a:r>
            <a:r>
              <a:rPr lang="en-US" dirty="0">
                <a:solidFill>
                  <a:srgbClr val="13263A"/>
                </a:solidFill>
              </a:rPr>
              <a:t>phase / amplitude shaping with PFT + SLM</a:t>
            </a:r>
            <a:endParaRPr lang="en-US" dirty="0"/>
          </a:p>
        </p:txBody>
      </p:sp>
      <p:sp>
        <p:nvSpPr>
          <p:cNvPr id="13" name="Text 9"/>
          <p:cNvSpPr/>
          <p:nvPr/>
        </p:nvSpPr>
        <p:spPr>
          <a:xfrm>
            <a:off x="822960" y="3602168"/>
            <a:ext cx="4526280" cy="530352"/>
          </a:xfrm>
          <a:prstGeom prst="rect">
            <a:avLst/>
          </a:prstGeom>
          <a:noFill/>
          <a:ln>
            <a:solidFill>
              <a:srgbClr val="FF0000"/>
            </a:solidFill>
          </a:ln>
        </p:spPr>
        <p:txBody>
          <a:bodyPr wrap="square" rtlCol="0" anchor="ctr">
            <a:normAutofit fontScale="92500" lnSpcReduction="10000"/>
          </a:bodyPr>
          <a:lstStyle/>
          <a:p>
            <a:pPr marL="0" indent="0" algn="ctr">
              <a:buNone/>
            </a:pPr>
            <a:r>
              <a:rPr lang="en-US" sz="1600" b="1" dirty="0">
                <a:solidFill>
                  <a:srgbClr val="5F6B7A"/>
                </a:solidFill>
              </a:rPr>
              <a:t>S. Crisp, R. J. England, A. Ody, P. Musumeci, Nature Communications, in press (2026)</a:t>
            </a:r>
            <a:endParaRPr lang="en-US" sz="1600" b="1" dirty="0"/>
          </a:p>
        </p:txBody>
      </p:sp>
      <p:sp>
        <p:nvSpPr>
          <p:cNvPr id="14" name="Shape 10"/>
          <p:cNvSpPr/>
          <p:nvPr/>
        </p:nvSpPr>
        <p:spPr>
          <a:xfrm>
            <a:off x="5715000" y="3703320"/>
            <a:ext cx="640080" cy="0"/>
          </a:xfrm>
          <a:prstGeom prst="line">
            <a:avLst/>
          </a:prstGeom>
          <a:noFill/>
          <a:ln w="19050">
            <a:solidFill>
              <a:srgbClr val="5F6B7A"/>
            </a:solidFill>
            <a:prstDash val="solid"/>
          </a:ln>
        </p:spPr>
        <p:txBody>
          <a:bodyPr/>
          <a:lstStyle/>
          <a:p>
            <a:endParaRPr lang="en-GB" sz="3200"/>
          </a:p>
        </p:txBody>
      </p:sp>
      <p:sp>
        <p:nvSpPr>
          <p:cNvPr id="15" name="Text 11"/>
          <p:cNvSpPr/>
          <p:nvPr/>
        </p:nvSpPr>
        <p:spPr>
          <a:xfrm>
            <a:off x="5669280" y="3401568"/>
            <a:ext cx="685800" cy="438912"/>
          </a:xfrm>
          <a:prstGeom prst="rect">
            <a:avLst/>
          </a:prstGeom>
          <a:noFill/>
          <a:ln/>
        </p:spPr>
        <p:txBody>
          <a:bodyPr wrap="square" rtlCol="0" anchor="ctr"/>
          <a:lstStyle/>
          <a:p>
            <a:pPr marL="0" indent="0" algn="ctr">
              <a:buNone/>
            </a:pPr>
            <a:r>
              <a:rPr lang="en-US" sz="4000" b="1" dirty="0">
                <a:solidFill>
                  <a:srgbClr val="13263A"/>
                </a:solidFill>
              </a:rPr>
              <a:t>+</a:t>
            </a:r>
            <a:endParaRPr lang="en-US" sz="4000" dirty="0"/>
          </a:p>
        </p:txBody>
      </p:sp>
      <p:sp>
        <p:nvSpPr>
          <p:cNvPr id="16" name="Text 12"/>
          <p:cNvSpPr/>
          <p:nvPr/>
        </p:nvSpPr>
        <p:spPr>
          <a:xfrm>
            <a:off x="5715000" y="3913632"/>
            <a:ext cx="731520" cy="310896"/>
          </a:xfrm>
          <a:prstGeom prst="rect">
            <a:avLst/>
          </a:prstGeom>
          <a:noFill/>
          <a:ln/>
        </p:spPr>
        <p:txBody>
          <a:bodyPr wrap="square" rtlCol="0" anchor="ctr">
            <a:noAutofit/>
          </a:bodyPr>
          <a:lstStyle/>
          <a:p>
            <a:pPr marL="0" indent="0" algn="ctr">
              <a:buNone/>
            </a:pPr>
            <a:r>
              <a:rPr lang="en-US" sz="1100" b="1" dirty="0">
                <a:solidFill>
                  <a:srgbClr val="5F6B7A"/>
                </a:solidFill>
              </a:rPr>
              <a:t>control</a:t>
            </a:r>
            <a:endParaRPr lang="en-US" sz="1100" dirty="0"/>
          </a:p>
          <a:p>
            <a:pPr marL="0" indent="0" algn="ctr">
              <a:buNone/>
            </a:pPr>
            <a:r>
              <a:rPr lang="en-US" sz="1100" b="1" dirty="0">
                <a:solidFill>
                  <a:srgbClr val="5F6B7A"/>
                </a:solidFill>
              </a:rPr>
              <a:t>layer</a:t>
            </a:r>
            <a:endParaRPr lang="en-US" sz="1100" dirty="0"/>
          </a:p>
        </p:txBody>
      </p:sp>
      <p:sp>
        <p:nvSpPr>
          <p:cNvPr id="17" name="Shape 13"/>
          <p:cNvSpPr/>
          <p:nvPr/>
        </p:nvSpPr>
        <p:spPr>
          <a:xfrm>
            <a:off x="6720840" y="1508760"/>
            <a:ext cx="4892040" cy="4498848"/>
          </a:xfrm>
          <a:prstGeom prst="roundRect">
            <a:avLst>
              <a:gd name="adj" fmla="val 1626"/>
            </a:avLst>
          </a:prstGeom>
          <a:solidFill>
            <a:srgbClr val="EAF7F0"/>
          </a:solidFill>
          <a:ln w="12700">
            <a:solidFill>
              <a:srgbClr val="A7DBC4"/>
            </a:solidFill>
            <a:prstDash val="solid"/>
          </a:ln>
        </p:spPr>
        <p:txBody>
          <a:bodyPr/>
          <a:lstStyle/>
          <a:p>
            <a:endParaRPr lang="en-GB"/>
          </a:p>
        </p:txBody>
      </p:sp>
      <p:sp>
        <p:nvSpPr>
          <p:cNvPr id="18" name="Text 14"/>
          <p:cNvSpPr/>
          <p:nvPr/>
        </p:nvSpPr>
        <p:spPr>
          <a:xfrm>
            <a:off x="6903720" y="1764792"/>
            <a:ext cx="4498848" cy="292608"/>
          </a:xfrm>
          <a:prstGeom prst="rect">
            <a:avLst/>
          </a:prstGeom>
          <a:noFill/>
          <a:ln/>
        </p:spPr>
        <p:txBody>
          <a:bodyPr wrap="square" rtlCol="0" anchor="ctr">
            <a:noAutofit/>
          </a:bodyPr>
          <a:lstStyle/>
          <a:p>
            <a:pPr marL="0" indent="0" algn="ctr">
              <a:buNone/>
            </a:pPr>
            <a:r>
              <a:rPr lang="en-US" sz="2400" b="1" dirty="0">
                <a:solidFill>
                  <a:srgbClr val="198754"/>
                </a:solidFill>
              </a:rPr>
              <a:t>Structure-based phase control</a:t>
            </a:r>
            <a:endParaRPr lang="en-US" sz="2400" dirty="0"/>
          </a:p>
        </p:txBody>
      </p:sp>
      <p:sp>
        <p:nvSpPr>
          <p:cNvPr id="19" name="Text 15"/>
          <p:cNvSpPr/>
          <p:nvPr/>
        </p:nvSpPr>
        <p:spPr>
          <a:xfrm>
            <a:off x="7040880" y="2103120"/>
            <a:ext cx="4206240" cy="201168"/>
          </a:xfrm>
          <a:prstGeom prst="rect">
            <a:avLst/>
          </a:prstGeom>
          <a:noFill/>
          <a:ln/>
        </p:spPr>
        <p:txBody>
          <a:bodyPr wrap="square" rtlCol="0" anchor="ctr"/>
          <a:lstStyle/>
          <a:p>
            <a:pPr marL="0" indent="0" algn="ctr">
              <a:buNone/>
            </a:pPr>
            <a:r>
              <a:rPr lang="en-US" sz="1600" i="1" dirty="0">
                <a:solidFill>
                  <a:srgbClr val="5F6B7A"/>
                </a:solidFill>
              </a:rPr>
              <a:t>control embedded in the guided eigenmode</a:t>
            </a:r>
            <a:endParaRPr lang="en-US" sz="1600" dirty="0"/>
          </a:p>
        </p:txBody>
      </p:sp>
      <p:sp>
        <p:nvSpPr>
          <p:cNvPr id="20" name="Shape 16"/>
          <p:cNvSpPr/>
          <p:nvPr/>
        </p:nvSpPr>
        <p:spPr>
          <a:xfrm>
            <a:off x="7406640" y="2606040"/>
            <a:ext cx="3337560" cy="621792"/>
          </a:xfrm>
          <a:prstGeom prst="rect">
            <a:avLst/>
          </a:prstGeom>
          <a:solidFill>
            <a:srgbClr val="FFFFFF">
              <a:alpha val="80000"/>
            </a:srgbClr>
          </a:solidFill>
          <a:ln w="15240">
            <a:solidFill>
              <a:srgbClr val="198754"/>
            </a:solidFill>
            <a:prstDash val="solid"/>
          </a:ln>
        </p:spPr>
        <p:txBody>
          <a:bodyPr/>
          <a:lstStyle/>
          <a:p>
            <a:endParaRPr lang="en-GB" sz="3200"/>
          </a:p>
        </p:txBody>
      </p:sp>
      <p:sp>
        <p:nvSpPr>
          <p:cNvPr id="21" name="Shape 17"/>
          <p:cNvSpPr/>
          <p:nvPr/>
        </p:nvSpPr>
        <p:spPr>
          <a:xfrm>
            <a:off x="7589520" y="2770632"/>
            <a:ext cx="2971800" cy="274320"/>
          </a:xfrm>
          <a:prstGeom prst="rect">
            <a:avLst/>
          </a:prstGeom>
          <a:solidFill>
            <a:srgbClr val="D6EFE2">
              <a:alpha val="80000"/>
            </a:srgbClr>
          </a:solidFill>
          <a:ln w="12700">
            <a:solidFill>
              <a:srgbClr val="D6EFE2">
                <a:alpha val="0"/>
              </a:srgbClr>
            </a:solidFill>
            <a:prstDash val="solid"/>
          </a:ln>
        </p:spPr>
        <p:txBody>
          <a:bodyPr/>
          <a:lstStyle/>
          <a:p>
            <a:endParaRPr lang="en-GB" sz="3200"/>
          </a:p>
        </p:txBody>
      </p:sp>
      <p:sp>
        <p:nvSpPr>
          <p:cNvPr id="22" name="Shape 18"/>
          <p:cNvSpPr/>
          <p:nvPr/>
        </p:nvSpPr>
        <p:spPr>
          <a:xfrm>
            <a:off x="7086600" y="2916936"/>
            <a:ext cx="4069080" cy="0"/>
          </a:xfrm>
          <a:prstGeom prst="line">
            <a:avLst/>
          </a:prstGeom>
          <a:noFill/>
          <a:ln w="22860">
            <a:solidFill>
              <a:srgbClr val="198754"/>
            </a:solidFill>
            <a:prstDash val="solid"/>
            <a:headEnd type="none"/>
            <a:tailEnd type="triangle"/>
          </a:ln>
        </p:spPr>
        <p:txBody>
          <a:bodyPr/>
          <a:lstStyle/>
          <a:p>
            <a:endParaRPr lang="en-GB" sz="3200"/>
          </a:p>
        </p:txBody>
      </p:sp>
      <p:sp>
        <p:nvSpPr>
          <p:cNvPr id="23" name="Text 19"/>
          <p:cNvSpPr/>
          <p:nvPr/>
        </p:nvSpPr>
        <p:spPr>
          <a:xfrm>
            <a:off x="7452360" y="3355848"/>
            <a:ext cx="3401568" cy="182880"/>
          </a:xfrm>
          <a:prstGeom prst="rect">
            <a:avLst/>
          </a:prstGeom>
          <a:noFill/>
          <a:ln/>
        </p:spPr>
        <p:txBody>
          <a:bodyPr wrap="square" rtlCol="0" anchor="ctr">
            <a:noAutofit/>
          </a:bodyPr>
          <a:lstStyle/>
          <a:p>
            <a:pPr marL="0" indent="0" algn="ctr">
              <a:buNone/>
            </a:pPr>
            <a:r>
              <a:rPr lang="en-US" sz="1050" b="1" dirty="0">
                <a:solidFill>
                  <a:srgbClr val="198754"/>
                </a:solidFill>
              </a:rPr>
              <a:t>laser mode + electron beam share the same axis</a:t>
            </a:r>
            <a:endParaRPr lang="en-US" sz="1050" dirty="0"/>
          </a:p>
        </p:txBody>
      </p:sp>
      <p:sp>
        <p:nvSpPr>
          <p:cNvPr id="24" name="Text 20"/>
          <p:cNvSpPr/>
          <p:nvPr/>
        </p:nvSpPr>
        <p:spPr>
          <a:xfrm>
            <a:off x="6995160" y="3703320"/>
            <a:ext cx="4297680" cy="320040"/>
          </a:xfrm>
          <a:prstGeom prst="rect">
            <a:avLst/>
          </a:prstGeom>
          <a:noFill/>
          <a:ln/>
        </p:spPr>
        <p:txBody>
          <a:bodyPr wrap="square" lIns="127" tIns="127" rIns="127" bIns="127" rtlCol="0" anchor="ctr">
            <a:noAutofit/>
          </a:bodyPr>
          <a:lstStyle/>
          <a:p>
            <a:pPr marL="0" indent="0">
              <a:buNone/>
            </a:pPr>
            <a:r>
              <a:rPr lang="en-US" b="1" dirty="0">
                <a:solidFill>
                  <a:srgbClr val="198754"/>
                </a:solidFill>
              </a:rPr>
              <a:t>✓ </a:t>
            </a:r>
            <a:r>
              <a:rPr lang="en-US" dirty="0">
                <a:solidFill>
                  <a:srgbClr val="13263A"/>
                </a:solidFill>
              </a:rPr>
              <a:t>Co-propagating guided modes</a:t>
            </a:r>
            <a:endParaRPr lang="en-US" dirty="0"/>
          </a:p>
        </p:txBody>
      </p:sp>
      <p:sp>
        <p:nvSpPr>
          <p:cNvPr id="25" name="Text 21"/>
          <p:cNvSpPr/>
          <p:nvPr/>
        </p:nvSpPr>
        <p:spPr>
          <a:xfrm>
            <a:off x="6995160" y="4169664"/>
            <a:ext cx="4297680" cy="182880"/>
          </a:xfrm>
          <a:prstGeom prst="rect">
            <a:avLst/>
          </a:prstGeom>
          <a:noFill/>
          <a:ln/>
        </p:spPr>
        <p:txBody>
          <a:bodyPr wrap="square" lIns="127" tIns="127" rIns="127" bIns="127" rtlCol="0" anchor="ctr">
            <a:noAutofit/>
          </a:bodyPr>
          <a:lstStyle/>
          <a:p>
            <a:r>
              <a:rPr lang="en-US" b="1" dirty="0">
                <a:solidFill>
                  <a:srgbClr val="198754"/>
                </a:solidFill>
              </a:rPr>
              <a:t>✓ </a:t>
            </a:r>
            <a:r>
              <a:rPr lang="en-US" dirty="0">
                <a:solidFill>
                  <a:srgbClr val="13263A"/>
                </a:solidFill>
              </a:rPr>
              <a:t>Geometry-tuned phase velocity</a:t>
            </a:r>
          </a:p>
        </p:txBody>
      </p:sp>
      <p:sp>
        <p:nvSpPr>
          <p:cNvPr id="28" name="Text 24"/>
          <p:cNvSpPr/>
          <p:nvPr/>
        </p:nvSpPr>
        <p:spPr>
          <a:xfrm>
            <a:off x="6972300" y="4379976"/>
            <a:ext cx="4640580" cy="384048"/>
          </a:xfrm>
          <a:prstGeom prst="rect">
            <a:avLst/>
          </a:prstGeom>
          <a:noFill/>
          <a:ln/>
        </p:spPr>
        <p:txBody>
          <a:bodyPr wrap="square" lIns="127" tIns="127" rIns="127" bIns="127" rtlCol="0" anchor="ctr">
            <a:noAutofit/>
          </a:bodyPr>
          <a:lstStyle/>
          <a:p>
            <a:r>
              <a:rPr lang="en-US" b="1" dirty="0">
                <a:solidFill>
                  <a:srgbClr val="198754"/>
                </a:solidFill>
              </a:rPr>
              <a:t>✓ </a:t>
            </a:r>
            <a:r>
              <a:rPr lang="en-US" dirty="0">
                <a:solidFill>
                  <a:srgbClr val="13263A"/>
                </a:solidFill>
              </a:rPr>
              <a:t>Integrated EM–beam-dynamics co-design</a:t>
            </a:r>
          </a:p>
        </p:txBody>
      </p:sp>
      <p:sp>
        <p:nvSpPr>
          <p:cNvPr id="29" name="Text 25"/>
          <p:cNvSpPr/>
          <p:nvPr/>
        </p:nvSpPr>
        <p:spPr>
          <a:xfrm>
            <a:off x="8156448" y="5120640"/>
            <a:ext cx="2011680" cy="685800"/>
          </a:xfrm>
          <a:prstGeom prst="rect">
            <a:avLst/>
          </a:prstGeom>
          <a:solidFill>
            <a:srgbClr val="FFFFFF"/>
          </a:solidFill>
          <a:ln w="10160">
            <a:solidFill>
              <a:srgbClr val="198754"/>
            </a:solidFill>
          </a:ln>
        </p:spPr>
        <p:txBody>
          <a:bodyPr wrap="square" lIns="381" tIns="381" rIns="381" bIns="381" rtlCol="0" anchor="ctr">
            <a:normAutofit fontScale="92500"/>
          </a:bodyPr>
          <a:lstStyle/>
          <a:p>
            <a:pPr marL="0" indent="0" algn="ctr">
              <a:buNone/>
            </a:pPr>
            <a:r>
              <a:rPr lang="en-US" sz="2000" b="1" dirty="0">
                <a:solidFill>
                  <a:srgbClr val="198754"/>
                </a:solidFill>
              </a:rPr>
              <a:t>route investigated in this work</a:t>
            </a:r>
            <a:endParaRPr lang="en-US" sz="2000" dirty="0"/>
          </a:p>
        </p:txBody>
      </p:sp>
      <p:sp>
        <p:nvSpPr>
          <p:cNvPr id="30" name="Shape 26"/>
          <p:cNvSpPr/>
          <p:nvPr/>
        </p:nvSpPr>
        <p:spPr>
          <a:xfrm>
            <a:off x="368300" y="6383036"/>
            <a:ext cx="11390884" cy="336668"/>
          </a:xfrm>
          <a:prstGeom prst="roundRect">
            <a:avLst>
              <a:gd name="adj" fmla="val 19048"/>
            </a:avLst>
          </a:prstGeom>
          <a:solidFill>
            <a:srgbClr val="FFFFFF"/>
          </a:solidFill>
          <a:ln w="12700">
            <a:solidFill>
              <a:srgbClr val="1267A8"/>
            </a:solidFill>
            <a:prstDash val="solid"/>
          </a:ln>
        </p:spPr>
        <p:txBody>
          <a:bodyPr/>
          <a:lstStyle/>
          <a:p>
            <a:endParaRPr lang="en-GB" sz="2400"/>
          </a:p>
        </p:txBody>
      </p:sp>
      <p:sp>
        <p:nvSpPr>
          <p:cNvPr id="31" name="Text 27"/>
          <p:cNvSpPr/>
          <p:nvPr/>
        </p:nvSpPr>
        <p:spPr>
          <a:xfrm>
            <a:off x="1005840" y="6153912"/>
            <a:ext cx="10149840" cy="164592"/>
          </a:xfrm>
          <a:prstGeom prst="rect">
            <a:avLst/>
          </a:prstGeom>
          <a:noFill/>
          <a:ln/>
        </p:spPr>
        <p:txBody>
          <a:bodyPr wrap="square" rtlCol="0" anchor="ctr"/>
          <a:lstStyle/>
          <a:p>
            <a:pPr marL="0" indent="0" algn="ctr">
              <a:buNone/>
            </a:pPr>
            <a:r>
              <a:rPr lang="en-US" b="1" dirty="0">
                <a:solidFill>
                  <a:srgbClr val="0A4B86"/>
                </a:solidFill>
              </a:rPr>
              <a:t>Programmable optics controls the drive; structural engineering controls the guided mode.</a:t>
            </a:r>
            <a:endParaRPr lang="en-US" dirty="0"/>
          </a:p>
        </p:txBody>
      </p:sp>
      <p:sp>
        <p:nvSpPr>
          <p:cNvPr id="32" name="Slide Number Placeholder 0"/>
          <p:cNvSpPr>
            <a:spLocks noGrp="1"/>
          </p:cNvSpPr>
          <p:nvPr>
            <p:ph type="sldNum" sz="quarter" idx="4294967295"/>
          </p:nvPr>
        </p:nvSpPr>
        <p:spPr>
          <a:xfrm>
            <a:off x="11841480" y="6547104"/>
            <a:ext cx="800000" cy="300000"/>
          </a:xfrm>
          <a:prstGeom prst="rect">
            <a:avLst/>
          </a:prstGeom>
          <a:extLst>
            <a:ext uri="{C572A759-6A51-4108-AA02-DFA0A04FC94B}">
              <ma14:wrappingTextBoxFlag xmlns="" xmlns:ma14="http://schemas.microsoft.com/office/mac/drawingml/2011/main" val="0"/>
            </a:ext>
          </a:extLst>
        </p:spPr>
        <p:txBody>
          <a:bodyPr/>
          <a:lstStyle>
            <a:lvl1pPr marL="0" algn="l" defTabSz="914400" rtl="0" eaLnBrk="1" latinLnBrk="0" hangingPunct="1">
              <a:defRPr sz="1200" kern="1200">
                <a:solidFill>
                  <a:srgbClr val="64748B"/>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F7021451-1387-4CA6-816F-3879F97B5CBC}" type="slidenum">
              <a:rPr lang="en-US" smtClean="0"/>
              <a:pPr algn="l"/>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6F8FB"/>
        </a:solidFill>
        <a:effectLst/>
      </p:bgPr>
    </p:bg>
    <p:spTree>
      <p:nvGrpSpPr>
        <p:cNvPr id="1" name=""/>
        <p:cNvGrpSpPr/>
        <p:nvPr/>
      </p:nvGrpSpPr>
      <p:grpSpPr>
        <a:xfrm>
          <a:off x="0" y="0"/>
          <a:ext cx="0" cy="0"/>
          <a:chOff x="0" y="0"/>
          <a:chExt cx="0" cy="0"/>
        </a:xfrm>
      </p:grpSpPr>
      <p:sp>
        <p:nvSpPr>
          <p:cNvPr id="3" name="Shape 1"/>
          <p:cNvSpPr/>
          <p:nvPr/>
        </p:nvSpPr>
        <p:spPr>
          <a:xfrm>
            <a:off x="0" y="0"/>
            <a:ext cx="118872" cy="6858000"/>
          </a:xfrm>
          <a:prstGeom prst="rect">
            <a:avLst/>
          </a:prstGeom>
          <a:solidFill>
            <a:srgbClr val="1766A6"/>
          </a:solidFill>
          <a:ln w="12700">
            <a:solidFill>
              <a:srgbClr val="1766A6">
                <a:alpha val="0"/>
              </a:srgbClr>
            </a:solidFill>
            <a:prstDash val="solid"/>
          </a:ln>
        </p:spPr>
        <p:txBody>
          <a:bodyPr/>
          <a:lstStyle/>
          <a:p>
            <a:endParaRPr lang="en-GB"/>
          </a:p>
        </p:txBody>
      </p:sp>
      <p:sp>
        <p:nvSpPr>
          <p:cNvPr id="4" name="Text 2"/>
          <p:cNvSpPr/>
          <p:nvPr/>
        </p:nvSpPr>
        <p:spPr>
          <a:xfrm>
            <a:off x="320040" y="6492240"/>
            <a:ext cx="7315200" cy="201168"/>
          </a:xfrm>
          <a:prstGeom prst="rect">
            <a:avLst/>
          </a:prstGeom>
          <a:noFill/>
          <a:ln/>
        </p:spPr>
        <p:txBody>
          <a:bodyPr wrap="square" lIns="0" tIns="0" rIns="0" bIns="0" rtlCol="0" anchor="ctr"/>
          <a:lstStyle/>
          <a:p>
            <a:pPr marL="0" indent="0">
              <a:buNone/>
            </a:pPr>
            <a:r>
              <a:rPr lang="en-US" sz="850" dirty="0">
                <a:solidFill>
                  <a:srgbClr val="667085"/>
                </a:solidFill>
              </a:rPr>
              <a:t>Approach</a:t>
            </a:r>
            <a:endParaRPr lang="en-US" sz="850" dirty="0"/>
          </a:p>
        </p:txBody>
      </p:sp>
      <p:sp>
        <p:nvSpPr>
          <p:cNvPr id="5" name="Text 3"/>
          <p:cNvSpPr/>
          <p:nvPr/>
        </p:nvSpPr>
        <p:spPr>
          <a:xfrm>
            <a:off x="8321040" y="6492240"/>
            <a:ext cx="3566160" cy="201168"/>
          </a:xfrm>
          <a:prstGeom prst="rect">
            <a:avLst/>
          </a:prstGeom>
          <a:noFill/>
          <a:ln/>
        </p:spPr>
        <p:txBody>
          <a:bodyPr wrap="square" lIns="0" tIns="0" rIns="0" bIns="0" rtlCol="0" anchor="ctr"/>
          <a:lstStyle/>
          <a:p>
            <a:pPr marL="0" indent="0" algn="r">
              <a:buNone/>
            </a:pPr>
            <a:r>
              <a:rPr lang="en-US" sz="850" dirty="0">
                <a:solidFill>
                  <a:srgbClr val="667085"/>
                </a:solidFill>
              </a:rPr>
              <a:t>Giuseppe Torrisi • INFN-LNS</a:t>
            </a:r>
            <a:endParaRPr lang="en-US" sz="850" dirty="0"/>
          </a:p>
        </p:txBody>
      </p:sp>
      <p:sp>
        <p:nvSpPr>
          <p:cNvPr id="6" name="Text 4"/>
          <p:cNvSpPr/>
          <p:nvPr/>
        </p:nvSpPr>
        <p:spPr>
          <a:xfrm>
            <a:off x="502920" y="310896"/>
            <a:ext cx="11155680" cy="438912"/>
          </a:xfrm>
          <a:prstGeom prst="rect">
            <a:avLst/>
          </a:prstGeom>
          <a:noFill/>
          <a:ln/>
        </p:spPr>
        <p:txBody>
          <a:bodyPr wrap="square" lIns="0" tIns="0" rIns="0" bIns="0" rtlCol="0" anchor="ctr">
            <a:normAutofit/>
          </a:bodyPr>
          <a:lstStyle/>
          <a:p>
            <a:pPr marL="0" indent="0">
              <a:buNone/>
            </a:pPr>
            <a:r>
              <a:rPr lang="en-US" sz="2800" b="1" dirty="0">
                <a:solidFill>
                  <a:srgbClr val="12263A"/>
                </a:solidFill>
              </a:rPr>
              <a:t>A multi-stage velocity-matched architecture</a:t>
            </a:r>
            <a:endParaRPr lang="en-US" sz="2800" dirty="0"/>
          </a:p>
        </p:txBody>
      </p:sp>
      <p:sp>
        <p:nvSpPr>
          <p:cNvPr id="7" name="Text 5"/>
          <p:cNvSpPr/>
          <p:nvPr/>
        </p:nvSpPr>
        <p:spPr>
          <a:xfrm>
            <a:off x="530352" y="804672"/>
            <a:ext cx="10927080" cy="292608"/>
          </a:xfrm>
          <a:prstGeom prst="rect">
            <a:avLst/>
          </a:prstGeom>
          <a:noFill/>
          <a:ln/>
        </p:spPr>
        <p:txBody>
          <a:bodyPr wrap="square" lIns="0" tIns="0" rIns="0" bIns="0" rtlCol="0" anchor="ctr">
            <a:normAutofit/>
          </a:bodyPr>
          <a:lstStyle/>
          <a:p>
            <a:pPr marL="0" indent="0">
              <a:buNone/>
            </a:pPr>
            <a:r>
              <a:rPr lang="en-US" b="1" dirty="0">
                <a:solidFill>
                  <a:srgbClr val="5B677A"/>
                </a:solidFill>
              </a:rPr>
              <a:t>Different photonic platforms can cover different β-ranges and be cascaded.</a:t>
            </a:r>
            <a:endParaRPr lang="en-US" b="1" dirty="0"/>
          </a:p>
        </p:txBody>
      </p:sp>
      <p:sp>
        <p:nvSpPr>
          <p:cNvPr id="9" name="Shape 7"/>
          <p:cNvSpPr/>
          <p:nvPr/>
        </p:nvSpPr>
        <p:spPr>
          <a:xfrm>
            <a:off x="1097280" y="4912359"/>
            <a:ext cx="9966960" cy="0"/>
          </a:xfrm>
          <a:prstGeom prst="line">
            <a:avLst/>
          </a:prstGeom>
          <a:noFill/>
          <a:ln w="50800">
            <a:solidFill>
              <a:srgbClr val="D0D5DD"/>
            </a:solidFill>
            <a:prstDash val="solid"/>
          </a:ln>
        </p:spPr>
        <p:txBody>
          <a:bodyPr/>
          <a:lstStyle/>
          <a:p>
            <a:endParaRPr lang="en-GB"/>
          </a:p>
        </p:txBody>
      </p:sp>
      <p:sp>
        <p:nvSpPr>
          <p:cNvPr id="10" name="Shape 8"/>
          <p:cNvSpPr/>
          <p:nvPr/>
        </p:nvSpPr>
        <p:spPr>
          <a:xfrm>
            <a:off x="1005840" y="3616959"/>
            <a:ext cx="2743200" cy="1143000"/>
          </a:xfrm>
          <a:prstGeom prst="chevron">
            <a:avLst/>
          </a:prstGeom>
          <a:solidFill>
            <a:srgbClr val="2E8B57"/>
          </a:solidFill>
          <a:ln w="12700">
            <a:solidFill>
              <a:srgbClr val="2E8B57"/>
            </a:solidFill>
            <a:prstDash val="solid"/>
          </a:ln>
        </p:spPr>
        <p:txBody>
          <a:bodyPr/>
          <a:lstStyle/>
          <a:p>
            <a:endParaRPr lang="en-GB"/>
          </a:p>
        </p:txBody>
      </p:sp>
      <p:sp>
        <p:nvSpPr>
          <p:cNvPr id="11" name="Text 9"/>
          <p:cNvSpPr/>
          <p:nvPr/>
        </p:nvSpPr>
        <p:spPr>
          <a:xfrm>
            <a:off x="1234440" y="3799839"/>
            <a:ext cx="2331720" cy="658368"/>
          </a:xfrm>
          <a:prstGeom prst="rect">
            <a:avLst/>
          </a:prstGeom>
          <a:noFill/>
          <a:ln/>
        </p:spPr>
        <p:txBody>
          <a:bodyPr wrap="square" lIns="762" tIns="762" rIns="762" bIns="762" rtlCol="0" anchor="ctr">
            <a:normAutofit/>
          </a:bodyPr>
          <a:lstStyle/>
          <a:p>
            <a:pPr marL="0" indent="0" algn="ctr">
              <a:buNone/>
            </a:pPr>
            <a:r>
              <a:rPr lang="en-US" sz="1800" b="1" dirty="0">
                <a:solidFill>
                  <a:srgbClr val="FFFFFF"/>
                </a:solidFill>
              </a:rPr>
              <a:t>Tapered</a:t>
            </a:r>
            <a:endParaRPr lang="en-US" sz="1800" dirty="0"/>
          </a:p>
          <a:p>
            <a:pPr marL="0" indent="0" algn="ctr">
              <a:buNone/>
            </a:pPr>
            <a:r>
              <a:rPr lang="en-US" sz="1800" b="1" dirty="0">
                <a:solidFill>
                  <a:srgbClr val="FFFFFF"/>
                </a:solidFill>
              </a:rPr>
              <a:t>suspended slot</a:t>
            </a:r>
            <a:endParaRPr lang="en-US" sz="1800" dirty="0"/>
          </a:p>
        </p:txBody>
      </p:sp>
      <p:sp>
        <p:nvSpPr>
          <p:cNvPr id="12" name="Text 10"/>
          <p:cNvSpPr/>
          <p:nvPr/>
        </p:nvSpPr>
        <p:spPr>
          <a:xfrm>
            <a:off x="1143000" y="4775925"/>
            <a:ext cx="2468880" cy="640080"/>
          </a:xfrm>
          <a:prstGeom prst="rect">
            <a:avLst/>
          </a:prstGeom>
          <a:noFill/>
          <a:ln/>
        </p:spPr>
        <p:txBody>
          <a:bodyPr wrap="square" lIns="762" tIns="762" rIns="762" bIns="762" rtlCol="0" anchor="ctr">
            <a:normAutofit/>
          </a:bodyPr>
          <a:lstStyle/>
          <a:p>
            <a:pPr marL="0" indent="0" algn="ctr">
              <a:buNone/>
            </a:pPr>
            <a:r>
              <a:rPr lang="en-US" sz="1500" b="1" dirty="0">
                <a:solidFill>
                  <a:srgbClr val="2E8B57"/>
                </a:solidFill>
              </a:rPr>
              <a:t>β ≈ 0.4–0.65</a:t>
            </a:r>
            <a:endParaRPr lang="en-US" sz="1500" dirty="0"/>
          </a:p>
          <a:p>
            <a:pPr marL="0" indent="0" algn="ctr">
              <a:buNone/>
            </a:pPr>
            <a:endParaRPr lang="en-US" sz="1500" dirty="0"/>
          </a:p>
        </p:txBody>
      </p:sp>
      <p:sp>
        <p:nvSpPr>
          <p:cNvPr id="13" name="Shape 11"/>
          <p:cNvSpPr/>
          <p:nvPr/>
        </p:nvSpPr>
        <p:spPr>
          <a:xfrm>
            <a:off x="4663440" y="3616959"/>
            <a:ext cx="2743200" cy="1143000"/>
          </a:xfrm>
          <a:prstGeom prst="chevron">
            <a:avLst/>
          </a:prstGeom>
          <a:solidFill>
            <a:srgbClr val="1766A6"/>
          </a:solidFill>
          <a:ln w="12700">
            <a:solidFill>
              <a:srgbClr val="1766A6"/>
            </a:solidFill>
            <a:prstDash val="solid"/>
          </a:ln>
        </p:spPr>
        <p:txBody>
          <a:bodyPr/>
          <a:lstStyle/>
          <a:p>
            <a:endParaRPr lang="en-GB"/>
          </a:p>
        </p:txBody>
      </p:sp>
      <p:sp>
        <p:nvSpPr>
          <p:cNvPr id="14" name="Text 12"/>
          <p:cNvSpPr/>
          <p:nvPr/>
        </p:nvSpPr>
        <p:spPr>
          <a:xfrm>
            <a:off x="4892040" y="3799839"/>
            <a:ext cx="2331720" cy="658368"/>
          </a:xfrm>
          <a:prstGeom prst="rect">
            <a:avLst/>
          </a:prstGeom>
          <a:noFill/>
          <a:ln/>
        </p:spPr>
        <p:txBody>
          <a:bodyPr wrap="square" lIns="762" tIns="762" rIns="762" bIns="762" rtlCol="0" anchor="ctr">
            <a:normAutofit/>
          </a:bodyPr>
          <a:lstStyle/>
          <a:p>
            <a:pPr marL="0" indent="0" algn="ctr">
              <a:buNone/>
            </a:pPr>
            <a:r>
              <a:rPr lang="en-US" sz="1800" b="1" dirty="0">
                <a:solidFill>
                  <a:srgbClr val="FFFFFF"/>
                </a:solidFill>
              </a:rPr>
              <a:t>Hollow-core</a:t>
            </a:r>
            <a:endParaRPr lang="en-US" sz="1800" dirty="0"/>
          </a:p>
          <a:p>
            <a:pPr marL="0" indent="0" algn="ctr">
              <a:buNone/>
            </a:pPr>
            <a:r>
              <a:rPr lang="en-US" sz="1800" b="1" dirty="0">
                <a:solidFill>
                  <a:srgbClr val="FFFFFF"/>
                </a:solidFill>
              </a:rPr>
              <a:t>PhC taper</a:t>
            </a:r>
            <a:endParaRPr lang="en-US" sz="1800" dirty="0"/>
          </a:p>
        </p:txBody>
      </p:sp>
      <p:sp>
        <p:nvSpPr>
          <p:cNvPr id="15" name="Text 13"/>
          <p:cNvSpPr/>
          <p:nvPr/>
        </p:nvSpPr>
        <p:spPr>
          <a:xfrm>
            <a:off x="4800600" y="4775925"/>
            <a:ext cx="2468880" cy="640080"/>
          </a:xfrm>
          <a:prstGeom prst="rect">
            <a:avLst/>
          </a:prstGeom>
          <a:noFill/>
          <a:ln/>
        </p:spPr>
        <p:txBody>
          <a:bodyPr wrap="square" lIns="762" tIns="762" rIns="762" bIns="762" rtlCol="0" anchor="ctr">
            <a:normAutofit/>
          </a:bodyPr>
          <a:lstStyle/>
          <a:p>
            <a:pPr marL="0" indent="0" algn="ctr">
              <a:buNone/>
            </a:pPr>
            <a:r>
              <a:rPr lang="en-US" sz="1500" b="1" dirty="0">
                <a:solidFill>
                  <a:srgbClr val="1766A6"/>
                </a:solidFill>
              </a:rPr>
              <a:t>β ≈ 0.7–1</a:t>
            </a:r>
            <a:endParaRPr lang="en-US" sz="1500" dirty="0"/>
          </a:p>
        </p:txBody>
      </p:sp>
      <p:sp>
        <p:nvSpPr>
          <p:cNvPr id="16" name="Shape 14"/>
          <p:cNvSpPr/>
          <p:nvPr/>
        </p:nvSpPr>
        <p:spPr>
          <a:xfrm>
            <a:off x="8321040" y="3616959"/>
            <a:ext cx="2743200" cy="1143000"/>
          </a:xfrm>
          <a:prstGeom prst="chevron">
            <a:avLst/>
          </a:prstGeom>
          <a:solidFill>
            <a:srgbClr val="E07A2F"/>
          </a:solidFill>
          <a:ln w="12700">
            <a:solidFill>
              <a:srgbClr val="E07A2F"/>
            </a:solidFill>
            <a:prstDash val="solid"/>
          </a:ln>
        </p:spPr>
        <p:txBody>
          <a:bodyPr/>
          <a:lstStyle/>
          <a:p>
            <a:endParaRPr lang="en-GB"/>
          </a:p>
        </p:txBody>
      </p:sp>
      <p:sp>
        <p:nvSpPr>
          <p:cNvPr id="17" name="Text 15"/>
          <p:cNvSpPr/>
          <p:nvPr/>
        </p:nvSpPr>
        <p:spPr>
          <a:xfrm>
            <a:off x="8625840" y="3808688"/>
            <a:ext cx="2331720" cy="658368"/>
          </a:xfrm>
          <a:prstGeom prst="rect">
            <a:avLst/>
          </a:prstGeom>
          <a:noFill/>
          <a:ln/>
        </p:spPr>
        <p:txBody>
          <a:bodyPr wrap="square" lIns="762" tIns="762" rIns="762" bIns="762" rtlCol="0" anchor="ctr">
            <a:normAutofit/>
          </a:bodyPr>
          <a:lstStyle/>
          <a:p>
            <a:pPr marL="0" indent="0" algn="ctr">
              <a:buNone/>
            </a:pPr>
            <a:r>
              <a:rPr lang="en-US" sz="1800" b="1" dirty="0">
                <a:solidFill>
                  <a:srgbClr val="FFFFFF"/>
                </a:solidFill>
              </a:rPr>
              <a:t>Relativistic</a:t>
            </a:r>
            <a:endParaRPr lang="en-US" sz="1800" dirty="0"/>
          </a:p>
          <a:p>
            <a:pPr marL="0" indent="0" algn="ctr">
              <a:buNone/>
            </a:pPr>
            <a:r>
              <a:rPr lang="en-US" sz="1800" b="1" dirty="0">
                <a:solidFill>
                  <a:srgbClr val="FFFFFF"/>
                </a:solidFill>
              </a:rPr>
              <a:t>module / woodpile</a:t>
            </a:r>
            <a:endParaRPr lang="en-US" sz="1800" dirty="0"/>
          </a:p>
        </p:txBody>
      </p:sp>
      <p:sp>
        <p:nvSpPr>
          <p:cNvPr id="18" name="Text 16"/>
          <p:cNvSpPr/>
          <p:nvPr/>
        </p:nvSpPr>
        <p:spPr>
          <a:xfrm>
            <a:off x="8458200" y="4775925"/>
            <a:ext cx="2468880" cy="640080"/>
          </a:xfrm>
          <a:prstGeom prst="rect">
            <a:avLst/>
          </a:prstGeom>
          <a:noFill/>
          <a:ln/>
        </p:spPr>
        <p:txBody>
          <a:bodyPr wrap="square" lIns="762" tIns="762" rIns="762" bIns="762" rtlCol="0" anchor="ctr">
            <a:normAutofit/>
          </a:bodyPr>
          <a:lstStyle/>
          <a:p>
            <a:pPr marL="0" indent="0" algn="ctr">
              <a:buNone/>
            </a:pPr>
            <a:r>
              <a:rPr lang="en-US" sz="1500" b="1" dirty="0">
                <a:solidFill>
                  <a:srgbClr val="E07A2F"/>
                </a:solidFill>
              </a:rPr>
              <a:t>β ≈ 1</a:t>
            </a:r>
          </a:p>
        </p:txBody>
      </p:sp>
      <p:sp>
        <p:nvSpPr>
          <p:cNvPr id="19" name="Text 17"/>
          <p:cNvSpPr/>
          <p:nvPr/>
        </p:nvSpPr>
        <p:spPr>
          <a:xfrm>
            <a:off x="1325880" y="5074920"/>
            <a:ext cx="10131552" cy="978408"/>
          </a:xfrm>
          <a:prstGeom prst="rect">
            <a:avLst/>
          </a:prstGeom>
          <a:noFill/>
          <a:ln/>
        </p:spPr>
        <p:txBody>
          <a:bodyPr wrap="square" lIns="762" tIns="762" rIns="762" bIns="762" rtlCol="0" anchor="ctr">
            <a:normAutofit/>
          </a:bodyPr>
          <a:lstStyle/>
          <a:p>
            <a:pPr marL="0" indent="0" algn="ctr">
              <a:buNone/>
            </a:pPr>
            <a:r>
              <a:rPr lang="en-US" b="1" dirty="0">
                <a:solidFill>
                  <a:srgbClr val="12263A"/>
                </a:solidFill>
              </a:rPr>
              <a:t>Design principle: adapt the photonic environment so that the guided mode remains synchronous with the accelerating particle.</a:t>
            </a:r>
            <a:endParaRPr lang="en-US" dirty="0"/>
          </a:p>
        </p:txBody>
      </p:sp>
      <p:pic>
        <p:nvPicPr>
          <p:cNvPr id="20" name="Picture 19">
            <a:extLst>
              <a:ext uri="{FF2B5EF4-FFF2-40B4-BE49-F238E27FC236}">
                <a16:creationId xmlns:a16="http://schemas.microsoft.com/office/drawing/2014/main" id="{A0FB2738-B746-D73A-5ED0-59B07E579FC8}"/>
              </a:ext>
            </a:extLst>
          </p:cNvPr>
          <p:cNvPicPr>
            <a:picLocks noChangeAspect="1"/>
          </p:cNvPicPr>
          <p:nvPr/>
        </p:nvPicPr>
        <p:blipFill rotWithShape="1">
          <a:blip r:embed="rId3"/>
          <a:srcRect l="37681" t="9742" r="31503" b="74106"/>
          <a:stretch/>
        </p:blipFill>
        <p:spPr>
          <a:xfrm>
            <a:off x="3794959" y="1404962"/>
            <a:ext cx="4670124" cy="2000647"/>
          </a:xfrm>
          <a:prstGeom prst="rect">
            <a:avLst/>
          </a:prstGeom>
        </p:spPr>
      </p:pic>
      <p:pic>
        <p:nvPicPr>
          <p:cNvPr id="21" name="Picture 20">
            <a:extLst>
              <a:ext uri="{FF2B5EF4-FFF2-40B4-BE49-F238E27FC236}">
                <a16:creationId xmlns:a16="http://schemas.microsoft.com/office/drawing/2014/main" id="{E4A7A645-82C0-2EF2-E917-29761903166B}"/>
              </a:ext>
            </a:extLst>
          </p:cNvPr>
          <p:cNvPicPr>
            <a:picLocks noChangeAspect="1"/>
          </p:cNvPicPr>
          <p:nvPr/>
        </p:nvPicPr>
        <p:blipFill>
          <a:blip r:embed="rId4"/>
          <a:stretch>
            <a:fillRect/>
          </a:stretch>
        </p:blipFill>
        <p:spPr>
          <a:xfrm>
            <a:off x="1078441" y="1404962"/>
            <a:ext cx="2444261" cy="1833195"/>
          </a:xfrm>
          <a:prstGeom prst="rect">
            <a:avLst/>
          </a:prstGeom>
        </p:spPr>
      </p:pic>
      <p:pic>
        <p:nvPicPr>
          <p:cNvPr id="22" name="Picture 21">
            <a:extLst>
              <a:ext uri="{FF2B5EF4-FFF2-40B4-BE49-F238E27FC236}">
                <a16:creationId xmlns:a16="http://schemas.microsoft.com/office/drawing/2014/main" id="{0DD48336-1EF9-66D5-2E05-CB5E8DE372AD}"/>
              </a:ext>
            </a:extLst>
          </p:cNvPr>
          <p:cNvPicPr>
            <a:picLocks noChangeAspect="1"/>
          </p:cNvPicPr>
          <p:nvPr/>
        </p:nvPicPr>
        <p:blipFill>
          <a:blip r:embed="rId5"/>
          <a:stretch>
            <a:fillRect/>
          </a:stretch>
        </p:blipFill>
        <p:spPr>
          <a:xfrm>
            <a:off x="7922086" y="1437927"/>
            <a:ext cx="3425995" cy="2089251"/>
          </a:xfrm>
          <a:prstGeom prst="rect">
            <a:avLst/>
          </a:prstGeom>
        </p:spPr>
      </p:pic>
      <p:sp>
        <p:nvSpPr>
          <p:cNvPr id="2" name="TextBox 1">
            <a:extLst>
              <a:ext uri="{FF2B5EF4-FFF2-40B4-BE49-F238E27FC236}">
                <a16:creationId xmlns:a16="http://schemas.microsoft.com/office/drawing/2014/main" id="{B51063ED-FDCD-ED42-E4AC-2F82F735B391}"/>
              </a:ext>
            </a:extLst>
          </p:cNvPr>
          <p:cNvSpPr txBox="1"/>
          <p:nvPr/>
        </p:nvSpPr>
        <p:spPr>
          <a:xfrm>
            <a:off x="208787" y="6192158"/>
            <a:ext cx="3858769" cy="600164"/>
          </a:xfrm>
          <a:prstGeom prst="rect">
            <a:avLst/>
          </a:prstGeom>
          <a:solidFill>
            <a:schemeClr val="bg1"/>
          </a:solidFill>
        </p:spPr>
        <p:txBody>
          <a:bodyPr wrap="square">
            <a:spAutoFit/>
          </a:bodyPr>
          <a:lstStyle/>
          <a:p>
            <a:r>
              <a:rPr lang="en-GB" sz="1100" b="1" dirty="0">
                <a:solidFill>
                  <a:srgbClr val="545454"/>
                </a:solidFill>
                <a:latin typeface="Archivo"/>
              </a:rPr>
              <a:t>[</a:t>
            </a:r>
            <a:r>
              <a:rPr lang="en-GB" sz="1100" b="1" i="0" u="none" strike="noStrike" dirty="0">
                <a:solidFill>
                  <a:srgbClr val="545454"/>
                </a:solidFill>
                <a:effectLst/>
                <a:latin typeface="Archivo"/>
              </a:rPr>
              <a:t>R. Palmeri</a:t>
            </a:r>
            <a:r>
              <a:rPr lang="en-GB" sz="1100" b="1" dirty="0">
                <a:solidFill>
                  <a:srgbClr val="545454"/>
                </a:solidFill>
                <a:latin typeface="Archivo"/>
              </a:rPr>
              <a:t> et al.,</a:t>
            </a:r>
            <a:r>
              <a:rPr lang="en-GB" sz="1100" b="1" i="0" u="none" strike="noStrike" dirty="0">
                <a:solidFill>
                  <a:srgbClr val="545454"/>
                </a:solidFill>
                <a:effectLst/>
                <a:latin typeface="Archivo"/>
              </a:rPr>
              <a:t> Opt. Express 31, (2023)]</a:t>
            </a:r>
          </a:p>
          <a:p>
            <a:r>
              <a:rPr lang="en-GB" sz="1100" b="1" dirty="0">
                <a:solidFill>
                  <a:srgbClr val="545454"/>
                </a:solidFill>
                <a:latin typeface="Archivo"/>
              </a:rPr>
              <a:t>[R. Palmeri et al., IEEE Photon. Technol. Letters, 38, 7, (2026)]</a:t>
            </a:r>
          </a:p>
          <a:p>
            <a:r>
              <a:rPr lang="en-GB" sz="1100" b="1" dirty="0">
                <a:solidFill>
                  <a:srgbClr val="545454"/>
                </a:solidFill>
                <a:latin typeface="Archivo"/>
              </a:rPr>
              <a:t>[D. Guarnera et al., </a:t>
            </a:r>
            <a:r>
              <a:rPr lang="en-GB" sz="1100" b="1" dirty="0" err="1">
                <a:solidFill>
                  <a:srgbClr val="545454"/>
                </a:solidFill>
                <a:latin typeface="Archivo"/>
              </a:rPr>
              <a:t>EuCAP</a:t>
            </a:r>
            <a:r>
              <a:rPr lang="en-GB" sz="1100" b="1" dirty="0">
                <a:solidFill>
                  <a:srgbClr val="545454"/>
                </a:solidFill>
                <a:latin typeface="Archivo"/>
              </a:rPr>
              <a:t>, 2025]</a:t>
            </a:r>
          </a:p>
        </p:txBody>
      </p:sp>
      <p:sp>
        <p:nvSpPr>
          <p:cNvPr id="23" name="TextBox 22">
            <a:extLst>
              <a:ext uri="{FF2B5EF4-FFF2-40B4-BE49-F238E27FC236}">
                <a16:creationId xmlns:a16="http://schemas.microsoft.com/office/drawing/2014/main" id="{6712264B-3B38-76F0-D3E5-C83E8D30FB14}"/>
              </a:ext>
            </a:extLst>
          </p:cNvPr>
          <p:cNvSpPr txBox="1"/>
          <p:nvPr/>
        </p:nvSpPr>
        <p:spPr>
          <a:xfrm>
            <a:off x="8625840" y="6215888"/>
            <a:ext cx="3357373" cy="600164"/>
          </a:xfrm>
          <a:prstGeom prst="rect">
            <a:avLst/>
          </a:prstGeom>
          <a:solidFill>
            <a:schemeClr val="bg1"/>
          </a:solidFill>
        </p:spPr>
        <p:txBody>
          <a:bodyPr wrap="square">
            <a:spAutoFit/>
          </a:bodyPr>
          <a:lstStyle>
            <a:defPPr>
              <a:defRPr lang="en-IT"/>
            </a:defPPr>
            <a:lvl1pPr>
              <a:defRPr sz="1100" b="1">
                <a:solidFill>
                  <a:srgbClr val="545454"/>
                </a:solidFill>
                <a:latin typeface="Archivo"/>
              </a:defRPr>
            </a:lvl1pPr>
          </a:lstStyle>
          <a:p>
            <a:r>
              <a:rPr lang="en-GB" dirty="0"/>
              <a:t>[G. Torrisi et al., IEEE MWCL, 30,  4, (2020)]</a:t>
            </a:r>
          </a:p>
          <a:p>
            <a:r>
              <a:rPr lang="en-GB" dirty="0"/>
              <a:t>[G. S. Mauro et al., IEEE MTT, 68, 5, (2020)]</a:t>
            </a:r>
          </a:p>
          <a:p>
            <a:r>
              <a:rPr lang="en-GB" dirty="0"/>
              <a:t>[G.S. Mauro et al., M </a:t>
            </a:r>
            <a:r>
              <a:rPr lang="en-GB" dirty="0" err="1"/>
              <a:t>Opt</a:t>
            </a:r>
            <a:r>
              <a:rPr lang="en-GB" dirty="0"/>
              <a:t> Tech Lett. (2019)]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13113D60DC242AFAD4A69C58D707A" ma:contentTypeVersion="24" ma:contentTypeDescription="Create a new document." ma:contentTypeScope="" ma:versionID="1b599202759a232357ecc82b04f8ad37">
  <xsd:schema xmlns:xsd="http://www.w3.org/2001/XMLSchema" xmlns:xs="http://www.w3.org/2001/XMLSchema" xmlns:p="http://schemas.microsoft.com/office/2006/metadata/properties" xmlns:ns1="http://schemas.microsoft.com/sharepoint/v3" xmlns:ns2="0d30e81a-876c-40fa-afc3-659f76f48137" xmlns:ns3="33d1be05-7d02-4e2b-a5f0-a73cf0ce1e4d" targetNamespace="http://schemas.microsoft.com/office/2006/metadata/properties" ma:root="true" ma:fieldsID="435292dd521a9b346bbed39215799d49" ns1:_="" ns2:_="" ns3:_="">
    <xsd:import namespace="http://schemas.microsoft.com/sharepoint/v3"/>
    <xsd:import namespace="0d30e81a-876c-40fa-afc3-659f76f48137"/>
    <xsd:import namespace="33d1be05-7d02-4e2b-a5f0-a73cf0ce1e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Gruppi_x0020_di_x0020_destinatari" minOccurs="0"/>
                <xsd:element ref="ns2:_ModernAudienceTargetUserField" minOccurs="0"/>
                <xsd:element ref="ns2:_ModernAudienceAadObjectIds" minOccurs="0"/>
                <xsd:element ref="ns3:SharedWithUsers" minOccurs="0"/>
                <xsd:element ref="ns3:SharedWithDetails" minOccurs="0"/>
                <xsd:element ref="ns2:lcf76f155ced4ddcb4097134ff3c332f" minOccurs="0"/>
                <xsd:element ref="ns3:TaxCatchAll" minOccurs="0"/>
                <xsd:element ref="ns1:_ip_UnifiedCompliancePolicyProperties" minOccurs="0"/>
                <xsd:element ref="ns1:_ip_UnifiedCompliancePolicyUIAction"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30e81a-876c-40fa-afc3-659f76f481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Gruppi_x0020_di_x0020_destinatari" ma:index="18" nillable="true" ma:displayName="Gruppi di destinatari" ma:internalName="Gruppi_x0020_di_x0020_destinatari">
      <xsd:simpleType>
        <xsd:restriction base="dms:Unknown"/>
      </xsd:simpleType>
    </xsd:element>
    <xsd:element name="_ModernAudienceTargetUserField" ma:index="19" nillable="true" ma:displayName="Audience" ma:list="UserInfo" ma:SharePointGroup="0" ma:internalName="_ModernAudienceTargetUserField"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ModernAudienceAadObjectIds" ma:index="20" nillable="true" ma:displayName="AudienceIds" ma:list="{bbede0ca-4dc1-488a-9073-3c9e330b20d7}" ma:internalName="_ModernAudienceAadObjectIds" ma:readOnly="true" ma:showField="_AadObjectIdForUser" ma:web="33d1be05-7d02-4e2b-a5f0-a73cf0ce1e4d">
      <xsd:complexType>
        <xsd:complexContent>
          <xsd:extension base="dms:MultiChoiceLookup">
            <xsd:sequence>
              <xsd:element name="Value" type="dms:Lookup" maxOccurs="unbounded" minOccurs="0" nillable="true"/>
            </xsd:sequence>
          </xsd:extension>
        </xsd:complexContent>
      </xsd:complex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5655b07b-e106-434b-8e42-295331486e40" ma:termSetId="09814cd3-568e-fe90-9814-8d621ff8fb84" ma:anchorId="fba54fb3-c3e1-fe81-a776-ca4b69148c4d" ma:open="true" ma:isKeyword="false">
      <xsd:complexType>
        <xsd:sequence>
          <xsd:element ref="pc:Terms" minOccurs="0" maxOccurs="1"/>
        </xsd:sequence>
      </xsd:complexType>
    </xsd:element>
    <xsd:element name="MediaServiceLocation" ma:index="28" nillable="true" ma:displayName="Location" ma:description="" ma:indexed="true" ma:internalName="MediaServiceLocation" ma:readOnly="true">
      <xsd:simpleType>
        <xsd:restriction base="dms:Text"/>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d1be05-7d02-4e2b-a5f0-a73cf0ce1e4d"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6137d681-4531-44a5-a634-fec393f51e54}" ma:internalName="TaxCatchAll" ma:showField="CatchAllData" ma:web="33d1be05-7d02-4e2b-a5f0-a73cf0ce1e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30e81a-876c-40fa-afc3-659f76f48137">
      <Terms xmlns="http://schemas.microsoft.com/office/infopath/2007/PartnerControls"/>
    </lcf76f155ced4ddcb4097134ff3c332f>
    <_ip_UnifiedCompliancePolicyUIAction xmlns="http://schemas.microsoft.com/sharepoint/v3" xsi:nil="true"/>
    <TaxCatchAll xmlns="33d1be05-7d02-4e2b-a5f0-a73cf0ce1e4d" xsi:nil="true"/>
    <_ip_UnifiedCompliancePolicyProperties xmlns="http://schemas.microsoft.com/sharepoint/v3" xsi:nil="true"/>
    <Gruppi_x0020_di_x0020_destinatari xmlns="0d30e81a-876c-40fa-afc3-659f76f48137" xsi:nil="true"/>
    <_ModernAudienceTargetUserField xmlns="0d30e81a-876c-40fa-afc3-659f76f48137">
      <UserInfo>
        <DisplayName/>
        <AccountId xsi:nil="true"/>
        <AccountType/>
      </UserInfo>
    </_ModernAudienceTargetUserField>
  </documentManagement>
</p:properties>
</file>

<file path=customXml/itemProps1.xml><?xml version="1.0" encoding="utf-8"?>
<ds:datastoreItem xmlns:ds="http://schemas.openxmlformats.org/officeDocument/2006/customXml" ds:itemID="{160C7D45-4B88-4D10-9AB3-26F4B816AE05}">
  <ds:schemaRefs>
    <ds:schemaRef ds:uri="http://schemas.microsoft.com/sharepoint/v3/contenttype/forms"/>
  </ds:schemaRefs>
</ds:datastoreItem>
</file>

<file path=customXml/itemProps2.xml><?xml version="1.0" encoding="utf-8"?>
<ds:datastoreItem xmlns:ds="http://schemas.openxmlformats.org/officeDocument/2006/customXml" ds:itemID="{076E830E-AD6D-4760-853C-5931E52029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d30e81a-876c-40fa-afc3-659f76f48137"/>
    <ds:schemaRef ds:uri="33d1be05-7d02-4e2b-a5f0-a73cf0ce1e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DC5C6F-7163-47AB-8FF1-4A5D64184FAB}">
  <ds:schemaRefs>
    <ds:schemaRef ds:uri="http://schemas.microsoft.com/sharepoint/v3"/>
    <ds:schemaRef ds:uri="33d1be05-7d02-4e2b-a5f0-a73cf0ce1e4d"/>
    <ds:schemaRef ds:uri="http://www.w3.org/XML/1998/namespace"/>
    <ds:schemaRef ds:uri="http://schemas.microsoft.com/office/2006/metadata/propertie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infopath/2007/PartnerControls"/>
    <ds:schemaRef ds:uri="0d30e81a-876c-40fa-afc3-659f76f48137"/>
    <ds:schemaRef ds:uri="http://purl.org/dc/terms/"/>
  </ds:schemaRefs>
</ds:datastoreItem>
</file>

<file path=docMetadata/LabelInfo.xml><?xml version="1.0" encoding="utf-8"?>
<clbl:labelList xmlns:clbl="http://schemas.microsoft.com/office/2020/mipLabelMetadata">
  <clbl:label id="{2e10e44d-c7b9-43e3-b020-1292482e504a}" enabled="0" method="" siteId="{2e10e44d-c7b9-43e3-b020-1292482e504a}" removed="1"/>
</clbl:labelList>
</file>

<file path=docProps/app.xml><?xml version="1.0" encoding="utf-8"?>
<Properties xmlns="http://schemas.openxmlformats.org/officeDocument/2006/extended-properties" xmlns:vt="http://schemas.openxmlformats.org/officeDocument/2006/docPropsVTypes">
  <TotalTime>907</TotalTime>
  <Words>4355</Words>
  <Application>Microsoft Macintosh PowerPoint</Application>
  <PresentationFormat>Widescreen</PresentationFormat>
  <Paragraphs>717</Paragraphs>
  <Slides>64</Slides>
  <Notes>62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64</vt:i4>
      </vt:variant>
    </vt:vector>
  </HeadingPairs>
  <TitlesOfParts>
    <vt:vector size="79" baseType="lpstr">
      <vt:lpstr>-webkit-standard</vt:lpstr>
      <vt:lpstr>Aptos</vt:lpstr>
      <vt:lpstr>Aptos Display</vt:lpstr>
      <vt:lpstr>Archivo</vt:lpstr>
      <vt:lpstr>Arial</vt:lpstr>
      <vt:lpstr>Arial</vt:lpstr>
      <vt:lpstr>Calibri</vt:lpstr>
      <vt:lpstr>Calibri Light (titoli)</vt:lpstr>
      <vt:lpstr>Cambria Math</vt:lpstr>
      <vt:lpstr>Helvetica</vt:lpstr>
      <vt:lpstr>Montserrat</vt:lpstr>
      <vt:lpstr>TeXGyreTermes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slot waveguide design: geometry</vt:lpstr>
      <vt:lpstr>Accelerating slot waveguide design</vt:lpstr>
      <vt:lpstr>Physics-based design steps</vt:lpstr>
      <vt:lpstr>Physics-based design steps</vt:lpstr>
      <vt:lpstr>Physics-based design steps</vt:lpstr>
      <vt:lpstr>Physics-based design steps</vt:lpstr>
      <vt:lpstr>What happens for a uniform (NON-TAPERED) slot waveguide?</vt:lpstr>
      <vt:lpstr>TAPERED SLOT WAVEGUIDE</vt:lpstr>
      <vt:lpstr>Performance comparison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PULSE MODEL</vt:lpstr>
      <vt:lpstr>PowerPoint Presentation</vt:lpstr>
      <vt:lpstr>PowerPoint Presentation</vt:lpstr>
      <vt:lpstr>INFN contribution: Co-propagating Tapered Design</vt:lpstr>
      <vt:lpstr>PowerPoint Presentation</vt:lpstr>
      <vt:lpstr>PowerPoint Presentation</vt:lpstr>
      <vt:lpstr>PowerPoint Presentation</vt:lpstr>
      <vt:lpstr>2D photonic crystal waveguide design procedure</vt:lpstr>
      <vt:lpstr>2D photonic crystal waveguide design procedure</vt:lpstr>
      <vt:lpstr>2D photonic crystal waveguide design procedure</vt:lpstr>
      <vt:lpstr>2D photonic crystal waveguide design procedure</vt:lpstr>
      <vt:lpstr>PowerPoint Presentation</vt:lpstr>
      <vt:lpstr>PowerPoint Presentation</vt:lpstr>
      <vt:lpstr>Tuning Phase Velocity via Defect Width</vt:lpstr>
      <vt:lpstr>Tuning Phase Velocity via Defect Width</vt:lpstr>
      <vt:lpstr>PowerPoint Presentation</vt:lpstr>
      <vt:lpstr>PowerPoint Presentation</vt:lpstr>
      <vt:lpstr>PowerPoint Presentation</vt:lpstr>
      <vt:lpstr>PowerPoint Presentation</vt:lpstr>
      <vt:lpstr>Driven validation: side-coupler and TM-like mode conversion </vt:lpstr>
      <vt:lpstr>Driven validation: side-coupler and TM-like mode conversion </vt:lpstr>
      <vt:lpstr>Driven Response</vt:lpstr>
      <vt:lpstr>Field and Phase Consistency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INFN-LNS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Co-propagating dielectric laser accelerators for compact high-gradient particle acceleration</dc:title>
  <dc:subject>AAC 2026 revised talk deck</dc:subject>
  <dc:creator>Giuseppe Torrisi / OpenAI</dc:creator>
  <cp:keywords/>
  <dc:description/>
  <cp:lastModifiedBy>Giuseppe Torrisi</cp:lastModifiedBy>
  <cp:revision>29</cp:revision>
  <dcterms:created xsi:type="dcterms:W3CDTF">2026-07-22T21:14:28Z</dcterms:created>
  <dcterms:modified xsi:type="dcterms:W3CDTF">2026-07-27T16:57:59Z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0x0101004F313113D60DC242AFAD4A69C58D707A</vt:lpwstr>
  </property>
  <property fmtid="{D5CDD505-2E9C-101B-9397-08002B2CF9AE}" pid="3" name="MediaServiceImageTags">
    <vt:lpwstr/>
  </property>
</Properties>
</file>