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21"/>
  </p:notesMasterIdLst>
  <p:sldIdLst>
    <p:sldId id="256" r:id="rId3"/>
    <p:sldId id="291" r:id="rId4"/>
    <p:sldId id="257" r:id="rId5"/>
    <p:sldId id="261" r:id="rId6"/>
    <p:sldId id="279" r:id="rId7"/>
    <p:sldId id="265" r:id="rId8"/>
    <p:sldId id="278" r:id="rId9"/>
    <p:sldId id="280" r:id="rId10"/>
    <p:sldId id="264" r:id="rId11"/>
    <p:sldId id="258" r:id="rId12"/>
    <p:sldId id="259" r:id="rId13"/>
    <p:sldId id="282" r:id="rId14"/>
    <p:sldId id="263" r:id="rId15"/>
    <p:sldId id="289" r:id="rId16"/>
    <p:sldId id="285" r:id="rId17"/>
    <p:sldId id="273" r:id="rId18"/>
    <p:sldId id="271" r:id="rId19"/>
    <p:sldId id="290" r:id="rId20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22"/>
      <p:bold r:id="rId23"/>
    </p:embeddedFont>
    <p:embeddedFont>
      <p:font typeface="Lato" panose="020F0502020204030203" pitchFamily="34" charset="0"/>
      <p:regular r:id="rId24"/>
      <p:bold r:id="rId25"/>
      <p:italic r:id="rId26"/>
      <p:boldItalic r:id="rId27"/>
    </p:embeddedFont>
    <p:embeddedFont>
      <p:font typeface="Montserrat" pitchFamily="2" charset="0"/>
      <p:regular r:id="rId28"/>
      <p:bold r:id="rId29"/>
      <p:italic r:id="rId30"/>
      <p:boldItalic r:id="rId31"/>
    </p:embeddedFont>
    <p:embeddedFont>
      <p:font typeface="Robo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5">
          <p15:clr>
            <a:srgbClr val="A4A3A4"/>
          </p15:clr>
        </p15:guide>
        <p15:guide id="2" orient="horz" pos="971">
          <p15:clr>
            <a:srgbClr val="A4A3A4"/>
          </p15:clr>
        </p15:guide>
        <p15:guide id="3" orient="horz" pos="2809">
          <p15:clr>
            <a:srgbClr val="A4A3A4"/>
          </p15:clr>
        </p15:guide>
        <p15:guide id="4" orient="horz" pos="2985">
          <p15:clr>
            <a:srgbClr val="A4A3A4"/>
          </p15:clr>
        </p15:guide>
        <p15:guide id="5" orient="horz" pos="789">
          <p15:clr>
            <a:srgbClr val="A4A3A4"/>
          </p15:clr>
        </p15:guide>
        <p15:guide id="6" orient="horz" pos="1332">
          <p15:clr>
            <a:srgbClr val="A4A3A4"/>
          </p15:clr>
        </p15:guide>
        <p15:guide id="7" orient="horz" pos="3137">
          <p15:clr>
            <a:srgbClr val="A4A3A4"/>
          </p15:clr>
        </p15:guide>
        <p15:guide id="8" orient="horz" pos="425">
          <p15:clr>
            <a:srgbClr val="A4A3A4"/>
          </p15:clr>
        </p15:guide>
        <p15:guide id="9" orient="horz" pos="2106">
          <p15:clr>
            <a:srgbClr val="A4A3A4"/>
          </p15:clr>
        </p15:guide>
        <p15:guide id="10" pos="2880">
          <p15:clr>
            <a:srgbClr val="A4A3A4"/>
          </p15:clr>
        </p15:guide>
        <p15:guide id="11" pos="363">
          <p15:clr>
            <a:srgbClr val="A4A3A4"/>
          </p15:clr>
        </p15:guide>
        <p15:guide id="12" pos="5396">
          <p15:clr>
            <a:srgbClr val="A4A3A4"/>
          </p15:clr>
        </p15:guide>
        <p15:guide id="13" pos="282">
          <p15:clr>
            <a:srgbClr val="A4A3A4"/>
          </p15:clr>
        </p15:guide>
        <p15:guide id="14" pos="3784">
          <p15:clr>
            <a:srgbClr val="A4A3A4"/>
          </p15:clr>
        </p15:guide>
        <p15:guide id="15" pos="3736">
          <p15:clr>
            <a:srgbClr val="A4A3A4"/>
          </p15:clr>
        </p15:guide>
        <p15:guide id="16" pos="2179">
          <p15:clr>
            <a:srgbClr val="A4A3A4"/>
          </p15:clr>
        </p15:guide>
        <p15:guide id="17" pos="5464">
          <p15:clr>
            <a:srgbClr val="A4A3A4"/>
          </p15:clr>
        </p15:guide>
        <p15:guide id="18" pos="38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hAeKrpcty9Zk+4pBwvGVOrK3lDl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kur Dhar" initials="" lastIdx="1" clrIdx="0"/>
  <p:cmAuthor id="1" name="Wei-Hou Tan" initials="" lastIdx="1" clrIdx="1"/>
  <p:cmAuthor id="2" name="Dhar, Ankur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48" y="108"/>
      </p:cViewPr>
      <p:guideLst>
        <p:guide orient="horz" pos="245"/>
        <p:guide orient="horz" pos="971"/>
        <p:guide orient="horz" pos="2809"/>
        <p:guide orient="horz" pos="2985"/>
        <p:guide orient="horz" pos="789"/>
        <p:guide orient="horz" pos="1332"/>
        <p:guide orient="horz" pos="3137"/>
        <p:guide orient="horz" pos="425"/>
        <p:guide orient="horz" pos="2106"/>
        <p:guide pos="2880"/>
        <p:guide pos="363"/>
        <p:guide pos="5396"/>
        <p:guide pos="282"/>
        <p:guide pos="3784"/>
        <p:guide pos="3736"/>
        <p:guide pos="2179"/>
        <p:guide pos="5464"/>
        <p:guide pos="38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45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46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" name="Google Shape;2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0" name="Google Shape;31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>
          <a:extLst>
            <a:ext uri="{FF2B5EF4-FFF2-40B4-BE49-F238E27FC236}">
              <a16:creationId xmlns:a16="http://schemas.microsoft.com/office/drawing/2014/main" id="{96685F5A-6FF3-F931-FAF3-8FAE79701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d63436d5fc_0_4:notes">
            <a:extLst>
              <a:ext uri="{FF2B5EF4-FFF2-40B4-BE49-F238E27FC236}">
                <a16:creationId xmlns:a16="http://schemas.microsoft.com/office/drawing/2014/main" id="{BC4DF6E4-4F04-DDE5-38D0-128D236360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" name="Google Shape;355;g3d63436d5fc_0_4:notes">
            <a:extLst>
              <a:ext uri="{FF2B5EF4-FFF2-40B4-BE49-F238E27FC236}">
                <a16:creationId xmlns:a16="http://schemas.microsoft.com/office/drawing/2014/main" id="{2F5D1288-3730-840D-B5D4-F9D9A59A4E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1733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" name="Google Shape;3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" name="Google Shape;32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02" name="Google Shape;60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5" name="Google Shape;53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6" name="Google Shape;536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1" name="Google Shape;52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>
          <a:extLst>
            <a:ext uri="{FF2B5EF4-FFF2-40B4-BE49-F238E27FC236}">
              <a16:creationId xmlns:a16="http://schemas.microsoft.com/office/drawing/2014/main" id="{7BB13940-D705-524B-5F78-14EAE2187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2:notes">
            <a:extLst>
              <a:ext uri="{FF2B5EF4-FFF2-40B4-BE49-F238E27FC236}">
                <a16:creationId xmlns:a16="http://schemas.microsoft.com/office/drawing/2014/main" id="{DB75801A-CC63-7DFC-FE15-F902A602EE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1" name="Google Shape;521;p32:notes">
            <a:extLst>
              <a:ext uri="{FF2B5EF4-FFF2-40B4-BE49-F238E27FC236}">
                <a16:creationId xmlns:a16="http://schemas.microsoft.com/office/drawing/2014/main" id="{8826B8EC-BCB6-87FC-0532-C5DA4CC942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3542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4" name="Google Shape;3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cd602ac55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2cd602ac5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" name="Google Shape;3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6" name="Google Shape;45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80c985a746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0" name="Google Shape;480;g380c985a746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1" name="Google Shape;481;g380c985a746_6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>
          <a:extLst>
            <a:ext uri="{FF2B5EF4-FFF2-40B4-BE49-F238E27FC236}">
              <a16:creationId xmlns:a16="http://schemas.microsoft.com/office/drawing/2014/main" id="{76B548D6-3281-5B48-DE78-89F969688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8:notes">
            <a:extLst>
              <a:ext uri="{FF2B5EF4-FFF2-40B4-BE49-F238E27FC236}">
                <a16:creationId xmlns:a16="http://schemas.microsoft.com/office/drawing/2014/main" id="{3C818F1E-70BF-0A64-C011-C4BA5E5EB1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5" name="Google Shape;465;p28:notes">
            <a:extLst>
              <a:ext uri="{FF2B5EF4-FFF2-40B4-BE49-F238E27FC236}">
                <a16:creationId xmlns:a16="http://schemas.microsoft.com/office/drawing/2014/main" id="{1166981B-C613-B74B-A383-66D356C422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2476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5" name="Google Shape;46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/>
          <p:nvPr/>
        </p:nvSpPr>
        <p:spPr>
          <a:xfrm>
            <a:off x="0" y="4371107"/>
            <a:ext cx="9144000" cy="7723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8"/>
          <p:cNvSpPr txBox="1">
            <a:spLocks noGrp="1"/>
          </p:cNvSpPr>
          <p:nvPr>
            <p:ph type="ctrTitle"/>
          </p:nvPr>
        </p:nvSpPr>
        <p:spPr>
          <a:xfrm>
            <a:off x="557214" y="402432"/>
            <a:ext cx="8008937" cy="16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None/>
              <a:defRPr sz="43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ubTitle" idx="1"/>
          </p:nvPr>
        </p:nvSpPr>
        <p:spPr>
          <a:xfrm>
            <a:off x="577056" y="2730330"/>
            <a:ext cx="7989887" cy="1640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64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2"/>
          </p:nvPr>
        </p:nvSpPr>
        <p:spPr>
          <a:xfrm>
            <a:off x="557214" y="2066259"/>
            <a:ext cx="8008937" cy="47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6576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160"/>
              <a:buChar char="•"/>
              <a:defRPr/>
            </a:lvl2pPr>
            <a:lvl3pPr marL="1371600" lvl="2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•"/>
              <a:defRPr/>
            </a:lvl4pPr>
            <a:lvl5pPr marL="2286000" lvl="4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8" name="Google Shape;1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7056" y="4566854"/>
            <a:ext cx="2209800" cy="324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6" y="-7195"/>
            <a:ext cx="9143245" cy="5150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0" y="4571372"/>
            <a:ext cx="4045745" cy="442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454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328923" y="12943"/>
            <a:ext cx="7886700" cy="7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01D"/>
              </a:buClr>
              <a:buSzPts val="2400"/>
              <a:buFont typeface="Arial"/>
              <a:buNone/>
              <a:defRPr sz="2400" b="1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ftr" idx="11"/>
          </p:nvPr>
        </p:nvSpPr>
        <p:spPr>
          <a:xfrm>
            <a:off x="445473" y="4800600"/>
            <a:ext cx="7202689" cy="23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339321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83" name="Google Shape;83;p18"/>
          <p:cNvCxnSpPr/>
          <p:nvPr/>
        </p:nvCxnSpPr>
        <p:spPr>
          <a:xfrm>
            <a:off x="22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454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328923" y="12943"/>
            <a:ext cx="7886700" cy="7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01D"/>
              </a:buClr>
              <a:buSzPts val="2400"/>
              <a:buFont typeface="Arial"/>
              <a:buNone/>
              <a:defRPr sz="2400" b="1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445473" y="4800600"/>
            <a:ext cx="7202689" cy="23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1"/>
          </p:nvPr>
        </p:nvSpPr>
        <p:spPr>
          <a:xfrm>
            <a:off x="339321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0" name="Google Shape;90;p19"/>
          <p:cNvCxnSpPr/>
          <p:nvPr/>
        </p:nvCxnSpPr>
        <p:spPr>
          <a:xfrm>
            <a:off x="22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454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0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328923" y="12943"/>
            <a:ext cx="7886700" cy="7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01D"/>
              </a:buClr>
              <a:buSzPts val="2400"/>
              <a:buFont typeface="Arial"/>
              <a:buNone/>
              <a:defRPr sz="2400" b="1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ftr" idx="11"/>
          </p:nvPr>
        </p:nvSpPr>
        <p:spPr>
          <a:xfrm>
            <a:off x="445473" y="4800600"/>
            <a:ext cx="7202689" cy="23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1"/>
          </p:nvPr>
        </p:nvSpPr>
        <p:spPr>
          <a:xfrm>
            <a:off x="339321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7" name="Google Shape;97;p20"/>
          <p:cNvCxnSpPr/>
          <p:nvPr/>
        </p:nvCxnSpPr>
        <p:spPr>
          <a:xfrm>
            <a:off x="22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1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02" name="Google Shape;102;p21"/>
          <p:cNvCxnSpPr/>
          <p:nvPr/>
        </p:nvCxnSpPr>
        <p:spPr>
          <a:xfrm>
            <a:off x="23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103" name="Google Shape;103;p21"/>
          <p:cNvSpPr txBox="1">
            <a:spLocks noGrp="1"/>
          </p:cNvSpPr>
          <p:nvPr>
            <p:ph type="ftr" idx="11"/>
          </p:nvPr>
        </p:nvSpPr>
        <p:spPr>
          <a:xfrm>
            <a:off x="377079" y="4857274"/>
            <a:ext cx="8176372" cy="229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457200" y="211456"/>
            <a:ext cx="6744370" cy="51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640"/>
              <a:buNone/>
              <a:defRPr/>
            </a:lvl2pPr>
            <a:lvl3pPr marL="1371600" lvl="2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•"/>
              <a:defRPr/>
            </a:lvl4pPr>
            <a:lvl5pPr marL="2286000" lvl="4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2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09" name="Google Shape;109;p22"/>
          <p:cNvCxnSpPr/>
          <p:nvPr/>
        </p:nvCxnSpPr>
        <p:spPr>
          <a:xfrm>
            <a:off x="23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77079" y="4857274"/>
            <a:ext cx="8176372" cy="229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body" idx="2"/>
          </p:nvPr>
        </p:nvSpPr>
        <p:spPr>
          <a:xfrm>
            <a:off x="457200" y="211456"/>
            <a:ext cx="6744370" cy="51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640"/>
              <a:buNone/>
              <a:defRPr/>
            </a:lvl2pPr>
            <a:lvl3pPr marL="1371600" lvl="2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•"/>
              <a:defRPr/>
            </a:lvl4pPr>
            <a:lvl5pPr marL="2286000" lvl="4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3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6" name="Google Shape;116;p23"/>
          <p:cNvCxnSpPr/>
          <p:nvPr/>
        </p:nvCxnSpPr>
        <p:spPr>
          <a:xfrm>
            <a:off x="23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77079" y="4857274"/>
            <a:ext cx="8176372" cy="229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body" idx="2"/>
          </p:nvPr>
        </p:nvSpPr>
        <p:spPr>
          <a:xfrm>
            <a:off x="457200" y="211456"/>
            <a:ext cx="6744370" cy="513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2286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640"/>
              <a:buNone/>
              <a:defRPr/>
            </a:lvl2pPr>
            <a:lvl3pPr marL="1371600" lvl="2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•"/>
              <a:defRPr/>
            </a:lvl4pPr>
            <a:lvl5pPr marL="2286000" lvl="4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939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92702"/>
            <a:ext cx="8555400" cy="19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8103570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4330" algn="l">
              <a:lnSpc>
                <a:spcPct val="120000"/>
              </a:lnSpc>
              <a:spcBef>
                <a:spcPts val="225"/>
              </a:spcBef>
              <a:spcAft>
                <a:spcPts val="0"/>
              </a:spcAft>
              <a:buClr>
                <a:srgbClr val="981E32"/>
              </a:buClr>
              <a:buSzPts val="1980"/>
              <a:buFont typeface="Arial"/>
              <a:buChar char="•"/>
              <a:defRPr sz="16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800"/>
              <a:buFont typeface="Arial"/>
              <a:buChar char="-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1469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62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20039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440"/>
              <a:buFont typeface="Arial"/>
              <a:buChar char="-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1 Column">
  <p:cSld name="Text Slide - 1 Column"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6"/>
          <p:cNvSpPr txBox="1">
            <a:spLocks noGrp="1"/>
          </p:cNvSpPr>
          <p:nvPr>
            <p:ph type="body" idx="1"/>
          </p:nvPr>
        </p:nvSpPr>
        <p:spPr>
          <a:xfrm>
            <a:off x="600075" y="832662"/>
            <a:ext cx="7915275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6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3" name="Google Shape;133;p36"/>
          <p:cNvCxnSpPr/>
          <p:nvPr/>
        </p:nvCxnSpPr>
        <p:spPr>
          <a:xfrm>
            <a:off x="600075" y="695351"/>
            <a:ext cx="7915275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4" name="Google Shape;134;p36"/>
          <p:cNvSpPr txBox="1">
            <a:spLocks noGrp="1"/>
          </p:cNvSpPr>
          <p:nvPr>
            <p:ph type="body" idx="2"/>
          </p:nvPr>
        </p:nvSpPr>
        <p:spPr>
          <a:xfrm>
            <a:off x="600075" y="1203801"/>
            <a:ext cx="7915275" cy="3339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marL="1828800" lvl="3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marL="2286000" lvl="4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- Printable">
  <p:cSld name="Section Break - Printab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7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>
                <a:solidFill>
                  <a:srgbClr val="8C151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39" name="Google Shape;139;p37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37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37"/>
          <p:cNvSpPr/>
          <p:nvPr/>
        </p:nvSpPr>
        <p:spPr>
          <a:xfrm>
            <a:off x="0" y="-10470"/>
            <a:ext cx="9144000" cy="158649"/>
          </a:xfrm>
          <a:prstGeom prst="rect">
            <a:avLst/>
          </a:prstGeom>
          <a:solidFill>
            <a:srgbClr val="D4D1D1">
              <a:alpha val="22745"/>
            </a:srgbClr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7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1">
  <p:cSld name="Agenda - Option 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8"/>
          <p:cNvSpPr txBox="1">
            <a:spLocks noGrp="1"/>
          </p:cNvSpPr>
          <p:nvPr>
            <p:ph type="title"/>
          </p:nvPr>
        </p:nvSpPr>
        <p:spPr>
          <a:xfrm>
            <a:off x="600075" y="477439"/>
            <a:ext cx="2558948" cy="83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8"/>
          <p:cNvSpPr txBox="1">
            <a:spLocks noGrp="1"/>
          </p:cNvSpPr>
          <p:nvPr>
            <p:ph type="body" idx="1"/>
          </p:nvPr>
        </p:nvSpPr>
        <p:spPr>
          <a:xfrm>
            <a:off x="3302765" y="542255"/>
            <a:ext cx="2538470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38"/>
          <p:cNvSpPr txBox="1">
            <a:spLocks noGrp="1"/>
          </p:cNvSpPr>
          <p:nvPr>
            <p:ph type="body" idx="2"/>
          </p:nvPr>
        </p:nvSpPr>
        <p:spPr>
          <a:xfrm>
            <a:off x="3302765" y="1702668"/>
            <a:ext cx="2538470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38"/>
          <p:cNvSpPr txBox="1">
            <a:spLocks noGrp="1"/>
          </p:cNvSpPr>
          <p:nvPr>
            <p:ph type="body" idx="3"/>
          </p:nvPr>
        </p:nvSpPr>
        <p:spPr>
          <a:xfrm>
            <a:off x="3302765" y="2848734"/>
            <a:ext cx="2538470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38"/>
          <p:cNvSpPr txBox="1">
            <a:spLocks noGrp="1"/>
          </p:cNvSpPr>
          <p:nvPr>
            <p:ph type="body" idx="4"/>
          </p:nvPr>
        </p:nvSpPr>
        <p:spPr>
          <a:xfrm>
            <a:off x="5984949" y="533919"/>
            <a:ext cx="2538470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8"/>
          <p:cNvSpPr txBox="1">
            <a:spLocks noGrp="1"/>
          </p:cNvSpPr>
          <p:nvPr>
            <p:ph type="body" idx="5"/>
          </p:nvPr>
        </p:nvSpPr>
        <p:spPr>
          <a:xfrm>
            <a:off x="5984949" y="1694332"/>
            <a:ext cx="2538470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38"/>
          <p:cNvSpPr txBox="1">
            <a:spLocks noGrp="1"/>
          </p:cNvSpPr>
          <p:nvPr>
            <p:ph type="body" idx="6"/>
          </p:nvPr>
        </p:nvSpPr>
        <p:spPr>
          <a:xfrm>
            <a:off x="5984949" y="2840398"/>
            <a:ext cx="2538470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38"/>
          <p:cNvSpPr txBox="1">
            <a:spLocks noGrp="1"/>
          </p:cNvSpPr>
          <p:nvPr>
            <p:ph type="body" idx="7"/>
          </p:nvPr>
        </p:nvSpPr>
        <p:spPr>
          <a:xfrm>
            <a:off x="3302794" y="852741"/>
            <a:ext cx="2538441" cy="83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body" idx="8"/>
          </p:nvPr>
        </p:nvSpPr>
        <p:spPr>
          <a:xfrm>
            <a:off x="3302794" y="2015012"/>
            <a:ext cx="2538441" cy="83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9"/>
          </p:nvPr>
        </p:nvSpPr>
        <p:spPr>
          <a:xfrm>
            <a:off x="3302765" y="3163602"/>
            <a:ext cx="2538441" cy="83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8"/>
          <p:cNvSpPr txBox="1">
            <a:spLocks noGrp="1"/>
          </p:cNvSpPr>
          <p:nvPr>
            <p:ph type="body" idx="13"/>
          </p:nvPr>
        </p:nvSpPr>
        <p:spPr>
          <a:xfrm>
            <a:off x="5984978" y="836734"/>
            <a:ext cx="2538441" cy="83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8"/>
          <p:cNvSpPr txBox="1">
            <a:spLocks noGrp="1"/>
          </p:cNvSpPr>
          <p:nvPr>
            <p:ph type="body" idx="14"/>
          </p:nvPr>
        </p:nvSpPr>
        <p:spPr>
          <a:xfrm>
            <a:off x="5984978" y="1999005"/>
            <a:ext cx="2538441" cy="83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38"/>
          <p:cNvSpPr txBox="1">
            <a:spLocks noGrp="1"/>
          </p:cNvSpPr>
          <p:nvPr>
            <p:ph type="body" idx="15"/>
          </p:nvPr>
        </p:nvSpPr>
        <p:spPr>
          <a:xfrm>
            <a:off x="5984949" y="3147596"/>
            <a:ext cx="2538441" cy="83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7" name="Google Shape;157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8739"/>
            <a:ext cx="9144000" cy="15691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8"/>
          <p:cNvSpPr/>
          <p:nvPr/>
        </p:nvSpPr>
        <p:spPr>
          <a:xfrm>
            <a:off x="0" y="-10470"/>
            <a:ext cx="9144000" cy="158649"/>
          </a:xfrm>
          <a:prstGeom prst="rect">
            <a:avLst/>
          </a:prstGeom>
          <a:solidFill>
            <a:srgbClr val="D4D1D1">
              <a:alpha val="22745"/>
            </a:srgbClr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8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8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8019" cy="93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" y="616458"/>
            <a:ext cx="8685294" cy="20269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7648302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/>
          <p:nvPr/>
        </p:nvSpPr>
        <p:spPr>
          <a:xfrm>
            <a:off x="8100124" y="191811"/>
            <a:ext cx="10438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X-Ray Detector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R&amp;D Program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2">
  <p:cSld name="Agenda - Option 2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9"/>
          <p:cNvSpPr txBox="1">
            <a:spLocks noGrp="1"/>
          </p:cNvSpPr>
          <p:nvPr>
            <p:ph type="body" idx="1"/>
          </p:nvPr>
        </p:nvSpPr>
        <p:spPr>
          <a:xfrm>
            <a:off x="3287287" y="542256"/>
            <a:ext cx="1284713" cy="244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39"/>
          <p:cNvSpPr txBox="1">
            <a:spLocks noGrp="1"/>
          </p:cNvSpPr>
          <p:nvPr>
            <p:ph type="body" idx="2"/>
          </p:nvPr>
        </p:nvSpPr>
        <p:spPr>
          <a:xfrm>
            <a:off x="4572001" y="542236"/>
            <a:ext cx="3971924" cy="24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1200"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39"/>
          <p:cNvSpPr txBox="1">
            <a:spLocks noGrp="1"/>
          </p:cNvSpPr>
          <p:nvPr>
            <p:ph type="body" idx="3"/>
          </p:nvPr>
        </p:nvSpPr>
        <p:spPr>
          <a:xfrm>
            <a:off x="4572001" y="786625"/>
            <a:ext cx="3971924" cy="28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4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39"/>
          <p:cNvSpPr txBox="1">
            <a:spLocks noGrp="1"/>
          </p:cNvSpPr>
          <p:nvPr>
            <p:ph type="body" idx="4"/>
          </p:nvPr>
        </p:nvSpPr>
        <p:spPr>
          <a:xfrm>
            <a:off x="3287287" y="1140507"/>
            <a:ext cx="1284713" cy="244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39"/>
          <p:cNvSpPr txBox="1">
            <a:spLocks noGrp="1"/>
          </p:cNvSpPr>
          <p:nvPr>
            <p:ph type="body" idx="5"/>
          </p:nvPr>
        </p:nvSpPr>
        <p:spPr>
          <a:xfrm>
            <a:off x="4572001" y="1140487"/>
            <a:ext cx="3971924" cy="24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1200"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9"/>
          <p:cNvSpPr txBox="1">
            <a:spLocks noGrp="1"/>
          </p:cNvSpPr>
          <p:nvPr>
            <p:ph type="body" idx="6"/>
          </p:nvPr>
        </p:nvSpPr>
        <p:spPr>
          <a:xfrm>
            <a:off x="4572001" y="1384876"/>
            <a:ext cx="3971924" cy="28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4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9"/>
          <p:cNvSpPr txBox="1">
            <a:spLocks noGrp="1"/>
          </p:cNvSpPr>
          <p:nvPr>
            <p:ph type="body" idx="7"/>
          </p:nvPr>
        </p:nvSpPr>
        <p:spPr>
          <a:xfrm>
            <a:off x="3287287" y="1743622"/>
            <a:ext cx="1284713" cy="244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39"/>
          <p:cNvSpPr txBox="1">
            <a:spLocks noGrp="1"/>
          </p:cNvSpPr>
          <p:nvPr>
            <p:ph type="body" idx="8"/>
          </p:nvPr>
        </p:nvSpPr>
        <p:spPr>
          <a:xfrm>
            <a:off x="4572001" y="1743602"/>
            <a:ext cx="3971924" cy="24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1200"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39"/>
          <p:cNvSpPr txBox="1">
            <a:spLocks noGrp="1"/>
          </p:cNvSpPr>
          <p:nvPr>
            <p:ph type="body" idx="9"/>
          </p:nvPr>
        </p:nvSpPr>
        <p:spPr>
          <a:xfrm>
            <a:off x="4572001" y="1987991"/>
            <a:ext cx="3971924" cy="28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4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9"/>
          <p:cNvSpPr txBox="1">
            <a:spLocks noGrp="1"/>
          </p:cNvSpPr>
          <p:nvPr>
            <p:ph type="body" idx="13"/>
          </p:nvPr>
        </p:nvSpPr>
        <p:spPr>
          <a:xfrm>
            <a:off x="3287287" y="2351591"/>
            <a:ext cx="1284713" cy="244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2" name="Google Shape;172;p39"/>
          <p:cNvSpPr txBox="1">
            <a:spLocks noGrp="1"/>
          </p:cNvSpPr>
          <p:nvPr>
            <p:ph type="body" idx="14"/>
          </p:nvPr>
        </p:nvSpPr>
        <p:spPr>
          <a:xfrm>
            <a:off x="4572001" y="2351571"/>
            <a:ext cx="3971924" cy="24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1200"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39"/>
          <p:cNvSpPr txBox="1">
            <a:spLocks noGrp="1"/>
          </p:cNvSpPr>
          <p:nvPr>
            <p:ph type="body" idx="15"/>
          </p:nvPr>
        </p:nvSpPr>
        <p:spPr>
          <a:xfrm>
            <a:off x="4572001" y="2595960"/>
            <a:ext cx="3971924" cy="28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4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39"/>
          <p:cNvSpPr txBox="1">
            <a:spLocks noGrp="1"/>
          </p:cNvSpPr>
          <p:nvPr>
            <p:ph type="body" idx="16"/>
          </p:nvPr>
        </p:nvSpPr>
        <p:spPr>
          <a:xfrm>
            <a:off x="3287287" y="2959579"/>
            <a:ext cx="1284713" cy="244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39"/>
          <p:cNvSpPr txBox="1">
            <a:spLocks noGrp="1"/>
          </p:cNvSpPr>
          <p:nvPr>
            <p:ph type="body" idx="17"/>
          </p:nvPr>
        </p:nvSpPr>
        <p:spPr>
          <a:xfrm>
            <a:off x="4572001" y="2959560"/>
            <a:ext cx="3971924" cy="24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1200"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6" name="Google Shape;176;p39"/>
          <p:cNvSpPr txBox="1">
            <a:spLocks noGrp="1"/>
          </p:cNvSpPr>
          <p:nvPr>
            <p:ph type="body" idx="18"/>
          </p:nvPr>
        </p:nvSpPr>
        <p:spPr>
          <a:xfrm>
            <a:off x="4572001" y="3203949"/>
            <a:ext cx="3971924" cy="28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4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9"/>
          <p:cNvSpPr txBox="1">
            <a:spLocks noGrp="1"/>
          </p:cNvSpPr>
          <p:nvPr>
            <p:ph type="body" idx="19"/>
          </p:nvPr>
        </p:nvSpPr>
        <p:spPr>
          <a:xfrm>
            <a:off x="3287287" y="3567558"/>
            <a:ext cx="1284713" cy="244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39"/>
          <p:cNvSpPr txBox="1">
            <a:spLocks noGrp="1"/>
          </p:cNvSpPr>
          <p:nvPr>
            <p:ph type="body" idx="20"/>
          </p:nvPr>
        </p:nvSpPr>
        <p:spPr>
          <a:xfrm>
            <a:off x="4572001" y="3567538"/>
            <a:ext cx="3971924" cy="24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None/>
              <a:defRPr sz="1200" b="1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9"/>
          <p:cNvSpPr txBox="1">
            <a:spLocks noGrp="1"/>
          </p:cNvSpPr>
          <p:nvPr>
            <p:ph type="body" idx="21"/>
          </p:nvPr>
        </p:nvSpPr>
        <p:spPr>
          <a:xfrm>
            <a:off x="4572001" y="3811927"/>
            <a:ext cx="3971924" cy="282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35714"/>
              </a:lnSpc>
              <a:spcBef>
                <a:spcPts val="4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39"/>
          <p:cNvSpPr txBox="1">
            <a:spLocks noGrp="1"/>
          </p:cNvSpPr>
          <p:nvPr>
            <p:ph type="title"/>
          </p:nvPr>
        </p:nvSpPr>
        <p:spPr>
          <a:xfrm>
            <a:off x="600075" y="477439"/>
            <a:ext cx="2558948" cy="837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1" name="Google Shape;181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8739"/>
            <a:ext cx="9144000" cy="15691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9"/>
          <p:cNvSpPr/>
          <p:nvPr/>
        </p:nvSpPr>
        <p:spPr>
          <a:xfrm>
            <a:off x="0" y="-10470"/>
            <a:ext cx="9144000" cy="158649"/>
          </a:xfrm>
          <a:prstGeom prst="rect">
            <a:avLst/>
          </a:prstGeom>
          <a:solidFill>
            <a:srgbClr val="D4D1D1">
              <a:alpha val="22745"/>
            </a:srgbClr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9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- Option 3">
  <p:cSld name="Agenda - Option 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0"/>
          <p:cNvSpPr txBox="1">
            <a:spLocks noGrp="1"/>
          </p:cNvSpPr>
          <p:nvPr>
            <p:ph type="title"/>
          </p:nvPr>
        </p:nvSpPr>
        <p:spPr>
          <a:xfrm>
            <a:off x="600076" y="477440"/>
            <a:ext cx="7913543" cy="60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sz="2700" b="0" i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40"/>
          <p:cNvSpPr txBox="1">
            <a:spLocks noGrp="1"/>
          </p:cNvSpPr>
          <p:nvPr>
            <p:ph type="subTitle" idx="1"/>
          </p:nvPr>
        </p:nvSpPr>
        <p:spPr>
          <a:xfrm>
            <a:off x="600075" y="1237228"/>
            <a:ext cx="2525857" cy="24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R="0" lvl="0" algn="l">
              <a:lnSpc>
                <a:spcPct val="128571"/>
              </a:lnSpc>
              <a:spcBef>
                <a:spcPts val="750"/>
              </a:spcBef>
              <a:spcAft>
                <a:spcPts val="0"/>
              </a:spcAft>
              <a:buClr>
                <a:srgbClr val="B83A4B"/>
              </a:buClr>
              <a:buSzPts val="1400"/>
              <a:buFont typeface="Arial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SzPts val="224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cxnSp>
        <p:nvCxnSpPr>
          <p:cNvPr id="188" name="Google Shape;188;p40"/>
          <p:cNvCxnSpPr/>
          <p:nvPr/>
        </p:nvCxnSpPr>
        <p:spPr>
          <a:xfrm>
            <a:off x="600075" y="1481617"/>
            <a:ext cx="7927398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9" name="Google Shape;189;p40"/>
          <p:cNvSpPr txBox="1">
            <a:spLocks noGrp="1"/>
          </p:cNvSpPr>
          <p:nvPr>
            <p:ph type="body" idx="2"/>
          </p:nvPr>
        </p:nvSpPr>
        <p:spPr>
          <a:xfrm>
            <a:off x="3309071" y="1237229"/>
            <a:ext cx="2525858" cy="24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40"/>
          <p:cNvSpPr txBox="1">
            <a:spLocks noGrp="1"/>
          </p:cNvSpPr>
          <p:nvPr>
            <p:ph type="body" idx="3"/>
          </p:nvPr>
        </p:nvSpPr>
        <p:spPr>
          <a:xfrm>
            <a:off x="6018068" y="1237229"/>
            <a:ext cx="2509405" cy="24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1" name="Google Shape;191;p40"/>
          <p:cNvSpPr txBox="1">
            <a:spLocks noGrp="1"/>
          </p:cNvSpPr>
          <p:nvPr>
            <p:ph type="body" idx="4"/>
          </p:nvPr>
        </p:nvSpPr>
        <p:spPr>
          <a:xfrm>
            <a:off x="595211" y="1592131"/>
            <a:ext cx="2525857" cy="4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40"/>
          <p:cNvSpPr txBox="1">
            <a:spLocks noGrp="1"/>
          </p:cNvSpPr>
          <p:nvPr>
            <p:ph type="body" idx="5"/>
          </p:nvPr>
        </p:nvSpPr>
        <p:spPr>
          <a:xfrm>
            <a:off x="595211" y="2013250"/>
            <a:ext cx="2525857" cy="561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0"/>
          <p:cNvSpPr txBox="1">
            <a:spLocks noGrp="1"/>
          </p:cNvSpPr>
          <p:nvPr>
            <p:ph type="body" idx="6"/>
          </p:nvPr>
        </p:nvSpPr>
        <p:spPr>
          <a:xfrm>
            <a:off x="3309072" y="1592131"/>
            <a:ext cx="2525857" cy="4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40"/>
          <p:cNvSpPr txBox="1">
            <a:spLocks noGrp="1"/>
          </p:cNvSpPr>
          <p:nvPr>
            <p:ph type="body" idx="7"/>
          </p:nvPr>
        </p:nvSpPr>
        <p:spPr>
          <a:xfrm>
            <a:off x="3309072" y="2013250"/>
            <a:ext cx="2525857" cy="561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40"/>
          <p:cNvSpPr txBox="1">
            <a:spLocks noGrp="1"/>
          </p:cNvSpPr>
          <p:nvPr>
            <p:ph type="body" idx="8"/>
          </p:nvPr>
        </p:nvSpPr>
        <p:spPr>
          <a:xfrm>
            <a:off x="6022932" y="1592131"/>
            <a:ext cx="2488256" cy="4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40"/>
          <p:cNvSpPr txBox="1">
            <a:spLocks noGrp="1"/>
          </p:cNvSpPr>
          <p:nvPr>
            <p:ph type="body" idx="9"/>
          </p:nvPr>
        </p:nvSpPr>
        <p:spPr>
          <a:xfrm>
            <a:off x="6022932" y="2013250"/>
            <a:ext cx="2488256" cy="561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40"/>
          <p:cNvSpPr txBox="1">
            <a:spLocks noGrp="1"/>
          </p:cNvSpPr>
          <p:nvPr>
            <p:ph type="body" idx="13"/>
          </p:nvPr>
        </p:nvSpPr>
        <p:spPr>
          <a:xfrm>
            <a:off x="3309071" y="2866612"/>
            <a:ext cx="2542256" cy="24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40"/>
          <p:cNvSpPr txBox="1">
            <a:spLocks noGrp="1"/>
          </p:cNvSpPr>
          <p:nvPr>
            <p:ph type="body" idx="14"/>
          </p:nvPr>
        </p:nvSpPr>
        <p:spPr>
          <a:xfrm>
            <a:off x="6022933" y="2866612"/>
            <a:ext cx="2488255" cy="24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40"/>
          <p:cNvSpPr txBox="1">
            <a:spLocks noGrp="1"/>
          </p:cNvSpPr>
          <p:nvPr>
            <p:ph type="body" idx="15"/>
          </p:nvPr>
        </p:nvSpPr>
        <p:spPr>
          <a:xfrm>
            <a:off x="595211" y="3221515"/>
            <a:ext cx="2520992" cy="4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40"/>
          <p:cNvSpPr txBox="1">
            <a:spLocks noGrp="1"/>
          </p:cNvSpPr>
          <p:nvPr>
            <p:ph type="body" idx="16"/>
          </p:nvPr>
        </p:nvSpPr>
        <p:spPr>
          <a:xfrm>
            <a:off x="595211" y="3642633"/>
            <a:ext cx="2520992" cy="561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40"/>
          <p:cNvSpPr txBox="1">
            <a:spLocks noGrp="1"/>
          </p:cNvSpPr>
          <p:nvPr>
            <p:ph type="body" idx="17"/>
          </p:nvPr>
        </p:nvSpPr>
        <p:spPr>
          <a:xfrm>
            <a:off x="3309071" y="3221515"/>
            <a:ext cx="2542256" cy="4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40"/>
          <p:cNvSpPr txBox="1">
            <a:spLocks noGrp="1"/>
          </p:cNvSpPr>
          <p:nvPr>
            <p:ph type="body" idx="18"/>
          </p:nvPr>
        </p:nvSpPr>
        <p:spPr>
          <a:xfrm>
            <a:off x="3309071" y="3642633"/>
            <a:ext cx="2542256" cy="561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40"/>
          <p:cNvSpPr txBox="1">
            <a:spLocks noGrp="1"/>
          </p:cNvSpPr>
          <p:nvPr>
            <p:ph type="body" idx="19"/>
          </p:nvPr>
        </p:nvSpPr>
        <p:spPr>
          <a:xfrm>
            <a:off x="6022933" y="3221515"/>
            <a:ext cx="2488255" cy="421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35714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42857"/>
              </a:lnSpc>
              <a:spcBef>
                <a:spcPts val="375"/>
              </a:spcBef>
              <a:spcAft>
                <a:spcPts val="0"/>
              </a:spcAft>
              <a:buSzPts val="1568"/>
              <a:buNone/>
              <a:defRPr sz="1050" b="0" i="1"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40"/>
          <p:cNvSpPr txBox="1">
            <a:spLocks noGrp="1"/>
          </p:cNvSpPr>
          <p:nvPr>
            <p:ph type="body" idx="20"/>
          </p:nvPr>
        </p:nvSpPr>
        <p:spPr>
          <a:xfrm>
            <a:off x="6022933" y="3642633"/>
            <a:ext cx="2488255" cy="561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0" i="0">
                <a:latin typeface="Lato"/>
                <a:ea typeface="Lato"/>
                <a:cs typeface="Lato"/>
                <a:sym typeface="Lato"/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40"/>
          <p:cNvSpPr txBox="1">
            <a:spLocks noGrp="1"/>
          </p:cNvSpPr>
          <p:nvPr>
            <p:ph type="body" idx="21"/>
          </p:nvPr>
        </p:nvSpPr>
        <p:spPr>
          <a:xfrm>
            <a:off x="600076" y="2866612"/>
            <a:ext cx="2520992" cy="244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 b="1" i="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06" name="Google Shape;206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8739"/>
            <a:ext cx="9144000" cy="15691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0"/>
          <p:cNvSpPr/>
          <p:nvPr/>
        </p:nvSpPr>
        <p:spPr>
          <a:xfrm>
            <a:off x="0" y="-10470"/>
            <a:ext cx="9144000" cy="158649"/>
          </a:xfrm>
          <a:prstGeom prst="rect">
            <a:avLst/>
          </a:prstGeom>
          <a:solidFill>
            <a:srgbClr val="D4D1D1">
              <a:alpha val="22745"/>
            </a:srgbClr>
          </a:solidFill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8" name="Google Shape;208;p40"/>
          <p:cNvCxnSpPr/>
          <p:nvPr/>
        </p:nvCxnSpPr>
        <p:spPr>
          <a:xfrm>
            <a:off x="600075" y="3116453"/>
            <a:ext cx="7927398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9" name="Google Shape;209;p40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40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Image">
  <p:cSld name="Section Break - Image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41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14" name="Google Shape;214;p41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5" name="Google Shape;215;p41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chemeClr val="lt1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41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Red">
  <p:cSld name="Section Break - Red">
    <p:bg>
      <p:bgPr>
        <a:gradFill>
          <a:gsLst>
            <a:gs pos="0">
              <a:srgbClr val="E04F39"/>
            </a:gs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0"/>
        </a:gra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2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21" name="Google Shape;221;p42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42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chemeClr val="lt1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3" name="Google Shape;22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42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Blue">
  <p:cSld name="Section Break - Blue">
    <p:bg>
      <p:bgPr>
        <a:gradFill>
          <a:gsLst>
            <a:gs pos="0">
              <a:srgbClr val="1AA4BC"/>
            </a:gs>
            <a:gs pos="50000">
              <a:srgbClr val="006983"/>
            </a:gs>
            <a:gs pos="100000">
              <a:srgbClr val="013948"/>
            </a:gs>
          </a:gsLst>
          <a:lin ang="8100000" scaled="0"/>
        </a:gra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3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28" name="Google Shape;228;p43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9" name="Google Shape;229;p43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chemeClr val="lt1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0" name="Google Shape;230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3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Purple">
  <p:cSld name="Section Break - Purple">
    <p:bg>
      <p:bgPr>
        <a:gradFill>
          <a:gsLst>
            <a:gs pos="0">
              <a:srgbClr val="B6B1A9"/>
            </a:gs>
            <a:gs pos="50000">
              <a:srgbClr val="877F7A"/>
            </a:gs>
            <a:gs pos="100000">
              <a:srgbClr val="544948"/>
            </a:gs>
          </a:gsLst>
          <a:lin ang="8100000" scaled="0"/>
        </a:gra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4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35" name="Google Shape;235;p44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6" name="Google Shape;236;p44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chemeClr val="lt1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37" name="Google Shape;23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44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Orange">
  <p:cSld name="Section Break - Orange">
    <p:bg>
      <p:bgPr>
        <a:gradFill>
          <a:gsLst>
            <a:gs pos="0">
              <a:srgbClr val="FEDD5C"/>
            </a:gs>
            <a:gs pos="38000">
              <a:srgbClr val="F4B12F"/>
            </a:gs>
            <a:gs pos="78000">
              <a:srgbClr val="E98300"/>
            </a:gs>
            <a:gs pos="100000">
              <a:srgbClr val="E98300"/>
            </a:gs>
          </a:gsLst>
          <a:lin ang="8100000" scaled="0"/>
        </a:gra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45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2" name="Google Shape;242;p45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3" name="Google Shape;243;p45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chemeClr val="lt1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4" name="Google Shape;24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5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Break - Green">
  <p:cSld name="Section Break - Green">
    <p:bg>
      <p:bgPr>
        <a:gradFill>
          <a:gsLst>
            <a:gs pos="0">
              <a:srgbClr val="8AC751"/>
            </a:gs>
            <a:gs pos="50000">
              <a:srgbClr val="59B06D"/>
            </a:gs>
            <a:gs pos="100000">
              <a:srgbClr val="279989"/>
            </a:gs>
          </a:gsLst>
          <a:lin ang="8100000" scaled="0"/>
        </a:gradFill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6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Lato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49" name="Google Shape;249;p46"/>
          <p:cNvCxnSpPr/>
          <p:nvPr/>
        </p:nvCxnSpPr>
        <p:spPr>
          <a:xfrm>
            <a:off x="600075" y="1891505"/>
            <a:ext cx="79152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0" name="Google Shape;250;p46"/>
          <p:cNvSpPr txBox="1">
            <a:spLocks noGrp="1"/>
          </p:cNvSpPr>
          <p:nvPr>
            <p:ph type="body" idx="1"/>
          </p:nvPr>
        </p:nvSpPr>
        <p:spPr>
          <a:xfrm>
            <a:off x="600076" y="954818"/>
            <a:ext cx="1095533" cy="93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6000"/>
              <a:buFont typeface="Lato"/>
              <a:buNone/>
              <a:defRPr sz="4500">
                <a:solidFill>
                  <a:schemeClr val="lt1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1" name="Google Shape;25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46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- 2 Column">
  <p:cSld name="Text Slide - 2 Column">
    <p:bg>
      <p:bgPr>
        <a:solidFill>
          <a:schemeClr val="lt1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7"/>
          <p:cNvSpPr txBox="1">
            <a:spLocks noGrp="1"/>
          </p:cNvSpPr>
          <p:nvPr>
            <p:ph type="body" idx="1"/>
          </p:nvPr>
        </p:nvSpPr>
        <p:spPr>
          <a:xfrm>
            <a:off x="600075" y="1202204"/>
            <a:ext cx="3868341" cy="334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marL="1828800" lvl="3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marL="2286000" lvl="4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7"/>
          <p:cNvSpPr txBox="1">
            <a:spLocks noGrp="1"/>
          </p:cNvSpPr>
          <p:nvPr>
            <p:ph type="body" idx="2"/>
          </p:nvPr>
        </p:nvSpPr>
        <p:spPr>
          <a:xfrm>
            <a:off x="4672454" y="1202204"/>
            <a:ext cx="3868341" cy="334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>
                <a:solidFill>
                  <a:srgbClr val="3F3F3F"/>
                </a:solidFill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marL="1828800" lvl="3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marL="2286000" lvl="4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47"/>
          <p:cNvSpPr txBox="1">
            <a:spLocks noGrp="1"/>
          </p:cNvSpPr>
          <p:nvPr>
            <p:ph type="body" idx="3"/>
          </p:nvPr>
        </p:nvSpPr>
        <p:spPr>
          <a:xfrm>
            <a:off x="596179" y="830716"/>
            <a:ext cx="3873623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47"/>
          <p:cNvSpPr txBox="1">
            <a:spLocks noGrp="1"/>
          </p:cNvSpPr>
          <p:nvPr>
            <p:ph type="body" idx="4"/>
          </p:nvPr>
        </p:nvSpPr>
        <p:spPr>
          <a:xfrm>
            <a:off x="4675628" y="830716"/>
            <a:ext cx="3872194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47746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59" name="Google Shape;259;p47"/>
          <p:cNvCxnSpPr/>
          <p:nvPr/>
        </p:nvCxnSpPr>
        <p:spPr>
          <a:xfrm>
            <a:off x="600075" y="695351"/>
            <a:ext cx="7915275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0" name="Google Shape;260;p47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176">
          <p15:clr>
            <a:srgbClr val="FBAE40"/>
          </p15:clr>
        </p15:guide>
        <p15:guide id="2" orient="horz" pos="888">
          <p15:clr>
            <a:srgbClr val="FBAE40"/>
          </p15:clr>
        </p15:guide>
        <p15:guide id="3" orient="horz" pos="381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One Image">
  <p:cSld name="Photo Slide - One Image">
    <p:bg>
      <p:bgPr>
        <a:solidFill>
          <a:schemeClr val="lt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8"/>
          <p:cNvSpPr>
            <a:spLocks noGrp="1"/>
          </p:cNvSpPr>
          <p:nvPr>
            <p:ph type="pic" idx="2"/>
          </p:nvPr>
        </p:nvSpPr>
        <p:spPr>
          <a:xfrm>
            <a:off x="600076" y="830716"/>
            <a:ext cx="5197409" cy="3712698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5985271" y="830716"/>
            <a:ext cx="2530079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body" idx="3"/>
          </p:nvPr>
        </p:nvSpPr>
        <p:spPr>
          <a:xfrm>
            <a:off x="5985273" y="1201853"/>
            <a:ext cx="2530078" cy="334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>
                <a:solidFill>
                  <a:srgbClr val="3F3F3F"/>
                </a:solidFill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>
                <a:solidFill>
                  <a:srgbClr val="3F3F3F"/>
                </a:solidFill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>
                <a:solidFill>
                  <a:srgbClr val="3F3F3F"/>
                </a:solidFill>
              </a:defRPr>
            </a:lvl3pPr>
            <a:lvl4pPr marL="1828800" lvl="3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4pPr>
            <a:lvl5pPr marL="2286000" lvl="4" indent="-328167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68"/>
              <a:buChar char="•"/>
              <a:defRPr>
                <a:solidFill>
                  <a:srgbClr val="3F3F3F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48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8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8" name="Google Shape;268;p48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47746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9" name="Google Shape;269;p48"/>
          <p:cNvCxnSpPr/>
          <p:nvPr/>
        </p:nvCxnSpPr>
        <p:spPr>
          <a:xfrm>
            <a:off x="600075" y="695351"/>
            <a:ext cx="7915275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8019" cy="93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" y="616458"/>
            <a:ext cx="8685294" cy="20269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7648302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388620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body" idx="2"/>
          </p:nvPr>
        </p:nvSpPr>
        <p:spPr>
          <a:xfrm>
            <a:off x="4648200" y="939547"/>
            <a:ext cx="388620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/>
          <p:nvPr/>
        </p:nvSpPr>
        <p:spPr>
          <a:xfrm>
            <a:off x="8100124" y="191811"/>
            <a:ext cx="10438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X-Ray Detector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R&amp;D Program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 - 2 Images">
  <p:cSld name="Photo Slide - 2 Images">
    <p:bg>
      <p:bgPr>
        <a:solidFill>
          <a:schemeClr val="lt1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9"/>
          <p:cNvSpPr>
            <a:spLocks noGrp="1"/>
          </p:cNvSpPr>
          <p:nvPr>
            <p:ph type="pic" idx="2"/>
          </p:nvPr>
        </p:nvSpPr>
        <p:spPr>
          <a:xfrm>
            <a:off x="600075" y="830716"/>
            <a:ext cx="3857288" cy="2392536"/>
          </a:xfrm>
          <a:prstGeom prst="rect">
            <a:avLst/>
          </a:prstGeom>
          <a:noFill/>
          <a:ln>
            <a:noFill/>
          </a:ln>
        </p:spPr>
      </p:sp>
      <p:sp>
        <p:nvSpPr>
          <p:cNvPr id="272" name="Google Shape;272;p49"/>
          <p:cNvSpPr>
            <a:spLocks noGrp="1"/>
          </p:cNvSpPr>
          <p:nvPr>
            <p:ph type="pic" idx="3"/>
          </p:nvPr>
        </p:nvSpPr>
        <p:spPr>
          <a:xfrm>
            <a:off x="4672455" y="830715"/>
            <a:ext cx="3842896" cy="2392537"/>
          </a:xfrm>
          <a:prstGeom prst="rect">
            <a:avLst/>
          </a:prstGeom>
          <a:noFill/>
          <a:ln>
            <a:noFill/>
          </a:ln>
        </p:spPr>
      </p:sp>
      <p:sp>
        <p:nvSpPr>
          <p:cNvPr id="273" name="Google Shape;273;p49"/>
          <p:cNvSpPr txBox="1">
            <a:spLocks noGrp="1"/>
          </p:cNvSpPr>
          <p:nvPr>
            <p:ph type="body" idx="1"/>
          </p:nvPr>
        </p:nvSpPr>
        <p:spPr>
          <a:xfrm>
            <a:off x="600075" y="3716589"/>
            <a:ext cx="3857288" cy="8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body" idx="4"/>
          </p:nvPr>
        </p:nvSpPr>
        <p:spPr>
          <a:xfrm>
            <a:off x="600075" y="3362204"/>
            <a:ext cx="3857288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49"/>
          <p:cNvSpPr txBox="1">
            <a:spLocks noGrp="1"/>
          </p:cNvSpPr>
          <p:nvPr>
            <p:ph type="body" idx="5"/>
          </p:nvPr>
        </p:nvSpPr>
        <p:spPr>
          <a:xfrm>
            <a:off x="4678066" y="3716589"/>
            <a:ext cx="3857288" cy="8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49"/>
          <p:cNvSpPr txBox="1">
            <a:spLocks noGrp="1"/>
          </p:cNvSpPr>
          <p:nvPr>
            <p:ph type="body" idx="6"/>
          </p:nvPr>
        </p:nvSpPr>
        <p:spPr>
          <a:xfrm>
            <a:off x="4678066" y="3362204"/>
            <a:ext cx="3857288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49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9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9" name="Google Shape;279;p49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47746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80" name="Google Shape;280;p49"/>
          <p:cNvCxnSpPr/>
          <p:nvPr/>
        </p:nvCxnSpPr>
        <p:spPr>
          <a:xfrm>
            <a:off x="600075" y="695351"/>
            <a:ext cx="7915275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- 3 Columns">
  <p:cSld name="Content Slide - 3 Columns">
    <p:bg>
      <p:bgPr>
        <a:solidFill>
          <a:schemeClr val="lt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0"/>
          <p:cNvSpPr txBox="1">
            <a:spLocks noGrp="1"/>
          </p:cNvSpPr>
          <p:nvPr>
            <p:ph type="body" idx="1"/>
          </p:nvPr>
        </p:nvSpPr>
        <p:spPr>
          <a:xfrm>
            <a:off x="600075" y="830717"/>
            <a:ext cx="2525858" cy="21109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 sz="1200">
                <a:solidFill>
                  <a:srgbClr val="544948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3pPr>
            <a:lvl4pPr marL="1828800" lvl="3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4pPr>
            <a:lvl5pPr marL="2286000" lvl="4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3200400" lvl="6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3657600" lvl="7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4114800" lvl="8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283" name="Google Shape;283;p50"/>
          <p:cNvSpPr txBox="1">
            <a:spLocks noGrp="1"/>
          </p:cNvSpPr>
          <p:nvPr>
            <p:ph type="body" idx="2"/>
          </p:nvPr>
        </p:nvSpPr>
        <p:spPr>
          <a:xfrm>
            <a:off x="600074" y="3451189"/>
            <a:ext cx="2525858" cy="109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50"/>
          <p:cNvSpPr txBox="1">
            <a:spLocks noGrp="1"/>
          </p:cNvSpPr>
          <p:nvPr>
            <p:ph type="body" idx="3"/>
          </p:nvPr>
        </p:nvSpPr>
        <p:spPr>
          <a:xfrm>
            <a:off x="600074" y="3078291"/>
            <a:ext cx="2525858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50"/>
          <p:cNvSpPr txBox="1">
            <a:spLocks noGrp="1"/>
          </p:cNvSpPr>
          <p:nvPr>
            <p:ph type="body" idx="4"/>
          </p:nvPr>
        </p:nvSpPr>
        <p:spPr>
          <a:xfrm>
            <a:off x="3309071" y="830717"/>
            <a:ext cx="2525858" cy="21109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 sz="1200">
                <a:solidFill>
                  <a:srgbClr val="544948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3pPr>
            <a:lvl4pPr marL="1828800" lvl="3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4pPr>
            <a:lvl5pPr marL="2286000" lvl="4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3200400" lvl="6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3657600" lvl="7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4114800" lvl="8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286" name="Google Shape;286;p50"/>
          <p:cNvSpPr txBox="1">
            <a:spLocks noGrp="1"/>
          </p:cNvSpPr>
          <p:nvPr>
            <p:ph type="body" idx="5"/>
          </p:nvPr>
        </p:nvSpPr>
        <p:spPr>
          <a:xfrm>
            <a:off x="3309070" y="3451189"/>
            <a:ext cx="2525858" cy="109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7" name="Google Shape;287;p50"/>
          <p:cNvSpPr txBox="1">
            <a:spLocks noGrp="1"/>
          </p:cNvSpPr>
          <p:nvPr>
            <p:ph type="body" idx="6"/>
          </p:nvPr>
        </p:nvSpPr>
        <p:spPr>
          <a:xfrm>
            <a:off x="3309070" y="3078291"/>
            <a:ext cx="2525858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50"/>
          <p:cNvSpPr txBox="1">
            <a:spLocks noGrp="1"/>
          </p:cNvSpPr>
          <p:nvPr>
            <p:ph type="body" idx="7"/>
          </p:nvPr>
        </p:nvSpPr>
        <p:spPr>
          <a:xfrm>
            <a:off x="6002780" y="830717"/>
            <a:ext cx="2525858" cy="21109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Lato"/>
              <a:buNone/>
              <a:defRPr sz="1200">
                <a:solidFill>
                  <a:srgbClr val="544948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2pPr>
            <a:lvl3pPr marL="1371600" lvl="2" indent="-34036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60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3pPr>
            <a:lvl4pPr marL="1828800" lvl="3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4pPr>
            <a:lvl5pPr marL="2286000" lvl="4" indent="-342392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792"/>
              <a:buChar char="•"/>
              <a:defRPr sz="1200"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3200400" lvl="6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3657600" lvl="7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4114800" lvl="8" indent="-355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289" name="Google Shape;289;p50"/>
          <p:cNvSpPr txBox="1">
            <a:spLocks noGrp="1"/>
          </p:cNvSpPr>
          <p:nvPr>
            <p:ph type="body" idx="8"/>
          </p:nvPr>
        </p:nvSpPr>
        <p:spPr>
          <a:xfrm>
            <a:off x="6002779" y="3451189"/>
            <a:ext cx="2525858" cy="1092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400"/>
              <a:buFont typeface="Lato"/>
              <a:buNone/>
              <a:defRPr sz="1050">
                <a:solidFill>
                  <a:srgbClr val="3F3F3F"/>
                </a:solidFill>
              </a:defRPr>
            </a:lvl1pPr>
            <a:lvl2pPr marL="914400" lvl="1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50"/>
          <p:cNvSpPr txBox="1">
            <a:spLocks noGrp="1"/>
          </p:cNvSpPr>
          <p:nvPr>
            <p:ph type="body" idx="9"/>
          </p:nvPr>
        </p:nvSpPr>
        <p:spPr>
          <a:xfrm>
            <a:off x="6002779" y="3078291"/>
            <a:ext cx="2525858" cy="298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Font typeface="Lato"/>
              <a:buNone/>
              <a:defRPr sz="1500">
                <a:solidFill>
                  <a:srgbClr val="B83A4B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7084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240"/>
              <a:buChar char="•"/>
              <a:defRPr sz="1500">
                <a:latin typeface="Lato"/>
                <a:ea typeface="Lato"/>
                <a:cs typeface="Lato"/>
                <a:sym typeface="Lato"/>
              </a:defRPr>
            </a:lvl2pPr>
            <a:lvl3pPr marL="1371600" lvl="2" indent="-35433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980"/>
              <a:buChar char="•"/>
              <a:defRPr/>
            </a:lvl3pPr>
            <a:lvl4pPr marL="1828800" lvl="3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4pPr>
            <a:lvl5pPr marL="2286000" lvl="4" indent="-356616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2016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50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0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3" name="Google Shape;293;p50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47746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4" name="Google Shape;294;p50"/>
          <p:cNvCxnSpPr/>
          <p:nvPr/>
        </p:nvCxnSpPr>
        <p:spPr>
          <a:xfrm>
            <a:off x="600075" y="695351"/>
            <a:ext cx="7915275" cy="0"/>
          </a:xfrm>
          <a:prstGeom prst="straightConnector1">
            <a:avLst/>
          </a:prstGeom>
          <a:noFill/>
          <a:ln w="9525" cap="flat" cmpd="sng">
            <a:solidFill>
              <a:srgbClr val="8C151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line headline">
  <p:cSld name="2 line headlin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8019" cy="93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" y="616458"/>
            <a:ext cx="8685294" cy="20269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2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7648302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>
            <a:spLocks noGrp="1"/>
          </p:cNvSpPr>
          <p:nvPr>
            <p:ph type="pic" idx="2"/>
          </p:nvPr>
        </p:nvSpPr>
        <p:spPr>
          <a:xfrm>
            <a:off x="3646488" y="939546"/>
            <a:ext cx="2442340" cy="1860804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12"/>
          <p:cNvSpPr>
            <a:spLocks noGrp="1"/>
          </p:cNvSpPr>
          <p:nvPr>
            <p:ph type="pic" idx="3"/>
          </p:nvPr>
        </p:nvSpPr>
        <p:spPr>
          <a:xfrm>
            <a:off x="3646488" y="2914650"/>
            <a:ext cx="2442340" cy="1824038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12"/>
          <p:cNvSpPr>
            <a:spLocks noGrp="1"/>
          </p:cNvSpPr>
          <p:nvPr>
            <p:ph type="pic" idx="4"/>
          </p:nvPr>
        </p:nvSpPr>
        <p:spPr>
          <a:xfrm>
            <a:off x="6242954" y="932688"/>
            <a:ext cx="2442340" cy="3799142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2"/>
          <p:cNvSpPr txBox="1">
            <a:spLocks noGrp="1"/>
          </p:cNvSpPr>
          <p:nvPr>
            <p:ph type="body" idx="1"/>
          </p:nvPr>
        </p:nvSpPr>
        <p:spPr>
          <a:xfrm>
            <a:off x="457201" y="932688"/>
            <a:ext cx="3013075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6576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160"/>
              <a:buChar char="•"/>
              <a:defRPr/>
            </a:lvl2pPr>
            <a:lvl3pPr marL="1371600" lvl="2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•"/>
              <a:defRPr/>
            </a:lvl4pPr>
            <a:lvl5pPr marL="2286000" lvl="4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/>
          <p:nvPr/>
        </p:nvSpPr>
        <p:spPr>
          <a:xfrm>
            <a:off x="8100124" y="191811"/>
            <a:ext cx="10438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X-Ray Detector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R&amp;D Program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Chart on right">
  <p:cSld name="Content and Chart on righ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86000" y="0"/>
            <a:ext cx="6858019" cy="93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" y="616458"/>
            <a:ext cx="8685294" cy="202692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3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7648302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>
            <a:spLocks noGrp="1"/>
          </p:cNvSpPr>
          <p:nvPr>
            <p:ph type="chart" idx="2"/>
          </p:nvPr>
        </p:nvSpPr>
        <p:spPr>
          <a:xfrm>
            <a:off x="6007100" y="932688"/>
            <a:ext cx="266700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64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-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6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20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457200" y="932688"/>
            <a:ext cx="5484812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6576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SzPts val="2160"/>
              <a:buChar char="•"/>
              <a:defRPr/>
            </a:lvl2pPr>
            <a:lvl3pPr marL="1371600" lvl="2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•"/>
              <a:defRPr/>
            </a:lvl4pPr>
            <a:lvl5pPr marL="2286000" lvl="4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16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8100124" y="191811"/>
            <a:ext cx="104387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X-Ray Detector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rPr>
              <a:t>R&amp;D Program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">
  <p:cSld name="Divi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8103570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454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28923" y="12943"/>
            <a:ext cx="7886700" cy="7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01D"/>
              </a:buClr>
              <a:buSzPts val="2400"/>
              <a:buFont typeface="Arial"/>
              <a:buNone/>
              <a:defRPr sz="2400" b="1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ftr" idx="11"/>
          </p:nvPr>
        </p:nvSpPr>
        <p:spPr>
          <a:xfrm>
            <a:off x="445473" y="4800600"/>
            <a:ext cx="7202689" cy="23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339321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2" name="Google Shape;62;p15"/>
          <p:cNvCxnSpPr/>
          <p:nvPr/>
        </p:nvCxnSpPr>
        <p:spPr>
          <a:xfrm>
            <a:off x="22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454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28923" y="12943"/>
            <a:ext cx="7886700" cy="7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01D"/>
              </a:buClr>
              <a:buSzPts val="2400"/>
              <a:buFont typeface="Arial"/>
              <a:buNone/>
              <a:defRPr sz="2400" b="1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ftr" idx="11"/>
          </p:nvPr>
        </p:nvSpPr>
        <p:spPr>
          <a:xfrm>
            <a:off x="445473" y="4800600"/>
            <a:ext cx="7202689" cy="23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339321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" name="Google Shape;69;p16"/>
          <p:cNvCxnSpPr/>
          <p:nvPr/>
        </p:nvCxnSpPr>
        <p:spPr>
          <a:xfrm>
            <a:off x="22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7454"/>
            <a:ext cx="9144000" cy="93954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328923" y="12943"/>
            <a:ext cx="7886700" cy="76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4001D"/>
              </a:buClr>
              <a:buSzPts val="2400"/>
              <a:buFont typeface="Arial"/>
              <a:buNone/>
              <a:defRPr sz="2400" b="1">
                <a:solidFill>
                  <a:srgbClr val="A4001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ftr" idx="11"/>
          </p:nvPr>
        </p:nvSpPr>
        <p:spPr>
          <a:xfrm>
            <a:off x="445473" y="4800600"/>
            <a:ext cx="7202689" cy="23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39321" y="932688"/>
            <a:ext cx="8108950" cy="3799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None/>
              <a:defRPr/>
            </a:lvl1pPr>
            <a:lvl2pPr marL="914400" lvl="1" indent="-39624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981E32"/>
              </a:buClr>
              <a:buSzPts val="2640"/>
              <a:buChar char="•"/>
              <a:defRPr/>
            </a:lvl2pPr>
            <a:lvl3pPr marL="1371600" lvl="2" indent="-381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400"/>
              <a:buChar char="-"/>
              <a:defRPr b="0"/>
            </a:lvl3pPr>
            <a:lvl4pPr marL="1828800" lvl="3" indent="-36576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2160"/>
              <a:buChar char="•"/>
              <a:defRPr/>
            </a:lvl4pPr>
            <a:lvl5pPr marL="2286000" lvl="4" indent="-35052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81E32"/>
              </a:buClr>
              <a:buSzPts val="192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6" name="Google Shape;76;p17"/>
          <p:cNvCxnSpPr/>
          <p:nvPr/>
        </p:nvCxnSpPr>
        <p:spPr>
          <a:xfrm>
            <a:off x="22" y="805786"/>
            <a:ext cx="8553429" cy="1459"/>
          </a:xfrm>
          <a:prstGeom prst="straightConnector1">
            <a:avLst/>
          </a:prstGeom>
          <a:noFill/>
          <a:ln w="22225" cap="flat" cmpd="sng">
            <a:solidFill>
              <a:srgbClr val="A4001D"/>
            </a:solidFill>
            <a:prstDash val="solid"/>
            <a:round/>
            <a:headEnd type="none" w="sm" len="sm"/>
            <a:tailEnd type="oval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51822" y="96818"/>
            <a:ext cx="8103570" cy="56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365761" y="932688"/>
            <a:ext cx="8109919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9624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264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-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576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6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052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20"/>
              <a:buFont typeface="Arial"/>
              <a:buChar char="-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sldNum" idx="12"/>
          </p:nvPr>
        </p:nvSpPr>
        <p:spPr>
          <a:xfrm>
            <a:off x="8566150" y="4738688"/>
            <a:ext cx="318932" cy="40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57600" rIns="72000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5"/>
          <p:cNvSpPr txBox="1">
            <a:spLocks noGrp="1"/>
          </p:cNvSpPr>
          <p:nvPr>
            <p:ph type="title"/>
          </p:nvPr>
        </p:nvSpPr>
        <p:spPr>
          <a:xfrm>
            <a:off x="600075" y="477440"/>
            <a:ext cx="7915275" cy="805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  <a:defRPr sz="3600" b="0" i="0" u="none" strike="noStrike" cap="none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35"/>
          <p:cNvSpPr txBox="1">
            <a:spLocks noGrp="1"/>
          </p:cNvSpPr>
          <p:nvPr>
            <p:ph type="body" idx="1"/>
          </p:nvPr>
        </p:nvSpPr>
        <p:spPr>
          <a:xfrm>
            <a:off x="600075" y="1498861"/>
            <a:ext cx="7915275" cy="299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392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036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816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8167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sz="1400" b="0" i="1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35"/>
          <p:cNvSpPr txBox="1">
            <a:spLocks noGrp="1"/>
          </p:cNvSpPr>
          <p:nvPr>
            <p:ph type="ftr" idx="11"/>
          </p:nvPr>
        </p:nvSpPr>
        <p:spPr>
          <a:xfrm>
            <a:off x="1225868" y="4712118"/>
            <a:ext cx="438912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35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  <a:defRPr sz="82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9" name="Google Shape;129;p3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91503" y="4771382"/>
            <a:ext cx="482364" cy="1593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pn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png"/><Relationship Id="rId5" Type="http://schemas.openxmlformats.org/officeDocument/2006/relationships/hyperlink" Target="https://pubs.aip.org/aip/apl/article/97/17/171501/121358/Geometric-dependence-of-radio-frequency-breakdown" TargetMode="Externa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doi.org/10.1016/j.nima.2021.16554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xfel.tind.io/record/3917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prints.soton.ac.uk/451571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doi.org/10.1103/PhysRevAccelBeams.25.083402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.osti.gov/-/media/bes/pdf/reports/2017/Future_Electron_Source_Worskhop_Report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journals.aps.org/prab/abstract/10.1103/PhysRevAccelBeams.19.062002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hyperlink" Target="https://arxiv.org/abs/2605.00166" TargetMode="External"/><Relationship Id="rId4" Type="http://schemas.openxmlformats.org/officeDocument/2006/relationships/hyperlink" Target="https://journals.aps.org/prab/abstract/10.1103/PhysRevAccelBeams.20.110401" TargetMode="External"/><Relationship Id="rId9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"/>
          <p:cNvSpPr txBox="1">
            <a:spLocks noGrp="1"/>
          </p:cNvSpPr>
          <p:nvPr>
            <p:ph type="body" idx="2"/>
          </p:nvPr>
        </p:nvSpPr>
        <p:spPr>
          <a:xfrm>
            <a:off x="409730" y="1245265"/>
            <a:ext cx="8008937" cy="47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3200" dirty="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High Power Test of Ultra-Short High Gradient Cavities by RF Pulse Compression</a:t>
            </a:r>
            <a:endParaRPr sz="3200" dirty="0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0" name="Google Shape;300;p1"/>
          <p:cNvSpPr txBox="1"/>
          <p:nvPr/>
        </p:nvSpPr>
        <p:spPr>
          <a:xfrm>
            <a:off x="409730" y="2571750"/>
            <a:ext cx="78606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Ankur Dhar, Wei-Hou Tan, Juan Hernandez, Emilio Nanni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AAC 2026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July 28</a:t>
            </a:r>
            <a:r>
              <a:rPr lang="en-US" sz="1800" b="0" i="0" u="none" strike="noStrike" cap="none" baseline="300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2026</a:t>
            </a:r>
            <a:endParaRPr sz="18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01" name="Google Shape;3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84275" y="88913"/>
            <a:ext cx="2971800" cy="60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3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Demonstration of High Power Short Pulses at SLAC</a:t>
            </a:r>
            <a:endParaRPr dirty="0"/>
          </a:p>
        </p:txBody>
      </p:sp>
      <p:sp>
        <p:nvSpPr>
          <p:cNvPr id="313" name="Google Shape;313;p53"/>
          <p:cNvSpPr txBox="1"/>
          <p:nvPr/>
        </p:nvSpPr>
        <p:spPr>
          <a:xfrm>
            <a:off x="87876" y="2877269"/>
            <a:ext cx="5421068" cy="161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383381" marR="0" lvl="1" indent="-214313" algn="l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RF pulse compression system </a:t>
            </a: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was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used to compress pulses from 55 MW over 300 ns to 330 MW over </a:t>
            </a:r>
            <a:b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35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ns FWHM to power two test cavities in parallel.</a:t>
            </a:r>
            <a:endParaRPr sz="14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383381" marR="0" lvl="1" indent="-214313" algn="l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Based on cold test measurements and cavity simulations, </a:t>
            </a: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urface fields in each cavity have reached 400 MV/m.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3381" marR="0" lvl="1" indent="-214313" algn="l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 a full photo-injector, this could provide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an output emittance of 90 nm for 100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pC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bunch (more info in talk by W.H. Tan.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01254" y="802532"/>
            <a:ext cx="1423961" cy="147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4897" y="802532"/>
            <a:ext cx="1666357" cy="1472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34897" y="2473154"/>
            <a:ext cx="3130307" cy="234773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53"/>
          <p:cNvSpPr txBox="1"/>
          <p:nvPr/>
        </p:nvSpPr>
        <p:spPr>
          <a:xfrm>
            <a:off x="7214212" y="2733010"/>
            <a:ext cx="1198043" cy="288518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en-US" sz="975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Cavity Assembly</a:t>
            </a:r>
            <a:endParaRPr sz="975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18" name="Google Shape;318;p53"/>
          <p:cNvSpPr/>
          <p:nvPr/>
        </p:nvSpPr>
        <p:spPr>
          <a:xfrm rot="4084239">
            <a:off x="7247356" y="2846514"/>
            <a:ext cx="201217" cy="692302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3"/>
          <p:cNvSpPr txBox="1"/>
          <p:nvPr/>
        </p:nvSpPr>
        <p:spPr>
          <a:xfrm>
            <a:off x="5800255" y="2274889"/>
            <a:ext cx="2601998" cy="19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Fabricated test cavity after diffusion bonding</a:t>
            </a:r>
            <a:endParaRPr sz="788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0" name="Google Shape;320;p53"/>
          <p:cNvSpPr txBox="1"/>
          <p:nvPr/>
        </p:nvSpPr>
        <p:spPr>
          <a:xfrm>
            <a:off x="5688286" y="4867522"/>
            <a:ext cx="2601998" cy="19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Test cavities installed in lead enclosure</a:t>
            </a:r>
            <a:endParaRPr sz="788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1" name="Google Shape;321;p53"/>
          <p:cNvSpPr txBox="1"/>
          <p:nvPr/>
        </p:nvSpPr>
        <p:spPr>
          <a:xfrm>
            <a:off x="338473" y="2545711"/>
            <a:ext cx="2601998" cy="19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Compressed RF power into a single cavity</a:t>
            </a:r>
            <a:endParaRPr sz="788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2" name="Google Shape;322;p53"/>
          <p:cNvSpPr txBox="1"/>
          <p:nvPr/>
        </p:nvSpPr>
        <p:spPr>
          <a:xfrm>
            <a:off x="2734618" y="2549467"/>
            <a:ext cx="2601998" cy="19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Surface field on cathode for single cavity</a:t>
            </a:r>
            <a:endParaRPr sz="788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3" name="Google Shape;323;p53" title="CompressedPulse315MW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19" y="794547"/>
            <a:ext cx="2677782" cy="1785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53" title="CompressedPulseGrad315MW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792887" y="802532"/>
            <a:ext cx="2653827" cy="1769218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53"/>
          <p:cNvSpPr/>
          <p:nvPr/>
        </p:nvSpPr>
        <p:spPr>
          <a:xfrm rot="8418559">
            <a:off x="7238486" y="3915992"/>
            <a:ext cx="201217" cy="524406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3"/>
          <p:cNvSpPr txBox="1"/>
          <p:nvPr/>
        </p:nvSpPr>
        <p:spPr>
          <a:xfrm>
            <a:off x="7367161" y="4335694"/>
            <a:ext cx="1198043" cy="288518"/>
          </a:xfrm>
          <a:prstGeom prst="rect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8039"/>
              </a:srgbClr>
            </a:outerShdw>
          </a:effectLst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r>
              <a:rPr lang="en-US" sz="975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Faraday Cup</a:t>
            </a:r>
            <a:endParaRPr sz="975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Dark Current Charge Quantification</a:t>
            </a:r>
            <a:endParaRPr/>
          </a:p>
        </p:txBody>
      </p:sp>
      <p:sp>
        <p:nvSpPr>
          <p:cNvPr id="332" name="Google Shape;332;p3"/>
          <p:cNvSpPr txBox="1"/>
          <p:nvPr/>
        </p:nvSpPr>
        <p:spPr>
          <a:xfrm>
            <a:off x="600075" y="709301"/>
            <a:ext cx="7915275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>
              <a:lnSpc>
                <a:spcPct val="150000"/>
              </a:lnSpc>
              <a:buSzPts val="1350"/>
            </a:pP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</a:rPr>
              <a:t>Data from one faraday cup collected over 7 days, with a total of </a:t>
            </a:r>
            <a:r>
              <a:rPr lang="en-US" dirty="0">
                <a:solidFill>
                  <a:srgbClr val="3F3E3D"/>
                </a:solidFill>
                <a:latin typeface="Lato" panose="020F0502020204030203" pitchFamily="34" charset="0"/>
                <a:ea typeface="Lato"/>
                <a:cs typeface="Lato"/>
                <a:sym typeface="Lato"/>
                <a:extLst>
                  <a:ext uri="http://customooxmlschemas.google.com/">
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ov</a:t>
            </a:r>
            <a:r>
              <a:rPr lang="en-US" dirty="0">
                <a:solidFill>
                  <a:srgbClr val="3F3E3D"/>
                </a:solidFill>
                <a:latin typeface="Lato" panose="020F0502020204030203" pitchFamily="34" charset="0"/>
                <a:ea typeface="Lato"/>
                <a:cs typeface="Lato"/>
                <a:sym typeface="Lato"/>
              </a:rPr>
              <a:t>er 295997</a:t>
            </a:r>
            <a:r>
              <a:rPr lang="en-US" dirty="0">
                <a:solidFill>
                  <a:srgbClr val="3F3E3D"/>
                </a:solidFill>
                <a:latin typeface="Lato" panose="020F0502020204030203" pitchFamily="34" charset="0"/>
                <a:ea typeface="Lato"/>
                <a:cs typeface="Lato"/>
                <a:sym typeface="Lato"/>
                <a:extLst>
                  <a:ext uri="http://customooxmlschemas.google.com/">
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 pu</a:t>
            </a:r>
            <a:r>
              <a:rPr lang="en-US" dirty="0">
                <a:solidFill>
                  <a:srgbClr val="3F3E3D"/>
                </a:solidFill>
                <a:latin typeface="Lato" panose="020F0502020204030203" pitchFamily="34" charset="0"/>
                <a:ea typeface="Lato"/>
                <a:cs typeface="Lato"/>
                <a:sym typeface="Lato"/>
              </a:rPr>
              <a:t>lses in that time</a:t>
            </a:r>
            <a:endParaRPr dirty="0">
              <a:solidFill>
                <a:srgbClr val="3F3E3D"/>
              </a:solidFill>
              <a:latin typeface="Lato" panose="020F0502020204030203" pitchFamily="34" charset="0"/>
            </a:endParaRPr>
          </a:p>
          <a:p>
            <a:pPr marL="457200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50"/>
              <a:buFont typeface="Lato"/>
              <a:buChar char="●"/>
            </a:pP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</a:rPr>
              <a:t>Emission rose on final day due to aggressive conditioning to reach 400 MV/m</a:t>
            </a:r>
            <a:endParaRPr sz="1350" b="0" i="0" u="none" strike="noStrike" cap="none" dirty="0">
              <a:solidFill>
                <a:srgbClr val="3F3E3D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Dark current approximately </a:t>
            </a: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follows E</a:t>
            </a:r>
            <a:r>
              <a:rPr lang="en-US" sz="1350" baseline="3000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2.6</a:t>
            </a: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 scaling</a:t>
            </a: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</a:rPr>
              <a:t>, fit based on normalized data and fall time</a:t>
            </a:r>
            <a:endParaRPr sz="1350" dirty="0">
              <a:solidFill>
                <a:srgbClr val="3F3E3D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350"/>
              <a:buFont typeface="Lato"/>
              <a:buChar char="●"/>
            </a:pP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</a:rPr>
              <a:t>Time response of farad</a:t>
            </a: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ay cup </a:t>
            </a:r>
            <a:r>
              <a:rPr lang="en-US" sz="1350" dirty="0">
                <a:solidFill>
                  <a:srgbClr val="3F3E3D"/>
                </a:solidFill>
                <a:latin typeface="Lato"/>
                <a:ea typeface="Lato"/>
                <a:cs typeface="Lato"/>
                <a:sym typeface="Lato"/>
              </a:rPr>
              <a:t>seems too slow for rise time, more studies required to understand this temporal response accounting for capture, emission physics, and instrumentation</a:t>
            </a:r>
            <a:endParaRPr sz="1350" dirty="0">
              <a:solidFill>
                <a:srgbClr val="3F3E3D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3" name="Google Shape;333;p3" title="DarkChargeoverTi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400724"/>
            <a:ext cx="2827651" cy="18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" title="DC-EScale-CUPI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07750" y="2421661"/>
            <a:ext cx="2764849" cy="184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" title="Breakdowns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27650" y="2383238"/>
            <a:ext cx="2880101" cy="19200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0;p53">
            <a:extLst>
              <a:ext uri="{FF2B5EF4-FFF2-40B4-BE49-F238E27FC236}">
                <a16:creationId xmlns:a16="http://schemas.microsoft.com/office/drawing/2014/main" id="{55473A91-B8EE-2547-4173-3FF0578CF52A}"/>
              </a:ext>
            </a:extLst>
          </p:cNvPr>
          <p:cNvSpPr txBox="1"/>
          <p:nvPr/>
        </p:nvSpPr>
        <p:spPr>
          <a:xfrm>
            <a:off x="307078" y="4285824"/>
            <a:ext cx="2601998" cy="39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100" b="1" dirty="0">
                <a:latin typeface="Lato"/>
                <a:ea typeface="Lato"/>
                <a:cs typeface="Lato"/>
                <a:sym typeface="Lato"/>
              </a:rPr>
              <a:t>Dark Current Charge versus </a:t>
            </a:r>
            <a:br>
              <a:rPr lang="en-US" sz="1100" b="1" dirty="0">
                <a:latin typeface="Lato"/>
                <a:ea typeface="Lato"/>
                <a:cs typeface="Lato"/>
                <a:sym typeface="Lato"/>
              </a:rPr>
            </a:br>
            <a:r>
              <a:rPr lang="en-US" sz="1100" b="1" dirty="0">
                <a:latin typeface="Lato"/>
                <a:ea typeface="Lato"/>
                <a:cs typeface="Lato"/>
                <a:sym typeface="Lato"/>
              </a:rPr>
              <a:t>Cathode Gradient per Day</a:t>
            </a:r>
            <a:endParaRPr sz="1000" b="1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Google Shape;320;p53">
            <a:extLst>
              <a:ext uri="{FF2B5EF4-FFF2-40B4-BE49-F238E27FC236}">
                <a16:creationId xmlns:a16="http://schemas.microsoft.com/office/drawing/2014/main" id="{C906898E-8857-43E7-0014-BE1E564FD5BF}"/>
              </a:ext>
            </a:extLst>
          </p:cNvPr>
          <p:cNvSpPr txBox="1"/>
          <p:nvPr/>
        </p:nvSpPr>
        <p:spPr>
          <a:xfrm>
            <a:off x="2966701" y="4285824"/>
            <a:ext cx="2601998" cy="221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100" b="1" dirty="0">
                <a:latin typeface="Lato"/>
                <a:ea typeface="Lato"/>
                <a:cs typeface="Lato"/>
                <a:sym typeface="Lato"/>
              </a:rPr>
              <a:t>Breakdown Summary over 7 Days</a:t>
            </a:r>
            <a:endParaRPr sz="1000" b="1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Google Shape;320;p53">
            <a:extLst>
              <a:ext uri="{FF2B5EF4-FFF2-40B4-BE49-F238E27FC236}">
                <a16:creationId xmlns:a16="http://schemas.microsoft.com/office/drawing/2014/main" id="{E5650C2F-9F7D-1384-C7AE-9848251A2B2D}"/>
              </a:ext>
            </a:extLst>
          </p:cNvPr>
          <p:cNvSpPr txBox="1"/>
          <p:nvPr/>
        </p:nvSpPr>
        <p:spPr>
          <a:xfrm>
            <a:off x="5789176" y="4281002"/>
            <a:ext cx="2601998" cy="390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00" tIns="25700" rIns="51400" bIns="2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100" b="1" dirty="0">
                <a:latin typeface="Lato"/>
                <a:ea typeface="Lato"/>
                <a:cs typeface="Lato"/>
                <a:sym typeface="Lato"/>
              </a:rPr>
              <a:t>Dark Current Pulse versus </a:t>
            </a:r>
            <a:br>
              <a:rPr lang="en-US" sz="1100" b="1" dirty="0">
                <a:latin typeface="Lato"/>
                <a:ea typeface="Lato"/>
                <a:cs typeface="Lato"/>
                <a:sym typeface="Lato"/>
              </a:rPr>
            </a:br>
            <a:r>
              <a:rPr lang="en-US" sz="1100" b="1" dirty="0">
                <a:latin typeface="Lato"/>
                <a:ea typeface="Lato"/>
                <a:cs typeface="Lato"/>
                <a:sym typeface="Lato"/>
              </a:rPr>
              <a:t>Normalized Cathode Gradient</a:t>
            </a:r>
            <a:endParaRPr sz="1000" b="1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>
          <a:extLst>
            <a:ext uri="{FF2B5EF4-FFF2-40B4-BE49-F238E27FC236}">
              <a16:creationId xmlns:a16="http://schemas.microsoft.com/office/drawing/2014/main" id="{6CA92428-F4A7-5B6E-E1BD-3391344B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9A4A77-B315-9490-0F1C-7CE9FBB68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62" y="2027794"/>
            <a:ext cx="3947213" cy="2674342"/>
          </a:xfrm>
          <a:prstGeom prst="rect">
            <a:avLst/>
          </a:prstGeom>
        </p:spPr>
      </p:pic>
      <p:sp>
        <p:nvSpPr>
          <p:cNvPr id="358" name="Google Shape;358;g3d63436d5fc_0_4">
            <a:extLst>
              <a:ext uri="{FF2B5EF4-FFF2-40B4-BE49-F238E27FC236}">
                <a16:creationId xmlns:a16="http://schemas.microsoft.com/office/drawing/2014/main" id="{ED2B05D1-902A-A1D8-805B-7D83E93ED1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Breakdown Statistics Estimate</a:t>
            </a:r>
            <a:endParaRPr/>
          </a:p>
        </p:txBody>
      </p:sp>
      <p:sp>
        <p:nvSpPr>
          <p:cNvPr id="359" name="Google Shape;359;g3d63436d5fc_0_4">
            <a:extLst>
              <a:ext uri="{FF2B5EF4-FFF2-40B4-BE49-F238E27FC236}">
                <a16:creationId xmlns:a16="http://schemas.microsoft.com/office/drawing/2014/main" id="{0BBD2188-B0B1-66D3-5A18-9A98F3F1B5D1}"/>
              </a:ext>
            </a:extLst>
          </p:cNvPr>
          <p:cNvSpPr txBox="1"/>
          <p:nvPr/>
        </p:nvSpPr>
        <p:spPr>
          <a:xfrm>
            <a:off x="600075" y="709301"/>
            <a:ext cx="7915200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Comparing breakdown rate to peak H field shows current rate around 0.05 between 600 to 700 kA/m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This sets an upper bound on attainable breakdown rate compared with previous single cell tests at SLAC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For comparison, these previous measurements used 10</a:t>
            </a:r>
            <a:r>
              <a:rPr lang="en-US" sz="1350" baseline="30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7</a:t>
            </a: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pulses, whereas we are at 3x10</a:t>
            </a:r>
            <a:r>
              <a:rPr lang="en-US" sz="1350" baseline="300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5 </a:t>
            </a: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pulses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Peak pulsed surface heating is around 35° C based on a similar pulse shape with 35 ns FWHM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0" name="Google Shape;360;g3d63436d5fc_0_4">
            <a:extLst>
              <a:ext uri="{FF2B5EF4-FFF2-40B4-BE49-F238E27FC236}">
                <a16:creationId xmlns:a16="http://schemas.microsoft.com/office/drawing/2014/main" id="{FF655D72-E4ED-2BD9-8B1D-55058EE349E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5575" y="2063076"/>
            <a:ext cx="4080574" cy="2639067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3d63436d5fc_0_4">
            <a:extLst>
              <a:ext uri="{FF2B5EF4-FFF2-40B4-BE49-F238E27FC236}">
                <a16:creationId xmlns:a16="http://schemas.microsoft.com/office/drawing/2014/main" id="{E1BBAF47-DD1A-F799-8FA9-BE4EFFDB692D}"/>
              </a:ext>
            </a:extLst>
          </p:cNvPr>
          <p:cNvSpPr txBox="1"/>
          <p:nvPr/>
        </p:nvSpPr>
        <p:spPr>
          <a:xfrm>
            <a:off x="1205175" y="4737425"/>
            <a:ext cx="8390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hlink"/>
                </a:solidFill>
                <a:hlinkClick r:id="rId5"/>
              </a:rPr>
              <a:t>https://pubs.aip.org/aip/apl/article/97/17/171501/121358/Geometric-dependence-of-radio-frequency-breakdown</a:t>
            </a:r>
            <a:r>
              <a:rPr lang="en-US" sz="1000"/>
              <a:t> </a:t>
            </a:r>
            <a:endParaRPr sz="1000"/>
          </a:p>
        </p:txBody>
      </p:sp>
      <p:sp>
        <p:nvSpPr>
          <p:cNvPr id="362" name="Google Shape;362;g3d63436d5fc_0_4">
            <a:extLst>
              <a:ext uri="{FF2B5EF4-FFF2-40B4-BE49-F238E27FC236}">
                <a16:creationId xmlns:a16="http://schemas.microsoft.com/office/drawing/2014/main" id="{FB8A8515-889E-B49C-B5D4-2887A6CEEEB0}"/>
              </a:ext>
            </a:extLst>
          </p:cNvPr>
          <p:cNvSpPr txBox="1"/>
          <p:nvPr/>
        </p:nvSpPr>
        <p:spPr>
          <a:xfrm>
            <a:off x="7734683" y="2720548"/>
            <a:ext cx="984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35 ns</a:t>
            </a:r>
            <a:endParaRPr sz="1100" dirty="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3" name="Google Shape;363;g3d63436d5fc_0_4">
            <a:extLst>
              <a:ext uri="{FF2B5EF4-FFF2-40B4-BE49-F238E27FC236}">
                <a16:creationId xmlns:a16="http://schemas.microsoft.com/office/drawing/2014/main" id="{5FF431DD-99C8-C37A-4BB2-6492665B7CB0}"/>
              </a:ext>
            </a:extLst>
          </p:cNvPr>
          <p:cNvSpPr txBox="1"/>
          <p:nvPr/>
        </p:nvSpPr>
        <p:spPr>
          <a:xfrm>
            <a:off x="3434288" y="2761700"/>
            <a:ext cx="984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2"/>
                </a:solidFill>
                <a:latin typeface="Lato"/>
                <a:ea typeface="Lato"/>
                <a:cs typeface="Lato"/>
                <a:sym typeface="Lato"/>
              </a:rPr>
              <a:t>CUPID</a:t>
            </a:r>
            <a:endParaRPr sz="1100">
              <a:solidFill>
                <a:schemeClr val="accent2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BFCC381-53CA-D269-8EEA-003F5A05D3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0145" b="40449"/>
          <a:stretch>
            <a:fillRect/>
          </a:stretch>
        </p:blipFill>
        <p:spPr>
          <a:xfrm>
            <a:off x="7591425" y="2226470"/>
            <a:ext cx="1092993" cy="1226344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A96CE2A-0E01-4B6A-1426-F21B2A7F321E}"/>
              </a:ext>
            </a:extLst>
          </p:cNvPr>
          <p:cNvCxnSpPr/>
          <p:nvPr/>
        </p:nvCxnSpPr>
        <p:spPr>
          <a:xfrm>
            <a:off x="3774281" y="2588419"/>
            <a:ext cx="3786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702DE98-8E70-4A04-452C-8625E835829A}"/>
              </a:ext>
            </a:extLst>
          </p:cNvPr>
          <p:cNvCxnSpPr/>
          <p:nvPr/>
        </p:nvCxnSpPr>
        <p:spPr>
          <a:xfrm>
            <a:off x="8422481" y="2626519"/>
            <a:ext cx="3786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FD74FEB-EC01-1CC5-8693-9A5A641160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7160" b="52558"/>
          <a:stretch>
            <a:fillRect/>
          </a:stretch>
        </p:blipFill>
        <p:spPr>
          <a:xfrm>
            <a:off x="3631407" y="2300243"/>
            <a:ext cx="336945" cy="70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39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Comparison to Other Photo-guns</a:t>
            </a:r>
            <a:endParaRPr/>
          </a:p>
        </p:txBody>
      </p:sp>
      <p:sp>
        <p:nvSpPr>
          <p:cNvPr id="374" name="Google Shape;374;p4"/>
          <p:cNvSpPr txBox="1"/>
          <p:nvPr/>
        </p:nvSpPr>
        <p:spPr>
          <a:xfrm>
            <a:off x="600075" y="944676"/>
            <a:ext cx="3368675" cy="351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50000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Assuming the following: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Dark current charge of 60 </a:t>
            </a:r>
            <a:r>
              <a:rPr lang="en-US" sz="135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pC</a:t>
            </a: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120 Hz rep rate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50000"/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Average dark current becomes 7.2 </a:t>
            </a:r>
            <a:r>
              <a:rPr lang="en-US" sz="1350" dirty="0" err="1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nA</a:t>
            </a: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,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However, these values were collected with a solenoid to maximize dark current on Faraday cup, so average dark current may be higher in operational conditions</a:t>
            </a:r>
            <a:endParaRPr sz="1350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75" name="Google Shape;375;p4"/>
          <p:cNvPicPr preferRelativeResize="0"/>
          <p:nvPr/>
        </p:nvPicPr>
        <p:blipFill rotWithShape="1">
          <a:blip r:embed="rId3">
            <a:alphaModFix/>
          </a:blip>
          <a:srcRect r="54308"/>
          <a:stretch>
            <a:fillRect/>
          </a:stretch>
        </p:blipFill>
        <p:spPr>
          <a:xfrm>
            <a:off x="3968750" y="914401"/>
            <a:ext cx="5048038" cy="3642849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"/>
          <p:cNvSpPr txBox="1"/>
          <p:nvPr/>
        </p:nvSpPr>
        <p:spPr>
          <a:xfrm>
            <a:off x="1454725" y="4735050"/>
            <a:ext cx="4178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https://doi.org/10.1016/j.nima.2021.165546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4"/>
          <p:cNvSpPr txBox="1">
            <a:spLocks noGrp="1"/>
          </p:cNvSpPr>
          <p:nvPr>
            <p:ph type="title"/>
          </p:nvPr>
        </p:nvSpPr>
        <p:spPr>
          <a:xfrm>
            <a:off x="600076" y="200027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34275" rIns="68550" bIns="34275" rtlCol="0" anchor="b" anchorCtr="0">
            <a:normAutofit/>
          </a:bodyPr>
          <a:lstStyle/>
          <a:p>
            <a:r>
              <a:rPr lang="en-US" dirty="0"/>
              <a:t>Phase II: Objectives and Resources</a:t>
            </a:r>
            <a:endParaRPr dirty="0"/>
          </a:p>
        </p:txBody>
      </p:sp>
      <p:sp>
        <p:nvSpPr>
          <p:cNvPr id="5" name="Google Shape;301;p2">
            <a:extLst>
              <a:ext uri="{FF2B5EF4-FFF2-40B4-BE49-F238E27FC236}">
                <a16:creationId xmlns:a16="http://schemas.microsoft.com/office/drawing/2014/main" id="{1C2716D4-6E51-9496-C5C0-F5912BEC04D5}"/>
              </a:ext>
            </a:extLst>
          </p:cNvPr>
          <p:cNvSpPr txBox="1">
            <a:spLocks/>
          </p:cNvSpPr>
          <p:nvPr/>
        </p:nvSpPr>
        <p:spPr>
          <a:xfrm>
            <a:off x="600075" y="704213"/>
            <a:ext cx="5618464" cy="333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Lato"/>
              <a:buNone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42392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rgbClr val="B83A4B"/>
              </a:buClr>
              <a:buSzPts val="1792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0360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rgbClr val="B83A4B"/>
              </a:buClr>
              <a:buSzPts val="1760"/>
              <a:buFont typeface="Arial"/>
              <a:buChar char="•"/>
              <a:defRPr sz="16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8167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8167" algn="l" rtl="0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rgbClr val="B83A4B"/>
              </a:buClr>
              <a:buSzPts val="1568"/>
              <a:buFont typeface="Arial"/>
              <a:buChar char="•"/>
              <a:defRPr sz="1400" b="0" i="1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350"/>
            </a:pPr>
            <a:r>
              <a:rPr lang="en-US" sz="1200" dirty="0"/>
              <a:t>Based on our current design study, we would aim to build a photo-injector capable of &lt;90 nm emittance, enabling a transformative improvement over existing performance at LCLS-I and UED. </a:t>
            </a:r>
            <a:br>
              <a:rPr lang="en-US" sz="1200" dirty="0"/>
            </a:br>
            <a:r>
              <a:rPr lang="en-US" sz="1200" dirty="0"/>
              <a:t>This photoinjector would require the following key components: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New RF gun cavities with integrated coupler (built at SLAC)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UV laser for photoemitted electron bunch (repurposed at SLAC)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Solenoid for focusing electron bunch (procurement)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RF source: 50 MW X-band klystron (repurposed at SLAC)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RF pulse compression system (built at SLAC)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Low-level RF system to enable pulse compression (COTS plus SLAC development)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Linac for emittance compensation out of the gun (repurposed at SLAC)</a:t>
            </a:r>
          </a:p>
          <a:p>
            <a:pPr marL="342892" indent="-247644">
              <a:buFont typeface="Lato"/>
              <a:buChar char="●"/>
            </a:pPr>
            <a:r>
              <a:rPr lang="en-US" sz="1200" dirty="0"/>
              <a:t>Diagnostics for beam characterization (repurposed at SLAC)</a:t>
            </a:r>
          </a:p>
          <a:p>
            <a:pPr marL="342892" indent="-247644">
              <a:buFont typeface="Lato"/>
              <a:buChar char="●"/>
            </a:pPr>
            <a:endParaRPr lang="en-US" sz="1200" dirty="0"/>
          </a:p>
          <a:p>
            <a:pPr marL="0" indent="0"/>
            <a:endParaRPr lang="en-US" sz="1200" dirty="0"/>
          </a:p>
          <a:p>
            <a:pPr marL="0" indent="0"/>
            <a:endParaRPr lang="en-US" sz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86B59-10B5-3301-0FBA-1FF94367B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962" y="3030850"/>
            <a:ext cx="3361038" cy="1426669"/>
          </a:xfrm>
          <a:prstGeom prst="rect">
            <a:avLst/>
          </a:prstGeom>
        </p:spPr>
      </p:pic>
      <p:pic>
        <p:nvPicPr>
          <p:cNvPr id="3" name="Google Shape;331;p54">
            <a:extLst>
              <a:ext uri="{FF2B5EF4-FFF2-40B4-BE49-F238E27FC236}">
                <a16:creationId xmlns:a16="http://schemas.microsoft.com/office/drawing/2014/main" id="{EEB49D86-EC94-CE2F-8B95-C529B5CEA50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2962" y="1004314"/>
            <a:ext cx="3160092" cy="19964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680;p11">
            <a:extLst>
              <a:ext uri="{FF2B5EF4-FFF2-40B4-BE49-F238E27FC236}">
                <a16:creationId xmlns:a16="http://schemas.microsoft.com/office/drawing/2014/main" id="{A3131FEF-C6C7-BAF3-878A-837257362E26}"/>
              </a:ext>
            </a:extLst>
          </p:cNvPr>
          <p:cNvSpPr txBox="1"/>
          <p:nvPr/>
        </p:nvSpPr>
        <p:spPr>
          <a:xfrm>
            <a:off x="5241208" y="4665664"/>
            <a:ext cx="3786578" cy="387758"/>
          </a:xfrm>
          <a:prstGeom prst="rect">
            <a:avLst/>
          </a:prstGeom>
          <a:solidFill>
            <a:srgbClr val="8C1515"/>
          </a:solidFill>
          <a:ln w="19050" cap="flat" cmpd="sng">
            <a:solidFill>
              <a:srgbClr val="8C151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ato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Could be sited at FACET-II or NLCTA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3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Major Takeaways</a:t>
            </a:r>
            <a:endParaRPr dirty="0"/>
          </a:p>
        </p:txBody>
      </p:sp>
      <p:sp>
        <p:nvSpPr>
          <p:cNvPr id="605" name="Google Shape;605;p33"/>
          <p:cNvSpPr txBox="1">
            <a:spLocks noGrp="1"/>
          </p:cNvSpPr>
          <p:nvPr>
            <p:ph type="sldNum" idx="12"/>
          </p:nvPr>
        </p:nvSpPr>
        <p:spPr>
          <a:xfrm>
            <a:off x="6457950" y="4783124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606" name="Google Shape;606;p33"/>
          <p:cNvSpPr/>
          <p:nvPr/>
        </p:nvSpPr>
        <p:spPr>
          <a:xfrm>
            <a:off x="103135" y="4081266"/>
            <a:ext cx="2726550" cy="668925"/>
          </a:xfrm>
          <a:prstGeom prst="homePlate">
            <a:avLst>
              <a:gd name="adj" fmla="val 50000"/>
            </a:avLst>
          </a:prstGeom>
          <a:solidFill>
            <a:srgbClr val="801F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RF Pulse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Compression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7" name="Google Shape;607;p33"/>
          <p:cNvSpPr/>
          <p:nvPr/>
        </p:nvSpPr>
        <p:spPr>
          <a:xfrm>
            <a:off x="2366503" y="4081052"/>
            <a:ext cx="2541150" cy="668925"/>
          </a:xfrm>
          <a:prstGeom prst="chevron">
            <a:avLst>
              <a:gd name="adj" fmla="val 50000"/>
            </a:avLst>
          </a:prstGeom>
          <a:solidFill>
            <a:srgbClr val="A729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Higher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Cathode Fields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8" name="Google Shape;608;p33"/>
          <p:cNvSpPr/>
          <p:nvPr/>
        </p:nvSpPr>
        <p:spPr>
          <a:xfrm>
            <a:off x="4433000" y="4081052"/>
            <a:ext cx="2541150" cy="668925"/>
          </a:xfrm>
          <a:prstGeom prst="chevron">
            <a:avLst>
              <a:gd name="adj" fmla="val 50000"/>
            </a:avLst>
          </a:prstGeom>
          <a:solidFill>
            <a:srgbClr val="B02B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Higher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Brightness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9" name="Google Shape;609;p33"/>
          <p:cNvSpPr/>
          <p:nvPr/>
        </p:nvSpPr>
        <p:spPr>
          <a:xfrm>
            <a:off x="6499714" y="4081052"/>
            <a:ext cx="2541150" cy="668925"/>
          </a:xfrm>
          <a:prstGeom prst="chevron">
            <a:avLst>
              <a:gd name="adj" fmla="val 50000"/>
            </a:avLst>
          </a:prstGeom>
          <a:solidFill>
            <a:srgbClr val="BE2F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Greater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Science Reach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0" name="Google Shape;610;p33"/>
          <p:cNvSpPr txBox="1">
            <a:spLocks noGrp="1"/>
          </p:cNvSpPr>
          <p:nvPr>
            <p:ph type="body" idx="2"/>
          </p:nvPr>
        </p:nvSpPr>
        <p:spPr>
          <a:xfrm>
            <a:off x="600075" y="596745"/>
            <a:ext cx="7915200" cy="9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r>
              <a:rPr lang="en-US" sz="1500"/>
              <a:t>Using RF pulse compression can leverage existing SLAC expertise and infrastructure to generate brighter beams, which will dramatically advance the science reach of our facilities</a:t>
            </a:r>
            <a:endParaRPr sz="1500"/>
          </a:p>
        </p:txBody>
      </p:sp>
      <p:pic>
        <p:nvPicPr>
          <p:cNvPr id="611" name="Google Shape;611;p33" descr="A blue rectangle with white square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15228" t="30597" r="67869" b="25300"/>
          <a:stretch/>
        </p:blipFill>
        <p:spPr>
          <a:xfrm>
            <a:off x="2546776" y="1594002"/>
            <a:ext cx="1751632" cy="192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148" y="1327230"/>
            <a:ext cx="2321345" cy="2242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3" title="cupid_design3_mode_launcher_nolabel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6100" y="3096821"/>
            <a:ext cx="1040396" cy="66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3" title="250926_enx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27483" y="1493983"/>
            <a:ext cx="2128092" cy="2128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33" title="250926_mingxie_energ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98900" y="1479933"/>
            <a:ext cx="2183625" cy="21836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80;p11">
            <a:extLst>
              <a:ext uri="{FF2B5EF4-FFF2-40B4-BE49-F238E27FC236}">
                <a16:creationId xmlns:a16="http://schemas.microsoft.com/office/drawing/2014/main" id="{27B40F3C-70BD-2BE1-C55D-806229FEBC8D}"/>
              </a:ext>
            </a:extLst>
          </p:cNvPr>
          <p:cNvSpPr txBox="1"/>
          <p:nvPr/>
        </p:nvSpPr>
        <p:spPr>
          <a:xfrm>
            <a:off x="4572000" y="4799842"/>
            <a:ext cx="3700879" cy="313892"/>
          </a:xfrm>
          <a:prstGeom prst="rect">
            <a:avLst/>
          </a:prstGeom>
          <a:solidFill>
            <a:srgbClr val="8C1515"/>
          </a:solidFill>
          <a:ln w="19050" cap="flat" cmpd="sng">
            <a:solidFill>
              <a:srgbClr val="8C1515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Lato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See Next Talk for more information on CUPID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4"/>
          <p:cNvSpPr txBox="1">
            <a:spLocks noGrp="1"/>
          </p:cNvSpPr>
          <p:nvPr>
            <p:ph type="title"/>
          </p:nvPr>
        </p:nvSpPr>
        <p:spPr>
          <a:xfrm>
            <a:off x="600075" y="1961994"/>
            <a:ext cx="7915275" cy="910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600"/>
              <a:buFont typeface="Lato"/>
              <a:buNone/>
            </a:pPr>
            <a:r>
              <a:rPr lang="en-US"/>
              <a:t>Questions?</a:t>
            </a:r>
            <a:endParaRPr/>
          </a:p>
        </p:txBody>
      </p:sp>
      <p:sp>
        <p:nvSpPr>
          <p:cNvPr id="539" name="Google Shape;539;p34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2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8215200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Science Drivers for Hard X-ray Photons at LCLS</a:t>
            </a:r>
            <a:endParaRPr dirty="0"/>
          </a:p>
        </p:txBody>
      </p:sp>
      <p:sp>
        <p:nvSpPr>
          <p:cNvPr id="524" name="Google Shape;524;p32"/>
          <p:cNvSpPr txBox="1">
            <a:spLocks noGrp="1"/>
          </p:cNvSpPr>
          <p:nvPr>
            <p:ph type="body" idx="2"/>
          </p:nvPr>
        </p:nvSpPr>
        <p:spPr>
          <a:xfrm>
            <a:off x="614364" y="901907"/>
            <a:ext cx="5884759" cy="333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Autofit/>
          </a:bodyPr>
          <a:lstStyle/>
          <a:p>
            <a:pPr marL="214313" lvl="0" indent="-214313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en-US" dirty="0"/>
              <a:t>Pushing to high energy photons enables larger penetration depth for complex sample environments</a:t>
            </a:r>
          </a:p>
          <a:p>
            <a:pPr marL="214313" lvl="0" indent="-214313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en-US" dirty="0"/>
              <a:t>Mesoscale measurements of material structure and damage mechanisms for programs of national interest</a:t>
            </a:r>
          </a:p>
          <a:p>
            <a:pPr marL="214313" lvl="0" indent="-214313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en-US" dirty="0"/>
              <a:t>Studying structural dynamics in disordered materials that cannot be measured in reciprocal space</a:t>
            </a:r>
          </a:p>
          <a:p>
            <a:pPr marL="214313" lvl="0" indent="-214313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en-US" dirty="0"/>
              <a:t>Core-level spectroscopy of heavier elements and nuclear resonances</a:t>
            </a:r>
          </a:p>
          <a:p>
            <a:pPr marL="214313" lvl="0" indent="-214313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en-US" dirty="0"/>
              <a:t>Reduced radiation damage for high repetition rate tracking of pumped dynamics</a:t>
            </a:r>
          </a:p>
          <a:p>
            <a:pPr marL="350044" lvl="1" indent="-120632">
              <a:spcBef>
                <a:spcPts val="750"/>
              </a:spcBef>
              <a:buSzPts val="1600"/>
              <a:buFont typeface="Arial"/>
              <a:buChar char="○"/>
            </a:pPr>
            <a:endParaRPr lang="en-US" dirty="0"/>
          </a:p>
          <a:p>
            <a:pPr marL="214313" lvl="0" indent="-214313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Font typeface="Arial"/>
              <a:buChar char="●"/>
            </a:pPr>
            <a:endParaRPr lang="en-US"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endParaRPr dirty="0"/>
          </a:p>
        </p:txBody>
      </p:sp>
      <p:sp>
        <p:nvSpPr>
          <p:cNvPr id="525" name="Google Shape;525;p32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0702E-7E33-9A21-4A75-C40227DBBB8F}"/>
              </a:ext>
            </a:extLst>
          </p:cNvPr>
          <p:cNvSpPr txBox="1"/>
          <p:nvPr/>
        </p:nvSpPr>
        <p:spPr>
          <a:xfrm>
            <a:off x="1185401" y="4647389"/>
            <a:ext cx="7476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 err="1">
                <a:latin typeface="Lato" panose="020F0502020204030203" pitchFamily="34" charset="0"/>
                <a:cs typeface="Lato" panose="020F0502020204030203" pitchFamily="34" charset="0"/>
              </a:rPr>
              <a:t>Benuzzi-Mounaix</a:t>
            </a:r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</a:rPr>
              <a:t>, A. et al. Scientific Opportunities with Very Hard XFEL Radiation. </a:t>
            </a:r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  <a:hlinkClick r:id="rId3"/>
              </a:rPr>
              <a:t>https://xfel.tind.io/record/3917</a:t>
            </a:r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</a:rPr>
              <a:t>  (2024) doi:10.22003/XFEL.EU-WR-2024-002.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EF47DE-CD45-3A54-1E74-FEC991D12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950" y="674101"/>
            <a:ext cx="2356821" cy="353949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>
          <a:extLst>
            <a:ext uri="{FF2B5EF4-FFF2-40B4-BE49-F238E27FC236}">
              <a16:creationId xmlns:a16="http://schemas.microsoft.com/office/drawing/2014/main" id="{A7B0F61C-D70E-6579-EA1E-F74E79F79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32">
            <a:extLst>
              <a:ext uri="{FF2B5EF4-FFF2-40B4-BE49-F238E27FC236}">
                <a16:creationId xmlns:a16="http://schemas.microsoft.com/office/drawing/2014/main" id="{7C46C47D-48DB-31B5-BE5F-6B53FC7D2C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8215200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Science Drivers for Hard X-ray Photons at LCLS</a:t>
            </a:r>
            <a:endParaRPr dirty="0"/>
          </a:p>
        </p:txBody>
      </p:sp>
      <p:sp>
        <p:nvSpPr>
          <p:cNvPr id="525" name="Google Shape;525;p32">
            <a:extLst>
              <a:ext uri="{FF2B5EF4-FFF2-40B4-BE49-F238E27FC236}">
                <a16:creationId xmlns:a16="http://schemas.microsoft.com/office/drawing/2014/main" id="{F649BE1A-BF96-608F-AD36-762671D56E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40A2AB-0CE0-743E-877A-DA8FA3F23E79}"/>
              </a:ext>
            </a:extLst>
          </p:cNvPr>
          <p:cNvSpPr txBox="1"/>
          <p:nvPr/>
        </p:nvSpPr>
        <p:spPr>
          <a:xfrm>
            <a:off x="1185401" y="4833285"/>
            <a:ext cx="7476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</a:rPr>
              <a:t>Burnett, A., . et al. (2020). </a:t>
            </a:r>
            <a:r>
              <a:rPr lang="en-US" sz="800" i="1" dirty="0">
                <a:latin typeface="Lato" panose="020F0502020204030203" pitchFamily="34" charset="0"/>
                <a:cs typeface="Lato" panose="020F0502020204030203" pitchFamily="34" charset="0"/>
              </a:rPr>
              <a:t>UK-XFEL Science Case</a:t>
            </a:r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  <a:hlinkClick r:id="rId3"/>
              </a:rPr>
              <a:t>https://eprints.soton.ac.uk/451571/</a:t>
            </a:r>
            <a:r>
              <a:rPr lang="en-US" sz="800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0869B4-2FF0-599F-F299-A1D9723F5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501" y="834291"/>
            <a:ext cx="2568560" cy="31255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DB4BDF-7169-563F-57C6-23A743B5D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834" y="834291"/>
            <a:ext cx="5211333" cy="39507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5EB2C3F-8172-3680-B715-09E260490A8C}"/>
              </a:ext>
            </a:extLst>
          </p:cNvPr>
          <p:cNvSpPr/>
          <p:nvPr/>
        </p:nvSpPr>
        <p:spPr>
          <a:xfrm>
            <a:off x="2040194" y="1659436"/>
            <a:ext cx="108154" cy="2300419"/>
          </a:xfrm>
          <a:prstGeom prst="rect">
            <a:avLst/>
          </a:prstGeom>
          <a:solidFill>
            <a:srgbClr val="8C1515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9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Higher Brightness through High Gradient</a:t>
            </a:r>
            <a:endParaRPr/>
          </a:p>
        </p:txBody>
      </p:sp>
      <p:sp>
        <p:nvSpPr>
          <p:cNvPr id="319" name="Google Shape;319;p3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20" name="Google Shape;320;p3"/>
          <p:cNvSpPr txBox="1"/>
          <p:nvPr/>
        </p:nvSpPr>
        <p:spPr>
          <a:xfrm>
            <a:off x="600038" y="736125"/>
            <a:ext cx="7915275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0" i="0" u="none" strike="noStrike" cap="none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Previous work at Argonne Wakefield Accelerator (AWA) used ultrashort (&lt;20 ns) RF pulses to achieve surface fields &lt;400 MV/m for a 10X improvement in beam brightness and very low dark current.</a:t>
            </a:r>
            <a:endParaRPr sz="1275" b="0" i="0" u="none" strike="noStrike" cap="none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1" name="Google Shape;3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4010" y="1575347"/>
            <a:ext cx="2397863" cy="2408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4016" y="2119249"/>
            <a:ext cx="3692718" cy="1765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"/>
          <p:cNvSpPr txBox="1"/>
          <p:nvPr/>
        </p:nvSpPr>
        <p:spPr>
          <a:xfrm>
            <a:off x="2519991" y="1575329"/>
            <a:ext cx="4104019" cy="530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AWA Approach: Requires Stand Alone High-Charge Linac and Power Extraction Transfer Structure (PETS)</a:t>
            </a:r>
            <a:endParaRPr sz="1275" b="1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4" name="Google Shape;324;p3"/>
          <p:cNvPicPr preferRelativeResize="0"/>
          <p:nvPr/>
        </p:nvPicPr>
        <p:blipFill rotWithShape="1">
          <a:blip r:embed="rId5">
            <a:alphaModFix/>
          </a:blip>
          <a:srcRect t="7416" r="3491" b="6240"/>
          <a:stretch/>
        </p:blipFill>
        <p:spPr>
          <a:xfrm>
            <a:off x="252929" y="1631134"/>
            <a:ext cx="2565788" cy="221869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"/>
          <p:cNvSpPr txBox="1"/>
          <p:nvPr/>
        </p:nvSpPr>
        <p:spPr>
          <a:xfrm>
            <a:off x="628650" y="4244650"/>
            <a:ext cx="7086150" cy="636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1350"/>
              </a:spcBef>
              <a:spcAft>
                <a:spcPts val="135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sng" strike="noStrike" cap="none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Tan et al., </a:t>
            </a:r>
            <a:r>
              <a:rPr lang="en-US" sz="900" b="0" i="1" u="sng" strike="noStrike" cap="none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PRAB 25</a:t>
            </a:r>
            <a:r>
              <a:rPr lang="en-US" sz="900" b="0" i="0" u="sng" strike="noStrike" cap="none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2022.</a:t>
            </a:r>
            <a:endParaRPr sz="105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6" name="Google Shape;326;p3"/>
          <p:cNvSpPr txBox="1"/>
          <p:nvPr/>
        </p:nvSpPr>
        <p:spPr>
          <a:xfrm>
            <a:off x="6920024" y="1232776"/>
            <a:ext cx="1805850" cy="33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Ultrashort RF Pulses</a:t>
            </a:r>
            <a:endParaRPr sz="1275" b="1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7" name="Google Shape;327;p3"/>
          <p:cNvSpPr txBox="1"/>
          <p:nvPr/>
        </p:nvSpPr>
        <p:spPr>
          <a:xfrm>
            <a:off x="6872438" y="3991144"/>
            <a:ext cx="1901025" cy="33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Increased Surface Fields</a:t>
            </a:r>
            <a:endParaRPr sz="1275" b="1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Google Shape;338;g2bf548a981b_1_21">
            <a:extLst>
              <a:ext uri="{FF2B5EF4-FFF2-40B4-BE49-F238E27FC236}">
                <a16:creationId xmlns:a16="http://schemas.microsoft.com/office/drawing/2014/main" id="{1A4C4FDF-D1E1-BC60-3C43-22D35D0FCF21}"/>
              </a:ext>
            </a:extLst>
          </p:cNvPr>
          <p:cNvSpPr/>
          <p:nvPr/>
        </p:nvSpPr>
        <p:spPr>
          <a:xfrm>
            <a:off x="2438351" y="4317293"/>
            <a:ext cx="6533585" cy="489526"/>
          </a:xfrm>
          <a:prstGeom prst="homePlate">
            <a:avLst>
              <a:gd name="adj" fmla="val 0"/>
            </a:avLst>
          </a:prstGeom>
          <a:solidFill>
            <a:srgbClr val="801F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RF pulse compression, a SLAC expertise, provides similar high peak power. </a:t>
            </a:r>
            <a:endParaRPr sz="1500" b="1" i="0" u="none" strike="noStrike" cap="none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Compressed Ultrashort Pulse Injector Demonstrator</a:t>
            </a:r>
            <a:endParaRPr dirty="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7" name="Google Shape;307;p2"/>
          <p:cNvSpPr txBox="1">
            <a:spLocks noGrp="1"/>
          </p:cNvSpPr>
          <p:nvPr>
            <p:ph type="body" idx="2"/>
          </p:nvPr>
        </p:nvSpPr>
        <p:spPr>
          <a:xfrm>
            <a:off x="600075" y="901931"/>
            <a:ext cx="7915275" cy="333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r>
              <a:rPr lang="en-US" sz="1200" dirty="0"/>
              <a:t>Developing higher brightness photo-injectors is a crucial R&amp;D focus for increasing our facilities’ scientific reach</a:t>
            </a:r>
            <a:endParaRPr sz="1200" dirty="0"/>
          </a:p>
          <a:p>
            <a:pPr marL="342900" lvl="0" indent="-2476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Char char="●"/>
            </a:pPr>
            <a:r>
              <a:rPr lang="en-US" sz="1200" dirty="0"/>
              <a:t>One method to enable higher brightness beams is by increasing the electric field on cathode</a:t>
            </a:r>
            <a:endParaRPr sz="1200" dirty="0"/>
          </a:p>
          <a:p>
            <a:pPr marL="342900" lvl="0" indent="-2476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200" dirty="0"/>
              <a:t>Ultrashort RF pulses (&lt;20ns) can produce these higher cathode fields with fewer breakdowns</a:t>
            </a:r>
            <a:endParaRPr sz="1200" dirty="0"/>
          </a:p>
          <a:p>
            <a:pPr marL="342900" lvl="0" indent="-2476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200" dirty="0"/>
              <a:t>We can utilize a novel ultrashort RF pulse compression network within TID to test this concept directly</a:t>
            </a:r>
            <a:endParaRPr sz="1200"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sz="1200" dirty="0"/>
              <a:t>Goal within two years is to design, build and test a RF gun cavity powered by an RF pulse compression network</a:t>
            </a:r>
            <a:endParaRPr dirty="0"/>
          </a:p>
          <a:p>
            <a:pPr marL="342900" lvl="0" indent="-24765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Char char="●"/>
            </a:pPr>
            <a:r>
              <a:rPr lang="en-US" sz="1200" dirty="0"/>
              <a:t>Simulations of a full photoinjector show an order of magnitude increase in hard x-ray (40 keV) performance </a:t>
            </a:r>
            <a:endParaRPr dirty="0"/>
          </a:p>
          <a:p>
            <a:pPr marL="342900" lvl="0" indent="-2476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200" dirty="0"/>
              <a:t>High power testing of cavities with pulse compression has demonstrated cathode gradients of 400 MV/m.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endParaRPr sz="1200"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endParaRPr sz="1200" dirty="0"/>
          </a:p>
        </p:txBody>
      </p:sp>
      <p:sp>
        <p:nvSpPr>
          <p:cNvPr id="308" name="Google Shape;308;p2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309" name="Google Shape;309;p2"/>
          <p:cNvSpPr/>
          <p:nvPr/>
        </p:nvSpPr>
        <p:spPr>
          <a:xfrm>
            <a:off x="103088" y="3907321"/>
            <a:ext cx="2726550" cy="668925"/>
          </a:xfrm>
          <a:prstGeom prst="homePlate">
            <a:avLst>
              <a:gd name="adj" fmla="val 50000"/>
            </a:avLst>
          </a:prstGeom>
          <a:solidFill>
            <a:srgbClr val="801F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RF Pulse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Compression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0" name="Google Shape;310;p2"/>
          <p:cNvSpPr/>
          <p:nvPr/>
        </p:nvSpPr>
        <p:spPr>
          <a:xfrm>
            <a:off x="2366456" y="3907106"/>
            <a:ext cx="2541150" cy="668925"/>
          </a:xfrm>
          <a:prstGeom prst="chevron">
            <a:avLst>
              <a:gd name="adj" fmla="val 50000"/>
            </a:avLst>
          </a:prstGeom>
          <a:solidFill>
            <a:srgbClr val="A729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Higher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Cathode Field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1" name="Google Shape;311;p2"/>
          <p:cNvSpPr/>
          <p:nvPr/>
        </p:nvSpPr>
        <p:spPr>
          <a:xfrm>
            <a:off x="4432953" y="3907106"/>
            <a:ext cx="2541150" cy="668925"/>
          </a:xfrm>
          <a:prstGeom prst="chevron">
            <a:avLst>
              <a:gd name="adj" fmla="val 50000"/>
            </a:avLst>
          </a:prstGeom>
          <a:solidFill>
            <a:srgbClr val="B02B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Higher 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Brightness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2" name="Google Shape;312;p2"/>
          <p:cNvSpPr/>
          <p:nvPr/>
        </p:nvSpPr>
        <p:spPr>
          <a:xfrm>
            <a:off x="6499667" y="3907106"/>
            <a:ext cx="2541150" cy="668925"/>
          </a:xfrm>
          <a:prstGeom prst="chevron">
            <a:avLst>
              <a:gd name="adj" fmla="val 50000"/>
            </a:avLst>
          </a:prstGeom>
          <a:solidFill>
            <a:srgbClr val="BE2F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25"/>
              <a:buFont typeface="Arial"/>
              <a:buNone/>
            </a:pP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Greater </a:t>
            </a:r>
            <a:b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425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Science Reach</a:t>
            </a:r>
            <a:endParaRPr sz="1425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3" name="Google Shape;313;p2"/>
          <p:cNvSpPr txBox="1"/>
          <p:nvPr/>
        </p:nvSpPr>
        <p:spPr>
          <a:xfrm>
            <a:off x="1252894" y="4671769"/>
            <a:ext cx="7025400" cy="636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1350"/>
              </a:spcBef>
              <a:spcAft>
                <a:spcPts val="135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sng" strike="noStrike" cap="none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X. Wang, P. Musumeci, E. Lessner, and J. Goldstein, 2016.</a:t>
            </a:r>
            <a:endParaRPr sz="105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cd602ac55f_0_0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RF Pulse Compression</a:t>
            </a:r>
            <a:endParaRPr/>
          </a:p>
        </p:txBody>
      </p:sp>
      <p:sp>
        <p:nvSpPr>
          <p:cNvPr id="356" name="Google Shape;356;g2cd602ac55f_0_0"/>
          <p:cNvSpPr txBox="1">
            <a:spLocks noGrp="1"/>
          </p:cNvSpPr>
          <p:nvPr>
            <p:ph type="body" idx="2"/>
          </p:nvPr>
        </p:nvSpPr>
        <p:spPr>
          <a:xfrm>
            <a:off x="600075" y="657282"/>
            <a:ext cx="5175000" cy="333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r>
              <a:rPr lang="en-US" sz="1500" dirty="0"/>
              <a:t>Utilizing a compact SLAC Energy Development (SLED) by filling a high Q resonator with energy over several µs</a:t>
            </a:r>
            <a:endParaRPr sz="1500"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r>
              <a:rPr lang="en-US" sz="1500" dirty="0"/>
              <a:t>This energy is then released over a much shorter interval by flipping the RF phase, resulting in a net power gain of 6-8X</a:t>
            </a:r>
            <a:endParaRPr sz="1500"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r>
              <a:rPr lang="en-US" sz="1500" dirty="0"/>
              <a:t>Our work is based on systems used for the TCAV project</a:t>
            </a:r>
            <a:endParaRPr sz="1500" dirty="0"/>
          </a:p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endParaRPr dirty="0"/>
          </a:p>
        </p:txBody>
      </p:sp>
      <p:sp>
        <p:nvSpPr>
          <p:cNvPr id="357" name="Google Shape;357;g2cd602ac55f_0_0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358" name="Google Shape;358;g2cd602ac55f_0_0"/>
          <p:cNvSpPr txBox="1"/>
          <p:nvPr/>
        </p:nvSpPr>
        <p:spPr>
          <a:xfrm>
            <a:off x="1295100" y="4509975"/>
            <a:ext cx="4479975" cy="55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sng" strike="noStrike" cap="none" dirty="0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Franzi et al., </a:t>
            </a:r>
            <a:r>
              <a:rPr lang="en-US" sz="900" b="0" i="1" u="sng" strike="noStrike" cap="none" dirty="0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PRAB </a:t>
            </a:r>
            <a:r>
              <a:rPr lang="en-US" sz="900" b="0" i="0" u="sng" strike="noStrike" cap="none" dirty="0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19, 2016</a:t>
            </a:r>
            <a:endParaRPr sz="9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sng" strike="noStrike" cap="none" dirty="0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Wang et al., </a:t>
            </a:r>
            <a:r>
              <a:rPr lang="en-US" sz="900" b="0" i="1" u="sng" strike="noStrike" cap="none" dirty="0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PRAB</a:t>
            </a:r>
            <a:r>
              <a:rPr lang="en-US" sz="900" b="0" i="0" u="sng" strike="noStrike" cap="none" dirty="0">
                <a:solidFill>
                  <a:srgbClr val="0563C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20, 2017</a:t>
            </a:r>
            <a:endParaRPr sz="9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A. Dhar et al., </a:t>
            </a:r>
            <a:r>
              <a:rPr lang="en-US" sz="900" b="0" i="0" u="none" strike="noStrike" cap="none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arXiv</a:t>
            </a:r>
            <a:r>
              <a:rPr lang="en-US" sz="900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5"/>
              </a:rPr>
              <a:t> (2026)</a:t>
            </a:r>
            <a:endParaRPr sz="9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59" name="Google Shape;359;g2cd602ac55f_0_0"/>
          <p:cNvGrpSpPr/>
          <p:nvPr/>
        </p:nvGrpSpPr>
        <p:grpSpPr>
          <a:xfrm>
            <a:off x="5738331" y="911885"/>
            <a:ext cx="2941840" cy="3422517"/>
            <a:chOff x="8729732" y="2432915"/>
            <a:chExt cx="3095126" cy="3508654"/>
          </a:xfrm>
        </p:grpSpPr>
        <p:grpSp>
          <p:nvGrpSpPr>
            <p:cNvPr id="360" name="Google Shape;360;g2cd602ac55f_0_0"/>
            <p:cNvGrpSpPr/>
            <p:nvPr/>
          </p:nvGrpSpPr>
          <p:grpSpPr>
            <a:xfrm>
              <a:off x="10425147" y="4701576"/>
              <a:ext cx="1097234" cy="1239993"/>
              <a:chOff x="6531775" y="1541475"/>
              <a:chExt cx="1795800" cy="1928450"/>
            </a:xfrm>
          </p:grpSpPr>
          <p:pic>
            <p:nvPicPr>
              <p:cNvPr id="361" name="Google Shape;361;g2cd602ac55f_0_0"/>
              <p:cNvPicPr preferRelativeResize="0"/>
              <p:nvPr/>
            </p:nvPicPr>
            <p:blipFill rotWithShape="1">
              <a:blip r:embed="rId6">
                <a:alphaModFix/>
              </a:blip>
              <a:srcRect t="-8387" b="14350"/>
              <a:stretch/>
            </p:blipFill>
            <p:spPr>
              <a:xfrm>
                <a:off x="6531775" y="1541475"/>
                <a:ext cx="1795800" cy="9642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2" name="Google Shape;362;g2cd602ac55f_0_0"/>
              <p:cNvPicPr preferRelativeResize="0"/>
              <p:nvPr/>
            </p:nvPicPr>
            <p:blipFill rotWithShape="1">
              <a:blip r:embed="rId6">
                <a:alphaModFix/>
              </a:blip>
              <a:srcRect t="-8387" b="14350"/>
              <a:stretch/>
            </p:blipFill>
            <p:spPr>
              <a:xfrm rot="10800000" flipH="1">
                <a:off x="6531775" y="2505700"/>
                <a:ext cx="1795800" cy="9642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63" name="Google Shape;363;g2cd602ac55f_0_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729732" y="2432915"/>
              <a:ext cx="3095126" cy="29900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4" name="Google Shape;364;g2cd602ac55f_0_0"/>
          <p:cNvSpPr txBox="1"/>
          <p:nvPr/>
        </p:nvSpPr>
        <p:spPr>
          <a:xfrm>
            <a:off x="1657651" y="4216209"/>
            <a:ext cx="2030493" cy="33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Pulse from recent work</a:t>
            </a:r>
            <a:endParaRPr sz="1275" b="1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5" name="Google Shape;365;g2cd602ac55f_0_0"/>
          <p:cNvSpPr txBox="1"/>
          <p:nvPr/>
        </p:nvSpPr>
        <p:spPr>
          <a:xfrm>
            <a:off x="4234494" y="4786963"/>
            <a:ext cx="1805850" cy="334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SLED Cavity</a:t>
            </a:r>
            <a:endParaRPr sz="1275" b="1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6" name="Google Shape;366;g2cd602ac55f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6614" y="2370225"/>
            <a:ext cx="3427880" cy="1937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g2cd602ac55f_0_0" descr="A machine on a tabl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 l="29862" t="37125" r="24814" b="23067"/>
          <a:stretch/>
        </p:blipFill>
        <p:spPr>
          <a:xfrm>
            <a:off x="4371019" y="2424593"/>
            <a:ext cx="1532800" cy="23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RF Pulse Compression Network at SLAC</a:t>
            </a:r>
            <a:endParaRPr dirty="0"/>
          </a:p>
        </p:txBody>
      </p:sp>
      <p:pic>
        <p:nvPicPr>
          <p:cNvPr id="345" name="Google Shape;34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943" y="832662"/>
            <a:ext cx="3523406" cy="1981916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6"/>
          <p:cNvSpPr txBox="1"/>
          <p:nvPr/>
        </p:nvSpPr>
        <p:spPr>
          <a:xfrm>
            <a:off x="5503521" y="4643248"/>
            <a:ext cx="3469330" cy="25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Examples of compressed RF pulses</a:t>
            </a:r>
            <a:endParaRPr sz="105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47" name="Google Shape;347;p6"/>
          <p:cNvGrpSpPr/>
          <p:nvPr/>
        </p:nvGrpSpPr>
        <p:grpSpPr>
          <a:xfrm>
            <a:off x="1534255" y="732313"/>
            <a:ext cx="2713140" cy="2294330"/>
            <a:chOff x="295675" y="2898620"/>
            <a:chExt cx="3214151" cy="2592802"/>
          </a:xfrm>
        </p:grpSpPr>
        <p:grpSp>
          <p:nvGrpSpPr>
            <p:cNvPr id="348" name="Google Shape;348;p6"/>
            <p:cNvGrpSpPr/>
            <p:nvPr/>
          </p:nvGrpSpPr>
          <p:grpSpPr>
            <a:xfrm>
              <a:off x="295675" y="2898620"/>
              <a:ext cx="2728691" cy="2592802"/>
              <a:chOff x="295675" y="2898620"/>
              <a:chExt cx="2728691" cy="2592802"/>
            </a:xfrm>
          </p:grpSpPr>
          <p:sp>
            <p:nvSpPr>
              <p:cNvPr id="349" name="Google Shape;349;p6"/>
              <p:cNvSpPr/>
              <p:nvPr/>
            </p:nvSpPr>
            <p:spPr>
              <a:xfrm>
                <a:off x="2678197" y="2902612"/>
                <a:ext cx="44098" cy="325414"/>
              </a:xfrm>
              <a:prstGeom prst="rect">
                <a:avLst/>
              </a:prstGeom>
              <a:solidFill>
                <a:schemeClr val="accent5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6"/>
              <p:cNvSpPr/>
              <p:nvPr/>
            </p:nvSpPr>
            <p:spPr>
              <a:xfrm>
                <a:off x="594840" y="2898620"/>
                <a:ext cx="44098" cy="325414"/>
              </a:xfrm>
              <a:prstGeom prst="rect">
                <a:avLst/>
              </a:prstGeom>
              <a:solidFill>
                <a:schemeClr val="accent5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6"/>
              <p:cNvSpPr/>
              <p:nvPr/>
            </p:nvSpPr>
            <p:spPr>
              <a:xfrm>
                <a:off x="538533" y="3986465"/>
                <a:ext cx="169764" cy="161134"/>
              </a:xfrm>
              <a:prstGeom prst="rect">
                <a:avLst/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6"/>
              <p:cNvSpPr/>
              <p:nvPr/>
            </p:nvSpPr>
            <p:spPr>
              <a:xfrm>
                <a:off x="295675" y="3119200"/>
                <a:ext cx="650847" cy="914400"/>
              </a:xfrm>
              <a:prstGeom prst="rect">
                <a:avLst/>
              </a:prstGeom>
              <a:solidFill>
                <a:srgbClr val="FF0000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50"/>
                  <a:buFont typeface="Arial"/>
                  <a:buNone/>
                </a:pPr>
                <a:r>
                  <a:rPr lang="en-US" sz="75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50 MW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50"/>
                  <a:buFont typeface="Arial"/>
                  <a:buNone/>
                </a:pPr>
                <a:r>
                  <a:rPr lang="en-US" sz="75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XL-4 klystron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53" name="Google Shape;353;p6"/>
              <p:cNvSpPr/>
              <p:nvPr/>
            </p:nvSpPr>
            <p:spPr>
              <a:xfrm>
                <a:off x="1397405" y="3548568"/>
                <a:ext cx="73529" cy="325414"/>
              </a:xfrm>
              <a:prstGeom prst="rect">
                <a:avLst/>
              </a:prstGeom>
              <a:solidFill>
                <a:schemeClr val="accen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6"/>
              <p:cNvSpPr/>
              <p:nvPr/>
            </p:nvSpPr>
            <p:spPr>
              <a:xfrm>
                <a:off x="947510" y="3285899"/>
                <a:ext cx="523425" cy="139653"/>
              </a:xfrm>
              <a:prstGeom prst="rect">
                <a:avLst/>
              </a:prstGeom>
              <a:solidFill>
                <a:schemeClr val="accen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6"/>
              <p:cNvSpPr/>
              <p:nvPr/>
            </p:nvSpPr>
            <p:spPr>
              <a:xfrm>
                <a:off x="1872403" y="3285899"/>
                <a:ext cx="523425" cy="139653"/>
              </a:xfrm>
              <a:prstGeom prst="rect">
                <a:avLst/>
              </a:prstGeom>
              <a:solidFill>
                <a:schemeClr val="accen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6"/>
              <p:cNvSpPr/>
              <p:nvPr/>
            </p:nvSpPr>
            <p:spPr>
              <a:xfrm>
                <a:off x="1302221" y="3173177"/>
                <a:ext cx="773185" cy="439231"/>
              </a:xfrm>
              <a:prstGeom prst="rect">
                <a:avLst/>
              </a:prstGeom>
              <a:solidFill>
                <a:schemeClr val="accent6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6858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75"/>
                  <a:buFont typeface="Arial"/>
                  <a:buNone/>
                </a:pPr>
                <a:r>
                  <a:rPr lang="en-US" sz="675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High Power Hybrid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1159531" y="3752243"/>
                <a:ext cx="508928" cy="339323"/>
              </a:xfrm>
              <a:prstGeom prst="rect">
                <a:avLst/>
              </a:prstGeom>
              <a:solidFill>
                <a:schemeClr val="accent2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50"/>
                  <a:buFont typeface="Arial"/>
                  <a:buNone/>
                </a:pPr>
                <a:r>
                  <a:rPr lang="en-US" sz="75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RF Load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58" name="Google Shape;358;p6"/>
              <p:cNvSpPr/>
              <p:nvPr/>
            </p:nvSpPr>
            <p:spPr>
              <a:xfrm>
                <a:off x="1742637" y="3612407"/>
                <a:ext cx="135460" cy="1680836"/>
              </a:xfrm>
              <a:prstGeom prst="rect">
                <a:avLst/>
              </a:prstGeom>
              <a:solidFill>
                <a:schemeClr val="accen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6"/>
              <p:cNvSpPr/>
              <p:nvPr/>
            </p:nvSpPr>
            <p:spPr>
              <a:xfrm>
                <a:off x="1434169" y="5166008"/>
                <a:ext cx="705573" cy="325414"/>
              </a:xfrm>
              <a:prstGeom prst="rect">
                <a:avLst/>
              </a:prstGeom>
              <a:solidFill>
                <a:schemeClr val="accent2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50"/>
                  <a:buFont typeface="Arial"/>
                  <a:buNone/>
                </a:pPr>
                <a:r>
                  <a:rPr lang="en-US" sz="75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RF Load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60" name="Google Shape;360;p6"/>
              <p:cNvSpPr/>
              <p:nvPr/>
            </p:nvSpPr>
            <p:spPr>
              <a:xfrm rot="5400000">
                <a:off x="1488234" y="4367290"/>
                <a:ext cx="803090" cy="409103"/>
              </a:xfrm>
              <a:prstGeom prst="rect">
                <a:avLst/>
              </a:prstGeom>
              <a:solidFill>
                <a:schemeClr val="accent6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75"/>
                  <a:buFont typeface="Arial"/>
                  <a:buNone/>
                </a:pPr>
                <a:r>
                  <a:rPr lang="en-US" sz="675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High Power hybrid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361" name="Google Shape;361;p6"/>
              <p:cNvSpPr/>
              <p:nvPr/>
            </p:nvSpPr>
            <p:spPr>
              <a:xfrm>
                <a:off x="2593315" y="4013488"/>
                <a:ext cx="169764" cy="161134"/>
              </a:xfrm>
              <a:prstGeom prst="rect">
                <a:avLst/>
              </a:prstGeom>
              <a:solidFill>
                <a:schemeClr val="dk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2094333" y="4372331"/>
                <a:ext cx="121956" cy="40282"/>
              </a:xfrm>
              <a:prstGeom prst="rect">
                <a:avLst/>
              </a:prstGeom>
              <a:solidFill>
                <a:schemeClr val="accen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2101294" y="4718589"/>
                <a:ext cx="121956" cy="40282"/>
              </a:xfrm>
              <a:prstGeom prst="rect">
                <a:avLst/>
              </a:prstGeom>
              <a:solidFill>
                <a:schemeClr val="accent1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4" name="Google Shape;364;p6"/>
              <p:cNvGrpSpPr/>
              <p:nvPr/>
            </p:nvGrpSpPr>
            <p:grpSpPr>
              <a:xfrm>
                <a:off x="2151741" y="4218781"/>
                <a:ext cx="395971" cy="681476"/>
                <a:chOff x="2151741" y="4218781"/>
                <a:chExt cx="444115" cy="997861"/>
              </a:xfrm>
            </p:grpSpPr>
            <p:sp>
              <p:nvSpPr>
                <p:cNvPr id="365" name="Google Shape;365;p6"/>
                <p:cNvSpPr/>
                <p:nvPr/>
              </p:nvSpPr>
              <p:spPr>
                <a:xfrm>
                  <a:off x="2151741" y="4218781"/>
                  <a:ext cx="444115" cy="473035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68550" tIns="34275" rIns="68550" bIns="3427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50"/>
                    <a:buFont typeface="Arial"/>
                    <a:buNone/>
                  </a:pPr>
                  <a:endParaRPr sz="105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366;p6"/>
                <p:cNvSpPr/>
                <p:nvPr/>
              </p:nvSpPr>
              <p:spPr>
                <a:xfrm>
                  <a:off x="2151741" y="4743607"/>
                  <a:ext cx="444115" cy="473035"/>
                </a:xfrm>
                <a:prstGeom prst="ellipse">
                  <a:avLst/>
                </a:prstGeom>
                <a:solidFill>
                  <a:schemeClr val="accent1"/>
                </a:solidFill>
                <a:ln w="254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68550" tIns="34275" rIns="68550" bIns="3427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50"/>
                    <a:buFont typeface="Arial"/>
                    <a:buNone/>
                  </a:pPr>
                  <a:endParaRPr sz="1050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67" name="Google Shape;367;p6"/>
              <p:cNvSpPr/>
              <p:nvPr/>
            </p:nvSpPr>
            <p:spPr>
              <a:xfrm>
                <a:off x="1593187" y="4124771"/>
                <a:ext cx="1003970" cy="899851"/>
              </a:xfrm>
              <a:prstGeom prst="rect">
                <a:avLst/>
              </a:prstGeom>
              <a:solidFill>
                <a:srgbClr val="00FF00">
                  <a:alpha val="2745"/>
                </a:srgbClr>
              </a:solidFill>
              <a:ln w="25400" cap="flat" cmpd="sng">
                <a:solidFill>
                  <a:schemeClr val="dk1"/>
                </a:solidFill>
                <a:prstDash val="dash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50"/>
                  <a:buFont typeface="Arial"/>
                  <a:buNone/>
                </a:pPr>
                <a:endParaRPr sz="105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6"/>
              <p:cNvSpPr/>
              <p:nvPr/>
            </p:nvSpPr>
            <p:spPr>
              <a:xfrm>
                <a:off x="2373519" y="3123193"/>
                <a:ext cx="650847" cy="914400"/>
              </a:xfrm>
              <a:prstGeom prst="rect">
                <a:avLst/>
              </a:prstGeom>
              <a:solidFill>
                <a:srgbClr val="FF0000"/>
              </a:solidFill>
              <a:ln w="254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68550" tIns="34275" rIns="68550" bIns="342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50"/>
                  <a:buFont typeface="Arial"/>
                  <a:buNone/>
                </a:pPr>
                <a:r>
                  <a:rPr lang="en-US" sz="75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50 MW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750"/>
                  <a:buFont typeface="Arial"/>
                  <a:buNone/>
                </a:pPr>
                <a:r>
                  <a:rPr lang="en-US" sz="750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XL-4 Klystron</a:t>
                </a:r>
                <a:endParaRPr sz="825" b="0" i="0" u="none" strike="noStrike" cap="none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369" name="Google Shape;369;p6"/>
            <p:cNvCxnSpPr/>
            <p:nvPr/>
          </p:nvCxnSpPr>
          <p:spPr>
            <a:xfrm rot="10800000">
              <a:off x="1021044" y="3361633"/>
              <a:ext cx="27432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triangle" w="sm" len="sm"/>
              <a:tailEnd type="none" w="sm" len="sm"/>
            </a:ln>
          </p:spPr>
        </p:cxnSp>
        <p:cxnSp>
          <p:nvCxnSpPr>
            <p:cNvPr id="370" name="Google Shape;370;p6"/>
            <p:cNvCxnSpPr/>
            <p:nvPr/>
          </p:nvCxnSpPr>
          <p:spPr>
            <a:xfrm>
              <a:off x="2092343" y="3350257"/>
              <a:ext cx="27432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triangle" w="sm" len="sm"/>
              <a:tailEnd type="none" w="sm" len="sm"/>
            </a:ln>
          </p:spPr>
        </p:cxnSp>
        <p:cxnSp>
          <p:nvCxnSpPr>
            <p:cNvPr id="371" name="Google Shape;371;p6"/>
            <p:cNvCxnSpPr/>
            <p:nvPr/>
          </p:nvCxnSpPr>
          <p:spPr>
            <a:xfrm rot="-5400000">
              <a:off x="1672390" y="3895049"/>
              <a:ext cx="274320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triangle" w="sm" len="sm"/>
              <a:tailEnd type="none" w="sm" len="sm"/>
            </a:ln>
          </p:spPr>
        </p:cxnSp>
        <p:sp>
          <p:nvSpPr>
            <p:cNvPr id="372" name="Google Shape;372;p6"/>
            <p:cNvSpPr txBox="1"/>
            <p:nvPr/>
          </p:nvSpPr>
          <p:spPr>
            <a:xfrm>
              <a:off x="2677742" y="5022174"/>
              <a:ext cx="832084" cy="4130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noAutofit/>
            </a:bodyPr>
            <a:lstStyle/>
            <a:p>
              <a:pPr marL="0" marR="0" lvl="0" indent="89059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25"/>
                <a:buFont typeface="Arial"/>
                <a:buNone/>
              </a:pPr>
              <a:r>
                <a:rPr lang="en-US" sz="825" b="0" i="1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Spherical cavities</a:t>
              </a:r>
              <a:endParaRPr sz="825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>
              <a:off x="2490566" y="4823055"/>
              <a:ext cx="174327" cy="389931"/>
            </a:xfrm>
            <a:custGeom>
              <a:avLst/>
              <a:gdLst/>
              <a:ahLst/>
              <a:cxnLst/>
              <a:rect l="l" t="t" r="r" b="b"/>
              <a:pathLst>
                <a:path w="82550" h="381000" extrusionOk="0">
                  <a:moveTo>
                    <a:pt x="82550" y="381000"/>
                  </a:moveTo>
                  <a:cubicBezTo>
                    <a:pt x="48683" y="378354"/>
                    <a:pt x="14817" y="375708"/>
                    <a:pt x="12700" y="330200"/>
                  </a:cubicBezTo>
                  <a:cubicBezTo>
                    <a:pt x="10583" y="284692"/>
                    <a:pt x="71967" y="162983"/>
                    <a:pt x="69850" y="107950"/>
                  </a:cubicBezTo>
                  <a:cubicBezTo>
                    <a:pt x="67733" y="52917"/>
                    <a:pt x="33866" y="26458"/>
                    <a:pt x="0" y="0"/>
                  </a:cubicBezTo>
                </a:path>
              </a:pathLst>
            </a:custGeom>
            <a:noFill/>
            <a:ln w="25400" cap="flat" cmpd="sng">
              <a:solidFill>
                <a:srgbClr val="061C2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endParaRPr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6"/>
            <p:cNvSpPr/>
            <p:nvPr/>
          </p:nvSpPr>
          <p:spPr>
            <a:xfrm>
              <a:off x="2502565" y="4455942"/>
              <a:ext cx="229880" cy="763394"/>
            </a:xfrm>
            <a:custGeom>
              <a:avLst/>
              <a:gdLst/>
              <a:ahLst/>
              <a:cxnLst/>
              <a:rect l="l" t="t" r="r" b="b"/>
              <a:pathLst>
                <a:path w="143752" h="723900" extrusionOk="0">
                  <a:moveTo>
                    <a:pt x="127000" y="723900"/>
                  </a:moveTo>
                  <a:cubicBezTo>
                    <a:pt x="116416" y="674158"/>
                    <a:pt x="105833" y="624417"/>
                    <a:pt x="107950" y="533400"/>
                  </a:cubicBezTo>
                  <a:cubicBezTo>
                    <a:pt x="110067" y="442383"/>
                    <a:pt x="157692" y="266700"/>
                    <a:pt x="139700" y="177800"/>
                  </a:cubicBezTo>
                  <a:cubicBezTo>
                    <a:pt x="121708" y="88900"/>
                    <a:pt x="60854" y="44450"/>
                    <a:pt x="0" y="0"/>
                  </a:cubicBezTo>
                </a:path>
              </a:pathLst>
            </a:custGeom>
            <a:noFill/>
            <a:ln w="25400" cap="flat" cmpd="sng">
              <a:solidFill>
                <a:srgbClr val="061C2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endParaRPr sz="105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5" name="Google Shape;37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8943" y="2880609"/>
            <a:ext cx="3523406" cy="19819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6" name="Google Shape;376;p6"/>
          <p:cNvGrpSpPr/>
          <p:nvPr/>
        </p:nvGrpSpPr>
        <p:grpSpPr>
          <a:xfrm>
            <a:off x="5656815" y="801601"/>
            <a:ext cx="2858912" cy="4158016"/>
            <a:chOff x="1633577" y="1281847"/>
            <a:chExt cx="4150181" cy="5527199"/>
          </a:xfrm>
        </p:grpSpPr>
        <p:pic>
          <p:nvPicPr>
            <p:cNvPr id="377" name="Google Shape;377;p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633577" y="1281847"/>
              <a:ext cx="4150181" cy="55271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6"/>
            <p:cNvSpPr txBox="1"/>
            <p:nvPr/>
          </p:nvSpPr>
          <p:spPr>
            <a:xfrm>
              <a:off x="4515288" y="4150787"/>
              <a:ext cx="1217974" cy="409070"/>
            </a:xfrm>
            <a:prstGeom prst="rect">
              <a:avLst/>
            </a:prstGeom>
            <a:solidFill>
              <a:srgbClr val="080808">
                <a:alpha val="2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Klystron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6"/>
            <p:cNvSpPr txBox="1"/>
            <p:nvPr/>
          </p:nvSpPr>
          <p:spPr>
            <a:xfrm>
              <a:off x="2627180" y="1357304"/>
              <a:ext cx="1503879" cy="695457"/>
            </a:xfrm>
            <a:prstGeom prst="rect">
              <a:avLst/>
            </a:prstGeom>
            <a:solidFill>
              <a:srgbClr val="080808">
                <a:alpha val="2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Directional </a:t>
              </a:r>
              <a:b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Coupler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6"/>
            <p:cNvSpPr txBox="1"/>
            <p:nvPr/>
          </p:nvSpPr>
          <p:spPr>
            <a:xfrm>
              <a:off x="2730535" y="2967334"/>
              <a:ext cx="1007219" cy="409070"/>
            </a:xfrm>
            <a:prstGeom prst="rect">
              <a:avLst/>
            </a:prstGeom>
            <a:solidFill>
              <a:srgbClr val="080808">
                <a:alpha val="2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SLED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6"/>
            <p:cNvSpPr txBox="1"/>
            <p:nvPr/>
          </p:nvSpPr>
          <p:spPr>
            <a:xfrm>
              <a:off x="3096930" y="5391486"/>
              <a:ext cx="922658" cy="409070"/>
            </a:xfrm>
            <a:prstGeom prst="rect">
              <a:avLst/>
            </a:prstGeom>
            <a:solidFill>
              <a:srgbClr val="080808">
                <a:alpha val="2901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Load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82" name="Google Shape;382;p6"/>
            <p:cNvCxnSpPr/>
            <p:nvPr/>
          </p:nvCxnSpPr>
          <p:spPr>
            <a:xfrm flipH="1">
              <a:off x="2730536" y="3429000"/>
              <a:ext cx="328819" cy="887898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83" name="Google Shape;383;p6"/>
            <p:cNvCxnSpPr/>
            <p:nvPr/>
          </p:nvCxnSpPr>
          <p:spPr>
            <a:xfrm flipH="1">
              <a:off x="2314701" y="5760818"/>
              <a:ext cx="1318646" cy="472335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84" name="Google Shape;384;p6"/>
            <p:cNvCxnSpPr/>
            <p:nvPr/>
          </p:nvCxnSpPr>
          <p:spPr>
            <a:xfrm>
              <a:off x="3966008" y="1679353"/>
              <a:ext cx="658408" cy="122073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385" name="Google Shape;385;p6"/>
          <p:cNvSpPr txBox="1"/>
          <p:nvPr/>
        </p:nvSpPr>
        <p:spPr>
          <a:xfrm>
            <a:off x="853588" y="3100352"/>
            <a:ext cx="4457537" cy="333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t" anchorCtr="0">
            <a:noAutofit/>
          </a:bodyPr>
          <a:lstStyle/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SLAC-built RF pulse compression system recently used to compress pulses from 50 megawatts over 1 µs to 317 megawatts over 2 ns.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Further development power combining two 50 MW klystrons has produced up to 510 MW.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B83A4B"/>
              </a:buClr>
              <a:buSzPts val="1600"/>
              <a:buFont typeface="Arial"/>
              <a:buChar char="•"/>
            </a:pPr>
            <a:r>
              <a:rPr lang="en-US" sz="130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System used to high power test </a:t>
            </a:r>
            <a:r>
              <a:rPr lang="en-US" sz="130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short-pulse </a:t>
            </a:r>
            <a:r>
              <a:rPr lang="en-US" sz="130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gun cavities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8F5C28-5FFC-99E3-F3F2-CE61082246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38" r="10866" b="14344"/>
          <a:stretch>
            <a:fillRect/>
          </a:stretch>
        </p:blipFill>
        <p:spPr>
          <a:xfrm>
            <a:off x="1176652" y="937150"/>
            <a:ext cx="7172633" cy="3805188"/>
          </a:xfrm>
          <a:prstGeom prst="rect">
            <a:avLst/>
          </a:prstGeom>
        </p:spPr>
      </p:pic>
      <p:sp>
        <p:nvSpPr>
          <p:cNvPr id="459" name="Google Shape;459;p27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/>
              <a:t>Capabilities for High Power Testing</a:t>
            </a:r>
            <a:endParaRPr/>
          </a:p>
        </p:txBody>
      </p:sp>
      <p:sp>
        <p:nvSpPr>
          <p:cNvPr id="460" name="Google Shape;460;p27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0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461" name="Google Shape;461;p27"/>
          <p:cNvSpPr txBox="1"/>
          <p:nvPr/>
        </p:nvSpPr>
        <p:spPr>
          <a:xfrm>
            <a:off x="600074" y="656326"/>
            <a:ext cx="7915275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 lead-shielded radiation enclosure is available to house the gun cavity while under high power testing.</a:t>
            </a:r>
            <a:endParaRPr sz="135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62" name="Google Shape;462;p27"/>
          <p:cNvPicPr preferRelativeResize="0"/>
          <p:nvPr/>
        </p:nvPicPr>
        <p:blipFill rotWithShape="1">
          <a:blip r:embed="rId4">
            <a:alphaModFix/>
          </a:blip>
          <a:srcRect t="24390" r="60795" b="7457"/>
          <a:stretch/>
        </p:blipFill>
        <p:spPr>
          <a:xfrm>
            <a:off x="878625" y="1117557"/>
            <a:ext cx="2083707" cy="1633069"/>
          </a:xfrm>
          <a:prstGeom prst="rect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3" name="Google Shape;463;p27"/>
          <p:cNvSpPr txBox="1"/>
          <p:nvPr/>
        </p:nvSpPr>
        <p:spPr>
          <a:xfrm>
            <a:off x="4085662" y="2559079"/>
            <a:ext cx="1059094" cy="395550"/>
          </a:xfrm>
          <a:prstGeom prst="rect">
            <a:avLst/>
          </a:prstGeom>
          <a:solidFill>
            <a:srgbClr val="FFFFFF">
              <a:alpha val="57254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lang="en-US" sz="1725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Controls</a:t>
            </a:r>
            <a:endParaRPr sz="1725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4" name="Google Shape;464;p27"/>
          <p:cNvSpPr txBox="1"/>
          <p:nvPr/>
        </p:nvSpPr>
        <p:spPr>
          <a:xfrm>
            <a:off x="5627119" y="2839744"/>
            <a:ext cx="1100700" cy="474075"/>
          </a:xfrm>
          <a:prstGeom prst="rect">
            <a:avLst/>
          </a:prstGeom>
          <a:solidFill>
            <a:srgbClr val="FFFFFF">
              <a:alpha val="57254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5"/>
              <a:buFont typeface="Arial"/>
              <a:buNone/>
            </a:pPr>
            <a:r>
              <a:rPr lang="en-US" sz="1275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Pulse Compressor</a:t>
            </a:r>
            <a:endParaRPr sz="1275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5" name="Google Shape;465;p27"/>
          <p:cNvSpPr txBox="1"/>
          <p:nvPr/>
        </p:nvSpPr>
        <p:spPr>
          <a:xfrm>
            <a:off x="998625" y="1315576"/>
            <a:ext cx="1126800" cy="395550"/>
          </a:xfrm>
          <a:prstGeom prst="rect">
            <a:avLst/>
          </a:prstGeom>
          <a:solidFill>
            <a:srgbClr val="FFFFFF">
              <a:alpha val="57254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lang="en-US" sz="1725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Enclosure</a:t>
            </a:r>
            <a:endParaRPr sz="1725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6" name="Google Shape;466;p27"/>
          <p:cNvSpPr txBox="1"/>
          <p:nvPr/>
        </p:nvSpPr>
        <p:spPr>
          <a:xfrm>
            <a:off x="1562025" y="3652283"/>
            <a:ext cx="1126800" cy="395550"/>
          </a:xfrm>
          <a:prstGeom prst="rect">
            <a:avLst/>
          </a:prstGeom>
          <a:solidFill>
            <a:srgbClr val="FFFFFF">
              <a:alpha val="57254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lang="en-US" sz="1725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Enclosure</a:t>
            </a:r>
            <a:endParaRPr sz="1725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7" name="Google Shape;467;p27"/>
          <p:cNvSpPr txBox="1"/>
          <p:nvPr/>
        </p:nvSpPr>
        <p:spPr>
          <a:xfrm>
            <a:off x="3073836" y="2681231"/>
            <a:ext cx="656100" cy="395550"/>
          </a:xfrm>
          <a:prstGeom prst="rect">
            <a:avLst/>
          </a:prstGeom>
          <a:solidFill>
            <a:srgbClr val="FFFFFF">
              <a:alpha val="57254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lang="en-US" sz="1725" b="0" i="0" u="none" strike="noStrike" cap="none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TS04</a:t>
            </a:r>
            <a:endParaRPr sz="1725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Google Shape;467;p27">
            <a:extLst>
              <a:ext uri="{FF2B5EF4-FFF2-40B4-BE49-F238E27FC236}">
                <a16:creationId xmlns:a16="http://schemas.microsoft.com/office/drawing/2014/main" id="{5BEDEC3F-5D15-0244-6B12-C8C292ABAA5F}"/>
              </a:ext>
            </a:extLst>
          </p:cNvPr>
          <p:cNvSpPr txBox="1"/>
          <p:nvPr/>
        </p:nvSpPr>
        <p:spPr>
          <a:xfrm>
            <a:off x="6756699" y="2665716"/>
            <a:ext cx="656100" cy="395550"/>
          </a:xfrm>
          <a:prstGeom prst="rect">
            <a:avLst/>
          </a:prstGeom>
          <a:solidFill>
            <a:srgbClr val="FFFFFF">
              <a:alpha val="57254"/>
            </a:srgbClr>
          </a:solidFill>
          <a:ln>
            <a:noFill/>
          </a:ln>
          <a:effectLst>
            <a:outerShdw blurRad="57150" dist="19050" dir="5400000" algn="bl" rotWithShape="0">
              <a:srgbClr val="000000">
                <a:alpha val="48235"/>
              </a:srgbClr>
            </a:outerShdw>
          </a:effectLst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5"/>
              <a:buFont typeface="Arial"/>
              <a:buNone/>
            </a:pPr>
            <a:r>
              <a:rPr lang="en-US" sz="1725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TS06</a:t>
            </a:r>
            <a:endParaRPr sz="1725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80c985a746_6_0"/>
          <p:cNvSpPr txBox="1">
            <a:spLocks noGrp="1"/>
          </p:cNvSpPr>
          <p:nvPr>
            <p:ph type="body" idx="1"/>
          </p:nvPr>
        </p:nvSpPr>
        <p:spPr>
          <a:xfrm>
            <a:off x="600075" y="713307"/>
            <a:ext cx="7915200" cy="2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2000"/>
              <a:buNone/>
            </a:pPr>
            <a:r>
              <a:rPr lang="en-US" dirty="0"/>
              <a:t>Diffusion bonded assembly of 1.5 Cells </a:t>
            </a:r>
            <a:endParaRPr dirty="0"/>
          </a:p>
        </p:txBody>
      </p:sp>
      <p:sp>
        <p:nvSpPr>
          <p:cNvPr id="484" name="Google Shape;484;g380c985a746_6_0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00" cy="4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Mechanical Details of the Cavity and Assembly</a:t>
            </a:r>
            <a:endParaRPr/>
          </a:p>
        </p:txBody>
      </p:sp>
      <p:sp>
        <p:nvSpPr>
          <p:cNvPr id="485" name="Google Shape;485;g380c985a746_6_0"/>
          <p:cNvSpPr txBox="1">
            <a:spLocks noGrp="1"/>
          </p:cNvSpPr>
          <p:nvPr>
            <p:ph type="body" idx="2"/>
          </p:nvPr>
        </p:nvSpPr>
        <p:spPr>
          <a:xfrm>
            <a:off x="600075" y="1203801"/>
            <a:ext cx="7915200" cy="3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  <p:sp>
        <p:nvSpPr>
          <p:cNvPr id="486" name="Google Shape;486;g380c985a746_6_0"/>
          <p:cNvSpPr txBox="1">
            <a:spLocks noGrp="1"/>
          </p:cNvSpPr>
          <p:nvPr>
            <p:ph type="sldNum" idx="12"/>
          </p:nvPr>
        </p:nvSpPr>
        <p:spPr>
          <a:xfrm>
            <a:off x="6457950" y="4712118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487" name="Google Shape;487;g380c985a746_6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78" y="1276139"/>
            <a:ext cx="4339289" cy="3339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g380c985a746_6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3067" y="1043104"/>
            <a:ext cx="1793704" cy="1961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2AA5C6-154C-8759-1CD1-DA17AA896B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791" y="1043104"/>
            <a:ext cx="1979138" cy="2046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0F6979-BB22-C986-FC14-87549A54E8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6087" y="3089509"/>
            <a:ext cx="2057400" cy="18178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538F3C-189B-5C7E-5C7D-54ACDBB761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487" y="3081489"/>
            <a:ext cx="1715442" cy="18251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>
          <a:extLst>
            <a:ext uri="{FF2B5EF4-FFF2-40B4-BE49-F238E27FC236}">
              <a16:creationId xmlns:a16="http://schemas.microsoft.com/office/drawing/2014/main" id="{33D944ED-9998-44CA-A0B0-8A0F2204F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8">
            <a:extLst>
              <a:ext uri="{FF2B5EF4-FFF2-40B4-BE49-F238E27FC236}">
                <a16:creationId xmlns:a16="http://schemas.microsoft.com/office/drawing/2014/main" id="{BC10AD45-4803-9E9F-A12B-F9F37108A7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lvl="0"/>
            <a:r>
              <a:rPr lang="en-US" dirty="0"/>
              <a:t>Installation for High Power Testing</a:t>
            </a:r>
            <a:endParaRPr dirty="0"/>
          </a:p>
        </p:txBody>
      </p:sp>
      <p:sp>
        <p:nvSpPr>
          <p:cNvPr id="468" name="Google Shape;468;p28">
            <a:extLst>
              <a:ext uri="{FF2B5EF4-FFF2-40B4-BE49-F238E27FC236}">
                <a16:creationId xmlns:a16="http://schemas.microsoft.com/office/drawing/2014/main" id="{030A262C-731E-AD89-70C3-313CB468C47F}"/>
              </a:ext>
            </a:extLst>
          </p:cNvPr>
          <p:cNvSpPr txBox="1"/>
          <p:nvPr/>
        </p:nvSpPr>
        <p:spPr>
          <a:xfrm>
            <a:off x="600075" y="709301"/>
            <a:ext cx="7915275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Waveguide is routed overhead and down into enclosure, building upon current scaffolding.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Waveguide hybrid is used to protect reflected power from going back to klystron.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Cavities </a:t>
            </a: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are</a:t>
            </a: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 powered by TM01 mode launcher used for previous single cavity experiments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25"/>
              <a:buFont typeface="Arial"/>
              <a:buChar char="•"/>
            </a:pP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Faraday cup is installed to measure dark current emitted by cavity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69" name="Google Shape;469;p28" title="1000035866.jpg">
            <a:extLst>
              <a:ext uri="{FF2B5EF4-FFF2-40B4-BE49-F238E27FC236}">
                <a16:creationId xmlns:a16="http://schemas.microsoft.com/office/drawing/2014/main" id="{B7FFBFA3-B606-7A2D-C7A2-281E96C93C3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5460" y="2027801"/>
            <a:ext cx="3679140" cy="2759351"/>
          </a:xfrm>
          <a:prstGeom prst="rect">
            <a:avLst/>
          </a:prstGeom>
          <a:noFill/>
          <a:ln>
            <a:noFill/>
          </a:ln>
        </p:spPr>
      </p:pic>
      <p:sp>
        <p:nvSpPr>
          <p:cNvPr id="470" name="Google Shape;470;p28">
            <a:extLst>
              <a:ext uri="{FF2B5EF4-FFF2-40B4-BE49-F238E27FC236}">
                <a16:creationId xmlns:a16="http://schemas.microsoft.com/office/drawing/2014/main" id="{DC42C9D3-3E2A-AC51-A9CB-2CB41E17426F}"/>
              </a:ext>
            </a:extLst>
          </p:cNvPr>
          <p:cNvSpPr txBox="1"/>
          <p:nvPr/>
        </p:nvSpPr>
        <p:spPr>
          <a:xfrm>
            <a:off x="745450" y="3838100"/>
            <a:ext cx="1014000" cy="3849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Enclosure</a:t>
            </a:r>
            <a:endParaRPr sz="13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1" name="Google Shape;471;p28">
            <a:extLst>
              <a:ext uri="{FF2B5EF4-FFF2-40B4-BE49-F238E27FC236}">
                <a16:creationId xmlns:a16="http://schemas.microsoft.com/office/drawing/2014/main" id="{6B68C475-3192-1306-F220-DF4D7C691E7D}"/>
              </a:ext>
            </a:extLst>
          </p:cNvPr>
          <p:cNvSpPr txBox="1"/>
          <p:nvPr/>
        </p:nvSpPr>
        <p:spPr>
          <a:xfrm>
            <a:off x="2194175" y="2345700"/>
            <a:ext cx="1014000" cy="3849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Waveguide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2" name="Google Shape;472;p28">
            <a:extLst>
              <a:ext uri="{FF2B5EF4-FFF2-40B4-BE49-F238E27FC236}">
                <a16:creationId xmlns:a16="http://schemas.microsoft.com/office/drawing/2014/main" id="{7950C12F-A9EE-C720-ACE7-831F8841FAA6}"/>
              </a:ext>
            </a:extLst>
          </p:cNvPr>
          <p:cNvSpPr txBox="1"/>
          <p:nvPr/>
        </p:nvSpPr>
        <p:spPr>
          <a:xfrm>
            <a:off x="3583700" y="3648050"/>
            <a:ext cx="840900" cy="3849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Klystron</a:t>
            </a:r>
            <a:endParaRPr sz="13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73" name="Google Shape;473;p28" title="cupid_design3_mode_launcher_isoview.png">
            <a:extLst>
              <a:ext uri="{FF2B5EF4-FFF2-40B4-BE49-F238E27FC236}">
                <a16:creationId xmlns:a16="http://schemas.microsoft.com/office/drawing/2014/main" id="{5FC40EDB-89BD-BB8B-6D5C-00D51260863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2173" y="2205151"/>
            <a:ext cx="3472834" cy="2810898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28">
            <a:extLst>
              <a:ext uri="{FF2B5EF4-FFF2-40B4-BE49-F238E27FC236}">
                <a16:creationId xmlns:a16="http://schemas.microsoft.com/office/drawing/2014/main" id="{AB1BBD8D-5E2B-A0F7-F507-EA1FB97C45CA}"/>
              </a:ext>
            </a:extLst>
          </p:cNvPr>
          <p:cNvSpPr txBox="1"/>
          <p:nvPr/>
        </p:nvSpPr>
        <p:spPr>
          <a:xfrm>
            <a:off x="7708275" y="2404475"/>
            <a:ext cx="144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TM01 mode launcher</a:t>
            </a:r>
            <a:endParaRPr sz="1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5" name="Google Shape;475;p28">
            <a:extLst>
              <a:ext uri="{FF2B5EF4-FFF2-40B4-BE49-F238E27FC236}">
                <a16:creationId xmlns:a16="http://schemas.microsoft.com/office/drawing/2014/main" id="{B3F41746-BB95-0133-C914-EF930C322F18}"/>
              </a:ext>
            </a:extLst>
          </p:cNvPr>
          <p:cNvSpPr txBox="1"/>
          <p:nvPr/>
        </p:nvSpPr>
        <p:spPr>
          <a:xfrm>
            <a:off x="4787100" y="2666175"/>
            <a:ext cx="1449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CUPID electron gun</a:t>
            </a:r>
            <a:endParaRPr sz="16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975115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92292A-3376-92B2-4D94-04CD46AF2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00" y="2027801"/>
            <a:ext cx="3998460" cy="29988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634BFB-ED33-81B1-6776-8D282EBFF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27800"/>
            <a:ext cx="3998460" cy="2998845"/>
          </a:xfrm>
          <a:prstGeom prst="rect">
            <a:avLst/>
          </a:prstGeom>
        </p:spPr>
      </p:pic>
      <p:sp>
        <p:nvSpPr>
          <p:cNvPr id="467" name="Google Shape;467;p28"/>
          <p:cNvSpPr txBox="1">
            <a:spLocks noGrp="1"/>
          </p:cNvSpPr>
          <p:nvPr>
            <p:ph type="title"/>
          </p:nvPr>
        </p:nvSpPr>
        <p:spPr>
          <a:xfrm>
            <a:off x="600075" y="200026"/>
            <a:ext cx="7915275" cy="47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50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C1515"/>
              </a:buClr>
              <a:buSzPts val="3200"/>
              <a:buFont typeface="Lato"/>
              <a:buNone/>
            </a:pPr>
            <a:r>
              <a:rPr lang="en-US" dirty="0"/>
              <a:t>Installation for High Power Testing</a:t>
            </a:r>
            <a:endParaRPr dirty="0"/>
          </a:p>
        </p:txBody>
      </p:sp>
      <p:sp>
        <p:nvSpPr>
          <p:cNvPr id="468" name="Google Shape;468;p28"/>
          <p:cNvSpPr txBox="1"/>
          <p:nvPr/>
        </p:nvSpPr>
        <p:spPr>
          <a:xfrm>
            <a:off x="600075" y="709301"/>
            <a:ext cx="7915275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Second hybrid is used to protect reflected power from going back to SLED, two cavities tested at once.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50000"/>
              </a:lnSpc>
              <a:buSzPts val="1350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Cavities are attached to thermoelectric coolers for temperature stability up to 30 W average power</a:t>
            </a:r>
            <a:endParaRPr lang="en-US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25"/>
              <a:buFont typeface="Arial"/>
              <a:buChar char="•"/>
            </a:pPr>
            <a:r>
              <a:rPr lang="en-US" sz="1350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Initially we would limit testing to 10 Hz to ensure both cavities remains in tune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0" name="Google Shape;470;p28"/>
          <p:cNvSpPr txBox="1"/>
          <p:nvPr/>
        </p:nvSpPr>
        <p:spPr>
          <a:xfrm>
            <a:off x="5566407" y="3648050"/>
            <a:ext cx="1098675" cy="584745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TM01 Mode Launcher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1" name="Google Shape;471;p28"/>
          <p:cNvSpPr txBox="1"/>
          <p:nvPr/>
        </p:nvSpPr>
        <p:spPr>
          <a:xfrm>
            <a:off x="600075" y="3263150"/>
            <a:ext cx="743143" cy="3849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Hybrid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2" name="Google Shape;472;p28"/>
          <p:cNvSpPr txBox="1"/>
          <p:nvPr/>
        </p:nvSpPr>
        <p:spPr>
          <a:xfrm>
            <a:off x="1343218" y="2424726"/>
            <a:ext cx="1405547" cy="584745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Thermoelectric Cooler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" name="Google Shape;472;p28">
            <a:extLst>
              <a:ext uri="{FF2B5EF4-FFF2-40B4-BE49-F238E27FC236}">
                <a16:creationId xmlns:a16="http://schemas.microsoft.com/office/drawing/2014/main" id="{26EA1E04-1D54-FDB0-F26E-888184C5214F}"/>
              </a:ext>
            </a:extLst>
          </p:cNvPr>
          <p:cNvSpPr txBox="1"/>
          <p:nvPr/>
        </p:nvSpPr>
        <p:spPr>
          <a:xfrm>
            <a:off x="6790570" y="2650105"/>
            <a:ext cx="1597390" cy="584745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Thermoelectric Cooler with Cavity</a:t>
            </a:r>
            <a:endParaRPr sz="13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AC_RevisedPalette_2012">
      <a:dk1>
        <a:srgbClr val="000000"/>
      </a:dk1>
      <a:lt1>
        <a:srgbClr val="FFFFFF"/>
      </a:lt1>
      <a:dk2>
        <a:srgbClr val="E17000"/>
      </a:dk2>
      <a:lt2>
        <a:srgbClr val="A4001D"/>
      </a:lt2>
      <a:accent1>
        <a:srgbClr val="A4001D"/>
      </a:accent1>
      <a:accent2>
        <a:srgbClr val="E17000"/>
      </a:accent2>
      <a:accent3>
        <a:srgbClr val="4D4F53"/>
      </a:accent3>
      <a:accent4>
        <a:srgbClr val="545455"/>
      </a:accent4>
      <a:accent5>
        <a:srgbClr val="0099CC"/>
      </a:accent5>
      <a:accent6>
        <a:srgbClr val="69BE28"/>
      </a:accent6>
      <a:hlink>
        <a:srgbClr val="A4001D"/>
      </a:hlink>
      <a:folHlink>
        <a:srgbClr val="A4001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C Interior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1356</Words>
  <Application>Microsoft Office PowerPoint</Application>
  <PresentationFormat>On-screen Show (16:9)</PresentationFormat>
  <Paragraphs>156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Calibri</vt:lpstr>
      <vt:lpstr>Lato</vt:lpstr>
      <vt:lpstr>Montserrat</vt:lpstr>
      <vt:lpstr>Arial</vt:lpstr>
      <vt:lpstr>Roboto</vt:lpstr>
      <vt:lpstr>Arial Black</vt:lpstr>
      <vt:lpstr>Times New Roman</vt:lpstr>
      <vt:lpstr>Blank</vt:lpstr>
      <vt:lpstr>SLAC Interior Slides</vt:lpstr>
      <vt:lpstr>PowerPoint Presentation</vt:lpstr>
      <vt:lpstr>Higher Brightness through High Gradient</vt:lpstr>
      <vt:lpstr>Compressed Ultrashort Pulse Injector Demonstrator</vt:lpstr>
      <vt:lpstr>RF Pulse Compression</vt:lpstr>
      <vt:lpstr>RF Pulse Compression Network at SLAC</vt:lpstr>
      <vt:lpstr>Capabilities for High Power Testing</vt:lpstr>
      <vt:lpstr>Mechanical Details of the Cavity and Assembly</vt:lpstr>
      <vt:lpstr>Installation for High Power Testing</vt:lpstr>
      <vt:lpstr>Installation for High Power Testing</vt:lpstr>
      <vt:lpstr>Demonstration of High Power Short Pulses at SLAC</vt:lpstr>
      <vt:lpstr>Dark Current Charge Quantification</vt:lpstr>
      <vt:lpstr>Breakdown Statistics Estimate</vt:lpstr>
      <vt:lpstr>Comparison to Other Photo-guns</vt:lpstr>
      <vt:lpstr>Phase II: Objectives and Resources</vt:lpstr>
      <vt:lpstr>Major Takeaways</vt:lpstr>
      <vt:lpstr>Questions?</vt:lpstr>
      <vt:lpstr>Science Drivers for Hard X-ray Photons at LCLS</vt:lpstr>
      <vt:lpstr>Science Drivers for Hard X-ray Photons at LCLS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Dhar, Ankur</cp:lastModifiedBy>
  <cp:revision>36</cp:revision>
  <dcterms:created xsi:type="dcterms:W3CDTF">2012-06-11T23:48:53Z</dcterms:created>
  <dcterms:modified xsi:type="dcterms:W3CDTF">2026-07-28T04:16:47Z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0x010100C727A8737FF4C34C826FDD1F858297E5</vt:lpwstr>
  </property>
</Properties>
</file>