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Proxima Nova"/>
      <p:regular r:id="rId25"/>
      <p:bold r:id="rId26"/>
      <p:italic r:id="rId27"/>
      <p:boldItalic r:id="rId28"/>
    </p:embeddedFont>
    <p:embeddedFont>
      <p:font typeface="Lato"/>
      <p:regular r:id="rId29"/>
      <p:bold r:id="rId30"/>
      <p:italic r:id="rId31"/>
      <p:boldItalic r:id="rId32"/>
    </p:embeddedFont>
    <p:embeddedFont>
      <p:font typeface="Lato Black"/>
      <p:bold r:id="rId33"/>
      <p:boldItalic r:id="rId34"/>
    </p:embeddedFont>
    <p:embeddedFont>
      <p:font typeface="Proxima Nova Semibold"/>
      <p:regular r:id="rId35"/>
      <p:bold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5">
          <p15:clr>
            <a:srgbClr val="A4A3A4"/>
          </p15:clr>
        </p15:guide>
        <p15:guide id="2" orient="horz" pos="971">
          <p15:clr>
            <a:srgbClr val="A4A3A4"/>
          </p15:clr>
        </p15:guide>
        <p15:guide id="3" orient="horz" pos="2809">
          <p15:clr>
            <a:srgbClr val="A4A3A4"/>
          </p15:clr>
        </p15:guide>
        <p15:guide id="4" orient="horz" pos="2985">
          <p15:clr>
            <a:srgbClr val="A4A3A4"/>
          </p15:clr>
        </p15:guide>
        <p15:guide id="5" orient="horz" pos="789">
          <p15:clr>
            <a:srgbClr val="A4A3A4"/>
          </p15:clr>
        </p15:guide>
        <p15:guide id="6" orient="horz" pos="1332">
          <p15:clr>
            <a:srgbClr val="A4A3A4"/>
          </p15:clr>
        </p15:guide>
        <p15:guide id="7" orient="horz" pos="3137">
          <p15:clr>
            <a:srgbClr val="A4A3A4"/>
          </p15:clr>
        </p15:guide>
        <p15:guide id="8" orient="horz" pos="425">
          <p15:clr>
            <a:srgbClr val="A4A3A4"/>
          </p15:clr>
        </p15:guide>
        <p15:guide id="9" orient="horz" pos="2106">
          <p15:clr>
            <a:srgbClr val="A4A3A4"/>
          </p15:clr>
        </p15:guide>
        <p15:guide id="10" pos="2880">
          <p15:clr>
            <a:srgbClr val="A4A3A4"/>
          </p15:clr>
        </p15:guide>
        <p15:guide id="11" pos="363">
          <p15:clr>
            <a:srgbClr val="A4A3A4"/>
          </p15:clr>
        </p15:guide>
        <p15:guide id="12" pos="5396">
          <p15:clr>
            <a:srgbClr val="A4A3A4"/>
          </p15:clr>
        </p15:guide>
        <p15:guide id="13" pos="282">
          <p15:clr>
            <a:srgbClr val="A4A3A4"/>
          </p15:clr>
        </p15:guide>
        <p15:guide id="14" pos="3784">
          <p15:clr>
            <a:srgbClr val="A4A3A4"/>
          </p15:clr>
        </p15:guide>
        <p15:guide id="15" pos="3736">
          <p15:clr>
            <a:srgbClr val="A4A3A4"/>
          </p15:clr>
        </p15:guide>
        <p15:guide id="16" pos="2179">
          <p15:clr>
            <a:srgbClr val="A4A3A4"/>
          </p15:clr>
        </p15:guide>
        <p15:guide id="17" pos="5464">
          <p15:clr>
            <a:srgbClr val="A4A3A4"/>
          </p15:clr>
        </p15:guide>
        <p15:guide id="18" pos="3867">
          <p15:clr>
            <a:srgbClr val="A4A3A4"/>
          </p15:clr>
        </p15:guide>
        <p15:guide id="19" orient="horz" pos="283">
          <p15:clr>
            <a:srgbClr val="747775"/>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5" orient="horz"/>
        <p:guide pos="971" orient="horz"/>
        <p:guide pos="2809" orient="horz"/>
        <p:guide pos="2985" orient="horz"/>
        <p:guide pos="789" orient="horz"/>
        <p:guide pos="1332" orient="horz"/>
        <p:guide pos="3137" orient="horz"/>
        <p:guide pos="425" orient="horz"/>
        <p:guide pos="2106" orient="horz"/>
        <p:guide pos="2880"/>
        <p:guide pos="363"/>
        <p:guide pos="5396"/>
        <p:guide pos="282"/>
        <p:guide pos="3784"/>
        <p:guide pos="3736"/>
        <p:guide pos="2179"/>
        <p:guide pos="5464"/>
        <p:guide pos="3867"/>
        <p:guide pos="283" orient="horz"/>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5.xml"/><Relationship Id="rId41" Type="http://schemas.openxmlformats.org/officeDocument/2006/relationships/font" Target="fonts/Open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roximaNova-bold.fntdata"/><Relationship Id="rId25" Type="http://schemas.openxmlformats.org/officeDocument/2006/relationships/font" Target="fonts/ProximaNova-regular.fntdata"/><Relationship Id="rId28" Type="http://schemas.openxmlformats.org/officeDocument/2006/relationships/font" Target="fonts/ProximaNova-boldItalic.fntdata"/><Relationship Id="rId27" Type="http://schemas.openxmlformats.org/officeDocument/2006/relationships/font" Target="fonts/ProximaNova-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6.xml"/><Relationship Id="rId33" Type="http://schemas.openxmlformats.org/officeDocument/2006/relationships/font" Target="fonts/LatoBlack-bold.fntdata"/><Relationship Id="rId10" Type="http://schemas.openxmlformats.org/officeDocument/2006/relationships/slide" Target="slides/slide5.xml"/><Relationship Id="rId32" Type="http://schemas.openxmlformats.org/officeDocument/2006/relationships/font" Target="fonts/Lato-boldItalic.fntdata"/><Relationship Id="rId13" Type="http://schemas.openxmlformats.org/officeDocument/2006/relationships/slide" Target="slides/slide8.xml"/><Relationship Id="rId35" Type="http://schemas.openxmlformats.org/officeDocument/2006/relationships/font" Target="fonts/ProximaNovaSemibold-regular.fntdata"/><Relationship Id="rId12" Type="http://schemas.openxmlformats.org/officeDocument/2006/relationships/slide" Target="slides/slide7.xml"/><Relationship Id="rId34" Type="http://schemas.openxmlformats.org/officeDocument/2006/relationships/font" Target="fonts/LatoBlack-boldItalic.fntdata"/><Relationship Id="rId15" Type="http://schemas.openxmlformats.org/officeDocument/2006/relationships/slide" Target="slides/slide10.xml"/><Relationship Id="rId37" Type="http://schemas.openxmlformats.org/officeDocument/2006/relationships/font" Target="fonts/ProximaNovaSemibold-boldItalic.fntdata"/><Relationship Id="rId14" Type="http://schemas.openxmlformats.org/officeDocument/2006/relationships/slide" Target="slides/slide9.xml"/><Relationship Id="rId36" Type="http://schemas.openxmlformats.org/officeDocument/2006/relationships/font" Target="fonts/ProximaNovaSemibold-bold.fntdata"/><Relationship Id="rId17" Type="http://schemas.openxmlformats.org/officeDocument/2006/relationships/slide" Target="slides/slide12.xml"/><Relationship Id="rId39" Type="http://schemas.openxmlformats.org/officeDocument/2006/relationships/font" Target="fonts/OpenSans-bold.fntdata"/><Relationship Id="rId16" Type="http://schemas.openxmlformats.org/officeDocument/2006/relationships/slide" Target="slides/slide11.xml"/><Relationship Id="rId38" Type="http://schemas.openxmlformats.org/officeDocument/2006/relationships/font" Target="fonts/Open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Calibri"/>
              <a:ea typeface="Calibri"/>
              <a:cs typeface="Calibri"/>
              <a:sym typeface="Calibri"/>
            </a:endParaRPr>
          </a:p>
        </p:txBody>
      </p:sp>
      <p:sp>
        <p:nvSpPr>
          <p:cNvPr id="35" name="Google Shape;35;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f9524bea3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3f9524bea35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97" name="Google Shape;197;g3f9524bea35_0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CA"/>
              <a:t>I use rainbow for cycle averaged results which will </a:t>
            </a:r>
            <a:r>
              <a:rPr lang="en-CA"/>
              <a:t>feature a singularity at the core in OAM or remain almost identical for the gaussian case</a:t>
            </a:r>
            <a:endParaRPr b="0"/>
          </a:p>
        </p:txBody>
      </p:sp>
      <p:sp>
        <p:nvSpPr>
          <p:cNvPr id="216" name="Google Shape;216;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f952737434_0_1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3f952737434_0_1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CA"/>
              <a:t>Before i get into our next structure it is important to understand the </a:t>
            </a:r>
            <a:r>
              <a:rPr lang="en-CA"/>
              <a:t>makeup</a:t>
            </a:r>
            <a:r>
              <a:rPr lang="en-CA"/>
              <a:t> of our dipole and quadrupole modes. The two hybrid modes each are superpositions of OAM eigenstates and so if you can radiately damp a single mode the remaining mode in the structure will be solely that OAM mode. This also was briefly covered in brian naranjos talk </a:t>
            </a:r>
            <a:r>
              <a:rPr lang="en-CA"/>
              <a:t>prior</a:t>
            </a:r>
            <a:r>
              <a:rPr lang="en-CA"/>
              <a:t> to me. What I wanted to explore with this is reducing BBU and possible transversely focusing an electron beam similar to what was done with AGDWA shown here which uses the orientation of the quad mode in slabs and alternating structure orientations to create quad pairs to maintain beam quality</a:t>
            </a:r>
            <a:endParaRPr/>
          </a:p>
        </p:txBody>
      </p:sp>
      <p:sp>
        <p:nvSpPr>
          <p:cNvPr id="229" name="Google Shape;229;g3f952737434_0_1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95eab3ab6_7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f95eab3ab6_7_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br>
              <a:rPr lang="en-CA"/>
            </a:br>
            <a:br>
              <a:rPr lang="en-CA"/>
            </a:br>
            <a:r>
              <a:rPr lang="en-CA"/>
              <a:t>I can specify the reason I say and LG like mode is that a laguerre gaussian mode is commonly defined as a solution to the paraxial free space equation that carries orbital angular momentum and is a superposition of a hermite gaussian mode. But in this waveguide the solution is to the heimholtz equation which isn’t fully defined for OAM modes.</a:t>
            </a:r>
            <a:endParaRPr b="0"/>
          </a:p>
        </p:txBody>
      </p:sp>
      <p:sp>
        <p:nvSpPr>
          <p:cNvPr id="242" name="Google Shape;242;g3f95eab3ab6_7_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f58839d20d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g3f58839d20d_0_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253" name="Google Shape;253;g3f58839d20d_0_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f5cad21052_5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f5cad21052_5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CA"/>
              <a:t>This needs to be further explored as we have just begun to be able to see transverse focusing of a beam through these </a:t>
            </a:r>
            <a:r>
              <a:rPr lang="en-CA"/>
              <a:t>structures and there is still some amount of the dipole mode present within the structures</a:t>
            </a:r>
            <a:endParaRPr/>
          </a:p>
        </p:txBody>
      </p:sp>
      <p:sp>
        <p:nvSpPr>
          <p:cNvPr id="266" name="Google Shape;266;g3f5cad21052_5_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C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f952737434_0_10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3f952737434_0_10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283" name="Google Shape;283;g3f952737434_0_10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449b251ceb_0_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g3449b251ceb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f94bda154b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3f94bda154b_0_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301" name="Google Shape;301;g3f94bda154b_0_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f5cad21052_5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3f5cad21052_5_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3f5cad21052_5_3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C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g3f58839d20d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 name="Google Shape;48;g3f58839d20d_0_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g3f58839d20d_0_2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C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f58839d20d_0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 name="Google Shape;56;g3f58839d20d_0_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CA"/>
              <a:t>(Shorten) DWA is a form of structure wakefield acceleration using a dielectric lined waveguide as a relativistic electron beam passes through the dielectric lined waveguide the phase velocity of the field exceeds the speed of light in that material and we generate CCR wakefields. But this is plagued by Beam breakup instability. BBU is a consequence of panofsky wenzel when the structure couples into quadrupole or dipole modes that transversely deflect the beam.</a:t>
            </a:r>
            <a:br>
              <a:rPr lang="en-CA"/>
            </a:br>
            <a:br>
              <a:rPr lang="en-CA"/>
            </a:br>
            <a:r>
              <a:rPr lang="en-CA"/>
              <a:t>I am going to address two methods usages of the THz radiation one for spectroscopy and materials studies, and another that is geared towards beam acceleration and shaping using the THz wakefield.</a:t>
            </a:r>
            <a:endParaRPr b="0"/>
          </a:p>
        </p:txBody>
      </p:sp>
      <p:sp>
        <p:nvSpPr>
          <p:cNvPr id="57" name="Google Shape;57;g3f58839d20d_0_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f58839d20d_2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g3f58839d20d_2_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CA"/>
              <a:t>Both of my methods utilize Orbital Angular Momentum for the spectroscopy or acceleration. To give some background OAM is a beam that carries an azimuthal phase variation of some topological charge m. This creates a defined phase singularity at the core and null on axis when taking a field profile of the beam.</a:t>
            </a:r>
            <a:br>
              <a:rPr lang="en-CA"/>
            </a:br>
            <a:br>
              <a:rPr lang="en-CA"/>
            </a:br>
            <a:r>
              <a:rPr lang="en-CA"/>
              <a:t>The most common method for generating OAM laser beams is a Spiral phase plate, which we use in upcoming slides for spectroscopy. </a:t>
            </a:r>
            <a:endParaRPr b="0"/>
          </a:p>
        </p:txBody>
      </p:sp>
      <p:sp>
        <p:nvSpPr>
          <p:cNvPr id="70" name="Google Shape;70;g3f58839d20d_2_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f9636fbef7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3f9636fbef7_0_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CA"/>
              <a:t>So we wanted to explore this at out facility here at UCLA MITHRA</a:t>
            </a:r>
            <a:endParaRPr b="0"/>
          </a:p>
        </p:txBody>
      </p:sp>
      <p:sp>
        <p:nvSpPr>
          <p:cNvPr id="82" name="Google Shape;82;g3f9636fbef7_0_3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f58839d20d_2_1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3f58839d20d_2_1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90" name="Google Shape;90;g3f58839d20d_2_10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f952737434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3f952737434_0_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CA"/>
              <a:t>Because THz is so important for materials research we wanted to start build a layout to generate a OAM THz source for materials research. </a:t>
            </a:r>
            <a:endParaRPr b="0"/>
          </a:p>
        </p:txBody>
      </p:sp>
      <p:sp>
        <p:nvSpPr>
          <p:cNvPr id="108" name="Google Shape;108;g3f952737434_0_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f58839d20d_2_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3f58839d20d_2_8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63" name="Google Shape;163;g3f58839d20d_2_8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f58839d20d_2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3f58839d20d_2_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b="0"/>
          </a:p>
        </p:txBody>
      </p:sp>
      <p:sp>
        <p:nvSpPr>
          <p:cNvPr id="179" name="Google Shape;179;g3f58839d20d_2_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C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spTree>
      <p:nvGrpSpPr>
        <p:cNvPr id="13"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b="-50743" l="-741" r="-58257" t="-50743"/>
          <a:stretch/>
        </p:blipFill>
        <p:spPr>
          <a:xfrm flipH="1" rot="10800000">
            <a:off x="-76200" y="-2609852"/>
            <a:ext cx="14554200" cy="10363201"/>
          </a:xfrm>
          <a:prstGeom prst="diagStripe">
            <a:avLst>
              <a:gd fmla="val 50000" name="adj"/>
            </a:avLst>
          </a:prstGeom>
          <a:noFill/>
          <a:ln>
            <a:noFill/>
          </a:ln>
        </p:spPr>
      </p:pic>
      <p:sp>
        <p:nvSpPr>
          <p:cNvPr id="15" name="Google Shape;15;p2"/>
          <p:cNvSpPr/>
          <p:nvPr/>
        </p:nvSpPr>
        <p:spPr>
          <a:xfrm>
            <a:off x="228600" y="293049"/>
            <a:ext cx="2437590"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FFFFFF"/>
                </a:solidFill>
                <a:latin typeface="Arial"/>
                <a:ea typeface="Arial"/>
                <a:cs typeface="Arial"/>
                <a:sym typeface="Arial"/>
              </a:rPr>
              <a:t>Transition Slide Title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CA" sz="1800" u="none" cap="none" strike="noStrike">
                <a:solidFill>
                  <a:srgbClr val="FFFFFF"/>
                </a:solidFill>
                <a:latin typeface="Arial"/>
                <a:ea typeface="Arial"/>
                <a:cs typeface="Arial"/>
                <a:sym typeface="Arial"/>
              </a:rPr>
              <a:t>Subtitle</a:t>
            </a:r>
            <a:endParaRPr b="0" i="0" sz="1400" u="none" cap="none" strike="noStrike">
              <a:solidFill>
                <a:srgbClr val="000000"/>
              </a:solidFill>
              <a:latin typeface="Arial"/>
              <a:ea typeface="Arial"/>
              <a:cs typeface="Arial"/>
              <a:sym typeface="Arial"/>
            </a:endParaRPr>
          </a:p>
        </p:txBody>
      </p:sp>
      <p:pic>
        <p:nvPicPr>
          <p:cNvPr descr="Shape&#10;&#10;Description automatically generated with medium confidence" id="16" name="Google Shape;16;p2"/>
          <p:cNvPicPr preferRelativeResize="0"/>
          <p:nvPr/>
        </p:nvPicPr>
        <p:blipFill rotWithShape="1">
          <a:blip r:embed="rId3">
            <a:alphaModFix/>
          </a:blip>
          <a:srcRect b="0" l="0" r="0" t="0"/>
          <a:stretch/>
        </p:blipFill>
        <p:spPr>
          <a:xfrm>
            <a:off x="228600" y="4496932"/>
            <a:ext cx="1089498" cy="35351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7"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b="0" l="0" r="0" t="0"/>
          <a:stretch/>
        </p:blipFill>
        <p:spPr>
          <a:xfrm>
            <a:off x="2286000" y="1"/>
            <a:ext cx="6858019" cy="819150"/>
          </a:xfrm>
          <a:prstGeom prst="rect">
            <a:avLst/>
          </a:prstGeom>
          <a:noFill/>
          <a:ln>
            <a:noFill/>
          </a:ln>
        </p:spPr>
      </p:pic>
      <p:pic>
        <p:nvPicPr>
          <p:cNvPr id="19" name="Google Shape;19;p3"/>
          <p:cNvPicPr preferRelativeResize="0"/>
          <p:nvPr/>
        </p:nvPicPr>
        <p:blipFill rotWithShape="1">
          <a:blip r:embed="rId3">
            <a:alphaModFix/>
          </a:blip>
          <a:srcRect b="0" l="0" r="7879" t="-12782"/>
          <a:stretch/>
        </p:blipFill>
        <p:spPr>
          <a:xfrm>
            <a:off x="22" y="687368"/>
            <a:ext cx="9220178" cy="228600"/>
          </a:xfrm>
          <a:prstGeom prst="rect">
            <a:avLst/>
          </a:prstGeom>
          <a:noFill/>
          <a:ln>
            <a:noFill/>
          </a:ln>
        </p:spPr>
      </p:pic>
      <p:sp>
        <p:nvSpPr>
          <p:cNvPr id="20" name="Google Shape;20;p3"/>
          <p:cNvSpPr txBox="1"/>
          <p:nvPr>
            <p:ph idx="12" type="sldNum"/>
          </p:nvPr>
        </p:nvSpPr>
        <p:spPr>
          <a:xfrm>
            <a:off x="8566150" y="4738688"/>
            <a:ext cx="318932" cy="404813"/>
          </a:xfrm>
          <a:prstGeom prst="rect">
            <a:avLst/>
          </a:prstGeom>
          <a:noFill/>
          <a:ln>
            <a:noFill/>
          </a:ln>
        </p:spPr>
        <p:txBody>
          <a:bodyPr anchorCtr="0" anchor="ctr" bIns="45700" lIns="72000" spcFirstLastPara="1" rIns="72000" wrap="square" tIns="57600">
            <a:noAutofit/>
          </a:bodyPr>
          <a:lstStyle>
            <a:lvl1pPr indent="0" lvl="0"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CA"/>
              <a:t>‹#›</a:t>
            </a:fld>
            <a:endParaRPr/>
          </a:p>
        </p:txBody>
      </p:sp>
      <p:sp>
        <p:nvSpPr>
          <p:cNvPr id="21" name="Google Shape;21;p3"/>
          <p:cNvSpPr txBox="1"/>
          <p:nvPr>
            <p:ph type="title"/>
          </p:nvPr>
        </p:nvSpPr>
        <p:spPr>
          <a:xfrm>
            <a:off x="451822" y="96818"/>
            <a:ext cx="8103570" cy="56477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2400"/>
              <a:buNone/>
              <a:defRPr sz="1800">
                <a:solidFill>
                  <a:srgbClr val="143F6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 type="body"/>
          </p:nvPr>
        </p:nvSpPr>
        <p:spPr>
          <a:xfrm>
            <a:off x="457200" y="932688"/>
            <a:ext cx="8108950" cy="3799142"/>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0"/>
              </a:spcBef>
              <a:spcAft>
                <a:spcPts val="0"/>
              </a:spcAft>
              <a:buClr>
                <a:srgbClr val="981E32"/>
              </a:buClr>
              <a:buSzPts val="2400"/>
              <a:buNone/>
              <a:defRPr sz="1200"/>
            </a:lvl1pPr>
            <a:lvl2pPr indent="-396240" lvl="1" marL="914400" algn="l">
              <a:lnSpc>
                <a:spcPct val="120000"/>
              </a:lnSpc>
              <a:spcBef>
                <a:spcPts val="0"/>
              </a:spcBef>
              <a:spcAft>
                <a:spcPts val="0"/>
              </a:spcAft>
              <a:buClr>
                <a:srgbClr val="981E32"/>
              </a:buClr>
              <a:buSzPts val="2640"/>
              <a:buChar char="•"/>
              <a:defRPr sz="1200"/>
            </a:lvl2pPr>
            <a:lvl3pPr indent="-381000" lvl="2" marL="1371600" algn="l">
              <a:lnSpc>
                <a:spcPct val="120000"/>
              </a:lnSpc>
              <a:spcBef>
                <a:spcPts val="0"/>
              </a:spcBef>
              <a:spcAft>
                <a:spcPts val="0"/>
              </a:spcAft>
              <a:buClr>
                <a:srgbClr val="981E32"/>
              </a:buClr>
              <a:buSzPts val="2400"/>
              <a:buChar char="-"/>
              <a:defRPr sz="1200"/>
            </a:lvl3pPr>
            <a:lvl4pPr indent="-365760" lvl="3" marL="1828800" algn="l">
              <a:lnSpc>
                <a:spcPct val="120000"/>
              </a:lnSpc>
              <a:spcBef>
                <a:spcPts val="0"/>
              </a:spcBef>
              <a:spcAft>
                <a:spcPts val="0"/>
              </a:spcAft>
              <a:buClr>
                <a:srgbClr val="981E32"/>
              </a:buClr>
              <a:buSzPts val="2160"/>
              <a:buChar char="•"/>
              <a:defRPr sz="1200"/>
            </a:lvl4pPr>
            <a:lvl5pPr indent="-350520" lvl="4" marL="2286000" algn="l">
              <a:lnSpc>
                <a:spcPct val="120000"/>
              </a:lnSpc>
              <a:spcBef>
                <a:spcPts val="0"/>
              </a:spcBef>
              <a:spcAft>
                <a:spcPts val="0"/>
              </a:spcAft>
              <a:buClr>
                <a:srgbClr val="981E32"/>
              </a:buClr>
              <a:buSzPts val="1920"/>
              <a:buChar char="-"/>
              <a:defRPr sz="1200"/>
            </a:lvl5pPr>
            <a:lvl6pPr indent="-355600" lvl="5" marL="2743200" algn="l">
              <a:lnSpc>
                <a:spcPct val="100000"/>
              </a:lnSpc>
              <a:spcBef>
                <a:spcPts val="400"/>
              </a:spcBef>
              <a:spcAft>
                <a:spcPts val="0"/>
              </a:spcAft>
              <a:buSzPts val="2000"/>
              <a:buChar char="•"/>
              <a:defRPr/>
            </a:lvl6pPr>
            <a:lvl7pPr indent="-355600" lvl="6" marL="3200400" algn="l">
              <a:lnSpc>
                <a:spcPct val="100000"/>
              </a:lnSpc>
              <a:spcBef>
                <a:spcPts val="400"/>
              </a:spcBef>
              <a:spcAft>
                <a:spcPts val="0"/>
              </a:spcAft>
              <a:buSzPts val="2000"/>
              <a:buChar char="•"/>
              <a:defRPr/>
            </a:lvl7pPr>
            <a:lvl8pPr indent="-355600" lvl="7" marL="3657600" algn="l">
              <a:lnSpc>
                <a:spcPct val="100000"/>
              </a:lnSpc>
              <a:spcBef>
                <a:spcPts val="400"/>
              </a:spcBef>
              <a:spcAft>
                <a:spcPts val="0"/>
              </a:spcAft>
              <a:buSzPts val="2000"/>
              <a:buChar char="•"/>
              <a:defRPr/>
            </a:lvl8pPr>
            <a:lvl9pPr indent="-355600" lvl="8" marL="4114800" algn="l">
              <a:lnSpc>
                <a:spcPct val="100000"/>
              </a:lnSpc>
              <a:spcBef>
                <a:spcPts val="400"/>
              </a:spcBef>
              <a:spcAft>
                <a:spcPts val="0"/>
              </a:spcAft>
              <a:buSzPts val="20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1_Divider">
    <p:spTree>
      <p:nvGrpSpPr>
        <p:cNvPr id="23" name="Shape 23"/>
        <p:cNvGrpSpPr/>
        <p:nvPr/>
      </p:nvGrpSpPr>
      <p:grpSpPr>
        <a:xfrm>
          <a:off x="0" y="0"/>
          <a:ext cx="0" cy="0"/>
          <a:chOff x="0" y="0"/>
          <a:chExt cx="0" cy="0"/>
        </a:xfrm>
      </p:grpSpPr>
      <p:pic>
        <p:nvPicPr>
          <p:cNvPr id="24" name="Google Shape;24;p4"/>
          <p:cNvPicPr preferRelativeResize="0"/>
          <p:nvPr/>
        </p:nvPicPr>
        <p:blipFill rotWithShape="1">
          <a:blip r:embed="rId2">
            <a:alphaModFix/>
          </a:blip>
          <a:srcRect b="18929" l="0" r="24275" t="24275"/>
          <a:stretch/>
        </p:blipFill>
        <p:spPr>
          <a:xfrm>
            <a:off x="0" y="0"/>
            <a:ext cx="9144001" cy="5143500"/>
          </a:xfrm>
          <a:prstGeom prst="rect">
            <a:avLst/>
          </a:prstGeom>
          <a:noFill/>
          <a:ln>
            <a:noFill/>
          </a:ln>
        </p:spPr>
      </p:pic>
      <p:sp>
        <p:nvSpPr>
          <p:cNvPr id="25" name="Google Shape;25;p4"/>
          <p:cNvSpPr/>
          <p:nvPr/>
        </p:nvSpPr>
        <p:spPr>
          <a:xfrm>
            <a:off x="228600" y="293049"/>
            <a:ext cx="2437590" cy="1200288"/>
          </a:xfrm>
          <a:prstGeom prst="rect">
            <a:avLst/>
          </a:prstGeom>
          <a:solidFill>
            <a:srgbClr val="234F77">
              <a:alpha val="29020"/>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FFFFFF"/>
                </a:solidFill>
                <a:latin typeface="Arial"/>
                <a:ea typeface="Arial"/>
                <a:cs typeface="Arial"/>
                <a:sym typeface="Arial"/>
              </a:rPr>
              <a:t>Transition Slide Title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CA" sz="1800" u="none" cap="none" strike="noStrike">
                <a:solidFill>
                  <a:srgbClr val="FFFFFF"/>
                </a:solidFill>
                <a:latin typeface="Arial"/>
                <a:ea typeface="Arial"/>
                <a:cs typeface="Arial"/>
                <a:sym typeface="Arial"/>
              </a:rPr>
              <a:t>(option 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CA" sz="1800" u="none" cap="none" strike="noStrike">
                <a:solidFill>
                  <a:srgbClr val="FFFFFF"/>
                </a:solidFill>
                <a:latin typeface="Arial"/>
                <a:ea typeface="Arial"/>
                <a:cs typeface="Arial"/>
                <a:sym typeface="Arial"/>
              </a:rPr>
              <a:t>Subtitle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6" name="Shape 26"/>
        <p:cNvGrpSpPr/>
        <p:nvPr/>
      </p:nvGrpSpPr>
      <p:grpSpPr>
        <a:xfrm>
          <a:off x="0" y="0"/>
          <a:ext cx="0" cy="0"/>
          <a:chOff x="0" y="0"/>
          <a:chExt cx="0" cy="0"/>
        </a:xfrm>
      </p:grpSpPr>
      <p:pic>
        <p:nvPicPr>
          <p:cNvPr id="27" name="Google Shape;27;p5"/>
          <p:cNvPicPr preferRelativeResize="0"/>
          <p:nvPr/>
        </p:nvPicPr>
        <p:blipFill rotWithShape="1">
          <a:blip r:embed="rId2">
            <a:alphaModFix/>
          </a:blip>
          <a:srcRect b="0" l="0" r="0" t="0"/>
          <a:stretch/>
        </p:blipFill>
        <p:spPr>
          <a:xfrm>
            <a:off x="2286000" y="1"/>
            <a:ext cx="6858019" cy="819150"/>
          </a:xfrm>
          <a:prstGeom prst="rect">
            <a:avLst/>
          </a:prstGeom>
          <a:noFill/>
          <a:ln>
            <a:noFill/>
          </a:ln>
        </p:spPr>
      </p:pic>
      <p:pic>
        <p:nvPicPr>
          <p:cNvPr id="28" name="Google Shape;28;p5"/>
          <p:cNvPicPr preferRelativeResize="0"/>
          <p:nvPr/>
        </p:nvPicPr>
        <p:blipFill rotWithShape="1">
          <a:blip r:embed="rId3">
            <a:alphaModFix/>
          </a:blip>
          <a:srcRect b="0" l="0" r="7879" t="-12782"/>
          <a:stretch/>
        </p:blipFill>
        <p:spPr>
          <a:xfrm>
            <a:off x="22" y="687368"/>
            <a:ext cx="9220178" cy="228600"/>
          </a:xfrm>
          <a:prstGeom prst="rect">
            <a:avLst/>
          </a:prstGeom>
          <a:noFill/>
          <a:ln>
            <a:noFill/>
          </a:ln>
        </p:spPr>
      </p:pic>
      <p:sp>
        <p:nvSpPr>
          <p:cNvPr id="29" name="Google Shape;29;p5"/>
          <p:cNvSpPr txBox="1"/>
          <p:nvPr>
            <p:ph idx="12" type="sldNum"/>
          </p:nvPr>
        </p:nvSpPr>
        <p:spPr>
          <a:xfrm>
            <a:off x="8566150" y="4738688"/>
            <a:ext cx="318932" cy="404813"/>
          </a:xfrm>
          <a:prstGeom prst="rect">
            <a:avLst/>
          </a:prstGeom>
          <a:noFill/>
          <a:ln>
            <a:noFill/>
          </a:ln>
        </p:spPr>
        <p:txBody>
          <a:bodyPr anchorCtr="0" anchor="ctr" bIns="45700" lIns="72000" spcFirstLastPara="1" rIns="72000" wrap="square" tIns="57600">
            <a:noAutofit/>
          </a:bodyPr>
          <a:lstStyle>
            <a:lvl1pPr indent="0" lvl="0"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CA"/>
              <a:t>‹#›</a:t>
            </a:fld>
            <a:endParaRPr/>
          </a:p>
        </p:txBody>
      </p:sp>
      <p:sp>
        <p:nvSpPr>
          <p:cNvPr id="30" name="Google Shape;30;p5"/>
          <p:cNvSpPr txBox="1"/>
          <p:nvPr>
            <p:ph type="title"/>
          </p:nvPr>
        </p:nvSpPr>
        <p:spPr>
          <a:xfrm>
            <a:off x="451822" y="96818"/>
            <a:ext cx="8103570" cy="564775"/>
          </a:xfrm>
          <a:prstGeom prst="rect">
            <a:avLst/>
          </a:prstGeom>
          <a:noFill/>
          <a:ln>
            <a:noFill/>
          </a:ln>
        </p:spPr>
        <p:txBody>
          <a:bodyPr anchorCtr="0" anchor="b" bIns="0" lIns="0" spcFirstLastPara="1" rIns="0" wrap="square" tIns="0">
            <a:noAutofit/>
          </a:bodyPr>
          <a:lstStyle>
            <a:lvl1pPr lvl="0" algn="l">
              <a:lnSpc>
                <a:spcPct val="100000"/>
              </a:lnSpc>
              <a:spcBef>
                <a:spcPts val="0"/>
              </a:spcBef>
              <a:spcAft>
                <a:spcPts val="0"/>
              </a:spcAft>
              <a:buSzPts val="2400"/>
              <a:buNone/>
              <a:defRPr sz="1800">
                <a:solidFill>
                  <a:srgbClr val="143F6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457200" y="932688"/>
            <a:ext cx="8108950" cy="3799142"/>
          </a:xfrm>
          <a:prstGeom prst="rect">
            <a:avLst/>
          </a:prstGeom>
          <a:noFill/>
          <a:ln>
            <a:noFill/>
          </a:ln>
        </p:spPr>
        <p:txBody>
          <a:bodyPr anchorCtr="0" anchor="t" bIns="0" lIns="0" spcFirstLastPara="1" rIns="0" wrap="square" tIns="0">
            <a:normAutofit/>
          </a:bodyPr>
          <a:lstStyle>
            <a:lvl1pPr indent="-228600" lvl="0" marL="457200" algn="l">
              <a:lnSpc>
                <a:spcPct val="120000"/>
              </a:lnSpc>
              <a:spcBef>
                <a:spcPts val="0"/>
              </a:spcBef>
              <a:spcAft>
                <a:spcPts val="0"/>
              </a:spcAft>
              <a:buClr>
                <a:srgbClr val="981E32"/>
              </a:buClr>
              <a:buSzPts val="2400"/>
              <a:buNone/>
              <a:defRPr sz="1200"/>
            </a:lvl1pPr>
            <a:lvl2pPr indent="-396240" lvl="1" marL="914400" algn="l">
              <a:lnSpc>
                <a:spcPct val="120000"/>
              </a:lnSpc>
              <a:spcBef>
                <a:spcPts val="0"/>
              </a:spcBef>
              <a:spcAft>
                <a:spcPts val="0"/>
              </a:spcAft>
              <a:buClr>
                <a:srgbClr val="981E32"/>
              </a:buClr>
              <a:buSzPts val="2640"/>
              <a:buChar char="•"/>
              <a:defRPr sz="1200"/>
            </a:lvl2pPr>
            <a:lvl3pPr indent="-381000" lvl="2" marL="1371600" algn="l">
              <a:lnSpc>
                <a:spcPct val="120000"/>
              </a:lnSpc>
              <a:spcBef>
                <a:spcPts val="0"/>
              </a:spcBef>
              <a:spcAft>
                <a:spcPts val="0"/>
              </a:spcAft>
              <a:buClr>
                <a:srgbClr val="981E32"/>
              </a:buClr>
              <a:buSzPts val="2400"/>
              <a:buChar char="-"/>
              <a:defRPr sz="1200"/>
            </a:lvl3pPr>
            <a:lvl4pPr indent="-365760" lvl="3" marL="1828800" algn="l">
              <a:lnSpc>
                <a:spcPct val="120000"/>
              </a:lnSpc>
              <a:spcBef>
                <a:spcPts val="0"/>
              </a:spcBef>
              <a:spcAft>
                <a:spcPts val="0"/>
              </a:spcAft>
              <a:buClr>
                <a:srgbClr val="981E32"/>
              </a:buClr>
              <a:buSzPts val="2160"/>
              <a:buChar char="•"/>
              <a:defRPr sz="1200"/>
            </a:lvl4pPr>
            <a:lvl5pPr indent="-350520" lvl="4" marL="2286000" algn="l">
              <a:lnSpc>
                <a:spcPct val="120000"/>
              </a:lnSpc>
              <a:spcBef>
                <a:spcPts val="0"/>
              </a:spcBef>
              <a:spcAft>
                <a:spcPts val="0"/>
              </a:spcAft>
              <a:buClr>
                <a:srgbClr val="981E32"/>
              </a:buClr>
              <a:buSzPts val="1920"/>
              <a:buChar char="-"/>
              <a:defRPr sz="1200"/>
            </a:lvl5pPr>
            <a:lvl6pPr indent="-355600" lvl="5" marL="2743200" algn="l">
              <a:lnSpc>
                <a:spcPct val="100000"/>
              </a:lnSpc>
              <a:spcBef>
                <a:spcPts val="400"/>
              </a:spcBef>
              <a:spcAft>
                <a:spcPts val="0"/>
              </a:spcAft>
              <a:buSzPts val="2000"/>
              <a:buChar char="•"/>
              <a:defRPr/>
            </a:lvl6pPr>
            <a:lvl7pPr indent="-355600" lvl="6" marL="3200400" algn="l">
              <a:lnSpc>
                <a:spcPct val="100000"/>
              </a:lnSpc>
              <a:spcBef>
                <a:spcPts val="400"/>
              </a:spcBef>
              <a:spcAft>
                <a:spcPts val="0"/>
              </a:spcAft>
              <a:buSzPts val="2000"/>
              <a:buChar char="•"/>
              <a:defRPr/>
            </a:lvl7pPr>
            <a:lvl8pPr indent="-355600" lvl="7" marL="3657600" algn="l">
              <a:lnSpc>
                <a:spcPct val="100000"/>
              </a:lnSpc>
              <a:spcBef>
                <a:spcPts val="400"/>
              </a:spcBef>
              <a:spcAft>
                <a:spcPts val="0"/>
              </a:spcAft>
              <a:buSzPts val="2000"/>
              <a:buChar char="•"/>
              <a:defRPr/>
            </a:lvl8pPr>
            <a:lvl9pPr indent="-355600" lvl="8" marL="4114800" algn="l">
              <a:lnSpc>
                <a:spcPct val="100000"/>
              </a:lnSpc>
              <a:spcBef>
                <a:spcPts val="400"/>
              </a:spcBef>
              <a:spcAft>
                <a:spcPts val="0"/>
              </a:spcAft>
              <a:buSzPts val="20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1822" y="96818"/>
            <a:ext cx="8103570" cy="564775"/>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3F3F3F"/>
              </a:buClr>
              <a:buSzPts val="2400"/>
              <a:buFont typeface="Arial"/>
              <a:buNone/>
              <a:defRPr b="1" i="0" sz="24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365761" y="932688"/>
            <a:ext cx="8109919" cy="3771900"/>
          </a:xfrm>
          <a:prstGeom prst="rect">
            <a:avLst/>
          </a:prstGeom>
          <a:noFill/>
          <a:ln>
            <a:noFill/>
          </a:ln>
        </p:spPr>
        <p:txBody>
          <a:bodyPr anchorCtr="0" anchor="t" bIns="0" lIns="0" spcFirstLastPara="1" rIns="0" wrap="square" tIns="0">
            <a:normAutofit/>
          </a:bodyPr>
          <a:lstStyle>
            <a:lvl1pPr indent="-228600" lvl="0" marL="457200" marR="0" rtl="0" algn="l">
              <a:lnSpc>
                <a:spcPct val="120000"/>
              </a:lnSpc>
              <a:spcBef>
                <a:spcPts val="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indent="-396240" lvl="1" marL="914400" marR="0" rtl="0" algn="l">
              <a:lnSpc>
                <a:spcPct val="120000"/>
              </a:lnSpc>
              <a:spcBef>
                <a:spcPts val="300"/>
              </a:spcBef>
              <a:spcAft>
                <a:spcPts val="0"/>
              </a:spcAft>
              <a:buClr>
                <a:schemeClr val="lt2"/>
              </a:buClr>
              <a:buSzPts val="2640"/>
              <a:buFont typeface="Arial"/>
              <a:buChar char="•"/>
              <a:defRPr b="0" i="0" sz="2200" u="none" cap="none" strike="noStrike">
                <a:solidFill>
                  <a:schemeClr val="dk1"/>
                </a:solidFill>
                <a:latin typeface="Arial"/>
                <a:ea typeface="Arial"/>
                <a:cs typeface="Arial"/>
                <a:sym typeface="Arial"/>
              </a:defRPr>
            </a:lvl2pPr>
            <a:lvl3pPr indent="-381000" lvl="2" marL="1371600" marR="0" rtl="0" algn="l">
              <a:lnSpc>
                <a:spcPct val="120000"/>
              </a:lnSpc>
              <a:spcBef>
                <a:spcPts val="0"/>
              </a:spcBef>
              <a:spcAft>
                <a:spcPts val="0"/>
              </a:spcAft>
              <a:buClr>
                <a:schemeClr val="lt2"/>
              </a:buClr>
              <a:buSzPts val="2400"/>
              <a:buFont typeface="Arial"/>
              <a:buChar char="-"/>
              <a:defRPr b="0" i="0" sz="2000" u="none" cap="none" strike="noStrike">
                <a:solidFill>
                  <a:schemeClr val="dk1"/>
                </a:solidFill>
                <a:latin typeface="Arial"/>
                <a:ea typeface="Arial"/>
                <a:cs typeface="Arial"/>
                <a:sym typeface="Arial"/>
              </a:defRPr>
            </a:lvl3pPr>
            <a:lvl4pPr indent="-365760" lvl="3" marL="1828800" marR="0" rtl="0" algn="l">
              <a:lnSpc>
                <a:spcPct val="120000"/>
              </a:lnSpc>
              <a:spcBef>
                <a:spcPts val="0"/>
              </a:spcBef>
              <a:spcAft>
                <a:spcPts val="0"/>
              </a:spcAft>
              <a:buClr>
                <a:schemeClr val="lt2"/>
              </a:buClr>
              <a:buSzPts val="2160"/>
              <a:buFont typeface="Arial"/>
              <a:buChar char="•"/>
              <a:defRPr b="0" i="0" sz="1800" u="none" cap="none" strike="noStrike">
                <a:solidFill>
                  <a:schemeClr val="dk1"/>
                </a:solidFill>
                <a:latin typeface="Arial"/>
                <a:ea typeface="Arial"/>
                <a:cs typeface="Arial"/>
                <a:sym typeface="Arial"/>
              </a:defRPr>
            </a:lvl4pPr>
            <a:lvl5pPr indent="-350520" lvl="4" marL="2286000" marR="0" rtl="0" algn="l">
              <a:lnSpc>
                <a:spcPct val="120000"/>
              </a:lnSpc>
              <a:spcBef>
                <a:spcPts val="0"/>
              </a:spcBef>
              <a:spcAft>
                <a:spcPts val="0"/>
              </a:spcAft>
              <a:buClr>
                <a:schemeClr val="lt2"/>
              </a:buClr>
              <a:buSzPts val="1920"/>
              <a:buFont typeface="Arial"/>
              <a:buChar char="-"/>
              <a:defRPr b="0" i="0" sz="16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 name="Google Shape;12;p1"/>
          <p:cNvSpPr txBox="1"/>
          <p:nvPr>
            <p:ph idx="12" type="sldNum"/>
          </p:nvPr>
        </p:nvSpPr>
        <p:spPr>
          <a:xfrm>
            <a:off x="8566150" y="4738688"/>
            <a:ext cx="318932" cy="404813"/>
          </a:xfrm>
          <a:prstGeom prst="rect">
            <a:avLst/>
          </a:prstGeom>
          <a:noFill/>
          <a:ln>
            <a:noFill/>
          </a:ln>
        </p:spPr>
        <p:txBody>
          <a:bodyPr anchorCtr="0" anchor="ctr" bIns="45700" lIns="72000" spcFirstLastPara="1" rIns="72000" wrap="square" tIns="57600">
            <a:noAutofit/>
          </a:bodyPr>
          <a:lstStyle>
            <a:lvl1pPr indent="0" lvl="0"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800"/>
              <a:buFont typeface="Arial"/>
              <a:buNone/>
              <a:defRPr b="0" i="0" sz="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C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hyperlink" Target="http://pbpl.physics.ucla.edu" TargetMode="External"/><Relationship Id="rId5" Type="http://schemas.openxmlformats.org/officeDocument/2006/relationships/image" Target="../media/image6.png"/><Relationship Id="rId6"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4.png"/><Relationship Id="rId4" Type="http://schemas.openxmlformats.org/officeDocument/2006/relationships/image" Target="../media/image17.png"/><Relationship Id="rId5"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hyperlink" Target="https://www.everythingrf.com/community/higher-order-waveguide-modes" TargetMode="External"/><Relationship Id="rId5" Type="http://schemas.openxmlformats.org/officeDocument/2006/relationships/image" Target="../media/image18.png"/><Relationship Id="rId6"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5.png"/><Relationship Id="rId4" Type="http://schemas.openxmlformats.org/officeDocument/2006/relationships/image" Target="../media/image26.png"/><Relationship Id="rId5"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7.png"/><Relationship Id="rId4" Type="http://schemas.openxmlformats.org/officeDocument/2006/relationships/image" Target="../media/image40.png"/><Relationship Id="rId5"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4.png"/><Relationship Id="rId4" Type="http://schemas.openxmlformats.org/officeDocument/2006/relationships/image" Target="../media/image41.png"/><Relationship Id="rId5"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8.png"/><Relationship Id="rId4" Type="http://schemas.openxmlformats.org/officeDocument/2006/relationships/image" Target="../media/image36.png"/><Relationship Id="rId5"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drive.google.com/file/d/1fCUESjQrKI8tFRd1JgSleMi-cxXmL6-B/view" TargetMode="Externa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5.png"/><Relationship Id="rId4" Type="http://schemas.openxmlformats.org/officeDocument/2006/relationships/image" Target="../media/image42.png"/><Relationship Id="rId5"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21.png"/><Relationship Id="rId5" Type="http://schemas.openxmlformats.org/officeDocument/2006/relationships/image" Target="../media/image24.png"/><Relationship Id="rId6"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pic>
        <p:nvPicPr>
          <p:cNvPr id="37" name="Google Shape;37;p6"/>
          <p:cNvPicPr preferRelativeResize="0"/>
          <p:nvPr/>
        </p:nvPicPr>
        <p:blipFill rotWithShape="1">
          <a:blip r:embed="rId3">
            <a:alphaModFix/>
          </a:blip>
          <a:srcRect b="0" l="0" r="0" t="0"/>
          <a:stretch/>
        </p:blipFill>
        <p:spPr>
          <a:xfrm flipH="1" rot="10800000">
            <a:off x="-7548" y="-2"/>
            <a:ext cx="9151550" cy="5143501"/>
          </a:xfrm>
          <a:prstGeom prst="rect">
            <a:avLst/>
          </a:prstGeom>
          <a:noFill/>
          <a:ln>
            <a:noFill/>
          </a:ln>
        </p:spPr>
      </p:pic>
      <p:sp>
        <p:nvSpPr>
          <p:cNvPr id="38" name="Google Shape;38;p6"/>
          <p:cNvSpPr/>
          <p:nvPr/>
        </p:nvSpPr>
        <p:spPr>
          <a:xfrm>
            <a:off x="-53150" y="-785625"/>
            <a:ext cx="10870500" cy="5958900"/>
          </a:xfrm>
          <a:prstGeom prst="rect">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 name="Google Shape;39;p6"/>
          <p:cNvSpPr txBox="1"/>
          <p:nvPr/>
        </p:nvSpPr>
        <p:spPr>
          <a:xfrm>
            <a:off x="3724108" y="4993878"/>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cxnSp>
        <p:nvCxnSpPr>
          <p:cNvPr id="40" name="Google Shape;40;p6"/>
          <p:cNvCxnSpPr/>
          <p:nvPr/>
        </p:nvCxnSpPr>
        <p:spPr>
          <a:xfrm>
            <a:off x="-5976" y="4346364"/>
            <a:ext cx="9153144" cy="0"/>
          </a:xfrm>
          <a:prstGeom prst="straightConnector1">
            <a:avLst/>
          </a:prstGeom>
          <a:noFill/>
          <a:ln cap="flat" cmpd="sng" w="9525">
            <a:solidFill>
              <a:schemeClr val="lt1"/>
            </a:solidFill>
            <a:prstDash val="solid"/>
            <a:round/>
            <a:headEnd len="sm" w="sm" type="none"/>
            <a:tailEnd len="sm" w="sm" type="none"/>
          </a:ln>
        </p:spPr>
      </p:cxnSp>
      <p:sp>
        <p:nvSpPr>
          <p:cNvPr id="41" name="Google Shape;41;p6"/>
          <p:cNvSpPr txBox="1"/>
          <p:nvPr/>
        </p:nvSpPr>
        <p:spPr>
          <a:xfrm>
            <a:off x="557214" y="1002055"/>
            <a:ext cx="8008937" cy="113226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Arial"/>
              <a:buNone/>
            </a:pPr>
            <a:r>
              <a:rPr lang="en-CA" sz="2400">
                <a:solidFill>
                  <a:schemeClr val="lt1"/>
                </a:solidFill>
                <a:latin typeface="Lato Black"/>
                <a:ea typeface="Lato Black"/>
                <a:cs typeface="Lato Black"/>
                <a:sym typeface="Lato Black"/>
              </a:rPr>
              <a:t>Towards Generation of Orbital Angular Momentum THz Radiation via Dielectric Wakefield Acceleration</a:t>
            </a:r>
            <a:endParaRPr b="0" i="0" sz="2400" u="none" cap="none" strike="noStrike">
              <a:solidFill>
                <a:schemeClr val="lt1"/>
              </a:solidFill>
              <a:latin typeface="Lato Black"/>
              <a:ea typeface="Lato Black"/>
              <a:cs typeface="Lato Black"/>
              <a:sym typeface="Lato Black"/>
            </a:endParaRPr>
          </a:p>
        </p:txBody>
      </p:sp>
      <p:sp>
        <p:nvSpPr>
          <p:cNvPr id="42" name="Google Shape;42;p6"/>
          <p:cNvSpPr txBox="1"/>
          <p:nvPr/>
        </p:nvSpPr>
        <p:spPr>
          <a:xfrm>
            <a:off x="566738" y="2571748"/>
            <a:ext cx="7989900" cy="911700"/>
          </a:xfrm>
          <a:prstGeom prst="rect">
            <a:avLst/>
          </a:prstGeom>
          <a:noFill/>
          <a:ln>
            <a:noFill/>
          </a:ln>
        </p:spPr>
        <p:txBody>
          <a:bodyPr anchorCtr="0" anchor="t" bIns="45700" lIns="91425" spcFirstLastPara="1" rIns="91425" wrap="square" tIns="45700">
            <a:noAutofit/>
          </a:bodyPr>
          <a:lstStyle/>
          <a:p>
            <a:pPr indent="0" lvl="0" marL="0" marR="0" rtl="0" algn="l">
              <a:lnSpc>
                <a:spcPct val="120000"/>
              </a:lnSpc>
              <a:spcBef>
                <a:spcPts val="0"/>
              </a:spcBef>
              <a:spcAft>
                <a:spcPts val="0"/>
              </a:spcAft>
              <a:buClr>
                <a:srgbClr val="000000"/>
              </a:buClr>
              <a:buSzPts val="1200"/>
              <a:buFont typeface="Arial"/>
              <a:buNone/>
            </a:pPr>
            <a:r>
              <a:rPr b="1" lang="en-CA" sz="1100">
                <a:solidFill>
                  <a:schemeClr val="lt1"/>
                </a:solidFill>
                <a:latin typeface="Lato"/>
                <a:ea typeface="Lato"/>
                <a:cs typeface="Lato"/>
                <a:sym typeface="Lato"/>
              </a:rPr>
              <a:t>Jack Rozells, Gerard Andonian, Brian Naranjo, Oliver Williams, Atsushi Fukasawa, Sergio Carbajo, and James Rosenzweig</a:t>
            </a:r>
            <a:endParaRPr b="1" i="0" sz="1300" u="none" cap="none" strike="noStrike">
              <a:solidFill>
                <a:srgbClr val="000000"/>
              </a:solidFill>
              <a:latin typeface="Lato"/>
              <a:ea typeface="Lato"/>
              <a:cs typeface="Lato"/>
              <a:sym typeface="Lato"/>
            </a:endParaRPr>
          </a:p>
          <a:p>
            <a:pPr indent="0" lvl="0" marL="0" rtl="0" algn="l">
              <a:lnSpc>
                <a:spcPct val="120000"/>
              </a:lnSpc>
              <a:spcBef>
                <a:spcPts val="200"/>
              </a:spcBef>
              <a:spcAft>
                <a:spcPts val="0"/>
              </a:spcAft>
              <a:buClr>
                <a:schemeClr val="dk1"/>
              </a:buClr>
              <a:buSzPts val="1100"/>
              <a:buFont typeface="Arial"/>
              <a:buNone/>
            </a:pPr>
            <a:r>
              <a:rPr lang="en-CA" sz="1100">
                <a:solidFill>
                  <a:schemeClr val="lt1"/>
                </a:solidFill>
              </a:rPr>
              <a:t>Electrical &amp; Computer Engineering, UCLA</a:t>
            </a:r>
            <a:endParaRPr sz="1100">
              <a:solidFill>
                <a:schemeClr val="lt1"/>
              </a:solidFill>
            </a:endParaRPr>
          </a:p>
          <a:p>
            <a:pPr indent="0" lvl="0" marL="0" rtl="0" algn="l">
              <a:lnSpc>
                <a:spcPct val="120000"/>
              </a:lnSpc>
              <a:spcBef>
                <a:spcPts val="200"/>
              </a:spcBef>
              <a:spcAft>
                <a:spcPts val="0"/>
              </a:spcAft>
              <a:buClr>
                <a:schemeClr val="dk1"/>
              </a:buClr>
              <a:buSzPts val="1100"/>
              <a:buFont typeface="Arial"/>
              <a:buNone/>
            </a:pPr>
            <a:r>
              <a:rPr lang="en-CA" sz="1100">
                <a:solidFill>
                  <a:schemeClr val="lt1"/>
                </a:solidFill>
              </a:rPr>
              <a:t>Physics &amp; Astronomy, UCLA</a:t>
            </a:r>
            <a:endParaRPr sz="1100">
              <a:solidFill>
                <a:schemeClr val="lt1"/>
              </a:solidFill>
            </a:endParaRPr>
          </a:p>
          <a:p>
            <a:pPr indent="0" lvl="0" marL="0" rtl="0" algn="l">
              <a:lnSpc>
                <a:spcPct val="120000"/>
              </a:lnSpc>
              <a:spcBef>
                <a:spcPts val="200"/>
              </a:spcBef>
              <a:spcAft>
                <a:spcPts val="0"/>
              </a:spcAft>
              <a:buClr>
                <a:schemeClr val="dk1"/>
              </a:buClr>
              <a:buSzPts val="1100"/>
              <a:buFont typeface="Arial"/>
              <a:buNone/>
            </a:pPr>
            <a:r>
              <a:t/>
            </a:r>
            <a:endParaRPr sz="1100">
              <a:solidFill>
                <a:schemeClr val="lt1"/>
              </a:solidFill>
            </a:endParaRPr>
          </a:p>
          <a:p>
            <a:pPr indent="0" lvl="0" marL="0" marR="0" rtl="0" algn="l">
              <a:lnSpc>
                <a:spcPct val="120000"/>
              </a:lnSpc>
              <a:spcBef>
                <a:spcPts val="225"/>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20000"/>
              </a:lnSpc>
              <a:spcBef>
                <a:spcPts val="225"/>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20000"/>
              </a:lnSpc>
              <a:spcBef>
                <a:spcPts val="225"/>
              </a:spcBef>
              <a:spcAft>
                <a:spcPts val="0"/>
              </a:spcAft>
              <a:buClr>
                <a:srgbClr val="000000"/>
              </a:buClr>
              <a:buSzPts val="1200"/>
              <a:buFont typeface="Arial"/>
              <a:buNone/>
            </a:pPr>
            <a:r>
              <a:rPr lang="en-CA" sz="1200">
                <a:solidFill>
                  <a:schemeClr val="lt1"/>
                </a:solidFill>
                <a:latin typeface="Lato"/>
                <a:ea typeface="Lato"/>
                <a:cs typeface="Lato"/>
                <a:sym typeface="Lato"/>
              </a:rPr>
              <a:t>07/27/2026</a:t>
            </a:r>
            <a:endParaRPr b="0" i="0" sz="1400" u="none" cap="none" strike="noStrike">
              <a:solidFill>
                <a:srgbClr val="000000"/>
              </a:solidFill>
              <a:latin typeface="Lato"/>
              <a:ea typeface="Lato"/>
              <a:cs typeface="Lato"/>
              <a:sym typeface="Lato"/>
            </a:endParaRPr>
          </a:p>
          <a:p>
            <a:pPr indent="0" lvl="0" marL="0" marR="0" rtl="0" algn="l">
              <a:lnSpc>
                <a:spcPct val="120000"/>
              </a:lnSpc>
              <a:spcBef>
                <a:spcPts val="225"/>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43" name="Google Shape;43;p6"/>
          <p:cNvSpPr/>
          <p:nvPr/>
        </p:nvSpPr>
        <p:spPr>
          <a:xfrm>
            <a:off x="4267200" y="3796605"/>
            <a:ext cx="4572000" cy="46166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en-CA" sz="1200" u="none" cap="none" strike="noStrike">
                <a:solidFill>
                  <a:schemeClr val="lt1"/>
                </a:solidFill>
                <a:latin typeface="Lato"/>
                <a:ea typeface="Lato"/>
                <a:cs typeface="Lato"/>
                <a:sym typeface="Lato"/>
              </a:rPr>
              <a:t>email : </a:t>
            </a:r>
            <a:r>
              <a:rPr lang="en-CA" sz="1200">
                <a:solidFill>
                  <a:schemeClr val="lt1"/>
                </a:solidFill>
                <a:latin typeface="Lato"/>
                <a:ea typeface="Lato"/>
                <a:cs typeface="Lato"/>
                <a:sym typeface="Lato"/>
              </a:rPr>
              <a:t>Jrozells</a:t>
            </a:r>
            <a:r>
              <a:rPr b="0" i="0" lang="en-CA" sz="1200" u="none" cap="none" strike="noStrike">
                <a:solidFill>
                  <a:schemeClr val="lt1"/>
                </a:solidFill>
                <a:latin typeface="Lato"/>
                <a:ea typeface="Lato"/>
                <a:cs typeface="Lato"/>
                <a:sym typeface="Lato"/>
              </a:rPr>
              <a:t>@ucla.edu</a:t>
            </a:r>
            <a:endParaRPr b="0" i="0" sz="1200" u="none" cap="none" strike="noStrike">
              <a:solidFill>
                <a:schemeClr val="lt1"/>
              </a:solidFill>
              <a:latin typeface="Lato"/>
              <a:ea typeface="Lato"/>
              <a:cs typeface="Lato"/>
              <a:sym typeface="Lato"/>
            </a:endParaRPr>
          </a:p>
          <a:p>
            <a:pPr indent="0" lvl="0" marL="0" marR="0" rtl="0" algn="r">
              <a:lnSpc>
                <a:spcPct val="100000"/>
              </a:lnSpc>
              <a:spcBef>
                <a:spcPts val="0"/>
              </a:spcBef>
              <a:spcAft>
                <a:spcPts val="0"/>
              </a:spcAft>
              <a:buClr>
                <a:srgbClr val="000000"/>
              </a:buClr>
              <a:buSzPts val="1200"/>
              <a:buFont typeface="Arial"/>
              <a:buNone/>
            </a:pPr>
            <a:r>
              <a:rPr lang="en-CA" sz="1200" u="sng">
                <a:solidFill>
                  <a:schemeClr val="lt1"/>
                </a:solidFill>
                <a:latin typeface="Lato"/>
                <a:ea typeface="Lato"/>
                <a:cs typeface="Lato"/>
                <a:sym typeface="Lato"/>
                <a:hlinkClick r:id="rId4">
                  <a:extLst>
                    <a:ext uri="{A12FA001-AC4F-418D-AE19-62706E023703}">
                      <ahyp:hlinkClr val="tx"/>
                    </a:ext>
                  </a:extLst>
                </a:hlinkClick>
              </a:rPr>
              <a:t>http://pbpl.physics.ucla.edu</a:t>
            </a:r>
            <a:endParaRPr b="0" i="0" sz="1200" u="none" cap="none" strike="noStrike">
              <a:solidFill>
                <a:schemeClr val="lt1"/>
              </a:solidFill>
              <a:latin typeface="Lato"/>
              <a:ea typeface="Lato"/>
              <a:cs typeface="Lato"/>
              <a:sym typeface="Lato"/>
            </a:endParaRPr>
          </a:p>
        </p:txBody>
      </p:sp>
      <p:pic>
        <p:nvPicPr>
          <p:cNvPr id="44" name="Google Shape;44;p6" title="PBPL Logod Good.png"/>
          <p:cNvPicPr preferRelativeResize="0"/>
          <p:nvPr/>
        </p:nvPicPr>
        <p:blipFill>
          <a:blip r:embed="rId5">
            <a:alphaModFix/>
          </a:blip>
          <a:stretch>
            <a:fillRect/>
          </a:stretch>
        </p:blipFill>
        <p:spPr>
          <a:xfrm>
            <a:off x="357567" y="4490571"/>
            <a:ext cx="952806" cy="461675"/>
          </a:xfrm>
          <a:prstGeom prst="rect">
            <a:avLst/>
          </a:prstGeom>
          <a:noFill/>
          <a:ln>
            <a:noFill/>
          </a:ln>
        </p:spPr>
      </p:pic>
      <p:pic>
        <p:nvPicPr>
          <p:cNvPr id="45" name="Google Shape;45;p6"/>
          <p:cNvPicPr preferRelativeResize="0"/>
          <p:nvPr/>
        </p:nvPicPr>
        <p:blipFill>
          <a:blip r:embed="rId6">
            <a:alphaModFix/>
          </a:blip>
          <a:stretch>
            <a:fillRect/>
          </a:stretch>
        </p:blipFill>
        <p:spPr>
          <a:xfrm>
            <a:off x="1424802" y="4477822"/>
            <a:ext cx="2121378" cy="461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5"/>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200" name="Google Shape;200;p15"/>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Experimental Diagnostic: Wavefront Sensor</a:t>
            </a:r>
            <a:endParaRPr b="0">
              <a:latin typeface="Proxima Nova Semibold"/>
              <a:ea typeface="Proxima Nova Semibold"/>
              <a:cs typeface="Proxima Nova Semibold"/>
              <a:sym typeface="Proxima Nova Semibold"/>
            </a:endParaRPr>
          </a:p>
        </p:txBody>
      </p:sp>
      <p:sp>
        <p:nvSpPr>
          <p:cNvPr id="201" name="Google Shape;201;p15"/>
          <p:cNvSpPr txBox="1"/>
          <p:nvPr/>
        </p:nvSpPr>
        <p:spPr>
          <a:xfrm>
            <a:off x="0" y="4899725"/>
            <a:ext cx="91440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700">
                <a:solidFill>
                  <a:schemeClr val="dk1"/>
                </a:solidFill>
                <a:latin typeface="Proxima Nova"/>
                <a:ea typeface="Proxima Nova"/>
                <a:cs typeface="Proxima Nova"/>
                <a:sym typeface="Proxima Nova"/>
              </a:rPr>
              <a:t>M. Cui, J. N. Hovenier, Y. Ren, A. Polo, and J. R. Gao, "Terahertz wavefronts measured using the Hartmann sensor principle," Opt. Express 20, 14380-14391 (2012)</a:t>
            </a:r>
            <a:endParaRPr sz="7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sz="2100">
              <a:solidFill>
                <a:schemeClr val="dk1"/>
              </a:solidFill>
            </a:endParaRPr>
          </a:p>
        </p:txBody>
      </p:sp>
      <p:grpSp>
        <p:nvGrpSpPr>
          <p:cNvPr id="202" name="Google Shape;202;p15"/>
          <p:cNvGrpSpPr/>
          <p:nvPr/>
        </p:nvGrpSpPr>
        <p:grpSpPr>
          <a:xfrm>
            <a:off x="160439" y="3162430"/>
            <a:ext cx="5157392" cy="1666971"/>
            <a:chOff x="1786439" y="3193130"/>
            <a:chExt cx="5157392" cy="1666971"/>
          </a:xfrm>
        </p:grpSpPr>
        <p:grpSp>
          <p:nvGrpSpPr>
            <p:cNvPr id="203" name="Google Shape;203;p15"/>
            <p:cNvGrpSpPr/>
            <p:nvPr/>
          </p:nvGrpSpPr>
          <p:grpSpPr>
            <a:xfrm>
              <a:off x="1786439" y="3193130"/>
              <a:ext cx="5157392" cy="1666971"/>
              <a:chOff x="2511363" y="4353625"/>
              <a:chExt cx="7021637" cy="2088936"/>
            </a:xfrm>
          </p:grpSpPr>
          <p:pic>
            <p:nvPicPr>
              <p:cNvPr id="204" name="Google Shape;204;p15"/>
              <p:cNvPicPr preferRelativeResize="0"/>
              <p:nvPr/>
            </p:nvPicPr>
            <p:blipFill rotWithShape="1">
              <a:blip r:embed="rId3">
                <a:alphaModFix/>
              </a:blip>
              <a:srcRect b="0" l="0" r="0" t="0"/>
              <a:stretch/>
            </p:blipFill>
            <p:spPr>
              <a:xfrm>
                <a:off x="2511363" y="4353625"/>
                <a:ext cx="7021637" cy="2088936"/>
              </a:xfrm>
              <a:prstGeom prst="rect">
                <a:avLst/>
              </a:prstGeom>
              <a:noFill/>
              <a:ln>
                <a:noFill/>
              </a:ln>
            </p:spPr>
          </p:pic>
          <p:sp>
            <p:nvSpPr>
              <p:cNvPr id="205" name="Google Shape;205;p15"/>
              <p:cNvSpPr/>
              <p:nvPr/>
            </p:nvSpPr>
            <p:spPr>
              <a:xfrm>
                <a:off x="3057525" y="5900738"/>
                <a:ext cx="1528800" cy="243000"/>
              </a:xfrm>
              <a:prstGeom prst="rect">
                <a:avLst/>
              </a:prstGeom>
              <a:solidFill>
                <a:srgbClr val="FFFFFF"/>
              </a:solidFill>
              <a:ln>
                <a:noFill/>
              </a:ln>
            </p:spPr>
            <p:txBody>
              <a:bodyPr anchorCtr="0" anchor="ctr" bIns="27300" lIns="54600" spcFirstLastPara="1" rIns="54600" wrap="square" tIns="27300">
                <a:noAutofit/>
              </a:bodyPr>
              <a:lstStyle/>
              <a:p>
                <a:pPr indent="0" lvl="0" marL="0" marR="0" rtl="0" algn="ctr">
                  <a:spcBef>
                    <a:spcPts val="0"/>
                  </a:spcBef>
                  <a:spcAft>
                    <a:spcPts val="0"/>
                  </a:spcAft>
                  <a:buNone/>
                </a:pPr>
                <a:r>
                  <a:t/>
                </a:r>
                <a:endParaRPr sz="1075">
                  <a:solidFill>
                    <a:srgbClr val="FFFFFF"/>
                  </a:solidFill>
                  <a:latin typeface="Arial"/>
                  <a:ea typeface="Arial"/>
                  <a:cs typeface="Arial"/>
                  <a:sym typeface="Arial"/>
                </a:endParaRPr>
              </a:p>
            </p:txBody>
          </p:sp>
          <p:sp>
            <p:nvSpPr>
              <p:cNvPr id="206" name="Google Shape;206;p15"/>
              <p:cNvSpPr/>
              <p:nvPr/>
            </p:nvSpPr>
            <p:spPr>
              <a:xfrm>
                <a:off x="4804506" y="5900737"/>
                <a:ext cx="1982100" cy="243000"/>
              </a:xfrm>
              <a:prstGeom prst="rect">
                <a:avLst/>
              </a:prstGeom>
              <a:solidFill>
                <a:srgbClr val="FFFFFF"/>
              </a:solidFill>
              <a:ln>
                <a:noFill/>
              </a:ln>
            </p:spPr>
            <p:txBody>
              <a:bodyPr anchorCtr="0" anchor="ctr" bIns="27300" lIns="54600" spcFirstLastPara="1" rIns="54600" wrap="square" tIns="27300">
                <a:noAutofit/>
              </a:bodyPr>
              <a:lstStyle/>
              <a:p>
                <a:pPr indent="0" lvl="0" marL="0" marR="0" rtl="0" algn="ctr">
                  <a:spcBef>
                    <a:spcPts val="0"/>
                  </a:spcBef>
                  <a:spcAft>
                    <a:spcPts val="0"/>
                  </a:spcAft>
                  <a:buNone/>
                </a:pPr>
                <a:r>
                  <a:t/>
                </a:r>
                <a:endParaRPr sz="1075">
                  <a:solidFill>
                    <a:srgbClr val="FFFFFF"/>
                  </a:solidFill>
                  <a:latin typeface="Arial"/>
                  <a:ea typeface="Arial"/>
                  <a:cs typeface="Arial"/>
                  <a:sym typeface="Arial"/>
                </a:endParaRPr>
              </a:p>
            </p:txBody>
          </p:sp>
          <p:sp>
            <p:nvSpPr>
              <p:cNvPr id="207" name="Google Shape;207;p15"/>
              <p:cNvSpPr txBox="1"/>
              <p:nvPr/>
            </p:nvSpPr>
            <p:spPr>
              <a:xfrm>
                <a:off x="4755357" y="5837514"/>
                <a:ext cx="1625700" cy="276600"/>
              </a:xfrm>
              <a:prstGeom prst="rect">
                <a:avLst/>
              </a:prstGeom>
              <a:noFill/>
              <a:ln>
                <a:noFill/>
              </a:ln>
            </p:spPr>
            <p:txBody>
              <a:bodyPr anchorCtr="0" anchor="t" bIns="27300" lIns="54600" spcFirstLastPara="1" rIns="54600" wrap="square" tIns="27300">
                <a:spAutoFit/>
              </a:bodyPr>
              <a:lstStyle/>
              <a:p>
                <a:pPr indent="0" lvl="0" marL="0" marR="0" rtl="0" algn="l">
                  <a:spcBef>
                    <a:spcPts val="0"/>
                  </a:spcBef>
                  <a:spcAft>
                    <a:spcPts val="0"/>
                  </a:spcAft>
                  <a:buNone/>
                </a:pPr>
                <a:r>
                  <a:rPr lang="en-CA" sz="1075">
                    <a:solidFill>
                      <a:srgbClr val="000000"/>
                    </a:solidFill>
                    <a:latin typeface="Proxima Nova"/>
                    <a:ea typeface="Proxima Nova"/>
                    <a:cs typeface="Proxima Nova"/>
                    <a:sym typeface="Proxima Nova"/>
                  </a:rPr>
                  <a:t>Aperture Mask</a:t>
                </a:r>
                <a:endParaRPr sz="836">
                  <a:latin typeface="Proxima Nova"/>
                  <a:ea typeface="Proxima Nova"/>
                  <a:cs typeface="Proxima Nova"/>
                  <a:sym typeface="Proxima Nova"/>
                </a:endParaRPr>
              </a:p>
            </p:txBody>
          </p:sp>
          <p:sp>
            <p:nvSpPr>
              <p:cNvPr id="208" name="Google Shape;208;p15"/>
              <p:cNvSpPr txBox="1"/>
              <p:nvPr/>
            </p:nvSpPr>
            <p:spPr>
              <a:xfrm>
                <a:off x="5832565" y="4694626"/>
                <a:ext cx="622500" cy="276600"/>
              </a:xfrm>
              <a:prstGeom prst="rect">
                <a:avLst/>
              </a:prstGeom>
              <a:noFill/>
              <a:ln>
                <a:noFill/>
              </a:ln>
            </p:spPr>
            <p:txBody>
              <a:bodyPr anchorCtr="0" anchor="t" bIns="27300" lIns="54600" spcFirstLastPara="1" rIns="54600" wrap="square" tIns="27300">
                <a:spAutoFit/>
              </a:bodyPr>
              <a:lstStyle/>
              <a:p>
                <a:pPr indent="0" lvl="0" marL="0" marR="0" rtl="0" algn="l">
                  <a:spcBef>
                    <a:spcPts val="0"/>
                  </a:spcBef>
                  <a:spcAft>
                    <a:spcPts val="0"/>
                  </a:spcAft>
                  <a:buNone/>
                </a:pPr>
                <a:r>
                  <a:rPr lang="en-CA" sz="1075">
                    <a:solidFill>
                      <a:srgbClr val="000000"/>
                    </a:solidFill>
                    <a:latin typeface="Proxima Nova"/>
                    <a:ea typeface="Proxima Nova"/>
                    <a:cs typeface="Proxima Nova"/>
                    <a:sym typeface="Proxima Nova"/>
                  </a:rPr>
                  <a:t>Pyro</a:t>
                </a:r>
                <a:endParaRPr sz="836">
                  <a:latin typeface="Proxima Nova"/>
                  <a:ea typeface="Proxima Nova"/>
                  <a:cs typeface="Proxima Nova"/>
                  <a:sym typeface="Proxima Nova"/>
                </a:endParaRPr>
              </a:p>
            </p:txBody>
          </p:sp>
        </p:grpSp>
        <p:sp>
          <p:nvSpPr>
            <p:cNvPr id="209" name="Google Shape;209;p15"/>
            <p:cNvSpPr txBox="1"/>
            <p:nvPr/>
          </p:nvSpPr>
          <p:spPr>
            <a:xfrm>
              <a:off x="1891950" y="3646925"/>
              <a:ext cx="822000" cy="24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1000">
                  <a:solidFill>
                    <a:schemeClr val="dk1"/>
                  </a:solidFill>
                  <a:latin typeface="Proxima Nova"/>
                  <a:ea typeface="Proxima Nova"/>
                  <a:cs typeface="Proxima Nova"/>
                  <a:sym typeface="Proxima Nova"/>
                </a:rPr>
                <a:t>THz Beam</a:t>
              </a:r>
              <a:endParaRPr sz="1000">
                <a:solidFill>
                  <a:schemeClr val="dk1"/>
                </a:solidFill>
                <a:latin typeface="Proxima Nova"/>
                <a:ea typeface="Proxima Nova"/>
                <a:cs typeface="Proxima Nova"/>
                <a:sym typeface="Proxima Nova"/>
              </a:endParaRPr>
            </a:p>
          </p:txBody>
        </p:sp>
      </p:grpSp>
      <p:pic>
        <p:nvPicPr>
          <p:cNvPr id="210" name="Google Shape;210;p15"/>
          <p:cNvPicPr preferRelativeResize="0"/>
          <p:nvPr/>
        </p:nvPicPr>
        <p:blipFill rotWithShape="1">
          <a:blip r:embed="rId4">
            <a:alphaModFix/>
          </a:blip>
          <a:srcRect b="0" l="0" r="0" t="0"/>
          <a:stretch/>
        </p:blipFill>
        <p:spPr>
          <a:xfrm>
            <a:off x="7118434" y="969378"/>
            <a:ext cx="1766625" cy="1909876"/>
          </a:xfrm>
          <a:prstGeom prst="rect">
            <a:avLst/>
          </a:prstGeom>
          <a:noFill/>
          <a:ln>
            <a:noFill/>
          </a:ln>
        </p:spPr>
      </p:pic>
      <p:sp>
        <p:nvSpPr>
          <p:cNvPr id="211" name="Google Shape;211;p15"/>
          <p:cNvSpPr/>
          <p:nvPr/>
        </p:nvSpPr>
        <p:spPr>
          <a:xfrm>
            <a:off x="641125" y="1135738"/>
            <a:ext cx="6302700" cy="2143500"/>
          </a:xfrm>
          <a:prstGeom prst="rect">
            <a:avLst/>
          </a:prstGeom>
          <a:noFill/>
          <a:ln>
            <a:noFill/>
          </a:ln>
        </p:spPr>
        <p:txBody>
          <a:bodyPr anchorCtr="0" anchor="t"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Shack Hartmann Wavefront Sensor</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A 2D camera sensor to determine the wavefront of the beam</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Uses center of gravity calculations to determine offset of sections of the beam after aperture</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Subsections or “pixels” detected by a pyroelectric detector.</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Pyro mounted to 2D translation stages that scans across each hole in the mask.</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Mask 1: Metal copper with apertures of diameter d Gives an array of individual points and pyro intensity detection at each point.</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solidFill>
                <a:schemeClr val="dk1"/>
              </a:solidFill>
              <a:latin typeface="Proxima Nova"/>
              <a:ea typeface="Proxima Nova"/>
              <a:cs typeface="Proxima Nova"/>
              <a:sym typeface="Proxima Nova"/>
            </a:endParaRPr>
          </a:p>
        </p:txBody>
      </p:sp>
      <p:pic>
        <p:nvPicPr>
          <p:cNvPr id="212" name="Google Shape;212;p15"/>
          <p:cNvPicPr preferRelativeResize="0"/>
          <p:nvPr/>
        </p:nvPicPr>
        <p:blipFill>
          <a:blip r:embed="rId5">
            <a:alphaModFix/>
          </a:blip>
          <a:stretch>
            <a:fillRect/>
          </a:stretch>
        </p:blipFill>
        <p:spPr>
          <a:xfrm>
            <a:off x="5317822" y="3186901"/>
            <a:ext cx="3691104" cy="1483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6"/>
          <p:cNvSpPr txBox="1"/>
          <p:nvPr>
            <p:ph idx="12" type="sldNum"/>
          </p:nvPr>
        </p:nvSpPr>
        <p:spPr>
          <a:xfrm>
            <a:off x="8566150" y="4738688"/>
            <a:ext cx="318932" cy="404813"/>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219" name="Google Shape;219;p16"/>
          <p:cNvSpPr txBox="1"/>
          <p:nvPr>
            <p:ph type="title"/>
          </p:nvPr>
        </p:nvSpPr>
        <p:spPr>
          <a:xfrm>
            <a:off x="451822" y="96818"/>
            <a:ext cx="8103570" cy="564775"/>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Simulated results: Spiral Phase Plate</a:t>
            </a:r>
            <a:endParaRPr b="0">
              <a:latin typeface="Proxima Nova Semibold"/>
              <a:ea typeface="Proxima Nova Semibold"/>
              <a:cs typeface="Proxima Nova Semibold"/>
              <a:sym typeface="Proxima Nova Semibold"/>
            </a:endParaRPr>
          </a:p>
        </p:txBody>
      </p:sp>
      <p:sp>
        <p:nvSpPr>
          <p:cNvPr id="220" name="Google Shape;220;p16"/>
          <p:cNvSpPr/>
          <p:nvPr/>
        </p:nvSpPr>
        <p:spPr>
          <a:xfrm>
            <a:off x="547675" y="1184052"/>
            <a:ext cx="3186300" cy="400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lang="en-CA" sz="1000">
                <a:latin typeface="Lato"/>
                <a:ea typeface="Lato"/>
                <a:cs typeface="Lato"/>
                <a:sym typeface="Lato"/>
              </a:rPr>
              <a:t>Simulated transverse field upstream of the SPP</a:t>
            </a:r>
            <a:r>
              <a:rPr b="0" i="0" lang="en-CA" sz="1000" u="none" cap="none" strike="noStrike">
                <a:solidFill>
                  <a:srgbClr val="000000"/>
                </a:solidFill>
                <a:latin typeface="Lato"/>
                <a:ea typeface="Lato"/>
                <a:cs typeface="Lato"/>
                <a:sym typeface="Lato"/>
              </a:rPr>
              <a:t> </a:t>
            </a:r>
            <a:endParaRPr b="0" i="0" sz="10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000"/>
              <a:buFont typeface="Arial"/>
              <a:buNone/>
            </a:pPr>
            <a:r>
              <a:rPr lang="en-CA" sz="1000">
                <a:latin typeface="Lato"/>
                <a:ea typeface="Lato"/>
                <a:cs typeface="Lato"/>
                <a:sym typeface="Lato"/>
              </a:rPr>
              <a:t>Cycle Averaged Field and Phase</a:t>
            </a:r>
            <a:endParaRPr b="0" i="0" sz="1400" u="none" cap="none" strike="noStrike">
              <a:solidFill>
                <a:srgbClr val="000000"/>
              </a:solidFill>
              <a:latin typeface="Lato"/>
              <a:ea typeface="Lato"/>
              <a:cs typeface="Lato"/>
              <a:sym typeface="Lato"/>
            </a:endParaRPr>
          </a:p>
        </p:txBody>
      </p:sp>
      <p:grpSp>
        <p:nvGrpSpPr>
          <p:cNvPr id="221" name="Google Shape;221;p16"/>
          <p:cNvGrpSpPr/>
          <p:nvPr/>
        </p:nvGrpSpPr>
        <p:grpSpPr>
          <a:xfrm>
            <a:off x="4387645" y="1184052"/>
            <a:ext cx="3611400" cy="3187035"/>
            <a:chOff x="4387645" y="1423600"/>
            <a:chExt cx="3611400" cy="3187035"/>
          </a:xfrm>
        </p:grpSpPr>
        <p:sp>
          <p:nvSpPr>
            <p:cNvPr id="222" name="Google Shape;222;p16"/>
            <p:cNvSpPr/>
            <p:nvPr/>
          </p:nvSpPr>
          <p:spPr>
            <a:xfrm>
              <a:off x="4387645" y="1423600"/>
              <a:ext cx="3611400" cy="400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lang="en-CA" sz="1000">
                  <a:latin typeface="Lato"/>
                  <a:ea typeface="Lato"/>
                  <a:cs typeface="Lato"/>
                  <a:sym typeface="Lato"/>
                </a:rPr>
                <a:t>Simulated transverse field downstream of SPP</a:t>
              </a:r>
              <a:endParaRPr b="0" i="0" sz="14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000"/>
                <a:buFont typeface="Arial"/>
                <a:buNone/>
              </a:pPr>
              <a:r>
                <a:rPr lang="en-CA" sz="1000">
                  <a:latin typeface="Lato"/>
                  <a:ea typeface="Lato"/>
                  <a:cs typeface="Lato"/>
                  <a:sym typeface="Lato"/>
                </a:rPr>
                <a:t>Cycle Averaged Field and Phase at 17.969mm and 20.02mm</a:t>
              </a:r>
              <a:endParaRPr b="0" i="0" sz="1400" u="none" cap="none" strike="noStrike">
                <a:solidFill>
                  <a:srgbClr val="000000"/>
                </a:solidFill>
                <a:latin typeface="Lato"/>
                <a:ea typeface="Lato"/>
                <a:cs typeface="Lato"/>
                <a:sym typeface="Lato"/>
              </a:endParaRPr>
            </a:p>
          </p:txBody>
        </p:sp>
        <p:pic>
          <p:nvPicPr>
            <p:cNvPr id="223" name="Google Shape;223;p16"/>
            <p:cNvPicPr preferRelativeResize="0"/>
            <p:nvPr/>
          </p:nvPicPr>
          <p:blipFill>
            <a:blip r:embed="rId3">
              <a:alphaModFix/>
            </a:blip>
            <a:stretch>
              <a:fillRect/>
            </a:stretch>
          </p:blipFill>
          <p:spPr>
            <a:xfrm>
              <a:off x="4811750" y="1951356"/>
              <a:ext cx="2949497" cy="2659279"/>
            </a:xfrm>
            <a:prstGeom prst="rect">
              <a:avLst/>
            </a:prstGeom>
            <a:noFill/>
            <a:ln>
              <a:noFill/>
            </a:ln>
          </p:spPr>
        </p:pic>
      </p:grpSp>
      <p:pic>
        <p:nvPicPr>
          <p:cNvPr id="224" name="Google Shape;224;p16"/>
          <p:cNvPicPr preferRelativeResize="0"/>
          <p:nvPr/>
        </p:nvPicPr>
        <p:blipFill rotWithShape="1">
          <a:blip r:embed="rId4">
            <a:alphaModFix/>
          </a:blip>
          <a:srcRect b="0" l="33347" r="0" t="9764"/>
          <a:stretch/>
        </p:blipFill>
        <p:spPr>
          <a:xfrm>
            <a:off x="784474" y="1608639"/>
            <a:ext cx="2949500" cy="2865612"/>
          </a:xfrm>
          <a:prstGeom prst="rect">
            <a:avLst/>
          </a:prstGeom>
          <a:noFill/>
          <a:ln>
            <a:noFill/>
          </a:ln>
        </p:spPr>
      </p:pic>
      <p:sp>
        <p:nvSpPr>
          <p:cNvPr id="225" name="Google Shape;225;p16"/>
          <p:cNvSpPr txBox="1"/>
          <p:nvPr/>
        </p:nvSpPr>
        <p:spPr>
          <a:xfrm>
            <a:off x="239875" y="4738700"/>
            <a:ext cx="7446900" cy="2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a:solidFill>
                  <a:srgbClr val="666666"/>
                </a:solidFill>
                <a:latin typeface="Proxima Nova"/>
                <a:ea typeface="Proxima Nova"/>
                <a:cs typeface="Proxima Nova"/>
                <a:sym typeface="Proxima Nova"/>
              </a:rPr>
              <a:t>*All simulations were done in WarpX with parameters matching the MITHRA beam </a:t>
            </a:r>
            <a:endParaRPr>
              <a:solidFill>
                <a:srgbClr val="666666"/>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17"/>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232" name="Google Shape;232;p17"/>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Background: Why Orbital Angular Momentum reduces BBU</a:t>
            </a:r>
            <a:endParaRPr b="0">
              <a:latin typeface="Proxima Nova Semibold"/>
              <a:ea typeface="Proxima Nova Semibold"/>
              <a:cs typeface="Proxima Nova Semibold"/>
              <a:sym typeface="Proxima Nova Semibold"/>
            </a:endParaRPr>
          </a:p>
        </p:txBody>
      </p:sp>
      <p:pic>
        <p:nvPicPr>
          <p:cNvPr id="233" name="Google Shape;233;p17"/>
          <p:cNvPicPr preferRelativeResize="0"/>
          <p:nvPr/>
        </p:nvPicPr>
        <p:blipFill>
          <a:blip r:embed="rId3">
            <a:alphaModFix/>
          </a:blip>
          <a:stretch>
            <a:fillRect/>
          </a:stretch>
        </p:blipFill>
        <p:spPr>
          <a:xfrm>
            <a:off x="5951537" y="816525"/>
            <a:ext cx="2244550" cy="2064978"/>
          </a:xfrm>
          <a:prstGeom prst="rect">
            <a:avLst/>
          </a:prstGeom>
          <a:noFill/>
          <a:ln>
            <a:noFill/>
          </a:ln>
        </p:spPr>
      </p:pic>
      <p:sp>
        <p:nvSpPr>
          <p:cNvPr id="234" name="Google Shape;234;p17"/>
          <p:cNvSpPr txBox="1"/>
          <p:nvPr/>
        </p:nvSpPr>
        <p:spPr>
          <a:xfrm>
            <a:off x="75475" y="4643450"/>
            <a:ext cx="6104400" cy="1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800">
                <a:solidFill>
                  <a:schemeClr val="dk1"/>
                </a:solidFill>
                <a:latin typeface="Proxima Nova"/>
                <a:ea typeface="Proxima Nova"/>
                <a:cs typeface="Proxima Nova"/>
                <a:sym typeface="Proxima Nova"/>
              </a:rPr>
              <a:t>Image Credit: </a:t>
            </a:r>
            <a:r>
              <a:rPr lang="en-CA" sz="800" u="sng">
                <a:solidFill>
                  <a:schemeClr val="hlink"/>
                </a:solidFill>
                <a:latin typeface="Proxima Nova"/>
                <a:ea typeface="Proxima Nova"/>
                <a:cs typeface="Proxima Nova"/>
                <a:sym typeface="Proxima Nova"/>
                <a:hlinkClick r:id="rId4"/>
              </a:rPr>
              <a:t>https://www.everythingrf.com/community/higher-order-waveguide-modes</a:t>
            </a:r>
            <a:endParaRPr sz="800">
              <a:solidFill>
                <a:schemeClr val="dk1"/>
              </a:solidFill>
              <a:latin typeface="Proxima Nova"/>
              <a:ea typeface="Proxima Nova"/>
              <a:cs typeface="Proxima Nova"/>
              <a:sym typeface="Proxima Nova"/>
            </a:endParaRPr>
          </a:p>
          <a:p>
            <a:pPr indent="0" lvl="0" marL="0" rtl="0" algn="l">
              <a:spcBef>
                <a:spcPts val="0"/>
              </a:spcBef>
              <a:spcAft>
                <a:spcPts val="0"/>
              </a:spcAft>
              <a:buNone/>
            </a:pPr>
            <a:r>
              <a:rPr lang="en-CA" sz="800">
                <a:solidFill>
                  <a:schemeClr val="dk1"/>
                </a:solidFill>
                <a:latin typeface="Proxima Nova"/>
                <a:ea typeface="Proxima Nova"/>
                <a:cs typeface="Proxima Nova"/>
                <a:sym typeface="Proxima Nova"/>
              </a:rPr>
              <a:t>W. Lynn et al., "Transverse Stability in an Alternating Gradient Planar Dielectric Wakefield Structure," 2022 IEEE Advanced Accelerator Concepts Workshop (AAC), Long Island, NY, USA, 2022, pp. 1-4, doi: 10.1109/AAC55212.2022.10822968.</a:t>
            </a:r>
            <a:endParaRPr sz="800">
              <a:solidFill>
                <a:schemeClr val="dk1"/>
              </a:solidFill>
              <a:latin typeface="Proxima Nova"/>
              <a:ea typeface="Proxima Nova"/>
              <a:cs typeface="Proxima Nova"/>
              <a:sym typeface="Proxima Nova"/>
            </a:endParaRPr>
          </a:p>
        </p:txBody>
      </p:sp>
      <p:grpSp>
        <p:nvGrpSpPr>
          <p:cNvPr id="235" name="Google Shape;235;p17"/>
          <p:cNvGrpSpPr/>
          <p:nvPr/>
        </p:nvGrpSpPr>
        <p:grpSpPr>
          <a:xfrm>
            <a:off x="451825" y="878257"/>
            <a:ext cx="4446900" cy="2384400"/>
            <a:chOff x="451825" y="1083000"/>
            <a:chExt cx="4446900" cy="2384400"/>
          </a:xfrm>
        </p:grpSpPr>
        <p:sp>
          <p:nvSpPr>
            <p:cNvPr id="236" name="Google Shape;236;p17"/>
            <p:cNvSpPr/>
            <p:nvPr/>
          </p:nvSpPr>
          <p:spPr>
            <a:xfrm>
              <a:off x="451825" y="1083000"/>
              <a:ext cx="4446900" cy="2384400"/>
            </a:xfrm>
            <a:prstGeom prst="rect">
              <a:avLst/>
            </a:prstGeom>
            <a:noFill/>
            <a:ln>
              <a:noFill/>
            </a:ln>
          </p:spPr>
          <p:txBody>
            <a:bodyPr anchorCtr="0" anchor="t"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BBU is caused by Hybrid modes (HE</a:t>
              </a:r>
              <a:r>
                <a:rPr baseline="-25000" lang="en-CA">
                  <a:latin typeface="Proxima Nova"/>
                  <a:ea typeface="Proxima Nova"/>
                  <a:cs typeface="Proxima Nova"/>
                  <a:sym typeface="Proxima Nova"/>
                </a:rPr>
                <a:t>11</a:t>
              </a:r>
              <a:r>
                <a:rPr lang="en-CA">
                  <a:latin typeface="Proxima Nova"/>
                  <a:ea typeface="Proxima Nova"/>
                  <a:cs typeface="Proxima Nova"/>
                  <a:sym typeface="Proxima Nova"/>
                </a:rPr>
                <a:t> and HE</a:t>
              </a:r>
              <a:r>
                <a:rPr baseline="-25000" lang="en-CA">
                  <a:latin typeface="Proxima Nova"/>
                  <a:ea typeface="Proxima Nova"/>
                  <a:cs typeface="Proxima Nova"/>
                  <a:sym typeface="Proxima Nova"/>
                </a:rPr>
                <a:t>21</a:t>
              </a:r>
              <a:r>
                <a:rPr lang="en-CA">
                  <a:latin typeface="Proxima Nova"/>
                  <a:ea typeface="Proxima Nova"/>
                  <a:cs typeface="Proxima Nova"/>
                  <a:sym typeface="Proxima Nova"/>
                </a:rPr>
                <a:t>)</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a:solidFill>
                    <a:schemeClr val="dk1"/>
                  </a:solidFill>
                  <a:latin typeface="Proxima Nova"/>
                  <a:ea typeface="Proxima Nova"/>
                  <a:cs typeface="Proxima Nova"/>
                  <a:sym typeface="Proxima Nova"/>
                </a:rPr>
                <a:t>HE</a:t>
              </a:r>
              <a:r>
                <a:rPr baseline="-25000" lang="en-CA">
                  <a:solidFill>
                    <a:schemeClr val="dk1"/>
                  </a:solidFill>
                  <a:latin typeface="Proxima Nova"/>
                  <a:ea typeface="Proxima Nova"/>
                  <a:cs typeface="Proxima Nova"/>
                  <a:sym typeface="Proxima Nova"/>
                </a:rPr>
                <a:t>11</a:t>
              </a:r>
              <a:r>
                <a:rPr lang="en-CA" sz="1200">
                  <a:latin typeface="Proxima Nova"/>
                  <a:ea typeface="Proxima Nova"/>
                  <a:cs typeface="Proxima Nova"/>
                  <a:sym typeface="Proxima Nova"/>
                </a:rPr>
                <a:t> - Dipole mode</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a:solidFill>
                    <a:schemeClr val="dk1"/>
                  </a:solidFill>
                  <a:latin typeface="Proxima Nova"/>
                  <a:ea typeface="Proxima Nova"/>
                  <a:cs typeface="Proxima Nova"/>
                  <a:sym typeface="Proxima Nova"/>
                </a:rPr>
                <a:t>HE</a:t>
              </a:r>
              <a:r>
                <a:rPr baseline="-25000" lang="en-CA">
                  <a:solidFill>
                    <a:schemeClr val="dk1"/>
                  </a:solidFill>
                  <a:latin typeface="Proxima Nova"/>
                  <a:ea typeface="Proxima Nova"/>
                  <a:cs typeface="Proxima Nova"/>
                  <a:sym typeface="Proxima Nova"/>
                </a:rPr>
                <a:t>21</a:t>
              </a:r>
              <a:r>
                <a:rPr lang="en-CA" sz="1200">
                  <a:latin typeface="Proxima Nova"/>
                  <a:ea typeface="Proxima Nova"/>
                  <a:cs typeface="Proxima Nova"/>
                  <a:sym typeface="Proxima Nova"/>
                </a:rPr>
                <a:t> - Quadrupole mode</a:t>
              </a:r>
              <a:endParaRPr sz="1200">
                <a:latin typeface="Proxima Nova"/>
                <a:ea typeface="Proxima Nova"/>
                <a:cs typeface="Proxima Nova"/>
                <a:sym typeface="Proxima Nova"/>
              </a:endParaRPr>
            </a:p>
            <a:p>
              <a:pPr indent="-279400" lvl="0" marL="361950"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Each mode contains OAM eigenstates:</a:t>
              </a:r>
              <a:endParaRPr>
                <a:latin typeface="Proxima Nova"/>
                <a:ea typeface="Proxima Nova"/>
                <a:cs typeface="Proxima Nova"/>
                <a:sym typeface="Proxima Nova"/>
              </a:endParaRPr>
            </a:p>
            <a:p>
              <a:pPr indent="0" lvl="0" marL="914400" marR="0" rtl="0" algn="l">
                <a:lnSpc>
                  <a:spcPct val="100000"/>
                </a:lnSpc>
                <a:spcBef>
                  <a:spcPts val="0"/>
                </a:spcBef>
                <a:spcAft>
                  <a:spcPts val="0"/>
                </a:spcAft>
                <a:buNone/>
              </a:pPr>
              <a:r>
                <a:t/>
              </a:r>
              <a:endParaRPr>
                <a:latin typeface="Proxima Nova"/>
                <a:ea typeface="Proxima Nova"/>
                <a:cs typeface="Proxima Nova"/>
                <a:sym typeface="Proxima Nova"/>
              </a:endParaRPr>
            </a:p>
            <a:p>
              <a:pPr indent="0" lvl="0" marL="914400" marR="0" rtl="0" algn="l">
                <a:lnSpc>
                  <a:spcPct val="100000"/>
                </a:lnSpc>
                <a:spcBef>
                  <a:spcPts val="0"/>
                </a:spcBef>
                <a:spcAft>
                  <a:spcPts val="0"/>
                </a:spcAft>
                <a:buNone/>
              </a:pPr>
              <a:r>
                <a:t/>
              </a:r>
              <a:endParaRPr>
                <a:latin typeface="Proxima Nova"/>
                <a:ea typeface="Proxima Nova"/>
                <a:cs typeface="Proxima Nova"/>
                <a:sym typeface="Proxima Nova"/>
              </a:endParaRPr>
            </a:p>
            <a:p>
              <a:pPr indent="0" lvl="0" marL="914400" marR="0" rtl="0" algn="l">
                <a:lnSpc>
                  <a:spcPct val="100000"/>
                </a:lnSpc>
                <a:spcBef>
                  <a:spcPts val="0"/>
                </a:spcBef>
                <a:spcAft>
                  <a:spcPts val="0"/>
                </a:spcAft>
                <a:buNone/>
              </a:pPr>
              <a:r>
                <a:t/>
              </a:r>
              <a:endParaRPr>
                <a:latin typeface="Proxima Nova"/>
                <a:ea typeface="Proxima Nova"/>
                <a:cs typeface="Proxima Nova"/>
                <a:sym typeface="Proxima Nova"/>
              </a:endParaRPr>
            </a:p>
            <a:p>
              <a:pPr indent="-178900" lvl="1" marL="540000"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Structures can be designed to radiatively damp one of the underlying eigenstates.</a:t>
              </a:r>
              <a:endParaRPr sz="1200">
                <a:latin typeface="Proxima Nova"/>
                <a:ea typeface="Proxima Nova"/>
                <a:cs typeface="Proxima Nova"/>
                <a:sym typeface="Proxima Nova"/>
              </a:endParaRPr>
            </a:p>
            <a:p>
              <a:pPr indent="0" lvl="0" marL="91440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268901" lvl="0" marL="360001" rtl="0" algn="l">
                <a:spcBef>
                  <a:spcPts val="0"/>
                </a:spcBef>
                <a:spcAft>
                  <a:spcPts val="0"/>
                </a:spcAft>
                <a:buClr>
                  <a:schemeClr val="dk1"/>
                </a:buClr>
                <a:buSzPts val="1400"/>
                <a:buFont typeface="Proxima Nova"/>
                <a:buChar char="●"/>
              </a:pPr>
              <a:r>
                <a:rPr lang="en-CA">
                  <a:solidFill>
                    <a:schemeClr val="dk1"/>
                  </a:solidFill>
                  <a:latin typeface="Proxima Nova"/>
                  <a:ea typeface="Proxima Nova"/>
                  <a:cs typeface="Proxima Nova"/>
                  <a:sym typeface="Proxima Nova"/>
                </a:rPr>
                <a:t>Using the Quadrupole mode:</a:t>
              </a:r>
              <a:endParaRPr>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Damping out an individual state defines quadrupole direction.</a:t>
              </a:r>
              <a:endParaRPr sz="1200">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Enables staged layouts of periodic structures like ADWA has shown in slab structures. Where shifting quadrupole modes are used to focus witness beams.</a:t>
              </a:r>
              <a:endParaRPr sz="1200">
                <a:solidFill>
                  <a:schemeClr val="dk1"/>
                </a:solidFill>
                <a:latin typeface="Proxima Nova"/>
                <a:ea typeface="Proxima Nova"/>
                <a:cs typeface="Proxima Nova"/>
                <a:sym typeface="Proxima Nova"/>
              </a:endParaRPr>
            </a:p>
          </p:txBody>
        </p:sp>
        <p:pic>
          <p:nvPicPr>
            <p:cNvPr id="237" name="Google Shape;237;p17"/>
            <p:cNvPicPr preferRelativeResize="0"/>
            <p:nvPr/>
          </p:nvPicPr>
          <p:blipFill>
            <a:blip r:embed="rId5">
              <a:alphaModFix/>
            </a:blip>
            <a:stretch>
              <a:fillRect/>
            </a:stretch>
          </p:blipFill>
          <p:spPr>
            <a:xfrm>
              <a:off x="1142975" y="2011225"/>
              <a:ext cx="2748674" cy="527950"/>
            </a:xfrm>
            <a:prstGeom prst="rect">
              <a:avLst/>
            </a:prstGeom>
            <a:noFill/>
            <a:ln>
              <a:noFill/>
            </a:ln>
          </p:spPr>
        </p:pic>
      </p:grpSp>
      <p:pic>
        <p:nvPicPr>
          <p:cNvPr id="238" name="Google Shape;238;p17"/>
          <p:cNvPicPr preferRelativeResize="0"/>
          <p:nvPr/>
        </p:nvPicPr>
        <p:blipFill>
          <a:blip r:embed="rId6">
            <a:alphaModFix/>
          </a:blip>
          <a:stretch>
            <a:fillRect/>
          </a:stretch>
        </p:blipFill>
        <p:spPr>
          <a:xfrm>
            <a:off x="5846725" y="3036300"/>
            <a:ext cx="2454149" cy="1774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8"/>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245" name="Google Shape;245;p18"/>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Experimental Configuration 2: Helical Structure</a:t>
            </a:r>
            <a:endParaRPr b="0">
              <a:latin typeface="Proxima Nova Semibold"/>
              <a:ea typeface="Proxima Nova Semibold"/>
              <a:cs typeface="Proxima Nova Semibold"/>
              <a:sym typeface="Proxima Nova Semibold"/>
            </a:endParaRPr>
          </a:p>
        </p:txBody>
      </p:sp>
      <p:sp>
        <p:nvSpPr>
          <p:cNvPr id="246" name="Google Shape;246;p18"/>
          <p:cNvSpPr/>
          <p:nvPr/>
        </p:nvSpPr>
        <p:spPr>
          <a:xfrm>
            <a:off x="251975" y="913852"/>
            <a:ext cx="3387900" cy="3884400"/>
          </a:xfrm>
          <a:prstGeom prst="rect">
            <a:avLst/>
          </a:prstGeom>
          <a:noFill/>
          <a:ln>
            <a:noFill/>
          </a:ln>
        </p:spPr>
        <p:txBody>
          <a:bodyPr anchorCtr="0" anchor="ctr"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Helical layout</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Helical layout allows radiative damping to be used to damp out Dipole and Quadrupole hybrid modes.</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Generates an internally rotating LG</a:t>
            </a:r>
            <a:r>
              <a:rPr baseline="-25000" lang="en-CA" sz="1200">
                <a:latin typeface="Proxima Nova"/>
                <a:ea typeface="Proxima Nova"/>
                <a:cs typeface="Proxima Nova"/>
                <a:sym typeface="Proxima Nova"/>
              </a:rPr>
              <a:t>01</a:t>
            </a:r>
            <a:r>
              <a:rPr lang="en-CA" sz="1200">
                <a:latin typeface="Proxima Nova"/>
                <a:ea typeface="Proxima Nova"/>
                <a:cs typeface="Proxima Nova"/>
                <a:sym typeface="Proxima Nova"/>
              </a:rPr>
              <a:t>-like mode</a:t>
            </a:r>
            <a:endParaRPr sz="1200">
              <a:solidFill>
                <a:schemeClr val="dk1"/>
              </a:solidFill>
              <a:latin typeface="Proxima Nova"/>
              <a:ea typeface="Proxima Nova"/>
              <a:cs typeface="Proxima Nova"/>
              <a:sym typeface="Proxima Nova"/>
            </a:endParaRPr>
          </a:p>
        </p:txBody>
      </p:sp>
      <p:pic>
        <p:nvPicPr>
          <p:cNvPr id="247" name="Google Shape;247;p18"/>
          <p:cNvPicPr preferRelativeResize="0"/>
          <p:nvPr/>
        </p:nvPicPr>
        <p:blipFill>
          <a:blip r:embed="rId3">
            <a:alphaModFix/>
          </a:blip>
          <a:stretch>
            <a:fillRect/>
          </a:stretch>
        </p:blipFill>
        <p:spPr>
          <a:xfrm>
            <a:off x="4282975" y="3234800"/>
            <a:ext cx="4540099" cy="1099555"/>
          </a:xfrm>
          <a:prstGeom prst="rect">
            <a:avLst/>
          </a:prstGeom>
          <a:noFill/>
          <a:ln>
            <a:noFill/>
          </a:ln>
        </p:spPr>
      </p:pic>
      <p:pic>
        <p:nvPicPr>
          <p:cNvPr id="248" name="Google Shape;248;p18"/>
          <p:cNvPicPr preferRelativeResize="0"/>
          <p:nvPr/>
        </p:nvPicPr>
        <p:blipFill>
          <a:blip r:embed="rId4">
            <a:alphaModFix/>
          </a:blip>
          <a:stretch>
            <a:fillRect/>
          </a:stretch>
        </p:blipFill>
        <p:spPr>
          <a:xfrm>
            <a:off x="4282975" y="980406"/>
            <a:ext cx="2271826" cy="2268282"/>
          </a:xfrm>
          <a:prstGeom prst="rect">
            <a:avLst/>
          </a:prstGeom>
          <a:noFill/>
          <a:ln>
            <a:noFill/>
          </a:ln>
        </p:spPr>
      </p:pic>
      <p:pic>
        <p:nvPicPr>
          <p:cNvPr id="249" name="Google Shape;249;p18"/>
          <p:cNvPicPr preferRelativeResize="0"/>
          <p:nvPr/>
        </p:nvPicPr>
        <p:blipFill>
          <a:blip r:embed="rId5">
            <a:alphaModFix/>
          </a:blip>
          <a:stretch>
            <a:fillRect/>
          </a:stretch>
        </p:blipFill>
        <p:spPr>
          <a:xfrm>
            <a:off x="6554801" y="980393"/>
            <a:ext cx="2268282" cy="226828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9"/>
          <p:cNvSpPr txBox="1"/>
          <p:nvPr>
            <p:ph idx="12" type="sldNum"/>
          </p:nvPr>
        </p:nvSpPr>
        <p:spPr>
          <a:xfrm>
            <a:off x="8674100" y="4628075"/>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256" name="Google Shape;256;p19"/>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lang="en-CA">
                <a:latin typeface="Lato"/>
                <a:ea typeface="Lato"/>
                <a:cs typeface="Lato"/>
                <a:sym typeface="Lato"/>
              </a:rPr>
              <a:t>Orbital Angular Momentum THz beams from helical structures</a:t>
            </a:r>
            <a:endParaRPr b="0">
              <a:latin typeface="Lato"/>
              <a:ea typeface="Lato"/>
              <a:cs typeface="Lato"/>
              <a:sym typeface="Lato"/>
            </a:endParaRPr>
          </a:p>
        </p:txBody>
      </p:sp>
      <p:grpSp>
        <p:nvGrpSpPr>
          <p:cNvPr id="257" name="Google Shape;257;p19"/>
          <p:cNvGrpSpPr/>
          <p:nvPr/>
        </p:nvGrpSpPr>
        <p:grpSpPr>
          <a:xfrm>
            <a:off x="8" y="1531609"/>
            <a:ext cx="3663211" cy="2315104"/>
            <a:chOff x="4297900" y="1026910"/>
            <a:chExt cx="4395502" cy="2777902"/>
          </a:xfrm>
        </p:grpSpPr>
        <p:sp>
          <p:nvSpPr>
            <p:cNvPr id="258" name="Google Shape;258;p19"/>
            <p:cNvSpPr/>
            <p:nvPr/>
          </p:nvSpPr>
          <p:spPr>
            <a:xfrm>
              <a:off x="4572000" y="1026910"/>
              <a:ext cx="3429000" cy="400200"/>
            </a:xfrm>
            <a:prstGeom prst="rect">
              <a:avLst/>
            </a:prstGeom>
            <a:noFill/>
            <a:ln>
              <a:noFill/>
            </a:ln>
          </p:spPr>
          <p:txBody>
            <a:bodyPr anchorCtr="0" anchor="t" bIns="38075" lIns="76200" spcFirstLastPara="1" rIns="76200" wrap="square" tIns="38075">
              <a:noAutofit/>
            </a:bodyPr>
            <a:lstStyle/>
            <a:p>
              <a:pPr indent="0" lvl="0" marL="0" marR="0" rtl="0" algn="ctr">
                <a:lnSpc>
                  <a:spcPct val="100000"/>
                </a:lnSpc>
                <a:spcBef>
                  <a:spcPts val="0"/>
                </a:spcBef>
                <a:spcAft>
                  <a:spcPts val="0"/>
                </a:spcAft>
                <a:buClr>
                  <a:srgbClr val="000000"/>
                </a:buClr>
                <a:buSzPts val="833"/>
                <a:buFont typeface="Arial"/>
                <a:buNone/>
              </a:pPr>
              <a:r>
                <a:rPr b="1" lang="en-CA" sz="833">
                  <a:latin typeface="Lato"/>
                  <a:ea typeface="Lato"/>
                  <a:cs typeface="Lato"/>
                  <a:sym typeface="Lato"/>
                </a:rPr>
                <a:t>Accelerating Field Ez of Helical Structure</a:t>
              </a:r>
              <a:r>
                <a:rPr b="0" i="0" lang="en-CA" sz="833" u="none" cap="none" strike="noStrike">
                  <a:solidFill>
                    <a:srgbClr val="000000"/>
                  </a:solidFill>
                  <a:latin typeface="Lato"/>
                  <a:ea typeface="Lato"/>
                  <a:cs typeface="Lato"/>
                  <a:sym typeface="Lato"/>
                </a:rPr>
                <a:t>  </a:t>
              </a:r>
              <a:endParaRPr b="0" i="0" sz="1167"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833"/>
                <a:buFont typeface="Arial"/>
                <a:buNone/>
              </a:pPr>
              <a:r>
                <a:rPr lang="en-CA" sz="833">
                  <a:latin typeface="Lato"/>
                  <a:ea typeface="Lato"/>
                  <a:cs typeface="Lato"/>
                  <a:sym typeface="Lato"/>
                </a:rPr>
                <a:t>Shown within the waveguide damping</a:t>
              </a:r>
              <a:endParaRPr b="0" i="0" sz="1167" u="none" cap="none" strike="noStrike">
                <a:solidFill>
                  <a:srgbClr val="000000"/>
                </a:solidFill>
                <a:latin typeface="Lato"/>
                <a:ea typeface="Lato"/>
                <a:cs typeface="Lato"/>
                <a:sym typeface="Lato"/>
              </a:endParaRPr>
            </a:p>
          </p:txBody>
        </p:sp>
        <p:pic>
          <p:nvPicPr>
            <p:cNvPr id="259" name="Google Shape;259;p19"/>
            <p:cNvPicPr preferRelativeResize="0"/>
            <p:nvPr/>
          </p:nvPicPr>
          <p:blipFill rotWithShape="1">
            <a:blip r:embed="rId3">
              <a:alphaModFix/>
            </a:blip>
            <a:srcRect b="0" l="0" r="15860" t="9025"/>
            <a:stretch/>
          </p:blipFill>
          <p:spPr>
            <a:xfrm>
              <a:off x="4297900" y="1449975"/>
              <a:ext cx="3782000" cy="2243550"/>
            </a:xfrm>
            <a:prstGeom prst="rect">
              <a:avLst/>
            </a:prstGeom>
            <a:noFill/>
            <a:ln>
              <a:noFill/>
            </a:ln>
          </p:spPr>
        </p:pic>
        <p:pic>
          <p:nvPicPr>
            <p:cNvPr id="260" name="Google Shape;260;p19"/>
            <p:cNvPicPr preferRelativeResize="0"/>
            <p:nvPr/>
          </p:nvPicPr>
          <p:blipFill rotWithShape="1">
            <a:blip r:embed="rId3">
              <a:alphaModFix/>
            </a:blip>
            <a:srcRect b="0" l="83955" r="0" t="0"/>
            <a:stretch/>
          </p:blipFill>
          <p:spPr>
            <a:xfrm>
              <a:off x="7972203" y="1338688"/>
              <a:ext cx="721198" cy="2466125"/>
            </a:xfrm>
            <a:prstGeom prst="rect">
              <a:avLst/>
            </a:prstGeom>
            <a:noFill/>
            <a:ln>
              <a:noFill/>
            </a:ln>
          </p:spPr>
        </p:pic>
      </p:grpSp>
      <p:pic>
        <p:nvPicPr>
          <p:cNvPr id="261" name="Google Shape;261;p19"/>
          <p:cNvPicPr preferRelativeResize="0"/>
          <p:nvPr/>
        </p:nvPicPr>
        <p:blipFill>
          <a:blip r:embed="rId4">
            <a:alphaModFix/>
          </a:blip>
          <a:stretch>
            <a:fillRect/>
          </a:stretch>
        </p:blipFill>
        <p:spPr>
          <a:xfrm>
            <a:off x="3748622" y="1632986"/>
            <a:ext cx="2576125" cy="2178039"/>
          </a:xfrm>
          <a:prstGeom prst="rect">
            <a:avLst/>
          </a:prstGeom>
          <a:noFill/>
          <a:ln>
            <a:noFill/>
          </a:ln>
        </p:spPr>
      </p:pic>
      <p:pic>
        <p:nvPicPr>
          <p:cNvPr id="262" name="Google Shape;262;p19"/>
          <p:cNvPicPr preferRelativeResize="0"/>
          <p:nvPr/>
        </p:nvPicPr>
        <p:blipFill rotWithShape="1">
          <a:blip r:embed="rId5">
            <a:alphaModFix/>
          </a:blip>
          <a:srcRect b="0" l="0" r="0" t="5186"/>
          <a:stretch/>
        </p:blipFill>
        <p:spPr>
          <a:xfrm>
            <a:off x="6346643" y="1788794"/>
            <a:ext cx="2646349" cy="20578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20"/>
          <p:cNvSpPr txBox="1"/>
          <p:nvPr>
            <p:ph idx="12" type="sldNum"/>
          </p:nvPr>
        </p:nvSpPr>
        <p:spPr>
          <a:xfrm>
            <a:off x="8566150" y="4738688"/>
            <a:ext cx="318900" cy="404700"/>
          </a:xfrm>
          <a:prstGeom prst="rect">
            <a:avLst/>
          </a:prstGeom>
        </p:spPr>
        <p:txBody>
          <a:bodyPr anchorCtr="0" anchor="ctr" bIns="45700" lIns="72000" spcFirstLastPara="1" rIns="72000" wrap="square" tIns="57600">
            <a:noAutofit/>
          </a:bodyPr>
          <a:lstStyle/>
          <a:p>
            <a:pPr indent="0" lvl="0" marL="0" rtl="0" algn="l">
              <a:spcBef>
                <a:spcPts val="0"/>
              </a:spcBef>
              <a:spcAft>
                <a:spcPts val="0"/>
              </a:spcAft>
              <a:buClr>
                <a:srgbClr val="000000"/>
              </a:buClr>
              <a:buSzPts val="800"/>
              <a:buFont typeface="Arial"/>
              <a:buNone/>
            </a:pPr>
            <a:fld id="{00000000-1234-1234-1234-123412341234}" type="slidenum">
              <a:rPr lang="en-CA"/>
              <a:t>‹#›</a:t>
            </a:fld>
            <a:endParaRPr/>
          </a:p>
        </p:txBody>
      </p:sp>
      <p:sp>
        <p:nvSpPr>
          <p:cNvPr id="269" name="Google Shape;269;p20"/>
          <p:cNvSpPr txBox="1"/>
          <p:nvPr>
            <p:ph type="title"/>
          </p:nvPr>
        </p:nvSpPr>
        <p:spPr>
          <a:xfrm>
            <a:off x="451822" y="96818"/>
            <a:ext cx="8103600" cy="5649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CA"/>
              <a:t>Future Direction: Multi Sectioned Helical Structure</a:t>
            </a:r>
            <a:endParaRPr/>
          </a:p>
        </p:txBody>
      </p:sp>
      <p:sp>
        <p:nvSpPr>
          <p:cNvPr id="270" name="Google Shape;270;p20"/>
          <p:cNvSpPr/>
          <p:nvPr/>
        </p:nvSpPr>
        <p:spPr>
          <a:xfrm>
            <a:off x="262550" y="924450"/>
            <a:ext cx="5814300" cy="3884400"/>
          </a:xfrm>
          <a:prstGeom prst="rect">
            <a:avLst/>
          </a:prstGeom>
          <a:noFill/>
          <a:ln>
            <a:noFill/>
          </a:ln>
        </p:spPr>
        <p:txBody>
          <a:bodyPr anchorCtr="0" anchor="t"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Stacked Helical Layout:</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Allows for control of the LG mode by rotating the helical structure.</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An offset of 90 degree phase allows for two quad mode structures enabling transverse focusing</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Requires a drift length between the two structures where a beam offset can enable </a:t>
            </a:r>
            <a:endParaRPr sz="1200">
              <a:latin typeface="Proxima Nova"/>
              <a:ea typeface="Proxima Nova"/>
              <a:cs typeface="Proxima Nova"/>
              <a:sym typeface="Proxima Nova"/>
            </a:endParaRPr>
          </a:p>
          <a:p>
            <a:pPr indent="-279400" lvl="0" marL="361950"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Limitations:</a:t>
            </a:r>
            <a:endParaRPr>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This only applies to the witness beam, radiative damping requires a couple of wavelengths to damp out the dipole mode and quad mode into the LG mode.</a:t>
            </a:r>
            <a:endParaRPr sz="1200">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Fabrication for structures like this is difficult due to small slotting along the structure and susceptibility to decoupling from small shifts in damping slots</a:t>
            </a:r>
            <a:endParaRPr sz="1200">
              <a:latin typeface="Proxima Nova"/>
              <a:ea typeface="Proxima Nova"/>
              <a:cs typeface="Proxima Nova"/>
              <a:sym typeface="Proxima Nova"/>
            </a:endParaRPr>
          </a:p>
          <a:p>
            <a:pPr indent="0" lvl="0" marL="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solidFill>
                <a:schemeClr val="dk1"/>
              </a:solidFill>
              <a:latin typeface="Proxima Nova"/>
              <a:ea typeface="Proxima Nova"/>
              <a:cs typeface="Proxima Nova"/>
              <a:sym typeface="Proxima Nova"/>
            </a:endParaRPr>
          </a:p>
        </p:txBody>
      </p:sp>
      <p:pic>
        <p:nvPicPr>
          <p:cNvPr id="271" name="Google Shape;271;p20"/>
          <p:cNvPicPr preferRelativeResize="0"/>
          <p:nvPr/>
        </p:nvPicPr>
        <p:blipFill>
          <a:blip r:embed="rId3">
            <a:alphaModFix/>
          </a:blip>
          <a:stretch>
            <a:fillRect/>
          </a:stretch>
        </p:blipFill>
        <p:spPr>
          <a:xfrm>
            <a:off x="6766138" y="991872"/>
            <a:ext cx="2174666" cy="2021149"/>
          </a:xfrm>
          <a:prstGeom prst="rect">
            <a:avLst/>
          </a:prstGeom>
          <a:noFill/>
          <a:ln>
            <a:noFill/>
          </a:ln>
        </p:spPr>
      </p:pic>
      <p:pic>
        <p:nvPicPr>
          <p:cNvPr id="272" name="Google Shape;272;p20"/>
          <p:cNvPicPr preferRelativeResize="0"/>
          <p:nvPr/>
        </p:nvPicPr>
        <p:blipFill rotWithShape="1">
          <a:blip r:embed="rId4">
            <a:alphaModFix/>
          </a:blip>
          <a:srcRect b="0" l="0" r="23195" t="22828"/>
          <a:stretch/>
        </p:blipFill>
        <p:spPr>
          <a:xfrm>
            <a:off x="6961075" y="2997099"/>
            <a:ext cx="2034097" cy="2021150"/>
          </a:xfrm>
          <a:prstGeom prst="rect">
            <a:avLst/>
          </a:prstGeom>
          <a:noFill/>
          <a:ln>
            <a:noFill/>
          </a:ln>
        </p:spPr>
      </p:pic>
      <p:pic>
        <p:nvPicPr>
          <p:cNvPr id="273" name="Google Shape;273;p20"/>
          <p:cNvPicPr preferRelativeResize="0"/>
          <p:nvPr/>
        </p:nvPicPr>
        <p:blipFill rotWithShape="1">
          <a:blip r:embed="rId3">
            <a:alphaModFix/>
          </a:blip>
          <a:srcRect b="0" l="0" r="92863" t="0"/>
          <a:stretch/>
        </p:blipFill>
        <p:spPr>
          <a:xfrm>
            <a:off x="6766138" y="3122350"/>
            <a:ext cx="155199" cy="2021149"/>
          </a:xfrm>
          <a:prstGeom prst="rect">
            <a:avLst/>
          </a:prstGeom>
          <a:noFill/>
          <a:ln>
            <a:noFill/>
          </a:ln>
        </p:spPr>
      </p:pic>
      <p:pic>
        <p:nvPicPr>
          <p:cNvPr id="274" name="Google Shape;274;p20"/>
          <p:cNvPicPr preferRelativeResize="0"/>
          <p:nvPr/>
        </p:nvPicPr>
        <p:blipFill rotWithShape="1">
          <a:blip r:embed="rId3">
            <a:alphaModFix/>
          </a:blip>
          <a:srcRect b="0" l="0" r="92863" t="0"/>
          <a:stretch/>
        </p:blipFill>
        <p:spPr>
          <a:xfrm>
            <a:off x="6766138" y="1057500"/>
            <a:ext cx="155199" cy="2021149"/>
          </a:xfrm>
          <a:prstGeom prst="rect">
            <a:avLst/>
          </a:prstGeom>
          <a:noFill/>
          <a:ln>
            <a:noFill/>
          </a:ln>
        </p:spPr>
      </p:pic>
      <p:pic>
        <p:nvPicPr>
          <p:cNvPr id="275" name="Google Shape;275;p20"/>
          <p:cNvPicPr preferRelativeResize="0"/>
          <p:nvPr/>
        </p:nvPicPr>
        <p:blipFill rotWithShape="1">
          <a:blip r:embed="rId5">
            <a:alphaModFix/>
          </a:blip>
          <a:srcRect b="10563" l="15852" r="20941" t="0"/>
          <a:stretch/>
        </p:blipFill>
        <p:spPr>
          <a:xfrm rot="5400000">
            <a:off x="2551413" y="986163"/>
            <a:ext cx="1746250" cy="6460474"/>
          </a:xfrm>
          <a:prstGeom prst="rect">
            <a:avLst/>
          </a:prstGeom>
          <a:noFill/>
          <a:ln>
            <a:noFill/>
          </a:ln>
        </p:spPr>
      </p:pic>
      <p:sp>
        <p:nvSpPr>
          <p:cNvPr id="276" name="Google Shape;276;p20"/>
          <p:cNvSpPr/>
          <p:nvPr/>
        </p:nvSpPr>
        <p:spPr>
          <a:xfrm rot="-9959726">
            <a:off x="-49269" y="3161088"/>
            <a:ext cx="789672" cy="1433749"/>
          </a:xfrm>
          <a:prstGeom prst="triangle">
            <a:avLst>
              <a:gd fmla="val 50000"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7" name="Google Shape;277;p20"/>
          <p:cNvSpPr/>
          <p:nvPr/>
        </p:nvSpPr>
        <p:spPr>
          <a:xfrm rot="-1859624">
            <a:off x="-44000" y="4134711"/>
            <a:ext cx="983407" cy="1501659"/>
          </a:xfrm>
          <a:prstGeom prst="triangle">
            <a:avLst>
              <a:gd fmla="val 50000" name="adj"/>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8" name="Google Shape;278;p20"/>
          <p:cNvSpPr txBox="1"/>
          <p:nvPr/>
        </p:nvSpPr>
        <p:spPr>
          <a:xfrm>
            <a:off x="5930900" y="935150"/>
            <a:ext cx="1308000" cy="6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CA" sz="1600">
                <a:solidFill>
                  <a:schemeClr val="dk1"/>
                </a:solidFill>
                <a:latin typeface="Proxima Nova"/>
                <a:ea typeface="Proxima Nova"/>
                <a:cs typeface="Proxima Nova"/>
                <a:sym typeface="Proxima Nova"/>
              </a:rPr>
              <a:t>Before</a:t>
            </a:r>
            <a:endParaRPr sz="1600">
              <a:solidFill>
                <a:schemeClr val="dk1"/>
              </a:solidFill>
              <a:latin typeface="Proxima Nova"/>
              <a:ea typeface="Proxima Nova"/>
              <a:cs typeface="Proxima Nova"/>
              <a:sym typeface="Proxima Nova"/>
            </a:endParaRPr>
          </a:p>
        </p:txBody>
      </p:sp>
      <p:sp>
        <p:nvSpPr>
          <p:cNvPr id="279" name="Google Shape;279;p20"/>
          <p:cNvSpPr txBox="1"/>
          <p:nvPr/>
        </p:nvSpPr>
        <p:spPr>
          <a:xfrm>
            <a:off x="5930900" y="2708475"/>
            <a:ext cx="1308000" cy="63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CA" sz="1600">
                <a:solidFill>
                  <a:schemeClr val="dk1"/>
                </a:solidFill>
                <a:latin typeface="Proxima Nova"/>
                <a:ea typeface="Proxima Nova"/>
                <a:cs typeface="Proxima Nova"/>
                <a:sym typeface="Proxima Nova"/>
              </a:rPr>
              <a:t>After</a:t>
            </a:r>
            <a:endParaRPr sz="1600">
              <a:solidFill>
                <a:schemeClr val="dk1"/>
              </a:solidFill>
              <a:latin typeface="Proxima Nova"/>
              <a:ea typeface="Proxima Nova"/>
              <a:cs typeface="Proxima Nova"/>
              <a:sym typeface="Proxima Nov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1"/>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286" name="Google Shape;286;p21"/>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Outlook &amp; Summary</a:t>
            </a:r>
            <a:endParaRPr b="0">
              <a:latin typeface="Proxima Nova Semibold"/>
              <a:ea typeface="Proxima Nova Semibold"/>
              <a:cs typeface="Proxima Nova Semibold"/>
              <a:sym typeface="Proxima Nova Semibold"/>
            </a:endParaRPr>
          </a:p>
        </p:txBody>
      </p:sp>
      <p:sp>
        <p:nvSpPr>
          <p:cNvPr id="287" name="Google Shape;287;p21"/>
          <p:cNvSpPr/>
          <p:nvPr/>
        </p:nvSpPr>
        <p:spPr>
          <a:xfrm>
            <a:off x="251975" y="1018800"/>
            <a:ext cx="8633100" cy="3884400"/>
          </a:xfrm>
          <a:prstGeom prst="rect">
            <a:avLst/>
          </a:prstGeom>
          <a:noFill/>
          <a:ln>
            <a:noFill/>
          </a:ln>
        </p:spPr>
        <p:txBody>
          <a:bodyPr anchorCtr="0" anchor="t" bIns="45700" lIns="91425" spcFirstLastPara="1" rIns="91425" wrap="square" tIns="45700">
            <a:noAutofit/>
          </a:bodyPr>
          <a:lstStyle/>
          <a:p>
            <a:pPr indent="-275251" lvl="0" marL="360001" marR="0" rtl="0" algn="l">
              <a:lnSpc>
                <a:spcPct val="100000"/>
              </a:lnSpc>
              <a:spcBef>
                <a:spcPts val="0"/>
              </a:spcBef>
              <a:spcAft>
                <a:spcPts val="0"/>
              </a:spcAft>
              <a:buSzPts val="1500"/>
              <a:buFont typeface="Proxima Nova"/>
              <a:buChar char="●"/>
            </a:pPr>
            <a:r>
              <a:rPr lang="en-CA" sz="1500">
                <a:latin typeface="Proxima Nova"/>
                <a:ea typeface="Proxima Nova"/>
                <a:cs typeface="Proxima Nova"/>
                <a:sym typeface="Proxima Nova"/>
              </a:rPr>
              <a:t>Next Steps</a:t>
            </a:r>
            <a:endParaRPr sz="1300">
              <a:latin typeface="Proxima Nova"/>
              <a:ea typeface="Proxima Nova"/>
              <a:cs typeface="Proxima Nova"/>
              <a:sym typeface="Proxima Nova"/>
            </a:endParaRPr>
          </a:p>
          <a:p>
            <a:pPr indent="-168275" lvl="1" marL="540000" marR="0" rtl="0" algn="l">
              <a:lnSpc>
                <a:spcPct val="100000"/>
              </a:lnSpc>
              <a:spcBef>
                <a:spcPts val="0"/>
              </a:spcBef>
              <a:spcAft>
                <a:spcPts val="0"/>
              </a:spcAft>
              <a:buSzPts val="1300"/>
              <a:buFont typeface="Proxima Nova"/>
              <a:buChar char="○"/>
            </a:pPr>
            <a:r>
              <a:rPr lang="en-CA" sz="1300">
                <a:latin typeface="Proxima Nova"/>
                <a:ea typeface="Proxima Nova"/>
                <a:cs typeface="Proxima Nova"/>
                <a:sym typeface="Proxima Nova"/>
              </a:rPr>
              <a:t>Install the spiral phase plate design to </a:t>
            </a:r>
            <a:r>
              <a:rPr lang="en-CA" sz="1300">
                <a:latin typeface="Proxima Nova"/>
                <a:ea typeface="Proxima Nova"/>
                <a:cs typeface="Proxima Nova"/>
                <a:sym typeface="Proxima Nova"/>
              </a:rPr>
              <a:t>generate</a:t>
            </a:r>
            <a:r>
              <a:rPr lang="en-CA" sz="1300">
                <a:latin typeface="Proxima Nova"/>
                <a:ea typeface="Proxima Nova"/>
                <a:cs typeface="Proxima Nova"/>
                <a:sym typeface="Proxima Nova"/>
              </a:rPr>
              <a:t> high power OAM THz beams and begin to examine material interactions</a:t>
            </a:r>
            <a:endParaRPr sz="1300">
              <a:latin typeface="Proxima Nova"/>
              <a:ea typeface="Proxima Nova"/>
              <a:cs typeface="Proxima Nova"/>
              <a:sym typeface="Proxima Nova"/>
            </a:endParaRPr>
          </a:p>
          <a:p>
            <a:pPr indent="-168275" lvl="1" marL="540000" marR="0" rtl="0" algn="l">
              <a:lnSpc>
                <a:spcPct val="100000"/>
              </a:lnSpc>
              <a:spcBef>
                <a:spcPts val="0"/>
              </a:spcBef>
              <a:spcAft>
                <a:spcPts val="0"/>
              </a:spcAft>
              <a:buSzPts val="1300"/>
              <a:buFont typeface="Proxima Nova"/>
              <a:buChar char="○"/>
            </a:pPr>
            <a:r>
              <a:rPr lang="en-CA" sz="1300">
                <a:latin typeface="Proxima Nova"/>
                <a:ea typeface="Proxima Nova"/>
                <a:cs typeface="Proxima Nova"/>
                <a:sym typeface="Proxima Nova"/>
              </a:rPr>
              <a:t>Investigate the other modes that are coupled by the helically radiating structure</a:t>
            </a:r>
            <a:endParaRPr sz="1300">
              <a:latin typeface="Proxima Nova"/>
              <a:ea typeface="Proxima Nova"/>
              <a:cs typeface="Proxima Nova"/>
              <a:sym typeface="Proxima Nova"/>
            </a:endParaRPr>
          </a:p>
          <a:p>
            <a:pPr indent="-168275" lvl="1" marL="540000" marR="0" rtl="0" algn="l">
              <a:lnSpc>
                <a:spcPct val="100000"/>
              </a:lnSpc>
              <a:spcBef>
                <a:spcPts val="0"/>
              </a:spcBef>
              <a:spcAft>
                <a:spcPts val="0"/>
              </a:spcAft>
              <a:buSzPts val="1300"/>
              <a:buFont typeface="Proxima Nova"/>
              <a:buChar char="○"/>
            </a:pPr>
            <a:r>
              <a:rPr lang="en-CA" sz="1300">
                <a:latin typeface="Proxima Nova"/>
                <a:ea typeface="Proxima Nova"/>
                <a:cs typeface="Proxima Nova"/>
                <a:sym typeface="Proxima Nova"/>
              </a:rPr>
              <a:t>Continue to investigate </a:t>
            </a:r>
            <a:r>
              <a:rPr lang="en-CA" sz="1300">
                <a:latin typeface="Proxima Nova"/>
                <a:ea typeface="Proxima Nova"/>
                <a:cs typeface="Proxima Nova"/>
                <a:sym typeface="Proxima Nova"/>
              </a:rPr>
              <a:t>multi sectional</a:t>
            </a:r>
            <a:r>
              <a:rPr lang="en-CA" sz="1300">
                <a:latin typeface="Proxima Nova"/>
                <a:ea typeface="Proxima Nova"/>
                <a:cs typeface="Proxima Nova"/>
                <a:sym typeface="Proxima Nova"/>
              </a:rPr>
              <a:t> helical structures as </a:t>
            </a:r>
            <a:r>
              <a:rPr lang="en-CA" sz="1300">
                <a:latin typeface="Proxima Nova"/>
                <a:ea typeface="Proxima Nova"/>
                <a:cs typeface="Proxima Nova"/>
                <a:sym typeface="Proxima Nova"/>
              </a:rPr>
              <a:t>possible opportunities for reduction of BBU</a:t>
            </a:r>
            <a:endParaRPr sz="1300">
              <a:latin typeface="Proxima Nova"/>
              <a:ea typeface="Proxima Nova"/>
              <a:cs typeface="Proxima Nova"/>
              <a:sym typeface="Proxima Nova"/>
            </a:endParaRPr>
          </a:p>
          <a:p>
            <a:pPr indent="-168275" lvl="1" marL="540000" marR="0" rtl="0" algn="l">
              <a:lnSpc>
                <a:spcPct val="100000"/>
              </a:lnSpc>
              <a:spcBef>
                <a:spcPts val="0"/>
              </a:spcBef>
              <a:spcAft>
                <a:spcPts val="0"/>
              </a:spcAft>
              <a:buSzPts val="1300"/>
              <a:buFont typeface="Proxima Nova"/>
              <a:buChar char="○"/>
            </a:pPr>
            <a:r>
              <a:rPr lang="en-CA" sz="1300">
                <a:latin typeface="Proxima Nova"/>
                <a:ea typeface="Proxima Nova"/>
                <a:cs typeface="Proxima Nova"/>
                <a:sym typeface="Proxima Nova"/>
              </a:rPr>
              <a:t>Fabricate a helical structure to radiatively damp and generate OAM beams within the waveguide</a:t>
            </a:r>
            <a:endParaRPr sz="1300">
              <a:latin typeface="Proxima Nova"/>
              <a:ea typeface="Proxima Nova"/>
              <a:cs typeface="Proxima Nova"/>
              <a:sym typeface="Proxima Nova"/>
            </a:endParaRPr>
          </a:p>
          <a:p>
            <a:pPr indent="-285750" lvl="0" marL="361950" marR="0" rtl="0" algn="l">
              <a:lnSpc>
                <a:spcPct val="100000"/>
              </a:lnSpc>
              <a:spcBef>
                <a:spcPts val="0"/>
              </a:spcBef>
              <a:spcAft>
                <a:spcPts val="0"/>
              </a:spcAft>
              <a:buSzPts val="1500"/>
              <a:buFont typeface="Proxima Nova"/>
              <a:buChar char="●"/>
            </a:pPr>
            <a:r>
              <a:rPr lang="en-CA" sz="1500">
                <a:latin typeface="Proxima Nova"/>
                <a:ea typeface="Proxima Nova"/>
                <a:cs typeface="Proxima Nova"/>
                <a:sym typeface="Proxima Nova"/>
              </a:rPr>
              <a:t>Goals</a:t>
            </a:r>
            <a:endParaRPr sz="1500">
              <a:latin typeface="Proxima Nova"/>
              <a:ea typeface="Proxima Nova"/>
              <a:cs typeface="Proxima Nova"/>
              <a:sym typeface="Proxima Nova"/>
            </a:endParaRPr>
          </a:p>
          <a:p>
            <a:pPr indent="-172550" lvl="1" marL="540000" marR="0" rtl="0" algn="l">
              <a:lnSpc>
                <a:spcPct val="100000"/>
              </a:lnSpc>
              <a:spcBef>
                <a:spcPts val="0"/>
              </a:spcBef>
              <a:spcAft>
                <a:spcPts val="0"/>
              </a:spcAft>
              <a:buSzPts val="1300"/>
              <a:buFont typeface="Proxima Nova"/>
              <a:buChar char="○"/>
            </a:pPr>
            <a:r>
              <a:rPr lang="en-CA" sz="1300">
                <a:latin typeface="Proxima Nova"/>
                <a:ea typeface="Proxima Nova"/>
                <a:cs typeface="Proxima Nova"/>
                <a:sym typeface="Proxima Nova"/>
              </a:rPr>
              <a:t>Generate and characterize OAM THz from a spiral phase plate using the designed wavefront sensor.</a:t>
            </a:r>
            <a:endParaRPr sz="1300">
              <a:latin typeface="Proxima Nova"/>
              <a:ea typeface="Proxima Nova"/>
              <a:cs typeface="Proxima Nova"/>
              <a:sym typeface="Proxima Nova"/>
            </a:endParaRPr>
          </a:p>
          <a:p>
            <a:pPr indent="-172550" lvl="1" marL="540000" marR="0" rtl="0" algn="l">
              <a:lnSpc>
                <a:spcPct val="100000"/>
              </a:lnSpc>
              <a:spcBef>
                <a:spcPts val="0"/>
              </a:spcBef>
              <a:spcAft>
                <a:spcPts val="0"/>
              </a:spcAft>
              <a:buSzPts val="1300"/>
              <a:buFont typeface="Proxima Nova"/>
              <a:buChar char="○"/>
            </a:pPr>
            <a:r>
              <a:rPr lang="en-CA" sz="1300">
                <a:latin typeface="Proxima Nova"/>
                <a:ea typeface="Proxima Nova"/>
                <a:cs typeface="Proxima Nova"/>
                <a:sym typeface="Proxima Nova"/>
              </a:rPr>
              <a:t>Successfully show acceleration of a witness beam within a helical waveguide using a mix of TM</a:t>
            </a:r>
            <a:r>
              <a:rPr baseline="-25000" lang="en-CA" sz="1300">
                <a:latin typeface="Proxima Nova"/>
                <a:ea typeface="Proxima Nova"/>
                <a:cs typeface="Proxima Nova"/>
                <a:sym typeface="Proxima Nova"/>
              </a:rPr>
              <a:t>01</a:t>
            </a:r>
            <a:r>
              <a:rPr lang="en-CA" sz="1300">
                <a:latin typeface="Proxima Nova"/>
                <a:ea typeface="Proxima Nova"/>
                <a:cs typeface="Proxima Nova"/>
                <a:sym typeface="Proxima Nova"/>
              </a:rPr>
              <a:t> and LG</a:t>
            </a:r>
            <a:r>
              <a:rPr baseline="-25000" lang="en-CA" sz="1300">
                <a:latin typeface="Proxima Nova"/>
                <a:ea typeface="Proxima Nova"/>
                <a:cs typeface="Proxima Nova"/>
                <a:sym typeface="Proxima Nova"/>
              </a:rPr>
              <a:t>01</a:t>
            </a:r>
            <a:r>
              <a:rPr lang="en-CA" sz="1300">
                <a:latin typeface="Proxima Nova"/>
                <a:ea typeface="Proxima Nova"/>
                <a:cs typeface="Proxima Nova"/>
                <a:sym typeface="Proxima Nova"/>
              </a:rPr>
              <a:t> modes.</a:t>
            </a:r>
            <a:endParaRPr sz="1300">
              <a:latin typeface="Proxima Nova"/>
              <a:ea typeface="Proxima Nova"/>
              <a:cs typeface="Proxima Nova"/>
              <a:sym typeface="Proxima Nova"/>
            </a:endParaRPr>
          </a:p>
          <a:p>
            <a:pPr indent="-275251" lvl="0" marL="360001" rtl="0" algn="l">
              <a:spcBef>
                <a:spcPts val="0"/>
              </a:spcBef>
              <a:spcAft>
                <a:spcPts val="0"/>
              </a:spcAft>
              <a:buClr>
                <a:schemeClr val="dk1"/>
              </a:buClr>
              <a:buSzPts val="1500"/>
              <a:buFont typeface="Proxima Nova"/>
              <a:buChar char="●"/>
            </a:pPr>
            <a:r>
              <a:rPr lang="en-CA" sz="1500">
                <a:solidFill>
                  <a:schemeClr val="dk1"/>
                </a:solidFill>
                <a:latin typeface="Proxima Nova"/>
                <a:ea typeface="Proxima Nova"/>
                <a:cs typeface="Proxima Nova"/>
                <a:sym typeface="Proxima Nova"/>
              </a:rPr>
              <a:t>Key Takeaways</a:t>
            </a:r>
            <a:endParaRPr sz="1500">
              <a:solidFill>
                <a:schemeClr val="dk1"/>
              </a:solidFill>
              <a:latin typeface="Proxima Nova"/>
              <a:ea typeface="Proxima Nova"/>
              <a:cs typeface="Proxima Nova"/>
              <a:sym typeface="Proxima Nova"/>
            </a:endParaRPr>
          </a:p>
          <a:p>
            <a:pPr indent="-172550" lvl="1" marL="540000" rtl="0" algn="l">
              <a:spcBef>
                <a:spcPts val="0"/>
              </a:spcBef>
              <a:spcAft>
                <a:spcPts val="0"/>
              </a:spcAft>
              <a:buClr>
                <a:schemeClr val="dk1"/>
              </a:buClr>
              <a:buSzPts val="1300"/>
              <a:buFont typeface="Proxima Nova"/>
              <a:buChar char="○"/>
            </a:pPr>
            <a:r>
              <a:rPr lang="en-CA" sz="1300">
                <a:solidFill>
                  <a:schemeClr val="dk1"/>
                </a:solidFill>
                <a:latin typeface="Proxima Nova"/>
                <a:ea typeface="Proxima Nova"/>
                <a:cs typeface="Proxima Nova"/>
                <a:sym typeface="Proxima Nova"/>
              </a:rPr>
              <a:t>High Power OAM THz for materials experiments can be generated from Dielectric Wakefield configurations</a:t>
            </a:r>
            <a:endParaRPr sz="1300">
              <a:solidFill>
                <a:schemeClr val="dk1"/>
              </a:solidFill>
              <a:latin typeface="Proxima Nova"/>
              <a:ea typeface="Proxima Nova"/>
              <a:cs typeface="Proxima Nova"/>
              <a:sym typeface="Proxima Nova"/>
            </a:endParaRPr>
          </a:p>
          <a:p>
            <a:pPr indent="-172550" lvl="1" marL="540000" rtl="0" algn="l">
              <a:spcBef>
                <a:spcPts val="0"/>
              </a:spcBef>
              <a:spcAft>
                <a:spcPts val="0"/>
              </a:spcAft>
              <a:buClr>
                <a:schemeClr val="dk1"/>
              </a:buClr>
              <a:buSzPts val="1300"/>
              <a:buFont typeface="Proxima Nova"/>
              <a:buChar char="○"/>
            </a:pPr>
            <a:r>
              <a:rPr lang="en-CA" sz="1300">
                <a:solidFill>
                  <a:schemeClr val="dk1"/>
                </a:solidFill>
                <a:latin typeface="Proxima Nova"/>
                <a:ea typeface="Proxima Nova"/>
                <a:cs typeface="Proxima Nova"/>
                <a:sym typeface="Proxima Nova"/>
              </a:rPr>
              <a:t>OAM can reduce BBU by radiatively damping out the dipole and quadrupole mode on the witness beam.</a:t>
            </a:r>
            <a:endParaRPr sz="1300">
              <a:solidFill>
                <a:schemeClr val="dk1"/>
              </a:solidFill>
              <a:latin typeface="Proxima Nova"/>
              <a:ea typeface="Proxima Nova"/>
              <a:cs typeface="Proxima Nova"/>
              <a:sym typeface="Proxima Nova"/>
            </a:endParaRPr>
          </a:p>
          <a:p>
            <a:pPr indent="-172550" lvl="1" marL="540000" rtl="0" algn="l">
              <a:spcBef>
                <a:spcPts val="0"/>
              </a:spcBef>
              <a:spcAft>
                <a:spcPts val="0"/>
              </a:spcAft>
              <a:buClr>
                <a:schemeClr val="dk1"/>
              </a:buClr>
              <a:buSzPts val="1300"/>
              <a:buFont typeface="Proxima Nova"/>
              <a:buChar char="○"/>
            </a:pPr>
            <a:r>
              <a:rPr lang="en-CA" sz="1300">
                <a:solidFill>
                  <a:schemeClr val="dk1"/>
                </a:solidFill>
                <a:latin typeface="Proxima Nova"/>
                <a:ea typeface="Proxima Nova"/>
                <a:cs typeface="Proxima Nova"/>
                <a:sym typeface="Proxima Nova"/>
              </a:rPr>
              <a:t>Helical DWA structures can be used as smith-purcell radiators to create an OAM source.</a:t>
            </a:r>
            <a:endParaRPr sz="1300">
              <a:solidFill>
                <a:schemeClr val="dk1"/>
              </a:solidFill>
              <a:latin typeface="Proxima Nova"/>
              <a:ea typeface="Proxima Nova"/>
              <a:cs typeface="Proxima Nova"/>
              <a:sym typeface="Proxima Nova"/>
            </a:endParaRPr>
          </a:p>
          <a:p>
            <a:pPr indent="0" lvl="0" marL="0" rtl="0" algn="l">
              <a:spcBef>
                <a:spcPts val="0"/>
              </a:spcBef>
              <a:spcAft>
                <a:spcPts val="0"/>
              </a:spcAft>
              <a:buNone/>
            </a:pPr>
            <a:r>
              <a:t/>
            </a:r>
            <a:endParaRPr sz="1200">
              <a:solidFill>
                <a:schemeClr val="dk1"/>
              </a:solidFill>
              <a:latin typeface="Proxima Nova"/>
              <a:ea typeface="Proxima Nova"/>
              <a:cs typeface="Proxima Nova"/>
              <a:sym typeface="Proxima Nov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2"/>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sz="800"/>
          </a:p>
        </p:txBody>
      </p:sp>
      <p:sp>
        <p:nvSpPr>
          <p:cNvPr id="293" name="Google Shape;293;p22"/>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lang="en-CA">
                <a:latin typeface="Lato"/>
                <a:ea typeface="Lato"/>
                <a:cs typeface="Lato"/>
                <a:sym typeface="Lato"/>
              </a:rPr>
              <a:t>Acknowledgements</a:t>
            </a:r>
            <a:endParaRPr>
              <a:latin typeface="Lato"/>
              <a:ea typeface="Lato"/>
              <a:cs typeface="Lato"/>
              <a:sym typeface="Lato"/>
            </a:endParaRPr>
          </a:p>
        </p:txBody>
      </p:sp>
      <p:sp>
        <p:nvSpPr>
          <p:cNvPr id="294" name="Google Shape;294;p22"/>
          <p:cNvSpPr/>
          <p:nvPr/>
        </p:nvSpPr>
        <p:spPr>
          <a:xfrm>
            <a:off x="349474" y="1364000"/>
            <a:ext cx="8422500" cy="1815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lang="en-CA">
                <a:solidFill>
                  <a:schemeClr val="dk1"/>
                </a:solidFill>
                <a:latin typeface="Lato"/>
                <a:ea typeface="Lato"/>
                <a:cs typeface="Lato"/>
                <a:sym typeface="Lato"/>
              </a:rPr>
              <a:t>Direct Contributors: </a:t>
            </a:r>
            <a:r>
              <a:rPr lang="en-CA">
                <a:solidFill>
                  <a:schemeClr val="dk1"/>
                </a:solidFill>
                <a:latin typeface="Lato"/>
                <a:ea typeface="Lato"/>
                <a:cs typeface="Lato"/>
                <a:sym typeface="Lato"/>
              </a:rPr>
              <a:t>J. Rozells, G. Andonian, B. Naranjo, O. Williams, A. Fukasawa, S. Carbajo, and J. Rosenzweig,</a:t>
            </a:r>
            <a:br>
              <a:rPr b="1" lang="en-CA">
                <a:solidFill>
                  <a:schemeClr val="dk1"/>
                </a:solidFill>
                <a:latin typeface="Lato"/>
                <a:ea typeface="Lato"/>
                <a:cs typeface="Lato"/>
                <a:sym typeface="Lato"/>
              </a:rPr>
            </a:br>
            <a:br>
              <a:rPr b="1" lang="en-CA">
                <a:solidFill>
                  <a:schemeClr val="dk1"/>
                </a:solidFill>
                <a:latin typeface="Lato"/>
                <a:ea typeface="Lato"/>
                <a:cs typeface="Lato"/>
                <a:sym typeface="Lato"/>
              </a:rPr>
            </a:br>
            <a:endParaRPr b="1">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1" lang="en-CA">
                <a:solidFill>
                  <a:schemeClr val="dk1"/>
                </a:solidFill>
                <a:latin typeface="Lato"/>
                <a:ea typeface="Lato"/>
                <a:cs typeface="Lato"/>
                <a:sym typeface="Lato"/>
              </a:rPr>
              <a:t>Thank you to all of the members of the Particle Beam Physics Lab for helping put this work together! </a:t>
            </a:r>
            <a:endParaRPr b="1">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rPr b="0" i="0" lang="en-CA" sz="1400" u="none" cap="none" strike="noStrike">
                <a:solidFill>
                  <a:schemeClr val="dk1"/>
                </a:solidFill>
                <a:latin typeface="Lato"/>
                <a:ea typeface="Lato"/>
                <a:cs typeface="Lato"/>
                <a:sym typeface="Lato"/>
              </a:rPr>
              <a:t>• </a:t>
            </a:r>
            <a:r>
              <a:rPr lang="en-CA">
                <a:solidFill>
                  <a:schemeClr val="dk1"/>
                </a:solidFill>
                <a:latin typeface="Lato"/>
                <a:ea typeface="Lato"/>
                <a:cs typeface="Lato"/>
                <a:sym typeface="Lato"/>
              </a:rPr>
              <a:t>Work Supported by DOE DE-SC0024907and NSF PHY-1549132</a:t>
            </a:r>
            <a:endParaRPr b="0" i="0" sz="1400" u="none" cap="none" strike="noStrike">
              <a:solidFill>
                <a:schemeClr val="dk1"/>
              </a:solidFill>
              <a:latin typeface="Lato"/>
              <a:ea typeface="Lato"/>
              <a:cs typeface="Lato"/>
              <a:sym typeface="Lato"/>
            </a:endParaRPr>
          </a:p>
        </p:txBody>
      </p:sp>
      <p:pic>
        <p:nvPicPr>
          <p:cNvPr id="295" name="Google Shape;295;p22"/>
          <p:cNvPicPr preferRelativeResize="0"/>
          <p:nvPr/>
        </p:nvPicPr>
        <p:blipFill>
          <a:blip r:embed="rId3">
            <a:alphaModFix/>
          </a:blip>
          <a:stretch>
            <a:fillRect/>
          </a:stretch>
        </p:blipFill>
        <p:spPr>
          <a:xfrm>
            <a:off x="451825" y="4126301"/>
            <a:ext cx="1412098" cy="586022"/>
          </a:xfrm>
          <a:prstGeom prst="rect">
            <a:avLst/>
          </a:prstGeom>
          <a:noFill/>
          <a:ln>
            <a:noFill/>
          </a:ln>
        </p:spPr>
      </p:pic>
      <p:pic>
        <p:nvPicPr>
          <p:cNvPr id="296" name="Google Shape;296;p22"/>
          <p:cNvPicPr preferRelativeResize="0"/>
          <p:nvPr/>
        </p:nvPicPr>
        <p:blipFill>
          <a:blip r:embed="rId4">
            <a:alphaModFix/>
          </a:blip>
          <a:stretch>
            <a:fillRect/>
          </a:stretch>
        </p:blipFill>
        <p:spPr>
          <a:xfrm>
            <a:off x="1894611" y="4018243"/>
            <a:ext cx="870275" cy="873001"/>
          </a:xfrm>
          <a:prstGeom prst="rect">
            <a:avLst/>
          </a:prstGeom>
          <a:noFill/>
          <a:ln>
            <a:noFill/>
          </a:ln>
        </p:spPr>
      </p:pic>
      <p:pic>
        <p:nvPicPr>
          <p:cNvPr id="297" name="Google Shape;297;p22"/>
          <p:cNvPicPr preferRelativeResize="0"/>
          <p:nvPr/>
        </p:nvPicPr>
        <p:blipFill>
          <a:blip r:embed="rId5">
            <a:alphaModFix/>
          </a:blip>
          <a:stretch>
            <a:fillRect/>
          </a:stretch>
        </p:blipFill>
        <p:spPr>
          <a:xfrm>
            <a:off x="2866110" y="4106923"/>
            <a:ext cx="2426666" cy="69564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23"/>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304" name="Google Shape;304;p23"/>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lang="en-CA">
                <a:latin typeface="Lato"/>
                <a:ea typeface="Lato"/>
                <a:cs typeface="Lato"/>
                <a:sym typeface="Lato"/>
              </a:rPr>
              <a:t>Orbital Angular Momentum generated from a helical structure</a:t>
            </a:r>
            <a:br>
              <a:rPr b="0" lang="en-CA">
                <a:latin typeface="Lato"/>
                <a:ea typeface="Lato"/>
                <a:cs typeface="Lato"/>
                <a:sym typeface="Lato"/>
              </a:rPr>
            </a:br>
            <a:endParaRPr b="0">
              <a:latin typeface="Lato"/>
              <a:ea typeface="Lato"/>
              <a:cs typeface="Lato"/>
              <a:sym typeface="Lato"/>
            </a:endParaRPr>
          </a:p>
        </p:txBody>
      </p:sp>
      <p:sp>
        <p:nvSpPr>
          <p:cNvPr id="305" name="Google Shape;305;p23"/>
          <p:cNvSpPr/>
          <p:nvPr/>
        </p:nvSpPr>
        <p:spPr>
          <a:xfrm>
            <a:off x="4592462" y="3338114"/>
            <a:ext cx="211200" cy="1323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06" name="Google Shape;306;p23" title="dwa_xy_cut.mp4">
            <a:hlinkClick r:id="rId3"/>
          </p:cNvPr>
          <p:cNvPicPr preferRelativeResize="0"/>
          <p:nvPr/>
        </p:nvPicPr>
        <p:blipFill>
          <a:blip r:embed="rId4">
            <a:alphaModFix/>
          </a:blip>
          <a:stretch>
            <a:fillRect/>
          </a:stretch>
        </p:blipFill>
        <p:spPr>
          <a:xfrm>
            <a:off x="1739600" y="898100"/>
            <a:ext cx="5660524" cy="424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6"/>
                                        </p:tgtEl>
                                        <p:attrNameLst>
                                          <p:attrName>style.visibility</p:attrName>
                                        </p:attrNameLst>
                                      </p:cBhvr>
                                      <p:to>
                                        <p:strVal val="visible"/>
                                      </p:to>
                                    </p:set>
                                    <p:animEffect filter="fade" transition="in">
                                      <p:cBhvr>
                                        <p:cTn dur="1000"/>
                                        <p:tgtEl>
                                          <p:spTgt spid="3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1" name="Shape 311"/>
        <p:cNvGrpSpPr/>
        <p:nvPr/>
      </p:nvGrpSpPr>
      <p:grpSpPr>
        <a:xfrm>
          <a:off x="0" y="0"/>
          <a:ext cx="0" cy="0"/>
          <a:chOff x="0" y="0"/>
          <a:chExt cx="0" cy="0"/>
        </a:xfrm>
      </p:grpSpPr>
      <p:sp>
        <p:nvSpPr>
          <p:cNvPr id="312" name="Google Shape;312;p24"/>
          <p:cNvSpPr txBox="1"/>
          <p:nvPr>
            <p:ph idx="12" type="sldNum"/>
          </p:nvPr>
        </p:nvSpPr>
        <p:spPr>
          <a:xfrm>
            <a:off x="8566150" y="4738688"/>
            <a:ext cx="318900" cy="404700"/>
          </a:xfrm>
          <a:prstGeom prst="rect">
            <a:avLst/>
          </a:prstGeom>
        </p:spPr>
        <p:txBody>
          <a:bodyPr anchorCtr="0" anchor="ctr" bIns="45700" lIns="72000" spcFirstLastPara="1" rIns="72000" wrap="square" tIns="57600">
            <a:noAutofit/>
          </a:bodyPr>
          <a:lstStyle/>
          <a:p>
            <a:pPr indent="0" lvl="0" marL="0" rtl="0" algn="l">
              <a:spcBef>
                <a:spcPts val="0"/>
              </a:spcBef>
              <a:spcAft>
                <a:spcPts val="0"/>
              </a:spcAft>
              <a:buClr>
                <a:srgbClr val="000000"/>
              </a:buClr>
              <a:buSzPts val="800"/>
              <a:buFont typeface="Arial"/>
              <a:buNone/>
            </a:pPr>
            <a:fld id="{00000000-1234-1234-1234-123412341234}" type="slidenum">
              <a:rPr lang="en-CA"/>
              <a:t>‹#›</a:t>
            </a:fld>
            <a:endParaRPr/>
          </a:p>
        </p:txBody>
      </p:sp>
      <p:sp>
        <p:nvSpPr>
          <p:cNvPr id="313" name="Google Shape;313;p24"/>
          <p:cNvSpPr txBox="1"/>
          <p:nvPr>
            <p:ph type="title"/>
          </p:nvPr>
        </p:nvSpPr>
        <p:spPr>
          <a:xfrm>
            <a:off x="451822" y="96818"/>
            <a:ext cx="8103600" cy="5649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CA"/>
              <a:t>Extra Slide: Helical Structures experimental layout</a:t>
            </a:r>
            <a:endParaRPr/>
          </a:p>
        </p:txBody>
      </p:sp>
      <p:cxnSp>
        <p:nvCxnSpPr>
          <p:cNvPr id="314" name="Google Shape;314;p24"/>
          <p:cNvCxnSpPr>
            <a:endCxn id="315" idx="1"/>
          </p:cNvCxnSpPr>
          <p:nvPr/>
        </p:nvCxnSpPr>
        <p:spPr>
          <a:xfrm>
            <a:off x="3871224" y="2205756"/>
            <a:ext cx="244200" cy="4500"/>
          </a:xfrm>
          <a:prstGeom prst="straightConnector1">
            <a:avLst/>
          </a:prstGeom>
          <a:noFill/>
          <a:ln cap="flat" cmpd="sng" w="17125">
            <a:solidFill>
              <a:srgbClr val="0000FF"/>
            </a:solidFill>
            <a:prstDash val="dashDot"/>
            <a:round/>
            <a:headEnd len="med" w="med" type="none"/>
            <a:tailEnd len="med" w="med" type="triangle"/>
          </a:ln>
          <a:effectLst>
            <a:outerShdw blurRad="51355" rotWithShape="0" algn="bl" dist="17118">
              <a:srgbClr val="1155CC"/>
            </a:outerShdw>
          </a:effectLst>
        </p:spPr>
      </p:cxnSp>
      <p:pic>
        <p:nvPicPr>
          <p:cNvPr id="316" name="Google Shape;316;p24"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6509809" y="3645846"/>
            <a:ext cx="443331" cy="129297"/>
          </a:xfrm>
          <a:prstGeom prst="rect">
            <a:avLst/>
          </a:prstGeom>
          <a:noFill/>
          <a:ln>
            <a:noFill/>
          </a:ln>
          <a:effectLst>
            <a:outerShdw blurRad="18322" rotWithShape="0" algn="bl">
              <a:srgbClr val="FF0000"/>
            </a:outerShdw>
          </a:effectLst>
        </p:spPr>
      </p:pic>
      <p:sp>
        <p:nvSpPr>
          <p:cNvPr id="317" name="Google Shape;317;p24"/>
          <p:cNvSpPr/>
          <p:nvPr/>
        </p:nvSpPr>
        <p:spPr>
          <a:xfrm>
            <a:off x="8118609" y="2039967"/>
            <a:ext cx="847200" cy="337500"/>
          </a:xfrm>
          <a:prstGeom prst="rect">
            <a:avLst/>
          </a:prstGeom>
          <a:gradFill>
            <a:gsLst>
              <a:gs pos="0">
                <a:srgbClr val="999999"/>
              </a:gs>
              <a:gs pos="50000">
                <a:srgbClr val="B7B7B7"/>
              </a:gs>
              <a:gs pos="100000">
                <a:srgbClr val="999999"/>
              </a:gs>
            </a:gsLst>
            <a:lin ang="5400012" scaled="0"/>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15" name="Google Shape;315;p24"/>
          <p:cNvSpPr/>
          <p:nvPr/>
        </p:nvSpPr>
        <p:spPr>
          <a:xfrm>
            <a:off x="4115424" y="2041506"/>
            <a:ext cx="1392900" cy="337500"/>
          </a:xfrm>
          <a:prstGeom prst="rect">
            <a:avLst/>
          </a:prstGeom>
          <a:gradFill>
            <a:gsLst>
              <a:gs pos="0">
                <a:srgbClr val="999999"/>
              </a:gs>
              <a:gs pos="50000">
                <a:srgbClr val="B7B7B7"/>
              </a:gs>
              <a:gs pos="100000">
                <a:srgbClr val="999999"/>
              </a:gs>
            </a:gsLst>
            <a:lin ang="5400012" scaled="0"/>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18" name="Google Shape;318;p24"/>
          <p:cNvSpPr/>
          <p:nvPr/>
        </p:nvSpPr>
        <p:spPr>
          <a:xfrm>
            <a:off x="5439196" y="877156"/>
            <a:ext cx="2876400" cy="2670000"/>
          </a:xfrm>
          <a:prstGeom prst="rect">
            <a:avLst/>
          </a:prstGeom>
          <a:solidFill>
            <a:srgbClr val="B7B7B7"/>
          </a:soli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19" name="Google Shape;319;p24"/>
          <p:cNvSpPr/>
          <p:nvPr/>
        </p:nvSpPr>
        <p:spPr>
          <a:xfrm>
            <a:off x="5505186" y="926481"/>
            <a:ext cx="2750400" cy="2544900"/>
          </a:xfrm>
          <a:prstGeom prst="bevel">
            <a:avLst>
              <a:gd fmla="val 12500" name="adj"/>
            </a:avLst>
          </a:prstGeom>
          <a:solidFill>
            <a:srgbClr val="B7B7B7"/>
          </a:soli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20" name="Google Shape;320;p24"/>
          <p:cNvSpPr/>
          <p:nvPr/>
        </p:nvSpPr>
        <p:spPr>
          <a:xfrm>
            <a:off x="5540467" y="2079016"/>
            <a:ext cx="107400" cy="259500"/>
          </a:xfrm>
          <a:prstGeom prst="ellipse">
            <a:avLst/>
          </a:prstGeom>
          <a:solidFill>
            <a:srgbClr val="3F3F3F"/>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21" name="Google Shape;321;p24"/>
          <p:cNvSpPr/>
          <p:nvPr/>
        </p:nvSpPr>
        <p:spPr>
          <a:xfrm>
            <a:off x="8011466" y="2079016"/>
            <a:ext cx="107400" cy="259500"/>
          </a:xfrm>
          <a:prstGeom prst="ellipse">
            <a:avLst/>
          </a:prstGeom>
          <a:solidFill>
            <a:srgbClr val="3F3F3F"/>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cxnSp>
        <p:nvCxnSpPr>
          <p:cNvPr id="322" name="Google Shape;322;p24"/>
          <p:cNvCxnSpPr>
            <a:stCxn id="320" idx="6"/>
            <a:endCxn id="321" idx="2"/>
          </p:cNvCxnSpPr>
          <p:nvPr/>
        </p:nvCxnSpPr>
        <p:spPr>
          <a:xfrm>
            <a:off x="5647867" y="2208766"/>
            <a:ext cx="2363700" cy="0"/>
          </a:xfrm>
          <a:prstGeom prst="straightConnector1">
            <a:avLst/>
          </a:prstGeom>
          <a:noFill/>
          <a:ln cap="flat" cmpd="sng" w="17125">
            <a:solidFill>
              <a:srgbClr val="0000FF"/>
            </a:solidFill>
            <a:prstDash val="dashDot"/>
            <a:round/>
            <a:headEnd len="med" w="med" type="none"/>
            <a:tailEnd len="med" w="med" type="triangle"/>
          </a:ln>
          <a:effectLst>
            <a:outerShdw blurRad="51355" rotWithShape="0" algn="bl" dist="17118">
              <a:srgbClr val="1155CC"/>
            </a:outerShdw>
          </a:effectLst>
        </p:spPr>
      </p:cxnSp>
      <p:sp>
        <p:nvSpPr>
          <p:cNvPr id="323" name="Google Shape;323;p24"/>
          <p:cNvSpPr txBox="1"/>
          <p:nvPr/>
        </p:nvSpPr>
        <p:spPr>
          <a:xfrm>
            <a:off x="6972788" y="2168646"/>
            <a:ext cx="477300" cy="2595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834">
                <a:solidFill>
                  <a:schemeClr val="accent1"/>
                </a:solidFill>
                <a:latin typeface="Proxima Nova"/>
                <a:ea typeface="Proxima Nova"/>
                <a:cs typeface="Proxima Nova"/>
                <a:sym typeface="Proxima Nova"/>
              </a:rPr>
              <a:t>e-beam</a:t>
            </a:r>
            <a:endParaRPr sz="834">
              <a:solidFill>
                <a:schemeClr val="accent1"/>
              </a:solidFill>
              <a:latin typeface="Proxima Nova"/>
              <a:ea typeface="Proxima Nova"/>
              <a:cs typeface="Proxima Nova"/>
              <a:sym typeface="Proxima Nova"/>
            </a:endParaRPr>
          </a:p>
        </p:txBody>
      </p:sp>
      <p:grpSp>
        <p:nvGrpSpPr>
          <p:cNvPr id="324" name="Google Shape;324;p24"/>
          <p:cNvGrpSpPr/>
          <p:nvPr/>
        </p:nvGrpSpPr>
        <p:grpSpPr>
          <a:xfrm>
            <a:off x="6372741" y="2168677"/>
            <a:ext cx="486927" cy="83292"/>
            <a:chOff x="3781275" y="2830200"/>
            <a:chExt cx="759400" cy="129900"/>
          </a:xfrm>
        </p:grpSpPr>
        <p:sp>
          <p:nvSpPr>
            <p:cNvPr id="325" name="Google Shape;325;p24"/>
            <p:cNvSpPr/>
            <p:nvPr/>
          </p:nvSpPr>
          <p:spPr>
            <a:xfrm rot="-5400000">
              <a:off x="4098325" y="2517750"/>
              <a:ext cx="129900" cy="754800"/>
            </a:xfrm>
            <a:prstGeom prst="can">
              <a:avLst>
                <a:gd fmla="val 25000" name="adj"/>
              </a:avLst>
            </a:prstGeom>
            <a:gradFill>
              <a:gsLst>
                <a:gs pos="0">
                  <a:srgbClr val="B45F06"/>
                </a:gs>
                <a:gs pos="50000">
                  <a:srgbClr val="E69138"/>
                </a:gs>
                <a:gs pos="100000">
                  <a:srgbClr val="B45F06"/>
                </a:gs>
              </a:gsLst>
              <a:lin ang="0" scaled="0"/>
            </a:gra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26" name="Google Shape;326;p24"/>
            <p:cNvSpPr/>
            <p:nvPr/>
          </p:nvSpPr>
          <p:spPr>
            <a:xfrm>
              <a:off x="3781275" y="2830200"/>
              <a:ext cx="41100" cy="129900"/>
            </a:xfrm>
            <a:prstGeom prst="ellipse">
              <a:avLst/>
            </a:prstGeom>
            <a:solidFill>
              <a:schemeClr val="lt2"/>
            </a:solidFill>
            <a:ln cap="flat" cmpd="sng" w="6100">
              <a:solidFill>
                <a:schemeClr val="dk1"/>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27" name="Google Shape;327;p24"/>
            <p:cNvSpPr/>
            <p:nvPr/>
          </p:nvSpPr>
          <p:spPr>
            <a:xfrm>
              <a:off x="3797327" y="2874150"/>
              <a:ext cx="9000" cy="42000"/>
            </a:xfrm>
            <a:prstGeom prst="ellipse">
              <a:avLst/>
            </a:prstGeom>
            <a:solidFill>
              <a:srgbClr val="B7B7B7"/>
            </a:solidFill>
            <a:ln cap="flat" cmpd="sng" w="6100">
              <a:solidFill>
                <a:schemeClr val="dk1"/>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grpSp>
      <p:sp>
        <p:nvSpPr>
          <p:cNvPr id="328" name="Google Shape;328;p24"/>
          <p:cNvSpPr/>
          <p:nvPr/>
        </p:nvSpPr>
        <p:spPr>
          <a:xfrm rot="10800000">
            <a:off x="6859621" y="2161681"/>
            <a:ext cx="66600" cy="96900"/>
          </a:xfrm>
          <a:prstGeom prst="rtTriangle">
            <a:avLst/>
          </a:prstGeom>
          <a:solidFill>
            <a:srgbClr val="B7B7B7"/>
          </a:solidFill>
          <a:ln cap="flat" cmpd="sng" w="6100">
            <a:solidFill>
              <a:srgbClr val="B7B7B7"/>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29" name="Google Shape;329;p24"/>
          <p:cNvSpPr/>
          <p:nvPr/>
        </p:nvSpPr>
        <p:spPr>
          <a:xfrm>
            <a:off x="4397579" y="1989147"/>
            <a:ext cx="477300" cy="443100"/>
          </a:xfrm>
          <a:prstGeom prst="bevel">
            <a:avLst>
              <a:gd fmla="val 12500" name="adj"/>
            </a:avLst>
          </a:prstGeom>
          <a:solidFill>
            <a:srgbClr val="B7B7B7"/>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0" name="Google Shape;330;p24"/>
          <p:cNvSpPr/>
          <p:nvPr/>
        </p:nvSpPr>
        <p:spPr>
          <a:xfrm>
            <a:off x="4457095" y="2040683"/>
            <a:ext cx="363000" cy="337500"/>
          </a:xfrm>
          <a:prstGeom prst="flowChartSummingJunction">
            <a:avLst/>
          </a:prstGeom>
          <a:solidFill>
            <a:srgbClr val="FFF2CC"/>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1" name="Google Shape;331;p24"/>
          <p:cNvSpPr/>
          <p:nvPr/>
        </p:nvSpPr>
        <p:spPr>
          <a:xfrm>
            <a:off x="8380082" y="1994926"/>
            <a:ext cx="477300" cy="443100"/>
          </a:xfrm>
          <a:prstGeom prst="bevel">
            <a:avLst>
              <a:gd fmla="val 12500" name="adj"/>
            </a:avLst>
          </a:prstGeom>
          <a:solidFill>
            <a:srgbClr val="B7B7B7"/>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2" name="Google Shape;332;p24"/>
          <p:cNvSpPr/>
          <p:nvPr/>
        </p:nvSpPr>
        <p:spPr>
          <a:xfrm>
            <a:off x="8439690" y="2042191"/>
            <a:ext cx="363000" cy="337500"/>
          </a:xfrm>
          <a:prstGeom prst="flowChartSummingJunction">
            <a:avLst/>
          </a:prstGeom>
          <a:solidFill>
            <a:srgbClr val="FFF2CC"/>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3" name="Google Shape;333;p24"/>
          <p:cNvSpPr/>
          <p:nvPr/>
        </p:nvSpPr>
        <p:spPr>
          <a:xfrm>
            <a:off x="8965748" y="1967833"/>
            <a:ext cx="129000" cy="481800"/>
          </a:xfrm>
          <a:prstGeom prst="rect">
            <a:avLst/>
          </a:prstGeom>
          <a:gradFill>
            <a:gsLst>
              <a:gs pos="0">
                <a:srgbClr val="999999"/>
              </a:gs>
              <a:gs pos="50000">
                <a:srgbClr val="B7B7B7"/>
              </a:gs>
              <a:gs pos="100000">
                <a:srgbClr val="999999"/>
              </a:gs>
            </a:gsLst>
            <a:lin ang="5400012" scaled="0"/>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4" name="Google Shape;334;p24"/>
          <p:cNvSpPr/>
          <p:nvPr/>
        </p:nvSpPr>
        <p:spPr>
          <a:xfrm rot="-5400000">
            <a:off x="5680454" y="2156384"/>
            <a:ext cx="431939" cy="113378"/>
          </a:xfrm>
          <a:prstGeom prst="flowChartPredefinedProcess">
            <a:avLst/>
          </a:prstGeom>
          <a:solidFill>
            <a:srgbClr val="666666"/>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5" name="Google Shape;335;p24"/>
          <p:cNvSpPr/>
          <p:nvPr/>
        </p:nvSpPr>
        <p:spPr>
          <a:xfrm rot="-5400000">
            <a:off x="5859330" y="2156822"/>
            <a:ext cx="431939" cy="113378"/>
          </a:xfrm>
          <a:prstGeom prst="flowChartPredefinedProcess">
            <a:avLst/>
          </a:prstGeom>
          <a:solidFill>
            <a:srgbClr val="666666"/>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6" name="Google Shape;336;p24"/>
          <p:cNvSpPr/>
          <p:nvPr/>
        </p:nvSpPr>
        <p:spPr>
          <a:xfrm rot="-5400000">
            <a:off x="6055901" y="2154778"/>
            <a:ext cx="431939" cy="113378"/>
          </a:xfrm>
          <a:prstGeom prst="flowChartPredefinedProcess">
            <a:avLst/>
          </a:prstGeom>
          <a:solidFill>
            <a:srgbClr val="666666"/>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337" name="Google Shape;337;p24"/>
          <p:cNvSpPr txBox="1"/>
          <p:nvPr/>
        </p:nvSpPr>
        <p:spPr>
          <a:xfrm>
            <a:off x="5839742" y="1766130"/>
            <a:ext cx="537300" cy="1530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1026">
                <a:solidFill>
                  <a:schemeClr val="dk1"/>
                </a:solidFill>
                <a:latin typeface="Proxima Nova"/>
                <a:ea typeface="Proxima Nova"/>
                <a:cs typeface="Proxima Nova"/>
                <a:sym typeface="Proxima Nova"/>
              </a:rPr>
              <a:t>PMQs</a:t>
            </a:r>
            <a:endParaRPr sz="1026">
              <a:solidFill>
                <a:schemeClr val="dk1"/>
              </a:solidFill>
              <a:latin typeface="Proxima Nova"/>
              <a:ea typeface="Proxima Nova"/>
              <a:cs typeface="Proxima Nova"/>
              <a:sym typeface="Proxima Nova"/>
            </a:endParaRPr>
          </a:p>
        </p:txBody>
      </p:sp>
      <p:sp>
        <p:nvSpPr>
          <p:cNvPr id="338" name="Google Shape;338;p24"/>
          <p:cNvSpPr/>
          <p:nvPr/>
        </p:nvSpPr>
        <p:spPr>
          <a:xfrm>
            <a:off x="6603459" y="3273893"/>
            <a:ext cx="256200" cy="118200"/>
          </a:xfrm>
          <a:prstGeom prst="ellipse">
            <a:avLst/>
          </a:prstGeom>
          <a:solidFill>
            <a:srgbClr val="3F3F3F"/>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pic>
        <p:nvPicPr>
          <p:cNvPr id="339" name="Google Shape;339;p24"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6509809" y="3106055"/>
            <a:ext cx="443331" cy="129297"/>
          </a:xfrm>
          <a:prstGeom prst="rect">
            <a:avLst/>
          </a:prstGeom>
          <a:noFill/>
          <a:ln>
            <a:noFill/>
          </a:ln>
          <a:effectLst>
            <a:outerShdw blurRad="18322" rotWithShape="0" algn="bl">
              <a:srgbClr val="FF0000"/>
            </a:outerShdw>
          </a:effectLst>
        </p:spPr>
      </p:pic>
      <p:sp>
        <p:nvSpPr>
          <p:cNvPr id="340" name="Google Shape;340;p24"/>
          <p:cNvSpPr txBox="1"/>
          <p:nvPr/>
        </p:nvSpPr>
        <p:spPr>
          <a:xfrm rot="-5401963">
            <a:off x="6037430" y="2521971"/>
            <a:ext cx="1050900" cy="2595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1026">
                <a:solidFill>
                  <a:srgbClr val="CC0000"/>
                </a:solidFill>
                <a:latin typeface="Proxima Nova"/>
                <a:ea typeface="Proxima Nova"/>
                <a:cs typeface="Proxima Nova"/>
                <a:sym typeface="Proxima Nova"/>
              </a:rPr>
              <a:t>THz Beam</a:t>
            </a:r>
            <a:endParaRPr sz="1026">
              <a:solidFill>
                <a:srgbClr val="CC0000"/>
              </a:solidFill>
              <a:latin typeface="Proxima Nova"/>
              <a:ea typeface="Proxima Nova"/>
              <a:cs typeface="Proxima Nova"/>
              <a:sym typeface="Proxima Nova"/>
            </a:endParaRPr>
          </a:p>
        </p:txBody>
      </p:sp>
      <p:sp>
        <p:nvSpPr>
          <p:cNvPr id="341" name="Google Shape;341;p24"/>
          <p:cNvSpPr txBox="1"/>
          <p:nvPr/>
        </p:nvSpPr>
        <p:spPr>
          <a:xfrm>
            <a:off x="6590376" y="1838074"/>
            <a:ext cx="847200" cy="2595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1026">
                <a:solidFill>
                  <a:schemeClr val="dk1"/>
                </a:solidFill>
                <a:latin typeface="Proxima Nova"/>
                <a:ea typeface="Proxima Nova"/>
                <a:cs typeface="Proxima Nova"/>
                <a:sym typeface="Proxima Nova"/>
              </a:rPr>
              <a:t>Au OAP</a:t>
            </a:r>
            <a:endParaRPr sz="1026">
              <a:solidFill>
                <a:schemeClr val="dk1"/>
              </a:solidFill>
              <a:latin typeface="Proxima Nova"/>
              <a:ea typeface="Proxima Nova"/>
              <a:cs typeface="Proxima Nova"/>
              <a:sym typeface="Proxima Nova"/>
            </a:endParaRPr>
          </a:p>
        </p:txBody>
      </p:sp>
      <p:sp>
        <p:nvSpPr>
          <p:cNvPr id="342" name="Google Shape;342;p24"/>
          <p:cNvSpPr/>
          <p:nvPr/>
        </p:nvSpPr>
        <p:spPr>
          <a:xfrm rot="10800000">
            <a:off x="6623194" y="3918805"/>
            <a:ext cx="201000" cy="259500"/>
          </a:xfrm>
          <a:prstGeom prst="triangle">
            <a:avLst>
              <a:gd fmla="val 50000" name="adj"/>
            </a:avLst>
          </a:prstGeom>
          <a:gradFill>
            <a:gsLst>
              <a:gs pos="0">
                <a:srgbClr val="222222"/>
              </a:gs>
              <a:gs pos="50000">
                <a:srgbClr val="3F3F3F"/>
              </a:gs>
              <a:gs pos="100000">
                <a:srgbClr val="000000"/>
              </a:gs>
            </a:gsLst>
            <a:lin ang="0" scaled="0"/>
          </a:gradFill>
          <a:ln cap="flat" cmpd="sng" w="8550">
            <a:solidFill>
              <a:schemeClr val="dk2"/>
            </a:solidFill>
            <a:prstDash val="solid"/>
            <a:round/>
            <a:headEnd len="sm" w="sm" type="none"/>
            <a:tailEnd len="sm" w="sm" type="none"/>
          </a:ln>
        </p:spPr>
        <p:txBody>
          <a:bodyPr anchorCtr="0" anchor="ctr" bIns="82150" lIns="82150" spcFirstLastPara="1" rIns="82150" wrap="square" tIns="82150">
            <a:noAutofit/>
          </a:bodyPr>
          <a:lstStyle/>
          <a:p>
            <a:pPr indent="0" lvl="0" marL="0" rtl="0" algn="ctr">
              <a:spcBef>
                <a:spcPts val="0"/>
              </a:spcBef>
              <a:spcAft>
                <a:spcPts val="0"/>
              </a:spcAft>
              <a:buNone/>
            </a:pPr>
            <a:r>
              <a:t/>
            </a:r>
            <a:endParaRPr sz="1258"/>
          </a:p>
        </p:txBody>
      </p:sp>
      <p:sp>
        <p:nvSpPr>
          <p:cNvPr id="343" name="Google Shape;343;p24"/>
          <p:cNvSpPr/>
          <p:nvPr/>
        </p:nvSpPr>
        <p:spPr>
          <a:xfrm>
            <a:off x="6594410" y="4073794"/>
            <a:ext cx="256200" cy="443400"/>
          </a:xfrm>
          <a:prstGeom prst="bevel">
            <a:avLst>
              <a:gd fmla="val 12500" name="adj"/>
            </a:avLst>
          </a:prstGeom>
          <a:solidFill>
            <a:srgbClr val="3F3F3F"/>
          </a:solidFill>
          <a:ln cap="flat" cmpd="sng" w="8550">
            <a:solidFill>
              <a:schemeClr val="dk2"/>
            </a:solidFill>
            <a:prstDash val="solid"/>
            <a:round/>
            <a:headEnd len="sm" w="sm" type="none"/>
            <a:tailEnd len="sm" w="sm" type="none"/>
          </a:ln>
        </p:spPr>
        <p:txBody>
          <a:bodyPr anchorCtr="0" anchor="ctr" bIns="82150" lIns="82150" spcFirstLastPara="1" rIns="82150" wrap="square" tIns="82150">
            <a:noAutofit/>
          </a:bodyPr>
          <a:lstStyle/>
          <a:p>
            <a:pPr indent="0" lvl="0" marL="0" rtl="0" algn="ctr">
              <a:spcBef>
                <a:spcPts val="0"/>
              </a:spcBef>
              <a:spcAft>
                <a:spcPts val="0"/>
              </a:spcAft>
              <a:buNone/>
            </a:pPr>
            <a:r>
              <a:t/>
            </a:r>
            <a:endParaRPr sz="1258"/>
          </a:p>
        </p:txBody>
      </p:sp>
      <p:sp>
        <p:nvSpPr>
          <p:cNvPr id="344" name="Google Shape;344;p24"/>
          <p:cNvSpPr txBox="1"/>
          <p:nvPr/>
        </p:nvSpPr>
        <p:spPr>
          <a:xfrm>
            <a:off x="6094736" y="4457641"/>
            <a:ext cx="1255500" cy="347400"/>
          </a:xfrm>
          <a:prstGeom prst="rect">
            <a:avLst/>
          </a:prstGeom>
          <a:noFill/>
          <a:ln>
            <a:noFill/>
          </a:ln>
        </p:spPr>
        <p:txBody>
          <a:bodyPr anchorCtr="0" anchor="t" bIns="82150" lIns="82150" spcFirstLastPara="1" rIns="82150" wrap="square" tIns="82150">
            <a:noAutofit/>
          </a:bodyPr>
          <a:lstStyle/>
          <a:p>
            <a:pPr indent="0" lvl="0" marL="0" rtl="0" algn="ctr">
              <a:spcBef>
                <a:spcPts val="0"/>
              </a:spcBef>
              <a:spcAft>
                <a:spcPts val="0"/>
              </a:spcAft>
              <a:buNone/>
            </a:pPr>
            <a:r>
              <a:rPr lang="en-CA" sz="899">
                <a:solidFill>
                  <a:schemeClr val="dk1"/>
                </a:solidFill>
                <a:latin typeface="Proxima Nova"/>
                <a:ea typeface="Proxima Nova"/>
                <a:cs typeface="Proxima Nova"/>
                <a:sym typeface="Proxima Nova"/>
              </a:rPr>
              <a:t>Wavefront Sensor</a:t>
            </a:r>
            <a:endParaRPr sz="899">
              <a:solidFill>
                <a:schemeClr val="dk1"/>
              </a:solidFill>
              <a:latin typeface="Proxima Nova"/>
              <a:ea typeface="Proxima Nova"/>
              <a:cs typeface="Proxima Nova"/>
              <a:sym typeface="Proxima Nova"/>
            </a:endParaRPr>
          </a:p>
        </p:txBody>
      </p:sp>
      <p:sp>
        <p:nvSpPr>
          <p:cNvPr id="345" name="Google Shape;345;p24"/>
          <p:cNvSpPr/>
          <p:nvPr/>
        </p:nvSpPr>
        <p:spPr>
          <a:xfrm>
            <a:off x="3677850" y="2114071"/>
            <a:ext cx="155400" cy="196500"/>
          </a:xfrm>
          <a:prstGeom prst="ellipse">
            <a:avLst/>
          </a:prstGeom>
          <a:gradFill>
            <a:gsLst>
              <a:gs pos="0">
                <a:srgbClr val="0000FF"/>
              </a:gs>
              <a:gs pos="67000">
                <a:srgbClr val="FFFFFF"/>
              </a:gs>
              <a:gs pos="100000">
                <a:srgbClr val="FFFFFF"/>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6" name="Google Shape;346;p24"/>
          <p:cNvSpPr txBox="1"/>
          <p:nvPr/>
        </p:nvSpPr>
        <p:spPr>
          <a:xfrm>
            <a:off x="4265275" y="2338506"/>
            <a:ext cx="741900" cy="36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CA" sz="1600">
                <a:solidFill>
                  <a:schemeClr val="dk1"/>
                </a:solidFill>
                <a:latin typeface="Proxima Nova"/>
                <a:ea typeface="Proxima Nova"/>
                <a:cs typeface="Proxima Nova"/>
                <a:sym typeface="Proxima Nova"/>
              </a:rPr>
              <a:t>Yag</a:t>
            </a:r>
            <a:endParaRPr sz="1600">
              <a:solidFill>
                <a:schemeClr val="dk1"/>
              </a:solidFill>
              <a:latin typeface="Proxima Nova"/>
              <a:ea typeface="Proxima Nova"/>
              <a:cs typeface="Proxima Nova"/>
              <a:sym typeface="Proxima Nova"/>
            </a:endParaRPr>
          </a:p>
        </p:txBody>
      </p:sp>
      <p:sp>
        <p:nvSpPr>
          <p:cNvPr id="347" name="Google Shape;347;p24"/>
          <p:cNvSpPr txBox="1"/>
          <p:nvPr/>
        </p:nvSpPr>
        <p:spPr>
          <a:xfrm>
            <a:off x="8290900" y="2338506"/>
            <a:ext cx="741900" cy="36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CA" sz="1600">
                <a:solidFill>
                  <a:schemeClr val="dk1"/>
                </a:solidFill>
                <a:latin typeface="Proxima Nova"/>
                <a:ea typeface="Proxima Nova"/>
                <a:cs typeface="Proxima Nova"/>
                <a:sym typeface="Proxima Nova"/>
              </a:rPr>
              <a:t>Yag</a:t>
            </a:r>
            <a:endParaRPr sz="1600">
              <a:solidFill>
                <a:schemeClr val="dk1"/>
              </a:solidFill>
              <a:latin typeface="Proxima Nova"/>
              <a:ea typeface="Proxima Nova"/>
              <a:cs typeface="Proxima Nova"/>
              <a:sym typeface="Proxima Nova"/>
            </a:endParaRPr>
          </a:p>
        </p:txBody>
      </p:sp>
      <p:pic>
        <p:nvPicPr>
          <p:cNvPr id="348" name="Google Shape;348;p24"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6514131" y="2698280"/>
            <a:ext cx="443331" cy="129297"/>
          </a:xfrm>
          <a:prstGeom prst="rect">
            <a:avLst/>
          </a:prstGeom>
          <a:noFill/>
          <a:ln>
            <a:noFill/>
          </a:ln>
          <a:effectLst>
            <a:outerShdw blurRad="18322" rotWithShape="0" algn="bl">
              <a:srgbClr val="FF0000"/>
            </a:outerShdw>
          </a:effectLst>
        </p:spPr>
      </p:pic>
      <p:pic>
        <p:nvPicPr>
          <p:cNvPr id="349" name="Google Shape;349;p24"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6515103" y="2289783"/>
            <a:ext cx="443331" cy="129297"/>
          </a:xfrm>
          <a:prstGeom prst="rect">
            <a:avLst/>
          </a:prstGeom>
          <a:noFill/>
          <a:ln>
            <a:noFill/>
          </a:ln>
          <a:effectLst>
            <a:outerShdw blurRad="18322" rotWithShape="0" algn="bl">
              <a:srgbClr val="FF0000"/>
            </a:outerShdw>
          </a:effectLst>
        </p:spPr>
      </p:pic>
      <p:sp>
        <p:nvSpPr>
          <p:cNvPr id="350" name="Google Shape;350;p24"/>
          <p:cNvSpPr/>
          <p:nvPr/>
        </p:nvSpPr>
        <p:spPr>
          <a:xfrm>
            <a:off x="6406675" y="2168700"/>
            <a:ext cx="66600" cy="83400"/>
          </a:xfrm>
          <a:prstGeom prst="parallelogram">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1" name="Google Shape;351;p24"/>
          <p:cNvSpPr/>
          <p:nvPr/>
        </p:nvSpPr>
        <p:spPr>
          <a:xfrm>
            <a:off x="6502725" y="2169000"/>
            <a:ext cx="66600" cy="83400"/>
          </a:xfrm>
          <a:prstGeom prst="parallelogram">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2" name="Google Shape;352;p24"/>
          <p:cNvSpPr/>
          <p:nvPr/>
        </p:nvSpPr>
        <p:spPr>
          <a:xfrm>
            <a:off x="6598775" y="2167725"/>
            <a:ext cx="66600" cy="83400"/>
          </a:xfrm>
          <a:prstGeom prst="parallelogram">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3" name="Google Shape;353;p24"/>
          <p:cNvSpPr/>
          <p:nvPr/>
        </p:nvSpPr>
        <p:spPr>
          <a:xfrm>
            <a:off x="6694825" y="2168575"/>
            <a:ext cx="66600" cy="83400"/>
          </a:xfrm>
          <a:prstGeom prst="parallelogram">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4" name="Google Shape;354;p24"/>
          <p:cNvSpPr/>
          <p:nvPr/>
        </p:nvSpPr>
        <p:spPr>
          <a:xfrm>
            <a:off x="6777225" y="2168575"/>
            <a:ext cx="66600" cy="83400"/>
          </a:xfrm>
          <a:prstGeom prst="parallelogram">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5" name="Google Shape;355;p24"/>
          <p:cNvSpPr/>
          <p:nvPr/>
        </p:nvSpPr>
        <p:spPr>
          <a:xfrm rot="8671808">
            <a:off x="6728202" y="1969357"/>
            <a:ext cx="176813" cy="470072"/>
          </a:xfrm>
          <a:prstGeom prst="moon">
            <a:avLst>
              <a:gd fmla="val 50000" name="adj"/>
            </a:avLst>
          </a:prstGeom>
          <a:gradFill>
            <a:gsLst>
              <a:gs pos="0">
                <a:srgbClr val="FFC102"/>
              </a:gs>
              <a:gs pos="100000">
                <a:srgbClr val="795C04"/>
              </a:gs>
            </a:gsLst>
            <a:path path="circle">
              <a:fillToRect b="50%" l="50%" r="50%" t="50%"/>
            </a:path>
            <a:tileRect/>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pic>
        <p:nvPicPr>
          <p:cNvPr id="356" name="Google Shape;356;p24" title="368-3683849_transparent-electromagnetic-spectrum-clipart-graphic-design-hd-png__1_-removebg-preview.png"/>
          <p:cNvPicPr preferRelativeResize="0"/>
          <p:nvPr/>
        </p:nvPicPr>
        <p:blipFill rotWithShape="1">
          <a:blip r:embed="rId3">
            <a:alphaModFix/>
          </a:blip>
          <a:srcRect b="-5" l="24821" r="20996" t="52732"/>
          <a:stretch/>
        </p:blipFill>
        <p:spPr>
          <a:xfrm rot="-10799941">
            <a:off x="6506704" y="2076453"/>
            <a:ext cx="319474" cy="129294"/>
          </a:xfrm>
          <a:prstGeom prst="rect">
            <a:avLst/>
          </a:prstGeom>
          <a:noFill/>
          <a:ln>
            <a:noFill/>
          </a:ln>
          <a:effectLst>
            <a:outerShdw blurRad="18322" rotWithShape="0" algn="bl">
              <a:srgbClr val="FF0000"/>
            </a:outerShdw>
          </a:effectLst>
        </p:spPr>
      </p:pic>
      <p:pic>
        <p:nvPicPr>
          <p:cNvPr id="357" name="Google Shape;357;p24" title="368-3683849_transparent-electromagnetic-spectrum-clipart-graphic-design-hd-png__1_-removebg-preview.png"/>
          <p:cNvPicPr preferRelativeResize="0"/>
          <p:nvPr/>
        </p:nvPicPr>
        <p:blipFill rotWithShape="1">
          <a:blip r:embed="rId3">
            <a:alphaModFix/>
          </a:blip>
          <a:srcRect b="-5" l="34893" r="20993" t="52732"/>
          <a:stretch/>
        </p:blipFill>
        <p:spPr>
          <a:xfrm rot="48">
            <a:off x="6536400" y="2225614"/>
            <a:ext cx="260100" cy="129296"/>
          </a:xfrm>
          <a:prstGeom prst="rect">
            <a:avLst/>
          </a:prstGeom>
          <a:noFill/>
          <a:ln>
            <a:noFill/>
          </a:ln>
          <a:effectLst>
            <a:outerShdw blurRad="18322" rotWithShape="0" algn="bl">
              <a:srgbClr val="FF0000"/>
            </a:outerShdw>
          </a:effectLst>
        </p:spPr>
      </p:pic>
      <p:pic>
        <p:nvPicPr>
          <p:cNvPr id="358" name="Google Shape;358;p24"/>
          <p:cNvPicPr preferRelativeResize="0"/>
          <p:nvPr/>
        </p:nvPicPr>
        <p:blipFill rotWithShape="1">
          <a:blip r:embed="rId4">
            <a:alphaModFix/>
          </a:blip>
          <a:srcRect b="0" l="8641" r="27543" t="39548"/>
          <a:stretch/>
        </p:blipFill>
        <p:spPr>
          <a:xfrm>
            <a:off x="234325" y="926463"/>
            <a:ext cx="3354750" cy="2197164"/>
          </a:xfrm>
          <a:prstGeom prst="rect">
            <a:avLst/>
          </a:prstGeom>
          <a:noFill/>
          <a:ln>
            <a:noFill/>
          </a:ln>
        </p:spPr>
      </p:pic>
      <p:sp>
        <p:nvSpPr>
          <p:cNvPr id="359" name="Google Shape;359;p24"/>
          <p:cNvSpPr/>
          <p:nvPr/>
        </p:nvSpPr>
        <p:spPr>
          <a:xfrm>
            <a:off x="234325" y="2949050"/>
            <a:ext cx="5091900" cy="1717200"/>
          </a:xfrm>
          <a:prstGeom prst="rect">
            <a:avLst/>
          </a:prstGeom>
          <a:noFill/>
          <a:ln>
            <a:noFill/>
          </a:ln>
        </p:spPr>
        <p:txBody>
          <a:bodyPr anchorCtr="0" anchor="ctr"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Layout vastly simplifies optics</a:t>
            </a:r>
            <a:endParaRPr>
              <a:latin typeface="Proxima Nova"/>
              <a:ea typeface="Proxima Nova"/>
              <a:cs typeface="Proxima Nova"/>
              <a:sym typeface="Proxima Nova"/>
            </a:endParaRPr>
          </a:p>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Can directly sample the leaked radiation to confirm the internal oam mode of the beam.</a:t>
            </a:r>
            <a:endParaRPr>
              <a:latin typeface="Proxima Nova"/>
              <a:ea typeface="Proxima Nova"/>
              <a:cs typeface="Proxima Nova"/>
              <a:sym typeface="Proxima Nova"/>
            </a:endParaRPr>
          </a:p>
        </p:txBody>
      </p:sp>
      <p:sp>
        <p:nvSpPr>
          <p:cNvPr id="360" name="Google Shape;360;p24"/>
          <p:cNvSpPr txBox="1"/>
          <p:nvPr/>
        </p:nvSpPr>
        <p:spPr>
          <a:xfrm>
            <a:off x="146300" y="4772300"/>
            <a:ext cx="8527800" cy="33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850">
                <a:solidFill>
                  <a:srgbClr val="545454"/>
                </a:solidFill>
                <a:highlight>
                  <a:srgbClr val="FFFFFF"/>
                </a:highlight>
                <a:latin typeface="Open Sans"/>
                <a:ea typeface="Open Sans"/>
                <a:cs typeface="Open Sans"/>
                <a:sym typeface="Open Sans"/>
              </a:rPr>
              <a:t>Zhenpeng Zhang, Zonglin Mao, Xueer Wang, Chengyu Zhang, Ping Zhang, and Yaxin Zhang, "Terahertz vortex radiation source based on Cherenkov wakefields," Opt. Express </a:t>
            </a:r>
            <a:r>
              <a:rPr lang="en-CA" sz="850">
                <a:solidFill>
                  <a:srgbClr val="545454"/>
                </a:solidFill>
                <a:latin typeface="Open Sans"/>
                <a:ea typeface="Open Sans"/>
                <a:cs typeface="Open Sans"/>
                <a:sym typeface="Open Sans"/>
              </a:rPr>
              <a:t>34</a:t>
            </a:r>
            <a:r>
              <a:rPr lang="en-CA" sz="850">
                <a:solidFill>
                  <a:srgbClr val="545454"/>
                </a:solidFill>
                <a:highlight>
                  <a:srgbClr val="FFFFFF"/>
                </a:highlight>
                <a:latin typeface="Open Sans"/>
                <a:ea typeface="Open Sans"/>
                <a:cs typeface="Open Sans"/>
                <a:sym typeface="Open Sans"/>
              </a:rPr>
              <a:t>, 18569-18581 (2026)</a:t>
            </a:r>
            <a:endParaRPr sz="22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7"/>
          <p:cNvSpPr txBox="1"/>
          <p:nvPr>
            <p:ph idx="12" type="sldNum"/>
          </p:nvPr>
        </p:nvSpPr>
        <p:spPr>
          <a:xfrm>
            <a:off x="8566150" y="4738688"/>
            <a:ext cx="318900" cy="404700"/>
          </a:xfrm>
          <a:prstGeom prst="rect">
            <a:avLst/>
          </a:prstGeom>
        </p:spPr>
        <p:txBody>
          <a:bodyPr anchorCtr="0" anchor="ctr" bIns="45700" lIns="72000" spcFirstLastPara="1" rIns="72000" wrap="square" tIns="57600">
            <a:noAutofit/>
          </a:bodyPr>
          <a:lstStyle/>
          <a:p>
            <a:pPr indent="0" lvl="0" marL="0" rtl="0" algn="l">
              <a:spcBef>
                <a:spcPts val="0"/>
              </a:spcBef>
              <a:spcAft>
                <a:spcPts val="0"/>
              </a:spcAft>
              <a:buClr>
                <a:srgbClr val="000000"/>
              </a:buClr>
              <a:buSzPts val="800"/>
              <a:buFont typeface="Arial"/>
              <a:buNone/>
            </a:pPr>
            <a:fld id="{00000000-1234-1234-1234-123412341234}" type="slidenum">
              <a:rPr lang="en-CA"/>
              <a:t>‹#›</a:t>
            </a:fld>
            <a:endParaRPr/>
          </a:p>
        </p:txBody>
      </p:sp>
      <p:sp>
        <p:nvSpPr>
          <p:cNvPr id="52" name="Google Shape;52;p7"/>
          <p:cNvSpPr txBox="1"/>
          <p:nvPr>
            <p:ph type="title"/>
          </p:nvPr>
        </p:nvSpPr>
        <p:spPr>
          <a:xfrm>
            <a:off x="451822" y="96818"/>
            <a:ext cx="8103600" cy="5649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CA"/>
              <a:t>Outline</a:t>
            </a:r>
            <a:endParaRPr/>
          </a:p>
        </p:txBody>
      </p:sp>
      <p:sp>
        <p:nvSpPr>
          <p:cNvPr id="53" name="Google Shape;53;p7"/>
          <p:cNvSpPr txBox="1"/>
          <p:nvPr>
            <p:ph idx="1" type="body"/>
          </p:nvPr>
        </p:nvSpPr>
        <p:spPr>
          <a:xfrm>
            <a:off x="457200" y="932688"/>
            <a:ext cx="8109000" cy="3799200"/>
          </a:xfrm>
          <a:prstGeom prst="rect">
            <a:avLst/>
          </a:prstGeom>
        </p:spPr>
        <p:txBody>
          <a:bodyPr anchorCtr="0" anchor="t" bIns="0" lIns="0" spcFirstLastPara="1" rIns="0" wrap="square" tIns="0">
            <a:normAutofit/>
          </a:bodyPr>
          <a:lstStyle/>
          <a:p>
            <a:pPr indent="-355600" lvl="0" marL="457200" rtl="0" algn="l">
              <a:spcBef>
                <a:spcPts val="0"/>
              </a:spcBef>
              <a:spcAft>
                <a:spcPts val="0"/>
              </a:spcAft>
              <a:buClr>
                <a:schemeClr val="dk1"/>
              </a:buClr>
              <a:buSzPts val="2000"/>
              <a:buChar char="●"/>
            </a:pPr>
            <a:r>
              <a:rPr lang="en-CA" sz="1600"/>
              <a:t>Background</a:t>
            </a:r>
            <a:endParaRPr sz="1600"/>
          </a:p>
          <a:p>
            <a:pPr indent="-355600" lvl="0" marL="457200" rtl="0" algn="l">
              <a:spcBef>
                <a:spcPts val="0"/>
              </a:spcBef>
              <a:spcAft>
                <a:spcPts val="0"/>
              </a:spcAft>
              <a:buClr>
                <a:schemeClr val="dk1"/>
              </a:buClr>
              <a:buSzPts val="2000"/>
              <a:buChar char="●"/>
            </a:pPr>
            <a:r>
              <a:rPr lang="en-CA" sz="1600"/>
              <a:t>Experimental Layouts (Spiral Phase Plate)</a:t>
            </a:r>
            <a:endParaRPr sz="1600"/>
          </a:p>
          <a:p>
            <a:pPr indent="-355600" lvl="0" marL="457200" rtl="0" algn="l">
              <a:spcBef>
                <a:spcPts val="0"/>
              </a:spcBef>
              <a:spcAft>
                <a:spcPts val="0"/>
              </a:spcAft>
              <a:buClr>
                <a:schemeClr val="dk1"/>
              </a:buClr>
              <a:buSzPts val="2000"/>
              <a:buChar char="●"/>
            </a:pPr>
            <a:r>
              <a:rPr lang="en-CA" sz="1600"/>
              <a:t>Simulation Results</a:t>
            </a:r>
            <a:endParaRPr sz="1600"/>
          </a:p>
          <a:p>
            <a:pPr indent="-355600" lvl="0" marL="457200" rtl="0" algn="l">
              <a:spcBef>
                <a:spcPts val="0"/>
              </a:spcBef>
              <a:spcAft>
                <a:spcPts val="0"/>
              </a:spcAft>
              <a:buClr>
                <a:schemeClr val="dk1"/>
              </a:buClr>
              <a:buSzPts val="2000"/>
              <a:buChar char="●"/>
            </a:pPr>
            <a:r>
              <a:rPr lang="en-CA" sz="1600"/>
              <a:t>Helical Structures and further exploration</a:t>
            </a:r>
            <a:endParaRPr sz="1600"/>
          </a:p>
          <a:p>
            <a:pPr indent="-355600" lvl="0" marL="457200" rtl="0" algn="l">
              <a:spcBef>
                <a:spcPts val="0"/>
              </a:spcBef>
              <a:spcAft>
                <a:spcPts val="0"/>
              </a:spcAft>
              <a:buClr>
                <a:schemeClr val="dk1"/>
              </a:buClr>
              <a:buSzPts val="2000"/>
              <a:buChar char="●"/>
            </a:pPr>
            <a:r>
              <a:rPr lang="en-CA" sz="1600"/>
              <a:t>Summary &amp; Outlook</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8"/>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60" name="Google Shape;60;p8"/>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Background: Dielectric Wakefield Acceleration</a:t>
            </a:r>
            <a:endParaRPr b="0">
              <a:latin typeface="Proxima Nova Semibold"/>
              <a:ea typeface="Proxima Nova Semibold"/>
              <a:cs typeface="Proxima Nova Semibold"/>
              <a:sym typeface="Proxima Nova Semibold"/>
            </a:endParaRPr>
          </a:p>
        </p:txBody>
      </p:sp>
      <p:sp>
        <p:nvSpPr>
          <p:cNvPr id="61" name="Google Shape;61;p8"/>
          <p:cNvSpPr/>
          <p:nvPr/>
        </p:nvSpPr>
        <p:spPr>
          <a:xfrm>
            <a:off x="451825" y="1083000"/>
            <a:ext cx="3527100" cy="3655800"/>
          </a:xfrm>
          <a:prstGeom prst="rect">
            <a:avLst/>
          </a:prstGeom>
          <a:noFill/>
          <a:ln>
            <a:noFill/>
          </a:ln>
        </p:spPr>
        <p:txBody>
          <a:bodyPr anchorCtr="0" anchor="t" bIns="45700" lIns="91425" spcFirstLastPara="1" rIns="91425" wrap="square" tIns="45700">
            <a:noAutofit/>
          </a:bodyPr>
          <a:lstStyle/>
          <a:p>
            <a:pPr indent="-268901" lvl="0" marL="360001" rtl="0" algn="l">
              <a:spcBef>
                <a:spcPts val="0"/>
              </a:spcBef>
              <a:spcAft>
                <a:spcPts val="0"/>
              </a:spcAft>
              <a:buClr>
                <a:schemeClr val="dk1"/>
              </a:buClr>
              <a:buSzPts val="1400"/>
              <a:buFont typeface="Proxima Nova"/>
              <a:buChar char="●"/>
            </a:pPr>
            <a:r>
              <a:rPr lang="en-CA">
                <a:solidFill>
                  <a:schemeClr val="dk1"/>
                </a:solidFill>
                <a:latin typeface="Proxima Nova"/>
                <a:ea typeface="Proxima Nova"/>
                <a:cs typeface="Proxima Nova"/>
                <a:sym typeface="Proxima Nova"/>
              </a:rPr>
              <a:t>Dielectric Wakefield Acceleration</a:t>
            </a:r>
            <a:endParaRPr>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A form of Structure Wakefield acceleration using a dielectric lined waveguide</a:t>
            </a:r>
            <a:r>
              <a:rPr lang="en-CA" sz="900">
                <a:solidFill>
                  <a:srgbClr val="FFFFFF"/>
                </a:solidFill>
              </a:rPr>
              <a:t>-Wenzel</a:t>
            </a:r>
            <a:endParaRPr sz="1200">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Within the waveguide a THz wakefield is generated from CCR as a relativistic electron bunch passes through.</a:t>
            </a:r>
            <a:endParaRPr>
              <a:latin typeface="Proxima Nova"/>
              <a:ea typeface="Proxima Nova"/>
              <a:cs typeface="Proxima Nova"/>
              <a:sym typeface="Proxima Nova"/>
            </a:endParaRPr>
          </a:p>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Beam Breakup Instabilities (BBU)</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BBU is a consequence of </a:t>
            </a:r>
            <a:r>
              <a:rPr lang="en-CA" sz="1200">
                <a:latin typeface="Proxima Nova"/>
                <a:ea typeface="Proxima Nova"/>
                <a:cs typeface="Proxima Nova"/>
                <a:sym typeface="Proxima Nova"/>
              </a:rPr>
              <a:t>Panofsky</a:t>
            </a:r>
            <a:r>
              <a:rPr lang="en-CA" sz="1200">
                <a:latin typeface="Proxima Nova"/>
                <a:ea typeface="Proxima Nova"/>
                <a:cs typeface="Proxima Nova"/>
                <a:sym typeface="Proxima Nova"/>
              </a:rPr>
              <a:t>-Wenzel</a:t>
            </a:r>
            <a:endParaRPr sz="900">
              <a:solidFill>
                <a:srgbClr val="FFFFFF"/>
              </a:solidFill>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B</a:t>
            </a:r>
            <a:r>
              <a:rPr lang="en-CA" sz="1200">
                <a:latin typeface="Proxima Nova"/>
                <a:ea typeface="Proxima Nova"/>
                <a:cs typeface="Proxima Nova"/>
                <a:sym typeface="Proxima Nova"/>
              </a:rPr>
              <a:t>eam breakup is a key instability limiting Dielectric Wakefield Accelerators.</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BBU limits efficiency/transformer ratio of the structure</a:t>
            </a:r>
            <a:endParaRPr sz="1200">
              <a:latin typeface="Proxima Nova"/>
              <a:ea typeface="Proxima Nova"/>
              <a:cs typeface="Proxima Nova"/>
              <a:sym typeface="Proxima Nova"/>
            </a:endParaRPr>
          </a:p>
          <a:p>
            <a:pPr indent="-279400" lvl="0" marL="361950"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High power THz generation</a:t>
            </a:r>
            <a:endParaRPr>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Applications in spectroscopy, medical imaging and beam acceleration</a:t>
            </a:r>
            <a:endParaRPr sz="1200">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De-chirping and shaping using the THz wakefield</a:t>
            </a:r>
            <a:endParaRPr sz="1200">
              <a:solidFill>
                <a:schemeClr val="dk1"/>
              </a:solidFill>
              <a:latin typeface="Proxima Nova"/>
              <a:ea typeface="Proxima Nova"/>
              <a:cs typeface="Proxima Nova"/>
              <a:sym typeface="Proxima Nova"/>
            </a:endParaRPr>
          </a:p>
        </p:txBody>
      </p:sp>
      <p:grpSp>
        <p:nvGrpSpPr>
          <p:cNvPr id="62" name="Google Shape;62;p8"/>
          <p:cNvGrpSpPr/>
          <p:nvPr/>
        </p:nvGrpSpPr>
        <p:grpSpPr>
          <a:xfrm>
            <a:off x="3930814" y="2873443"/>
            <a:ext cx="5099776" cy="2106551"/>
            <a:chOff x="4057564" y="1252550"/>
            <a:chExt cx="5099776" cy="2106551"/>
          </a:xfrm>
        </p:grpSpPr>
        <p:pic>
          <p:nvPicPr>
            <p:cNvPr id="63" name="Google Shape;63;p8" title="dwa_beam_tracers_xz.png"/>
            <p:cNvPicPr preferRelativeResize="0"/>
            <p:nvPr/>
          </p:nvPicPr>
          <p:blipFill rotWithShape="1">
            <a:blip r:embed="rId3">
              <a:alphaModFix/>
            </a:blip>
            <a:srcRect b="0" l="0" r="0" t="0"/>
            <a:stretch/>
          </p:blipFill>
          <p:spPr>
            <a:xfrm>
              <a:off x="4057564" y="1252550"/>
              <a:ext cx="5099776" cy="2106551"/>
            </a:xfrm>
            <a:prstGeom prst="rect">
              <a:avLst/>
            </a:prstGeom>
            <a:noFill/>
            <a:ln>
              <a:noFill/>
            </a:ln>
          </p:spPr>
        </p:pic>
        <p:sp>
          <p:nvSpPr>
            <p:cNvPr id="64" name="Google Shape;64;p8"/>
            <p:cNvSpPr/>
            <p:nvPr/>
          </p:nvSpPr>
          <p:spPr>
            <a:xfrm>
              <a:off x="5235250" y="1252550"/>
              <a:ext cx="2744400" cy="2223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r>
                <a:rPr b="1" lang="en-CA" sz="1000">
                  <a:latin typeface="Lato"/>
                  <a:ea typeface="Lato"/>
                  <a:cs typeface="Lato"/>
                  <a:sym typeface="Lato"/>
                </a:rPr>
                <a:t>Dielectric Wakefield Accelerator</a:t>
              </a:r>
              <a:r>
                <a:rPr b="0" i="0" lang="en-CA" sz="1000" u="none" cap="none" strike="noStrike">
                  <a:solidFill>
                    <a:srgbClr val="000000"/>
                  </a:solidFill>
                  <a:latin typeface="Lato"/>
                  <a:ea typeface="Lato"/>
                  <a:cs typeface="Lato"/>
                  <a:sym typeface="Lato"/>
                </a:rPr>
                <a:t> </a:t>
              </a:r>
              <a:endParaRPr b="0" i="0" sz="1000" u="none" cap="none" strike="noStrike">
                <a:solidFill>
                  <a:srgbClr val="00000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000"/>
                <a:buFont typeface="Arial"/>
                <a:buNone/>
              </a:pPr>
              <a:r>
                <a:t/>
              </a:r>
              <a:endParaRPr b="0" i="0" sz="1400" u="none" cap="none" strike="noStrike">
                <a:solidFill>
                  <a:srgbClr val="000000"/>
                </a:solidFill>
                <a:latin typeface="Lato"/>
                <a:ea typeface="Lato"/>
                <a:cs typeface="Lato"/>
                <a:sym typeface="Lato"/>
              </a:endParaRPr>
            </a:p>
          </p:txBody>
        </p:sp>
      </p:grpSp>
      <p:cxnSp>
        <p:nvCxnSpPr>
          <p:cNvPr id="65" name="Google Shape;65;p8"/>
          <p:cNvCxnSpPr/>
          <p:nvPr/>
        </p:nvCxnSpPr>
        <p:spPr>
          <a:xfrm>
            <a:off x="8084450" y="1926186"/>
            <a:ext cx="417300" cy="0"/>
          </a:xfrm>
          <a:prstGeom prst="straightConnector1">
            <a:avLst/>
          </a:prstGeom>
          <a:noFill/>
          <a:ln cap="flat" cmpd="sng" w="9525">
            <a:solidFill>
              <a:schemeClr val="dk2"/>
            </a:solidFill>
            <a:prstDash val="solid"/>
            <a:round/>
            <a:headEnd len="med" w="med" type="none"/>
            <a:tailEnd len="med" w="med" type="triangle"/>
          </a:ln>
        </p:spPr>
      </p:cxnSp>
      <p:pic>
        <p:nvPicPr>
          <p:cNvPr id="66" name="Google Shape;66;p8"/>
          <p:cNvPicPr preferRelativeResize="0"/>
          <p:nvPr/>
        </p:nvPicPr>
        <p:blipFill>
          <a:blip r:embed="rId4">
            <a:alphaModFix/>
          </a:blip>
          <a:stretch>
            <a:fillRect/>
          </a:stretch>
        </p:blipFill>
        <p:spPr>
          <a:xfrm>
            <a:off x="4027275" y="1252550"/>
            <a:ext cx="4906873" cy="15309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9"/>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73" name="Google Shape;73;p9"/>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Background: Orbital Angular Momentum</a:t>
            </a:r>
            <a:endParaRPr b="0">
              <a:latin typeface="Proxima Nova Semibold"/>
              <a:ea typeface="Proxima Nova Semibold"/>
              <a:cs typeface="Proxima Nova Semibold"/>
              <a:sym typeface="Proxima Nova Semibold"/>
            </a:endParaRPr>
          </a:p>
        </p:txBody>
      </p:sp>
      <p:sp>
        <p:nvSpPr>
          <p:cNvPr id="74" name="Google Shape;74;p9"/>
          <p:cNvSpPr/>
          <p:nvPr/>
        </p:nvSpPr>
        <p:spPr>
          <a:xfrm>
            <a:off x="451825" y="1083000"/>
            <a:ext cx="5204700" cy="2384400"/>
          </a:xfrm>
          <a:prstGeom prst="rect">
            <a:avLst/>
          </a:prstGeom>
          <a:noFill/>
          <a:ln>
            <a:noFill/>
          </a:ln>
        </p:spPr>
        <p:txBody>
          <a:bodyPr anchorCtr="0" anchor="t"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Orbital Angular Momentum</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OAM beams carry an azimuthal phase variation e</a:t>
            </a:r>
            <a:r>
              <a:rPr baseline="30000" lang="en-CA" sz="1200">
                <a:latin typeface="Proxima Nova"/>
                <a:ea typeface="Proxima Nova"/>
                <a:cs typeface="Proxima Nova"/>
                <a:sym typeface="Proxima Nova"/>
              </a:rPr>
              <a:t>mɸ</a:t>
            </a:r>
            <a:r>
              <a:rPr lang="en-CA" sz="1200">
                <a:latin typeface="Proxima Nova"/>
                <a:ea typeface="Proxima Nova"/>
                <a:cs typeface="Proxima Nova"/>
                <a:sym typeface="Proxima Nova"/>
              </a:rPr>
              <a:t> where m is an integer representing the topological charge</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Defined phase singularity on the OAM beams axis</a:t>
            </a:r>
            <a:endParaRPr sz="1200">
              <a:latin typeface="Proxima Nova"/>
              <a:ea typeface="Proxima Nova"/>
              <a:cs typeface="Proxima Nova"/>
              <a:sym typeface="Proxima Nova"/>
            </a:endParaRPr>
          </a:p>
          <a:p>
            <a:pPr indent="0" lvl="0" marL="91440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268901" lvl="0" marL="360001" rtl="0" algn="l">
              <a:spcBef>
                <a:spcPts val="0"/>
              </a:spcBef>
              <a:spcAft>
                <a:spcPts val="0"/>
              </a:spcAft>
              <a:buClr>
                <a:schemeClr val="dk1"/>
              </a:buClr>
              <a:buSzPts val="1400"/>
              <a:buFont typeface="Proxima Nova"/>
              <a:buChar char="●"/>
            </a:pPr>
            <a:r>
              <a:rPr lang="en-CA">
                <a:solidFill>
                  <a:schemeClr val="dk1"/>
                </a:solidFill>
                <a:latin typeface="Proxima Nova"/>
                <a:ea typeface="Proxima Nova"/>
                <a:cs typeface="Proxima Nova"/>
                <a:sym typeface="Proxima Nova"/>
              </a:rPr>
              <a:t>Orbital Angular Momentum THz</a:t>
            </a:r>
            <a:endParaRPr>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OAM THz enables long interaction lengths and predictable mode profiles through BBU damping structures</a:t>
            </a:r>
            <a:endParaRPr sz="1200">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Spiral Phase Plate can convert TEM</a:t>
            </a:r>
            <a:r>
              <a:rPr baseline="-25000" lang="en-CA" sz="1200">
                <a:solidFill>
                  <a:schemeClr val="dk1"/>
                </a:solidFill>
                <a:latin typeface="Proxima Nova"/>
                <a:ea typeface="Proxima Nova"/>
                <a:cs typeface="Proxima Nova"/>
                <a:sym typeface="Proxima Nova"/>
              </a:rPr>
              <a:t>00</a:t>
            </a:r>
            <a:r>
              <a:rPr lang="en-CA" sz="1200">
                <a:solidFill>
                  <a:schemeClr val="dk1"/>
                </a:solidFill>
                <a:latin typeface="Proxima Nova"/>
                <a:ea typeface="Proxima Nova"/>
                <a:cs typeface="Proxima Nova"/>
                <a:sym typeface="Proxima Nova"/>
              </a:rPr>
              <a:t> gaussian beam into a helical beam dependent upon the design</a:t>
            </a:r>
            <a:endParaRPr sz="1200">
              <a:solidFill>
                <a:schemeClr val="dk1"/>
              </a:solidFill>
              <a:latin typeface="Proxima Nova"/>
              <a:ea typeface="Proxima Nova"/>
              <a:cs typeface="Proxima Nova"/>
              <a:sym typeface="Proxima Nova"/>
            </a:endParaRPr>
          </a:p>
        </p:txBody>
      </p:sp>
      <p:sp>
        <p:nvSpPr>
          <p:cNvPr id="75" name="Google Shape;75;p9"/>
          <p:cNvSpPr txBox="1"/>
          <p:nvPr/>
        </p:nvSpPr>
        <p:spPr>
          <a:xfrm>
            <a:off x="5806388" y="4710200"/>
            <a:ext cx="2824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CA" sz="900">
                <a:solidFill>
                  <a:srgbClr val="222222"/>
                </a:solidFill>
                <a:highlight>
                  <a:srgbClr val="FFFFFF"/>
                </a:highlight>
                <a:latin typeface="Proxima Nova"/>
                <a:ea typeface="Proxima Nova"/>
                <a:cs typeface="Proxima Nova"/>
                <a:sym typeface="Proxima Nova"/>
              </a:rPr>
              <a:t>Forbes, A., Mkhumbuza, L. &amp; Feng, L. Orbital angular momentum lasers. </a:t>
            </a:r>
            <a:r>
              <a:rPr i="1" lang="en-CA" sz="900">
                <a:solidFill>
                  <a:srgbClr val="222222"/>
                </a:solidFill>
                <a:highlight>
                  <a:srgbClr val="FFFFFF"/>
                </a:highlight>
                <a:latin typeface="Proxima Nova"/>
                <a:ea typeface="Proxima Nova"/>
                <a:cs typeface="Proxima Nova"/>
                <a:sym typeface="Proxima Nova"/>
              </a:rPr>
              <a:t>Nat Rev Phys</a:t>
            </a:r>
            <a:r>
              <a:rPr lang="en-CA" sz="900">
                <a:solidFill>
                  <a:srgbClr val="222222"/>
                </a:solidFill>
                <a:highlight>
                  <a:srgbClr val="FFFFFF"/>
                </a:highlight>
                <a:latin typeface="Proxima Nova"/>
                <a:ea typeface="Proxima Nova"/>
                <a:cs typeface="Proxima Nova"/>
                <a:sym typeface="Proxima Nova"/>
              </a:rPr>
              <a:t>.</a:t>
            </a:r>
            <a:endParaRPr sz="2100">
              <a:solidFill>
                <a:schemeClr val="dk1"/>
              </a:solidFill>
              <a:latin typeface="Proxima Nova"/>
              <a:ea typeface="Proxima Nova"/>
              <a:cs typeface="Proxima Nova"/>
              <a:sym typeface="Proxima Nova"/>
            </a:endParaRPr>
          </a:p>
        </p:txBody>
      </p:sp>
      <p:pic>
        <p:nvPicPr>
          <p:cNvPr id="76" name="Google Shape;76;p9"/>
          <p:cNvPicPr preferRelativeResize="0"/>
          <p:nvPr/>
        </p:nvPicPr>
        <p:blipFill rotWithShape="1">
          <a:blip r:embed="rId3">
            <a:alphaModFix/>
          </a:blip>
          <a:srcRect b="0" l="50003" r="0" t="0"/>
          <a:stretch/>
        </p:blipFill>
        <p:spPr>
          <a:xfrm>
            <a:off x="5938345" y="832399"/>
            <a:ext cx="1273581" cy="3795218"/>
          </a:xfrm>
          <a:prstGeom prst="rect">
            <a:avLst/>
          </a:prstGeom>
          <a:noFill/>
          <a:ln>
            <a:noFill/>
          </a:ln>
        </p:spPr>
      </p:pic>
      <p:pic>
        <p:nvPicPr>
          <p:cNvPr id="77" name="Google Shape;77;p9"/>
          <p:cNvPicPr preferRelativeResize="0"/>
          <p:nvPr/>
        </p:nvPicPr>
        <p:blipFill rotWithShape="1">
          <a:blip r:embed="rId3">
            <a:alphaModFix/>
          </a:blip>
          <a:srcRect b="0" l="0" r="56792" t="0"/>
          <a:stretch/>
        </p:blipFill>
        <p:spPr>
          <a:xfrm>
            <a:off x="7301238" y="853327"/>
            <a:ext cx="1114257" cy="3842321"/>
          </a:xfrm>
          <a:prstGeom prst="rect">
            <a:avLst/>
          </a:prstGeom>
          <a:noFill/>
          <a:ln>
            <a:noFill/>
          </a:ln>
        </p:spPr>
      </p:pic>
      <p:pic>
        <p:nvPicPr>
          <p:cNvPr id="78" name="Google Shape;78;p9"/>
          <p:cNvPicPr preferRelativeResize="0"/>
          <p:nvPr/>
        </p:nvPicPr>
        <p:blipFill>
          <a:blip r:embed="rId4">
            <a:alphaModFix/>
          </a:blip>
          <a:stretch>
            <a:fillRect/>
          </a:stretch>
        </p:blipFill>
        <p:spPr>
          <a:xfrm>
            <a:off x="1162300" y="3717404"/>
            <a:ext cx="3808949" cy="1389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0"/>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85" name="Google Shape;85;p10"/>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2400"/>
              <a:buNone/>
            </a:pPr>
            <a:r>
              <a:rPr lang="en-CA" sz="2000">
                <a:latin typeface="Lato"/>
                <a:ea typeface="Lato"/>
                <a:cs typeface="Lato"/>
                <a:sym typeface="Lato"/>
              </a:rPr>
              <a:t>How this is being explored at MITHRA?</a:t>
            </a:r>
            <a:endParaRPr b="0" sz="2000">
              <a:latin typeface="Lato"/>
              <a:ea typeface="Lato"/>
              <a:cs typeface="Lato"/>
              <a:sym typeface="Lato"/>
            </a:endParaRPr>
          </a:p>
        </p:txBody>
      </p:sp>
      <p:pic>
        <p:nvPicPr>
          <p:cNvPr id="86" name="Google Shape;86;p10" title="unnamed.jpg"/>
          <p:cNvPicPr preferRelativeResize="0"/>
          <p:nvPr/>
        </p:nvPicPr>
        <p:blipFill>
          <a:blip r:embed="rId3">
            <a:alphaModFix/>
          </a:blip>
          <a:stretch>
            <a:fillRect/>
          </a:stretch>
        </p:blipFill>
        <p:spPr>
          <a:xfrm>
            <a:off x="2291000" y="1252543"/>
            <a:ext cx="4425249" cy="331893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1"/>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93" name="Google Shape;93;p11"/>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MITHRA Beamline</a:t>
            </a:r>
            <a:endParaRPr b="0">
              <a:latin typeface="Proxima Nova Semibold"/>
              <a:ea typeface="Proxima Nova Semibold"/>
              <a:cs typeface="Proxima Nova Semibold"/>
              <a:sym typeface="Proxima Nova Semibold"/>
            </a:endParaRPr>
          </a:p>
        </p:txBody>
      </p:sp>
      <p:sp>
        <p:nvSpPr>
          <p:cNvPr id="94" name="Google Shape;94;p11"/>
          <p:cNvSpPr/>
          <p:nvPr/>
        </p:nvSpPr>
        <p:spPr>
          <a:xfrm>
            <a:off x="451825" y="1083000"/>
            <a:ext cx="8046000" cy="2384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CA" sz="1300">
                <a:solidFill>
                  <a:schemeClr val="dk1"/>
                </a:solidFill>
                <a:latin typeface="Proxima Nova"/>
                <a:ea typeface="Proxima Nova"/>
                <a:cs typeface="Proxima Nova"/>
                <a:sym typeface="Proxima Nova"/>
              </a:rPr>
              <a:t>MITHRA is a high brightness beamline at UCLA (and you can tour it during AAC). Designed to go up to 80 MeV, But currently operating at:</a:t>
            </a:r>
            <a:endParaRPr sz="1300">
              <a:solidFill>
                <a:schemeClr val="dk1"/>
              </a:solidFill>
              <a:latin typeface="Proxima Nova"/>
              <a:ea typeface="Proxima Nova"/>
              <a:cs typeface="Proxima Nova"/>
              <a:sym typeface="Proxima Nova"/>
            </a:endParaRPr>
          </a:p>
          <a:p>
            <a:pPr indent="-311150" lvl="0" marL="457200" rtl="0" algn="l">
              <a:lnSpc>
                <a:spcPct val="115000"/>
              </a:lnSpc>
              <a:spcBef>
                <a:spcPts val="0"/>
              </a:spcBef>
              <a:spcAft>
                <a:spcPts val="0"/>
              </a:spcAft>
              <a:buClr>
                <a:schemeClr val="dk1"/>
              </a:buClr>
              <a:buSzPts val="1300"/>
              <a:buChar char="●"/>
            </a:pPr>
            <a:r>
              <a:rPr b="1" lang="en-CA" sz="1300">
                <a:solidFill>
                  <a:schemeClr val="dk1"/>
                </a:solidFill>
                <a:latin typeface="Proxima Nova"/>
                <a:ea typeface="Proxima Nova"/>
                <a:cs typeface="Proxima Nova"/>
                <a:sym typeface="Proxima Nova"/>
              </a:rPr>
              <a:t>30 MeV · 200 pC · 150 fs · 50 µm rms e⁻ beam) </a:t>
            </a:r>
            <a:endParaRPr b="1" sz="1300">
              <a:solidFill>
                <a:schemeClr val="dk1"/>
              </a:solidFill>
              <a:latin typeface="Proxima Nova"/>
              <a:ea typeface="Proxima Nova"/>
              <a:cs typeface="Proxima Nova"/>
              <a:sym typeface="Proxima Nova"/>
            </a:endParaRPr>
          </a:p>
          <a:p>
            <a:pPr indent="-311150" lvl="0" marL="457200" rtl="0" algn="l">
              <a:lnSpc>
                <a:spcPct val="115000"/>
              </a:lnSpc>
              <a:spcBef>
                <a:spcPts val="0"/>
              </a:spcBef>
              <a:spcAft>
                <a:spcPts val="0"/>
              </a:spcAft>
              <a:buClr>
                <a:schemeClr val="dk1"/>
              </a:buClr>
              <a:buSzPts val="1300"/>
              <a:buChar char="●"/>
            </a:pPr>
            <a:r>
              <a:rPr b="1" lang="en-CA" sz="1300">
                <a:solidFill>
                  <a:schemeClr val="dk1"/>
                </a:solidFill>
                <a:latin typeface="Proxima Nova"/>
                <a:ea typeface="Proxima Nova"/>
                <a:cs typeface="Proxima Nova"/>
                <a:sym typeface="Proxima Nova"/>
              </a:rPr>
              <a:t>Vitara Ti:sapphire drive laser</a:t>
            </a:r>
            <a:r>
              <a:rPr lang="en-CA" sz="1300">
                <a:solidFill>
                  <a:schemeClr val="dk1"/>
                </a:solidFill>
                <a:latin typeface="Proxima Nova"/>
                <a:ea typeface="Proxima Nova"/>
                <a:cs typeface="Proxima Nova"/>
                <a:sym typeface="Proxima Nova"/>
              </a:rPr>
              <a:t> — 800 nm, compressed to 40 fs</a:t>
            </a:r>
            <a:endParaRPr sz="1300">
              <a:solidFill>
                <a:schemeClr val="dk1"/>
              </a:solidFill>
              <a:latin typeface="Proxima Nova"/>
              <a:ea typeface="Proxima Nova"/>
              <a:cs typeface="Proxima Nova"/>
              <a:sym typeface="Proxima Nova"/>
            </a:endParaRPr>
          </a:p>
          <a:p>
            <a:pPr indent="-311150" lvl="0" marL="457200" rtl="0" algn="l">
              <a:lnSpc>
                <a:spcPct val="115000"/>
              </a:lnSpc>
              <a:spcBef>
                <a:spcPts val="0"/>
              </a:spcBef>
              <a:spcAft>
                <a:spcPts val="0"/>
              </a:spcAft>
              <a:buClr>
                <a:schemeClr val="dk1"/>
              </a:buClr>
              <a:buSzPts val="1300"/>
              <a:buChar char="●"/>
            </a:pPr>
            <a:r>
              <a:rPr b="1" lang="en-CA" sz="1300">
                <a:solidFill>
                  <a:schemeClr val="dk1"/>
                </a:solidFill>
                <a:latin typeface="Proxima Nova"/>
                <a:ea typeface="Proxima Nova"/>
                <a:cs typeface="Proxima Nova"/>
                <a:sym typeface="Proxima Nova"/>
              </a:rPr>
              <a:t>S-band Hybrid Photoinjector</a:t>
            </a:r>
            <a:r>
              <a:rPr lang="en-CA" sz="1300">
                <a:solidFill>
                  <a:schemeClr val="dk1"/>
                </a:solidFill>
                <a:latin typeface="Proxima Nova"/>
                <a:ea typeface="Proxima Nova"/>
                <a:cs typeface="Proxima Nova"/>
                <a:sym typeface="Proxima Nova"/>
              </a:rPr>
              <a:t> — RF photoinjector with velocity buncher</a:t>
            </a:r>
            <a:endParaRPr sz="1300">
              <a:solidFill>
                <a:schemeClr val="dk1"/>
              </a:solidFill>
              <a:latin typeface="Proxima Nova"/>
              <a:ea typeface="Proxima Nova"/>
              <a:cs typeface="Proxima Nova"/>
              <a:sym typeface="Proxima Nova"/>
            </a:endParaRPr>
          </a:p>
          <a:p>
            <a:pPr indent="-311150" lvl="0" marL="457200" rtl="0" algn="l">
              <a:lnSpc>
                <a:spcPct val="115000"/>
              </a:lnSpc>
              <a:spcBef>
                <a:spcPts val="0"/>
              </a:spcBef>
              <a:spcAft>
                <a:spcPts val="0"/>
              </a:spcAft>
              <a:buClr>
                <a:schemeClr val="dk1"/>
              </a:buClr>
              <a:buSzPts val="1300"/>
              <a:buChar char="●"/>
            </a:pPr>
            <a:r>
              <a:rPr b="1" lang="en-CA" sz="1300">
                <a:solidFill>
                  <a:schemeClr val="dk1"/>
                </a:solidFill>
                <a:latin typeface="Proxima Nova"/>
                <a:ea typeface="Proxima Nova"/>
                <a:cs typeface="Proxima Nova"/>
                <a:sym typeface="Proxima Nova"/>
              </a:rPr>
              <a:t>1.5m LINAC </a:t>
            </a:r>
            <a:r>
              <a:rPr lang="en-CA" sz="1300">
                <a:solidFill>
                  <a:schemeClr val="dk1"/>
                </a:solidFill>
                <a:latin typeface="Proxima Nova"/>
                <a:ea typeface="Proxima Nova"/>
                <a:cs typeface="Proxima Nova"/>
                <a:sym typeface="Proxima Nova"/>
              </a:rPr>
              <a:t>— accelerated beam from ~6 MeV to 30 MeV</a:t>
            </a:r>
            <a:endParaRPr sz="1300">
              <a:solidFill>
                <a:schemeClr val="dk1"/>
              </a:solidFill>
              <a:latin typeface="Proxima Nova"/>
              <a:ea typeface="Proxima Nova"/>
              <a:cs typeface="Proxima Nova"/>
              <a:sym typeface="Proxima Nova"/>
            </a:endParaRPr>
          </a:p>
          <a:p>
            <a:pPr indent="-311150" lvl="0" marL="457200" rtl="0" algn="l">
              <a:lnSpc>
                <a:spcPct val="115000"/>
              </a:lnSpc>
              <a:spcBef>
                <a:spcPts val="0"/>
              </a:spcBef>
              <a:spcAft>
                <a:spcPts val="0"/>
              </a:spcAft>
              <a:buClr>
                <a:schemeClr val="dk1"/>
              </a:buClr>
              <a:buSzPts val="1300"/>
              <a:buChar char="●"/>
            </a:pPr>
            <a:r>
              <a:rPr b="1" lang="en-CA" sz="1300">
                <a:solidFill>
                  <a:schemeClr val="dk1"/>
                </a:solidFill>
                <a:latin typeface="Proxima Nova"/>
                <a:ea typeface="Proxima Nova"/>
                <a:cs typeface="Proxima Nova"/>
                <a:sym typeface="Proxima Nova"/>
              </a:rPr>
              <a:t>QUADS + steering magnets </a:t>
            </a:r>
            <a:r>
              <a:rPr lang="en-CA" sz="1300">
                <a:solidFill>
                  <a:schemeClr val="dk1"/>
                </a:solidFill>
                <a:latin typeface="Proxima Nova"/>
                <a:ea typeface="Proxima Nova"/>
                <a:cs typeface="Proxima Nova"/>
                <a:sym typeface="Proxima Nova"/>
              </a:rPr>
              <a:t>— focusing beam prior to experimental chamber</a:t>
            </a:r>
            <a:endParaRPr sz="1300">
              <a:solidFill>
                <a:schemeClr val="dk1"/>
              </a:solidFill>
              <a:latin typeface="Proxima Nova"/>
              <a:ea typeface="Proxima Nova"/>
              <a:cs typeface="Proxima Nova"/>
              <a:sym typeface="Proxima Nova"/>
            </a:endParaRPr>
          </a:p>
          <a:p>
            <a:pPr indent="-311150" lvl="0" marL="457200" rtl="0" algn="l">
              <a:lnSpc>
                <a:spcPct val="115000"/>
              </a:lnSpc>
              <a:spcBef>
                <a:spcPts val="0"/>
              </a:spcBef>
              <a:spcAft>
                <a:spcPts val="0"/>
              </a:spcAft>
              <a:buClr>
                <a:schemeClr val="dk1"/>
              </a:buClr>
              <a:buSzPts val="1300"/>
              <a:buFont typeface="Proxima Nova"/>
              <a:buChar char="●"/>
            </a:pPr>
            <a:r>
              <a:rPr lang="en-CA" sz="1300">
                <a:solidFill>
                  <a:schemeClr val="dk1"/>
                </a:solidFill>
                <a:latin typeface="Proxima Nova"/>
                <a:ea typeface="Proxima Nova"/>
                <a:cs typeface="Proxima Nova"/>
                <a:sym typeface="Proxima Nova"/>
              </a:rPr>
              <a:t>Plans to upgrade to 80 MeV in early 2027</a:t>
            </a:r>
            <a:endParaRPr sz="1300">
              <a:solidFill>
                <a:schemeClr val="dk1"/>
              </a:solidFill>
              <a:latin typeface="Proxima Nova"/>
              <a:ea typeface="Proxima Nova"/>
              <a:cs typeface="Proxima Nova"/>
              <a:sym typeface="Proxima Nova"/>
            </a:endParaRPr>
          </a:p>
          <a:p>
            <a:pPr indent="0" lvl="0" marL="457200" rtl="0" algn="l">
              <a:lnSpc>
                <a:spcPct val="115000"/>
              </a:lnSpc>
              <a:spcBef>
                <a:spcPts val="0"/>
              </a:spcBef>
              <a:spcAft>
                <a:spcPts val="0"/>
              </a:spcAft>
              <a:buNone/>
            </a:pPr>
            <a:r>
              <a:t/>
            </a:r>
            <a:endParaRPr>
              <a:solidFill>
                <a:schemeClr val="dk1"/>
              </a:solidFill>
              <a:latin typeface="Proxima Nova"/>
              <a:ea typeface="Proxima Nova"/>
              <a:cs typeface="Proxima Nova"/>
              <a:sym typeface="Proxima Nova"/>
            </a:endParaRPr>
          </a:p>
        </p:txBody>
      </p:sp>
      <p:pic>
        <p:nvPicPr>
          <p:cNvPr id="95" name="Google Shape;95;p11"/>
          <p:cNvPicPr preferRelativeResize="0"/>
          <p:nvPr/>
        </p:nvPicPr>
        <p:blipFill>
          <a:blip r:embed="rId3">
            <a:alphaModFix/>
          </a:blip>
          <a:stretch>
            <a:fillRect/>
          </a:stretch>
        </p:blipFill>
        <p:spPr>
          <a:xfrm rot="-5400000">
            <a:off x="3595700" y="325099"/>
            <a:ext cx="1758225" cy="7178525"/>
          </a:xfrm>
          <a:prstGeom prst="rect">
            <a:avLst/>
          </a:prstGeom>
          <a:noFill/>
          <a:ln>
            <a:noFill/>
          </a:ln>
        </p:spPr>
      </p:pic>
      <p:sp>
        <p:nvSpPr>
          <p:cNvPr id="96" name="Google Shape;96;p11"/>
          <p:cNvSpPr txBox="1"/>
          <p:nvPr/>
        </p:nvSpPr>
        <p:spPr>
          <a:xfrm>
            <a:off x="6735750" y="3133814"/>
            <a:ext cx="622800" cy="301800"/>
          </a:xfrm>
          <a:prstGeom prst="rect">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CA" sz="1200">
                <a:solidFill>
                  <a:schemeClr val="dk1"/>
                </a:solidFill>
                <a:latin typeface="Proxima Nova"/>
                <a:ea typeface="Proxima Nova"/>
                <a:cs typeface="Proxima Nova"/>
                <a:sym typeface="Proxima Nova"/>
              </a:rPr>
              <a:t>Quads</a:t>
            </a:r>
            <a:endParaRPr sz="1200">
              <a:solidFill>
                <a:schemeClr val="dk1"/>
              </a:solidFill>
              <a:latin typeface="Proxima Nova"/>
              <a:ea typeface="Proxima Nova"/>
              <a:cs typeface="Proxima Nova"/>
              <a:sym typeface="Proxima Nova"/>
            </a:endParaRPr>
          </a:p>
        </p:txBody>
      </p:sp>
      <p:sp>
        <p:nvSpPr>
          <p:cNvPr id="97" name="Google Shape;97;p11"/>
          <p:cNvSpPr txBox="1"/>
          <p:nvPr/>
        </p:nvSpPr>
        <p:spPr>
          <a:xfrm>
            <a:off x="2978725" y="3071729"/>
            <a:ext cx="622800" cy="301800"/>
          </a:xfrm>
          <a:prstGeom prst="rect">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CA" sz="1200">
                <a:solidFill>
                  <a:schemeClr val="dk1"/>
                </a:solidFill>
                <a:latin typeface="Proxima Nova"/>
                <a:ea typeface="Proxima Nova"/>
                <a:cs typeface="Proxima Nova"/>
                <a:sym typeface="Proxima Nova"/>
              </a:rPr>
              <a:t>LINAC</a:t>
            </a:r>
            <a:endParaRPr sz="1200">
              <a:solidFill>
                <a:schemeClr val="dk1"/>
              </a:solidFill>
              <a:latin typeface="Proxima Nova"/>
              <a:ea typeface="Proxima Nova"/>
              <a:cs typeface="Proxima Nova"/>
              <a:sym typeface="Proxima Nova"/>
            </a:endParaRPr>
          </a:p>
        </p:txBody>
      </p:sp>
      <p:sp>
        <p:nvSpPr>
          <p:cNvPr id="98" name="Google Shape;98;p11"/>
          <p:cNvSpPr txBox="1"/>
          <p:nvPr/>
        </p:nvSpPr>
        <p:spPr>
          <a:xfrm>
            <a:off x="7266700" y="4384286"/>
            <a:ext cx="797400" cy="301800"/>
          </a:xfrm>
          <a:prstGeom prst="rect">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CA" sz="1200">
                <a:solidFill>
                  <a:schemeClr val="dk1"/>
                </a:solidFill>
                <a:latin typeface="Proxima Nova"/>
                <a:ea typeface="Proxima Nova"/>
                <a:cs typeface="Proxima Nova"/>
                <a:sym typeface="Proxima Nova"/>
              </a:rPr>
              <a:t>Chamber</a:t>
            </a:r>
            <a:endParaRPr sz="1200">
              <a:solidFill>
                <a:schemeClr val="dk1"/>
              </a:solidFill>
              <a:latin typeface="Proxima Nova"/>
              <a:ea typeface="Proxima Nova"/>
              <a:cs typeface="Proxima Nova"/>
              <a:sym typeface="Proxima Nova"/>
            </a:endParaRPr>
          </a:p>
        </p:txBody>
      </p:sp>
      <p:cxnSp>
        <p:nvCxnSpPr>
          <p:cNvPr id="99" name="Google Shape;99;p11"/>
          <p:cNvCxnSpPr>
            <a:stCxn id="97" idx="2"/>
          </p:cNvCxnSpPr>
          <p:nvPr/>
        </p:nvCxnSpPr>
        <p:spPr>
          <a:xfrm flipH="1">
            <a:off x="3289525" y="3373529"/>
            <a:ext cx="600" cy="416100"/>
          </a:xfrm>
          <a:prstGeom prst="straightConnector1">
            <a:avLst/>
          </a:prstGeom>
          <a:noFill/>
          <a:ln cap="flat" cmpd="sng" w="9525">
            <a:solidFill>
              <a:schemeClr val="dk2"/>
            </a:solidFill>
            <a:prstDash val="solid"/>
            <a:round/>
            <a:headEnd len="med" w="med" type="none"/>
            <a:tailEnd len="med" w="med" type="triangle"/>
          </a:ln>
        </p:spPr>
      </p:cxnSp>
      <p:cxnSp>
        <p:nvCxnSpPr>
          <p:cNvPr id="100" name="Google Shape;100;p11"/>
          <p:cNvCxnSpPr>
            <a:stCxn id="96" idx="2"/>
          </p:cNvCxnSpPr>
          <p:nvPr/>
        </p:nvCxnSpPr>
        <p:spPr>
          <a:xfrm>
            <a:off x="7047150" y="3435614"/>
            <a:ext cx="16200" cy="255000"/>
          </a:xfrm>
          <a:prstGeom prst="straightConnector1">
            <a:avLst/>
          </a:prstGeom>
          <a:noFill/>
          <a:ln cap="flat" cmpd="sng" w="9525">
            <a:solidFill>
              <a:schemeClr val="dk2"/>
            </a:solidFill>
            <a:prstDash val="solid"/>
            <a:round/>
            <a:headEnd len="med" w="med" type="none"/>
            <a:tailEnd len="med" w="med" type="triangle"/>
          </a:ln>
        </p:spPr>
      </p:cxnSp>
      <p:cxnSp>
        <p:nvCxnSpPr>
          <p:cNvPr id="101" name="Google Shape;101;p11"/>
          <p:cNvCxnSpPr>
            <a:stCxn id="98" idx="0"/>
          </p:cNvCxnSpPr>
          <p:nvPr/>
        </p:nvCxnSpPr>
        <p:spPr>
          <a:xfrm flipH="1" rot="10800000">
            <a:off x="7665400" y="4083686"/>
            <a:ext cx="8400" cy="300600"/>
          </a:xfrm>
          <a:prstGeom prst="straightConnector1">
            <a:avLst/>
          </a:prstGeom>
          <a:noFill/>
          <a:ln cap="flat" cmpd="sng" w="9525">
            <a:solidFill>
              <a:schemeClr val="dk2"/>
            </a:solidFill>
            <a:prstDash val="solid"/>
            <a:round/>
            <a:headEnd len="med" w="med" type="none"/>
            <a:tailEnd len="med" w="med" type="triangle"/>
          </a:ln>
        </p:spPr>
      </p:cxnSp>
      <p:sp>
        <p:nvSpPr>
          <p:cNvPr id="102" name="Google Shape;102;p11"/>
          <p:cNvSpPr txBox="1"/>
          <p:nvPr/>
        </p:nvSpPr>
        <p:spPr>
          <a:xfrm>
            <a:off x="505325" y="4281386"/>
            <a:ext cx="1392900" cy="404700"/>
          </a:xfrm>
          <a:prstGeom prst="rect">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CA" sz="1200">
                <a:solidFill>
                  <a:schemeClr val="dk1"/>
                </a:solidFill>
                <a:latin typeface="Proxima Nova"/>
                <a:ea typeface="Proxima Nova"/>
                <a:cs typeface="Proxima Nova"/>
                <a:sym typeface="Proxima Nova"/>
              </a:rPr>
              <a:t>S Band Photoinjector</a:t>
            </a:r>
            <a:endParaRPr sz="1200">
              <a:solidFill>
                <a:schemeClr val="dk1"/>
              </a:solidFill>
              <a:latin typeface="Proxima Nova"/>
              <a:ea typeface="Proxima Nova"/>
              <a:cs typeface="Proxima Nova"/>
              <a:sym typeface="Proxima Nova"/>
            </a:endParaRPr>
          </a:p>
        </p:txBody>
      </p:sp>
      <p:cxnSp>
        <p:nvCxnSpPr>
          <p:cNvPr id="103" name="Google Shape;103;p11"/>
          <p:cNvCxnSpPr/>
          <p:nvPr/>
        </p:nvCxnSpPr>
        <p:spPr>
          <a:xfrm flipH="1" rot="10800000">
            <a:off x="798225" y="3875786"/>
            <a:ext cx="375600" cy="335400"/>
          </a:xfrm>
          <a:prstGeom prst="straightConnector1">
            <a:avLst/>
          </a:prstGeom>
          <a:noFill/>
          <a:ln cap="flat" cmpd="sng" w="9525">
            <a:solidFill>
              <a:schemeClr val="dk2"/>
            </a:solidFill>
            <a:prstDash val="solid"/>
            <a:round/>
            <a:headEnd len="med" w="med" type="none"/>
            <a:tailEnd len="med" w="med" type="triangle"/>
          </a:ln>
        </p:spPr>
      </p:cxnSp>
      <p:cxnSp>
        <p:nvCxnSpPr>
          <p:cNvPr id="104" name="Google Shape;104;p11"/>
          <p:cNvCxnSpPr>
            <a:stCxn id="96" idx="1"/>
          </p:cNvCxnSpPr>
          <p:nvPr/>
        </p:nvCxnSpPr>
        <p:spPr>
          <a:xfrm flipH="1">
            <a:off x="5262450" y="3284714"/>
            <a:ext cx="1473300" cy="4482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cxnSp>
        <p:nvCxnSpPr>
          <p:cNvPr id="110" name="Google Shape;110;p12"/>
          <p:cNvCxnSpPr>
            <a:endCxn id="111" idx="1"/>
          </p:cNvCxnSpPr>
          <p:nvPr/>
        </p:nvCxnSpPr>
        <p:spPr>
          <a:xfrm>
            <a:off x="3871224" y="2205756"/>
            <a:ext cx="244200" cy="4500"/>
          </a:xfrm>
          <a:prstGeom prst="straightConnector1">
            <a:avLst/>
          </a:prstGeom>
          <a:noFill/>
          <a:ln cap="flat" cmpd="sng" w="17125">
            <a:solidFill>
              <a:srgbClr val="0000FF"/>
            </a:solidFill>
            <a:prstDash val="dashDot"/>
            <a:round/>
            <a:headEnd len="med" w="med" type="none"/>
            <a:tailEnd len="med" w="med" type="triangle"/>
          </a:ln>
          <a:effectLst>
            <a:outerShdw blurRad="51355" rotWithShape="0" algn="bl" dist="17118">
              <a:srgbClr val="1155CC"/>
            </a:outerShdw>
          </a:effectLst>
        </p:spPr>
      </p:cxnSp>
      <p:pic>
        <p:nvPicPr>
          <p:cNvPr id="112" name="Google Shape;112;p12"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6509809" y="3645846"/>
            <a:ext cx="443331" cy="129297"/>
          </a:xfrm>
          <a:prstGeom prst="rect">
            <a:avLst/>
          </a:prstGeom>
          <a:noFill/>
          <a:ln>
            <a:noFill/>
          </a:ln>
          <a:effectLst>
            <a:outerShdw blurRad="18322" rotWithShape="0" algn="bl">
              <a:srgbClr val="FF0000"/>
            </a:outerShdw>
          </a:effectLst>
        </p:spPr>
      </p:pic>
      <p:sp>
        <p:nvSpPr>
          <p:cNvPr id="113" name="Google Shape;113;p12"/>
          <p:cNvSpPr/>
          <p:nvPr/>
        </p:nvSpPr>
        <p:spPr>
          <a:xfrm>
            <a:off x="8118609" y="2039967"/>
            <a:ext cx="847200" cy="337500"/>
          </a:xfrm>
          <a:prstGeom prst="rect">
            <a:avLst/>
          </a:prstGeom>
          <a:gradFill>
            <a:gsLst>
              <a:gs pos="0">
                <a:srgbClr val="999999"/>
              </a:gs>
              <a:gs pos="50000">
                <a:srgbClr val="B7B7B7"/>
              </a:gs>
              <a:gs pos="100000">
                <a:srgbClr val="999999"/>
              </a:gs>
            </a:gsLst>
            <a:lin ang="5400012" scaled="0"/>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11" name="Google Shape;111;p12"/>
          <p:cNvSpPr/>
          <p:nvPr/>
        </p:nvSpPr>
        <p:spPr>
          <a:xfrm>
            <a:off x="4115424" y="2041506"/>
            <a:ext cx="1392900" cy="337500"/>
          </a:xfrm>
          <a:prstGeom prst="rect">
            <a:avLst/>
          </a:prstGeom>
          <a:gradFill>
            <a:gsLst>
              <a:gs pos="0">
                <a:srgbClr val="999999"/>
              </a:gs>
              <a:gs pos="50000">
                <a:srgbClr val="B7B7B7"/>
              </a:gs>
              <a:gs pos="100000">
                <a:srgbClr val="999999"/>
              </a:gs>
            </a:gsLst>
            <a:lin ang="5400012" scaled="0"/>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14" name="Google Shape;114;p12"/>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115" name="Google Shape;115;p12"/>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Experimental Configuration 1: Spiral Phase Plate (SPP)</a:t>
            </a:r>
            <a:endParaRPr b="0">
              <a:latin typeface="Proxima Nova Semibold"/>
              <a:ea typeface="Proxima Nova Semibold"/>
              <a:cs typeface="Proxima Nova Semibold"/>
              <a:sym typeface="Proxima Nova Semibold"/>
            </a:endParaRPr>
          </a:p>
        </p:txBody>
      </p:sp>
      <p:sp>
        <p:nvSpPr>
          <p:cNvPr id="116" name="Google Shape;116;p12"/>
          <p:cNvSpPr/>
          <p:nvPr/>
        </p:nvSpPr>
        <p:spPr>
          <a:xfrm>
            <a:off x="5439196" y="877156"/>
            <a:ext cx="2876400" cy="2670000"/>
          </a:xfrm>
          <a:prstGeom prst="rect">
            <a:avLst/>
          </a:prstGeom>
          <a:solidFill>
            <a:srgbClr val="B7B7B7"/>
          </a:soli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17" name="Google Shape;117;p12"/>
          <p:cNvSpPr/>
          <p:nvPr/>
        </p:nvSpPr>
        <p:spPr>
          <a:xfrm>
            <a:off x="5505186" y="926481"/>
            <a:ext cx="2750400" cy="2544900"/>
          </a:xfrm>
          <a:prstGeom prst="bevel">
            <a:avLst>
              <a:gd fmla="val 12500" name="adj"/>
            </a:avLst>
          </a:prstGeom>
          <a:solidFill>
            <a:srgbClr val="B7B7B7"/>
          </a:soli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18" name="Google Shape;118;p12"/>
          <p:cNvSpPr/>
          <p:nvPr/>
        </p:nvSpPr>
        <p:spPr>
          <a:xfrm>
            <a:off x="5540467" y="2079016"/>
            <a:ext cx="107400" cy="259500"/>
          </a:xfrm>
          <a:prstGeom prst="ellipse">
            <a:avLst/>
          </a:prstGeom>
          <a:solidFill>
            <a:srgbClr val="3F3F3F"/>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19" name="Google Shape;119;p12"/>
          <p:cNvSpPr/>
          <p:nvPr/>
        </p:nvSpPr>
        <p:spPr>
          <a:xfrm>
            <a:off x="8011466" y="2079016"/>
            <a:ext cx="107400" cy="259500"/>
          </a:xfrm>
          <a:prstGeom prst="ellipse">
            <a:avLst/>
          </a:prstGeom>
          <a:solidFill>
            <a:srgbClr val="3F3F3F"/>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cxnSp>
        <p:nvCxnSpPr>
          <p:cNvPr id="120" name="Google Shape;120;p12"/>
          <p:cNvCxnSpPr>
            <a:stCxn id="118" idx="6"/>
            <a:endCxn id="119" idx="2"/>
          </p:cNvCxnSpPr>
          <p:nvPr/>
        </p:nvCxnSpPr>
        <p:spPr>
          <a:xfrm>
            <a:off x="5647867" y="2208766"/>
            <a:ext cx="2363700" cy="0"/>
          </a:xfrm>
          <a:prstGeom prst="straightConnector1">
            <a:avLst/>
          </a:prstGeom>
          <a:noFill/>
          <a:ln cap="flat" cmpd="sng" w="17125">
            <a:solidFill>
              <a:srgbClr val="0000FF"/>
            </a:solidFill>
            <a:prstDash val="dashDot"/>
            <a:round/>
            <a:headEnd len="med" w="med" type="none"/>
            <a:tailEnd len="med" w="med" type="triangle"/>
          </a:ln>
          <a:effectLst>
            <a:outerShdw blurRad="51355" rotWithShape="0" algn="bl" dist="17118">
              <a:srgbClr val="1155CC"/>
            </a:outerShdw>
          </a:effectLst>
        </p:spPr>
      </p:cxnSp>
      <p:sp>
        <p:nvSpPr>
          <p:cNvPr id="121" name="Google Shape;121;p12"/>
          <p:cNvSpPr txBox="1"/>
          <p:nvPr/>
        </p:nvSpPr>
        <p:spPr>
          <a:xfrm>
            <a:off x="6972788" y="2168646"/>
            <a:ext cx="477300" cy="2595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834">
                <a:solidFill>
                  <a:schemeClr val="accent1"/>
                </a:solidFill>
                <a:latin typeface="Proxima Nova"/>
                <a:ea typeface="Proxima Nova"/>
                <a:cs typeface="Proxima Nova"/>
                <a:sym typeface="Proxima Nova"/>
              </a:rPr>
              <a:t>e-beam</a:t>
            </a:r>
            <a:endParaRPr sz="834">
              <a:solidFill>
                <a:schemeClr val="accent1"/>
              </a:solidFill>
              <a:latin typeface="Proxima Nova"/>
              <a:ea typeface="Proxima Nova"/>
              <a:cs typeface="Proxima Nova"/>
              <a:sym typeface="Proxima Nova"/>
            </a:endParaRPr>
          </a:p>
        </p:txBody>
      </p:sp>
      <p:grpSp>
        <p:nvGrpSpPr>
          <p:cNvPr id="122" name="Google Shape;122;p12"/>
          <p:cNvGrpSpPr/>
          <p:nvPr/>
        </p:nvGrpSpPr>
        <p:grpSpPr>
          <a:xfrm>
            <a:off x="6439349" y="2168677"/>
            <a:ext cx="486927" cy="83292"/>
            <a:chOff x="3781275" y="2830200"/>
            <a:chExt cx="759400" cy="129900"/>
          </a:xfrm>
        </p:grpSpPr>
        <p:sp>
          <p:nvSpPr>
            <p:cNvPr id="123" name="Google Shape;123;p12"/>
            <p:cNvSpPr/>
            <p:nvPr/>
          </p:nvSpPr>
          <p:spPr>
            <a:xfrm rot="-5400000">
              <a:off x="4098325" y="2517750"/>
              <a:ext cx="129900" cy="754800"/>
            </a:xfrm>
            <a:prstGeom prst="can">
              <a:avLst>
                <a:gd fmla="val 25000" name="adj"/>
              </a:avLst>
            </a:prstGeom>
            <a:gradFill>
              <a:gsLst>
                <a:gs pos="0">
                  <a:srgbClr val="B45F06"/>
                </a:gs>
                <a:gs pos="50000">
                  <a:srgbClr val="E69138"/>
                </a:gs>
                <a:gs pos="100000">
                  <a:srgbClr val="B45F06"/>
                </a:gs>
              </a:gsLst>
              <a:lin ang="0" scaled="0"/>
            </a:gra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24" name="Google Shape;124;p12"/>
            <p:cNvSpPr/>
            <p:nvPr/>
          </p:nvSpPr>
          <p:spPr>
            <a:xfrm>
              <a:off x="3781275" y="2830200"/>
              <a:ext cx="41100" cy="129900"/>
            </a:xfrm>
            <a:prstGeom prst="ellipse">
              <a:avLst/>
            </a:prstGeom>
            <a:solidFill>
              <a:schemeClr val="lt2"/>
            </a:solidFill>
            <a:ln cap="flat" cmpd="sng" w="6100">
              <a:solidFill>
                <a:schemeClr val="dk1"/>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25" name="Google Shape;125;p12"/>
            <p:cNvSpPr/>
            <p:nvPr/>
          </p:nvSpPr>
          <p:spPr>
            <a:xfrm>
              <a:off x="3797327" y="2874150"/>
              <a:ext cx="9000" cy="42000"/>
            </a:xfrm>
            <a:prstGeom prst="ellipse">
              <a:avLst/>
            </a:prstGeom>
            <a:solidFill>
              <a:srgbClr val="B7B7B7"/>
            </a:solidFill>
            <a:ln cap="flat" cmpd="sng" w="6100">
              <a:solidFill>
                <a:schemeClr val="dk1"/>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grpSp>
      <p:sp>
        <p:nvSpPr>
          <p:cNvPr id="126" name="Google Shape;126;p12"/>
          <p:cNvSpPr/>
          <p:nvPr/>
        </p:nvSpPr>
        <p:spPr>
          <a:xfrm rot="10800000">
            <a:off x="6859621" y="2161681"/>
            <a:ext cx="66600" cy="96900"/>
          </a:xfrm>
          <a:prstGeom prst="rtTriangle">
            <a:avLst/>
          </a:prstGeom>
          <a:solidFill>
            <a:srgbClr val="B7B7B7"/>
          </a:solidFill>
          <a:ln cap="flat" cmpd="sng" w="6100">
            <a:solidFill>
              <a:srgbClr val="B7B7B7"/>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pic>
        <p:nvPicPr>
          <p:cNvPr id="127" name="Google Shape;127;p12" title="368-3683849_transparent-electromagnetic-spectrum-clipart-graphic-design-hd-png__1_-removebg-preview.png"/>
          <p:cNvPicPr preferRelativeResize="0"/>
          <p:nvPr/>
        </p:nvPicPr>
        <p:blipFill rotWithShape="1">
          <a:blip r:embed="rId3">
            <a:alphaModFix/>
          </a:blip>
          <a:srcRect b="0" l="24820" r="-8" t="52728"/>
          <a:stretch/>
        </p:blipFill>
        <p:spPr>
          <a:xfrm rot="-2218429">
            <a:off x="6838404" y="2026529"/>
            <a:ext cx="443331" cy="129297"/>
          </a:xfrm>
          <a:prstGeom prst="rect">
            <a:avLst/>
          </a:prstGeom>
          <a:noFill/>
          <a:ln>
            <a:noFill/>
          </a:ln>
          <a:effectLst>
            <a:outerShdw blurRad="18322" rotWithShape="0" algn="bl">
              <a:srgbClr val="FF0000"/>
            </a:outerShdw>
          </a:effectLst>
        </p:spPr>
      </p:pic>
      <p:pic>
        <p:nvPicPr>
          <p:cNvPr id="128" name="Google Shape;128;p12" title="368-3683849_transparent-electromagnetic-spectrum-clipart-graphic-design-hd-png__1_-removebg-preview.png"/>
          <p:cNvPicPr preferRelativeResize="0"/>
          <p:nvPr/>
        </p:nvPicPr>
        <p:blipFill rotWithShape="1">
          <a:blip r:embed="rId3">
            <a:alphaModFix/>
          </a:blip>
          <a:srcRect b="0" l="24820" r="-8" t="52728"/>
          <a:stretch/>
        </p:blipFill>
        <p:spPr>
          <a:xfrm rot="-2218429">
            <a:off x="7165972" y="1777843"/>
            <a:ext cx="443331" cy="129297"/>
          </a:xfrm>
          <a:prstGeom prst="rect">
            <a:avLst/>
          </a:prstGeom>
          <a:noFill/>
          <a:ln>
            <a:noFill/>
          </a:ln>
          <a:effectLst>
            <a:outerShdw blurRad="18322" rotWithShape="0" algn="bl">
              <a:srgbClr val="FF0000"/>
            </a:outerShdw>
          </a:effectLst>
        </p:spPr>
      </p:pic>
      <p:sp>
        <p:nvSpPr>
          <p:cNvPr id="129" name="Google Shape;129;p12"/>
          <p:cNvSpPr/>
          <p:nvPr/>
        </p:nvSpPr>
        <p:spPr>
          <a:xfrm rot="7199921">
            <a:off x="7433951" y="1300183"/>
            <a:ext cx="302412" cy="803644"/>
          </a:xfrm>
          <a:prstGeom prst="moon">
            <a:avLst>
              <a:gd fmla="val 50000" name="adj"/>
            </a:avLst>
          </a:prstGeom>
          <a:gradFill>
            <a:gsLst>
              <a:gs pos="0">
                <a:srgbClr val="FFC102"/>
              </a:gs>
              <a:gs pos="100000">
                <a:srgbClr val="795C04"/>
              </a:gs>
            </a:gsLst>
            <a:path path="circle">
              <a:fillToRect b="50%" l="50%" r="50%" t="50%"/>
            </a:path>
            <a:tileRect/>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pic>
        <p:nvPicPr>
          <p:cNvPr id="130" name="Google Shape;130;p12"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7339188" y="1866808"/>
            <a:ext cx="443331" cy="129297"/>
          </a:xfrm>
          <a:prstGeom prst="rect">
            <a:avLst/>
          </a:prstGeom>
          <a:noFill/>
          <a:ln>
            <a:noFill/>
          </a:ln>
          <a:effectLst>
            <a:outerShdw blurRad="18322" rotWithShape="0" algn="bl">
              <a:srgbClr val="FF0000"/>
            </a:outerShdw>
          </a:effectLst>
        </p:spPr>
      </p:pic>
      <p:pic>
        <p:nvPicPr>
          <p:cNvPr id="131" name="Google Shape;131;p12"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7339188" y="2276882"/>
            <a:ext cx="443331" cy="129297"/>
          </a:xfrm>
          <a:prstGeom prst="rect">
            <a:avLst/>
          </a:prstGeom>
          <a:noFill/>
          <a:ln>
            <a:noFill/>
          </a:ln>
          <a:effectLst>
            <a:outerShdw blurRad="18322" rotWithShape="0" algn="bl">
              <a:srgbClr val="FF0000"/>
            </a:outerShdw>
          </a:effectLst>
        </p:spPr>
      </p:pic>
      <p:sp>
        <p:nvSpPr>
          <p:cNvPr id="132" name="Google Shape;132;p12"/>
          <p:cNvSpPr/>
          <p:nvPr/>
        </p:nvSpPr>
        <p:spPr>
          <a:xfrm>
            <a:off x="4397579" y="1989147"/>
            <a:ext cx="477300" cy="443100"/>
          </a:xfrm>
          <a:prstGeom prst="bevel">
            <a:avLst>
              <a:gd fmla="val 12500" name="adj"/>
            </a:avLst>
          </a:prstGeom>
          <a:solidFill>
            <a:srgbClr val="B7B7B7"/>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33" name="Google Shape;133;p12"/>
          <p:cNvSpPr/>
          <p:nvPr/>
        </p:nvSpPr>
        <p:spPr>
          <a:xfrm>
            <a:off x="4457095" y="2040683"/>
            <a:ext cx="363000" cy="337500"/>
          </a:xfrm>
          <a:prstGeom prst="flowChartSummingJunction">
            <a:avLst/>
          </a:prstGeom>
          <a:solidFill>
            <a:srgbClr val="FFF2CC"/>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34" name="Google Shape;134;p12"/>
          <p:cNvSpPr/>
          <p:nvPr/>
        </p:nvSpPr>
        <p:spPr>
          <a:xfrm>
            <a:off x="8380082" y="1994926"/>
            <a:ext cx="477300" cy="443100"/>
          </a:xfrm>
          <a:prstGeom prst="bevel">
            <a:avLst>
              <a:gd fmla="val 12500" name="adj"/>
            </a:avLst>
          </a:prstGeom>
          <a:solidFill>
            <a:srgbClr val="B7B7B7"/>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35" name="Google Shape;135;p12"/>
          <p:cNvSpPr/>
          <p:nvPr/>
        </p:nvSpPr>
        <p:spPr>
          <a:xfrm>
            <a:off x="8439690" y="2042191"/>
            <a:ext cx="363000" cy="337500"/>
          </a:xfrm>
          <a:prstGeom prst="flowChartSummingJunction">
            <a:avLst/>
          </a:prstGeom>
          <a:solidFill>
            <a:srgbClr val="FFF2CC"/>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36" name="Google Shape;136;p12"/>
          <p:cNvSpPr/>
          <p:nvPr/>
        </p:nvSpPr>
        <p:spPr>
          <a:xfrm>
            <a:off x="8965748" y="1967833"/>
            <a:ext cx="129000" cy="481800"/>
          </a:xfrm>
          <a:prstGeom prst="rect">
            <a:avLst/>
          </a:prstGeom>
          <a:gradFill>
            <a:gsLst>
              <a:gs pos="0">
                <a:srgbClr val="999999"/>
              </a:gs>
              <a:gs pos="50000">
                <a:srgbClr val="B7B7B7"/>
              </a:gs>
              <a:gs pos="100000">
                <a:srgbClr val="999999"/>
              </a:gs>
            </a:gsLst>
            <a:lin ang="5400012" scaled="0"/>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37" name="Google Shape;137;p12"/>
          <p:cNvSpPr/>
          <p:nvPr/>
        </p:nvSpPr>
        <p:spPr>
          <a:xfrm rot="-5400000">
            <a:off x="5680454" y="2156384"/>
            <a:ext cx="431939" cy="113378"/>
          </a:xfrm>
          <a:prstGeom prst="flowChartPredefinedProcess">
            <a:avLst/>
          </a:prstGeom>
          <a:solidFill>
            <a:srgbClr val="666666"/>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38" name="Google Shape;138;p12"/>
          <p:cNvSpPr/>
          <p:nvPr/>
        </p:nvSpPr>
        <p:spPr>
          <a:xfrm rot="-5400000">
            <a:off x="5859330" y="2156822"/>
            <a:ext cx="431939" cy="113378"/>
          </a:xfrm>
          <a:prstGeom prst="flowChartPredefinedProcess">
            <a:avLst/>
          </a:prstGeom>
          <a:solidFill>
            <a:srgbClr val="666666"/>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39" name="Google Shape;139;p12"/>
          <p:cNvSpPr/>
          <p:nvPr/>
        </p:nvSpPr>
        <p:spPr>
          <a:xfrm rot="-5400000">
            <a:off x="6055901" y="2154778"/>
            <a:ext cx="431939" cy="113378"/>
          </a:xfrm>
          <a:prstGeom prst="flowChartPredefinedProcess">
            <a:avLst/>
          </a:prstGeom>
          <a:solidFill>
            <a:srgbClr val="666666"/>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40" name="Google Shape;140;p12"/>
          <p:cNvSpPr txBox="1"/>
          <p:nvPr/>
        </p:nvSpPr>
        <p:spPr>
          <a:xfrm>
            <a:off x="5839742" y="1766130"/>
            <a:ext cx="537300" cy="1530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1026">
                <a:solidFill>
                  <a:schemeClr val="dk1"/>
                </a:solidFill>
                <a:latin typeface="Proxima Nova"/>
                <a:ea typeface="Proxima Nova"/>
                <a:cs typeface="Proxima Nova"/>
                <a:sym typeface="Proxima Nova"/>
              </a:rPr>
              <a:t>PMQs</a:t>
            </a:r>
            <a:endParaRPr sz="1026">
              <a:solidFill>
                <a:schemeClr val="dk1"/>
              </a:solidFill>
              <a:latin typeface="Proxima Nova"/>
              <a:ea typeface="Proxima Nova"/>
              <a:cs typeface="Proxima Nova"/>
              <a:sym typeface="Proxima Nova"/>
            </a:endParaRPr>
          </a:p>
        </p:txBody>
      </p:sp>
      <p:pic>
        <p:nvPicPr>
          <p:cNvPr id="141" name="Google Shape;141;p12"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7339188" y="2683734"/>
            <a:ext cx="443331" cy="129297"/>
          </a:xfrm>
          <a:prstGeom prst="rect">
            <a:avLst/>
          </a:prstGeom>
          <a:noFill/>
          <a:ln>
            <a:noFill/>
          </a:ln>
          <a:effectLst>
            <a:outerShdw blurRad="18322" rotWithShape="0" algn="bl">
              <a:srgbClr val="FF0000"/>
            </a:outerShdw>
          </a:effectLst>
        </p:spPr>
      </p:pic>
      <p:sp>
        <p:nvSpPr>
          <p:cNvPr id="142" name="Google Shape;142;p12"/>
          <p:cNvSpPr/>
          <p:nvPr/>
        </p:nvSpPr>
        <p:spPr>
          <a:xfrm rot="10797461">
            <a:off x="7357790" y="2781179"/>
            <a:ext cx="406200" cy="432000"/>
          </a:xfrm>
          <a:prstGeom prst="diagStripe">
            <a:avLst>
              <a:gd fmla="val 50000" name="adj"/>
            </a:avLst>
          </a:prstGeom>
          <a:gradFill>
            <a:gsLst>
              <a:gs pos="0">
                <a:srgbClr val="F2F2F2"/>
              </a:gs>
              <a:gs pos="100000">
                <a:srgbClr val="A6A6A6"/>
              </a:gs>
            </a:gsLst>
            <a:path path="circle">
              <a:fillToRect b="50%" l="50%" r="50%" t="50%"/>
            </a:path>
            <a:tileRect/>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43" name="Google Shape;143;p12"/>
          <p:cNvSpPr/>
          <p:nvPr/>
        </p:nvSpPr>
        <p:spPr>
          <a:xfrm rot="-2539">
            <a:off x="6493211" y="2745001"/>
            <a:ext cx="406200" cy="432000"/>
          </a:xfrm>
          <a:prstGeom prst="diagStripe">
            <a:avLst>
              <a:gd fmla="val 50000" name="adj"/>
            </a:avLst>
          </a:prstGeom>
          <a:gradFill>
            <a:gsLst>
              <a:gs pos="0">
                <a:srgbClr val="F2F2F2"/>
              </a:gs>
              <a:gs pos="100000">
                <a:srgbClr val="A6A6A6"/>
              </a:gs>
            </a:gsLst>
            <a:path path="circle">
              <a:fillToRect b="50%" l="50%" r="50%" t="50%"/>
            </a:path>
            <a:tileRect/>
          </a:gradFill>
          <a:ln cap="flat" cmpd="sng" w="183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sp>
        <p:nvSpPr>
          <p:cNvPr id="144" name="Google Shape;144;p12"/>
          <p:cNvSpPr/>
          <p:nvPr/>
        </p:nvSpPr>
        <p:spPr>
          <a:xfrm>
            <a:off x="6603459" y="3273893"/>
            <a:ext cx="256200" cy="118200"/>
          </a:xfrm>
          <a:prstGeom prst="ellipse">
            <a:avLst/>
          </a:prstGeom>
          <a:solidFill>
            <a:srgbClr val="3F3F3F"/>
          </a:solidFill>
          <a:ln cap="flat" cmpd="sng" w="6100">
            <a:solidFill>
              <a:schemeClr val="dk2"/>
            </a:solidFill>
            <a:prstDash val="solid"/>
            <a:round/>
            <a:headEnd len="sm" w="sm" type="none"/>
            <a:tailEnd len="sm" w="sm" type="none"/>
          </a:ln>
        </p:spPr>
        <p:txBody>
          <a:bodyPr anchorCtr="0" anchor="ctr" bIns="58625" lIns="58625" spcFirstLastPara="1" rIns="58625" wrap="square" tIns="58625">
            <a:noAutofit/>
          </a:bodyPr>
          <a:lstStyle/>
          <a:p>
            <a:pPr indent="0" lvl="0" marL="0" rtl="0" algn="ctr">
              <a:spcBef>
                <a:spcPts val="0"/>
              </a:spcBef>
              <a:spcAft>
                <a:spcPts val="0"/>
              </a:spcAft>
              <a:buNone/>
            </a:pPr>
            <a:r>
              <a:t/>
            </a:r>
            <a:endParaRPr sz="898"/>
          </a:p>
        </p:txBody>
      </p:sp>
      <p:pic>
        <p:nvPicPr>
          <p:cNvPr id="145" name="Google Shape;145;p12" title="368-3683849_transparent-electromagnetic-spectrum-clipart-graphic-design-hd-png__1_-removebg-preview.png"/>
          <p:cNvPicPr preferRelativeResize="0"/>
          <p:nvPr/>
        </p:nvPicPr>
        <p:blipFill rotWithShape="1">
          <a:blip r:embed="rId3">
            <a:alphaModFix/>
          </a:blip>
          <a:srcRect b="0" l="24820" r="-8" t="52728"/>
          <a:stretch/>
        </p:blipFill>
        <p:spPr>
          <a:xfrm rot="-10799943">
            <a:off x="7115944" y="2906756"/>
            <a:ext cx="443329" cy="129297"/>
          </a:xfrm>
          <a:prstGeom prst="rect">
            <a:avLst/>
          </a:prstGeom>
          <a:noFill/>
          <a:ln>
            <a:noFill/>
          </a:ln>
          <a:effectLst>
            <a:outerShdw blurRad="18322" rotWithShape="0" algn="bl">
              <a:srgbClr val="FF0000"/>
            </a:outerShdw>
          </a:effectLst>
        </p:spPr>
      </p:pic>
      <p:pic>
        <p:nvPicPr>
          <p:cNvPr id="146" name="Google Shape;146;p12" title="368-3683849_transparent-electromagnetic-spectrum-clipart-graphic-design-hd-png__1_-removebg-preview.png"/>
          <p:cNvPicPr preferRelativeResize="0"/>
          <p:nvPr/>
        </p:nvPicPr>
        <p:blipFill rotWithShape="1">
          <a:blip r:embed="rId3">
            <a:alphaModFix/>
          </a:blip>
          <a:srcRect b="0" l="24820" r="-8" t="52728"/>
          <a:stretch/>
        </p:blipFill>
        <p:spPr>
          <a:xfrm rot="-10799943">
            <a:off x="6706432" y="2906756"/>
            <a:ext cx="443329" cy="129297"/>
          </a:xfrm>
          <a:prstGeom prst="rect">
            <a:avLst/>
          </a:prstGeom>
          <a:noFill/>
          <a:ln>
            <a:noFill/>
          </a:ln>
          <a:effectLst>
            <a:outerShdw blurRad="18322" rotWithShape="0" algn="bl">
              <a:srgbClr val="FF0000"/>
            </a:outerShdw>
          </a:effectLst>
        </p:spPr>
      </p:pic>
      <p:pic>
        <p:nvPicPr>
          <p:cNvPr id="147" name="Google Shape;147;p12" title="368-3683849_transparent-electromagnetic-spectrum-clipart-graphic-design-hd-png__1_-removebg-preview.png"/>
          <p:cNvPicPr preferRelativeResize="0"/>
          <p:nvPr/>
        </p:nvPicPr>
        <p:blipFill rotWithShape="1">
          <a:blip r:embed="rId3">
            <a:alphaModFix/>
          </a:blip>
          <a:srcRect b="0" l="24820" r="-8" t="52728"/>
          <a:stretch/>
        </p:blipFill>
        <p:spPr>
          <a:xfrm rot="5400057">
            <a:off x="6509809" y="3106055"/>
            <a:ext cx="443331" cy="129297"/>
          </a:xfrm>
          <a:prstGeom prst="rect">
            <a:avLst/>
          </a:prstGeom>
          <a:noFill/>
          <a:ln>
            <a:noFill/>
          </a:ln>
          <a:effectLst>
            <a:outerShdw blurRad="18322" rotWithShape="0" algn="bl">
              <a:srgbClr val="FF0000"/>
            </a:outerShdw>
          </a:effectLst>
        </p:spPr>
      </p:pic>
      <p:sp>
        <p:nvSpPr>
          <p:cNvPr id="148" name="Google Shape;148;p12"/>
          <p:cNvSpPr txBox="1"/>
          <p:nvPr/>
        </p:nvSpPr>
        <p:spPr>
          <a:xfrm rot="-2248311">
            <a:off x="6689600" y="1651916"/>
            <a:ext cx="1050838" cy="259573"/>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1026">
                <a:solidFill>
                  <a:srgbClr val="CC0000"/>
                </a:solidFill>
                <a:latin typeface="Proxima Nova"/>
                <a:ea typeface="Proxima Nova"/>
                <a:cs typeface="Proxima Nova"/>
                <a:sym typeface="Proxima Nova"/>
              </a:rPr>
              <a:t>THz Beam</a:t>
            </a:r>
            <a:endParaRPr sz="1026">
              <a:solidFill>
                <a:srgbClr val="CC0000"/>
              </a:solidFill>
              <a:latin typeface="Proxima Nova"/>
              <a:ea typeface="Proxima Nova"/>
              <a:cs typeface="Proxima Nova"/>
              <a:sym typeface="Proxima Nova"/>
            </a:endParaRPr>
          </a:p>
        </p:txBody>
      </p:sp>
      <p:sp>
        <p:nvSpPr>
          <p:cNvPr id="149" name="Google Shape;149;p12"/>
          <p:cNvSpPr txBox="1"/>
          <p:nvPr/>
        </p:nvSpPr>
        <p:spPr>
          <a:xfrm>
            <a:off x="7276038" y="1279361"/>
            <a:ext cx="847200" cy="2595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1026">
                <a:solidFill>
                  <a:schemeClr val="dk1"/>
                </a:solidFill>
                <a:latin typeface="Proxima Nova"/>
                <a:ea typeface="Proxima Nova"/>
                <a:cs typeface="Proxima Nova"/>
                <a:sym typeface="Proxima Nova"/>
              </a:rPr>
              <a:t>Au OAP</a:t>
            </a:r>
            <a:endParaRPr sz="1026">
              <a:solidFill>
                <a:schemeClr val="dk1"/>
              </a:solidFill>
              <a:latin typeface="Proxima Nova"/>
              <a:ea typeface="Proxima Nova"/>
              <a:cs typeface="Proxima Nova"/>
              <a:sym typeface="Proxima Nova"/>
            </a:endParaRPr>
          </a:p>
        </p:txBody>
      </p:sp>
      <p:sp>
        <p:nvSpPr>
          <p:cNvPr id="150" name="Google Shape;150;p12"/>
          <p:cNvSpPr txBox="1"/>
          <p:nvPr/>
        </p:nvSpPr>
        <p:spPr>
          <a:xfrm>
            <a:off x="7271470" y="3203386"/>
            <a:ext cx="847200" cy="259500"/>
          </a:xfrm>
          <a:prstGeom prst="rect">
            <a:avLst/>
          </a:prstGeom>
          <a:noFill/>
          <a:ln>
            <a:noFill/>
          </a:ln>
        </p:spPr>
        <p:txBody>
          <a:bodyPr anchorCtr="0" anchor="t" bIns="58625" lIns="58625" spcFirstLastPara="1" rIns="58625" wrap="square" tIns="58625">
            <a:noAutofit/>
          </a:bodyPr>
          <a:lstStyle/>
          <a:p>
            <a:pPr indent="0" lvl="0" marL="0" rtl="0" algn="l">
              <a:spcBef>
                <a:spcPts val="0"/>
              </a:spcBef>
              <a:spcAft>
                <a:spcPts val="0"/>
              </a:spcAft>
              <a:buNone/>
            </a:pPr>
            <a:r>
              <a:rPr lang="en-CA" sz="1026">
                <a:solidFill>
                  <a:schemeClr val="dk1"/>
                </a:solidFill>
                <a:latin typeface="Proxima Nova"/>
                <a:ea typeface="Proxima Nova"/>
                <a:cs typeface="Proxima Nova"/>
                <a:sym typeface="Proxima Nova"/>
              </a:rPr>
              <a:t>Ag Mirror</a:t>
            </a:r>
            <a:endParaRPr sz="1026">
              <a:solidFill>
                <a:schemeClr val="dk1"/>
              </a:solidFill>
              <a:latin typeface="Proxima Nova"/>
              <a:ea typeface="Proxima Nova"/>
              <a:cs typeface="Proxima Nova"/>
              <a:sym typeface="Proxima Nova"/>
            </a:endParaRPr>
          </a:p>
        </p:txBody>
      </p:sp>
      <p:sp>
        <p:nvSpPr>
          <p:cNvPr id="151" name="Google Shape;151;p12"/>
          <p:cNvSpPr/>
          <p:nvPr/>
        </p:nvSpPr>
        <p:spPr>
          <a:xfrm rot="10800000">
            <a:off x="6623194" y="3918805"/>
            <a:ext cx="201000" cy="259500"/>
          </a:xfrm>
          <a:prstGeom prst="triangle">
            <a:avLst>
              <a:gd fmla="val 50000" name="adj"/>
            </a:avLst>
          </a:prstGeom>
          <a:gradFill>
            <a:gsLst>
              <a:gs pos="0">
                <a:srgbClr val="222222"/>
              </a:gs>
              <a:gs pos="50000">
                <a:srgbClr val="3F3F3F"/>
              </a:gs>
              <a:gs pos="100000">
                <a:srgbClr val="000000"/>
              </a:gs>
            </a:gsLst>
            <a:lin ang="0" scaled="0"/>
          </a:gradFill>
          <a:ln cap="flat" cmpd="sng" w="8550">
            <a:solidFill>
              <a:schemeClr val="dk2"/>
            </a:solidFill>
            <a:prstDash val="solid"/>
            <a:round/>
            <a:headEnd len="sm" w="sm" type="none"/>
            <a:tailEnd len="sm" w="sm" type="none"/>
          </a:ln>
        </p:spPr>
        <p:txBody>
          <a:bodyPr anchorCtr="0" anchor="ctr" bIns="82150" lIns="82150" spcFirstLastPara="1" rIns="82150" wrap="square" tIns="82150">
            <a:noAutofit/>
          </a:bodyPr>
          <a:lstStyle/>
          <a:p>
            <a:pPr indent="0" lvl="0" marL="0" rtl="0" algn="ctr">
              <a:spcBef>
                <a:spcPts val="0"/>
              </a:spcBef>
              <a:spcAft>
                <a:spcPts val="0"/>
              </a:spcAft>
              <a:buNone/>
            </a:pPr>
            <a:r>
              <a:t/>
            </a:r>
            <a:endParaRPr sz="1258"/>
          </a:p>
        </p:txBody>
      </p:sp>
      <p:sp>
        <p:nvSpPr>
          <p:cNvPr id="152" name="Google Shape;152;p12"/>
          <p:cNvSpPr/>
          <p:nvPr/>
        </p:nvSpPr>
        <p:spPr>
          <a:xfrm>
            <a:off x="6594410" y="4073794"/>
            <a:ext cx="256200" cy="443400"/>
          </a:xfrm>
          <a:prstGeom prst="bevel">
            <a:avLst>
              <a:gd fmla="val 12500" name="adj"/>
            </a:avLst>
          </a:prstGeom>
          <a:solidFill>
            <a:srgbClr val="3F3F3F"/>
          </a:solidFill>
          <a:ln cap="flat" cmpd="sng" w="8550">
            <a:solidFill>
              <a:schemeClr val="dk2"/>
            </a:solidFill>
            <a:prstDash val="solid"/>
            <a:round/>
            <a:headEnd len="sm" w="sm" type="none"/>
            <a:tailEnd len="sm" w="sm" type="none"/>
          </a:ln>
        </p:spPr>
        <p:txBody>
          <a:bodyPr anchorCtr="0" anchor="ctr" bIns="82150" lIns="82150" spcFirstLastPara="1" rIns="82150" wrap="square" tIns="82150">
            <a:noAutofit/>
          </a:bodyPr>
          <a:lstStyle/>
          <a:p>
            <a:pPr indent="0" lvl="0" marL="0" rtl="0" algn="ctr">
              <a:spcBef>
                <a:spcPts val="0"/>
              </a:spcBef>
              <a:spcAft>
                <a:spcPts val="0"/>
              </a:spcAft>
              <a:buNone/>
            </a:pPr>
            <a:r>
              <a:t/>
            </a:r>
            <a:endParaRPr sz="1258"/>
          </a:p>
        </p:txBody>
      </p:sp>
      <p:sp>
        <p:nvSpPr>
          <p:cNvPr id="153" name="Google Shape;153;p12"/>
          <p:cNvSpPr/>
          <p:nvPr/>
        </p:nvSpPr>
        <p:spPr>
          <a:xfrm>
            <a:off x="6520504" y="3653368"/>
            <a:ext cx="406200" cy="83400"/>
          </a:xfrm>
          <a:prstGeom prst="rect">
            <a:avLst/>
          </a:prstGeom>
          <a:gradFill>
            <a:gsLst>
              <a:gs pos="0">
                <a:srgbClr val="6FA8DC"/>
              </a:gs>
              <a:gs pos="50000">
                <a:srgbClr val="9FC5E8"/>
              </a:gs>
              <a:gs pos="100000">
                <a:srgbClr val="6FA8DC"/>
              </a:gs>
            </a:gsLst>
            <a:lin ang="0" scaled="0"/>
          </a:gradFill>
          <a:ln cap="flat" cmpd="sng" w="8550">
            <a:solidFill>
              <a:schemeClr val="lt2"/>
            </a:solidFill>
            <a:prstDash val="solid"/>
            <a:round/>
            <a:headEnd len="sm" w="sm" type="none"/>
            <a:tailEnd len="sm" w="sm" type="none"/>
          </a:ln>
        </p:spPr>
        <p:txBody>
          <a:bodyPr anchorCtr="0" anchor="ctr" bIns="82150" lIns="82150" spcFirstLastPara="1" rIns="82150" wrap="square" tIns="82150">
            <a:noAutofit/>
          </a:bodyPr>
          <a:lstStyle/>
          <a:p>
            <a:pPr indent="0" lvl="0" marL="0" rtl="0" algn="ctr">
              <a:spcBef>
                <a:spcPts val="0"/>
              </a:spcBef>
              <a:spcAft>
                <a:spcPts val="0"/>
              </a:spcAft>
              <a:buNone/>
            </a:pPr>
            <a:r>
              <a:t/>
            </a:r>
            <a:endParaRPr sz="1258"/>
          </a:p>
        </p:txBody>
      </p:sp>
      <p:sp>
        <p:nvSpPr>
          <p:cNvPr id="154" name="Google Shape;154;p12"/>
          <p:cNvSpPr txBox="1"/>
          <p:nvPr/>
        </p:nvSpPr>
        <p:spPr>
          <a:xfrm>
            <a:off x="6899401" y="3514656"/>
            <a:ext cx="1109100" cy="337500"/>
          </a:xfrm>
          <a:prstGeom prst="rect">
            <a:avLst/>
          </a:prstGeom>
          <a:noFill/>
          <a:ln>
            <a:noFill/>
          </a:ln>
        </p:spPr>
        <p:txBody>
          <a:bodyPr anchorCtr="0" anchor="t" bIns="82150" lIns="82150" spcFirstLastPara="1" rIns="82150" wrap="square" tIns="82150">
            <a:noAutofit/>
          </a:bodyPr>
          <a:lstStyle/>
          <a:p>
            <a:pPr indent="0" lvl="0" marL="0" rtl="0" algn="l">
              <a:spcBef>
                <a:spcPts val="0"/>
              </a:spcBef>
              <a:spcAft>
                <a:spcPts val="0"/>
              </a:spcAft>
              <a:buNone/>
            </a:pPr>
            <a:r>
              <a:rPr lang="en-CA" sz="1139">
                <a:solidFill>
                  <a:schemeClr val="dk1"/>
                </a:solidFill>
                <a:latin typeface="Proxima Nova"/>
                <a:ea typeface="Proxima Nova"/>
                <a:cs typeface="Proxima Nova"/>
                <a:sym typeface="Proxima Nova"/>
              </a:rPr>
              <a:t>Phase Plate</a:t>
            </a:r>
            <a:endParaRPr sz="1139">
              <a:solidFill>
                <a:schemeClr val="dk1"/>
              </a:solidFill>
              <a:latin typeface="Proxima Nova"/>
              <a:ea typeface="Proxima Nova"/>
              <a:cs typeface="Proxima Nova"/>
              <a:sym typeface="Proxima Nova"/>
            </a:endParaRPr>
          </a:p>
        </p:txBody>
      </p:sp>
      <p:sp>
        <p:nvSpPr>
          <p:cNvPr id="155" name="Google Shape;155;p12"/>
          <p:cNvSpPr txBox="1"/>
          <p:nvPr/>
        </p:nvSpPr>
        <p:spPr>
          <a:xfrm>
            <a:off x="6094736" y="4457641"/>
            <a:ext cx="1255500" cy="347400"/>
          </a:xfrm>
          <a:prstGeom prst="rect">
            <a:avLst/>
          </a:prstGeom>
          <a:noFill/>
          <a:ln>
            <a:noFill/>
          </a:ln>
        </p:spPr>
        <p:txBody>
          <a:bodyPr anchorCtr="0" anchor="t" bIns="82150" lIns="82150" spcFirstLastPara="1" rIns="82150" wrap="square" tIns="82150">
            <a:noAutofit/>
          </a:bodyPr>
          <a:lstStyle/>
          <a:p>
            <a:pPr indent="0" lvl="0" marL="0" rtl="0" algn="ctr">
              <a:spcBef>
                <a:spcPts val="0"/>
              </a:spcBef>
              <a:spcAft>
                <a:spcPts val="0"/>
              </a:spcAft>
              <a:buNone/>
            </a:pPr>
            <a:r>
              <a:rPr lang="en-CA" sz="899">
                <a:solidFill>
                  <a:schemeClr val="dk1"/>
                </a:solidFill>
                <a:latin typeface="Proxima Nova"/>
                <a:ea typeface="Proxima Nova"/>
                <a:cs typeface="Proxima Nova"/>
                <a:sym typeface="Proxima Nova"/>
              </a:rPr>
              <a:t>Wavefront Sensor</a:t>
            </a:r>
            <a:endParaRPr sz="899">
              <a:solidFill>
                <a:schemeClr val="dk1"/>
              </a:solidFill>
              <a:latin typeface="Proxima Nova"/>
              <a:ea typeface="Proxima Nova"/>
              <a:cs typeface="Proxima Nova"/>
              <a:sym typeface="Proxima Nova"/>
            </a:endParaRPr>
          </a:p>
        </p:txBody>
      </p:sp>
      <p:sp>
        <p:nvSpPr>
          <p:cNvPr id="156" name="Google Shape;156;p12"/>
          <p:cNvSpPr/>
          <p:nvPr/>
        </p:nvSpPr>
        <p:spPr>
          <a:xfrm>
            <a:off x="3677850" y="2114071"/>
            <a:ext cx="155400" cy="196500"/>
          </a:xfrm>
          <a:prstGeom prst="ellipse">
            <a:avLst/>
          </a:prstGeom>
          <a:gradFill>
            <a:gsLst>
              <a:gs pos="0">
                <a:srgbClr val="0000FF"/>
              </a:gs>
              <a:gs pos="67000">
                <a:srgbClr val="FFFFFF"/>
              </a:gs>
              <a:gs pos="100000">
                <a:srgbClr val="FFFFFF"/>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7" name="Google Shape;157;p12"/>
          <p:cNvSpPr txBox="1"/>
          <p:nvPr/>
        </p:nvSpPr>
        <p:spPr>
          <a:xfrm>
            <a:off x="4265275" y="2338506"/>
            <a:ext cx="741900" cy="36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CA" sz="1600">
                <a:solidFill>
                  <a:schemeClr val="dk1"/>
                </a:solidFill>
                <a:latin typeface="Proxima Nova"/>
                <a:ea typeface="Proxima Nova"/>
                <a:cs typeface="Proxima Nova"/>
                <a:sym typeface="Proxima Nova"/>
              </a:rPr>
              <a:t>Yag</a:t>
            </a:r>
            <a:endParaRPr sz="1600">
              <a:solidFill>
                <a:schemeClr val="dk1"/>
              </a:solidFill>
              <a:latin typeface="Proxima Nova"/>
              <a:ea typeface="Proxima Nova"/>
              <a:cs typeface="Proxima Nova"/>
              <a:sym typeface="Proxima Nova"/>
            </a:endParaRPr>
          </a:p>
        </p:txBody>
      </p:sp>
      <p:sp>
        <p:nvSpPr>
          <p:cNvPr id="158" name="Google Shape;158;p12"/>
          <p:cNvSpPr txBox="1"/>
          <p:nvPr/>
        </p:nvSpPr>
        <p:spPr>
          <a:xfrm>
            <a:off x="8290900" y="2338506"/>
            <a:ext cx="741900" cy="36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CA" sz="1600">
                <a:solidFill>
                  <a:schemeClr val="dk1"/>
                </a:solidFill>
                <a:latin typeface="Proxima Nova"/>
                <a:ea typeface="Proxima Nova"/>
                <a:cs typeface="Proxima Nova"/>
                <a:sym typeface="Proxima Nova"/>
              </a:rPr>
              <a:t>Yag</a:t>
            </a:r>
            <a:endParaRPr sz="1600">
              <a:solidFill>
                <a:schemeClr val="dk1"/>
              </a:solidFill>
              <a:latin typeface="Proxima Nova"/>
              <a:ea typeface="Proxima Nova"/>
              <a:cs typeface="Proxima Nova"/>
              <a:sym typeface="Proxima Nova"/>
            </a:endParaRPr>
          </a:p>
        </p:txBody>
      </p:sp>
      <p:sp>
        <p:nvSpPr>
          <p:cNvPr id="159" name="Google Shape;159;p12"/>
          <p:cNvSpPr/>
          <p:nvPr/>
        </p:nvSpPr>
        <p:spPr>
          <a:xfrm>
            <a:off x="251975" y="913852"/>
            <a:ext cx="3387900" cy="3884400"/>
          </a:xfrm>
          <a:prstGeom prst="rect">
            <a:avLst/>
          </a:prstGeom>
          <a:noFill/>
          <a:ln>
            <a:noFill/>
          </a:ln>
        </p:spPr>
        <p:txBody>
          <a:bodyPr anchorCtr="0" anchor="t"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Simple experimental layout</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E-beam and dielectric only, triggering needed to cue wavefront sensor.</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High Q beam to drive wakefields in the dielectric generating a powerful wakefield</a:t>
            </a:r>
            <a:endParaRPr sz="1200">
              <a:latin typeface="Proxima Nova"/>
              <a:ea typeface="Proxima Nova"/>
              <a:cs typeface="Proxima Nova"/>
              <a:sym typeface="Proxima Nova"/>
            </a:endParaRPr>
          </a:p>
          <a:p>
            <a:pPr indent="0" lvl="0" marL="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279400" lvl="0" marL="361950"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Vlasov Antenna/Cut </a:t>
            </a:r>
            <a:endParaRPr>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The THz beam is out-coupled at an angle through the Vlasov Antenna</a:t>
            </a:r>
            <a:endParaRPr sz="1200">
              <a:latin typeface="Proxima Nova"/>
              <a:ea typeface="Proxima Nova"/>
              <a:cs typeface="Proxima Nova"/>
              <a:sym typeface="Proxima Nova"/>
            </a:endParaRPr>
          </a:p>
          <a:p>
            <a:pPr indent="0" lvl="0" marL="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268901" lvl="0" marL="360001" rtl="0" algn="l">
              <a:spcBef>
                <a:spcPts val="0"/>
              </a:spcBef>
              <a:spcAft>
                <a:spcPts val="0"/>
              </a:spcAft>
              <a:buClr>
                <a:schemeClr val="dk1"/>
              </a:buClr>
              <a:buSzPts val="1400"/>
              <a:buFont typeface="Proxima Nova"/>
              <a:buChar char="●"/>
            </a:pPr>
            <a:r>
              <a:rPr lang="en-CA">
                <a:solidFill>
                  <a:schemeClr val="dk1"/>
                </a:solidFill>
                <a:latin typeface="Proxima Nova"/>
                <a:ea typeface="Proxima Nova"/>
                <a:cs typeface="Proxima Nova"/>
                <a:sym typeface="Proxima Nova"/>
              </a:rPr>
              <a:t>Diagnostics</a:t>
            </a:r>
            <a:endParaRPr>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Field Profile and Phase - Shack Hartmann Wavefront Sensor</a:t>
            </a:r>
            <a:endParaRPr sz="1200">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Pulse Energy - Pyro Detector</a:t>
            </a:r>
            <a:endParaRPr sz="1200">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Spectral Profile - Interferometer</a:t>
            </a:r>
            <a:endParaRPr sz="1200">
              <a:solidFill>
                <a:schemeClr val="dk1"/>
              </a:solidFill>
              <a:latin typeface="Proxima Nova"/>
              <a:ea typeface="Proxima Nova"/>
              <a:cs typeface="Proxima Nova"/>
              <a:sym typeface="Proxima Nova"/>
            </a:endParaRPr>
          </a:p>
          <a:p>
            <a:pPr indent="-166200" lvl="1" marL="540000" rtl="0" algn="l">
              <a:spcBef>
                <a:spcPts val="0"/>
              </a:spcBef>
              <a:spcAft>
                <a:spcPts val="0"/>
              </a:spcAft>
              <a:buClr>
                <a:schemeClr val="dk1"/>
              </a:buClr>
              <a:buSzPts val="1200"/>
              <a:buFont typeface="Proxima Nova"/>
              <a:buChar char="○"/>
            </a:pPr>
            <a:r>
              <a:rPr lang="en-CA" sz="1200">
                <a:solidFill>
                  <a:schemeClr val="dk1"/>
                </a:solidFill>
                <a:latin typeface="Proxima Nova"/>
                <a:ea typeface="Proxima Nova"/>
                <a:cs typeface="Proxima Nova"/>
                <a:sym typeface="Proxima Nova"/>
              </a:rPr>
              <a:t>Beam Energy - BPT Spectrometer</a:t>
            </a:r>
            <a:endParaRPr sz="1200">
              <a:solidFill>
                <a:schemeClr val="dk1"/>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3"/>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166" name="Google Shape;166;p13"/>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Experimental Configuration 1: Spiral Phase Plate (SPP)</a:t>
            </a:r>
            <a:endParaRPr b="0">
              <a:latin typeface="Proxima Nova Semibold"/>
              <a:ea typeface="Proxima Nova Semibold"/>
              <a:cs typeface="Proxima Nova Semibold"/>
              <a:sym typeface="Proxima Nova Semibold"/>
            </a:endParaRPr>
          </a:p>
        </p:txBody>
      </p:sp>
      <p:sp>
        <p:nvSpPr>
          <p:cNvPr id="167" name="Google Shape;167;p13"/>
          <p:cNvSpPr/>
          <p:nvPr/>
        </p:nvSpPr>
        <p:spPr>
          <a:xfrm>
            <a:off x="631643" y="1175863"/>
            <a:ext cx="3234600" cy="3522600"/>
          </a:xfrm>
          <a:prstGeom prst="rect">
            <a:avLst/>
          </a:prstGeom>
          <a:noFill/>
          <a:ln>
            <a:noFill/>
          </a:ln>
        </p:spPr>
        <p:txBody>
          <a:bodyPr anchorCtr="0" anchor="t"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Uncut Waveguide</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Outcouples as a non gaussian beam which reduces the efficiency of the conversion within the Spiral Phase Plate</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Beam spreads out conically from the end of the waveguide.</a:t>
            </a:r>
            <a:endParaRPr sz="1200">
              <a:latin typeface="Proxima Nova"/>
              <a:ea typeface="Proxima Nova"/>
              <a:cs typeface="Proxima Nova"/>
              <a:sym typeface="Proxima Nova"/>
            </a:endParaRPr>
          </a:p>
          <a:p>
            <a:pPr indent="0" lvl="0" marL="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0" lvl="0" marL="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0" lvl="0" marL="0" marR="0" rtl="0" algn="l">
              <a:lnSpc>
                <a:spcPct val="100000"/>
              </a:lnSpc>
              <a:spcBef>
                <a:spcPts val="0"/>
              </a:spcBef>
              <a:spcAft>
                <a:spcPts val="0"/>
              </a:spcAft>
              <a:buNone/>
            </a:pPr>
            <a:r>
              <a:t/>
            </a:r>
            <a:endParaRPr sz="1200">
              <a:latin typeface="Proxima Nova"/>
              <a:ea typeface="Proxima Nova"/>
              <a:cs typeface="Proxima Nova"/>
              <a:sym typeface="Proxima Nova"/>
            </a:endParaRPr>
          </a:p>
          <a:p>
            <a:pPr indent="-279400" lvl="0" marL="361950"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Output of Vlasov Cut Waveguide</a:t>
            </a:r>
            <a:endParaRPr>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Vlasov cut mode converts THz into a free space propagating quasi gaussian mode.</a:t>
            </a:r>
            <a:endParaRPr sz="1200">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solidFill>
                  <a:schemeClr val="dk1"/>
                </a:solidFill>
                <a:latin typeface="Proxima Nova"/>
                <a:ea typeface="Proxima Nova"/>
                <a:cs typeface="Proxima Nova"/>
                <a:sym typeface="Proxima Nova"/>
              </a:rPr>
              <a:t>SPP converts to LG</a:t>
            </a:r>
            <a:r>
              <a:rPr baseline="-25000" lang="en-CA" sz="1200">
                <a:solidFill>
                  <a:schemeClr val="dk1"/>
                </a:solidFill>
                <a:latin typeface="Proxima Nova"/>
                <a:ea typeface="Proxima Nova"/>
                <a:cs typeface="Proxima Nova"/>
                <a:sym typeface="Proxima Nova"/>
              </a:rPr>
              <a:t>01</a:t>
            </a:r>
            <a:r>
              <a:rPr lang="en-CA" sz="1200">
                <a:solidFill>
                  <a:schemeClr val="dk1"/>
                </a:solidFill>
                <a:latin typeface="Proxima Nova"/>
                <a:ea typeface="Proxima Nova"/>
                <a:cs typeface="Proxima Nova"/>
                <a:sym typeface="Proxima Nova"/>
              </a:rPr>
              <a:t> OAM mode</a:t>
            </a:r>
            <a:endParaRPr sz="1200">
              <a:solidFill>
                <a:schemeClr val="dk1"/>
              </a:solidFill>
              <a:latin typeface="Proxima Nova"/>
              <a:ea typeface="Proxima Nova"/>
              <a:cs typeface="Proxima Nova"/>
              <a:sym typeface="Proxima Nova"/>
            </a:endParaRPr>
          </a:p>
        </p:txBody>
      </p:sp>
      <p:grpSp>
        <p:nvGrpSpPr>
          <p:cNvPr id="168" name="Google Shape;168;p13"/>
          <p:cNvGrpSpPr/>
          <p:nvPr/>
        </p:nvGrpSpPr>
        <p:grpSpPr>
          <a:xfrm>
            <a:off x="3974644" y="860859"/>
            <a:ext cx="4835903" cy="4152641"/>
            <a:chOff x="447672" y="860859"/>
            <a:chExt cx="4835903" cy="4152641"/>
          </a:xfrm>
        </p:grpSpPr>
        <p:grpSp>
          <p:nvGrpSpPr>
            <p:cNvPr id="169" name="Google Shape;169;p13"/>
            <p:cNvGrpSpPr/>
            <p:nvPr/>
          </p:nvGrpSpPr>
          <p:grpSpPr>
            <a:xfrm>
              <a:off x="447672" y="860859"/>
              <a:ext cx="4551766" cy="3808732"/>
              <a:chOff x="610298" y="873763"/>
              <a:chExt cx="5040157" cy="4217398"/>
            </a:xfrm>
          </p:grpSpPr>
          <p:grpSp>
            <p:nvGrpSpPr>
              <p:cNvPr id="170" name="Google Shape;170;p13"/>
              <p:cNvGrpSpPr/>
              <p:nvPr/>
            </p:nvGrpSpPr>
            <p:grpSpPr>
              <a:xfrm>
                <a:off x="2861645" y="914597"/>
                <a:ext cx="2788810" cy="4176564"/>
                <a:chOff x="152400" y="814118"/>
                <a:chExt cx="2789089" cy="4176981"/>
              </a:xfrm>
            </p:grpSpPr>
            <p:pic>
              <p:nvPicPr>
                <p:cNvPr id="171" name="Google Shape;171;p13" title="Screenshot 2026-07-22 at 10.51.21 AM.png"/>
                <p:cNvPicPr preferRelativeResize="0"/>
                <p:nvPr/>
              </p:nvPicPr>
              <p:blipFill rotWithShape="1">
                <a:blip r:embed="rId3">
                  <a:alphaModFix/>
                </a:blip>
                <a:srcRect b="0" l="0" r="94963" t="0"/>
                <a:stretch/>
              </p:blipFill>
              <p:spPr>
                <a:xfrm>
                  <a:off x="152400" y="814125"/>
                  <a:ext cx="318898" cy="4176974"/>
                </a:xfrm>
                <a:prstGeom prst="rect">
                  <a:avLst/>
                </a:prstGeom>
                <a:noFill/>
                <a:ln>
                  <a:noFill/>
                </a:ln>
              </p:spPr>
            </p:pic>
            <p:pic>
              <p:nvPicPr>
                <p:cNvPr id="172" name="Google Shape;172;p13"/>
                <p:cNvPicPr preferRelativeResize="0"/>
                <p:nvPr/>
              </p:nvPicPr>
              <p:blipFill>
                <a:blip r:embed="rId4">
                  <a:alphaModFix/>
                </a:blip>
                <a:stretch>
                  <a:fillRect/>
                </a:stretch>
              </p:blipFill>
              <p:spPr>
                <a:xfrm>
                  <a:off x="471298" y="814118"/>
                  <a:ext cx="2470191" cy="4176981"/>
                </a:xfrm>
                <a:prstGeom prst="rect">
                  <a:avLst/>
                </a:prstGeom>
                <a:noFill/>
                <a:ln>
                  <a:noFill/>
                </a:ln>
              </p:spPr>
            </p:pic>
          </p:grpSp>
          <p:pic>
            <p:nvPicPr>
              <p:cNvPr id="173" name="Google Shape;173;p13"/>
              <p:cNvPicPr preferRelativeResize="0"/>
              <p:nvPr/>
            </p:nvPicPr>
            <p:blipFill rotWithShape="1">
              <a:blip r:embed="rId5">
                <a:alphaModFix/>
              </a:blip>
              <a:srcRect b="1425" l="2410" r="5254" t="5448"/>
              <a:stretch/>
            </p:blipFill>
            <p:spPr>
              <a:xfrm>
                <a:off x="689150" y="1028650"/>
                <a:ext cx="2233725" cy="4021666"/>
              </a:xfrm>
              <a:prstGeom prst="rect">
                <a:avLst/>
              </a:prstGeom>
              <a:noFill/>
              <a:ln>
                <a:noFill/>
              </a:ln>
            </p:spPr>
          </p:pic>
          <p:pic>
            <p:nvPicPr>
              <p:cNvPr id="174" name="Google Shape;174;p13" title="Screenshot 2026-07-22 at 10.51.21 AM.png"/>
              <p:cNvPicPr preferRelativeResize="0"/>
              <p:nvPr/>
            </p:nvPicPr>
            <p:blipFill rotWithShape="1">
              <a:blip r:embed="rId3">
                <a:alphaModFix/>
              </a:blip>
              <a:srcRect b="0" l="0" r="97207" t="0"/>
              <a:stretch/>
            </p:blipFill>
            <p:spPr>
              <a:xfrm>
                <a:off x="610298" y="873763"/>
                <a:ext cx="176827" cy="4176551"/>
              </a:xfrm>
              <a:prstGeom prst="rect">
                <a:avLst/>
              </a:prstGeom>
              <a:noFill/>
              <a:ln>
                <a:noFill/>
              </a:ln>
            </p:spPr>
          </p:pic>
        </p:grpSp>
        <p:sp>
          <p:nvSpPr>
            <p:cNvPr id="175" name="Google Shape;175;p13"/>
            <p:cNvSpPr txBox="1"/>
            <p:nvPr/>
          </p:nvSpPr>
          <p:spPr>
            <a:xfrm>
              <a:off x="576275" y="4738700"/>
              <a:ext cx="4707300" cy="27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700">
                  <a:solidFill>
                    <a:schemeClr val="dk1"/>
                  </a:solidFill>
                  <a:latin typeface="Proxima Nova"/>
                  <a:ea typeface="Proxima Nova"/>
                  <a:cs typeface="Proxima Nova"/>
                  <a:sym typeface="Proxima Nova"/>
                </a:rPr>
                <a:t>Credit: Outcoupling of Coherent Cherenkov Radiation Using an Oblique Vlasov Antenna, R. Saraswat et al</a:t>
              </a:r>
              <a:endParaRPr sz="700">
                <a:solidFill>
                  <a:schemeClr val="dk1"/>
                </a:solidFill>
                <a:latin typeface="Proxima Nova"/>
                <a:ea typeface="Proxima Nova"/>
                <a:cs typeface="Proxima Nova"/>
                <a:sym typeface="Proxima Nova"/>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4"/>
          <p:cNvSpPr txBox="1"/>
          <p:nvPr>
            <p:ph idx="12" type="sldNum"/>
          </p:nvPr>
        </p:nvSpPr>
        <p:spPr>
          <a:xfrm>
            <a:off x="8566150" y="4738688"/>
            <a:ext cx="318900" cy="404700"/>
          </a:xfrm>
          <a:prstGeom prst="rect">
            <a:avLst/>
          </a:prstGeom>
          <a:noFill/>
          <a:ln>
            <a:noFill/>
          </a:ln>
        </p:spPr>
        <p:txBody>
          <a:bodyPr anchorCtr="0" anchor="ctr" bIns="45700" lIns="72000" spcFirstLastPara="1" rIns="72000" wrap="square" tIns="57600">
            <a:noAutofit/>
          </a:bodyPr>
          <a:lstStyle/>
          <a:p>
            <a:pPr indent="0" lvl="0" marL="0" rtl="0" algn="l">
              <a:lnSpc>
                <a:spcPct val="100000"/>
              </a:lnSpc>
              <a:spcBef>
                <a:spcPts val="0"/>
              </a:spcBef>
              <a:spcAft>
                <a:spcPts val="0"/>
              </a:spcAft>
              <a:buSzPts val="800"/>
              <a:buNone/>
            </a:pPr>
            <a:fld id="{00000000-1234-1234-1234-123412341234}" type="slidenum">
              <a:rPr lang="en-CA"/>
              <a:t>‹#›</a:t>
            </a:fld>
            <a:endParaRPr/>
          </a:p>
        </p:txBody>
      </p:sp>
      <p:sp>
        <p:nvSpPr>
          <p:cNvPr id="182" name="Google Shape;182;p14"/>
          <p:cNvSpPr txBox="1"/>
          <p:nvPr>
            <p:ph type="title"/>
          </p:nvPr>
        </p:nvSpPr>
        <p:spPr>
          <a:xfrm>
            <a:off x="451822" y="96818"/>
            <a:ext cx="8103600" cy="564900"/>
          </a:xfrm>
          <a:prstGeom prst="rect">
            <a:avLst/>
          </a:prstGeom>
          <a:noFill/>
          <a:ln>
            <a:noFill/>
          </a:ln>
        </p:spPr>
        <p:txBody>
          <a:bodyPr anchorCtr="0" anchor="b" bIns="0" lIns="0" spcFirstLastPara="1" rIns="0" wrap="square" tIns="0">
            <a:noAutofit/>
          </a:bodyPr>
          <a:lstStyle/>
          <a:p>
            <a:pPr indent="0" lvl="0" marL="0" rtl="0" algn="l">
              <a:lnSpc>
                <a:spcPct val="100000"/>
              </a:lnSpc>
              <a:spcBef>
                <a:spcPts val="0"/>
              </a:spcBef>
              <a:spcAft>
                <a:spcPts val="0"/>
              </a:spcAft>
              <a:buSzPts val="2400"/>
              <a:buNone/>
            </a:pPr>
            <a:r>
              <a:rPr b="0" lang="en-CA">
                <a:latin typeface="Proxima Nova Semibold"/>
                <a:ea typeface="Proxima Nova Semibold"/>
                <a:cs typeface="Proxima Nova Semibold"/>
                <a:sym typeface="Proxima Nova Semibold"/>
              </a:rPr>
              <a:t>Experimental Configuration 1: Spiral Phase Plate (SPP)</a:t>
            </a:r>
            <a:endParaRPr b="0">
              <a:latin typeface="Proxima Nova Semibold"/>
              <a:ea typeface="Proxima Nova Semibold"/>
              <a:cs typeface="Proxima Nova Semibold"/>
              <a:sym typeface="Proxima Nova Semibold"/>
            </a:endParaRPr>
          </a:p>
        </p:txBody>
      </p:sp>
      <p:sp>
        <p:nvSpPr>
          <p:cNvPr id="183" name="Google Shape;183;p14"/>
          <p:cNvSpPr/>
          <p:nvPr/>
        </p:nvSpPr>
        <p:spPr>
          <a:xfrm>
            <a:off x="232800" y="854288"/>
            <a:ext cx="3387900" cy="3884400"/>
          </a:xfrm>
          <a:prstGeom prst="rect">
            <a:avLst/>
          </a:prstGeom>
          <a:noFill/>
          <a:ln>
            <a:noFill/>
          </a:ln>
        </p:spPr>
        <p:txBody>
          <a:bodyPr anchorCtr="0" anchor="t" bIns="45700" lIns="91425" spcFirstLastPara="1" rIns="91425" wrap="square" tIns="45700">
            <a:noAutofit/>
          </a:bodyPr>
          <a:lstStyle/>
          <a:p>
            <a:pPr indent="-268901" lvl="0" marL="360001"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Fabrication of Spiral Phase Plates </a:t>
            </a:r>
            <a:endParaRPr>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Made with a Cyclic Olefin Copolymer (COC TOPAS) </a:t>
            </a:r>
            <a:endParaRPr sz="1200">
              <a:latin typeface="Proxima Nova"/>
              <a:ea typeface="Proxima Nova"/>
              <a:cs typeface="Proxima Nova"/>
              <a:sym typeface="Proxima Nova"/>
            </a:endParaRPr>
          </a:p>
          <a:p>
            <a:pPr indent="-161925"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3d printing enables efficient fabricating of variable phase plate designs.</a:t>
            </a:r>
            <a:endParaRPr sz="1200">
              <a:latin typeface="Proxima Nova"/>
              <a:ea typeface="Proxima Nova"/>
              <a:cs typeface="Proxima Nova"/>
              <a:sym typeface="Proxima Nova"/>
            </a:endParaRPr>
          </a:p>
          <a:p>
            <a:pPr indent="-279400" lvl="0" marL="361950" marR="0" rtl="0" algn="l">
              <a:lnSpc>
                <a:spcPct val="100000"/>
              </a:lnSpc>
              <a:spcBef>
                <a:spcPts val="0"/>
              </a:spcBef>
              <a:spcAft>
                <a:spcPts val="0"/>
              </a:spcAft>
              <a:buSzPts val="1400"/>
              <a:buFont typeface="Proxima Nova"/>
              <a:buChar char="●"/>
            </a:pPr>
            <a:r>
              <a:rPr lang="en-CA">
                <a:latin typeface="Proxima Nova"/>
                <a:ea typeface="Proxima Nova"/>
                <a:cs typeface="Proxima Nova"/>
                <a:sym typeface="Proxima Nova"/>
              </a:rPr>
              <a:t>3D printing</a:t>
            </a:r>
            <a:endParaRPr>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Can be printed on a standard filament printer with 80 um vertical resolution and 50 um horizontal resolution</a:t>
            </a:r>
            <a:endParaRPr sz="1200">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Previous studies show designs of 8 </a:t>
            </a:r>
            <a:r>
              <a:rPr lang="en-CA" sz="1200">
                <a:latin typeface="Proxima Nova"/>
                <a:ea typeface="Proxima Nova"/>
                <a:cs typeface="Proxima Nova"/>
                <a:sym typeface="Proxima Nova"/>
              </a:rPr>
              <a:t>wedges show ~80% coupling to the OAM mode</a:t>
            </a:r>
            <a:endParaRPr sz="1200">
              <a:latin typeface="Proxima Nova"/>
              <a:ea typeface="Proxima Nova"/>
              <a:cs typeface="Proxima Nova"/>
              <a:sym typeface="Proxima Nova"/>
            </a:endParaRPr>
          </a:p>
          <a:p>
            <a:pPr indent="-166200" lvl="1" marL="540000" marR="0" rtl="0" algn="l">
              <a:lnSpc>
                <a:spcPct val="100000"/>
              </a:lnSpc>
              <a:spcBef>
                <a:spcPts val="0"/>
              </a:spcBef>
              <a:spcAft>
                <a:spcPts val="0"/>
              </a:spcAft>
              <a:buSzPts val="1200"/>
              <a:buFont typeface="Proxima Nova"/>
              <a:buChar char="○"/>
            </a:pPr>
            <a:r>
              <a:rPr lang="en-CA" sz="1200">
                <a:latin typeface="Proxima Nova"/>
                <a:ea typeface="Proxima Nova"/>
                <a:cs typeface="Proxima Nova"/>
                <a:sym typeface="Proxima Nova"/>
              </a:rPr>
              <a:t>Pre</a:t>
            </a:r>
            <a:r>
              <a:rPr lang="en-CA" sz="1200">
                <a:solidFill>
                  <a:schemeClr val="dk1"/>
                </a:solidFill>
                <a:latin typeface="Proxima Nova"/>
                <a:ea typeface="Proxima Nova"/>
                <a:cs typeface="Proxima Nova"/>
                <a:sym typeface="Proxima Nova"/>
              </a:rPr>
              <a:t>vious work shows optimization up to an average n = 1.52</a:t>
            </a:r>
            <a:endParaRPr sz="1200">
              <a:latin typeface="Proxima Nova"/>
              <a:ea typeface="Proxima Nova"/>
              <a:cs typeface="Proxima Nova"/>
              <a:sym typeface="Proxima Nova"/>
            </a:endParaRPr>
          </a:p>
          <a:p>
            <a:pPr indent="0" lvl="0" marL="0" rtl="0" algn="l">
              <a:spcBef>
                <a:spcPts val="0"/>
              </a:spcBef>
              <a:spcAft>
                <a:spcPts val="0"/>
              </a:spcAft>
              <a:buNone/>
            </a:pPr>
            <a:r>
              <a:t/>
            </a:r>
            <a:endParaRPr sz="1200">
              <a:solidFill>
                <a:schemeClr val="dk1"/>
              </a:solidFill>
              <a:latin typeface="Proxima Nova"/>
              <a:ea typeface="Proxima Nova"/>
              <a:cs typeface="Proxima Nova"/>
              <a:sym typeface="Proxima Nova"/>
            </a:endParaRPr>
          </a:p>
        </p:txBody>
      </p:sp>
      <p:sp>
        <p:nvSpPr>
          <p:cNvPr id="184" name="Google Shape;184;p14"/>
          <p:cNvSpPr txBox="1"/>
          <p:nvPr/>
        </p:nvSpPr>
        <p:spPr>
          <a:xfrm>
            <a:off x="408298" y="3534310"/>
            <a:ext cx="3036900" cy="1368900"/>
          </a:xfrm>
          <a:prstGeom prst="rect">
            <a:avLst/>
          </a:prstGeom>
          <a:blipFill rotWithShape="1">
            <a:blip r:embed="rId3">
              <a:alphaModFix/>
            </a:blip>
            <a:stretch>
              <a:fillRect b="-7520" l="-4080" r="-2720" t="-75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0" lang="en-CA" sz="1800" u="none" cap="none" strike="noStrike">
                <a:latin typeface="Proxima Nova"/>
                <a:ea typeface="Proxima Nova"/>
                <a:cs typeface="Proxima Nova"/>
                <a:sym typeface="Proxima Nova"/>
              </a:rPr>
              <a:t> </a:t>
            </a:r>
            <a:endParaRPr>
              <a:latin typeface="Proxima Nova"/>
              <a:ea typeface="Proxima Nova"/>
              <a:cs typeface="Proxima Nova"/>
              <a:sym typeface="Proxima Nova"/>
            </a:endParaRPr>
          </a:p>
        </p:txBody>
      </p:sp>
      <p:pic>
        <p:nvPicPr>
          <p:cNvPr id="185" name="Google Shape;185;p14"/>
          <p:cNvPicPr preferRelativeResize="0"/>
          <p:nvPr/>
        </p:nvPicPr>
        <p:blipFill rotWithShape="1">
          <a:blip r:embed="rId4">
            <a:alphaModFix/>
          </a:blip>
          <a:srcRect b="0" l="0" r="0" t="0"/>
          <a:stretch/>
        </p:blipFill>
        <p:spPr>
          <a:xfrm>
            <a:off x="3699993" y="1428475"/>
            <a:ext cx="2094257" cy="2050151"/>
          </a:xfrm>
          <a:prstGeom prst="rect">
            <a:avLst/>
          </a:prstGeom>
          <a:noFill/>
          <a:ln>
            <a:noFill/>
          </a:ln>
        </p:spPr>
      </p:pic>
      <p:sp>
        <p:nvSpPr>
          <p:cNvPr id="186" name="Google Shape;186;p14"/>
          <p:cNvSpPr txBox="1"/>
          <p:nvPr/>
        </p:nvSpPr>
        <p:spPr>
          <a:xfrm>
            <a:off x="1" y="4872300"/>
            <a:ext cx="9751800" cy="21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CA" sz="800">
                <a:solidFill>
                  <a:srgbClr val="000000"/>
                </a:solidFill>
                <a:latin typeface="Proxima Nova"/>
                <a:ea typeface="Proxima Nova"/>
                <a:cs typeface="Proxima Nova"/>
                <a:sym typeface="Proxima Nova"/>
              </a:rPr>
              <a:t>David Rohrbach, Bong Joo Kang, and Thomas Feurer, "3D-printed THz wave- and phaseplates," Opt. Express 29, 27160-27170 (2021)</a:t>
            </a:r>
            <a:endParaRPr sz="800">
              <a:solidFill>
                <a:srgbClr val="000000"/>
              </a:solidFill>
              <a:latin typeface="Proxima Nova"/>
              <a:ea typeface="Proxima Nova"/>
              <a:cs typeface="Proxima Nova"/>
              <a:sym typeface="Proxima Nova"/>
            </a:endParaRPr>
          </a:p>
        </p:txBody>
      </p:sp>
      <p:pic>
        <p:nvPicPr>
          <p:cNvPr id="187" name="Google Shape;187;p14"/>
          <p:cNvPicPr preferRelativeResize="0"/>
          <p:nvPr/>
        </p:nvPicPr>
        <p:blipFill rotWithShape="1">
          <a:blip r:embed="rId5">
            <a:alphaModFix/>
          </a:blip>
          <a:srcRect b="0" l="0" r="0" t="0"/>
          <a:stretch/>
        </p:blipFill>
        <p:spPr>
          <a:xfrm>
            <a:off x="6620280" y="3082271"/>
            <a:ext cx="1858093" cy="1820929"/>
          </a:xfrm>
          <a:prstGeom prst="rect">
            <a:avLst/>
          </a:prstGeom>
          <a:noFill/>
          <a:ln>
            <a:noFill/>
          </a:ln>
        </p:spPr>
      </p:pic>
      <p:pic>
        <p:nvPicPr>
          <p:cNvPr id="188" name="Google Shape;188;p14"/>
          <p:cNvPicPr preferRelativeResize="0"/>
          <p:nvPr/>
        </p:nvPicPr>
        <p:blipFill rotWithShape="1">
          <a:blip r:embed="rId6">
            <a:alphaModFix/>
          </a:blip>
          <a:srcRect b="0" l="0" r="0" t="0"/>
          <a:stretch/>
        </p:blipFill>
        <p:spPr>
          <a:xfrm>
            <a:off x="6138875" y="916276"/>
            <a:ext cx="2820890" cy="2050155"/>
          </a:xfrm>
          <a:prstGeom prst="rect">
            <a:avLst/>
          </a:prstGeom>
          <a:noFill/>
          <a:ln>
            <a:noFill/>
          </a:ln>
        </p:spPr>
      </p:pic>
      <p:cxnSp>
        <p:nvCxnSpPr>
          <p:cNvPr id="189" name="Google Shape;189;p14"/>
          <p:cNvCxnSpPr/>
          <p:nvPr/>
        </p:nvCxnSpPr>
        <p:spPr>
          <a:xfrm flipH="1">
            <a:off x="3819720" y="2054264"/>
            <a:ext cx="264600" cy="274500"/>
          </a:xfrm>
          <a:prstGeom prst="straightConnector1">
            <a:avLst/>
          </a:prstGeom>
          <a:noFill/>
          <a:ln cap="flat" cmpd="sng" w="9525">
            <a:solidFill>
              <a:schemeClr val="dk1"/>
            </a:solidFill>
            <a:prstDash val="solid"/>
            <a:round/>
            <a:headEnd len="med" w="med" type="triangle"/>
            <a:tailEnd len="med" w="med" type="triangle"/>
          </a:ln>
        </p:spPr>
      </p:cxnSp>
      <p:cxnSp>
        <p:nvCxnSpPr>
          <p:cNvPr id="190" name="Google Shape;190;p14"/>
          <p:cNvCxnSpPr/>
          <p:nvPr/>
        </p:nvCxnSpPr>
        <p:spPr>
          <a:xfrm>
            <a:off x="4044714" y="2174519"/>
            <a:ext cx="769200" cy="207600"/>
          </a:xfrm>
          <a:prstGeom prst="straightConnector1">
            <a:avLst/>
          </a:prstGeom>
          <a:noFill/>
          <a:ln cap="flat" cmpd="sng" w="9525">
            <a:solidFill>
              <a:schemeClr val="dk1"/>
            </a:solidFill>
            <a:prstDash val="solid"/>
            <a:round/>
            <a:headEnd len="med" w="med" type="triangle"/>
            <a:tailEnd len="med" w="med" type="triangle"/>
          </a:ln>
        </p:spPr>
      </p:cxnSp>
      <p:sp>
        <p:nvSpPr>
          <p:cNvPr id="191" name="Google Shape;191;p14"/>
          <p:cNvSpPr txBox="1"/>
          <p:nvPr/>
        </p:nvSpPr>
        <p:spPr>
          <a:xfrm>
            <a:off x="3760470" y="1927514"/>
            <a:ext cx="146400" cy="13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1200">
                <a:solidFill>
                  <a:schemeClr val="dk1"/>
                </a:solidFill>
              </a:rPr>
              <a:t>h</a:t>
            </a:r>
            <a:endParaRPr sz="1200">
              <a:solidFill>
                <a:schemeClr val="dk1"/>
              </a:solidFill>
            </a:endParaRPr>
          </a:p>
        </p:txBody>
      </p:sp>
      <p:sp>
        <p:nvSpPr>
          <p:cNvPr id="192" name="Google Shape;192;p14"/>
          <p:cNvSpPr txBox="1"/>
          <p:nvPr/>
        </p:nvSpPr>
        <p:spPr>
          <a:xfrm>
            <a:off x="4231964" y="2154419"/>
            <a:ext cx="188100" cy="20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1200">
                <a:solidFill>
                  <a:schemeClr val="dk1"/>
                </a:solidFill>
              </a:rPr>
              <a:t>r</a:t>
            </a:r>
            <a:endParaRPr sz="1200">
              <a:solidFill>
                <a:schemeClr val="dk1"/>
              </a:solidFill>
            </a:endParaRPr>
          </a:p>
        </p:txBody>
      </p:sp>
      <p:sp>
        <p:nvSpPr>
          <p:cNvPr id="193" name="Google Shape;193;p14"/>
          <p:cNvSpPr txBox="1"/>
          <p:nvPr/>
        </p:nvSpPr>
        <p:spPr>
          <a:xfrm>
            <a:off x="3836500" y="4014950"/>
            <a:ext cx="2094300" cy="44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CA" sz="1200">
                <a:solidFill>
                  <a:schemeClr val="dk1"/>
                </a:solidFill>
                <a:latin typeface="Proxima Nova"/>
                <a:ea typeface="Proxima Nova"/>
                <a:cs typeface="Proxima Nova"/>
                <a:sym typeface="Proxima Nova"/>
              </a:rPr>
              <a:t>Also its vacuum friendly!</a:t>
            </a:r>
            <a:endParaRPr sz="1200">
              <a:solidFill>
                <a:schemeClr val="dk1"/>
              </a:solidFill>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xmlns:r="http://schemas.openxmlformats.org/officeDocument/2006/relationships" name="Blank">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