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65" r:id="rId13"/>
    <p:sldId id="268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anl.sharepoint.com/sites/Polymercavities/Shared%20Documents/Design/Testing/20w%20TESTING%20LA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storage.lanl.gov\360273\My%20Documents\Downloads\20w%20TESTING%20EQ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dirty="0"/>
              <a:t>Temperature change over time Latitudinal Cut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11402683090287"/>
          <c:y val="0.13336438460846184"/>
          <c:w val="0.83882081163246858"/>
          <c:h val="0.70710100558765077"/>
        </c:manualLayout>
      </c:layout>
      <c:scatterChart>
        <c:scatterStyle val="lineMarker"/>
        <c:varyColors val="0"/>
        <c:ser>
          <c:idx val="0"/>
          <c:order val="0"/>
          <c:tx>
            <c:v>PEEK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Sheet1!$A$2:$A$40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</c:numCache>
            </c:numRef>
          </c:xVal>
          <c:yVal>
            <c:numRef>
              <c:f>Sheet1!$F$2:$F$40</c:f>
              <c:numCache>
                <c:formatCode>General</c:formatCode>
                <c:ptCount val="39"/>
                <c:pt idx="0">
                  <c:v>0</c:v>
                </c:pt>
                <c:pt idx="1">
                  <c:v>0.40000000000000568</c:v>
                </c:pt>
                <c:pt idx="2">
                  <c:v>2.7999999999999972</c:v>
                </c:pt>
                <c:pt idx="3">
                  <c:v>6</c:v>
                </c:pt>
                <c:pt idx="4">
                  <c:v>9.4000000000000057</c:v>
                </c:pt>
                <c:pt idx="5">
                  <c:v>13</c:v>
                </c:pt>
                <c:pt idx="6">
                  <c:v>15.900000000000006</c:v>
                </c:pt>
                <c:pt idx="7">
                  <c:v>19</c:v>
                </c:pt>
                <c:pt idx="8">
                  <c:v>22.400000000000006</c:v>
                </c:pt>
                <c:pt idx="9">
                  <c:v>24.900000000000006</c:v>
                </c:pt>
                <c:pt idx="10">
                  <c:v>27.400000000000006</c:v>
                </c:pt>
                <c:pt idx="11">
                  <c:v>30.200000000000003</c:v>
                </c:pt>
                <c:pt idx="12">
                  <c:v>32.600000000000009</c:v>
                </c:pt>
                <c:pt idx="13">
                  <c:v>35.200000000000003</c:v>
                </c:pt>
                <c:pt idx="14">
                  <c:v>38.799999999999997</c:v>
                </c:pt>
                <c:pt idx="15">
                  <c:v>39.799999999999997</c:v>
                </c:pt>
                <c:pt idx="16">
                  <c:v>41.8</c:v>
                </c:pt>
                <c:pt idx="17">
                  <c:v>43.900000000000006</c:v>
                </c:pt>
                <c:pt idx="18">
                  <c:v>46</c:v>
                </c:pt>
                <c:pt idx="19">
                  <c:v>47.7</c:v>
                </c:pt>
                <c:pt idx="20">
                  <c:v>49.7</c:v>
                </c:pt>
                <c:pt idx="21">
                  <c:v>51.2</c:v>
                </c:pt>
                <c:pt idx="22">
                  <c:v>52.399999999999991</c:v>
                </c:pt>
                <c:pt idx="23">
                  <c:v>53.8</c:v>
                </c:pt>
                <c:pt idx="24">
                  <c:v>55.3</c:v>
                </c:pt>
                <c:pt idx="25">
                  <c:v>57.000000000000014</c:v>
                </c:pt>
                <c:pt idx="26">
                  <c:v>58.3</c:v>
                </c:pt>
                <c:pt idx="27">
                  <c:v>59.399999999999991</c:v>
                </c:pt>
                <c:pt idx="28">
                  <c:v>60.8</c:v>
                </c:pt>
                <c:pt idx="29">
                  <c:v>62.000000000000014</c:v>
                </c:pt>
                <c:pt idx="30">
                  <c:v>63.600000000000009</c:v>
                </c:pt>
                <c:pt idx="31">
                  <c:v>64.500000000000014</c:v>
                </c:pt>
                <c:pt idx="34">
                  <c:v>68.399999999999991</c:v>
                </c:pt>
                <c:pt idx="35">
                  <c:v>67.3</c:v>
                </c:pt>
                <c:pt idx="36">
                  <c:v>65.3</c:v>
                </c:pt>
                <c:pt idx="37">
                  <c:v>63.500000000000014</c:v>
                </c:pt>
                <c:pt idx="38">
                  <c:v>60.8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458-487E-AD96-50DF43BF1B5C}"/>
            </c:ext>
          </c:extLst>
        </c:ser>
        <c:ser>
          <c:idx val="1"/>
          <c:order val="1"/>
          <c:tx>
            <c:v>GF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Sheet1!$A$2:$A$40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</c:numCache>
            </c:numRef>
          </c:xVal>
          <c:yVal>
            <c:numRef>
              <c:f>Sheet1!$V$2:$V$40</c:f>
              <c:numCache>
                <c:formatCode>General</c:formatCode>
                <c:ptCount val="39"/>
                <c:pt idx="0">
                  <c:v>0</c:v>
                </c:pt>
                <c:pt idx="1">
                  <c:v>0.5</c:v>
                </c:pt>
                <c:pt idx="2">
                  <c:v>5.1000000000000085</c:v>
                </c:pt>
                <c:pt idx="3">
                  <c:v>8.4000000000000057</c:v>
                </c:pt>
                <c:pt idx="4">
                  <c:v>12.100000000000009</c:v>
                </c:pt>
                <c:pt idx="5">
                  <c:v>15.300000000000011</c:v>
                </c:pt>
                <c:pt idx="6">
                  <c:v>18.600000000000009</c:v>
                </c:pt>
                <c:pt idx="7">
                  <c:v>21.800000000000011</c:v>
                </c:pt>
                <c:pt idx="8">
                  <c:v>24.900000000000006</c:v>
                </c:pt>
                <c:pt idx="9">
                  <c:v>27.900000000000006</c:v>
                </c:pt>
                <c:pt idx="10">
                  <c:v>30.700000000000003</c:v>
                </c:pt>
                <c:pt idx="11">
                  <c:v>33.600000000000009</c:v>
                </c:pt>
                <c:pt idx="12">
                  <c:v>36.100000000000009</c:v>
                </c:pt>
                <c:pt idx="13">
                  <c:v>38.700000000000003</c:v>
                </c:pt>
                <c:pt idx="14">
                  <c:v>40.900000000000006</c:v>
                </c:pt>
                <c:pt idx="15">
                  <c:v>42.900000000000006</c:v>
                </c:pt>
                <c:pt idx="16">
                  <c:v>45.100000000000009</c:v>
                </c:pt>
                <c:pt idx="17">
                  <c:v>47.100000000000009</c:v>
                </c:pt>
                <c:pt idx="18">
                  <c:v>49</c:v>
                </c:pt>
                <c:pt idx="19">
                  <c:v>51.100000000000009</c:v>
                </c:pt>
                <c:pt idx="20">
                  <c:v>52.900000000000006</c:v>
                </c:pt>
                <c:pt idx="21">
                  <c:v>54.600000000000009</c:v>
                </c:pt>
                <c:pt idx="22">
                  <c:v>56.300000000000011</c:v>
                </c:pt>
                <c:pt idx="23">
                  <c:v>58.099999999999994</c:v>
                </c:pt>
                <c:pt idx="24">
                  <c:v>59.5</c:v>
                </c:pt>
                <c:pt idx="25">
                  <c:v>61.300000000000011</c:v>
                </c:pt>
                <c:pt idx="26">
                  <c:v>63.099999999999994</c:v>
                </c:pt>
                <c:pt idx="27">
                  <c:v>64.599999999999994</c:v>
                </c:pt>
                <c:pt idx="28">
                  <c:v>66.300000000000011</c:v>
                </c:pt>
                <c:pt idx="29">
                  <c:v>67.900000000000006</c:v>
                </c:pt>
                <c:pt idx="30">
                  <c:v>69.5</c:v>
                </c:pt>
                <c:pt idx="31">
                  <c:v>70.200000000000017</c:v>
                </c:pt>
                <c:pt idx="32">
                  <c:v>70.900000000000006</c:v>
                </c:pt>
                <c:pt idx="33">
                  <c:v>69.300000000000011</c:v>
                </c:pt>
                <c:pt idx="34">
                  <c:v>67.200000000000017</c:v>
                </c:pt>
                <c:pt idx="35">
                  <c:v>64.900000000000006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458-487E-AD96-50DF43BF1B5C}"/>
            </c:ext>
          </c:extLst>
        </c:ser>
        <c:ser>
          <c:idx val="2"/>
          <c:order val="2"/>
          <c:tx>
            <c:v>CF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Sheet1!$A$2:$A$40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</c:numCache>
            </c:numRef>
          </c:xVal>
          <c:yVal>
            <c:numRef>
              <c:f>Sheet1!$AL$2:$AL$40</c:f>
              <c:numCache>
                <c:formatCode>General</c:formatCode>
                <c:ptCount val="39"/>
                <c:pt idx="0">
                  <c:v>0</c:v>
                </c:pt>
                <c:pt idx="1">
                  <c:v>2.4000000000000057</c:v>
                </c:pt>
                <c:pt idx="2">
                  <c:v>6.4000000000000057</c:v>
                </c:pt>
                <c:pt idx="3">
                  <c:v>10.099999999999994</c:v>
                </c:pt>
                <c:pt idx="4">
                  <c:v>13.900000000000006</c:v>
                </c:pt>
                <c:pt idx="5">
                  <c:v>17.299999999999997</c:v>
                </c:pt>
                <c:pt idx="6">
                  <c:v>20.799999999999997</c:v>
                </c:pt>
                <c:pt idx="7">
                  <c:v>23.599999999999994</c:v>
                </c:pt>
                <c:pt idx="8">
                  <c:v>26.5</c:v>
                </c:pt>
                <c:pt idx="9">
                  <c:v>29.400000000000006</c:v>
                </c:pt>
                <c:pt idx="10">
                  <c:v>32.299999999999997</c:v>
                </c:pt>
                <c:pt idx="11">
                  <c:v>34.5</c:v>
                </c:pt>
                <c:pt idx="12">
                  <c:v>37</c:v>
                </c:pt>
                <c:pt idx="13">
                  <c:v>39.400000000000006</c:v>
                </c:pt>
                <c:pt idx="14">
                  <c:v>41.5</c:v>
                </c:pt>
                <c:pt idx="15">
                  <c:v>43.7</c:v>
                </c:pt>
                <c:pt idx="16">
                  <c:v>45.7</c:v>
                </c:pt>
                <c:pt idx="17">
                  <c:v>47.5</c:v>
                </c:pt>
                <c:pt idx="18">
                  <c:v>49.5</c:v>
                </c:pt>
                <c:pt idx="19">
                  <c:v>51.199999999999989</c:v>
                </c:pt>
                <c:pt idx="20">
                  <c:v>52.699999999999989</c:v>
                </c:pt>
                <c:pt idx="21">
                  <c:v>54.400000000000006</c:v>
                </c:pt>
                <c:pt idx="22">
                  <c:v>56.199999999999989</c:v>
                </c:pt>
                <c:pt idx="23">
                  <c:v>58</c:v>
                </c:pt>
                <c:pt idx="24">
                  <c:v>59.800000000000011</c:v>
                </c:pt>
                <c:pt idx="25">
                  <c:v>61.199999999999989</c:v>
                </c:pt>
                <c:pt idx="26">
                  <c:v>62.699999999999989</c:v>
                </c:pt>
                <c:pt idx="27">
                  <c:v>64.300000000000011</c:v>
                </c:pt>
                <c:pt idx="28">
                  <c:v>65.699999999999989</c:v>
                </c:pt>
                <c:pt idx="29">
                  <c:v>67</c:v>
                </c:pt>
                <c:pt idx="30">
                  <c:v>68.099999999999994</c:v>
                </c:pt>
                <c:pt idx="31">
                  <c:v>66.5</c:v>
                </c:pt>
                <c:pt idx="32">
                  <c:v>63.800000000000011</c:v>
                </c:pt>
                <c:pt idx="33">
                  <c:v>61</c:v>
                </c:pt>
                <c:pt idx="34">
                  <c:v>57.900000000000006</c:v>
                </c:pt>
                <c:pt idx="35">
                  <c:v>55.699999999999989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458-487E-AD96-50DF43BF1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811359"/>
        <c:axId val="223833439"/>
      </c:scatterChart>
      <c:valAx>
        <c:axId val="223811359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Time [min]</a:t>
                </a:r>
              </a:p>
            </c:rich>
          </c:tx>
          <c:layout>
            <c:manualLayout>
              <c:xMode val="edge"/>
              <c:yMode val="edge"/>
              <c:x val="0.41627627040860654"/>
              <c:y val="0.919432045863259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833439"/>
        <c:crosses val="autoZero"/>
        <c:crossBetween val="midCat"/>
      </c:valAx>
      <c:valAx>
        <c:axId val="223833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Change in Temperature [F]</a:t>
                </a:r>
              </a:p>
            </c:rich>
          </c:tx>
          <c:layout>
            <c:manualLayout>
              <c:xMode val="edge"/>
              <c:yMode val="edge"/>
              <c:x val="6.8676094338241843E-3"/>
              <c:y val="0.115475692377648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8113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499420849629625"/>
          <c:y val="0.7494976798381966"/>
          <c:w val="0.24303712726996121"/>
          <c:h val="8.20675728376076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dirty="0"/>
              <a:t>Temperature change over time Equatorial Cut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11404884223079"/>
          <c:y val="0.12840543377670963"/>
          <c:w val="0.8388207825795575"/>
          <c:h val="0.68836862387602038"/>
        </c:manualLayout>
      </c:layout>
      <c:scatterChart>
        <c:scatterStyle val="lineMarker"/>
        <c:varyColors val="0"/>
        <c:ser>
          <c:idx val="0"/>
          <c:order val="0"/>
          <c:tx>
            <c:v>PEEK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Sheet1!$A$2:$A$40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</c:numCache>
            </c:numRef>
          </c:xVal>
          <c:yVal>
            <c:numRef>
              <c:f>Sheet1!$F$2:$F$40</c:f>
              <c:numCache>
                <c:formatCode>General</c:formatCode>
                <c:ptCount val="39"/>
                <c:pt idx="0">
                  <c:v>0</c:v>
                </c:pt>
                <c:pt idx="1">
                  <c:v>0.89999999999999147</c:v>
                </c:pt>
                <c:pt idx="2">
                  <c:v>3.2999999999999972</c:v>
                </c:pt>
                <c:pt idx="3">
                  <c:v>6.0999999999999943</c:v>
                </c:pt>
                <c:pt idx="4">
                  <c:v>9</c:v>
                </c:pt>
                <c:pt idx="5">
                  <c:v>11.899999999999991</c:v>
                </c:pt>
                <c:pt idx="6">
                  <c:v>14.599999999999994</c:v>
                </c:pt>
                <c:pt idx="7">
                  <c:v>17</c:v>
                </c:pt>
                <c:pt idx="8">
                  <c:v>19.899999999999991</c:v>
                </c:pt>
                <c:pt idx="9">
                  <c:v>22.699999999999989</c:v>
                </c:pt>
                <c:pt idx="10">
                  <c:v>25.299999999999997</c:v>
                </c:pt>
                <c:pt idx="11">
                  <c:v>28</c:v>
                </c:pt>
                <c:pt idx="12">
                  <c:v>30.799999999999997</c:v>
                </c:pt>
                <c:pt idx="13">
                  <c:v>33.599999999999994</c:v>
                </c:pt>
                <c:pt idx="14">
                  <c:v>36.299999999999997</c:v>
                </c:pt>
                <c:pt idx="15">
                  <c:v>39</c:v>
                </c:pt>
                <c:pt idx="16">
                  <c:v>41.599999999999994</c:v>
                </c:pt>
                <c:pt idx="17">
                  <c:v>44.199999999999989</c:v>
                </c:pt>
                <c:pt idx="18">
                  <c:v>47</c:v>
                </c:pt>
                <c:pt idx="19">
                  <c:v>49.5</c:v>
                </c:pt>
                <c:pt idx="20">
                  <c:v>51.399999999999991</c:v>
                </c:pt>
                <c:pt idx="21">
                  <c:v>53.699999999999989</c:v>
                </c:pt>
                <c:pt idx="22">
                  <c:v>55.599999999999994</c:v>
                </c:pt>
                <c:pt idx="23">
                  <c:v>57.799999999999983</c:v>
                </c:pt>
                <c:pt idx="24">
                  <c:v>59.799999999999983</c:v>
                </c:pt>
                <c:pt idx="25">
                  <c:v>61.699999999999989</c:v>
                </c:pt>
                <c:pt idx="26">
                  <c:v>63.299999999999983</c:v>
                </c:pt>
                <c:pt idx="27">
                  <c:v>65.099999999999994</c:v>
                </c:pt>
                <c:pt idx="28">
                  <c:v>66.599999999999994</c:v>
                </c:pt>
                <c:pt idx="29">
                  <c:v>67.699999999999989</c:v>
                </c:pt>
                <c:pt idx="30">
                  <c:v>69.400000000000006</c:v>
                </c:pt>
                <c:pt idx="31">
                  <c:v>70.299999999999983</c:v>
                </c:pt>
                <c:pt idx="32">
                  <c:v>69.699999999999989</c:v>
                </c:pt>
                <c:pt idx="33">
                  <c:v>68.699999999999989</c:v>
                </c:pt>
                <c:pt idx="34">
                  <c:v>67.400000000000006</c:v>
                </c:pt>
                <c:pt idx="35">
                  <c:v>65.799999999999983</c:v>
                </c:pt>
                <c:pt idx="36">
                  <c:v>64.5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752-4121-8D50-38651A3C8CA5}"/>
            </c:ext>
          </c:extLst>
        </c:ser>
        <c:ser>
          <c:idx val="1"/>
          <c:order val="1"/>
          <c:tx>
            <c:v>GF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Sheet1!$A$2:$A$40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</c:numCache>
            </c:numRef>
          </c:xVal>
          <c:yVal>
            <c:numRef>
              <c:f>Sheet1!$V$2:$V$40</c:f>
              <c:numCache>
                <c:formatCode>General</c:formatCode>
                <c:ptCount val="39"/>
                <c:pt idx="0">
                  <c:v>0</c:v>
                </c:pt>
                <c:pt idx="1">
                  <c:v>3</c:v>
                </c:pt>
                <c:pt idx="2">
                  <c:v>5.2999999999999972</c:v>
                </c:pt>
                <c:pt idx="3">
                  <c:v>8.2000000000000028</c:v>
                </c:pt>
                <c:pt idx="4">
                  <c:v>11.200000000000003</c:v>
                </c:pt>
                <c:pt idx="5">
                  <c:v>13.799999999999997</c:v>
                </c:pt>
                <c:pt idx="6">
                  <c:v>16.200000000000003</c:v>
                </c:pt>
                <c:pt idx="7">
                  <c:v>19</c:v>
                </c:pt>
                <c:pt idx="8">
                  <c:v>22</c:v>
                </c:pt>
                <c:pt idx="9">
                  <c:v>24</c:v>
                </c:pt>
                <c:pt idx="10">
                  <c:v>26.5</c:v>
                </c:pt>
                <c:pt idx="11">
                  <c:v>28.799999999999997</c:v>
                </c:pt>
                <c:pt idx="12">
                  <c:v>31.299999999999997</c:v>
                </c:pt>
                <c:pt idx="13">
                  <c:v>33.899999999999991</c:v>
                </c:pt>
                <c:pt idx="14">
                  <c:v>36</c:v>
                </c:pt>
                <c:pt idx="15">
                  <c:v>38.700000000000003</c:v>
                </c:pt>
                <c:pt idx="16">
                  <c:v>40.799999999999997</c:v>
                </c:pt>
                <c:pt idx="17">
                  <c:v>42.999999999999986</c:v>
                </c:pt>
                <c:pt idx="18">
                  <c:v>45.100000000000009</c:v>
                </c:pt>
                <c:pt idx="19">
                  <c:v>47.2</c:v>
                </c:pt>
                <c:pt idx="20">
                  <c:v>48.8</c:v>
                </c:pt>
                <c:pt idx="21">
                  <c:v>50.499999999999986</c:v>
                </c:pt>
                <c:pt idx="22">
                  <c:v>52.499999999999986</c:v>
                </c:pt>
                <c:pt idx="23">
                  <c:v>53.8</c:v>
                </c:pt>
                <c:pt idx="24">
                  <c:v>55.3</c:v>
                </c:pt>
                <c:pt idx="25">
                  <c:v>56.899999999999991</c:v>
                </c:pt>
                <c:pt idx="26">
                  <c:v>58.2</c:v>
                </c:pt>
                <c:pt idx="27">
                  <c:v>59.7</c:v>
                </c:pt>
                <c:pt idx="28">
                  <c:v>60.999999999999986</c:v>
                </c:pt>
                <c:pt idx="29">
                  <c:v>61.899999999999991</c:v>
                </c:pt>
                <c:pt idx="30">
                  <c:v>63.100000000000009</c:v>
                </c:pt>
                <c:pt idx="31">
                  <c:v>62.8</c:v>
                </c:pt>
                <c:pt idx="32">
                  <c:v>60.7</c:v>
                </c:pt>
                <c:pt idx="33">
                  <c:v>58.600000000000009</c:v>
                </c:pt>
                <c:pt idx="34">
                  <c:v>56.499999999999986</c:v>
                </c:pt>
                <c:pt idx="35">
                  <c:v>54.7</c:v>
                </c:pt>
                <c:pt idx="36">
                  <c:v>53.2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752-4121-8D50-38651A3C8CA5}"/>
            </c:ext>
          </c:extLst>
        </c:ser>
        <c:ser>
          <c:idx val="2"/>
          <c:order val="2"/>
          <c:tx>
            <c:v>CF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Sheet1!$A$2:$A$40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</c:numCache>
            </c:numRef>
          </c:xVal>
          <c:yVal>
            <c:numRef>
              <c:f>Sheet1!$AL$2:$AL$40</c:f>
              <c:numCache>
                <c:formatCode>General</c:formatCode>
                <c:ptCount val="39"/>
                <c:pt idx="0">
                  <c:v>0</c:v>
                </c:pt>
                <c:pt idx="1">
                  <c:v>3.6000000000000085</c:v>
                </c:pt>
                <c:pt idx="2">
                  <c:v>7.6000000000000085</c:v>
                </c:pt>
                <c:pt idx="3">
                  <c:v>11.600000000000009</c:v>
                </c:pt>
                <c:pt idx="4">
                  <c:v>14.799999999999997</c:v>
                </c:pt>
                <c:pt idx="5">
                  <c:v>17.900000000000006</c:v>
                </c:pt>
                <c:pt idx="6">
                  <c:v>20.600000000000009</c:v>
                </c:pt>
                <c:pt idx="7">
                  <c:v>23.799999999999997</c:v>
                </c:pt>
                <c:pt idx="8">
                  <c:v>26.700000000000003</c:v>
                </c:pt>
                <c:pt idx="9">
                  <c:v>29.700000000000003</c:v>
                </c:pt>
                <c:pt idx="10">
                  <c:v>32.400000000000006</c:v>
                </c:pt>
                <c:pt idx="11">
                  <c:v>35.200000000000003</c:v>
                </c:pt>
                <c:pt idx="12">
                  <c:v>37.400000000000006</c:v>
                </c:pt>
                <c:pt idx="13">
                  <c:v>40</c:v>
                </c:pt>
                <c:pt idx="14">
                  <c:v>42.2</c:v>
                </c:pt>
                <c:pt idx="15">
                  <c:v>44.600000000000009</c:v>
                </c:pt>
                <c:pt idx="16">
                  <c:v>46.8</c:v>
                </c:pt>
                <c:pt idx="17">
                  <c:v>48.900000000000006</c:v>
                </c:pt>
                <c:pt idx="18">
                  <c:v>51.000000000000014</c:v>
                </c:pt>
                <c:pt idx="19">
                  <c:v>53.2</c:v>
                </c:pt>
                <c:pt idx="20">
                  <c:v>55.000000000000014</c:v>
                </c:pt>
                <c:pt idx="21">
                  <c:v>56.600000000000009</c:v>
                </c:pt>
                <c:pt idx="22">
                  <c:v>58.600000000000009</c:v>
                </c:pt>
                <c:pt idx="23">
                  <c:v>60.399999999999991</c:v>
                </c:pt>
                <c:pt idx="24">
                  <c:v>62.000000000000014</c:v>
                </c:pt>
                <c:pt idx="25">
                  <c:v>63.600000000000009</c:v>
                </c:pt>
                <c:pt idx="26">
                  <c:v>65.399999999999991</c:v>
                </c:pt>
                <c:pt idx="27">
                  <c:v>66.7</c:v>
                </c:pt>
                <c:pt idx="28">
                  <c:v>68.3</c:v>
                </c:pt>
                <c:pt idx="29">
                  <c:v>69.8</c:v>
                </c:pt>
                <c:pt idx="30">
                  <c:v>71.2</c:v>
                </c:pt>
                <c:pt idx="31">
                  <c:v>69.2</c:v>
                </c:pt>
                <c:pt idx="32">
                  <c:v>65.899999999999991</c:v>
                </c:pt>
                <c:pt idx="33">
                  <c:v>63.2</c:v>
                </c:pt>
                <c:pt idx="34">
                  <c:v>60.8</c:v>
                </c:pt>
                <c:pt idx="35">
                  <c:v>58.7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752-4121-8D50-38651A3C8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811359"/>
        <c:axId val="223833439"/>
      </c:scatterChart>
      <c:valAx>
        <c:axId val="2238113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Time [min]</a:t>
                </a:r>
              </a:p>
            </c:rich>
          </c:tx>
          <c:layout>
            <c:manualLayout>
              <c:xMode val="edge"/>
              <c:yMode val="edge"/>
              <c:x val="0.4162763454433403"/>
              <c:y val="0.898811102363292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833439"/>
        <c:crosses val="autoZero"/>
        <c:crossBetween val="midCat"/>
      </c:valAx>
      <c:valAx>
        <c:axId val="223833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Change in Temperature [F]</a:t>
                </a:r>
              </a:p>
            </c:rich>
          </c:tx>
          <c:layout>
            <c:manualLayout>
              <c:xMode val="edge"/>
              <c:yMode val="edge"/>
              <c:x val="1.3735221343452455E-2"/>
              <c:y val="0.10647833533612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8113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499433737561013"/>
          <c:y val="0.72168400116023701"/>
          <c:w val="0.24303717107794989"/>
          <c:h val="8.9742952250721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0B5F2-5F03-44AA-8DBA-BC9D6FD7F4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C8F97-91AE-4459-AA18-C37B22BB3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3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8F97-91AE-4459-AA18-C37B22BB3E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80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A78D693-BA62-1E4A-A3D2-53CDC72AA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14" y="253920"/>
            <a:ext cx="11740585" cy="660408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832" y="1981872"/>
            <a:ext cx="5107093" cy="1559401"/>
          </a:xfrm>
        </p:spPr>
        <p:txBody>
          <a:bodyPr lIns="0" tIns="0" rIns="0" bIns="0" anchor="t" anchorCtr="0">
            <a:normAutofit/>
          </a:bodyPr>
          <a:lstStyle>
            <a:lvl1pPr algn="l" fontAlgn="t">
              <a:lnSpc>
                <a:spcPct val="100000"/>
              </a:lnSpc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3561746"/>
            <a:ext cx="5107093" cy="646853"/>
          </a:xfrm>
        </p:spPr>
        <p:txBody>
          <a:bodyPr lIns="0" tIns="0" rIns="0" bIns="0"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add presenter or presenting org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D57AE5-8F4A-FA4E-90E4-E2EE525E9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7831"/>
            <a:ext cx="4441952" cy="2039672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000446-DC24-2642-A21F-0BEA007314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396170"/>
            <a:ext cx="3618807" cy="324812"/>
          </a:xfrm>
        </p:spPr>
        <p:txBody>
          <a:bodyPr lIns="0" tIns="0" rIns="0" bIns="0"/>
          <a:lstStyle>
            <a:lvl1pPr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the date of the presentation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5AE9854-7A76-C34E-9D7F-DE749A698C73}"/>
              </a:ext>
            </a:extLst>
          </p:cNvPr>
          <p:cNvSpPr txBox="1">
            <a:spLocks/>
          </p:cNvSpPr>
          <p:nvPr/>
        </p:nvSpPr>
        <p:spPr>
          <a:xfrm>
            <a:off x="11606785" y="6465497"/>
            <a:ext cx="293980" cy="27047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33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z="933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/>
        </p:nvSpPr>
        <p:spPr>
          <a:xfrm>
            <a:off x="10765536" y="6461336"/>
            <a:ext cx="813219" cy="19800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z="933" smtClean="0"/>
              <a:pPr/>
              <a:t>7/27/2026</a:t>
            </a:fld>
            <a:endParaRPr lang="en-US" sz="933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15BFA-90C1-0F46-AAA7-8C67D48F46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5520163"/>
            <a:ext cx="3462867" cy="505883"/>
          </a:xfrm>
        </p:spPr>
        <p:txBody>
          <a:bodyPr lIns="0" tIns="0" rIns="0" bIns="0" anchor="t" anchorCtr="0"/>
          <a:lstStyle>
            <a:lvl1pPr>
              <a:buFontTx/>
              <a:buNone/>
              <a:defRPr sz="1333">
                <a:solidFill>
                  <a:schemeClr val="bg1">
                    <a:lumMod val="65000"/>
                  </a:schemeClr>
                </a:solidFill>
              </a:defRPr>
            </a:lvl1pPr>
            <a:lvl2pPr>
              <a:buFontTx/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2pPr>
            <a:lvl3pPr>
              <a:buFontTx/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3pPr>
            <a:lvl4pPr>
              <a:buFontTx/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4pPr>
            <a:lvl5pPr>
              <a:buFontTx/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LA-UR number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14CA33-8F7C-674C-8C40-9D83B5A1C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36" y="6335201"/>
            <a:ext cx="797465" cy="3661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5E8F88-2F04-A24D-B64D-D31A64C16106}"/>
              </a:ext>
            </a:extLst>
          </p:cNvPr>
          <p:cNvSpPr txBox="1"/>
          <p:nvPr/>
        </p:nvSpPr>
        <p:spPr>
          <a:xfrm>
            <a:off x="1224910" y="6479877"/>
            <a:ext cx="5184345" cy="102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Managed by Triad National Security, LLC, for the U.S. Department of Energy’s NNSA.</a:t>
            </a:r>
          </a:p>
        </p:txBody>
      </p:sp>
    </p:spTree>
    <p:extLst>
      <p:ext uri="{BB962C8B-B14F-4D97-AF65-F5344CB8AC3E}">
        <p14:creationId xmlns:p14="http://schemas.microsoft.com/office/powerpoint/2010/main" val="25641365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ext Area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46214E2-32D4-424B-9DE1-4EDE44296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1524001"/>
            <a:ext cx="5120640" cy="36317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40E4E95-1B27-5348-9471-7BB69800ED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10972800" cy="89001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1B65E676-959E-0E41-8EAD-45D6F7E076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61760" y="1524001"/>
            <a:ext cx="5120640" cy="36317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1900B1-3D44-764E-9A42-70386E05E5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2011680"/>
            <a:ext cx="5120640" cy="4046357"/>
          </a:xfrm>
        </p:spPr>
        <p:txBody>
          <a:bodyPr lIns="0" tIns="0" rIns="0" bIns="0">
            <a:noAutofit/>
          </a:bodyPr>
          <a:lstStyle>
            <a:lvl1pPr marL="243834" indent="-243834"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8685422-C0F4-174C-BFA6-015246A3D4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61760" y="2011680"/>
            <a:ext cx="5120640" cy="4046357"/>
          </a:xfrm>
        </p:spPr>
        <p:txBody>
          <a:bodyPr lIns="0" tIns="0" rIns="0" bIns="0">
            <a:noAutofit/>
          </a:bodyPr>
          <a:lstStyle>
            <a:lvl1pPr marL="243834" indent="-243834"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918688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hotos and Tex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84D7D689-7F2D-0348-816C-97C77A8DA1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972800" cy="89001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DB2A39F7-5A62-2B4C-A657-BD57B5768EF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" y="1524000"/>
            <a:ext cx="4913376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6CCEB416-B433-8F46-8DFF-FFAC7ACCA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" y="4693920"/>
            <a:ext cx="4913376" cy="24144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66B16311-DD9F-7D43-964B-E92B217DC39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" y="5120640"/>
            <a:ext cx="4913376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023AA45D-8199-F644-847B-E64A5EC3FB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4328160"/>
            <a:ext cx="491337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2652C890-3579-2E47-9AB6-1D78A5E4764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669024" y="1524000"/>
            <a:ext cx="4913376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DD1D0C09-D811-144F-BEBD-275B6A12072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69024" y="4693920"/>
            <a:ext cx="4913376" cy="24144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2213ED2D-D77F-7D49-9E2D-96B09A5A751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669024" y="5120640"/>
            <a:ext cx="4913376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5AA83665-F240-0345-B903-C8950DEFAF0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69024" y="4328160"/>
            <a:ext cx="491337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3765084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13F276B-7B5E-4A45-AB9F-2B475F2AEA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1524000"/>
            <a:ext cx="3324376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225D86E-8C5D-1841-9FAC-7F2781607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4693920"/>
            <a:ext cx="332841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3F0E9DEE-404F-3B49-8159-94FE1CD37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" y="5120640"/>
            <a:ext cx="3328416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7A3DBA4-BE0E-254D-B5C0-8A64DDD66A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972800" cy="89001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1D2BBC2-2746-3640-A719-673E2A8446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" y="4328160"/>
            <a:ext cx="332841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9502A4B-C79D-094E-AB5C-63DF6E12EF8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36533" y="1524000"/>
            <a:ext cx="3328416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EAC29D9-3DBA-0242-8290-359D5CA84B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47989" y="4693920"/>
            <a:ext cx="332841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3F9A309D-AA80-C54C-9A92-012D53D91C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47989" y="5120640"/>
            <a:ext cx="3328416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03EA5BB2-66F6-4F44-964B-E9F9D73F21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47988" y="4328160"/>
            <a:ext cx="332841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898309A4-718B-084E-8229-17E4D40AEA4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251489" y="1524000"/>
            <a:ext cx="3328416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36A0BC0D-8996-364B-A361-13CBBB9B478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65036" y="4693920"/>
            <a:ext cx="332841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8D60D97D-2394-F140-9FBA-975ED64074F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66176" y="5120640"/>
            <a:ext cx="3328416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5AA90BFA-AE15-3049-88D8-EA2FDB94E71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264089" y="4328160"/>
            <a:ext cx="3328416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1162119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61FE822B-AC64-EF4D-8FBA-F5A67DA6075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09600" y="1524000"/>
            <a:ext cx="2438400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55F05C8A-25A6-8743-93FA-19E18F32CEE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9600" y="469392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FCE87CD-A10E-D049-9E39-8C800BEF41A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" y="5120640"/>
            <a:ext cx="2438400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7B382B21-A741-2447-9794-C4BAAA2A34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" y="432816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819E2C4F-8306-5F45-9827-3921D5E3EB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972800" cy="89001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D4247F89-81E5-374A-93B4-95F0EBEEB19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467947" y="1524000"/>
            <a:ext cx="2438400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F7F65FAA-0013-D547-8E1C-08509B0C975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467947" y="469392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E0CC8275-50BB-9D46-8CBD-03E17397C1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467947" y="5120640"/>
            <a:ext cx="2438400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657B4D06-BD92-7545-B5A7-8502A75042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467947" y="432816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CF4ED884-6C25-824B-BDBF-AF0431A6640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6312747" y="1524000"/>
            <a:ext cx="2438400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AA0BC496-BA6C-7C4D-AC5E-A59885AE42A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312747" y="469392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7D1AADA-118E-BE41-B80B-51BBD18F656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312747" y="5120640"/>
            <a:ext cx="2438400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E24E11C2-3904-B24A-8E60-8EA03D6D30B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12747" y="432816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17E6B775-F183-E24D-B8C8-C5A9D75E35B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144000" y="1524000"/>
            <a:ext cx="2438400" cy="2706624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7BA052C5-1320-4341-BC7F-17F881F3CCB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144000" y="469392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2BD7FEF4-B67E-064E-B1C5-49DA8EA6851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44000" y="5120640"/>
            <a:ext cx="2438400" cy="97536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67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EF1030E4-D0AC-614F-A18A-3872122286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44000" y="4328160"/>
            <a:ext cx="24384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</p:spTree>
    <p:extLst>
      <p:ext uri="{BB962C8B-B14F-4D97-AF65-F5344CB8AC3E}">
        <p14:creationId xmlns:p14="http://schemas.microsoft.com/office/powerpoint/2010/main" val="4072906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 White_Visual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C70A86-A745-E949-B1D0-41B5D2173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972800" cy="89001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374AFBB-4A85-9144-9EB0-15F9294B61F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" y="1524000"/>
            <a:ext cx="10972800" cy="4141621"/>
          </a:xfrm>
        </p:spPr>
        <p:txBody>
          <a:bodyPr/>
          <a:lstStyle>
            <a:lvl1pPr>
              <a:buNone/>
              <a:defRPr sz="2133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graph, photo, or data visualization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F0B3C679-22DF-8940-B381-273549871C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5862323"/>
            <a:ext cx="10972800" cy="2438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71237F-D7E9-904A-BC33-1E69BDE7303D}"/>
              </a:ext>
            </a:extLst>
          </p:cNvPr>
          <p:cNvSpPr/>
          <p:nvPr/>
        </p:nvSpPr>
        <p:spPr>
          <a:xfrm>
            <a:off x="-1109514" y="1"/>
            <a:ext cx="754145" cy="754145"/>
          </a:xfrm>
          <a:prstGeom prst="rect">
            <a:avLst/>
          </a:prstGeom>
          <a:solidFill>
            <a:srgbClr val="0A19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7B0030-82A1-3149-AAC5-8B912D85AC60}"/>
              </a:ext>
            </a:extLst>
          </p:cNvPr>
          <p:cNvSpPr/>
          <p:nvPr/>
        </p:nvSpPr>
        <p:spPr>
          <a:xfrm>
            <a:off x="-1109514" y="1332324"/>
            <a:ext cx="754145" cy="754145"/>
          </a:xfrm>
          <a:prstGeom prst="rect">
            <a:avLst/>
          </a:prstGeom>
          <a:solidFill>
            <a:srgbClr val="1A70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678108-D8E6-6F48-9E71-79B4060AB9EF}"/>
              </a:ext>
            </a:extLst>
          </p:cNvPr>
          <p:cNvSpPr/>
          <p:nvPr/>
        </p:nvSpPr>
        <p:spPr>
          <a:xfrm>
            <a:off x="-1109514" y="2714922"/>
            <a:ext cx="754145" cy="754145"/>
          </a:xfrm>
          <a:prstGeom prst="rect">
            <a:avLst/>
          </a:prstGeom>
          <a:solidFill>
            <a:srgbClr val="00AA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500438-DFE5-1541-A57C-CCDAE308867C}"/>
              </a:ext>
            </a:extLst>
          </p:cNvPr>
          <p:cNvSpPr/>
          <p:nvPr/>
        </p:nvSpPr>
        <p:spPr>
          <a:xfrm>
            <a:off x="-1109514" y="4097521"/>
            <a:ext cx="754145" cy="754145"/>
          </a:xfrm>
          <a:prstGeom prst="rect">
            <a:avLst/>
          </a:prstGeom>
          <a:solidFill>
            <a:srgbClr val="FF91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A0A870-4CCE-B041-ADAA-FFD498F6B5DE}"/>
              </a:ext>
            </a:extLst>
          </p:cNvPr>
          <p:cNvSpPr txBox="1"/>
          <p:nvPr/>
        </p:nvSpPr>
        <p:spPr>
          <a:xfrm>
            <a:off x="-2379527" y="-953888"/>
            <a:ext cx="2024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LANL-APPROVED </a:t>
            </a:r>
          </a:p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 PALETTE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AD157-F0FF-E841-B877-5FF726EE6DB4}"/>
              </a:ext>
            </a:extLst>
          </p:cNvPr>
          <p:cNvSpPr txBox="1"/>
          <p:nvPr/>
        </p:nvSpPr>
        <p:spPr>
          <a:xfrm>
            <a:off x="-2812573" y="-3329"/>
            <a:ext cx="174393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COLOR: ULTRAMARINE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EF9DA1-1206-D94F-936A-8C56D3FA0437}"/>
              </a:ext>
            </a:extLst>
          </p:cNvPr>
          <p:cNvSpPr txBox="1"/>
          <p:nvPr/>
        </p:nvSpPr>
        <p:spPr>
          <a:xfrm>
            <a:off x="-2812573" y="1316423"/>
            <a:ext cx="174393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COLOR: BLUE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18CEFD-1271-3F43-A3DB-664C3A2A6F61}"/>
              </a:ext>
            </a:extLst>
          </p:cNvPr>
          <p:cNvSpPr txBox="1"/>
          <p:nvPr/>
        </p:nvSpPr>
        <p:spPr>
          <a:xfrm>
            <a:off x="-2812573" y="2711591"/>
            <a:ext cx="174393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PALETTE: GREEN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2C2957-98B7-7447-A979-8F5F9439F931}"/>
              </a:ext>
            </a:extLst>
          </p:cNvPr>
          <p:cNvSpPr txBox="1"/>
          <p:nvPr/>
        </p:nvSpPr>
        <p:spPr>
          <a:xfrm>
            <a:off x="-2812573" y="4106758"/>
            <a:ext cx="174393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PALETTE: ORANGE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7D5F0D-5C60-5143-BF1E-4A0546C4287F}"/>
              </a:ext>
            </a:extLst>
          </p:cNvPr>
          <p:cNvSpPr/>
          <p:nvPr/>
        </p:nvSpPr>
        <p:spPr>
          <a:xfrm>
            <a:off x="-1109514" y="5541578"/>
            <a:ext cx="754145" cy="7541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A6A2F-D5F2-CB4B-A618-B3021CB6FE30}"/>
              </a:ext>
            </a:extLst>
          </p:cNvPr>
          <p:cNvSpPr txBox="1"/>
          <p:nvPr/>
        </p:nvSpPr>
        <p:spPr>
          <a:xfrm>
            <a:off x="-2812573" y="5550815"/>
            <a:ext cx="174393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MONOCHROMATIC: GREY</a:t>
            </a:r>
          </a:p>
        </p:txBody>
      </p:sp>
    </p:spTree>
    <p:extLst>
      <p:ext uri="{BB962C8B-B14F-4D97-AF65-F5344CB8AC3E}">
        <p14:creationId xmlns:p14="http://schemas.microsoft.com/office/powerpoint/2010/main" val="78824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Background 2_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609600"/>
            <a:ext cx="10972800" cy="914400"/>
          </a:xfrm>
        </p:spPr>
        <p:txBody>
          <a:bodyPr anchor="t" anchorCtr="0"/>
          <a:lstStyle>
            <a:lvl1pPr algn="l">
              <a:defRPr sz="32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267200"/>
          </a:xfrm>
        </p:spPr>
        <p:txBody>
          <a:bodyPr/>
          <a:lstStyle>
            <a:lvl1pPr marL="304792" indent="-289977">
              <a:buClr>
                <a:srgbClr val="3296DC"/>
              </a:buClr>
              <a:buFont typeface="+mj-lt"/>
              <a:buAutoNum type="arabicPeriod"/>
              <a:tabLst/>
              <a:defRPr/>
            </a:lvl1pPr>
            <a:lvl2pPr marL="611702" indent="-306910">
              <a:buClr>
                <a:srgbClr val="3296DC"/>
              </a:buClr>
              <a:buFont typeface="+mj-lt"/>
              <a:buAutoNum type="arabicPeriod"/>
              <a:tabLst/>
              <a:defRPr/>
            </a:lvl2pPr>
            <a:lvl3pPr marL="916494" indent="-304792">
              <a:buClr>
                <a:srgbClr val="3296DC"/>
              </a:buClr>
              <a:buFont typeface="+mj-lt"/>
              <a:buAutoNum type="arabicPeriod"/>
              <a:tabLst/>
              <a:defRPr/>
            </a:lvl3pPr>
            <a:lvl4pPr marL="2061582" indent="-232828">
              <a:tabLst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153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D724F-28C0-3E33-145E-89F3E0814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AC7AA-D1CE-8F4D-69FA-DF4CA315D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2217F-D545-7A95-FD52-BF57A3DC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36F32-DA7E-4ACC-874D-41ECBE2EBEB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370E7-B35E-2361-B8AA-655D5C53C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191B8-A30E-BD39-0CE5-D6B6D804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46BEA-3147-4322-AE19-1666FBA1F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12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_Blue BG_Title and text only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2C70FB-7F53-074A-B6BE-83A5226B14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77"/>
          <a:stretch/>
        </p:blipFill>
        <p:spPr>
          <a:xfrm>
            <a:off x="6096001" y="253920"/>
            <a:ext cx="6095999" cy="6604080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D7EDC4A-BEF6-BF42-9D9A-F47ED202C474}"/>
              </a:ext>
            </a:extLst>
          </p:cNvPr>
          <p:cNvSpPr txBox="1">
            <a:spLocks/>
          </p:cNvSpPr>
          <p:nvPr/>
        </p:nvSpPr>
        <p:spPr>
          <a:xfrm>
            <a:off x="11606785" y="6461336"/>
            <a:ext cx="293980" cy="27047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33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z="933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0837E2F-4F21-1044-BFBE-A09264C747AB}"/>
              </a:ext>
            </a:extLst>
          </p:cNvPr>
          <p:cNvSpPr txBox="1">
            <a:spLocks/>
          </p:cNvSpPr>
          <p:nvPr/>
        </p:nvSpPr>
        <p:spPr>
          <a:xfrm>
            <a:off x="10765536" y="6461336"/>
            <a:ext cx="813219" cy="19800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z="933" smtClean="0"/>
              <a:pPr/>
              <a:t>7/27/2026</a:t>
            </a:fld>
            <a:endParaRPr lang="en-US" sz="933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6882-4466-CA4B-838A-C94D33F4B2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10972800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79DEE7-37EE-CA4D-8507-ABBFE1A5E8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524000"/>
            <a:ext cx="10972800" cy="4260851"/>
          </a:xfrm>
        </p:spPr>
        <p:txBody>
          <a:bodyPr wrap="square" lIns="0" tIns="0" rIns="0" bIns="0">
            <a:noAutofit/>
          </a:bodyPr>
          <a:lstStyle>
            <a:lvl1pPr marL="306910" indent="-306910">
              <a:lnSpc>
                <a:spcPct val="100000"/>
              </a:lnSpc>
              <a:spcBef>
                <a:spcPts val="800"/>
              </a:spcBef>
              <a:tabLst/>
              <a:defRPr>
                <a:solidFill>
                  <a:schemeClr val="bg1"/>
                </a:solidFill>
              </a:defRPr>
            </a:lvl1pPr>
            <a:lvl2pPr marL="613818" indent="-306910">
              <a:tabLst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1219170" indent="-302676">
              <a:tabLst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7776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C25BDFE-288F-694A-8F3E-5EA7C70FB2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09600"/>
            <a:ext cx="10972800" cy="89001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43AE689-5E80-EF4B-BEB2-12EB7E2E75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1561" y="2713840"/>
            <a:ext cx="1465072" cy="112506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F08DEE9-E8E9-294E-AFDB-272348017E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30421" y="2713840"/>
            <a:ext cx="1465072" cy="112506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515D795-953A-8047-83C7-D0752DBDB0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14751" y="2713840"/>
            <a:ext cx="1465072" cy="112506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EC01086B-B4A6-8A48-849F-4A810C93B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35225" y="2713840"/>
            <a:ext cx="1465072" cy="112506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2E775BD-5F42-B44F-98CB-85BE7A979F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35452" y="2713840"/>
            <a:ext cx="1465072" cy="112506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266F9AF-0547-674E-8536-FB560908A4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38191" y="2713840"/>
            <a:ext cx="1465072" cy="112506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1F14FC34-4139-5E42-8B4C-3D14628AB15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1562" y="2119665"/>
            <a:ext cx="331500" cy="28464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7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9" name="Text Placeholder 37">
            <a:extLst>
              <a:ext uri="{FF2B5EF4-FFF2-40B4-BE49-F238E27FC236}">
                <a16:creationId xmlns:a16="http://schemas.microsoft.com/office/drawing/2014/main" id="{9C51006D-405B-1540-844A-A08EDAFBA83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56957" y="2119665"/>
            <a:ext cx="331500" cy="28464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7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40" name="Text Placeholder 37">
            <a:extLst>
              <a:ext uri="{FF2B5EF4-FFF2-40B4-BE49-F238E27FC236}">
                <a16:creationId xmlns:a16="http://schemas.microsoft.com/office/drawing/2014/main" id="{B91A61BE-01BD-F145-9B92-D20E78E3DAB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8258" y="2119665"/>
            <a:ext cx="331500" cy="28464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7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41" name="Text Placeholder 37">
            <a:extLst>
              <a:ext uri="{FF2B5EF4-FFF2-40B4-BE49-F238E27FC236}">
                <a16:creationId xmlns:a16="http://schemas.microsoft.com/office/drawing/2014/main" id="{D5F2828C-B1EF-364B-8D48-33FAC26A31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27217" y="2119665"/>
            <a:ext cx="331500" cy="28464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7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0D5B74BE-11D4-3E4C-AA8A-16543EABA1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67845" y="2119665"/>
            <a:ext cx="331500" cy="28464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7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A61A0372-A989-7542-8743-212304AD19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133647" y="2119665"/>
            <a:ext cx="331500" cy="28464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7" b="0" i="0">
                <a:solidFill>
                  <a:srgbClr val="69C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F70A5-083D-2649-B16E-E603A2ACAC1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0025" y="4056096"/>
            <a:ext cx="1463040" cy="1718733"/>
          </a:xfrm>
        </p:spPr>
        <p:txBody>
          <a:bodyPr/>
          <a:lstStyle>
            <a:lvl1pPr marL="152396" indent="-152396">
              <a:tabLst/>
              <a:defRPr sz="1600"/>
            </a:lvl1pPr>
            <a:lvl2pPr marL="306910" indent="-154513">
              <a:tabLst/>
              <a:defRPr sz="1333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60BD62F-9DEA-AD47-9777-0410E222A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91475" y="4059936"/>
            <a:ext cx="1507501" cy="1718733"/>
          </a:xfrm>
        </p:spPr>
        <p:txBody>
          <a:bodyPr/>
          <a:lstStyle>
            <a:lvl1pPr marL="152396" indent="-152396">
              <a:tabLst/>
              <a:defRPr sz="1600"/>
            </a:lvl1pPr>
            <a:lvl2pPr marL="306910" indent="-154513">
              <a:tabLst/>
              <a:defRPr sz="1333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520748F-3B1C-7D44-9F74-07C77A95BDF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98071" y="4059936"/>
            <a:ext cx="1507501" cy="1718733"/>
          </a:xfrm>
        </p:spPr>
        <p:txBody>
          <a:bodyPr/>
          <a:lstStyle>
            <a:lvl1pPr marL="152396" indent="-152396">
              <a:tabLst/>
              <a:defRPr sz="1600"/>
            </a:lvl1pPr>
            <a:lvl2pPr marL="306910" indent="-154513">
              <a:tabLst/>
              <a:defRPr sz="1333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1F05B3B-46BF-E34A-B6EB-3B5C40F9DF4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24407" y="4059936"/>
            <a:ext cx="1507501" cy="1718733"/>
          </a:xfrm>
        </p:spPr>
        <p:txBody>
          <a:bodyPr/>
          <a:lstStyle>
            <a:lvl1pPr marL="152396" indent="-152396">
              <a:tabLst/>
              <a:defRPr sz="1600"/>
            </a:lvl1pPr>
            <a:lvl2pPr marL="306910" indent="-154513">
              <a:tabLst/>
              <a:defRPr sz="1333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0A64131-E697-7142-892C-FECA1AF2C5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229600" y="4059936"/>
            <a:ext cx="1507501" cy="1718733"/>
          </a:xfrm>
        </p:spPr>
        <p:txBody>
          <a:bodyPr/>
          <a:lstStyle>
            <a:lvl1pPr marL="152396" indent="-152396">
              <a:tabLst/>
              <a:defRPr sz="1600"/>
            </a:lvl1pPr>
            <a:lvl2pPr marL="306910" indent="-154513">
              <a:tabLst/>
              <a:defRPr sz="1333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F72F97E-E60E-FB4D-82AA-CB9ACA474A8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28311" y="4059936"/>
            <a:ext cx="1507501" cy="1718733"/>
          </a:xfrm>
        </p:spPr>
        <p:txBody>
          <a:bodyPr/>
          <a:lstStyle>
            <a:lvl1pPr marL="152396" indent="-152396">
              <a:tabLst/>
              <a:defRPr sz="1600"/>
            </a:lvl1pPr>
            <a:lvl2pPr marL="306910" indent="-154513">
              <a:tabLst/>
              <a:defRPr sz="1333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dirty="0"/>
              <a:t>Click to add section summary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31233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Only-No Subhead"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10972800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4F4C0B-8E0E-D247-8998-89B0F977E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524000"/>
            <a:ext cx="16617696" cy="4260851"/>
          </a:xfrm>
        </p:spPr>
        <p:txBody>
          <a:bodyPr wrap="square" lIns="0" tIns="0" rIns="0" bIns="0">
            <a:noAutofit/>
          </a:bodyPr>
          <a:lstStyle>
            <a:lvl1pPr marL="306910" indent="-306910">
              <a:lnSpc>
                <a:spcPct val="100000"/>
              </a:lnSpc>
              <a:spcBef>
                <a:spcPts val="800"/>
              </a:spcBef>
              <a:tabLst/>
              <a:defRPr>
                <a:solidFill>
                  <a:schemeClr val="bg1"/>
                </a:solidFill>
              </a:defRPr>
            </a:lvl1pPr>
            <a:lvl2pPr marL="613818" indent="-306910">
              <a:tabLst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1219170" indent="-302676">
              <a:tabLst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82133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hoto Statemen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8897" y="0"/>
            <a:ext cx="5023103" cy="6858000"/>
          </a:xfrm>
          <a:noFill/>
          <a:ln>
            <a:noFill/>
          </a:ln>
        </p:spPr>
        <p:txBody>
          <a:bodyPr/>
          <a:lstStyle>
            <a:lvl1pPr>
              <a:buFontTx/>
              <a:buNone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3296A8-807F-5647-9E27-81056A8089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6035040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6E7E14-724D-564D-8C8A-AA19AF322B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62146" y="5894428"/>
            <a:ext cx="2006751" cy="56690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950A1-C470-5C48-B92A-282D2269A9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1" y="1524000"/>
            <a:ext cx="6034617" cy="4260851"/>
          </a:xfrm>
        </p:spPr>
        <p:txBody>
          <a:bodyPr lIns="0" tIns="0" rIns="0" bIns="0">
            <a:noAutofit/>
          </a:bodyPr>
          <a:lstStyle>
            <a:lvl1pPr marL="306910" indent="-306910">
              <a:lnSpc>
                <a:spcPct val="100000"/>
              </a:lnSpc>
              <a:spcBef>
                <a:spcPts val="8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0251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Background_TOC or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609600"/>
            <a:ext cx="10972800" cy="914400"/>
          </a:xfrm>
        </p:spPr>
        <p:txBody>
          <a:bodyPr anchor="t" anchorCtr="0"/>
          <a:lstStyle>
            <a:lvl1pPr algn="l">
              <a:defRPr sz="32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267200"/>
          </a:xfrm>
        </p:spPr>
        <p:txBody>
          <a:bodyPr/>
          <a:lstStyle>
            <a:lvl1pPr marL="304792" indent="-304792">
              <a:buClr>
                <a:schemeClr val="bg1"/>
              </a:buClr>
              <a:tabLst/>
              <a:defRPr/>
            </a:lvl1pPr>
            <a:lvl2pPr marL="611702" indent="-306910">
              <a:buClr>
                <a:schemeClr val="bg1"/>
              </a:buClr>
              <a:buFont typeface="System Font Regular"/>
              <a:buChar char="⁃"/>
              <a:tabLst/>
              <a:defRPr/>
            </a:lvl2pPr>
            <a:lvl3pPr marL="916494" indent="-304792">
              <a:buClr>
                <a:schemeClr val="bg1"/>
              </a:buClr>
              <a:tabLst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69674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Background 2_TOC or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9708-8F60-B848-8CBD-C589BF8C17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609600"/>
            <a:ext cx="10972800" cy="914400"/>
          </a:xfrm>
        </p:spPr>
        <p:txBody>
          <a:bodyPr anchor="t" anchorCtr="0"/>
          <a:lstStyle>
            <a:lvl1pPr algn="l">
              <a:defRPr sz="320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add Title, Table of Contents, or 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7BDE90-6843-5841-BCCB-3479AD558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267200"/>
          </a:xfrm>
        </p:spPr>
        <p:txBody>
          <a:bodyPr/>
          <a:lstStyle>
            <a:lvl1pPr marL="304792" indent="-289977">
              <a:buClr>
                <a:srgbClr val="3296DC"/>
              </a:buClr>
              <a:buFont typeface="+mj-lt"/>
              <a:buAutoNum type="arabicPeriod"/>
              <a:tabLst/>
              <a:defRPr/>
            </a:lvl1pPr>
            <a:lvl2pPr marL="611702" indent="-306910">
              <a:buClr>
                <a:srgbClr val="3296DC"/>
              </a:buClr>
              <a:buFont typeface="+mj-lt"/>
              <a:buAutoNum type="arabicPeriod"/>
              <a:tabLst/>
              <a:defRPr/>
            </a:lvl2pPr>
            <a:lvl3pPr marL="916494" indent="-304792">
              <a:buClr>
                <a:srgbClr val="3296DC"/>
              </a:buClr>
              <a:buFont typeface="+mj-lt"/>
              <a:buAutoNum type="arabicPeriod"/>
              <a:tabLst/>
              <a:defRPr/>
            </a:lvl3pPr>
            <a:lvl4pPr marL="2061582" indent="-232828">
              <a:tabLst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2702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D724F-28C0-3E33-145E-89F3E0814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AC7AA-D1CE-8F4D-69FA-DF4CA315D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2217F-D545-7A95-FD52-BF57A3DC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36F32-DA7E-4ACC-874D-41ECBE2EBEB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370E7-B35E-2361-B8AA-655D5C53C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191B8-A30E-BD39-0CE5-D6B6D804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46BEA-3147-4322-AE19-1666FBA1F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9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-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10972800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4F4C0B-8E0E-D247-8998-89B0F977E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524000"/>
            <a:ext cx="10972800" cy="4260851"/>
          </a:xfrm>
        </p:spPr>
        <p:txBody>
          <a:bodyPr wrap="square" lIns="0" tIns="0" rIns="0" bIns="0">
            <a:noAutofit/>
          </a:bodyPr>
          <a:lstStyle>
            <a:lvl1pPr marL="306910" indent="-306910">
              <a:lnSpc>
                <a:spcPct val="100000"/>
              </a:lnSpc>
              <a:spcBef>
                <a:spcPts val="800"/>
              </a:spcBef>
              <a:tabLst/>
              <a:defRPr>
                <a:solidFill>
                  <a:schemeClr val="tx1"/>
                </a:solidFill>
              </a:defRPr>
            </a:lvl1pPr>
            <a:lvl2pPr marL="613818" indent="-306910">
              <a:tabLst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219170" indent="-302676">
              <a:tabLst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470977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_w logo wtrm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1CB73A-3EB2-0F4B-A749-FE602CE5F2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7" t="3208" r="30052" b="19629"/>
          <a:stretch/>
        </p:blipFill>
        <p:spPr>
          <a:xfrm>
            <a:off x="4086577" y="-188728"/>
            <a:ext cx="8105424" cy="704672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10968072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90429E5-795A-8A43-A273-2BC100111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1523999"/>
            <a:ext cx="10968072" cy="4267200"/>
          </a:xfrm>
        </p:spPr>
        <p:txBody>
          <a:bodyPr lIns="0" tIns="0" rIns="0" bIns="0">
            <a:noAutofit/>
          </a:bodyPr>
          <a:lstStyle>
            <a:lvl1pPr marL="306910" indent="-306910">
              <a:lnSpc>
                <a:spcPct val="100000"/>
              </a:lnSpc>
              <a:spcBef>
                <a:spcPts val="800"/>
              </a:spcBef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51EB0E6-A70D-CE45-BB73-DE0110A910ED}"/>
              </a:ext>
            </a:extLst>
          </p:cNvPr>
          <p:cNvSpPr txBox="1">
            <a:spLocks/>
          </p:cNvSpPr>
          <p:nvPr/>
        </p:nvSpPr>
        <p:spPr>
          <a:xfrm>
            <a:off x="11606785" y="6461336"/>
            <a:ext cx="293980" cy="27047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33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z="933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7AA508B-E60F-E649-B511-759C564E884D}"/>
              </a:ext>
            </a:extLst>
          </p:cNvPr>
          <p:cNvSpPr txBox="1">
            <a:spLocks/>
          </p:cNvSpPr>
          <p:nvPr/>
        </p:nvSpPr>
        <p:spPr>
          <a:xfrm>
            <a:off x="10765536" y="6461760"/>
            <a:ext cx="813219" cy="19800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z="933" smtClean="0"/>
              <a:pPr/>
              <a:t>7/27/2026</a:t>
            </a:fld>
            <a:endParaRPr lang="en-US" sz="933" dirty="0"/>
          </a:p>
        </p:txBody>
      </p:sp>
    </p:spTree>
    <p:extLst>
      <p:ext uri="{BB962C8B-B14F-4D97-AF65-F5344CB8AC3E}">
        <p14:creationId xmlns:p14="http://schemas.microsoft.com/office/powerpoint/2010/main" val="1912345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225D86E-8C5D-1841-9FAC-7F2781607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1524001"/>
            <a:ext cx="10968073" cy="36317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FC89D9-A95D-984D-AA31-A11221C38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10968072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90429E5-795A-8A43-A273-2BC100111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011681"/>
            <a:ext cx="10968072" cy="3875484"/>
          </a:xfrm>
        </p:spPr>
        <p:txBody>
          <a:bodyPr lIns="0" tIns="0" rIns="0" bIns="0">
            <a:noAutofit/>
          </a:bodyPr>
          <a:lstStyle>
            <a:lvl1pPr marL="243834" indent="-243834"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2247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0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 Whit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198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pos="2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ccent with Text and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8897" y="0"/>
            <a:ext cx="5023103" cy="6858000"/>
          </a:xfrm>
          <a:noFill/>
          <a:ln>
            <a:noFill/>
          </a:ln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1DBF6C-0676-5247-8404-7764B27D9124}"/>
              </a:ext>
            </a:extLst>
          </p:cNvPr>
          <p:cNvSpPr/>
          <p:nvPr/>
        </p:nvSpPr>
        <p:spPr>
          <a:xfrm>
            <a:off x="0" y="0"/>
            <a:ext cx="7168896" cy="6858000"/>
          </a:xfrm>
          <a:prstGeom prst="rect">
            <a:avLst/>
          </a:prstGeom>
          <a:solidFill>
            <a:srgbClr val="000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DF54824-3A03-A745-AD49-C744B2A21D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6031157" cy="89220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709C09F-8C0C-7248-AEB2-1C7859F51F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62146" y="5894428"/>
            <a:ext cx="2007005" cy="56690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E94CDEA-D510-9F45-84BD-82CAA8464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1" y="1524000"/>
            <a:ext cx="6034617" cy="4260851"/>
          </a:xfrm>
        </p:spPr>
        <p:txBody>
          <a:bodyPr lIns="0" tIns="0" rIns="0" bIns="0">
            <a:noAutofit/>
          </a:bodyPr>
          <a:lstStyle>
            <a:lvl1pPr marL="243834" indent="-243834">
              <a:lnSpc>
                <a:spcPct val="100000"/>
              </a:lnSpc>
              <a:spcBef>
                <a:spcPts val="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44A7A8-335B-174E-9471-7B8989F42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12" y="6412312"/>
            <a:ext cx="1383109" cy="27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18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2 Photos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856035B-8130-D844-B0F2-44CBE0D286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68898" y="3429000"/>
            <a:ext cx="5023103" cy="3429000"/>
          </a:xfrm>
          <a:noFill/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8896" y="0"/>
            <a:ext cx="5023104" cy="3429000"/>
          </a:xfrm>
          <a:noFill/>
          <a:ln>
            <a:noFill/>
          </a:ln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B4117486-5C49-E242-8CBE-03C8F87112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6031157" cy="89001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rgbClr val="000F7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FE409C5D-AFD1-7745-A713-F12280BE8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146" y="5894428"/>
            <a:ext cx="2007005" cy="56690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E46F9CE-9C02-284E-A17F-0C31F82B2F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1" y="1524000"/>
            <a:ext cx="6034617" cy="4260851"/>
          </a:xfrm>
        </p:spPr>
        <p:txBody>
          <a:bodyPr lIns="0" tIns="0" rIns="0" bIns="0">
            <a:noAutofit/>
          </a:bodyPr>
          <a:lstStyle>
            <a:lvl1pPr marL="243834" indent="-243834">
              <a:lnSpc>
                <a:spcPct val="100000"/>
              </a:lnSpc>
              <a:spcBef>
                <a:spcPts val="800"/>
              </a:spcBef>
              <a:defRPr/>
            </a:lvl1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7126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ccent with 2 Photos and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856035B-8130-D844-B0F2-44CBE0D286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68897" y="3429000"/>
            <a:ext cx="5023104" cy="3429000"/>
          </a:xfrm>
          <a:noFill/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1DBF6C-0676-5247-8404-7764B27D9124}"/>
              </a:ext>
            </a:extLst>
          </p:cNvPr>
          <p:cNvSpPr/>
          <p:nvPr/>
        </p:nvSpPr>
        <p:spPr>
          <a:xfrm>
            <a:off x="0" y="0"/>
            <a:ext cx="7168896" cy="6858000"/>
          </a:xfrm>
          <a:prstGeom prst="rect">
            <a:avLst/>
          </a:prstGeom>
          <a:solidFill>
            <a:srgbClr val="000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CF9DAC-DCA3-AD4A-B1B3-5725742FC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68896" y="0"/>
            <a:ext cx="5023104" cy="3429000"/>
          </a:xfrm>
          <a:noFill/>
          <a:ln>
            <a:noFill/>
          </a:ln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919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25C079B-5F34-5149-9937-5E0A7D1910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09600"/>
            <a:ext cx="6031157" cy="89001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 b="1" i="0">
                <a:latin typeface="Acumin Pro" panose="020B0504020202020204" pitchFamily="34" charset="77"/>
              </a:defRPr>
            </a:lvl2pPr>
            <a:lvl3pPr>
              <a:buNone/>
              <a:defRPr b="1" i="0">
                <a:latin typeface="Acumin Pro" panose="020B0504020202020204" pitchFamily="34" charset="77"/>
              </a:defRPr>
            </a:lvl3pPr>
            <a:lvl4pPr>
              <a:buNone/>
              <a:defRPr b="1" i="0">
                <a:latin typeface="Acumin Pro" panose="020B0504020202020204" pitchFamily="34" charset="77"/>
              </a:defRPr>
            </a:lvl4pPr>
            <a:lvl5pPr>
              <a:buNone/>
              <a:defRPr b="1" i="0">
                <a:latin typeface="Acumin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add a brief slide title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2C113B2A-25B6-4D4F-BE66-8FD128DADF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146" y="5894428"/>
            <a:ext cx="2007005" cy="56690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33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caption for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4511911-ADCF-3F4A-9C7A-1469A5E074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1" y="1524000"/>
            <a:ext cx="6034617" cy="4260851"/>
          </a:xfrm>
        </p:spPr>
        <p:txBody>
          <a:bodyPr lIns="0" tIns="0" rIns="0" bIns="0">
            <a:noAutofit/>
          </a:bodyPr>
          <a:lstStyle>
            <a:lvl1pPr marL="243834" indent="-243834">
              <a:lnSpc>
                <a:spcPct val="100000"/>
              </a:lnSpc>
              <a:spcBef>
                <a:spcPts val="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BC7184-67F4-D44E-A683-638A4BD08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12" y="6412312"/>
            <a:ext cx="1383109" cy="27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41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88836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24000"/>
            <a:ext cx="10972800" cy="44378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3C9D7-E9D0-FF4B-A8C0-A88200BA90FB}"/>
              </a:ext>
            </a:extLst>
          </p:cNvPr>
          <p:cNvSpPr txBox="1">
            <a:spLocks/>
          </p:cNvSpPr>
          <p:nvPr/>
        </p:nvSpPr>
        <p:spPr>
          <a:xfrm>
            <a:off x="11610910" y="6461336"/>
            <a:ext cx="293980" cy="27047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33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z="933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9D28ED-2D06-3A46-9727-8A9B2D7E7F63}"/>
              </a:ext>
            </a:extLst>
          </p:cNvPr>
          <p:cNvSpPr txBox="1">
            <a:spLocks/>
          </p:cNvSpPr>
          <p:nvPr/>
        </p:nvSpPr>
        <p:spPr>
          <a:xfrm>
            <a:off x="10769181" y="6461336"/>
            <a:ext cx="813219" cy="19800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z="933" smtClean="0"/>
              <a:pPr/>
              <a:t>7/27/2026</a:t>
            </a:fld>
            <a:endParaRPr lang="en-US" sz="933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DB747-6C5D-1648-A189-AC12B7E1788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913" y="6415196"/>
            <a:ext cx="1377695" cy="26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9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000F7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6910" indent="-296326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13818" indent="-306910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tabLst/>
        <a:defRPr sz="21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8610" indent="-309026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19170" indent="-302676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08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9A08365-AEEB-3D48-A287-0A6C23C5D3D6}"/>
              </a:ext>
            </a:extLst>
          </p:cNvPr>
          <p:cNvSpPr txBox="1">
            <a:spLocks/>
          </p:cNvSpPr>
          <p:nvPr/>
        </p:nvSpPr>
        <p:spPr>
          <a:xfrm>
            <a:off x="11606785" y="6465497"/>
            <a:ext cx="293980" cy="27047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33" dirty="0">
                <a:solidFill>
                  <a:schemeClr val="bg1">
                    <a:lumMod val="65000"/>
                  </a:schemeClr>
                </a:solidFill>
              </a:rPr>
              <a:t>  </a:t>
            </a:r>
            <a:fld id="{F16E1515-8F3D-DE4D-94E5-8D9BEBCD7A49}" type="slidenum">
              <a:rPr lang="en-US" sz="933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198D408-451C-7649-B63F-9BB20EE7A64E}"/>
              </a:ext>
            </a:extLst>
          </p:cNvPr>
          <p:cNvSpPr txBox="1">
            <a:spLocks/>
          </p:cNvSpPr>
          <p:nvPr/>
        </p:nvSpPr>
        <p:spPr>
          <a:xfrm>
            <a:off x="10765536" y="6461336"/>
            <a:ext cx="813219" cy="19800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39BF0A-C635-544F-850F-946AD8E7975B}" type="datetime1">
              <a:rPr lang="en-US" sz="933" smtClean="0"/>
              <a:pPr/>
              <a:t>7/27/2026</a:t>
            </a:fld>
            <a:endParaRPr lang="en-US" sz="933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99391D-1BCF-B249-A015-254233AE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10515600" cy="8900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2BBD0-F847-394A-96EA-C2F6C3D00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24000"/>
            <a:ext cx="10515600" cy="43497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0E74A-F632-C648-A3E6-DE91F97087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12" y="6412312"/>
            <a:ext cx="1383109" cy="27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4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32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294210" algn="l" defTabSz="1219170" rtl="0" eaLnBrk="1" latinLnBrk="0" hangingPunct="1">
        <a:lnSpc>
          <a:spcPct val="100000"/>
        </a:lnSpc>
        <a:spcBef>
          <a:spcPts val="800"/>
        </a:spcBef>
        <a:buClr>
          <a:schemeClr val="bg1"/>
        </a:buClr>
        <a:buFont typeface="Arial" panose="020B0604020202020204" pitchFamily="34" charset="0"/>
        <a:buChar char="•"/>
        <a:tabLst/>
        <a:defRPr sz="24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11702" indent="-306910" algn="l" defTabSz="121917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SzPct val="100000"/>
        <a:buFont typeface="System Font Regular"/>
        <a:buChar char="–"/>
        <a:tabLst/>
        <a:defRPr sz="213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6494" indent="-304792" algn="l" defTabSz="1219170" rtl="0" eaLnBrk="1" latinLnBrk="0" hangingPunct="1">
        <a:lnSpc>
          <a:spcPct val="90000"/>
        </a:lnSpc>
        <a:spcBef>
          <a:spcPts val="667"/>
        </a:spcBef>
        <a:buClr>
          <a:schemeClr val="bg1"/>
        </a:buClr>
        <a:buFont typeface="Wingdings" pitchFamily="2" charset="2"/>
        <a:buChar char="§"/>
        <a:tabLst/>
        <a:defRPr sz="1867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23403" indent="-306910" algn="l" defTabSz="1219170" rtl="0" eaLnBrk="1" latinLnBrk="0" hangingPunct="1">
        <a:lnSpc>
          <a:spcPct val="90000"/>
        </a:lnSpc>
        <a:spcBef>
          <a:spcPts val="667"/>
        </a:spcBef>
        <a:buClr>
          <a:schemeClr val="bg1"/>
        </a:buClr>
        <a:buSzPct val="100000"/>
        <a:buFont typeface="System Font Regular"/>
        <a:buChar char="–"/>
        <a:tabLst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Wingdings" pitchFamily="2" charset="2"/>
        <a:buChar char="q"/>
        <a:defRPr sz="213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08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BA1FCD-5C6C-E2B6-56EA-C78E46A003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Copper Coated PEEK Based RF Cavity Power and Q Factor Testing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37BC118-10EF-DCEE-C9F1-BBAA07C17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Benjamin Sims (AOT-AE)</a:t>
            </a:r>
          </a:p>
          <a:p>
            <a:r>
              <a:rPr lang="en-US" dirty="0"/>
              <a:t>John W. Lewellen (LAMP)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2BF2C0-C616-86FA-6E35-18798B610D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WG4 4:00pm 7-27-2026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CF8AEB-4C6E-E880-48F5-BFD69E796A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LA-UR-26-26233</a:t>
            </a:r>
          </a:p>
        </p:txBody>
      </p:sp>
    </p:spTree>
    <p:extLst>
      <p:ext uri="{BB962C8B-B14F-4D97-AF65-F5344CB8AC3E}">
        <p14:creationId xmlns:p14="http://schemas.microsoft.com/office/powerpoint/2010/main" val="53088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8F9C3-FAD1-FE7A-69CE-DE38E0CC1C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Material Comparison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D945D-7342-AEDA-28C4-F0513BA0AD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1474" y="6129732"/>
            <a:ext cx="2006751" cy="566907"/>
          </a:xfrm>
        </p:spPr>
        <p:txBody>
          <a:bodyPr/>
          <a:lstStyle/>
          <a:p>
            <a:r>
              <a:rPr lang="en-US" dirty="0"/>
              <a:t>Post Testing Cavity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4E254-FD67-83FB-760A-E162D9E5AF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No large discernable changes between materials </a:t>
            </a:r>
          </a:p>
          <a:p>
            <a:r>
              <a:rPr lang="en-US" dirty="0"/>
              <a:t>CF cavities cooled slightly faster </a:t>
            </a:r>
          </a:p>
          <a:p>
            <a:r>
              <a:rPr lang="en-US" dirty="0"/>
              <a:t>PEEK Cavities cooled the slowest</a:t>
            </a:r>
          </a:p>
          <a:p>
            <a:r>
              <a:rPr lang="en-US" dirty="0"/>
              <a:t>CF Cavities had the least resonant frequency change while heating</a:t>
            </a:r>
          </a:p>
          <a:p>
            <a:r>
              <a:rPr lang="en-US" dirty="0"/>
              <a:t>PEEK Cavities had the largest resonant frequency change while heating </a:t>
            </a:r>
          </a:p>
          <a:p>
            <a:r>
              <a:rPr lang="en-US" dirty="0"/>
              <a:t>Inner coating unblemished on all cavities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23ECA2-7709-758C-35F0-77D802A2A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5" t="11270" r="22503" b="16964"/>
          <a:stretch>
            <a:fillRect/>
          </a:stretch>
        </p:blipFill>
        <p:spPr>
          <a:xfrm rot="5400000">
            <a:off x="8767481" y="3395383"/>
            <a:ext cx="3045759" cy="36912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55FB54-0A70-2FF2-7BA5-80C7DED12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7" t="16958" r="29496" b="16898"/>
          <a:stretch>
            <a:fillRect/>
          </a:stretch>
        </p:blipFill>
        <p:spPr>
          <a:xfrm rot="5400000">
            <a:off x="7312084" y="94127"/>
            <a:ext cx="3267639" cy="34021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2CAF75-8852-B882-DDC1-9A99D66793BA}"/>
              </a:ext>
            </a:extLst>
          </p:cNvPr>
          <p:cNvSpPr txBox="1"/>
          <p:nvPr/>
        </p:nvSpPr>
        <p:spPr>
          <a:xfrm>
            <a:off x="8121115" y="3388891"/>
            <a:ext cx="297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No, we did not use gloves</a:t>
            </a:r>
          </a:p>
        </p:txBody>
      </p:sp>
    </p:spTree>
    <p:extLst>
      <p:ext uri="{BB962C8B-B14F-4D97-AF65-F5344CB8AC3E}">
        <p14:creationId xmlns:p14="http://schemas.microsoft.com/office/powerpoint/2010/main" val="260068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3F619-DA43-977A-5180-87B8FFCF27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Undamaged inner surface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D794B-BA4F-5FD3-DBDC-2E8B1F6D74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PEEK Cavities Internal Post Testing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058660-799E-207C-41BD-1FF8DAA338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PEEK Cavities after all testing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E21D32F-C33A-41CF-FC7E-CD1D54646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" t="33824" r="37676" b="25392"/>
          <a:stretch>
            <a:fillRect/>
          </a:stretch>
        </p:blipFill>
        <p:spPr>
          <a:xfrm>
            <a:off x="668523" y="2700775"/>
            <a:ext cx="5265444" cy="27969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04622E-3331-07C6-9186-6F1195B78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9" r="16236"/>
          <a:stretch>
            <a:fillRect/>
          </a:stretch>
        </p:blipFill>
        <p:spPr>
          <a:xfrm rot="5400000">
            <a:off x="7588282" y="725208"/>
            <a:ext cx="3545916" cy="51435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9A37DF6-7562-1063-83B5-D000C0A921B5}"/>
              </a:ext>
            </a:extLst>
          </p:cNvPr>
          <p:cNvSpPr/>
          <p:nvPr/>
        </p:nvSpPr>
        <p:spPr>
          <a:xfrm>
            <a:off x="8846890" y="2446775"/>
            <a:ext cx="514350" cy="5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24712D3-1CDD-BE5D-68CA-76A27AFCAC71}"/>
              </a:ext>
            </a:extLst>
          </p:cNvPr>
          <p:cNvCxnSpPr>
            <a:stCxn id="6" idx="0"/>
          </p:cNvCxnSpPr>
          <p:nvPr/>
        </p:nvCxnSpPr>
        <p:spPr>
          <a:xfrm flipV="1">
            <a:off x="9104065" y="1314450"/>
            <a:ext cx="141535" cy="11323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531FE79-E5B1-EF0D-6FFF-0259119DE54E}"/>
              </a:ext>
            </a:extLst>
          </p:cNvPr>
          <p:cNvSpPr txBox="1"/>
          <p:nvPr/>
        </p:nvSpPr>
        <p:spPr>
          <a:xfrm>
            <a:off x="8011442" y="668119"/>
            <a:ext cx="2904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Repeated use led to coating removal from some threads</a:t>
            </a:r>
          </a:p>
        </p:txBody>
      </p:sp>
    </p:spTree>
    <p:extLst>
      <p:ext uri="{BB962C8B-B14F-4D97-AF65-F5344CB8AC3E}">
        <p14:creationId xmlns:p14="http://schemas.microsoft.com/office/powerpoint/2010/main" val="1941612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C02E3-37EC-F379-EEF5-EB3CA2DD89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Cavity compression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A57368-3EA6-99C8-66A0-692909BBB2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76446" y="5804537"/>
            <a:ext cx="2006751" cy="566907"/>
          </a:xfrm>
        </p:spPr>
        <p:txBody>
          <a:bodyPr/>
          <a:lstStyle/>
          <a:p>
            <a:r>
              <a:rPr lang="en-US" dirty="0"/>
              <a:t>Assembled PEEK Cavity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5CB95-5AA5-C7F8-1B16-5229AE40A9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2" y="1524000"/>
            <a:ext cx="4014650" cy="4260851"/>
          </a:xfrm>
        </p:spPr>
        <p:txBody>
          <a:bodyPr/>
          <a:lstStyle/>
          <a:p>
            <a:r>
              <a:rPr lang="en-US" dirty="0"/>
              <a:t>Repeated heating and cooling caused bolts to loosen</a:t>
            </a:r>
          </a:p>
          <a:p>
            <a:r>
              <a:rPr lang="en-US" dirty="0"/>
              <a:t>Resulted in a Q Factor drop following tests only for elliptical cut cavities</a:t>
            </a:r>
          </a:p>
          <a:p>
            <a:r>
              <a:rPr lang="en-US" dirty="0"/>
              <a:t>Tightening bolts restored Q factor to pre-power delivery levels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A1BDC3-64B9-CAFA-4B3A-25CE81159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0" t="21416" r="22817" b="16350"/>
          <a:stretch>
            <a:fillRect/>
          </a:stretch>
        </p:blipFill>
        <p:spPr>
          <a:xfrm rot="5400000">
            <a:off x="7938382" y="1559655"/>
            <a:ext cx="4208929" cy="32010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D6B36-7FDC-77C0-0CF4-81AF8D910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7" r="23601" b="16906"/>
          <a:stretch>
            <a:fillRect/>
          </a:stretch>
        </p:blipFill>
        <p:spPr>
          <a:xfrm rot="5400000">
            <a:off x="3725581" y="1420973"/>
            <a:ext cx="5239403" cy="305248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3D9FC73-FE6C-85B0-BCFC-8036C856BA5D}"/>
              </a:ext>
            </a:extLst>
          </p:cNvPr>
          <p:cNvCxnSpPr>
            <a:cxnSpLocks/>
          </p:cNvCxnSpPr>
          <p:nvPr/>
        </p:nvCxnSpPr>
        <p:spPr>
          <a:xfrm>
            <a:off x="3671047" y="3677771"/>
            <a:ext cx="1351429" cy="3025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3BE4F41D-2105-2A44-D990-2B16E0FC0967}"/>
              </a:ext>
            </a:extLst>
          </p:cNvPr>
          <p:cNvSpPr/>
          <p:nvPr/>
        </p:nvSpPr>
        <p:spPr>
          <a:xfrm>
            <a:off x="5903259" y="1270747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F1C6BE-6E34-C696-BE0B-57BCEBAF780B}"/>
              </a:ext>
            </a:extLst>
          </p:cNvPr>
          <p:cNvCxnSpPr>
            <a:stCxn id="10" idx="1"/>
            <a:endCxn id="10" idx="5"/>
          </p:cNvCxnSpPr>
          <p:nvPr/>
        </p:nvCxnSpPr>
        <p:spPr>
          <a:xfrm>
            <a:off x="6037170" y="1404658"/>
            <a:ext cx="646578" cy="6465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3D542DF-EAB0-953C-6BAC-C770259C5DBD}"/>
              </a:ext>
            </a:extLst>
          </p:cNvPr>
          <p:cNvCxnSpPr>
            <a:stCxn id="10" idx="3"/>
          </p:cNvCxnSpPr>
          <p:nvPr/>
        </p:nvCxnSpPr>
        <p:spPr>
          <a:xfrm flipV="1">
            <a:off x="6037170" y="1404658"/>
            <a:ext cx="646578" cy="6465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BBD5088F-4DD7-A86A-4BD8-40A8917EDA77}"/>
              </a:ext>
            </a:extLst>
          </p:cNvPr>
          <p:cNvSpPr/>
          <p:nvPr/>
        </p:nvSpPr>
        <p:spPr>
          <a:xfrm>
            <a:off x="10278035" y="2897282"/>
            <a:ext cx="914400" cy="9144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36A5796-59F0-2CEB-874C-1561A0FEBFA7}"/>
              </a:ext>
            </a:extLst>
          </p:cNvPr>
          <p:cNvCxnSpPr>
            <a:cxnSpLocks/>
          </p:cNvCxnSpPr>
          <p:nvPr/>
        </p:nvCxnSpPr>
        <p:spPr>
          <a:xfrm>
            <a:off x="10371110" y="3429000"/>
            <a:ext cx="198278" cy="1344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32AA1E5-309D-40DD-73AC-DDBC5B111EE2}"/>
              </a:ext>
            </a:extLst>
          </p:cNvPr>
          <p:cNvCxnSpPr>
            <a:cxnSpLocks/>
            <a:endCxn id="15" idx="7"/>
          </p:cNvCxnSpPr>
          <p:nvPr/>
        </p:nvCxnSpPr>
        <p:spPr>
          <a:xfrm flipV="1">
            <a:off x="10548715" y="3031193"/>
            <a:ext cx="509809" cy="5644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187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A5BF3-2360-5A53-09BF-BA0733BF23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35FF8-CA68-0FB3-1BF1-8C6DA7F9D5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1" y="1524000"/>
            <a:ext cx="10920548" cy="4260851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 permanent deterioration in performance in any cavity following power testing</a:t>
            </a:r>
          </a:p>
          <a:p>
            <a:pPr lvl="1"/>
            <a:r>
              <a:rPr lang="en-US" dirty="0"/>
              <a:t>Equatorial cut showed the largest degradation in performance due to expansion at the joint causing loosening over time</a:t>
            </a:r>
          </a:p>
          <a:p>
            <a:pPr lvl="1"/>
            <a:r>
              <a:rPr lang="en-US" dirty="0"/>
              <a:t>Longitudinal cut performed better overall</a:t>
            </a:r>
          </a:p>
          <a:p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A7512D-B6DB-AC17-3070-C70534E3F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310929"/>
              </p:ext>
            </p:extLst>
          </p:nvPr>
        </p:nvGraphicFramePr>
        <p:xfrm>
          <a:off x="1904253" y="1501808"/>
          <a:ext cx="8128000" cy="2225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57250629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016474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PEEK CAVITY / COPPER CAVITY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818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Fabrication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093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651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451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Yield Strength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288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40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455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1532E9-CED4-4205-3F03-2B8C076539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312757B-0AF4-9650-800E-19623ED59F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Thank you for your time.</a:t>
            </a:r>
          </a:p>
        </p:txBody>
      </p:sp>
    </p:spTree>
    <p:extLst>
      <p:ext uri="{BB962C8B-B14F-4D97-AF65-F5344CB8AC3E}">
        <p14:creationId xmlns:p14="http://schemas.microsoft.com/office/powerpoint/2010/main" val="857901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D9F32-8F1E-02F2-1058-89B5B807B8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Polyether Ether Ketone (PEEK) Based Cavities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3BEE8-AE8E-38A7-0072-D8DB48E2C1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Simple PEEK Cavity Diagram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03387-B569-2CD3-0667-8562B09975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Copper coated polymer structures have been implemented in many radiofrequency applications</a:t>
            </a:r>
          </a:p>
          <a:p>
            <a:endParaRPr lang="en-US" dirty="0"/>
          </a:p>
          <a:p>
            <a:r>
              <a:rPr lang="en-US" dirty="0"/>
              <a:t>Examples include </a:t>
            </a:r>
          </a:p>
          <a:p>
            <a:pPr lvl="1"/>
            <a:r>
              <a:rPr lang="en-US" dirty="0"/>
              <a:t>Lightweight and unique antennas </a:t>
            </a:r>
          </a:p>
          <a:p>
            <a:pPr lvl="1"/>
            <a:r>
              <a:rPr lang="en-US" dirty="0"/>
              <a:t>Waveguides</a:t>
            </a:r>
          </a:p>
          <a:p>
            <a:pPr lvl="1"/>
            <a:r>
              <a:rPr lang="en-US" dirty="0"/>
              <a:t>Prototype and Cold test RF structures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F8309EB-7CFC-24DE-7DF6-93ADC88F0EC5}"/>
              </a:ext>
            </a:extLst>
          </p:cNvPr>
          <p:cNvGrpSpPr/>
          <p:nvPr/>
        </p:nvGrpSpPr>
        <p:grpSpPr>
          <a:xfrm>
            <a:off x="7168475" y="3017043"/>
            <a:ext cx="5023103" cy="2658769"/>
            <a:chOff x="7168897" y="2189728"/>
            <a:chExt cx="5023103" cy="265876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E85606-A07D-1FDD-4E66-10A4A8C9217F}"/>
                </a:ext>
              </a:extLst>
            </p:cNvPr>
            <p:cNvSpPr/>
            <p:nvPr/>
          </p:nvSpPr>
          <p:spPr>
            <a:xfrm>
              <a:off x="7168897" y="2779734"/>
              <a:ext cx="5023103" cy="2068763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500" b="1" dirty="0"/>
                <a:t>PEEK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870CB8-1CF6-C495-D554-0410A96AF67D}"/>
                </a:ext>
              </a:extLst>
            </p:cNvPr>
            <p:cNvSpPr/>
            <p:nvPr/>
          </p:nvSpPr>
          <p:spPr>
            <a:xfrm>
              <a:off x="7168897" y="2189728"/>
              <a:ext cx="5023103" cy="590006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Copper Layer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7B584A7-133E-231E-70C9-FB578E9A517B}"/>
              </a:ext>
            </a:extLst>
          </p:cNvPr>
          <p:cNvGrpSpPr/>
          <p:nvPr/>
        </p:nvGrpSpPr>
        <p:grpSpPr>
          <a:xfrm>
            <a:off x="7480241" y="9650"/>
            <a:ext cx="4515143" cy="3530387"/>
            <a:chOff x="7480241" y="9650"/>
            <a:chExt cx="4515143" cy="3530387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247E563-D75C-B6C2-7AD4-F1EF06533EBF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2603864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ADCD4D4-469A-8771-7DF5-8274902C462B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2904310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95A33C0-4449-483C-E365-669E45474018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1972492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5458645-E0A5-1B3D-D505-82C04D516C1D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2272938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59B60B6-E44E-6812-5583-6C7B2168F8A0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1676401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1CB08DD-E493-A71D-851E-6629EDC5AC67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1045029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E6B792E-570F-F71C-D92F-059447DE38E6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1345475"/>
              <a:ext cx="431945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6A25ABD-7E09-5294-9A91-C618928AF03C}"/>
                </a:ext>
              </a:extLst>
            </p:cNvPr>
            <p:cNvGrpSpPr/>
            <p:nvPr/>
          </p:nvGrpSpPr>
          <p:grpSpPr>
            <a:xfrm>
              <a:off x="8421947" y="2487997"/>
              <a:ext cx="457200" cy="457200"/>
              <a:chOff x="3530891" y="6130834"/>
              <a:chExt cx="457200" cy="4572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3B2F2AA-4E16-4BAF-DB29-941BDBFDD0FB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EBA7B79-7144-491D-48D2-309D964AFCC8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9D5AB5A-A941-36B5-53DF-8B3672D4B49F}"/>
                </a:ext>
              </a:extLst>
            </p:cNvPr>
            <p:cNvGrpSpPr/>
            <p:nvPr/>
          </p:nvGrpSpPr>
          <p:grpSpPr>
            <a:xfrm>
              <a:off x="9062027" y="2487997"/>
              <a:ext cx="457200" cy="457200"/>
              <a:chOff x="3530891" y="6130834"/>
              <a:chExt cx="457200" cy="45720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01683F8-94D7-3C6C-3FEE-706177434808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7A6B43F-8D8E-D296-43D1-09F70847137A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A9D966E-8F4F-B597-B612-E9B57E77904B}"/>
                </a:ext>
              </a:extLst>
            </p:cNvPr>
            <p:cNvGrpSpPr/>
            <p:nvPr/>
          </p:nvGrpSpPr>
          <p:grpSpPr>
            <a:xfrm>
              <a:off x="9702107" y="2487997"/>
              <a:ext cx="457200" cy="457200"/>
              <a:chOff x="3530891" y="6130834"/>
              <a:chExt cx="457200" cy="45720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5E2665FC-C213-D34A-5189-D3440816926B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FA8AC5F-ADDC-FF29-C8CB-53EBC2FBD560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F31E445-A5E6-305D-0682-8E52F3D675CC}"/>
                </a:ext>
              </a:extLst>
            </p:cNvPr>
            <p:cNvGrpSpPr/>
            <p:nvPr/>
          </p:nvGrpSpPr>
          <p:grpSpPr>
            <a:xfrm>
              <a:off x="10342187" y="2487997"/>
              <a:ext cx="457200" cy="457200"/>
              <a:chOff x="3530891" y="6130834"/>
              <a:chExt cx="457200" cy="45720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F272A76-15F2-481F-6D08-545A5E0C7F9D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C68BEE4-C5E1-5D56-0EDE-0DC78C443FCB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023A762-06DE-B5F8-2EE8-E01EC150CE61}"/>
                </a:ext>
              </a:extLst>
            </p:cNvPr>
            <p:cNvGrpSpPr/>
            <p:nvPr/>
          </p:nvGrpSpPr>
          <p:grpSpPr>
            <a:xfrm>
              <a:off x="8421947" y="1854926"/>
              <a:ext cx="457200" cy="457200"/>
              <a:chOff x="3530891" y="6130834"/>
              <a:chExt cx="457200" cy="457200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B375F29-4828-DAD3-825B-D2E654AD3F64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513214B0-CFF1-EAC1-4500-F209A6CDA444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82BFECD-D9A1-E65E-9B62-0729080E6164}"/>
                </a:ext>
              </a:extLst>
            </p:cNvPr>
            <p:cNvGrpSpPr/>
            <p:nvPr/>
          </p:nvGrpSpPr>
          <p:grpSpPr>
            <a:xfrm>
              <a:off x="9062027" y="1854926"/>
              <a:ext cx="457200" cy="457200"/>
              <a:chOff x="3530891" y="6130834"/>
              <a:chExt cx="457200" cy="457200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438F8478-F9C2-4B40-83FD-9E0C5946D601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AD486CD-32EB-BCF9-0EFD-90B213E25B6C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95CA9F8-B8E1-E557-76CF-884E60646297}"/>
                </a:ext>
              </a:extLst>
            </p:cNvPr>
            <p:cNvGrpSpPr/>
            <p:nvPr/>
          </p:nvGrpSpPr>
          <p:grpSpPr>
            <a:xfrm>
              <a:off x="9702107" y="1854926"/>
              <a:ext cx="457200" cy="457200"/>
              <a:chOff x="3530891" y="6130834"/>
              <a:chExt cx="457200" cy="4572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4B727D7A-55F7-688B-4555-55BEDDDED812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0A63DBA-5BC5-9067-86C4-239DABBD2446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27AC85A-7AE1-4E24-1B91-57068B833D96}"/>
                </a:ext>
              </a:extLst>
            </p:cNvPr>
            <p:cNvGrpSpPr/>
            <p:nvPr/>
          </p:nvGrpSpPr>
          <p:grpSpPr>
            <a:xfrm>
              <a:off x="10342187" y="1854926"/>
              <a:ext cx="457200" cy="457200"/>
              <a:chOff x="3530891" y="6130834"/>
              <a:chExt cx="457200" cy="457200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17A19081-BA0E-D91A-2600-727F66D0D4F5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44B93531-9B1D-DE03-3AA1-59A8C1C99065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8679A2-AB9C-F7AC-0E47-F666ED0E4630}"/>
                </a:ext>
              </a:extLst>
            </p:cNvPr>
            <p:cNvGrpSpPr/>
            <p:nvPr/>
          </p:nvGrpSpPr>
          <p:grpSpPr>
            <a:xfrm>
              <a:off x="8421947" y="1227007"/>
              <a:ext cx="457200" cy="457200"/>
              <a:chOff x="3530891" y="6130834"/>
              <a:chExt cx="457200" cy="457200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1D77D8B8-3A76-4E0F-55C2-C32777B6B8C7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C200CCA-0E11-69B4-CF22-33AFDC5C5807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34EB89C-CDB5-36E1-9B94-024884E11843}"/>
                </a:ext>
              </a:extLst>
            </p:cNvPr>
            <p:cNvGrpSpPr/>
            <p:nvPr/>
          </p:nvGrpSpPr>
          <p:grpSpPr>
            <a:xfrm>
              <a:off x="9062027" y="1227007"/>
              <a:ext cx="457200" cy="457200"/>
              <a:chOff x="3530891" y="6130834"/>
              <a:chExt cx="457200" cy="457200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0EEB275-6262-6331-68E6-EF0368388CE6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C052151E-70D8-5290-5F75-CF485DAFF4DC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7466FC61-462D-DDA8-FCC6-AB9161AFC13C}"/>
                </a:ext>
              </a:extLst>
            </p:cNvPr>
            <p:cNvGrpSpPr/>
            <p:nvPr/>
          </p:nvGrpSpPr>
          <p:grpSpPr>
            <a:xfrm>
              <a:off x="9702107" y="1227007"/>
              <a:ext cx="457200" cy="457200"/>
              <a:chOff x="3530891" y="6130834"/>
              <a:chExt cx="457200" cy="457200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D35CC33A-B35E-B1EA-EACF-430FC75412C1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D36AF734-B50F-99BF-18A2-9C99EF5978D3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B72502B-75CE-AAA2-32DA-BD43FD23727D}"/>
                </a:ext>
              </a:extLst>
            </p:cNvPr>
            <p:cNvGrpSpPr/>
            <p:nvPr/>
          </p:nvGrpSpPr>
          <p:grpSpPr>
            <a:xfrm>
              <a:off x="10342187" y="1227007"/>
              <a:ext cx="457200" cy="457200"/>
              <a:chOff x="3530891" y="6130834"/>
              <a:chExt cx="457200" cy="457200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B7D69235-6BDA-35E1-ADE9-CE7AE6CA3E0C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CA680F35-0A1A-99E2-E269-25BF791D67F5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BD22A2CB-2C7C-6CA7-3228-0682807C2458}"/>
                </a:ext>
              </a:extLst>
            </p:cNvPr>
            <p:cNvCxnSpPr>
              <a:cxnSpLocks/>
            </p:cNvCxnSpPr>
            <p:nvPr/>
          </p:nvCxnSpPr>
          <p:spPr>
            <a:xfrm>
              <a:off x="7480241" y="3123384"/>
              <a:ext cx="4216037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9BB2CBC1-2DC3-A514-2750-A2EAD9CB2C47}"/>
                </a:ext>
              </a:extLst>
            </p:cNvPr>
            <p:cNvCxnSpPr>
              <a:cxnSpLocks/>
            </p:cNvCxnSpPr>
            <p:nvPr/>
          </p:nvCxnSpPr>
          <p:spPr>
            <a:xfrm>
              <a:off x="7700541" y="3228159"/>
              <a:ext cx="375285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73027C0A-EB22-C6BC-161D-11A79CC265AD}"/>
                </a:ext>
              </a:extLst>
            </p:cNvPr>
            <p:cNvCxnSpPr>
              <a:cxnSpLocks/>
            </p:cNvCxnSpPr>
            <p:nvPr/>
          </p:nvCxnSpPr>
          <p:spPr>
            <a:xfrm>
              <a:off x="7948191" y="3323409"/>
              <a:ext cx="3309937" cy="0"/>
            </a:xfrm>
            <a:prstGeom prst="straightConnector1">
              <a:avLst/>
            </a:prstGeom>
            <a:ln w="95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4B297AA-2E80-170B-4753-CA0ED08B1258}"/>
                </a:ext>
              </a:extLst>
            </p:cNvPr>
            <p:cNvGrpSpPr/>
            <p:nvPr/>
          </p:nvGrpSpPr>
          <p:grpSpPr>
            <a:xfrm>
              <a:off x="10456487" y="3100397"/>
              <a:ext cx="228600" cy="228600"/>
              <a:chOff x="3530891" y="6130834"/>
              <a:chExt cx="457200" cy="457200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17BF41F5-1B54-E7FB-CD31-5EE2509ABBF0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E3AC2BA8-C9F8-035A-1F52-655BCEBE1CD9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CD57D6A-41B7-C802-134B-DD52A2BBC203}"/>
                </a:ext>
              </a:extLst>
            </p:cNvPr>
            <p:cNvGrpSpPr/>
            <p:nvPr/>
          </p:nvGrpSpPr>
          <p:grpSpPr>
            <a:xfrm>
              <a:off x="8536247" y="3086914"/>
              <a:ext cx="228600" cy="228600"/>
              <a:chOff x="3530891" y="6130834"/>
              <a:chExt cx="457200" cy="457200"/>
            </a:xfrm>
          </p:grpSpPr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E020DCFE-3136-936B-2DFA-849D6496A095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A8D5A197-146D-2894-E67E-20A9923B1381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448DBDA4-1869-BDFF-1796-89766C682D3D}"/>
                </a:ext>
              </a:extLst>
            </p:cNvPr>
            <p:cNvGrpSpPr/>
            <p:nvPr/>
          </p:nvGrpSpPr>
          <p:grpSpPr>
            <a:xfrm>
              <a:off x="10525067" y="3448597"/>
              <a:ext cx="91440" cy="91440"/>
              <a:chOff x="3530891" y="6130834"/>
              <a:chExt cx="457200" cy="457200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7696F38-CB63-F83A-C447-E4D39449E912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7FC8792A-E4B7-1F81-6DE9-E750343E930B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3C2EF21E-0570-C3D2-C5DE-65357EA738C8}"/>
                </a:ext>
              </a:extLst>
            </p:cNvPr>
            <p:cNvGrpSpPr/>
            <p:nvPr/>
          </p:nvGrpSpPr>
          <p:grpSpPr>
            <a:xfrm>
              <a:off x="8609001" y="3428246"/>
              <a:ext cx="91440" cy="91440"/>
              <a:chOff x="3530891" y="6130834"/>
              <a:chExt cx="457200" cy="457200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0289D406-970E-2941-453E-5F97B32EE5AF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BE83417A-E932-306F-D0B7-0E6896E993AA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8656956A-3C44-7682-41E5-F79E04507346}"/>
                </a:ext>
              </a:extLst>
            </p:cNvPr>
            <p:cNvCxnSpPr>
              <a:cxnSpLocks/>
            </p:cNvCxnSpPr>
            <p:nvPr/>
          </p:nvCxnSpPr>
          <p:spPr>
            <a:xfrm>
              <a:off x="8732424" y="3432258"/>
              <a:ext cx="1815084" cy="10709"/>
            </a:xfrm>
            <a:prstGeom prst="straightConnector1">
              <a:avLst/>
            </a:prstGeom>
            <a:ln w="31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81754B19-C55B-572B-4A07-0CEA0FF57C26}"/>
                </a:ext>
              </a:extLst>
            </p:cNvPr>
            <p:cNvCxnSpPr>
              <a:cxnSpLocks/>
            </p:cNvCxnSpPr>
            <p:nvPr/>
          </p:nvCxnSpPr>
          <p:spPr>
            <a:xfrm>
              <a:off x="10256190" y="230774"/>
              <a:ext cx="915158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46F0F96-1539-6529-EFE2-EBDA9AC06693}"/>
                </a:ext>
              </a:extLst>
            </p:cNvPr>
            <p:cNvGrpSpPr/>
            <p:nvPr/>
          </p:nvGrpSpPr>
          <p:grpSpPr>
            <a:xfrm>
              <a:off x="10671364" y="447166"/>
              <a:ext cx="457200" cy="457200"/>
              <a:chOff x="3530891" y="6130834"/>
              <a:chExt cx="457200" cy="457200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EF92F408-63AE-256D-1040-32945D04C881}"/>
                  </a:ext>
                </a:extLst>
              </p:cNvPr>
              <p:cNvSpPr/>
              <p:nvPr/>
            </p:nvSpPr>
            <p:spPr>
              <a:xfrm>
                <a:off x="3530891" y="6130834"/>
                <a:ext cx="457200" cy="4572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391CC18F-7CE0-66DA-382F-ACA252728554}"/>
                  </a:ext>
                </a:extLst>
              </p:cNvPr>
              <p:cNvSpPr/>
              <p:nvPr/>
            </p:nvSpPr>
            <p:spPr>
              <a:xfrm>
                <a:off x="3713771" y="6305426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A324602-7AA6-8535-4AB5-A5FE03ACBC8B}"/>
                </a:ext>
              </a:extLst>
            </p:cNvPr>
            <p:cNvSpPr txBox="1"/>
            <p:nvPr/>
          </p:nvSpPr>
          <p:spPr>
            <a:xfrm>
              <a:off x="11183432" y="9650"/>
              <a:ext cx="8119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 Field</a:t>
              </a:r>
            </a:p>
            <a:p>
              <a:endParaRPr lang="en-US" dirty="0"/>
            </a:p>
            <a:p>
              <a:r>
                <a:rPr lang="en-US" dirty="0"/>
                <a:t>B Field 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9495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15C8CC-8D63-628F-4060-EF5762E867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609600"/>
            <a:ext cx="6644640" cy="892208"/>
          </a:xfrm>
        </p:spPr>
        <p:txBody>
          <a:bodyPr/>
          <a:lstStyle/>
          <a:p>
            <a:r>
              <a:rPr lang="en-US" dirty="0"/>
              <a:t>Designing and Building Cavities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58A50-2E37-B826-5E0F-06C71624A0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13969" y="6291093"/>
            <a:ext cx="2006751" cy="566907"/>
          </a:xfrm>
        </p:spPr>
        <p:txBody>
          <a:bodyPr/>
          <a:lstStyle/>
          <a:p>
            <a:r>
              <a:rPr lang="en-US" dirty="0"/>
              <a:t>Cavity Simulation to Characterization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C3275-0829-DBF9-9BBF-05B0E1A2B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21" y="1668543"/>
            <a:ext cx="2097843" cy="22424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6F9D0E-07C5-6F78-9503-7CB63AA39DDD}"/>
              </a:ext>
            </a:extLst>
          </p:cNvPr>
          <p:cNvSpPr txBox="1"/>
          <p:nvPr/>
        </p:nvSpPr>
        <p:spPr>
          <a:xfrm>
            <a:off x="796223" y="1235685"/>
            <a:ext cx="118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Simulation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2039BDA-2A80-5B2F-C756-DD7DB58421A8}"/>
              </a:ext>
            </a:extLst>
          </p:cNvPr>
          <p:cNvSpPr/>
          <p:nvPr/>
        </p:nvSpPr>
        <p:spPr>
          <a:xfrm>
            <a:off x="2963144" y="1729286"/>
            <a:ext cx="331694" cy="6992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B3A41B1-AFF9-D56A-27DF-1CD80160DFC5}"/>
              </a:ext>
            </a:extLst>
          </p:cNvPr>
          <p:cNvSpPr/>
          <p:nvPr/>
        </p:nvSpPr>
        <p:spPr>
          <a:xfrm>
            <a:off x="2987258" y="3334869"/>
            <a:ext cx="331694" cy="6992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6E2DAF-8B17-E31B-BA77-0BB6E6D3A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586451" y="2669128"/>
            <a:ext cx="1567507" cy="2063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7A2D67-F111-C4C8-778B-59721415D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622" y="1292831"/>
            <a:ext cx="1466287" cy="1503129"/>
          </a:xfrm>
          <a:prstGeom prst="rect">
            <a:avLst/>
          </a:prstGeom>
        </p:spPr>
      </p:pic>
      <p:pic>
        <p:nvPicPr>
          <p:cNvPr id="12" name="Picture 11" descr="A picture containing ocarina, gear&#10;&#10;AI-generated content may be incorrect.">
            <a:extLst>
              <a:ext uri="{FF2B5EF4-FFF2-40B4-BE49-F238E27FC236}">
                <a16:creationId xmlns:a16="http://schemas.microsoft.com/office/drawing/2014/main" id="{260CF040-8AF4-070C-729F-C68E8AEFC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703991" y="2013955"/>
            <a:ext cx="2651208" cy="1988406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856F7BDD-E047-3F47-BFD5-66673645E2E2}"/>
              </a:ext>
            </a:extLst>
          </p:cNvPr>
          <p:cNvSpPr/>
          <p:nvPr/>
        </p:nvSpPr>
        <p:spPr>
          <a:xfrm>
            <a:off x="5535287" y="3397653"/>
            <a:ext cx="331694" cy="6992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D1281C-307E-FFCE-0DDB-0B29C9FF4EDE}"/>
              </a:ext>
            </a:extLst>
          </p:cNvPr>
          <p:cNvSpPr txBox="1"/>
          <p:nvPr/>
        </p:nvSpPr>
        <p:spPr>
          <a:xfrm>
            <a:off x="6366593" y="1175924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Fabrication</a:t>
            </a:r>
          </a:p>
        </p:txBody>
      </p:sp>
      <p:pic>
        <p:nvPicPr>
          <p:cNvPr id="16" name="Picture 15" descr="A picture containing ocarina, disk brake, transport&#10;&#10;AI-generated content may be incorrect.">
            <a:extLst>
              <a:ext uri="{FF2B5EF4-FFF2-40B4-BE49-F238E27FC236}">
                <a16:creationId xmlns:a16="http://schemas.microsoft.com/office/drawing/2014/main" id="{F77ACB8A-9788-E2DA-DB5A-A5583C561E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036" y="1726214"/>
            <a:ext cx="1988406" cy="26512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85AA6F-2994-845A-93EB-6D13870E10CF}"/>
              </a:ext>
            </a:extLst>
          </p:cNvPr>
          <p:cNvSpPr txBox="1"/>
          <p:nvPr/>
        </p:nvSpPr>
        <p:spPr>
          <a:xfrm>
            <a:off x="9134245" y="1197861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Plating</a:t>
            </a:r>
          </a:p>
        </p:txBody>
      </p:sp>
      <p:pic>
        <p:nvPicPr>
          <p:cNvPr id="18" name="Content Placeholder 4" descr="Chart&#10;&#10;AI-generated content may be incorrect.">
            <a:extLst>
              <a:ext uri="{FF2B5EF4-FFF2-40B4-BE49-F238E27FC236}">
                <a16:creationId xmlns:a16="http://schemas.microsoft.com/office/drawing/2014/main" id="{F666E12C-D6EB-6E52-33CC-7F061B8FF3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742889"/>
            <a:ext cx="3304104" cy="202955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13C808-06A8-31D9-45C6-B631E178914C}"/>
              </a:ext>
            </a:extLst>
          </p:cNvPr>
          <p:cNvSpPr txBox="1"/>
          <p:nvPr/>
        </p:nvSpPr>
        <p:spPr>
          <a:xfrm>
            <a:off x="5584735" y="4367794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Characterization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05892D-F3BF-B0F9-79AF-952E72054038}"/>
              </a:ext>
            </a:extLst>
          </p:cNvPr>
          <p:cNvSpPr txBox="1"/>
          <p:nvPr/>
        </p:nvSpPr>
        <p:spPr>
          <a:xfrm>
            <a:off x="3318952" y="1040028"/>
            <a:ext cx="1980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Fabrication designs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3D87063-5585-00C4-EE18-7AB23AACE192}"/>
              </a:ext>
            </a:extLst>
          </p:cNvPr>
          <p:cNvSpPr/>
          <p:nvPr/>
        </p:nvSpPr>
        <p:spPr>
          <a:xfrm>
            <a:off x="8180904" y="2653840"/>
            <a:ext cx="331694" cy="6992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Bent-Up 22">
            <a:extLst>
              <a:ext uri="{FF2B5EF4-FFF2-40B4-BE49-F238E27FC236}">
                <a16:creationId xmlns:a16="http://schemas.microsoft.com/office/drawing/2014/main" id="{0702400B-97C7-C6E2-9079-9FBB378EF9C6}"/>
              </a:ext>
            </a:extLst>
          </p:cNvPr>
          <p:cNvSpPr/>
          <p:nvPr/>
        </p:nvSpPr>
        <p:spPr>
          <a:xfrm rot="16200000" flipH="1">
            <a:off x="8414107" y="4634937"/>
            <a:ext cx="1401730" cy="1204746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6495C8-CC43-52F4-E626-14D916EAAE53}"/>
              </a:ext>
            </a:extLst>
          </p:cNvPr>
          <p:cNvSpPr txBox="1"/>
          <p:nvPr/>
        </p:nvSpPr>
        <p:spPr>
          <a:xfrm>
            <a:off x="10634711" y="2007509"/>
            <a:ext cx="1144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micron</a:t>
            </a:r>
          </a:p>
          <a:p>
            <a:r>
              <a:rPr lang="en-US" dirty="0"/>
              <a:t>thickness </a:t>
            </a:r>
          </a:p>
        </p:txBody>
      </p:sp>
    </p:spTree>
    <p:extLst>
      <p:ext uri="{BB962C8B-B14F-4D97-AF65-F5344CB8AC3E}">
        <p14:creationId xmlns:p14="http://schemas.microsoft.com/office/powerpoint/2010/main" val="361552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770F78D-A0BD-DD60-C091-54033CE8ED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B7B01-70AB-4E37-7C54-9519A782DC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Simulation and Fabrication designs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6A6901-7E32-3D2B-BFE1-238FE31C19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FA7BD-5CFD-1AE4-BFDF-CD6D0E4CDA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Designed in CST </a:t>
            </a:r>
          </a:p>
          <a:p>
            <a:r>
              <a:rPr lang="en-US" dirty="0"/>
              <a:t>Cavity Cuts</a:t>
            </a:r>
          </a:p>
          <a:p>
            <a:pPr lvl="1"/>
            <a:r>
              <a:rPr lang="en-US" sz="2000" dirty="0"/>
              <a:t>Equatorial Cut</a:t>
            </a:r>
          </a:p>
          <a:p>
            <a:pPr lvl="2"/>
            <a:r>
              <a:rPr lang="en-US" sz="1800" dirty="0"/>
              <a:t>Typical design approach </a:t>
            </a:r>
          </a:p>
          <a:p>
            <a:pPr lvl="2"/>
            <a:r>
              <a:rPr lang="en-US" sz="1800" dirty="0"/>
              <a:t>RF currents cross cavity cut</a:t>
            </a:r>
          </a:p>
          <a:p>
            <a:pPr lvl="1"/>
            <a:r>
              <a:rPr lang="en-US" sz="2000" dirty="0"/>
              <a:t>Longitudinal Cut</a:t>
            </a:r>
          </a:p>
          <a:p>
            <a:pPr lvl="2"/>
            <a:r>
              <a:rPr lang="en-US" sz="1800" dirty="0"/>
              <a:t>Emerging approach for high-gradient cavities</a:t>
            </a:r>
          </a:p>
          <a:p>
            <a:pPr lvl="2"/>
            <a:r>
              <a:rPr lang="en-US" sz="1800" dirty="0"/>
              <a:t>RF currents do not cross the cavity cut</a:t>
            </a:r>
          </a:p>
          <a:p>
            <a:pPr lvl="3"/>
            <a:r>
              <a:rPr lang="en-US" sz="1533" dirty="0"/>
              <a:t>Currents move parallel to cut line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D6BE3F-11F5-DDE3-8229-AFFD0D35C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680" y="0"/>
            <a:ext cx="3335383" cy="3565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4F5363-135B-C642-BABB-A747812B9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936" y="3958262"/>
            <a:ext cx="1975771" cy="2600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16F558-E9C7-F719-1BE5-D56C5DDD2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197" y="4159536"/>
            <a:ext cx="2144271" cy="219814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CEA39F-C11B-F00B-1BBE-DF1DC3471E5E}"/>
              </a:ext>
            </a:extLst>
          </p:cNvPr>
          <p:cNvCxnSpPr/>
          <p:nvPr/>
        </p:nvCxnSpPr>
        <p:spPr>
          <a:xfrm>
            <a:off x="9366250" y="431800"/>
            <a:ext cx="0" cy="2997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3F3A1A-AFDF-DC0B-CBF1-BA5D93579E77}"/>
              </a:ext>
            </a:extLst>
          </p:cNvPr>
          <p:cNvCxnSpPr>
            <a:cxnSpLocks/>
          </p:cNvCxnSpPr>
          <p:nvPr/>
        </p:nvCxnSpPr>
        <p:spPr>
          <a:xfrm>
            <a:off x="8210550" y="1866900"/>
            <a:ext cx="2374900" cy="1397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088E002-8CB1-C7AA-0E1E-E6E7BC770611}"/>
              </a:ext>
            </a:extLst>
          </p:cNvPr>
          <p:cNvCxnSpPr>
            <a:cxnSpLocks/>
          </p:cNvCxnSpPr>
          <p:nvPr/>
        </p:nvCxnSpPr>
        <p:spPr>
          <a:xfrm flipV="1">
            <a:off x="8808244" y="4908550"/>
            <a:ext cx="227806" cy="1277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A9367B5-7D42-7C1E-0413-858377444D17}"/>
              </a:ext>
            </a:extLst>
          </p:cNvPr>
          <p:cNvCxnSpPr>
            <a:cxnSpLocks/>
          </p:cNvCxnSpPr>
          <p:nvPr/>
        </p:nvCxnSpPr>
        <p:spPr>
          <a:xfrm>
            <a:off x="9029432" y="5026654"/>
            <a:ext cx="137151" cy="2401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EBCC808-FDAC-70F0-7462-04EBA7D7901C}"/>
              </a:ext>
            </a:extLst>
          </p:cNvPr>
          <p:cNvCxnSpPr>
            <a:cxnSpLocks/>
          </p:cNvCxnSpPr>
          <p:nvPr/>
        </p:nvCxnSpPr>
        <p:spPr>
          <a:xfrm flipH="1">
            <a:off x="9052380" y="5565806"/>
            <a:ext cx="91257" cy="3199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2C54384-EF85-CE68-A2EA-7EB4ED15716A}"/>
              </a:ext>
            </a:extLst>
          </p:cNvPr>
          <p:cNvCxnSpPr>
            <a:cxnSpLocks/>
          </p:cNvCxnSpPr>
          <p:nvPr/>
        </p:nvCxnSpPr>
        <p:spPr>
          <a:xfrm flipH="1">
            <a:off x="8829675" y="6022351"/>
            <a:ext cx="184944" cy="1165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82B83A5-E0CB-461E-AEDB-4F8C70F98A5A}"/>
              </a:ext>
            </a:extLst>
          </p:cNvPr>
          <p:cNvCxnSpPr>
            <a:cxnSpLocks/>
          </p:cNvCxnSpPr>
          <p:nvPr/>
        </p:nvCxnSpPr>
        <p:spPr>
          <a:xfrm flipH="1" flipV="1">
            <a:off x="8658225" y="5784851"/>
            <a:ext cx="111540" cy="2375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F0B9DB8-5CB7-F461-DB6C-2A28C23CF36B}"/>
              </a:ext>
            </a:extLst>
          </p:cNvPr>
          <p:cNvCxnSpPr>
            <a:cxnSpLocks/>
          </p:cNvCxnSpPr>
          <p:nvPr/>
        </p:nvCxnSpPr>
        <p:spPr>
          <a:xfrm flipV="1">
            <a:off x="8675516" y="5202240"/>
            <a:ext cx="83344" cy="2835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A094160-F4EB-6417-F162-09FC76320B0C}"/>
              </a:ext>
            </a:extLst>
          </p:cNvPr>
          <p:cNvCxnSpPr>
            <a:cxnSpLocks/>
          </p:cNvCxnSpPr>
          <p:nvPr/>
        </p:nvCxnSpPr>
        <p:spPr>
          <a:xfrm flipV="1">
            <a:off x="10599079" y="4486275"/>
            <a:ext cx="152265" cy="2301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799EE3E-9A9E-44AA-A9A8-AB51B5262CBB}"/>
              </a:ext>
            </a:extLst>
          </p:cNvPr>
          <p:cNvCxnSpPr>
            <a:cxnSpLocks/>
          </p:cNvCxnSpPr>
          <p:nvPr/>
        </p:nvCxnSpPr>
        <p:spPr>
          <a:xfrm flipV="1">
            <a:off x="10856254" y="4538663"/>
            <a:ext cx="152265" cy="2301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5886D7C-1E27-D48B-5F26-825907FFDD44}"/>
              </a:ext>
            </a:extLst>
          </p:cNvPr>
          <p:cNvCxnSpPr>
            <a:cxnSpLocks/>
          </p:cNvCxnSpPr>
          <p:nvPr/>
        </p:nvCxnSpPr>
        <p:spPr>
          <a:xfrm flipV="1">
            <a:off x="11008654" y="4691063"/>
            <a:ext cx="152265" cy="2301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03FB7DD-EC7A-DF75-E490-B030EE6DD1D7}"/>
              </a:ext>
            </a:extLst>
          </p:cNvPr>
          <p:cNvCxnSpPr>
            <a:cxnSpLocks/>
          </p:cNvCxnSpPr>
          <p:nvPr/>
        </p:nvCxnSpPr>
        <p:spPr>
          <a:xfrm flipV="1">
            <a:off x="11161054" y="4843463"/>
            <a:ext cx="152265" cy="2301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2FFC1DB-5B12-E20E-D8DE-0CA27EE1E2A1}"/>
              </a:ext>
            </a:extLst>
          </p:cNvPr>
          <p:cNvCxnSpPr>
            <a:cxnSpLocks/>
          </p:cNvCxnSpPr>
          <p:nvPr/>
        </p:nvCxnSpPr>
        <p:spPr>
          <a:xfrm flipV="1">
            <a:off x="11237186" y="5087180"/>
            <a:ext cx="152265" cy="2301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3480E6D-04E3-EB60-53FF-E0808785FD52}"/>
              </a:ext>
            </a:extLst>
          </p:cNvPr>
          <p:cNvCxnSpPr>
            <a:cxnSpLocks/>
          </p:cNvCxnSpPr>
          <p:nvPr/>
        </p:nvCxnSpPr>
        <p:spPr>
          <a:xfrm flipV="1">
            <a:off x="11252676" y="5317299"/>
            <a:ext cx="152265" cy="2301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07042F3-CD3F-D11D-4470-AC28E8CC2CEE}"/>
              </a:ext>
            </a:extLst>
          </p:cNvPr>
          <p:cNvCxnSpPr>
            <a:cxnSpLocks/>
          </p:cNvCxnSpPr>
          <p:nvPr/>
        </p:nvCxnSpPr>
        <p:spPr>
          <a:xfrm flipV="1">
            <a:off x="11237186" y="5530728"/>
            <a:ext cx="205877" cy="1917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8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3B010B2-CD49-BAF9-4B67-D7997521AC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E0E6A-0338-B40C-2C17-53C9184FE4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Testing a verity of materials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0A2EA-191F-A024-E1AE-472003D98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COTS PEEK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375EA6-5413-DC2E-4904-7DB392F3A1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Commercial off the Shelf (COTS) materials</a:t>
            </a:r>
          </a:p>
          <a:p>
            <a:endParaRPr lang="en-US" sz="2000" dirty="0"/>
          </a:p>
          <a:p>
            <a:r>
              <a:rPr lang="en-US" sz="2000" dirty="0"/>
              <a:t>3 Different Types of PEEK were tested</a:t>
            </a:r>
          </a:p>
          <a:p>
            <a:pPr lvl="1"/>
            <a:r>
              <a:rPr lang="en-US" sz="1733" dirty="0"/>
              <a:t>Basic PEEK plastic</a:t>
            </a:r>
          </a:p>
          <a:p>
            <a:pPr lvl="1"/>
            <a:r>
              <a:rPr lang="en-US" sz="2000" dirty="0"/>
              <a:t>30% glass-filled PEEK</a:t>
            </a:r>
          </a:p>
          <a:p>
            <a:pPr lvl="1"/>
            <a:r>
              <a:rPr lang="en-US" sz="2000" dirty="0"/>
              <a:t>30% carbon fiber-filled PEEK</a:t>
            </a:r>
          </a:p>
          <a:p>
            <a:endParaRPr lang="en-US" dirty="0"/>
          </a:p>
        </p:txBody>
      </p:sp>
      <p:pic>
        <p:nvPicPr>
          <p:cNvPr id="6" name="Picture 5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7A999C00-7937-70B1-74CB-03A9BA69EA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24" t="28835" r="23550" b="14254"/>
          <a:stretch>
            <a:fillRect/>
          </a:stretch>
        </p:blipFill>
        <p:spPr>
          <a:xfrm>
            <a:off x="7441138" y="401296"/>
            <a:ext cx="4478621" cy="56521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ED128C-D1CE-9AA8-2A57-6D9A980065CA}"/>
              </a:ext>
            </a:extLst>
          </p:cNvPr>
          <p:cNvSpPr txBox="1"/>
          <p:nvPr/>
        </p:nvSpPr>
        <p:spPr>
          <a:xfrm>
            <a:off x="10025565" y="1132476"/>
            <a:ext cx="1413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58CD0-6643-C93A-FD3E-DBB3A3C938DB}"/>
              </a:ext>
            </a:extLst>
          </p:cNvPr>
          <p:cNvSpPr txBox="1"/>
          <p:nvPr/>
        </p:nvSpPr>
        <p:spPr>
          <a:xfrm>
            <a:off x="8227995" y="1805824"/>
            <a:ext cx="1035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30% Carbon Filled PEEK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071F2E-64EE-8509-2D1C-461DFD1CCC4C}"/>
              </a:ext>
            </a:extLst>
          </p:cNvPr>
          <p:cNvSpPr txBox="1"/>
          <p:nvPr/>
        </p:nvSpPr>
        <p:spPr>
          <a:xfrm>
            <a:off x="9876447" y="3824428"/>
            <a:ext cx="1062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30%  Glass Filled PEEK</a:t>
            </a:r>
          </a:p>
        </p:txBody>
      </p:sp>
    </p:spTree>
    <p:extLst>
      <p:ext uri="{BB962C8B-B14F-4D97-AF65-F5344CB8AC3E}">
        <p14:creationId xmlns:p14="http://schemas.microsoft.com/office/powerpoint/2010/main" val="329217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6ADD3-820C-65BB-C4EC-47D9FB32A2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Cavity Characterization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E3FA9D-756C-87D8-3DC7-B730ADD9D4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68897" y="5827119"/>
            <a:ext cx="2006751" cy="566907"/>
          </a:xfrm>
        </p:spPr>
        <p:txBody>
          <a:bodyPr/>
          <a:lstStyle/>
          <a:p>
            <a:r>
              <a:rPr lang="en-US" dirty="0"/>
              <a:t>Quality Factor and Resonant Frequency Data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9521B3E4-838E-F57C-F72B-BB479273D360}"/>
                  </a:ext>
                </a:extLst>
              </p:cNvPr>
              <p:cNvSpPr>
                <a:spLocks noGrp="1"/>
              </p:cNvSpPr>
              <p:nvPr>
                <p:ph type="body" sz="quarter" idx="19"/>
              </p:nvPr>
            </p:nvSpPr>
            <p:spPr>
              <a:xfrm>
                <a:off x="609601" y="1524000"/>
                <a:ext cx="6559296" cy="4260851"/>
              </a:xfrm>
            </p:spPr>
            <p:txBody>
              <a:bodyPr/>
              <a:lstStyle/>
              <a:p>
                <a:r>
                  <a:rPr lang="en-US" dirty="0"/>
                  <a:t>Measurements Approach: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Port 1 critical coupled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Port 2 strongly under coupled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dirty="0"/>
                  <a:t>Est. accuracy ± 10%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</m:oMath>
                </a14:m>
                <a:endParaRPr lang="en-US" dirty="0">
                  <a:ea typeface="Source Sans Pro" panose="020B0503030403020204" pitchFamily="34" charset="0"/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𝐶𝑟𝑖𝑡𝑖𝑐𝑎𝑙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𝐶𝑜𝑢𝑝𝑙𝑖𝑛𝑔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~0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𝑈𝑛𝑑𝑒𝑟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𝐶𝑜𝑢𝑝𝑙𝑒𝑑</m:t>
                        </m:r>
                      </m:e>
                    </m:d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r>
                  <a:rPr lang="en-US" dirty="0"/>
                  <a:t>CST Cavity RF design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Design Resonant frequency - 5.33 GHz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Design Q</a:t>
                </a:r>
                <a:r>
                  <a:rPr lang="en-US" sz="1600" baseline="-25000" dirty="0"/>
                  <a:t>0 </a:t>
                </a:r>
                <a:r>
                  <a:rPr lang="en-US" sz="1600" dirty="0"/>
                  <a:t>~10,800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~0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assumption can lead to over estimation of Q</a:t>
                </a:r>
                <a:r>
                  <a:rPr lang="en-US" sz="1600" baseline="-25000" dirty="0"/>
                  <a:t>0</a:t>
                </a:r>
                <a:r>
                  <a:rPr lang="en-US" sz="1600" dirty="0"/>
                  <a:t> </a:t>
                </a:r>
              </a:p>
              <a:p>
                <a:pPr marL="150292" indent="0">
                  <a:buNone/>
                </a:pPr>
                <a:endParaRPr lang="en-US" sz="1867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9521B3E4-838E-F57C-F72B-BB479273D3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/>
              </p:nvPr>
            </p:nvSpPr>
            <p:spPr>
              <a:xfrm>
                <a:off x="609601" y="1524000"/>
                <a:ext cx="6559296" cy="4260851"/>
              </a:xfrm>
              <a:blipFill>
                <a:blip r:embed="rId2"/>
                <a:stretch>
                  <a:fillRect l="-2602" t="-2003" b="-8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DE5AF4-1AEC-43A9-C0D4-23F1D67F4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235623"/>
              </p:ext>
            </p:extLst>
          </p:nvPr>
        </p:nvGraphicFramePr>
        <p:xfrm>
          <a:off x="7168897" y="4243428"/>
          <a:ext cx="4574612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794">
                  <a:extLst>
                    <a:ext uri="{9D8B030D-6E8A-4147-A177-3AD203B41FA5}">
                      <a16:colId xmlns:a16="http://schemas.microsoft.com/office/drawing/2014/main" val="1683443399"/>
                    </a:ext>
                  </a:extLst>
                </a:gridCol>
                <a:gridCol w="930512">
                  <a:extLst>
                    <a:ext uri="{9D8B030D-6E8A-4147-A177-3AD203B41FA5}">
                      <a16:colId xmlns:a16="http://schemas.microsoft.com/office/drawing/2014/main" val="4195317739"/>
                    </a:ext>
                  </a:extLst>
                </a:gridCol>
                <a:gridCol w="1143653">
                  <a:extLst>
                    <a:ext uri="{9D8B030D-6E8A-4147-A177-3AD203B41FA5}">
                      <a16:colId xmlns:a16="http://schemas.microsoft.com/office/drawing/2014/main" val="126444177"/>
                    </a:ext>
                  </a:extLst>
                </a:gridCol>
                <a:gridCol w="1143653">
                  <a:extLst>
                    <a:ext uri="{9D8B030D-6E8A-4147-A177-3AD203B41FA5}">
                      <a16:colId xmlns:a16="http://schemas.microsoft.com/office/drawing/2014/main" val="308275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 GF PEEK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 CF PEEK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900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Equatorial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9,840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13,500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826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Longitudinal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11,200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9,440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10,070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75842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BD451E4-7966-4281-16AC-F5E8FE6D7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889628"/>
              </p:ext>
            </p:extLst>
          </p:nvPr>
        </p:nvGraphicFramePr>
        <p:xfrm>
          <a:off x="7168897" y="1207771"/>
          <a:ext cx="457461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377">
                  <a:extLst>
                    <a:ext uri="{9D8B030D-6E8A-4147-A177-3AD203B41FA5}">
                      <a16:colId xmlns:a16="http://schemas.microsoft.com/office/drawing/2014/main" val="1683443399"/>
                    </a:ext>
                  </a:extLst>
                </a:gridCol>
                <a:gridCol w="947929">
                  <a:extLst>
                    <a:ext uri="{9D8B030D-6E8A-4147-A177-3AD203B41FA5}">
                      <a16:colId xmlns:a16="http://schemas.microsoft.com/office/drawing/2014/main" val="4195317739"/>
                    </a:ext>
                  </a:extLst>
                </a:gridCol>
                <a:gridCol w="1143652">
                  <a:extLst>
                    <a:ext uri="{9D8B030D-6E8A-4147-A177-3AD203B41FA5}">
                      <a16:colId xmlns:a16="http://schemas.microsoft.com/office/drawing/2014/main" val="126444177"/>
                    </a:ext>
                  </a:extLst>
                </a:gridCol>
                <a:gridCol w="1143652">
                  <a:extLst>
                    <a:ext uri="{9D8B030D-6E8A-4147-A177-3AD203B41FA5}">
                      <a16:colId xmlns:a16="http://schemas.microsoft.com/office/drawing/2014/main" val="308275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PEEK [GHz]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 GF PEEK [GHz]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30% CF PEEK [GHz]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900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Equatorial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826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Longitudinal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75842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F3A3ADB-1B5B-9612-D110-B9306BCC3750}"/>
              </a:ext>
            </a:extLst>
          </p:cNvPr>
          <p:cNvSpPr txBox="1"/>
          <p:nvPr/>
        </p:nvSpPr>
        <p:spPr>
          <a:xfrm>
            <a:off x="8995573" y="3881998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Measured Q</a:t>
            </a:r>
            <a:r>
              <a:rPr lang="en-US" u="sng" baseline="-25000" dirty="0"/>
              <a:t>0</a:t>
            </a:r>
            <a:endParaRPr lang="en-US" u="sng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E73F91-BB7C-EF8C-E83A-96FDF0037E7D}"/>
              </a:ext>
            </a:extLst>
          </p:cNvPr>
          <p:cNvSpPr txBox="1"/>
          <p:nvPr/>
        </p:nvSpPr>
        <p:spPr>
          <a:xfrm>
            <a:off x="8605132" y="840631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Measured Frequency</a:t>
            </a:r>
          </a:p>
        </p:txBody>
      </p:sp>
    </p:spTree>
    <p:extLst>
      <p:ext uri="{BB962C8B-B14F-4D97-AF65-F5344CB8AC3E}">
        <p14:creationId xmlns:p14="http://schemas.microsoft.com/office/powerpoint/2010/main" val="257526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1DCCC-CE4E-14F3-30C6-6C1EFCAAF7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RF Power Testing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83614F-52DB-42AA-A2E5-15E174A050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RF Power diagram</a:t>
            </a:r>
          </a:p>
          <a:p>
            <a:endParaRPr lang="en-US" dirty="0"/>
          </a:p>
          <a:p>
            <a:r>
              <a:rPr lang="en-US" dirty="0"/>
              <a:t>From Polymer Accelerator Structures, J. Lewellen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C59FEB-8946-0E1E-920A-3F3462CCBFC4}"/>
              </a:ext>
            </a:extLst>
          </p:cNvPr>
          <p:cNvSpPr/>
          <p:nvPr/>
        </p:nvSpPr>
        <p:spPr>
          <a:xfrm>
            <a:off x="2419284" y="2737687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A484175F-9DD2-D390-466F-517F5B85B870}"/>
              </a:ext>
            </a:extLst>
          </p:cNvPr>
          <p:cNvSpPr/>
          <p:nvPr/>
        </p:nvSpPr>
        <p:spPr>
          <a:xfrm rot="5400000">
            <a:off x="4144006" y="2737687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A4BC6A2-2EAD-311E-6613-30438067F793}"/>
              </a:ext>
            </a:extLst>
          </p:cNvPr>
          <p:cNvSpPr/>
          <p:nvPr/>
        </p:nvSpPr>
        <p:spPr>
          <a:xfrm>
            <a:off x="5720045" y="2854775"/>
            <a:ext cx="678366" cy="6783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472BF0DA-B40B-AFC0-A62D-D319F61E2C74}"/>
              </a:ext>
            </a:extLst>
          </p:cNvPr>
          <p:cNvSpPr/>
          <p:nvPr/>
        </p:nvSpPr>
        <p:spPr>
          <a:xfrm rot="16200000">
            <a:off x="7164128" y="2622457"/>
            <a:ext cx="130098" cy="854927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ylinder 9">
            <a:extLst>
              <a:ext uri="{FF2B5EF4-FFF2-40B4-BE49-F238E27FC236}">
                <a16:creationId xmlns:a16="http://schemas.microsoft.com/office/drawing/2014/main" id="{EB692804-A78B-7F50-1E5E-B34CE13BFA69}"/>
              </a:ext>
            </a:extLst>
          </p:cNvPr>
          <p:cNvSpPr/>
          <p:nvPr/>
        </p:nvSpPr>
        <p:spPr>
          <a:xfrm>
            <a:off x="8818224" y="2737687"/>
            <a:ext cx="840059" cy="892208"/>
          </a:xfrm>
          <a:prstGeom prst="can">
            <a:avLst/>
          </a:prstGeom>
          <a:solidFill>
            <a:srgbClr val="FF91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FCAE2-49DF-C9A3-C2E8-D948B8AB69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951"/>
          <a:stretch>
            <a:fillRect/>
          </a:stretch>
        </p:blipFill>
        <p:spPr>
          <a:xfrm rot="16200000">
            <a:off x="6564115" y="2698020"/>
            <a:ext cx="508000" cy="1957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2B0F8F-B4D7-005A-E40A-82F439C422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951"/>
          <a:stretch>
            <a:fillRect/>
          </a:stretch>
        </p:blipFill>
        <p:spPr>
          <a:xfrm rot="16200000">
            <a:off x="7418256" y="2672327"/>
            <a:ext cx="508000" cy="19579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DA0CB6C-1DE2-0853-417C-8F1A837345AD}"/>
              </a:ext>
            </a:extLst>
          </p:cNvPr>
          <p:cNvGrpSpPr/>
          <p:nvPr/>
        </p:nvGrpSpPr>
        <p:grpSpPr>
          <a:xfrm>
            <a:off x="6720215" y="2208684"/>
            <a:ext cx="174464" cy="333235"/>
            <a:chOff x="5252450" y="1530121"/>
            <a:chExt cx="174464" cy="333235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A5025E-2DE5-E515-8F95-6C235FA40A21}"/>
                </a:ext>
              </a:extLst>
            </p:cNvPr>
            <p:cNvSpPr/>
            <p:nvPr/>
          </p:nvSpPr>
          <p:spPr>
            <a:xfrm>
              <a:off x="5254622" y="1716700"/>
              <a:ext cx="170121" cy="146656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5747DDB-5495-9D15-229F-BDE8135C6A0A}"/>
                </a:ext>
              </a:extLst>
            </p:cNvPr>
            <p:cNvCxnSpPr>
              <a:cxnSpLocks/>
            </p:cNvCxnSpPr>
            <p:nvPr/>
          </p:nvCxnSpPr>
          <p:spPr>
            <a:xfrm>
              <a:off x="5252450" y="1700710"/>
              <a:ext cx="17446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D1163D-0681-CDA3-F34D-8C5569CFE5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682" y="1530121"/>
              <a:ext cx="0" cy="17058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9550E1-CFD4-3664-56F0-CE6995320B7A}"/>
              </a:ext>
            </a:extLst>
          </p:cNvPr>
          <p:cNvGrpSpPr/>
          <p:nvPr/>
        </p:nvGrpSpPr>
        <p:grpSpPr>
          <a:xfrm>
            <a:off x="7569409" y="2198438"/>
            <a:ext cx="174464" cy="333235"/>
            <a:chOff x="5252450" y="1530121"/>
            <a:chExt cx="174464" cy="333235"/>
          </a:xfrm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8E1DB4A-8C37-2D78-51BF-C2DB8F72692E}"/>
                </a:ext>
              </a:extLst>
            </p:cNvPr>
            <p:cNvSpPr/>
            <p:nvPr/>
          </p:nvSpPr>
          <p:spPr>
            <a:xfrm>
              <a:off x="5254622" y="1716700"/>
              <a:ext cx="170121" cy="146656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49AD67E-F87A-0374-18BF-276628759CDC}"/>
                </a:ext>
              </a:extLst>
            </p:cNvPr>
            <p:cNvCxnSpPr>
              <a:cxnSpLocks/>
            </p:cNvCxnSpPr>
            <p:nvPr/>
          </p:nvCxnSpPr>
          <p:spPr>
            <a:xfrm>
              <a:off x="5252450" y="1700710"/>
              <a:ext cx="17446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985B48C-DD99-5BE8-9A4D-C82170CCF9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9682" y="1530121"/>
              <a:ext cx="0" cy="17058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7FC791-113F-6DE6-8BB4-300518C543CD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6398411" y="3193958"/>
            <a:ext cx="24365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1FA3A53-F33D-978A-A4FF-104FED896359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>
          <a:xfrm flipV="1">
            <a:off x="5131558" y="3193958"/>
            <a:ext cx="588487" cy="9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A71A2A0-59CE-4CD2-DE04-150E5A1B93F7}"/>
              </a:ext>
            </a:extLst>
          </p:cNvPr>
          <p:cNvCxnSpPr>
            <a:cxnSpLocks/>
            <a:stCxn id="6" idx="6"/>
            <a:endCxn id="7" idx="3"/>
          </p:cNvCxnSpPr>
          <p:nvPr/>
        </p:nvCxnSpPr>
        <p:spPr>
          <a:xfrm>
            <a:off x="3333684" y="3194887"/>
            <a:ext cx="88347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96CE6238-721C-97FD-52C5-D7BEDCCFD46D}"/>
              </a:ext>
            </a:extLst>
          </p:cNvPr>
          <p:cNvSpPr/>
          <p:nvPr/>
        </p:nvSpPr>
        <p:spPr>
          <a:xfrm>
            <a:off x="5871141" y="2984871"/>
            <a:ext cx="413755" cy="413755"/>
          </a:xfrm>
          <a:prstGeom prst="arc">
            <a:avLst>
              <a:gd name="adj1" fmla="val 16200000"/>
              <a:gd name="adj2" fmla="val 7337455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01D2D6-D565-898A-E4E4-A77A8FA00691}"/>
              </a:ext>
            </a:extLst>
          </p:cNvPr>
          <p:cNvSpPr txBox="1"/>
          <p:nvPr/>
        </p:nvSpPr>
        <p:spPr>
          <a:xfrm>
            <a:off x="1821155" y="4109287"/>
            <a:ext cx="28532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Signal generator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Gated to provide pulsed power to cavity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Adjusted to match cavity frequency as the cavity expanded under RF heating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97DD1E-A473-C072-E4FB-647680CFEAF9}"/>
              </a:ext>
            </a:extLst>
          </p:cNvPr>
          <p:cNvSpPr txBox="1"/>
          <p:nvPr/>
        </p:nvSpPr>
        <p:spPr>
          <a:xfrm>
            <a:off x="3536907" y="1558560"/>
            <a:ext cx="2179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Power Amplifier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Provides high average power to cavity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0C8B08-CA30-1799-7792-816F92149153}"/>
              </a:ext>
            </a:extLst>
          </p:cNvPr>
          <p:cNvSpPr txBox="1"/>
          <p:nvPr/>
        </p:nvSpPr>
        <p:spPr>
          <a:xfrm>
            <a:off x="4951778" y="4148984"/>
            <a:ext cx="217943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Circulator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Directs reflected power from cavity into a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Protects amplifier from sudden cavity failure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53EC2DC-A5CC-5CF4-603E-6A05A040E6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951"/>
          <a:stretch>
            <a:fillRect/>
          </a:stretch>
        </p:blipFill>
        <p:spPr>
          <a:xfrm rot="16200000">
            <a:off x="5803240" y="3684822"/>
            <a:ext cx="508000" cy="195799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F0F7DF5D-6E20-B54E-2AF9-1F88A51F0972}"/>
              </a:ext>
            </a:extLst>
          </p:cNvPr>
          <p:cNvGrpSpPr/>
          <p:nvPr/>
        </p:nvGrpSpPr>
        <p:grpSpPr>
          <a:xfrm>
            <a:off x="5874360" y="4016472"/>
            <a:ext cx="365760" cy="185630"/>
            <a:chOff x="6847687" y="4936385"/>
            <a:chExt cx="365760" cy="18563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C2B5EA3-7032-E8E7-0E49-2FC7C7D5CD09}"/>
                </a:ext>
              </a:extLst>
            </p:cNvPr>
            <p:cNvCxnSpPr>
              <a:cxnSpLocks/>
            </p:cNvCxnSpPr>
            <p:nvPr/>
          </p:nvCxnSpPr>
          <p:spPr>
            <a:xfrm>
              <a:off x="6847687" y="4936385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64F4997-7E3C-84AA-FAEF-6D70E33D8EBF}"/>
                </a:ext>
              </a:extLst>
            </p:cNvPr>
            <p:cNvCxnSpPr>
              <a:cxnSpLocks/>
            </p:cNvCxnSpPr>
            <p:nvPr/>
          </p:nvCxnSpPr>
          <p:spPr>
            <a:xfrm>
              <a:off x="6939127" y="5029200"/>
              <a:ext cx="1828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E16819A-F480-1289-6555-83E8AB446306}"/>
                </a:ext>
              </a:extLst>
            </p:cNvPr>
            <p:cNvCxnSpPr>
              <a:cxnSpLocks/>
            </p:cNvCxnSpPr>
            <p:nvPr/>
          </p:nvCxnSpPr>
          <p:spPr>
            <a:xfrm>
              <a:off x="6984847" y="5122015"/>
              <a:ext cx="9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59426AA-DA66-45F2-F7BE-D3B6140F608E}"/>
              </a:ext>
            </a:extLst>
          </p:cNvPr>
          <p:cNvSpPr txBox="1"/>
          <p:nvPr/>
        </p:nvSpPr>
        <p:spPr>
          <a:xfrm>
            <a:off x="6057240" y="1346288"/>
            <a:ext cx="294971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Envelope Detector Diodes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Measures RF power sent to, and reflected from, cavity.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EB4F-7D3D-3096-F5C0-53EE18C26FBE}"/>
              </a:ext>
            </a:extLst>
          </p:cNvPr>
          <p:cNvSpPr txBox="1"/>
          <p:nvPr/>
        </p:nvSpPr>
        <p:spPr>
          <a:xfrm>
            <a:off x="6691491" y="3363410"/>
            <a:ext cx="199672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Directional Coupler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Diverts a small fraction of forward and reflected power</a:t>
            </a:r>
          </a:p>
        </p:txBody>
      </p:sp>
    </p:spTree>
    <p:extLst>
      <p:ext uri="{BB962C8B-B14F-4D97-AF65-F5344CB8AC3E}">
        <p14:creationId xmlns:p14="http://schemas.microsoft.com/office/powerpoint/2010/main" val="131744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0CB8B29-D028-3072-C89A-1169640B4D99}"/>
              </a:ext>
            </a:extLst>
          </p:cNvPr>
          <p:cNvSpPr/>
          <p:nvPr/>
        </p:nvSpPr>
        <p:spPr>
          <a:xfrm>
            <a:off x="10834745" y="4803960"/>
            <a:ext cx="1147035" cy="766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C3CE36-C32B-6FCC-7B3C-0B09A552B4F4}"/>
              </a:ext>
            </a:extLst>
          </p:cNvPr>
          <p:cNvSpPr/>
          <p:nvPr/>
        </p:nvSpPr>
        <p:spPr>
          <a:xfrm>
            <a:off x="8579224" y="4797238"/>
            <a:ext cx="1147035" cy="766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9B365E-4BBA-606B-3D90-702EC0E73F9D}"/>
              </a:ext>
            </a:extLst>
          </p:cNvPr>
          <p:cNvSpPr/>
          <p:nvPr/>
        </p:nvSpPr>
        <p:spPr>
          <a:xfrm>
            <a:off x="10834745" y="2944904"/>
            <a:ext cx="1147035" cy="766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A9E54-5198-FF3E-B194-A227364CBB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Power Testing Levels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39E904-6A7A-A4A1-2EE5-660023F8DA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00147" y="6069210"/>
            <a:ext cx="2006751" cy="566907"/>
          </a:xfrm>
        </p:spPr>
        <p:txBody>
          <a:bodyPr/>
          <a:lstStyle/>
          <a:p>
            <a:r>
              <a:rPr lang="en-US" dirty="0"/>
              <a:t>Power Delivered to Cavities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D9993A-CFA1-EDF4-6659-37389D3AF1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1 W Average, 5 W Peak, 20% Duty Factor, 10-minute duration</a:t>
            </a:r>
          </a:p>
          <a:p>
            <a:endParaRPr lang="en-US" dirty="0"/>
          </a:p>
          <a:p>
            <a:r>
              <a:rPr lang="en-US" dirty="0"/>
              <a:t>10 W average power, 20 W peak, 50% Duty Factor, 10-minute duration</a:t>
            </a:r>
          </a:p>
          <a:p>
            <a:endParaRPr lang="en-US" dirty="0"/>
          </a:p>
          <a:p>
            <a:r>
              <a:rPr lang="en-US" dirty="0"/>
              <a:t>20 W Average Power, 40 W Peak, 50% Duty Factor, 30-minute duration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3A8175-8BF0-995F-3D45-0B2D070FA671}"/>
              </a:ext>
            </a:extLst>
          </p:cNvPr>
          <p:cNvCxnSpPr/>
          <p:nvPr/>
        </p:nvCxnSpPr>
        <p:spPr>
          <a:xfrm>
            <a:off x="7900147" y="1855694"/>
            <a:ext cx="369121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D3C3E79-1DEC-373D-C48B-3CF25B067557}"/>
              </a:ext>
            </a:extLst>
          </p:cNvPr>
          <p:cNvSpPr/>
          <p:nvPr/>
        </p:nvSpPr>
        <p:spPr>
          <a:xfrm>
            <a:off x="8579224" y="1082488"/>
            <a:ext cx="248770" cy="766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5D0746-8A08-D4C1-E164-FDDABA0A450A}"/>
              </a:ext>
            </a:extLst>
          </p:cNvPr>
          <p:cNvSpPr/>
          <p:nvPr/>
        </p:nvSpPr>
        <p:spPr>
          <a:xfrm>
            <a:off x="10834745" y="1089211"/>
            <a:ext cx="248770" cy="766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20D7A07-BB3C-E507-36B4-039C4834FEBE}"/>
              </a:ext>
            </a:extLst>
          </p:cNvPr>
          <p:cNvCxnSpPr/>
          <p:nvPr/>
        </p:nvCxnSpPr>
        <p:spPr>
          <a:xfrm>
            <a:off x="7900147" y="3711388"/>
            <a:ext cx="369121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F09D2ED-3536-44A5-852C-2635B92B2975}"/>
              </a:ext>
            </a:extLst>
          </p:cNvPr>
          <p:cNvSpPr/>
          <p:nvPr/>
        </p:nvSpPr>
        <p:spPr>
          <a:xfrm>
            <a:off x="8579224" y="2938182"/>
            <a:ext cx="1147035" cy="7664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F724BEB-E40E-2DA2-FC54-402BE52E3301}"/>
              </a:ext>
            </a:extLst>
          </p:cNvPr>
          <p:cNvCxnSpPr/>
          <p:nvPr/>
        </p:nvCxnSpPr>
        <p:spPr>
          <a:xfrm>
            <a:off x="7900147" y="5573804"/>
            <a:ext cx="369121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6FA23B3-A357-56AA-CDEB-386A0AF14759}"/>
              </a:ext>
            </a:extLst>
          </p:cNvPr>
          <p:cNvCxnSpPr>
            <a:cxnSpLocks/>
          </p:cNvCxnSpPr>
          <p:nvPr/>
        </p:nvCxnSpPr>
        <p:spPr>
          <a:xfrm>
            <a:off x="8564096" y="1075764"/>
            <a:ext cx="26389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352F25F-E953-C61D-3C85-374B3AF5C0C3}"/>
              </a:ext>
            </a:extLst>
          </p:cNvPr>
          <p:cNvCxnSpPr>
            <a:cxnSpLocks/>
          </p:cNvCxnSpPr>
          <p:nvPr/>
        </p:nvCxnSpPr>
        <p:spPr>
          <a:xfrm>
            <a:off x="8827994" y="1080246"/>
            <a:ext cx="2006751" cy="896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5FA461C-5167-50D0-6DA0-125041F9253E}"/>
              </a:ext>
            </a:extLst>
          </p:cNvPr>
          <p:cNvCxnSpPr>
            <a:cxnSpLocks/>
          </p:cNvCxnSpPr>
          <p:nvPr/>
        </p:nvCxnSpPr>
        <p:spPr>
          <a:xfrm>
            <a:off x="8564096" y="2937060"/>
            <a:ext cx="116216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EB55B8E-CDFC-407C-547C-ACAB985F6263}"/>
              </a:ext>
            </a:extLst>
          </p:cNvPr>
          <p:cNvCxnSpPr>
            <a:cxnSpLocks/>
          </p:cNvCxnSpPr>
          <p:nvPr/>
        </p:nvCxnSpPr>
        <p:spPr>
          <a:xfrm>
            <a:off x="9726259" y="2937060"/>
            <a:ext cx="109335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FB90C47-0768-C49B-9942-896F461421B9}"/>
              </a:ext>
            </a:extLst>
          </p:cNvPr>
          <p:cNvCxnSpPr>
            <a:cxnSpLocks/>
          </p:cNvCxnSpPr>
          <p:nvPr/>
        </p:nvCxnSpPr>
        <p:spPr>
          <a:xfrm>
            <a:off x="8564096" y="4783793"/>
            <a:ext cx="116216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AF2E0F7-F727-9081-C622-69D0166A24E6}"/>
              </a:ext>
            </a:extLst>
          </p:cNvPr>
          <p:cNvCxnSpPr>
            <a:cxnSpLocks/>
          </p:cNvCxnSpPr>
          <p:nvPr/>
        </p:nvCxnSpPr>
        <p:spPr>
          <a:xfrm>
            <a:off x="9726259" y="4787153"/>
            <a:ext cx="1108486" cy="1008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E5987B6-885B-1069-17B5-77F5F2D1E2AD}"/>
              </a:ext>
            </a:extLst>
          </p:cNvPr>
          <p:cNvSpPr txBox="1"/>
          <p:nvPr/>
        </p:nvSpPr>
        <p:spPr>
          <a:xfrm>
            <a:off x="8374156" y="686372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</a:t>
            </a:r>
            <a:r>
              <a:rPr lang="el-GR" dirty="0"/>
              <a:t>μ</a:t>
            </a:r>
            <a:r>
              <a:rPr lang="en-US" dirty="0"/>
              <a:t>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560B90-4F3A-0B7D-9837-64C26D628E20}"/>
              </a:ext>
            </a:extLst>
          </p:cNvPr>
          <p:cNvSpPr txBox="1"/>
          <p:nvPr/>
        </p:nvSpPr>
        <p:spPr>
          <a:xfrm>
            <a:off x="8815724" y="2548787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l-GR" dirty="0"/>
              <a:t>μ</a:t>
            </a:r>
            <a:r>
              <a:rPr lang="en-US" dirty="0"/>
              <a:t>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94ED7E-6CFB-4576-A2D8-67FFF0120174}"/>
              </a:ext>
            </a:extLst>
          </p:cNvPr>
          <p:cNvSpPr txBox="1"/>
          <p:nvPr/>
        </p:nvSpPr>
        <p:spPr>
          <a:xfrm>
            <a:off x="8815723" y="4416142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l-GR" dirty="0"/>
              <a:t>μ</a:t>
            </a:r>
            <a:r>
              <a:rPr lang="en-US" dirty="0"/>
              <a:t>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94C716-5F9E-E5D2-9A57-B02C22F7D580}"/>
              </a:ext>
            </a:extLst>
          </p:cNvPr>
          <p:cNvSpPr txBox="1"/>
          <p:nvPr/>
        </p:nvSpPr>
        <p:spPr>
          <a:xfrm>
            <a:off x="9562006" y="698136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 </a:t>
            </a:r>
            <a:r>
              <a:rPr lang="el-GR" dirty="0"/>
              <a:t>μ</a:t>
            </a:r>
            <a:r>
              <a:rPr lang="en-US" dirty="0"/>
              <a:t>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A1AE31-E391-332F-7420-0E0CD98C78DB}"/>
              </a:ext>
            </a:extLst>
          </p:cNvPr>
          <p:cNvSpPr txBox="1"/>
          <p:nvPr/>
        </p:nvSpPr>
        <p:spPr>
          <a:xfrm>
            <a:off x="10003574" y="2560551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l-GR" dirty="0"/>
              <a:t>μ</a:t>
            </a:r>
            <a:r>
              <a:rPr lang="en-US" dirty="0"/>
              <a:t>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703FC0-F6F8-DE39-55E6-652F2978285E}"/>
              </a:ext>
            </a:extLst>
          </p:cNvPr>
          <p:cNvSpPr txBox="1"/>
          <p:nvPr/>
        </p:nvSpPr>
        <p:spPr>
          <a:xfrm>
            <a:off x="10003573" y="4427906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l-GR" dirty="0"/>
              <a:t>μ</a:t>
            </a:r>
            <a:r>
              <a:rPr lang="en-US" dirty="0"/>
              <a:t>s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A9ADBA8-6AA4-2A15-6135-1AE42F1ED2F2}"/>
              </a:ext>
            </a:extLst>
          </p:cNvPr>
          <p:cNvCxnSpPr>
            <a:cxnSpLocks/>
          </p:cNvCxnSpPr>
          <p:nvPr/>
        </p:nvCxnSpPr>
        <p:spPr>
          <a:xfrm flipV="1">
            <a:off x="8564096" y="2944904"/>
            <a:ext cx="15128" cy="75976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8AFCCF9-5614-A8C5-EB49-978FE26AF406}"/>
              </a:ext>
            </a:extLst>
          </p:cNvPr>
          <p:cNvCxnSpPr>
            <a:cxnSpLocks/>
          </p:cNvCxnSpPr>
          <p:nvPr/>
        </p:nvCxnSpPr>
        <p:spPr>
          <a:xfrm flipV="1">
            <a:off x="8571238" y="1082487"/>
            <a:ext cx="15128" cy="75976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CD82D1F-C46B-838E-146C-2EBB9FBE86EA}"/>
              </a:ext>
            </a:extLst>
          </p:cNvPr>
          <p:cNvCxnSpPr>
            <a:cxnSpLocks/>
          </p:cNvCxnSpPr>
          <p:nvPr/>
        </p:nvCxnSpPr>
        <p:spPr>
          <a:xfrm flipV="1">
            <a:off x="8556532" y="4798918"/>
            <a:ext cx="15128" cy="75976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11C97C0C-09BD-0773-5561-E9D4FBD97ADB}"/>
              </a:ext>
            </a:extLst>
          </p:cNvPr>
          <p:cNvSpPr txBox="1"/>
          <p:nvPr/>
        </p:nvSpPr>
        <p:spPr>
          <a:xfrm>
            <a:off x="7994443" y="1271033"/>
            <a:ext cx="65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C0D1FD-B312-6310-E744-4FB1EC664EB9}"/>
              </a:ext>
            </a:extLst>
          </p:cNvPr>
          <p:cNvSpPr txBox="1"/>
          <p:nvPr/>
        </p:nvSpPr>
        <p:spPr>
          <a:xfrm>
            <a:off x="7917332" y="4989087"/>
            <a:ext cx="813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 W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44E702-F80F-27E6-C90C-21DC24C3765C}"/>
              </a:ext>
            </a:extLst>
          </p:cNvPr>
          <p:cNvSpPr txBox="1"/>
          <p:nvPr/>
        </p:nvSpPr>
        <p:spPr>
          <a:xfrm>
            <a:off x="7927207" y="3133394"/>
            <a:ext cx="813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 W</a:t>
            </a:r>
          </a:p>
        </p:txBody>
      </p:sp>
    </p:spTree>
    <p:extLst>
      <p:ext uri="{BB962C8B-B14F-4D97-AF65-F5344CB8AC3E}">
        <p14:creationId xmlns:p14="http://schemas.microsoft.com/office/powerpoint/2010/main" val="147238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BD4FE-D739-9F4C-1B77-ABA4041781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Cavity temperature rise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AB641-57E1-DCF3-22D1-C57C187B81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44216" y="6458410"/>
            <a:ext cx="2006751" cy="566907"/>
          </a:xfrm>
        </p:spPr>
        <p:txBody>
          <a:bodyPr/>
          <a:lstStyle/>
          <a:p>
            <a:r>
              <a:rPr lang="en-US" dirty="0"/>
              <a:t>20 W Average Power Testing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B690D-68A8-0C7A-DD88-AF9F0AF3D2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Biggest Temperature change of ~70°F</a:t>
            </a:r>
          </a:p>
          <a:p>
            <a:r>
              <a:rPr lang="en-US" dirty="0"/>
              <a:t>20W Avg, 40W Peak</a:t>
            </a:r>
          </a:p>
          <a:p>
            <a:endParaRPr lang="en-US" dirty="0"/>
          </a:p>
          <a:p>
            <a:r>
              <a:rPr lang="en-US" dirty="0"/>
              <a:t>RF Power turned off at 30 min</a:t>
            </a:r>
          </a:p>
          <a:p>
            <a:r>
              <a:rPr lang="en-US" dirty="0"/>
              <a:t>Cooled down for 5 min </a:t>
            </a:r>
          </a:p>
          <a:p>
            <a:endParaRPr lang="en-US" dirty="0"/>
          </a:p>
          <a:p>
            <a:r>
              <a:rPr lang="en-US" dirty="0"/>
              <a:t>Input frequency was monitored and modified to deliver critical coupling while cavity was in use</a:t>
            </a:r>
          </a:p>
          <a:p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C6141BE-95E5-6209-4437-B8180A1910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295030"/>
              </p:ext>
            </p:extLst>
          </p:nvPr>
        </p:nvGraphicFramePr>
        <p:xfrm>
          <a:off x="6644216" y="116136"/>
          <a:ext cx="5547782" cy="3166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9C720E9-9491-15C7-F073-4A9866BA957B}"/>
              </a:ext>
              <a:ext uri="{147F2762-F138-4A5C-976F-8EAC2B608ADB}">
                <a16:predDERef xmlns:a16="http://schemas.microsoft.com/office/drawing/2014/main" pred="{4E2DBCEC-D997-F821-52B7-DE96A6D979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7393363"/>
              </p:ext>
            </p:extLst>
          </p:nvPr>
        </p:nvGraphicFramePr>
        <p:xfrm>
          <a:off x="6644217" y="3424158"/>
          <a:ext cx="5547781" cy="289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6695012"/>
      </p:ext>
    </p:extLst>
  </p:cSld>
  <p:clrMapOvr>
    <a:masterClrMapping/>
  </p:clrMapOvr>
</p:sld>
</file>

<file path=ppt/theme/theme1.xml><?xml version="1.0" encoding="utf-8"?>
<a:theme xmlns:a="http://schemas.openxmlformats.org/drawingml/2006/main" name="LANL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NL" id="{CD5ABABE-6C05-491C-A41E-31F25463F663}" vid="{D3245723-7934-4385-9A08-D66C4086FBEF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E7E"/>
      </a:dk2>
      <a:lt2>
        <a:srgbClr val="E7E6E6"/>
      </a:lt2>
      <a:accent1>
        <a:srgbClr val="0070C1"/>
      </a:accent1>
      <a:accent2>
        <a:srgbClr val="FF9128"/>
      </a:accent2>
      <a:accent3>
        <a:srgbClr val="CCD0E1"/>
      </a:accent3>
      <a:accent4>
        <a:srgbClr val="00A963"/>
      </a:accent4>
      <a:accent5>
        <a:srgbClr val="69C3FF"/>
      </a:accent5>
      <a:accent6>
        <a:srgbClr val="EB0E1D"/>
      </a:accent6>
      <a:hlink>
        <a:srgbClr val="69C3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LANL</Template>
  <TotalTime>13512</TotalTime>
  <Words>706</Words>
  <Application>Microsoft Office PowerPoint</Application>
  <PresentationFormat>Widescreen</PresentationFormat>
  <Paragraphs>175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Acumin Pro</vt:lpstr>
      <vt:lpstr>Aptos</vt:lpstr>
      <vt:lpstr>Arial</vt:lpstr>
      <vt:lpstr>Cambria Math</vt:lpstr>
      <vt:lpstr>Source Sans Pro</vt:lpstr>
      <vt:lpstr>System Font Regular</vt:lpstr>
      <vt:lpstr>Wingdings</vt:lpstr>
      <vt:lpstr>LANL</vt:lpstr>
      <vt:lpstr>Custom Design</vt:lpstr>
      <vt:lpstr>Copper Coated PEEK Based RF Cavity Power and Q Factor Testing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Sims, Benjamin Geoffrey</dc:creator>
  <cp:lastModifiedBy>Sims, Benjamin Geoffrey</cp:lastModifiedBy>
  <cp:revision>26</cp:revision>
  <dcterms:created xsi:type="dcterms:W3CDTF">2026-06-19T16:52:16Z</dcterms:created>
  <dcterms:modified xsi:type="dcterms:W3CDTF">2026-07-27T20:23:43Z</dcterms:modified>
</cp:coreProperties>
</file>