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Ref idx="minor">
          <a:srgbClr val="000000"/>
        </a:fontRef>
        <a:srgbClr val="000000"/>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rgbClr val="CFD7E7"/>
          </a:solidFill>
        </a:fill>
      </a:tcStyle>
    </a:wholeTbl>
    <a:band2H>
      <a:tcTxStyle/>
      <a:tcStyle>
        <a:tcBdr/>
        <a:fill>
          <a:solidFill>
            <a:srgbClr val="E8ECF4"/>
          </a:solidFill>
        </a:fill>
      </a:tcStyle>
    </a:band2H>
    <a:firstCol>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chemeClr val="accent1"/>
          </a:solidFill>
        </a:fill>
      </a:tcStyle>
    </a:firstCol>
    <a:lastRow>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762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chemeClr val="accent1"/>
          </a:solidFill>
        </a:fill>
      </a:tcStyle>
    </a:lastRow>
    <a:firstRow>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762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chemeClr val="accent1"/>
          </a:solidFill>
        </a:fill>
      </a:tcStyle>
    </a:firstRow>
  </a:tblStyle>
  <a:tblStyle styleId="{C7B018BB-80A7-4F77-B60F-C8B233D01FF8}" styleName="">
    <a:tblBg/>
    <a:wholeTbl>
      <a:tcTxStyle b="on" i="on">
        <a:fontRef idx="minor">
          <a:srgbClr val="000000"/>
        </a:fontRef>
        <a:srgbClr val="000000"/>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rgbClr val="DEE7D0"/>
          </a:solidFill>
        </a:fill>
      </a:tcStyle>
    </a:wholeTbl>
    <a:band2H>
      <a:tcTxStyle/>
      <a:tcStyle>
        <a:tcBdr/>
        <a:fill>
          <a:solidFill>
            <a:srgbClr val="EFF3E9"/>
          </a:solidFill>
        </a:fill>
      </a:tcStyle>
    </a:band2H>
    <a:firstCol>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chemeClr val="accent3"/>
          </a:solidFill>
        </a:fill>
      </a:tcStyle>
    </a:firstCol>
    <a:lastRow>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762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chemeClr val="accent3"/>
          </a:solidFill>
        </a:fill>
      </a:tcStyle>
    </a:lastRow>
    <a:firstRow>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762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chemeClr val="accent3"/>
          </a:solidFill>
        </a:fill>
      </a:tcStyle>
    </a:firstRow>
  </a:tblStyle>
  <a:tblStyle styleId="{EEE7283C-3CF3-47DC-8721-378D4A62B228}" styleName="">
    <a:tblBg/>
    <a:wholeTbl>
      <a:tcTxStyle b="on" i="on">
        <a:fontRef idx="minor">
          <a:srgbClr val="000000"/>
        </a:fontRef>
        <a:srgbClr val="000000"/>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rgbClr val="FCDCCE"/>
          </a:solidFill>
        </a:fill>
      </a:tcStyle>
    </a:wholeTbl>
    <a:band2H>
      <a:tcTxStyle/>
      <a:tcStyle>
        <a:tcBdr/>
        <a:fill>
          <a:solidFill>
            <a:srgbClr val="FDEEE8"/>
          </a:solidFill>
        </a:fill>
      </a:tcStyle>
    </a:band2H>
    <a:firstCol>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chemeClr val="accent6"/>
          </a:solidFill>
        </a:fill>
      </a:tcStyle>
    </a:firstCol>
    <a:lastRow>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762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chemeClr val="accent6"/>
          </a:solidFill>
        </a:fill>
      </a:tcStyle>
    </a:lastRow>
    <a:firstRow>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762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chemeClr val="accent6"/>
          </a:solidFill>
        </a:fill>
      </a:tcStyle>
    </a:firstRow>
  </a:tblStyle>
  <a:tblStyle styleId="{CF821DB8-F4EB-4A41-A1BA-3FCAFE7338EE}" styleName="">
    <a:tblBg/>
    <a:wholeTbl>
      <a:tcTxStyle b="on" i="on">
        <a:fontRef idx="minor">
          <a:srgbClr val="000000"/>
        </a:fontRef>
        <a:srgbClr val="000000"/>
      </a:tcTxStyle>
      <a:tcStyle>
        <a:tcBdr>
          <a:left>
            <a:ln w="25400" cap="flat">
              <a:noFill/>
              <a:miter lim="400000"/>
            </a:ln>
          </a:left>
          <a:right>
            <a:ln w="25400" cap="flat">
              <a:noFill/>
              <a:miter lim="400000"/>
            </a:ln>
          </a:right>
          <a:top>
            <a:ln w="25400" cap="flat">
              <a:noFill/>
              <a:miter lim="400000"/>
            </a:ln>
          </a:top>
          <a:bottom>
            <a:ln w="25400" cap="flat">
              <a:noFill/>
              <a:miter lim="400000"/>
            </a:ln>
          </a:bottom>
          <a:insideH>
            <a:ln w="25400" cap="flat">
              <a:noFill/>
              <a:miter lim="400000"/>
            </a:ln>
          </a:insideH>
          <a:insideV>
            <a:ln w="25400" cap="flat">
              <a:noFill/>
              <a:miter lim="400000"/>
            </a:ln>
          </a:insideV>
        </a:tcBdr>
        <a:fill>
          <a:solidFill>
            <a:srgbClr val="E6E6E6"/>
          </a:solidFill>
        </a:fill>
      </a:tcStyle>
    </a:wholeTbl>
    <a:band2H>
      <a:tcTxStyle/>
      <a:tcStyle>
        <a:tcBdr/>
        <a:fill>
          <a:solidFill>
            <a:srgbClr val="FFFFFF"/>
          </a:solidFill>
        </a:fill>
      </a:tcStyle>
    </a:band2H>
    <a:firstCol>
      <a:tcTxStyle b="on" i="on">
        <a:fontRef idx="minor">
          <a:srgbClr val="FFFFFF"/>
        </a:fontRef>
        <a:srgbClr val="FFFFFF"/>
      </a:tcTxStyle>
      <a:tcStyle>
        <a:tcBdr>
          <a:left>
            <a:ln w="25400" cap="flat">
              <a:noFill/>
              <a:miter lim="400000"/>
            </a:ln>
          </a:left>
          <a:right>
            <a:ln w="25400" cap="flat">
              <a:noFill/>
              <a:miter lim="400000"/>
            </a:ln>
          </a:right>
          <a:top>
            <a:ln w="25400" cap="flat">
              <a:noFill/>
              <a:miter lim="400000"/>
            </a:ln>
          </a:top>
          <a:bottom>
            <a:ln w="25400" cap="flat">
              <a:noFill/>
              <a:miter lim="400000"/>
            </a:ln>
          </a:bottom>
          <a:insideH>
            <a:ln w="25400" cap="flat">
              <a:noFill/>
              <a:miter lim="400000"/>
            </a:ln>
          </a:insideH>
          <a:insideV>
            <a:ln w="25400" cap="flat">
              <a:noFill/>
              <a:miter lim="400000"/>
            </a:ln>
          </a:insideV>
        </a:tcBdr>
        <a:fill>
          <a:solidFill>
            <a:schemeClr val="accent1"/>
          </a:solidFill>
        </a:fill>
      </a:tcStyle>
    </a:firstCol>
    <a:lastRow>
      <a:tcTxStyle b="on" i="on">
        <a:fontRef idx="minor">
          <a:srgbClr val="000000"/>
        </a:fontRef>
        <a:srgbClr val="000000"/>
      </a:tcTxStyle>
      <a:tcStyle>
        <a:tcBdr>
          <a:left>
            <a:ln w="25400" cap="flat">
              <a:noFill/>
              <a:miter lim="400000"/>
            </a:ln>
          </a:left>
          <a:right>
            <a:ln w="25400" cap="flat">
              <a:noFill/>
              <a:miter lim="400000"/>
            </a:ln>
          </a:right>
          <a:top>
            <a:ln w="101600" cap="flat">
              <a:solidFill>
                <a:srgbClr val="000000"/>
              </a:solidFill>
              <a:prstDash val="solid"/>
              <a:bevel/>
            </a:ln>
          </a:top>
          <a:bottom>
            <a:ln w="50800" cap="flat">
              <a:solidFill>
                <a:srgbClr val="000000"/>
              </a:solidFill>
              <a:prstDash val="solid"/>
              <a:bevel/>
            </a:ln>
          </a:bottom>
          <a:insideH>
            <a:ln w="25400" cap="flat">
              <a:noFill/>
              <a:miter lim="400000"/>
            </a:ln>
          </a:insideH>
          <a:insideV>
            <a:ln w="25400" cap="flat">
              <a:noFill/>
              <a:miter lim="400000"/>
            </a:ln>
          </a:insideV>
        </a:tcBdr>
        <a:fill>
          <a:solidFill>
            <a:srgbClr val="FFFFFF"/>
          </a:solidFill>
        </a:fill>
      </a:tcStyle>
    </a:lastRow>
    <a:firstRow>
      <a:tcTxStyle b="on" i="on">
        <a:fontRef idx="minor">
          <a:srgbClr val="FFFFFF"/>
        </a:fontRef>
        <a:srgbClr val="FFFFFF"/>
      </a:tcTxStyle>
      <a:tcStyle>
        <a:tcBdr>
          <a:left>
            <a:ln w="25400" cap="flat">
              <a:noFill/>
              <a:miter lim="400000"/>
            </a:ln>
          </a:left>
          <a:right>
            <a:ln w="25400" cap="flat">
              <a:noFill/>
              <a:miter lim="400000"/>
            </a:ln>
          </a:right>
          <a:top>
            <a:ln w="50800" cap="flat">
              <a:solidFill>
                <a:srgbClr val="000000"/>
              </a:solidFill>
              <a:prstDash val="solid"/>
              <a:bevel/>
            </a:ln>
          </a:top>
          <a:bottom>
            <a:ln w="50800" cap="flat">
              <a:solidFill>
                <a:srgbClr val="000000"/>
              </a:solidFill>
              <a:prstDash val="solid"/>
              <a:bevel/>
            </a:ln>
          </a:bottom>
          <a:insideH>
            <a:ln w="25400" cap="flat">
              <a:noFill/>
              <a:miter lim="400000"/>
            </a:ln>
          </a:insideH>
          <a:insideV>
            <a:ln w="25400" cap="flat">
              <a:noFill/>
              <a:miter lim="400000"/>
            </a:ln>
          </a:insideV>
        </a:tcBdr>
        <a:fill>
          <a:solidFill>
            <a:schemeClr val="accent1"/>
          </a:solidFill>
        </a:fill>
      </a:tcStyle>
    </a:firstRow>
  </a:tblStyle>
  <a:tblStyle styleId="{33BA23B1-9221-436E-865A-0063620EA4FD}" styleName="">
    <a:tblBg/>
    <a:wholeTbl>
      <a:tcTxStyle b="on" i="on">
        <a:fontRef idx="minor">
          <a:srgbClr val="000000"/>
        </a:fontRef>
        <a:srgbClr val="000000"/>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rgbClr val="000000"/>
          </a:solidFill>
        </a:fill>
      </a:tcStyle>
    </a:firstCol>
    <a:lastRow>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76200" cap="flat">
              <a:solidFill>
                <a:srgbClr val="FFFFFF"/>
              </a:solidFill>
              <a:prstDash val="solid"/>
              <a:bevel/>
            </a:ln>
          </a:top>
          <a:bottom>
            <a:ln w="254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rgbClr val="000000"/>
          </a:solidFill>
        </a:fill>
      </a:tcStyle>
    </a:lastRow>
    <a:firstRow>
      <a:tcTxStyle b="on" i="on">
        <a:fontRef idx="minor">
          <a:srgbClr val="FFFFFF"/>
        </a:fontRef>
        <a:srgbClr val="FFFFFF"/>
      </a:tcTxStyle>
      <a:tcStyle>
        <a:tcBdr>
          <a:left>
            <a:ln w="25400" cap="flat">
              <a:solidFill>
                <a:srgbClr val="FFFFFF"/>
              </a:solidFill>
              <a:prstDash val="solid"/>
              <a:bevel/>
            </a:ln>
          </a:left>
          <a:right>
            <a:ln w="25400" cap="flat">
              <a:solidFill>
                <a:srgbClr val="FFFFFF"/>
              </a:solidFill>
              <a:prstDash val="solid"/>
              <a:bevel/>
            </a:ln>
          </a:right>
          <a:top>
            <a:ln w="25400" cap="flat">
              <a:solidFill>
                <a:srgbClr val="FFFFFF"/>
              </a:solidFill>
              <a:prstDash val="solid"/>
              <a:bevel/>
            </a:ln>
          </a:top>
          <a:bottom>
            <a:ln w="76200" cap="flat">
              <a:solidFill>
                <a:srgbClr val="FFFFFF"/>
              </a:solidFill>
              <a:prstDash val="solid"/>
              <a:bevel/>
            </a:ln>
          </a:bottom>
          <a:insideH>
            <a:ln w="25400" cap="flat">
              <a:solidFill>
                <a:srgbClr val="FFFFFF"/>
              </a:solidFill>
              <a:prstDash val="solid"/>
              <a:bevel/>
            </a:ln>
          </a:insideH>
          <a:insideV>
            <a:ln w="25400" cap="flat">
              <a:solidFill>
                <a:srgbClr val="FFFFFF"/>
              </a:solidFill>
              <a:prstDash val="solid"/>
              <a:bevel/>
            </a:ln>
          </a:insideV>
        </a:tcBdr>
        <a:fill>
          <a:solidFill>
            <a:srgbClr val="000000"/>
          </a:solidFill>
        </a:fill>
      </a:tcStyle>
    </a:firstRow>
  </a:tblStyle>
  <a:tblStyle styleId="{2708684C-4D16-4618-839F-0558EEFCDFE6}" styleName="">
    <a:tblBg/>
    <a:wholeTbl>
      <a:tcTxStyle b="on" i="on">
        <a:fontRef idx="minor">
          <a:srgbClr val="000000"/>
        </a:fontRef>
        <a:srgbClr val="000000"/>
      </a:tcTxStyle>
      <a:tcStyle>
        <a:tcBdr>
          <a:left>
            <a:ln w="25400" cap="flat">
              <a:solidFill>
                <a:srgbClr val="000000"/>
              </a:solidFill>
              <a:prstDash val="solid"/>
              <a:bevel/>
            </a:ln>
          </a:left>
          <a:right>
            <a:ln w="25400" cap="flat">
              <a:solidFill>
                <a:srgbClr val="000000"/>
              </a:solidFill>
              <a:prstDash val="solid"/>
              <a:bevel/>
            </a:ln>
          </a:right>
          <a:top>
            <a:ln w="25400" cap="flat">
              <a:solidFill>
                <a:srgbClr val="000000"/>
              </a:solidFill>
              <a:prstDash val="solid"/>
              <a:bevel/>
            </a:ln>
          </a:top>
          <a:bottom>
            <a:ln w="25400" cap="flat">
              <a:solidFill>
                <a:srgbClr val="000000"/>
              </a:solidFill>
              <a:prstDash val="solid"/>
              <a:bevel/>
            </a:ln>
          </a:bottom>
          <a:insideH>
            <a:ln w="25400" cap="flat">
              <a:solidFill>
                <a:srgbClr val="000000"/>
              </a:solidFill>
              <a:prstDash val="solid"/>
              <a:bevel/>
            </a:ln>
          </a:insideH>
          <a:insideV>
            <a:ln w="254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Ref idx="minor">
          <a:srgbClr val="000000"/>
        </a:fontRef>
        <a:srgbClr val="000000"/>
      </a:tcTxStyle>
      <a:tcStyle>
        <a:tcBdr>
          <a:left>
            <a:ln w="25400" cap="flat">
              <a:solidFill>
                <a:srgbClr val="000000"/>
              </a:solidFill>
              <a:prstDash val="solid"/>
              <a:bevel/>
            </a:ln>
          </a:left>
          <a:right>
            <a:ln w="25400" cap="flat">
              <a:solidFill>
                <a:srgbClr val="000000"/>
              </a:solidFill>
              <a:prstDash val="solid"/>
              <a:bevel/>
            </a:ln>
          </a:right>
          <a:top>
            <a:ln w="25400" cap="flat">
              <a:solidFill>
                <a:srgbClr val="000000"/>
              </a:solidFill>
              <a:prstDash val="solid"/>
              <a:bevel/>
            </a:ln>
          </a:top>
          <a:bottom>
            <a:ln w="25400" cap="flat">
              <a:solidFill>
                <a:srgbClr val="000000"/>
              </a:solidFill>
              <a:prstDash val="solid"/>
              <a:bevel/>
            </a:ln>
          </a:bottom>
          <a:insideH>
            <a:ln w="25400" cap="flat">
              <a:solidFill>
                <a:srgbClr val="000000"/>
              </a:solidFill>
              <a:prstDash val="solid"/>
              <a:bevel/>
            </a:ln>
          </a:insideH>
          <a:insideV>
            <a:ln w="25400" cap="flat">
              <a:solidFill>
                <a:srgbClr val="000000"/>
              </a:solidFill>
              <a:prstDash val="solid"/>
              <a:bevel/>
            </a:ln>
          </a:insideV>
        </a:tcBdr>
        <a:fill>
          <a:solidFill>
            <a:srgbClr val="000000">
              <a:alpha val="20000"/>
            </a:srgbClr>
          </a:solidFill>
        </a:fill>
      </a:tcStyle>
    </a:firstCol>
    <a:lastRow>
      <a:tcTxStyle b="on" i="on">
        <a:fontRef idx="minor">
          <a:srgbClr val="000000"/>
        </a:fontRef>
        <a:srgbClr val="000000"/>
      </a:tcTxStyle>
      <a:tcStyle>
        <a:tcBdr>
          <a:left>
            <a:ln w="25400" cap="flat">
              <a:solidFill>
                <a:srgbClr val="000000"/>
              </a:solidFill>
              <a:prstDash val="solid"/>
              <a:bevel/>
            </a:ln>
          </a:left>
          <a:right>
            <a:ln w="25400" cap="flat">
              <a:solidFill>
                <a:srgbClr val="000000"/>
              </a:solidFill>
              <a:prstDash val="solid"/>
              <a:bevel/>
            </a:ln>
          </a:right>
          <a:top>
            <a:ln w="101600" cap="flat">
              <a:solidFill>
                <a:srgbClr val="000000"/>
              </a:solidFill>
              <a:prstDash val="solid"/>
              <a:bevel/>
            </a:ln>
          </a:top>
          <a:bottom>
            <a:ln w="25400" cap="flat">
              <a:solidFill>
                <a:srgbClr val="000000"/>
              </a:solidFill>
              <a:prstDash val="solid"/>
              <a:bevel/>
            </a:ln>
          </a:bottom>
          <a:insideH>
            <a:ln w="25400" cap="flat">
              <a:solidFill>
                <a:srgbClr val="000000"/>
              </a:solidFill>
              <a:prstDash val="solid"/>
              <a:bevel/>
            </a:ln>
          </a:insideH>
          <a:insideV>
            <a:ln w="25400" cap="flat">
              <a:solidFill>
                <a:srgbClr val="000000"/>
              </a:solidFill>
              <a:prstDash val="solid"/>
              <a:bevel/>
            </a:ln>
          </a:insideV>
        </a:tcBdr>
        <a:fill>
          <a:noFill/>
        </a:fill>
      </a:tcStyle>
    </a:lastRow>
    <a:firstRow>
      <a:tcTxStyle b="on" i="on">
        <a:fontRef idx="minor">
          <a:srgbClr val="000000"/>
        </a:fontRef>
        <a:srgbClr val="000000"/>
      </a:tcTxStyle>
      <a:tcStyle>
        <a:tcBdr>
          <a:left>
            <a:ln w="25400" cap="flat">
              <a:solidFill>
                <a:srgbClr val="000000"/>
              </a:solidFill>
              <a:prstDash val="solid"/>
              <a:bevel/>
            </a:ln>
          </a:left>
          <a:right>
            <a:ln w="25400" cap="flat">
              <a:solidFill>
                <a:srgbClr val="000000"/>
              </a:solidFill>
              <a:prstDash val="solid"/>
              <a:bevel/>
            </a:ln>
          </a:right>
          <a:top>
            <a:ln w="25400" cap="flat">
              <a:solidFill>
                <a:srgbClr val="000000"/>
              </a:solidFill>
              <a:prstDash val="solid"/>
              <a:bevel/>
            </a:ln>
          </a:top>
          <a:bottom>
            <a:ln w="50800" cap="flat">
              <a:solidFill>
                <a:srgbClr val="000000"/>
              </a:solidFill>
              <a:prstDash val="solid"/>
              <a:bevel/>
            </a:ln>
          </a:bottom>
          <a:insideH>
            <a:ln w="25400" cap="flat">
              <a:solidFill>
                <a:srgbClr val="000000"/>
              </a:solidFill>
              <a:prstDash val="solid"/>
              <a:bevel/>
            </a:ln>
          </a:insideH>
          <a:insideV>
            <a:ln w="254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718"/>
  </p:normalViewPr>
  <p:slideViewPr>
    <p:cSldViewPr snapToGrid="0">
      <p:cViewPr varScale="1">
        <p:scale>
          <a:sx n="56" d="100"/>
          <a:sy n="56" d="100"/>
        </p:scale>
        <p:origin x="200"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lnSpc>
        <a:spcPct val="125000"/>
      </a:lnSpc>
      <a:defRPr sz="3200">
        <a:latin typeface="+mn-lt"/>
        <a:ea typeface="+mn-ea"/>
        <a:cs typeface="+mn-cs"/>
        <a:sym typeface="Helvetica"/>
      </a:defRPr>
    </a:lvl1pPr>
    <a:lvl2pPr indent="228600" latinLnBrk="0">
      <a:lnSpc>
        <a:spcPct val="125000"/>
      </a:lnSpc>
      <a:defRPr sz="3200">
        <a:latin typeface="+mn-lt"/>
        <a:ea typeface="+mn-ea"/>
        <a:cs typeface="+mn-cs"/>
        <a:sym typeface="Helvetica"/>
      </a:defRPr>
    </a:lvl2pPr>
    <a:lvl3pPr indent="457200" latinLnBrk="0">
      <a:lnSpc>
        <a:spcPct val="125000"/>
      </a:lnSpc>
      <a:defRPr sz="3200">
        <a:latin typeface="+mn-lt"/>
        <a:ea typeface="+mn-ea"/>
        <a:cs typeface="+mn-cs"/>
        <a:sym typeface="Helvetica"/>
      </a:defRPr>
    </a:lvl3pPr>
    <a:lvl4pPr indent="685800" latinLnBrk="0">
      <a:lnSpc>
        <a:spcPct val="125000"/>
      </a:lnSpc>
      <a:defRPr sz="3200">
        <a:latin typeface="+mn-lt"/>
        <a:ea typeface="+mn-ea"/>
        <a:cs typeface="+mn-cs"/>
        <a:sym typeface="Helvetica"/>
      </a:defRPr>
    </a:lvl4pPr>
    <a:lvl5pPr indent="914400" latinLnBrk="0">
      <a:lnSpc>
        <a:spcPct val="125000"/>
      </a:lnSpc>
      <a:defRPr sz="3200">
        <a:latin typeface="+mn-lt"/>
        <a:ea typeface="+mn-ea"/>
        <a:cs typeface="+mn-cs"/>
        <a:sym typeface="Helvetica"/>
      </a:defRPr>
    </a:lvl5pPr>
    <a:lvl6pPr indent="1143000" latinLnBrk="0">
      <a:lnSpc>
        <a:spcPct val="125000"/>
      </a:lnSpc>
      <a:defRPr sz="3200">
        <a:latin typeface="+mn-lt"/>
        <a:ea typeface="+mn-ea"/>
        <a:cs typeface="+mn-cs"/>
        <a:sym typeface="Helvetica"/>
      </a:defRPr>
    </a:lvl6pPr>
    <a:lvl7pPr indent="1371600" latinLnBrk="0">
      <a:lnSpc>
        <a:spcPct val="125000"/>
      </a:lnSpc>
      <a:defRPr sz="3200">
        <a:latin typeface="+mn-lt"/>
        <a:ea typeface="+mn-ea"/>
        <a:cs typeface="+mn-cs"/>
        <a:sym typeface="Helvetica"/>
      </a:defRPr>
    </a:lvl7pPr>
    <a:lvl8pPr indent="1600200" latinLnBrk="0">
      <a:lnSpc>
        <a:spcPct val="125000"/>
      </a:lnSpc>
      <a:defRPr sz="3200">
        <a:latin typeface="+mn-lt"/>
        <a:ea typeface="+mn-ea"/>
        <a:cs typeface="+mn-cs"/>
        <a:sym typeface="Helvetica"/>
      </a:defRPr>
    </a:lvl8pPr>
    <a:lvl9pPr indent="1828800" latinLnBrk="0">
      <a:lnSpc>
        <a:spcPct val="125000"/>
      </a:lnSpc>
      <a:defRPr sz="3200">
        <a:latin typeface="+mn-lt"/>
        <a:ea typeface="+mn-ea"/>
        <a:cs typeface="+mn-cs"/>
        <a:sym typeface="Helvetica"/>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标题幻灯片">
    <p:spTree>
      <p:nvGrpSpPr>
        <p:cNvPr id="1" name=""/>
        <p:cNvGrpSpPr/>
        <p:nvPr/>
      </p:nvGrpSpPr>
      <p:grpSpPr>
        <a:xfrm>
          <a:off x="0" y="0"/>
          <a:ext cx="0" cy="0"/>
          <a:chOff x="0" y="0"/>
          <a:chExt cx="0" cy="0"/>
        </a:xfrm>
      </p:grpSpPr>
      <p:sp>
        <p:nvSpPr>
          <p:cNvPr id="13" name="Rectangle"/>
          <p:cNvSpPr/>
          <p:nvPr/>
        </p:nvSpPr>
        <p:spPr>
          <a:xfrm>
            <a:off x="4703" y="-1"/>
            <a:ext cx="24374595" cy="4363516"/>
          </a:xfrm>
          <a:prstGeom prst="rect">
            <a:avLst/>
          </a:prstGeom>
          <a:solidFill>
            <a:srgbClr val="3284BF"/>
          </a:solidFill>
          <a:ln w="12700">
            <a:miter lim="400000"/>
          </a:ln>
          <a:effectLst>
            <a:outerShdw blurRad="76200" dist="38100" dir="5400000" rotWithShape="0">
              <a:srgbClr val="000000">
                <a:alpha val="35000"/>
              </a:srgbClr>
            </a:outerShdw>
          </a:effectLst>
        </p:spPr>
        <p:txBody>
          <a:bodyPr tIns="91439" bIns="91439" anchor="ctr"/>
          <a:lstStyle/>
          <a:p>
            <a:endParaRPr/>
          </a:p>
        </p:txBody>
      </p:sp>
      <p:sp>
        <p:nvSpPr>
          <p:cNvPr id="14" name="Title Text"/>
          <p:cNvSpPr txBox="1">
            <a:spLocks noGrp="1"/>
          </p:cNvSpPr>
          <p:nvPr>
            <p:ph type="title"/>
          </p:nvPr>
        </p:nvSpPr>
        <p:spPr>
          <a:xfrm>
            <a:off x="-1648" y="72633"/>
            <a:ext cx="24384001" cy="4218248"/>
          </a:xfrm>
          <a:prstGeom prst="rect">
            <a:avLst/>
          </a:prstGeom>
        </p:spPr>
        <p:txBody>
          <a:bodyPr/>
          <a:lstStyle>
            <a:lvl1pPr indent="182879">
              <a:lnSpc>
                <a:spcPct val="100000"/>
              </a:lnSpc>
              <a:defRPr sz="12000">
                <a:solidFill>
                  <a:srgbClr val="FFFFFF"/>
                </a:solidFill>
              </a:defRPr>
            </a:lvl1pPr>
          </a:lstStyle>
          <a:p>
            <a:r>
              <a:t>Title Text</a:t>
            </a:r>
          </a:p>
        </p:txBody>
      </p:sp>
      <p:sp>
        <p:nvSpPr>
          <p:cNvPr id="15" name="Slide Number"/>
          <p:cNvSpPr txBox="1">
            <a:spLocks noGrp="1"/>
          </p:cNvSpPr>
          <p:nvPr>
            <p:ph type="sldNum" sz="quarter" idx="2"/>
          </p:nvPr>
        </p:nvSpPr>
        <p:spPr>
          <a:xfrm>
            <a:off x="19050000" y="12986385"/>
            <a:ext cx="2286000" cy="728981"/>
          </a:xfrm>
          <a:prstGeom prst="rect">
            <a:avLst/>
          </a:prstGeom>
        </p:spPr>
        <p:txBody>
          <a:bodyPr/>
          <a:lstStyle>
            <a:lvl1pPr algn="l">
              <a:spcBef>
                <a:spcPts val="3200"/>
              </a:spcBef>
              <a:defRPr sz="3600">
                <a:solidFill>
                  <a:srgbClr val="000000"/>
                </a:solidFill>
                <a:latin typeface="+mn-lt"/>
                <a:ea typeface="+mn-ea"/>
                <a:cs typeface="+mn-cs"/>
                <a:sym typeface="Helvetica"/>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标题和内容">
    <p:spTree>
      <p:nvGrpSpPr>
        <p:cNvPr id="1" name=""/>
        <p:cNvGrpSpPr/>
        <p:nvPr/>
      </p:nvGrpSpPr>
      <p:grpSpPr>
        <a:xfrm>
          <a:off x="0" y="0"/>
          <a:ext cx="0" cy="0"/>
          <a:chOff x="0" y="0"/>
          <a:chExt cx="0" cy="0"/>
        </a:xfrm>
      </p:grpSpPr>
      <p:sp>
        <p:nvSpPr>
          <p:cNvPr id="22" name="Title Text"/>
          <p:cNvSpPr txBox="1">
            <a:spLocks noGrp="1"/>
          </p:cNvSpPr>
          <p:nvPr>
            <p:ph type="title"/>
          </p:nvPr>
        </p:nvSpPr>
        <p:spPr>
          <a:prstGeom prst="rect">
            <a:avLst/>
          </a:prstGeom>
        </p:spPr>
        <p:txBody>
          <a:bodyPr/>
          <a:lstStyle/>
          <a:p>
            <a:r>
              <a:t>Title Text</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p:cNvSpPr/>
          <p:nvPr/>
        </p:nvSpPr>
        <p:spPr>
          <a:xfrm>
            <a:off x="184028" y="1599667"/>
            <a:ext cx="23991897" cy="76201"/>
          </a:xfrm>
          <a:custGeom>
            <a:avLst/>
            <a:gdLst/>
            <a:ahLst/>
            <a:cxnLst>
              <a:cxn ang="0">
                <a:pos x="wd2" y="hd2"/>
              </a:cxn>
              <a:cxn ang="5400000">
                <a:pos x="wd2" y="hd2"/>
              </a:cxn>
              <a:cxn ang="10800000">
                <a:pos x="wd2" y="hd2"/>
              </a:cxn>
              <a:cxn ang="16200000">
                <a:pos x="wd2" y="hd2"/>
              </a:cxn>
            </a:cxnLst>
            <a:rect l="0" t="0" r="r" b="b"/>
            <a:pathLst>
              <a:path w="21599" h="20070" extrusionOk="0">
                <a:moveTo>
                  <a:pt x="51" y="104"/>
                </a:moveTo>
                <a:lnTo>
                  <a:pt x="21546" y="104"/>
                </a:lnTo>
                <a:cubicBezTo>
                  <a:pt x="21574" y="-765"/>
                  <a:pt x="21599" y="3925"/>
                  <a:pt x="21599" y="10033"/>
                </a:cubicBezTo>
                <a:cubicBezTo>
                  <a:pt x="21599" y="16143"/>
                  <a:pt x="21574" y="20835"/>
                  <a:pt x="21546" y="19966"/>
                </a:cubicBezTo>
                <a:lnTo>
                  <a:pt x="51" y="19966"/>
                </a:lnTo>
                <a:cubicBezTo>
                  <a:pt x="24" y="20690"/>
                  <a:pt x="0" y="16212"/>
                  <a:pt x="0" y="10322"/>
                </a:cubicBezTo>
                <a:cubicBezTo>
                  <a:pt x="-1" y="4221"/>
                  <a:pt x="23" y="-603"/>
                  <a:pt x="51" y="104"/>
                </a:cubicBezTo>
                <a:close/>
              </a:path>
            </a:pathLst>
          </a:custGeom>
          <a:solidFill>
            <a:srgbClr val="3284BF"/>
          </a:solidFill>
          <a:ln w="12700">
            <a:miter lim="400000"/>
          </a:ln>
        </p:spPr>
        <p:txBody>
          <a:bodyPr tIns="91439" bIns="91439" anchor="ctr"/>
          <a:lstStyle/>
          <a:p>
            <a:endParaRPr/>
          </a:p>
        </p:txBody>
      </p:sp>
      <p:sp>
        <p:nvSpPr>
          <p:cNvPr id="3" name="Title Text"/>
          <p:cNvSpPr txBox="1">
            <a:spLocks noGrp="1"/>
          </p:cNvSpPr>
          <p:nvPr>
            <p:ph type="title"/>
          </p:nvPr>
        </p:nvSpPr>
        <p:spPr>
          <a:xfrm>
            <a:off x="127000" y="2358"/>
            <a:ext cx="23876000" cy="152400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nchor="ctr"/>
          <a:lstStyle/>
          <a:p>
            <a:r>
              <a:t>Title Text</a:t>
            </a:r>
          </a:p>
        </p:txBody>
      </p:sp>
      <p:sp>
        <p:nvSpPr>
          <p:cNvPr id="4" name="Slide Number"/>
          <p:cNvSpPr txBox="1">
            <a:spLocks noGrp="1"/>
          </p:cNvSpPr>
          <p:nvPr>
            <p:ph type="sldNum" sz="quarter" idx="2"/>
          </p:nvPr>
        </p:nvSpPr>
        <p:spPr>
          <a:xfrm>
            <a:off x="23554016" y="12960349"/>
            <a:ext cx="838201" cy="817881"/>
          </a:xfrm>
          <a:prstGeom prst="rect">
            <a:avLst/>
          </a:prstGeom>
          <a:ln w="25400">
            <a:miter lim="400000"/>
          </a:ln>
        </p:spPr>
        <p:txBody>
          <a:bodyPr tIns="91439" bIns="91439" anchor="ctr">
            <a:spAutoFit/>
          </a:bodyPr>
          <a:lstStyle>
            <a:lvl1pPr algn="r">
              <a:spcBef>
                <a:spcPts val="800"/>
              </a:spcBef>
              <a:defRPr sz="4200">
                <a:solidFill>
                  <a:srgbClr val="0573AE"/>
                </a:solidFill>
                <a:latin typeface="Lato Regular"/>
                <a:ea typeface="Lato Regular"/>
                <a:cs typeface="Lato Regular"/>
                <a:sym typeface="Lato Regular"/>
              </a:defRPr>
            </a:lvl1pPr>
          </a:lstStyle>
          <a:p>
            <a:fld id="{86CB4B4D-7CA3-9044-876B-883B54F8677D}" type="slidenum">
              <a:t>‹#›</a:t>
            </a:fld>
            <a:endParaRPr/>
          </a:p>
        </p:txBody>
      </p:sp>
      <p:pic>
        <p:nvPicPr>
          <p:cNvPr id="5" name="ucla-std-blu-rgb-1h.jpg" descr="ucla-std-blu-rgb-1h.jpg"/>
          <p:cNvPicPr>
            <a:picLocks noChangeAspect="1"/>
          </p:cNvPicPr>
          <p:nvPr/>
        </p:nvPicPr>
        <p:blipFill>
          <a:blip r:embed="rId4"/>
          <a:srcRect l="11307" t="19776" r="11307" b="19776"/>
          <a:stretch>
            <a:fillRect/>
          </a:stretch>
        </p:blipFill>
        <p:spPr>
          <a:xfrm>
            <a:off x="22860000" y="1121965"/>
            <a:ext cx="1270001" cy="473973"/>
          </a:xfrm>
          <a:prstGeom prst="rect">
            <a:avLst/>
          </a:prstGeom>
          <a:ln w="12700">
            <a:miter lim="400000"/>
          </a:ln>
        </p:spPr>
      </p:pic>
      <p:sp>
        <p:nvSpPr>
          <p:cNvPr id="6" name="Body Level One…"/>
          <p:cNvSpPr txBox="1">
            <a:spLocks noGrp="1"/>
          </p:cNvSpPr>
          <p:nvPr>
            <p:ph type="body" idx="1"/>
          </p:nvPr>
        </p:nvSpPr>
        <p:spPr>
          <a:xfrm>
            <a:off x="2572645" y="1101224"/>
            <a:ext cx="23622001" cy="1010920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lstStyle>
            <a:lvl2pPr marL="1016000" indent="-635000">
              <a:buSzPct val="120000"/>
            </a:lvl2pPr>
            <a:lvl3pPr marL="1397000" indent="-635000"/>
            <a:lvl4pPr marL="1778000" indent="-635000">
              <a:buChar char="-"/>
            </a:lvl4pPr>
            <a:lvl5pPr>
              <a:buSzPct val="40000"/>
              <a:buChar char="✦"/>
            </a:lvl5pPr>
          </a:lstStyle>
          <a:p>
            <a:r>
              <a:t>Body Level One</a:t>
            </a:r>
          </a:p>
          <a:p>
            <a:pPr lvl="1"/>
            <a:r>
              <a:t>Body Level Two</a:t>
            </a:r>
          </a:p>
          <a:p>
            <a:pPr lvl="2"/>
            <a:r>
              <a:t>Body Level Three</a:t>
            </a:r>
          </a:p>
          <a:p>
            <a:pPr lvl="3"/>
            <a:r>
              <a:t>Body Level Four</a:t>
            </a:r>
          </a:p>
          <a:p>
            <a:pPr lvl="4"/>
            <a:r>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ransition spd="med"/>
  <p:txStyles>
    <p:titleStyle>
      <a:lvl1pPr marL="0" marR="0" indent="50800" algn="l" defTabSz="1828800" latinLnBrk="0">
        <a:lnSpc>
          <a:spcPct val="90000"/>
        </a:lnSpc>
        <a:spcBef>
          <a:spcPts val="0"/>
        </a:spcBef>
        <a:spcAft>
          <a:spcPts val="0"/>
        </a:spcAft>
        <a:buClrTx/>
        <a:buSzTx/>
        <a:buFontTx/>
        <a:buNone/>
        <a:tabLst/>
        <a:defRPr sz="5600" b="0" i="0" u="none" strike="noStrike" cap="none" spc="0" baseline="0">
          <a:solidFill>
            <a:srgbClr val="3284BF"/>
          </a:solidFill>
          <a:uFillTx/>
          <a:latin typeface="Lato Heavy"/>
          <a:ea typeface="Lato Heavy"/>
          <a:cs typeface="Lato Heavy"/>
          <a:sym typeface="Lato Heavy"/>
        </a:defRPr>
      </a:lvl1pPr>
      <a:lvl2pPr marL="0" marR="0" indent="0" algn="l" defTabSz="1828800" latinLnBrk="0">
        <a:lnSpc>
          <a:spcPct val="90000"/>
        </a:lnSpc>
        <a:spcBef>
          <a:spcPts val="0"/>
        </a:spcBef>
        <a:spcAft>
          <a:spcPts val="0"/>
        </a:spcAft>
        <a:buClrTx/>
        <a:buSzTx/>
        <a:buFontTx/>
        <a:buNone/>
        <a:tabLst/>
        <a:defRPr sz="5600" b="0" i="0" u="none" strike="noStrike" cap="none" spc="0" baseline="0">
          <a:solidFill>
            <a:srgbClr val="3284BF"/>
          </a:solidFill>
          <a:uFillTx/>
          <a:latin typeface="Lato Heavy"/>
          <a:ea typeface="Lato Heavy"/>
          <a:cs typeface="Lato Heavy"/>
          <a:sym typeface="Lato Heavy"/>
        </a:defRPr>
      </a:lvl2pPr>
      <a:lvl3pPr marL="0" marR="0" indent="0" algn="l" defTabSz="1828800" latinLnBrk="0">
        <a:lnSpc>
          <a:spcPct val="90000"/>
        </a:lnSpc>
        <a:spcBef>
          <a:spcPts val="0"/>
        </a:spcBef>
        <a:spcAft>
          <a:spcPts val="0"/>
        </a:spcAft>
        <a:buClrTx/>
        <a:buSzTx/>
        <a:buFontTx/>
        <a:buNone/>
        <a:tabLst/>
        <a:defRPr sz="5600" b="0" i="0" u="none" strike="noStrike" cap="none" spc="0" baseline="0">
          <a:solidFill>
            <a:srgbClr val="3284BF"/>
          </a:solidFill>
          <a:uFillTx/>
          <a:latin typeface="Lato Heavy"/>
          <a:ea typeface="Lato Heavy"/>
          <a:cs typeface="Lato Heavy"/>
          <a:sym typeface="Lato Heavy"/>
        </a:defRPr>
      </a:lvl3pPr>
      <a:lvl4pPr marL="0" marR="0" indent="0" algn="l" defTabSz="1828800" latinLnBrk="0">
        <a:lnSpc>
          <a:spcPct val="90000"/>
        </a:lnSpc>
        <a:spcBef>
          <a:spcPts val="0"/>
        </a:spcBef>
        <a:spcAft>
          <a:spcPts val="0"/>
        </a:spcAft>
        <a:buClrTx/>
        <a:buSzTx/>
        <a:buFontTx/>
        <a:buNone/>
        <a:tabLst/>
        <a:defRPr sz="5600" b="0" i="0" u="none" strike="noStrike" cap="none" spc="0" baseline="0">
          <a:solidFill>
            <a:srgbClr val="3284BF"/>
          </a:solidFill>
          <a:uFillTx/>
          <a:latin typeface="Lato Heavy"/>
          <a:ea typeface="Lato Heavy"/>
          <a:cs typeface="Lato Heavy"/>
          <a:sym typeface="Lato Heavy"/>
        </a:defRPr>
      </a:lvl4pPr>
      <a:lvl5pPr marL="0" marR="0" indent="0" algn="l" defTabSz="1828800" latinLnBrk="0">
        <a:lnSpc>
          <a:spcPct val="90000"/>
        </a:lnSpc>
        <a:spcBef>
          <a:spcPts val="0"/>
        </a:spcBef>
        <a:spcAft>
          <a:spcPts val="0"/>
        </a:spcAft>
        <a:buClrTx/>
        <a:buSzTx/>
        <a:buFontTx/>
        <a:buNone/>
        <a:tabLst/>
        <a:defRPr sz="5600" b="0" i="0" u="none" strike="noStrike" cap="none" spc="0" baseline="0">
          <a:solidFill>
            <a:srgbClr val="3284BF"/>
          </a:solidFill>
          <a:uFillTx/>
          <a:latin typeface="Lato Heavy"/>
          <a:ea typeface="Lato Heavy"/>
          <a:cs typeface="Lato Heavy"/>
          <a:sym typeface="Lato Heavy"/>
        </a:defRPr>
      </a:lvl5pPr>
      <a:lvl6pPr marL="0" marR="0" indent="457200" algn="l" defTabSz="1828800" latinLnBrk="0">
        <a:lnSpc>
          <a:spcPct val="90000"/>
        </a:lnSpc>
        <a:spcBef>
          <a:spcPts val="0"/>
        </a:spcBef>
        <a:spcAft>
          <a:spcPts val="0"/>
        </a:spcAft>
        <a:buClrTx/>
        <a:buSzTx/>
        <a:buFontTx/>
        <a:buNone/>
        <a:tabLst/>
        <a:defRPr sz="5600" b="0" i="0" u="none" strike="noStrike" cap="none" spc="0" baseline="0">
          <a:solidFill>
            <a:srgbClr val="3284BF"/>
          </a:solidFill>
          <a:uFillTx/>
          <a:latin typeface="Lato Heavy"/>
          <a:ea typeface="Lato Heavy"/>
          <a:cs typeface="Lato Heavy"/>
          <a:sym typeface="Lato Heavy"/>
        </a:defRPr>
      </a:lvl6pPr>
      <a:lvl7pPr marL="0" marR="0" indent="914400" algn="l" defTabSz="1828800" latinLnBrk="0">
        <a:lnSpc>
          <a:spcPct val="90000"/>
        </a:lnSpc>
        <a:spcBef>
          <a:spcPts val="0"/>
        </a:spcBef>
        <a:spcAft>
          <a:spcPts val="0"/>
        </a:spcAft>
        <a:buClrTx/>
        <a:buSzTx/>
        <a:buFontTx/>
        <a:buNone/>
        <a:tabLst/>
        <a:defRPr sz="5600" b="0" i="0" u="none" strike="noStrike" cap="none" spc="0" baseline="0">
          <a:solidFill>
            <a:srgbClr val="3284BF"/>
          </a:solidFill>
          <a:uFillTx/>
          <a:latin typeface="Lato Heavy"/>
          <a:ea typeface="Lato Heavy"/>
          <a:cs typeface="Lato Heavy"/>
          <a:sym typeface="Lato Heavy"/>
        </a:defRPr>
      </a:lvl7pPr>
      <a:lvl8pPr marL="0" marR="0" indent="1371600" algn="l" defTabSz="1828800" latinLnBrk="0">
        <a:lnSpc>
          <a:spcPct val="90000"/>
        </a:lnSpc>
        <a:spcBef>
          <a:spcPts val="0"/>
        </a:spcBef>
        <a:spcAft>
          <a:spcPts val="0"/>
        </a:spcAft>
        <a:buClrTx/>
        <a:buSzTx/>
        <a:buFontTx/>
        <a:buNone/>
        <a:tabLst/>
        <a:defRPr sz="5600" b="0" i="0" u="none" strike="noStrike" cap="none" spc="0" baseline="0">
          <a:solidFill>
            <a:srgbClr val="3284BF"/>
          </a:solidFill>
          <a:uFillTx/>
          <a:latin typeface="Lato Heavy"/>
          <a:ea typeface="Lato Heavy"/>
          <a:cs typeface="Lato Heavy"/>
          <a:sym typeface="Lato Heavy"/>
        </a:defRPr>
      </a:lvl8pPr>
      <a:lvl9pPr marL="0" marR="0" indent="1828800" algn="l" defTabSz="1828800" latinLnBrk="0">
        <a:lnSpc>
          <a:spcPct val="90000"/>
        </a:lnSpc>
        <a:spcBef>
          <a:spcPts val="0"/>
        </a:spcBef>
        <a:spcAft>
          <a:spcPts val="0"/>
        </a:spcAft>
        <a:buClrTx/>
        <a:buSzTx/>
        <a:buFontTx/>
        <a:buNone/>
        <a:tabLst/>
        <a:defRPr sz="5600" b="0" i="0" u="none" strike="noStrike" cap="none" spc="0" baseline="0">
          <a:solidFill>
            <a:srgbClr val="3284BF"/>
          </a:solidFill>
          <a:uFillTx/>
          <a:latin typeface="Lato Heavy"/>
          <a:ea typeface="Lato Heavy"/>
          <a:cs typeface="Lato Heavy"/>
          <a:sym typeface="Lato Heavy"/>
        </a:defRPr>
      </a:lvl9pPr>
    </p:titleStyle>
    <p:bodyStyle>
      <a:lvl1pPr marL="635000" marR="0" indent="-635000" algn="l" defTabSz="1828800" rtl="0" latinLnBrk="0">
        <a:lnSpc>
          <a:spcPct val="100000"/>
        </a:lnSpc>
        <a:spcBef>
          <a:spcPts val="1500"/>
        </a:spcBef>
        <a:spcAft>
          <a:spcPts val="0"/>
        </a:spcAft>
        <a:buClrTx/>
        <a:buSzPct val="100000"/>
        <a:buFontTx/>
        <a:buChar char="✦"/>
        <a:tabLst/>
        <a:defRPr sz="6400" b="0" i="0" u="none" strike="noStrike" cap="none" spc="0" baseline="0">
          <a:solidFill>
            <a:srgbClr val="000000"/>
          </a:solidFill>
          <a:uFillTx/>
          <a:latin typeface="+mn-lt"/>
          <a:ea typeface="+mn-ea"/>
          <a:cs typeface="+mn-cs"/>
          <a:sym typeface="Helvetica"/>
        </a:defRPr>
      </a:lvl1pPr>
      <a:lvl2pPr marL="1022684" marR="0" indent="-641684" algn="l" defTabSz="1828800" rtl="0" latinLnBrk="0">
        <a:lnSpc>
          <a:spcPct val="100000"/>
        </a:lnSpc>
        <a:spcBef>
          <a:spcPts val="1500"/>
        </a:spcBef>
        <a:spcAft>
          <a:spcPts val="0"/>
        </a:spcAft>
        <a:buClrTx/>
        <a:buSzPct val="100000"/>
        <a:buFontTx/>
        <a:buChar char="•"/>
        <a:tabLst/>
        <a:defRPr sz="6400" b="0" i="0" u="none" strike="noStrike" cap="none" spc="0" baseline="0">
          <a:solidFill>
            <a:srgbClr val="000000"/>
          </a:solidFill>
          <a:uFillTx/>
          <a:latin typeface="+mn-lt"/>
          <a:ea typeface="+mn-ea"/>
          <a:cs typeface="+mn-cs"/>
          <a:sym typeface="Helvetica"/>
        </a:defRPr>
      </a:lvl2pPr>
      <a:lvl3pPr marL="1403684" marR="0" indent="-641684" algn="l" defTabSz="1828800" rtl="0" latinLnBrk="0">
        <a:lnSpc>
          <a:spcPct val="100000"/>
        </a:lnSpc>
        <a:spcBef>
          <a:spcPts val="1500"/>
        </a:spcBef>
        <a:spcAft>
          <a:spcPts val="0"/>
        </a:spcAft>
        <a:buClrTx/>
        <a:buSzPct val="100000"/>
        <a:buFontTx/>
        <a:buChar char="•"/>
        <a:tabLst/>
        <a:defRPr sz="6400" b="0" i="0" u="none" strike="noStrike" cap="none" spc="0" baseline="0">
          <a:solidFill>
            <a:srgbClr val="000000"/>
          </a:solidFill>
          <a:uFillTx/>
          <a:latin typeface="+mn-lt"/>
          <a:ea typeface="+mn-ea"/>
          <a:cs typeface="+mn-cs"/>
          <a:sym typeface="Helvetica"/>
        </a:defRPr>
      </a:lvl3pPr>
      <a:lvl4pPr marL="1784684" marR="0" indent="-641684" algn="l" defTabSz="1828800" rtl="0" latinLnBrk="0">
        <a:lnSpc>
          <a:spcPct val="100000"/>
        </a:lnSpc>
        <a:spcBef>
          <a:spcPts val="1500"/>
        </a:spcBef>
        <a:spcAft>
          <a:spcPts val="0"/>
        </a:spcAft>
        <a:buClrTx/>
        <a:buSzPct val="100000"/>
        <a:buFontTx/>
        <a:buChar char="•"/>
        <a:tabLst/>
        <a:defRPr sz="6400" b="0" i="0" u="none" strike="noStrike" cap="none" spc="0" baseline="0">
          <a:solidFill>
            <a:srgbClr val="000000"/>
          </a:solidFill>
          <a:uFillTx/>
          <a:latin typeface="+mn-lt"/>
          <a:ea typeface="+mn-ea"/>
          <a:cs typeface="+mn-cs"/>
          <a:sym typeface="Helvetica"/>
        </a:defRPr>
      </a:lvl4pPr>
      <a:lvl5pPr marL="2165684" marR="0" indent="-641684" algn="l" defTabSz="1828800" rtl="0" latinLnBrk="0">
        <a:lnSpc>
          <a:spcPct val="100000"/>
        </a:lnSpc>
        <a:spcBef>
          <a:spcPts val="1500"/>
        </a:spcBef>
        <a:spcAft>
          <a:spcPts val="0"/>
        </a:spcAft>
        <a:buClrTx/>
        <a:buSzPct val="100000"/>
        <a:buFontTx/>
        <a:buChar char="•"/>
        <a:tabLst/>
        <a:defRPr sz="6400" b="0" i="0" u="none" strike="noStrike" cap="none" spc="0" baseline="0">
          <a:solidFill>
            <a:srgbClr val="000000"/>
          </a:solidFill>
          <a:uFillTx/>
          <a:latin typeface="+mn-lt"/>
          <a:ea typeface="+mn-ea"/>
          <a:cs typeface="+mn-cs"/>
          <a:sym typeface="Helvetica"/>
        </a:defRPr>
      </a:lvl5pPr>
      <a:lvl6pPr marL="2546684" marR="0" indent="-641684" algn="l" defTabSz="1828800" rtl="0" latinLnBrk="0">
        <a:lnSpc>
          <a:spcPct val="100000"/>
        </a:lnSpc>
        <a:spcBef>
          <a:spcPts val="1500"/>
        </a:spcBef>
        <a:spcAft>
          <a:spcPts val="0"/>
        </a:spcAft>
        <a:buClrTx/>
        <a:buSzPct val="100000"/>
        <a:buFontTx/>
        <a:buChar char="•"/>
        <a:tabLst/>
        <a:defRPr sz="6400" b="0" i="0" u="none" strike="noStrike" cap="none" spc="0" baseline="0">
          <a:solidFill>
            <a:srgbClr val="000000"/>
          </a:solidFill>
          <a:uFillTx/>
          <a:latin typeface="+mn-lt"/>
          <a:ea typeface="+mn-ea"/>
          <a:cs typeface="+mn-cs"/>
          <a:sym typeface="Helvetica"/>
        </a:defRPr>
      </a:lvl6pPr>
      <a:lvl7pPr marL="2927684" marR="0" indent="-641684" algn="l" defTabSz="1828800" rtl="0" latinLnBrk="0">
        <a:lnSpc>
          <a:spcPct val="100000"/>
        </a:lnSpc>
        <a:spcBef>
          <a:spcPts val="1500"/>
        </a:spcBef>
        <a:spcAft>
          <a:spcPts val="0"/>
        </a:spcAft>
        <a:buClrTx/>
        <a:buSzPct val="100000"/>
        <a:buFontTx/>
        <a:buChar char="•"/>
        <a:tabLst/>
        <a:defRPr sz="6400" b="0" i="0" u="none" strike="noStrike" cap="none" spc="0" baseline="0">
          <a:solidFill>
            <a:srgbClr val="000000"/>
          </a:solidFill>
          <a:uFillTx/>
          <a:latin typeface="+mn-lt"/>
          <a:ea typeface="+mn-ea"/>
          <a:cs typeface="+mn-cs"/>
          <a:sym typeface="Helvetica"/>
        </a:defRPr>
      </a:lvl7pPr>
      <a:lvl8pPr marL="3308684" marR="0" indent="-641684" algn="l" defTabSz="1828800" rtl="0" latinLnBrk="0">
        <a:lnSpc>
          <a:spcPct val="100000"/>
        </a:lnSpc>
        <a:spcBef>
          <a:spcPts val="1500"/>
        </a:spcBef>
        <a:spcAft>
          <a:spcPts val="0"/>
        </a:spcAft>
        <a:buClrTx/>
        <a:buSzPct val="100000"/>
        <a:buFontTx/>
        <a:buChar char="•"/>
        <a:tabLst/>
        <a:defRPr sz="6400" b="0" i="0" u="none" strike="noStrike" cap="none" spc="0" baseline="0">
          <a:solidFill>
            <a:srgbClr val="000000"/>
          </a:solidFill>
          <a:uFillTx/>
          <a:latin typeface="+mn-lt"/>
          <a:ea typeface="+mn-ea"/>
          <a:cs typeface="+mn-cs"/>
          <a:sym typeface="Helvetica"/>
        </a:defRPr>
      </a:lvl8pPr>
      <a:lvl9pPr marL="3689684" marR="0" indent="-641684" algn="l" defTabSz="1828800" rtl="0" latinLnBrk="0">
        <a:lnSpc>
          <a:spcPct val="100000"/>
        </a:lnSpc>
        <a:spcBef>
          <a:spcPts val="1500"/>
        </a:spcBef>
        <a:spcAft>
          <a:spcPts val="0"/>
        </a:spcAft>
        <a:buClrTx/>
        <a:buSzPct val="100000"/>
        <a:buFontTx/>
        <a:buChar char="•"/>
        <a:tabLst/>
        <a:defRPr sz="6400" b="0" i="0" u="none" strike="noStrike" cap="none" spc="0" baseline="0">
          <a:solidFill>
            <a:srgbClr val="000000"/>
          </a:solidFill>
          <a:uFillTx/>
          <a:latin typeface="+mn-lt"/>
          <a:ea typeface="+mn-ea"/>
          <a:cs typeface="+mn-cs"/>
          <a:sym typeface="Helvetica"/>
        </a:defRPr>
      </a:lvl9pPr>
    </p:bodyStyle>
    <p:otherStyle>
      <a:lvl1pPr marL="0" marR="0" indent="0" algn="r" defTabSz="1828800" latinLnBrk="0">
        <a:lnSpc>
          <a:spcPct val="100000"/>
        </a:lnSpc>
        <a:spcBef>
          <a:spcPts val="800"/>
        </a:spcBef>
        <a:spcAft>
          <a:spcPts val="0"/>
        </a:spcAft>
        <a:buClrTx/>
        <a:buSzTx/>
        <a:buFontTx/>
        <a:buNone/>
        <a:tabLst/>
        <a:defRPr sz="4200" b="0" i="0" u="none" strike="noStrike" cap="none" spc="0" baseline="0">
          <a:solidFill>
            <a:schemeClr val="tx1"/>
          </a:solidFill>
          <a:uFillTx/>
          <a:latin typeface="+mn-lt"/>
          <a:ea typeface="+mn-ea"/>
          <a:cs typeface="+mn-cs"/>
          <a:sym typeface="Lato Regular"/>
        </a:defRPr>
      </a:lvl1pPr>
      <a:lvl2pPr marL="0" marR="0" indent="457200" algn="r" defTabSz="1828800" latinLnBrk="0">
        <a:lnSpc>
          <a:spcPct val="100000"/>
        </a:lnSpc>
        <a:spcBef>
          <a:spcPts val="800"/>
        </a:spcBef>
        <a:spcAft>
          <a:spcPts val="0"/>
        </a:spcAft>
        <a:buClrTx/>
        <a:buSzTx/>
        <a:buFontTx/>
        <a:buNone/>
        <a:tabLst/>
        <a:defRPr sz="4200" b="0" i="0" u="none" strike="noStrike" cap="none" spc="0" baseline="0">
          <a:solidFill>
            <a:schemeClr val="tx1"/>
          </a:solidFill>
          <a:uFillTx/>
          <a:latin typeface="+mn-lt"/>
          <a:ea typeface="+mn-ea"/>
          <a:cs typeface="+mn-cs"/>
          <a:sym typeface="Lato Regular"/>
        </a:defRPr>
      </a:lvl2pPr>
      <a:lvl3pPr marL="0" marR="0" indent="914400" algn="r" defTabSz="1828800" latinLnBrk="0">
        <a:lnSpc>
          <a:spcPct val="100000"/>
        </a:lnSpc>
        <a:spcBef>
          <a:spcPts val="800"/>
        </a:spcBef>
        <a:spcAft>
          <a:spcPts val="0"/>
        </a:spcAft>
        <a:buClrTx/>
        <a:buSzTx/>
        <a:buFontTx/>
        <a:buNone/>
        <a:tabLst/>
        <a:defRPr sz="4200" b="0" i="0" u="none" strike="noStrike" cap="none" spc="0" baseline="0">
          <a:solidFill>
            <a:schemeClr val="tx1"/>
          </a:solidFill>
          <a:uFillTx/>
          <a:latin typeface="+mn-lt"/>
          <a:ea typeface="+mn-ea"/>
          <a:cs typeface="+mn-cs"/>
          <a:sym typeface="Lato Regular"/>
        </a:defRPr>
      </a:lvl3pPr>
      <a:lvl4pPr marL="0" marR="0" indent="1371600" algn="r" defTabSz="1828800" latinLnBrk="0">
        <a:lnSpc>
          <a:spcPct val="100000"/>
        </a:lnSpc>
        <a:spcBef>
          <a:spcPts val="800"/>
        </a:spcBef>
        <a:spcAft>
          <a:spcPts val="0"/>
        </a:spcAft>
        <a:buClrTx/>
        <a:buSzTx/>
        <a:buFontTx/>
        <a:buNone/>
        <a:tabLst/>
        <a:defRPr sz="4200" b="0" i="0" u="none" strike="noStrike" cap="none" spc="0" baseline="0">
          <a:solidFill>
            <a:schemeClr val="tx1"/>
          </a:solidFill>
          <a:uFillTx/>
          <a:latin typeface="+mn-lt"/>
          <a:ea typeface="+mn-ea"/>
          <a:cs typeface="+mn-cs"/>
          <a:sym typeface="Lato Regular"/>
        </a:defRPr>
      </a:lvl4pPr>
      <a:lvl5pPr marL="0" marR="0" indent="1828800" algn="r" defTabSz="1828800" latinLnBrk="0">
        <a:lnSpc>
          <a:spcPct val="100000"/>
        </a:lnSpc>
        <a:spcBef>
          <a:spcPts val="800"/>
        </a:spcBef>
        <a:spcAft>
          <a:spcPts val="0"/>
        </a:spcAft>
        <a:buClrTx/>
        <a:buSzTx/>
        <a:buFontTx/>
        <a:buNone/>
        <a:tabLst/>
        <a:defRPr sz="4200" b="0" i="0" u="none" strike="noStrike" cap="none" spc="0" baseline="0">
          <a:solidFill>
            <a:schemeClr val="tx1"/>
          </a:solidFill>
          <a:uFillTx/>
          <a:latin typeface="+mn-lt"/>
          <a:ea typeface="+mn-ea"/>
          <a:cs typeface="+mn-cs"/>
          <a:sym typeface="Lato Regular"/>
        </a:defRPr>
      </a:lvl5pPr>
      <a:lvl6pPr marL="0" marR="0" indent="2286000" algn="r" defTabSz="1828800" latinLnBrk="0">
        <a:lnSpc>
          <a:spcPct val="100000"/>
        </a:lnSpc>
        <a:spcBef>
          <a:spcPts val="800"/>
        </a:spcBef>
        <a:spcAft>
          <a:spcPts val="0"/>
        </a:spcAft>
        <a:buClrTx/>
        <a:buSzTx/>
        <a:buFontTx/>
        <a:buNone/>
        <a:tabLst/>
        <a:defRPr sz="4200" b="0" i="0" u="none" strike="noStrike" cap="none" spc="0" baseline="0">
          <a:solidFill>
            <a:schemeClr val="tx1"/>
          </a:solidFill>
          <a:uFillTx/>
          <a:latin typeface="+mn-lt"/>
          <a:ea typeface="+mn-ea"/>
          <a:cs typeface="+mn-cs"/>
          <a:sym typeface="Lato Regular"/>
        </a:defRPr>
      </a:lvl6pPr>
      <a:lvl7pPr marL="0" marR="0" indent="2743200" algn="r" defTabSz="1828800" latinLnBrk="0">
        <a:lnSpc>
          <a:spcPct val="100000"/>
        </a:lnSpc>
        <a:spcBef>
          <a:spcPts val="800"/>
        </a:spcBef>
        <a:spcAft>
          <a:spcPts val="0"/>
        </a:spcAft>
        <a:buClrTx/>
        <a:buSzTx/>
        <a:buFontTx/>
        <a:buNone/>
        <a:tabLst/>
        <a:defRPr sz="4200" b="0" i="0" u="none" strike="noStrike" cap="none" spc="0" baseline="0">
          <a:solidFill>
            <a:schemeClr val="tx1"/>
          </a:solidFill>
          <a:uFillTx/>
          <a:latin typeface="+mn-lt"/>
          <a:ea typeface="+mn-ea"/>
          <a:cs typeface="+mn-cs"/>
          <a:sym typeface="Lato Regular"/>
        </a:defRPr>
      </a:lvl7pPr>
      <a:lvl8pPr marL="0" marR="0" indent="3200400" algn="r" defTabSz="1828800" latinLnBrk="0">
        <a:lnSpc>
          <a:spcPct val="100000"/>
        </a:lnSpc>
        <a:spcBef>
          <a:spcPts val="800"/>
        </a:spcBef>
        <a:spcAft>
          <a:spcPts val="0"/>
        </a:spcAft>
        <a:buClrTx/>
        <a:buSzTx/>
        <a:buFontTx/>
        <a:buNone/>
        <a:tabLst/>
        <a:defRPr sz="4200" b="0" i="0" u="none" strike="noStrike" cap="none" spc="0" baseline="0">
          <a:solidFill>
            <a:schemeClr val="tx1"/>
          </a:solidFill>
          <a:uFillTx/>
          <a:latin typeface="+mn-lt"/>
          <a:ea typeface="+mn-ea"/>
          <a:cs typeface="+mn-cs"/>
          <a:sym typeface="Lato Regular"/>
        </a:defRPr>
      </a:lvl8pPr>
      <a:lvl9pPr marL="0" marR="0" indent="3657600" algn="r" defTabSz="1828800" latinLnBrk="0">
        <a:lnSpc>
          <a:spcPct val="100000"/>
        </a:lnSpc>
        <a:spcBef>
          <a:spcPts val="800"/>
        </a:spcBef>
        <a:spcAft>
          <a:spcPts val="0"/>
        </a:spcAft>
        <a:buClrTx/>
        <a:buSzTx/>
        <a:buFontTx/>
        <a:buNone/>
        <a:tabLst/>
        <a:defRPr sz="4200" b="0" i="0" u="none" strike="noStrike" cap="none" spc="0" baseline="0">
          <a:solidFill>
            <a:schemeClr val="tx1"/>
          </a:solidFill>
          <a:uFillTx/>
          <a:latin typeface="+mn-lt"/>
          <a:ea typeface="+mn-ea"/>
          <a:cs typeface="+mn-cs"/>
          <a:sym typeface="Lato Regular"/>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Multi-GeV Electron Combs from a Plasma Wakefield Accelerator"/>
          <p:cNvSpPr txBox="1">
            <a:spLocks noGrp="1"/>
          </p:cNvSpPr>
          <p:nvPr>
            <p:ph type="title"/>
          </p:nvPr>
        </p:nvSpPr>
        <p:spPr>
          <a:xfrm>
            <a:off x="254000" y="0"/>
            <a:ext cx="23622000" cy="4363515"/>
          </a:xfrm>
          <a:prstGeom prst="rect">
            <a:avLst/>
          </a:prstGeom>
        </p:spPr>
        <p:txBody>
          <a:bodyPr>
            <a:normAutofit/>
          </a:bodyPr>
          <a:lstStyle>
            <a:lvl1pPr indent="0" algn="ctr">
              <a:lnSpc>
                <a:spcPct val="90000"/>
              </a:lnSpc>
              <a:defRPr>
                <a:latin typeface="Lato Bold"/>
                <a:ea typeface="Lato Bold"/>
                <a:cs typeface="Lato Bold"/>
                <a:sym typeface="Lato Bold"/>
              </a:defRPr>
            </a:lvl1pPr>
          </a:lstStyle>
          <a:p>
            <a:r>
              <a:t>Multi-GeV Electron Combs from a Plasma Wakefield Accelerator</a:t>
            </a:r>
          </a:p>
        </p:txBody>
      </p:sp>
      <p:pic>
        <p:nvPicPr>
          <p:cNvPr id="33" name="ucla-std-blu-rgb-1h.jpg" descr="ucla-std-blu-rgb-1h.jpg"/>
          <p:cNvPicPr>
            <a:picLocks noChangeAspect="1"/>
          </p:cNvPicPr>
          <p:nvPr/>
        </p:nvPicPr>
        <p:blipFill>
          <a:blip r:embed="rId2"/>
          <a:srcRect l="11307" t="19776" r="11307" b="19776"/>
          <a:stretch>
            <a:fillRect/>
          </a:stretch>
        </p:blipFill>
        <p:spPr>
          <a:xfrm>
            <a:off x="20815169" y="12183357"/>
            <a:ext cx="3389207" cy="1264874"/>
          </a:xfrm>
          <a:prstGeom prst="rect">
            <a:avLst/>
          </a:prstGeom>
          <a:ln w="12700">
            <a:miter lim="400000"/>
          </a:ln>
        </p:spPr>
      </p:pic>
      <p:sp>
        <p:nvSpPr>
          <p:cNvPr id="34" name="Work supported by DOE-HEP…"/>
          <p:cNvSpPr txBox="1"/>
          <p:nvPr/>
        </p:nvSpPr>
        <p:spPr>
          <a:xfrm>
            <a:off x="377973" y="11481564"/>
            <a:ext cx="8594802" cy="1914145"/>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defTabSz="914400">
              <a:spcBef>
                <a:spcPts val="500"/>
              </a:spcBef>
              <a:defRPr>
                <a:latin typeface="Lato Bold"/>
                <a:ea typeface="Lato Bold"/>
                <a:cs typeface="Lato Bold"/>
                <a:sym typeface="Lato Bold"/>
              </a:defRPr>
            </a:pPr>
            <a:r>
              <a:t>Work supported by DOE-HEP</a:t>
            </a:r>
          </a:p>
          <a:p>
            <a:pPr defTabSz="914400">
              <a:spcBef>
                <a:spcPts val="500"/>
              </a:spcBef>
              <a:defRPr>
                <a:latin typeface="Lato Bold"/>
                <a:ea typeface="Lato Bold"/>
                <a:cs typeface="Lato Bold"/>
                <a:sym typeface="Lato Bold"/>
              </a:defRPr>
            </a:pPr>
            <a:r>
              <a:t>Simulations done using OSIRIS and QPAD</a:t>
            </a:r>
          </a:p>
          <a:p>
            <a:pPr defTabSz="914400">
              <a:spcBef>
                <a:spcPts val="500"/>
              </a:spcBef>
              <a:defRPr>
                <a:latin typeface="Lato Bold"/>
                <a:ea typeface="Lato Bold"/>
                <a:cs typeface="Lato Bold"/>
                <a:sym typeface="Lato Bold"/>
              </a:defRPr>
            </a:pPr>
            <a:r>
              <a:t>on Perlmutter@NERSC</a:t>
            </a:r>
          </a:p>
        </p:txBody>
      </p:sp>
      <p:sp>
        <p:nvSpPr>
          <p:cNvPr id="35" name="Chaojie Zhang…"/>
          <p:cNvSpPr txBox="1"/>
          <p:nvPr/>
        </p:nvSpPr>
        <p:spPr>
          <a:xfrm>
            <a:off x="6841648" y="5176260"/>
            <a:ext cx="10446704" cy="4294633"/>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p>
            <a:pPr algn="ctr">
              <a:spcBef>
                <a:spcPts val="800"/>
              </a:spcBef>
              <a:defRPr sz="5000">
                <a:latin typeface="Lato Regular"/>
                <a:ea typeface="Lato Regular"/>
                <a:cs typeface="Lato Regular"/>
                <a:sym typeface="Lato Regular"/>
              </a:defRPr>
            </a:pPr>
            <a:r>
              <a:t>Chaojie Zhang</a:t>
            </a:r>
          </a:p>
          <a:p>
            <a:pPr algn="ctr">
              <a:spcBef>
                <a:spcPts val="800"/>
              </a:spcBef>
              <a:defRPr sz="5000">
                <a:latin typeface="Lato Regular"/>
                <a:ea typeface="Lato Regular"/>
                <a:cs typeface="Lato Regular"/>
                <a:sym typeface="Lato Regular"/>
              </a:defRPr>
            </a:pPr>
            <a:r>
              <a:t>(on behalf of the E300 Collaboration)</a:t>
            </a:r>
          </a:p>
          <a:p>
            <a:pPr algn="ctr" defTabSz="914400">
              <a:spcBef>
                <a:spcPts val="500"/>
              </a:spcBef>
              <a:defRPr sz="1800">
                <a:latin typeface="Lato Bold"/>
                <a:ea typeface="Lato Bold"/>
                <a:cs typeface="Lato Bold"/>
                <a:sym typeface="Lato Bold"/>
              </a:defRPr>
            </a:pPr>
            <a:endParaRPr/>
          </a:p>
          <a:p>
            <a:pPr algn="ctr">
              <a:spcBef>
                <a:spcPts val="800"/>
              </a:spcBef>
              <a:defRPr sz="4000" i="1">
                <a:solidFill>
                  <a:srgbClr val="3284BF"/>
                </a:solidFill>
                <a:latin typeface="Lato Bold"/>
                <a:ea typeface="Lato Bold"/>
                <a:cs typeface="Lato Bold"/>
                <a:sym typeface="Lato Bold"/>
              </a:defRPr>
            </a:pPr>
            <a:r>
              <a:t>July 30, 2026</a:t>
            </a:r>
          </a:p>
          <a:p>
            <a:pPr algn="ctr">
              <a:spcBef>
                <a:spcPts val="800"/>
              </a:spcBef>
              <a:defRPr sz="4000" i="1">
                <a:solidFill>
                  <a:srgbClr val="3284BF"/>
                </a:solidFill>
                <a:latin typeface="Lato Bold"/>
                <a:ea typeface="Lato Bold"/>
                <a:cs typeface="Lato Bold"/>
                <a:sym typeface="Lato Bold"/>
              </a:defRPr>
            </a:pPr>
            <a:endParaRPr/>
          </a:p>
          <a:p>
            <a:pPr algn="ctr">
              <a:spcBef>
                <a:spcPts val="800"/>
              </a:spcBef>
              <a:defRPr sz="4000" i="1">
                <a:solidFill>
                  <a:srgbClr val="3284BF"/>
                </a:solidFill>
                <a:latin typeface="Lato Bold"/>
                <a:ea typeface="Lato Bold"/>
                <a:cs typeface="Lato Bold"/>
                <a:sym typeface="Lato Bold"/>
              </a:defRPr>
            </a:pPr>
            <a:r>
              <a:t>AAC 2026, UCLA, Los Angeles</a:t>
            </a:r>
          </a:p>
        </p:txBody>
      </p:sp>
      <p:sp>
        <p:nvSpPr>
          <p:cNvPr id="36" name="See arXiv:2607.08069 for more details"/>
          <p:cNvSpPr txBox="1"/>
          <p:nvPr/>
        </p:nvSpPr>
        <p:spPr>
          <a:xfrm>
            <a:off x="7056723" y="9650067"/>
            <a:ext cx="10079356" cy="78994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defTabSz="914400">
              <a:spcBef>
                <a:spcPts val="500"/>
              </a:spcBef>
              <a:defRPr sz="4600">
                <a:latin typeface="Lato Bold"/>
                <a:ea typeface="Lato Bold"/>
                <a:cs typeface="Lato Bold"/>
                <a:sym typeface="Lato Bold"/>
              </a:defRPr>
            </a:lvl1pPr>
          </a:lstStyle>
          <a:p>
            <a:r>
              <a:t>See arXiv:2607.08069 for more details</a:t>
            </a:r>
          </a:p>
        </p:txBody>
      </p:sp>
      <p:pic>
        <p:nvPicPr>
          <p:cNvPr id="37" name="pasted-movie.png" descr="pasted-movie.png"/>
          <p:cNvPicPr>
            <a:picLocks noChangeAspect="1"/>
          </p:cNvPicPr>
          <p:nvPr/>
        </p:nvPicPr>
        <p:blipFill>
          <a:blip r:embed="rId3"/>
          <a:stretch>
            <a:fillRect/>
          </a:stretch>
        </p:blipFill>
        <p:spPr>
          <a:xfrm>
            <a:off x="10559838" y="11971463"/>
            <a:ext cx="1688631" cy="1688630"/>
          </a:xfrm>
          <a:prstGeom prst="rect">
            <a:avLst/>
          </a:prstGeom>
          <a:ln w="12700">
            <a:miter lim="400000"/>
          </a:ln>
        </p:spPr>
      </p:pic>
      <p:pic>
        <p:nvPicPr>
          <p:cNvPr id="38" name="pasted-movie.png" descr="pasted-movie.png"/>
          <p:cNvPicPr>
            <a:picLocks noChangeAspect="1"/>
          </p:cNvPicPr>
          <p:nvPr/>
        </p:nvPicPr>
        <p:blipFill>
          <a:blip r:embed="rId4"/>
          <a:stretch>
            <a:fillRect/>
          </a:stretch>
        </p:blipFill>
        <p:spPr>
          <a:xfrm>
            <a:off x="12885559" y="12252746"/>
            <a:ext cx="2698492" cy="1126063"/>
          </a:xfrm>
          <a:prstGeom prst="rect">
            <a:avLst/>
          </a:prstGeom>
          <a:ln w="12700">
            <a:miter lim="400000"/>
          </a:ln>
        </p:spPr>
      </p:pic>
      <p:pic>
        <p:nvPicPr>
          <p:cNvPr id="39" name="pasted-movie.png" descr="pasted-movie.png"/>
          <p:cNvPicPr>
            <a:picLocks noChangeAspect="1"/>
          </p:cNvPicPr>
          <p:nvPr/>
        </p:nvPicPr>
        <p:blipFill>
          <a:blip r:embed="rId5"/>
          <a:stretch>
            <a:fillRect/>
          </a:stretch>
        </p:blipFill>
        <p:spPr>
          <a:xfrm>
            <a:off x="16438570" y="12465982"/>
            <a:ext cx="3522081" cy="699592"/>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What to expect"/>
          <p:cNvSpPr txBox="1">
            <a:spLocks noGrp="1"/>
          </p:cNvSpPr>
          <p:nvPr>
            <p:ph type="title"/>
          </p:nvPr>
        </p:nvSpPr>
        <p:spPr>
          <a:prstGeom prst="rect">
            <a:avLst/>
          </a:prstGeom>
        </p:spPr>
        <p:txBody>
          <a:bodyPr/>
          <a:lstStyle/>
          <a:p>
            <a:r>
              <a:t>What to expect</a:t>
            </a:r>
          </a:p>
        </p:txBody>
      </p:sp>
      <p:sp>
        <p:nvSpPr>
          <p:cNvPr id="42"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a:t>
            </a:fld>
            <a:endParaRPr/>
          </a:p>
        </p:txBody>
      </p:sp>
      <p:sp>
        <p:nvSpPr>
          <p:cNvPr id="43" name="We show the experimental generation of multi-GeV electron combs:…"/>
          <p:cNvSpPr txBox="1"/>
          <p:nvPr/>
        </p:nvSpPr>
        <p:spPr>
          <a:xfrm>
            <a:off x="891916" y="2940674"/>
            <a:ext cx="21284840" cy="85775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p>
            <a:pPr>
              <a:lnSpc>
                <a:spcPct val="120000"/>
              </a:lnSpc>
              <a:spcBef>
                <a:spcPts val="2400"/>
              </a:spcBef>
              <a:defRPr sz="4600">
                <a:latin typeface="Lato Bold"/>
                <a:ea typeface="Lato Bold"/>
                <a:cs typeface="Lato Bold"/>
                <a:sym typeface="Lato Bold"/>
              </a:defRPr>
            </a:pPr>
            <a:r>
              <a:t>We show the experimental generation of multi-GeV electron combs:</a:t>
            </a:r>
          </a:p>
          <a:p>
            <a:pPr marL="609600" indent="-609600">
              <a:lnSpc>
                <a:spcPct val="120000"/>
              </a:lnSpc>
              <a:spcBef>
                <a:spcPts val="2400"/>
              </a:spcBef>
              <a:buSzPct val="100000"/>
              <a:buChar char="•"/>
              <a:defRPr sz="4600">
                <a:solidFill>
                  <a:srgbClr val="005493"/>
                </a:solidFill>
                <a:latin typeface="Lato Regular"/>
                <a:ea typeface="Lato Regular"/>
                <a:cs typeface="Lato Regular"/>
                <a:sym typeface="Lato Regular"/>
              </a:defRPr>
            </a:pPr>
            <a:r>
              <a:t>a multi-GeV electron beam consisting of more than 10 microbunches</a:t>
            </a:r>
          </a:p>
          <a:p>
            <a:pPr marL="609600" indent="-609600">
              <a:lnSpc>
                <a:spcPct val="120000"/>
              </a:lnSpc>
              <a:spcBef>
                <a:spcPts val="2400"/>
              </a:spcBef>
              <a:buSzPct val="100000"/>
              <a:buChar char="•"/>
              <a:defRPr sz="4600">
                <a:solidFill>
                  <a:srgbClr val="005493"/>
                </a:solidFill>
                <a:latin typeface="Lato Regular"/>
                <a:ea typeface="Lato Regular"/>
                <a:cs typeface="Lato Regular"/>
                <a:sym typeface="Lato Regular"/>
              </a:defRPr>
            </a:pPr>
            <a:r>
              <a:t>microbunch charge: several pC; energy spread down to 0.5% rms</a:t>
            </a:r>
          </a:p>
          <a:p>
            <a:pPr marL="609600" indent="-609600">
              <a:lnSpc>
                <a:spcPct val="120000"/>
              </a:lnSpc>
              <a:spcBef>
                <a:spcPts val="2400"/>
              </a:spcBef>
              <a:buSzPct val="100000"/>
              <a:buChar char="•"/>
              <a:defRPr sz="4600">
                <a:solidFill>
                  <a:srgbClr val="005493"/>
                </a:solidFill>
                <a:latin typeface="Lato Regular"/>
                <a:ea typeface="Lato Regular"/>
                <a:cs typeface="Lato Regular"/>
                <a:sym typeface="Lato Regular"/>
              </a:defRPr>
            </a:pPr>
            <a:r>
              <a:t>up to 0.26 GeV (7%) energy spacing between adjacent spectral peaks</a:t>
            </a:r>
          </a:p>
          <a:p>
            <a:pPr marL="609600" indent="-609600">
              <a:lnSpc>
                <a:spcPct val="120000"/>
              </a:lnSpc>
              <a:spcBef>
                <a:spcPts val="2400"/>
              </a:spcBef>
              <a:buSzPct val="100000"/>
              <a:buChar char="•"/>
              <a:defRPr sz="4600">
                <a:solidFill>
                  <a:srgbClr val="FF7E79"/>
                </a:solidFill>
                <a:latin typeface="Lato Regular"/>
                <a:ea typeface="Lato Regular"/>
                <a:cs typeface="Lato Regular"/>
                <a:sym typeface="Lato Regular"/>
              </a:defRPr>
            </a:pPr>
            <a:r>
              <a:t>microbunches should be sub-fs in duration and separated in time</a:t>
            </a:r>
          </a:p>
          <a:p>
            <a:pPr>
              <a:lnSpc>
                <a:spcPct val="120000"/>
              </a:lnSpc>
              <a:spcBef>
                <a:spcPts val="2400"/>
              </a:spcBef>
              <a:defRPr sz="4600">
                <a:latin typeface="Lato Regular"/>
                <a:ea typeface="Lato Regular"/>
                <a:cs typeface="Lato Regular"/>
                <a:sym typeface="Lato Regular"/>
              </a:defRPr>
            </a:pPr>
            <a:r>
              <a:t>————————————————————————————————————————</a:t>
            </a:r>
          </a:p>
          <a:p>
            <a:pPr marL="609600" indent="-609600">
              <a:lnSpc>
                <a:spcPct val="120000"/>
              </a:lnSpc>
              <a:spcBef>
                <a:spcPts val="2400"/>
              </a:spcBef>
              <a:buSzPct val="100000"/>
              <a:buChar char="•"/>
              <a:defRPr sz="4600">
                <a:solidFill>
                  <a:srgbClr val="005493"/>
                </a:solidFill>
                <a:latin typeface="Lato Bold"/>
                <a:ea typeface="Lato Bold"/>
                <a:cs typeface="Lato Bold"/>
                <a:sym typeface="Lato Bold"/>
              </a:defRPr>
            </a:pPr>
            <a:r>
              <a:t>mechanism: beam-induced ionization injection of helium electrons into a lithium plasma wake, with longitudinal mapping due to gentle density gradients</a:t>
            </a:r>
          </a:p>
        </p:txBody>
      </p:sp>
      <p:sp>
        <p:nvSpPr>
          <p:cNvPr id="44" name="measured"/>
          <p:cNvSpPr txBox="1"/>
          <p:nvPr/>
        </p:nvSpPr>
        <p:spPr>
          <a:xfrm>
            <a:off x="21319177" y="5285683"/>
            <a:ext cx="2732470"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spcBef>
                <a:spcPts val="2400"/>
              </a:spcBef>
              <a:defRPr sz="4600">
                <a:solidFill>
                  <a:srgbClr val="005493"/>
                </a:solidFill>
                <a:latin typeface="Lato Bold"/>
                <a:ea typeface="Lato Bold"/>
                <a:cs typeface="Lato Bold"/>
                <a:sym typeface="Lato Bold"/>
              </a:defRPr>
            </a:lvl1pPr>
          </a:lstStyle>
          <a:p>
            <a:r>
              <a:t>measured</a:t>
            </a:r>
          </a:p>
        </p:txBody>
      </p:sp>
      <p:sp>
        <p:nvSpPr>
          <p:cNvPr id="45" name="inferred"/>
          <p:cNvSpPr txBox="1"/>
          <p:nvPr/>
        </p:nvSpPr>
        <p:spPr>
          <a:xfrm>
            <a:off x="21319177" y="7549171"/>
            <a:ext cx="2252549"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spcBef>
                <a:spcPts val="2400"/>
              </a:spcBef>
              <a:defRPr sz="4600">
                <a:solidFill>
                  <a:srgbClr val="FF7E79"/>
                </a:solidFill>
                <a:latin typeface="Lato Bold"/>
                <a:ea typeface="Lato Bold"/>
                <a:cs typeface="Lato Bold"/>
                <a:sym typeface="Lato Bold"/>
              </a:defRPr>
            </a:lvl1pPr>
          </a:lstStyle>
          <a:p>
            <a:r>
              <a:t>inferred</a:t>
            </a:r>
          </a:p>
        </p:txBody>
      </p:sp>
      <p:grpSp>
        <p:nvGrpSpPr>
          <p:cNvPr id="50" name="Group"/>
          <p:cNvGrpSpPr/>
          <p:nvPr/>
        </p:nvGrpSpPr>
        <p:grpSpPr>
          <a:xfrm>
            <a:off x="20753460" y="4244327"/>
            <a:ext cx="425669" cy="2786292"/>
            <a:chOff x="0" y="0"/>
            <a:chExt cx="425668" cy="2786291"/>
          </a:xfrm>
        </p:grpSpPr>
        <p:sp>
          <p:nvSpPr>
            <p:cNvPr id="46" name="Line"/>
            <p:cNvSpPr/>
            <p:nvPr/>
          </p:nvSpPr>
          <p:spPr>
            <a:xfrm flipV="1">
              <a:off x="212664" y="-1"/>
              <a:ext cx="1" cy="2786293"/>
            </a:xfrm>
            <a:prstGeom prst="line">
              <a:avLst/>
            </a:prstGeom>
            <a:noFill/>
            <a:ln w="50800" cap="flat">
              <a:solidFill>
                <a:srgbClr val="005493"/>
              </a:solidFill>
              <a:prstDash val="solid"/>
              <a:bevel/>
            </a:ln>
            <a:effectLst/>
          </p:spPr>
          <p:txBody>
            <a:bodyPr wrap="square" lIns="91439" tIns="91439" rIns="91439" bIns="91439" numCol="1" anchor="t">
              <a:noAutofit/>
            </a:bodyPr>
            <a:lstStyle/>
            <a:p>
              <a:pPr defTabSz="914400">
                <a:defRPr sz="2400"/>
              </a:pPr>
              <a:endParaRPr/>
            </a:p>
          </p:txBody>
        </p:sp>
        <p:sp>
          <p:nvSpPr>
            <p:cNvPr id="47" name="Line"/>
            <p:cNvSpPr/>
            <p:nvPr/>
          </p:nvSpPr>
          <p:spPr>
            <a:xfrm flipH="1">
              <a:off x="-1" y="2760173"/>
              <a:ext cx="200057" cy="1"/>
            </a:xfrm>
            <a:prstGeom prst="line">
              <a:avLst/>
            </a:prstGeom>
            <a:noFill/>
            <a:ln w="50800" cap="flat">
              <a:solidFill>
                <a:srgbClr val="005493"/>
              </a:solidFill>
              <a:prstDash val="solid"/>
              <a:bevel/>
            </a:ln>
            <a:effectLst/>
          </p:spPr>
          <p:txBody>
            <a:bodyPr wrap="square" lIns="91439" tIns="91439" rIns="91439" bIns="91439" numCol="1" anchor="t">
              <a:noAutofit/>
            </a:bodyPr>
            <a:lstStyle/>
            <a:p>
              <a:pPr defTabSz="914400">
                <a:defRPr sz="2400"/>
              </a:pPr>
              <a:endParaRPr/>
            </a:p>
          </p:txBody>
        </p:sp>
        <p:sp>
          <p:nvSpPr>
            <p:cNvPr id="48" name="Line"/>
            <p:cNvSpPr/>
            <p:nvPr/>
          </p:nvSpPr>
          <p:spPr>
            <a:xfrm flipH="1" flipV="1">
              <a:off x="-1" y="32356"/>
              <a:ext cx="200057" cy="1"/>
            </a:xfrm>
            <a:prstGeom prst="line">
              <a:avLst/>
            </a:prstGeom>
            <a:noFill/>
            <a:ln w="50800" cap="flat">
              <a:solidFill>
                <a:srgbClr val="005493"/>
              </a:solidFill>
              <a:prstDash val="solid"/>
              <a:bevel/>
            </a:ln>
            <a:effectLst/>
          </p:spPr>
          <p:txBody>
            <a:bodyPr wrap="square" lIns="91439" tIns="91439" rIns="91439" bIns="91439" numCol="1" anchor="t">
              <a:noAutofit/>
            </a:bodyPr>
            <a:lstStyle/>
            <a:p>
              <a:pPr defTabSz="914400">
                <a:defRPr sz="2400"/>
              </a:pPr>
              <a:endParaRPr/>
            </a:p>
          </p:txBody>
        </p:sp>
        <p:sp>
          <p:nvSpPr>
            <p:cNvPr id="49" name="Line"/>
            <p:cNvSpPr/>
            <p:nvPr/>
          </p:nvSpPr>
          <p:spPr>
            <a:xfrm flipH="1">
              <a:off x="225612" y="1482045"/>
              <a:ext cx="200057" cy="1"/>
            </a:xfrm>
            <a:prstGeom prst="line">
              <a:avLst/>
            </a:prstGeom>
            <a:noFill/>
            <a:ln w="50800" cap="flat">
              <a:solidFill>
                <a:srgbClr val="005493"/>
              </a:solidFill>
              <a:prstDash val="solid"/>
              <a:bevel/>
            </a:ln>
            <a:effectLst/>
          </p:spPr>
          <p:txBody>
            <a:bodyPr wrap="square" lIns="91439" tIns="91439" rIns="91439" bIns="91439" numCol="1" anchor="t">
              <a:noAutofit/>
            </a:bodyPr>
            <a:lstStyle/>
            <a:p>
              <a:pPr defTabSz="914400">
                <a:defRPr sz="2400"/>
              </a:pPr>
              <a:endParaRPr/>
            </a:p>
          </p:txBody>
        </p:sp>
      </p:grpSp>
      <p:grpSp>
        <p:nvGrpSpPr>
          <p:cNvPr id="55" name="Group"/>
          <p:cNvGrpSpPr/>
          <p:nvPr/>
        </p:nvGrpSpPr>
        <p:grpSpPr>
          <a:xfrm>
            <a:off x="20753460" y="7684576"/>
            <a:ext cx="425669" cy="610571"/>
            <a:chOff x="0" y="0"/>
            <a:chExt cx="425668" cy="610569"/>
          </a:xfrm>
        </p:grpSpPr>
        <p:sp>
          <p:nvSpPr>
            <p:cNvPr id="51" name="Line"/>
            <p:cNvSpPr/>
            <p:nvPr/>
          </p:nvSpPr>
          <p:spPr>
            <a:xfrm flipH="1" flipV="1">
              <a:off x="-1" y="28387"/>
              <a:ext cx="200057" cy="1"/>
            </a:xfrm>
            <a:prstGeom prst="line">
              <a:avLst/>
            </a:prstGeom>
            <a:noFill/>
            <a:ln w="50800" cap="flat">
              <a:solidFill>
                <a:srgbClr val="FF7E79"/>
              </a:solidFill>
              <a:prstDash val="solid"/>
              <a:bevel/>
            </a:ln>
            <a:effectLst/>
          </p:spPr>
          <p:txBody>
            <a:bodyPr wrap="square" lIns="91439" tIns="91439" rIns="91439" bIns="91439" numCol="1" anchor="t">
              <a:noAutofit/>
            </a:bodyPr>
            <a:lstStyle/>
            <a:p>
              <a:pPr defTabSz="914400">
                <a:defRPr sz="2400"/>
              </a:pPr>
              <a:endParaRPr/>
            </a:p>
          </p:txBody>
        </p:sp>
        <p:sp>
          <p:nvSpPr>
            <p:cNvPr id="52" name="Line"/>
            <p:cNvSpPr/>
            <p:nvPr/>
          </p:nvSpPr>
          <p:spPr>
            <a:xfrm flipH="1">
              <a:off x="-1" y="584450"/>
              <a:ext cx="200057" cy="1"/>
            </a:xfrm>
            <a:prstGeom prst="line">
              <a:avLst/>
            </a:prstGeom>
            <a:noFill/>
            <a:ln w="50800" cap="flat">
              <a:solidFill>
                <a:srgbClr val="FF7E79"/>
              </a:solidFill>
              <a:prstDash val="solid"/>
              <a:bevel/>
            </a:ln>
            <a:effectLst/>
          </p:spPr>
          <p:txBody>
            <a:bodyPr wrap="square" lIns="91439" tIns="91439" rIns="91439" bIns="91439" numCol="1" anchor="t">
              <a:noAutofit/>
            </a:bodyPr>
            <a:lstStyle/>
            <a:p>
              <a:pPr defTabSz="914400">
                <a:defRPr sz="2400"/>
              </a:pPr>
              <a:endParaRPr/>
            </a:p>
          </p:txBody>
        </p:sp>
        <p:sp>
          <p:nvSpPr>
            <p:cNvPr id="53" name="Line"/>
            <p:cNvSpPr/>
            <p:nvPr/>
          </p:nvSpPr>
          <p:spPr>
            <a:xfrm flipH="1" flipV="1">
              <a:off x="225612" y="305284"/>
              <a:ext cx="200057" cy="1"/>
            </a:xfrm>
            <a:prstGeom prst="line">
              <a:avLst/>
            </a:prstGeom>
            <a:noFill/>
            <a:ln w="50800" cap="flat">
              <a:solidFill>
                <a:srgbClr val="FF7E79"/>
              </a:solidFill>
              <a:prstDash val="solid"/>
              <a:bevel/>
            </a:ln>
            <a:effectLst/>
          </p:spPr>
          <p:txBody>
            <a:bodyPr wrap="square" lIns="91439" tIns="91439" rIns="91439" bIns="91439" numCol="1" anchor="t">
              <a:noAutofit/>
            </a:bodyPr>
            <a:lstStyle/>
            <a:p>
              <a:pPr defTabSz="914400">
                <a:defRPr sz="2400"/>
              </a:pPr>
              <a:endParaRPr/>
            </a:p>
          </p:txBody>
        </p:sp>
        <p:sp>
          <p:nvSpPr>
            <p:cNvPr id="54" name="Line"/>
            <p:cNvSpPr/>
            <p:nvPr/>
          </p:nvSpPr>
          <p:spPr>
            <a:xfrm flipV="1">
              <a:off x="212664" y="-1"/>
              <a:ext cx="1" cy="610571"/>
            </a:xfrm>
            <a:prstGeom prst="line">
              <a:avLst/>
            </a:prstGeom>
            <a:noFill/>
            <a:ln w="50800" cap="flat">
              <a:solidFill>
                <a:srgbClr val="FF7E79"/>
              </a:solidFill>
              <a:prstDash val="solid"/>
              <a:bevel/>
            </a:ln>
            <a:effectLst/>
          </p:spPr>
          <p:txBody>
            <a:bodyPr wrap="square" lIns="91439" tIns="91439" rIns="91439" bIns="91439" numCol="1" anchor="t">
              <a:noAutofit/>
            </a:bodyPr>
            <a:lstStyle/>
            <a:p>
              <a:pPr defTabSz="914400">
                <a:defRPr sz="2400"/>
              </a:pPr>
              <a:endParaRPr/>
            </a:p>
          </p:txBody>
        </p:sp>
      </p:gr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p:cNvSpPr/>
          <p:nvPr/>
        </p:nvSpPr>
        <p:spPr>
          <a:xfrm>
            <a:off x="9703307" y="8544937"/>
            <a:ext cx="13754936" cy="4866438"/>
          </a:xfrm>
          <a:prstGeom prst="rect">
            <a:avLst/>
          </a:prstGeom>
          <a:solidFill>
            <a:srgbClr val="FFFFFF"/>
          </a:solidFill>
          <a:ln w="12700">
            <a:miter lim="400000"/>
          </a:ln>
          <a:effectLst>
            <a:outerShdw blurRad="76200" dist="38100" dir="5400000" rotWithShape="0">
              <a:srgbClr val="000000">
                <a:alpha val="35000"/>
              </a:srgbClr>
            </a:outerShdw>
          </a:effectLst>
        </p:spPr>
        <p:txBody>
          <a:bodyPr tIns="91439" bIns="91439" anchor="ctr"/>
          <a:lstStyle/>
          <a:p>
            <a:endParaRPr/>
          </a:p>
        </p:txBody>
      </p:sp>
      <p:sp>
        <p:nvSpPr>
          <p:cNvPr id="58" name="Rectangle"/>
          <p:cNvSpPr/>
          <p:nvPr/>
        </p:nvSpPr>
        <p:spPr>
          <a:xfrm>
            <a:off x="9703307" y="2207603"/>
            <a:ext cx="13754936" cy="5961631"/>
          </a:xfrm>
          <a:prstGeom prst="rect">
            <a:avLst/>
          </a:prstGeom>
          <a:solidFill>
            <a:srgbClr val="FFFFFF"/>
          </a:solidFill>
          <a:ln w="12700">
            <a:miter lim="400000"/>
          </a:ln>
          <a:effectLst>
            <a:outerShdw blurRad="76200" dist="38100" dir="5400000" rotWithShape="0">
              <a:srgbClr val="000000">
                <a:alpha val="35000"/>
              </a:srgbClr>
            </a:outerShdw>
          </a:effectLst>
        </p:spPr>
        <p:txBody>
          <a:bodyPr tIns="91439" bIns="91439" anchor="ctr"/>
          <a:lstStyle/>
          <a:p>
            <a:endParaRPr/>
          </a:p>
        </p:txBody>
      </p:sp>
      <p:sp>
        <p:nvSpPr>
          <p:cNvPr id="59" name="Rectangle"/>
          <p:cNvSpPr/>
          <p:nvPr/>
        </p:nvSpPr>
        <p:spPr>
          <a:xfrm>
            <a:off x="581556" y="2760775"/>
            <a:ext cx="8751003" cy="9840649"/>
          </a:xfrm>
          <a:prstGeom prst="rect">
            <a:avLst/>
          </a:prstGeom>
          <a:solidFill>
            <a:srgbClr val="FFFFFF"/>
          </a:solidFill>
          <a:ln w="12700">
            <a:miter lim="400000"/>
          </a:ln>
          <a:effectLst>
            <a:outerShdw blurRad="76200" dist="38100" dir="5400000" rotWithShape="0">
              <a:srgbClr val="000000">
                <a:alpha val="35000"/>
              </a:srgbClr>
            </a:outerShdw>
          </a:effectLst>
        </p:spPr>
        <p:txBody>
          <a:bodyPr tIns="91439" bIns="91439" anchor="ctr"/>
          <a:lstStyle/>
          <a:p>
            <a:endParaRPr/>
          </a:p>
        </p:txBody>
      </p:sp>
      <p:sp>
        <p:nvSpPr>
          <p:cNvPr id="60" name="Plasma accelerators keep improving: energy, brightness, stability"/>
          <p:cNvSpPr txBox="1">
            <a:spLocks noGrp="1"/>
          </p:cNvSpPr>
          <p:nvPr>
            <p:ph type="title"/>
          </p:nvPr>
        </p:nvSpPr>
        <p:spPr>
          <a:prstGeom prst="rect">
            <a:avLst/>
          </a:prstGeom>
        </p:spPr>
        <p:txBody>
          <a:bodyPr/>
          <a:lstStyle/>
          <a:p>
            <a:r>
              <a:t>Plasma accelerators keep improving: energy, brightness, stability</a:t>
            </a:r>
          </a:p>
        </p:txBody>
      </p:sp>
      <p:sp>
        <p:nvSpPr>
          <p:cNvPr id="6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a:t>
            </a:fld>
            <a:endParaRPr/>
          </a:p>
        </p:txBody>
      </p:sp>
      <p:sp>
        <p:nvSpPr>
          <p:cNvPr id="62" name="Energy reached O(10) GeV"/>
          <p:cNvSpPr txBox="1"/>
          <p:nvPr/>
        </p:nvSpPr>
        <p:spPr>
          <a:xfrm>
            <a:off x="1668341" y="3193884"/>
            <a:ext cx="7071347"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defRPr sz="4600">
                <a:solidFill>
                  <a:srgbClr val="005493"/>
                </a:solidFill>
                <a:latin typeface="Lato Bold"/>
                <a:ea typeface="Lato Bold"/>
                <a:cs typeface="Lato Bold"/>
                <a:sym typeface="Lato Bold"/>
              </a:defRPr>
            </a:lvl1pPr>
          </a:lstStyle>
          <a:p>
            <a:r>
              <a:t>Energy reached O(10) GeV</a:t>
            </a:r>
          </a:p>
        </p:txBody>
      </p:sp>
      <p:pic>
        <p:nvPicPr>
          <p:cNvPr id="63" name="pasted-movie.png" descr="pasted-movie.png"/>
          <p:cNvPicPr>
            <a:picLocks noChangeAspect="1"/>
          </p:cNvPicPr>
          <p:nvPr/>
        </p:nvPicPr>
        <p:blipFill>
          <a:blip r:embed="rId2"/>
          <a:stretch>
            <a:fillRect/>
          </a:stretch>
        </p:blipFill>
        <p:spPr>
          <a:xfrm>
            <a:off x="809015" y="9247396"/>
            <a:ext cx="7383161" cy="2430137"/>
          </a:xfrm>
          <a:prstGeom prst="rect">
            <a:avLst/>
          </a:prstGeom>
          <a:ln w="12700">
            <a:miter lim="400000"/>
          </a:ln>
        </p:spPr>
      </p:pic>
      <p:pic>
        <p:nvPicPr>
          <p:cNvPr id="64" name="pasted-movie.png" descr="pasted-movie.png"/>
          <p:cNvPicPr>
            <a:picLocks noChangeAspect="1"/>
          </p:cNvPicPr>
          <p:nvPr/>
        </p:nvPicPr>
        <p:blipFill>
          <a:blip r:embed="rId3"/>
          <a:srcRect l="1984" t="5075" r="31167" b="5075"/>
          <a:stretch>
            <a:fillRect/>
          </a:stretch>
        </p:blipFill>
        <p:spPr>
          <a:xfrm>
            <a:off x="1516945" y="4483370"/>
            <a:ext cx="6880108" cy="4104787"/>
          </a:xfrm>
          <a:prstGeom prst="rect">
            <a:avLst/>
          </a:prstGeom>
          <a:ln w="12700">
            <a:miter lim="400000"/>
          </a:ln>
        </p:spPr>
      </p:pic>
      <p:sp>
        <p:nvSpPr>
          <p:cNvPr id="65" name="Zhang et al, Nat Commun (2025)"/>
          <p:cNvSpPr txBox="1"/>
          <p:nvPr/>
        </p:nvSpPr>
        <p:spPr>
          <a:xfrm>
            <a:off x="2301673" y="4570641"/>
            <a:ext cx="6027744" cy="678181"/>
          </a:xfrm>
          <a:prstGeom prst="rect">
            <a:avLst/>
          </a:prstGeom>
          <a:solidFill>
            <a:srgbClr val="FFFFFF"/>
          </a:solidFill>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defRPr sz="3200">
                <a:solidFill>
                  <a:srgbClr val="005493"/>
                </a:solidFill>
                <a:latin typeface="Lato Regular"/>
                <a:ea typeface="Lato Regular"/>
                <a:cs typeface="Lato Regular"/>
                <a:sym typeface="Lato Regular"/>
              </a:defRPr>
            </a:lvl1pPr>
          </a:lstStyle>
          <a:p>
            <a:r>
              <a:t>Zhang et al, Nat Commun (2025)</a:t>
            </a:r>
          </a:p>
        </p:txBody>
      </p:sp>
      <p:sp>
        <p:nvSpPr>
          <p:cNvPr id="66" name="Picksley et al, PRL (2024)"/>
          <p:cNvSpPr txBox="1"/>
          <p:nvPr/>
        </p:nvSpPr>
        <p:spPr>
          <a:xfrm>
            <a:off x="2190143" y="11818691"/>
            <a:ext cx="6027743" cy="678181"/>
          </a:xfrm>
          <a:prstGeom prst="rect">
            <a:avLst/>
          </a:prstGeom>
          <a:solidFill>
            <a:srgbClr val="FFFFFF"/>
          </a:solidFill>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defRPr sz="3200">
                <a:solidFill>
                  <a:srgbClr val="005493"/>
                </a:solidFill>
                <a:latin typeface="Lato Regular"/>
                <a:ea typeface="Lato Regular"/>
                <a:cs typeface="Lato Regular"/>
                <a:sym typeface="Lato Regular"/>
              </a:defRPr>
            </a:lvl1pPr>
          </a:lstStyle>
          <a:p>
            <a:r>
              <a:t>Picksley et al, PRL (2024)</a:t>
            </a:r>
          </a:p>
        </p:txBody>
      </p:sp>
      <p:pic>
        <p:nvPicPr>
          <p:cNvPr id="67" name="pasted-movie.png" descr="pasted-movie.png"/>
          <p:cNvPicPr>
            <a:picLocks noChangeAspect="1"/>
          </p:cNvPicPr>
          <p:nvPr/>
        </p:nvPicPr>
        <p:blipFill>
          <a:blip r:embed="rId4"/>
          <a:stretch>
            <a:fillRect/>
          </a:stretch>
        </p:blipFill>
        <p:spPr>
          <a:xfrm>
            <a:off x="10460039" y="3629006"/>
            <a:ext cx="6027742" cy="4461479"/>
          </a:xfrm>
          <a:prstGeom prst="rect">
            <a:avLst/>
          </a:prstGeom>
          <a:ln w="12700">
            <a:miter lim="400000"/>
          </a:ln>
        </p:spPr>
      </p:pic>
      <p:pic>
        <p:nvPicPr>
          <p:cNvPr id="68" name="pasted-movie.png" descr="pasted-movie.png"/>
          <p:cNvPicPr>
            <a:picLocks noChangeAspect="1"/>
          </p:cNvPicPr>
          <p:nvPr/>
        </p:nvPicPr>
        <p:blipFill>
          <a:blip r:embed="rId5"/>
          <a:stretch>
            <a:fillRect/>
          </a:stretch>
        </p:blipFill>
        <p:spPr>
          <a:xfrm>
            <a:off x="12942438" y="9330995"/>
            <a:ext cx="7071346" cy="4043314"/>
          </a:xfrm>
          <a:prstGeom prst="rect">
            <a:avLst/>
          </a:prstGeom>
          <a:ln w="12700">
            <a:miter lim="400000"/>
          </a:ln>
        </p:spPr>
      </p:pic>
      <p:sp>
        <p:nvSpPr>
          <p:cNvPr id="69" name="Stability and reproducibility"/>
          <p:cNvSpPr txBox="1"/>
          <p:nvPr/>
        </p:nvSpPr>
        <p:spPr>
          <a:xfrm>
            <a:off x="10703851" y="8700968"/>
            <a:ext cx="7331000" cy="881381"/>
          </a:xfrm>
          <a:prstGeom prst="rect">
            <a:avLst/>
          </a:prstGeom>
          <a:solidFill>
            <a:srgbClr val="FFFFFF"/>
          </a:solidFill>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defRPr sz="4600">
                <a:solidFill>
                  <a:srgbClr val="005493"/>
                </a:solidFill>
                <a:latin typeface="Lato Bold"/>
                <a:ea typeface="Lato Bold"/>
                <a:cs typeface="Lato Bold"/>
                <a:sym typeface="Lato Bold"/>
              </a:defRPr>
            </a:lvl1pPr>
          </a:lstStyle>
          <a:p>
            <a:r>
              <a:t>Stability and reproducibility</a:t>
            </a:r>
          </a:p>
        </p:txBody>
      </p:sp>
      <p:pic>
        <p:nvPicPr>
          <p:cNvPr id="70" name="pasted-movie.png" descr="pasted-movie.png"/>
          <p:cNvPicPr>
            <a:picLocks noChangeAspect="1"/>
          </p:cNvPicPr>
          <p:nvPr/>
        </p:nvPicPr>
        <p:blipFill>
          <a:blip r:embed="rId6"/>
          <a:stretch>
            <a:fillRect/>
          </a:stretch>
        </p:blipFill>
        <p:spPr>
          <a:xfrm>
            <a:off x="16742598" y="4010249"/>
            <a:ext cx="5651489" cy="3698994"/>
          </a:xfrm>
          <a:prstGeom prst="rect">
            <a:avLst/>
          </a:prstGeom>
          <a:ln w="12700">
            <a:miter lim="400000"/>
          </a:ln>
        </p:spPr>
      </p:pic>
      <p:sp>
        <p:nvSpPr>
          <p:cNvPr id="71" name="Wang et al, Nature (2021)"/>
          <p:cNvSpPr txBox="1"/>
          <p:nvPr/>
        </p:nvSpPr>
        <p:spPr>
          <a:xfrm>
            <a:off x="14424569" y="3104984"/>
            <a:ext cx="6027743" cy="678181"/>
          </a:xfrm>
          <a:prstGeom prst="rect">
            <a:avLst/>
          </a:prstGeom>
          <a:solidFill>
            <a:srgbClr val="FFFFFF"/>
          </a:solidFill>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defRPr sz="3200">
                <a:solidFill>
                  <a:srgbClr val="005493"/>
                </a:solidFill>
                <a:latin typeface="Lato Regular"/>
                <a:ea typeface="Lato Regular"/>
                <a:cs typeface="Lato Regular"/>
                <a:sym typeface="Lato Regular"/>
              </a:defRPr>
            </a:lvl1pPr>
          </a:lstStyle>
          <a:p>
            <a:r>
              <a:t>Wang et al, Nature (2021)</a:t>
            </a:r>
          </a:p>
        </p:txBody>
      </p:sp>
      <p:sp>
        <p:nvSpPr>
          <p:cNvPr id="72" name="Lindstrøm et al, PRL (2021)"/>
          <p:cNvSpPr txBox="1"/>
          <p:nvPr/>
        </p:nvSpPr>
        <p:spPr>
          <a:xfrm>
            <a:off x="18345241" y="8853368"/>
            <a:ext cx="5002074" cy="678181"/>
          </a:xfrm>
          <a:prstGeom prst="rect">
            <a:avLst/>
          </a:prstGeom>
          <a:solidFill>
            <a:srgbClr val="FFFFFF"/>
          </a:solidFill>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defRPr sz="3200">
                <a:solidFill>
                  <a:srgbClr val="005493"/>
                </a:solidFill>
                <a:latin typeface="Lato Regular"/>
                <a:ea typeface="Lato Regular"/>
                <a:cs typeface="Lato Regular"/>
                <a:sym typeface="Lato Regular"/>
              </a:defRPr>
            </a:lvl1pPr>
          </a:lstStyle>
          <a:p>
            <a:r>
              <a:t>Lindstrøm et al, PRL (2021)</a:t>
            </a:r>
          </a:p>
        </p:txBody>
      </p:sp>
      <p:sp>
        <p:nvSpPr>
          <p:cNvPr id="73" name="Beams bright enough to drive an EUV FEL"/>
          <p:cNvSpPr txBox="1"/>
          <p:nvPr/>
        </p:nvSpPr>
        <p:spPr>
          <a:xfrm>
            <a:off x="10703851" y="2397904"/>
            <a:ext cx="11048428"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defRPr sz="4600">
                <a:solidFill>
                  <a:srgbClr val="005493"/>
                </a:solidFill>
                <a:latin typeface="Lato Bold"/>
                <a:ea typeface="Lato Bold"/>
                <a:cs typeface="Lato Bold"/>
                <a:sym typeface="Lato Bold"/>
              </a:defRPr>
            </a:lvl1pPr>
          </a:lstStyle>
          <a:p>
            <a:r>
              <a:t>Beams bright enough to drive an EUV FEL</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pasted-movie.png" descr="pasted-movie.png"/>
          <p:cNvPicPr>
            <a:picLocks noChangeAspect="1"/>
          </p:cNvPicPr>
          <p:nvPr/>
        </p:nvPicPr>
        <p:blipFill>
          <a:blip r:embed="rId2"/>
          <a:stretch>
            <a:fillRect/>
          </a:stretch>
        </p:blipFill>
        <p:spPr>
          <a:xfrm>
            <a:off x="21096833" y="5178111"/>
            <a:ext cx="3287153" cy="2596468"/>
          </a:xfrm>
          <a:prstGeom prst="rect">
            <a:avLst/>
          </a:prstGeom>
          <a:ln w="12700">
            <a:miter lim="400000"/>
          </a:ln>
        </p:spPr>
      </p:pic>
      <p:sp>
        <p:nvSpPr>
          <p:cNvPr id="76" name="A less-explored feature of plasma accelerators: in-situ beam shaping"/>
          <p:cNvSpPr txBox="1">
            <a:spLocks noGrp="1"/>
          </p:cNvSpPr>
          <p:nvPr>
            <p:ph type="title"/>
          </p:nvPr>
        </p:nvSpPr>
        <p:spPr>
          <a:prstGeom prst="rect">
            <a:avLst/>
          </a:prstGeom>
        </p:spPr>
        <p:txBody>
          <a:bodyPr/>
          <a:lstStyle/>
          <a:p>
            <a:r>
              <a:t>A less-explored feature of plasma accelerators: in-situ beam shaping</a:t>
            </a:r>
          </a:p>
        </p:txBody>
      </p:sp>
      <p:sp>
        <p:nvSpPr>
          <p:cNvPr id="7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a:t>
            </a:fld>
            <a:endParaRPr/>
          </a:p>
        </p:txBody>
      </p:sp>
      <p:sp>
        <p:nvSpPr>
          <p:cNvPr id="78" name="Internally injected electrons in a plasma accelerator can be tailored in situ, on fs timescales, by manipulating the injection process."/>
          <p:cNvSpPr txBox="1"/>
          <p:nvPr/>
        </p:nvSpPr>
        <p:spPr>
          <a:xfrm>
            <a:off x="344925" y="1992147"/>
            <a:ext cx="23876001" cy="15798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spcBef>
                <a:spcPts val="3600"/>
              </a:spcBef>
              <a:defRPr sz="4600">
                <a:latin typeface="Lato Bold"/>
                <a:ea typeface="Lato Bold"/>
                <a:cs typeface="Lato Bold"/>
                <a:sym typeface="Lato Bold"/>
              </a:defRPr>
            </a:lvl1pPr>
          </a:lstStyle>
          <a:p>
            <a:r>
              <a:t>Internally injected electrons in a plasma accelerator can be tailored in situ, on fs timescales, by manipulating the injection process.</a:t>
            </a:r>
          </a:p>
        </p:txBody>
      </p:sp>
      <p:sp>
        <p:nvSpPr>
          <p:cNvPr id="79" name="Examples:"/>
          <p:cNvSpPr txBox="1"/>
          <p:nvPr/>
        </p:nvSpPr>
        <p:spPr>
          <a:xfrm>
            <a:off x="344925" y="3821916"/>
            <a:ext cx="2818347"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spcBef>
                <a:spcPts val="3600"/>
              </a:spcBef>
              <a:defRPr sz="4600">
                <a:latin typeface="Lato Bold"/>
                <a:ea typeface="Lato Bold"/>
                <a:cs typeface="Lato Bold"/>
                <a:sym typeface="Lato Bold"/>
              </a:defRPr>
            </a:lvl1pPr>
          </a:lstStyle>
          <a:p>
            <a:r>
              <a:t>Examples:</a:t>
            </a:r>
          </a:p>
        </p:txBody>
      </p:sp>
      <p:sp>
        <p:nvSpPr>
          <p:cNvPr id="80" name="nm pre-bunched beams from modulated downramp injection"/>
          <p:cNvSpPr txBox="1"/>
          <p:nvPr/>
        </p:nvSpPr>
        <p:spPr>
          <a:xfrm>
            <a:off x="344925" y="4815986"/>
            <a:ext cx="7416164" cy="14020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spcBef>
                <a:spcPts val="3600"/>
              </a:spcBef>
              <a:defRPr sz="4000">
                <a:solidFill>
                  <a:srgbClr val="005493"/>
                </a:solidFill>
                <a:latin typeface="Lato Bold"/>
                <a:ea typeface="Lato Bold"/>
                <a:cs typeface="Lato Bold"/>
                <a:sym typeface="Lato Bold"/>
              </a:defRPr>
            </a:lvl1pPr>
          </a:lstStyle>
          <a:p>
            <a:r>
              <a:t>nm pre-bunched beams from modulated downramp injection</a:t>
            </a:r>
          </a:p>
        </p:txBody>
      </p:sp>
      <p:pic>
        <p:nvPicPr>
          <p:cNvPr id="81" name="pasted-movie.png" descr="pasted-movie.png"/>
          <p:cNvPicPr>
            <a:picLocks noChangeAspect="1"/>
          </p:cNvPicPr>
          <p:nvPr/>
        </p:nvPicPr>
        <p:blipFill>
          <a:blip r:embed="rId3"/>
          <a:stretch>
            <a:fillRect/>
          </a:stretch>
        </p:blipFill>
        <p:spPr>
          <a:xfrm>
            <a:off x="191973" y="6445056"/>
            <a:ext cx="7576060" cy="2822029"/>
          </a:xfrm>
          <a:prstGeom prst="rect">
            <a:avLst/>
          </a:prstGeom>
          <a:ln w="12700">
            <a:miter lim="400000"/>
          </a:ln>
        </p:spPr>
      </p:pic>
      <p:pic>
        <p:nvPicPr>
          <p:cNvPr id="82" name="pasted-movie.png" descr="pasted-movie.png"/>
          <p:cNvPicPr>
            <a:picLocks noChangeAspect="1"/>
          </p:cNvPicPr>
          <p:nvPr/>
        </p:nvPicPr>
        <p:blipFill>
          <a:blip r:embed="rId4"/>
          <a:stretch>
            <a:fillRect/>
          </a:stretch>
        </p:blipFill>
        <p:spPr>
          <a:xfrm>
            <a:off x="1343941" y="9579307"/>
            <a:ext cx="5272124" cy="3514750"/>
          </a:xfrm>
          <a:prstGeom prst="rect">
            <a:avLst/>
          </a:prstGeom>
          <a:ln w="12700">
            <a:miter lim="400000"/>
          </a:ln>
        </p:spPr>
      </p:pic>
      <p:sp>
        <p:nvSpPr>
          <p:cNvPr id="83" name="Xu et al, Nat Commun (2022)"/>
          <p:cNvSpPr txBox="1"/>
          <p:nvPr/>
        </p:nvSpPr>
        <p:spPr>
          <a:xfrm>
            <a:off x="404246" y="13030200"/>
            <a:ext cx="5371085" cy="678180"/>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defRPr sz="3200">
                <a:solidFill>
                  <a:srgbClr val="005493"/>
                </a:solidFill>
                <a:latin typeface="Lato Regular"/>
                <a:ea typeface="Lato Regular"/>
                <a:cs typeface="Lato Regular"/>
                <a:sym typeface="Lato Regular"/>
              </a:defRPr>
            </a:lvl1pPr>
          </a:lstStyle>
          <a:p>
            <a:r>
              <a:t>Xu et al, Nat Commun (2022)</a:t>
            </a:r>
          </a:p>
        </p:txBody>
      </p:sp>
      <p:sp>
        <p:nvSpPr>
          <p:cNvPr id="84" name="spiral e- bunch from ionization injection using LG lasers"/>
          <p:cNvSpPr txBox="1"/>
          <p:nvPr/>
        </p:nvSpPr>
        <p:spPr>
          <a:xfrm>
            <a:off x="8483888" y="4815986"/>
            <a:ext cx="7162225" cy="14020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spcBef>
                <a:spcPts val="3600"/>
              </a:spcBef>
              <a:defRPr sz="4000">
                <a:solidFill>
                  <a:srgbClr val="005493"/>
                </a:solidFill>
                <a:latin typeface="Lato Bold"/>
                <a:ea typeface="Lato Bold"/>
                <a:cs typeface="Lato Bold"/>
                <a:sym typeface="Lato Bold"/>
              </a:defRPr>
            </a:lvl1pPr>
          </a:lstStyle>
          <a:p>
            <a:r>
              <a:t>spiral e- bunch from ionization injection using LG lasers </a:t>
            </a:r>
          </a:p>
        </p:txBody>
      </p:sp>
      <p:pic>
        <p:nvPicPr>
          <p:cNvPr id="85" name="pasted-movie.png" descr="pasted-movie.png"/>
          <p:cNvPicPr>
            <a:picLocks noChangeAspect="1"/>
          </p:cNvPicPr>
          <p:nvPr/>
        </p:nvPicPr>
        <p:blipFill>
          <a:blip r:embed="rId5"/>
          <a:stretch>
            <a:fillRect/>
          </a:stretch>
        </p:blipFill>
        <p:spPr>
          <a:xfrm>
            <a:off x="8694110" y="6977689"/>
            <a:ext cx="6226092" cy="5728005"/>
          </a:xfrm>
          <a:prstGeom prst="rect">
            <a:avLst/>
          </a:prstGeom>
          <a:ln w="12700">
            <a:miter lim="400000"/>
          </a:ln>
        </p:spPr>
      </p:pic>
      <p:sp>
        <p:nvSpPr>
          <p:cNvPr id="86" name="Xu et al, PRAB (2022)"/>
          <p:cNvSpPr txBox="1"/>
          <p:nvPr/>
        </p:nvSpPr>
        <p:spPr>
          <a:xfrm>
            <a:off x="8783067" y="13030200"/>
            <a:ext cx="4034639" cy="678180"/>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defRPr sz="3200">
                <a:solidFill>
                  <a:srgbClr val="005493"/>
                </a:solidFill>
                <a:latin typeface="Lato Regular"/>
                <a:ea typeface="Lato Regular"/>
                <a:cs typeface="Lato Regular"/>
                <a:sym typeface="Lato Regular"/>
              </a:defRPr>
            </a:lvl1pPr>
          </a:lstStyle>
          <a:p>
            <a:r>
              <a:t>Xu et al, PRAB (2022)</a:t>
            </a:r>
          </a:p>
        </p:txBody>
      </p:sp>
      <p:pic>
        <p:nvPicPr>
          <p:cNvPr id="87" name="pasted-movie.png" descr="pasted-movie.png"/>
          <p:cNvPicPr>
            <a:picLocks noChangeAspect="1"/>
          </p:cNvPicPr>
          <p:nvPr/>
        </p:nvPicPr>
        <p:blipFill>
          <a:blip r:embed="rId6"/>
          <a:stretch>
            <a:fillRect/>
          </a:stretch>
        </p:blipFill>
        <p:spPr>
          <a:xfrm>
            <a:off x="15641654" y="5224869"/>
            <a:ext cx="5548210" cy="2502952"/>
          </a:xfrm>
          <a:prstGeom prst="rect">
            <a:avLst/>
          </a:prstGeom>
          <a:ln w="12700">
            <a:miter lim="400000"/>
          </a:ln>
        </p:spPr>
      </p:pic>
      <p:sp>
        <p:nvSpPr>
          <p:cNvPr id="88" name="multi-color beam from two-color ionization injection"/>
          <p:cNvSpPr txBox="1"/>
          <p:nvPr/>
        </p:nvSpPr>
        <p:spPr>
          <a:xfrm>
            <a:off x="16887282" y="3674029"/>
            <a:ext cx="7162225" cy="14020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spcBef>
                <a:spcPts val="3600"/>
              </a:spcBef>
              <a:defRPr sz="4000">
                <a:solidFill>
                  <a:srgbClr val="005493"/>
                </a:solidFill>
                <a:latin typeface="Lato Bold"/>
                <a:ea typeface="Lato Bold"/>
                <a:cs typeface="Lato Bold"/>
                <a:sym typeface="Lato Bold"/>
              </a:defRPr>
            </a:lvl1pPr>
          </a:lstStyle>
          <a:p>
            <a:r>
              <a:t>multi-color beam from two-color ionization injection</a:t>
            </a:r>
          </a:p>
        </p:txBody>
      </p:sp>
      <p:sp>
        <p:nvSpPr>
          <p:cNvPr id="89" name="Zeng et al, PRL (2015)"/>
          <p:cNvSpPr txBox="1"/>
          <p:nvPr/>
        </p:nvSpPr>
        <p:spPr>
          <a:xfrm>
            <a:off x="16656056" y="7876580"/>
            <a:ext cx="4103320" cy="6781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defRPr sz="3200">
                <a:solidFill>
                  <a:srgbClr val="005493"/>
                </a:solidFill>
                <a:latin typeface="Lato Regular"/>
                <a:ea typeface="Lato Regular"/>
                <a:cs typeface="Lato Regular"/>
                <a:sym typeface="Lato Regular"/>
              </a:defRPr>
            </a:lvl1pPr>
          </a:lstStyle>
          <a:p>
            <a:r>
              <a:t>Zeng et al, PRL (2015)</a:t>
            </a:r>
          </a:p>
        </p:txBody>
      </p:sp>
      <p:sp>
        <p:nvSpPr>
          <p:cNvPr id="90" name="recently demonstrated in experiment"/>
          <p:cNvSpPr txBox="1"/>
          <p:nvPr/>
        </p:nvSpPr>
        <p:spPr>
          <a:xfrm>
            <a:off x="15570537" y="8710889"/>
            <a:ext cx="8664653" cy="7924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spcBef>
                <a:spcPts val="3600"/>
              </a:spcBef>
              <a:defRPr sz="4000">
                <a:solidFill>
                  <a:srgbClr val="FF2600"/>
                </a:solidFill>
                <a:latin typeface="Lato Bold"/>
                <a:ea typeface="Lato Bold"/>
                <a:cs typeface="Lato Bold"/>
                <a:sym typeface="Lato Bold"/>
              </a:defRPr>
            </a:lvl1pPr>
          </a:lstStyle>
          <a:p>
            <a:r>
              <a:t>recently demonstrated in experiment</a:t>
            </a:r>
          </a:p>
        </p:txBody>
      </p:sp>
      <p:pic>
        <p:nvPicPr>
          <p:cNvPr id="91" name="pasted-movie.png" descr="pasted-movie.png"/>
          <p:cNvPicPr>
            <a:picLocks noChangeAspect="1"/>
          </p:cNvPicPr>
          <p:nvPr/>
        </p:nvPicPr>
        <p:blipFill>
          <a:blip r:embed="rId7"/>
          <a:stretch>
            <a:fillRect/>
          </a:stretch>
        </p:blipFill>
        <p:spPr>
          <a:xfrm>
            <a:off x="17652629" y="9488831"/>
            <a:ext cx="5207001" cy="3695701"/>
          </a:xfrm>
          <a:prstGeom prst="rect">
            <a:avLst/>
          </a:prstGeom>
          <a:ln w="12700">
            <a:miter lim="400000"/>
          </a:ln>
        </p:spPr>
      </p:pic>
      <p:sp>
        <p:nvSpPr>
          <p:cNvPr id="92" name="Angella et al, PRL (2026)"/>
          <p:cNvSpPr txBox="1"/>
          <p:nvPr/>
        </p:nvSpPr>
        <p:spPr>
          <a:xfrm>
            <a:off x="17897450" y="13030200"/>
            <a:ext cx="4533291" cy="678180"/>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defRPr sz="3200">
                <a:solidFill>
                  <a:srgbClr val="005493"/>
                </a:solidFill>
                <a:latin typeface="Lato Regular"/>
                <a:ea typeface="Lato Regular"/>
                <a:cs typeface="Lato Regular"/>
                <a:sym typeface="Lato Regular"/>
              </a:defRPr>
            </a:lvl1pPr>
          </a:lstStyle>
          <a:p>
            <a:r>
              <a:t>Angella et al, PRL (2026)</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Multi-color beam generated in a PWFA (the FACET E217 experiment)"/>
          <p:cNvSpPr txBox="1">
            <a:spLocks noGrp="1"/>
          </p:cNvSpPr>
          <p:nvPr>
            <p:ph type="title"/>
          </p:nvPr>
        </p:nvSpPr>
        <p:spPr>
          <a:prstGeom prst="rect">
            <a:avLst/>
          </a:prstGeom>
        </p:spPr>
        <p:txBody>
          <a:bodyPr/>
          <a:lstStyle/>
          <a:p>
            <a:r>
              <a:t>Multi-color beam generated in a PWFA (the FACET E217 experiment)</a:t>
            </a:r>
          </a:p>
        </p:txBody>
      </p:sp>
      <p:sp>
        <p:nvSpPr>
          <p:cNvPr id="95"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5</a:t>
            </a:fld>
            <a:endParaRPr/>
          </a:p>
        </p:txBody>
      </p:sp>
      <p:sp>
        <p:nvSpPr>
          <p:cNvPr id="96" name="Periodic pinching of the drive bunch ionizes the helium dopant gas in a lithium plasma…"/>
          <p:cNvSpPr txBox="1"/>
          <p:nvPr/>
        </p:nvSpPr>
        <p:spPr>
          <a:xfrm>
            <a:off x="344925" y="1992147"/>
            <a:ext cx="22487338" cy="16560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p>
            <a:pPr marL="456406" indent="-456406">
              <a:spcBef>
                <a:spcPts val="600"/>
              </a:spcBef>
              <a:buSzPct val="100000"/>
              <a:buChar char="•"/>
              <a:defRPr sz="4600">
                <a:latin typeface="Lato Regular"/>
                <a:ea typeface="Lato Regular"/>
                <a:cs typeface="Lato Regular"/>
                <a:sym typeface="Lato Regular"/>
              </a:defRPr>
            </a:pPr>
            <a:r>
              <a:t>Periodic pinching of the drive bunch ionizes the helium dopant gas in a lithium plasma</a:t>
            </a:r>
          </a:p>
          <a:p>
            <a:pPr marL="456406" indent="-456406">
              <a:spcBef>
                <a:spcPts val="600"/>
              </a:spcBef>
              <a:buSzPct val="100000"/>
              <a:buChar char="•"/>
              <a:defRPr sz="4600">
                <a:latin typeface="Lato Regular"/>
                <a:ea typeface="Lato Regular"/>
                <a:cs typeface="Lato Regular"/>
                <a:sym typeface="Lato Regular"/>
              </a:defRPr>
            </a:pPr>
            <a:r>
              <a:t>Injection happens every half betatron wavelength</a:t>
            </a:r>
          </a:p>
        </p:txBody>
      </p:sp>
      <p:sp>
        <p:nvSpPr>
          <p:cNvPr id="97" name="N. Vafaei-Najafabadi et al, Phil. Trans. R. Soc. A (2019)"/>
          <p:cNvSpPr txBox="1"/>
          <p:nvPr/>
        </p:nvSpPr>
        <p:spPr>
          <a:xfrm>
            <a:off x="120335" y="12971467"/>
            <a:ext cx="9708796" cy="6781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defRPr sz="3200">
                <a:solidFill>
                  <a:srgbClr val="005493"/>
                </a:solidFill>
                <a:latin typeface="Lato Regular"/>
                <a:ea typeface="Lato Regular"/>
                <a:cs typeface="Lato Regular"/>
                <a:sym typeface="Lato Regular"/>
              </a:defRPr>
            </a:lvl1pPr>
          </a:lstStyle>
          <a:p>
            <a:r>
              <a:t>N. Vafaei-Najafabadi et al, Phil. Trans. R. Soc. A (2019)</a:t>
            </a:r>
          </a:p>
        </p:txBody>
      </p:sp>
      <p:pic>
        <p:nvPicPr>
          <p:cNvPr id="98" name="Image" descr="Image"/>
          <p:cNvPicPr>
            <a:picLocks noChangeAspect="1"/>
          </p:cNvPicPr>
          <p:nvPr/>
        </p:nvPicPr>
        <p:blipFill>
          <a:blip r:embed="rId2"/>
          <a:stretch>
            <a:fillRect/>
          </a:stretch>
        </p:blipFill>
        <p:spPr>
          <a:xfrm>
            <a:off x="13258420" y="7657375"/>
            <a:ext cx="10547535" cy="5979889"/>
          </a:xfrm>
          <a:prstGeom prst="rect">
            <a:avLst/>
          </a:prstGeom>
          <a:ln w="12700">
            <a:miter lim="400000"/>
          </a:ln>
        </p:spPr>
      </p:pic>
      <p:pic>
        <p:nvPicPr>
          <p:cNvPr id="99" name="Image" descr="Image"/>
          <p:cNvPicPr>
            <a:picLocks noChangeAspect="1"/>
          </p:cNvPicPr>
          <p:nvPr/>
        </p:nvPicPr>
        <p:blipFill>
          <a:blip r:embed="rId3"/>
          <a:srcRect t="8730" b="30803"/>
          <a:stretch>
            <a:fillRect/>
          </a:stretch>
        </p:blipFill>
        <p:spPr>
          <a:xfrm>
            <a:off x="7370665" y="3964507"/>
            <a:ext cx="16750000" cy="3855265"/>
          </a:xfrm>
          <a:prstGeom prst="rect">
            <a:avLst/>
          </a:prstGeom>
          <a:ln w="12700">
            <a:miter lim="400000"/>
          </a:ln>
        </p:spPr>
      </p:pic>
      <p:pic>
        <p:nvPicPr>
          <p:cNvPr id="100" name="Image" descr="Image"/>
          <p:cNvPicPr>
            <a:picLocks noChangeAspect="1"/>
          </p:cNvPicPr>
          <p:nvPr/>
        </p:nvPicPr>
        <p:blipFill>
          <a:blip r:embed="rId4"/>
          <a:stretch>
            <a:fillRect/>
          </a:stretch>
        </p:blipFill>
        <p:spPr>
          <a:xfrm>
            <a:off x="1240971" y="3964507"/>
            <a:ext cx="5232895" cy="4105518"/>
          </a:xfrm>
          <a:prstGeom prst="rect">
            <a:avLst/>
          </a:prstGeom>
          <a:ln w="12700">
            <a:miter lim="400000"/>
          </a:ln>
        </p:spPr>
      </p:pic>
      <p:sp>
        <p:nvSpPr>
          <p:cNvPr id="101" name="Li"/>
          <p:cNvSpPr txBox="1"/>
          <p:nvPr/>
        </p:nvSpPr>
        <p:spPr>
          <a:xfrm>
            <a:off x="3876537" y="4321188"/>
            <a:ext cx="635775"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spcBef>
                <a:spcPts val="600"/>
              </a:spcBef>
              <a:defRPr sz="4600">
                <a:latin typeface="Lato Regular"/>
                <a:ea typeface="Lato Regular"/>
                <a:cs typeface="Lato Regular"/>
                <a:sym typeface="Lato Regular"/>
              </a:defRPr>
            </a:lvl1pPr>
          </a:lstStyle>
          <a:p>
            <a:r>
              <a:t>Li</a:t>
            </a:r>
          </a:p>
        </p:txBody>
      </p:sp>
      <p:sp>
        <p:nvSpPr>
          <p:cNvPr id="102" name="He"/>
          <p:cNvSpPr txBox="1"/>
          <p:nvPr/>
        </p:nvSpPr>
        <p:spPr>
          <a:xfrm>
            <a:off x="3876537" y="6655823"/>
            <a:ext cx="941020"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spcBef>
                <a:spcPts val="600"/>
              </a:spcBef>
              <a:defRPr sz="4600">
                <a:latin typeface="Lato Regular"/>
                <a:ea typeface="Lato Regular"/>
                <a:cs typeface="Lato Regular"/>
                <a:sym typeface="Lato Regular"/>
              </a:defRPr>
            </a:lvl1pPr>
          </a:lstStyle>
          <a:p>
            <a:r>
              <a:t>He</a:t>
            </a:r>
          </a:p>
        </p:txBody>
      </p:sp>
      <p:pic>
        <p:nvPicPr>
          <p:cNvPr id="103" name="Image" descr="Image"/>
          <p:cNvPicPr>
            <a:picLocks noChangeAspect="1"/>
          </p:cNvPicPr>
          <p:nvPr/>
        </p:nvPicPr>
        <p:blipFill>
          <a:blip r:embed="rId5"/>
          <a:stretch>
            <a:fillRect/>
          </a:stretch>
        </p:blipFill>
        <p:spPr>
          <a:xfrm>
            <a:off x="1083173" y="8136031"/>
            <a:ext cx="10547351" cy="4667188"/>
          </a:xfrm>
          <a:prstGeom prst="rect">
            <a:avLst/>
          </a:prstGeom>
          <a:ln w="12700">
            <a:miter lim="400000"/>
          </a:ln>
        </p:spPr>
      </p:pic>
      <p:sp>
        <p:nvSpPr>
          <p:cNvPr id="104" name="Experiment"/>
          <p:cNvSpPr txBox="1"/>
          <p:nvPr/>
        </p:nvSpPr>
        <p:spPr>
          <a:xfrm>
            <a:off x="18551821" y="8348296"/>
            <a:ext cx="3132938"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spcBef>
                <a:spcPts val="600"/>
              </a:spcBef>
              <a:defRPr sz="4600">
                <a:latin typeface="Lato Regular"/>
                <a:ea typeface="Lato Regular"/>
                <a:cs typeface="Lato Regular"/>
                <a:sym typeface="Lato Regular"/>
              </a:defRPr>
            </a:lvl1pPr>
          </a:lstStyle>
          <a:p>
            <a:r>
              <a:t>Experiment</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A long driver means a long injection phase"/>
          <p:cNvSpPr txBox="1">
            <a:spLocks noGrp="1"/>
          </p:cNvSpPr>
          <p:nvPr>
            <p:ph type="title"/>
          </p:nvPr>
        </p:nvSpPr>
        <p:spPr>
          <a:prstGeom prst="rect">
            <a:avLst/>
          </a:prstGeom>
        </p:spPr>
        <p:txBody>
          <a:bodyPr/>
          <a:lstStyle/>
          <a:p>
            <a:r>
              <a:t>A long driver means a long injection phase</a:t>
            </a:r>
          </a:p>
        </p:txBody>
      </p:sp>
      <p:sp>
        <p:nvSpPr>
          <p:cNvPr id="10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6</a:t>
            </a:fld>
            <a:endParaRPr/>
          </a:p>
        </p:txBody>
      </p:sp>
      <p:sp>
        <p:nvSpPr>
          <p:cNvPr id="108" name="N. Vafaei-Najafabadi et al, Phil. Trans. R. Soc. A (2019)"/>
          <p:cNvSpPr txBox="1"/>
          <p:nvPr/>
        </p:nvSpPr>
        <p:spPr>
          <a:xfrm>
            <a:off x="120335" y="12971467"/>
            <a:ext cx="9708796" cy="6781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defRPr sz="3200">
                <a:solidFill>
                  <a:srgbClr val="005493"/>
                </a:solidFill>
                <a:latin typeface="Lato Regular"/>
                <a:ea typeface="Lato Regular"/>
                <a:cs typeface="Lato Regular"/>
                <a:sym typeface="Lato Regular"/>
              </a:defRPr>
            </a:lvl1pPr>
          </a:lstStyle>
          <a:p>
            <a:r>
              <a:t>N. Vafaei-Najafabadi et al, Phil. Trans. R. Soc. A (2019)</a:t>
            </a:r>
          </a:p>
        </p:txBody>
      </p:sp>
      <p:pic>
        <p:nvPicPr>
          <p:cNvPr id="109" name="Image" descr="Image"/>
          <p:cNvPicPr>
            <a:picLocks noChangeAspect="1"/>
          </p:cNvPicPr>
          <p:nvPr/>
        </p:nvPicPr>
        <p:blipFill>
          <a:blip r:embed="rId2"/>
          <a:srcRect t="8730" r="62054" b="30803"/>
          <a:stretch>
            <a:fillRect/>
          </a:stretch>
        </p:blipFill>
        <p:spPr>
          <a:xfrm>
            <a:off x="245971" y="5249369"/>
            <a:ext cx="6355888" cy="3855265"/>
          </a:xfrm>
          <a:prstGeom prst="rect">
            <a:avLst/>
          </a:prstGeom>
          <a:ln w="12700">
            <a:miter lim="400000"/>
          </a:ln>
        </p:spPr>
      </p:pic>
      <p:pic>
        <p:nvPicPr>
          <p:cNvPr id="110" name="Image" descr="Image"/>
          <p:cNvPicPr>
            <a:picLocks noChangeAspect="1"/>
          </p:cNvPicPr>
          <p:nvPr/>
        </p:nvPicPr>
        <p:blipFill>
          <a:blip r:embed="rId3"/>
          <a:srcRect r="42692"/>
          <a:stretch>
            <a:fillRect/>
          </a:stretch>
        </p:blipFill>
        <p:spPr>
          <a:xfrm>
            <a:off x="14866632" y="5411771"/>
            <a:ext cx="9017300" cy="6962680"/>
          </a:xfrm>
          <a:prstGeom prst="rect">
            <a:avLst/>
          </a:prstGeom>
          <a:ln w="12700">
            <a:miter lim="400000"/>
          </a:ln>
        </p:spPr>
      </p:pic>
      <p:pic>
        <p:nvPicPr>
          <p:cNvPr id="111" name="Image" descr="Image"/>
          <p:cNvPicPr>
            <a:picLocks noChangeAspect="1"/>
          </p:cNvPicPr>
          <p:nvPr/>
        </p:nvPicPr>
        <p:blipFill>
          <a:blip r:embed="rId2"/>
          <a:srcRect l="37986" t="8730" r="31648" b="30803"/>
          <a:stretch>
            <a:fillRect/>
          </a:stretch>
        </p:blipFill>
        <p:spPr>
          <a:xfrm>
            <a:off x="1487808" y="9064482"/>
            <a:ext cx="5086054" cy="3855265"/>
          </a:xfrm>
          <a:prstGeom prst="rect">
            <a:avLst/>
          </a:prstGeom>
          <a:ln w="12700">
            <a:miter lim="400000"/>
          </a:ln>
        </p:spPr>
      </p:pic>
      <p:pic>
        <p:nvPicPr>
          <p:cNvPr id="112" name="Image" descr="Image"/>
          <p:cNvPicPr>
            <a:picLocks noChangeAspect="1"/>
          </p:cNvPicPr>
          <p:nvPr/>
        </p:nvPicPr>
        <p:blipFill>
          <a:blip r:embed="rId4"/>
          <a:stretch>
            <a:fillRect/>
          </a:stretch>
        </p:blipFill>
        <p:spPr>
          <a:xfrm>
            <a:off x="7295604" y="5586905"/>
            <a:ext cx="6877348" cy="7158964"/>
          </a:xfrm>
          <a:prstGeom prst="rect">
            <a:avLst/>
          </a:prstGeom>
          <a:ln w="12700">
            <a:miter lim="400000"/>
          </a:ln>
        </p:spPr>
      </p:pic>
      <p:sp>
        <p:nvSpPr>
          <p:cNvPr id="113" name="Long Gaussian driver…"/>
          <p:cNvSpPr txBox="1"/>
          <p:nvPr/>
        </p:nvSpPr>
        <p:spPr>
          <a:xfrm>
            <a:off x="344925" y="1992147"/>
            <a:ext cx="11317082" cy="32054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p>
            <a:pPr marL="456406" indent="-456406">
              <a:spcBef>
                <a:spcPts val="600"/>
              </a:spcBef>
              <a:buSzPct val="100000"/>
              <a:buChar char="•"/>
              <a:defRPr sz="4600">
                <a:latin typeface="Lato Regular"/>
                <a:ea typeface="Lato Regular"/>
                <a:cs typeface="Lato Regular"/>
                <a:sym typeface="Lato Regular"/>
              </a:defRPr>
            </a:pPr>
            <a:r>
              <a:t>Long Gaussian driver</a:t>
            </a:r>
          </a:p>
          <a:p>
            <a:pPr marL="842210" lvl="1" indent="-461210">
              <a:spcBef>
                <a:spcPts val="600"/>
              </a:spcBef>
              <a:buSzPct val="100000"/>
              <a:buChar char="•"/>
              <a:defRPr sz="4600">
                <a:latin typeface="Lato Regular"/>
                <a:ea typeface="Lato Regular"/>
                <a:cs typeface="Lato Regular"/>
                <a:sym typeface="Lato Regular"/>
              </a:defRPr>
            </a:pPr>
            <a:r>
              <a:t>pinching slice moves along the beam —&gt;</a:t>
            </a:r>
          </a:p>
          <a:p>
            <a:pPr marL="842210" lvl="1" indent="-461210">
              <a:spcBef>
                <a:spcPts val="600"/>
              </a:spcBef>
              <a:buSzPct val="100000"/>
              <a:buChar char="•"/>
              <a:defRPr sz="4600">
                <a:latin typeface="Lato Regular"/>
                <a:ea typeface="Lato Regular"/>
                <a:cs typeface="Lato Regular"/>
                <a:sym typeface="Lato Regular"/>
              </a:defRPr>
            </a:pPr>
            <a:r>
              <a:t>changes ionization phases —&gt;</a:t>
            </a:r>
          </a:p>
          <a:p>
            <a:pPr marL="842210" lvl="1" indent="-461210">
              <a:spcBef>
                <a:spcPts val="600"/>
              </a:spcBef>
              <a:buSzPct val="100000"/>
              <a:buChar char="•"/>
              <a:defRPr sz="4600">
                <a:latin typeface="Lato Regular"/>
                <a:ea typeface="Lato Regular"/>
                <a:cs typeface="Lato Regular"/>
                <a:sym typeface="Lato Regular"/>
              </a:defRPr>
            </a:pPr>
            <a:r>
              <a:t>injects long, overlapping bunches</a:t>
            </a:r>
          </a:p>
        </p:txBody>
      </p:sp>
      <p:sp>
        <p:nvSpPr>
          <p:cNvPr id="114" name="Microbunches are separated in energy,…"/>
          <p:cNvSpPr txBox="1"/>
          <p:nvPr/>
        </p:nvSpPr>
        <p:spPr>
          <a:xfrm>
            <a:off x="12869174" y="2715779"/>
            <a:ext cx="10075571" cy="16560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p>
            <a:pPr>
              <a:spcBef>
                <a:spcPts val="600"/>
              </a:spcBef>
              <a:defRPr sz="4600">
                <a:solidFill>
                  <a:srgbClr val="005493"/>
                </a:solidFill>
                <a:latin typeface="Lato Regular"/>
                <a:ea typeface="Lato Regular"/>
                <a:cs typeface="Lato Regular"/>
                <a:sym typeface="Lato Regular"/>
              </a:defRPr>
            </a:pPr>
            <a:r>
              <a:t>Microbunches are separated in energy,</a:t>
            </a:r>
          </a:p>
          <a:p>
            <a:pPr>
              <a:spcBef>
                <a:spcPts val="600"/>
              </a:spcBef>
              <a:defRPr sz="4600">
                <a:solidFill>
                  <a:srgbClr val="005493"/>
                </a:solidFill>
                <a:latin typeface="Lato Regular"/>
                <a:ea typeface="Lato Regular"/>
                <a:cs typeface="Lato Regular"/>
                <a:sym typeface="Lato Regular"/>
              </a:defRPr>
            </a:pPr>
            <a:r>
              <a:t>but not necessarily in time.</a:t>
            </a:r>
          </a:p>
        </p:txBody>
      </p:sp>
      <p:sp>
        <p:nvSpPr>
          <p:cNvPr id="115" name="~10 µm microbunches"/>
          <p:cNvSpPr txBox="1"/>
          <p:nvPr/>
        </p:nvSpPr>
        <p:spPr>
          <a:xfrm>
            <a:off x="18174613" y="7534134"/>
            <a:ext cx="3384464" cy="14020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spcBef>
                <a:spcPts val="600"/>
              </a:spcBef>
              <a:defRPr sz="4000">
                <a:solidFill>
                  <a:srgbClr val="005493"/>
                </a:solidFill>
                <a:latin typeface="Lato Regular"/>
                <a:ea typeface="Lato Regular"/>
                <a:cs typeface="Lato Regular"/>
                <a:sym typeface="Lato Regular"/>
              </a:defRPr>
            </a:lvl1pPr>
          </a:lstStyle>
          <a:p>
            <a:r>
              <a:t>~10 µm microbunches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Revisiting E217 at FACET-II: two changes uncover new physics"/>
          <p:cNvSpPr txBox="1">
            <a:spLocks noGrp="1"/>
          </p:cNvSpPr>
          <p:nvPr>
            <p:ph type="title"/>
          </p:nvPr>
        </p:nvSpPr>
        <p:spPr>
          <a:prstGeom prst="rect">
            <a:avLst/>
          </a:prstGeom>
        </p:spPr>
        <p:txBody>
          <a:bodyPr/>
          <a:lstStyle/>
          <a:p>
            <a:r>
              <a:t>Revisiting E217 at FACET-II: two changes uncover new physics</a:t>
            </a:r>
          </a:p>
        </p:txBody>
      </p:sp>
      <p:sp>
        <p:nvSpPr>
          <p:cNvPr id="118"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7</a:t>
            </a:fld>
            <a:endParaRPr/>
          </a:p>
        </p:txBody>
      </p:sp>
      <p:sp>
        <p:nvSpPr>
          <p:cNvPr id="119" name="The experiment was performed at FACET-II using the 1.5 nC, 10 GeV beam (March 2024)…"/>
          <p:cNvSpPr txBox="1"/>
          <p:nvPr/>
        </p:nvSpPr>
        <p:spPr>
          <a:xfrm>
            <a:off x="493316" y="1749157"/>
            <a:ext cx="23622001" cy="53898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p>
            <a:pPr marL="416718" indent="-416718">
              <a:lnSpc>
                <a:spcPct val="120000"/>
              </a:lnSpc>
              <a:buSzPct val="100000"/>
              <a:buChar char="•"/>
              <a:defRPr sz="4200">
                <a:latin typeface="Lato Regular"/>
                <a:ea typeface="Lato Regular"/>
                <a:cs typeface="Lato Regular"/>
                <a:sym typeface="Lato Regular"/>
              </a:defRPr>
            </a:pPr>
            <a:r>
              <a:t>The experiment was performed at FACET-II using the 1.5 nC, 10 GeV beam (March 2024)</a:t>
            </a:r>
          </a:p>
          <a:p>
            <a:pPr marL="416718" indent="-416718">
              <a:lnSpc>
                <a:spcPct val="120000"/>
              </a:lnSpc>
              <a:buSzPct val="100000"/>
              <a:buChar char="•"/>
              <a:defRPr sz="4200">
                <a:solidFill>
                  <a:srgbClr val="FF2600"/>
                </a:solidFill>
                <a:latin typeface="Lato Bold"/>
                <a:ea typeface="Lato Bold"/>
                <a:cs typeface="Lato Bold"/>
                <a:sym typeface="Lato Bold"/>
              </a:defRPr>
            </a:pPr>
            <a:r>
              <a:t>The drive beam is over-compressed to generate a double-spike structure</a:t>
            </a:r>
          </a:p>
          <a:p>
            <a:pPr marL="802105" lvl="1" indent="-421105">
              <a:lnSpc>
                <a:spcPct val="120000"/>
              </a:lnSpc>
              <a:buSzPct val="100000"/>
              <a:buChar char="•"/>
              <a:defRPr sz="4200">
                <a:latin typeface="Lato Regular"/>
                <a:ea typeface="Lato Regular"/>
                <a:cs typeface="Lato Regular"/>
                <a:sym typeface="Lato Regular"/>
              </a:defRPr>
            </a:pPr>
            <a:r>
              <a:t>Leading spike ionizes lithium; subsequent charge drives the wake; trailing spike ionizes helium</a:t>
            </a:r>
          </a:p>
          <a:p>
            <a:pPr marL="802105" lvl="1" indent="-421105">
              <a:lnSpc>
                <a:spcPct val="120000"/>
              </a:lnSpc>
              <a:buSzPct val="100000"/>
              <a:buChar char="•"/>
              <a:defRPr sz="4200">
                <a:solidFill>
                  <a:srgbClr val="0433FF"/>
                </a:solidFill>
                <a:latin typeface="Lato Bold"/>
                <a:ea typeface="Lato Bold"/>
                <a:cs typeface="Lato Bold"/>
                <a:sym typeface="Lato Bold"/>
              </a:defRPr>
            </a:pPr>
            <a:r>
              <a:t>The narrow current spike limits the ionization/injection phase —&gt; ultrashort bunches</a:t>
            </a:r>
          </a:p>
          <a:p>
            <a:pPr marL="416718" indent="-416718">
              <a:lnSpc>
                <a:spcPct val="120000"/>
              </a:lnSpc>
              <a:buClr>
                <a:srgbClr val="FF2600"/>
              </a:buClr>
              <a:buSzPct val="100000"/>
              <a:buChar char="•"/>
              <a:defRPr sz="4200">
                <a:latin typeface="Lato Regular"/>
                <a:ea typeface="Lato Regular"/>
                <a:cs typeface="Lato Regular"/>
                <a:sym typeface="Lato Regular"/>
              </a:defRPr>
            </a:pPr>
            <a:r>
              <a:rPr>
                <a:solidFill>
                  <a:srgbClr val="FF2600"/>
                </a:solidFill>
                <a:latin typeface="Lato Bold"/>
                <a:ea typeface="Lato Bold"/>
                <a:cs typeface="Lato Bold"/>
                <a:sym typeface="Lato Bold"/>
              </a:rPr>
              <a:t>Non-uniform plasma</a:t>
            </a:r>
          </a:p>
          <a:p>
            <a:pPr marL="802105" lvl="1" indent="-421105">
              <a:lnSpc>
                <a:spcPct val="120000"/>
              </a:lnSpc>
              <a:buSzPct val="100000"/>
              <a:buChar char="•"/>
              <a:defRPr sz="4200">
                <a:latin typeface="Lato Regular"/>
                <a:ea typeface="Lato Regular"/>
                <a:cs typeface="Lato Regular"/>
                <a:sym typeface="Lato Regular"/>
              </a:defRPr>
            </a:pPr>
            <a:r>
              <a:t>40-cm lithium vapor, bounded (and doped) by helium gas</a:t>
            </a:r>
          </a:p>
          <a:p>
            <a:pPr marL="802105" lvl="1" indent="-421105">
              <a:lnSpc>
                <a:spcPct val="120000"/>
              </a:lnSpc>
              <a:buSzPct val="100000"/>
              <a:buChar char="•"/>
              <a:defRPr sz="4200">
                <a:solidFill>
                  <a:srgbClr val="0433FF"/>
                </a:solidFill>
                <a:latin typeface="Lato Bold"/>
                <a:ea typeface="Lato Bold"/>
                <a:cs typeface="Lato Bold"/>
                <a:sym typeface="Lato Bold"/>
              </a:defRPr>
            </a:pPr>
            <a:r>
              <a:t>Longitudinal mapping during injection places microbunches at different phases</a:t>
            </a:r>
          </a:p>
        </p:txBody>
      </p:sp>
      <p:pic>
        <p:nvPicPr>
          <p:cNvPr id="120" name="fig S1 experimental setup.pdf" descr="fig S1 experimental setup.pdf"/>
          <p:cNvPicPr>
            <a:picLocks noChangeAspect="1"/>
          </p:cNvPicPr>
          <p:nvPr/>
        </p:nvPicPr>
        <p:blipFill>
          <a:blip r:embed="rId2"/>
          <a:stretch>
            <a:fillRect/>
          </a:stretch>
        </p:blipFill>
        <p:spPr>
          <a:xfrm>
            <a:off x="3704863" y="7442242"/>
            <a:ext cx="15765080" cy="6174658"/>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The physics explained by PIC simulations"/>
          <p:cNvSpPr txBox="1">
            <a:spLocks noGrp="1"/>
          </p:cNvSpPr>
          <p:nvPr>
            <p:ph type="title"/>
          </p:nvPr>
        </p:nvSpPr>
        <p:spPr>
          <a:prstGeom prst="rect">
            <a:avLst/>
          </a:prstGeom>
        </p:spPr>
        <p:txBody>
          <a:bodyPr/>
          <a:lstStyle/>
          <a:p>
            <a:r>
              <a:t>The physics explained by PIC simulations</a:t>
            </a:r>
          </a:p>
        </p:txBody>
      </p:sp>
      <p:sp>
        <p:nvSpPr>
          <p:cNvPr id="123"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8</a:t>
            </a:fld>
            <a:endParaRPr/>
          </a:p>
        </p:txBody>
      </p:sp>
      <p:pic>
        <p:nvPicPr>
          <p:cNvPr id="124" name="S1_newoven3_8Torr_LH_OFF_stretched_1.0nC_64_3.mp4" descr="S1_newoven3_8Torr_LH_OFF_stretched_1.0nC_64_3.mp4"/>
          <p:cNvPicPr>
            <a:picLocks/>
          </p:cNvPicPr>
          <p:nvPr>
            <a:videoFile r:link="rId2"/>
            <p:extLst>
              <p:ext uri="{DAA4B4D4-6D71-4841-9C94-3DE7FCFB9230}">
                <p14:media xmlns:p14="http://schemas.microsoft.com/office/powerpoint/2010/main" r:embed="rId1"/>
              </p:ext>
            </p:extLst>
          </p:nvPr>
        </p:nvPicPr>
        <p:blipFill>
          <a:blip r:embed="rId4"/>
          <a:stretch>
            <a:fillRect/>
          </a:stretch>
        </p:blipFill>
        <p:spPr>
          <a:xfrm>
            <a:off x="2170859" y="1683392"/>
            <a:ext cx="19788282" cy="11938001"/>
          </a:xfrm>
          <a:prstGeom prst="rect">
            <a:avLst/>
          </a:prstGeom>
          <a:ln w="12700">
            <a:miter lim="400000"/>
          </a:ln>
        </p:spPr>
      </p:pic>
      <p:sp>
        <p:nvSpPr>
          <p:cNvPr id="125" name="Line"/>
          <p:cNvSpPr/>
          <p:nvPr/>
        </p:nvSpPr>
        <p:spPr>
          <a:xfrm>
            <a:off x="9305992" y="7785295"/>
            <a:ext cx="1" cy="1223396"/>
          </a:xfrm>
          <a:prstGeom prst="line">
            <a:avLst/>
          </a:prstGeom>
          <a:ln w="50800">
            <a:solidFill>
              <a:schemeClr val="accent1"/>
            </a:solidFill>
            <a:bevel/>
            <a:tailEnd type="triangle"/>
          </a:ln>
          <a:effectLst>
            <a:outerShdw blurRad="76200" dist="38100" dir="5400000" rotWithShape="0">
              <a:srgbClr val="000000">
                <a:alpha val="38000"/>
              </a:srgbClr>
            </a:outerShdw>
          </a:effectLst>
        </p:spPr>
        <p:txBody>
          <a:bodyPr tIns="91439" bIns="91439"/>
          <a:lstStyle/>
          <a:p>
            <a:pPr defTabSz="914400">
              <a:defRPr sz="2400"/>
            </a:pPr>
            <a:endParaRPr/>
          </a:p>
        </p:txBody>
      </p:sp>
      <p:sp>
        <p:nvSpPr>
          <p:cNvPr id="126" name="narrow ionization phase"/>
          <p:cNvSpPr txBox="1"/>
          <p:nvPr/>
        </p:nvSpPr>
        <p:spPr>
          <a:xfrm>
            <a:off x="7728769" y="5563056"/>
            <a:ext cx="3154447" cy="2278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lvl1pPr>
              <a:spcBef>
                <a:spcPts val="600"/>
              </a:spcBef>
              <a:defRPr sz="4600">
                <a:solidFill>
                  <a:srgbClr val="005493"/>
                </a:solidFill>
                <a:latin typeface="Lato Regular"/>
                <a:ea typeface="Lato Regular"/>
                <a:cs typeface="Lato Regular"/>
                <a:sym typeface="Lato Regular"/>
              </a:defRPr>
            </a:lvl1pPr>
          </a:lstStyle>
          <a:p>
            <a:r>
              <a:t>narrow ionization phase</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2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124"/>
                </p:tgtEl>
              </p:cMediaNode>
            </p:video>
            <p:seq concurrent="1" prevAc="none" nextAc="seek">
              <p:cTn id="8" restart="whenNotActive" fill="hold" evtFilter="cancelBubble" nodeType="interactiveSeq">
                <p:stCondLst>
                  <p:cond evt="onClick" delay="0">
                    <p:tgtEl>
                      <p:spTgt spid="12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4"/>
                                        </p:tgtEl>
                                      </p:cBhvr>
                                    </p:cmd>
                                  </p:childTnLst>
                                </p:cTn>
                              </p:par>
                            </p:childTnLst>
                          </p:cTn>
                        </p:par>
                      </p:childTnLst>
                    </p:cTn>
                  </p:par>
                </p:childTnLst>
              </p:cTn>
              <p:nextCondLst>
                <p:cond evt="onClick" delay="0">
                  <p:tgtEl>
                    <p:spTgt spid="12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Ionization-injected beams show distinct energy peaks"/>
          <p:cNvSpPr txBox="1">
            <a:spLocks noGrp="1"/>
          </p:cNvSpPr>
          <p:nvPr>
            <p:ph type="title"/>
          </p:nvPr>
        </p:nvSpPr>
        <p:spPr>
          <a:prstGeom prst="rect">
            <a:avLst/>
          </a:prstGeom>
        </p:spPr>
        <p:txBody>
          <a:bodyPr/>
          <a:lstStyle/>
          <a:p>
            <a:r>
              <a:t>Ionization-injected beams show distinct energy peaks</a:t>
            </a:r>
          </a:p>
        </p:txBody>
      </p:sp>
      <p:sp>
        <p:nvSpPr>
          <p:cNvPr id="129"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9</a:t>
            </a:fld>
            <a:endParaRPr/>
          </a:p>
        </p:txBody>
      </p:sp>
      <p:pic>
        <p:nvPicPr>
          <p:cNvPr id="130" name="shot_397_2D.pdf" descr="shot_397_2D.pdf"/>
          <p:cNvPicPr>
            <a:picLocks noChangeAspect="1"/>
          </p:cNvPicPr>
          <p:nvPr/>
        </p:nvPicPr>
        <p:blipFill>
          <a:blip r:embed="rId2"/>
          <a:stretch>
            <a:fillRect/>
          </a:stretch>
        </p:blipFill>
        <p:spPr>
          <a:xfrm>
            <a:off x="19558000" y="3809244"/>
            <a:ext cx="4445000" cy="7455001"/>
          </a:xfrm>
          <a:prstGeom prst="rect">
            <a:avLst/>
          </a:prstGeom>
          <a:ln w="12700">
            <a:miter lim="400000"/>
          </a:ln>
        </p:spPr>
      </p:pic>
      <p:pic>
        <p:nvPicPr>
          <p:cNvPr id="131" name="shot_344_2D.pdf" descr="shot_344_2D.pdf"/>
          <p:cNvPicPr>
            <a:picLocks noChangeAspect="1"/>
          </p:cNvPicPr>
          <p:nvPr/>
        </p:nvPicPr>
        <p:blipFill>
          <a:blip r:embed="rId3"/>
          <a:stretch>
            <a:fillRect/>
          </a:stretch>
        </p:blipFill>
        <p:spPr>
          <a:xfrm>
            <a:off x="16319500" y="3809244"/>
            <a:ext cx="4445000" cy="7455001"/>
          </a:xfrm>
          <a:prstGeom prst="rect">
            <a:avLst/>
          </a:prstGeom>
          <a:ln w="12700">
            <a:miter lim="400000"/>
          </a:ln>
        </p:spPr>
      </p:pic>
      <p:pic>
        <p:nvPicPr>
          <p:cNvPr id="132" name="shot_315_2D.pdf" descr="shot_315_2D.pdf"/>
          <p:cNvPicPr>
            <a:picLocks noChangeAspect="1"/>
          </p:cNvPicPr>
          <p:nvPr/>
        </p:nvPicPr>
        <p:blipFill>
          <a:blip r:embed="rId4"/>
          <a:stretch>
            <a:fillRect/>
          </a:stretch>
        </p:blipFill>
        <p:spPr>
          <a:xfrm>
            <a:off x="13081000" y="3809244"/>
            <a:ext cx="4445000" cy="7455001"/>
          </a:xfrm>
          <a:prstGeom prst="rect">
            <a:avLst/>
          </a:prstGeom>
          <a:ln w="12700">
            <a:miter lim="400000"/>
          </a:ln>
        </p:spPr>
      </p:pic>
      <p:pic>
        <p:nvPicPr>
          <p:cNvPr id="133" name="shot_314_2D.pdf" descr="shot_314_2D.pdf"/>
          <p:cNvPicPr>
            <a:picLocks noChangeAspect="1"/>
          </p:cNvPicPr>
          <p:nvPr/>
        </p:nvPicPr>
        <p:blipFill>
          <a:blip r:embed="rId5"/>
          <a:stretch>
            <a:fillRect/>
          </a:stretch>
        </p:blipFill>
        <p:spPr>
          <a:xfrm>
            <a:off x="9842500" y="3809244"/>
            <a:ext cx="4445000" cy="7455001"/>
          </a:xfrm>
          <a:prstGeom prst="rect">
            <a:avLst/>
          </a:prstGeom>
          <a:ln w="12700">
            <a:miter lim="400000"/>
          </a:ln>
        </p:spPr>
      </p:pic>
      <p:pic>
        <p:nvPicPr>
          <p:cNvPr id="134" name="shot_310_2D.pdf" descr="shot_310_2D.pdf"/>
          <p:cNvPicPr>
            <a:picLocks noChangeAspect="1"/>
          </p:cNvPicPr>
          <p:nvPr/>
        </p:nvPicPr>
        <p:blipFill>
          <a:blip r:embed="rId6"/>
          <a:stretch>
            <a:fillRect/>
          </a:stretch>
        </p:blipFill>
        <p:spPr>
          <a:xfrm>
            <a:off x="6604000" y="3809244"/>
            <a:ext cx="4445000" cy="7455001"/>
          </a:xfrm>
          <a:prstGeom prst="rect">
            <a:avLst/>
          </a:prstGeom>
          <a:ln w="12700">
            <a:miter lim="400000"/>
          </a:ln>
        </p:spPr>
      </p:pic>
      <p:pic>
        <p:nvPicPr>
          <p:cNvPr id="135" name="shot_307_2D.pdf" descr="shot_307_2D.pdf"/>
          <p:cNvPicPr>
            <a:picLocks noChangeAspect="1"/>
          </p:cNvPicPr>
          <p:nvPr/>
        </p:nvPicPr>
        <p:blipFill>
          <a:blip r:embed="rId7"/>
          <a:stretch>
            <a:fillRect/>
          </a:stretch>
        </p:blipFill>
        <p:spPr>
          <a:xfrm>
            <a:off x="3365500" y="3809244"/>
            <a:ext cx="4445000" cy="7455001"/>
          </a:xfrm>
          <a:prstGeom prst="rect">
            <a:avLst/>
          </a:prstGeom>
          <a:ln w="12700">
            <a:miter lim="400000"/>
          </a:ln>
        </p:spPr>
      </p:pic>
      <p:pic>
        <p:nvPicPr>
          <p:cNvPr id="136" name="shot_303_2D.pdf" descr="shot_303_2D.pdf"/>
          <p:cNvPicPr>
            <a:picLocks noChangeAspect="1"/>
          </p:cNvPicPr>
          <p:nvPr/>
        </p:nvPicPr>
        <p:blipFill>
          <a:blip r:embed="rId8"/>
          <a:stretch>
            <a:fillRect/>
          </a:stretch>
        </p:blipFill>
        <p:spPr>
          <a:xfrm>
            <a:off x="127000" y="3809244"/>
            <a:ext cx="4445000" cy="7455001"/>
          </a:xfrm>
          <a:prstGeom prst="rect">
            <a:avLst/>
          </a:prstGeom>
          <a:ln w="12700">
            <a:miter lim="400000"/>
          </a:ln>
        </p:spPr>
      </p:pic>
      <p:sp>
        <p:nvSpPr>
          <p:cNvPr id="137" name="no injection"/>
          <p:cNvSpPr txBox="1"/>
          <p:nvPr/>
        </p:nvSpPr>
        <p:spPr>
          <a:xfrm>
            <a:off x="1224652" y="2802909"/>
            <a:ext cx="2941524" cy="8178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defRPr sz="4200">
                <a:latin typeface="Lato Regular"/>
                <a:ea typeface="Lato Regular"/>
                <a:cs typeface="Lato Regular"/>
                <a:sym typeface="Lato Regular"/>
              </a:defRPr>
            </a:lvl1pPr>
          </a:lstStyle>
          <a:p>
            <a:r>
              <a:t>no injection</a:t>
            </a:r>
          </a:p>
        </p:txBody>
      </p:sp>
      <p:sp>
        <p:nvSpPr>
          <p:cNvPr id="138" name="with injection (drive beam waist at optimal location, z=10 cm)"/>
          <p:cNvSpPr txBox="1"/>
          <p:nvPr/>
        </p:nvSpPr>
        <p:spPr>
          <a:xfrm>
            <a:off x="4588701" y="2802909"/>
            <a:ext cx="14452029" cy="8178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defRPr sz="4200">
                <a:latin typeface="Lato Regular"/>
                <a:ea typeface="Lato Regular"/>
                <a:cs typeface="Lato Regular"/>
                <a:sym typeface="Lato Regular"/>
              </a:defRPr>
            </a:lvl1pPr>
          </a:lstStyle>
          <a:p>
            <a:r>
              <a:t>with injection (drive beam waist at optimal location, z=10 cm)</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A beam consisting of more than 10 microbunches"/>
          <p:cNvSpPr txBox="1">
            <a:spLocks noGrp="1"/>
          </p:cNvSpPr>
          <p:nvPr>
            <p:ph type="title"/>
          </p:nvPr>
        </p:nvSpPr>
        <p:spPr>
          <a:prstGeom prst="rect">
            <a:avLst/>
          </a:prstGeom>
        </p:spPr>
        <p:txBody>
          <a:bodyPr/>
          <a:lstStyle/>
          <a:p>
            <a:r>
              <a:t>A beam consisting of more than 10 microbunches</a:t>
            </a:r>
          </a:p>
        </p:txBody>
      </p:sp>
      <p:sp>
        <p:nvSpPr>
          <p:cNvPr id="14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10</a:t>
            </a:fld>
            <a:endParaRPr/>
          </a:p>
        </p:txBody>
      </p:sp>
      <p:pic>
        <p:nvPicPr>
          <p:cNvPr id="142" name="figure_S2_shot_gallery.png" descr="figure_S2_shot_gallery.png"/>
          <p:cNvPicPr>
            <a:picLocks noChangeAspect="1"/>
          </p:cNvPicPr>
          <p:nvPr/>
        </p:nvPicPr>
        <p:blipFill>
          <a:blip r:embed="rId2"/>
          <a:srcRect l="54255"/>
          <a:stretch>
            <a:fillRect/>
          </a:stretch>
        </p:blipFill>
        <p:spPr>
          <a:xfrm>
            <a:off x="13019372" y="3019287"/>
            <a:ext cx="10614368" cy="10742423"/>
          </a:xfrm>
          <a:prstGeom prst="rect">
            <a:avLst/>
          </a:prstGeom>
          <a:ln w="3175">
            <a:miter lim="400000"/>
          </a:ln>
        </p:spPr>
      </p:pic>
      <p:sp>
        <p:nvSpPr>
          <p:cNvPr id="143" name="20 shots (out of 100 consecutive shots)"/>
          <p:cNvSpPr txBox="1"/>
          <p:nvPr/>
        </p:nvSpPr>
        <p:spPr>
          <a:xfrm>
            <a:off x="13571608" y="2208362"/>
            <a:ext cx="10236811"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defRPr sz="4600">
                <a:latin typeface="Lato Regular"/>
                <a:ea typeface="Lato Regular"/>
                <a:cs typeface="Lato Regular"/>
                <a:sym typeface="Lato Regular"/>
              </a:defRPr>
            </a:lvl1pPr>
          </a:lstStyle>
          <a:p>
            <a:r>
              <a:t>20 shots (out of 100 consecutive shots)</a:t>
            </a:r>
          </a:p>
        </p:txBody>
      </p:sp>
      <p:pic>
        <p:nvPicPr>
          <p:cNvPr id="144" name="pasted-movie.png" descr="pasted-movie.png"/>
          <p:cNvPicPr>
            <a:picLocks noChangeAspect="1"/>
          </p:cNvPicPr>
          <p:nvPr/>
        </p:nvPicPr>
        <p:blipFill>
          <a:blip r:embed="rId3"/>
          <a:stretch>
            <a:fillRect/>
          </a:stretch>
        </p:blipFill>
        <p:spPr>
          <a:xfrm>
            <a:off x="2075289" y="2456954"/>
            <a:ext cx="8017693" cy="11190284"/>
          </a:xfrm>
          <a:prstGeom prst="rect">
            <a:avLst/>
          </a:prstGeom>
          <a:ln w="12700">
            <a:miter lim="400000"/>
          </a:ln>
        </p:spPr>
      </p:pic>
      <p:sp>
        <p:nvSpPr>
          <p:cNvPr id="145" name="An example shot showing clear energy bunching"/>
          <p:cNvSpPr txBox="1"/>
          <p:nvPr/>
        </p:nvSpPr>
        <p:spPr>
          <a:xfrm>
            <a:off x="446791" y="1749177"/>
            <a:ext cx="12511686"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defRPr sz="4600">
                <a:latin typeface="Lato Regular"/>
                <a:ea typeface="Lato Regular"/>
                <a:cs typeface="Lato Regular"/>
                <a:sym typeface="Lato Regular"/>
              </a:defRPr>
            </a:lvl1pPr>
          </a:lstStyle>
          <a:p>
            <a:r>
              <a:t>An example shot showing clear energy bunching</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pacing between adjacent peaks turns over at the highest energies"/>
          <p:cNvSpPr txBox="1">
            <a:spLocks noGrp="1"/>
          </p:cNvSpPr>
          <p:nvPr>
            <p:ph type="title"/>
          </p:nvPr>
        </p:nvSpPr>
        <p:spPr>
          <a:prstGeom prst="rect">
            <a:avLst/>
          </a:prstGeom>
        </p:spPr>
        <p:txBody>
          <a:bodyPr/>
          <a:lstStyle/>
          <a:p>
            <a:r>
              <a:t>Spacing between adjacent peaks turns over at the highest energies</a:t>
            </a:r>
          </a:p>
        </p:txBody>
      </p:sp>
      <p:sp>
        <p:nvSpPr>
          <p:cNvPr id="148"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11</a:t>
            </a:fld>
            <a:endParaRPr/>
          </a:p>
        </p:txBody>
      </p:sp>
      <p:sp>
        <p:nvSpPr>
          <p:cNvPr id="149" name="We observe the spacing turning over above ~4 GeV…"/>
          <p:cNvSpPr txBox="1"/>
          <p:nvPr/>
        </p:nvSpPr>
        <p:spPr>
          <a:xfrm>
            <a:off x="900588" y="1749177"/>
            <a:ext cx="21817638" cy="38658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p>
            <a:pPr marL="416718" indent="-416718">
              <a:lnSpc>
                <a:spcPct val="120000"/>
              </a:lnSpc>
              <a:buSzPct val="100000"/>
              <a:buChar char="•"/>
              <a:defRPr sz="4200">
                <a:latin typeface="Lato Bold"/>
                <a:ea typeface="Lato Bold"/>
                <a:cs typeface="Lato Bold"/>
                <a:sym typeface="Lato Bold"/>
              </a:defRPr>
            </a:pPr>
            <a:r>
              <a:t>We observe the spacing turning over above ~4 GeV</a:t>
            </a:r>
          </a:p>
          <a:p>
            <a:pPr marL="416718" indent="-416718">
              <a:lnSpc>
                <a:spcPct val="120000"/>
              </a:lnSpc>
              <a:buSzPct val="100000"/>
              <a:buChar char="•"/>
              <a:defRPr sz="4200">
                <a:solidFill>
                  <a:srgbClr val="0433FF"/>
                </a:solidFill>
                <a:latin typeface="Lato Bold"/>
                <a:ea typeface="Lato Bold"/>
                <a:cs typeface="Lato Bold"/>
                <a:sym typeface="Lato Bold"/>
              </a:defRPr>
            </a:pPr>
            <a:r>
              <a:t>Expected: highest-energy peaks = earliest injected = largest spacing, monotonic</a:t>
            </a:r>
          </a:p>
          <a:p>
            <a:pPr marL="416718" indent="-416718">
              <a:lnSpc>
                <a:spcPct val="120000"/>
              </a:lnSpc>
              <a:buSzPct val="100000"/>
              <a:buChar char="•"/>
              <a:defRPr sz="4200">
                <a:latin typeface="Lato Regular"/>
                <a:ea typeface="Lato Regular"/>
                <a:cs typeface="Lato Regular"/>
                <a:sym typeface="Lato Regular"/>
              </a:defRPr>
            </a:pPr>
            <a:r>
              <a:t>The turnover means those bunches are loading the wake and reducing the local field</a:t>
            </a:r>
          </a:p>
          <a:p>
            <a:pPr marL="416718" indent="-416718">
              <a:lnSpc>
                <a:spcPct val="120000"/>
              </a:lnSpc>
              <a:buSzPct val="100000"/>
              <a:buChar char="•"/>
              <a:defRPr sz="4200">
                <a:solidFill>
                  <a:srgbClr val="FF2600"/>
                </a:solidFill>
                <a:latin typeface="Lato Bold"/>
                <a:ea typeface="Lato Bold"/>
                <a:cs typeface="Lato Bold"/>
                <a:sym typeface="Lato Bold"/>
              </a:defRPr>
            </a:pPr>
            <a:r>
              <a:t>Significant loading requires multi-kA currents → sub-fs bunch lengths at O(10) pC → they cannot fully overlap in time</a:t>
            </a:r>
          </a:p>
        </p:txBody>
      </p:sp>
      <p:pic>
        <p:nvPicPr>
          <p:cNvPr id="150" name="pasted-movie.png" descr="pasted-movie.png"/>
          <p:cNvPicPr>
            <a:picLocks noChangeAspect="1"/>
          </p:cNvPicPr>
          <p:nvPr/>
        </p:nvPicPr>
        <p:blipFill>
          <a:blip r:embed="rId2"/>
          <a:stretch>
            <a:fillRect/>
          </a:stretch>
        </p:blipFill>
        <p:spPr>
          <a:xfrm>
            <a:off x="1743954" y="5635968"/>
            <a:ext cx="20130904" cy="7996387"/>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pasted-movie.png" descr="pasted-movie.png"/>
          <p:cNvPicPr>
            <a:picLocks noChangeAspect="1"/>
          </p:cNvPicPr>
          <p:nvPr/>
        </p:nvPicPr>
        <p:blipFill>
          <a:blip r:embed="rId2"/>
          <a:stretch>
            <a:fillRect/>
          </a:stretch>
        </p:blipFill>
        <p:spPr>
          <a:xfrm>
            <a:off x="1127390" y="2082863"/>
            <a:ext cx="22129220" cy="9550274"/>
          </a:xfrm>
          <a:prstGeom prst="rect">
            <a:avLst/>
          </a:prstGeom>
          <a:ln w="12700">
            <a:miter lim="400000"/>
          </a:ln>
        </p:spPr>
      </p:pic>
      <p:sp>
        <p:nvSpPr>
          <p:cNvPr id="153" name="Without strong loading, the spacing rises monotonically — as expected"/>
          <p:cNvSpPr txBox="1">
            <a:spLocks noGrp="1"/>
          </p:cNvSpPr>
          <p:nvPr>
            <p:ph type="title"/>
          </p:nvPr>
        </p:nvSpPr>
        <p:spPr>
          <a:prstGeom prst="rect">
            <a:avLst/>
          </a:prstGeom>
        </p:spPr>
        <p:txBody>
          <a:bodyPr/>
          <a:lstStyle/>
          <a:p>
            <a:r>
              <a:t>Without strong loading, the spacing rises monotonically — as expected</a:t>
            </a:r>
          </a:p>
        </p:txBody>
      </p:sp>
      <p:sp>
        <p:nvSpPr>
          <p:cNvPr id="154"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12</a:t>
            </a:fld>
            <a:endParaRPr/>
          </a:p>
        </p:txBody>
      </p:sp>
      <p:sp>
        <p:nvSpPr>
          <p:cNvPr id="155" name="Simulation with reduced injected charge; bunch length ~0.1 µm, separation up to ~0.9 µm"/>
          <p:cNvSpPr txBox="1"/>
          <p:nvPr/>
        </p:nvSpPr>
        <p:spPr>
          <a:xfrm>
            <a:off x="1613166" y="12040132"/>
            <a:ext cx="21157668" cy="8178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defRPr sz="4200">
                <a:latin typeface="Lato Regular"/>
                <a:ea typeface="Lato Regular"/>
                <a:cs typeface="Lato Regular"/>
                <a:sym typeface="Lato Regular"/>
              </a:defRPr>
            </a:lvl1pPr>
          </a:lstStyle>
          <a:p>
            <a:r>
              <a:t>Simulation with reduced injected charge; bunch length ~0.1 µm, separation up to ~0.9 µm</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 name="Longitudinal phase space (LPS) mapping during injection"/>
          <p:cNvSpPr txBox="1">
            <a:spLocks noGrp="1"/>
          </p:cNvSpPr>
          <p:nvPr>
            <p:ph type="title"/>
          </p:nvPr>
        </p:nvSpPr>
        <p:spPr>
          <a:prstGeom prst="rect">
            <a:avLst/>
          </a:prstGeom>
        </p:spPr>
        <p:txBody>
          <a:bodyPr/>
          <a:lstStyle/>
          <a:p>
            <a:r>
              <a:t>Longitudinal phase space (LPS) mapping during injection</a:t>
            </a:r>
          </a:p>
        </p:txBody>
      </p:sp>
      <p:sp>
        <p:nvSpPr>
          <p:cNvPr id="158"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13</a:t>
            </a:fld>
            <a:endParaRPr/>
          </a:p>
        </p:txBody>
      </p:sp>
      <p:sp>
        <p:nvSpPr>
          <p:cNvPr id="159" name="Helium electrons selectively ionized over a ~21 cm region are mapped into a ~6 µm-long beam (~35,000x mapping factor)…"/>
          <p:cNvSpPr txBox="1"/>
          <p:nvPr/>
        </p:nvSpPr>
        <p:spPr>
          <a:xfrm>
            <a:off x="14051019" y="2533204"/>
            <a:ext cx="9819134" cy="53771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p>
            <a:pPr marL="406400" indent="-406400">
              <a:lnSpc>
                <a:spcPct val="120000"/>
              </a:lnSpc>
              <a:spcBef>
                <a:spcPts val="2400"/>
              </a:spcBef>
              <a:buSzPct val="100000"/>
              <a:buChar char="•"/>
              <a:defRPr sz="4600">
                <a:latin typeface="Lato Regular"/>
                <a:ea typeface="Lato Regular"/>
                <a:cs typeface="Lato Regular"/>
                <a:sym typeface="Lato Regular"/>
              </a:defRPr>
            </a:pPr>
            <a:r>
              <a:t>Helium electrons selectively ionized over a ~21 cm region are mapped into a ~6 µm-long beam </a:t>
            </a:r>
            <a:r>
              <a:rPr>
                <a:solidFill>
                  <a:srgbClr val="0433FF"/>
                </a:solidFill>
                <a:latin typeface="Lato Bold"/>
                <a:ea typeface="Lato Bold"/>
                <a:cs typeface="Lato Bold"/>
                <a:sym typeface="Lato Bold"/>
              </a:rPr>
              <a:t>(~35,000x mapping factor)</a:t>
            </a:r>
          </a:p>
          <a:p>
            <a:pPr marL="406400" indent="-406400">
              <a:lnSpc>
                <a:spcPct val="120000"/>
              </a:lnSpc>
              <a:spcBef>
                <a:spcPts val="2400"/>
              </a:spcBef>
              <a:buSzPct val="100000"/>
              <a:buChar char="•"/>
              <a:defRPr sz="4600">
                <a:latin typeface="Lato Regular"/>
                <a:ea typeface="Lato Regular"/>
                <a:cs typeface="Lato Regular"/>
                <a:sym typeface="Lato Regular"/>
              </a:defRPr>
            </a:pPr>
            <a:r>
              <a:t>The LPS mapping order is controlled by the density gradient</a:t>
            </a:r>
          </a:p>
        </p:txBody>
      </p:sp>
      <p:pic>
        <p:nvPicPr>
          <p:cNvPr id="160" name="pasted-movie.png" descr="pasted-movie.png"/>
          <p:cNvPicPr>
            <a:picLocks noChangeAspect="1"/>
          </p:cNvPicPr>
          <p:nvPr/>
        </p:nvPicPr>
        <p:blipFill>
          <a:blip r:embed="rId2"/>
          <a:stretch>
            <a:fillRect/>
          </a:stretch>
        </p:blipFill>
        <p:spPr>
          <a:xfrm>
            <a:off x="719844" y="2152029"/>
            <a:ext cx="12787118" cy="11059777"/>
          </a:xfrm>
          <a:prstGeom prst="rect">
            <a:avLst/>
          </a:prstGeom>
          <a:ln w="12700">
            <a:miter lim="400000"/>
          </a:ln>
        </p:spPr>
      </p:pic>
      <p:grpSp>
        <p:nvGrpSpPr>
          <p:cNvPr id="163" name="We can manipulate the LPS of the injected beam on fs scales by tailoring the plasma on cm scales."/>
          <p:cNvGrpSpPr/>
          <p:nvPr/>
        </p:nvGrpSpPr>
        <p:grpSpPr>
          <a:xfrm>
            <a:off x="14308272" y="9564624"/>
            <a:ext cx="9304628" cy="3141982"/>
            <a:chOff x="0" y="0"/>
            <a:chExt cx="9304627" cy="3141980"/>
          </a:xfrm>
        </p:grpSpPr>
        <p:sp>
          <p:nvSpPr>
            <p:cNvPr id="162" name="We can manipulate the LPS of the injected beam on fs scales by tailoring the plasma on cm scales."/>
            <p:cNvSpPr txBox="1"/>
            <p:nvPr/>
          </p:nvSpPr>
          <p:spPr>
            <a:xfrm>
              <a:off x="215900" y="139699"/>
              <a:ext cx="8872828" cy="2583182"/>
            </a:xfrm>
            <a:prstGeom prst="rect">
              <a:avLst/>
            </a:prstGeom>
            <a:noFill/>
            <a:ln>
              <a:noFill/>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39" tIns="91439" rIns="91439" bIns="91439" numCol="1" anchor="t">
              <a:spAutoFit/>
            </a:bodyPr>
            <a:lstStyle/>
            <a:p>
              <a:pPr lvl="1" indent="0">
                <a:lnSpc>
                  <a:spcPct val="120000"/>
                </a:lnSpc>
                <a:spcBef>
                  <a:spcPts val="2400"/>
                </a:spcBef>
                <a:defRPr sz="4600">
                  <a:solidFill>
                    <a:srgbClr val="FF2600"/>
                  </a:solidFill>
                  <a:latin typeface="Lato Bold"/>
                  <a:ea typeface="Lato Bold"/>
                  <a:cs typeface="Lato Bold"/>
                  <a:sym typeface="Lato Bold"/>
                </a:defRPr>
              </a:pPr>
              <a:r>
                <a:t>We can manipulate the LPS of the injected beam on fs scales by tailoring the plasma on cm scales.</a:t>
              </a:r>
            </a:p>
          </p:txBody>
        </p:sp>
        <p:pic>
          <p:nvPicPr>
            <p:cNvPr id="161" name="We can manipulate the LPS of the injected beam on fs scales by tailoring the plasma on cm scales. We can manipulate the LPS of the injected beam on fs scales by tailoring the plasma on cm scales." descr="We can manipulate the LPS of the injected beam on fs scales by tailoring the plasma on cm scales. We can manipulate the LPS of the injected beam on fs scales by tailoring the plasma on cm scales."/>
            <p:cNvPicPr>
              <a:picLocks/>
            </p:cNvPicPr>
            <p:nvPr/>
          </p:nvPicPr>
          <p:blipFill>
            <a:blip r:embed="rId3"/>
            <a:stretch>
              <a:fillRect/>
            </a:stretch>
          </p:blipFill>
          <p:spPr>
            <a:xfrm>
              <a:off x="0" y="0"/>
              <a:ext cx="9304628" cy="3141981"/>
            </a:xfrm>
            <a:prstGeom prst="rect">
              <a:avLst/>
            </a:prstGeom>
            <a:effectLst/>
          </p:spPr>
        </p:pic>
      </p:grpSp>
      <p:sp>
        <p:nvSpPr>
          <p:cNvPr id="164" name="What does this mean?"/>
          <p:cNvSpPr txBox="1"/>
          <p:nvPr/>
        </p:nvSpPr>
        <p:spPr>
          <a:xfrm>
            <a:off x="15764713" y="8767720"/>
            <a:ext cx="6019471"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spcBef>
                <a:spcPts val="2400"/>
              </a:spcBef>
              <a:defRPr sz="4600">
                <a:latin typeface="Lato Regular"/>
                <a:ea typeface="Lato Regular"/>
                <a:cs typeface="Lato Regular"/>
                <a:sym typeface="Lato Regular"/>
              </a:defRPr>
            </a:lvl1pPr>
          </a:lstStyle>
          <a:p>
            <a:r>
              <a:t>What does this mean? </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ummary"/>
          <p:cNvSpPr txBox="1">
            <a:spLocks noGrp="1"/>
          </p:cNvSpPr>
          <p:nvPr>
            <p:ph type="title"/>
          </p:nvPr>
        </p:nvSpPr>
        <p:spPr>
          <a:prstGeom prst="rect">
            <a:avLst/>
          </a:prstGeom>
        </p:spPr>
        <p:txBody>
          <a:bodyPr/>
          <a:lstStyle/>
          <a:p>
            <a:r>
              <a:t>Summary</a:t>
            </a:r>
          </a:p>
        </p:txBody>
      </p:sp>
      <p:sp>
        <p:nvSpPr>
          <p:cNvPr id="16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14</a:t>
            </a:fld>
            <a:endParaRPr/>
          </a:p>
        </p:txBody>
      </p:sp>
      <p:sp>
        <p:nvSpPr>
          <p:cNvPr id="168" name="We show the experimental generation of multi-GeV electron combs:…"/>
          <p:cNvSpPr txBox="1"/>
          <p:nvPr/>
        </p:nvSpPr>
        <p:spPr>
          <a:xfrm>
            <a:off x="891916" y="2940674"/>
            <a:ext cx="21284840" cy="97205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p>
            <a:pPr>
              <a:lnSpc>
                <a:spcPct val="120000"/>
              </a:lnSpc>
              <a:spcBef>
                <a:spcPts val="2400"/>
              </a:spcBef>
              <a:defRPr sz="4600">
                <a:latin typeface="Lato Bold"/>
                <a:ea typeface="Lato Bold"/>
                <a:cs typeface="Lato Bold"/>
                <a:sym typeface="Lato Bold"/>
              </a:defRPr>
            </a:pPr>
            <a:r>
              <a:t>We show the experimental generation of multi-GeV electron combs:</a:t>
            </a:r>
          </a:p>
          <a:p>
            <a:pPr marL="609600" indent="-609600">
              <a:lnSpc>
                <a:spcPct val="120000"/>
              </a:lnSpc>
              <a:spcBef>
                <a:spcPts val="2400"/>
              </a:spcBef>
              <a:buSzPct val="100000"/>
              <a:buChar char="•"/>
              <a:defRPr sz="4600">
                <a:solidFill>
                  <a:srgbClr val="005493"/>
                </a:solidFill>
                <a:latin typeface="Lato Regular"/>
                <a:ea typeface="Lato Regular"/>
                <a:cs typeface="Lato Regular"/>
                <a:sym typeface="Lato Regular"/>
              </a:defRPr>
            </a:pPr>
            <a:r>
              <a:t>a multi-GeV electron beam consisting of more than 10 microbunches</a:t>
            </a:r>
          </a:p>
          <a:p>
            <a:pPr marL="609600" indent="-609600">
              <a:lnSpc>
                <a:spcPct val="120000"/>
              </a:lnSpc>
              <a:spcBef>
                <a:spcPts val="2400"/>
              </a:spcBef>
              <a:buSzPct val="100000"/>
              <a:buChar char="•"/>
              <a:defRPr sz="4600">
                <a:solidFill>
                  <a:srgbClr val="005493"/>
                </a:solidFill>
                <a:latin typeface="Lato Regular"/>
                <a:ea typeface="Lato Regular"/>
                <a:cs typeface="Lato Regular"/>
                <a:sym typeface="Lato Regular"/>
              </a:defRPr>
            </a:pPr>
            <a:r>
              <a:t>microbunch charge: several pC; energy spread down to 0.5% rms</a:t>
            </a:r>
          </a:p>
          <a:p>
            <a:pPr marL="609600" indent="-609600">
              <a:lnSpc>
                <a:spcPct val="120000"/>
              </a:lnSpc>
              <a:spcBef>
                <a:spcPts val="2400"/>
              </a:spcBef>
              <a:buSzPct val="100000"/>
              <a:buChar char="•"/>
              <a:defRPr sz="4600">
                <a:solidFill>
                  <a:srgbClr val="005493"/>
                </a:solidFill>
                <a:latin typeface="Lato Regular"/>
                <a:ea typeface="Lato Regular"/>
                <a:cs typeface="Lato Regular"/>
                <a:sym typeface="Lato Regular"/>
              </a:defRPr>
            </a:pPr>
            <a:r>
              <a:t>up to 0.26 GeV (7%) energy spacing between adjacent spectral peaks</a:t>
            </a:r>
          </a:p>
          <a:p>
            <a:pPr marL="609600" indent="-609600">
              <a:lnSpc>
                <a:spcPct val="120000"/>
              </a:lnSpc>
              <a:spcBef>
                <a:spcPts val="2400"/>
              </a:spcBef>
              <a:buSzPct val="100000"/>
              <a:buChar char="•"/>
              <a:defRPr sz="4600">
                <a:solidFill>
                  <a:srgbClr val="FF7E79"/>
                </a:solidFill>
                <a:latin typeface="Lato Regular"/>
                <a:ea typeface="Lato Regular"/>
                <a:cs typeface="Lato Regular"/>
                <a:sym typeface="Lato Regular"/>
              </a:defRPr>
            </a:pPr>
            <a:r>
              <a:t>microbunches should be sub-fs in duration and separated in time</a:t>
            </a:r>
          </a:p>
          <a:p>
            <a:pPr>
              <a:lnSpc>
                <a:spcPct val="120000"/>
              </a:lnSpc>
              <a:spcBef>
                <a:spcPts val="2400"/>
              </a:spcBef>
              <a:defRPr sz="4600">
                <a:latin typeface="Lato Regular"/>
                <a:ea typeface="Lato Regular"/>
                <a:cs typeface="Lato Regular"/>
                <a:sym typeface="Lato Regular"/>
              </a:defRPr>
            </a:pPr>
            <a:r>
              <a:t>————————————————————————————————————————</a:t>
            </a:r>
          </a:p>
          <a:p>
            <a:pPr marL="609600" indent="-609600">
              <a:lnSpc>
                <a:spcPct val="120000"/>
              </a:lnSpc>
              <a:spcBef>
                <a:spcPts val="2400"/>
              </a:spcBef>
              <a:buSzPct val="100000"/>
              <a:buChar char="•"/>
              <a:defRPr sz="4600">
                <a:solidFill>
                  <a:srgbClr val="005493"/>
                </a:solidFill>
                <a:latin typeface="Lato Regular"/>
                <a:ea typeface="Lato Regular"/>
                <a:cs typeface="Lato Regular"/>
                <a:sym typeface="Lato Regular"/>
              </a:defRPr>
            </a:pPr>
            <a:r>
              <a:t>mechanism: beam-induced ionization injection of helium electrons into a lithium plasma wake, with longitudinal mapping due to gentle density gradients</a:t>
            </a:r>
          </a:p>
          <a:p>
            <a:pPr marL="609600" indent="-609600">
              <a:lnSpc>
                <a:spcPct val="120000"/>
              </a:lnSpc>
              <a:spcBef>
                <a:spcPts val="2400"/>
              </a:spcBef>
              <a:buSzPct val="100000"/>
              <a:buChar char="•"/>
              <a:defRPr sz="4600">
                <a:solidFill>
                  <a:srgbClr val="FF2600"/>
                </a:solidFill>
                <a:latin typeface="Lato Bold"/>
                <a:ea typeface="Lato Bold"/>
                <a:cs typeface="Lato Bold"/>
                <a:sym typeface="Lato Bold"/>
              </a:defRPr>
            </a:pPr>
            <a:r>
              <a:t>enables fs in-situ beam shaping by tailoring the plasma on cm scales</a:t>
            </a:r>
          </a:p>
        </p:txBody>
      </p:sp>
      <p:sp>
        <p:nvSpPr>
          <p:cNvPr id="169" name="measured"/>
          <p:cNvSpPr txBox="1"/>
          <p:nvPr/>
        </p:nvSpPr>
        <p:spPr>
          <a:xfrm>
            <a:off x="21319177" y="5285683"/>
            <a:ext cx="2732470"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spcBef>
                <a:spcPts val="2400"/>
              </a:spcBef>
              <a:defRPr sz="4600">
                <a:solidFill>
                  <a:srgbClr val="005493"/>
                </a:solidFill>
                <a:latin typeface="Lato Bold"/>
                <a:ea typeface="Lato Bold"/>
                <a:cs typeface="Lato Bold"/>
                <a:sym typeface="Lato Bold"/>
              </a:defRPr>
            </a:lvl1pPr>
          </a:lstStyle>
          <a:p>
            <a:r>
              <a:t>measured</a:t>
            </a:r>
          </a:p>
        </p:txBody>
      </p:sp>
      <p:sp>
        <p:nvSpPr>
          <p:cNvPr id="170" name="inferred"/>
          <p:cNvSpPr txBox="1"/>
          <p:nvPr/>
        </p:nvSpPr>
        <p:spPr>
          <a:xfrm>
            <a:off x="21319177" y="7549171"/>
            <a:ext cx="2252549" cy="8813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nSpc>
                <a:spcPct val="120000"/>
              </a:lnSpc>
              <a:spcBef>
                <a:spcPts val="2400"/>
              </a:spcBef>
              <a:defRPr sz="4600">
                <a:solidFill>
                  <a:srgbClr val="FF7E79"/>
                </a:solidFill>
                <a:latin typeface="Lato Bold"/>
                <a:ea typeface="Lato Bold"/>
                <a:cs typeface="Lato Bold"/>
                <a:sym typeface="Lato Bold"/>
              </a:defRPr>
            </a:lvl1pPr>
          </a:lstStyle>
          <a:p>
            <a:r>
              <a:t>inferred</a:t>
            </a:r>
          </a:p>
        </p:txBody>
      </p:sp>
      <p:grpSp>
        <p:nvGrpSpPr>
          <p:cNvPr id="175" name="Group"/>
          <p:cNvGrpSpPr/>
          <p:nvPr/>
        </p:nvGrpSpPr>
        <p:grpSpPr>
          <a:xfrm>
            <a:off x="20753460" y="4244327"/>
            <a:ext cx="425669" cy="2786292"/>
            <a:chOff x="0" y="0"/>
            <a:chExt cx="425668" cy="2786291"/>
          </a:xfrm>
        </p:grpSpPr>
        <p:sp>
          <p:nvSpPr>
            <p:cNvPr id="171" name="Line"/>
            <p:cNvSpPr/>
            <p:nvPr/>
          </p:nvSpPr>
          <p:spPr>
            <a:xfrm flipV="1">
              <a:off x="212664" y="-1"/>
              <a:ext cx="1" cy="2786293"/>
            </a:xfrm>
            <a:prstGeom prst="line">
              <a:avLst/>
            </a:prstGeom>
            <a:noFill/>
            <a:ln w="50800" cap="flat">
              <a:solidFill>
                <a:srgbClr val="005493"/>
              </a:solidFill>
              <a:prstDash val="solid"/>
              <a:bevel/>
            </a:ln>
            <a:effectLst/>
          </p:spPr>
          <p:txBody>
            <a:bodyPr wrap="square" lIns="91439" tIns="91439" rIns="91439" bIns="91439" numCol="1" anchor="t">
              <a:noAutofit/>
            </a:bodyPr>
            <a:lstStyle/>
            <a:p>
              <a:pPr defTabSz="914400">
                <a:defRPr sz="2400"/>
              </a:pPr>
              <a:endParaRPr/>
            </a:p>
          </p:txBody>
        </p:sp>
        <p:sp>
          <p:nvSpPr>
            <p:cNvPr id="172" name="Line"/>
            <p:cNvSpPr/>
            <p:nvPr/>
          </p:nvSpPr>
          <p:spPr>
            <a:xfrm flipH="1">
              <a:off x="-1" y="2760173"/>
              <a:ext cx="200057" cy="1"/>
            </a:xfrm>
            <a:prstGeom prst="line">
              <a:avLst/>
            </a:prstGeom>
            <a:noFill/>
            <a:ln w="50800" cap="flat">
              <a:solidFill>
                <a:srgbClr val="005493"/>
              </a:solidFill>
              <a:prstDash val="solid"/>
              <a:bevel/>
            </a:ln>
            <a:effectLst/>
          </p:spPr>
          <p:txBody>
            <a:bodyPr wrap="square" lIns="91439" tIns="91439" rIns="91439" bIns="91439" numCol="1" anchor="t">
              <a:noAutofit/>
            </a:bodyPr>
            <a:lstStyle/>
            <a:p>
              <a:pPr defTabSz="914400">
                <a:defRPr sz="2400"/>
              </a:pPr>
              <a:endParaRPr/>
            </a:p>
          </p:txBody>
        </p:sp>
        <p:sp>
          <p:nvSpPr>
            <p:cNvPr id="173" name="Line"/>
            <p:cNvSpPr/>
            <p:nvPr/>
          </p:nvSpPr>
          <p:spPr>
            <a:xfrm flipH="1" flipV="1">
              <a:off x="-1" y="32356"/>
              <a:ext cx="200057" cy="1"/>
            </a:xfrm>
            <a:prstGeom prst="line">
              <a:avLst/>
            </a:prstGeom>
            <a:noFill/>
            <a:ln w="50800" cap="flat">
              <a:solidFill>
                <a:srgbClr val="005493"/>
              </a:solidFill>
              <a:prstDash val="solid"/>
              <a:bevel/>
            </a:ln>
            <a:effectLst/>
          </p:spPr>
          <p:txBody>
            <a:bodyPr wrap="square" lIns="91439" tIns="91439" rIns="91439" bIns="91439" numCol="1" anchor="t">
              <a:noAutofit/>
            </a:bodyPr>
            <a:lstStyle/>
            <a:p>
              <a:pPr defTabSz="914400">
                <a:defRPr sz="2400"/>
              </a:pPr>
              <a:endParaRPr/>
            </a:p>
          </p:txBody>
        </p:sp>
        <p:sp>
          <p:nvSpPr>
            <p:cNvPr id="174" name="Line"/>
            <p:cNvSpPr/>
            <p:nvPr/>
          </p:nvSpPr>
          <p:spPr>
            <a:xfrm flipH="1">
              <a:off x="225612" y="1482045"/>
              <a:ext cx="200057" cy="1"/>
            </a:xfrm>
            <a:prstGeom prst="line">
              <a:avLst/>
            </a:prstGeom>
            <a:noFill/>
            <a:ln w="50800" cap="flat">
              <a:solidFill>
                <a:srgbClr val="005493"/>
              </a:solidFill>
              <a:prstDash val="solid"/>
              <a:bevel/>
            </a:ln>
            <a:effectLst/>
          </p:spPr>
          <p:txBody>
            <a:bodyPr wrap="square" lIns="91439" tIns="91439" rIns="91439" bIns="91439" numCol="1" anchor="t">
              <a:noAutofit/>
            </a:bodyPr>
            <a:lstStyle/>
            <a:p>
              <a:pPr defTabSz="914400">
                <a:defRPr sz="2400"/>
              </a:pPr>
              <a:endParaRPr/>
            </a:p>
          </p:txBody>
        </p:sp>
      </p:grpSp>
      <p:grpSp>
        <p:nvGrpSpPr>
          <p:cNvPr id="180" name="Group"/>
          <p:cNvGrpSpPr/>
          <p:nvPr/>
        </p:nvGrpSpPr>
        <p:grpSpPr>
          <a:xfrm>
            <a:off x="20753460" y="7684576"/>
            <a:ext cx="425669" cy="610571"/>
            <a:chOff x="0" y="0"/>
            <a:chExt cx="425668" cy="610569"/>
          </a:xfrm>
        </p:grpSpPr>
        <p:sp>
          <p:nvSpPr>
            <p:cNvPr id="176" name="Line"/>
            <p:cNvSpPr/>
            <p:nvPr/>
          </p:nvSpPr>
          <p:spPr>
            <a:xfrm flipH="1" flipV="1">
              <a:off x="-1" y="28387"/>
              <a:ext cx="200057" cy="1"/>
            </a:xfrm>
            <a:prstGeom prst="line">
              <a:avLst/>
            </a:prstGeom>
            <a:noFill/>
            <a:ln w="50800" cap="flat">
              <a:solidFill>
                <a:srgbClr val="FF7E79"/>
              </a:solidFill>
              <a:prstDash val="solid"/>
              <a:bevel/>
            </a:ln>
            <a:effectLst/>
          </p:spPr>
          <p:txBody>
            <a:bodyPr wrap="square" lIns="91439" tIns="91439" rIns="91439" bIns="91439" numCol="1" anchor="t">
              <a:noAutofit/>
            </a:bodyPr>
            <a:lstStyle/>
            <a:p>
              <a:pPr defTabSz="914400">
                <a:defRPr sz="2400"/>
              </a:pPr>
              <a:endParaRPr/>
            </a:p>
          </p:txBody>
        </p:sp>
        <p:sp>
          <p:nvSpPr>
            <p:cNvPr id="177" name="Line"/>
            <p:cNvSpPr/>
            <p:nvPr/>
          </p:nvSpPr>
          <p:spPr>
            <a:xfrm flipH="1">
              <a:off x="-1" y="584450"/>
              <a:ext cx="200057" cy="1"/>
            </a:xfrm>
            <a:prstGeom prst="line">
              <a:avLst/>
            </a:prstGeom>
            <a:noFill/>
            <a:ln w="50800" cap="flat">
              <a:solidFill>
                <a:srgbClr val="FF7E79"/>
              </a:solidFill>
              <a:prstDash val="solid"/>
              <a:bevel/>
            </a:ln>
            <a:effectLst/>
          </p:spPr>
          <p:txBody>
            <a:bodyPr wrap="square" lIns="91439" tIns="91439" rIns="91439" bIns="91439" numCol="1" anchor="t">
              <a:noAutofit/>
            </a:bodyPr>
            <a:lstStyle/>
            <a:p>
              <a:pPr defTabSz="914400">
                <a:defRPr sz="2400"/>
              </a:pPr>
              <a:endParaRPr/>
            </a:p>
          </p:txBody>
        </p:sp>
        <p:sp>
          <p:nvSpPr>
            <p:cNvPr id="178" name="Line"/>
            <p:cNvSpPr/>
            <p:nvPr/>
          </p:nvSpPr>
          <p:spPr>
            <a:xfrm flipH="1" flipV="1">
              <a:off x="225612" y="305284"/>
              <a:ext cx="200057" cy="1"/>
            </a:xfrm>
            <a:prstGeom prst="line">
              <a:avLst/>
            </a:prstGeom>
            <a:noFill/>
            <a:ln w="50800" cap="flat">
              <a:solidFill>
                <a:srgbClr val="FF7E79"/>
              </a:solidFill>
              <a:prstDash val="solid"/>
              <a:bevel/>
            </a:ln>
            <a:effectLst/>
          </p:spPr>
          <p:txBody>
            <a:bodyPr wrap="square" lIns="91439" tIns="91439" rIns="91439" bIns="91439" numCol="1" anchor="t">
              <a:noAutofit/>
            </a:bodyPr>
            <a:lstStyle/>
            <a:p>
              <a:pPr defTabSz="914400">
                <a:defRPr sz="2400"/>
              </a:pPr>
              <a:endParaRPr/>
            </a:p>
          </p:txBody>
        </p:sp>
        <p:sp>
          <p:nvSpPr>
            <p:cNvPr id="179" name="Line"/>
            <p:cNvSpPr/>
            <p:nvPr/>
          </p:nvSpPr>
          <p:spPr>
            <a:xfrm flipV="1">
              <a:off x="212664" y="-1"/>
              <a:ext cx="1" cy="610571"/>
            </a:xfrm>
            <a:prstGeom prst="line">
              <a:avLst/>
            </a:prstGeom>
            <a:noFill/>
            <a:ln w="50800" cap="flat">
              <a:solidFill>
                <a:srgbClr val="FF7E79"/>
              </a:solidFill>
              <a:prstDash val="solid"/>
              <a:bevel/>
            </a:ln>
            <a:effectLst/>
          </p:spPr>
          <p:txBody>
            <a:bodyPr wrap="square" lIns="91439" tIns="91439" rIns="91439" bIns="91439" numCol="1" anchor="t">
              <a:noAutofit/>
            </a:bodyPr>
            <a:lstStyle/>
            <a:p>
              <a:pPr defTabSz="914400">
                <a:defRPr sz="2400"/>
              </a:pPr>
              <a:endParaRPr/>
            </a:p>
          </p:txBody>
        </p:sp>
      </p:gr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Backup: Drive beam waist scan"/>
          <p:cNvSpPr txBox="1">
            <a:spLocks noGrp="1"/>
          </p:cNvSpPr>
          <p:nvPr>
            <p:ph type="title"/>
          </p:nvPr>
        </p:nvSpPr>
        <p:spPr>
          <a:prstGeom prst="rect">
            <a:avLst/>
          </a:prstGeom>
        </p:spPr>
        <p:txBody>
          <a:bodyPr/>
          <a:lstStyle/>
          <a:p>
            <a:r>
              <a:t>Backup: Drive beam waist scan</a:t>
            </a:r>
          </a:p>
        </p:txBody>
      </p:sp>
      <p:sp>
        <p:nvSpPr>
          <p:cNvPr id="183"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15</a:t>
            </a:fld>
            <a:endParaRPr/>
          </a:p>
        </p:txBody>
      </p:sp>
      <p:pic>
        <p:nvPicPr>
          <p:cNvPr id="184" name="pasted-movie.png" descr="pasted-movie.png"/>
          <p:cNvPicPr>
            <a:picLocks noChangeAspect="1"/>
          </p:cNvPicPr>
          <p:nvPr/>
        </p:nvPicPr>
        <p:blipFill>
          <a:blip r:embed="rId2"/>
          <a:stretch>
            <a:fillRect/>
          </a:stretch>
        </p:blipFill>
        <p:spPr>
          <a:xfrm>
            <a:off x="1667997" y="3890732"/>
            <a:ext cx="20320001" cy="9718262"/>
          </a:xfrm>
          <a:prstGeom prst="rect">
            <a:avLst/>
          </a:prstGeom>
          <a:ln w="12700">
            <a:miter lim="400000"/>
          </a:ln>
        </p:spPr>
      </p:pic>
      <p:sp>
        <p:nvSpPr>
          <p:cNvPr id="185" name="The amount of charge injected depends on the driver’s waist location (betatron oscillation envelope)…"/>
          <p:cNvSpPr txBox="1"/>
          <p:nvPr/>
        </p:nvSpPr>
        <p:spPr>
          <a:xfrm>
            <a:off x="262264" y="1993360"/>
            <a:ext cx="23859472" cy="15798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p>
            <a:pPr marL="416718" indent="-416718">
              <a:lnSpc>
                <a:spcPct val="120000"/>
              </a:lnSpc>
              <a:buSzPct val="100000"/>
              <a:buChar char="•"/>
              <a:defRPr sz="4200">
                <a:latin typeface="Lato Regular"/>
                <a:ea typeface="Lato Regular"/>
                <a:cs typeface="Lato Regular"/>
                <a:sym typeface="Lato Regular"/>
              </a:defRPr>
            </a:pPr>
            <a:r>
              <a:t>The amount of charge injected depends on the driver’s waist location (betatron oscillation envelope)</a:t>
            </a:r>
          </a:p>
          <a:p>
            <a:pPr marL="416718" indent="-416718">
              <a:lnSpc>
                <a:spcPct val="120000"/>
              </a:lnSpc>
              <a:buSzPct val="100000"/>
              <a:buChar char="•"/>
              <a:defRPr sz="4200">
                <a:latin typeface="Lato Regular"/>
                <a:ea typeface="Lato Regular"/>
                <a:cs typeface="Lato Regular"/>
                <a:sym typeface="Lato Regular"/>
              </a:defRPr>
            </a:pPr>
            <a:r>
              <a:t>Energy peak contrast increases with injected charge, indicating beam loading effects</a:t>
            </a:r>
          </a:p>
        </p:txBody>
      </p:sp>
    </p:spTree>
  </p:cSld>
  <p:clrMapOvr>
    <a:masterClrMapping/>
  </p:clrMapOvr>
  <p:transition spd="med"/>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Helvetica"/>
        <a:ea typeface="Helvetica"/>
        <a:cs typeface="Helvetica"/>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38100" dir="5400000" rotWithShape="0">
              <a:srgbClr val="000000">
                <a:alpha val="35000"/>
              </a:srgbClr>
            </a:outerShdw>
          </a:effectLst>
        </a:effectStyle>
        <a:effectStyle>
          <a:effectLst>
            <a:outerShdw blurRad="76200" dist="38100" dir="5400000" rotWithShape="0">
              <a:srgbClr val="000000">
                <a:alpha val="35000"/>
              </a:srgbClr>
            </a:outerShdw>
          </a:effectLst>
        </a:effectStyle>
        <a:effectStyle>
          <a:effectLst>
            <a:outerShdw blurRad="76200" dist="381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50800" cap="flat">
          <a:solidFill>
            <a:schemeClr val="accent1"/>
          </a:solidFill>
          <a:prstDash val="solid"/>
          <a:bevel/>
        </a:ln>
        <a:effectLst>
          <a:outerShdw blurRad="76200" dist="38100" dir="5400000" rotWithShape="0">
            <a:srgbClr val="000000">
              <a:alpha val="35000"/>
            </a:srgbClr>
          </a:outerShdw>
        </a:effectLst>
        <a:sp3d/>
      </a:spPr>
      <a:bodyPr rot="0" spcFirstLastPara="1" vertOverflow="overflow" horzOverflow="overflow" vert="horz" wrap="square" lIns="91439" tIns="91439" rIns="91439" bIns="91439" numCol="1" spcCol="38100" rtlCol="0" anchor="ctr">
        <a:spAutoFit/>
      </a:bodyPr>
      <a:lstStyle>
        <a:defPPr marL="0" marR="0" indent="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50800" cap="flat">
          <a:solidFill>
            <a:schemeClr val="accent1"/>
          </a:solidFill>
          <a:prstDash val="solid"/>
          <a:bevel/>
        </a:ln>
        <a:effectLst>
          <a:outerShdw blurRad="76200" dist="381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25400" cap="flat">
          <a:noFill/>
          <a:miter lim="400000"/>
        </a:ln>
        <a:effectLst/>
        <a:sp3d/>
      </a:spPr>
      <a:bodyPr rot="0" spcFirstLastPara="1" vertOverflow="overflow" horzOverflow="overflow" vert="horz" wrap="square" lIns="91439" tIns="91439" rIns="91439" bIns="91439" numCol="1" spcCol="38100" rtlCol="0" anchor="t">
        <a:spAutoFit/>
      </a:bodyPr>
      <a:lstStyle>
        <a:defPPr marL="0" marR="0" indent="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Helvetica"/>
        <a:ea typeface="Helvetica"/>
        <a:cs typeface="Helvetica"/>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38100" dir="5400000" rotWithShape="0">
              <a:srgbClr val="000000">
                <a:alpha val="35000"/>
              </a:srgbClr>
            </a:outerShdw>
          </a:effectLst>
        </a:effectStyle>
        <a:effectStyle>
          <a:effectLst>
            <a:outerShdw blurRad="76200" dist="38100" dir="5400000" rotWithShape="0">
              <a:srgbClr val="000000">
                <a:alpha val="35000"/>
              </a:srgbClr>
            </a:outerShdw>
          </a:effectLst>
        </a:effectStyle>
        <a:effectStyle>
          <a:effectLst>
            <a:outerShdw blurRad="76200" dist="381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50800" cap="flat">
          <a:solidFill>
            <a:schemeClr val="accent1"/>
          </a:solidFill>
          <a:prstDash val="solid"/>
          <a:bevel/>
        </a:ln>
        <a:effectLst>
          <a:outerShdw blurRad="76200" dist="38100" dir="5400000" rotWithShape="0">
            <a:srgbClr val="000000">
              <a:alpha val="35000"/>
            </a:srgbClr>
          </a:outerShdw>
        </a:effectLst>
        <a:sp3d/>
      </a:spPr>
      <a:bodyPr rot="0" spcFirstLastPara="1" vertOverflow="overflow" horzOverflow="overflow" vert="horz" wrap="square" lIns="91439" tIns="91439" rIns="91439" bIns="91439" numCol="1" spcCol="38100" rtlCol="0" anchor="ctr">
        <a:spAutoFit/>
      </a:bodyPr>
      <a:lstStyle>
        <a:defPPr marL="0" marR="0" indent="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50800" cap="flat">
          <a:solidFill>
            <a:schemeClr val="accent1"/>
          </a:solidFill>
          <a:prstDash val="solid"/>
          <a:bevel/>
        </a:ln>
        <a:effectLst>
          <a:outerShdw blurRad="76200" dist="381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25400" cap="flat">
          <a:noFill/>
          <a:miter lim="400000"/>
        </a:ln>
        <a:effectLst/>
        <a:sp3d/>
      </a:spPr>
      <a:bodyPr rot="0" spcFirstLastPara="1" vertOverflow="overflow" horzOverflow="overflow" vert="horz" wrap="square" lIns="91439" tIns="91439" rIns="91439" bIns="91439" numCol="1" spcCol="38100" rtlCol="0" anchor="t">
        <a:spAutoFit/>
      </a:bodyPr>
      <a:lstStyle>
        <a:defPPr marL="0" marR="0" indent="0" algn="l" defTabSz="18288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855</Words>
  <Application>Microsoft Macintosh PowerPoint</Application>
  <PresentationFormat>Custom</PresentationFormat>
  <Paragraphs>112</Paragraphs>
  <Slides>15</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Helvetica</vt:lpstr>
      <vt:lpstr>Lato Bold</vt:lpstr>
      <vt:lpstr>Lato Heavy</vt:lpstr>
      <vt:lpstr>Lato Regular</vt:lpstr>
      <vt:lpstr>Default</vt:lpstr>
      <vt:lpstr>Multi-GeV Electron Combs from a Plasma Wakefield Accelerator</vt:lpstr>
      <vt:lpstr>What to expect</vt:lpstr>
      <vt:lpstr>Plasma accelerators keep improving: energy, brightness, stability</vt:lpstr>
      <vt:lpstr>A less-explored feature of plasma accelerators: in-situ beam shaping</vt:lpstr>
      <vt:lpstr>Multi-color beam generated in a PWFA (the FACET E217 experiment)</vt:lpstr>
      <vt:lpstr>A long driver means a long injection phase</vt:lpstr>
      <vt:lpstr>Revisiting E217 at FACET-II: two changes uncover new physics</vt:lpstr>
      <vt:lpstr>The physics explained by PIC simulations</vt:lpstr>
      <vt:lpstr>Ionization-injected beams show distinct energy peaks</vt:lpstr>
      <vt:lpstr>A beam consisting of more than 10 microbunches</vt:lpstr>
      <vt:lpstr>Spacing between adjacent peaks turns over at the highest energies</vt:lpstr>
      <vt:lpstr>Without strong loading, the spacing rises monotonically — as expected</vt:lpstr>
      <vt:lpstr>Longitudinal phase space (LPS) mapping during injection</vt:lpstr>
      <vt:lpstr>Summary</vt:lpstr>
      <vt:lpstr>Backup: Drive beam waist scan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Chaojie Zhang</cp:lastModifiedBy>
  <cp:revision>1</cp:revision>
  <dcterms:modified xsi:type="dcterms:W3CDTF">2026-07-30T18:18:55Z</dcterms:modified>
</cp:coreProperties>
</file>