
<file path=[Content_Types].xml><?xml version="1.0" encoding="utf-8"?>
<Types xmlns="http://schemas.openxmlformats.org/package/2006/content-types">
  <Default ContentType="application/x-fontdata" Extension="fntdata"/>
  <Default ContentType="image/gif" Extension="gif"/>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Lst>
  <p:sldSz cy="5143500" cx="9144000"/>
  <p:notesSz cx="6858000" cy="9144000"/>
  <p:embeddedFontLst>
    <p:embeddedFont>
      <p:font typeface="Helvetica Neue"/>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5BDA457-681B-4BBD-A59A-771CEEDF2145}">
  <a:tblStyle styleId="{05BDA457-681B-4BBD-A59A-771CEEDF2145}"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HelveticaNeue-regular.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HelveticaNeue-italic.fntdata"/><Relationship Id="rId30" Type="http://schemas.openxmlformats.org/officeDocument/2006/relationships/font" Target="fonts/HelveticaNeue-bold.fntdata"/><Relationship Id="rId11" Type="http://schemas.openxmlformats.org/officeDocument/2006/relationships/slide" Target="slides/slide5.xml"/><Relationship Id="rId10" Type="http://schemas.openxmlformats.org/officeDocument/2006/relationships/slide" Target="slides/slide4.xml"/><Relationship Id="rId32" Type="http://schemas.openxmlformats.org/officeDocument/2006/relationships/font" Target="fonts/HelveticaNeue-boldItalic.fntdata"/><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Hello everybody, my name is Tony Griffin. I am a graduate </a:t>
            </a:r>
            <a:r>
              <a:rPr lang="en"/>
              <a:t>student with the </a:t>
            </a:r>
            <a:r>
              <a:rPr lang="en"/>
              <a:t>School of Data Science at Old Dominion University and today I will be sharing our research focus</a:t>
            </a:r>
            <a:r>
              <a:rPr lang="en"/>
              <a:t>ing</a:t>
            </a:r>
            <a:r>
              <a:rPr lang="en"/>
              <a:t> on developing a nonlinear theory for the plasma wakefields produced by elliptical beams through the use of machine learning.</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work is a joint effort between Old Dominion University and UCLA.</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15 seconds (0:15)</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3f0e1046b6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3f0e1046b6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Plasma wakefield acceleration offers an exciting method for the development of more efficient linear colliders due to the larger acceleration gradients offered compared to radio-frequency counterparts.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Our research focuses on the nonlinear blowout regime, wherein a drive electron bunch travels through underdense plasma.</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In this visualization, we see the drive bunch moving to the right and as it is traveling, it expels all plasma electrons radially, forming a plasma ion cavity surrounded by a plasma electron sheath.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These ions will eventually pull the electrons back in, overshoot, and cause the formation of a nonlinear plasma wakefield, which is denoted by the red line.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 trailing electron bunch is loaded at the back of the bubble and is able to surf the wakefield to experience the accelerating and focusing fields and gain transferred energy from the drive bunch.</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Characterizing this plasma wakefield is incredibly important for plasma-based accelerator operations and is the focus of our research efforts.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30-45 seconds (1:00)</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Notes:</a:t>
            </a:r>
            <a:endParaRPr/>
          </a:p>
          <a:p>
            <a:pPr indent="-298450" lvl="0" marL="457200" rtl="0" algn="l">
              <a:spcBef>
                <a:spcPts val="0"/>
              </a:spcBef>
              <a:spcAft>
                <a:spcPts val="0"/>
              </a:spcAft>
              <a:buSzPts val="1100"/>
              <a:buChar char="●"/>
            </a:pPr>
            <a:r>
              <a:rPr lang="en"/>
              <a:t>Drive bunch decel, trailing bunch accel</a:t>
            </a:r>
            <a:endParaRPr/>
          </a:p>
          <a:p>
            <a:pPr indent="-298450" lvl="0" marL="457200" rtl="0" algn="l">
              <a:spcBef>
                <a:spcPts val="0"/>
              </a:spcBef>
              <a:spcAft>
                <a:spcPts val="0"/>
              </a:spcAft>
              <a:buSzPts val="1100"/>
              <a:buChar char="●"/>
            </a:pPr>
            <a:r>
              <a:rPr lang="en"/>
              <a:t>Longitudinal wakefield - accel</a:t>
            </a:r>
            <a:endParaRPr/>
          </a:p>
          <a:p>
            <a:pPr indent="-298450" lvl="0" marL="457200" rtl="0" algn="l">
              <a:spcBef>
                <a:spcPts val="0"/>
              </a:spcBef>
              <a:spcAft>
                <a:spcPts val="0"/>
              </a:spcAft>
              <a:buSzPts val="1100"/>
              <a:buChar char="●"/>
            </a:pPr>
            <a:r>
              <a:rPr lang="en"/>
              <a:t>Transverse wakefield - focus</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3efe0a2406b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3efe0a2406b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Work has been done for characterizing the wakefield, specifically those created by </a:t>
            </a:r>
            <a:r>
              <a:rPr lang="en"/>
              <a:t>axisymmetric</a:t>
            </a:r>
            <a:r>
              <a:rPr lang="en"/>
              <a:t> drive beams.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Notably</a:t>
            </a:r>
            <a:r>
              <a:rPr lang="en"/>
              <a:t>, Lu et al developed a </a:t>
            </a:r>
            <a:r>
              <a:rPr lang="en"/>
              <a:t>predictive</a:t>
            </a:r>
            <a:r>
              <a:rPr lang="en"/>
              <a:t> model for both the blowout trajectory and the wakefields under the blowout regime.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In this work t</a:t>
            </a:r>
            <a:r>
              <a:rPr lang="en"/>
              <a:t>hey expressed the wakefields completely in terms of the wake potential, psi.</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In turn, </a:t>
            </a:r>
            <a:r>
              <a:rPr lang="en"/>
              <a:t>using a model for the surrounding electron sheath, psi is expressed in terms of the blowout trajectory, rb, shown in the top left visualization forming as the drive bunch is propagating to the left.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Consequently</a:t>
            </a:r>
            <a:r>
              <a:rPr lang="en"/>
              <a:t>, solving for this blowout trajectory allows the wake potential and associated accelerating and focusing fields to be calculated.</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Equation 3</a:t>
            </a:r>
            <a:r>
              <a:rPr lang="en"/>
              <a:t> is particularly useful as it provides a function for our beam parameters, sigma and lambda, to determine the blowout trajectory.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So by a series of computations, we are able to predict the wakefield using the drive bunch parameters; which is a foundational finding to our research.</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As seen in the bottom left figures, this model shows great agreement between prediction and simulation, both for blowout trajectories and wakefields, particularly at the front and center of the simulation.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model also shows correct structure of the blowout trajectory and the wakefields towards the rear of the blowout, but work was required to increase the predictive quality within that region.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 ½ min (2:30)</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Notes:</a:t>
            </a:r>
            <a:endParaRPr/>
          </a:p>
          <a:p>
            <a:pPr indent="-298450" lvl="0" marL="457200" rtl="0" algn="l">
              <a:spcBef>
                <a:spcPts val="0"/>
              </a:spcBef>
              <a:spcAft>
                <a:spcPts val="0"/>
              </a:spcAft>
              <a:buSzPts val="1100"/>
              <a:buChar char="●"/>
            </a:pPr>
            <a:r>
              <a:rPr lang="en"/>
              <a:t>Sigma &amp; lambda define the beam params</a:t>
            </a:r>
            <a:endParaRPr/>
          </a:p>
          <a:p>
            <a:pPr indent="-298450" lvl="1" marL="914400" rtl="0" algn="l">
              <a:spcBef>
                <a:spcPts val="0"/>
              </a:spcBef>
              <a:spcAft>
                <a:spcPts val="0"/>
              </a:spcAft>
              <a:buSzPts val="1100"/>
              <a:buChar char="○"/>
            </a:pPr>
            <a:r>
              <a:rPr lang="en"/>
              <a:t>Lambda = A * sigma values (beam sizes)</a:t>
            </a:r>
            <a:endParaRPr/>
          </a:p>
          <a:p>
            <a:pPr indent="-298450" lvl="0" marL="457200" rtl="0" algn="l">
              <a:spcBef>
                <a:spcPts val="0"/>
              </a:spcBef>
              <a:spcAft>
                <a:spcPts val="0"/>
              </a:spcAft>
              <a:buSzPts val="1100"/>
              <a:buChar char="●"/>
            </a:pPr>
            <a:r>
              <a:rPr lang="en"/>
              <a:t>Wake potential eq</a:t>
            </a:r>
            <a:endParaRPr/>
          </a:p>
          <a:p>
            <a:pPr indent="-298450" lvl="1" marL="914400" rtl="0" algn="l">
              <a:spcBef>
                <a:spcPts val="0"/>
              </a:spcBef>
              <a:spcAft>
                <a:spcPts val="0"/>
              </a:spcAft>
              <a:buSzPts val="1100"/>
              <a:buChar char="○"/>
            </a:pPr>
            <a:r>
              <a:rPr lang="en"/>
              <a:t>First part (r_b^2…\beta(\xi)) is \psi_0</a:t>
            </a:r>
            <a:endParaRPr/>
          </a:p>
          <a:p>
            <a:pPr indent="-298450" lvl="0" marL="457200" rtl="0" algn="l">
              <a:spcBef>
                <a:spcPts val="0"/>
              </a:spcBef>
              <a:spcAft>
                <a:spcPts val="0"/>
              </a:spcAft>
              <a:buSzPts val="1100"/>
              <a:buChar char="●"/>
            </a:pPr>
            <a:r>
              <a:rPr lang="en"/>
              <a:t>\beta</a:t>
            </a:r>
            <a:endParaRPr/>
          </a:p>
          <a:p>
            <a:pPr indent="-298450" lvl="1" marL="914400" rtl="0" algn="l">
              <a:spcBef>
                <a:spcPts val="0"/>
              </a:spcBef>
              <a:spcAft>
                <a:spcPts val="0"/>
              </a:spcAft>
              <a:buSzPts val="1100"/>
              <a:buChar char="○"/>
            </a:pPr>
            <a:r>
              <a:rPr lang="en"/>
              <a:t>Relates sheath parameters to the blowout trajectory</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3efe0a2406b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3efe0a2406b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reason for the </a:t>
            </a:r>
            <a:r>
              <a:rPr lang="en"/>
              <a:t>discrepancy</a:t>
            </a:r>
            <a:r>
              <a:rPr lang="en"/>
              <a:t> at the rear of the blowout was that t</a:t>
            </a:r>
            <a:r>
              <a:rPr lang="en"/>
              <a:t>he original model used a single-sheath description that constrains the wake potential to remain nonnegative; which is a reasonable approximation for the front of the blowout, but one that does not hold towards the rear, where it is expected to approach -1.</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As such, the predictive ability degrades in that region for both the blowout trajectory and the wakefield.</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Dalichaouch et al. addresses this limitation while preserving the Lu-style wake potential form by replacing the single-sheath beta with a multi-sheath beta prime, made possible from a source model that can be negative in regions outside the ion cavity.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As beta defines how the sheath parameters modifies blowout trajectory, it is </a:t>
            </a:r>
            <a:r>
              <a:rPr lang="en"/>
              <a:t>vitally</a:t>
            </a:r>
            <a:r>
              <a:rPr lang="en"/>
              <a:t> important to have an accurate model for this term.</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 result of this shows a notable improvement in </a:t>
            </a:r>
            <a:r>
              <a:rPr lang="en"/>
              <a:t>predictive</a:t>
            </a:r>
            <a:r>
              <a:rPr lang="en"/>
              <a:t> quality for the blowout trajectory and the wakefield and maintains structural accuracy.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 min (3:30)</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Notes:</a:t>
            </a:r>
            <a:endParaRPr/>
          </a:p>
          <a:p>
            <a:pPr indent="-298450" lvl="0" marL="457200" rtl="0" algn="l">
              <a:spcBef>
                <a:spcPts val="0"/>
              </a:spcBef>
              <a:spcAft>
                <a:spcPts val="0"/>
              </a:spcAft>
              <a:buSzPts val="1100"/>
              <a:buChar char="●"/>
            </a:pPr>
            <a:r>
              <a:rPr lang="en"/>
              <a:t>Eq 6 is reduced form of eq 3 previous slide; only change is beta</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3f428f9e848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3f428f9e848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Up to this point, the models I have discussed assume axisymmetry, where the blowout can be described by a single radius rb.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For a transversely asymmetric drive beam, that assumption breaks down as the plasma cavity is no longer circular, and the wakefields are no longer uniform across axes.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Through simulation, however, it was determined by Manwani et al that the asymmetric cross section of the blowout can be </a:t>
            </a:r>
            <a:r>
              <a:rPr lang="en"/>
              <a:t>approximately</a:t>
            </a:r>
            <a:r>
              <a:rPr lang="en"/>
              <a:t> treated as an ellipse, described by two semi-axes, ap and bp.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 key result for our work is the resulting definition of the wake potential, psi, shown in equation 7, and which will depend on x and y quadratically.</a:t>
            </a:r>
            <a:endParaRPr/>
          </a:p>
          <a:p>
            <a:pPr indent="0" lvl="0" marL="0" rtl="0" algn="l">
              <a:spcBef>
                <a:spcPts val="0"/>
              </a:spcBef>
              <a:spcAft>
                <a:spcPts val="0"/>
              </a:spcAft>
              <a:buNone/>
            </a:pPr>
            <a:r>
              <a:rPr lang="en"/>
              <a:t> </a:t>
            </a:r>
            <a:endParaRPr/>
          </a:p>
          <a:p>
            <a:pPr indent="0" lvl="0" marL="0" rtl="0" algn="l">
              <a:spcBef>
                <a:spcPts val="0"/>
              </a:spcBef>
              <a:spcAft>
                <a:spcPts val="0"/>
              </a:spcAft>
              <a:buNone/>
            </a:pPr>
            <a:r>
              <a:rPr lang="en"/>
              <a:t>This is important because once psi is known, the wakefields follow from its derivatives: the transverse gradients give the focusing fields in equations 9 and 10, and the longitudinal derivative gives the accelerating field in equation 8.</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elliptical model gives good agreement for the cavity structure and transverse wakefields, as shown by the comparison between the fitted elliptical boundary and simulation in the top figure.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H</a:t>
            </a:r>
            <a:r>
              <a:rPr lang="en"/>
              <a:t>owever, disagreement </a:t>
            </a:r>
            <a:r>
              <a:rPr lang="en"/>
              <a:t>exists</a:t>
            </a:r>
            <a:r>
              <a:rPr lang="en"/>
              <a:t> between this model and the longitudinal wakefield shown in the bottom figure.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As such more work is needed to model this longitudinal wakefield, which we believe machine learning can aid in.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 ½ Min (5:00)</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Notes:</a:t>
            </a:r>
            <a:endParaRPr/>
          </a:p>
          <a:p>
            <a:pPr indent="-298450" lvl="0" marL="457200" rtl="0" algn="l">
              <a:spcBef>
                <a:spcPts val="0"/>
              </a:spcBef>
              <a:spcAft>
                <a:spcPts val="0"/>
              </a:spcAft>
              <a:buSzPts val="1100"/>
              <a:buChar char="●"/>
            </a:pPr>
            <a:r>
              <a:rPr lang="en"/>
              <a:t>Acceleration</a:t>
            </a:r>
            <a:r>
              <a:rPr lang="en"/>
              <a:t> &amp; Focusing field equations are general, not specifically from paper</a:t>
            </a:r>
            <a:endParaRPr/>
          </a:p>
          <a:p>
            <a:pPr indent="-298450" lvl="0" marL="457200" rtl="0" algn="l">
              <a:spcBef>
                <a:spcPts val="0"/>
              </a:spcBef>
              <a:spcAft>
                <a:spcPts val="0"/>
              </a:spcAft>
              <a:buSzPts val="1100"/>
              <a:buChar char="●"/>
            </a:pPr>
            <a:r>
              <a:rPr lang="en"/>
              <a:t>p_p^2 = a_p * b_b</a:t>
            </a:r>
            <a:endParaRPr/>
          </a:p>
          <a:p>
            <a:pPr indent="-298450" lvl="0" marL="457200" rtl="0" algn="l">
              <a:spcBef>
                <a:spcPts val="0"/>
              </a:spcBef>
              <a:spcAft>
                <a:spcPts val="0"/>
              </a:spcAft>
              <a:buSzPts val="1100"/>
              <a:buChar char="●"/>
            </a:pPr>
            <a:r>
              <a:rPr lang="en"/>
              <a:t>d_p^2 = a_p^2 + b_p^2</a:t>
            </a:r>
            <a:endParaRPr/>
          </a:p>
          <a:p>
            <a:pPr indent="-298450" lvl="0" marL="457200" rtl="0" algn="l">
              <a:spcBef>
                <a:spcPts val="0"/>
              </a:spcBef>
              <a:spcAft>
                <a:spcPts val="0"/>
              </a:spcAft>
              <a:buSzPts val="1100"/>
              <a:buChar char="●"/>
            </a:pPr>
            <a:r>
              <a:rPr lang="en"/>
              <a:t>Their rb is extracted from simulation, not from DE</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3efe0a2406b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3efe0a2406b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With the elliptical wake-potential form established, we can now transition from the existing Lu model to the one for the blowout trajectory caused from asymmetric beams.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In particular, we </a:t>
            </a:r>
            <a:r>
              <a:rPr lang="en"/>
              <a:t>utilize</a:t>
            </a:r>
            <a:r>
              <a:rPr lang="en"/>
              <a:t> the asymmetric psi function to determine a new form of the blowout trajectory and use the python symbolic library, SymPy, to perform some of the </a:t>
            </a:r>
            <a:r>
              <a:rPr lang="en"/>
              <a:t>mathematical</a:t>
            </a:r>
            <a:r>
              <a:rPr lang="en"/>
              <a:t> derivation automatically.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t>
            </a:r>
            <a:r>
              <a:rPr lang="en"/>
              <a:t>he overall workflow remains the same: solve for the blowout trajectory, then use that trajectory to determine the wake potential and wakefields.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 difficulty is that the asymmetric trajectory differential equation at the bottom contains terms that are not available in a simple analytical form.</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Thus to solve this differential equation, we must find usable forms for both the psi0 term for a complete form of psi and Az, which is the longitudinal vector component from the drive bunch.</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It is also important to note that the equation shown here is for the x-axis; to solve for the y-axis, we edit two terms.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First, psi’s inputs are changed to set rbx to 0 and rby is passed in; then, Ax towards the end is altered to Ay.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In this way, we </a:t>
            </a:r>
            <a:r>
              <a:rPr lang="en"/>
              <a:t>receive</a:t>
            </a:r>
            <a:r>
              <a:rPr lang="en"/>
              <a:t> equations for both axes.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 min (6:00)</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Notes:</a:t>
            </a:r>
            <a:endParaRPr/>
          </a:p>
          <a:p>
            <a:pPr indent="-298450" lvl="0" marL="457200" rtl="0" algn="l">
              <a:spcBef>
                <a:spcPts val="0"/>
              </a:spcBef>
              <a:spcAft>
                <a:spcPts val="0"/>
              </a:spcAft>
              <a:buSzPts val="1100"/>
              <a:buChar char="●"/>
            </a:pPr>
            <a:r>
              <a:rPr lang="en"/>
              <a:t>dAx/dxi uses a simplified model similar to the symmetric case</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efe0a2406b_4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3efe0a2406b_4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To solve this differential equation, we utilize QuickPIC, the quasi-static, particle in cell simulation code to generate training and testing data.</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code uses the quasi-static approximation, wherein it is presumed that the plasma wake oscillation is substantially greater than the beam evolution, which has the effect of a slower beam evolution in comparison to the plasma evolution.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With this assumption, QuickPIC will transform cartesian coordinates into co-moving coordinates and all quantities are separated into two time scales, xi and s.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When it comes time to solve the wake, we assume the beam </a:t>
            </a:r>
            <a:r>
              <a:rPr lang="en"/>
              <a:t>quantities</a:t>
            </a:r>
            <a:r>
              <a:rPr lang="en"/>
              <a:t> are </a:t>
            </a:r>
            <a:r>
              <a:rPr lang="en"/>
              <a:t>frozen</a:t>
            </a:r>
            <a:r>
              <a:rPr lang="en"/>
              <a:t> and solve the 2D poisson equations backward at each slice.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Upon completion of these plasma quantities, the results are then used to solve for the beam quantities, and continue to the next loop.</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Recently, mesh refinement has also been implemented to further optimize the computational demands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 min (7:00)</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Notes:</a:t>
            </a:r>
            <a:endParaRPr/>
          </a:p>
          <a:p>
            <a:pPr indent="-298450" lvl="0" marL="457200" rtl="0" algn="l">
              <a:spcBef>
                <a:spcPts val="0"/>
              </a:spcBef>
              <a:spcAft>
                <a:spcPts val="0"/>
              </a:spcAft>
              <a:buSzPts val="1100"/>
              <a:buChar char="●"/>
            </a:pPr>
            <a:r>
              <a:rPr lang="en"/>
              <a:t>Mesh refinement implemented for computation improvement</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3f52f83d842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3f52f83d842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With that background in mind, t</a:t>
            </a:r>
            <a:r>
              <a:rPr lang="en"/>
              <a:t>o model the missing terms in the asymmetric blowout equation, we generated a dataset using QuickPIC, made up of 100 simulations.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Each simulation is a one-step, three-dimensional simulation of an asymmetric Gaussian drive bunch on a 256 cubed grid space.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 beam’s geometry is randomly varied through controlling sigmax and </a:t>
            </a:r>
            <a:r>
              <a:rPr lang="en"/>
              <a:t>sigma_y, whose values are in the range of 0.1 to 2, and sigma_z which sits in the 0.4 to 0.8 range; all of which are sampled from a normal distribution.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 lambda value is sampled between 4 and 8 as well to control the beam strength and calculate the beam amplitude, a value which is passed to QuickPIC.</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By varying these the beam geometry and strength, we generate a range of asymmetric blowout shapes and wakefield responses to act as high-fidelity training data for modeling the missing terms and validating results.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Here we assume strong blowout cases; however, future work will see us expand this dataset into other regimes to validate further results.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 min (8:00)</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Notes:</a:t>
            </a:r>
            <a:endParaRPr/>
          </a:p>
          <a:p>
            <a:pPr indent="-298450" lvl="0" marL="457200" rtl="0" algn="l">
              <a:spcBef>
                <a:spcPts val="0"/>
              </a:spcBef>
              <a:spcAft>
                <a:spcPts val="0"/>
              </a:spcAft>
              <a:buSzPts val="1100"/>
              <a:buChar char="●"/>
            </a:pPr>
            <a:r>
              <a:rPr lang="en"/>
              <a:t>Short beam regime as sigma_z &lt; 1</a:t>
            </a:r>
            <a:endParaRPr/>
          </a:p>
          <a:p>
            <a:pPr indent="-298450" lvl="0" marL="457200" rtl="0" algn="l">
              <a:spcBef>
                <a:spcPts val="0"/>
              </a:spcBef>
              <a:spcAft>
                <a:spcPts val="0"/>
              </a:spcAft>
              <a:buSzPts val="1100"/>
              <a:buChar char="●"/>
            </a:pPr>
            <a:r>
              <a:rPr lang="en"/>
              <a:t>A = lambda / (sigma_x * sigma_y)</a:t>
            </a:r>
            <a:endParaRPr/>
          </a:p>
          <a:p>
            <a:pPr indent="-298450" lvl="0" marL="457200" rtl="0" algn="l">
              <a:spcBef>
                <a:spcPts val="0"/>
              </a:spcBef>
              <a:spcAft>
                <a:spcPts val="0"/>
              </a:spcAft>
              <a:buSzPts val="1100"/>
              <a:buChar char="●"/>
            </a:pPr>
            <a:r>
              <a:rPr lang="en"/>
              <a:t>Plasma density = 10^{17}cm^{-3}</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3f52f83d842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3f52f83d842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From each QuickPIC simulation, we extract the quantities needed to connect the simulation data back to the analytical trajectory model.</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 red curve on the left-most visualizations shows the extracted blowout trajectory for the x and y axes that we are currently attempting to model using the earlier differential equation.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Once this blowout trajectory has been solved for from start to finish, we can move onto the next step of determining a model for psi; and from psi calculate the accelerating and focusing wakefields.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In this sense, we follow the same workflow as the Lu et al model to calculate the wakefield from the beam parameters.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All of these targeted quantities from each simulation will be used as supervised learning training data as well as test data to validate the results.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 min (9:00)</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3f58c7f36d0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2" name="Google Shape;272;g3f58c7f36d0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 first missing term we model is psi0​, the on-axis wake potential.</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For this initial model, we fit psi0​ as a function of rbx and rby extracted from 10 QuickPIC simulations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Then, the dataset is augmented with known symmetric theory points from the multi-sheath model.</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gives the regression both simulation information from asymmetric cases and physically motivated behavior in the symmetric case.</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 fitted model uses polynomial combinations of the two blowout radii to acquire a usable approximation, from which, we can then combine with the asymmetric theory to determine the wake potential.</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equation can then be utilized when solving the blowout trajectory.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In the future, we hope to replace this regression model with a physics informed neural network to improve accuracy, factor field information into the model, and extract any unknown parameters.</a:t>
            </a:r>
            <a:endParaRPr/>
          </a:p>
          <a:p>
            <a:pPr indent="0" lvl="0" marL="0" rtl="0" algn="l">
              <a:spcBef>
                <a:spcPts val="0"/>
              </a:spcBef>
              <a:spcAft>
                <a:spcPts val="0"/>
              </a:spcAft>
              <a:buNone/>
            </a:pPr>
            <a:r>
              <a:rPr lang="en"/>
              <a:t> </a:t>
            </a:r>
            <a:endParaRPr/>
          </a:p>
          <a:p>
            <a:pPr indent="0" lvl="0" marL="0" rtl="0" algn="l">
              <a:spcBef>
                <a:spcPts val="0"/>
              </a:spcBef>
              <a:spcAft>
                <a:spcPts val="0"/>
              </a:spcAft>
              <a:buNone/>
            </a:pPr>
            <a:r>
              <a:rPr lang="en"/>
              <a:t>TARGET: 1 min (10:00)</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3efe0a2406b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3efe0a2406b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For the remaining Az term, simple regression is not be flexible enough; particularly as it requires spatial coordinates and beam parameters as input.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motivates the use of neural networks, and specifically physics-informed neural networks.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Neural networks present a method of nonlinear function fitting through the updating of weights and biases.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These weights and biases are updated based on the given input data to match the ground truth target; however, in physical domains where functions become more complex, they require a great deal of data to learn from.</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For computationally demanding simulations like QuickPIC, this becomes a </a:t>
            </a:r>
            <a:r>
              <a:rPr lang="en"/>
              <a:t>prohibitive</a:t>
            </a:r>
            <a:r>
              <a:rPr lang="en"/>
              <a:t> factor for utilizing neural networks.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 physics-informed neural network helps address this by adding known physical constraints directly into the training loss; so, instead of training only on simulation data, the model is also penalized when it violates the governing equation.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By </a:t>
            </a:r>
            <a:r>
              <a:rPr lang="en"/>
              <a:t>incorporating</a:t>
            </a:r>
            <a:r>
              <a:rPr lang="en"/>
              <a:t> this prior information, this</a:t>
            </a:r>
            <a:r>
              <a:rPr lang="en"/>
              <a:t> acts as a physics-based regularizer in that it reduces the space of possible neural-network outputs and allows limited QuickPIC data to be used more effectively.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is essential for development of a complete blowout </a:t>
            </a:r>
            <a:r>
              <a:rPr lang="en"/>
              <a:t>theory as the field from the driver and sheath is  inherently difficult to model; we will utilize machine learning to utilize both high fidelity data and current theory to compensate for the missing parts.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2 min (12:00)</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g3efe0a2406b_4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7" name="Google Shape;297;g3efe0a2406b_4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With that background, we utilize a physics-informed neural network trained </a:t>
            </a:r>
            <a:r>
              <a:rPr lang="en"/>
              <a:t>with</a:t>
            </a:r>
            <a:r>
              <a:rPr lang="en"/>
              <a:t> PyTorch for the modeling of our second missing component, the longitudinal vector component Az.</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term is important as it is the term responsible for giving a kick to the blowout formation at </a:t>
            </a:r>
            <a:r>
              <a:rPr lang="en"/>
              <a:t>the</a:t>
            </a:r>
            <a:r>
              <a:rPr lang="en"/>
              <a:t> start.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To begin, our model, a fully-connected neural network, takes in 2 dimensional </a:t>
            </a:r>
            <a:r>
              <a:rPr lang="en"/>
              <a:t>spatial</a:t>
            </a:r>
            <a:r>
              <a:rPr lang="en"/>
              <a:t> coordinates, x&amp;y, and the beam parameters sigma_x, sigma_y, and the beam amplitude as input and will output the resulting prediction for Az.</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To train the model, QuickPIC simulation data is used to determine the target for the predicted field and </a:t>
            </a:r>
            <a:r>
              <a:rPr lang="en"/>
              <a:t>the physics loss constrains the network toward solutions that satisfy the governing Poisson equation.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In </a:t>
            </a:r>
            <a:r>
              <a:rPr lang="en"/>
              <a:t>particular</a:t>
            </a:r>
            <a:r>
              <a:rPr lang="en"/>
              <a:t>, the physics loss term for this equation will minimize the residual of the negative transverse Laplacian of Az​ minus the beam current of the driver, Jz.</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Through training with this constraint, the network learns from both data and the underlying </a:t>
            </a:r>
            <a:r>
              <a:rPr lang="en"/>
              <a:t>physics.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We see a high degree of function fitting that can make predictions at rapid speed even when run with parameters not seen during training, as the bottom visualization shows.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Improvement can be had, though, particularly around the center through either an architecture that can support more parameters, longer training time, or another point sampling strategy.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In order to utilize this model in the solving of the blowout trajectory, we make use of PyTorch’s </a:t>
            </a:r>
            <a:r>
              <a:rPr lang="en"/>
              <a:t>automatic differentiation</a:t>
            </a:r>
            <a:r>
              <a:rPr lang="en"/>
              <a:t> library to calculate fast gradients for our equation, </a:t>
            </a:r>
            <a:r>
              <a:rPr lang="en"/>
              <a:t>giving us dAz/dx and dAz/dy, which are inserted into the corresponding trajectory equation.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2 min (14:00)</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Notes:</a:t>
            </a:r>
            <a:endParaRPr/>
          </a:p>
          <a:p>
            <a:pPr indent="-298450" lvl="0" marL="457200" rtl="0" algn="l">
              <a:spcBef>
                <a:spcPts val="0"/>
              </a:spcBef>
              <a:spcAft>
                <a:spcPts val="0"/>
              </a:spcAft>
              <a:buSzPts val="1100"/>
              <a:buChar char="●"/>
            </a:pPr>
            <a:r>
              <a:rPr lang="en"/>
              <a:t>Az relates to the drive bunch info; magnetic vector potential, gives a “kick” to the blowout</a:t>
            </a:r>
            <a:endParaRPr/>
          </a:p>
          <a:p>
            <a:pPr indent="-298450" lvl="0" marL="457200" rtl="0" algn="l">
              <a:spcBef>
                <a:spcPts val="0"/>
              </a:spcBef>
              <a:spcAft>
                <a:spcPts val="0"/>
              </a:spcAft>
              <a:buSzPts val="1100"/>
              <a:buChar char="●"/>
            </a:pPr>
            <a:r>
              <a:rPr lang="en"/>
              <a:t>Jz is the beam current of the driver</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3f4402449c9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 name="Google Shape;318;g3f4402449c9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With the psi0 approximation available, we can perform an initial test of the blowout trajectory solver, starting from near the center of the blowout.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We start from the center for this test as this allows us to test whether the modeled psi0​ term can reproduce the rear portion of the blowout trajectory, which is a challenging region to </a:t>
            </a:r>
            <a:r>
              <a:rPr lang="en"/>
              <a:t>model</a:t>
            </a:r>
            <a:r>
              <a:rPr lang="en"/>
              <a: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Additionally, the drive beam is not taken into account in this region, meaning we can isolate the psi0 results first before moving 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 </a:t>
            </a:r>
            <a:r>
              <a:rPr lang="en"/>
              <a:t>initial</a:t>
            </a:r>
            <a:r>
              <a:rPr lang="en"/>
              <a:t> </a:t>
            </a:r>
            <a:r>
              <a:rPr lang="en"/>
              <a:t>conditions</a:t>
            </a:r>
            <a:r>
              <a:rPr lang="en"/>
              <a:t> are extracted from the simulation data and tested in both the asymmetric and symmetric case with the red line representing the asymmetric and green representing the symmetric.</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We can see great agreement with simulation results and improvement over the symmetric case in that we are able to determine the blowout trajectory for both axes, particularly for the y axis.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We also show, in the bottom visualization, the resulting on-axis wakefield prediction in comparison with the ground truth from QuickPIC.</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In the rear region where the blowout trajectory has been solved for, it shows general agreement with the structure of the wakefield but will require further improvement.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One means of improvement could come from reintroducing our psi term as a physics informed neural network over polynomial regression to infer any additional parameters influencing the results.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 min (15:00)</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g3efe0a2406b_4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6" name="Google Shape;326;g3efe0a2406b_4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We then move from the center-starting test to now integrating the trajectory from the center of the drive bunch, where our Az term has the most effect.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is a particularly challenging starting point as the </a:t>
            </a:r>
            <a:r>
              <a:rPr lang="en"/>
              <a:t>initial</a:t>
            </a:r>
            <a:r>
              <a:rPr lang="en"/>
              <a:t> conditions are substantially harder to </a:t>
            </a:r>
            <a:r>
              <a:rPr lang="en"/>
              <a:t>acquire</a:t>
            </a:r>
            <a:r>
              <a:rPr lang="en"/>
              <a:t> as there naturally exists a sharp spike in electron density forming the sheath, making accurate gradient information hard to </a:t>
            </a:r>
            <a:r>
              <a:rPr lang="en"/>
              <a:t>acquire</a:t>
            </a:r>
            <a:r>
              <a:rPr lang="en"/>
              <a: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These results in the top most </a:t>
            </a:r>
            <a:r>
              <a:rPr lang="en"/>
              <a:t>visualizations</a:t>
            </a:r>
            <a:r>
              <a:rPr lang="en"/>
              <a:t> show decent results for the x-axis, which outperforms symmetric theory; however, we see notable disagreement in the y-axis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This disagreement extends to the wakefield; as the error accumulated, the effect is seen in the wakefield.</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Nevertheless, we compare our neural network based results for the asymmetric case against the symmetric baseline for Az and </a:t>
            </a:r>
            <a:r>
              <a:rPr lang="en"/>
              <a:t>we see improvement in some regions.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 min (16:00)</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3efe0a2406b_4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4" name="Google Shape;334;g3efe0a2406b_4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To summarize</a:t>
            </a:r>
            <a:r>
              <a:rPr lang="en"/>
              <a:t>, this work focuses on developing a predictive model for nonlinear plasma wakefields driven by asymmetric beams and leverages existing theory gives us a strong foundation: Lu provides the axisymmetric blowout framework, Dalichaouch improves the sheath closure near the rear of the bubble, and Manwani extends the wake-potential description to elliptical cavities.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However, for asymmetric drivers, several terms needed to close the blowout trajectory equation remain difficult to model analytically; which we address by using QuickPIC simulation data, then applying regression and physics-informed neural networks to model the missing terms.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Our preliminary results show that</a:t>
            </a:r>
            <a:r>
              <a:rPr lang="en"/>
              <a:t> the learned psi0 term can reproduce important rear-of-bubble trajectory behavior and that our Az physics informed neural network provides a path to fully model the blowout trajectory.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Moving forward, the goals are to finalize full front-to-back blowout trajectory prediction, validate the resulting accelerating field against simulation, and develop a standalone machine-learning model for asymmetric wakefield prediction from which we hope to extract unknown parameters to develop a predictive nonlinear theory.</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Thank you all, any questions?</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TARGET: 1 min (17:00)</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3f33a17b8c2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3f33a17b8c2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3f50d65df00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8" name="Google Shape;348;g3f50d65df00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3f55b9eee9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7" name="Google Shape;367;g3f55b9eee9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g3f50d65df00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4" name="Google Shape;374;g3f50d65df00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g3f95d15f759_1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8" name="Google Shape;398;g3f95d15f759_1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g3f5bc76da46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7" name="Google Shape;417;g3f5bc76da46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g3f57a445681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0" name="Google Shape;430;g3f57a445681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rgbClr val="1C4587"/>
        </a:solidFill>
      </p:bgPr>
    </p:bg>
    <p:spTree>
      <p:nvGrpSpPr>
        <p:cNvPr id="9" name="Shape 9"/>
        <p:cNvGrpSpPr/>
        <p:nvPr/>
      </p:nvGrpSpPr>
      <p:grpSpPr>
        <a:xfrm>
          <a:off x="0" y="0"/>
          <a:ext cx="0" cy="0"/>
          <a:chOff x="0" y="0"/>
          <a:chExt cx="0" cy="0"/>
        </a:xfrm>
      </p:grpSpPr>
      <p:sp>
        <p:nvSpPr>
          <p:cNvPr id="10" name="Google Shape;10;p2"/>
          <p:cNvSpPr txBox="1"/>
          <p:nvPr>
            <p:ph type="ctrTitle"/>
          </p:nvPr>
        </p:nvSpPr>
        <p:spPr>
          <a:xfrm>
            <a:off x="682050" y="402925"/>
            <a:ext cx="7779900" cy="17961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lt1"/>
              </a:buClr>
              <a:buSzPts val="5200"/>
              <a:buNone/>
              <a:defRPr sz="5200">
                <a:solidFill>
                  <a:schemeClr val="lt1"/>
                </a:solidFill>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2443050" y="2402175"/>
            <a:ext cx="4257900" cy="1241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2800"/>
              <a:buNone/>
              <a:defRPr sz="2800">
                <a:solidFill>
                  <a:schemeClr val="lt1"/>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
        <p:nvSpPr>
          <p:cNvPr id="13" name="Google Shape;13;p2"/>
          <p:cNvSpPr/>
          <p:nvPr/>
        </p:nvSpPr>
        <p:spPr>
          <a:xfrm>
            <a:off x="8575" y="4351650"/>
            <a:ext cx="9144000" cy="792000"/>
          </a:xfrm>
          <a:prstGeom prst="rect">
            <a:avLst/>
          </a:pr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14" name="Google Shape;14;p2" title="odu(1).png"/>
          <p:cNvPicPr preferRelativeResize="0"/>
          <p:nvPr/>
        </p:nvPicPr>
        <p:blipFill>
          <a:blip r:embed="rId2">
            <a:alphaModFix/>
          </a:blip>
          <a:stretch>
            <a:fillRect/>
          </a:stretch>
        </p:blipFill>
        <p:spPr>
          <a:xfrm>
            <a:off x="613075" y="4382325"/>
            <a:ext cx="1741951" cy="730650"/>
          </a:xfrm>
          <a:prstGeom prst="rect">
            <a:avLst/>
          </a:prstGeom>
          <a:noFill/>
          <a:ln>
            <a:noFill/>
          </a:ln>
        </p:spPr>
      </p:pic>
    </p:spTree>
  </p:cSld>
  <p:clrMapOvr>
    <a:masterClrMapping/>
  </p:clrMapOvr>
  <p:extLst>
    <p:ext uri="{DCECCB84-F9BA-43D5-87BE-67443E8EF086}">
      <p15:sldGuideLst>
        <p15:guide id="1" orient="horz" pos="2952">
          <p15:clr>
            <a:srgbClr val="E46962"/>
          </p15:clr>
        </p15:guide>
        <p15:guide id="2" orient="horz" pos="3048">
          <p15:clr>
            <a:srgbClr val="E46962"/>
          </p15:clr>
        </p15:guide>
        <p15:guide id="3" orient="horz" pos="3144">
          <p15:clr>
            <a:srgbClr val="E46962"/>
          </p15:clr>
        </p15:guide>
      </p15:sldGuideLst>
    </p:ext>
  </p:extLs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7" name="Google Shape;17;p3"/>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a:off x="0" y="0"/>
            <a:ext cx="9144000" cy="685800"/>
          </a:xfrm>
          <a:prstGeom prst="rect">
            <a:avLst/>
          </a:prstGeom>
          <a:solidFill>
            <a:srgbClr val="1C4587"/>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20" name="Google Shape;20;p4"/>
          <p:cNvSpPr txBox="1"/>
          <p:nvPr>
            <p:ph type="title"/>
          </p:nvPr>
        </p:nvSpPr>
        <p:spPr>
          <a:xfrm>
            <a:off x="311700" y="56550"/>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1" name="Google Shape;21;p4"/>
          <p:cNvSpPr txBox="1"/>
          <p:nvPr>
            <p:ph idx="1" type="body"/>
          </p:nvPr>
        </p:nvSpPr>
        <p:spPr>
          <a:xfrm>
            <a:off x="311700" y="1094775"/>
            <a:ext cx="8520600" cy="34743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2" name="Google Shape;22;p4"/>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sz="1000"/>
            </a:lvl1pPr>
            <a:lvl2pPr lvl="1">
              <a:buNone/>
              <a:defRPr sz="1000"/>
            </a:lvl2pPr>
            <a:lvl3pPr lvl="2">
              <a:buNone/>
              <a:defRPr sz="1000"/>
            </a:lvl3pPr>
            <a:lvl4pPr lvl="3">
              <a:buNone/>
              <a:defRPr sz="1000"/>
            </a:lvl4pPr>
            <a:lvl5pPr lvl="4">
              <a:buNone/>
              <a:defRPr sz="1000"/>
            </a:lvl5pPr>
            <a:lvl6pPr lvl="5">
              <a:buNone/>
              <a:defRPr sz="1000"/>
            </a:lvl6pPr>
            <a:lvl7pPr lvl="6">
              <a:buNone/>
              <a:defRPr sz="1000"/>
            </a:lvl7pPr>
            <a:lvl8pPr lvl="7">
              <a:buNone/>
              <a:defRPr sz="1000"/>
            </a:lvl8pPr>
            <a:lvl9pPr lvl="8">
              <a:buNone/>
              <a:defRPr sz="1000"/>
            </a:lvl9pPr>
          </a:lstStyle>
          <a:p>
            <a:pPr indent="0" lvl="0" marL="0" rtl="0" algn="r">
              <a:spcBef>
                <a:spcPts val="0"/>
              </a:spcBef>
              <a:spcAft>
                <a:spcPts val="0"/>
              </a:spcAft>
              <a:buNone/>
            </a:pPr>
            <a:fld id="{00000000-1234-1234-1234-123412341234}" type="slidenum">
              <a:rPr lang="en"/>
              <a:t>‹#›</a:t>
            </a:fld>
            <a:endParaRPr/>
          </a:p>
        </p:txBody>
      </p:sp>
      <p:sp>
        <p:nvSpPr>
          <p:cNvPr id="23" name="Google Shape;23;p4"/>
          <p:cNvSpPr txBox="1"/>
          <p:nvPr/>
        </p:nvSpPr>
        <p:spPr>
          <a:xfrm>
            <a:off x="0" y="4804800"/>
            <a:ext cx="4557900" cy="338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000">
                <a:solidFill>
                  <a:schemeClr val="dk2"/>
                </a:solidFill>
              </a:rPr>
              <a:t>Tony Griffin</a:t>
            </a:r>
            <a:endParaRPr sz="1000">
              <a:solidFill>
                <a:schemeClr val="dk2"/>
              </a:solidFill>
            </a:endParaRPr>
          </a:p>
        </p:txBody>
      </p:sp>
      <p:sp>
        <p:nvSpPr>
          <p:cNvPr id="24" name="Google Shape;24;p4"/>
          <p:cNvSpPr txBox="1"/>
          <p:nvPr/>
        </p:nvSpPr>
        <p:spPr>
          <a:xfrm>
            <a:off x="3193975" y="4804800"/>
            <a:ext cx="2744100" cy="338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000">
                <a:solidFill>
                  <a:schemeClr val="dk2"/>
                </a:solidFill>
              </a:rPr>
              <a:t>Advanced Accelerator </a:t>
            </a:r>
            <a:r>
              <a:rPr lang="en" sz="1000">
                <a:solidFill>
                  <a:schemeClr val="dk2"/>
                </a:solidFill>
              </a:rPr>
              <a:t>Conference</a:t>
            </a:r>
            <a:r>
              <a:rPr lang="en" sz="1000">
                <a:solidFill>
                  <a:schemeClr val="dk2"/>
                </a:solidFill>
              </a:rPr>
              <a:t> 2026</a:t>
            </a:r>
            <a:endParaRPr sz="1000">
              <a:solidFill>
                <a:schemeClr val="dk2"/>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sp>
        <p:nvSpPr>
          <p:cNvPr id="26" name="Google Shape;26;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8" name="Google Shape;28;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9" name="Google Shape;29;p5"/>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 name="Shape 30"/>
        <p:cNvGrpSpPr/>
        <p:nvPr/>
      </p:nvGrpSpPr>
      <p:grpSpPr>
        <a:xfrm>
          <a:off x="0" y="0"/>
          <a:ext cx="0" cy="0"/>
          <a:chOff x="0" y="0"/>
          <a:chExt cx="0" cy="0"/>
        </a:xfrm>
      </p:grpSpPr>
      <p:sp>
        <p:nvSpPr>
          <p:cNvPr id="31" name="Google Shape;31;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32" name="Google Shape;32;p6"/>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3" name="Shape 33"/>
        <p:cNvGrpSpPr/>
        <p:nvPr/>
      </p:nvGrpSpPr>
      <p:grpSpPr>
        <a:xfrm>
          <a:off x="0" y="0"/>
          <a:ext cx="0" cy="0"/>
          <a:chOff x="0" y="0"/>
          <a:chExt cx="0" cy="0"/>
        </a:xfrm>
      </p:grpSpPr>
      <p:sp>
        <p:nvSpPr>
          <p:cNvPr id="34" name="Google Shape;34;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5" name="Google Shape;35;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6" name="Google Shape;36;p7"/>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7" name="Shape 37"/>
        <p:cNvGrpSpPr/>
        <p:nvPr/>
      </p:nvGrpSpPr>
      <p:grpSpPr>
        <a:xfrm>
          <a:off x="0" y="0"/>
          <a:ext cx="0" cy="0"/>
          <a:chOff x="0" y="0"/>
          <a:chExt cx="0" cy="0"/>
        </a:xfrm>
      </p:grpSpPr>
      <p:sp>
        <p:nvSpPr>
          <p:cNvPr id="38" name="Google Shape;38;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9" name="Google Shape;39;p8"/>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0" name="Shape 40"/>
        <p:cNvGrpSpPr/>
        <p:nvPr/>
      </p:nvGrpSpPr>
      <p:grpSpPr>
        <a:xfrm>
          <a:off x="0" y="0"/>
          <a:ext cx="0" cy="0"/>
          <a:chOff x="0" y="0"/>
          <a:chExt cx="0" cy="0"/>
        </a:xfrm>
      </p:grpSpPr>
      <p:sp>
        <p:nvSpPr>
          <p:cNvPr id="41" name="Google Shape;41;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3" name="Google Shape;43;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4" name="Google Shape;44;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5" name="Google Shape;45;p9"/>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6" name="Shape 46"/>
        <p:cNvGrpSpPr/>
        <p:nvPr/>
      </p:nvGrpSpPr>
      <p:grpSpPr>
        <a:xfrm>
          <a:off x="0" y="0"/>
          <a:ext cx="0" cy="0"/>
          <a:chOff x="0" y="0"/>
          <a:chExt cx="0" cy="0"/>
        </a:xfrm>
      </p:grpSpPr>
      <p:sp>
        <p:nvSpPr>
          <p:cNvPr id="47" name="Google Shape;47;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8" name="Google Shape;48;p10"/>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9" name="Shape 49"/>
        <p:cNvGrpSpPr/>
        <p:nvPr/>
      </p:nvGrpSpPr>
      <p:grpSpPr>
        <a:xfrm>
          <a:off x="0" y="0"/>
          <a:ext cx="0" cy="0"/>
          <a:chOff x="0" y="0"/>
          <a:chExt cx="0" cy="0"/>
        </a:xfrm>
      </p:grpSpPr>
      <p:sp>
        <p:nvSpPr>
          <p:cNvPr id="50" name="Google Shape;50;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52" name="Google Shape;52;p11"/>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556784" y="4749851"/>
            <a:ext cx="548700" cy="393600"/>
          </a:xfrm>
          <a:prstGeom prst="rect">
            <a:avLst/>
          </a:prstGeom>
          <a:noFill/>
          <a:ln>
            <a:noFill/>
          </a:ln>
        </p:spPr>
        <p:txBody>
          <a:bodyPr anchorCtr="0" anchor="t" bIns="91425" lIns="91425" spcFirstLastPara="1" rIns="91425" wrap="square" tIns="91425">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8.png"/><Relationship Id="rId4" Type="http://schemas.openxmlformats.org/officeDocument/2006/relationships/image" Target="../media/image3.png"/><Relationship Id="rId5" Type="http://schemas.openxmlformats.org/officeDocument/2006/relationships/image" Target="../media/image2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2.png"/><Relationship Id="rId4" Type="http://schemas.openxmlformats.org/officeDocument/2006/relationships/hyperlink" Target="https://loa.ensta-paris.fr/research/upx-research-group/particle-beam-driven-plasma-wakefield-acceleratio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5.png"/><Relationship Id="rId4" Type="http://schemas.openxmlformats.org/officeDocument/2006/relationships/image" Target="../media/image23.png"/><Relationship Id="rId5" Type="http://schemas.openxmlformats.org/officeDocument/2006/relationships/image" Target="../media/image7.png"/><Relationship Id="rId6" Type="http://schemas.openxmlformats.org/officeDocument/2006/relationships/image" Target="../media/image5.png"/><Relationship Id="rId7" Type="http://schemas.openxmlformats.org/officeDocument/2006/relationships/image" Target="../media/image2.gi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33.png"/><Relationship Id="rId4" Type="http://schemas.openxmlformats.org/officeDocument/2006/relationships/image" Target="../media/image19.png"/><Relationship Id="rId5" Type="http://schemas.openxmlformats.org/officeDocument/2006/relationships/image" Target="../media/image12.png"/><Relationship Id="rId6" Type="http://schemas.openxmlformats.org/officeDocument/2006/relationships/image" Target="../media/image10.png"/><Relationship Id="rId7" Type="http://schemas.openxmlformats.org/officeDocument/2006/relationships/image" Target="../media/image11.png"/><Relationship Id="rId8" Type="http://schemas.openxmlformats.org/officeDocument/2006/relationships/image" Target="../media/image3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38.png"/><Relationship Id="rId4" Type="http://schemas.openxmlformats.org/officeDocument/2006/relationships/image" Target="../media/image49.png"/><Relationship Id="rId5" Type="http://schemas.openxmlformats.org/officeDocument/2006/relationships/image" Target="../media/image14.png"/><Relationship Id="rId6" Type="http://schemas.openxmlformats.org/officeDocument/2006/relationships/image" Target="../media/image15.png"/><Relationship Id="rId7" Type="http://schemas.openxmlformats.org/officeDocument/2006/relationships/image" Target="../media/image24.png"/><Relationship Id="rId8" Type="http://schemas.openxmlformats.org/officeDocument/2006/relationships/image" Target="../media/image2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8.png"/><Relationship Id="rId4" Type="http://schemas.openxmlformats.org/officeDocument/2006/relationships/image" Target="../media/image28.png"/><Relationship Id="rId5" Type="http://schemas.openxmlformats.org/officeDocument/2006/relationships/image" Target="../media/image57.png"/><Relationship Id="rId6" Type="http://schemas.openxmlformats.org/officeDocument/2006/relationships/image" Target="../media/image27.png"/><Relationship Id="rId7" Type="http://schemas.openxmlformats.org/officeDocument/2006/relationships/image" Target="../media/image3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1.png"/><Relationship Id="rId4" Type="http://schemas.openxmlformats.org/officeDocument/2006/relationships/image" Target="../media/image32.png"/><Relationship Id="rId5" Type="http://schemas.openxmlformats.org/officeDocument/2006/relationships/image" Target="../media/image40.png"/><Relationship Id="rId6" Type="http://schemas.openxmlformats.org/officeDocument/2006/relationships/image" Target="../media/image36.png"/><Relationship Id="rId7" Type="http://schemas.openxmlformats.org/officeDocument/2006/relationships/image" Target="../media/image34.png"/><Relationship Id="rId8" Type="http://schemas.openxmlformats.org/officeDocument/2006/relationships/image" Target="../media/image4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41.png"/><Relationship Id="rId4" Type="http://schemas.openxmlformats.org/officeDocument/2006/relationships/image" Target="../media/image37.png"/><Relationship Id="rId5" Type="http://schemas.openxmlformats.org/officeDocument/2006/relationships/image" Target="../media/image46.png"/><Relationship Id="rId6" Type="http://schemas.openxmlformats.org/officeDocument/2006/relationships/image" Target="../media/image39.png"/><Relationship Id="rId7" Type="http://schemas.openxmlformats.org/officeDocument/2006/relationships/image" Target="../media/image73.png"/><Relationship Id="rId8" Type="http://schemas.openxmlformats.org/officeDocument/2006/relationships/image" Target="../media/image7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55.png"/><Relationship Id="rId4" Type="http://schemas.openxmlformats.org/officeDocument/2006/relationships/image" Target="../media/image52.png"/><Relationship Id="rId5" Type="http://schemas.openxmlformats.org/officeDocument/2006/relationships/image" Target="../media/image59.png"/><Relationship Id="rId6" Type="http://schemas.openxmlformats.org/officeDocument/2006/relationships/image" Target="../media/image54.png"/><Relationship Id="rId7" Type="http://schemas.openxmlformats.org/officeDocument/2006/relationships/image" Target="../media/image45.png"/><Relationship Id="rId8" Type="http://schemas.openxmlformats.org/officeDocument/2006/relationships/image" Target="../media/image5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47.png"/><Relationship Id="rId4" Type="http://schemas.openxmlformats.org/officeDocument/2006/relationships/image" Target="../media/image35.png"/><Relationship Id="rId5" Type="http://schemas.openxmlformats.org/officeDocument/2006/relationships/image" Target="../media/image56.png"/><Relationship Id="rId6" Type="http://schemas.openxmlformats.org/officeDocument/2006/relationships/image" Target="../media/image51.png"/><Relationship Id="rId7" Type="http://schemas.openxmlformats.org/officeDocument/2006/relationships/image" Target="../media/image53.png"/><Relationship Id="rId8" Type="http://schemas.openxmlformats.org/officeDocument/2006/relationships/image" Target="../media/image6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6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62.png"/><Relationship Id="rId4" Type="http://schemas.openxmlformats.org/officeDocument/2006/relationships/image" Target="../media/image78.png"/><Relationship Id="rId5" Type="http://schemas.openxmlformats.org/officeDocument/2006/relationships/image" Target="../media/image61.png"/><Relationship Id="rId6" Type="http://schemas.openxmlformats.org/officeDocument/2006/relationships/image" Target="../media/image63.png"/><Relationship Id="rId7" Type="http://schemas.openxmlformats.org/officeDocument/2006/relationships/image" Target="../media/image68.png"/><Relationship Id="rId8" Type="http://schemas.openxmlformats.org/officeDocument/2006/relationships/image" Target="../media/image7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6.png"/><Relationship Id="rId4" Type="http://schemas.openxmlformats.org/officeDocument/2006/relationships/image" Target="../media/image7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75.png"/><Relationship Id="rId4" Type="http://schemas.openxmlformats.org/officeDocument/2006/relationships/image" Target="../media/image7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5.png"/><Relationship Id="rId4" Type="http://schemas.openxmlformats.org/officeDocument/2006/relationships/image" Target="../media/image23.png"/><Relationship Id="rId5" Type="http://schemas.openxmlformats.org/officeDocument/2006/relationships/image" Target="../media/image7.png"/><Relationship Id="rId6" Type="http://schemas.openxmlformats.org/officeDocument/2006/relationships/image" Target="../media/image2.gi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8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33.png"/><Relationship Id="rId4" Type="http://schemas.openxmlformats.org/officeDocument/2006/relationships/image" Target="../media/image19.png"/><Relationship Id="rId5" Type="http://schemas.openxmlformats.org/officeDocument/2006/relationships/image" Target="../media/image10.png"/><Relationship Id="rId6" Type="http://schemas.openxmlformats.org/officeDocument/2006/relationships/image" Target="../media/image67.png"/><Relationship Id="rId7" Type="http://schemas.openxmlformats.org/officeDocument/2006/relationships/image" Target="../media/image77.png"/><Relationship Id="rId8"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8.png"/><Relationship Id="rId4" Type="http://schemas.openxmlformats.org/officeDocument/2006/relationships/image" Target="../media/image28.png"/><Relationship Id="rId5" Type="http://schemas.openxmlformats.org/officeDocument/2006/relationships/image" Target="../media/image57.png"/><Relationship Id="rId6" Type="http://schemas.openxmlformats.org/officeDocument/2006/relationships/image" Target="../media/image2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41.png"/><Relationship Id="rId4" Type="http://schemas.openxmlformats.org/officeDocument/2006/relationships/image" Target="../media/image37.png"/><Relationship Id="rId5" Type="http://schemas.openxmlformats.org/officeDocument/2006/relationships/image" Target="../media/image46.png"/><Relationship Id="rId6" Type="http://schemas.openxmlformats.org/officeDocument/2006/relationships/image" Target="../media/image3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72.png"/><Relationship Id="rId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3"/>
          <p:cNvSpPr txBox="1"/>
          <p:nvPr>
            <p:ph type="ctrTitle"/>
          </p:nvPr>
        </p:nvSpPr>
        <p:spPr>
          <a:xfrm>
            <a:off x="682050" y="366200"/>
            <a:ext cx="7779900" cy="1595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SzPts val="990"/>
              <a:buNone/>
            </a:pPr>
            <a:r>
              <a:t/>
            </a:r>
            <a:endParaRPr sz="3400"/>
          </a:p>
          <a:p>
            <a:pPr indent="0" lvl="0" marL="0" rtl="0" algn="l">
              <a:spcBef>
                <a:spcPts val="0"/>
              </a:spcBef>
              <a:spcAft>
                <a:spcPts val="0"/>
              </a:spcAft>
              <a:buSzPts val="990"/>
              <a:buNone/>
            </a:pPr>
            <a:r>
              <a:rPr lang="en" sz="3200"/>
              <a:t>Nonlinear Theory for Plasma Wakefield Produced by Elliptical Beams via Data-Driven Physical Modeling</a:t>
            </a:r>
            <a:endParaRPr sz="3200"/>
          </a:p>
        </p:txBody>
      </p:sp>
      <p:cxnSp>
        <p:nvCxnSpPr>
          <p:cNvPr id="60" name="Google Shape;60;p13"/>
          <p:cNvCxnSpPr/>
          <p:nvPr/>
        </p:nvCxnSpPr>
        <p:spPr>
          <a:xfrm>
            <a:off x="8511550" y="4338450"/>
            <a:ext cx="578400" cy="0"/>
          </a:xfrm>
          <a:prstGeom prst="straightConnector1">
            <a:avLst/>
          </a:prstGeom>
          <a:noFill/>
          <a:ln cap="flat" cmpd="sng" w="9525">
            <a:solidFill>
              <a:schemeClr val="dk2"/>
            </a:solidFill>
            <a:prstDash val="solid"/>
            <a:round/>
            <a:headEnd len="med" w="med" type="none"/>
            <a:tailEnd len="med" w="med" type="none"/>
          </a:ln>
        </p:spPr>
      </p:cxnSp>
      <p:pic>
        <p:nvPicPr>
          <p:cNvPr id="61" name="Google Shape;61;p13"/>
          <p:cNvPicPr preferRelativeResize="0"/>
          <p:nvPr/>
        </p:nvPicPr>
        <p:blipFill>
          <a:blip r:embed="rId3">
            <a:alphaModFix/>
          </a:blip>
          <a:stretch>
            <a:fillRect/>
          </a:stretch>
        </p:blipFill>
        <p:spPr>
          <a:xfrm>
            <a:off x="5516200" y="4380750"/>
            <a:ext cx="745975" cy="751900"/>
          </a:xfrm>
          <a:prstGeom prst="rect">
            <a:avLst/>
          </a:prstGeom>
          <a:noFill/>
          <a:ln>
            <a:noFill/>
          </a:ln>
        </p:spPr>
      </p:pic>
      <p:pic>
        <p:nvPicPr>
          <p:cNvPr id="62" name="Google Shape;62;p13"/>
          <p:cNvPicPr preferRelativeResize="0"/>
          <p:nvPr/>
        </p:nvPicPr>
        <p:blipFill>
          <a:blip r:embed="rId4">
            <a:alphaModFix/>
          </a:blip>
          <a:stretch>
            <a:fillRect/>
          </a:stretch>
        </p:blipFill>
        <p:spPr>
          <a:xfrm>
            <a:off x="7135100" y="4358100"/>
            <a:ext cx="791950" cy="797200"/>
          </a:xfrm>
          <a:prstGeom prst="rect">
            <a:avLst/>
          </a:prstGeom>
          <a:noFill/>
          <a:ln>
            <a:noFill/>
          </a:ln>
        </p:spPr>
      </p:pic>
      <p:sp>
        <p:nvSpPr>
          <p:cNvPr id="63" name="Google Shape;63;p13"/>
          <p:cNvSpPr txBox="1"/>
          <p:nvPr/>
        </p:nvSpPr>
        <p:spPr>
          <a:xfrm>
            <a:off x="684525" y="1961300"/>
            <a:ext cx="60921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lt1"/>
                </a:solidFill>
              </a:rPr>
              <a:t>Tony Griffin</a:t>
            </a:r>
            <a:r>
              <a:rPr baseline="30000" lang="en" sz="1800">
                <a:solidFill>
                  <a:schemeClr val="lt1"/>
                </a:solidFill>
              </a:rPr>
              <a:t>1</a:t>
            </a:r>
            <a:r>
              <a:rPr lang="en" sz="1800">
                <a:solidFill>
                  <a:schemeClr val="lt1"/>
                </a:solidFill>
              </a:rPr>
              <a:t>, Thamine N. Dalichaouch</a:t>
            </a:r>
            <a:r>
              <a:rPr baseline="30000" lang="en" sz="1800">
                <a:solidFill>
                  <a:schemeClr val="lt1"/>
                </a:solidFill>
              </a:rPr>
              <a:t>2</a:t>
            </a:r>
            <a:r>
              <a:rPr lang="en" sz="1800">
                <a:solidFill>
                  <a:schemeClr val="lt1"/>
                </a:solidFill>
              </a:rPr>
              <a:t>, Paulo Alves</a:t>
            </a:r>
            <a:r>
              <a:rPr baseline="30000" lang="en" sz="1800">
                <a:solidFill>
                  <a:schemeClr val="lt1"/>
                </a:solidFill>
              </a:rPr>
              <a:t>2</a:t>
            </a:r>
            <a:r>
              <a:rPr lang="en" sz="1800">
                <a:solidFill>
                  <a:schemeClr val="lt1"/>
                </a:solidFill>
              </a:rPr>
              <a:t>, Lance Hildebrand</a:t>
            </a:r>
            <a:r>
              <a:rPr baseline="30000" lang="en" sz="1800">
                <a:solidFill>
                  <a:schemeClr val="lt1"/>
                </a:solidFill>
              </a:rPr>
              <a:t>2</a:t>
            </a:r>
            <a:r>
              <a:rPr lang="en" sz="1800">
                <a:solidFill>
                  <a:schemeClr val="lt1"/>
                </a:solidFill>
              </a:rPr>
              <a:t>, Warren B. Mori</a:t>
            </a:r>
            <a:r>
              <a:rPr baseline="30000" lang="en" sz="1800">
                <a:solidFill>
                  <a:schemeClr val="lt1"/>
                </a:solidFill>
              </a:rPr>
              <a:t>2,3</a:t>
            </a:r>
            <a:r>
              <a:rPr lang="en" sz="1800">
                <a:solidFill>
                  <a:schemeClr val="lt1"/>
                </a:solidFill>
              </a:rPr>
              <a:t>, Qianqian Su</a:t>
            </a:r>
            <a:r>
              <a:rPr baseline="30000" lang="en" sz="1800">
                <a:solidFill>
                  <a:schemeClr val="lt1"/>
                </a:solidFill>
              </a:rPr>
              <a:t>4</a:t>
            </a:r>
            <a:endParaRPr sz="1800">
              <a:solidFill>
                <a:schemeClr val="lt1"/>
              </a:solidFill>
            </a:endParaRPr>
          </a:p>
        </p:txBody>
      </p:sp>
      <p:sp>
        <p:nvSpPr>
          <p:cNvPr id="64" name="Google Shape;64;p13"/>
          <p:cNvSpPr txBox="1"/>
          <p:nvPr/>
        </p:nvSpPr>
        <p:spPr>
          <a:xfrm>
            <a:off x="684525" y="2700198"/>
            <a:ext cx="4972200" cy="1262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aseline="30000" lang="en">
                <a:solidFill>
                  <a:schemeClr val="lt1"/>
                </a:solidFill>
              </a:rPr>
              <a:t>1</a:t>
            </a:r>
            <a:r>
              <a:rPr lang="en">
                <a:solidFill>
                  <a:schemeClr val="lt1"/>
                </a:solidFill>
              </a:rPr>
              <a:t> ODU, </a:t>
            </a:r>
            <a:r>
              <a:rPr lang="en">
                <a:solidFill>
                  <a:schemeClr val="lt1"/>
                </a:solidFill>
              </a:rPr>
              <a:t>School of Data Science</a:t>
            </a:r>
            <a:endParaRPr>
              <a:solidFill>
                <a:schemeClr val="lt1"/>
              </a:solidFill>
            </a:endParaRPr>
          </a:p>
          <a:p>
            <a:pPr indent="0" lvl="0" marL="0" rtl="0" algn="l">
              <a:spcBef>
                <a:spcPts val="0"/>
              </a:spcBef>
              <a:spcAft>
                <a:spcPts val="0"/>
              </a:spcAft>
              <a:buClr>
                <a:schemeClr val="dk1"/>
              </a:buClr>
              <a:buSzPts val="1100"/>
              <a:buFont typeface="Arial"/>
              <a:buNone/>
            </a:pPr>
            <a:r>
              <a:rPr baseline="30000" lang="en">
                <a:solidFill>
                  <a:schemeClr val="lt1"/>
                </a:solidFill>
              </a:rPr>
              <a:t>2</a:t>
            </a:r>
            <a:r>
              <a:rPr lang="en">
                <a:solidFill>
                  <a:schemeClr val="lt1"/>
                </a:solidFill>
              </a:rPr>
              <a:t> UCLA, Department of Physics and Astronomy</a:t>
            </a:r>
            <a:endParaRPr>
              <a:solidFill>
                <a:schemeClr val="lt1"/>
              </a:solidFill>
            </a:endParaRPr>
          </a:p>
          <a:p>
            <a:pPr indent="0" lvl="0" marL="0" rtl="0" algn="l">
              <a:spcBef>
                <a:spcPts val="0"/>
              </a:spcBef>
              <a:spcAft>
                <a:spcPts val="0"/>
              </a:spcAft>
              <a:buClr>
                <a:schemeClr val="dk1"/>
              </a:buClr>
              <a:buSzPts val="1100"/>
              <a:buFont typeface="Arial"/>
              <a:buNone/>
            </a:pPr>
            <a:r>
              <a:rPr baseline="30000" lang="en">
                <a:solidFill>
                  <a:schemeClr val="lt1"/>
                </a:solidFill>
              </a:rPr>
              <a:t>3</a:t>
            </a:r>
            <a:r>
              <a:rPr lang="en">
                <a:solidFill>
                  <a:schemeClr val="lt1"/>
                </a:solidFill>
              </a:rPr>
              <a:t> UCLA, Department of Electrical and Computer Engineering</a:t>
            </a:r>
            <a:endParaRPr>
              <a:solidFill>
                <a:schemeClr val="lt1"/>
              </a:solidFill>
            </a:endParaRPr>
          </a:p>
          <a:p>
            <a:pPr indent="0" lvl="0" marL="0" rtl="0" algn="l">
              <a:spcBef>
                <a:spcPts val="0"/>
              </a:spcBef>
              <a:spcAft>
                <a:spcPts val="0"/>
              </a:spcAft>
              <a:buClr>
                <a:schemeClr val="dk1"/>
              </a:buClr>
              <a:buSzPts val="1100"/>
              <a:buFont typeface="Arial"/>
              <a:buNone/>
            </a:pPr>
            <a:r>
              <a:rPr baseline="30000" lang="en">
                <a:solidFill>
                  <a:schemeClr val="lt1"/>
                </a:solidFill>
              </a:rPr>
              <a:t>4</a:t>
            </a:r>
            <a:r>
              <a:rPr lang="en">
                <a:solidFill>
                  <a:schemeClr val="lt1"/>
                </a:solidFill>
              </a:rPr>
              <a:t> ODU, Department of Electrical and Computer Engineering</a:t>
            </a:r>
            <a:endParaRPr>
              <a:solidFill>
                <a:schemeClr val="lt1"/>
              </a:solidFill>
            </a:endParaRPr>
          </a:p>
          <a:p>
            <a:pPr indent="0" lvl="0" marL="0" rtl="0" algn="l">
              <a:spcBef>
                <a:spcPts val="0"/>
              </a:spcBef>
              <a:spcAft>
                <a:spcPts val="0"/>
              </a:spcAft>
              <a:buNone/>
            </a:pPr>
            <a:r>
              <a:t/>
            </a:r>
            <a:endParaRPr>
              <a:solidFill>
                <a:schemeClr val="lt1"/>
              </a:solidFill>
            </a:endParaRPr>
          </a:p>
        </p:txBody>
      </p:sp>
      <p:pic>
        <p:nvPicPr>
          <p:cNvPr id="65" name="Google Shape;65;p13" title="University_of_California,_Los_Angeles_logo.png"/>
          <p:cNvPicPr preferRelativeResize="0"/>
          <p:nvPr/>
        </p:nvPicPr>
        <p:blipFill>
          <a:blip r:embed="rId5">
            <a:alphaModFix/>
          </a:blip>
          <a:stretch>
            <a:fillRect/>
          </a:stretch>
        </p:blipFill>
        <p:spPr>
          <a:xfrm>
            <a:off x="2740656" y="4380750"/>
            <a:ext cx="1979845" cy="751900"/>
          </a:xfrm>
          <a:prstGeom prst="rect">
            <a:avLst/>
          </a:prstGeom>
          <a:noFill/>
          <a:ln>
            <a:noFill/>
          </a:ln>
        </p:spPr>
      </p:pic>
      <p:sp>
        <p:nvSpPr>
          <p:cNvPr id="66" name="Google Shape;66;p13"/>
          <p:cNvSpPr txBox="1"/>
          <p:nvPr/>
        </p:nvSpPr>
        <p:spPr>
          <a:xfrm>
            <a:off x="682050" y="3747975"/>
            <a:ext cx="5413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lt1"/>
                </a:solidFill>
              </a:rPr>
              <a:t>Work at UCLA supported by DOE through DE-SC0025612 and DE-SC0010064. This work is also supported by the Old Dominion University Division of Research and Economic Development (DivRED) Stimulating Transdisciplinary Research (STaR) seed fund.</a:t>
            </a:r>
            <a:endParaRPr sz="700">
              <a:solidFill>
                <a:schemeClr val="dk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4"/>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Blowout Regime and Plasma Wakefields</a:t>
            </a:r>
            <a:endParaRPr/>
          </a:p>
        </p:txBody>
      </p:sp>
      <p:sp>
        <p:nvSpPr>
          <p:cNvPr id="72" name="Google Shape;72;p14"/>
          <p:cNvSpPr txBox="1"/>
          <p:nvPr>
            <p:ph idx="1" type="body"/>
          </p:nvPr>
        </p:nvSpPr>
        <p:spPr>
          <a:xfrm>
            <a:off x="311700" y="800350"/>
            <a:ext cx="3690900" cy="3057900"/>
          </a:xfrm>
          <a:prstGeom prst="rect">
            <a:avLst/>
          </a:prstGeom>
        </p:spPr>
        <p:txBody>
          <a:bodyPr anchorCtr="0" anchor="t" bIns="91425" lIns="91425" spcFirstLastPara="1" rIns="91425" wrap="square" tIns="91425">
            <a:noAutofit/>
          </a:bodyPr>
          <a:lstStyle/>
          <a:p>
            <a:pPr indent="-327025" lvl="0" marL="457200" rtl="0" algn="l">
              <a:spcBef>
                <a:spcPts val="0"/>
              </a:spcBef>
              <a:spcAft>
                <a:spcPts val="0"/>
              </a:spcAft>
              <a:buSzPts val="1550"/>
              <a:buChar char="●"/>
            </a:pPr>
            <a:r>
              <a:rPr lang="en" sz="1550"/>
              <a:t>Plasma wakefield acceleration (PWFA) is a promising candidate for future linear colliders</a:t>
            </a:r>
            <a:endParaRPr sz="1550"/>
          </a:p>
          <a:p>
            <a:pPr indent="-327025" lvl="0" marL="457200" rtl="0" algn="l">
              <a:spcBef>
                <a:spcPts val="0"/>
              </a:spcBef>
              <a:spcAft>
                <a:spcPts val="0"/>
              </a:spcAft>
              <a:buSzPts val="1550"/>
              <a:buChar char="●"/>
            </a:pPr>
            <a:r>
              <a:rPr lang="en" sz="1550"/>
              <a:t>Electron beam traverses underdense plasma, expelling plasma electrons</a:t>
            </a:r>
            <a:endParaRPr sz="1550"/>
          </a:p>
          <a:p>
            <a:pPr indent="-327025" lvl="0" marL="457200" rtl="0" algn="l">
              <a:spcBef>
                <a:spcPts val="0"/>
              </a:spcBef>
              <a:spcAft>
                <a:spcPts val="0"/>
              </a:spcAft>
              <a:buSzPts val="1550"/>
              <a:buChar char="●"/>
            </a:pPr>
            <a:r>
              <a:rPr lang="en" sz="1550"/>
              <a:t>When these electrons are pulled back, a wake is formed</a:t>
            </a:r>
            <a:endParaRPr sz="1550"/>
          </a:p>
          <a:p>
            <a:pPr indent="-327025" lvl="0" marL="457200" rtl="0" algn="l">
              <a:spcBef>
                <a:spcPts val="0"/>
              </a:spcBef>
              <a:spcAft>
                <a:spcPts val="0"/>
              </a:spcAft>
              <a:buSzPts val="1550"/>
              <a:buChar char="●"/>
            </a:pPr>
            <a:r>
              <a:rPr lang="en" sz="1550"/>
              <a:t>A trailing beam accelerates from this wake to reach relativistic speeds</a:t>
            </a:r>
            <a:endParaRPr sz="1550"/>
          </a:p>
        </p:txBody>
      </p:sp>
      <p:sp>
        <p:nvSpPr>
          <p:cNvPr id="73" name="Google Shape;73;p14"/>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74" name="Google Shape;74;p14" title="pwfa.png"/>
          <p:cNvPicPr preferRelativeResize="0"/>
          <p:nvPr/>
        </p:nvPicPr>
        <p:blipFill>
          <a:blip r:embed="rId3">
            <a:alphaModFix/>
          </a:blip>
          <a:stretch>
            <a:fillRect/>
          </a:stretch>
        </p:blipFill>
        <p:spPr>
          <a:xfrm>
            <a:off x="4110050" y="800425"/>
            <a:ext cx="4911099" cy="3057901"/>
          </a:xfrm>
          <a:prstGeom prst="rect">
            <a:avLst/>
          </a:prstGeom>
          <a:noFill/>
          <a:ln>
            <a:noFill/>
          </a:ln>
        </p:spPr>
      </p:pic>
      <p:sp>
        <p:nvSpPr>
          <p:cNvPr id="75" name="Google Shape;75;p14"/>
          <p:cNvSpPr txBox="1"/>
          <p:nvPr/>
        </p:nvSpPr>
        <p:spPr>
          <a:xfrm>
            <a:off x="907200" y="3916600"/>
            <a:ext cx="73296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800">
                <a:solidFill>
                  <a:schemeClr val="dk2"/>
                </a:solidFill>
              </a:rPr>
              <a:t>Characterizing this wakefield is of the utmost importance!</a:t>
            </a:r>
            <a:endParaRPr b="1" sz="1800">
              <a:solidFill>
                <a:schemeClr val="dk2"/>
              </a:solidFill>
            </a:endParaRPr>
          </a:p>
        </p:txBody>
      </p:sp>
      <p:sp>
        <p:nvSpPr>
          <p:cNvPr id="76" name="Google Shape;76;p14"/>
          <p:cNvSpPr txBox="1"/>
          <p:nvPr/>
        </p:nvSpPr>
        <p:spPr>
          <a:xfrm>
            <a:off x="311700" y="4378300"/>
            <a:ext cx="3000000" cy="507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Chen, et al, Phys. Rev. Lett. 55, 1537, 1985</a:t>
            </a:r>
            <a:endParaRPr sz="700">
              <a:solidFill>
                <a:schemeClr val="dk2"/>
              </a:solidFill>
            </a:endParaRPr>
          </a:p>
          <a:p>
            <a:pPr indent="0" lvl="0" marL="0" rtl="0" algn="l">
              <a:spcBef>
                <a:spcPts val="0"/>
              </a:spcBef>
              <a:spcAft>
                <a:spcPts val="0"/>
              </a:spcAft>
              <a:buNone/>
            </a:pPr>
            <a:r>
              <a:rPr lang="en" sz="700">
                <a:solidFill>
                  <a:schemeClr val="dk2"/>
                </a:solidFill>
              </a:rPr>
              <a:t>Rosenzweig, et al, Phys. Rev. A 44, R6189(R), 1991</a:t>
            </a:r>
            <a:endParaRPr sz="700">
              <a:solidFill>
                <a:schemeClr val="dk2"/>
              </a:solidFill>
            </a:endParaRPr>
          </a:p>
          <a:p>
            <a:pPr indent="0" lvl="0" marL="0" rtl="0" algn="l">
              <a:spcBef>
                <a:spcPts val="0"/>
              </a:spcBef>
              <a:spcAft>
                <a:spcPts val="0"/>
              </a:spcAft>
              <a:buNone/>
            </a:pPr>
            <a:r>
              <a:rPr lang="en" sz="700">
                <a:solidFill>
                  <a:schemeClr val="dk2"/>
                </a:solidFill>
              </a:rPr>
              <a:t>Lindstrøm, et al, arXiv:2504.05558, 2025</a:t>
            </a:r>
            <a:endParaRPr sz="700">
              <a:solidFill>
                <a:schemeClr val="dk2"/>
              </a:solidFill>
            </a:endParaRPr>
          </a:p>
        </p:txBody>
      </p:sp>
      <p:sp>
        <p:nvSpPr>
          <p:cNvPr id="77" name="Google Shape;77;p14"/>
          <p:cNvSpPr txBox="1"/>
          <p:nvPr/>
        </p:nvSpPr>
        <p:spPr>
          <a:xfrm>
            <a:off x="6638825" y="4593700"/>
            <a:ext cx="2193000" cy="292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Visualization from </a:t>
            </a:r>
            <a:r>
              <a:rPr lang="en" sz="700" u="sng">
                <a:solidFill>
                  <a:schemeClr val="dk2"/>
                </a:solidFill>
                <a:hlinkClick r:id="rId4">
                  <a:extLst>
                    <a:ext uri="{A12FA001-AC4F-418D-AE19-62706E023703}">
                      <ahyp:hlinkClr val="tx"/>
                    </a:ext>
                  </a:extLst>
                </a:hlinkClick>
              </a:rPr>
              <a:t>Laboratoire d’Optique Appliquée</a:t>
            </a:r>
            <a:endParaRPr sz="700">
              <a:solidFill>
                <a:schemeClr val="dk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5"/>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Nonlinear Theory of Symmetric Driver Beams</a:t>
            </a:r>
            <a:endParaRPr/>
          </a:p>
        </p:txBody>
      </p:sp>
      <p:sp>
        <p:nvSpPr>
          <p:cNvPr id="83" name="Google Shape;83;p15"/>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84" name="Google Shape;84;p15" title="Screenshot From 2026-06-30 20-59-39.png"/>
          <p:cNvPicPr preferRelativeResize="0"/>
          <p:nvPr/>
        </p:nvPicPr>
        <p:blipFill>
          <a:blip r:embed="rId3">
            <a:alphaModFix/>
          </a:blip>
          <a:stretch>
            <a:fillRect/>
          </a:stretch>
        </p:blipFill>
        <p:spPr>
          <a:xfrm>
            <a:off x="311700" y="914400"/>
            <a:ext cx="3805650" cy="2039350"/>
          </a:xfrm>
          <a:prstGeom prst="rect">
            <a:avLst/>
          </a:prstGeom>
          <a:noFill/>
          <a:ln>
            <a:noFill/>
          </a:ln>
        </p:spPr>
      </p:pic>
      <p:pic>
        <p:nvPicPr>
          <p:cNvPr id="85" name="Google Shape;85;p15" title="Screenshot From 2026-06-30 21-01-00.png"/>
          <p:cNvPicPr preferRelativeResize="0"/>
          <p:nvPr/>
        </p:nvPicPr>
        <p:blipFill>
          <a:blip r:embed="rId4">
            <a:alphaModFix/>
          </a:blip>
          <a:stretch>
            <a:fillRect/>
          </a:stretch>
        </p:blipFill>
        <p:spPr>
          <a:xfrm>
            <a:off x="311700" y="2994475"/>
            <a:ext cx="3805649" cy="1782875"/>
          </a:xfrm>
          <a:prstGeom prst="rect">
            <a:avLst/>
          </a:prstGeom>
          <a:noFill/>
          <a:ln>
            <a:noFill/>
          </a:ln>
        </p:spPr>
      </p:pic>
      <p:sp>
        <p:nvSpPr>
          <p:cNvPr id="86" name="Google Shape;86;p15"/>
          <p:cNvSpPr txBox="1"/>
          <p:nvPr/>
        </p:nvSpPr>
        <p:spPr>
          <a:xfrm>
            <a:off x="6153000" y="4514975"/>
            <a:ext cx="28683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Lu, et al, Physics of Plasmas 13, 056709, 2006</a:t>
            </a:r>
            <a:endParaRPr sz="700">
              <a:solidFill>
                <a:schemeClr val="dk2"/>
              </a:solidFill>
            </a:endParaRPr>
          </a:p>
          <a:p>
            <a:pPr indent="0" lvl="0" marL="0" rtl="0" algn="l">
              <a:spcBef>
                <a:spcPts val="0"/>
              </a:spcBef>
              <a:spcAft>
                <a:spcPts val="0"/>
              </a:spcAft>
              <a:buNone/>
            </a:pPr>
            <a:r>
              <a:rPr lang="en" sz="700">
                <a:solidFill>
                  <a:schemeClr val="dk2"/>
                </a:solidFill>
              </a:rPr>
              <a:t>Golovanov et al. Physical review letters 130, 105001 2023</a:t>
            </a:r>
            <a:endParaRPr sz="700">
              <a:solidFill>
                <a:schemeClr val="dk2"/>
              </a:solidFill>
            </a:endParaRPr>
          </a:p>
        </p:txBody>
      </p:sp>
      <p:sp>
        <p:nvSpPr>
          <p:cNvPr id="87" name="Google Shape;87;p15"/>
          <p:cNvSpPr txBox="1"/>
          <p:nvPr/>
        </p:nvSpPr>
        <p:spPr>
          <a:xfrm>
            <a:off x="8283600" y="2340900"/>
            <a:ext cx="5487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(2)</a:t>
            </a:r>
            <a:endParaRPr sz="1800">
              <a:solidFill>
                <a:schemeClr val="dk2"/>
              </a:solidFill>
            </a:endParaRPr>
          </a:p>
        </p:txBody>
      </p:sp>
      <p:sp>
        <p:nvSpPr>
          <p:cNvPr id="88" name="Google Shape;88;p15"/>
          <p:cNvSpPr txBox="1"/>
          <p:nvPr/>
        </p:nvSpPr>
        <p:spPr>
          <a:xfrm>
            <a:off x="8283600" y="3611250"/>
            <a:ext cx="5487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(3)</a:t>
            </a:r>
            <a:endParaRPr sz="1800">
              <a:solidFill>
                <a:schemeClr val="dk2"/>
              </a:solidFill>
            </a:endParaRPr>
          </a:p>
        </p:txBody>
      </p:sp>
      <p:sp>
        <p:nvSpPr>
          <p:cNvPr id="89" name="Google Shape;89;p15"/>
          <p:cNvSpPr txBox="1"/>
          <p:nvPr/>
        </p:nvSpPr>
        <p:spPr>
          <a:xfrm>
            <a:off x="8252400" y="1397200"/>
            <a:ext cx="611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(1)</a:t>
            </a:r>
            <a:endParaRPr sz="1800">
              <a:solidFill>
                <a:schemeClr val="dk2"/>
              </a:solidFill>
            </a:endParaRPr>
          </a:p>
        </p:txBody>
      </p:sp>
      <p:sp>
        <p:nvSpPr>
          <p:cNvPr id="90" name="Google Shape;90;p15"/>
          <p:cNvSpPr txBox="1"/>
          <p:nvPr/>
        </p:nvSpPr>
        <p:spPr>
          <a:xfrm>
            <a:off x="4220725" y="950600"/>
            <a:ext cx="41415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Wakefield Equation:</a:t>
            </a:r>
            <a:endParaRPr sz="1800">
              <a:solidFill>
                <a:schemeClr val="dk2"/>
              </a:solidFill>
            </a:endParaRPr>
          </a:p>
        </p:txBody>
      </p:sp>
      <p:sp>
        <p:nvSpPr>
          <p:cNvPr id="91" name="Google Shape;91;p15"/>
          <p:cNvSpPr txBox="1"/>
          <p:nvPr/>
        </p:nvSpPr>
        <p:spPr>
          <a:xfrm>
            <a:off x="4277175" y="1984463"/>
            <a:ext cx="4418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Wake Potential Equation:</a:t>
            </a:r>
            <a:endParaRPr sz="1800">
              <a:solidFill>
                <a:schemeClr val="dk2"/>
              </a:solidFill>
            </a:endParaRPr>
          </a:p>
        </p:txBody>
      </p:sp>
      <p:sp>
        <p:nvSpPr>
          <p:cNvPr id="92" name="Google Shape;92;p15"/>
          <p:cNvSpPr txBox="1"/>
          <p:nvPr/>
        </p:nvSpPr>
        <p:spPr>
          <a:xfrm>
            <a:off x="4237225" y="3123200"/>
            <a:ext cx="4385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Blowout Trajectory Equation:</a:t>
            </a:r>
            <a:endParaRPr sz="1800">
              <a:solidFill>
                <a:schemeClr val="dk2"/>
              </a:solidFill>
            </a:endParaRPr>
          </a:p>
        </p:txBody>
      </p:sp>
      <p:grpSp>
        <p:nvGrpSpPr>
          <p:cNvPr id="93" name="Google Shape;93;p15"/>
          <p:cNvGrpSpPr/>
          <p:nvPr/>
        </p:nvGrpSpPr>
        <p:grpSpPr>
          <a:xfrm>
            <a:off x="4571961" y="1397214"/>
            <a:ext cx="1408177" cy="461697"/>
            <a:chOff x="4934165" y="1412305"/>
            <a:chExt cx="1005841" cy="329784"/>
          </a:xfrm>
        </p:grpSpPr>
        <p:pic>
          <p:nvPicPr>
            <p:cNvPr id="94" name="Google Shape;94;p15" title="{&quot;red&quot;:0,&quot;green&quot;:0,&quot;blue&quot;:0,&quot;origURL&quot;:&quot;https://www.codecogs.com/eqnedit.php?latex=E_z%3D%5Cfrac%7B%5Cpartial%7D%7B%5Cpartial%5Cxi%7D%5Cpsi(r_%7B%5Cperp%7D%2C%5Cxi)#0&quot;,&quot;size&quot;:11,&quot;width&quot;:277.60629921259846,&quot;height&quot;:27.874015748031496}"/>
            <p:cNvPicPr preferRelativeResize="0"/>
            <p:nvPr/>
          </p:nvPicPr>
          <p:blipFill>
            <a:blip r:embed="rId5">
              <a:alphaModFix/>
            </a:blip>
            <a:stretch>
              <a:fillRect/>
            </a:stretch>
          </p:blipFill>
          <p:spPr>
            <a:xfrm>
              <a:off x="4934165" y="1412305"/>
              <a:ext cx="1005841" cy="329784"/>
            </a:xfrm>
            <a:prstGeom prst="rect">
              <a:avLst/>
            </a:prstGeom>
            <a:noFill/>
            <a:ln>
              <a:noFill/>
            </a:ln>
          </p:spPr>
        </p:pic>
        <p:pic>
          <p:nvPicPr>
            <p:cNvPr id="95" name="Google Shape;95;p15" title="{&quot;red&quot;:0,&quot;green&quot;:0,&quot;blue&quot;:0,&quot;origURL&quot;:&quot;https://www.codecogs.com/eqnedit.php?latex=E_z%3D%5Cfrac%7B%5Cpartial%7D%7B%5Cpartial%5Cxi%7D%5Cpsi(r_%7B%5Cperp%7D%2C%5Cxi)#0&quot;,&quot;size&quot;:11,&quot;width&quot;:277.60629921259846,&quot;height&quot;:27.874015748031496}"/>
            <p:cNvPicPr preferRelativeResize="0"/>
            <p:nvPr/>
          </p:nvPicPr>
          <p:blipFill>
            <a:blip r:embed="rId5">
              <a:alphaModFix/>
            </a:blip>
            <a:stretch>
              <a:fillRect/>
            </a:stretch>
          </p:blipFill>
          <p:spPr>
            <a:xfrm>
              <a:off x="4934165" y="1412305"/>
              <a:ext cx="1005841" cy="329784"/>
            </a:xfrm>
            <a:prstGeom prst="rect">
              <a:avLst/>
            </a:prstGeom>
            <a:noFill/>
            <a:ln>
              <a:noFill/>
            </a:ln>
          </p:spPr>
        </p:pic>
      </p:grpSp>
      <p:grpSp>
        <p:nvGrpSpPr>
          <p:cNvPr id="96" name="Google Shape;96;p15"/>
          <p:cNvGrpSpPr/>
          <p:nvPr/>
        </p:nvGrpSpPr>
        <p:grpSpPr>
          <a:xfrm>
            <a:off x="4571805" y="2495881"/>
            <a:ext cx="2291286" cy="461677"/>
            <a:chOff x="4220727" y="2744785"/>
            <a:chExt cx="1645921" cy="331641"/>
          </a:xfrm>
        </p:grpSpPr>
        <p:pic>
          <p:nvPicPr>
            <p:cNvPr id="97" name="Google Shape;97;p15" title="{&quot;red&quot;:89,&quot;green&quot;:89,&quot;blue&quot;:89,&quot;origURL&quot;:&quot;https://www.codecogs.com/eqnedit.php?latex=%5Cpsi%3D%5Cfrac%7Br_b%5E2(%5Cxi)%7D%7B4%7D(1%2B%5Cbeta(%5Cxi))-%5Cfrac%7Br%5E2%7D%7B4%7D#0&quot;,&quot;size&quot;:18,&quot;width&quot;:501.236220472441,&quot;height&quot;:36.354330708661415}"/>
            <p:cNvPicPr preferRelativeResize="0"/>
            <p:nvPr/>
          </p:nvPicPr>
          <p:blipFill>
            <a:blip r:embed="rId6">
              <a:alphaModFix/>
            </a:blip>
            <a:stretch>
              <a:fillRect/>
            </a:stretch>
          </p:blipFill>
          <p:spPr>
            <a:xfrm>
              <a:off x="4220727" y="2744785"/>
              <a:ext cx="1645921" cy="331641"/>
            </a:xfrm>
            <a:prstGeom prst="rect">
              <a:avLst/>
            </a:prstGeom>
            <a:noFill/>
            <a:ln>
              <a:noFill/>
            </a:ln>
          </p:spPr>
        </p:pic>
        <p:pic>
          <p:nvPicPr>
            <p:cNvPr id="98" name="Google Shape;98;p15" title="{&quot;red&quot;:89,&quot;green&quot;:89,&quot;blue&quot;:89,&quot;origURL&quot;:&quot;https://www.codecogs.com/eqnedit.php?latex=%5Cpsi%3D%5Cfrac%7Br_b%5E2(%5Cxi)%7D%7B4%7D(1%2B%5Cbeta(%5Cxi))-%5Cfrac%7Br%5E2%7D%7B4%7D#0&quot;,&quot;size&quot;:18,&quot;width&quot;:501.236220472441,&quot;height&quot;:36.354330708661415}"/>
            <p:cNvPicPr preferRelativeResize="0"/>
            <p:nvPr/>
          </p:nvPicPr>
          <p:blipFill>
            <a:blip r:embed="rId6">
              <a:alphaModFix/>
            </a:blip>
            <a:stretch>
              <a:fillRect/>
            </a:stretch>
          </p:blipFill>
          <p:spPr>
            <a:xfrm>
              <a:off x="4220727" y="2744785"/>
              <a:ext cx="1645921" cy="331641"/>
            </a:xfrm>
            <a:prstGeom prst="rect">
              <a:avLst/>
            </a:prstGeom>
            <a:noFill/>
            <a:ln>
              <a:noFill/>
            </a:ln>
          </p:spPr>
        </p:pic>
      </p:grpSp>
      <p:pic>
        <p:nvPicPr>
          <p:cNvPr id="99" name="Google Shape;99;p15" title="{&quot;red&quot;:0,&quot;green&quot;:0,&quot;blue&quot;:0,&quot;origURL&quot;:&quot;http://www.texrendr.com/?eqn=%0A%5Cbegin%7Barray%7D%7Blcl%7D%0A%5Cfrac%7Bd%7D%7Bd%5Cxi%7D%5Cleft%5B(1%2B%5Cpsi)%5Cfrac%7Bd%7D%7Bd%5Cxi%7Dr_b%5Cright%5D%20%26%20%3D%20%26%20r_b%20%5CBig%5C%7B%20-%5Cfrac%7B1%7D%7B4%7D%5Cleft%5B1%2B%5Cfrac%7B1%7D%7B(1%2B%5Cpsi)%5E2%7D%2B%5Cleft(%5Cfrac%7Bdr_b%7D%7Bd%5Cxi%7D%5Cright)%5E2%5Cright%5D%20%5C%5C%0A%26%20%26%20%2B%20%5Cleft(%5Cfrac%7Bd%5Csigma%7D%7Bd%5Cxi%7D%5Cright)%2B%5Cfrac%7B%5Clambda(%5Cxi)%7D%7Br_b%5E2%7D%5CBig%5C%7D%0A%5Cend%7Barray%7D%0A#0&quot;,&quot;size&quot;:14,&quot;width&quot;:426.77952755905505,&quot;height&quot;:74.5275590551181}"/>
          <p:cNvPicPr preferRelativeResize="0"/>
          <p:nvPr/>
        </p:nvPicPr>
        <p:blipFill>
          <a:blip r:embed="rId7">
            <a:alphaModFix/>
          </a:blip>
          <a:stretch>
            <a:fillRect/>
          </a:stretch>
        </p:blipFill>
        <p:spPr>
          <a:xfrm>
            <a:off x="4571800" y="3584900"/>
            <a:ext cx="3550386" cy="8125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6"/>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Multi</a:t>
            </a:r>
            <a:r>
              <a:rPr lang="en"/>
              <a:t>-Sheath Model of Symmetric Driver Beams</a:t>
            </a:r>
            <a:endParaRPr/>
          </a:p>
        </p:txBody>
      </p:sp>
      <p:sp>
        <p:nvSpPr>
          <p:cNvPr id="105" name="Google Shape;105;p16"/>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106" name="Google Shape;106;p16" title="Screenshot From 2026-06-30 22-44-53.png"/>
          <p:cNvPicPr preferRelativeResize="0"/>
          <p:nvPr/>
        </p:nvPicPr>
        <p:blipFill>
          <a:blip r:embed="rId3">
            <a:alphaModFix/>
          </a:blip>
          <a:stretch>
            <a:fillRect/>
          </a:stretch>
        </p:blipFill>
        <p:spPr>
          <a:xfrm>
            <a:off x="133350" y="915000"/>
            <a:ext cx="4438650" cy="1812731"/>
          </a:xfrm>
          <a:prstGeom prst="rect">
            <a:avLst/>
          </a:prstGeom>
          <a:noFill/>
          <a:ln>
            <a:noFill/>
          </a:ln>
        </p:spPr>
      </p:pic>
      <p:pic>
        <p:nvPicPr>
          <p:cNvPr id="107" name="Google Shape;107;p16" title="Screenshot From 2026-06-30 22-45-51.png"/>
          <p:cNvPicPr preferRelativeResize="0"/>
          <p:nvPr/>
        </p:nvPicPr>
        <p:blipFill>
          <a:blip r:embed="rId4">
            <a:alphaModFix/>
          </a:blip>
          <a:stretch>
            <a:fillRect/>
          </a:stretch>
        </p:blipFill>
        <p:spPr>
          <a:xfrm>
            <a:off x="133350" y="2964600"/>
            <a:ext cx="4438650" cy="1812738"/>
          </a:xfrm>
          <a:prstGeom prst="rect">
            <a:avLst/>
          </a:prstGeom>
          <a:noFill/>
          <a:ln>
            <a:noFill/>
          </a:ln>
        </p:spPr>
      </p:pic>
      <p:sp>
        <p:nvSpPr>
          <p:cNvPr id="108" name="Google Shape;108;p16"/>
          <p:cNvSpPr txBox="1"/>
          <p:nvPr/>
        </p:nvSpPr>
        <p:spPr>
          <a:xfrm>
            <a:off x="6353225" y="4484850"/>
            <a:ext cx="2479500" cy="292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Dalichaouch, et al, Physics of Plasmas 28, 063103, 2021</a:t>
            </a:r>
            <a:endParaRPr sz="700">
              <a:solidFill>
                <a:schemeClr val="dk2"/>
              </a:solidFill>
            </a:endParaRPr>
          </a:p>
        </p:txBody>
      </p:sp>
      <p:grpSp>
        <p:nvGrpSpPr>
          <p:cNvPr id="109" name="Google Shape;109;p16"/>
          <p:cNvGrpSpPr/>
          <p:nvPr/>
        </p:nvGrpSpPr>
        <p:grpSpPr>
          <a:xfrm>
            <a:off x="4930253" y="3983218"/>
            <a:ext cx="3742985" cy="447521"/>
            <a:chOff x="4930150" y="2333625"/>
            <a:chExt cx="1645919" cy="201332"/>
          </a:xfrm>
        </p:grpSpPr>
        <p:pic>
          <p:nvPicPr>
            <p:cNvPr id="110" name="Google Shape;110;p16" title="{&quot;red&quot;:89,&quot;green&quot;:89,&quot;blue&quot;:89,&quot;origURL&quot;:&quot;https://www.codecogs.com/eqnedit.php?latex=A'(r_b)%5Cfrac%7Bd%5E2r_b%7D%7Bd%5Cxi%5E2%7D%2BB'(r_b)r_b(%5Cfrac%7Bdr_b%7D%7Bd%5Cxi%7D)%5E2%2BC'(r_b)r_b%3D%5Cfrac%7B%5Clambda(%5Cxi)%7D%7Br_b%7D#0&quot;,&quot;size&quot;:18,&quot;width&quot;:332.5511811023622,&quot;height&quot;:79.98425196850394}"/>
            <p:cNvPicPr preferRelativeResize="0"/>
            <p:nvPr/>
          </p:nvPicPr>
          <p:blipFill>
            <a:blip r:embed="rId5">
              <a:alphaModFix/>
            </a:blip>
            <a:stretch>
              <a:fillRect/>
            </a:stretch>
          </p:blipFill>
          <p:spPr>
            <a:xfrm>
              <a:off x="4930150" y="2333625"/>
              <a:ext cx="1645919" cy="201332"/>
            </a:xfrm>
            <a:prstGeom prst="rect">
              <a:avLst/>
            </a:prstGeom>
            <a:noFill/>
            <a:ln>
              <a:noFill/>
            </a:ln>
          </p:spPr>
        </p:pic>
        <p:pic>
          <p:nvPicPr>
            <p:cNvPr id="111" name="Google Shape;111;p16" title="{&quot;red&quot;:89,&quot;green&quot;:89,&quot;blue&quot;:89,&quot;origURL&quot;:&quot;https://www.codecogs.com/eqnedit.php?latex=A'(r_b)%5Cfrac%7Bd%5E2r_b%7D%7Bd%5Cxi%5E2%7D%2BB'(r_b)r_b(%5Cfrac%7Bdr_b%7D%7Bd%5Cxi%7D)%5E2%2BC'(r_b)r_b%3D%5Cfrac%7B%5Clambda(%5Cxi)%7D%7Br_b%7D#0&quot;,&quot;size&quot;:18,&quot;width&quot;:332.5511811023622,&quot;height&quot;:79.98425196850394}"/>
            <p:cNvPicPr preferRelativeResize="0"/>
            <p:nvPr/>
          </p:nvPicPr>
          <p:blipFill>
            <a:blip r:embed="rId5">
              <a:alphaModFix/>
            </a:blip>
            <a:stretch>
              <a:fillRect/>
            </a:stretch>
          </p:blipFill>
          <p:spPr>
            <a:xfrm>
              <a:off x="4930150" y="2333625"/>
              <a:ext cx="1645919" cy="201332"/>
            </a:xfrm>
            <a:prstGeom prst="rect">
              <a:avLst/>
            </a:prstGeom>
            <a:noFill/>
            <a:ln>
              <a:noFill/>
            </a:ln>
          </p:spPr>
        </p:pic>
      </p:grpSp>
      <p:sp>
        <p:nvSpPr>
          <p:cNvPr id="112" name="Google Shape;112;p16"/>
          <p:cNvSpPr txBox="1"/>
          <p:nvPr/>
        </p:nvSpPr>
        <p:spPr>
          <a:xfrm>
            <a:off x="4664550" y="915000"/>
            <a:ext cx="42744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Updated Wake Potential:</a:t>
            </a:r>
            <a:endParaRPr sz="1800">
              <a:solidFill>
                <a:schemeClr val="dk2"/>
              </a:solidFill>
            </a:endParaRPr>
          </a:p>
        </p:txBody>
      </p:sp>
      <p:sp>
        <p:nvSpPr>
          <p:cNvPr id="113" name="Google Shape;113;p16"/>
          <p:cNvSpPr txBox="1"/>
          <p:nvPr/>
        </p:nvSpPr>
        <p:spPr>
          <a:xfrm>
            <a:off x="8617650" y="1399613"/>
            <a:ext cx="10512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(4)</a:t>
            </a:r>
            <a:endParaRPr sz="1800">
              <a:solidFill>
                <a:schemeClr val="dk2"/>
              </a:solidFill>
            </a:endParaRPr>
          </a:p>
        </p:txBody>
      </p:sp>
      <p:sp>
        <p:nvSpPr>
          <p:cNvPr id="114" name="Google Shape;114;p16"/>
          <p:cNvSpPr txBox="1"/>
          <p:nvPr/>
        </p:nvSpPr>
        <p:spPr>
          <a:xfrm>
            <a:off x="4664550" y="3443700"/>
            <a:ext cx="3953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Updated Blowout Trajectory:</a:t>
            </a:r>
            <a:endParaRPr sz="1800">
              <a:solidFill>
                <a:schemeClr val="dk2"/>
              </a:solidFill>
            </a:endParaRPr>
          </a:p>
        </p:txBody>
      </p:sp>
      <p:sp>
        <p:nvSpPr>
          <p:cNvPr id="115" name="Google Shape;115;p16"/>
          <p:cNvSpPr txBox="1"/>
          <p:nvPr/>
        </p:nvSpPr>
        <p:spPr>
          <a:xfrm>
            <a:off x="8673250" y="3976138"/>
            <a:ext cx="10512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(6)</a:t>
            </a:r>
            <a:endParaRPr sz="1800">
              <a:solidFill>
                <a:schemeClr val="dk2"/>
              </a:solidFill>
            </a:endParaRPr>
          </a:p>
        </p:txBody>
      </p:sp>
      <p:grpSp>
        <p:nvGrpSpPr>
          <p:cNvPr id="116" name="Google Shape;116;p16"/>
          <p:cNvGrpSpPr/>
          <p:nvPr/>
        </p:nvGrpSpPr>
        <p:grpSpPr>
          <a:xfrm>
            <a:off x="4930249" y="1406698"/>
            <a:ext cx="2444800" cy="447523"/>
            <a:chOff x="4930254" y="1376706"/>
            <a:chExt cx="1005842" cy="184120"/>
          </a:xfrm>
        </p:grpSpPr>
        <p:pic>
          <p:nvPicPr>
            <p:cNvPr id="117" name="Google Shape;117;p16" title="{&quot;red&quot;:89,&quot;green&quot;:89,&quot;blue&quot;:89,&quot;origURL&quot;:&quot;https://www.codecogs.com/eqnedit.php?latex=%5Cpsi(r%2C%5Cxi)%3D%5Cfrac%7Br_b%5E2(%5Cxi)%7D%7B4%7D(1%2B%5Cbeta')-%5Cfrac%7Br%5E2%7D%7B4%7D#0&quot;,&quot;size&quot;:11,&quot;width&quot;:341.9291338582678,&quot;height&quot;:27.874015748031496}"/>
            <p:cNvPicPr preferRelativeResize="0"/>
            <p:nvPr/>
          </p:nvPicPr>
          <p:blipFill>
            <a:blip r:embed="rId6">
              <a:alphaModFix/>
            </a:blip>
            <a:stretch>
              <a:fillRect/>
            </a:stretch>
          </p:blipFill>
          <p:spPr>
            <a:xfrm>
              <a:off x="4930254" y="1376706"/>
              <a:ext cx="1005842" cy="184120"/>
            </a:xfrm>
            <a:prstGeom prst="rect">
              <a:avLst/>
            </a:prstGeom>
            <a:noFill/>
            <a:ln>
              <a:noFill/>
            </a:ln>
          </p:spPr>
        </p:pic>
        <p:pic>
          <p:nvPicPr>
            <p:cNvPr id="118" name="Google Shape;118;p16" title="{&quot;red&quot;:89,&quot;green&quot;:89,&quot;blue&quot;:89,&quot;origURL&quot;:&quot;https://www.codecogs.com/eqnedit.php?latex=%5Cpsi(r%2C%5Cxi)%3D%5Cfrac%7Br_b%5E2(%5Cxi)%7D%7B4%7D(1%2B%5Cbeta')-%5Cfrac%7Br%5E2%7D%7B4%7D#0&quot;,&quot;size&quot;:11,&quot;width&quot;:341.9291338582678,&quot;height&quot;:27.874015748031496}"/>
            <p:cNvPicPr preferRelativeResize="0"/>
            <p:nvPr/>
          </p:nvPicPr>
          <p:blipFill>
            <a:blip r:embed="rId6">
              <a:alphaModFix/>
            </a:blip>
            <a:stretch>
              <a:fillRect/>
            </a:stretch>
          </p:blipFill>
          <p:spPr>
            <a:xfrm>
              <a:off x="4930254" y="1376706"/>
              <a:ext cx="1005842" cy="184120"/>
            </a:xfrm>
            <a:prstGeom prst="rect">
              <a:avLst/>
            </a:prstGeom>
            <a:noFill/>
            <a:ln>
              <a:noFill/>
            </a:ln>
          </p:spPr>
        </p:pic>
      </p:grpSp>
      <p:sp>
        <p:nvSpPr>
          <p:cNvPr id="119" name="Google Shape;119;p16"/>
          <p:cNvSpPr txBox="1"/>
          <p:nvPr/>
        </p:nvSpPr>
        <p:spPr>
          <a:xfrm>
            <a:off x="4664550" y="2045525"/>
            <a:ext cx="4328100" cy="46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Refined      </a:t>
            </a:r>
            <a:r>
              <a:rPr lang="en" sz="1800">
                <a:solidFill>
                  <a:schemeClr val="dk2"/>
                </a:solidFill>
              </a:rPr>
              <a:t>Equation</a:t>
            </a:r>
            <a:r>
              <a:rPr lang="en" sz="1800">
                <a:solidFill>
                  <a:schemeClr val="dk2"/>
                </a:solidFill>
              </a:rPr>
              <a:t>:</a:t>
            </a:r>
            <a:endParaRPr sz="1800">
              <a:solidFill>
                <a:schemeClr val="dk2"/>
              </a:solidFill>
            </a:endParaRPr>
          </a:p>
        </p:txBody>
      </p:sp>
      <p:sp>
        <p:nvSpPr>
          <p:cNvPr id="120" name="Google Shape;120;p16"/>
          <p:cNvSpPr txBox="1"/>
          <p:nvPr/>
        </p:nvSpPr>
        <p:spPr>
          <a:xfrm>
            <a:off x="8617650" y="2691413"/>
            <a:ext cx="10512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(5)</a:t>
            </a:r>
            <a:endParaRPr sz="1800">
              <a:solidFill>
                <a:schemeClr val="dk2"/>
              </a:solidFill>
            </a:endParaRPr>
          </a:p>
        </p:txBody>
      </p:sp>
      <p:pic>
        <p:nvPicPr>
          <p:cNvPr id="121" name="Google Shape;121;p16" title="{&quot;red&quot;:89,&quot;green&quot;:89,&quot;blue&quot;:89,&quot;origURL&quot;:&quot;https://www.codecogs.com/eqnedit.php?latex=%5Cbeta'#0&quot;,&quot;size&quot;:18,&quot;width&quot;:340.79527559055117,&quot;height&quot;:36.354330708661415}"/>
          <p:cNvPicPr preferRelativeResize="0"/>
          <p:nvPr/>
        </p:nvPicPr>
        <p:blipFill>
          <a:blip r:embed="rId7">
            <a:alphaModFix/>
          </a:blip>
          <a:stretch>
            <a:fillRect/>
          </a:stretch>
        </p:blipFill>
        <p:spPr>
          <a:xfrm>
            <a:off x="5636825" y="2130126"/>
            <a:ext cx="197168" cy="250317"/>
          </a:xfrm>
          <a:prstGeom prst="rect">
            <a:avLst/>
          </a:prstGeom>
          <a:noFill/>
          <a:ln>
            <a:noFill/>
          </a:ln>
        </p:spPr>
      </p:pic>
      <p:pic>
        <p:nvPicPr>
          <p:cNvPr id="122" name="Google Shape;122;p16" title="{&quot;red&quot;:89,&quot;green&quot;:89,&quot;blue&quot;:89,&quot;origURL&quot;:&quot;https://www.codecogs.com/eqnedit.php?latex=%5Cbeta'#0&quot;,&quot;size&quot;:18,&quot;width&quot;:340.79527559055117,&quot;height&quot;:36.354330708661415}"/>
          <p:cNvPicPr preferRelativeResize="0"/>
          <p:nvPr/>
        </p:nvPicPr>
        <p:blipFill>
          <a:blip r:embed="rId7">
            <a:alphaModFix/>
          </a:blip>
          <a:stretch>
            <a:fillRect/>
          </a:stretch>
        </p:blipFill>
        <p:spPr>
          <a:xfrm>
            <a:off x="5636825" y="2130126"/>
            <a:ext cx="197168" cy="250317"/>
          </a:xfrm>
          <a:prstGeom prst="rect">
            <a:avLst/>
          </a:prstGeom>
          <a:noFill/>
          <a:ln>
            <a:noFill/>
          </a:ln>
        </p:spPr>
      </p:pic>
      <p:pic>
        <p:nvPicPr>
          <p:cNvPr id="123" name="Google Shape;123;p16" title="f25fc25edc5ec938a0ec268bd0aaaf50.png"/>
          <p:cNvPicPr preferRelativeResize="0"/>
          <p:nvPr/>
        </p:nvPicPr>
        <p:blipFill>
          <a:blip r:embed="rId8">
            <a:alphaModFix/>
          </a:blip>
          <a:stretch>
            <a:fillRect/>
          </a:stretch>
        </p:blipFill>
        <p:spPr>
          <a:xfrm>
            <a:off x="4930250" y="2602238"/>
            <a:ext cx="3632699" cy="74643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7"/>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Elliptical Driver Beam Theory</a:t>
            </a:r>
            <a:endParaRPr/>
          </a:p>
        </p:txBody>
      </p:sp>
      <p:sp>
        <p:nvSpPr>
          <p:cNvPr id="129" name="Google Shape;129;p17"/>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130" name="Google Shape;130;p17" title="Screenshot From 2026-06-30 23-49-17.png"/>
          <p:cNvPicPr preferRelativeResize="0"/>
          <p:nvPr/>
        </p:nvPicPr>
        <p:blipFill>
          <a:blip r:embed="rId3">
            <a:alphaModFix/>
          </a:blip>
          <a:stretch>
            <a:fillRect/>
          </a:stretch>
        </p:blipFill>
        <p:spPr>
          <a:xfrm>
            <a:off x="311700" y="821500"/>
            <a:ext cx="3906725" cy="2012402"/>
          </a:xfrm>
          <a:prstGeom prst="rect">
            <a:avLst/>
          </a:prstGeom>
          <a:noFill/>
          <a:ln>
            <a:noFill/>
          </a:ln>
        </p:spPr>
      </p:pic>
      <p:pic>
        <p:nvPicPr>
          <p:cNvPr id="131" name="Google Shape;131;p17" title="Screenshot From 2026-06-30 23-53-14.png"/>
          <p:cNvPicPr preferRelativeResize="0"/>
          <p:nvPr/>
        </p:nvPicPr>
        <p:blipFill rotWithShape="1">
          <a:blip r:embed="rId4">
            <a:alphaModFix/>
          </a:blip>
          <a:srcRect b="52589" l="0" r="0" t="0"/>
          <a:stretch/>
        </p:blipFill>
        <p:spPr>
          <a:xfrm>
            <a:off x="311700" y="3026154"/>
            <a:ext cx="3935401" cy="1694370"/>
          </a:xfrm>
          <a:prstGeom prst="rect">
            <a:avLst/>
          </a:prstGeom>
          <a:noFill/>
          <a:ln>
            <a:noFill/>
          </a:ln>
        </p:spPr>
      </p:pic>
      <p:sp>
        <p:nvSpPr>
          <p:cNvPr id="132" name="Google Shape;132;p17"/>
          <p:cNvSpPr txBox="1"/>
          <p:nvPr/>
        </p:nvSpPr>
        <p:spPr>
          <a:xfrm>
            <a:off x="6535800" y="4428025"/>
            <a:ext cx="2296500" cy="292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Manwani et al, Phys. Rev. Lett. 135, 095001, 2025</a:t>
            </a:r>
            <a:endParaRPr sz="700">
              <a:solidFill>
                <a:schemeClr val="dk2"/>
              </a:solidFill>
            </a:endParaRPr>
          </a:p>
        </p:txBody>
      </p:sp>
      <p:sp>
        <p:nvSpPr>
          <p:cNvPr id="133" name="Google Shape;133;p17"/>
          <p:cNvSpPr txBox="1"/>
          <p:nvPr/>
        </p:nvSpPr>
        <p:spPr>
          <a:xfrm>
            <a:off x="4496036" y="1014132"/>
            <a:ext cx="3631200" cy="422700"/>
          </a:xfrm>
          <a:prstGeom prst="rect">
            <a:avLst/>
          </a:prstGeom>
          <a:noFill/>
          <a:ln>
            <a:noFill/>
          </a:ln>
        </p:spPr>
        <p:txBody>
          <a:bodyPr anchorCtr="0" anchor="t" bIns="83700" lIns="83700" spcFirstLastPara="1" rIns="83700" wrap="square" tIns="83700">
            <a:spAutoFit/>
          </a:bodyPr>
          <a:lstStyle/>
          <a:p>
            <a:pPr indent="0" lvl="0" marL="0" rtl="0" algn="l">
              <a:spcBef>
                <a:spcPts val="0"/>
              </a:spcBef>
              <a:spcAft>
                <a:spcPts val="0"/>
              </a:spcAft>
              <a:buNone/>
            </a:pPr>
            <a:r>
              <a:t/>
            </a:r>
            <a:endParaRPr sz="1648">
              <a:solidFill>
                <a:schemeClr val="dk2"/>
              </a:solidFill>
            </a:endParaRPr>
          </a:p>
        </p:txBody>
      </p:sp>
      <p:grpSp>
        <p:nvGrpSpPr>
          <p:cNvPr id="134" name="Google Shape;134;p17"/>
          <p:cNvGrpSpPr/>
          <p:nvPr/>
        </p:nvGrpSpPr>
        <p:grpSpPr>
          <a:xfrm>
            <a:off x="6788084" y="3705170"/>
            <a:ext cx="1940706" cy="422715"/>
            <a:chOff x="5013200" y="2624550"/>
            <a:chExt cx="1645922" cy="358506"/>
          </a:xfrm>
        </p:grpSpPr>
        <p:pic>
          <p:nvPicPr>
            <p:cNvPr id="135" name="Google Shape;135;p17" title="{&quot;red&quot;:89,&quot;green&quot;:89,&quot;blue&quot;:89,&quot;origURL&quot;:&quot;https://www.codecogs.com/eqnedit.php?latex=W_x%3DE_x-B_y%3D-%5Cfrac%7B%5Cpartial%5Cpsi%7D%7B%5Cpartial%7Bx%7D%7D#0&quot;,&quot;size&quot;:18,&quot;width&quot;:300.70866141732284,&quot;height&quot;:65.26771653543307}"/>
            <p:cNvPicPr preferRelativeResize="0"/>
            <p:nvPr/>
          </p:nvPicPr>
          <p:blipFill>
            <a:blip r:embed="rId5">
              <a:alphaModFix/>
            </a:blip>
            <a:stretch>
              <a:fillRect/>
            </a:stretch>
          </p:blipFill>
          <p:spPr>
            <a:xfrm>
              <a:off x="5013200" y="2624550"/>
              <a:ext cx="1645922" cy="358506"/>
            </a:xfrm>
            <a:prstGeom prst="rect">
              <a:avLst/>
            </a:prstGeom>
            <a:noFill/>
            <a:ln>
              <a:noFill/>
            </a:ln>
          </p:spPr>
        </p:pic>
        <p:pic>
          <p:nvPicPr>
            <p:cNvPr id="136" name="Google Shape;136;p17" title="{&quot;red&quot;:89,&quot;green&quot;:89,&quot;blue&quot;:89,&quot;origURL&quot;:&quot;https://www.codecogs.com/eqnedit.php?latex=W_x%3DE_x-B_y%3D-%5Cfrac%7B%5Cpartial%5Cpsi%7D%7B%5Cpartial%7Bx%7D%7D#0&quot;,&quot;size&quot;:18,&quot;width&quot;:300.70866141732284,&quot;height&quot;:65.26771653543307}"/>
            <p:cNvPicPr preferRelativeResize="0"/>
            <p:nvPr/>
          </p:nvPicPr>
          <p:blipFill>
            <a:blip r:embed="rId5">
              <a:alphaModFix/>
            </a:blip>
            <a:stretch>
              <a:fillRect/>
            </a:stretch>
          </p:blipFill>
          <p:spPr>
            <a:xfrm>
              <a:off x="5013200" y="2624550"/>
              <a:ext cx="1645922" cy="358506"/>
            </a:xfrm>
            <a:prstGeom prst="rect">
              <a:avLst/>
            </a:prstGeom>
            <a:noFill/>
            <a:ln>
              <a:noFill/>
            </a:ln>
          </p:spPr>
        </p:pic>
      </p:grpSp>
      <p:grpSp>
        <p:nvGrpSpPr>
          <p:cNvPr id="137" name="Google Shape;137;p17"/>
          <p:cNvGrpSpPr/>
          <p:nvPr/>
        </p:nvGrpSpPr>
        <p:grpSpPr>
          <a:xfrm>
            <a:off x="4752361" y="3705185"/>
            <a:ext cx="1779077" cy="422701"/>
            <a:chOff x="4942250" y="3745950"/>
            <a:chExt cx="1645922" cy="391064"/>
          </a:xfrm>
        </p:grpSpPr>
        <p:pic>
          <p:nvPicPr>
            <p:cNvPr id="138" name="Google Shape;138;p17" title="{&quot;red&quot;:89,&quot;green&quot;:89,&quot;blue&quot;:89,&quot;origURL&quot;:&quot;https://www.codecogs.com/eqnedit.php?latex=W_y%3DE_y%2BB_x%3D-%5Cfrac%7B%5Cpartial%5Cpsi%7D%7B%5Cpartial%7By%7D%7D#0&quot;,&quot;size&quot;:18,&quot;width&quot;:311.88188976377955,&quot;height&quot;:58.181102362204726}"/>
            <p:cNvPicPr preferRelativeResize="0"/>
            <p:nvPr/>
          </p:nvPicPr>
          <p:blipFill>
            <a:blip r:embed="rId6">
              <a:alphaModFix/>
            </a:blip>
            <a:stretch>
              <a:fillRect/>
            </a:stretch>
          </p:blipFill>
          <p:spPr>
            <a:xfrm>
              <a:off x="4942250" y="3745950"/>
              <a:ext cx="1645922" cy="391064"/>
            </a:xfrm>
            <a:prstGeom prst="rect">
              <a:avLst/>
            </a:prstGeom>
            <a:noFill/>
            <a:ln>
              <a:noFill/>
            </a:ln>
          </p:spPr>
        </p:pic>
        <p:pic>
          <p:nvPicPr>
            <p:cNvPr id="139" name="Google Shape;139;p17" title="{&quot;red&quot;:89,&quot;green&quot;:89,&quot;blue&quot;:89,&quot;origURL&quot;:&quot;https://www.codecogs.com/eqnedit.php?latex=W_y%3DE_y%2BB_x%3D-%5Cfrac%7B%5Cpartial%5Cpsi%7D%7B%5Cpartial%7By%7D%7D#0&quot;,&quot;size&quot;:18,&quot;width&quot;:311.88188976377955,&quot;height&quot;:58.181102362204726}"/>
            <p:cNvPicPr preferRelativeResize="0"/>
            <p:nvPr/>
          </p:nvPicPr>
          <p:blipFill>
            <a:blip r:embed="rId6">
              <a:alphaModFix/>
            </a:blip>
            <a:stretch>
              <a:fillRect/>
            </a:stretch>
          </p:blipFill>
          <p:spPr>
            <a:xfrm>
              <a:off x="4942250" y="3745950"/>
              <a:ext cx="1645922" cy="391064"/>
            </a:xfrm>
            <a:prstGeom prst="rect">
              <a:avLst/>
            </a:prstGeom>
            <a:noFill/>
            <a:ln>
              <a:noFill/>
            </a:ln>
          </p:spPr>
        </p:pic>
      </p:grpSp>
      <p:grpSp>
        <p:nvGrpSpPr>
          <p:cNvPr id="140" name="Google Shape;140;p17"/>
          <p:cNvGrpSpPr/>
          <p:nvPr/>
        </p:nvGrpSpPr>
        <p:grpSpPr>
          <a:xfrm>
            <a:off x="4752352" y="1381222"/>
            <a:ext cx="2876248" cy="632582"/>
            <a:chOff x="5013200" y="1593150"/>
            <a:chExt cx="1645922" cy="361993"/>
          </a:xfrm>
        </p:grpSpPr>
        <p:pic>
          <p:nvPicPr>
            <p:cNvPr id="141" name="Google Shape;141;p17" title="{&quot;red&quot;:89,&quot;green&quot;:89,&quot;blue&quot;:89,&quot;origURL&quot;:&quot;https://www.codecogs.com/eqnedit.php?latex=%5Cpsi(x%2Cy)%3D-%5Cfrac%7Bx%5E2b%5E2_p%2By%5E2a%5E2_p-p%5E4_p%7D%7B2d%5E2_p%7D#0&quot;,&quot;size&quot;:18,&quot;width&quot;:277.3937007874016,&quot;height&quot;:58.181102362204726}"/>
            <p:cNvPicPr preferRelativeResize="0"/>
            <p:nvPr/>
          </p:nvPicPr>
          <p:blipFill>
            <a:blip r:embed="rId7">
              <a:alphaModFix/>
            </a:blip>
            <a:stretch>
              <a:fillRect/>
            </a:stretch>
          </p:blipFill>
          <p:spPr>
            <a:xfrm>
              <a:off x="5013200" y="1593150"/>
              <a:ext cx="1645922" cy="361993"/>
            </a:xfrm>
            <a:prstGeom prst="rect">
              <a:avLst/>
            </a:prstGeom>
            <a:noFill/>
            <a:ln>
              <a:noFill/>
            </a:ln>
          </p:spPr>
        </p:pic>
        <p:pic>
          <p:nvPicPr>
            <p:cNvPr id="142" name="Google Shape;142;p17" title="{&quot;red&quot;:89,&quot;green&quot;:89,&quot;blue&quot;:89,&quot;origURL&quot;:&quot;https://www.codecogs.com/eqnedit.php?latex=%5Cpsi(x%2Cy)%3D-%5Cfrac%7Bx%5E2b%5E2_p%2By%5E2a%5E2_p-p%5E4_p%7D%7B2d%5E2_p%7D#0&quot;,&quot;size&quot;:18,&quot;width&quot;:277.3937007874016,&quot;height&quot;:58.181102362204726}"/>
            <p:cNvPicPr preferRelativeResize="0"/>
            <p:nvPr/>
          </p:nvPicPr>
          <p:blipFill>
            <a:blip r:embed="rId7">
              <a:alphaModFix/>
            </a:blip>
            <a:stretch>
              <a:fillRect/>
            </a:stretch>
          </p:blipFill>
          <p:spPr>
            <a:xfrm>
              <a:off x="5013200" y="1593150"/>
              <a:ext cx="1645922" cy="361993"/>
            </a:xfrm>
            <a:prstGeom prst="rect">
              <a:avLst/>
            </a:prstGeom>
            <a:noFill/>
            <a:ln>
              <a:noFill/>
            </a:ln>
          </p:spPr>
        </p:pic>
      </p:grpSp>
      <p:sp>
        <p:nvSpPr>
          <p:cNvPr id="143" name="Google Shape;143;p17"/>
          <p:cNvSpPr txBox="1"/>
          <p:nvPr/>
        </p:nvSpPr>
        <p:spPr>
          <a:xfrm>
            <a:off x="4348188" y="958529"/>
            <a:ext cx="4139700" cy="453600"/>
          </a:xfrm>
          <a:prstGeom prst="rect">
            <a:avLst/>
          </a:prstGeom>
          <a:noFill/>
          <a:ln>
            <a:noFill/>
          </a:ln>
        </p:spPr>
        <p:txBody>
          <a:bodyPr anchorCtr="0" anchor="t" bIns="83700" lIns="83700" spcFirstLastPara="1" rIns="83700" wrap="square" tIns="83700">
            <a:spAutoFit/>
          </a:bodyPr>
          <a:lstStyle/>
          <a:p>
            <a:pPr indent="0" lvl="0" marL="0" rtl="0" algn="l">
              <a:spcBef>
                <a:spcPts val="0"/>
              </a:spcBef>
              <a:spcAft>
                <a:spcPts val="0"/>
              </a:spcAft>
              <a:buNone/>
            </a:pPr>
            <a:r>
              <a:rPr lang="en" sz="1848">
                <a:solidFill>
                  <a:schemeClr val="dk2"/>
                </a:solidFill>
              </a:rPr>
              <a:t>Wake Potential:</a:t>
            </a:r>
            <a:endParaRPr sz="1848">
              <a:solidFill>
                <a:schemeClr val="dk2"/>
              </a:solidFill>
            </a:endParaRPr>
          </a:p>
        </p:txBody>
      </p:sp>
      <p:sp>
        <p:nvSpPr>
          <p:cNvPr id="144" name="Google Shape;144;p17"/>
          <p:cNvSpPr txBox="1"/>
          <p:nvPr/>
        </p:nvSpPr>
        <p:spPr>
          <a:xfrm>
            <a:off x="4348200" y="2136952"/>
            <a:ext cx="4046400" cy="453600"/>
          </a:xfrm>
          <a:prstGeom prst="rect">
            <a:avLst/>
          </a:prstGeom>
          <a:noFill/>
          <a:ln>
            <a:noFill/>
          </a:ln>
        </p:spPr>
        <p:txBody>
          <a:bodyPr anchorCtr="0" anchor="t" bIns="83700" lIns="83700" spcFirstLastPara="1" rIns="83700" wrap="square" tIns="83700">
            <a:spAutoFit/>
          </a:bodyPr>
          <a:lstStyle/>
          <a:p>
            <a:pPr indent="0" lvl="0" marL="0" rtl="0" algn="l">
              <a:spcBef>
                <a:spcPts val="0"/>
              </a:spcBef>
              <a:spcAft>
                <a:spcPts val="0"/>
              </a:spcAft>
              <a:buNone/>
            </a:pPr>
            <a:r>
              <a:rPr lang="en" sz="1848">
                <a:solidFill>
                  <a:schemeClr val="dk2"/>
                </a:solidFill>
              </a:rPr>
              <a:t>Accelerating Wakefield:</a:t>
            </a:r>
            <a:endParaRPr sz="1848">
              <a:solidFill>
                <a:schemeClr val="dk2"/>
              </a:solidFill>
            </a:endParaRPr>
          </a:p>
        </p:txBody>
      </p:sp>
      <p:sp>
        <p:nvSpPr>
          <p:cNvPr id="145" name="Google Shape;145;p17"/>
          <p:cNvSpPr txBox="1"/>
          <p:nvPr/>
        </p:nvSpPr>
        <p:spPr>
          <a:xfrm>
            <a:off x="4348209" y="3282487"/>
            <a:ext cx="4046400" cy="453600"/>
          </a:xfrm>
          <a:prstGeom prst="rect">
            <a:avLst/>
          </a:prstGeom>
          <a:noFill/>
          <a:ln>
            <a:noFill/>
          </a:ln>
        </p:spPr>
        <p:txBody>
          <a:bodyPr anchorCtr="0" anchor="t" bIns="83700" lIns="83700" spcFirstLastPara="1" rIns="83700" wrap="square" tIns="83700">
            <a:spAutoFit/>
          </a:bodyPr>
          <a:lstStyle/>
          <a:p>
            <a:pPr indent="0" lvl="0" marL="0" rtl="0" algn="l">
              <a:spcBef>
                <a:spcPts val="0"/>
              </a:spcBef>
              <a:spcAft>
                <a:spcPts val="0"/>
              </a:spcAft>
              <a:buNone/>
            </a:pPr>
            <a:r>
              <a:rPr lang="en" sz="1848">
                <a:solidFill>
                  <a:schemeClr val="dk2"/>
                </a:solidFill>
              </a:rPr>
              <a:t>Focusing Wakefield:</a:t>
            </a:r>
            <a:endParaRPr sz="1848">
              <a:solidFill>
                <a:schemeClr val="dk2"/>
              </a:solidFill>
            </a:endParaRPr>
          </a:p>
        </p:txBody>
      </p:sp>
      <p:sp>
        <p:nvSpPr>
          <p:cNvPr id="146" name="Google Shape;146;p17"/>
          <p:cNvSpPr txBox="1"/>
          <p:nvPr/>
        </p:nvSpPr>
        <p:spPr>
          <a:xfrm>
            <a:off x="7969950" y="1466663"/>
            <a:ext cx="10512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(7)</a:t>
            </a:r>
            <a:endParaRPr sz="1800">
              <a:solidFill>
                <a:schemeClr val="dk2"/>
              </a:solidFill>
            </a:endParaRPr>
          </a:p>
        </p:txBody>
      </p:sp>
      <p:sp>
        <p:nvSpPr>
          <p:cNvPr id="147" name="Google Shape;147;p17"/>
          <p:cNvSpPr txBox="1"/>
          <p:nvPr/>
        </p:nvSpPr>
        <p:spPr>
          <a:xfrm>
            <a:off x="7969950" y="2701563"/>
            <a:ext cx="10512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(8)</a:t>
            </a:r>
            <a:endParaRPr sz="1800">
              <a:solidFill>
                <a:schemeClr val="dk2"/>
              </a:solidFill>
            </a:endParaRPr>
          </a:p>
        </p:txBody>
      </p:sp>
      <p:sp>
        <p:nvSpPr>
          <p:cNvPr id="148" name="Google Shape;148;p17"/>
          <p:cNvSpPr txBox="1"/>
          <p:nvPr/>
        </p:nvSpPr>
        <p:spPr>
          <a:xfrm>
            <a:off x="5116300" y="4067338"/>
            <a:ext cx="10512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800">
                <a:solidFill>
                  <a:schemeClr val="dk2"/>
                </a:solidFill>
              </a:rPr>
              <a:t>(9)</a:t>
            </a:r>
            <a:endParaRPr sz="1800">
              <a:solidFill>
                <a:schemeClr val="dk2"/>
              </a:solidFill>
            </a:endParaRPr>
          </a:p>
        </p:txBody>
      </p:sp>
      <p:sp>
        <p:nvSpPr>
          <p:cNvPr id="149" name="Google Shape;149;p17"/>
          <p:cNvSpPr txBox="1"/>
          <p:nvPr/>
        </p:nvSpPr>
        <p:spPr>
          <a:xfrm>
            <a:off x="7232838" y="4067350"/>
            <a:ext cx="10512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800">
                <a:solidFill>
                  <a:schemeClr val="dk2"/>
                </a:solidFill>
              </a:rPr>
              <a:t>(10)</a:t>
            </a:r>
            <a:endParaRPr sz="1800">
              <a:solidFill>
                <a:schemeClr val="dk2"/>
              </a:solidFill>
            </a:endParaRPr>
          </a:p>
        </p:txBody>
      </p:sp>
      <p:pic>
        <p:nvPicPr>
          <p:cNvPr id="150" name="Google Shape;150;p17" title="{&quot;red&quot;:89,&quot;green&quot;:89,&quot;blue&quot;:89,&quot;origURL&quot;:&quot;https://www.codecogs.com/eqnedit.php?latex=W_z%3DE_z%3D%5Cfrac%7B%5Cpartial%5Cpsi%7D%7B%5Cpartial%5Cxi%7D#0&quot;,&quot;size&quot;:18,&quot;width&quot;:260.6692913385827,&quot;height&quot;:58.181102362204754}"/>
          <p:cNvPicPr preferRelativeResize="0"/>
          <p:nvPr/>
        </p:nvPicPr>
        <p:blipFill>
          <a:blip r:embed="rId8">
            <a:alphaModFix/>
          </a:blip>
          <a:stretch>
            <a:fillRect/>
          </a:stretch>
        </p:blipFill>
        <p:spPr>
          <a:xfrm>
            <a:off x="4752350" y="2571750"/>
            <a:ext cx="1605264" cy="5727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8"/>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Equation of Blowout Trajectory</a:t>
            </a:r>
            <a:endParaRPr/>
          </a:p>
        </p:txBody>
      </p:sp>
      <p:sp>
        <p:nvSpPr>
          <p:cNvPr id="156" name="Google Shape;156;p18"/>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grpSp>
        <p:nvGrpSpPr>
          <p:cNvPr id="157" name="Google Shape;157;p18"/>
          <p:cNvGrpSpPr/>
          <p:nvPr/>
        </p:nvGrpSpPr>
        <p:grpSpPr>
          <a:xfrm>
            <a:off x="311800" y="4204650"/>
            <a:ext cx="7789800" cy="572700"/>
            <a:chOff x="235950" y="4194600"/>
            <a:chExt cx="7789800" cy="572700"/>
          </a:xfrm>
        </p:grpSpPr>
        <p:sp>
          <p:nvSpPr>
            <p:cNvPr id="158" name="Google Shape;158;p18"/>
            <p:cNvSpPr txBox="1"/>
            <p:nvPr/>
          </p:nvSpPr>
          <p:spPr>
            <a:xfrm>
              <a:off x="235950" y="4194600"/>
              <a:ext cx="7789800" cy="57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a:solidFill>
                    <a:schemeClr val="dk2"/>
                  </a:solidFill>
                </a:rPr>
                <a:t>Now, we require an analytical form for both       and </a:t>
              </a:r>
              <a:endParaRPr b="1" sz="1800">
                <a:solidFill>
                  <a:schemeClr val="dk2"/>
                </a:solidFill>
              </a:endParaRPr>
            </a:p>
          </p:txBody>
        </p:sp>
        <p:grpSp>
          <p:nvGrpSpPr>
            <p:cNvPr id="159" name="Google Shape;159;p18"/>
            <p:cNvGrpSpPr/>
            <p:nvPr/>
          </p:nvGrpSpPr>
          <p:grpSpPr>
            <a:xfrm>
              <a:off x="6159060" y="4320750"/>
              <a:ext cx="240030" cy="229743"/>
              <a:chOff x="1540735" y="3354450"/>
              <a:chExt cx="240030" cy="229743"/>
            </a:xfrm>
          </p:grpSpPr>
          <p:pic>
            <p:nvPicPr>
              <p:cNvPr id="160" name="Google Shape;160;p18" title="{&quot;red&quot;:89,&quot;green&quot;:89,&quot;blue&quot;:89,&quot;origURL&quot;:&quot;https://www.codecogs.com/eqnedit.php?latex=%5Cpsi_0#0&quot;,&quot;size&quot;:18,&quot;width&quot;:648.5433070866142,&quot;height&quot;:58.181102362204726}"/>
              <p:cNvPicPr preferRelativeResize="0"/>
              <p:nvPr/>
            </p:nvPicPr>
            <p:blipFill>
              <a:blip r:embed="rId3">
                <a:alphaModFix/>
              </a:blip>
              <a:stretch>
                <a:fillRect/>
              </a:stretch>
            </p:blipFill>
            <p:spPr>
              <a:xfrm>
                <a:off x="1540735" y="3354450"/>
                <a:ext cx="240030" cy="229743"/>
              </a:xfrm>
              <a:prstGeom prst="rect">
                <a:avLst/>
              </a:prstGeom>
              <a:noFill/>
              <a:ln>
                <a:noFill/>
              </a:ln>
            </p:spPr>
          </p:pic>
          <p:pic>
            <p:nvPicPr>
              <p:cNvPr id="161" name="Google Shape;161;p18" title="{&quot;red&quot;:89,&quot;green&quot;:89,&quot;blue&quot;:89,&quot;origURL&quot;:&quot;https://www.codecogs.com/eqnedit.php?latex=%5Cpsi_0#0&quot;,&quot;size&quot;:18,&quot;width&quot;:648.5433070866142,&quot;height&quot;:58.181102362204726}"/>
              <p:cNvPicPr preferRelativeResize="0"/>
              <p:nvPr/>
            </p:nvPicPr>
            <p:blipFill>
              <a:blip r:embed="rId3">
                <a:alphaModFix/>
              </a:blip>
              <a:stretch>
                <a:fillRect/>
              </a:stretch>
            </p:blipFill>
            <p:spPr>
              <a:xfrm>
                <a:off x="1540735" y="3354450"/>
                <a:ext cx="240030" cy="229743"/>
              </a:xfrm>
              <a:prstGeom prst="rect">
                <a:avLst/>
              </a:prstGeom>
              <a:noFill/>
              <a:ln>
                <a:noFill/>
              </a:ln>
            </p:spPr>
          </p:pic>
        </p:grpSp>
      </p:grpSp>
      <p:sp>
        <p:nvSpPr>
          <p:cNvPr id="162" name="Google Shape;162;p18"/>
          <p:cNvSpPr/>
          <p:nvPr/>
        </p:nvSpPr>
        <p:spPr>
          <a:xfrm rot="5400000">
            <a:off x="6811800" y="1268128"/>
            <a:ext cx="1093200" cy="539100"/>
          </a:xfrm>
          <a:prstGeom prst="bentArrow">
            <a:avLst>
              <a:gd fmla="val 25000" name="adj1"/>
              <a:gd fmla="val 25000" name="adj2"/>
              <a:gd fmla="val 25000" name="adj3"/>
              <a:gd fmla="val 43750" name="adj4"/>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nvGrpSpPr>
          <p:cNvPr id="163" name="Google Shape;163;p18"/>
          <p:cNvGrpSpPr/>
          <p:nvPr/>
        </p:nvGrpSpPr>
        <p:grpSpPr>
          <a:xfrm>
            <a:off x="7088850" y="4160625"/>
            <a:ext cx="437198" cy="536639"/>
            <a:chOff x="8034650" y="4397600"/>
            <a:chExt cx="437198" cy="536639"/>
          </a:xfrm>
        </p:grpSpPr>
        <p:pic>
          <p:nvPicPr>
            <p:cNvPr id="164" name="Google Shape;164;p18" title="{&quot;red&quot;:89,&quot;green&quot;:89,&quot;blue&quot;:89,&quot;origURL&quot;:&quot;https://www.codecogs.com/eqnedit.php?latex=%5Cfrac%7B%5Cpartial%7BA_z%7D%7D%7B%5Cpartial%7Bx%7D%7D#0&quot;,&quot;size&quot;:18,&quot;width&quot;:89.36220472440945,&quot;height&quot;:101.81102362204724}"/>
            <p:cNvPicPr preferRelativeResize="0"/>
            <p:nvPr/>
          </p:nvPicPr>
          <p:blipFill>
            <a:blip r:embed="rId4">
              <a:alphaModFix/>
            </a:blip>
            <a:stretch>
              <a:fillRect/>
            </a:stretch>
          </p:blipFill>
          <p:spPr>
            <a:xfrm>
              <a:off x="8034650" y="4397600"/>
              <a:ext cx="437198" cy="536639"/>
            </a:xfrm>
            <a:prstGeom prst="rect">
              <a:avLst/>
            </a:prstGeom>
            <a:noFill/>
            <a:ln>
              <a:noFill/>
            </a:ln>
          </p:spPr>
        </p:pic>
        <p:pic>
          <p:nvPicPr>
            <p:cNvPr id="165" name="Google Shape;165;p18" title="{&quot;red&quot;:89,&quot;green&quot;:89,&quot;blue&quot;:89,&quot;origURL&quot;:&quot;https://www.codecogs.com/eqnedit.php?latex=%5Cfrac%7B%5Cpartial%7BA_z%7D%7D%7B%5Cpartial%7Bx%7D%7D#0&quot;,&quot;size&quot;:18,&quot;width&quot;:89.36220472440945,&quot;height&quot;:101.81102362204724}"/>
            <p:cNvPicPr preferRelativeResize="0"/>
            <p:nvPr/>
          </p:nvPicPr>
          <p:blipFill>
            <a:blip r:embed="rId4">
              <a:alphaModFix/>
            </a:blip>
            <a:stretch>
              <a:fillRect/>
            </a:stretch>
          </p:blipFill>
          <p:spPr>
            <a:xfrm>
              <a:off x="8034650" y="4397600"/>
              <a:ext cx="437198" cy="536639"/>
            </a:xfrm>
            <a:prstGeom prst="rect">
              <a:avLst/>
            </a:prstGeom>
            <a:noFill/>
            <a:ln>
              <a:noFill/>
            </a:ln>
          </p:spPr>
        </p:pic>
      </p:grpSp>
      <p:sp>
        <p:nvSpPr>
          <p:cNvPr id="166" name="Google Shape;166;p18"/>
          <p:cNvSpPr txBox="1"/>
          <p:nvPr/>
        </p:nvSpPr>
        <p:spPr>
          <a:xfrm>
            <a:off x="804900" y="846625"/>
            <a:ext cx="10266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u="sng">
                <a:solidFill>
                  <a:schemeClr val="dk2"/>
                </a:solidFill>
              </a:rPr>
              <a:t>Lu, et al</a:t>
            </a:r>
            <a:endParaRPr b="1" u="sng">
              <a:solidFill>
                <a:schemeClr val="dk2"/>
              </a:solidFill>
            </a:endParaRPr>
          </a:p>
          <a:p>
            <a:pPr indent="0" lvl="0" marL="0" rtl="0" algn="ctr">
              <a:spcBef>
                <a:spcPts val="0"/>
              </a:spcBef>
              <a:spcAft>
                <a:spcPts val="0"/>
              </a:spcAft>
              <a:buNone/>
            </a:pPr>
            <a:r>
              <a:rPr b="1" lang="en" u="sng">
                <a:solidFill>
                  <a:schemeClr val="dk2"/>
                </a:solidFill>
              </a:rPr>
              <a:t>Model</a:t>
            </a:r>
            <a:endParaRPr b="1" u="sng">
              <a:solidFill>
                <a:schemeClr val="dk2"/>
              </a:solidFill>
            </a:endParaRPr>
          </a:p>
        </p:txBody>
      </p:sp>
      <p:sp>
        <p:nvSpPr>
          <p:cNvPr id="167" name="Google Shape;167;p18"/>
          <p:cNvSpPr txBox="1"/>
          <p:nvPr/>
        </p:nvSpPr>
        <p:spPr>
          <a:xfrm>
            <a:off x="899247" y="2825325"/>
            <a:ext cx="8379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u="sng">
                <a:solidFill>
                  <a:schemeClr val="dk2"/>
                </a:solidFill>
              </a:rPr>
              <a:t>Our</a:t>
            </a:r>
            <a:endParaRPr b="1" u="sng">
              <a:solidFill>
                <a:schemeClr val="dk2"/>
              </a:solidFill>
            </a:endParaRPr>
          </a:p>
          <a:p>
            <a:pPr indent="0" lvl="0" marL="0" rtl="0" algn="ctr">
              <a:spcBef>
                <a:spcPts val="0"/>
              </a:spcBef>
              <a:spcAft>
                <a:spcPts val="0"/>
              </a:spcAft>
              <a:buNone/>
            </a:pPr>
            <a:r>
              <a:rPr b="1" lang="en" u="sng">
                <a:solidFill>
                  <a:schemeClr val="dk2"/>
                </a:solidFill>
              </a:rPr>
              <a:t>Model</a:t>
            </a:r>
            <a:endParaRPr b="1" u="sng">
              <a:solidFill>
                <a:schemeClr val="dk2"/>
              </a:solidFill>
            </a:endParaRPr>
          </a:p>
        </p:txBody>
      </p:sp>
      <p:pic>
        <p:nvPicPr>
          <p:cNvPr id="168" name="Google Shape;168;p18" title="796fe144deee0ea35e150502a551b698.png"/>
          <p:cNvPicPr preferRelativeResize="0"/>
          <p:nvPr/>
        </p:nvPicPr>
        <p:blipFill>
          <a:blip r:embed="rId5">
            <a:alphaModFix/>
          </a:blip>
          <a:stretch>
            <a:fillRect/>
          </a:stretch>
        </p:blipFill>
        <p:spPr>
          <a:xfrm>
            <a:off x="2289000" y="845125"/>
            <a:ext cx="4566007" cy="1252399"/>
          </a:xfrm>
          <a:prstGeom prst="rect">
            <a:avLst/>
          </a:prstGeom>
          <a:noFill/>
          <a:ln>
            <a:noFill/>
          </a:ln>
        </p:spPr>
      </p:pic>
      <p:pic>
        <p:nvPicPr>
          <p:cNvPr id="169" name="Google Shape;169;p18" title="013c915c5215c5344159f1fdea6bfdd1.png"/>
          <p:cNvPicPr preferRelativeResize="0"/>
          <p:nvPr/>
        </p:nvPicPr>
        <p:blipFill>
          <a:blip r:embed="rId6">
            <a:alphaModFix/>
          </a:blip>
          <a:stretch>
            <a:fillRect/>
          </a:stretch>
        </p:blipFill>
        <p:spPr>
          <a:xfrm>
            <a:off x="804888" y="2260873"/>
            <a:ext cx="7534223" cy="1092610"/>
          </a:xfrm>
          <a:prstGeom prst="rect">
            <a:avLst/>
          </a:prstGeom>
          <a:noFill/>
          <a:ln>
            <a:noFill/>
          </a:ln>
        </p:spPr>
      </p:pic>
      <p:grpSp>
        <p:nvGrpSpPr>
          <p:cNvPr id="170" name="Google Shape;170;p18"/>
          <p:cNvGrpSpPr/>
          <p:nvPr/>
        </p:nvGrpSpPr>
        <p:grpSpPr>
          <a:xfrm>
            <a:off x="1981587" y="3610154"/>
            <a:ext cx="4450237" cy="429204"/>
            <a:chOff x="311700" y="1094775"/>
            <a:chExt cx="1645919" cy="158741"/>
          </a:xfrm>
        </p:grpSpPr>
        <p:pic>
          <p:nvPicPr>
            <p:cNvPr id="171" name="Google Shape;171;p18" title="{&quot;red&quot;:89,&quot;green&quot;:89,&quot;blue&quot;:89,&quot;origURL&quot;:&quot;https://www.codecogs.com/eqnedit.php?latex=%5Cpsi(x%2Cy%2C%5Cxi)%3D%5Cpsi_0(%5Cxi)-%5Cfrac%7Br_%7Bby%7D%7D%7B2(r_%7Bbx%7D%2Br_%7Bby%7D)%7Dx%5E2-%5Cfrac%7Br_%7Bbx%7D%7D%7B2(r_%7Bbx%7D%2Br_%7Bby%7D)%7Dy%5E2#0&quot;,&quot;size&quot;:18,&quot;width&quot;:670.9133858267717,&quot;height&quot;:82.7244094488189}"/>
            <p:cNvPicPr preferRelativeResize="0"/>
            <p:nvPr/>
          </p:nvPicPr>
          <p:blipFill>
            <a:blip r:embed="rId7">
              <a:alphaModFix/>
            </a:blip>
            <a:stretch>
              <a:fillRect/>
            </a:stretch>
          </p:blipFill>
          <p:spPr>
            <a:xfrm>
              <a:off x="311700" y="1094775"/>
              <a:ext cx="1645919" cy="158741"/>
            </a:xfrm>
            <a:prstGeom prst="rect">
              <a:avLst/>
            </a:prstGeom>
            <a:noFill/>
            <a:ln>
              <a:noFill/>
            </a:ln>
          </p:spPr>
        </p:pic>
        <p:pic>
          <p:nvPicPr>
            <p:cNvPr id="172" name="Google Shape;172;p18" title="{&quot;red&quot;:89,&quot;green&quot;:89,&quot;blue&quot;:89,&quot;origURL&quot;:&quot;https://www.codecogs.com/eqnedit.php?latex=%5Cpsi(x%2Cy%2C%5Cxi)%3D%5Cpsi_0(%5Cxi)-%5Cfrac%7Br_%7Bby%7D%7D%7B2(r_%7Bbx%7D%2Br_%7Bby%7D)%7Dx%5E2-%5Cfrac%7Br_%7Bbx%7D%7D%7B2(r_%7Bbx%7D%2Br_%7Bby%7D)%7Dy%5E2#0&quot;,&quot;size&quot;:18,&quot;width&quot;:670.9133858267717,&quot;height&quot;:82.7244094488189}"/>
            <p:cNvPicPr preferRelativeResize="0"/>
            <p:nvPr/>
          </p:nvPicPr>
          <p:blipFill>
            <a:blip r:embed="rId7">
              <a:alphaModFix/>
            </a:blip>
            <a:stretch>
              <a:fillRect/>
            </a:stretch>
          </p:blipFill>
          <p:spPr>
            <a:xfrm>
              <a:off x="311700" y="1094775"/>
              <a:ext cx="1645919" cy="158741"/>
            </a:xfrm>
            <a:prstGeom prst="rect">
              <a:avLst/>
            </a:prstGeom>
            <a:noFill/>
            <a:ln>
              <a:noFill/>
            </a:ln>
          </p:spPr>
        </p:pic>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9"/>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Introduction of QuickPIC</a:t>
            </a:r>
            <a:endParaRPr/>
          </a:p>
        </p:txBody>
      </p:sp>
      <p:sp>
        <p:nvSpPr>
          <p:cNvPr id="178" name="Google Shape;178;p19"/>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179" name="Google Shape;179;p19"/>
          <p:cNvSpPr txBox="1"/>
          <p:nvPr/>
        </p:nvSpPr>
        <p:spPr>
          <a:xfrm>
            <a:off x="311700" y="4299375"/>
            <a:ext cx="2958300" cy="507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Huang, et al, Journal of Computational Physics 217 658–679, 2006</a:t>
            </a:r>
            <a:endParaRPr sz="700">
              <a:solidFill>
                <a:schemeClr val="dk2"/>
              </a:solidFill>
            </a:endParaRPr>
          </a:p>
          <a:p>
            <a:pPr indent="0" lvl="0" marL="0" rtl="0" algn="l">
              <a:spcBef>
                <a:spcPts val="0"/>
              </a:spcBef>
              <a:spcAft>
                <a:spcPts val="0"/>
              </a:spcAft>
              <a:buNone/>
            </a:pPr>
            <a:r>
              <a:rPr lang="en" sz="700">
                <a:solidFill>
                  <a:schemeClr val="dk2"/>
                </a:solidFill>
              </a:rPr>
              <a:t>Weiming, et al, Journal of Computational Physics 250 165-177, 2013</a:t>
            </a:r>
            <a:endParaRPr sz="700">
              <a:solidFill>
                <a:schemeClr val="dk2"/>
              </a:solidFill>
            </a:endParaRPr>
          </a:p>
          <a:p>
            <a:pPr indent="0" lvl="0" marL="0" rtl="0" algn="l">
              <a:spcBef>
                <a:spcPts val="0"/>
              </a:spcBef>
              <a:spcAft>
                <a:spcPts val="0"/>
              </a:spcAft>
              <a:buNone/>
            </a:pPr>
            <a:r>
              <a:rPr lang="en" sz="700">
                <a:solidFill>
                  <a:schemeClr val="dk2"/>
                </a:solidFill>
              </a:rPr>
              <a:t>Su, et al, </a:t>
            </a:r>
            <a:r>
              <a:rPr lang="en" sz="700">
                <a:solidFill>
                  <a:schemeClr val="dk2"/>
                </a:solidFill>
              </a:rPr>
              <a:t>Journal of Computational Physics 539 114225, 2025</a:t>
            </a:r>
            <a:endParaRPr sz="700">
              <a:solidFill>
                <a:schemeClr val="dk2"/>
              </a:solidFill>
            </a:endParaRPr>
          </a:p>
        </p:txBody>
      </p:sp>
      <p:grpSp>
        <p:nvGrpSpPr>
          <p:cNvPr id="180" name="Google Shape;180;p19"/>
          <p:cNvGrpSpPr/>
          <p:nvPr/>
        </p:nvGrpSpPr>
        <p:grpSpPr>
          <a:xfrm>
            <a:off x="793942" y="1525033"/>
            <a:ext cx="2958406" cy="2629660"/>
            <a:chOff x="446472" y="2363841"/>
            <a:chExt cx="2878107" cy="2694600"/>
          </a:xfrm>
        </p:grpSpPr>
        <p:sp>
          <p:nvSpPr>
            <p:cNvPr id="181" name="Google Shape;181;p19"/>
            <p:cNvSpPr/>
            <p:nvPr/>
          </p:nvSpPr>
          <p:spPr>
            <a:xfrm>
              <a:off x="446472" y="2363841"/>
              <a:ext cx="2817000" cy="2694600"/>
            </a:xfrm>
            <a:prstGeom prst="roundRect">
              <a:avLst>
                <a:gd fmla="val 16667" name="adj"/>
              </a:avLst>
            </a:prstGeom>
            <a:solidFill>
              <a:srgbClr val="F2F2F2"/>
            </a:solidFill>
            <a:ln>
              <a:noFill/>
            </a:ln>
            <a:effectLst>
              <a:outerShdw blurRad="50655" rotWithShape="0" algn="tl" dir="2700000" dist="37991">
                <a:srgbClr val="000000">
                  <a:alpha val="40000"/>
                </a:srgbClr>
              </a:outerShdw>
            </a:effectLst>
          </p:spPr>
          <p:txBody>
            <a:bodyPr anchorCtr="0" anchor="ctr" bIns="45550" lIns="91175" spcFirstLastPara="1" rIns="91175" wrap="square" tIns="45550">
              <a:noAutofit/>
            </a:bodyPr>
            <a:lstStyle/>
            <a:p>
              <a:pPr indent="-183624" lvl="0" marL="284935" marR="0" rtl="0" algn="ctr">
                <a:lnSpc>
                  <a:spcPct val="120000"/>
                </a:lnSpc>
                <a:spcBef>
                  <a:spcPts val="0"/>
                </a:spcBef>
                <a:spcAft>
                  <a:spcPts val="0"/>
                </a:spcAft>
                <a:buClr>
                  <a:srgbClr val="898989"/>
                </a:buClr>
                <a:buSzPts val="1595"/>
                <a:buFont typeface="Arial"/>
                <a:buNone/>
              </a:pPr>
              <a:r>
                <a:t/>
              </a:r>
              <a:endParaRPr sz="1595">
                <a:solidFill>
                  <a:srgbClr val="57585B"/>
                </a:solidFill>
                <a:latin typeface="Helvetica Neue"/>
                <a:ea typeface="Helvetica Neue"/>
                <a:cs typeface="Helvetica Neue"/>
                <a:sym typeface="Helvetica Neue"/>
              </a:endParaRPr>
            </a:p>
          </p:txBody>
        </p:sp>
        <p:sp>
          <p:nvSpPr>
            <p:cNvPr id="182" name="Google Shape;182;p19"/>
            <p:cNvSpPr txBox="1"/>
            <p:nvPr/>
          </p:nvSpPr>
          <p:spPr>
            <a:xfrm>
              <a:off x="771279" y="2543311"/>
              <a:ext cx="2553300" cy="205800"/>
            </a:xfrm>
            <a:prstGeom prst="rect">
              <a:avLst/>
            </a:prstGeom>
            <a:blipFill rotWithShape="1">
              <a:blip r:embed="rId3">
                <a:alphaModFix/>
              </a:blip>
              <a:stretch>
                <a:fillRect b="-42430" l="-3470" r="0" t="-18179"/>
              </a:stretch>
            </a:blipFill>
            <a:ln>
              <a:noFill/>
            </a:ln>
          </p:spPr>
          <p:txBody>
            <a:bodyPr anchorCtr="0" anchor="t" bIns="45550" lIns="91175" spcFirstLastPara="1" rIns="91175" wrap="square" tIns="45550">
              <a:noAutofit/>
            </a:bodyPr>
            <a:lstStyle/>
            <a:p>
              <a:pPr indent="0" lvl="0" marL="0" marR="0" rtl="0" algn="l">
                <a:spcBef>
                  <a:spcPts val="0"/>
                </a:spcBef>
                <a:spcAft>
                  <a:spcPts val="0"/>
                </a:spcAft>
                <a:buNone/>
              </a:pPr>
              <a:r>
                <a:rPr lang="en" sz="1346">
                  <a:latin typeface="Helvetica Neue"/>
                  <a:ea typeface="Helvetica Neue"/>
                  <a:cs typeface="Helvetica Neue"/>
                  <a:sym typeface="Helvetica Neue"/>
                </a:rPr>
                <a:t> </a:t>
              </a:r>
              <a:endParaRPr sz="1396"/>
            </a:p>
          </p:txBody>
        </p:sp>
        <p:sp>
          <p:nvSpPr>
            <p:cNvPr id="183" name="Google Shape;183;p19"/>
            <p:cNvSpPr txBox="1"/>
            <p:nvPr/>
          </p:nvSpPr>
          <p:spPr>
            <a:xfrm>
              <a:off x="1066200" y="2979717"/>
              <a:ext cx="1539900" cy="453000"/>
            </a:xfrm>
            <a:prstGeom prst="rect">
              <a:avLst/>
            </a:prstGeom>
            <a:blipFill rotWithShape="1">
              <a:blip r:embed="rId4">
                <a:alphaModFix/>
              </a:blip>
              <a:stretch>
                <a:fillRect b="-10960" l="-5360" r="-5370" t="-8220"/>
              </a:stretch>
            </a:blipFill>
            <a:ln>
              <a:noFill/>
            </a:ln>
          </p:spPr>
          <p:txBody>
            <a:bodyPr anchorCtr="0" anchor="t" bIns="45550" lIns="91175" spcFirstLastPara="1" rIns="91175" wrap="square" tIns="45550">
              <a:noAutofit/>
            </a:bodyPr>
            <a:lstStyle/>
            <a:p>
              <a:pPr indent="0" lvl="0" marL="0" marR="0" rtl="0" algn="l">
                <a:spcBef>
                  <a:spcPts val="0"/>
                </a:spcBef>
                <a:spcAft>
                  <a:spcPts val="0"/>
                </a:spcAft>
                <a:buNone/>
              </a:pPr>
              <a:r>
                <a:rPr lang="en" sz="1346">
                  <a:latin typeface="Helvetica Neue"/>
                  <a:ea typeface="Helvetica Neue"/>
                  <a:cs typeface="Helvetica Neue"/>
                  <a:sym typeface="Helvetica Neue"/>
                </a:rPr>
                <a:t> </a:t>
              </a:r>
              <a:endParaRPr sz="1396"/>
            </a:p>
          </p:txBody>
        </p:sp>
        <p:sp>
          <p:nvSpPr>
            <p:cNvPr id="184" name="Google Shape;184;p19"/>
            <p:cNvSpPr txBox="1"/>
            <p:nvPr/>
          </p:nvSpPr>
          <p:spPr>
            <a:xfrm>
              <a:off x="1496938" y="3656862"/>
              <a:ext cx="540900" cy="246600"/>
            </a:xfrm>
            <a:prstGeom prst="rect">
              <a:avLst/>
            </a:prstGeom>
            <a:blipFill rotWithShape="1">
              <a:blip r:embed="rId5">
                <a:alphaModFix/>
              </a:blip>
              <a:stretch>
                <a:fillRect b="-20510" l="-4350" r="-2170" t="0"/>
              </a:stretch>
            </a:blipFill>
            <a:ln>
              <a:noFill/>
            </a:ln>
          </p:spPr>
          <p:txBody>
            <a:bodyPr anchorCtr="0" anchor="t" bIns="45550" lIns="91175" spcFirstLastPara="1" rIns="91175" wrap="square" tIns="45550">
              <a:noAutofit/>
            </a:bodyPr>
            <a:lstStyle/>
            <a:p>
              <a:pPr indent="0" lvl="0" marL="0" marR="0" rtl="0" algn="l">
                <a:spcBef>
                  <a:spcPts val="0"/>
                </a:spcBef>
                <a:spcAft>
                  <a:spcPts val="0"/>
                </a:spcAft>
                <a:buNone/>
              </a:pPr>
              <a:r>
                <a:rPr lang="en" sz="1346">
                  <a:latin typeface="Helvetica Neue"/>
                  <a:ea typeface="Helvetica Neue"/>
                  <a:cs typeface="Helvetica Neue"/>
                  <a:sym typeface="Helvetica Neue"/>
                </a:rPr>
                <a:t> </a:t>
              </a:r>
              <a:endParaRPr sz="1396"/>
            </a:p>
          </p:txBody>
        </p:sp>
        <p:sp>
          <p:nvSpPr>
            <p:cNvPr id="185" name="Google Shape;185;p19"/>
            <p:cNvSpPr txBox="1"/>
            <p:nvPr/>
          </p:nvSpPr>
          <p:spPr>
            <a:xfrm>
              <a:off x="1232087" y="4243599"/>
              <a:ext cx="1092000" cy="432000"/>
            </a:xfrm>
            <a:prstGeom prst="rect">
              <a:avLst/>
            </a:prstGeom>
            <a:blipFill rotWithShape="1">
              <a:blip r:embed="rId6">
                <a:alphaModFix/>
              </a:blip>
              <a:stretch>
                <a:fillRect b="-20290" l="-8110" r="-5940" t="-8700"/>
              </a:stretch>
            </a:blipFill>
            <a:ln>
              <a:noFill/>
            </a:ln>
          </p:spPr>
          <p:txBody>
            <a:bodyPr anchorCtr="0" anchor="t" bIns="45550" lIns="91175" spcFirstLastPara="1" rIns="91175" wrap="square" tIns="45550">
              <a:noAutofit/>
            </a:bodyPr>
            <a:lstStyle/>
            <a:p>
              <a:pPr indent="0" lvl="0" marL="0" marR="0" rtl="0" algn="l">
                <a:spcBef>
                  <a:spcPts val="0"/>
                </a:spcBef>
                <a:spcAft>
                  <a:spcPts val="0"/>
                </a:spcAft>
                <a:buNone/>
              </a:pPr>
              <a:r>
                <a:rPr lang="en" sz="1346">
                  <a:latin typeface="Helvetica Neue"/>
                  <a:ea typeface="Helvetica Neue"/>
                  <a:cs typeface="Helvetica Neue"/>
                  <a:sym typeface="Helvetica Neue"/>
                </a:rPr>
                <a:t> </a:t>
              </a:r>
              <a:endParaRPr sz="1396"/>
            </a:p>
          </p:txBody>
        </p:sp>
        <p:sp>
          <p:nvSpPr>
            <p:cNvPr id="186" name="Google Shape;186;p19"/>
            <p:cNvSpPr/>
            <p:nvPr/>
          </p:nvSpPr>
          <p:spPr>
            <a:xfrm>
              <a:off x="1698764" y="2769823"/>
              <a:ext cx="137400" cy="231000"/>
            </a:xfrm>
            <a:prstGeom prst="downArrow">
              <a:avLst>
                <a:gd fmla="val 50000" name="adj1"/>
                <a:gd fmla="val 50000" name="adj2"/>
              </a:avLst>
            </a:prstGeom>
            <a:solidFill>
              <a:srgbClr val="00B050"/>
            </a:solidFill>
            <a:ln>
              <a:noFill/>
            </a:ln>
          </p:spPr>
          <p:txBody>
            <a:bodyPr anchorCtr="0" anchor="ctr" bIns="45550" lIns="91175" spcFirstLastPara="1" rIns="91175" wrap="square" tIns="45550">
              <a:noAutofit/>
            </a:bodyPr>
            <a:lstStyle/>
            <a:p>
              <a:pPr indent="-183624" lvl="0" marL="284935" marR="0" rtl="0" algn="ctr">
                <a:lnSpc>
                  <a:spcPct val="120000"/>
                </a:lnSpc>
                <a:spcBef>
                  <a:spcPts val="0"/>
                </a:spcBef>
                <a:spcAft>
                  <a:spcPts val="0"/>
                </a:spcAft>
                <a:buClr>
                  <a:srgbClr val="898989"/>
                </a:buClr>
                <a:buSzPts val="1595"/>
                <a:buFont typeface="Arial"/>
                <a:buNone/>
              </a:pPr>
              <a:r>
                <a:t/>
              </a:r>
              <a:endParaRPr sz="1595">
                <a:solidFill>
                  <a:srgbClr val="57585B"/>
                </a:solidFill>
                <a:latin typeface="Helvetica Neue"/>
                <a:ea typeface="Helvetica Neue"/>
                <a:cs typeface="Helvetica Neue"/>
                <a:sym typeface="Helvetica Neue"/>
              </a:endParaRPr>
            </a:p>
          </p:txBody>
        </p:sp>
      </p:grpSp>
      <p:grpSp>
        <p:nvGrpSpPr>
          <p:cNvPr id="187" name="Google Shape;187;p19"/>
          <p:cNvGrpSpPr/>
          <p:nvPr/>
        </p:nvGrpSpPr>
        <p:grpSpPr>
          <a:xfrm>
            <a:off x="5142144" y="1619411"/>
            <a:ext cx="2501674" cy="2194584"/>
            <a:chOff x="4829745" y="1219953"/>
            <a:chExt cx="3168280" cy="2779009"/>
          </a:xfrm>
        </p:grpSpPr>
        <p:grpSp>
          <p:nvGrpSpPr>
            <p:cNvPr id="188" name="Google Shape;188;p19"/>
            <p:cNvGrpSpPr/>
            <p:nvPr/>
          </p:nvGrpSpPr>
          <p:grpSpPr>
            <a:xfrm>
              <a:off x="5363221" y="1219953"/>
              <a:ext cx="2167755" cy="1316919"/>
              <a:chOff x="5223790" y="2133597"/>
              <a:chExt cx="2897294" cy="1828800"/>
            </a:xfrm>
          </p:grpSpPr>
          <p:pic>
            <p:nvPicPr>
              <p:cNvPr id="189" name="Google Shape;189;p19"/>
              <p:cNvPicPr preferRelativeResize="0"/>
              <p:nvPr/>
            </p:nvPicPr>
            <p:blipFill rotWithShape="1">
              <a:blip r:embed="rId7">
                <a:alphaModFix/>
              </a:blip>
              <a:srcRect b="0" l="0" r="0" t="0"/>
              <a:stretch/>
            </p:blipFill>
            <p:spPr>
              <a:xfrm rot="-5400000">
                <a:off x="5860247" y="1603014"/>
                <a:ext cx="1624383" cy="2897291"/>
              </a:xfrm>
              <a:prstGeom prst="rect">
                <a:avLst/>
              </a:prstGeom>
              <a:noFill/>
              <a:ln>
                <a:noFill/>
              </a:ln>
            </p:spPr>
          </p:pic>
          <p:sp>
            <p:nvSpPr>
              <p:cNvPr id="190" name="Google Shape;190;p19"/>
              <p:cNvSpPr/>
              <p:nvPr/>
            </p:nvSpPr>
            <p:spPr>
              <a:xfrm>
                <a:off x="5223790"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191" name="Google Shape;191;p19"/>
              <p:cNvSpPr/>
              <p:nvPr/>
            </p:nvSpPr>
            <p:spPr>
              <a:xfrm>
                <a:off x="5363661"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192" name="Google Shape;192;p19"/>
              <p:cNvSpPr/>
              <p:nvPr/>
            </p:nvSpPr>
            <p:spPr>
              <a:xfrm>
                <a:off x="5503532"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193" name="Google Shape;193;p19"/>
              <p:cNvSpPr/>
              <p:nvPr/>
            </p:nvSpPr>
            <p:spPr>
              <a:xfrm>
                <a:off x="5643403"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194" name="Google Shape;194;p19"/>
              <p:cNvSpPr/>
              <p:nvPr/>
            </p:nvSpPr>
            <p:spPr>
              <a:xfrm>
                <a:off x="5783274"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195" name="Google Shape;195;p19"/>
              <p:cNvSpPr/>
              <p:nvPr/>
            </p:nvSpPr>
            <p:spPr>
              <a:xfrm>
                <a:off x="5923145"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196" name="Google Shape;196;p19"/>
              <p:cNvSpPr/>
              <p:nvPr/>
            </p:nvSpPr>
            <p:spPr>
              <a:xfrm>
                <a:off x="6063016"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197" name="Google Shape;197;p19"/>
              <p:cNvSpPr/>
              <p:nvPr/>
            </p:nvSpPr>
            <p:spPr>
              <a:xfrm>
                <a:off x="6202887"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198" name="Google Shape;198;p19"/>
              <p:cNvSpPr/>
              <p:nvPr/>
            </p:nvSpPr>
            <p:spPr>
              <a:xfrm>
                <a:off x="6342758"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199" name="Google Shape;199;p19"/>
              <p:cNvSpPr/>
              <p:nvPr/>
            </p:nvSpPr>
            <p:spPr>
              <a:xfrm>
                <a:off x="6482629"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00" name="Google Shape;200;p19"/>
              <p:cNvSpPr/>
              <p:nvPr/>
            </p:nvSpPr>
            <p:spPr>
              <a:xfrm>
                <a:off x="6622500"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01" name="Google Shape;201;p19"/>
              <p:cNvSpPr/>
              <p:nvPr/>
            </p:nvSpPr>
            <p:spPr>
              <a:xfrm>
                <a:off x="6762371"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02" name="Google Shape;202;p19"/>
              <p:cNvSpPr/>
              <p:nvPr/>
            </p:nvSpPr>
            <p:spPr>
              <a:xfrm>
                <a:off x="6902242"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03" name="Google Shape;203;p19"/>
              <p:cNvSpPr/>
              <p:nvPr/>
            </p:nvSpPr>
            <p:spPr>
              <a:xfrm>
                <a:off x="7042113"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04" name="Google Shape;204;p19"/>
              <p:cNvSpPr/>
              <p:nvPr/>
            </p:nvSpPr>
            <p:spPr>
              <a:xfrm>
                <a:off x="7181984"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05" name="Google Shape;205;p19"/>
              <p:cNvSpPr/>
              <p:nvPr/>
            </p:nvSpPr>
            <p:spPr>
              <a:xfrm>
                <a:off x="7321855"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06" name="Google Shape;206;p19"/>
              <p:cNvSpPr/>
              <p:nvPr/>
            </p:nvSpPr>
            <p:spPr>
              <a:xfrm>
                <a:off x="7461726"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07" name="Google Shape;207;p19"/>
              <p:cNvSpPr/>
              <p:nvPr/>
            </p:nvSpPr>
            <p:spPr>
              <a:xfrm>
                <a:off x="7601597"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08" name="Google Shape;208;p19"/>
              <p:cNvSpPr/>
              <p:nvPr/>
            </p:nvSpPr>
            <p:spPr>
              <a:xfrm>
                <a:off x="7741468"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09" name="Google Shape;209;p19"/>
              <p:cNvSpPr/>
              <p:nvPr/>
            </p:nvSpPr>
            <p:spPr>
              <a:xfrm>
                <a:off x="7881339"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10" name="Google Shape;210;p19"/>
              <p:cNvSpPr/>
              <p:nvPr/>
            </p:nvSpPr>
            <p:spPr>
              <a:xfrm>
                <a:off x="8021210" y="2133597"/>
                <a:ext cx="90300" cy="1828800"/>
              </a:xfrm>
              <a:prstGeom prst="rect">
                <a:avLst/>
              </a:prstGeom>
              <a:noFill/>
              <a:ln cap="flat" cmpd="sng" w="8025">
                <a:solidFill>
                  <a:srgbClr val="57585B"/>
                </a:solidFill>
                <a:prstDash val="solid"/>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grpSp>
        <p:grpSp>
          <p:nvGrpSpPr>
            <p:cNvPr id="211" name="Google Shape;211;p19"/>
            <p:cNvGrpSpPr/>
            <p:nvPr/>
          </p:nvGrpSpPr>
          <p:grpSpPr>
            <a:xfrm>
              <a:off x="5356110" y="2682044"/>
              <a:ext cx="2167703" cy="1316919"/>
              <a:chOff x="5223791" y="4524723"/>
              <a:chExt cx="2897224" cy="1828800"/>
            </a:xfrm>
          </p:grpSpPr>
          <p:pic>
            <p:nvPicPr>
              <p:cNvPr id="212" name="Google Shape;212;p19"/>
              <p:cNvPicPr preferRelativeResize="0"/>
              <p:nvPr/>
            </p:nvPicPr>
            <p:blipFill rotWithShape="1">
              <a:blip r:embed="rId8">
                <a:alphaModFix/>
              </a:blip>
              <a:srcRect b="0" l="0" r="0" t="0"/>
              <a:stretch/>
            </p:blipFill>
            <p:spPr>
              <a:xfrm rot="-5400000">
                <a:off x="5855494" y="4014028"/>
                <a:ext cx="1624381" cy="2887789"/>
              </a:xfrm>
              <a:prstGeom prst="rect">
                <a:avLst/>
              </a:prstGeom>
              <a:noFill/>
              <a:ln>
                <a:noFill/>
              </a:ln>
            </p:spPr>
          </p:pic>
          <p:sp>
            <p:nvSpPr>
              <p:cNvPr id="213" name="Google Shape;213;p19"/>
              <p:cNvSpPr/>
              <p:nvPr/>
            </p:nvSpPr>
            <p:spPr>
              <a:xfrm>
                <a:off x="5233295"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14" name="Google Shape;214;p19"/>
              <p:cNvSpPr/>
              <p:nvPr/>
            </p:nvSpPr>
            <p:spPr>
              <a:xfrm>
                <a:off x="5373166"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15" name="Google Shape;215;p19"/>
              <p:cNvSpPr/>
              <p:nvPr/>
            </p:nvSpPr>
            <p:spPr>
              <a:xfrm>
                <a:off x="5513037"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16" name="Google Shape;216;p19"/>
              <p:cNvSpPr/>
              <p:nvPr/>
            </p:nvSpPr>
            <p:spPr>
              <a:xfrm>
                <a:off x="5652908"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17" name="Google Shape;217;p19"/>
              <p:cNvSpPr/>
              <p:nvPr/>
            </p:nvSpPr>
            <p:spPr>
              <a:xfrm>
                <a:off x="5792779"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18" name="Google Shape;218;p19"/>
              <p:cNvSpPr/>
              <p:nvPr/>
            </p:nvSpPr>
            <p:spPr>
              <a:xfrm>
                <a:off x="5932650"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19" name="Google Shape;219;p19"/>
              <p:cNvSpPr/>
              <p:nvPr/>
            </p:nvSpPr>
            <p:spPr>
              <a:xfrm>
                <a:off x="6072521"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20" name="Google Shape;220;p19"/>
              <p:cNvSpPr/>
              <p:nvPr/>
            </p:nvSpPr>
            <p:spPr>
              <a:xfrm>
                <a:off x="6212392"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21" name="Google Shape;221;p19"/>
              <p:cNvSpPr/>
              <p:nvPr/>
            </p:nvSpPr>
            <p:spPr>
              <a:xfrm>
                <a:off x="6352263"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22" name="Google Shape;222;p19"/>
              <p:cNvSpPr/>
              <p:nvPr/>
            </p:nvSpPr>
            <p:spPr>
              <a:xfrm>
                <a:off x="6492134"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23" name="Google Shape;223;p19"/>
              <p:cNvSpPr/>
              <p:nvPr/>
            </p:nvSpPr>
            <p:spPr>
              <a:xfrm>
                <a:off x="6632005"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24" name="Google Shape;224;p19"/>
              <p:cNvSpPr/>
              <p:nvPr/>
            </p:nvSpPr>
            <p:spPr>
              <a:xfrm>
                <a:off x="6771876"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25" name="Google Shape;225;p19"/>
              <p:cNvSpPr/>
              <p:nvPr/>
            </p:nvSpPr>
            <p:spPr>
              <a:xfrm>
                <a:off x="6911747"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26" name="Google Shape;226;p19"/>
              <p:cNvSpPr/>
              <p:nvPr/>
            </p:nvSpPr>
            <p:spPr>
              <a:xfrm>
                <a:off x="7051618"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27" name="Google Shape;227;p19"/>
              <p:cNvSpPr/>
              <p:nvPr/>
            </p:nvSpPr>
            <p:spPr>
              <a:xfrm>
                <a:off x="7191489"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28" name="Google Shape;228;p19"/>
              <p:cNvSpPr/>
              <p:nvPr/>
            </p:nvSpPr>
            <p:spPr>
              <a:xfrm>
                <a:off x="7331360"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29" name="Google Shape;229;p19"/>
              <p:cNvSpPr/>
              <p:nvPr/>
            </p:nvSpPr>
            <p:spPr>
              <a:xfrm>
                <a:off x="7471231"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30" name="Google Shape;230;p19"/>
              <p:cNvSpPr/>
              <p:nvPr/>
            </p:nvSpPr>
            <p:spPr>
              <a:xfrm>
                <a:off x="7611102"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31" name="Google Shape;231;p19"/>
              <p:cNvSpPr/>
              <p:nvPr/>
            </p:nvSpPr>
            <p:spPr>
              <a:xfrm>
                <a:off x="7750973"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32" name="Google Shape;232;p19"/>
              <p:cNvSpPr/>
              <p:nvPr/>
            </p:nvSpPr>
            <p:spPr>
              <a:xfrm>
                <a:off x="7890844"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33" name="Google Shape;233;p19"/>
              <p:cNvSpPr/>
              <p:nvPr/>
            </p:nvSpPr>
            <p:spPr>
              <a:xfrm>
                <a:off x="8030715" y="4524723"/>
                <a:ext cx="90300" cy="1828800"/>
              </a:xfrm>
              <a:prstGeom prst="rect">
                <a:avLst/>
              </a:prstGeom>
              <a:noFill/>
              <a:ln cap="flat" cmpd="sng" w="8025">
                <a:solidFill>
                  <a:srgbClr val="A5A5A5"/>
                </a:solidFill>
                <a:prstDash val="lgDash"/>
                <a:round/>
                <a:headEnd len="sm" w="sm" type="none"/>
                <a:tailEnd len="sm" w="sm" type="none"/>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grpSp>
        <p:sp>
          <p:nvSpPr>
            <p:cNvPr id="234" name="Google Shape;234;p19"/>
            <p:cNvSpPr/>
            <p:nvPr/>
          </p:nvSpPr>
          <p:spPr>
            <a:xfrm rot="5400000">
              <a:off x="7385725" y="2321160"/>
              <a:ext cx="621600" cy="603000"/>
            </a:xfrm>
            <a:custGeom>
              <a:rect b="b" l="l" r="r" t="t"/>
              <a:pathLst>
                <a:path extrusionOk="0" h="120000" w="120000">
                  <a:moveTo>
                    <a:pt x="7275" y="60000"/>
                  </a:moveTo>
                  <a:cubicBezTo>
                    <a:pt x="7275" y="33976"/>
                    <a:pt x="26421" y="11879"/>
                    <a:pt x="52275" y="8067"/>
                  </a:cubicBezTo>
                  <a:cubicBezTo>
                    <a:pt x="78129" y="4254"/>
                    <a:pt x="102886" y="19876"/>
                    <a:pt x="110462" y="44783"/>
                  </a:cubicBezTo>
                  <a:lnTo>
                    <a:pt x="117322" y="44783"/>
                  </a:lnTo>
                  <a:lnTo>
                    <a:pt x="105451" y="60000"/>
                  </a:lnTo>
                  <a:lnTo>
                    <a:pt x="88224" y="44783"/>
                  </a:lnTo>
                  <a:lnTo>
                    <a:pt x="94891" y="44783"/>
                  </a:lnTo>
                  <a:cubicBezTo>
                    <a:pt x="87574" y="28593"/>
                    <a:pt x="69722" y="19642"/>
                    <a:pt x="52082" y="23315"/>
                  </a:cubicBezTo>
                  <a:cubicBezTo>
                    <a:pt x="34442" y="26989"/>
                    <a:pt x="21824" y="42287"/>
                    <a:pt x="21824" y="60000"/>
                  </a:cubicBezTo>
                  <a:close/>
                </a:path>
              </a:pathLst>
            </a:custGeom>
            <a:solidFill>
              <a:srgbClr val="00375B"/>
            </a:solidFill>
            <a:ln>
              <a:noFill/>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sp>
          <p:nvSpPr>
            <p:cNvPr id="235" name="Google Shape;235;p19"/>
            <p:cNvSpPr/>
            <p:nvPr/>
          </p:nvSpPr>
          <p:spPr>
            <a:xfrm rot="-5400000">
              <a:off x="4810395" y="2258988"/>
              <a:ext cx="726900" cy="688200"/>
            </a:xfrm>
            <a:custGeom>
              <a:rect b="b" l="l" r="r" t="t"/>
              <a:pathLst>
                <a:path extrusionOk="0" h="120000" w="120000">
                  <a:moveTo>
                    <a:pt x="7100" y="60000"/>
                  </a:moveTo>
                  <a:cubicBezTo>
                    <a:pt x="7100" y="34062"/>
                    <a:pt x="26186" y="12012"/>
                    <a:pt x="52023" y="8100"/>
                  </a:cubicBezTo>
                  <a:cubicBezTo>
                    <a:pt x="77859" y="4189"/>
                    <a:pt x="102702" y="19589"/>
                    <a:pt x="110494" y="44347"/>
                  </a:cubicBezTo>
                  <a:lnTo>
                    <a:pt x="117140" y="44347"/>
                  </a:lnTo>
                  <a:lnTo>
                    <a:pt x="105800" y="60000"/>
                  </a:lnTo>
                  <a:lnTo>
                    <a:pt x="88741" y="44347"/>
                  </a:lnTo>
                  <a:lnTo>
                    <a:pt x="95168" y="44347"/>
                  </a:lnTo>
                  <a:cubicBezTo>
                    <a:pt x="87576" y="28332"/>
                    <a:pt x="69500" y="19601"/>
                    <a:pt x="51732" y="23366"/>
                  </a:cubicBezTo>
                  <a:cubicBezTo>
                    <a:pt x="33964" y="27131"/>
                    <a:pt x="21299" y="42376"/>
                    <a:pt x="21299" y="60000"/>
                  </a:cubicBezTo>
                  <a:close/>
                </a:path>
              </a:pathLst>
            </a:custGeom>
            <a:solidFill>
              <a:srgbClr val="00375B"/>
            </a:solidFill>
            <a:ln>
              <a:noFill/>
            </a:ln>
          </p:spPr>
          <p:txBody>
            <a:bodyPr anchorCtr="0" anchor="ctr" bIns="38575" lIns="77175" spcFirstLastPara="1" rIns="77175" wrap="square" tIns="38575">
              <a:noAutofit/>
            </a:bodyPr>
            <a:lstStyle/>
            <a:p>
              <a:pPr indent="-155418" lvl="0" marL="241165" marR="0" rtl="0" algn="ctr">
                <a:lnSpc>
                  <a:spcPct val="120000"/>
                </a:lnSpc>
                <a:spcBef>
                  <a:spcPts val="0"/>
                </a:spcBef>
                <a:spcAft>
                  <a:spcPts val="0"/>
                </a:spcAft>
                <a:buClr>
                  <a:srgbClr val="898989"/>
                </a:buClr>
                <a:buSzPts val="1350"/>
                <a:buFont typeface="Arial"/>
                <a:buNone/>
              </a:pPr>
              <a:r>
                <a:t/>
              </a:r>
              <a:endParaRPr sz="1350">
                <a:solidFill>
                  <a:srgbClr val="57585B"/>
                </a:solidFill>
                <a:latin typeface="Helvetica Neue"/>
                <a:ea typeface="Helvetica Neue"/>
                <a:cs typeface="Helvetica Neue"/>
                <a:sym typeface="Helvetica Neue"/>
              </a:endParaRPr>
            </a:p>
          </p:txBody>
        </p:sp>
      </p:grpSp>
      <p:sp>
        <p:nvSpPr>
          <p:cNvPr id="236" name="Google Shape;236;p19"/>
          <p:cNvSpPr txBox="1"/>
          <p:nvPr/>
        </p:nvSpPr>
        <p:spPr>
          <a:xfrm>
            <a:off x="452150" y="918638"/>
            <a:ext cx="36420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800">
                <a:solidFill>
                  <a:schemeClr val="dk2"/>
                </a:solidFill>
              </a:rPr>
              <a:t>Quasi-Static Approximation </a:t>
            </a:r>
            <a:endParaRPr b="1" sz="1800">
              <a:solidFill>
                <a:schemeClr val="dk2"/>
              </a:solidFill>
            </a:endParaRPr>
          </a:p>
        </p:txBody>
      </p:sp>
      <p:sp>
        <p:nvSpPr>
          <p:cNvPr id="237" name="Google Shape;237;p19"/>
          <p:cNvSpPr txBox="1"/>
          <p:nvPr/>
        </p:nvSpPr>
        <p:spPr>
          <a:xfrm>
            <a:off x="4572000" y="831175"/>
            <a:ext cx="36420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800">
                <a:solidFill>
                  <a:schemeClr val="dk2"/>
                </a:solidFill>
              </a:rPr>
              <a:t>Quasi-Static Loop</a:t>
            </a:r>
            <a:endParaRPr b="1" sz="1800">
              <a:solidFill>
                <a:schemeClr val="dk2"/>
              </a:solidFill>
            </a:endParaRPr>
          </a:p>
        </p:txBody>
      </p:sp>
      <p:sp>
        <p:nvSpPr>
          <p:cNvPr id="238" name="Google Shape;238;p19"/>
          <p:cNvSpPr txBox="1"/>
          <p:nvPr/>
        </p:nvSpPr>
        <p:spPr>
          <a:xfrm>
            <a:off x="4571988" y="3814000"/>
            <a:ext cx="36420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800">
                <a:solidFill>
                  <a:schemeClr val="dk2"/>
                </a:solidFill>
              </a:rPr>
              <a:t>3D</a:t>
            </a:r>
            <a:r>
              <a:rPr b="1" lang="en" sz="1800">
                <a:solidFill>
                  <a:schemeClr val="dk2"/>
                </a:solidFill>
              </a:rPr>
              <a:t> Loop</a:t>
            </a:r>
            <a:endParaRPr b="1" sz="1800">
              <a:solidFill>
                <a:schemeClr val="dk2"/>
              </a:solidFill>
            </a:endParaRPr>
          </a:p>
        </p:txBody>
      </p:sp>
      <p:sp>
        <p:nvSpPr>
          <p:cNvPr id="239" name="Google Shape;239;p19"/>
          <p:cNvSpPr txBox="1"/>
          <p:nvPr/>
        </p:nvSpPr>
        <p:spPr>
          <a:xfrm>
            <a:off x="4374600" y="1157688"/>
            <a:ext cx="40368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800">
                <a:solidFill>
                  <a:schemeClr val="dk2"/>
                </a:solidFill>
              </a:rPr>
              <a:t>Beam frozen, plasma &amp; field evolves</a:t>
            </a:r>
            <a:endParaRPr sz="1800">
              <a:solidFill>
                <a:schemeClr val="dk2"/>
              </a:solidFill>
            </a:endParaRPr>
          </a:p>
        </p:txBody>
      </p:sp>
      <p:sp>
        <p:nvSpPr>
          <p:cNvPr id="240" name="Google Shape;240;p19"/>
          <p:cNvSpPr txBox="1"/>
          <p:nvPr/>
        </p:nvSpPr>
        <p:spPr>
          <a:xfrm>
            <a:off x="4374600" y="4118913"/>
            <a:ext cx="40368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1800">
                <a:solidFill>
                  <a:schemeClr val="dk2"/>
                </a:solidFill>
              </a:rPr>
              <a:t>P</a:t>
            </a:r>
            <a:r>
              <a:rPr lang="en" sz="1800">
                <a:solidFill>
                  <a:schemeClr val="dk2"/>
                </a:solidFill>
              </a:rPr>
              <a:t>lasma &amp; field frozen, beam evolves</a:t>
            </a:r>
            <a:endParaRPr sz="1800">
              <a:solidFill>
                <a:schemeClr val="dk2"/>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0"/>
          <p:cNvSpPr txBox="1"/>
          <p:nvPr>
            <p:ph type="title"/>
          </p:nvPr>
        </p:nvSpPr>
        <p:spPr>
          <a:xfrm>
            <a:off x="311700" y="565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2520"/>
              <a:t>QuickPIC Dataset for Asymmetric Blowout Modeling</a:t>
            </a:r>
            <a:endParaRPr sz="2520"/>
          </a:p>
        </p:txBody>
      </p:sp>
      <p:sp>
        <p:nvSpPr>
          <p:cNvPr id="246" name="Google Shape;246;p20"/>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247" name="Google Shape;247;p20"/>
          <p:cNvSpPr txBox="1"/>
          <p:nvPr/>
        </p:nvSpPr>
        <p:spPr>
          <a:xfrm>
            <a:off x="311700" y="997925"/>
            <a:ext cx="4260300" cy="3063000"/>
          </a:xfrm>
          <a:prstGeom prst="rect">
            <a:avLst/>
          </a:prstGeom>
          <a:noFill/>
          <a:ln>
            <a:noFill/>
          </a:ln>
        </p:spPr>
        <p:txBody>
          <a:bodyPr anchorCtr="0" anchor="t" bIns="91425" lIns="91425" spcFirstLastPara="1" rIns="91425" wrap="square" tIns="91425">
            <a:spAutoFit/>
          </a:bodyPr>
          <a:lstStyle/>
          <a:p>
            <a:pPr indent="-336550" lvl="0" marL="457200" rtl="0" algn="l">
              <a:spcBef>
                <a:spcPts val="0"/>
              </a:spcBef>
              <a:spcAft>
                <a:spcPts val="0"/>
              </a:spcAft>
              <a:buClr>
                <a:schemeClr val="dk2"/>
              </a:buClr>
              <a:buSzPts val="1700"/>
              <a:buChar char="●"/>
            </a:pPr>
            <a:r>
              <a:rPr lang="en" sz="1700">
                <a:solidFill>
                  <a:schemeClr val="dk2"/>
                </a:solidFill>
              </a:rPr>
              <a:t>100 </a:t>
            </a:r>
            <a:r>
              <a:rPr lang="en" sz="1700">
                <a:solidFill>
                  <a:schemeClr val="dk2"/>
                </a:solidFill>
              </a:rPr>
              <a:t>one-step</a:t>
            </a:r>
            <a:r>
              <a:rPr lang="en" sz="1700">
                <a:solidFill>
                  <a:schemeClr val="dk2"/>
                </a:solidFill>
              </a:rPr>
              <a:t> 3D simulations from QuickPIC, the quasi-static, Particle-in-Cell simulation code</a:t>
            </a:r>
            <a:endParaRPr sz="1700">
              <a:solidFill>
                <a:schemeClr val="dk2"/>
              </a:solidFill>
            </a:endParaRPr>
          </a:p>
          <a:p>
            <a:pPr indent="-336550" lvl="0" marL="457200" rtl="0" algn="l">
              <a:spcBef>
                <a:spcPts val="0"/>
              </a:spcBef>
              <a:spcAft>
                <a:spcPts val="0"/>
              </a:spcAft>
              <a:buClr>
                <a:schemeClr val="dk2"/>
              </a:buClr>
              <a:buSzPts val="1700"/>
              <a:buChar char="●"/>
            </a:pPr>
            <a:r>
              <a:rPr lang="en" sz="1700">
                <a:solidFill>
                  <a:schemeClr val="dk2"/>
                </a:solidFill>
              </a:rPr>
              <a:t>256x256x256 grid space spanning 3 dimensions</a:t>
            </a:r>
            <a:endParaRPr sz="1700">
              <a:solidFill>
                <a:schemeClr val="dk2"/>
              </a:solidFill>
            </a:endParaRPr>
          </a:p>
          <a:p>
            <a:pPr indent="-336550" lvl="0" marL="457200" rtl="0" algn="l">
              <a:spcBef>
                <a:spcPts val="0"/>
              </a:spcBef>
              <a:spcAft>
                <a:spcPts val="0"/>
              </a:spcAft>
              <a:buClr>
                <a:schemeClr val="dk2"/>
              </a:buClr>
              <a:buSzPts val="1700"/>
              <a:buChar char="●"/>
            </a:pPr>
            <a:r>
              <a:rPr lang="en" sz="1700">
                <a:solidFill>
                  <a:schemeClr val="dk2"/>
                </a:solidFill>
              </a:rPr>
              <a:t>Randomized asymmetric drive beam values selected from a Gaussian distribution</a:t>
            </a:r>
            <a:endParaRPr sz="1700">
              <a:solidFill>
                <a:schemeClr val="dk2"/>
              </a:solidFill>
            </a:endParaRPr>
          </a:p>
          <a:p>
            <a:pPr indent="-336550" lvl="0" marL="457200" rtl="0" algn="l">
              <a:spcBef>
                <a:spcPts val="0"/>
              </a:spcBef>
              <a:spcAft>
                <a:spcPts val="0"/>
              </a:spcAft>
              <a:buClr>
                <a:schemeClr val="dk2"/>
              </a:buClr>
              <a:buSzPts val="1700"/>
              <a:buChar char="●"/>
            </a:pPr>
            <a:r>
              <a:rPr lang="en" sz="1700">
                <a:solidFill>
                  <a:schemeClr val="dk2"/>
                </a:solidFill>
              </a:rPr>
              <a:t>Resulting dataset offers a range of blowout shapes and wakefield responses to act as training data</a:t>
            </a:r>
            <a:endParaRPr sz="1700">
              <a:solidFill>
                <a:schemeClr val="dk2"/>
              </a:solidFill>
            </a:endParaRPr>
          </a:p>
        </p:txBody>
      </p:sp>
      <p:graphicFrame>
        <p:nvGraphicFramePr>
          <p:cNvPr id="248" name="Google Shape;248;p20"/>
          <p:cNvGraphicFramePr/>
          <p:nvPr/>
        </p:nvGraphicFramePr>
        <p:xfrm>
          <a:off x="4798450" y="997925"/>
          <a:ext cx="3000000" cy="3000000"/>
        </p:xfrm>
        <a:graphic>
          <a:graphicData uri="http://schemas.openxmlformats.org/drawingml/2006/table">
            <a:tbl>
              <a:tblPr>
                <a:noFill/>
                <a:tableStyleId>{05BDA457-681B-4BBD-A59A-771CEEDF2145}</a:tableStyleId>
              </a:tblPr>
              <a:tblGrid>
                <a:gridCol w="1239400"/>
                <a:gridCol w="1209900"/>
                <a:gridCol w="1224700"/>
              </a:tblGrid>
              <a:tr h="335250">
                <a:tc gridSpan="3">
                  <a:txBody>
                    <a:bodyPr/>
                    <a:lstStyle/>
                    <a:p>
                      <a:pPr indent="0" lvl="0" marL="0" rtl="0" algn="ctr">
                        <a:spcBef>
                          <a:spcPts val="0"/>
                        </a:spcBef>
                        <a:spcAft>
                          <a:spcPts val="0"/>
                        </a:spcAft>
                        <a:buNone/>
                      </a:pPr>
                      <a:r>
                        <a:rPr lang="en" sz="1000" u="sng"/>
                        <a:t>Beam Parameters in </a:t>
                      </a:r>
                      <a:r>
                        <a:rPr lang="en" sz="1000" u="sng"/>
                        <a:t>Dataset</a:t>
                      </a:r>
                      <a:endParaRPr sz="1000" u="sng"/>
                    </a:p>
                  </a:txBody>
                  <a:tcPr marT="91425" marB="91425" marR="91425" marL="91425"/>
                </a:tc>
                <a:tc hMerge="1"/>
                <a:tc hMerge="1"/>
              </a:tr>
              <a:tr h="249575">
                <a:tc>
                  <a:txBody>
                    <a:bodyPr/>
                    <a:lstStyle/>
                    <a:p>
                      <a:pPr indent="0" lvl="0" marL="0" rtl="0" algn="ctr">
                        <a:spcBef>
                          <a:spcPts val="0"/>
                        </a:spcBef>
                        <a:spcAft>
                          <a:spcPts val="0"/>
                        </a:spcAft>
                        <a:buNone/>
                      </a:pPr>
                      <a:r>
                        <a:rPr lang="en" sz="1000"/>
                        <a:t>Variable</a:t>
                      </a:r>
                      <a:endParaRPr sz="1000"/>
                    </a:p>
                  </a:txBody>
                  <a:tcPr marT="91425" marB="91425" marR="91425" marL="91425"/>
                </a:tc>
                <a:tc>
                  <a:txBody>
                    <a:bodyPr/>
                    <a:lstStyle/>
                    <a:p>
                      <a:pPr indent="0" lvl="0" marL="0" rtl="0" algn="ctr">
                        <a:spcBef>
                          <a:spcPts val="0"/>
                        </a:spcBef>
                        <a:spcAft>
                          <a:spcPts val="0"/>
                        </a:spcAft>
                        <a:buNone/>
                      </a:pPr>
                      <a:r>
                        <a:rPr lang="en" sz="1000"/>
                        <a:t>Range</a:t>
                      </a:r>
                      <a:endParaRPr sz="1000"/>
                    </a:p>
                  </a:txBody>
                  <a:tcPr marT="91425" marB="91425" marR="91425" marL="91425"/>
                </a:tc>
                <a:tc>
                  <a:txBody>
                    <a:bodyPr/>
                    <a:lstStyle/>
                    <a:p>
                      <a:pPr indent="0" lvl="0" marL="0" rtl="0" algn="ctr">
                        <a:spcBef>
                          <a:spcPts val="0"/>
                        </a:spcBef>
                        <a:spcAft>
                          <a:spcPts val="0"/>
                        </a:spcAft>
                        <a:buNone/>
                      </a:pPr>
                      <a:r>
                        <a:rPr lang="en" sz="1000"/>
                        <a:t>Description</a:t>
                      </a:r>
                      <a:endParaRPr sz="1000"/>
                    </a:p>
                  </a:txBody>
                  <a:tcPr marT="91425" marB="91425" marR="91425" marL="91425"/>
                </a:tc>
              </a:tr>
              <a:tr h="249575">
                <a:tc>
                  <a:txBody>
                    <a:bodyPr/>
                    <a:lstStyle/>
                    <a:p>
                      <a:pPr indent="0" lvl="0" marL="0" rtl="0" algn="ctr">
                        <a:spcBef>
                          <a:spcPts val="0"/>
                        </a:spcBef>
                        <a:spcAft>
                          <a:spcPts val="0"/>
                        </a:spcAft>
                        <a:buNone/>
                      </a:pPr>
                      <a:r>
                        <a:t/>
                      </a:r>
                      <a:endParaRPr sz="1000"/>
                    </a:p>
                  </a:txBody>
                  <a:tcPr marT="91425" marB="91425" marR="91425" marL="91425"/>
                </a:tc>
                <a:tc>
                  <a:txBody>
                    <a:bodyPr/>
                    <a:lstStyle/>
                    <a:p>
                      <a:pPr indent="0" lvl="0" marL="0" rtl="0" algn="ctr">
                        <a:spcBef>
                          <a:spcPts val="0"/>
                        </a:spcBef>
                        <a:spcAft>
                          <a:spcPts val="0"/>
                        </a:spcAft>
                        <a:buNone/>
                      </a:pPr>
                      <a:r>
                        <a:rPr lang="en" sz="1000"/>
                        <a:t>[4.0, 8.0]</a:t>
                      </a:r>
                      <a:endParaRPr sz="1000"/>
                    </a:p>
                  </a:txBody>
                  <a:tcPr marT="91425" marB="91425" marR="91425" marL="91425"/>
                </a:tc>
                <a:tc>
                  <a:txBody>
                    <a:bodyPr/>
                    <a:lstStyle/>
                    <a:p>
                      <a:pPr indent="0" lvl="0" marL="0" rtl="0" algn="l">
                        <a:spcBef>
                          <a:spcPts val="0"/>
                        </a:spcBef>
                        <a:spcAft>
                          <a:spcPts val="0"/>
                        </a:spcAft>
                        <a:buNone/>
                      </a:pPr>
                      <a:r>
                        <a:rPr lang="en" sz="1000"/>
                        <a:t>Normalized beam </a:t>
                      </a:r>
                      <a:r>
                        <a:rPr lang="en" sz="1000"/>
                        <a:t>current</a:t>
                      </a:r>
                      <a:r>
                        <a:rPr lang="en" sz="1000"/>
                        <a:t> </a:t>
                      </a:r>
                      <a:endParaRPr sz="1000"/>
                    </a:p>
                  </a:txBody>
                  <a:tcPr marT="91425" marB="91425" marR="91425" marL="91425"/>
                </a:tc>
              </a:tr>
              <a:tr h="249575">
                <a:tc>
                  <a:txBody>
                    <a:bodyPr/>
                    <a:lstStyle/>
                    <a:p>
                      <a:pPr indent="0" lvl="0" marL="0" rtl="0" algn="ctr">
                        <a:spcBef>
                          <a:spcPts val="0"/>
                        </a:spcBef>
                        <a:spcAft>
                          <a:spcPts val="0"/>
                        </a:spcAft>
                        <a:buNone/>
                      </a:pPr>
                      <a:r>
                        <a:t/>
                      </a:r>
                      <a:endParaRPr sz="1000"/>
                    </a:p>
                  </a:txBody>
                  <a:tcPr marT="91425" marB="91425" marR="91425" marL="91425"/>
                </a:tc>
                <a:tc>
                  <a:txBody>
                    <a:bodyPr/>
                    <a:lstStyle/>
                    <a:p>
                      <a:pPr indent="0" lvl="0" marL="0" rtl="0" algn="ctr">
                        <a:spcBef>
                          <a:spcPts val="0"/>
                        </a:spcBef>
                        <a:spcAft>
                          <a:spcPts val="0"/>
                        </a:spcAft>
                        <a:buNone/>
                      </a:pPr>
                      <a:r>
                        <a:rPr lang="en" sz="1000">
                          <a:solidFill>
                            <a:schemeClr val="dk1"/>
                          </a:solidFill>
                        </a:rPr>
                        <a:t>[0.1, 2.0]</a:t>
                      </a:r>
                      <a:endParaRPr sz="1000">
                        <a:solidFill>
                          <a:schemeClr val="dk1"/>
                        </a:solidFill>
                      </a:endParaRPr>
                    </a:p>
                  </a:txBody>
                  <a:tcPr marT="91425" marB="91425" marR="91425" marL="91425"/>
                </a:tc>
                <a:tc>
                  <a:txBody>
                    <a:bodyPr/>
                    <a:lstStyle/>
                    <a:p>
                      <a:pPr indent="0" lvl="0" marL="0" rtl="0" algn="l">
                        <a:spcBef>
                          <a:spcPts val="0"/>
                        </a:spcBef>
                        <a:spcAft>
                          <a:spcPts val="0"/>
                        </a:spcAft>
                        <a:buNone/>
                      </a:pPr>
                      <a:r>
                        <a:rPr lang="en" sz="1000"/>
                        <a:t>Beam size in the x-axis</a:t>
                      </a:r>
                      <a:endParaRPr sz="1000"/>
                    </a:p>
                  </a:txBody>
                  <a:tcPr marT="91425" marB="91425" marR="91425" marL="91425"/>
                </a:tc>
              </a:tr>
              <a:tr h="249575">
                <a:tc>
                  <a:txBody>
                    <a:bodyPr/>
                    <a:lstStyle/>
                    <a:p>
                      <a:pPr indent="0" lvl="0" marL="0" rtl="0" algn="ctr">
                        <a:spcBef>
                          <a:spcPts val="0"/>
                        </a:spcBef>
                        <a:spcAft>
                          <a:spcPts val="0"/>
                        </a:spcAft>
                        <a:buNone/>
                      </a:pPr>
                      <a:r>
                        <a:t/>
                      </a:r>
                      <a:endParaRPr sz="1000"/>
                    </a:p>
                  </a:txBody>
                  <a:tcPr marT="91425" marB="91425" marR="91425" marL="91425"/>
                </a:tc>
                <a:tc>
                  <a:txBody>
                    <a:bodyPr/>
                    <a:lstStyle/>
                    <a:p>
                      <a:pPr indent="0" lvl="0" marL="0" rtl="0" algn="ctr">
                        <a:spcBef>
                          <a:spcPts val="0"/>
                        </a:spcBef>
                        <a:spcAft>
                          <a:spcPts val="0"/>
                        </a:spcAft>
                        <a:buNone/>
                      </a:pPr>
                      <a:r>
                        <a:rPr lang="en" sz="1000">
                          <a:solidFill>
                            <a:schemeClr val="dk1"/>
                          </a:solidFill>
                        </a:rPr>
                        <a:t>[0.1, 2.0]</a:t>
                      </a:r>
                      <a:endParaRPr sz="1000">
                        <a:solidFill>
                          <a:schemeClr val="dk1"/>
                        </a:solidFill>
                      </a:endParaRPr>
                    </a:p>
                  </a:txBody>
                  <a:tcPr marT="91425" marB="91425" marR="91425" marL="91425"/>
                </a:tc>
                <a:tc>
                  <a:txBody>
                    <a:bodyPr/>
                    <a:lstStyle/>
                    <a:p>
                      <a:pPr indent="0" lvl="0" marL="0" rtl="0" algn="l">
                        <a:spcBef>
                          <a:spcPts val="0"/>
                        </a:spcBef>
                        <a:spcAft>
                          <a:spcPts val="0"/>
                        </a:spcAft>
                        <a:buNone/>
                      </a:pPr>
                      <a:r>
                        <a:rPr lang="en" sz="1000"/>
                        <a:t>Beam size in the y-axis</a:t>
                      </a:r>
                      <a:endParaRPr sz="1000"/>
                    </a:p>
                  </a:txBody>
                  <a:tcPr marT="91425" marB="91425" marR="91425" marL="91425"/>
                </a:tc>
              </a:tr>
              <a:tr h="249575">
                <a:tc>
                  <a:txBody>
                    <a:bodyPr/>
                    <a:lstStyle/>
                    <a:p>
                      <a:pPr indent="0" lvl="0" marL="0" rtl="0" algn="ctr">
                        <a:spcBef>
                          <a:spcPts val="0"/>
                        </a:spcBef>
                        <a:spcAft>
                          <a:spcPts val="0"/>
                        </a:spcAft>
                        <a:buNone/>
                      </a:pPr>
                      <a:r>
                        <a:t/>
                      </a:r>
                      <a:endParaRPr sz="1000"/>
                    </a:p>
                  </a:txBody>
                  <a:tcPr marT="91425" marB="91425" marR="91425" marL="91425"/>
                </a:tc>
                <a:tc>
                  <a:txBody>
                    <a:bodyPr/>
                    <a:lstStyle/>
                    <a:p>
                      <a:pPr indent="0" lvl="0" marL="0" rtl="0" algn="ctr">
                        <a:spcBef>
                          <a:spcPts val="0"/>
                        </a:spcBef>
                        <a:spcAft>
                          <a:spcPts val="0"/>
                        </a:spcAft>
                        <a:buNone/>
                      </a:pPr>
                      <a:r>
                        <a:rPr lang="en" sz="1000">
                          <a:solidFill>
                            <a:schemeClr val="dk1"/>
                          </a:solidFill>
                        </a:rPr>
                        <a:t>[0.4, 0.8]</a:t>
                      </a:r>
                      <a:endParaRPr sz="1000">
                        <a:solidFill>
                          <a:schemeClr val="dk1"/>
                        </a:solidFill>
                      </a:endParaRPr>
                    </a:p>
                  </a:txBody>
                  <a:tcPr marT="91425" marB="91425" marR="91425" marL="91425"/>
                </a:tc>
                <a:tc>
                  <a:txBody>
                    <a:bodyPr/>
                    <a:lstStyle/>
                    <a:p>
                      <a:pPr indent="0" lvl="0" marL="0" rtl="0" algn="l">
                        <a:spcBef>
                          <a:spcPts val="0"/>
                        </a:spcBef>
                        <a:spcAft>
                          <a:spcPts val="0"/>
                        </a:spcAft>
                        <a:buNone/>
                      </a:pPr>
                      <a:r>
                        <a:rPr lang="en" sz="1000">
                          <a:solidFill>
                            <a:schemeClr val="dk1"/>
                          </a:solidFill>
                        </a:rPr>
                        <a:t>Beam size in the z-axis</a:t>
                      </a:r>
                      <a:endParaRPr sz="1000"/>
                    </a:p>
                  </a:txBody>
                  <a:tcPr marT="91425" marB="91425" marR="91425" marL="91425"/>
                </a:tc>
              </a:tr>
            </a:tbl>
          </a:graphicData>
        </a:graphic>
      </p:graphicFrame>
      <p:sp>
        <p:nvSpPr>
          <p:cNvPr id="249" name="Google Shape;249;p20"/>
          <p:cNvSpPr txBox="1"/>
          <p:nvPr/>
        </p:nvSpPr>
        <p:spPr>
          <a:xfrm>
            <a:off x="311700" y="4269450"/>
            <a:ext cx="2958300" cy="507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Huang, et al, Journal of Computational Physics 217 658–679, 2006</a:t>
            </a:r>
            <a:endParaRPr sz="700">
              <a:solidFill>
                <a:schemeClr val="dk2"/>
              </a:solidFill>
            </a:endParaRPr>
          </a:p>
          <a:p>
            <a:pPr indent="0" lvl="0" marL="0" rtl="0" algn="l">
              <a:spcBef>
                <a:spcPts val="0"/>
              </a:spcBef>
              <a:spcAft>
                <a:spcPts val="0"/>
              </a:spcAft>
              <a:buNone/>
            </a:pPr>
            <a:r>
              <a:rPr lang="en" sz="700">
                <a:solidFill>
                  <a:schemeClr val="dk2"/>
                </a:solidFill>
              </a:rPr>
              <a:t>Weiming, et al, Journal of Computational Physics 250 165-177, 2013</a:t>
            </a:r>
            <a:endParaRPr sz="700">
              <a:solidFill>
                <a:schemeClr val="dk2"/>
              </a:solidFill>
            </a:endParaRPr>
          </a:p>
          <a:p>
            <a:pPr indent="0" lvl="0" marL="0" rtl="0" algn="l">
              <a:spcBef>
                <a:spcPts val="0"/>
              </a:spcBef>
              <a:spcAft>
                <a:spcPts val="0"/>
              </a:spcAft>
              <a:buNone/>
            </a:pPr>
            <a:r>
              <a:rPr lang="en" sz="700">
                <a:solidFill>
                  <a:schemeClr val="dk2"/>
                </a:solidFill>
              </a:rPr>
              <a:t>Su, et al, Journal of Computational Physics 539 114225, 2025</a:t>
            </a:r>
            <a:endParaRPr sz="700">
              <a:solidFill>
                <a:schemeClr val="dk2"/>
              </a:solidFill>
            </a:endParaRPr>
          </a:p>
        </p:txBody>
      </p:sp>
      <p:pic>
        <p:nvPicPr>
          <p:cNvPr id="250" name="Google Shape;250;p20"/>
          <p:cNvPicPr preferRelativeResize="0"/>
          <p:nvPr/>
        </p:nvPicPr>
        <p:blipFill>
          <a:blip r:embed="rId3">
            <a:alphaModFix/>
          </a:blip>
          <a:stretch>
            <a:fillRect/>
          </a:stretch>
        </p:blipFill>
        <p:spPr>
          <a:xfrm>
            <a:off x="4958475" y="3228164"/>
            <a:ext cx="367225" cy="239924"/>
          </a:xfrm>
          <a:prstGeom prst="rect">
            <a:avLst/>
          </a:prstGeom>
          <a:noFill/>
          <a:ln>
            <a:noFill/>
          </a:ln>
        </p:spPr>
      </p:pic>
      <p:pic>
        <p:nvPicPr>
          <p:cNvPr id="251" name="Google Shape;251;p20"/>
          <p:cNvPicPr preferRelativeResize="0"/>
          <p:nvPr/>
        </p:nvPicPr>
        <p:blipFill>
          <a:blip r:embed="rId4">
            <a:alphaModFix/>
          </a:blip>
          <a:stretch>
            <a:fillRect/>
          </a:stretch>
        </p:blipFill>
        <p:spPr>
          <a:xfrm>
            <a:off x="4958475" y="2289246"/>
            <a:ext cx="367234" cy="230650"/>
          </a:xfrm>
          <a:prstGeom prst="rect">
            <a:avLst/>
          </a:prstGeom>
          <a:noFill/>
          <a:ln>
            <a:noFill/>
          </a:ln>
        </p:spPr>
      </p:pic>
      <p:pic>
        <p:nvPicPr>
          <p:cNvPr id="252" name="Google Shape;252;p20"/>
          <p:cNvPicPr preferRelativeResize="0"/>
          <p:nvPr/>
        </p:nvPicPr>
        <p:blipFill>
          <a:blip r:embed="rId5">
            <a:alphaModFix/>
          </a:blip>
          <a:stretch>
            <a:fillRect/>
          </a:stretch>
        </p:blipFill>
        <p:spPr>
          <a:xfrm>
            <a:off x="4958475" y="2730998"/>
            <a:ext cx="367225" cy="286078"/>
          </a:xfrm>
          <a:prstGeom prst="rect">
            <a:avLst/>
          </a:prstGeom>
          <a:noFill/>
          <a:ln>
            <a:noFill/>
          </a:ln>
        </p:spPr>
      </p:pic>
      <p:pic>
        <p:nvPicPr>
          <p:cNvPr id="253" name="Google Shape;253;p20"/>
          <p:cNvPicPr preferRelativeResize="0"/>
          <p:nvPr/>
        </p:nvPicPr>
        <p:blipFill>
          <a:blip r:embed="rId6">
            <a:alphaModFix/>
          </a:blip>
          <a:stretch>
            <a:fillRect/>
          </a:stretch>
        </p:blipFill>
        <p:spPr>
          <a:xfrm>
            <a:off x="5051075" y="1800875"/>
            <a:ext cx="182025" cy="255688"/>
          </a:xfrm>
          <a:prstGeom prst="rect">
            <a:avLst/>
          </a:prstGeom>
          <a:noFill/>
          <a:ln>
            <a:noFill/>
          </a:ln>
        </p:spPr>
      </p:pic>
      <p:pic>
        <p:nvPicPr>
          <p:cNvPr id="254" name="Google Shape;254;p20"/>
          <p:cNvPicPr preferRelativeResize="0"/>
          <p:nvPr/>
        </p:nvPicPr>
        <p:blipFill>
          <a:blip r:embed="rId7">
            <a:alphaModFix/>
          </a:blip>
          <a:stretch>
            <a:fillRect/>
          </a:stretch>
        </p:blipFill>
        <p:spPr>
          <a:xfrm>
            <a:off x="5474000" y="2332325"/>
            <a:ext cx="367225" cy="144510"/>
          </a:xfrm>
          <a:prstGeom prst="rect">
            <a:avLst/>
          </a:prstGeom>
          <a:noFill/>
          <a:ln>
            <a:noFill/>
          </a:ln>
        </p:spPr>
      </p:pic>
      <p:pic>
        <p:nvPicPr>
          <p:cNvPr id="255" name="Google Shape;255;p20"/>
          <p:cNvPicPr preferRelativeResize="0"/>
          <p:nvPr/>
        </p:nvPicPr>
        <p:blipFill>
          <a:blip r:embed="rId7">
            <a:alphaModFix/>
          </a:blip>
          <a:stretch>
            <a:fillRect/>
          </a:stretch>
        </p:blipFill>
        <p:spPr>
          <a:xfrm>
            <a:off x="5474000" y="2804113"/>
            <a:ext cx="367225" cy="144510"/>
          </a:xfrm>
          <a:prstGeom prst="rect">
            <a:avLst/>
          </a:prstGeom>
          <a:noFill/>
          <a:ln>
            <a:noFill/>
          </a:ln>
        </p:spPr>
      </p:pic>
      <p:pic>
        <p:nvPicPr>
          <p:cNvPr id="256" name="Google Shape;256;p20"/>
          <p:cNvPicPr preferRelativeResize="0"/>
          <p:nvPr/>
        </p:nvPicPr>
        <p:blipFill>
          <a:blip r:embed="rId7">
            <a:alphaModFix/>
          </a:blip>
          <a:stretch>
            <a:fillRect/>
          </a:stretch>
        </p:blipFill>
        <p:spPr>
          <a:xfrm>
            <a:off x="5474000" y="3275888"/>
            <a:ext cx="367225" cy="144510"/>
          </a:xfrm>
          <a:prstGeom prst="rect">
            <a:avLst/>
          </a:prstGeom>
          <a:noFill/>
          <a:ln>
            <a:noFill/>
          </a:ln>
        </p:spPr>
      </p:pic>
      <p:pic>
        <p:nvPicPr>
          <p:cNvPr id="257" name="Google Shape;257;p20"/>
          <p:cNvPicPr preferRelativeResize="0"/>
          <p:nvPr/>
        </p:nvPicPr>
        <p:blipFill>
          <a:blip r:embed="rId8">
            <a:alphaModFix/>
          </a:blip>
          <a:stretch>
            <a:fillRect/>
          </a:stretch>
        </p:blipFill>
        <p:spPr>
          <a:xfrm>
            <a:off x="5419325" y="1880325"/>
            <a:ext cx="476572" cy="1445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1"/>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Targeted Quantities from QuickPIC</a:t>
            </a:r>
            <a:endParaRPr/>
          </a:p>
        </p:txBody>
      </p:sp>
      <p:sp>
        <p:nvSpPr>
          <p:cNvPr id="263" name="Google Shape;263;p21"/>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264" name="Google Shape;264;p21" title="psi_beam_xz1p2_0p1.png"/>
          <p:cNvPicPr preferRelativeResize="0"/>
          <p:nvPr/>
        </p:nvPicPr>
        <p:blipFill>
          <a:blip r:embed="rId3">
            <a:alphaModFix/>
          </a:blip>
          <a:stretch>
            <a:fillRect/>
          </a:stretch>
        </p:blipFill>
        <p:spPr>
          <a:xfrm>
            <a:off x="3410125" y="718325"/>
            <a:ext cx="2575642" cy="2057300"/>
          </a:xfrm>
          <a:prstGeom prst="rect">
            <a:avLst/>
          </a:prstGeom>
          <a:noFill/>
          <a:ln>
            <a:noFill/>
          </a:ln>
        </p:spPr>
      </p:pic>
      <p:pic>
        <p:nvPicPr>
          <p:cNvPr id="265" name="Google Shape;265;p21" title="psi_beam_yz1p2_0p1.png"/>
          <p:cNvPicPr preferRelativeResize="0"/>
          <p:nvPr/>
        </p:nvPicPr>
        <p:blipFill>
          <a:blip r:embed="rId4">
            <a:alphaModFix/>
          </a:blip>
          <a:stretch>
            <a:fillRect/>
          </a:stretch>
        </p:blipFill>
        <p:spPr>
          <a:xfrm>
            <a:off x="3444911" y="2803373"/>
            <a:ext cx="2506073" cy="2001750"/>
          </a:xfrm>
          <a:prstGeom prst="rect">
            <a:avLst/>
          </a:prstGeom>
          <a:noFill/>
          <a:ln>
            <a:noFill/>
          </a:ln>
        </p:spPr>
      </p:pic>
      <p:pic>
        <p:nvPicPr>
          <p:cNvPr id="266" name="Google Shape;266;p21" title="Ez_xz1p2_0p1.png"/>
          <p:cNvPicPr preferRelativeResize="0"/>
          <p:nvPr/>
        </p:nvPicPr>
        <p:blipFill>
          <a:blip r:embed="rId5">
            <a:alphaModFix/>
          </a:blip>
          <a:stretch>
            <a:fillRect/>
          </a:stretch>
        </p:blipFill>
        <p:spPr>
          <a:xfrm>
            <a:off x="6256650" y="722575"/>
            <a:ext cx="2575650" cy="2048800"/>
          </a:xfrm>
          <a:prstGeom prst="rect">
            <a:avLst/>
          </a:prstGeom>
          <a:noFill/>
          <a:ln>
            <a:noFill/>
          </a:ln>
        </p:spPr>
      </p:pic>
      <p:pic>
        <p:nvPicPr>
          <p:cNvPr id="267" name="Google Shape;267;p21" title="Ez_yz1p2_0p1.png"/>
          <p:cNvPicPr preferRelativeResize="0"/>
          <p:nvPr/>
        </p:nvPicPr>
        <p:blipFill rotWithShape="1">
          <a:blip r:embed="rId6">
            <a:alphaModFix/>
          </a:blip>
          <a:srcRect b="0" l="209" r="209" t="0"/>
          <a:stretch/>
        </p:blipFill>
        <p:spPr>
          <a:xfrm>
            <a:off x="6256669" y="2775599"/>
            <a:ext cx="2575631" cy="2057300"/>
          </a:xfrm>
          <a:prstGeom prst="rect">
            <a:avLst/>
          </a:prstGeom>
          <a:noFill/>
          <a:ln>
            <a:noFill/>
          </a:ln>
        </p:spPr>
      </p:pic>
      <p:pic>
        <p:nvPicPr>
          <p:cNvPr id="268" name="Google Shape;268;p21" title="rby.png"/>
          <p:cNvPicPr preferRelativeResize="0"/>
          <p:nvPr/>
        </p:nvPicPr>
        <p:blipFill rotWithShape="1">
          <a:blip r:embed="rId7">
            <a:alphaModFix/>
          </a:blip>
          <a:srcRect b="0" l="0" r="0" t="0"/>
          <a:stretch/>
        </p:blipFill>
        <p:spPr>
          <a:xfrm>
            <a:off x="576450" y="2804512"/>
            <a:ext cx="2506076" cy="1999469"/>
          </a:xfrm>
          <a:prstGeom prst="rect">
            <a:avLst/>
          </a:prstGeom>
          <a:noFill/>
          <a:ln>
            <a:noFill/>
          </a:ln>
        </p:spPr>
      </p:pic>
      <p:pic>
        <p:nvPicPr>
          <p:cNvPr id="269" name="Google Shape;269;p21" title="rbx.png"/>
          <p:cNvPicPr preferRelativeResize="0"/>
          <p:nvPr/>
        </p:nvPicPr>
        <p:blipFill rotWithShape="1">
          <a:blip r:embed="rId8">
            <a:alphaModFix/>
          </a:blip>
          <a:srcRect b="0" l="0" r="0" t="0"/>
          <a:stretch/>
        </p:blipFill>
        <p:spPr>
          <a:xfrm>
            <a:off x="576450" y="747237"/>
            <a:ext cx="2506076" cy="199948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22"/>
          <p:cNvSpPr txBox="1"/>
          <p:nvPr>
            <p:ph type="title"/>
          </p:nvPr>
        </p:nvSpPr>
        <p:spPr>
          <a:xfrm>
            <a:off x="311700" y="565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2520"/>
              <a:t>   Term Modeling</a:t>
            </a:r>
            <a:endParaRPr sz="2520"/>
          </a:p>
        </p:txBody>
      </p:sp>
      <p:sp>
        <p:nvSpPr>
          <p:cNvPr id="275" name="Google Shape;275;p22"/>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276" name="Google Shape;276;p22"/>
          <p:cNvSpPr txBox="1"/>
          <p:nvPr/>
        </p:nvSpPr>
        <p:spPr>
          <a:xfrm>
            <a:off x="344050" y="927875"/>
            <a:ext cx="4542900" cy="2401200"/>
          </a:xfrm>
          <a:prstGeom prst="rect">
            <a:avLst/>
          </a:prstGeom>
          <a:noFill/>
          <a:ln>
            <a:noFill/>
          </a:ln>
        </p:spPr>
        <p:txBody>
          <a:bodyPr anchorCtr="0" anchor="t" bIns="91425" lIns="91425" spcFirstLastPara="1" rIns="91425" wrap="square" tIns="91425">
            <a:spAutoFit/>
          </a:bodyPr>
          <a:lstStyle/>
          <a:p>
            <a:pPr indent="-342900" lvl="0" marL="457200" rtl="0" algn="l">
              <a:spcBef>
                <a:spcPts val="0"/>
              </a:spcBef>
              <a:spcAft>
                <a:spcPts val="0"/>
              </a:spcAft>
              <a:buClr>
                <a:schemeClr val="dk2"/>
              </a:buClr>
              <a:buSzPts val="1800"/>
              <a:buChar char="●"/>
            </a:pPr>
            <a:r>
              <a:rPr lang="en" sz="1800">
                <a:solidFill>
                  <a:schemeClr val="dk2"/>
                </a:solidFill>
              </a:rPr>
              <a:t>Utilized 10 simulations from QuickPIC augmented with multi-sheath theory to perform polynomial regression for </a:t>
            </a:r>
            <a:endParaRPr sz="1800">
              <a:solidFill>
                <a:schemeClr val="dk2"/>
              </a:solidFill>
            </a:endParaRPr>
          </a:p>
          <a:p>
            <a:pPr indent="-342900" lvl="0" marL="457200" rtl="0" algn="l">
              <a:spcBef>
                <a:spcPts val="0"/>
              </a:spcBef>
              <a:spcAft>
                <a:spcPts val="0"/>
              </a:spcAft>
              <a:buClr>
                <a:schemeClr val="dk2"/>
              </a:buClr>
              <a:buSzPts val="1800"/>
              <a:buChar char="●"/>
            </a:pPr>
            <a:r>
              <a:rPr lang="en" sz="1800">
                <a:solidFill>
                  <a:schemeClr val="dk2"/>
                </a:solidFill>
              </a:rPr>
              <a:t>With this      form, we can add it to established </a:t>
            </a:r>
            <a:r>
              <a:rPr lang="en" sz="1800">
                <a:solidFill>
                  <a:schemeClr val="dk2"/>
                </a:solidFill>
              </a:rPr>
              <a:t>asymmetric</a:t>
            </a:r>
            <a:r>
              <a:rPr lang="en" sz="1800">
                <a:solidFill>
                  <a:schemeClr val="dk2"/>
                </a:solidFill>
              </a:rPr>
              <a:t> theory to determine a form of </a:t>
            </a:r>
            <a:endParaRPr sz="1800">
              <a:solidFill>
                <a:schemeClr val="dk2"/>
              </a:solidFill>
            </a:endParaRPr>
          </a:p>
          <a:p>
            <a:pPr indent="-342900" lvl="0" marL="457200" rtl="0" algn="l">
              <a:spcBef>
                <a:spcPts val="0"/>
              </a:spcBef>
              <a:spcAft>
                <a:spcPts val="0"/>
              </a:spcAft>
              <a:buClr>
                <a:schemeClr val="dk2"/>
              </a:buClr>
              <a:buSzPts val="1800"/>
              <a:buChar char="●"/>
            </a:pPr>
            <a:r>
              <a:rPr lang="en" sz="1800">
                <a:solidFill>
                  <a:schemeClr val="dk2"/>
                </a:solidFill>
              </a:rPr>
              <a:t>Later work could open up other beam parameters</a:t>
            </a:r>
            <a:endParaRPr sz="1800">
              <a:solidFill>
                <a:schemeClr val="dk2"/>
              </a:solidFill>
            </a:endParaRPr>
          </a:p>
        </p:txBody>
      </p:sp>
      <p:pic>
        <p:nvPicPr>
          <p:cNvPr id="277" name="Google Shape;277;p22" title="{&quot;red&quot;:255,&quot;green&quot;:255,&quot;blue&quot;:255,&quot;origURL&quot;:&quot;https://www.codecogs.com/eqnedit.php?latex=%5Cpsi#0&quot;,&quot;size&quot;:28,&quot;width&quot;:670.9133858267717,&quot;height&quot;:45.09448818897638}"/>
          <p:cNvPicPr preferRelativeResize="0"/>
          <p:nvPr/>
        </p:nvPicPr>
        <p:blipFill>
          <a:blip r:embed="rId3">
            <a:alphaModFix/>
          </a:blip>
          <a:stretch>
            <a:fillRect/>
          </a:stretch>
        </p:blipFill>
        <p:spPr>
          <a:xfrm>
            <a:off x="311700" y="164200"/>
            <a:ext cx="237363" cy="357378"/>
          </a:xfrm>
          <a:prstGeom prst="rect">
            <a:avLst/>
          </a:prstGeom>
          <a:noFill/>
          <a:ln>
            <a:noFill/>
          </a:ln>
        </p:spPr>
      </p:pic>
      <p:grpSp>
        <p:nvGrpSpPr>
          <p:cNvPr id="278" name="Google Shape;278;p22"/>
          <p:cNvGrpSpPr/>
          <p:nvPr/>
        </p:nvGrpSpPr>
        <p:grpSpPr>
          <a:xfrm>
            <a:off x="2346887" y="4114679"/>
            <a:ext cx="4450237" cy="429204"/>
            <a:chOff x="311700" y="1094775"/>
            <a:chExt cx="1645919" cy="158741"/>
          </a:xfrm>
        </p:grpSpPr>
        <p:pic>
          <p:nvPicPr>
            <p:cNvPr id="279" name="Google Shape;279;p22" title="{&quot;red&quot;:89,&quot;green&quot;:89,&quot;blue&quot;:89,&quot;origURL&quot;:&quot;https://www.codecogs.com/eqnedit.php?latex=%5Cpsi(x%2Cy%2C%5Cxi)%3D%5Cpsi_0(%5Cxi)-%5Cfrac%7Br_%7Bby%7D%7D%7B2(r_%7Bbx%7D%2Br_%7Bby%7D)%7Dx%5E2-%5Cfrac%7Br_%7Bbx%7D%7D%7B2(r_%7Bbx%7D%2Br_%7Bby%7D)%7Dy%5E2#0&quot;,&quot;size&quot;:18,&quot;width&quot;:670.9133858267717,&quot;height&quot;:82.7244094488189}"/>
            <p:cNvPicPr preferRelativeResize="0"/>
            <p:nvPr/>
          </p:nvPicPr>
          <p:blipFill>
            <a:blip r:embed="rId4">
              <a:alphaModFix/>
            </a:blip>
            <a:stretch>
              <a:fillRect/>
            </a:stretch>
          </p:blipFill>
          <p:spPr>
            <a:xfrm>
              <a:off x="311700" y="1094775"/>
              <a:ext cx="1645919" cy="158741"/>
            </a:xfrm>
            <a:prstGeom prst="rect">
              <a:avLst/>
            </a:prstGeom>
            <a:noFill/>
            <a:ln>
              <a:noFill/>
            </a:ln>
          </p:spPr>
        </p:pic>
        <p:pic>
          <p:nvPicPr>
            <p:cNvPr id="280" name="Google Shape;280;p22" title="{&quot;red&quot;:89,&quot;green&quot;:89,&quot;blue&quot;:89,&quot;origURL&quot;:&quot;https://www.codecogs.com/eqnedit.php?latex=%5Cpsi(x%2Cy%2C%5Cxi)%3D%5Cpsi_0(%5Cxi)-%5Cfrac%7Br_%7Bby%7D%7D%7B2(r_%7Bbx%7D%2Br_%7Bby%7D)%7Dx%5E2-%5Cfrac%7Br_%7Bbx%7D%7D%7B2(r_%7Bbx%7D%2Br_%7Bby%7D)%7Dy%5E2#0&quot;,&quot;size&quot;:18,&quot;width&quot;:670.9133858267717,&quot;height&quot;:82.7244094488189}"/>
            <p:cNvPicPr preferRelativeResize="0"/>
            <p:nvPr/>
          </p:nvPicPr>
          <p:blipFill>
            <a:blip r:embed="rId4">
              <a:alphaModFix/>
            </a:blip>
            <a:stretch>
              <a:fillRect/>
            </a:stretch>
          </p:blipFill>
          <p:spPr>
            <a:xfrm>
              <a:off x="311700" y="1094775"/>
              <a:ext cx="1645919" cy="158741"/>
            </a:xfrm>
            <a:prstGeom prst="rect">
              <a:avLst/>
            </a:prstGeom>
            <a:noFill/>
            <a:ln>
              <a:noFill/>
            </a:ln>
          </p:spPr>
        </p:pic>
      </p:grpSp>
      <p:pic>
        <p:nvPicPr>
          <p:cNvPr id="281" name="Google Shape;281;p22" title="psi0_fit_surface.png"/>
          <p:cNvPicPr preferRelativeResize="0"/>
          <p:nvPr/>
        </p:nvPicPr>
        <p:blipFill>
          <a:blip r:embed="rId5">
            <a:alphaModFix/>
          </a:blip>
          <a:stretch>
            <a:fillRect/>
          </a:stretch>
        </p:blipFill>
        <p:spPr>
          <a:xfrm>
            <a:off x="4130050" y="252125"/>
            <a:ext cx="4891100" cy="3532200"/>
          </a:xfrm>
          <a:prstGeom prst="rect">
            <a:avLst/>
          </a:prstGeom>
          <a:noFill/>
          <a:ln>
            <a:noFill/>
          </a:ln>
        </p:spPr>
      </p:pic>
      <p:pic>
        <p:nvPicPr>
          <p:cNvPr id="282" name="Google Shape;282;p22" title="6142233495ba37b7944b7fac21802e16.png"/>
          <p:cNvPicPr preferRelativeResize="0"/>
          <p:nvPr/>
        </p:nvPicPr>
        <p:blipFill>
          <a:blip r:embed="rId6">
            <a:alphaModFix/>
          </a:blip>
          <a:stretch>
            <a:fillRect/>
          </a:stretch>
        </p:blipFill>
        <p:spPr>
          <a:xfrm>
            <a:off x="114288" y="3656434"/>
            <a:ext cx="8915425" cy="278616"/>
          </a:xfrm>
          <a:prstGeom prst="rect">
            <a:avLst/>
          </a:prstGeom>
          <a:noFill/>
          <a:ln>
            <a:noFill/>
          </a:ln>
        </p:spPr>
      </p:pic>
      <p:pic>
        <p:nvPicPr>
          <p:cNvPr id="283" name="Google Shape;283;p22"/>
          <p:cNvPicPr preferRelativeResize="0"/>
          <p:nvPr/>
        </p:nvPicPr>
        <p:blipFill>
          <a:blip r:embed="rId7">
            <a:alphaModFix/>
          </a:blip>
          <a:stretch>
            <a:fillRect/>
          </a:stretch>
        </p:blipFill>
        <p:spPr>
          <a:xfrm>
            <a:off x="1836525" y="1878072"/>
            <a:ext cx="237375" cy="217097"/>
          </a:xfrm>
          <a:prstGeom prst="rect">
            <a:avLst/>
          </a:prstGeom>
          <a:noFill/>
          <a:ln>
            <a:noFill/>
          </a:ln>
        </p:spPr>
      </p:pic>
      <p:pic>
        <p:nvPicPr>
          <p:cNvPr id="284" name="Google Shape;284;p22"/>
          <p:cNvPicPr preferRelativeResize="0"/>
          <p:nvPr/>
        </p:nvPicPr>
        <p:blipFill>
          <a:blip r:embed="rId7">
            <a:alphaModFix/>
          </a:blip>
          <a:stretch>
            <a:fillRect/>
          </a:stretch>
        </p:blipFill>
        <p:spPr>
          <a:xfrm>
            <a:off x="4386350" y="1610150"/>
            <a:ext cx="237375" cy="217097"/>
          </a:xfrm>
          <a:prstGeom prst="rect">
            <a:avLst/>
          </a:prstGeom>
          <a:noFill/>
          <a:ln>
            <a:noFill/>
          </a:ln>
        </p:spPr>
      </p:pic>
      <p:pic>
        <p:nvPicPr>
          <p:cNvPr id="285" name="Google Shape;285;p22"/>
          <p:cNvPicPr preferRelativeResize="0"/>
          <p:nvPr/>
        </p:nvPicPr>
        <p:blipFill>
          <a:blip r:embed="rId8">
            <a:alphaModFix/>
          </a:blip>
          <a:stretch>
            <a:fillRect/>
          </a:stretch>
        </p:blipFill>
        <p:spPr>
          <a:xfrm>
            <a:off x="2971575" y="2427650"/>
            <a:ext cx="147628" cy="2171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3"/>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Machine Learning and Physics Informed Neural Networks</a:t>
            </a:r>
            <a:endParaRPr/>
          </a:p>
        </p:txBody>
      </p:sp>
      <p:sp>
        <p:nvSpPr>
          <p:cNvPr id="291" name="Google Shape;291;p23"/>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292" name="Google Shape;292;p23" title="nn_to_pinn.png"/>
          <p:cNvPicPr preferRelativeResize="0"/>
          <p:nvPr/>
        </p:nvPicPr>
        <p:blipFill>
          <a:blip r:embed="rId3">
            <a:alphaModFix/>
          </a:blip>
          <a:stretch>
            <a:fillRect/>
          </a:stretch>
        </p:blipFill>
        <p:spPr>
          <a:xfrm>
            <a:off x="3888450" y="919325"/>
            <a:ext cx="4943849" cy="3275450"/>
          </a:xfrm>
          <a:prstGeom prst="rect">
            <a:avLst/>
          </a:prstGeom>
          <a:noFill/>
          <a:ln>
            <a:noFill/>
          </a:ln>
        </p:spPr>
      </p:pic>
      <p:sp>
        <p:nvSpPr>
          <p:cNvPr id="293" name="Google Shape;293;p23"/>
          <p:cNvSpPr txBox="1"/>
          <p:nvPr/>
        </p:nvSpPr>
        <p:spPr>
          <a:xfrm>
            <a:off x="311700" y="4484850"/>
            <a:ext cx="2296500" cy="292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Raissi et al, Elsevier Volume 378 686-707, 2019</a:t>
            </a:r>
            <a:endParaRPr sz="700">
              <a:solidFill>
                <a:schemeClr val="dk2"/>
              </a:solidFill>
            </a:endParaRPr>
          </a:p>
        </p:txBody>
      </p:sp>
      <p:sp>
        <p:nvSpPr>
          <p:cNvPr id="294" name="Google Shape;294;p23"/>
          <p:cNvSpPr txBox="1"/>
          <p:nvPr>
            <p:ph idx="1" type="body"/>
          </p:nvPr>
        </p:nvSpPr>
        <p:spPr>
          <a:xfrm>
            <a:off x="311700" y="919325"/>
            <a:ext cx="3388500" cy="3565500"/>
          </a:xfrm>
          <a:prstGeom prst="rect">
            <a:avLst/>
          </a:prstGeom>
        </p:spPr>
        <p:txBody>
          <a:bodyPr anchorCtr="0" anchor="t" bIns="91425" lIns="91425" spcFirstLastPara="1" rIns="91425" wrap="square" tIns="91425">
            <a:noAutofit/>
          </a:bodyPr>
          <a:lstStyle/>
          <a:p>
            <a:pPr indent="-333375" lvl="0" marL="457200" rtl="0" algn="l">
              <a:spcBef>
                <a:spcPts val="0"/>
              </a:spcBef>
              <a:spcAft>
                <a:spcPts val="0"/>
              </a:spcAft>
              <a:buSzPts val="1650"/>
              <a:buChar char="●"/>
            </a:pPr>
            <a:r>
              <a:rPr lang="en" sz="1650"/>
              <a:t>Neural network training is a </a:t>
            </a:r>
            <a:r>
              <a:rPr b="1" lang="en" sz="1650"/>
              <a:t>global optimization problem</a:t>
            </a:r>
            <a:endParaRPr sz="1650"/>
          </a:p>
          <a:p>
            <a:pPr indent="-333375" lvl="0" marL="457200" rtl="0" algn="l">
              <a:spcBef>
                <a:spcPts val="0"/>
              </a:spcBef>
              <a:spcAft>
                <a:spcPts val="0"/>
              </a:spcAft>
              <a:buSzPts val="1650"/>
              <a:buChar char="●"/>
            </a:pPr>
            <a:r>
              <a:rPr lang="en" sz="1650"/>
              <a:t>Physics-Informed Neural Networks (PINNs) provide means to encode physical laws into neural networks</a:t>
            </a:r>
            <a:endParaRPr sz="1650"/>
          </a:p>
          <a:p>
            <a:pPr indent="-333375" lvl="0" marL="457200" rtl="0" algn="l">
              <a:spcBef>
                <a:spcPts val="0"/>
              </a:spcBef>
              <a:spcAft>
                <a:spcPts val="0"/>
              </a:spcAft>
              <a:buSzPts val="1650"/>
              <a:buChar char="●"/>
            </a:pPr>
            <a:r>
              <a:rPr lang="en" sz="1650"/>
              <a:t>This approach allows for more accurate surrogate models with a substantially lower dataset requirement</a:t>
            </a:r>
            <a:endParaRPr sz="165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4"/>
          <p:cNvSpPr txBox="1"/>
          <p:nvPr>
            <p:ph type="title"/>
          </p:nvPr>
        </p:nvSpPr>
        <p:spPr>
          <a:xfrm>
            <a:off x="311700" y="565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2520"/>
              <a:t>    </a:t>
            </a:r>
            <a:r>
              <a:rPr lang="en" sz="2520"/>
              <a:t> Modeling - Physics Informed Neural Network</a:t>
            </a:r>
            <a:endParaRPr sz="2520"/>
          </a:p>
        </p:txBody>
      </p:sp>
      <p:sp>
        <p:nvSpPr>
          <p:cNvPr id="300" name="Google Shape;300;p24"/>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301" name="Google Shape;301;p24" title="{&quot;red&quot;:255,&quot;green&quot;:255,&quot;blue&quot;:255,&quot;origURL&quot;:&quot;https://www.codecogs.com/eqnedit.php?latex=A_z#0&quot;,&quot;size&quot;:28,&quot;width&quot;:670.9133858267717,&quot;height&quot;:45.09448818897638}"/>
          <p:cNvPicPr preferRelativeResize="0"/>
          <p:nvPr/>
        </p:nvPicPr>
        <p:blipFill>
          <a:blip r:embed="rId3">
            <a:alphaModFix/>
          </a:blip>
          <a:stretch>
            <a:fillRect/>
          </a:stretch>
        </p:blipFill>
        <p:spPr>
          <a:xfrm>
            <a:off x="311700" y="168213"/>
            <a:ext cx="410718" cy="349377"/>
          </a:xfrm>
          <a:prstGeom prst="rect">
            <a:avLst/>
          </a:prstGeom>
          <a:noFill/>
          <a:ln>
            <a:noFill/>
          </a:ln>
        </p:spPr>
      </p:pic>
      <p:pic>
        <p:nvPicPr>
          <p:cNvPr id="302" name="Google Shape;302;p24" title="heatmap.png"/>
          <p:cNvPicPr preferRelativeResize="0"/>
          <p:nvPr/>
        </p:nvPicPr>
        <p:blipFill>
          <a:blip r:embed="rId4">
            <a:alphaModFix/>
          </a:blip>
          <a:stretch>
            <a:fillRect/>
          </a:stretch>
        </p:blipFill>
        <p:spPr>
          <a:xfrm>
            <a:off x="541825" y="2771896"/>
            <a:ext cx="8060325" cy="2005454"/>
          </a:xfrm>
          <a:prstGeom prst="rect">
            <a:avLst/>
          </a:prstGeom>
          <a:noFill/>
          <a:ln>
            <a:noFill/>
          </a:ln>
        </p:spPr>
      </p:pic>
      <p:sp>
        <p:nvSpPr>
          <p:cNvPr id="303" name="Google Shape;303;p24"/>
          <p:cNvSpPr txBox="1"/>
          <p:nvPr/>
        </p:nvSpPr>
        <p:spPr>
          <a:xfrm>
            <a:off x="311700" y="921900"/>
            <a:ext cx="8160600" cy="46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For the analytic function,     , we solve the 2D Poisson equation:</a:t>
            </a:r>
            <a:endParaRPr sz="1800">
              <a:solidFill>
                <a:schemeClr val="dk2"/>
              </a:solidFill>
            </a:endParaRPr>
          </a:p>
        </p:txBody>
      </p:sp>
      <p:sp>
        <p:nvSpPr>
          <p:cNvPr id="304" name="Google Shape;304;p24"/>
          <p:cNvSpPr txBox="1"/>
          <p:nvPr/>
        </p:nvSpPr>
        <p:spPr>
          <a:xfrm>
            <a:off x="311700" y="2340900"/>
            <a:ext cx="7467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We model this function using a Physics-Informed Neural Network</a:t>
            </a:r>
            <a:endParaRPr sz="1800">
              <a:solidFill>
                <a:schemeClr val="dk2"/>
              </a:solidFill>
            </a:endParaRPr>
          </a:p>
        </p:txBody>
      </p:sp>
      <p:pic>
        <p:nvPicPr>
          <p:cNvPr id="305" name="Google Shape;305;p24" title="{&quot;red&quot;:89,&quot;green&quot;:89,&quot;blue&quot;:89,&quot;origURL&quot;:&quot;https://www.codecogs.com/eqnedit.php?latex=-%5Ctriangledown_%7B%5Cperp%7D%5E2A_z%3DJ_z#0&quot;,&quot;size&quot;:18,&quot;width&quot;:327.37795275590554,&quot;height&quot;:36.354330708661415}"/>
          <p:cNvPicPr preferRelativeResize="0"/>
          <p:nvPr/>
        </p:nvPicPr>
        <p:blipFill>
          <a:blip r:embed="rId5">
            <a:alphaModFix/>
          </a:blip>
          <a:stretch>
            <a:fillRect/>
          </a:stretch>
        </p:blipFill>
        <p:spPr>
          <a:xfrm>
            <a:off x="906425" y="1383600"/>
            <a:ext cx="1364742" cy="281178"/>
          </a:xfrm>
          <a:prstGeom prst="rect">
            <a:avLst/>
          </a:prstGeom>
          <a:noFill/>
          <a:ln>
            <a:noFill/>
          </a:ln>
        </p:spPr>
      </p:pic>
      <p:pic>
        <p:nvPicPr>
          <p:cNvPr id="306" name="Google Shape;306;p24" title="{&quot;red&quot;:89,&quot;green&quot;:89,&quot;blue&quot;:89,&quot;origURL&quot;:&quot;https://www.codecogs.com/eqnedit.php?latex=-%5Ctriangledown_%7B%5Cperp%7D%5E2A_z%3DJ_z#0&quot;,&quot;size&quot;:18,&quot;width&quot;:327.37795275590554,&quot;height&quot;:36.354330708661415}"/>
          <p:cNvPicPr preferRelativeResize="0"/>
          <p:nvPr/>
        </p:nvPicPr>
        <p:blipFill>
          <a:blip r:embed="rId5">
            <a:alphaModFix/>
          </a:blip>
          <a:stretch>
            <a:fillRect/>
          </a:stretch>
        </p:blipFill>
        <p:spPr>
          <a:xfrm>
            <a:off x="906425" y="1383600"/>
            <a:ext cx="1364742" cy="281178"/>
          </a:xfrm>
          <a:prstGeom prst="rect">
            <a:avLst/>
          </a:prstGeom>
          <a:noFill/>
          <a:ln>
            <a:noFill/>
          </a:ln>
        </p:spPr>
      </p:pic>
      <p:sp>
        <p:nvSpPr>
          <p:cNvPr id="307" name="Google Shape;307;p24"/>
          <p:cNvSpPr txBox="1"/>
          <p:nvPr/>
        </p:nvSpPr>
        <p:spPr>
          <a:xfrm>
            <a:off x="2441175" y="1293338"/>
            <a:ext cx="52842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w</a:t>
            </a:r>
            <a:r>
              <a:rPr lang="en" sz="1800">
                <a:solidFill>
                  <a:schemeClr val="dk2"/>
                </a:solidFill>
              </a:rPr>
              <a:t>herein the beam current takes the form of:</a:t>
            </a:r>
            <a:endParaRPr sz="1800">
              <a:solidFill>
                <a:schemeClr val="dk2"/>
              </a:solidFill>
            </a:endParaRPr>
          </a:p>
        </p:txBody>
      </p:sp>
      <p:grpSp>
        <p:nvGrpSpPr>
          <p:cNvPr id="308" name="Google Shape;308;p24"/>
          <p:cNvGrpSpPr/>
          <p:nvPr/>
        </p:nvGrpSpPr>
        <p:grpSpPr>
          <a:xfrm>
            <a:off x="906415" y="1771992"/>
            <a:ext cx="1963089" cy="461689"/>
            <a:chOff x="541825" y="1772000"/>
            <a:chExt cx="1645920" cy="387096"/>
          </a:xfrm>
        </p:grpSpPr>
        <p:pic>
          <p:nvPicPr>
            <p:cNvPr id="309" name="Google Shape;309;p24" title="{&quot;red&quot;:89,&quot;green&quot;:89,&quot;blue&quot;:89,&quot;origURL&quot;:&quot;https://www.codecogs.com/eqnedit.php?latex=J_z%3DA%5Ccdot%5Ctext%7Bexp%7D(%5Cfrac%7B-x%5E2%7D%7B2%5Csigma_x%5E2%7D-%5Cfrac%7B-y%5E2%7D%7B2%5Csigma_y%5E2%7D)#0&quot;,&quot;size&quot;:18,&quot;width&quot;:645.7086614173228,&quot;height&quot;:36.354330708661415}"/>
            <p:cNvPicPr preferRelativeResize="0"/>
            <p:nvPr/>
          </p:nvPicPr>
          <p:blipFill>
            <a:blip r:embed="rId6">
              <a:alphaModFix/>
            </a:blip>
            <a:stretch>
              <a:fillRect/>
            </a:stretch>
          </p:blipFill>
          <p:spPr>
            <a:xfrm>
              <a:off x="541825" y="1772000"/>
              <a:ext cx="1645920" cy="387096"/>
            </a:xfrm>
            <a:prstGeom prst="rect">
              <a:avLst/>
            </a:prstGeom>
            <a:noFill/>
            <a:ln>
              <a:noFill/>
            </a:ln>
          </p:spPr>
        </p:pic>
        <p:pic>
          <p:nvPicPr>
            <p:cNvPr id="310" name="Google Shape;310;p24" title="{&quot;red&quot;:89,&quot;green&quot;:89,&quot;blue&quot;:89,&quot;origURL&quot;:&quot;https://www.codecogs.com/eqnedit.php?latex=J_z%3DA%5Ccdot%5Ctext%7Bexp%7D(%5Cfrac%7B-x%5E2%7D%7B2%5Csigma_x%5E2%7D-%5Cfrac%7B-y%5E2%7D%7B2%5Csigma_y%5E2%7D)#0&quot;,&quot;size&quot;:18,&quot;width&quot;:645.7086614173228,&quot;height&quot;:36.354330708661415}"/>
            <p:cNvPicPr preferRelativeResize="0"/>
            <p:nvPr/>
          </p:nvPicPr>
          <p:blipFill>
            <a:blip r:embed="rId6">
              <a:alphaModFix/>
            </a:blip>
            <a:stretch>
              <a:fillRect/>
            </a:stretch>
          </p:blipFill>
          <p:spPr>
            <a:xfrm>
              <a:off x="541825" y="1772000"/>
              <a:ext cx="1645920" cy="387096"/>
            </a:xfrm>
            <a:prstGeom prst="rect">
              <a:avLst/>
            </a:prstGeom>
            <a:noFill/>
            <a:ln>
              <a:noFill/>
            </a:ln>
          </p:spPr>
        </p:pic>
      </p:grpSp>
      <p:sp>
        <p:nvSpPr>
          <p:cNvPr id="311" name="Google Shape;311;p24"/>
          <p:cNvSpPr txBox="1"/>
          <p:nvPr/>
        </p:nvSpPr>
        <p:spPr>
          <a:xfrm>
            <a:off x="2934225" y="1771988"/>
            <a:ext cx="36576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a</a:t>
            </a:r>
            <a:r>
              <a:rPr lang="en" sz="1800">
                <a:solidFill>
                  <a:schemeClr val="dk2"/>
                </a:solidFill>
              </a:rPr>
              <a:t>nd transverse laplacian operator: </a:t>
            </a:r>
            <a:endParaRPr sz="1800">
              <a:solidFill>
                <a:schemeClr val="dk2"/>
              </a:solidFill>
            </a:endParaRPr>
          </a:p>
        </p:txBody>
      </p:sp>
      <p:grpSp>
        <p:nvGrpSpPr>
          <p:cNvPr id="312" name="Google Shape;312;p24"/>
          <p:cNvGrpSpPr/>
          <p:nvPr/>
        </p:nvGrpSpPr>
        <p:grpSpPr>
          <a:xfrm>
            <a:off x="6591825" y="1845113"/>
            <a:ext cx="1438465" cy="315468"/>
            <a:chOff x="6661675" y="1989675"/>
            <a:chExt cx="1438465" cy="315468"/>
          </a:xfrm>
        </p:grpSpPr>
        <p:pic>
          <p:nvPicPr>
            <p:cNvPr id="313" name="Google Shape;313;p24" title="{&quot;red&quot;:89,&quot;green&quot;:89,&quot;blue&quot;:89,&quot;origURL&quot;:&quot;https://www.codecogs.com/eqnedit.php?latex=%5Ctriangledown_%7B%5Cperp%7D%5E2%3D%5Cpartial_x%5E2%2B%5Cpartial_y%5E2#0&quot;,&quot;size&quot;:18,&quot;width&quot;:196.46456692913387,&quot;height&quot;:79.98425196850394}"/>
            <p:cNvPicPr preferRelativeResize="0"/>
            <p:nvPr/>
          </p:nvPicPr>
          <p:blipFill>
            <a:blip r:embed="rId7">
              <a:alphaModFix/>
            </a:blip>
            <a:stretch>
              <a:fillRect/>
            </a:stretch>
          </p:blipFill>
          <p:spPr>
            <a:xfrm>
              <a:off x="6661675" y="1989675"/>
              <a:ext cx="1438465" cy="315468"/>
            </a:xfrm>
            <a:prstGeom prst="rect">
              <a:avLst/>
            </a:prstGeom>
            <a:noFill/>
            <a:ln>
              <a:noFill/>
            </a:ln>
          </p:spPr>
        </p:pic>
        <p:pic>
          <p:nvPicPr>
            <p:cNvPr id="314" name="Google Shape;314;p24" title="{&quot;red&quot;:89,&quot;green&quot;:89,&quot;blue&quot;:89,&quot;origURL&quot;:&quot;https://www.codecogs.com/eqnedit.php?latex=%5Ctriangledown_%7B%5Cperp%7D%5E2%3D%5Cpartial_x%5E2%2B%5Cpartial_y%5E2#0&quot;,&quot;size&quot;:18,&quot;width&quot;:196.46456692913387,&quot;height&quot;:79.98425196850394}"/>
            <p:cNvPicPr preferRelativeResize="0"/>
            <p:nvPr/>
          </p:nvPicPr>
          <p:blipFill>
            <a:blip r:embed="rId7">
              <a:alphaModFix/>
            </a:blip>
            <a:stretch>
              <a:fillRect/>
            </a:stretch>
          </p:blipFill>
          <p:spPr>
            <a:xfrm>
              <a:off x="6661675" y="1989675"/>
              <a:ext cx="1438465" cy="315468"/>
            </a:xfrm>
            <a:prstGeom prst="rect">
              <a:avLst/>
            </a:prstGeom>
            <a:noFill/>
            <a:ln>
              <a:noFill/>
            </a:ln>
          </p:spPr>
        </p:pic>
      </p:grpSp>
      <p:pic>
        <p:nvPicPr>
          <p:cNvPr id="315" name="Google Shape;315;p24" title="{&quot;red&quot;:89,&quot;green&quot;:89,&quot;blue&quot;:89,&quot;origURL&quot;:&quot;https://www.codecogs.com/eqnedit.php?latex=A_z#0&quot;,&quot;size&quot;:18,&quot;width&quot;:642.5669291338583,&quot;height&quot;:36.354330708661415}"/>
          <p:cNvPicPr preferRelativeResize="0"/>
          <p:nvPr/>
        </p:nvPicPr>
        <p:blipFill>
          <a:blip r:embed="rId8">
            <a:alphaModFix/>
          </a:blip>
          <a:stretch>
            <a:fillRect/>
          </a:stretch>
        </p:blipFill>
        <p:spPr>
          <a:xfrm>
            <a:off x="2934225" y="1051800"/>
            <a:ext cx="264033" cy="2245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5"/>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Blowout Trajectory - Center of the Blowout Predictions</a:t>
            </a:r>
            <a:endParaRPr/>
          </a:p>
        </p:txBody>
      </p:sp>
      <p:sp>
        <p:nvSpPr>
          <p:cNvPr id="321" name="Google Shape;321;p25"/>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322" name="Google Shape;322;p25" title="beam_trajectory.png"/>
          <p:cNvPicPr preferRelativeResize="0"/>
          <p:nvPr/>
        </p:nvPicPr>
        <p:blipFill>
          <a:blip r:embed="rId3">
            <a:alphaModFix/>
          </a:blip>
          <a:stretch>
            <a:fillRect/>
          </a:stretch>
        </p:blipFill>
        <p:spPr>
          <a:xfrm>
            <a:off x="924675" y="788225"/>
            <a:ext cx="7307551" cy="2210050"/>
          </a:xfrm>
          <a:prstGeom prst="rect">
            <a:avLst/>
          </a:prstGeom>
          <a:noFill/>
          <a:ln>
            <a:noFill/>
          </a:ln>
        </p:spPr>
      </p:pic>
      <p:pic>
        <p:nvPicPr>
          <p:cNvPr id="323" name="Google Shape;323;p25" title="fdjlkfj.png"/>
          <p:cNvPicPr preferRelativeResize="0"/>
          <p:nvPr/>
        </p:nvPicPr>
        <p:blipFill>
          <a:blip r:embed="rId4">
            <a:alphaModFix/>
          </a:blip>
          <a:stretch>
            <a:fillRect/>
          </a:stretch>
        </p:blipFill>
        <p:spPr>
          <a:xfrm>
            <a:off x="2748925" y="2998275"/>
            <a:ext cx="3670298" cy="184042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6"/>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Blowout Trajectory - Start of the Blowout Results</a:t>
            </a:r>
            <a:endParaRPr/>
          </a:p>
        </p:txBody>
      </p:sp>
      <p:sp>
        <p:nvSpPr>
          <p:cNvPr id="329" name="Google Shape;329;p26"/>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330" name="Google Shape;330;p26" title="bt_from_z0.png"/>
          <p:cNvPicPr preferRelativeResize="0"/>
          <p:nvPr/>
        </p:nvPicPr>
        <p:blipFill>
          <a:blip r:embed="rId3">
            <a:alphaModFix/>
          </a:blip>
          <a:stretch>
            <a:fillRect/>
          </a:stretch>
        </p:blipFill>
        <p:spPr>
          <a:xfrm>
            <a:off x="918975" y="772850"/>
            <a:ext cx="7306056" cy="2212848"/>
          </a:xfrm>
          <a:prstGeom prst="rect">
            <a:avLst/>
          </a:prstGeom>
          <a:noFill/>
          <a:ln>
            <a:noFill/>
          </a:ln>
        </p:spPr>
      </p:pic>
      <p:pic>
        <p:nvPicPr>
          <p:cNvPr id="331" name="Google Shape;331;p26" title="fdjlkfj.png"/>
          <p:cNvPicPr preferRelativeResize="0"/>
          <p:nvPr/>
        </p:nvPicPr>
        <p:blipFill>
          <a:blip r:embed="rId4">
            <a:alphaModFix/>
          </a:blip>
          <a:stretch>
            <a:fillRect/>
          </a:stretch>
        </p:blipFill>
        <p:spPr>
          <a:xfrm>
            <a:off x="2738625" y="2985698"/>
            <a:ext cx="3666744" cy="183794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7"/>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Conclusion &amp; Future Work</a:t>
            </a:r>
            <a:endParaRPr/>
          </a:p>
        </p:txBody>
      </p:sp>
      <p:sp>
        <p:nvSpPr>
          <p:cNvPr id="337" name="Google Shape;337;p27"/>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338" name="Google Shape;338;p27"/>
          <p:cNvSpPr txBox="1"/>
          <p:nvPr/>
        </p:nvSpPr>
        <p:spPr>
          <a:xfrm>
            <a:off x="311700" y="3880700"/>
            <a:ext cx="51249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800">
                <a:solidFill>
                  <a:schemeClr val="dk2"/>
                </a:solidFill>
              </a:rPr>
              <a:t>Thank you for your attention! Questions?</a:t>
            </a:r>
            <a:endParaRPr b="1" sz="1800">
              <a:solidFill>
                <a:schemeClr val="dk2"/>
              </a:solidFill>
            </a:endParaRPr>
          </a:p>
        </p:txBody>
      </p:sp>
      <p:sp>
        <p:nvSpPr>
          <p:cNvPr id="339" name="Google Shape;339;p27"/>
          <p:cNvSpPr txBox="1"/>
          <p:nvPr/>
        </p:nvSpPr>
        <p:spPr>
          <a:xfrm>
            <a:off x="311700" y="954625"/>
            <a:ext cx="8160600" cy="2678100"/>
          </a:xfrm>
          <a:prstGeom prst="rect">
            <a:avLst/>
          </a:prstGeom>
          <a:noFill/>
          <a:ln>
            <a:noFill/>
          </a:ln>
        </p:spPr>
        <p:txBody>
          <a:bodyPr anchorCtr="0" anchor="t" bIns="91425" lIns="91425" spcFirstLastPara="1" rIns="91425" wrap="square" tIns="91425">
            <a:spAutoFit/>
          </a:bodyPr>
          <a:lstStyle/>
          <a:p>
            <a:pPr indent="-342900" lvl="0" marL="457200" rtl="0" algn="l">
              <a:spcBef>
                <a:spcPts val="0"/>
              </a:spcBef>
              <a:spcAft>
                <a:spcPts val="0"/>
              </a:spcAft>
              <a:buClr>
                <a:schemeClr val="dk2"/>
              </a:buClr>
              <a:buSzPts val="1800"/>
              <a:buChar char="●"/>
            </a:pPr>
            <a:r>
              <a:rPr lang="en" sz="1800">
                <a:solidFill>
                  <a:schemeClr val="dk2"/>
                </a:solidFill>
              </a:rPr>
              <a:t>We leveraged data from QuickPIC simulations to model components of the blowout trajectory</a:t>
            </a:r>
            <a:endParaRPr sz="1800">
              <a:solidFill>
                <a:schemeClr val="dk2"/>
              </a:solidFill>
            </a:endParaRPr>
          </a:p>
          <a:p>
            <a:pPr indent="-342900" lvl="0" marL="457200" rtl="0" algn="l">
              <a:spcBef>
                <a:spcPts val="0"/>
              </a:spcBef>
              <a:spcAft>
                <a:spcPts val="0"/>
              </a:spcAft>
              <a:buClr>
                <a:schemeClr val="dk2"/>
              </a:buClr>
              <a:buSzPts val="1800"/>
              <a:buChar char="●"/>
            </a:pPr>
            <a:r>
              <a:rPr lang="en" sz="1800">
                <a:solidFill>
                  <a:schemeClr val="dk2"/>
                </a:solidFill>
              </a:rPr>
              <a:t>There are good preliminary results on modeling the blowout trajectory with machine </a:t>
            </a:r>
            <a:r>
              <a:rPr lang="en" sz="1800">
                <a:solidFill>
                  <a:schemeClr val="dk2"/>
                </a:solidFill>
              </a:rPr>
              <a:t>learning</a:t>
            </a:r>
            <a:r>
              <a:rPr lang="en" sz="1800">
                <a:solidFill>
                  <a:schemeClr val="dk2"/>
                </a:solidFill>
              </a:rPr>
              <a:t> and neural network components</a:t>
            </a:r>
            <a:endParaRPr sz="1800">
              <a:solidFill>
                <a:schemeClr val="dk2"/>
              </a:solidFill>
            </a:endParaRPr>
          </a:p>
          <a:p>
            <a:pPr indent="-342900" lvl="0" marL="457200" rtl="0" algn="l">
              <a:spcBef>
                <a:spcPts val="0"/>
              </a:spcBef>
              <a:spcAft>
                <a:spcPts val="0"/>
              </a:spcAft>
              <a:buClr>
                <a:schemeClr val="dk2"/>
              </a:buClr>
              <a:buSzPts val="1800"/>
              <a:buChar char="●"/>
            </a:pPr>
            <a:r>
              <a:rPr lang="en" sz="1800">
                <a:solidFill>
                  <a:schemeClr val="dk2"/>
                </a:solidFill>
              </a:rPr>
              <a:t>Now, we move to modeling the full blowout trajectory and creating a standalone machine learning model for this trajectory based on input beam parameters</a:t>
            </a:r>
            <a:endParaRPr sz="1800">
              <a:solidFill>
                <a:schemeClr val="dk2"/>
              </a:solidFill>
            </a:endParaRPr>
          </a:p>
          <a:p>
            <a:pPr indent="-342900" lvl="0" marL="457200" rtl="0" algn="l">
              <a:spcBef>
                <a:spcPts val="0"/>
              </a:spcBef>
              <a:spcAft>
                <a:spcPts val="0"/>
              </a:spcAft>
              <a:buClr>
                <a:schemeClr val="dk2"/>
              </a:buClr>
              <a:buSzPts val="1800"/>
              <a:buChar char="●"/>
            </a:pPr>
            <a:r>
              <a:rPr lang="en" sz="1800">
                <a:solidFill>
                  <a:schemeClr val="dk2"/>
                </a:solidFill>
              </a:rPr>
              <a:t>This will unlock the ability to model the wakefield and develop a complete blowout theory</a:t>
            </a:r>
            <a:endParaRPr sz="1800">
              <a:solidFill>
                <a:schemeClr val="dk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8"/>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t>Backup Slides</a:t>
            </a:r>
            <a:endParaRPr/>
          </a:p>
        </p:txBody>
      </p:sp>
      <p:sp>
        <p:nvSpPr>
          <p:cNvPr id="345" name="Google Shape;345;p28"/>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sz="1300"/>
              <a:t>‹#›</a:t>
            </a:fld>
            <a:endParaRPr sz="13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9"/>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Nonlinear Theory of Symmetric Driver Beams</a:t>
            </a:r>
            <a:endParaRPr/>
          </a:p>
        </p:txBody>
      </p:sp>
      <p:sp>
        <p:nvSpPr>
          <p:cNvPr id="351" name="Google Shape;351;p29"/>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352" name="Google Shape;352;p29" title="Screenshot From 2026-06-30 20-59-39.png"/>
          <p:cNvPicPr preferRelativeResize="0"/>
          <p:nvPr/>
        </p:nvPicPr>
        <p:blipFill>
          <a:blip r:embed="rId3">
            <a:alphaModFix/>
          </a:blip>
          <a:stretch>
            <a:fillRect/>
          </a:stretch>
        </p:blipFill>
        <p:spPr>
          <a:xfrm>
            <a:off x="311700" y="914400"/>
            <a:ext cx="3805650" cy="2039350"/>
          </a:xfrm>
          <a:prstGeom prst="rect">
            <a:avLst/>
          </a:prstGeom>
          <a:noFill/>
          <a:ln>
            <a:noFill/>
          </a:ln>
        </p:spPr>
      </p:pic>
      <p:pic>
        <p:nvPicPr>
          <p:cNvPr id="353" name="Google Shape;353;p29" title="Screenshot From 2026-06-30 21-01-00.png"/>
          <p:cNvPicPr preferRelativeResize="0"/>
          <p:nvPr/>
        </p:nvPicPr>
        <p:blipFill>
          <a:blip r:embed="rId4">
            <a:alphaModFix/>
          </a:blip>
          <a:stretch>
            <a:fillRect/>
          </a:stretch>
        </p:blipFill>
        <p:spPr>
          <a:xfrm>
            <a:off x="311700" y="2994475"/>
            <a:ext cx="3805649" cy="1782875"/>
          </a:xfrm>
          <a:prstGeom prst="rect">
            <a:avLst/>
          </a:prstGeom>
          <a:noFill/>
          <a:ln>
            <a:noFill/>
          </a:ln>
        </p:spPr>
      </p:pic>
      <p:sp>
        <p:nvSpPr>
          <p:cNvPr id="354" name="Google Shape;354;p29"/>
          <p:cNvSpPr txBox="1"/>
          <p:nvPr/>
        </p:nvSpPr>
        <p:spPr>
          <a:xfrm>
            <a:off x="6670050" y="4475100"/>
            <a:ext cx="2099400" cy="292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Lu et al, Physics of Plasmas 13, 056709, 2006</a:t>
            </a:r>
            <a:endParaRPr sz="700">
              <a:solidFill>
                <a:schemeClr val="dk2"/>
              </a:solidFill>
            </a:endParaRPr>
          </a:p>
        </p:txBody>
      </p:sp>
      <p:sp>
        <p:nvSpPr>
          <p:cNvPr id="355" name="Google Shape;355;p29"/>
          <p:cNvSpPr txBox="1"/>
          <p:nvPr/>
        </p:nvSpPr>
        <p:spPr>
          <a:xfrm>
            <a:off x="8283600" y="3611250"/>
            <a:ext cx="5487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(2)</a:t>
            </a:r>
            <a:endParaRPr sz="1800">
              <a:solidFill>
                <a:schemeClr val="dk2"/>
              </a:solidFill>
            </a:endParaRPr>
          </a:p>
        </p:txBody>
      </p:sp>
      <p:sp>
        <p:nvSpPr>
          <p:cNvPr id="356" name="Google Shape;356;p29"/>
          <p:cNvSpPr txBox="1"/>
          <p:nvPr/>
        </p:nvSpPr>
        <p:spPr>
          <a:xfrm>
            <a:off x="8268900" y="2492050"/>
            <a:ext cx="611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(1)</a:t>
            </a:r>
            <a:endParaRPr sz="1800">
              <a:solidFill>
                <a:schemeClr val="dk2"/>
              </a:solidFill>
            </a:endParaRPr>
          </a:p>
        </p:txBody>
      </p:sp>
      <p:sp>
        <p:nvSpPr>
          <p:cNvPr id="357" name="Google Shape;357;p29"/>
          <p:cNvSpPr txBox="1"/>
          <p:nvPr/>
        </p:nvSpPr>
        <p:spPr>
          <a:xfrm>
            <a:off x="4237225" y="2045450"/>
            <a:ext cx="41415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Wakefield Equation:</a:t>
            </a:r>
            <a:endParaRPr sz="1800">
              <a:solidFill>
                <a:schemeClr val="dk2"/>
              </a:solidFill>
            </a:endParaRPr>
          </a:p>
        </p:txBody>
      </p:sp>
      <p:sp>
        <p:nvSpPr>
          <p:cNvPr id="358" name="Google Shape;358;p29"/>
          <p:cNvSpPr txBox="1"/>
          <p:nvPr/>
        </p:nvSpPr>
        <p:spPr>
          <a:xfrm>
            <a:off x="4237225" y="3200838"/>
            <a:ext cx="4385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Blowout Trajectory Equation:</a:t>
            </a:r>
            <a:endParaRPr sz="1800">
              <a:solidFill>
                <a:schemeClr val="dk2"/>
              </a:solidFill>
            </a:endParaRPr>
          </a:p>
        </p:txBody>
      </p:sp>
      <p:grpSp>
        <p:nvGrpSpPr>
          <p:cNvPr id="359" name="Google Shape;359;p29"/>
          <p:cNvGrpSpPr/>
          <p:nvPr/>
        </p:nvGrpSpPr>
        <p:grpSpPr>
          <a:xfrm>
            <a:off x="4588461" y="2492064"/>
            <a:ext cx="1408177" cy="461697"/>
            <a:chOff x="4934165" y="1412305"/>
            <a:chExt cx="1005841" cy="329784"/>
          </a:xfrm>
        </p:grpSpPr>
        <p:pic>
          <p:nvPicPr>
            <p:cNvPr id="360" name="Google Shape;360;p29" title="{&quot;red&quot;:0,&quot;green&quot;:0,&quot;blue&quot;:0,&quot;origURL&quot;:&quot;https://www.codecogs.com/eqnedit.php?latex=E_z%3D%5Cfrac%7B%5Cpartial%7D%7B%5Cpartial%5Cxi%7D%5Cpsi(r_%7B%5Cperp%7D%2C%5Cxi)#0&quot;,&quot;size&quot;:11,&quot;width&quot;:277.60629921259846,&quot;height&quot;:27.874015748031496}"/>
            <p:cNvPicPr preferRelativeResize="0"/>
            <p:nvPr/>
          </p:nvPicPr>
          <p:blipFill>
            <a:blip r:embed="rId5">
              <a:alphaModFix/>
            </a:blip>
            <a:stretch>
              <a:fillRect/>
            </a:stretch>
          </p:blipFill>
          <p:spPr>
            <a:xfrm>
              <a:off x="4934165" y="1412305"/>
              <a:ext cx="1005841" cy="329784"/>
            </a:xfrm>
            <a:prstGeom prst="rect">
              <a:avLst/>
            </a:prstGeom>
            <a:noFill/>
            <a:ln>
              <a:noFill/>
            </a:ln>
          </p:spPr>
        </p:pic>
        <p:pic>
          <p:nvPicPr>
            <p:cNvPr id="361" name="Google Shape;361;p29" title="{&quot;red&quot;:0,&quot;green&quot;:0,&quot;blue&quot;:0,&quot;origURL&quot;:&quot;https://www.codecogs.com/eqnedit.php?latex=E_z%3D%5Cfrac%7B%5Cpartial%7D%7B%5Cpartial%5Cxi%7D%5Cpsi(r_%7B%5Cperp%7D%2C%5Cxi)#0&quot;,&quot;size&quot;:11,&quot;width&quot;:277.60629921259846,&quot;height&quot;:27.874015748031496}"/>
            <p:cNvPicPr preferRelativeResize="0"/>
            <p:nvPr/>
          </p:nvPicPr>
          <p:blipFill>
            <a:blip r:embed="rId5">
              <a:alphaModFix/>
            </a:blip>
            <a:stretch>
              <a:fillRect/>
            </a:stretch>
          </p:blipFill>
          <p:spPr>
            <a:xfrm>
              <a:off x="4934165" y="1412305"/>
              <a:ext cx="1005841" cy="329784"/>
            </a:xfrm>
            <a:prstGeom prst="rect">
              <a:avLst/>
            </a:prstGeom>
            <a:noFill/>
            <a:ln>
              <a:noFill/>
            </a:ln>
          </p:spPr>
        </p:pic>
      </p:grpSp>
      <p:sp>
        <p:nvSpPr>
          <p:cNvPr id="362" name="Google Shape;362;p29"/>
          <p:cNvSpPr txBox="1"/>
          <p:nvPr/>
        </p:nvSpPr>
        <p:spPr>
          <a:xfrm>
            <a:off x="4237224" y="5295820"/>
            <a:ext cx="5420100" cy="946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363" name="Google Shape;363;p29" title="{&quot;red&quot;:0,&quot;green&quot;:0,&quot;blue&quot;:0,&quot;origURL&quot;:&quot;http://www.texrendr.com/?eqn=%0A%5Cbegin%7Barray%7D%7Blcl%7D%0A%5Cfrac%7Bd%7D%7Bd%5Cxi%7D%5Cleft%5B(1%2B%5Cpsi)%5Cfrac%7Bd%7D%7Bd%5Cxi%7Dr_b%5Cright%5D%20%26%20%3D%20%26%20r_b%20%5CBig%5C%7B%20-%5Cfrac%7B1%7D%7B4%7D%5Cleft%5B1%2B%5Cfrac%7B1%7D%7B(1%2B%5Cpsi)%5E2%7D%2B%5Cleft(%5Cfrac%7Bdr_b%7D%7Bd%5Cxi%7D%5Cright)%5E2%5Cright%5D%20%5C%5C%0A%26%20%26%20%2B%20%5Cleft(%5Cfrac%7Bd%5Csigma%7D%7Bd%5Cxi%7D%5Cright)%2B%5Cfrac%7B%5Clambda(%5Cxi)%7D%7Br_b%5E2%7D%5CBig%5C%7D%0A%5Cend%7Barray%7D%0A#0&quot;,&quot;size&quot;:14,&quot;width&quot;:426.77952755905505,&quot;height&quot;:74.5275590551181}"/>
          <p:cNvPicPr preferRelativeResize="0"/>
          <p:nvPr/>
        </p:nvPicPr>
        <p:blipFill>
          <a:blip r:embed="rId6">
            <a:alphaModFix/>
          </a:blip>
          <a:stretch>
            <a:fillRect/>
          </a:stretch>
        </p:blipFill>
        <p:spPr>
          <a:xfrm>
            <a:off x="4571800" y="3662550"/>
            <a:ext cx="3550386" cy="812550"/>
          </a:xfrm>
          <a:prstGeom prst="rect">
            <a:avLst/>
          </a:prstGeom>
          <a:noFill/>
          <a:ln>
            <a:noFill/>
          </a:ln>
        </p:spPr>
      </p:pic>
      <p:sp>
        <p:nvSpPr>
          <p:cNvPr id="364" name="Google Shape;364;p29"/>
          <p:cNvSpPr txBox="1"/>
          <p:nvPr/>
        </p:nvSpPr>
        <p:spPr>
          <a:xfrm>
            <a:off x="4237225" y="914400"/>
            <a:ext cx="4640400" cy="1015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800">
                <a:solidFill>
                  <a:schemeClr val="dk2"/>
                </a:solidFill>
              </a:rPr>
              <a:t>In the 3D blowout regime, we can predict the wakefield by modeling the blowout trajectory!</a:t>
            </a:r>
            <a:endParaRPr b="1" sz="1800">
              <a:solidFill>
                <a:schemeClr val="dk2"/>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0"/>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Lu et al Equation (Other Form From Letter, eq9)</a:t>
            </a:r>
            <a:endParaRPr/>
          </a:p>
        </p:txBody>
      </p:sp>
      <p:sp>
        <p:nvSpPr>
          <p:cNvPr id="370" name="Google Shape;370;p30"/>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371" name="Google Shape;371;p30" title="bigeq_twoline.png"/>
          <p:cNvPicPr preferRelativeResize="0"/>
          <p:nvPr/>
        </p:nvPicPr>
        <p:blipFill>
          <a:blip r:embed="rId3">
            <a:alphaModFix/>
          </a:blip>
          <a:stretch>
            <a:fillRect/>
          </a:stretch>
        </p:blipFill>
        <p:spPr>
          <a:xfrm>
            <a:off x="181950" y="1222325"/>
            <a:ext cx="8839197" cy="261920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31"/>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Multi-Sheath Model of Symmetric Driver Beams</a:t>
            </a:r>
            <a:endParaRPr/>
          </a:p>
        </p:txBody>
      </p:sp>
      <p:sp>
        <p:nvSpPr>
          <p:cNvPr id="377" name="Google Shape;377;p31"/>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378" name="Google Shape;378;p31" title="Screenshot From 2026-06-30 22-44-53.png"/>
          <p:cNvPicPr preferRelativeResize="0"/>
          <p:nvPr/>
        </p:nvPicPr>
        <p:blipFill>
          <a:blip r:embed="rId3">
            <a:alphaModFix/>
          </a:blip>
          <a:stretch>
            <a:fillRect/>
          </a:stretch>
        </p:blipFill>
        <p:spPr>
          <a:xfrm>
            <a:off x="133350" y="915000"/>
            <a:ext cx="4438650" cy="1812731"/>
          </a:xfrm>
          <a:prstGeom prst="rect">
            <a:avLst/>
          </a:prstGeom>
          <a:noFill/>
          <a:ln>
            <a:noFill/>
          </a:ln>
        </p:spPr>
      </p:pic>
      <p:pic>
        <p:nvPicPr>
          <p:cNvPr id="379" name="Google Shape;379;p31" title="Screenshot From 2026-06-30 22-45-51.png"/>
          <p:cNvPicPr preferRelativeResize="0"/>
          <p:nvPr/>
        </p:nvPicPr>
        <p:blipFill>
          <a:blip r:embed="rId4">
            <a:alphaModFix/>
          </a:blip>
          <a:stretch>
            <a:fillRect/>
          </a:stretch>
        </p:blipFill>
        <p:spPr>
          <a:xfrm>
            <a:off x="133350" y="2964600"/>
            <a:ext cx="4438650" cy="1812738"/>
          </a:xfrm>
          <a:prstGeom prst="rect">
            <a:avLst/>
          </a:prstGeom>
          <a:noFill/>
          <a:ln>
            <a:noFill/>
          </a:ln>
        </p:spPr>
      </p:pic>
      <p:sp>
        <p:nvSpPr>
          <p:cNvPr id="380" name="Google Shape;380;p31"/>
          <p:cNvSpPr txBox="1"/>
          <p:nvPr/>
        </p:nvSpPr>
        <p:spPr>
          <a:xfrm>
            <a:off x="6732900" y="4484850"/>
            <a:ext cx="2099400" cy="292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Dalichaouch et al, arXiv:2103.12986, 2021</a:t>
            </a:r>
            <a:endParaRPr sz="700">
              <a:solidFill>
                <a:schemeClr val="dk2"/>
              </a:solidFill>
            </a:endParaRPr>
          </a:p>
        </p:txBody>
      </p:sp>
      <p:sp>
        <p:nvSpPr>
          <p:cNvPr id="381" name="Google Shape;381;p31"/>
          <p:cNvSpPr txBox="1"/>
          <p:nvPr/>
        </p:nvSpPr>
        <p:spPr>
          <a:xfrm>
            <a:off x="4652925" y="3524575"/>
            <a:ext cx="42744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Updated Wake Potential:</a:t>
            </a:r>
            <a:endParaRPr sz="1800">
              <a:solidFill>
                <a:schemeClr val="dk2"/>
              </a:solidFill>
            </a:endParaRPr>
          </a:p>
        </p:txBody>
      </p:sp>
      <p:sp>
        <p:nvSpPr>
          <p:cNvPr id="382" name="Google Shape;382;p31"/>
          <p:cNvSpPr txBox="1"/>
          <p:nvPr/>
        </p:nvSpPr>
        <p:spPr>
          <a:xfrm>
            <a:off x="8606025" y="4009188"/>
            <a:ext cx="10512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(5)</a:t>
            </a:r>
            <a:endParaRPr sz="1800">
              <a:solidFill>
                <a:schemeClr val="dk2"/>
              </a:solidFill>
            </a:endParaRPr>
          </a:p>
        </p:txBody>
      </p:sp>
      <p:grpSp>
        <p:nvGrpSpPr>
          <p:cNvPr id="383" name="Google Shape;383;p31"/>
          <p:cNvGrpSpPr/>
          <p:nvPr/>
        </p:nvGrpSpPr>
        <p:grpSpPr>
          <a:xfrm>
            <a:off x="4918624" y="4016273"/>
            <a:ext cx="2444800" cy="447523"/>
            <a:chOff x="4930254" y="1376706"/>
            <a:chExt cx="1005842" cy="184120"/>
          </a:xfrm>
        </p:grpSpPr>
        <p:pic>
          <p:nvPicPr>
            <p:cNvPr id="384" name="Google Shape;384;p31" title="{&quot;red&quot;:89,&quot;green&quot;:89,&quot;blue&quot;:89,&quot;origURL&quot;:&quot;https://www.codecogs.com/eqnedit.php?latex=%5Cpsi(r%2C%5Cxi)%3D%5Cfrac%7Br_b%5E2(%5Cxi)%7D%7B4%7D(1%2B%5Cbeta')-%5Cfrac%7Br%5E2%7D%7B4%7D#0&quot;,&quot;size&quot;:11,&quot;width&quot;:341.9291338582678,&quot;height&quot;:27.874015748031496}"/>
            <p:cNvPicPr preferRelativeResize="0"/>
            <p:nvPr/>
          </p:nvPicPr>
          <p:blipFill>
            <a:blip r:embed="rId5">
              <a:alphaModFix/>
            </a:blip>
            <a:stretch>
              <a:fillRect/>
            </a:stretch>
          </p:blipFill>
          <p:spPr>
            <a:xfrm>
              <a:off x="4930254" y="1376706"/>
              <a:ext cx="1005842" cy="184120"/>
            </a:xfrm>
            <a:prstGeom prst="rect">
              <a:avLst/>
            </a:prstGeom>
            <a:noFill/>
            <a:ln>
              <a:noFill/>
            </a:ln>
          </p:spPr>
        </p:pic>
        <p:pic>
          <p:nvPicPr>
            <p:cNvPr id="385" name="Google Shape;385;p31" title="{&quot;red&quot;:89,&quot;green&quot;:89,&quot;blue&quot;:89,&quot;origURL&quot;:&quot;https://www.codecogs.com/eqnedit.php?latex=%5Cpsi(r%2C%5Cxi)%3D%5Cfrac%7Br_b%5E2(%5Cxi)%7D%7B4%7D(1%2B%5Cbeta')-%5Cfrac%7Br%5E2%7D%7B4%7D#0&quot;,&quot;size&quot;:11,&quot;width&quot;:341.9291338582678,&quot;height&quot;:27.874015748031496}"/>
            <p:cNvPicPr preferRelativeResize="0"/>
            <p:nvPr/>
          </p:nvPicPr>
          <p:blipFill>
            <a:blip r:embed="rId5">
              <a:alphaModFix/>
            </a:blip>
            <a:stretch>
              <a:fillRect/>
            </a:stretch>
          </p:blipFill>
          <p:spPr>
            <a:xfrm>
              <a:off x="4930254" y="1376706"/>
              <a:ext cx="1005842" cy="184120"/>
            </a:xfrm>
            <a:prstGeom prst="rect">
              <a:avLst/>
            </a:prstGeom>
            <a:noFill/>
            <a:ln>
              <a:noFill/>
            </a:ln>
          </p:spPr>
        </p:pic>
      </p:grpSp>
      <p:grpSp>
        <p:nvGrpSpPr>
          <p:cNvPr id="386" name="Google Shape;386;p31"/>
          <p:cNvGrpSpPr/>
          <p:nvPr/>
        </p:nvGrpSpPr>
        <p:grpSpPr>
          <a:xfrm>
            <a:off x="4652925" y="2114925"/>
            <a:ext cx="4328100" cy="461700"/>
            <a:chOff x="4664550" y="2110050"/>
            <a:chExt cx="4328100" cy="461700"/>
          </a:xfrm>
        </p:grpSpPr>
        <p:sp>
          <p:nvSpPr>
            <p:cNvPr id="387" name="Google Shape;387;p31"/>
            <p:cNvSpPr txBox="1"/>
            <p:nvPr/>
          </p:nvSpPr>
          <p:spPr>
            <a:xfrm>
              <a:off x="4664550" y="2110050"/>
              <a:ext cx="4328100" cy="46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dk2"/>
                  </a:solidFill>
                </a:rPr>
                <a:t>Refined      Equation:</a:t>
              </a:r>
              <a:endParaRPr sz="1800">
                <a:solidFill>
                  <a:schemeClr val="dk2"/>
                </a:solidFill>
              </a:endParaRPr>
            </a:p>
          </p:txBody>
        </p:sp>
        <p:pic>
          <p:nvPicPr>
            <p:cNvPr id="388" name="Google Shape;388;p31" title="{&quot;red&quot;:89,&quot;green&quot;:89,&quot;blue&quot;:89,&quot;origURL&quot;:&quot;https://www.codecogs.com/eqnedit.php?latex=%5Cbeta#0&quot;,&quot;size&quot;:18,&quot;width&quot;:340.79527559055117,&quot;height&quot;:36.354330708661415}"/>
            <p:cNvPicPr preferRelativeResize="0"/>
            <p:nvPr/>
          </p:nvPicPr>
          <p:blipFill>
            <a:blip r:embed="rId6">
              <a:alphaModFix/>
            </a:blip>
            <a:stretch>
              <a:fillRect/>
            </a:stretch>
          </p:blipFill>
          <p:spPr>
            <a:xfrm>
              <a:off x="5636825" y="2194651"/>
              <a:ext cx="176830" cy="292500"/>
            </a:xfrm>
            <a:prstGeom prst="rect">
              <a:avLst/>
            </a:prstGeom>
            <a:noFill/>
            <a:ln>
              <a:noFill/>
            </a:ln>
          </p:spPr>
        </p:pic>
      </p:grpSp>
      <p:sp>
        <p:nvSpPr>
          <p:cNvPr id="389" name="Google Shape;389;p31"/>
          <p:cNvSpPr txBox="1"/>
          <p:nvPr/>
        </p:nvSpPr>
        <p:spPr>
          <a:xfrm>
            <a:off x="8606025" y="2760813"/>
            <a:ext cx="10512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(4)</a:t>
            </a:r>
            <a:endParaRPr sz="1800">
              <a:solidFill>
                <a:schemeClr val="dk2"/>
              </a:solidFill>
            </a:endParaRPr>
          </a:p>
        </p:txBody>
      </p:sp>
      <p:pic>
        <p:nvPicPr>
          <p:cNvPr id="390" name="Google Shape;390;p31" title="equation(2).png"/>
          <p:cNvPicPr preferRelativeResize="0"/>
          <p:nvPr/>
        </p:nvPicPr>
        <p:blipFill>
          <a:blip r:embed="rId7">
            <a:alphaModFix/>
          </a:blip>
          <a:stretch>
            <a:fillRect/>
          </a:stretch>
        </p:blipFill>
        <p:spPr>
          <a:xfrm>
            <a:off x="4918613" y="2637013"/>
            <a:ext cx="3644475" cy="795614"/>
          </a:xfrm>
          <a:prstGeom prst="rect">
            <a:avLst/>
          </a:prstGeom>
          <a:noFill/>
          <a:ln>
            <a:noFill/>
          </a:ln>
        </p:spPr>
      </p:pic>
      <p:sp>
        <p:nvSpPr>
          <p:cNvPr id="391" name="Google Shape;391;p31"/>
          <p:cNvSpPr txBox="1"/>
          <p:nvPr/>
        </p:nvSpPr>
        <p:spPr>
          <a:xfrm>
            <a:off x="8659350" y="1271425"/>
            <a:ext cx="5487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(3)</a:t>
            </a:r>
            <a:endParaRPr sz="1800">
              <a:solidFill>
                <a:schemeClr val="dk2"/>
              </a:solidFill>
            </a:endParaRPr>
          </a:p>
        </p:txBody>
      </p:sp>
      <p:sp>
        <p:nvSpPr>
          <p:cNvPr id="392" name="Google Shape;392;p31"/>
          <p:cNvSpPr txBox="1"/>
          <p:nvPr/>
        </p:nvSpPr>
        <p:spPr>
          <a:xfrm>
            <a:off x="4652925" y="914988"/>
            <a:ext cx="44181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800">
                <a:solidFill>
                  <a:schemeClr val="dk2"/>
                </a:solidFill>
              </a:rPr>
              <a:t>Wake Potential Equation:</a:t>
            </a:r>
            <a:endParaRPr sz="1800">
              <a:solidFill>
                <a:schemeClr val="dk2"/>
              </a:solidFill>
            </a:endParaRPr>
          </a:p>
        </p:txBody>
      </p:sp>
      <p:grpSp>
        <p:nvGrpSpPr>
          <p:cNvPr id="393" name="Google Shape;393;p31"/>
          <p:cNvGrpSpPr/>
          <p:nvPr/>
        </p:nvGrpSpPr>
        <p:grpSpPr>
          <a:xfrm>
            <a:off x="4947555" y="1426406"/>
            <a:ext cx="2291286" cy="461677"/>
            <a:chOff x="4220727" y="2744785"/>
            <a:chExt cx="1645921" cy="331641"/>
          </a:xfrm>
        </p:grpSpPr>
        <p:pic>
          <p:nvPicPr>
            <p:cNvPr id="394" name="Google Shape;394;p31" title="{&quot;red&quot;:89,&quot;green&quot;:89,&quot;blue&quot;:89,&quot;origURL&quot;:&quot;https://www.codecogs.com/eqnedit.php?latex=%5Cpsi%3D%5Cfrac%7Br_b%5E2(%5Cxi)%7D%7B4%7D(1%2B%5Cbeta(%5Cxi))-%5Cfrac%7Br%5E2%7D%7B4%7D#0&quot;,&quot;size&quot;:18,&quot;width&quot;:501.236220472441,&quot;height&quot;:36.354330708661415}"/>
            <p:cNvPicPr preferRelativeResize="0"/>
            <p:nvPr/>
          </p:nvPicPr>
          <p:blipFill>
            <a:blip r:embed="rId8">
              <a:alphaModFix/>
            </a:blip>
            <a:stretch>
              <a:fillRect/>
            </a:stretch>
          </p:blipFill>
          <p:spPr>
            <a:xfrm>
              <a:off x="4220727" y="2744785"/>
              <a:ext cx="1645921" cy="331641"/>
            </a:xfrm>
            <a:prstGeom prst="rect">
              <a:avLst/>
            </a:prstGeom>
            <a:noFill/>
            <a:ln>
              <a:noFill/>
            </a:ln>
          </p:spPr>
        </p:pic>
        <p:pic>
          <p:nvPicPr>
            <p:cNvPr id="395" name="Google Shape;395;p31" title="{&quot;red&quot;:89,&quot;green&quot;:89,&quot;blue&quot;:89,&quot;origURL&quot;:&quot;https://www.codecogs.com/eqnedit.php?latex=%5Cpsi%3D%5Cfrac%7Br_b%5E2(%5Cxi)%7D%7B4%7D(1%2B%5Cbeta(%5Cxi))-%5Cfrac%7Br%5E2%7D%7B4%7D#0&quot;,&quot;size&quot;:18,&quot;width&quot;:501.236220472441,&quot;height&quot;:36.354330708661415}"/>
            <p:cNvPicPr preferRelativeResize="0"/>
            <p:nvPr/>
          </p:nvPicPr>
          <p:blipFill>
            <a:blip r:embed="rId8">
              <a:alphaModFix/>
            </a:blip>
            <a:stretch>
              <a:fillRect/>
            </a:stretch>
          </p:blipFill>
          <p:spPr>
            <a:xfrm>
              <a:off x="4220727" y="2744785"/>
              <a:ext cx="1645921" cy="331641"/>
            </a:xfrm>
            <a:prstGeom prst="rect">
              <a:avLst/>
            </a:prstGeom>
            <a:noFill/>
            <a:ln>
              <a:noFill/>
            </a:ln>
          </p:spPr>
        </p:pic>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32"/>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Equation of Blowout Trajectory</a:t>
            </a:r>
            <a:endParaRPr/>
          </a:p>
        </p:txBody>
      </p:sp>
      <p:sp>
        <p:nvSpPr>
          <p:cNvPr id="401" name="Google Shape;401;p32"/>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grpSp>
        <p:nvGrpSpPr>
          <p:cNvPr id="402" name="Google Shape;402;p32"/>
          <p:cNvGrpSpPr/>
          <p:nvPr/>
        </p:nvGrpSpPr>
        <p:grpSpPr>
          <a:xfrm>
            <a:off x="311800" y="4037975"/>
            <a:ext cx="7789800" cy="572700"/>
            <a:chOff x="235950" y="4027925"/>
            <a:chExt cx="7789800" cy="572700"/>
          </a:xfrm>
        </p:grpSpPr>
        <p:sp>
          <p:nvSpPr>
            <p:cNvPr id="403" name="Google Shape;403;p32"/>
            <p:cNvSpPr txBox="1"/>
            <p:nvPr/>
          </p:nvSpPr>
          <p:spPr>
            <a:xfrm>
              <a:off x="235950" y="4027925"/>
              <a:ext cx="7789800" cy="57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a:solidFill>
                    <a:schemeClr val="dk2"/>
                  </a:solidFill>
                </a:rPr>
                <a:t>Now, we require an analytical form for both       and </a:t>
              </a:r>
              <a:endParaRPr b="1" sz="1800">
                <a:solidFill>
                  <a:schemeClr val="dk2"/>
                </a:solidFill>
              </a:endParaRPr>
            </a:p>
          </p:txBody>
        </p:sp>
        <p:grpSp>
          <p:nvGrpSpPr>
            <p:cNvPr id="404" name="Google Shape;404;p32"/>
            <p:cNvGrpSpPr/>
            <p:nvPr/>
          </p:nvGrpSpPr>
          <p:grpSpPr>
            <a:xfrm>
              <a:off x="6159060" y="4103950"/>
              <a:ext cx="240030" cy="229743"/>
              <a:chOff x="1540735" y="3137650"/>
              <a:chExt cx="240030" cy="229743"/>
            </a:xfrm>
          </p:grpSpPr>
          <p:pic>
            <p:nvPicPr>
              <p:cNvPr id="405" name="Google Shape;405;p32" title="{&quot;red&quot;:89,&quot;green&quot;:89,&quot;blue&quot;:89,&quot;origURL&quot;:&quot;https://www.codecogs.com/eqnedit.php?latex=%5Cpsi_0#0&quot;,&quot;size&quot;:18,&quot;width&quot;:648.5433070866142,&quot;height&quot;:58.181102362204726}"/>
              <p:cNvPicPr preferRelativeResize="0"/>
              <p:nvPr/>
            </p:nvPicPr>
            <p:blipFill>
              <a:blip r:embed="rId3">
                <a:alphaModFix/>
              </a:blip>
              <a:stretch>
                <a:fillRect/>
              </a:stretch>
            </p:blipFill>
            <p:spPr>
              <a:xfrm>
                <a:off x="1540735" y="3137650"/>
                <a:ext cx="240030" cy="229743"/>
              </a:xfrm>
              <a:prstGeom prst="rect">
                <a:avLst/>
              </a:prstGeom>
              <a:noFill/>
              <a:ln>
                <a:noFill/>
              </a:ln>
            </p:spPr>
          </p:pic>
          <p:pic>
            <p:nvPicPr>
              <p:cNvPr id="406" name="Google Shape;406;p32" title="{&quot;red&quot;:89,&quot;green&quot;:89,&quot;blue&quot;:89,&quot;origURL&quot;:&quot;https://www.codecogs.com/eqnedit.php?latex=%5Cpsi_0#0&quot;,&quot;size&quot;:18,&quot;width&quot;:648.5433070866142,&quot;height&quot;:58.181102362204726}"/>
              <p:cNvPicPr preferRelativeResize="0"/>
              <p:nvPr/>
            </p:nvPicPr>
            <p:blipFill>
              <a:blip r:embed="rId3">
                <a:alphaModFix/>
              </a:blip>
              <a:stretch>
                <a:fillRect/>
              </a:stretch>
            </p:blipFill>
            <p:spPr>
              <a:xfrm>
                <a:off x="1540735" y="3137650"/>
                <a:ext cx="240030" cy="229743"/>
              </a:xfrm>
              <a:prstGeom prst="rect">
                <a:avLst/>
              </a:prstGeom>
              <a:noFill/>
              <a:ln>
                <a:noFill/>
              </a:ln>
            </p:spPr>
          </p:pic>
        </p:grpSp>
      </p:grpSp>
      <p:sp>
        <p:nvSpPr>
          <p:cNvPr id="407" name="Google Shape;407;p32"/>
          <p:cNvSpPr/>
          <p:nvPr/>
        </p:nvSpPr>
        <p:spPr>
          <a:xfrm rot="5400000">
            <a:off x="7221913" y="1307988"/>
            <a:ext cx="1108500" cy="691200"/>
          </a:xfrm>
          <a:prstGeom prst="bentArrow">
            <a:avLst>
              <a:gd fmla="val 25000" name="adj1"/>
              <a:gd fmla="val 25000" name="adj2"/>
              <a:gd fmla="val 25000" name="adj3"/>
              <a:gd fmla="val 43750" name="adj4"/>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nvGrpSpPr>
          <p:cNvPr id="408" name="Google Shape;408;p32"/>
          <p:cNvGrpSpPr/>
          <p:nvPr/>
        </p:nvGrpSpPr>
        <p:grpSpPr>
          <a:xfrm>
            <a:off x="7088850" y="3968400"/>
            <a:ext cx="437198" cy="536639"/>
            <a:chOff x="8034650" y="4397600"/>
            <a:chExt cx="437198" cy="536639"/>
          </a:xfrm>
        </p:grpSpPr>
        <p:pic>
          <p:nvPicPr>
            <p:cNvPr id="409" name="Google Shape;409;p32" title="{&quot;red&quot;:89,&quot;green&quot;:89,&quot;blue&quot;:89,&quot;origURL&quot;:&quot;https://www.codecogs.com/eqnedit.php?latex=%5Cfrac%7B%5Cpartial%7BA_z%7D%7D%7B%5Cpartial%7Bx%7D%7D#0&quot;,&quot;size&quot;:18,&quot;width&quot;:89.36220472440945,&quot;height&quot;:101.81102362204724}"/>
            <p:cNvPicPr preferRelativeResize="0"/>
            <p:nvPr/>
          </p:nvPicPr>
          <p:blipFill>
            <a:blip r:embed="rId4">
              <a:alphaModFix/>
            </a:blip>
            <a:stretch>
              <a:fillRect/>
            </a:stretch>
          </p:blipFill>
          <p:spPr>
            <a:xfrm>
              <a:off x="8034650" y="4397600"/>
              <a:ext cx="437198" cy="536639"/>
            </a:xfrm>
            <a:prstGeom prst="rect">
              <a:avLst/>
            </a:prstGeom>
            <a:noFill/>
            <a:ln>
              <a:noFill/>
            </a:ln>
          </p:spPr>
        </p:pic>
        <p:pic>
          <p:nvPicPr>
            <p:cNvPr id="410" name="Google Shape;410;p32" title="{&quot;red&quot;:89,&quot;green&quot;:89,&quot;blue&quot;:89,&quot;origURL&quot;:&quot;https://www.codecogs.com/eqnedit.php?latex=%5Cfrac%7B%5Cpartial%7BA_z%7D%7D%7B%5Cpartial%7Bx%7D%7D#0&quot;,&quot;size&quot;:18,&quot;width&quot;:89.36220472440945,&quot;height&quot;:101.81102362204724}"/>
            <p:cNvPicPr preferRelativeResize="0"/>
            <p:nvPr/>
          </p:nvPicPr>
          <p:blipFill>
            <a:blip r:embed="rId4">
              <a:alphaModFix/>
            </a:blip>
            <a:stretch>
              <a:fillRect/>
            </a:stretch>
          </p:blipFill>
          <p:spPr>
            <a:xfrm>
              <a:off x="8034650" y="4397600"/>
              <a:ext cx="437198" cy="536639"/>
            </a:xfrm>
            <a:prstGeom prst="rect">
              <a:avLst/>
            </a:prstGeom>
            <a:noFill/>
            <a:ln>
              <a:noFill/>
            </a:ln>
          </p:spPr>
        </p:pic>
      </p:grpSp>
      <p:sp>
        <p:nvSpPr>
          <p:cNvPr id="411" name="Google Shape;411;p32"/>
          <p:cNvSpPr txBox="1"/>
          <p:nvPr/>
        </p:nvSpPr>
        <p:spPr>
          <a:xfrm>
            <a:off x="271475" y="1001675"/>
            <a:ext cx="1134000" cy="738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800" u="sng">
                <a:solidFill>
                  <a:schemeClr val="dk2"/>
                </a:solidFill>
              </a:rPr>
              <a:t>Lu, et al</a:t>
            </a:r>
            <a:endParaRPr b="1" sz="1800" u="sng">
              <a:solidFill>
                <a:schemeClr val="dk2"/>
              </a:solidFill>
            </a:endParaRPr>
          </a:p>
          <a:p>
            <a:pPr indent="0" lvl="0" marL="0" rtl="0" algn="ctr">
              <a:spcBef>
                <a:spcPts val="0"/>
              </a:spcBef>
              <a:spcAft>
                <a:spcPts val="0"/>
              </a:spcAft>
              <a:buNone/>
            </a:pPr>
            <a:r>
              <a:rPr b="1" lang="en" sz="1800" u="sng">
                <a:solidFill>
                  <a:schemeClr val="dk2"/>
                </a:solidFill>
              </a:rPr>
              <a:t>Model</a:t>
            </a:r>
            <a:endParaRPr b="1" sz="1800" u="sng">
              <a:solidFill>
                <a:schemeClr val="dk2"/>
              </a:solidFill>
            </a:endParaRPr>
          </a:p>
        </p:txBody>
      </p:sp>
      <p:sp>
        <p:nvSpPr>
          <p:cNvPr id="412" name="Google Shape;412;p32"/>
          <p:cNvSpPr txBox="1"/>
          <p:nvPr/>
        </p:nvSpPr>
        <p:spPr>
          <a:xfrm>
            <a:off x="271463" y="3299075"/>
            <a:ext cx="1134000" cy="738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800" u="sng">
                <a:solidFill>
                  <a:schemeClr val="dk2"/>
                </a:solidFill>
              </a:rPr>
              <a:t>Our</a:t>
            </a:r>
            <a:endParaRPr b="1" sz="1800" u="sng">
              <a:solidFill>
                <a:schemeClr val="dk2"/>
              </a:solidFill>
            </a:endParaRPr>
          </a:p>
          <a:p>
            <a:pPr indent="0" lvl="0" marL="0" rtl="0" algn="ctr">
              <a:spcBef>
                <a:spcPts val="0"/>
              </a:spcBef>
              <a:spcAft>
                <a:spcPts val="0"/>
              </a:spcAft>
              <a:buNone/>
            </a:pPr>
            <a:r>
              <a:rPr b="1" lang="en" sz="1800" u="sng">
                <a:solidFill>
                  <a:schemeClr val="dk2"/>
                </a:solidFill>
              </a:rPr>
              <a:t>Model</a:t>
            </a:r>
            <a:endParaRPr b="1" sz="1800" u="sng">
              <a:solidFill>
                <a:schemeClr val="dk2"/>
              </a:solidFill>
            </a:endParaRPr>
          </a:p>
        </p:txBody>
      </p:sp>
      <p:pic>
        <p:nvPicPr>
          <p:cNvPr id="413" name="Google Shape;413;p32" title="796fe144deee0ea35e150502a551b698.png"/>
          <p:cNvPicPr preferRelativeResize="0"/>
          <p:nvPr/>
        </p:nvPicPr>
        <p:blipFill>
          <a:blip r:embed="rId5">
            <a:alphaModFix/>
          </a:blip>
          <a:stretch>
            <a:fillRect/>
          </a:stretch>
        </p:blipFill>
        <p:spPr>
          <a:xfrm>
            <a:off x="1891075" y="1001675"/>
            <a:ext cx="5197776" cy="1509025"/>
          </a:xfrm>
          <a:prstGeom prst="rect">
            <a:avLst/>
          </a:prstGeom>
          <a:noFill/>
          <a:ln>
            <a:noFill/>
          </a:ln>
        </p:spPr>
      </p:pic>
      <p:pic>
        <p:nvPicPr>
          <p:cNvPr id="414" name="Google Shape;414;p32" title="013c915c5215c5344159f1fdea6bfdd1.png"/>
          <p:cNvPicPr preferRelativeResize="0"/>
          <p:nvPr/>
        </p:nvPicPr>
        <p:blipFill>
          <a:blip r:embed="rId6">
            <a:alphaModFix/>
          </a:blip>
          <a:stretch>
            <a:fillRect/>
          </a:stretch>
        </p:blipFill>
        <p:spPr>
          <a:xfrm>
            <a:off x="270037" y="2720682"/>
            <a:ext cx="8603924" cy="1247718"/>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33"/>
          <p:cNvSpPr txBox="1"/>
          <p:nvPr>
            <p:ph type="title"/>
          </p:nvPr>
        </p:nvSpPr>
        <p:spPr>
          <a:xfrm>
            <a:off x="311700" y="5655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2520"/>
              <a:t>QuickPIC Dataset for Asymmetric Blowout Modeling</a:t>
            </a:r>
            <a:endParaRPr sz="2520"/>
          </a:p>
        </p:txBody>
      </p:sp>
      <p:sp>
        <p:nvSpPr>
          <p:cNvPr id="420" name="Google Shape;420;p33"/>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421" name="Google Shape;421;p33"/>
          <p:cNvSpPr txBox="1"/>
          <p:nvPr/>
        </p:nvSpPr>
        <p:spPr>
          <a:xfrm>
            <a:off x="311700" y="997925"/>
            <a:ext cx="4260300" cy="3063000"/>
          </a:xfrm>
          <a:prstGeom prst="rect">
            <a:avLst/>
          </a:prstGeom>
          <a:noFill/>
          <a:ln>
            <a:noFill/>
          </a:ln>
        </p:spPr>
        <p:txBody>
          <a:bodyPr anchorCtr="0" anchor="t" bIns="91425" lIns="91425" spcFirstLastPara="1" rIns="91425" wrap="square" tIns="91425">
            <a:spAutoFit/>
          </a:bodyPr>
          <a:lstStyle/>
          <a:p>
            <a:pPr indent="-336550" lvl="0" marL="457200" rtl="0" algn="l">
              <a:spcBef>
                <a:spcPts val="0"/>
              </a:spcBef>
              <a:spcAft>
                <a:spcPts val="0"/>
              </a:spcAft>
              <a:buClr>
                <a:schemeClr val="dk2"/>
              </a:buClr>
              <a:buSzPts val="1700"/>
              <a:buChar char="●"/>
            </a:pPr>
            <a:r>
              <a:rPr lang="en" sz="1700">
                <a:solidFill>
                  <a:schemeClr val="dk2"/>
                </a:solidFill>
              </a:rPr>
              <a:t>100 </a:t>
            </a:r>
            <a:r>
              <a:rPr lang="en" sz="1700">
                <a:solidFill>
                  <a:schemeClr val="dk2"/>
                </a:solidFill>
              </a:rPr>
              <a:t>one-step</a:t>
            </a:r>
            <a:r>
              <a:rPr lang="en" sz="1700">
                <a:solidFill>
                  <a:schemeClr val="dk2"/>
                </a:solidFill>
              </a:rPr>
              <a:t> 3D simulations from QuickPIC, the quasi-static, Particle-in-Cell simulation code</a:t>
            </a:r>
            <a:endParaRPr sz="1700">
              <a:solidFill>
                <a:schemeClr val="dk2"/>
              </a:solidFill>
            </a:endParaRPr>
          </a:p>
          <a:p>
            <a:pPr indent="-336550" lvl="0" marL="457200" rtl="0" algn="l">
              <a:spcBef>
                <a:spcPts val="0"/>
              </a:spcBef>
              <a:spcAft>
                <a:spcPts val="0"/>
              </a:spcAft>
              <a:buClr>
                <a:schemeClr val="dk2"/>
              </a:buClr>
              <a:buSzPts val="1700"/>
              <a:buChar char="●"/>
            </a:pPr>
            <a:r>
              <a:rPr lang="en" sz="1700">
                <a:solidFill>
                  <a:schemeClr val="dk2"/>
                </a:solidFill>
              </a:rPr>
              <a:t>256x256x256 grid space spanning 3 dimensions</a:t>
            </a:r>
            <a:endParaRPr sz="1700">
              <a:solidFill>
                <a:schemeClr val="dk2"/>
              </a:solidFill>
            </a:endParaRPr>
          </a:p>
          <a:p>
            <a:pPr indent="-336550" lvl="0" marL="457200" rtl="0" algn="l">
              <a:spcBef>
                <a:spcPts val="0"/>
              </a:spcBef>
              <a:spcAft>
                <a:spcPts val="0"/>
              </a:spcAft>
              <a:buClr>
                <a:schemeClr val="dk2"/>
              </a:buClr>
              <a:buSzPts val="1700"/>
              <a:buChar char="●"/>
            </a:pPr>
            <a:r>
              <a:rPr lang="en" sz="1700">
                <a:solidFill>
                  <a:schemeClr val="dk2"/>
                </a:solidFill>
              </a:rPr>
              <a:t>Randomized asymmetric drive beam values selected from a Gaussian distribution</a:t>
            </a:r>
            <a:endParaRPr sz="1700">
              <a:solidFill>
                <a:schemeClr val="dk2"/>
              </a:solidFill>
            </a:endParaRPr>
          </a:p>
          <a:p>
            <a:pPr indent="-336550" lvl="0" marL="457200" rtl="0" algn="l">
              <a:spcBef>
                <a:spcPts val="0"/>
              </a:spcBef>
              <a:spcAft>
                <a:spcPts val="0"/>
              </a:spcAft>
              <a:buClr>
                <a:schemeClr val="dk2"/>
              </a:buClr>
              <a:buSzPts val="1700"/>
              <a:buChar char="●"/>
            </a:pPr>
            <a:r>
              <a:rPr lang="en" sz="1700">
                <a:solidFill>
                  <a:schemeClr val="dk2"/>
                </a:solidFill>
              </a:rPr>
              <a:t>Resulting dataset offers a range of blowout shapes and wakefield responses to act as training data</a:t>
            </a:r>
            <a:endParaRPr sz="1700">
              <a:solidFill>
                <a:schemeClr val="dk2"/>
              </a:solidFill>
            </a:endParaRPr>
          </a:p>
        </p:txBody>
      </p:sp>
      <p:graphicFrame>
        <p:nvGraphicFramePr>
          <p:cNvPr id="422" name="Google Shape;422;p33"/>
          <p:cNvGraphicFramePr/>
          <p:nvPr/>
        </p:nvGraphicFramePr>
        <p:xfrm>
          <a:off x="5087100" y="997925"/>
          <a:ext cx="3000000" cy="3000000"/>
        </p:xfrm>
        <a:graphic>
          <a:graphicData uri="http://schemas.openxmlformats.org/drawingml/2006/table">
            <a:tbl>
              <a:tblPr>
                <a:noFill/>
                <a:tableStyleId>{05BDA457-681B-4BBD-A59A-771CEEDF2145}</a:tableStyleId>
              </a:tblPr>
              <a:tblGrid>
                <a:gridCol w="1142025"/>
                <a:gridCol w="1114875"/>
                <a:gridCol w="1128450"/>
              </a:tblGrid>
              <a:tr h="335250">
                <a:tc gridSpan="3">
                  <a:txBody>
                    <a:bodyPr/>
                    <a:lstStyle/>
                    <a:p>
                      <a:pPr indent="0" lvl="0" marL="0" rtl="0" algn="ctr">
                        <a:spcBef>
                          <a:spcPts val="0"/>
                        </a:spcBef>
                        <a:spcAft>
                          <a:spcPts val="0"/>
                        </a:spcAft>
                        <a:buNone/>
                      </a:pPr>
                      <a:r>
                        <a:rPr lang="en" sz="1000" u="sng"/>
                        <a:t>Beam Parameters in Dataset</a:t>
                      </a:r>
                      <a:endParaRPr sz="1000" u="sng"/>
                    </a:p>
                  </a:txBody>
                  <a:tcPr marT="91425" marB="91425" marR="91425" marL="91425"/>
                </a:tc>
                <a:tc hMerge="1"/>
                <a:tc hMerge="1"/>
              </a:tr>
              <a:tr h="249575">
                <a:tc>
                  <a:txBody>
                    <a:bodyPr/>
                    <a:lstStyle/>
                    <a:p>
                      <a:pPr indent="0" lvl="0" marL="0" rtl="0" algn="ctr">
                        <a:spcBef>
                          <a:spcPts val="0"/>
                        </a:spcBef>
                        <a:spcAft>
                          <a:spcPts val="0"/>
                        </a:spcAft>
                        <a:buNone/>
                      </a:pPr>
                      <a:r>
                        <a:rPr lang="en" sz="1000"/>
                        <a:t>Variable</a:t>
                      </a:r>
                      <a:endParaRPr sz="1000"/>
                    </a:p>
                  </a:txBody>
                  <a:tcPr marT="91425" marB="91425" marR="91425" marL="91425"/>
                </a:tc>
                <a:tc>
                  <a:txBody>
                    <a:bodyPr/>
                    <a:lstStyle/>
                    <a:p>
                      <a:pPr indent="0" lvl="0" marL="0" rtl="0" algn="ctr">
                        <a:spcBef>
                          <a:spcPts val="0"/>
                        </a:spcBef>
                        <a:spcAft>
                          <a:spcPts val="0"/>
                        </a:spcAft>
                        <a:buNone/>
                      </a:pPr>
                      <a:r>
                        <a:rPr lang="en" sz="1000"/>
                        <a:t>Range</a:t>
                      </a:r>
                      <a:endParaRPr sz="1000"/>
                    </a:p>
                  </a:txBody>
                  <a:tcPr marT="91425" marB="91425" marR="91425" marL="91425"/>
                </a:tc>
                <a:tc>
                  <a:txBody>
                    <a:bodyPr/>
                    <a:lstStyle/>
                    <a:p>
                      <a:pPr indent="0" lvl="0" marL="0" rtl="0" algn="ctr">
                        <a:spcBef>
                          <a:spcPts val="0"/>
                        </a:spcBef>
                        <a:spcAft>
                          <a:spcPts val="0"/>
                        </a:spcAft>
                        <a:buNone/>
                      </a:pPr>
                      <a:r>
                        <a:rPr lang="en" sz="1000"/>
                        <a:t>Description</a:t>
                      </a:r>
                      <a:endParaRPr sz="1000"/>
                    </a:p>
                  </a:txBody>
                  <a:tcPr marT="91425" marB="91425" marR="91425" marL="91425"/>
                </a:tc>
              </a:tr>
              <a:tr h="249575">
                <a:tc>
                  <a:txBody>
                    <a:bodyPr/>
                    <a:lstStyle/>
                    <a:p>
                      <a:pPr indent="0" lvl="0" marL="0" rtl="0" algn="ctr">
                        <a:spcBef>
                          <a:spcPts val="0"/>
                        </a:spcBef>
                        <a:spcAft>
                          <a:spcPts val="0"/>
                        </a:spcAft>
                        <a:buNone/>
                      </a:pPr>
                      <a:r>
                        <a:t/>
                      </a:r>
                      <a:endParaRPr sz="1000"/>
                    </a:p>
                  </a:txBody>
                  <a:tcPr marT="91425" marB="91425" marR="91425" marL="91425"/>
                </a:tc>
                <a:tc>
                  <a:txBody>
                    <a:bodyPr/>
                    <a:lstStyle/>
                    <a:p>
                      <a:pPr indent="0" lvl="0" marL="0" rtl="0" algn="ctr">
                        <a:spcBef>
                          <a:spcPts val="0"/>
                        </a:spcBef>
                        <a:spcAft>
                          <a:spcPts val="0"/>
                        </a:spcAft>
                        <a:buNone/>
                      </a:pPr>
                      <a:r>
                        <a:rPr lang="en" sz="1000"/>
                        <a:t>[4.0, 8.0]</a:t>
                      </a:r>
                      <a:endParaRPr sz="1000"/>
                    </a:p>
                  </a:txBody>
                  <a:tcPr marT="91425" marB="91425" marR="91425" marL="91425"/>
                </a:tc>
                <a:tc>
                  <a:txBody>
                    <a:bodyPr/>
                    <a:lstStyle/>
                    <a:p>
                      <a:pPr indent="0" lvl="0" marL="0" rtl="0" algn="l">
                        <a:spcBef>
                          <a:spcPts val="0"/>
                        </a:spcBef>
                        <a:spcAft>
                          <a:spcPts val="0"/>
                        </a:spcAft>
                        <a:buNone/>
                      </a:pPr>
                      <a:r>
                        <a:rPr lang="en" sz="1000"/>
                        <a:t>Normalized beam </a:t>
                      </a:r>
                      <a:r>
                        <a:rPr lang="en" sz="1000"/>
                        <a:t>current</a:t>
                      </a:r>
                      <a:r>
                        <a:rPr lang="en" sz="1000"/>
                        <a:t> </a:t>
                      </a:r>
                      <a:endParaRPr sz="1000"/>
                    </a:p>
                  </a:txBody>
                  <a:tcPr marT="91425" marB="91425" marR="91425" marL="91425"/>
                </a:tc>
              </a:tr>
              <a:tr h="249575">
                <a:tc>
                  <a:txBody>
                    <a:bodyPr/>
                    <a:lstStyle/>
                    <a:p>
                      <a:pPr indent="0" lvl="0" marL="0" rtl="0" algn="ctr">
                        <a:spcBef>
                          <a:spcPts val="0"/>
                        </a:spcBef>
                        <a:spcAft>
                          <a:spcPts val="0"/>
                        </a:spcAft>
                        <a:buNone/>
                      </a:pPr>
                      <a:r>
                        <a:t/>
                      </a:r>
                      <a:endParaRPr sz="1000"/>
                    </a:p>
                  </a:txBody>
                  <a:tcPr marT="91425" marB="91425" marR="91425" marL="91425"/>
                </a:tc>
                <a:tc>
                  <a:txBody>
                    <a:bodyPr/>
                    <a:lstStyle/>
                    <a:p>
                      <a:pPr indent="0" lvl="0" marL="0" rtl="0" algn="ctr">
                        <a:spcBef>
                          <a:spcPts val="0"/>
                        </a:spcBef>
                        <a:spcAft>
                          <a:spcPts val="0"/>
                        </a:spcAft>
                        <a:buNone/>
                      </a:pPr>
                      <a:r>
                        <a:rPr lang="en" sz="1000">
                          <a:solidFill>
                            <a:schemeClr val="dk1"/>
                          </a:solidFill>
                        </a:rPr>
                        <a:t>[0.1, 2.0]</a:t>
                      </a:r>
                      <a:endParaRPr sz="1000">
                        <a:solidFill>
                          <a:schemeClr val="dk1"/>
                        </a:solidFill>
                      </a:endParaRPr>
                    </a:p>
                  </a:txBody>
                  <a:tcPr marT="91425" marB="91425" marR="91425" marL="91425"/>
                </a:tc>
                <a:tc>
                  <a:txBody>
                    <a:bodyPr/>
                    <a:lstStyle/>
                    <a:p>
                      <a:pPr indent="0" lvl="0" marL="0" rtl="0" algn="l">
                        <a:spcBef>
                          <a:spcPts val="0"/>
                        </a:spcBef>
                        <a:spcAft>
                          <a:spcPts val="0"/>
                        </a:spcAft>
                        <a:buNone/>
                      </a:pPr>
                      <a:r>
                        <a:rPr lang="en" sz="1000"/>
                        <a:t>Beam size in the x-axis</a:t>
                      </a:r>
                      <a:endParaRPr sz="1000"/>
                    </a:p>
                  </a:txBody>
                  <a:tcPr marT="91425" marB="91425" marR="91425" marL="91425"/>
                </a:tc>
              </a:tr>
              <a:tr h="249575">
                <a:tc>
                  <a:txBody>
                    <a:bodyPr/>
                    <a:lstStyle/>
                    <a:p>
                      <a:pPr indent="0" lvl="0" marL="0" rtl="0" algn="ctr">
                        <a:spcBef>
                          <a:spcPts val="0"/>
                        </a:spcBef>
                        <a:spcAft>
                          <a:spcPts val="0"/>
                        </a:spcAft>
                        <a:buNone/>
                      </a:pPr>
                      <a:r>
                        <a:t/>
                      </a:r>
                      <a:endParaRPr sz="1000"/>
                    </a:p>
                  </a:txBody>
                  <a:tcPr marT="91425" marB="91425" marR="91425" marL="91425"/>
                </a:tc>
                <a:tc>
                  <a:txBody>
                    <a:bodyPr/>
                    <a:lstStyle/>
                    <a:p>
                      <a:pPr indent="0" lvl="0" marL="0" rtl="0" algn="ctr">
                        <a:spcBef>
                          <a:spcPts val="0"/>
                        </a:spcBef>
                        <a:spcAft>
                          <a:spcPts val="0"/>
                        </a:spcAft>
                        <a:buNone/>
                      </a:pPr>
                      <a:r>
                        <a:rPr lang="en" sz="1000">
                          <a:solidFill>
                            <a:schemeClr val="dk1"/>
                          </a:solidFill>
                        </a:rPr>
                        <a:t>[0.1, 2.0]</a:t>
                      </a:r>
                      <a:endParaRPr sz="1000">
                        <a:solidFill>
                          <a:schemeClr val="dk1"/>
                        </a:solidFill>
                      </a:endParaRPr>
                    </a:p>
                  </a:txBody>
                  <a:tcPr marT="91425" marB="91425" marR="91425" marL="91425"/>
                </a:tc>
                <a:tc>
                  <a:txBody>
                    <a:bodyPr/>
                    <a:lstStyle/>
                    <a:p>
                      <a:pPr indent="0" lvl="0" marL="0" rtl="0" algn="l">
                        <a:spcBef>
                          <a:spcPts val="0"/>
                        </a:spcBef>
                        <a:spcAft>
                          <a:spcPts val="0"/>
                        </a:spcAft>
                        <a:buNone/>
                      </a:pPr>
                      <a:r>
                        <a:rPr lang="en" sz="1000"/>
                        <a:t>Beam size in the y-axis</a:t>
                      </a:r>
                      <a:endParaRPr sz="1000"/>
                    </a:p>
                  </a:txBody>
                  <a:tcPr marT="91425" marB="91425" marR="91425" marL="91425"/>
                </a:tc>
              </a:tr>
              <a:tr h="249575">
                <a:tc>
                  <a:txBody>
                    <a:bodyPr/>
                    <a:lstStyle/>
                    <a:p>
                      <a:pPr indent="0" lvl="0" marL="0" rtl="0" algn="ctr">
                        <a:spcBef>
                          <a:spcPts val="0"/>
                        </a:spcBef>
                        <a:spcAft>
                          <a:spcPts val="0"/>
                        </a:spcAft>
                        <a:buNone/>
                      </a:pPr>
                      <a:r>
                        <a:t/>
                      </a:r>
                      <a:endParaRPr sz="1000"/>
                    </a:p>
                  </a:txBody>
                  <a:tcPr marT="91425" marB="91425" marR="91425" marL="91425"/>
                </a:tc>
                <a:tc>
                  <a:txBody>
                    <a:bodyPr/>
                    <a:lstStyle/>
                    <a:p>
                      <a:pPr indent="0" lvl="0" marL="0" rtl="0" algn="ctr">
                        <a:spcBef>
                          <a:spcPts val="0"/>
                        </a:spcBef>
                        <a:spcAft>
                          <a:spcPts val="0"/>
                        </a:spcAft>
                        <a:buNone/>
                      </a:pPr>
                      <a:r>
                        <a:rPr lang="en" sz="1000">
                          <a:solidFill>
                            <a:schemeClr val="dk1"/>
                          </a:solidFill>
                        </a:rPr>
                        <a:t>[0.4, 0.8]</a:t>
                      </a:r>
                      <a:endParaRPr sz="1000">
                        <a:solidFill>
                          <a:schemeClr val="dk1"/>
                        </a:solidFill>
                      </a:endParaRPr>
                    </a:p>
                  </a:txBody>
                  <a:tcPr marT="91425" marB="91425" marR="91425" marL="91425"/>
                </a:tc>
                <a:tc>
                  <a:txBody>
                    <a:bodyPr/>
                    <a:lstStyle/>
                    <a:p>
                      <a:pPr indent="0" lvl="0" marL="0" rtl="0" algn="l">
                        <a:spcBef>
                          <a:spcPts val="0"/>
                        </a:spcBef>
                        <a:spcAft>
                          <a:spcPts val="0"/>
                        </a:spcAft>
                        <a:buNone/>
                      </a:pPr>
                      <a:r>
                        <a:rPr lang="en" sz="1000">
                          <a:solidFill>
                            <a:schemeClr val="dk1"/>
                          </a:solidFill>
                        </a:rPr>
                        <a:t>Beam size in the z-axis</a:t>
                      </a:r>
                      <a:endParaRPr sz="1000"/>
                    </a:p>
                  </a:txBody>
                  <a:tcPr marT="91425" marB="91425" marR="91425" marL="91425"/>
                </a:tc>
              </a:tr>
            </a:tbl>
          </a:graphicData>
        </a:graphic>
      </p:graphicFrame>
      <p:sp>
        <p:nvSpPr>
          <p:cNvPr id="423" name="Google Shape;423;p33"/>
          <p:cNvSpPr txBox="1"/>
          <p:nvPr/>
        </p:nvSpPr>
        <p:spPr>
          <a:xfrm>
            <a:off x="311700" y="4269450"/>
            <a:ext cx="2958300" cy="507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700">
                <a:solidFill>
                  <a:schemeClr val="dk2"/>
                </a:solidFill>
              </a:rPr>
              <a:t>Huang, et al, Journal of Computational Physics 217 658–679, 2006</a:t>
            </a:r>
            <a:endParaRPr sz="700">
              <a:solidFill>
                <a:schemeClr val="dk2"/>
              </a:solidFill>
            </a:endParaRPr>
          </a:p>
          <a:p>
            <a:pPr indent="0" lvl="0" marL="0" rtl="0" algn="l">
              <a:spcBef>
                <a:spcPts val="0"/>
              </a:spcBef>
              <a:spcAft>
                <a:spcPts val="0"/>
              </a:spcAft>
              <a:buNone/>
            </a:pPr>
            <a:r>
              <a:rPr lang="en" sz="700">
                <a:solidFill>
                  <a:schemeClr val="dk2"/>
                </a:solidFill>
              </a:rPr>
              <a:t>Weiming, et al, Journal of Computational Physics 250 165-177, 2013</a:t>
            </a:r>
            <a:endParaRPr sz="700">
              <a:solidFill>
                <a:schemeClr val="dk2"/>
              </a:solidFill>
            </a:endParaRPr>
          </a:p>
          <a:p>
            <a:pPr indent="0" lvl="0" marL="0" rtl="0" algn="l">
              <a:spcBef>
                <a:spcPts val="0"/>
              </a:spcBef>
              <a:spcAft>
                <a:spcPts val="0"/>
              </a:spcAft>
              <a:buNone/>
            </a:pPr>
            <a:r>
              <a:rPr lang="en" sz="700">
                <a:solidFill>
                  <a:schemeClr val="dk2"/>
                </a:solidFill>
              </a:rPr>
              <a:t>Su, et al, Journal of Computational Physics 539 114225, 2025</a:t>
            </a:r>
            <a:endParaRPr sz="700">
              <a:solidFill>
                <a:schemeClr val="dk2"/>
              </a:solidFill>
            </a:endParaRPr>
          </a:p>
        </p:txBody>
      </p:sp>
      <p:pic>
        <p:nvPicPr>
          <p:cNvPr id="424" name="Google Shape;424;p33"/>
          <p:cNvPicPr preferRelativeResize="0"/>
          <p:nvPr/>
        </p:nvPicPr>
        <p:blipFill>
          <a:blip r:embed="rId3">
            <a:alphaModFix/>
          </a:blip>
          <a:stretch>
            <a:fillRect/>
          </a:stretch>
        </p:blipFill>
        <p:spPr>
          <a:xfrm>
            <a:off x="5567100" y="3275824"/>
            <a:ext cx="182025" cy="118915"/>
          </a:xfrm>
          <a:prstGeom prst="rect">
            <a:avLst/>
          </a:prstGeom>
          <a:noFill/>
          <a:ln>
            <a:noFill/>
          </a:ln>
        </p:spPr>
      </p:pic>
      <p:pic>
        <p:nvPicPr>
          <p:cNvPr id="425" name="Google Shape;425;p33"/>
          <p:cNvPicPr preferRelativeResize="0"/>
          <p:nvPr/>
        </p:nvPicPr>
        <p:blipFill>
          <a:blip r:embed="rId4">
            <a:alphaModFix/>
          </a:blip>
          <a:stretch>
            <a:fillRect/>
          </a:stretch>
        </p:blipFill>
        <p:spPr>
          <a:xfrm>
            <a:off x="5567100" y="2346678"/>
            <a:ext cx="182022" cy="114347"/>
          </a:xfrm>
          <a:prstGeom prst="rect">
            <a:avLst/>
          </a:prstGeom>
          <a:noFill/>
          <a:ln>
            <a:noFill/>
          </a:ln>
        </p:spPr>
      </p:pic>
      <p:pic>
        <p:nvPicPr>
          <p:cNvPr id="426" name="Google Shape;426;p33"/>
          <p:cNvPicPr preferRelativeResize="0"/>
          <p:nvPr/>
        </p:nvPicPr>
        <p:blipFill>
          <a:blip r:embed="rId5">
            <a:alphaModFix/>
          </a:blip>
          <a:stretch>
            <a:fillRect/>
          </a:stretch>
        </p:blipFill>
        <p:spPr>
          <a:xfrm>
            <a:off x="5567100" y="2797528"/>
            <a:ext cx="182025" cy="141804"/>
          </a:xfrm>
          <a:prstGeom prst="rect">
            <a:avLst/>
          </a:prstGeom>
          <a:noFill/>
          <a:ln>
            <a:noFill/>
          </a:ln>
        </p:spPr>
      </p:pic>
      <p:pic>
        <p:nvPicPr>
          <p:cNvPr id="427" name="Google Shape;427;p33"/>
          <p:cNvPicPr preferRelativeResize="0"/>
          <p:nvPr/>
        </p:nvPicPr>
        <p:blipFill>
          <a:blip r:embed="rId6">
            <a:alphaModFix/>
          </a:blip>
          <a:stretch>
            <a:fillRect/>
          </a:stretch>
        </p:blipFill>
        <p:spPr>
          <a:xfrm>
            <a:off x="5605325" y="1818575"/>
            <a:ext cx="105570" cy="1483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34"/>
          <p:cNvSpPr txBox="1"/>
          <p:nvPr>
            <p:ph type="title"/>
          </p:nvPr>
        </p:nvSpPr>
        <p:spPr>
          <a:xfrm>
            <a:off x="311700" y="565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Rear of Beam Wakefields</a:t>
            </a:r>
            <a:endParaRPr/>
          </a:p>
        </p:txBody>
      </p:sp>
      <p:sp>
        <p:nvSpPr>
          <p:cNvPr id="433" name="Google Shape;433;p34"/>
          <p:cNvSpPr txBox="1"/>
          <p:nvPr>
            <p:ph idx="12" type="sldNum"/>
          </p:nvPr>
        </p:nvSpPr>
        <p:spPr>
          <a:xfrm>
            <a:off x="8472458" y="4777342"/>
            <a:ext cx="548700" cy="3936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pic>
        <p:nvPicPr>
          <p:cNvPr id="434" name="Google Shape;434;p34" title="dlfkjdfkljd.png"/>
          <p:cNvPicPr preferRelativeResize="0"/>
          <p:nvPr/>
        </p:nvPicPr>
        <p:blipFill>
          <a:blip r:embed="rId3">
            <a:alphaModFix/>
          </a:blip>
          <a:stretch>
            <a:fillRect/>
          </a:stretch>
        </p:blipFill>
        <p:spPr>
          <a:xfrm>
            <a:off x="180475" y="2946750"/>
            <a:ext cx="8840673" cy="1769876"/>
          </a:xfrm>
          <a:prstGeom prst="rect">
            <a:avLst/>
          </a:prstGeom>
          <a:noFill/>
          <a:ln>
            <a:noFill/>
          </a:ln>
        </p:spPr>
      </p:pic>
      <p:pic>
        <p:nvPicPr>
          <p:cNvPr id="435" name="Google Shape;435;p34" title="fdjlkfj.png"/>
          <p:cNvPicPr preferRelativeResize="0"/>
          <p:nvPr/>
        </p:nvPicPr>
        <p:blipFill>
          <a:blip r:embed="rId4">
            <a:alphaModFix/>
          </a:blip>
          <a:stretch>
            <a:fillRect/>
          </a:stretch>
        </p:blipFill>
        <p:spPr>
          <a:xfrm>
            <a:off x="2751012" y="860200"/>
            <a:ext cx="4002924" cy="20127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002D4D"/>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