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65" r:id="rId1"/>
  </p:sldMasterIdLst>
  <p:notesMasterIdLst>
    <p:notesMasterId r:id="rId30"/>
  </p:notesMasterIdLst>
  <p:sldIdLst>
    <p:sldId id="256" r:id="rId2"/>
    <p:sldId id="509" r:id="rId3"/>
    <p:sldId id="508" r:id="rId4"/>
    <p:sldId id="506" r:id="rId5"/>
    <p:sldId id="368" r:id="rId6"/>
    <p:sldId id="352" r:id="rId7"/>
    <p:sldId id="374" r:id="rId8"/>
    <p:sldId id="318" r:id="rId9"/>
    <p:sldId id="500" r:id="rId10"/>
    <p:sldId id="358" r:id="rId11"/>
    <p:sldId id="263" r:id="rId12"/>
    <p:sldId id="258" r:id="rId13"/>
    <p:sldId id="441" r:id="rId14"/>
    <p:sldId id="347" r:id="rId15"/>
    <p:sldId id="353" r:id="rId16"/>
    <p:sldId id="507" r:id="rId17"/>
    <p:sldId id="257" r:id="rId18"/>
    <p:sldId id="354" r:id="rId19"/>
    <p:sldId id="492" r:id="rId20"/>
    <p:sldId id="490" r:id="rId21"/>
    <p:sldId id="443" r:id="rId22"/>
    <p:sldId id="448" r:id="rId23"/>
    <p:sldId id="425" r:id="rId24"/>
    <p:sldId id="455" r:id="rId25"/>
    <p:sldId id="488" r:id="rId26"/>
    <p:sldId id="421" r:id="rId27"/>
    <p:sldId id="422" r:id="rId28"/>
    <p:sldId id="449" r:id="rId29"/>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BFBF"/>
    <a:srgbClr val="E48312"/>
    <a:srgbClr val="F2F2F2"/>
    <a:srgbClr val="C78F8E"/>
    <a:srgbClr val="420954"/>
    <a:srgbClr val="AAAA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D01C93-7584-4615-9C4D-31EA67E2522A}" v="29" dt="2026-07-27T20:23:39.1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854" autoAdjust="0"/>
    <p:restoredTop sz="95620" autoAdjust="0"/>
  </p:normalViewPr>
  <p:slideViewPr>
    <p:cSldViewPr snapToGrid="0">
      <p:cViewPr varScale="1">
        <p:scale>
          <a:sx n="98" d="100"/>
          <a:sy n="98" d="100"/>
        </p:scale>
        <p:origin x="276" y="5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son Brooks" userId="dcfde700bb2a3a65" providerId="LiveId" clId="{251C72CC-190B-4398-A183-217C966B9D28}"/>
    <pc:docChg chg="undo custSel addSld delSld modSld sldOrd">
      <pc:chgData name="Jason Brooks" userId="dcfde700bb2a3a65" providerId="LiveId" clId="{251C72CC-190B-4398-A183-217C966B9D28}" dt="2026-07-27T20:23:59.523" v="252" actId="1076"/>
      <pc:docMkLst>
        <pc:docMk/>
      </pc:docMkLst>
      <pc:sldChg chg="modSp mod">
        <pc:chgData name="Jason Brooks" userId="dcfde700bb2a3a65" providerId="LiveId" clId="{251C72CC-190B-4398-A183-217C966B9D28}" dt="2026-07-27T19:18:43.739" v="231" actId="20577"/>
        <pc:sldMkLst>
          <pc:docMk/>
          <pc:sldMk cId="3006439510" sldId="258"/>
        </pc:sldMkLst>
        <pc:spChg chg="mod">
          <ac:chgData name="Jason Brooks" userId="dcfde700bb2a3a65" providerId="LiveId" clId="{251C72CC-190B-4398-A183-217C966B9D28}" dt="2026-07-27T18:37:18.703" v="105" actId="20577"/>
          <ac:spMkLst>
            <pc:docMk/>
            <pc:sldMk cId="3006439510" sldId="258"/>
            <ac:spMk id="2" creationId="{B98490AE-A084-E1A8-3317-0C19036095C0}"/>
          </ac:spMkLst>
        </pc:spChg>
        <pc:spChg chg="mod">
          <ac:chgData name="Jason Brooks" userId="dcfde700bb2a3a65" providerId="LiveId" clId="{251C72CC-190B-4398-A183-217C966B9D28}" dt="2026-07-27T18:37:58.970" v="107" actId="2085"/>
          <ac:spMkLst>
            <pc:docMk/>
            <pc:sldMk cId="3006439510" sldId="258"/>
            <ac:spMk id="3" creationId="{FE6BD50E-17C6-D0CD-E155-B19C2AA9506A}"/>
          </ac:spMkLst>
        </pc:spChg>
        <pc:spChg chg="mod">
          <ac:chgData name="Jason Brooks" userId="dcfde700bb2a3a65" providerId="LiveId" clId="{251C72CC-190B-4398-A183-217C966B9D28}" dt="2026-07-27T18:35:30.099" v="102" actId="1076"/>
          <ac:spMkLst>
            <pc:docMk/>
            <pc:sldMk cId="3006439510" sldId="258"/>
            <ac:spMk id="4" creationId="{29AE8E35-1FEA-F758-CEC9-49EB123A8E43}"/>
          </ac:spMkLst>
        </pc:spChg>
        <pc:spChg chg="mod">
          <ac:chgData name="Jason Brooks" userId="dcfde700bb2a3a65" providerId="LiveId" clId="{251C72CC-190B-4398-A183-217C966B9D28}" dt="2026-07-27T19:18:43.739" v="231" actId="20577"/>
          <ac:spMkLst>
            <pc:docMk/>
            <pc:sldMk cId="3006439510" sldId="258"/>
            <ac:spMk id="7" creationId="{F4A4209E-1B23-B057-9748-31CB3E7A1FC5}"/>
          </ac:spMkLst>
        </pc:spChg>
        <pc:spChg chg="mod">
          <ac:chgData name="Jason Brooks" userId="dcfde700bb2a3a65" providerId="LiveId" clId="{251C72CC-190B-4398-A183-217C966B9D28}" dt="2026-07-27T18:35:30.099" v="102" actId="1076"/>
          <ac:spMkLst>
            <pc:docMk/>
            <pc:sldMk cId="3006439510" sldId="258"/>
            <ac:spMk id="9" creationId="{09EBB720-A183-C6C8-BEEC-C5A9BF98B52B}"/>
          </ac:spMkLst>
        </pc:spChg>
        <pc:spChg chg="mod">
          <ac:chgData name="Jason Brooks" userId="dcfde700bb2a3a65" providerId="LiveId" clId="{251C72CC-190B-4398-A183-217C966B9D28}" dt="2026-07-27T18:38:21.107" v="116" actId="1038"/>
          <ac:spMkLst>
            <pc:docMk/>
            <pc:sldMk cId="3006439510" sldId="258"/>
            <ac:spMk id="12" creationId="{7DF5093C-7E33-E8C1-C786-6D7DBE802AF2}"/>
          </ac:spMkLst>
        </pc:spChg>
        <pc:spChg chg="mod">
          <ac:chgData name="Jason Brooks" userId="dcfde700bb2a3a65" providerId="LiveId" clId="{251C72CC-190B-4398-A183-217C966B9D28}" dt="2026-07-27T18:35:30.099" v="102" actId="1076"/>
          <ac:spMkLst>
            <pc:docMk/>
            <pc:sldMk cId="3006439510" sldId="258"/>
            <ac:spMk id="14" creationId="{1237F4F1-CC41-3F98-0F96-62FD30798293}"/>
          </ac:spMkLst>
        </pc:spChg>
        <pc:spChg chg="mod">
          <ac:chgData name="Jason Brooks" userId="dcfde700bb2a3a65" providerId="LiveId" clId="{251C72CC-190B-4398-A183-217C966B9D28}" dt="2026-07-27T18:35:30.099" v="102" actId="1076"/>
          <ac:spMkLst>
            <pc:docMk/>
            <pc:sldMk cId="3006439510" sldId="258"/>
            <ac:spMk id="18" creationId="{8F732A0C-E5A2-0E72-6D20-79B50119C666}"/>
          </ac:spMkLst>
        </pc:spChg>
        <pc:picChg chg="mod">
          <ac:chgData name="Jason Brooks" userId="dcfde700bb2a3a65" providerId="LiveId" clId="{251C72CC-190B-4398-A183-217C966B9D28}" dt="2026-07-27T18:35:30.099" v="102" actId="1076"/>
          <ac:picMkLst>
            <pc:docMk/>
            <pc:sldMk cId="3006439510" sldId="258"/>
            <ac:picMk id="5" creationId="{0520B7EC-DFB2-D30E-9ADB-41B6CFEE3F7A}"/>
          </ac:picMkLst>
        </pc:picChg>
        <pc:cxnChg chg="mod">
          <ac:chgData name="Jason Brooks" userId="dcfde700bb2a3a65" providerId="LiveId" clId="{251C72CC-190B-4398-A183-217C966B9D28}" dt="2026-07-27T18:35:30.099" v="102" actId="1076"/>
          <ac:cxnSpMkLst>
            <pc:docMk/>
            <pc:sldMk cId="3006439510" sldId="258"/>
            <ac:cxnSpMk id="22" creationId="{4A12AFA3-86A5-3DF6-BD12-42577FECD7EE}"/>
          </ac:cxnSpMkLst>
        </pc:cxnChg>
        <pc:cxnChg chg="mod">
          <ac:chgData name="Jason Brooks" userId="dcfde700bb2a3a65" providerId="LiveId" clId="{251C72CC-190B-4398-A183-217C966B9D28}" dt="2026-07-27T18:35:30.099" v="102" actId="1076"/>
          <ac:cxnSpMkLst>
            <pc:docMk/>
            <pc:sldMk cId="3006439510" sldId="258"/>
            <ac:cxnSpMk id="29" creationId="{50AC7438-2287-C8E1-4C22-FE321E634AFC}"/>
          </ac:cxnSpMkLst>
        </pc:cxnChg>
        <pc:cxnChg chg="mod">
          <ac:chgData name="Jason Brooks" userId="dcfde700bb2a3a65" providerId="LiveId" clId="{251C72CC-190B-4398-A183-217C966B9D28}" dt="2026-07-27T18:35:30.099" v="102" actId="1076"/>
          <ac:cxnSpMkLst>
            <pc:docMk/>
            <pc:sldMk cId="3006439510" sldId="258"/>
            <ac:cxnSpMk id="32" creationId="{17969D37-AC9D-FC2C-F4D2-D13E348EC5D3}"/>
          </ac:cxnSpMkLst>
        </pc:cxnChg>
      </pc:sldChg>
      <pc:sldChg chg="modSp mod">
        <pc:chgData name="Jason Brooks" userId="dcfde700bb2a3a65" providerId="LiveId" clId="{251C72CC-190B-4398-A183-217C966B9D28}" dt="2026-07-27T18:44:46.327" v="195" actId="20577"/>
        <pc:sldMkLst>
          <pc:docMk/>
          <pc:sldMk cId="114609166" sldId="263"/>
        </pc:sldMkLst>
        <pc:spChg chg="mod">
          <ac:chgData name="Jason Brooks" userId="dcfde700bb2a3a65" providerId="LiveId" clId="{251C72CC-190B-4398-A183-217C966B9D28}" dt="2026-07-27T18:31:30.903" v="99" actId="27636"/>
          <ac:spMkLst>
            <pc:docMk/>
            <pc:sldMk cId="114609166" sldId="263"/>
            <ac:spMk id="2" creationId="{D62D3AA4-23B4-AD3D-904A-1CB3A86D2895}"/>
          </ac:spMkLst>
        </pc:spChg>
        <pc:spChg chg="mod">
          <ac:chgData name="Jason Brooks" userId="dcfde700bb2a3a65" providerId="LiveId" clId="{251C72CC-190B-4398-A183-217C966B9D28}" dt="2026-07-27T18:44:46.327" v="195" actId="20577"/>
          <ac:spMkLst>
            <pc:docMk/>
            <pc:sldMk cId="114609166" sldId="263"/>
            <ac:spMk id="17" creationId="{5D3A380D-3BEA-502B-F918-216120541087}"/>
          </ac:spMkLst>
        </pc:spChg>
      </pc:sldChg>
      <pc:sldChg chg="modSp mod">
        <pc:chgData name="Jason Brooks" userId="dcfde700bb2a3a65" providerId="LiveId" clId="{251C72CC-190B-4398-A183-217C966B9D28}" dt="2026-07-27T18:40:54.228" v="155" actId="20577"/>
        <pc:sldMkLst>
          <pc:docMk/>
          <pc:sldMk cId="914797482" sldId="347"/>
        </pc:sldMkLst>
        <pc:spChg chg="mod">
          <ac:chgData name="Jason Brooks" userId="dcfde700bb2a3a65" providerId="LiveId" clId="{251C72CC-190B-4398-A183-217C966B9D28}" dt="2026-07-27T18:40:54.228" v="155" actId="20577"/>
          <ac:spMkLst>
            <pc:docMk/>
            <pc:sldMk cId="914797482" sldId="347"/>
            <ac:spMk id="3" creationId="{8E7966F3-B081-025F-BDB0-EA1A7B1C3944}"/>
          </ac:spMkLst>
        </pc:spChg>
      </pc:sldChg>
      <pc:sldChg chg="delSp modSp mod">
        <pc:chgData name="Jason Brooks" userId="dcfde700bb2a3a65" providerId="LiveId" clId="{251C72CC-190B-4398-A183-217C966B9D28}" dt="2026-07-27T19:17:09.279" v="207" actId="1035"/>
        <pc:sldMkLst>
          <pc:docMk/>
          <pc:sldMk cId="645377398" sldId="358"/>
        </pc:sldMkLst>
        <pc:spChg chg="del">
          <ac:chgData name="Jason Brooks" userId="dcfde700bb2a3a65" providerId="LiveId" clId="{251C72CC-190B-4398-A183-217C966B9D28}" dt="2026-07-27T19:16:22.728" v="200" actId="478"/>
          <ac:spMkLst>
            <pc:docMk/>
            <pc:sldMk cId="645377398" sldId="358"/>
            <ac:spMk id="5" creationId="{C3A7822A-D144-69C9-325E-7254D8DF48BC}"/>
          </ac:spMkLst>
        </pc:spChg>
        <pc:spChg chg="mod">
          <ac:chgData name="Jason Brooks" userId="dcfde700bb2a3a65" providerId="LiveId" clId="{251C72CC-190B-4398-A183-217C966B9D28}" dt="2026-07-27T19:17:09.279" v="207" actId="1035"/>
          <ac:spMkLst>
            <pc:docMk/>
            <pc:sldMk cId="645377398" sldId="358"/>
            <ac:spMk id="36" creationId="{8BC81D73-050E-06FD-18E5-F0F6F45C1F9C}"/>
          </ac:spMkLst>
        </pc:spChg>
      </pc:sldChg>
      <pc:sldChg chg="modSp modAnim">
        <pc:chgData name="Jason Brooks" userId="dcfde700bb2a3a65" providerId="LiveId" clId="{251C72CC-190B-4398-A183-217C966B9D28}" dt="2026-07-27T19:05:46.235" v="199"/>
        <pc:sldMkLst>
          <pc:docMk/>
          <pc:sldMk cId="3338792501" sldId="368"/>
        </pc:sldMkLst>
        <pc:spChg chg="mod">
          <ac:chgData name="Jason Brooks" userId="dcfde700bb2a3a65" providerId="LiveId" clId="{251C72CC-190B-4398-A183-217C966B9D28}" dt="2026-07-27T18:17:21.399" v="26"/>
          <ac:spMkLst>
            <pc:docMk/>
            <pc:sldMk cId="3338792501" sldId="368"/>
            <ac:spMk id="58" creationId="{B8CF8C78-35D9-C297-45F9-11FE61CB2AC2}"/>
          </ac:spMkLst>
        </pc:spChg>
        <pc:spChg chg="mod">
          <ac:chgData name="Jason Brooks" userId="dcfde700bb2a3a65" providerId="LiveId" clId="{251C72CC-190B-4398-A183-217C966B9D28}" dt="2026-07-27T18:17:21.399" v="26"/>
          <ac:spMkLst>
            <pc:docMk/>
            <pc:sldMk cId="3338792501" sldId="368"/>
            <ac:spMk id="59" creationId="{62CB7B61-DAA9-909F-E32B-54154B0C3B7E}"/>
          </ac:spMkLst>
        </pc:spChg>
        <pc:grpChg chg="mod">
          <ac:chgData name="Jason Brooks" userId="dcfde700bb2a3a65" providerId="LiveId" clId="{251C72CC-190B-4398-A183-217C966B9D28}" dt="2026-07-27T18:17:21.399" v="26"/>
          <ac:grpSpMkLst>
            <pc:docMk/>
            <pc:sldMk cId="3338792501" sldId="368"/>
            <ac:grpSpMk id="51" creationId="{10C30CFB-145B-6ED1-1B97-4AB51C880D5B}"/>
          </ac:grpSpMkLst>
        </pc:grpChg>
      </pc:sldChg>
      <pc:sldChg chg="del">
        <pc:chgData name="Jason Brooks" userId="dcfde700bb2a3a65" providerId="LiveId" clId="{251C72CC-190B-4398-A183-217C966B9D28}" dt="2026-07-27T19:23:45.038" v="238" actId="47"/>
        <pc:sldMkLst>
          <pc:docMk/>
          <pc:sldMk cId="4214626031" sldId="407"/>
        </pc:sldMkLst>
      </pc:sldChg>
      <pc:sldChg chg="del">
        <pc:chgData name="Jason Brooks" userId="dcfde700bb2a3a65" providerId="LiveId" clId="{251C72CC-190B-4398-A183-217C966B9D28}" dt="2026-07-27T19:23:34.551" v="235" actId="47"/>
        <pc:sldMkLst>
          <pc:docMk/>
          <pc:sldMk cId="2450588566" sldId="420"/>
        </pc:sldMkLst>
      </pc:sldChg>
      <pc:sldChg chg="del">
        <pc:chgData name="Jason Brooks" userId="dcfde700bb2a3a65" providerId="LiveId" clId="{251C72CC-190B-4398-A183-217C966B9D28}" dt="2026-07-27T19:23:50.720" v="240" actId="47"/>
        <pc:sldMkLst>
          <pc:docMk/>
          <pc:sldMk cId="2845504355" sldId="435"/>
        </pc:sldMkLst>
      </pc:sldChg>
      <pc:sldChg chg="add del">
        <pc:chgData name="Jason Brooks" userId="dcfde700bb2a3a65" providerId="LiveId" clId="{251C72CC-190B-4398-A183-217C966B9D28}" dt="2026-07-27T19:23:53.793" v="241" actId="47"/>
        <pc:sldMkLst>
          <pc:docMk/>
          <pc:sldMk cId="2044960392" sldId="439"/>
        </pc:sldMkLst>
      </pc:sldChg>
      <pc:sldChg chg="del">
        <pc:chgData name="Jason Brooks" userId="dcfde700bb2a3a65" providerId="LiveId" clId="{251C72CC-190B-4398-A183-217C966B9D28}" dt="2026-07-27T18:14:27.650" v="1" actId="2696"/>
        <pc:sldMkLst>
          <pc:docMk/>
          <pc:sldMk cId="3096149669" sldId="439"/>
        </pc:sldMkLst>
      </pc:sldChg>
      <pc:sldChg chg="del">
        <pc:chgData name="Jason Brooks" userId="dcfde700bb2a3a65" providerId="LiveId" clId="{251C72CC-190B-4398-A183-217C966B9D28}" dt="2026-07-27T19:23:49.520" v="239" actId="47"/>
        <pc:sldMkLst>
          <pc:docMk/>
          <pc:sldMk cId="1392971460" sldId="440"/>
        </pc:sldMkLst>
      </pc:sldChg>
      <pc:sldChg chg="modSp mod">
        <pc:chgData name="Jason Brooks" userId="dcfde700bb2a3a65" providerId="LiveId" clId="{251C72CC-190B-4398-A183-217C966B9D28}" dt="2026-07-27T18:44:19.310" v="167" actId="1076"/>
        <pc:sldMkLst>
          <pc:docMk/>
          <pc:sldMk cId="2722074126" sldId="441"/>
        </pc:sldMkLst>
        <pc:spChg chg="mod">
          <ac:chgData name="Jason Brooks" userId="dcfde700bb2a3a65" providerId="LiveId" clId="{251C72CC-190B-4398-A183-217C966B9D28}" dt="2026-07-27T18:44:19.310" v="167" actId="1076"/>
          <ac:spMkLst>
            <pc:docMk/>
            <pc:sldMk cId="2722074126" sldId="441"/>
            <ac:spMk id="3" creationId="{D6381A77-D02C-3446-021A-CE92B48BCBA3}"/>
          </ac:spMkLst>
        </pc:spChg>
        <pc:spChg chg="mod">
          <ac:chgData name="Jason Brooks" userId="dcfde700bb2a3a65" providerId="LiveId" clId="{251C72CC-190B-4398-A183-217C966B9D28}" dt="2026-07-27T18:39:38.267" v="135" actId="1038"/>
          <ac:spMkLst>
            <pc:docMk/>
            <pc:sldMk cId="2722074126" sldId="441"/>
            <ac:spMk id="14" creationId="{FADDDA3F-6ECA-C16B-AB96-B3B456570CF1}"/>
          </ac:spMkLst>
        </pc:spChg>
        <pc:spChg chg="mod">
          <ac:chgData name="Jason Brooks" userId="dcfde700bb2a3a65" providerId="LiveId" clId="{251C72CC-190B-4398-A183-217C966B9D28}" dt="2026-07-27T18:42:46.460" v="165" actId="1037"/>
          <ac:spMkLst>
            <pc:docMk/>
            <pc:sldMk cId="2722074126" sldId="441"/>
            <ac:spMk id="19" creationId="{067A95BA-68CB-6A99-7891-99492801034F}"/>
          </ac:spMkLst>
        </pc:spChg>
        <pc:spChg chg="mod">
          <ac:chgData name="Jason Brooks" userId="dcfde700bb2a3a65" providerId="LiveId" clId="{251C72CC-190B-4398-A183-217C966B9D28}" dt="2026-07-27T18:39:45.396" v="140" actId="1037"/>
          <ac:spMkLst>
            <pc:docMk/>
            <pc:sldMk cId="2722074126" sldId="441"/>
            <ac:spMk id="27" creationId="{73863B5F-D11E-9BF0-0C13-685A5E1C1EA5}"/>
          </ac:spMkLst>
        </pc:spChg>
        <pc:spChg chg="mod">
          <ac:chgData name="Jason Brooks" userId="dcfde700bb2a3a65" providerId="LiveId" clId="{251C72CC-190B-4398-A183-217C966B9D28}" dt="2026-07-27T18:42:40.710" v="160" actId="1037"/>
          <ac:spMkLst>
            <pc:docMk/>
            <pc:sldMk cId="2722074126" sldId="441"/>
            <ac:spMk id="30" creationId="{14FF7E82-83A7-F014-7B73-1A158BDBBC99}"/>
          </ac:spMkLst>
        </pc:spChg>
      </pc:sldChg>
      <pc:sldChg chg="del">
        <pc:chgData name="Jason Brooks" userId="dcfde700bb2a3a65" providerId="LiveId" clId="{251C72CC-190B-4398-A183-217C966B9D28}" dt="2026-07-27T19:23:27.023" v="233" actId="47"/>
        <pc:sldMkLst>
          <pc:docMk/>
          <pc:sldMk cId="376023605" sldId="446"/>
        </pc:sldMkLst>
      </pc:sldChg>
      <pc:sldChg chg="del">
        <pc:chgData name="Jason Brooks" userId="dcfde700bb2a3a65" providerId="LiveId" clId="{251C72CC-190B-4398-A183-217C966B9D28}" dt="2026-07-27T19:23:17.834" v="232" actId="47"/>
        <pc:sldMkLst>
          <pc:docMk/>
          <pc:sldMk cId="1114934035" sldId="450"/>
        </pc:sldMkLst>
      </pc:sldChg>
      <pc:sldChg chg="del">
        <pc:chgData name="Jason Brooks" userId="dcfde700bb2a3a65" providerId="LiveId" clId="{251C72CC-190B-4398-A183-217C966B9D28}" dt="2026-07-27T19:23:31.091" v="234" actId="47"/>
        <pc:sldMkLst>
          <pc:docMk/>
          <pc:sldMk cId="557695426" sldId="473"/>
        </pc:sldMkLst>
      </pc:sldChg>
      <pc:sldChg chg="del">
        <pc:chgData name="Jason Brooks" userId="dcfde700bb2a3a65" providerId="LiveId" clId="{251C72CC-190B-4398-A183-217C966B9D28}" dt="2026-07-27T19:23:40.557" v="236" actId="47"/>
        <pc:sldMkLst>
          <pc:docMk/>
          <pc:sldMk cId="748491857" sldId="479"/>
        </pc:sldMkLst>
      </pc:sldChg>
      <pc:sldChg chg="del">
        <pc:chgData name="Jason Brooks" userId="dcfde700bb2a3a65" providerId="LiveId" clId="{251C72CC-190B-4398-A183-217C966B9D28}" dt="2026-07-27T19:23:42.362" v="237" actId="47"/>
        <pc:sldMkLst>
          <pc:docMk/>
          <pc:sldMk cId="1672131139" sldId="486"/>
        </pc:sldMkLst>
      </pc:sldChg>
      <pc:sldChg chg="modSp del mod">
        <pc:chgData name="Jason Brooks" userId="dcfde700bb2a3a65" providerId="LiveId" clId="{251C72CC-190B-4398-A183-217C966B9D28}" dt="2026-07-27T20:23:43.417" v="243" actId="47"/>
        <pc:sldMkLst>
          <pc:docMk/>
          <pc:sldMk cId="1122518951" sldId="499"/>
        </pc:sldMkLst>
        <pc:spChg chg="mod">
          <ac:chgData name="Jason Brooks" userId="dcfde700bb2a3a65" providerId="LiveId" clId="{251C72CC-190B-4398-A183-217C966B9D28}" dt="2026-07-27T18:16:18.501" v="25" actId="1076"/>
          <ac:spMkLst>
            <pc:docMk/>
            <pc:sldMk cId="1122518951" sldId="499"/>
            <ac:spMk id="4" creationId="{E84A8C5C-9665-1115-DF05-8D9594B9DBD6}"/>
          </ac:spMkLst>
        </pc:spChg>
      </pc:sldChg>
      <pc:sldChg chg="ord">
        <pc:chgData name="Jason Brooks" userId="dcfde700bb2a3a65" providerId="LiveId" clId="{251C72CC-190B-4398-A183-217C966B9D28}" dt="2026-07-27T18:15:14.706" v="4"/>
        <pc:sldMkLst>
          <pc:docMk/>
          <pc:sldMk cId="659205256" sldId="506"/>
        </pc:sldMkLst>
      </pc:sldChg>
      <pc:sldChg chg="add ord">
        <pc:chgData name="Jason Brooks" userId="dcfde700bb2a3a65" providerId="LiveId" clId="{251C72CC-190B-4398-A183-217C966B9D28}" dt="2026-07-27T18:15:26.922" v="6"/>
        <pc:sldMkLst>
          <pc:docMk/>
          <pc:sldMk cId="2159356568" sldId="508"/>
        </pc:sldMkLst>
      </pc:sldChg>
      <pc:sldChg chg="modSp add mod">
        <pc:chgData name="Jason Brooks" userId="dcfde700bb2a3a65" providerId="LiveId" clId="{251C72CC-190B-4398-A183-217C966B9D28}" dt="2026-07-27T20:23:59.523" v="252" actId="1076"/>
        <pc:sldMkLst>
          <pc:docMk/>
          <pc:sldMk cId="3304029571" sldId="509"/>
        </pc:sldMkLst>
        <pc:spChg chg="mod">
          <ac:chgData name="Jason Brooks" userId="dcfde700bb2a3a65" providerId="LiveId" clId="{251C72CC-190B-4398-A183-217C966B9D28}" dt="2026-07-27T20:23:59.523" v="252" actId="1076"/>
          <ac:spMkLst>
            <pc:docMk/>
            <pc:sldMk cId="3304029571" sldId="509"/>
            <ac:spMk id="26" creationId="{60416E8A-9302-C475-819F-EFD4268A95A1}"/>
          </ac:spMkLst>
        </pc:spChg>
      </pc:sldChg>
    </pc:docChg>
  </pc:docChgLst>
  <pc:docChgLst>
    <pc:chgData name="Jason Brooks" userId="dcfde700bb2a3a65" providerId="LiveId" clId="{A296BF45-876D-4EB3-BBF3-E6AF22E05C79}"/>
    <pc:docChg chg="undo redo custSel addSld delSld modSld sldOrd">
      <pc:chgData name="Jason Brooks" userId="dcfde700bb2a3a65" providerId="LiveId" clId="{A296BF45-876D-4EB3-BBF3-E6AF22E05C79}" dt="2026-07-26T04:45:35.131" v="1378"/>
      <pc:docMkLst>
        <pc:docMk/>
      </pc:docMkLst>
      <pc:sldChg chg="addSp modSp mod">
        <pc:chgData name="Jason Brooks" userId="dcfde700bb2a3a65" providerId="LiveId" clId="{A296BF45-876D-4EB3-BBF3-E6AF22E05C79}" dt="2026-07-26T04:45:35.131" v="1378"/>
        <pc:sldMkLst>
          <pc:docMk/>
          <pc:sldMk cId="0" sldId="256"/>
        </pc:sldMkLst>
        <pc:spChg chg="mod">
          <ac:chgData name="Jason Brooks" userId="dcfde700bb2a3a65" providerId="LiveId" clId="{A296BF45-876D-4EB3-BBF3-E6AF22E05C79}" dt="2026-07-26T04:45:35.131" v="1378"/>
          <ac:spMkLst>
            <pc:docMk/>
            <pc:sldMk cId="0" sldId="256"/>
            <ac:spMk id="2" creationId="{A83F9E30-94AD-873C-0AC8-018C5E29A564}"/>
          </ac:spMkLst>
        </pc:spChg>
        <pc:spChg chg="mod">
          <ac:chgData name="Jason Brooks" userId="dcfde700bb2a3a65" providerId="LiveId" clId="{A296BF45-876D-4EB3-BBF3-E6AF22E05C79}" dt="2026-07-26T00:37:06.612" v="296" actId="20577"/>
          <ac:spMkLst>
            <pc:docMk/>
            <pc:sldMk cId="0" sldId="256"/>
            <ac:spMk id="54" creationId="{00000000-0000-0000-0000-000000000000}"/>
          </ac:spMkLst>
        </pc:spChg>
        <pc:picChg chg="add mod">
          <ac:chgData name="Jason Brooks" userId="dcfde700bb2a3a65" providerId="LiveId" clId="{A296BF45-876D-4EB3-BBF3-E6AF22E05C79}" dt="2026-07-26T00:39:51.432" v="298" actId="1076"/>
          <ac:picMkLst>
            <pc:docMk/>
            <pc:sldMk cId="0" sldId="256"/>
            <ac:picMk id="8" creationId="{F3181381-776C-86A1-2F81-C8B46A1EC610}"/>
          </ac:picMkLst>
        </pc:picChg>
      </pc:sldChg>
      <pc:sldChg chg="ord">
        <pc:chgData name="Jason Brooks" userId="dcfde700bb2a3a65" providerId="LiveId" clId="{A296BF45-876D-4EB3-BBF3-E6AF22E05C79}" dt="2026-07-26T00:33:30.148" v="239"/>
        <pc:sldMkLst>
          <pc:docMk/>
          <pc:sldMk cId="4041349608" sldId="257"/>
        </pc:sldMkLst>
      </pc:sldChg>
      <pc:sldChg chg="addSp delSp modSp add mod">
        <pc:chgData name="Jason Brooks" userId="dcfde700bb2a3a65" providerId="LiveId" clId="{A296BF45-876D-4EB3-BBF3-E6AF22E05C79}" dt="2026-07-26T04:36:30.252" v="1377" actId="255"/>
        <pc:sldMkLst>
          <pc:docMk/>
          <pc:sldMk cId="3006439510" sldId="258"/>
        </pc:sldMkLst>
        <pc:spChg chg="mod">
          <ac:chgData name="Jason Brooks" userId="dcfde700bb2a3a65" providerId="LiveId" clId="{A296BF45-876D-4EB3-BBF3-E6AF22E05C79}" dt="2026-07-26T04:35:52.242" v="1348" actId="1076"/>
          <ac:spMkLst>
            <pc:docMk/>
            <pc:sldMk cId="3006439510" sldId="258"/>
            <ac:spMk id="2" creationId="{B98490AE-A084-E1A8-3317-0C19036095C0}"/>
          </ac:spMkLst>
        </pc:spChg>
        <pc:spChg chg="add mod">
          <ac:chgData name="Jason Brooks" userId="dcfde700bb2a3a65" providerId="LiveId" clId="{A296BF45-876D-4EB3-BBF3-E6AF22E05C79}" dt="2026-07-26T04:35:57.409" v="1349" actId="1076"/>
          <ac:spMkLst>
            <pc:docMk/>
            <pc:sldMk cId="3006439510" sldId="258"/>
            <ac:spMk id="4" creationId="{29AE8E35-1FEA-F758-CEC9-49EB123A8E43}"/>
          </ac:spMkLst>
        </pc:spChg>
        <pc:spChg chg="add mod">
          <ac:chgData name="Jason Brooks" userId="dcfde700bb2a3a65" providerId="LiveId" clId="{A296BF45-876D-4EB3-BBF3-E6AF22E05C79}" dt="2026-07-26T04:36:30.252" v="1377" actId="255"/>
          <ac:spMkLst>
            <pc:docMk/>
            <pc:sldMk cId="3006439510" sldId="258"/>
            <ac:spMk id="7" creationId="{F4A4209E-1B23-B057-9748-31CB3E7A1FC5}"/>
          </ac:spMkLst>
        </pc:spChg>
      </pc:sldChg>
      <pc:sldChg chg="addSp delSp modSp add mod">
        <pc:chgData name="Jason Brooks" userId="dcfde700bb2a3a65" providerId="LiveId" clId="{A296BF45-876D-4EB3-BBF3-E6AF22E05C79}" dt="2026-07-26T04:15:53.532" v="1019" actId="1076"/>
        <pc:sldMkLst>
          <pc:docMk/>
          <pc:sldMk cId="114609166" sldId="263"/>
        </pc:sldMkLst>
        <pc:spChg chg="mod">
          <ac:chgData name="Jason Brooks" userId="dcfde700bb2a3a65" providerId="LiveId" clId="{A296BF45-876D-4EB3-BBF3-E6AF22E05C79}" dt="2026-07-26T04:15:53.532" v="1019" actId="1076"/>
          <ac:spMkLst>
            <pc:docMk/>
            <pc:sldMk cId="114609166" sldId="263"/>
            <ac:spMk id="2" creationId="{D62D3AA4-23B4-AD3D-904A-1CB3A86D2895}"/>
          </ac:spMkLst>
        </pc:spChg>
        <pc:spChg chg="mod">
          <ac:chgData name="Jason Brooks" userId="dcfde700bb2a3a65" providerId="LiveId" clId="{A296BF45-876D-4EB3-BBF3-E6AF22E05C79}" dt="2026-07-26T00:12:44.981" v="100" actId="1076"/>
          <ac:spMkLst>
            <pc:docMk/>
            <pc:sldMk cId="114609166" sldId="263"/>
            <ac:spMk id="9" creationId="{952986AC-8CBA-A44D-D8A8-8F84DA7348B2}"/>
          </ac:spMkLst>
        </pc:spChg>
        <pc:spChg chg="add del">
          <ac:chgData name="Jason Brooks" userId="dcfde700bb2a3a65" providerId="LiveId" clId="{A296BF45-876D-4EB3-BBF3-E6AF22E05C79}" dt="2026-07-26T00:11:58.847" v="88" actId="22"/>
          <ac:spMkLst>
            <pc:docMk/>
            <pc:sldMk cId="114609166" sldId="263"/>
            <ac:spMk id="13" creationId="{EA80FAD9-F17B-D276-FCBF-FCB04AE9F121}"/>
          </ac:spMkLst>
        </pc:spChg>
        <pc:spChg chg="add mod">
          <ac:chgData name="Jason Brooks" userId="dcfde700bb2a3a65" providerId="LiveId" clId="{A296BF45-876D-4EB3-BBF3-E6AF22E05C79}" dt="2026-07-26T04:15:46.105" v="1018" actId="255"/>
          <ac:spMkLst>
            <pc:docMk/>
            <pc:sldMk cId="114609166" sldId="263"/>
            <ac:spMk id="16" creationId="{0F0FC5F8-D665-2A2B-705E-1DDAFC50C424}"/>
          </ac:spMkLst>
        </pc:spChg>
        <pc:spChg chg="add mod">
          <ac:chgData name="Jason Brooks" userId="dcfde700bb2a3a65" providerId="LiveId" clId="{A296BF45-876D-4EB3-BBF3-E6AF22E05C79}" dt="2026-07-26T04:07:57.235" v="992" actId="1076"/>
          <ac:spMkLst>
            <pc:docMk/>
            <pc:sldMk cId="114609166" sldId="263"/>
            <ac:spMk id="17" creationId="{5D3A380D-3BEA-502B-F918-216120541087}"/>
          </ac:spMkLst>
        </pc:spChg>
        <pc:picChg chg="del mod">
          <ac:chgData name="Jason Brooks" userId="dcfde700bb2a3a65" providerId="LiveId" clId="{A296BF45-876D-4EB3-BBF3-E6AF22E05C79}" dt="2026-07-26T04:15:20.129" v="1008" actId="478"/>
          <ac:picMkLst>
            <pc:docMk/>
            <pc:sldMk cId="114609166" sldId="263"/>
            <ac:picMk id="5" creationId="{B77CDA25-6F17-F28C-D33A-A43F8057A2BB}"/>
          </ac:picMkLst>
        </pc:picChg>
        <pc:picChg chg="mod">
          <ac:chgData name="Jason Brooks" userId="dcfde700bb2a3a65" providerId="LiveId" clId="{A296BF45-876D-4EB3-BBF3-E6AF22E05C79}" dt="2026-07-26T00:12:25.341" v="96" actId="1076"/>
          <ac:picMkLst>
            <pc:docMk/>
            <pc:sldMk cId="114609166" sldId="263"/>
            <ac:picMk id="7" creationId="{961FE555-4FAC-87DC-27B3-E9BD122E26D6}"/>
          </ac:picMkLst>
        </pc:picChg>
        <pc:picChg chg="add mod">
          <ac:chgData name="Jason Brooks" userId="dcfde700bb2a3a65" providerId="LiveId" clId="{A296BF45-876D-4EB3-BBF3-E6AF22E05C79}" dt="2026-07-26T04:06:58.021" v="925" actId="1076"/>
          <ac:picMkLst>
            <pc:docMk/>
            <pc:sldMk cId="114609166" sldId="263"/>
            <ac:picMk id="8" creationId="{502F4428-A923-CC50-B1E9-B0DDC027F235}"/>
          </ac:picMkLst>
        </pc:picChg>
        <pc:picChg chg="add mod ord">
          <ac:chgData name="Jason Brooks" userId="dcfde700bb2a3a65" providerId="LiveId" clId="{A296BF45-876D-4EB3-BBF3-E6AF22E05C79}" dt="2026-07-26T04:15:32.268" v="1016" actId="1076"/>
          <ac:picMkLst>
            <pc:docMk/>
            <pc:sldMk cId="114609166" sldId="263"/>
            <ac:picMk id="30" creationId="{BF349F9E-E2F1-4959-62B7-469625CB57E2}"/>
          </ac:picMkLst>
        </pc:picChg>
        <pc:cxnChg chg="del mod">
          <ac:chgData name="Jason Brooks" userId="dcfde700bb2a3a65" providerId="LiveId" clId="{A296BF45-876D-4EB3-BBF3-E6AF22E05C79}" dt="2026-07-26T00:11:12.185" v="78" actId="478"/>
          <ac:cxnSpMkLst>
            <pc:docMk/>
            <pc:sldMk cId="114609166" sldId="263"/>
            <ac:cxnSpMk id="11" creationId="{BB7B2C7C-22CC-629E-D06C-DC77F97A8963}"/>
          </ac:cxnSpMkLst>
        </pc:cxnChg>
        <pc:cxnChg chg="del mod">
          <ac:chgData name="Jason Brooks" userId="dcfde700bb2a3a65" providerId="LiveId" clId="{A296BF45-876D-4EB3-BBF3-E6AF22E05C79}" dt="2026-07-26T00:11:14.528" v="79" actId="478"/>
          <ac:cxnSpMkLst>
            <pc:docMk/>
            <pc:sldMk cId="114609166" sldId="263"/>
            <ac:cxnSpMk id="12" creationId="{A358575D-E413-607C-AF1C-0377235A6BF4}"/>
          </ac:cxnSpMkLst>
        </pc:cxnChg>
        <pc:cxnChg chg="del mod">
          <ac:chgData name="Jason Brooks" userId="dcfde700bb2a3a65" providerId="LiveId" clId="{A296BF45-876D-4EB3-BBF3-E6AF22E05C79}" dt="2026-07-26T00:11:16.377" v="80" actId="478"/>
          <ac:cxnSpMkLst>
            <pc:docMk/>
            <pc:sldMk cId="114609166" sldId="263"/>
            <ac:cxnSpMk id="14" creationId="{BA1FEAE9-E809-41C7-D3FD-C0B078B3E730}"/>
          </ac:cxnSpMkLst>
        </pc:cxnChg>
        <pc:cxnChg chg="add mod">
          <ac:chgData name="Jason Brooks" userId="dcfde700bb2a3a65" providerId="LiveId" clId="{A296BF45-876D-4EB3-BBF3-E6AF22E05C79}" dt="2026-07-26T04:08:52.408" v="1006" actId="1076"/>
          <ac:cxnSpMkLst>
            <pc:docMk/>
            <pc:sldMk cId="114609166" sldId="263"/>
            <ac:cxnSpMk id="19" creationId="{5E0A78B1-0F59-0425-D945-CD940E5F69BC}"/>
          </ac:cxnSpMkLst>
        </pc:cxnChg>
        <pc:cxnChg chg="add mod">
          <ac:chgData name="Jason Brooks" userId="dcfde700bb2a3a65" providerId="LiveId" clId="{A296BF45-876D-4EB3-BBF3-E6AF22E05C79}" dt="2026-07-26T04:15:34.130" v="1017" actId="14100"/>
          <ac:cxnSpMkLst>
            <pc:docMk/>
            <pc:sldMk cId="114609166" sldId="263"/>
            <ac:cxnSpMk id="23" creationId="{895190D0-7CD7-1E49-9E15-4DD5811796B6}"/>
          </ac:cxnSpMkLst>
        </pc:cxnChg>
      </pc:sldChg>
      <pc:sldChg chg="modSp mod">
        <pc:chgData name="Jason Brooks" userId="dcfde700bb2a3a65" providerId="LiveId" clId="{A296BF45-876D-4EB3-BBF3-E6AF22E05C79}" dt="2026-07-26T04:33:09.335" v="1269" actId="14100"/>
        <pc:sldMkLst>
          <pc:docMk/>
          <pc:sldMk cId="2198461265" sldId="318"/>
        </pc:sldMkLst>
        <pc:spChg chg="mod">
          <ac:chgData name="Jason Brooks" userId="dcfde700bb2a3a65" providerId="LiveId" clId="{A296BF45-876D-4EB3-BBF3-E6AF22E05C79}" dt="2026-07-26T04:33:09.335" v="1269" actId="14100"/>
          <ac:spMkLst>
            <pc:docMk/>
            <pc:sldMk cId="2198461265" sldId="318"/>
            <ac:spMk id="2" creationId="{A30607CE-F9E0-3F88-FC6C-786E3C2AE062}"/>
          </ac:spMkLst>
        </pc:spChg>
      </pc:sldChg>
      <pc:sldChg chg="modSp mod">
        <pc:chgData name="Jason Brooks" userId="dcfde700bb2a3a65" providerId="LiveId" clId="{A296BF45-876D-4EB3-BBF3-E6AF22E05C79}" dt="2026-07-26T04:31:36.296" v="1265" actId="20577"/>
        <pc:sldMkLst>
          <pc:docMk/>
          <pc:sldMk cId="914797482" sldId="347"/>
        </pc:sldMkLst>
        <pc:spChg chg="mod">
          <ac:chgData name="Jason Brooks" userId="dcfde700bb2a3a65" providerId="LiveId" clId="{A296BF45-876D-4EB3-BBF3-E6AF22E05C79}" dt="2026-07-26T04:31:36.296" v="1265" actId="20577"/>
          <ac:spMkLst>
            <pc:docMk/>
            <pc:sldMk cId="914797482" sldId="347"/>
            <ac:spMk id="3" creationId="{8E7966F3-B081-025F-BDB0-EA1A7B1C3944}"/>
          </ac:spMkLst>
        </pc:spChg>
      </pc:sldChg>
      <pc:sldChg chg="ord">
        <pc:chgData name="Jason Brooks" userId="dcfde700bb2a3a65" providerId="LiveId" clId="{A296BF45-876D-4EB3-BBF3-E6AF22E05C79}" dt="2026-07-26T00:25:25.794" v="175"/>
        <pc:sldMkLst>
          <pc:docMk/>
          <pc:sldMk cId="3882829497" sldId="354"/>
        </pc:sldMkLst>
      </pc:sldChg>
      <pc:sldChg chg="addSp modSp mod">
        <pc:chgData name="Jason Brooks" userId="dcfde700bb2a3a65" providerId="LiveId" clId="{A296BF45-876D-4EB3-BBF3-E6AF22E05C79}" dt="2026-07-26T04:35:07.697" v="1347" actId="2085"/>
        <pc:sldMkLst>
          <pc:docMk/>
          <pc:sldMk cId="645377398" sldId="358"/>
        </pc:sldMkLst>
        <pc:spChg chg="add mod">
          <ac:chgData name="Jason Brooks" userId="dcfde700bb2a3a65" providerId="LiveId" clId="{A296BF45-876D-4EB3-BBF3-E6AF22E05C79}" dt="2026-07-26T04:35:07.697" v="1347" actId="2085"/>
          <ac:spMkLst>
            <pc:docMk/>
            <pc:sldMk cId="645377398" sldId="358"/>
            <ac:spMk id="5" creationId="{C3A7822A-D144-69C9-325E-7254D8DF48BC}"/>
          </ac:spMkLst>
        </pc:spChg>
        <pc:spChg chg="mod">
          <ac:chgData name="Jason Brooks" userId="dcfde700bb2a3a65" providerId="LiveId" clId="{A296BF45-876D-4EB3-BBF3-E6AF22E05C79}" dt="2026-07-26T04:34:26.553" v="1337" actId="1076"/>
          <ac:spMkLst>
            <pc:docMk/>
            <pc:sldMk cId="645377398" sldId="358"/>
            <ac:spMk id="36" creationId="{8BC81D73-050E-06FD-18E5-F0F6F45C1F9C}"/>
          </ac:spMkLst>
        </pc:spChg>
        <pc:picChg chg="mod">
          <ac:chgData name="Jason Brooks" userId="dcfde700bb2a3a65" providerId="LiveId" clId="{A296BF45-876D-4EB3-BBF3-E6AF22E05C79}" dt="2026-07-26T04:35:03.177" v="1345" actId="1076"/>
          <ac:picMkLst>
            <pc:docMk/>
            <pc:sldMk cId="645377398" sldId="358"/>
            <ac:picMk id="10" creationId="{136C23C3-DB65-D545-C5F1-5961BF55F6FC}"/>
          </ac:picMkLst>
        </pc:picChg>
      </pc:sldChg>
      <pc:sldChg chg="addSp modSp mod modAnim">
        <pc:chgData name="Jason Brooks" userId="dcfde700bb2a3a65" providerId="LiveId" clId="{A296BF45-876D-4EB3-BBF3-E6AF22E05C79}" dt="2026-07-26T04:32:29.382" v="1267" actId="1076"/>
        <pc:sldMkLst>
          <pc:docMk/>
          <pc:sldMk cId="3338792501" sldId="368"/>
        </pc:sldMkLst>
        <pc:spChg chg="mod">
          <ac:chgData name="Jason Brooks" userId="dcfde700bb2a3a65" providerId="LiveId" clId="{A296BF45-876D-4EB3-BBF3-E6AF22E05C79}" dt="2026-07-26T00:26:48.348" v="192" actId="1076"/>
          <ac:spMkLst>
            <pc:docMk/>
            <pc:sldMk cId="3338792501" sldId="368"/>
            <ac:spMk id="3" creationId="{99B36A1E-7D09-FD45-AE22-85014D23F918}"/>
          </ac:spMkLst>
        </pc:spChg>
        <pc:spChg chg="mod">
          <ac:chgData name="Jason Brooks" userId="dcfde700bb2a3a65" providerId="LiveId" clId="{A296BF45-876D-4EB3-BBF3-E6AF22E05C79}" dt="2026-07-26T00:27:35.194" v="198" actId="21"/>
          <ac:spMkLst>
            <pc:docMk/>
            <pc:sldMk cId="3338792501" sldId="368"/>
            <ac:spMk id="22" creationId="{D0FF64BA-55C8-A4F6-337F-323ACAAF9380}"/>
          </ac:spMkLst>
        </pc:spChg>
        <pc:spChg chg="mod">
          <ac:chgData name="Jason Brooks" userId="dcfde700bb2a3a65" providerId="LiveId" clId="{A296BF45-876D-4EB3-BBF3-E6AF22E05C79}" dt="2026-07-26T00:26:35.253" v="190" actId="1076"/>
          <ac:spMkLst>
            <pc:docMk/>
            <pc:sldMk cId="3338792501" sldId="368"/>
            <ac:spMk id="28" creationId="{723DF253-5961-8BF8-3D30-72F78A4F005B}"/>
          </ac:spMkLst>
        </pc:spChg>
        <pc:spChg chg="mod">
          <ac:chgData name="Jason Brooks" userId="dcfde700bb2a3a65" providerId="LiveId" clId="{A296BF45-876D-4EB3-BBF3-E6AF22E05C79}" dt="2026-07-26T00:27:57.132" v="204" actId="20577"/>
          <ac:spMkLst>
            <pc:docMk/>
            <pc:sldMk cId="3338792501" sldId="368"/>
            <ac:spMk id="38" creationId="{7E1647EF-5782-6143-C55B-156A4A5F8825}"/>
          </ac:spMkLst>
        </pc:spChg>
        <pc:spChg chg="mod">
          <ac:chgData name="Jason Brooks" userId="dcfde700bb2a3a65" providerId="LiveId" clId="{A296BF45-876D-4EB3-BBF3-E6AF22E05C79}" dt="2026-07-26T00:27:03.730" v="194" actId="1076"/>
          <ac:spMkLst>
            <pc:docMk/>
            <pc:sldMk cId="3338792501" sldId="368"/>
            <ac:spMk id="41" creationId="{52523AF0-5829-5AFC-4D55-0296AF61CC0A}"/>
          </ac:spMkLst>
        </pc:spChg>
        <pc:spChg chg="mod">
          <ac:chgData name="Jason Brooks" userId="dcfde700bb2a3a65" providerId="LiveId" clId="{A296BF45-876D-4EB3-BBF3-E6AF22E05C79}" dt="2026-07-26T04:32:29.382" v="1267" actId="1076"/>
          <ac:spMkLst>
            <pc:docMk/>
            <pc:sldMk cId="3338792501" sldId="368"/>
            <ac:spMk id="44" creationId="{A9A59DC1-7F17-6FDE-BBD4-F9362A4F6F33}"/>
          </ac:spMkLst>
        </pc:spChg>
        <pc:spChg chg="mod">
          <ac:chgData name="Jason Brooks" userId="dcfde700bb2a3a65" providerId="LiveId" clId="{A296BF45-876D-4EB3-BBF3-E6AF22E05C79}" dt="2026-07-26T01:11:45.369" v="519" actId="20577"/>
          <ac:spMkLst>
            <pc:docMk/>
            <pc:sldMk cId="3338792501" sldId="368"/>
            <ac:spMk id="49" creationId="{2AB6CFA1-2257-AC37-5CD0-F3DE1141BE26}"/>
          </ac:spMkLst>
        </pc:spChg>
        <pc:spChg chg="mod">
          <ac:chgData name="Jason Brooks" userId="dcfde700bb2a3a65" providerId="LiveId" clId="{A296BF45-876D-4EB3-BBF3-E6AF22E05C79}" dt="2026-07-26T01:11:49.986" v="521" actId="20577"/>
          <ac:spMkLst>
            <pc:docMk/>
            <pc:sldMk cId="3338792501" sldId="368"/>
            <ac:spMk id="54" creationId="{452BEA48-2855-81D3-AF1D-FEC34E490C72}"/>
          </ac:spMkLst>
        </pc:spChg>
        <pc:spChg chg="mod">
          <ac:chgData name="Jason Brooks" userId="dcfde700bb2a3a65" providerId="LiveId" clId="{A296BF45-876D-4EB3-BBF3-E6AF22E05C79}" dt="2026-07-26T00:26:58.717" v="193" actId="1076"/>
          <ac:spMkLst>
            <pc:docMk/>
            <pc:sldMk cId="3338792501" sldId="368"/>
            <ac:spMk id="56" creationId="{19E55965-570C-C3C6-3270-DE0D0CA692F7}"/>
          </ac:spMkLst>
        </pc:spChg>
        <pc:spChg chg="mod">
          <ac:chgData name="Jason Brooks" userId="dcfde700bb2a3a65" providerId="LiveId" clId="{A296BF45-876D-4EB3-BBF3-E6AF22E05C79}" dt="2026-07-26T00:26:01.463" v="176" actId="1076"/>
          <ac:spMkLst>
            <pc:docMk/>
            <pc:sldMk cId="3338792501" sldId="368"/>
            <ac:spMk id="57" creationId="{DD59C441-214D-8544-DCB0-D08D0C3F03C9}"/>
          </ac:spMkLst>
        </pc:spChg>
        <pc:spChg chg="mod">
          <ac:chgData name="Jason Brooks" userId="dcfde700bb2a3a65" providerId="LiveId" clId="{A296BF45-876D-4EB3-BBF3-E6AF22E05C79}" dt="2026-07-26T00:28:56.940" v="209" actId="20577"/>
          <ac:spMkLst>
            <pc:docMk/>
            <pc:sldMk cId="3338792501" sldId="368"/>
            <ac:spMk id="58" creationId="{B8CF8C78-35D9-C297-45F9-11FE61CB2AC2}"/>
          </ac:spMkLst>
        </pc:spChg>
        <pc:spChg chg="mod">
          <ac:chgData name="Jason Brooks" userId="dcfde700bb2a3a65" providerId="LiveId" clId="{A296BF45-876D-4EB3-BBF3-E6AF22E05C79}" dt="2026-07-26T00:27:48.526" v="203" actId="20577"/>
          <ac:spMkLst>
            <pc:docMk/>
            <pc:sldMk cId="3338792501" sldId="368"/>
            <ac:spMk id="59" creationId="{62CB7B61-DAA9-909F-E32B-54154B0C3B7E}"/>
          </ac:spMkLst>
        </pc:spChg>
        <pc:spChg chg="add mod">
          <ac:chgData name="Jason Brooks" userId="dcfde700bb2a3a65" providerId="LiveId" clId="{A296BF45-876D-4EB3-BBF3-E6AF22E05C79}" dt="2026-07-26T00:26:18.193" v="185" actId="1076"/>
          <ac:spMkLst>
            <pc:docMk/>
            <pc:sldMk cId="3338792501" sldId="368"/>
            <ac:spMk id="60" creationId="{BEFE5709-8C77-F799-00DF-6AEE7886A058}"/>
          </ac:spMkLst>
        </pc:spChg>
        <pc:spChg chg="mod">
          <ac:chgData name="Jason Brooks" userId="dcfde700bb2a3a65" providerId="LiveId" clId="{A296BF45-876D-4EB3-BBF3-E6AF22E05C79}" dt="2026-07-26T00:31:27.109" v="237" actId="1076"/>
          <ac:spMkLst>
            <pc:docMk/>
            <pc:sldMk cId="3338792501" sldId="368"/>
            <ac:spMk id="61" creationId="{65DC1323-2B12-D32D-6269-17BF8C248036}"/>
          </ac:spMkLst>
        </pc:spChg>
        <pc:spChg chg="add mod">
          <ac:chgData name="Jason Brooks" userId="dcfde700bb2a3a65" providerId="LiveId" clId="{A296BF45-876D-4EB3-BBF3-E6AF22E05C79}" dt="2026-07-26T00:30:41.522" v="220" actId="1076"/>
          <ac:spMkLst>
            <pc:docMk/>
            <pc:sldMk cId="3338792501" sldId="368"/>
            <ac:spMk id="64" creationId="{B4B6CDD7-DA9B-93EE-8DC1-68731163501B}"/>
          </ac:spMkLst>
        </pc:spChg>
        <pc:spChg chg="mod">
          <ac:chgData name="Jason Brooks" userId="dcfde700bb2a3a65" providerId="LiveId" clId="{A296BF45-876D-4EB3-BBF3-E6AF22E05C79}" dt="2026-07-26T00:26:35.253" v="190" actId="1076"/>
          <ac:spMkLst>
            <pc:docMk/>
            <pc:sldMk cId="3338792501" sldId="368"/>
            <ac:spMk id="70" creationId="{5BE5D7FD-2ACC-AE16-BCF3-27C6172D0EB0}"/>
          </ac:spMkLst>
        </pc:spChg>
        <pc:spChg chg="mod">
          <ac:chgData name="Jason Brooks" userId="dcfde700bb2a3a65" providerId="LiveId" clId="{A296BF45-876D-4EB3-BBF3-E6AF22E05C79}" dt="2026-07-26T00:26:35.253" v="190" actId="1076"/>
          <ac:spMkLst>
            <pc:docMk/>
            <pc:sldMk cId="3338792501" sldId="368"/>
            <ac:spMk id="71" creationId="{B834A0D5-A279-47AC-6511-AF75C3012C01}"/>
          </ac:spMkLst>
        </pc:spChg>
        <pc:spChg chg="mod">
          <ac:chgData name="Jason Brooks" userId="dcfde700bb2a3a65" providerId="LiveId" clId="{A296BF45-876D-4EB3-BBF3-E6AF22E05C79}" dt="2026-07-26T03:36:30.489" v="576" actId="1076"/>
          <ac:spMkLst>
            <pc:docMk/>
            <pc:sldMk cId="3338792501" sldId="368"/>
            <ac:spMk id="124" creationId="{8087B644-85EE-A45E-3C93-9FA393BEE59C}"/>
          </ac:spMkLst>
        </pc:spChg>
        <pc:spChg chg="mod">
          <ac:chgData name="Jason Brooks" userId="dcfde700bb2a3a65" providerId="LiveId" clId="{A296BF45-876D-4EB3-BBF3-E6AF22E05C79}" dt="2026-07-26T00:30:45.478" v="221" actId="1076"/>
          <ac:spMkLst>
            <pc:docMk/>
            <pc:sldMk cId="3338792501" sldId="368"/>
            <ac:spMk id="138" creationId="{0C3D964D-6E39-25A4-211A-462EFFD66F51}"/>
          </ac:spMkLst>
        </pc:spChg>
        <pc:spChg chg="mod">
          <ac:chgData name="Jason Brooks" userId="dcfde700bb2a3a65" providerId="LiveId" clId="{A296BF45-876D-4EB3-BBF3-E6AF22E05C79}" dt="2026-07-26T00:26:35.253" v="190" actId="1076"/>
          <ac:spMkLst>
            <pc:docMk/>
            <pc:sldMk cId="3338792501" sldId="368"/>
            <ac:spMk id="145" creationId="{D5BC459F-0E84-AE43-C1E4-E66C0DF0375D}"/>
          </ac:spMkLst>
        </pc:spChg>
        <pc:grpChg chg="mod">
          <ac:chgData name="Jason Brooks" userId="dcfde700bb2a3a65" providerId="LiveId" clId="{A296BF45-876D-4EB3-BBF3-E6AF22E05C79}" dt="2026-07-26T00:26:01.463" v="176" actId="1076"/>
          <ac:grpSpMkLst>
            <pc:docMk/>
            <pc:sldMk cId="3338792501" sldId="368"/>
            <ac:grpSpMk id="4" creationId="{41035C06-3669-E793-AF9B-886353A3AC1B}"/>
          </ac:grpSpMkLst>
        </pc:grpChg>
        <pc:grpChg chg="mod">
          <ac:chgData name="Jason Brooks" userId="dcfde700bb2a3a65" providerId="LiveId" clId="{A296BF45-876D-4EB3-BBF3-E6AF22E05C79}" dt="2026-07-26T00:26:48.348" v="192" actId="1076"/>
          <ac:grpSpMkLst>
            <pc:docMk/>
            <pc:sldMk cId="3338792501" sldId="368"/>
            <ac:grpSpMk id="39" creationId="{E92E3A36-5719-9C7C-AD10-C2DF7CCB6320}"/>
          </ac:grpSpMkLst>
        </pc:grpChg>
        <pc:grpChg chg="add mod">
          <ac:chgData name="Jason Brooks" userId="dcfde700bb2a3a65" providerId="LiveId" clId="{A296BF45-876D-4EB3-BBF3-E6AF22E05C79}" dt="2026-07-26T00:26:18.193" v="185" actId="1076"/>
          <ac:grpSpMkLst>
            <pc:docMk/>
            <pc:sldMk cId="3338792501" sldId="368"/>
            <ac:grpSpMk id="51" creationId="{10C30CFB-145B-6ED1-1B97-4AB51C880D5B}"/>
          </ac:grpSpMkLst>
        </pc:grpChg>
        <pc:grpChg chg="mod">
          <ac:chgData name="Jason Brooks" userId="dcfde700bb2a3a65" providerId="LiveId" clId="{A296BF45-876D-4EB3-BBF3-E6AF22E05C79}" dt="2026-07-26T00:26:35.253" v="190" actId="1076"/>
          <ac:grpSpMkLst>
            <pc:docMk/>
            <pc:sldMk cId="3338792501" sldId="368"/>
            <ac:grpSpMk id="86" creationId="{D8D99606-8ADA-7341-BEC2-BFFA5F5F2D24}"/>
          </ac:grpSpMkLst>
        </pc:grpChg>
        <pc:cxnChg chg="mod">
          <ac:chgData name="Jason Brooks" userId="dcfde700bb2a3a65" providerId="LiveId" clId="{A296BF45-876D-4EB3-BBF3-E6AF22E05C79}" dt="2026-07-26T00:31:27.109" v="237" actId="1076"/>
          <ac:cxnSpMkLst>
            <pc:docMk/>
            <pc:sldMk cId="3338792501" sldId="368"/>
            <ac:cxnSpMk id="46" creationId="{1E4079B0-561B-53BE-3FB2-A5CE63245DEB}"/>
          </ac:cxnSpMkLst>
        </pc:cxnChg>
        <pc:cxnChg chg="add mod">
          <ac:chgData name="Jason Brooks" userId="dcfde700bb2a3a65" providerId="LiveId" clId="{A296BF45-876D-4EB3-BBF3-E6AF22E05C79}" dt="2026-07-26T00:30:15.466" v="212" actId="13822"/>
          <ac:cxnSpMkLst>
            <pc:docMk/>
            <pc:sldMk cId="3338792501" sldId="368"/>
            <ac:cxnSpMk id="63" creationId="{30B062AB-BE34-DB28-8A4A-8F0D3954FEF8}"/>
          </ac:cxnSpMkLst>
        </pc:cxnChg>
        <pc:cxnChg chg="mod">
          <ac:chgData name="Jason Brooks" userId="dcfde700bb2a3a65" providerId="LiveId" clId="{A296BF45-876D-4EB3-BBF3-E6AF22E05C79}" dt="2026-07-26T00:26:35.253" v="190" actId="1076"/>
          <ac:cxnSpMkLst>
            <pc:docMk/>
            <pc:sldMk cId="3338792501" sldId="368"/>
            <ac:cxnSpMk id="67" creationId="{8E26C26B-B4B5-E82C-76FD-66E91E6D45E2}"/>
          </ac:cxnSpMkLst>
        </pc:cxnChg>
      </pc:sldChg>
      <pc:sldChg chg="addSp delSp modSp mod delAnim">
        <pc:chgData name="Jason Brooks" userId="dcfde700bb2a3a65" providerId="LiveId" clId="{A296BF45-876D-4EB3-BBF3-E6AF22E05C79}" dt="2026-07-26T04:19:09.943" v="1048" actId="1076"/>
        <pc:sldMkLst>
          <pc:docMk/>
          <pc:sldMk cId="860999282" sldId="374"/>
        </pc:sldMkLst>
        <pc:spChg chg="mod">
          <ac:chgData name="Jason Brooks" userId="dcfde700bb2a3a65" providerId="LiveId" clId="{A296BF45-876D-4EB3-BBF3-E6AF22E05C79}" dt="2026-07-26T04:00:35.576" v="924" actId="20577"/>
          <ac:spMkLst>
            <pc:docMk/>
            <pc:sldMk cId="860999282" sldId="374"/>
            <ac:spMk id="2" creationId="{68D9FE35-7B43-74C9-73A6-D32CFBFA17C2}"/>
          </ac:spMkLst>
        </pc:spChg>
        <pc:spChg chg="del">
          <ac:chgData name="Jason Brooks" userId="dcfde700bb2a3a65" providerId="LiveId" clId="{A296BF45-876D-4EB3-BBF3-E6AF22E05C79}" dt="2026-07-26T03:52:53.146" v="690" actId="478"/>
          <ac:spMkLst>
            <pc:docMk/>
            <pc:sldMk cId="860999282" sldId="374"/>
            <ac:spMk id="7" creationId="{2F9DCC1F-5D4A-0775-0137-A7DEDC661E8C}"/>
          </ac:spMkLst>
        </pc:spChg>
        <pc:spChg chg="mod">
          <ac:chgData name="Jason Brooks" userId="dcfde700bb2a3a65" providerId="LiveId" clId="{A296BF45-876D-4EB3-BBF3-E6AF22E05C79}" dt="2026-07-26T04:19:09.943" v="1048" actId="1076"/>
          <ac:spMkLst>
            <pc:docMk/>
            <pc:sldMk cId="860999282" sldId="374"/>
            <ac:spMk id="9" creationId="{A280C502-B357-3429-C23D-388068D39627}"/>
          </ac:spMkLst>
        </pc:spChg>
        <pc:spChg chg="del">
          <ac:chgData name="Jason Brooks" userId="dcfde700bb2a3a65" providerId="LiveId" clId="{A296BF45-876D-4EB3-BBF3-E6AF22E05C79}" dt="2026-07-26T03:52:53.146" v="690" actId="478"/>
          <ac:spMkLst>
            <pc:docMk/>
            <pc:sldMk cId="860999282" sldId="374"/>
            <ac:spMk id="13" creationId="{C0B41961-78E5-7605-AE6F-CACFCD01A00D}"/>
          </ac:spMkLst>
        </pc:spChg>
        <pc:spChg chg="mod">
          <ac:chgData name="Jason Brooks" userId="dcfde700bb2a3a65" providerId="LiveId" clId="{A296BF45-876D-4EB3-BBF3-E6AF22E05C79}" dt="2026-07-26T04:19:02.852" v="1047" actId="14"/>
          <ac:spMkLst>
            <pc:docMk/>
            <pc:sldMk cId="860999282" sldId="374"/>
            <ac:spMk id="15" creationId="{7F143DF8-D9E3-005A-8F4F-5EF9B3269160}"/>
          </ac:spMkLst>
        </pc:spChg>
        <pc:spChg chg="del">
          <ac:chgData name="Jason Brooks" userId="dcfde700bb2a3a65" providerId="LiveId" clId="{A296BF45-876D-4EB3-BBF3-E6AF22E05C79}" dt="2026-07-26T03:52:53.146" v="690" actId="478"/>
          <ac:spMkLst>
            <pc:docMk/>
            <pc:sldMk cId="860999282" sldId="374"/>
            <ac:spMk id="19" creationId="{E17902D4-B2A7-3DA3-2209-7228CA193341}"/>
          </ac:spMkLst>
        </pc:spChg>
        <pc:spChg chg="add mod">
          <ac:chgData name="Jason Brooks" userId="dcfde700bb2a3a65" providerId="LiveId" clId="{A296BF45-876D-4EB3-BBF3-E6AF22E05C79}" dt="2026-07-26T03:56:35.987" v="831" actId="1076"/>
          <ac:spMkLst>
            <pc:docMk/>
            <pc:sldMk cId="860999282" sldId="374"/>
            <ac:spMk id="20" creationId="{37E979B3-7166-34A5-04EC-8224C93B44D5}"/>
          </ac:spMkLst>
        </pc:spChg>
        <pc:spChg chg="del">
          <ac:chgData name="Jason Brooks" userId="dcfde700bb2a3a65" providerId="LiveId" clId="{A296BF45-876D-4EB3-BBF3-E6AF22E05C79}" dt="2026-07-26T03:52:53.146" v="690" actId="478"/>
          <ac:spMkLst>
            <pc:docMk/>
            <pc:sldMk cId="860999282" sldId="374"/>
            <ac:spMk id="21" creationId="{148EDF4E-9655-9F80-AA5B-CFC70CD33658}"/>
          </ac:spMkLst>
        </pc:spChg>
        <pc:spChg chg="del">
          <ac:chgData name="Jason Brooks" userId="dcfde700bb2a3a65" providerId="LiveId" clId="{A296BF45-876D-4EB3-BBF3-E6AF22E05C79}" dt="2026-07-26T03:52:53.146" v="690" actId="478"/>
          <ac:spMkLst>
            <pc:docMk/>
            <pc:sldMk cId="860999282" sldId="374"/>
            <ac:spMk id="22" creationId="{D13F20F2-B317-6735-1B85-320F701D1D63}"/>
          </ac:spMkLst>
        </pc:spChg>
        <pc:spChg chg="del">
          <ac:chgData name="Jason Brooks" userId="dcfde700bb2a3a65" providerId="LiveId" clId="{A296BF45-876D-4EB3-BBF3-E6AF22E05C79}" dt="2026-07-26T03:52:53.146" v="690" actId="478"/>
          <ac:spMkLst>
            <pc:docMk/>
            <pc:sldMk cId="860999282" sldId="374"/>
            <ac:spMk id="23" creationId="{579C210D-C60D-7036-343B-8EEC138C360A}"/>
          </ac:spMkLst>
        </pc:spChg>
        <pc:spChg chg="del">
          <ac:chgData name="Jason Brooks" userId="dcfde700bb2a3a65" providerId="LiveId" clId="{A296BF45-876D-4EB3-BBF3-E6AF22E05C79}" dt="2026-07-26T03:52:59.171" v="693" actId="478"/>
          <ac:spMkLst>
            <pc:docMk/>
            <pc:sldMk cId="860999282" sldId="374"/>
            <ac:spMk id="27" creationId="{47A8CFAE-DED0-6C3F-4979-1455142278F6}"/>
          </ac:spMkLst>
        </pc:spChg>
        <pc:spChg chg="add mod">
          <ac:chgData name="Jason Brooks" userId="dcfde700bb2a3a65" providerId="LiveId" clId="{A296BF45-876D-4EB3-BBF3-E6AF22E05C79}" dt="2026-07-26T03:59:44.758" v="850" actId="14100"/>
          <ac:spMkLst>
            <pc:docMk/>
            <pc:sldMk cId="860999282" sldId="374"/>
            <ac:spMk id="29" creationId="{45ACC71F-B34D-A57F-6EFC-2C3182D54EEC}"/>
          </ac:spMkLst>
        </pc:spChg>
        <pc:spChg chg="add mod">
          <ac:chgData name="Jason Brooks" userId="dcfde700bb2a3a65" providerId="LiveId" clId="{A296BF45-876D-4EB3-BBF3-E6AF22E05C79}" dt="2026-07-26T03:56:06.797" v="817" actId="1076"/>
          <ac:spMkLst>
            <pc:docMk/>
            <pc:sldMk cId="860999282" sldId="374"/>
            <ac:spMk id="30" creationId="{583F30AF-6504-B81B-E80B-902E411DD895}"/>
          </ac:spMkLst>
        </pc:spChg>
        <pc:spChg chg="add mod">
          <ac:chgData name="Jason Brooks" userId="dcfde700bb2a3a65" providerId="LiveId" clId="{A296BF45-876D-4EB3-BBF3-E6AF22E05C79}" dt="2026-07-26T03:56:06.797" v="817" actId="1076"/>
          <ac:spMkLst>
            <pc:docMk/>
            <pc:sldMk cId="860999282" sldId="374"/>
            <ac:spMk id="31" creationId="{BFECBA3C-BF4D-521E-4DEE-00FF1B09408A}"/>
          </ac:spMkLst>
        </pc:spChg>
        <pc:spChg chg="add mod">
          <ac:chgData name="Jason Brooks" userId="dcfde700bb2a3a65" providerId="LiveId" clId="{A296BF45-876D-4EB3-BBF3-E6AF22E05C79}" dt="2026-07-26T03:56:06.797" v="817" actId="1076"/>
          <ac:spMkLst>
            <pc:docMk/>
            <pc:sldMk cId="860999282" sldId="374"/>
            <ac:spMk id="32" creationId="{EC731778-F01A-FD1B-400D-11E304F2C764}"/>
          </ac:spMkLst>
        </pc:spChg>
        <pc:spChg chg="add mod">
          <ac:chgData name="Jason Brooks" userId="dcfde700bb2a3a65" providerId="LiveId" clId="{A296BF45-876D-4EB3-BBF3-E6AF22E05C79}" dt="2026-07-26T03:56:06.797" v="817" actId="1076"/>
          <ac:spMkLst>
            <pc:docMk/>
            <pc:sldMk cId="860999282" sldId="374"/>
            <ac:spMk id="33" creationId="{0A2651CC-4AA1-57CE-7A74-6ADE0EEDEC75}"/>
          </ac:spMkLst>
        </pc:spChg>
        <pc:spChg chg="del">
          <ac:chgData name="Jason Brooks" userId="dcfde700bb2a3a65" providerId="LiveId" clId="{A296BF45-876D-4EB3-BBF3-E6AF22E05C79}" dt="2026-07-26T03:52:53.146" v="690" actId="478"/>
          <ac:spMkLst>
            <pc:docMk/>
            <pc:sldMk cId="860999282" sldId="374"/>
            <ac:spMk id="34" creationId="{3B52F438-3906-4DAE-8A8D-F7F144A886F3}"/>
          </ac:spMkLst>
        </pc:spChg>
        <pc:spChg chg="del">
          <ac:chgData name="Jason Brooks" userId="dcfde700bb2a3a65" providerId="LiveId" clId="{A296BF45-876D-4EB3-BBF3-E6AF22E05C79}" dt="2026-07-26T03:52:53.146" v="690" actId="478"/>
          <ac:spMkLst>
            <pc:docMk/>
            <pc:sldMk cId="860999282" sldId="374"/>
            <ac:spMk id="35" creationId="{3F5A0624-BB68-AABC-F95A-F25A9B118246}"/>
          </ac:spMkLst>
        </pc:spChg>
        <pc:spChg chg="del">
          <ac:chgData name="Jason Brooks" userId="dcfde700bb2a3a65" providerId="LiveId" clId="{A296BF45-876D-4EB3-BBF3-E6AF22E05C79}" dt="2026-07-26T03:52:53.146" v="690" actId="478"/>
          <ac:spMkLst>
            <pc:docMk/>
            <pc:sldMk cId="860999282" sldId="374"/>
            <ac:spMk id="36" creationId="{391B31CF-9165-94C2-046D-DCE5AC12F787}"/>
          </ac:spMkLst>
        </pc:spChg>
        <pc:spChg chg="del">
          <ac:chgData name="Jason Brooks" userId="dcfde700bb2a3a65" providerId="LiveId" clId="{A296BF45-876D-4EB3-BBF3-E6AF22E05C79}" dt="2026-07-26T03:52:53.146" v="690" actId="478"/>
          <ac:spMkLst>
            <pc:docMk/>
            <pc:sldMk cId="860999282" sldId="374"/>
            <ac:spMk id="37" creationId="{A641C4E1-FB5B-746E-8C6B-25D844020627}"/>
          </ac:spMkLst>
        </pc:spChg>
        <pc:spChg chg="add mod">
          <ac:chgData name="Jason Brooks" userId="dcfde700bb2a3a65" providerId="LiveId" clId="{A296BF45-876D-4EB3-BBF3-E6AF22E05C79}" dt="2026-07-26T03:57:42.650" v="846" actId="1035"/>
          <ac:spMkLst>
            <pc:docMk/>
            <pc:sldMk cId="860999282" sldId="374"/>
            <ac:spMk id="40" creationId="{4DE4791A-FD53-FD55-D423-859F50A6912B}"/>
          </ac:spMkLst>
        </pc:spChg>
        <pc:picChg chg="mod">
          <ac:chgData name="Jason Brooks" userId="dcfde700bb2a3a65" providerId="LiveId" clId="{A296BF45-876D-4EB3-BBF3-E6AF22E05C79}" dt="2026-07-26T03:48:28.903" v="657" actId="14100"/>
          <ac:picMkLst>
            <pc:docMk/>
            <pc:sldMk cId="860999282" sldId="374"/>
            <ac:picMk id="3" creationId="{22F61C86-E353-D4E3-4B90-882CE6E29A01}"/>
          </ac:picMkLst>
        </pc:picChg>
        <pc:picChg chg="add mod">
          <ac:chgData name="Jason Brooks" userId="dcfde700bb2a3a65" providerId="LiveId" clId="{A296BF45-876D-4EB3-BBF3-E6AF22E05C79}" dt="2026-07-26T03:57:15.894" v="838" actId="1076"/>
          <ac:picMkLst>
            <pc:docMk/>
            <pc:sldMk cId="860999282" sldId="374"/>
            <ac:picMk id="12" creationId="{BC560360-B607-7C1A-B499-399BF6D6C61D}"/>
          </ac:picMkLst>
        </pc:picChg>
        <pc:picChg chg="add mod">
          <ac:chgData name="Jason Brooks" userId="dcfde700bb2a3a65" providerId="LiveId" clId="{A296BF45-876D-4EB3-BBF3-E6AF22E05C79}" dt="2026-07-26T03:56:06.797" v="817" actId="1076"/>
          <ac:picMkLst>
            <pc:docMk/>
            <pc:sldMk cId="860999282" sldId="374"/>
            <ac:picMk id="14" creationId="{320A655C-63EE-76DF-202D-23255631D54C}"/>
          </ac:picMkLst>
        </pc:picChg>
        <pc:picChg chg="add mod">
          <ac:chgData name="Jason Brooks" userId="dcfde700bb2a3a65" providerId="LiveId" clId="{A296BF45-876D-4EB3-BBF3-E6AF22E05C79}" dt="2026-07-26T03:56:13.641" v="820" actId="1076"/>
          <ac:picMkLst>
            <pc:docMk/>
            <pc:sldMk cId="860999282" sldId="374"/>
            <ac:picMk id="25" creationId="{C9565224-3A3E-2117-4C70-6204809B2315}"/>
          </ac:picMkLst>
        </pc:picChg>
        <pc:cxnChg chg="add mod">
          <ac:chgData name="Jason Brooks" userId="dcfde700bb2a3a65" providerId="LiveId" clId="{A296BF45-876D-4EB3-BBF3-E6AF22E05C79}" dt="2026-07-26T03:56:06.797" v="817" actId="1076"/>
          <ac:cxnSpMkLst>
            <pc:docMk/>
            <pc:sldMk cId="860999282" sldId="374"/>
            <ac:cxnSpMk id="28" creationId="{5E103FF4-30DB-1829-FCFA-E9A6ADA9E1FB}"/>
          </ac:cxnSpMkLst>
        </pc:cxnChg>
        <pc:cxnChg chg="add mod">
          <ac:chgData name="Jason Brooks" userId="dcfde700bb2a3a65" providerId="LiveId" clId="{A296BF45-876D-4EB3-BBF3-E6AF22E05C79}" dt="2026-07-26T03:56:06.797" v="817" actId="1076"/>
          <ac:cxnSpMkLst>
            <pc:docMk/>
            <pc:sldMk cId="860999282" sldId="374"/>
            <ac:cxnSpMk id="38" creationId="{8F6C64F8-AE11-6DF2-46B2-1C70709B5424}"/>
          </ac:cxnSpMkLst>
        </pc:cxnChg>
        <pc:cxnChg chg="mod">
          <ac:chgData name="Jason Brooks" userId="dcfde700bb2a3a65" providerId="LiveId" clId="{A296BF45-876D-4EB3-BBF3-E6AF22E05C79}" dt="2026-07-26T03:59:44.758" v="850" actId="14100"/>
          <ac:cxnSpMkLst>
            <pc:docMk/>
            <pc:sldMk cId="860999282" sldId="374"/>
            <ac:cxnSpMk id="39" creationId="{14732CCC-F26E-8024-5478-290112C652BC}"/>
          </ac:cxnSpMkLst>
        </pc:cxnChg>
      </pc:sldChg>
      <pc:sldChg chg="modSp mod">
        <pc:chgData name="Jason Brooks" userId="dcfde700bb2a3a65" providerId="LiveId" clId="{A296BF45-876D-4EB3-BBF3-E6AF22E05C79}" dt="2026-07-26T00:34:18.972" v="244" actId="20577"/>
        <pc:sldMkLst>
          <pc:docMk/>
          <pc:sldMk cId="3096149669" sldId="439"/>
        </pc:sldMkLst>
        <pc:spChg chg="mod">
          <ac:chgData name="Jason Brooks" userId="dcfde700bb2a3a65" providerId="LiveId" clId="{A296BF45-876D-4EB3-BBF3-E6AF22E05C79}" dt="2026-07-26T00:34:18.972" v="244" actId="20577"/>
          <ac:spMkLst>
            <pc:docMk/>
            <pc:sldMk cId="3096149669" sldId="439"/>
            <ac:spMk id="4" creationId="{ACF13008-BE69-7DA2-4ACF-D9D5532C2912}"/>
          </ac:spMkLst>
        </pc:spChg>
      </pc:sldChg>
      <pc:sldChg chg="addSp modSp mod modAnim">
        <pc:chgData name="Jason Brooks" userId="dcfde700bb2a3a65" providerId="LiveId" clId="{A296BF45-876D-4EB3-BBF3-E6AF22E05C79}" dt="2026-07-26T04:30:51.586" v="1264" actId="20577"/>
        <pc:sldMkLst>
          <pc:docMk/>
          <pc:sldMk cId="2722074126" sldId="441"/>
        </pc:sldMkLst>
        <pc:spChg chg="add mod">
          <ac:chgData name="Jason Brooks" userId="dcfde700bb2a3a65" providerId="LiveId" clId="{A296BF45-876D-4EB3-BBF3-E6AF22E05C79}" dt="2026-07-26T04:27:44.105" v="1223" actId="1076"/>
          <ac:spMkLst>
            <pc:docMk/>
            <pc:sldMk cId="2722074126" sldId="441"/>
            <ac:spMk id="3" creationId="{D6381A77-D02C-3446-021A-CE92B48BCBA3}"/>
          </ac:spMkLst>
        </pc:spChg>
        <pc:spChg chg="add mod">
          <ac:chgData name="Jason Brooks" userId="dcfde700bb2a3a65" providerId="LiveId" clId="{A296BF45-876D-4EB3-BBF3-E6AF22E05C79}" dt="2026-07-26T00:14:11.966" v="132" actId="1038"/>
          <ac:spMkLst>
            <pc:docMk/>
            <pc:sldMk cId="2722074126" sldId="441"/>
            <ac:spMk id="6" creationId="{8C806EC6-D476-8BF8-3622-42C0DC3B7046}"/>
          </ac:spMkLst>
        </pc:spChg>
        <pc:spChg chg="mod">
          <ac:chgData name="Jason Brooks" userId="dcfde700bb2a3a65" providerId="LiveId" clId="{A296BF45-876D-4EB3-BBF3-E6AF22E05C79}" dt="2026-07-26T04:27:46.043" v="1224" actId="1076"/>
          <ac:spMkLst>
            <pc:docMk/>
            <pc:sldMk cId="2722074126" sldId="441"/>
            <ac:spMk id="8" creationId="{BE86735C-BF9D-548D-D8E8-ACFB37B389A6}"/>
          </ac:spMkLst>
        </pc:spChg>
        <pc:spChg chg="mod">
          <ac:chgData name="Jason Brooks" userId="dcfde700bb2a3a65" providerId="LiveId" clId="{A296BF45-876D-4EB3-BBF3-E6AF22E05C79}" dt="2026-07-26T04:25:25.821" v="1189" actId="1076"/>
          <ac:spMkLst>
            <pc:docMk/>
            <pc:sldMk cId="2722074126" sldId="441"/>
            <ac:spMk id="9" creationId="{F4C504F4-FA75-0DC2-F998-E48D3299E1F3}"/>
          </ac:spMkLst>
        </pc:spChg>
        <pc:spChg chg="mod">
          <ac:chgData name="Jason Brooks" userId="dcfde700bb2a3a65" providerId="LiveId" clId="{A296BF45-876D-4EB3-BBF3-E6AF22E05C79}" dt="2026-07-26T04:28:04.143" v="1230" actId="1076"/>
          <ac:spMkLst>
            <pc:docMk/>
            <pc:sldMk cId="2722074126" sldId="441"/>
            <ac:spMk id="10" creationId="{74AFF7ED-39E3-35A8-9C5E-FB9D5632E03A}"/>
          </ac:spMkLst>
        </pc:spChg>
        <pc:spChg chg="mod">
          <ac:chgData name="Jason Brooks" userId="dcfde700bb2a3a65" providerId="LiveId" clId="{A296BF45-876D-4EB3-BBF3-E6AF22E05C79}" dt="2026-07-26T04:27:57.083" v="1226" actId="1076"/>
          <ac:spMkLst>
            <pc:docMk/>
            <pc:sldMk cId="2722074126" sldId="441"/>
            <ac:spMk id="15" creationId="{61324B7B-DF73-DCB4-E75A-2E1318D17AF7}"/>
          </ac:spMkLst>
        </pc:spChg>
        <pc:spChg chg="add mod">
          <ac:chgData name="Jason Brooks" userId="dcfde700bb2a3a65" providerId="LiveId" clId="{A296BF45-876D-4EB3-BBF3-E6AF22E05C79}" dt="2026-07-26T04:28:02.291" v="1229" actId="1076"/>
          <ac:spMkLst>
            <pc:docMk/>
            <pc:sldMk cId="2722074126" sldId="441"/>
            <ac:spMk id="16" creationId="{D478FE9F-D8F6-B950-89CC-DF7AEED0835C}"/>
          </ac:spMkLst>
        </pc:spChg>
        <pc:spChg chg="mod">
          <ac:chgData name="Jason Brooks" userId="dcfde700bb2a3a65" providerId="LiveId" clId="{A296BF45-876D-4EB3-BBF3-E6AF22E05C79}" dt="2026-07-26T04:27:25.335" v="1217" actId="20577"/>
          <ac:spMkLst>
            <pc:docMk/>
            <pc:sldMk cId="2722074126" sldId="441"/>
            <ac:spMk id="18" creationId="{5F32E0C3-2408-4A39-371A-026FEE68AA21}"/>
          </ac:spMkLst>
        </pc:spChg>
        <pc:spChg chg="mod">
          <ac:chgData name="Jason Brooks" userId="dcfde700bb2a3a65" providerId="LiveId" clId="{A296BF45-876D-4EB3-BBF3-E6AF22E05C79}" dt="2026-07-26T04:27:28.371" v="1219" actId="20577"/>
          <ac:spMkLst>
            <pc:docMk/>
            <pc:sldMk cId="2722074126" sldId="441"/>
            <ac:spMk id="19" creationId="{067A95BA-68CB-6A99-7891-99492801034F}"/>
          </ac:spMkLst>
        </pc:spChg>
        <pc:spChg chg="mod">
          <ac:chgData name="Jason Brooks" userId="dcfde700bb2a3a65" providerId="LiveId" clId="{A296BF45-876D-4EB3-BBF3-E6AF22E05C79}" dt="2026-07-26T04:25:25.821" v="1189" actId="1076"/>
          <ac:spMkLst>
            <pc:docMk/>
            <pc:sldMk cId="2722074126" sldId="441"/>
            <ac:spMk id="20" creationId="{0ECFA82C-CED8-669C-B11B-3CFD613C662E}"/>
          </ac:spMkLst>
        </pc:spChg>
        <pc:spChg chg="mod">
          <ac:chgData name="Jason Brooks" userId="dcfde700bb2a3a65" providerId="LiveId" clId="{A296BF45-876D-4EB3-BBF3-E6AF22E05C79}" dt="2026-07-26T04:25:25.821" v="1189" actId="1076"/>
          <ac:spMkLst>
            <pc:docMk/>
            <pc:sldMk cId="2722074126" sldId="441"/>
            <ac:spMk id="21" creationId="{2567E747-2C5A-E184-2EDC-D9D0286BDC65}"/>
          </ac:spMkLst>
        </pc:spChg>
        <pc:spChg chg="mod">
          <ac:chgData name="Jason Brooks" userId="dcfde700bb2a3a65" providerId="LiveId" clId="{A296BF45-876D-4EB3-BBF3-E6AF22E05C79}" dt="2026-07-26T00:14:42.045" v="168" actId="1076"/>
          <ac:spMkLst>
            <pc:docMk/>
            <pc:sldMk cId="2722074126" sldId="441"/>
            <ac:spMk id="22" creationId="{06C55A88-18B9-1E45-6F20-88C986212881}"/>
          </ac:spMkLst>
        </pc:spChg>
        <pc:spChg chg="mod">
          <ac:chgData name="Jason Brooks" userId="dcfde700bb2a3a65" providerId="LiveId" clId="{A296BF45-876D-4EB3-BBF3-E6AF22E05C79}" dt="2026-07-26T04:29:28.871" v="1253" actId="255"/>
          <ac:spMkLst>
            <pc:docMk/>
            <pc:sldMk cId="2722074126" sldId="441"/>
            <ac:spMk id="23" creationId="{AF06E452-DEB0-2EB4-ABF7-5B43EE82B252}"/>
          </ac:spMkLst>
        </pc:spChg>
        <pc:spChg chg="add mod">
          <ac:chgData name="Jason Brooks" userId="dcfde700bb2a3a65" providerId="LiveId" clId="{A296BF45-876D-4EB3-BBF3-E6AF22E05C79}" dt="2026-07-26T00:14:39.548" v="167" actId="1076"/>
          <ac:spMkLst>
            <pc:docMk/>
            <pc:sldMk cId="2722074126" sldId="441"/>
            <ac:spMk id="24" creationId="{56A2E277-671E-ADD0-BF3E-9C6BC9883A5A}"/>
          </ac:spMkLst>
        </pc:spChg>
        <pc:spChg chg="mod">
          <ac:chgData name="Jason Brooks" userId="dcfde700bb2a3a65" providerId="LiveId" clId="{A296BF45-876D-4EB3-BBF3-E6AF22E05C79}" dt="2026-07-26T04:30:41.718" v="1257"/>
          <ac:spMkLst>
            <pc:docMk/>
            <pc:sldMk cId="2722074126" sldId="441"/>
            <ac:spMk id="26" creationId="{C9CDBF0B-7804-350D-DBB8-9F123F5A1D25}"/>
          </ac:spMkLst>
        </pc:spChg>
        <pc:spChg chg="mod">
          <ac:chgData name="Jason Brooks" userId="dcfde700bb2a3a65" providerId="LiveId" clId="{A296BF45-876D-4EB3-BBF3-E6AF22E05C79}" dt="2026-07-26T04:30:41.718" v="1257"/>
          <ac:spMkLst>
            <pc:docMk/>
            <pc:sldMk cId="2722074126" sldId="441"/>
            <ac:spMk id="27" creationId="{73863B5F-D11E-9BF0-0C13-685A5E1C1EA5}"/>
          </ac:spMkLst>
        </pc:spChg>
        <pc:spChg chg="mod">
          <ac:chgData name="Jason Brooks" userId="dcfde700bb2a3a65" providerId="LiveId" clId="{A296BF45-876D-4EB3-BBF3-E6AF22E05C79}" dt="2026-07-26T04:30:51.586" v="1264" actId="20577"/>
          <ac:spMkLst>
            <pc:docMk/>
            <pc:sldMk cId="2722074126" sldId="441"/>
            <ac:spMk id="28" creationId="{AAB41AEA-08C5-0DF8-E414-FB12E520E779}"/>
          </ac:spMkLst>
        </pc:spChg>
        <pc:spChg chg="add mod">
          <ac:chgData name="Jason Brooks" userId="dcfde700bb2a3a65" providerId="LiveId" clId="{A296BF45-876D-4EB3-BBF3-E6AF22E05C79}" dt="2026-07-26T04:27:32.953" v="1220" actId="1076"/>
          <ac:spMkLst>
            <pc:docMk/>
            <pc:sldMk cId="2722074126" sldId="441"/>
            <ac:spMk id="30" creationId="{14FF7E82-83A7-F014-7B73-1A158BDBBC99}"/>
          </ac:spMkLst>
        </pc:spChg>
        <pc:spChg chg="add mod">
          <ac:chgData name="Jason Brooks" userId="dcfde700bb2a3a65" providerId="LiveId" clId="{A296BF45-876D-4EB3-BBF3-E6AF22E05C79}" dt="2026-07-26T04:29:09.032" v="1247" actId="1076"/>
          <ac:spMkLst>
            <pc:docMk/>
            <pc:sldMk cId="2722074126" sldId="441"/>
            <ac:spMk id="32" creationId="{C64B2A67-53EC-52DE-08E2-DE93D5976B88}"/>
          </ac:spMkLst>
        </pc:spChg>
        <pc:spChg chg="mod">
          <ac:chgData name="Jason Brooks" userId="dcfde700bb2a3a65" providerId="LiveId" clId="{A296BF45-876D-4EB3-BBF3-E6AF22E05C79}" dt="2026-07-26T04:27:42.416" v="1222" actId="1076"/>
          <ac:spMkLst>
            <pc:docMk/>
            <pc:sldMk cId="2722074126" sldId="441"/>
            <ac:spMk id="38" creationId="{5A1C784F-142E-194A-21C7-7AB120EB5AF8}"/>
          </ac:spMkLst>
        </pc:spChg>
        <pc:spChg chg="mod">
          <ac:chgData name="Jason Brooks" userId="dcfde700bb2a3a65" providerId="LiveId" clId="{A296BF45-876D-4EB3-BBF3-E6AF22E05C79}" dt="2026-07-26T04:28:00.073" v="1228" actId="1076"/>
          <ac:spMkLst>
            <pc:docMk/>
            <pc:sldMk cId="2722074126" sldId="441"/>
            <ac:spMk id="40" creationId="{2C1A42BB-0065-1EFA-0A9C-6CC1E82A75E2}"/>
          </ac:spMkLst>
        </pc:spChg>
        <pc:spChg chg="mod">
          <ac:chgData name="Jason Brooks" userId="dcfde700bb2a3a65" providerId="LiveId" clId="{A296BF45-876D-4EB3-BBF3-E6AF22E05C79}" dt="2026-07-26T04:25:25.821" v="1189" actId="1076"/>
          <ac:spMkLst>
            <pc:docMk/>
            <pc:sldMk cId="2722074126" sldId="441"/>
            <ac:spMk id="41" creationId="{DE9583B0-4336-BE32-D068-EE7F1E45D07F}"/>
          </ac:spMkLst>
        </pc:spChg>
        <pc:spChg chg="mod">
          <ac:chgData name="Jason Brooks" userId="dcfde700bb2a3a65" providerId="LiveId" clId="{A296BF45-876D-4EB3-BBF3-E6AF22E05C79}" dt="2026-07-26T04:27:58.683" v="1227" actId="1076"/>
          <ac:spMkLst>
            <pc:docMk/>
            <pc:sldMk cId="2722074126" sldId="441"/>
            <ac:spMk id="43" creationId="{10E896C4-B7F3-2957-0AE6-F95D4A783FC8}"/>
          </ac:spMkLst>
        </pc:spChg>
        <pc:spChg chg="mod">
          <ac:chgData name="Jason Brooks" userId="dcfde700bb2a3a65" providerId="LiveId" clId="{A296BF45-876D-4EB3-BBF3-E6AF22E05C79}" dt="2026-07-26T04:27:40.995" v="1221" actId="1076"/>
          <ac:spMkLst>
            <pc:docMk/>
            <pc:sldMk cId="2722074126" sldId="441"/>
            <ac:spMk id="44" creationId="{3851964A-88BB-4246-87A9-49784D2CE4F4}"/>
          </ac:spMkLst>
        </pc:spChg>
        <pc:spChg chg="mod">
          <ac:chgData name="Jason Brooks" userId="dcfde700bb2a3a65" providerId="LiveId" clId="{A296BF45-876D-4EB3-BBF3-E6AF22E05C79}" dt="2026-07-26T04:29:22.375" v="1251" actId="1076"/>
          <ac:spMkLst>
            <pc:docMk/>
            <pc:sldMk cId="2722074126" sldId="441"/>
            <ac:spMk id="55" creationId="{E77971C9-D5DB-CF6F-68BA-85188AF3E85B}"/>
          </ac:spMkLst>
        </pc:spChg>
        <pc:grpChg chg="mod">
          <ac:chgData name="Jason Brooks" userId="dcfde700bb2a3a65" providerId="LiveId" clId="{A296BF45-876D-4EB3-BBF3-E6AF22E05C79}" dt="2026-07-26T04:25:28.160" v="1190" actId="1076"/>
          <ac:grpSpMkLst>
            <pc:docMk/>
            <pc:sldMk cId="2722074126" sldId="441"/>
            <ac:grpSpMk id="12" creationId="{9A2857C6-AA08-EB49-A971-61275DD77535}"/>
          </ac:grpSpMkLst>
        </pc:grpChg>
        <pc:grpChg chg="add mod">
          <ac:chgData name="Jason Brooks" userId="dcfde700bb2a3a65" providerId="LiveId" clId="{A296BF45-876D-4EB3-BBF3-E6AF22E05C79}" dt="2026-07-26T04:30:41.718" v="1257"/>
          <ac:grpSpMkLst>
            <pc:docMk/>
            <pc:sldMk cId="2722074126" sldId="441"/>
            <ac:grpSpMk id="25" creationId="{C8BE9305-8415-4B1F-06D0-8C375CE9BAD1}"/>
          </ac:grpSpMkLst>
        </pc:grpChg>
      </pc:sldChg>
      <pc:sldChg chg="add">
        <pc:chgData name="Jason Brooks" userId="dcfde700bb2a3a65" providerId="LiveId" clId="{A296BF45-876D-4EB3-BBF3-E6AF22E05C79}" dt="2026-07-26T00:15:54.851" v="170"/>
        <pc:sldMkLst>
          <pc:docMk/>
          <pc:sldMk cId="1467209276" sldId="492"/>
        </pc:sldMkLst>
      </pc:sldChg>
      <pc:sldChg chg="del">
        <pc:chgData name="Jason Brooks" userId="dcfde700bb2a3a65" providerId="LiveId" clId="{A296BF45-876D-4EB3-BBF3-E6AF22E05C79}" dt="2026-07-26T00:15:47.894" v="169" actId="2696"/>
        <pc:sldMkLst>
          <pc:docMk/>
          <pc:sldMk cId="2346754003" sldId="492"/>
        </pc:sldMkLst>
      </pc:sldChg>
      <pc:sldChg chg="modSp mod">
        <pc:chgData name="Jason Brooks" userId="dcfde700bb2a3a65" providerId="LiveId" clId="{A296BF45-876D-4EB3-BBF3-E6AF22E05C79}" dt="2026-07-26T00:33:58.740" v="243" actId="20577"/>
        <pc:sldMkLst>
          <pc:docMk/>
          <pc:sldMk cId="1122518951" sldId="499"/>
        </pc:sldMkLst>
        <pc:spChg chg="mod">
          <ac:chgData name="Jason Brooks" userId="dcfde700bb2a3a65" providerId="LiveId" clId="{A296BF45-876D-4EB3-BBF3-E6AF22E05C79}" dt="2026-07-26T00:33:58.740" v="243" actId="20577"/>
          <ac:spMkLst>
            <pc:docMk/>
            <pc:sldMk cId="1122518951" sldId="499"/>
            <ac:spMk id="26" creationId="{60416E8A-9302-C475-819F-EFD4268A95A1}"/>
          </ac:spMkLst>
        </pc:spChg>
      </pc:sldChg>
      <pc:sldChg chg="addSp delSp modSp mod addAnim delAnim modAnim">
        <pc:chgData name="Jason Brooks" userId="dcfde700bb2a3a65" providerId="LiveId" clId="{A296BF45-876D-4EB3-BBF3-E6AF22E05C79}" dt="2026-07-26T04:33:43.530" v="1324" actId="20577"/>
        <pc:sldMkLst>
          <pc:docMk/>
          <pc:sldMk cId="1457896968" sldId="500"/>
        </pc:sldMkLst>
        <pc:spChg chg="add del mod">
          <ac:chgData name="Jason Brooks" userId="dcfde700bb2a3a65" providerId="LiveId" clId="{A296BF45-876D-4EB3-BBF3-E6AF22E05C79}" dt="2026-07-26T04:22:14.644" v="1114"/>
          <ac:spMkLst>
            <pc:docMk/>
            <pc:sldMk cId="1457896968" sldId="500"/>
            <ac:spMk id="9" creationId="{C1747991-4E8A-BC90-6BD5-884005F14EC7}"/>
          </ac:spMkLst>
        </pc:spChg>
        <pc:spChg chg="add mod">
          <ac:chgData name="Jason Brooks" userId="dcfde700bb2a3a65" providerId="LiveId" clId="{A296BF45-876D-4EB3-BBF3-E6AF22E05C79}" dt="2026-07-26T04:22:23.479" v="1118" actId="1076"/>
          <ac:spMkLst>
            <pc:docMk/>
            <pc:sldMk cId="1457896968" sldId="500"/>
            <ac:spMk id="10" creationId="{A461FC63-86B0-D252-6B42-28C7053D1907}"/>
          </ac:spMkLst>
        </pc:spChg>
        <pc:spChg chg="mod">
          <ac:chgData name="Jason Brooks" userId="dcfde700bb2a3a65" providerId="LiveId" clId="{A296BF45-876D-4EB3-BBF3-E6AF22E05C79}" dt="2026-07-26T04:20:48.284" v="1065" actId="1076"/>
          <ac:spMkLst>
            <pc:docMk/>
            <pc:sldMk cId="1457896968" sldId="500"/>
            <ac:spMk id="14" creationId="{8DD2A8F3-A4FE-091D-CA6A-18B63654167E}"/>
          </ac:spMkLst>
        </pc:spChg>
        <pc:spChg chg="mod">
          <ac:chgData name="Jason Brooks" userId="dcfde700bb2a3a65" providerId="LiveId" clId="{A296BF45-876D-4EB3-BBF3-E6AF22E05C79}" dt="2026-07-26T04:21:10.049" v="1072" actId="1076"/>
          <ac:spMkLst>
            <pc:docMk/>
            <pc:sldMk cId="1457896968" sldId="500"/>
            <ac:spMk id="17" creationId="{4E8C5F7E-C91B-F1F7-99FD-DDB4545B8D13}"/>
          </ac:spMkLst>
        </pc:spChg>
        <pc:spChg chg="del">
          <ac:chgData name="Jason Brooks" userId="dcfde700bb2a3a65" providerId="LiveId" clId="{A296BF45-876D-4EB3-BBF3-E6AF22E05C79}" dt="2026-07-26T04:19:51.702" v="1060" actId="478"/>
          <ac:spMkLst>
            <pc:docMk/>
            <pc:sldMk cId="1457896968" sldId="500"/>
            <ac:spMk id="18" creationId="{39FA6714-E9BA-A2F7-9557-D68051FC7E12}"/>
          </ac:spMkLst>
        </pc:spChg>
        <pc:spChg chg="mod">
          <ac:chgData name="Jason Brooks" userId="dcfde700bb2a3a65" providerId="LiveId" clId="{A296BF45-876D-4EB3-BBF3-E6AF22E05C79}" dt="2026-07-26T04:33:43.530" v="1324" actId="20577"/>
          <ac:spMkLst>
            <pc:docMk/>
            <pc:sldMk cId="1457896968" sldId="500"/>
            <ac:spMk id="19" creationId="{9C69511F-6A36-9214-857E-5B3FE9EFDC91}"/>
          </ac:spMkLst>
        </pc:spChg>
        <pc:spChg chg="add del">
          <ac:chgData name="Jason Brooks" userId="dcfde700bb2a3a65" providerId="LiveId" clId="{A296BF45-876D-4EB3-BBF3-E6AF22E05C79}" dt="2026-07-26T04:19:50.950" v="1059" actId="478"/>
          <ac:spMkLst>
            <pc:docMk/>
            <pc:sldMk cId="1457896968" sldId="500"/>
            <ac:spMk id="20" creationId="{84147AAD-1DF4-9D39-293B-AC494DE5095D}"/>
          </ac:spMkLst>
        </pc:spChg>
        <pc:cxnChg chg="mod">
          <ac:chgData name="Jason Brooks" userId="dcfde700bb2a3a65" providerId="LiveId" clId="{A296BF45-876D-4EB3-BBF3-E6AF22E05C79}" dt="2026-07-26T04:21:19.930" v="1087" actId="14100"/>
          <ac:cxnSpMkLst>
            <pc:docMk/>
            <pc:sldMk cId="1457896968" sldId="500"/>
            <ac:cxnSpMk id="16" creationId="{C8BBDE10-424F-6D2E-8559-36F34AF6C0C9}"/>
          </ac:cxnSpMkLst>
        </pc:cxnChg>
        <pc:cxnChg chg="add mod">
          <ac:chgData name="Jason Brooks" userId="dcfde700bb2a3a65" providerId="LiveId" clId="{A296BF45-876D-4EB3-BBF3-E6AF22E05C79}" dt="2026-07-26T04:22:26.558" v="1119" actId="14100"/>
          <ac:cxnSpMkLst>
            <pc:docMk/>
            <pc:sldMk cId="1457896968" sldId="500"/>
            <ac:cxnSpMk id="21" creationId="{DC1AE384-9698-21A6-3F24-FF6425036038}"/>
          </ac:cxnSpMkLst>
        </pc:cxnChg>
      </pc:sldChg>
      <pc:sldChg chg="del ord">
        <pc:chgData name="Jason Brooks" userId="dcfde700bb2a3a65" providerId="LiveId" clId="{A296BF45-876D-4EB3-BBF3-E6AF22E05C79}" dt="2026-07-26T00:15:59.638" v="173" actId="47"/>
        <pc:sldMkLst>
          <pc:docMk/>
          <pc:sldMk cId="1710376334" sldId="503"/>
        </pc:sldMkLst>
      </pc:sldChg>
      <pc:sldChg chg="addSp delSp modSp new del mod ord modClrScheme chgLayout">
        <pc:chgData name="Jason Brooks" userId="dcfde700bb2a3a65" providerId="LiveId" clId="{A296BF45-876D-4EB3-BBF3-E6AF22E05C79}" dt="2026-07-26T03:58:19.232" v="849" actId="47"/>
        <pc:sldMkLst>
          <pc:docMk/>
          <pc:sldMk cId="738826426" sldId="504"/>
        </pc:sldMkLst>
        <pc:spChg chg="add mod">
          <ac:chgData name="Jason Brooks" userId="dcfde700bb2a3a65" providerId="LiveId" clId="{A296BF45-876D-4EB3-BBF3-E6AF22E05C79}" dt="2026-07-26T03:42:27.196" v="623" actId="1076"/>
          <ac:spMkLst>
            <pc:docMk/>
            <pc:sldMk cId="738826426" sldId="504"/>
            <ac:spMk id="7" creationId="{CFF01536-05B0-2A9F-C53C-F6C85DDAD11B}"/>
          </ac:spMkLst>
        </pc:spChg>
        <pc:spChg chg="add mod">
          <ac:chgData name="Jason Brooks" userId="dcfde700bb2a3a65" providerId="LiveId" clId="{A296BF45-876D-4EB3-BBF3-E6AF22E05C79}" dt="2026-07-26T03:48:15.932" v="655" actId="20577"/>
          <ac:spMkLst>
            <pc:docMk/>
            <pc:sldMk cId="738826426" sldId="504"/>
            <ac:spMk id="9" creationId="{E0059521-C85F-17DE-4189-C4D897DF3535}"/>
          </ac:spMkLst>
        </pc:spChg>
        <pc:spChg chg="add mod">
          <ac:chgData name="Jason Brooks" userId="dcfde700bb2a3a65" providerId="LiveId" clId="{A296BF45-876D-4EB3-BBF3-E6AF22E05C79}" dt="2026-07-26T01:44:17.362" v="553" actId="1076"/>
          <ac:spMkLst>
            <pc:docMk/>
            <pc:sldMk cId="738826426" sldId="504"/>
            <ac:spMk id="11" creationId="{9B3B1A5E-E2D6-1209-C8AF-BACDCF2BD9AD}"/>
          </ac:spMkLst>
        </pc:spChg>
        <pc:spChg chg="add mod">
          <ac:chgData name="Jason Brooks" userId="dcfde700bb2a3a65" providerId="LiveId" clId="{A296BF45-876D-4EB3-BBF3-E6AF22E05C79}" dt="2026-07-26T03:51:23.891" v="671" actId="1076"/>
          <ac:spMkLst>
            <pc:docMk/>
            <pc:sldMk cId="738826426" sldId="504"/>
            <ac:spMk id="20" creationId="{705B2BF9-40C4-D06A-0FD8-A8EE43F138C3}"/>
          </ac:spMkLst>
        </pc:spChg>
        <pc:spChg chg="add del mod">
          <ac:chgData name="Jason Brooks" userId="dcfde700bb2a3a65" providerId="LiveId" clId="{A296BF45-876D-4EB3-BBF3-E6AF22E05C79}" dt="2026-07-26T03:40:48.176" v="612" actId="1076"/>
          <ac:spMkLst>
            <pc:docMk/>
            <pc:sldMk cId="738826426" sldId="504"/>
            <ac:spMk id="22" creationId="{FB4DA8DC-2CD7-9C8B-A78E-B33C27B87AE8}"/>
          </ac:spMkLst>
        </pc:spChg>
        <pc:spChg chg="add mod">
          <ac:chgData name="Jason Brooks" userId="dcfde700bb2a3a65" providerId="LiveId" clId="{A296BF45-876D-4EB3-BBF3-E6AF22E05C79}" dt="2026-07-26T03:51:25.928" v="672" actId="1076"/>
          <ac:spMkLst>
            <pc:docMk/>
            <pc:sldMk cId="738826426" sldId="504"/>
            <ac:spMk id="24" creationId="{FD4F9C64-6F94-300A-5F44-1A32CC3E0852}"/>
          </ac:spMkLst>
        </pc:spChg>
        <pc:spChg chg="add mod">
          <ac:chgData name="Jason Brooks" userId="dcfde700bb2a3a65" providerId="LiveId" clId="{A296BF45-876D-4EB3-BBF3-E6AF22E05C79}" dt="2026-07-26T03:51:55.380" v="683" actId="14100"/>
          <ac:spMkLst>
            <pc:docMk/>
            <pc:sldMk cId="738826426" sldId="504"/>
            <ac:spMk id="27" creationId="{F47AAFED-086A-35E0-CDFD-165B205789DB}"/>
          </ac:spMkLst>
        </pc:spChg>
        <pc:spChg chg="add mod">
          <ac:chgData name="Jason Brooks" userId="dcfde700bb2a3a65" providerId="LiveId" clId="{A296BF45-876D-4EB3-BBF3-E6AF22E05C79}" dt="2026-07-26T03:51:53.541" v="682" actId="1076"/>
          <ac:spMkLst>
            <pc:docMk/>
            <pc:sldMk cId="738826426" sldId="504"/>
            <ac:spMk id="29" creationId="{C4801FEA-6EFC-7878-FCD1-5A3B53CF69D5}"/>
          </ac:spMkLst>
        </pc:spChg>
        <pc:spChg chg="add mod">
          <ac:chgData name="Jason Brooks" userId="dcfde700bb2a3a65" providerId="LiveId" clId="{A296BF45-876D-4EB3-BBF3-E6AF22E05C79}" dt="2026-07-26T03:46:40.666" v="647" actId="14100"/>
          <ac:spMkLst>
            <pc:docMk/>
            <pc:sldMk cId="738826426" sldId="504"/>
            <ac:spMk id="40" creationId="{FBC44739-EAD5-D0FC-C7DA-0EA5719EA7B6}"/>
          </ac:spMkLst>
        </pc:spChg>
        <pc:spChg chg="add mod">
          <ac:chgData name="Jason Brooks" userId="dcfde700bb2a3a65" providerId="LiveId" clId="{A296BF45-876D-4EB3-BBF3-E6AF22E05C79}" dt="2026-07-26T03:46:35.786" v="646" actId="1076"/>
          <ac:spMkLst>
            <pc:docMk/>
            <pc:sldMk cId="738826426" sldId="504"/>
            <ac:spMk id="41" creationId="{7EDDCBA6-013C-B38C-AF3A-2F8AE7519B02}"/>
          </ac:spMkLst>
        </pc:spChg>
        <pc:spChg chg="add mod">
          <ac:chgData name="Jason Brooks" userId="dcfde700bb2a3a65" providerId="LiveId" clId="{A296BF45-876D-4EB3-BBF3-E6AF22E05C79}" dt="2026-07-26T03:46:28.766" v="643" actId="14100"/>
          <ac:spMkLst>
            <pc:docMk/>
            <pc:sldMk cId="738826426" sldId="504"/>
            <ac:spMk id="42" creationId="{A0E27F65-5B83-632E-03F4-72F8F0DBD670}"/>
          </ac:spMkLst>
        </pc:spChg>
        <pc:spChg chg="add mod">
          <ac:chgData name="Jason Brooks" userId="dcfde700bb2a3a65" providerId="LiveId" clId="{A296BF45-876D-4EB3-BBF3-E6AF22E05C79}" dt="2026-07-26T03:46:07.719" v="639" actId="1076"/>
          <ac:spMkLst>
            <pc:docMk/>
            <pc:sldMk cId="738826426" sldId="504"/>
            <ac:spMk id="43" creationId="{B2B75893-D6BF-B141-C4F7-E2D08612EE88}"/>
          </ac:spMkLst>
        </pc:spChg>
        <pc:spChg chg="add mod">
          <ac:chgData name="Jason Brooks" userId="dcfde700bb2a3a65" providerId="LiveId" clId="{A296BF45-876D-4EB3-BBF3-E6AF22E05C79}" dt="2026-07-26T03:47:02.936" v="648" actId="1076"/>
          <ac:spMkLst>
            <pc:docMk/>
            <pc:sldMk cId="738826426" sldId="504"/>
            <ac:spMk id="44" creationId="{E8BE554C-4289-7525-5FB6-79BB405C663C}"/>
          </ac:spMkLst>
        </pc:spChg>
        <pc:picChg chg="add del mod">
          <ac:chgData name="Jason Brooks" userId="dcfde700bb2a3a65" providerId="LiveId" clId="{A296BF45-876D-4EB3-BBF3-E6AF22E05C79}" dt="2026-07-26T00:52:23.138" v="310" actId="478"/>
          <ac:picMkLst>
            <pc:docMk/>
            <pc:sldMk cId="738826426" sldId="504"/>
            <ac:picMk id="5" creationId="{A0A43818-D4A2-A133-9B3E-81072458E91F}"/>
          </ac:picMkLst>
        </pc:picChg>
        <pc:picChg chg="add del mod">
          <ac:chgData name="Jason Brooks" userId="dcfde700bb2a3a65" providerId="LiveId" clId="{A296BF45-876D-4EB3-BBF3-E6AF22E05C79}" dt="2026-07-26T01:38:53.678" v="547" actId="478"/>
          <ac:picMkLst>
            <pc:docMk/>
            <pc:sldMk cId="738826426" sldId="504"/>
            <ac:picMk id="6" creationId="{DA061596-CCD9-09EF-6424-7F5AFCA0B6E7}"/>
          </ac:picMkLst>
        </pc:picChg>
        <pc:picChg chg="add del mod">
          <ac:chgData name="Jason Brooks" userId="dcfde700bb2a3a65" providerId="LiveId" clId="{A296BF45-876D-4EB3-BBF3-E6AF22E05C79}" dt="2026-07-26T01:38:41.713" v="540" actId="478"/>
          <ac:picMkLst>
            <pc:docMk/>
            <pc:sldMk cId="738826426" sldId="504"/>
            <ac:picMk id="8" creationId="{6C605920-AE2A-7180-8ED6-A1BF01D328BD}"/>
          </ac:picMkLst>
        </pc:picChg>
        <pc:picChg chg="add del mod">
          <ac:chgData name="Jason Brooks" userId="dcfde700bb2a3a65" providerId="LiveId" clId="{A296BF45-876D-4EB3-BBF3-E6AF22E05C79}" dt="2026-07-26T01:22:31.388" v="532" actId="478"/>
          <ac:picMkLst>
            <pc:docMk/>
            <pc:sldMk cId="738826426" sldId="504"/>
            <ac:picMk id="12" creationId="{4FA39AE7-026B-9B34-341A-1927B21F7DE3}"/>
          </ac:picMkLst>
        </pc:picChg>
        <pc:picChg chg="add del mod">
          <ac:chgData name="Jason Brooks" userId="dcfde700bb2a3a65" providerId="LiveId" clId="{A296BF45-876D-4EB3-BBF3-E6AF22E05C79}" dt="2026-07-26T01:44:14.859" v="552" actId="478"/>
          <ac:picMkLst>
            <pc:docMk/>
            <pc:sldMk cId="738826426" sldId="504"/>
            <ac:picMk id="13" creationId="{A6808FFC-C20D-730F-DE91-BBD4704DDD54}"/>
          </ac:picMkLst>
        </pc:picChg>
        <pc:picChg chg="add mod">
          <ac:chgData name="Jason Brooks" userId="dcfde700bb2a3a65" providerId="LiveId" clId="{A296BF45-876D-4EB3-BBF3-E6AF22E05C79}" dt="2026-07-26T01:38:52.050" v="546" actId="1076"/>
          <ac:picMkLst>
            <pc:docMk/>
            <pc:sldMk cId="738826426" sldId="504"/>
            <ac:picMk id="14" creationId="{A08BD20E-E677-BE7D-5B23-C3367308E73F}"/>
          </ac:picMkLst>
        </pc:picChg>
        <pc:picChg chg="add del mod">
          <ac:chgData name="Jason Brooks" userId="dcfde700bb2a3a65" providerId="LiveId" clId="{A296BF45-876D-4EB3-BBF3-E6AF22E05C79}" dt="2026-07-26T03:50:53.211" v="661" actId="478"/>
          <ac:picMkLst>
            <pc:docMk/>
            <pc:sldMk cId="738826426" sldId="504"/>
            <ac:picMk id="15" creationId="{D4E591E9-BC91-93EB-2B2A-836C985A8DC5}"/>
          </ac:picMkLst>
        </pc:picChg>
        <pc:picChg chg="add mod">
          <ac:chgData name="Jason Brooks" userId="dcfde700bb2a3a65" providerId="LiveId" clId="{A296BF45-876D-4EB3-BBF3-E6AF22E05C79}" dt="2026-07-26T03:38:24.325" v="588" actId="14100"/>
          <ac:picMkLst>
            <pc:docMk/>
            <pc:sldMk cId="738826426" sldId="504"/>
            <ac:picMk id="25" creationId="{FEAF5294-6258-8D33-0957-81FE696B7E1F}"/>
          </ac:picMkLst>
        </pc:picChg>
        <pc:picChg chg="add mod">
          <ac:chgData name="Jason Brooks" userId="dcfde700bb2a3a65" providerId="LiveId" clId="{A296BF45-876D-4EB3-BBF3-E6AF22E05C79}" dt="2026-07-26T03:45:35.912" v="634" actId="1076"/>
          <ac:picMkLst>
            <pc:docMk/>
            <pc:sldMk cId="738826426" sldId="504"/>
            <ac:picMk id="38" creationId="{0E427E91-94E9-501A-7F01-9097C4ED2806}"/>
          </ac:picMkLst>
        </pc:picChg>
        <pc:picChg chg="add mod ord">
          <ac:chgData name="Jason Brooks" userId="dcfde700bb2a3a65" providerId="LiveId" clId="{A296BF45-876D-4EB3-BBF3-E6AF22E05C79}" dt="2026-07-26T03:51:14.899" v="670" actId="1038"/>
          <ac:picMkLst>
            <pc:docMk/>
            <pc:sldMk cId="738826426" sldId="504"/>
            <ac:picMk id="50" creationId="{81961E2A-4416-3FEB-5C27-4FAF34DF3A33}"/>
          </ac:picMkLst>
        </pc:picChg>
        <pc:cxnChg chg="add mod">
          <ac:chgData name="Jason Brooks" userId="dcfde700bb2a3a65" providerId="LiveId" clId="{A296BF45-876D-4EB3-BBF3-E6AF22E05C79}" dt="2026-07-26T03:35:32.560" v="559" actId="14100"/>
          <ac:cxnSpMkLst>
            <pc:docMk/>
            <pc:sldMk cId="738826426" sldId="504"/>
            <ac:cxnSpMk id="17" creationId="{FE436B87-E865-110B-CF0A-1CE9C4863DB1}"/>
          </ac:cxnSpMkLst>
        </pc:cxnChg>
        <pc:cxnChg chg="add del mod">
          <ac:chgData name="Jason Brooks" userId="dcfde700bb2a3a65" providerId="LiveId" clId="{A296BF45-876D-4EB3-BBF3-E6AF22E05C79}" dt="2026-07-26T03:40:57.863" v="615" actId="478"/>
          <ac:cxnSpMkLst>
            <pc:docMk/>
            <pc:sldMk cId="738826426" sldId="504"/>
            <ac:cxnSpMk id="31" creationId="{1B0AB333-0CD5-E5C0-A226-05E3F0A35B45}"/>
          </ac:cxnSpMkLst>
        </pc:cxnChg>
        <pc:cxnChg chg="add mod">
          <ac:chgData name="Jason Brooks" userId="dcfde700bb2a3a65" providerId="LiveId" clId="{A296BF45-876D-4EB3-BBF3-E6AF22E05C79}" dt="2026-07-26T03:51:28.465" v="673" actId="1076"/>
          <ac:cxnSpMkLst>
            <pc:docMk/>
            <pc:sldMk cId="738826426" sldId="504"/>
            <ac:cxnSpMk id="34" creationId="{FC1BA9C3-7BF1-3F92-D19C-AD324506D25F}"/>
          </ac:cxnSpMkLst>
        </pc:cxnChg>
        <pc:cxnChg chg="add mod">
          <ac:chgData name="Jason Brooks" userId="dcfde700bb2a3a65" providerId="LiveId" clId="{A296BF45-876D-4EB3-BBF3-E6AF22E05C79}" dt="2026-07-26T03:51:23.891" v="671" actId="1076"/>
          <ac:cxnSpMkLst>
            <pc:docMk/>
            <pc:sldMk cId="738826426" sldId="504"/>
            <ac:cxnSpMk id="36" creationId="{F2C31290-4FCC-4709-D0C5-6B211DCCD96F}"/>
          </ac:cxnSpMkLst>
        </pc:cxnChg>
        <pc:cxnChg chg="add mod">
          <ac:chgData name="Jason Brooks" userId="dcfde700bb2a3a65" providerId="LiveId" clId="{A296BF45-876D-4EB3-BBF3-E6AF22E05C79}" dt="2026-07-26T03:45:57.386" v="636" actId="1076"/>
          <ac:cxnSpMkLst>
            <pc:docMk/>
            <pc:sldMk cId="738826426" sldId="504"/>
            <ac:cxnSpMk id="39" creationId="{65975F24-7585-B25B-83FC-02CA2C339602}"/>
          </ac:cxnSpMkLst>
        </pc:cxnChg>
        <pc:cxnChg chg="add mod">
          <ac:chgData name="Jason Brooks" userId="dcfde700bb2a3a65" providerId="LiveId" clId="{A296BF45-876D-4EB3-BBF3-E6AF22E05C79}" dt="2026-07-26T03:46:33.961" v="645" actId="14100"/>
          <ac:cxnSpMkLst>
            <pc:docMk/>
            <pc:sldMk cId="738826426" sldId="504"/>
            <ac:cxnSpMk id="45" creationId="{E2F4A8EB-BC33-E311-A420-CB64BB3D7DBC}"/>
          </ac:cxnSpMkLst>
        </pc:cxnChg>
        <pc:cxnChg chg="add mod">
          <ac:chgData name="Jason Brooks" userId="dcfde700bb2a3a65" providerId="LiveId" clId="{A296BF45-876D-4EB3-BBF3-E6AF22E05C79}" dt="2026-07-26T03:46:40.666" v="647" actId="14100"/>
          <ac:cxnSpMkLst>
            <pc:docMk/>
            <pc:sldMk cId="738826426" sldId="504"/>
            <ac:cxnSpMk id="46" creationId="{7F1C839F-1106-D4B4-FFA8-81203DDA804A}"/>
          </ac:cxnSpMkLst>
        </pc:cxnChg>
      </pc:sldChg>
      <pc:sldChg chg="add">
        <pc:chgData name="Jason Brooks" userId="dcfde700bb2a3a65" providerId="LiveId" clId="{A296BF45-876D-4EB3-BBF3-E6AF22E05C79}" dt="2026-07-26T00:50:56.701" v="299"/>
        <pc:sldMkLst>
          <pc:docMk/>
          <pc:sldMk cId="659205256" sldId="506"/>
        </pc:sldMkLst>
      </pc:sldChg>
      <pc:sldChg chg="add">
        <pc:chgData name="Jason Brooks" userId="dcfde700bb2a3a65" providerId="LiveId" clId="{A296BF45-876D-4EB3-BBF3-E6AF22E05C79}" dt="2026-07-26T03:54:48.454" v="794"/>
        <pc:sldMkLst>
          <pc:docMk/>
          <pc:sldMk cId="3563022743" sldId="507"/>
        </pc:sldMkLst>
      </pc:sldChg>
      <pc:sldMasterChg chg="delSldLayout">
        <pc:chgData name="Jason Brooks" userId="dcfde700bb2a3a65" providerId="LiveId" clId="{A296BF45-876D-4EB3-BBF3-E6AF22E05C79}" dt="2026-07-25T20:57:42.387" v="15" actId="47"/>
        <pc:sldMasterMkLst>
          <pc:docMk/>
          <pc:sldMasterMk cId="3005956233" sldId="2147483665"/>
        </pc:sldMasterMkLst>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360268181b_0_4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360268181b_0_4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ctr"/>
            <a:r>
              <a:rPr lang="en-US" sz="1100" b="1" dirty="0"/>
              <a:t>User facility on a limited basis; apply for time</a:t>
            </a:r>
          </a:p>
          <a:p>
            <a:endParaRPr lang="en-US" dirty="0"/>
          </a:p>
        </p:txBody>
      </p:sp>
    </p:spTree>
    <p:extLst>
      <p:ext uri="{BB962C8B-B14F-4D97-AF65-F5344CB8AC3E}">
        <p14:creationId xmlns:p14="http://schemas.microsoft.com/office/powerpoint/2010/main" val="12774125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Plasma based accelerators and light sources - need to know rep rate for operation comparable to match conventional equivalents (luminosity and brilliance)</a:t>
            </a:r>
          </a:p>
          <a:p>
            <a:r>
              <a:rPr lang="en-US" dirty="0"/>
              <a:t>Meter scale beam driven plasma targets are more sensitive than e.g. gas jets because there’s no rapid laminar flow </a:t>
            </a:r>
          </a:p>
          <a:p>
            <a:pPr lvl="1"/>
            <a:r>
              <a:rPr lang="en-US" dirty="0"/>
              <a:t>Gas jets also carry complications/limitations at high rep rate</a:t>
            </a:r>
          </a:p>
          <a:p>
            <a:r>
              <a:rPr lang="en-US" dirty="0"/>
              <a:t>How rapidly does a stationary, meter scale plasma recover, and is recovery time dependent on rep rate, beam energy and/or charge?</a:t>
            </a:r>
          </a:p>
          <a:p>
            <a:pPr lvl="1"/>
            <a:r>
              <a:rPr lang="en-US" dirty="0"/>
              <a:t>J/m heating; developing probes to measure [R. </a:t>
            </a:r>
            <a:r>
              <a:rPr lang="en-US" dirty="0" err="1"/>
              <a:t>Zgadzaj</a:t>
            </a:r>
            <a:r>
              <a:rPr lang="en-US" dirty="0"/>
              <a:t> et al., Nat Commun 11, 4753 (2020)]</a:t>
            </a:r>
          </a:p>
          <a:p>
            <a:pPr lvl="1"/>
            <a:endParaRPr lang="en-US" dirty="0"/>
          </a:p>
          <a:p>
            <a:pPr marL="914400" marR="0" lvl="1"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Similar study in H2 performed in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R.Pompili</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et al., Commun Phys 7, 241(2024).</a:t>
            </a:r>
          </a:p>
          <a:p>
            <a:pPr lvl="1"/>
            <a:endParaRPr lang="en-US" dirty="0"/>
          </a:p>
          <a:p>
            <a:endParaRPr lang="en-US" dirty="0"/>
          </a:p>
        </p:txBody>
      </p:sp>
    </p:spTree>
    <p:extLst>
      <p:ext uri="{BB962C8B-B14F-4D97-AF65-F5344CB8AC3E}">
        <p14:creationId xmlns:p14="http://schemas.microsoft.com/office/powerpoint/2010/main" val="32846051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679992-29C9-314F-837F-4DB0989240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E3BD14-CBD7-8004-B8FB-80AF689C5863}"/>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09FC38DC-79FC-5A05-9822-22CDFC8806F2}"/>
              </a:ext>
            </a:extLst>
          </p:cNvPr>
          <p:cNvSpPr>
            <a:spLocks noGrp="1"/>
          </p:cNvSpPr>
          <p:nvPr>
            <p:ph type="body" idx="1"/>
          </p:nvPr>
        </p:nvSpPr>
        <p:spPr/>
        <p:txBody>
          <a:bodyPr/>
          <a:lstStyle/>
          <a:p>
            <a:r>
              <a:rPr lang="en-US" dirty="0"/>
              <a:t>Plasma based accelerators and light sources - need to know rep rate for operation comparable to match conventional equivalents (luminosity and brilliance)</a:t>
            </a:r>
          </a:p>
          <a:p>
            <a:r>
              <a:rPr lang="en-US" dirty="0"/>
              <a:t>Meter scale beam driven plasma targets are more sensitive than e.g. gas jets because there’s no rapid laminar flow </a:t>
            </a:r>
          </a:p>
          <a:p>
            <a:pPr lvl="1"/>
            <a:r>
              <a:rPr lang="en-US" dirty="0"/>
              <a:t>Gas jets also carry complications/limitations at high rep rate</a:t>
            </a:r>
          </a:p>
          <a:p>
            <a:r>
              <a:rPr lang="en-US" dirty="0"/>
              <a:t>How rapidly does a stationary, meter scale plasma recover, and is recovery time dependent on rep rate, beam energy and/or charge?</a:t>
            </a:r>
          </a:p>
          <a:p>
            <a:pPr lvl="1"/>
            <a:r>
              <a:rPr lang="en-US" dirty="0"/>
              <a:t>J/m heating; developing probes to measure [R. </a:t>
            </a:r>
            <a:r>
              <a:rPr lang="en-US" dirty="0" err="1"/>
              <a:t>Zgadzaj</a:t>
            </a:r>
            <a:r>
              <a:rPr lang="en-US" dirty="0"/>
              <a:t> et al., Nat Commun 11, 4753 (2020)]</a:t>
            </a:r>
          </a:p>
          <a:p>
            <a:pPr lvl="1"/>
            <a:endParaRPr lang="en-US" dirty="0"/>
          </a:p>
          <a:p>
            <a:pPr marL="914400" marR="0" lvl="1"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Similar study in H2 performed in </a:t>
            </a:r>
            <a:r>
              <a:rPr lang="en-US" sz="1800" kern="100" dirty="0" err="1">
                <a:effectLst/>
                <a:latin typeface="Aptos" panose="020B0004020202020204" pitchFamily="34" charset="0"/>
                <a:ea typeface="Aptos" panose="020B0004020202020204" pitchFamily="34" charset="0"/>
                <a:cs typeface="Times New Roman" panose="02020603050405020304" pitchFamily="18" charset="0"/>
              </a:rPr>
              <a:t>R.Pompili</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 et al., Commun Phys 7, 241(2024).</a:t>
            </a:r>
          </a:p>
          <a:p>
            <a:pPr lvl="1"/>
            <a:endParaRPr lang="en-US" dirty="0"/>
          </a:p>
          <a:p>
            <a:endParaRPr lang="en-US" dirty="0"/>
          </a:p>
        </p:txBody>
      </p:sp>
    </p:spTree>
    <p:extLst>
      <p:ext uri="{BB962C8B-B14F-4D97-AF65-F5344CB8AC3E}">
        <p14:creationId xmlns:p14="http://schemas.microsoft.com/office/powerpoint/2010/main" val="9505312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Repeating every 60 ns can lead to cumulative heating</a:t>
            </a:r>
          </a:p>
        </p:txBody>
      </p:sp>
    </p:spTree>
    <p:extLst>
      <p:ext uri="{BB962C8B-B14F-4D97-AF65-F5344CB8AC3E}">
        <p14:creationId xmlns:p14="http://schemas.microsoft.com/office/powerpoint/2010/main" val="41289731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Inverse dependence on ion mass/density with wake recovery time</a:t>
            </a:r>
          </a:p>
        </p:txBody>
      </p:sp>
    </p:spTree>
    <p:extLst>
      <p:ext uri="{BB962C8B-B14F-4D97-AF65-F5344CB8AC3E}">
        <p14:creationId xmlns:p14="http://schemas.microsoft.com/office/powerpoint/2010/main" val="13004758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lgn="l"/>
            <a:r>
              <a:rPr lang="en-US" sz="1800" b="0" i="0" u="none" strike="noStrike" baseline="0" dirty="0">
                <a:latin typeface="Times New Roman" panose="02020603050405020304" pitchFamily="18" charset="0"/>
              </a:rPr>
              <a:t>.</a:t>
            </a:r>
          </a:p>
          <a:p>
            <a:pPr marL="158750" indent="0" algn="l">
              <a:buNone/>
            </a:pPr>
            <a:endParaRPr lang="en-US" dirty="0"/>
          </a:p>
        </p:txBody>
      </p:sp>
    </p:spTree>
    <p:extLst>
      <p:ext uri="{BB962C8B-B14F-4D97-AF65-F5344CB8AC3E}">
        <p14:creationId xmlns:p14="http://schemas.microsoft.com/office/powerpoint/2010/main" val="29136799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Plot in red shows sum of all pixels measured by scattered light from 6 </a:t>
            </a:r>
            <a:r>
              <a:rPr lang="en-US" dirty="0" err="1"/>
              <a:t>mrad</a:t>
            </a:r>
            <a:r>
              <a:rPr lang="en-US" dirty="0"/>
              <a:t> probe in Li with blue showing relative size of trailing e bunch measured in [D’Arcy et al. 2022]</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Different beam energies, charge, gas species ( blue line </a:t>
            </a:r>
            <a:r>
              <a:rPr lang="en-US" dirty="0" err="1"/>
              <a:t>Ar</a:t>
            </a:r>
            <a:r>
              <a:rPr lang="en-US" dirty="0"/>
              <a:t> plasma with e density ~10</a:t>
            </a:r>
            <a:r>
              <a:rPr lang="en-US" baseline="30000" dirty="0"/>
              <a:t>17 </a:t>
            </a:r>
            <a:r>
              <a:rPr lang="en-US" dirty="0"/>
              <a:t>cm</a:t>
            </a:r>
            <a:r>
              <a:rPr lang="en-US" baseline="30000" dirty="0"/>
              <a:t>-3</a:t>
            </a:r>
            <a:r>
              <a:rPr lang="en-US" dirty="0"/>
              <a:t>; red line Li density ~5 x 10</a:t>
            </a:r>
            <a:r>
              <a:rPr lang="en-US" baseline="30000" dirty="0"/>
              <a:t>16</a:t>
            </a:r>
            <a:r>
              <a:rPr lang="en-US" dirty="0"/>
              <a:t> cm</a:t>
            </a:r>
            <a:r>
              <a:rPr lang="en-US" baseline="30000" dirty="0"/>
              <a:t>-3</a:t>
            </a:r>
            <a:r>
              <a:rPr lang="en-US" dirty="0"/>
              <a:t>)</a:t>
            </a:r>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endParaRPr lang="en-US" dirty="0"/>
          </a:p>
          <a:p>
            <a:endParaRPr lang="en-US" dirty="0"/>
          </a:p>
        </p:txBody>
      </p:sp>
    </p:spTree>
    <p:extLst>
      <p:ext uri="{BB962C8B-B14F-4D97-AF65-F5344CB8AC3E}">
        <p14:creationId xmlns:p14="http://schemas.microsoft.com/office/powerpoint/2010/main" val="938689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1e16 cm^-3: equivalent to being </a:t>
            </a:r>
            <a:r>
              <a:rPr lang="en-US"/>
              <a:t>50,000m above sea level </a:t>
            </a:r>
            <a:r>
              <a:rPr lang="en-US" dirty="0"/>
              <a:t>or 160000 feet (~5x typical airplane altitude)</a:t>
            </a:r>
          </a:p>
          <a:p>
            <a:r>
              <a:rPr lang="en-US" dirty="0"/>
              <a:t>Simulation 1: expansion of plasma generated by e beam from wake (no secondary e) (expansion of beam field ionized plasma</a:t>
            </a:r>
          </a:p>
          <a:p>
            <a:r>
              <a:rPr lang="en-US" dirty="0"/>
              <a:t>Simulation 2: secondary ionization and initial e, excitation of Li</a:t>
            </a:r>
          </a:p>
          <a:p>
            <a:pPr lvl="1"/>
            <a:r>
              <a:rPr lang="en-US" dirty="0"/>
              <a:t>No radiation physics</a:t>
            </a:r>
          </a:p>
          <a:p>
            <a:r>
              <a:rPr lang="en-US" dirty="0"/>
              <a:t>Simulation 2: 3 months of simulation time for ~1.5 ns of simulation</a:t>
            </a:r>
          </a:p>
        </p:txBody>
      </p:sp>
    </p:spTree>
    <p:extLst>
      <p:ext uri="{BB962C8B-B14F-4D97-AF65-F5344CB8AC3E}">
        <p14:creationId xmlns:p14="http://schemas.microsoft.com/office/powerpoint/2010/main" val="37035771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Few grains of salt:</a:t>
            </a:r>
          </a:p>
          <a:p>
            <a:pPr lvl="1"/>
            <a:r>
              <a:rPr lang="en-US" dirty="0"/>
              <a:t>Only imaged with one camera, with “bonus” improvised Bessel beam measurements that wasn’t fully optimized for our task.</a:t>
            </a:r>
          </a:p>
          <a:p>
            <a:pPr lvl="1"/>
            <a:r>
              <a:rPr lang="en-US" dirty="0"/>
              <a:t>One camera isn’t enough to fully determine probe phase or ion density. Bessel helps, but it has its own complications being worked out (see later slides). Therefore, “Lifetime” definition of plasmas will be very situational at the moment. Working on improving (future work boxes).</a:t>
            </a:r>
          </a:p>
          <a:p>
            <a:pPr lvl="1"/>
            <a:r>
              <a:rPr lang="en-US" dirty="0"/>
              <a:t>Beam ionized </a:t>
            </a:r>
            <a:r>
              <a:rPr lang="en-US" dirty="0" err="1"/>
              <a:t>Ar</a:t>
            </a:r>
            <a:r>
              <a:rPr lang="en-US" dirty="0"/>
              <a:t> and H2 are relatively unstable and can vary a lot shot-to-shot. 100 shots per time step is enough to get a little bit of statistics, but DAQ-to-DAQ results can swing as e beam parameters shift.</a:t>
            </a:r>
          </a:p>
          <a:p>
            <a:pPr lvl="1"/>
            <a:r>
              <a:rPr lang="en-US" dirty="0"/>
              <a:t>Shallow angle (17 </a:t>
            </a:r>
            <a:r>
              <a:rPr lang="en-US" dirty="0" err="1"/>
              <a:t>mrad</a:t>
            </a:r>
            <a:r>
              <a:rPr lang="en-US" dirty="0"/>
              <a:t>) probe profile imperfect and shifted a little throughout data collection, dulling background subtraction</a:t>
            </a:r>
          </a:p>
        </p:txBody>
      </p:sp>
    </p:spTree>
    <p:extLst>
      <p:ext uri="{BB962C8B-B14F-4D97-AF65-F5344CB8AC3E}">
        <p14:creationId xmlns:p14="http://schemas.microsoft.com/office/powerpoint/2010/main" val="5126296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822960" y="569214"/>
            <a:ext cx="7543800" cy="2674620"/>
          </a:xfrm>
        </p:spPr>
        <p:txBody>
          <a:bodyPr anchor="b">
            <a:normAutofit/>
          </a:bodyPr>
          <a:lstStyle>
            <a:lvl1pPr algn="l">
              <a:lnSpc>
                <a:spcPct val="85000"/>
              </a:lnSpc>
              <a:defRPr sz="6000" spc="-38"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3341715"/>
            <a:ext cx="7543800" cy="857250"/>
          </a:xfrm>
        </p:spPr>
        <p:txBody>
          <a:bodyPr lIns="91440" rIns="91440">
            <a:normAutofit/>
          </a:bodyPr>
          <a:lstStyle>
            <a:lvl1pPr marL="0" indent="0" algn="l">
              <a:buNone/>
              <a:defRPr sz="1800" cap="all" spc="150" baseline="0">
                <a:solidFill>
                  <a:schemeClr val="tx2"/>
                </a:solidFill>
                <a:latin typeface="+mj-lt"/>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dirty="0"/>
              <a:t>7/27/2026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27914495"/>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dirty="0"/>
              <a:t>7/27/2026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50153901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311084"/>
            <a:ext cx="1971675" cy="431806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11083"/>
            <a:ext cx="5800725" cy="4318067"/>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dirty="0"/>
              <a:t>7/27/2026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208221555"/>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B7C82-8F43-4E26-A546-DA8214B1527A}" type="slidenum">
              <a:rPr lang="en-US" smtClean="0"/>
              <a:t>‹#›</a:t>
            </a:fld>
            <a:endParaRPr lang="en-US"/>
          </a:p>
        </p:txBody>
      </p:sp>
    </p:spTree>
    <p:extLst>
      <p:ext uri="{BB962C8B-B14F-4D97-AF65-F5344CB8AC3E}">
        <p14:creationId xmlns:p14="http://schemas.microsoft.com/office/powerpoint/2010/main" val="323129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69214"/>
            <a:ext cx="7543800" cy="2674620"/>
          </a:xfrm>
        </p:spPr>
        <p:txBody>
          <a:bodyPr anchor="b" anchorCtr="0">
            <a:normAutofit/>
          </a:bodyPr>
          <a:lstStyle>
            <a:lvl1pPr>
              <a:lnSpc>
                <a:spcPct val="85000"/>
              </a:lnSpc>
              <a:defRPr sz="6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3339846"/>
            <a:ext cx="7543800" cy="857250"/>
          </a:xfrm>
        </p:spPr>
        <p:txBody>
          <a:bodyPr lIns="91440" rIns="91440" anchor="t" anchorCtr="0">
            <a:normAutofit/>
          </a:bodyPr>
          <a:lstStyle>
            <a:lvl1pPr marL="0" indent="0">
              <a:buNone/>
              <a:defRPr sz="1800" cap="all" spc="150" baseline="0">
                <a:solidFill>
                  <a:schemeClr val="tx2"/>
                </a:solidFill>
                <a:latin typeface="+mj-lt"/>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dirty="0"/>
              <a:t>7/27/2026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cxnSp>
        <p:nvCxnSpPr>
          <p:cNvPr id="9" name="Straight Connector 8"/>
          <p:cNvCxnSpPr/>
          <p:nvPr/>
        </p:nvCxnSpPr>
        <p:spPr>
          <a:xfrm>
            <a:off x="905744" y="325755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3930148"/>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14953"/>
            <a:ext cx="7543800" cy="1088068"/>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59" y="1384301"/>
            <a:ext cx="3703320" cy="3017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384301"/>
            <a:ext cx="3703320" cy="3017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dirty="0"/>
              <a:t>7/27/2026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36316662"/>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14953"/>
            <a:ext cx="7543800" cy="1088068"/>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384539"/>
            <a:ext cx="3703320" cy="55221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22960" y="1936751"/>
            <a:ext cx="3703320" cy="2533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384539"/>
            <a:ext cx="3703320" cy="55221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63440" y="1936751"/>
            <a:ext cx="3703320" cy="2533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dirty="0"/>
              <a:t>7/27/2026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884538270"/>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dirty="0"/>
              <a:t>7/27/2026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603152494"/>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dirty="0"/>
              <a:t>7/27/2026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46888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45769"/>
            <a:ext cx="2400300" cy="1714500"/>
          </a:xfrm>
        </p:spPr>
        <p:txBody>
          <a:bodyPr anchor="b">
            <a:normAutofit/>
          </a:bodyPr>
          <a:lstStyle>
            <a:lvl1pPr>
              <a:defRPr sz="27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600450" y="548640"/>
            <a:ext cx="4869180" cy="39433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194560"/>
            <a:ext cx="2400300" cy="2534343"/>
          </a:xfrm>
        </p:spPr>
        <p:txBody>
          <a:bodyPr lIns="91440" rIns="91440">
            <a:normAutofit/>
          </a:bodyPr>
          <a:lstStyle>
            <a:lvl1pPr marL="0" indent="0">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a:xfrm>
            <a:off x="349134" y="4844839"/>
            <a:ext cx="1963883" cy="273844"/>
          </a:xfrm>
        </p:spPr>
        <p:txBody>
          <a:bodyPr/>
          <a:lstStyle>
            <a:lvl1pPr algn="l">
              <a:defRPr/>
            </a:lvl1pPr>
          </a:lstStyle>
          <a:p>
            <a:fld id="{32ABBEA6-7C60-4B02-AE87-00D78D8422AF}" type="datetimeFigureOut">
              <a:rPr lang="en-US" dirty="0"/>
              <a:t>7/27/2026</a:t>
            </a:fld>
            <a:endParaRPr lang="en-US" dirty="0"/>
          </a:p>
        </p:txBody>
      </p:sp>
      <p:sp>
        <p:nvSpPr>
          <p:cNvPr id="6" name="Footer Placeholder 5"/>
          <p:cNvSpPr>
            <a:spLocks noGrp="1"/>
          </p:cNvSpPr>
          <p:nvPr>
            <p:ph type="ftr" sz="quarter" idx="11"/>
          </p:nvPr>
        </p:nvSpPr>
        <p:spPr>
          <a:xfrm>
            <a:off x="3600450" y="4844839"/>
            <a:ext cx="3486150" cy="273844"/>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013954568"/>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714750"/>
            <a:ext cx="9141619" cy="142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368630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3806190"/>
            <a:ext cx="7584948" cy="617220"/>
          </a:xfrm>
        </p:spPr>
        <p:txBody>
          <a:bodyPr lIns="91440" tIns="0" rIns="91440" bIns="0" anchor="b">
            <a:noAutofit/>
          </a:bodyPr>
          <a:lstStyle>
            <a:lvl1pPr>
              <a:defRPr sz="27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3686307"/>
          </a:xfrm>
          <a:blipFill>
            <a:blip r:embed="rId2" cstate="screen">
              <a:extLst>
                <a:ext uri="{28A0092B-C50C-407E-A947-70E740481C1C}">
                  <a14:useLocalDpi xmlns:a14="http://schemas.microsoft.com/office/drawing/2010/main"/>
                </a:ext>
              </a:extLst>
            </a:blip>
            <a:stretch>
              <a:fillRect/>
            </a:stretch>
          </a:blipFill>
        </p:spPr>
        <p:txBody>
          <a:bodyPr lIns="457200" tIns="457200" anchor="t"/>
          <a:lstStyle>
            <a:lvl1pPr marL="0" indent="0">
              <a:buNone/>
              <a:defRPr sz="2400">
                <a:solidFill>
                  <a:schemeClr val="bg1"/>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22960" y="4430267"/>
            <a:ext cx="7584948" cy="445770"/>
          </a:xfrm>
        </p:spPr>
        <p:txBody>
          <a:bodyPr lIns="91440" tIns="0" rIns="91440" bIns="0">
            <a:normAutofit/>
          </a:bodyPr>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dirty="0"/>
              <a:t>7/27/2026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432273946"/>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4800600"/>
            <a:ext cx="91440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0" y="4750737"/>
            <a:ext cx="9144001" cy="494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822960" y="214953"/>
            <a:ext cx="7543800" cy="1088068"/>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60" y="1384301"/>
            <a:ext cx="7543800" cy="301752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4844839"/>
            <a:ext cx="1854203" cy="273844"/>
          </a:xfrm>
          <a:prstGeom prst="rect">
            <a:avLst/>
          </a:prstGeom>
        </p:spPr>
        <p:txBody>
          <a:bodyPr vert="horz" lIns="91440" tIns="45720" rIns="91440" bIns="45720" rtlCol="0" anchor="ctr"/>
          <a:lstStyle>
            <a:lvl1pPr algn="l">
              <a:defRPr sz="675">
                <a:solidFill>
                  <a:srgbClr val="FFFFFF"/>
                </a:solidFill>
              </a:defRPr>
            </a:lvl1pPr>
          </a:lstStyle>
          <a:p>
            <a:fld id="{98624D31-43A5-475A-80CF-332C9F6DCF35}" type="datetimeFigureOut">
              <a:rPr lang="en-US" dirty="0"/>
              <a:t>7/27/2026</a:t>
            </a:fld>
            <a:endParaRPr lang="en-US" dirty="0"/>
          </a:p>
        </p:txBody>
      </p:sp>
      <p:sp>
        <p:nvSpPr>
          <p:cNvPr id="5" name="Footer Placeholder 4"/>
          <p:cNvSpPr>
            <a:spLocks noGrp="1"/>
          </p:cNvSpPr>
          <p:nvPr>
            <p:ph type="ftr" sz="quarter" idx="3"/>
          </p:nvPr>
        </p:nvSpPr>
        <p:spPr>
          <a:xfrm>
            <a:off x="2764639" y="4844839"/>
            <a:ext cx="3617103" cy="273844"/>
          </a:xfrm>
          <a:prstGeom prst="rect">
            <a:avLst/>
          </a:prstGeom>
        </p:spPr>
        <p:txBody>
          <a:bodyPr vert="horz" lIns="91440" tIns="45720" rIns="91440" bIns="45720" rtlCol="0" anchor="ctr"/>
          <a:lstStyle>
            <a:lvl1pPr algn="ctr">
              <a:defRPr sz="675"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7425344" y="4844839"/>
            <a:ext cx="984019" cy="273844"/>
          </a:xfrm>
          <a:prstGeom prst="rect">
            <a:avLst/>
          </a:prstGeom>
        </p:spPr>
        <p:txBody>
          <a:bodyPr vert="horz" lIns="91440" tIns="45720" rIns="91440" bIns="45720" rtlCol="0" anchor="ctr"/>
          <a:lstStyle>
            <a:lvl1pPr algn="r">
              <a:defRPr sz="788">
                <a:solidFill>
                  <a:srgbClr val="FFFFFF"/>
                </a:solidFill>
              </a:defRPr>
            </a:lvl1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005956233"/>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hf hdr="0" ftr="0" dt="0"/>
  <p:txStyles>
    <p:titleStyle>
      <a:lvl1pPr algn="l" defTabSz="685800" rtl="0" eaLnBrk="1" latinLnBrk="0" hangingPunct="1">
        <a:lnSpc>
          <a:spcPct val="85000"/>
        </a:lnSpc>
        <a:spcBef>
          <a:spcPct val="0"/>
        </a:spcBef>
        <a:buNone/>
        <a:defRPr sz="3600" kern="1200" spc="-38" baseline="0">
          <a:solidFill>
            <a:schemeClr val="tx1">
              <a:lumMod val="75000"/>
              <a:lumOff val="25000"/>
            </a:schemeClr>
          </a:solidFill>
          <a:latin typeface="+mj-lt"/>
          <a:ea typeface="+mj-ea"/>
          <a:cs typeface="+mj-cs"/>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1500" kern="1200">
          <a:solidFill>
            <a:schemeClr val="tx1">
              <a:lumMod val="75000"/>
              <a:lumOff val="25000"/>
            </a:schemeClr>
          </a:solidFill>
          <a:latin typeface="+mn-lt"/>
          <a:ea typeface="+mn-ea"/>
          <a:cs typeface="+mn-cs"/>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sz="1350" kern="1200">
          <a:solidFill>
            <a:schemeClr val="tx1">
              <a:lumMod val="75000"/>
              <a:lumOff val="25000"/>
            </a:schemeClr>
          </a:solidFill>
          <a:latin typeface="+mn-lt"/>
          <a:ea typeface="+mn-ea"/>
          <a:cs typeface="+mn-cs"/>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gif"/></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70.png"/></Relationships>
</file>

<file path=ppt/slides/_rels/slide13.xml.rels><?xml version="1.0" encoding="UTF-8" standalone="yes"?>
<Relationships xmlns="http://schemas.openxmlformats.org/package/2006/relationships"><Relationship Id="rId2" Type="http://schemas.openxmlformats.org/officeDocument/2006/relationships/image" Target="../media/image37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41.png"/><Relationship Id="rId7" Type="http://schemas.openxmlformats.org/officeDocument/2006/relationships/image" Target="../media/image240.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24.png"/><Relationship Id="rId4" Type="http://schemas.openxmlformats.org/officeDocument/2006/relationships/image" Target="../media/image42.png"/><Relationship Id="rId9" Type="http://schemas.openxmlformats.org/officeDocument/2006/relationships/image" Target="../media/image45.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7" Type="http://schemas.microsoft.com/office/2007/relationships/hdphoto" Target="../media/hdphoto1.wdp"/><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3.jpg"/><Relationship Id="rId4" Type="http://schemas.openxmlformats.org/officeDocument/2006/relationships/image" Target="../media/image6.jpg"/></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4.jpg"/></Relationships>
</file>

<file path=ppt/slides/_rels/slide1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7"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3.jpg"/><Relationship Id="rId4" Type="http://schemas.openxmlformats.org/officeDocument/2006/relationships/image" Target="../media/image6.jpg"/></Relationships>
</file>

<file path=ppt/slides/_rels/slide2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9.svg"/><Relationship Id="rId1" Type="http://schemas.openxmlformats.org/officeDocument/2006/relationships/slideLayout" Target="../slideLayouts/slideLayout2.xml"/><Relationship Id="rId6" Type="http://schemas.openxmlformats.org/officeDocument/2006/relationships/image" Target="../media/image490.png"/><Relationship Id="rId5" Type="http://schemas.openxmlformats.org/officeDocument/2006/relationships/image" Target="../media/image480.png"/><Relationship Id="rId4" Type="http://schemas.openxmlformats.org/officeDocument/2006/relationships/image" Target="../media/image470.pn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2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2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4.png"/><Relationship Id="rId7" Type="http://schemas.openxmlformats.org/officeDocument/2006/relationships/image" Target="../media/image11.jp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emf"/><Relationship Id="rId9"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7"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16.jpg"/><Relationship Id="rId5" Type="http://schemas.openxmlformats.org/officeDocument/2006/relationships/image" Target="../media/image15.jpg"/><Relationship Id="rId4" Type="http://schemas.openxmlformats.org/officeDocument/2006/relationships/image" Target="../media/image14.jpg"/></Relationships>
</file>

<file path=ppt/slides/_rels/slide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1.jpg"/><Relationship Id="rId5" Type="http://schemas.openxmlformats.org/officeDocument/2006/relationships/image" Target="../media/image20.jpg"/><Relationship Id="rId4" Type="http://schemas.openxmlformats.org/officeDocument/2006/relationships/image" Target="../media/image19.jpg"/></Relationships>
</file>

<file path=ppt/slides/_rels/slide7.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image" Target="../media/image19.png"/><Relationship Id="rId7"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20.png"/><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270.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28.svg"/><Relationship Id="rId5" Type="http://schemas.openxmlformats.org/officeDocument/2006/relationships/image" Target="../media/image27.svg"/><Relationship Id="rId4" Type="http://schemas.openxmlformats.org/officeDocument/2006/relationships/image" Target="../media/image2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0" y="742670"/>
            <a:ext cx="9144000" cy="2052600"/>
          </a:xfrm>
          <a:prstGeom prst="rect">
            <a:avLst/>
          </a:prstGeom>
        </p:spPr>
        <p:txBody>
          <a:bodyPr spcFirstLastPara="1" wrap="square" lIns="91425" tIns="91425" rIns="91425" bIns="91425" anchor="b" anchorCtr="0">
            <a:noAutofit/>
          </a:bodyPr>
          <a:lstStyle/>
          <a:p>
            <a:pPr lvl="0" algn="ctr"/>
            <a:r>
              <a:rPr lang="en-US" sz="3500" dirty="0">
                <a:latin typeface="+mj-lt"/>
              </a:rPr>
              <a:t>New light on </a:t>
            </a:r>
            <a:r>
              <a:rPr lang="en-US" sz="3500" dirty="0"/>
              <a:t>w</a:t>
            </a:r>
            <a:r>
              <a:rPr lang="en-US" sz="3500" dirty="0">
                <a:latin typeface="+mj-lt"/>
              </a:rPr>
              <a:t>akefield longevity</a:t>
            </a:r>
            <a:endParaRPr sz="3500" dirty="0">
              <a:latin typeface="+mj-lt"/>
            </a:endParaRPr>
          </a:p>
        </p:txBody>
      </p:sp>
      <p:grpSp>
        <p:nvGrpSpPr>
          <p:cNvPr id="4" name="Group 3">
            <a:extLst>
              <a:ext uri="{FF2B5EF4-FFF2-40B4-BE49-F238E27FC236}">
                <a16:creationId xmlns:a16="http://schemas.microsoft.com/office/drawing/2014/main" id="{5CE53982-47C7-4AA2-92B1-BAB7E23FAE64}"/>
              </a:ext>
            </a:extLst>
          </p:cNvPr>
          <p:cNvGrpSpPr/>
          <p:nvPr/>
        </p:nvGrpSpPr>
        <p:grpSpPr>
          <a:xfrm>
            <a:off x="0" y="35851"/>
            <a:ext cx="1490962" cy="1417448"/>
            <a:chOff x="3303214" y="2758382"/>
            <a:chExt cx="1424847" cy="1409786"/>
          </a:xfrm>
        </p:grpSpPr>
        <p:sp>
          <p:nvSpPr>
            <p:cNvPr id="5" name="Oval 4">
              <a:extLst>
                <a:ext uri="{FF2B5EF4-FFF2-40B4-BE49-F238E27FC236}">
                  <a16:creationId xmlns:a16="http://schemas.microsoft.com/office/drawing/2014/main" id="{C6E8BECC-7A9A-485D-AB25-B99D7323F0AB}"/>
                </a:ext>
              </a:extLst>
            </p:cNvPr>
            <p:cNvSpPr/>
            <p:nvPr/>
          </p:nvSpPr>
          <p:spPr>
            <a:xfrm>
              <a:off x="3345495" y="2787041"/>
              <a:ext cx="1364292" cy="136429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pic>
          <p:nvPicPr>
            <p:cNvPr id="6" name="Picture 5">
              <a:extLst>
                <a:ext uri="{FF2B5EF4-FFF2-40B4-BE49-F238E27FC236}">
                  <a16:creationId xmlns:a16="http://schemas.microsoft.com/office/drawing/2014/main" id="{E0B727DF-6F38-40BB-B71C-E966937FC62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303214" y="2758382"/>
              <a:ext cx="1424847" cy="1409786"/>
            </a:xfrm>
            <a:prstGeom prst="rect">
              <a:avLst/>
            </a:prstGeom>
          </p:spPr>
        </p:pic>
      </p:grpSp>
      <p:sp>
        <p:nvSpPr>
          <p:cNvPr id="2" name="Google Shape;55;p13">
            <a:extLst>
              <a:ext uri="{FF2B5EF4-FFF2-40B4-BE49-F238E27FC236}">
                <a16:creationId xmlns:a16="http://schemas.microsoft.com/office/drawing/2014/main" id="{A83F9E30-94AD-873C-0AC8-018C5E29A564}"/>
              </a:ext>
            </a:extLst>
          </p:cNvPr>
          <p:cNvSpPr txBox="1">
            <a:spLocks noGrp="1"/>
          </p:cNvSpPr>
          <p:nvPr>
            <p:ph type="subTitle" idx="1"/>
          </p:nvPr>
        </p:nvSpPr>
        <p:spPr>
          <a:xfrm>
            <a:off x="311700" y="3025775"/>
            <a:ext cx="8520600" cy="792600"/>
          </a:xfrm>
          <a:prstGeom prst="rect">
            <a:avLst/>
          </a:prstGeom>
        </p:spPr>
        <p:txBody>
          <a:bodyPr spcFirstLastPara="1" wrap="square" lIns="91425" tIns="91425" rIns="91425" bIns="91425" anchor="t" anchorCtr="0">
            <a:noAutofit/>
          </a:bodyPr>
          <a:lstStyle/>
          <a:p>
            <a:pPr lvl="0" algn="ctr">
              <a:spcBef>
                <a:spcPts val="0"/>
              </a:spcBef>
              <a:spcAft>
                <a:spcPts val="0"/>
              </a:spcAft>
            </a:pPr>
            <a:r>
              <a:rPr lang="en-US" dirty="0"/>
              <a:t>Jason Brooks, Rafal </a:t>
            </a:r>
            <a:r>
              <a:rPr lang="en-US" dirty="0" err="1"/>
              <a:t>Zgadzaj</a:t>
            </a:r>
            <a:r>
              <a:rPr lang="en-US" dirty="0"/>
              <a:t>, Timothy Araujo, Robert </a:t>
            </a:r>
            <a:r>
              <a:rPr lang="en-US" dirty="0" err="1"/>
              <a:t>Ariniello</a:t>
            </a:r>
            <a:r>
              <a:rPr lang="en-US" dirty="0"/>
              <a:t>, Michael Downer</a:t>
            </a:r>
          </a:p>
        </p:txBody>
      </p:sp>
      <p:sp>
        <p:nvSpPr>
          <p:cNvPr id="7" name="TextBox 6">
            <a:extLst>
              <a:ext uri="{FF2B5EF4-FFF2-40B4-BE49-F238E27FC236}">
                <a16:creationId xmlns:a16="http://schemas.microsoft.com/office/drawing/2014/main" id="{308C59F2-A85B-D370-1794-576FD2864739}"/>
              </a:ext>
            </a:extLst>
          </p:cNvPr>
          <p:cNvSpPr txBox="1"/>
          <p:nvPr/>
        </p:nvSpPr>
        <p:spPr>
          <a:xfrm>
            <a:off x="994916" y="3859552"/>
            <a:ext cx="7280733" cy="646331"/>
          </a:xfrm>
          <a:prstGeom prst="rect">
            <a:avLst/>
          </a:prstGeom>
          <a:noFill/>
        </p:spPr>
        <p:txBody>
          <a:bodyPr wrap="square">
            <a:spAutoFit/>
          </a:bodyPr>
          <a:lstStyle/>
          <a:p>
            <a:r>
              <a:rPr lang="en-US" b="1" dirty="0"/>
              <a:t>E</a:t>
            </a:r>
            <a:r>
              <a:rPr lang="en-US" sz="1800" b="1" dirty="0">
                <a:solidFill>
                  <a:schemeClr val="tx1"/>
                </a:solidFill>
              </a:rPr>
              <a:t>xperiment Goal</a:t>
            </a:r>
            <a:r>
              <a:rPr lang="en-US" sz="1800" dirty="0">
                <a:solidFill>
                  <a:schemeClr val="tx1"/>
                </a:solidFill>
              </a:rPr>
              <a:t>:  </a:t>
            </a:r>
            <a:r>
              <a:rPr lang="en-US" sz="1800" dirty="0">
                <a:solidFill>
                  <a:schemeClr val="tx1"/>
                </a:solidFill>
                <a:effectLst/>
                <a:latin typeface="Times New Roman" panose="02020603050405020304" pitchFamily="18" charset="0"/>
                <a:ea typeface="Times New Roman" panose="02020603050405020304" pitchFamily="18" charset="0"/>
              </a:rPr>
              <a:t>observe, analyze, understand </a:t>
            </a:r>
            <a:r>
              <a:rPr lang="en-US" sz="1800" b="1" dirty="0">
                <a:solidFill>
                  <a:schemeClr val="tx1"/>
                </a:solidFill>
                <a:effectLst/>
                <a:latin typeface="Times New Roman" panose="02020603050405020304" pitchFamily="18" charset="0"/>
                <a:ea typeface="Times New Roman" panose="02020603050405020304" pitchFamily="18" charset="0"/>
              </a:rPr>
              <a:t>post-wake plasma recovery </a:t>
            </a:r>
            <a:r>
              <a:rPr lang="en-US" sz="1800" dirty="0">
                <a:solidFill>
                  <a:schemeClr val="tx1"/>
                </a:solidFill>
                <a:effectLst/>
                <a:latin typeface="Times New Roman" panose="02020603050405020304" pitchFamily="18" charset="0"/>
                <a:ea typeface="Times New Roman" panose="02020603050405020304" pitchFamily="18" charset="0"/>
              </a:rPr>
              <a:t>and its potential bearing on accelerator repetition rates </a:t>
            </a:r>
            <a:endParaRPr lang="en-US" sz="1800" dirty="0">
              <a:solidFill>
                <a:schemeClr val="tx1"/>
              </a:solidFill>
            </a:endParaRPr>
          </a:p>
        </p:txBody>
      </p:sp>
      <p:pic>
        <p:nvPicPr>
          <p:cNvPr id="8" name="Picture 7" descr="A picture containing text, device&#10;&#10;Description automatically generated">
            <a:extLst>
              <a:ext uri="{FF2B5EF4-FFF2-40B4-BE49-F238E27FC236}">
                <a16:creationId xmlns:a16="http://schemas.microsoft.com/office/drawing/2014/main" id="{F3181381-776C-86A1-2F81-C8B46A1EC610}"/>
              </a:ext>
            </a:extLst>
          </p:cNvPr>
          <p:cNvPicPr>
            <a:picLocks noChangeAspect="1"/>
          </p:cNvPicPr>
          <p:nvPr/>
        </p:nvPicPr>
        <p:blipFill rotWithShape="1">
          <a:blip r:embed="rId4"/>
          <a:srcRect l="1346" t="2631" r="2425" b="4280"/>
          <a:stretch/>
        </p:blipFill>
        <p:spPr>
          <a:xfrm>
            <a:off x="6488377" y="249383"/>
            <a:ext cx="2103869" cy="152465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graph of lines with numbers and symbols&#10;&#10;Description automatically generated with medium confidence">
            <a:extLst>
              <a:ext uri="{FF2B5EF4-FFF2-40B4-BE49-F238E27FC236}">
                <a16:creationId xmlns:a16="http://schemas.microsoft.com/office/drawing/2014/main" id="{136C23C3-DB65-D545-C5F1-5961BF55F6FC}"/>
              </a:ext>
            </a:extLst>
          </p:cNvPr>
          <p:cNvPicPr>
            <a:picLocks noChangeAspect="1"/>
          </p:cNvPicPr>
          <p:nvPr/>
        </p:nvPicPr>
        <p:blipFill>
          <a:blip r:embed="rId2"/>
          <a:stretch>
            <a:fillRect/>
          </a:stretch>
        </p:blipFill>
        <p:spPr>
          <a:xfrm>
            <a:off x="4909553" y="1876531"/>
            <a:ext cx="3181273" cy="2636534"/>
          </a:xfrm>
          <a:prstGeom prst="rect">
            <a:avLst/>
          </a:prstGeom>
        </p:spPr>
      </p:pic>
      <p:sp>
        <p:nvSpPr>
          <p:cNvPr id="23" name="TextBox 22">
            <a:extLst>
              <a:ext uri="{FF2B5EF4-FFF2-40B4-BE49-F238E27FC236}">
                <a16:creationId xmlns:a16="http://schemas.microsoft.com/office/drawing/2014/main" id="{EEF77BAD-B372-50D9-772D-6BE3D0090C07}"/>
              </a:ext>
            </a:extLst>
          </p:cNvPr>
          <p:cNvSpPr txBox="1"/>
          <p:nvPr/>
        </p:nvSpPr>
        <p:spPr>
          <a:xfrm>
            <a:off x="4856049" y="1681284"/>
            <a:ext cx="3414701" cy="461665"/>
          </a:xfrm>
          <a:prstGeom prst="rect">
            <a:avLst/>
          </a:prstGeom>
          <a:solidFill>
            <a:schemeClr val="bg1"/>
          </a:solidFill>
        </p:spPr>
        <p:txBody>
          <a:bodyPr wrap="square" rtlCol="0">
            <a:spAutoFit/>
          </a:bodyPr>
          <a:lstStyle/>
          <a:p>
            <a:pPr algn="ctr"/>
            <a:endParaRPr lang="en-US" sz="2400" b="1" dirty="0"/>
          </a:p>
        </p:txBody>
      </p:sp>
      <p:sp>
        <p:nvSpPr>
          <p:cNvPr id="15" name="Rectangle 14">
            <a:extLst>
              <a:ext uri="{FF2B5EF4-FFF2-40B4-BE49-F238E27FC236}">
                <a16:creationId xmlns:a16="http://schemas.microsoft.com/office/drawing/2014/main" id="{71398F1C-84AF-E0F7-F487-024F6B2909DE}"/>
              </a:ext>
            </a:extLst>
          </p:cNvPr>
          <p:cNvSpPr/>
          <p:nvPr/>
        </p:nvSpPr>
        <p:spPr>
          <a:xfrm>
            <a:off x="7226499" y="2211614"/>
            <a:ext cx="726044" cy="27844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0E41219C-E430-2B3B-888B-FA615021E6A1}"/>
              </a:ext>
            </a:extLst>
          </p:cNvPr>
          <p:cNvCxnSpPr/>
          <p:nvPr/>
        </p:nvCxnSpPr>
        <p:spPr>
          <a:xfrm>
            <a:off x="6193857" y="2488131"/>
            <a:ext cx="279132" cy="2502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769A8CAA-E9F1-301A-AA9B-1256380A390A}"/>
              </a:ext>
            </a:extLst>
          </p:cNvPr>
          <p:cNvSpPr txBox="1"/>
          <p:nvPr/>
        </p:nvSpPr>
        <p:spPr>
          <a:xfrm>
            <a:off x="5494745" y="2194648"/>
            <a:ext cx="835485" cy="369332"/>
          </a:xfrm>
          <a:prstGeom prst="rect">
            <a:avLst/>
          </a:prstGeom>
          <a:noFill/>
        </p:spPr>
        <p:txBody>
          <a:bodyPr wrap="none" rtlCol="0">
            <a:spAutoFit/>
          </a:bodyPr>
          <a:lstStyle/>
          <a:p>
            <a:r>
              <a:rPr lang="el-GR" dirty="0">
                <a:solidFill>
                  <a:schemeClr val="accent1"/>
                </a:solidFill>
              </a:rPr>
              <a:t>Δ</a:t>
            </a:r>
            <a:r>
              <a:rPr lang="en-US" dirty="0">
                <a:solidFill>
                  <a:schemeClr val="accent1"/>
                </a:solidFill>
              </a:rPr>
              <a:t>t&lt;0ns</a:t>
            </a:r>
          </a:p>
        </p:txBody>
      </p:sp>
      <p:cxnSp>
        <p:nvCxnSpPr>
          <p:cNvPr id="12" name="Straight Arrow Connector 11">
            <a:extLst>
              <a:ext uri="{FF2B5EF4-FFF2-40B4-BE49-F238E27FC236}">
                <a16:creationId xmlns:a16="http://schemas.microsoft.com/office/drawing/2014/main" id="{7EB93F54-730F-1F24-41CE-3BF183D57A1C}"/>
              </a:ext>
            </a:extLst>
          </p:cNvPr>
          <p:cNvCxnSpPr>
            <a:cxnSpLocks/>
          </p:cNvCxnSpPr>
          <p:nvPr/>
        </p:nvCxnSpPr>
        <p:spPr>
          <a:xfrm>
            <a:off x="6850559" y="2613259"/>
            <a:ext cx="232704" cy="322508"/>
          </a:xfrm>
          <a:prstGeom prst="straightConnector1">
            <a:avLst/>
          </a:prstGeom>
          <a:ln>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F46988F2-52DD-9ABF-543C-0992EFD1D0F7}"/>
                  </a:ext>
                </a:extLst>
              </p:cNvPr>
              <p:cNvSpPr txBox="1"/>
              <p:nvPr/>
            </p:nvSpPr>
            <p:spPr>
              <a:xfrm>
                <a:off x="6330230" y="2326429"/>
                <a:ext cx="1007007" cy="369332"/>
              </a:xfrm>
              <a:prstGeom prst="rect">
                <a:avLst/>
              </a:prstGeom>
              <a:noFill/>
            </p:spPr>
            <p:txBody>
              <a:bodyPr wrap="none" rtlCol="0">
                <a:spAutoFit/>
              </a:bodyPr>
              <a:lstStyle/>
              <a:p>
                <a:r>
                  <a:rPr lang="el-GR" dirty="0">
                    <a:solidFill>
                      <a:schemeClr val="bg2">
                        <a:lumMod val="50000"/>
                      </a:schemeClr>
                    </a:solidFill>
                  </a:rPr>
                  <a:t>Δ</a:t>
                </a:r>
                <a:r>
                  <a:rPr lang="en-US" dirty="0">
                    <a:solidFill>
                      <a:schemeClr val="bg2">
                        <a:lumMod val="50000"/>
                      </a:schemeClr>
                    </a:solidFill>
                  </a:rPr>
                  <a:t>t</a:t>
                </a:r>
                <a14:m>
                  <m:oMath xmlns:m="http://schemas.openxmlformats.org/officeDocument/2006/math">
                    <m:r>
                      <a:rPr lang="en-US" b="0" i="1" smtClean="0">
                        <a:solidFill>
                          <a:schemeClr val="bg2">
                            <a:lumMod val="50000"/>
                          </a:schemeClr>
                        </a:solidFill>
                        <a:latin typeface="Cambria Math" panose="02040503050406030204" pitchFamily="18" charset="0"/>
                      </a:rPr>
                      <m:t>~</m:t>
                    </m:r>
                  </m:oMath>
                </a14:m>
                <a:r>
                  <a:rPr lang="en-US" dirty="0">
                    <a:solidFill>
                      <a:schemeClr val="bg2">
                        <a:lumMod val="50000"/>
                      </a:schemeClr>
                    </a:solidFill>
                  </a:rPr>
                  <a:t>10</a:t>
                </a:r>
                <a:r>
                  <a:rPr lang="el-GR" dirty="0">
                    <a:solidFill>
                      <a:schemeClr val="bg2">
                        <a:lumMod val="50000"/>
                      </a:schemeClr>
                    </a:solidFill>
                  </a:rPr>
                  <a:t>μ</a:t>
                </a:r>
                <a:r>
                  <a:rPr lang="en-US" dirty="0">
                    <a:solidFill>
                      <a:schemeClr val="bg2">
                        <a:lumMod val="50000"/>
                      </a:schemeClr>
                    </a:solidFill>
                  </a:rPr>
                  <a:t>s</a:t>
                </a:r>
              </a:p>
            </p:txBody>
          </p:sp>
        </mc:Choice>
        <mc:Fallback xmlns="">
          <p:sp>
            <p:nvSpPr>
              <p:cNvPr id="14" name="TextBox 13">
                <a:extLst>
                  <a:ext uri="{FF2B5EF4-FFF2-40B4-BE49-F238E27FC236}">
                    <a16:creationId xmlns:a16="http://schemas.microsoft.com/office/drawing/2014/main" id="{F46988F2-52DD-9ABF-543C-0992EFD1D0F7}"/>
                  </a:ext>
                </a:extLst>
              </p:cNvPr>
              <p:cNvSpPr txBox="1">
                <a:spLocks noRot="1" noChangeAspect="1" noMove="1" noResize="1" noEditPoints="1" noAdjustHandles="1" noChangeArrowheads="1" noChangeShapeType="1" noTextEdit="1"/>
              </p:cNvSpPr>
              <p:nvPr/>
            </p:nvSpPr>
            <p:spPr>
              <a:xfrm>
                <a:off x="6330230" y="2326429"/>
                <a:ext cx="1007007" cy="369332"/>
              </a:xfrm>
              <a:prstGeom prst="rect">
                <a:avLst/>
              </a:prstGeom>
              <a:blipFill>
                <a:blip r:embed="rId3"/>
                <a:stretch>
                  <a:fillRect l="-4819" t="-10000" r="-4819" b="-26667"/>
                </a:stretch>
              </a:blipFill>
            </p:spPr>
            <p:txBody>
              <a:bodyPr/>
              <a:lstStyle/>
              <a:p>
                <a:r>
                  <a:rPr lang="en-US">
                    <a:noFill/>
                  </a:rPr>
                  <a:t> </a:t>
                </a:r>
              </a:p>
            </p:txBody>
          </p:sp>
        </mc:Fallback>
      </mc:AlternateContent>
      <p:sp>
        <p:nvSpPr>
          <p:cNvPr id="2" name="Title 1">
            <a:extLst>
              <a:ext uri="{FF2B5EF4-FFF2-40B4-BE49-F238E27FC236}">
                <a16:creationId xmlns:a16="http://schemas.microsoft.com/office/drawing/2014/main" id="{F66A53AB-10F3-8A5E-3EEF-D787D9B8831D}"/>
              </a:ext>
            </a:extLst>
          </p:cNvPr>
          <p:cNvSpPr>
            <a:spLocks noGrp="1"/>
          </p:cNvSpPr>
          <p:nvPr>
            <p:ph type="title"/>
          </p:nvPr>
        </p:nvSpPr>
        <p:spPr>
          <a:xfrm>
            <a:off x="-20778" y="-165688"/>
            <a:ext cx="9094763" cy="1088068"/>
          </a:xfrm>
        </p:spPr>
        <p:txBody>
          <a:bodyPr>
            <a:normAutofit/>
          </a:bodyPr>
          <a:lstStyle/>
          <a:p>
            <a:pPr algn="ctr"/>
            <a:r>
              <a:rPr lang="en-US" sz="2400" dirty="0"/>
              <a:t>Bessel Interferometry reveals slow signal decay out to ∆</a:t>
            </a:r>
            <a:r>
              <a:rPr lang="en-US" sz="2400" i="1" dirty="0"/>
              <a:t>t</a:t>
            </a:r>
            <a:r>
              <a:rPr lang="en-US" sz="2400" dirty="0"/>
              <a:t> </a:t>
            </a:r>
            <a:r>
              <a:rPr lang="en-US" sz="2400" dirty="0">
                <a:latin typeface="Times New Roman" panose="02020603050405020304" pitchFamily="18" charset="0"/>
                <a:cs typeface="Times New Roman" panose="02020603050405020304" pitchFamily="18" charset="0"/>
              </a:rPr>
              <a:t>&gt;</a:t>
            </a:r>
            <a:r>
              <a:rPr lang="en-US" sz="2400" dirty="0"/>
              <a:t> 10 µs in 1 Torr </a:t>
            </a:r>
            <a:r>
              <a:rPr lang="en-US" sz="2400" dirty="0" err="1"/>
              <a:t>Ar</a:t>
            </a:r>
            <a:endParaRPr lang="en-US" sz="2400" dirty="0"/>
          </a:p>
        </p:txBody>
      </p:sp>
      <p:sp>
        <p:nvSpPr>
          <p:cNvPr id="4" name="Slide Number Placeholder 3">
            <a:extLst>
              <a:ext uri="{FF2B5EF4-FFF2-40B4-BE49-F238E27FC236}">
                <a16:creationId xmlns:a16="http://schemas.microsoft.com/office/drawing/2014/main" id="{D467E3FF-AE42-C1FB-6887-32A7F015B980}"/>
              </a:ext>
            </a:extLst>
          </p:cNvPr>
          <p:cNvSpPr>
            <a:spLocks noGrp="1"/>
          </p:cNvSpPr>
          <p:nvPr>
            <p:ph type="sldNum" sz="quarter" idx="12"/>
          </p:nvPr>
        </p:nvSpPr>
        <p:spPr>
          <a:xfrm>
            <a:off x="8043400" y="4826363"/>
            <a:ext cx="984019" cy="273844"/>
          </a:xfrm>
        </p:spPr>
        <p:txBody>
          <a:bodyPr/>
          <a:lstStyle/>
          <a:p>
            <a:fld id="{CB5B7C82-8F43-4E26-A546-DA8214B1527A}" type="slidenum">
              <a:rPr lang="en-US" smtClean="0"/>
              <a:t>10</a:t>
            </a:fld>
            <a:endParaRPr lang="en-US"/>
          </a:p>
        </p:txBody>
      </p:sp>
      <p:sp>
        <p:nvSpPr>
          <p:cNvPr id="3" name="TextBox 2">
            <a:extLst>
              <a:ext uri="{FF2B5EF4-FFF2-40B4-BE49-F238E27FC236}">
                <a16:creationId xmlns:a16="http://schemas.microsoft.com/office/drawing/2014/main" id="{AAABCF54-2DDE-BB80-4646-959BB861D09B}"/>
              </a:ext>
            </a:extLst>
          </p:cNvPr>
          <p:cNvSpPr txBox="1"/>
          <p:nvPr/>
        </p:nvSpPr>
        <p:spPr>
          <a:xfrm>
            <a:off x="2669816" y="3737552"/>
            <a:ext cx="1087542" cy="646331"/>
          </a:xfrm>
          <a:prstGeom prst="rect">
            <a:avLst/>
          </a:prstGeom>
          <a:noFill/>
        </p:spPr>
        <p:txBody>
          <a:bodyPr wrap="square" rtlCol="0">
            <a:spAutoFit/>
          </a:bodyPr>
          <a:lstStyle/>
          <a:p>
            <a:pPr algn="ctr"/>
            <a:r>
              <a:rPr lang="en-US" dirty="0">
                <a:solidFill>
                  <a:schemeClr val="bg1"/>
                </a:solidFill>
              </a:rPr>
              <a:t>averaging</a:t>
            </a:r>
          </a:p>
          <a:p>
            <a:pPr algn="ctr"/>
            <a:r>
              <a:rPr lang="en-US" dirty="0">
                <a:solidFill>
                  <a:schemeClr val="bg1"/>
                </a:solidFill>
              </a:rPr>
              <a:t>cone</a:t>
            </a:r>
          </a:p>
        </p:txBody>
      </p:sp>
      <p:pic>
        <p:nvPicPr>
          <p:cNvPr id="7" name="Picture 6">
            <a:extLst>
              <a:ext uri="{FF2B5EF4-FFF2-40B4-BE49-F238E27FC236}">
                <a16:creationId xmlns:a16="http://schemas.microsoft.com/office/drawing/2014/main" id="{3E6598BE-A416-30B0-9DAA-15152DD0AD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7528" y="1491815"/>
            <a:ext cx="3484575" cy="3164229"/>
          </a:xfrm>
          <a:prstGeom prst="rect">
            <a:avLst/>
          </a:prstGeom>
        </p:spPr>
      </p:pic>
      <p:sp>
        <p:nvSpPr>
          <p:cNvPr id="9" name="Left Arrow 20">
            <a:extLst>
              <a:ext uri="{FF2B5EF4-FFF2-40B4-BE49-F238E27FC236}">
                <a16:creationId xmlns:a16="http://schemas.microsoft.com/office/drawing/2014/main" id="{2920DE35-D245-FF8D-AF4D-B762B286124A}"/>
              </a:ext>
            </a:extLst>
          </p:cNvPr>
          <p:cNvSpPr/>
          <p:nvPr/>
        </p:nvSpPr>
        <p:spPr>
          <a:xfrm rot="10800000">
            <a:off x="3151488" y="3737552"/>
            <a:ext cx="1762955" cy="498238"/>
          </a:xfrm>
          <a:prstGeom prst="leftArrow">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B60D1B79-B52A-CA60-FB9C-78888DEB6CD7}"/>
              </a:ext>
            </a:extLst>
          </p:cNvPr>
          <p:cNvCxnSpPr>
            <a:cxnSpLocks/>
          </p:cNvCxnSpPr>
          <p:nvPr/>
        </p:nvCxnSpPr>
        <p:spPr>
          <a:xfrm>
            <a:off x="8187761" y="2566572"/>
            <a:ext cx="496496" cy="142386"/>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701FF501-787E-E993-0033-7F2C4C209CFA}"/>
              </a:ext>
            </a:extLst>
          </p:cNvPr>
          <p:cNvSpPr txBox="1"/>
          <p:nvPr/>
        </p:nvSpPr>
        <p:spPr>
          <a:xfrm rot="18803752">
            <a:off x="1286901" y="3592940"/>
            <a:ext cx="1354858" cy="246221"/>
          </a:xfrm>
          <a:prstGeom prst="rect">
            <a:avLst/>
          </a:prstGeom>
          <a:noFill/>
        </p:spPr>
        <p:txBody>
          <a:bodyPr wrap="none" rtlCol="0">
            <a:spAutoFit/>
          </a:bodyPr>
          <a:lstStyle/>
          <a:p>
            <a:r>
              <a:rPr lang="en-US" sz="1000" dirty="0">
                <a:solidFill>
                  <a:schemeClr val="bg1"/>
                </a:solidFill>
              </a:rPr>
              <a:t>10 deg averaging cone</a:t>
            </a:r>
          </a:p>
        </p:txBody>
      </p:sp>
      <p:cxnSp>
        <p:nvCxnSpPr>
          <p:cNvPr id="28" name="Straight Arrow Connector 27">
            <a:extLst>
              <a:ext uri="{FF2B5EF4-FFF2-40B4-BE49-F238E27FC236}">
                <a16:creationId xmlns:a16="http://schemas.microsoft.com/office/drawing/2014/main" id="{C23948BB-66FB-6919-B77F-59D5AC8F9316}"/>
              </a:ext>
            </a:extLst>
          </p:cNvPr>
          <p:cNvCxnSpPr>
            <a:cxnSpLocks/>
          </p:cNvCxnSpPr>
          <p:nvPr/>
        </p:nvCxnSpPr>
        <p:spPr>
          <a:xfrm>
            <a:off x="5638057" y="2223800"/>
            <a:ext cx="2904293" cy="48869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22" name="Picture 21" descr="A graph of a number of objects&#10;&#10;Description automatically generated with medium confidence">
            <a:extLst>
              <a:ext uri="{FF2B5EF4-FFF2-40B4-BE49-F238E27FC236}">
                <a16:creationId xmlns:a16="http://schemas.microsoft.com/office/drawing/2014/main" id="{360EE790-81EE-6757-5425-64F7D417DB63}"/>
              </a:ext>
            </a:extLst>
          </p:cNvPr>
          <p:cNvPicPr>
            <a:picLocks noChangeAspect="1"/>
          </p:cNvPicPr>
          <p:nvPr/>
        </p:nvPicPr>
        <p:blipFill>
          <a:blip r:embed="rId5"/>
          <a:stretch>
            <a:fillRect/>
          </a:stretch>
        </p:blipFill>
        <p:spPr>
          <a:xfrm>
            <a:off x="5022904" y="1487189"/>
            <a:ext cx="3988567" cy="3225653"/>
          </a:xfrm>
          <a:prstGeom prst="rect">
            <a:avLst/>
          </a:prstGeom>
        </p:spPr>
      </p:pic>
      <p:sp>
        <p:nvSpPr>
          <p:cNvPr id="36" name="TextBox 35">
            <a:extLst>
              <a:ext uri="{FF2B5EF4-FFF2-40B4-BE49-F238E27FC236}">
                <a16:creationId xmlns:a16="http://schemas.microsoft.com/office/drawing/2014/main" id="{8BC81D73-050E-06FD-18E5-F0F6F45C1F9C}"/>
              </a:ext>
            </a:extLst>
          </p:cNvPr>
          <p:cNvSpPr txBox="1"/>
          <p:nvPr/>
        </p:nvSpPr>
        <p:spPr>
          <a:xfrm>
            <a:off x="6566851" y="3770475"/>
            <a:ext cx="1213794" cy="369332"/>
          </a:xfrm>
          <a:prstGeom prst="rect">
            <a:avLst/>
          </a:prstGeom>
          <a:solidFill>
            <a:srgbClr val="BFBFBF"/>
          </a:solidFill>
        </p:spPr>
        <p:txBody>
          <a:bodyPr wrap="none" rtlCol="0">
            <a:spAutoFit/>
          </a:bodyPr>
          <a:lstStyle/>
          <a:p>
            <a:r>
              <a:rPr lang="en-US" dirty="0"/>
              <a:t>Noise floor</a:t>
            </a:r>
          </a:p>
        </p:txBody>
      </p:sp>
      <p:sp>
        <p:nvSpPr>
          <p:cNvPr id="29" name="TextBox 28">
            <a:extLst>
              <a:ext uri="{FF2B5EF4-FFF2-40B4-BE49-F238E27FC236}">
                <a16:creationId xmlns:a16="http://schemas.microsoft.com/office/drawing/2014/main" id="{E03EDB8D-5FF8-64BB-728E-59D053B1A8A4}"/>
              </a:ext>
            </a:extLst>
          </p:cNvPr>
          <p:cNvSpPr txBox="1"/>
          <p:nvPr/>
        </p:nvSpPr>
        <p:spPr>
          <a:xfrm>
            <a:off x="5656543" y="2804400"/>
            <a:ext cx="2778902" cy="369332"/>
          </a:xfrm>
          <a:prstGeom prst="rect">
            <a:avLst/>
          </a:prstGeom>
          <a:noFill/>
        </p:spPr>
        <p:txBody>
          <a:bodyPr wrap="none" rtlCol="0">
            <a:spAutoFit/>
          </a:bodyPr>
          <a:lstStyle/>
          <a:p>
            <a:r>
              <a:rPr lang="en-US" dirty="0"/>
              <a:t>Slow decay out to 10’s of us</a:t>
            </a:r>
          </a:p>
        </p:txBody>
      </p:sp>
      <p:sp>
        <p:nvSpPr>
          <p:cNvPr id="16" name="Rectangle 15">
            <a:extLst>
              <a:ext uri="{FF2B5EF4-FFF2-40B4-BE49-F238E27FC236}">
                <a16:creationId xmlns:a16="http://schemas.microsoft.com/office/drawing/2014/main" id="{B6799AC1-907F-F2D2-ADE7-31A65A50702F}"/>
              </a:ext>
            </a:extLst>
          </p:cNvPr>
          <p:cNvSpPr/>
          <p:nvPr/>
        </p:nvSpPr>
        <p:spPr>
          <a:xfrm>
            <a:off x="5433236" y="1502447"/>
            <a:ext cx="3334963" cy="35882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81F3FBD0-46EA-4F9C-628E-8E75772F9893}"/>
              </a:ext>
            </a:extLst>
          </p:cNvPr>
          <p:cNvSpPr txBox="1"/>
          <p:nvPr/>
        </p:nvSpPr>
        <p:spPr>
          <a:xfrm>
            <a:off x="5599260" y="1446914"/>
            <a:ext cx="2735301" cy="369332"/>
          </a:xfrm>
          <a:prstGeom prst="rect">
            <a:avLst/>
          </a:prstGeom>
          <a:noFill/>
        </p:spPr>
        <p:txBody>
          <a:bodyPr wrap="none" rtlCol="0">
            <a:spAutoFit/>
          </a:bodyPr>
          <a:lstStyle/>
          <a:p>
            <a:r>
              <a:rPr lang="en-US" dirty="0"/>
              <a:t>1 Torr </a:t>
            </a:r>
            <a:r>
              <a:rPr lang="en-US" dirty="0" err="1"/>
              <a:t>Ar</a:t>
            </a:r>
            <a:r>
              <a:rPr lang="en-US" dirty="0"/>
              <a:t>, ~10 us time delay</a:t>
            </a:r>
          </a:p>
        </p:txBody>
      </p:sp>
      <p:cxnSp>
        <p:nvCxnSpPr>
          <p:cNvPr id="18" name="Straight Arrow Connector 17">
            <a:extLst>
              <a:ext uri="{FF2B5EF4-FFF2-40B4-BE49-F238E27FC236}">
                <a16:creationId xmlns:a16="http://schemas.microsoft.com/office/drawing/2014/main" id="{368409C9-FEDA-148B-F8C9-5E90E81FBC19}"/>
              </a:ext>
            </a:extLst>
          </p:cNvPr>
          <p:cNvCxnSpPr/>
          <p:nvPr/>
        </p:nvCxnSpPr>
        <p:spPr>
          <a:xfrm>
            <a:off x="5750997" y="2326429"/>
            <a:ext cx="2933260" cy="411958"/>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645377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p:bldP spid="9" grpId="0" animBg="1"/>
      <p:bldP spid="36" grpId="0" animBg="1"/>
      <p:bldP spid="29" grpId="0"/>
      <p:bldP spid="2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BF349F9E-E2F1-4959-62B7-469625CB57E2}"/>
              </a:ext>
            </a:extLst>
          </p:cNvPr>
          <p:cNvPicPr>
            <a:picLocks noChangeAspect="1"/>
          </p:cNvPicPr>
          <p:nvPr/>
        </p:nvPicPr>
        <p:blipFill>
          <a:blip r:embed="rId2"/>
          <a:stretch>
            <a:fillRect/>
          </a:stretch>
        </p:blipFill>
        <p:spPr>
          <a:xfrm>
            <a:off x="57955" y="3103094"/>
            <a:ext cx="2202414" cy="1691872"/>
          </a:xfrm>
          <a:prstGeom prst="rect">
            <a:avLst/>
          </a:prstGeom>
        </p:spPr>
      </p:pic>
      <p:sp>
        <p:nvSpPr>
          <p:cNvPr id="2" name="Title 1">
            <a:extLst>
              <a:ext uri="{FF2B5EF4-FFF2-40B4-BE49-F238E27FC236}">
                <a16:creationId xmlns:a16="http://schemas.microsoft.com/office/drawing/2014/main" id="{D62D3AA4-23B4-AD3D-904A-1CB3A86D2895}"/>
              </a:ext>
            </a:extLst>
          </p:cNvPr>
          <p:cNvSpPr>
            <a:spLocks noGrp="1"/>
          </p:cNvSpPr>
          <p:nvPr>
            <p:ph type="title"/>
          </p:nvPr>
        </p:nvSpPr>
        <p:spPr>
          <a:xfrm>
            <a:off x="0" y="-408737"/>
            <a:ext cx="9099857" cy="1026209"/>
          </a:xfrm>
        </p:spPr>
        <p:txBody>
          <a:bodyPr>
            <a:normAutofit/>
          </a:bodyPr>
          <a:lstStyle/>
          <a:p>
            <a:r>
              <a:rPr lang="en-US" dirty="0"/>
              <a:t>Li oven micro-lens measurements last out to &gt;1us</a:t>
            </a:r>
          </a:p>
        </p:txBody>
      </p:sp>
      <p:pic>
        <p:nvPicPr>
          <p:cNvPr id="7" name="Picture 6">
            <a:extLst>
              <a:ext uri="{FF2B5EF4-FFF2-40B4-BE49-F238E27FC236}">
                <a16:creationId xmlns:a16="http://schemas.microsoft.com/office/drawing/2014/main" id="{961FE555-4FAC-87DC-27B3-E9BD122E26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76026" y="751979"/>
            <a:ext cx="6967974" cy="4391521"/>
          </a:xfrm>
          <a:prstGeom prst="rect">
            <a:avLst/>
          </a:prstGeom>
        </p:spPr>
      </p:pic>
      <p:sp>
        <p:nvSpPr>
          <p:cNvPr id="9" name="TextBox 8">
            <a:extLst>
              <a:ext uri="{FF2B5EF4-FFF2-40B4-BE49-F238E27FC236}">
                <a16:creationId xmlns:a16="http://schemas.microsoft.com/office/drawing/2014/main" id="{952986AC-8CBA-A44D-D8A8-8F84DA7348B2}"/>
              </a:ext>
            </a:extLst>
          </p:cNvPr>
          <p:cNvSpPr txBox="1"/>
          <p:nvPr/>
        </p:nvSpPr>
        <p:spPr>
          <a:xfrm>
            <a:off x="1442608" y="578997"/>
            <a:ext cx="1350370" cy="300082"/>
          </a:xfrm>
          <a:prstGeom prst="rect">
            <a:avLst/>
          </a:prstGeom>
          <a:noFill/>
        </p:spPr>
        <p:txBody>
          <a:bodyPr wrap="none" rtlCol="0">
            <a:spAutoFit/>
          </a:bodyPr>
          <a:lstStyle/>
          <a:p>
            <a:r>
              <a:rPr lang="en-US" sz="1350" dirty="0"/>
              <a:t>e beam rep rate:</a:t>
            </a:r>
          </a:p>
        </p:txBody>
      </p:sp>
      <p:pic>
        <p:nvPicPr>
          <p:cNvPr id="8" name="Picture 7" descr="&#10;       Figure 3.2&amp;nbsp;&amp;nbsp;The displacements of the focal spots from their respective reference positions are used to calculate the shape of the incident wavefront.&amp;nbsp;&#10;    ">
            <a:extLst>
              <a:ext uri="{FF2B5EF4-FFF2-40B4-BE49-F238E27FC236}">
                <a16:creationId xmlns:a16="http://schemas.microsoft.com/office/drawing/2014/main" id="{502F4428-A923-CC50-B1E9-B0DDC027F235}"/>
              </a:ext>
            </a:extLst>
          </p:cNvPr>
          <p:cNvPicPr>
            <a:picLocks noChangeAspect="1"/>
          </p:cNvPicPr>
          <p:nvPr/>
        </p:nvPicPr>
        <p:blipFill>
          <a:blip r:embed="rId4"/>
          <a:stretch>
            <a:fillRect/>
          </a:stretch>
        </p:blipFill>
        <p:spPr>
          <a:xfrm>
            <a:off x="0" y="1010990"/>
            <a:ext cx="2255894" cy="1156869"/>
          </a:xfrm>
          <a:prstGeom prst="rect">
            <a:avLst/>
          </a:prstGeom>
        </p:spPr>
      </p:pic>
      <p:sp>
        <p:nvSpPr>
          <p:cNvPr id="16" name="TextBox 15">
            <a:extLst>
              <a:ext uri="{FF2B5EF4-FFF2-40B4-BE49-F238E27FC236}">
                <a16:creationId xmlns:a16="http://schemas.microsoft.com/office/drawing/2014/main" id="{0F0FC5F8-D665-2A2B-705E-1DDAFC50C424}"/>
              </a:ext>
            </a:extLst>
          </p:cNvPr>
          <p:cNvSpPr txBox="1"/>
          <p:nvPr/>
        </p:nvSpPr>
        <p:spPr>
          <a:xfrm>
            <a:off x="-107861" y="2094842"/>
            <a:ext cx="2838182" cy="338554"/>
          </a:xfrm>
          <a:prstGeom prst="rect">
            <a:avLst/>
          </a:prstGeom>
          <a:noFill/>
        </p:spPr>
        <p:txBody>
          <a:bodyPr wrap="square">
            <a:spAutoFit/>
          </a:bodyPr>
          <a:lstStyle/>
          <a:p>
            <a:r>
              <a:rPr lang="en-US" sz="800" dirty="0"/>
              <a:t>https://www.thorlabs.com/shack-hartmann-wavefront-sensors?tabName=SH%20Tutorial</a:t>
            </a:r>
          </a:p>
        </p:txBody>
      </p:sp>
      <p:sp>
        <p:nvSpPr>
          <p:cNvPr id="17" name="TextBox 16">
            <a:extLst>
              <a:ext uri="{FF2B5EF4-FFF2-40B4-BE49-F238E27FC236}">
                <a16:creationId xmlns:a16="http://schemas.microsoft.com/office/drawing/2014/main" id="{5D3A380D-3BEA-502B-F918-216120541087}"/>
              </a:ext>
            </a:extLst>
          </p:cNvPr>
          <p:cNvSpPr txBox="1"/>
          <p:nvPr/>
        </p:nvSpPr>
        <p:spPr>
          <a:xfrm>
            <a:off x="-83713" y="2826913"/>
            <a:ext cx="2559547" cy="276999"/>
          </a:xfrm>
          <a:prstGeom prst="rect">
            <a:avLst/>
          </a:prstGeom>
          <a:noFill/>
        </p:spPr>
        <p:txBody>
          <a:bodyPr wrap="none" rtlCol="0">
            <a:spAutoFit/>
          </a:bodyPr>
          <a:lstStyle/>
          <a:p>
            <a:r>
              <a:rPr lang="en-US" sz="1200" dirty="0"/>
              <a:t>Lingering displacement out to &gt;few us</a:t>
            </a:r>
          </a:p>
        </p:txBody>
      </p:sp>
      <p:cxnSp>
        <p:nvCxnSpPr>
          <p:cNvPr id="19" name="Straight Arrow Connector 18">
            <a:extLst>
              <a:ext uri="{FF2B5EF4-FFF2-40B4-BE49-F238E27FC236}">
                <a16:creationId xmlns:a16="http://schemas.microsoft.com/office/drawing/2014/main" id="{5E0A78B1-0F59-0425-D945-CD940E5F69BC}"/>
              </a:ext>
            </a:extLst>
          </p:cNvPr>
          <p:cNvCxnSpPr>
            <a:cxnSpLocks/>
          </p:cNvCxnSpPr>
          <p:nvPr/>
        </p:nvCxnSpPr>
        <p:spPr>
          <a:xfrm>
            <a:off x="740536" y="3522372"/>
            <a:ext cx="1384479" cy="7920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895190D0-7CD7-1E49-9E15-4DD5811796B6}"/>
              </a:ext>
            </a:extLst>
          </p:cNvPr>
          <p:cNvCxnSpPr>
            <a:cxnSpLocks/>
          </p:cNvCxnSpPr>
          <p:nvPr/>
        </p:nvCxnSpPr>
        <p:spPr>
          <a:xfrm>
            <a:off x="1410237" y="3039414"/>
            <a:ext cx="45076" cy="888642"/>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146091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4">
            <a:extLst>
              <a:ext uri="{FF2B5EF4-FFF2-40B4-BE49-F238E27FC236}">
                <a16:creationId xmlns:a16="http://schemas.microsoft.com/office/drawing/2014/main" id="{4404847F-04A4-2915-A5D1-57AFEDEAB8D7}"/>
              </a:ext>
            </a:extLst>
          </p:cNvPr>
          <p:cNvPicPr>
            <a:picLocks noChangeAspect="1"/>
          </p:cNvPicPr>
          <p:nvPr/>
        </p:nvPicPr>
        <p:blipFill>
          <a:blip r:embed="rId2"/>
          <a:srcRect l="7972" t="34867" b="16215"/>
          <a:stretch>
            <a:fillRect/>
          </a:stretch>
        </p:blipFill>
        <p:spPr>
          <a:xfrm>
            <a:off x="2340878" y="0"/>
            <a:ext cx="6655316" cy="2653259"/>
          </a:xfrm>
          <a:prstGeom prst="rect">
            <a:avLst/>
          </a:prstGeom>
        </p:spPr>
      </p:pic>
      <p:pic>
        <p:nvPicPr>
          <p:cNvPr id="5" name="Content Placeholder 4">
            <a:extLst>
              <a:ext uri="{FF2B5EF4-FFF2-40B4-BE49-F238E27FC236}">
                <a16:creationId xmlns:a16="http://schemas.microsoft.com/office/drawing/2014/main" id="{0520B7EC-DFB2-D30E-9ADB-41B6CFEE3F7A}"/>
              </a:ext>
            </a:extLst>
          </p:cNvPr>
          <p:cNvPicPr>
            <a:picLocks noGrp="1" noChangeAspect="1"/>
          </p:cNvPicPr>
          <p:nvPr>
            <p:ph idx="1"/>
          </p:nvPr>
        </p:nvPicPr>
        <p:blipFill>
          <a:blip r:embed="rId3"/>
          <a:stretch>
            <a:fillRect/>
          </a:stretch>
        </p:blipFill>
        <p:spPr>
          <a:xfrm>
            <a:off x="23392" y="1802194"/>
            <a:ext cx="9120608" cy="3417758"/>
          </a:xfrm>
          <a:prstGeom prst="rect">
            <a:avLst/>
          </a:prstGeom>
        </p:spPr>
      </p:pic>
      <p:cxnSp>
        <p:nvCxnSpPr>
          <p:cNvPr id="8" name="Straight Arrow Connector 7">
            <a:extLst>
              <a:ext uri="{FF2B5EF4-FFF2-40B4-BE49-F238E27FC236}">
                <a16:creationId xmlns:a16="http://schemas.microsoft.com/office/drawing/2014/main" id="{089D3A18-D7E8-C5EC-F6F9-C58A19856ACD}"/>
              </a:ext>
            </a:extLst>
          </p:cNvPr>
          <p:cNvCxnSpPr>
            <a:cxnSpLocks/>
          </p:cNvCxnSpPr>
          <p:nvPr/>
        </p:nvCxnSpPr>
        <p:spPr>
          <a:xfrm>
            <a:off x="2966697" y="1472634"/>
            <a:ext cx="903175" cy="3079976"/>
          </a:xfrm>
          <a:prstGeom prst="straightConnector1">
            <a:avLst/>
          </a:prstGeom>
          <a:ln w="9525">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628E981B-82D4-A2FE-4576-28BD7F9DCCDE}"/>
              </a:ext>
            </a:extLst>
          </p:cNvPr>
          <p:cNvCxnSpPr>
            <a:cxnSpLocks/>
          </p:cNvCxnSpPr>
          <p:nvPr/>
        </p:nvCxnSpPr>
        <p:spPr>
          <a:xfrm>
            <a:off x="3888241" y="1451202"/>
            <a:ext cx="85725" cy="3037114"/>
          </a:xfrm>
          <a:prstGeom prst="straightConnector1">
            <a:avLst/>
          </a:prstGeom>
          <a:ln w="9525">
            <a:solidFill>
              <a:srgbClr val="0000FF"/>
            </a:solidFill>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71AE0430-707C-A639-832A-0FD969B79F29}"/>
              </a:ext>
            </a:extLst>
          </p:cNvPr>
          <p:cNvCxnSpPr>
            <a:cxnSpLocks/>
          </p:cNvCxnSpPr>
          <p:nvPr/>
        </p:nvCxnSpPr>
        <p:spPr>
          <a:xfrm flipH="1">
            <a:off x="4846524" y="1457325"/>
            <a:ext cx="691923" cy="1151165"/>
          </a:xfrm>
          <a:prstGeom prst="straightConnector1">
            <a:avLst/>
          </a:prstGeom>
          <a:ln w="9525">
            <a:solidFill>
              <a:srgbClr val="2BF17B"/>
            </a:solidFill>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C18F0819-38BF-B628-B623-48DF012C9F5B}"/>
              </a:ext>
            </a:extLst>
          </p:cNvPr>
          <p:cNvCxnSpPr>
            <a:cxnSpLocks/>
          </p:cNvCxnSpPr>
          <p:nvPr/>
        </p:nvCxnSpPr>
        <p:spPr>
          <a:xfrm flipH="1">
            <a:off x="4990420" y="1503249"/>
            <a:ext cx="942974" cy="1787979"/>
          </a:xfrm>
          <a:prstGeom prst="straightConnector1">
            <a:avLst/>
          </a:prstGeom>
          <a:ln w="9525">
            <a:solidFill>
              <a:srgbClr val="F423F9"/>
            </a:solidFill>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CF2EDB44-1F4A-6F52-E062-418BE895FA0E}"/>
              </a:ext>
            </a:extLst>
          </p:cNvPr>
          <p:cNvCxnSpPr>
            <a:cxnSpLocks/>
          </p:cNvCxnSpPr>
          <p:nvPr/>
        </p:nvCxnSpPr>
        <p:spPr>
          <a:xfrm flipH="1">
            <a:off x="5066960" y="1478757"/>
            <a:ext cx="2247219" cy="2813617"/>
          </a:xfrm>
          <a:prstGeom prst="straightConnector1">
            <a:avLst/>
          </a:prstGeom>
          <a:ln w="9525">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89B86E19-F091-A153-C2A4-5D51C289A42B}"/>
              </a:ext>
            </a:extLst>
          </p:cNvPr>
          <p:cNvCxnSpPr>
            <a:cxnSpLocks/>
          </p:cNvCxnSpPr>
          <p:nvPr/>
        </p:nvCxnSpPr>
        <p:spPr>
          <a:xfrm flipH="1">
            <a:off x="4910818" y="1478756"/>
            <a:ext cx="3364705" cy="3174887"/>
          </a:xfrm>
          <a:prstGeom prst="straightConnector1">
            <a:avLst/>
          </a:prstGeom>
          <a:ln w="9525">
            <a:solidFill>
              <a:schemeClr val="accent5">
                <a:lumMod val="75000"/>
              </a:schemeClr>
            </a:solidFill>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E08BEEEB-2536-7623-DA32-208449F6A5CE}"/>
              </a:ext>
            </a:extLst>
          </p:cNvPr>
          <p:cNvCxnSpPr>
            <a:cxnSpLocks/>
          </p:cNvCxnSpPr>
          <p:nvPr/>
        </p:nvCxnSpPr>
        <p:spPr>
          <a:xfrm>
            <a:off x="4316866" y="1478757"/>
            <a:ext cx="61232" cy="2495209"/>
          </a:xfrm>
          <a:prstGeom prst="straightConnector1">
            <a:avLst/>
          </a:prstGeom>
          <a:ln w="9525">
            <a:solidFill>
              <a:srgbClr val="46A49D"/>
            </a:solidFill>
            <a:tailEnd type="triangle"/>
          </a:ln>
        </p:spPr>
        <p:style>
          <a:lnRef idx="2">
            <a:schemeClr val="accent1"/>
          </a:lnRef>
          <a:fillRef idx="0">
            <a:schemeClr val="accent1"/>
          </a:fillRef>
          <a:effectRef idx="1">
            <a:schemeClr val="accent1"/>
          </a:effectRef>
          <a:fontRef idx="minor">
            <a:schemeClr val="tx1"/>
          </a:fontRef>
        </p:style>
      </p:cxnSp>
      <p:cxnSp>
        <p:nvCxnSpPr>
          <p:cNvPr id="26" name="Straight Arrow Connector 25">
            <a:extLst>
              <a:ext uri="{FF2B5EF4-FFF2-40B4-BE49-F238E27FC236}">
                <a16:creationId xmlns:a16="http://schemas.microsoft.com/office/drawing/2014/main" id="{6930B8CE-90A1-2E5A-4E26-3A8BF6111F95}"/>
              </a:ext>
            </a:extLst>
          </p:cNvPr>
          <p:cNvCxnSpPr>
            <a:cxnSpLocks/>
          </p:cNvCxnSpPr>
          <p:nvPr/>
        </p:nvCxnSpPr>
        <p:spPr>
          <a:xfrm flipH="1">
            <a:off x="5033283" y="1466511"/>
            <a:ext cx="1460386" cy="2516641"/>
          </a:xfrm>
          <a:prstGeom prst="straightConnector1">
            <a:avLst/>
          </a:prstGeom>
          <a:ln w="9525">
            <a:solidFill>
              <a:schemeClr val="bg1">
                <a:lumMod val="50000"/>
              </a:schemeClr>
            </a:solidFill>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29AE8E35-1FEA-F758-CEC9-49EB123A8E43}"/>
                  </a:ext>
                </a:extLst>
              </p:cNvPr>
              <p:cNvSpPr txBox="1"/>
              <p:nvPr/>
            </p:nvSpPr>
            <p:spPr>
              <a:xfrm>
                <a:off x="7083381" y="2904185"/>
                <a:ext cx="1989785" cy="1477328"/>
              </a:xfrm>
              <a:prstGeom prst="rect">
                <a:avLst/>
              </a:prstGeom>
              <a:noFill/>
            </p:spPr>
            <p:txBody>
              <a:bodyPr wrap="square" rtlCol="0">
                <a:spAutoFit/>
              </a:bodyPr>
              <a:lstStyle/>
              <a:p>
                <a14:m>
                  <m:oMath xmlns:m="http://schemas.openxmlformats.org/officeDocument/2006/math">
                    <m:r>
                      <m:rPr>
                        <m:sty m:val="p"/>
                      </m:rPr>
                      <a:rPr lang="en-US" b="0" i="0" smtClean="0">
                        <a:latin typeface="Cambria Math" panose="02040503050406030204" pitchFamily="18" charset="0"/>
                      </a:rPr>
                      <m:t>ΔT</m:t>
                    </m:r>
                    <m:r>
                      <a:rPr lang="en-US" b="0" i="1" smtClean="0">
                        <a:latin typeface="Cambria Math" panose="02040503050406030204" pitchFamily="18" charset="0"/>
                      </a:rPr>
                      <m:t>∼</m:t>
                    </m:r>
                  </m:oMath>
                </a14:m>
                <a:r>
                  <a:rPr lang="en-US" dirty="0"/>
                  <a:t>10 Celcius</a:t>
                </a:r>
              </a:p>
              <a:p>
                <a:r>
                  <a:rPr lang="en-US" dirty="0"/>
                  <a:t>Across ~1 m of 8 thermocouples distributed along interaction region</a:t>
                </a:r>
              </a:p>
            </p:txBody>
          </p:sp>
        </mc:Choice>
        <mc:Fallback xmlns="">
          <p:sp>
            <p:nvSpPr>
              <p:cNvPr id="4" name="TextBox 3">
                <a:extLst>
                  <a:ext uri="{FF2B5EF4-FFF2-40B4-BE49-F238E27FC236}">
                    <a16:creationId xmlns:a16="http://schemas.microsoft.com/office/drawing/2014/main" id="{29AE8E35-1FEA-F758-CEC9-49EB123A8E43}"/>
                  </a:ext>
                </a:extLst>
              </p:cNvPr>
              <p:cNvSpPr txBox="1">
                <a:spLocks noRot="1" noChangeAspect="1" noMove="1" noResize="1" noEditPoints="1" noAdjustHandles="1" noChangeArrowheads="1" noChangeShapeType="1" noTextEdit="1"/>
              </p:cNvSpPr>
              <p:nvPr/>
            </p:nvSpPr>
            <p:spPr>
              <a:xfrm>
                <a:off x="7083381" y="2904185"/>
                <a:ext cx="1989785" cy="1477328"/>
              </a:xfrm>
              <a:prstGeom prst="rect">
                <a:avLst/>
              </a:prstGeom>
              <a:blipFill>
                <a:blip r:embed="rId4"/>
                <a:stretch>
                  <a:fillRect l="-2761" t="-2058" b="-5350"/>
                </a:stretch>
              </a:blipFill>
            </p:spPr>
            <p:txBody>
              <a:bodyPr/>
              <a:lstStyle/>
              <a:p>
                <a:r>
                  <a:rPr lang="en-US">
                    <a:noFill/>
                  </a:rPr>
                  <a:t> </a:t>
                </a:r>
              </a:p>
            </p:txBody>
          </p:sp>
        </mc:Fallback>
      </mc:AlternateContent>
      <p:sp>
        <p:nvSpPr>
          <p:cNvPr id="7" name="TextBox 6">
            <a:extLst>
              <a:ext uri="{FF2B5EF4-FFF2-40B4-BE49-F238E27FC236}">
                <a16:creationId xmlns:a16="http://schemas.microsoft.com/office/drawing/2014/main" id="{F4A4209E-1B23-B057-9748-31CB3E7A1FC5}"/>
              </a:ext>
            </a:extLst>
          </p:cNvPr>
          <p:cNvSpPr txBox="1"/>
          <p:nvPr/>
        </p:nvSpPr>
        <p:spPr>
          <a:xfrm>
            <a:off x="0" y="-57954"/>
            <a:ext cx="2614411" cy="1384995"/>
          </a:xfrm>
          <a:prstGeom prst="rect">
            <a:avLst/>
          </a:prstGeom>
          <a:noFill/>
        </p:spPr>
        <p:txBody>
          <a:bodyPr wrap="square" rtlCol="0">
            <a:spAutoFit/>
          </a:bodyPr>
          <a:lstStyle/>
          <a:p>
            <a:r>
              <a:rPr lang="en-US" sz="2800" dirty="0"/>
              <a:t>~10C heating observed via thermocouples</a:t>
            </a:r>
          </a:p>
        </p:txBody>
      </p:sp>
      <p:sp>
        <p:nvSpPr>
          <p:cNvPr id="3" name="Rectangle 2">
            <a:extLst>
              <a:ext uri="{FF2B5EF4-FFF2-40B4-BE49-F238E27FC236}">
                <a16:creationId xmlns:a16="http://schemas.microsoft.com/office/drawing/2014/main" id="{FE6BD50E-17C6-D0CD-E155-B19C2AA9506A}"/>
              </a:ext>
            </a:extLst>
          </p:cNvPr>
          <p:cNvSpPr/>
          <p:nvPr/>
        </p:nvSpPr>
        <p:spPr>
          <a:xfrm>
            <a:off x="0" y="1815882"/>
            <a:ext cx="2498501" cy="34040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09EBB720-A183-C6C8-BEEC-C5A9BF98B52B}"/>
              </a:ext>
            </a:extLst>
          </p:cNvPr>
          <p:cNvSpPr txBox="1"/>
          <p:nvPr/>
        </p:nvSpPr>
        <p:spPr>
          <a:xfrm rot="16200000">
            <a:off x="1630105" y="3425781"/>
            <a:ext cx="728084" cy="369332"/>
          </a:xfrm>
          <a:prstGeom prst="rect">
            <a:avLst/>
          </a:prstGeom>
          <a:noFill/>
        </p:spPr>
        <p:txBody>
          <a:bodyPr wrap="none" rtlCol="0">
            <a:spAutoFit/>
          </a:bodyPr>
          <a:lstStyle/>
          <a:p>
            <a:r>
              <a:rPr lang="en-US" dirty="0"/>
              <a:t>Deg C</a:t>
            </a:r>
          </a:p>
        </p:txBody>
      </p:sp>
      <p:sp>
        <p:nvSpPr>
          <p:cNvPr id="12" name="TextBox 11">
            <a:extLst>
              <a:ext uri="{FF2B5EF4-FFF2-40B4-BE49-F238E27FC236}">
                <a16:creationId xmlns:a16="http://schemas.microsoft.com/office/drawing/2014/main" id="{7DF5093C-7E33-E8C1-C786-6D7DBE802AF2}"/>
              </a:ext>
            </a:extLst>
          </p:cNvPr>
          <p:cNvSpPr txBox="1"/>
          <p:nvPr/>
        </p:nvSpPr>
        <p:spPr>
          <a:xfrm rot="16200000">
            <a:off x="2143667" y="4189927"/>
            <a:ext cx="418704" cy="369332"/>
          </a:xfrm>
          <a:prstGeom prst="rect">
            <a:avLst/>
          </a:prstGeom>
          <a:noFill/>
        </p:spPr>
        <p:txBody>
          <a:bodyPr wrap="none" rtlCol="0">
            <a:spAutoFit/>
          </a:bodyPr>
          <a:lstStyle/>
          <a:p>
            <a:r>
              <a:rPr lang="en-US" dirty="0"/>
              <a:t>30</a:t>
            </a:r>
          </a:p>
        </p:txBody>
      </p:sp>
      <p:sp>
        <p:nvSpPr>
          <p:cNvPr id="14" name="TextBox 13">
            <a:extLst>
              <a:ext uri="{FF2B5EF4-FFF2-40B4-BE49-F238E27FC236}">
                <a16:creationId xmlns:a16="http://schemas.microsoft.com/office/drawing/2014/main" id="{1237F4F1-CC41-3F98-0F96-62FD30798293}"/>
              </a:ext>
            </a:extLst>
          </p:cNvPr>
          <p:cNvSpPr txBox="1"/>
          <p:nvPr/>
        </p:nvSpPr>
        <p:spPr>
          <a:xfrm rot="16200000">
            <a:off x="2134670" y="3415048"/>
            <a:ext cx="418704" cy="369332"/>
          </a:xfrm>
          <a:prstGeom prst="rect">
            <a:avLst/>
          </a:prstGeom>
          <a:noFill/>
        </p:spPr>
        <p:txBody>
          <a:bodyPr wrap="none" rtlCol="0">
            <a:spAutoFit/>
          </a:bodyPr>
          <a:lstStyle/>
          <a:p>
            <a:r>
              <a:rPr lang="en-US" dirty="0"/>
              <a:t>35</a:t>
            </a:r>
          </a:p>
        </p:txBody>
      </p:sp>
      <p:sp>
        <p:nvSpPr>
          <p:cNvPr id="18" name="TextBox 17">
            <a:extLst>
              <a:ext uri="{FF2B5EF4-FFF2-40B4-BE49-F238E27FC236}">
                <a16:creationId xmlns:a16="http://schemas.microsoft.com/office/drawing/2014/main" id="{8F732A0C-E5A2-0E72-6D20-79B50119C666}"/>
              </a:ext>
            </a:extLst>
          </p:cNvPr>
          <p:cNvSpPr txBox="1"/>
          <p:nvPr/>
        </p:nvSpPr>
        <p:spPr>
          <a:xfrm rot="16200000">
            <a:off x="2132524" y="2569336"/>
            <a:ext cx="418704" cy="369332"/>
          </a:xfrm>
          <a:prstGeom prst="rect">
            <a:avLst/>
          </a:prstGeom>
          <a:noFill/>
        </p:spPr>
        <p:txBody>
          <a:bodyPr wrap="none" rtlCol="0">
            <a:spAutoFit/>
          </a:bodyPr>
          <a:lstStyle/>
          <a:p>
            <a:r>
              <a:rPr lang="en-US" dirty="0"/>
              <a:t>40</a:t>
            </a:r>
          </a:p>
        </p:txBody>
      </p:sp>
      <p:cxnSp>
        <p:nvCxnSpPr>
          <p:cNvPr id="22" name="Straight Arrow Connector 21">
            <a:extLst>
              <a:ext uri="{FF2B5EF4-FFF2-40B4-BE49-F238E27FC236}">
                <a16:creationId xmlns:a16="http://schemas.microsoft.com/office/drawing/2014/main" id="{4A12AFA3-86A5-3DF6-BD12-42577FECD7EE}"/>
              </a:ext>
            </a:extLst>
          </p:cNvPr>
          <p:cNvCxnSpPr>
            <a:cxnSpLocks/>
          </p:cNvCxnSpPr>
          <p:nvPr/>
        </p:nvCxnSpPr>
        <p:spPr>
          <a:xfrm>
            <a:off x="7057623" y="2466304"/>
            <a:ext cx="0" cy="2034863"/>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50AC7438-2287-C8E1-4C22-FE321E634AFC}"/>
              </a:ext>
            </a:extLst>
          </p:cNvPr>
          <p:cNvCxnSpPr>
            <a:cxnSpLocks/>
          </p:cNvCxnSpPr>
          <p:nvPr/>
        </p:nvCxnSpPr>
        <p:spPr>
          <a:xfrm>
            <a:off x="2485623" y="2466306"/>
            <a:ext cx="6593982" cy="0"/>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32" name="Straight Arrow Connector 31">
            <a:extLst>
              <a:ext uri="{FF2B5EF4-FFF2-40B4-BE49-F238E27FC236}">
                <a16:creationId xmlns:a16="http://schemas.microsoft.com/office/drawing/2014/main" id="{17969D37-AC9D-FC2C-F4D2-D13E348EC5D3}"/>
              </a:ext>
            </a:extLst>
          </p:cNvPr>
          <p:cNvCxnSpPr>
            <a:cxnSpLocks/>
          </p:cNvCxnSpPr>
          <p:nvPr/>
        </p:nvCxnSpPr>
        <p:spPr>
          <a:xfrm flipV="1">
            <a:off x="2932473" y="2910625"/>
            <a:ext cx="1304676" cy="84495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5" name="Straight Connector 34">
            <a:extLst>
              <a:ext uri="{FF2B5EF4-FFF2-40B4-BE49-F238E27FC236}">
                <a16:creationId xmlns:a16="http://schemas.microsoft.com/office/drawing/2014/main" id="{2A4E961A-DF8F-3EAC-B7CB-B29E9D219FC7}"/>
              </a:ext>
            </a:extLst>
          </p:cNvPr>
          <p:cNvCxnSpPr/>
          <p:nvPr/>
        </p:nvCxnSpPr>
        <p:spPr>
          <a:xfrm>
            <a:off x="2504941" y="2472744"/>
            <a:ext cx="0" cy="2498501"/>
          </a:xfrm>
          <a:prstGeom prst="line">
            <a:avLst/>
          </a:prstGeom>
          <a:ln/>
        </p:spPr>
        <p:style>
          <a:lnRef idx="1">
            <a:schemeClr val="dk1"/>
          </a:lnRef>
          <a:fillRef idx="0">
            <a:schemeClr val="dk1"/>
          </a:fillRef>
          <a:effectRef idx="0">
            <a:schemeClr val="dk1"/>
          </a:effectRef>
          <a:fontRef idx="minor">
            <a:schemeClr val="tx1"/>
          </a:fontRef>
        </p:style>
      </p:cxnSp>
      <p:sp>
        <p:nvSpPr>
          <p:cNvPr id="2" name="TextBox 1">
            <a:extLst>
              <a:ext uri="{FF2B5EF4-FFF2-40B4-BE49-F238E27FC236}">
                <a16:creationId xmlns:a16="http://schemas.microsoft.com/office/drawing/2014/main" id="{B98490AE-A084-E1A8-3317-0C19036095C0}"/>
              </a:ext>
            </a:extLst>
          </p:cNvPr>
          <p:cNvSpPr txBox="1"/>
          <p:nvPr/>
        </p:nvSpPr>
        <p:spPr>
          <a:xfrm>
            <a:off x="2446986" y="2726157"/>
            <a:ext cx="901521" cy="923330"/>
          </a:xfrm>
          <a:prstGeom prst="rect">
            <a:avLst/>
          </a:prstGeom>
          <a:noFill/>
        </p:spPr>
        <p:txBody>
          <a:bodyPr wrap="square" rtlCol="0">
            <a:spAutoFit/>
          </a:bodyPr>
          <a:lstStyle/>
          <a:p>
            <a:r>
              <a:rPr lang="en-US" sz="1350" dirty="0"/>
              <a:t>H2 static backfill</a:t>
            </a:r>
          </a:p>
          <a:p>
            <a:r>
              <a:rPr lang="en-US" sz="1350" dirty="0"/>
              <a:t>pressure</a:t>
            </a:r>
          </a:p>
          <a:p>
            <a:r>
              <a:rPr lang="en-US" sz="1350" dirty="0"/>
              <a:t>~1.35Torr</a:t>
            </a:r>
          </a:p>
        </p:txBody>
      </p:sp>
    </p:spTree>
    <p:extLst>
      <p:ext uri="{BB962C8B-B14F-4D97-AF65-F5344CB8AC3E}">
        <p14:creationId xmlns:p14="http://schemas.microsoft.com/office/powerpoint/2010/main" val="30064395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B277DE3-4E01-E21F-837A-F80F50C15C2B}"/>
              </a:ext>
            </a:extLst>
          </p:cNvPr>
          <p:cNvSpPr txBox="1"/>
          <p:nvPr/>
        </p:nvSpPr>
        <p:spPr>
          <a:xfrm>
            <a:off x="1692726" y="4627"/>
            <a:ext cx="3774623" cy="507831"/>
          </a:xfrm>
          <a:prstGeom prst="rect">
            <a:avLst/>
          </a:prstGeom>
          <a:noFill/>
        </p:spPr>
        <p:txBody>
          <a:bodyPr wrap="none" rtlCol="0">
            <a:spAutoFit/>
          </a:bodyPr>
          <a:lstStyle/>
          <a:p>
            <a:r>
              <a:rPr lang="en-US" sz="2700" b="1" dirty="0"/>
              <a:t>Summary of main results</a:t>
            </a:r>
          </a:p>
        </p:txBody>
      </p:sp>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0D0276A5-E663-C38D-283C-FB23B8F83CAC}"/>
                  </a:ext>
                </a:extLst>
              </p:cNvPr>
              <p:cNvSpPr txBox="1"/>
              <p:nvPr/>
            </p:nvSpPr>
            <p:spPr>
              <a:xfrm>
                <a:off x="502973" y="885610"/>
                <a:ext cx="951094" cy="34131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1500" i="1">
                              <a:latin typeface="Cambria Math" panose="02040503050406030204" pitchFamily="18" charset="0"/>
                            </a:rPr>
                          </m:ctrlPr>
                        </m:sSubPr>
                        <m:e>
                          <m:r>
                            <a:rPr lang="en-US" sz="1500" i="1">
                              <a:latin typeface="Cambria Math" panose="02040503050406030204" pitchFamily="18" charset="0"/>
                              <a:ea typeface="Cambria Math" panose="02040503050406030204" pitchFamily="18" charset="0"/>
                            </a:rPr>
                            <m:t>𝜏</m:t>
                          </m:r>
                        </m:e>
                        <m:sub>
                          <m:r>
                            <a:rPr lang="en-US" sz="1500" i="1">
                              <a:latin typeface="Cambria Math" panose="02040503050406030204" pitchFamily="18" charset="0"/>
                            </a:rPr>
                            <m:t>𝑟𝑒𝑐𝑜𝑣𝑒𝑟𝑦</m:t>
                          </m:r>
                        </m:sub>
                      </m:sSub>
                    </m:oMath>
                  </m:oMathPara>
                </a14:m>
                <a:endParaRPr lang="en-US" sz="1500" dirty="0"/>
              </a:p>
            </p:txBody>
          </p:sp>
        </mc:Choice>
        <mc:Fallback xmlns="">
          <p:sp>
            <p:nvSpPr>
              <p:cNvPr id="33" name="TextBox 32">
                <a:extLst>
                  <a:ext uri="{FF2B5EF4-FFF2-40B4-BE49-F238E27FC236}">
                    <a16:creationId xmlns:a16="http://schemas.microsoft.com/office/drawing/2014/main" id="{0D0276A5-E663-C38D-283C-FB23B8F83CAC}"/>
                  </a:ext>
                </a:extLst>
              </p:cNvPr>
              <p:cNvSpPr txBox="1">
                <a:spLocks noRot="1" noChangeAspect="1" noMove="1" noResize="1" noEditPoints="1" noAdjustHandles="1" noChangeArrowheads="1" noChangeShapeType="1" noTextEdit="1"/>
              </p:cNvSpPr>
              <p:nvPr/>
            </p:nvSpPr>
            <p:spPr>
              <a:xfrm>
                <a:off x="502973" y="885610"/>
                <a:ext cx="951094" cy="341312"/>
              </a:xfrm>
              <a:prstGeom prst="rect">
                <a:avLst/>
              </a:prstGeom>
              <a:blipFill>
                <a:blip r:embed="rId2"/>
                <a:stretch>
                  <a:fillRect/>
                </a:stretch>
              </a:blipFill>
            </p:spPr>
            <p:txBody>
              <a:bodyPr/>
              <a:lstStyle/>
              <a:p>
                <a:r>
                  <a:rPr lang="en-US">
                    <a:noFill/>
                  </a:rPr>
                  <a:t> </a:t>
                </a:r>
              </a:p>
            </p:txBody>
          </p:sp>
        </mc:Fallback>
      </mc:AlternateContent>
      <p:sp>
        <p:nvSpPr>
          <p:cNvPr id="34" name="TextBox 33">
            <a:extLst>
              <a:ext uri="{FF2B5EF4-FFF2-40B4-BE49-F238E27FC236}">
                <a16:creationId xmlns:a16="http://schemas.microsoft.com/office/drawing/2014/main" id="{D2F4E39F-D633-96EB-06D6-7169DC93FB3A}"/>
              </a:ext>
            </a:extLst>
          </p:cNvPr>
          <p:cNvSpPr txBox="1"/>
          <p:nvPr/>
        </p:nvSpPr>
        <p:spPr>
          <a:xfrm>
            <a:off x="1516593" y="737371"/>
            <a:ext cx="697627" cy="507831"/>
          </a:xfrm>
          <a:prstGeom prst="rect">
            <a:avLst/>
          </a:prstGeom>
          <a:noFill/>
        </p:spPr>
        <p:txBody>
          <a:bodyPr wrap="none" rtlCol="0">
            <a:spAutoFit/>
          </a:bodyPr>
          <a:lstStyle/>
          <a:p>
            <a:r>
              <a:rPr lang="en-US" sz="1350"/>
              <a:t>plasma</a:t>
            </a:r>
          </a:p>
          <a:p>
            <a:r>
              <a:rPr lang="en-US" sz="1350" u="sng"/>
              <a:t>species</a:t>
            </a:r>
          </a:p>
        </p:txBody>
      </p:sp>
      <p:sp>
        <p:nvSpPr>
          <p:cNvPr id="36" name="TextBox 35">
            <a:extLst>
              <a:ext uri="{FF2B5EF4-FFF2-40B4-BE49-F238E27FC236}">
                <a16:creationId xmlns:a16="http://schemas.microsoft.com/office/drawing/2014/main" id="{2112B2BC-D36A-6536-4CB9-5351F4493B15}"/>
              </a:ext>
            </a:extLst>
          </p:cNvPr>
          <p:cNvSpPr txBox="1"/>
          <p:nvPr/>
        </p:nvSpPr>
        <p:spPr>
          <a:xfrm>
            <a:off x="3215079" y="906031"/>
            <a:ext cx="1305870" cy="323165"/>
          </a:xfrm>
          <a:prstGeom prst="rect">
            <a:avLst/>
          </a:prstGeom>
          <a:noFill/>
        </p:spPr>
        <p:txBody>
          <a:bodyPr wrap="none" rtlCol="0">
            <a:spAutoFit/>
          </a:bodyPr>
          <a:lstStyle/>
          <a:p>
            <a:r>
              <a:rPr lang="en-US" sz="1500" u="sng" dirty="0"/>
              <a:t>Probe method</a:t>
            </a:r>
          </a:p>
        </p:txBody>
      </p:sp>
      <p:sp>
        <p:nvSpPr>
          <p:cNvPr id="38" name="TextBox 37">
            <a:extLst>
              <a:ext uri="{FF2B5EF4-FFF2-40B4-BE49-F238E27FC236}">
                <a16:creationId xmlns:a16="http://schemas.microsoft.com/office/drawing/2014/main" id="{5A1C784F-142E-194A-21C7-7AB120EB5AF8}"/>
              </a:ext>
            </a:extLst>
          </p:cNvPr>
          <p:cNvSpPr txBox="1"/>
          <p:nvPr/>
        </p:nvSpPr>
        <p:spPr>
          <a:xfrm>
            <a:off x="694471" y="2749547"/>
            <a:ext cx="744114" cy="369332"/>
          </a:xfrm>
          <a:prstGeom prst="rect">
            <a:avLst/>
          </a:prstGeom>
          <a:noFill/>
        </p:spPr>
        <p:txBody>
          <a:bodyPr wrap="none" rtlCol="0">
            <a:spAutoFit/>
          </a:bodyPr>
          <a:lstStyle/>
          <a:p>
            <a:r>
              <a:rPr lang="en-US" dirty="0"/>
              <a:t>...1 µs</a:t>
            </a:r>
          </a:p>
        </p:txBody>
      </p:sp>
      <p:sp>
        <p:nvSpPr>
          <p:cNvPr id="39" name="TextBox 38">
            <a:extLst>
              <a:ext uri="{FF2B5EF4-FFF2-40B4-BE49-F238E27FC236}">
                <a16:creationId xmlns:a16="http://schemas.microsoft.com/office/drawing/2014/main" id="{AB4A173D-9B0C-F247-5C54-EB3E796401B1}"/>
              </a:ext>
            </a:extLst>
          </p:cNvPr>
          <p:cNvSpPr txBox="1"/>
          <p:nvPr/>
        </p:nvSpPr>
        <p:spPr>
          <a:xfrm>
            <a:off x="1780883" y="2751474"/>
            <a:ext cx="335348" cy="369332"/>
          </a:xfrm>
          <a:prstGeom prst="rect">
            <a:avLst/>
          </a:prstGeom>
          <a:noFill/>
        </p:spPr>
        <p:txBody>
          <a:bodyPr wrap="none" rtlCol="0">
            <a:spAutoFit/>
          </a:bodyPr>
          <a:lstStyle/>
          <a:p>
            <a:r>
              <a:rPr lang="en-US" dirty="0"/>
              <a:t>Li</a:t>
            </a:r>
          </a:p>
        </p:txBody>
      </p:sp>
      <p:sp>
        <p:nvSpPr>
          <p:cNvPr id="40" name="TextBox 39">
            <a:extLst>
              <a:ext uri="{FF2B5EF4-FFF2-40B4-BE49-F238E27FC236}">
                <a16:creationId xmlns:a16="http://schemas.microsoft.com/office/drawing/2014/main" id="{2C1A42BB-0065-1EFA-0A9C-6CC1E82A75E2}"/>
              </a:ext>
            </a:extLst>
          </p:cNvPr>
          <p:cNvSpPr txBox="1"/>
          <p:nvPr/>
        </p:nvSpPr>
        <p:spPr>
          <a:xfrm>
            <a:off x="2559699" y="2754823"/>
            <a:ext cx="2253502" cy="323165"/>
          </a:xfrm>
          <a:prstGeom prst="rect">
            <a:avLst/>
          </a:prstGeom>
          <a:noFill/>
        </p:spPr>
        <p:txBody>
          <a:bodyPr wrap="none" rtlCol="0">
            <a:spAutoFit/>
          </a:bodyPr>
          <a:lstStyle/>
          <a:p>
            <a:r>
              <a:rPr lang="en-US" sz="1500" dirty="0"/>
              <a:t>near-forward light scatter</a:t>
            </a:r>
          </a:p>
        </p:txBody>
      </p:sp>
      <p:sp>
        <p:nvSpPr>
          <p:cNvPr id="41" name="TextBox 40">
            <a:extLst>
              <a:ext uri="{FF2B5EF4-FFF2-40B4-BE49-F238E27FC236}">
                <a16:creationId xmlns:a16="http://schemas.microsoft.com/office/drawing/2014/main" id="{DE9583B0-4336-BE32-D068-EE7F1E45D07F}"/>
              </a:ext>
            </a:extLst>
          </p:cNvPr>
          <p:cNvSpPr txBox="1"/>
          <p:nvPr/>
        </p:nvSpPr>
        <p:spPr>
          <a:xfrm>
            <a:off x="549146" y="1947577"/>
            <a:ext cx="918841" cy="369332"/>
          </a:xfrm>
          <a:prstGeom prst="rect">
            <a:avLst/>
          </a:prstGeom>
          <a:noFill/>
        </p:spPr>
        <p:txBody>
          <a:bodyPr wrap="none" rtlCol="0">
            <a:spAutoFit/>
          </a:bodyPr>
          <a:lstStyle/>
          <a:p>
            <a:r>
              <a:rPr lang="en-US"/>
              <a:t>...0.3 µs</a:t>
            </a:r>
          </a:p>
        </p:txBody>
      </p:sp>
      <p:sp>
        <p:nvSpPr>
          <p:cNvPr id="42" name="TextBox 41">
            <a:extLst>
              <a:ext uri="{FF2B5EF4-FFF2-40B4-BE49-F238E27FC236}">
                <a16:creationId xmlns:a16="http://schemas.microsoft.com/office/drawing/2014/main" id="{1410DBDB-D681-507F-00D1-0F6EF27C7104}"/>
              </a:ext>
            </a:extLst>
          </p:cNvPr>
          <p:cNvSpPr txBox="1"/>
          <p:nvPr/>
        </p:nvSpPr>
        <p:spPr>
          <a:xfrm>
            <a:off x="1780883" y="1939726"/>
            <a:ext cx="397866" cy="369332"/>
          </a:xfrm>
          <a:prstGeom prst="rect">
            <a:avLst/>
          </a:prstGeom>
          <a:noFill/>
        </p:spPr>
        <p:txBody>
          <a:bodyPr wrap="none" rtlCol="0">
            <a:spAutoFit/>
          </a:bodyPr>
          <a:lstStyle/>
          <a:p>
            <a:r>
              <a:rPr lang="en-US"/>
              <a:t>Ar</a:t>
            </a:r>
          </a:p>
        </p:txBody>
      </p:sp>
      <p:sp>
        <p:nvSpPr>
          <p:cNvPr id="43" name="TextBox 42">
            <a:extLst>
              <a:ext uri="{FF2B5EF4-FFF2-40B4-BE49-F238E27FC236}">
                <a16:creationId xmlns:a16="http://schemas.microsoft.com/office/drawing/2014/main" id="{10E896C4-B7F3-2957-0AE6-F95D4A783FC8}"/>
              </a:ext>
            </a:extLst>
          </p:cNvPr>
          <p:cNvSpPr txBox="1"/>
          <p:nvPr/>
        </p:nvSpPr>
        <p:spPr>
          <a:xfrm>
            <a:off x="2533673" y="1957587"/>
            <a:ext cx="2725874" cy="323165"/>
          </a:xfrm>
          <a:prstGeom prst="rect">
            <a:avLst/>
          </a:prstGeom>
          <a:noFill/>
        </p:spPr>
        <p:txBody>
          <a:bodyPr wrap="none" rtlCol="0">
            <a:spAutoFit/>
          </a:bodyPr>
          <a:lstStyle/>
          <a:p>
            <a:r>
              <a:rPr lang="en-US" sz="1500" dirty="0"/>
              <a:t>grazing-incidence </a:t>
            </a:r>
            <a:r>
              <a:rPr lang="en-US" sz="1500" dirty="0" err="1"/>
              <a:t>shadowgraphy</a:t>
            </a:r>
            <a:endParaRPr lang="en-US" sz="1500" dirty="0"/>
          </a:p>
        </p:txBody>
      </p:sp>
      <p:sp>
        <p:nvSpPr>
          <p:cNvPr id="44" name="TextBox 43">
            <a:extLst>
              <a:ext uri="{FF2B5EF4-FFF2-40B4-BE49-F238E27FC236}">
                <a16:creationId xmlns:a16="http://schemas.microsoft.com/office/drawing/2014/main" id="{3851964A-88BB-4246-87A9-49784D2CE4F4}"/>
              </a:ext>
            </a:extLst>
          </p:cNvPr>
          <p:cNvSpPr txBox="1"/>
          <p:nvPr/>
        </p:nvSpPr>
        <p:spPr>
          <a:xfrm>
            <a:off x="424142" y="2361650"/>
            <a:ext cx="1035861" cy="369332"/>
          </a:xfrm>
          <a:prstGeom prst="rect">
            <a:avLst/>
          </a:prstGeom>
          <a:noFill/>
        </p:spPr>
        <p:txBody>
          <a:bodyPr wrap="none" rtlCol="0">
            <a:spAutoFit/>
          </a:bodyPr>
          <a:lstStyle/>
          <a:p>
            <a:r>
              <a:rPr lang="en-US" dirty="0"/>
              <a:t>...0.07 µs</a:t>
            </a:r>
          </a:p>
        </p:txBody>
      </p:sp>
      <p:sp>
        <p:nvSpPr>
          <p:cNvPr id="45" name="TextBox 44">
            <a:extLst>
              <a:ext uri="{FF2B5EF4-FFF2-40B4-BE49-F238E27FC236}">
                <a16:creationId xmlns:a16="http://schemas.microsoft.com/office/drawing/2014/main" id="{435C8DD5-DE16-C985-0773-5210A1E1EB70}"/>
              </a:ext>
            </a:extLst>
          </p:cNvPr>
          <p:cNvSpPr txBox="1"/>
          <p:nvPr/>
        </p:nvSpPr>
        <p:spPr>
          <a:xfrm>
            <a:off x="1782066" y="2369361"/>
            <a:ext cx="407484" cy="369332"/>
          </a:xfrm>
          <a:prstGeom prst="rect">
            <a:avLst/>
          </a:prstGeom>
          <a:noFill/>
        </p:spPr>
        <p:txBody>
          <a:bodyPr wrap="none" rtlCol="0">
            <a:spAutoFit/>
          </a:bodyPr>
          <a:lstStyle/>
          <a:p>
            <a:r>
              <a:rPr lang="en-US" dirty="0"/>
              <a:t>H</a:t>
            </a:r>
            <a:r>
              <a:rPr lang="en-US" baseline="-25000" dirty="0"/>
              <a:t>2</a:t>
            </a:r>
          </a:p>
        </p:txBody>
      </p:sp>
      <p:sp>
        <p:nvSpPr>
          <p:cNvPr id="46" name="TextBox 45">
            <a:extLst>
              <a:ext uri="{FF2B5EF4-FFF2-40B4-BE49-F238E27FC236}">
                <a16:creationId xmlns:a16="http://schemas.microsoft.com/office/drawing/2014/main" id="{4E56873D-84D6-FA70-64A7-AC1176FEC569}"/>
              </a:ext>
            </a:extLst>
          </p:cNvPr>
          <p:cNvSpPr txBox="1"/>
          <p:nvPr/>
        </p:nvSpPr>
        <p:spPr>
          <a:xfrm>
            <a:off x="3685789" y="2406189"/>
            <a:ext cx="280846" cy="369332"/>
          </a:xfrm>
          <a:prstGeom prst="rect">
            <a:avLst/>
          </a:prstGeom>
          <a:noFill/>
        </p:spPr>
        <p:txBody>
          <a:bodyPr wrap="none" rtlCol="0">
            <a:spAutoFit/>
          </a:bodyPr>
          <a:lstStyle/>
          <a:p>
            <a:r>
              <a:rPr lang="en-US"/>
              <a:t>“</a:t>
            </a:r>
          </a:p>
        </p:txBody>
      </p:sp>
      <p:cxnSp>
        <p:nvCxnSpPr>
          <p:cNvPr id="48" name="Straight Connector 47">
            <a:extLst>
              <a:ext uri="{FF2B5EF4-FFF2-40B4-BE49-F238E27FC236}">
                <a16:creationId xmlns:a16="http://schemas.microsoft.com/office/drawing/2014/main" id="{CADEC992-F9AD-BB2A-D3F0-9334AB0FD59D}"/>
              </a:ext>
            </a:extLst>
          </p:cNvPr>
          <p:cNvCxnSpPr/>
          <p:nvPr/>
        </p:nvCxnSpPr>
        <p:spPr>
          <a:xfrm>
            <a:off x="559830" y="1173611"/>
            <a:ext cx="68786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E77971C9-D5DB-CF6F-68BA-85188AF3E85B}"/>
              </a:ext>
            </a:extLst>
          </p:cNvPr>
          <p:cNvSpPr txBox="1"/>
          <p:nvPr/>
        </p:nvSpPr>
        <p:spPr>
          <a:xfrm>
            <a:off x="636259" y="4244077"/>
            <a:ext cx="5223628" cy="261610"/>
          </a:xfrm>
          <a:prstGeom prst="rect">
            <a:avLst/>
          </a:prstGeom>
          <a:noFill/>
        </p:spPr>
        <p:txBody>
          <a:bodyPr wrap="square">
            <a:spAutoFit/>
          </a:bodyPr>
          <a:lstStyle/>
          <a:p>
            <a:r>
              <a:rPr lang="en-US" sz="1100" baseline="30000" dirty="0">
                <a:solidFill>
                  <a:srgbClr val="FF0000"/>
                </a:solidFill>
              </a:rPr>
              <a:t>2</a:t>
            </a:r>
            <a:r>
              <a:rPr lang="en-US" sz="1100" dirty="0">
                <a:solidFill>
                  <a:srgbClr val="FF0000"/>
                </a:solidFill>
              </a:rPr>
              <a:t>D’Arcy </a:t>
            </a:r>
            <a:r>
              <a:rPr lang="en-US" sz="1100" i="1" dirty="0">
                <a:solidFill>
                  <a:srgbClr val="FF0000"/>
                </a:solidFill>
              </a:rPr>
              <a:t>et al. “Recovery time of a plasma-</a:t>
            </a:r>
            <a:r>
              <a:rPr lang="en-US" sz="1100" i="1" dirty="0" err="1">
                <a:solidFill>
                  <a:srgbClr val="FF0000"/>
                </a:solidFill>
              </a:rPr>
              <a:t>wakefield</a:t>
            </a:r>
            <a:r>
              <a:rPr lang="en-US" sz="1100" i="1" dirty="0">
                <a:solidFill>
                  <a:srgbClr val="FF0000"/>
                </a:solidFill>
              </a:rPr>
              <a:t> accelerator.” Nature </a:t>
            </a:r>
            <a:r>
              <a:rPr lang="en-US" sz="1100" b="1" dirty="0">
                <a:solidFill>
                  <a:srgbClr val="FF0000"/>
                </a:solidFill>
              </a:rPr>
              <a:t>603</a:t>
            </a:r>
            <a:r>
              <a:rPr lang="en-US" sz="1100" i="1" dirty="0">
                <a:solidFill>
                  <a:srgbClr val="FF0000"/>
                </a:solidFill>
              </a:rPr>
              <a:t>, 58 (2022). </a:t>
            </a:r>
          </a:p>
        </p:txBody>
      </p:sp>
      <p:sp>
        <p:nvSpPr>
          <p:cNvPr id="5" name="TextBox 4">
            <a:extLst>
              <a:ext uri="{FF2B5EF4-FFF2-40B4-BE49-F238E27FC236}">
                <a16:creationId xmlns:a16="http://schemas.microsoft.com/office/drawing/2014/main" id="{8A0C6D3A-DAE9-0872-DA64-FFD5A34467B1}"/>
              </a:ext>
            </a:extLst>
          </p:cNvPr>
          <p:cNvSpPr txBox="1"/>
          <p:nvPr/>
        </p:nvSpPr>
        <p:spPr>
          <a:xfrm>
            <a:off x="6281728" y="910422"/>
            <a:ext cx="2285497" cy="323165"/>
          </a:xfrm>
          <a:prstGeom prst="rect">
            <a:avLst/>
          </a:prstGeom>
          <a:noFill/>
        </p:spPr>
        <p:txBody>
          <a:bodyPr wrap="none" rtlCol="0">
            <a:spAutoFit/>
          </a:bodyPr>
          <a:lstStyle/>
          <a:p>
            <a:r>
              <a:rPr lang="en-US" sz="1500" u="sng" dirty="0"/>
              <a:t>Wake excitation conditions</a:t>
            </a:r>
          </a:p>
        </p:txBody>
      </p:sp>
      <p:sp>
        <p:nvSpPr>
          <p:cNvPr id="8" name="TextBox 7">
            <a:extLst>
              <a:ext uri="{FF2B5EF4-FFF2-40B4-BE49-F238E27FC236}">
                <a16:creationId xmlns:a16="http://schemas.microsoft.com/office/drawing/2014/main" id="{BE86735C-BF9D-548D-D8E8-ACFB37B389A6}"/>
              </a:ext>
            </a:extLst>
          </p:cNvPr>
          <p:cNvSpPr txBox="1"/>
          <p:nvPr/>
        </p:nvSpPr>
        <p:spPr>
          <a:xfrm>
            <a:off x="451618" y="3432718"/>
            <a:ext cx="976549" cy="369332"/>
          </a:xfrm>
          <a:prstGeom prst="rect">
            <a:avLst/>
          </a:prstGeom>
          <a:noFill/>
        </p:spPr>
        <p:txBody>
          <a:bodyPr wrap="none" rtlCol="0">
            <a:spAutoFit/>
          </a:bodyPr>
          <a:lstStyle/>
          <a:p>
            <a:r>
              <a:rPr lang="en-US" dirty="0"/>
              <a:t>...&gt;10 µs</a:t>
            </a:r>
          </a:p>
        </p:txBody>
      </p:sp>
      <p:sp>
        <p:nvSpPr>
          <p:cNvPr id="9" name="TextBox 8">
            <a:extLst>
              <a:ext uri="{FF2B5EF4-FFF2-40B4-BE49-F238E27FC236}">
                <a16:creationId xmlns:a16="http://schemas.microsoft.com/office/drawing/2014/main" id="{F4C504F4-FA75-0DC2-F998-E48D3299E1F3}"/>
              </a:ext>
            </a:extLst>
          </p:cNvPr>
          <p:cNvSpPr txBox="1"/>
          <p:nvPr/>
        </p:nvSpPr>
        <p:spPr>
          <a:xfrm>
            <a:off x="1751393" y="3421395"/>
            <a:ext cx="397866" cy="369332"/>
          </a:xfrm>
          <a:prstGeom prst="rect">
            <a:avLst/>
          </a:prstGeom>
          <a:noFill/>
        </p:spPr>
        <p:txBody>
          <a:bodyPr wrap="none" rtlCol="0">
            <a:spAutoFit/>
          </a:bodyPr>
          <a:lstStyle/>
          <a:p>
            <a:r>
              <a:rPr lang="en-US" dirty="0" err="1"/>
              <a:t>Ar</a:t>
            </a:r>
            <a:endParaRPr lang="en-US" dirty="0"/>
          </a:p>
        </p:txBody>
      </p:sp>
      <p:sp>
        <p:nvSpPr>
          <p:cNvPr id="10" name="TextBox 9">
            <a:extLst>
              <a:ext uri="{FF2B5EF4-FFF2-40B4-BE49-F238E27FC236}">
                <a16:creationId xmlns:a16="http://schemas.microsoft.com/office/drawing/2014/main" id="{74AFF7ED-39E3-35A8-9C5E-FB9D5632E03A}"/>
              </a:ext>
            </a:extLst>
          </p:cNvPr>
          <p:cNvSpPr txBox="1"/>
          <p:nvPr/>
        </p:nvSpPr>
        <p:spPr>
          <a:xfrm>
            <a:off x="2540003" y="3441447"/>
            <a:ext cx="2375394" cy="323165"/>
          </a:xfrm>
          <a:prstGeom prst="rect">
            <a:avLst/>
          </a:prstGeom>
          <a:noFill/>
        </p:spPr>
        <p:txBody>
          <a:bodyPr wrap="none" rtlCol="0">
            <a:spAutoFit/>
          </a:bodyPr>
          <a:lstStyle/>
          <a:p>
            <a:r>
              <a:rPr lang="en-US" sz="1500" dirty="0"/>
              <a:t>Bessel-beam interferometry</a:t>
            </a:r>
          </a:p>
        </p:txBody>
      </p:sp>
      <p:grpSp>
        <p:nvGrpSpPr>
          <p:cNvPr id="12" name="Group 11">
            <a:extLst>
              <a:ext uri="{FF2B5EF4-FFF2-40B4-BE49-F238E27FC236}">
                <a16:creationId xmlns:a16="http://schemas.microsoft.com/office/drawing/2014/main" id="{9A2857C6-AA08-EB49-A971-61275DD77535}"/>
              </a:ext>
            </a:extLst>
          </p:cNvPr>
          <p:cNvGrpSpPr/>
          <p:nvPr/>
        </p:nvGrpSpPr>
        <p:grpSpPr>
          <a:xfrm>
            <a:off x="426553" y="1568437"/>
            <a:ext cx="5644033" cy="391031"/>
            <a:chOff x="3002377" y="3579704"/>
            <a:chExt cx="7525377" cy="521374"/>
          </a:xfrm>
        </p:grpSpPr>
        <p:sp>
          <p:nvSpPr>
            <p:cNvPr id="13" name="TextBox 12">
              <a:extLst>
                <a:ext uri="{FF2B5EF4-FFF2-40B4-BE49-F238E27FC236}">
                  <a16:creationId xmlns:a16="http://schemas.microsoft.com/office/drawing/2014/main" id="{BBC8CDE5-4ACD-5C6E-DF27-C7F8F8EC4AA1}"/>
                </a:ext>
              </a:extLst>
            </p:cNvPr>
            <p:cNvSpPr txBox="1"/>
            <p:nvPr/>
          </p:nvSpPr>
          <p:spPr>
            <a:xfrm>
              <a:off x="3002377" y="3579704"/>
              <a:ext cx="1381148" cy="492442"/>
            </a:xfrm>
            <a:prstGeom prst="rect">
              <a:avLst/>
            </a:prstGeom>
            <a:noFill/>
          </p:spPr>
          <p:txBody>
            <a:bodyPr wrap="none" rtlCol="0">
              <a:spAutoFit/>
            </a:bodyPr>
            <a:lstStyle/>
            <a:p>
              <a:r>
                <a:rPr lang="en-US" dirty="0">
                  <a:solidFill>
                    <a:srgbClr val="2F19FF"/>
                  </a:solidFill>
                </a:rPr>
                <a:t>...0.06 µs</a:t>
              </a:r>
            </a:p>
          </p:txBody>
        </p:sp>
        <p:sp>
          <p:nvSpPr>
            <p:cNvPr id="14" name="TextBox 13">
              <a:extLst>
                <a:ext uri="{FF2B5EF4-FFF2-40B4-BE49-F238E27FC236}">
                  <a16:creationId xmlns:a16="http://schemas.microsoft.com/office/drawing/2014/main" id="{FADDDA3F-6ECA-C16B-AB96-B3B456570CF1}"/>
                </a:ext>
              </a:extLst>
            </p:cNvPr>
            <p:cNvSpPr txBox="1"/>
            <p:nvPr/>
          </p:nvSpPr>
          <p:spPr>
            <a:xfrm>
              <a:off x="4796660" y="3608636"/>
              <a:ext cx="530488" cy="492442"/>
            </a:xfrm>
            <a:prstGeom prst="rect">
              <a:avLst/>
            </a:prstGeom>
            <a:noFill/>
          </p:spPr>
          <p:txBody>
            <a:bodyPr wrap="none" rtlCol="0">
              <a:spAutoFit/>
            </a:bodyPr>
            <a:lstStyle/>
            <a:p>
              <a:r>
                <a:rPr lang="en-US" dirty="0" err="1">
                  <a:solidFill>
                    <a:srgbClr val="2F19FF"/>
                  </a:solidFill>
                </a:rPr>
                <a:t>Ar</a:t>
              </a:r>
              <a:endParaRPr lang="en-US" dirty="0">
                <a:solidFill>
                  <a:srgbClr val="2F19FF"/>
                </a:solidFill>
              </a:endParaRPr>
            </a:p>
          </p:txBody>
        </p:sp>
        <p:sp>
          <p:nvSpPr>
            <p:cNvPr id="15" name="TextBox 14">
              <a:extLst>
                <a:ext uri="{FF2B5EF4-FFF2-40B4-BE49-F238E27FC236}">
                  <a16:creationId xmlns:a16="http://schemas.microsoft.com/office/drawing/2014/main" id="{61324B7B-DF73-DCB4-E75A-2E1318D17AF7}"/>
                </a:ext>
              </a:extLst>
            </p:cNvPr>
            <p:cNvSpPr txBox="1"/>
            <p:nvPr/>
          </p:nvSpPr>
          <p:spPr>
            <a:xfrm>
              <a:off x="5820310" y="3597792"/>
              <a:ext cx="4707444" cy="430886"/>
            </a:xfrm>
            <a:prstGeom prst="rect">
              <a:avLst/>
            </a:prstGeom>
            <a:noFill/>
          </p:spPr>
          <p:txBody>
            <a:bodyPr wrap="none" rtlCol="0">
              <a:spAutoFit/>
            </a:bodyPr>
            <a:lstStyle/>
            <a:p>
              <a:r>
                <a:rPr lang="en-US" sz="1500" dirty="0">
                  <a:solidFill>
                    <a:srgbClr val="2F19FF"/>
                  </a:solidFill>
                </a:rPr>
                <a:t>recovery of wake-accelerated e- properties</a:t>
              </a:r>
            </a:p>
          </p:txBody>
        </p:sp>
      </p:grpSp>
      <p:sp>
        <p:nvSpPr>
          <p:cNvPr id="18" name="TextBox 17">
            <a:extLst>
              <a:ext uri="{FF2B5EF4-FFF2-40B4-BE49-F238E27FC236}">
                <a16:creationId xmlns:a16="http://schemas.microsoft.com/office/drawing/2014/main" id="{5F32E0C3-2408-4A39-371A-026FEE68AA21}"/>
              </a:ext>
            </a:extLst>
          </p:cNvPr>
          <p:cNvSpPr txBox="1"/>
          <p:nvPr/>
        </p:nvSpPr>
        <p:spPr>
          <a:xfrm>
            <a:off x="6173953" y="1530660"/>
            <a:ext cx="2569252" cy="323165"/>
          </a:xfrm>
          <a:prstGeom prst="rect">
            <a:avLst/>
          </a:prstGeom>
          <a:noFill/>
        </p:spPr>
        <p:txBody>
          <a:bodyPr wrap="square">
            <a:spAutoFit/>
          </a:bodyPr>
          <a:lstStyle/>
          <a:p>
            <a:r>
              <a:rPr lang="en-US" sz="1500" dirty="0">
                <a:solidFill>
                  <a:srgbClr val="2F19FF"/>
                </a:solidFill>
              </a:rPr>
              <a:t>1 GeV, 0.5 </a:t>
            </a:r>
            <a:r>
              <a:rPr lang="en-US" sz="1500" dirty="0" err="1">
                <a:solidFill>
                  <a:srgbClr val="2F19FF"/>
                </a:solidFill>
              </a:rPr>
              <a:t>nC</a:t>
            </a:r>
            <a:r>
              <a:rPr lang="en-US" sz="1500" dirty="0">
                <a:solidFill>
                  <a:srgbClr val="2F19FF"/>
                </a:solidFill>
              </a:rPr>
              <a:t> drive bunch</a:t>
            </a:r>
            <a:r>
              <a:rPr lang="en-US" sz="1500" baseline="30000" dirty="0">
                <a:solidFill>
                  <a:srgbClr val="FF0000"/>
                </a:solidFill>
              </a:rPr>
              <a:t>2</a:t>
            </a:r>
          </a:p>
        </p:txBody>
      </p:sp>
      <p:sp>
        <p:nvSpPr>
          <p:cNvPr id="19" name="TextBox 18">
            <a:extLst>
              <a:ext uri="{FF2B5EF4-FFF2-40B4-BE49-F238E27FC236}">
                <a16:creationId xmlns:a16="http://schemas.microsoft.com/office/drawing/2014/main" id="{067A95BA-68CB-6A99-7891-99492801034F}"/>
              </a:ext>
            </a:extLst>
          </p:cNvPr>
          <p:cNvSpPr txBox="1"/>
          <p:nvPr/>
        </p:nvSpPr>
        <p:spPr>
          <a:xfrm>
            <a:off x="6174620" y="1945432"/>
            <a:ext cx="2569252" cy="323165"/>
          </a:xfrm>
          <a:prstGeom prst="rect">
            <a:avLst/>
          </a:prstGeom>
          <a:noFill/>
        </p:spPr>
        <p:txBody>
          <a:bodyPr wrap="square">
            <a:spAutoFit/>
          </a:bodyPr>
          <a:lstStyle/>
          <a:p>
            <a:r>
              <a:rPr lang="en-US" sz="1500" dirty="0"/>
              <a:t>10 GeV, 2 </a:t>
            </a:r>
            <a:r>
              <a:rPr lang="en-US" sz="1500" dirty="0" err="1"/>
              <a:t>nC</a:t>
            </a:r>
            <a:r>
              <a:rPr lang="en-US" sz="1500" dirty="0"/>
              <a:t> drive bunch</a:t>
            </a:r>
            <a:r>
              <a:rPr lang="en-US" sz="1500" baseline="30000" dirty="0">
                <a:solidFill>
                  <a:srgbClr val="C00000"/>
                </a:solidFill>
              </a:rPr>
              <a:t>3</a:t>
            </a:r>
          </a:p>
        </p:txBody>
      </p:sp>
      <p:sp>
        <p:nvSpPr>
          <p:cNvPr id="20" name="TextBox 19">
            <a:extLst>
              <a:ext uri="{FF2B5EF4-FFF2-40B4-BE49-F238E27FC236}">
                <a16:creationId xmlns:a16="http://schemas.microsoft.com/office/drawing/2014/main" id="{0ECFA82C-CED8-669C-B11B-3CFD613C662E}"/>
              </a:ext>
            </a:extLst>
          </p:cNvPr>
          <p:cNvSpPr txBox="1"/>
          <p:nvPr/>
        </p:nvSpPr>
        <p:spPr>
          <a:xfrm>
            <a:off x="6982318" y="2368089"/>
            <a:ext cx="280846" cy="369332"/>
          </a:xfrm>
          <a:prstGeom prst="rect">
            <a:avLst/>
          </a:prstGeom>
          <a:noFill/>
        </p:spPr>
        <p:txBody>
          <a:bodyPr wrap="none" rtlCol="0">
            <a:spAutoFit/>
          </a:bodyPr>
          <a:lstStyle/>
          <a:p>
            <a:r>
              <a:rPr lang="en-US"/>
              <a:t>“</a:t>
            </a:r>
          </a:p>
        </p:txBody>
      </p:sp>
      <p:sp>
        <p:nvSpPr>
          <p:cNvPr id="21" name="TextBox 20">
            <a:extLst>
              <a:ext uri="{FF2B5EF4-FFF2-40B4-BE49-F238E27FC236}">
                <a16:creationId xmlns:a16="http://schemas.microsoft.com/office/drawing/2014/main" id="{2567E747-2C5A-E184-2EDC-D9D0286BDC65}"/>
              </a:ext>
            </a:extLst>
          </p:cNvPr>
          <p:cNvSpPr txBox="1"/>
          <p:nvPr/>
        </p:nvSpPr>
        <p:spPr>
          <a:xfrm>
            <a:off x="6966640" y="2724611"/>
            <a:ext cx="280846" cy="369332"/>
          </a:xfrm>
          <a:prstGeom prst="rect">
            <a:avLst/>
          </a:prstGeom>
          <a:noFill/>
        </p:spPr>
        <p:txBody>
          <a:bodyPr wrap="none" rtlCol="0">
            <a:spAutoFit/>
          </a:bodyPr>
          <a:lstStyle/>
          <a:p>
            <a:r>
              <a:rPr lang="en-US" dirty="0"/>
              <a:t>“</a:t>
            </a:r>
          </a:p>
        </p:txBody>
      </p:sp>
      <p:sp>
        <p:nvSpPr>
          <p:cNvPr id="22" name="TextBox 21">
            <a:extLst>
              <a:ext uri="{FF2B5EF4-FFF2-40B4-BE49-F238E27FC236}">
                <a16:creationId xmlns:a16="http://schemas.microsoft.com/office/drawing/2014/main" id="{06C55A88-18B9-1E45-6F20-88C986212881}"/>
              </a:ext>
            </a:extLst>
          </p:cNvPr>
          <p:cNvSpPr txBox="1"/>
          <p:nvPr/>
        </p:nvSpPr>
        <p:spPr>
          <a:xfrm>
            <a:off x="6962999" y="3466608"/>
            <a:ext cx="280846" cy="369332"/>
          </a:xfrm>
          <a:prstGeom prst="rect">
            <a:avLst/>
          </a:prstGeom>
          <a:noFill/>
        </p:spPr>
        <p:txBody>
          <a:bodyPr wrap="none" rtlCol="0">
            <a:spAutoFit/>
          </a:bodyPr>
          <a:lstStyle/>
          <a:p>
            <a:r>
              <a:rPr lang="en-US" dirty="0"/>
              <a:t>“</a:t>
            </a:r>
          </a:p>
        </p:txBody>
      </p:sp>
      <p:sp>
        <p:nvSpPr>
          <p:cNvPr id="23" name="TextBox 22">
            <a:extLst>
              <a:ext uri="{FF2B5EF4-FFF2-40B4-BE49-F238E27FC236}">
                <a16:creationId xmlns:a16="http://schemas.microsoft.com/office/drawing/2014/main" id="{AF06E452-DEB0-2EB4-ABF7-5B43EE82B252}"/>
              </a:ext>
            </a:extLst>
          </p:cNvPr>
          <p:cNvSpPr txBox="1"/>
          <p:nvPr/>
        </p:nvSpPr>
        <p:spPr>
          <a:xfrm>
            <a:off x="634829" y="4509964"/>
            <a:ext cx="5002238" cy="261610"/>
          </a:xfrm>
          <a:prstGeom prst="rect">
            <a:avLst/>
          </a:prstGeom>
          <a:noFill/>
        </p:spPr>
        <p:txBody>
          <a:bodyPr wrap="square">
            <a:spAutoFit/>
          </a:bodyPr>
          <a:lstStyle/>
          <a:p>
            <a:r>
              <a:rPr lang="en-US" sz="1100" baseline="30000" dirty="0">
                <a:solidFill>
                  <a:srgbClr val="FF0000"/>
                </a:solidFill>
              </a:rPr>
              <a:t>3</a:t>
            </a:r>
            <a:r>
              <a:rPr lang="en-US" sz="1100" dirty="0">
                <a:solidFill>
                  <a:srgbClr val="FF0000"/>
                </a:solidFill>
              </a:rPr>
              <a:t>This work</a:t>
            </a:r>
            <a:endParaRPr lang="en-US" sz="1100" i="1" dirty="0">
              <a:solidFill>
                <a:srgbClr val="FF0000"/>
              </a:solidFill>
            </a:endParaRPr>
          </a:p>
        </p:txBody>
      </p:sp>
      <p:sp>
        <p:nvSpPr>
          <p:cNvPr id="3" name="TextBox 2">
            <a:extLst>
              <a:ext uri="{FF2B5EF4-FFF2-40B4-BE49-F238E27FC236}">
                <a16:creationId xmlns:a16="http://schemas.microsoft.com/office/drawing/2014/main" id="{D6381A77-D02C-3446-021A-CE92B48BCBA3}"/>
              </a:ext>
            </a:extLst>
          </p:cNvPr>
          <p:cNvSpPr txBox="1"/>
          <p:nvPr/>
        </p:nvSpPr>
        <p:spPr>
          <a:xfrm>
            <a:off x="576475" y="3063755"/>
            <a:ext cx="859531" cy="369332"/>
          </a:xfrm>
          <a:prstGeom prst="rect">
            <a:avLst/>
          </a:prstGeom>
          <a:noFill/>
        </p:spPr>
        <p:txBody>
          <a:bodyPr wrap="none" rtlCol="0">
            <a:spAutoFit/>
          </a:bodyPr>
          <a:lstStyle/>
          <a:p>
            <a:r>
              <a:rPr lang="en-US" dirty="0"/>
              <a:t>...&gt;1 µs</a:t>
            </a:r>
          </a:p>
        </p:txBody>
      </p:sp>
      <p:sp>
        <p:nvSpPr>
          <p:cNvPr id="6" name="TextBox 5">
            <a:extLst>
              <a:ext uri="{FF2B5EF4-FFF2-40B4-BE49-F238E27FC236}">
                <a16:creationId xmlns:a16="http://schemas.microsoft.com/office/drawing/2014/main" id="{8C806EC6-D476-8BF8-3622-42C0DC3B7046}"/>
              </a:ext>
            </a:extLst>
          </p:cNvPr>
          <p:cNvSpPr txBox="1"/>
          <p:nvPr/>
        </p:nvSpPr>
        <p:spPr>
          <a:xfrm>
            <a:off x="1775002" y="3065079"/>
            <a:ext cx="335348" cy="369332"/>
          </a:xfrm>
          <a:prstGeom prst="rect">
            <a:avLst/>
          </a:prstGeom>
          <a:noFill/>
        </p:spPr>
        <p:txBody>
          <a:bodyPr wrap="none" rtlCol="0">
            <a:spAutoFit/>
          </a:bodyPr>
          <a:lstStyle/>
          <a:p>
            <a:r>
              <a:rPr lang="en-US" dirty="0"/>
              <a:t>Li</a:t>
            </a:r>
          </a:p>
        </p:txBody>
      </p:sp>
      <p:sp>
        <p:nvSpPr>
          <p:cNvPr id="16" name="TextBox 15">
            <a:extLst>
              <a:ext uri="{FF2B5EF4-FFF2-40B4-BE49-F238E27FC236}">
                <a16:creationId xmlns:a16="http://schemas.microsoft.com/office/drawing/2014/main" id="{D478FE9F-D8F6-B950-89CC-DF7AEED0835C}"/>
              </a:ext>
            </a:extLst>
          </p:cNvPr>
          <p:cNvSpPr txBox="1"/>
          <p:nvPr/>
        </p:nvSpPr>
        <p:spPr>
          <a:xfrm>
            <a:off x="2544674" y="3093966"/>
            <a:ext cx="2907527" cy="323165"/>
          </a:xfrm>
          <a:prstGeom prst="rect">
            <a:avLst/>
          </a:prstGeom>
          <a:noFill/>
        </p:spPr>
        <p:txBody>
          <a:bodyPr wrap="none" rtlCol="0">
            <a:spAutoFit/>
          </a:bodyPr>
          <a:lstStyle/>
          <a:p>
            <a:r>
              <a:rPr lang="en-US" sz="1500" dirty="0"/>
              <a:t>Shack-Hartmann Wavefront sensor</a:t>
            </a:r>
          </a:p>
        </p:txBody>
      </p:sp>
      <p:sp>
        <p:nvSpPr>
          <p:cNvPr id="24" name="TextBox 23">
            <a:extLst>
              <a:ext uri="{FF2B5EF4-FFF2-40B4-BE49-F238E27FC236}">
                <a16:creationId xmlns:a16="http://schemas.microsoft.com/office/drawing/2014/main" id="{56A2E277-671E-ADD0-BF3E-9C6BC9883A5A}"/>
              </a:ext>
            </a:extLst>
          </p:cNvPr>
          <p:cNvSpPr txBox="1"/>
          <p:nvPr/>
        </p:nvSpPr>
        <p:spPr>
          <a:xfrm>
            <a:off x="6964494" y="3063755"/>
            <a:ext cx="280846" cy="369332"/>
          </a:xfrm>
          <a:prstGeom prst="rect">
            <a:avLst/>
          </a:prstGeom>
          <a:noFill/>
        </p:spPr>
        <p:txBody>
          <a:bodyPr wrap="none" rtlCol="0">
            <a:spAutoFit/>
          </a:bodyPr>
          <a:lstStyle/>
          <a:p>
            <a:r>
              <a:rPr lang="en-US" dirty="0"/>
              <a:t>“</a:t>
            </a:r>
          </a:p>
        </p:txBody>
      </p:sp>
      <p:grpSp>
        <p:nvGrpSpPr>
          <p:cNvPr id="25" name="Group 24">
            <a:extLst>
              <a:ext uri="{FF2B5EF4-FFF2-40B4-BE49-F238E27FC236}">
                <a16:creationId xmlns:a16="http://schemas.microsoft.com/office/drawing/2014/main" id="{C8BE9305-8415-4B1F-06D0-8C375CE9BAD1}"/>
              </a:ext>
            </a:extLst>
          </p:cNvPr>
          <p:cNvGrpSpPr/>
          <p:nvPr/>
        </p:nvGrpSpPr>
        <p:grpSpPr>
          <a:xfrm>
            <a:off x="205466" y="1231441"/>
            <a:ext cx="4976915" cy="391032"/>
            <a:chOff x="2727628" y="3579704"/>
            <a:chExt cx="6635886" cy="521375"/>
          </a:xfrm>
        </p:grpSpPr>
        <p:sp>
          <p:nvSpPr>
            <p:cNvPr id="26" name="TextBox 25">
              <a:extLst>
                <a:ext uri="{FF2B5EF4-FFF2-40B4-BE49-F238E27FC236}">
                  <a16:creationId xmlns:a16="http://schemas.microsoft.com/office/drawing/2014/main" id="{C9CDBF0B-7804-350D-DBB8-9F123F5A1D25}"/>
                </a:ext>
              </a:extLst>
            </p:cNvPr>
            <p:cNvSpPr txBox="1"/>
            <p:nvPr/>
          </p:nvSpPr>
          <p:spPr>
            <a:xfrm>
              <a:off x="2727628" y="3579704"/>
              <a:ext cx="1693199" cy="492442"/>
            </a:xfrm>
            <a:prstGeom prst="rect">
              <a:avLst/>
            </a:prstGeom>
            <a:noFill/>
          </p:spPr>
          <p:txBody>
            <a:bodyPr wrap="none" rtlCol="0">
              <a:spAutoFit/>
            </a:bodyPr>
            <a:lstStyle/>
            <a:p>
              <a:r>
                <a:rPr lang="en-US" dirty="0">
                  <a:solidFill>
                    <a:srgbClr val="00B050"/>
                  </a:solidFill>
                </a:rPr>
                <a:t>...0.0007 µs</a:t>
              </a:r>
            </a:p>
          </p:txBody>
        </p:sp>
        <p:sp>
          <p:nvSpPr>
            <p:cNvPr id="27" name="TextBox 26">
              <a:extLst>
                <a:ext uri="{FF2B5EF4-FFF2-40B4-BE49-F238E27FC236}">
                  <a16:creationId xmlns:a16="http://schemas.microsoft.com/office/drawing/2014/main" id="{73863B5F-D11E-9BF0-0C13-685A5E1C1EA5}"/>
                </a:ext>
              </a:extLst>
            </p:cNvPr>
            <p:cNvSpPr txBox="1"/>
            <p:nvPr/>
          </p:nvSpPr>
          <p:spPr>
            <a:xfrm>
              <a:off x="4805066" y="3608637"/>
              <a:ext cx="594287" cy="492442"/>
            </a:xfrm>
            <a:prstGeom prst="rect">
              <a:avLst/>
            </a:prstGeom>
            <a:noFill/>
          </p:spPr>
          <p:txBody>
            <a:bodyPr wrap="square" rtlCol="0">
              <a:spAutoFit/>
            </a:bodyPr>
            <a:lstStyle/>
            <a:p>
              <a:r>
                <a:rPr lang="en-US" dirty="0">
                  <a:solidFill>
                    <a:srgbClr val="00B050"/>
                  </a:solidFill>
                </a:rPr>
                <a:t>H</a:t>
              </a:r>
              <a:r>
                <a:rPr lang="en-US" baseline="-25000" dirty="0">
                  <a:solidFill>
                    <a:srgbClr val="00B050"/>
                  </a:solidFill>
                </a:rPr>
                <a:t>2</a:t>
              </a:r>
            </a:p>
          </p:txBody>
        </p:sp>
        <p:sp>
          <p:nvSpPr>
            <p:cNvPr id="28" name="TextBox 27">
              <a:extLst>
                <a:ext uri="{FF2B5EF4-FFF2-40B4-BE49-F238E27FC236}">
                  <a16:creationId xmlns:a16="http://schemas.microsoft.com/office/drawing/2014/main" id="{AAB41AEA-08C5-0DF8-E414-FB12E520E779}"/>
                </a:ext>
              </a:extLst>
            </p:cNvPr>
            <p:cNvSpPr txBox="1"/>
            <p:nvPr/>
          </p:nvSpPr>
          <p:spPr>
            <a:xfrm>
              <a:off x="5863240" y="3597792"/>
              <a:ext cx="3500274" cy="430886"/>
            </a:xfrm>
            <a:prstGeom prst="rect">
              <a:avLst/>
            </a:prstGeom>
            <a:noFill/>
          </p:spPr>
          <p:txBody>
            <a:bodyPr wrap="none" rtlCol="0">
              <a:spAutoFit/>
            </a:bodyPr>
            <a:lstStyle/>
            <a:p>
              <a:r>
                <a:rPr lang="en-US" sz="1500" dirty="0">
                  <a:solidFill>
                    <a:srgbClr val="00B050"/>
                  </a:solidFill>
                </a:rPr>
                <a:t>recovery of e- probe properties</a:t>
              </a:r>
            </a:p>
          </p:txBody>
        </p:sp>
      </p:grpSp>
      <p:sp>
        <p:nvSpPr>
          <p:cNvPr id="30" name="TextBox 29">
            <a:extLst>
              <a:ext uri="{FF2B5EF4-FFF2-40B4-BE49-F238E27FC236}">
                <a16:creationId xmlns:a16="http://schemas.microsoft.com/office/drawing/2014/main" id="{14FF7E82-83A7-F014-7B73-1A158BDBBC99}"/>
              </a:ext>
            </a:extLst>
          </p:cNvPr>
          <p:cNvSpPr txBox="1"/>
          <p:nvPr/>
        </p:nvSpPr>
        <p:spPr>
          <a:xfrm>
            <a:off x="6184285" y="1238738"/>
            <a:ext cx="2569252" cy="323165"/>
          </a:xfrm>
          <a:prstGeom prst="rect">
            <a:avLst/>
          </a:prstGeom>
          <a:noFill/>
        </p:spPr>
        <p:txBody>
          <a:bodyPr wrap="square">
            <a:spAutoFit/>
          </a:bodyPr>
          <a:lstStyle/>
          <a:p>
            <a:r>
              <a:rPr lang="en-US" sz="1500" dirty="0">
                <a:solidFill>
                  <a:srgbClr val="00B050"/>
                </a:solidFill>
              </a:rPr>
              <a:t>0.084 GeV, 0.5 nC</a:t>
            </a:r>
            <a:r>
              <a:rPr lang="en-US" sz="1500" baseline="30000" dirty="0">
                <a:solidFill>
                  <a:srgbClr val="FF0000"/>
                </a:solidFill>
              </a:rPr>
              <a:t>1</a:t>
            </a:r>
            <a:endParaRPr lang="en-US" sz="1500" baseline="30000" dirty="0">
              <a:solidFill>
                <a:srgbClr val="00B050"/>
              </a:solidFill>
            </a:endParaRPr>
          </a:p>
        </p:txBody>
      </p:sp>
      <p:sp>
        <p:nvSpPr>
          <p:cNvPr id="32" name="TextBox 31">
            <a:extLst>
              <a:ext uri="{FF2B5EF4-FFF2-40B4-BE49-F238E27FC236}">
                <a16:creationId xmlns:a16="http://schemas.microsoft.com/office/drawing/2014/main" id="{C64B2A67-53EC-52DE-08E2-DE93D5976B88}"/>
              </a:ext>
            </a:extLst>
          </p:cNvPr>
          <p:cNvSpPr txBox="1"/>
          <p:nvPr/>
        </p:nvSpPr>
        <p:spPr>
          <a:xfrm>
            <a:off x="617503" y="3976508"/>
            <a:ext cx="8397708" cy="261610"/>
          </a:xfrm>
          <a:prstGeom prst="rect">
            <a:avLst/>
          </a:prstGeom>
          <a:noFill/>
        </p:spPr>
        <p:txBody>
          <a:bodyPr wrap="square">
            <a:spAutoFit/>
          </a:bodyPr>
          <a:lstStyle/>
          <a:p>
            <a:r>
              <a:rPr lang="en-US" sz="1100" i="1" baseline="30000" dirty="0">
                <a:solidFill>
                  <a:srgbClr val="FF0000"/>
                </a:solidFill>
              </a:rPr>
              <a:t>1</a:t>
            </a:r>
            <a:r>
              <a:rPr lang="fr-FR" sz="1100" i="1" dirty="0" err="1">
                <a:solidFill>
                  <a:srgbClr val="FF0000"/>
                </a:solidFill>
              </a:rPr>
              <a:t>R.Pompili</a:t>
            </a:r>
            <a:r>
              <a:rPr lang="fr-FR" sz="1100" i="1" dirty="0">
                <a:solidFill>
                  <a:srgbClr val="FF0000"/>
                </a:solidFill>
              </a:rPr>
              <a:t> et al., </a:t>
            </a:r>
            <a:r>
              <a:rPr lang="en-US" sz="1100" i="1" dirty="0">
                <a:solidFill>
                  <a:srgbClr val="FF0000"/>
                </a:solidFill>
              </a:rPr>
              <a:t>“Recovery of hydrogen plasma at the sub-nanosecond timescale in a plasma-</a:t>
            </a:r>
            <a:r>
              <a:rPr lang="en-US" sz="1100" i="1" dirty="0" err="1">
                <a:solidFill>
                  <a:srgbClr val="FF0000"/>
                </a:solidFill>
              </a:rPr>
              <a:t>wakefield</a:t>
            </a:r>
            <a:r>
              <a:rPr lang="en-US" sz="1100" i="1" dirty="0">
                <a:solidFill>
                  <a:srgbClr val="FF0000"/>
                </a:solidFill>
              </a:rPr>
              <a:t> accelerator” </a:t>
            </a:r>
            <a:r>
              <a:rPr lang="fr-FR" sz="1100" i="1" dirty="0">
                <a:solidFill>
                  <a:srgbClr val="FF0000"/>
                </a:solidFill>
              </a:rPr>
              <a:t>Commun Phys </a:t>
            </a:r>
            <a:r>
              <a:rPr lang="fr-FR" sz="1100" b="1" i="1" dirty="0">
                <a:solidFill>
                  <a:srgbClr val="FF0000"/>
                </a:solidFill>
              </a:rPr>
              <a:t>7</a:t>
            </a:r>
            <a:r>
              <a:rPr lang="fr-FR" sz="1100" i="1" dirty="0">
                <a:solidFill>
                  <a:srgbClr val="FF0000"/>
                </a:solidFill>
              </a:rPr>
              <a:t>, 241(2024).</a:t>
            </a:r>
            <a:endParaRPr lang="en-US" sz="1100" i="1" dirty="0">
              <a:solidFill>
                <a:srgbClr val="FF0000"/>
              </a:solidFill>
            </a:endParaRPr>
          </a:p>
        </p:txBody>
      </p:sp>
    </p:spTree>
    <p:extLst>
      <p:ext uri="{BB962C8B-B14F-4D97-AF65-F5344CB8AC3E}">
        <p14:creationId xmlns:p14="http://schemas.microsoft.com/office/powerpoint/2010/main" val="2722074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left)">
                                      <p:cBhvr>
                                        <p:cTn id="1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5C1C89-57CD-4685-9070-BED122EE3306}"/>
              </a:ext>
            </a:extLst>
          </p:cNvPr>
          <p:cNvSpPr>
            <a:spLocks noGrp="1"/>
          </p:cNvSpPr>
          <p:nvPr>
            <p:ph type="title"/>
          </p:nvPr>
        </p:nvSpPr>
        <p:spPr/>
        <p:txBody>
          <a:bodyPr/>
          <a:lstStyle/>
          <a:p>
            <a:r>
              <a:rPr lang="en-US" dirty="0"/>
              <a:t>Thank you!</a:t>
            </a:r>
          </a:p>
        </p:txBody>
      </p:sp>
      <p:sp>
        <p:nvSpPr>
          <p:cNvPr id="3" name="Content Placeholder 2">
            <a:extLst>
              <a:ext uri="{FF2B5EF4-FFF2-40B4-BE49-F238E27FC236}">
                <a16:creationId xmlns:a16="http://schemas.microsoft.com/office/drawing/2014/main" id="{8E7966F3-B081-025F-BDB0-EA1A7B1C3944}"/>
              </a:ext>
            </a:extLst>
          </p:cNvPr>
          <p:cNvSpPr>
            <a:spLocks noGrp="1"/>
          </p:cNvSpPr>
          <p:nvPr>
            <p:ph idx="1"/>
          </p:nvPr>
        </p:nvSpPr>
        <p:spPr/>
        <p:txBody>
          <a:bodyPr>
            <a:normAutofit/>
          </a:bodyPr>
          <a:lstStyle/>
          <a:p>
            <a:r>
              <a:rPr lang="en-US" sz="2800" dirty="0"/>
              <a:t>Thanks to Brendan O’Shea, Robert </a:t>
            </a:r>
            <a:r>
              <a:rPr lang="en-US" sz="2800" dirty="0" err="1"/>
              <a:t>Ariniello</a:t>
            </a:r>
            <a:r>
              <a:rPr lang="en-US" sz="2800" dirty="0"/>
              <a:t>, Alex Knetsch, Mark Hogan, and all of the FACET-II staff for their help with this experiment</a:t>
            </a:r>
          </a:p>
          <a:p>
            <a:r>
              <a:rPr lang="en-US" sz="2800" dirty="0"/>
              <a:t>Thanks to NSF for supporting this project (award number 2308921)</a:t>
            </a:r>
          </a:p>
        </p:txBody>
      </p:sp>
      <p:sp>
        <p:nvSpPr>
          <p:cNvPr id="4" name="Slide Number Placeholder 3">
            <a:extLst>
              <a:ext uri="{FF2B5EF4-FFF2-40B4-BE49-F238E27FC236}">
                <a16:creationId xmlns:a16="http://schemas.microsoft.com/office/drawing/2014/main" id="{E1C136C0-43B0-EFB5-7F7D-D7D6D755AB64}"/>
              </a:ext>
            </a:extLst>
          </p:cNvPr>
          <p:cNvSpPr>
            <a:spLocks noGrp="1"/>
          </p:cNvSpPr>
          <p:nvPr>
            <p:ph type="sldNum" sz="quarter" idx="12"/>
          </p:nvPr>
        </p:nvSpPr>
        <p:spPr/>
        <p:txBody>
          <a:bodyPr/>
          <a:lstStyle/>
          <a:p>
            <a:fld id="{CB5B7C82-8F43-4E26-A546-DA8214B1527A}" type="slidenum">
              <a:rPr lang="en-US" smtClean="0"/>
              <a:t>14</a:t>
            </a:fld>
            <a:endParaRPr lang="en-US"/>
          </a:p>
        </p:txBody>
      </p:sp>
    </p:spTree>
    <p:extLst>
      <p:ext uri="{BB962C8B-B14F-4D97-AF65-F5344CB8AC3E}">
        <p14:creationId xmlns:p14="http://schemas.microsoft.com/office/powerpoint/2010/main" val="9147974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C047-1F16-68F5-3B77-99B20C636C2B}"/>
              </a:ext>
            </a:extLst>
          </p:cNvPr>
          <p:cNvSpPr>
            <a:spLocks noGrp="1"/>
          </p:cNvSpPr>
          <p:nvPr>
            <p:ph type="title"/>
          </p:nvPr>
        </p:nvSpPr>
        <p:spPr/>
        <p:txBody>
          <a:bodyPr/>
          <a:lstStyle/>
          <a:p>
            <a:r>
              <a:rPr lang="en-US" dirty="0"/>
              <a:t>Backups</a:t>
            </a:r>
          </a:p>
        </p:txBody>
      </p:sp>
      <p:sp>
        <p:nvSpPr>
          <p:cNvPr id="3" name="Content Placeholder 2">
            <a:extLst>
              <a:ext uri="{FF2B5EF4-FFF2-40B4-BE49-F238E27FC236}">
                <a16:creationId xmlns:a16="http://schemas.microsoft.com/office/drawing/2014/main" id="{E2F6CB0E-767D-385B-8954-84D30BAFDCBF}"/>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73FD4C6F-19E4-1FB2-BFF3-EEF8DFB5A4FC}"/>
              </a:ext>
            </a:extLst>
          </p:cNvPr>
          <p:cNvSpPr>
            <a:spLocks noGrp="1"/>
          </p:cNvSpPr>
          <p:nvPr>
            <p:ph type="sldNum" sz="quarter" idx="12"/>
          </p:nvPr>
        </p:nvSpPr>
        <p:spPr/>
        <p:txBody>
          <a:bodyPr/>
          <a:lstStyle/>
          <a:p>
            <a:fld id="{CB5B7C82-8F43-4E26-A546-DA8214B1527A}" type="slidenum">
              <a:rPr lang="en-US" smtClean="0"/>
              <a:t>15</a:t>
            </a:fld>
            <a:endParaRPr lang="en-US"/>
          </a:p>
        </p:txBody>
      </p:sp>
    </p:spTree>
    <p:extLst>
      <p:ext uri="{BB962C8B-B14F-4D97-AF65-F5344CB8AC3E}">
        <p14:creationId xmlns:p14="http://schemas.microsoft.com/office/powerpoint/2010/main" val="362246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303E1-E21F-68EB-B932-3B48FC926A80}"/>
            </a:ext>
          </a:extLst>
        </p:cNvPr>
        <p:cNvGrpSpPr/>
        <p:nvPr/>
      </p:nvGrpSpPr>
      <p:grpSpPr>
        <a:xfrm>
          <a:off x="0" y="0"/>
          <a:ext cx="0" cy="0"/>
          <a:chOff x="0" y="0"/>
          <a:chExt cx="0" cy="0"/>
        </a:xfrm>
      </p:grpSpPr>
      <p:pic>
        <p:nvPicPr>
          <p:cNvPr id="50" name="Picture 49">
            <a:extLst>
              <a:ext uri="{FF2B5EF4-FFF2-40B4-BE49-F238E27FC236}">
                <a16:creationId xmlns:a16="http://schemas.microsoft.com/office/drawing/2014/main" id="{6780066C-6463-BF3E-4D90-965E14FC7ECF}"/>
              </a:ext>
            </a:extLst>
          </p:cNvPr>
          <p:cNvPicPr>
            <a:picLocks noChangeAspect="1"/>
          </p:cNvPicPr>
          <p:nvPr/>
        </p:nvPicPr>
        <p:blipFill>
          <a:blip r:embed="rId2"/>
          <a:stretch>
            <a:fillRect/>
          </a:stretch>
        </p:blipFill>
        <p:spPr>
          <a:xfrm>
            <a:off x="64395" y="2968581"/>
            <a:ext cx="2421814" cy="1702426"/>
          </a:xfrm>
          <a:prstGeom prst="rect">
            <a:avLst/>
          </a:prstGeom>
        </p:spPr>
      </p:pic>
      <p:sp>
        <p:nvSpPr>
          <p:cNvPr id="4" name="Slide Number Placeholder 3">
            <a:extLst>
              <a:ext uri="{FF2B5EF4-FFF2-40B4-BE49-F238E27FC236}">
                <a16:creationId xmlns:a16="http://schemas.microsoft.com/office/drawing/2014/main" id="{A45BFB69-B7C3-D02E-EEB4-23F7DC4D85ED}"/>
              </a:ext>
            </a:extLst>
          </p:cNvPr>
          <p:cNvSpPr>
            <a:spLocks noGrp="1"/>
          </p:cNvSpPr>
          <p:nvPr>
            <p:ph type="sldNum" sz="quarter" idx="12"/>
          </p:nvPr>
        </p:nvSpPr>
        <p:spPr/>
        <p:txBody>
          <a:bodyPr/>
          <a:lstStyle/>
          <a:p>
            <a:fld id="{CB5B7C82-8F43-4E26-A546-DA8214B1527A}" type="slidenum">
              <a:rPr lang="en-US" smtClean="0"/>
              <a:t>16</a:t>
            </a:fld>
            <a:endParaRPr lang="en-US"/>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86CC8213-5917-D153-B50D-BF7ACDA20E48}"/>
                  </a:ext>
                </a:extLst>
              </p:cNvPr>
              <p:cNvSpPr txBox="1"/>
              <p:nvPr/>
            </p:nvSpPr>
            <p:spPr>
              <a:xfrm>
                <a:off x="231821" y="534473"/>
                <a:ext cx="2103268" cy="369332"/>
              </a:xfrm>
              <a:prstGeom prst="rect">
                <a:avLst/>
              </a:prstGeom>
              <a:noFill/>
            </p:spPr>
            <p:txBody>
              <a:bodyPr wrap="none" rtlCol="0">
                <a:spAutoFit/>
              </a:bodyPr>
              <a:lstStyle/>
              <a:p>
                <a:r>
                  <a:rPr lang="en-US" dirty="0"/>
                  <a:t>1 Torr </a:t>
                </a:r>
                <a:r>
                  <a:rPr lang="en-US" dirty="0" err="1"/>
                  <a:t>Ar</a:t>
                </a:r>
                <a:r>
                  <a:rPr lang="en-US" dirty="0"/>
                  <a:t> at </a:t>
                </a:r>
                <a14:m>
                  <m:oMath xmlns:m="http://schemas.openxmlformats.org/officeDocument/2006/math">
                    <m:r>
                      <m:rPr>
                        <m:sty m:val="p"/>
                      </m:rPr>
                      <a:rPr lang="en-US" b="0" i="0" smtClean="0">
                        <a:latin typeface="Cambria Math" panose="02040503050406030204" pitchFamily="18" charset="0"/>
                      </a:rPr>
                      <m:t>Δ</m:t>
                    </m:r>
                  </m:oMath>
                </a14:m>
                <a:r>
                  <a:rPr lang="en-US" dirty="0"/>
                  <a:t>t = 1 ns</a:t>
                </a:r>
              </a:p>
            </p:txBody>
          </p:sp>
        </mc:Choice>
        <mc:Fallback xmlns="">
          <p:sp>
            <p:nvSpPr>
              <p:cNvPr id="7" name="TextBox 6">
                <a:extLst>
                  <a:ext uri="{FF2B5EF4-FFF2-40B4-BE49-F238E27FC236}">
                    <a16:creationId xmlns:a16="http://schemas.microsoft.com/office/drawing/2014/main" id="{86CC8213-5917-D153-B50D-BF7ACDA20E48}"/>
                  </a:ext>
                </a:extLst>
              </p:cNvPr>
              <p:cNvSpPr txBox="1">
                <a:spLocks noRot="1" noChangeAspect="1" noMove="1" noResize="1" noEditPoints="1" noAdjustHandles="1" noChangeArrowheads="1" noChangeShapeType="1" noTextEdit="1"/>
              </p:cNvSpPr>
              <p:nvPr/>
            </p:nvSpPr>
            <p:spPr>
              <a:xfrm>
                <a:off x="231821" y="534473"/>
                <a:ext cx="2103268" cy="369332"/>
              </a:xfrm>
              <a:prstGeom prst="rect">
                <a:avLst/>
              </a:prstGeom>
              <a:blipFill>
                <a:blip r:embed="rId3"/>
                <a:stretch>
                  <a:fillRect l="-2319" t="-10000" r="-1739" b="-26667"/>
                </a:stretch>
              </a:blipFill>
            </p:spPr>
            <p:txBody>
              <a:bodyPr/>
              <a:lstStyle/>
              <a:p>
                <a:r>
                  <a:rPr lang="en-US">
                    <a:noFill/>
                  </a:rPr>
                  <a:t> </a:t>
                </a:r>
              </a:p>
            </p:txBody>
          </p:sp>
        </mc:Fallback>
      </mc:AlternateContent>
      <p:sp>
        <p:nvSpPr>
          <p:cNvPr id="9" name="Title 1">
            <a:extLst>
              <a:ext uri="{FF2B5EF4-FFF2-40B4-BE49-F238E27FC236}">
                <a16:creationId xmlns:a16="http://schemas.microsoft.com/office/drawing/2014/main" id="{AF850409-4013-A5A3-B3C6-8CA1AC75ADC9}"/>
              </a:ext>
            </a:extLst>
          </p:cNvPr>
          <p:cNvSpPr txBox="1">
            <a:spLocks/>
          </p:cNvSpPr>
          <p:nvPr/>
        </p:nvSpPr>
        <p:spPr>
          <a:xfrm>
            <a:off x="0" y="90152"/>
            <a:ext cx="9190886" cy="489397"/>
          </a:xfrm>
          <a:prstGeom prst="rect">
            <a:avLst/>
          </a:prstGeom>
        </p:spPr>
        <p:txBody>
          <a:bodyPr>
            <a:normAutofit lnSpcReduction="10000"/>
          </a:bodyPr>
          <a:lstStyle>
            <a:lvl1pPr algn="l" defTabSz="685800" rtl="0" eaLnBrk="1" latinLnBrk="0" hangingPunct="1">
              <a:lnSpc>
                <a:spcPct val="85000"/>
              </a:lnSpc>
              <a:spcBef>
                <a:spcPct val="0"/>
              </a:spcBef>
              <a:buNone/>
              <a:defRPr sz="3600" kern="1200" spc="-38" baseline="0">
                <a:solidFill>
                  <a:schemeClr val="tx1">
                    <a:lumMod val="75000"/>
                    <a:lumOff val="25000"/>
                  </a:schemeClr>
                </a:solidFill>
                <a:latin typeface="+mj-lt"/>
                <a:ea typeface="+mj-ea"/>
                <a:cs typeface="+mj-cs"/>
              </a:defRPr>
            </a:lvl1pPr>
          </a:lstStyle>
          <a:p>
            <a:r>
              <a:rPr lang="en-US" sz="3200" dirty="0"/>
              <a:t>Simple plasma structure estimates</a:t>
            </a:r>
          </a:p>
        </p:txBody>
      </p:sp>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9237EF8E-83D4-C6B9-801D-8185DF1B6743}"/>
                  </a:ext>
                </a:extLst>
              </p:cNvPr>
              <p:cNvSpPr txBox="1"/>
              <p:nvPr/>
            </p:nvSpPr>
            <p:spPr>
              <a:xfrm>
                <a:off x="261871" y="2567187"/>
                <a:ext cx="2167388" cy="369332"/>
              </a:xfrm>
              <a:prstGeom prst="rect">
                <a:avLst/>
              </a:prstGeom>
              <a:noFill/>
            </p:spPr>
            <p:txBody>
              <a:bodyPr wrap="none" rtlCol="0">
                <a:spAutoFit/>
              </a:bodyPr>
              <a:lstStyle/>
              <a:p>
                <a:r>
                  <a:rPr lang="en-US" dirty="0"/>
                  <a:t>1 Torr </a:t>
                </a:r>
                <a:r>
                  <a:rPr lang="en-US" dirty="0" err="1"/>
                  <a:t>Ar</a:t>
                </a:r>
                <a:r>
                  <a:rPr lang="en-US" dirty="0"/>
                  <a:t> at </a:t>
                </a:r>
                <a14:m>
                  <m:oMath xmlns:m="http://schemas.openxmlformats.org/officeDocument/2006/math">
                    <m:r>
                      <m:rPr>
                        <m:sty m:val="p"/>
                      </m:rPr>
                      <a:rPr lang="en-US" b="0" i="0" smtClean="0">
                        <a:latin typeface="Cambria Math" panose="02040503050406030204" pitchFamily="18" charset="0"/>
                      </a:rPr>
                      <m:t>Δ</m:t>
                    </m:r>
                  </m:oMath>
                </a14:m>
                <a:r>
                  <a:rPr lang="en-US" dirty="0"/>
                  <a:t>t =50 ns</a:t>
                </a:r>
              </a:p>
            </p:txBody>
          </p:sp>
        </mc:Choice>
        <mc:Fallback xmlns="">
          <p:sp>
            <p:nvSpPr>
              <p:cNvPr id="11" name="TextBox 10">
                <a:extLst>
                  <a:ext uri="{FF2B5EF4-FFF2-40B4-BE49-F238E27FC236}">
                    <a16:creationId xmlns:a16="http://schemas.microsoft.com/office/drawing/2014/main" id="{9237EF8E-83D4-C6B9-801D-8185DF1B6743}"/>
                  </a:ext>
                </a:extLst>
              </p:cNvPr>
              <p:cNvSpPr txBox="1">
                <a:spLocks noRot="1" noChangeAspect="1" noMove="1" noResize="1" noEditPoints="1" noAdjustHandles="1" noChangeArrowheads="1" noChangeShapeType="1" noTextEdit="1"/>
              </p:cNvSpPr>
              <p:nvPr/>
            </p:nvSpPr>
            <p:spPr>
              <a:xfrm>
                <a:off x="261871" y="2567187"/>
                <a:ext cx="2167388" cy="369332"/>
              </a:xfrm>
              <a:prstGeom prst="rect">
                <a:avLst/>
              </a:prstGeom>
              <a:blipFill>
                <a:blip r:embed="rId4"/>
                <a:stretch>
                  <a:fillRect l="-2528" t="-8197" r="-1124" b="-24590"/>
                </a:stretch>
              </a:blipFill>
            </p:spPr>
            <p:txBody>
              <a:bodyPr/>
              <a:lstStyle/>
              <a:p>
                <a:r>
                  <a:rPr lang="en-US">
                    <a:noFill/>
                  </a:rPr>
                  <a:t> </a:t>
                </a:r>
              </a:p>
            </p:txBody>
          </p:sp>
        </mc:Fallback>
      </mc:AlternateContent>
      <p:pic>
        <p:nvPicPr>
          <p:cNvPr id="14" name="Picture 13">
            <a:extLst>
              <a:ext uri="{FF2B5EF4-FFF2-40B4-BE49-F238E27FC236}">
                <a16:creationId xmlns:a16="http://schemas.microsoft.com/office/drawing/2014/main" id="{FC2926EE-EE85-5D1B-1D29-6397885F2DB9}"/>
              </a:ext>
            </a:extLst>
          </p:cNvPr>
          <p:cNvPicPr>
            <a:picLocks noChangeAspect="1"/>
          </p:cNvPicPr>
          <p:nvPr/>
        </p:nvPicPr>
        <p:blipFill>
          <a:blip r:embed="rId5"/>
          <a:stretch>
            <a:fillRect/>
          </a:stretch>
        </p:blipFill>
        <p:spPr>
          <a:xfrm>
            <a:off x="2601532" y="2687585"/>
            <a:ext cx="5702926" cy="2073040"/>
          </a:xfrm>
          <a:prstGeom prst="rect">
            <a:avLst/>
          </a:prstGeom>
        </p:spPr>
      </p:pic>
      <p:cxnSp>
        <p:nvCxnSpPr>
          <p:cNvPr id="17" name="Straight Connector 16">
            <a:extLst>
              <a:ext uri="{FF2B5EF4-FFF2-40B4-BE49-F238E27FC236}">
                <a16:creationId xmlns:a16="http://schemas.microsoft.com/office/drawing/2014/main" id="{8FDF5979-50F9-DA0B-229E-5941E0254E08}"/>
              </a:ext>
            </a:extLst>
          </p:cNvPr>
          <p:cNvCxnSpPr>
            <a:cxnSpLocks/>
          </p:cNvCxnSpPr>
          <p:nvPr/>
        </p:nvCxnSpPr>
        <p:spPr>
          <a:xfrm>
            <a:off x="450761" y="3728434"/>
            <a:ext cx="1474631" cy="0"/>
          </a:xfrm>
          <a:prstGeom prst="line">
            <a:avLst/>
          </a:prstGeom>
          <a:ln w="28575">
            <a:prstDash val="dash"/>
          </a:ln>
        </p:spPr>
        <p:style>
          <a:lnRef idx="1">
            <a:schemeClr val="dk1"/>
          </a:lnRef>
          <a:fillRef idx="0">
            <a:schemeClr val="dk1"/>
          </a:fillRef>
          <a:effectRef idx="0">
            <a:schemeClr val="dk1"/>
          </a:effectRef>
          <a:fontRef idx="minor">
            <a:schemeClr val="tx1"/>
          </a:fontRef>
        </p:style>
      </p:cxnSp>
      <p:sp>
        <p:nvSpPr>
          <p:cNvPr id="20" name="Rectangle 19">
            <a:extLst>
              <a:ext uri="{FF2B5EF4-FFF2-40B4-BE49-F238E27FC236}">
                <a16:creationId xmlns:a16="http://schemas.microsoft.com/office/drawing/2014/main" id="{41E84D77-2080-8A9F-FE67-3973374CFD96}"/>
              </a:ext>
            </a:extLst>
          </p:cNvPr>
          <p:cNvSpPr/>
          <p:nvPr/>
        </p:nvSpPr>
        <p:spPr>
          <a:xfrm rot="2920941">
            <a:off x="570324" y="3416832"/>
            <a:ext cx="1278195" cy="276309"/>
          </a:xfrm>
          <a:prstGeom prst="rect">
            <a:avLst/>
          </a:prstGeom>
          <a:solidFill>
            <a:srgbClr val="C00000">
              <a:alpha val="7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C39A79D5-3128-8179-3B56-E263DC392493}"/>
              </a:ext>
            </a:extLst>
          </p:cNvPr>
          <p:cNvSpPr txBox="1"/>
          <p:nvPr/>
        </p:nvSpPr>
        <p:spPr>
          <a:xfrm>
            <a:off x="1089138" y="3117948"/>
            <a:ext cx="893001" cy="276999"/>
          </a:xfrm>
          <a:prstGeom prst="rect">
            <a:avLst/>
          </a:prstGeom>
          <a:noFill/>
        </p:spPr>
        <p:txBody>
          <a:bodyPr wrap="none" rtlCol="0">
            <a:spAutoFit/>
          </a:bodyPr>
          <a:lstStyle/>
          <a:p>
            <a:r>
              <a:rPr lang="el-GR" sz="1200" b="1" dirty="0"/>
              <a:t>Θ</a:t>
            </a:r>
            <a:r>
              <a:rPr lang="en-US" sz="1200" b="1" dirty="0"/>
              <a:t>=17 </a:t>
            </a:r>
            <a:r>
              <a:rPr lang="en-US" sz="1200" b="1" dirty="0" err="1"/>
              <a:t>mrad</a:t>
            </a:r>
            <a:endParaRPr lang="en-US" sz="1200" b="1" dirty="0"/>
          </a:p>
        </p:txBody>
      </p:sp>
      <p:sp>
        <p:nvSpPr>
          <p:cNvPr id="24" name="Arc 23">
            <a:extLst>
              <a:ext uri="{FF2B5EF4-FFF2-40B4-BE49-F238E27FC236}">
                <a16:creationId xmlns:a16="http://schemas.microsoft.com/office/drawing/2014/main" id="{C937B265-BBCB-38D5-16BB-967BA046E146}"/>
              </a:ext>
            </a:extLst>
          </p:cNvPr>
          <p:cNvSpPr/>
          <p:nvPr/>
        </p:nvSpPr>
        <p:spPr>
          <a:xfrm rot="14000474">
            <a:off x="1018860" y="3427637"/>
            <a:ext cx="318171" cy="378775"/>
          </a:xfrm>
          <a:prstGeom prst="arc">
            <a:avLst>
              <a:gd name="adj1" fmla="val 16200000"/>
              <a:gd name="adj2" fmla="val 794346"/>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pic>
        <p:nvPicPr>
          <p:cNvPr id="25" name="Picture 24">
            <a:extLst>
              <a:ext uri="{FF2B5EF4-FFF2-40B4-BE49-F238E27FC236}">
                <a16:creationId xmlns:a16="http://schemas.microsoft.com/office/drawing/2014/main" id="{5EC0225B-902F-C21C-DCC2-07414BA7236E}"/>
              </a:ext>
            </a:extLst>
          </p:cNvPr>
          <p:cNvPicPr>
            <a:picLocks noChangeAspect="1"/>
          </p:cNvPicPr>
          <p:nvPr/>
        </p:nvPicPr>
        <p:blipFill>
          <a:blip r:embed="rId6"/>
          <a:stretch>
            <a:fillRect/>
          </a:stretch>
        </p:blipFill>
        <p:spPr>
          <a:xfrm>
            <a:off x="2627289" y="628993"/>
            <a:ext cx="5718221" cy="2046697"/>
          </a:xfrm>
          <a:prstGeom prst="rect">
            <a:avLst/>
          </a:prstGeom>
        </p:spPr>
      </p:pic>
      <p:sp>
        <p:nvSpPr>
          <p:cNvPr id="27" name="Arc 26">
            <a:extLst>
              <a:ext uri="{FF2B5EF4-FFF2-40B4-BE49-F238E27FC236}">
                <a16:creationId xmlns:a16="http://schemas.microsoft.com/office/drawing/2014/main" id="{E667B5D3-F8D3-4218-89D1-1E5CDCF4DF34}"/>
              </a:ext>
            </a:extLst>
          </p:cNvPr>
          <p:cNvSpPr/>
          <p:nvPr/>
        </p:nvSpPr>
        <p:spPr>
          <a:xfrm rot="12312560">
            <a:off x="704564" y="3464908"/>
            <a:ext cx="512518" cy="659042"/>
          </a:xfrm>
          <a:prstGeom prst="arc">
            <a:avLst>
              <a:gd name="adj1" fmla="val 15485433"/>
              <a:gd name="adj2" fmla="val 20856990"/>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9" name="TextBox 28">
                <a:extLst>
                  <a:ext uri="{FF2B5EF4-FFF2-40B4-BE49-F238E27FC236}">
                    <a16:creationId xmlns:a16="http://schemas.microsoft.com/office/drawing/2014/main" id="{DDDB8A46-DBD2-00E2-636B-CE9EEA3A3F98}"/>
                  </a:ext>
                </a:extLst>
              </p:cNvPr>
              <p:cNvSpPr txBox="1"/>
              <p:nvPr/>
            </p:nvSpPr>
            <p:spPr>
              <a:xfrm>
                <a:off x="694186" y="4133232"/>
                <a:ext cx="846514" cy="276999"/>
              </a:xfrm>
              <a:prstGeom prst="rect">
                <a:avLst/>
              </a:prstGeom>
              <a:noFill/>
            </p:spPr>
            <p:txBody>
              <a:bodyPr wrap="none" rtlCol="0">
                <a:spAutoFit/>
              </a:bodyPr>
              <a:lstStyle/>
              <a:p>
                <a:r>
                  <a:rPr lang="el-GR" sz="1200" b="1" dirty="0"/>
                  <a:t>Θ</a:t>
                </a:r>
                <a14:m>
                  <m:oMath xmlns:m="http://schemas.openxmlformats.org/officeDocument/2006/math">
                    <m:r>
                      <a:rPr lang="en-US" sz="1200" b="1" i="1" smtClean="0">
                        <a:latin typeface="Cambria Math" panose="02040503050406030204" pitchFamily="18" charset="0"/>
                      </a:rPr>
                      <m:t>∼</m:t>
                    </m:r>
                  </m:oMath>
                </a14:m>
                <a:r>
                  <a:rPr lang="en-US" sz="1200" b="1" dirty="0"/>
                  <a:t>1 </a:t>
                </a:r>
                <a:r>
                  <a:rPr lang="en-US" sz="1200" b="1" dirty="0" err="1"/>
                  <a:t>mrad</a:t>
                </a:r>
                <a:endParaRPr lang="en-US" sz="1200" b="1" dirty="0"/>
              </a:p>
            </p:txBody>
          </p:sp>
        </mc:Choice>
        <mc:Fallback xmlns="">
          <p:sp>
            <p:nvSpPr>
              <p:cNvPr id="29" name="TextBox 28">
                <a:extLst>
                  <a:ext uri="{FF2B5EF4-FFF2-40B4-BE49-F238E27FC236}">
                    <a16:creationId xmlns:a16="http://schemas.microsoft.com/office/drawing/2014/main" id="{DDDB8A46-DBD2-00E2-636B-CE9EEA3A3F98}"/>
                  </a:ext>
                </a:extLst>
              </p:cNvPr>
              <p:cNvSpPr txBox="1">
                <a:spLocks noRot="1" noChangeAspect="1" noMove="1" noResize="1" noEditPoints="1" noAdjustHandles="1" noChangeArrowheads="1" noChangeShapeType="1" noTextEdit="1"/>
              </p:cNvSpPr>
              <p:nvPr/>
            </p:nvSpPr>
            <p:spPr>
              <a:xfrm>
                <a:off x="694186" y="4133232"/>
                <a:ext cx="846514" cy="276999"/>
              </a:xfrm>
              <a:prstGeom prst="rect">
                <a:avLst/>
              </a:prstGeom>
              <a:blipFill>
                <a:blip r:embed="rId7"/>
                <a:stretch>
                  <a:fillRect l="-719" b="-17778"/>
                </a:stretch>
              </a:blipFill>
            </p:spPr>
            <p:txBody>
              <a:bodyPr/>
              <a:lstStyle/>
              <a:p>
                <a:r>
                  <a:rPr lang="en-US">
                    <a:noFill/>
                  </a:rPr>
                  <a:t> </a:t>
                </a:r>
              </a:p>
            </p:txBody>
          </p:sp>
        </mc:Fallback>
      </mc:AlternateContent>
      <p:cxnSp>
        <p:nvCxnSpPr>
          <p:cNvPr id="34" name="Straight Arrow Connector 33">
            <a:extLst>
              <a:ext uri="{FF2B5EF4-FFF2-40B4-BE49-F238E27FC236}">
                <a16:creationId xmlns:a16="http://schemas.microsoft.com/office/drawing/2014/main" id="{7BE984A3-CFBB-B5C0-683E-3637BC6D50D2}"/>
              </a:ext>
            </a:extLst>
          </p:cNvPr>
          <p:cNvCxnSpPr/>
          <p:nvPr/>
        </p:nvCxnSpPr>
        <p:spPr>
          <a:xfrm flipH="1">
            <a:off x="1017431" y="3412902"/>
            <a:ext cx="540913" cy="18674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id="{6204E7E7-A24A-ABC9-D660-B2F6D52961F8}"/>
              </a:ext>
            </a:extLst>
          </p:cNvPr>
          <p:cNvCxnSpPr>
            <a:cxnSpLocks/>
            <a:stCxn id="20" idx="1"/>
            <a:endCxn id="20" idx="3"/>
          </p:cNvCxnSpPr>
          <p:nvPr/>
        </p:nvCxnSpPr>
        <p:spPr>
          <a:xfrm>
            <a:off x="787468" y="3074986"/>
            <a:ext cx="843906" cy="960002"/>
          </a:xfrm>
          <a:prstGeom prst="line">
            <a:avLst/>
          </a:prstGeom>
          <a:ln>
            <a:prstDash val="dash"/>
          </a:ln>
        </p:spPr>
        <p:style>
          <a:lnRef idx="1">
            <a:schemeClr val="dk1"/>
          </a:lnRef>
          <a:fillRef idx="0">
            <a:schemeClr val="dk1"/>
          </a:fillRef>
          <a:effectRef idx="0">
            <a:schemeClr val="dk1"/>
          </a:effectRef>
          <a:fontRef idx="minor">
            <a:schemeClr val="tx1"/>
          </a:fontRef>
        </p:style>
      </p:cxnSp>
      <p:pic>
        <p:nvPicPr>
          <p:cNvPr id="38" name="Picture 37">
            <a:extLst>
              <a:ext uri="{FF2B5EF4-FFF2-40B4-BE49-F238E27FC236}">
                <a16:creationId xmlns:a16="http://schemas.microsoft.com/office/drawing/2014/main" id="{8A15F22A-1400-1BDC-328D-D70D25B066F7}"/>
              </a:ext>
            </a:extLst>
          </p:cNvPr>
          <p:cNvPicPr>
            <a:picLocks noChangeAspect="1"/>
          </p:cNvPicPr>
          <p:nvPr/>
        </p:nvPicPr>
        <p:blipFill>
          <a:blip r:embed="rId8"/>
          <a:stretch>
            <a:fillRect/>
          </a:stretch>
        </p:blipFill>
        <p:spPr>
          <a:xfrm>
            <a:off x="167425" y="1039347"/>
            <a:ext cx="2268114" cy="1594382"/>
          </a:xfrm>
          <a:prstGeom prst="rect">
            <a:avLst/>
          </a:prstGeom>
        </p:spPr>
      </p:pic>
      <p:cxnSp>
        <p:nvCxnSpPr>
          <p:cNvPr id="39" name="Straight Connector 38">
            <a:extLst>
              <a:ext uri="{FF2B5EF4-FFF2-40B4-BE49-F238E27FC236}">
                <a16:creationId xmlns:a16="http://schemas.microsoft.com/office/drawing/2014/main" id="{1CBE1E3E-53A4-E1FF-885D-DADF04E99E3E}"/>
              </a:ext>
            </a:extLst>
          </p:cNvPr>
          <p:cNvCxnSpPr>
            <a:cxnSpLocks/>
          </p:cNvCxnSpPr>
          <p:nvPr/>
        </p:nvCxnSpPr>
        <p:spPr>
          <a:xfrm>
            <a:off x="519449" y="1749381"/>
            <a:ext cx="1474631" cy="0"/>
          </a:xfrm>
          <a:prstGeom prst="line">
            <a:avLst/>
          </a:prstGeom>
          <a:ln w="28575">
            <a:prstDash val="dash"/>
          </a:ln>
        </p:spPr>
        <p:style>
          <a:lnRef idx="1">
            <a:schemeClr val="dk1"/>
          </a:lnRef>
          <a:fillRef idx="0">
            <a:schemeClr val="dk1"/>
          </a:fillRef>
          <a:effectRef idx="0">
            <a:schemeClr val="dk1"/>
          </a:effectRef>
          <a:fontRef idx="minor">
            <a:schemeClr val="tx1"/>
          </a:fontRef>
        </p:style>
      </p:cxnSp>
      <p:sp>
        <p:nvSpPr>
          <p:cNvPr id="40" name="Rectangle 39">
            <a:extLst>
              <a:ext uri="{FF2B5EF4-FFF2-40B4-BE49-F238E27FC236}">
                <a16:creationId xmlns:a16="http://schemas.microsoft.com/office/drawing/2014/main" id="{BA7796CC-9293-D3DB-129D-890422BAB76F}"/>
              </a:ext>
            </a:extLst>
          </p:cNvPr>
          <p:cNvSpPr/>
          <p:nvPr/>
        </p:nvSpPr>
        <p:spPr>
          <a:xfrm rot="2920941">
            <a:off x="440571" y="1560344"/>
            <a:ext cx="1160410" cy="276309"/>
          </a:xfrm>
          <a:prstGeom prst="rect">
            <a:avLst/>
          </a:prstGeom>
          <a:solidFill>
            <a:srgbClr val="C00000">
              <a:alpha val="7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068D6DA9-82BB-3F52-FF19-64CF338F6663}"/>
              </a:ext>
            </a:extLst>
          </p:cNvPr>
          <p:cNvSpPr txBox="1"/>
          <p:nvPr/>
        </p:nvSpPr>
        <p:spPr>
          <a:xfrm>
            <a:off x="983961" y="1151774"/>
            <a:ext cx="893001" cy="276999"/>
          </a:xfrm>
          <a:prstGeom prst="rect">
            <a:avLst/>
          </a:prstGeom>
          <a:noFill/>
        </p:spPr>
        <p:txBody>
          <a:bodyPr wrap="none" rtlCol="0">
            <a:spAutoFit/>
          </a:bodyPr>
          <a:lstStyle/>
          <a:p>
            <a:r>
              <a:rPr lang="el-GR" sz="1200" b="1" dirty="0"/>
              <a:t>Θ</a:t>
            </a:r>
            <a:r>
              <a:rPr lang="en-US" sz="1200" b="1" dirty="0"/>
              <a:t>=17 </a:t>
            </a:r>
            <a:r>
              <a:rPr lang="en-US" sz="1200" b="1" dirty="0" err="1"/>
              <a:t>mrad</a:t>
            </a:r>
            <a:endParaRPr lang="en-US" sz="1200" b="1" dirty="0"/>
          </a:p>
        </p:txBody>
      </p:sp>
      <p:sp>
        <p:nvSpPr>
          <p:cNvPr id="42" name="Arc 41">
            <a:extLst>
              <a:ext uri="{FF2B5EF4-FFF2-40B4-BE49-F238E27FC236}">
                <a16:creationId xmlns:a16="http://schemas.microsoft.com/office/drawing/2014/main" id="{6C8123F0-855A-17C3-ACAD-345CA79FEDC7}"/>
              </a:ext>
            </a:extLst>
          </p:cNvPr>
          <p:cNvSpPr/>
          <p:nvPr/>
        </p:nvSpPr>
        <p:spPr>
          <a:xfrm rot="14000474">
            <a:off x="810652" y="1442144"/>
            <a:ext cx="318171" cy="378775"/>
          </a:xfrm>
          <a:prstGeom prst="arc">
            <a:avLst>
              <a:gd name="adj1" fmla="val 16200000"/>
              <a:gd name="adj2" fmla="val 21094512"/>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3" name="Arc 42">
            <a:extLst>
              <a:ext uri="{FF2B5EF4-FFF2-40B4-BE49-F238E27FC236}">
                <a16:creationId xmlns:a16="http://schemas.microsoft.com/office/drawing/2014/main" id="{625CC537-D41F-8449-E374-E1B8A295A3B2}"/>
              </a:ext>
            </a:extLst>
          </p:cNvPr>
          <p:cNvSpPr/>
          <p:nvPr/>
        </p:nvSpPr>
        <p:spPr>
          <a:xfrm rot="11392985">
            <a:off x="756990" y="1600982"/>
            <a:ext cx="318171" cy="378775"/>
          </a:xfrm>
          <a:prstGeom prst="arc">
            <a:avLst>
              <a:gd name="adj1" fmla="val 18236109"/>
              <a:gd name="adj2" fmla="val 0"/>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A8711FC4-A926-D23A-EA00-5CEDCFCACB00}"/>
                  </a:ext>
                </a:extLst>
              </p:cNvPr>
              <p:cNvSpPr txBox="1"/>
              <p:nvPr/>
            </p:nvSpPr>
            <p:spPr>
              <a:xfrm>
                <a:off x="415145" y="2012512"/>
                <a:ext cx="846514" cy="276999"/>
              </a:xfrm>
              <a:prstGeom prst="rect">
                <a:avLst/>
              </a:prstGeom>
              <a:noFill/>
            </p:spPr>
            <p:txBody>
              <a:bodyPr wrap="none" rtlCol="0">
                <a:spAutoFit/>
              </a:bodyPr>
              <a:lstStyle/>
              <a:p>
                <a:r>
                  <a:rPr lang="el-GR" sz="1200" b="1" dirty="0"/>
                  <a:t>Θ</a:t>
                </a:r>
                <a14:m>
                  <m:oMath xmlns:m="http://schemas.openxmlformats.org/officeDocument/2006/math">
                    <m:r>
                      <a:rPr lang="en-US" sz="1200" b="1" i="1" smtClean="0">
                        <a:latin typeface="Cambria Math" panose="02040503050406030204" pitchFamily="18" charset="0"/>
                      </a:rPr>
                      <m:t>∼</m:t>
                    </m:r>
                  </m:oMath>
                </a14:m>
                <a:r>
                  <a:rPr lang="en-US" sz="1200" b="1" dirty="0"/>
                  <a:t>1 </a:t>
                </a:r>
                <a:r>
                  <a:rPr lang="en-US" sz="1200" b="1" dirty="0" err="1"/>
                  <a:t>mrad</a:t>
                </a:r>
                <a:endParaRPr lang="en-US" sz="1200" b="1" dirty="0"/>
              </a:p>
            </p:txBody>
          </p:sp>
        </mc:Choice>
        <mc:Fallback xmlns="">
          <p:sp>
            <p:nvSpPr>
              <p:cNvPr id="44" name="TextBox 43">
                <a:extLst>
                  <a:ext uri="{FF2B5EF4-FFF2-40B4-BE49-F238E27FC236}">
                    <a16:creationId xmlns:a16="http://schemas.microsoft.com/office/drawing/2014/main" id="{A8711FC4-A926-D23A-EA00-5CEDCFCACB00}"/>
                  </a:ext>
                </a:extLst>
              </p:cNvPr>
              <p:cNvSpPr txBox="1">
                <a:spLocks noRot="1" noChangeAspect="1" noMove="1" noResize="1" noEditPoints="1" noAdjustHandles="1" noChangeArrowheads="1" noChangeShapeType="1" noTextEdit="1"/>
              </p:cNvSpPr>
              <p:nvPr/>
            </p:nvSpPr>
            <p:spPr>
              <a:xfrm>
                <a:off x="415145" y="2012512"/>
                <a:ext cx="846514" cy="276999"/>
              </a:xfrm>
              <a:prstGeom prst="rect">
                <a:avLst/>
              </a:prstGeom>
              <a:blipFill>
                <a:blip r:embed="rId9"/>
                <a:stretch>
                  <a:fillRect b="-15217"/>
                </a:stretch>
              </a:blipFill>
            </p:spPr>
            <p:txBody>
              <a:bodyPr/>
              <a:lstStyle/>
              <a:p>
                <a:r>
                  <a:rPr lang="en-US">
                    <a:noFill/>
                  </a:rPr>
                  <a:t> </a:t>
                </a:r>
              </a:p>
            </p:txBody>
          </p:sp>
        </mc:Fallback>
      </mc:AlternateContent>
      <p:cxnSp>
        <p:nvCxnSpPr>
          <p:cNvPr id="45" name="Straight Arrow Connector 44">
            <a:extLst>
              <a:ext uri="{FF2B5EF4-FFF2-40B4-BE49-F238E27FC236}">
                <a16:creationId xmlns:a16="http://schemas.microsoft.com/office/drawing/2014/main" id="{ADBBD6B2-87A8-7F0C-AE44-3B4147EE8763}"/>
              </a:ext>
            </a:extLst>
          </p:cNvPr>
          <p:cNvCxnSpPr>
            <a:cxnSpLocks/>
          </p:cNvCxnSpPr>
          <p:nvPr/>
        </p:nvCxnSpPr>
        <p:spPr>
          <a:xfrm flipH="1">
            <a:off x="811369" y="1461752"/>
            <a:ext cx="463639" cy="17386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6" name="Straight Connector 45">
            <a:extLst>
              <a:ext uri="{FF2B5EF4-FFF2-40B4-BE49-F238E27FC236}">
                <a16:creationId xmlns:a16="http://schemas.microsoft.com/office/drawing/2014/main" id="{6DE7D9EC-C301-3FB4-37E1-4982CB6EE287}"/>
              </a:ext>
            </a:extLst>
          </p:cNvPr>
          <p:cNvCxnSpPr>
            <a:cxnSpLocks/>
            <a:stCxn id="40" idx="1"/>
            <a:endCxn id="40" idx="3"/>
          </p:cNvCxnSpPr>
          <p:nvPr/>
        </p:nvCxnSpPr>
        <p:spPr>
          <a:xfrm>
            <a:off x="637705" y="1262730"/>
            <a:ext cx="766141" cy="871538"/>
          </a:xfrm>
          <a:prstGeom prst="line">
            <a:avLst/>
          </a:prstGeom>
          <a:ln>
            <a:prstDash val="dash"/>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5630227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0B6AD1B-A73D-6C4E-CF9E-721178B177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28094" y="138648"/>
            <a:ext cx="2139086" cy="353751"/>
          </a:xfrm>
          <a:prstGeom prst="rect">
            <a:avLst/>
          </a:prstGeom>
        </p:spPr>
      </p:pic>
      <p:sp>
        <p:nvSpPr>
          <p:cNvPr id="4" name="TextBox 3">
            <a:extLst>
              <a:ext uri="{FF2B5EF4-FFF2-40B4-BE49-F238E27FC236}">
                <a16:creationId xmlns:a16="http://schemas.microsoft.com/office/drawing/2014/main" id="{E84A8C5C-9665-1115-DF05-8D9594B9DBD6}"/>
              </a:ext>
            </a:extLst>
          </p:cNvPr>
          <p:cNvSpPr txBox="1"/>
          <p:nvPr/>
        </p:nvSpPr>
        <p:spPr>
          <a:xfrm>
            <a:off x="2144525" y="102513"/>
            <a:ext cx="3755323" cy="461665"/>
          </a:xfrm>
          <a:prstGeom prst="rect">
            <a:avLst/>
          </a:prstGeom>
          <a:noFill/>
        </p:spPr>
        <p:txBody>
          <a:bodyPr wrap="none" rtlCol="0">
            <a:spAutoFit/>
          </a:bodyPr>
          <a:lstStyle/>
          <a:p>
            <a:r>
              <a:rPr lang="en-US" sz="2400" b="1" dirty="0"/>
              <a:t> We documented first 1.5 ns</a:t>
            </a:r>
          </a:p>
        </p:txBody>
      </p:sp>
      <p:sp>
        <p:nvSpPr>
          <p:cNvPr id="5" name="TextBox 4">
            <a:extLst>
              <a:ext uri="{FF2B5EF4-FFF2-40B4-BE49-F238E27FC236}">
                <a16:creationId xmlns:a16="http://schemas.microsoft.com/office/drawing/2014/main" id="{FE40F8B1-4CED-0A71-D4AB-15891CDEA8FC}"/>
              </a:ext>
            </a:extLst>
          </p:cNvPr>
          <p:cNvSpPr txBox="1"/>
          <p:nvPr/>
        </p:nvSpPr>
        <p:spPr>
          <a:xfrm>
            <a:off x="1212574" y="407976"/>
            <a:ext cx="5554085" cy="830997"/>
          </a:xfrm>
          <a:prstGeom prst="rect">
            <a:avLst/>
          </a:prstGeom>
          <a:noFill/>
        </p:spPr>
        <p:txBody>
          <a:bodyPr wrap="none" rtlCol="0">
            <a:spAutoFit/>
          </a:bodyPr>
          <a:lstStyle/>
          <a:p>
            <a:r>
              <a:rPr lang="en-US" sz="2400" b="1" dirty="0"/>
              <a:t>of wake → plasma energy-transfer physics</a:t>
            </a:r>
          </a:p>
          <a:p>
            <a:r>
              <a:rPr lang="en-US" sz="2400" b="1" dirty="0"/>
              <a:t>using a grazing incidence optical probe</a:t>
            </a:r>
          </a:p>
        </p:txBody>
      </p:sp>
      <p:sp>
        <p:nvSpPr>
          <p:cNvPr id="12" name="TextBox 11">
            <a:extLst>
              <a:ext uri="{FF2B5EF4-FFF2-40B4-BE49-F238E27FC236}">
                <a16:creationId xmlns:a16="http://schemas.microsoft.com/office/drawing/2014/main" id="{A29AE1BA-6ECD-8D93-3BE4-D95C7AC0873E}"/>
              </a:ext>
            </a:extLst>
          </p:cNvPr>
          <p:cNvSpPr txBox="1"/>
          <p:nvPr/>
        </p:nvSpPr>
        <p:spPr>
          <a:xfrm>
            <a:off x="1936341" y="1238973"/>
            <a:ext cx="5200462" cy="253916"/>
          </a:xfrm>
          <a:prstGeom prst="rect">
            <a:avLst/>
          </a:prstGeom>
          <a:noFill/>
        </p:spPr>
        <p:txBody>
          <a:bodyPr wrap="none" rtlCol="0">
            <a:spAutoFit/>
          </a:bodyPr>
          <a:lstStyle/>
          <a:p>
            <a:pPr algn="ctr"/>
            <a:r>
              <a:rPr lang="en-US" sz="1050" dirty="0" err="1">
                <a:solidFill>
                  <a:srgbClr val="FF0000"/>
                </a:solidFill>
                <a:latin typeface="Times New Roman" panose="02020603050405020304" pitchFamily="18" charset="0"/>
                <a:cs typeface="Times New Roman" panose="02020603050405020304" pitchFamily="18" charset="0"/>
              </a:rPr>
              <a:t>Zgadzaj</a:t>
            </a:r>
            <a:r>
              <a:rPr lang="en-US" sz="1050" dirty="0">
                <a:solidFill>
                  <a:srgbClr val="FF0000"/>
                </a:solidFill>
                <a:latin typeface="Times New Roman" panose="02020603050405020304" pitchFamily="18" charset="0"/>
                <a:cs typeface="Times New Roman" panose="02020603050405020304" pitchFamily="18" charset="0"/>
              </a:rPr>
              <a:t> et al., “Dissipation of e-beam-driven plasma wakes,” </a:t>
            </a:r>
            <a:r>
              <a:rPr lang="en-US" sz="1050" i="1" dirty="0">
                <a:solidFill>
                  <a:srgbClr val="FF0000"/>
                </a:solidFill>
                <a:latin typeface="Times New Roman" panose="02020603050405020304" pitchFamily="18" charset="0"/>
                <a:cs typeface="Times New Roman" panose="02020603050405020304" pitchFamily="18" charset="0"/>
              </a:rPr>
              <a:t>Nat. Commun</a:t>
            </a:r>
            <a:r>
              <a:rPr lang="en-US" sz="1050" dirty="0">
                <a:solidFill>
                  <a:srgbClr val="FF0000"/>
                </a:solidFill>
                <a:latin typeface="Times New Roman" panose="02020603050405020304" pitchFamily="18" charset="0"/>
                <a:cs typeface="Times New Roman" panose="02020603050405020304" pitchFamily="18" charset="0"/>
              </a:rPr>
              <a:t>.</a:t>
            </a:r>
            <a:r>
              <a:rPr lang="en-US" sz="105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11</a:t>
            </a:r>
            <a:r>
              <a:rPr lang="en-US" sz="105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4753</a:t>
            </a:r>
            <a:r>
              <a:rPr lang="en-US" sz="1050" dirty="0">
                <a:solidFill>
                  <a:srgbClr val="FF0000"/>
                </a:solidFill>
                <a:latin typeface="Times New Roman" panose="02020603050405020304" pitchFamily="18" charset="0"/>
                <a:cs typeface="Times New Roman" panose="02020603050405020304" pitchFamily="18" charset="0"/>
              </a:rPr>
              <a:t> (2020)</a:t>
            </a:r>
          </a:p>
        </p:txBody>
      </p:sp>
      <p:grpSp>
        <p:nvGrpSpPr>
          <p:cNvPr id="40" name="Group 39">
            <a:extLst>
              <a:ext uri="{FF2B5EF4-FFF2-40B4-BE49-F238E27FC236}">
                <a16:creationId xmlns:a16="http://schemas.microsoft.com/office/drawing/2014/main" id="{DCCCFDDF-EF8D-CA46-C3F6-F1E855BE7117}"/>
              </a:ext>
            </a:extLst>
          </p:cNvPr>
          <p:cNvGrpSpPr/>
          <p:nvPr/>
        </p:nvGrpSpPr>
        <p:grpSpPr>
          <a:xfrm>
            <a:off x="2560320" y="1492889"/>
            <a:ext cx="6513342" cy="3059317"/>
            <a:chOff x="162885" y="3763353"/>
            <a:chExt cx="7295983" cy="3084644"/>
          </a:xfrm>
        </p:grpSpPr>
        <p:pic>
          <p:nvPicPr>
            <p:cNvPr id="31" name="Picture 30" descr="A picture containing PowerPoint&#10;&#10;Description automatically generated">
              <a:extLst>
                <a:ext uri="{FF2B5EF4-FFF2-40B4-BE49-F238E27FC236}">
                  <a16:creationId xmlns:a16="http://schemas.microsoft.com/office/drawing/2014/main" id="{76E675FB-C41C-E911-140C-C1788F2C71A2}"/>
                </a:ext>
              </a:extLst>
            </p:cNvPr>
            <p:cNvPicPr>
              <a:picLocks noChangeAspect="1"/>
            </p:cNvPicPr>
            <p:nvPr/>
          </p:nvPicPr>
          <p:blipFill>
            <a:blip r:embed="rId4"/>
            <a:stretch>
              <a:fillRect/>
            </a:stretch>
          </p:blipFill>
          <p:spPr>
            <a:xfrm>
              <a:off x="2841861" y="3962367"/>
              <a:ext cx="4617007" cy="2885630"/>
            </a:xfrm>
            <a:prstGeom prst="rect">
              <a:avLst/>
            </a:prstGeom>
          </p:spPr>
        </p:pic>
        <p:pic>
          <p:nvPicPr>
            <p:cNvPr id="32" name="Picture 31" descr="A picture containing text, device&#10;&#10;Description automatically generated">
              <a:extLst>
                <a:ext uri="{FF2B5EF4-FFF2-40B4-BE49-F238E27FC236}">
                  <a16:creationId xmlns:a16="http://schemas.microsoft.com/office/drawing/2014/main" id="{CCB479B2-09F9-20F3-F22B-553A6D06588C}"/>
                </a:ext>
              </a:extLst>
            </p:cNvPr>
            <p:cNvPicPr>
              <a:picLocks noChangeAspect="1"/>
            </p:cNvPicPr>
            <p:nvPr/>
          </p:nvPicPr>
          <p:blipFill rotWithShape="1">
            <a:blip r:embed="rId5"/>
            <a:srcRect l="1346" t="2631" r="2425" b="4280"/>
            <a:stretch/>
          </p:blipFill>
          <p:spPr>
            <a:xfrm>
              <a:off x="162885" y="4554767"/>
              <a:ext cx="2356669" cy="1537275"/>
            </a:xfrm>
            <a:prstGeom prst="rect">
              <a:avLst/>
            </a:prstGeom>
          </p:spPr>
        </p:pic>
        <p:sp>
          <p:nvSpPr>
            <p:cNvPr id="38" name="Freeform 37">
              <a:extLst>
                <a:ext uri="{FF2B5EF4-FFF2-40B4-BE49-F238E27FC236}">
                  <a16:creationId xmlns:a16="http://schemas.microsoft.com/office/drawing/2014/main" id="{E83A9296-D45B-9A0E-23F1-F6BAF4710D3F}"/>
                </a:ext>
              </a:extLst>
            </p:cNvPr>
            <p:cNvSpPr/>
            <p:nvPr/>
          </p:nvSpPr>
          <p:spPr>
            <a:xfrm>
              <a:off x="732531" y="3763353"/>
              <a:ext cx="3103199" cy="2664945"/>
            </a:xfrm>
            <a:custGeom>
              <a:avLst/>
              <a:gdLst>
                <a:gd name="connsiteX0" fmla="*/ 241246 w 3103199"/>
                <a:gd name="connsiteY0" fmla="*/ 2043681 h 2664945"/>
                <a:gd name="connsiteX1" fmla="*/ 74991 w 3103199"/>
                <a:gd name="connsiteY1" fmla="*/ 2162434 h 2664945"/>
                <a:gd name="connsiteX2" fmla="*/ 3739 w 3103199"/>
                <a:gd name="connsiteY2" fmla="*/ 2423691 h 2664945"/>
                <a:gd name="connsiteX3" fmla="*/ 181869 w 3103199"/>
                <a:gd name="connsiteY3" fmla="*/ 2625572 h 2664945"/>
                <a:gd name="connsiteX4" fmla="*/ 633131 w 3103199"/>
                <a:gd name="connsiteY4" fmla="*/ 2661198 h 2664945"/>
                <a:gd name="connsiteX5" fmla="*/ 1179396 w 3103199"/>
                <a:gd name="connsiteY5" fmla="*/ 2661198 h 2664945"/>
                <a:gd name="connsiteX6" fmla="*/ 1571282 w 3103199"/>
                <a:gd name="connsiteY6" fmla="*/ 2637447 h 2664945"/>
                <a:gd name="connsiteX7" fmla="*/ 1868165 w 3103199"/>
                <a:gd name="connsiteY7" fmla="*/ 2459317 h 2664945"/>
                <a:gd name="connsiteX8" fmla="*/ 1939417 w 3103199"/>
                <a:gd name="connsiteY8" fmla="*/ 1984304 h 2664945"/>
                <a:gd name="connsiteX9" fmla="*/ 1951292 w 3103199"/>
                <a:gd name="connsiteY9" fmla="*/ 761146 h 2664945"/>
                <a:gd name="connsiteX10" fmla="*/ 1951292 w 3103199"/>
                <a:gd name="connsiteY10" fmla="*/ 416761 h 2664945"/>
                <a:gd name="connsiteX11" fmla="*/ 2117547 w 3103199"/>
                <a:gd name="connsiteY11" fmla="*/ 214881 h 2664945"/>
                <a:gd name="connsiteX12" fmla="*/ 2426305 w 3103199"/>
                <a:gd name="connsiteY12" fmla="*/ 48626 h 2664945"/>
                <a:gd name="connsiteX13" fmla="*/ 2806316 w 3103199"/>
                <a:gd name="connsiteY13" fmla="*/ 1125 h 2664945"/>
                <a:gd name="connsiteX14" fmla="*/ 3031947 w 3103199"/>
                <a:gd name="connsiteY14" fmla="*/ 84252 h 2664945"/>
                <a:gd name="connsiteX15" fmla="*/ 3103199 w 3103199"/>
                <a:gd name="connsiteY15" fmla="*/ 226756 h 2664945"/>
                <a:gd name="connsiteX16" fmla="*/ 3103199 w 3103199"/>
                <a:gd name="connsiteY16" fmla="*/ 226756 h 2664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103199" h="2664945">
                  <a:moveTo>
                    <a:pt x="241246" y="2043681"/>
                  </a:moveTo>
                  <a:cubicBezTo>
                    <a:pt x="177910" y="2071390"/>
                    <a:pt x="114575" y="2099099"/>
                    <a:pt x="74991" y="2162434"/>
                  </a:cubicBezTo>
                  <a:cubicBezTo>
                    <a:pt x="35407" y="2225769"/>
                    <a:pt x="-14074" y="2346501"/>
                    <a:pt x="3739" y="2423691"/>
                  </a:cubicBezTo>
                  <a:cubicBezTo>
                    <a:pt x="21552" y="2500881"/>
                    <a:pt x="76970" y="2585988"/>
                    <a:pt x="181869" y="2625572"/>
                  </a:cubicBezTo>
                  <a:cubicBezTo>
                    <a:pt x="286768" y="2665157"/>
                    <a:pt x="466877" y="2655260"/>
                    <a:pt x="633131" y="2661198"/>
                  </a:cubicBezTo>
                  <a:cubicBezTo>
                    <a:pt x="799385" y="2667136"/>
                    <a:pt x="1023038" y="2665156"/>
                    <a:pt x="1179396" y="2661198"/>
                  </a:cubicBezTo>
                  <a:cubicBezTo>
                    <a:pt x="1335754" y="2657240"/>
                    <a:pt x="1456487" y="2671094"/>
                    <a:pt x="1571282" y="2637447"/>
                  </a:cubicBezTo>
                  <a:cubicBezTo>
                    <a:pt x="1686077" y="2603800"/>
                    <a:pt x="1806809" y="2568174"/>
                    <a:pt x="1868165" y="2459317"/>
                  </a:cubicBezTo>
                  <a:cubicBezTo>
                    <a:pt x="1929521" y="2350460"/>
                    <a:pt x="1925563" y="2267333"/>
                    <a:pt x="1939417" y="1984304"/>
                  </a:cubicBezTo>
                  <a:cubicBezTo>
                    <a:pt x="1953272" y="1701275"/>
                    <a:pt x="1949313" y="1022403"/>
                    <a:pt x="1951292" y="761146"/>
                  </a:cubicBezTo>
                  <a:cubicBezTo>
                    <a:pt x="1953271" y="499889"/>
                    <a:pt x="1923583" y="507805"/>
                    <a:pt x="1951292" y="416761"/>
                  </a:cubicBezTo>
                  <a:cubicBezTo>
                    <a:pt x="1979001" y="325717"/>
                    <a:pt x="2038378" y="276237"/>
                    <a:pt x="2117547" y="214881"/>
                  </a:cubicBezTo>
                  <a:cubicBezTo>
                    <a:pt x="2196716" y="153525"/>
                    <a:pt x="2311510" y="84252"/>
                    <a:pt x="2426305" y="48626"/>
                  </a:cubicBezTo>
                  <a:cubicBezTo>
                    <a:pt x="2541100" y="13000"/>
                    <a:pt x="2705376" y="-4813"/>
                    <a:pt x="2806316" y="1125"/>
                  </a:cubicBezTo>
                  <a:cubicBezTo>
                    <a:pt x="2907256" y="7063"/>
                    <a:pt x="2982467" y="46647"/>
                    <a:pt x="3031947" y="84252"/>
                  </a:cubicBezTo>
                  <a:cubicBezTo>
                    <a:pt x="3081427" y="121857"/>
                    <a:pt x="3103199" y="226756"/>
                    <a:pt x="3103199" y="226756"/>
                  </a:cubicBezTo>
                  <a:lnTo>
                    <a:pt x="3103199" y="226756"/>
                  </a:lnTo>
                </a:path>
              </a:pathLst>
            </a:custGeom>
            <a:noFill/>
            <a:ln w="38100">
              <a:solidFill>
                <a:schemeClr val="tx1"/>
              </a:solid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2" name="Slide Number Placeholder 1">
            <a:extLst>
              <a:ext uri="{FF2B5EF4-FFF2-40B4-BE49-F238E27FC236}">
                <a16:creationId xmlns:a16="http://schemas.microsoft.com/office/drawing/2014/main" id="{0096820C-8A21-0808-E0BE-8AF5B50B7E22}"/>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17</a:t>
            </a:fld>
            <a:endParaRPr lang="en"/>
          </a:p>
        </p:txBody>
      </p:sp>
      <p:pic>
        <p:nvPicPr>
          <p:cNvPr id="33" name="Picture 32" descr="http://w3.campusexplorer.com/media/376x262/media-2A09DA8D.png">
            <a:extLst>
              <a:ext uri="{FF2B5EF4-FFF2-40B4-BE49-F238E27FC236}">
                <a16:creationId xmlns:a16="http://schemas.microsoft.com/office/drawing/2014/main" id="{DCD1F606-8590-88F0-1439-463A70C0EBF1}"/>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sharpenSoften amount="93000"/>
                    </a14:imgEffect>
                  </a14:imgLayer>
                </a14:imgProps>
              </a:ext>
              <a:ext uri="{28A0092B-C50C-407E-A947-70E740481C1C}">
                <a14:useLocalDpi xmlns:a14="http://schemas.microsoft.com/office/drawing/2010/main" val="0"/>
              </a:ext>
            </a:extLst>
          </a:blip>
          <a:srcRect t="12543" b="14681"/>
          <a:stretch/>
        </p:blipFill>
        <p:spPr bwMode="auto">
          <a:xfrm>
            <a:off x="-1" y="20185"/>
            <a:ext cx="1224593" cy="621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TextBox 28">
            <a:extLst>
              <a:ext uri="{FF2B5EF4-FFF2-40B4-BE49-F238E27FC236}">
                <a16:creationId xmlns:a16="http://schemas.microsoft.com/office/drawing/2014/main" id="{DA8CCB1D-C575-DA53-8280-8B5E8F3F20C2}"/>
              </a:ext>
            </a:extLst>
          </p:cNvPr>
          <p:cNvSpPr txBox="1"/>
          <p:nvPr/>
        </p:nvSpPr>
        <p:spPr>
          <a:xfrm>
            <a:off x="7033" y="1597743"/>
            <a:ext cx="2553287" cy="3046988"/>
          </a:xfrm>
          <a:prstGeom prst="rect">
            <a:avLst/>
          </a:prstGeom>
          <a:noFill/>
        </p:spPr>
        <p:txBody>
          <a:bodyPr wrap="square">
            <a:spAutoFit/>
          </a:bodyPr>
          <a:lstStyle/>
          <a:p>
            <a:pPr marL="285750" indent="-285750">
              <a:buFont typeface="Arial" panose="020B0604020202020204" pitchFamily="34" charset="0"/>
              <a:buChar char="•"/>
            </a:pPr>
            <a:r>
              <a:rPr lang="en-US" sz="1600" dirty="0"/>
              <a:t>Low density plasma very transparent</a:t>
            </a:r>
          </a:p>
          <a:p>
            <a:pPr marL="742950" lvl="1" indent="-285750">
              <a:buFont typeface="Arial" panose="020B0604020202020204" pitchFamily="34" charset="0"/>
              <a:buChar char="•"/>
            </a:pPr>
            <a:r>
              <a:rPr lang="en-US" sz="1600" dirty="0"/>
              <a:t>Very tenuous</a:t>
            </a:r>
          </a:p>
          <a:p>
            <a:pPr marL="742950" lvl="1" indent="-285750">
              <a:buFont typeface="Arial" panose="020B0604020202020204" pitchFamily="34" charset="0"/>
              <a:buChar char="•"/>
            </a:pPr>
            <a:r>
              <a:rPr lang="en-US" sz="1600" dirty="0"/>
              <a:t>&lt;1 degree grazing incidence</a:t>
            </a:r>
          </a:p>
          <a:p>
            <a:pPr marL="285750" indent="-285750">
              <a:buFont typeface="Arial" panose="020B0604020202020204" pitchFamily="34" charset="0"/>
              <a:buChar char="•"/>
            </a:pPr>
            <a:r>
              <a:rPr lang="en-US" sz="1600" dirty="0"/>
              <a:t>Special techniques needed to observe long timescale behavior</a:t>
            </a:r>
          </a:p>
          <a:p>
            <a:pPr marL="285750" indent="-285750">
              <a:buFont typeface="Arial" panose="020B0604020202020204" pitchFamily="34" charset="0"/>
              <a:buChar char="•"/>
            </a:pPr>
            <a:r>
              <a:rPr lang="en-US" sz="1600" dirty="0"/>
              <a:t>No optical scatter/background from drive beam at FACET</a:t>
            </a:r>
          </a:p>
          <a:p>
            <a:endParaRPr lang="en-US" sz="1600" dirty="0"/>
          </a:p>
        </p:txBody>
      </p:sp>
    </p:spTree>
    <p:extLst>
      <p:ext uri="{BB962C8B-B14F-4D97-AF65-F5344CB8AC3E}">
        <p14:creationId xmlns:p14="http://schemas.microsoft.com/office/powerpoint/2010/main" val="4041349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left)">
                                      <p:cBhvr>
                                        <p:cTn id="7"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E75D3-E902-9711-C37A-4AA78FFFA6DE}"/>
              </a:ext>
            </a:extLst>
          </p:cNvPr>
          <p:cNvSpPr>
            <a:spLocks noGrp="1"/>
          </p:cNvSpPr>
          <p:nvPr>
            <p:ph type="title"/>
          </p:nvPr>
        </p:nvSpPr>
        <p:spPr>
          <a:xfrm>
            <a:off x="-27549" y="-276690"/>
            <a:ext cx="8952222" cy="848381"/>
          </a:xfrm>
        </p:spPr>
        <p:txBody>
          <a:bodyPr>
            <a:noAutofit/>
          </a:bodyPr>
          <a:lstStyle/>
          <a:p>
            <a:r>
              <a:rPr lang="en-US" sz="2300" b="1" dirty="0"/>
              <a:t>Optical measurement of the plasma </a:t>
            </a:r>
            <a:r>
              <a:rPr lang="en-US" sz="2300" b="1" dirty="0" err="1"/>
              <a:t>wakefield</a:t>
            </a:r>
            <a:r>
              <a:rPr lang="en-US" sz="2300" b="1" dirty="0"/>
              <a:t> evolution at the FACET-II facility</a:t>
            </a:r>
          </a:p>
        </p:txBody>
      </p:sp>
      <p:sp>
        <p:nvSpPr>
          <p:cNvPr id="4" name="Slide Number Placeholder 3">
            <a:extLst>
              <a:ext uri="{FF2B5EF4-FFF2-40B4-BE49-F238E27FC236}">
                <a16:creationId xmlns:a16="http://schemas.microsoft.com/office/drawing/2014/main" id="{A11F10DB-4FD9-6251-5550-0E1233076EE9}"/>
              </a:ext>
            </a:extLst>
          </p:cNvPr>
          <p:cNvSpPr>
            <a:spLocks noGrp="1"/>
          </p:cNvSpPr>
          <p:nvPr>
            <p:ph type="sldNum" sz="quarter" idx="12"/>
          </p:nvPr>
        </p:nvSpPr>
        <p:spPr/>
        <p:txBody>
          <a:bodyPr/>
          <a:lstStyle/>
          <a:p>
            <a:fld id="{CB5B7C82-8F43-4E26-A546-DA8214B1527A}" type="slidenum">
              <a:rPr lang="en-US" smtClean="0"/>
              <a:t>18</a:t>
            </a:fld>
            <a:endParaRPr lang="en-US"/>
          </a:p>
        </p:txBody>
      </p:sp>
      <p:pic>
        <p:nvPicPr>
          <p:cNvPr id="6" name="Picture 5">
            <a:extLst>
              <a:ext uri="{FF2B5EF4-FFF2-40B4-BE49-F238E27FC236}">
                <a16:creationId xmlns:a16="http://schemas.microsoft.com/office/drawing/2014/main" id="{D1C2E17D-567C-3045-CDEE-A518E3DF806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35499" y="1254105"/>
            <a:ext cx="5421867" cy="3261050"/>
          </a:xfrm>
          <a:prstGeom prst="rect">
            <a:avLst/>
          </a:prstGeom>
        </p:spPr>
      </p:pic>
      <p:sp>
        <p:nvSpPr>
          <p:cNvPr id="7" name="TextBox 6">
            <a:extLst>
              <a:ext uri="{FF2B5EF4-FFF2-40B4-BE49-F238E27FC236}">
                <a16:creationId xmlns:a16="http://schemas.microsoft.com/office/drawing/2014/main" id="{612C91C9-57B9-2A4D-374E-580DC71579B3}"/>
              </a:ext>
            </a:extLst>
          </p:cNvPr>
          <p:cNvSpPr txBox="1"/>
          <p:nvPr/>
        </p:nvSpPr>
        <p:spPr>
          <a:xfrm>
            <a:off x="63318" y="1378870"/>
            <a:ext cx="3338852" cy="584775"/>
          </a:xfrm>
          <a:prstGeom prst="rect">
            <a:avLst/>
          </a:prstGeom>
          <a:noFill/>
        </p:spPr>
        <p:txBody>
          <a:bodyPr wrap="square" rtlCol="0">
            <a:spAutoFit/>
          </a:bodyPr>
          <a:lstStyle/>
          <a:p>
            <a:r>
              <a:rPr lang="en-US" sz="1600" dirty="0"/>
              <a:t>Three gases: Lithium (heat pipe oven) Argon and H2</a:t>
            </a:r>
          </a:p>
        </p:txBody>
      </p:sp>
      <p:sp>
        <p:nvSpPr>
          <p:cNvPr id="89" name="Rectangle 88">
            <a:extLst>
              <a:ext uri="{FF2B5EF4-FFF2-40B4-BE49-F238E27FC236}">
                <a16:creationId xmlns:a16="http://schemas.microsoft.com/office/drawing/2014/main" id="{9B30FC91-75CA-B16A-E624-D15C3D62960C}"/>
              </a:ext>
            </a:extLst>
          </p:cNvPr>
          <p:cNvSpPr/>
          <p:nvPr/>
        </p:nvSpPr>
        <p:spPr>
          <a:xfrm>
            <a:off x="5860427" y="1805886"/>
            <a:ext cx="1920592" cy="276478"/>
          </a:xfrm>
          <a:prstGeom prst="rect">
            <a:avLst/>
          </a:prstGeom>
          <a:solidFill>
            <a:srgbClr val="7030A0">
              <a:alpha val="7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002F484-5F86-7309-8B75-D1D58530A17E}"/>
              </a:ext>
            </a:extLst>
          </p:cNvPr>
          <p:cNvSpPr/>
          <p:nvPr/>
        </p:nvSpPr>
        <p:spPr>
          <a:xfrm>
            <a:off x="7030134" y="3358090"/>
            <a:ext cx="1174750" cy="381690"/>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1F42309-A182-0838-119F-4F4AD0FB5792}"/>
              </a:ext>
            </a:extLst>
          </p:cNvPr>
          <p:cNvSpPr/>
          <p:nvPr/>
        </p:nvSpPr>
        <p:spPr>
          <a:xfrm rot="5400000">
            <a:off x="7507588" y="3110230"/>
            <a:ext cx="219841" cy="48898"/>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1DE742A-A94B-1F07-B29A-0312EAE60F16}"/>
              </a:ext>
            </a:extLst>
          </p:cNvPr>
          <p:cNvSpPr/>
          <p:nvPr/>
        </p:nvSpPr>
        <p:spPr>
          <a:xfrm>
            <a:off x="7527163" y="3258847"/>
            <a:ext cx="229590" cy="11941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Arrow Connector 19">
            <a:extLst>
              <a:ext uri="{FF2B5EF4-FFF2-40B4-BE49-F238E27FC236}">
                <a16:creationId xmlns:a16="http://schemas.microsoft.com/office/drawing/2014/main" id="{0F8197F4-A974-A110-D084-5A01941C4DA4}"/>
              </a:ext>
            </a:extLst>
          </p:cNvPr>
          <p:cNvCxnSpPr>
            <a:cxnSpLocks/>
          </p:cNvCxnSpPr>
          <p:nvPr/>
        </p:nvCxnSpPr>
        <p:spPr>
          <a:xfrm flipH="1">
            <a:off x="6953934" y="3607946"/>
            <a:ext cx="17780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6" name="TextBox 25">
            <a:extLst>
              <a:ext uri="{FF2B5EF4-FFF2-40B4-BE49-F238E27FC236}">
                <a16:creationId xmlns:a16="http://schemas.microsoft.com/office/drawing/2014/main" id="{4D0EE1C6-FF94-863D-8AB2-E476C9823E2E}"/>
              </a:ext>
            </a:extLst>
          </p:cNvPr>
          <p:cNvSpPr txBox="1"/>
          <p:nvPr/>
        </p:nvSpPr>
        <p:spPr>
          <a:xfrm>
            <a:off x="6222538" y="1417142"/>
            <a:ext cx="1107932" cy="369332"/>
          </a:xfrm>
          <a:prstGeom prst="rect">
            <a:avLst/>
          </a:prstGeom>
          <a:noFill/>
        </p:spPr>
        <p:txBody>
          <a:bodyPr wrap="none" rtlCol="0">
            <a:spAutoFit/>
          </a:bodyPr>
          <a:lstStyle/>
          <a:p>
            <a:r>
              <a:rPr lang="en-US" dirty="0" err="1"/>
              <a:t>Ar</a:t>
            </a:r>
            <a:r>
              <a:rPr lang="en-US" dirty="0"/>
              <a:t>, H2 gas</a:t>
            </a:r>
          </a:p>
        </p:txBody>
      </p:sp>
      <p:sp>
        <p:nvSpPr>
          <p:cNvPr id="27" name="TextBox 26">
            <a:extLst>
              <a:ext uri="{FF2B5EF4-FFF2-40B4-BE49-F238E27FC236}">
                <a16:creationId xmlns:a16="http://schemas.microsoft.com/office/drawing/2014/main" id="{D5839E65-AC36-3E44-B4D4-AF3F29954111}"/>
              </a:ext>
            </a:extLst>
          </p:cNvPr>
          <p:cNvSpPr txBox="1"/>
          <p:nvPr/>
        </p:nvSpPr>
        <p:spPr>
          <a:xfrm>
            <a:off x="5444967" y="2190554"/>
            <a:ext cx="848246" cy="369332"/>
          </a:xfrm>
          <a:prstGeom prst="rect">
            <a:avLst/>
          </a:prstGeom>
          <a:noFill/>
        </p:spPr>
        <p:txBody>
          <a:bodyPr wrap="none" rtlCol="0">
            <a:spAutoFit/>
          </a:bodyPr>
          <a:lstStyle/>
          <a:p>
            <a:r>
              <a:rPr lang="en-US" dirty="0"/>
              <a:t>Li oven</a:t>
            </a:r>
          </a:p>
        </p:txBody>
      </p:sp>
      <p:cxnSp>
        <p:nvCxnSpPr>
          <p:cNvPr id="29" name="Straight Arrow Connector 28">
            <a:extLst>
              <a:ext uri="{FF2B5EF4-FFF2-40B4-BE49-F238E27FC236}">
                <a16:creationId xmlns:a16="http://schemas.microsoft.com/office/drawing/2014/main" id="{C133CC0C-3B52-124E-A659-034B9A1803C9}"/>
              </a:ext>
            </a:extLst>
          </p:cNvPr>
          <p:cNvCxnSpPr>
            <a:cxnSpLocks/>
          </p:cNvCxnSpPr>
          <p:nvPr/>
        </p:nvCxnSpPr>
        <p:spPr>
          <a:xfrm flipV="1">
            <a:off x="5969684" y="2031657"/>
            <a:ext cx="78428" cy="17293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0" name="Straight Arrow Connector 29">
            <a:extLst>
              <a:ext uri="{FF2B5EF4-FFF2-40B4-BE49-F238E27FC236}">
                <a16:creationId xmlns:a16="http://schemas.microsoft.com/office/drawing/2014/main" id="{C88AB846-9993-D618-4E19-ADEA431209C6}"/>
              </a:ext>
            </a:extLst>
          </p:cNvPr>
          <p:cNvCxnSpPr>
            <a:cxnSpLocks/>
          </p:cNvCxnSpPr>
          <p:nvPr/>
        </p:nvCxnSpPr>
        <p:spPr>
          <a:xfrm flipH="1">
            <a:off x="7593059" y="1272574"/>
            <a:ext cx="421086" cy="14456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2" name="Straight Arrow Connector 31">
            <a:extLst>
              <a:ext uri="{FF2B5EF4-FFF2-40B4-BE49-F238E27FC236}">
                <a16:creationId xmlns:a16="http://schemas.microsoft.com/office/drawing/2014/main" id="{5734764F-B984-0665-87F9-F2E4746B2EA8}"/>
              </a:ext>
            </a:extLst>
          </p:cNvPr>
          <p:cNvCxnSpPr>
            <a:cxnSpLocks/>
          </p:cNvCxnSpPr>
          <p:nvPr/>
        </p:nvCxnSpPr>
        <p:spPr>
          <a:xfrm flipH="1">
            <a:off x="7593059" y="1325415"/>
            <a:ext cx="409463" cy="46105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6" name="TextBox 35">
            <a:extLst>
              <a:ext uri="{FF2B5EF4-FFF2-40B4-BE49-F238E27FC236}">
                <a16:creationId xmlns:a16="http://schemas.microsoft.com/office/drawing/2014/main" id="{57CA44A0-776C-C0EB-E07D-CB06E132917B}"/>
              </a:ext>
            </a:extLst>
          </p:cNvPr>
          <p:cNvSpPr txBox="1"/>
          <p:nvPr/>
        </p:nvSpPr>
        <p:spPr>
          <a:xfrm>
            <a:off x="6619189" y="1121846"/>
            <a:ext cx="1356462" cy="253916"/>
          </a:xfrm>
          <a:prstGeom prst="rect">
            <a:avLst/>
          </a:prstGeom>
          <a:noFill/>
        </p:spPr>
        <p:txBody>
          <a:bodyPr wrap="none" rtlCol="0">
            <a:spAutoFit/>
          </a:bodyPr>
          <a:lstStyle/>
          <a:p>
            <a:r>
              <a:rPr lang="en-US" sz="1050" dirty="0"/>
              <a:t>Interchangeable lines</a:t>
            </a:r>
          </a:p>
        </p:txBody>
      </p:sp>
      <p:cxnSp>
        <p:nvCxnSpPr>
          <p:cNvPr id="38" name="Straight Arrow Connector 37">
            <a:extLst>
              <a:ext uri="{FF2B5EF4-FFF2-40B4-BE49-F238E27FC236}">
                <a16:creationId xmlns:a16="http://schemas.microsoft.com/office/drawing/2014/main" id="{53D04CFE-E970-E835-364C-57106BB7FB45}"/>
              </a:ext>
            </a:extLst>
          </p:cNvPr>
          <p:cNvCxnSpPr/>
          <p:nvPr/>
        </p:nvCxnSpPr>
        <p:spPr>
          <a:xfrm flipV="1">
            <a:off x="5404534" y="1848996"/>
            <a:ext cx="0" cy="1174824"/>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6CA993AD-06AB-48D7-6FBB-4E7A03338880}"/>
              </a:ext>
            </a:extLst>
          </p:cNvPr>
          <p:cNvCxnSpPr>
            <a:cxnSpLocks/>
          </p:cNvCxnSpPr>
          <p:nvPr/>
        </p:nvCxnSpPr>
        <p:spPr>
          <a:xfrm>
            <a:off x="5404534" y="1848828"/>
            <a:ext cx="2908300" cy="222555"/>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6A6B5D21-FD54-CA8D-DC16-9516BD265E16}"/>
              </a:ext>
            </a:extLst>
          </p:cNvPr>
          <p:cNvCxnSpPr>
            <a:cxnSpLocks/>
          </p:cNvCxnSpPr>
          <p:nvPr/>
        </p:nvCxnSpPr>
        <p:spPr>
          <a:xfrm>
            <a:off x="8312834" y="2026796"/>
            <a:ext cx="50800" cy="1107883"/>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055D0CA4-0615-C7FB-4090-4706DE856EF4}"/>
              </a:ext>
            </a:extLst>
          </p:cNvPr>
          <p:cNvCxnSpPr>
            <a:cxnSpLocks/>
          </p:cNvCxnSpPr>
          <p:nvPr/>
        </p:nvCxnSpPr>
        <p:spPr>
          <a:xfrm flipH="1">
            <a:off x="6858684" y="3134679"/>
            <a:ext cx="1454150" cy="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8FC7C45D-7D83-ED08-1DC6-A66DB4E6403A}"/>
              </a:ext>
            </a:extLst>
          </p:cNvPr>
          <p:cNvCxnSpPr>
            <a:cxnSpLocks/>
          </p:cNvCxnSpPr>
          <p:nvPr/>
        </p:nvCxnSpPr>
        <p:spPr>
          <a:xfrm flipH="1">
            <a:off x="6856287" y="3134679"/>
            <a:ext cx="2397" cy="36589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0305A90B-3C9B-C0C1-3401-18AE46EA6D43}"/>
              </a:ext>
            </a:extLst>
          </p:cNvPr>
          <p:cNvCxnSpPr/>
          <p:nvPr/>
        </p:nvCxnSpPr>
        <p:spPr>
          <a:xfrm>
            <a:off x="4312334" y="1960105"/>
            <a:ext cx="3892550" cy="0"/>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56718282-4BE7-D832-F830-E7CAEBE5A1E9}"/>
              </a:ext>
            </a:extLst>
          </p:cNvPr>
          <p:cNvCxnSpPr>
            <a:cxnSpLocks/>
          </p:cNvCxnSpPr>
          <p:nvPr/>
        </p:nvCxnSpPr>
        <p:spPr>
          <a:xfrm>
            <a:off x="8223934" y="1882288"/>
            <a:ext cx="88900" cy="837242"/>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C7F58FF2-A441-1441-B95C-A23AA87DF004}"/>
              </a:ext>
            </a:extLst>
          </p:cNvPr>
          <p:cNvCxnSpPr>
            <a:cxnSpLocks/>
          </p:cNvCxnSpPr>
          <p:nvPr/>
        </p:nvCxnSpPr>
        <p:spPr>
          <a:xfrm flipH="1" flipV="1">
            <a:off x="7181892" y="2719530"/>
            <a:ext cx="1132834" cy="25916"/>
          </a:xfrm>
          <a:prstGeom prst="straightConnector1">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a:extLst>
              <a:ext uri="{FF2B5EF4-FFF2-40B4-BE49-F238E27FC236}">
                <a16:creationId xmlns:a16="http://schemas.microsoft.com/office/drawing/2014/main" id="{2B92391A-BAF9-9383-3465-084A4BDD6004}"/>
              </a:ext>
            </a:extLst>
          </p:cNvPr>
          <p:cNvCxnSpPr>
            <a:cxnSpLocks/>
          </p:cNvCxnSpPr>
          <p:nvPr/>
        </p:nvCxnSpPr>
        <p:spPr>
          <a:xfrm>
            <a:off x="8249334" y="1926169"/>
            <a:ext cx="114300" cy="1212906"/>
          </a:xfrm>
          <a:prstGeom prst="straightConnector1">
            <a:avLst/>
          </a:prstGeom>
          <a:ln w="28575">
            <a:solidFill>
              <a:srgbClr val="00B05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86CA63B0-78C7-6D84-4D3A-A37092A155BC}"/>
              </a:ext>
            </a:extLst>
          </p:cNvPr>
          <p:cNvCxnSpPr>
            <a:cxnSpLocks/>
          </p:cNvCxnSpPr>
          <p:nvPr/>
        </p:nvCxnSpPr>
        <p:spPr>
          <a:xfrm flipH="1" flipV="1">
            <a:off x="6953934" y="3134679"/>
            <a:ext cx="1358900" cy="4396"/>
          </a:xfrm>
          <a:prstGeom prst="straightConnector1">
            <a:avLst/>
          </a:prstGeom>
          <a:ln w="28575">
            <a:solidFill>
              <a:srgbClr val="00B05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a:extLst>
              <a:ext uri="{FF2B5EF4-FFF2-40B4-BE49-F238E27FC236}">
                <a16:creationId xmlns:a16="http://schemas.microsoft.com/office/drawing/2014/main" id="{F4EAFB0B-82DC-4303-6D86-0708017A4C60}"/>
              </a:ext>
            </a:extLst>
          </p:cNvPr>
          <p:cNvCxnSpPr>
            <a:cxnSpLocks/>
          </p:cNvCxnSpPr>
          <p:nvPr/>
        </p:nvCxnSpPr>
        <p:spPr>
          <a:xfrm flipH="1">
            <a:off x="6854975" y="3136887"/>
            <a:ext cx="13676" cy="349928"/>
          </a:xfrm>
          <a:prstGeom prst="straightConnector1">
            <a:avLst/>
          </a:prstGeom>
          <a:ln w="28575">
            <a:solidFill>
              <a:srgbClr val="00B050"/>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73" name="TextBox 72">
            <a:extLst>
              <a:ext uri="{FF2B5EF4-FFF2-40B4-BE49-F238E27FC236}">
                <a16:creationId xmlns:a16="http://schemas.microsoft.com/office/drawing/2014/main" id="{8D638A0A-3DC2-3CFB-DA90-EAC075D7B921}"/>
              </a:ext>
            </a:extLst>
          </p:cNvPr>
          <p:cNvSpPr txBox="1"/>
          <p:nvPr/>
        </p:nvSpPr>
        <p:spPr>
          <a:xfrm>
            <a:off x="7038530" y="3588535"/>
            <a:ext cx="934505" cy="251250"/>
          </a:xfrm>
          <a:prstGeom prst="rect">
            <a:avLst/>
          </a:prstGeom>
          <a:noFill/>
        </p:spPr>
        <p:txBody>
          <a:bodyPr wrap="square" rtlCol="0">
            <a:spAutoFit/>
          </a:bodyPr>
          <a:lstStyle/>
          <a:p>
            <a:r>
              <a:rPr lang="en-US" sz="1000" dirty="0">
                <a:solidFill>
                  <a:srgbClr val="00B050"/>
                </a:solidFill>
              </a:rPr>
              <a:t>Bessel scatter</a:t>
            </a:r>
          </a:p>
        </p:txBody>
      </p:sp>
      <p:sp>
        <p:nvSpPr>
          <p:cNvPr id="78" name="Rectangle 77">
            <a:extLst>
              <a:ext uri="{FF2B5EF4-FFF2-40B4-BE49-F238E27FC236}">
                <a16:creationId xmlns:a16="http://schemas.microsoft.com/office/drawing/2014/main" id="{5596E984-759C-32C4-92C0-89E005A0C5E6}"/>
              </a:ext>
            </a:extLst>
          </p:cNvPr>
          <p:cNvSpPr/>
          <p:nvPr/>
        </p:nvSpPr>
        <p:spPr>
          <a:xfrm>
            <a:off x="5791883" y="2569185"/>
            <a:ext cx="1002661" cy="301128"/>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53312BCD-2F85-D4E0-B8D7-CDBE654028CA}"/>
              </a:ext>
            </a:extLst>
          </p:cNvPr>
          <p:cNvSpPr/>
          <p:nvPr/>
        </p:nvSpPr>
        <p:spPr>
          <a:xfrm>
            <a:off x="5690433" y="2555635"/>
            <a:ext cx="990601" cy="2849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accent1"/>
                </a:solidFill>
              </a:rPr>
              <a:t>Bessel beam Interferometry</a:t>
            </a:r>
          </a:p>
        </p:txBody>
      </p:sp>
      <p:cxnSp>
        <p:nvCxnSpPr>
          <p:cNvPr id="24" name="Straight Arrow Connector 23">
            <a:extLst>
              <a:ext uri="{FF2B5EF4-FFF2-40B4-BE49-F238E27FC236}">
                <a16:creationId xmlns:a16="http://schemas.microsoft.com/office/drawing/2014/main" id="{22909540-A97E-3AC8-8F47-AFCEBE7D0636}"/>
              </a:ext>
            </a:extLst>
          </p:cNvPr>
          <p:cNvCxnSpPr>
            <a:cxnSpLocks/>
          </p:cNvCxnSpPr>
          <p:nvPr/>
        </p:nvCxnSpPr>
        <p:spPr>
          <a:xfrm>
            <a:off x="6525459" y="2692839"/>
            <a:ext cx="311150"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9" name="Straight Arrow Connector 78">
            <a:extLst>
              <a:ext uri="{FF2B5EF4-FFF2-40B4-BE49-F238E27FC236}">
                <a16:creationId xmlns:a16="http://schemas.microsoft.com/office/drawing/2014/main" id="{DF12A054-AC5D-E624-D0E3-BCF6C0271B16}"/>
              </a:ext>
            </a:extLst>
          </p:cNvPr>
          <p:cNvCxnSpPr>
            <a:cxnSpLocks/>
          </p:cNvCxnSpPr>
          <p:nvPr/>
        </p:nvCxnSpPr>
        <p:spPr>
          <a:xfrm flipV="1">
            <a:off x="5879439" y="1960105"/>
            <a:ext cx="2357195" cy="7323"/>
          </a:xfrm>
          <a:prstGeom prst="straightConnector1">
            <a:avLst/>
          </a:prstGeom>
          <a:ln w="28575">
            <a:solidFill>
              <a:srgbClr val="00B050"/>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D5047A69-4693-C394-FC1F-52637529C0D0}"/>
              </a:ext>
            </a:extLst>
          </p:cNvPr>
          <p:cNvCxnSpPr>
            <a:cxnSpLocks/>
          </p:cNvCxnSpPr>
          <p:nvPr/>
        </p:nvCxnSpPr>
        <p:spPr>
          <a:xfrm>
            <a:off x="3794809" y="1953755"/>
            <a:ext cx="5162557"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86" name="TextBox 85">
            <a:extLst>
              <a:ext uri="{FF2B5EF4-FFF2-40B4-BE49-F238E27FC236}">
                <a16:creationId xmlns:a16="http://schemas.microsoft.com/office/drawing/2014/main" id="{480E524E-4835-0738-8D89-E0701EB0FFCD}"/>
              </a:ext>
            </a:extLst>
          </p:cNvPr>
          <p:cNvSpPr txBox="1"/>
          <p:nvPr/>
        </p:nvSpPr>
        <p:spPr>
          <a:xfrm>
            <a:off x="8390067" y="775172"/>
            <a:ext cx="916799" cy="1077218"/>
          </a:xfrm>
          <a:prstGeom prst="rect">
            <a:avLst/>
          </a:prstGeom>
          <a:noFill/>
        </p:spPr>
        <p:txBody>
          <a:bodyPr wrap="square" rtlCol="0">
            <a:spAutoFit/>
          </a:bodyPr>
          <a:lstStyle/>
          <a:p>
            <a:r>
              <a:rPr lang="en-US" sz="1600" dirty="0"/>
              <a:t>10GeV, 2 </a:t>
            </a:r>
            <a:r>
              <a:rPr lang="en-US" sz="1600" dirty="0" err="1"/>
              <a:t>nC</a:t>
            </a:r>
            <a:endParaRPr lang="en-US" sz="1600" dirty="0"/>
          </a:p>
          <a:p>
            <a:r>
              <a:rPr lang="en-US" sz="1600" dirty="0"/>
              <a:t>e beam @ 10 Hz</a:t>
            </a:r>
          </a:p>
        </p:txBody>
      </p:sp>
      <p:sp>
        <p:nvSpPr>
          <p:cNvPr id="87" name="Rectangle 86">
            <a:extLst>
              <a:ext uri="{FF2B5EF4-FFF2-40B4-BE49-F238E27FC236}">
                <a16:creationId xmlns:a16="http://schemas.microsoft.com/office/drawing/2014/main" id="{9753DCAE-BD2F-D86F-FFC5-2F7980753408}"/>
              </a:ext>
            </a:extLst>
          </p:cNvPr>
          <p:cNvSpPr/>
          <p:nvPr/>
        </p:nvSpPr>
        <p:spPr>
          <a:xfrm>
            <a:off x="8516387" y="1769196"/>
            <a:ext cx="408286" cy="13449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A56FF410-D631-D15C-DC94-79CEE81E0CC5}"/>
              </a:ext>
            </a:extLst>
          </p:cNvPr>
          <p:cNvSpPr/>
          <p:nvPr/>
        </p:nvSpPr>
        <p:spPr>
          <a:xfrm>
            <a:off x="5715093" y="2948214"/>
            <a:ext cx="960909" cy="887175"/>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E2466BE3-4210-7591-1878-C58A50C9D393}"/>
              </a:ext>
            </a:extLst>
          </p:cNvPr>
          <p:cNvSpPr/>
          <p:nvPr/>
        </p:nvSpPr>
        <p:spPr>
          <a:xfrm>
            <a:off x="7527163" y="3927257"/>
            <a:ext cx="989224" cy="570313"/>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1ACEA908-8CEA-10EB-BC6B-A2E06BD63F25}"/>
              </a:ext>
            </a:extLst>
          </p:cNvPr>
          <p:cNvSpPr/>
          <p:nvPr/>
        </p:nvSpPr>
        <p:spPr>
          <a:xfrm>
            <a:off x="8230283" y="3322155"/>
            <a:ext cx="262945" cy="604807"/>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05090345-499F-B2EB-B666-395F22C37C70}"/>
              </a:ext>
            </a:extLst>
          </p:cNvPr>
          <p:cNvSpPr txBox="1"/>
          <p:nvPr/>
        </p:nvSpPr>
        <p:spPr>
          <a:xfrm>
            <a:off x="7023161" y="3341199"/>
            <a:ext cx="934505" cy="251250"/>
          </a:xfrm>
          <a:prstGeom prst="rect">
            <a:avLst/>
          </a:prstGeom>
          <a:noFill/>
        </p:spPr>
        <p:txBody>
          <a:bodyPr wrap="square" rtlCol="0">
            <a:spAutoFit/>
          </a:bodyPr>
          <a:lstStyle/>
          <a:p>
            <a:r>
              <a:rPr lang="en-US" sz="1000" dirty="0">
                <a:solidFill>
                  <a:srgbClr val="C00000"/>
                </a:solidFill>
              </a:rPr>
              <a:t>Shallow angle </a:t>
            </a:r>
          </a:p>
        </p:txBody>
      </p:sp>
      <p:sp>
        <p:nvSpPr>
          <p:cNvPr id="31" name="Rectangle 30">
            <a:extLst>
              <a:ext uri="{FF2B5EF4-FFF2-40B4-BE49-F238E27FC236}">
                <a16:creationId xmlns:a16="http://schemas.microsoft.com/office/drawing/2014/main" id="{3F1C2357-ACC1-99CF-80F4-717ECA5D8411}"/>
              </a:ext>
            </a:extLst>
          </p:cNvPr>
          <p:cNvSpPr/>
          <p:nvPr/>
        </p:nvSpPr>
        <p:spPr>
          <a:xfrm>
            <a:off x="5690433" y="3913290"/>
            <a:ext cx="2853596" cy="65815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4F5EDABA-427F-B4D4-FBFA-010178CF4F4D}"/>
              </a:ext>
            </a:extLst>
          </p:cNvPr>
          <p:cNvSpPr/>
          <p:nvPr/>
        </p:nvSpPr>
        <p:spPr>
          <a:xfrm rot="2594497">
            <a:off x="6672798" y="2948754"/>
            <a:ext cx="133793" cy="369379"/>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8468EC00-D3D6-5048-DA8C-04FA129C3DD8}"/>
              </a:ext>
            </a:extLst>
          </p:cNvPr>
          <p:cNvSpPr/>
          <p:nvPr/>
        </p:nvSpPr>
        <p:spPr>
          <a:xfrm rot="18907879">
            <a:off x="8196715" y="3268951"/>
            <a:ext cx="283037" cy="123348"/>
          </a:xfrm>
          <a:prstGeom prst="rect">
            <a:avLst/>
          </a:prstGeom>
          <a:solidFill>
            <a:srgbClr val="F2F2F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F4B28349-EA38-F561-0344-B2699AE81D91}"/>
              </a:ext>
            </a:extLst>
          </p:cNvPr>
          <p:cNvSpPr/>
          <p:nvPr/>
        </p:nvSpPr>
        <p:spPr>
          <a:xfrm>
            <a:off x="6471977" y="2112795"/>
            <a:ext cx="1016001" cy="11351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1" name="Straight Connector 40">
            <a:extLst>
              <a:ext uri="{FF2B5EF4-FFF2-40B4-BE49-F238E27FC236}">
                <a16:creationId xmlns:a16="http://schemas.microsoft.com/office/drawing/2014/main" id="{F1CECF36-DA6F-7FF0-A4C2-588B29E47BAA}"/>
              </a:ext>
            </a:extLst>
          </p:cNvPr>
          <p:cNvCxnSpPr>
            <a:cxnSpLocks/>
          </p:cNvCxnSpPr>
          <p:nvPr/>
        </p:nvCxnSpPr>
        <p:spPr>
          <a:xfrm>
            <a:off x="7181892" y="1729049"/>
            <a:ext cx="0" cy="454915"/>
          </a:xfrm>
          <a:prstGeom prst="line">
            <a:avLst/>
          </a:prstGeom>
          <a:ln w="19050">
            <a:prstDash val="dash"/>
          </a:ln>
        </p:spPr>
        <p:style>
          <a:lnRef idx="1">
            <a:schemeClr val="dk1"/>
          </a:lnRef>
          <a:fillRef idx="0">
            <a:schemeClr val="dk1"/>
          </a:fillRef>
          <a:effectRef idx="0">
            <a:schemeClr val="dk1"/>
          </a:effectRef>
          <a:fontRef idx="minor">
            <a:schemeClr val="tx1"/>
          </a:fontRef>
        </p:style>
      </p:cxnSp>
      <p:cxnSp>
        <p:nvCxnSpPr>
          <p:cNvPr id="45" name="Straight Connector 44">
            <a:extLst>
              <a:ext uri="{FF2B5EF4-FFF2-40B4-BE49-F238E27FC236}">
                <a16:creationId xmlns:a16="http://schemas.microsoft.com/office/drawing/2014/main" id="{A2E10F84-0916-50C2-442F-AE9F848FAE3F}"/>
              </a:ext>
            </a:extLst>
          </p:cNvPr>
          <p:cNvCxnSpPr>
            <a:cxnSpLocks/>
          </p:cNvCxnSpPr>
          <p:nvPr/>
        </p:nvCxnSpPr>
        <p:spPr>
          <a:xfrm>
            <a:off x="6813731" y="1716667"/>
            <a:ext cx="0" cy="454915"/>
          </a:xfrm>
          <a:prstGeom prst="line">
            <a:avLst/>
          </a:prstGeom>
          <a:ln w="19050">
            <a:prstDash val="dash"/>
          </a:ln>
        </p:spPr>
        <p:style>
          <a:lnRef idx="1">
            <a:schemeClr val="dk1"/>
          </a:lnRef>
          <a:fillRef idx="0">
            <a:schemeClr val="dk1"/>
          </a:fillRef>
          <a:effectRef idx="0">
            <a:schemeClr val="dk1"/>
          </a:effectRef>
          <a:fontRef idx="minor">
            <a:schemeClr val="tx1"/>
          </a:fontRef>
        </p:style>
      </p:cxnSp>
      <p:sp>
        <p:nvSpPr>
          <p:cNvPr id="47" name="TextBox 46">
            <a:extLst>
              <a:ext uri="{FF2B5EF4-FFF2-40B4-BE49-F238E27FC236}">
                <a16:creationId xmlns:a16="http://schemas.microsoft.com/office/drawing/2014/main" id="{D48D2C2C-28D4-25FE-BC2A-E14F59044F8B}"/>
              </a:ext>
            </a:extLst>
          </p:cNvPr>
          <p:cNvSpPr txBox="1"/>
          <p:nvPr/>
        </p:nvSpPr>
        <p:spPr>
          <a:xfrm>
            <a:off x="6097652" y="2122480"/>
            <a:ext cx="1007007" cy="246221"/>
          </a:xfrm>
          <a:prstGeom prst="rect">
            <a:avLst/>
          </a:prstGeom>
          <a:noFill/>
        </p:spPr>
        <p:txBody>
          <a:bodyPr wrap="none" rtlCol="0">
            <a:spAutoFit/>
          </a:bodyPr>
          <a:lstStyle/>
          <a:p>
            <a:r>
              <a:rPr lang="en-US" sz="1000" dirty="0"/>
              <a:t>CCD1 obj  plane</a:t>
            </a:r>
          </a:p>
        </p:txBody>
      </p:sp>
      <p:sp>
        <p:nvSpPr>
          <p:cNvPr id="49" name="TextBox 48">
            <a:extLst>
              <a:ext uri="{FF2B5EF4-FFF2-40B4-BE49-F238E27FC236}">
                <a16:creationId xmlns:a16="http://schemas.microsoft.com/office/drawing/2014/main" id="{C97488B3-E03B-C7AD-3E13-CF481CB98591}"/>
              </a:ext>
            </a:extLst>
          </p:cNvPr>
          <p:cNvSpPr txBox="1"/>
          <p:nvPr/>
        </p:nvSpPr>
        <p:spPr>
          <a:xfrm>
            <a:off x="7046184" y="2135083"/>
            <a:ext cx="978153" cy="246221"/>
          </a:xfrm>
          <a:prstGeom prst="rect">
            <a:avLst/>
          </a:prstGeom>
          <a:noFill/>
        </p:spPr>
        <p:txBody>
          <a:bodyPr wrap="none" rtlCol="0">
            <a:spAutoFit/>
          </a:bodyPr>
          <a:lstStyle/>
          <a:p>
            <a:r>
              <a:rPr lang="en-US" sz="1000" dirty="0"/>
              <a:t>CCD2 obj plane</a:t>
            </a:r>
          </a:p>
        </p:txBody>
      </p:sp>
      <p:cxnSp>
        <p:nvCxnSpPr>
          <p:cNvPr id="52" name="Straight Arrow Connector 51">
            <a:extLst>
              <a:ext uri="{FF2B5EF4-FFF2-40B4-BE49-F238E27FC236}">
                <a16:creationId xmlns:a16="http://schemas.microsoft.com/office/drawing/2014/main" id="{0878DFFB-EC21-CD0F-53AC-EFA4854872CB}"/>
              </a:ext>
            </a:extLst>
          </p:cNvPr>
          <p:cNvCxnSpPr>
            <a:cxnSpLocks/>
            <a:endCxn id="89" idx="2"/>
          </p:cNvCxnSpPr>
          <p:nvPr/>
        </p:nvCxnSpPr>
        <p:spPr>
          <a:xfrm flipV="1">
            <a:off x="6643221" y="2082364"/>
            <a:ext cx="177502" cy="7630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6" name="Straight Arrow Connector 55">
            <a:extLst>
              <a:ext uri="{FF2B5EF4-FFF2-40B4-BE49-F238E27FC236}">
                <a16:creationId xmlns:a16="http://schemas.microsoft.com/office/drawing/2014/main" id="{66AB2F35-8B3B-8D56-2A80-30F5A329BF4D}"/>
              </a:ext>
            </a:extLst>
          </p:cNvPr>
          <p:cNvCxnSpPr>
            <a:cxnSpLocks/>
          </p:cNvCxnSpPr>
          <p:nvPr/>
        </p:nvCxnSpPr>
        <p:spPr>
          <a:xfrm flipH="1" flipV="1">
            <a:off x="7219359" y="2060429"/>
            <a:ext cx="155106" cy="11940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5" name="Picture 4" descr="A room with lots of wires and equipment&#10;&#10;AI-generated content may be incorrect.">
            <a:extLst>
              <a:ext uri="{FF2B5EF4-FFF2-40B4-BE49-F238E27FC236}">
                <a16:creationId xmlns:a16="http://schemas.microsoft.com/office/drawing/2014/main" id="{C77304D3-9729-DA0F-1DD5-69A199E8B574}"/>
              </a:ext>
            </a:extLst>
          </p:cNvPr>
          <p:cNvPicPr>
            <a:picLocks noChangeAspect="1"/>
          </p:cNvPicPr>
          <p:nvPr/>
        </p:nvPicPr>
        <p:blipFill>
          <a:blip r:embed="rId4"/>
          <a:stretch>
            <a:fillRect/>
          </a:stretch>
        </p:blipFill>
        <p:spPr>
          <a:xfrm>
            <a:off x="86556" y="2164661"/>
            <a:ext cx="3708253" cy="2475260"/>
          </a:xfrm>
          <a:prstGeom prst="rect">
            <a:avLst/>
          </a:prstGeom>
        </p:spPr>
      </p:pic>
    </p:spTree>
    <p:extLst>
      <p:ext uri="{BB962C8B-B14F-4D97-AF65-F5344CB8AC3E}">
        <p14:creationId xmlns:p14="http://schemas.microsoft.com/office/powerpoint/2010/main" val="38828294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AA1DCEA-DDDC-760A-1DC7-E55EB2E91420}"/>
              </a:ext>
            </a:extLst>
          </p:cNvPr>
          <p:cNvSpPr>
            <a:spLocks noGrp="1"/>
          </p:cNvSpPr>
          <p:nvPr>
            <p:ph type="title"/>
          </p:nvPr>
        </p:nvSpPr>
        <p:spPr>
          <a:xfrm>
            <a:off x="3592325" y="48805"/>
            <a:ext cx="7543800" cy="1088068"/>
          </a:xfrm>
        </p:spPr>
        <p:txBody>
          <a:bodyPr>
            <a:normAutofit/>
          </a:bodyPr>
          <a:lstStyle/>
          <a:p>
            <a:r>
              <a:rPr lang="en-US" sz="4400" dirty="0"/>
              <a:t>FACET facility</a:t>
            </a:r>
          </a:p>
        </p:txBody>
      </p:sp>
      <p:sp>
        <p:nvSpPr>
          <p:cNvPr id="3" name="Slide Number Placeholder 2">
            <a:extLst>
              <a:ext uri="{FF2B5EF4-FFF2-40B4-BE49-F238E27FC236}">
                <a16:creationId xmlns:a16="http://schemas.microsoft.com/office/drawing/2014/main" id="{8D6BFA21-AF8F-A8C0-910C-882D7AFCB7CA}"/>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19</a:t>
            </a:fld>
            <a:endParaRPr lang="en"/>
          </a:p>
        </p:txBody>
      </p:sp>
      <p:pic>
        <p:nvPicPr>
          <p:cNvPr id="7" name="Picture 6">
            <a:extLst>
              <a:ext uri="{FF2B5EF4-FFF2-40B4-BE49-F238E27FC236}">
                <a16:creationId xmlns:a16="http://schemas.microsoft.com/office/drawing/2014/main" id="{0D864A7D-76C0-1475-BE38-8249EA2F342A}"/>
              </a:ext>
            </a:extLst>
          </p:cNvPr>
          <p:cNvPicPr>
            <a:picLocks noChangeAspect="1"/>
          </p:cNvPicPr>
          <p:nvPr/>
        </p:nvPicPr>
        <p:blipFill>
          <a:blip r:embed="rId3"/>
          <a:stretch>
            <a:fillRect/>
          </a:stretch>
        </p:blipFill>
        <p:spPr>
          <a:xfrm>
            <a:off x="830709" y="2415826"/>
            <a:ext cx="8305062" cy="2322822"/>
          </a:xfrm>
          <a:prstGeom prst="rect">
            <a:avLst/>
          </a:prstGeom>
        </p:spPr>
      </p:pic>
      <p:cxnSp>
        <p:nvCxnSpPr>
          <p:cNvPr id="9" name="Straight Arrow Connector 8">
            <a:extLst>
              <a:ext uri="{FF2B5EF4-FFF2-40B4-BE49-F238E27FC236}">
                <a16:creationId xmlns:a16="http://schemas.microsoft.com/office/drawing/2014/main" id="{389E9E08-92B5-006E-DF00-EF9750280981}"/>
              </a:ext>
            </a:extLst>
          </p:cNvPr>
          <p:cNvCxnSpPr>
            <a:cxnSpLocks/>
          </p:cNvCxnSpPr>
          <p:nvPr/>
        </p:nvCxnSpPr>
        <p:spPr>
          <a:xfrm flipH="1">
            <a:off x="4892749" y="2309635"/>
            <a:ext cx="361534" cy="152091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3" name="TextBox 12">
            <a:extLst>
              <a:ext uri="{FF2B5EF4-FFF2-40B4-BE49-F238E27FC236}">
                <a16:creationId xmlns:a16="http://schemas.microsoft.com/office/drawing/2014/main" id="{85019509-F77D-26EA-2972-088875CBFBC0}"/>
              </a:ext>
            </a:extLst>
          </p:cNvPr>
          <p:cNvSpPr txBox="1"/>
          <p:nvPr/>
        </p:nvSpPr>
        <p:spPr>
          <a:xfrm>
            <a:off x="4004671" y="1652439"/>
            <a:ext cx="2312236" cy="646331"/>
          </a:xfrm>
          <a:prstGeom prst="rect">
            <a:avLst/>
          </a:prstGeom>
          <a:noFill/>
        </p:spPr>
        <p:txBody>
          <a:bodyPr wrap="none" rtlCol="0">
            <a:spAutoFit/>
          </a:bodyPr>
          <a:lstStyle/>
          <a:p>
            <a:r>
              <a:rPr lang="en-US" dirty="0"/>
              <a:t>Experimental area</a:t>
            </a:r>
          </a:p>
          <a:p>
            <a:r>
              <a:rPr lang="en-US" dirty="0"/>
              <a:t>(3 floors underground)</a:t>
            </a:r>
          </a:p>
        </p:txBody>
      </p:sp>
      <p:cxnSp>
        <p:nvCxnSpPr>
          <p:cNvPr id="30" name="Straight Arrow Connector 29">
            <a:extLst>
              <a:ext uri="{FF2B5EF4-FFF2-40B4-BE49-F238E27FC236}">
                <a16:creationId xmlns:a16="http://schemas.microsoft.com/office/drawing/2014/main" id="{C0824773-52A1-C3F6-1386-770ADDC804DF}"/>
              </a:ext>
            </a:extLst>
          </p:cNvPr>
          <p:cNvCxnSpPr>
            <a:cxnSpLocks/>
          </p:cNvCxnSpPr>
          <p:nvPr/>
        </p:nvCxnSpPr>
        <p:spPr>
          <a:xfrm flipV="1">
            <a:off x="3017521" y="4014370"/>
            <a:ext cx="1927273" cy="226768"/>
          </a:xfrm>
          <a:prstGeom prst="straightConnector1">
            <a:avLst/>
          </a:prstGeom>
          <a:ln>
            <a:solidFill>
              <a:schemeClr val="bg1"/>
            </a:solidFill>
            <a:headEnd type="triangle"/>
            <a:tailEnd type="triangle"/>
          </a:ln>
        </p:spPr>
        <p:style>
          <a:lnRef idx="1">
            <a:schemeClr val="dk1"/>
          </a:lnRef>
          <a:fillRef idx="0">
            <a:schemeClr val="dk1"/>
          </a:fillRef>
          <a:effectRef idx="0">
            <a:schemeClr val="dk1"/>
          </a:effectRef>
          <a:fontRef idx="minor">
            <a:schemeClr val="tx1"/>
          </a:fontRef>
        </p:style>
      </p:cxnSp>
      <p:sp>
        <p:nvSpPr>
          <p:cNvPr id="31" name="TextBox 30">
            <a:extLst>
              <a:ext uri="{FF2B5EF4-FFF2-40B4-BE49-F238E27FC236}">
                <a16:creationId xmlns:a16="http://schemas.microsoft.com/office/drawing/2014/main" id="{5FBF680D-D667-296F-F84A-03F4BD6DB0C6}"/>
              </a:ext>
            </a:extLst>
          </p:cNvPr>
          <p:cNvSpPr txBox="1"/>
          <p:nvPr/>
        </p:nvSpPr>
        <p:spPr>
          <a:xfrm>
            <a:off x="3676889" y="4120561"/>
            <a:ext cx="655564" cy="369332"/>
          </a:xfrm>
          <a:prstGeom prst="rect">
            <a:avLst/>
          </a:prstGeom>
          <a:noFill/>
        </p:spPr>
        <p:txBody>
          <a:bodyPr wrap="square" rtlCol="0">
            <a:spAutoFit/>
          </a:bodyPr>
          <a:lstStyle/>
          <a:p>
            <a:r>
              <a:rPr lang="en-US" dirty="0">
                <a:solidFill>
                  <a:schemeClr val="bg1"/>
                </a:solidFill>
              </a:rPr>
              <a:t>1 Km</a:t>
            </a:r>
          </a:p>
        </p:txBody>
      </p:sp>
      <p:pic>
        <p:nvPicPr>
          <p:cNvPr id="42" name="Picture 41">
            <a:extLst>
              <a:ext uri="{FF2B5EF4-FFF2-40B4-BE49-F238E27FC236}">
                <a16:creationId xmlns:a16="http://schemas.microsoft.com/office/drawing/2014/main" id="{6600E59A-0278-CEA8-B131-3C1A74D3D105}"/>
              </a:ext>
            </a:extLst>
          </p:cNvPr>
          <p:cNvPicPr>
            <a:picLocks noChangeAspect="1"/>
          </p:cNvPicPr>
          <p:nvPr/>
        </p:nvPicPr>
        <p:blipFill>
          <a:blip r:embed="rId4"/>
          <a:stretch>
            <a:fillRect/>
          </a:stretch>
        </p:blipFill>
        <p:spPr>
          <a:xfrm>
            <a:off x="23917" y="85404"/>
            <a:ext cx="2207584" cy="3422496"/>
          </a:xfrm>
          <a:prstGeom prst="rect">
            <a:avLst/>
          </a:prstGeom>
        </p:spPr>
      </p:pic>
      <p:sp>
        <p:nvSpPr>
          <p:cNvPr id="46" name="TextBox 45">
            <a:extLst>
              <a:ext uri="{FF2B5EF4-FFF2-40B4-BE49-F238E27FC236}">
                <a16:creationId xmlns:a16="http://schemas.microsoft.com/office/drawing/2014/main" id="{3C2A57C0-4468-BC18-5E71-6D9B28D0678A}"/>
              </a:ext>
            </a:extLst>
          </p:cNvPr>
          <p:cNvSpPr txBox="1"/>
          <p:nvPr/>
        </p:nvSpPr>
        <p:spPr>
          <a:xfrm>
            <a:off x="-54499" y="-74305"/>
            <a:ext cx="4572000" cy="246221"/>
          </a:xfrm>
          <a:prstGeom prst="rect">
            <a:avLst/>
          </a:prstGeom>
          <a:noFill/>
        </p:spPr>
        <p:txBody>
          <a:bodyPr wrap="square">
            <a:spAutoFit/>
          </a:bodyPr>
          <a:lstStyle/>
          <a:p>
            <a:r>
              <a:rPr lang="en-US" sz="1000" dirty="0"/>
              <a:t>https://facet-ii.slac.stanford.edu/facility/beam-parameters</a:t>
            </a:r>
          </a:p>
        </p:txBody>
      </p:sp>
    </p:spTree>
    <p:extLst>
      <p:ext uri="{BB962C8B-B14F-4D97-AF65-F5344CB8AC3E}">
        <p14:creationId xmlns:p14="http://schemas.microsoft.com/office/powerpoint/2010/main" val="14672092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0B6AD1B-A73D-6C4E-CF9E-721178B177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8094" y="138648"/>
            <a:ext cx="2139086" cy="353751"/>
          </a:xfrm>
          <a:prstGeom prst="rect">
            <a:avLst/>
          </a:prstGeom>
        </p:spPr>
      </p:pic>
      <p:sp>
        <p:nvSpPr>
          <p:cNvPr id="4" name="TextBox 3">
            <a:extLst>
              <a:ext uri="{FF2B5EF4-FFF2-40B4-BE49-F238E27FC236}">
                <a16:creationId xmlns:a16="http://schemas.microsoft.com/office/drawing/2014/main" id="{E84A8C5C-9665-1115-DF05-8D9594B9DBD6}"/>
              </a:ext>
            </a:extLst>
          </p:cNvPr>
          <p:cNvSpPr txBox="1"/>
          <p:nvPr/>
        </p:nvSpPr>
        <p:spPr>
          <a:xfrm>
            <a:off x="2144525" y="102513"/>
            <a:ext cx="3918252" cy="461665"/>
          </a:xfrm>
          <a:prstGeom prst="rect">
            <a:avLst/>
          </a:prstGeom>
          <a:noFill/>
        </p:spPr>
        <p:txBody>
          <a:bodyPr wrap="none" rtlCol="0">
            <a:spAutoFit/>
          </a:bodyPr>
          <a:lstStyle/>
          <a:p>
            <a:r>
              <a:rPr lang="en-US" sz="2400" b="1" dirty="0"/>
              <a:t> We documented up to 1.5 ns</a:t>
            </a:r>
          </a:p>
        </p:txBody>
      </p:sp>
      <p:sp>
        <p:nvSpPr>
          <p:cNvPr id="5" name="TextBox 4">
            <a:extLst>
              <a:ext uri="{FF2B5EF4-FFF2-40B4-BE49-F238E27FC236}">
                <a16:creationId xmlns:a16="http://schemas.microsoft.com/office/drawing/2014/main" id="{FE40F8B1-4CED-0A71-D4AB-15891CDEA8FC}"/>
              </a:ext>
            </a:extLst>
          </p:cNvPr>
          <p:cNvSpPr txBox="1"/>
          <p:nvPr/>
        </p:nvSpPr>
        <p:spPr>
          <a:xfrm>
            <a:off x="1212574" y="407976"/>
            <a:ext cx="5980483" cy="461665"/>
          </a:xfrm>
          <a:prstGeom prst="rect">
            <a:avLst/>
          </a:prstGeom>
          <a:noFill/>
        </p:spPr>
        <p:txBody>
          <a:bodyPr wrap="none" rtlCol="0">
            <a:spAutoFit/>
          </a:bodyPr>
          <a:lstStyle/>
          <a:p>
            <a:r>
              <a:rPr lang="en-US" sz="2400" b="1" dirty="0"/>
              <a:t>of NL-wake → plasma energy-transfer physics</a:t>
            </a:r>
          </a:p>
        </p:txBody>
      </p:sp>
      <p:sp>
        <p:nvSpPr>
          <p:cNvPr id="6" name="TextBox 5">
            <a:extLst>
              <a:ext uri="{FF2B5EF4-FFF2-40B4-BE49-F238E27FC236}">
                <a16:creationId xmlns:a16="http://schemas.microsoft.com/office/drawing/2014/main" id="{49390503-EA73-0D98-ACF5-6E09D63AF0DC}"/>
              </a:ext>
            </a:extLst>
          </p:cNvPr>
          <p:cNvSpPr txBox="1"/>
          <p:nvPr/>
        </p:nvSpPr>
        <p:spPr>
          <a:xfrm>
            <a:off x="-10579" y="1700416"/>
            <a:ext cx="675186" cy="553998"/>
          </a:xfrm>
          <a:prstGeom prst="rect">
            <a:avLst/>
          </a:prstGeom>
          <a:noFill/>
        </p:spPr>
        <p:txBody>
          <a:bodyPr wrap="none" rtlCol="0">
            <a:spAutoFit/>
          </a:bodyPr>
          <a:lstStyle/>
          <a:p>
            <a:pPr algn="ctr"/>
            <a:r>
              <a:rPr lang="en-US" sz="1500" b="1"/>
              <a:t>drive</a:t>
            </a:r>
          </a:p>
          <a:p>
            <a:pPr algn="ctr"/>
            <a:r>
              <a:rPr lang="en-US" sz="1500" b="1"/>
              <a:t>bunch</a:t>
            </a:r>
          </a:p>
        </p:txBody>
      </p:sp>
      <p:sp>
        <p:nvSpPr>
          <p:cNvPr id="7" name="TextBox 6">
            <a:extLst>
              <a:ext uri="{FF2B5EF4-FFF2-40B4-BE49-F238E27FC236}">
                <a16:creationId xmlns:a16="http://schemas.microsoft.com/office/drawing/2014/main" id="{F0CFBD08-7631-6C64-4ADF-2DF24ED34C48}"/>
              </a:ext>
            </a:extLst>
          </p:cNvPr>
          <p:cNvSpPr txBox="1"/>
          <p:nvPr/>
        </p:nvSpPr>
        <p:spPr>
          <a:xfrm>
            <a:off x="1144317" y="1786584"/>
            <a:ext cx="656270" cy="323165"/>
          </a:xfrm>
          <a:prstGeom prst="rect">
            <a:avLst/>
          </a:prstGeom>
          <a:noFill/>
        </p:spPr>
        <p:txBody>
          <a:bodyPr wrap="none" rtlCol="0">
            <a:spAutoFit/>
          </a:bodyPr>
          <a:lstStyle/>
          <a:p>
            <a:r>
              <a:rPr lang="en-US" sz="1500" b="1"/>
              <a:t>PWFA</a:t>
            </a:r>
          </a:p>
        </p:txBody>
      </p:sp>
      <p:sp>
        <p:nvSpPr>
          <p:cNvPr id="8" name="TextBox 7">
            <a:extLst>
              <a:ext uri="{FF2B5EF4-FFF2-40B4-BE49-F238E27FC236}">
                <a16:creationId xmlns:a16="http://schemas.microsoft.com/office/drawing/2014/main" id="{32B06142-C2CA-AEDD-4F24-B8F79A344F4D}"/>
              </a:ext>
            </a:extLst>
          </p:cNvPr>
          <p:cNvSpPr txBox="1"/>
          <p:nvPr/>
        </p:nvSpPr>
        <p:spPr>
          <a:xfrm>
            <a:off x="2365258" y="1660476"/>
            <a:ext cx="1225144" cy="553998"/>
          </a:xfrm>
          <a:prstGeom prst="rect">
            <a:avLst/>
          </a:prstGeom>
          <a:noFill/>
        </p:spPr>
        <p:txBody>
          <a:bodyPr wrap="none" rtlCol="0">
            <a:spAutoFit/>
          </a:bodyPr>
          <a:lstStyle/>
          <a:p>
            <a:r>
              <a:rPr lang="en-US" sz="1500" b="1"/>
              <a:t>wake breaks,</a:t>
            </a:r>
          </a:p>
          <a:p>
            <a:r>
              <a:rPr lang="en-US" sz="1500" b="1"/>
              <a:t>ejects fast e</a:t>
            </a:r>
            <a:r>
              <a:rPr lang="en-US" sz="1500" b="1" baseline="30000"/>
              <a:t>-</a:t>
            </a:r>
          </a:p>
        </p:txBody>
      </p:sp>
      <p:sp>
        <p:nvSpPr>
          <p:cNvPr id="9" name="TextBox 8">
            <a:extLst>
              <a:ext uri="{FF2B5EF4-FFF2-40B4-BE49-F238E27FC236}">
                <a16:creationId xmlns:a16="http://schemas.microsoft.com/office/drawing/2014/main" id="{7EDDFDD6-3812-5BEC-46BF-D78BB5642A75}"/>
              </a:ext>
            </a:extLst>
          </p:cNvPr>
          <p:cNvSpPr txBox="1"/>
          <p:nvPr/>
        </p:nvSpPr>
        <p:spPr>
          <a:xfrm>
            <a:off x="4125516" y="1528335"/>
            <a:ext cx="1289072" cy="715581"/>
          </a:xfrm>
          <a:prstGeom prst="rect">
            <a:avLst/>
          </a:prstGeom>
          <a:noFill/>
        </p:spPr>
        <p:txBody>
          <a:bodyPr wrap="none" rtlCol="0">
            <a:spAutoFit/>
          </a:bodyPr>
          <a:lstStyle/>
          <a:p>
            <a:pPr algn="ctr"/>
            <a:r>
              <a:rPr lang="en-US" sz="1350" b="1"/>
              <a:t>on-axis</a:t>
            </a:r>
          </a:p>
          <a:p>
            <a:pPr algn="ctr"/>
            <a:r>
              <a:rPr lang="en-US" sz="1350" b="1"/>
              <a:t>ion-density</a:t>
            </a:r>
          </a:p>
          <a:p>
            <a:pPr algn="ctr"/>
            <a:r>
              <a:rPr lang="en-US" sz="1350" b="1"/>
              <a:t>structures form</a:t>
            </a:r>
          </a:p>
        </p:txBody>
      </p:sp>
      <p:sp>
        <p:nvSpPr>
          <p:cNvPr id="10" name="TextBox 9">
            <a:extLst>
              <a:ext uri="{FF2B5EF4-FFF2-40B4-BE49-F238E27FC236}">
                <a16:creationId xmlns:a16="http://schemas.microsoft.com/office/drawing/2014/main" id="{365D74E7-BEE0-E96C-0C26-BA4AD8813BFC}"/>
              </a:ext>
            </a:extLst>
          </p:cNvPr>
          <p:cNvSpPr txBox="1"/>
          <p:nvPr/>
        </p:nvSpPr>
        <p:spPr>
          <a:xfrm>
            <a:off x="5891548" y="1562508"/>
            <a:ext cx="1252651" cy="715581"/>
          </a:xfrm>
          <a:prstGeom prst="rect">
            <a:avLst/>
          </a:prstGeom>
          <a:noFill/>
        </p:spPr>
        <p:txBody>
          <a:bodyPr wrap="none" rtlCol="0">
            <a:spAutoFit/>
          </a:bodyPr>
          <a:lstStyle/>
          <a:p>
            <a:pPr algn="ctr"/>
            <a:r>
              <a:rPr lang="en-US" sz="1350" b="1"/>
              <a:t>10s keV ions</a:t>
            </a:r>
          </a:p>
          <a:p>
            <a:pPr algn="ctr"/>
            <a:r>
              <a:rPr lang="en-US" sz="1350" b="1"/>
              <a:t>stream radially</a:t>
            </a:r>
          </a:p>
          <a:p>
            <a:pPr algn="ctr"/>
            <a:r>
              <a:rPr lang="en-US" sz="1350" b="1"/>
              <a:t>outward</a:t>
            </a:r>
          </a:p>
        </p:txBody>
      </p:sp>
      <p:sp>
        <p:nvSpPr>
          <p:cNvPr id="11" name="TextBox 10">
            <a:extLst>
              <a:ext uri="{FF2B5EF4-FFF2-40B4-BE49-F238E27FC236}">
                <a16:creationId xmlns:a16="http://schemas.microsoft.com/office/drawing/2014/main" id="{7246AA6B-6557-8F35-1A91-317F053D9DF5}"/>
              </a:ext>
            </a:extLst>
          </p:cNvPr>
          <p:cNvSpPr txBox="1"/>
          <p:nvPr/>
        </p:nvSpPr>
        <p:spPr>
          <a:xfrm>
            <a:off x="7608426" y="1602553"/>
            <a:ext cx="1045479" cy="553998"/>
          </a:xfrm>
          <a:prstGeom prst="rect">
            <a:avLst/>
          </a:prstGeom>
          <a:noFill/>
        </p:spPr>
        <p:txBody>
          <a:bodyPr wrap="none" rtlCol="0">
            <a:spAutoFit/>
          </a:bodyPr>
          <a:lstStyle/>
          <a:p>
            <a:pPr algn="ctr"/>
            <a:r>
              <a:rPr lang="en-US" sz="1500" b="1"/>
              <a:t>ion-impact</a:t>
            </a:r>
          </a:p>
          <a:p>
            <a:pPr algn="ctr"/>
            <a:r>
              <a:rPr lang="en-US" sz="1500" b="1"/>
              <a:t>ionization</a:t>
            </a:r>
          </a:p>
        </p:txBody>
      </p:sp>
      <p:sp>
        <p:nvSpPr>
          <p:cNvPr id="12" name="TextBox 11">
            <a:extLst>
              <a:ext uri="{FF2B5EF4-FFF2-40B4-BE49-F238E27FC236}">
                <a16:creationId xmlns:a16="http://schemas.microsoft.com/office/drawing/2014/main" id="{A29AE1BA-6ECD-8D93-3BE4-D95C7AC0873E}"/>
              </a:ext>
            </a:extLst>
          </p:cNvPr>
          <p:cNvSpPr txBox="1"/>
          <p:nvPr/>
        </p:nvSpPr>
        <p:spPr>
          <a:xfrm>
            <a:off x="1570198" y="750113"/>
            <a:ext cx="5777544" cy="415498"/>
          </a:xfrm>
          <a:prstGeom prst="rect">
            <a:avLst/>
          </a:prstGeom>
          <a:noFill/>
        </p:spPr>
        <p:txBody>
          <a:bodyPr wrap="none" rtlCol="0">
            <a:spAutoFit/>
          </a:bodyPr>
          <a:lstStyle/>
          <a:p>
            <a:pPr algn="ctr"/>
            <a:r>
              <a:rPr lang="en-US" sz="1050" dirty="0" err="1">
                <a:solidFill>
                  <a:srgbClr val="FF0000"/>
                </a:solidFill>
                <a:latin typeface="Times New Roman" panose="02020603050405020304" pitchFamily="18" charset="0"/>
                <a:cs typeface="Times New Roman" panose="02020603050405020304" pitchFamily="18" charset="0"/>
              </a:rPr>
              <a:t>Zgadzaj</a:t>
            </a:r>
            <a:r>
              <a:rPr lang="en-US" sz="1050" dirty="0">
                <a:solidFill>
                  <a:srgbClr val="FF0000"/>
                </a:solidFill>
                <a:latin typeface="Times New Roman" panose="02020603050405020304" pitchFamily="18" charset="0"/>
                <a:cs typeface="Times New Roman" panose="02020603050405020304" pitchFamily="18" charset="0"/>
              </a:rPr>
              <a:t> et al., “Dissipation of e-beam-driven plasma wakes,” </a:t>
            </a:r>
            <a:r>
              <a:rPr lang="en-US" sz="1050" i="1" dirty="0">
                <a:solidFill>
                  <a:srgbClr val="FF0000"/>
                </a:solidFill>
                <a:latin typeface="Times New Roman" panose="02020603050405020304" pitchFamily="18" charset="0"/>
                <a:cs typeface="Times New Roman" panose="02020603050405020304" pitchFamily="18" charset="0"/>
              </a:rPr>
              <a:t>Nat. Commun</a:t>
            </a:r>
            <a:r>
              <a:rPr lang="en-US" sz="1050" dirty="0">
                <a:solidFill>
                  <a:srgbClr val="FF0000"/>
                </a:solidFill>
                <a:latin typeface="Times New Roman" panose="02020603050405020304" pitchFamily="18" charset="0"/>
                <a:cs typeface="Times New Roman" panose="02020603050405020304" pitchFamily="18" charset="0"/>
              </a:rPr>
              <a:t>.</a:t>
            </a:r>
            <a:r>
              <a:rPr lang="en-US" sz="105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11</a:t>
            </a:r>
            <a:r>
              <a:rPr lang="en-US" sz="105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4753</a:t>
            </a:r>
            <a:r>
              <a:rPr lang="en-US" sz="1050" dirty="0">
                <a:solidFill>
                  <a:srgbClr val="FF0000"/>
                </a:solidFill>
                <a:latin typeface="Times New Roman" panose="02020603050405020304" pitchFamily="18" charset="0"/>
                <a:cs typeface="Times New Roman" panose="02020603050405020304" pitchFamily="18" charset="0"/>
              </a:rPr>
              <a:t> (2020)</a:t>
            </a:r>
          </a:p>
          <a:p>
            <a:pPr algn="ctr"/>
            <a:r>
              <a:rPr lang="en-US" sz="1050" dirty="0">
                <a:solidFill>
                  <a:srgbClr val="FF0000"/>
                </a:solidFill>
                <a:latin typeface="Times New Roman" panose="02020603050405020304" pitchFamily="18" charset="0"/>
                <a:ea typeface="MS Mincho" panose="02020609040205080304" pitchFamily="49" charset="-128"/>
                <a:cs typeface="Times New Roman" panose="02020603050405020304" pitchFamily="18" charset="0"/>
              </a:rPr>
              <a:t>Khudyakov </a:t>
            </a:r>
            <a:r>
              <a:rPr lang="en-US" sz="1050" i="1" dirty="0">
                <a:solidFill>
                  <a:srgbClr val="FF0000"/>
                </a:solidFill>
                <a:latin typeface="Times New Roman" panose="02020603050405020304" pitchFamily="18" charset="0"/>
                <a:ea typeface="MS Mincho" panose="02020609040205080304" pitchFamily="49" charset="-128"/>
                <a:cs typeface="Times New Roman" panose="02020603050405020304" pitchFamily="18" charset="0"/>
              </a:rPr>
              <a:t>et al</a:t>
            </a:r>
            <a:r>
              <a:rPr lang="en-US" sz="1050" dirty="0">
                <a:solidFill>
                  <a:srgbClr val="FF0000"/>
                </a:solidFill>
                <a:latin typeface="Times New Roman" panose="02020603050405020304" pitchFamily="18" charset="0"/>
                <a:ea typeface="MS Mincho" panose="02020609040205080304" pitchFamily="49" charset="-128"/>
                <a:cs typeface="Times New Roman" panose="02020603050405020304" pitchFamily="18" charset="0"/>
              </a:rPr>
              <a:t>., "Ion dynamics driven by strongly nonlinear plasma wake," </a:t>
            </a:r>
            <a:r>
              <a:rPr lang="en-US" sz="1050" i="1" dirty="0">
                <a:solidFill>
                  <a:srgbClr val="FF0000"/>
                </a:solidFill>
                <a:latin typeface="Times New Roman" panose="02020603050405020304" pitchFamily="18" charset="0"/>
                <a:ea typeface="MS Mincho" panose="02020609040205080304" pitchFamily="49" charset="-128"/>
                <a:cs typeface="Times New Roman" panose="02020603050405020304" pitchFamily="18" charset="0"/>
              </a:rPr>
              <a:t>PPCF</a:t>
            </a:r>
            <a:r>
              <a:rPr lang="en-US" sz="1050" dirty="0">
                <a:solidFill>
                  <a:srgbClr val="FF0000"/>
                </a:solidFill>
                <a:latin typeface="Times New Roman" panose="02020603050405020304" pitchFamily="18" charset="0"/>
                <a:ea typeface="MS Mincho" panose="02020609040205080304" pitchFamily="49" charset="-128"/>
                <a:cs typeface="Times New Roman" panose="02020603050405020304" pitchFamily="18" charset="0"/>
              </a:rPr>
              <a:t> </a:t>
            </a:r>
            <a:r>
              <a:rPr lang="en-US" sz="1050" b="1" dirty="0">
                <a:solidFill>
                  <a:srgbClr val="FF0000"/>
                </a:solidFill>
                <a:latin typeface="Times New Roman" panose="02020603050405020304" pitchFamily="18" charset="0"/>
                <a:ea typeface="MS Mincho" panose="02020609040205080304" pitchFamily="49" charset="-128"/>
                <a:cs typeface="Times New Roman" panose="02020603050405020304" pitchFamily="18" charset="0"/>
              </a:rPr>
              <a:t>64</a:t>
            </a:r>
            <a:r>
              <a:rPr lang="en-US" sz="1050" dirty="0">
                <a:solidFill>
                  <a:srgbClr val="FF0000"/>
                </a:solidFill>
                <a:latin typeface="Times New Roman" panose="02020603050405020304" pitchFamily="18" charset="0"/>
                <a:ea typeface="MS Mincho" panose="02020609040205080304" pitchFamily="49" charset="-128"/>
                <a:cs typeface="Times New Roman" panose="02020603050405020304" pitchFamily="18" charset="0"/>
              </a:rPr>
              <a:t>, 045003 (2022).</a:t>
            </a:r>
          </a:p>
        </p:txBody>
      </p:sp>
      <p:sp>
        <p:nvSpPr>
          <p:cNvPr id="13" name="Right Arrow 12">
            <a:extLst>
              <a:ext uri="{FF2B5EF4-FFF2-40B4-BE49-F238E27FC236}">
                <a16:creationId xmlns:a16="http://schemas.microsoft.com/office/drawing/2014/main" id="{584D190A-F913-0AA0-8150-76D35193AA25}"/>
              </a:ext>
            </a:extLst>
          </p:cNvPr>
          <p:cNvSpPr/>
          <p:nvPr/>
        </p:nvSpPr>
        <p:spPr>
          <a:xfrm>
            <a:off x="607151" y="1732925"/>
            <a:ext cx="550776" cy="437754"/>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a:solidFill>
                  <a:schemeClr val="tx1"/>
                </a:solidFill>
              </a:rPr>
              <a:t>&lt; 1ps</a:t>
            </a:r>
          </a:p>
        </p:txBody>
      </p:sp>
      <p:sp>
        <p:nvSpPr>
          <p:cNvPr id="14" name="Right Arrow 13">
            <a:extLst>
              <a:ext uri="{FF2B5EF4-FFF2-40B4-BE49-F238E27FC236}">
                <a16:creationId xmlns:a16="http://schemas.microsoft.com/office/drawing/2014/main" id="{6E9CC478-F6E4-2D82-2CFC-66076BBC12A5}"/>
              </a:ext>
            </a:extLst>
          </p:cNvPr>
          <p:cNvSpPr/>
          <p:nvPr/>
        </p:nvSpPr>
        <p:spPr>
          <a:xfrm>
            <a:off x="1727887" y="1713629"/>
            <a:ext cx="632625" cy="437754"/>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a:solidFill>
                  <a:schemeClr val="tx1"/>
                </a:solidFill>
                <a:latin typeface="Times New Roman" panose="02020603050405020304" pitchFamily="18" charset="0"/>
                <a:cs typeface="Times New Roman" panose="02020603050405020304" pitchFamily="18" charset="0"/>
              </a:rPr>
              <a:t>~</a:t>
            </a:r>
            <a:r>
              <a:rPr lang="en-US" sz="900">
                <a:solidFill>
                  <a:schemeClr val="tx1"/>
                </a:solidFill>
              </a:rPr>
              <a:t>10 ps</a:t>
            </a:r>
          </a:p>
        </p:txBody>
      </p:sp>
      <p:sp>
        <p:nvSpPr>
          <p:cNvPr id="15" name="Right Arrow 14">
            <a:extLst>
              <a:ext uri="{FF2B5EF4-FFF2-40B4-BE49-F238E27FC236}">
                <a16:creationId xmlns:a16="http://schemas.microsoft.com/office/drawing/2014/main" id="{670A0569-219A-29DC-D606-F0E95DAECF25}"/>
              </a:ext>
            </a:extLst>
          </p:cNvPr>
          <p:cNvSpPr/>
          <p:nvPr/>
        </p:nvSpPr>
        <p:spPr>
          <a:xfrm>
            <a:off x="3516607" y="1712145"/>
            <a:ext cx="632625" cy="437754"/>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a:solidFill>
                  <a:schemeClr val="tx1"/>
                </a:solidFill>
              </a:rPr>
              <a:t>10s ps</a:t>
            </a:r>
          </a:p>
        </p:txBody>
      </p:sp>
      <p:sp>
        <p:nvSpPr>
          <p:cNvPr id="16" name="Right Arrow 15">
            <a:extLst>
              <a:ext uri="{FF2B5EF4-FFF2-40B4-BE49-F238E27FC236}">
                <a16:creationId xmlns:a16="http://schemas.microsoft.com/office/drawing/2014/main" id="{3DE999F5-F229-C731-36F9-03670626D523}"/>
              </a:ext>
            </a:extLst>
          </p:cNvPr>
          <p:cNvSpPr/>
          <p:nvPr/>
        </p:nvSpPr>
        <p:spPr>
          <a:xfrm>
            <a:off x="5323136" y="1675039"/>
            <a:ext cx="632625" cy="437754"/>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a:solidFill>
                  <a:schemeClr val="tx1"/>
                </a:solidFill>
              </a:rPr>
              <a:t>100s ps</a:t>
            </a:r>
          </a:p>
        </p:txBody>
      </p:sp>
      <p:sp>
        <p:nvSpPr>
          <p:cNvPr id="17" name="Right Arrow 16">
            <a:extLst>
              <a:ext uri="{FF2B5EF4-FFF2-40B4-BE49-F238E27FC236}">
                <a16:creationId xmlns:a16="http://schemas.microsoft.com/office/drawing/2014/main" id="{031CD390-ECFF-9D0A-4C54-4E8966C1AA84}"/>
              </a:ext>
            </a:extLst>
          </p:cNvPr>
          <p:cNvSpPr/>
          <p:nvPr/>
        </p:nvSpPr>
        <p:spPr>
          <a:xfrm>
            <a:off x="7082085" y="1691030"/>
            <a:ext cx="582794" cy="437754"/>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a:solidFill>
                  <a:schemeClr val="tx1"/>
                </a:solidFill>
              </a:rPr>
              <a:t>1.5 ns</a:t>
            </a:r>
          </a:p>
        </p:txBody>
      </p:sp>
      <p:sp>
        <p:nvSpPr>
          <p:cNvPr id="18" name="Right Arrow 17">
            <a:extLst>
              <a:ext uri="{FF2B5EF4-FFF2-40B4-BE49-F238E27FC236}">
                <a16:creationId xmlns:a16="http://schemas.microsoft.com/office/drawing/2014/main" id="{C48ECB50-20C0-985E-00B9-CFC42EB00FC1}"/>
              </a:ext>
            </a:extLst>
          </p:cNvPr>
          <p:cNvSpPr/>
          <p:nvPr/>
        </p:nvSpPr>
        <p:spPr>
          <a:xfrm>
            <a:off x="8623441" y="1644712"/>
            <a:ext cx="475424" cy="437754"/>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500" b="1">
                <a:solidFill>
                  <a:schemeClr val="tx1"/>
                </a:solidFill>
              </a:rPr>
              <a:t>?</a:t>
            </a:r>
          </a:p>
        </p:txBody>
      </p:sp>
      <p:grpSp>
        <p:nvGrpSpPr>
          <p:cNvPr id="41" name="Group 40">
            <a:extLst>
              <a:ext uri="{FF2B5EF4-FFF2-40B4-BE49-F238E27FC236}">
                <a16:creationId xmlns:a16="http://schemas.microsoft.com/office/drawing/2014/main" id="{E7DB2391-F0F9-2711-7A54-22744BB1D1A3}"/>
              </a:ext>
            </a:extLst>
          </p:cNvPr>
          <p:cNvGrpSpPr/>
          <p:nvPr/>
        </p:nvGrpSpPr>
        <p:grpSpPr>
          <a:xfrm>
            <a:off x="127458" y="1122219"/>
            <a:ext cx="5195678" cy="517546"/>
            <a:chOff x="169943" y="1496292"/>
            <a:chExt cx="6927571" cy="690061"/>
          </a:xfrm>
        </p:grpSpPr>
        <p:sp>
          <p:nvSpPr>
            <p:cNvPr id="19" name="Left Brace 18">
              <a:extLst>
                <a:ext uri="{FF2B5EF4-FFF2-40B4-BE49-F238E27FC236}">
                  <a16:creationId xmlns:a16="http://schemas.microsoft.com/office/drawing/2014/main" id="{91C6D212-ECCF-A692-5311-92DB76FC3A35}"/>
                </a:ext>
              </a:extLst>
            </p:cNvPr>
            <p:cNvSpPr/>
            <p:nvPr/>
          </p:nvSpPr>
          <p:spPr>
            <a:xfrm rot="5400000">
              <a:off x="3471753" y="-1439408"/>
              <a:ext cx="323951" cy="6927571"/>
            </a:xfrm>
            <a:prstGeom prst="leftBrace">
              <a:avLst/>
            </a:prstGeom>
            <a:ln w="38100">
              <a:solidFill>
                <a:srgbClr val="2F19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20" name="TextBox 19">
              <a:extLst>
                <a:ext uri="{FF2B5EF4-FFF2-40B4-BE49-F238E27FC236}">
                  <a16:creationId xmlns:a16="http://schemas.microsoft.com/office/drawing/2014/main" id="{8AC220BE-B9E7-F9AD-FACB-88C70137196B}"/>
                </a:ext>
              </a:extLst>
            </p:cNvPr>
            <p:cNvSpPr txBox="1"/>
            <p:nvPr/>
          </p:nvSpPr>
          <p:spPr>
            <a:xfrm>
              <a:off x="3194852" y="1496292"/>
              <a:ext cx="1032761" cy="430886"/>
            </a:xfrm>
            <a:prstGeom prst="rect">
              <a:avLst/>
            </a:prstGeom>
            <a:noFill/>
          </p:spPr>
          <p:txBody>
            <a:bodyPr wrap="none" rtlCol="0">
              <a:spAutoFit/>
            </a:bodyPr>
            <a:lstStyle/>
            <a:p>
              <a:r>
                <a:rPr lang="en-US" sz="1500" b="1">
                  <a:solidFill>
                    <a:srgbClr val="2F19FF"/>
                  </a:solidFill>
                </a:rPr>
                <a:t>OSIRIS</a:t>
              </a:r>
              <a:r>
                <a:rPr lang="en-US" sz="1500" baseline="30000">
                  <a:solidFill>
                    <a:srgbClr val="2F19FF"/>
                  </a:solidFill>
                </a:rPr>
                <a:t>1</a:t>
              </a:r>
            </a:p>
          </p:txBody>
        </p:sp>
      </p:grpSp>
      <p:grpSp>
        <p:nvGrpSpPr>
          <p:cNvPr id="43" name="Group 42">
            <a:extLst>
              <a:ext uri="{FF2B5EF4-FFF2-40B4-BE49-F238E27FC236}">
                <a16:creationId xmlns:a16="http://schemas.microsoft.com/office/drawing/2014/main" id="{0B4ACB3E-BBB7-F6D2-D218-735A5E35346D}"/>
              </a:ext>
            </a:extLst>
          </p:cNvPr>
          <p:cNvGrpSpPr/>
          <p:nvPr/>
        </p:nvGrpSpPr>
        <p:grpSpPr>
          <a:xfrm>
            <a:off x="5362986" y="1095501"/>
            <a:ext cx="3124903" cy="542783"/>
            <a:chOff x="7150647" y="1472542"/>
            <a:chExt cx="4166537" cy="723711"/>
          </a:xfrm>
        </p:grpSpPr>
        <p:sp>
          <p:nvSpPr>
            <p:cNvPr id="21" name="Left Brace 20">
              <a:extLst>
                <a:ext uri="{FF2B5EF4-FFF2-40B4-BE49-F238E27FC236}">
                  <a16:creationId xmlns:a16="http://schemas.microsoft.com/office/drawing/2014/main" id="{FB073E5A-5C3D-7365-E0D8-2D8294692EDA}"/>
                </a:ext>
              </a:extLst>
            </p:cNvPr>
            <p:cNvSpPr/>
            <p:nvPr/>
          </p:nvSpPr>
          <p:spPr>
            <a:xfrm rot="5400000">
              <a:off x="9071940" y="-48992"/>
              <a:ext cx="323952" cy="4166537"/>
            </a:xfrm>
            <a:prstGeom prst="leftBrace">
              <a:avLst/>
            </a:prstGeom>
            <a:ln w="38100">
              <a:solidFill>
                <a:srgbClr val="FF00F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22" name="TextBox 21">
              <a:extLst>
                <a:ext uri="{FF2B5EF4-FFF2-40B4-BE49-F238E27FC236}">
                  <a16:creationId xmlns:a16="http://schemas.microsoft.com/office/drawing/2014/main" id="{18A3BB21-9301-39AE-7B84-0C8C76374237}"/>
                </a:ext>
              </a:extLst>
            </p:cNvPr>
            <p:cNvSpPr txBox="1"/>
            <p:nvPr/>
          </p:nvSpPr>
          <p:spPr>
            <a:xfrm>
              <a:off x="8752114" y="1472542"/>
              <a:ext cx="1036267" cy="430887"/>
            </a:xfrm>
            <a:prstGeom prst="rect">
              <a:avLst/>
            </a:prstGeom>
            <a:noFill/>
          </p:spPr>
          <p:txBody>
            <a:bodyPr wrap="none" rtlCol="0">
              <a:spAutoFit/>
            </a:bodyPr>
            <a:lstStyle/>
            <a:p>
              <a:r>
                <a:rPr lang="en-US" sz="1500" b="1">
                  <a:solidFill>
                    <a:srgbClr val="FF00F9"/>
                  </a:solidFill>
                </a:rPr>
                <a:t>LCODE</a:t>
              </a:r>
              <a:r>
                <a:rPr lang="en-US" sz="1500" baseline="30000">
                  <a:solidFill>
                    <a:srgbClr val="FF00F9"/>
                  </a:solidFill>
                </a:rPr>
                <a:t>2</a:t>
              </a:r>
            </a:p>
          </p:txBody>
        </p:sp>
      </p:grpSp>
      <p:grpSp>
        <p:nvGrpSpPr>
          <p:cNvPr id="39" name="Group 38">
            <a:extLst>
              <a:ext uri="{FF2B5EF4-FFF2-40B4-BE49-F238E27FC236}">
                <a16:creationId xmlns:a16="http://schemas.microsoft.com/office/drawing/2014/main" id="{7D13FC7A-08FC-F498-9B96-BD32024F112D}"/>
              </a:ext>
            </a:extLst>
          </p:cNvPr>
          <p:cNvGrpSpPr/>
          <p:nvPr/>
        </p:nvGrpSpPr>
        <p:grpSpPr>
          <a:xfrm>
            <a:off x="5370408" y="2186515"/>
            <a:ext cx="3124903" cy="534141"/>
            <a:chOff x="7160543" y="2915351"/>
            <a:chExt cx="4166537" cy="712188"/>
          </a:xfrm>
        </p:grpSpPr>
        <p:sp>
          <p:nvSpPr>
            <p:cNvPr id="23" name="Left Brace 22">
              <a:extLst>
                <a:ext uri="{FF2B5EF4-FFF2-40B4-BE49-F238E27FC236}">
                  <a16:creationId xmlns:a16="http://schemas.microsoft.com/office/drawing/2014/main" id="{BDA05B0F-0714-6DC5-0EC0-11235F6D15BB}"/>
                </a:ext>
              </a:extLst>
            </p:cNvPr>
            <p:cNvSpPr/>
            <p:nvPr/>
          </p:nvSpPr>
          <p:spPr>
            <a:xfrm rot="16200000">
              <a:off x="9081836" y="994058"/>
              <a:ext cx="323952" cy="4166537"/>
            </a:xfrm>
            <a:prstGeom prst="leftBrace">
              <a:avLst/>
            </a:pr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24" name="TextBox 23">
              <a:extLst>
                <a:ext uri="{FF2B5EF4-FFF2-40B4-BE49-F238E27FC236}">
                  <a16:creationId xmlns:a16="http://schemas.microsoft.com/office/drawing/2014/main" id="{14CE9CFE-332D-C111-3D51-C07D5507045B}"/>
                </a:ext>
              </a:extLst>
            </p:cNvPr>
            <p:cNvSpPr txBox="1"/>
            <p:nvPr/>
          </p:nvSpPr>
          <p:spPr>
            <a:xfrm>
              <a:off x="7576462" y="3227429"/>
              <a:ext cx="3439574" cy="400110"/>
            </a:xfrm>
            <a:prstGeom prst="rect">
              <a:avLst/>
            </a:prstGeom>
            <a:noFill/>
          </p:spPr>
          <p:txBody>
            <a:bodyPr wrap="none" rtlCol="0">
              <a:spAutoFit/>
            </a:bodyPr>
            <a:lstStyle/>
            <a:p>
              <a:r>
                <a:rPr lang="en-US" sz="1350">
                  <a:solidFill>
                    <a:srgbClr val="FF0000"/>
                  </a:solidFill>
                </a:rPr>
                <a:t>Zgadzaj et al. FACET-I experiments</a:t>
              </a:r>
            </a:p>
          </p:txBody>
        </p:sp>
      </p:grpSp>
      <p:grpSp>
        <p:nvGrpSpPr>
          <p:cNvPr id="45" name="Group 44">
            <a:extLst>
              <a:ext uri="{FF2B5EF4-FFF2-40B4-BE49-F238E27FC236}">
                <a16:creationId xmlns:a16="http://schemas.microsoft.com/office/drawing/2014/main" id="{FF99E5A8-6086-B505-F0E3-CBDFEA067230}"/>
              </a:ext>
            </a:extLst>
          </p:cNvPr>
          <p:cNvGrpSpPr/>
          <p:nvPr/>
        </p:nvGrpSpPr>
        <p:grpSpPr>
          <a:xfrm>
            <a:off x="8409363" y="2185028"/>
            <a:ext cx="760753" cy="744934"/>
            <a:chOff x="11212484" y="2913372"/>
            <a:chExt cx="1014337" cy="993245"/>
          </a:xfrm>
        </p:grpSpPr>
        <p:sp>
          <p:nvSpPr>
            <p:cNvPr id="25" name="Left Brace 24">
              <a:extLst>
                <a:ext uri="{FF2B5EF4-FFF2-40B4-BE49-F238E27FC236}">
                  <a16:creationId xmlns:a16="http://schemas.microsoft.com/office/drawing/2014/main" id="{8C5933E8-5E05-1480-023F-B43816AF79B0}"/>
                </a:ext>
              </a:extLst>
            </p:cNvPr>
            <p:cNvSpPr/>
            <p:nvPr/>
          </p:nvSpPr>
          <p:spPr>
            <a:xfrm rot="16200000">
              <a:off x="11610030" y="2703657"/>
              <a:ext cx="323952" cy="743382"/>
            </a:xfrm>
            <a:prstGeom prst="leftBrace">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26" name="TextBox 25">
              <a:extLst>
                <a:ext uri="{FF2B5EF4-FFF2-40B4-BE49-F238E27FC236}">
                  <a16:creationId xmlns:a16="http://schemas.microsoft.com/office/drawing/2014/main" id="{60416E8A-9302-C475-819F-EFD4268A95A1}"/>
                </a:ext>
              </a:extLst>
            </p:cNvPr>
            <p:cNvSpPr txBox="1"/>
            <p:nvPr/>
          </p:nvSpPr>
          <p:spPr>
            <a:xfrm>
              <a:off x="11212484" y="3167954"/>
              <a:ext cx="1014337" cy="738663"/>
            </a:xfrm>
            <a:prstGeom prst="rect">
              <a:avLst/>
            </a:prstGeom>
            <a:noFill/>
          </p:spPr>
          <p:txBody>
            <a:bodyPr wrap="square" rtlCol="0">
              <a:spAutoFit/>
            </a:bodyPr>
            <a:lstStyle/>
            <a:p>
              <a:pPr algn="ctr"/>
              <a:r>
                <a:rPr lang="en-US" sz="1500" b="1" dirty="0"/>
                <a:t>current </a:t>
              </a:r>
            </a:p>
            <a:p>
              <a:pPr algn="ctr"/>
              <a:r>
                <a:rPr lang="en-US" sz="1500" b="1" dirty="0" err="1"/>
                <a:t>expts</a:t>
              </a:r>
              <a:endParaRPr lang="en-US" sz="1500" b="1" dirty="0"/>
            </a:p>
          </p:txBody>
        </p:sp>
      </p:grpSp>
      <p:grpSp>
        <p:nvGrpSpPr>
          <p:cNvPr id="44" name="Group 43">
            <a:extLst>
              <a:ext uri="{FF2B5EF4-FFF2-40B4-BE49-F238E27FC236}">
                <a16:creationId xmlns:a16="http://schemas.microsoft.com/office/drawing/2014/main" id="{CBF557D2-180C-9998-860E-1ED762A80BC8}"/>
              </a:ext>
            </a:extLst>
          </p:cNvPr>
          <p:cNvGrpSpPr/>
          <p:nvPr/>
        </p:nvGrpSpPr>
        <p:grpSpPr>
          <a:xfrm>
            <a:off x="5550553" y="2846359"/>
            <a:ext cx="3420771" cy="1995977"/>
            <a:chOff x="7549091" y="4149198"/>
            <a:chExt cx="4561028" cy="2661302"/>
          </a:xfrm>
        </p:grpSpPr>
        <p:pic>
          <p:nvPicPr>
            <p:cNvPr id="34" name="Picture 33">
              <a:extLst>
                <a:ext uri="{FF2B5EF4-FFF2-40B4-BE49-F238E27FC236}">
                  <a16:creationId xmlns:a16="http://schemas.microsoft.com/office/drawing/2014/main" id="{2A3B2370-2F2A-D784-57FA-FDCD49B5B45D}"/>
                </a:ext>
              </a:extLst>
            </p:cNvPr>
            <p:cNvPicPr>
              <a:picLocks noChangeAspect="1"/>
            </p:cNvPicPr>
            <p:nvPr/>
          </p:nvPicPr>
          <p:blipFill>
            <a:blip r:embed="rId3"/>
            <a:stretch>
              <a:fillRect/>
            </a:stretch>
          </p:blipFill>
          <p:spPr>
            <a:xfrm>
              <a:off x="8029456" y="4149198"/>
              <a:ext cx="4080663" cy="2661302"/>
            </a:xfrm>
            <a:prstGeom prst="rect">
              <a:avLst/>
            </a:prstGeom>
          </p:spPr>
        </p:pic>
        <p:sp>
          <p:nvSpPr>
            <p:cNvPr id="35" name="Right Arrow 34">
              <a:extLst>
                <a:ext uri="{FF2B5EF4-FFF2-40B4-BE49-F238E27FC236}">
                  <a16:creationId xmlns:a16="http://schemas.microsoft.com/office/drawing/2014/main" id="{84533CE6-2126-5C57-4E7D-97FBCFD78F8A}"/>
                </a:ext>
              </a:extLst>
            </p:cNvPr>
            <p:cNvSpPr/>
            <p:nvPr/>
          </p:nvSpPr>
          <p:spPr>
            <a:xfrm>
              <a:off x="7549091" y="5136546"/>
              <a:ext cx="391924" cy="677798"/>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37" name="TextBox 36">
            <a:extLst>
              <a:ext uri="{FF2B5EF4-FFF2-40B4-BE49-F238E27FC236}">
                <a16:creationId xmlns:a16="http://schemas.microsoft.com/office/drawing/2014/main" id="{E5D40294-DBD0-BC7C-0EB6-F880B459AABD}"/>
              </a:ext>
            </a:extLst>
          </p:cNvPr>
          <p:cNvSpPr txBox="1"/>
          <p:nvPr/>
        </p:nvSpPr>
        <p:spPr>
          <a:xfrm>
            <a:off x="7421771" y="1084733"/>
            <a:ext cx="1784464" cy="230832"/>
          </a:xfrm>
          <a:prstGeom prst="rect">
            <a:avLst/>
          </a:prstGeom>
          <a:noFill/>
        </p:spPr>
        <p:txBody>
          <a:bodyPr wrap="none" rtlCol="0">
            <a:spAutoFit/>
          </a:bodyPr>
          <a:lstStyle/>
          <a:p>
            <a:pPr algn="ctr"/>
            <a:r>
              <a:rPr lang="en-US" sz="900" baseline="30000" dirty="0">
                <a:solidFill>
                  <a:srgbClr val="2F19FF"/>
                </a:solidFill>
              </a:rPr>
              <a:t>1</a:t>
            </a:r>
            <a:r>
              <a:rPr lang="en-US" sz="900" dirty="0">
                <a:solidFill>
                  <a:srgbClr val="2F19FF"/>
                </a:solidFill>
              </a:rPr>
              <a:t> Fonseca, </a:t>
            </a:r>
            <a:r>
              <a:rPr lang="en-US" sz="900" i="1" dirty="0">
                <a:solidFill>
                  <a:srgbClr val="2F19FF"/>
                </a:solidFill>
              </a:rPr>
              <a:t>PPCF </a:t>
            </a:r>
            <a:r>
              <a:rPr lang="en-US" sz="900" b="1" dirty="0">
                <a:solidFill>
                  <a:srgbClr val="2F19FF"/>
                </a:solidFill>
              </a:rPr>
              <a:t>55</a:t>
            </a:r>
            <a:r>
              <a:rPr lang="en-US" sz="900" dirty="0">
                <a:solidFill>
                  <a:srgbClr val="2F19FF"/>
                </a:solidFill>
              </a:rPr>
              <a:t>, 124011 (2013)</a:t>
            </a:r>
          </a:p>
        </p:txBody>
      </p:sp>
      <p:grpSp>
        <p:nvGrpSpPr>
          <p:cNvPr id="40" name="Group 39">
            <a:extLst>
              <a:ext uri="{FF2B5EF4-FFF2-40B4-BE49-F238E27FC236}">
                <a16:creationId xmlns:a16="http://schemas.microsoft.com/office/drawing/2014/main" id="{DCCCFDDF-EF8D-CA46-C3F6-F1E855BE7117}"/>
              </a:ext>
            </a:extLst>
          </p:cNvPr>
          <p:cNvGrpSpPr/>
          <p:nvPr/>
        </p:nvGrpSpPr>
        <p:grpSpPr>
          <a:xfrm>
            <a:off x="78566" y="2502931"/>
            <a:ext cx="5471987" cy="2313483"/>
            <a:chOff x="162885" y="3763353"/>
            <a:chExt cx="7295983" cy="3084644"/>
          </a:xfrm>
        </p:grpSpPr>
        <p:pic>
          <p:nvPicPr>
            <p:cNvPr id="31" name="Picture 30" descr="A picture containing PowerPoint&#10;&#10;Description automatically generated">
              <a:extLst>
                <a:ext uri="{FF2B5EF4-FFF2-40B4-BE49-F238E27FC236}">
                  <a16:creationId xmlns:a16="http://schemas.microsoft.com/office/drawing/2014/main" id="{76E675FB-C41C-E911-140C-C1788F2C71A2}"/>
                </a:ext>
              </a:extLst>
            </p:cNvPr>
            <p:cNvPicPr>
              <a:picLocks noChangeAspect="1"/>
            </p:cNvPicPr>
            <p:nvPr/>
          </p:nvPicPr>
          <p:blipFill>
            <a:blip r:embed="rId4"/>
            <a:stretch>
              <a:fillRect/>
            </a:stretch>
          </p:blipFill>
          <p:spPr>
            <a:xfrm>
              <a:off x="2841861" y="3962367"/>
              <a:ext cx="4617007" cy="2885630"/>
            </a:xfrm>
            <a:prstGeom prst="rect">
              <a:avLst/>
            </a:prstGeom>
          </p:spPr>
        </p:pic>
        <p:pic>
          <p:nvPicPr>
            <p:cNvPr id="32" name="Picture 31" descr="A picture containing text, device&#10;&#10;Description automatically generated">
              <a:extLst>
                <a:ext uri="{FF2B5EF4-FFF2-40B4-BE49-F238E27FC236}">
                  <a16:creationId xmlns:a16="http://schemas.microsoft.com/office/drawing/2014/main" id="{CCB479B2-09F9-20F3-F22B-553A6D06588C}"/>
                </a:ext>
              </a:extLst>
            </p:cNvPr>
            <p:cNvPicPr>
              <a:picLocks noChangeAspect="1"/>
            </p:cNvPicPr>
            <p:nvPr/>
          </p:nvPicPr>
          <p:blipFill rotWithShape="1">
            <a:blip r:embed="rId5"/>
            <a:srcRect l="1346" t="2631" r="2425" b="4280"/>
            <a:stretch/>
          </p:blipFill>
          <p:spPr>
            <a:xfrm>
              <a:off x="162885" y="4554767"/>
              <a:ext cx="2356669" cy="1537275"/>
            </a:xfrm>
            <a:prstGeom prst="rect">
              <a:avLst/>
            </a:prstGeom>
          </p:spPr>
        </p:pic>
        <p:sp>
          <p:nvSpPr>
            <p:cNvPr id="38" name="Freeform 37">
              <a:extLst>
                <a:ext uri="{FF2B5EF4-FFF2-40B4-BE49-F238E27FC236}">
                  <a16:creationId xmlns:a16="http://schemas.microsoft.com/office/drawing/2014/main" id="{E83A9296-D45B-9A0E-23F1-F6BAF4710D3F}"/>
                </a:ext>
              </a:extLst>
            </p:cNvPr>
            <p:cNvSpPr/>
            <p:nvPr/>
          </p:nvSpPr>
          <p:spPr>
            <a:xfrm>
              <a:off x="732531" y="3763353"/>
              <a:ext cx="3103199" cy="2664945"/>
            </a:xfrm>
            <a:custGeom>
              <a:avLst/>
              <a:gdLst>
                <a:gd name="connsiteX0" fmla="*/ 241246 w 3103199"/>
                <a:gd name="connsiteY0" fmla="*/ 2043681 h 2664945"/>
                <a:gd name="connsiteX1" fmla="*/ 74991 w 3103199"/>
                <a:gd name="connsiteY1" fmla="*/ 2162434 h 2664945"/>
                <a:gd name="connsiteX2" fmla="*/ 3739 w 3103199"/>
                <a:gd name="connsiteY2" fmla="*/ 2423691 h 2664945"/>
                <a:gd name="connsiteX3" fmla="*/ 181869 w 3103199"/>
                <a:gd name="connsiteY3" fmla="*/ 2625572 h 2664945"/>
                <a:gd name="connsiteX4" fmla="*/ 633131 w 3103199"/>
                <a:gd name="connsiteY4" fmla="*/ 2661198 h 2664945"/>
                <a:gd name="connsiteX5" fmla="*/ 1179396 w 3103199"/>
                <a:gd name="connsiteY5" fmla="*/ 2661198 h 2664945"/>
                <a:gd name="connsiteX6" fmla="*/ 1571282 w 3103199"/>
                <a:gd name="connsiteY6" fmla="*/ 2637447 h 2664945"/>
                <a:gd name="connsiteX7" fmla="*/ 1868165 w 3103199"/>
                <a:gd name="connsiteY7" fmla="*/ 2459317 h 2664945"/>
                <a:gd name="connsiteX8" fmla="*/ 1939417 w 3103199"/>
                <a:gd name="connsiteY8" fmla="*/ 1984304 h 2664945"/>
                <a:gd name="connsiteX9" fmla="*/ 1951292 w 3103199"/>
                <a:gd name="connsiteY9" fmla="*/ 761146 h 2664945"/>
                <a:gd name="connsiteX10" fmla="*/ 1951292 w 3103199"/>
                <a:gd name="connsiteY10" fmla="*/ 416761 h 2664945"/>
                <a:gd name="connsiteX11" fmla="*/ 2117547 w 3103199"/>
                <a:gd name="connsiteY11" fmla="*/ 214881 h 2664945"/>
                <a:gd name="connsiteX12" fmla="*/ 2426305 w 3103199"/>
                <a:gd name="connsiteY12" fmla="*/ 48626 h 2664945"/>
                <a:gd name="connsiteX13" fmla="*/ 2806316 w 3103199"/>
                <a:gd name="connsiteY13" fmla="*/ 1125 h 2664945"/>
                <a:gd name="connsiteX14" fmla="*/ 3031947 w 3103199"/>
                <a:gd name="connsiteY14" fmla="*/ 84252 h 2664945"/>
                <a:gd name="connsiteX15" fmla="*/ 3103199 w 3103199"/>
                <a:gd name="connsiteY15" fmla="*/ 226756 h 2664945"/>
                <a:gd name="connsiteX16" fmla="*/ 3103199 w 3103199"/>
                <a:gd name="connsiteY16" fmla="*/ 226756 h 2664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103199" h="2664945">
                  <a:moveTo>
                    <a:pt x="241246" y="2043681"/>
                  </a:moveTo>
                  <a:cubicBezTo>
                    <a:pt x="177910" y="2071390"/>
                    <a:pt x="114575" y="2099099"/>
                    <a:pt x="74991" y="2162434"/>
                  </a:cubicBezTo>
                  <a:cubicBezTo>
                    <a:pt x="35407" y="2225769"/>
                    <a:pt x="-14074" y="2346501"/>
                    <a:pt x="3739" y="2423691"/>
                  </a:cubicBezTo>
                  <a:cubicBezTo>
                    <a:pt x="21552" y="2500881"/>
                    <a:pt x="76970" y="2585988"/>
                    <a:pt x="181869" y="2625572"/>
                  </a:cubicBezTo>
                  <a:cubicBezTo>
                    <a:pt x="286768" y="2665157"/>
                    <a:pt x="466877" y="2655260"/>
                    <a:pt x="633131" y="2661198"/>
                  </a:cubicBezTo>
                  <a:cubicBezTo>
                    <a:pt x="799385" y="2667136"/>
                    <a:pt x="1023038" y="2665156"/>
                    <a:pt x="1179396" y="2661198"/>
                  </a:cubicBezTo>
                  <a:cubicBezTo>
                    <a:pt x="1335754" y="2657240"/>
                    <a:pt x="1456487" y="2671094"/>
                    <a:pt x="1571282" y="2637447"/>
                  </a:cubicBezTo>
                  <a:cubicBezTo>
                    <a:pt x="1686077" y="2603800"/>
                    <a:pt x="1806809" y="2568174"/>
                    <a:pt x="1868165" y="2459317"/>
                  </a:cubicBezTo>
                  <a:cubicBezTo>
                    <a:pt x="1929521" y="2350460"/>
                    <a:pt x="1925563" y="2267333"/>
                    <a:pt x="1939417" y="1984304"/>
                  </a:cubicBezTo>
                  <a:cubicBezTo>
                    <a:pt x="1953272" y="1701275"/>
                    <a:pt x="1949313" y="1022403"/>
                    <a:pt x="1951292" y="761146"/>
                  </a:cubicBezTo>
                  <a:cubicBezTo>
                    <a:pt x="1953271" y="499889"/>
                    <a:pt x="1923583" y="507805"/>
                    <a:pt x="1951292" y="416761"/>
                  </a:cubicBezTo>
                  <a:cubicBezTo>
                    <a:pt x="1979001" y="325717"/>
                    <a:pt x="2038378" y="276237"/>
                    <a:pt x="2117547" y="214881"/>
                  </a:cubicBezTo>
                  <a:cubicBezTo>
                    <a:pt x="2196716" y="153525"/>
                    <a:pt x="2311510" y="84252"/>
                    <a:pt x="2426305" y="48626"/>
                  </a:cubicBezTo>
                  <a:cubicBezTo>
                    <a:pt x="2541100" y="13000"/>
                    <a:pt x="2705376" y="-4813"/>
                    <a:pt x="2806316" y="1125"/>
                  </a:cubicBezTo>
                  <a:cubicBezTo>
                    <a:pt x="2907256" y="7063"/>
                    <a:pt x="2982467" y="46647"/>
                    <a:pt x="3031947" y="84252"/>
                  </a:cubicBezTo>
                  <a:cubicBezTo>
                    <a:pt x="3081427" y="121857"/>
                    <a:pt x="3103199" y="226756"/>
                    <a:pt x="3103199" y="226756"/>
                  </a:cubicBezTo>
                  <a:lnTo>
                    <a:pt x="3103199" y="226756"/>
                  </a:lnTo>
                </a:path>
              </a:pathLst>
            </a:custGeom>
            <a:noFill/>
            <a:ln w="38100">
              <a:solidFill>
                <a:schemeClr val="tx1"/>
              </a:solidFill>
              <a:headEnd type="none" w="med" len="med"/>
              <a:tailEnd type="arrow"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42" name="TextBox 41">
            <a:extLst>
              <a:ext uri="{FF2B5EF4-FFF2-40B4-BE49-F238E27FC236}">
                <a16:creationId xmlns:a16="http://schemas.microsoft.com/office/drawing/2014/main" id="{992081FE-43A2-2FA9-7F7A-2F598AA1742A}"/>
              </a:ext>
            </a:extLst>
          </p:cNvPr>
          <p:cNvSpPr txBox="1"/>
          <p:nvPr/>
        </p:nvSpPr>
        <p:spPr>
          <a:xfrm>
            <a:off x="7558085" y="1248710"/>
            <a:ext cx="1651414" cy="230832"/>
          </a:xfrm>
          <a:prstGeom prst="rect">
            <a:avLst/>
          </a:prstGeom>
          <a:noFill/>
        </p:spPr>
        <p:txBody>
          <a:bodyPr wrap="none" rtlCol="0">
            <a:spAutoFit/>
          </a:bodyPr>
          <a:lstStyle/>
          <a:p>
            <a:r>
              <a:rPr lang="en-US" sz="900" baseline="30000" dirty="0">
                <a:solidFill>
                  <a:srgbClr val="FF00F9"/>
                </a:solidFill>
              </a:rPr>
              <a:t>2</a:t>
            </a:r>
            <a:r>
              <a:rPr lang="en-US" sz="900" dirty="0">
                <a:solidFill>
                  <a:srgbClr val="FF00F9"/>
                </a:solidFill>
              </a:rPr>
              <a:t> </a:t>
            </a:r>
            <a:r>
              <a:rPr lang="en-US" sz="900" dirty="0" err="1">
                <a:solidFill>
                  <a:srgbClr val="FF00F9"/>
                </a:solidFill>
              </a:rPr>
              <a:t>Lotov</a:t>
            </a:r>
            <a:r>
              <a:rPr lang="en-US" sz="900" dirty="0">
                <a:solidFill>
                  <a:srgbClr val="FF00F9"/>
                </a:solidFill>
              </a:rPr>
              <a:t>, </a:t>
            </a:r>
            <a:r>
              <a:rPr lang="en-US" sz="900" i="1" dirty="0" err="1">
                <a:solidFill>
                  <a:srgbClr val="FF00F9"/>
                </a:solidFill>
              </a:rPr>
              <a:t>NI</a:t>
            </a:r>
            <a:r>
              <a:rPr lang="en-US" sz="900" i="1" dirty="0">
                <a:solidFill>
                  <a:srgbClr val="FF00F9"/>
                </a:solidFill>
              </a:rPr>
              <a:t>M-</a:t>
            </a:r>
            <a:r>
              <a:rPr lang="en-US" sz="900" dirty="0">
                <a:solidFill>
                  <a:srgbClr val="FF00F9"/>
                </a:solidFill>
              </a:rPr>
              <a:t>A </a:t>
            </a:r>
            <a:r>
              <a:rPr lang="en-US" sz="900" b="1" dirty="0">
                <a:solidFill>
                  <a:srgbClr val="FF00F9"/>
                </a:solidFill>
              </a:rPr>
              <a:t>829</a:t>
            </a:r>
            <a:r>
              <a:rPr lang="en-US" sz="900" dirty="0">
                <a:solidFill>
                  <a:srgbClr val="FF00F9"/>
                </a:solidFill>
              </a:rPr>
              <a:t>, 350 (2016).</a:t>
            </a:r>
          </a:p>
        </p:txBody>
      </p:sp>
      <p:sp>
        <p:nvSpPr>
          <p:cNvPr id="2" name="Slide Number Placeholder 1">
            <a:extLst>
              <a:ext uri="{FF2B5EF4-FFF2-40B4-BE49-F238E27FC236}">
                <a16:creationId xmlns:a16="http://schemas.microsoft.com/office/drawing/2014/main" id="{0096820C-8A21-0808-E0BE-8AF5B50B7E22}"/>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2</a:t>
            </a:fld>
            <a:endParaRPr lang="en"/>
          </a:p>
        </p:txBody>
      </p:sp>
      <p:pic>
        <p:nvPicPr>
          <p:cNvPr id="33" name="Picture 32" descr="http://w3.campusexplorer.com/media/376x262/media-2A09DA8D.png">
            <a:extLst>
              <a:ext uri="{FF2B5EF4-FFF2-40B4-BE49-F238E27FC236}">
                <a16:creationId xmlns:a16="http://schemas.microsoft.com/office/drawing/2014/main" id="{DCD1F606-8590-88F0-1439-463A70C0EBF1}"/>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sharpenSoften amount="93000"/>
                    </a14:imgEffect>
                  </a14:imgLayer>
                </a14:imgProps>
              </a:ext>
              <a:ext uri="{28A0092B-C50C-407E-A947-70E740481C1C}">
                <a14:useLocalDpi xmlns:a14="http://schemas.microsoft.com/office/drawing/2010/main" val="0"/>
              </a:ext>
            </a:extLst>
          </a:blip>
          <a:srcRect t="12543" b="14681"/>
          <a:stretch/>
        </p:blipFill>
        <p:spPr bwMode="auto">
          <a:xfrm>
            <a:off x="-1" y="20185"/>
            <a:ext cx="1224593" cy="621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TextBox 47">
            <a:extLst>
              <a:ext uri="{FF2B5EF4-FFF2-40B4-BE49-F238E27FC236}">
                <a16:creationId xmlns:a16="http://schemas.microsoft.com/office/drawing/2014/main" id="{8192B81A-188E-36E9-A47F-D3509FD988AE}"/>
              </a:ext>
            </a:extLst>
          </p:cNvPr>
          <p:cNvSpPr txBox="1"/>
          <p:nvPr/>
        </p:nvSpPr>
        <p:spPr>
          <a:xfrm>
            <a:off x="-371575" y="2591055"/>
            <a:ext cx="2667783" cy="307777"/>
          </a:xfrm>
          <a:prstGeom prst="rect">
            <a:avLst/>
          </a:prstGeom>
          <a:noFill/>
        </p:spPr>
        <p:txBody>
          <a:bodyPr wrap="square">
            <a:spAutoFit/>
          </a:bodyPr>
          <a:lstStyle/>
          <a:p>
            <a:pPr algn="ctr"/>
            <a:r>
              <a:rPr lang="en-US" sz="1400" dirty="0"/>
              <a:t>20 GeV, 2 </a:t>
            </a:r>
            <a:r>
              <a:rPr lang="en-US" sz="1400" dirty="0" err="1"/>
              <a:t>nC</a:t>
            </a:r>
            <a:r>
              <a:rPr lang="en-US" sz="1400" dirty="0"/>
              <a:t> e-bunches  </a:t>
            </a:r>
          </a:p>
        </p:txBody>
      </p:sp>
    </p:spTree>
    <p:extLst>
      <p:ext uri="{BB962C8B-B14F-4D97-AF65-F5344CB8AC3E}">
        <p14:creationId xmlns:p14="http://schemas.microsoft.com/office/powerpoint/2010/main" val="3304029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wipe(up)">
                                      <p:cBhvr>
                                        <p:cTn id="7" dur="500"/>
                                        <p:tgtEl>
                                          <p:spTgt spid="39"/>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40"/>
                                        </p:tgtEl>
                                        <p:attrNameLst>
                                          <p:attrName>style.visibility</p:attrName>
                                        </p:attrNameLst>
                                      </p:cBhvr>
                                      <p:to>
                                        <p:strVal val="visible"/>
                                      </p:to>
                                    </p:set>
                                    <p:animEffect transition="in" filter="wipe(left)">
                                      <p:cBhvr>
                                        <p:cTn id="11" dur="500"/>
                                        <p:tgtEl>
                                          <p:spTgt spid="40"/>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48"/>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41"/>
                                        </p:tgtEl>
                                        <p:attrNameLst>
                                          <p:attrName>style.visibility</p:attrName>
                                        </p:attrNameLst>
                                      </p:cBhvr>
                                      <p:to>
                                        <p:strVal val="visible"/>
                                      </p:to>
                                    </p:set>
                                    <p:animEffect transition="in" filter="wipe(down)">
                                      <p:cBhvr>
                                        <p:cTn id="18" dur="500"/>
                                        <p:tgtEl>
                                          <p:spTgt spid="41"/>
                                        </p:tgtEl>
                                      </p:cBhvr>
                                    </p:animEffect>
                                  </p:childTnLst>
                                </p:cTn>
                              </p:par>
                            </p:childTnLst>
                          </p:cTn>
                        </p:par>
                        <p:par>
                          <p:cTn id="19" fill="hold">
                            <p:stCondLst>
                              <p:cond delay="500"/>
                            </p:stCondLst>
                            <p:childTnLst>
                              <p:par>
                                <p:cTn id="20" presetID="1" presetClass="entr" presetSubtype="0" fill="hold" grpId="0" nodeType="afterEffect">
                                  <p:stCondLst>
                                    <p:cond delay="0"/>
                                  </p:stCondLst>
                                  <p:childTnLst>
                                    <p:set>
                                      <p:cBhvr>
                                        <p:cTn id="21" dur="1" fill="hold">
                                          <p:stCondLst>
                                            <p:cond delay="0"/>
                                          </p:stCondLst>
                                        </p:cTn>
                                        <p:tgtEl>
                                          <p:spTgt spid="37"/>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43"/>
                                        </p:tgtEl>
                                        <p:attrNameLst>
                                          <p:attrName>style.visibility</p:attrName>
                                        </p:attrNameLst>
                                      </p:cBhvr>
                                      <p:to>
                                        <p:strVal val="visible"/>
                                      </p:to>
                                    </p:set>
                                    <p:animEffect transition="in" filter="wipe(down)">
                                      <p:cBhvr>
                                        <p:cTn id="26" dur="500"/>
                                        <p:tgtEl>
                                          <p:spTgt spid="43"/>
                                        </p:tgtEl>
                                      </p:cBhvr>
                                    </p:animEffect>
                                  </p:childTnLst>
                                </p:cTn>
                              </p:par>
                            </p:childTnLst>
                          </p:cTn>
                        </p:par>
                        <p:par>
                          <p:cTn id="27" fill="hold">
                            <p:stCondLst>
                              <p:cond delay="500"/>
                            </p:stCondLst>
                            <p:childTnLst>
                              <p:par>
                                <p:cTn id="28" presetID="1" presetClass="entr" presetSubtype="0" fill="hold" grpId="0" nodeType="afterEffect">
                                  <p:stCondLst>
                                    <p:cond delay="0"/>
                                  </p:stCondLst>
                                  <p:childTnLst>
                                    <p:set>
                                      <p:cBhvr>
                                        <p:cTn id="29" dur="1" fill="hold">
                                          <p:stCondLst>
                                            <p:cond delay="0"/>
                                          </p:stCondLst>
                                        </p:cTn>
                                        <p:tgtEl>
                                          <p:spTgt spid="42"/>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44"/>
                                        </p:tgtEl>
                                        <p:attrNameLst>
                                          <p:attrName>style.visibility</p:attrName>
                                        </p:attrNameLst>
                                      </p:cBhvr>
                                      <p:to>
                                        <p:strVal val="visible"/>
                                      </p:to>
                                    </p:set>
                                    <p:animEffect transition="in" filter="wipe(left)">
                                      <p:cBhvr>
                                        <p:cTn id="34" dur="500"/>
                                        <p:tgtEl>
                                          <p:spTgt spid="44"/>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nodeType="clickEffect">
                                  <p:stCondLst>
                                    <p:cond delay="0"/>
                                  </p:stCondLst>
                                  <p:childTnLst>
                                    <p:set>
                                      <p:cBhvr>
                                        <p:cTn id="38" dur="1" fill="hold">
                                          <p:stCondLst>
                                            <p:cond delay="0"/>
                                          </p:stCondLst>
                                        </p:cTn>
                                        <p:tgtEl>
                                          <p:spTgt spid="45"/>
                                        </p:tgtEl>
                                        <p:attrNameLst>
                                          <p:attrName>style.visibility</p:attrName>
                                        </p:attrNameLst>
                                      </p:cBhvr>
                                      <p:to>
                                        <p:strVal val="visible"/>
                                      </p:to>
                                    </p:set>
                                    <p:animEffect transition="in" filter="wipe(up)">
                                      <p:cBhvr>
                                        <p:cTn id="39"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42" grpId="0"/>
      <p:bldP spid="4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39F485-49D4-1C74-D878-C0427F8332A9}"/>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119320CE-11CE-78F1-3978-CA20C270F5E0}"/>
              </a:ext>
            </a:extLst>
          </p:cNvPr>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rot="16200000">
            <a:off x="6831181" y="76450"/>
            <a:ext cx="2367369" cy="2227817"/>
          </a:xfrm>
          <a:prstGeom prst="rect">
            <a:avLst/>
          </a:prstGeom>
        </p:spPr>
      </p:pic>
      <p:cxnSp>
        <p:nvCxnSpPr>
          <p:cNvPr id="9" name="Straight Connector 8">
            <a:extLst>
              <a:ext uri="{FF2B5EF4-FFF2-40B4-BE49-F238E27FC236}">
                <a16:creationId xmlns:a16="http://schemas.microsoft.com/office/drawing/2014/main" id="{07A2DB76-FB95-BA11-A87E-7C897306A1F4}"/>
              </a:ext>
            </a:extLst>
          </p:cNvPr>
          <p:cNvCxnSpPr/>
          <p:nvPr/>
        </p:nvCxnSpPr>
        <p:spPr>
          <a:xfrm>
            <a:off x="8525826" y="1007606"/>
            <a:ext cx="0" cy="546009"/>
          </a:xfrm>
          <a:prstGeom prst="line">
            <a:avLst/>
          </a:prstGeom>
          <a:ln>
            <a:solidFill>
              <a:srgbClr val="FF0000"/>
            </a:solidFill>
          </a:ln>
        </p:spPr>
        <p:style>
          <a:lnRef idx="1">
            <a:schemeClr val="dk1"/>
          </a:lnRef>
          <a:fillRef idx="0">
            <a:schemeClr val="dk1"/>
          </a:fillRef>
          <a:effectRef idx="0">
            <a:schemeClr val="dk1"/>
          </a:effectRef>
          <a:fontRef idx="minor">
            <a:schemeClr val="tx1"/>
          </a:fontRef>
        </p:style>
      </p:cxnSp>
      <p:cxnSp>
        <p:nvCxnSpPr>
          <p:cNvPr id="11" name="Straight Arrow Connector 10">
            <a:extLst>
              <a:ext uri="{FF2B5EF4-FFF2-40B4-BE49-F238E27FC236}">
                <a16:creationId xmlns:a16="http://schemas.microsoft.com/office/drawing/2014/main" id="{2A1A7266-5935-1E8D-081B-44662131B440}"/>
              </a:ext>
            </a:extLst>
          </p:cNvPr>
          <p:cNvCxnSpPr>
            <a:cxnSpLocks/>
          </p:cNvCxnSpPr>
          <p:nvPr/>
        </p:nvCxnSpPr>
        <p:spPr>
          <a:xfrm>
            <a:off x="8263695" y="906619"/>
            <a:ext cx="232528" cy="173833"/>
          </a:xfrm>
          <a:prstGeom prst="straightConnector1">
            <a:avLst/>
          </a:prstGeom>
          <a:ln w="38100">
            <a:solidFill>
              <a:schemeClr val="bg1"/>
            </a:solidFill>
            <a:prstDash val="solid"/>
            <a:tailEnd type="triangle"/>
          </a:ln>
        </p:spPr>
        <p:style>
          <a:lnRef idx="1">
            <a:schemeClr val="dk1"/>
          </a:lnRef>
          <a:fillRef idx="0">
            <a:schemeClr val="dk1"/>
          </a:fillRef>
          <a:effectRef idx="0">
            <a:schemeClr val="dk1"/>
          </a:effectRef>
          <a:fontRef idx="minor">
            <a:schemeClr val="tx1"/>
          </a:fontRef>
        </p:style>
      </p:cxnSp>
      <p:sp>
        <p:nvSpPr>
          <p:cNvPr id="13" name="TextBox 12">
            <a:extLst>
              <a:ext uri="{FF2B5EF4-FFF2-40B4-BE49-F238E27FC236}">
                <a16:creationId xmlns:a16="http://schemas.microsoft.com/office/drawing/2014/main" id="{FBC86D78-D71E-9A19-45A5-BE5454CA2F0A}"/>
              </a:ext>
            </a:extLst>
          </p:cNvPr>
          <p:cNvSpPr txBox="1"/>
          <p:nvPr/>
        </p:nvSpPr>
        <p:spPr>
          <a:xfrm>
            <a:off x="7836361" y="632889"/>
            <a:ext cx="1397498" cy="307777"/>
          </a:xfrm>
          <a:prstGeom prst="rect">
            <a:avLst/>
          </a:prstGeom>
          <a:noFill/>
        </p:spPr>
        <p:txBody>
          <a:bodyPr wrap="none" rtlCol="0">
            <a:spAutoFit/>
          </a:bodyPr>
          <a:lstStyle/>
          <a:p>
            <a:r>
              <a:rPr lang="en-US" sz="1400" dirty="0">
                <a:solidFill>
                  <a:schemeClr val="bg1"/>
                </a:solidFill>
              </a:rPr>
              <a:t>in focus element</a:t>
            </a:r>
          </a:p>
        </p:txBody>
      </p:sp>
      <p:sp>
        <p:nvSpPr>
          <p:cNvPr id="14" name="TextBox 13">
            <a:extLst>
              <a:ext uri="{FF2B5EF4-FFF2-40B4-BE49-F238E27FC236}">
                <a16:creationId xmlns:a16="http://schemas.microsoft.com/office/drawing/2014/main" id="{5ED1D436-79E9-A9C6-94E1-DCCE7C36DC49}"/>
              </a:ext>
            </a:extLst>
          </p:cNvPr>
          <p:cNvSpPr txBox="1"/>
          <p:nvPr/>
        </p:nvSpPr>
        <p:spPr>
          <a:xfrm>
            <a:off x="6969611" y="1501320"/>
            <a:ext cx="2227818" cy="923330"/>
          </a:xfrm>
          <a:prstGeom prst="rect">
            <a:avLst/>
          </a:prstGeom>
          <a:noFill/>
        </p:spPr>
        <p:txBody>
          <a:bodyPr wrap="square" rtlCol="0">
            <a:spAutoFit/>
          </a:bodyPr>
          <a:lstStyle/>
          <a:p>
            <a:r>
              <a:rPr lang="en-US" dirty="0">
                <a:solidFill>
                  <a:schemeClr val="bg1"/>
                </a:solidFill>
              </a:rPr>
              <a:t>Simulated plasma probe re-imaged on a camera using Code V</a:t>
            </a:r>
          </a:p>
        </p:txBody>
      </p:sp>
      <p:cxnSp>
        <p:nvCxnSpPr>
          <p:cNvPr id="24" name="Straight Connector 23">
            <a:extLst>
              <a:ext uri="{FF2B5EF4-FFF2-40B4-BE49-F238E27FC236}">
                <a16:creationId xmlns:a16="http://schemas.microsoft.com/office/drawing/2014/main" id="{3E996D58-C917-F5AF-C32F-9F569DE27E57}"/>
              </a:ext>
            </a:extLst>
          </p:cNvPr>
          <p:cNvCxnSpPr>
            <a:cxnSpLocks/>
          </p:cNvCxnSpPr>
          <p:nvPr/>
        </p:nvCxnSpPr>
        <p:spPr>
          <a:xfrm>
            <a:off x="7149550" y="1050690"/>
            <a:ext cx="1303275" cy="162868"/>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068D125-D4D9-FF55-8AC7-B4A2B9EDC7AA}"/>
              </a:ext>
            </a:extLst>
          </p:cNvPr>
          <p:cNvCxnSpPr>
            <a:cxnSpLocks/>
          </p:cNvCxnSpPr>
          <p:nvPr/>
        </p:nvCxnSpPr>
        <p:spPr>
          <a:xfrm flipV="1">
            <a:off x="8585033" y="1086748"/>
            <a:ext cx="471376" cy="98131"/>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B666BA4C-B2DB-DA42-119A-F007A465DC15}"/>
              </a:ext>
            </a:extLst>
          </p:cNvPr>
          <p:cNvCxnSpPr>
            <a:cxnSpLocks/>
          </p:cNvCxnSpPr>
          <p:nvPr/>
        </p:nvCxnSpPr>
        <p:spPr>
          <a:xfrm flipV="1">
            <a:off x="7130665" y="1341411"/>
            <a:ext cx="1365558" cy="119631"/>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C74B781-6E16-2C18-CD19-BFB260EA4F59}"/>
              </a:ext>
            </a:extLst>
          </p:cNvPr>
          <p:cNvCxnSpPr>
            <a:cxnSpLocks/>
          </p:cNvCxnSpPr>
          <p:nvPr/>
        </p:nvCxnSpPr>
        <p:spPr>
          <a:xfrm>
            <a:off x="8572312" y="1343011"/>
            <a:ext cx="484097" cy="99638"/>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82" name="TextBox 81">
            <a:extLst>
              <a:ext uri="{FF2B5EF4-FFF2-40B4-BE49-F238E27FC236}">
                <a16:creationId xmlns:a16="http://schemas.microsoft.com/office/drawing/2014/main" id="{2CB82F95-71CA-A249-BF2D-AE23F7B5A56D}"/>
              </a:ext>
            </a:extLst>
          </p:cNvPr>
          <p:cNvSpPr txBox="1"/>
          <p:nvPr/>
        </p:nvSpPr>
        <p:spPr>
          <a:xfrm>
            <a:off x="11082404" y="1885736"/>
            <a:ext cx="854721" cy="369332"/>
          </a:xfrm>
          <a:prstGeom prst="rect">
            <a:avLst/>
          </a:prstGeom>
          <a:noFill/>
        </p:spPr>
        <p:txBody>
          <a:bodyPr wrap="none" rtlCol="0">
            <a:spAutoFit/>
          </a:bodyPr>
          <a:lstStyle/>
          <a:p>
            <a:r>
              <a:rPr lang="en-US" dirty="0"/>
              <a:t>plasma</a:t>
            </a:r>
          </a:p>
        </p:txBody>
      </p:sp>
      <p:cxnSp>
        <p:nvCxnSpPr>
          <p:cNvPr id="149" name="Straight Connector 148">
            <a:extLst>
              <a:ext uri="{FF2B5EF4-FFF2-40B4-BE49-F238E27FC236}">
                <a16:creationId xmlns:a16="http://schemas.microsoft.com/office/drawing/2014/main" id="{51D989C7-9817-CF09-8240-698E1A520FDA}"/>
              </a:ext>
            </a:extLst>
          </p:cNvPr>
          <p:cNvCxnSpPr>
            <a:cxnSpLocks/>
          </p:cNvCxnSpPr>
          <p:nvPr/>
        </p:nvCxnSpPr>
        <p:spPr>
          <a:xfrm flipH="1">
            <a:off x="837268" y="255591"/>
            <a:ext cx="141475" cy="413985"/>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sp>
        <p:nvSpPr>
          <p:cNvPr id="150" name="Rectangle 149">
            <a:extLst>
              <a:ext uri="{FF2B5EF4-FFF2-40B4-BE49-F238E27FC236}">
                <a16:creationId xmlns:a16="http://schemas.microsoft.com/office/drawing/2014/main" id="{498B0E5F-C722-25E7-3AA8-05846F98A571}"/>
              </a:ext>
            </a:extLst>
          </p:cNvPr>
          <p:cNvSpPr/>
          <p:nvPr/>
        </p:nvSpPr>
        <p:spPr>
          <a:xfrm>
            <a:off x="766997" y="851417"/>
            <a:ext cx="3230003" cy="235961"/>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1" name="Straight Arrow Connector 150">
            <a:extLst>
              <a:ext uri="{FF2B5EF4-FFF2-40B4-BE49-F238E27FC236}">
                <a16:creationId xmlns:a16="http://schemas.microsoft.com/office/drawing/2014/main" id="{1CBE0889-34B5-853D-3B36-6CBB73E8B17F}"/>
              </a:ext>
            </a:extLst>
          </p:cNvPr>
          <p:cNvCxnSpPr>
            <a:cxnSpLocks/>
          </p:cNvCxnSpPr>
          <p:nvPr/>
        </p:nvCxnSpPr>
        <p:spPr>
          <a:xfrm>
            <a:off x="952095" y="514421"/>
            <a:ext cx="3413394" cy="854872"/>
          </a:xfrm>
          <a:prstGeom prst="straightConnector1">
            <a:avLst/>
          </a:prstGeom>
          <a:ln w="28575">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16D54EDF-E725-D5C2-D097-E0468B676AF2}"/>
              </a:ext>
            </a:extLst>
          </p:cNvPr>
          <p:cNvCxnSpPr/>
          <p:nvPr/>
        </p:nvCxnSpPr>
        <p:spPr>
          <a:xfrm>
            <a:off x="569632" y="972378"/>
            <a:ext cx="3863473" cy="0"/>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153" name="Straight Connector 152">
            <a:extLst>
              <a:ext uri="{FF2B5EF4-FFF2-40B4-BE49-F238E27FC236}">
                <a16:creationId xmlns:a16="http://schemas.microsoft.com/office/drawing/2014/main" id="{D2B1471C-07A7-E826-7657-7991A241CD4C}"/>
              </a:ext>
            </a:extLst>
          </p:cNvPr>
          <p:cNvCxnSpPr/>
          <p:nvPr/>
        </p:nvCxnSpPr>
        <p:spPr>
          <a:xfrm>
            <a:off x="1659376" y="733437"/>
            <a:ext cx="0" cy="471921"/>
          </a:xfrm>
          <a:prstGeom prst="line">
            <a:avLst/>
          </a:prstGeom>
        </p:spPr>
        <p:style>
          <a:lnRef idx="1">
            <a:schemeClr val="dk1"/>
          </a:lnRef>
          <a:fillRef idx="0">
            <a:schemeClr val="dk1"/>
          </a:fillRef>
          <a:effectRef idx="0">
            <a:schemeClr val="dk1"/>
          </a:effectRef>
          <a:fontRef idx="minor">
            <a:schemeClr val="tx1"/>
          </a:fontRef>
        </p:style>
      </p:cxnSp>
      <p:cxnSp>
        <p:nvCxnSpPr>
          <p:cNvPr id="154" name="Straight Connector 153">
            <a:extLst>
              <a:ext uri="{FF2B5EF4-FFF2-40B4-BE49-F238E27FC236}">
                <a16:creationId xmlns:a16="http://schemas.microsoft.com/office/drawing/2014/main" id="{6B04E7F5-D33C-F41A-AA48-EBB9D24B893C}"/>
              </a:ext>
            </a:extLst>
          </p:cNvPr>
          <p:cNvCxnSpPr/>
          <p:nvPr/>
        </p:nvCxnSpPr>
        <p:spPr>
          <a:xfrm>
            <a:off x="2515157" y="719302"/>
            <a:ext cx="0" cy="471921"/>
          </a:xfrm>
          <a:prstGeom prst="line">
            <a:avLst/>
          </a:prstGeom>
        </p:spPr>
        <p:style>
          <a:lnRef idx="1">
            <a:schemeClr val="dk1"/>
          </a:lnRef>
          <a:fillRef idx="0">
            <a:schemeClr val="dk1"/>
          </a:fillRef>
          <a:effectRef idx="0">
            <a:schemeClr val="dk1"/>
          </a:effectRef>
          <a:fontRef idx="minor">
            <a:schemeClr val="tx1"/>
          </a:fontRef>
        </p:style>
      </p:cxnSp>
      <p:cxnSp>
        <p:nvCxnSpPr>
          <p:cNvPr id="155" name="Straight Connector 154">
            <a:extLst>
              <a:ext uri="{FF2B5EF4-FFF2-40B4-BE49-F238E27FC236}">
                <a16:creationId xmlns:a16="http://schemas.microsoft.com/office/drawing/2014/main" id="{897E34B7-6A66-7DA8-C773-F18BF5F05960}"/>
              </a:ext>
            </a:extLst>
          </p:cNvPr>
          <p:cNvCxnSpPr/>
          <p:nvPr/>
        </p:nvCxnSpPr>
        <p:spPr>
          <a:xfrm>
            <a:off x="3456344" y="713388"/>
            <a:ext cx="0" cy="471921"/>
          </a:xfrm>
          <a:prstGeom prst="line">
            <a:avLst/>
          </a:prstGeom>
        </p:spPr>
        <p:style>
          <a:lnRef idx="1">
            <a:schemeClr val="dk1"/>
          </a:lnRef>
          <a:fillRef idx="0">
            <a:schemeClr val="dk1"/>
          </a:fillRef>
          <a:effectRef idx="0">
            <a:schemeClr val="dk1"/>
          </a:effectRef>
          <a:fontRef idx="minor">
            <a:schemeClr val="tx1"/>
          </a:fontRef>
        </p:style>
      </p:cxnSp>
      <p:sp>
        <p:nvSpPr>
          <p:cNvPr id="156" name="TextBox 155">
            <a:extLst>
              <a:ext uri="{FF2B5EF4-FFF2-40B4-BE49-F238E27FC236}">
                <a16:creationId xmlns:a16="http://schemas.microsoft.com/office/drawing/2014/main" id="{9560F62A-E805-AF8A-2E1F-A539557D89F3}"/>
              </a:ext>
            </a:extLst>
          </p:cNvPr>
          <p:cNvSpPr txBox="1"/>
          <p:nvPr/>
        </p:nvSpPr>
        <p:spPr>
          <a:xfrm>
            <a:off x="1648566" y="1066734"/>
            <a:ext cx="420308" cy="369332"/>
          </a:xfrm>
          <a:prstGeom prst="rect">
            <a:avLst/>
          </a:prstGeom>
          <a:noFill/>
        </p:spPr>
        <p:txBody>
          <a:bodyPr wrap="none" rtlCol="0">
            <a:spAutoFit/>
          </a:bodyPr>
          <a:lstStyle/>
          <a:p>
            <a:r>
              <a:rPr lang="en-US" dirty="0"/>
              <a:t>P1</a:t>
            </a:r>
          </a:p>
        </p:txBody>
      </p:sp>
      <p:sp>
        <p:nvSpPr>
          <p:cNvPr id="157" name="TextBox 156">
            <a:extLst>
              <a:ext uri="{FF2B5EF4-FFF2-40B4-BE49-F238E27FC236}">
                <a16:creationId xmlns:a16="http://schemas.microsoft.com/office/drawing/2014/main" id="{B961AC7C-84E4-FB3F-5D6C-592109D94310}"/>
              </a:ext>
            </a:extLst>
          </p:cNvPr>
          <p:cNvSpPr txBox="1"/>
          <p:nvPr/>
        </p:nvSpPr>
        <p:spPr>
          <a:xfrm>
            <a:off x="2509407" y="1051084"/>
            <a:ext cx="420308" cy="369332"/>
          </a:xfrm>
          <a:prstGeom prst="rect">
            <a:avLst/>
          </a:prstGeom>
          <a:noFill/>
        </p:spPr>
        <p:txBody>
          <a:bodyPr wrap="none" rtlCol="0">
            <a:spAutoFit/>
          </a:bodyPr>
          <a:lstStyle/>
          <a:p>
            <a:r>
              <a:rPr lang="en-US" dirty="0"/>
              <a:t>P2</a:t>
            </a:r>
          </a:p>
        </p:txBody>
      </p:sp>
      <p:sp>
        <p:nvSpPr>
          <p:cNvPr id="158" name="TextBox 157">
            <a:extLst>
              <a:ext uri="{FF2B5EF4-FFF2-40B4-BE49-F238E27FC236}">
                <a16:creationId xmlns:a16="http://schemas.microsoft.com/office/drawing/2014/main" id="{B9D38370-0FBC-F833-3133-47440B938522}"/>
              </a:ext>
            </a:extLst>
          </p:cNvPr>
          <p:cNvSpPr txBox="1"/>
          <p:nvPr/>
        </p:nvSpPr>
        <p:spPr>
          <a:xfrm>
            <a:off x="3060077" y="452717"/>
            <a:ext cx="420308" cy="369332"/>
          </a:xfrm>
          <a:prstGeom prst="rect">
            <a:avLst/>
          </a:prstGeom>
          <a:noFill/>
        </p:spPr>
        <p:txBody>
          <a:bodyPr wrap="none" rtlCol="0">
            <a:spAutoFit/>
          </a:bodyPr>
          <a:lstStyle/>
          <a:p>
            <a:r>
              <a:rPr lang="en-US" dirty="0"/>
              <a:t>P3</a:t>
            </a:r>
          </a:p>
        </p:txBody>
      </p:sp>
      <p:cxnSp>
        <p:nvCxnSpPr>
          <p:cNvPr id="159" name="Straight Arrow Connector 158">
            <a:extLst>
              <a:ext uri="{FF2B5EF4-FFF2-40B4-BE49-F238E27FC236}">
                <a16:creationId xmlns:a16="http://schemas.microsoft.com/office/drawing/2014/main" id="{9FA75EA1-83E2-C757-8287-F3481DCC8600}"/>
              </a:ext>
            </a:extLst>
          </p:cNvPr>
          <p:cNvCxnSpPr>
            <a:cxnSpLocks/>
            <a:stCxn id="164" idx="3"/>
          </p:cNvCxnSpPr>
          <p:nvPr/>
        </p:nvCxnSpPr>
        <p:spPr>
          <a:xfrm flipV="1">
            <a:off x="1057841" y="1074746"/>
            <a:ext cx="56616" cy="23710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60" name="Oval 159">
            <a:extLst>
              <a:ext uri="{FF2B5EF4-FFF2-40B4-BE49-F238E27FC236}">
                <a16:creationId xmlns:a16="http://schemas.microsoft.com/office/drawing/2014/main" id="{830686C2-37A6-F061-0591-6FD9C297912B}"/>
              </a:ext>
            </a:extLst>
          </p:cNvPr>
          <p:cNvSpPr/>
          <p:nvPr/>
        </p:nvSpPr>
        <p:spPr>
          <a:xfrm>
            <a:off x="4348211" y="490646"/>
            <a:ext cx="169788" cy="957502"/>
          </a:xfrm>
          <a:prstGeom prst="ellipse">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1" name="Straight Arrow Connector 160">
            <a:extLst>
              <a:ext uri="{FF2B5EF4-FFF2-40B4-BE49-F238E27FC236}">
                <a16:creationId xmlns:a16="http://schemas.microsoft.com/office/drawing/2014/main" id="{613CBA8D-1012-22D2-9F40-9E50F7691A5A}"/>
              </a:ext>
            </a:extLst>
          </p:cNvPr>
          <p:cNvCxnSpPr>
            <a:cxnSpLocks/>
          </p:cNvCxnSpPr>
          <p:nvPr/>
        </p:nvCxnSpPr>
        <p:spPr>
          <a:xfrm flipV="1">
            <a:off x="4471865" y="1192250"/>
            <a:ext cx="381986" cy="206296"/>
          </a:xfrm>
          <a:prstGeom prst="straightConnector1">
            <a:avLst/>
          </a:prstGeom>
          <a:ln w="28575">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5246D370-5482-D35B-2656-3FB2A30E620A}"/>
              </a:ext>
            </a:extLst>
          </p:cNvPr>
          <p:cNvCxnSpPr>
            <a:cxnSpLocks/>
          </p:cNvCxnSpPr>
          <p:nvPr/>
        </p:nvCxnSpPr>
        <p:spPr>
          <a:xfrm>
            <a:off x="4710145" y="1012914"/>
            <a:ext cx="322108" cy="39876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3" name="Straight Arrow Connector 162">
            <a:extLst>
              <a:ext uri="{FF2B5EF4-FFF2-40B4-BE49-F238E27FC236}">
                <a16:creationId xmlns:a16="http://schemas.microsoft.com/office/drawing/2014/main" id="{19669BBF-FC4E-F98F-7305-E58FE68153A9}"/>
              </a:ext>
            </a:extLst>
          </p:cNvPr>
          <p:cNvCxnSpPr>
            <a:cxnSpLocks/>
          </p:cNvCxnSpPr>
          <p:nvPr/>
        </p:nvCxnSpPr>
        <p:spPr>
          <a:xfrm>
            <a:off x="4838067" y="1221761"/>
            <a:ext cx="0" cy="512022"/>
          </a:xfrm>
          <a:prstGeom prst="straightConnector1">
            <a:avLst/>
          </a:prstGeom>
          <a:ln w="28575">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64" name="TextBox 163">
            <a:extLst>
              <a:ext uri="{FF2B5EF4-FFF2-40B4-BE49-F238E27FC236}">
                <a16:creationId xmlns:a16="http://schemas.microsoft.com/office/drawing/2014/main" id="{A2C968FC-5914-6C3E-12CC-0226ADE63615}"/>
              </a:ext>
            </a:extLst>
          </p:cNvPr>
          <p:cNvSpPr txBox="1"/>
          <p:nvPr/>
        </p:nvSpPr>
        <p:spPr>
          <a:xfrm>
            <a:off x="203120" y="1127181"/>
            <a:ext cx="854721" cy="369332"/>
          </a:xfrm>
          <a:prstGeom prst="rect">
            <a:avLst/>
          </a:prstGeom>
          <a:noFill/>
        </p:spPr>
        <p:txBody>
          <a:bodyPr wrap="none" rtlCol="0">
            <a:spAutoFit/>
          </a:bodyPr>
          <a:lstStyle/>
          <a:p>
            <a:r>
              <a:rPr lang="en-US" dirty="0"/>
              <a:t>plasma</a:t>
            </a:r>
          </a:p>
        </p:txBody>
      </p:sp>
      <p:cxnSp>
        <p:nvCxnSpPr>
          <p:cNvPr id="165" name="Straight Arrow Connector 164">
            <a:extLst>
              <a:ext uri="{FF2B5EF4-FFF2-40B4-BE49-F238E27FC236}">
                <a16:creationId xmlns:a16="http://schemas.microsoft.com/office/drawing/2014/main" id="{2A54633C-31AE-C72F-1C05-C0BAE2B8B09C}"/>
              </a:ext>
            </a:extLst>
          </p:cNvPr>
          <p:cNvCxnSpPr>
            <a:cxnSpLocks/>
          </p:cNvCxnSpPr>
          <p:nvPr/>
        </p:nvCxnSpPr>
        <p:spPr>
          <a:xfrm flipV="1">
            <a:off x="4226867" y="1490255"/>
            <a:ext cx="209385" cy="23679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66" name="TextBox 165">
            <a:extLst>
              <a:ext uri="{FF2B5EF4-FFF2-40B4-BE49-F238E27FC236}">
                <a16:creationId xmlns:a16="http://schemas.microsoft.com/office/drawing/2014/main" id="{EA252DEA-34E1-6CEF-0176-C0758A26528F}"/>
              </a:ext>
            </a:extLst>
          </p:cNvPr>
          <p:cNvSpPr txBox="1"/>
          <p:nvPr/>
        </p:nvSpPr>
        <p:spPr>
          <a:xfrm>
            <a:off x="3372146" y="1442649"/>
            <a:ext cx="925005" cy="646331"/>
          </a:xfrm>
          <a:prstGeom prst="rect">
            <a:avLst/>
          </a:prstGeom>
          <a:noFill/>
        </p:spPr>
        <p:txBody>
          <a:bodyPr wrap="square" rtlCol="0">
            <a:spAutoFit/>
          </a:bodyPr>
          <a:lstStyle/>
          <a:p>
            <a:r>
              <a:rPr lang="en-US" dirty="0"/>
              <a:t>imaging lens</a:t>
            </a:r>
          </a:p>
        </p:txBody>
      </p:sp>
      <p:cxnSp>
        <p:nvCxnSpPr>
          <p:cNvPr id="167" name="Straight Arrow Connector 166">
            <a:extLst>
              <a:ext uri="{FF2B5EF4-FFF2-40B4-BE49-F238E27FC236}">
                <a16:creationId xmlns:a16="http://schemas.microsoft.com/office/drawing/2014/main" id="{B4C24E54-BE90-EE48-A584-38F4C9EE6A85}"/>
              </a:ext>
            </a:extLst>
          </p:cNvPr>
          <p:cNvCxnSpPr>
            <a:cxnSpLocks/>
          </p:cNvCxnSpPr>
          <p:nvPr/>
        </p:nvCxnSpPr>
        <p:spPr>
          <a:xfrm flipV="1">
            <a:off x="4864824" y="1012914"/>
            <a:ext cx="329536" cy="172097"/>
          </a:xfrm>
          <a:prstGeom prst="straightConnector1">
            <a:avLst/>
          </a:prstGeom>
          <a:ln w="28575">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57AF1683-7940-E0AE-C1D0-9D68FBA5AC4A}"/>
              </a:ext>
            </a:extLst>
          </p:cNvPr>
          <p:cNvCxnSpPr>
            <a:cxnSpLocks/>
          </p:cNvCxnSpPr>
          <p:nvPr/>
        </p:nvCxnSpPr>
        <p:spPr>
          <a:xfrm>
            <a:off x="5048652" y="863195"/>
            <a:ext cx="322108" cy="39876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9" name="Straight Arrow Connector 168">
            <a:extLst>
              <a:ext uri="{FF2B5EF4-FFF2-40B4-BE49-F238E27FC236}">
                <a16:creationId xmlns:a16="http://schemas.microsoft.com/office/drawing/2014/main" id="{EBA51214-E6C4-3AE3-673C-D5390D822B19}"/>
              </a:ext>
            </a:extLst>
          </p:cNvPr>
          <p:cNvCxnSpPr>
            <a:cxnSpLocks/>
          </p:cNvCxnSpPr>
          <p:nvPr/>
        </p:nvCxnSpPr>
        <p:spPr>
          <a:xfrm>
            <a:off x="5187408" y="1040745"/>
            <a:ext cx="0" cy="584173"/>
          </a:xfrm>
          <a:prstGeom prst="straightConnector1">
            <a:avLst/>
          </a:prstGeom>
          <a:ln w="28575">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5E378C0F-B6C3-FECC-73D4-2640621FB664}"/>
              </a:ext>
            </a:extLst>
          </p:cNvPr>
          <p:cNvCxnSpPr>
            <a:cxnSpLocks/>
          </p:cNvCxnSpPr>
          <p:nvPr/>
        </p:nvCxnSpPr>
        <p:spPr>
          <a:xfrm>
            <a:off x="5377770" y="640365"/>
            <a:ext cx="322108" cy="39876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1" name="Straight Arrow Connector 170">
            <a:extLst>
              <a:ext uri="{FF2B5EF4-FFF2-40B4-BE49-F238E27FC236}">
                <a16:creationId xmlns:a16="http://schemas.microsoft.com/office/drawing/2014/main" id="{7F821C5E-A234-0973-8B0B-438C78C2493A}"/>
              </a:ext>
            </a:extLst>
          </p:cNvPr>
          <p:cNvCxnSpPr>
            <a:cxnSpLocks/>
          </p:cNvCxnSpPr>
          <p:nvPr/>
        </p:nvCxnSpPr>
        <p:spPr>
          <a:xfrm flipV="1">
            <a:off x="5208940" y="849914"/>
            <a:ext cx="329536" cy="172097"/>
          </a:xfrm>
          <a:prstGeom prst="straightConnector1">
            <a:avLst/>
          </a:prstGeom>
          <a:ln w="28575">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72" name="Straight Arrow Connector 171">
            <a:extLst>
              <a:ext uri="{FF2B5EF4-FFF2-40B4-BE49-F238E27FC236}">
                <a16:creationId xmlns:a16="http://schemas.microsoft.com/office/drawing/2014/main" id="{50934D52-431B-3813-21C1-310822412373}"/>
              </a:ext>
            </a:extLst>
          </p:cNvPr>
          <p:cNvCxnSpPr>
            <a:cxnSpLocks/>
          </p:cNvCxnSpPr>
          <p:nvPr/>
        </p:nvCxnSpPr>
        <p:spPr>
          <a:xfrm>
            <a:off x="5525487" y="838223"/>
            <a:ext cx="19999" cy="593507"/>
          </a:xfrm>
          <a:prstGeom prst="straightConnector1">
            <a:avLst/>
          </a:prstGeom>
          <a:ln w="28575">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73" name="Rectangle 172">
            <a:extLst>
              <a:ext uri="{FF2B5EF4-FFF2-40B4-BE49-F238E27FC236}">
                <a16:creationId xmlns:a16="http://schemas.microsoft.com/office/drawing/2014/main" id="{3B5E15DB-1C29-5B4F-B147-34C346C22116}"/>
              </a:ext>
            </a:extLst>
          </p:cNvPr>
          <p:cNvSpPr/>
          <p:nvPr/>
        </p:nvSpPr>
        <p:spPr>
          <a:xfrm>
            <a:off x="4677013" y="1841057"/>
            <a:ext cx="322108" cy="324661"/>
          </a:xfrm>
          <a:prstGeom prst="rect">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t>C1</a:t>
            </a:r>
          </a:p>
        </p:txBody>
      </p:sp>
      <p:sp>
        <p:nvSpPr>
          <p:cNvPr id="174" name="Rectangle 173">
            <a:extLst>
              <a:ext uri="{FF2B5EF4-FFF2-40B4-BE49-F238E27FC236}">
                <a16:creationId xmlns:a16="http://schemas.microsoft.com/office/drawing/2014/main" id="{7C64371E-84DE-E54A-0012-E1A229A87031}"/>
              </a:ext>
            </a:extLst>
          </p:cNvPr>
          <p:cNvSpPr/>
          <p:nvPr/>
        </p:nvSpPr>
        <p:spPr>
          <a:xfrm>
            <a:off x="4777500" y="1738924"/>
            <a:ext cx="121035" cy="95192"/>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Rectangle 174">
            <a:extLst>
              <a:ext uri="{FF2B5EF4-FFF2-40B4-BE49-F238E27FC236}">
                <a16:creationId xmlns:a16="http://schemas.microsoft.com/office/drawing/2014/main" id="{48AF0793-07C9-66A6-8731-B500D1F409E3}"/>
              </a:ext>
            </a:extLst>
          </p:cNvPr>
          <p:cNvSpPr/>
          <p:nvPr/>
        </p:nvSpPr>
        <p:spPr>
          <a:xfrm>
            <a:off x="5034541" y="1727051"/>
            <a:ext cx="322108" cy="324661"/>
          </a:xfrm>
          <a:prstGeom prst="rect">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t>C2</a:t>
            </a:r>
          </a:p>
        </p:txBody>
      </p:sp>
      <p:sp>
        <p:nvSpPr>
          <p:cNvPr id="176" name="Rectangle 175">
            <a:extLst>
              <a:ext uri="{FF2B5EF4-FFF2-40B4-BE49-F238E27FC236}">
                <a16:creationId xmlns:a16="http://schemas.microsoft.com/office/drawing/2014/main" id="{52847A0E-DB4B-A651-03F9-2C302D88D40D}"/>
              </a:ext>
            </a:extLst>
          </p:cNvPr>
          <p:cNvSpPr/>
          <p:nvPr/>
        </p:nvSpPr>
        <p:spPr>
          <a:xfrm>
            <a:off x="5135028" y="1624918"/>
            <a:ext cx="121035" cy="95192"/>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Rectangle 176">
            <a:extLst>
              <a:ext uri="{FF2B5EF4-FFF2-40B4-BE49-F238E27FC236}">
                <a16:creationId xmlns:a16="http://schemas.microsoft.com/office/drawing/2014/main" id="{F8723B51-3CE7-3B95-FDD2-8D59264DB856}"/>
              </a:ext>
            </a:extLst>
          </p:cNvPr>
          <p:cNvSpPr/>
          <p:nvPr/>
        </p:nvSpPr>
        <p:spPr>
          <a:xfrm>
            <a:off x="5395873" y="1524998"/>
            <a:ext cx="322108" cy="324661"/>
          </a:xfrm>
          <a:prstGeom prst="rect">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00" dirty="0"/>
              <a:t>C3</a:t>
            </a:r>
          </a:p>
        </p:txBody>
      </p:sp>
      <p:sp>
        <p:nvSpPr>
          <p:cNvPr id="178" name="Rectangle 177">
            <a:extLst>
              <a:ext uri="{FF2B5EF4-FFF2-40B4-BE49-F238E27FC236}">
                <a16:creationId xmlns:a16="http://schemas.microsoft.com/office/drawing/2014/main" id="{A510CD73-6146-FCAC-13F7-D4E690530460}"/>
              </a:ext>
            </a:extLst>
          </p:cNvPr>
          <p:cNvSpPr/>
          <p:nvPr/>
        </p:nvSpPr>
        <p:spPr>
          <a:xfrm>
            <a:off x="5496360" y="1422865"/>
            <a:ext cx="121035" cy="95192"/>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TextBox 178">
            <a:extLst>
              <a:ext uri="{FF2B5EF4-FFF2-40B4-BE49-F238E27FC236}">
                <a16:creationId xmlns:a16="http://schemas.microsoft.com/office/drawing/2014/main" id="{CD7B07D3-8EC1-48AE-4DA1-D3CD0934238A}"/>
              </a:ext>
            </a:extLst>
          </p:cNvPr>
          <p:cNvSpPr txBox="1"/>
          <p:nvPr/>
        </p:nvSpPr>
        <p:spPr>
          <a:xfrm>
            <a:off x="1080194" y="38737"/>
            <a:ext cx="741998" cy="369332"/>
          </a:xfrm>
          <a:prstGeom prst="rect">
            <a:avLst/>
          </a:prstGeom>
          <a:noFill/>
        </p:spPr>
        <p:txBody>
          <a:bodyPr wrap="none" rtlCol="0">
            <a:spAutoFit/>
          </a:bodyPr>
          <a:lstStyle/>
          <a:p>
            <a:r>
              <a:rPr lang="en-US" dirty="0"/>
              <a:t>probe</a:t>
            </a:r>
          </a:p>
        </p:txBody>
      </p:sp>
      <p:cxnSp>
        <p:nvCxnSpPr>
          <p:cNvPr id="180" name="Straight Arrow Connector 179">
            <a:extLst>
              <a:ext uri="{FF2B5EF4-FFF2-40B4-BE49-F238E27FC236}">
                <a16:creationId xmlns:a16="http://schemas.microsoft.com/office/drawing/2014/main" id="{FF3EE955-6CA3-2CD8-8081-49960AE2595A}"/>
              </a:ext>
            </a:extLst>
          </p:cNvPr>
          <p:cNvCxnSpPr>
            <a:cxnSpLocks/>
          </p:cNvCxnSpPr>
          <p:nvPr/>
        </p:nvCxnSpPr>
        <p:spPr>
          <a:xfrm flipV="1">
            <a:off x="1340335" y="1624918"/>
            <a:ext cx="1307490" cy="1073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81" name="TextBox 180">
            <a:extLst>
              <a:ext uri="{FF2B5EF4-FFF2-40B4-BE49-F238E27FC236}">
                <a16:creationId xmlns:a16="http://schemas.microsoft.com/office/drawing/2014/main" id="{5607ED03-4EB2-89E4-DEE4-26E4FB8571BB}"/>
              </a:ext>
            </a:extLst>
          </p:cNvPr>
          <p:cNvSpPr txBox="1"/>
          <p:nvPr/>
        </p:nvSpPr>
        <p:spPr>
          <a:xfrm>
            <a:off x="1763621" y="1542385"/>
            <a:ext cx="391454" cy="369332"/>
          </a:xfrm>
          <a:prstGeom prst="rect">
            <a:avLst/>
          </a:prstGeom>
          <a:noFill/>
        </p:spPr>
        <p:txBody>
          <a:bodyPr wrap="none" rtlCol="0">
            <a:spAutoFit/>
          </a:bodyPr>
          <a:lstStyle/>
          <a:p>
            <a:r>
              <a:rPr lang="en-US" dirty="0"/>
              <a:t>+z</a:t>
            </a:r>
          </a:p>
        </p:txBody>
      </p:sp>
      <p:sp>
        <p:nvSpPr>
          <p:cNvPr id="182" name="Arc 181">
            <a:extLst>
              <a:ext uri="{FF2B5EF4-FFF2-40B4-BE49-F238E27FC236}">
                <a16:creationId xmlns:a16="http://schemas.microsoft.com/office/drawing/2014/main" id="{A3613436-F230-FC23-BFC2-271D64A8F2AE}"/>
              </a:ext>
            </a:extLst>
          </p:cNvPr>
          <p:cNvSpPr/>
          <p:nvPr/>
        </p:nvSpPr>
        <p:spPr>
          <a:xfrm rot="13284670">
            <a:off x="1275267" y="470748"/>
            <a:ext cx="420308" cy="559098"/>
          </a:xfrm>
          <a:prstGeom prst="arc">
            <a:avLst/>
          </a:prstGeom>
          <a:ln w="3810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83" name="TextBox 182">
            <a:extLst>
              <a:ext uri="{FF2B5EF4-FFF2-40B4-BE49-F238E27FC236}">
                <a16:creationId xmlns:a16="http://schemas.microsoft.com/office/drawing/2014/main" id="{F669484D-61CF-BF36-DFBF-CC484CBBAA2F}"/>
              </a:ext>
            </a:extLst>
          </p:cNvPr>
          <p:cNvSpPr txBox="1"/>
          <p:nvPr/>
        </p:nvSpPr>
        <p:spPr>
          <a:xfrm>
            <a:off x="944040" y="575464"/>
            <a:ext cx="308098" cy="369332"/>
          </a:xfrm>
          <a:prstGeom prst="rect">
            <a:avLst/>
          </a:prstGeom>
          <a:noFill/>
        </p:spPr>
        <p:txBody>
          <a:bodyPr wrap="none" rtlCol="0">
            <a:spAutoFit/>
          </a:bodyPr>
          <a:lstStyle/>
          <a:p>
            <a:r>
              <a:rPr lang="el-GR" dirty="0"/>
              <a:t>θ</a:t>
            </a:r>
            <a:endParaRPr lang="en-US" dirty="0"/>
          </a:p>
        </p:txBody>
      </p:sp>
      <p:sp>
        <p:nvSpPr>
          <p:cNvPr id="216" name="Oval 215">
            <a:extLst>
              <a:ext uri="{FF2B5EF4-FFF2-40B4-BE49-F238E27FC236}">
                <a16:creationId xmlns:a16="http://schemas.microsoft.com/office/drawing/2014/main" id="{328421E1-C5FF-7642-D074-20D3D494ABF2}"/>
              </a:ext>
            </a:extLst>
          </p:cNvPr>
          <p:cNvSpPr/>
          <p:nvPr/>
        </p:nvSpPr>
        <p:spPr>
          <a:xfrm>
            <a:off x="2359717" y="2761495"/>
            <a:ext cx="1882375" cy="1768637"/>
          </a:xfrm>
          <a:prstGeom prst="ellipse">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7" name="Isosceles Triangle 216">
            <a:extLst>
              <a:ext uri="{FF2B5EF4-FFF2-40B4-BE49-F238E27FC236}">
                <a16:creationId xmlns:a16="http://schemas.microsoft.com/office/drawing/2014/main" id="{50E3EC01-6638-20AA-3F02-4102F72233EA}"/>
              </a:ext>
            </a:extLst>
          </p:cNvPr>
          <p:cNvSpPr/>
          <p:nvPr/>
        </p:nvSpPr>
        <p:spPr>
          <a:xfrm rot="5400000">
            <a:off x="2517032" y="3190624"/>
            <a:ext cx="665367" cy="888236"/>
          </a:xfrm>
          <a:prstGeom prst="triangle">
            <a:avLst>
              <a:gd name="adj" fmla="val 5098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Isosceles Triangle 217">
            <a:extLst>
              <a:ext uri="{FF2B5EF4-FFF2-40B4-BE49-F238E27FC236}">
                <a16:creationId xmlns:a16="http://schemas.microsoft.com/office/drawing/2014/main" id="{3D8A3D0A-68AC-42A6-7D00-DF420CA6304D}"/>
              </a:ext>
            </a:extLst>
          </p:cNvPr>
          <p:cNvSpPr/>
          <p:nvPr/>
        </p:nvSpPr>
        <p:spPr>
          <a:xfrm rot="16200000">
            <a:off x="3343290" y="3170351"/>
            <a:ext cx="665367" cy="954687"/>
          </a:xfrm>
          <a:prstGeom prst="triangle">
            <a:avLst>
              <a:gd name="adj" fmla="val 5098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2" name="Oval 221">
            <a:extLst>
              <a:ext uri="{FF2B5EF4-FFF2-40B4-BE49-F238E27FC236}">
                <a16:creationId xmlns:a16="http://schemas.microsoft.com/office/drawing/2014/main" id="{280FC006-1551-8980-BBBB-76725980C141}"/>
              </a:ext>
            </a:extLst>
          </p:cNvPr>
          <p:cNvSpPr/>
          <p:nvPr/>
        </p:nvSpPr>
        <p:spPr>
          <a:xfrm>
            <a:off x="6900957" y="2732199"/>
            <a:ext cx="1882375" cy="1768637"/>
          </a:xfrm>
          <a:prstGeom prst="ellipse">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3" name="Rectangle 222">
            <a:extLst>
              <a:ext uri="{FF2B5EF4-FFF2-40B4-BE49-F238E27FC236}">
                <a16:creationId xmlns:a16="http://schemas.microsoft.com/office/drawing/2014/main" id="{CE9A6D92-08DB-313E-B258-07CD9369388D}"/>
              </a:ext>
            </a:extLst>
          </p:cNvPr>
          <p:cNvSpPr/>
          <p:nvPr/>
        </p:nvSpPr>
        <p:spPr>
          <a:xfrm>
            <a:off x="6925913" y="3582527"/>
            <a:ext cx="1802047" cy="10730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4" name="TextBox 223">
            <a:extLst>
              <a:ext uri="{FF2B5EF4-FFF2-40B4-BE49-F238E27FC236}">
                <a16:creationId xmlns:a16="http://schemas.microsoft.com/office/drawing/2014/main" id="{F34299CF-0AA8-CEB8-F6A2-242D4F39CA75}"/>
              </a:ext>
            </a:extLst>
          </p:cNvPr>
          <p:cNvSpPr txBox="1"/>
          <p:nvPr/>
        </p:nvSpPr>
        <p:spPr>
          <a:xfrm>
            <a:off x="6417450" y="4453336"/>
            <a:ext cx="2767474" cy="523220"/>
          </a:xfrm>
          <a:prstGeom prst="rect">
            <a:avLst/>
          </a:prstGeom>
          <a:noFill/>
        </p:spPr>
        <p:txBody>
          <a:bodyPr wrap="square" rtlCol="0">
            <a:spAutoFit/>
          </a:bodyPr>
          <a:lstStyle/>
          <a:p>
            <a:pPr algn="ctr"/>
            <a:r>
              <a:rPr lang="en-US" sz="1400" dirty="0"/>
              <a:t>In-focus phase and intensity at all z (derived via GS)</a:t>
            </a:r>
          </a:p>
        </p:txBody>
      </p:sp>
      <p:cxnSp>
        <p:nvCxnSpPr>
          <p:cNvPr id="230" name="Straight Connector 229">
            <a:extLst>
              <a:ext uri="{FF2B5EF4-FFF2-40B4-BE49-F238E27FC236}">
                <a16:creationId xmlns:a16="http://schemas.microsoft.com/office/drawing/2014/main" id="{041CE246-76AE-96A1-A68E-ADF9E25CB39C}"/>
              </a:ext>
            </a:extLst>
          </p:cNvPr>
          <p:cNvCxnSpPr/>
          <p:nvPr/>
        </p:nvCxnSpPr>
        <p:spPr>
          <a:xfrm>
            <a:off x="3243967" y="3346380"/>
            <a:ext cx="0" cy="555477"/>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231" name="TextBox 230">
            <a:extLst>
              <a:ext uri="{FF2B5EF4-FFF2-40B4-BE49-F238E27FC236}">
                <a16:creationId xmlns:a16="http://schemas.microsoft.com/office/drawing/2014/main" id="{F830DA90-21E7-BE0C-E828-DE6BAD595805}"/>
              </a:ext>
            </a:extLst>
          </p:cNvPr>
          <p:cNvSpPr txBox="1"/>
          <p:nvPr/>
        </p:nvSpPr>
        <p:spPr>
          <a:xfrm>
            <a:off x="3007962" y="3953316"/>
            <a:ext cx="420308" cy="369332"/>
          </a:xfrm>
          <a:prstGeom prst="rect">
            <a:avLst/>
          </a:prstGeom>
          <a:noFill/>
        </p:spPr>
        <p:txBody>
          <a:bodyPr wrap="none" rtlCol="0">
            <a:spAutoFit/>
          </a:bodyPr>
          <a:lstStyle/>
          <a:p>
            <a:r>
              <a:rPr lang="en-US" dirty="0">
                <a:solidFill>
                  <a:schemeClr val="bg1"/>
                </a:solidFill>
              </a:rPr>
              <a:t>P2</a:t>
            </a:r>
          </a:p>
        </p:txBody>
      </p:sp>
      <p:sp>
        <p:nvSpPr>
          <p:cNvPr id="234" name="Left Brace 233">
            <a:extLst>
              <a:ext uri="{FF2B5EF4-FFF2-40B4-BE49-F238E27FC236}">
                <a16:creationId xmlns:a16="http://schemas.microsoft.com/office/drawing/2014/main" id="{9BEA0ACB-1A18-56EE-38EF-D37F7C8B142E}"/>
              </a:ext>
            </a:extLst>
          </p:cNvPr>
          <p:cNvSpPr/>
          <p:nvPr/>
        </p:nvSpPr>
        <p:spPr>
          <a:xfrm rot="16200000">
            <a:off x="7500177" y="3171843"/>
            <a:ext cx="686840" cy="1802048"/>
          </a:xfrm>
          <a:prstGeom prst="lef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6" name="TextBox 235">
            <a:extLst>
              <a:ext uri="{FF2B5EF4-FFF2-40B4-BE49-F238E27FC236}">
                <a16:creationId xmlns:a16="http://schemas.microsoft.com/office/drawing/2014/main" id="{CAE97B79-50AA-2EFD-8C50-09D30461A220}"/>
              </a:ext>
            </a:extLst>
          </p:cNvPr>
          <p:cNvSpPr txBox="1"/>
          <p:nvPr/>
        </p:nvSpPr>
        <p:spPr>
          <a:xfrm>
            <a:off x="2746049" y="4473606"/>
            <a:ext cx="1048364" cy="369332"/>
          </a:xfrm>
          <a:prstGeom prst="rect">
            <a:avLst/>
          </a:prstGeom>
          <a:noFill/>
        </p:spPr>
        <p:txBody>
          <a:bodyPr wrap="none" rtlCol="0">
            <a:spAutoFit/>
          </a:bodyPr>
          <a:lstStyle/>
          <a:p>
            <a:r>
              <a:rPr lang="en-US" dirty="0"/>
              <a:t>C2 image</a:t>
            </a:r>
          </a:p>
        </p:txBody>
      </p:sp>
      <p:sp>
        <p:nvSpPr>
          <p:cNvPr id="239" name="Plus Sign 238">
            <a:extLst>
              <a:ext uri="{FF2B5EF4-FFF2-40B4-BE49-F238E27FC236}">
                <a16:creationId xmlns:a16="http://schemas.microsoft.com/office/drawing/2014/main" id="{90D6DAA4-828C-0525-EDA0-94847107C104}"/>
              </a:ext>
            </a:extLst>
          </p:cNvPr>
          <p:cNvSpPr/>
          <p:nvPr/>
        </p:nvSpPr>
        <p:spPr>
          <a:xfrm>
            <a:off x="2043660" y="3476338"/>
            <a:ext cx="290405" cy="305910"/>
          </a:xfrm>
          <a:prstGeom prst="mathPlus">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40" name="Plus Sign 239">
            <a:extLst>
              <a:ext uri="{FF2B5EF4-FFF2-40B4-BE49-F238E27FC236}">
                <a16:creationId xmlns:a16="http://schemas.microsoft.com/office/drawing/2014/main" id="{63242759-D3FA-883A-270E-0727A8994D3D}"/>
              </a:ext>
            </a:extLst>
          </p:cNvPr>
          <p:cNvSpPr/>
          <p:nvPr/>
        </p:nvSpPr>
        <p:spPr>
          <a:xfrm>
            <a:off x="4254199" y="3451812"/>
            <a:ext cx="290405" cy="305910"/>
          </a:xfrm>
          <a:prstGeom prst="mathPlus">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41" name="TextBox 240">
            <a:extLst>
              <a:ext uri="{FF2B5EF4-FFF2-40B4-BE49-F238E27FC236}">
                <a16:creationId xmlns:a16="http://schemas.microsoft.com/office/drawing/2014/main" id="{898A35D2-F226-0295-FDA2-408F80286E1B}"/>
              </a:ext>
            </a:extLst>
          </p:cNvPr>
          <p:cNvSpPr txBox="1"/>
          <p:nvPr/>
        </p:nvSpPr>
        <p:spPr>
          <a:xfrm>
            <a:off x="7078374" y="2437847"/>
            <a:ext cx="1536190" cy="369332"/>
          </a:xfrm>
          <a:prstGeom prst="rect">
            <a:avLst/>
          </a:prstGeom>
          <a:noFill/>
        </p:spPr>
        <p:txBody>
          <a:bodyPr wrap="none" rtlCol="0">
            <a:spAutoFit/>
          </a:bodyPr>
          <a:lstStyle/>
          <a:p>
            <a:r>
              <a:rPr lang="en-US" dirty="0"/>
              <a:t>Reconstructed</a:t>
            </a:r>
          </a:p>
        </p:txBody>
      </p:sp>
      <p:cxnSp>
        <p:nvCxnSpPr>
          <p:cNvPr id="244" name="Straight Arrow Connector 243">
            <a:extLst>
              <a:ext uri="{FF2B5EF4-FFF2-40B4-BE49-F238E27FC236}">
                <a16:creationId xmlns:a16="http://schemas.microsoft.com/office/drawing/2014/main" id="{69374290-B74A-1B88-664D-948FDBC29424}"/>
              </a:ext>
            </a:extLst>
          </p:cNvPr>
          <p:cNvCxnSpPr>
            <a:cxnSpLocks/>
            <a:stCxn id="173" idx="2"/>
            <a:endCxn id="254" idx="7"/>
          </p:cNvCxnSpPr>
          <p:nvPr/>
        </p:nvCxnSpPr>
        <p:spPr>
          <a:xfrm flipH="1">
            <a:off x="1746885" y="2165718"/>
            <a:ext cx="3091182" cy="79826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246" name="Straight Arrow Connector 245">
            <a:extLst>
              <a:ext uri="{FF2B5EF4-FFF2-40B4-BE49-F238E27FC236}">
                <a16:creationId xmlns:a16="http://schemas.microsoft.com/office/drawing/2014/main" id="{B5FEC2BB-80EA-3DB8-B28B-F375E7E26EF3}"/>
              </a:ext>
            </a:extLst>
          </p:cNvPr>
          <p:cNvCxnSpPr>
            <a:cxnSpLocks/>
            <a:stCxn id="175" idx="2"/>
            <a:endCxn id="216" idx="7"/>
          </p:cNvCxnSpPr>
          <p:nvPr/>
        </p:nvCxnSpPr>
        <p:spPr>
          <a:xfrm flipH="1">
            <a:off x="3966425" y="2051712"/>
            <a:ext cx="1229170" cy="968794"/>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250" name="Straight Arrow Connector 249">
            <a:extLst>
              <a:ext uri="{FF2B5EF4-FFF2-40B4-BE49-F238E27FC236}">
                <a16:creationId xmlns:a16="http://schemas.microsoft.com/office/drawing/2014/main" id="{CACCACD0-F770-1247-7E74-2AA8D1BA0361}"/>
              </a:ext>
            </a:extLst>
          </p:cNvPr>
          <p:cNvCxnSpPr>
            <a:cxnSpLocks/>
            <a:stCxn id="177" idx="2"/>
            <a:endCxn id="260" idx="0"/>
          </p:cNvCxnSpPr>
          <p:nvPr/>
        </p:nvCxnSpPr>
        <p:spPr>
          <a:xfrm flipH="1">
            <a:off x="5496360" y="1849659"/>
            <a:ext cx="60567" cy="916599"/>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253" name="Arrow: Right 252">
            <a:extLst>
              <a:ext uri="{FF2B5EF4-FFF2-40B4-BE49-F238E27FC236}">
                <a16:creationId xmlns:a16="http://schemas.microsoft.com/office/drawing/2014/main" id="{709ECF91-D46A-C8A7-C3AB-0B68DEFA848E}"/>
              </a:ext>
            </a:extLst>
          </p:cNvPr>
          <p:cNvSpPr/>
          <p:nvPr/>
        </p:nvSpPr>
        <p:spPr>
          <a:xfrm>
            <a:off x="6580769" y="3373386"/>
            <a:ext cx="231743" cy="544854"/>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254" name="Oval 253">
            <a:extLst>
              <a:ext uri="{FF2B5EF4-FFF2-40B4-BE49-F238E27FC236}">
                <a16:creationId xmlns:a16="http://schemas.microsoft.com/office/drawing/2014/main" id="{D2D3A341-855D-8102-0BE6-B4EC587D7062}"/>
              </a:ext>
            </a:extLst>
          </p:cNvPr>
          <p:cNvSpPr/>
          <p:nvPr/>
        </p:nvSpPr>
        <p:spPr>
          <a:xfrm>
            <a:off x="140177" y="2704969"/>
            <a:ext cx="1882375" cy="1768637"/>
          </a:xfrm>
          <a:prstGeom prst="ellipse">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5" name="Isosceles Triangle 254">
            <a:extLst>
              <a:ext uri="{FF2B5EF4-FFF2-40B4-BE49-F238E27FC236}">
                <a16:creationId xmlns:a16="http://schemas.microsoft.com/office/drawing/2014/main" id="{86CDB858-8D7F-BFFC-8CA0-7C42BED92E8A}"/>
              </a:ext>
            </a:extLst>
          </p:cNvPr>
          <p:cNvSpPr/>
          <p:nvPr/>
        </p:nvSpPr>
        <p:spPr>
          <a:xfrm rot="5553549">
            <a:off x="357569" y="3223877"/>
            <a:ext cx="407931" cy="724472"/>
          </a:xfrm>
          <a:prstGeom prst="triangle">
            <a:avLst>
              <a:gd name="adj" fmla="val 5098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6" name="Isosceles Triangle 255">
            <a:extLst>
              <a:ext uri="{FF2B5EF4-FFF2-40B4-BE49-F238E27FC236}">
                <a16:creationId xmlns:a16="http://schemas.microsoft.com/office/drawing/2014/main" id="{2FD8AD4C-4BCE-29F3-B696-1C5DCE27EAB8}"/>
              </a:ext>
            </a:extLst>
          </p:cNvPr>
          <p:cNvSpPr/>
          <p:nvPr/>
        </p:nvSpPr>
        <p:spPr>
          <a:xfrm rot="16200000">
            <a:off x="1040740" y="3040682"/>
            <a:ext cx="665367" cy="1145809"/>
          </a:xfrm>
          <a:prstGeom prst="triangle">
            <a:avLst>
              <a:gd name="adj" fmla="val 5098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7" name="TextBox 256">
            <a:extLst>
              <a:ext uri="{FF2B5EF4-FFF2-40B4-BE49-F238E27FC236}">
                <a16:creationId xmlns:a16="http://schemas.microsoft.com/office/drawing/2014/main" id="{1D1CFED4-393D-A835-25F0-ADBF208A50D0}"/>
              </a:ext>
            </a:extLst>
          </p:cNvPr>
          <p:cNvSpPr txBox="1"/>
          <p:nvPr/>
        </p:nvSpPr>
        <p:spPr>
          <a:xfrm>
            <a:off x="693249" y="3888571"/>
            <a:ext cx="420308" cy="369332"/>
          </a:xfrm>
          <a:prstGeom prst="rect">
            <a:avLst/>
          </a:prstGeom>
          <a:noFill/>
        </p:spPr>
        <p:txBody>
          <a:bodyPr wrap="none" rtlCol="0">
            <a:spAutoFit/>
          </a:bodyPr>
          <a:lstStyle/>
          <a:p>
            <a:r>
              <a:rPr lang="en-US" dirty="0">
                <a:solidFill>
                  <a:schemeClr val="bg1"/>
                </a:solidFill>
              </a:rPr>
              <a:t>P1</a:t>
            </a:r>
          </a:p>
        </p:txBody>
      </p:sp>
      <p:cxnSp>
        <p:nvCxnSpPr>
          <p:cNvPr id="258" name="Straight Connector 257">
            <a:extLst>
              <a:ext uri="{FF2B5EF4-FFF2-40B4-BE49-F238E27FC236}">
                <a16:creationId xmlns:a16="http://schemas.microsoft.com/office/drawing/2014/main" id="{63E3D696-3910-7B1E-99FC-FE89C98C616A}"/>
              </a:ext>
            </a:extLst>
          </p:cNvPr>
          <p:cNvCxnSpPr/>
          <p:nvPr/>
        </p:nvCxnSpPr>
        <p:spPr>
          <a:xfrm>
            <a:off x="884805" y="3322894"/>
            <a:ext cx="0" cy="555477"/>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259" name="TextBox 258">
            <a:extLst>
              <a:ext uri="{FF2B5EF4-FFF2-40B4-BE49-F238E27FC236}">
                <a16:creationId xmlns:a16="http://schemas.microsoft.com/office/drawing/2014/main" id="{16B7E5A7-4DF8-A84A-AB5F-F9C410BF4CFB}"/>
              </a:ext>
            </a:extLst>
          </p:cNvPr>
          <p:cNvSpPr txBox="1"/>
          <p:nvPr/>
        </p:nvSpPr>
        <p:spPr>
          <a:xfrm>
            <a:off x="501488" y="4422812"/>
            <a:ext cx="1048364" cy="369332"/>
          </a:xfrm>
          <a:prstGeom prst="rect">
            <a:avLst/>
          </a:prstGeom>
          <a:noFill/>
        </p:spPr>
        <p:txBody>
          <a:bodyPr wrap="none" rtlCol="0">
            <a:spAutoFit/>
          </a:bodyPr>
          <a:lstStyle/>
          <a:p>
            <a:r>
              <a:rPr lang="en-US" dirty="0"/>
              <a:t>C1 image</a:t>
            </a:r>
          </a:p>
        </p:txBody>
      </p:sp>
      <p:sp>
        <p:nvSpPr>
          <p:cNvPr id="260" name="Oval 259">
            <a:extLst>
              <a:ext uri="{FF2B5EF4-FFF2-40B4-BE49-F238E27FC236}">
                <a16:creationId xmlns:a16="http://schemas.microsoft.com/office/drawing/2014/main" id="{92456C79-69EA-92CD-0B7E-D8A4BFB4AAC2}"/>
              </a:ext>
            </a:extLst>
          </p:cNvPr>
          <p:cNvSpPr/>
          <p:nvPr/>
        </p:nvSpPr>
        <p:spPr>
          <a:xfrm>
            <a:off x="4555172" y="2766258"/>
            <a:ext cx="1882375" cy="1768637"/>
          </a:xfrm>
          <a:prstGeom prst="ellipse">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1" name="Isosceles Triangle 260">
            <a:extLst>
              <a:ext uri="{FF2B5EF4-FFF2-40B4-BE49-F238E27FC236}">
                <a16:creationId xmlns:a16="http://schemas.microsoft.com/office/drawing/2014/main" id="{3D5731A8-F54A-4064-D369-85718DDF7A43}"/>
              </a:ext>
            </a:extLst>
          </p:cNvPr>
          <p:cNvSpPr/>
          <p:nvPr/>
        </p:nvSpPr>
        <p:spPr>
          <a:xfrm rot="5400000">
            <a:off x="4871155" y="3079555"/>
            <a:ext cx="665367" cy="1145809"/>
          </a:xfrm>
          <a:prstGeom prst="triangle">
            <a:avLst>
              <a:gd name="adj" fmla="val 5098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2" name="Isosceles Triangle 261">
            <a:extLst>
              <a:ext uri="{FF2B5EF4-FFF2-40B4-BE49-F238E27FC236}">
                <a16:creationId xmlns:a16="http://schemas.microsoft.com/office/drawing/2014/main" id="{5ECA03E7-A0B3-0284-E498-0E7028130875}"/>
              </a:ext>
            </a:extLst>
          </p:cNvPr>
          <p:cNvSpPr/>
          <p:nvPr/>
        </p:nvSpPr>
        <p:spPr>
          <a:xfrm rot="16200000">
            <a:off x="5811479" y="3305166"/>
            <a:ext cx="407931" cy="706332"/>
          </a:xfrm>
          <a:prstGeom prst="triangle">
            <a:avLst>
              <a:gd name="adj" fmla="val 5098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63" name="Straight Connector 262">
            <a:extLst>
              <a:ext uri="{FF2B5EF4-FFF2-40B4-BE49-F238E27FC236}">
                <a16:creationId xmlns:a16="http://schemas.microsoft.com/office/drawing/2014/main" id="{B87B8916-6FCB-3FEB-670A-CC5C2371776D}"/>
              </a:ext>
            </a:extLst>
          </p:cNvPr>
          <p:cNvCxnSpPr/>
          <p:nvPr/>
        </p:nvCxnSpPr>
        <p:spPr>
          <a:xfrm>
            <a:off x="5705783" y="3361766"/>
            <a:ext cx="0" cy="555477"/>
          </a:xfrm>
          <a:prstGeom prst="line">
            <a:avLst/>
          </a:prstGeom>
          <a:ln w="28575">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264" name="TextBox 263">
            <a:extLst>
              <a:ext uri="{FF2B5EF4-FFF2-40B4-BE49-F238E27FC236}">
                <a16:creationId xmlns:a16="http://schemas.microsoft.com/office/drawing/2014/main" id="{DE6A39B5-69E5-E720-FB6E-18DC6A235903}"/>
              </a:ext>
            </a:extLst>
          </p:cNvPr>
          <p:cNvSpPr txBox="1"/>
          <p:nvPr/>
        </p:nvSpPr>
        <p:spPr>
          <a:xfrm>
            <a:off x="5526927" y="3906298"/>
            <a:ext cx="420308" cy="369332"/>
          </a:xfrm>
          <a:prstGeom prst="rect">
            <a:avLst/>
          </a:prstGeom>
          <a:noFill/>
        </p:spPr>
        <p:txBody>
          <a:bodyPr wrap="none" rtlCol="0">
            <a:spAutoFit/>
          </a:bodyPr>
          <a:lstStyle/>
          <a:p>
            <a:r>
              <a:rPr lang="en-US" dirty="0">
                <a:solidFill>
                  <a:schemeClr val="bg1"/>
                </a:solidFill>
              </a:rPr>
              <a:t>P3</a:t>
            </a:r>
          </a:p>
        </p:txBody>
      </p:sp>
      <p:sp>
        <p:nvSpPr>
          <p:cNvPr id="265" name="TextBox 264">
            <a:extLst>
              <a:ext uri="{FF2B5EF4-FFF2-40B4-BE49-F238E27FC236}">
                <a16:creationId xmlns:a16="http://schemas.microsoft.com/office/drawing/2014/main" id="{04A86BF6-0633-74CF-0098-7FC3ED60F1E0}"/>
              </a:ext>
            </a:extLst>
          </p:cNvPr>
          <p:cNvSpPr txBox="1"/>
          <p:nvPr/>
        </p:nvSpPr>
        <p:spPr>
          <a:xfrm>
            <a:off x="4999121" y="4473606"/>
            <a:ext cx="1048364" cy="369332"/>
          </a:xfrm>
          <a:prstGeom prst="rect">
            <a:avLst/>
          </a:prstGeom>
          <a:noFill/>
        </p:spPr>
        <p:txBody>
          <a:bodyPr wrap="none" rtlCol="0">
            <a:spAutoFit/>
          </a:bodyPr>
          <a:lstStyle/>
          <a:p>
            <a:r>
              <a:rPr lang="en-US" dirty="0"/>
              <a:t>C3 image</a:t>
            </a:r>
          </a:p>
        </p:txBody>
      </p:sp>
      <p:sp>
        <p:nvSpPr>
          <p:cNvPr id="273" name="TextBox 272">
            <a:extLst>
              <a:ext uri="{FF2B5EF4-FFF2-40B4-BE49-F238E27FC236}">
                <a16:creationId xmlns:a16="http://schemas.microsoft.com/office/drawing/2014/main" id="{03DB37FB-9EEA-458F-1640-1CCF17CB9A76}"/>
              </a:ext>
            </a:extLst>
          </p:cNvPr>
          <p:cNvSpPr txBox="1"/>
          <p:nvPr/>
        </p:nvSpPr>
        <p:spPr>
          <a:xfrm>
            <a:off x="6876917" y="428554"/>
            <a:ext cx="1749838" cy="307777"/>
          </a:xfrm>
          <a:prstGeom prst="rect">
            <a:avLst/>
          </a:prstGeom>
          <a:noFill/>
        </p:spPr>
        <p:txBody>
          <a:bodyPr wrap="none" rtlCol="0">
            <a:spAutoFit/>
          </a:bodyPr>
          <a:lstStyle/>
          <a:p>
            <a:r>
              <a:rPr lang="en-US" sz="1400" dirty="0">
                <a:solidFill>
                  <a:schemeClr val="bg1"/>
                </a:solidFill>
              </a:rPr>
              <a:t>out of focus “bowtie”</a:t>
            </a:r>
          </a:p>
        </p:txBody>
      </p:sp>
      <p:cxnSp>
        <p:nvCxnSpPr>
          <p:cNvPr id="274" name="Straight Arrow Connector 273">
            <a:extLst>
              <a:ext uri="{FF2B5EF4-FFF2-40B4-BE49-F238E27FC236}">
                <a16:creationId xmlns:a16="http://schemas.microsoft.com/office/drawing/2014/main" id="{DC0BFAF3-A39D-BD49-CD30-7BA9993B9251}"/>
              </a:ext>
            </a:extLst>
          </p:cNvPr>
          <p:cNvCxnSpPr>
            <a:cxnSpLocks/>
          </p:cNvCxnSpPr>
          <p:nvPr/>
        </p:nvCxnSpPr>
        <p:spPr>
          <a:xfrm>
            <a:off x="7484624" y="733437"/>
            <a:ext cx="31889" cy="252745"/>
          </a:xfrm>
          <a:prstGeom prst="straightConnector1">
            <a:avLst/>
          </a:prstGeom>
          <a:ln w="38100">
            <a:solidFill>
              <a:schemeClr val="bg1"/>
            </a:solidFill>
            <a:prstDash val="solid"/>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939349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5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5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5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6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62"/>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6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6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6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66"/>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67"/>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68"/>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69"/>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70"/>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71"/>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72"/>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7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74"/>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75"/>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76"/>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77"/>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78"/>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79"/>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180"/>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81"/>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82"/>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183"/>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216"/>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217"/>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218"/>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222"/>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223"/>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224"/>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230"/>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231"/>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234"/>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236"/>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239"/>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240"/>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241"/>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253"/>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254"/>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255"/>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256"/>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257"/>
                                        </p:tgtEl>
                                        <p:attrNameLst>
                                          <p:attrName>style.visibility</p:attrName>
                                        </p:attrNameLst>
                                      </p:cBhvr>
                                      <p:to>
                                        <p:strVal val="visible"/>
                                      </p:to>
                                    </p:set>
                                  </p:childTnLst>
                                </p:cTn>
                              </p:par>
                              <p:par>
                                <p:cTn id="113" presetID="1" presetClass="entr" presetSubtype="0" fill="hold" nodeType="withEffect">
                                  <p:stCondLst>
                                    <p:cond delay="0"/>
                                  </p:stCondLst>
                                  <p:childTnLst>
                                    <p:set>
                                      <p:cBhvr>
                                        <p:cTn id="114" dur="1" fill="hold">
                                          <p:stCondLst>
                                            <p:cond delay="0"/>
                                          </p:stCondLst>
                                        </p:cTn>
                                        <p:tgtEl>
                                          <p:spTgt spid="258"/>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259"/>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260"/>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261"/>
                                        </p:tgtEl>
                                        <p:attrNameLst>
                                          <p:attrName>style.visibility</p:attrName>
                                        </p:attrNameLst>
                                      </p:cBhvr>
                                      <p:to>
                                        <p:strVal val="visible"/>
                                      </p:to>
                                    </p:set>
                                  </p:childTnLst>
                                </p:cTn>
                              </p:par>
                              <p:par>
                                <p:cTn id="121" presetID="1" presetClass="entr" presetSubtype="0" fill="hold" grpId="0" nodeType="withEffect">
                                  <p:stCondLst>
                                    <p:cond delay="0"/>
                                  </p:stCondLst>
                                  <p:childTnLst>
                                    <p:set>
                                      <p:cBhvr>
                                        <p:cTn id="122" dur="1" fill="hold">
                                          <p:stCondLst>
                                            <p:cond delay="0"/>
                                          </p:stCondLst>
                                        </p:cTn>
                                        <p:tgtEl>
                                          <p:spTgt spid="262"/>
                                        </p:tgtEl>
                                        <p:attrNameLst>
                                          <p:attrName>style.visibility</p:attrName>
                                        </p:attrNameLst>
                                      </p:cBhvr>
                                      <p:to>
                                        <p:strVal val="visible"/>
                                      </p:to>
                                    </p:set>
                                  </p:childTnLst>
                                </p:cTn>
                              </p:par>
                              <p:par>
                                <p:cTn id="123" presetID="1" presetClass="entr" presetSubtype="0" fill="hold" nodeType="withEffect">
                                  <p:stCondLst>
                                    <p:cond delay="0"/>
                                  </p:stCondLst>
                                  <p:childTnLst>
                                    <p:set>
                                      <p:cBhvr>
                                        <p:cTn id="124" dur="1" fill="hold">
                                          <p:stCondLst>
                                            <p:cond delay="0"/>
                                          </p:stCondLst>
                                        </p:cTn>
                                        <p:tgtEl>
                                          <p:spTgt spid="263"/>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264"/>
                                        </p:tgtEl>
                                        <p:attrNameLst>
                                          <p:attrName>style.visibility</p:attrName>
                                        </p:attrNameLst>
                                      </p:cBhvr>
                                      <p:to>
                                        <p:strVal val="visible"/>
                                      </p:to>
                                    </p:set>
                                  </p:childTnLst>
                                </p:cTn>
                              </p:par>
                              <p:par>
                                <p:cTn id="127" presetID="1" presetClass="entr" presetSubtype="0" fill="hold" grpId="0" nodeType="withEffect">
                                  <p:stCondLst>
                                    <p:cond delay="0"/>
                                  </p:stCondLst>
                                  <p:childTnLst>
                                    <p:set>
                                      <p:cBhvr>
                                        <p:cTn id="128" dur="1" fill="hold">
                                          <p:stCondLst>
                                            <p:cond delay="0"/>
                                          </p:stCondLst>
                                        </p:cTn>
                                        <p:tgtEl>
                                          <p:spTgt spid="265"/>
                                        </p:tgtEl>
                                        <p:attrNameLst>
                                          <p:attrName>style.visibility</p:attrName>
                                        </p:attrNameLst>
                                      </p:cBhvr>
                                      <p:to>
                                        <p:strVal val="visible"/>
                                      </p:to>
                                    </p:set>
                                  </p:childTnLst>
                                </p:cTn>
                              </p:par>
                              <p:par>
                                <p:cTn id="129" presetID="1" presetClass="entr" presetSubtype="0" fill="hold" nodeType="withEffect">
                                  <p:stCondLst>
                                    <p:cond delay="0"/>
                                  </p:stCondLst>
                                  <p:childTnLst>
                                    <p:set>
                                      <p:cBhvr>
                                        <p:cTn id="130" dur="1" fill="hold">
                                          <p:stCondLst>
                                            <p:cond delay="0"/>
                                          </p:stCondLst>
                                        </p:cTn>
                                        <p:tgtEl>
                                          <p:spTgt spid="244"/>
                                        </p:tgtEl>
                                        <p:attrNameLst>
                                          <p:attrName>style.visibility</p:attrName>
                                        </p:attrNameLst>
                                      </p:cBhvr>
                                      <p:to>
                                        <p:strVal val="visible"/>
                                      </p:to>
                                    </p:set>
                                  </p:childTnLst>
                                </p:cTn>
                              </p:par>
                              <p:par>
                                <p:cTn id="131" presetID="1" presetClass="entr" presetSubtype="0" fill="hold" nodeType="withEffect">
                                  <p:stCondLst>
                                    <p:cond delay="0"/>
                                  </p:stCondLst>
                                  <p:childTnLst>
                                    <p:set>
                                      <p:cBhvr>
                                        <p:cTn id="132" dur="1" fill="hold">
                                          <p:stCondLst>
                                            <p:cond delay="0"/>
                                          </p:stCondLst>
                                        </p:cTn>
                                        <p:tgtEl>
                                          <p:spTgt spid="246"/>
                                        </p:tgtEl>
                                        <p:attrNameLst>
                                          <p:attrName>style.visibility</p:attrName>
                                        </p:attrNameLst>
                                      </p:cBhvr>
                                      <p:to>
                                        <p:strVal val="visible"/>
                                      </p:to>
                                    </p:set>
                                  </p:childTnLst>
                                </p:cTn>
                              </p:par>
                              <p:par>
                                <p:cTn id="133" presetID="1" presetClass="entr" presetSubtype="0" fill="hold" nodeType="withEffect">
                                  <p:stCondLst>
                                    <p:cond delay="0"/>
                                  </p:stCondLst>
                                  <p:childTnLst>
                                    <p:set>
                                      <p:cBhvr>
                                        <p:cTn id="134" dur="1" fill="hold">
                                          <p:stCondLst>
                                            <p:cond delay="0"/>
                                          </p:stCondLst>
                                        </p:cTn>
                                        <p:tgtEl>
                                          <p:spTgt spid="250"/>
                                        </p:tgtEl>
                                        <p:attrNameLst>
                                          <p:attrName>style.visibility</p:attrName>
                                        </p:attrNameLst>
                                      </p:cBhvr>
                                      <p:to>
                                        <p:strVal val="visible"/>
                                      </p:to>
                                    </p:set>
                                  </p:childTnLst>
                                </p:cTn>
                              </p:par>
                            </p:childTnLst>
                          </p:cTn>
                        </p:par>
                      </p:childTnLst>
                    </p:cTn>
                  </p:par>
                  <p:par>
                    <p:cTn id="135" fill="hold">
                      <p:stCondLst>
                        <p:cond delay="indefinite"/>
                      </p:stCondLst>
                      <p:childTnLst>
                        <p:par>
                          <p:cTn id="136" fill="hold">
                            <p:stCondLst>
                              <p:cond delay="0"/>
                            </p:stCondLst>
                            <p:childTnLst>
                              <p:par>
                                <p:cTn id="137" presetID="1" presetClass="entr" presetSubtype="0" fill="hold" nodeType="clickEffect">
                                  <p:stCondLst>
                                    <p:cond delay="0"/>
                                  </p:stCondLst>
                                  <p:childTnLst>
                                    <p:set>
                                      <p:cBhvr>
                                        <p:cTn id="138" dur="1" fill="hold">
                                          <p:stCondLst>
                                            <p:cond delay="0"/>
                                          </p:stCondLst>
                                        </p:cTn>
                                        <p:tgtEl>
                                          <p:spTgt spid="7"/>
                                        </p:tgtEl>
                                        <p:attrNameLst>
                                          <p:attrName>style.visibility</p:attrName>
                                        </p:attrNameLst>
                                      </p:cBhvr>
                                      <p:to>
                                        <p:strVal val="visible"/>
                                      </p:to>
                                    </p:set>
                                  </p:childTnLst>
                                </p:cTn>
                              </p:par>
                              <p:par>
                                <p:cTn id="139" presetID="1" presetClass="entr" presetSubtype="0" fill="hold" nodeType="withEffect">
                                  <p:stCondLst>
                                    <p:cond delay="0"/>
                                  </p:stCondLst>
                                  <p:childTnLst>
                                    <p:set>
                                      <p:cBhvr>
                                        <p:cTn id="140" dur="1" fill="hold">
                                          <p:stCondLst>
                                            <p:cond delay="0"/>
                                          </p:stCondLst>
                                        </p:cTn>
                                        <p:tgtEl>
                                          <p:spTgt spid="9"/>
                                        </p:tgtEl>
                                        <p:attrNameLst>
                                          <p:attrName>style.visibility</p:attrName>
                                        </p:attrNameLst>
                                      </p:cBhvr>
                                      <p:to>
                                        <p:strVal val="visible"/>
                                      </p:to>
                                    </p:set>
                                  </p:childTnLst>
                                </p:cTn>
                              </p:par>
                              <p:par>
                                <p:cTn id="141" presetID="1" presetClass="entr" presetSubtype="0" fill="hold" nodeType="withEffect">
                                  <p:stCondLst>
                                    <p:cond delay="0"/>
                                  </p:stCondLst>
                                  <p:childTnLst>
                                    <p:set>
                                      <p:cBhvr>
                                        <p:cTn id="142" dur="1" fill="hold">
                                          <p:stCondLst>
                                            <p:cond delay="0"/>
                                          </p:stCondLst>
                                        </p:cTn>
                                        <p:tgtEl>
                                          <p:spTgt spid="11"/>
                                        </p:tgtEl>
                                        <p:attrNameLst>
                                          <p:attrName>style.visibility</p:attrName>
                                        </p:attrNameLst>
                                      </p:cBhvr>
                                      <p:to>
                                        <p:strVal val="visible"/>
                                      </p:to>
                                    </p:set>
                                  </p:childTnLst>
                                </p:cTn>
                              </p:par>
                              <p:par>
                                <p:cTn id="143" presetID="1" presetClass="entr" presetSubtype="0" fill="hold" grpId="0" nodeType="withEffect">
                                  <p:stCondLst>
                                    <p:cond delay="0"/>
                                  </p:stCondLst>
                                  <p:childTnLst>
                                    <p:set>
                                      <p:cBhvr>
                                        <p:cTn id="144" dur="1" fill="hold">
                                          <p:stCondLst>
                                            <p:cond delay="0"/>
                                          </p:stCondLst>
                                        </p:cTn>
                                        <p:tgtEl>
                                          <p:spTgt spid="13"/>
                                        </p:tgtEl>
                                        <p:attrNameLst>
                                          <p:attrName>style.visibility</p:attrName>
                                        </p:attrNameLst>
                                      </p:cBhvr>
                                      <p:to>
                                        <p:strVal val="visible"/>
                                      </p:to>
                                    </p:set>
                                  </p:childTnLst>
                                </p:cTn>
                              </p:par>
                              <p:par>
                                <p:cTn id="145" presetID="1" presetClass="entr" presetSubtype="0" fill="hold" grpId="0" nodeType="withEffect">
                                  <p:stCondLst>
                                    <p:cond delay="0"/>
                                  </p:stCondLst>
                                  <p:childTnLst>
                                    <p:set>
                                      <p:cBhvr>
                                        <p:cTn id="146" dur="1" fill="hold">
                                          <p:stCondLst>
                                            <p:cond delay="0"/>
                                          </p:stCondLst>
                                        </p:cTn>
                                        <p:tgtEl>
                                          <p:spTgt spid="14"/>
                                        </p:tgtEl>
                                        <p:attrNameLst>
                                          <p:attrName>style.visibility</p:attrName>
                                        </p:attrNameLst>
                                      </p:cBhvr>
                                      <p:to>
                                        <p:strVal val="visible"/>
                                      </p:to>
                                    </p:set>
                                  </p:childTnLst>
                                </p:cTn>
                              </p:par>
                              <p:par>
                                <p:cTn id="147" presetID="1" presetClass="entr" presetSubtype="0" fill="hold" nodeType="withEffect">
                                  <p:stCondLst>
                                    <p:cond delay="0"/>
                                  </p:stCondLst>
                                  <p:childTnLst>
                                    <p:set>
                                      <p:cBhvr>
                                        <p:cTn id="148" dur="1" fill="hold">
                                          <p:stCondLst>
                                            <p:cond delay="0"/>
                                          </p:stCondLst>
                                        </p:cTn>
                                        <p:tgtEl>
                                          <p:spTgt spid="24"/>
                                        </p:tgtEl>
                                        <p:attrNameLst>
                                          <p:attrName>style.visibility</p:attrName>
                                        </p:attrNameLst>
                                      </p:cBhvr>
                                      <p:to>
                                        <p:strVal val="visible"/>
                                      </p:to>
                                    </p:set>
                                  </p:childTnLst>
                                </p:cTn>
                              </p:par>
                              <p:par>
                                <p:cTn id="149" presetID="1" presetClass="entr" presetSubtype="0" fill="hold" nodeType="withEffect">
                                  <p:stCondLst>
                                    <p:cond delay="0"/>
                                  </p:stCondLst>
                                  <p:childTnLst>
                                    <p:set>
                                      <p:cBhvr>
                                        <p:cTn id="150" dur="1" fill="hold">
                                          <p:stCondLst>
                                            <p:cond delay="0"/>
                                          </p:stCondLst>
                                        </p:cTn>
                                        <p:tgtEl>
                                          <p:spTgt spid="25"/>
                                        </p:tgtEl>
                                        <p:attrNameLst>
                                          <p:attrName>style.visibility</p:attrName>
                                        </p:attrNameLst>
                                      </p:cBhvr>
                                      <p:to>
                                        <p:strVal val="visible"/>
                                      </p:to>
                                    </p:set>
                                  </p:childTnLst>
                                </p:cTn>
                              </p:par>
                              <p:par>
                                <p:cTn id="151" presetID="1" presetClass="entr" presetSubtype="0" fill="hold" nodeType="withEffect">
                                  <p:stCondLst>
                                    <p:cond delay="0"/>
                                  </p:stCondLst>
                                  <p:childTnLst>
                                    <p:set>
                                      <p:cBhvr>
                                        <p:cTn id="152" dur="1" fill="hold">
                                          <p:stCondLst>
                                            <p:cond delay="0"/>
                                          </p:stCondLst>
                                        </p:cTn>
                                        <p:tgtEl>
                                          <p:spTgt spid="30"/>
                                        </p:tgtEl>
                                        <p:attrNameLst>
                                          <p:attrName>style.visibility</p:attrName>
                                        </p:attrNameLst>
                                      </p:cBhvr>
                                      <p:to>
                                        <p:strVal val="visible"/>
                                      </p:to>
                                    </p:set>
                                  </p:childTnLst>
                                </p:cTn>
                              </p:par>
                              <p:par>
                                <p:cTn id="153" presetID="1" presetClass="entr" presetSubtype="0" fill="hold" nodeType="withEffect">
                                  <p:stCondLst>
                                    <p:cond delay="0"/>
                                  </p:stCondLst>
                                  <p:childTnLst>
                                    <p:set>
                                      <p:cBhvr>
                                        <p:cTn id="154" dur="1" fill="hold">
                                          <p:stCondLst>
                                            <p:cond delay="0"/>
                                          </p:stCondLst>
                                        </p:cTn>
                                        <p:tgtEl>
                                          <p:spTgt spid="32"/>
                                        </p:tgtEl>
                                        <p:attrNameLst>
                                          <p:attrName>style.visibility</p:attrName>
                                        </p:attrNameLst>
                                      </p:cBhvr>
                                      <p:to>
                                        <p:strVal val="visible"/>
                                      </p:to>
                                    </p:set>
                                  </p:childTnLst>
                                </p:cTn>
                              </p:par>
                              <p:par>
                                <p:cTn id="155" presetID="1" presetClass="entr" presetSubtype="0" fill="hold" grpId="0" nodeType="withEffect">
                                  <p:stCondLst>
                                    <p:cond delay="0"/>
                                  </p:stCondLst>
                                  <p:childTnLst>
                                    <p:set>
                                      <p:cBhvr>
                                        <p:cTn id="156" dur="1" fill="hold">
                                          <p:stCondLst>
                                            <p:cond delay="0"/>
                                          </p:stCondLst>
                                        </p:cTn>
                                        <p:tgtEl>
                                          <p:spTgt spid="273"/>
                                        </p:tgtEl>
                                        <p:attrNameLst>
                                          <p:attrName>style.visibility</p:attrName>
                                        </p:attrNameLst>
                                      </p:cBhvr>
                                      <p:to>
                                        <p:strVal val="visible"/>
                                      </p:to>
                                    </p:set>
                                  </p:childTnLst>
                                </p:cTn>
                              </p:par>
                              <p:par>
                                <p:cTn id="157" presetID="1" presetClass="entr" presetSubtype="0" fill="hold" nodeType="withEffect">
                                  <p:stCondLst>
                                    <p:cond delay="0"/>
                                  </p:stCondLst>
                                  <p:childTnLst>
                                    <p:set>
                                      <p:cBhvr>
                                        <p:cTn id="158" dur="1" fill="hold">
                                          <p:stCondLst>
                                            <p:cond delay="0"/>
                                          </p:stCondLst>
                                        </p:cTn>
                                        <p:tgtEl>
                                          <p:spTgt spid="2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0" grpId="0" animBg="1"/>
      <p:bldP spid="156" grpId="0"/>
      <p:bldP spid="157" grpId="0"/>
      <p:bldP spid="158" grpId="0"/>
      <p:bldP spid="160" grpId="0" animBg="1"/>
      <p:bldP spid="164" grpId="0"/>
      <p:bldP spid="166" grpId="0"/>
      <p:bldP spid="173" grpId="0" animBg="1"/>
      <p:bldP spid="174" grpId="0" animBg="1"/>
      <p:bldP spid="175" grpId="0" animBg="1"/>
      <p:bldP spid="176" grpId="0" animBg="1"/>
      <p:bldP spid="177" grpId="0" animBg="1"/>
      <p:bldP spid="178" grpId="0" animBg="1"/>
      <p:bldP spid="179" grpId="0"/>
      <p:bldP spid="181" grpId="0"/>
      <p:bldP spid="182" grpId="0" animBg="1"/>
      <p:bldP spid="183" grpId="0"/>
      <p:bldP spid="216" grpId="0" animBg="1"/>
      <p:bldP spid="217" grpId="0" animBg="1"/>
      <p:bldP spid="218" grpId="0" animBg="1"/>
      <p:bldP spid="222" grpId="0" animBg="1"/>
      <p:bldP spid="223" grpId="0" animBg="1"/>
      <p:bldP spid="224" grpId="0"/>
      <p:bldP spid="231" grpId="0"/>
      <p:bldP spid="234" grpId="0" animBg="1"/>
      <p:bldP spid="236" grpId="0"/>
      <p:bldP spid="239" grpId="0" animBg="1"/>
      <p:bldP spid="240" grpId="0" animBg="1"/>
      <p:bldP spid="241" grpId="0"/>
      <p:bldP spid="253" grpId="0" animBg="1"/>
      <p:bldP spid="254" grpId="0" animBg="1"/>
      <p:bldP spid="255" grpId="0" animBg="1"/>
      <p:bldP spid="256" grpId="0" animBg="1"/>
      <p:bldP spid="257" grpId="0"/>
      <p:bldP spid="259" grpId="0"/>
      <p:bldP spid="260" grpId="0" animBg="1"/>
      <p:bldP spid="261" grpId="0" animBg="1"/>
      <p:bldP spid="262" grpId="0" animBg="1"/>
      <p:bldP spid="264" grpId="0"/>
      <p:bldP spid="265" grpId="0"/>
      <p:bldP spid="27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75FC9-A1B1-1DF9-8A56-E98774DD630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C9851A4-7462-6D07-9E36-08FED0E6A095}"/>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B695B435-E323-A360-2CDD-B7A9711B8481}"/>
              </a:ext>
            </a:extLst>
          </p:cNvPr>
          <p:cNvSpPr>
            <a:spLocks noGrp="1"/>
          </p:cNvSpPr>
          <p:nvPr>
            <p:ph type="sldNum" sz="quarter" idx="12"/>
          </p:nvPr>
        </p:nvSpPr>
        <p:spPr/>
        <p:txBody>
          <a:bodyPr/>
          <a:lstStyle/>
          <a:p>
            <a:fld id="{CB5B7C82-8F43-4E26-A546-DA8214B1527A}" type="slidenum">
              <a:rPr lang="en-US" smtClean="0"/>
              <a:t>21</a:t>
            </a:fld>
            <a:endParaRPr lang="en-US"/>
          </a:p>
        </p:txBody>
      </p:sp>
      <p:pic>
        <p:nvPicPr>
          <p:cNvPr id="5" name="Graphic 4">
            <a:extLst>
              <a:ext uri="{FF2B5EF4-FFF2-40B4-BE49-F238E27FC236}">
                <a16:creationId xmlns:a16="http://schemas.microsoft.com/office/drawing/2014/main" id="{03E77020-68E7-148C-3D07-D3D7B6AF881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055780" y="1435809"/>
            <a:ext cx="4842592" cy="3243262"/>
          </a:xfrm>
          <a:prstGeom prst="rect">
            <a:avLst/>
          </a:prstGeom>
        </p:spPr>
      </p:pic>
      <p:sp>
        <p:nvSpPr>
          <p:cNvPr id="6" name="TextBox 5">
            <a:extLst>
              <a:ext uri="{FF2B5EF4-FFF2-40B4-BE49-F238E27FC236}">
                <a16:creationId xmlns:a16="http://schemas.microsoft.com/office/drawing/2014/main" id="{4D4D4393-7D0B-2B7E-2551-26E5A5829F86}"/>
              </a:ext>
            </a:extLst>
          </p:cNvPr>
          <p:cNvSpPr txBox="1"/>
          <p:nvPr/>
        </p:nvSpPr>
        <p:spPr>
          <a:xfrm>
            <a:off x="4588186" y="1462741"/>
            <a:ext cx="880369" cy="253916"/>
          </a:xfrm>
          <a:prstGeom prst="rect">
            <a:avLst/>
          </a:prstGeom>
          <a:noFill/>
        </p:spPr>
        <p:txBody>
          <a:bodyPr wrap="none" rtlCol="0">
            <a:spAutoFit/>
          </a:bodyPr>
          <a:lstStyle/>
          <a:p>
            <a:r>
              <a:rPr lang="en-US" sz="1050" dirty="0"/>
              <a:t>Object plane</a:t>
            </a:r>
          </a:p>
        </p:txBody>
      </p:sp>
      <p:sp>
        <p:nvSpPr>
          <p:cNvPr id="7" name="TextBox 6">
            <a:extLst>
              <a:ext uri="{FF2B5EF4-FFF2-40B4-BE49-F238E27FC236}">
                <a16:creationId xmlns:a16="http://schemas.microsoft.com/office/drawing/2014/main" id="{E4A8C31A-39C4-FE9A-C43A-0E351F4FBC7A}"/>
              </a:ext>
            </a:extLst>
          </p:cNvPr>
          <p:cNvSpPr txBox="1"/>
          <p:nvPr/>
        </p:nvSpPr>
        <p:spPr>
          <a:xfrm>
            <a:off x="5884645" y="1429146"/>
            <a:ext cx="966931" cy="415498"/>
          </a:xfrm>
          <a:prstGeom prst="rect">
            <a:avLst/>
          </a:prstGeom>
          <a:noFill/>
        </p:spPr>
        <p:txBody>
          <a:bodyPr wrap="none" rtlCol="0">
            <a:spAutoFit/>
          </a:bodyPr>
          <a:lstStyle/>
          <a:p>
            <a:r>
              <a:rPr lang="en-US" sz="1050" dirty="0"/>
              <a:t>Thin ideal lens</a:t>
            </a:r>
          </a:p>
          <a:p>
            <a:r>
              <a:rPr lang="en-US" sz="1050" dirty="0"/>
              <a:t>f=750 mm</a:t>
            </a:r>
          </a:p>
        </p:txBody>
      </p:sp>
      <p:cxnSp>
        <p:nvCxnSpPr>
          <p:cNvPr id="8" name="Straight Arrow Connector 7">
            <a:extLst>
              <a:ext uri="{FF2B5EF4-FFF2-40B4-BE49-F238E27FC236}">
                <a16:creationId xmlns:a16="http://schemas.microsoft.com/office/drawing/2014/main" id="{69E3B453-8880-06C9-AF43-80D5139BFC51}"/>
              </a:ext>
            </a:extLst>
          </p:cNvPr>
          <p:cNvCxnSpPr>
            <a:cxnSpLocks/>
          </p:cNvCxnSpPr>
          <p:nvPr/>
        </p:nvCxnSpPr>
        <p:spPr>
          <a:xfrm flipH="1">
            <a:off x="5677501" y="1550109"/>
            <a:ext cx="244068"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 name="Straight Arrow Connector 8">
            <a:extLst>
              <a:ext uri="{FF2B5EF4-FFF2-40B4-BE49-F238E27FC236}">
                <a16:creationId xmlns:a16="http://schemas.microsoft.com/office/drawing/2014/main" id="{FAD30C25-D819-1FF6-2E9D-F53D2C040906}"/>
              </a:ext>
            </a:extLst>
          </p:cNvPr>
          <p:cNvCxnSpPr>
            <a:cxnSpLocks/>
          </p:cNvCxnSpPr>
          <p:nvPr/>
        </p:nvCxnSpPr>
        <p:spPr>
          <a:xfrm flipH="1">
            <a:off x="4465116" y="1587645"/>
            <a:ext cx="203537" cy="205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60763D8B-4019-7D67-213D-A54ECEE6FA3F}"/>
              </a:ext>
            </a:extLst>
          </p:cNvPr>
          <p:cNvCxnSpPr>
            <a:cxnSpLocks/>
          </p:cNvCxnSpPr>
          <p:nvPr/>
        </p:nvCxnSpPr>
        <p:spPr>
          <a:xfrm flipH="1" flipV="1">
            <a:off x="2768593" y="2564187"/>
            <a:ext cx="3269153" cy="8020"/>
          </a:xfrm>
          <a:prstGeom prst="line">
            <a:avLst/>
          </a:prstGeom>
          <a:ln w="28575">
            <a:prstDash val="dash"/>
          </a:ln>
        </p:spPr>
        <p:style>
          <a:lnRef idx="1">
            <a:schemeClr val="dk1"/>
          </a:lnRef>
          <a:fillRef idx="0">
            <a:schemeClr val="dk1"/>
          </a:fillRef>
          <a:effectRef idx="0">
            <a:schemeClr val="dk1"/>
          </a:effectRef>
          <a:fontRef idx="minor">
            <a:schemeClr val="tx1"/>
          </a:fontRef>
        </p:style>
      </p:cxnSp>
      <p:sp>
        <p:nvSpPr>
          <p:cNvPr id="11" name="Arc 10">
            <a:extLst>
              <a:ext uri="{FF2B5EF4-FFF2-40B4-BE49-F238E27FC236}">
                <a16:creationId xmlns:a16="http://schemas.microsoft.com/office/drawing/2014/main" id="{B3A3A29E-6BDF-A8F5-716A-7051961C0346}"/>
              </a:ext>
            </a:extLst>
          </p:cNvPr>
          <p:cNvSpPr/>
          <p:nvPr/>
        </p:nvSpPr>
        <p:spPr>
          <a:xfrm rot="14104035">
            <a:off x="3997361" y="2265791"/>
            <a:ext cx="387711" cy="381042"/>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CB60A46F-810C-9E20-B2B4-67E5AC0273AB}"/>
                  </a:ext>
                </a:extLst>
              </p:cNvPr>
              <p:cNvSpPr txBox="1"/>
              <p:nvPr/>
            </p:nvSpPr>
            <p:spPr>
              <a:xfrm>
                <a:off x="2386095" y="2664982"/>
                <a:ext cx="1446492" cy="600164"/>
              </a:xfrm>
              <a:prstGeom prst="rect">
                <a:avLst/>
              </a:prstGeom>
              <a:noFill/>
            </p:spPr>
            <p:txBody>
              <a:bodyPr wrap="square" rtlCol="0">
                <a:spAutoFit/>
              </a:bodyPr>
              <a:lstStyle/>
              <a:p>
                <a:r>
                  <a:rPr lang="en-US" sz="1100" dirty="0" err="1"/>
                  <a:t>Ar</a:t>
                </a:r>
                <a:r>
                  <a:rPr lang="en-US" sz="1100" dirty="0"/>
                  <a:t> plasma</a:t>
                </a:r>
              </a:p>
              <a:p>
                <a:r>
                  <a:rPr lang="en-US" sz="1100" dirty="0"/>
                  <a:t>ne: </a:t>
                </a:r>
                <a14:m>
                  <m:oMath xmlns:m="http://schemas.openxmlformats.org/officeDocument/2006/math">
                    <m:r>
                      <a:rPr lang="en-US" sz="1100" b="0" i="1" smtClean="0">
                        <a:latin typeface="Cambria Math" panose="02040503050406030204" pitchFamily="18" charset="0"/>
                      </a:rPr>
                      <m:t>1×</m:t>
                    </m:r>
                    <m:sSup>
                      <m:sSupPr>
                        <m:ctrlPr>
                          <a:rPr lang="en-US" sz="1100" b="0" i="1" smtClean="0">
                            <a:latin typeface="Cambria Math" panose="02040503050406030204" pitchFamily="18" charset="0"/>
                          </a:rPr>
                        </m:ctrlPr>
                      </m:sSupPr>
                      <m:e>
                        <m:r>
                          <a:rPr lang="en-US" sz="1100" b="0" i="1" smtClean="0">
                            <a:latin typeface="Cambria Math" panose="02040503050406030204" pitchFamily="18" charset="0"/>
                          </a:rPr>
                          <m:t>10</m:t>
                        </m:r>
                      </m:e>
                      <m:sup>
                        <m:r>
                          <a:rPr lang="en-US" sz="1100" b="0" i="1" smtClean="0">
                            <a:latin typeface="Cambria Math" panose="02040503050406030204" pitchFamily="18" charset="0"/>
                          </a:rPr>
                          <m:t>16</m:t>
                        </m:r>
                      </m:sup>
                    </m:sSup>
                  </m:oMath>
                </a14:m>
                <a:r>
                  <a:rPr lang="en-US" sz="1100" dirty="0"/>
                  <a:t>cm</a:t>
                </a:r>
                <a:r>
                  <a:rPr lang="en-US" sz="1100" baseline="30000" dirty="0"/>
                  <a:t>3</a:t>
                </a:r>
                <a:endParaRPr lang="en-US" sz="1100" dirty="0"/>
              </a:p>
              <a:p>
                <a:r>
                  <a:rPr lang="en-US" sz="1100" dirty="0"/>
                  <a:t>Cone tilt: 500 </a:t>
                </a:r>
                <a:r>
                  <a:rPr lang="el-GR" sz="1100" dirty="0"/>
                  <a:t>μ</a:t>
                </a:r>
                <a:r>
                  <a:rPr lang="en-US" sz="1100" dirty="0"/>
                  <a:t>rad</a:t>
                </a:r>
              </a:p>
            </p:txBody>
          </p:sp>
        </mc:Choice>
        <mc:Fallback xmlns="">
          <p:sp>
            <p:nvSpPr>
              <p:cNvPr id="12" name="TextBox 11">
                <a:extLst>
                  <a:ext uri="{FF2B5EF4-FFF2-40B4-BE49-F238E27FC236}">
                    <a16:creationId xmlns:a16="http://schemas.microsoft.com/office/drawing/2014/main" id="{CB60A46F-810C-9E20-B2B4-67E5AC0273AB}"/>
                  </a:ext>
                </a:extLst>
              </p:cNvPr>
              <p:cNvSpPr txBox="1">
                <a:spLocks noRot="1" noChangeAspect="1" noMove="1" noResize="1" noEditPoints="1" noAdjustHandles="1" noChangeArrowheads="1" noChangeShapeType="1" noTextEdit="1"/>
              </p:cNvSpPr>
              <p:nvPr/>
            </p:nvSpPr>
            <p:spPr>
              <a:xfrm>
                <a:off x="2386095" y="2664982"/>
                <a:ext cx="1446492" cy="600164"/>
              </a:xfrm>
              <a:prstGeom prst="rect">
                <a:avLst/>
              </a:prstGeom>
              <a:blipFill>
                <a:blip r:embed="rId4"/>
                <a:stretch>
                  <a:fillRect t="-1010" b="-5051"/>
                </a:stretch>
              </a:blipFill>
            </p:spPr>
            <p:txBody>
              <a:bodyPr/>
              <a:lstStyle/>
              <a:p>
                <a:r>
                  <a:rPr lang="en-US">
                    <a:noFill/>
                  </a:rPr>
                  <a:t> </a:t>
                </a:r>
              </a:p>
            </p:txBody>
          </p:sp>
        </mc:Fallback>
      </mc:AlternateContent>
      <p:sp>
        <p:nvSpPr>
          <p:cNvPr id="13" name="Arc 12">
            <a:extLst>
              <a:ext uri="{FF2B5EF4-FFF2-40B4-BE49-F238E27FC236}">
                <a16:creationId xmlns:a16="http://schemas.microsoft.com/office/drawing/2014/main" id="{57786407-C1FA-9B86-145C-681F58AFECEE}"/>
              </a:ext>
            </a:extLst>
          </p:cNvPr>
          <p:cNvSpPr/>
          <p:nvPr/>
        </p:nvSpPr>
        <p:spPr>
          <a:xfrm rot="1475040">
            <a:off x="4518004" y="2194442"/>
            <a:ext cx="458645" cy="483419"/>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dirty="0"/>
          </a:p>
        </p:txBody>
      </p:sp>
      <p:sp>
        <p:nvSpPr>
          <p:cNvPr id="14" name="TextBox 13">
            <a:extLst>
              <a:ext uri="{FF2B5EF4-FFF2-40B4-BE49-F238E27FC236}">
                <a16:creationId xmlns:a16="http://schemas.microsoft.com/office/drawing/2014/main" id="{91AC8B03-A6DC-7157-0445-31B0FDEF44D7}"/>
              </a:ext>
            </a:extLst>
          </p:cNvPr>
          <p:cNvSpPr txBox="1"/>
          <p:nvPr/>
        </p:nvSpPr>
        <p:spPr>
          <a:xfrm>
            <a:off x="2535742" y="1856306"/>
            <a:ext cx="835485" cy="430887"/>
          </a:xfrm>
          <a:prstGeom prst="rect">
            <a:avLst/>
          </a:prstGeom>
          <a:noFill/>
        </p:spPr>
        <p:txBody>
          <a:bodyPr wrap="none" rtlCol="0">
            <a:spAutoFit/>
          </a:bodyPr>
          <a:lstStyle/>
          <a:p>
            <a:r>
              <a:rPr lang="en-US" sz="1100" dirty="0">
                <a:solidFill>
                  <a:srgbClr val="C00000"/>
                </a:solidFill>
              </a:rPr>
              <a:t>Plasma ray </a:t>
            </a:r>
          </a:p>
          <a:p>
            <a:r>
              <a:rPr lang="en-US" sz="1100" dirty="0">
                <a:solidFill>
                  <a:srgbClr val="C00000"/>
                </a:solidFill>
              </a:rPr>
              <a:t>trajectory</a:t>
            </a:r>
          </a:p>
        </p:txBody>
      </p:sp>
      <p:cxnSp>
        <p:nvCxnSpPr>
          <p:cNvPr id="15" name="Straight Arrow Connector 14">
            <a:extLst>
              <a:ext uri="{FF2B5EF4-FFF2-40B4-BE49-F238E27FC236}">
                <a16:creationId xmlns:a16="http://schemas.microsoft.com/office/drawing/2014/main" id="{E1EF96A3-4614-5DC0-63F7-DC51DDB37280}"/>
              </a:ext>
            </a:extLst>
          </p:cNvPr>
          <p:cNvCxnSpPr>
            <a:cxnSpLocks/>
            <a:stCxn id="14" idx="3"/>
          </p:cNvCxnSpPr>
          <p:nvPr/>
        </p:nvCxnSpPr>
        <p:spPr>
          <a:xfrm flipV="1">
            <a:off x="3371227" y="1988314"/>
            <a:ext cx="308105" cy="83436"/>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BD5712EB-C770-FDD1-D00A-F686F5562191}"/>
              </a:ext>
            </a:extLst>
          </p:cNvPr>
          <p:cNvSpPr txBox="1"/>
          <p:nvPr/>
        </p:nvSpPr>
        <p:spPr>
          <a:xfrm>
            <a:off x="2836916" y="1471071"/>
            <a:ext cx="1457450" cy="261610"/>
          </a:xfrm>
          <a:prstGeom prst="rect">
            <a:avLst/>
          </a:prstGeom>
          <a:noFill/>
        </p:spPr>
        <p:txBody>
          <a:bodyPr wrap="none" rtlCol="0">
            <a:spAutoFit/>
          </a:bodyPr>
          <a:lstStyle/>
          <a:p>
            <a:r>
              <a:rPr lang="en-US" sz="1100" dirty="0"/>
              <a:t>Vacuum ray trajectory</a:t>
            </a:r>
          </a:p>
        </p:txBody>
      </p:sp>
      <p:cxnSp>
        <p:nvCxnSpPr>
          <p:cNvPr id="17" name="Straight Arrow Connector 16">
            <a:extLst>
              <a:ext uri="{FF2B5EF4-FFF2-40B4-BE49-F238E27FC236}">
                <a16:creationId xmlns:a16="http://schemas.microsoft.com/office/drawing/2014/main" id="{B02371CB-BD49-410A-AC67-06EDE42D75C4}"/>
              </a:ext>
            </a:extLst>
          </p:cNvPr>
          <p:cNvCxnSpPr>
            <a:cxnSpLocks/>
          </p:cNvCxnSpPr>
          <p:nvPr/>
        </p:nvCxnSpPr>
        <p:spPr>
          <a:xfrm flipH="1">
            <a:off x="3781302" y="1744999"/>
            <a:ext cx="43478" cy="18631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B6ED14D4-609E-F806-58FA-77BA03BA3F39}"/>
                  </a:ext>
                </a:extLst>
              </p:cNvPr>
              <p:cNvSpPr txBox="1"/>
              <p:nvPr/>
            </p:nvSpPr>
            <p:spPr>
              <a:xfrm>
                <a:off x="4968803" y="2251421"/>
                <a:ext cx="999504" cy="18229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100" b="0" i="1" smtClean="0">
                              <a:latin typeface="Cambria Math" panose="02040503050406030204" pitchFamily="18" charset="0"/>
                            </a:rPr>
                          </m:ctrlPr>
                        </m:sSubPr>
                        <m:e>
                          <m:r>
                            <a:rPr lang="en-US" sz="1100" b="0" i="1" smtClean="0">
                              <a:latin typeface="Cambria Math" panose="02040503050406030204" pitchFamily="18" charset="0"/>
                            </a:rPr>
                            <m:t>𝜃</m:t>
                          </m:r>
                        </m:e>
                        <m:sub>
                          <m:r>
                            <a:rPr lang="en-US" sz="1100" b="0" i="1" smtClean="0">
                              <a:latin typeface="Cambria Math" panose="02040503050406030204" pitchFamily="18" charset="0"/>
                            </a:rPr>
                            <m:t>𝑣𝑎𝑐</m:t>
                          </m:r>
                        </m:sub>
                      </m:sSub>
                      <m:r>
                        <a:rPr lang="en-US" sz="1100" b="0" i="1" smtClean="0">
                          <a:latin typeface="Cambria Math" panose="02040503050406030204" pitchFamily="18" charset="0"/>
                        </a:rPr>
                        <m:t> !=</m:t>
                      </m:r>
                      <m:sSub>
                        <m:sSubPr>
                          <m:ctrlPr>
                            <a:rPr lang="en-US" sz="1100" b="0" i="1" smtClean="0">
                              <a:latin typeface="Cambria Math" panose="02040503050406030204" pitchFamily="18" charset="0"/>
                            </a:rPr>
                          </m:ctrlPr>
                        </m:sSubPr>
                        <m:e>
                          <m:r>
                            <a:rPr lang="en-US" sz="1100" b="0" i="1" smtClean="0">
                              <a:latin typeface="Cambria Math" panose="02040503050406030204" pitchFamily="18" charset="0"/>
                            </a:rPr>
                            <m:t>𝜃</m:t>
                          </m:r>
                        </m:e>
                        <m:sub>
                          <m:r>
                            <a:rPr lang="en-US" sz="1100" b="0" i="1" smtClean="0">
                              <a:latin typeface="Cambria Math" panose="02040503050406030204" pitchFamily="18" charset="0"/>
                            </a:rPr>
                            <m:t>𝑝𝑙𝑎𝑠𝑚𝑎</m:t>
                          </m:r>
                        </m:sub>
                      </m:sSub>
                    </m:oMath>
                  </m:oMathPara>
                </a14:m>
                <a:endParaRPr lang="en-US" sz="1100" dirty="0"/>
              </a:p>
            </p:txBody>
          </p:sp>
        </mc:Choice>
        <mc:Fallback xmlns="">
          <p:sp>
            <p:nvSpPr>
              <p:cNvPr id="18" name="TextBox 17">
                <a:extLst>
                  <a:ext uri="{FF2B5EF4-FFF2-40B4-BE49-F238E27FC236}">
                    <a16:creationId xmlns:a16="http://schemas.microsoft.com/office/drawing/2014/main" id="{B6ED14D4-609E-F806-58FA-77BA03BA3F39}"/>
                  </a:ext>
                </a:extLst>
              </p:cNvPr>
              <p:cNvSpPr txBox="1">
                <a:spLocks noRot="1" noChangeAspect="1" noMove="1" noResize="1" noEditPoints="1" noAdjustHandles="1" noChangeArrowheads="1" noChangeShapeType="1" noTextEdit="1"/>
              </p:cNvSpPr>
              <p:nvPr/>
            </p:nvSpPr>
            <p:spPr>
              <a:xfrm>
                <a:off x="4968803" y="2251421"/>
                <a:ext cx="999504" cy="182294"/>
              </a:xfrm>
              <a:prstGeom prst="rect">
                <a:avLst/>
              </a:prstGeom>
              <a:blipFill>
                <a:blip r:embed="rId5"/>
                <a:stretch>
                  <a:fillRect l="-3049" r="-2439" b="-26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E6DE3EB5-4E4D-1AD8-5C12-3C2E16479045}"/>
                  </a:ext>
                </a:extLst>
              </p:cNvPr>
              <p:cNvSpPr txBox="1"/>
              <p:nvPr/>
            </p:nvSpPr>
            <p:spPr>
              <a:xfrm>
                <a:off x="2479055" y="2329502"/>
                <a:ext cx="1489703" cy="18229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sz="1100" b="0" i="1" smtClean="0">
                              <a:latin typeface="Cambria Math" panose="02040503050406030204" pitchFamily="18" charset="0"/>
                            </a:rPr>
                          </m:ctrlPr>
                        </m:sSubPr>
                        <m:e>
                          <m:r>
                            <a:rPr lang="en-US" sz="1100" b="0" i="1" smtClean="0">
                              <a:latin typeface="Cambria Math" panose="02040503050406030204" pitchFamily="18" charset="0"/>
                            </a:rPr>
                            <m:t>𝜃</m:t>
                          </m:r>
                        </m:e>
                        <m:sub>
                          <m:r>
                            <a:rPr lang="en-US" sz="1100" b="0" i="1" smtClean="0">
                              <a:latin typeface="Cambria Math" panose="02040503050406030204" pitchFamily="18" charset="0"/>
                            </a:rPr>
                            <m:t>𝑣𝑎𝑐</m:t>
                          </m:r>
                        </m:sub>
                      </m:sSub>
                      <m:r>
                        <a:rPr lang="en-US" sz="1100" b="0" i="1" smtClean="0">
                          <a:latin typeface="Cambria Math" panose="02040503050406030204" pitchFamily="18" charset="0"/>
                        </a:rPr>
                        <m:t>=</m:t>
                      </m:r>
                      <m:sSub>
                        <m:sSubPr>
                          <m:ctrlPr>
                            <a:rPr lang="en-US" sz="1100" b="0" i="1" smtClean="0">
                              <a:latin typeface="Cambria Math" panose="02040503050406030204" pitchFamily="18" charset="0"/>
                            </a:rPr>
                          </m:ctrlPr>
                        </m:sSubPr>
                        <m:e>
                          <m:r>
                            <a:rPr lang="en-US" sz="1100" b="0" i="1" smtClean="0">
                              <a:latin typeface="Cambria Math" panose="02040503050406030204" pitchFamily="18" charset="0"/>
                            </a:rPr>
                            <m:t>𝜃</m:t>
                          </m:r>
                        </m:e>
                        <m:sub>
                          <m:r>
                            <a:rPr lang="en-US" sz="1100" b="0" i="1" smtClean="0">
                              <a:latin typeface="Cambria Math" panose="02040503050406030204" pitchFamily="18" charset="0"/>
                            </a:rPr>
                            <m:t>𝑝𝑙𝑎𝑠𝑚𝑎</m:t>
                          </m:r>
                        </m:sub>
                      </m:sSub>
                      <m:r>
                        <a:rPr lang="en-US" sz="1100" b="0" i="1" smtClean="0">
                          <a:latin typeface="Cambria Math" panose="02040503050406030204" pitchFamily="18" charset="0"/>
                        </a:rPr>
                        <m:t>~5</m:t>
                      </m:r>
                      <m:r>
                        <a:rPr lang="en-US" sz="1100" b="0" i="1" smtClean="0">
                          <a:latin typeface="Cambria Math" panose="02040503050406030204" pitchFamily="18" charset="0"/>
                        </a:rPr>
                        <m:t>𝑚𝑟𝑎𝑑</m:t>
                      </m:r>
                    </m:oMath>
                  </m:oMathPara>
                </a14:m>
                <a:endParaRPr lang="en-US" sz="1100" dirty="0"/>
              </a:p>
            </p:txBody>
          </p:sp>
        </mc:Choice>
        <mc:Fallback xmlns="">
          <p:sp>
            <p:nvSpPr>
              <p:cNvPr id="19" name="TextBox 18">
                <a:extLst>
                  <a:ext uri="{FF2B5EF4-FFF2-40B4-BE49-F238E27FC236}">
                    <a16:creationId xmlns:a16="http://schemas.microsoft.com/office/drawing/2014/main" id="{E6DE3EB5-4E4D-1AD8-5C12-3C2E16479045}"/>
                  </a:ext>
                </a:extLst>
              </p:cNvPr>
              <p:cNvSpPr txBox="1">
                <a:spLocks noRot="1" noChangeAspect="1" noMove="1" noResize="1" noEditPoints="1" noAdjustHandles="1" noChangeArrowheads="1" noChangeShapeType="1" noTextEdit="1"/>
              </p:cNvSpPr>
              <p:nvPr/>
            </p:nvSpPr>
            <p:spPr>
              <a:xfrm>
                <a:off x="2479055" y="2329502"/>
                <a:ext cx="1489703" cy="182294"/>
              </a:xfrm>
              <a:prstGeom prst="rect">
                <a:avLst/>
              </a:prstGeom>
              <a:blipFill>
                <a:blip r:embed="rId6"/>
                <a:stretch>
                  <a:fillRect l="-1230" r="-820" b="-26667"/>
                </a:stretch>
              </a:blipFill>
            </p:spPr>
            <p:txBody>
              <a:bodyPr/>
              <a:lstStyle/>
              <a:p>
                <a:r>
                  <a:rPr lang="en-US">
                    <a:noFill/>
                  </a:rPr>
                  <a:t> </a:t>
                </a:r>
              </a:p>
            </p:txBody>
          </p:sp>
        </mc:Fallback>
      </mc:AlternateContent>
      <p:sp>
        <p:nvSpPr>
          <p:cNvPr id="20" name="TextBox 19">
            <a:extLst>
              <a:ext uri="{FF2B5EF4-FFF2-40B4-BE49-F238E27FC236}">
                <a16:creationId xmlns:a16="http://schemas.microsoft.com/office/drawing/2014/main" id="{45A659B1-3501-AF50-58C8-B1CDE5B1AA49}"/>
              </a:ext>
            </a:extLst>
          </p:cNvPr>
          <p:cNvSpPr txBox="1"/>
          <p:nvPr/>
        </p:nvSpPr>
        <p:spPr>
          <a:xfrm rot="16200000">
            <a:off x="6295544" y="2597377"/>
            <a:ext cx="851515" cy="253916"/>
          </a:xfrm>
          <a:prstGeom prst="rect">
            <a:avLst/>
          </a:prstGeom>
          <a:noFill/>
        </p:spPr>
        <p:txBody>
          <a:bodyPr wrap="none" rtlCol="0">
            <a:spAutoFit/>
          </a:bodyPr>
          <a:lstStyle/>
          <a:p>
            <a:r>
              <a:rPr lang="en-US" sz="1050" dirty="0"/>
              <a:t>image plane</a:t>
            </a:r>
          </a:p>
        </p:txBody>
      </p:sp>
      <p:cxnSp>
        <p:nvCxnSpPr>
          <p:cNvPr id="21" name="Straight Arrow Connector 20">
            <a:extLst>
              <a:ext uri="{FF2B5EF4-FFF2-40B4-BE49-F238E27FC236}">
                <a16:creationId xmlns:a16="http://schemas.microsoft.com/office/drawing/2014/main" id="{4F72A4A3-D951-84FC-1419-24807844A685}"/>
              </a:ext>
            </a:extLst>
          </p:cNvPr>
          <p:cNvCxnSpPr>
            <a:cxnSpLocks/>
          </p:cNvCxnSpPr>
          <p:nvPr/>
        </p:nvCxnSpPr>
        <p:spPr>
          <a:xfrm>
            <a:off x="5757641" y="4285334"/>
            <a:ext cx="28010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1720948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FC075-BF9D-7779-F31D-F4C650BC905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483E09-0948-DF8D-B27D-F480770964EF}"/>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22</a:t>
            </a:fld>
            <a:endParaRPr lang="en"/>
          </a:p>
        </p:txBody>
      </p:sp>
      <p:pic>
        <p:nvPicPr>
          <p:cNvPr id="5" name="Picture 4" descr="A graph of a diagram&#10;&#10;Description automatically generated with medium confidence">
            <a:extLst>
              <a:ext uri="{FF2B5EF4-FFF2-40B4-BE49-F238E27FC236}">
                <a16:creationId xmlns:a16="http://schemas.microsoft.com/office/drawing/2014/main" id="{D0DBFBF1-1269-0B6B-1CFF-85DBF544B0F1}"/>
              </a:ext>
            </a:extLst>
          </p:cNvPr>
          <p:cNvPicPr>
            <a:picLocks noChangeAspect="1"/>
          </p:cNvPicPr>
          <p:nvPr/>
        </p:nvPicPr>
        <p:blipFill>
          <a:blip r:embed="rId2"/>
          <a:stretch>
            <a:fillRect/>
          </a:stretch>
        </p:blipFill>
        <p:spPr>
          <a:xfrm>
            <a:off x="3094984" y="365755"/>
            <a:ext cx="5760731" cy="4297689"/>
          </a:xfrm>
          <a:prstGeom prst="rect">
            <a:avLst/>
          </a:prstGeom>
        </p:spPr>
      </p:pic>
      <p:sp>
        <p:nvSpPr>
          <p:cNvPr id="3" name="TextBox 2">
            <a:extLst>
              <a:ext uri="{FF2B5EF4-FFF2-40B4-BE49-F238E27FC236}">
                <a16:creationId xmlns:a16="http://schemas.microsoft.com/office/drawing/2014/main" id="{81F35A98-7622-FF71-4F52-CC092BC2DEC9}"/>
              </a:ext>
            </a:extLst>
          </p:cNvPr>
          <p:cNvSpPr txBox="1"/>
          <p:nvPr/>
        </p:nvSpPr>
        <p:spPr>
          <a:xfrm>
            <a:off x="216434" y="404627"/>
            <a:ext cx="2667000" cy="2308324"/>
          </a:xfrm>
          <a:prstGeom prst="rect">
            <a:avLst/>
          </a:prstGeom>
          <a:noFill/>
        </p:spPr>
        <p:txBody>
          <a:bodyPr wrap="square" rtlCol="0">
            <a:spAutoFit/>
          </a:bodyPr>
          <a:lstStyle/>
          <a:p>
            <a:pPr marL="285750" indent="-285750">
              <a:buFont typeface="Arial" panose="020B0604020202020204" pitchFamily="34" charset="0"/>
              <a:buChar char="•"/>
            </a:pPr>
            <a:r>
              <a:rPr lang="en-US" dirty="0"/>
              <a:t>(right) Comparison with flat plasma, plasma with 1mrad tilt and no plasma (Code V simulation)</a:t>
            </a:r>
          </a:p>
          <a:p>
            <a:pPr marL="285750" indent="-285750">
              <a:buFont typeface="Arial" panose="020B0604020202020204" pitchFamily="34" charset="0"/>
              <a:buChar char="•"/>
            </a:pPr>
            <a:r>
              <a:rPr lang="en-US" dirty="0"/>
              <a:t>(below) FACET-II Bessel data</a:t>
            </a:r>
          </a:p>
          <a:p>
            <a:pPr marL="285750" indent="-285750">
              <a:buFont typeface="Arial" panose="020B0604020202020204" pitchFamily="34" charset="0"/>
              <a:buChar char="•"/>
            </a:pPr>
            <a:endParaRPr lang="en-US" dirty="0"/>
          </a:p>
        </p:txBody>
      </p:sp>
      <p:pic>
        <p:nvPicPr>
          <p:cNvPr id="9" name="Picture 8" descr="A graph of lines with numbers and symbols&#10;&#10;Description automatically generated with medium confidence">
            <a:extLst>
              <a:ext uri="{FF2B5EF4-FFF2-40B4-BE49-F238E27FC236}">
                <a16:creationId xmlns:a16="http://schemas.microsoft.com/office/drawing/2014/main" id="{504A681D-BE2E-EABF-62CC-0652A05328DF}"/>
              </a:ext>
            </a:extLst>
          </p:cNvPr>
          <p:cNvPicPr>
            <a:picLocks noChangeAspect="1"/>
          </p:cNvPicPr>
          <p:nvPr/>
        </p:nvPicPr>
        <p:blipFill>
          <a:blip r:embed="rId3"/>
          <a:stretch>
            <a:fillRect/>
          </a:stretch>
        </p:blipFill>
        <p:spPr>
          <a:xfrm>
            <a:off x="107752" y="2348406"/>
            <a:ext cx="2884365" cy="2390467"/>
          </a:xfrm>
          <a:prstGeom prst="rect">
            <a:avLst/>
          </a:prstGeom>
        </p:spPr>
      </p:pic>
      <p:sp>
        <p:nvSpPr>
          <p:cNvPr id="4" name="Rectangle 3">
            <a:extLst>
              <a:ext uri="{FF2B5EF4-FFF2-40B4-BE49-F238E27FC236}">
                <a16:creationId xmlns:a16="http://schemas.microsoft.com/office/drawing/2014/main" id="{0E618702-D8E7-266C-1252-796535EC2D59}"/>
              </a:ext>
            </a:extLst>
          </p:cNvPr>
          <p:cNvSpPr/>
          <p:nvPr/>
        </p:nvSpPr>
        <p:spPr>
          <a:xfrm>
            <a:off x="7651751" y="2348406"/>
            <a:ext cx="254000" cy="23536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69094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437DB-5EFC-A062-7F68-F683E939EC77}"/>
              </a:ext>
            </a:extLst>
          </p:cNvPr>
          <p:cNvSpPr>
            <a:spLocks noGrp="1"/>
          </p:cNvSpPr>
          <p:nvPr>
            <p:ph type="title"/>
          </p:nvPr>
        </p:nvSpPr>
        <p:spPr/>
        <p:txBody>
          <a:bodyPr/>
          <a:lstStyle/>
          <a:p>
            <a:r>
              <a:rPr lang="en-US" dirty="0"/>
              <a:t>peak frequency vs </a:t>
            </a:r>
            <a:r>
              <a:rPr lang="el-GR" dirty="0"/>
              <a:t>Δ</a:t>
            </a:r>
            <a:r>
              <a:rPr lang="en-US" dirty="0"/>
              <a:t>t</a:t>
            </a:r>
          </a:p>
        </p:txBody>
      </p:sp>
      <p:sp>
        <p:nvSpPr>
          <p:cNvPr id="4" name="Slide Number Placeholder 3">
            <a:extLst>
              <a:ext uri="{FF2B5EF4-FFF2-40B4-BE49-F238E27FC236}">
                <a16:creationId xmlns:a16="http://schemas.microsoft.com/office/drawing/2014/main" id="{621BAE2D-3BE1-9001-2AB7-60D18DA0F865}"/>
              </a:ext>
            </a:extLst>
          </p:cNvPr>
          <p:cNvSpPr>
            <a:spLocks noGrp="1"/>
          </p:cNvSpPr>
          <p:nvPr>
            <p:ph type="sldNum" sz="quarter" idx="12"/>
          </p:nvPr>
        </p:nvSpPr>
        <p:spPr/>
        <p:txBody>
          <a:bodyPr/>
          <a:lstStyle/>
          <a:p>
            <a:fld id="{CB5B7C82-8F43-4E26-A546-DA8214B1527A}" type="slidenum">
              <a:rPr lang="en-US" smtClean="0"/>
              <a:t>23</a:t>
            </a:fld>
            <a:endParaRPr lang="en-US"/>
          </a:p>
        </p:txBody>
      </p:sp>
      <p:pic>
        <p:nvPicPr>
          <p:cNvPr id="11" name="Picture 10" descr="A graph showing a graph of a graph&#10;&#10;AI-generated content may be incorrect.">
            <a:extLst>
              <a:ext uri="{FF2B5EF4-FFF2-40B4-BE49-F238E27FC236}">
                <a16:creationId xmlns:a16="http://schemas.microsoft.com/office/drawing/2014/main" id="{BE3BE905-DF96-DFA1-8C2E-6036628116A2}"/>
              </a:ext>
            </a:extLst>
          </p:cNvPr>
          <p:cNvPicPr>
            <a:picLocks noChangeAspect="1"/>
          </p:cNvPicPr>
          <p:nvPr/>
        </p:nvPicPr>
        <p:blipFill>
          <a:blip r:embed="rId2"/>
          <a:stretch>
            <a:fillRect/>
          </a:stretch>
        </p:blipFill>
        <p:spPr>
          <a:xfrm>
            <a:off x="4054008" y="1228564"/>
            <a:ext cx="4622120" cy="3468565"/>
          </a:xfrm>
          <a:prstGeom prst="rect">
            <a:avLst/>
          </a:prstGeom>
        </p:spPr>
      </p:pic>
    </p:spTree>
    <p:extLst>
      <p:ext uri="{BB962C8B-B14F-4D97-AF65-F5344CB8AC3E}">
        <p14:creationId xmlns:p14="http://schemas.microsoft.com/office/powerpoint/2010/main" val="30756260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F3180-6994-2E72-459E-F4FF8C9335A9}"/>
              </a:ext>
            </a:extLst>
          </p:cNvPr>
          <p:cNvSpPr>
            <a:spLocks noGrp="1"/>
          </p:cNvSpPr>
          <p:nvPr>
            <p:ph type="title"/>
          </p:nvPr>
        </p:nvSpPr>
        <p:spPr/>
        <p:txBody>
          <a:bodyPr/>
          <a:lstStyle/>
          <a:p>
            <a:r>
              <a:rPr lang="en-US" dirty="0"/>
              <a:t>Comparison with data – on axis</a:t>
            </a:r>
          </a:p>
        </p:txBody>
      </p:sp>
      <p:pic>
        <p:nvPicPr>
          <p:cNvPr id="6" name="Content Placeholder 5" descr="A graph of a curve&#10;&#10;AI-generated content may be incorrect.">
            <a:extLst>
              <a:ext uri="{FF2B5EF4-FFF2-40B4-BE49-F238E27FC236}">
                <a16:creationId xmlns:a16="http://schemas.microsoft.com/office/drawing/2014/main" id="{511D56FD-3EB9-0983-A171-F45F0BFE9765}"/>
              </a:ext>
            </a:extLst>
          </p:cNvPr>
          <p:cNvPicPr>
            <a:picLocks noGrp="1" noChangeAspect="1"/>
          </p:cNvPicPr>
          <p:nvPr>
            <p:ph idx="1"/>
          </p:nvPr>
        </p:nvPicPr>
        <p:blipFill>
          <a:blip r:embed="rId2"/>
          <a:stretch>
            <a:fillRect/>
          </a:stretch>
        </p:blipFill>
        <p:spPr>
          <a:xfrm>
            <a:off x="6204473" y="1479401"/>
            <a:ext cx="2831858" cy="2101998"/>
          </a:xfrm>
        </p:spPr>
      </p:pic>
      <p:sp>
        <p:nvSpPr>
          <p:cNvPr id="4" name="Slide Number Placeholder 3">
            <a:extLst>
              <a:ext uri="{FF2B5EF4-FFF2-40B4-BE49-F238E27FC236}">
                <a16:creationId xmlns:a16="http://schemas.microsoft.com/office/drawing/2014/main" id="{0175BC15-B568-23D7-336E-DD69D3DC9AF0}"/>
              </a:ext>
            </a:extLst>
          </p:cNvPr>
          <p:cNvSpPr>
            <a:spLocks noGrp="1"/>
          </p:cNvSpPr>
          <p:nvPr>
            <p:ph type="sldNum" sz="quarter" idx="12"/>
          </p:nvPr>
        </p:nvSpPr>
        <p:spPr/>
        <p:txBody>
          <a:bodyPr/>
          <a:lstStyle/>
          <a:p>
            <a:fld id="{CB5B7C82-8F43-4E26-A546-DA8214B1527A}" type="slidenum">
              <a:rPr lang="en-US" smtClean="0"/>
              <a:t>24</a:t>
            </a:fld>
            <a:endParaRPr lang="en-US"/>
          </a:p>
        </p:txBody>
      </p:sp>
      <p:sp>
        <p:nvSpPr>
          <p:cNvPr id="7" name="TextBox 6">
            <a:extLst>
              <a:ext uri="{FF2B5EF4-FFF2-40B4-BE49-F238E27FC236}">
                <a16:creationId xmlns:a16="http://schemas.microsoft.com/office/drawing/2014/main" id="{EE761342-AAD9-4F63-1901-C0DCEF4080EA}"/>
              </a:ext>
            </a:extLst>
          </p:cNvPr>
          <p:cNvSpPr txBox="1"/>
          <p:nvPr/>
        </p:nvSpPr>
        <p:spPr>
          <a:xfrm>
            <a:off x="6931116" y="4149243"/>
            <a:ext cx="1281120" cy="369332"/>
          </a:xfrm>
          <a:prstGeom prst="rect">
            <a:avLst/>
          </a:prstGeom>
          <a:noFill/>
        </p:spPr>
        <p:txBody>
          <a:bodyPr wrap="none" rtlCol="0">
            <a:spAutoFit/>
          </a:bodyPr>
          <a:lstStyle/>
          <a:p>
            <a:r>
              <a:rPr lang="el-GR" dirty="0"/>
              <a:t>Δ </a:t>
            </a:r>
            <a:r>
              <a:rPr lang="en-US" dirty="0"/>
              <a:t>t = 100 ns</a:t>
            </a:r>
          </a:p>
        </p:txBody>
      </p:sp>
      <p:pic>
        <p:nvPicPr>
          <p:cNvPr id="13" name="Picture 12" descr="A diagram of a plane&#10;&#10;AI-generated content may be incorrect.">
            <a:extLst>
              <a:ext uri="{FF2B5EF4-FFF2-40B4-BE49-F238E27FC236}">
                <a16:creationId xmlns:a16="http://schemas.microsoft.com/office/drawing/2014/main" id="{519997B0-CC03-344F-A76B-143125900F7E}"/>
              </a:ext>
            </a:extLst>
          </p:cNvPr>
          <p:cNvPicPr>
            <a:picLocks noChangeAspect="1"/>
          </p:cNvPicPr>
          <p:nvPr/>
        </p:nvPicPr>
        <p:blipFill>
          <a:blip r:embed="rId3"/>
          <a:stretch>
            <a:fillRect/>
          </a:stretch>
        </p:blipFill>
        <p:spPr>
          <a:xfrm>
            <a:off x="0" y="1422788"/>
            <a:ext cx="3219227" cy="2278379"/>
          </a:xfrm>
          <a:prstGeom prst="rect">
            <a:avLst/>
          </a:prstGeom>
        </p:spPr>
      </p:pic>
      <p:pic>
        <p:nvPicPr>
          <p:cNvPr id="15" name="Picture 14" descr="A diagram of a plane&#10;&#10;AI-generated content may be incorrect.">
            <a:extLst>
              <a:ext uri="{FF2B5EF4-FFF2-40B4-BE49-F238E27FC236}">
                <a16:creationId xmlns:a16="http://schemas.microsoft.com/office/drawing/2014/main" id="{EC9757EA-5E8D-9316-8E7C-09DC5E6B03A6}"/>
              </a:ext>
            </a:extLst>
          </p:cNvPr>
          <p:cNvPicPr>
            <a:picLocks noChangeAspect="1"/>
          </p:cNvPicPr>
          <p:nvPr/>
        </p:nvPicPr>
        <p:blipFill>
          <a:blip r:embed="rId4"/>
          <a:stretch>
            <a:fillRect/>
          </a:stretch>
        </p:blipFill>
        <p:spPr>
          <a:xfrm>
            <a:off x="2985246" y="1391211"/>
            <a:ext cx="3219227" cy="2278379"/>
          </a:xfrm>
          <a:prstGeom prst="rect">
            <a:avLst/>
          </a:prstGeom>
        </p:spPr>
      </p:pic>
      <p:cxnSp>
        <p:nvCxnSpPr>
          <p:cNvPr id="5" name="Straight Arrow Connector 4">
            <a:extLst>
              <a:ext uri="{FF2B5EF4-FFF2-40B4-BE49-F238E27FC236}">
                <a16:creationId xmlns:a16="http://schemas.microsoft.com/office/drawing/2014/main" id="{E1DB6221-2E8F-425D-7348-DAF755F4FCFB}"/>
              </a:ext>
            </a:extLst>
          </p:cNvPr>
          <p:cNvCxnSpPr>
            <a:cxnSpLocks/>
          </p:cNvCxnSpPr>
          <p:nvPr/>
        </p:nvCxnSpPr>
        <p:spPr>
          <a:xfrm flipV="1">
            <a:off x="3540034" y="2926080"/>
            <a:ext cx="0" cy="1038497"/>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9" name="TextBox 8">
            <a:extLst>
              <a:ext uri="{FF2B5EF4-FFF2-40B4-BE49-F238E27FC236}">
                <a16:creationId xmlns:a16="http://schemas.microsoft.com/office/drawing/2014/main" id="{16C78363-51E2-6D3D-3121-DDE657F86B7C}"/>
              </a:ext>
            </a:extLst>
          </p:cNvPr>
          <p:cNvSpPr txBox="1"/>
          <p:nvPr/>
        </p:nvSpPr>
        <p:spPr>
          <a:xfrm>
            <a:off x="2508069" y="3964577"/>
            <a:ext cx="2266646" cy="369332"/>
          </a:xfrm>
          <a:prstGeom prst="rect">
            <a:avLst/>
          </a:prstGeom>
          <a:noFill/>
        </p:spPr>
        <p:txBody>
          <a:bodyPr wrap="none" rtlCol="0">
            <a:spAutoFit/>
          </a:bodyPr>
          <a:lstStyle/>
          <a:p>
            <a:r>
              <a:rPr lang="en-US" dirty="0"/>
              <a:t>Axicon ray trajectories</a:t>
            </a:r>
          </a:p>
        </p:txBody>
      </p:sp>
      <p:sp>
        <p:nvSpPr>
          <p:cNvPr id="10" name="Right Brace 9">
            <a:extLst>
              <a:ext uri="{FF2B5EF4-FFF2-40B4-BE49-F238E27FC236}">
                <a16:creationId xmlns:a16="http://schemas.microsoft.com/office/drawing/2014/main" id="{C1C980A6-94B5-3E16-2B9A-D1073D345F9D}"/>
              </a:ext>
            </a:extLst>
          </p:cNvPr>
          <p:cNvSpPr/>
          <p:nvPr/>
        </p:nvSpPr>
        <p:spPr>
          <a:xfrm>
            <a:off x="5702181" y="2328437"/>
            <a:ext cx="248194" cy="176348"/>
          </a:xfrm>
          <a:prstGeom prst="rightBrace">
            <a:avLst/>
          </a:prstGeom>
          <a:ln w="3810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1" name="Right Brace 10">
            <a:extLst>
              <a:ext uri="{FF2B5EF4-FFF2-40B4-BE49-F238E27FC236}">
                <a16:creationId xmlns:a16="http://schemas.microsoft.com/office/drawing/2014/main" id="{D0B80530-29F2-C66E-5520-7BF4EB843E83}"/>
              </a:ext>
            </a:extLst>
          </p:cNvPr>
          <p:cNvSpPr/>
          <p:nvPr/>
        </p:nvSpPr>
        <p:spPr>
          <a:xfrm rot="5400000">
            <a:off x="7560025" y="2456504"/>
            <a:ext cx="360202" cy="2429692"/>
          </a:xfrm>
          <a:prstGeom prst="rightBrace">
            <a:avLst/>
          </a:prstGeom>
          <a:ln w="3810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2" name="Freeform: Shape 11">
            <a:extLst>
              <a:ext uri="{FF2B5EF4-FFF2-40B4-BE49-F238E27FC236}">
                <a16:creationId xmlns:a16="http://schemas.microsoft.com/office/drawing/2014/main" id="{686D930C-8CA9-41A3-460F-2F7BD3367A89}"/>
              </a:ext>
            </a:extLst>
          </p:cNvPr>
          <p:cNvSpPr/>
          <p:nvPr/>
        </p:nvSpPr>
        <p:spPr>
          <a:xfrm>
            <a:off x="5780561" y="2397034"/>
            <a:ext cx="1835085" cy="1528813"/>
          </a:xfrm>
          <a:custGeom>
            <a:avLst/>
            <a:gdLst>
              <a:gd name="connsiteX0" fmla="*/ 156508 w 1835085"/>
              <a:gd name="connsiteY0" fmla="*/ 0 h 1528813"/>
              <a:gd name="connsiteX1" fmla="*/ 163039 w 1835085"/>
              <a:gd name="connsiteY1" fmla="*/ 1404257 h 1528813"/>
              <a:gd name="connsiteX2" fmla="*/ 1835085 w 1835085"/>
              <a:gd name="connsiteY2" fmla="*/ 1495697 h 1528813"/>
            </a:gdLst>
            <a:ahLst/>
            <a:cxnLst>
              <a:cxn ang="0">
                <a:pos x="connsiteX0" y="connsiteY0"/>
              </a:cxn>
              <a:cxn ang="0">
                <a:pos x="connsiteX1" y="connsiteY1"/>
              </a:cxn>
              <a:cxn ang="0">
                <a:pos x="connsiteX2" y="connsiteY2"/>
              </a:cxn>
            </a:cxnLst>
            <a:rect l="l" t="t" r="r" b="b"/>
            <a:pathLst>
              <a:path w="1835085" h="1528813">
                <a:moveTo>
                  <a:pt x="156508" y="0"/>
                </a:moveTo>
                <a:cubicBezTo>
                  <a:pt x="19892" y="577487"/>
                  <a:pt x="-116724" y="1154974"/>
                  <a:pt x="163039" y="1404257"/>
                </a:cubicBezTo>
                <a:cubicBezTo>
                  <a:pt x="442802" y="1653540"/>
                  <a:pt x="1550968" y="1442357"/>
                  <a:pt x="1835085" y="1495697"/>
                </a:cubicBezTo>
              </a:path>
            </a:pathLst>
          </a:cu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655211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1" grpId="0" animBg="1"/>
      <p:bldP spid="1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5BBF6-6778-AAAA-E3A3-BA1AA35896CA}"/>
              </a:ext>
            </a:extLst>
          </p:cNvPr>
          <p:cNvSpPr>
            <a:spLocks noGrp="1"/>
          </p:cNvSpPr>
          <p:nvPr>
            <p:ph type="title"/>
          </p:nvPr>
        </p:nvSpPr>
        <p:spPr/>
        <p:txBody>
          <a:bodyPr/>
          <a:lstStyle/>
          <a:p>
            <a:r>
              <a:rPr lang="en-US" dirty="0"/>
              <a:t>Comparison with data – off axis</a:t>
            </a:r>
          </a:p>
        </p:txBody>
      </p:sp>
      <p:sp>
        <p:nvSpPr>
          <p:cNvPr id="4" name="Slide Number Placeholder 3">
            <a:extLst>
              <a:ext uri="{FF2B5EF4-FFF2-40B4-BE49-F238E27FC236}">
                <a16:creationId xmlns:a16="http://schemas.microsoft.com/office/drawing/2014/main" id="{00B2DD9D-061E-2285-7E32-9451939D59FB}"/>
              </a:ext>
            </a:extLst>
          </p:cNvPr>
          <p:cNvSpPr>
            <a:spLocks noGrp="1"/>
          </p:cNvSpPr>
          <p:nvPr>
            <p:ph type="sldNum" sz="quarter" idx="12"/>
          </p:nvPr>
        </p:nvSpPr>
        <p:spPr/>
        <p:txBody>
          <a:bodyPr/>
          <a:lstStyle/>
          <a:p>
            <a:fld id="{CB5B7C82-8F43-4E26-A546-DA8214B1527A}" type="slidenum">
              <a:rPr lang="en-US" smtClean="0"/>
              <a:t>25</a:t>
            </a:fld>
            <a:endParaRPr lang="en-US"/>
          </a:p>
        </p:txBody>
      </p:sp>
      <p:pic>
        <p:nvPicPr>
          <p:cNvPr id="14" name="Picture 13" descr="A graph of a graph with numbers and a chart&#10;&#10;AI-generated content may be incorrect.">
            <a:extLst>
              <a:ext uri="{FF2B5EF4-FFF2-40B4-BE49-F238E27FC236}">
                <a16:creationId xmlns:a16="http://schemas.microsoft.com/office/drawing/2014/main" id="{E9D716EF-0FA8-8F00-65F0-7C7F8D5D8DF3}"/>
              </a:ext>
            </a:extLst>
          </p:cNvPr>
          <p:cNvPicPr>
            <a:picLocks noChangeAspect="1"/>
          </p:cNvPicPr>
          <p:nvPr/>
        </p:nvPicPr>
        <p:blipFill>
          <a:blip r:embed="rId2"/>
          <a:stretch>
            <a:fillRect/>
          </a:stretch>
        </p:blipFill>
        <p:spPr>
          <a:xfrm>
            <a:off x="6077785" y="1370231"/>
            <a:ext cx="3028325" cy="2247829"/>
          </a:xfrm>
          <a:prstGeom prst="rect">
            <a:avLst/>
          </a:prstGeom>
        </p:spPr>
      </p:pic>
      <p:sp>
        <p:nvSpPr>
          <p:cNvPr id="15" name="TextBox 14">
            <a:extLst>
              <a:ext uri="{FF2B5EF4-FFF2-40B4-BE49-F238E27FC236}">
                <a16:creationId xmlns:a16="http://schemas.microsoft.com/office/drawing/2014/main" id="{A209A228-27ED-22EB-E0EF-F38F12F55427}"/>
              </a:ext>
            </a:extLst>
          </p:cNvPr>
          <p:cNvSpPr txBox="1"/>
          <p:nvPr/>
        </p:nvSpPr>
        <p:spPr>
          <a:xfrm>
            <a:off x="7042150" y="3664098"/>
            <a:ext cx="1398140" cy="369332"/>
          </a:xfrm>
          <a:prstGeom prst="rect">
            <a:avLst/>
          </a:prstGeom>
          <a:noFill/>
        </p:spPr>
        <p:txBody>
          <a:bodyPr wrap="none" rtlCol="0">
            <a:spAutoFit/>
          </a:bodyPr>
          <a:lstStyle/>
          <a:p>
            <a:r>
              <a:rPr lang="el-GR" dirty="0"/>
              <a:t>Δ </a:t>
            </a:r>
            <a:r>
              <a:rPr lang="en-US" dirty="0"/>
              <a:t>t = 8744 ns</a:t>
            </a:r>
          </a:p>
        </p:txBody>
      </p:sp>
      <p:pic>
        <p:nvPicPr>
          <p:cNvPr id="18" name="Picture 17" descr="A diagram of a plane&#10;&#10;AI-generated content may be incorrect.">
            <a:extLst>
              <a:ext uri="{FF2B5EF4-FFF2-40B4-BE49-F238E27FC236}">
                <a16:creationId xmlns:a16="http://schemas.microsoft.com/office/drawing/2014/main" id="{FF78C396-DD7A-1682-BDF2-190123CD8EEA}"/>
              </a:ext>
            </a:extLst>
          </p:cNvPr>
          <p:cNvPicPr>
            <a:picLocks noChangeAspect="1"/>
          </p:cNvPicPr>
          <p:nvPr/>
        </p:nvPicPr>
        <p:blipFill>
          <a:blip r:embed="rId3"/>
          <a:stretch>
            <a:fillRect/>
          </a:stretch>
        </p:blipFill>
        <p:spPr>
          <a:xfrm>
            <a:off x="0" y="1394892"/>
            <a:ext cx="3044557" cy="2154758"/>
          </a:xfrm>
          <a:prstGeom prst="rect">
            <a:avLst/>
          </a:prstGeom>
        </p:spPr>
      </p:pic>
      <p:pic>
        <p:nvPicPr>
          <p:cNvPr id="20" name="Picture 19" descr="A diagram of a plane&#10;&#10;AI-generated content may be incorrect.">
            <a:extLst>
              <a:ext uri="{FF2B5EF4-FFF2-40B4-BE49-F238E27FC236}">
                <a16:creationId xmlns:a16="http://schemas.microsoft.com/office/drawing/2014/main" id="{E1A35922-D350-2A67-D1A0-4F287442E616}"/>
              </a:ext>
            </a:extLst>
          </p:cNvPr>
          <p:cNvPicPr>
            <a:picLocks noChangeAspect="1"/>
          </p:cNvPicPr>
          <p:nvPr/>
        </p:nvPicPr>
        <p:blipFill>
          <a:blip r:embed="rId4"/>
          <a:stretch>
            <a:fillRect/>
          </a:stretch>
        </p:blipFill>
        <p:spPr>
          <a:xfrm>
            <a:off x="2894214" y="1372606"/>
            <a:ext cx="3205231" cy="2268473"/>
          </a:xfrm>
          <a:prstGeom prst="rect">
            <a:avLst/>
          </a:prstGeom>
        </p:spPr>
      </p:pic>
    </p:spTree>
    <p:extLst>
      <p:ext uri="{BB962C8B-B14F-4D97-AF65-F5344CB8AC3E}">
        <p14:creationId xmlns:p14="http://schemas.microsoft.com/office/powerpoint/2010/main" val="1112448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48945-4473-F564-C43F-B489E8F628FD}"/>
              </a:ext>
            </a:extLst>
          </p:cNvPr>
          <p:cNvSpPr>
            <a:spLocks noGrp="1"/>
          </p:cNvSpPr>
          <p:nvPr>
            <p:ph type="title"/>
          </p:nvPr>
        </p:nvSpPr>
        <p:spPr/>
        <p:txBody>
          <a:bodyPr/>
          <a:lstStyle/>
          <a:p>
            <a:r>
              <a:rPr lang="en-US" dirty="0"/>
              <a:t>Alternative method for characterization</a:t>
            </a:r>
          </a:p>
        </p:txBody>
      </p:sp>
      <p:pic>
        <p:nvPicPr>
          <p:cNvPr id="6" name="Content Placeholder 5" descr="A graph of a graph&#10;&#10;AI-generated content may be incorrect.">
            <a:extLst>
              <a:ext uri="{FF2B5EF4-FFF2-40B4-BE49-F238E27FC236}">
                <a16:creationId xmlns:a16="http://schemas.microsoft.com/office/drawing/2014/main" id="{C28728BC-5107-742B-A18F-CEA22FD201A0}"/>
              </a:ext>
            </a:extLst>
          </p:cNvPr>
          <p:cNvPicPr>
            <a:picLocks noGrp="1" noChangeAspect="1"/>
          </p:cNvPicPr>
          <p:nvPr>
            <p:ph idx="1"/>
          </p:nvPr>
        </p:nvPicPr>
        <p:blipFill>
          <a:blip r:embed="rId2"/>
          <a:stretch>
            <a:fillRect/>
          </a:stretch>
        </p:blipFill>
        <p:spPr>
          <a:xfrm>
            <a:off x="2063751" y="2609850"/>
            <a:ext cx="2455333" cy="1841500"/>
          </a:xfrm>
        </p:spPr>
      </p:pic>
      <p:sp>
        <p:nvSpPr>
          <p:cNvPr id="4" name="Slide Number Placeholder 3">
            <a:extLst>
              <a:ext uri="{FF2B5EF4-FFF2-40B4-BE49-F238E27FC236}">
                <a16:creationId xmlns:a16="http://schemas.microsoft.com/office/drawing/2014/main" id="{405DA2E3-76DA-D4EF-9375-C00067316347}"/>
              </a:ext>
            </a:extLst>
          </p:cNvPr>
          <p:cNvSpPr>
            <a:spLocks noGrp="1"/>
          </p:cNvSpPr>
          <p:nvPr>
            <p:ph type="sldNum" sz="quarter" idx="12"/>
          </p:nvPr>
        </p:nvSpPr>
        <p:spPr/>
        <p:txBody>
          <a:bodyPr/>
          <a:lstStyle/>
          <a:p>
            <a:fld id="{CB5B7C82-8F43-4E26-A546-DA8214B1527A}" type="slidenum">
              <a:rPr lang="en-US" smtClean="0"/>
              <a:t>26</a:t>
            </a:fld>
            <a:endParaRPr lang="en-US"/>
          </a:p>
        </p:txBody>
      </p:sp>
      <p:pic>
        <p:nvPicPr>
          <p:cNvPr id="13" name="Picture 12" descr="A graph of a line graph&#10;&#10;AI-generated content may be incorrect.">
            <a:extLst>
              <a:ext uri="{FF2B5EF4-FFF2-40B4-BE49-F238E27FC236}">
                <a16:creationId xmlns:a16="http://schemas.microsoft.com/office/drawing/2014/main" id="{9E37DD91-517A-854D-F9E5-B2777D68CF33}"/>
              </a:ext>
            </a:extLst>
          </p:cNvPr>
          <p:cNvPicPr>
            <a:picLocks noChangeAspect="1"/>
          </p:cNvPicPr>
          <p:nvPr/>
        </p:nvPicPr>
        <p:blipFill>
          <a:blip r:embed="rId3"/>
          <a:stretch>
            <a:fillRect/>
          </a:stretch>
        </p:blipFill>
        <p:spPr>
          <a:xfrm>
            <a:off x="4624917" y="1454150"/>
            <a:ext cx="3860800" cy="2895600"/>
          </a:xfrm>
          <a:prstGeom prst="rect">
            <a:avLst/>
          </a:prstGeom>
        </p:spPr>
      </p:pic>
      <p:sp>
        <p:nvSpPr>
          <p:cNvPr id="7" name="Rectangle 1">
            <a:extLst>
              <a:ext uri="{FF2B5EF4-FFF2-40B4-BE49-F238E27FC236}">
                <a16:creationId xmlns:a16="http://schemas.microsoft.com/office/drawing/2014/main" id="{03BF4F32-07ED-D3EB-5CE4-1A4BF806C3BD}"/>
              </a:ext>
            </a:extLst>
          </p:cNvPr>
          <p:cNvSpPr>
            <a:spLocks noChangeArrowheads="1"/>
          </p:cNvSpPr>
          <p:nvPr/>
        </p:nvSpPr>
        <p:spPr bwMode="auto">
          <a:xfrm>
            <a:off x="4609979" y="4409997"/>
            <a:ext cx="3875738"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chemeClr val="tx1"/>
                </a:solidFill>
                <a:effectLst/>
                <a:latin typeface="Arial Unicode MS"/>
              </a:rPr>
              <a:t>average axicon half angle: 0.292 deg (5.091 </a:t>
            </a:r>
            <a:r>
              <a:rPr kumimoji="0" lang="en-US" altLang="en-US" sz="1000" b="0" i="0" u="none" strike="noStrike" cap="none" normalizeH="0" baseline="0" dirty="0" err="1">
                <a:ln>
                  <a:noFill/>
                </a:ln>
                <a:solidFill>
                  <a:schemeClr val="tx1"/>
                </a:solidFill>
                <a:effectLst/>
                <a:latin typeface="Arial Unicode MS"/>
              </a:rPr>
              <a:t>mrad</a:t>
            </a:r>
            <a:r>
              <a:rPr kumimoji="0" lang="en-US" altLang="en-US" sz="1000" b="0" i="0" u="none" strike="noStrike" cap="none" normalizeH="0" baseline="0" dirty="0">
                <a:ln>
                  <a:noFill/>
                </a:ln>
                <a:solidFill>
                  <a:schemeClr val="tx1"/>
                </a:solidFill>
                <a:effectLst/>
                <a:latin typeface="Arial Unicode MS"/>
              </a:rPr>
              <a:t> +/- 0.059 </a:t>
            </a:r>
            <a:r>
              <a:rPr kumimoji="0" lang="en-US" altLang="en-US" sz="1000" b="0" i="0" u="none" strike="noStrike" cap="none" normalizeH="0" baseline="0" dirty="0" err="1">
                <a:ln>
                  <a:noFill/>
                </a:ln>
                <a:solidFill>
                  <a:schemeClr val="tx1"/>
                </a:solidFill>
                <a:effectLst/>
                <a:latin typeface="Arial Unicode MS"/>
              </a:rPr>
              <a:t>mrad</a:t>
            </a:r>
            <a:r>
              <a:rPr kumimoji="0" lang="en-US" altLang="en-US" sz="1000" b="0" i="0" u="none" strike="noStrike" cap="none" normalizeH="0" baseline="0" dirty="0">
                <a:ln>
                  <a:noFill/>
                </a:ln>
                <a:solidFill>
                  <a:schemeClr val="tx1"/>
                </a:solidFill>
                <a:effectLst/>
                <a:latin typeface="Arial Unicode MS"/>
              </a:rPr>
              <a:t>)</a:t>
            </a:r>
            <a:r>
              <a:rPr kumimoji="0" lang="en-US" altLang="en-US" sz="600" b="0" i="0" u="none" strike="noStrike" cap="none" normalizeH="0" baseline="0" dirty="0">
                <a:ln>
                  <a:noFill/>
                </a:ln>
                <a:solidFill>
                  <a:schemeClr val="tx1"/>
                </a:solidFill>
                <a:effectLst/>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8" name="TextBox 7">
            <a:extLst>
              <a:ext uri="{FF2B5EF4-FFF2-40B4-BE49-F238E27FC236}">
                <a16:creationId xmlns:a16="http://schemas.microsoft.com/office/drawing/2014/main" id="{7C7D492C-2824-E0F8-1E9E-7114540D6E9E}"/>
              </a:ext>
            </a:extLst>
          </p:cNvPr>
          <p:cNvSpPr txBox="1"/>
          <p:nvPr/>
        </p:nvSpPr>
        <p:spPr>
          <a:xfrm>
            <a:off x="406400" y="1454150"/>
            <a:ext cx="4165600" cy="646331"/>
          </a:xfrm>
          <a:prstGeom prst="rect">
            <a:avLst/>
          </a:prstGeom>
          <a:noFill/>
        </p:spPr>
        <p:txBody>
          <a:bodyPr wrap="square" rtlCol="0">
            <a:spAutoFit/>
          </a:bodyPr>
          <a:lstStyle/>
          <a:p>
            <a:r>
              <a:rPr lang="en-US" dirty="0"/>
              <a:t>Discussion +  equation of asymptotic of Bessel fit</a:t>
            </a:r>
          </a:p>
        </p:txBody>
      </p:sp>
    </p:spTree>
    <p:extLst>
      <p:ext uri="{BB962C8B-B14F-4D97-AF65-F5344CB8AC3E}">
        <p14:creationId xmlns:p14="http://schemas.microsoft.com/office/powerpoint/2010/main" val="39811912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3F7E3-AA66-7220-3795-926B67F8EE80}"/>
              </a:ext>
            </a:extLst>
          </p:cNvPr>
          <p:cNvSpPr>
            <a:spLocks noGrp="1"/>
          </p:cNvSpPr>
          <p:nvPr>
            <p:ph type="title"/>
          </p:nvPr>
        </p:nvSpPr>
        <p:spPr/>
        <p:txBody>
          <a:bodyPr/>
          <a:lstStyle/>
          <a:p>
            <a:r>
              <a:rPr lang="en-US" dirty="0"/>
              <a:t>Image plane spatial calibration</a:t>
            </a:r>
          </a:p>
        </p:txBody>
      </p:sp>
      <p:pic>
        <p:nvPicPr>
          <p:cNvPr id="6" name="Content Placeholder 5" descr="A graph of a graph of a train&#10;&#10;AI-generated content may be incorrect.">
            <a:extLst>
              <a:ext uri="{FF2B5EF4-FFF2-40B4-BE49-F238E27FC236}">
                <a16:creationId xmlns:a16="http://schemas.microsoft.com/office/drawing/2014/main" id="{C083C947-1373-0A75-4BD1-F34F245854A6}"/>
              </a:ext>
            </a:extLst>
          </p:cNvPr>
          <p:cNvPicPr>
            <a:picLocks noGrp="1" noChangeAspect="1"/>
          </p:cNvPicPr>
          <p:nvPr>
            <p:ph idx="1"/>
          </p:nvPr>
        </p:nvPicPr>
        <p:blipFill>
          <a:blip r:embed="rId2"/>
          <a:stretch>
            <a:fillRect/>
          </a:stretch>
        </p:blipFill>
        <p:spPr>
          <a:xfrm>
            <a:off x="2825675" y="1555801"/>
            <a:ext cx="3054425" cy="2348729"/>
          </a:xfrm>
        </p:spPr>
      </p:pic>
      <p:sp>
        <p:nvSpPr>
          <p:cNvPr id="4" name="Slide Number Placeholder 3">
            <a:extLst>
              <a:ext uri="{FF2B5EF4-FFF2-40B4-BE49-F238E27FC236}">
                <a16:creationId xmlns:a16="http://schemas.microsoft.com/office/drawing/2014/main" id="{0A9F3FF4-899B-847A-8033-5773DB1DF3D3}"/>
              </a:ext>
            </a:extLst>
          </p:cNvPr>
          <p:cNvSpPr>
            <a:spLocks noGrp="1"/>
          </p:cNvSpPr>
          <p:nvPr>
            <p:ph type="sldNum" sz="quarter" idx="12"/>
          </p:nvPr>
        </p:nvSpPr>
        <p:spPr/>
        <p:txBody>
          <a:bodyPr/>
          <a:lstStyle/>
          <a:p>
            <a:fld id="{CB5B7C82-8F43-4E26-A546-DA8214B1527A}" type="slidenum">
              <a:rPr lang="en-US" smtClean="0"/>
              <a:t>27</a:t>
            </a:fld>
            <a:endParaRPr lang="en-US"/>
          </a:p>
        </p:txBody>
      </p:sp>
      <p:pic>
        <p:nvPicPr>
          <p:cNvPr id="8" name="Picture 7" descr="A graph of calibrated and rail scan&#10;&#10;AI-generated content may be incorrect.">
            <a:extLst>
              <a:ext uri="{FF2B5EF4-FFF2-40B4-BE49-F238E27FC236}">
                <a16:creationId xmlns:a16="http://schemas.microsoft.com/office/drawing/2014/main" id="{6F2B50EE-DF84-30C9-27D3-0BFD3E55DCA2}"/>
              </a:ext>
            </a:extLst>
          </p:cNvPr>
          <p:cNvPicPr>
            <a:picLocks noChangeAspect="1"/>
          </p:cNvPicPr>
          <p:nvPr/>
        </p:nvPicPr>
        <p:blipFill>
          <a:blip r:embed="rId3"/>
          <a:stretch>
            <a:fillRect/>
          </a:stretch>
        </p:blipFill>
        <p:spPr>
          <a:xfrm>
            <a:off x="5956224" y="1600252"/>
            <a:ext cx="2996619" cy="2304278"/>
          </a:xfrm>
          <a:prstGeom prst="rect">
            <a:avLst/>
          </a:prstGeom>
        </p:spPr>
      </p:pic>
      <p:sp>
        <p:nvSpPr>
          <p:cNvPr id="9" name="TextBox 8">
            <a:extLst>
              <a:ext uri="{FF2B5EF4-FFF2-40B4-BE49-F238E27FC236}">
                <a16:creationId xmlns:a16="http://schemas.microsoft.com/office/drawing/2014/main" id="{F695EB9A-8953-9499-5B47-C28728CE72A9}"/>
              </a:ext>
            </a:extLst>
          </p:cNvPr>
          <p:cNvSpPr txBox="1"/>
          <p:nvPr/>
        </p:nvSpPr>
        <p:spPr>
          <a:xfrm>
            <a:off x="673101" y="1555802"/>
            <a:ext cx="2076450" cy="1477328"/>
          </a:xfrm>
          <a:prstGeom prst="rect">
            <a:avLst/>
          </a:prstGeom>
          <a:noFill/>
        </p:spPr>
        <p:txBody>
          <a:bodyPr wrap="square" rtlCol="0">
            <a:spAutoFit/>
          </a:bodyPr>
          <a:lstStyle/>
          <a:p>
            <a:r>
              <a:rPr lang="en-US" dirty="0"/>
              <a:t>New spatial calibration found by fitting peak in near field with rail scan peak</a:t>
            </a:r>
          </a:p>
        </p:txBody>
      </p:sp>
    </p:spTree>
    <p:extLst>
      <p:ext uri="{BB962C8B-B14F-4D97-AF65-F5344CB8AC3E}">
        <p14:creationId xmlns:p14="http://schemas.microsoft.com/office/powerpoint/2010/main" val="18333791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0810B-0957-0405-649B-4E3704C57C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44463E-C25D-C152-7CB4-3965A933FF68}"/>
              </a:ext>
            </a:extLst>
          </p:cNvPr>
          <p:cNvSpPr>
            <a:spLocks noGrp="1"/>
          </p:cNvSpPr>
          <p:nvPr>
            <p:ph type="title"/>
          </p:nvPr>
        </p:nvSpPr>
        <p:spPr>
          <a:xfrm>
            <a:off x="258266" y="214953"/>
            <a:ext cx="8794992" cy="1088068"/>
          </a:xfrm>
        </p:spPr>
        <p:txBody>
          <a:bodyPr/>
          <a:lstStyle/>
          <a:p>
            <a:r>
              <a:rPr lang="en-US" dirty="0"/>
              <a:t>Probing </a:t>
            </a:r>
            <a:r>
              <a:rPr lang="en-US" dirty="0" err="1"/>
              <a:t>Ar</a:t>
            </a:r>
            <a:r>
              <a:rPr lang="en-US" dirty="0"/>
              <a:t> wakes at 3 Torr with 17 </a:t>
            </a:r>
            <a:r>
              <a:rPr lang="en-US" dirty="0" err="1"/>
              <a:t>mrad</a:t>
            </a:r>
            <a:r>
              <a:rPr lang="en-US" dirty="0"/>
              <a:t> probe</a:t>
            </a:r>
          </a:p>
        </p:txBody>
      </p:sp>
      <p:sp>
        <p:nvSpPr>
          <p:cNvPr id="4" name="Slide Number Placeholder 3">
            <a:extLst>
              <a:ext uri="{FF2B5EF4-FFF2-40B4-BE49-F238E27FC236}">
                <a16:creationId xmlns:a16="http://schemas.microsoft.com/office/drawing/2014/main" id="{CBD64512-0BD3-A3C1-053F-FA74ED06AC95}"/>
              </a:ext>
            </a:extLst>
          </p:cNvPr>
          <p:cNvSpPr>
            <a:spLocks noGrp="1"/>
          </p:cNvSpPr>
          <p:nvPr>
            <p:ph type="sldNum" sz="quarter" idx="12"/>
          </p:nvPr>
        </p:nvSpPr>
        <p:spPr/>
        <p:txBody>
          <a:bodyPr/>
          <a:lstStyle/>
          <a:p>
            <a:fld id="{CB5B7C82-8F43-4E26-A546-DA8214B1527A}" type="slidenum">
              <a:rPr lang="en-US" smtClean="0"/>
              <a:t>28</a:t>
            </a:fld>
            <a:endParaRPr lang="en-US"/>
          </a:p>
        </p:txBody>
      </p:sp>
      <p:pic>
        <p:nvPicPr>
          <p:cNvPr id="1026" name="Picture 2">
            <a:extLst>
              <a:ext uri="{FF2B5EF4-FFF2-40B4-BE49-F238E27FC236}">
                <a16:creationId xmlns:a16="http://schemas.microsoft.com/office/drawing/2014/main" id="{7F2897C0-3ECF-FEC0-D9B7-22E640AC411B}"/>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539188" y="1303021"/>
            <a:ext cx="5592034" cy="2913744"/>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6">
            <a:extLst>
              <a:ext uri="{FF2B5EF4-FFF2-40B4-BE49-F238E27FC236}">
                <a16:creationId xmlns:a16="http://schemas.microsoft.com/office/drawing/2014/main" id="{3B03429F-38D9-2873-6012-D3FC714EC0C5}"/>
              </a:ext>
            </a:extLst>
          </p:cNvPr>
          <p:cNvSpPr>
            <a:spLocks noGrp="1"/>
          </p:cNvSpPr>
          <p:nvPr>
            <p:ph idx="1"/>
          </p:nvPr>
        </p:nvSpPr>
        <p:spPr>
          <a:xfrm>
            <a:off x="12778" y="1384301"/>
            <a:ext cx="3559303" cy="3017520"/>
          </a:xfrm>
        </p:spPr>
        <p:txBody>
          <a:bodyPr/>
          <a:lstStyle/>
          <a:p>
            <a:r>
              <a:rPr lang="en-US" sz="1800" dirty="0"/>
              <a:t>Probe from 0 ns to 400 ns</a:t>
            </a:r>
          </a:p>
          <a:p>
            <a:r>
              <a:rPr lang="en-US" sz="1800" dirty="0"/>
              <a:t>Probe fully recovered at ~T0 + 200 ns</a:t>
            </a:r>
          </a:p>
          <a:p>
            <a:endParaRPr lang="en-US" dirty="0"/>
          </a:p>
        </p:txBody>
      </p:sp>
    </p:spTree>
    <p:extLst>
      <p:ext uri="{BB962C8B-B14F-4D97-AF65-F5344CB8AC3E}">
        <p14:creationId xmlns:p14="http://schemas.microsoft.com/office/powerpoint/2010/main" val="3379329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AB0D752-C2AA-4D6A-860D-F1439278BA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62728" y="52932"/>
            <a:ext cx="1940379" cy="320890"/>
          </a:xfrm>
          <a:prstGeom prst="rect">
            <a:avLst/>
          </a:prstGeom>
        </p:spPr>
      </p:pic>
      <p:sp>
        <p:nvSpPr>
          <p:cNvPr id="4" name="TextBox 3">
            <a:extLst>
              <a:ext uri="{FF2B5EF4-FFF2-40B4-BE49-F238E27FC236}">
                <a16:creationId xmlns:a16="http://schemas.microsoft.com/office/drawing/2014/main" id="{ACF13008-BE69-7DA2-4ACF-D9D5532C2912}"/>
              </a:ext>
            </a:extLst>
          </p:cNvPr>
          <p:cNvSpPr txBox="1"/>
          <p:nvPr/>
        </p:nvSpPr>
        <p:spPr>
          <a:xfrm>
            <a:off x="1835893" y="18193"/>
            <a:ext cx="5478616" cy="830997"/>
          </a:xfrm>
          <a:prstGeom prst="rect">
            <a:avLst/>
          </a:prstGeom>
          <a:noFill/>
        </p:spPr>
        <p:txBody>
          <a:bodyPr wrap="none" rtlCol="0">
            <a:spAutoFit/>
          </a:bodyPr>
          <a:lstStyle/>
          <a:p>
            <a:pPr algn="ctr"/>
            <a:r>
              <a:rPr lang="en-US" sz="2400" b="1"/>
              <a:t>A recent DESY experiment reported </a:t>
            </a:r>
          </a:p>
          <a:p>
            <a:pPr algn="ctr"/>
            <a:r>
              <a:rPr lang="en-US" sz="2400" b="1">
                <a:latin typeface="Times New Roman" panose="02020603050405020304" pitchFamily="18" charset="0"/>
                <a:cs typeface="Times New Roman" panose="02020603050405020304" pitchFamily="18" charset="0"/>
              </a:rPr>
              <a:t>~</a:t>
            </a:r>
            <a:r>
              <a:rPr lang="en-US" sz="2400" b="1"/>
              <a:t>60 ns plasma recovery time (lower limit)</a:t>
            </a:r>
          </a:p>
        </p:txBody>
      </p:sp>
      <p:pic>
        <p:nvPicPr>
          <p:cNvPr id="5" name="Picture 4">
            <a:extLst>
              <a:ext uri="{FF2B5EF4-FFF2-40B4-BE49-F238E27FC236}">
                <a16:creationId xmlns:a16="http://schemas.microsoft.com/office/drawing/2014/main" id="{54FFB95B-81DC-9FFA-7D9C-BCBFC1B8374A}"/>
              </a:ext>
            </a:extLst>
          </p:cNvPr>
          <p:cNvPicPr>
            <a:picLocks noChangeAspect="1"/>
          </p:cNvPicPr>
          <p:nvPr/>
        </p:nvPicPr>
        <p:blipFill>
          <a:blip r:embed="rId4"/>
          <a:stretch>
            <a:fillRect/>
          </a:stretch>
        </p:blipFill>
        <p:spPr>
          <a:xfrm>
            <a:off x="2329209" y="968890"/>
            <a:ext cx="4726314" cy="3471397"/>
          </a:xfrm>
          <a:prstGeom prst="rect">
            <a:avLst/>
          </a:prstGeom>
        </p:spPr>
      </p:pic>
      <p:sp>
        <p:nvSpPr>
          <p:cNvPr id="7" name="TextBox 6">
            <a:extLst>
              <a:ext uri="{FF2B5EF4-FFF2-40B4-BE49-F238E27FC236}">
                <a16:creationId xmlns:a16="http://schemas.microsoft.com/office/drawing/2014/main" id="{D074C444-27D7-B5CE-09B3-B906F7D9A55E}"/>
              </a:ext>
            </a:extLst>
          </p:cNvPr>
          <p:cNvSpPr txBox="1"/>
          <p:nvPr/>
        </p:nvSpPr>
        <p:spPr>
          <a:xfrm>
            <a:off x="2779333" y="784224"/>
            <a:ext cx="4182092" cy="369332"/>
          </a:xfrm>
          <a:prstGeom prst="rect">
            <a:avLst/>
          </a:prstGeom>
          <a:noFill/>
        </p:spPr>
        <p:txBody>
          <a:bodyPr wrap="square">
            <a:spAutoFit/>
          </a:bodyPr>
          <a:lstStyle/>
          <a:p>
            <a:r>
              <a:rPr lang="en-US" sz="900" dirty="0">
                <a:solidFill>
                  <a:srgbClr val="FF0000"/>
                </a:solidFill>
              </a:rPr>
              <a:t>D’Arcy </a:t>
            </a:r>
            <a:r>
              <a:rPr lang="en-US" sz="900" i="1" dirty="0">
                <a:solidFill>
                  <a:srgbClr val="FF0000"/>
                </a:solidFill>
              </a:rPr>
              <a:t>et al. “Recovery time of a plasma-</a:t>
            </a:r>
            <a:r>
              <a:rPr lang="en-US" sz="900" i="1" dirty="0" err="1">
                <a:solidFill>
                  <a:srgbClr val="FF0000"/>
                </a:solidFill>
              </a:rPr>
              <a:t>wakefield</a:t>
            </a:r>
            <a:r>
              <a:rPr lang="en-US" sz="900" i="1" dirty="0">
                <a:solidFill>
                  <a:srgbClr val="FF0000"/>
                </a:solidFill>
              </a:rPr>
              <a:t> accelerator.” Nature </a:t>
            </a:r>
            <a:r>
              <a:rPr lang="en-US" sz="900" b="1" dirty="0">
                <a:solidFill>
                  <a:srgbClr val="FF0000"/>
                </a:solidFill>
              </a:rPr>
              <a:t>603</a:t>
            </a:r>
            <a:r>
              <a:rPr lang="en-US" sz="900" i="1" dirty="0">
                <a:solidFill>
                  <a:srgbClr val="FF0000"/>
                </a:solidFill>
              </a:rPr>
              <a:t>, 58 (2022). </a:t>
            </a:r>
          </a:p>
        </p:txBody>
      </p:sp>
      <p:grpSp>
        <p:nvGrpSpPr>
          <p:cNvPr id="30" name="Group 29">
            <a:extLst>
              <a:ext uri="{FF2B5EF4-FFF2-40B4-BE49-F238E27FC236}">
                <a16:creationId xmlns:a16="http://schemas.microsoft.com/office/drawing/2014/main" id="{525ED621-23E5-FC16-CA81-198A5DC42B0E}"/>
              </a:ext>
            </a:extLst>
          </p:cNvPr>
          <p:cNvGrpSpPr/>
          <p:nvPr/>
        </p:nvGrpSpPr>
        <p:grpSpPr>
          <a:xfrm>
            <a:off x="0" y="1094090"/>
            <a:ext cx="2188100" cy="1417800"/>
            <a:chOff x="0" y="1555042"/>
            <a:chExt cx="2917466" cy="1890400"/>
          </a:xfrm>
        </p:grpSpPr>
        <p:sp>
          <p:nvSpPr>
            <p:cNvPr id="8" name="TextBox 7">
              <a:extLst>
                <a:ext uri="{FF2B5EF4-FFF2-40B4-BE49-F238E27FC236}">
                  <a16:creationId xmlns:a16="http://schemas.microsoft.com/office/drawing/2014/main" id="{7000374B-974E-FC14-9E26-12D09B728598}"/>
                </a:ext>
              </a:extLst>
            </p:cNvPr>
            <p:cNvSpPr txBox="1"/>
            <p:nvPr/>
          </p:nvSpPr>
          <p:spPr>
            <a:xfrm>
              <a:off x="47503" y="1555042"/>
              <a:ext cx="2740751" cy="400109"/>
            </a:xfrm>
            <a:prstGeom prst="rect">
              <a:avLst/>
            </a:prstGeom>
            <a:noFill/>
          </p:spPr>
          <p:txBody>
            <a:bodyPr wrap="none" rtlCol="0">
              <a:spAutoFit/>
            </a:bodyPr>
            <a:lstStyle/>
            <a:p>
              <a:r>
                <a:rPr lang="en-US" sz="1350" b="1" u="sng"/>
                <a:t>FlashForward parameters</a:t>
              </a:r>
              <a:r>
                <a:rPr lang="en-US" sz="1350" b="1"/>
                <a:t>:</a:t>
              </a:r>
            </a:p>
          </p:txBody>
        </p:sp>
        <p:sp>
          <p:nvSpPr>
            <p:cNvPr id="9" name="TextBox 8">
              <a:extLst>
                <a:ext uri="{FF2B5EF4-FFF2-40B4-BE49-F238E27FC236}">
                  <a16:creationId xmlns:a16="http://schemas.microsoft.com/office/drawing/2014/main" id="{DC90F2F7-5E56-85A6-BCC0-E4B21775F83B}"/>
                </a:ext>
              </a:extLst>
            </p:cNvPr>
            <p:cNvSpPr txBox="1"/>
            <p:nvPr/>
          </p:nvSpPr>
          <p:spPr>
            <a:xfrm>
              <a:off x="3" y="1906099"/>
              <a:ext cx="2582929" cy="369332"/>
            </a:xfrm>
            <a:prstGeom prst="rect">
              <a:avLst/>
            </a:prstGeom>
            <a:noFill/>
          </p:spPr>
          <p:txBody>
            <a:bodyPr wrap="none" rtlCol="0">
              <a:spAutoFit/>
            </a:bodyPr>
            <a:lstStyle/>
            <a:p>
              <a:r>
                <a:rPr lang="en-US" sz="1200"/>
                <a:t>• drive bunch: 1 GeV, 0.5 nC</a:t>
              </a:r>
            </a:p>
          </p:txBody>
        </p:sp>
        <p:sp>
          <p:nvSpPr>
            <p:cNvPr id="10" name="TextBox 9">
              <a:extLst>
                <a:ext uri="{FF2B5EF4-FFF2-40B4-BE49-F238E27FC236}">
                  <a16:creationId xmlns:a16="http://schemas.microsoft.com/office/drawing/2014/main" id="{3C55BB59-BA8D-EB33-00DD-C3498B6A555D}"/>
                </a:ext>
              </a:extLst>
            </p:cNvPr>
            <p:cNvSpPr txBox="1"/>
            <p:nvPr/>
          </p:nvSpPr>
          <p:spPr>
            <a:xfrm>
              <a:off x="2432" y="2247801"/>
              <a:ext cx="2637902" cy="369332"/>
            </a:xfrm>
            <a:prstGeom prst="rect">
              <a:avLst/>
            </a:prstGeom>
            <a:noFill/>
          </p:spPr>
          <p:txBody>
            <a:bodyPr wrap="none" rtlCol="0">
              <a:spAutoFit/>
            </a:bodyPr>
            <a:lstStyle/>
            <a:p>
              <a:r>
                <a:rPr lang="en-US" sz="1200"/>
                <a:t>• plasma: 1.75 x 10</a:t>
              </a:r>
              <a:r>
                <a:rPr lang="en-US" sz="1200" baseline="30000"/>
                <a:t>16</a:t>
              </a:r>
              <a:r>
                <a:rPr lang="en-US" sz="1200"/>
                <a:t> cm</a:t>
              </a:r>
              <a:r>
                <a:rPr lang="en-US" sz="1200" baseline="30000"/>
                <a:t>-3</a:t>
              </a:r>
              <a:r>
                <a:rPr lang="en-US" sz="1200"/>
                <a:t> Ar</a:t>
              </a:r>
            </a:p>
          </p:txBody>
        </p:sp>
        <p:sp>
          <p:nvSpPr>
            <p:cNvPr id="13" name="TextBox 12">
              <a:extLst>
                <a:ext uri="{FF2B5EF4-FFF2-40B4-BE49-F238E27FC236}">
                  <a16:creationId xmlns:a16="http://schemas.microsoft.com/office/drawing/2014/main" id="{1572077F-1A76-CA03-5836-0C46C9F343CB}"/>
                </a:ext>
              </a:extLst>
            </p:cNvPr>
            <p:cNvSpPr txBox="1"/>
            <p:nvPr/>
          </p:nvSpPr>
          <p:spPr>
            <a:xfrm>
              <a:off x="0" y="2583668"/>
              <a:ext cx="2917466" cy="861774"/>
            </a:xfrm>
            <a:prstGeom prst="rect">
              <a:avLst/>
            </a:prstGeom>
            <a:noFill/>
          </p:spPr>
          <p:txBody>
            <a:bodyPr wrap="none" rtlCol="0">
              <a:spAutoFit/>
            </a:bodyPr>
            <a:lstStyle/>
            <a:p>
              <a:r>
                <a:rPr lang="en-US" sz="1200"/>
                <a:t>• probe: secondary PWFA driver</a:t>
              </a:r>
            </a:p>
            <a:p>
              <a:r>
                <a:rPr lang="en-US" sz="1200"/>
                <a:t>    at 1 ns &lt; ∆</a:t>
              </a:r>
              <a:r>
                <a:rPr lang="en-US" sz="1200" i="1"/>
                <a:t>t</a:t>
              </a:r>
              <a:r>
                <a:rPr lang="en-US" sz="1200"/>
                <a:t> ≤ 150 ns + trailing</a:t>
              </a:r>
            </a:p>
            <a:p>
              <a:r>
                <a:rPr lang="en-US" sz="1200"/>
                <a:t>    witness bunch</a:t>
              </a:r>
            </a:p>
          </p:txBody>
        </p:sp>
      </p:grpSp>
      <p:grpSp>
        <p:nvGrpSpPr>
          <p:cNvPr id="33" name="Group 32">
            <a:extLst>
              <a:ext uri="{FF2B5EF4-FFF2-40B4-BE49-F238E27FC236}">
                <a16:creationId xmlns:a16="http://schemas.microsoft.com/office/drawing/2014/main" id="{9FA9A8D4-2456-3EFF-95AE-B95E91ACEA5B}"/>
              </a:ext>
            </a:extLst>
          </p:cNvPr>
          <p:cNvGrpSpPr/>
          <p:nvPr/>
        </p:nvGrpSpPr>
        <p:grpSpPr>
          <a:xfrm>
            <a:off x="7112768" y="1299530"/>
            <a:ext cx="1902029" cy="1146979"/>
            <a:chOff x="9635734" y="1557909"/>
            <a:chExt cx="2536039" cy="1529305"/>
          </a:xfrm>
        </p:grpSpPr>
        <p:sp>
          <p:nvSpPr>
            <p:cNvPr id="11" name="TextBox 10">
              <a:extLst>
                <a:ext uri="{FF2B5EF4-FFF2-40B4-BE49-F238E27FC236}">
                  <a16:creationId xmlns:a16="http://schemas.microsoft.com/office/drawing/2014/main" id="{373C45A8-B78A-76FC-2432-B44838E9C408}"/>
                </a:ext>
              </a:extLst>
            </p:cNvPr>
            <p:cNvSpPr txBox="1"/>
            <p:nvPr/>
          </p:nvSpPr>
          <p:spPr>
            <a:xfrm>
              <a:off x="9760457" y="1557909"/>
              <a:ext cx="2225140" cy="400109"/>
            </a:xfrm>
            <a:prstGeom prst="rect">
              <a:avLst/>
            </a:prstGeom>
            <a:noFill/>
          </p:spPr>
          <p:txBody>
            <a:bodyPr wrap="none" rtlCol="0">
              <a:spAutoFit/>
            </a:bodyPr>
            <a:lstStyle/>
            <a:p>
              <a:r>
                <a:rPr lang="en-US" sz="1350" b="1" u="sng"/>
                <a:t>FACET-II parameters</a:t>
              </a:r>
              <a:r>
                <a:rPr lang="en-US" sz="1350" b="1"/>
                <a:t>:</a:t>
              </a:r>
            </a:p>
          </p:txBody>
        </p:sp>
        <p:sp>
          <p:nvSpPr>
            <p:cNvPr id="12" name="TextBox 11">
              <a:extLst>
                <a:ext uri="{FF2B5EF4-FFF2-40B4-BE49-F238E27FC236}">
                  <a16:creationId xmlns:a16="http://schemas.microsoft.com/office/drawing/2014/main" id="{FA962F82-B8A9-E2C4-F3EA-32674DA9082A}"/>
                </a:ext>
              </a:extLst>
            </p:cNvPr>
            <p:cNvSpPr txBox="1"/>
            <p:nvPr/>
          </p:nvSpPr>
          <p:spPr>
            <a:xfrm>
              <a:off x="9640139" y="1906100"/>
              <a:ext cx="2531634" cy="369332"/>
            </a:xfrm>
            <a:prstGeom prst="rect">
              <a:avLst/>
            </a:prstGeom>
            <a:noFill/>
          </p:spPr>
          <p:txBody>
            <a:bodyPr wrap="none" rtlCol="0">
              <a:spAutoFit/>
            </a:bodyPr>
            <a:lstStyle/>
            <a:p>
              <a:r>
                <a:rPr lang="en-US" sz="1200"/>
                <a:t>• drive bunch: 10 GeV, 2 nC</a:t>
              </a:r>
            </a:p>
          </p:txBody>
        </p:sp>
        <p:sp>
          <p:nvSpPr>
            <p:cNvPr id="14" name="TextBox 13">
              <a:extLst>
                <a:ext uri="{FF2B5EF4-FFF2-40B4-BE49-F238E27FC236}">
                  <a16:creationId xmlns:a16="http://schemas.microsoft.com/office/drawing/2014/main" id="{4A69E6BC-B50C-0921-985E-763FEFF017CE}"/>
                </a:ext>
              </a:extLst>
            </p:cNvPr>
            <p:cNvSpPr txBox="1"/>
            <p:nvPr/>
          </p:nvSpPr>
          <p:spPr>
            <a:xfrm>
              <a:off x="9635734" y="2171600"/>
              <a:ext cx="2319439" cy="369332"/>
            </a:xfrm>
            <a:prstGeom prst="rect">
              <a:avLst/>
            </a:prstGeom>
            <a:noFill/>
          </p:spPr>
          <p:txBody>
            <a:bodyPr wrap="none" rtlCol="0">
              <a:spAutoFit/>
            </a:bodyPr>
            <a:lstStyle/>
            <a:p>
              <a:r>
                <a:rPr lang="en-US" sz="1200" dirty="0"/>
                <a:t>• plasma: 5 x 10</a:t>
              </a:r>
              <a:r>
                <a:rPr lang="en-US" sz="1200" baseline="30000" dirty="0"/>
                <a:t>16</a:t>
              </a:r>
              <a:r>
                <a:rPr lang="en-US" sz="1200" dirty="0"/>
                <a:t> cm</a:t>
              </a:r>
              <a:r>
                <a:rPr lang="en-US" sz="1200" baseline="30000" dirty="0"/>
                <a:t>-3</a:t>
              </a:r>
              <a:r>
                <a:rPr lang="en-US" sz="1200" dirty="0"/>
                <a:t> Li</a:t>
              </a:r>
            </a:p>
          </p:txBody>
        </p:sp>
        <p:sp>
          <p:nvSpPr>
            <p:cNvPr id="15" name="TextBox 14">
              <a:extLst>
                <a:ext uri="{FF2B5EF4-FFF2-40B4-BE49-F238E27FC236}">
                  <a16:creationId xmlns:a16="http://schemas.microsoft.com/office/drawing/2014/main" id="{8F849A05-13C2-815A-C990-551714D19665}"/>
                </a:ext>
              </a:extLst>
            </p:cNvPr>
            <p:cNvSpPr txBox="1"/>
            <p:nvPr/>
          </p:nvSpPr>
          <p:spPr>
            <a:xfrm>
              <a:off x="9643767" y="2471661"/>
              <a:ext cx="1802887" cy="615553"/>
            </a:xfrm>
            <a:prstGeom prst="rect">
              <a:avLst/>
            </a:prstGeom>
            <a:noFill/>
          </p:spPr>
          <p:txBody>
            <a:bodyPr wrap="none" rtlCol="0">
              <a:spAutoFit/>
            </a:bodyPr>
            <a:lstStyle/>
            <a:p>
              <a:r>
                <a:rPr lang="en-US" sz="1200" dirty="0"/>
                <a:t>• optical probe at </a:t>
              </a:r>
            </a:p>
            <a:p>
              <a:r>
                <a:rPr lang="en-US" sz="1200" dirty="0"/>
                <a:t>    1 ns &lt; ∆t &lt; </a:t>
              </a:r>
              <a:r>
                <a:rPr lang="en-US" sz="1200" dirty="0" err="1"/>
                <a:t>ms</a:t>
              </a:r>
              <a:endParaRPr lang="en-US" sz="1200" dirty="0"/>
            </a:p>
          </p:txBody>
        </p:sp>
      </p:grpSp>
      <p:sp>
        <p:nvSpPr>
          <p:cNvPr id="23" name="TextBox 22">
            <a:extLst>
              <a:ext uri="{FF2B5EF4-FFF2-40B4-BE49-F238E27FC236}">
                <a16:creationId xmlns:a16="http://schemas.microsoft.com/office/drawing/2014/main" id="{01933FDC-2374-E049-787B-35C9B335BFC7}"/>
              </a:ext>
            </a:extLst>
          </p:cNvPr>
          <p:cNvSpPr txBox="1"/>
          <p:nvPr/>
        </p:nvSpPr>
        <p:spPr>
          <a:xfrm>
            <a:off x="2329209" y="4244677"/>
            <a:ext cx="4799455" cy="553998"/>
          </a:xfrm>
          <a:prstGeom prst="rect">
            <a:avLst/>
          </a:prstGeom>
          <a:noFill/>
        </p:spPr>
        <p:txBody>
          <a:bodyPr wrap="none" rtlCol="0">
            <a:spAutoFit/>
          </a:bodyPr>
          <a:lstStyle/>
          <a:p>
            <a:pPr algn="ctr"/>
            <a:r>
              <a:rPr lang="en-US" sz="1500" b="1" dirty="0"/>
              <a:t>FACET-II is uniquely positioned to resolve current</a:t>
            </a:r>
          </a:p>
          <a:p>
            <a:pPr algn="ctr"/>
            <a:r>
              <a:rPr lang="en-US" sz="1500" b="1" dirty="0"/>
              <a:t>orders-of-magnitude uncertainty in plasma recovery time </a:t>
            </a:r>
          </a:p>
        </p:txBody>
      </p:sp>
      <p:grpSp>
        <p:nvGrpSpPr>
          <p:cNvPr id="34" name="Group 33">
            <a:extLst>
              <a:ext uri="{FF2B5EF4-FFF2-40B4-BE49-F238E27FC236}">
                <a16:creationId xmlns:a16="http://schemas.microsoft.com/office/drawing/2014/main" id="{A26C15D0-59D8-5944-EF2B-7AB568ADD55F}"/>
              </a:ext>
            </a:extLst>
          </p:cNvPr>
          <p:cNvGrpSpPr/>
          <p:nvPr/>
        </p:nvGrpSpPr>
        <p:grpSpPr>
          <a:xfrm>
            <a:off x="6867057" y="2381649"/>
            <a:ext cx="2531719" cy="2501225"/>
            <a:chOff x="9135857" y="3497263"/>
            <a:chExt cx="3375627" cy="3334966"/>
          </a:xfrm>
        </p:grpSpPr>
        <p:sp>
          <p:nvSpPr>
            <p:cNvPr id="16" name="TextBox 15">
              <a:extLst>
                <a:ext uri="{FF2B5EF4-FFF2-40B4-BE49-F238E27FC236}">
                  <a16:creationId xmlns:a16="http://schemas.microsoft.com/office/drawing/2014/main" id="{B524DE51-78ED-868D-0F3B-6A41FA057E67}"/>
                </a:ext>
              </a:extLst>
            </p:cNvPr>
            <p:cNvSpPr txBox="1"/>
            <p:nvPr/>
          </p:nvSpPr>
          <p:spPr>
            <a:xfrm>
              <a:off x="9166389" y="4255975"/>
              <a:ext cx="2982834" cy="584776"/>
            </a:xfrm>
            <a:prstGeom prst="rect">
              <a:avLst/>
            </a:prstGeom>
            <a:noFill/>
          </p:spPr>
          <p:txBody>
            <a:bodyPr wrap="square" rtlCol="0">
              <a:spAutoFit/>
            </a:bodyPr>
            <a:lstStyle/>
            <a:p>
              <a:pPr marL="171450" indent="-171450" algn="ctr">
                <a:buFont typeface="Arial" panose="020B0604020202020204" pitchFamily="34" charset="0"/>
                <a:buChar char="•"/>
              </a:pPr>
              <a:r>
                <a:rPr lang="en-US" sz="1200" b="1" dirty="0"/>
                <a:t> </a:t>
              </a:r>
              <a:r>
                <a:rPr lang="en-US" sz="1200" dirty="0"/>
                <a:t>“Hail Mary” E-224 result </a:t>
              </a:r>
              <a:r>
                <a:rPr lang="en-US" sz="1050" dirty="0"/>
                <a:t>(</a:t>
              </a:r>
              <a:r>
                <a:rPr lang="en-US" sz="1050" dirty="0" err="1"/>
                <a:t>Zgadaj</a:t>
              </a:r>
              <a:r>
                <a:rPr lang="en-US" sz="1050" dirty="0"/>
                <a:t>, 2020):</a:t>
              </a:r>
            </a:p>
          </p:txBody>
        </p:sp>
        <p:grpSp>
          <p:nvGrpSpPr>
            <p:cNvPr id="17" name="Group 16">
              <a:extLst>
                <a:ext uri="{FF2B5EF4-FFF2-40B4-BE49-F238E27FC236}">
                  <a16:creationId xmlns:a16="http://schemas.microsoft.com/office/drawing/2014/main" id="{4B851C10-7C61-1B22-2945-6E17A4E428DD}"/>
                </a:ext>
              </a:extLst>
            </p:cNvPr>
            <p:cNvGrpSpPr/>
            <p:nvPr/>
          </p:nvGrpSpPr>
          <p:grpSpPr>
            <a:xfrm>
              <a:off x="9875512" y="4774616"/>
              <a:ext cx="2199523" cy="2057613"/>
              <a:chOff x="9007887" y="1416056"/>
              <a:chExt cx="2291968" cy="2521655"/>
            </a:xfrm>
          </p:grpSpPr>
          <p:pic>
            <p:nvPicPr>
              <p:cNvPr id="18" name="Picture 2">
                <a:extLst>
                  <a:ext uri="{FF2B5EF4-FFF2-40B4-BE49-F238E27FC236}">
                    <a16:creationId xmlns:a16="http://schemas.microsoft.com/office/drawing/2014/main" id="{18A82D1E-0C37-0CE4-A95E-9AC07DF5E3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07887" y="1462487"/>
                <a:ext cx="2280301" cy="122498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6">
                <a:extLst>
                  <a:ext uri="{FF2B5EF4-FFF2-40B4-BE49-F238E27FC236}">
                    <a16:creationId xmlns:a16="http://schemas.microsoft.com/office/drawing/2014/main" id="{CE2B18D5-592A-EA58-2201-C64968A1FE6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07887" y="2693414"/>
                <a:ext cx="2291968" cy="124429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TextBox 19">
                <a:extLst>
                  <a:ext uri="{FF2B5EF4-FFF2-40B4-BE49-F238E27FC236}">
                    <a16:creationId xmlns:a16="http://schemas.microsoft.com/office/drawing/2014/main" id="{120591F0-BD79-2B69-31C4-C865A4EC4F8C}"/>
                  </a:ext>
                </a:extLst>
              </p:cNvPr>
              <p:cNvSpPr txBox="1"/>
              <p:nvPr/>
            </p:nvSpPr>
            <p:spPr>
              <a:xfrm>
                <a:off x="10324134" y="1416056"/>
                <a:ext cx="909131" cy="528062"/>
              </a:xfrm>
              <a:prstGeom prst="rect">
                <a:avLst/>
              </a:prstGeom>
              <a:noFill/>
            </p:spPr>
            <p:txBody>
              <a:bodyPr wrap="none" rtlCol="0">
                <a:spAutoFit/>
              </a:bodyPr>
              <a:lstStyle/>
              <a:p>
                <a:r>
                  <a:rPr lang="en-US" sz="1500" b="1">
                    <a:solidFill>
                      <a:schemeClr val="bg1"/>
                    </a:solidFill>
                  </a:rPr>
                  <a:t>0.3 ns</a:t>
                </a:r>
              </a:p>
            </p:txBody>
          </p:sp>
          <p:sp>
            <p:nvSpPr>
              <p:cNvPr id="21" name="TextBox 20">
                <a:extLst>
                  <a:ext uri="{FF2B5EF4-FFF2-40B4-BE49-F238E27FC236}">
                    <a16:creationId xmlns:a16="http://schemas.microsoft.com/office/drawing/2014/main" id="{CBE13CDF-A10B-09F2-D7EB-81B700F87ED4}"/>
                  </a:ext>
                </a:extLst>
              </p:cNvPr>
              <p:cNvSpPr txBox="1"/>
              <p:nvPr/>
            </p:nvSpPr>
            <p:spPr>
              <a:xfrm>
                <a:off x="10350291" y="2623567"/>
                <a:ext cx="846770" cy="528062"/>
              </a:xfrm>
              <a:prstGeom prst="rect">
                <a:avLst/>
              </a:prstGeom>
              <a:noFill/>
            </p:spPr>
            <p:txBody>
              <a:bodyPr wrap="none" rtlCol="0">
                <a:spAutoFit/>
              </a:bodyPr>
              <a:lstStyle/>
              <a:p>
                <a:r>
                  <a:rPr lang="en-US" sz="1500" b="1">
                    <a:solidFill>
                      <a:schemeClr val="bg1"/>
                    </a:solidFill>
                  </a:rPr>
                  <a:t>10 µs</a:t>
                </a:r>
              </a:p>
            </p:txBody>
          </p:sp>
          <p:cxnSp>
            <p:nvCxnSpPr>
              <p:cNvPr id="22" name="Straight Connector 21">
                <a:extLst>
                  <a:ext uri="{FF2B5EF4-FFF2-40B4-BE49-F238E27FC236}">
                    <a16:creationId xmlns:a16="http://schemas.microsoft.com/office/drawing/2014/main" id="{84EB564A-CA60-AB76-4601-E593F006FD15}"/>
                  </a:ext>
                </a:extLst>
              </p:cNvPr>
              <p:cNvCxnSpPr/>
              <p:nvPr/>
            </p:nvCxnSpPr>
            <p:spPr>
              <a:xfrm>
                <a:off x="10302332" y="2720309"/>
                <a:ext cx="0" cy="1162830"/>
              </a:xfrm>
              <a:prstGeom prst="line">
                <a:avLst/>
              </a:prstGeom>
              <a:ln w="19050">
                <a:solidFill>
                  <a:schemeClr val="bg1"/>
                </a:solidFill>
                <a:prstDash val="dash"/>
              </a:ln>
            </p:spPr>
            <p:style>
              <a:lnRef idx="1">
                <a:schemeClr val="accent1"/>
              </a:lnRef>
              <a:fillRef idx="0">
                <a:schemeClr val="accent1"/>
              </a:fillRef>
              <a:effectRef idx="0">
                <a:schemeClr val="accent1"/>
              </a:effectRef>
              <a:fontRef idx="minor">
                <a:schemeClr val="tx1"/>
              </a:fontRef>
            </p:style>
          </p:cxnSp>
        </p:grpSp>
        <p:sp>
          <p:nvSpPr>
            <p:cNvPr id="28" name="TextBox 27">
              <a:extLst>
                <a:ext uri="{FF2B5EF4-FFF2-40B4-BE49-F238E27FC236}">
                  <a16:creationId xmlns:a16="http://schemas.microsoft.com/office/drawing/2014/main" id="{FFA333B0-D78E-F00C-8ABC-1B080ACE7E86}"/>
                </a:ext>
              </a:extLst>
            </p:cNvPr>
            <p:cNvSpPr txBox="1"/>
            <p:nvPr/>
          </p:nvSpPr>
          <p:spPr>
            <a:xfrm>
              <a:off x="9135857" y="3497263"/>
              <a:ext cx="3375627" cy="369332"/>
            </a:xfrm>
            <a:prstGeom prst="rect">
              <a:avLst/>
            </a:prstGeom>
            <a:noFill/>
          </p:spPr>
          <p:txBody>
            <a:bodyPr wrap="none" rtlCol="0">
              <a:spAutoFit/>
            </a:bodyPr>
            <a:lstStyle/>
            <a:p>
              <a:pPr algn="ctr"/>
              <a:r>
                <a:rPr lang="en-US" sz="1200" dirty="0"/>
                <a:t>• Previous experiment observations:  </a:t>
              </a:r>
            </a:p>
          </p:txBody>
        </p:sp>
      </p:grpSp>
      <p:grpSp>
        <p:nvGrpSpPr>
          <p:cNvPr id="32" name="Group 31">
            <a:extLst>
              <a:ext uri="{FF2B5EF4-FFF2-40B4-BE49-F238E27FC236}">
                <a16:creationId xmlns:a16="http://schemas.microsoft.com/office/drawing/2014/main" id="{A60AA5BE-6C42-F401-C449-4EE14B4E39EE}"/>
              </a:ext>
            </a:extLst>
          </p:cNvPr>
          <p:cNvGrpSpPr/>
          <p:nvPr/>
        </p:nvGrpSpPr>
        <p:grpSpPr>
          <a:xfrm>
            <a:off x="7344" y="2515879"/>
            <a:ext cx="2343547" cy="2282796"/>
            <a:chOff x="9792" y="3354505"/>
            <a:chExt cx="3124729" cy="3043728"/>
          </a:xfrm>
        </p:grpSpPr>
        <p:sp>
          <p:nvSpPr>
            <p:cNvPr id="24" name="TextBox 23">
              <a:extLst>
                <a:ext uri="{FF2B5EF4-FFF2-40B4-BE49-F238E27FC236}">
                  <a16:creationId xmlns:a16="http://schemas.microsoft.com/office/drawing/2014/main" id="{1F9956AA-8BC2-9A65-1F8F-A5087724B4B3}"/>
                </a:ext>
              </a:extLst>
            </p:cNvPr>
            <p:cNvSpPr txBox="1"/>
            <p:nvPr/>
          </p:nvSpPr>
          <p:spPr>
            <a:xfrm>
              <a:off x="9792" y="3354505"/>
              <a:ext cx="2888654" cy="861775"/>
            </a:xfrm>
            <a:prstGeom prst="rect">
              <a:avLst/>
            </a:prstGeom>
            <a:noFill/>
          </p:spPr>
          <p:txBody>
            <a:bodyPr wrap="none" rtlCol="0">
              <a:spAutoFit/>
            </a:bodyPr>
            <a:lstStyle/>
            <a:p>
              <a:r>
                <a:rPr lang="en-US" sz="1200" dirty="0"/>
                <a:t>• “recovery” measured after</a:t>
              </a:r>
            </a:p>
            <a:p>
              <a:r>
                <a:rPr lang="en-US" sz="1200" dirty="0"/>
                <a:t>   single shots only.  No account</a:t>
              </a:r>
            </a:p>
            <a:p>
              <a:r>
                <a:rPr lang="en-US" sz="1200" dirty="0"/>
                <a:t>   of cumulative plasma heating.</a:t>
              </a:r>
            </a:p>
          </p:txBody>
        </p:sp>
        <p:pic>
          <p:nvPicPr>
            <p:cNvPr id="27" name="Picture 26" descr="A graph showing the driving bunch and a bunch separation&#10;&#10;Description automatically generated with medium confidence">
              <a:extLst>
                <a:ext uri="{FF2B5EF4-FFF2-40B4-BE49-F238E27FC236}">
                  <a16:creationId xmlns:a16="http://schemas.microsoft.com/office/drawing/2014/main" id="{B50FB11A-FD38-8F6B-A515-A746552486E3}"/>
                </a:ext>
              </a:extLst>
            </p:cNvPr>
            <p:cNvPicPr>
              <a:picLocks noChangeAspect="1"/>
            </p:cNvPicPr>
            <p:nvPr/>
          </p:nvPicPr>
          <p:blipFill>
            <a:blip r:embed="rId7"/>
            <a:stretch>
              <a:fillRect/>
            </a:stretch>
          </p:blipFill>
          <p:spPr>
            <a:xfrm>
              <a:off x="22561" y="4416741"/>
              <a:ext cx="3111960" cy="1981492"/>
            </a:xfrm>
            <a:prstGeom prst="rect">
              <a:avLst/>
            </a:prstGeom>
          </p:spPr>
        </p:pic>
        <p:sp>
          <p:nvSpPr>
            <p:cNvPr id="31" name="Down Arrow 30">
              <a:extLst>
                <a:ext uri="{FF2B5EF4-FFF2-40B4-BE49-F238E27FC236}">
                  <a16:creationId xmlns:a16="http://schemas.microsoft.com/office/drawing/2014/main" id="{6FBC6444-99A6-CE59-12C6-106272C2D7AE}"/>
                </a:ext>
              </a:extLst>
            </p:cNvPr>
            <p:cNvSpPr/>
            <p:nvPr/>
          </p:nvSpPr>
          <p:spPr>
            <a:xfrm>
              <a:off x="1022684" y="4176573"/>
              <a:ext cx="594080" cy="264232"/>
            </a:xfrm>
            <a:prstGeom prst="downArrow">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2" name="Slide Number Placeholder 1">
            <a:extLst>
              <a:ext uri="{FF2B5EF4-FFF2-40B4-BE49-F238E27FC236}">
                <a16:creationId xmlns:a16="http://schemas.microsoft.com/office/drawing/2014/main" id="{4EED3047-9EEA-0493-7187-113C8DEF5909}"/>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3</a:t>
            </a:fld>
            <a:endParaRPr lang="en"/>
          </a:p>
        </p:txBody>
      </p:sp>
      <p:pic>
        <p:nvPicPr>
          <p:cNvPr id="6" name="Picture 5" descr="http://w3.campusexplorer.com/media/376x262/media-2A09DA8D.png">
            <a:extLst>
              <a:ext uri="{FF2B5EF4-FFF2-40B4-BE49-F238E27FC236}">
                <a16:creationId xmlns:a16="http://schemas.microsoft.com/office/drawing/2014/main" id="{EAD6357E-5253-BCEC-ED8E-3385CF82744E}"/>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sharpenSoften amount="93000"/>
                    </a14:imgEffect>
                  </a14:imgLayer>
                </a14:imgProps>
              </a:ext>
              <a:ext uri="{28A0092B-C50C-407E-A947-70E740481C1C}">
                <a14:useLocalDpi xmlns:a14="http://schemas.microsoft.com/office/drawing/2010/main" val="0"/>
              </a:ext>
            </a:extLst>
          </a:blip>
          <a:srcRect t="12543" b="14681"/>
          <a:stretch/>
        </p:blipFill>
        <p:spPr bwMode="auto">
          <a:xfrm>
            <a:off x="11052" y="8323"/>
            <a:ext cx="1323378" cy="671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Box 25">
            <a:extLst>
              <a:ext uri="{FF2B5EF4-FFF2-40B4-BE49-F238E27FC236}">
                <a16:creationId xmlns:a16="http://schemas.microsoft.com/office/drawing/2014/main" id="{861B3B3F-0FA2-75BE-55C6-5EBEC5EA601E}"/>
              </a:ext>
            </a:extLst>
          </p:cNvPr>
          <p:cNvSpPr txBox="1"/>
          <p:nvPr/>
        </p:nvSpPr>
        <p:spPr>
          <a:xfrm>
            <a:off x="7055523" y="2593785"/>
            <a:ext cx="2081133" cy="461665"/>
          </a:xfrm>
          <a:prstGeom prst="rect">
            <a:avLst/>
          </a:prstGeom>
          <a:noFill/>
        </p:spPr>
        <p:txBody>
          <a:bodyPr wrap="square">
            <a:spAutoFit/>
          </a:bodyPr>
          <a:lstStyle/>
          <a:p>
            <a:pPr marL="171450" indent="-171450">
              <a:buFont typeface="Arial" panose="020B0604020202020204" pitchFamily="34" charset="0"/>
              <a:buChar char="•"/>
            </a:pPr>
            <a:r>
              <a:rPr lang="en-US" sz="1200" dirty="0"/>
              <a:t>10 Hz heated Li oven tens ˚C within minutes</a:t>
            </a:r>
          </a:p>
        </p:txBody>
      </p:sp>
    </p:spTree>
    <p:extLst>
      <p:ext uri="{BB962C8B-B14F-4D97-AF65-F5344CB8AC3E}">
        <p14:creationId xmlns:p14="http://schemas.microsoft.com/office/powerpoint/2010/main" val="2159356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up)">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wipe(up)">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wipe(up)">
                                      <p:cBhvr>
                                        <p:cTn id="17" dur="500"/>
                                        <p:tgtEl>
                                          <p:spTgt spid="3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34"/>
                                        </p:tgtEl>
                                        <p:attrNameLst>
                                          <p:attrName>style.visibility</p:attrName>
                                        </p:attrNameLst>
                                      </p:cBhvr>
                                      <p:to>
                                        <p:strVal val="visible"/>
                                      </p:to>
                                    </p:set>
                                    <p:animEffect transition="in" filter="wipe(up)">
                                      <p:cBhvr>
                                        <p:cTn id="22" dur="500"/>
                                        <p:tgtEl>
                                          <p:spTgt spid="34"/>
                                        </p:tgtEl>
                                      </p:cBhvr>
                                    </p:animEffect>
                                  </p:childTnLst>
                                </p:cTn>
                              </p:par>
                              <p:par>
                                <p:cTn id="23" presetID="1" presetClass="entr" presetSubtype="0"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wipe(left)">
                                      <p:cBhvr>
                                        <p:cTn id="2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ADEFE-3F86-EC36-B36C-AB50F952F372}"/>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B1EFB57-803C-FBDE-94AE-4153467B7B3C}"/>
              </a:ext>
            </a:extLst>
          </p:cNvPr>
          <p:cNvSpPr txBox="1"/>
          <p:nvPr/>
        </p:nvSpPr>
        <p:spPr>
          <a:xfrm>
            <a:off x="-49427" y="263093"/>
            <a:ext cx="9259330" cy="461665"/>
          </a:xfrm>
          <a:prstGeom prst="rect">
            <a:avLst/>
          </a:prstGeom>
          <a:noFill/>
        </p:spPr>
        <p:txBody>
          <a:bodyPr wrap="square" rtlCol="0">
            <a:spAutoFit/>
          </a:bodyPr>
          <a:lstStyle/>
          <a:p>
            <a:pPr algn="ctr"/>
            <a:r>
              <a:rPr lang="en-US" sz="2400" b="1" dirty="0"/>
              <a:t>Another recent experiment reported </a:t>
            </a:r>
            <a:r>
              <a:rPr lang="en-US" sz="2400" b="1" dirty="0">
                <a:latin typeface="Times New Roman" panose="02020603050405020304" pitchFamily="18" charset="0"/>
                <a:cs typeface="Times New Roman" panose="02020603050405020304" pitchFamily="18" charset="0"/>
              </a:rPr>
              <a:t>~0.7</a:t>
            </a:r>
            <a:r>
              <a:rPr lang="en-US" sz="2400" b="1" dirty="0"/>
              <a:t> ns plasma recovery time in H</a:t>
            </a:r>
            <a:r>
              <a:rPr lang="en-US" sz="2400" b="1" baseline="-25000" dirty="0"/>
              <a:t>2</a:t>
            </a:r>
            <a:endParaRPr lang="en-US" sz="2400" b="1" dirty="0"/>
          </a:p>
        </p:txBody>
      </p:sp>
      <p:grpSp>
        <p:nvGrpSpPr>
          <p:cNvPr id="30" name="Group 29">
            <a:extLst>
              <a:ext uri="{FF2B5EF4-FFF2-40B4-BE49-F238E27FC236}">
                <a16:creationId xmlns:a16="http://schemas.microsoft.com/office/drawing/2014/main" id="{21747E37-7432-7036-103E-CF07E694851D}"/>
              </a:ext>
            </a:extLst>
          </p:cNvPr>
          <p:cNvGrpSpPr/>
          <p:nvPr/>
        </p:nvGrpSpPr>
        <p:grpSpPr>
          <a:xfrm>
            <a:off x="0" y="1877861"/>
            <a:ext cx="3247239" cy="1101149"/>
            <a:chOff x="-1" y="1555042"/>
            <a:chExt cx="4129294" cy="1374351"/>
          </a:xfrm>
        </p:grpSpPr>
        <p:sp>
          <p:nvSpPr>
            <p:cNvPr id="8" name="TextBox 7">
              <a:extLst>
                <a:ext uri="{FF2B5EF4-FFF2-40B4-BE49-F238E27FC236}">
                  <a16:creationId xmlns:a16="http://schemas.microsoft.com/office/drawing/2014/main" id="{EC1D36CF-0241-4D7C-548B-32309C791A86}"/>
                </a:ext>
              </a:extLst>
            </p:cNvPr>
            <p:cNvSpPr txBox="1"/>
            <p:nvPr/>
          </p:nvSpPr>
          <p:spPr>
            <a:xfrm>
              <a:off x="47503" y="1555042"/>
              <a:ext cx="2539926" cy="400109"/>
            </a:xfrm>
            <a:prstGeom prst="rect">
              <a:avLst/>
            </a:prstGeom>
            <a:noFill/>
          </p:spPr>
          <p:txBody>
            <a:bodyPr wrap="none" rtlCol="0">
              <a:spAutoFit/>
            </a:bodyPr>
            <a:lstStyle/>
            <a:p>
              <a:r>
                <a:rPr lang="en-US" sz="1350" b="1" u="sng" dirty="0"/>
                <a:t>SPARC_LAB parameters</a:t>
              </a:r>
              <a:r>
                <a:rPr lang="en-US" sz="1350" b="1" dirty="0"/>
                <a:t>:</a:t>
              </a:r>
            </a:p>
          </p:txBody>
        </p:sp>
        <p:sp>
          <p:nvSpPr>
            <p:cNvPr id="9" name="TextBox 8">
              <a:extLst>
                <a:ext uri="{FF2B5EF4-FFF2-40B4-BE49-F238E27FC236}">
                  <a16:creationId xmlns:a16="http://schemas.microsoft.com/office/drawing/2014/main" id="{53B1CFB4-ACF5-660E-7709-2E77391E1396}"/>
                </a:ext>
              </a:extLst>
            </p:cNvPr>
            <p:cNvSpPr txBox="1"/>
            <p:nvPr/>
          </p:nvSpPr>
          <p:spPr>
            <a:xfrm>
              <a:off x="3" y="1906099"/>
              <a:ext cx="4129290" cy="345724"/>
            </a:xfrm>
            <a:prstGeom prst="rect">
              <a:avLst/>
            </a:prstGeom>
            <a:noFill/>
          </p:spPr>
          <p:txBody>
            <a:bodyPr wrap="none" rtlCol="0">
              <a:spAutoFit/>
            </a:bodyPr>
            <a:lstStyle/>
            <a:p>
              <a:r>
                <a:rPr lang="en-US" sz="1200" dirty="0"/>
                <a:t>• Drive bunch: </a:t>
              </a:r>
              <a:r>
                <a:rPr lang="en-US" sz="1200" b="1" dirty="0"/>
                <a:t>0.084 GeV</a:t>
              </a:r>
              <a:r>
                <a:rPr lang="en-US" sz="1200" dirty="0"/>
                <a:t>, </a:t>
              </a:r>
              <a:r>
                <a:rPr lang="en-US" sz="1200" b="1" dirty="0"/>
                <a:t>0.5 </a:t>
              </a:r>
              <a:r>
                <a:rPr lang="en-US" sz="1200" b="1" dirty="0" err="1"/>
                <a:t>nC</a:t>
              </a:r>
              <a:r>
                <a:rPr lang="en-US" sz="1200" dirty="0"/>
                <a:t>, 167 fs duration</a:t>
              </a:r>
            </a:p>
          </p:txBody>
        </p:sp>
        <p:sp>
          <p:nvSpPr>
            <p:cNvPr id="10" name="TextBox 9">
              <a:extLst>
                <a:ext uri="{FF2B5EF4-FFF2-40B4-BE49-F238E27FC236}">
                  <a16:creationId xmlns:a16="http://schemas.microsoft.com/office/drawing/2014/main" id="{16E7E7D1-4A7E-2FE7-6B28-E6B6762E6AB1}"/>
                </a:ext>
              </a:extLst>
            </p:cNvPr>
            <p:cNvSpPr txBox="1"/>
            <p:nvPr/>
          </p:nvSpPr>
          <p:spPr>
            <a:xfrm>
              <a:off x="2432" y="2247801"/>
              <a:ext cx="3036897" cy="369332"/>
            </a:xfrm>
            <a:prstGeom prst="rect">
              <a:avLst/>
            </a:prstGeom>
            <a:noFill/>
          </p:spPr>
          <p:txBody>
            <a:bodyPr wrap="none" rtlCol="0">
              <a:spAutoFit/>
            </a:bodyPr>
            <a:lstStyle/>
            <a:p>
              <a:r>
                <a:rPr lang="en-US" sz="1200" dirty="0"/>
                <a:t>• Gas species: H</a:t>
              </a:r>
              <a:r>
                <a:rPr lang="en-US" sz="1200" baseline="-25000" dirty="0"/>
                <a:t>2 </a:t>
              </a:r>
              <a:r>
                <a:rPr lang="en-US" sz="1200" dirty="0"/>
                <a:t>in 3 cm capillary</a:t>
              </a:r>
            </a:p>
          </p:txBody>
        </p:sp>
        <p:sp>
          <p:nvSpPr>
            <p:cNvPr id="13" name="TextBox 12">
              <a:extLst>
                <a:ext uri="{FF2B5EF4-FFF2-40B4-BE49-F238E27FC236}">
                  <a16:creationId xmlns:a16="http://schemas.microsoft.com/office/drawing/2014/main" id="{C2D71FAE-780F-1FBC-E139-5D30453CD4FB}"/>
                </a:ext>
              </a:extLst>
            </p:cNvPr>
            <p:cNvSpPr txBox="1"/>
            <p:nvPr/>
          </p:nvSpPr>
          <p:spPr>
            <a:xfrm>
              <a:off x="-1" y="2583669"/>
              <a:ext cx="3036896" cy="345724"/>
            </a:xfrm>
            <a:prstGeom prst="rect">
              <a:avLst/>
            </a:prstGeom>
            <a:noFill/>
          </p:spPr>
          <p:txBody>
            <a:bodyPr wrap="square" rtlCol="0">
              <a:spAutoFit/>
            </a:bodyPr>
            <a:lstStyle/>
            <a:p>
              <a:r>
                <a:rPr lang="en-US" sz="1200" dirty="0"/>
                <a:t>• Probe: trailing 0.084 GeV bunch</a:t>
              </a:r>
            </a:p>
          </p:txBody>
        </p:sp>
      </p:grpSp>
      <p:sp>
        <p:nvSpPr>
          <p:cNvPr id="2" name="Slide Number Placeholder 1">
            <a:extLst>
              <a:ext uri="{FF2B5EF4-FFF2-40B4-BE49-F238E27FC236}">
                <a16:creationId xmlns:a16="http://schemas.microsoft.com/office/drawing/2014/main" id="{25D62A33-CAA5-5FDA-217F-7AC704A4A25A}"/>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4</a:t>
            </a:fld>
            <a:endParaRPr lang="en"/>
          </a:p>
        </p:txBody>
      </p:sp>
      <p:pic>
        <p:nvPicPr>
          <p:cNvPr id="29" name="Picture 28">
            <a:extLst>
              <a:ext uri="{FF2B5EF4-FFF2-40B4-BE49-F238E27FC236}">
                <a16:creationId xmlns:a16="http://schemas.microsoft.com/office/drawing/2014/main" id="{0E1FB214-2DF5-5B1D-5F88-5F43C2C615BB}"/>
              </a:ext>
            </a:extLst>
          </p:cNvPr>
          <p:cNvPicPr>
            <a:picLocks noChangeAspect="1"/>
          </p:cNvPicPr>
          <p:nvPr/>
        </p:nvPicPr>
        <p:blipFill>
          <a:blip r:embed="rId3"/>
          <a:stretch>
            <a:fillRect/>
          </a:stretch>
        </p:blipFill>
        <p:spPr>
          <a:xfrm>
            <a:off x="4095300" y="1204486"/>
            <a:ext cx="4611502" cy="3318635"/>
          </a:xfrm>
          <a:prstGeom prst="rect">
            <a:avLst/>
          </a:prstGeom>
        </p:spPr>
      </p:pic>
      <p:sp>
        <p:nvSpPr>
          <p:cNvPr id="35" name="TextBox 34">
            <a:extLst>
              <a:ext uri="{FF2B5EF4-FFF2-40B4-BE49-F238E27FC236}">
                <a16:creationId xmlns:a16="http://schemas.microsoft.com/office/drawing/2014/main" id="{576408B7-C54F-501E-9EB1-AA2EAAE4914E}"/>
              </a:ext>
            </a:extLst>
          </p:cNvPr>
          <p:cNvSpPr txBox="1"/>
          <p:nvPr/>
        </p:nvSpPr>
        <p:spPr>
          <a:xfrm>
            <a:off x="437198" y="763230"/>
            <a:ext cx="8269604" cy="253916"/>
          </a:xfrm>
          <a:prstGeom prst="rect">
            <a:avLst/>
          </a:prstGeom>
          <a:noFill/>
        </p:spPr>
        <p:txBody>
          <a:bodyPr wrap="square">
            <a:spAutoFit/>
          </a:bodyPr>
          <a:lstStyle/>
          <a:p>
            <a:r>
              <a:rPr lang="fr-FR" sz="1050" i="1" dirty="0" err="1">
                <a:solidFill>
                  <a:srgbClr val="FF0000"/>
                </a:solidFill>
              </a:rPr>
              <a:t>R.Pompili</a:t>
            </a:r>
            <a:r>
              <a:rPr lang="fr-FR" sz="1050" i="1" dirty="0">
                <a:solidFill>
                  <a:srgbClr val="FF0000"/>
                </a:solidFill>
              </a:rPr>
              <a:t> et al., </a:t>
            </a:r>
            <a:r>
              <a:rPr lang="en-US" sz="1050" i="1" dirty="0">
                <a:solidFill>
                  <a:srgbClr val="FF0000"/>
                </a:solidFill>
              </a:rPr>
              <a:t>“Recovery of hydrogen plasma at the sub-nanosecond timescale in a plasma-</a:t>
            </a:r>
            <a:r>
              <a:rPr lang="en-US" sz="1050" i="1" dirty="0" err="1">
                <a:solidFill>
                  <a:srgbClr val="FF0000"/>
                </a:solidFill>
              </a:rPr>
              <a:t>wakefield</a:t>
            </a:r>
            <a:r>
              <a:rPr lang="en-US" sz="1050" i="1" dirty="0">
                <a:solidFill>
                  <a:srgbClr val="FF0000"/>
                </a:solidFill>
              </a:rPr>
              <a:t> accelerator” </a:t>
            </a:r>
            <a:r>
              <a:rPr lang="fr-FR" sz="1050" i="1" dirty="0">
                <a:solidFill>
                  <a:srgbClr val="FF0000"/>
                </a:solidFill>
              </a:rPr>
              <a:t>Commun Phys </a:t>
            </a:r>
            <a:r>
              <a:rPr lang="fr-FR" sz="1050" b="1" i="1" dirty="0">
                <a:solidFill>
                  <a:srgbClr val="FF0000"/>
                </a:solidFill>
              </a:rPr>
              <a:t>7</a:t>
            </a:r>
            <a:r>
              <a:rPr lang="fr-FR" sz="1050" i="1" dirty="0">
                <a:solidFill>
                  <a:srgbClr val="FF0000"/>
                </a:solidFill>
              </a:rPr>
              <a:t>, 241(2024).</a:t>
            </a:r>
            <a:endParaRPr lang="en-US" sz="1050" i="1" dirty="0">
              <a:solidFill>
                <a:srgbClr val="FF0000"/>
              </a:solidFill>
            </a:endParaRPr>
          </a:p>
        </p:txBody>
      </p:sp>
      <p:sp>
        <p:nvSpPr>
          <p:cNvPr id="3" name="TextBox 2">
            <a:extLst>
              <a:ext uri="{FF2B5EF4-FFF2-40B4-BE49-F238E27FC236}">
                <a16:creationId xmlns:a16="http://schemas.microsoft.com/office/drawing/2014/main" id="{AAABA96E-FCE9-BBA6-143E-B276FFC5C8AF}"/>
              </a:ext>
            </a:extLst>
          </p:cNvPr>
          <p:cNvSpPr txBox="1"/>
          <p:nvPr/>
        </p:nvSpPr>
        <p:spPr>
          <a:xfrm>
            <a:off x="1" y="2975787"/>
            <a:ext cx="3435529" cy="276999"/>
          </a:xfrm>
          <a:prstGeom prst="rect">
            <a:avLst/>
          </a:prstGeom>
          <a:noFill/>
        </p:spPr>
        <p:txBody>
          <a:bodyPr wrap="square" rtlCol="0">
            <a:spAutoFit/>
          </a:bodyPr>
          <a:lstStyle/>
          <a:p>
            <a:r>
              <a:rPr lang="en-US" sz="1200" b="1" dirty="0"/>
              <a:t>• Stated findings: Pump probe recovery at &lt;0.7ns</a:t>
            </a:r>
          </a:p>
        </p:txBody>
      </p:sp>
    </p:spTree>
    <p:extLst>
      <p:ext uri="{BB962C8B-B14F-4D97-AF65-F5344CB8AC3E}">
        <p14:creationId xmlns:p14="http://schemas.microsoft.com/office/powerpoint/2010/main" val="6592052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6F439-48CD-BB7E-9727-9606D20B2D40}"/>
              </a:ext>
            </a:extLst>
          </p:cNvPr>
          <p:cNvSpPr>
            <a:spLocks noGrp="1"/>
          </p:cNvSpPr>
          <p:nvPr>
            <p:ph type="title"/>
          </p:nvPr>
        </p:nvSpPr>
        <p:spPr>
          <a:xfrm>
            <a:off x="112941" y="-476227"/>
            <a:ext cx="9190886" cy="1088068"/>
          </a:xfrm>
        </p:spPr>
        <p:txBody>
          <a:bodyPr>
            <a:normAutofit/>
          </a:bodyPr>
          <a:lstStyle/>
          <a:p>
            <a:r>
              <a:rPr lang="en-US" sz="3200" dirty="0"/>
              <a:t>Shallow angle shadowgraph results in 1 Torr </a:t>
            </a:r>
            <a:r>
              <a:rPr lang="en-US" sz="3200" dirty="0" err="1"/>
              <a:t>Ar</a:t>
            </a:r>
            <a:r>
              <a:rPr lang="en-US" sz="3200" dirty="0"/>
              <a:t> plasma</a:t>
            </a:r>
          </a:p>
        </p:txBody>
      </p:sp>
      <p:sp>
        <p:nvSpPr>
          <p:cNvPr id="3" name="Slide Number Placeholder 2">
            <a:extLst>
              <a:ext uri="{FF2B5EF4-FFF2-40B4-BE49-F238E27FC236}">
                <a16:creationId xmlns:a16="http://schemas.microsoft.com/office/drawing/2014/main" id="{99B36A1E-7D09-FD45-AE22-85014D23F918}"/>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5</a:t>
            </a:fld>
            <a:endParaRPr lang="en"/>
          </a:p>
        </p:txBody>
      </p:sp>
      <p:sp>
        <p:nvSpPr>
          <p:cNvPr id="44" name="TextBox 43">
            <a:extLst>
              <a:ext uri="{FF2B5EF4-FFF2-40B4-BE49-F238E27FC236}">
                <a16:creationId xmlns:a16="http://schemas.microsoft.com/office/drawing/2014/main" id="{A9A59DC1-7F17-6FDE-BBD4-F9362A4F6F33}"/>
              </a:ext>
            </a:extLst>
          </p:cNvPr>
          <p:cNvSpPr txBox="1"/>
          <p:nvPr/>
        </p:nvSpPr>
        <p:spPr>
          <a:xfrm>
            <a:off x="-104053" y="4163056"/>
            <a:ext cx="4412036" cy="707886"/>
          </a:xfrm>
          <a:prstGeom prst="rect">
            <a:avLst/>
          </a:prstGeom>
          <a:noFill/>
        </p:spPr>
        <p:txBody>
          <a:bodyPr wrap="square" rtlCol="0">
            <a:spAutoFit/>
          </a:bodyPr>
          <a:lstStyle/>
          <a:p>
            <a:r>
              <a:rPr lang="en-US" sz="2000" dirty="0"/>
              <a:t>• expanding plasma observed out to ∆</a:t>
            </a:r>
            <a:r>
              <a:rPr lang="en-US" sz="2000" i="1" dirty="0"/>
              <a:t>t</a:t>
            </a:r>
            <a:r>
              <a:rPr lang="en-US" sz="2000" dirty="0">
                <a:latin typeface="Times New Roman" panose="02020603050405020304" pitchFamily="18" charset="0"/>
                <a:cs typeface="Times New Roman" panose="02020603050405020304" pitchFamily="18" charset="0"/>
              </a:rPr>
              <a:t> ~ </a:t>
            </a:r>
            <a:r>
              <a:rPr lang="en-US" sz="2000" dirty="0"/>
              <a:t>300 ns (~4x longer than DESY results)</a:t>
            </a:r>
          </a:p>
        </p:txBody>
      </p:sp>
      <p:grpSp>
        <p:nvGrpSpPr>
          <p:cNvPr id="86" name="Group 85">
            <a:extLst>
              <a:ext uri="{FF2B5EF4-FFF2-40B4-BE49-F238E27FC236}">
                <a16:creationId xmlns:a16="http://schemas.microsoft.com/office/drawing/2014/main" id="{D8D99606-8ADA-7341-BEC2-BFFA5F5F2D24}"/>
              </a:ext>
            </a:extLst>
          </p:cNvPr>
          <p:cNvGrpSpPr/>
          <p:nvPr/>
        </p:nvGrpSpPr>
        <p:grpSpPr>
          <a:xfrm>
            <a:off x="-10849" y="1932483"/>
            <a:ext cx="8618913" cy="2327783"/>
            <a:chOff x="-570461" y="1888986"/>
            <a:chExt cx="12448286" cy="3001360"/>
          </a:xfrm>
        </p:grpSpPr>
        <p:grpSp>
          <p:nvGrpSpPr>
            <p:cNvPr id="85" name="Group 84">
              <a:extLst>
                <a:ext uri="{FF2B5EF4-FFF2-40B4-BE49-F238E27FC236}">
                  <a16:creationId xmlns:a16="http://schemas.microsoft.com/office/drawing/2014/main" id="{3041270E-904B-B225-D9C7-D575025B62E2}"/>
                </a:ext>
              </a:extLst>
            </p:cNvPr>
            <p:cNvGrpSpPr/>
            <p:nvPr/>
          </p:nvGrpSpPr>
          <p:grpSpPr>
            <a:xfrm>
              <a:off x="246521" y="1995177"/>
              <a:ext cx="7704088" cy="1334400"/>
              <a:chOff x="2086146" y="3655023"/>
              <a:chExt cx="7704088" cy="1334400"/>
            </a:xfrm>
          </p:grpSpPr>
          <p:pic>
            <p:nvPicPr>
              <p:cNvPr id="6" name="Picture 5">
                <a:extLst>
                  <a:ext uri="{FF2B5EF4-FFF2-40B4-BE49-F238E27FC236}">
                    <a16:creationId xmlns:a16="http://schemas.microsoft.com/office/drawing/2014/main" id="{8AFBA199-5BE9-F632-6DEC-F14CB9FFC90C}"/>
                  </a:ext>
                </a:extLst>
              </p:cNvPr>
              <p:cNvPicPr>
                <a:picLocks noChangeAspect="1"/>
              </p:cNvPicPr>
              <p:nvPr/>
            </p:nvPicPr>
            <p:blipFill>
              <a:blip r:embed="rId3"/>
              <a:stretch>
                <a:fillRect/>
              </a:stretch>
            </p:blipFill>
            <p:spPr>
              <a:xfrm>
                <a:off x="2086146" y="3691452"/>
                <a:ext cx="7704088" cy="1297971"/>
              </a:xfrm>
              <a:prstGeom prst="rect">
                <a:avLst/>
              </a:prstGeom>
            </p:spPr>
          </p:pic>
          <p:sp>
            <p:nvSpPr>
              <p:cNvPr id="12" name="Rectangle 11">
                <a:extLst>
                  <a:ext uri="{FF2B5EF4-FFF2-40B4-BE49-F238E27FC236}">
                    <a16:creationId xmlns:a16="http://schemas.microsoft.com/office/drawing/2014/main" id="{239097F3-F20D-4D67-A18F-8E09DF5F3062}"/>
                  </a:ext>
                </a:extLst>
              </p:cNvPr>
              <p:cNvSpPr/>
              <p:nvPr/>
            </p:nvSpPr>
            <p:spPr>
              <a:xfrm>
                <a:off x="2469710" y="3957644"/>
                <a:ext cx="555691" cy="114049"/>
              </a:xfrm>
              <a:prstGeom prst="rect">
                <a:avLst/>
              </a:prstGeom>
              <a:solidFill>
                <a:srgbClr val="4704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E6E27D2-602A-42B8-25DE-F45F74AF8E5F}"/>
                  </a:ext>
                </a:extLst>
              </p:cNvPr>
              <p:cNvSpPr/>
              <p:nvPr/>
            </p:nvSpPr>
            <p:spPr>
              <a:xfrm>
                <a:off x="4445921" y="3955892"/>
                <a:ext cx="555691" cy="114049"/>
              </a:xfrm>
              <a:prstGeom prst="rect">
                <a:avLst/>
              </a:prstGeom>
              <a:solidFill>
                <a:srgbClr val="4704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12A6FCD-A2C4-E682-AE26-A245BAA06294}"/>
                  </a:ext>
                </a:extLst>
              </p:cNvPr>
              <p:cNvSpPr/>
              <p:nvPr/>
            </p:nvSpPr>
            <p:spPr>
              <a:xfrm>
                <a:off x="6392359" y="3952840"/>
                <a:ext cx="555691" cy="114049"/>
              </a:xfrm>
              <a:prstGeom prst="rect">
                <a:avLst/>
              </a:prstGeom>
              <a:solidFill>
                <a:srgbClr val="4704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31BC21B-12D6-BD46-8743-EACB957C1CF2}"/>
                  </a:ext>
                </a:extLst>
              </p:cNvPr>
              <p:cNvSpPr/>
              <p:nvPr/>
            </p:nvSpPr>
            <p:spPr>
              <a:xfrm>
                <a:off x="8410043" y="3949963"/>
                <a:ext cx="602215" cy="114049"/>
              </a:xfrm>
              <a:prstGeom prst="rect">
                <a:avLst/>
              </a:prstGeom>
              <a:solidFill>
                <a:srgbClr val="4704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C45F96FB-24C6-5203-4536-6F800140E95B}"/>
                  </a:ext>
                </a:extLst>
              </p:cNvPr>
              <p:cNvSpPr txBox="1"/>
              <p:nvPr/>
            </p:nvSpPr>
            <p:spPr>
              <a:xfrm>
                <a:off x="8058796" y="3662090"/>
                <a:ext cx="742510" cy="400110"/>
              </a:xfrm>
              <a:prstGeom prst="rect">
                <a:avLst/>
              </a:prstGeom>
              <a:noFill/>
            </p:spPr>
            <p:txBody>
              <a:bodyPr wrap="none" rtlCol="0">
                <a:spAutoFit/>
              </a:bodyPr>
              <a:lstStyle/>
              <a:p>
                <a:r>
                  <a:rPr lang="en-US" sz="2000" b="1" dirty="0">
                    <a:solidFill>
                      <a:schemeClr val="bg1"/>
                    </a:solidFill>
                  </a:rPr>
                  <a:t>10 ns</a:t>
                </a:r>
              </a:p>
            </p:txBody>
          </p:sp>
          <p:sp>
            <p:nvSpPr>
              <p:cNvPr id="8" name="TextBox 7">
                <a:extLst>
                  <a:ext uri="{FF2B5EF4-FFF2-40B4-BE49-F238E27FC236}">
                    <a16:creationId xmlns:a16="http://schemas.microsoft.com/office/drawing/2014/main" id="{955268D0-FA9C-CD7B-D57E-49BAF55CB8D1}"/>
                  </a:ext>
                </a:extLst>
              </p:cNvPr>
              <p:cNvSpPr txBox="1"/>
              <p:nvPr/>
            </p:nvSpPr>
            <p:spPr>
              <a:xfrm>
                <a:off x="2097526" y="3674901"/>
                <a:ext cx="788999" cy="400110"/>
              </a:xfrm>
              <a:prstGeom prst="rect">
                <a:avLst/>
              </a:prstGeom>
              <a:noFill/>
            </p:spPr>
            <p:txBody>
              <a:bodyPr wrap="none" rtlCol="0">
                <a:spAutoFit/>
              </a:bodyPr>
              <a:lstStyle/>
              <a:p>
                <a:r>
                  <a:rPr lang="en-US" sz="2000" b="1" dirty="0">
                    <a:solidFill>
                      <a:schemeClr val="bg1"/>
                    </a:solidFill>
                  </a:rPr>
                  <a:t>∆</a:t>
                </a:r>
                <a:r>
                  <a:rPr lang="en-US" sz="2000" b="1" i="1" dirty="0">
                    <a:solidFill>
                      <a:schemeClr val="bg1"/>
                    </a:solidFill>
                  </a:rPr>
                  <a:t>t</a:t>
                </a:r>
                <a:r>
                  <a:rPr lang="en-US" sz="2000" b="1" dirty="0">
                    <a:solidFill>
                      <a:schemeClr val="bg1"/>
                    </a:solidFill>
                  </a:rPr>
                  <a:t> &lt; 0</a:t>
                </a:r>
              </a:p>
            </p:txBody>
          </p:sp>
          <p:sp>
            <p:nvSpPr>
              <p:cNvPr id="9" name="TextBox 8">
                <a:extLst>
                  <a:ext uri="{FF2B5EF4-FFF2-40B4-BE49-F238E27FC236}">
                    <a16:creationId xmlns:a16="http://schemas.microsoft.com/office/drawing/2014/main" id="{E97E08CD-B257-81F8-6F4B-9E6313528E38}"/>
                  </a:ext>
                </a:extLst>
              </p:cNvPr>
              <p:cNvSpPr txBox="1"/>
              <p:nvPr/>
            </p:nvSpPr>
            <p:spPr>
              <a:xfrm>
                <a:off x="4068924" y="3674901"/>
                <a:ext cx="612669" cy="400110"/>
              </a:xfrm>
              <a:prstGeom prst="rect">
                <a:avLst/>
              </a:prstGeom>
              <a:noFill/>
            </p:spPr>
            <p:txBody>
              <a:bodyPr wrap="none" rtlCol="0">
                <a:spAutoFit/>
              </a:bodyPr>
              <a:lstStyle/>
              <a:p>
                <a:r>
                  <a:rPr lang="en-US" sz="2000" b="1" dirty="0">
                    <a:solidFill>
                      <a:schemeClr val="bg1"/>
                    </a:solidFill>
                  </a:rPr>
                  <a:t>1 ns</a:t>
                </a:r>
              </a:p>
            </p:txBody>
          </p:sp>
          <p:sp>
            <p:nvSpPr>
              <p:cNvPr id="10" name="TextBox 9">
                <a:extLst>
                  <a:ext uri="{FF2B5EF4-FFF2-40B4-BE49-F238E27FC236}">
                    <a16:creationId xmlns:a16="http://schemas.microsoft.com/office/drawing/2014/main" id="{369381BD-7E8D-163F-FF11-FA570BBEB279}"/>
                  </a:ext>
                </a:extLst>
              </p:cNvPr>
              <p:cNvSpPr txBox="1"/>
              <p:nvPr/>
            </p:nvSpPr>
            <p:spPr>
              <a:xfrm>
                <a:off x="6073557" y="3655023"/>
                <a:ext cx="612669" cy="400110"/>
              </a:xfrm>
              <a:prstGeom prst="rect">
                <a:avLst/>
              </a:prstGeom>
              <a:noFill/>
            </p:spPr>
            <p:txBody>
              <a:bodyPr wrap="none" rtlCol="0">
                <a:spAutoFit/>
              </a:bodyPr>
              <a:lstStyle/>
              <a:p>
                <a:r>
                  <a:rPr lang="en-US" sz="2000" b="1" dirty="0">
                    <a:solidFill>
                      <a:schemeClr val="bg1"/>
                    </a:solidFill>
                  </a:rPr>
                  <a:t>5 ns</a:t>
                </a:r>
              </a:p>
            </p:txBody>
          </p:sp>
        </p:grpSp>
        <p:grpSp>
          <p:nvGrpSpPr>
            <p:cNvPr id="84" name="Group 83">
              <a:extLst>
                <a:ext uri="{FF2B5EF4-FFF2-40B4-BE49-F238E27FC236}">
                  <a16:creationId xmlns:a16="http://schemas.microsoft.com/office/drawing/2014/main" id="{31F1EC09-95FF-C4CD-040A-56E4E459CACE}"/>
                </a:ext>
              </a:extLst>
            </p:cNvPr>
            <p:cNvGrpSpPr/>
            <p:nvPr/>
          </p:nvGrpSpPr>
          <p:grpSpPr>
            <a:xfrm>
              <a:off x="8101708" y="2002244"/>
              <a:ext cx="3776117" cy="1345788"/>
              <a:chOff x="9941333" y="3662090"/>
              <a:chExt cx="3776117" cy="1345788"/>
            </a:xfrm>
          </p:grpSpPr>
          <p:pic>
            <p:nvPicPr>
              <p:cNvPr id="17" name="Picture 16">
                <a:extLst>
                  <a:ext uri="{FF2B5EF4-FFF2-40B4-BE49-F238E27FC236}">
                    <a16:creationId xmlns:a16="http://schemas.microsoft.com/office/drawing/2014/main" id="{0547F189-4933-C1D2-DC5A-308037C3684E}"/>
                  </a:ext>
                </a:extLst>
              </p:cNvPr>
              <p:cNvPicPr>
                <a:picLocks noChangeAspect="1"/>
              </p:cNvPicPr>
              <p:nvPr/>
            </p:nvPicPr>
            <p:blipFill>
              <a:blip r:embed="rId4"/>
              <a:stretch>
                <a:fillRect/>
              </a:stretch>
            </p:blipFill>
            <p:spPr>
              <a:xfrm>
                <a:off x="9941333" y="3692601"/>
                <a:ext cx="3776117" cy="1315277"/>
              </a:xfrm>
              <a:prstGeom prst="rect">
                <a:avLst/>
              </a:prstGeom>
            </p:spPr>
          </p:pic>
          <p:sp>
            <p:nvSpPr>
              <p:cNvPr id="20" name="Rectangle 19">
                <a:extLst>
                  <a:ext uri="{FF2B5EF4-FFF2-40B4-BE49-F238E27FC236}">
                    <a16:creationId xmlns:a16="http://schemas.microsoft.com/office/drawing/2014/main" id="{BB16E8C9-5BBF-2A6F-517A-5CD3F75BB44A}"/>
                  </a:ext>
                </a:extLst>
              </p:cNvPr>
              <p:cNvSpPr/>
              <p:nvPr/>
            </p:nvSpPr>
            <p:spPr>
              <a:xfrm>
                <a:off x="10321666" y="3953278"/>
                <a:ext cx="602215" cy="114049"/>
              </a:xfrm>
              <a:prstGeom prst="rect">
                <a:avLst/>
              </a:prstGeom>
              <a:solidFill>
                <a:srgbClr val="4704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208941F-27A1-7485-A3F9-DDFA7FC47C3C}"/>
                  </a:ext>
                </a:extLst>
              </p:cNvPr>
              <p:cNvSpPr/>
              <p:nvPr/>
            </p:nvSpPr>
            <p:spPr>
              <a:xfrm>
                <a:off x="12322742" y="3946654"/>
                <a:ext cx="602215" cy="114049"/>
              </a:xfrm>
              <a:prstGeom prst="rect">
                <a:avLst/>
              </a:prstGeom>
              <a:solidFill>
                <a:srgbClr val="4704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2FF11ADD-CA7E-5896-2AC9-6F83680F95A1}"/>
                  </a:ext>
                </a:extLst>
              </p:cNvPr>
              <p:cNvSpPr txBox="1"/>
              <p:nvPr/>
            </p:nvSpPr>
            <p:spPr>
              <a:xfrm>
                <a:off x="9949290" y="3668719"/>
                <a:ext cx="742510" cy="400110"/>
              </a:xfrm>
              <a:prstGeom prst="rect">
                <a:avLst/>
              </a:prstGeom>
              <a:noFill/>
            </p:spPr>
            <p:txBody>
              <a:bodyPr wrap="none" rtlCol="0">
                <a:spAutoFit/>
              </a:bodyPr>
              <a:lstStyle/>
              <a:p>
                <a:r>
                  <a:rPr lang="en-US" sz="2000" b="1" dirty="0">
                    <a:solidFill>
                      <a:schemeClr val="bg1"/>
                    </a:solidFill>
                  </a:rPr>
                  <a:t>25 ns</a:t>
                </a:r>
              </a:p>
            </p:txBody>
          </p:sp>
          <p:sp>
            <p:nvSpPr>
              <p:cNvPr id="19" name="TextBox 18">
                <a:extLst>
                  <a:ext uri="{FF2B5EF4-FFF2-40B4-BE49-F238E27FC236}">
                    <a16:creationId xmlns:a16="http://schemas.microsoft.com/office/drawing/2014/main" id="{624D6BE8-D810-57B7-3804-7CC53284B81C}"/>
                  </a:ext>
                </a:extLst>
              </p:cNvPr>
              <p:cNvSpPr txBox="1"/>
              <p:nvPr/>
            </p:nvSpPr>
            <p:spPr>
              <a:xfrm>
                <a:off x="11967451" y="3662090"/>
                <a:ext cx="742511" cy="400110"/>
              </a:xfrm>
              <a:prstGeom prst="rect">
                <a:avLst/>
              </a:prstGeom>
              <a:noFill/>
            </p:spPr>
            <p:txBody>
              <a:bodyPr wrap="none" rtlCol="0">
                <a:spAutoFit/>
              </a:bodyPr>
              <a:lstStyle/>
              <a:p>
                <a:r>
                  <a:rPr lang="en-US" sz="2000" b="1" dirty="0">
                    <a:solidFill>
                      <a:schemeClr val="bg1"/>
                    </a:solidFill>
                  </a:rPr>
                  <a:t>50 ns</a:t>
                </a:r>
              </a:p>
            </p:txBody>
          </p:sp>
        </p:grpSp>
        <p:grpSp>
          <p:nvGrpSpPr>
            <p:cNvPr id="83" name="Group 82">
              <a:extLst>
                <a:ext uri="{FF2B5EF4-FFF2-40B4-BE49-F238E27FC236}">
                  <a16:creationId xmlns:a16="http://schemas.microsoft.com/office/drawing/2014/main" id="{9104CDDF-3370-E1A6-F49F-0253CFA2C361}"/>
                </a:ext>
              </a:extLst>
            </p:cNvPr>
            <p:cNvGrpSpPr/>
            <p:nvPr/>
          </p:nvGrpSpPr>
          <p:grpSpPr>
            <a:xfrm>
              <a:off x="239842" y="3453336"/>
              <a:ext cx="3721861" cy="1390330"/>
              <a:chOff x="2079467" y="5113182"/>
              <a:chExt cx="3721861" cy="1390330"/>
            </a:xfrm>
          </p:grpSpPr>
          <p:pic>
            <p:nvPicPr>
              <p:cNvPr id="23" name="Picture 22">
                <a:extLst>
                  <a:ext uri="{FF2B5EF4-FFF2-40B4-BE49-F238E27FC236}">
                    <a16:creationId xmlns:a16="http://schemas.microsoft.com/office/drawing/2014/main" id="{C5A7B64A-4220-300A-6490-B4B1E1726F30}"/>
                  </a:ext>
                </a:extLst>
              </p:cNvPr>
              <p:cNvPicPr>
                <a:picLocks noChangeAspect="1"/>
              </p:cNvPicPr>
              <p:nvPr/>
            </p:nvPicPr>
            <p:blipFill>
              <a:blip r:embed="rId5"/>
              <a:stretch>
                <a:fillRect/>
              </a:stretch>
            </p:blipFill>
            <p:spPr>
              <a:xfrm>
                <a:off x="2079467" y="5174276"/>
                <a:ext cx="3721861" cy="1329236"/>
              </a:xfrm>
              <a:prstGeom prst="rect">
                <a:avLst/>
              </a:prstGeom>
            </p:spPr>
          </p:pic>
          <p:sp>
            <p:nvSpPr>
              <p:cNvPr id="24" name="Rectangle 23">
                <a:extLst>
                  <a:ext uri="{FF2B5EF4-FFF2-40B4-BE49-F238E27FC236}">
                    <a16:creationId xmlns:a16="http://schemas.microsoft.com/office/drawing/2014/main" id="{5E52D508-6251-8DAE-8BA3-62F462E12818}"/>
                  </a:ext>
                </a:extLst>
              </p:cNvPr>
              <p:cNvSpPr/>
              <p:nvPr/>
            </p:nvSpPr>
            <p:spPr>
              <a:xfrm>
                <a:off x="2467724" y="5392190"/>
                <a:ext cx="608979" cy="114049"/>
              </a:xfrm>
              <a:prstGeom prst="rect">
                <a:avLst/>
              </a:prstGeom>
              <a:solidFill>
                <a:srgbClr val="4704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E17083B8-2021-CFAA-3411-822CE8755542}"/>
                  </a:ext>
                </a:extLst>
              </p:cNvPr>
              <p:cNvSpPr/>
              <p:nvPr/>
            </p:nvSpPr>
            <p:spPr>
              <a:xfrm>
                <a:off x="4448007" y="5401967"/>
                <a:ext cx="672076" cy="114049"/>
              </a:xfrm>
              <a:prstGeom prst="rect">
                <a:avLst/>
              </a:prstGeom>
              <a:solidFill>
                <a:srgbClr val="4704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B854A744-E0BE-D10D-71AA-8D3CD22DC228}"/>
                  </a:ext>
                </a:extLst>
              </p:cNvPr>
              <p:cNvSpPr txBox="1"/>
              <p:nvPr/>
            </p:nvSpPr>
            <p:spPr>
              <a:xfrm>
                <a:off x="2138249" y="5113182"/>
                <a:ext cx="742511" cy="400110"/>
              </a:xfrm>
              <a:prstGeom prst="rect">
                <a:avLst/>
              </a:prstGeom>
              <a:noFill/>
            </p:spPr>
            <p:txBody>
              <a:bodyPr wrap="none" rtlCol="0">
                <a:spAutoFit/>
              </a:bodyPr>
              <a:lstStyle/>
              <a:p>
                <a:r>
                  <a:rPr lang="en-US" sz="2000" b="1" dirty="0">
                    <a:solidFill>
                      <a:schemeClr val="bg1"/>
                    </a:solidFill>
                  </a:rPr>
                  <a:t>70 ns</a:t>
                </a:r>
              </a:p>
            </p:txBody>
          </p:sp>
          <p:sp>
            <p:nvSpPr>
              <p:cNvPr id="27" name="TextBox 26">
                <a:extLst>
                  <a:ext uri="{FF2B5EF4-FFF2-40B4-BE49-F238E27FC236}">
                    <a16:creationId xmlns:a16="http://schemas.microsoft.com/office/drawing/2014/main" id="{11600CB2-126A-95BF-A064-5C884588CA9C}"/>
                  </a:ext>
                </a:extLst>
              </p:cNvPr>
              <p:cNvSpPr txBox="1"/>
              <p:nvPr/>
            </p:nvSpPr>
            <p:spPr>
              <a:xfrm>
                <a:off x="4074002" y="5121369"/>
                <a:ext cx="872355" cy="400110"/>
              </a:xfrm>
              <a:prstGeom prst="rect">
                <a:avLst/>
              </a:prstGeom>
              <a:noFill/>
            </p:spPr>
            <p:txBody>
              <a:bodyPr wrap="none" rtlCol="0">
                <a:spAutoFit/>
              </a:bodyPr>
              <a:lstStyle/>
              <a:p>
                <a:r>
                  <a:rPr lang="en-US" sz="2000" b="1" dirty="0">
                    <a:solidFill>
                      <a:schemeClr val="bg1"/>
                    </a:solidFill>
                  </a:rPr>
                  <a:t>150 ns</a:t>
                </a:r>
              </a:p>
            </p:txBody>
          </p:sp>
        </p:grpSp>
        <p:grpSp>
          <p:nvGrpSpPr>
            <p:cNvPr id="82" name="Group 81">
              <a:extLst>
                <a:ext uri="{FF2B5EF4-FFF2-40B4-BE49-F238E27FC236}">
                  <a16:creationId xmlns:a16="http://schemas.microsoft.com/office/drawing/2014/main" id="{83F95E9C-1ACF-CD9F-94D4-F825C2E94E5C}"/>
                </a:ext>
              </a:extLst>
            </p:cNvPr>
            <p:cNvGrpSpPr/>
            <p:nvPr/>
          </p:nvGrpSpPr>
          <p:grpSpPr>
            <a:xfrm>
              <a:off x="4184670" y="3455454"/>
              <a:ext cx="7676167" cy="1356394"/>
              <a:chOff x="6024295" y="5115300"/>
              <a:chExt cx="7676167" cy="1356394"/>
            </a:xfrm>
          </p:grpSpPr>
          <p:pic>
            <p:nvPicPr>
              <p:cNvPr id="29" name="Picture 28">
                <a:extLst>
                  <a:ext uri="{FF2B5EF4-FFF2-40B4-BE49-F238E27FC236}">
                    <a16:creationId xmlns:a16="http://schemas.microsoft.com/office/drawing/2014/main" id="{36F25B1D-E13E-BA46-88B4-DF8AB55E8EB7}"/>
                  </a:ext>
                </a:extLst>
              </p:cNvPr>
              <p:cNvPicPr>
                <a:picLocks noChangeAspect="1"/>
              </p:cNvPicPr>
              <p:nvPr/>
            </p:nvPicPr>
            <p:blipFill>
              <a:blip r:embed="rId6"/>
              <a:stretch>
                <a:fillRect/>
              </a:stretch>
            </p:blipFill>
            <p:spPr>
              <a:xfrm>
                <a:off x="6024295" y="5173724"/>
                <a:ext cx="7676167" cy="1297970"/>
              </a:xfrm>
              <a:prstGeom prst="rect">
                <a:avLst/>
              </a:prstGeom>
            </p:spPr>
          </p:pic>
          <p:sp>
            <p:nvSpPr>
              <p:cNvPr id="30" name="Rectangle 29">
                <a:extLst>
                  <a:ext uri="{FF2B5EF4-FFF2-40B4-BE49-F238E27FC236}">
                    <a16:creationId xmlns:a16="http://schemas.microsoft.com/office/drawing/2014/main" id="{A8AFE02B-A4CB-0DAE-1921-0E2700A63360}"/>
                  </a:ext>
                </a:extLst>
              </p:cNvPr>
              <p:cNvSpPr/>
              <p:nvPr/>
            </p:nvSpPr>
            <p:spPr>
              <a:xfrm>
                <a:off x="6430750" y="5401150"/>
                <a:ext cx="672076" cy="114049"/>
              </a:xfrm>
              <a:prstGeom prst="rect">
                <a:avLst/>
              </a:prstGeom>
              <a:solidFill>
                <a:srgbClr val="4704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E626EB8A-5EBB-0536-99DC-DD9E64B59AD1}"/>
                  </a:ext>
                </a:extLst>
              </p:cNvPr>
              <p:cNvSpPr txBox="1"/>
              <p:nvPr/>
            </p:nvSpPr>
            <p:spPr>
              <a:xfrm>
                <a:off x="6144089" y="5117069"/>
                <a:ext cx="872355" cy="400110"/>
              </a:xfrm>
              <a:prstGeom prst="rect">
                <a:avLst/>
              </a:prstGeom>
              <a:noFill/>
            </p:spPr>
            <p:txBody>
              <a:bodyPr wrap="none" rtlCol="0">
                <a:spAutoFit/>
              </a:bodyPr>
              <a:lstStyle/>
              <a:p>
                <a:r>
                  <a:rPr lang="en-US" sz="2000" b="1" dirty="0">
                    <a:solidFill>
                      <a:schemeClr val="bg1"/>
                    </a:solidFill>
                  </a:rPr>
                  <a:t>200 ns</a:t>
                </a:r>
              </a:p>
            </p:txBody>
          </p:sp>
          <p:sp>
            <p:nvSpPr>
              <p:cNvPr id="32" name="Rectangle 31">
                <a:extLst>
                  <a:ext uri="{FF2B5EF4-FFF2-40B4-BE49-F238E27FC236}">
                    <a16:creationId xmlns:a16="http://schemas.microsoft.com/office/drawing/2014/main" id="{94558B8D-2786-2A70-96D9-23FC41CF578E}"/>
                  </a:ext>
                </a:extLst>
              </p:cNvPr>
              <p:cNvSpPr/>
              <p:nvPr/>
            </p:nvSpPr>
            <p:spPr>
              <a:xfrm>
                <a:off x="8385903" y="5419335"/>
                <a:ext cx="672076" cy="114049"/>
              </a:xfrm>
              <a:prstGeom prst="rect">
                <a:avLst/>
              </a:prstGeom>
              <a:solidFill>
                <a:srgbClr val="4704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8072A805-54CD-0A50-81D6-266815ADDD3F}"/>
                  </a:ext>
                </a:extLst>
              </p:cNvPr>
              <p:cNvSpPr txBox="1"/>
              <p:nvPr/>
            </p:nvSpPr>
            <p:spPr>
              <a:xfrm>
                <a:off x="8025065" y="5129762"/>
                <a:ext cx="872355" cy="400110"/>
              </a:xfrm>
              <a:prstGeom prst="rect">
                <a:avLst/>
              </a:prstGeom>
              <a:noFill/>
            </p:spPr>
            <p:txBody>
              <a:bodyPr wrap="none" rtlCol="0">
                <a:spAutoFit/>
              </a:bodyPr>
              <a:lstStyle/>
              <a:p>
                <a:r>
                  <a:rPr lang="en-US" sz="2000" b="1" dirty="0">
                    <a:solidFill>
                      <a:schemeClr val="bg1"/>
                    </a:solidFill>
                  </a:rPr>
                  <a:t>250 ns</a:t>
                </a:r>
              </a:p>
            </p:txBody>
          </p:sp>
          <p:sp>
            <p:nvSpPr>
              <p:cNvPr id="34" name="Rectangle 33">
                <a:extLst>
                  <a:ext uri="{FF2B5EF4-FFF2-40B4-BE49-F238E27FC236}">
                    <a16:creationId xmlns:a16="http://schemas.microsoft.com/office/drawing/2014/main" id="{A6B8269F-5F4E-CE47-EDE7-45DE7B634462}"/>
                  </a:ext>
                </a:extLst>
              </p:cNvPr>
              <p:cNvSpPr/>
              <p:nvPr/>
            </p:nvSpPr>
            <p:spPr>
              <a:xfrm>
                <a:off x="10355950" y="5415620"/>
                <a:ext cx="672076" cy="114049"/>
              </a:xfrm>
              <a:prstGeom prst="rect">
                <a:avLst/>
              </a:prstGeom>
              <a:solidFill>
                <a:srgbClr val="4704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02A26F6F-277A-D615-00AB-1CDD5FFA25CE}"/>
                  </a:ext>
                </a:extLst>
              </p:cNvPr>
              <p:cNvSpPr txBox="1"/>
              <p:nvPr/>
            </p:nvSpPr>
            <p:spPr>
              <a:xfrm>
                <a:off x="10020289" y="5115300"/>
                <a:ext cx="872355" cy="400110"/>
              </a:xfrm>
              <a:prstGeom prst="rect">
                <a:avLst/>
              </a:prstGeom>
              <a:noFill/>
            </p:spPr>
            <p:txBody>
              <a:bodyPr wrap="none" rtlCol="0">
                <a:spAutoFit/>
              </a:bodyPr>
              <a:lstStyle/>
              <a:p>
                <a:r>
                  <a:rPr lang="en-US" sz="2000" b="1" dirty="0">
                    <a:solidFill>
                      <a:schemeClr val="bg1"/>
                    </a:solidFill>
                  </a:rPr>
                  <a:t>300 ns</a:t>
                </a:r>
              </a:p>
            </p:txBody>
          </p:sp>
          <p:sp>
            <p:nvSpPr>
              <p:cNvPr id="36" name="Rectangle 35">
                <a:extLst>
                  <a:ext uri="{FF2B5EF4-FFF2-40B4-BE49-F238E27FC236}">
                    <a16:creationId xmlns:a16="http://schemas.microsoft.com/office/drawing/2014/main" id="{AC32CABE-CB34-E22A-41C7-92E8DD83CDF5}"/>
                  </a:ext>
                </a:extLst>
              </p:cNvPr>
              <p:cNvSpPr/>
              <p:nvPr/>
            </p:nvSpPr>
            <p:spPr>
              <a:xfrm>
                <a:off x="12337148" y="5423057"/>
                <a:ext cx="672076" cy="114049"/>
              </a:xfrm>
              <a:prstGeom prst="rect">
                <a:avLst/>
              </a:prstGeom>
              <a:solidFill>
                <a:srgbClr val="4704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ACCA531B-EC66-542B-0D4B-AC5710322BC0}"/>
                  </a:ext>
                </a:extLst>
              </p:cNvPr>
              <p:cNvSpPr txBox="1"/>
              <p:nvPr/>
            </p:nvSpPr>
            <p:spPr>
              <a:xfrm>
                <a:off x="12029001" y="5122737"/>
                <a:ext cx="872355" cy="400110"/>
              </a:xfrm>
              <a:prstGeom prst="rect">
                <a:avLst/>
              </a:prstGeom>
              <a:noFill/>
            </p:spPr>
            <p:txBody>
              <a:bodyPr wrap="none" rtlCol="0">
                <a:spAutoFit/>
              </a:bodyPr>
              <a:lstStyle/>
              <a:p>
                <a:r>
                  <a:rPr lang="en-US" sz="2000" b="1" dirty="0">
                    <a:solidFill>
                      <a:schemeClr val="bg1"/>
                    </a:solidFill>
                  </a:rPr>
                  <a:t>400 ns</a:t>
                </a:r>
              </a:p>
            </p:txBody>
          </p:sp>
        </p:grpSp>
        <p:grpSp>
          <p:nvGrpSpPr>
            <p:cNvPr id="81" name="Group 80">
              <a:extLst>
                <a:ext uri="{FF2B5EF4-FFF2-40B4-BE49-F238E27FC236}">
                  <a16:creationId xmlns:a16="http://schemas.microsoft.com/office/drawing/2014/main" id="{9605F99B-5F7E-AA2C-8AE9-D11BBAB400B9}"/>
                </a:ext>
              </a:extLst>
            </p:cNvPr>
            <p:cNvGrpSpPr/>
            <p:nvPr/>
          </p:nvGrpSpPr>
          <p:grpSpPr>
            <a:xfrm>
              <a:off x="-550195" y="1888986"/>
              <a:ext cx="778183" cy="1534493"/>
              <a:chOff x="1289430" y="3548832"/>
              <a:chExt cx="778183" cy="1534493"/>
            </a:xfrm>
          </p:grpSpPr>
          <p:sp>
            <p:nvSpPr>
              <p:cNvPr id="47" name="TextBox 46">
                <a:extLst>
                  <a:ext uri="{FF2B5EF4-FFF2-40B4-BE49-F238E27FC236}">
                    <a16:creationId xmlns:a16="http://schemas.microsoft.com/office/drawing/2014/main" id="{A43F4B48-5149-F3E4-3CC8-674B5362DDE1}"/>
                  </a:ext>
                </a:extLst>
              </p:cNvPr>
              <p:cNvSpPr txBox="1"/>
              <p:nvPr/>
            </p:nvSpPr>
            <p:spPr>
              <a:xfrm>
                <a:off x="1765925" y="3548832"/>
                <a:ext cx="301688" cy="369332"/>
              </a:xfrm>
              <a:prstGeom prst="rect">
                <a:avLst/>
              </a:prstGeom>
              <a:noFill/>
            </p:spPr>
            <p:txBody>
              <a:bodyPr wrap="none" rtlCol="0">
                <a:spAutoFit/>
              </a:bodyPr>
              <a:lstStyle/>
              <a:p>
                <a:r>
                  <a:rPr lang="en-US" b="1" dirty="0"/>
                  <a:t>2</a:t>
                </a:r>
              </a:p>
            </p:txBody>
          </p:sp>
          <p:sp>
            <p:nvSpPr>
              <p:cNvPr id="48" name="TextBox 47">
                <a:extLst>
                  <a:ext uri="{FF2B5EF4-FFF2-40B4-BE49-F238E27FC236}">
                    <a16:creationId xmlns:a16="http://schemas.microsoft.com/office/drawing/2014/main" id="{CBDA8272-F091-B0C9-F249-2592988DD130}"/>
                  </a:ext>
                </a:extLst>
              </p:cNvPr>
              <p:cNvSpPr txBox="1"/>
              <p:nvPr/>
            </p:nvSpPr>
            <p:spPr>
              <a:xfrm>
                <a:off x="1651247" y="4713993"/>
                <a:ext cx="372217" cy="369332"/>
              </a:xfrm>
              <a:prstGeom prst="rect">
                <a:avLst/>
              </a:prstGeom>
              <a:noFill/>
            </p:spPr>
            <p:txBody>
              <a:bodyPr wrap="none" rtlCol="0">
                <a:spAutoFit/>
              </a:bodyPr>
              <a:lstStyle/>
              <a:p>
                <a:r>
                  <a:rPr lang="en-US" b="1" dirty="0"/>
                  <a:t>-2</a:t>
                </a:r>
              </a:p>
            </p:txBody>
          </p:sp>
          <p:sp>
            <p:nvSpPr>
              <p:cNvPr id="49" name="TextBox 48">
                <a:extLst>
                  <a:ext uri="{FF2B5EF4-FFF2-40B4-BE49-F238E27FC236}">
                    <a16:creationId xmlns:a16="http://schemas.microsoft.com/office/drawing/2014/main" id="{2AB6CFA1-2257-AC37-5CD0-F3DE1141BE26}"/>
                  </a:ext>
                </a:extLst>
              </p:cNvPr>
              <p:cNvSpPr txBox="1"/>
              <p:nvPr/>
            </p:nvSpPr>
            <p:spPr>
              <a:xfrm rot="16200000">
                <a:off x="1004085" y="4091244"/>
                <a:ext cx="1104115" cy="533426"/>
              </a:xfrm>
              <a:prstGeom prst="rect">
                <a:avLst/>
              </a:prstGeom>
              <a:noFill/>
            </p:spPr>
            <p:txBody>
              <a:bodyPr wrap="none" rtlCol="0">
                <a:spAutoFit/>
              </a:bodyPr>
              <a:lstStyle/>
              <a:p>
                <a:r>
                  <a:rPr lang="en-US" b="1" i="1" dirty="0"/>
                  <a:t>y</a:t>
                </a:r>
                <a:r>
                  <a:rPr lang="en-US" dirty="0"/>
                  <a:t> [mm]</a:t>
                </a:r>
              </a:p>
            </p:txBody>
          </p:sp>
          <p:sp>
            <p:nvSpPr>
              <p:cNvPr id="50" name="TextBox 49">
                <a:extLst>
                  <a:ext uri="{FF2B5EF4-FFF2-40B4-BE49-F238E27FC236}">
                    <a16:creationId xmlns:a16="http://schemas.microsoft.com/office/drawing/2014/main" id="{9A1F161F-A44E-D7F8-CCA0-6105F71F3006}"/>
                  </a:ext>
                </a:extLst>
              </p:cNvPr>
              <p:cNvSpPr txBox="1"/>
              <p:nvPr/>
            </p:nvSpPr>
            <p:spPr>
              <a:xfrm>
                <a:off x="1749786" y="4169271"/>
                <a:ext cx="301686" cy="369332"/>
              </a:xfrm>
              <a:prstGeom prst="rect">
                <a:avLst/>
              </a:prstGeom>
              <a:noFill/>
            </p:spPr>
            <p:txBody>
              <a:bodyPr wrap="none" rtlCol="0">
                <a:spAutoFit/>
              </a:bodyPr>
              <a:lstStyle/>
              <a:p>
                <a:r>
                  <a:rPr lang="en-US" b="1" dirty="0"/>
                  <a:t>0</a:t>
                </a:r>
              </a:p>
            </p:txBody>
          </p:sp>
        </p:grpSp>
        <p:grpSp>
          <p:nvGrpSpPr>
            <p:cNvPr id="80" name="Group 79">
              <a:extLst>
                <a:ext uri="{FF2B5EF4-FFF2-40B4-BE49-F238E27FC236}">
                  <a16:creationId xmlns:a16="http://schemas.microsoft.com/office/drawing/2014/main" id="{707980A3-C921-37E1-DDFC-CF22628067B2}"/>
                </a:ext>
              </a:extLst>
            </p:cNvPr>
            <p:cNvGrpSpPr/>
            <p:nvPr/>
          </p:nvGrpSpPr>
          <p:grpSpPr>
            <a:xfrm>
              <a:off x="-570461" y="3347668"/>
              <a:ext cx="778192" cy="1542678"/>
              <a:chOff x="1269164" y="5007514"/>
              <a:chExt cx="778192" cy="1542678"/>
            </a:xfrm>
          </p:grpSpPr>
          <p:sp>
            <p:nvSpPr>
              <p:cNvPr id="52" name="TextBox 51">
                <a:extLst>
                  <a:ext uri="{FF2B5EF4-FFF2-40B4-BE49-F238E27FC236}">
                    <a16:creationId xmlns:a16="http://schemas.microsoft.com/office/drawing/2014/main" id="{80B98547-7CDD-B11D-0AA9-A79C8851B098}"/>
                  </a:ext>
                </a:extLst>
              </p:cNvPr>
              <p:cNvSpPr txBox="1"/>
              <p:nvPr/>
            </p:nvSpPr>
            <p:spPr>
              <a:xfrm>
                <a:off x="1745670" y="5007514"/>
                <a:ext cx="301686" cy="369332"/>
              </a:xfrm>
              <a:prstGeom prst="rect">
                <a:avLst/>
              </a:prstGeom>
              <a:noFill/>
            </p:spPr>
            <p:txBody>
              <a:bodyPr wrap="none" rtlCol="0">
                <a:spAutoFit/>
              </a:bodyPr>
              <a:lstStyle/>
              <a:p>
                <a:r>
                  <a:rPr lang="en-US" b="1" dirty="0"/>
                  <a:t>2</a:t>
                </a:r>
              </a:p>
            </p:txBody>
          </p:sp>
          <p:sp>
            <p:nvSpPr>
              <p:cNvPr id="53" name="TextBox 52">
                <a:extLst>
                  <a:ext uri="{FF2B5EF4-FFF2-40B4-BE49-F238E27FC236}">
                    <a16:creationId xmlns:a16="http://schemas.microsoft.com/office/drawing/2014/main" id="{D57063E1-9A84-CFE7-25E4-F9FC54A3B7E8}"/>
                  </a:ext>
                </a:extLst>
              </p:cNvPr>
              <p:cNvSpPr txBox="1"/>
              <p:nvPr/>
            </p:nvSpPr>
            <p:spPr>
              <a:xfrm>
                <a:off x="1630991" y="6180860"/>
                <a:ext cx="372219" cy="369332"/>
              </a:xfrm>
              <a:prstGeom prst="rect">
                <a:avLst/>
              </a:prstGeom>
              <a:noFill/>
            </p:spPr>
            <p:txBody>
              <a:bodyPr wrap="none" rtlCol="0">
                <a:spAutoFit/>
              </a:bodyPr>
              <a:lstStyle/>
              <a:p>
                <a:r>
                  <a:rPr lang="en-US" b="1" dirty="0"/>
                  <a:t>-2</a:t>
                </a:r>
              </a:p>
            </p:txBody>
          </p:sp>
          <p:sp>
            <p:nvSpPr>
              <p:cNvPr id="54" name="TextBox 53">
                <a:extLst>
                  <a:ext uri="{FF2B5EF4-FFF2-40B4-BE49-F238E27FC236}">
                    <a16:creationId xmlns:a16="http://schemas.microsoft.com/office/drawing/2014/main" id="{452BEA48-2855-81D3-AF1D-FEC34E490C72}"/>
                  </a:ext>
                </a:extLst>
              </p:cNvPr>
              <p:cNvSpPr txBox="1"/>
              <p:nvPr/>
            </p:nvSpPr>
            <p:spPr>
              <a:xfrm rot="16200000">
                <a:off x="983819" y="5615426"/>
                <a:ext cx="1104115" cy="533426"/>
              </a:xfrm>
              <a:prstGeom prst="rect">
                <a:avLst/>
              </a:prstGeom>
              <a:noFill/>
            </p:spPr>
            <p:txBody>
              <a:bodyPr wrap="none" rtlCol="0">
                <a:spAutoFit/>
              </a:bodyPr>
              <a:lstStyle/>
              <a:p>
                <a:r>
                  <a:rPr lang="en-US" b="1" i="1" dirty="0"/>
                  <a:t>y</a:t>
                </a:r>
                <a:r>
                  <a:rPr lang="en-US" dirty="0"/>
                  <a:t> [mm]</a:t>
                </a:r>
              </a:p>
            </p:txBody>
          </p:sp>
          <p:sp>
            <p:nvSpPr>
              <p:cNvPr id="55" name="TextBox 54">
                <a:extLst>
                  <a:ext uri="{FF2B5EF4-FFF2-40B4-BE49-F238E27FC236}">
                    <a16:creationId xmlns:a16="http://schemas.microsoft.com/office/drawing/2014/main" id="{8CDDF888-21B0-C8D9-827E-A0ECCF66929A}"/>
                  </a:ext>
                </a:extLst>
              </p:cNvPr>
              <p:cNvSpPr txBox="1"/>
              <p:nvPr/>
            </p:nvSpPr>
            <p:spPr>
              <a:xfrm>
                <a:off x="1720357" y="5613443"/>
                <a:ext cx="301687" cy="369332"/>
              </a:xfrm>
              <a:prstGeom prst="rect">
                <a:avLst/>
              </a:prstGeom>
              <a:noFill/>
            </p:spPr>
            <p:txBody>
              <a:bodyPr wrap="none" rtlCol="0">
                <a:spAutoFit/>
              </a:bodyPr>
              <a:lstStyle/>
              <a:p>
                <a:r>
                  <a:rPr lang="en-US" b="1" dirty="0"/>
                  <a:t>0</a:t>
                </a:r>
              </a:p>
            </p:txBody>
          </p:sp>
        </p:grpSp>
      </p:grpSp>
      <p:sp>
        <p:nvSpPr>
          <p:cNvPr id="56" name="TextBox 55">
            <a:extLst>
              <a:ext uri="{FF2B5EF4-FFF2-40B4-BE49-F238E27FC236}">
                <a16:creationId xmlns:a16="http://schemas.microsoft.com/office/drawing/2014/main" id="{19E55965-570C-C3C6-3270-DE0D0CA692F7}"/>
              </a:ext>
            </a:extLst>
          </p:cNvPr>
          <p:cNvSpPr txBox="1"/>
          <p:nvPr/>
        </p:nvSpPr>
        <p:spPr>
          <a:xfrm>
            <a:off x="6428250" y="4130332"/>
            <a:ext cx="2625537" cy="707886"/>
          </a:xfrm>
          <a:prstGeom prst="rect">
            <a:avLst/>
          </a:prstGeom>
          <a:noFill/>
        </p:spPr>
        <p:txBody>
          <a:bodyPr wrap="square" rtlCol="0">
            <a:spAutoFit/>
          </a:bodyPr>
          <a:lstStyle/>
          <a:p>
            <a:pPr algn="ctr"/>
            <a:r>
              <a:rPr lang="en-US" sz="2000" b="1" dirty="0"/>
              <a:t>-- similar results obtained in 3 Torr </a:t>
            </a:r>
            <a:r>
              <a:rPr lang="en-US" sz="2000" b="1" dirty="0" err="1"/>
              <a:t>Ar</a:t>
            </a:r>
            <a:endParaRPr lang="en-US" sz="2000" b="1" dirty="0"/>
          </a:p>
        </p:txBody>
      </p:sp>
      <p:grpSp>
        <p:nvGrpSpPr>
          <p:cNvPr id="39" name="Group 38">
            <a:extLst>
              <a:ext uri="{FF2B5EF4-FFF2-40B4-BE49-F238E27FC236}">
                <a16:creationId xmlns:a16="http://schemas.microsoft.com/office/drawing/2014/main" id="{E92E3A36-5719-9C7C-AD10-C2DF7CCB6320}"/>
              </a:ext>
            </a:extLst>
          </p:cNvPr>
          <p:cNvGrpSpPr/>
          <p:nvPr/>
        </p:nvGrpSpPr>
        <p:grpSpPr>
          <a:xfrm>
            <a:off x="4013665" y="3102416"/>
            <a:ext cx="2723694" cy="1742423"/>
            <a:chOff x="5697032" y="5061496"/>
            <a:chExt cx="2723694" cy="1742423"/>
          </a:xfrm>
        </p:grpSpPr>
        <p:grpSp>
          <p:nvGrpSpPr>
            <p:cNvPr id="40" name="Group 39">
              <a:extLst>
                <a:ext uri="{FF2B5EF4-FFF2-40B4-BE49-F238E27FC236}">
                  <a16:creationId xmlns:a16="http://schemas.microsoft.com/office/drawing/2014/main" id="{48764229-BD2E-6BFA-AFC1-03911A42DDBF}"/>
                </a:ext>
              </a:extLst>
            </p:cNvPr>
            <p:cNvGrpSpPr/>
            <p:nvPr/>
          </p:nvGrpSpPr>
          <p:grpSpPr>
            <a:xfrm>
              <a:off x="6237007" y="5061496"/>
              <a:ext cx="1323495" cy="1072992"/>
              <a:chOff x="6237007" y="5061496"/>
              <a:chExt cx="1323495" cy="1072992"/>
            </a:xfrm>
          </p:grpSpPr>
          <p:pic>
            <p:nvPicPr>
              <p:cNvPr id="42" name="Picture 41">
                <a:extLst>
                  <a:ext uri="{FF2B5EF4-FFF2-40B4-BE49-F238E27FC236}">
                    <a16:creationId xmlns:a16="http://schemas.microsoft.com/office/drawing/2014/main" id="{06D002AE-2C81-F9F1-61E0-D7A6FA21C183}"/>
                  </a:ext>
                </a:extLst>
              </p:cNvPr>
              <p:cNvPicPr>
                <a:picLocks noChangeAspect="1"/>
              </p:cNvPicPr>
              <p:nvPr/>
            </p:nvPicPr>
            <p:blipFill>
              <a:blip r:embed="rId7"/>
              <a:srcRect t="8712" b="17761"/>
              <a:stretch/>
            </p:blipFill>
            <p:spPr>
              <a:xfrm>
                <a:off x="6304289" y="5166646"/>
                <a:ext cx="1256213" cy="967842"/>
              </a:xfrm>
              <a:prstGeom prst="rect">
                <a:avLst/>
              </a:prstGeom>
            </p:spPr>
          </p:pic>
          <p:sp>
            <p:nvSpPr>
              <p:cNvPr id="43" name="TextBox 42">
                <a:extLst>
                  <a:ext uri="{FF2B5EF4-FFF2-40B4-BE49-F238E27FC236}">
                    <a16:creationId xmlns:a16="http://schemas.microsoft.com/office/drawing/2014/main" id="{7A16D00A-7CA2-07C8-E3BC-A2D3C0B2C627}"/>
                  </a:ext>
                </a:extLst>
              </p:cNvPr>
              <p:cNvSpPr txBox="1"/>
              <p:nvPr/>
            </p:nvSpPr>
            <p:spPr>
              <a:xfrm>
                <a:off x="6237007" y="5061496"/>
                <a:ext cx="911237" cy="400110"/>
              </a:xfrm>
              <a:prstGeom prst="rect">
                <a:avLst/>
              </a:prstGeom>
              <a:noFill/>
            </p:spPr>
            <p:txBody>
              <a:bodyPr wrap="square" rtlCol="0">
                <a:spAutoFit/>
              </a:bodyPr>
              <a:lstStyle/>
              <a:p>
                <a:r>
                  <a:rPr lang="en-US" sz="2000" b="1" dirty="0">
                    <a:solidFill>
                      <a:schemeClr val="bg1"/>
                    </a:solidFill>
                  </a:rPr>
                  <a:t>250 ns</a:t>
                </a:r>
              </a:p>
            </p:txBody>
          </p:sp>
        </p:grpSp>
        <p:sp>
          <p:nvSpPr>
            <p:cNvPr id="41" name="TextBox 40">
              <a:extLst>
                <a:ext uri="{FF2B5EF4-FFF2-40B4-BE49-F238E27FC236}">
                  <a16:creationId xmlns:a16="http://schemas.microsoft.com/office/drawing/2014/main" id="{52523AF0-5829-5AFC-4D55-0296AF61CC0A}"/>
                </a:ext>
              </a:extLst>
            </p:cNvPr>
            <p:cNvSpPr txBox="1"/>
            <p:nvPr/>
          </p:nvSpPr>
          <p:spPr>
            <a:xfrm>
              <a:off x="5697032" y="6096033"/>
              <a:ext cx="2723694" cy="707886"/>
            </a:xfrm>
            <a:prstGeom prst="rect">
              <a:avLst/>
            </a:prstGeom>
            <a:noFill/>
          </p:spPr>
          <p:txBody>
            <a:bodyPr wrap="none" rtlCol="0">
              <a:spAutoFit/>
            </a:bodyPr>
            <a:lstStyle/>
            <a:p>
              <a:pPr algn="ctr"/>
              <a:r>
                <a:rPr lang="en-US" sz="2000" b="1" dirty="0"/>
                <a:t>background-subtracted,</a:t>
              </a:r>
            </a:p>
            <a:p>
              <a:pPr algn="ctr"/>
              <a:r>
                <a:rPr lang="en-US" sz="2000" b="1" dirty="0"/>
                <a:t>spatially-filtered</a:t>
              </a:r>
            </a:p>
          </p:txBody>
        </p:sp>
      </p:grpSp>
      <p:cxnSp>
        <p:nvCxnSpPr>
          <p:cNvPr id="5" name="Straight Connector 4">
            <a:extLst>
              <a:ext uri="{FF2B5EF4-FFF2-40B4-BE49-F238E27FC236}">
                <a16:creationId xmlns:a16="http://schemas.microsoft.com/office/drawing/2014/main" id="{B1D6E7B9-9F30-5F16-57AA-2058CD85AA73}"/>
              </a:ext>
            </a:extLst>
          </p:cNvPr>
          <p:cNvCxnSpPr/>
          <p:nvPr/>
        </p:nvCxnSpPr>
        <p:spPr>
          <a:xfrm flipV="1">
            <a:off x="5155395" y="3421256"/>
            <a:ext cx="488950" cy="29345"/>
          </a:xfrm>
          <a:prstGeom prst="line">
            <a:avLst/>
          </a:prstGeom>
          <a:ln w="19050">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0095470-4036-91E6-3D21-39C71F0C250B}"/>
              </a:ext>
            </a:extLst>
          </p:cNvPr>
          <p:cNvCxnSpPr>
            <a:cxnSpLocks/>
          </p:cNvCxnSpPr>
          <p:nvPr/>
        </p:nvCxnSpPr>
        <p:spPr>
          <a:xfrm>
            <a:off x="5137525" y="3906701"/>
            <a:ext cx="424270" cy="67120"/>
          </a:xfrm>
          <a:prstGeom prst="line">
            <a:avLst/>
          </a:prstGeom>
          <a:ln w="19050">
            <a:solidFill>
              <a:srgbClr val="C00000"/>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146F892-51AC-A9CD-4FBF-316F66C78F3D}"/>
              </a:ext>
            </a:extLst>
          </p:cNvPr>
          <p:cNvCxnSpPr/>
          <p:nvPr/>
        </p:nvCxnSpPr>
        <p:spPr>
          <a:xfrm>
            <a:off x="2437187" y="2405182"/>
            <a:ext cx="0" cy="339353"/>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723DF253-5961-8BF8-3D30-72F78A4F005B}"/>
              </a:ext>
            </a:extLst>
          </p:cNvPr>
          <p:cNvSpPr txBox="1"/>
          <p:nvPr/>
        </p:nvSpPr>
        <p:spPr>
          <a:xfrm>
            <a:off x="1927641" y="2717684"/>
            <a:ext cx="1123449" cy="307777"/>
          </a:xfrm>
          <a:prstGeom prst="rect">
            <a:avLst/>
          </a:prstGeom>
          <a:noFill/>
        </p:spPr>
        <p:txBody>
          <a:bodyPr wrap="none" rtlCol="0">
            <a:spAutoFit/>
          </a:bodyPr>
          <a:lstStyle/>
          <a:p>
            <a:r>
              <a:rPr lang="en-US" sz="1400" dirty="0">
                <a:solidFill>
                  <a:schemeClr val="bg1"/>
                </a:solidFill>
              </a:rPr>
              <a:t>In-focus slice</a:t>
            </a:r>
          </a:p>
        </p:txBody>
      </p:sp>
      <p:cxnSp>
        <p:nvCxnSpPr>
          <p:cNvPr id="45" name="Straight Arrow Connector 44">
            <a:extLst>
              <a:ext uri="{FF2B5EF4-FFF2-40B4-BE49-F238E27FC236}">
                <a16:creationId xmlns:a16="http://schemas.microsoft.com/office/drawing/2014/main" id="{2E74015B-8B7C-F1FF-E69E-848EF01D8525}"/>
              </a:ext>
            </a:extLst>
          </p:cNvPr>
          <p:cNvCxnSpPr>
            <a:cxnSpLocks/>
          </p:cNvCxnSpPr>
          <p:nvPr/>
        </p:nvCxnSpPr>
        <p:spPr>
          <a:xfrm flipV="1">
            <a:off x="2468961" y="2521363"/>
            <a:ext cx="173761" cy="266167"/>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1E4079B0-561B-53BE-3FB2-A5CE63245DEB}"/>
              </a:ext>
            </a:extLst>
          </p:cNvPr>
          <p:cNvCxnSpPr>
            <a:cxnSpLocks/>
            <a:stCxn id="61" idx="0"/>
          </p:cNvCxnSpPr>
          <p:nvPr/>
        </p:nvCxnSpPr>
        <p:spPr>
          <a:xfrm flipV="1">
            <a:off x="2523313" y="2734875"/>
            <a:ext cx="124973" cy="84043"/>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65DC1323-2B12-D32D-6269-17BF8C248036}"/>
              </a:ext>
            </a:extLst>
          </p:cNvPr>
          <p:cNvSpPr txBox="1"/>
          <p:nvPr/>
        </p:nvSpPr>
        <p:spPr>
          <a:xfrm>
            <a:off x="1856303" y="2818918"/>
            <a:ext cx="1334020" cy="261610"/>
          </a:xfrm>
          <a:prstGeom prst="rect">
            <a:avLst/>
          </a:prstGeom>
          <a:noFill/>
        </p:spPr>
        <p:txBody>
          <a:bodyPr wrap="none" rtlCol="0">
            <a:spAutoFit/>
          </a:bodyPr>
          <a:lstStyle/>
          <a:p>
            <a:r>
              <a:rPr lang="en-US" sz="1100" dirty="0" err="1">
                <a:solidFill>
                  <a:schemeClr val="bg1"/>
                </a:solidFill>
              </a:rPr>
              <a:t>Out-of</a:t>
            </a:r>
            <a:r>
              <a:rPr lang="en-US" sz="1100" dirty="0">
                <a:solidFill>
                  <a:schemeClr val="bg1"/>
                </a:solidFill>
              </a:rPr>
              <a:t> focus plasma</a:t>
            </a:r>
          </a:p>
        </p:txBody>
      </p:sp>
      <p:cxnSp>
        <p:nvCxnSpPr>
          <p:cNvPr id="66" name="Straight Arrow Connector 65">
            <a:extLst>
              <a:ext uri="{FF2B5EF4-FFF2-40B4-BE49-F238E27FC236}">
                <a16:creationId xmlns:a16="http://schemas.microsoft.com/office/drawing/2014/main" id="{D1E244FB-CB35-6AE3-8F19-703F5519EFF2}"/>
              </a:ext>
            </a:extLst>
          </p:cNvPr>
          <p:cNvCxnSpPr/>
          <p:nvPr/>
        </p:nvCxnSpPr>
        <p:spPr>
          <a:xfrm>
            <a:off x="2510153" y="2405182"/>
            <a:ext cx="423140"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a:extLst>
              <a:ext uri="{FF2B5EF4-FFF2-40B4-BE49-F238E27FC236}">
                <a16:creationId xmlns:a16="http://schemas.microsoft.com/office/drawing/2014/main" id="{8E26C26B-B4B5-E82C-76FD-66E91E6D45E2}"/>
              </a:ext>
            </a:extLst>
          </p:cNvPr>
          <p:cNvCxnSpPr>
            <a:cxnSpLocks/>
          </p:cNvCxnSpPr>
          <p:nvPr/>
        </p:nvCxnSpPr>
        <p:spPr>
          <a:xfrm flipH="1" flipV="1">
            <a:off x="2027342" y="2409702"/>
            <a:ext cx="373136" cy="1529"/>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70" name="TextBox 69">
            <a:extLst>
              <a:ext uri="{FF2B5EF4-FFF2-40B4-BE49-F238E27FC236}">
                <a16:creationId xmlns:a16="http://schemas.microsoft.com/office/drawing/2014/main" id="{5BE5D7FD-2ACC-AE16-BCF3-27C6172D0EB0}"/>
              </a:ext>
            </a:extLst>
          </p:cNvPr>
          <p:cNvSpPr txBox="1"/>
          <p:nvPr/>
        </p:nvSpPr>
        <p:spPr>
          <a:xfrm>
            <a:off x="2078822" y="2377183"/>
            <a:ext cx="282450" cy="246221"/>
          </a:xfrm>
          <a:prstGeom prst="rect">
            <a:avLst/>
          </a:prstGeom>
          <a:noFill/>
        </p:spPr>
        <p:txBody>
          <a:bodyPr wrap="none" rtlCol="0">
            <a:spAutoFit/>
          </a:bodyPr>
          <a:lstStyle/>
          <a:p>
            <a:r>
              <a:rPr lang="en-US" sz="1000" dirty="0">
                <a:solidFill>
                  <a:schemeClr val="bg1"/>
                </a:solidFill>
              </a:rPr>
              <a:t>-Z</a:t>
            </a:r>
          </a:p>
        </p:txBody>
      </p:sp>
      <p:sp>
        <p:nvSpPr>
          <p:cNvPr id="71" name="TextBox 70">
            <a:extLst>
              <a:ext uri="{FF2B5EF4-FFF2-40B4-BE49-F238E27FC236}">
                <a16:creationId xmlns:a16="http://schemas.microsoft.com/office/drawing/2014/main" id="{B834A0D5-A279-47AC-6511-AF75C3012C01}"/>
              </a:ext>
            </a:extLst>
          </p:cNvPr>
          <p:cNvSpPr txBox="1"/>
          <p:nvPr/>
        </p:nvSpPr>
        <p:spPr>
          <a:xfrm>
            <a:off x="2510944" y="2186846"/>
            <a:ext cx="308098" cy="246221"/>
          </a:xfrm>
          <a:prstGeom prst="rect">
            <a:avLst/>
          </a:prstGeom>
          <a:noFill/>
        </p:spPr>
        <p:txBody>
          <a:bodyPr wrap="none" rtlCol="0">
            <a:spAutoFit/>
          </a:bodyPr>
          <a:lstStyle/>
          <a:p>
            <a:r>
              <a:rPr lang="en-US" sz="1000" dirty="0">
                <a:solidFill>
                  <a:schemeClr val="bg1"/>
                </a:solidFill>
              </a:rPr>
              <a:t>+Z</a:t>
            </a:r>
          </a:p>
        </p:txBody>
      </p:sp>
      <p:sp>
        <p:nvSpPr>
          <p:cNvPr id="114" name="Rectangle 113">
            <a:extLst>
              <a:ext uri="{FF2B5EF4-FFF2-40B4-BE49-F238E27FC236}">
                <a16:creationId xmlns:a16="http://schemas.microsoft.com/office/drawing/2014/main" id="{AD409C97-F80D-D80F-ECD2-FD70A3A7808E}"/>
              </a:ext>
            </a:extLst>
          </p:cNvPr>
          <p:cNvSpPr/>
          <p:nvPr/>
        </p:nvSpPr>
        <p:spPr>
          <a:xfrm>
            <a:off x="3640318" y="1175782"/>
            <a:ext cx="2077118" cy="153711"/>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a:extLst>
              <a:ext uri="{FF2B5EF4-FFF2-40B4-BE49-F238E27FC236}">
                <a16:creationId xmlns:a16="http://schemas.microsoft.com/office/drawing/2014/main" id="{E976FDBD-DAA4-2891-3FEC-8BA21E5FCCF9}"/>
              </a:ext>
            </a:extLst>
          </p:cNvPr>
          <p:cNvSpPr/>
          <p:nvPr/>
        </p:nvSpPr>
        <p:spPr>
          <a:xfrm rot="1288508">
            <a:off x="3466644" y="1190834"/>
            <a:ext cx="2684364" cy="169563"/>
          </a:xfrm>
          <a:prstGeom prst="rect">
            <a:avLst/>
          </a:prstGeom>
          <a:solidFill>
            <a:srgbClr val="C00000">
              <a:alpha val="7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Oval 116">
            <a:extLst>
              <a:ext uri="{FF2B5EF4-FFF2-40B4-BE49-F238E27FC236}">
                <a16:creationId xmlns:a16="http://schemas.microsoft.com/office/drawing/2014/main" id="{A3AAE00B-81E4-871C-6264-E62A6888707C}"/>
              </a:ext>
            </a:extLst>
          </p:cNvPr>
          <p:cNvSpPr/>
          <p:nvPr/>
        </p:nvSpPr>
        <p:spPr>
          <a:xfrm>
            <a:off x="5971176" y="705350"/>
            <a:ext cx="103818" cy="1165065"/>
          </a:xfrm>
          <a:prstGeom prst="ellipse">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Rectangle 117">
            <a:extLst>
              <a:ext uri="{FF2B5EF4-FFF2-40B4-BE49-F238E27FC236}">
                <a16:creationId xmlns:a16="http://schemas.microsoft.com/office/drawing/2014/main" id="{96CEE614-B088-E2CE-6531-DFBF006A27CF}"/>
              </a:ext>
            </a:extLst>
          </p:cNvPr>
          <p:cNvSpPr/>
          <p:nvPr/>
        </p:nvSpPr>
        <p:spPr>
          <a:xfrm rot="20712815">
            <a:off x="5954944" y="1354049"/>
            <a:ext cx="2364171" cy="179565"/>
          </a:xfrm>
          <a:prstGeom prst="rect">
            <a:avLst/>
          </a:prstGeom>
          <a:solidFill>
            <a:srgbClr val="C00000">
              <a:alpha val="7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Rectangle 118">
            <a:extLst>
              <a:ext uri="{FF2B5EF4-FFF2-40B4-BE49-F238E27FC236}">
                <a16:creationId xmlns:a16="http://schemas.microsoft.com/office/drawing/2014/main" id="{8C77DA53-70A7-7A73-3057-D459A1E066EA}"/>
              </a:ext>
            </a:extLst>
          </p:cNvPr>
          <p:cNvSpPr/>
          <p:nvPr/>
        </p:nvSpPr>
        <p:spPr>
          <a:xfrm>
            <a:off x="8297494" y="911700"/>
            <a:ext cx="595739" cy="43133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CCD</a:t>
            </a:r>
          </a:p>
        </p:txBody>
      </p:sp>
      <p:sp>
        <p:nvSpPr>
          <p:cNvPr id="120" name="TextBox 119">
            <a:extLst>
              <a:ext uri="{FF2B5EF4-FFF2-40B4-BE49-F238E27FC236}">
                <a16:creationId xmlns:a16="http://schemas.microsoft.com/office/drawing/2014/main" id="{F20EEFC4-E34F-F24F-5300-4FC8EBCEDAD9}"/>
              </a:ext>
            </a:extLst>
          </p:cNvPr>
          <p:cNvSpPr txBox="1"/>
          <p:nvPr/>
        </p:nvSpPr>
        <p:spPr>
          <a:xfrm>
            <a:off x="6088868" y="660352"/>
            <a:ext cx="1274708" cy="646331"/>
          </a:xfrm>
          <a:prstGeom prst="rect">
            <a:avLst/>
          </a:prstGeom>
          <a:noFill/>
        </p:spPr>
        <p:txBody>
          <a:bodyPr wrap="none" rtlCol="0">
            <a:spAutoFit/>
          </a:bodyPr>
          <a:lstStyle/>
          <a:p>
            <a:r>
              <a:rPr lang="en-US" dirty="0"/>
              <a:t>f=750 mm</a:t>
            </a:r>
          </a:p>
          <a:p>
            <a:r>
              <a:rPr lang="en-US" dirty="0"/>
              <a:t>1:1 imaging</a:t>
            </a:r>
          </a:p>
        </p:txBody>
      </p:sp>
      <p:cxnSp>
        <p:nvCxnSpPr>
          <p:cNvPr id="122" name="Straight Connector 121">
            <a:extLst>
              <a:ext uri="{FF2B5EF4-FFF2-40B4-BE49-F238E27FC236}">
                <a16:creationId xmlns:a16="http://schemas.microsoft.com/office/drawing/2014/main" id="{CD37B649-8DF1-AC06-ED29-266D203A55F5}"/>
              </a:ext>
            </a:extLst>
          </p:cNvPr>
          <p:cNvCxnSpPr/>
          <p:nvPr/>
        </p:nvCxnSpPr>
        <p:spPr>
          <a:xfrm flipV="1">
            <a:off x="3332241" y="1238874"/>
            <a:ext cx="2939603" cy="13763"/>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123" name="Arc 122">
            <a:extLst>
              <a:ext uri="{FF2B5EF4-FFF2-40B4-BE49-F238E27FC236}">
                <a16:creationId xmlns:a16="http://schemas.microsoft.com/office/drawing/2014/main" id="{B3D77154-A9A1-193B-7374-902DE652F7B3}"/>
              </a:ext>
            </a:extLst>
          </p:cNvPr>
          <p:cNvSpPr/>
          <p:nvPr/>
        </p:nvSpPr>
        <p:spPr>
          <a:xfrm rot="13258831">
            <a:off x="3832895" y="877619"/>
            <a:ext cx="318171" cy="378775"/>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24" name="TextBox 123">
            <a:extLst>
              <a:ext uri="{FF2B5EF4-FFF2-40B4-BE49-F238E27FC236}">
                <a16:creationId xmlns:a16="http://schemas.microsoft.com/office/drawing/2014/main" id="{8087B644-85EE-A45E-3C93-9FA393BEE59C}"/>
              </a:ext>
            </a:extLst>
          </p:cNvPr>
          <p:cNvSpPr txBox="1"/>
          <p:nvPr/>
        </p:nvSpPr>
        <p:spPr>
          <a:xfrm>
            <a:off x="2975893" y="934978"/>
            <a:ext cx="893001" cy="276999"/>
          </a:xfrm>
          <a:prstGeom prst="rect">
            <a:avLst/>
          </a:prstGeom>
          <a:noFill/>
        </p:spPr>
        <p:txBody>
          <a:bodyPr wrap="none" rtlCol="0">
            <a:spAutoFit/>
          </a:bodyPr>
          <a:lstStyle/>
          <a:p>
            <a:r>
              <a:rPr lang="el-GR" sz="1200" b="1" dirty="0"/>
              <a:t>Θ</a:t>
            </a:r>
            <a:r>
              <a:rPr lang="en-US" sz="1200" b="1" dirty="0"/>
              <a:t>=17 </a:t>
            </a:r>
            <a:r>
              <a:rPr lang="en-US" sz="1200" b="1" dirty="0" err="1"/>
              <a:t>mrad</a:t>
            </a:r>
            <a:endParaRPr lang="en-US" sz="1200" b="1" dirty="0"/>
          </a:p>
        </p:txBody>
      </p:sp>
      <p:sp>
        <p:nvSpPr>
          <p:cNvPr id="125" name="TextBox 124">
            <a:extLst>
              <a:ext uri="{FF2B5EF4-FFF2-40B4-BE49-F238E27FC236}">
                <a16:creationId xmlns:a16="http://schemas.microsoft.com/office/drawing/2014/main" id="{93F362C6-5D6C-F6F4-1A01-7B59F75565D5}"/>
              </a:ext>
            </a:extLst>
          </p:cNvPr>
          <p:cNvSpPr txBox="1"/>
          <p:nvPr/>
        </p:nvSpPr>
        <p:spPr>
          <a:xfrm>
            <a:off x="2730171" y="1281829"/>
            <a:ext cx="809837" cy="276999"/>
          </a:xfrm>
          <a:prstGeom prst="rect">
            <a:avLst/>
          </a:prstGeom>
          <a:noFill/>
        </p:spPr>
        <p:txBody>
          <a:bodyPr wrap="none" rtlCol="0">
            <a:spAutoFit/>
          </a:bodyPr>
          <a:lstStyle/>
          <a:p>
            <a:r>
              <a:rPr lang="en-US" sz="1200" dirty="0" err="1"/>
              <a:t>Ar</a:t>
            </a:r>
            <a:r>
              <a:rPr lang="en-US" sz="1200" dirty="0"/>
              <a:t> plasma</a:t>
            </a:r>
          </a:p>
        </p:txBody>
      </p:sp>
      <p:cxnSp>
        <p:nvCxnSpPr>
          <p:cNvPr id="127" name="Straight Arrow Connector 126">
            <a:extLst>
              <a:ext uri="{FF2B5EF4-FFF2-40B4-BE49-F238E27FC236}">
                <a16:creationId xmlns:a16="http://schemas.microsoft.com/office/drawing/2014/main" id="{AE289992-E836-2C8E-5595-ECB37A25EC36}"/>
              </a:ext>
            </a:extLst>
          </p:cNvPr>
          <p:cNvCxnSpPr>
            <a:cxnSpLocks/>
            <a:stCxn id="125" idx="3"/>
          </p:cNvCxnSpPr>
          <p:nvPr/>
        </p:nvCxnSpPr>
        <p:spPr>
          <a:xfrm flipV="1">
            <a:off x="3540008" y="1310065"/>
            <a:ext cx="107511" cy="11026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30" name="Straight Arrow Connector 129">
            <a:extLst>
              <a:ext uri="{FF2B5EF4-FFF2-40B4-BE49-F238E27FC236}">
                <a16:creationId xmlns:a16="http://schemas.microsoft.com/office/drawing/2014/main" id="{901B5FE5-DEAC-1C8C-E791-4667116C6D13}"/>
              </a:ext>
            </a:extLst>
          </p:cNvPr>
          <p:cNvCxnSpPr>
            <a:cxnSpLocks/>
          </p:cNvCxnSpPr>
          <p:nvPr/>
        </p:nvCxnSpPr>
        <p:spPr>
          <a:xfrm>
            <a:off x="4743387" y="819703"/>
            <a:ext cx="26607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31" name="TextBox 130">
            <a:extLst>
              <a:ext uri="{FF2B5EF4-FFF2-40B4-BE49-F238E27FC236}">
                <a16:creationId xmlns:a16="http://schemas.microsoft.com/office/drawing/2014/main" id="{8AAC4A37-8506-F4F9-E6A6-15A7EBFBEAE5}"/>
              </a:ext>
            </a:extLst>
          </p:cNvPr>
          <p:cNvSpPr txBox="1"/>
          <p:nvPr/>
        </p:nvSpPr>
        <p:spPr>
          <a:xfrm>
            <a:off x="4425788" y="666362"/>
            <a:ext cx="333746" cy="276999"/>
          </a:xfrm>
          <a:prstGeom prst="rect">
            <a:avLst/>
          </a:prstGeom>
          <a:noFill/>
        </p:spPr>
        <p:txBody>
          <a:bodyPr wrap="none" rtlCol="0">
            <a:spAutoFit/>
          </a:bodyPr>
          <a:lstStyle/>
          <a:p>
            <a:r>
              <a:rPr lang="en-US" sz="1200" dirty="0"/>
              <a:t>+Z</a:t>
            </a:r>
          </a:p>
        </p:txBody>
      </p:sp>
      <p:cxnSp>
        <p:nvCxnSpPr>
          <p:cNvPr id="134" name="Straight Connector 133">
            <a:extLst>
              <a:ext uri="{FF2B5EF4-FFF2-40B4-BE49-F238E27FC236}">
                <a16:creationId xmlns:a16="http://schemas.microsoft.com/office/drawing/2014/main" id="{443FCFD7-CA7E-EEED-A43F-B0C0C24E7E64}"/>
              </a:ext>
            </a:extLst>
          </p:cNvPr>
          <p:cNvCxnSpPr/>
          <p:nvPr/>
        </p:nvCxnSpPr>
        <p:spPr>
          <a:xfrm>
            <a:off x="4748726" y="878753"/>
            <a:ext cx="0" cy="734003"/>
          </a:xfrm>
          <a:prstGeom prst="line">
            <a:avLst/>
          </a:prstGeom>
          <a:ln w="28575">
            <a:prstDash val="dash"/>
          </a:ln>
        </p:spPr>
        <p:style>
          <a:lnRef idx="1">
            <a:schemeClr val="dk1"/>
          </a:lnRef>
          <a:fillRef idx="0">
            <a:schemeClr val="dk1"/>
          </a:fillRef>
          <a:effectRef idx="0">
            <a:schemeClr val="dk1"/>
          </a:effectRef>
          <a:fontRef idx="minor">
            <a:schemeClr val="tx1"/>
          </a:fontRef>
        </p:style>
      </p:cxnSp>
      <p:sp>
        <p:nvSpPr>
          <p:cNvPr id="138" name="TextBox 137">
            <a:extLst>
              <a:ext uri="{FF2B5EF4-FFF2-40B4-BE49-F238E27FC236}">
                <a16:creationId xmlns:a16="http://schemas.microsoft.com/office/drawing/2014/main" id="{0C3D964D-6E39-25A4-211A-462EFFD66F51}"/>
              </a:ext>
            </a:extLst>
          </p:cNvPr>
          <p:cNvSpPr txBox="1"/>
          <p:nvPr/>
        </p:nvSpPr>
        <p:spPr>
          <a:xfrm>
            <a:off x="4014396" y="1419045"/>
            <a:ext cx="785793" cy="276999"/>
          </a:xfrm>
          <a:prstGeom prst="rect">
            <a:avLst/>
          </a:prstGeom>
          <a:noFill/>
        </p:spPr>
        <p:txBody>
          <a:bodyPr wrap="none" rtlCol="0">
            <a:spAutoFit/>
          </a:bodyPr>
          <a:lstStyle/>
          <a:p>
            <a:r>
              <a:rPr lang="en-US" sz="1200" dirty="0"/>
              <a:t>Obj plane</a:t>
            </a:r>
          </a:p>
        </p:txBody>
      </p:sp>
      <p:sp>
        <p:nvSpPr>
          <p:cNvPr id="142" name="TextBox 141">
            <a:extLst>
              <a:ext uri="{FF2B5EF4-FFF2-40B4-BE49-F238E27FC236}">
                <a16:creationId xmlns:a16="http://schemas.microsoft.com/office/drawing/2014/main" id="{03408A77-92F5-108D-7B11-43A0F1920F88}"/>
              </a:ext>
            </a:extLst>
          </p:cNvPr>
          <p:cNvSpPr txBox="1"/>
          <p:nvPr/>
        </p:nvSpPr>
        <p:spPr>
          <a:xfrm>
            <a:off x="5023337" y="934978"/>
            <a:ext cx="343364" cy="276999"/>
          </a:xfrm>
          <a:prstGeom prst="rect">
            <a:avLst/>
          </a:prstGeom>
          <a:noFill/>
        </p:spPr>
        <p:txBody>
          <a:bodyPr wrap="none" rtlCol="0">
            <a:spAutoFit/>
          </a:bodyPr>
          <a:lstStyle/>
          <a:p>
            <a:r>
              <a:rPr lang="en-US" sz="1200" dirty="0"/>
              <a:t>P1</a:t>
            </a:r>
          </a:p>
        </p:txBody>
      </p:sp>
      <p:cxnSp>
        <p:nvCxnSpPr>
          <p:cNvPr id="144" name="Straight Connector 143">
            <a:extLst>
              <a:ext uri="{FF2B5EF4-FFF2-40B4-BE49-F238E27FC236}">
                <a16:creationId xmlns:a16="http://schemas.microsoft.com/office/drawing/2014/main" id="{00B19408-E441-74F2-D8C8-50B081FE498B}"/>
              </a:ext>
            </a:extLst>
          </p:cNvPr>
          <p:cNvCxnSpPr/>
          <p:nvPr/>
        </p:nvCxnSpPr>
        <p:spPr>
          <a:xfrm>
            <a:off x="2819042" y="2433067"/>
            <a:ext cx="0" cy="339353"/>
          </a:xfrm>
          <a:prstGeom prst="line">
            <a:avLst/>
          </a:prstGeom>
          <a:ln>
            <a:solidFill>
              <a:schemeClr val="bg1"/>
            </a:solidFill>
            <a:prstDash val="dash"/>
          </a:ln>
        </p:spPr>
        <p:style>
          <a:lnRef idx="1">
            <a:schemeClr val="accent1"/>
          </a:lnRef>
          <a:fillRef idx="0">
            <a:schemeClr val="accent1"/>
          </a:fillRef>
          <a:effectRef idx="0">
            <a:schemeClr val="accent1"/>
          </a:effectRef>
          <a:fontRef idx="minor">
            <a:schemeClr val="tx1"/>
          </a:fontRef>
        </p:style>
      </p:cxnSp>
      <p:sp>
        <p:nvSpPr>
          <p:cNvPr id="145" name="TextBox 144">
            <a:extLst>
              <a:ext uri="{FF2B5EF4-FFF2-40B4-BE49-F238E27FC236}">
                <a16:creationId xmlns:a16="http://schemas.microsoft.com/office/drawing/2014/main" id="{D5BC459F-0E84-AE43-C1E4-E66C0DF0375D}"/>
              </a:ext>
            </a:extLst>
          </p:cNvPr>
          <p:cNvSpPr txBox="1"/>
          <p:nvPr/>
        </p:nvSpPr>
        <p:spPr>
          <a:xfrm>
            <a:off x="2772624" y="2453973"/>
            <a:ext cx="343364" cy="276999"/>
          </a:xfrm>
          <a:prstGeom prst="rect">
            <a:avLst/>
          </a:prstGeom>
          <a:noFill/>
        </p:spPr>
        <p:txBody>
          <a:bodyPr wrap="none" rtlCol="0">
            <a:spAutoFit/>
          </a:bodyPr>
          <a:lstStyle/>
          <a:p>
            <a:r>
              <a:rPr lang="en-US" sz="1200" dirty="0">
                <a:solidFill>
                  <a:schemeClr val="bg1"/>
                </a:solidFill>
              </a:rPr>
              <a:t>P1</a:t>
            </a:r>
          </a:p>
        </p:txBody>
      </p:sp>
      <p:cxnSp>
        <p:nvCxnSpPr>
          <p:cNvPr id="147" name="Straight Connector 146">
            <a:extLst>
              <a:ext uri="{FF2B5EF4-FFF2-40B4-BE49-F238E27FC236}">
                <a16:creationId xmlns:a16="http://schemas.microsoft.com/office/drawing/2014/main" id="{A72A7258-B27F-AF92-471A-07CDD063B843}"/>
              </a:ext>
            </a:extLst>
          </p:cNvPr>
          <p:cNvCxnSpPr/>
          <p:nvPr/>
        </p:nvCxnSpPr>
        <p:spPr>
          <a:xfrm>
            <a:off x="5066839" y="885635"/>
            <a:ext cx="0" cy="734003"/>
          </a:xfrm>
          <a:prstGeom prst="line">
            <a:avLst/>
          </a:prstGeom>
          <a:ln w="28575">
            <a:prstDash val="dash"/>
          </a:ln>
        </p:spPr>
        <p:style>
          <a:lnRef idx="1">
            <a:schemeClr val="dk1"/>
          </a:lnRef>
          <a:fillRef idx="0">
            <a:schemeClr val="dk1"/>
          </a:fillRef>
          <a:effectRef idx="0">
            <a:schemeClr val="dk1"/>
          </a:effectRef>
          <a:fontRef idx="minor">
            <a:schemeClr val="tx1"/>
          </a:fontRef>
        </p:style>
      </p:cxnSp>
      <p:grpSp>
        <p:nvGrpSpPr>
          <p:cNvPr id="4" name="Group 3">
            <a:extLst>
              <a:ext uri="{FF2B5EF4-FFF2-40B4-BE49-F238E27FC236}">
                <a16:creationId xmlns:a16="http://schemas.microsoft.com/office/drawing/2014/main" id="{41035C06-3669-E793-AF9B-886353A3AC1B}"/>
              </a:ext>
            </a:extLst>
          </p:cNvPr>
          <p:cNvGrpSpPr/>
          <p:nvPr/>
        </p:nvGrpSpPr>
        <p:grpSpPr>
          <a:xfrm>
            <a:off x="-101608" y="702087"/>
            <a:ext cx="1980249" cy="533276"/>
            <a:chOff x="3" y="1906099"/>
            <a:chExt cx="2640330" cy="711034"/>
          </a:xfrm>
        </p:grpSpPr>
        <p:sp>
          <p:nvSpPr>
            <p:cNvPr id="22" name="TextBox 21">
              <a:extLst>
                <a:ext uri="{FF2B5EF4-FFF2-40B4-BE49-F238E27FC236}">
                  <a16:creationId xmlns:a16="http://schemas.microsoft.com/office/drawing/2014/main" id="{D0FF64BA-55C8-A4F6-337F-323ACAAF9380}"/>
                </a:ext>
              </a:extLst>
            </p:cNvPr>
            <p:cNvSpPr txBox="1"/>
            <p:nvPr/>
          </p:nvSpPr>
          <p:spPr>
            <a:xfrm>
              <a:off x="3" y="1906099"/>
              <a:ext cx="2582928" cy="369332"/>
            </a:xfrm>
            <a:prstGeom prst="rect">
              <a:avLst/>
            </a:prstGeom>
            <a:noFill/>
          </p:spPr>
          <p:txBody>
            <a:bodyPr wrap="none" rtlCol="0">
              <a:spAutoFit/>
            </a:bodyPr>
            <a:lstStyle/>
            <a:p>
              <a:r>
                <a:rPr lang="en-US" sz="1200" dirty="0"/>
                <a:t>• drive bunch: 1 GeV, 0.5 </a:t>
              </a:r>
              <a:r>
                <a:rPr lang="en-US" sz="1200" dirty="0" err="1"/>
                <a:t>nC</a:t>
              </a:r>
              <a:endParaRPr lang="en-US" sz="1200" dirty="0"/>
            </a:p>
          </p:txBody>
        </p:sp>
        <p:sp>
          <p:nvSpPr>
            <p:cNvPr id="38" name="TextBox 37">
              <a:extLst>
                <a:ext uri="{FF2B5EF4-FFF2-40B4-BE49-F238E27FC236}">
                  <a16:creationId xmlns:a16="http://schemas.microsoft.com/office/drawing/2014/main" id="{7E1647EF-5782-6143-C55B-156A4A5F8825}"/>
                </a:ext>
              </a:extLst>
            </p:cNvPr>
            <p:cNvSpPr txBox="1"/>
            <p:nvPr/>
          </p:nvSpPr>
          <p:spPr>
            <a:xfrm>
              <a:off x="2432" y="2247801"/>
              <a:ext cx="2637901" cy="369332"/>
            </a:xfrm>
            <a:prstGeom prst="rect">
              <a:avLst/>
            </a:prstGeom>
            <a:noFill/>
          </p:spPr>
          <p:txBody>
            <a:bodyPr wrap="none" rtlCol="0">
              <a:spAutoFit/>
            </a:bodyPr>
            <a:lstStyle/>
            <a:p>
              <a:r>
                <a:rPr lang="en-US" sz="1200" dirty="0"/>
                <a:t>• plasma: 1.75 x 10</a:t>
              </a:r>
              <a:r>
                <a:rPr lang="en-US" sz="1200" baseline="30000" dirty="0"/>
                <a:t>16</a:t>
              </a:r>
              <a:r>
                <a:rPr lang="en-US" sz="1200" dirty="0"/>
                <a:t> cm</a:t>
              </a:r>
              <a:r>
                <a:rPr lang="en-US" sz="1200" baseline="30000" dirty="0"/>
                <a:t>-3</a:t>
              </a:r>
              <a:r>
                <a:rPr lang="en-US" sz="1200" dirty="0"/>
                <a:t> </a:t>
              </a:r>
              <a:r>
                <a:rPr lang="en-US" sz="1200" dirty="0" err="1"/>
                <a:t>Ar</a:t>
              </a:r>
              <a:endParaRPr lang="en-US" sz="1200" dirty="0"/>
            </a:p>
          </p:txBody>
        </p:sp>
      </p:grpSp>
      <p:sp>
        <p:nvSpPr>
          <p:cNvPr id="57" name="TextBox 56">
            <a:extLst>
              <a:ext uri="{FF2B5EF4-FFF2-40B4-BE49-F238E27FC236}">
                <a16:creationId xmlns:a16="http://schemas.microsoft.com/office/drawing/2014/main" id="{DD59C441-214D-8544-DCB0-D08D0C3F03C9}"/>
              </a:ext>
            </a:extLst>
          </p:cNvPr>
          <p:cNvSpPr txBox="1"/>
          <p:nvPr/>
        </p:nvSpPr>
        <p:spPr>
          <a:xfrm>
            <a:off x="-72100" y="434140"/>
            <a:ext cx="2299699" cy="300082"/>
          </a:xfrm>
          <a:prstGeom prst="rect">
            <a:avLst/>
          </a:prstGeom>
          <a:noFill/>
        </p:spPr>
        <p:txBody>
          <a:bodyPr wrap="square" rtlCol="0">
            <a:spAutoFit/>
          </a:bodyPr>
          <a:lstStyle/>
          <a:p>
            <a:r>
              <a:rPr lang="en-US" sz="1350" b="1" u="sng" dirty="0"/>
              <a:t>DESY accelerator parameters</a:t>
            </a:r>
            <a:r>
              <a:rPr lang="en-US" sz="1350" b="1" dirty="0"/>
              <a:t>:</a:t>
            </a:r>
          </a:p>
        </p:txBody>
      </p:sp>
      <p:grpSp>
        <p:nvGrpSpPr>
          <p:cNvPr id="51" name="Group 50">
            <a:extLst>
              <a:ext uri="{FF2B5EF4-FFF2-40B4-BE49-F238E27FC236}">
                <a16:creationId xmlns:a16="http://schemas.microsoft.com/office/drawing/2014/main" id="{10C30CFB-145B-6ED1-1B97-4AB51C880D5B}"/>
              </a:ext>
            </a:extLst>
          </p:cNvPr>
          <p:cNvGrpSpPr/>
          <p:nvPr/>
        </p:nvGrpSpPr>
        <p:grpSpPr>
          <a:xfrm>
            <a:off x="-97315" y="1453355"/>
            <a:ext cx="2092689" cy="533276"/>
            <a:chOff x="3" y="1906099"/>
            <a:chExt cx="2790250" cy="711034"/>
          </a:xfrm>
        </p:grpSpPr>
        <p:sp>
          <p:nvSpPr>
            <p:cNvPr id="58" name="TextBox 57">
              <a:extLst>
                <a:ext uri="{FF2B5EF4-FFF2-40B4-BE49-F238E27FC236}">
                  <a16:creationId xmlns:a16="http://schemas.microsoft.com/office/drawing/2014/main" id="{B8CF8C78-35D9-C297-45F9-11FE61CB2AC2}"/>
                </a:ext>
              </a:extLst>
            </p:cNvPr>
            <p:cNvSpPr txBox="1"/>
            <p:nvPr/>
          </p:nvSpPr>
          <p:spPr>
            <a:xfrm>
              <a:off x="3" y="1906099"/>
              <a:ext cx="2790250" cy="369332"/>
            </a:xfrm>
            <a:prstGeom prst="rect">
              <a:avLst/>
            </a:prstGeom>
            <a:noFill/>
          </p:spPr>
          <p:txBody>
            <a:bodyPr wrap="none" rtlCol="0">
              <a:spAutoFit/>
            </a:bodyPr>
            <a:lstStyle/>
            <a:p>
              <a:r>
                <a:rPr lang="en-US" sz="1200" dirty="0"/>
                <a:t>• drive bunch: 10 GeV, ~1.5 </a:t>
              </a:r>
              <a:r>
                <a:rPr lang="en-US" sz="1200" dirty="0" err="1"/>
                <a:t>nC</a:t>
              </a:r>
              <a:endParaRPr lang="en-US" sz="1200" dirty="0"/>
            </a:p>
          </p:txBody>
        </p:sp>
        <p:sp>
          <p:nvSpPr>
            <p:cNvPr id="59" name="TextBox 58">
              <a:extLst>
                <a:ext uri="{FF2B5EF4-FFF2-40B4-BE49-F238E27FC236}">
                  <a16:creationId xmlns:a16="http://schemas.microsoft.com/office/drawing/2014/main" id="{62CB7B61-DAA9-909F-E32B-54154B0C3B7E}"/>
                </a:ext>
              </a:extLst>
            </p:cNvPr>
            <p:cNvSpPr txBox="1"/>
            <p:nvPr/>
          </p:nvSpPr>
          <p:spPr>
            <a:xfrm>
              <a:off x="2432" y="2247801"/>
              <a:ext cx="2266004" cy="369332"/>
            </a:xfrm>
            <a:prstGeom prst="rect">
              <a:avLst/>
            </a:prstGeom>
            <a:noFill/>
          </p:spPr>
          <p:txBody>
            <a:bodyPr wrap="none" rtlCol="0">
              <a:spAutoFit/>
            </a:bodyPr>
            <a:lstStyle/>
            <a:p>
              <a:r>
                <a:rPr lang="en-US" sz="1200" dirty="0"/>
                <a:t>• plasma: 3x10</a:t>
              </a:r>
              <a:r>
                <a:rPr lang="en-US" sz="1200" baseline="30000" dirty="0"/>
                <a:t>16</a:t>
              </a:r>
              <a:r>
                <a:rPr lang="en-US" sz="1200" dirty="0"/>
                <a:t> cm</a:t>
              </a:r>
              <a:r>
                <a:rPr lang="en-US" sz="1200" baseline="30000" dirty="0"/>
                <a:t>-3 </a:t>
              </a:r>
              <a:r>
                <a:rPr lang="en-US" sz="1200" dirty="0" err="1"/>
                <a:t>Ar</a:t>
              </a:r>
              <a:endParaRPr lang="en-US" sz="1200" dirty="0"/>
            </a:p>
          </p:txBody>
        </p:sp>
      </p:grpSp>
      <p:sp>
        <p:nvSpPr>
          <p:cNvPr id="60" name="TextBox 59">
            <a:extLst>
              <a:ext uri="{FF2B5EF4-FFF2-40B4-BE49-F238E27FC236}">
                <a16:creationId xmlns:a16="http://schemas.microsoft.com/office/drawing/2014/main" id="{BEFE5709-8C77-F799-00DF-6AEE7886A058}"/>
              </a:ext>
            </a:extLst>
          </p:cNvPr>
          <p:cNvSpPr txBox="1"/>
          <p:nvPr/>
        </p:nvSpPr>
        <p:spPr>
          <a:xfrm>
            <a:off x="-67807" y="1185408"/>
            <a:ext cx="2418201" cy="300082"/>
          </a:xfrm>
          <a:prstGeom prst="rect">
            <a:avLst/>
          </a:prstGeom>
          <a:noFill/>
        </p:spPr>
        <p:txBody>
          <a:bodyPr wrap="square" rtlCol="0">
            <a:spAutoFit/>
          </a:bodyPr>
          <a:lstStyle/>
          <a:p>
            <a:r>
              <a:rPr lang="en-US" sz="1350" b="1" u="sng" dirty="0"/>
              <a:t>FACET accelerator parameters</a:t>
            </a:r>
            <a:r>
              <a:rPr lang="en-US" sz="1350" b="1" dirty="0"/>
              <a:t>:</a:t>
            </a:r>
          </a:p>
        </p:txBody>
      </p:sp>
      <p:cxnSp>
        <p:nvCxnSpPr>
          <p:cNvPr id="63" name="Straight Arrow Connector 62">
            <a:extLst>
              <a:ext uri="{FF2B5EF4-FFF2-40B4-BE49-F238E27FC236}">
                <a16:creationId xmlns:a16="http://schemas.microsoft.com/office/drawing/2014/main" id="{30B062AB-BE34-DB28-8A4A-8F0D3954FEF8}"/>
              </a:ext>
            </a:extLst>
          </p:cNvPr>
          <p:cNvCxnSpPr/>
          <p:nvPr/>
        </p:nvCxnSpPr>
        <p:spPr>
          <a:xfrm>
            <a:off x="3631842" y="1828799"/>
            <a:ext cx="2079938" cy="0"/>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
        <p:nvSpPr>
          <p:cNvPr id="64" name="TextBox 63">
            <a:extLst>
              <a:ext uri="{FF2B5EF4-FFF2-40B4-BE49-F238E27FC236}">
                <a16:creationId xmlns:a16="http://schemas.microsoft.com/office/drawing/2014/main" id="{B4B6CDD7-DA9B-93EE-8DC1-68731163501B}"/>
              </a:ext>
            </a:extLst>
          </p:cNvPr>
          <p:cNvSpPr txBox="1"/>
          <p:nvPr/>
        </p:nvSpPr>
        <p:spPr>
          <a:xfrm>
            <a:off x="4333741" y="1790163"/>
            <a:ext cx="463588" cy="276999"/>
          </a:xfrm>
          <a:prstGeom prst="rect">
            <a:avLst/>
          </a:prstGeom>
          <a:noFill/>
        </p:spPr>
        <p:txBody>
          <a:bodyPr wrap="none" rtlCol="0">
            <a:spAutoFit/>
          </a:bodyPr>
          <a:lstStyle/>
          <a:p>
            <a:r>
              <a:rPr lang="en-US" sz="1200" dirty="0"/>
              <a:t>~1m</a:t>
            </a:r>
          </a:p>
        </p:txBody>
      </p:sp>
    </p:spTree>
    <p:extLst>
      <p:ext uri="{BB962C8B-B14F-4D97-AF65-F5344CB8AC3E}">
        <p14:creationId xmlns:p14="http://schemas.microsoft.com/office/powerpoint/2010/main" val="3338792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subTnLst>
                                    <p:set>
                                      <p:cBhvr override="childStyle">
                                        <p:cTn dur="1" fill="hold" display="0" masterRel="nextClick" afterEffect="1"/>
                                        <p:tgtEl>
                                          <p:spTgt spid="46"/>
                                        </p:tgtEl>
                                        <p:attrNameLst>
                                          <p:attrName>style.visibility</p:attrName>
                                        </p:attrNameLst>
                                      </p:cBhvr>
                                      <p:to>
                                        <p:strVal val="hidden"/>
                                      </p:to>
                                    </p:set>
                                  </p:subTnLst>
                                </p:cTn>
                              </p:par>
                              <p:par>
                                <p:cTn id="7" presetID="1" presetClass="entr" presetSubtype="0" fill="hold" nodeType="withEffect">
                                  <p:stCondLst>
                                    <p:cond delay="0"/>
                                  </p:stCondLst>
                                  <p:childTnLst>
                                    <p:set>
                                      <p:cBhvr>
                                        <p:cTn id="8" dur="1" fill="hold">
                                          <p:stCondLst>
                                            <p:cond delay="0"/>
                                          </p:stCondLst>
                                        </p:cTn>
                                        <p:tgtEl>
                                          <p:spTgt spid="45"/>
                                        </p:tgtEl>
                                        <p:attrNameLst>
                                          <p:attrName>style.visibility</p:attrName>
                                        </p:attrNameLst>
                                      </p:cBhvr>
                                      <p:to>
                                        <p:strVal val="visible"/>
                                      </p:to>
                                    </p:set>
                                  </p:childTnLst>
                                  <p:subTnLst>
                                    <p:set>
                                      <p:cBhvr override="childStyle">
                                        <p:cTn dur="1" fill="hold" display="0" masterRel="nextClick" afterEffect="1"/>
                                        <p:tgtEl>
                                          <p:spTgt spid="45"/>
                                        </p:tgtEl>
                                        <p:attrNameLst>
                                          <p:attrName>style.visibility</p:attrName>
                                        </p:attrNameLst>
                                      </p:cBhvr>
                                      <p:to>
                                        <p:strVal val="hidden"/>
                                      </p:to>
                                    </p:set>
                                  </p:subTnLst>
                                </p:cTn>
                              </p:par>
                              <p:par>
                                <p:cTn id="9" presetID="1" presetClass="entr" presetSubtype="0" fill="hold" grpId="0" nodeType="withEffect">
                                  <p:stCondLst>
                                    <p:cond delay="0"/>
                                  </p:stCondLst>
                                  <p:childTnLst>
                                    <p:set>
                                      <p:cBhvr>
                                        <p:cTn id="10" dur="1" fill="hold">
                                          <p:stCondLst>
                                            <p:cond delay="0"/>
                                          </p:stCondLst>
                                        </p:cTn>
                                        <p:tgtEl>
                                          <p:spTgt spid="61"/>
                                        </p:tgtEl>
                                        <p:attrNameLst>
                                          <p:attrName>style.visibility</p:attrName>
                                        </p:attrNameLst>
                                      </p:cBhvr>
                                      <p:to>
                                        <p:strVal val="visible"/>
                                      </p:to>
                                    </p:set>
                                  </p:childTnLst>
                                  <p:subTnLst>
                                    <p:set>
                                      <p:cBhvr override="childStyle">
                                        <p:cTn dur="1" fill="hold" display="0" masterRel="nextClick" afterEffect="1"/>
                                        <p:tgtEl>
                                          <p:spTgt spid="61"/>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3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4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4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2"/>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4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nodeType="clickEffect">
                                  <p:stCondLst>
                                    <p:cond delay="0"/>
                                  </p:stCondLst>
                                  <p:childTnLst>
                                    <p:set>
                                      <p:cBhvr>
                                        <p:cTn id="48" dur="1" fill="hold">
                                          <p:stCondLst>
                                            <p:cond delay="0"/>
                                          </p:stCondLst>
                                        </p:cTn>
                                        <p:tgtEl>
                                          <p:spTgt spid="39"/>
                                        </p:tgtEl>
                                        <p:attrNameLst>
                                          <p:attrName>style.visibility</p:attrName>
                                        </p:attrNameLst>
                                      </p:cBhvr>
                                      <p:to>
                                        <p:strVal val="visible"/>
                                      </p:to>
                                    </p:set>
                                    <p:animEffect transition="in" filter="wipe(up)">
                                      <p:cBhvr>
                                        <p:cTn id="49" dur="500"/>
                                        <p:tgtEl>
                                          <p:spTgt spid="39"/>
                                        </p:tgtEl>
                                      </p:cBhvr>
                                    </p:animEffec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7"/>
                                        </p:tgtEl>
                                        <p:attrNameLst>
                                          <p:attrName>style.visibility</p:attrName>
                                        </p:attrNameLst>
                                      </p:cBhvr>
                                      <p:to>
                                        <p:strVal val="visible"/>
                                      </p:to>
                                    </p:set>
                                  </p:childTnLst>
                                </p:cTn>
                              </p:par>
                              <p:par>
                                <p:cTn id="54" presetID="1" presetClass="entr" presetSubtype="0" fill="hold" nodeType="withEffect">
                                  <p:stCondLst>
                                    <p:cond delay="0"/>
                                  </p:stCondLst>
                                  <p:childTnLst>
                                    <p:set>
                                      <p:cBhvr>
                                        <p:cTn id="55" dur="1" fill="hold">
                                          <p:stCondLst>
                                            <p:cond delay="0"/>
                                          </p:stCondLst>
                                        </p:cTn>
                                        <p:tgtEl>
                                          <p:spTgt spid="5"/>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44"/>
                                        </p:tgtEl>
                                        <p:attrNameLst>
                                          <p:attrName>style.visibility</p:attrName>
                                        </p:attrNameLst>
                                      </p:cBhvr>
                                      <p:to>
                                        <p:strVal val="visible"/>
                                      </p:to>
                                    </p:set>
                                    <p:animEffect transition="in" filter="wipe(left)">
                                      <p:cBhvr>
                                        <p:cTn id="60" dur="500"/>
                                        <p:tgtEl>
                                          <p:spTgt spid="44"/>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grpId="0" nodeType="clickEffect">
                                  <p:stCondLst>
                                    <p:cond delay="0"/>
                                  </p:stCondLst>
                                  <p:childTnLst>
                                    <p:set>
                                      <p:cBhvr>
                                        <p:cTn id="64" dur="1" fill="hold">
                                          <p:stCondLst>
                                            <p:cond delay="0"/>
                                          </p:stCondLst>
                                        </p:cTn>
                                        <p:tgtEl>
                                          <p:spTgt spid="56"/>
                                        </p:tgtEl>
                                        <p:attrNameLst>
                                          <p:attrName>style.visibility</p:attrName>
                                        </p:attrNameLst>
                                      </p:cBhvr>
                                      <p:to>
                                        <p:strVal val="visible"/>
                                      </p:to>
                                    </p:set>
                                    <p:animEffect transition="in" filter="wipe(left)">
                                      <p:cBhvr>
                                        <p:cTn id="65"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56" grpId="0"/>
      <p:bldP spid="28" grpId="0"/>
      <p:bldP spid="61" grpId="0"/>
      <p:bldP spid="70" grpId="0"/>
      <p:bldP spid="71" grpId="0"/>
      <p:bldP spid="138" grpId="0"/>
      <p:bldP spid="142" grpId="0"/>
      <p:bldP spid="14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90853E5-D86E-55B2-B09D-F701BA85AE8A}"/>
              </a:ext>
            </a:extLst>
          </p:cNvPr>
          <p:cNvSpPr txBox="1"/>
          <p:nvPr/>
        </p:nvSpPr>
        <p:spPr>
          <a:xfrm>
            <a:off x="647217" y="904932"/>
            <a:ext cx="3345596" cy="369332"/>
          </a:xfrm>
          <a:prstGeom prst="rect">
            <a:avLst/>
          </a:prstGeom>
          <a:noFill/>
        </p:spPr>
        <p:txBody>
          <a:bodyPr wrap="none" rtlCol="0">
            <a:spAutoFit/>
          </a:bodyPr>
          <a:lstStyle/>
          <a:p>
            <a:r>
              <a:rPr lang="en-US" b="1" dirty="0"/>
              <a:t>3 Torr H</a:t>
            </a:r>
            <a:r>
              <a:rPr lang="en-US" b="1" baseline="-25000" dirty="0"/>
              <a:t>2</a:t>
            </a:r>
            <a:r>
              <a:rPr lang="en-US" b="1" dirty="0"/>
              <a:t> plasma, e-beam-ionized</a:t>
            </a:r>
          </a:p>
        </p:txBody>
      </p:sp>
      <p:sp>
        <p:nvSpPr>
          <p:cNvPr id="4" name="TextBox 3">
            <a:extLst>
              <a:ext uri="{FF2B5EF4-FFF2-40B4-BE49-F238E27FC236}">
                <a16:creationId xmlns:a16="http://schemas.microsoft.com/office/drawing/2014/main" id="{A4F5C659-2445-ADD1-4F02-0CCFE117A1DC}"/>
              </a:ext>
            </a:extLst>
          </p:cNvPr>
          <p:cNvSpPr txBox="1"/>
          <p:nvPr/>
        </p:nvSpPr>
        <p:spPr>
          <a:xfrm>
            <a:off x="336944" y="438097"/>
            <a:ext cx="8357288" cy="507831"/>
          </a:xfrm>
          <a:prstGeom prst="rect">
            <a:avLst/>
          </a:prstGeom>
          <a:noFill/>
        </p:spPr>
        <p:txBody>
          <a:bodyPr wrap="none" rtlCol="0">
            <a:spAutoFit/>
          </a:bodyPr>
          <a:lstStyle/>
          <a:p>
            <a:r>
              <a:rPr lang="en-US" sz="2700" dirty="0"/>
              <a:t>We observed 5-6x faster ion wake evolution in H</a:t>
            </a:r>
            <a:r>
              <a:rPr lang="en-US" sz="2700" baseline="-25000" dirty="0"/>
              <a:t>2</a:t>
            </a:r>
            <a:r>
              <a:rPr lang="en-US" sz="2700" dirty="0"/>
              <a:t> plasma</a:t>
            </a:r>
          </a:p>
        </p:txBody>
      </p:sp>
      <p:grpSp>
        <p:nvGrpSpPr>
          <p:cNvPr id="39" name="Group 38">
            <a:extLst>
              <a:ext uri="{FF2B5EF4-FFF2-40B4-BE49-F238E27FC236}">
                <a16:creationId xmlns:a16="http://schemas.microsoft.com/office/drawing/2014/main" id="{64FD82DA-1022-16CC-C4BD-328310FC74E1}"/>
              </a:ext>
            </a:extLst>
          </p:cNvPr>
          <p:cNvGrpSpPr/>
          <p:nvPr/>
        </p:nvGrpSpPr>
        <p:grpSpPr>
          <a:xfrm>
            <a:off x="-18527" y="1185930"/>
            <a:ext cx="6200097" cy="1210794"/>
            <a:chOff x="-24702" y="1581240"/>
            <a:chExt cx="8266795" cy="1614391"/>
          </a:xfrm>
        </p:grpSpPr>
        <p:grpSp>
          <p:nvGrpSpPr>
            <p:cNvPr id="5" name="Group 4">
              <a:extLst>
                <a:ext uri="{FF2B5EF4-FFF2-40B4-BE49-F238E27FC236}">
                  <a16:creationId xmlns:a16="http://schemas.microsoft.com/office/drawing/2014/main" id="{1AFD76A1-B7AD-5D1C-077B-13F86B29C0AE}"/>
                </a:ext>
              </a:extLst>
            </p:cNvPr>
            <p:cNvGrpSpPr/>
            <p:nvPr/>
          </p:nvGrpSpPr>
          <p:grpSpPr>
            <a:xfrm>
              <a:off x="-24702" y="1581240"/>
              <a:ext cx="701954" cy="1614391"/>
              <a:chOff x="-24702" y="3148782"/>
              <a:chExt cx="701954" cy="1614391"/>
            </a:xfrm>
          </p:grpSpPr>
          <p:sp>
            <p:nvSpPr>
              <p:cNvPr id="6" name="TextBox 5">
                <a:extLst>
                  <a:ext uri="{FF2B5EF4-FFF2-40B4-BE49-F238E27FC236}">
                    <a16:creationId xmlns:a16="http://schemas.microsoft.com/office/drawing/2014/main" id="{2D02632E-7EF0-7E12-2D44-1D026EC1FD79}"/>
                  </a:ext>
                </a:extLst>
              </p:cNvPr>
              <p:cNvSpPr txBox="1"/>
              <p:nvPr/>
            </p:nvSpPr>
            <p:spPr>
              <a:xfrm>
                <a:off x="311768" y="3148782"/>
                <a:ext cx="363776" cy="400109"/>
              </a:xfrm>
              <a:prstGeom prst="rect">
                <a:avLst/>
              </a:prstGeom>
              <a:noFill/>
            </p:spPr>
            <p:txBody>
              <a:bodyPr wrap="none" rtlCol="0">
                <a:spAutoFit/>
              </a:bodyPr>
              <a:lstStyle/>
              <a:p>
                <a:r>
                  <a:rPr lang="en-US" sz="1350" b="1"/>
                  <a:t>2</a:t>
                </a:r>
              </a:p>
            </p:txBody>
          </p:sp>
          <p:sp>
            <p:nvSpPr>
              <p:cNvPr id="7" name="TextBox 6">
                <a:extLst>
                  <a:ext uri="{FF2B5EF4-FFF2-40B4-BE49-F238E27FC236}">
                    <a16:creationId xmlns:a16="http://schemas.microsoft.com/office/drawing/2014/main" id="{69017612-11F4-5D25-5E1D-E4DC3D2A6535}"/>
                  </a:ext>
                </a:extLst>
              </p:cNvPr>
              <p:cNvSpPr txBox="1"/>
              <p:nvPr/>
            </p:nvSpPr>
            <p:spPr>
              <a:xfrm>
                <a:off x="242946" y="4363064"/>
                <a:ext cx="434306" cy="400109"/>
              </a:xfrm>
              <a:prstGeom prst="rect">
                <a:avLst/>
              </a:prstGeom>
              <a:noFill/>
            </p:spPr>
            <p:txBody>
              <a:bodyPr wrap="none" rtlCol="0">
                <a:spAutoFit/>
              </a:bodyPr>
              <a:lstStyle/>
              <a:p>
                <a:r>
                  <a:rPr lang="en-US" sz="1350" b="1"/>
                  <a:t>-2</a:t>
                </a:r>
              </a:p>
            </p:txBody>
          </p:sp>
          <p:sp>
            <p:nvSpPr>
              <p:cNvPr id="8" name="TextBox 7">
                <a:extLst>
                  <a:ext uri="{FF2B5EF4-FFF2-40B4-BE49-F238E27FC236}">
                    <a16:creationId xmlns:a16="http://schemas.microsoft.com/office/drawing/2014/main" id="{C94DE188-93B1-9587-C4DC-D18B440446FE}"/>
                  </a:ext>
                </a:extLst>
              </p:cNvPr>
              <p:cNvSpPr txBox="1"/>
              <p:nvPr/>
            </p:nvSpPr>
            <p:spPr>
              <a:xfrm rot="16200000">
                <a:off x="-268358" y="3757852"/>
                <a:ext cx="887422" cy="400109"/>
              </a:xfrm>
              <a:prstGeom prst="rect">
                <a:avLst/>
              </a:prstGeom>
              <a:noFill/>
            </p:spPr>
            <p:txBody>
              <a:bodyPr wrap="none" rtlCol="0">
                <a:spAutoFit/>
              </a:bodyPr>
              <a:lstStyle/>
              <a:p>
                <a:r>
                  <a:rPr lang="en-US" sz="1350" b="1" i="1"/>
                  <a:t>r</a:t>
                </a:r>
                <a:r>
                  <a:rPr lang="en-US" sz="1350"/>
                  <a:t> [mm]</a:t>
                </a:r>
              </a:p>
            </p:txBody>
          </p:sp>
          <p:sp>
            <p:nvSpPr>
              <p:cNvPr id="9" name="TextBox 8">
                <a:extLst>
                  <a:ext uri="{FF2B5EF4-FFF2-40B4-BE49-F238E27FC236}">
                    <a16:creationId xmlns:a16="http://schemas.microsoft.com/office/drawing/2014/main" id="{BF7B9C92-A775-6227-F3EB-6B2D89F8CCA9}"/>
                  </a:ext>
                </a:extLst>
              </p:cNvPr>
              <p:cNvSpPr txBox="1"/>
              <p:nvPr/>
            </p:nvSpPr>
            <p:spPr>
              <a:xfrm>
                <a:off x="304799" y="3769222"/>
                <a:ext cx="363776" cy="400109"/>
              </a:xfrm>
              <a:prstGeom prst="rect">
                <a:avLst/>
              </a:prstGeom>
              <a:noFill/>
            </p:spPr>
            <p:txBody>
              <a:bodyPr wrap="none" rtlCol="0">
                <a:spAutoFit/>
              </a:bodyPr>
              <a:lstStyle/>
              <a:p>
                <a:r>
                  <a:rPr lang="en-US" sz="1350" b="1"/>
                  <a:t>0</a:t>
                </a:r>
              </a:p>
            </p:txBody>
          </p:sp>
        </p:grpSp>
        <p:pic>
          <p:nvPicPr>
            <p:cNvPr id="15" name="Picture 14">
              <a:extLst>
                <a:ext uri="{FF2B5EF4-FFF2-40B4-BE49-F238E27FC236}">
                  <a16:creationId xmlns:a16="http://schemas.microsoft.com/office/drawing/2014/main" id="{05425239-E3EA-1EBB-618A-43763E4E71C7}"/>
                </a:ext>
              </a:extLst>
            </p:cNvPr>
            <p:cNvPicPr>
              <a:picLocks noChangeAspect="1"/>
            </p:cNvPicPr>
            <p:nvPr/>
          </p:nvPicPr>
          <p:blipFill>
            <a:blip r:embed="rId3"/>
            <a:stretch>
              <a:fillRect/>
            </a:stretch>
          </p:blipFill>
          <p:spPr>
            <a:xfrm>
              <a:off x="562943" y="1754035"/>
              <a:ext cx="7679150" cy="1264622"/>
            </a:xfrm>
            <a:prstGeom prst="rect">
              <a:avLst/>
            </a:prstGeom>
          </p:spPr>
        </p:pic>
        <p:sp>
          <p:nvSpPr>
            <p:cNvPr id="18" name="TextBox 17">
              <a:extLst>
                <a:ext uri="{FF2B5EF4-FFF2-40B4-BE49-F238E27FC236}">
                  <a16:creationId xmlns:a16="http://schemas.microsoft.com/office/drawing/2014/main" id="{6D043DC2-994C-4E9B-7DE3-1887B23AF3A0}"/>
                </a:ext>
              </a:extLst>
            </p:cNvPr>
            <p:cNvSpPr txBox="1"/>
            <p:nvPr/>
          </p:nvSpPr>
          <p:spPr>
            <a:xfrm>
              <a:off x="818707" y="1666700"/>
              <a:ext cx="857500" cy="430886"/>
            </a:xfrm>
            <a:prstGeom prst="rect">
              <a:avLst/>
            </a:prstGeom>
            <a:solidFill>
              <a:srgbClr val="420954"/>
            </a:solidFill>
          </p:spPr>
          <p:txBody>
            <a:bodyPr wrap="none" rtlCol="0">
              <a:spAutoFit/>
            </a:bodyPr>
            <a:lstStyle/>
            <a:p>
              <a:r>
                <a:rPr lang="en-US" sz="1500" b="1" dirty="0">
                  <a:solidFill>
                    <a:schemeClr val="bg1"/>
                  </a:solidFill>
                </a:rPr>
                <a:t>∆</a:t>
              </a:r>
              <a:r>
                <a:rPr lang="en-US" sz="1500" b="1" i="1" dirty="0">
                  <a:solidFill>
                    <a:schemeClr val="bg1"/>
                  </a:solidFill>
                </a:rPr>
                <a:t>t</a:t>
              </a:r>
              <a:r>
                <a:rPr lang="en-US" sz="1500" b="1" dirty="0">
                  <a:solidFill>
                    <a:schemeClr val="bg1"/>
                  </a:solidFill>
                </a:rPr>
                <a:t> &lt; 0</a:t>
              </a:r>
            </a:p>
          </p:txBody>
        </p:sp>
        <p:sp>
          <p:nvSpPr>
            <p:cNvPr id="19" name="TextBox 18">
              <a:extLst>
                <a:ext uri="{FF2B5EF4-FFF2-40B4-BE49-F238E27FC236}">
                  <a16:creationId xmlns:a16="http://schemas.microsoft.com/office/drawing/2014/main" id="{3E0939DD-7CA2-8505-5A20-26CC0B0657B2}"/>
                </a:ext>
              </a:extLst>
            </p:cNvPr>
            <p:cNvSpPr txBox="1"/>
            <p:nvPr/>
          </p:nvSpPr>
          <p:spPr>
            <a:xfrm>
              <a:off x="2846183" y="1684077"/>
              <a:ext cx="673689" cy="430886"/>
            </a:xfrm>
            <a:prstGeom prst="rect">
              <a:avLst/>
            </a:prstGeom>
            <a:solidFill>
              <a:srgbClr val="420954"/>
            </a:solidFill>
          </p:spPr>
          <p:txBody>
            <a:bodyPr wrap="none" rtlCol="0">
              <a:spAutoFit/>
            </a:bodyPr>
            <a:lstStyle/>
            <a:p>
              <a:r>
                <a:rPr lang="en-US" sz="1500" b="1" dirty="0">
                  <a:solidFill>
                    <a:schemeClr val="bg1"/>
                  </a:solidFill>
                </a:rPr>
                <a:t>1 ns</a:t>
              </a:r>
            </a:p>
          </p:txBody>
        </p:sp>
        <p:sp>
          <p:nvSpPr>
            <p:cNvPr id="20" name="TextBox 19">
              <a:extLst>
                <a:ext uri="{FF2B5EF4-FFF2-40B4-BE49-F238E27FC236}">
                  <a16:creationId xmlns:a16="http://schemas.microsoft.com/office/drawing/2014/main" id="{6D1EC703-1446-4E84-0BE6-BD4B9C20635F}"/>
                </a:ext>
              </a:extLst>
            </p:cNvPr>
            <p:cNvSpPr txBox="1"/>
            <p:nvPr/>
          </p:nvSpPr>
          <p:spPr>
            <a:xfrm>
              <a:off x="4821283" y="1688676"/>
              <a:ext cx="682885" cy="430886"/>
            </a:xfrm>
            <a:prstGeom prst="rect">
              <a:avLst/>
            </a:prstGeom>
            <a:solidFill>
              <a:srgbClr val="420954"/>
            </a:solidFill>
          </p:spPr>
          <p:txBody>
            <a:bodyPr wrap="square" rtlCol="0">
              <a:spAutoFit/>
            </a:bodyPr>
            <a:lstStyle/>
            <a:p>
              <a:r>
                <a:rPr lang="en-US" sz="1500" b="1" dirty="0">
                  <a:solidFill>
                    <a:schemeClr val="bg1"/>
                  </a:solidFill>
                </a:rPr>
                <a:t>2 ns</a:t>
              </a:r>
            </a:p>
          </p:txBody>
        </p:sp>
        <p:sp>
          <p:nvSpPr>
            <p:cNvPr id="21" name="TextBox 20">
              <a:extLst>
                <a:ext uri="{FF2B5EF4-FFF2-40B4-BE49-F238E27FC236}">
                  <a16:creationId xmlns:a16="http://schemas.microsoft.com/office/drawing/2014/main" id="{1771D94D-B32A-F6CF-1FA3-7AD898EBACEE}"/>
                </a:ext>
              </a:extLst>
            </p:cNvPr>
            <p:cNvSpPr txBox="1"/>
            <p:nvPr/>
          </p:nvSpPr>
          <p:spPr>
            <a:xfrm>
              <a:off x="6805579" y="1656367"/>
              <a:ext cx="673689" cy="430886"/>
            </a:xfrm>
            <a:prstGeom prst="rect">
              <a:avLst/>
            </a:prstGeom>
            <a:solidFill>
              <a:srgbClr val="420954"/>
            </a:solidFill>
          </p:spPr>
          <p:txBody>
            <a:bodyPr wrap="none" rtlCol="0">
              <a:spAutoFit/>
            </a:bodyPr>
            <a:lstStyle/>
            <a:p>
              <a:r>
                <a:rPr lang="en-US" sz="1500" b="1" dirty="0">
                  <a:solidFill>
                    <a:schemeClr val="bg1"/>
                  </a:solidFill>
                </a:rPr>
                <a:t>4 ns</a:t>
              </a:r>
            </a:p>
          </p:txBody>
        </p:sp>
      </p:grpSp>
      <p:grpSp>
        <p:nvGrpSpPr>
          <p:cNvPr id="40" name="Group 39">
            <a:extLst>
              <a:ext uri="{FF2B5EF4-FFF2-40B4-BE49-F238E27FC236}">
                <a16:creationId xmlns:a16="http://schemas.microsoft.com/office/drawing/2014/main" id="{C48D4276-9524-DB93-6982-27359206627B}"/>
              </a:ext>
            </a:extLst>
          </p:cNvPr>
          <p:cNvGrpSpPr/>
          <p:nvPr/>
        </p:nvGrpSpPr>
        <p:grpSpPr>
          <a:xfrm>
            <a:off x="6302658" y="1242273"/>
            <a:ext cx="2776028" cy="1040802"/>
            <a:chOff x="8403544" y="1656364"/>
            <a:chExt cx="3701370" cy="1387736"/>
          </a:xfrm>
        </p:grpSpPr>
        <p:pic>
          <p:nvPicPr>
            <p:cNvPr id="17" name="Picture 16">
              <a:extLst>
                <a:ext uri="{FF2B5EF4-FFF2-40B4-BE49-F238E27FC236}">
                  <a16:creationId xmlns:a16="http://schemas.microsoft.com/office/drawing/2014/main" id="{CA9FEEA4-5988-00A4-286B-2F1DD0DA0D61}"/>
                </a:ext>
              </a:extLst>
            </p:cNvPr>
            <p:cNvPicPr>
              <a:picLocks noChangeAspect="1"/>
            </p:cNvPicPr>
            <p:nvPr/>
          </p:nvPicPr>
          <p:blipFill>
            <a:blip r:embed="rId4"/>
            <a:stretch>
              <a:fillRect/>
            </a:stretch>
          </p:blipFill>
          <p:spPr>
            <a:xfrm>
              <a:off x="8403544" y="1739519"/>
              <a:ext cx="3701370" cy="1304581"/>
            </a:xfrm>
            <a:prstGeom prst="rect">
              <a:avLst/>
            </a:prstGeom>
          </p:spPr>
        </p:pic>
        <p:sp>
          <p:nvSpPr>
            <p:cNvPr id="22" name="TextBox 21">
              <a:extLst>
                <a:ext uri="{FF2B5EF4-FFF2-40B4-BE49-F238E27FC236}">
                  <a16:creationId xmlns:a16="http://schemas.microsoft.com/office/drawing/2014/main" id="{6A07F676-F855-A6ED-B9EA-217D62562F59}"/>
                </a:ext>
              </a:extLst>
            </p:cNvPr>
            <p:cNvSpPr txBox="1"/>
            <p:nvPr/>
          </p:nvSpPr>
          <p:spPr>
            <a:xfrm>
              <a:off x="8744380" y="1656364"/>
              <a:ext cx="673689" cy="430887"/>
            </a:xfrm>
            <a:prstGeom prst="rect">
              <a:avLst/>
            </a:prstGeom>
            <a:solidFill>
              <a:srgbClr val="420954"/>
            </a:solidFill>
          </p:spPr>
          <p:txBody>
            <a:bodyPr wrap="none" rtlCol="0">
              <a:spAutoFit/>
            </a:bodyPr>
            <a:lstStyle/>
            <a:p>
              <a:r>
                <a:rPr lang="en-US" sz="1500" b="1" dirty="0">
                  <a:solidFill>
                    <a:schemeClr val="bg1"/>
                  </a:solidFill>
                </a:rPr>
                <a:t>5 ns</a:t>
              </a:r>
            </a:p>
          </p:txBody>
        </p:sp>
        <p:sp>
          <p:nvSpPr>
            <p:cNvPr id="23" name="TextBox 22">
              <a:extLst>
                <a:ext uri="{FF2B5EF4-FFF2-40B4-BE49-F238E27FC236}">
                  <a16:creationId xmlns:a16="http://schemas.microsoft.com/office/drawing/2014/main" id="{5B001CBE-BF0F-6457-A7E6-34BB4CA3C581}"/>
                </a:ext>
              </a:extLst>
            </p:cNvPr>
            <p:cNvSpPr txBox="1"/>
            <p:nvPr/>
          </p:nvSpPr>
          <p:spPr>
            <a:xfrm>
              <a:off x="10642724" y="1666699"/>
              <a:ext cx="804067" cy="430887"/>
            </a:xfrm>
            <a:prstGeom prst="rect">
              <a:avLst/>
            </a:prstGeom>
            <a:solidFill>
              <a:srgbClr val="420954"/>
            </a:solidFill>
          </p:spPr>
          <p:txBody>
            <a:bodyPr wrap="none" rtlCol="0">
              <a:spAutoFit/>
            </a:bodyPr>
            <a:lstStyle/>
            <a:p>
              <a:r>
                <a:rPr lang="en-US" sz="1500" b="1" dirty="0">
                  <a:solidFill>
                    <a:schemeClr val="bg1"/>
                  </a:solidFill>
                </a:rPr>
                <a:t>10 ns</a:t>
              </a:r>
            </a:p>
          </p:txBody>
        </p:sp>
      </p:grpSp>
      <p:grpSp>
        <p:nvGrpSpPr>
          <p:cNvPr id="41" name="Group 40">
            <a:extLst>
              <a:ext uri="{FF2B5EF4-FFF2-40B4-BE49-F238E27FC236}">
                <a16:creationId xmlns:a16="http://schemas.microsoft.com/office/drawing/2014/main" id="{9422B5E8-2455-4FA2-B00E-5EF8F2F7BB10}"/>
              </a:ext>
            </a:extLst>
          </p:cNvPr>
          <p:cNvGrpSpPr/>
          <p:nvPr/>
        </p:nvGrpSpPr>
        <p:grpSpPr>
          <a:xfrm>
            <a:off x="-13083" y="2279943"/>
            <a:ext cx="3234981" cy="1210794"/>
            <a:chOff x="-17444" y="3039922"/>
            <a:chExt cx="4313307" cy="1614391"/>
          </a:xfrm>
        </p:grpSpPr>
        <p:grpSp>
          <p:nvGrpSpPr>
            <p:cNvPr id="10" name="Group 9">
              <a:extLst>
                <a:ext uri="{FF2B5EF4-FFF2-40B4-BE49-F238E27FC236}">
                  <a16:creationId xmlns:a16="http://schemas.microsoft.com/office/drawing/2014/main" id="{F1ADF1F1-842A-8FC7-447D-4BF89E75EE10}"/>
                </a:ext>
              </a:extLst>
            </p:cNvPr>
            <p:cNvGrpSpPr/>
            <p:nvPr/>
          </p:nvGrpSpPr>
          <p:grpSpPr>
            <a:xfrm>
              <a:off x="-17444" y="3039922"/>
              <a:ext cx="701954" cy="1614391"/>
              <a:chOff x="-17444" y="4607464"/>
              <a:chExt cx="701954" cy="1614391"/>
            </a:xfrm>
          </p:grpSpPr>
          <p:sp>
            <p:nvSpPr>
              <p:cNvPr id="11" name="TextBox 10">
                <a:extLst>
                  <a:ext uri="{FF2B5EF4-FFF2-40B4-BE49-F238E27FC236}">
                    <a16:creationId xmlns:a16="http://schemas.microsoft.com/office/drawing/2014/main" id="{FC107A56-201C-582D-E475-1E90919D2F20}"/>
                  </a:ext>
                </a:extLst>
              </p:cNvPr>
              <p:cNvSpPr txBox="1"/>
              <p:nvPr/>
            </p:nvSpPr>
            <p:spPr>
              <a:xfrm>
                <a:off x="319026" y="4607464"/>
                <a:ext cx="363776" cy="400109"/>
              </a:xfrm>
              <a:prstGeom prst="rect">
                <a:avLst/>
              </a:prstGeom>
              <a:noFill/>
            </p:spPr>
            <p:txBody>
              <a:bodyPr wrap="none" rtlCol="0">
                <a:spAutoFit/>
              </a:bodyPr>
              <a:lstStyle/>
              <a:p>
                <a:r>
                  <a:rPr lang="en-US" sz="1350" b="1"/>
                  <a:t>2</a:t>
                </a:r>
              </a:p>
            </p:txBody>
          </p:sp>
          <p:sp>
            <p:nvSpPr>
              <p:cNvPr id="12" name="TextBox 11">
                <a:extLst>
                  <a:ext uri="{FF2B5EF4-FFF2-40B4-BE49-F238E27FC236}">
                    <a16:creationId xmlns:a16="http://schemas.microsoft.com/office/drawing/2014/main" id="{E7CD2B04-B9CC-E303-CD8C-6BBC46818EC4}"/>
                  </a:ext>
                </a:extLst>
              </p:cNvPr>
              <p:cNvSpPr txBox="1"/>
              <p:nvPr/>
            </p:nvSpPr>
            <p:spPr>
              <a:xfrm>
                <a:off x="250204" y="5821746"/>
                <a:ext cx="434306" cy="400109"/>
              </a:xfrm>
              <a:prstGeom prst="rect">
                <a:avLst/>
              </a:prstGeom>
              <a:noFill/>
            </p:spPr>
            <p:txBody>
              <a:bodyPr wrap="none" rtlCol="0">
                <a:spAutoFit/>
              </a:bodyPr>
              <a:lstStyle/>
              <a:p>
                <a:r>
                  <a:rPr lang="en-US" sz="1350" b="1"/>
                  <a:t>-2</a:t>
                </a:r>
              </a:p>
            </p:txBody>
          </p:sp>
          <p:sp>
            <p:nvSpPr>
              <p:cNvPr id="13" name="TextBox 12">
                <a:extLst>
                  <a:ext uri="{FF2B5EF4-FFF2-40B4-BE49-F238E27FC236}">
                    <a16:creationId xmlns:a16="http://schemas.microsoft.com/office/drawing/2014/main" id="{335125DC-8B8D-A47B-A0E7-71662771CEE1}"/>
                  </a:ext>
                </a:extLst>
              </p:cNvPr>
              <p:cNvSpPr txBox="1"/>
              <p:nvPr/>
            </p:nvSpPr>
            <p:spPr>
              <a:xfrm rot="16200000">
                <a:off x="-261100" y="5216534"/>
                <a:ext cx="887422" cy="400109"/>
              </a:xfrm>
              <a:prstGeom prst="rect">
                <a:avLst/>
              </a:prstGeom>
              <a:noFill/>
            </p:spPr>
            <p:txBody>
              <a:bodyPr wrap="none" rtlCol="0">
                <a:spAutoFit/>
              </a:bodyPr>
              <a:lstStyle/>
              <a:p>
                <a:r>
                  <a:rPr lang="en-US" sz="1350" b="1" i="1"/>
                  <a:t>r</a:t>
                </a:r>
                <a:r>
                  <a:rPr lang="en-US" sz="1350"/>
                  <a:t> [mm]</a:t>
                </a:r>
              </a:p>
            </p:txBody>
          </p:sp>
          <p:sp>
            <p:nvSpPr>
              <p:cNvPr id="14" name="TextBox 13">
                <a:extLst>
                  <a:ext uri="{FF2B5EF4-FFF2-40B4-BE49-F238E27FC236}">
                    <a16:creationId xmlns:a16="http://schemas.microsoft.com/office/drawing/2014/main" id="{24E798AA-DBB9-89E8-A92F-F49563C8C758}"/>
                  </a:ext>
                </a:extLst>
              </p:cNvPr>
              <p:cNvSpPr txBox="1"/>
              <p:nvPr/>
            </p:nvSpPr>
            <p:spPr>
              <a:xfrm>
                <a:off x="312056" y="5213393"/>
                <a:ext cx="363776" cy="400109"/>
              </a:xfrm>
              <a:prstGeom prst="rect">
                <a:avLst/>
              </a:prstGeom>
              <a:noFill/>
            </p:spPr>
            <p:txBody>
              <a:bodyPr wrap="none" rtlCol="0">
                <a:spAutoFit/>
              </a:bodyPr>
              <a:lstStyle/>
              <a:p>
                <a:r>
                  <a:rPr lang="en-US" sz="1350" b="1"/>
                  <a:t>0</a:t>
                </a:r>
              </a:p>
            </p:txBody>
          </p:sp>
        </p:grpSp>
        <p:pic>
          <p:nvPicPr>
            <p:cNvPr id="25" name="Picture 24">
              <a:extLst>
                <a:ext uri="{FF2B5EF4-FFF2-40B4-BE49-F238E27FC236}">
                  <a16:creationId xmlns:a16="http://schemas.microsoft.com/office/drawing/2014/main" id="{F7E80870-D76B-F594-AA8B-CCACB290E16E}"/>
                </a:ext>
              </a:extLst>
            </p:cNvPr>
            <p:cNvPicPr>
              <a:picLocks noChangeAspect="1"/>
            </p:cNvPicPr>
            <p:nvPr/>
          </p:nvPicPr>
          <p:blipFill>
            <a:blip r:embed="rId5"/>
            <a:stretch>
              <a:fillRect/>
            </a:stretch>
          </p:blipFill>
          <p:spPr>
            <a:xfrm>
              <a:off x="562943" y="3191450"/>
              <a:ext cx="3732920" cy="1264622"/>
            </a:xfrm>
            <a:prstGeom prst="rect">
              <a:avLst/>
            </a:prstGeom>
          </p:spPr>
        </p:pic>
        <p:sp>
          <p:nvSpPr>
            <p:cNvPr id="26" name="TextBox 25">
              <a:extLst>
                <a:ext uri="{FF2B5EF4-FFF2-40B4-BE49-F238E27FC236}">
                  <a16:creationId xmlns:a16="http://schemas.microsoft.com/office/drawing/2014/main" id="{90D4F669-E272-6B52-501D-2D756EADCBE8}"/>
                </a:ext>
              </a:extLst>
            </p:cNvPr>
            <p:cNvSpPr txBox="1"/>
            <p:nvPr/>
          </p:nvSpPr>
          <p:spPr>
            <a:xfrm>
              <a:off x="793154" y="3135057"/>
              <a:ext cx="804066" cy="430886"/>
            </a:xfrm>
            <a:prstGeom prst="rect">
              <a:avLst/>
            </a:prstGeom>
            <a:solidFill>
              <a:srgbClr val="420954"/>
            </a:solidFill>
          </p:spPr>
          <p:txBody>
            <a:bodyPr wrap="none" rtlCol="0">
              <a:spAutoFit/>
            </a:bodyPr>
            <a:lstStyle/>
            <a:p>
              <a:r>
                <a:rPr lang="en-US" sz="1500" b="1" dirty="0">
                  <a:solidFill>
                    <a:schemeClr val="bg1"/>
                  </a:solidFill>
                </a:rPr>
                <a:t>15 ns</a:t>
              </a:r>
            </a:p>
          </p:txBody>
        </p:sp>
        <p:sp>
          <p:nvSpPr>
            <p:cNvPr id="27" name="TextBox 26">
              <a:extLst>
                <a:ext uri="{FF2B5EF4-FFF2-40B4-BE49-F238E27FC236}">
                  <a16:creationId xmlns:a16="http://schemas.microsoft.com/office/drawing/2014/main" id="{0BF7400E-DC08-1781-4DAA-138AEF1ADC5B}"/>
                </a:ext>
              </a:extLst>
            </p:cNvPr>
            <p:cNvSpPr txBox="1"/>
            <p:nvPr/>
          </p:nvSpPr>
          <p:spPr>
            <a:xfrm>
              <a:off x="2810350" y="3144153"/>
              <a:ext cx="801789" cy="430886"/>
            </a:xfrm>
            <a:prstGeom prst="rect">
              <a:avLst/>
            </a:prstGeom>
            <a:solidFill>
              <a:srgbClr val="420954"/>
            </a:solidFill>
          </p:spPr>
          <p:txBody>
            <a:bodyPr wrap="square" rtlCol="0">
              <a:spAutoFit/>
            </a:bodyPr>
            <a:lstStyle/>
            <a:p>
              <a:r>
                <a:rPr lang="en-US" sz="1500" b="1" dirty="0">
                  <a:solidFill>
                    <a:schemeClr val="bg1"/>
                  </a:solidFill>
                </a:rPr>
                <a:t>25 ns</a:t>
              </a:r>
            </a:p>
          </p:txBody>
        </p:sp>
      </p:grpSp>
      <p:grpSp>
        <p:nvGrpSpPr>
          <p:cNvPr id="42" name="Group 41">
            <a:extLst>
              <a:ext uri="{FF2B5EF4-FFF2-40B4-BE49-F238E27FC236}">
                <a16:creationId xmlns:a16="http://schemas.microsoft.com/office/drawing/2014/main" id="{ACB8B9ED-8C05-C601-D37D-59842725CD09}"/>
              </a:ext>
            </a:extLst>
          </p:cNvPr>
          <p:cNvGrpSpPr/>
          <p:nvPr/>
        </p:nvGrpSpPr>
        <p:grpSpPr>
          <a:xfrm>
            <a:off x="3380984" y="2310971"/>
            <a:ext cx="5697702" cy="1061051"/>
            <a:chOff x="4507979" y="3081295"/>
            <a:chExt cx="7596935" cy="1414735"/>
          </a:xfrm>
        </p:grpSpPr>
        <p:pic>
          <p:nvPicPr>
            <p:cNvPr id="29" name="Picture 28">
              <a:extLst>
                <a:ext uri="{FF2B5EF4-FFF2-40B4-BE49-F238E27FC236}">
                  <a16:creationId xmlns:a16="http://schemas.microsoft.com/office/drawing/2014/main" id="{E4F52F8D-39CC-ED5E-5572-5ABCC6B77831}"/>
                </a:ext>
              </a:extLst>
            </p:cNvPr>
            <p:cNvPicPr>
              <a:picLocks noChangeAspect="1"/>
            </p:cNvPicPr>
            <p:nvPr/>
          </p:nvPicPr>
          <p:blipFill>
            <a:blip r:embed="rId6"/>
            <a:stretch>
              <a:fillRect/>
            </a:stretch>
          </p:blipFill>
          <p:spPr>
            <a:xfrm>
              <a:off x="4507979" y="3191450"/>
              <a:ext cx="7596935" cy="1304580"/>
            </a:xfrm>
            <a:prstGeom prst="rect">
              <a:avLst/>
            </a:prstGeom>
          </p:spPr>
        </p:pic>
        <p:sp>
          <p:nvSpPr>
            <p:cNvPr id="30" name="TextBox 29">
              <a:extLst>
                <a:ext uri="{FF2B5EF4-FFF2-40B4-BE49-F238E27FC236}">
                  <a16:creationId xmlns:a16="http://schemas.microsoft.com/office/drawing/2014/main" id="{C077DEF0-5AFC-F93E-C187-A086358E66C7}"/>
                </a:ext>
              </a:extLst>
            </p:cNvPr>
            <p:cNvSpPr txBox="1"/>
            <p:nvPr/>
          </p:nvSpPr>
          <p:spPr>
            <a:xfrm>
              <a:off x="6740389" y="3081295"/>
              <a:ext cx="804067" cy="430887"/>
            </a:xfrm>
            <a:prstGeom prst="rect">
              <a:avLst/>
            </a:prstGeom>
            <a:solidFill>
              <a:srgbClr val="420954"/>
            </a:solidFill>
          </p:spPr>
          <p:txBody>
            <a:bodyPr wrap="none" rtlCol="0">
              <a:spAutoFit/>
            </a:bodyPr>
            <a:lstStyle/>
            <a:p>
              <a:r>
                <a:rPr lang="en-US" sz="1500" b="1" dirty="0">
                  <a:solidFill>
                    <a:schemeClr val="bg1"/>
                  </a:solidFill>
                </a:rPr>
                <a:t>50 ns</a:t>
              </a:r>
            </a:p>
          </p:txBody>
        </p:sp>
        <p:sp>
          <p:nvSpPr>
            <p:cNvPr id="31" name="TextBox 30">
              <a:extLst>
                <a:ext uri="{FF2B5EF4-FFF2-40B4-BE49-F238E27FC236}">
                  <a16:creationId xmlns:a16="http://schemas.microsoft.com/office/drawing/2014/main" id="{08948703-BF34-EFF3-B08D-8551169499D4}"/>
                </a:ext>
              </a:extLst>
            </p:cNvPr>
            <p:cNvSpPr txBox="1"/>
            <p:nvPr/>
          </p:nvSpPr>
          <p:spPr>
            <a:xfrm>
              <a:off x="8744380" y="3081295"/>
              <a:ext cx="804067" cy="430887"/>
            </a:xfrm>
            <a:prstGeom prst="rect">
              <a:avLst/>
            </a:prstGeom>
            <a:solidFill>
              <a:srgbClr val="420954"/>
            </a:solidFill>
          </p:spPr>
          <p:txBody>
            <a:bodyPr wrap="none" rtlCol="0">
              <a:spAutoFit/>
            </a:bodyPr>
            <a:lstStyle/>
            <a:p>
              <a:r>
                <a:rPr lang="en-US" sz="1500" b="1" dirty="0">
                  <a:solidFill>
                    <a:schemeClr val="bg1"/>
                  </a:solidFill>
                </a:rPr>
                <a:t>70 ns</a:t>
              </a:r>
            </a:p>
          </p:txBody>
        </p:sp>
        <p:sp>
          <p:nvSpPr>
            <p:cNvPr id="32" name="TextBox 31">
              <a:extLst>
                <a:ext uri="{FF2B5EF4-FFF2-40B4-BE49-F238E27FC236}">
                  <a16:creationId xmlns:a16="http://schemas.microsoft.com/office/drawing/2014/main" id="{4235DD8C-BCE6-ECAE-B6F7-46997B7F5B96}"/>
                </a:ext>
              </a:extLst>
            </p:cNvPr>
            <p:cNvSpPr txBox="1"/>
            <p:nvPr/>
          </p:nvSpPr>
          <p:spPr>
            <a:xfrm>
              <a:off x="10681904" y="3088215"/>
              <a:ext cx="934444" cy="430887"/>
            </a:xfrm>
            <a:prstGeom prst="rect">
              <a:avLst/>
            </a:prstGeom>
            <a:solidFill>
              <a:srgbClr val="420954"/>
            </a:solidFill>
          </p:spPr>
          <p:txBody>
            <a:bodyPr wrap="none" rtlCol="0">
              <a:spAutoFit/>
            </a:bodyPr>
            <a:lstStyle/>
            <a:p>
              <a:r>
                <a:rPr lang="en-US" sz="1500" b="1" dirty="0">
                  <a:solidFill>
                    <a:schemeClr val="bg1"/>
                  </a:solidFill>
                </a:rPr>
                <a:t>100 ns</a:t>
              </a:r>
            </a:p>
          </p:txBody>
        </p:sp>
        <p:sp>
          <p:nvSpPr>
            <p:cNvPr id="33" name="TextBox 32">
              <a:extLst>
                <a:ext uri="{FF2B5EF4-FFF2-40B4-BE49-F238E27FC236}">
                  <a16:creationId xmlns:a16="http://schemas.microsoft.com/office/drawing/2014/main" id="{14CDEE16-AC54-456B-7017-F2F9F8DDD129}"/>
                </a:ext>
              </a:extLst>
            </p:cNvPr>
            <p:cNvSpPr txBox="1"/>
            <p:nvPr/>
          </p:nvSpPr>
          <p:spPr>
            <a:xfrm>
              <a:off x="4722173" y="3097243"/>
              <a:ext cx="804067" cy="430887"/>
            </a:xfrm>
            <a:prstGeom prst="rect">
              <a:avLst/>
            </a:prstGeom>
            <a:solidFill>
              <a:srgbClr val="420954"/>
            </a:solidFill>
          </p:spPr>
          <p:txBody>
            <a:bodyPr wrap="none" rtlCol="0">
              <a:spAutoFit/>
            </a:bodyPr>
            <a:lstStyle/>
            <a:p>
              <a:r>
                <a:rPr lang="en-US" sz="1500" b="1" dirty="0">
                  <a:solidFill>
                    <a:schemeClr val="bg1"/>
                  </a:solidFill>
                </a:rPr>
                <a:t>35 ns</a:t>
              </a:r>
            </a:p>
          </p:txBody>
        </p:sp>
      </p:grpSp>
      <p:sp>
        <p:nvSpPr>
          <p:cNvPr id="35" name="TextBox 34">
            <a:extLst>
              <a:ext uri="{FF2B5EF4-FFF2-40B4-BE49-F238E27FC236}">
                <a16:creationId xmlns:a16="http://schemas.microsoft.com/office/drawing/2014/main" id="{C15EC162-4818-2359-F0D5-6EBEE48E1AC8}"/>
              </a:ext>
            </a:extLst>
          </p:cNvPr>
          <p:cNvSpPr txBox="1"/>
          <p:nvPr/>
        </p:nvSpPr>
        <p:spPr>
          <a:xfrm>
            <a:off x="582499" y="3522399"/>
            <a:ext cx="5341975" cy="369332"/>
          </a:xfrm>
          <a:prstGeom prst="rect">
            <a:avLst/>
          </a:prstGeom>
          <a:noFill/>
        </p:spPr>
        <p:txBody>
          <a:bodyPr wrap="none" rtlCol="0">
            <a:spAutoFit/>
          </a:bodyPr>
          <a:lstStyle/>
          <a:p>
            <a:r>
              <a:rPr lang="en-US"/>
              <a:t>• Plasma structures no longer discernible for ∆</a:t>
            </a:r>
            <a:r>
              <a:rPr lang="en-US" i="1"/>
              <a:t>t</a:t>
            </a:r>
            <a:r>
              <a:rPr lang="en-US"/>
              <a:t> ≥ 70 ns</a:t>
            </a:r>
          </a:p>
        </p:txBody>
      </p:sp>
      <p:sp>
        <p:nvSpPr>
          <p:cNvPr id="36" name="TextBox 35">
            <a:extLst>
              <a:ext uri="{FF2B5EF4-FFF2-40B4-BE49-F238E27FC236}">
                <a16:creationId xmlns:a16="http://schemas.microsoft.com/office/drawing/2014/main" id="{A14BFFD7-B8B3-C3C6-0A37-06DD3EAB6EFF}"/>
              </a:ext>
            </a:extLst>
          </p:cNvPr>
          <p:cNvSpPr txBox="1"/>
          <p:nvPr/>
        </p:nvSpPr>
        <p:spPr>
          <a:xfrm>
            <a:off x="591415" y="4029075"/>
            <a:ext cx="8700074" cy="369332"/>
          </a:xfrm>
          <a:prstGeom prst="rect">
            <a:avLst/>
          </a:prstGeom>
          <a:noFill/>
        </p:spPr>
        <p:txBody>
          <a:bodyPr wrap="none" rtlCol="0">
            <a:spAutoFit/>
          </a:bodyPr>
          <a:lstStyle/>
          <a:p>
            <a:r>
              <a:rPr lang="en-US" dirty="0"/>
              <a:t>• Faster evolution consistent with ion motion governing plasma dynamics for ∆</a:t>
            </a:r>
            <a:r>
              <a:rPr lang="en-US" i="1" dirty="0"/>
              <a:t>t</a:t>
            </a:r>
            <a:r>
              <a:rPr lang="en-US" dirty="0"/>
              <a:t> ≳ 0.3 ns </a:t>
            </a:r>
            <a:r>
              <a:rPr lang="en-US" dirty="0">
                <a:solidFill>
                  <a:srgbClr val="FF0000"/>
                </a:solidFill>
              </a:rPr>
              <a:t>*</a:t>
            </a:r>
            <a:r>
              <a:rPr lang="en-US" dirty="0"/>
              <a:t> </a:t>
            </a:r>
          </a:p>
        </p:txBody>
      </p:sp>
      <p:grpSp>
        <p:nvGrpSpPr>
          <p:cNvPr id="43" name="Group 42">
            <a:extLst>
              <a:ext uri="{FF2B5EF4-FFF2-40B4-BE49-F238E27FC236}">
                <a16:creationId xmlns:a16="http://schemas.microsoft.com/office/drawing/2014/main" id="{E5CE967C-D2F2-A27A-D07F-32918685BC1B}"/>
              </a:ext>
            </a:extLst>
          </p:cNvPr>
          <p:cNvGrpSpPr/>
          <p:nvPr/>
        </p:nvGrpSpPr>
        <p:grpSpPr>
          <a:xfrm>
            <a:off x="6284849" y="3402033"/>
            <a:ext cx="2793836" cy="420445"/>
            <a:chOff x="8379798" y="4536048"/>
            <a:chExt cx="3725115" cy="560593"/>
          </a:xfrm>
        </p:grpSpPr>
        <p:sp>
          <p:nvSpPr>
            <p:cNvPr id="34" name="Right Brace 33">
              <a:extLst>
                <a:ext uri="{FF2B5EF4-FFF2-40B4-BE49-F238E27FC236}">
                  <a16:creationId xmlns:a16="http://schemas.microsoft.com/office/drawing/2014/main" id="{E6259130-F6AA-D813-779B-26F1B8DCFE6A}"/>
                </a:ext>
              </a:extLst>
            </p:cNvPr>
            <p:cNvSpPr/>
            <p:nvPr/>
          </p:nvSpPr>
          <p:spPr>
            <a:xfrm rot="5400000">
              <a:off x="10165965" y="2749881"/>
              <a:ext cx="152781" cy="3725115"/>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sp>
          <p:nvSpPr>
            <p:cNvPr id="37" name="TextBox 36">
              <a:extLst>
                <a:ext uri="{FF2B5EF4-FFF2-40B4-BE49-F238E27FC236}">
                  <a16:creationId xmlns:a16="http://schemas.microsoft.com/office/drawing/2014/main" id="{744897AC-5231-7431-5875-400B692036E5}"/>
                </a:ext>
              </a:extLst>
            </p:cNvPr>
            <p:cNvSpPr txBox="1"/>
            <p:nvPr/>
          </p:nvSpPr>
          <p:spPr>
            <a:xfrm>
              <a:off x="9160410" y="4696532"/>
              <a:ext cx="2226422" cy="400109"/>
            </a:xfrm>
            <a:prstGeom prst="rect">
              <a:avLst/>
            </a:prstGeom>
            <a:noFill/>
          </p:spPr>
          <p:txBody>
            <a:bodyPr wrap="none" rtlCol="0">
              <a:spAutoFit/>
            </a:bodyPr>
            <a:lstStyle/>
            <a:p>
              <a:r>
                <a:rPr lang="en-US" sz="1350"/>
                <a:t>original probe profile</a:t>
              </a:r>
            </a:p>
          </p:txBody>
        </p:sp>
      </p:grpSp>
      <p:sp>
        <p:nvSpPr>
          <p:cNvPr id="44" name="TextBox 43">
            <a:extLst>
              <a:ext uri="{FF2B5EF4-FFF2-40B4-BE49-F238E27FC236}">
                <a16:creationId xmlns:a16="http://schemas.microsoft.com/office/drawing/2014/main" id="{8D6E3B41-8317-3155-6B19-4B872260C32B}"/>
              </a:ext>
            </a:extLst>
          </p:cNvPr>
          <p:cNvSpPr txBox="1"/>
          <p:nvPr/>
        </p:nvSpPr>
        <p:spPr>
          <a:xfrm>
            <a:off x="3170876" y="4489745"/>
            <a:ext cx="3333220" cy="276999"/>
          </a:xfrm>
          <a:prstGeom prst="rect">
            <a:avLst/>
          </a:prstGeom>
          <a:noFill/>
        </p:spPr>
        <p:txBody>
          <a:bodyPr wrap="none" rtlCol="0">
            <a:spAutoFit/>
          </a:bodyPr>
          <a:lstStyle/>
          <a:p>
            <a:r>
              <a:rPr lang="en-US" sz="1200" dirty="0">
                <a:solidFill>
                  <a:srgbClr val="FF0000"/>
                </a:solidFill>
                <a:latin typeface="Times New Roman" panose="02020603050405020304" pitchFamily="18" charset="0"/>
                <a:ea typeface="Times New Roman" panose="02020603050405020304" pitchFamily="18" charset="0"/>
              </a:rPr>
              <a:t>* </a:t>
            </a:r>
            <a:r>
              <a:rPr lang="en-US" sz="1200" dirty="0" err="1">
                <a:solidFill>
                  <a:srgbClr val="FF0000"/>
                </a:solidFill>
                <a:latin typeface="Times New Roman" panose="02020603050405020304" pitchFamily="18" charset="0"/>
                <a:ea typeface="Times New Roman" panose="02020603050405020304" pitchFamily="18" charset="0"/>
              </a:rPr>
              <a:t>Zgadzaj</a:t>
            </a:r>
            <a:r>
              <a:rPr lang="en-US" sz="1200" dirty="0">
                <a:solidFill>
                  <a:srgbClr val="FF0000"/>
                </a:solidFill>
                <a:latin typeface="Times New Roman" panose="02020603050405020304" pitchFamily="18" charset="0"/>
                <a:ea typeface="Times New Roman" panose="02020603050405020304" pitchFamily="18" charset="0"/>
              </a:rPr>
              <a:t> </a:t>
            </a:r>
            <a:r>
              <a:rPr lang="en-US" sz="1200" i="1" dirty="0">
                <a:solidFill>
                  <a:srgbClr val="FF0000"/>
                </a:solidFill>
                <a:latin typeface="Times New Roman" panose="02020603050405020304" pitchFamily="18" charset="0"/>
                <a:ea typeface="Times New Roman" panose="02020603050405020304" pitchFamily="18" charset="0"/>
              </a:rPr>
              <a:t>et al</a:t>
            </a:r>
            <a:r>
              <a:rPr lang="en-US" sz="1200" dirty="0">
                <a:solidFill>
                  <a:srgbClr val="FF0000"/>
                </a:solidFill>
                <a:latin typeface="Times New Roman" panose="02020603050405020304" pitchFamily="18" charset="0"/>
                <a:ea typeface="Times New Roman" panose="02020603050405020304" pitchFamily="18" charset="0"/>
              </a:rPr>
              <a:t>., </a:t>
            </a:r>
            <a:r>
              <a:rPr lang="en-US" sz="1200" i="1" dirty="0">
                <a:solidFill>
                  <a:srgbClr val="FF0000"/>
                </a:solidFill>
                <a:latin typeface="Times New Roman" panose="02020603050405020304" pitchFamily="18" charset="0"/>
                <a:ea typeface="Times New Roman" panose="02020603050405020304" pitchFamily="18" charset="0"/>
              </a:rPr>
              <a:t>Nature Commun.</a:t>
            </a:r>
            <a:r>
              <a:rPr lang="en-US" sz="1200" dirty="0">
                <a:solidFill>
                  <a:srgbClr val="FF0000"/>
                </a:solidFill>
                <a:latin typeface="Times New Roman" panose="02020603050405020304" pitchFamily="18" charset="0"/>
                <a:ea typeface="Times New Roman" panose="02020603050405020304" pitchFamily="18" charset="0"/>
              </a:rPr>
              <a:t> </a:t>
            </a:r>
            <a:r>
              <a:rPr lang="en-US" sz="1200" b="1" dirty="0">
                <a:solidFill>
                  <a:srgbClr val="FF0000"/>
                </a:solidFill>
                <a:latin typeface="Times New Roman" panose="02020603050405020304" pitchFamily="18" charset="0"/>
                <a:ea typeface="Times New Roman" panose="02020603050405020304" pitchFamily="18" charset="0"/>
              </a:rPr>
              <a:t>11</a:t>
            </a:r>
            <a:r>
              <a:rPr lang="en-US" sz="1200" dirty="0">
                <a:solidFill>
                  <a:srgbClr val="FF0000"/>
                </a:solidFill>
                <a:latin typeface="Times New Roman" panose="02020603050405020304" pitchFamily="18" charset="0"/>
                <a:ea typeface="Times New Roman" panose="02020603050405020304" pitchFamily="18" charset="0"/>
              </a:rPr>
              <a:t>, 4753 (2020).</a:t>
            </a:r>
          </a:p>
        </p:txBody>
      </p:sp>
    </p:spTree>
    <p:extLst>
      <p:ext uri="{BB962C8B-B14F-4D97-AF65-F5344CB8AC3E}">
        <p14:creationId xmlns:p14="http://schemas.microsoft.com/office/powerpoint/2010/main" val="702882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wipe(left)">
                                      <p:cBhvr>
                                        <p:cTn id="7" dur="500"/>
                                        <p:tgtEl>
                                          <p:spTgt spid="40"/>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41"/>
                                        </p:tgtEl>
                                        <p:attrNameLst>
                                          <p:attrName>style.visibility</p:attrName>
                                        </p:attrNameLst>
                                      </p:cBhvr>
                                      <p:to>
                                        <p:strVal val="visible"/>
                                      </p:to>
                                    </p:set>
                                    <p:animEffect transition="in" filter="wipe(left)">
                                      <p:cBhvr>
                                        <p:cTn id="11" dur="500"/>
                                        <p:tgtEl>
                                          <p:spTgt spid="41"/>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42"/>
                                        </p:tgtEl>
                                        <p:attrNameLst>
                                          <p:attrName>style.visibility</p:attrName>
                                        </p:attrNameLst>
                                      </p:cBhvr>
                                      <p:to>
                                        <p:strVal val="visible"/>
                                      </p:to>
                                    </p:set>
                                    <p:animEffect transition="in" filter="wipe(left)">
                                      <p:cBhvr>
                                        <p:cTn id="16" dur="500"/>
                                        <p:tgtEl>
                                          <p:spTgt spid="42"/>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35"/>
                                        </p:tgtEl>
                                        <p:attrNameLst>
                                          <p:attrName>style.visibility</p:attrName>
                                        </p:attrNameLst>
                                      </p:cBhvr>
                                      <p:to>
                                        <p:strVal val="visible"/>
                                      </p:to>
                                    </p:set>
                                    <p:animEffect transition="in" filter="wipe(left)">
                                      <p:cBhvr>
                                        <p:cTn id="21" dur="500"/>
                                        <p:tgtEl>
                                          <p:spTgt spid="35"/>
                                        </p:tgtEl>
                                      </p:cBhvr>
                                    </p:animEffect>
                                  </p:childTnLst>
                                </p:cTn>
                              </p:par>
                            </p:childTnLst>
                          </p:cTn>
                        </p:par>
                        <p:par>
                          <p:cTn id="22" fill="hold">
                            <p:stCondLst>
                              <p:cond delay="500"/>
                            </p:stCondLst>
                            <p:childTnLst>
                              <p:par>
                                <p:cTn id="23" presetID="22" presetClass="entr" presetSubtype="1" fill="hold" nodeType="afterEffect">
                                  <p:stCondLst>
                                    <p:cond delay="0"/>
                                  </p:stCondLst>
                                  <p:childTnLst>
                                    <p:set>
                                      <p:cBhvr>
                                        <p:cTn id="24" dur="1" fill="hold">
                                          <p:stCondLst>
                                            <p:cond delay="0"/>
                                          </p:stCondLst>
                                        </p:cTn>
                                        <p:tgtEl>
                                          <p:spTgt spid="43"/>
                                        </p:tgtEl>
                                        <p:attrNameLst>
                                          <p:attrName>style.visibility</p:attrName>
                                        </p:attrNameLst>
                                      </p:cBhvr>
                                      <p:to>
                                        <p:strVal val="visible"/>
                                      </p:to>
                                    </p:set>
                                    <p:animEffect transition="in" filter="wipe(up)">
                                      <p:cBhvr>
                                        <p:cTn id="25" dur="500"/>
                                        <p:tgtEl>
                                          <p:spTgt spid="43"/>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36"/>
                                        </p:tgtEl>
                                        <p:attrNameLst>
                                          <p:attrName>style.visibility</p:attrName>
                                        </p:attrNameLst>
                                      </p:cBhvr>
                                      <p:to>
                                        <p:strVal val="visible"/>
                                      </p:to>
                                    </p:set>
                                    <p:animEffect transition="in" filter="wipe(left)">
                                      <p:cBhvr>
                                        <p:cTn id="30" dur="500"/>
                                        <p:tgtEl>
                                          <p:spTgt spid="36"/>
                                        </p:tgtEl>
                                      </p:cBhvr>
                                    </p:animEffect>
                                  </p:childTnLst>
                                </p:cTn>
                              </p:par>
                            </p:childTnLst>
                          </p:cTn>
                        </p:par>
                        <p:par>
                          <p:cTn id="31" fill="hold">
                            <p:stCondLst>
                              <p:cond delay="500"/>
                            </p:stCondLst>
                            <p:childTnLst>
                              <p:par>
                                <p:cTn id="32" presetID="1" presetClass="entr" presetSubtype="0" fill="hold" grpId="0" nodeType="afterEffect">
                                  <p:stCondLst>
                                    <p:cond delay="0"/>
                                  </p:stCondLst>
                                  <p:childTnLst>
                                    <p:set>
                                      <p:cBhvr>
                                        <p:cTn id="33"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6" grpId="0"/>
      <p:bldP spid="4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C5EC9C-5095-DB78-0CBE-C81FC15101A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8625372-D6A4-61A1-14EC-B79BB5BF48FE}"/>
              </a:ext>
            </a:extLst>
          </p:cNvPr>
          <p:cNvSpPr>
            <a:spLocks noGrp="1"/>
          </p:cNvSpPr>
          <p:nvPr>
            <p:ph type="sldNum" sz="quarter" idx="12"/>
          </p:nvPr>
        </p:nvSpPr>
        <p:spPr/>
        <p:txBody>
          <a:bodyPr/>
          <a:lstStyle/>
          <a:p>
            <a:fld id="{CB5B7C82-8F43-4E26-A546-DA8214B1527A}" type="slidenum">
              <a:rPr lang="en-US" smtClean="0"/>
              <a:t>7</a:t>
            </a:fld>
            <a:endParaRPr lang="en-US"/>
          </a:p>
        </p:txBody>
      </p:sp>
      <p:sp>
        <p:nvSpPr>
          <p:cNvPr id="2" name="Title 1">
            <a:extLst>
              <a:ext uri="{FF2B5EF4-FFF2-40B4-BE49-F238E27FC236}">
                <a16:creationId xmlns:a16="http://schemas.microsoft.com/office/drawing/2014/main" id="{68D9FE35-7B43-74C9-73A6-D32CFBFA17C2}"/>
              </a:ext>
            </a:extLst>
          </p:cNvPr>
          <p:cNvSpPr>
            <a:spLocks noGrp="1"/>
          </p:cNvSpPr>
          <p:nvPr>
            <p:ph type="title"/>
          </p:nvPr>
        </p:nvSpPr>
        <p:spPr>
          <a:xfrm>
            <a:off x="111039" y="-93338"/>
            <a:ext cx="9032961" cy="1088068"/>
          </a:xfrm>
          <a:noFill/>
        </p:spPr>
        <p:txBody>
          <a:bodyPr>
            <a:normAutofit fontScale="90000"/>
          </a:bodyPr>
          <a:lstStyle/>
          <a:p>
            <a:br>
              <a:rPr lang="en-US" dirty="0"/>
            </a:br>
            <a:br>
              <a:rPr lang="en-US" dirty="0"/>
            </a:br>
            <a:br>
              <a:rPr lang="en-US" dirty="0"/>
            </a:br>
            <a:br>
              <a:rPr lang="en-US" dirty="0"/>
            </a:br>
            <a:r>
              <a:rPr lang="en-US" dirty="0"/>
              <a:t>Wake evolution depends on ion mass and density;</a:t>
            </a:r>
            <a:br>
              <a:rPr lang="en-US" dirty="0"/>
            </a:br>
            <a:r>
              <a:rPr lang="en-US" dirty="0"/>
              <a:t>plasma profile tapers in z</a:t>
            </a: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7F143DF8-D9E3-005A-8F4F-5EF9B3269160}"/>
                  </a:ext>
                </a:extLst>
              </p:cNvPr>
              <p:cNvSpPr txBox="1"/>
              <p:nvPr/>
            </p:nvSpPr>
            <p:spPr>
              <a:xfrm>
                <a:off x="3397927" y="2767157"/>
                <a:ext cx="4068064" cy="2032992"/>
              </a:xfrm>
              <a:prstGeom prst="rect">
                <a:avLst/>
              </a:prstGeom>
              <a:noFill/>
            </p:spPr>
            <p:txBody>
              <a:bodyPr wrap="square">
                <a:spAutoFit/>
              </a:bodyPr>
              <a:lstStyle/>
              <a:p>
                <a:pPr marL="158750" marR="0" lvl="0" algn="l" defTabSz="914400" rtl="0" eaLnBrk="1" fontAlgn="auto" latinLnBrk="0" hangingPunct="1">
                  <a:lnSpc>
                    <a:spcPct val="100000"/>
                  </a:lnSpc>
                  <a:spcBef>
                    <a:spcPts val="0"/>
                  </a:spcBef>
                  <a:spcAft>
                    <a:spcPts val="0"/>
                  </a:spcAft>
                  <a:buClr>
                    <a:srgbClr val="000000"/>
                  </a:buClr>
                  <a:buSzPts val="1100"/>
                  <a:tabLst/>
                  <a:defRPr/>
                </a:pPr>
                <a:r>
                  <a:rPr lang="en-US" dirty="0"/>
                  <a:t>Cylindrical (Sedov)</a:t>
                </a:r>
                <a:r>
                  <a:rPr lang="en-US" dirty="0">
                    <a:solidFill>
                      <a:srgbClr val="C00000"/>
                    </a:solidFill>
                  </a:rPr>
                  <a:t>*</a:t>
                </a:r>
                <a:r>
                  <a:rPr lang="en-US" dirty="0"/>
                  <a:t> blast wave: </a:t>
                </a:r>
                <a:endParaRPr lang="en-US" b="0" i="1" dirty="0">
                  <a:latin typeface="Cambria Math" panose="02040503050406030204" pitchFamily="18" charset="0"/>
                </a:endParaRPr>
              </a:p>
              <a:p>
                <a:pPr marL="457200" indent="-298450" defTabSz="914400">
                  <a:buClr>
                    <a:srgbClr val="000000"/>
                  </a:buClr>
                  <a:buSzPts val="1100"/>
                  <a:buFont typeface="Arial"/>
                  <a:buChar char="●"/>
                  <a:defRPr/>
                </a:pPr>
                <a14:m>
                  <m:oMath xmlns:m="http://schemas.openxmlformats.org/officeDocument/2006/math">
                    <m:r>
                      <a:rPr lang="en-US" b="0" i="1" smtClean="0">
                        <a:latin typeface="Cambria Math" panose="02040503050406030204" pitchFamily="18" charset="0"/>
                      </a:rPr>
                      <m:t>𝑅</m:t>
                    </m:r>
                    <m:d>
                      <m:dPr>
                        <m:ctrlPr>
                          <a:rPr lang="en-US" b="0" i="1" smtClean="0">
                            <a:latin typeface="Cambria Math" panose="02040503050406030204" pitchFamily="18" charset="0"/>
                          </a:rPr>
                        </m:ctrlPr>
                      </m:dPr>
                      <m:e>
                        <m:r>
                          <a:rPr lang="en-US" b="0" i="1" smtClean="0">
                            <a:latin typeface="Cambria Math" panose="02040503050406030204" pitchFamily="18" charset="0"/>
                          </a:rPr>
                          <m:t>𝑡</m:t>
                        </m:r>
                      </m:e>
                    </m:d>
                    <m:r>
                      <a:rPr lang="en-US" b="0" i="1" smtClean="0">
                        <a:latin typeface="Cambria Math" panose="02040503050406030204" pitchFamily="18" charset="0"/>
                      </a:rPr>
                      <m:t>=</m:t>
                    </m:r>
                    <m:r>
                      <a:rPr lang="en-US" b="0" i="1" smtClean="0">
                        <a:latin typeface="Cambria Math" panose="02040503050406030204" pitchFamily="18" charset="0"/>
                      </a:rPr>
                      <m:t>𝐴</m:t>
                    </m:r>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𝐸</m:t>
                                    </m:r>
                                  </m:e>
                                  <m:sub>
                                    <m:r>
                                      <a:rPr lang="en-US" b="0" i="1" smtClean="0">
                                        <a:latin typeface="Cambria Math" panose="02040503050406030204" pitchFamily="18" charset="0"/>
                                      </a:rPr>
                                      <m:t>𝑡h</m:t>
                                    </m:r>
                                  </m:sub>
                                </m:sSub>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𝜌</m:t>
                                    </m:r>
                                  </m:e>
                                  <m:sub>
                                    <m:r>
                                      <a:rPr lang="en-US" b="0" i="1" smtClean="0">
                                        <a:latin typeface="Cambria Math" panose="02040503050406030204" pitchFamily="18" charset="0"/>
                                      </a:rPr>
                                      <m:t>0</m:t>
                                    </m:r>
                                  </m:sub>
                                </m:sSub>
                              </m:den>
                            </m:f>
                          </m:e>
                        </m:d>
                      </m:e>
                      <m:sup>
                        <m:r>
                          <a:rPr lang="en-US" b="0" i="1" smtClean="0">
                            <a:latin typeface="Cambria Math" panose="02040503050406030204" pitchFamily="18" charset="0"/>
                          </a:rPr>
                          <m:t>1/4</m:t>
                        </m:r>
                      </m:sup>
                    </m:sSup>
                    <m:sSup>
                      <m:sSupPr>
                        <m:ctrlPr>
                          <a:rPr lang="en-US" b="0" i="1" smtClean="0">
                            <a:latin typeface="Cambria Math" panose="02040503050406030204" pitchFamily="18" charset="0"/>
                          </a:rPr>
                        </m:ctrlPr>
                      </m:sSupPr>
                      <m:e>
                        <m:r>
                          <a:rPr lang="en-US" b="0" i="1" smtClean="0">
                            <a:latin typeface="Cambria Math" panose="02040503050406030204" pitchFamily="18" charset="0"/>
                          </a:rPr>
                          <m:t>𝑡</m:t>
                        </m:r>
                      </m:e>
                      <m:sup>
                        <m:r>
                          <a:rPr lang="en-US" b="0" i="1" smtClean="0">
                            <a:latin typeface="Cambria Math" panose="02040503050406030204" pitchFamily="18" charset="0"/>
                          </a:rPr>
                          <m:t>1/2</m:t>
                        </m:r>
                      </m:sup>
                    </m:sSup>
                  </m:oMath>
                </a14:m>
                <a:endParaRPr lang="en-US" dirty="0"/>
              </a:p>
              <a:p>
                <a:pPr marL="457200" indent="-298450" defTabSz="914400">
                  <a:buClr>
                    <a:srgbClr val="000000"/>
                  </a:buClr>
                  <a:buSzPts val="1100"/>
                  <a:buFont typeface="Arial"/>
                  <a:buChar char="●"/>
                  <a:defRPr/>
                </a:pP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𝐸</m:t>
                        </m:r>
                      </m:e>
                      <m:sub>
                        <m:r>
                          <a:rPr lang="en-US" i="1">
                            <a:latin typeface="Cambria Math" panose="02040503050406030204" pitchFamily="18" charset="0"/>
                          </a:rPr>
                          <m:t>𝑡h</m:t>
                        </m:r>
                      </m:sub>
                    </m:sSub>
                    <m:r>
                      <a:rPr lang="en-US" i="1">
                        <a:latin typeface="Cambria Math" panose="02040503050406030204" pitchFamily="18" charset="0"/>
                      </a:rPr>
                      <m:t> </m:t>
                    </m:r>
                  </m:oMath>
                </a14:m>
                <a:r>
                  <a:rPr lang="en-US" dirty="0"/>
                  <a:t>= energy per unit length</a:t>
                </a:r>
              </a:p>
              <a:p>
                <a:pPr marL="457200" indent="-298450" defTabSz="914400">
                  <a:buClr>
                    <a:srgbClr val="000000"/>
                  </a:buClr>
                  <a:buSzPts val="1100"/>
                  <a:buFont typeface="Arial"/>
                  <a:buChar char="●"/>
                  <a:defRPr/>
                </a:pP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𝜌</m:t>
                        </m:r>
                      </m:e>
                      <m:sub>
                        <m:r>
                          <a:rPr lang="en-US" i="1">
                            <a:latin typeface="Cambria Math" panose="02040503050406030204" pitchFamily="18" charset="0"/>
                          </a:rPr>
                          <m:t>0</m:t>
                        </m:r>
                      </m:sub>
                    </m:sSub>
                  </m:oMath>
                </a14:m>
                <a:r>
                  <a:rPr lang="en-US" dirty="0"/>
                  <a:t>= mass density</a:t>
                </a:r>
              </a:p>
              <a:p>
                <a:pPr marL="457200" indent="-298450" defTabSz="914400">
                  <a:buClr>
                    <a:srgbClr val="000000"/>
                  </a:buClr>
                  <a:buSzPts val="1100"/>
                  <a:buFont typeface="Arial"/>
                  <a:buChar char="●"/>
                  <a:defRPr/>
                </a:pPr>
                <a14:m>
                  <m:oMath xmlns:m="http://schemas.openxmlformats.org/officeDocument/2006/math">
                    <m:r>
                      <a:rPr lang="en-US" i="1">
                        <a:latin typeface="Cambria Math" panose="02040503050406030204" pitchFamily="18" charset="0"/>
                      </a:rPr>
                      <m:t>𝐴</m:t>
                    </m:r>
                  </m:oMath>
                </a14:m>
                <a:r>
                  <a:rPr lang="en-US" dirty="0"/>
                  <a:t>= dimensionless; function of the specific heat ratio</a:t>
                </a:r>
              </a:p>
            </p:txBody>
          </p:sp>
        </mc:Choice>
        <mc:Fallback xmlns="">
          <p:sp>
            <p:nvSpPr>
              <p:cNvPr id="15" name="TextBox 14">
                <a:extLst>
                  <a:ext uri="{FF2B5EF4-FFF2-40B4-BE49-F238E27FC236}">
                    <a16:creationId xmlns:a16="http://schemas.microsoft.com/office/drawing/2014/main" id="{7F143DF8-D9E3-005A-8F4F-5EF9B3269160}"/>
                  </a:ext>
                </a:extLst>
              </p:cNvPr>
              <p:cNvSpPr txBox="1">
                <a:spLocks noRot="1" noChangeAspect="1" noMove="1" noResize="1" noEditPoints="1" noAdjustHandles="1" noChangeArrowheads="1" noChangeShapeType="1" noTextEdit="1"/>
              </p:cNvSpPr>
              <p:nvPr/>
            </p:nvSpPr>
            <p:spPr>
              <a:xfrm>
                <a:off x="3397927" y="2767157"/>
                <a:ext cx="4068064" cy="2032992"/>
              </a:xfrm>
              <a:prstGeom prst="rect">
                <a:avLst/>
              </a:prstGeom>
              <a:blipFill>
                <a:blip r:embed="rId3"/>
                <a:stretch>
                  <a:fillRect t="-1802" b="-1802"/>
                </a:stretch>
              </a:blipFill>
            </p:spPr>
            <p:txBody>
              <a:bodyPr/>
              <a:lstStyle/>
              <a:p>
                <a:r>
                  <a:rPr lang="en-US">
                    <a:noFill/>
                  </a:rPr>
                  <a:t> </a:t>
                </a:r>
              </a:p>
            </p:txBody>
          </p:sp>
        </mc:Fallback>
      </mc:AlternateContent>
      <p:sp>
        <p:nvSpPr>
          <p:cNvPr id="9" name="TextBox 8">
            <a:extLst>
              <a:ext uri="{FF2B5EF4-FFF2-40B4-BE49-F238E27FC236}">
                <a16:creationId xmlns:a16="http://schemas.microsoft.com/office/drawing/2014/main" id="{A280C502-B357-3429-C23D-388068D39627}"/>
              </a:ext>
            </a:extLst>
          </p:cNvPr>
          <p:cNvSpPr txBox="1"/>
          <p:nvPr/>
        </p:nvSpPr>
        <p:spPr>
          <a:xfrm>
            <a:off x="7240688" y="4291959"/>
            <a:ext cx="1967708" cy="461665"/>
          </a:xfrm>
          <a:prstGeom prst="rect">
            <a:avLst/>
          </a:prstGeom>
          <a:noFill/>
        </p:spPr>
        <p:txBody>
          <a:bodyPr wrap="square">
            <a:spAutoFit/>
          </a:bodyPr>
          <a:lstStyle/>
          <a:p>
            <a:r>
              <a:rPr lang="en-US" sz="800" dirty="0">
                <a:solidFill>
                  <a:srgbClr val="C00000"/>
                </a:solidFill>
              </a:rPr>
              <a:t>*Sedov, L. I. “Propagation of strong shock waves,” Journal of Applied Mathematics and Mechanics, 10, 241-250. (1946). </a:t>
            </a:r>
          </a:p>
        </p:txBody>
      </p:sp>
      <p:pic>
        <p:nvPicPr>
          <p:cNvPr id="12" name="Picture 11">
            <a:extLst>
              <a:ext uri="{FF2B5EF4-FFF2-40B4-BE49-F238E27FC236}">
                <a16:creationId xmlns:a16="http://schemas.microsoft.com/office/drawing/2014/main" id="{BC560360-B607-7C1A-B499-399BF6D6C61D}"/>
              </a:ext>
            </a:extLst>
          </p:cNvPr>
          <p:cNvPicPr>
            <a:picLocks noChangeAspect="1"/>
          </p:cNvPicPr>
          <p:nvPr/>
        </p:nvPicPr>
        <p:blipFill>
          <a:blip r:embed="rId4"/>
          <a:stretch>
            <a:fillRect/>
          </a:stretch>
        </p:blipFill>
        <p:spPr>
          <a:xfrm>
            <a:off x="-49580" y="2440104"/>
            <a:ext cx="2960205" cy="2434095"/>
          </a:xfrm>
          <a:prstGeom prst="rect">
            <a:avLst/>
          </a:prstGeom>
        </p:spPr>
      </p:pic>
      <p:pic>
        <p:nvPicPr>
          <p:cNvPr id="14" name="Picture 13">
            <a:extLst>
              <a:ext uri="{FF2B5EF4-FFF2-40B4-BE49-F238E27FC236}">
                <a16:creationId xmlns:a16="http://schemas.microsoft.com/office/drawing/2014/main" id="{320A655C-63EE-76DF-202D-23255631D54C}"/>
              </a:ext>
            </a:extLst>
          </p:cNvPr>
          <p:cNvPicPr>
            <a:picLocks noChangeAspect="1"/>
          </p:cNvPicPr>
          <p:nvPr/>
        </p:nvPicPr>
        <p:blipFill>
          <a:blip r:embed="rId5"/>
          <a:stretch>
            <a:fillRect/>
          </a:stretch>
        </p:blipFill>
        <p:spPr>
          <a:xfrm>
            <a:off x="173866" y="959477"/>
            <a:ext cx="2421814" cy="1702426"/>
          </a:xfrm>
          <a:prstGeom prst="rect">
            <a:avLst/>
          </a:prstGeom>
        </p:spPr>
      </p:pic>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37E979B3-7166-34A5-04EC-8224C93B44D5}"/>
                  </a:ext>
                </a:extLst>
              </p:cNvPr>
              <p:cNvSpPr txBox="1"/>
              <p:nvPr/>
            </p:nvSpPr>
            <p:spPr>
              <a:xfrm>
                <a:off x="7789574" y="1375890"/>
                <a:ext cx="1270714" cy="646331"/>
              </a:xfrm>
              <a:prstGeom prst="rect">
                <a:avLst/>
              </a:prstGeom>
              <a:noFill/>
            </p:spPr>
            <p:txBody>
              <a:bodyPr wrap="square" rtlCol="0">
                <a:spAutoFit/>
              </a:bodyPr>
              <a:lstStyle/>
              <a:p>
                <a:r>
                  <a:rPr lang="en-US" dirty="0"/>
                  <a:t>1 Torr </a:t>
                </a:r>
                <a:r>
                  <a:rPr lang="en-US" dirty="0" err="1"/>
                  <a:t>Ar</a:t>
                </a:r>
                <a:r>
                  <a:rPr lang="en-US" dirty="0"/>
                  <a:t> at </a:t>
                </a:r>
                <a14:m>
                  <m:oMath xmlns:m="http://schemas.openxmlformats.org/officeDocument/2006/math">
                    <m:r>
                      <m:rPr>
                        <m:sty m:val="p"/>
                      </m:rPr>
                      <a:rPr lang="en-US" b="0" i="0" smtClean="0">
                        <a:latin typeface="Cambria Math" panose="02040503050406030204" pitchFamily="18" charset="0"/>
                      </a:rPr>
                      <m:t>Δ</m:t>
                    </m:r>
                  </m:oMath>
                </a14:m>
                <a:r>
                  <a:rPr lang="en-US" dirty="0"/>
                  <a:t>t =50 ns</a:t>
                </a:r>
              </a:p>
            </p:txBody>
          </p:sp>
        </mc:Choice>
        <mc:Fallback xmlns="">
          <p:sp>
            <p:nvSpPr>
              <p:cNvPr id="20" name="TextBox 19">
                <a:extLst>
                  <a:ext uri="{FF2B5EF4-FFF2-40B4-BE49-F238E27FC236}">
                    <a16:creationId xmlns:a16="http://schemas.microsoft.com/office/drawing/2014/main" id="{37E979B3-7166-34A5-04EC-8224C93B44D5}"/>
                  </a:ext>
                </a:extLst>
              </p:cNvPr>
              <p:cNvSpPr txBox="1">
                <a:spLocks noRot="1" noChangeAspect="1" noMove="1" noResize="1" noEditPoints="1" noAdjustHandles="1" noChangeArrowheads="1" noChangeShapeType="1" noTextEdit="1"/>
              </p:cNvSpPr>
              <p:nvPr/>
            </p:nvSpPr>
            <p:spPr>
              <a:xfrm>
                <a:off x="7789574" y="1375890"/>
                <a:ext cx="1270714" cy="646331"/>
              </a:xfrm>
              <a:prstGeom prst="rect">
                <a:avLst/>
              </a:prstGeom>
              <a:blipFill>
                <a:blip r:embed="rId6"/>
                <a:stretch>
                  <a:fillRect l="-4327" t="-5660" r="-4327" b="-14151"/>
                </a:stretch>
              </a:blipFill>
            </p:spPr>
            <p:txBody>
              <a:bodyPr/>
              <a:lstStyle/>
              <a:p>
                <a:r>
                  <a:rPr lang="en-US">
                    <a:noFill/>
                  </a:rPr>
                  <a:t> </a:t>
                </a:r>
              </a:p>
            </p:txBody>
          </p:sp>
        </mc:Fallback>
      </mc:AlternateContent>
      <p:pic>
        <p:nvPicPr>
          <p:cNvPr id="25" name="Picture 24">
            <a:extLst>
              <a:ext uri="{FF2B5EF4-FFF2-40B4-BE49-F238E27FC236}">
                <a16:creationId xmlns:a16="http://schemas.microsoft.com/office/drawing/2014/main" id="{C9565224-3A3E-2117-4C70-6204809B2315}"/>
              </a:ext>
            </a:extLst>
          </p:cNvPr>
          <p:cNvPicPr>
            <a:picLocks noChangeAspect="1"/>
          </p:cNvPicPr>
          <p:nvPr/>
        </p:nvPicPr>
        <p:blipFill>
          <a:blip r:embed="rId7"/>
          <a:stretch>
            <a:fillRect/>
          </a:stretch>
        </p:blipFill>
        <p:spPr>
          <a:xfrm>
            <a:off x="2749640" y="955376"/>
            <a:ext cx="5006872" cy="1820021"/>
          </a:xfrm>
          <a:prstGeom prst="rect">
            <a:avLst/>
          </a:prstGeom>
        </p:spPr>
      </p:pic>
      <p:cxnSp>
        <p:nvCxnSpPr>
          <p:cNvPr id="28" name="Straight Connector 27">
            <a:extLst>
              <a:ext uri="{FF2B5EF4-FFF2-40B4-BE49-F238E27FC236}">
                <a16:creationId xmlns:a16="http://schemas.microsoft.com/office/drawing/2014/main" id="{5E103FF4-30DB-1829-FCFA-E9A6ADA9E1FB}"/>
              </a:ext>
            </a:extLst>
          </p:cNvPr>
          <p:cNvCxnSpPr>
            <a:cxnSpLocks/>
          </p:cNvCxnSpPr>
          <p:nvPr/>
        </p:nvCxnSpPr>
        <p:spPr>
          <a:xfrm>
            <a:off x="560232" y="1719330"/>
            <a:ext cx="1474631" cy="0"/>
          </a:xfrm>
          <a:prstGeom prst="line">
            <a:avLst/>
          </a:prstGeom>
          <a:ln w="28575">
            <a:prstDash val="dash"/>
          </a:ln>
        </p:spPr>
        <p:style>
          <a:lnRef idx="1">
            <a:schemeClr val="dk1"/>
          </a:lnRef>
          <a:fillRef idx="0">
            <a:schemeClr val="dk1"/>
          </a:fillRef>
          <a:effectRef idx="0">
            <a:schemeClr val="dk1"/>
          </a:effectRef>
          <a:fontRef idx="minor">
            <a:schemeClr val="tx1"/>
          </a:fontRef>
        </p:style>
      </p:cxnSp>
      <p:sp>
        <p:nvSpPr>
          <p:cNvPr id="29" name="Rectangle 28">
            <a:extLst>
              <a:ext uri="{FF2B5EF4-FFF2-40B4-BE49-F238E27FC236}">
                <a16:creationId xmlns:a16="http://schemas.microsoft.com/office/drawing/2014/main" id="{45ACC71F-B34D-A57F-6EFC-2C3182D54EEC}"/>
              </a:ext>
            </a:extLst>
          </p:cNvPr>
          <p:cNvSpPr/>
          <p:nvPr/>
        </p:nvSpPr>
        <p:spPr>
          <a:xfrm rot="2920941">
            <a:off x="634971" y="1506811"/>
            <a:ext cx="1542043" cy="276309"/>
          </a:xfrm>
          <a:prstGeom prst="rect">
            <a:avLst/>
          </a:prstGeom>
          <a:solidFill>
            <a:srgbClr val="C00000">
              <a:alpha val="7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583F30AF-6504-B81B-E80B-902E411DD895}"/>
              </a:ext>
            </a:extLst>
          </p:cNvPr>
          <p:cNvSpPr txBox="1"/>
          <p:nvPr/>
        </p:nvSpPr>
        <p:spPr>
          <a:xfrm>
            <a:off x="1198609" y="1108844"/>
            <a:ext cx="893001" cy="276999"/>
          </a:xfrm>
          <a:prstGeom prst="rect">
            <a:avLst/>
          </a:prstGeom>
          <a:noFill/>
        </p:spPr>
        <p:txBody>
          <a:bodyPr wrap="none" rtlCol="0">
            <a:spAutoFit/>
          </a:bodyPr>
          <a:lstStyle/>
          <a:p>
            <a:r>
              <a:rPr lang="el-GR" sz="1200" b="1" dirty="0"/>
              <a:t>Θ</a:t>
            </a:r>
            <a:r>
              <a:rPr lang="en-US" sz="1200" b="1" dirty="0"/>
              <a:t>=17 </a:t>
            </a:r>
            <a:r>
              <a:rPr lang="en-US" sz="1200" b="1" dirty="0" err="1"/>
              <a:t>mrad</a:t>
            </a:r>
            <a:endParaRPr lang="en-US" sz="1200" b="1" dirty="0"/>
          </a:p>
        </p:txBody>
      </p:sp>
      <p:sp>
        <p:nvSpPr>
          <p:cNvPr id="31" name="Arc 30">
            <a:extLst>
              <a:ext uri="{FF2B5EF4-FFF2-40B4-BE49-F238E27FC236}">
                <a16:creationId xmlns:a16="http://schemas.microsoft.com/office/drawing/2014/main" id="{BFECBA3C-BF4D-521E-4DEE-00FF1B09408A}"/>
              </a:ext>
            </a:extLst>
          </p:cNvPr>
          <p:cNvSpPr/>
          <p:nvPr/>
        </p:nvSpPr>
        <p:spPr>
          <a:xfrm rot="14000474">
            <a:off x="1128331" y="1418533"/>
            <a:ext cx="318171" cy="378775"/>
          </a:xfrm>
          <a:prstGeom prst="arc">
            <a:avLst>
              <a:gd name="adj1" fmla="val 16200000"/>
              <a:gd name="adj2" fmla="val 794346"/>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32" name="Arc 31">
            <a:extLst>
              <a:ext uri="{FF2B5EF4-FFF2-40B4-BE49-F238E27FC236}">
                <a16:creationId xmlns:a16="http://schemas.microsoft.com/office/drawing/2014/main" id="{EC731778-F01A-FD1B-400D-11E304F2C764}"/>
              </a:ext>
            </a:extLst>
          </p:cNvPr>
          <p:cNvSpPr/>
          <p:nvPr/>
        </p:nvSpPr>
        <p:spPr>
          <a:xfrm rot="12312560">
            <a:off x="814035" y="1455804"/>
            <a:ext cx="512518" cy="659042"/>
          </a:xfrm>
          <a:prstGeom prst="arc">
            <a:avLst>
              <a:gd name="adj1" fmla="val 15485433"/>
              <a:gd name="adj2" fmla="val 20856990"/>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0A2651CC-4AA1-57CE-7A74-6ADE0EEDEC75}"/>
                  </a:ext>
                </a:extLst>
              </p:cNvPr>
              <p:cNvSpPr txBox="1"/>
              <p:nvPr/>
            </p:nvSpPr>
            <p:spPr>
              <a:xfrm>
                <a:off x="803657" y="2124128"/>
                <a:ext cx="846514" cy="276999"/>
              </a:xfrm>
              <a:prstGeom prst="rect">
                <a:avLst/>
              </a:prstGeom>
              <a:noFill/>
            </p:spPr>
            <p:txBody>
              <a:bodyPr wrap="none" rtlCol="0">
                <a:spAutoFit/>
              </a:bodyPr>
              <a:lstStyle/>
              <a:p>
                <a:r>
                  <a:rPr lang="el-GR" sz="1200" b="1" dirty="0"/>
                  <a:t>Θ</a:t>
                </a:r>
                <a14:m>
                  <m:oMath xmlns:m="http://schemas.openxmlformats.org/officeDocument/2006/math">
                    <m:r>
                      <a:rPr lang="en-US" sz="1200" b="1" i="1" smtClean="0">
                        <a:latin typeface="Cambria Math" panose="02040503050406030204" pitchFamily="18" charset="0"/>
                      </a:rPr>
                      <m:t>∼</m:t>
                    </m:r>
                  </m:oMath>
                </a14:m>
                <a:r>
                  <a:rPr lang="en-US" sz="1200" b="1" dirty="0"/>
                  <a:t>1 </a:t>
                </a:r>
                <a:r>
                  <a:rPr lang="en-US" sz="1200" b="1" dirty="0" err="1"/>
                  <a:t>mrad</a:t>
                </a:r>
                <a:endParaRPr lang="en-US" sz="1200" b="1" dirty="0"/>
              </a:p>
            </p:txBody>
          </p:sp>
        </mc:Choice>
        <mc:Fallback xmlns="">
          <p:sp>
            <p:nvSpPr>
              <p:cNvPr id="33" name="TextBox 32">
                <a:extLst>
                  <a:ext uri="{FF2B5EF4-FFF2-40B4-BE49-F238E27FC236}">
                    <a16:creationId xmlns:a16="http://schemas.microsoft.com/office/drawing/2014/main" id="{0A2651CC-4AA1-57CE-7A74-6ADE0EEDEC75}"/>
                  </a:ext>
                </a:extLst>
              </p:cNvPr>
              <p:cNvSpPr txBox="1">
                <a:spLocks noRot="1" noChangeAspect="1" noMove="1" noResize="1" noEditPoints="1" noAdjustHandles="1" noChangeArrowheads="1" noChangeShapeType="1" noTextEdit="1"/>
              </p:cNvSpPr>
              <p:nvPr/>
            </p:nvSpPr>
            <p:spPr>
              <a:xfrm>
                <a:off x="803657" y="2124128"/>
                <a:ext cx="846514" cy="276999"/>
              </a:xfrm>
              <a:prstGeom prst="rect">
                <a:avLst/>
              </a:prstGeom>
              <a:blipFill>
                <a:blip r:embed="rId8"/>
                <a:stretch>
                  <a:fillRect l="-719" b="-15217"/>
                </a:stretch>
              </a:blipFill>
            </p:spPr>
            <p:txBody>
              <a:bodyPr/>
              <a:lstStyle/>
              <a:p>
                <a:r>
                  <a:rPr lang="en-US">
                    <a:noFill/>
                  </a:rPr>
                  <a:t> </a:t>
                </a:r>
              </a:p>
            </p:txBody>
          </p:sp>
        </mc:Fallback>
      </mc:AlternateContent>
      <p:cxnSp>
        <p:nvCxnSpPr>
          <p:cNvPr id="38" name="Straight Arrow Connector 37">
            <a:extLst>
              <a:ext uri="{FF2B5EF4-FFF2-40B4-BE49-F238E27FC236}">
                <a16:creationId xmlns:a16="http://schemas.microsoft.com/office/drawing/2014/main" id="{8F6C64F8-AE11-6DF2-46B2-1C70709B5424}"/>
              </a:ext>
            </a:extLst>
          </p:cNvPr>
          <p:cNvCxnSpPr/>
          <p:nvPr/>
        </p:nvCxnSpPr>
        <p:spPr>
          <a:xfrm flipH="1">
            <a:off x="1126902" y="1403798"/>
            <a:ext cx="540913" cy="18674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id="{14732CCC-F26E-8024-5478-290112C652BC}"/>
              </a:ext>
            </a:extLst>
          </p:cNvPr>
          <p:cNvCxnSpPr>
            <a:cxnSpLocks/>
            <a:stCxn id="29" idx="1"/>
            <a:endCxn id="29" idx="3"/>
          </p:cNvCxnSpPr>
          <p:nvPr/>
        </p:nvCxnSpPr>
        <p:spPr>
          <a:xfrm>
            <a:off x="896938" y="1065882"/>
            <a:ext cx="1018108" cy="1158168"/>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40" name="Rectangle 39">
            <a:extLst>
              <a:ext uri="{FF2B5EF4-FFF2-40B4-BE49-F238E27FC236}">
                <a16:creationId xmlns:a16="http://schemas.microsoft.com/office/drawing/2014/main" id="{4DE4791A-FD53-FD55-D423-859F50A6912B}"/>
              </a:ext>
            </a:extLst>
          </p:cNvPr>
          <p:cNvSpPr/>
          <p:nvPr/>
        </p:nvSpPr>
        <p:spPr>
          <a:xfrm flipV="1">
            <a:off x="1062508" y="2646608"/>
            <a:ext cx="1081825" cy="457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60999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21E1520-D13E-75AA-C46A-832F416D2796}"/>
              </a:ext>
            </a:extLst>
          </p:cNvPr>
          <p:cNvSpPr>
            <a:spLocks noGrp="1"/>
          </p:cNvSpPr>
          <p:nvPr>
            <p:ph type="sldNum" sz="quarter" idx="12"/>
          </p:nvPr>
        </p:nvSpPr>
        <p:spPr/>
        <p:txBody>
          <a:bodyPr/>
          <a:lstStyle/>
          <a:p>
            <a:fld id="{CB5B7C82-8F43-4E26-A546-DA8214B1527A}" type="slidenum">
              <a:rPr lang="en-US" smtClean="0"/>
              <a:t>8</a:t>
            </a:fld>
            <a:endParaRPr lang="en-US"/>
          </a:p>
        </p:txBody>
      </p:sp>
      <p:pic>
        <p:nvPicPr>
          <p:cNvPr id="26" name="Picture 25" descr="A close-up of a graph&#10;&#10;Description automatically generated">
            <a:extLst>
              <a:ext uri="{FF2B5EF4-FFF2-40B4-BE49-F238E27FC236}">
                <a16:creationId xmlns:a16="http://schemas.microsoft.com/office/drawing/2014/main" id="{0121B028-067B-064F-9E19-E6E640875764}"/>
              </a:ext>
            </a:extLst>
          </p:cNvPr>
          <p:cNvPicPr>
            <a:picLocks noChangeAspect="1"/>
          </p:cNvPicPr>
          <p:nvPr/>
        </p:nvPicPr>
        <p:blipFill>
          <a:blip r:embed="rId3"/>
          <a:srcRect l="1010" t="15800" r="35758" b="8282"/>
          <a:stretch/>
        </p:blipFill>
        <p:spPr>
          <a:xfrm>
            <a:off x="125382" y="360576"/>
            <a:ext cx="5440321" cy="3479904"/>
          </a:xfrm>
          <a:prstGeom prst="rect">
            <a:avLst/>
          </a:prstGeom>
        </p:spPr>
      </p:pic>
      <p:sp>
        <p:nvSpPr>
          <p:cNvPr id="27" name="TextBox 26">
            <a:extLst>
              <a:ext uri="{FF2B5EF4-FFF2-40B4-BE49-F238E27FC236}">
                <a16:creationId xmlns:a16="http://schemas.microsoft.com/office/drawing/2014/main" id="{EA9F9566-E22F-B42B-AA3D-284896B432E1}"/>
              </a:ext>
            </a:extLst>
          </p:cNvPr>
          <p:cNvSpPr txBox="1"/>
          <p:nvPr/>
        </p:nvSpPr>
        <p:spPr>
          <a:xfrm>
            <a:off x="709746" y="3828532"/>
            <a:ext cx="543739" cy="369332"/>
          </a:xfrm>
          <a:prstGeom prst="rect">
            <a:avLst/>
          </a:prstGeom>
          <a:noFill/>
        </p:spPr>
        <p:txBody>
          <a:bodyPr wrap="square" rtlCol="0">
            <a:spAutoFit/>
          </a:bodyPr>
          <a:lstStyle/>
          <a:p>
            <a:r>
              <a:rPr lang="en-US" b="1" dirty="0"/>
              <a:t>10</a:t>
            </a:r>
            <a:r>
              <a:rPr lang="en-US" b="1" baseline="30000" dirty="0"/>
              <a:t>-1</a:t>
            </a:r>
          </a:p>
        </p:txBody>
      </p:sp>
      <p:sp>
        <p:nvSpPr>
          <p:cNvPr id="28" name="TextBox 27">
            <a:extLst>
              <a:ext uri="{FF2B5EF4-FFF2-40B4-BE49-F238E27FC236}">
                <a16:creationId xmlns:a16="http://schemas.microsoft.com/office/drawing/2014/main" id="{5B3E58FD-13FC-6A87-7582-201AE35CCD9D}"/>
              </a:ext>
            </a:extLst>
          </p:cNvPr>
          <p:cNvSpPr txBox="1"/>
          <p:nvPr/>
        </p:nvSpPr>
        <p:spPr>
          <a:xfrm>
            <a:off x="1661201" y="3863419"/>
            <a:ext cx="497252" cy="369332"/>
          </a:xfrm>
          <a:prstGeom prst="rect">
            <a:avLst/>
          </a:prstGeom>
          <a:noFill/>
        </p:spPr>
        <p:txBody>
          <a:bodyPr wrap="square" rtlCol="0">
            <a:spAutoFit/>
          </a:bodyPr>
          <a:lstStyle/>
          <a:p>
            <a:r>
              <a:rPr lang="en-US" b="1" dirty="0"/>
              <a:t>10</a:t>
            </a:r>
            <a:r>
              <a:rPr lang="en-US" b="1" baseline="30000" dirty="0"/>
              <a:t>0</a:t>
            </a:r>
          </a:p>
        </p:txBody>
      </p:sp>
      <p:sp>
        <p:nvSpPr>
          <p:cNvPr id="29" name="TextBox 28">
            <a:extLst>
              <a:ext uri="{FF2B5EF4-FFF2-40B4-BE49-F238E27FC236}">
                <a16:creationId xmlns:a16="http://schemas.microsoft.com/office/drawing/2014/main" id="{213469C5-F4A2-D3B2-4053-0C890C01E45A}"/>
              </a:ext>
            </a:extLst>
          </p:cNvPr>
          <p:cNvSpPr txBox="1"/>
          <p:nvPr/>
        </p:nvSpPr>
        <p:spPr>
          <a:xfrm>
            <a:off x="2552605" y="3839618"/>
            <a:ext cx="497252" cy="369332"/>
          </a:xfrm>
          <a:prstGeom prst="rect">
            <a:avLst/>
          </a:prstGeom>
          <a:noFill/>
        </p:spPr>
        <p:txBody>
          <a:bodyPr wrap="square" rtlCol="0">
            <a:spAutoFit/>
          </a:bodyPr>
          <a:lstStyle/>
          <a:p>
            <a:r>
              <a:rPr lang="en-US" b="1" dirty="0"/>
              <a:t>10</a:t>
            </a:r>
            <a:r>
              <a:rPr lang="en-US" b="1" baseline="30000" dirty="0"/>
              <a:t>1</a:t>
            </a:r>
          </a:p>
        </p:txBody>
      </p:sp>
      <p:sp>
        <p:nvSpPr>
          <p:cNvPr id="30" name="TextBox 29">
            <a:extLst>
              <a:ext uri="{FF2B5EF4-FFF2-40B4-BE49-F238E27FC236}">
                <a16:creationId xmlns:a16="http://schemas.microsoft.com/office/drawing/2014/main" id="{9C654B13-0D4B-F95D-FB96-CBD5FC6A4C03}"/>
              </a:ext>
            </a:extLst>
          </p:cNvPr>
          <p:cNvSpPr txBox="1"/>
          <p:nvPr/>
        </p:nvSpPr>
        <p:spPr>
          <a:xfrm>
            <a:off x="3480816" y="3828532"/>
            <a:ext cx="497252" cy="369332"/>
          </a:xfrm>
          <a:prstGeom prst="rect">
            <a:avLst/>
          </a:prstGeom>
          <a:noFill/>
        </p:spPr>
        <p:txBody>
          <a:bodyPr wrap="square" rtlCol="0">
            <a:spAutoFit/>
          </a:bodyPr>
          <a:lstStyle/>
          <a:p>
            <a:r>
              <a:rPr lang="en-US" b="1" dirty="0"/>
              <a:t>10</a:t>
            </a:r>
            <a:r>
              <a:rPr lang="en-US" b="1" baseline="30000" dirty="0"/>
              <a:t>2</a:t>
            </a:r>
          </a:p>
        </p:txBody>
      </p:sp>
      <p:sp>
        <p:nvSpPr>
          <p:cNvPr id="31" name="TextBox 30">
            <a:extLst>
              <a:ext uri="{FF2B5EF4-FFF2-40B4-BE49-F238E27FC236}">
                <a16:creationId xmlns:a16="http://schemas.microsoft.com/office/drawing/2014/main" id="{C1854DD0-CB57-99DC-F4DD-742719ACF36E}"/>
              </a:ext>
            </a:extLst>
          </p:cNvPr>
          <p:cNvSpPr txBox="1"/>
          <p:nvPr/>
        </p:nvSpPr>
        <p:spPr>
          <a:xfrm>
            <a:off x="4409027" y="3821561"/>
            <a:ext cx="497252" cy="369332"/>
          </a:xfrm>
          <a:prstGeom prst="rect">
            <a:avLst/>
          </a:prstGeom>
          <a:noFill/>
        </p:spPr>
        <p:txBody>
          <a:bodyPr wrap="square" rtlCol="0">
            <a:spAutoFit/>
          </a:bodyPr>
          <a:lstStyle/>
          <a:p>
            <a:r>
              <a:rPr lang="en-US" b="1" dirty="0"/>
              <a:t>10</a:t>
            </a:r>
            <a:r>
              <a:rPr lang="en-US" b="1" baseline="30000" dirty="0"/>
              <a:t>3</a:t>
            </a:r>
          </a:p>
        </p:txBody>
      </p:sp>
      <p:cxnSp>
        <p:nvCxnSpPr>
          <p:cNvPr id="32" name="Straight Connector 31">
            <a:extLst>
              <a:ext uri="{FF2B5EF4-FFF2-40B4-BE49-F238E27FC236}">
                <a16:creationId xmlns:a16="http://schemas.microsoft.com/office/drawing/2014/main" id="{BC49BCBC-48E7-1B0B-9F97-929541BB012B}"/>
              </a:ext>
            </a:extLst>
          </p:cNvPr>
          <p:cNvCxnSpPr>
            <a:cxnSpLocks/>
          </p:cNvCxnSpPr>
          <p:nvPr/>
        </p:nvCxnSpPr>
        <p:spPr>
          <a:xfrm>
            <a:off x="1957341" y="3803868"/>
            <a:ext cx="0" cy="8814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530F9CC7-175F-328D-7104-ED4E92BE395C}"/>
              </a:ext>
            </a:extLst>
          </p:cNvPr>
          <p:cNvCxnSpPr>
            <a:cxnSpLocks/>
          </p:cNvCxnSpPr>
          <p:nvPr/>
        </p:nvCxnSpPr>
        <p:spPr>
          <a:xfrm>
            <a:off x="1022813" y="3768982"/>
            <a:ext cx="0" cy="8814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F78D56A-39E7-E039-7E7F-E5BAAF698358}"/>
              </a:ext>
            </a:extLst>
          </p:cNvPr>
          <p:cNvCxnSpPr>
            <a:cxnSpLocks/>
          </p:cNvCxnSpPr>
          <p:nvPr/>
        </p:nvCxnSpPr>
        <p:spPr>
          <a:xfrm>
            <a:off x="2843653" y="3786365"/>
            <a:ext cx="0" cy="8814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10BB8DAC-42BC-83A3-A50B-A9E2EE373179}"/>
              </a:ext>
            </a:extLst>
          </p:cNvPr>
          <p:cNvCxnSpPr>
            <a:cxnSpLocks/>
          </p:cNvCxnSpPr>
          <p:nvPr/>
        </p:nvCxnSpPr>
        <p:spPr>
          <a:xfrm>
            <a:off x="3771868" y="3775278"/>
            <a:ext cx="0" cy="8814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B0BA11B-5739-7E26-333C-E2B20DE3F3D5}"/>
              </a:ext>
            </a:extLst>
          </p:cNvPr>
          <p:cNvCxnSpPr>
            <a:cxnSpLocks/>
          </p:cNvCxnSpPr>
          <p:nvPr/>
        </p:nvCxnSpPr>
        <p:spPr>
          <a:xfrm>
            <a:off x="4683148" y="3768307"/>
            <a:ext cx="0" cy="8814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30607CE-F9E0-3F88-FC6C-786E3C2AE062}"/>
              </a:ext>
            </a:extLst>
          </p:cNvPr>
          <p:cNvSpPr>
            <a:spLocks noGrp="1"/>
          </p:cNvSpPr>
          <p:nvPr>
            <p:ph type="title"/>
          </p:nvPr>
        </p:nvSpPr>
        <p:spPr>
          <a:xfrm>
            <a:off x="120654" y="214953"/>
            <a:ext cx="9023345" cy="1088068"/>
          </a:xfrm>
          <a:solidFill>
            <a:schemeClr val="bg1"/>
          </a:solidFill>
        </p:spPr>
        <p:txBody>
          <a:bodyPr>
            <a:normAutofit/>
          </a:bodyPr>
          <a:lstStyle/>
          <a:p>
            <a:r>
              <a:rPr lang="en-US" sz="3200" dirty="0"/>
              <a:t>Scattered light from probe persists up to ~1us in Li oven</a:t>
            </a:r>
          </a:p>
        </p:txBody>
      </p:sp>
      <p:sp>
        <p:nvSpPr>
          <p:cNvPr id="38" name="TextBox 37">
            <a:extLst>
              <a:ext uri="{FF2B5EF4-FFF2-40B4-BE49-F238E27FC236}">
                <a16:creationId xmlns:a16="http://schemas.microsoft.com/office/drawing/2014/main" id="{FE6CCF75-F072-12DB-CDDF-170C189CEF55}"/>
              </a:ext>
            </a:extLst>
          </p:cNvPr>
          <p:cNvSpPr txBox="1"/>
          <p:nvPr/>
        </p:nvSpPr>
        <p:spPr>
          <a:xfrm>
            <a:off x="709746" y="4190893"/>
            <a:ext cx="4227632" cy="461665"/>
          </a:xfrm>
          <a:prstGeom prst="rect">
            <a:avLst/>
          </a:prstGeom>
          <a:noFill/>
        </p:spPr>
        <p:txBody>
          <a:bodyPr wrap="square" rtlCol="0">
            <a:spAutoFit/>
          </a:bodyPr>
          <a:lstStyle/>
          <a:p>
            <a:r>
              <a:rPr lang="en-US" sz="2400" b="1" dirty="0"/>
              <a:t>time delay ∆t after e-bunch (ns)</a:t>
            </a:r>
          </a:p>
        </p:txBody>
      </p:sp>
      <p:sp>
        <p:nvSpPr>
          <p:cNvPr id="16" name="Rectangle 15">
            <a:extLst>
              <a:ext uri="{FF2B5EF4-FFF2-40B4-BE49-F238E27FC236}">
                <a16:creationId xmlns:a16="http://schemas.microsoft.com/office/drawing/2014/main" id="{8B9AC428-AFD6-2E65-2406-19B456730AFD}"/>
              </a:ext>
            </a:extLst>
          </p:cNvPr>
          <p:cNvSpPr/>
          <p:nvPr/>
        </p:nvSpPr>
        <p:spPr>
          <a:xfrm>
            <a:off x="5601803" y="2100511"/>
            <a:ext cx="2077118" cy="153711"/>
          </a:xfrm>
          <a:prstGeom prst="rect">
            <a:avLst/>
          </a:prstGeom>
          <a:solidFill>
            <a:srgbClr val="7030A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4CE5570-7A08-6F0F-FA4A-0279FB96825D}"/>
              </a:ext>
            </a:extLst>
          </p:cNvPr>
          <p:cNvSpPr/>
          <p:nvPr/>
        </p:nvSpPr>
        <p:spPr>
          <a:xfrm rot="951936">
            <a:off x="5565041" y="1799914"/>
            <a:ext cx="1172609" cy="169563"/>
          </a:xfrm>
          <a:prstGeom prst="rect">
            <a:avLst/>
          </a:prstGeom>
          <a:solidFill>
            <a:srgbClr val="C00000">
              <a:alpha val="7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a:extLst>
              <a:ext uri="{FF2B5EF4-FFF2-40B4-BE49-F238E27FC236}">
                <a16:creationId xmlns:a16="http://schemas.microsoft.com/office/drawing/2014/main" id="{51D96344-2CE5-7CD2-4840-1435F6A65D09}"/>
              </a:ext>
            </a:extLst>
          </p:cNvPr>
          <p:cNvSpPr/>
          <p:nvPr/>
        </p:nvSpPr>
        <p:spPr>
          <a:xfrm>
            <a:off x="7932661" y="1630079"/>
            <a:ext cx="103818" cy="1165065"/>
          </a:xfrm>
          <a:prstGeom prst="ellipse">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88F33B3-D3CF-AF68-402A-501AF6F7A9CE}"/>
              </a:ext>
            </a:extLst>
          </p:cNvPr>
          <p:cNvSpPr/>
          <p:nvPr/>
        </p:nvSpPr>
        <p:spPr>
          <a:xfrm rot="21012877">
            <a:off x="6711400" y="1828886"/>
            <a:ext cx="1318550" cy="189703"/>
          </a:xfrm>
          <a:prstGeom prst="rect">
            <a:avLst/>
          </a:prstGeom>
          <a:solidFill>
            <a:srgbClr val="C00000">
              <a:alpha val="7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7027374-6AF2-994A-62EC-4B19D2FAA003}"/>
              </a:ext>
            </a:extLst>
          </p:cNvPr>
          <p:cNvSpPr/>
          <p:nvPr/>
        </p:nvSpPr>
        <p:spPr>
          <a:xfrm>
            <a:off x="8564724" y="1888658"/>
            <a:ext cx="595739" cy="43133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CCD</a:t>
            </a:r>
          </a:p>
        </p:txBody>
      </p:sp>
      <p:sp>
        <p:nvSpPr>
          <p:cNvPr id="21" name="TextBox 20">
            <a:extLst>
              <a:ext uri="{FF2B5EF4-FFF2-40B4-BE49-F238E27FC236}">
                <a16:creationId xmlns:a16="http://schemas.microsoft.com/office/drawing/2014/main" id="{83BF2D05-D242-E004-73B6-08A293CAAEDB}"/>
              </a:ext>
            </a:extLst>
          </p:cNvPr>
          <p:cNvSpPr txBox="1"/>
          <p:nvPr/>
        </p:nvSpPr>
        <p:spPr>
          <a:xfrm>
            <a:off x="7425344" y="2799036"/>
            <a:ext cx="1274708" cy="646331"/>
          </a:xfrm>
          <a:prstGeom prst="rect">
            <a:avLst/>
          </a:prstGeom>
          <a:noFill/>
        </p:spPr>
        <p:txBody>
          <a:bodyPr wrap="none" rtlCol="0">
            <a:spAutoFit/>
          </a:bodyPr>
          <a:lstStyle/>
          <a:p>
            <a:r>
              <a:rPr lang="en-US" dirty="0"/>
              <a:t>f=750 mm</a:t>
            </a:r>
          </a:p>
          <a:p>
            <a:r>
              <a:rPr lang="en-US" dirty="0"/>
              <a:t>1:1 imaging</a:t>
            </a:r>
          </a:p>
        </p:txBody>
      </p:sp>
      <p:cxnSp>
        <p:nvCxnSpPr>
          <p:cNvPr id="22" name="Straight Connector 21">
            <a:extLst>
              <a:ext uri="{FF2B5EF4-FFF2-40B4-BE49-F238E27FC236}">
                <a16:creationId xmlns:a16="http://schemas.microsoft.com/office/drawing/2014/main" id="{51FFFC91-3A97-3BC8-DC71-7571214CCAD9}"/>
              </a:ext>
            </a:extLst>
          </p:cNvPr>
          <p:cNvCxnSpPr/>
          <p:nvPr/>
        </p:nvCxnSpPr>
        <p:spPr>
          <a:xfrm flipV="1">
            <a:off x="5293726" y="2163603"/>
            <a:ext cx="2939603" cy="13763"/>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23" name="Arc 22">
            <a:extLst>
              <a:ext uri="{FF2B5EF4-FFF2-40B4-BE49-F238E27FC236}">
                <a16:creationId xmlns:a16="http://schemas.microsoft.com/office/drawing/2014/main" id="{5AB3B3EA-CA1E-A42B-8BE6-E36DC6B6F9E8}"/>
              </a:ext>
            </a:extLst>
          </p:cNvPr>
          <p:cNvSpPr/>
          <p:nvPr/>
        </p:nvSpPr>
        <p:spPr>
          <a:xfrm rot="13258831">
            <a:off x="5794380" y="1802348"/>
            <a:ext cx="318171" cy="378775"/>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BFE1032C-927B-1486-775B-5258A1916964}"/>
                  </a:ext>
                </a:extLst>
              </p:cNvPr>
              <p:cNvSpPr txBox="1"/>
              <p:nvPr/>
            </p:nvSpPr>
            <p:spPr>
              <a:xfrm>
                <a:off x="5487580" y="1407602"/>
                <a:ext cx="846514" cy="276999"/>
              </a:xfrm>
              <a:prstGeom prst="rect">
                <a:avLst/>
              </a:prstGeom>
              <a:noFill/>
            </p:spPr>
            <p:txBody>
              <a:bodyPr wrap="none" rtlCol="0">
                <a:spAutoFit/>
              </a:bodyPr>
              <a:lstStyle/>
              <a:p>
                <a:r>
                  <a:rPr lang="el-GR" sz="1200" b="1" dirty="0"/>
                  <a:t>Θ</a:t>
                </a:r>
                <a14:m>
                  <m:oMath xmlns:m="http://schemas.openxmlformats.org/officeDocument/2006/math">
                    <m:r>
                      <a:rPr lang="en-US" sz="1200" b="1" i="1" smtClean="0">
                        <a:latin typeface="Cambria Math" panose="02040503050406030204" pitchFamily="18" charset="0"/>
                      </a:rPr>
                      <m:t>~</m:t>
                    </m:r>
                  </m:oMath>
                </a14:m>
                <a:r>
                  <a:rPr lang="en-US" sz="1200" b="1" dirty="0"/>
                  <a:t>5 </a:t>
                </a:r>
                <a:r>
                  <a:rPr lang="en-US" sz="1200" b="1" dirty="0" err="1"/>
                  <a:t>mrad</a:t>
                </a:r>
                <a:endParaRPr lang="en-US" sz="1200" b="1" dirty="0"/>
              </a:p>
            </p:txBody>
          </p:sp>
        </mc:Choice>
        <mc:Fallback xmlns="">
          <p:sp>
            <p:nvSpPr>
              <p:cNvPr id="24" name="TextBox 23">
                <a:extLst>
                  <a:ext uri="{FF2B5EF4-FFF2-40B4-BE49-F238E27FC236}">
                    <a16:creationId xmlns:a16="http://schemas.microsoft.com/office/drawing/2014/main" id="{BFE1032C-927B-1486-775B-5258A1916964}"/>
                  </a:ext>
                </a:extLst>
              </p:cNvPr>
              <p:cNvSpPr txBox="1">
                <a:spLocks noRot="1" noChangeAspect="1" noMove="1" noResize="1" noEditPoints="1" noAdjustHandles="1" noChangeArrowheads="1" noChangeShapeType="1" noTextEdit="1"/>
              </p:cNvSpPr>
              <p:nvPr/>
            </p:nvSpPr>
            <p:spPr>
              <a:xfrm>
                <a:off x="5487580" y="1407602"/>
                <a:ext cx="846514" cy="276999"/>
              </a:xfrm>
              <a:prstGeom prst="rect">
                <a:avLst/>
              </a:prstGeom>
              <a:blipFill>
                <a:blip r:embed="rId4"/>
                <a:stretch>
                  <a:fillRect t="-2222" b="-17778"/>
                </a:stretch>
              </a:blipFill>
            </p:spPr>
            <p:txBody>
              <a:bodyPr/>
              <a:lstStyle/>
              <a:p>
                <a:r>
                  <a:rPr lang="en-US">
                    <a:noFill/>
                  </a:rPr>
                  <a:t> </a:t>
                </a:r>
              </a:p>
            </p:txBody>
          </p:sp>
        </mc:Fallback>
      </mc:AlternateContent>
      <p:cxnSp>
        <p:nvCxnSpPr>
          <p:cNvPr id="41" name="Straight Connector 40">
            <a:extLst>
              <a:ext uri="{FF2B5EF4-FFF2-40B4-BE49-F238E27FC236}">
                <a16:creationId xmlns:a16="http://schemas.microsoft.com/office/drawing/2014/main" id="{D7BB6794-4B00-70B8-CA97-3C725E9230D9}"/>
              </a:ext>
            </a:extLst>
          </p:cNvPr>
          <p:cNvCxnSpPr/>
          <p:nvPr/>
        </p:nvCxnSpPr>
        <p:spPr>
          <a:xfrm>
            <a:off x="6710211" y="1803482"/>
            <a:ext cx="0" cy="734003"/>
          </a:xfrm>
          <a:prstGeom prst="line">
            <a:avLst/>
          </a:prstGeom>
          <a:ln w="28575">
            <a:prstDash val="dash"/>
          </a:ln>
        </p:spPr>
        <p:style>
          <a:lnRef idx="1">
            <a:schemeClr val="dk1"/>
          </a:lnRef>
          <a:fillRef idx="0">
            <a:schemeClr val="dk1"/>
          </a:fillRef>
          <a:effectRef idx="0">
            <a:schemeClr val="dk1"/>
          </a:effectRef>
          <a:fontRef idx="minor">
            <a:schemeClr val="tx1"/>
          </a:fontRef>
        </p:style>
      </p:cxnSp>
      <p:sp>
        <p:nvSpPr>
          <p:cNvPr id="42" name="TextBox 41">
            <a:extLst>
              <a:ext uri="{FF2B5EF4-FFF2-40B4-BE49-F238E27FC236}">
                <a16:creationId xmlns:a16="http://schemas.microsoft.com/office/drawing/2014/main" id="{C16B7439-B5C2-8B90-E343-CC4F591CA3F9}"/>
              </a:ext>
            </a:extLst>
          </p:cNvPr>
          <p:cNvSpPr txBox="1"/>
          <p:nvPr/>
        </p:nvSpPr>
        <p:spPr>
          <a:xfrm>
            <a:off x="6273115" y="2505073"/>
            <a:ext cx="785793" cy="276999"/>
          </a:xfrm>
          <a:prstGeom prst="rect">
            <a:avLst/>
          </a:prstGeom>
          <a:noFill/>
        </p:spPr>
        <p:txBody>
          <a:bodyPr wrap="none" rtlCol="0">
            <a:spAutoFit/>
          </a:bodyPr>
          <a:lstStyle/>
          <a:p>
            <a:r>
              <a:rPr lang="en-US" sz="1200" dirty="0"/>
              <a:t>Obj plane</a:t>
            </a:r>
          </a:p>
        </p:txBody>
      </p:sp>
      <p:sp>
        <p:nvSpPr>
          <p:cNvPr id="3" name="Rectangle 2">
            <a:extLst>
              <a:ext uri="{FF2B5EF4-FFF2-40B4-BE49-F238E27FC236}">
                <a16:creationId xmlns:a16="http://schemas.microsoft.com/office/drawing/2014/main" id="{C12175D3-944D-31CD-1AA9-A884AB6783A5}"/>
              </a:ext>
            </a:extLst>
          </p:cNvPr>
          <p:cNvSpPr/>
          <p:nvPr/>
        </p:nvSpPr>
        <p:spPr>
          <a:xfrm rot="1269009">
            <a:off x="7978062" y="1820850"/>
            <a:ext cx="584091" cy="214762"/>
          </a:xfrm>
          <a:prstGeom prst="rect">
            <a:avLst/>
          </a:prstGeom>
          <a:solidFill>
            <a:srgbClr val="C00000">
              <a:alpha val="7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984612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0C3C9FD-8F3F-551F-8F62-528430E1BD41}"/>
              </a:ext>
            </a:extLst>
          </p:cNvPr>
          <p:cNvSpPr>
            <a:spLocks noGrp="1"/>
          </p:cNvSpPr>
          <p:nvPr>
            <p:ph type="title"/>
          </p:nvPr>
        </p:nvSpPr>
        <p:spPr/>
        <p:txBody>
          <a:bodyPr/>
          <a:lstStyle/>
          <a:p>
            <a:r>
              <a:rPr lang="en-US" dirty="0"/>
              <a:t>Bessel interferometry</a:t>
            </a:r>
          </a:p>
        </p:txBody>
      </p:sp>
      <p:sp>
        <p:nvSpPr>
          <p:cNvPr id="5" name="Content Placeholder 4">
            <a:extLst>
              <a:ext uri="{FF2B5EF4-FFF2-40B4-BE49-F238E27FC236}">
                <a16:creationId xmlns:a16="http://schemas.microsoft.com/office/drawing/2014/main" id="{4C7548EF-1AE9-5E83-BC8C-073311757517}"/>
              </a:ext>
            </a:extLst>
          </p:cNvPr>
          <p:cNvSpPr>
            <a:spLocks noGrp="1"/>
          </p:cNvSpPr>
          <p:nvPr>
            <p:ph idx="1"/>
          </p:nvPr>
        </p:nvSpPr>
        <p:spPr/>
        <p:txBody>
          <a:bodyPr/>
          <a:lstStyle/>
          <a:p>
            <a:r>
              <a:rPr lang="en-US" dirty="0"/>
              <a:t>Interferometry used to improve sensitivity to us+ effects</a:t>
            </a:r>
          </a:p>
          <a:p>
            <a:r>
              <a:rPr lang="en-US" dirty="0"/>
              <a:t>New approach: </a:t>
            </a:r>
            <a:r>
              <a:rPr lang="en-US" b="1" dirty="0"/>
              <a:t>repurpose Bessel beam as an interferometer</a:t>
            </a:r>
          </a:p>
          <a:p>
            <a:pPr lvl="1"/>
            <a:r>
              <a:rPr lang="en-US" dirty="0"/>
              <a:t>Longitudinal variations -&gt; shift in Bessel rings</a:t>
            </a:r>
          </a:p>
          <a:p>
            <a:endParaRPr lang="en-US" dirty="0"/>
          </a:p>
        </p:txBody>
      </p:sp>
      <p:sp>
        <p:nvSpPr>
          <p:cNvPr id="3" name="Slide Number Placeholder 2">
            <a:extLst>
              <a:ext uri="{FF2B5EF4-FFF2-40B4-BE49-F238E27FC236}">
                <a16:creationId xmlns:a16="http://schemas.microsoft.com/office/drawing/2014/main" id="{FBDF6BE7-DF6F-740A-6F79-28EDEA30EC5A}"/>
              </a:ext>
            </a:extLst>
          </p:cNvPr>
          <p:cNvSpPr>
            <a:spLocks noGrp="1"/>
          </p:cNvSpPr>
          <p:nvPr>
            <p:ph type="sldNum" sz="quarter" idx="12"/>
          </p:nvPr>
        </p:nvSpPr>
        <p:spPr>
          <a:xfrm>
            <a:off x="5691065" y="3400763"/>
            <a:ext cx="984019" cy="273844"/>
          </a:xfrm>
        </p:spPr>
        <p:txBody>
          <a:bodyPr/>
          <a:lstStyle/>
          <a:p>
            <a:pPr marL="0" lvl="0" indent="0" algn="r" rtl="0">
              <a:spcBef>
                <a:spcPts val="0"/>
              </a:spcBef>
              <a:spcAft>
                <a:spcPts val="0"/>
              </a:spcAft>
              <a:buNone/>
            </a:pPr>
            <a:fld id="{00000000-1234-1234-1234-123412341234}" type="slidenum">
              <a:rPr lang="en" smtClean="0"/>
              <a:t>9</a:t>
            </a:fld>
            <a:endParaRPr lang="en"/>
          </a:p>
        </p:txBody>
      </p:sp>
      <p:sp>
        <p:nvSpPr>
          <p:cNvPr id="6" name="Oval 5">
            <a:extLst>
              <a:ext uri="{FF2B5EF4-FFF2-40B4-BE49-F238E27FC236}">
                <a16:creationId xmlns:a16="http://schemas.microsoft.com/office/drawing/2014/main" id="{464B46EB-4D55-3CC8-6A2C-F977C771AB88}"/>
              </a:ext>
            </a:extLst>
          </p:cNvPr>
          <p:cNvSpPr/>
          <p:nvPr/>
        </p:nvSpPr>
        <p:spPr>
          <a:xfrm>
            <a:off x="6920556" y="147850"/>
            <a:ext cx="1845993" cy="1858396"/>
          </a:xfrm>
          <a:prstGeom prst="ellipse">
            <a:avLst/>
          </a:prstGeom>
          <a:no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B9C5FC1F-3420-839E-4C2D-14EB1286570D}"/>
              </a:ext>
            </a:extLst>
          </p:cNvPr>
          <p:cNvSpPr/>
          <p:nvPr/>
        </p:nvSpPr>
        <p:spPr>
          <a:xfrm>
            <a:off x="7183876" y="427381"/>
            <a:ext cx="1319352" cy="1305149"/>
          </a:xfrm>
          <a:prstGeom prst="ellipse">
            <a:avLst/>
          </a:prstGeom>
          <a:no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A9099D9F-32AB-C6F8-ADFA-6181CE82BA23}"/>
              </a:ext>
            </a:extLst>
          </p:cNvPr>
          <p:cNvSpPr/>
          <p:nvPr/>
        </p:nvSpPr>
        <p:spPr>
          <a:xfrm>
            <a:off x="7521251" y="716275"/>
            <a:ext cx="663233" cy="659387"/>
          </a:xfrm>
          <a:prstGeom prst="ellipse">
            <a:avLst/>
          </a:prstGeom>
          <a:noFill/>
          <a:ln w="381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BC479A50-6EBB-67C4-E5A6-EF30A4EB0117}"/>
              </a:ext>
            </a:extLst>
          </p:cNvPr>
          <p:cNvSpPr/>
          <p:nvPr/>
        </p:nvSpPr>
        <p:spPr>
          <a:xfrm>
            <a:off x="7747058" y="932051"/>
            <a:ext cx="210625" cy="230939"/>
          </a:xfrm>
          <a:prstGeom prst="ellipse">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8DD2A8F3-A4FE-091D-CA6A-18B63654167E}"/>
                  </a:ext>
                </a:extLst>
              </p:cNvPr>
              <p:cNvSpPr txBox="1"/>
              <p:nvPr/>
            </p:nvSpPr>
            <p:spPr>
              <a:xfrm>
                <a:off x="502789" y="2792508"/>
                <a:ext cx="2745303" cy="47064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𝐽</m:t>
                          </m:r>
                        </m:e>
                        <m:sub>
                          <m:r>
                            <a:rPr lang="en-US" b="0" i="1" smtClean="0">
                              <a:latin typeface="Cambria Math" panose="02040503050406030204" pitchFamily="18" charset="0"/>
                            </a:rPr>
                            <m:t>0</m:t>
                          </m:r>
                        </m:sub>
                      </m:sSub>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𝑘</m:t>
                              </m:r>
                              <m:r>
                                <a:rPr lang="en-US" b="0" i="1" smtClean="0">
                                  <a:latin typeface="Cambria Math" panose="02040503050406030204" pitchFamily="18" charset="0"/>
                                </a:rPr>
                                <m:t>𝜃</m:t>
                              </m:r>
                              <m:r>
                                <a:rPr lang="en-US" b="0" i="1" smtClean="0">
                                  <a:latin typeface="Cambria Math" panose="02040503050406030204" pitchFamily="18" charset="0"/>
                                </a:rPr>
                                <m:t>𝑟</m:t>
                              </m:r>
                            </m:e>
                          </m:d>
                        </m:e>
                        <m:sup>
                          <m:r>
                            <a:rPr lang="en-US" b="0" i="1" smtClean="0">
                              <a:latin typeface="Cambria Math" panose="02040503050406030204" pitchFamily="18" charset="0"/>
                            </a:rPr>
                            <m:t>2</m:t>
                          </m:r>
                        </m:sup>
                      </m:sSup>
                      <m:r>
                        <a:rPr lang="en-US" b="0" i="0" smtClean="0">
                          <a:latin typeface="Cambria Math" panose="02040503050406030204" pitchFamily="18" charset="0"/>
                        </a:rPr>
                        <m:t>~ </m:t>
                      </m:r>
                      <m:r>
                        <m:rPr>
                          <m:sty m:val="p"/>
                        </m:rPr>
                        <a:rPr lang="en-US" b="0" i="0" smtClean="0">
                          <a:latin typeface="Cambria Math" panose="02040503050406030204" pitchFamily="18" charset="0"/>
                        </a:rPr>
                        <m:t>cos</m:t>
                      </m:r>
                      <m:r>
                        <a:rPr lang="en-US" b="0" i="0" smtClean="0">
                          <a:latin typeface="Cambria Math" panose="02040503050406030204" pitchFamily="18" charset="0"/>
                        </a:rPr>
                        <m:t>(</m:t>
                      </m:r>
                      <m:r>
                        <m:rPr>
                          <m:sty m:val="p"/>
                        </m:rPr>
                        <a:rPr lang="en-US" b="0" i="0" smtClean="0">
                          <a:latin typeface="Cambria Math" panose="02040503050406030204" pitchFamily="18" charset="0"/>
                        </a:rPr>
                        <m:t>k</m:t>
                      </m:r>
                      <m:r>
                        <a:rPr lang="en-US" b="0" i="0" smtClean="0">
                          <a:latin typeface="Cambria Math" panose="02040503050406030204" pitchFamily="18" charset="0"/>
                        </a:rPr>
                        <m:t>(2</m:t>
                      </m:r>
                      <m:r>
                        <a:rPr lang="en-US" i="1">
                          <a:latin typeface="Cambria Math" panose="02040503050406030204" pitchFamily="18" charset="0"/>
                        </a:rPr>
                        <m:t>𝜃</m:t>
                      </m:r>
                      <m:r>
                        <a:rPr lang="en-US" b="0" i="1" smtClean="0">
                          <a:latin typeface="Cambria Math" panose="02040503050406030204" pitchFamily="18" charset="0"/>
                        </a:rPr>
                        <m:t>)</m:t>
                      </m:r>
                      <m:r>
                        <a:rPr lang="en-US" i="1">
                          <a:latin typeface="Cambria Math" panose="02040503050406030204" pitchFamily="18" charset="0"/>
                        </a:rPr>
                        <m:t>𝑟</m:t>
                      </m:r>
                      <m:r>
                        <a:rPr lang="en-US" b="0" i="0"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𝜋</m:t>
                          </m:r>
                        </m:num>
                        <m:den>
                          <m:r>
                            <a:rPr lang="en-US" b="0" i="1" smtClean="0">
                              <a:latin typeface="Cambria Math" panose="02040503050406030204" pitchFamily="18" charset="0"/>
                            </a:rPr>
                            <m:t>2</m:t>
                          </m:r>
                        </m:den>
                      </m:f>
                      <m:r>
                        <a:rPr lang="en-US" b="0" i="0" smtClean="0">
                          <a:latin typeface="Cambria Math" panose="02040503050406030204" pitchFamily="18" charset="0"/>
                        </a:rPr>
                        <m:t>)</m:t>
                      </m:r>
                    </m:oMath>
                  </m:oMathPara>
                </a14:m>
                <a:endParaRPr lang="en-US" dirty="0"/>
              </a:p>
            </p:txBody>
          </p:sp>
        </mc:Choice>
        <mc:Fallback xmlns="">
          <p:sp>
            <p:nvSpPr>
              <p:cNvPr id="14" name="TextBox 13">
                <a:extLst>
                  <a:ext uri="{FF2B5EF4-FFF2-40B4-BE49-F238E27FC236}">
                    <a16:creationId xmlns:a16="http://schemas.microsoft.com/office/drawing/2014/main" id="{8DD2A8F3-A4FE-091D-CA6A-18B63654167E}"/>
                  </a:ext>
                </a:extLst>
              </p:cNvPr>
              <p:cNvSpPr txBox="1">
                <a:spLocks noRot="1" noChangeAspect="1" noMove="1" noResize="1" noEditPoints="1" noAdjustHandles="1" noChangeArrowheads="1" noChangeShapeType="1" noTextEdit="1"/>
              </p:cNvSpPr>
              <p:nvPr/>
            </p:nvSpPr>
            <p:spPr>
              <a:xfrm>
                <a:off x="502789" y="2792508"/>
                <a:ext cx="2745303" cy="470642"/>
              </a:xfrm>
              <a:prstGeom prst="rect">
                <a:avLst/>
              </a:prstGeom>
              <a:blipFill>
                <a:blip r:embed="rId2"/>
                <a:stretch>
                  <a:fillRect/>
                </a:stretch>
              </a:blipFill>
            </p:spPr>
            <p:txBody>
              <a:bodyPr/>
              <a:lstStyle/>
              <a:p>
                <a:r>
                  <a:rPr lang="en-US">
                    <a:noFill/>
                  </a:rPr>
                  <a:t> </a:t>
                </a:r>
              </a:p>
            </p:txBody>
          </p:sp>
        </mc:Fallback>
      </mc:AlternateContent>
      <p:cxnSp>
        <p:nvCxnSpPr>
          <p:cNvPr id="16" name="Straight Arrow Connector 15">
            <a:extLst>
              <a:ext uri="{FF2B5EF4-FFF2-40B4-BE49-F238E27FC236}">
                <a16:creationId xmlns:a16="http://schemas.microsoft.com/office/drawing/2014/main" id="{C8BBDE10-424F-6D2E-8559-36F34AF6C0C9}"/>
              </a:ext>
            </a:extLst>
          </p:cNvPr>
          <p:cNvCxnSpPr>
            <a:cxnSpLocks/>
          </p:cNvCxnSpPr>
          <p:nvPr/>
        </p:nvCxnSpPr>
        <p:spPr>
          <a:xfrm flipV="1">
            <a:off x="888914" y="3197111"/>
            <a:ext cx="782004" cy="57617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7" name="Left Brace 16">
            <a:extLst>
              <a:ext uri="{FF2B5EF4-FFF2-40B4-BE49-F238E27FC236}">
                <a16:creationId xmlns:a16="http://schemas.microsoft.com/office/drawing/2014/main" id="{4E8C5F7E-C91B-F1F7-99FD-DDB4545B8D13}"/>
              </a:ext>
            </a:extLst>
          </p:cNvPr>
          <p:cNvSpPr/>
          <p:nvPr/>
        </p:nvSpPr>
        <p:spPr>
          <a:xfrm rot="16200000">
            <a:off x="2263731" y="3091104"/>
            <a:ext cx="189268" cy="361812"/>
          </a:xfrm>
          <a:prstGeom prst="leftBrace">
            <a:avLst>
              <a:gd name="adj1" fmla="val 41793"/>
              <a:gd name="adj2" fmla="val 50000"/>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9" name="TextBox 18">
            <a:extLst>
              <a:ext uri="{FF2B5EF4-FFF2-40B4-BE49-F238E27FC236}">
                <a16:creationId xmlns:a16="http://schemas.microsoft.com/office/drawing/2014/main" id="{9C69511F-6A36-9214-857E-5B3FE9EFDC91}"/>
              </a:ext>
            </a:extLst>
          </p:cNvPr>
          <p:cNvSpPr txBox="1"/>
          <p:nvPr/>
        </p:nvSpPr>
        <p:spPr>
          <a:xfrm>
            <a:off x="1958568" y="3313861"/>
            <a:ext cx="694421" cy="369332"/>
          </a:xfrm>
          <a:prstGeom prst="rect">
            <a:avLst/>
          </a:prstGeom>
          <a:noFill/>
        </p:spPr>
        <p:txBody>
          <a:bodyPr wrap="none" rtlCol="0">
            <a:spAutoFit/>
          </a:bodyPr>
          <a:lstStyle/>
          <a:p>
            <a:r>
              <a:rPr lang="en-US" dirty="0"/>
              <a:t>angle</a:t>
            </a:r>
          </a:p>
        </p:txBody>
      </p:sp>
      <mc:AlternateContent xmlns:mc="http://schemas.openxmlformats.org/markup-compatibility/2006" xmlns:a14="http://schemas.microsoft.com/office/drawing/2010/main">
        <mc:Choice Requires="a14">
          <p:sp>
            <p:nvSpPr>
              <p:cNvPr id="45" name="TextBox 44">
                <a:extLst>
                  <a:ext uri="{FF2B5EF4-FFF2-40B4-BE49-F238E27FC236}">
                    <a16:creationId xmlns:a16="http://schemas.microsoft.com/office/drawing/2014/main" id="{BA3AD940-FEAC-2798-B10F-1D79A84ADBD1}"/>
                  </a:ext>
                </a:extLst>
              </p:cNvPr>
              <p:cNvSpPr txBox="1"/>
              <p:nvPr/>
            </p:nvSpPr>
            <p:spPr>
              <a:xfrm>
                <a:off x="6475468" y="6135436"/>
                <a:ext cx="3681714" cy="47064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𝐽</m:t>
                          </m:r>
                        </m:e>
                        <m:sub>
                          <m:r>
                            <a:rPr lang="en-US" b="0" i="1" smtClean="0">
                              <a:latin typeface="Cambria Math" panose="02040503050406030204" pitchFamily="18" charset="0"/>
                            </a:rPr>
                            <m:t>0</m:t>
                          </m:r>
                        </m:sub>
                      </m:sSub>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𝑘</m:t>
                              </m:r>
                              <m:r>
                                <a:rPr lang="en-US" b="0" i="1" smtClean="0">
                                  <a:latin typeface="Cambria Math" panose="02040503050406030204" pitchFamily="18" charset="0"/>
                                </a:rPr>
                                <m:t>𝜃</m:t>
                              </m:r>
                              <m:r>
                                <a:rPr lang="en-US" b="0" i="1" smtClean="0">
                                  <a:latin typeface="Cambria Math" panose="02040503050406030204" pitchFamily="18" charset="0"/>
                                </a:rPr>
                                <m:t>𝑟</m:t>
                              </m:r>
                              <m:r>
                                <a:rPr lang="en-US" b="0" i="1" smtClean="0">
                                  <a:latin typeface="Cambria Math" panose="02040503050406030204" pitchFamily="18" charset="0"/>
                                </a:rPr>
                                <m:t>+</m:t>
                              </m:r>
                              <m:r>
                                <a:rPr lang="en-US" b="0" i="1" smtClean="0">
                                  <a:latin typeface="Cambria Math" panose="02040503050406030204" pitchFamily="18" charset="0"/>
                                </a:rPr>
                                <m:t>𝑏</m:t>
                              </m:r>
                            </m:e>
                          </m:d>
                        </m:e>
                        <m:sup>
                          <m:r>
                            <a:rPr lang="en-US" b="0" i="1" smtClean="0">
                              <a:latin typeface="Cambria Math" panose="02040503050406030204" pitchFamily="18" charset="0"/>
                            </a:rPr>
                            <m:t>2</m:t>
                          </m:r>
                        </m:sup>
                      </m:sSup>
                      <m:r>
                        <a:rPr lang="en-US" b="0" i="0" smtClean="0">
                          <a:latin typeface="Cambria Math" panose="02040503050406030204" pitchFamily="18" charset="0"/>
                        </a:rPr>
                        <m:t>~ </m:t>
                      </m:r>
                      <m:r>
                        <m:rPr>
                          <m:sty m:val="p"/>
                        </m:rPr>
                        <a:rPr lang="en-US" b="0" i="0" smtClean="0">
                          <a:latin typeface="Cambria Math" panose="02040503050406030204" pitchFamily="18" charset="0"/>
                        </a:rPr>
                        <m:t>cos</m:t>
                      </m:r>
                      <m:r>
                        <a:rPr lang="en-US" b="0" i="0" smtClean="0">
                          <a:latin typeface="Cambria Math" panose="02040503050406030204" pitchFamily="18" charset="0"/>
                        </a:rPr>
                        <m:t>(</m:t>
                      </m:r>
                      <m:r>
                        <m:rPr>
                          <m:sty m:val="p"/>
                        </m:rPr>
                        <a:rPr lang="en-US" b="0" i="0" smtClean="0">
                          <a:latin typeface="Cambria Math" panose="02040503050406030204" pitchFamily="18" charset="0"/>
                        </a:rPr>
                        <m:t>k</m:t>
                      </m:r>
                      <m:r>
                        <a:rPr lang="en-US" b="0" i="0" smtClean="0">
                          <a:latin typeface="Cambria Math" panose="02040503050406030204" pitchFamily="18" charset="0"/>
                        </a:rPr>
                        <m:t>(2</m:t>
                      </m:r>
                      <m:r>
                        <a:rPr lang="en-US" i="1">
                          <a:latin typeface="Cambria Math" panose="02040503050406030204" pitchFamily="18" charset="0"/>
                        </a:rPr>
                        <m:t>𝜃</m:t>
                      </m:r>
                      <m:r>
                        <a:rPr lang="en-US" b="0" i="1" smtClean="0">
                          <a:latin typeface="Cambria Math" panose="02040503050406030204" pitchFamily="18" charset="0"/>
                        </a:rPr>
                        <m:t>)</m:t>
                      </m:r>
                      <m:r>
                        <a:rPr lang="en-US" i="1">
                          <a:latin typeface="Cambria Math" panose="02040503050406030204" pitchFamily="18" charset="0"/>
                        </a:rPr>
                        <m:t>𝑟</m:t>
                      </m:r>
                      <m:r>
                        <a:rPr lang="en-US" b="0" i="0" smtClean="0">
                          <a:latin typeface="Cambria Math" panose="02040503050406030204" pitchFamily="18" charset="0"/>
                        </a:rPr>
                        <m:t>+2</m:t>
                      </m:r>
                      <m:r>
                        <m:rPr>
                          <m:sty m:val="p"/>
                        </m:rPr>
                        <a:rPr lang="en-US" b="0" i="0" smtClean="0">
                          <a:latin typeface="Cambria Math" panose="02040503050406030204" pitchFamily="18" charset="0"/>
                        </a:rPr>
                        <m:t>b</m:t>
                      </m:r>
                      <m:r>
                        <a:rPr lang="en-US" b="0" i="0"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𝜋</m:t>
                          </m:r>
                        </m:num>
                        <m:den>
                          <m:r>
                            <a:rPr lang="en-US" b="0" i="1" smtClean="0">
                              <a:latin typeface="Cambria Math" panose="02040503050406030204" pitchFamily="18" charset="0"/>
                            </a:rPr>
                            <m:t>2</m:t>
                          </m:r>
                        </m:den>
                      </m:f>
                      <m:r>
                        <a:rPr lang="en-US" b="0" i="0" smtClean="0">
                          <a:latin typeface="Cambria Math" panose="02040503050406030204" pitchFamily="18" charset="0"/>
                        </a:rPr>
                        <m:t>)</m:t>
                      </m:r>
                    </m:oMath>
                  </m:oMathPara>
                </a14:m>
                <a:endParaRPr lang="en-US" dirty="0"/>
              </a:p>
            </p:txBody>
          </p:sp>
        </mc:Choice>
        <mc:Fallback xmlns="">
          <p:sp>
            <p:nvSpPr>
              <p:cNvPr id="45" name="TextBox 44">
                <a:extLst>
                  <a:ext uri="{FF2B5EF4-FFF2-40B4-BE49-F238E27FC236}">
                    <a16:creationId xmlns:a16="http://schemas.microsoft.com/office/drawing/2014/main" id="{BA3AD940-FEAC-2798-B10F-1D79A84ADBD1}"/>
                  </a:ext>
                </a:extLst>
              </p:cNvPr>
              <p:cNvSpPr txBox="1">
                <a:spLocks noRot="1" noChangeAspect="1" noMove="1" noResize="1" noEditPoints="1" noAdjustHandles="1" noChangeArrowheads="1" noChangeShapeType="1" noTextEdit="1"/>
              </p:cNvSpPr>
              <p:nvPr/>
            </p:nvSpPr>
            <p:spPr>
              <a:xfrm>
                <a:off x="6475468" y="6135436"/>
                <a:ext cx="3681714" cy="470642"/>
              </a:xfrm>
              <a:prstGeom prst="rect">
                <a:avLst/>
              </a:prstGeom>
              <a:blipFill>
                <a:blip r:embed="rId3"/>
                <a:stretch>
                  <a:fillRect/>
                </a:stretch>
              </a:blipFill>
            </p:spPr>
            <p:txBody>
              <a:bodyPr/>
              <a:lstStyle/>
              <a:p>
                <a:r>
                  <a:rPr lang="en-US">
                    <a:noFill/>
                  </a:rPr>
                  <a:t> </a:t>
                </a:r>
              </a:p>
            </p:txBody>
          </p:sp>
        </mc:Fallback>
      </mc:AlternateContent>
      <p:cxnSp>
        <p:nvCxnSpPr>
          <p:cNvPr id="46" name="Straight Arrow Connector 45">
            <a:extLst>
              <a:ext uri="{FF2B5EF4-FFF2-40B4-BE49-F238E27FC236}">
                <a16:creationId xmlns:a16="http://schemas.microsoft.com/office/drawing/2014/main" id="{AF929B87-D1E8-5202-F3A2-7EF03E35BAF8}"/>
              </a:ext>
            </a:extLst>
          </p:cNvPr>
          <p:cNvCxnSpPr>
            <a:cxnSpLocks/>
          </p:cNvCxnSpPr>
          <p:nvPr/>
        </p:nvCxnSpPr>
        <p:spPr>
          <a:xfrm flipH="1" flipV="1">
            <a:off x="7859668" y="6479499"/>
            <a:ext cx="102880" cy="57688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7" name="Left Brace 46">
            <a:extLst>
              <a:ext uri="{FF2B5EF4-FFF2-40B4-BE49-F238E27FC236}">
                <a16:creationId xmlns:a16="http://schemas.microsoft.com/office/drawing/2014/main" id="{1EDD0178-1E28-BDC2-CFFD-914B8C084132}"/>
              </a:ext>
            </a:extLst>
          </p:cNvPr>
          <p:cNvSpPr/>
          <p:nvPr/>
        </p:nvSpPr>
        <p:spPr>
          <a:xfrm rot="16200000">
            <a:off x="8649120" y="6448668"/>
            <a:ext cx="196604" cy="357066"/>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8" name="Left Brace 47">
            <a:extLst>
              <a:ext uri="{FF2B5EF4-FFF2-40B4-BE49-F238E27FC236}">
                <a16:creationId xmlns:a16="http://schemas.microsoft.com/office/drawing/2014/main" id="{52C95437-BE42-2A51-4601-D006F5EB3075}"/>
              </a:ext>
            </a:extLst>
          </p:cNvPr>
          <p:cNvSpPr/>
          <p:nvPr/>
        </p:nvSpPr>
        <p:spPr>
          <a:xfrm rot="16200000">
            <a:off x="9630956" y="6378673"/>
            <a:ext cx="113020" cy="630814"/>
          </a:xfrm>
          <a:prstGeom prst="leftBrace">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9" name="TextBox 48">
            <a:extLst>
              <a:ext uri="{FF2B5EF4-FFF2-40B4-BE49-F238E27FC236}">
                <a16:creationId xmlns:a16="http://schemas.microsoft.com/office/drawing/2014/main" id="{1C0C187F-D152-3EDA-D89D-F32DA45DA7AE}"/>
              </a:ext>
            </a:extLst>
          </p:cNvPr>
          <p:cNvSpPr txBox="1"/>
          <p:nvPr/>
        </p:nvSpPr>
        <p:spPr>
          <a:xfrm>
            <a:off x="8366760" y="6593777"/>
            <a:ext cx="694421" cy="369332"/>
          </a:xfrm>
          <a:prstGeom prst="rect">
            <a:avLst/>
          </a:prstGeom>
          <a:noFill/>
        </p:spPr>
        <p:txBody>
          <a:bodyPr wrap="none" rtlCol="0">
            <a:spAutoFit/>
          </a:bodyPr>
          <a:lstStyle/>
          <a:p>
            <a:r>
              <a:rPr lang="en-US" dirty="0"/>
              <a:t>angle</a:t>
            </a:r>
          </a:p>
        </p:txBody>
      </p:sp>
      <p:sp>
        <p:nvSpPr>
          <p:cNvPr id="50" name="TextBox 49">
            <a:extLst>
              <a:ext uri="{FF2B5EF4-FFF2-40B4-BE49-F238E27FC236}">
                <a16:creationId xmlns:a16="http://schemas.microsoft.com/office/drawing/2014/main" id="{089CB07C-5B6A-6224-8DF9-D147B469BBA0}"/>
              </a:ext>
            </a:extLst>
          </p:cNvPr>
          <p:cNvSpPr txBox="1"/>
          <p:nvPr/>
        </p:nvSpPr>
        <p:spPr>
          <a:xfrm>
            <a:off x="9315907" y="6633237"/>
            <a:ext cx="728084" cy="369332"/>
          </a:xfrm>
          <a:prstGeom prst="rect">
            <a:avLst/>
          </a:prstGeom>
          <a:noFill/>
        </p:spPr>
        <p:txBody>
          <a:bodyPr wrap="none" rtlCol="0">
            <a:spAutoFit/>
          </a:bodyPr>
          <a:lstStyle/>
          <a:p>
            <a:r>
              <a:rPr lang="el-GR" dirty="0"/>
              <a:t>Δ</a:t>
            </a:r>
            <a:r>
              <a:rPr lang="en-US" dirty="0"/>
              <a:t>OPD</a:t>
            </a:r>
          </a:p>
        </p:txBody>
      </p:sp>
      <p:pic>
        <p:nvPicPr>
          <p:cNvPr id="51" name="Graphic 50">
            <a:extLst>
              <a:ext uri="{FF2B5EF4-FFF2-40B4-BE49-F238E27FC236}">
                <a16:creationId xmlns:a16="http://schemas.microsoft.com/office/drawing/2014/main" id="{2112BC3F-F7DF-1814-8E12-5D8EF43C693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356732" y="2204801"/>
            <a:ext cx="4572000" cy="2524125"/>
          </a:xfrm>
          <a:prstGeom prst="rect">
            <a:avLst/>
          </a:prstGeom>
        </p:spPr>
      </p:pic>
      <p:pic>
        <p:nvPicPr>
          <p:cNvPr id="52" name="Graphic 51">
            <a:extLst>
              <a:ext uri="{FF2B5EF4-FFF2-40B4-BE49-F238E27FC236}">
                <a16:creationId xmlns:a16="http://schemas.microsoft.com/office/drawing/2014/main" id="{12F62A97-E6B4-2D9A-8CA9-336657BF172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346481" y="2214319"/>
            <a:ext cx="4572000" cy="2524125"/>
          </a:xfrm>
          <a:prstGeom prst="rect">
            <a:avLst/>
          </a:prstGeom>
        </p:spPr>
      </p:pic>
      <p:pic>
        <p:nvPicPr>
          <p:cNvPr id="53" name="Graphic 52">
            <a:extLst>
              <a:ext uri="{FF2B5EF4-FFF2-40B4-BE49-F238E27FC236}">
                <a16:creationId xmlns:a16="http://schemas.microsoft.com/office/drawing/2014/main" id="{9ED17593-7F13-E658-EF10-234300E8E0C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346481" y="2214341"/>
            <a:ext cx="4572000" cy="2524125"/>
          </a:xfrm>
          <a:prstGeom prst="rect">
            <a:avLst/>
          </a:prstGeom>
        </p:spPr>
      </p:pic>
      <p:sp>
        <p:nvSpPr>
          <p:cNvPr id="54" name="TextBox 53">
            <a:extLst>
              <a:ext uri="{FF2B5EF4-FFF2-40B4-BE49-F238E27FC236}">
                <a16:creationId xmlns:a16="http://schemas.microsoft.com/office/drawing/2014/main" id="{F1FBD9A6-AE7B-A2BA-9954-BC860C23C039}"/>
              </a:ext>
            </a:extLst>
          </p:cNvPr>
          <p:cNvSpPr txBox="1"/>
          <p:nvPr/>
        </p:nvSpPr>
        <p:spPr>
          <a:xfrm>
            <a:off x="6642732" y="4098760"/>
            <a:ext cx="684803" cy="246221"/>
          </a:xfrm>
          <a:prstGeom prst="rect">
            <a:avLst/>
          </a:prstGeom>
          <a:noFill/>
        </p:spPr>
        <p:txBody>
          <a:bodyPr wrap="none" rtlCol="0">
            <a:spAutoFit/>
          </a:bodyPr>
          <a:lstStyle/>
          <a:p>
            <a:r>
              <a:rPr lang="en-US" sz="1000" dirty="0"/>
              <a:t>Obj plane</a:t>
            </a:r>
          </a:p>
        </p:txBody>
      </p:sp>
      <p:sp>
        <p:nvSpPr>
          <p:cNvPr id="55" name="TextBox 54">
            <a:extLst>
              <a:ext uri="{FF2B5EF4-FFF2-40B4-BE49-F238E27FC236}">
                <a16:creationId xmlns:a16="http://schemas.microsoft.com/office/drawing/2014/main" id="{EB9FB1D2-A7C0-4D19-804C-67C1D9B542C3}"/>
              </a:ext>
            </a:extLst>
          </p:cNvPr>
          <p:cNvSpPr txBox="1"/>
          <p:nvPr/>
        </p:nvSpPr>
        <p:spPr>
          <a:xfrm>
            <a:off x="7720027" y="4125755"/>
            <a:ext cx="649537" cy="246221"/>
          </a:xfrm>
          <a:prstGeom prst="rect">
            <a:avLst/>
          </a:prstGeom>
          <a:noFill/>
        </p:spPr>
        <p:txBody>
          <a:bodyPr wrap="none" rtlCol="0">
            <a:spAutoFit/>
          </a:bodyPr>
          <a:lstStyle/>
          <a:p>
            <a:r>
              <a:rPr lang="en-US" sz="1000" dirty="0"/>
              <a:t>Thin lens</a:t>
            </a:r>
          </a:p>
        </p:txBody>
      </p:sp>
      <p:sp>
        <p:nvSpPr>
          <p:cNvPr id="56" name="TextBox 55">
            <a:extLst>
              <a:ext uri="{FF2B5EF4-FFF2-40B4-BE49-F238E27FC236}">
                <a16:creationId xmlns:a16="http://schemas.microsoft.com/office/drawing/2014/main" id="{EB223C02-CA0C-3D5A-D127-10E47127CFCA}"/>
              </a:ext>
            </a:extLst>
          </p:cNvPr>
          <p:cNvSpPr txBox="1"/>
          <p:nvPr/>
        </p:nvSpPr>
        <p:spPr>
          <a:xfrm>
            <a:off x="4766210" y="3118386"/>
            <a:ext cx="914033" cy="307777"/>
          </a:xfrm>
          <a:prstGeom prst="rect">
            <a:avLst/>
          </a:prstGeom>
          <a:noFill/>
        </p:spPr>
        <p:txBody>
          <a:bodyPr wrap="none" rtlCol="0">
            <a:spAutoFit/>
          </a:bodyPr>
          <a:lstStyle/>
          <a:p>
            <a:r>
              <a:rPr lang="en-US" sz="1400" dirty="0" err="1"/>
              <a:t>Ar</a:t>
            </a:r>
            <a:r>
              <a:rPr lang="en-US" sz="1400" dirty="0"/>
              <a:t> plasma</a:t>
            </a:r>
          </a:p>
        </p:txBody>
      </p:sp>
      <p:sp>
        <p:nvSpPr>
          <p:cNvPr id="58" name="TextBox 57">
            <a:extLst>
              <a:ext uri="{FF2B5EF4-FFF2-40B4-BE49-F238E27FC236}">
                <a16:creationId xmlns:a16="http://schemas.microsoft.com/office/drawing/2014/main" id="{457E27FA-66AF-E1F7-779E-7FCAF2CF0A59}"/>
              </a:ext>
            </a:extLst>
          </p:cNvPr>
          <p:cNvSpPr txBox="1"/>
          <p:nvPr/>
        </p:nvSpPr>
        <p:spPr>
          <a:xfrm>
            <a:off x="4851867" y="2781608"/>
            <a:ext cx="875561" cy="246221"/>
          </a:xfrm>
          <a:prstGeom prst="rect">
            <a:avLst/>
          </a:prstGeom>
          <a:noFill/>
        </p:spPr>
        <p:txBody>
          <a:bodyPr wrap="none" rtlCol="0">
            <a:spAutoFit/>
          </a:bodyPr>
          <a:lstStyle/>
          <a:p>
            <a:r>
              <a:rPr lang="en-US" sz="1000" dirty="0"/>
              <a:t>Head erosion</a:t>
            </a:r>
          </a:p>
        </p:txBody>
      </p:sp>
      <p:cxnSp>
        <p:nvCxnSpPr>
          <p:cNvPr id="59" name="Straight Arrow Connector 58">
            <a:extLst>
              <a:ext uri="{FF2B5EF4-FFF2-40B4-BE49-F238E27FC236}">
                <a16:creationId xmlns:a16="http://schemas.microsoft.com/office/drawing/2014/main" id="{DE4A0FD1-5E8F-F158-D51C-267338C770D0}"/>
              </a:ext>
            </a:extLst>
          </p:cNvPr>
          <p:cNvCxnSpPr/>
          <p:nvPr/>
        </p:nvCxnSpPr>
        <p:spPr>
          <a:xfrm>
            <a:off x="5680243" y="2998961"/>
            <a:ext cx="151343" cy="9226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nvGrpSpPr>
          <p:cNvPr id="80" name="Group 79">
            <a:extLst>
              <a:ext uri="{FF2B5EF4-FFF2-40B4-BE49-F238E27FC236}">
                <a16:creationId xmlns:a16="http://schemas.microsoft.com/office/drawing/2014/main" id="{CA190674-9AE1-4F74-7AA4-F33D2F7C8CCF}"/>
              </a:ext>
            </a:extLst>
          </p:cNvPr>
          <p:cNvGrpSpPr/>
          <p:nvPr/>
        </p:nvGrpSpPr>
        <p:grpSpPr>
          <a:xfrm>
            <a:off x="6780034" y="12326"/>
            <a:ext cx="2138447" cy="2128979"/>
            <a:chOff x="7089071" y="588193"/>
            <a:chExt cx="1845993" cy="1858396"/>
          </a:xfrm>
        </p:grpSpPr>
        <p:sp>
          <p:nvSpPr>
            <p:cNvPr id="76" name="Oval 75">
              <a:extLst>
                <a:ext uri="{FF2B5EF4-FFF2-40B4-BE49-F238E27FC236}">
                  <a16:creationId xmlns:a16="http://schemas.microsoft.com/office/drawing/2014/main" id="{06BA99F9-13A3-6278-9F26-96D8D16DF9C6}"/>
                </a:ext>
              </a:extLst>
            </p:cNvPr>
            <p:cNvSpPr/>
            <p:nvPr/>
          </p:nvSpPr>
          <p:spPr>
            <a:xfrm>
              <a:off x="7089071" y="588193"/>
              <a:ext cx="1845993" cy="1858396"/>
            </a:xfrm>
            <a:prstGeom prst="ellipse">
              <a:avLst/>
            </a:prstGeom>
            <a:noFill/>
            <a:ln w="38100">
              <a:solidFill>
                <a:srgbClr val="C00000">
                  <a:alpha val="88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Oval 76">
              <a:extLst>
                <a:ext uri="{FF2B5EF4-FFF2-40B4-BE49-F238E27FC236}">
                  <a16:creationId xmlns:a16="http://schemas.microsoft.com/office/drawing/2014/main" id="{16235DCD-2FFB-9D62-68F0-8B45A310BEDA}"/>
                </a:ext>
              </a:extLst>
            </p:cNvPr>
            <p:cNvSpPr/>
            <p:nvPr/>
          </p:nvSpPr>
          <p:spPr>
            <a:xfrm>
              <a:off x="7352391" y="867724"/>
              <a:ext cx="1319352" cy="1305149"/>
            </a:xfrm>
            <a:prstGeom prst="ellipse">
              <a:avLst/>
            </a:prstGeom>
            <a:noFill/>
            <a:ln w="38100">
              <a:solidFill>
                <a:srgbClr val="C00000">
                  <a:alpha val="88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id="{755BD346-B9AB-1CEF-2E6E-8BF5D2A88ADF}"/>
                </a:ext>
              </a:extLst>
            </p:cNvPr>
            <p:cNvSpPr/>
            <p:nvPr/>
          </p:nvSpPr>
          <p:spPr>
            <a:xfrm>
              <a:off x="7682942" y="1163442"/>
              <a:ext cx="663233" cy="659387"/>
            </a:xfrm>
            <a:prstGeom prst="ellipse">
              <a:avLst/>
            </a:prstGeom>
            <a:noFill/>
            <a:ln w="38100">
              <a:solidFill>
                <a:srgbClr val="C00000">
                  <a:alpha val="88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Oval 78">
              <a:extLst>
                <a:ext uri="{FF2B5EF4-FFF2-40B4-BE49-F238E27FC236}">
                  <a16:creationId xmlns:a16="http://schemas.microsoft.com/office/drawing/2014/main" id="{B1450FD1-0F37-657B-F287-3B4B7EF608AE}"/>
                </a:ext>
              </a:extLst>
            </p:cNvPr>
            <p:cNvSpPr/>
            <p:nvPr/>
          </p:nvSpPr>
          <p:spPr>
            <a:xfrm>
              <a:off x="7909246" y="1377079"/>
              <a:ext cx="210625" cy="230939"/>
            </a:xfrm>
            <a:prstGeom prst="ellipse">
              <a:avLst/>
            </a:prstGeom>
            <a:solidFill>
              <a:srgbClr val="C00000">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84" name="Straight Connector 83">
            <a:extLst>
              <a:ext uri="{FF2B5EF4-FFF2-40B4-BE49-F238E27FC236}">
                <a16:creationId xmlns:a16="http://schemas.microsoft.com/office/drawing/2014/main" id="{D7F2890F-FA0E-C8AA-B929-6CF20B272F5B}"/>
              </a:ext>
            </a:extLst>
          </p:cNvPr>
          <p:cNvCxnSpPr/>
          <p:nvPr/>
        </p:nvCxnSpPr>
        <p:spPr>
          <a:xfrm>
            <a:off x="5527625" y="292322"/>
            <a:ext cx="422671" cy="0"/>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85" name="TextBox 84">
            <a:extLst>
              <a:ext uri="{FF2B5EF4-FFF2-40B4-BE49-F238E27FC236}">
                <a16:creationId xmlns:a16="http://schemas.microsoft.com/office/drawing/2014/main" id="{99681132-8633-69FB-3BB5-C2CADC9D0F9E}"/>
              </a:ext>
            </a:extLst>
          </p:cNvPr>
          <p:cNvSpPr txBox="1"/>
          <p:nvPr/>
        </p:nvSpPr>
        <p:spPr>
          <a:xfrm>
            <a:off x="5978585" y="79894"/>
            <a:ext cx="851515" cy="369332"/>
          </a:xfrm>
          <a:prstGeom prst="rect">
            <a:avLst/>
          </a:prstGeom>
          <a:noFill/>
        </p:spPr>
        <p:txBody>
          <a:bodyPr wrap="none" rtlCol="0">
            <a:spAutoFit/>
          </a:bodyPr>
          <a:lstStyle/>
          <a:p>
            <a:r>
              <a:rPr lang="en-US" dirty="0"/>
              <a:t>Plasma</a:t>
            </a:r>
          </a:p>
        </p:txBody>
      </p:sp>
      <p:cxnSp>
        <p:nvCxnSpPr>
          <p:cNvPr id="86" name="Straight Connector 85">
            <a:extLst>
              <a:ext uri="{FF2B5EF4-FFF2-40B4-BE49-F238E27FC236}">
                <a16:creationId xmlns:a16="http://schemas.microsoft.com/office/drawing/2014/main" id="{60C9002E-D949-D0C4-396C-C9E16D6CC8A9}"/>
              </a:ext>
            </a:extLst>
          </p:cNvPr>
          <p:cNvCxnSpPr/>
          <p:nvPr/>
        </p:nvCxnSpPr>
        <p:spPr>
          <a:xfrm>
            <a:off x="5527625" y="583778"/>
            <a:ext cx="422671" cy="0"/>
          </a:xfrm>
          <a:prstGeom prst="line">
            <a:avLst/>
          </a:prstGeom>
          <a:ln>
            <a:solidFill>
              <a:srgbClr val="0070C0"/>
            </a:solidFill>
          </a:ln>
        </p:spPr>
        <p:style>
          <a:lnRef idx="1">
            <a:schemeClr val="dk1"/>
          </a:lnRef>
          <a:fillRef idx="0">
            <a:schemeClr val="dk1"/>
          </a:fillRef>
          <a:effectRef idx="0">
            <a:schemeClr val="dk1"/>
          </a:effectRef>
          <a:fontRef idx="minor">
            <a:schemeClr val="tx1"/>
          </a:fontRef>
        </p:style>
      </p:cxnSp>
      <p:sp>
        <p:nvSpPr>
          <p:cNvPr id="87" name="TextBox 86">
            <a:extLst>
              <a:ext uri="{FF2B5EF4-FFF2-40B4-BE49-F238E27FC236}">
                <a16:creationId xmlns:a16="http://schemas.microsoft.com/office/drawing/2014/main" id="{1CF6616B-2D0A-BEAF-210F-B238CEBF83CF}"/>
              </a:ext>
            </a:extLst>
          </p:cNvPr>
          <p:cNvSpPr txBox="1"/>
          <p:nvPr/>
        </p:nvSpPr>
        <p:spPr>
          <a:xfrm>
            <a:off x="5978585" y="371350"/>
            <a:ext cx="939681" cy="369332"/>
          </a:xfrm>
          <a:prstGeom prst="rect">
            <a:avLst/>
          </a:prstGeom>
          <a:noFill/>
        </p:spPr>
        <p:txBody>
          <a:bodyPr wrap="none" rtlCol="0">
            <a:spAutoFit/>
          </a:bodyPr>
          <a:lstStyle/>
          <a:p>
            <a:r>
              <a:rPr lang="en-US" dirty="0"/>
              <a:t>Vacuum</a:t>
            </a:r>
          </a:p>
        </p:txBody>
      </p:sp>
      <p:sp>
        <p:nvSpPr>
          <p:cNvPr id="15" name="TextBox 14">
            <a:extLst>
              <a:ext uri="{FF2B5EF4-FFF2-40B4-BE49-F238E27FC236}">
                <a16:creationId xmlns:a16="http://schemas.microsoft.com/office/drawing/2014/main" id="{F9D52BC9-9F43-5FCD-C9D4-54786629B8F3}"/>
              </a:ext>
            </a:extLst>
          </p:cNvPr>
          <p:cNvSpPr txBox="1"/>
          <p:nvPr/>
        </p:nvSpPr>
        <p:spPr>
          <a:xfrm>
            <a:off x="260988" y="3727013"/>
            <a:ext cx="4353499" cy="338554"/>
          </a:xfrm>
          <a:prstGeom prst="rect">
            <a:avLst/>
          </a:prstGeom>
          <a:noFill/>
        </p:spPr>
        <p:txBody>
          <a:bodyPr wrap="none" rtlCol="0">
            <a:spAutoFit/>
          </a:bodyPr>
          <a:lstStyle/>
          <a:p>
            <a:r>
              <a:rPr lang="en-US" sz="1600" dirty="0"/>
              <a:t>Transverse Bessel probe intensity asymptotic form</a:t>
            </a:r>
          </a:p>
        </p:txBody>
      </p:sp>
      <p:sp>
        <p:nvSpPr>
          <p:cNvPr id="10" name="TextBox 9">
            <a:extLst>
              <a:ext uri="{FF2B5EF4-FFF2-40B4-BE49-F238E27FC236}">
                <a16:creationId xmlns:a16="http://schemas.microsoft.com/office/drawing/2014/main" id="{A461FC63-86B0-D252-6B42-28C7053D1907}"/>
              </a:ext>
            </a:extLst>
          </p:cNvPr>
          <p:cNvSpPr txBox="1"/>
          <p:nvPr/>
        </p:nvSpPr>
        <p:spPr>
          <a:xfrm>
            <a:off x="8505894" y="2236661"/>
            <a:ext cx="707245" cy="646331"/>
          </a:xfrm>
          <a:prstGeom prst="rect">
            <a:avLst/>
          </a:prstGeom>
          <a:noFill/>
        </p:spPr>
        <p:txBody>
          <a:bodyPr wrap="none" rtlCol="0">
            <a:spAutoFit/>
          </a:bodyPr>
          <a:lstStyle/>
          <a:p>
            <a:r>
              <a:rPr lang="en-US" dirty="0"/>
              <a:t>CCD</a:t>
            </a:r>
          </a:p>
          <a:p>
            <a:r>
              <a:rPr lang="en-US" dirty="0"/>
              <a:t>plane</a:t>
            </a:r>
          </a:p>
        </p:txBody>
      </p:sp>
      <p:cxnSp>
        <p:nvCxnSpPr>
          <p:cNvPr id="21" name="Straight Arrow Connector 20">
            <a:extLst>
              <a:ext uri="{FF2B5EF4-FFF2-40B4-BE49-F238E27FC236}">
                <a16:creationId xmlns:a16="http://schemas.microsoft.com/office/drawing/2014/main" id="{DC1AE384-9698-21A6-3F24-FF6425036038}"/>
              </a:ext>
            </a:extLst>
          </p:cNvPr>
          <p:cNvCxnSpPr>
            <a:cxnSpLocks/>
            <a:endCxn id="53" idx="3"/>
          </p:cNvCxnSpPr>
          <p:nvPr/>
        </p:nvCxnSpPr>
        <p:spPr>
          <a:xfrm flipH="1">
            <a:off x="8918481" y="2848456"/>
            <a:ext cx="122117" cy="62794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457896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5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52"/>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7" grpId="0" animBg="1"/>
      <p:bldP spid="19" grpId="0"/>
      <p:bldP spid="45" grpId="0"/>
      <p:bldP spid="47" grpId="0" animBg="1"/>
      <p:bldP spid="48" grpId="0" animBg="1"/>
      <p:bldP spid="49" grpId="0"/>
      <p:bldP spid="50" grpId="0"/>
      <p:bldP spid="54" grpId="0"/>
      <p:bldP spid="55" grpId="0"/>
      <p:bldP spid="56" grpId="0"/>
      <p:bldP spid="58" grpId="0"/>
      <p:bldP spid="15" grpId="0"/>
    </p:bld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TM02900769[[fn=Retrospect]]</Template>
  <TotalTime>14912</TotalTime>
  <Words>2168</Words>
  <Application>Microsoft Office PowerPoint</Application>
  <PresentationFormat>On-screen Show (16:9)</PresentationFormat>
  <Paragraphs>377</Paragraphs>
  <Slides>28</Slides>
  <Notes>10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Aptos</vt:lpstr>
      <vt:lpstr>Arial</vt:lpstr>
      <vt:lpstr>Arial Unicode MS</vt:lpstr>
      <vt:lpstr>Calibri</vt:lpstr>
      <vt:lpstr>Calibri Light</vt:lpstr>
      <vt:lpstr>Cambria Math</vt:lpstr>
      <vt:lpstr>Times New Roman</vt:lpstr>
      <vt:lpstr>Retrospect</vt:lpstr>
      <vt:lpstr>New light on wakefield longevity</vt:lpstr>
      <vt:lpstr>PowerPoint Presentation</vt:lpstr>
      <vt:lpstr>PowerPoint Presentation</vt:lpstr>
      <vt:lpstr>PowerPoint Presentation</vt:lpstr>
      <vt:lpstr>Shallow angle shadowgraph results in 1 Torr Ar plasma</vt:lpstr>
      <vt:lpstr>PowerPoint Presentation</vt:lpstr>
      <vt:lpstr>    Wake evolution depends on ion mass and density; plasma profile tapers in z</vt:lpstr>
      <vt:lpstr>Scattered light from probe persists up to ~1us in Li oven</vt:lpstr>
      <vt:lpstr>Bessel interferometry</vt:lpstr>
      <vt:lpstr>Bessel Interferometry reveals slow signal decay out to ∆t &gt; 10 µs in 1 Torr Ar</vt:lpstr>
      <vt:lpstr>Li oven micro-lens measurements last out to &gt;1us</vt:lpstr>
      <vt:lpstr>PowerPoint Presentation</vt:lpstr>
      <vt:lpstr>PowerPoint Presentation</vt:lpstr>
      <vt:lpstr>Thank you!</vt:lpstr>
      <vt:lpstr>Backups</vt:lpstr>
      <vt:lpstr>PowerPoint Presentation</vt:lpstr>
      <vt:lpstr>PowerPoint Presentation</vt:lpstr>
      <vt:lpstr>Optical measurement of the plasma wakefield evolution at the FACET-II facility</vt:lpstr>
      <vt:lpstr>FACET facility</vt:lpstr>
      <vt:lpstr>PowerPoint Presentation</vt:lpstr>
      <vt:lpstr>PowerPoint Presentation</vt:lpstr>
      <vt:lpstr>PowerPoint Presentation</vt:lpstr>
      <vt:lpstr>peak frequency vs Δt</vt:lpstr>
      <vt:lpstr>Comparison with data – on axis</vt:lpstr>
      <vt:lpstr>Comparison with data – off axis</vt:lpstr>
      <vt:lpstr>Alternative method for characterization</vt:lpstr>
      <vt:lpstr>Image plane spatial calibration</vt:lpstr>
      <vt:lpstr>Probing Ar wakes at 3 Torr with 17 mrad probe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Plasma Waveguides</dc:title>
  <dc:creator>Jason Brooks</dc:creator>
  <cp:lastModifiedBy>Jason Brooks</cp:lastModifiedBy>
  <cp:revision>455</cp:revision>
  <dcterms:modified xsi:type="dcterms:W3CDTF">2026-07-27T20:24:04Z</dcterms:modified>
</cp:coreProperties>
</file>