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5"/>
    <p:sldMasterId id="2147483648" r:id="rId6"/>
  </p:sldMasterIdLst>
  <p:notesMasterIdLst>
    <p:notesMasterId r:id="rId31"/>
  </p:notesMasterIdLst>
  <p:handoutMasterIdLst>
    <p:handoutMasterId r:id="rId32"/>
  </p:handoutMasterIdLst>
  <p:sldIdLst>
    <p:sldId id="256" r:id="rId7"/>
    <p:sldId id="296" r:id="rId8"/>
    <p:sldId id="2147471856" r:id="rId9"/>
    <p:sldId id="2147471857" r:id="rId10"/>
    <p:sldId id="2147471858" r:id="rId11"/>
    <p:sldId id="2147471859" r:id="rId12"/>
    <p:sldId id="2147471860" r:id="rId13"/>
    <p:sldId id="2147471861" r:id="rId14"/>
    <p:sldId id="2147471867" r:id="rId15"/>
    <p:sldId id="2147471862" r:id="rId16"/>
    <p:sldId id="2147471863" r:id="rId17"/>
    <p:sldId id="2147471864" r:id="rId18"/>
    <p:sldId id="2147471865" r:id="rId19"/>
    <p:sldId id="2147471866" r:id="rId20"/>
    <p:sldId id="2147471872" r:id="rId21"/>
    <p:sldId id="2147471868" r:id="rId22"/>
    <p:sldId id="2147471870" r:id="rId23"/>
    <p:sldId id="2147471869" r:id="rId24"/>
    <p:sldId id="2147471871" r:id="rId25"/>
    <p:sldId id="2147471878" r:id="rId26"/>
    <p:sldId id="2147471873" r:id="rId27"/>
    <p:sldId id="2147471874" r:id="rId28"/>
    <p:sldId id="2147471879" r:id="rId29"/>
    <p:sldId id="278" r:id="rId30"/>
  </p:sldIdLst>
  <p:sldSz cx="12192000" cy="6858000"/>
  <p:notesSz cx="6858000" cy="9144000"/>
  <p:embeddedFontLst>
    <p:embeddedFont>
      <p:font typeface="Cambria Math" panose="02040503050406030204" pitchFamily="18" charset="0"/>
      <p:regular r:id="rId33"/>
    </p:embeddedFont>
    <p:embeddedFont>
      <p:font typeface="Neue Haas Unica W1G" panose="020B0504030206020203" pitchFamily="34" charset="0"/>
      <p:regular r:id="rId34"/>
    </p:embeddedFont>
    <p:embeddedFont>
      <p:font typeface="Suisse Int'l Mono" panose="020B0509000000000000" pitchFamily="49" charset="77"/>
      <p:regular r:id="rId35"/>
    </p:embeddedFont>
    <p:embeddedFont>
      <p:font typeface="Suisse Intl" panose="020B0504000000000000" pitchFamily="34" charset="-78"/>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38E88E-99C6-2C32-BC52-7031D6F30C5B}" name="Chris Anderson" initials="CA" userId="S::anderson@xlight.com::55d00195-410c-4f2f-925d-0813975b3b3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D281"/>
    <a:srgbClr val="422F7D"/>
    <a:srgbClr val="7354FA"/>
    <a:srgbClr val="BC9EFF"/>
    <a:srgbClr val="2D2D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17" autoAdjust="0"/>
    <p:restoredTop sz="94721"/>
  </p:normalViewPr>
  <p:slideViewPr>
    <p:cSldViewPr snapToGrid="0">
      <p:cViewPr varScale="1">
        <p:scale>
          <a:sx n="127" d="100"/>
          <a:sy n="127" d="100"/>
        </p:scale>
        <p:origin x="208" y="392"/>
      </p:cViewPr>
      <p:guideLst/>
    </p:cSldViewPr>
  </p:slideViewPr>
  <p:notesTextViewPr>
    <p:cViewPr>
      <p:scale>
        <a:sx n="1" d="1"/>
        <a:sy n="1" d="1"/>
      </p:scale>
      <p:origin x="0" y="0"/>
    </p:cViewPr>
  </p:notesTextViewPr>
  <p:notesViewPr>
    <p:cSldViewPr snapToGrid="0">
      <p:cViewPr varScale="1">
        <p:scale>
          <a:sx n="118" d="100"/>
          <a:sy n="118" d="100"/>
        </p:scale>
        <p:origin x="500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font" Target="fonts/font2.fntdata"/><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4.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3.fntdata"/><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1.fntdata"/><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2B10B5-4575-CE07-4310-B7ABA4CB2EE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79BAB40-9F0D-6250-7F5F-0B323C5A35E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688936-5EDA-4F71-B5CB-1C5B01D40696}" type="datetimeFigureOut">
              <a:rPr lang="en-US" smtClean="0"/>
              <a:t>7/30/26</a:t>
            </a:fld>
            <a:endParaRPr lang="en-US"/>
          </a:p>
        </p:txBody>
      </p:sp>
      <p:sp>
        <p:nvSpPr>
          <p:cNvPr id="4" name="Footer Placeholder 3">
            <a:extLst>
              <a:ext uri="{FF2B5EF4-FFF2-40B4-BE49-F238E27FC236}">
                <a16:creationId xmlns:a16="http://schemas.microsoft.com/office/drawing/2014/main" id="{F1424052-4E59-B284-A4AB-FB739CFC5F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87CB38-59F7-C8D1-70BC-EA4E6AF6D0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E1292E-E9D6-4466-8A71-DC3069B26CEA}" type="slidenum">
              <a:rPr lang="en-US" smtClean="0"/>
              <a:t>‹#›</a:t>
            </a:fld>
            <a:endParaRPr lang="en-US"/>
          </a:p>
        </p:txBody>
      </p:sp>
    </p:spTree>
    <p:extLst>
      <p:ext uri="{BB962C8B-B14F-4D97-AF65-F5344CB8AC3E}">
        <p14:creationId xmlns:p14="http://schemas.microsoft.com/office/powerpoint/2010/main" val="26484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521D6-057F-4E4A-8A0F-19102C3A7108}"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EA4E6-914C-4472-ABA7-B2BF7EA5C4AF}" type="slidenum">
              <a:rPr lang="en-US" smtClean="0"/>
              <a:t>‹#›</a:t>
            </a:fld>
            <a:endParaRPr lang="en-US"/>
          </a:p>
        </p:txBody>
      </p:sp>
    </p:spTree>
    <p:extLst>
      <p:ext uri="{BB962C8B-B14F-4D97-AF65-F5344CB8AC3E}">
        <p14:creationId xmlns:p14="http://schemas.microsoft.com/office/powerpoint/2010/main" val="1137190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AAF19-270F-2495-1C5C-45644F0C2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B5565-B6A3-0644-FC7A-CE13279D6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917EA5-6CD9-6F26-7559-929033D4E6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E7EF76-1BF2-9175-74BD-1D70817C9083}"/>
              </a:ext>
            </a:extLst>
          </p:cNvPr>
          <p:cNvSpPr>
            <a:spLocks noGrp="1"/>
          </p:cNvSpPr>
          <p:nvPr>
            <p:ph type="sldNum" sz="quarter" idx="5"/>
          </p:nvPr>
        </p:nvSpPr>
        <p:spPr/>
        <p:txBody>
          <a:bodyPr/>
          <a:lstStyle/>
          <a:p>
            <a:fld id="{396EA4E6-914C-4472-ABA7-B2BF7EA5C4AF}" type="slidenum">
              <a:rPr lang="en-US" smtClean="0"/>
              <a:t>2</a:t>
            </a:fld>
            <a:endParaRPr lang="en-US"/>
          </a:p>
        </p:txBody>
      </p:sp>
    </p:spTree>
    <p:extLst>
      <p:ext uri="{BB962C8B-B14F-4D97-AF65-F5344CB8AC3E}">
        <p14:creationId xmlns:p14="http://schemas.microsoft.com/office/powerpoint/2010/main" val="159263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BF39-CFB5-EEF6-4475-1ECE5808D8EC}"/>
              </a:ext>
            </a:extLst>
          </p:cNvPr>
          <p:cNvSpPr>
            <a:spLocks noGrp="1"/>
          </p:cNvSpPr>
          <p:nvPr>
            <p:ph type="title"/>
          </p:nvPr>
        </p:nvSpPr>
        <p:spPr>
          <a:xfrm>
            <a:off x="493159" y="149136"/>
            <a:ext cx="10437599" cy="557210"/>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a:p>
        </p:txBody>
      </p:sp>
      <p:sp>
        <p:nvSpPr>
          <p:cNvPr id="8" name="Content Placeholder 7">
            <a:extLst>
              <a:ext uri="{FF2B5EF4-FFF2-40B4-BE49-F238E27FC236}">
                <a16:creationId xmlns:a16="http://schemas.microsoft.com/office/drawing/2014/main" id="{F741BD8A-D5A9-8BB5-9C5E-9093FF99287E}"/>
              </a:ext>
            </a:extLst>
          </p:cNvPr>
          <p:cNvSpPr>
            <a:spLocks noGrp="1"/>
          </p:cNvSpPr>
          <p:nvPr>
            <p:ph sz="quarter" idx="12"/>
          </p:nvPr>
        </p:nvSpPr>
        <p:spPr>
          <a:xfrm>
            <a:off x="493160" y="1181528"/>
            <a:ext cx="11153467" cy="4859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677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2205F8C-82C9-EDC6-5F21-08001B9936A6}"/>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chemeClr val="tx1"/>
                </a:solidFill>
                <a:latin typeface="Suisse Int'l Mono" panose="020B0509000000000000" pitchFamily="50" charset="0"/>
              </a:defRPr>
            </a:lvl1pPr>
          </a:lstStyle>
          <a:p>
            <a:r>
              <a:rPr lang="en-US" dirty="0"/>
              <a:t>MARCH 26</a:t>
            </a:r>
            <a:endParaRPr lang="en-US" sz="600" dirty="0"/>
          </a:p>
        </p:txBody>
      </p:sp>
      <p:sp>
        <p:nvSpPr>
          <p:cNvPr id="5" name="Footer Placeholder 4">
            <a:extLst>
              <a:ext uri="{FF2B5EF4-FFF2-40B4-BE49-F238E27FC236}">
                <a16:creationId xmlns:a16="http://schemas.microsoft.com/office/drawing/2014/main" id="{4D1F1690-DD83-9502-7B60-90D48BE13B35}"/>
              </a:ext>
            </a:extLst>
          </p:cNvPr>
          <p:cNvSpPr>
            <a:spLocks noGrp="1"/>
          </p:cNvSpPr>
          <p:nvPr>
            <p:ph type="ftr" sz="quarter" idx="11"/>
          </p:nvPr>
        </p:nvSpPr>
        <p:spPr>
          <a:xfrm>
            <a:off x="290646" y="6304190"/>
            <a:ext cx="2135847" cy="182880"/>
          </a:xfrm>
          <a:prstGeom prst="rect">
            <a:avLst/>
          </a:prstGeom>
        </p:spPr>
        <p:txBody>
          <a:bodyPr/>
          <a:lstStyle>
            <a:lvl1pPr>
              <a:defRPr sz="600">
                <a:solidFill>
                  <a:schemeClr val="tx1"/>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a:p>
            <a:endParaRPr lang="en-US" dirty="0"/>
          </a:p>
        </p:txBody>
      </p:sp>
      <p:sp>
        <p:nvSpPr>
          <p:cNvPr id="6" name="Slide Number Placeholder 5">
            <a:extLst>
              <a:ext uri="{FF2B5EF4-FFF2-40B4-BE49-F238E27FC236}">
                <a16:creationId xmlns:a16="http://schemas.microsoft.com/office/drawing/2014/main" id="{4736100F-E54A-FB34-5824-DC4F40E94208}"/>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chemeClr val="tx1"/>
                </a:solidFill>
                <a:latin typeface="Suisse Int'l Mono" panose="020B0509000000000000" pitchFamily="50" charset="0"/>
              </a:defRPr>
            </a:lvl1pPr>
          </a:lstStyle>
          <a:p>
            <a:fld id="{C3FFB4ED-AD32-4087-8B8E-0F6248D50824}" type="slidenum">
              <a:rPr lang="en-US" smtClean="0"/>
              <a:pPr/>
              <a:t>‹#›</a:t>
            </a:fld>
            <a:endParaRPr lang="en-US" dirty="0"/>
          </a:p>
        </p:txBody>
      </p:sp>
      <p:sp>
        <p:nvSpPr>
          <p:cNvPr id="67" name="Title 1">
            <a:extLst>
              <a:ext uri="{FF2B5EF4-FFF2-40B4-BE49-F238E27FC236}">
                <a16:creationId xmlns:a16="http://schemas.microsoft.com/office/drawing/2014/main" id="{4BD58B5F-81FA-70CB-50FE-FCE49D46801B}"/>
              </a:ext>
            </a:extLst>
          </p:cNvPr>
          <p:cNvSpPr>
            <a:spLocks noGrp="1"/>
          </p:cNvSpPr>
          <p:nvPr>
            <p:ph type="title" hasCustomPrompt="1"/>
          </p:nvPr>
        </p:nvSpPr>
        <p:spPr>
          <a:xfrm>
            <a:off x="1065214" y="2932667"/>
            <a:ext cx="6520010" cy="867930"/>
          </a:xfrm>
          <a:prstGeom prst="rect">
            <a:avLst/>
          </a:prstGeom>
        </p:spPr>
        <p:txBody>
          <a:bodyPr wrap="square" lIns="45720" tIns="45720" rIns="45720" bIns="45720" anchor="b">
            <a:spAutoFit/>
          </a:bodyPr>
          <a:lstStyle>
            <a:lvl1pPr>
              <a:defRPr sz="2800" spc="200" baseline="0">
                <a:solidFill>
                  <a:schemeClr val="tx1"/>
                </a:solidFill>
                <a:latin typeface="Suisse Intl" panose="020B0504000000000000" pitchFamily="34" charset="0"/>
                <a:cs typeface="Suisse Int'l Medium" panose="020B0604000000000000" pitchFamily="34" charset="-78"/>
              </a:defRPr>
            </a:lvl1pPr>
          </a:lstStyle>
          <a:p>
            <a:r>
              <a:rPr lang="en-US" dirty="0"/>
              <a:t>SINGLE HEADLINE</a:t>
            </a:r>
            <a:br>
              <a:rPr lang="en-US" dirty="0"/>
            </a:br>
            <a:r>
              <a:rPr lang="en-US" dirty="0"/>
              <a:t>PLACEMENT</a:t>
            </a:r>
          </a:p>
        </p:txBody>
      </p:sp>
      <p:sp>
        <p:nvSpPr>
          <p:cNvPr id="68" name="Text Placeholder 37">
            <a:extLst>
              <a:ext uri="{FF2B5EF4-FFF2-40B4-BE49-F238E27FC236}">
                <a16:creationId xmlns:a16="http://schemas.microsoft.com/office/drawing/2014/main" id="{5982D93E-BACA-00B7-A3E2-89F92D74CC48}"/>
              </a:ext>
            </a:extLst>
          </p:cNvPr>
          <p:cNvSpPr>
            <a:spLocks noGrp="1"/>
          </p:cNvSpPr>
          <p:nvPr>
            <p:ph type="body" sz="quarter" idx="14" hasCustomPrompt="1"/>
          </p:nvPr>
        </p:nvSpPr>
        <p:spPr>
          <a:xfrm>
            <a:off x="1067594" y="3859526"/>
            <a:ext cx="6520010" cy="182880"/>
          </a:xfrm>
          <a:prstGeom prst="rect">
            <a:avLst/>
          </a:prstGeom>
        </p:spPr>
        <p:txBody>
          <a:bodyPr lIns="109728"/>
          <a:lstStyle>
            <a:lvl1pPr marL="228600" indent="-228600">
              <a:lnSpc>
                <a:spcPct val="100000"/>
              </a:lnSpc>
              <a:buNone/>
              <a:defRPr sz="800" spc="650" baseline="0">
                <a:solidFill>
                  <a:schemeClr val="tx1"/>
                </a:solidFill>
              </a:defRPr>
            </a:lvl1pPr>
          </a:lstStyle>
          <a:p>
            <a:pPr lvl="0"/>
            <a:r>
              <a:rPr lang="en-US" dirty="0">
                <a:effectLst/>
              </a:rPr>
              <a:t>TAGLINE</a:t>
            </a:r>
            <a:endParaRPr lang="en-US" dirty="0"/>
          </a:p>
        </p:txBody>
      </p:sp>
      <p:pic>
        <p:nvPicPr>
          <p:cNvPr id="7" name="Graphic 32">
            <a:extLst>
              <a:ext uri="{FF2B5EF4-FFF2-40B4-BE49-F238E27FC236}">
                <a16:creationId xmlns:a16="http://schemas.microsoft.com/office/drawing/2014/main" id="{0C7A7F57-6DB4-7E6D-89D4-E634EF3170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1276028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left - Copy r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82205F8C-82C9-EDC6-5F21-08001B9936A6}"/>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chemeClr val="tx1"/>
                </a:solidFill>
                <a:latin typeface="Suisse Int'l Mono" panose="020B0509000000000000" pitchFamily="50" charset="0"/>
              </a:defRPr>
            </a:lvl1pPr>
          </a:lstStyle>
          <a:p>
            <a:fld id="{2757A034-12F9-704D-A758-8999F49B44D4}" type="datetime6">
              <a:rPr lang="en-US" smtClean="0"/>
              <a:pPr/>
              <a:t>July 26</a:t>
            </a:fld>
            <a:endParaRPr lang="en-US" dirty="0"/>
          </a:p>
        </p:txBody>
      </p:sp>
      <p:sp>
        <p:nvSpPr>
          <p:cNvPr id="8" name="Footer Placeholder 4">
            <a:extLst>
              <a:ext uri="{FF2B5EF4-FFF2-40B4-BE49-F238E27FC236}">
                <a16:creationId xmlns:a16="http://schemas.microsoft.com/office/drawing/2014/main" id="{4D1F1690-DD83-9502-7B60-90D48BE13B35}"/>
              </a:ext>
            </a:extLst>
          </p:cNvPr>
          <p:cNvSpPr>
            <a:spLocks noGrp="1"/>
          </p:cNvSpPr>
          <p:nvPr>
            <p:ph type="ftr" sz="quarter" idx="11"/>
          </p:nvPr>
        </p:nvSpPr>
        <p:spPr>
          <a:xfrm>
            <a:off x="290646" y="6304190"/>
            <a:ext cx="2135847" cy="182880"/>
          </a:xfrm>
          <a:prstGeom prst="rect">
            <a:avLst/>
          </a:prstGeom>
        </p:spPr>
        <p:txBody>
          <a:bodyPr/>
          <a:lstStyle>
            <a:lvl1pPr>
              <a:defRPr sz="600">
                <a:solidFill>
                  <a:schemeClr val="tx1"/>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a:p>
            <a:endParaRPr lang="en-US" dirty="0"/>
          </a:p>
        </p:txBody>
      </p:sp>
      <p:sp>
        <p:nvSpPr>
          <p:cNvPr id="9" name="Slide Number Placeholder 5">
            <a:extLst>
              <a:ext uri="{FF2B5EF4-FFF2-40B4-BE49-F238E27FC236}">
                <a16:creationId xmlns:a16="http://schemas.microsoft.com/office/drawing/2014/main" id="{4736100F-E54A-FB34-5824-DC4F40E94208}"/>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chemeClr val="tx1"/>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28" name="Group 27">
            <a:extLst>
              <a:ext uri="{FF2B5EF4-FFF2-40B4-BE49-F238E27FC236}">
                <a16:creationId xmlns:a16="http://schemas.microsoft.com/office/drawing/2014/main" id="{A92CE352-537E-F948-B60D-DF1EDF3984FA}"/>
              </a:ext>
            </a:extLst>
          </p:cNvPr>
          <p:cNvGrpSpPr/>
          <p:nvPr userDrawn="1"/>
        </p:nvGrpSpPr>
        <p:grpSpPr>
          <a:xfrm>
            <a:off x="311943" y="6211094"/>
            <a:ext cx="11565732" cy="325437"/>
            <a:chOff x="311943" y="6211094"/>
            <a:chExt cx="11565732" cy="325437"/>
          </a:xfrm>
        </p:grpSpPr>
        <p:cxnSp>
          <p:nvCxnSpPr>
            <p:cNvPr id="17" name="Straight Connector 16">
              <a:extLst>
                <a:ext uri="{FF2B5EF4-FFF2-40B4-BE49-F238E27FC236}">
                  <a16:creationId xmlns:a16="http://schemas.microsoft.com/office/drawing/2014/main" id="{CB9415F3-0006-68E2-B960-7987586F2D20}"/>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7960FA9-2A9A-307D-8105-47E61852DB33}"/>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7B0020C-2497-D5EB-0F17-D93905815E8D}"/>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C20DE91-335E-E6E6-CA48-005799B950BB}"/>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6" name="Title 1">
            <a:extLst>
              <a:ext uri="{FF2B5EF4-FFF2-40B4-BE49-F238E27FC236}">
                <a16:creationId xmlns:a16="http://schemas.microsoft.com/office/drawing/2014/main" id="{965670C9-E759-B957-D698-C01718BF0FBA}"/>
              </a:ext>
            </a:extLst>
          </p:cNvPr>
          <p:cNvSpPr>
            <a:spLocks noGrp="1"/>
          </p:cNvSpPr>
          <p:nvPr>
            <p:ph type="title" hasCustomPrompt="1"/>
          </p:nvPr>
        </p:nvSpPr>
        <p:spPr>
          <a:xfrm>
            <a:off x="567533" y="1235865"/>
            <a:ext cx="5058567" cy="914400"/>
          </a:xfrm>
          <a:prstGeom prst="rect">
            <a:avLst/>
          </a:prstGeom>
        </p:spPr>
        <p:txBody>
          <a:bodyPr lIns="91440" tIns="45720" rIns="91440" bIns="45720" anchor="b"/>
          <a:lstStyle>
            <a:lvl1pPr>
              <a:defRPr sz="2900" spc="200" baseline="0">
                <a:solidFill>
                  <a:schemeClr val="tx1"/>
                </a:solidFill>
                <a:latin typeface="Suisse Intl" panose="020B0504000000000000" pitchFamily="34" charset="0"/>
                <a:cs typeface="Suisse Int'l Medium" panose="020B0604000000000000" pitchFamily="34" charset="-78"/>
              </a:defRPr>
            </a:lvl1pPr>
          </a:lstStyle>
          <a:p>
            <a:r>
              <a:rPr lang="en-US" dirty="0"/>
              <a:t>SINGLE HEADLINE PLACEMENT</a:t>
            </a:r>
          </a:p>
        </p:txBody>
      </p:sp>
      <p:sp>
        <p:nvSpPr>
          <p:cNvPr id="38" name="Text Placeholder 37">
            <a:extLst>
              <a:ext uri="{FF2B5EF4-FFF2-40B4-BE49-F238E27FC236}">
                <a16:creationId xmlns:a16="http://schemas.microsoft.com/office/drawing/2014/main" id="{AB951B1F-DB2A-040C-B9AD-9B4128828A1E}"/>
              </a:ext>
            </a:extLst>
          </p:cNvPr>
          <p:cNvSpPr>
            <a:spLocks noGrp="1"/>
          </p:cNvSpPr>
          <p:nvPr>
            <p:ph type="body" sz="quarter" idx="14" hasCustomPrompt="1"/>
          </p:nvPr>
        </p:nvSpPr>
        <p:spPr>
          <a:xfrm>
            <a:off x="567532" y="1075358"/>
            <a:ext cx="5058567" cy="182880"/>
          </a:xfrm>
          <a:prstGeom prst="rect">
            <a:avLst/>
          </a:prstGeom>
        </p:spPr>
        <p:txBody>
          <a:bodyPr lIns="109728"/>
          <a:lstStyle>
            <a:lvl1pPr marL="228600" indent="-228600">
              <a:buNone/>
              <a:defRPr sz="800" spc="650" baseline="0">
                <a:solidFill>
                  <a:sysClr val="windowText" lastClr="000000"/>
                </a:solidFill>
              </a:defRPr>
            </a:lvl1pPr>
          </a:lstStyle>
          <a:p>
            <a:pPr lvl="0"/>
            <a:r>
              <a:rPr lang="en-US" dirty="0">
                <a:effectLst/>
              </a:rPr>
              <a:t>TAGLINE</a:t>
            </a:r>
            <a:endParaRPr lang="en-US" dirty="0"/>
          </a:p>
        </p:txBody>
      </p:sp>
      <p:sp>
        <p:nvSpPr>
          <p:cNvPr id="46" name="Text Placeholder 45">
            <a:extLst>
              <a:ext uri="{FF2B5EF4-FFF2-40B4-BE49-F238E27FC236}">
                <a16:creationId xmlns:a16="http://schemas.microsoft.com/office/drawing/2014/main" id="{0BE23BFF-868B-A2CB-7A93-0F89708A9C4A}"/>
              </a:ext>
            </a:extLst>
          </p:cNvPr>
          <p:cNvSpPr>
            <a:spLocks noGrp="1"/>
          </p:cNvSpPr>
          <p:nvPr>
            <p:ph type="body" sz="quarter" idx="15" hasCustomPrompt="1"/>
          </p:nvPr>
        </p:nvSpPr>
        <p:spPr>
          <a:xfrm>
            <a:off x="7914333" y="1236012"/>
            <a:ext cx="3766492" cy="1015663"/>
          </a:xfrm>
          <a:prstGeom prst="rect">
            <a:avLst/>
          </a:prstGeom>
        </p:spPr>
        <p:txBody>
          <a:bodyPr>
            <a:spAutoFit/>
          </a:bodyPr>
          <a:lstStyle>
            <a:lvl1pPr marL="0" indent="0">
              <a:lnSpc>
                <a:spcPct val="100000"/>
              </a:lnSpc>
              <a:buNone/>
              <a:defRPr sz="1200">
                <a:solidFill>
                  <a:schemeClr val="tx1"/>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p>
        </p:txBody>
      </p:sp>
      <p:sp>
        <p:nvSpPr>
          <p:cNvPr id="47" name="Text Placeholder 45">
            <a:extLst>
              <a:ext uri="{FF2B5EF4-FFF2-40B4-BE49-F238E27FC236}">
                <a16:creationId xmlns:a16="http://schemas.microsoft.com/office/drawing/2014/main" id="{921278A1-E0A2-91E4-2CF5-E995A584E9A3}"/>
              </a:ext>
            </a:extLst>
          </p:cNvPr>
          <p:cNvSpPr>
            <a:spLocks noGrp="1"/>
          </p:cNvSpPr>
          <p:nvPr>
            <p:ph type="body" sz="quarter" idx="16" hasCustomPrompt="1"/>
          </p:nvPr>
        </p:nvSpPr>
        <p:spPr>
          <a:xfrm>
            <a:off x="8665220" y="3971766"/>
            <a:ext cx="2604760" cy="830997"/>
          </a:xfrm>
          <a:prstGeom prst="rect">
            <a:avLst/>
          </a:prstGeom>
        </p:spPr>
        <p:txBody>
          <a:bodyPr wrap="square">
            <a:spAutoFit/>
          </a:bodyPr>
          <a:lstStyle>
            <a:lvl1pPr marL="171450" indent="-171450" algn="l">
              <a:lnSpc>
                <a:spcPct val="100000"/>
              </a:lnSpc>
              <a:buFont typeface="Arial" panose="020B0604020202020204" pitchFamily="34" charset="0"/>
              <a:buChar char="•"/>
              <a:defRPr sz="1200">
                <a:solidFill>
                  <a:schemeClr val="tx1"/>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p:txBody>
      </p:sp>
      <p:sp>
        <p:nvSpPr>
          <p:cNvPr id="48" name="Text Placeholder 45">
            <a:extLst>
              <a:ext uri="{FF2B5EF4-FFF2-40B4-BE49-F238E27FC236}">
                <a16:creationId xmlns:a16="http://schemas.microsoft.com/office/drawing/2014/main" id="{F4C2E7E2-D1AD-E73C-B0B3-11F332F5F6C7}"/>
              </a:ext>
            </a:extLst>
          </p:cNvPr>
          <p:cNvSpPr>
            <a:spLocks noGrp="1"/>
          </p:cNvSpPr>
          <p:nvPr>
            <p:ph type="body" sz="quarter" idx="17" hasCustomPrompt="1"/>
          </p:nvPr>
        </p:nvSpPr>
        <p:spPr>
          <a:xfrm>
            <a:off x="8665220" y="4867116"/>
            <a:ext cx="2604760" cy="830997"/>
          </a:xfrm>
          <a:prstGeom prst="rect">
            <a:avLst/>
          </a:prstGeom>
        </p:spPr>
        <p:txBody>
          <a:bodyPr wrap="square">
            <a:spAutoFit/>
          </a:bodyPr>
          <a:lstStyle>
            <a:lvl1pPr marL="171450" indent="-171450" algn="l">
              <a:lnSpc>
                <a:spcPct val="100000"/>
              </a:lnSpc>
              <a:buFont typeface="Arial" panose="020B0604020202020204" pitchFamily="34" charset="0"/>
              <a:buChar char="•"/>
              <a:defRPr sz="1200">
                <a:solidFill>
                  <a:schemeClr val="tx1"/>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p:txBody>
      </p:sp>
      <p:sp>
        <p:nvSpPr>
          <p:cNvPr id="51" name="Text Placeholder 45">
            <a:extLst>
              <a:ext uri="{FF2B5EF4-FFF2-40B4-BE49-F238E27FC236}">
                <a16:creationId xmlns:a16="http://schemas.microsoft.com/office/drawing/2014/main" id="{B6D653E8-5E98-18B8-6FF2-8A38F1B937B7}"/>
              </a:ext>
            </a:extLst>
          </p:cNvPr>
          <p:cNvSpPr>
            <a:spLocks noGrp="1"/>
          </p:cNvSpPr>
          <p:nvPr>
            <p:ph type="body" sz="quarter" idx="18" hasCustomPrompt="1"/>
          </p:nvPr>
        </p:nvSpPr>
        <p:spPr>
          <a:xfrm>
            <a:off x="8296752" y="2502344"/>
            <a:ext cx="2897028" cy="954107"/>
          </a:xfrm>
          <a:prstGeom prst="rect">
            <a:avLst/>
          </a:prstGeom>
        </p:spPr>
        <p:txBody>
          <a:bodyPr wrap="square">
            <a:spAutoFit/>
          </a:bodyPr>
          <a:lstStyle>
            <a:lvl1pPr marL="171450" indent="-171450" algn="ctr">
              <a:lnSpc>
                <a:spcPct val="100000"/>
              </a:lnSpc>
              <a:buFont typeface="Arial" panose="020B0604020202020204" pitchFamily="34" charset="0"/>
              <a:buNone/>
              <a:defRPr sz="1400">
                <a:solidFill>
                  <a:schemeClr val="tx1"/>
                </a:solidFill>
                <a:latin typeface="+mn-lt"/>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a:t>
            </a:r>
          </a:p>
        </p:txBody>
      </p:sp>
      <p:pic>
        <p:nvPicPr>
          <p:cNvPr id="4" name="Graphic 32">
            <a:extLst>
              <a:ext uri="{FF2B5EF4-FFF2-40B4-BE49-F238E27FC236}">
                <a16:creationId xmlns:a16="http://schemas.microsoft.com/office/drawing/2014/main" id="{07027BBD-E5F4-3488-2A5D-AB4C4337D4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918437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py + 3 Paragraphs">
    <p:spTree>
      <p:nvGrpSpPr>
        <p:cNvPr id="1" name=""/>
        <p:cNvGrpSpPr/>
        <p:nvPr/>
      </p:nvGrpSpPr>
      <p:grpSpPr>
        <a:xfrm>
          <a:off x="0" y="0"/>
          <a:ext cx="0" cy="0"/>
          <a:chOff x="0" y="0"/>
          <a:chExt cx="0" cy="0"/>
        </a:xfrm>
      </p:grpSpPr>
      <p:sp>
        <p:nvSpPr>
          <p:cNvPr id="39" name="Title 1">
            <a:extLst>
              <a:ext uri="{FF2B5EF4-FFF2-40B4-BE49-F238E27FC236}">
                <a16:creationId xmlns:a16="http://schemas.microsoft.com/office/drawing/2014/main" id="{D66B0A3B-DD16-0292-CC2B-1FAE0828F859}"/>
              </a:ext>
            </a:extLst>
          </p:cNvPr>
          <p:cNvSpPr>
            <a:spLocks noGrp="1"/>
          </p:cNvSpPr>
          <p:nvPr>
            <p:ph type="title" hasCustomPrompt="1"/>
          </p:nvPr>
        </p:nvSpPr>
        <p:spPr>
          <a:xfrm>
            <a:off x="567533" y="1102921"/>
            <a:ext cx="7895270" cy="493981"/>
          </a:xfrm>
          <a:prstGeom prst="rect">
            <a:avLst/>
          </a:prstGeom>
        </p:spPr>
        <p:txBody>
          <a:bodyPr lIns="91440" tIns="45720" rIns="91440" bIns="45720" anchor="b">
            <a:spAutoFit/>
          </a:bodyPr>
          <a:lstStyle>
            <a:lvl1pPr>
              <a:defRPr sz="2900" spc="200" baseline="0">
                <a:solidFill>
                  <a:sysClr val="windowText" lastClr="000000"/>
                </a:solidFill>
                <a:latin typeface="Suisse Intl" panose="020B0504000000000000" pitchFamily="34" charset="0"/>
                <a:cs typeface="Suisse Int'l Medium" panose="020B0604000000000000" pitchFamily="34" charset="-78"/>
              </a:defRPr>
            </a:lvl1pPr>
          </a:lstStyle>
          <a:p>
            <a:r>
              <a:rPr lang="en-US" dirty="0"/>
              <a:t>SINGLE HEADLINE PLACEMENT</a:t>
            </a:r>
          </a:p>
        </p:txBody>
      </p:sp>
      <p:sp>
        <p:nvSpPr>
          <p:cNvPr id="30" name="Date Placeholder 3">
            <a:extLst>
              <a:ext uri="{FF2B5EF4-FFF2-40B4-BE49-F238E27FC236}">
                <a16:creationId xmlns:a16="http://schemas.microsoft.com/office/drawing/2014/main" id="{B4723AD5-26A4-1830-4BB4-A8514A2A7207}"/>
              </a:ext>
            </a:extLst>
          </p:cNvPr>
          <p:cNvSpPr>
            <a:spLocks noGrp="1"/>
          </p:cNvSpPr>
          <p:nvPr userDrawn="1">
            <p:ph type="dt" sz="half" idx="10"/>
          </p:nvPr>
        </p:nvSpPr>
        <p:spPr>
          <a:xfrm>
            <a:off x="11111569" y="6266654"/>
            <a:ext cx="912019" cy="274320"/>
          </a:xfrm>
          <a:prstGeom prst="rect">
            <a:avLst/>
          </a:prstGeom>
        </p:spPr>
        <p:txBody>
          <a:bodyPr/>
          <a:lstStyle>
            <a:lvl1pPr algn="r">
              <a:defRPr sz="600" spc="400" baseline="0">
                <a:solidFill>
                  <a:sysClr val="windowText" lastClr="000000"/>
                </a:solidFill>
                <a:latin typeface="Suisse Int'l Mono" panose="020B0509000000000000" pitchFamily="50" charset="0"/>
              </a:defRPr>
            </a:lvl1pPr>
          </a:lstStyle>
          <a:p>
            <a:fld id="{1DBE3D8C-1D82-224D-80A0-04279FACE5FF}" type="datetime6">
              <a:rPr lang="en-US" smtClean="0"/>
              <a:pPr/>
              <a:t>July 26</a:t>
            </a:fld>
            <a:endParaRPr lang="en-US" dirty="0"/>
          </a:p>
        </p:txBody>
      </p:sp>
      <p:sp>
        <p:nvSpPr>
          <p:cNvPr id="31" name="Footer Placeholder 4">
            <a:extLst>
              <a:ext uri="{FF2B5EF4-FFF2-40B4-BE49-F238E27FC236}">
                <a16:creationId xmlns:a16="http://schemas.microsoft.com/office/drawing/2014/main" id="{246371D3-8FC6-9F0E-F493-51123C260825}"/>
              </a:ext>
            </a:extLst>
          </p:cNvPr>
          <p:cNvSpPr>
            <a:spLocks noGrp="1"/>
          </p:cNvSpPr>
          <p:nvPr userDrawn="1">
            <p:ph type="ftr" sz="quarter" idx="11"/>
          </p:nvPr>
        </p:nvSpPr>
        <p:spPr>
          <a:xfrm>
            <a:off x="290646" y="6304190"/>
            <a:ext cx="2135847" cy="182880"/>
          </a:xfrm>
          <a:prstGeom prst="rect">
            <a:avLst/>
          </a:prstGeom>
        </p:spPr>
        <p:txBody>
          <a:bodyPr/>
          <a:lstStyle>
            <a:lvl1pPr>
              <a:defRPr sz="600">
                <a:solidFill>
                  <a:sysClr val="windowText" lastClr="000000"/>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a:p>
            <a:endParaRPr lang="en-US" dirty="0"/>
          </a:p>
        </p:txBody>
      </p:sp>
      <p:sp>
        <p:nvSpPr>
          <p:cNvPr id="32" name="Slide Number Placeholder 5">
            <a:extLst>
              <a:ext uri="{FF2B5EF4-FFF2-40B4-BE49-F238E27FC236}">
                <a16:creationId xmlns:a16="http://schemas.microsoft.com/office/drawing/2014/main" id="{3EEA94A0-8C18-DC05-1F6F-3B41C2FCD7DD}"/>
              </a:ext>
            </a:extLst>
          </p:cNvPr>
          <p:cNvSpPr>
            <a:spLocks noGrp="1"/>
          </p:cNvSpPr>
          <p:nvPr userDrawn="1">
            <p:ph type="sldNum" sz="quarter" idx="12"/>
          </p:nvPr>
        </p:nvSpPr>
        <p:spPr>
          <a:xfrm>
            <a:off x="2502695" y="6304189"/>
            <a:ext cx="423862" cy="182880"/>
          </a:xfrm>
          <a:prstGeom prst="rect">
            <a:avLst/>
          </a:prstGeom>
        </p:spPr>
        <p:txBody>
          <a:bodyPr/>
          <a:lstStyle>
            <a:lvl1pPr algn="ctr">
              <a:defRPr sz="600">
                <a:solidFill>
                  <a:sysClr val="windowText" lastClr="000000"/>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34" name="Group 33">
            <a:extLst>
              <a:ext uri="{FF2B5EF4-FFF2-40B4-BE49-F238E27FC236}">
                <a16:creationId xmlns:a16="http://schemas.microsoft.com/office/drawing/2014/main" id="{C688219B-0D45-C57C-F228-E5017CD85847}"/>
              </a:ext>
            </a:extLst>
          </p:cNvPr>
          <p:cNvGrpSpPr/>
          <p:nvPr userDrawn="1"/>
        </p:nvGrpSpPr>
        <p:grpSpPr>
          <a:xfrm>
            <a:off x="311943" y="6211094"/>
            <a:ext cx="11565732" cy="325437"/>
            <a:chOff x="311943" y="6211094"/>
            <a:chExt cx="11565732" cy="325437"/>
          </a:xfrm>
        </p:grpSpPr>
        <p:cxnSp>
          <p:nvCxnSpPr>
            <p:cNvPr id="35" name="Straight Connector 34">
              <a:extLst>
                <a:ext uri="{FF2B5EF4-FFF2-40B4-BE49-F238E27FC236}">
                  <a16:creationId xmlns:a16="http://schemas.microsoft.com/office/drawing/2014/main" id="{D995329E-ABF6-6AB6-5D06-99D0F2E361F0}"/>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B26119C-7963-0A82-295F-63F6C238F36E}"/>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3FA98B0B-E67D-1E8A-8DD9-089528787F01}"/>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E3855960-4E24-9D05-6FAA-C7EE6961D84D}"/>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0" name="Text Placeholder 45">
            <a:extLst>
              <a:ext uri="{FF2B5EF4-FFF2-40B4-BE49-F238E27FC236}">
                <a16:creationId xmlns:a16="http://schemas.microsoft.com/office/drawing/2014/main" id="{76747FBE-4FB9-AA39-8AA4-981E1C395052}"/>
              </a:ext>
            </a:extLst>
          </p:cNvPr>
          <p:cNvSpPr>
            <a:spLocks noGrp="1"/>
          </p:cNvSpPr>
          <p:nvPr userDrawn="1">
            <p:ph type="body" sz="quarter" idx="15" hasCustomPrompt="1"/>
          </p:nvPr>
        </p:nvSpPr>
        <p:spPr>
          <a:xfrm>
            <a:off x="567533" y="2014250"/>
            <a:ext cx="3227065" cy="646331"/>
          </a:xfrm>
          <a:prstGeom prst="rect">
            <a:avLst/>
          </a:prstGeom>
        </p:spPr>
        <p:txBody>
          <a:bodyPr wrap="square">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41" name="Text Placeholder 45">
            <a:extLst>
              <a:ext uri="{FF2B5EF4-FFF2-40B4-BE49-F238E27FC236}">
                <a16:creationId xmlns:a16="http://schemas.microsoft.com/office/drawing/2014/main" id="{68756316-96C7-E34F-7E94-42D96B14D063}"/>
              </a:ext>
            </a:extLst>
          </p:cNvPr>
          <p:cNvSpPr>
            <a:spLocks noGrp="1"/>
          </p:cNvSpPr>
          <p:nvPr>
            <p:ph type="body" sz="quarter" idx="16" hasCustomPrompt="1"/>
          </p:nvPr>
        </p:nvSpPr>
        <p:spPr>
          <a:xfrm>
            <a:off x="567533" y="1771910"/>
            <a:ext cx="3227067" cy="215444"/>
          </a:xfrm>
          <a:prstGeom prst="rect">
            <a:avLst/>
          </a:prstGeom>
        </p:spPr>
        <p:txBody>
          <a:bodyPr wrap="square">
            <a:spAutoFit/>
          </a:bodyPr>
          <a:lstStyle>
            <a:lvl1pPr marL="0" indent="0">
              <a:lnSpc>
                <a:spcPct val="100000"/>
              </a:lnSpc>
              <a:buNone/>
              <a:defRPr sz="8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
        <p:nvSpPr>
          <p:cNvPr id="42" name="Text Placeholder 45">
            <a:extLst>
              <a:ext uri="{FF2B5EF4-FFF2-40B4-BE49-F238E27FC236}">
                <a16:creationId xmlns:a16="http://schemas.microsoft.com/office/drawing/2014/main" id="{7DBECE0B-CDEC-2822-2FE0-DA2E24BAA743}"/>
              </a:ext>
            </a:extLst>
          </p:cNvPr>
          <p:cNvSpPr>
            <a:spLocks noGrp="1"/>
          </p:cNvSpPr>
          <p:nvPr>
            <p:ph type="body" sz="quarter" idx="17" hasCustomPrompt="1"/>
          </p:nvPr>
        </p:nvSpPr>
        <p:spPr>
          <a:xfrm>
            <a:off x="4212828" y="2014250"/>
            <a:ext cx="3227065" cy="646331"/>
          </a:xfrm>
          <a:prstGeom prst="rect">
            <a:avLst/>
          </a:prstGeom>
        </p:spPr>
        <p:txBody>
          <a:bodyPr wrap="square">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43" name="Text Placeholder 45">
            <a:extLst>
              <a:ext uri="{FF2B5EF4-FFF2-40B4-BE49-F238E27FC236}">
                <a16:creationId xmlns:a16="http://schemas.microsoft.com/office/drawing/2014/main" id="{34B5D18C-36D7-DB57-106C-C2587AAB409D}"/>
              </a:ext>
            </a:extLst>
          </p:cNvPr>
          <p:cNvSpPr>
            <a:spLocks noGrp="1"/>
          </p:cNvSpPr>
          <p:nvPr>
            <p:ph type="body" sz="quarter" idx="18" hasCustomPrompt="1"/>
          </p:nvPr>
        </p:nvSpPr>
        <p:spPr>
          <a:xfrm>
            <a:off x="4212828" y="1771910"/>
            <a:ext cx="3227067" cy="215444"/>
          </a:xfrm>
          <a:prstGeom prst="rect">
            <a:avLst/>
          </a:prstGeom>
        </p:spPr>
        <p:txBody>
          <a:bodyPr wrap="square">
            <a:spAutoFit/>
          </a:bodyPr>
          <a:lstStyle>
            <a:lvl1pPr marL="0" indent="0">
              <a:lnSpc>
                <a:spcPct val="100000"/>
              </a:lnSpc>
              <a:buNone/>
              <a:defRPr sz="8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
        <p:nvSpPr>
          <p:cNvPr id="44" name="Text Placeholder 45">
            <a:extLst>
              <a:ext uri="{FF2B5EF4-FFF2-40B4-BE49-F238E27FC236}">
                <a16:creationId xmlns:a16="http://schemas.microsoft.com/office/drawing/2014/main" id="{A3847C18-8447-B37B-8C8B-859EE037BD89}"/>
              </a:ext>
            </a:extLst>
          </p:cNvPr>
          <p:cNvSpPr>
            <a:spLocks noGrp="1"/>
          </p:cNvSpPr>
          <p:nvPr>
            <p:ph type="body" sz="quarter" idx="19" hasCustomPrompt="1"/>
          </p:nvPr>
        </p:nvSpPr>
        <p:spPr>
          <a:xfrm>
            <a:off x="7858121" y="2014250"/>
            <a:ext cx="3227065" cy="646331"/>
          </a:xfrm>
          <a:prstGeom prst="rect">
            <a:avLst/>
          </a:prstGeom>
        </p:spPr>
        <p:txBody>
          <a:bodyPr wrap="square">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45" name="Text Placeholder 45">
            <a:extLst>
              <a:ext uri="{FF2B5EF4-FFF2-40B4-BE49-F238E27FC236}">
                <a16:creationId xmlns:a16="http://schemas.microsoft.com/office/drawing/2014/main" id="{D9DFE35D-C162-D7D5-FAAE-EF9E4D3E2A1F}"/>
              </a:ext>
            </a:extLst>
          </p:cNvPr>
          <p:cNvSpPr>
            <a:spLocks noGrp="1"/>
          </p:cNvSpPr>
          <p:nvPr>
            <p:ph type="body" sz="quarter" idx="20" hasCustomPrompt="1"/>
          </p:nvPr>
        </p:nvSpPr>
        <p:spPr>
          <a:xfrm>
            <a:off x="7858121" y="1771910"/>
            <a:ext cx="3227067" cy="215444"/>
          </a:xfrm>
          <a:prstGeom prst="rect">
            <a:avLst/>
          </a:prstGeom>
        </p:spPr>
        <p:txBody>
          <a:bodyPr wrap="square">
            <a:spAutoFit/>
          </a:bodyPr>
          <a:lstStyle>
            <a:lvl1pPr marL="0" indent="0">
              <a:lnSpc>
                <a:spcPct val="100000"/>
              </a:lnSpc>
              <a:buNone/>
              <a:defRPr sz="8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pic>
        <p:nvPicPr>
          <p:cNvPr id="2" name="Graphic 32">
            <a:extLst>
              <a:ext uri="{FF2B5EF4-FFF2-40B4-BE49-F238E27FC236}">
                <a16:creationId xmlns:a16="http://schemas.microsoft.com/office/drawing/2014/main" id="{6D729282-6A76-E8A0-C226-72FE3263E7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3022759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right - Copy lef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E2F8802-7063-2CDF-82E6-4792D11B83C6}"/>
              </a:ext>
            </a:extLst>
          </p:cNvPr>
          <p:cNvSpPr>
            <a:spLocks noGrp="1"/>
          </p:cNvSpPr>
          <p:nvPr>
            <p:ph type="title" hasCustomPrompt="1"/>
          </p:nvPr>
        </p:nvSpPr>
        <p:spPr>
          <a:xfrm>
            <a:off x="567533" y="1102921"/>
            <a:ext cx="3448207" cy="1297278"/>
          </a:xfrm>
          <a:prstGeom prst="rect">
            <a:avLst/>
          </a:prstGeom>
        </p:spPr>
        <p:txBody>
          <a:bodyPr wrap="square" lIns="91440" tIns="45720" rIns="91440" bIns="45720" anchor="t">
            <a:spAutoFit/>
          </a:bodyPr>
          <a:lstStyle>
            <a:lvl1pPr>
              <a:defRPr sz="2900" spc="200" baseline="0">
                <a:solidFill>
                  <a:sysClr val="windowText" lastClr="000000"/>
                </a:solidFill>
                <a:latin typeface="Suisse Intl" panose="020B0504000000000000" pitchFamily="34" charset="0"/>
                <a:cs typeface="Suisse Int'l Medium" panose="020B0604000000000000" pitchFamily="34" charset="-78"/>
              </a:defRPr>
            </a:lvl1pPr>
          </a:lstStyle>
          <a:p>
            <a:r>
              <a:rPr lang="en-US" dirty="0"/>
              <a:t>SINGLE HEADLINE PLACEMENT</a:t>
            </a:r>
          </a:p>
        </p:txBody>
      </p:sp>
      <p:sp>
        <p:nvSpPr>
          <p:cNvPr id="19" name="Text Placeholder 45">
            <a:extLst>
              <a:ext uri="{FF2B5EF4-FFF2-40B4-BE49-F238E27FC236}">
                <a16:creationId xmlns:a16="http://schemas.microsoft.com/office/drawing/2014/main" id="{FBACB1EA-FC4B-EA97-D889-8432FEC08A38}"/>
              </a:ext>
            </a:extLst>
          </p:cNvPr>
          <p:cNvSpPr>
            <a:spLocks noGrp="1"/>
          </p:cNvSpPr>
          <p:nvPr>
            <p:ph type="body" sz="quarter" idx="17" hasCustomPrompt="1"/>
          </p:nvPr>
        </p:nvSpPr>
        <p:spPr>
          <a:xfrm>
            <a:off x="567533" y="3177570"/>
            <a:ext cx="3448206" cy="2636619"/>
          </a:xfrm>
          <a:prstGeom prst="rect">
            <a:avLst/>
          </a:prstGeom>
        </p:spPr>
        <p:txBody>
          <a:bodyPr wrap="square">
            <a:spAutoFit/>
          </a:bodyPr>
          <a:lstStyle>
            <a:lvl1pPr marL="228600" indent="-171450">
              <a:lnSpc>
                <a:spcPct val="100000"/>
              </a:lnSpc>
              <a:buFont typeface="Arial" panose="020B0604020202020204" pitchFamily="34" charset="0"/>
              <a:buChar char="•"/>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a:p>
            <a:pPr lvl="0"/>
            <a:endParaRPr lang="en-US" dirty="0"/>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a:p>
            <a:pPr lvl="0"/>
            <a:endParaRPr lang="en-US" dirty="0"/>
          </a:p>
          <a:p>
            <a:pPr lvl="0"/>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
        <p:nvSpPr>
          <p:cNvPr id="23" name="Text Placeholder 45">
            <a:extLst>
              <a:ext uri="{FF2B5EF4-FFF2-40B4-BE49-F238E27FC236}">
                <a16:creationId xmlns:a16="http://schemas.microsoft.com/office/drawing/2014/main" id="{8F025397-C14E-4803-A708-DC32DD7FD6AA}"/>
              </a:ext>
            </a:extLst>
          </p:cNvPr>
          <p:cNvSpPr>
            <a:spLocks noGrp="1"/>
          </p:cNvSpPr>
          <p:nvPr>
            <p:ph type="body" sz="quarter" idx="18" hasCustomPrompt="1"/>
          </p:nvPr>
        </p:nvSpPr>
        <p:spPr>
          <a:xfrm>
            <a:off x="567532" y="2414783"/>
            <a:ext cx="3448207" cy="461665"/>
          </a:xfrm>
          <a:prstGeom prst="rect">
            <a:avLst/>
          </a:prstGeom>
        </p:spPr>
        <p:txBody>
          <a:bodyPr wrap="square">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a:t>
            </a:r>
          </a:p>
        </p:txBody>
      </p:sp>
      <p:sp>
        <p:nvSpPr>
          <p:cNvPr id="30" name="Date Placeholder 3">
            <a:extLst>
              <a:ext uri="{FF2B5EF4-FFF2-40B4-BE49-F238E27FC236}">
                <a16:creationId xmlns:a16="http://schemas.microsoft.com/office/drawing/2014/main" id="{45E42B2A-596F-4B03-DA68-0837796BE269}"/>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ysClr val="windowText" lastClr="000000"/>
                </a:solidFill>
                <a:latin typeface="Suisse Int'l Mono" panose="020B0509000000000000" pitchFamily="50" charset="0"/>
              </a:defRPr>
            </a:lvl1pPr>
          </a:lstStyle>
          <a:p>
            <a:fld id="{FE0B24AD-B45E-0641-A601-59B541E7A4C1}" type="datetime6">
              <a:rPr lang="en-US" smtClean="0"/>
              <a:pPr/>
              <a:t>July 26</a:t>
            </a:fld>
            <a:endParaRPr lang="en-US" dirty="0"/>
          </a:p>
        </p:txBody>
      </p:sp>
      <p:sp>
        <p:nvSpPr>
          <p:cNvPr id="31" name="Footer Placeholder 4">
            <a:extLst>
              <a:ext uri="{FF2B5EF4-FFF2-40B4-BE49-F238E27FC236}">
                <a16:creationId xmlns:a16="http://schemas.microsoft.com/office/drawing/2014/main" id="{F7222AE5-940C-F3A7-642E-C528B307C198}"/>
              </a:ext>
            </a:extLst>
          </p:cNvPr>
          <p:cNvSpPr>
            <a:spLocks noGrp="1"/>
          </p:cNvSpPr>
          <p:nvPr>
            <p:ph type="ftr" sz="quarter" idx="11"/>
          </p:nvPr>
        </p:nvSpPr>
        <p:spPr>
          <a:xfrm>
            <a:off x="290646" y="6304190"/>
            <a:ext cx="2135847" cy="182880"/>
          </a:xfrm>
          <a:prstGeom prst="rect">
            <a:avLst/>
          </a:prstGeom>
        </p:spPr>
        <p:txBody>
          <a:bodyPr/>
          <a:lstStyle>
            <a:lvl1pPr>
              <a:defRPr sz="600">
                <a:solidFill>
                  <a:sysClr val="windowText" lastClr="000000"/>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a:p>
            <a:endParaRPr lang="en-US" dirty="0"/>
          </a:p>
        </p:txBody>
      </p:sp>
      <p:sp>
        <p:nvSpPr>
          <p:cNvPr id="32" name="Slide Number Placeholder 5">
            <a:extLst>
              <a:ext uri="{FF2B5EF4-FFF2-40B4-BE49-F238E27FC236}">
                <a16:creationId xmlns:a16="http://schemas.microsoft.com/office/drawing/2014/main" id="{30E35A25-A9E4-139E-9AA6-A19C2E14886C}"/>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ysClr val="windowText" lastClr="000000"/>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33" name="Group 32">
            <a:extLst>
              <a:ext uri="{FF2B5EF4-FFF2-40B4-BE49-F238E27FC236}">
                <a16:creationId xmlns:a16="http://schemas.microsoft.com/office/drawing/2014/main" id="{A3CC1EB9-AEBA-E5D2-7F23-436FF728DE83}"/>
              </a:ext>
            </a:extLst>
          </p:cNvPr>
          <p:cNvGrpSpPr/>
          <p:nvPr userDrawn="1"/>
        </p:nvGrpSpPr>
        <p:grpSpPr>
          <a:xfrm>
            <a:off x="311943" y="6211094"/>
            <a:ext cx="11565732" cy="325437"/>
            <a:chOff x="311943" y="6211094"/>
            <a:chExt cx="11565732" cy="325437"/>
          </a:xfrm>
        </p:grpSpPr>
        <p:cxnSp>
          <p:nvCxnSpPr>
            <p:cNvPr id="34" name="Straight Connector 33">
              <a:extLst>
                <a:ext uri="{FF2B5EF4-FFF2-40B4-BE49-F238E27FC236}">
                  <a16:creationId xmlns:a16="http://schemas.microsoft.com/office/drawing/2014/main" id="{BD9795CB-CB60-FE93-4A2C-DA8E93A0396E}"/>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14A9806-553E-6B74-1732-17975CF3F209}"/>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85C2F9A-0753-C64B-4ECF-D065CF41FB80}"/>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BD71571-7492-563C-FED0-5A8D5B7FA14D}"/>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2" name="Graphic 32">
            <a:extLst>
              <a:ext uri="{FF2B5EF4-FFF2-40B4-BE49-F238E27FC236}">
                <a16:creationId xmlns:a16="http://schemas.microsoft.com/office/drawing/2014/main" id="{FD8F0BC9-8F0A-3732-0423-5AFA3820D6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3102667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featured Bran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A47E328-E9DF-0C05-6373-A9252206EA41}"/>
              </a:ext>
            </a:extLst>
          </p:cNvPr>
          <p:cNvSpPr>
            <a:spLocks noGrp="1"/>
          </p:cNvSpPr>
          <p:nvPr>
            <p:ph type="title" hasCustomPrompt="1"/>
          </p:nvPr>
        </p:nvSpPr>
        <p:spPr>
          <a:xfrm>
            <a:off x="567533" y="1102921"/>
            <a:ext cx="3998117" cy="895630"/>
          </a:xfrm>
          <a:prstGeom prst="rect">
            <a:avLst/>
          </a:prstGeom>
        </p:spPr>
        <p:txBody>
          <a:bodyPr wrap="square" lIns="91440" tIns="45720" rIns="91440" bIns="45720" anchor="b">
            <a:spAutoFit/>
          </a:bodyPr>
          <a:lstStyle>
            <a:lvl1pPr>
              <a:defRPr sz="2900" spc="200" baseline="0">
                <a:solidFill>
                  <a:sysClr val="windowText" lastClr="000000"/>
                </a:solidFill>
                <a:latin typeface="Suisse Intl" panose="020B0504000000000000" pitchFamily="34" charset="0"/>
                <a:cs typeface="Suisse Int'l Medium" panose="020B0604000000000000" pitchFamily="34" charset="-78"/>
              </a:defRPr>
            </a:lvl1pPr>
          </a:lstStyle>
          <a:p>
            <a:r>
              <a:rPr lang="en-US" dirty="0"/>
              <a:t>SINGLE HEADLINE PLACEMENT</a:t>
            </a:r>
          </a:p>
        </p:txBody>
      </p:sp>
      <p:sp>
        <p:nvSpPr>
          <p:cNvPr id="11" name="Text Placeholder 45">
            <a:extLst>
              <a:ext uri="{FF2B5EF4-FFF2-40B4-BE49-F238E27FC236}">
                <a16:creationId xmlns:a16="http://schemas.microsoft.com/office/drawing/2014/main" id="{7B2E1C64-D443-528C-A200-D465E0E82BCF}"/>
              </a:ext>
            </a:extLst>
          </p:cNvPr>
          <p:cNvSpPr>
            <a:spLocks noGrp="1"/>
          </p:cNvSpPr>
          <p:nvPr>
            <p:ph type="body" sz="quarter" idx="15" hasCustomPrompt="1"/>
          </p:nvPr>
        </p:nvSpPr>
        <p:spPr>
          <a:xfrm>
            <a:off x="1132532" y="4088749"/>
            <a:ext cx="2753667" cy="830997"/>
          </a:xfrm>
          <a:prstGeom prst="rect">
            <a:avLst/>
          </a:prstGeom>
        </p:spPr>
        <p:txBody>
          <a:bodyPr wrap="square" lIns="45720" rIns="45720" bIns="45720">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13" name="Online Image Placeholder 12">
            <a:extLst>
              <a:ext uri="{FF2B5EF4-FFF2-40B4-BE49-F238E27FC236}">
                <a16:creationId xmlns:a16="http://schemas.microsoft.com/office/drawing/2014/main" id="{E4A6B05E-C35B-4254-E42A-3E2418B8C137}"/>
              </a:ext>
            </a:extLst>
          </p:cNvPr>
          <p:cNvSpPr>
            <a:spLocks noGrp="1"/>
          </p:cNvSpPr>
          <p:nvPr>
            <p:ph type="clipArt" sz="quarter" idx="16"/>
          </p:nvPr>
        </p:nvSpPr>
        <p:spPr>
          <a:xfrm>
            <a:off x="1132532" y="3184525"/>
            <a:ext cx="2753667" cy="501650"/>
          </a:xfrm>
          <a:prstGeom prst="rect">
            <a:avLst/>
          </a:prstGeom>
        </p:spPr>
        <p:txBody>
          <a:bodyPr/>
          <a:lstStyle/>
          <a:p>
            <a:endParaRPr lang="en-US"/>
          </a:p>
        </p:txBody>
      </p:sp>
      <p:sp>
        <p:nvSpPr>
          <p:cNvPr id="14" name="Text Placeholder 45">
            <a:extLst>
              <a:ext uri="{FF2B5EF4-FFF2-40B4-BE49-F238E27FC236}">
                <a16:creationId xmlns:a16="http://schemas.microsoft.com/office/drawing/2014/main" id="{AFD5202D-CA8F-A4DC-E69D-C67E6ECDC2C6}"/>
              </a:ext>
            </a:extLst>
          </p:cNvPr>
          <p:cNvSpPr>
            <a:spLocks noGrp="1"/>
          </p:cNvSpPr>
          <p:nvPr>
            <p:ph type="body" sz="quarter" idx="17" hasCustomPrompt="1"/>
          </p:nvPr>
        </p:nvSpPr>
        <p:spPr>
          <a:xfrm>
            <a:off x="4719166" y="4088749"/>
            <a:ext cx="2753667" cy="830997"/>
          </a:xfrm>
          <a:prstGeom prst="rect">
            <a:avLst/>
          </a:prstGeom>
        </p:spPr>
        <p:txBody>
          <a:bodyPr wrap="square" lIns="45720" rIns="45720" bIns="45720">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15" name="Online Image Placeholder 12">
            <a:extLst>
              <a:ext uri="{FF2B5EF4-FFF2-40B4-BE49-F238E27FC236}">
                <a16:creationId xmlns:a16="http://schemas.microsoft.com/office/drawing/2014/main" id="{C5AF3E22-31A2-89D5-E115-5E1763C9A742}"/>
              </a:ext>
            </a:extLst>
          </p:cNvPr>
          <p:cNvSpPr>
            <a:spLocks noGrp="1"/>
          </p:cNvSpPr>
          <p:nvPr>
            <p:ph type="clipArt" sz="quarter" idx="18"/>
          </p:nvPr>
        </p:nvSpPr>
        <p:spPr>
          <a:xfrm>
            <a:off x="4719166" y="3184525"/>
            <a:ext cx="2753667" cy="501650"/>
          </a:xfrm>
          <a:prstGeom prst="rect">
            <a:avLst/>
          </a:prstGeom>
        </p:spPr>
        <p:txBody>
          <a:bodyPr/>
          <a:lstStyle/>
          <a:p>
            <a:endParaRPr lang="en-US"/>
          </a:p>
        </p:txBody>
      </p:sp>
      <p:sp>
        <p:nvSpPr>
          <p:cNvPr id="16" name="Text Placeholder 45">
            <a:extLst>
              <a:ext uri="{FF2B5EF4-FFF2-40B4-BE49-F238E27FC236}">
                <a16:creationId xmlns:a16="http://schemas.microsoft.com/office/drawing/2014/main" id="{DD082B75-62EF-CAE0-4718-6440D7A75632}"/>
              </a:ext>
            </a:extLst>
          </p:cNvPr>
          <p:cNvSpPr>
            <a:spLocks noGrp="1"/>
          </p:cNvSpPr>
          <p:nvPr>
            <p:ph type="body" sz="quarter" idx="19" hasCustomPrompt="1"/>
          </p:nvPr>
        </p:nvSpPr>
        <p:spPr>
          <a:xfrm>
            <a:off x="8305800" y="4088749"/>
            <a:ext cx="2753667" cy="830997"/>
          </a:xfrm>
          <a:prstGeom prst="rect">
            <a:avLst/>
          </a:prstGeom>
        </p:spPr>
        <p:txBody>
          <a:bodyPr wrap="square" lIns="45720" rIns="45720" bIns="45720">
            <a:spAutoFit/>
          </a:bodyPr>
          <a:lstStyle>
            <a:lvl1pPr marL="0" indent="0">
              <a:lnSpc>
                <a:spcPct val="10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17" name="Online Image Placeholder 12">
            <a:extLst>
              <a:ext uri="{FF2B5EF4-FFF2-40B4-BE49-F238E27FC236}">
                <a16:creationId xmlns:a16="http://schemas.microsoft.com/office/drawing/2014/main" id="{E6ECA1E7-3D9B-E9F9-94CD-A15C8280FE75}"/>
              </a:ext>
            </a:extLst>
          </p:cNvPr>
          <p:cNvSpPr>
            <a:spLocks noGrp="1"/>
          </p:cNvSpPr>
          <p:nvPr>
            <p:ph type="clipArt" sz="quarter" idx="20"/>
          </p:nvPr>
        </p:nvSpPr>
        <p:spPr>
          <a:xfrm>
            <a:off x="8305800" y="3184525"/>
            <a:ext cx="2753667" cy="501650"/>
          </a:xfrm>
          <a:prstGeom prst="rect">
            <a:avLst/>
          </a:prstGeom>
        </p:spPr>
        <p:txBody>
          <a:bodyPr/>
          <a:lstStyle/>
          <a:p>
            <a:endParaRPr lang="en-US"/>
          </a:p>
        </p:txBody>
      </p:sp>
      <p:sp>
        <p:nvSpPr>
          <p:cNvPr id="28" name="Date Placeholder 3">
            <a:extLst>
              <a:ext uri="{FF2B5EF4-FFF2-40B4-BE49-F238E27FC236}">
                <a16:creationId xmlns:a16="http://schemas.microsoft.com/office/drawing/2014/main" id="{AE2BE910-6B21-AFAB-9CAE-E91DAD30045A}"/>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ysClr val="windowText" lastClr="000000"/>
                </a:solidFill>
                <a:latin typeface="Suisse Int'l Mono" panose="020B0509000000000000" pitchFamily="50" charset="0"/>
              </a:defRPr>
            </a:lvl1pPr>
          </a:lstStyle>
          <a:p>
            <a:fld id="{0A461518-BE72-F540-8DD7-5E90D80DC5AE}" type="datetime6">
              <a:rPr lang="en-US" smtClean="0"/>
              <a:pPr/>
              <a:t>July 26</a:t>
            </a:fld>
            <a:endParaRPr lang="en-US" dirty="0"/>
          </a:p>
        </p:txBody>
      </p:sp>
      <p:sp>
        <p:nvSpPr>
          <p:cNvPr id="29" name="Footer Placeholder 4">
            <a:extLst>
              <a:ext uri="{FF2B5EF4-FFF2-40B4-BE49-F238E27FC236}">
                <a16:creationId xmlns:a16="http://schemas.microsoft.com/office/drawing/2014/main" id="{6F04F5DA-C023-471B-D843-70EFE66137B9}"/>
              </a:ext>
            </a:extLst>
          </p:cNvPr>
          <p:cNvSpPr>
            <a:spLocks noGrp="1"/>
          </p:cNvSpPr>
          <p:nvPr>
            <p:ph type="ftr" sz="quarter" idx="11"/>
          </p:nvPr>
        </p:nvSpPr>
        <p:spPr>
          <a:xfrm>
            <a:off x="290646" y="6304190"/>
            <a:ext cx="2135847" cy="182880"/>
          </a:xfrm>
          <a:prstGeom prst="rect">
            <a:avLst/>
          </a:prstGeom>
        </p:spPr>
        <p:txBody>
          <a:bodyPr/>
          <a:lstStyle>
            <a:lvl1pPr>
              <a:defRPr sz="600">
                <a:solidFill>
                  <a:sysClr val="windowText" lastClr="000000"/>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p:txBody>
      </p:sp>
      <p:sp>
        <p:nvSpPr>
          <p:cNvPr id="30" name="Slide Number Placeholder 5">
            <a:extLst>
              <a:ext uri="{FF2B5EF4-FFF2-40B4-BE49-F238E27FC236}">
                <a16:creationId xmlns:a16="http://schemas.microsoft.com/office/drawing/2014/main" id="{C3F16AD9-3E5F-8097-F8AE-F117D93076D5}"/>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ysClr val="windowText" lastClr="000000"/>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31" name="Group 30">
            <a:extLst>
              <a:ext uri="{FF2B5EF4-FFF2-40B4-BE49-F238E27FC236}">
                <a16:creationId xmlns:a16="http://schemas.microsoft.com/office/drawing/2014/main" id="{C6B82E83-EA32-A3C8-07CD-A5337FAC4AC9}"/>
              </a:ext>
            </a:extLst>
          </p:cNvPr>
          <p:cNvGrpSpPr/>
          <p:nvPr userDrawn="1"/>
        </p:nvGrpSpPr>
        <p:grpSpPr>
          <a:xfrm>
            <a:off x="311943" y="6211094"/>
            <a:ext cx="11565732" cy="325437"/>
            <a:chOff x="311943" y="6211094"/>
            <a:chExt cx="11565732" cy="325437"/>
          </a:xfrm>
        </p:grpSpPr>
        <p:cxnSp>
          <p:nvCxnSpPr>
            <p:cNvPr id="32" name="Straight Connector 31">
              <a:extLst>
                <a:ext uri="{FF2B5EF4-FFF2-40B4-BE49-F238E27FC236}">
                  <a16:creationId xmlns:a16="http://schemas.microsoft.com/office/drawing/2014/main" id="{7AC49119-F43E-FFF0-96FB-4C3E0D7387F8}"/>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D68B4928-F30B-D1CB-6BD1-6B0F6A4EC1F9}"/>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23F2F17-A6B2-0D52-62BA-B894765BCEE7}"/>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D7798A79-1CBF-04DD-0969-7E929202D081}"/>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2" name="Graphic 32">
            <a:extLst>
              <a:ext uri="{FF2B5EF4-FFF2-40B4-BE49-F238E27FC236}">
                <a16:creationId xmlns:a16="http://schemas.microsoft.com/office/drawing/2014/main" id="{BEECE055-308F-0EE3-99DD-B903996C6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1478897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 featured Brand">
    <p:spTree>
      <p:nvGrpSpPr>
        <p:cNvPr id="1" name=""/>
        <p:cNvGrpSpPr/>
        <p:nvPr/>
      </p:nvGrpSpPr>
      <p:grpSpPr>
        <a:xfrm>
          <a:off x="0" y="0"/>
          <a:ext cx="0" cy="0"/>
          <a:chOff x="0" y="0"/>
          <a:chExt cx="0" cy="0"/>
        </a:xfrm>
      </p:grpSpPr>
      <p:sp>
        <p:nvSpPr>
          <p:cNvPr id="19" name="Text Placeholder 45">
            <a:extLst>
              <a:ext uri="{FF2B5EF4-FFF2-40B4-BE49-F238E27FC236}">
                <a16:creationId xmlns:a16="http://schemas.microsoft.com/office/drawing/2014/main" id="{130759A8-9B97-8A63-C303-712AC22A9267}"/>
              </a:ext>
            </a:extLst>
          </p:cNvPr>
          <p:cNvSpPr>
            <a:spLocks noGrp="1"/>
          </p:cNvSpPr>
          <p:nvPr>
            <p:ph type="body" sz="quarter" idx="15" hasCustomPrompt="1"/>
          </p:nvPr>
        </p:nvSpPr>
        <p:spPr>
          <a:xfrm>
            <a:off x="1132532" y="341233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20" name="Online Image Placeholder 12">
            <a:extLst>
              <a:ext uri="{FF2B5EF4-FFF2-40B4-BE49-F238E27FC236}">
                <a16:creationId xmlns:a16="http://schemas.microsoft.com/office/drawing/2014/main" id="{398FA4EC-6E0F-DA87-498D-792EC64F800F}"/>
              </a:ext>
            </a:extLst>
          </p:cNvPr>
          <p:cNvSpPr>
            <a:spLocks noGrp="1"/>
          </p:cNvSpPr>
          <p:nvPr>
            <p:ph type="clipArt" sz="quarter" idx="16"/>
          </p:nvPr>
        </p:nvSpPr>
        <p:spPr>
          <a:xfrm>
            <a:off x="1132532" y="2888456"/>
            <a:ext cx="2222649" cy="273844"/>
          </a:xfrm>
          <a:prstGeom prst="rect">
            <a:avLst/>
          </a:prstGeom>
        </p:spPr>
        <p:txBody>
          <a:bodyPr/>
          <a:lstStyle>
            <a:lvl1pPr>
              <a:defRPr>
                <a:solidFill>
                  <a:sysClr val="windowText" lastClr="000000"/>
                </a:solidFill>
              </a:defRPr>
            </a:lvl1pPr>
          </a:lstStyle>
          <a:p>
            <a:endParaRPr lang="en-US"/>
          </a:p>
        </p:txBody>
      </p:sp>
      <p:sp>
        <p:nvSpPr>
          <p:cNvPr id="23" name="Text Placeholder 45">
            <a:extLst>
              <a:ext uri="{FF2B5EF4-FFF2-40B4-BE49-F238E27FC236}">
                <a16:creationId xmlns:a16="http://schemas.microsoft.com/office/drawing/2014/main" id="{358BBA8E-318F-D8F9-902C-609518FEF396}"/>
              </a:ext>
            </a:extLst>
          </p:cNvPr>
          <p:cNvSpPr>
            <a:spLocks noGrp="1"/>
          </p:cNvSpPr>
          <p:nvPr>
            <p:ph type="body" sz="quarter" idx="17" hasCustomPrompt="1"/>
          </p:nvPr>
        </p:nvSpPr>
        <p:spPr>
          <a:xfrm>
            <a:off x="3678088" y="341233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24" name="Online Image Placeholder 12">
            <a:extLst>
              <a:ext uri="{FF2B5EF4-FFF2-40B4-BE49-F238E27FC236}">
                <a16:creationId xmlns:a16="http://schemas.microsoft.com/office/drawing/2014/main" id="{C8D4DF61-AB09-8C53-6A34-7F02E3D96EBE}"/>
              </a:ext>
            </a:extLst>
          </p:cNvPr>
          <p:cNvSpPr>
            <a:spLocks noGrp="1"/>
          </p:cNvSpPr>
          <p:nvPr>
            <p:ph type="clipArt" sz="quarter" idx="18"/>
          </p:nvPr>
        </p:nvSpPr>
        <p:spPr>
          <a:xfrm>
            <a:off x="3678088" y="2888456"/>
            <a:ext cx="2222649" cy="273844"/>
          </a:xfrm>
          <a:prstGeom prst="rect">
            <a:avLst/>
          </a:prstGeom>
        </p:spPr>
        <p:txBody>
          <a:bodyPr/>
          <a:lstStyle>
            <a:lvl1pPr>
              <a:defRPr>
                <a:solidFill>
                  <a:sysClr val="windowText" lastClr="000000"/>
                </a:solidFill>
              </a:defRPr>
            </a:lvl1pPr>
          </a:lstStyle>
          <a:p>
            <a:endParaRPr lang="en-US"/>
          </a:p>
        </p:txBody>
      </p:sp>
      <p:sp>
        <p:nvSpPr>
          <p:cNvPr id="26" name="Text Placeholder 45">
            <a:extLst>
              <a:ext uri="{FF2B5EF4-FFF2-40B4-BE49-F238E27FC236}">
                <a16:creationId xmlns:a16="http://schemas.microsoft.com/office/drawing/2014/main" id="{AC4188E2-C924-12BB-EA96-A547CC212758}"/>
              </a:ext>
            </a:extLst>
          </p:cNvPr>
          <p:cNvSpPr>
            <a:spLocks noGrp="1"/>
          </p:cNvSpPr>
          <p:nvPr>
            <p:ph type="body" sz="quarter" idx="19" hasCustomPrompt="1"/>
          </p:nvPr>
        </p:nvSpPr>
        <p:spPr>
          <a:xfrm>
            <a:off x="6223644" y="341233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27" name="Online Image Placeholder 12">
            <a:extLst>
              <a:ext uri="{FF2B5EF4-FFF2-40B4-BE49-F238E27FC236}">
                <a16:creationId xmlns:a16="http://schemas.microsoft.com/office/drawing/2014/main" id="{F2952575-80A1-FC8B-4322-10EB4675E098}"/>
              </a:ext>
            </a:extLst>
          </p:cNvPr>
          <p:cNvSpPr>
            <a:spLocks noGrp="1"/>
          </p:cNvSpPr>
          <p:nvPr>
            <p:ph type="clipArt" sz="quarter" idx="20"/>
          </p:nvPr>
        </p:nvSpPr>
        <p:spPr>
          <a:xfrm>
            <a:off x="6223644" y="2888456"/>
            <a:ext cx="2222649" cy="273844"/>
          </a:xfrm>
          <a:prstGeom prst="rect">
            <a:avLst/>
          </a:prstGeom>
        </p:spPr>
        <p:txBody>
          <a:bodyPr/>
          <a:lstStyle>
            <a:lvl1pPr>
              <a:defRPr>
                <a:solidFill>
                  <a:sysClr val="windowText" lastClr="000000"/>
                </a:solidFill>
              </a:defRPr>
            </a:lvl1pPr>
          </a:lstStyle>
          <a:p>
            <a:endParaRPr lang="en-US"/>
          </a:p>
        </p:txBody>
      </p:sp>
      <p:sp>
        <p:nvSpPr>
          <p:cNvPr id="29" name="Text Placeholder 45">
            <a:extLst>
              <a:ext uri="{FF2B5EF4-FFF2-40B4-BE49-F238E27FC236}">
                <a16:creationId xmlns:a16="http://schemas.microsoft.com/office/drawing/2014/main" id="{6EE81B9B-5EA1-52BE-5CE0-B50D899CBBBA}"/>
              </a:ext>
            </a:extLst>
          </p:cNvPr>
          <p:cNvSpPr>
            <a:spLocks noGrp="1"/>
          </p:cNvSpPr>
          <p:nvPr>
            <p:ph type="body" sz="quarter" idx="21" hasCustomPrompt="1"/>
          </p:nvPr>
        </p:nvSpPr>
        <p:spPr>
          <a:xfrm>
            <a:off x="8769200" y="341233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30" name="Online Image Placeholder 12">
            <a:extLst>
              <a:ext uri="{FF2B5EF4-FFF2-40B4-BE49-F238E27FC236}">
                <a16:creationId xmlns:a16="http://schemas.microsoft.com/office/drawing/2014/main" id="{AC6024CA-E9A7-4127-C0B7-56AB42E88700}"/>
              </a:ext>
            </a:extLst>
          </p:cNvPr>
          <p:cNvSpPr>
            <a:spLocks noGrp="1"/>
          </p:cNvSpPr>
          <p:nvPr>
            <p:ph type="clipArt" sz="quarter" idx="22"/>
          </p:nvPr>
        </p:nvSpPr>
        <p:spPr>
          <a:xfrm>
            <a:off x="8769200" y="2888456"/>
            <a:ext cx="2222649" cy="273844"/>
          </a:xfrm>
          <a:prstGeom prst="rect">
            <a:avLst/>
          </a:prstGeom>
        </p:spPr>
        <p:txBody>
          <a:bodyPr/>
          <a:lstStyle>
            <a:lvl1pPr>
              <a:defRPr>
                <a:solidFill>
                  <a:sysClr val="windowText" lastClr="000000"/>
                </a:solidFill>
              </a:defRPr>
            </a:lvl1pPr>
          </a:lstStyle>
          <a:p>
            <a:endParaRPr lang="en-US"/>
          </a:p>
        </p:txBody>
      </p:sp>
      <p:sp>
        <p:nvSpPr>
          <p:cNvPr id="32" name="Text Placeholder 45">
            <a:extLst>
              <a:ext uri="{FF2B5EF4-FFF2-40B4-BE49-F238E27FC236}">
                <a16:creationId xmlns:a16="http://schemas.microsoft.com/office/drawing/2014/main" id="{D69F4315-297B-4BF7-4D5B-064B1D8CE49A}"/>
              </a:ext>
            </a:extLst>
          </p:cNvPr>
          <p:cNvSpPr>
            <a:spLocks noGrp="1"/>
          </p:cNvSpPr>
          <p:nvPr>
            <p:ph type="body" sz="quarter" idx="23" hasCustomPrompt="1"/>
          </p:nvPr>
        </p:nvSpPr>
        <p:spPr>
          <a:xfrm>
            <a:off x="1132532" y="487918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33" name="Online Image Placeholder 12">
            <a:extLst>
              <a:ext uri="{FF2B5EF4-FFF2-40B4-BE49-F238E27FC236}">
                <a16:creationId xmlns:a16="http://schemas.microsoft.com/office/drawing/2014/main" id="{DE6FB38D-579A-67C9-EAE0-E825035E479A}"/>
              </a:ext>
            </a:extLst>
          </p:cNvPr>
          <p:cNvSpPr>
            <a:spLocks noGrp="1"/>
          </p:cNvSpPr>
          <p:nvPr>
            <p:ph type="clipArt" sz="quarter" idx="24"/>
          </p:nvPr>
        </p:nvSpPr>
        <p:spPr>
          <a:xfrm>
            <a:off x="1132532" y="4355306"/>
            <a:ext cx="2222649" cy="273844"/>
          </a:xfrm>
          <a:prstGeom prst="rect">
            <a:avLst/>
          </a:prstGeom>
        </p:spPr>
        <p:txBody>
          <a:bodyPr/>
          <a:lstStyle>
            <a:lvl1pPr>
              <a:defRPr>
                <a:solidFill>
                  <a:sysClr val="windowText" lastClr="000000"/>
                </a:solidFill>
              </a:defRPr>
            </a:lvl1pPr>
          </a:lstStyle>
          <a:p>
            <a:endParaRPr lang="en-US"/>
          </a:p>
        </p:txBody>
      </p:sp>
      <p:sp>
        <p:nvSpPr>
          <p:cNvPr id="35" name="Text Placeholder 45">
            <a:extLst>
              <a:ext uri="{FF2B5EF4-FFF2-40B4-BE49-F238E27FC236}">
                <a16:creationId xmlns:a16="http://schemas.microsoft.com/office/drawing/2014/main" id="{4D5DEF30-3B4B-747B-3973-14DBA3A96C75}"/>
              </a:ext>
            </a:extLst>
          </p:cNvPr>
          <p:cNvSpPr>
            <a:spLocks noGrp="1"/>
          </p:cNvSpPr>
          <p:nvPr>
            <p:ph type="body" sz="quarter" idx="25" hasCustomPrompt="1"/>
          </p:nvPr>
        </p:nvSpPr>
        <p:spPr>
          <a:xfrm>
            <a:off x="3678088" y="487918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36" name="Online Image Placeholder 12">
            <a:extLst>
              <a:ext uri="{FF2B5EF4-FFF2-40B4-BE49-F238E27FC236}">
                <a16:creationId xmlns:a16="http://schemas.microsoft.com/office/drawing/2014/main" id="{85ACFE70-B4BE-F8AD-49C2-81AF435AEB4F}"/>
              </a:ext>
            </a:extLst>
          </p:cNvPr>
          <p:cNvSpPr>
            <a:spLocks noGrp="1"/>
          </p:cNvSpPr>
          <p:nvPr>
            <p:ph type="clipArt" sz="quarter" idx="26"/>
          </p:nvPr>
        </p:nvSpPr>
        <p:spPr>
          <a:xfrm>
            <a:off x="3678088" y="4355306"/>
            <a:ext cx="2222649" cy="273844"/>
          </a:xfrm>
          <a:prstGeom prst="rect">
            <a:avLst/>
          </a:prstGeom>
        </p:spPr>
        <p:txBody>
          <a:bodyPr/>
          <a:lstStyle>
            <a:lvl1pPr>
              <a:defRPr>
                <a:solidFill>
                  <a:sysClr val="windowText" lastClr="000000"/>
                </a:solidFill>
              </a:defRPr>
            </a:lvl1pPr>
          </a:lstStyle>
          <a:p>
            <a:endParaRPr lang="en-US"/>
          </a:p>
        </p:txBody>
      </p:sp>
      <p:sp>
        <p:nvSpPr>
          <p:cNvPr id="38" name="Text Placeholder 45">
            <a:extLst>
              <a:ext uri="{FF2B5EF4-FFF2-40B4-BE49-F238E27FC236}">
                <a16:creationId xmlns:a16="http://schemas.microsoft.com/office/drawing/2014/main" id="{53A57004-3BB5-95BA-EDA1-35BFD09876E0}"/>
              </a:ext>
            </a:extLst>
          </p:cNvPr>
          <p:cNvSpPr>
            <a:spLocks noGrp="1"/>
          </p:cNvSpPr>
          <p:nvPr>
            <p:ph type="body" sz="quarter" idx="27" hasCustomPrompt="1"/>
          </p:nvPr>
        </p:nvSpPr>
        <p:spPr>
          <a:xfrm>
            <a:off x="6223644" y="487918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39" name="Online Image Placeholder 12">
            <a:extLst>
              <a:ext uri="{FF2B5EF4-FFF2-40B4-BE49-F238E27FC236}">
                <a16:creationId xmlns:a16="http://schemas.microsoft.com/office/drawing/2014/main" id="{E95B4406-2C74-E676-89EB-D2C3E818D05B}"/>
              </a:ext>
            </a:extLst>
          </p:cNvPr>
          <p:cNvSpPr>
            <a:spLocks noGrp="1"/>
          </p:cNvSpPr>
          <p:nvPr>
            <p:ph type="clipArt" sz="quarter" idx="28"/>
          </p:nvPr>
        </p:nvSpPr>
        <p:spPr>
          <a:xfrm>
            <a:off x="6223644" y="4355306"/>
            <a:ext cx="2222649" cy="273844"/>
          </a:xfrm>
          <a:prstGeom prst="rect">
            <a:avLst/>
          </a:prstGeom>
        </p:spPr>
        <p:txBody>
          <a:bodyPr/>
          <a:lstStyle>
            <a:lvl1pPr>
              <a:defRPr>
                <a:solidFill>
                  <a:sysClr val="windowText" lastClr="000000"/>
                </a:solidFill>
              </a:defRPr>
            </a:lvl1pPr>
          </a:lstStyle>
          <a:p>
            <a:endParaRPr lang="en-US"/>
          </a:p>
        </p:txBody>
      </p:sp>
      <p:sp>
        <p:nvSpPr>
          <p:cNvPr id="41" name="Text Placeholder 45">
            <a:extLst>
              <a:ext uri="{FF2B5EF4-FFF2-40B4-BE49-F238E27FC236}">
                <a16:creationId xmlns:a16="http://schemas.microsoft.com/office/drawing/2014/main" id="{11C7C1A5-FA3D-E6D4-2CB4-C5AA9EA5133D}"/>
              </a:ext>
            </a:extLst>
          </p:cNvPr>
          <p:cNvSpPr>
            <a:spLocks noGrp="1"/>
          </p:cNvSpPr>
          <p:nvPr>
            <p:ph type="body" sz="quarter" idx="29" hasCustomPrompt="1"/>
          </p:nvPr>
        </p:nvSpPr>
        <p:spPr>
          <a:xfrm>
            <a:off x="8769200" y="4879182"/>
            <a:ext cx="2222649" cy="507831"/>
          </a:xfrm>
          <a:prstGeom prst="rect">
            <a:avLst/>
          </a:prstGeom>
        </p:spPr>
        <p:txBody>
          <a:bodyPr wrap="square" lIns="45720" rIns="45720" bIns="45720">
            <a:spAutoFit/>
          </a:bodyPr>
          <a:lstStyle>
            <a:lvl1pPr marL="0" indent="0">
              <a:lnSpc>
                <a:spcPct val="100000"/>
              </a:lnSpc>
              <a:buNone/>
              <a:defRPr sz="9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42" name="Online Image Placeholder 12">
            <a:extLst>
              <a:ext uri="{FF2B5EF4-FFF2-40B4-BE49-F238E27FC236}">
                <a16:creationId xmlns:a16="http://schemas.microsoft.com/office/drawing/2014/main" id="{32B74949-5572-0015-FB01-36B67ED101F7}"/>
              </a:ext>
            </a:extLst>
          </p:cNvPr>
          <p:cNvSpPr>
            <a:spLocks noGrp="1"/>
          </p:cNvSpPr>
          <p:nvPr>
            <p:ph type="clipArt" sz="quarter" idx="30"/>
          </p:nvPr>
        </p:nvSpPr>
        <p:spPr>
          <a:xfrm>
            <a:off x="8769200" y="4355306"/>
            <a:ext cx="2222649" cy="273844"/>
          </a:xfrm>
          <a:prstGeom prst="rect">
            <a:avLst/>
          </a:prstGeom>
        </p:spPr>
        <p:txBody>
          <a:bodyPr/>
          <a:lstStyle>
            <a:lvl1pPr>
              <a:defRPr>
                <a:solidFill>
                  <a:sysClr val="windowText" lastClr="000000"/>
                </a:solidFill>
              </a:defRPr>
            </a:lvl1pPr>
          </a:lstStyle>
          <a:p>
            <a:endParaRPr lang="en-US"/>
          </a:p>
        </p:txBody>
      </p:sp>
      <p:sp>
        <p:nvSpPr>
          <p:cNvPr id="44" name="Title 1">
            <a:extLst>
              <a:ext uri="{FF2B5EF4-FFF2-40B4-BE49-F238E27FC236}">
                <a16:creationId xmlns:a16="http://schemas.microsoft.com/office/drawing/2014/main" id="{354E4470-B2AE-0F08-008D-0759CC6D6368}"/>
              </a:ext>
            </a:extLst>
          </p:cNvPr>
          <p:cNvSpPr>
            <a:spLocks noGrp="1"/>
          </p:cNvSpPr>
          <p:nvPr>
            <p:ph type="title" hasCustomPrompt="1"/>
          </p:nvPr>
        </p:nvSpPr>
        <p:spPr>
          <a:xfrm>
            <a:off x="567533" y="1102921"/>
            <a:ext cx="3998117" cy="895630"/>
          </a:xfrm>
          <a:prstGeom prst="rect">
            <a:avLst/>
          </a:prstGeom>
        </p:spPr>
        <p:txBody>
          <a:bodyPr wrap="square" lIns="91440" tIns="45720" rIns="91440" bIns="45720" anchor="b">
            <a:spAutoFit/>
          </a:bodyPr>
          <a:lstStyle>
            <a:lvl1pPr>
              <a:defRPr sz="2900" spc="200" baseline="0">
                <a:solidFill>
                  <a:sysClr val="windowText" lastClr="000000"/>
                </a:solidFill>
                <a:latin typeface="Suisse Intl" panose="020B0504000000000000" pitchFamily="34" charset="0"/>
                <a:cs typeface="Suisse Int'l Medium" panose="020B0604000000000000" pitchFamily="34" charset="-78"/>
              </a:defRPr>
            </a:lvl1pPr>
          </a:lstStyle>
          <a:p>
            <a:r>
              <a:rPr lang="en-US" dirty="0"/>
              <a:t>SINGLE HEADLINE PLACEMENT</a:t>
            </a:r>
          </a:p>
        </p:txBody>
      </p:sp>
      <p:sp>
        <p:nvSpPr>
          <p:cNvPr id="48" name="Date Placeholder 3">
            <a:extLst>
              <a:ext uri="{FF2B5EF4-FFF2-40B4-BE49-F238E27FC236}">
                <a16:creationId xmlns:a16="http://schemas.microsoft.com/office/drawing/2014/main" id="{E2AB8BB1-0351-15EE-196E-8075057520BC}"/>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ysClr val="windowText" lastClr="000000"/>
                </a:solidFill>
                <a:latin typeface="Suisse Int'l Mono" panose="020B0509000000000000" pitchFamily="50" charset="0"/>
              </a:defRPr>
            </a:lvl1pPr>
          </a:lstStyle>
          <a:p>
            <a:fld id="{871014A0-B72E-AF4D-A294-349D0E9FBCB5}" type="datetime6">
              <a:rPr lang="en-US" smtClean="0"/>
              <a:pPr/>
              <a:t>July 26</a:t>
            </a:fld>
            <a:endParaRPr lang="en-US" dirty="0"/>
          </a:p>
        </p:txBody>
      </p:sp>
      <p:sp>
        <p:nvSpPr>
          <p:cNvPr id="49" name="Footer Placeholder 4">
            <a:extLst>
              <a:ext uri="{FF2B5EF4-FFF2-40B4-BE49-F238E27FC236}">
                <a16:creationId xmlns:a16="http://schemas.microsoft.com/office/drawing/2014/main" id="{8F0395C4-90C5-9EC3-B1A8-91250DAC23E2}"/>
              </a:ext>
            </a:extLst>
          </p:cNvPr>
          <p:cNvSpPr>
            <a:spLocks noGrp="1"/>
          </p:cNvSpPr>
          <p:nvPr>
            <p:ph type="ftr" sz="quarter" idx="11"/>
          </p:nvPr>
        </p:nvSpPr>
        <p:spPr>
          <a:xfrm>
            <a:off x="290646" y="6304190"/>
            <a:ext cx="2135847" cy="182880"/>
          </a:xfrm>
          <a:prstGeom prst="rect">
            <a:avLst/>
          </a:prstGeom>
        </p:spPr>
        <p:txBody>
          <a:bodyPr/>
          <a:lstStyle>
            <a:lvl1pPr>
              <a:defRPr sz="600">
                <a:solidFill>
                  <a:sysClr val="windowText" lastClr="000000"/>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a:p>
            <a:endParaRPr lang="en-US" dirty="0"/>
          </a:p>
        </p:txBody>
      </p:sp>
      <p:sp>
        <p:nvSpPr>
          <p:cNvPr id="50" name="Slide Number Placeholder 5">
            <a:extLst>
              <a:ext uri="{FF2B5EF4-FFF2-40B4-BE49-F238E27FC236}">
                <a16:creationId xmlns:a16="http://schemas.microsoft.com/office/drawing/2014/main" id="{76BA04A3-4FDC-4A89-5E9A-39989B044E69}"/>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ysClr val="windowText" lastClr="000000"/>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51" name="Group 50">
            <a:extLst>
              <a:ext uri="{FF2B5EF4-FFF2-40B4-BE49-F238E27FC236}">
                <a16:creationId xmlns:a16="http://schemas.microsoft.com/office/drawing/2014/main" id="{FA2539CF-E27D-83AB-26EC-A426CB49529E}"/>
              </a:ext>
            </a:extLst>
          </p:cNvPr>
          <p:cNvGrpSpPr/>
          <p:nvPr userDrawn="1"/>
        </p:nvGrpSpPr>
        <p:grpSpPr>
          <a:xfrm>
            <a:off x="311943" y="6211094"/>
            <a:ext cx="11565732" cy="325437"/>
            <a:chOff x="311943" y="6211094"/>
            <a:chExt cx="11565732" cy="325437"/>
          </a:xfrm>
        </p:grpSpPr>
        <p:cxnSp>
          <p:nvCxnSpPr>
            <p:cNvPr id="52" name="Straight Connector 51">
              <a:extLst>
                <a:ext uri="{FF2B5EF4-FFF2-40B4-BE49-F238E27FC236}">
                  <a16:creationId xmlns:a16="http://schemas.microsoft.com/office/drawing/2014/main" id="{817A9DF0-6233-E733-0BB5-41A01EC3BECD}"/>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B91FC39F-55A4-F323-E7C3-F55365BF1A82}"/>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0CDD17AC-2E26-1BEE-10EA-67E15FC1E01A}"/>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1FE18B7C-9BC6-0134-E8CA-7FB9D857E97E}"/>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2" name="Graphic 32">
            <a:extLst>
              <a:ext uri="{FF2B5EF4-FFF2-40B4-BE49-F238E27FC236}">
                <a16:creationId xmlns:a16="http://schemas.microsoft.com/office/drawing/2014/main" id="{D2E6ED5E-616A-F05C-D78E-6E1BC4BA71B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1433863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246A0B21-397D-DA38-34D8-566D92FFBC62}"/>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ysClr val="windowText" lastClr="000000"/>
                </a:solidFill>
                <a:latin typeface="Suisse Int'l Mono" panose="020B0509000000000000" pitchFamily="50" charset="0"/>
              </a:defRPr>
            </a:lvl1pPr>
          </a:lstStyle>
          <a:p>
            <a:fld id="{20BDEE15-4713-284B-A3D1-19C5DCFD2F78}" type="datetime6">
              <a:rPr lang="en-US" smtClean="0"/>
              <a:pPr/>
              <a:t>July 26</a:t>
            </a:fld>
            <a:endParaRPr lang="en-US" dirty="0"/>
          </a:p>
        </p:txBody>
      </p:sp>
      <p:sp>
        <p:nvSpPr>
          <p:cNvPr id="9" name="Footer Placeholder 4">
            <a:extLst>
              <a:ext uri="{FF2B5EF4-FFF2-40B4-BE49-F238E27FC236}">
                <a16:creationId xmlns:a16="http://schemas.microsoft.com/office/drawing/2014/main" id="{B2CB54A7-1D0B-2181-5108-96322D0EB3AF}"/>
              </a:ext>
            </a:extLst>
          </p:cNvPr>
          <p:cNvSpPr>
            <a:spLocks noGrp="1"/>
          </p:cNvSpPr>
          <p:nvPr>
            <p:ph type="ftr" sz="quarter" idx="11"/>
          </p:nvPr>
        </p:nvSpPr>
        <p:spPr>
          <a:xfrm>
            <a:off x="290646" y="6304190"/>
            <a:ext cx="2135847" cy="182880"/>
          </a:xfrm>
          <a:prstGeom prst="rect">
            <a:avLst/>
          </a:prstGeom>
        </p:spPr>
        <p:txBody>
          <a:bodyPr/>
          <a:lstStyle>
            <a:lvl1pPr>
              <a:defRPr sz="600">
                <a:solidFill>
                  <a:sysClr val="windowText" lastClr="000000"/>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a:p>
            <a:endParaRPr lang="en-US" dirty="0"/>
          </a:p>
        </p:txBody>
      </p:sp>
      <p:sp>
        <p:nvSpPr>
          <p:cNvPr id="10" name="Slide Number Placeholder 5">
            <a:extLst>
              <a:ext uri="{FF2B5EF4-FFF2-40B4-BE49-F238E27FC236}">
                <a16:creationId xmlns:a16="http://schemas.microsoft.com/office/drawing/2014/main" id="{6F3782AF-5068-B59E-AEB2-29C5A3F256D5}"/>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ysClr val="windowText" lastClr="000000"/>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11" name="Group 10">
            <a:extLst>
              <a:ext uri="{FF2B5EF4-FFF2-40B4-BE49-F238E27FC236}">
                <a16:creationId xmlns:a16="http://schemas.microsoft.com/office/drawing/2014/main" id="{0014B6CA-F80D-08A7-7893-2A3BFFBE480F}"/>
              </a:ext>
            </a:extLst>
          </p:cNvPr>
          <p:cNvGrpSpPr/>
          <p:nvPr userDrawn="1"/>
        </p:nvGrpSpPr>
        <p:grpSpPr>
          <a:xfrm>
            <a:off x="311943" y="6211094"/>
            <a:ext cx="11565732" cy="325437"/>
            <a:chOff x="311943" y="6211094"/>
            <a:chExt cx="11565732" cy="325437"/>
          </a:xfrm>
        </p:grpSpPr>
        <p:cxnSp>
          <p:nvCxnSpPr>
            <p:cNvPr id="12" name="Straight Connector 11">
              <a:extLst>
                <a:ext uri="{FF2B5EF4-FFF2-40B4-BE49-F238E27FC236}">
                  <a16:creationId xmlns:a16="http://schemas.microsoft.com/office/drawing/2014/main" id="{A8B4D1FE-F837-F9A9-0A21-9879200049A9}"/>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8C9BAF8-CAFC-41A4-DF7B-15F9E65CE239}"/>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991B5F3-8226-7FA8-2140-F97CC84CEC80}"/>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760993D-C043-4852-CE85-7A4C96424B1C}"/>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1" name="Text Placeholder 45">
            <a:extLst>
              <a:ext uri="{FF2B5EF4-FFF2-40B4-BE49-F238E27FC236}">
                <a16:creationId xmlns:a16="http://schemas.microsoft.com/office/drawing/2014/main" id="{F3636713-E1C7-F8FB-1B1D-30965AAEB2BB}"/>
              </a:ext>
            </a:extLst>
          </p:cNvPr>
          <p:cNvSpPr>
            <a:spLocks noGrp="1"/>
          </p:cNvSpPr>
          <p:nvPr>
            <p:ph type="body" sz="quarter" idx="15" hasCustomPrompt="1"/>
          </p:nvPr>
        </p:nvSpPr>
        <p:spPr>
          <a:xfrm>
            <a:off x="567533" y="1973137"/>
            <a:ext cx="3998117" cy="895758"/>
          </a:xfrm>
          <a:prstGeom prst="rect">
            <a:avLst/>
          </a:prstGeom>
        </p:spPr>
        <p:txBody>
          <a:bodyPr wrap="square" lIns="45720" tIns="45720" rIns="45720" bIns="45720">
            <a:spAutoFit/>
          </a:bodyPr>
          <a:lstStyle>
            <a:lvl1pPr marL="0" indent="0">
              <a:lnSpc>
                <a:spcPct val="150000"/>
              </a:lnSpc>
              <a:buNone/>
              <a:defRPr sz="1200">
                <a:solidFill>
                  <a:sysClr val="windowText" lastClr="000000"/>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This is just placeholder text. Don’t be alarmed, this is just here to fill up space since your finalized copy isn’t ready yet. </a:t>
            </a:r>
          </a:p>
        </p:txBody>
      </p:sp>
      <p:sp>
        <p:nvSpPr>
          <p:cNvPr id="27" name="Title 1">
            <a:extLst>
              <a:ext uri="{FF2B5EF4-FFF2-40B4-BE49-F238E27FC236}">
                <a16:creationId xmlns:a16="http://schemas.microsoft.com/office/drawing/2014/main" id="{23B96D26-21BF-3BF3-0E93-C60796ABFDA5}"/>
              </a:ext>
            </a:extLst>
          </p:cNvPr>
          <p:cNvSpPr>
            <a:spLocks noGrp="1"/>
          </p:cNvSpPr>
          <p:nvPr>
            <p:ph type="title" hasCustomPrompt="1"/>
          </p:nvPr>
        </p:nvSpPr>
        <p:spPr>
          <a:xfrm>
            <a:off x="567533" y="1102921"/>
            <a:ext cx="3998117" cy="895630"/>
          </a:xfrm>
          <a:prstGeom prst="rect">
            <a:avLst/>
          </a:prstGeom>
        </p:spPr>
        <p:txBody>
          <a:bodyPr wrap="square" lIns="91440" tIns="45720" rIns="91440" bIns="45720" anchor="t">
            <a:spAutoFit/>
          </a:bodyPr>
          <a:lstStyle>
            <a:lvl1pPr>
              <a:defRPr sz="2900" spc="200" baseline="0">
                <a:solidFill>
                  <a:sysClr val="windowText" lastClr="000000"/>
                </a:solidFill>
                <a:latin typeface="Suisse Intl" panose="020B0504000000000000" pitchFamily="34" charset="0"/>
                <a:cs typeface="Suisse Int'l Medium" panose="020B0604000000000000" pitchFamily="34" charset="-78"/>
              </a:defRPr>
            </a:lvl1pPr>
          </a:lstStyle>
          <a:p>
            <a:r>
              <a:rPr lang="en-US" dirty="0"/>
              <a:t>SINGLE HEADLINE PLACEMENT</a:t>
            </a:r>
          </a:p>
        </p:txBody>
      </p:sp>
      <p:pic>
        <p:nvPicPr>
          <p:cNvPr id="2" name="Graphic 32">
            <a:extLst>
              <a:ext uri="{FF2B5EF4-FFF2-40B4-BE49-F238E27FC236}">
                <a16:creationId xmlns:a16="http://schemas.microsoft.com/office/drawing/2014/main" id="{5E1C61EF-4C9E-B62B-3A83-A42B333FA6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98780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CFCE142E-6429-88D3-5B5F-FEBA496150FB}"/>
              </a:ext>
            </a:extLst>
          </p:cNvPr>
          <p:cNvSpPr>
            <a:spLocks noGrp="1"/>
          </p:cNvSpPr>
          <p:nvPr>
            <p:ph type="dt" sz="half" idx="10"/>
          </p:nvPr>
        </p:nvSpPr>
        <p:spPr>
          <a:xfrm>
            <a:off x="11111569" y="6266654"/>
            <a:ext cx="912019" cy="274320"/>
          </a:xfrm>
          <a:prstGeom prst="rect">
            <a:avLst/>
          </a:prstGeom>
        </p:spPr>
        <p:txBody>
          <a:bodyPr/>
          <a:lstStyle>
            <a:lvl1pPr algn="r">
              <a:defRPr sz="600" spc="400" baseline="0">
                <a:solidFill>
                  <a:sysClr val="windowText" lastClr="000000"/>
                </a:solidFill>
                <a:latin typeface="Suisse Int'l Mono" panose="020B0509000000000000" pitchFamily="50" charset="0"/>
              </a:defRPr>
            </a:lvl1pPr>
          </a:lstStyle>
          <a:p>
            <a:r>
              <a:rPr lang="en-US" dirty="0"/>
              <a:t>MARCH 26</a:t>
            </a:r>
          </a:p>
        </p:txBody>
      </p:sp>
      <p:sp>
        <p:nvSpPr>
          <p:cNvPr id="8" name="Footer Placeholder 4">
            <a:extLst>
              <a:ext uri="{FF2B5EF4-FFF2-40B4-BE49-F238E27FC236}">
                <a16:creationId xmlns:a16="http://schemas.microsoft.com/office/drawing/2014/main" id="{AFF46D04-2F68-5BFE-7CE3-265821CFFD6A}"/>
              </a:ext>
            </a:extLst>
          </p:cNvPr>
          <p:cNvSpPr>
            <a:spLocks noGrp="1"/>
          </p:cNvSpPr>
          <p:nvPr>
            <p:ph type="ftr" sz="quarter" idx="11"/>
          </p:nvPr>
        </p:nvSpPr>
        <p:spPr>
          <a:xfrm>
            <a:off x="290646" y="6304190"/>
            <a:ext cx="2135847" cy="182880"/>
          </a:xfrm>
          <a:prstGeom prst="rect">
            <a:avLst/>
          </a:prstGeom>
        </p:spPr>
        <p:txBody>
          <a:bodyPr/>
          <a:lstStyle>
            <a:lvl1pPr>
              <a:defRPr sz="600">
                <a:solidFill>
                  <a:sysClr val="windowText" lastClr="000000"/>
                </a:solidFill>
                <a:latin typeface="Suisse Int'l Mono" panose="020B0509000000000000" pitchFamily="50" charset="0"/>
              </a:defRPr>
            </a:lvl1pPr>
          </a:lstStyle>
          <a:p>
            <a:pPr algn="ctr"/>
            <a:r>
              <a:rPr lang="en-US" spc="370" dirty="0"/>
              <a:t>PUBLIC</a:t>
            </a:r>
            <a:endParaRPr lang="en-US" spc="370" dirty="0">
              <a:latin typeface="Suisse Intl" panose="020B0504000000000000" pitchFamily="34" charset="0"/>
            </a:endParaRPr>
          </a:p>
        </p:txBody>
      </p:sp>
      <p:sp>
        <p:nvSpPr>
          <p:cNvPr id="9" name="Slide Number Placeholder 5">
            <a:extLst>
              <a:ext uri="{FF2B5EF4-FFF2-40B4-BE49-F238E27FC236}">
                <a16:creationId xmlns:a16="http://schemas.microsoft.com/office/drawing/2014/main" id="{D7ABD6B7-6E38-9239-8875-0372B1B59E5D}"/>
              </a:ext>
            </a:extLst>
          </p:cNvPr>
          <p:cNvSpPr>
            <a:spLocks noGrp="1"/>
          </p:cNvSpPr>
          <p:nvPr>
            <p:ph type="sldNum" sz="quarter" idx="12"/>
          </p:nvPr>
        </p:nvSpPr>
        <p:spPr>
          <a:xfrm>
            <a:off x="2502695" y="6304189"/>
            <a:ext cx="423862" cy="182880"/>
          </a:xfrm>
          <a:prstGeom prst="rect">
            <a:avLst/>
          </a:prstGeom>
        </p:spPr>
        <p:txBody>
          <a:bodyPr/>
          <a:lstStyle>
            <a:lvl1pPr algn="ctr">
              <a:defRPr sz="600">
                <a:solidFill>
                  <a:sysClr val="windowText" lastClr="000000"/>
                </a:solidFill>
                <a:latin typeface="Suisse Int'l Mono" panose="020B0509000000000000" pitchFamily="50" charset="0"/>
              </a:defRPr>
            </a:lvl1pPr>
          </a:lstStyle>
          <a:p>
            <a:fld id="{C3FFB4ED-AD32-4087-8B8E-0F6248D50824}" type="slidenum">
              <a:rPr lang="en-US" smtClean="0"/>
              <a:pPr/>
              <a:t>‹#›</a:t>
            </a:fld>
            <a:endParaRPr lang="en-US" dirty="0"/>
          </a:p>
        </p:txBody>
      </p:sp>
      <p:grpSp>
        <p:nvGrpSpPr>
          <p:cNvPr id="10" name="Group 9">
            <a:extLst>
              <a:ext uri="{FF2B5EF4-FFF2-40B4-BE49-F238E27FC236}">
                <a16:creationId xmlns:a16="http://schemas.microsoft.com/office/drawing/2014/main" id="{CABCFCC6-8AD8-FC13-137E-60540017A11D}"/>
              </a:ext>
            </a:extLst>
          </p:cNvPr>
          <p:cNvGrpSpPr/>
          <p:nvPr userDrawn="1"/>
        </p:nvGrpSpPr>
        <p:grpSpPr>
          <a:xfrm>
            <a:off x="311943" y="6211094"/>
            <a:ext cx="11565732" cy="325437"/>
            <a:chOff x="311943" y="6211094"/>
            <a:chExt cx="11565732" cy="325437"/>
          </a:xfrm>
        </p:grpSpPr>
        <p:cxnSp>
          <p:nvCxnSpPr>
            <p:cNvPr id="11" name="Straight Connector 10">
              <a:extLst>
                <a:ext uri="{FF2B5EF4-FFF2-40B4-BE49-F238E27FC236}">
                  <a16:creationId xmlns:a16="http://schemas.microsoft.com/office/drawing/2014/main" id="{BB74D260-4F2E-2817-038D-8B0CFFE29EA2}"/>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8CF9F0C-1755-26AC-D350-17B90E7B6159}"/>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9EEE063-74A9-D375-0621-BA3870AB0F8F}"/>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C61C19F-46A2-456C-1D4E-AC1BE02CD732}"/>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2" name="Graphic 32">
            <a:extLst>
              <a:ext uri="{FF2B5EF4-FFF2-40B4-BE49-F238E27FC236}">
                <a16:creationId xmlns:a16="http://schemas.microsoft.com/office/drawing/2014/main" id="{DABF7760-6036-CA2F-F237-C642280D73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428479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BF39-CFB5-EEF6-4475-1ECE5808D8EC}"/>
              </a:ext>
            </a:extLst>
          </p:cNvPr>
          <p:cNvSpPr>
            <a:spLocks noGrp="1"/>
          </p:cNvSpPr>
          <p:nvPr>
            <p:ph type="title"/>
          </p:nvPr>
        </p:nvSpPr>
        <p:spPr>
          <a:xfrm>
            <a:off x="493159" y="167375"/>
            <a:ext cx="10448109" cy="557210"/>
          </a:xfrm>
        </p:spPr>
        <p:txBody>
          <a:bodyPr/>
          <a:lstStyle>
            <a:lvl1pPr algn="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a:p>
        </p:txBody>
      </p:sp>
      <p:sp>
        <p:nvSpPr>
          <p:cNvPr id="8" name="Content Placeholder 7">
            <a:extLst>
              <a:ext uri="{FF2B5EF4-FFF2-40B4-BE49-F238E27FC236}">
                <a16:creationId xmlns:a16="http://schemas.microsoft.com/office/drawing/2014/main" id="{F741BD8A-D5A9-8BB5-9C5E-9093FF99287E}"/>
              </a:ext>
            </a:extLst>
          </p:cNvPr>
          <p:cNvSpPr>
            <a:spLocks noGrp="1"/>
          </p:cNvSpPr>
          <p:nvPr>
            <p:ph sz="quarter" idx="12"/>
          </p:nvPr>
        </p:nvSpPr>
        <p:spPr>
          <a:xfrm>
            <a:off x="493160" y="1181528"/>
            <a:ext cx="11153467" cy="4859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5">
            <a:extLst>
              <a:ext uri="{FF2B5EF4-FFF2-40B4-BE49-F238E27FC236}">
                <a16:creationId xmlns:a16="http://schemas.microsoft.com/office/drawing/2014/main" id="{71104BE2-F0B2-ADC3-961C-94EDE008E584}"/>
              </a:ext>
            </a:extLst>
          </p:cNvPr>
          <p:cNvSpPr>
            <a:spLocks noGrp="1"/>
          </p:cNvSpPr>
          <p:nvPr>
            <p:ph type="body" sz="quarter" idx="20" hasCustomPrompt="1"/>
          </p:nvPr>
        </p:nvSpPr>
        <p:spPr>
          <a:xfrm>
            <a:off x="493159" y="724585"/>
            <a:ext cx="10448109" cy="400110"/>
          </a:xfrm>
          <a:prstGeom prst="rect">
            <a:avLst/>
          </a:prstGeom>
        </p:spPr>
        <p:txBody>
          <a:bodyPr wrap="square">
            <a:spAutoFit/>
          </a:bodyPr>
          <a:lstStyle>
            <a:lvl1pPr marL="0" indent="0" algn="l">
              <a:lnSpc>
                <a:spcPct val="100000"/>
              </a:lnSpc>
              <a:buNone/>
              <a:defRPr sz="2000" i="1">
                <a:solidFill>
                  <a:schemeClr val="bg2">
                    <a:lumMod val="50000"/>
                  </a:schemeClr>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Tree>
    <p:extLst>
      <p:ext uri="{BB962C8B-B14F-4D97-AF65-F5344CB8AC3E}">
        <p14:creationId xmlns:p14="http://schemas.microsoft.com/office/powerpoint/2010/main" val="411300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a:p>
        </p:txBody>
      </p:sp>
      <p:sp>
        <p:nvSpPr>
          <p:cNvPr id="5" name="Title 1">
            <a:extLst>
              <a:ext uri="{FF2B5EF4-FFF2-40B4-BE49-F238E27FC236}">
                <a16:creationId xmlns:a16="http://schemas.microsoft.com/office/drawing/2014/main" id="{E101178E-C133-ABE2-6C84-E2FA2507CB87}"/>
              </a:ext>
            </a:extLst>
          </p:cNvPr>
          <p:cNvSpPr>
            <a:spLocks noGrp="1"/>
          </p:cNvSpPr>
          <p:nvPr>
            <p:ph type="title"/>
          </p:nvPr>
        </p:nvSpPr>
        <p:spPr>
          <a:xfrm>
            <a:off x="493159" y="149136"/>
            <a:ext cx="10437599" cy="557210"/>
          </a:xfrm>
        </p:spPr>
        <p:txBody>
          <a:bodyPr/>
          <a:lstStyle/>
          <a:p>
            <a:r>
              <a:rPr lang="en-US"/>
              <a:t>Click to edit Master title style</a:t>
            </a:r>
            <a:endParaRPr lang="en-US" dirty="0"/>
          </a:p>
        </p:txBody>
      </p:sp>
    </p:spTree>
    <p:extLst>
      <p:ext uri="{BB962C8B-B14F-4D97-AF65-F5344CB8AC3E}">
        <p14:creationId xmlns:p14="http://schemas.microsoft.com/office/powerpoint/2010/main" val="4219413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BF39-CFB5-EEF6-4475-1ECE5808D8EC}"/>
              </a:ext>
            </a:extLst>
          </p:cNvPr>
          <p:cNvSpPr>
            <a:spLocks noGrp="1"/>
          </p:cNvSpPr>
          <p:nvPr>
            <p:ph type="title"/>
          </p:nvPr>
        </p:nvSpPr>
        <p:spPr>
          <a:xfrm>
            <a:off x="1109522" y="3051436"/>
            <a:ext cx="9955658" cy="557210"/>
          </a:xfrm>
        </p:spPr>
        <p:txBody>
          <a:bodyPr/>
          <a:lstStyle>
            <a:lvl1pPr algn="l">
              <a:defRPr/>
            </a:lvl1pPr>
          </a:lstStyle>
          <a:p>
            <a:r>
              <a:rPr lang="en-US"/>
              <a:t>Click to edit Master title style</a:t>
            </a:r>
          </a:p>
        </p:txBody>
      </p:sp>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a:p>
        </p:txBody>
      </p:sp>
      <p:sp>
        <p:nvSpPr>
          <p:cNvPr id="5" name="Text Placeholder 45">
            <a:extLst>
              <a:ext uri="{FF2B5EF4-FFF2-40B4-BE49-F238E27FC236}">
                <a16:creationId xmlns:a16="http://schemas.microsoft.com/office/drawing/2014/main" id="{DDED0B6A-138E-6E21-C78E-E1D720194855}"/>
              </a:ext>
            </a:extLst>
          </p:cNvPr>
          <p:cNvSpPr>
            <a:spLocks noGrp="1"/>
          </p:cNvSpPr>
          <p:nvPr>
            <p:ph type="body" sz="quarter" idx="20" hasCustomPrompt="1"/>
          </p:nvPr>
        </p:nvSpPr>
        <p:spPr>
          <a:xfrm>
            <a:off x="1131883" y="3631329"/>
            <a:ext cx="9928233" cy="400110"/>
          </a:xfrm>
          <a:prstGeom prst="rect">
            <a:avLst/>
          </a:prstGeom>
        </p:spPr>
        <p:txBody>
          <a:bodyPr wrap="square">
            <a:spAutoFit/>
          </a:bodyPr>
          <a:lstStyle>
            <a:lvl1pPr marL="0" indent="0" algn="l">
              <a:lnSpc>
                <a:spcPct val="100000"/>
              </a:lnSpc>
              <a:buNone/>
              <a:defRPr sz="2000" i="1">
                <a:solidFill>
                  <a:schemeClr val="bg2">
                    <a:lumMod val="50000"/>
                  </a:schemeClr>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Tree>
    <p:extLst>
      <p:ext uri="{BB962C8B-B14F-4D97-AF65-F5344CB8AC3E}">
        <p14:creationId xmlns:p14="http://schemas.microsoft.com/office/powerpoint/2010/main" val="274928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2EA4A6-C698-43E5-A737-488858C1E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1086" y="0"/>
            <a:ext cx="7289800" cy="6858000"/>
          </a:xfrm>
          <a:prstGeom prst="rect">
            <a:avLst/>
          </a:prstGeom>
        </p:spPr>
      </p:pic>
      <p:sp>
        <p:nvSpPr>
          <p:cNvPr id="2" name="Title 1">
            <a:extLst>
              <a:ext uri="{FF2B5EF4-FFF2-40B4-BE49-F238E27FC236}">
                <a16:creationId xmlns:a16="http://schemas.microsoft.com/office/drawing/2014/main" id="{BD4EBF39-CFB5-EEF6-4475-1ECE5808D8EC}"/>
              </a:ext>
            </a:extLst>
          </p:cNvPr>
          <p:cNvSpPr>
            <a:spLocks noGrp="1"/>
          </p:cNvSpPr>
          <p:nvPr>
            <p:ph type="title"/>
          </p:nvPr>
        </p:nvSpPr>
        <p:spPr>
          <a:xfrm>
            <a:off x="1109522" y="3051436"/>
            <a:ext cx="9955658" cy="557210"/>
          </a:xfrm>
        </p:spPr>
        <p:txBody>
          <a:bodyPr/>
          <a:lstStyle>
            <a:lvl1pPr algn="l">
              <a:defRPr/>
            </a:lvl1pPr>
          </a:lstStyle>
          <a:p>
            <a:r>
              <a:rPr lang="en-US"/>
              <a:t>Click to edit Master title style</a:t>
            </a:r>
          </a:p>
        </p:txBody>
      </p:sp>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a:p>
        </p:txBody>
      </p:sp>
      <p:sp>
        <p:nvSpPr>
          <p:cNvPr id="5" name="Text Placeholder 45">
            <a:extLst>
              <a:ext uri="{FF2B5EF4-FFF2-40B4-BE49-F238E27FC236}">
                <a16:creationId xmlns:a16="http://schemas.microsoft.com/office/drawing/2014/main" id="{DDED0B6A-138E-6E21-C78E-E1D720194855}"/>
              </a:ext>
            </a:extLst>
          </p:cNvPr>
          <p:cNvSpPr>
            <a:spLocks noGrp="1"/>
          </p:cNvSpPr>
          <p:nvPr>
            <p:ph type="body" sz="quarter" idx="20" hasCustomPrompt="1"/>
          </p:nvPr>
        </p:nvSpPr>
        <p:spPr>
          <a:xfrm>
            <a:off x="1131883" y="3631329"/>
            <a:ext cx="9928233" cy="400110"/>
          </a:xfrm>
          <a:prstGeom prst="rect">
            <a:avLst/>
          </a:prstGeom>
        </p:spPr>
        <p:txBody>
          <a:bodyPr wrap="square">
            <a:spAutoFit/>
          </a:bodyPr>
          <a:lstStyle>
            <a:lvl1pPr marL="0" indent="0" algn="l">
              <a:lnSpc>
                <a:spcPct val="100000"/>
              </a:lnSpc>
              <a:buNone/>
              <a:defRPr sz="2000" i="1">
                <a:solidFill>
                  <a:schemeClr val="bg2">
                    <a:lumMod val="50000"/>
                  </a:schemeClr>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Tree>
    <p:extLst>
      <p:ext uri="{BB962C8B-B14F-4D97-AF65-F5344CB8AC3E}">
        <p14:creationId xmlns:p14="http://schemas.microsoft.com/office/powerpoint/2010/main" val="3929402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EDE2E0F-23AE-1DB9-3605-5E7D358570FB}"/>
              </a:ext>
            </a:extLst>
          </p:cNvPr>
          <p:cNvPicPr>
            <a:picLocks noChangeAspect="1"/>
          </p:cNvPicPr>
          <p:nvPr userDrawn="1"/>
        </p:nvPicPr>
        <p:blipFill>
          <a:blip r:embed="rId2">
            <a:extLst>
              <a:ext uri="{28A0092B-C50C-407E-A947-70E740481C1C}">
                <a14:useLocalDpi xmlns:a14="http://schemas.microsoft.com/office/drawing/2010/main" val="0"/>
              </a:ext>
            </a:extLst>
          </a:blip>
          <a:srcRect l="28688"/>
          <a:stretch>
            <a:fillRect/>
          </a:stretch>
        </p:blipFill>
        <p:spPr>
          <a:xfrm>
            <a:off x="3497580" y="0"/>
            <a:ext cx="8694419" cy="6858000"/>
          </a:xfrm>
          <a:prstGeom prst="rect">
            <a:avLst/>
          </a:prstGeom>
        </p:spPr>
      </p:pic>
      <p:sp>
        <p:nvSpPr>
          <p:cNvPr id="2" name="Title 1">
            <a:extLst>
              <a:ext uri="{FF2B5EF4-FFF2-40B4-BE49-F238E27FC236}">
                <a16:creationId xmlns:a16="http://schemas.microsoft.com/office/drawing/2014/main" id="{BD4EBF39-CFB5-EEF6-4475-1ECE5808D8EC}"/>
              </a:ext>
            </a:extLst>
          </p:cNvPr>
          <p:cNvSpPr>
            <a:spLocks noGrp="1"/>
          </p:cNvSpPr>
          <p:nvPr>
            <p:ph type="title"/>
          </p:nvPr>
        </p:nvSpPr>
        <p:spPr>
          <a:xfrm>
            <a:off x="1109522" y="3051436"/>
            <a:ext cx="9955658" cy="557210"/>
          </a:xfrm>
        </p:spPr>
        <p:txBody>
          <a:bodyPr/>
          <a:lstStyle>
            <a:lvl1pPr algn="l">
              <a:defRPr/>
            </a:lvl1pPr>
          </a:lstStyle>
          <a:p>
            <a:r>
              <a:rPr lang="en-US"/>
              <a:t>Click to edit Master title style</a:t>
            </a:r>
          </a:p>
        </p:txBody>
      </p:sp>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a:p>
        </p:txBody>
      </p:sp>
      <p:sp>
        <p:nvSpPr>
          <p:cNvPr id="5" name="Text Placeholder 45">
            <a:extLst>
              <a:ext uri="{FF2B5EF4-FFF2-40B4-BE49-F238E27FC236}">
                <a16:creationId xmlns:a16="http://schemas.microsoft.com/office/drawing/2014/main" id="{DDED0B6A-138E-6E21-C78E-E1D720194855}"/>
              </a:ext>
            </a:extLst>
          </p:cNvPr>
          <p:cNvSpPr>
            <a:spLocks noGrp="1"/>
          </p:cNvSpPr>
          <p:nvPr>
            <p:ph type="body" sz="quarter" idx="20" hasCustomPrompt="1"/>
          </p:nvPr>
        </p:nvSpPr>
        <p:spPr>
          <a:xfrm>
            <a:off x="1131883" y="3631329"/>
            <a:ext cx="9928233" cy="400110"/>
          </a:xfrm>
          <a:prstGeom prst="rect">
            <a:avLst/>
          </a:prstGeom>
        </p:spPr>
        <p:txBody>
          <a:bodyPr wrap="square">
            <a:spAutoFit/>
          </a:bodyPr>
          <a:lstStyle>
            <a:lvl1pPr marL="0" indent="0" algn="l">
              <a:lnSpc>
                <a:spcPct val="100000"/>
              </a:lnSpc>
              <a:buNone/>
              <a:defRPr sz="2000" i="1">
                <a:solidFill>
                  <a:schemeClr val="bg2">
                    <a:lumMod val="50000"/>
                  </a:schemeClr>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Tree>
    <p:extLst>
      <p:ext uri="{BB962C8B-B14F-4D97-AF65-F5344CB8AC3E}">
        <p14:creationId xmlns:p14="http://schemas.microsoft.com/office/powerpoint/2010/main" val="397306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28528A-B2BB-E496-9712-CC53E208F735}"/>
              </a:ext>
            </a:extLst>
          </p:cNvPr>
          <p:cNvPicPr>
            <a:picLocks noChangeAspect="1"/>
          </p:cNvPicPr>
          <p:nvPr userDrawn="1"/>
        </p:nvPicPr>
        <p:blipFill>
          <a:blip r:embed="rId2">
            <a:clrChange>
              <a:clrFrom>
                <a:srgbClr val="FFFFFF">
                  <a:alpha val="80000"/>
                </a:srgbClr>
              </a:clrFrom>
              <a:clrTo>
                <a:srgbClr val="FFFFFF">
                  <a:alpha val="0"/>
                </a:srgbClr>
              </a:clrTo>
            </a:clrChange>
            <a:extLst>
              <a:ext uri="{28A0092B-C50C-407E-A947-70E740481C1C}">
                <a14:useLocalDpi xmlns:a14="http://schemas.microsoft.com/office/drawing/2010/main" val="0"/>
              </a:ext>
            </a:extLst>
          </a:blip>
          <a:srcRect/>
          <a:stretch/>
        </p:blipFill>
        <p:spPr>
          <a:xfrm>
            <a:off x="0" y="-3014"/>
            <a:ext cx="12191999" cy="6858000"/>
          </a:xfrm>
          <a:prstGeom prst="rect">
            <a:avLst/>
          </a:prstGeom>
        </p:spPr>
      </p:pic>
      <p:sp>
        <p:nvSpPr>
          <p:cNvPr id="2" name="Title 1">
            <a:extLst>
              <a:ext uri="{FF2B5EF4-FFF2-40B4-BE49-F238E27FC236}">
                <a16:creationId xmlns:a16="http://schemas.microsoft.com/office/drawing/2014/main" id="{BD4EBF39-CFB5-EEF6-4475-1ECE5808D8EC}"/>
              </a:ext>
            </a:extLst>
          </p:cNvPr>
          <p:cNvSpPr>
            <a:spLocks noGrp="1"/>
          </p:cNvSpPr>
          <p:nvPr>
            <p:ph type="title"/>
          </p:nvPr>
        </p:nvSpPr>
        <p:spPr>
          <a:xfrm>
            <a:off x="1109522" y="3051436"/>
            <a:ext cx="9955658" cy="557210"/>
          </a:xfrm>
        </p:spPr>
        <p:txBody>
          <a:bodyPr/>
          <a:lstStyle>
            <a:lvl1pPr algn="l">
              <a:defRPr/>
            </a:lvl1pPr>
          </a:lstStyle>
          <a:p>
            <a:r>
              <a:rPr lang="en-US"/>
              <a:t>Click to edit Master title style</a:t>
            </a:r>
          </a:p>
        </p:txBody>
      </p:sp>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fld id="{3334A925-8BB6-6A4C-8C5D-F61D06364061}" type="datetimeFigureOut">
              <a:rPr lang="en-US" smtClean="0"/>
              <a:pPr/>
              <a:t>7/30/26</a:t>
            </a:fld>
            <a:endParaRPr lang="en-US" dirty="0"/>
          </a:p>
        </p:txBody>
      </p:sp>
      <p:sp>
        <p:nvSpPr>
          <p:cNvPr id="5" name="Text Placeholder 45">
            <a:extLst>
              <a:ext uri="{FF2B5EF4-FFF2-40B4-BE49-F238E27FC236}">
                <a16:creationId xmlns:a16="http://schemas.microsoft.com/office/drawing/2014/main" id="{DDED0B6A-138E-6E21-C78E-E1D720194855}"/>
              </a:ext>
            </a:extLst>
          </p:cNvPr>
          <p:cNvSpPr>
            <a:spLocks noGrp="1"/>
          </p:cNvSpPr>
          <p:nvPr>
            <p:ph type="body" sz="quarter" idx="20" hasCustomPrompt="1"/>
          </p:nvPr>
        </p:nvSpPr>
        <p:spPr>
          <a:xfrm>
            <a:off x="1131883" y="3631329"/>
            <a:ext cx="9928233" cy="400110"/>
          </a:xfrm>
          <a:prstGeom prst="rect">
            <a:avLst/>
          </a:prstGeom>
        </p:spPr>
        <p:txBody>
          <a:bodyPr wrap="square">
            <a:spAutoFit/>
          </a:bodyPr>
          <a:lstStyle>
            <a:lvl1pPr marL="0" indent="0" algn="l">
              <a:lnSpc>
                <a:spcPct val="100000"/>
              </a:lnSpc>
              <a:buNone/>
              <a:defRPr sz="2000" i="1">
                <a:solidFill>
                  <a:schemeClr val="bg2">
                    <a:lumMod val="50000"/>
                  </a:schemeClr>
                </a:solidFill>
                <a:latin typeface="Neue Haas Unica W1G" panose="020B0504030206020203" pitchFamily="34" charset="0"/>
              </a:defRPr>
            </a:lvl1pPr>
            <a:lvl2pPr>
              <a:defRPr sz="1200">
                <a:solidFill>
                  <a:schemeClr val="bg1"/>
                </a:solidFill>
                <a:latin typeface="Neue Haas Unica W1G" panose="020B0504030206020203" pitchFamily="34" charset="0"/>
              </a:defRPr>
            </a:lvl2pPr>
            <a:lvl3pPr>
              <a:defRPr sz="1200">
                <a:solidFill>
                  <a:schemeClr val="bg1"/>
                </a:solidFill>
                <a:latin typeface="Neue Haas Unica W1G" panose="020B0504030206020203" pitchFamily="34" charset="0"/>
              </a:defRPr>
            </a:lvl3pPr>
            <a:lvl4pPr>
              <a:defRPr sz="1200">
                <a:solidFill>
                  <a:schemeClr val="bg1"/>
                </a:solidFill>
                <a:latin typeface="Neue Haas Unica W1G" panose="020B0504030206020203" pitchFamily="34" charset="0"/>
              </a:defRPr>
            </a:lvl4pPr>
            <a:lvl5pPr>
              <a:defRPr sz="1200">
                <a:solidFill>
                  <a:schemeClr val="bg1"/>
                </a:solidFill>
                <a:latin typeface="Neue Haas Unica W1G" panose="020B0504030206020203" pitchFamily="34" charset="0"/>
              </a:defRPr>
            </a:lvl5pPr>
          </a:lstStyle>
          <a:p>
            <a:pPr lvl="0"/>
            <a:r>
              <a:rPr lang="en-US" dirty="0"/>
              <a:t>Sub Heading</a:t>
            </a:r>
          </a:p>
        </p:txBody>
      </p:sp>
    </p:spTree>
    <p:extLst>
      <p:ext uri="{BB962C8B-B14F-4D97-AF65-F5344CB8AC3E}">
        <p14:creationId xmlns:p14="http://schemas.microsoft.com/office/powerpoint/2010/main" val="2492044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84FF82-7B83-B8FF-8880-7E7220E4D1ED}"/>
              </a:ext>
            </a:extLst>
          </p:cNvPr>
          <p:cNvSpPr>
            <a:spLocks noGrp="1"/>
          </p:cNvSpPr>
          <p:nvPr>
            <p:ph type="sldNum" sz="quarter" idx="10"/>
          </p:nvPr>
        </p:nvSpPr>
        <p:spPr/>
        <p:txBody>
          <a:bodyPr/>
          <a:lstStyle/>
          <a:p>
            <a:pPr algn="ctr"/>
            <a:fld id="{2D111710-9B9E-AE48-A209-C207CB38E34E}" type="slidenum">
              <a:rPr lang="en-US" smtClean="0"/>
              <a:pPr/>
              <a:t>‹#›</a:t>
            </a:fld>
            <a:endParaRPr lang="en-US"/>
          </a:p>
        </p:txBody>
      </p:sp>
      <p:sp>
        <p:nvSpPr>
          <p:cNvPr id="4" name="Date Placeholder 3">
            <a:extLst>
              <a:ext uri="{FF2B5EF4-FFF2-40B4-BE49-F238E27FC236}">
                <a16:creationId xmlns:a16="http://schemas.microsoft.com/office/drawing/2014/main" id="{91F3E675-AA09-1030-5257-8CAFEB440E6A}"/>
              </a:ext>
            </a:extLst>
          </p:cNvPr>
          <p:cNvSpPr>
            <a:spLocks noGrp="1"/>
          </p:cNvSpPr>
          <p:nvPr>
            <p:ph type="dt" sz="half" idx="11"/>
          </p:nvPr>
        </p:nvSpPr>
        <p:spPr/>
        <p:txBody>
          <a:bodyPr/>
          <a:lstStyle>
            <a:lvl1pPr algn="r">
              <a:defRPr/>
            </a:lvl1pPr>
          </a:lstStyle>
          <a:p>
            <a:pPr algn="r"/>
            <a:r>
              <a:rPr lang="en-US" dirty="0"/>
              <a:t>3/12/26</a:t>
            </a:r>
          </a:p>
        </p:txBody>
      </p:sp>
    </p:spTree>
    <p:extLst>
      <p:ext uri="{BB962C8B-B14F-4D97-AF65-F5344CB8AC3E}">
        <p14:creationId xmlns:p14="http://schemas.microsoft.com/office/powerpoint/2010/main" val="2515052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Graphic 32">
            <a:extLst>
              <a:ext uri="{FF2B5EF4-FFF2-40B4-BE49-F238E27FC236}">
                <a16:creationId xmlns:a16="http://schemas.microsoft.com/office/drawing/2014/main" id="{2B94AAC1-1452-2816-00EA-1FB92DD6E0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Tree>
    <p:extLst>
      <p:ext uri="{BB962C8B-B14F-4D97-AF65-F5344CB8AC3E}">
        <p14:creationId xmlns:p14="http://schemas.microsoft.com/office/powerpoint/2010/main" val="2424419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41E520-8F63-6E71-E4EA-45048F3004CB}"/>
              </a:ext>
            </a:extLst>
          </p:cNvPr>
          <p:cNvSpPr>
            <a:spLocks noGrp="1"/>
          </p:cNvSpPr>
          <p:nvPr>
            <p:ph type="title"/>
          </p:nvPr>
        </p:nvSpPr>
        <p:spPr>
          <a:xfrm>
            <a:off x="838200" y="158205"/>
            <a:ext cx="10061028" cy="55721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7770A1A-85B0-DB21-FB33-F771D40C4889}"/>
              </a:ext>
            </a:extLst>
          </p:cNvPr>
          <p:cNvSpPr>
            <a:spLocks noGrp="1"/>
          </p:cNvSpPr>
          <p:nvPr>
            <p:ph type="body" idx="1"/>
          </p:nvPr>
        </p:nvSpPr>
        <p:spPr>
          <a:xfrm>
            <a:off x="838200" y="1202080"/>
            <a:ext cx="10515600" cy="49748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ADE6EE60-59C0-088A-5345-A4DB93A7C997}"/>
              </a:ext>
            </a:extLst>
          </p:cNvPr>
          <p:cNvSpPr>
            <a:spLocks noGrp="1"/>
          </p:cNvSpPr>
          <p:nvPr>
            <p:ph type="sldNum" sz="quarter" idx="4"/>
          </p:nvPr>
        </p:nvSpPr>
        <p:spPr>
          <a:xfrm>
            <a:off x="2537683" y="6202240"/>
            <a:ext cx="400723" cy="365125"/>
          </a:xfrm>
          <a:prstGeom prst="rect">
            <a:avLst/>
          </a:prstGeom>
        </p:spPr>
        <p:txBody>
          <a:bodyPr vert="horz" lIns="91440" tIns="45720" rIns="91440" bIns="45720" rtlCol="0" anchor="ctr"/>
          <a:lstStyle>
            <a:lvl1pPr algn="ctr">
              <a:defRPr sz="800">
                <a:solidFill>
                  <a:schemeClr val="tx1">
                    <a:tint val="82000"/>
                  </a:schemeClr>
                </a:solidFill>
              </a:defRPr>
            </a:lvl1pPr>
          </a:lstStyle>
          <a:p>
            <a:fld id="{2D111710-9B9E-AE48-A209-C207CB38E34E}" type="slidenum">
              <a:rPr lang="en-US" smtClean="0"/>
              <a:pPr/>
              <a:t>‹#›</a:t>
            </a:fld>
            <a:endParaRPr lang="en-US" sz="800"/>
          </a:p>
        </p:txBody>
      </p:sp>
      <p:sp>
        <p:nvSpPr>
          <p:cNvPr id="6" name="Date Placeholder 5">
            <a:extLst>
              <a:ext uri="{FF2B5EF4-FFF2-40B4-BE49-F238E27FC236}">
                <a16:creationId xmlns:a16="http://schemas.microsoft.com/office/drawing/2014/main" id="{8BB8F954-2741-0BB5-6F15-AF722883B8C5}"/>
              </a:ext>
            </a:extLst>
          </p:cNvPr>
          <p:cNvSpPr>
            <a:spLocks noGrp="1"/>
          </p:cNvSpPr>
          <p:nvPr>
            <p:ph type="dt" sz="half" idx="2"/>
          </p:nvPr>
        </p:nvSpPr>
        <p:spPr>
          <a:xfrm>
            <a:off x="10530126" y="6212514"/>
            <a:ext cx="1310811" cy="365125"/>
          </a:xfrm>
          <a:prstGeom prst="rect">
            <a:avLst/>
          </a:prstGeom>
        </p:spPr>
        <p:txBody>
          <a:bodyPr vert="horz" lIns="91440" tIns="45720" rIns="91440" bIns="45720" rtlCol="0" anchor="ctr"/>
          <a:lstStyle>
            <a:lvl1pPr algn="r">
              <a:defRPr sz="800">
                <a:solidFill>
                  <a:schemeClr val="tx1">
                    <a:tint val="82000"/>
                  </a:schemeClr>
                </a:solidFill>
              </a:defRPr>
            </a:lvl1pPr>
          </a:lstStyle>
          <a:p>
            <a:pPr algn="r"/>
            <a:fld id="{3334A925-8BB6-6A4C-8C5D-F61D06364061}" type="datetimeFigureOut">
              <a:rPr lang="en-US" smtClean="0"/>
              <a:pPr algn="r"/>
              <a:t>7/30/26</a:t>
            </a:fld>
            <a:endParaRPr lang="en-US" dirty="0"/>
          </a:p>
        </p:txBody>
      </p:sp>
      <p:sp>
        <p:nvSpPr>
          <p:cNvPr id="10" name="Footer Placeholder 4">
            <a:extLst>
              <a:ext uri="{FF2B5EF4-FFF2-40B4-BE49-F238E27FC236}">
                <a16:creationId xmlns:a16="http://schemas.microsoft.com/office/drawing/2014/main" id="{EF48C7FA-4FC5-B718-7F78-F8386A72F923}"/>
              </a:ext>
            </a:extLst>
          </p:cNvPr>
          <p:cNvSpPr txBox="1">
            <a:spLocks/>
          </p:cNvSpPr>
          <p:nvPr userDrawn="1"/>
        </p:nvSpPr>
        <p:spPr>
          <a:xfrm>
            <a:off x="370656" y="6304190"/>
            <a:ext cx="2135847" cy="182880"/>
          </a:xfrm>
          <a:prstGeom prst="rect">
            <a:avLst/>
          </a:prstGeom>
        </p:spPr>
        <p:txBody>
          <a:bodyPr/>
          <a:lstStyle>
            <a:defPPr>
              <a:defRPr lang="en-US"/>
            </a:defPPr>
            <a:lvl1pPr marL="0" algn="l" defTabSz="914400" rtl="0" eaLnBrk="1" latinLnBrk="0" hangingPunct="1">
              <a:defRPr sz="600" kern="1200">
                <a:solidFill>
                  <a:sysClr val="windowText" lastClr="000000"/>
                </a:solidFill>
                <a:latin typeface="Suisse Int'l Mono" panose="020B0509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 spc="370" dirty="0">
                <a:solidFill>
                  <a:schemeClr val="bg2">
                    <a:lumMod val="50000"/>
                  </a:schemeClr>
                </a:solidFill>
                <a:latin typeface="Suisse Intl" panose="020B0504000000000000" pitchFamily="34" charset="0"/>
              </a:rPr>
              <a:t>PUBLIC</a:t>
            </a:r>
          </a:p>
          <a:p>
            <a:endParaRPr lang="en-US" sz="600" dirty="0">
              <a:solidFill>
                <a:schemeClr val="bg2">
                  <a:lumMod val="50000"/>
                </a:schemeClr>
              </a:solidFill>
            </a:endParaRPr>
          </a:p>
        </p:txBody>
      </p:sp>
      <p:grpSp>
        <p:nvGrpSpPr>
          <p:cNvPr id="11" name="Group 10">
            <a:extLst>
              <a:ext uri="{FF2B5EF4-FFF2-40B4-BE49-F238E27FC236}">
                <a16:creationId xmlns:a16="http://schemas.microsoft.com/office/drawing/2014/main" id="{FBE9D995-39AA-A1C3-A4AA-28003E521882}"/>
              </a:ext>
            </a:extLst>
          </p:cNvPr>
          <p:cNvGrpSpPr/>
          <p:nvPr userDrawn="1"/>
        </p:nvGrpSpPr>
        <p:grpSpPr>
          <a:xfrm>
            <a:off x="311943" y="6211094"/>
            <a:ext cx="11565732" cy="325437"/>
            <a:chOff x="311943" y="6211094"/>
            <a:chExt cx="11565732" cy="325437"/>
          </a:xfrm>
        </p:grpSpPr>
        <p:cxnSp>
          <p:nvCxnSpPr>
            <p:cNvPr id="12" name="Straight Connector 11">
              <a:extLst>
                <a:ext uri="{FF2B5EF4-FFF2-40B4-BE49-F238E27FC236}">
                  <a16:creationId xmlns:a16="http://schemas.microsoft.com/office/drawing/2014/main" id="{9DCC5B37-5909-C3BB-7B79-102E9B23C3B3}"/>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FDD4248-11A7-11E0-7652-F4DA17C22B47}"/>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C3A8879-BC03-B7BF-49A9-00FD60BFCE64}"/>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4991BE7-FF0A-FF65-1382-50407CC074E8}"/>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6" name="Graphic 32">
            <a:extLst>
              <a:ext uri="{FF2B5EF4-FFF2-40B4-BE49-F238E27FC236}">
                <a16:creationId xmlns:a16="http://schemas.microsoft.com/office/drawing/2014/main" id="{B0EAF07C-F314-1817-EDC2-549B4CE6C0D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10587043" y="-14583"/>
            <a:ext cx="1604957" cy="902788"/>
          </a:xfrm>
          <a:prstGeom prst="rect">
            <a:avLst/>
          </a:prstGeom>
        </p:spPr>
      </p:pic>
      <p:sp>
        <p:nvSpPr>
          <p:cNvPr id="3" name="TextBox 2">
            <a:extLst>
              <a:ext uri="{FF2B5EF4-FFF2-40B4-BE49-F238E27FC236}">
                <a16:creationId xmlns:a16="http://schemas.microsoft.com/office/drawing/2014/main" id="{4B12E670-F2C9-22E1-D038-605ACB95B2DB}"/>
              </a:ext>
            </a:extLst>
          </p:cNvPr>
          <p:cNvSpPr txBox="1"/>
          <p:nvPr userDrawn="1"/>
        </p:nvSpPr>
        <p:spPr>
          <a:xfrm>
            <a:off x="11214538" y="632722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68283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420141"/>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2" r:id="rId4"/>
    <p:sldLayoutId id="2147483653" r:id="rId5"/>
    <p:sldLayoutId id="2147483654" r:id="rId6"/>
    <p:sldLayoutId id="2147483656" r:id="rId7"/>
    <p:sldLayoutId id="2147483657" r:id="rId8"/>
    <p:sldLayoutId id="2147483659"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commons.wikimedia.org/w/index.php?title=User:Zhangchen_Zhou&amp;action=edit&amp;redlink=1" TargetMode="External"/><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1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321B76-7640-8E03-243B-929EE542B7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B0EE349-29EF-3111-E3F2-7CD2884C0E6E}"/>
              </a:ext>
            </a:extLst>
          </p:cNvPr>
          <p:cNvSpPr txBox="1"/>
          <p:nvPr/>
        </p:nvSpPr>
        <p:spPr>
          <a:xfrm>
            <a:off x="595423" y="2923110"/>
            <a:ext cx="6687879" cy="584775"/>
          </a:xfrm>
          <a:prstGeom prst="rect">
            <a:avLst/>
          </a:prstGeom>
          <a:noFill/>
        </p:spPr>
        <p:txBody>
          <a:bodyPr wrap="square" rtlCol="0">
            <a:spAutoFit/>
          </a:bodyPr>
          <a:lstStyle/>
          <a:p>
            <a:pPr algn="r"/>
            <a:r>
              <a:rPr lang="en-US" sz="1600" dirty="0"/>
              <a:t>Interactive Simulated Beam Loss Diagnostics Enabled by a Location-of-Loss Surrogate Model </a:t>
            </a:r>
          </a:p>
        </p:txBody>
      </p:sp>
      <p:pic>
        <p:nvPicPr>
          <p:cNvPr id="4" name="Picture 3">
            <a:extLst>
              <a:ext uri="{FF2B5EF4-FFF2-40B4-BE49-F238E27FC236}">
                <a16:creationId xmlns:a16="http://schemas.microsoft.com/office/drawing/2014/main" id="{F2AFDEE1-1551-589D-2248-5165AE027B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77757" y="3098006"/>
            <a:ext cx="1878103" cy="661747"/>
          </a:xfrm>
          <a:prstGeom prst="rect">
            <a:avLst/>
          </a:prstGeom>
        </p:spPr>
      </p:pic>
      <p:sp>
        <p:nvSpPr>
          <p:cNvPr id="5" name="TextBox 4">
            <a:extLst>
              <a:ext uri="{FF2B5EF4-FFF2-40B4-BE49-F238E27FC236}">
                <a16:creationId xmlns:a16="http://schemas.microsoft.com/office/drawing/2014/main" id="{32BBA9A0-3F7A-A062-2DCA-336D85D0228A}"/>
              </a:ext>
            </a:extLst>
          </p:cNvPr>
          <p:cNvSpPr txBox="1"/>
          <p:nvPr/>
        </p:nvSpPr>
        <p:spPr>
          <a:xfrm>
            <a:off x="3872732" y="3543343"/>
            <a:ext cx="3440365" cy="338554"/>
          </a:xfrm>
          <a:prstGeom prst="rect">
            <a:avLst/>
          </a:prstGeom>
          <a:noFill/>
        </p:spPr>
        <p:txBody>
          <a:bodyPr wrap="none" rtlCol="0">
            <a:spAutoFit/>
          </a:bodyPr>
          <a:lstStyle/>
          <a:p>
            <a:pPr lvl="1"/>
            <a:r>
              <a:rPr lang="en-US" sz="1600" dirty="0"/>
              <a:t>Christopher M. Pierce</a:t>
            </a:r>
          </a:p>
        </p:txBody>
      </p:sp>
    </p:spTree>
    <p:extLst>
      <p:ext uri="{BB962C8B-B14F-4D97-AF65-F5344CB8AC3E}">
        <p14:creationId xmlns:p14="http://schemas.microsoft.com/office/powerpoint/2010/main" val="2654080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B610D-0BFE-A2B9-F007-76D2F468B21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2177462-BA41-DF72-C0F4-6F82763638A0}"/>
              </a:ext>
            </a:extLst>
          </p:cNvPr>
          <p:cNvSpPr>
            <a:spLocks noGrp="1"/>
          </p:cNvSpPr>
          <p:nvPr>
            <p:ph type="title"/>
          </p:nvPr>
        </p:nvSpPr>
        <p:spPr>
          <a:xfrm>
            <a:off x="567532" y="425038"/>
            <a:ext cx="9479579" cy="493981"/>
          </a:xfrm>
        </p:spPr>
        <p:txBody>
          <a:bodyPr/>
          <a:lstStyle/>
          <a:p>
            <a:r>
              <a:rPr lang="en-US" dirty="0"/>
              <a:t>“Location of Loss” as a Data-Driven Problem</a:t>
            </a:r>
          </a:p>
        </p:txBody>
      </p:sp>
      <p:sp>
        <p:nvSpPr>
          <p:cNvPr id="2" name="Date Placeholder 1">
            <a:extLst>
              <a:ext uri="{FF2B5EF4-FFF2-40B4-BE49-F238E27FC236}">
                <a16:creationId xmlns:a16="http://schemas.microsoft.com/office/drawing/2014/main" id="{4AD3A396-D37D-459A-316A-16E9A7E0EA64}"/>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369D543A-4829-18A8-D198-F98FEA27E584}"/>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2538B660-4A9F-12C7-AC05-441B7C262F46}"/>
              </a:ext>
            </a:extLst>
          </p:cNvPr>
          <p:cNvSpPr>
            <a:spLocks noGrp="1"/>
          </p:cNvSpPr>
          <p:nvPr>
            <p:ph type="sldNum" sz="quarter" idx="12"/>
          </p:nvPr>
        </p:nvSpPr>
        <p:spPr/>
        <p:txBody>
          <a:bodyPr/>
          <a:lstStyle/>
          <a:p>
            <a:fld id="{C3FFB4ED-AD32-4087-8B8E-0F6248D50824}" type="slidenum">
              <a:rPr lang="en-US" smtClean="0"/>
              <a:pPr/>
              <a:t>10</a:t>
            </a:fld>
            <a:endParaRPr lang="en-US" dirty="0"/>
          </a:p>
        </p:txBody>
      </p:sp>
      <p:pic>
        <p:nvPicPr>
          <p:cNvPr id="5" name="Picture 4">
            <a:extLst>
              <a:ext uri="{FF2B5EF4-FFF2-40B4-BE49-F238E27FC236}">
                <a16:creationId xmlns:a16="http://schemas.microsoft.com/office/drawing/2014/main" id="{0FE5EF78-4AEB-0FF9-D8BD-E2C5948C2974}"/>
              </a:ext>
            </a:extLst>
          </p:cNvPr>
          <p:cNvPicPr>
            <a:picLocks noChangeAspect="1"/>
          </p:cNvPicPr>
          <p:nvPr/>
        </p:nvPicPr>
        <p:blipFill>
          <a:blip r:embed="rId2"/>
          <a:srcRect t="3211"/>
          <a:stretch>
            <a:fillRect/>
          </a:stretch>
        </p:blipFill>
        <p:spPr>
          <a:xfrm>
            <a:off x="869245" y="1732484"/>
            <a:ext cx="4526844" cy="3663316"/>
          </a:xfrm>
          <a:prstGeom prst="rect">
            <a:avLst/>
          </a:prstGeom>
        </p:spPr>
      </p:pic>
      <p:grpSp>
        <p:nvGrpSpPr>
          <p:cNvPr id="9" name="Group 8">
            <a:extLst>
              <a:ext uri="{FF2B5EF4-FFF2-40B4-BE49-F238E27FC236}">
                <a16:creationId xmlns:a16="http://schemas.microsoft.com/office/drawing/2014/main" id="{2CFB30C6-AD2E-3E04-D8C0-870A08CAF813}"/>
              </a:ext>
            </a:extLst>
          </p:cNvPr>
          <p:cNvGrpSpPr/>
          <p:nvPr/>
        </p:nvGrpSpPr>
        <p:grpSpPr>
          <a:xfrm>
            <a:off x="6953956" y="1563511"/>
            <a:ext cx="4470534" cy="3860800"/>
            <a:chOff x="6592712" y="2094089"/>
            <a:chExt cx="4470534" cy="3860800"/>
          </a:xfrm>
        </p:grpSpPr>
        <p:pic>
          <p:nvPicPr>
            <p:cNvPr id="6" name="Picture 5">
              <a:extLst>
                <a:ext uri="{FF2B5EF4-FFF2-40B4-BE49-F238E27FC236}">
                  <a16:creationId xmlns:a16="http://schemas.microsoft.com/office/drawing/2014/main" id="{A32F0FEF-4609-5C24-4EEA-117190D17378}"/>
                </a:ext>
              </a:extLst>
            </p:cNvPr>
            <p:cNvPicPr>
              <a:picLocks noChangeAspect="1"/>
            </p:cNvPicPr>
            <p:nvPr/>
          </p:nvPicPr>
          <p:blipFill>
            <a:blip r:embed="rId3"/>
            <a:srcRect l="31717" t="5505" r="39283"/>
            <a:stretch>
              <a:fillRect/>
            </a:stretch>
          </p:blipFill>
          <p:spPr>
            <a:xfrm>
              <a:off x="6795911" y="2460976"/>
              <a:ext cx="3375378" cy="3488267"/>
            </a:xfrm>
            <a:prstGeom prst="rect">
              <a:avLst/>
            </a:prstGeom>
          </p:spPr>
        </p:pic>
        <p:pic>
          <p:nvPicPr>
            <p:cNvPr id="7" name="Picture 6">
              <a:extLst>
                <a:ext uri="{FF2B5EF4-FFF2-40B4-BE49-F238E27FC236}">
                  <a16:creationId xmlns:a16="http://schemas.microsoft.com/office/drawing/2014/main" id="{96B551F3-EC05-BCBE-4BA6-A486DE0F6C0A}"/>
                </a:ext>
              </a:extLst>
            </p:cNvPr>
            <p:cNvPicPr>
              <a:picLocks noChangeAspect="1"/>
            </p:cNvPicPr>
            <p:nvPr/>
          </p:nvPicPr>
          <p:blipFill>
            <a:blip r:embed="rId3"/>
            <a:srcRect l="93015"/>
            <a:stretch>
              <a:fillRect/>
            </a:stretch>
          </p:blipFill>
          <p:spPr>
            <a:xfrm>
              <a:off x="10250311" y="2263423"/>
              <a:ext cx="812935" cy="3691466"/>
            </a:xfrm>
            <a:prstGeom prst="rect">
              <a:avLst/>
            </a:prstGeom>
          </p:spPr>
        </p:pic>
        <p:pic>
          <p:nvPicPr>
            <p:cNvPr id="8" name="Picture 7">
              <a:extLst>
                <a:ext uri="{FF2B5EF4-FFF2-40B4-BE49-F238E27FC236}">
                  <a16:creationId xmlns:a16="http://schemas.microsoft.com/office/drawing/2014/main" id="{65A718C5-8707-5FBC-E836-63DC96AFBBC9}"/>
                </a:ext>
              </a:extLst>
            </p:cNvPr>
            <p:cNvPicPr>
              <a:picLocks noChangeAspect="1"/>
            </p:cNvPicPr>
            <p:nvPr/>
          </p:nvPicPr>
          <p:blipFill>
            <a:blip r:embed="rId3"/>
            <a:srcRect r="98157"/>
            <a:stretch>
              <a:fillRect/>
            </a:stretch>
          </p:blipFill>
          <p:spPr>
            <a:xfrm>
              <a:off x="6592712" y="2094089"/>
              <a:ext cx="214488" cy="3691466"/>
            </a:xfrm>
            <a:prstGeom prst="rect">
              <a:avLst/>
            </a:prstGeom>
          </p:spPr>
        </p:pic>
      </p:grpSp>
      <p:sp>
        <p:nvSpPr>
          <p:cNvPr id="10" name="Rounded Rectangle 9">
            <a:extLst>
              <a:ext uri="{FF2B5EF4-FFF2-40B4-BE49-F238E27FC236}">
                <a16:creationId xmlns:a16="http://schemas.microsoft.com/office/drawing/2014/main" id="{589D2948-EA0F-5243-76BC-A3E87FA6A7FE}"/>
              </a:ext>
            </a:extLst>
          </p:cNvPr>
          <p:cNvSpPr/>
          <p:nvPr/>
        </p:nvSpPr>
        <p:spPr>
          <a:xfrm>
            <a:off x="1320801" y="1106311"/>
            <a:ext cx="3409243"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Transverse Location of Loss</a:t>
            </a:r>
          </a:p>
        </p:txBody>
      </p:sp>
      <p:sp>
        <p:nvSpPr>
          <p:cNvPr id="12" name="Rounded Rectangle 11">
            <a:extLst>
              <a:ext uri="{FF2B5EF4-FFF2-40B4-BE49-F238E27FC236}">
                <a16:creationId xmlns:a16="http://schemas.microsoft.com/office/drawing/2014/main" id="{3FB6AB61-D177-0677-0A72-AFB661F404DE}"/>
              </a:ext>
            </a:extLst>
          </p:cNvPr>
          <p:cNvSpPr/>
          <p:nvPr/>
        </p:nvSpPr>
        <p:spPr>
          <a:xfrm>
            <a:off x="7065046" y="1097937"/>
            <a:ext cx="3866443"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Longitudinal Location of Loss</a:t>
            </a:r>
          </a:p>
        </p:txBody>
      </p:sp>
      <p:sp>
        <p:nvSpPr>
          <p:cNvPr id="13" name="Rectangle 12">
            <a:extLst>
              <a:ext uri="{FF2B5EF4-FFF2-40B4-BE49-F238E27FC236}">
                <a16:creationId xmlns:a16="http://schemas.microsoft.com/office/drawing/2014/main" id="{6903BF65-FBCA-A67A-89D4-48EC1159974C}"/>
              </a:ext>
            </a:extLst>
          </p:cNvPr>
          <p:cNvSpPr/>
          <p:nvPr/>
        </p:nvSpPr>
        <p:spPr>
          <a:xfrm>
            <a:off x="1388534" y="5508977"/>
            <a:ext cx="9595555" cy="509160"/>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Train MLP on datasets and use in place of particle tracking</a:t>
            </a:r>
          </a:p>
        </p:txBody>
      </p:sp>
    </p:spTree>
    <p:extLst>
      <p:ext uri="{BB962C8B-B14F-4D97-AF65-F5344CB8AC3E}">
        <p14:creationId xmlns:p14="http://schemas.microsoft.com/office/powerpoint/2010/main" val="295970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CAEB9-78B5-3AAF-82DF-9AD311FDCE5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8BED734-A866-EE79-3FB3-E5989D134498}"/>
              </a:ext>
            </a:extLst>
          </p:cNvPr>
          <p:cNvSpPr/>
          <p:nvPr/>
        </p:nvSpPr>
        <p:spPr>
          <a:xfrm>
            <a:off x="6886222" y="1512712"/>
            <a:ext cx="3996267" cy="3375378"/>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4BA70FC7-A954-A429-D5E2-48C9BBFA4BC0}"/>
              </a:ext>
            </a:extLst>
          </p:cNvPr>
          <p:cNvSpPr>
            <a:spLocks noGrp="1"/>
          </p:cNvSpPr>
          <p:nvPr>
            <p:ph type="title"/>
          </p:nvPr>
        </p:nvSpPr>
        <p:spPr>
          <a:xfrm>
            <a:off x="228866" y="420419"/>
            <a:ext cx="10631045" cy="493981"/>
          </a:xfrm>
        </p:spPr>
        <p:txBody>
          <a:bodyPr/>
          <a:lstStyle/>
          <a:p>
            <a:r>
              <a:rPr lang="en-US" dirty="0"/>
              <a:t>Problem 1: Scales Change by Orders of Magnitude</a:t>
            </a:r>
          </a:p>
        </p:txBody>
      </p:sp>
      <p:sp>
        <p:nvSpPr>
          <p:cNvPr id="2" name="Date Placeholder 1">
            <a:extLst>
              <a:ext uri="{FF2B5EF4-FFF2-40B4-BE49-F238E27FC236}">
                <a16:creationId xmlns:a16="http://schemas.microsoft.com/office/drawing/2014/main" id="{107036C9-80E2-FF4E-6039-AE2ED52E7B08}"/>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3700859C-3273-8C5F-E4CF-367D2EBC092B}"/>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81C50D64-648B-0B84-8630-36744405028E}"/>
              </a:ext>
            </a:extLst>
          </p:cNvPr>
          <p:cNvSpPr>
            <a:spLocks noGrp="1"/>
          </p:cNvSpPr>
          <p:nvPr>
            <p:ph type="sldNum" sz="quarter" idx="12"/>
          </p:nvPr>
        </p:nvSpPr>
        <p:spPr/>
        <p:txBody>
          <a:bodyPr/>
          <a:lstStyle/>
          <a:p>
            <a:fld id="{C3FFB4ED-AD32-4087-8B8E-0F6248D50824}" type="slidenum">
              <a:rPr lang="en-US" smtClean="0"/>
              <a:pPr/>
              <a:t>11</a:t>
            </a:fld>
            <a:endParaRPr lang="en-US" dirty="0"/>
          </a:p>
        </p:txBody>
      </p:sp>
      <p:pic>
        <p:nvPicPr>
          <p:cNvPr id="5" name="Picture 4">
            <a:extLst>
              <a:ext uri="{FF2B5EF4-FFF2-40B4-BE49-F238E27FC236}">
                <a16:creationId xmlns:a16="http://schemas.microsoft.com/office/drawing/2014/main" id="{483BAF56-E522-64A3-C05F-3338B1FD31F5}"/>
              </a:ext>
            </a:extLst>
          </p:cNvPr>
          <p:cNvPicPr>
            <a:picLocks noChangeAspect="1"/>
          </p:cNvPicPr>
          <p:nvPr/>
        </p:nvPicPr>
        <p:blipFill>
          <a:blip r:embed="rId2"/>
          <a:srcRect t="3211"/>
          <a:stretch>
            <a:fillRect/>
          </a:stretch>
        </p:blipFill>
        <p:spPr>
          <a:xfrm>
            <a:off x="668867" y="1822795"/>
            <a:ext cx="4817533" cy="3898554"/>
          </a:xfrm>
          <a:prstGeom prst="rect">
            <a:avLst/>
          </a:prstGeom>
        </p:spPr>
      </p:pic>
      <p:pic>
        <p:nvPicPr>
          <p:cNvPr id="6" name="Picture 5">
            <a:extLst>
              <a:ext uri="{FF2B5EF4-FFF2-40B4-BE49-F238E27FC236}">
                <a16:creationId xmlns:a16="http://schemas.microsoft.com/office/drawing/2014/main" id="{983972C1-752F-068D-684F-177B1C9CB48C}"/>
              </a:ext>
            </a:extLst>
          </p:cNvPr>
          <p:cNvPicPr>
            <a:picLocks noChangeAspect="1"/>
          </p:cNvPicPr>
          <p:nvPr/>
        </p:nvPicPr>
        <p:blipFill>
          <a:blip r:embed="rId3"/>
          <a:stretch>
            <a:fillRect/>
          </a:stretch>
        </p:blipFill>
        <p:spPr>
          <a:xfrm>
            <a:off x="7159272" y="1746192"/>
            <a:ext cx="3497439" cy="2773598"/>
          </a:xfrm>
          <a:prstGeom prst="rect">
            <a:avLst/>
          </a:prstGeom>
        </p:spPr>
      </p:pic>
      <p:sp>
        <p:nvSpPr>
          <p:cNvPr id="7" name="Left Arrow 6">
            <a:extLst>
              <a:ext uri="{FF2B5EF4-FFF2-40B4-BE49-F238E27FC236}">
                <a16:creationId xmlns:a16="http://schemas.microsoft.com/office/drawing/2014/main" id="{3FD14B2A-1A93-5AF0-94E1-365946490A10}"/>
              </a:ext>
            </a:extLst>
          </p:cNvPr>
          <p:cNvSpPr/>
          <p:nvPr/>
        </p:nvSpPr>
        <p:spPr>
          <a:xfrm>
            <a:off x="4459110" y="2833512"/>
            <a:ext cx="2325511" cy="801510"/>
          </a:xfrm>
          <a:prstGeom prst="leftArrow">
            <a:avLst>
              <a:gd name="adj1" fmla="val 50000"/>
              <a:gd name="adj2" fmla="val 62676"/>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B8B1B9C-CD90-4021-BCD5-38759E658756}"/>
              </a:ext>
            </a:extLst>
          </p:cNvPr>
          <p:cNvSpPr/>
          <p:nvPr/>
        </p:nvSpPr>
        <p:spPr>
          <a:xfrm>
            <a:off x="7744178" y="1659467"/>
            <a:ext cx="1794933" cy="203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10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5DFD-C13C-562B-4CCE-2059ED4DBE7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E7384B-5587-550B-7EEB-62AE94B4872B}"/>
              </a:ext>
            </a:extLst>
          </p:cNvPr>
          <p:cNvSpPr>
            <a:spLocks noGrp="1"/>
          </p:cNvSpPr>
          <p:nvPr>
            <p:ph type="title"/>
          </p:nvPr>
        </p:nvSpPr>
        <p:spPr>
          <a:xfrm>
            <a:off x="567533" y="611435"/>
            <a:ext cx="5663146" cy="493981"/>
          </a:xfrm>
        </p:spPr>
        <p:txBody>
          <a:bodyPr/>
          <a:lstStyle/>
          <a:p>
            <a:r>
              <a:rPr lang="en-US" dirty="0"/>
              <a:t>Problem 2: Spectral Bias</a:t>
            </a:r>
          </a:p>
        </p:txBody>
      </p:sp>
      <p:sp>
        <p:nvSpPr>
          <p:cNvPr id="2" name="Date Placeholder 1">
            <a:extLst>
              <a:ext uri="{FF2B5EF4-FFF2-40B4-BE49-F238E27FC236}">
                <a16:creationId xmlns:a16="http://schemas.microsoft.com/office/drawing/2014/main" id="{92BA790E-262D-3395-EF43-85DF2F4029F1}"/>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2E292C2B-8463-5DA7-BBD0-E58D9BA4AF39}"/>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109D254B-5FD1-8C01-8EFD-D845187C064A}"/>
              </a:ext>
            </a:extLst>
          </p:cNvPr>
          <p:cNvSpPr>
            <a:spLocks noGrp="1"/>
          </p:cNvSpPr>
          <p:nvPr>
            <p:ph type="sldNum" sz="quarter" idx="12"/>
          </p:nvPr>
        </p:nvSpPr>
        <p:spPr/>
        <p:txBody>
          <a:bodyPr/>
          <a:lstStyle/>
          <a:p>
            <a:fld id="{C3FFB4ED-AD32-4087-8B8E-0F6248D50824}" type="slidenum">
              <a:rPr lang="en-US" smtClean="0"/>
              <a:pPr/>
              <a:t>12</a:t>
            </a:fld>
            <a:endParaRPr lang="en-US" dirty="0"/>
          </a:p>
        </p:txBody>
      </p:sp>
      <p:grpSp>
        <p:nvGrpSpPr>
          <p:cNvPr id="18" name="Group 17">
            <a:extLst>
              <a:ext uri="{FF2B5EF4-FFF2-40B4-BE49-F238E27FC236}">
                <a16:creationId xmlns:a16="http://schemas.microsoft.com/office/drawing/2014/main" id="{492471B9-715A-88AF-28B8-CBF8D4A17149}"/>
              </a:ext>
            </a:extLst>
          </p:cNvPr>
          <p:cNvGrpSpPr/>
          <p:nvPr/>
        </p:nvGrpSpPr>
        <p:grpSpPr>
          <a:xfrm>
            <a:off x="2607735" y="1693332"/>
            <a:ext cx="6863644" cy="2506134"/>
            <a:chOff x="2483557" y="3239910"/>
            <a:chExt cx="6863644" cy="2506134"/>
          </a:xfrm>
        </p:grpSpPr>
        <p:grpSp>
          <p:nvGrpSpPr>
            <p:cNvPr id="17" name="Group 16">
              <a:extLst>
                <a:ext uri="{FF2B5EF4-FFF2-40B4-BE49-F238E27FC236}">
                  <a16:creationId xmlns:a16="http://schemas.microsoft.com/office/drawing/2014/main" id="{D508AB87-599A-058C-46EB-A528E2349A3B}"/>
                </a:ext>
              </a:extLst>
            </p:cNvPr>
            <p:cNvGrpSpPr/>
            <p:nvPr/>
          </p:nvGrpSpPr>
          <p:grpSpPr>
            <a:xfrm>
              <a:off x="2483557" y="3239910"/>
              <a:ext cx="6863644" cy="2506134"/>
              <a:chOff x="2483557" y="3239910"/>
              <a:chExt cx="6863644" cy="2506134"/>
            </a:xfrm>
          </p:grpSpPr>
          <p:sp>
            <p:nvSpPr>
              <p:cNvPr id="16" name="Rectangle 15">
                <a:extLst>
                  <a:ext uri="{FF2B5EF4-FFF2-40B4-BE49-F238E27FC236}">
                    <a16:creationId xmlns:a16="http://schemas.microsoft.com/office/drawing/2014/main" id="{EC021F37-DB22-37E8-6900-97405EF12780}"/>
                  </a:ext>
                </a:extLst>
              </p:cNvPr>
              <p:cNvSpPr/>
              <p:nvPr/>
            </p:nvSpPr>
            <p:spPr>
              <a:xfrm>
                <a:off x="2483557" y="3239910"/>
                <a:ext cx="6863644" cy="2506134"/>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B9F5DCD-FCEA-6236-D8FC-0E5B62E013D3}"/>
                  </a:ext>
                </a:extLst>
              </p:cNvPr>
              <p:cNvSpPr txBox="1"/>
              <p:nvPr/>
            </p:nvSpPr>
            <p:spPr>
              <a:xfrm>
                <a:off x="2980266" y="5177556"/>
                <a:ext cx="6096000" cy="369332"/>
              </a:xfrm>
              <a:prstGeom prst="rect">
                <a:avLst/>
              </a:prstGeom>
              <a:noFill/>
            </p:spPr>
            <p:txBody>
              <a:bodyPr wrap="square">
                <a:spAutoFit/>
              </a:bodyPr>
              <a:lstStyle/>
              <a:p>
                <a:r>
                  <a:rPr lang="en-US" dirty="0"/>
                  <a:t>Outputs of DNNs at step 80, 2000, 58000.</a:t>
                </a:r>
              </a:p>
            </p:txBody>
          </p:sp>
        </p:grpSp>
        <p:grpSp>
          <p:nvGrpSpPr>
            <p:cNvPr id="15" name="Group 14">
              <a:extLst>
                <a:ext uri="{FF2B5EF4-FFF2-40B4-BE49-F238E27FC236}">
                  <a16:creationId xmlns:a16="http://schemas.microsoft.com/office/drawing/2014/main" id="{256F5D58-2256-7F22-9D05-9FA43B5953D2}"/>
                </a:ext>
              </a:extLst>
            </p:cNvPr>
            <p:cNvGrpSpPr/>
            <p:nvPr/>
          </p:nvGrpSpPr>
          <p:grpSpPr>
            <a:xfrm>
              <a:off x="2822222" y="3455106"/>
              <a:ext cx="6152445" cy="1632082"/>
              <a:chOff x="2822222" y="3455106"/>
              <a:chExt cx="6152445" cy="1632082"/>
            </a:xfrm>
          </p:grpSpPr>
          <p:pic>
            <p:nvPicPr>
              <p:cNvPr id="5" name="Picture 4" descr="File:Frequency experiment two dimension.png">
                <a:extLst>
                  <a:ext uri="{FF2B5EF4-FFF2-40B4-BE49-F238E27FC236}">
                    <a16:creationId xmlns:a16="http://schemas.microsoft.com/office/drawing/2014/main" id="{4B51AB82-4040-5167-2DA5-8A90A2383CBD}"/>
                  </a:ext>
                </a:extLst>
              </p:cNvPr>
              <p:cNvPicPr>
                <a:picLocks noChangeAspect="1"/>
              </p:cNvPicPr>
              <p:nvPr/>
            </p:nvPicPr>
            <p:blipFill>
              <a:blip r:embed="rId2"/>
              <a:stretch>
                <a:fillRect/>
              </a:stretch>
            </p:blipFill>
            <p:spPr>
              <a:xfrm>
                <a:off x="2878667" y="3455106"/>
                <a:ext cx="6096000" cy="1511300"/>
              </a:xfrm>
              <a:prstGeom prst="rect">
                <a:avLst/>
              </a:prstGeom>
            </p:spPr>
          </p:pic>
          <p:sp>
            <p:nvSpPr>
              <p:cNvPr id="12" name="TextBox 11">
                <a:extLst>
                  <a:ext uri="{FF2B5EF4-FFF2-40B4-BE49-F238E27FC236}">
                    <a16:creationId xmlns:a16="http://schemas.microsoft.com/office/drawing/2014/main" id="{117A2B37-24BF-A726-7E6F-B193747BB76A}"/>
                  </a:ext>
                </a:extLst>
              </p:cNvPr>
              <p:cNvSpPr txBox="1"/>
              <p:nvPr/>
            </p:nvSpPr>
            <p:spPr>
              <a:xfrm>
                <a:off x="2822222" y="4917911"/>
                <a:ext cx="6096000" cy="169277"/>
              </a:xfrm>
              <a:prstGeom prst="rect">
                <a:avLst/>
              </a:prstGeom>
              <a:noFill/>
            </p:spPr>
            <p:txBody>
              <a:bodyPr wrap="square">
                <a:spAutoFit/>
              </a:bodyPr>
              <a:lstStyle/>
              <a:p>
                <a:r>
                  <a:rPr lang="en-US" sz="500" dirty="0">
                    <a:hlinkClick r:id="rId3" tooltip="User:Zhangchen Zhou (page does not exist)">
                      <a:extLst>
                        <a:ext uri="{A12FA001-AC4F-418D-AE19-62706E023703}">
                          <ahyp:hlinkClr xmlns:ahyp="http://schemas.microsoft.com/office/drawing/2018/hyperlinkcolor" val="tx"/>
                        </a:ext>
                      </a:extLst>
                    </a:hlinkClick>
                  </a:rPr>
                  <a:t>Zhi-Qin John Xu</a:t>
                </a:r>
                <a:r>
                  <a:rPr lang="en-US" sz="500" dirty="0"/>
                  <a:t>, Wikimedia Commons</a:t>
                </a:r>
              </a:p>
            </p:txBody>
          </p:sp>
        </p:grpSp>
      </p:grpSp>
      <p:sp>
        <p:nvSpPr>
          <p:cNvPr id="20" name="TextBox 19">
            <a:extLst>
              <a:ext uri="{FF2B5EF4-FFF2-40B4-BE49-F238E27FC236}">
                <a16:creationId xmlns:a16="http://schemas.microsoft.com/office/drawing/2014/main" id="{FE400250-E935-9E7F-A91A-ED1A9AC96675}"/>
              </a:ext>
            </a:extLst>
          </p:cNvPr>
          <p:cNvSpPr txBox="1"/>
          <p:nvPr/>
        </p:nvSpPr>
        <p:spPr>
          <a:xfrm>
            <a:off x="1449697" y="4521285"/>
            <a:ext cx="10042391" cy="1323439"/>
          </a:xfrm>
          <a:prstGeom prst="rect">
            <a:avLst/>
          </a:prstGeom>
          <a:noFill/>
        </p:spPr>
        <p:txBody>
          <a:bodyPr wrap="square" rtlCol="0">
            <a:spAutoFit/>
          </a:bodyPr>
          <a:lstStyle/>
          <a:p>
            <a:r>
              <a:rPr lang="en-US" sz="1600" dirty="0"/>
              <a:t>Neural networks tend to learn low frequency features first and may struggle to learn high frequency features.</a:t>
            </a:r>
          </a:p>
          <a:p>
            <a:endParaRPr lang="en-US" sz="1600" dirty="0"/>
          </a:p>
          <a:p>
            <a:r>
              <a:rPr lang="en-US" sz="1600" dirty="0"/>
              <a:t>Rahaman, Nasim, et al. "On the spectral bias of neural networks." </a:t>
            </a:r>
            <a:r>
              <a:rPr lang="en-US" sz="1600" i="1" dirty="0"/>
              <a:t>International conference on machine learning</a:t>
            </a:r>
            <a:r>
              <a:rPr lang="en-US" sz="1600" dirty="0"/>
              <a:t>. PMLR, 2019.</a:t>
            </a:r>
          </a:p>
        </p:txBody>
      </p:sp>
    </p:spTree>
    <p:extLst>
      <p:ext uri="{BB962C8B-B14F-4D97-AF65-F5344CB8AC3E}">
        <p14:creationId xmlns:p14="http://schemas.microsoft.com/office/powerpoint/2010/main" val="1443824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6427-9149-9C7E-03C4-2DC526FDE78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D7B17A2-0E24-CDBE-C274-A5242FB2101D}"/>
              </a:ext>
            </a:extLst>
          </p:cNvPr>
          <p:cNvSpPr>
            <a:spLocks noGrp="1"/>
          </p:cNvSpPr>
          <p:nvPr>
            <p:ph type="title"/>
          </p:nvPr>
        </p:nvSpPr>
        <p:spPr>
          <a:xfrm>
            <a:off x="556244" y="170145"/>
            <a:ext cx="8666778" cy="620077"/>
          </a:xfrm>
        </p:spPr>
        <p:txBody>
          <a:bodyPr/>
          <a:lstStyle/>
          <a:p>
            <a:r>
              <a:rPr lang="en-US" dirty="0"/>
              <a:t>Solution 1: Log-Polar Transformation</a:t>
            </a:r>
          </a:p>
        </p:txBody>
      </p:sp>
      <p:sp>
        <p:nvSpPr>
          <p:cNvPr id="2" name="Date Placeholder 1">
            <a:extLst>
              <a:ext uri="{FF2B5EF4-FFF2-40B4-BE49-F238E27FC236}">
                <a16:creationId xmlns:a16="http://schemas.microsoft.com/office/drawing/2014/main" id="{6FA80F39-750A-1F25-0260-BCA62FC813AB}"/>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2D974C12-04EA-4A0F-1D0F-313DE667230A}"/>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CF573D4C-497F-EAC5-D7FE-DF87786628C2}"/>
              </a:ext>
            </a:extLst>
          </p:cNvPr>
          <p:cNvSpPr>
            <a:spLocks noGrp="1"/>
          </p:cNvSpPr>
          <p:nvPr>
            <p:ph type="sldNum" sz="quarter" idx="12"/>
          </p:nvPr>
        </p:nvSpPr>
        <p:spPr/>
        <p:txBody>
          <a:bodyPr/>
          <a:lstStyle/>
          <a:p>
            <a:fld id="{C3FFB4ED-AD32-4087-8B8E-0F6248D50824}" type="slidenum">
              <a:rPr lang="en-US" smtClean="0"/>
              <a:pPr/>
              <a:t>13</a:t>
            </a:fld>
            <a:endParaRPr lang="en-US" dirty="0"/>
          </a:p>
        </p:txBody>
      </p:sp>
      <p:grpSp>
        <p:nvGrpSpPr>
          <p:cNvPr id="18" name="Group 17">
            <a:extLst>
              <a:ext uri="{FF2B5EF4-FFF2-40B4-BE49-F238E27FC236}">
                <a16:creationId xmlns:a16="http://schemas.microsoft.com/office/drawing/2014/main" id="{E742E9F4-2336-BEE2-37BD-155E20D9803C}"/>
              </a:ext>
            </a:extLst>
          </p:cNvPr>
          <p:cNvGrpSpPr/>
          <p:nvPr/>
        </p:nvGrpSpPr>
        <p:grpSpPr>
          <a:xfrm>
            <a:off x="1101848" y="1332087"/>
            <a:ext cx="3136606" cy="2054579"/>
            <a:chOff x="4917493" y="1986843"/>
            <a:chExt cx="3136606" cy="2054579"/>
          </a:xfrm>
        </p:grpSpPr>
        <p:sp>
          <p:nvSpPr>
            <p:cNvPr id="15" name="Rectangle 14">
              <a:extLst>
                <a:ext uri="{FF2B5EF4-FFF2-40B4-BE49-F238E27FC236}">
                  <a16:creationId xmlns:a16="http://schemas.microsoft.com/office/drawing/2014/main" id="{F2235A73-FB76-22F4-790C-A745AF6B6E0B}"/>
                </a:ext>
              </a:extLst>
            </p:cNvPr>
            <p:cNvSpPr/>
            <p:nvPr/>
          </p:nvSpPr>
          <p:spPr>
            <a:xfrm>
              <a:off x="5181599" y="1986843"/>
              <a:ext cx="2652889" cy="2054579"/>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8BDAF2E-D814-1364-7CDA-95C9394CD553}"/>
                    </a:ext>
                  </a:extLst>
                </p:cNvPr>
                <p:cNvSpPr txBox="1"/>
                <p:nvPr/>
              </p:nvSpPr>
              <p:spPr>
                <a:xfrm>
                  <a:off x="5638800" y="2963333"/>
                  <a:ext cx="1905265" cy="335413"/>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𝜌</m:t>
                        </m:r>
                        <m:r>
                          <a:rPr lang="en-US" b="0" i="1" smtClean="0">
                            <a:latin typeface="Cambria Math" panose="02040503050406030204" pitchFamily="18" charset="0"/>
                          </a:rPr>
                          <m:t>=</m:t>
                        </m:r>
                        <m:r>
                          <m:rPr>
                            <m:sty m:val="p"/>
                          </m:rPr>
                          <a:rPr lang="en-US" b="0" i="0" smtClean="0">
                            <a:latin typeface="Cambria Math" panose="02040503050406030204" pitchFamily="18" charset="0"/>
                          </a:rPr>
                          <m:t>ln</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e>
                        </m:rad>
                        <m:r>
                          <a:rPr lang="en-US" b="0" i="1" smtClean="0">
                            <a:latin typeface="Cambria Math" panose="02040503050406030204" pitchFamily="18" charset="0"/>
                          </a:rPr>
                          <m:t>)</m:t>
                        </m:r>
                      </m:oMath>
                    </m:oMathPara>
                  </a14:m>
                  <a:endParaRPr lang="en-US" dirty="0"/>
                </a:p>
              </p:txBody>
            </p:sp>
          </mc:Choice>
          <mc:Fallback xmlns="">
            <p:sp>
              <p:nvSpPr>
                <p:cNvPr id="5" name="TextBox 4">
                  <a:extLst>
                    <a:ext uri="{FF2B5EF4-FFF2-40B4-BE49-F238E27FC236}">
                      <a16:creationId xmlns:a16="http://schemas.microsoft.com/office/drawing/2014/main" id="{F8BDAF2E-D814-1364-7CDA-95C9394CD553}"/>
                    </a:ext>
                  </a:extLst>
                </p:cNvPr>
                <p:cNvSpPr txBox="1">
                  <a:spLocks noRot="1" noChangeAspect="1" noMove="1" noResize="1" noEditPoints="1" noAdjustHandles="1" noChangeArrowheads="1" noChangeShapeType="1" noTextEdit="1"/>
                </p:cNvSpPr>
                <p:nvPr/>
              </p:nvSpPr>
              <p:spPr>
                <a:xfrm>
                  <a:off x="5638800" y="2963333"/>
                  <a:ext cx="1905265" cy="335413"/>
                </a:xfrm>
                <a:prstGeom prst="rect">
                  <a:avLst/>
                </a:prstGeom>
                <a:blipFill>
                  <a:blip r:embed="rId2"/>
                  <a:stretch>
                    <a:fillRect r="-1325" b="-2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443B957-26EA-FD9A-954F-F41DA05CEF99}"/>
                    </a:ext>
                  </a:extLst>
                </p:cNvPr>
                <p:cNvSpPr txBox="1"/>
                <p:nvPr/>
              </p:nvSpPr>
              <p:spPr>
                <a:xfrm>
                  <a:off x="5638800" y="3437467"/>
                  <a:ext cx="1739322"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𝜃</m:t>
                        </m:r>
                        <m:r>
                          <a:rPr lang="en-US" b="0" i="1" smtClean="0">
                            <a:latin typeface="Cambria Math" panose="02040503050406030204" pitchFamily="18" charset="0"/>
                          </a:rPr>
                          <m:t>=</m:t>
                        </m:r>
                        <m:r>
                          <a:rPr lang="en-US" b="0" i="1" smtClean="0">
                            <a:latin typeface="Cambria Math" panose="02040503050406030204" pitchFamily="18" charset="0"/>
                          </a:rPr>
                          <m:t>𝑎𝑡𝑎𝑛</m:t>
                        </m:r>
                        <m:r>
                          <a:rPr lang="en-US" b="0" i="1" smtClean="0">
                            <a:latin typeface="Cambria Math" panose="02040503050406030204" pitchFamily="18" charset="0"/>
                          </a:rPr>
                          <m:t>2(</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m:t>
                        </m:r>
                      </m:oMath>
                    </m:oMathPara>
                  </a14:m>
                  <a:endParaRPr lang="en-US" dirty="0"/>
                </a:p>
              </p:txBody>
            </p:sp>
          </mc:Choice>
          <mc:Fallback xmlns="">
            <p:sp>
              <p:nvSpPr>
                <p:cNvPr id="6" name="TextBox 5">
                  <a:extLst>
                    <a:ext uri="{FF2B5EF4-FFF2-40B4-BE49-F238E27FC236}">
                      <a16:creationId xmlns:a16="http://schemas.microsoft.com/office/drawing/2014/main" id="{A443B957-26EA-FD9A-954F-F41DA05CEF99}"/>
                    </a:ext>
                  </a:extLst>
                </p:cNvPr>
                <p:cNvSpPr txBox="1">
                  <a:spLocks noRot="1" noChangeAspect="1" noMove="1" noResize="1" noEditPoints="1" noAdjustHandles="1" noChangeArrowheads="1" noChangeShapeType="1" noTextEdit="1"/>
                </p:cNvSpPr>
                <p:nvPr/>
              </p:nvSpPr>
              <p:spPr>
                <a:xfrm>
                  <a:off x="5638800" y="3437467"/>
                  <a:ext cx="1739322" cy="276999"/>
                </a:xfrm>
                <a:prstGeom prst="rect">
                  <a:avLst/>
                </a:prstGeom>
                <a:blipFill>
                  <a:blip r:embed="rId3"/>
                  <a:stretch>
                    <a:fillRect r="-1449" b="-43478"/>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20599C25-FAB3-082B-B987-02E1822418FE}"/>
                </a:ext>
              </a:extLst>
            </p:cNvPr>
            <p:cNvSpPr txBox="1"/>
            <p:nvPr/>
          </p:nvSpPr>
          <p:spPr>
            <a:xfrm>
              <a:off x="4917493" y="2059017"/>
              <a:ext cx="3136606" cy="830997"/>
            </a:xfrm>
            <a:prstGeom prst="rect">
              <a:avLst/>
            </a:prstGeom>
            <a:noFill/>
            <a:ln>
              <a:noFill/>
            </a:ln>
          </p:spPr>
          <p:txBody>
            <a:bodyPr wrap="square" rtlCol="0">
              <a:spAutoFit/>
            </a:bodyPr>
            <a:lstStyle/>
            <a:p>
              <a:pPr algn="ctr"/>
              <a:r>
                <a:rPr lang="en-US" sz="2400" b="1" dirty="0">
                  <a:solidFill>
                    <a:srgbClr val="36174D"/>
                  </a:solidFill>
                </a:rPr>
                <a:t>Log-Polar Coordinates</a:t>
              </a:r>
            </a:p>
          </p:txBody>
        </p:sp>
      </p:grpSp>
      <p:grpSp>
        <p:nvGrpSpPr>
          <p:cNvPr id="22" name="Group 21">
            <a:extLst>
              <a:ext uri="{FF2B5EF4-FFF2-40B4-BE49-F238E27FC236}">
                <a16:creationId xmlns:a16="http://schemas.microsoft.com/office/drawing/2014/main" id="{7F9F87CA-74A8-0CE7-BA51-C0179195010A}"/>
              </a:ext>
            </a:extLst>
          </p:cNvPr>
          <p:cNvGrpSpPr/>
          <p:nvPr/>
        </p:nvGrpSpPr>
        <p:grpSpPr>
          <a:xfrm>
            <a:off x="440267" y="3710004"/>
            <a:ext cx="4391377" cy="2423908"/>
            <a:chOff x="1038578" y="3563248"/>
            <a:chExt cx="4391377" cy="2423908"/>
          </a:xfrm>
        </p:grpSpPr>
        <p:pic>
          <p:nvPicPr>
            <p:cNvPr id="19" name="Picture 18" descr="log polar">
              <a:extLst>
                <a:ext uri="{FF2B5EF4-FFF2-40B4-BE49-F238E27FC236}">
                  <a16:creationId xmlns:a16="http://schemas.microsoft.com/office/drawing/2014/main" id="{9AFA4CE3-FAC0-9001-4D2A-30B96DFA683C}"/>
                </a:ext>
              </a:extLst>
            </p:cNvPr>
            <p:cNvPicPr>
              <a:picLocks noChangeAspect="1"/>
            </p:cNvPicPr>
            <p:nvPr/>
          </p:nvPicPr>
          <p:blipFill>
            <a:blip r:embed="rId4"/>
            <a:stretch>
              <a:fillRect/>
            </a:stretch>
          </p:blipFill>
          <p:spPr>
            <a:xfrm>
              <a:off x="1123950" y="3563248"/>
              <a:ext cx="4306005" cy="2272400"/>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7605A587-F413-0323-CBB5-1DFD709DA170}"/>
                </a:ext>
              </a:extLst>
            </p:cNvPr>
            <p:cNvSpPr txBox="1"/>
            <p:nvPr/>
          </p:nvSpPr>
          <p:spPr>
            <a:xfrm>
              <a:off x="1038578" y="5802490"/>
              <a:ext cx="4041422" cy="184666"/>
            </a:xfrm>
            <a:prstGeom prst="rect">
              <a:avLst/>
            </a:prstGeom>
            <a:noFill/>
          </p:spPr>
          <p:txBody>
            <a:bodyPr wrap="square" rtlCol="0">
              <a:spAutoFit/>
            </a:bodyPr>
            <a:lstStyle/>
            <a:p>
              <a:r>
                <a:rPr lang="en-US" sz="600" dirty="0"/>
                <a:t>https://</a:t>
              </a:r>
              <a:r>
                <a:rPr lang="en-US" sz="600" dirty="0" err="1"/>
                <a:t>sthoduka.github.io</a:t>
              </a:r>
              <a:r>
                <a:rPr lang="en-US" sz="600" dirty="0"/>
                <a:t>/</a:t>
              </a:r>
              <a:r>
                <a:rPr lang="en-US" sz="600" dirty="0" err="1"/>
                <a:t>imreg_fmt</a:t>
              </a:r>
              <a:r>
                <a:rPr lang="en-US" sz="600" dirty="0"/>
                <a:t>/docs/log-polar-transform/</a:t>
              </a:r>
            </a:p>
          </p:txBody>
        </p:sp>
      </p:grpSp>
      <p:grpSp>
        <p:nvGrpSpPr>
          <p:cNvPr id="28" name="Group 27">
            <a:extLst>
              <a:ext uri="{FF2B5EF4-FFF2-40B4-BE49-F238E27FC236}">
                <a16:creationId xmlns:a16="http://schemas.microsoft.com/office/drawing/2014/main" id="{E9877EC3-53B6-E270-BFB8-18BB941F23D7}"/>
              </a:ext>
            </a:extLst>
          </p:cNvPr>
          <p:cNvGrpSpPr/>
          <p:nvPr/>
        </p:nvGrpSpPr>
        <p:grpSpPr>
          <a:xfrm>
            <a:off x="5997928" y="2047837"/>
            <a:ext cx="5166782" cy="2580606"/>
            <a:chOff x="5851172" y="2149437"/>
            <a:chExt cx="5166782" cy="2580606"/>
          </a:xfrm>
        </p:grpSpPr>
        <p:pic>
          <p:nvPicPr>
            <p:cNvPr id="23" name="Picture 22" descr="p">
              <a:extLst>
                <a:ext uri="{FF2B5EF4-FFF2-40B4-BE49-F238E27FC236}">
                  <a16:creationId xmlns:a16="http://schemas.microsoft.com/office/drawing/2014/main" id="{B179921B-8432-21CD-EA0A-F38B32349468}"/>
                </a:ext>
              </a:extLst>
            </p:cNvPr>
            <p:cNvPicPr>
              <a:picLocks noChangeAspect="1"/>
            </p:cNvPicPr>
            <p:nvPr/>
          </p:nvPicPr>
          <p:blipFill>
            <a:blip r:embed="rId5"/>
            <a:stretch>
              <a:fillRect/>
            </a:stretch>
          </p:blipFill>
          <p:spPr>
            <a:xfrm>
              <a:off x="5851172" y="2464505"/>
              <a:ext cx="2254250" cy="2254250"/>
            </a:xfrm>
            <a:prstGeom prst="rect">
              <a:avLst/>
            </a:prstGeom>
          </p:spPr>
        </p:pic>
        <p:pic>
          <p:nvPicPr>
            <p:cNvPr id="24" name="Picture 23" descr="t">
              <a:extLst>
                <a:ext uri="{FF2B5EF4-FFF2-40B4-BE49-F238E27FC236}">
                  <a16:creationId xmlns:a16="http://schemas.microsoft.com/office/drawing/2014/main" id="{7AA06862-8178-6F4B-AA5E-7CF35FD84F99}"/>
                </a:ext>
              </a:extLst>
            </p:cNvPr>
            <p:cNvPicPr>
              <a:picLocks noChangeAspect="1"/>
            </p:cNvPicPr>
            <p:nvPr/>
          </p:nvPicPr>
          <p:blipFill>
            <a:blip r:embed="rId6"/>
            <a:stretch>
              <a:fillRect/>
            </a:stretch>
          </p:blipFill>
          <p:spPr>
            <a:xfrm>
              <a:off x="8746065" y="2458154"/>
              <a:ext cx="2271889" cy="2271889"/>
            </a:xfrm>
            <a:prstGeom prst="rect">
              <a:avLst/>
            </a:prstGeom>
          </p:spPr>
        </p:pic>
        <p:sp>
          <p:nvSpPr>
            <p:cNvPr id="25" name="Right Arrow 24">
              <a:extLst>
                <a:ext uri="{FF2B5EF4-FFF2-40B4-BE49-F238E27FC236}">
                  <a16:creationId xmlns:a16="http://schemas.microsoft.com/office/drawing/2014/main" id="{3DD3773F-4BC6-50C9-DACF-AFC076622AF4}"/>
                </a:ext>
              </a:extLst>
            </p:cNvPr>
            <p:cNvSpPr/>
            <p:nvPr/>
          </p:nvSpPr>
          <p:spPr>
            <a:xfrm>
              <a:off x="8229599" y="3375378"/>
              <a:ext cx="417689" cy="598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CCE0DE9-BFD1-2C93-E659-E6948B6F9551}"/>
                </a:ext>
              </a:extLst>
            </p:cNvPr>
            <p:cNvSpPr txBox="1"/>
            <p:nvPr/>
          </p:nvSpPr>
          <p:spPr>
            <a:xfrm>
              <a:off x="5957771" y="2149437"/>
              <a:ext cx="2034762" cy="276999"/>
            </a:xfrm>
            <a:prstGeom prst="rect">
              <a:avLst/>
            </a:prstGeom>
            <a:noFill/>
          </p:spPr>
          <p:txBody>
            <a:bodyPr wrap="square" rtlCol="0">
              <a:spAutoFit/>
            </a:bodyPr>
            <a:lstStyle/>
            <a:p>
              <a:pPr algn="ctr"/>
              <a:r>
                <a:rPr lang="en-US" sz="1200" dirty="0"/>
                <a:t>Cartesian</a:t>
              </a:r>
            </a:p>
          </p:txBody>
        </p:sp>
        <p:sp>
          <p:nvSpPr>
            <p:cNvPr id="27" name="TextBox 26">
              <a:extLst>
                <a:ext uri="{FF2B5EF4-FFF2-40B4-BE49-F238E27FC236}">
                  <a16:creationId xmlns:a16="http://schemas.microsoft.com/office/drawing/2014/main" id="{CFE41125-CCC0-66F8-4778-0EF2FB042E31}"/>
                </a:ext>
              </a:extLst>
            </p:cNvPr>
            <p:cNvSpPr txBox="1"/>
            <p:nvPr/>
          </p:nvSpPr>
          <p:spPr>
            <a:xfrm>
              <a:off x="8898527" y="2155082"/>
              <a:ext cx="2034762" cy="276999"/>
            </a:xfrm>
            <a:prstGeom prst="rect">
              <a:avLst/>
            </a:prstGeom>
            <a:noFill/>
          </p:spPr>
          <p:txBody>
            <a:bodyPr wrap="square" rtlCol="0">
              <a:spAutoFit/>
            </a:bodyPr>
            <a:lstStyle/>
            <a:p>
              <a:pPr algn="ctr"/>
              <a:r>
                <a:rPr lang="en-US" sz="1200" dirty="0"/>
                <a:t>Log-Polar</a:t>
              </a:r>
            </a:p>
          </p:txBody>
        </p:sp>
      </p:grpSp>
      <p:sp>
        <p:nvSpPr>
          <p:cNvPr id="30" name="TextBox 29">
            <a:extLst>
              <a:ext uri="{FF2B5EF4-FFF2-40B4-BE49-F238E27FC236}">
                <a16:creationId xmlns:a16="http://schemas.microsoft.com/office/drawing/2014/main" id="{28FDDA45-B96C-B955-1F12-EB5F287AD643}"/>
              </a:ext>
            </a:extLst>
          </p:cNvPr>
          <p:cNvSpPr txBox="1"/>
          <p:nvPr/>
        </p:nvSpPr>
        <p:spPr>
          <a:xfrm>
            <a:off x="5915378" y="4626591"/>
            <a:ext cx="4865511" cy="276999"/>
          </a:xfrm>
          <a:prstGeom prst="rect">
            <a:avLst/>
          </a:prstGeom>
          <a:noFill/>
        </p:spPr>
        <p:txBody>
          <a:bodyPr wrap="square">
            <a:spAutoFit/>
          </a:bodyPr>
          <a:lstStyle/>
          <a:p>
            <a:r>
              <a:rPr lang="en-US" sz="600" dirty="0"/>
              <a:t>https://</a:t>
            </a:r>
            <a:r>
              <a:rPr lang="en-US" sz="600" dirty="0" err="1"/>
              <a:t>andershast.com</a:t>
            </a:r>
            <a:r>
              <a:rPr lang="en-US" sz="600" dirty="0"/>
              <a:t>/2018/10/04/rotation-invariant-feature-matching-based-on-gaussian-filtered-log-polar-transform-and-phase-correlation/</a:t>
            </a:r>
          </a:p>
        </p:txBody>
      </p:sp>
    </p:spTree>
    <p:extLst>
      <p:ext uri="{BB962C8B-B14F-4D97-AF65-F5344CB8AC3E}">
        <p14:creationId xmlns:p14="http://schemas.microsoft.com/office/powerpoint/2010/main" val="367151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6C3CE-D169-8B2E-C057-EE3A1431DD9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26C5305A-89CD-4396-24DA-1C6BB0048AAE}"/>
              </a:ext>
            </a:extLst>
          </p:cNvPr>
          <p:cNvSpPr>
            <a:spLocks noGrp="1"/>
          </p:cNvSpPr>
          <p:nvPr>
            <p:ph type="title"/>
          </p:nvPr>
        </p:nvSpPr>
        <p:spPr>
          <a:xfrm>
            <a:off x="285310" y="0"/>
            <a:ext cx="10495579" cy="895630"/>
          </a:xfrm>
        </p:spPr>
        <p:txBody>
          <a:bodyPr/>
          <a:lstStyle/>
          <a:p>
            <a:r>
              <a:rPr lang="en-US" dirty="0"/>
              <a:t>Aperture Becomes Visible in Log-Polar Coordinates</a:t>
            </a:r>
          </a:p>
        </p:txBody>
      </p:sp>
      <p:sp>
        <p:nvSpPr>
          <p:cNvPr id="2" name="Date Placeholder 1">
            <a:extLst>
              <a:ext uri="{FF2B5EF4-FFF2-40B4-BE49-F238E27FC236}">
                <a16:creationId xmlns:a16="http://schemas.microsoft.com/office/drawing/2014/main" id="{EC95115A-D1B0-5CCA-3689-58942D9D9AA2}"/>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437C8F6C-40E9-EE64-6794-CFCFEF81F120}"/>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52821C57-49CD-0778-8836-6E2B25AEED5E}"/>
              </a:ext>
            </a:extLst>
          </p:cNvPr>
          <p:cNvSpPr>
            <a:spLocks noGrp="1"/>
          </p:cNvSpPr>
          <p:nvPr>
            <p:ph type="sldNum" sz="quarter" idx="12"/>
          </p:nvPr>
        </p:nvSpPr>
        <p:spPr/>
        <p:txBody>
          <a:bodyPr/>
          <a:lstStyle/>
          <a:p>
            <a:fld id="{C3FFB4ED-AD32-4087-8B8E-0F6248D50824}" type="slidenum">
              <a:rPr lang="en-US" smtClean="0"/>
              <a:pPr/>
              <a:t>14</a:t>
            </a:fld>
            <a:endParaRPr lang="en-US" dirty="0"/>
          </a:p>
        </p:txBody>
      </p:sp>
      <p:sp>
        <p:nvSpPr>
          <p:cNvPr id="8" name="Right Arrow 7">
            <a:extLst>
              <a:ext uri="{FF2B5EF4-FFF2-40B4-BE49-F238E27FC236}">
                <a16:creationId xmlns:a16="http://schemas.microsoft.com/office/drawing/2014/main" id="{983CBF15-5C32-CB91-B4E4-FAF851356404}"/>
              </a:ext>
            </a:extLst>
          </p:cNvPr>
          <p:cNvSpPr/>
          <p:nvPr/>
        </p:nvSpPr>
        <p:spPr>
          <a:xfrm>
            <a:off x="5882167" y="3047475"/>
            <a:ext cx="417689" cy="598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AB9BF64-FF23-24AA-DD28-F914C4CC9482}"/>
              </a:ext>
            </a:extLst>
          </p:cNvPr>
          <p:cNvPicPr>
            <a:picLocks noChangeAspect="1"/>
          </p:cNvPicPr>
          <p:nvPr/>
        </p:nvPicPr>
        <p:blipFill>
          <a:blip r:embed="rId2"/>
          <a:stretch>
            <a:fillRect/>
          </a:stretch>
        </p:blipFill>
        <p:spPr>
          <a:xfrm>
            <a:off x="308278" y="1173519"/>
            <a:ext cx="5359400" cy="4480956"/>
          </a:xfrm>
          <a:prstGeom prst="rect">
            <a:avLst/>
          </a:prstGeom>
        </p:spPr>
      </p:pic>
      <p:pic>
        <p:nvPicPr>
          <p:cNvPr id="13" name="Picture 12">
            <a:extLst>
              <a:ext uri="{FF2B5EF4-FFF2-40B4-BE49-F238E27FC236}">
                <a16:creationId xmlns:a16="http://schemas.microsoft.com/office/drawing/2014/main" id="{C1312D02-37AA-D236-FE10-88AC4BD12D90}"/>
              </a:ext>
            </a:extLst>
          </p:cNvPr>
          <p:cNvPicPr>
            <a:picLocks noChangeAspect="1"/>
          </p:cNvPicPr>
          <p:nvPr/>
        </p:nvPicPr>
        <p:blipFill>
          <a:blip r:embed="rId3"/>
          <a:stretch>
            <a:fillRect/>
          </a:stretch>
        </p:blipFill>
        <p:spPr>
          <a:xfrm>
            <a:off x="6435233" y="1196096"/>
            <a:ext cx="5319773" cy="4447823"/>
          </a:xfrm>
          <a:prstGeom prst="rect">
            <a:avLst/>
          </a:prstGeom>
        </p:spPr>
      </p:pic>
    </p:spTree>
    <p:extLst>
      <p:ext uri="{BB962C8B-B14F-4D97-AF65-F5344CB8AC3E}">
        <p14:creationId xmlns:p14="http://schemas.microsoft.com/office/powerpoint/2010/main" val="1344594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B095B-20EF-6E6B-99F6-DC422BE198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94DC980B-7FC6-8016-9974-57A88BF22A9D}"/>
              </a:ext>
            </a:extLst>
          </p:cNvPr>
          <p:cNvSpPr>
            <a:spLocks noGrp="1"/>
          </p:cNvSpPr>
          <p:nvPr>
            <p:ph type="title"/>
          </p:nvPr>
        </p:nvSpPr>
        <p:spPr>
          <a:xfrm>
            <a:off x="285310" y="0"/>
            <a:ext cx="10495579" cy="895630"/>
          </a:xfrm>
        </p:spPr>
        <p:txBody>
          <a:bodyPr/>
          <a:lstStyle/>
          <a:p>
            <a:r>
              <a:rPr lang="en-US" dirty="0"/>
              <a:t>Aperture Becomes Visible in Log-Polar Coordinates</a:t>
            </a:r>
          </a:p>
        </p:txBody>
      </p:sp>
      <p:sp>
        <p:nvSpPr>
          <p:cNvPr id="2" name="Date Placeholder 1">
            <a:extLst>
              <a:ext uri="{FF2B5EF4-FFF2-40B4-BE49-F238E27FC236}">
                <a16:creationId xmlns:a16="http://schemas.microsoft.com/office/drawing/2014/main" id="{CE484ABB-6E22-1029-8C46-F701B822EA49}"/>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E1B11EA4-D11B-4DC3-CECA-6FCF79F90C47}"/>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ADE6216B-7A54-9506-31E5-A51C8A2839BD}"/>
              </a:ext>
            </a:extLst>
          </p:cNvPr>
          <p:cNvSpPr>
            <a:spLocks noGrp="1"/>
          </p:cNvSpPr>
          <p:nvPr>
            <p:ph type="sldNum" sz="quarter" idx="12"/>
          </p:nvPr>
        </p:nvSpPr>
        <p:spPr/>
        <p:txBody>
          <a:bodyPr/>
          <a:lstStyle/>
          <a:p>
            <a:fld id="{C3FFB4ED-AD32-4087-8B8E-0F6248D50824}" type="slidenum">
              <a:rPr lang="en-US" smtClean="0"/>
              <a:pPr/>
              <a:t>15</a:t>
            </a:fld>
            <a:endParaRPr lang="en-US" dirty="0"/>
          </a:p>
        </p:txBody>
      </p:sp>
      <p:sp>
        <p:nvSpPr>
          <p:cNvPr id="14" name="Rectangle 13">
            <a:extLst>
              <a:ext uri="{FF2B5EF4-FFF2-40B4-BE49-F238E27FC236}">
                <a16:creationId xmlns:a16="http://schemas.microsoft.com/office/drawing/2014/main" id="{62EEA7A5-0CFB-17A0-CBB2-80F9E3BC651F}"/>
              </a:ext>
            </a:extLst>
          </p:cNvPr>
          <p:cNvSpPr/>
          <p:nvPr/>
        </p:nvSpPr>
        <p:spPr>
          <a:xfrm>
            <a:off x="214489" y="5125155"/>
            <a:ext cx="11661422" cy="632178"/>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For longitudinal: take signed log-transform (</a:t>
            </a:r>
            <a:r>
              <a:rPr lang="en-US" dirty="0" err="1">
                <a:solidFill>
                  <a:schemeClr val="tx1"/>
                </a:solidFill>
              </a:rPr>
              <a:t>ie</a:t>
            </a:r>
            <a:r>
              <a:rPr lang="en-US" dirty="0">
                <a:solidFill>
                  <a:schemeClr val="tx1"/>
                </a:solidFill>
              </a:rPr>
              <a:t> sign(</a:t>
            </a:r>
            <a:r>
              <a:rPr lang="en-US" dirty="0" err="1">
                <a:solidFill>
                  <a:schemeClr val="tx1"/>
                </a:solidFill>
              </a:rPr>
              <a:t>pz</a:t>
            </a:r>
            <a:r>
              <a:rPr lang="en-US" dirty="0">
                <a:solidFill>
                  <a:schemeClr val="tx1"/>
                </a:solidFill>
              </a:rPr>
              <a:t>)*ln(|</a:t>
            </a:r>
            <a:r>
              <a:rPr lang="en-US" dirty="0" err="1">
                <a:solidFill>
                  <a:schemeClr val="tx1"/>
                </a:solidFill>
              </a:rPr>
              <a:t>pz</a:t>
            </a:r>
            <a:r>
              <a:rPr lang="en-US" dirty="0">
                <a:solidFill>
                  <a:schemeClr val="tx1"/>
                </a:solidFill>
              </a:rPr>
              <a:t>|-min(|</a:t>
            </a:r>
            <a:r>
              <a:rPr lang="en-US" dirty="0" err="1">
                <a:solidFill>
                  <a:schemeClr val="tx1"/>
                </a:solidFill>
              </a:rPr>
              <a:t>pz</a:t>
            </a:r>
            <a:r>
              <a:rPr lang="en-US" dirty="0">
                <a:solidFill>
                  <a:schemeClr val="tx1"/>
                </a:solidFill>
              </a:rPr>
              <a:t>|)).</a:t>
            </a:r>
          </a:p>
        </p:txBody>
      </p:sp>
      <p:pic>
        <p:nvPicPr>
          <p:cNvPr id="5" name="Picture 4">
            <a:extLst>
              <a:ext uri="{FF2B5EF4-FFF2-40B4-BE49-F238E27FC236}">
                <a16:creationId xmlns:a16="http://schemas.microsoft.com/office/drawing/2014/main" id="{3FB6BDBB-1309-971E-3DD1-407DE6319973}"/>
              </a:ext>
            </a:extLst>
          </p:cNvPr>
          <p:cNvPicPr>
            <a:picLocks noChangeAspect="1"/>
          </p:cNvPicPr>
          <p:nvPr/>
        </p:nvPicPr>
        <p:blipFill>
          <a:blip r:embed="rId2"/>
          <a:srcRect r="39222"/>
          <a:stretch>
            <a:fillRect/>
          </a:stretch>
        </p:blipFill>
        <p:spPr>
          <a:xfrm>
            <a:off x="2375181" y="1557866"/>
            <a:ext cx="6384998" cy="3331949"/>
          </a:xfrm>
          <a:prstGeom prst="rect">
            <a:avLst/>
          </a:prstGeom>
        </p:spPr>
      </p:pic>
      <p:pic>
        <p:nvPicPr>
          <p:cNvPr id="6" name="Picture 5">
            <a:extLst>
              <a:ext uri="{FF2B5EF4-FFF2-40B4-BE49-F238E27FC236}">
                <a16:creationId xmlns:a16="http://schemas.microsoft.com/office/drawing/2014/main" id="{C91EC81C-577D-BD3C-4C0D-845D7E8F023A}"/>
              </a:ext>
            </a:extLst>
          </p:cNvPr>
          <p:cNvPicPr>
            <a:picLocks noChangeAspect="1"/>
          </p:cNvPicPr>
          <p:nvPr/>
        </p:nvPicPr>
        <p:blipFill>
          <a:blip r:embed="rId2"/>
          <a:srcRect l="92209"/>
          <a:stretch>
            <a:fillRect/>
          </a:stretch>
        </p:blipFill>
        <p:spPr>
          <a:xfrm>
            <a:off x="8805334" y="1597377"/>
            <a:ext cx="818443" cy="3331949"/>
          </a:xfrm>
          <a:prstGeom prst="rect">
            <a:avLst/>
          </a:prstGeom>
        </p:spPr>
      </p:pic>
    </p:spTree>
    <p:extLst>
      <p:ext uri="{BB962C8B-B14F-4D97-AF65-F5344CB8AC3E}">
        <p14:creationId xmlns:p14="http://schemas.microsoft.com/office/powerpoint/2010/main" val="2448255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3B538-605B-3CD8-1BDD-A13F38389C9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E4CD3F41-16A9-0B15-A13C-37A2542E943E}"/>
              </a:ext>
            </a:extLst>
          </p:cNvPr>
          <p:cNvSpPr>
            <a:spLocks noGrp="1"/>
          </p:cNvSpPr>
          <p:nvPr>
            <p:ph type="title"/>
          </p:nvPr>
        </p:nvSpPr>
        <p:spPr>
          <a:xfrm>
            <a:off x="567533" y="583082"/>
            <a:ext cx="5663146" cy="493981"/>
          </a:xfrm>
        </p:spPr>
        <p:txBody>
          <a:bodyPr/>
          <a:lstStyle/>
          <a:p>
            <a:r>
              <a:rPr lang="en-US" dirty="0"/>
              <a:t>Solution 2: Fourier Features</a:t>
            </a:r>
          </a:p>
        </p:txBody>
      </p:sp>
      <p:sp>
        <p:nvSpPr>
          <p:cNvPr id="2" name="Date Placeholder 1">
            <a:extLst>
              <a:ext uri="{FF2B5EF4-FFF2-40B4-BE49-F238E27FC236}">
                <a16:creationId xmlns:a16="http://schemas.microsoft.com/office/drawing/2014/main" id="{17BA7442-170F-7056-1324-D3127477FF1B}"/>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38884845-102C-5BA1-DCE3-D5F4117C8920}"/>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93B61D33-6A7E-471B-51FD-9AEC50FA2D06}"/>
              </a:ext>
            </a:extLst>
          </p:cNvPr>
          <p:cNvSpPr>
            <a:spLocks noGrp="1"/>
          </p:cNvSpPr>
          <p:nvPr>
            <p:ph type="sldNum" sz="quarter" idx="12"/>
          </p:nvPr>
        </p:nvSpPr>
        <p:spPr/>
        <p:txBody>
          <a:bodyPr/>
          <a:lstStyle/>
          <a:p>
            <a:fld id="{C3FFB4ED-AD32-4087-8B8E-0F6248D50824}" type="slidenum">
              <a:rPr lang="en-US" smtClean="0"/>
              <a:pPr/>
              <a:t>16</a:t>
            </a:fld>
            <a:endParaRPr lang="en-US" dirty="0"/>
          </a:p>
        </p:txBody>
      </p:sp>
      <p:pic>
        <p:nvPicPr>
          <p:cNvPr id="5" name="Picture 4">
            <a:extLst>
              <a:ext uri="{FF2B5EF4-FFF2-40B4-BE49-F238E27FC236}">
                <a16:creationId xmlns:a16="http://schemas.microsoft.com/office/drawing/2014/main" id="{5B6604C6-E296-0B8E-F553-967C716C5D32}"/>
              </a:ext>
            </a:extLst>
          </p:cNvPr>
          <p:cNvPicPr>
            <a:picLocks noChangeAspect="1"/>
          </p:cNvPicPr>
          <p:nvPr/>
        </p:nvPicPr>
        <p:blipFill>
          <a:blip r:embed="rId2"/>
          <a:stretch>
            <a:fillRect/>
          </a:stretch>
        </p:blipFill>
        <p:spPr>
          <a:xfrm>
            <a:off x="418917" y="1310377"/>
            <a:ext cx="3354672" cy="4356646"/>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4628BEAB-DFD7-A487-3887-1509CF7326B4}"/>
              </a:ext>
            </a:extLst>
          </p:cNvPr>
          <p:cNvPicPr>
            <a:picLocks noChangeAspect="1"/>
          </p:cNvPicPr>
          <p:nvPr/>
        </p:nvPicPr>
        <p:blipFill>
          <a:blip r:embed="rId3"/>
          <a:stretch>
            <a:fillRect/>
          </a:stretch>
        </p:blipFill>
        <p:spPr>
          <a:xfrm>
            <a:off x="5159022" y="1448084"/>
            <a:ext cx="5477933" cy="2349480"/>
          </a:xfrm>
          <a:prstGeom prst="rect">
            <a:avLst/>
          </a:prstGeom>
        </p:spPr>
      </p:pic>
      <p:sp>
        <p:nvSpPr>
          <p:cNvPr id="8" name="TextBox 7">
            <a:extLst>
              <a:ext uri="{FF2B5EF4-FFF2-40B4-BE49-F238E27FC236}">
                <a16:creationId xmlns:a16="http://schemas.microsoft.com/office/drawing/2014/main" id="{099E7F77-BE62-89E1-A538-32A43B29600C}"/>
              </a:ext>
            </a:extLst>
          </p:cNvPr>
          <p:cNvSpPr txBox="1"/>
          <p:nvPr/>
        </p:nvSpPr>
        <p:spPr>
          <a:xfrm>
            <a:off x="5012267" y="3810758"/>
            <a:ext cx="6096000" cy="276999"/>
          </a:xfrm>
          <a:prstGeom prst="rect">
            <a:avLst/>
          </a:prstGeom>
          <a:noFill/>
        </p:spPr>
        <p:txBody>
          <a:bodyPr wrap="square">
            <a:spAutoFit/>
          </a:bodyPr>
          <a:lstStyle/>
          <a:p>
            <a:r>
              <a:rPr lang="en-US" sz="600" dirty="0" err="1"/>
              <a:t>Tancik</a:t>
            </a:r>
            <a:r>
              <a:rPr lang="en-US" sz="600" dirty="0"/>
              <a:t>, Matthew, et al. "Fourier features let networks learn high frequency functions in low dimensional domains." </a:t>
            </a:r>
            <a:r>
              <a:rPr lang="en-US" sz="600" i="1" dirty="0"/>
              <a:t>Advances in neural information processing systems</a:t>
            </a:r>
            <a:r>
              <a:rPr lang="en-US" sz="600" dirty="0"/>
              <a:t> 33 (2020): 7537-7547.</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FA5D0C2-443B-F899-34BE-1093E032D890}"/>
                  </a:ext>
                </a:extLst>
              </p:cNvPr>
              <p:cNvSpPr txBox="1"/>
              <p:nvPr/>
            </p:nvSpPr>
            <p:spPr>
              <a:xfrm>
                <a:off x="4591814" y="4441082"/>
                <a:ext cx="6697073" cy="1384995"/>
              </a:xfrm>
              <a:prstGeom prst="rect">
                <a:avLst/>
              </a:prstGeom>
              <a:noFill/>
            </p:spPr>
            <p:txBody>
              <a:bodyPr wrap="square" rtlCol="0">
                <a:spAutoFit/>
              </a:bodyPr>
              <a:lstStyle/>
              <a:p>
                <a:r>
                  <a:rPr lang="en-US" sz="1200" dirty="0"/>
                  <a:t>Spectral bias is a well-known problem with MLPs. Fourier features are effective for low-dimensional problems and have strong theoretical justification.</a:t>
                </a:r>
              </a:p>
              <a:p>
                <a:endParaRPr lang="en-US" sz="1200" dirty="0"/>
              </a:p>
              <a:p>
                <a:r>
                  <a:rPr lang="en-US" sz="1200" dirty="0"/>
                  <a:t>Add features like </a:t>
                </a:r>
                <a14:m>
                  <m:oMath xmlns:m="http://schemas.openxmlformats.org/officeDocument/2006/math">
                    <m:r>
                      <m:rPr>
                        <m:nor/>
                      </m:rPr>
                      <a:rPr lang="en-US" sz="1200" i="0" dirty="0"/>
                      <m:t>cos(</m:t>
                    </m:r>
                    <m:r>
                      <m:rPr>
                        <m:nor/>
                      </m:rPr>
                      <a:rPr lang="en-US" sz="1200" b="0" i="0" dirty="0" smtClean="0"/>
                      <m:t>k1</m:t>
                    </m:r>
                    <m:r>
                      <m:rPr>
                        <m:nor/>
                      </m:rPr>
                      <a:rPr lang="en-US" sz="1200" i="0" dirty="0"/>
                      <m:t>∗x + k2∗y + k3∗z + </m:t>
                    </m:r>
                    <m:r>
                      <a:rPr lang="en-US" sz="1200" b="0" i="1" dirty="0" smtClean="0">
                        <a:latin typeface="Cambria Math" panose="02040503050406030204" pitchFamily="18" charset="0"/>
                      </a:rPr>
                      <m:t>⋯</m:t>
                    </m:r>
                    <m:r>
                      <m:rPr>
                        <m:nor/>
                      </m:rPr>
                      <a:rPr lang="en-US" sz="1200" i="0" dirty="0"/>
                      <m:t>)</m:t>
                    </m:r>
                  </m:oMath>
                </a14:m>
                <a:r>
                  <a:rPr lang="en-US" sz="1200" dirty="0"/>
                  <a:t> to model. Built in high frequency features allow model to learn early. Requires tuning which frequencies to include.</a:t>
                </a:r>
              </a:p>
            </p:txBody>
          </p:sp>
        </mc:Choice>
        <mc:Fallback xmlns="">
          <p:sp>
            <p:nvSpPr>
              <p:cNvPr id="9" name="TextBox 8">
                <a:extLst>
                  <a:ext uri="{FF2B5EF4-FFF2-40B4-BE49-F238E27FC236}">
                    <a16:creationId xmlns:a16="http://schemas.microsoft.com/office/drawing/2014/main" id="{5FA5D0C2-443B-F899-34BE-1093E032D890}"/>
                  </a:ext>
                </a:extLst>
              </p:cNvPr>
              <p:cNvSpPr txBox="1">
                <a:spLocks noRot="1" noChangeAspect="1" noMove="1" noResize="1" noEditPoints="1" noAdjustHandles="1" noChangeArrowheads="1" noChangeShapeType="1" noTextEdit="1"/>
              </p:cNvSpPr>
              <p:nvPr/>
            </p:nvSpPr>
            <p:spPr>
              <a:xfrm>
                <a:off x="4591814" y="4441082"/>
                <a:ext cx="6697073" cy="1384995"/>
              </a:xfrm>
              <a:prstGeom prst="rect">
                <a:avLst/>
              </a:prstGeom>
              <a:blipFill>
                <a:blip r:embed="rId4"/>
                <a:stretch>
                  <a:fillRect b="-2727"/>
                </a:stretch>
              </a:blipFill>
            </p:spPr>
            <p:txBody>
              <a:bodyPr/>
              <a:lstStyle/>
              <a:p>
                <a:r>
                  <a:rPr lang="en-US">
                    <a:noFill/>
                  </a:rPr>
                  <a:t> </a:t>
                </a:r>
              </a:p>
            </p:txBody>
          </p:sp>
        </mc:Fallback>
      </mc:AlternateContent>
    </p:spTree>
    <p:extLst>
      <p:ext uri="{BB962C8B-B14F-4D97-AF65-F5344CB8AC3E}">
        <p14:creationId xmlns:p14="http://schemas.microsoft.com/office/powerpoint/2010/main" val="3015689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AE548-D87B-66EB-8989-9A942B5D859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F38855E-09A4-7917-FEF2-C3609F4D3448}"/>
              </a:ext>
            </a:extLst>
          </p:cNvPr>
          <p:cNvSpPr>
            <a:spLocks noGrp="1"/>
          </p:cNvSpPr>
          <p:nvPr>
            <p:ph type="title"/>
          </p:nvPr>
        </p:nvSpPr>
        <p:spPr>
          <a:xfrm>
            <a:off x="567532" y="244548"/>
            <a:ext cx="8937711" cy="895630"/>
          </a:xfrm>
        </p:spPr>
        <p:txBody>
          <a:bodyPr/>
          <a:lstStyle/>
          <a:p>
            <a:r>
              <a:rPr lang="en-US" dirty="0"/>
              <a:t>Use Samples from Scattering Calc for Validation in Tuning Experiments</a:t>
            </a:r>
          </a:p>
        </p:txBody>
      </p:sp>
      <p:sp>
        <p:nvSpPr>
          <p:cNvPr id="2" name="Date Placeholder 1">
            <a:extLst>
              <a:ext uri="{FF2B5EF4-FFF2-40B4-BE49-F238E27FC236}">
                <a16:creationId xmlns:a16="http://schemas.microsoft.com/office/drawing/2014/main" id="{3A45FEB8-6468-A4B3-8623-604C76163C2D}"/>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216E68A5-72C4-E31B-5032-86E13813447A}"/>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02CDE8CE-62A3-CE65-90E2-83A2F0BD4127}"/>
              </a:ext>
            </a:extLst>
          </p:cNvPr>
          <p:cNvSpPr>
            <a:spLocks noGrp="1"/>
          </p:cNvSpPr>
          <p:nvPr>
            <p:ph type="sldNum" sz="quarter" idx="12"/>
          </p:nvPr>
        </p:nvSpPr>
        <p:spPr/>
        <p:txBody>
          <a:bodyPr/>
          <a:lstStyle/>
          <a:p>
            <a:fld id="{C3FFB4ED-AD32-4087-8B8E-0F6248D50824}" type="slidenum">
              <a:rPr lang="en-US" smtClean="0"/>
              <a:pPr/>
              <a:t>17</a:t>
            </a:fld>
            <a:endParaRPr lang="en-US" dirty="0"/>
          </a:p>
        </p:txBody>
      </p:sp>
      <p:pic>
        <p:nvPicPr>
          <p:cNvPr id="5" name="Picture 4">
            <a:extLst>
              <a:ext uri="{FF2B5EF4-FFF2-40B4-BE49-F238E27FC236}">
                <a16:creationId xmlns:a16="http://schemas.microsoft.com/office/drawing/2014/main" id="{2F7F2D76-2B58-5637-F21F-BBD577B3F311}"/>
              </a:ext>
            </a:extLst>
          </p:cNvPr>
          <p:cNvPicPr>
            <a:picLocks noChangeAspect="1"/>
          </p:cNvPicPr>
          <p:nvPr/>
        </p:nvPicPr>
        <p:blipFill>
          <a:blip r:embed="rId2"/>
          <a:stretch>
            <a:fillRect/>
          </a:stretch>
        </p:blipFill>
        <p:spPr>
          <a:xfrm>
            <a:off x="3688644" y="1225593"/>
            <a:ext cx="7772400" cy="2465126"/>
          </a:xfrm>
          <a:prstGeom prst="rect">
            <a:avLst/>
          </a:prstGeom>
        </p:spPr>
      </p:pic>
      <p:pic>
        <p:nvPicPr>
          <p:cNvPr id="6" name="Picture 5">
            <a:extLst>
              <a:ext uri="{FF2B5EF4-FFF2-40B4-BE49-F238E27FC236}">
                <a16:creationId xmlns:a16="http://schemas.microsoft.com/office/drawing/2014/main" id="{129AFEEC-8D1D-4373-26B4-CB855171F635}"/>
              </a:ext>
            </a:extLst>
          </p:cNvPr>
          <p:cNvPicPr>
            <a:picLocks noChangeAspect="1"/>
          </p:cNvPicPr>
          <p:nvPr/>
        </p:nvPicPr>
        <p:blipFill>
          <a:blip r:embed="rId3"/>
          <a:stretch>
            <a:fillRect/>
          </a:stretch>
        </p:blipFill>
        <p:spPr>
          <a:xfrm>
            <a:off x="3745088" y="3675282"/>
            <a:ext cx="7772400" cy="2465126"/>
          </a:xfrm>
          <a:prstGeom prst="rect">
            <a:avLst/>
          </a:prstGeom>
        </p:spPr>
      </p:pic>
      <p:sp>
        <p:nvSpPr>
          <p:cNvPr id="7" name="Rounded Rectangle 6">
            <a:extLst>
              <a:ext uri="{FF2B5EF4-FFF2-40B4-BE49-F238E27FC236}">
                <a16:creationId xmlns:a16="http://schemas.microsoft.com/office/drawing/2014/main" id="{69B7A037-5B86-44A0-DF65-B2C14AF099E1}"/>
              </a:ext>
            </a:extLst>
          </p:cNvPr>
          <p:cNvSpPr/>
          <p:nvPr/>
        </p:nvSpPr>
        <p:spPr>
          <a:xfrm>
            <a:off x="609602" y="2156178"/>
            <a:ext cx="2754488"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Longitudinal</a:t>
            </a:r>
          </a:p>
        </p:txBody>
      </p:sp>
      <p:sp>
        <p:nvSpPr>
          <p:cNvPr id="8" name="Rounded Rectangle 7">
            <a:extLst>
              <a:ext uri="{FF2B5EF4-FFF2-40B4-BE49-F238E27FC236}">
                <a16:creationId xmlns:a16="http://schemas.microsoft.com/office/drawing/2014/main" id="{7AB1246D-7F06-C553-A6A0-72D13DABAB15}"/>
              </a:ext>
            </a:extLst>
          </p:cNvPr>
          <p:cNvSpPr/>
          <p:nvPr/>
        </p:nvSpPr>
        <p:spPr>
          <a:xfrm>
            <a:off x="570091" y="4622801"/>
            <a:ext cx="2754488"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Transverse</a:t>
            </a:r>
          </a:p>
        </p:txBody>
      </p:sp>
    </p:spTree>
    <p:extLst>
      <p:ext uri="{BB962C8B-B14F-4D97-AF65-F5344CB8AC3E}">
        <p14:creationId xmlns:p14="http://schemas.microsoft.com/office/powerpoint/2010/main" val="3178953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1935C-5D84-0A21-B110-25CBE8F9C7F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1BF216A-8190-67F1-A507-1E3C8CE77215}"/>
              </a:ext>
            </a:extLst>
          </p:cNvPr>
          <p:cNvSpPr>
            <a:spLocks noGrp="1"/>
          </p:cNvSpPr>
          <p:nvPr>
            <p:ph type="title"/>
          </p:nvPr>
        </p:nvSpPr>
        <p:spPr>
          <a:xfrm>
            <a:off x="409488" y="169333"/>
            <a:ext cx="9163490" cy="1031908"/>
          </a:xfrm>
        </p:spPr>
        <p:txBody>
          <a:bodyPr/>
          <a:lstStyle/>
          <a:p>
            <a:r>
              <a:rPr lang="en-US" dirty="0"/>
              <a:t>Log-Scaled, Fourier Models Perform Best for Location-of-Loss</a:t>
            </a:r>
          </a:p>
        </p:txBody>
      </p:sp>
      <p:sp>
        <p:nvSpPr>
          <p:cNvPr id="2" name="Date Placeholder 1">
            <a:extLst>
              <a:ext uri="{FF2B5EF4-FFF2-40B4-BE49-F238E27FC236}">
                <a16:creationId xmlns:a16="http://schemas.microsoft.com/office/drawing/2014/main" id="{0FD2FA64-2E79-BE94-D586-3A9DA3485599}"/>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1E479991-096C-5F72-7AAF-ABD9D2983383}"/>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B7390C06-444F-AC90-F72A-600220C9179C}"/>
              </a:ext>
            </a:extLst>
          </p:cNvPr>
          <p:cNvSpPr>
            <a:spLocks noGrp="1"/>
          </p:cNvSpPr>
          <p:nvPr>
            <p:ph type="sldNum" sz="quarter" idx="12"/>
          </p:nvPr>
        </p:nvSpPr>
        <p:spPr/>
        <p:txBody>
          <a:bodyPr/>
          <a:lstStyle/>
          <a:p>
            <a:fld id="{C3FFB4ED-AD32-4087-8B8E-0F6248D50824}" type="slidenum">
              <a:rPr lang="en-US" smtClean="0"/>
              <a:pPr/>
              <a:t>18</a:t>
            </a:fld>
            <a:endParaRPr lang="en-US" dirty="0"/>
          </a:p>
        </p:txBody>
      </p:sp>
      <p:graphicFrame>
        <p:nvGraphicFramePr>
          <p:cNvPr id="5" name="Table 4">
            <a:extLst>
              <a:ext uri="{FF2B5EF4-FFF2-40B4-BE49-F238E27FC236}">
                <a16:creationId xmlns:a16="http://schemas.microsoft.com/office/drawing/2014/main" id="{4129CCB7-5FF1-4F21-3BC0-0DA6566C5D74}"/>
              </a:ext>
            </a:extLst>
          </p:cNvPr>
          <p:cNvGraphicFramePr>
            <a:graphicFrameLocks noGrp="1"/>
          </p:cNvGraphicFramePr>
          <p:nvPr>
            <p:extLst>
              <p:ext uri="{D42A27DB-BD31-4B8C-83A1-F6EECF244321}">
                <p14:modId xmlns:p14="http://schemas.microsoft.com/office/powerpoint/2010/main" val="1584775112"/>
              </p:ext>
            </p:extLst>
          </p:nvPr>
        </p:nvGraphicFramePr>
        <p:xfrm>
          <a:off x="6231464" y="2374052"/>
          <a:ext cx="5475113" cy="2123440"/>
        </p:xfrm>
        <a:graphic>
          <a:graphicData uri="http://schemas.openxmlformats.org/drawingml/2006/table">
            <a:tbl>
              <a:tblPr firstRow="1" bandRow="1">
                <a:tableStyleId>{5C22544A-7EE6-4342-B048-85BDC9FD1C3A}</a:tableStyleId>
              </a:tblPr>
              <a:tblGrid>
                <a:gridCol w="2585158">
                  <a:extLst>
                    <a:ext uri="{9D8B030D-6E8A-4147-A177-3AD203B41FA5}">
                      <a16:colId xmlns:a16="http://schemas.microsoft.com/office/drawing/2014/main" val="1660777797"/>
                    </a:ext>
                  </a:extLst>
                </a:gridCol>
                <a:gridCol w="2889955">
                  <a:extLst>
                    <a:ext uri="{9D8B030D-6E8A-4147-A177-3AD203B41FA5}">
                      <a16:colId xmlns:a16="http://schemas.microsoft.com/office/drawing/2014/main" val="389460891"/>
                    </a:ext>
                  </a:extLst>
                </a:gridCol>
              </a:tblGrid>
              <a:tr h="370840">
                <a:tc>
                  <a:txBody>
                    <a:bodyPr/>
                    <a:lstStyle/>
                    <a:p>
                      <a:r>
                        <a:rPr lang="en-US" dirty="0"/>
                        <a:t>Model</a:t>
                      </a:r>
                    </a:p>
                  </a:txBody>
                  <a:tcPr/>
                </a:tc>
                <a:tc>
                  <a:txBody>
                    <a:bodyPr/>
                    <a:lstStyle/>
                    <a:p>
                      <a:r>
                        <a:rPr lang="en-US" dirty="0"/>
                        <a:t>Scatter Validation MAE (m)</a:t>
                      </a:r>
                    </a:p>
                  </a:txBody>
                  <a:tcPr/>
                </a:tc>
                <a:extLst>
                  <a:ext uri="{0D108BD9-81ED-4DB2-BD59-A6C34878D82A}">
                    <a16:rowId xmlns:a16="http://schemas.microsoft.com/office/drawing/2014/main" val="3196080063"/>
                  </a:ext>
                </a:extLst>
              </a:tr>
              <a:tr h="370840">
                <a:tc>
                  <a:txBody>
                    <a:bodyPr/>
                    <a:lstStyle/>
                    <a:p>
                      <a:r>
                        <a:rPr lang="en-US" dirty="0"/>
                        <a:t>Log, Fourier</a:t>
                      </a:r>
                    </a:p>
                  </a:txBody>
                  <a:tcPr/>
                </a:tc>
                <a:tc>
                  <a:txBody>
                    <a:bodyPr/>
                    <a:lstStyle/>
                    <a:p>
                      <a:r>
                        <a:rPr lang="en-US" dirty="0"/>
                        <a:t>0.6 ± 0.02</a:t>
                      </a:r>
                    </a:p>
                  </a:txBody>
                  <a:tcPr/>
                </a:tc>
                <a:extLst>
                  <a:ext uri="{0D108BD9-81ED-4DB2-BD59-A6C34878D82A}">
                    <a16:rowId xmlns:a16="http://schemas.microsoft.com/office/drawing/2014/main" val="3976590236"/>
                  </a:ext>
                </a:extLst>
              </a:tr>
              <a:tr h="370840">
                <a:tc>
                  <a:txBody>
                    <a:bodyPr/>
                    <a:lstStyle/>
                    <a:p>
                      <a:r>
                        <a:rPr lang="en-US" dirty="0"/>
                        <a:t>Linear, Fourier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 ± 0.07</a:t>
                      </a:r>
                    </a:p>
                  </a:txBody>
                  <a:tcPr/>
                </a:tc>
                <a:extLst>
                  <a:ext uri="{0D108BD9-81ED-4DB2-BD59-A6C34878D82A}">
                    <a16:rowId xmlns:a16="http://schemas.microsoft.com/office/drawing/2014/main" val="229482976"/>
                  </a:ext>
                </a:extLst>
              </a:tr>
              <a:tr h="370840">
                <a:tc>
                  <a:txBody>
                    <a:bodyPr/>
                    <a:lstStyle/>
                    <a:p>
                      <a:r>
                        <a:rPr lang="en-US" dirty="0"/>
                        <a:t>Log, Standard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1.9 ± 0.2</a:t>
                      </a:r>
                    </a:p>
                  </a:txBody>
                  <a:tcPr/>
                </a:tc>
                <a:extLst>
                  <a:ext uri="{0D108BD9-81ED-4DB2-BD59-A6C34878D82A}">
                    <a16:rowId xmlns:a16="http://schemas.microsoft.com/office/drawing/2014/main" val="681191247"/>
                  </a:ext>
                </a:extLst>
              </a:tr>
              <a:tr h="370840">
                <a:tc>
                  <a:txBody>
                    <a:bodyPr/>
                    <a:lstStyle/>
                    <a:p>
                      <a:r>
                        <a:rPr lang="en-US" dirty="0"/>
                        <a:t>Linear, Standard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5.4 ± 0.5</a:t>
                      </a:r>
                    </a:p>
                  </a:txBody>
                  <a:tcPr/>
                </a:tc>
                <a:extLst>
                  <a:ext uri="{0D108BD9-81ED-4DB2-BD59-A6C34878D82A}">
                    <a16:rowId xmlns:a16="http://schemas.microsoft.com/office/drawing/2014/main" val="2507393888"/>
                  </a:ext>
                </a:extLst>
              </a:tr>
            </a:tbl>
          </a:graphicData>
        </a:graphic>
      </p:graphicFrame>
      <p:graphicFrame>
        <p:nvGraphicFramePr>
          <p:cNvPr id="7" name="Table 6">
            <a:extLst>
              <a:ext uri="{FF2B5EF4-FFF2-40B4-BE49-F238E27FC236}">
                <a16:creationId xmlns:a16="http://schemas.microsoft.com/office/drawing/2014/main" id="{63A785C6-36A7-CFE3-9CF0-08F67DB7E70F}"/>
              </a:ext>
            </a:extLst>
          </p:cNvPr>
          <p:cNvGraphicFramePr>
            <a:graphicFrameLocks noGrp="1"/>
          </p:cNvGraphicFramePr>
          <p:nvPr>
            <p:extLst>
              <p:ext uri="{D42A27DB-BD31-4B8C-83A1-F6EECF244321}">
                <p14:modId xmlns:p14="http://schemas.microsoft.com/office/powerpoint/2010/main" val="2935938937"/>
              </p:ext>
            </p:extLst>
          </p:nvPr>
        </p:nvGraphicFramePr>
        <p:xfrm>
          <a:off x="203200" y="2368408"/>
          <a:ext cx="5825067" cy="2123440"/>
        </p:xfrm>
        <a:graphic>
          <a:graphicData uri="http://schemas.openxmlformats.org/drawingml/2006/table">
            <a:tbl>
              <a:tblPr firstRow="1" bandRow="1">
                <a:tableStyleId>{5C22544A-7EE6-4342-B048-85BDC9FD1C3A}</a:tableStyleId>
              </a:tblPr>
              <a:tblGrid>
                <a:gridCol w="3019548">
                  <a:extLst>
                    <a:ext uri="{9D8B030D-6E8A-4147-A177-3AD203B41FA5}">
                      <a16:colId xmlns:a16="http://schemas.microsoft.com/office/drawing/2014/main" val="1660777797"/>
                    </a:ext>
                  </a:extLst>
                </a:gridCol>
                <a:gridCol w="2805519">
                  <a:extLst>
                    <a:ext uri="{9D8B030D-6E8A-4147-A177-3AD203B41FA5}">
                      <a16:colId xmlns:a16="http://schemas.microsoft.com/office/drawing/2014/main" val="389460891"/>
                    </a:ext>
                  </a:extLst>
                </a:gridCol>
              </a:tblGrid>
              <a:tr h="370840">
                <a:tc>
                  <a:txBody>
                    <a:bodyPr/>
                    <a:lstStyle/>
                    <a:p>
                      <a:r>
                        <a:rPr lang="en-US" dirty="0"/>
                        <a:t>Model</a:t>
                      </a:r>
                    </a:p>
                  </a:txBody>
                  <a:tcPr/>
                </a:tc>
                <a:tc>
                  <a:txBody>
                    <a:bodyPr/>
                    <a:lstStyle/>
                    <a:p>
                      <a:r>
                        <a:rPr lang="en-US" dirty="0"/>
                        <a:t>Scatter Validation MAE (m)</a:t>
                      </a:r>
                    </a:p>
                  </a:txBody>
                  <a:tcPr/>
                </a:tc>
                <a:extLst>
                  <a:ext uri="{0D108BD9-81ED-4DB2-BD59-A6C34878D82A}">
                    <a16:rowId xmlns:a16="http://schemas.microsoft.com/office/drawing/2014/main" val="3196080063"/>
                  </a:ext>
                </a:extLst>
              </a:tr>
              <a:tr h="370840">
                <a:tc>
                  <a:txBody>
                    <a:bodyPr/>
                    <a:lstStyle/>
                    <a:p>
                      <a:r>
                        <a:rPr lang="en-US" dirty="0"/>
                        <a:t>Log-Polar, Fourier</a:t>
                      </a:r>
                    </a:p>
                  </a:txBody>
                  <a:tcPr/>
                </a:tc>
                <a:tc>
                  <a:txBody>
                    <a:bodyPr/>
                    <a:lstStyle/>
                    <a:p>
                      <a:r>
                        <a:rPr lang="en-US" dirty="0"/>
                        <a:t>6.6 ± 0.3</a:t>
                      </a:r>
                    </a:p>
                  </a:txBody>
                  <a:tcPr/>
                </a:tc>
                <a:extLst>
                  <a:ext uri="{0D108BD9-81ED-4DB2-BD59-A6C34878D82A}">
                    <a16:rowId xmlns:a16="http://schemas.microsoft.com/office/drawing/2014/main" val="3976590236"/>
                  </a:ext>
                </a:extLst>
              </a:tr>
              <a:tr h="370840">
                <a:tc>
                  <a:txBody>
                    <a:bodyPr/>
                    <a:lstStyle/>
                    <a:p>
                      <a:r>
                        <a:rPr lang="en-US" dirty="0"/>
                        <a:t>Log-Polar, Standard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17.9 ± 0.6</a:t>
                      </a:r>
                    </a:p>
                  </a:txBody>
                  <a:tcPr/>
                </a:tc>
                <a:extLst>
                  <a:ext uri="{0D108BD9-81ED-4DB2-BD59-A6C34878D82A}">
                    <a16:rowId xmlns:a16="http://schemas.microsoft.com/office/drawing/2014/main" val="229482976"/>
                  </a:ext>
                </a:extLst>
              </a:tr>
              <a:tr h="370840">
                <a:tc>
                  <a:txBody>
                    <a:bodyPr/>
                    <a:lstStyle/>
                    <a:p>
                      <a:r>
                        <a:rPr lang="en-US" dirty="0"/>
                        <a:t>Linear, Fourier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143 ± 8.5</a:t>
                      </a:r>
                    </a:p>
                  </a:txBody>
                  <a:tcPr/>
                </a:tc>
                <a:extLst>
                  <a:ext uri="{0D108BD9-81ED-4DB2-BD59-A6C34878D82A}">
                    <a16:rowId xmlns:a16="http://schemas.microsoft.com/office/drawing/2014/main" val="681191247"/>
                  </a:ext>
                </a:extLst>
              </a:tr>
              <a:tr h="370840">
                <a:tc>
                  <a:txBody>
                    <a:bodyPr/>
                    <a:lstStyle/>
                    <a:p>
                      <a:r>
                        <a:rPr lang="en-US" dirty="0"/>
                        <a:t>Linear, Standard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162 ± 6.9</a:t>
                      </a:r>
                    </a:p>
                  </a:txBody>
                  <a:tcPr/>
                </a:tc>
                <a:extLst>
                  <a:ext uri="{0D108BD9-81ED-4DB2-BD59-A6C34878D82A}">
                    <a16:rowId xmlns:a16="http://schemas.microsoft.com/office/drawing/2014/main" val="2507393888"/>
                  </a:ext>
                </a:extLst>
              </a:tr>
            </a:tbl>
          </a:graphicData>
        </a:graphic>
      </p:graphicFrame>
      <p:sp>
        <p:nvSpPr>
          <p:cNvPr id="8" name="Rectangle 7">
            <a:extLst>
              <a:ext uri="{FF2B5EF4-FFF2-40B4-BE49-F238E27FC236}">
                <a16:creationId xmlns:a16="http://schemas.microsoft.com/office/drawing/2014/main" id="{4FF51814-C090-D3D1-AF5B-54C7FDFEF348}"/>
              </a:ext>
            </a:extLst>
          </p:cNvPr>
          <p:cNvSpPr/>
          <p:nvPr/>
        </p:nvSpPr>
        <p:spPr>
          <a:xfrm>
            <a:off x="1298223" y="4752622"/>
            <a:ext cx="9640710" cy="541867"/>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MAE = Mean Absolute Error of Predicted Location of Loss in Scattering Test Set</a:t>
            </a:r>
          </a:p>
        </p:txBody>
      </p:sp>
      <p:sp>
        <p:nvSpPr>
          <p:cNvPr id="10" name="Rounded Rectangle 9">
            <a:extLst>
              <a:ext uri="{FF2B5EF4-FFF2-40B4-BE49-F238E27FC236}">
                <a16:creationId xmlns:a16="http://schemas.microsoft.com/office/drawing/2014/main" id="{9EF8697D-77EC-D580-2617-87A7A4D8FF73}"/>
              </a:ext>
            </a:extLst>
          </p:cNvPr>
          <p:cNvSpPr/>
          <p:nvPr/>
        </p:nvSpPr>
        <p:spPr>
          <a:xfrm>
            <a:off x="1772357" y="1715911"/>
            <a:ext cx="2754488"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Transverse</a:t>
            </a:r>
          </a:p>
        </p:txBody>
      </p:sp>
      <p:sp>
        <p:nvSpPr>
          <p:cNvPr id="12" name="Rounded Rectangle 11">
            <a:extLst>
              <a:ext uri="{FF2B5EF4-FFF2-40B4-BE49-F238E27FC236}">
                <a16:creationId xmlns:a16="http://schemas.microsoft.com/office/drawing/2014/main" id="{23B1447C-8461-FDAF-C49A-427569C76971}"/>
              </a:ext>
            </a:extLst>
          </p:cNvPr>
          <p:cNvSpPr/>
          <p:nvPr/>
        </p:nvSpPr>
        <p:spPr>
          <a:xfrm>
            <a:off x="7569201" y="1721555"/>
            <a:ext cx="2754488"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Longitudinal</a:t>
            </a:r>
          </a:p>
        </p:txBody>
      </p:sp>
      <p:sp>
        <p:nvSpPr>
          <p:cNvPr id="13" name="TextBox 12">
            <a:extLst>
              <a:ext uri="{FF2B5EF4-FFF2-40B4-BE49-F238E27FC236}">
                <a16:creationId xmlns:a16="http://schemas.microsoft.com/office/drawing/2014/main" id="{16145C93-05D1-3344-44EC-1A722B795DB2}"/>
              </a:ext>
            </a:extLst>
          </p:cNvPr>
          <p:cNvSpPr txBox="1"/>
          <p:nvPr/>
        </p:nvSpPr>
        <p:spPr>
          <a:xfrm>
            <a:off x="2480791" y="5508978"/>
            <a:ext cx="7792097" cy="461665"/>
          </a:xfrm>
          <a:prstGeom prst="rect">
            <a:avLst/>
          </a:prstGeom>
          <a:noFill/>
        </p:spPr>
        <p:txBody>
          <a:bodyPr wrap="square" rtlCol="0">
            <a:spAutoFit/>
          </a:bodyPr>
          <a:lstStyle/>
          <a:p>
            <a:r>
              <a:rPr lang="en-US" sz="1200" dirty="0"/>
              <a:t>Results of hyperparameter tuning with equal resources per experiment, statistics collected with eight runs of best performing hyperparameters.</a:t>
            </a:r>
          </a:p>
        </p:txBody>
      </p:sp>
    </p:spTree>
    <p:extLst>
      <p:ext uri="{BB962C8B-B14F-4D97-AF65-F5344CB8AC3E}">
        <p14:creationId xmlns:p14="http://schemas.microsoft.com/office/powerpoint/2010/main" val="243830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F3217-319D-0B58-B77C-0EC665D19AC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EBB15A1F-1BB8-B68A-87AA-9DE3ED0CB07C}"/>
              </a:ext>
            </a:extLst>
          </p:cNvPr>
          <p:cNvSpPr>
            <a:spLocks noGrp="1"/>
          </p:cNvSpPr>
          <p:nvPr>
            <p:ph type="title"/>
          </p:nvPr>
        </p:nvSpPr>
        <p:spPr>
          <a:xfrm>
            <a:off x="567532" y="486233"/>
            <a:ext cx="9953712" cy="495900"/>
          </a:xfrm>
        </p:spPr>
        <p:txBody>
          <a:bodyPr/>
          <a:lstStyle/>
          <a:p>
            <a:r>
              <a:rPr lang="en-US" dirty="0"/>
              <a:t>Trained Models Visually Match Ground Truth</a:t>
            </a:r>
          </a:p>
        </p:txBody>
      </p:sp>
      <p:sp>
        <p:nvSpPr>
          <p:cNvPr id="2" name="Date Placeholder 1">
            <a:extLst>
              <a:ext uri="{FF2B5EF4-FFF2-40B4-BE49-F238E27FC236}">
                <a16:creationId xmlns:a16="http://schemas.microsoft.com/office/drawing/2014/main" id="{7AE5F411-2DF6-5A24-D6DF-413A9EA6EE24}"/>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E5ED811F-1A31-6797-A210-32B2C39888DE}"/>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FA76FE8A-98DE-9D73-45BE-92DC27D10AA9}"/>
              </a:ext>
            </a:extLst>
          </p:cNvPr>
          <p:cNvSpPr>
            <a:spLocks noGrp="1"/>
          </p:cNvSpPr>
          <p:nvPr>
            <p:ph type="sldNum" sz="quarter" idx="12"/>
          </p:nvPr>
        </p:nvSpPr>
        <p:spPr/>
        <p:txBody>
          <a:bodyPr/>
          <a:lstStyle/>
          <a:p>
            <a:fld id="{C3FFB4ED-AD32-4087-8B8E-0F6248D50824}" type="slidenum">
              <a:rPr lang="en-US" smtClean="0"/>
              <a:pPr/>
              <a:t>19</a:t>
            </a:fld>
            <a:endParaRPr lang="en-US" dirty="0"/>
          </a:p>
        </p:txBody>
      </p:sp>
      <p:pic>
        <p:nvPicPr>
          <p:cNvPr id="5" name="Picture 4">
            <a:extLst>
              <a:ext uri="{FF2B5EF4-FFF2-40B4-BE49-F238E27FC236}">
                <a16:creationId xmlns:a16="http://schemas.microsoft.com/office/drawing/2014/main" id="{EE4FF3C4-86EC-C271-0976-0C6754D8CDC1}"/>
              </a:ext>
            </a:extLst>
          </p:cNvPr>
          <p:cNvPicPr>
            <a:picLocks noChangeAspect="1"/>
          </p:cNvPicPr>
          <p:nvPr/>
        </p:nvPicPr>
        <p:blipFill>
          <a:blip r:embed="rId2"/>
          <a:stretch>
            <a:fillRect/>
          </a:stretch>
        </p:blipFill>
        <p:spPr>
          <a:xfrm>
            <a:off x="256821" y="2710274"/>
            <a:ext cx="5590822" cy="2357278"/>
          </a:xfrm>
          <a:prstGeom prst="rect">
            <a:avLst/>
          </a:prstGeom>
        </p:spPr>
      </p:pic>
      <p:pic>
        <p:nvPicPr>
          <p:cNvPr id="6" name="Picture 5">
            <a:extLst>
              <a:ext uri="{FF2B5EF4-FFF2-40B4-BE49-F238E27FC236}">
                <a16:creationId xmlns:a16="http://schemas.microsoft.com/office/drawing/2014/main" id="{4F58A5B5-4D16-9ECD-6F8B-886DAFDAC5AC}"/>
              </a:ext>
            </a:extLst>
          </p:cNvPr>
          <p:cNvPicPr>
            <a:picLocks noChangeAspect="1"/>
          </p:cNvPicPr>
          <p:nvPr/>
        </p:nvPicPr>
        <p:blipFill>
          <a:blip r:embed="rId3"/>
          <a:stretch>
            <a:fillRect/>
          </a:stretch>
        </p:blipFill>
        <p:spPr>
          <a:xfrm>
            <a:off x="6254044" y="2695746"/>
            <a:ext cx="5734756" cy="2417965"/>
          </a:xfrm>
          <a:prstGeom prst="rect">
            <a:avLst/>
          </a:prstGeom>
        </p:spPr>
      </p:pic>
      <p:sp>
        <p:nvSpPr>
          <p:cNvPr id="7" name="Rounded Rectangle 6">
            <a:extLst>
              <a:ext uri="{FF2B5EF4-FFF2-40B4-BE49-F238E27FC236}">
                <a16:creationId xmlns:a16="http://schemas.microsoft.com/office/drawing/2014/main" id="{A8467E2E-8DE2-23D1-B953-0D40439F9759}"/>
              </a:ext>
            </a:extLst>
          </p:cNvPr>
          <p:cNvSpPr/>
          <p:nvPr/>
        </p:nvSpPr>
        <p:spPr>
          <a:xfrm>
            <a:off x="1704623" y="2020711"/>
            <a:ext cx="2754488"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Transverse</a:t>
            </a:r>
          </a:p>
        </p:txBody>
      </p:sp>
      <p:sp>
        <p:nvSpPr>
          <p:cNvPr id="8" name="Rounded Rectangle 7">
            <a:extLst>
              <a:ext uri="{FF2B5EF4-FFF2-40B4-BE49-F238E27FC236}">
                <a16:creationId xmlns:a16="http://schemas.microsoft.com/office/drawing/2014/main" id="{AC62E0C8-F073-133C-FA60-8A89DFF3A016}"/>
              </a:ext>
            </a:extLst>
          </p:cNvPr>
          <p:cNvSpPr/>
          <p:nvPr/>
        </p:nvSpPr>
        <p:spPr>
          <a:xfrm>
            <a:off x="7693379" y="2026355"/>
            <a:ext cx="2754488" cy="48542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a:t>Longitudinal</a:t>
            </a:r>
          </a:p>
        </p:txBody>
      </p:sp>
    </p:spTree>
    <p:extLst>
      <p:ext uri="{BB962C8B-B14F-4D97-AF65-F5344CB8AC3E}">
        <p14:creationId xmlns:p14="http://schemas.microsoft.com/office/powerpoint/2010/main" val="422773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5C585-B72E-7552-17CC-5BAC805B8B14}"/>
            </a:ext>
          </a:extLst>
        </p:cNvPr>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E69AC225-54CB-B4D6-36DE-9FDE311BFF38}"/>
              </a:ext>
            </a:extLst>
          </p:cNvPr>
          <p:cNvSpPr>
            <a:spLocks noGrp="1"/>
          </p:cNvSpPr>
          <p:nvPr>
            <p:ph type="ftr" sz="quarter" idx="11"/>
          </p:nvPr>
        </p:nvSpPr>
        <p:spPr>
          <a:prstGeom prst="rect">
            <a:avLst/>
          </a:prstGeom>
        </p:spPr>
        <p:txBody>
          <a:bodyPr/>
          <a:lstStyle/>
          <a:p>
            <a:pPr algn="ctr"/>
            <a:r>
              <a:rPr lang="en-US" spc="370" dirty="0">
                <a:latin typeface="Suisse Intl" panose="020B0504000000000000" pitchFamily="34" charset="0"/>
              </a:rPr>
              <a:t>PUBLIC</a:t>
            </a:r>
          </a:p>
          <a:p>
            <a:endParaRPr lang="en-US" dirty="0"/>
          </a:p>
        </p:txBody>
      </p:sp>
      <p:sp>
        <p:nvSpPr>
          <p:cNvPr id="15" name="Slide Number Placeholder 14">
            <a:extLst>
              <a:ext uri="{FF2B5EF4-FFF2-40B4-BE49-F238E27FC236}">
                <a16:creationId xmlns:a16="http://schemas.microsoft.com/office/drawing/2014/main" id="{1838402F-E203-BEF7-8651-2DB18E212054}"/>
              </a:ext>
            </a:extLst>
          </p:cNvPr>
          <p:cNvSpPr>
            <a:spLocks noGrp="1"/>
          </p:cNvSpPr>
          <p:nvPr>
            <p:ph type="sldNum" sz="quarter" idx="12"/>
          </p:nvPr>
        </p:nvSpPr>
        <p:spPr>
          <a:prstGeom prst="rect">
            <a:avLst/>
          </a:prstGeom>
        </p:spPr>
        <p:txBody>
          <a:bodyPr/>
          <a:lstStyle/>
          <a:p>
            <a:fld id="{C3FFB4ED-AD32-4087-8B8E-0F6248D50824}" type="slidenum">
              <a:rPr lang="en-US" smtClean="0"/>
              <a:pPr/>
              <a:t>2</a:t>
            </a:fld>
            <a:endParaRPr lang="en-US" sz="600" dirty="0"/>
          </a:p>
        </p:txBody>
      </p:sp>
      <p:sp>
        <p:nvSpPr>
          <p:cNvPr id="8" name="Title 7">
            <a:extLst>
              <a:ext uri="{FF2B5EF4-FFF2-40B4-BE49-F238E27FC236}">
                <a16:creationId xmlns:a16="http://schemas.microsoft.com/office/drawing/2014/main" id="{844982BC-D093-F89F-783B-1F383BB1826C}"/>
              </a:ext>
            </a:extLst>
          </p:cNvPr>
          <p:cNvSpPr>
            <a:spLocks noGrp="1"/>
          </p:cNvSpPr>
          <p:nvPr>
            <p:ph type="title"/>
          </p:nvPr>
        </p:nvSpPr>
        <p:spPr>
          <a:xfrm>
            <a:off x="567532" y="645721"/>
            <a:ext cx="7840487" cy="493981"/>
          </a:xfrm>
        </p:spPr>
        <p:txBody>
          <a:bodyPr/>
          <a:lstStyle/>
          <a:p>
            <a:r>
              <a:rPr lang="en-US" dirty="0"/>
              <a:t>What is </a:t>
            </a:r>
            <a:r>
              <a:rPr lang="en-US" dirty="0" err="1"/>
              <a:t>xLight</a:t>
            </a:r>
            <a:r>
              <a:rPr lang="en-US" dirty="0"/>
              <a:t>?</a:t>
            </a:r>
          </a:p>
        </p:txBody>
      </p:sp>
      <p:pic>
        <p:nvPicPr>
          <p:cNvPr id="4" name="Picture 3">
            <a:extLst>
              <a:ext uri="{FF2B5EF4-FFF2-40B4-BE49-F238E27FC236}">
                <a16:creationId xmlns:a16="http://schemas.microsoft.com/office/drawing/2014/main" id="{F2A38B35-5540-9CC8-4A84-117020A8C7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4911" y="1759687"/>
            <a:ext cx="10685721" cy="2614857"/>
          </a:xfrm>
          <a:prstGeom prst="rect">
            <a:avLst/>
          </a:prstGeom>
        </p:spPr>
      </p:pic>
      <p:sp>
        <p:nvSpPr>
          <p:cNvPr id="7" name="Date Placeholder 1">
            <a:extLst>
              <a:ext uri="{FF2B5EF4-FFF2-40B4-BE49-F238E27FC236}">
                <a16:creationId xmlns:a16="http://schemas.microsoft.com/office/drawing/2014/main" id="{61230CE0-AD19-8ADB-526B-B197DEB89330}"/>
              </a:ext>
            </a:extLst>
          </p:cNvPr>
          <p:cNvSpPr>
            <a:spLocks noGrp="1"/>
          </p:cNvSpPr>
          <p:nvPr>
            <p:ph type="dt" sz="half" idx="10"/>
          </p:nvPr>
        </p:nvSpPr>
        <p:spPr>
          <a:xfrm>
            <a:off x="11111569" y="6266654"/>
            <a:ext cx="912019" cy="274320"/>
          </a:xfrm>
        </p:spPr>
        <p:txBody>
          <a:bodyPr/>
          <a:lstStyle/>
          <a:p>
            <a:r>
              <a:rPr lang="en-US" dirty="0"/>
              <a:t>July 30</a:t>
            </a:r>
          </a:p>
        </p:txBody>
      </p:sp>
      <p:sp>
        <p:nvSpPr>
          <p:cNvPr id="5" name="Rounded Rectangle 4">
            <a:extLst>
              <a:ext uri="{FF2B5EF4-FFF2-40B4-BE49-F238E27FC236}">
                <a16:creationId xmlns:a16="http://schemas.microsoft.com/office/drawing/2014/main" id="{0D3E9F0D-6028-FC1F-7E12-465C3B46C4A2}"/>
              </a:ext>
            </a:extLst>
          </p:cNvPr>
          <p:cNvSpPr/>
          <p:nvPr/>
        </p:nvSpPr>
        <p:spPr>
          <a:xfrm>
            <a:off x="2381955" y="4605866"/>
            <a:ext cx="7495823" cy="44026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100" dirty="0"/>
              <a:t>EUV Free Electron Laser Light Source for Semiconductor Manufacturing</a:t>
            </a:r>
          </a:p>
        </p:txBody>
      </p:sp>
      <p:sp>
        <p:nvSpPr>
          <p:cNvPr id="9" name="TextBox 8">
            <a:extLst>
              <a:ext uri="{FF2B5EF4-FFF2-40B4-BE49-F238E27FC236}">
                <a16:creationId xmlns:a16="http://schemas.microsoft.com/office/drawing/2014/main" id="{FEA43685-3E36-A4B6-1923-B82AB8D3FC20}"/>
              </a:ext>
            </a:extLst>
          </p:cNvPr>
          <p:cNvSpPr txBox="1"/>
          <p:nvPr/>
        </p:nvSpPr>
        <p:spPr>
          <a:xfrm>
            <a:off x="3069791" y="5293131"/>
            <a:ext cx="6148637" cy="461665"/>
          </a:xfrm>
          <a:prstGeom prst="rect">
            <a:avLst/>
          </a:prstGeom>
          <a:noFill/>
        </p:spPr>
        <p:txBody>
          <a:bodyPr wrap="square" rtlCol="0">
            <a:spAutoFit/>
          </a:bodyPr>
          <a:lstStyle/>
          <a:p>
            <a:pPr algn="ctr"/>
            <a:r>
              <a:rPr lang="en-US" sz="1200" dirty="0"/>
              <a:t>Not enough time in this talk to discuss more. Come chat with me at banquet to hear more about application!</a:t>
            </a:r>
          </a:p>
        </p:txBody>
      </p:sp>
      <p:sp>
        <p:nvSpPr>
          <p:cNvPr id="13" name="Rectangle 12">
            <a:extLst>
              <a:ext uri="{FF2B5EF4-FFF2-40B4-BE49-F238E27FC236}">
                <a16:creationId xmlns:a16="http://schemas.microsoft.com/office/drawing/2014/main" id="{9612A9CF-0EDF-50D3-415E-B67F3A290B84}"/>
              </a:ext>
            </a:extLst>
          </p:cNvPr>
          <p:cNvSpPr/>
          <p:nvPr/>
        </p:nvSpPr>
        <p:spPr>
          <a:xfrm>
            <a:off x="3240750" y="2360428"/>
            <a:ext cx="5754394" cy="255181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Particle loss imposes operational limit at high avg. power</a:t>
            </a:r>
          </a:p>
        </p:txBody>
      </p:sp>
    </p:spTree>
    <p:extLst>
      <p:ext uri="{BB962C8B-B14F-4D97-AF65-F5344CB8AC3E}">
        <p14:creationId xmlns:p14="http://schemas.microsoft.com/office/powerpoint/2010/main" val="264003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C5833-5D21-1E55-4034-641E1043785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9F5D1229-3CED-6E3D-8F4D-7C3852CDF7FF}"/>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0FD6DD90-ACCB-A34E-EE90-C4BD42F996BD}"/>
              </a:ext>
            </a:extLst>
          </p:cNvPr>
          <p:cNvSpPr>
            <a:spLocks noGrp="1"/>
          </p:cNvSpPr>
          <p:nvPr>
            <p:ph type="sldNum" sz="quarter" idx="12"/>
          </p:nvPr>
        </p:nvSpPr>
        <p:spPr/>
        <p:txBody>
          <a:bodyPr/>
          <a:lstStyle/>
          <a:p>
            <a:fld id="{C3FFB4ED-AD32-4087-8B8E-0F6248D50824}" type="slidenum">
              <a:rPr lang="en-US" smtClean="0"/>
              <a:pPr/>
              <a:t>20</a:t>
            </a:fld>
            <a:endParaRPr lang="en-US" dirty="0"/>
          </a:p>
        </p:txBody>
      </p:sp>
      <p:sp>
        <p:nvSpPr>
          <p:cNvPr id="5" name="Title 4">
            <a:extLst>
              <a:ext uri="{FF2B5EF4-FFF2-40B4-BE49-F238E27FC236}">
                <a16:creationId xmlns:a16="http://schemas.microsoft.com/office/drawing/2014/main" id="{9C8CE995-723C-307F-8C79-67C774C750A1}"/>
              </a:ext>
            </a:extLst>
          </p:cNvPr>
          <p:cNvSpPr>
            <a:spLocks noGrp="1"/>
          </p:cNvSpPr>
          <p:nvPr>
            <p:ph type="title"/>
          </p:nvPr>
        </p:nvSpPr>
        <p:spPr>
          <a:xfrm>
            <a:off x="1065214" y="3320466"/>
            <a:ext cx="9275408" cy="480131"/>
          </a:xfrm>
        </p:spPr>
        <p:txBody>
          <a:bodyPr/>
          <a:lstStyle/>
          <a:p>
            <a:r>
              <a:rPr lang="en-US" dirty="0"/>
              <a:t>Scattering Calculations Using Surrogates</a:t>
            </a:r>
          </a:p>
        </p:txBody>
      </p:sp>
      <p:sp>
        <p:nvSpPr>
          <p:cNvPr id="6" name="Text Placeholder 5">
            <a:extLst>
              <a:ext uri="{FF2B5EF4-FFF2-40B4-BE49-F238E27FC236}">
                <a16:creationId xmlns:a16="http://schemas.microsoft.com/office/drawing/2014/main" id="{6D2AD0A2-98F0-7771-2A34-42A03F862538}"/>
              </a:ext>
            </a:extLst>
          </p:cNvPr>
          <p:cNvSpPr>
            <a:spLocks noGrp="1"/>
          </p:cNvSpPr>
          <p:nvPr>
            <p:ph type="body" sz="quarter" idx="14"/>
          </p:nvPr>
        </p:nvSpPr>
        <p:spPr>
          <a:xfrm>
            <a:off x="1067593" y="3859525"/>
            <a:ext cx="8143313" cy="210669"/>
          </a:xfrm>
        </p:spPr>
        <p:txBody>
          <a:bodyPr/>
          <a:lstStyle/>
          <a:p>
            <a:r>
              <a:rPr lang="en-US" dirty="0"/>
              <a:t>Integrating the Surrogate Models Into Scattering Code</a:t>
            </a:r>
          </a:p>
        </p:txBody>
      </p:sp>
      <p:sp>
        <p:nvSpPr>
          <p:cNvPr id="7" name="Date Placeholder 1">
            <a:extLst>
              <a:ext uri="{FF2B5EF4-FFF2-40B4-BE49-F238E27FC236}">
                <a16:creationId xmlns:a16="http://schemas.microsoft.com/office/drawing/2014/main" id="{A50D2090-E30F-87F1-7C50-A6BE85C63F0E}"/>
              </a:ext>
            </a:extLst>
          </p:cNvPr>
          <p:cNvSpPr>
            <a:spLocks noGrp="1"/>
          </p:cNvSpPr>
          <p:nvPr>
            <p:ph type="dt" sz="half" idx="10"/>
          </p:nvPr>
        </p:nvSpPr>
        <p:spPr>
          <a:xfrm>
            <a:off x="11111569" y="6266654"/>
            <a:ext cx="912019" cy="274320"/>
          </a:xfrm>
        </p:spPr>
        <p:txBody>
          <a:bodyPr/>
          <a:lstStyle/>
          <a:p>
            <a:r>
              <a:rPr lang="en-US" dirty="0"/>
              <a:t>July 30</a:t>
            </a:r>
          </a:p>
        </p:txBody>
      </p:sp>
    </p:spTree>
    <p:extLst>
      <p:ext uri="{BB962C8B-B14F-4D97-AF65-F5344CB8AC3E}">
        <p14:creationId xmlns:p14="http://schemas.microsoft.com/office/powerpoint/2010/main" val="2599518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74216-7BAE-ECAB-9772-BCF263BBFDAD}"/>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F25F58E-2FB1-22E5-CDBA-63ED9EFD2552}"/>
              </a:ext>
            </a:extLst>
          </p:cNvPr>
          <p:cNvSpPr>
            <a:spLocks noGrp="1"/>
          </p:cNvSpPr>
          <p:nvPr>
            <p:ph type="title"/>
          </p:nvPr>
        </p:nvSpPr>
        <p:spPr>
          <a:xfrm>
            <a:off x="240154" y="183352"/>
            <a:ext cx="10427846" cy="493981"/>
          </a:xfrm>
        </p:spPr>
        <p:txBody>
          <a:bodyPr/>
          <a:lstStyle/>
          <a:p>
            <a:r>
              <a:rPr lang="en-US" dirty="0"/>
              <a:t>Conventional and Surrogate Scattering Match</a:t>
            </a:r>
          </a:p>
        </p:txBody>
      </p:sp>
      <p:sp>
        <p:nvSpPr>
          <p:cNvPr id="2" name="Date Placeholder 1">
            <a:extLst>
              <a:ext uri="{FF2B5EF4-FFF2-40B4-BE49-F238E27FC236}">
                <a16:creationId xmlns:a16="http://schemas.microsoft.com/office/drawing/2014/main" id="{A0A582F6-CC86-2D28-62EA-98822388A291}"/>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94D048EF-E54A-923D-0364-37B231E36A3A}"/>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664470ED-D83A-6B4C-A1F4-EBA2A603DC4A}"/>
              </a:ext>
            </a:extLst>
          </p:cNvPr>
          <p:cNvSpPr>
            <a:spLocks noGrp="1"/>
          </p:cNvSpPr>
          <p:nvPr>
            <p:ph type="sldNum" sz="quarter" idx="12"/>
          </p:nvPr>
        </p:nvSpPr>
        <p:spPr/>
        <p:txBody>
          <a:bodyPr/>
          <a:lstStyle/>
          <a:p>
            <a:fld id="{C3FFB4ED-AD32-4087-8B8E-0F6248D50824}" type="slidenum">
              <a:rPr lang="en-US" smtClean="0"/>
              <a:pPr/>
              <a:t>21</a:t>
            </a:fld>
            <a:endParaRPr lang="en-US" dirty="0"/>
          </a:p>
        </p:txBody>
      </p:sp>
      <p:pic>
        <p:nvPicPr>
          <p:cNvPr id="9" name="Picture 8">
            <a:extLst>
              <a:ext uri="{FF2B5EF4-FFF2-40B4-BE49-F238E27FC236}">
                <a16:creationId xmlns:a16="http://schemas.microsoft.com/office/drawing/2014/main" id="{9748A419-EC33-CAF6-7FB9-B0773B36BC33}"/>
              </a:ext>
            </a:extLst>
          </p:cNvPr>
          <p:cNvPicPr>
            <a:picLocks noChangeAspect="1"/>
          </p:cNvPicPr>
          <p:nvPr/>
        </p:nvPicPr>
        <p:blipFill>
          <a:blip r:embed="rId2"/>
          <a:stretch>
            <a:fillRect/>
          </a:stretch>
        </p:blipFill>
        <p:spPr>
          <a:xfrm>
            <a:off x="917926" y="638527"/>
            <a:ext cx="4508500" cy="1968500"/>
          </a:xfrm>
          <a:prstGeom prst="rect">
            <a:avLst/>
          </a:prstGeom>
        </p:spPr>
      </p:pic>
      <p:pic>
        <p:nvPicPr>
          <p:cNvPr id="10" name="Picture 9">
            <a:extLst>
              <a:ext uri="{FF2B5EF4-FFF2-40B4-BE49-F238E27FC236}">
                <a16:creationId xmlns:a16="http://schemas.microsoft.com/office/drawing/2014/main" id="{FFE56B5A-C520-24B0-0680-921E4B6B8A4F}"/>
              </a:ext>
            </a:extLst>
          </p:cNvPr>
          <p:cNvPicPr>
            <a:picLocks noChangeAspect="1"/>
          </p:cNvPicPr>
          <p:nvPr/>
        </p:nvPicPr>
        <p:blipFill>
          <a:blip r:embed="rId3"/>
          <a:stretch>
            <a:fillRect/>
          </a:stretch>
        </p:blipFill>
        <p:spPr>
          <a:xfrm>
            <a:off x="6223705" y="649817"/>
            <a:ext cx="4508500" cy="1968500"/>
          </a:xfrm>
          <a:prstGeom prst="rect">
            <a:avLst/>
          </a:prstGeom>
        </p:spPr>
      </p:pic>
      <p:pic>
        <p:nvPicPr>
          <p:cNvPr id="12" name="Picture 11">
            <a:extLst>
              <a:ext uri="{FF2B5EF4-FFF2-40B4-BE49-F238E27FC236}">
                <a16:creationId xmlns:a16="http://schemas.microsoft.com/office/drawing/2014/main" id="{E4A8D58E-2BDF-227B-05D7-43E80350186E}"/>
              </a:ext>
            </a:extLst>
          </p:cNvPr>
          <p:cNvPicPr>
            <a:picLocks noChangeAspect="1"/>
          </p:cNvPicPr>
          <p:nvPr/>
        </p:nvPicPr>
        <p:blipFill>
          <a:blip r:embed="rId4"/>
          <a:stretch>
            <a:fillRect/>
          </a:stretch>
        </p:blipFill>
        <p:spPr>
          <a:xfrm>
            <a:off x="929215" y="2410883"/>
            <a:ext cx="4508500" cy="1968500"/>
          </a:xfrm>
          <a:prstGeom prst="rect">
            <a:avLst/>
          </a:prstGeom>
        </p:spPr>
      </p:pic>
      <p:pic>
        <p:nvPicPr>
          <p:cNvPr id="13" name="Picture 12">
            <a:extLst>
              <a:ext uri="{FF2B5EF4-FFF2-40B4-BE49-F238E27FC236}">
                <a16:creationId xmlns:a16="http://schemas.microsoft.com/office/drawing/2014/main" id="{D5B5E7E4-8843-8DFE-0DDC-30A985690634}"/>
              </a:ext>
            </a:extLst>
          </p:cNvPr>
          <p:cNvPicPr>
            <a:picLocks noChangeAspect="1"/>
          </p:cNvPicPr>
          <p:nvPr/>
        </p:nvPicPr>
        <p:blipFill>
          <a:blip r:embed="rId5"/>
          <a:stretch>
            <a:fillRect/>
          </a:stretch>
        </p:blipFill>
        <p:spPr>
          <a:xfrm>
            <a:off x="6268860" y="2410883"/>
            <a:ext cx="4508500" cy="1968500"/>
          </a:xfrm>
          <a:prstGeom prst="rect">
            <a:avLst/>
          </a:prstGeom>
        </p:spPr>
      </p:pic>
      <p:pic>
        <p:nvPicPr>
          <p:cNvPr id="14" name="Picture 13">
            <a:extLst>
              <a:ext uri="{FF2B5EF4-FFF2-40B4-BE49-F238E27FC236}">
                <a16:creationId xmlns:a16="http://schemas.microsoft.com/office/drawing/2014/main" id="{97CCFC58-41B0-AD25-3132-2693127090D9}"/>
              </a:ext>
            </a:extLst>
          </p:cNvPr>
          <p:cNvPicPr>
            <a:picLocks noChangeAspect="1"/>
          </p:cNvPicPr>
          <p:nvPr/>
        </p:nvPicPr>
        <p:blipFill>
          <a:blip r:embed="rId6"/>
          <a:stretch>
            <a:fillRect/>
          </a:stretch>
        </p:blipFill>
        <p:spPr>
          <a:xfrm>
            <a:off x="790221" y="4217106"/>
            <a:ext cx="4636205" cy="1968500"/>
          </a:xfrm>
          <a:prstGeom prst="rect">
            <a:avLst/>
          </a:prstGeom>
        </p:spPr>
      </p:pic>
      <p:pic>
        <p:nvPicPr>
          <p:cNvPr id="15" name="Picture 14">
            <a:extLst>
              <a:ext uri="{FF2B5EF4-FFF2-40B4-BE49-F238E27FC236}">
                <a16:creationId xmlns:a16="http://schemas.microsoft.com/office/drawing/2014/main" id="{31F4C8C9-FAB5-7CC0-619D-7CB25FC348D3}"/>
              </a:ext>
            </a:extLst>
          </p:cNvPr>
          <p:cNvPicPr>
            <a:picLocks noChangeAspect="1"/>
          </p:cNvPicPr>
          <p:nvPr/>
        </p:nvPicPr>
        <p:blipFill>
          <a:blip r:embed="rId7"/>
          <a:stretch>
            <a:fillRect/>
          </a:stretch>
        </p:blipFill>
        <p:spPr>
          <a:xfrm>
            <a:off x="6208889" y="4228395"/>
            <a:ext cx="4602339" cy="1968500"/>
          </a:xfrm>
          <a:prstGeom prst="rect">
            <a:avLst/>
          </a:prstGeom>
        </p:spPr>
      </p:pic>
    </p:spTree>
    <p:extLst>
      <p:ext uri="{BB962C8B-B14F-4D97-AF65-F5344CB8AC3E}">
        <p14:creationId xmlns:p14="http://schemas.microsoft.com/office/powerpoint/2010/main" val="2747283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E6250-1BFF-7F23-9AFD-128172C7993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3F4261C-5DB3-015E-0CEC-7449F9179B98}"/>
              </a:ext>
            </a:extLst>
          </p:cNvPr>
          <p:cNvSpPr>
            <a:spLocks noGrp="1"/>
          </p:cNvSpPr>
          <p:nvPr>
            <p:ph type="title"/>
          </p:nvPr>
        </p:nvSpPr>
        <p:spPr>
          <a:xfrm>
            <a:off x="567532" y="486233"/>
            <a:ext cx="9953712" cy="495900"/>
          </a:xfrm>
        </p:spPr>
        <p:txBody>
          <a:bodyPr/>
          <a:lstStyle/>
          <a:p>
            <a:r>
              <a:rPr lang="en-US" dirty="0"/>
              <a:t>Performance Enables Interactive Use</a:t>
            </a:r>
          </a:p>
        </p:txBody>
      </p:sp>
      <p:sp>
        <p:nvSpPr>
          <p:cNvPr id="2" name="Date Placeholder 1">
            <a:extLst>
              <a:ext uri="{FF2B5EF4-FFF2-40B4-BE49-F238E27FC236}">
                <a16:creationId xmlns:a16="http://schemas.microsoft.com/office/drawing/2014/main" id="{02F58C00-F3E5-A823-A3AE-AC9924C23F60}"/>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B093BE6A-3826-C42A-933A-0B114ACE8967}"/>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DC12CAA1-C61B-2BBE-046A-5603C4CD6E38}"/>
              </a:ext>
            </a:extLst>
          </p:cNvPr>
          <p:cNvSpPr>
            <a:spLocks noGrp="1"/>
          </p:cNvSpPr>
          <p:nvPr>
            <p:ph type="sldNum" sz="quarter" idx="12"/>
          </p:nvPr>
        </p:nvSpPr>
        <p:spPr/>
        <p:txBody>
          <a:bodyPr/>
          <a:lstStyle/>
          <a:p>
            <a:fld id="{C3FFB4ED-AD32-4087-8B8E-0F6248D50824}" type="slidenum">
              <a:rPr lang="en-US" smtClean="0"/>
              <a:pPr/>
              <a:t>22</a:t>
            </a:fld>
            <a:endParaRPr lang="en-US" dirty="0"/>
          </a:p>
        </p:txBody>
      </p:sp>
      <p:pic>
        <p:nvPicPr>
          <p:cNvPr id="5" name="Picture 4">
            <a:extLst>
              <a:ext uri="{FF2B5EF4-FFF2-40B4-BE49-F238E27FC236}">
                <a16:creationId xmlns:a16="http://schemas.microsoft.com/office/drawing/2014/main" id="{231D4E4D-C397-E33F-C0A0-F09B1A9A9C02}"/>
              </a:ext>
            </a:extLst>
          </p:cNvPr>
          <p:cNvPicPr>
            <a:picLocks noChangeAspect="1"/>
          </p:cNvPicPr>
          <p:nvPr/>
        </p:nvPicPr>
        <p:blipFill>
          <a:blip r:embed="rId2"/>
          <a:stretch>
            <a:fillRect/>
          </a:stretch>
        </p:blipFill>
        <p:spPr>
          <a:xfrm>
            <a:off x="590550" y="1174750"/>
            <a:ext cx="4508500" cy="4508500"/>
          </a:xfrm>
          <a:prstGeom prst="rect">
            <a:avLst/>
          </a:prstGeom>
        </p:spPr>
      </p:pic>
      <p:sp>
        <p:nvSpPr>
          <p:cNvPr id="6" name="TextBox 5">
            <a:extLst>
              <a:ext uri="{FF2B5EF4-FFF2-40B4-BE49-F238E27FC236}">
                <a16:creationId xmlns:a16="http://schemas.microsoft.com/office/drawing/2014/main" id="{A6942CA0-9A12-A08D-6A2F-FD9A0C1A8F76}"/>
              </a:ext>
            </a:extLst>
          </p:cNvPr>
          <p:cNvSpPr txBox="1"/>
          <p:nvPr/>
        </p:nvSpPr>
        <p:spPr>
          <a:xfrm>
            <a:off x="5576711" y="3646312"/>
            <a:ext cx="6242755" cy="1569660"/>
          </a:xfrm>
          <a:prstGeom prst="rect">
            <a:avLst/>
          </a:prstGeom>
          <a:noFill/>
        </p:spPr>
        <p:txBody>
          <a:bodyPr wrap="square" rtlCol="0">
            <a:spAutoFit/>
          </a:bodyPr>
          <a:lstStyle/>
          <a:p>
            <a:r>
              <a:rPr lang="en-US" sz="1200" dirty="0"/>
              <a:t>Models significantly outperform single-core tracking performance. Compare with single-thread ONNX CPU runtime, and with L4 GPU. Achieve 15 MP/s and 2.5 MP/s (million particles per second) inference for longitudinal and transverse model on GPU. With GPU scattering rates, full scattering calc of 20M samps would take 1s per long. scattering code and 7s transverse.</a:t>
            </a:r>
          </a:p>
          <a:p>
            <a:endParaRPr lang="en-US" sz="1200" dirty="0"/>
          </a:p>
        </p:txBody>
      </p:sp>
      <p:graphicFrame>
        <p:nvGraphicFramePr>
          <p:cNvPr id="7" name="Table 6">
            <a:extLst>
              <a:ext uri="{FF2B5EF4-FFF2-40B4-BE49-F238E27FC236}">
                <a16:creationId xmlns:a16="http://schemas.microsoft.com/office/drawing/2014/main" id="{11EE3D2E-38E9-2086-F23D-BB25F6C38113}"/>
              </a:ext>
            </a:extLst>
          </p:cNvPr>
          <p:cNvGraphicFramePr>
            <a:graphicFrameLocks noGrp="1"/>
          </p:cNvGraphicFramePr>
          <p:nvPr>
            <p:extLst>
              <p:ext uri="{D42A27DB-BD31-4B8C-83A1-F6EECF244321}">
                <p14:modId xmlns:p14="http://schemas.microsoft.com/office/powerpoint/2010/main" val="1025209943"/>
              </p:ext>
            </p:extLst>
          </p:nvPr>
        </p:nvGraphicFramePr>
        <p:xfrm>
          <a:off x="5599289" y="1690511"/>
          <a:ext cx="6005690" cy="1752600"/>
        </p:xfrm>
        <a:graphic>
          <a:graphicData uri="http://schemas.openxmlformats.org/drawingml/2006/table">
            <a:tbl>
              <a:tblPr firstRow="1" bandRow="1">
                <a:tableStyleId>{5C22544A-7EE6-4342-B048-85BDC9FD1C3A}</a:tableStyleId>
              </a:tblPr>
              <a:tblGrid>
                <a:gridCol w="2344529">
                  <a:extLst>
                    <a:ext uri="{9D8B030D-6E8A-4147-A177-3AD203B41FA5}">
                      <a16:colId xmlns:a16="http://schemas.microsoft.com/office/drawing/2014/main" val="4055113792"/>
                    </a:ext>
                  </a:extLst>
                </a:gridCol>
                <a:gridCol w="1720862">
                  <a:extLst>
                    <a:ext uri="{9D8B030D-6E8A-4147-A177-3AD203B41FA5}">
                      <a16:colId xmlns:a16="http://schemas.microsoft.com/office/drawing/2014/main" val="2431242653"/>
                    </a:ext>
                  </a:extLst>
                </a:gridCol>
                <a:gridCol w="1940299">
                  <a:extLst>
                    <a:ext uri="{9D8B030D-6E8A-4147-A177-3AD203B41FA5}">
                      <a16:colId xmlns:a16="http://schemas.microsoft.com/office/drawing/2014/main" val="1002879683"/>
                    </a:ext>
                  </a:extLst>
                </a:gridCol>
              </a:tblGrid>
              <a:tr h="370840">
                <a:tc>
                  <a:txBody>
                    <a:bodyPr/>
                    <a:lstStyle/>
                    <a:p>
                      <a:r>
                        <a:rPr lang="en-US" dirty="0"/>
                        <a:t>Model</a:t>
                      </a:r>
                    </a:p>
                  </a:txBody>
                  <a:tcPr/>
                </a:tc>
                <a:tc>
                  <a:txBody>
                    <a:bodyPr/>
                    <a:lstStyle/>
                    <a:p>
                      <a:r>
                        <a:rPr lang="en-US" dirty="0"/>
                        <a:t>Speedup, Transverse</a:t>
                      </a:r>
                    </a:p>
                  </a:txBody>
                  <a:tcPr/>
                </a:tc>
                <a:tc>
                  <a:txBody>
                    <a:bodyPr/>
                    <a:lstStyle/>
                    <a:p>
                      <a:r>
                        <a:rPr lang="en-US" dirty="0"/>
                        <a:t>Speedup, Longitudinal</a:t>
                      </a:r>
                    </a:p>
                  </a:txBody>
                  <a:tcPr/>
                </a:tc>
                <a:extLst>
                  <a:ext uri="{0D108BD9-81ED-4DB2-BD59-A6C34878D82A}">
                    <a16:rowId xmlns:a16="http://schemas.microsoft.com/office/drawing/2014/main" val="968978533"/>
                  </a:ext>
                </a:extLst>
              </a:tr>
              <a:tr h="370840">
                <a:tc>
                  <a:txBody>
                    <a:bodyPr/>
                    <a:lstStyle/>
                    <a:p>
                      <a:r>
                        <a:rPr lang="en-US" dirty="0"/>
                        <a:t>Conventional</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3602827544"/>
                  </a:ext>
                </a:extLst>
              </a:tr>
              <a:tr h="370840">
                <a:tc>
                  <a:txBody>
                    <a:bodyPr/>
                    <a:lstStyle/>
                    <a:p>
                      <a:r>
                        <a:rPr lang="en-US" dirty="0"/>
                        <a:t>Surrogate, CPU</a:t>
                      </a:r>
                    </a:p>
                  </a:txBody>
                  <a:tcPr/>
                </a:tc>
                <a:tc>
                  <a:txBody>
                    <a:bodyPr/>
                    <a:lstStyle/>
                    <a:p>
                      <a:r>
                        <a:rPr lang="en-US" dirty="0"/>
                        <a:t>53</a:t>
                      </a:r>
                    </a:p>
                  </a:txBody>
                  <a:tcPr/>
                </a:tc>
                <a:tc>
                  <a:txBody>
                    <a:bodyPr/>
                    <a:lstStyle/>
                    <a:p>
                      <a:r>
                        <a:rPr lang="en-US" dirty="0"/>
                        <a:t>800</a:t>
                      </a:r>
                    </a:p>
                  </a:txBody>
                  <a:tcPr/>
                </a:tc>
                <a:extLst>
                  <a:ext uri="{0D108BD9-81ED-4DB2-BD59-A6C34878D82A}">
                    <a16:rowId xmlns:a16="http://schemas.microsoft.com/office/drawing/2014/main" val="307510949"/>
                  </a:ext>
                </a:extLst>
              </a:tr>
              <a:tr h="370840">
                <a:tc>
                  <a:txBody>
                    <a:bodyPr/>
                    <a:lstStyle/>
                    <a:p>
                      <a:r>
                        <a:rPr lang="en-US" dirty="0"/>
                        <a:t>Surrogate, GPU</a:t>
                      </a:r>
                    </a:p>
                  </a:txBody>
                  <a:tcPr/>
                </a:tc>
                <a:tc>
                  <a:txBody>
                    <a:bodyPr/>
                    <a:lstStyle/>
                    <a:p>
                      <a:r>
                        <a:rPr lang="en-US" dirty="0"/>
                        <a:t>1,500</a:t>
                      </a:r>
                    </a:p>
                  </a:txBody>
                  <a:tcPr/>
                </a:tc>
                <a:tc>
                  <a:txBody>
                    <a:bodyPr/>
                    <a:lstStyle/>
                    <a:p>
                      <a:r>
                        <a:rPr lang="en-US" dirty="0"/>
                        <a:t>20,000</a:t>
                      </a:r>
                    </a:p>
                  </a:txBody>
                  <a:tcPr/>
                </a:tc>
                <a:extLst>
                  <a:ext uri="{0D108BD9-81ED-4DB2-BD59-A6C34878D82A}">
                    <a16:rowId xmlns:a16="http://schemas.microsoft.com/office/drawing/2014/main" val="2763577000"/>
                  </a:ext>
                </a:extLst>
              </a:tr>
            </a:tbl>
          </a:graphicData>
        </a:graphic>
      </p:graphicFrame>
      <p:sp>
        <p:nvSpPr>
          <p:cNvPr id="9" name="Rectangle 8">
            <a:extLst>
              <a:ext uri="{FF2B5EF4-FFF2-40B4-BE49-F238E27FC236}">
                <a16:creationId xmlns:a16="http://schemas.microsoft.com/office/drawing/2014/main" id="{8AE8EABC-CD06-48B2-8117-A10ED13D5647}"/>
              </a:ext>
            </a:extLst>
          </p:cNvPr>
          <p:cNvSpPr/>
          <p:nvPr/>
        </p:nvSpPr>
        <p:spPr>
          <a:xfrm>
            <a:off x="5486400" y="5238043"/>
            <a:ext cx="6524977" cy="699911"/>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On GPU, 60 CPU-</a:t>
            </a:r>
            <a:r>
              <a:rPr lang="en-US" sz="1600" dirty="0" err="1">
                <a:solidFill>
                  <a:schemeClr val="tx1"/>
                </a:solidFill>
              </a:rPr>
              <a:t>Hr</a:t>
            </a:r>
            <a:r>
              <a:rPr lang="en-US" sz="1600" dirty="0">
                <a:solidFill>
                  <a:schemeClr val="tx1"/>
                </a:solidFill>
              </a:rPr>
              <a:t> calculation is reduced to 10s!</a:t>
            </a:r>
          </a:p>
        </p:txBody>
      </p:sp>
      <p:sp>
        <p:nvSpPr>
          <p:cNvPr id="10" name="TextBox 9">
            <a:extLst>
              <a:ext uri="{FF2B5EF4-FFF2-40B4-BE49-F238E27FC236}">
                <a16:creationId xmlns:a16="http://schemas.microsoft.com/office/drawing/2014/main" id="{DA67582E-2512-2ECD-CBCE-623CE0399181}"/>
              </a:ext>
            </a:extLst>
          </p:cNvPr>
          <p:cNvSpPr txBox="1"/>
          <p:nvPr/>
        </p:nvSpPr>
        <p:spPr>
          <a:xfrm>
            <a:off x="5548489" y="5954889"/>
            <a:ext cx="6242755" cy="261610"/>
          </a:xfrm>
          <a:prstGeom prst="rect">
            <a:avLst/>
          </a:prstGeom>
          <a:noFill/>
        </p:spPr>
        <p:txBody>
          <a:bodyPr wrap="square" rtlCol="0">
            <a:spAutoFit/>
          </a:bodyPr>
          <a:lstStyle/>
          <a:p>
            <a:r>
              <a:rPr lang="en-US" sz="1050" dirty="0"/>
              <a:t>*faster GPUs than L4 exist and may get even better</a:t>
            </a:r>
          </a:p>
        </p:txBody>
      </p:sp>
    </p:spTree>
    <p:extLst>
      <p:ext uri="{BB962C8B-B14F-4D97-AF65-F5344CB8AC3E}">
        <p14:creationId xmlns:p14="http://schemas.microsoft.com/office/powerpoint/2010/main" val="2872559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9753E-D4A4-E925-7298-CCEEC833B73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2B67054-5B44-E646-F4D4-88F5A843F0C0}"/>
              </a:ext>
            </a:extLst>
          </p:cNvPr>
          <p:cNvSpPr>
            <a:spLocks noGrp="1"/>
          </p:cNvSpPr>
          <p:nvPr>
            <p:ph type="title"/>
          </p:nvPr>
        </p:nvSpPr>
        <p:spPr>
          <a:xfrm>
            <a:off x="240154" y="352685"/>
            <a:ext cx="10427846" cy="493981"/>
          </a:xfrm>
        </p:spPr>
        <p:txBody>
          <a:bodyPr/>
          <a:lstStyle/>
          <a:p>
            <a:r>
              <a:rPr lang="en-US" dirty="0"/>
              <a:t>Some Thoughts on Applications and Future Work</a:t>
            </a:r>
          </a:p>
        </p:txBody>
      </p:sp>
      <p:sp>
        <p:nvSpPr>
          <p:cNvPr id="2" name="Date Placeholder 1">
            <a:extLst>
              <a:ext uri="{FF2B5EF4-FFF2-40B4-BE49-F238E27FC236}">
                <a16:creationId xmlns:a16="http://schemas.microsoft.com/office/drawing/2014/main" id="{6292345B-D618-8DB4-326D-E1076F2302A9}"/>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9FE88F97-FB8E-4075-522D-80E937134A51}"/>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81E0D2A8-9650-8595-1325-83711DD0B5DF}"/>
              </a:ext>
            </a:extLst>
          </p:cNvPr>
          <p:cNvSpPr>
            <a:spLocks noGrp="1"/>
          </p:cNvSpPr>
          <p:nvPr>
            <p:ph type="sldNum" sz="quarter" idx="12"/>
          </p:nvPr>
        </p:nvSpPr>
        <p:spPr/>
        <p:txBody>
          <a:bodyPr/>
          <a:lstStyle/>
          <a:p>
            <a:fld id="{C3FFB4ED-AD32-4087-8B8E-0F6248D50824}" type="slidenum">
              <a:rPr lang="en-US" smtClean="0"/>
              <a:pPr/>
              <a:t>23</a:t>
            </a:fld>
            <a:endParaRPr lang="en-US" dirty="0"/>
          </a:p>
        </p:txBody>
      </p:sp>
      <p:sp>
        <p:nvSpPr>
          <p:cNvPr id="5" name="TextBox 4">
            <a:extLst>
              <a:ext uri="{FF2B5EF4-FFF2-40B4-BE49-F238E27FC236}">
                <a16:creationId xmlns:a16="http://schemas.microsoft.com/office/drawing/2014/main" id="{91E76AE9-F93E-017E-B347-64C4EBC0F53D}"/>
              </a:ext>
            </a:extLst>
          </p:cNvPr>
          <p:cNvSpPr txBox="1"/>
          <p:nvPr/>
        </p:nvSpPr>
        <p:spPr>
          <a:xfrm>
            <a:off x="609600" y="1569157"/>
            <a:ext cx="10995378" cy="3539430"/>
          </a:xfrm>
          <a:prstGeom prst="rect">
            <a:avLst/>
          </a:prstGeom>
          <a:noFill/>
        </p:spPr>
        <p:txBody>
          <a:bodyPr wrap="square" rtlCol="0">
            <a:spAutoFit/>
          </a:bodyPr>
          <a:lstStyle/>
          <a:p>
            <a:pPr marL="171450" indent="-171450">
              <a:buFont typeface="Arial" panose="020B0604020202020204" pitchFamily="34" charset="0"/>
              <a:buChar char="•"/>
            </a:pPr>
            <a:r>
              <a:rPr lang="en-US" sz="1600" dirty="0"/>
              <a:t>Orders of magnitude change in performance doesn’t just give a faster code – unlocks new ways of using tools.</a:t>
            </a:r>
          </a:p>
          <a:p>
            <a:pPr marL="628650" lvl="1" indent="-171450">
              <a:buFont typeface="Arial" panose="020B0604020202020204" pitchFamily="34" charset="0"/>
              <a:buChar char="•"/>
            </a:pPr>
            <a:r>
              <a:rPr lang="en-US" sz="1600" dirty="0"/>
              <a:t>Models already allow live updating as beam settings and pressures in system vary.</a:t>
            </a:r>
          </a:p>
          <a:p>
            <a:pPr marL="628650" lvl="1" indent="-171450">
              <a:buFont typeface="Arial" panose="020B0604020202020204" pitchFamily="34" charset="0"/>
              <a:buChar char="•"/>
            </a:pPr>
            <a:r>
              <a:rPr lang="en-US" sz="1600" dirty="0"/>
              <a:t>Monte Carlo calculation can continuously generate samples as fast as GPU will allow and update loss estimates in rolling manner.</a:t>
            </a:r>
          </a:p>
          <a:p>
            <a:pPr marL="628650" lvl="1" indent="-171450">
              <a:buFont typeface="Arial" panose="020B0604020202020204" pitchFamily="34" charset="0"/>
              <a:buChar char="•"/>
            </a:pPr>
            <a:r>
              <a:rPr lang="en-US" sz="1600" dirty="0"/>
              <a:t>Fast surrogate allows solving inverse problem, identifying the sources of scattered particles which may hit sensitive components enabling protection studies.</a:t>
            </a:r>
          </a:p>
          <a:p>
            <a:pPr marL="171450" indent="-171450">
              <a:buFont typeface="Arial" panose="020B0604020202020204" pitchFamily="34" charset="0"/>
              <a:buChar char="•"/>
            </a:pPr>
            <a:r>
              <a:rPr lang="en-US" sz="1600" dirty="0"/>
              <a:t>Condition the model on machine parameters allowing live updating as machine state changes.</a:t>
            </a:r>
          </a:p>
          <a:p>
            <a:pPr marL="171450" indent="-171450">
              <a:buFont typeface="Arial" panose="020B0604020202020204" pitchFamily="34" charset="0"/>
              <a:buChar char="•"/>
            </a:pPr>
            <a:r>
              <a:rPr lang="en-US" sz="1600" dirty="0"/>
              <a:t>Integrated model of location-of-loss that includes both transverse and longitudinal scattering with log-spherical coordinates.</a:t>
            </a:r>
          </a:p>
          <a:p>
            <a:pPr marL="171450" indent="-171450">
              <a:buFont typeface="Arial" panose="020B0604020202020204" pitchFamily="34" charset="0"/>
              <a:buChar char="•"/>
            </a:pPr>
            <a:endParaRPr lang="en-US" sz="1600" dirty="0"/>
          </a:p>
        </p:txBody>
      </p:sp>
    </p:spTree>
    <p:extLst>
      <p:ext uri="{BB962C8B-B14F-4D97-AF65-F5344CB8AC3E}">
        <p14:creationId xmlns:p14="http://schemas.microsoft.com/office/powerpoint/2010/main" val="353413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20512-1635-4C90-908C-7E10CD046393}"/>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A878EC56-F60D-14FE-7609-8D8F8BA468CD}"/>
              </a:ext>
            </a:extLst>
          </p:cNvPr>
          <p:cNvSpPr txBox="1"/>
          <p:nvPr/>
        </p:nvSpPr>
        <p:spPr>
          <a:xfrm>
            <a:off x="290646" y="6304190"/>
            <a:ext cx="2135847" cy="184666"/>
          </a:xfrm>
          <a:prstGeom prst="rect">
            <a:avLst/>
          </a:prstGeom>
          <a:noFill/>
        </p:spPr>
        <p:txBody>
          <a:bodyPr wrap="square">
            <a:spAutoFit/>
          </a:bodyPr>
          <a:lstStyle/>
          <a:p>
            <a:r>
              <a:rPr lang="en-US" sz="600" spc="370" dirty="0">
                <a:solidFill>
                  <a:schemeClr val="bg1"/>
                </a:solidFill>
                <a:latin typeface="Suisse Int'l Mono" panose="020B0509000000000000" pitchFamily="50" charset="0"/>
              </a:rPr>
              <a:t>NOT FOR DISTRIBUTION</a:t>
            </a:r>
            <a:endParaRPr lang="en-US" sz="600" spc="370" dirty="0">
              <a:solidFill>
                <a:schemeClr val="bg1"/>
              </a:solidFill>
              <a:latin typeface="Suisse Intl" panose="020B0504000000000000" pitchFamily="34" charset="0"/>
            </a:endParaRPr>
          </a:p>
        </p:txBody>
      </p:sp>
      <p:sp>
        <p:nvSpPr>
          <p:cNvPr id="27" name="TextBox 26">
            <a:extLst>
              <a:ext uri="{FF2B5EF4-FFF2-40B4-BE49-F238E27FC236}">
                <a16:creationId xmlns:a16="http://schemas.microsoft.com/office/drawing/2014/main" id="{E7B4AFF6-49CB-AA79-62AB-31EB902CA148}"/>
              </a:ext>
            </a:extLst>
          </p:cNvPr>
          <p:cNvSpPr txBox="1"/>
          <p:nvPr/>
        </p:nvSpPr>
        <p:spPr>
          <a:xfrm>
            <a:off x="10367963" y="6304190"/>
            <a:ext cx="1643720" cy="184666"/>
          </a:xfrm>
          <a:prstGeom prst="rect">
            <a:avLst/>
          </a:prstGeom>
          <a:noFill/>
        </p:spPr>
        <p:txBody>
          <a:bodyPr wrap="square">
            <a:spAutoFit/>
          </a:bodyPr>
          <a:lstStyle/>
          <a:p>
            <a:pPr algn="r"/>
            <a:r>
              <a:rPr lang="en-US" sz="600" spc="400" dirty="0">
                <a:solidFill>
                  <a:schemeClr val="bg1"/>
                </a:solidFill>
                <a:latin typeface="Suisse Int'l Mono" panose="020B0509000000000000" pitchFamily="50" charset="0"/>
              </a:rPr>
              <a:t>JANUARY 2026</a:t>
            </a:r>
            <a:endParaRPr lang="en-US" sz="600" spc="400" dirty="0">
              <a:solidFill>
                <a:schemeClr val="bg1"/>
              </a:solidFill>
              <a:latin typeface="Suisse Intl" panose="020B0504000000000000" pitchFamily="34" charset="0"/>
            </a:endParaRPr>
          </a:p>
        </p:txBody>
      </p:sp>
      <p:pic>
        <p:nvPicPr>
          <p:cNvPr id="32" name="Picture 31">
            <a:extLst>
              <a:ext uri="{FF2B5EF4-FFF2-40B4-BE49-F238E27FC236}">
                <a16:creationId xmlns:a16="http://schemas.microsoft.com/office/drawing/2014/main" id="{1257B002-BCCD-DE24-315F-7FB37E2F78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89954" y="1442560"/>
            <a:ext cx="7012092" cy="3944301"/>
          </a:xfrm>
          <a:prstGeom prst="rect">
            <a:avLst/>
          </a:prstGeom>
        </p:spPr>
      </p:pic>
      <p:sp>
        <p:nvSpPr>
          <p:cNvPr id="4" name="Footer Placeholder 3">
            <a:extLst>
              <a:ext uri="{FF2B5EF4-FFF2-40B4-BE49-F238E27FC236}">
                <a16:creationId xmlns:a16="http://schemas.microsoft.com/office/drawing/2014/main" id="{EF13A50C-18FF-BA4C-EAF4-0DBE104D19BE}"/>
              </a:ext>
            </a:extLst>
          </p:cNvPr>
          <p:cNvSpPr>
            <a:spLocks noGrp="1"/>
          </p:cNvSpPr>
          <p:nvPr>
            <p:ph type="ftr" sz="quarter" idx="11"/>
          </p:nvPr>
        </p:nvSpPr>
        <p:spPr>
          <a:xfrm>
            <a:off x="290646" y="6304190"/>
            <a:ext cx="2135847" cy="182880"/>
          </a:xfrm>
          <a:prstGeom prst="rect">
            <a:avLst/>
          </a:prstGeom>
        </p:spPr>
        <p:txBody>
          <a:bodyPr/>
          <a:lstStyle/>
          <a:p>
            <a:pPr algn="ctr"/>
            <a:r>
              <a:rPr lang="en-US" spc="370" dirty="0"/>
              <a:t>PUBLIC</a:t>
            </a:r>
            <a:endParaRPr lang="en-US" spc="370" dirty="0">
              <a:latin typeface="Suisse Intl" panose="020B0504000000000000" pitchFamily="34" charset="0"/>
            </a:endParaRPr>
          </a:p>
          <a:p>
            <a:endParaRPr lang="en-US" dirty="0"/>
          </a:p>
        </p:txBody>
      </p:sp>
      <p:sp>
        <p:nvSpPr>
          <p:cNvPr id="5" name="Slide Number Placeholder 4">
            <a:extLst>
              <a:ext uri="{FF2B5EF4-FFF2-40B4-BE49-F238E27FC236}">
                <a16:creationId xmlns:a16="http://schemas.microsoft.com/office/drawing/2014/main" id="{3ADE767E-BA14-30CB-47F0-E53F1CFDD374}"/>
              </a:ext>
            </a:extLst>
          </p:cNvPr>
          <p:cNvSpPr>
            <a:spLocks noGrp="1"/>
          </p:cNvSpPr>
          <p:nvPr>
            <p:ph type="sldNum" sz="quarter" idx="12"/>
          </p:nvPr>
        </p:nvSpPr>
        <p:spPr>
          <a:xfrm>
            <a:off x="2502695" y="6304189"/>
            <a:ext cx="423862" cy="182880"/>
          </a:xfrm>
          <a:prstGeom prst="rect">
            <a:avLst/>
          </a:prstGeom>
        </p:spPr>
        <p:txBody>
          <a:bodyPr/>
          <a:lstStyle/>
          <a:p>
            <a:fld id="{C3FFB4ED-AD32-4087-8B8E-0F6248D50824}" type="slidenum">
              <a:rPr lang="en-US" smtClean="0"/>
              <a:pPr/>
              <a:t>24</a:t>
            </a:fld>
            <a:endParaRPr lang="en-US" sz="600" dirty="0"/>
          </a:p>
        </p:txBody>
      </p:sp>
      <p:grpSp>
        <p:nvGrpSpPr>
          <p:cNvPr id="11" name="Group 10">
            <a:extLst>
              <a:ext uri="{FF2B5EF4-FFF2-40B4-BE49-F238E27FC236}">
                <a16:creationId xmlns:a16="http://schemas.microsoft.com/office/drawing/2014/main" id="{E96EDF5B-B9EF-7B93-54FE-23856275F0C8}"/>
              </a:ext>
            </a:extLst>
          </p:cNvPr>
          <p:cNvGrpSpPr/>
          <p:nvPr/>
        </p:nvGrpSpPr>
        <p:grpSpPr>
          <a:xfrm>
            <a:off x="311943" y="6211094"/>
            <a:ext cx="11565732" cy="325437"/>
            <a:chOff x="311943" y="6211094"/>
            <a:chExt cx="11565732" cy="325437"/>
          </a:xfrm>
        </p:grpSpPr>
        <p:cxnSp>
          <p:nvCxnSpPr>
            <p:cNvPr id="12" name="Straight Connector 11">
              <a:extLst>
                <a:ext uri="{FF2B5EF4-FFF2-40B4-BE49-F238E27FC236}">
                  <a16:creationId xmlns:a16="http://schemas.microsoft.com/office/drawing/2014/main" id="{2AE72332-0846-4251-10B4-0E46544EEA53}"/>
                </a:ext>
              </a:extLst>
            </p:cNvPr>
            <p:cNvCxnSpPr>
              <a:cxnSpLocks/>
            </p:cNvCxnSpPr>
            <p:nvPr/>
          </p:nvCxnSpPr>
          <p:spPr>
            <a:xfrm>
              <a:off x="311943" y="6211094"/>
              <a:ext cx="11565732"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FAF1E88-8661-CFEF-610C-7DA23DB7705F}"/>
                </a:ext>
              </a:extLst>
            </p:cNvPr>
            <p:cNvCxnSpPr>
              <a:cxnSpLocks/>
            </p:cNvCxnSpPr>
            <p:nvPr/>
          </p:nvCxnSpPr>
          <p:spPr>
            <a:xfrm>
              <a:off x="2464593"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44ECDF-6ECC-8955-C0DA-78C01CB0F24E}"/>
                </a:ext>
              </a:extLst>
            </p:cNvPr>
            <p:cNvCxnSpPr>
              <a:cxnSpLocks/>
            </p:cNvCxnSpPr>
            <p:nvPr/>
          </p:nvCxnSpPr>
          <p:spPr>
            <a:xfrm>
              <a:off x="2967037"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5DF4EB4-E27D-9B14-5076-3290D827B950}"/>
                </a:ext>
              </a:extLst>
            </p:cNvPr>
            <p:cNvCxnSpPr>
              <a:cxnSpLocks/>
            </p:cNvCxnSpPr>
            <p:nvPr/>
          </p:nvCxnSpPr>
          <p:spPr>
            <a:xfrm>
              <a:off x="10293191" y="6211094"/>
              <a:ext cx="0" cy="325437"/>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Date Placeholder 1">
            <a:extLst>
              <a:ext uri="{FF2B5EF4-FFF2-40B4-BE49-F238E27FC236}">
                <a16:creationId xmlns:a16="http://schemas.microsoft.com/office/drawing/2014/main" id="{43140332-AF83-273F-2A0C-E30E59FCDCFA}"/>
              </a:ext>
            </a:extLst>
          </p:cNvPr>
          <p:cNvSpPr>
            <a:spLocks noGrp="1"/>
          </p:cNvSpPr>
          <p:nvPr>
            <p:ph type="dt" sz="half" idx="10"/>
          </p:nvPr>
        </p:nvSpPr>
        <p:spPr>
          <a:xfrm>
            <a:off x="11111569" y="6266654"/>
            <a:ext cx="912019" cy="274320"/>
          </a:xfrm>
        </p:spPr>
        <p:txBody>
          <a:bodyPr/>
          <a:lstStyle/>
          <a:p>
            <a:fld id="{2757A034-12F9-704D-A758-8999F49B44D4}" type="datetime6">
              <a:rPr lang="en-US" smtClean="0"/>
              <a:pPr/>
              <a:t>July 26</a:t>
            </a:fld>
            <a:endParaRPr lang="en-US" dirty="0"/>
          </a:p>
        </p:txBody>
      </p:sp>
    </p:spTree>
    <p:extLst>
      <p:ext uri="{BB962C8B-B14F-4D97-AF65-F5344CB8AC3E}">
        <p14:creationId xmlns:p14="http://schemas.microsoft.com/office/powerpoint/2010/main" val="203261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06B52-0033-63A1-065C-E05802620C51}"/>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BA01350E-D0F8-298F-2B81-6975C9C890CB}"/>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958EE7E6-563A-796E-0DF0-16217AE5561C}"/>
              </a:ext>
            </a:extLst>
          </p:cNvPr>
          <p:cNvSpPr>
            <a:spLocks noGrp="1"/>
          </p:cNvSpPr>
          <p:nvPr>
            <p:ph type="sldNum" sz="quarter" idx="12"/>
          </p:nvPr>
        </p:nvSpPr>
        <p:spPr/>
        <p:txBody>
          <a:bodyPr/>
          <a:lstStyle/>
          <a:p>
            <a:fld id="{C3FFB4ED-AD32-4087-8B8E-0F6248D50824}" type="slidenum">
              <a:rPr lang="en-US" smtClean="0"/>
              <a:pPr/>
              <a:t>3</a:t>
            </a:fld>
            <a:endParaRPr lang="en-US" dirty="0"/>
          </a:p>
        </p:txBody>
      </p:sp>
      <p:sp>
        <p:nvSpPr>
          <p:cNvPr id="5" name="Title 4">
            <a:extLst>
              <a:ext uri="{FF2B5EF4-FFF2-40B4-BE49-F238E27FC236}">
                <a16:creationId xmlns:a16="http://schemas.microsoft.com/office/drawing/2014/main" id="{BF83A54F-F17C-EF5D-8340-4527D4E5A5AD}"/>
              </a:ext>
            </a:extLst>
          </p:cNvPr>
          <p:cNvSpPr>
            <a:spLocks noGrp="1"/>
          </p:cNvSpPr>
          <p:nvPr>
            <p:ph type="title"/>
          </p:nvPr>
        </p:nvSpPr>
        <p:spPr>
          <a:xfrm>
            <a:off x="1065214" y="3320466"/>
            <a:ext cx="6520010" cy="480131"/>
          </a:xfrm>
        </p:spPr>
        <p:txBody>
          <a:bodyPr/>
          <a:lstStyle/>
          <a:p>
            <a:r>
              <a:rPr lang="en-US" dirty="0"/>
              <a:t>Scattering Calculations</a:t>
            </a:r>
          </a:p>
        </p:txBody>
      </p:sp>
      <p:sp>
        <p:nvSpPr>
          <p:cNvPr id="6" name="Text Placeholder 5">
            <a:extLst>
              <a:ext uri="{FF2B5EF4-FFF2-40B4-BE49-F238E27FC236}">
                <a16:creationId xmlns:a16="http://schemas.microsoft.com/office/drawing/2014/main" id="{87477691-9C51-C15F-F065-358DF26F0585}"/>
              </a:ext>
            </a:extLst>
          </p:cNvPr>
          <p:cNvSpPr>
            <a:spLocks noGrp="1"/>
          </p:cNvSpPr>
          <p:nvPr>
            <p:ph type="body" sz="quarter" idx="14"/>
          </p:nvPr>
        </p:nvSpPr>
        <p:spPr>
          <a:xfrm>
            <a:off x="1067593" y="3859525"/>
            <a:ext cx="8143313" cy="210669"/>
          </a:xfrm>
        </p:spPr>
        <p:txBody>
          <a:bodyPr/>
          <a:lstStyle/>
          <a:p>
            <a:r>
              <a:rPr lang="en-US" dirty="0"/>
              <a:t>How to estimate losses from RGS and </a:t>
            </a:r>
            <a:r>
              <a:rPr lang="en-US" dirty="0" err="1"/>
              <a:t>Touschek</a:t>
            </a:r>
            <a:endParaRPr lang="en-US" dirty="0"/>
          </a:p>
        </p:txBody>
      </p:sp>
      <p:sp>
        <p:nvSpPr>
          <p:cNvPr id="7" name="Date Placeholder 1">
            <a:extLst>
              <a:ext uri="{FF2B5EF4-FFF2-40B4-BE49-F238E27FC236}">
                <a16:creationId xmlns:a16="http://schemas.microsoft.com/office/drawing/2014/main" id="{AF447476-DF42-1DFF-E491-08F07C56EE16}"/>
              </a:ext>
            </a:extLst>
          </p:cNvPr>
          <p:cNvSpPr>
            <a:spLocks noGrp="1"/>
          </p:cNvSpPr>
          <p:nvPr>
            <p:ph type="dt" sz="half" idx="10"/>
          </p:nvPr>
        </p:nvSpPr>
        <p:spPr>
          <a:xfrm>
            <a:off x="11111569" y="6266654"/>
            <a:ext cx="912019" cy="274320"/>
          </a:xfrm>
        </p:spPr>
        <p:txBody>
          <a:bodyPr/>
          <a:lstStyle/>
          <a:p>
            <a:r>
              <a:rPr lang="en-US" dirty="0"/>
              <a:t>July 30</a:t>
            </a:r>
          </a:p>
        </p:txBody>
      </p:sp>
    </p:spTree>
    <p:extLst>
      <p:ext uri="{BB962C8B-B14F-4D97-AF65-F5344CB8AC3E}">
        <p14:creationId xmlns:p14="http://schemas.microsoft.com/office/powerpoint/2010/main" val="1446653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03010-9B99-6169-6D13-92118C3854D2}"/>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E13D2A19-FDA9-12FD-B6E3-6EB508A01AED}"/>
              </a:ext>
            </a:extLst>
          </p:cNvPr>
          <p:cNvSpPr>
            <a:spLocks noGrp="1"/>
          </p:cNvSpPr>
          <p:nvPr>
            <p:ph type="title"/>
          </p:nvPr>
        </p:nvSpPr>
        <p:spPr>
          <a:xfrm>
            <a:off x="567532" y="292458"/>
            <a:ext cx="7747127" cy="493981"/>
          </a:xfrm>
        </p:spPr>
        <p:txBody>
          <a:bodyPr/>
          <a:lstStyle/>
          <a:p>
            <a:r>
              <a:rPr lang="en-US" dirty="0"/>
              <a:t>We Study Three Scattering Processes</a:t>
            </a:r>
          </a:p>
        </p:txBody>
      </p:sp>
      <p:sp>
        <p:nvSpPr>
          <p:cNvPr id="2" name="Date Placeholder 1">
            <a:extLst>
              <a:ext uri="{FF2B5EF4-FFF2-40B4-BE49-F238E27FC236}">
                <a16:creationId xmlns:a16="http://schemas.microsoft.com/office/drawing/2014/main" id="{15B931B8-A8EB-AAAA-335A-0D01D5C1C3BF}"/>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F552E552-7075-5F80-52E9-ACC7B74FD96A}"/>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40DC9CE7-6B92-A27D-1551-87A6A79FE3E8}"/>
              </a:ext>
            </a:extLst>
          </p:cNvPr>
          <p:cNvSpPr>
            <a:spLocks noGrp="1"/>
          </p:cNvSpPr>
          <p:nvPr>
            <p:ph type="sldNum" sz="quarter" idx="12"/>
          </p:nvPr>
        </p:nvSpPr>
        <p:spPr/>
        <p:txBody>
          <a:bodyPr/>
          <a:lstStyle/>
          <a:p>
            <a:fld id="{C3FFB4ED-AD32-4087-8B8E-0F6248D50824}" type="slidenum">
              <a:rPr lang="en-US" smtClean="0"/>
              <a:pPr/>
              <a:t>4</a:t>
            </a:fld>
            <a:endParaRPr lang="en-US" dirty="0"/>
          </a:p>
        </p:txBody>
      </p:sp>
      <p:sp>
        <p:nvSpPr>
          <p:cNvPr id="5" name="Rounded Rectangle 4">
            <a:extLst>
              <a:ext uri="{FF2B5EF4-FFF2-40B4-BE49-F238E27FC236}">
                <a16:creationId xmlns:a16="http://schemas.microsoft.com/office/drawing/2014/main" id="{3200F842-40CF-D64E-3993-56BA52113261}"/>
              </a:ext>
            </a:extLst>
          </p:cNvPr>
          <p:cNvSpPr/>
          <p:nvPr/>
        </p:nvSpPr>
        <p:spPr>
          <a:xfrm>
            <a:off x="4315073" y="951814"/>
            <a:ext cx="3466768" cy="5087478"/>
          </a:xfrm>
          <a:prstGeom prst="roundRect">
            <a:avLst>
              <a:gd name="adj" fmla="val 9098"/>
            </a:avLst>
          </a:prstGeom>
          <a:solidFill>
            <a:schemeClr val="bg1"/>
          </a:solidFill>
          <a:ln w="762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EDAF3EF9-E1AE-0A27-3806-140BF300940F}"/>
              </a:ext>
            </a:extLst>
          </p:cNvPr>
          <p:cNvSpPr/>
          <p:nvPr/>
        </p:nvSpPr>
        <p:spPr>
          <a:xfrm>
            <a:off x="8143128" y="951813"/>
            <a:ext cx="3466768" cy="5087478"/>
          </a:xfrm>
          <a:prstGeom prst="roundRect">
            <a:avLst>
              <a:gd name="adj" fmla="val 9098"/>
            </a:avLst>
          </a:prstGeom>
          <a:solidFill>
            <a:schemeClr val="bg1"/>
          </a:solidFill>
          <a:ln w="762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F1A50F10-E4D8-D536-8FD4-BD6A4899A6B5}"/>
              </a:ext>
            </a:extLst>
          </p:cNvPr>
          <p:cNvSpPr/>
          <p:nvPr/>
        </p:nvSpPr>
        <p:spPr>
          <a:xfrm>
            <a:off x="487018" y="951815"/>
            <a:ext cx="3466768" cy="5087478"/>
          </a:xfrm>
          <a:prstGeom prst="roundRect">
            <a:avLst>
              <a:gd name="adj" fmla="val 9098"/>
            </a:avLst>
          </a:prstGeom>
          <a:solidFill>
            <a:schemeClr val="bg1"/>
          </a:solidFill>
          <a:ln w="762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4B3767E-32B1-4851-EC99-4F2EBB14564C}"/>
              </a:ext>
            </a:extLst>
          </p:cNvPr>
          <p:cNvSpPr txBox="1"/>
          <p:nvPr/>
        </p:nvSpPr>
        <p:spPr>
          <a:xfrm>
            <a:off x="743944" y="1051943"/>
            <a:ext cx="2952916" cy="477054"/>
          </a:xfrm>
          <a:prstGeom prst="rect">
            <a:avLst/>
          </a:prstGeom>
          <a:noFill/>
          <a:ln>
            <a:noFill/>
          </a:ln>
        </p:spPr>
        <p:txBody>
          <a:bodyPr wrap="square" rtlCol="0">
            <a:spAutoFit/>
          </a:bodyPr>
          <a:lstStyle/>
          <a:p>
            <a:pPr algn="ctr"/>
            <a:r>
              <a:rPr lang="en-US" sz="2500" b="1" err="1">
                <a:solidFill>
                  <a:srgbClr val="36174D"/>
                </a:solidFill>
              </a:rPr>
              <a:t>Touschek</a:t>
            </a:r>
            <a:endParaRPr lang="en-US" sz="2500" b="1">
              <a:solidFill>
                <a:srgbClr val="36174D"/>
              </a:solidFill>
            </a:endParaRPr>
          </a:p>
        </p:txBody>
      </p:sp>
      <p:sp>
        <p:nvSpPr>
          <p:cNvPr id="13" name="TextBox 12">
            <a:extLst>
              <a:ext uri="{FF2B5EF4-FFF2-40B4-BE49-F238E27FC236}">
                <a16:creationId xmlns:a16="http://schemas.microsoft.com/office/drawing/2014/main" id="{C6EF759F-9C15-A711-CAFF-1A5C4F4AE68F}"/>
              </a:ext>
            </a:extLst>
          </p:cNvPr>
          <p:cNvSpPr txBox="1"/>
          <p:nvPr/>
        </p:nvSpPr>
        <p:spPr>
          <a:xfrm>
            <a:off x="4486939" y="1051943"/>
            <a:ext cx="3136606" cy="477054"/>
          </a:xfrm>
          <a:prstGeom prst="rect">
            <a:avLst/>
          </a:prstGeom>
          <a:noFill/>
          <a:ln>
            <a:noFill/>
          </a:ln>
        </p:spPr>
        <p:txBody>
          <a:bodyPr wrap="square" rtlCol="0">
            <a:spAutoFit/>
          </a:bodyPr>
          <a:lstStyle/>
          <a:p>
            <a:pPr algn="ctr"/>
            <a:r>
              <a:rPr lang="en-US" sz="2500" b="1" dirty="0">
                <a:solidFill>
                  <a:srgbClr val="36174D"/>
                </a:solidFill>
              </a:rPr>
              <a:t>Bremsstrahlung</a:t>
            </a:r>
          </a:p>
        </p:txBody>
      </p:sp>
      <p:sp>
        <p:nvSpPr>
          <p:cNvPr id="14" name="TextBox 13">
            <a:extLst>
              <a:ext uri="{FF2B5EF4-FFF2-40B4-BE49-F238E27FC236}">
                <a16:creationId xmlns:a16="http://schemas.microsoft.com/office/drawing/2014/main" id="{FBC2286B-AD9B-2EFA-2968-D037B8D2FF23}"/>
              </a:ext>
            </a:extLst>
          </p:cNvPr>
          <p:cNvSpPr txBox="1"/>
          <p:nvPr/>
        </p:nvSpPr>
        <p:spPr>
          <a:xfrm>
            <a:off x="8400054" y="1051943"/>
            <a:ext cx="2952916" cy="477054"/>
          </a:xfrm>
          <a:prstGeom prst="rect">
            <a:avLst/>
          </a:prstGeom>
          <a:noFill/>
          <a:ln>
            <a:noFill/>
          </a:ln>
        </p:spPr>
        <p:txBody>
          <a:bodyPr wrap="square" rtlCol="0">
            <a:spAutoFit/>
          </a:bodyPr>
          <a:lstStyle/>
          <a:p>
            <a:pPr algn="ctr"/>
            <a:r>
              <a:rPr lang="en-US" sz="2500" b="1">
                <a:solidFill>
                  <a:srgbClr val="36174D"/>
                </a:solidFill>
              </a:rPr>
              <a:t>Coulomb</a:t>
            </a:r>
          </a:p>
        </p:txBody>
      </p:sp>
      <p:sp>
        <p:nvSpPr>
          <p:cNvPr id="15" name="TextBox 14">
            <a:extLst>
              <a:ext uri="{FF2B5EF4-FFF2-40B4-BE49-F238E27FC236}">
                <a16:creationId xmlns:a16="http://schemas.microsoft.com/office/drawing/2014/main" id="{1EF960AE-47CC-17F2-5050-0A78B8453647}"/>
              </a:ext>
            </a:extLst>
          </p:cNvPr>
          <p:cNvSpPr txBox="1"/>
          <p:nvPr/>
        </p:nvSpPr>
        <p:spPr>
          <a:xfrm>
            <a:off x="619044" y="3872700"/>
            <a:ext cx="3202717" cy="1015663"/>
          </a:xfrm>
          <a:prstGeom prst="rect">
            <a:avLst/>
          </a:prstGeom>
          <a:noFill/>
        </p:spPr>
        <p:txBody>
          <a:bodyPr wrap="square" rtlCol="0">
            <a:spAutoFit/>
          </a:bodyPr>
          <a:lstStyle/>
          <a:p>
            <a:pPr marL="285750" indent="-285750">
              <a:buFont typeface="Arial" panose="020B0604020202020204" pitchFamily="34" charset="0"/>
              <a:buChar char="•"/>
            </a:pPr>
            <a:r>
              <a:rPr lang="en-US" sz="1200" dirty="0"/>
              <a:t>Two electrons scatter in the beam’s rest frame</a:t>
            </a:r>
          </a:p>
          <a:p>
            <a:pPr marL="285750" indent="-285750">
              <a:buFont typeface="Arial" panose="020B0604020202020204" pitchFamily="34" charset="0"/>
              <a:buChar char="•"/>
            </a:pPr>
            <a:r>
              <a:rPr lang="en-US" sz="1200" dirty="0"/>
              <a:t>Transverse momentum is converted into longitudinal momentum which can be large when boosted into lab frame.</a:t>
            </a:r>
          </a:p>
        </p:txBody>
      </p:sp>
      <p:sp>
        <p:nvSpPr>
          <p:cNvPr id="16" name="TextBox 15">
            <a:extLst>
              <a:ext uri="{FF2B5EF4-FFF2-40B4-BE49-F238E27FC236}">
                <a16:creationId xmlns:a16="http://schemas.microsoft.com/office/drawing/2014/main" id="{A7F6B142-FFB4-088B-2738-1CF0ED026995}"/>
              </a:ext>
            </a:extLst>
          </p:cNvPr>
          <p:cNvSpPr txBox="1"/>
          <p:nvPr/>
        </p:nvSpPr>
        <p:spPr>
          <a:xfrm>
            <a:off x="4488256" y="3682639"/>
            <a:ext cx="3215487" cy="1015663"/>
          </a:xfrm>
          <a:prstGeom prst="rect">
            <a:avLst/>
          </a:prstGeom>
          <a:noFill/>
        </p:spPr>
        <p:txBody>
          <a:bodyPr wrap="square" rtlCol="0">
            <a:spAutoFit/>
          </a:bodyPr>
          <a:lstStyle/>
          <a:p>
            <a:pPr marL="285750" indent="-285750">
              <a:buFont typeface="Arial" panose="020B0604020202020204" pitchFamily="34" charset="0"/>
              <a:buChar char="•"/>
            </a:pPr>
            <a:r>
              <a:rPr lang="en-US" sz="1200" dirty="0"/>
              <a:t>Single particle scattering process</a:t>
            </a:r>
          </a:p>
          <a:p>
            <a:pPr marL="285750" indent="-285750">
              <a:buFont typeface="Arial" panose="020B0604020202020204" pitchFamily="34" charset="0"/>
              <a:buChar char="•"/>
            </a:pPr>
            <a:r>
              <a:rPr lang="en-US" sz="1200" dirty="0"/>
              <a:t>Electrons fly past nuclei of residual gas and are slowed without much deflection</a:t>
            </a:r>
          </a:p>
          <a:p>
            <a:pPr marL="285750" indent="-285750">
              <a:buFont typeface="Arial" panose="020B0604020202020204" pitchFamily="34" charset="0"/>
              <a:buChar char="•"/>
            </a:pPr>
            <a:r>
              <a:rPr lang="en-US" sz="1200" dirty="0"/>
              <a:t>EM radiation is given off with the energy coming from the scattered electron</a:t>
            </a:r>
          </a:p>
        </p:txBody>
      </p:sp>
      <p:sp>
        <p:nvSpPr>
          <p:cNvPr id="17" name="TextBox 16">
            <a:extLst>
              <a:ext uri="{FF2B5EF4-FFF2-40B4-BE49-F238E27FC236}">
                <a16:creationId xmlns:a16="http://schemas.microsoft.com/office/drawing/2014/main" id="{002A03F0-2B95-9045-BE9D-5F35111861AD}"/>
              </a:ext>
            </a:extLst>
          </p:cNvPr>
          <p:cNvSpPr txBox="1"/>
          <p:nvPr/>
        </p:nvSpPr>
        <p:spPr>
          <a:xfrm>
            <a:off x="8263557" y="3706177"/>
            <a:ext cx="3225909" cy="1200329"/>
          </a:xfrm>
          <a:prstGeom prst="rect">
            <a:avLst/>
          </a:prstGeom>
          <a:noFill/>
        </p:spPr>
        <p:txBody>
          <a:bodyPr wrap="square" rtlCol="0">
            <a:spAutoFit/>
          </a:bodyPr>
          <a:lstStyle/>
          <a:p>
            <a:pPr marL="285750" indent="-285750">
              <a:buFont typeface="Arial" panose="020B0604020202020204" pitchFamily="34" charset="0"/>
              <a:buChar char="•"/>
            </a:pPr>
            <a:r>
              <a:rPr lang="en-US" sz="1200"/>
              <a:t>Single particle scattering process</a:t>
            </a:r>
          </a:p>
          <a:p>
            <a:pPr marL="285750" indent="-285750">
              <a:buFont typeface="Arial" panose="020B0604020202020204" pitchFamily="34" charset="0"/>
              <a:buChar char="•"/>
            </a:pPr>
            <a:r>
              <a:rPr lang="en-US" sz="1200"/>
              <a:t>As the electron flies past a residual gas nucleus, it is bent without changing the energy much.</a:t>
            </a:r>
          </a:p>
          <a:p>
            <a:pPr marL="285750" indent="-285750">
              <a:buFont typeface="Arial" panose="020B0604020202020204" pitchFamily="34" charset="0"/>
              <a:buChar char="•"/>
            </a:pPr>
            <a:r>
              <a:rPr lang="en-US" sz="1200"/>
              <a:t>The particle receives a kick in the transverse plane</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2BC9F06-5590-2604-84B3-AB8747D6A220}"/>
                  </a:ext>
                </a:extLst>
              </p:cNvPr>
              <p:cNvSpPr txBox="1"/>
              <p:nvPr/>
            </p:nvSpPr>
            <p:spPr>
              <a:xfrm>
                <a:off x="922877" y="5255904"/>
                <a:ext cx="2573845" cy="633571"/>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𝑟</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2</m:t>
                              </m:r>
                            </m:sup>
                          </m:sSup>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𝑥</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𝑦</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𝑧</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𝑝𝑥</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𝑝𝑦</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𝑝𝑧</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4</m:t>
                              </m:r>
                            </m:sup>
                          </m:sSup>
                        </m:den>
                      </m:f>
                    </m:oMath>
                  </m:oMathPara>
                </a14:m>
                <a:endParaRPr lang="en-US" dirty="0"/>
              </a:p>
            </p:txBody>
          </p:sp>
        </mc:Choice>
        <mc:Fallback xmlns="">
          <p:sp>
            <p:nvSpPr>
              <p:cNvPr id="18" name="TextBox 17">
                <a:extLst>
                  <a:ext uri="{FF2B5EF4-FFF2-40B4-BE49-F238E27FC236}">
                    <a16:creationId xmlns:a16="http://schemas.microsoft.com/office/drawing/2014/main" id="{E2BC9F06-5590-2604-84B3-AB8747D6A220}"/>
                  </a:ext>
                </a:extLst>
              </p:cNvPr>
              <p:cNvSpPr txBox="1">
                <a:spLocks noRot="1" noChangeAspect="1" noMove="1" noResize="1" noEditPoints="1" noAdjustHandles="1" noChangeArrowheads="1" noChangeShapeType="1" noTextEdit="1"/>
              </p:cNvSpPr>
              <p:nvPr/>
            </p:nvSpPr>
            <p:spPr>
              <a:xfrm>
                <a:off x="922877" y="5255904"/>
                <a:ext cx="2573845" cy="633571"/>
              </a:xfrm>
              <a:prstGeom prst="rect">
                <a:avLst/>
              </a:prstGeom>
              <a:blipFill>
                <a:blip r:embed="rId2"/>
                <a:stretch>
                  <a:fillRect l="-490" b="-98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8AAF54C-B108-A909-64D8-ED736664E4F2}"/>
                  </a:ext>
                </a:extLst>
              </p:cNvPr>
              <p:cNvSpPr txBox="1"/>
              <p:nvPr/>
            </p:nvSpPr>
            <p:spPr>
              <a:xfrm>
                <a:off x="5457909" y="5508343"/>
                <a:ext cx="1276182"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𝑛</m:t>
                      </m:r>
                      <m:r>
                        <a:rPr lang="en-US" b="0" i="1" smtClean="0">
                          <a:latin typeface="Cambria Math" panose="02040503050406030204" pitchFamily="18" charset="0"/>
                        </a:rPr>
                        <m:t>∝−</m:t>
                      </m:r>
                      <m:r>
                        <m:rPr>
                          <m:sty m:val="p"/>
                        </m:rPr>
                        <a:rPr lang="en-US" b="0" i="0" smtClean="0">
                          <a:latin typeface="Cambria Math" panose="02040503050406030204" pitchFamily="18" charset="0"/>
                        </a:rPr>
                        <m:t>log</m:t>
                      </m:r>
                      <m:r>
                        <a:rPr lang="en-US" b="0" i="1" smtClean="0">
                          <a:latin typeface="Cambria Math" panose="02040503050406030204" pitchFamily="18" charset="0"/>
                        </a:rPr>
                        <m:t>⁡(</m:t>
                      </m:r>
                      <m:r>
                        <a:rPr lang="en-US" b="0" i="1" smtClean="0">
                          <a:latin typeface="Cambria Math" panose="02040503050406030204" pitchFamily="18" charset="0"/>
                        </a:rPr>
                        <m:t>𝛿</m:t>
                      </m:r>
                      <m:r>
                        <a:rPr lang="en-US" b="0" i="1" smtClean="0">
                          <a:latin typeface="Cambria Math" panose="02040503050406030204" pitchFamily="18" charset="0"/>
                        </a:rPr>
                        <m:t>)</m:t>
                      </m:r>
                    </m:oMath>
                  </m:oMathPara>
                </a14:m>
                <a:endParaRPr lang="en-US" dirty="0"/>
              </a:p>
            </p:txBody>
          </p:sp>
        </mc:Choice>
        <mc:Fallback xmlns="">
          <p:sp>
            <p:nvSpPr>
              <p:cNvPr id="19" name="TextBox 18">
                <a:extLst>
                  <a:ext uri="{FF2B5EF4-FFF2-40B4-BE49-F238E27FC236}">
                    <a16:creationId xmlns:a16="http://schemas.microsoft.com/office/drawing/2014/main" id="{28AAF54C-B108-A909-64D8-ED736664E4F2}"/>
                  </a:ext>
                </a:extLst>
              </p:cNvPr>
              <p:cNvSpPr txBox="1">
                <a:spLocks noRot="1" noChangeAspect="1" noMove="1" noResize="1" noEditPoints="1" noAdjustHandles="1" noChangeArrowheads="1" noChangeShapeType="1" noTextEdit="1"/>
              </p:cNvSpPr>
              <p:nvPr/>
            </p:nvSpPr>
            <p:spPr>
              <a:xfrm>
                <a:off x="5457909" y="5508343"/>
                <a:ext cx="1276182" cy="276999"/>
              </a:xfrm>
              <a:prstGeom prst="rect">
                <a:avLst/>
              </a:prstGeom>
              <a:blipFill>
                <a:blip r:embed="rId3"/>
                <a:stretch>
                  <a:fillRect l="-1961" r="-5882" b="-391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8A482989-7C87-46CF-CDC6-F515265D4DA4}"/>
                  </a:ext>
                </a:extLst>
              </p:cNvPr>
              <p:cNvSpPr txBox="1"/>
              <p:nvPr/>
            </p:nvSpPr>
            <p:spPr>
              <a:xfrm>
                <a:off x="9526607" y="5307389"/>
                <a:ext cx="699807" cy="563744"/>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𝑟</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2</m:t>
                              </m:r>
                            </m:sup>
                          </m:sSup>
                        </m:den>
                      </m:f>
                    </m:oMath>
                  </m:oMathPara>
                </a14:m>
                <a:endParaRPr lang="en-US" dirty="0"/>
              </a:p>
            </p:txBody>
          </p:sp>
        </mc:Choice>
        <mc:Fallback xmlns="">
          <p:sp>
            <p:nvSpPr>
              <p:cNvPr id="20" name="TextBox 19">
                <a:extLst>
                  <a:ext uri="{FF2B5EF4-FFF2-40B4-BE49-F238E27FC236}">
                    <a16:creationId xmlns:a16="http://schemas.microsoft.com/office/drawing/2014/main" id="{8A482989-7C87-46CF-CDC6-F515265D4DA4}"/>
                  </a:ext>
                </a:extLst>
              </p:cNvPr>
              <p:cNvSpPr txBox="1">
                <a:spLocks noRot="1" noChangeAspect="1" noMove="1" noResize="1" noEditPoints="1" noAdjustHandles="1" noChangeArrowheads="1" noChangeShapeType="1" noTextEdit="1"/>
              </p:cNvSpPr>
              <p:nvPr/>
            </p:nvSpPr>
            <p:spPr>
              <a:xfrm>
                <a:off x="9526607" y="5307389"/>
                <a:ext cx="699807" cy="563744"/>
              </a:xfrm>
              <a:prstGeom prst="rect">
                <a:avLst/>
              </a:prstGeom>
              <a:blipFill>
                <a:blip r:embed="rId4"/>
                <a:stretch>
                  <a:fillRect l="-5357" t="-6667" r="-1786" b="-11111"/>
                </a:stretch>
              </a:blipFill>
            </p:spPr>
            <p:txBody>
              <a:bodyPr/>
              <a:lstStyle/>
              <a:p>
                <a:r>
                  <a:rPr lang="en-US">
                    <a:noFill/>
                  </a:rPr>
                  <a:t> </a:t>
                </a:r>
              </a:p>
            </p:txBody>
          </p:sp>
        </mc:Fallback>
      </mc:AlternateContent>
      <p:pic>
        <p:nvPicPr>
          <p:cNvPr id="21" name="Picture 2" descr="Nondestructive Evaluation Physics : X-Ray">
            <a:extLst>
              <a:ext uri="{FF2B5EF4-FFF2-40B4-BE49-F238E27FC236}">
                <a16:creationId xmlns:a16="http://schemas.microsoft.com/office/drawing/2014/main" id="{F21AC668-3241-89DB-6308-EA9355A4FF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5928" y="1604625"/>
            <a:ext cx="2105058" cy="1908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2" name="Picture 2" descr="Nondestructive Evaluation Physics : X-Ray">
            <a:extLst>
              <a:ext uri="{FF2B5EF4-FFF2-40B4-BE49-F238E27FC236}">
                <a16:creationId xmlns:a16="http://schemas.microsoft.com/office/drawing/2014/main" id="{216FC5B2-4638-EED0-CA73-6196D1DC12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3982" y="1598657"/>
            <a:ext cx="2105058" cy="1908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3" name="Oval 22">
            <a:extLst>
              <a:ext uri="{FF2B5EF4-FFF2-40B4-BE49-F238E27FC236}">
                <a16:creationId xmlns:a16="http://schemas.microsoft.com/office/drawing/2014/main" id="{3F2CF229-80CC-2E0C-D250-143E618EAD46}"/>
              </a:ext>
            </a:extLst>
          </p:cNvPr>
          <p:cNvSpPr/>
          <p:nvPr/>
        </p:nvSpPr>
        <p:spPr>
          <a:xfrm>
            <a:off x="4992786" y="3000717"/>
            <a:ext cx="1423447" cy="625780"/>
          </a:xfrm>
          <a:prstGeom prst="ellipse">
            <a:avLst/>
          </a:prstGeom>
          <a:noFill/>
          <a:ln w="381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4" name="Oval 23">
            <a:extLst>
              <a:ext uri="{FF2B5EF4-FFF2-40B4-BE49-F238E27FC236}">
                <a16:creationId xmlns:a16="http://schemas.microsoft.com/office/drawing/2014/main" id="{B9521262-842C-531E-EDF5-C59CD5BDAC91}"/>
              </a:ext>
            </a:extLst>
          </p:cNvPr>
          <p:cNvSpPr/>
          <p:nvPr/>
        </p:nvSpPr>
        <p:spPr>
          <a:xfrm>
            <a:off x="9632345" y="2407541"/>
            <a:ext cx="1423447" cy="625780"/>
          </a:xfrm>
          <a:prstGeom prst="ellipse">
            <a:avLst/>
          </a:prstGeom>
          <a:noFill/>
          <a:ln w="381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pic>
        <p:nvPicPr>
          <p:cNvPr id="25" name="Picture 24">
            <a:extLst>
              <a:ext uri="{FF2B5EF4-FFF2-40B4-BE49-F238E27FC236}">
                <a16:creationId xmlns:a16="http://schemas.microsoft.com/office/drawing/2014/main" id="{D9A6B60A-2E4C-BF18-542A-E00646E02FA2}"/>
              </a:ext>
            </a:extLst>
          </p:cNvPr>
          <p:cNvPicPr>
            <a:picLocks noChangeAspect="1"/>
          </p:cNvPicPr>
          <p:nvPr/>
        </p:nvPicPr>
        <p:blipFill>
          <a:blip r:embed="rId6"/>
          <a:stretch>
            <a:fillRect/>
          </a:stretch>
        </p:blipFill>
        <p:spPr>
          <a:xfrm>
            <a:off x="582104" y="1723503"/>
            <a:ext cx="3215487" cy="1659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653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0EA75-65C6-11B4-7CC7-568FF6020CF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98EF766D-C515-7C56-2B05-C19394DC9DAF}"/>
              </a:ext>
            </a:extLst>
          </p:cNvPr>
          <p:cNvSpPr>
            <a:spLocks noGrp="1"/>
          </p:cNvSpPr>
          <p:nvPr>
            <p:ph type="title"/>
          </p:nvPr>
        </p:nvSpPr>
        <p:spPr>
          <a:xfrm>
            <a:off x="148856" y="313723"/>
            <a:ext cx="10706985" cy="493981"/>
          </a:xfrm>
        </p:spPr>
        <p:txBody>
          <a:bodyPr/>
          <a:lstStyle/>
          <a:p>
            <a:r>
              <a:rPr lang="en-US" dirty="0"/>
              <a:t>Loss Calc. Comes Down to Monte-Carlo Integral</a:t>
            </a:r>
          </a:p>
        </p:txBody>
      </p:sp>
      <p:sp>
        <p:nvSpPr>
          <p:cNvPr id="2" name="Date Placeholder 1">
            <a:extLst>
              <a:ext uri="{FF2B5EF4-FFF2-40B4-BE49-F238E27FC236}">
                <a16:creationId xmlns:a16="http://schemas.microsoft.com/office/drawing/2014/main" id="{D4679945-9F45-806D-08C6-131C4CF74FD9}"/>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E2A4BAE7-C45A-5C76-1826-2F017622F481}"/>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93A1E03D-2B96-260B-0383-9033D4F41299}"/>
              </a:ext>
            </a:extLst>
          </p:cNvPr>
          <p:cNvSpPr>
            <a:spLocks noGrp="1"/>
          </p:cNvSpPr>
          <p:nvPr>
            <p:ph type="sldNum" sz="quarter" idx="12"/>
          </p:nvPr>
        </p:nvSpPr>
        <p:spPr/>
        <p:txBody>
          <a:bodyPr/>
          <a:lstStyle/>
          <a:p>
            <a:fld id="{C3FFB4ED-AD32-4087-8B8E-0F6248D50824}" type="slidenum">
              <a:rPr lang="en-US" smtClean="0"/>
              <a:pPr/>
              <a:t>5</a:t>
            </a:fld>
            <a:endParaRPr lang="en-US" dirty="0"/>
          </a:p>
        </p:txBody>
      </p:sp>
      <p:sp>
        <p:nvSpPr>
          <p:cNvPr id="5" name="Rectangle 4">
            <a:extLst>
              <a:ext uri="{FF2B5EF4-FFF2-40B4-BE49-F238E27FC236}">
                <a16:creationId xmlns:a16="http://schemas.microsoft.com/office/drawing/2014/main" id="{85D650F9-03EE-535A-C0CE-A3D2E1ABBC77}"/>
              </a:ext>
            </a:extLst>
          </p:cNvPr>
          <p:cNvSpPr/>
          <p:nvPr/>
        </p:nvSpPr>
        <p:spPr>
          <a:xfrm>
            <a:off x="5382115" y="4231759"/>
            <a:ext cx="6524986" cy="1836128"/>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B61A42C-2F5D-C714-4D4B-0021527DE625}"/>
              </a:ext>
            </a:extLst>
          </p:cNvPr>
          <p:cNvSpPr/>
          <p:nvPr/>
        </p:nvSpPr>
        <p:spPr>
          <a:xfrm>
            <a:off x="284899" y="3099061"/>
            <a:ext cx="4994111" cy="2970313"/>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78DC996-0FF6-56BC-81B1-511BF3B4C4BA}"/>
              </a:ext>
            </a:extLst>
          </p:cNvPr>
          <p:cNvSpPr/>
          <p:nvPr/>
        </p:nvSpPr>
        <p:spPr>
          <a:xfrm>
            <a:off x="284899" y="1148316"/>
            <a:ext cx="4994111" cy="179986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6">
            <a:extLst>
              <a:ext uri="{FF2B5EF4-FFF2-40B4-BE49-F238E27FC236}">
                <a16:creationId xmlns:a16="http://schemas.microsoft.com/office/drawing/2014/main" id="{2F24B62B-3DA1-8274-EBED-A2596AAE129C}"/>
              </a:ext>
            </a:extLst>
          </p:cNvPr>
          <p:cNvPicPr>
            <a:picLocks noChangeAspect="1"/>
          </p:cNvPicPr>
          <p:nvPr/>
        </p:nvPicPr>
        <p:blipFill>
          <a:blip r:embed="rId2"/>
          <a:stretch>
            <a:fillRect/>
          </a:stretch>
        </p:blipFill>
        <p:spPr>
          <a:xfrm>
            <a:off x="880882" y="1901818"/>
            <a:ext cx="4009272" cy="954014"/>
          </a:xfrm>
          <a:prstGeom prst="rect">
            <a:avLst/>
          </a:prstGeom>
        </p:spPr>
      </p:pic>
      <p:sp>
        <p:nvSpPr>
          <p:cNvPr id="13" name="TextBox 12">
            <a:extLst>
              <a:ext uri="{FF2B5EF4-FFF2-40B4-BE49-F238E27FC236}">
                <a16:creationId xmlns:a16="http://schemas.microsoft.com/office/drawing/2014/main" id="{8E4F9AD8-8119-EC76-E45B-B18CF5F25AC6}"/>
              </a:ext>
            </a:extLst>
          </p:cNvPr>
          <p:cNvSpPr txBox="1"/>
          <p:nvPr/>
        </p:nvSpPr>
        <p:spPr>
          <a:xfrm>
            <a:off x="1105816" y="1285942"/>
            <a:ext cx="3751868" cy="369332"/>
          </a:xfrm>
          <a:prstGeom prst="rect">
            <a:avLst/>
          </a:prstGeom>
          <a:noFill/>
        </p:spPr>
        <p:txBody>
          <a:bodyPr wrap="square" rtlCol="0">
            <a:spAutoFit/>
          </a:bodyPr>
          <a:lstStyle/>
          <a:p>
            <a:pPr algn="ctr"/>
            <a:r>
              <a:rPr lang="en-US" b="1" dirty="0"/>
              <a:t>Total Particle Loss Along Lattice</a:t>
            </a:r>
          </a:p>
        </p:txBody>
      </p:sp>
      <p:pic>
        <p:nvPicPr>
          <p:cNvPr id="14" name="Picture 13">
            <a:extLst>
              <a:ext uri="{FF2B5EF4-FFF2-40B4-BE49-F238E27FC236}">
                <a16:creationId xmlns:a16="http://schemas.microsoft.com/office/drawing/2014/main" id="{B3253306-487D-4703-32A1-2E2A4D9CCE99}"/>
              </a:ext>
            </a:extLst>
          </p:cNvPr>
          <p:cNvPicPr>
            <a:picLocks noChangeAspect="1"/>
          </p:cNvPicPr>
          <p:nvPr/>
        </p:nvPicPr>
        <p:blipFill>
          <a:blip r:embed="rId3"/>
          <a:stretch>
            <a:fillRect/>
          </a:stretch>
        </p:blipFill>
        <p:spPr>
          <a:xfrm>
            <a:off x="673754" y="3823932"/>
            <a:ext cx="4216400" cy="1003300"/>
          </a:xfrm>
          <a:prstGeom prst="rect">
            <a:avLst/>
          </a:prstGeom>
        </p:spPr>
      </p:pic>
      <p:pic>
        <p:nvPicPr>
          <p:cNvPr id="15" name="Picture 14">
            <a:extLst>
              <a:ext uri="{FF2B5EF4-FFF2-40B4-BE49-F238E27FC236}">
                <a16:creationId xmlns:a16="http://schemas.microsoft.com/office/drawing/2014/main" id="{0F2080A3-458E-DED5-CF5E-9C364FA51115}"/>
              </a:ext>
            </a:extLst>
          </p:cNvPr>
          <p:cNvPicPr>
            <a:picLocks noChangeAspect="1"/>
          </p:cNvPicPr>
          <p:nvPr/>
        </p:nvPicPr>
        <p:blipFill>
          <a:blip r:embed="rId4"/>
          <a:stretch>
            <a:fillRect/>
          </a:stretch>
        </p:blipFill>
        <p:spPr>
          <a:xfrm>
            <a:off x="388004" y="4819535"/>
            <a:ext cx="4787900" cy="1003300"/>
          </a:xfrm>
          <a:prstGeom prst="rect">
            <a:avLst/>
          </a:prstGeom>
        </p:spPr>
      </p:pic>
      <p:sp>
        <p:nvSpPr>
          <p:cNvPr id="16" name="TextBox 15">
            <a:extLst>
              <a:ext uri="{FF2B5EF4-FFF2-40B4-BE49-F238E27FC236}">
                <a16:creationId xmlns:a16="http://schemas.microsoft.com/office/drawing/2014/main" id="{6CD6B39D-35EE-CEAF-0AF0-1594CE7D57AB}"/>
              </a:ext>
            </a:extLst>
          </p:cNvPr>
          <p:cNvSpPr txBox="1"/>
          <p:nvPr/>
        </p:nvSpPr>
        <p:spPr>
          <a:xfrm>
            <a:off x="485702" y="3238137"/>
            <a:ext cx="4543498" cy="646331"/>
          </a:xfrm>
          <a:prstGeom prst="rect">
            <a:avLst/>
          </a:prstGeom>
          <a:noFill/>
        </p:spPr>
        <p:txBody>
          <a:bodyPr wrap="square" rtlCol="0">
            <a:spAutoFit/>
          </a:bodyPr>
          <a:lstStyle/>
          <a:p>
            <a:pPr algn="ctr"/>
            <a:r>
              <a:rPr lang="en-US" b="1" dirty="0"/>
              <a:t> Number of Particles Scattered into ”bin”</a:t>
            </a:r>
          </a:p>
        </p:txBody>
      </p:sp>
      <p:pic>
        <p:nvPicPr>
          <p:cNvPr id="17" name="Picture 16">
            <a:extLst>
              <a:ext uri="{FF2B5EF4-FFF2-40B4-BE49-F238E27FC236}">
                <a16:creationId xmlns:a16="http://schemas.microsoft.com/office/drawing/2014/main" id="{61089B99-11CD-A47C-B719-2CC946291CD8}"/>
              </a:ext>
            </a:extLst>
          </p:cNvPr>
          <p:cNvPicPr>
            <a:picLocks noChangeAspect="1"/>
          </p:cNvPicPr>
          <p:nvPr/>
        </p:nvPicPr>
        <p:blipFill rotWithShape="1">
          <a:blip r:embed="rId5"/>
          <a:srcRect t="12652" b="12474"/>
          <a:stretch/>
        </p:blipFill>
        <p:spPr>
          <a:xfrm>
            <a:off x="5504796" y="5149869"/>
            <a:ext cx="6299200" cy="751214"/>
          </a:xfrm>
          <a:prstGeom prst="rect">
            <a:avLst/>
          </a:prstGeom>
        </p:spPr>
      </p:pic>
      <p:sp>
        <p:nvSpPr>
          <p:cNvPr id="18" name="TextBox 17">
            <a:extLst>
              <a:ext uri="{FF2B5EF4-FFF2-40B4-BE49-F238E27FC236}">
                <a16:creationId xmlns:a16="http://schemas.microsoft.com/office/drawing/2014/main" id="{52A10FA8-7743-E760-505B-E9DD3A5D11C6}"/>
              </a:ext>
            </a:extLst>
          </p:cNvPr>
          <p:cNvSpPr txBox="1"/>
          <p:nvPr/>
        </p:nvSpPr>
        <p:spPr>
          <a:xfrm>
            <a:off x="5699387" y="4457947"/>
            <a:ext cx="5910018" cy="369332"/>
          </a:xfrm>
          <a:prstGeom prst="rect">
            <a:avLst/>
          </a:prstGeom>
          <a:noFill/>
        </p:spPr>
        <p:txBody>
          <a:bodyPr wrap="square" rtlCol="0">
            <a:spAutoFit/>
          </a:bodyPr>
          <a:lstStyle/>
          <a:p>
            <a:pPr algn="ctr"/>
            <a:r>
              <a:rPr lang="en-US" b="1" dirty="0"/>
              <a:t>Kernel Density Estimator Version of Deposition Calculation</a:t>
            </a:r>
          </a:p>
        </p:txBody>
      </p:sp>
      <p:sp>
        <p:nvSpPr>
          <p:cNvPr id="19" name="Content Placeholder 1">
            <a:extLst>
              <a:ext uri="{FF2B5EF4-FFF2-40B4-BE49-F238E27FC236}">
                <a16:creationId xmlns:a16="http://schemas.microsoft.com/office/drawing/2014/main" id="{968A2AF3-4EEC-F451-6677-69F838D0A155}"/>
              </a:ext>
            </a:extLst>
          </p:cNvPr>
          <p:cNvSpPr txBox="1">
            <a:spLocks/>
          </p:cNvSpPr>
          <p:nvPr/>
        </p:nvSpPr>
        <p:spPr>
          <a:xfrm>
            <a:off x="5596771" y="1176061"/>
            <a:ext cx="6310330" cy="2926137"/>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To find total particle loss, integrate the differential scatter rate against an “aperture function” and along the lattice</a:t>
            </a:r>
          </a:p>
          <a:p>
            <a:r>
              <a:rPr lang="en-US" dirty="0">
                <a:latin typeface="+mn-lt"/>
              </a:rPr>
              <a:t>Also interested in the amount of particle deposition at different points along the lattice</a:t>
            </a:r>
          </a:p>
          <a:p>
            <a:pPr lvl="1"/>
            <a:r>
              <a:rPr lang="en-US" dirty="0">
                <a:latin typeface="+mn-lt"/>
              </a:rPr>
              <a:t>Histogram: integrate the number of particles where the location of loss (s hat) falls inside the bin</a:t>
            </a:r>
          </a:p>
          <a:p>
            <a:pPr lvl="1"/>
            <a:r>
              <a:rPr lang="en-US" dirty="0">
                <a:latin typeface="+mn-lt"/>
              </a:rPr>
              <a:t>Kernel estimate: integrate the density against a kernel which lets us cast result in terms of integral WRT lattice coordinate</a:t>
            </a:r>
          </a:p>
          <a:p>
            <a:r>
              <a:rPr lang="en-US" dirty="0">
                <a:latin typeface="+mn-lt"/>
              </a:rPr>
              <a:t>Bottom Line: numerically calculate an integral of the scattering rate against a function of the lattice</a:t>
            </a:r>
          </a:p>
        </p:txBody>
      </p:sp>
    </p:spTree>
    <p:extLst>
      <p:ext uri="{BB962C8B-B14F-4D97-AF65-F5344CB8AC3E}">
        <p14:creationId xmlns:p14="http://schemas.microsoft.com/office/powerpoint/2010/main" val="138908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64655-C7AE-5D3F-5E67-B515589355E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251C8C8-3D81-7268-B0A6-2650A9CD4071}"/>
              </a:ext>
            </a:extLst>
          </p:cNvPr>
          <p:cNvSpPr>
            <a:spLocks noGrp="1"/>
          </p:cNvSpPr>
          <p:nvPr>
            <p:ph type="title"/>
          </p:nvPr>
        </p:nvSpPr>
        <p:spPr>
          <a:xfrm>
            <a:off x="206025" y="0"/>
            <a:ext cx="10532858" cy="839972"/>
          </a:xfrm>
        </p:spPr>
        <p:txBody>
          <a:bodyPr/>
          <a:lstStyle/>
          <a:p>
            <a:r>
              <a:rPr lang="en-US" dirty="0"/>
              <a:t>Tracking Particles to “Location of Loss” is Slow Part</a:t>
            </a:r>
          </a:p>
        </p:txBody>
      </p:sp>
      <p:sp>
        <p:nvSpPr>
          <p:cNvPr id="2" name="Date Placeholder 1">
            <a:extLst>
              <a:ext uri="{FF2B5EF4-FFF2-40B4-BE49-F238E27FC236}">
                <a16:creationId xmlns:a16="http://schemas.microsoft.com/office/drawing/2014/main" id="{D90C07B6-2AD2-BB03-1B5A-82E7D2FD947B}"/>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D067D1A5-1437-9CB8-17A3-EC4C9CCDDFCC}"/>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EA019AF8-34D0-A71A-C13F-C240DC39BD1D}"/>
              </a:ext>
            </a:extLst>
          </p:cNvPr>
          <p:cNvSpPr>
            <a:spLocks noGrp="1"/>
          </p:cNvSpPr>
          <p:nvPr>
            <p:ph type="sldNum" sz="quarter" idx="12"/>
          </p:nvPr>
        </p:nvSpPr>
        <p:spPr/>
        <p:txBody>
          <a:bodyPr/>
          <a:lstStyle/>
          <a:p>
            <a:fld id="{C3FFB4ED-AD32-4087-8B8E-0F6248D50824}" type="slidenum">
              <a:rPr lang="en-US" smtClean="0"/>
              <a:pPr/>
              <a:t>6</a:t>
            </a:fld>
            <a:endParaRPr lang="en-US" dirty="0"/>
          </a:p>
        </p:txBody>
      </p:sp>
      <p:sp>
        <p:nvSpPr>
          <p:cNvPr id="5" name="Rectangle 4">
            <a:extLst>
              <a:ext uri="{FF2B5EF4-FFF2-40B4-BE49-F238E27FC236}">
                <a16:creationId xmlns:a16="http://schemas.microsoft.com/office/drawing/2014/main" id="{04AA04D6-B8BE-590A-6F3A-7B861245C503}"/>
              </a:ext>
            </a:extLst>
          </p:cNvPr>
          <p:cNvSpPr/>
          <p:nvPr/>
        </p:nvSpPr>
        <p:spPr>
          <a:xfrm>
            <a:off x="2947259" y="1562987"/>
            <a:ext cx="6524986" cy="1836128"/>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B6D4E97-B5A6-E051-EB5D-C5299814A8B3}"/>
              </a:ext>
            </a:extLst>
          </p:cNvPr>
          <p:cNvPicPr>
            <a:picLocks noChangeAspect="1"/>
          </p:cNvPicPr>
          <p:nvPr/>
        </p:nvPicPr>
        <p:blipFill rotWithShape="1">
          <a:blip r:embed="rId2"/>
          <a:srcRect t="12652" b="12474"/>
          <a:stretch/>
        </p:blipFill>
        <p:spPr>
          <a:xfrm>
            <a:off x="3069940" y="2481097"/>
            <a:ext cx="6299200" cy="751214"/>
          </a:xfrm>
          <a:prstGeom prst="rect">
            <a:avLst/>
          </a:prstGeom>
        </p:spPr>
      </p:pic>
      <p:sp>
        <p:nvSpPr>
          <p:cNvPr id="7" name="TextBox 6">
            <a:extLst>
              <a:ext uri="{FF2B5EF4-FFF2-40B4-BE49-F238E27FC236}">
                <a16:creationId xmlns:a16="http://schemas.microsoft.com/office/drawing/2014/main" id="{A8FFF6CA-636A-7F8D-0EB5-3A64A505AEE0}"/>
              </a:ext>
            </a:extLst>
          </p:cNvPr>
          <p:cNvSpPr txBox="1"/>
          <p:nvPr/>
        </p:nvSpPr>
        <p:spPr>
          <a:xfrm>
            <a:off x="3264531" y="1789175"/>
            <a:ext cx="5910018" cy="369332"/>
          </a:xfrm>
          <a:prstGeom prst="rect">
            <a:avLst/>
          </a:prstGeom>
          <a:noFill/>
        </p:spPr>
        <p:txBody>
          <a:bodyPr wrap="square" rtlCol="0">
            <a:spAutoFit/>
          </a:bodyPr>
          <a:lstStyle/>
          <a:p>
            <a:pPr algn="ctr"/>
            <a:r>
              <a:rPr lang="en-US" b="1" dirty="0"/>
              <a:t>Kernel Density Estimator Version of Deposition Calculation</a:t>
            </a:r>
          </a:p>
        </p:txBody>
      </p:sp>
      <p:sp>
        <p:nvSpPr>
          <p:cNvPr id="8" name="Oval 7">
            <a:extLst>
              <a:ext uri="{FF2B5EF4-FFF2-40B4-BE49-F238E27FC236}">
                <a16:creationId xmlns:a16="http://schemas.microsoft.com/office/drawing/2014/main" id="{6EB11B7F-0828-0BDA-5333-72B5606CF738}"/>
              </a:ext>
            </a:extLst>
          </p:cNvPr>
          <p:cNvSpPr/>
          <p:nvPr/>
        </p:nvSpPr>
        <p:spPr>
          <a:xfrm rot="21330409">
            <a:off x="5550195" y="2562447"/>
            <a:ext cx="935665" cy="595423"/>
          </a:xfrm>
          <a:prstGeom prst="ellipse">
            <a:avLst/>
          </a:prstGeom>
          <a:noFill/>
          <a:ln w="571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Oval 8">
            <a:extLst>
              <a:ext uri="{FF2B5EF4-FFF2-40B4-BE49-F238E27FC236}">
                <a16:creationId xmlns:a16="http://schemas.microsoft.com/office/drawing/2014/main" id="{84CBFCE2-2452-90FA-91C9-AC7F09B4C558}"/>
              </a:ext>
            </a:extLst>
          </p:cNvPr>
          <p:cNvSpPr/>
          <p:nvPr/>
        </p:nvSpPr>
        <p:spPr>
          <a:xfrm rot="258930">
            <a:off x="7542028" y="2587258"/>
            <a:ext cx="935665" cy="595423"/>
          </a:xfrm>
          <a:prstGeom prst="ellipse">
            <a:avLst/>
          </a:prstGeom>
          <a:noFill/>
          <a:ln w="571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0" name="Oval 9">
            <a:extLst>
              <a:ext uri="{FF2B5EF4-FFF2-40B4-BE49-F238E27FC236}">
                <a16:creationId xmlns:a16="http://schemas.microsoft.com/office/drawing/2014/main" id="{253D8F09-B3F5-A78B-3DCB-27C1910535D1}"/>
              </a:ext>
            </a:extLst>
          </p:cNvPr>
          <p:cNvSpPr/>
          <p:nvPr/>
        </p:nvSpPr>
        <p:spPr>
          <a:xfrm>
            <a:off x="6567376" y="2558904"/>
            <a:ext cx="935665" cy="595423"/>
          </a:xfrm>
          <a:prstGeom prst="ellipse">
            <a:avLst/>
          </a:prstGeom>
          <a:noFill/>
          <a:ln w="571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B7FE1EAF-85FC-9F4F-6541-878CE1A8DA82}"/>
              </a:ext>
            </a:extLst>
          </p:cNvPr>
          <p:cNvSpPr/>
          <p:nvPr/>
        </p:nvSpPr>
        <p:spPr>
          <a:xfrm>
            <a:off x="370060" y="3859619"/>
            <a:ext cx="3466768" cy="2179674"/>
          </a:xfrm>
          <a:prstGeom prst="roundRect">
            <a:avLst>
              <a:gd name="adj" fmla="val 9098"/>
            </a:avLst>
          </a:prstGeom>
          <a:solidFill>
            <a:schemeClr val="bg1"/>
          </a:solidFill>
          <a:ln w="762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Rounded Rectangle 12">
                <a:extLst>
                  <a:ext uri="{FF2B5EF4-FFF2-40B4-BE49-F238E27FC236}">
                    <a16:creationId xmlns:a16="http://schemas.microsoft.com/office/drawing/2014/main" id="{01AC6790-B1E7-920E-6E5C-D91D688A71B7}"/>
                  </a:ext>
                </a:extLst>
              </p:cNvPr>
              <p:cNvSpPr/>
              <p:nvPr/>
            </p:nvSpPr>
            <p:spPr>
              <a:xfrm>
                <a:off x="4382078" y="3852531"/>
                <a:ext cx="3466768" cy="2179674"/>
              </a:xfrm>
              <a:prstGeom prst="roundRect">
                <a:avLst>
                  <a:gd name="adj" fmla="val 9098"/>
                </a:avLst>
              </a:prstGeom>
              <a:solidFill>
                <a:schemeClr val="bg1"/>
              </a:solidFill>
              <a:ln w="762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m:rPr>
                          <m:nor/>
                        </m:rPr>
                        <a:rPr lang="en-US" i="1" smtClean="0">
                          <a:latin typeface="Cambria Math" panose="02040503050406030204" pitchFamily="18" charset="0"/>
                        </a:rPr>
                        <m:t>
                          <a:fld id="{825F15A7-03F4-43D7-82C5-3E23DA2F108C}" type="mathplaceholder">
                            <a:rPr lang="en-US" i="1" smtClean="0">
                              <a:latin typeface="Cambria Math" panose="02040503050406030204" pitchFamily="18" charset="0"/>
                            </a:rPr>
                            <a:t>Type equation here.</a:t>
                          </a:fld>
                        </m:t>
                      </m:r>
                    </m:oMath>
                  </m:oMathPara>
                </a14:m>
                <a:endParaRPr lang="en-US" dirty="0"/>
              </a:p>
            </p:txBody>
          </p:sp>
        </mc:Choice>
        <mc:Fallback xmlns="">
          <p:sp>
            <p:nvSpPr>
              <p:cNvPr id="13" name="Rounded Rectangle 12">
                <a:extLst>
                  <a:ext uri="{FF2B5EF4-FFF2-40B4-BE49-F238E27FC236}">
                    <a16:creationId xmlns:a16="http://schemas.microsoft.com/office/drawing/2014/main" id="{01AC6790-B1E7-920E-6E5C-D91D688A71B7}"/>
                  </a:ext>
                </a:extLst>
              </p:cNvPr>
              <p:cNvSpPr>
                <a:spLocks noRot="1" noChangeAspect="1" noMove="1" noResize="1" noEditPoints="1" noAdjustHandles="1" noChangeArrowheads="1" noChangeShapeType="1" noTextEdit="1"/>
              </p:cNvSpPr>
              <p:nvPr/>
            </p:nvSpPr>
            <p:spPr>
              <a:xfrm>
                <a:off x="4382078" y="3852531"/>
                <a:ext cx="3466768" cy="2179674"/>
              </a:xfrm>
              <a:prstGeom prst="roundRect">
                <a:avLst>
                  <a:gd name="adj" fmla="val 9098"/>
                </a:avLst>
              </a:prstGeom>
              <a:blipFill>
                <a:blip r:embed="rId3"/>
                <a:stretch>
                  <a:fillRect/>
                </a:stretch>
              </a:blipFill>
              <a:ln w="76200">
                <a:solidFill>
                  <a:srgbClr val="7030A0"/>
                </a:solidFill>
              </a:ln>
              <a:effectLst>
                <a:outerShdw blurRad="50800" dist="38100" dir="2700000" algn="tl" rotWithShape="0">
                  <a:prstClr val="black">
                    <a:alpha val="40000"/>
                  </a:prstClr>
                </a:outerShdw>
              </a:effectLst>
            </p:spPr>
            <p:txBody>
              <a:bodyPr/>
              <a:lstStyle/>
              <a:p>
                <a:r>
                  <a:rPr lang="en-US">
                    <a:noFill/>
                  </a:rPr>
                  <a:t> </a:t>
                </a:r>
              </a:p>
            </p:txBody>
          </p:sp>
        </mc:Fallback>
      </mc:AlternateContent>
      <p:sp>
        <p:nvSpPr>
          <p:cNvPr id="14" name="Rounded Rectangle 13">
            <a:extLst>
              <a:ext uri="{FF2B5EF4-FFF2-40B4-BE49-F238E27FC236}">
                <a16:creationId xmlns:a16="http://schemas.microsoft.com/office/drawing/2014/main" id="{0CD6E114-02F6-2866-0ECE-463A593A3ED8}"/>
              </a:ext>
            </a:extLst>
          </p:cNvPr>
          <p:cNvSpPr/>
          <p:nvPr/>
        </p:nvSpPr>
        <p:spPr>
          <a:xfrm>
            <a:off x="8394096" y="3845443"/>
            <a:ext cx="3466768" cy="2179674"/>
          </a:xfrm>
          <a:prstGeom prst="roundRect">
            <a:avLst>
              <a:gd name="adj" fmla="val 9098"/>
            </a:avLst>
          </a:prstGeom>
          <a:solidFill>
            <a:schemeClr val="bg1"/>
          </a:solidFill>
          <a:ln w="762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A2C48E22-08D3-2FB4-C38C-528BE66DBA91}"/>
              </a:ext>
            </a:extLst>
          </p:cNvPr>
          <p:cNvCxnSpPr>
            <a:cxnSpLocks/>
          </p:cNvCxnSpPr>
          <p:nvPr/>
        </p:nvCxnSpPr>
        <p:spPr>
          <a:xfrm flipH="1">
            <a:off x="2849526" y="3040912"/>
            <a:ext cx="2647507" cy="680483"/>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BC4B15F8-ECBC-0798-D65B-564A5A5D3E00}"/>
              </a:ext>
            </a:extLst>
          </p:cNvPr>
          <p:cNvCxnSpPr>
            <a:cxnSpLocks/>
          </p:cNvCxnSpPr>
          <p:nvPr/>
        </p:nvCxnSpPr>
        <p:spPr>
          <a:xfrm flipH="1">
            <a:off x="6347637" y="3242930"/>
            <a:ext cx="425303" cy="489098"/>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0AC2B33-61F5-9024-E4A6-59344CB6A957}"/>
              </a:ext>
            </a:extLst>
          </p:cNvPr>
          <p:cNvCxnSpPr>
            <a:cxnSpLocks/>
          </p:cNvCxnSpPr>
          <p:nvPr/>
        </p:nvCxnSpPr>
        <p:spPr>
          <a:xfrm>
            <a:off x="8420986" y="3179135"/>
            <a:ext cx="1137684" cy="531628"/>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CC223CAD-B9D6-3BA1-2F03-778BB285B950}"/>
              </a:ext>
            </a:extLst>
          </p:cNvPr>
          <p:cNvSpPr txBox="1"/>
          <p:nvPr/>
        </p:nvSpPr>
        <p:spPr>
          <a:xfrm>
            <a:off x="478465" y="4007794"/>
            <a:ext cx="3136606" cy="400110"/>
          </a:xfrm>
          <a:prstGeom prst="rect">
            <a:avLst/>
          </a:prstGeom>
          <a:noFill/>
          <a:ln>
            <a:noFill/>
          </a:ln>
        </p:spPr>
        <p:txBody>
          <a:bodyPr wrap="square" rtlCol="0">
            <a:spAutoFit/>
          </a:bodyPr>
          <a:lstStyle/>
          <a:p>
            <a:pPr algn="ctr"/>
            <a:r>
              <a:rPr lang="en-US" sz="2000" b="1" dirty="0">
                <a:solidFill>
                  <a:srgbClr val="36174D"/>
                </a:solidFill>
              </a:rPr>
              <a:t>”Location of Loss”</a:t>
            </a:r>
          </a:p>
        </p:txBody>
      </p:sp>
      <p:sp>
        <p:nvSpPr>
          <p:cNvPr id="29" name="TextBox 28">
            <a:extLst>
              <a:ext uri="{FF2B5EF4-FFF2-40B4-BE49-F238E27FC236}">
                <a16:creationId xmlns:a16="http://schemas.microsoft.com/office/drawing/2014/main" id="{CCB093F8-D374-5488-8258-CDC15891A25E}"/>
              </a:ext>
            </a:extLst>
          </p:cNvPr>
          <p:cNvSpPr txBox="1"/>
          <p:nvPr/>
        </p:nvSpPr>
        <p:spPr>
          <a:xfrm>
            <a:off x="4522382" y="4000706"/>
            <a:ext cx="3136606" cy="400110"/>
          </a:xfrm>
          <a:prstGeom prst="rect">
            <a:avLst/>
          </a:prstGeom>
          <a:noFill/>
          <a:ln>
            <a:noFill/>
          </a:ln>
        </p:spPr>
        <p:txBody>
          <a:bodyPr wrap="square" rtlCol="0">
            <a:spAutoFit/>
          </a:bodyPr>
          <a:lstStyle/>
          <a:p>
            <a:pPr algn="ctr"/>
            <a:r>
              <a:rPr lang="en-US" sz="2000" b="1" dirty="0">
                <a:solidFill>
                  <a:srgbClr val="36174D"/>
                </a:solidFill>
              </a:rPr>
              <a:t>Aperture</a:t>
            </a:r>
          </a:p>
        </p:txBody>
      </p:sp>
      <p:sp>
        <p:nvSpPr>
          <p:cNvPr id="30" name="TextBox 29">
            <a:extLst>
              <a:ext uri="{FF2B5EF4-FFF2-40B4-BE49-F238E27FC236}">
                <a16:creationId xmlns:a16="http://schemas.microsoft.com/office/drawing/2014/main" id="{F0B5EC84-B431-D1C6-9674-850048995795}"/>
              </a:ext>
            </a:extLst>
          </p:cNvPr>
          <p:cNvSpPr txBox="1"/>
          <p:nvPr/>
        </p:nvSpPr>
        <p:spPr>
          <a:xfrm>
            <a:off x="8566299" y="3993618"/>
            <a:ext cx="3136606" cy="400110"/>
          </a:xfrm>
          <a:prstGeom prst="rect">
            <a:avLst/>
          </a:prstGeom>
          <a:noFill/>
          <a:ln>
            <a:noFill/>
          </a:ln>
        </p:spPr>
        <p:txBody>
          <a:bodyPr wrap="square" rtlCol="0">
            <a:spAutoFit/>
          </a:bodyPr>
          <a:lstStyle/>
          <a:p>
            <a:pPr algn="ctr"/>
            <a:r>
              <a:rPr lang="en-US" sz="2000" b="1" dirty="0">
                <a:solidFill>
                  <a:srgbClr val="36174D"/>
                </a:solidFill>
              </a:rPr>
              <a:t>Scattering Rate</a:t>
            </a: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4EFD8E3A-1AC7-AAA3-11D4-FDA64C249352}"/>
                  </a:ext>
                </a:extLst>
              </p:cNvPr>
              <p:cNvSpPr txBox="1"/>
              <p:nvPr/>
            </p:nvSpPr>
            <p:spPr>
              <a:xfrm>
                <a:off x="512720" y="4521285"/>
                <a:ext cx="3166146" cy="1399614"/>
              </a:xfrm>
              <a:prstGeom prst="rect">
                <a:avLst/>
              </a:prstGeom>
              <a:noFill/>
            </p:spPr>
            <p:txBody>
              <a:bodyPr wrap="square" rtlCol="0">
                <a:spAutoFit/>
              </a:bodyPr>
              <a:lstStyle/>
              <a:p>
                <a:r>
                  <a:rPr lang="en-US" sz="1200" dirty="0"/>
                  <a:t>At which s-position does a particle at some s, scattered to coordinate </a:t>
                </a:r>
                <a14:m>
                  <m:oMath xmlns:m="http://schemas.openxmlformats.org/officeDocument/2006/math">
                    <m:r>
                      <m:rPr>
                        <m:sty m:val="p"/>
                      </m:rPr>
                      <a:rPr lang="en-US" sz="1200" b="0" i="0" smtClean="0">
                        <a:latin typeface="Cambria Math" panose="02040503050406030204" pitchFamily="18" charset="0"/>
                      </a:rPr>
                      <m:t>Θ</m:t>
                    </m:r>
                  </m:oMath>
                </a14:m>
                <a:r>
                  <a:rPr lang="en-US" sz="1200" dirty="0"/>
                  <a:t> (</a:t>
                </a:r>
                <a:r>
                  <a:rPr lang="en-US" sz="1200" dirty="0" err="1"/>
                  <a:t>ie</a:t>
                </a:r>
                <a:r>
                  <a:rPr lang="en-US" sz="1200" dirty="0"/>
                  <a:t> </a:t>
                </a:r>
                <a14:m>
                  <m:oMath xmlns:m="http://schemas.openxmlformats.org/officeDocument/2006/math">
                    <m:r>
                      <a:rPr lang="en-US" sz="1200" b="0" i="1" smtClean="0">
                        <a:latin typeface="Cambria Math" panose="02040503050406030204" pitchFamily="18" charset="0"/>
                      </a:rPr>
                      <m:t>𝛿</m:t>
                    </m:r>
                  </m:oMath>
                </a14:m>
                <a:r>
                  <a:rPr lang="en-US" sz="1200" dirty="0"/>
                  <a:t> for longitudinal,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𝑝</m:t>
                        </m:r>
                      </m:e>
                      <m:sub>
                        <m:r>
                          <a:rPr lang="en-US" sz="1200" b="0" i="1" smtClean="0">
                            <a:latin typeface="Cambria Math" panose="02040503050406030204" pitchFamily="18" charset="0"/>
                          </a:rPr>
                          <m:t>𝑥</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𝑝</m:t>
                        </m:r>
                      </m:e>
                      <m:sub>
                        <m:r>
                          <a:rPr lang="en-US" sz="1200" b="0" i="1" smtClean="0">
                            <a:latin typeface="Cambria Math" panose="02040503050406030204" pitchFamily="18" charset="0"/>
                          </a:rPr>
                          <m:t>𝑦</m:t>
                        </m:r>
                      </m:sub>
                    </m:sSub>
                  </m:oMath>
                </a14:m>
                <a:r>
                  <a:rPr lang="en-US" sz="1200" dirty="0"/>
                  <a:t> for transverse) eventually land if lost. End of machine if it survives.</a:t>
                </a:r>
              </a:p>
            </p:txBody>
          </p:sp>
        </mc:Choice>
        <mc:Fallback xmlns="">
          <p:sp>
            <p:nvSpPr>
              <p:cNvPr id="31" name="TextBox 30">
                <a:extLst>
                  <a:ext uri="{FF2B5EF4-FFF2-40B4-BE49-F238E27FC236}">
                    <a16:creationId xmlns:a16="http://schemas.microsoft.com/office/drawing/2014/main" id="{4EFD8E3A-1AC7-AAA3-11D4-FDA64C249352}"/>
                  </a:ext>
                </a:extLst>
              </p:cNvPr>
              <p:cNvSpPr txBox="1">
                <a:spLocks noRot="1" noChangeAspect="1" noMove="1" noResize="1" noEditPoints="1" noAdjustHandles="1" noChangeArrowheads="1" noChangeShapeType="1" noTextEdit="1"/>
              </p:cNvSpPr>
              <p:nvPr/>
            </p:nvSpPr>
            <p:spPr>
              <a:xfrm>
                <a:off x="512720" y="4521285"/>
                <a:ext cx="3166146" cy="1399614"/>
              </a:xfrm>
              <a:prstGeom prst="rect">
                <a:avLst/>
              </a:prstGeom>
              <a:blipFill>
                <a:blip r:embed="rId4"/>
                <a:stretch>
                  <a:fillRect t="-901" r="-2400" b="-1802"/>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056CD2B8-0D0F-D3A4-8FA6-49F1270A791A}"/>
              </a:ext>
            </a:extLst>
          </p:cNvPr>
          <p:cNvSpPr txBox="1"/>
          <p:nvPr/>
        </p:nvSpPr>
        <p:spPr>
          <a:xfrm>
            <a:off x="4535371" y="4418504"/>
            <a:ext cx="3166146" cy="830997"/>
          </a:xfrm>
          <a:prstGeom prst="rect">
            <a:avLst/>
          </a:prstGeom>
          <a:noFill/>
        </p:spPr>
        <p:txBody>
          <a:bodyPr wrap="square" rtlCol="0">
            <a:spAutoFit/>
          </a:bodyPr>
          <a:lstStyle/>
          <a:p>
            <a:r>
              <a:rPr lang="en-US" sz="1200" dirty="0"/>
              <a:t>1 or 0, does the particles scattered here get lost eventually. Note: this is equal to following.</a:t>
            </a: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45E1B7EF-DBED-7E94-C4F3-48D9701B2C36}"/>
                  </a:ext>
                </a:extLst>
              </p:cNvPr>
              <p:cNvSpPr txBox="1"/>
              <p:nvPr/>
            </p:nvSpPr>
            <p:spPr>
              <a:xfrm>
                <a:off x="4673009" y="5396022"/>
                <a:ext cx="2708370" cy="334707"/>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acc>
                            <m:accPr>
                              <m:chr m:val="⃗"/>
                              <m:ctrlPr>
                                <a:rPr lang="en-US" b="0" i="0" smtClean="0">
                                  <a:latin typeface="Cambria Math" panose="02040503050406030204" pitchFamily="18" charset="0"/>
                                </a:rPr>
                              </m:ctrlPr>
                            </m:accPr>
                            <m:e>
                              <m:r>
                                <m:rPr>
                                  <m:sty m:val="p"/>
                                </m:rPr>
                                <a:rPr lang="en-US" b="0" i="0" smtClean="0">
                                  <a:latin typeface="Cambria Math" panose="02040503050406030204" pitchFamily="18" charset="0"/>
                                </a:rPr>
                                <m:t>Θ</m:t>
                              </m:r>
                            </m:e>
                          </m:acc>
                        </m:e>
                      </m:d>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𝑠</m:t>
                          </m:r>
                        </m:e>
                      </m:acc>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acc>
                            <m:accPr>
                              <m:chr m:val="⃗"/>
                              <m:ctrlPr>
                                <a:rPr lang="en-US" b="0" i="0" smtClean="0">
                                  <a:latin typeface="Cambria Math" panose="02040503050406030204" pitchFamily="18" charset="0"/>
                                </a:rPr>
                              </m:ctrlPr>
                            </m:accPr>
                            <m:e>
                              <m:r>
                                <m:rPr>
                                  <m:sty m:val="p"/>
                                </m:rPr>
                                <a:rPr lang="en-US" b="0" i="0" smtClean="0">
                                  <a:latin typeface="Cambria Math" panose="02040503050406030204" pitchFamily="18" charset="0"/>
                                </a:rPr>
                                <m:t>Θ</m:t>
                              </m:r>
                            </m:e>
                          </m:acc>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𝑒𝑛𝑑</m:t>
                          </m:r>
                        </m:sub>
                      </m:sSub>
                    </m:oMath>
                  </m:oMathPara>
                </a14:m>
                <a:endParaRPr lang="en-US" dirty="0"/>
              </a:p>
            </p:txBody>
          </p:sp>
        </mc:Choice>
        <mc:Fallback xmlns="">
          <p:sp>
            <p:nvSpPr>
              <p:cNvPr id="33" name="TextBox 32">
                <a:extLst>
                  <a:ext uri="{FF2B5EF4-FFF2-40B4-BE49-F238E27FC236}">
                    <a16:creationId xmlns:a16="http://schemas.microsoft.com/office/drawing/2014/main" id="{45E1B7EF-DBED-7E94-C4F3-48D9701B2C36}"/>
                  </a:ext>
                </a:extLst>
              </p:cNvPr>
              <p:cNvSpPr txBox="1">
                <a:spLocks noRot="1" noChangeAspect="1" noMove="1" noResize="1" noEditPoints="1" noAdjustHandles="1" noChangeArrowheads="1" noChangeShapeType="1" noTextEdit="1"/>
              </p:cNvSpPr>
              <p:nvPr/>
            </p:nvSpPr>
            <p:spPr>
              <a:xfrm>
                <a:off x="4673009" y="5396022"/>
                <a:ext cx="2708370" cy="334707"/>
              </a:xfrm>
              <a:prstGeom prst="rect">
                <a:avLst/>
              </a:prstGeom>
              <a:blipFill>
                <a:blip r:embed="rId5"/>
                <a:stretch>
                  <a:fillRect l="-935" b="-21429"/>
                </a:stretch>
              </a:blipFill>
            </p:spPr>
            <p:txBody>
              <a:bodyPr/>
              <a:lstStyle/>
              <a:p>
                <a:r>
                  <a:rPr lang="en-US">
                    <a:noFill/>
                  </a:rPr>
                  <a:t> </a:t>
                </a:r>
              </a:p>
            </p:txBody>
          </p:sp>
        </mc:Fallback>
      </mc:AlternateContent>
      <p:sp>
        <p:nvSpPr>
          <p:cNvPr id="34" name="TextBox 33">
            <a:extLst>
              <a:ext uri="{FF2B5EF4-FFF2-40B4-BE49-F238E27FC236}">
                <a16:creationId xmlns:a16="http://schemas.microsoft.com/office/drawing/2014/main" id="{08219283-8FD3-1FEC-8488-95FBA9DE7118}"/>
              </a:ext>
            </a:extLst>
          </p:cNvPr>
          <p:cNvSpPr txBox="1"/>
          <p:nvPr/>
        </p:nvSpPr>
        <p:spPr>
          <a:xfrm>
            <a:off x="8558022" y="4496475"/>
            <a:ext cx="3212220" cy="1200329"/>
          </a:xfrm>
          <a:prstGeom prst="rect">
            <a:avLst/>
          </a:prstGeom>
          <a:noFill/>
        </p:spPr>
        <p:txBody>
          <a:bodyPr wrap="square" rtlCol="0">
            <a:spAutoFit/>
          </a:bodyPr>
          <a:lstStyle/>
          <a:p>
            <a:r>
              <a:rPr lang="en-US" sz="1200" dirty="0"/>
              <a:t>Calculated from beam properties and pressures. Assumed calculated from particle tracking already. Analytical scattering rates calculated efficiently.</a:t>
            </a:r>
          </a:p>
        </p:txBody>
      </p:sp>
      <p:sp>
        <p:nvSpPr>
          <p:cNvPr id="35" name="Explosion 2 34">
            <a:extLst>
              <a:ext uri="{FF2B5EF4-FFF2-40B4-BE49-F238E27FC236}">
                <a16:creationId xmlns:a16="http://schemas.microsoft.com/office/drawing/2014/main" id="{BEE0B76F-387C-FC5C-1A35-25A798CD1401}"/>
              </a:ext>
            </a:extLst>
          </p:cNvPr>
          <p:cNvSpPr/>
          <p:nvPr/>
        </p:nvSpPr>
        <p:spPr>
          <a:xfrm>
            <a:off x="0" y="2594343"/>
            <a:ext cx="2232837" cy="1584251"/>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SLOW!</a:t>
            </a:r>
          </a:p>
        </p:txBody>
      </p:sp>
    </p:spTree>
    <p:extLst>
      <p:ext uri="{BB962C8B-B14F-4D97-AF65-F5344CB8AC3E}">
        <p14:creationId xmlns:p14="http://schemas.microsoft.com/office/powerpoint/2010/main" val="260611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434D8-ADB1-D567-EC93-B4916D73F97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28F93886-AAA1-59F6-D614-97F3CD00A961}"/>
              </a:ext>
            </a:extLst>
          </p:cNvPr>
          <p:cNvSpPr>
            <a:spLocks noGrp="1"/>
          </p:cNvSpPr>
          <p:nvPr>
            <p:ph type="title"/>
          </p:nvPr>
        </p:nvSpPr>
        <p:spPr>
          <a:xfrm>
            <a:off x="0" y="319762"/>
            <a:ext cx="10343573" cy="493981"/>
          </a:xfrm>
        </p:spPr>
        <p:txBody>
          <a:bodyPr/>
          <a:lstStyle/>
          <a:p>
            <a:r>
              <a:rPr lang="en-US" dirty="0"/>
              <a:t>LCLS-II SC SXR as a Study Lattice</a:t>
            </a:r>
          </a:p>
        </p:txBody>
      </p:sp>
      <p:sp>
        <p:nvSpPr>
          <p:cNvPr id="2" name="Date Placeholder 1">
            <a:extLst>
              <a:ext uri="{FF2B5EF4-FFF2-40B4-BE49-F238E27FC236}">
                <a16:creationId xmlns:a16="http://schemas.microsoft.com/office/drawing/2014/main" id="{0206C088-2B27-09F9-36E8-292564CD7706}"/>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1FB9EDF2-8726-BA37-E09A-3E86D619F944}"/>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F9C17BC1-43E6-91FA-DDE0-2D3A9A55E64E}"/>
              </a:ext>
            </a:extLst>
          </p:cNvPr>
          <p:cNvSpPr>
            <a:spLocks noGrp="1"/>
          </p:cNvSpPr>
          <p:nvPr>
            <p:ph type="sldNum" sz="quarter" idx="12"/>
          </p:nvPr>
        </p:nvSpPr>
        <p:spPr/>
        <p:txBody>
          <a:bodyPr/>
          <a:lstStyle/>
          <a:p>
            <a:fld id="{C3FFB4ED-AD32-4087-8B8E-0F6248D50824}" type="slidenum">
              <a:rPr lang="en-US" smtClean="0"/>
              <a:pPr/>
              <a:t>7</a:t>
            </a:fld>
            <a:endParaRPr lang="en-US" dirty="0"/>
          </a:p>
        </p:txBody>
      </p:sp>
      <p:pic>
        <p:nvPicPr>
          <p:cNvPr id="5" name="Picture 4">
            <a:extLst>
              <a:ext uri="{FF2B5EF4-FFF2-40B4-BE49-F238E27FC236}">
                <a16:creationId xmlns:a16="http://schemas.microsoft.com/office/drawing/2014/main" id="{CB10E19F-D970-6327-3387-9EFD54CAD70C}"/>
              </a:ext>
            </a:extLst>
          </p:cNvPr>
          <p:cNvPicPr>
            <a:picLocks noChangeAspect="1"/>
          </p:cNvPicPr>
          <p:nvPr/>
        </p:nvPicPr>
        <p:blipFill>
          <a:blip r:embed="rId2"/>
          <a:stretch>
            <a:fillRect/>
          </a:stretch>
        </p:blipFill>
        <p:spPr>
          <a:xfrm>
            <a:off x="7722600" y="826288"/>
            <a:ext cx="4176675" cy="4519025"/>
          </a:xfrm>
          <a:prstGeom prst="rect">
            <a:avLst/>
          </a:prstGeom>
        </p:spPr>
      </p:pic>
      <p:pic>
        <p:nvPicPr>
          <p:cNvPr id="6" name="Picture 5">
            <a:extLst>
              <a:ext uri="{FF2B5EF4-FFF2-40B4-BE49-F238E27FC236}">
                <a16:creationId xmlns:a16="http://schemas.microsoft.com/office/drawing/2014/main" id="{DA83211E-ADC1-2513-8BF2-09B41FE4F4C5}"/>
              </a:ext>
            </a:extLst>
          </p:cNvPr>
          <p:cNvPicPr>
            <a:picLocks noChangeAspect="1"/>
          </p:cNvPicPr>
          <p:nvPr/>
        </p:nvPicPr>
        <p:blipFill>
          <a:blip r:embed="rId3"/>
          <a:stretch>
            <a:fillRect/>
          </a:stretch>
        </p:blipFill>
        <p:spPr>
          <a:xfrm>
            <a:off x="210222" y="1167435"/>
            <a:ext cx="7274312" cy="203053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760D215E-7FEF-68A5-0AD8-01BC102CCB68}"/>
              </a:ext>
            </a:extLst>
          </p:cNvPr>
          <p:cNvSpPr txBox="1"/>
          <p:nvPr/>
        </p:nvSpPr>
        <p:spPr>
          <a:xfrm>
            <a:off x="214489" y="3232834"/>
            <a:ext cx="6152444" cy="184666"/>
          </a:xfrm>
          <a:prstGeom prst="rect">
            <a:avLst/>
          </a:prstGeom>
          <a:noFill/>
        </p:spPr>
        <p:txBody>
          <a:bodyPr wrap="square">
            <a:spAutoFit/>
          </a:bodyPr>
          <a:lstStyle/>
          <a:p>
            <a:r>
              <a:rPr lang="en-US" sz="600" dirty="0"/>
              <a:t>https://</a:t>
            </a:r>
            <a:r>
              <a:rPr lang="en-US" sz="600" dirty="0" err="1"/>
              <a:t>github.com</a:t>
            </a:r>
            <a:r>
              <a:rPr lang="en-US" sz="600" dirty="0"/>
              <a:t>/</a:t>
            </a:r>
            <a:r>
              <a:rPr lang="en-US" sz="600" dirty="0" err="1"/>
              <a:t>slaclab</a:t>
            </a:r>
            <a:r>
              <a:rPr lang="en-US" sz="600" dirty="0"/>
              <a:t>/</a:t>
            </a:r>
            <a:r>
              <a:rPr lang="en-US" sz="600" dirty="0" err="1"/>
              <a:t>lcls</a:t>
            </a:r>
            <a:r>
              <a:rPr lang="en-US" sz="600" dirty="0"/>
              <a:t>-lattice/</a:t>
            </a:r>
          </a:p>
        </p:txBody>
      </p:sp>
      <p:sp>
        <p:nvSpPr>
          <p:cNvPr id="10" name="Rounded Rectangle 9">
            <a:extLst>
              <a:ext uri="{FF2B5EF4-FFF2-40B4-BE49-F238E27FC236}">
                <a16:creationId xmlns:a16="http://schemas.microsoft.com/office/drawing/2014/main" id="{72C4F6EB-E41F-1971-9C03-0816A77F91D2}"/>
              </a:ext>
            </a:extLst>
          </p:cNvPr>
          <p:cNvSpPr/>
          <p:nvPr/>
        </p:nvSpPr>
        <p:spPr>
          <a:xfrm>
            <a:off x="7969957" y="5317066"/>
            <a:ext cx="4018844" cy="8128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100" dirty="0"/>
              <a:t>NOTE: Beam is from linear model for purposes of surrogate model studies. Not representative of actual scattering estimates for LCLS-II!</a:t>
            </a:r>
          </a:p>
        </p:txBody>
      </p:sp>
      <p:pic>
        <p:nvPicPr>
          <p:cNvPr id="13" name="Picture 12">
            <a:extLst>
              <a:ext uri="{FF2B5EF4-FFF2-40B4-BE49-F238E27FC236}">
                <a16:creationId xmlns:a16="http://schemas.microsoft.com/office/drawing/2014/main" id="{26D3F33D-9E10-06A7-786A-1AEF7D3E4383}"/>
              </a:ext>
            </a:extLst>
          </p:cNvPr>
          <p:cNvPicPr>
            <a:picLocks noChangeAspect="1"/>
          </p:cNvPicPr>
          <p:nvPr/>
        </p:nvPicPr>
        <p:blipFill>
          <a:blip r:embed="rId4"/>
          <a:stretch>
            <a:fillRect/>
          </a:stretch>
        </p:blipFill>
        <p:spPr>
          <a:xfrm>
            <a:off x="2621139" y="3522612"/>
            <a:ext cx="3407128" cy="2568450"/>
          </a:xfrm>
          <a:prstGeom prst="rect">
            <a:avLst/>
          </a:prstGeom>
        </p:spPr>
      </p:pic>
    </p:spTree>
    <p:extLst>
      <p:ext uri="{BB962C8B-B14F-4D97-AF65-F5344CB8AC3E}">
        <p14:creationId xmlns:p14="http://schemas.microsoft.com/office/powerpoint/2010/main" val="823120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181E3-CC6D-3F2B-003F-136E178A7E32}"/>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5FF3418-F294-8010-48DC-060299838BF3}"/>
              </a:ext>
            </a:extLst>
          </p:cNvPr>
          <p:cNvSpPr>
            <a:spLocks noGrp="1"/>
          </p:cNvSpPr>
          <p:nvPr>
            <p:ph type="title"/>
          </p:nvPr>
        </p:nvSpPr>
        <p:spPr>
          <a:xfrm>
            <a:off x="364332" y="176682"/>
            <a:ext cx="9750511" cy="493981"/>
          </a:xfrm>
        </p:spPr>
        <p:txBody>
          <a:bodyPr/>
          <a:lstStyle/>
          <a:p>
            <a:r>
              <a:rPr lang="en-US" dirty="0"/>
              <a:t>All Conventional Calcs: 60 CPU-Hours on HPC</a:t>
            </a:r>
          </a:p>
        </p:txBody>
      </p:sp>
      <p:sp>
        <p:nvSpPr>
          <p:cNvPr id="2" name="Date Placeholder 1">
            <a:extLst>
              <a:ext uri="{FF2B5EF4-FFF2-40B4-BE49-F238E27FC236}">
                <a16:creationId xmlns:a16="http://schemas.microsoft.com/office/drawing/2014/main" id="{D58F25B5-BE9F-0EB7-F8DC-1F3231304CCF}"/>
              </a:ext>
            </a:extLst>
          </p:cNvPr>
          <p:cNvSpPr>
            <a:spLocks noGrp="1"/>
          </p:cNvSpPr>
          <p:nvPr>
            <p:ph type="dt" sz="half" idx="10"/>
          </p:nvPr>
        </p:nvSpPr>
        <p:spPr/>
        <p:txBody>
          <a:bodyPr/>
          <a:lstStyle/>
          <a:p>
            <a:r>
              <a:rPr lang="en-US" dirty="0"/>
              <a:t>July 30</a:t>
            </a:r>
          </a:p>
        </p:txBody>
      </p:sp>
      <p:sp>
        <p:nvSpPr>
          <p:cNvPr id="3" name="Footer Placeholder 2">
            <a:extLst>
              <a:ext uri="{FF2B5EF4-FFF2-40B4-BE49-F238E27FC236}">
                <a16:creationId xmlns:a16="http://schemas.microsoft.com/office/drawing/2014/main" id="{97C7646D-E96C-0905-E09D-0EF239303404}"/>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EDFFF3D4-0AD0-FA11-312C-BE30005B207D}"/>
              </a:ext>
            </a:extLst>
          </p:cNvPr>
          <p:cNvSpPr>
            <a:spLocks noGrp="1"/>
          </p:cNvSpPr>
          <p:nvPr>
            <p:ph type="sldNum" sz="quarter" idx="12"/>
          </p:nvPr>
        </p:nvSpPr>
        <p:spPr/>
        <p:txBody>
          <a:bodyPr/>
          <a:lstStyle/>
          <a:p>
            <a:fld id="{C3FFB4ED-AD32-4087-8B8E-0F6248D50824}" type="slidenum">
              <a:rPr lang="en-US" smtClean="0"/>
              <a:pPr/>
              <a:t>8</a:t>
            </a:fld>
            <a:endParaRPr lang="en-US" dirty="0"/>
          </a:p>
        </p:txBody>
      </p:sp>
      <p:pic>
        <p:nvPicPr>
          <p:cNvPr id="5" name="Picture 4">
            <a:extLst>
              <a:ext uri="{FF2B5EF4-FFF2-40B4-BE49-F238E27FC236}">
                <a16:creationId xmlns:a16="http://schemas.microsoft.com/office/drawing/2014/main" id="{664EF68B-10E8-33D6-FF64-3664224DE67C}"/>
              </a:ext>
            </a:extLst>
          </p:cNvPr>
          <p:cNvPicPr>
            <a:picLocks noChangeAspect="1"/>
          </p:cNvPicPr>
          <p:nvPr/>
        </p:nvPicPr>
        <p:blipFill>
          <a:blip r:embed="rId2"/>
          <a:stretch>
            <a:fillRect/>
          </a:stretch>
        </p:blipFill>
        <p:spPr>
          <a:xfrm>
            <a:off x="782461" y="627239"/>
            <a:ext cx="4508500" cy="1968500"/>
          </a:xfrm>
          <a:prstGeom prst="rect">
            <a:avLst/>
          </a:prstGeom>
        </p:spPr>
      </p:pic>
      <p:pic>
        <p:nvPicPr>
          <p:cNvPr id="6" name="Picture 5">
            <a:extLst>
              <a:ext uri="{FF2B5EF4-FFF2-40B4-BE49-F238E27FC236}">
                <a16:creationId xmlns:a16="http://schemas.microsoft.com/office/drawing/2014/main" id="{217512F8-2B44-CAB6-63D3-88F9A5A7F557}"/>
              </a:ext>
            </a:extLst>
          </p:cNvPr>
          <p:cNvPicPr>
            <a:picLocks noChangeAspect="1"/>
          </p:cNvPicPr>
          <p:nvPr/>
        </p:nvPicPr>
        <p:blipFill>
          <a:blip r:embed="rId3"/>
          <a:stretch>
            <a:fillRect/>
          </a:stretch>
        </p:blipFill>
        <p:spPr>
          <a:xfrm>
            <a:off x="6178549" y="593371"/>
            <a:ext cx="4508500" cy="1968500"/>
          </a:xfrm>
          <a:prstGeom prst="rect">
            <a:avLst/>
          </a:prstGeom>
        </p:spPr>
      </p:pic>
      <p:pic>
        <p:nvPicPr>
          <p:cNvPr id="7" name="Picture 6">
            <a:extLst>
              <a:ext uri="{FF2B5EF4-FFF2-40B4-BE49-F238E27FC236}">
                <a16:creationId xmlns:a16="http://schemas.microsoft.com/office/drawing/2014/main" id="{01BAB6F1-E5DB-4168-32C3-8288B9AB315F}"/>
              </a:ext>
            </a:extLst>
          </p:cNvPr>
          <p:cNvPicPr>
            <a:picLocks noChangeAspect="1"/>
          </p:cNvPicPr>
          <p:nvPr/>
        </p:nvPicPr>
        <p:blipFill>
          <a:blip r:embed="rId4"/>
          <a:stretch>
            <a:fillRect/>
          </a:stretch>
        </p:blipFill>
        <p:spPr>
          <a:xfrm>
            <a:off x="771173" y="2399595"/>
            <a:ext cx="4508500" cy="1968500"/>
          </a:xfrm>
          <a:prstGeom prst="rect">
            <a:avLst/>
          </a:prstGeom>
        </p:spPr>
      </p:pic>
      <p:pic>
        <p:nvPicPr>
          <p:cNvPr id="8" name="Picture 7">
            <a:extLst>
              <a:ext uri="{FF2B5EF4-FFF2-40B4-BE49-F238E27FC236}">
                <a16:creationId xmlns:a16="http://schemas.microsoft.com/office/drawing/2014/main" id="{DF30CB82-F9BC-613F-9D22-1F6E7758B80E}"/>
              </a:ext>
            </a:extLst>
          </p:cNvPr>
          <p:cNvPicPr>
            <a:picLocks noChangeAspect="1"/>
          </p:cNvPicPr>
          <p:nvPr/>
        </p:nvPicPr>
        <p:blipFill>
          <a:blip r:embed="rId5"/>
          <a:stretch>
            <a:fillRect/>
          </a:stretch>
        </p:blipFill>
        <p:spPr>
          <a:xfrm>
            <a:off x="6212417" y="2399594"/>
            <a:ext cx="4508500" cy="1968500"/>
          </a:xfrm>
          <a:prstGeom prst="rect">
            <a:avLst/>
          </a:prstGeom>
        </p:spPr>
      </p:pic>
      <p:pic>
        <p:nvPicPr>
          <p:cNvPr id="9" name="Picture 8">
            <a:extLst>
              <a:ext uri="{FF2B5EF4-FFF2-40B4-BE49-F238E27FC236}">
                <a16:creationId xmlns:a16="http://schemas.microsoft.com/office/drawing/2014/main" id="{A445D97E-9D5B-524B-F6C6-179C2E341DBF}"/>
              </a:ext>
            </a:extLst>
          </p:cNvPr>
          <p:cNvPicPr>
            <a:picLocks noChangeAspect="1"/>
          </p:cNvPicPr>
          <p:nvPr/>
        </p:nvPicPr>
        <p:blipFill>
          <a:blip r:embed="rId6"/>
          <a:stretch>
            <a:fillRect/>
          </a:stretch>
        </p:blipFill>
        <p:spPr>
          <a:xfrm>
            <a:off x="609599" y="4171950"/>
            <a:ext cx="4692651" cy="1968500"/>
          </a:xfrm>
          <a:prstGeom prst="rect">
            <a:avLst/>
          </a:prstGeom>
        </p:spPr>
      </p:pic>
      <p:pic>
        <p:nvPicPr>
          <p:cNvPr id="10" name="Picture 9">
            <a:extLst>
              <a:ext uri="{FF2B5EF4-FFF2-40B4-BE49-F238E27FC236}">
                <a16:creationId xmlns:a16="http://schemas.microsoft.com/office/drawing/2014/main" id="{9987FD37-D73D-8A10-28A3-79F6CC499F0C}"/>
              </a:ext>
            </a:extLst>
          </p:cNvPr>
          <p:cNvPicPr>
            <a:picLocks noChangeAspect="1"/>
          </p:cNvPicPr>
          <p:nvPr/>
        </p:nvPicPr>
        <p:blipFill>
          <a:blip r:embed="rId7"/>
          <a:stretch>
            <a:fillRect/>
          </a:stretch>
        </p:blipFill>
        <p:spPr>
          <a:xfrm>
            <a:off x="6073422" y="4217106"/>
            <a:ext cx="4692651" cy="1968500"/>
          </a:xfrm>
          <a:prstGeom prst="rect">
            <a:avLst/>
          </a:prstGeom>
        </p:spPr>
      </p:pic>
      <p:sp>
        <p:nvSpPr>
          <p:cNvPr id="12" name="Rectangle 11">
            <a:extLst>
              <a:ext uri="{FF2B5EF4-FFF2-40B4-BE49-F238E27FC236}">
                <a16:creationId xmlns:a16="http://schemas.microsoft.com/office/drawing/2014/main" id="{7930E8F5-0B05-4CCD-DAF0-14B3F2120BF7}"/>
              </a:ext>
            </a:extLst>
          </p:cNvPr>
          <p:cNvSpPr/>
          <p:nvPr/>
        </p:nvSpPr>
        <p:spPr>
          <a:xfrm rot="5400000">
            <a:off x="8940021" y="3105360"/>
            <a:ext cx="5104718" cy="480202"/>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1k s positions, 16k scatter samples per position</a:t>
            </a:r>
          </a:p>
        </p:txBody>
      </p:sp>
      <p:sp>
        <p:nvSpPr>
          <p:cNvPr id="14" name="Rounded Rectangle 13">
            <a:extLst>
              <a:ext uri="{FF2B5EF4-FFF2-40B4-BE49-F238E27FC236}">
                <a16:creationId xmlns:a16="http://schemas.microsoft.com/office/drawing/2014/main" id="{86573924-3369-4CEC-0DA0-4285270AF37F}"/>
              </a:ext>
            </a:extLst>
          </p:cNvPr>
          <p:cNvSpPr/>
          <p:nvPr/>
        </p:nvSpPr>
        <p:spPr>
          <a:xfrm>
            <a:off x="2279319" y="2693090"/>
            <a:ext cx="7495823" cy="136572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600" dirty="0"/>
              <a:t>How to speed up the “location of loss” calculation?</a:t>
            </a:r>
          </a:p>
        </p:txBody>
      </p:sp>
    </p:spTree>
    <p:extLst>
      <p:ext uri="{BB962C8B-B14F-4D97-AF65-F5344CB8AC3E}">
        <p14:creationId xmlns:p14="http://schemas.microsoft.com/office/powerpoint/2010/main" val="380503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F6303-81D1-2075-8C68-351DCC426433}"/>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A678F67-010E-1294-A5A9-0DDA36B1F84F}"/>
              </a:ext>
            </a:extLst>
          </p:cNvPr>
          <p:cNvSpPr>
            <a:spLocks noGrp="1"/>
          </p:cNvSpPr>
          <p:nvPr>
            <p:ph type="ftr" sz="quarter" idx="11"/>
          </p:nvPr>
        </p:nvSpPr>
        <p:spPr/>
        <p:txBody>
          <a:bodyPr/>
          <a:lstStyle/>
          <a:p>
            <a:pPr algn="ctr"/>
            <a:r>
              <a:rPr lang="en-US" spc="370"/>
              <a:t>PUBLIC</a:t>
            </a:r>
            <a:endParaRPr lang="en-US" spc="370">
              <a:latin typeface="Suisse Intl" panose="020B0504000000000000" pitchFamily="34" charset="0"/>
            </a:endParaRPr>
          </a:p>
          <a:p>
            <a:endParaRPr lang="en-US" dirty="0"/>
          </a:p>
        </p:txBody>
      </p:sp>
      <p:sp>
        <p:nvSpPr>
          <p:cNvPr id="4" name="Slide Number Placeholder 3">
            <a:extLst>
              <a:ext uri="{FF2B5EF4-FFF2-40B4-BE49-F238E27FC236}">
                <a16:creationId xmlns:a16="http://schemas.microsoft.com/office/drawing/2014/main" id="{1C124ECB-BB1F-1E47-8218-475A8F332505}"/>
              </a:ext>
            </a:extLst>
          </p:cNvPr>
          <p:cNvSpPr>
            <a:spLocks noGrp="1"/>
          </p:cNvSpPr>
          <p:nvPr>
            <p:ph type="sldNum" sz="quarter" idx="12"/>
          </p:nvPr>
        </p:nvSpPr>
        <p:spPr/>
        <p:txBody>
          <a:bodyPr/>
          <a:lstStyle/>
          <a:p>
            <a:fld id="{C3FFB4ED-AD32-4087-8B8E-0F6248D50824}" type="slidenum">
              <a:rPr lang="en-US" smtClean="0"/>
              <a:pPr/>
              <a:t>9</a:t>
            </a:fld>
            <a:endParaRPr lang="en-US" dirty="0"/>
          </a:p>
        </p:txBody>
      </p:sp>
      <p:sp>
        <p:nvSpPr>
          <p:cNvPr id="5" name="Title 4">
            <a:extLst>
              <a:ext uri="{FF2B5EF4-FFF2-40B4-BE49-F238E27FC236}">
                <a16:creationId xmlns:a16="http://schemas.microsoft.com/office/drawing/2014/main" id="{7F925A7F-2C02-3905-8958-F17067E7EBEB}"/>
              </a:ext>
            </a:extLst>
          </p:cNvPr>
          <p:cNvSpPr>
            <a:spLocks noGrp="1"/>
          </p:cNvSpPr>
          <p:nvPr>
            <p:ph type="title"/>
          </p:nvPr>
        </p:nvSpPr>
        <p:spPr>
          <a:xfrm>
            <a:off x="1065214" y="2932667"/>
            <a:ext cx="9275408" cy="867930"/>
          </a:xfrm>
        </p:spPr>
        <p:txBody>
          <a:bodyPr/>
          <a:lstStyle/>
          <a:p>
            <a:r>
              <a:rPr lang="en-US" dirty="0"/>
              <a:t>Surrogate Modeling for “Location of Loss”</a:t>
            </a:r>
          </a:p>
        </p:txBody>
      </p:sp>
      <p:sp>
        <p:nvSpPr>
          <p:cNvPr id="6" name="Text Placeholder 5">
            <a:extLst>
              <a:ext uri="{FF2B5EF4-FFF2-40B4-BE49-F238E27FC236}">
                <a16:creationId xmlns:a16="http://schemas.microsoft.com/office/drawing/2014/main" id="{2F122082-4C1E-FC08-DCAE-69BF96543610}"/>
              </a:ext>
            </a:extLst>
          </p:cNvPr>
          <p:cNvSpPr>
            <a:spLocks noGrp="1"/>
          </p:cNvSpPr>
          <p:nvPr>
            <p:ph type="body" sz="quarter" idx="14"/>
          </p:nvPr>
        </p:nvSpPr>
        <p:spPr>
          <a:xfrm>
            <a:off x="1067593" y="3859525"/>
            <a:ext cx="8143313" cy="210669"/>
          </a:xfrm>
        </p:spPr>
        <p:txBody>
          <a:bodyPr/>
          <a:lstStyle/>
          <a:p>
            <a:r>
              <a:rPr lang="en-US" dirty="0"/>
              <a:t>Turning Particle Tracking into a Data-Driven Model</a:t>
            </a:r>
          </a:p>
        </p:txBody>
      </p:sp>
      <p:sp>
        <p:nvSpPr>
          <p:cNvPr id="7" name="Date Placeholder 1">
            <a:extLst>
              <a:ext uri="{FF2B5EF4-FFF2-40B4-BE49-F238E27FC236}">
                <a16:creationId xmlns:a16="http://schemas.microsoft.com/office/drawing/2014/main" id="{D65D231B-B4F8-CF34-369E-21C248BFD970}"/>
              </a:ext>
            </a:extLst>
          </p:cNvPr>
          <p:cNvSpPr>
            <a:spLocks noGrp="1"/>
          </p:cNvSpPr>
          <p:nvPr>
            <p:ph type="dt" sz="half" idx="10"/>
          </p:nvPr>
        </p:nvSpPr>
        <p:spPr>
          <a:xfrm>
            <a:off x="11111569" y="6266654"/>
            <a:ext cx="912019" cy="274320"/>
          </a:xfrm>
        </p:spPr>
        <p:txBody>
          <a:bodyPr/>
          <a:lstStyle/>
          <a:p>
            <a:r>
              <a:rPr lang="en-US" dirty="0"/>
              <a:t>July 30</a:t>
            </a:r>
          </a:p>
        </p:txBody>
      </p:sp>
    </p:spTree>
    <p:extLst>
      <p:ext uri="{BB962C8B-B14F-4D97-AF65-F5344CB8AC3E}">
        <p14:creationId xmlns:p14="http://schemas.microsoft.com/office/powerpoint/2010/main" val="1103316011"/>
      </p:ext>
    </p:extLst>
  </p:cSld>
  <p:clrMapOvr>
    <a:masterClrMapping/>
  </p:clrMapOvr>
</p:sld>
</file>

<file path=ppt/theme/theme1.xml><?xml version="1.0" encoding="utf-8"?>
<a:theme xmlns:a="http://schemas.openxmlformats.org/drawingml/2006/main" name="Branded Theme">
  <a:themeElements>
    <a:clrScheme name="xLight Caleb">
      <a:dk1>
        <a:srgbClr val="000001"/>
      </a:dk1>
      <a:lt1>
        <a:srgbClr val="FFFFFF"/>
      </a:lt1>
      <a:dk2>
        <a:srgbClr val="000000"/>
      </a:dk2>
      <a:lt2>
        <a:srgbClr val="E8E8E8"/>
      </a:lt2>
      <a:accent1>
        <a:srgbClr val="815DF7"/>
      </a:accent1>
      <a:accent2>
        <a:srgbClr val="797979"/>
      </a:accent2>
      <a:accent3>
        <a:srgbClr val="653397"/>
      </a:accent3>
      <a:accent4>
        <a:srgbClr val="DD7AFE"/>
      </a:accent4>
      <a:accent5>
        <a:srgbClr val="595959"/>
      </a:accent5>
      <a:accent6>
        <a:srgbClr val="000000"/>
      </a:accent6>
      <a:hlink>
        <a:srgbClr val="467886"/>
      </a:hlink>
      <a:folHlink>
        <a:srgbClr val="96607D"/>
      </a:folHlink>
    </a:clrScheme>
    <a:fontScheme name="xLight">
      <a:majorFont>
        <a:latin typeface="Suisse Intl"/>
        <a:ea typeface=""/>
        <a:cs typeface=""/>
      </a:majorFont>
      <a:minorFont>
        <a:latin typeface="Suisse Int'l Mon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3CB6A147-5986-A641-9F35-0539C803861A}" vid="{9D12B41A-9A2B-E44D-AC33-EB0E7AE70895}"/>
    </a:ext>
  </a:extLst>
</a:theme>
</file>

<file path=ppt/theme/theme2.xml><?xml version="1.0" encoding="utf-8"?>
<a:theme xmlns:a="http://schemas.openxmlformats.org/drawingml/2006/main" name="Simpl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xLight">
      <a:majorFont>
        <a:latin typeface="Suisse Intl"/>
        <a:ea typeface=""/>
        <a:cs typeface=""/>
      </a:majorFont>
      <a:minorFont>
        <a:latin typeface="Suisse Int'l Mon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3CB6A147-5986-A641-9F35-0539C803861A}" vid="{F9460C46-C441-7848-A4F7-8B6A9DD6569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2fdf2df-d1d9-47d8-a2f8-ca2dd6530e4a">FV3MDRRYCEN3-369750652-33</_dlc_DocId>
    <_dlc_DocIdUrl xmlns="92fdf2df-d1d9-47d8-a2f8-ca2dd6530e4a">
      <Url>https://xlightsystems.sharepoint.com/sites/AssetLibrary/_layouts/15/DocIdRedir.aspx?ID=FV3MDRRYCEN3-369750652-33</Url>
      <Description>FV3MDRRYCEN3-369750652-33</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75006E06879CF4FA27B0F03F833ED7E" ma:contentTypeVersion="3" ma:contentTypeDescription="Create a new document." ma:contentTypeScope="" ma:versionID="ae18c24a0b81a467ad1c4fd3953478e2">
  <xsd:schema xmlns:xsd="http://www.w3.org/2001/XMLSchema" xmlns:xs="http://www.w3.org/2001/XMLSchema" xmlns:p="http://schemas.microsoft.com/office/2006/metadata/properties" xmlns:ns2="92fdf2df-d1d9-47d8-a2f8-ca2dd6530e4a" xmlns:ns3="6acfab6a-1e2b-42ac-98f6-b533c190b027" targetNamespace="http://schemas.microsoft.com/office/2006/metadata/properties" ma:root="true" ma:fieldsID="eff1f31061a8351477ca7f7780dbfaee" ns2:_="" ns3:_="">
    <xsd:import namespace="92fdf2df-d1d9-47d8-a2f8-ca2dd6530e4a"/>
    <xsd:import namespace="6acfab6a-1e2b-42ac-98f6-b533c190b027"/>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df2df-d1d9-47d8-a2f8-ca2dd6530e4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acfab6a-1e2b-42ac-98f6-b533c190b0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31F8752-68ED-4DD2-8E06-07403AAE8F16}">
  <ds:schemaRefs>
    <ds:schemaRef ds:uri="http://schemas.microsoft.com/office/2006/metadata/properties"/>
    <ds:schemaRef ds:uri="http://schemas.microsoft.com/office/infopath/2007/PartnerControls"/>
    <ds:schemaRef ds:uri="c25946f4-39cd-41f7-b757-b3c216b754f6"/>
    <ds:schemaRef ds:uri="8e94353b-e199-4d8d-bda3-ae449efa7ebb"/>
    <ds:schemaRef ds:uri="92fdf2df-d1d9-47d8-a2f8-ca2dd6530e4a"/>
  </ds:schemaRefs>
</ds:datastoreItem>
</file>

<file path=customXml/itemProps2.xml><?xml version="1.0" encoding="utf-8"?>
<ds:datastoreItem xmlns:ds="http://schemas.openxmlformats.org/officeDocument/2006/customXml" ds:itemID="{F00C7A55-B1AF-4215-9163-46A717284DAF}">
  <ds:schemaRefs>
    <ds:schemaRef ds:uri="http://schemas.microsoft.com/sharepoint/v3/contenttype/forms"/>
  </ds:schemaRefs>
</ds:datastoreItem>
</file>

<file path=customXml/itemProps3.xml><?xml version="1.0" encoding="utf-8"?>
<ds:datastoreItem xmlns:ds="http://schemas.openxmlformats.org/officeDocument/2006/customXml" ds:itemID="{363A1DF1-D5F5-49F6-9BF6-9E2E1285D2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df2df-d1d9-47d8-a2f8-ca2dd6530e4a"/>
    <ds:schemaRef ds:uri="6acfab6a-1e2b-42ac-98f6-b533c190b0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BC79EE5-145A-4809-BB0B-C8CCFD61CE2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Branded Theme</Template>
  <TotalTime>2170</TotalTime>
  <Words>1255</Words>
  <Application>Microsoft Macintosh PowerPoint</Application>
  <PresentationFormat>Widescreen</PresentationFormat>
  <Paragraphs>207</Paragraphs>
  <Slides>24</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Neue Haas Unica W1G</vt:lpstr>
      <vt:lpstr>Arial</vt:lpstr>
      <vt:lpstr>Suisse Intl</vt:lpstr>
      <vt:lpstr>Aptos</vt:lpstr>
      <vt:lpstr>Suisse Int'l Mono</vt:lpstr>
      <vt:lpstr>Cambria Math</vt:lpstr>
      <vt:lpstr>Branded Theme</vt:lpstr>
      <vt:lpstr>Simple Theme</vt:lpstr>
      <vt:lpstr>PowerPoint Presentation</vt:lpstr>
      <vt:lpstr>What is xLight?</vt:lpstr>
      <vt:lpstr>Scattering Calculations</vt:lpstr>
      <vt:lpstr>We Study Three Scattering Processes</vt:lpstr>
      <vt:lpstr>Loss Calc. Comes Down to Monte-Carlo Integral</vt:lpstr>
      <vt:lpstr>Tracking Particles to “Location of Loss” is Slow Part</vt:lpstr>
      <vt:lpstr>LCLS-II SC SXR as a Study Lattice</vt:lpstr>
      <vt:lpstr>All Conventional Calcs: 60 CPU-Hours on HPC</vt:lpstr>
      <vt:lpstr>Surrogate Modeling for “Location of Loss”</vt:lpstr>
      <vt:lpstr>“Location of Loss” as a Data-Driven Problem</vt:lpstr>
      <vt:lpstr>Problem 1: Scales Change by Orders of Magnitude</vt:lpstr>
      <vt:lpstr>Problem 2: Spectral Bias</vt:lpstr>
      <vt:lpstr>Solution 1: Log-Polar Transformation</vt:lpstr>
      <vt:lpstr>Aperture Becomes Visible in Log-Polar Coordinates</vt:lpstr>
      <vt:lpstr>Aperture Becomes Visible in Log-Polar Coordinates</vt:lpstr>
      <vt:lpstr>Solution 2: Fourier Features</vt:lpstr>
      <vt:lpstr>Use Samples from Scattering Calc for Validation in Tuning Experiments</vt:lpstr>
      <vt:lpstr>Log-Scaled, Fourier Models Perform Best for Location-of-Loss</vt:lpstr>
      <vt:lpstr>Trained Models Visually Match Ground Truth</vt:lpstr>
      <vt:lpstr>Scattering Calculations Using Surrogates</vt:lpstr>
      <vt:lpstr>Conventional and Surrogate Scattering Match</vt:lpstr>
      <vt:lpstr>Performance Enables Interactive Use</vt:lpstr>
      <vt:lpstr>Some Thoughts on Applications and Future Work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Pierce</dc:creator>
  <cp:lastModifiedBy>Chris Pierce</cp:lastModifiedBy>
  <cp:revision>98</cp:revision>
  <dcterms:created xsi:type="dcterms:W3CDTF">2026-07-14T19:46:48Z</dcterms:created>
  <dcterms:modified xsi:type="dcterms:W3CDTF">2026-07-30T22:09:32Z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0x010100E75006E06879CF4FA27B0F03F833ED7E</vt:lpwstr>
  </property>
  <property fmtid="{D5CDD505-2E9C-101B-9397-08002B2CF9AE}" pid="3" name="MediaServiceImageTags">
    <vt:lpwstr/>
  </property>
  <property fmtid="{D5CDD505-2E9C-101B-9397-08002B2CF9AE}" pid="4" name="_dlc_DocIdItemGuid">
    <vt:lpwstr>88061d4f-2267-45f5-9e3e-f7b9a2b146b1</vt:lpwstr>
  </property>
</Properties>
</file>