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1" r:id="rId4"/>
  </p:sldMasterIdLst>
  <p:notesMasterIdLst>
    <p:notesMasterId r:id="rId17"/>
  </p:notesMasterIdLst>
  <p:sldIdLst>
    <p:sldId id="256" r:id="rId5"/>
    <p:sldId id="2145706422" r:id="rId6"/>
    <p:sldId id="257" r:id="rId7"/>
    <p:sldId id="2145706413" r:id="rId8"/>
    <p:sldId id="2145706416" r:id="rId9"/>
    <p:sldId id="2145706415" r:id="rId10"/>
    <p:sldId id="2145706414" r:id="rId11"/>
    <p:sldId id="2145706417" r:id="rId12"/>
    <p:sldId id="2145706419" r:id="rId13"/>
    <p:sldId id="2145706418" r:id="rId14"/>
    <p:sldId id="2145706420" r:id="rId15"/>
    <p:sldId id="2145706421"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9CB77A6-C827-4278-83B2-49CA6F52B113}">
          <p14:sldIdLst>
            <p14:sldId id="256"/>
            <p14:sldId id="2145706422"/>
            <p14:sldId id="257"/>
            <p14:sldId id="2145706413"/>
            <p14:sldId id="2145706416"/>
            <p14:sldId id="2145706415"/>
            <p14:sldId id="2145706414"/>
            <p14:sldId id="2145706417"/>
            <p14:sldId id="2145706419"/>
            <p14:sldId id="2145706418"/>
            <p14:sldId id="2145706420"/>
            <p14:sldId id="214570642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679E"/>
    <a:srgbClr val="E2F0D9"/>
    <a:srgbClr val="C5E0B4"/>
    <a:srgbClr val="FFFFFF"/>
    <a:srgbClr val="E9EBF5"/>
    <a:srgbClr val="F8CBAD"/>
    <a:srgbClr val="D0E7E7"/>
    <a:srgbClr val="FFA6FF"/>
    <a:srgbClr val="000000"/>
    <a:srgbClr val="2FA1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22B13-686E-4CEA-A246-2110382A81AA}" v="1" dt="2025-05-06T21:09:10.4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3"/>
    <p:restoredTop sz="87149" autoAdjust="0"/>
  </p:normalViewPr>
  <p:slideViewPr>
    <p:cSldViewPr snapToGrid="0">
      <p:cViewPr varScale="1">
        <p:scale>
          <a:sx n="101" d="100"/>
          <a:sy n="101" d="100"/>
        </p:scale>
        <p:origin x="16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86D6A-7145-C744-80DE-476810E07010}"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5866A6-5D82-EF42-B691-9D0DE96E2867}" type="slidenum">
              <a:rPr lang="en-US" smtClean="0"/>
              <a:t>‹#›</a:t>
            </a:fld>
            <a:endParaRPr lang="en-US"/>
          </a:p>
        </p:txBody>
      </p:sp>
    </p:spTree>
    <p:extLst>
      <p:ext uri="{BB962C8B-B14F-4D97-AF65-F5344CB8AC3E}">
        <p14:creationId xmlns:p14="http://schemas.microsoft.com/office/powerpoint/2010/main" val="283791654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1</a:t>
            </a:fld>
            <a:endParaRPr lang="en-US"/>
          </a:p>
        </p:txBody>
      </p:sp>
    </p:spTree>
    <p:extLst>
      <p:ext uri="{BB962C8B-B14F-4D97-AF65-F5344CB8AC3E}">
        <p14:creationId xmlns:p14="http://schemas.microsoft.com/office/powerpoint/2010/main" val="2741746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3</a:t>
            </a:fld>
            <a:endParaRPr lang="en-US"/>
          </a:p>
        </p:txBody>
      </p:sp>
    </p:spTree>
    <p:extLst>
      <p:ext uri="{BB962C8B-B14F-4D97-AF65-F5344CB8AC3E}">
        <p14:creationId xmlns:p14="http://schemas.microsoft.com/office/powerpoint/2010/main" val="3198088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4</a:t>
            </a:fld>
            <a:endParaRPr lang="en-US"/>
          </a:p>
        </p:txBody>
      </p:sp>
    </p:spTree>
    <p:extLst>
      <p:ext uri="{BB962C8B-B14F-4D97-AF65-F5344CB8AC3E}">
        <p14:creationId xmlns:p14="http://schemas.microsoft.com/office/powerpoint/2010/main" val="3234501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5</a:t>
            </a:fld>
            <a:endParaRPr lang="en-US"/>
          </a:p>
        </p:txBody>
      </p:sp>
    </p:spTree>
    <p:extLst>
      <p:ext uri="{BB962C8B-B14F-4D97-AF65-F5344CB8AC3E}">
        <p14:creationId xmlns:p14="http://schemas.microsoft.com/office/powerpoint/2010/main" val="128491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7</a:t>
            </a:fld>
            <a:endParaRPr lang="en-US"/>
          </a:p>
        </p:txBody>
      </p:sp>
    </p:spTree>
    <p:extLst>
      <p:ext uri="{BB962C8B-B14F-4D97-AF65-F5344CB8AC3E}">
        <p14:creationId xmlns:p14="http://schemas.microsoft.com/office/powerpoint/2010/main" val="40313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8</a:t>
            </a:fld>
            <a:endParaRPr lang="en-US"/>
          </a:p>
        </p:txBody>
      </p:sp>
    </p:spTree>
    <p:extLst>
      <p:ext uri="{BB962C8B-B14F-4D97-AF65-F5344CB8AC3E}">
        <p14:creationId xmlns:p14="http://schemas.microsoft.com/office/powerpoint/2010/main" val="2513667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866A6-5D82-EF42-B691-9D0DE96E2867}" type="slidenum">
              <a:rPr lang="en-US" smtClean="0"/>
              <a:t>10</a:t>
            </a:fld>
            <a:endParaRPr lang="en-US"/>
          </a:p>
        </p:txBody>
      </p:sp>
    </p:spTree>
    <p:extLst>
      <p:ext uri="{BB962C8B-B14F-4D97-AF65-F5344CB8AC3E}">
        <p14:creationId xmlns:p14="http://schemas.microsoft.com/office/powerpoint/2010/main" val="195070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1" name="Picture 10" descr="A aerial view of a town&#10;&#10;Description automatically generated">
            <a:extLst>
              <a:ext uri="{FF2B5EF4-FFF2-40B4-BE49-F238E27FC236}">
                <a16:creationId xmlns:a16="http://schemas.microsoft.com/office/drawing/2014/main" id="{21A60F30-3C00-60E7-4131-1D68F00F79ED}"/>
              </a:ext>
            </a:extLst>
          </p:cNvPr>
          <p:cNvPicPr>
            <a:picLocks noChangeAspect="1"/>
          </p:cNvPicPr>
          <p:nvPr userDrawn="1"/>
        </p:nvPicPr>
        <p:blipFill>
          <a:blip r:embed="rId2"/>
          <a:stretch>
            <a:fillRect/>
          </a:stretch>
        </p:blipFill>
        <p:spPr>
          <a:xfrm>
            <a:off x="0" y="0"/>
            <a:ext cx="9144000" cy="5143500"/>
          </a:xfrm>
          <a:prstGeom prst="rect">
            <a:avLst/>
          </a:prstGeom>
          <a:ln>
            <a:solidFill>
              <a:schemeClr val="tx1"/>
            </a:solidFill>
          </a:ln>
        </p:spPr>
      </p:pic>
      <p:sp>
        <p:nvSpPr>
          <p:cNvPr id="5" name="Text Placeholder 4">
            <a:extLst>
              <a:ext uri="{FF2B5EF4-FFF2-40B4-BE49-F238E27FC236}">
                <a16:creationId xmlns:a16="http://schemas.microsoft.com/office/drawing/2014/main" id="{734BBE86-8FAD-DF43-A736-84EE886C2621}"/>
              </a:ext>
            </a:extLst>
          </p:cNvPr>
          <p:cNvSpPr>
            <a:spLocks noGrp="1"/>
          </p:cNvSpPr>
          <p:nvPr>
            <p:ph type="body" sz="quarter" idx="11" hasCustomPrompt="1"/>
          </p:nvPr>
        </p:nvSpPr>
        <p:spPr>
          <a:xfrm>
            <a:off x="761999" y="1947301"/>
            <a:ext cx="6104627" cy="730250"/>
          </a:xfrm>
          <a:prstGeom prst="rect">
            <a:avLst/>
          </a:prstGeom>
          <a:ln>
            <a:noFill/>
          </a:ln>
        </p:spPr>
        <p:txBody>
          <a:bodyPr lIns="0" tIns="0" rIns="0" bIns="0"/>
          <a:lstStyle>
            <a:lvl1pPr>
              <a:lnSpc>
                <a:spcPct val="100000"/>
              </a:lnSpc>
              <a:spcBef>
                <a:spcPts val="0"/>
              </a:spcBef>
              <a:defRPr sz="1600">
                <a:solidFill>
                  <a:schemeClr val="bg1"/>
                </a:solidFill>
                <a:latin typeface="+mj-lt"/>
              </a:defRPr>
            </a:lvl1pPr>
            <a:lvl2pPr>
              <a:defRPr sz="16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en-US" dirty="0"/>
              <a:t>Name (org)</a:t>
            </a:r>
          </a:p>
          <a:p>
            <a:pPr lvl="0"/>
            <a:r>
              <a:rPr lang="en-US" dirty="0"/>
              <a:t>Role</a:t>
            </a:r>
          </a:p>
        </p:txBody>
      </p:sp>
      <p:sp>
        <p:nvSpPr>
          <p:cNvPr id="10" name="Text Placeholder 4">
            <a:extLst>
              <a:ext uri="{FF2B5EF4-FFF2-40B4-BE49-F238E27FC236}">
                <a16:creationId xmlns:a16="http://schemas.microsoft.com/office/drawing/2014/main" id="{9DBB28EF-4E64-7DFA-3F55-9D1D7663FABC}"/>
              </a:ext>
            </a:extLst>
          </p:cNvPr>
          <p:cNvSpPr>
            <a:spLocks noGrp="1"/>
          </p:cNvSpPr>
          <p:nvPr>
            <p:ph type="body" sz="quarter" idx="12" hasCustomPrompt="1"/>
          </p:nvPr>
        </p:nvSpPr>
        <p:spPr>
          <a:xfrm>
            <a:off x="761999" y="3223592"/>
            <a:ext cx="6104627" cy="278723"/>
          </a:xfrm>
          <a:prstGeom prst="rect">
            <a:avLst/>
          </a:prstGeom>
          <a:ln>
            <a:noFill/>
          </a:ln>
        </p:spPr>
        <p:txBody>
          <a:bodyPr lIns="0" tIns="0" rIns="0" bIns="0"/>
          <a:lstStyle>
            <a:lvl1pPr>
              <a:lnSpc>
                <a:spcPct val="100000"/>
              </a:lnSpc>
              <a:spcBef>
                <a:spcPts val="0"/>
              </a:spcBef>
              <a:defRPr sz="1200">
                <a:solidFill>
                  <a:schemeClr val="bg1"/>
                </a:solidFill>
                <a:latin typeface="+mj-lt"/>
              </a:defRPr>
            </a:lvl1pPr>
            <a:lvl2pPr>
              <a:defRPr sz="16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en-US" dirty="0"/>
              <a:t>Date</a:t>
            </a:r>
          </a:p>
        </p:txBody>
      </p:sp>
      <p:sp>
        <p:nvSpPr>
          <p:cNvPr id="13" name="Text Placeholder 12">
            <a:extLst>
              <a:ext uri="{FF2B5EF4-FFF2-40B4-BE49-F238E27FC236}">
                <a16:creationId xmlns:a16="http://schemas.microsoft.com/office/drawing/2014/main" id="{B22E636D-F08E-1678-9F69-5FCE7E1ABFD5}"/>
              </a:ext>
            </a:extLst>
          </p:cNvPr>
          <p:cNvSpPr>
            <a:spLocks noGrp="1"/>
          </p:cNvSpPr>
          <p:nvPr>
            <p:ph type="body" sz="quarter" idx="13" hasCustomPrompt="1"/>
          </p:nvPr>
        </p:nvSpPr>
        <p:spPr>
          <a:xfrm>
            <a:off x="761999" y="1185611"/>
            <a:ext cx="8062913" cy="742576"/>
          </a:xfrm>
          <a:prstGeom prst="rect">
            <a:avLst/>
          </a:prstGeom>
        </p:spPr>
        <p:txBody>
          <a:bodyPr lIns="0" tIns="0" rIns="0" bIns="0"/>
          <a:lstStyle>
            <a:lvl1pPr>
              <a:defRPr sz="2200" b="1">
                <a:solidFill>
                  <a:schemeClr val="bg1"/>
                </a:solidFill>
              </a:defRPr>
            </a:lvl1pPr>
            <a:lvl2pPr marL="342900" indent="0">
              <a:buNone/>
              <a:defRPr sz="2200" b="1">
                <a:solidFill>
                  <a:schemeClr val="bg1"/>
                </a:solidFill>
              </a:defRPr>
            </a:lvl2pPr>
            <a:lvl3pPr>
              <a:defRPr sz="2200" b="1">
                <a:solidFill>
                  <a:schemeClr val="bg1"/>
                </a:solidFill>
              </a:defRPr>
            </a:lvl3pPr>
            <a:lvl4pPr>
              <a:defRPr sz="2200" b="1">
                <a:solidFill>
                  <a:schemeClr val="bg1"/>
                </a:solidFill>
              </a:defRPr>
            </a:lvl4pPr>
            <a:lvl5pPr>
              <a:defRPr sz="2200" b="1">
                <a:solidFill>
                  <a:schemeClr val="bg1"/>
                </a:solidFill>
              </a:defRPr>
            </a:lvl5pPr>
          </a:lstStyle>
          <a:p>
            <a:pPr lvl="0"/>
            <a:r>
              <a:rPr lang="en-US" dirty="0"/>
              <a:t>Title</a:t>
            </a:r>
          </a:p>
        </p:txBody>
      </p:sp>
      <p:sp>
        <p:nvSpPr>
          <p:cNvPr id="14" name="Text Placeholder 4">
            <a:extLst>
              <a:ext uri="{FF2B5EF4-FFF2-40B4-BE49-F238E27FC236}">
                <a16:creationId xmlns:a16="http://schemas.microsoft.com/office/drawing/2014/main" id="{CE9C1802-28AF-9267-365E-CDD257B1E8D6}"/>
              </a:ext>
            </a:extLst>
          </p:cNvPr>
          <p:cNvSpPr>
            <a:spLocks noGrp="1"/>
          </p:cNvSpPr>
          <p:nvPr>
            <p:ph type="body" sz="quarter" idx="14" hasCustomPrompt="1"/>
          </p:nvPr>
        </p:nvSpPr>
        <p:spPr>
          <a:xfrm>
            <a:off x="761999" y="3557430"/>
            <a:ext cx="6104627" cy="278723"/>
          </a:xfrm>
          <a:prstGeom prst="rect">
            <a:avLst/>
          </a:prstGeom>
          <a:ln>
            <a:noFill/>
          </a:ln>
        </p:spPr>
        <p:txBody>
          <a:bodyPr lIns="0" tIns="0" rIns="0" bIns="0"/>
          <a:lstStyle>
            <a:lvl1pPr>
              <a:lnSpc>
                <a:spcPct val="100000"/>
              </a:lnSpc>
              <a:spcBef>
                <a:spcPts val="0"/>
              </a:spcBef>
              <a:defRPr sz="1200">
                <a:solidFill>
                  <a:schemeClr val="bg1"/>
                </a:solidFill>
                <a:latin typeface="+mj-lt"/>
              </a:defRPr>
            </a:lvl1pPr>
            <a:lvl2pPr>
              <a:defRPr sz="16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en-US" dirty="0"/>
              <a:t>LA-UR #</a:t>
            </a:r>
          </a:p>
        </p:txBody>
      </p:sp>
      <p:pic>
        <p:nvPicPr>
          <p:cNvPr id="2" name="Picture 1">
            <a:extLst>
              <a:ext uri="{FF2B5EF4-FFF2-40B4-BE49-F238E27FC236}">
                <a16:creationId xmlns:a16="http://schemas.microsoft.com/office/drawing/2014/main" id="{40958F6F-34F9-2B42-5C78-C54B826B219E}"/>
              </a:ext>
            </a:extLst>
          </p:cNvPr>
          <p:cNvPicPr>
            <a:picLocks noChangeAspect="1"/>
          </p:cNvPicPr>
          <p:nvPr userDrawn="1"/>
        </p:nvPicPr>
        <p:blipFill>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59161" y="4845860"/>
            <a:ext cx="366339" cy="111314"/>
          </a:xfrm>
          <a:prstGeom prst="rect">
            <a:avLst/>
          </a:prstGeom>
        </p:spPr>
      </p:pic>
      <p:sp>
        <p:nvSpPr>
          <p:cNvPr id="4" name="TextBox 3">
            <a:extLst>
              <a:ext uri="{FF2B5EF4-FFF2-40B4-BE49-F238E27FC236}">
                <a16:creationId xmlns:a16="http://schemas.microsoft.com/office/drawing/2014/main" id="{972BDAB2-272F-92F5-3D63-043649EBDD65}"/>
              </a:ext>
            </a:extLst>
          </p:cNvPr>
          <p:cNvSpPr txBox="1"/>
          <p:nvPr userDrawn="1"/>
        </p:nvSpPr>
        <p:spPr>
          <a:xfrm>
            <a:off x="847725" y="4867827"/>
            <a:ext cx="2395266" cy="89348"/>
          </a:xfrm>
          <a:prstGeom prst="rect">
            <a:avLst/>
          </a:prstGeom>
          <a:noFill/>
        </p:spPr>
        <p:txBody>
          <a:bodyPr wrap="square" lIns="0" tIns="0" rIns="0" bIns="0" rtlCol="0">
            <a:noAutofit/>
          </a:bodyPr>
          <a:lstStyle/>
          <a:p>
            <a:pPr algn="l"/>
            <a:r>
              <a:rPr lang="en-US" sz="450" dirty="0">
                <a:solidFill>
                  <a:schemeClr val="bg1">
                    <a:lumMod val="85000"/>
                  </a:schemeClr>
                </a:solidFill>
              </a:rPr>
              <a:t>Managed by Triad National Security, LLC, for the U.S. Department of Energy’s NNSA</a:t>
            </a:r>
          </a:p>
          <a:p>
            <a:pPr algn="l"/>
            <a:endParaRPr lang="en-US" sz="450" dirty="0">
              <a:solidFill>
                <a:schemeClr val="bg1">
                  <a:lumMod val="85000"/>
                </a:schemeClr>
              </a:solidFill>
            </a:endParaRPr>
          </a:p>
        </p:txBody>
      </p:sp>
      <p:pic>
        <p:nvPicPr>
          <p:cNvPr id="3" name="Picture 2" descr="Logo, company name&#10;&#10;AI-generated content may be incorrect.">
            <a:extLst>
              <a:ext uri="{FF2B5EF4-FFF2-40B4-BE49-F238E27FC236}">
                <a16:creationId xmlns:a16="http://schemas.microsoft.com/office/drawing/2014/main" id="{DEA740CC-C304-C6A8-F263-D316D0E5FDA6}"/>
              </a:ext>
            </a:extLst>
          </p:cNvPr>
          <p:cNvPicPr>
            <a:picLocks noChangeAspect="1"/>
          </p:cNvPicPr>
          <p:nvPr userDrawn="1"/>
        </p:nvPicPr>
        <p:blipFill>
          <a:blip r:embed="rId5"/>
          <a:stretch>
            <a:fillRect/>
          </a:stretch>
        </p:blipFill>
        <p:spPr>
          <a:xfrm>
            <a:off x="459161" y="3960055"/>
            <a:ext cx="1780605" cy="854789"/>
          </a:xfrm>
          <a:prstGeom prst="rect">
            <a:avLst/>
          </a:prstGeom>
        </p:spPr>
      </p:pic>
    </p:spTree>
    <p:extLst>
      <p:ext uri="{BB962C8B-B14F-4D97-AF65-F5344CB8AC3E}">
        <p14:creationId xmlns:p14="http://schemas.microsoft.com/office/powerpoint/2010/main" val="4214261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9C7807BF-D2F0-5310-15A8-1BD7ED1ADA13}"/>
              </a:ext>
            </a:extLst>
          </p:cNvPr>
          <p:cNvSpPr>
            <a:spLocks noGrp="1"/>
          </p:cNvSpPr>
          <p:nvPr>
            <p:ph idx="1"/>
          </p:nvPr>
        </p:nvSpPr>
        <p:spPr>
          <a:xfrm>
            <a:off x="470263" y="862361"/>
            <a:ext cx="8203474" cy="3770361"/>
          </a:xfrm>
          <a:prstGeom prst="rect">
            <a:avLst/>
          </a:prstGeom>
        </p:spPr>
        <p:txBody>
          <a:bodyPr vert="horz" lIns="0" tIns="0" rIns="0" bIns="0" rtlCol="0">
            <a:noAutofit/>
          </a:bodyPr>
          <a:lstStyle>
            <a:lvl1pPr>
              <a:defRPr sz="1600"/>
            </a:lvl1pPr>
          </a:lstStyle>
          <a:p>
            <a:pPr lvl="0"/>
            <a:r>
              <a:rPr lang="en-US"/>
              <a:t>Click to edit Master text styles</a:t>
            </a:r>
          </a:p>
        </p:txBody>
      </p:sp>
      <p:pic>
        <p:nvPicPr>
          <p:cNvPr id="9" name="Picture 8" descr="A blue letters on a black background&#10;&#10;Description automatically generated">
            <a:extLst>
              <a:ext uri="{FF2B5EF4-FFF2-40B4-BE49-F238E27FC236}">
                <a16:creationId xmlns:a16="http://schemas.microsoft.com/office/drawing/2014/main" id="{C304FDAF-643F-69D3-B5D4-47980D3E7843}"/>
              </a:ext>
            </a:extLst>
          </p:cNvPr>
          <p:cNvPicPr>
            <a:picLocks noChangeAspect="1"/>
          </p:cNvPicPr>
          <p:nvPr userDrawn="1"/>
        </p:nvPicPr>
        <p:blipFill>
          <a:blip r:embed="rId2"/>
          <a:stretch>
            <a:fillRect/>
          </a:stretch>
        </p:blipFill>
        <p:spPr>
          <a:xfrm>
            <a:off x="258583" y="4834994"/>
            <a:ext cx="1114549" cy="209019"/>
          </a:xfrm>
          <a:prstGeom prst="rect">
            <a:avLst/>
          </a:prstGeom>
        </p:spPr>
      </p:pic>
      <p:sp>
        <p:nvSpPr>
          <p:cNvPr id="10" name="Title Placeholder 8">
            <a:extLst>
              <a:ext uri="{FF2B5EF4-FFF2-40B4-BE49-F238E27FC236}">
                <a16:creationId xmlns:a16="http://schemas.microsoft.com/office/drawing/2014/main" id="{7DC9D307-15FA-AE37-C526-DBBEBAE6CBA8}"/>
              </a:ext>
            </a:extLst>
          </p:cNvPr>
          <p:cNvSpPr>
            <a:spLocks noGrp="1"/>
          </p:cNvSpPr>
          <p:nvPr>
            <p:ph type="title" hasCustomPrompt="1"/>
          </p:nvPr>
        </p:nvSpPr>
        <p:spPr>
          <a:xfrm>
            <a:off x="239843" y="274638"/>
            <a:ext cx="8664314" cy="535259"/>
          </a:xfrm>
          <a:prstGeom prst="rect">
            <a:avLst/>
          </a:prstGeom>
        </p:spPr>
        <p:txBody>
          <a:bodyPr vert="horz" lIns="0" tIns="0" rIns="0" bIns="0" rtlCol="0" anchor="t" anchorCtr="0">
            <a:noAutofit/>
          </a:bodyPr>
          <a:lstStyle>
            <a:lvl1pPr>
              <a:defRPr sz="2400" b="1">
                <a:solidFill>
                  <a:srgbClr val="0000BC"/>
                </a:solidFill>
              </a:defRPr>
            </a:lvl1pPr>
          </a:lstStyle>
          <a:p>
            <a:r>
              <a:rPr lang="en-US" dirty="0"/>
              <a:t>Slide Title</a:t>
            </a:r>
          </a:p>
        </p:txBody>
      </p:sp>
      <p:pic>
        <p:nvPicPr>
          <p:cNvPr id="12" name="Picture 11">
            <a:extLst>
              <a:ext uri="{FF2B5EF4-FFF2-40B4-BE49-F238E27FC236}">
                <a16:creationId xmlns:a16="http://schemas.microsoft.com/office/drawing/2014/main" id="{1D5E5C28-F072-CBA4-39A4-04745CFC140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751018" y="4786337"/>
            <a:ext cx="947283" cy="273803"/>
          </a:xfrm>
          <a:prstGeom prst="rect">
            <a:avLst/>
          </a:prstGeom>
        </p:spPr>
      </p:pic>
      <p:sp>
        <p:nvSpPr>
          <p:cNvPr id="2" name="TextBox 1">
            <a:extLst>
              <a:ext uri="{FF2B5EF4-FFF2-40B4-BE49-F238E27FC236}">
                <a16:creationId xmlns:a16="http://schemas.microsoft.com/office/drawing/2014/main" id="{C0D15A06-707C-04AC-E30D-8F570C2AF970}"/>
              </a:ext>
            </a:extLst>
          </p:cNvPr>
          <p:cNvSpPr txBox="1"/>
          <p:nvPr userDrawn="1"/>
        </p:nvSpPr>
        <p:spPr>
          <a:xfrm>
            <a:off x="5360020" y="4951141"/>
            <a:ext cx="0" cy="0"/>
          </a:xfrm>
          <a:prstGeom prst="rect">
            <a:avLst/>
          </a:prstGeom>
          <a:noFill/>
        </p:spPr>
        <p:txBody>
          <a:bodyPr wrap="none" lIns="0" tIns="0" rIns="0" bIns="0" rtlCol="0">
            <a:noAutofit/>
          </a:bodyPr>
          <a:lstStyle/>
          <a:p>
            <a:pPr algn="l"/>
            <a:endParaRPr lang="en-US" dirty="0"/>
          </a:p>
        </p:txBody>
      </p:sp>
      <p:sp>
        <p:nvSpPr>
          <p:cNvPr id="4" name="Slide Number Placeholder 5">
            <a:extLst>
              <a:ext uri="{FF2B5EF4-FFF2-40B4-BE49-F238E27FC236}">
                <a16:creationId xmlns:a16="http://schemas.microsoft.com/office/drawing/2014/main" id="{D19586B1-2A7A-911A-4979-3FBEFCDF57F2}"/>
              </a:ext>
            </a:extLst>
          </p:cNvPr>
          <p:cNvSpPr txBox="1">
            <a:spLocks/>
          </p:cNvSpPr>
          <p:nvPr userDrawn="1"/>
        </p:nvSpPr>
        <p:spPr>
          <a:xfrm>
            <a:off x="7638314" y="4901950"/>
            <a:ext cx="1354207" cy="14693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570DF8B-BA39-6A4F-9A7A-3E7C5510ADF5}" type="slidenum">
              <a:rPr lang="en-US" sz="1050" smtClean="0">
                <a:solidFill>
                  <a:schemeClr val="accent5">
                    <a:lumMod val="75000"/>
                  </a:schemeClr>
                </a:solidFill>
              </a:rPr>
              <a:pPr/>
              <a:t>‹#›</a:t>
            </a:fld>
            <a:endParaRPr lang="en-US" sz="1050" dirty="0">
              <a:solidFill>
                <a:schemeClr val="accent5">
                  <a:lumMod val="75000"/>
                </a:schemeClr>
              </a:solidFill>
            </a:endParaRPr>
          </a:p>
        </p:txBody>
      </p:sp>
    </p:spTree>
    <p:extLst>
      <p:ext uri="{BB962C8B-B14F-4D97-AF65-F5344CB8AC3E}">
        <p14:creationId xmlns:p14="http://schemas.microsoft.com/office/powerpoint/2010/main" val="1357594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082711"/>
      </p:ext>
    </p:extLst>
  </p:cSld>
  <p:clrMap bg1="lt1" tx1="dk1" bg2="lt2" tx2="dk2" accent1="accent1" accent2="accent2" accent3="accent3" accent4="accent4" accent5="accent5" accent6="accent6" hlink="hlink" folHlink="folHlink"/>
  <p:sldLayoutIdLst>
    <p:sldLayoutId id="2147483692" r:id="rId1"/>
    <p:sldLayoutId id="2147483688" r:id="rId2"/>
  </p:sldLayoutIdLst>
  <p:hf hdr="0" ftr="0" dt="0"/>
  <p:txStyles>
    <p:titleStyle>
      <a:lvl1pPr algn="l" defTabSz="6858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70.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5.xml"/><Relationship Id="rId16"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90.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240.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843325-7D2A-F988-F2EE-3416B1A45A64}"/>
              </a:ext>
            </a:extLst>
          </p:cNvPr>
          <p:cNvSpPr>
            <a:spLocks noGrp="1"/>
          </p:cNvSpPr>
          <p:nvPr>
            <p:ph type="body" sz="quarter" idx="11"/>
          </p:nvPr>
        </p:nvSpPr>
        <p:spPr>
          <a:xfrm>
            <a:off x="761999" y="1947301"/>
            <a:ext cx="6707205" cy="730250"/>
          </a:xfrm>
        </p:spPr>
        <p:txBody>
          <a:bodyPr/>
          <a:lstStyle/>
          <a:p>
            <a:r>
              <a:rPr lang="en-US" dirty="0"/>
              <a:t>Haoran Xu, Salvador Sosa Guitron, Kip Bishofberger (Chief Scientist), Dmitry Gorelov, Petr M. Anisimov, Gregory E. Dale (Project Director), Dimitre Dimitrov, Sergey Kurennoy, John W. Lewellen (Technical Director), Lawrence Rybarcyk, Tyler Thornton</a:t>
            </a:r>
          </a:p>
          <a:p>
            <a:endParaRPr lang="en-US" dirty="0"/>
          </a:p>
        </p:txBody>
      </p:sp>
      <p:sp>
        <p:nvSpPr>
          <p:cNvPr id="3" name="Text Placeholder 2">
            <a:extLst>
              <a:ext uri="{FF2B5EF4-FFF2-40B4-BE49-F238E27FC236}">
                <a16:creationId xmlns:a16="http://schemas.microsoft.com/office/drawing/2014/main" id="{49ABE196-80D4-C3A8-74A2-8D6F813D5CA2}"/>
              </a:ext>
            </a:extLst>
          </p:cNvPr>
          <p:cNvSpPr>
            <a:spLocks noGrp="1"/>
          </p:cNvSpPr>
          <p:nvPr>
            <p:ph type="body" sz="quarter" idx="12"/>
          </p:nvPr>
        </p:nvSpPr>
        <p:spPr/>
        <p:txBody>
          <a:bodyPr/>
          <a:lstStyle/>
          <a:p>
            <a:r>
              <a:rPr lang="en-US" dirty="0"/>
              <a:t>July 30</a:t>
            </a:r>
            <a:r>
              <a:rPr lang="en-US" baseline="30000" dirty="0"/>
              <a:t>th</a:t>
            </a:r>
            <a:r>
              <a:rPr lang="en-US" dirty="0"/>
              <a:t>, 2026</a:t>
            </a:r>
          </a:p>
        </p:txBody>
      </p:sp>
      <p:sp>
        <p:nvSpPr>
          <p:cNvPr id="4" name="Text Placeholder 3">
            <a:extLst>
              <a:ext uri="{FF2B5EF4-FFF2-40B4-BE49-F238E27FC236}">
                <a16:creationId xmlns:a16="http://schemas.microsoft.com/office/drawing/2014/main" id="{ADAB4E95-9270-DBEE-4411-AD9A412052FE}"/>
              </a:ext>
            </a:extLst>
          </p:cNvPr>
          <p:cNvSpPr>
            <a:spLocks noGrp="1"/>
          </p:cNvSpPr>
          <p:nvPr>
            <p:ph type="body" sz="quarter" idx="13"/>
          </p:nvPr>
        </p:nvSpPr>
        <p:spPr/>
        <p:txBody>
          <a:bodyPr/>
          <a:lstStyle/>
          <a:p>
            <a:r>
              <a:rPr lang="en-US" dirty="0"/>
              <a:t>A Multi-Mode RFQ for Dual-Species and Short-Pulse Beam Production</a:t>
            </a:r>
          </a:p>
        </p:txBody>
      </p:sp>
      <p:sp>
        <p:nvSpPr>
          <p:cNvPr id="5" name="Text Placeholder 4">
            <a:extLst>
              <a:ext uri="{FF2B5EF4-FFF2-40B4-BE49-F238E27FC236}">
                <a16:creationId xmlns:a16="http://schemas.microsoft.com/office/drawing/2014/main" id="{4AC7E8DA-E1CA-96D8-941F-3EB1ADE519A5}"/>
              </a:ext>
            </a:extLst>
          </p:cNvPr>
          <p:cNvSpPr>
            <a:spLocks noGrp="1"/>
          </p:cNvSpPr>
          <p:nvPr>
            <p:ph type="body" sz="quarter" idx="14"/>
          </p:nvPr>
        </p:nvSpPr>
        <p:spPr/>
        <p:txBody>
          <a:bodyPr/>
          <a:lstStyle/>
          <a:p>
            <a:r>
              <a:rPr lang="en-US" dirty="0"/>
              <a:t>LA-UR-26-26393</a:t>
            </a:r>
          </a:p>
        </p:txBody>
      </p:sp>
      <p:sp>
        <p:nvSpPr>
          <p:cNvPr id="7" name="TextBox 6">
            <a:extLst>
              <a:ext uri="{FF2B5EF4-FFF2-40B4-BE49-F238E27FC236}">
                <a16:creationId xmlns:a16="http://schemas.microsoft.com/office/drawing/2014/main" id="{47E363A2-F187-9C10-C664-41BDBA92B3FE}"/>
              </a:ext>
            </a:extLst>
          </p:cNvPr>
          <p:cNvSpPr txBox="1"/>
          <p:nvPr/>
        </p:nvSpPr>
        <p:spPr>
          <a:xfrm>
            <a:off x="4735630" y="4264608"/>
            <a:ext cx="4052236" cy="646331"/>
          </a:xfrm>
          <a:prstGeom prst="rect">
            <a:avLst/>
          </a:prstGeom>
          <a:noFill/>
        </p:spPr>
        <p:txBody>
          <a:bodyPr wrap="square">
            <a:spAutoFit/>
          </a:bodyPr>
          <a:lstStyle/>
          <a:p>
            <a:r>
              <a:rPr lang="en-US" dirty="0">
                <a:solidFill>
                  <a:schemeClr val="bg1"/>
                </a:solidFill>
              </a:rPr>
              <a:t>Advanced Accelerator Concepts 2026</a:t>
            </a:r>
          </a:p>
          <a:p>
            <a:r>
              <a:rPr lang="en-US" dirty="0">
                <a:solidFill>
                  <a:schemeClr val="bg1"/>
                </a:solidFill>
              </a:rPr>
              <a:t>Jul 26 – 31, UCLA</a:t>
            </a:r>
          </a:p>
        </p:txBody>
      </p:sp>
    </p:spTree>
    <p:extLst>
      <p:ext uri="{BB962C8B-B14F-4D97-AF65-F5344CB8AC3E}">
        <p14:creationId xmlns:p14="http://schemas.microsoft.com/office/powerpoint/2010/main" val="2155070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82812-A5CB-4630-72C7-B15FFBB1DB5E}"/>
              </a:ext>
            </a:extLst>
          </p:cNvPr>
          <p:cNvSpPr>
            <a:spLocks noGrp="1"/>
          </p:cNvSpPr>
          <p:nvPr>
            <p:ph type="title"/>
          </p:nvPr>
        </p:nvSpPr>
        <p:spPr/>
        <p:txBody>
          <a:bodyPr/>
          <a:lstStyle/>
          <a:p>
            <a:r>
              <a:rPr lang="en-US" dirty="0"/>
              <a:t>Short-Pulse Beam Production: LAMP DB2</a:t>
            </a:r>
          </a:p>
        </p:txBody>
      </p:sp>
      <p:pic>
        <p:nvPicPr>
          <p:cNvPr id="203" name="Picture 202">
            <a:extLst>
              <a:ext uri="{FF2B5EF4-FFF2-40B4-BE49-F238E27FC236}">
                <a16:creationId xmlns:a16="http://schemas.microsoft.com/office/drawing/2014/main" id="{50BB9C0B-B1CF-7F6F-AE0C-3159BF92BBAD}"/>
              </a:ext>
            </a:extLst>
          </p:cNvPr>
          <p:cNvPicPr>
            <a:picLocks noChangeAspect="1"/>
          </p:cNvPicPr>
          <p:nvPr/>
        </p:nvPicPr>
        <p:blipFill>
          <a:blip r:embed="rId3">
            <a:clrChange>
              <a:clrFrom>
                <a:srgbClr val="FFFFFF"/>
              </a:clrFrom>
              <a:clrTo>
                <a:srgbClr val="FFFFFF">
                  <a:alpha val="0"/>
                </a:srgbClr>
              </a:clrTo>
            </a:clrChange>
          </a:blip>
          <a:srcRect r="9051"/>
          <a:stretch>
            <a:fillRect/>
          </a:stretch>
        </p:blipFill>
        <p:spPr>
          <a:xfrm>
            <a:off x="518398" y="885294"/>
            <a:ext cx="3171653" cy="1814411"/>
          </a:xfrm>
          <a:prstGeom prst="rect">
            <a:avLst/>
          </a:prstGeom>
        </p:spPr>
      </p:pic>
      <p:sp>
        <p:nvSpPr>
          <p:cNvPr id="204" name="TextBox 203">
            <a:extLst>
              <a:ext uri="{FF2B5EF4-FFF2-40B4-BE49-F238E27FC236}">
                <a16:creationId xmlns:a16="http://schemas.microsoft.com/office/drawing/2014/main" id="{CE3C5DEB-42A5-7BC7-8F70-ED40F21351BD}"/>
              </a:ext>
            </a:extLst>
          </p:cNvPr>
          <p:cNvSpPr txBox="1"/>
          <p:nvPr/>
        </p:nvSpPr>
        <p:spPr>
          <a:xfrm>
            <a:off x="1894991" y="2220660"/>
            <a:ext cx="1210314" cy="307777"/>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prstClr val="black"/>
                </a:solidFill>
                <a:latin typeface="Aptos" panose="02110004020202020204"/>
              </a:rPr>
              <a:t>T1 chopper</a:t>
            </a:r>
            <a:endParaRPr kumimoji="0" lang="en-US" sz="1400" b="0" i="0" u="none" strike="noStrike" kern="0" cap="none" spc="0" normalizeH="0" baseline="0" noProof="0" dirty="0">
              <a:ln>
                <a:noFill/>
              </a:ln>
              <a:solidFill>
                <a:prstClr val="black"/>
              </a:solidFill>
              <a:effectLst/>
              <a:uLnTx/>
              <a:uFillTx/>
              <a:latin typeface="Aptos" panose="02110004020202020204"/>
            </a:endParaRPr>
          </a:p>
        </p:txBody>
      </p:sp>
      <p:cxnSp>
        <p:nvCxnSpPr>
          <p:cNvPr id="205" name="Straight Connector 204">
            <a:extLst>
              <a:ext uri="{FF2B5EF4-FFF2-40B4-BE49-F238E27FC236}">
                <a16:creationId xmlns:a16="http://schemas.microsoft.com/office/drawing/2014/main" id="{2A56B5C6-9818-7481-07F3-0E89AC512FD7}"/>
              </a:ext>
            </a:extLst>
          </p:cNvPr>
          <p:cNvCxnSpPr>
            <a:cxnSpLocks/>
          </p:cNvCxnSpPr>
          <p:nvPr/>
        </p:nvCxnSpPr>
        <p:spPr>
          <a:xfrm flipH="1" flipV="1">
            <a:off x="2104224" y="2063285"/>
            <a:ext cx="148088" cy="200688"/>
          </a:xfrm>
          <a:prstGeom prst="line">
            <a:avLst/>
          </a:prstGeom>
          <a:ln w="25400">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7C559876-023C-16B7-E1FE-625BC29AEB2B}"/>
              </a:ext>
            </a:extLst>
          </p:cNvPr>
          <p:cNvCxnSpPr>
            <a:cxnSpLocks/>
          </p:cNvCxnSpPr>
          <p:nvPr/>
        </p:nvCxnSpPr>
        <p:spPr>
          <a:xfrm flipH="1">
            <a:off x="1820947" y="1236846"/>
            <a:ext cx="166670" cy="179942"/>
          </a:xfrm>
          <a:prstGeom prst="line">
            <a:avLst/>
          </a:prstGeom>
          <a:ln w="25400">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09" name="TextBox 208">
            <a:extLst>
              <a:ext uri="{FF2B5EF4-FFF2-40B4-BE49-F238E27FC236}">
                <a16:creationId xmlns:a16="http://schemas.microsoft.com/office/drawing/2014/main" id="{98F515E4-6F3E-563F-7770-DE0DF5832738}"/>
              </a:ext>
            </a:extLst>
          </p:cNvPr>
          <p:cNvSpPr txBox="1"/>
          <p:nvPr/>
        </p:nvSpPr>
        <p:spPr>
          <a:xfrm>
            <a:off x="1573111" y="967272"/>
            <a:ext cx="1210314" cy="307777"/>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prstClr val="black"/>
                </a:solidFill>
                <a:latin typeface="Aptos" panose="02110004020202020204"/>
              </a:rPr>
              <a:t>T2 chopper</a:t>
            </a:r>
            <a:endParaRPr kumimoji="0" lang="en-US" sz="1400" b="0" i="0" u="none" strike="noStrike" kern="0" cap="none" spc="0" normalizeH="0" baseline="0" noProof="0" dirty="0">
              <a:ln>
                <a:noFill/>
              </a:ln>
              <a:solidFill>
                <a:prstClr val="black"/>
              </a:solidFill>
              <a:effectLst/>
              <a:uLnTx/>
              <a:uFillTx/>
              <a:latin typeface="Aptos" panose="02110004020202020204"/>
            </a:endParaRPr>
          </a:p>
        </p:txBody>
      </p:sp>
      <p:cxnSp>
        <p:nvCxnSpPr>
          <p:cNvPr id="210" name="Straight Connector 209">
            <a:extLst>
              <a:ext uri="{FF2B5EF4-FFF2-40B4-BE49-F238E27FC236}">
                <a16:creationId xmlns:a16="http://schemas.microsoft.com/office/drawing/2014/main" id="{B90F7187-827D-1E92-A9B5-B8E702FE92AF}"/>
              </a:ext>
            </a:extLst>
          </p:cNvPr>
          <p:cNvCxnSpPr>
            <a:cxnSpLocks/>
          </p:cNvCxnSpPr>
          <p:nvPr/>
        </p:nvCxnSpPr>
        <p:spPr>
          <a:xfrm>
            <a:off x="3339966" y="1472665"/>
            <a:ext cx="101234" cy="202401"/>
          </a:xfrm>
          <a:prstGeom prst="line">
            <a:avLst/>
          </a:prstGeom>
          <a:ln w="25400">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12" name="TextBox 211">
            <a:extLst>
              <a:ext uri="{FF2B5EF4-FFF2-40B4-BE49-F238E27FC236}">
                <a16:creationId xmlns:a16="http://schemas.microsoft.com/office/drawing/2014/main" id="{3B571953-6324-819C-4721-A0F45F02CC67}"/>
              </a:ext>
            </a:extLst>
          </p:cNvPr>
          <p:cNvSpPr txBox="1"/>
          <p:nvPr/>
        </p:nvSpPr>
        <p:spPr>
          <a:xfrm>
            <a:off x="2734809" y="1207501"/>
            <a:ext cx="1210314" cy="307777"/>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prstClr val="black"/>
                </a:solidFill>
                <a:latin typeface="Aptos" panose="02110004020202020204"/>
              </a:rPr>
              <a:t>T3 chopper</a:t>
            </a:r>
            <a:endParaRPr kumimoji="0" lang="en-US" sz="1400" b="0" i="0" u="none" strike="noStrike" kern="0" cap="none" spc="0" normalizeH="0" baseline="0" noProof="0" dirty="0">
              <a:ln>
                <a:noFill/>
              </a:ln>
              <a:solidFill>
                <a:prstClr val="black"/>
              </a:solidFill>
              <a:effectLst/>
              <a:uLnTx/>
              <a:uFillTx/>
              <a:latin typeface="Aptos" panose="02110004020202020204"/>
            </a:endParaRPr>
          </a:p>
        </p:txBody>
      </p:sp>
      <p:sp>
        <p:nvSpPr>
          <p:cNvPr id="213" name="TextBox 212">
            <a:extLst>
              <a:ext uri="{FF2B5EF4-FFF2-40B4-BE49-F238E27FC236}">
                <a16:creationId xmlns:a16="http://schemas.microsoft.com/office/drawing/2014/main" id="{F247AE64-63B2-5B53-0346-AC14301C15E0}"/>
              </a:ext>
            </a:extLst>
          </p:cNvPr>
          <p:cNvSpPr txBox="1"/>
          <p:nvPr/>
        </p:nvSpPr>
        <p:spPr>
          <a:xfrm>
            <a:off x="196495" y="664116"/>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12 mA</a:t>
            </a:r>
          </a:p>
        </p:txBody>
      </p:sp>
      <p:sp>
        <p:nvSpPr>
          <p:cNvPr id="214" name="TextBox 213">
            <a:extLst>
              <a:ext uri="{FF2B5EF4-FFF2-40B4-BE49-F238E27FC236}">
                <a16:creationId xmlns:a16="http://schemas.microsoft.com/office/drawing/2014/main" id="{E1DFB52B-FDE7-4CC8-2E17-D3900C35FF68}"/>
              </a:ext>
            </a:extLst>
          </p:cNvPr>
          <p:cNvSpPr txBox="1"/>
          <p:nvPr/>
        </p:nvSpPr>
        <p:spPr>
          <a:xfrm>
            <a:off x="196495" y="1556452"/>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55 / 16 mA</a:t>
            </a:r>
          </a:p>
        </p:txBody>
      </p:sp>
      <mc:AlternateContent xmlns:mc="http://schemas.openxmlformats.org/markup-compatibility/2006">
        <mc:Choice xmlns:a14="http://schemas.microsoft.com/office/drawing/2010/main" Requires="a14">
          <p:sp>
            <p:nvSpPr>
              <p:cNvPr id="215" name="TextBox 214">
                <a:extLst>
                  <a:ext uri="{FF2B5EF4-FFF2-40B4-BE49-F238E27FC236}">
                    <a16:creationId xmlns:a16="http://schemas.microsoft.com/office/drawing/2014/main" id="{E8DC1887-0857-2004-5E04-35D01A243A01}"/>
                  </a:ext>
                </a:extLst>
              </p:cNvPr>
              <p:cNvSpPr txBox="1"/>
              <p:nvPr/>
            </p:nvSpPr>
            <p:spPr>
              <a:xfrm>
                <a:off x="177243" y="2617033"/>
                <a:ext cx="4642166" cy="2246769"/>
              </a:xfrm>
              <a:prstGeom prst="rect">
                <a:avLst/>
              </a:prstGeom>
              <a:noFill/>
            </p:spPr>
            <p:txBody>
              <a:bodyPr wrap="square" rtlCol="0" anchor="ctr">
                <a:spAutoFit/>
              </a:bodyPr>
              <a:lstStyle/>
              <a:p>
                <a:pPr lvl="0" defTabSz="914400">
                  <a:defRPr/>
                </a:pPr>
                <a:r>
                  <a:rPr lang="en-US" sz="1400" b="1" kern="0" dirty="0">
                    <a:solidFill>
                      <a:prstClr val="black"/>
                    </a:solidFill>
                    <a:latin typeface="Aptos" panose="02110004020202020204"/>
                  </a:rPr>
                  <a:t>T1 chopper</a:t>
                </a:r>
                <a:r>
                  <a:rPr lang="en-US" sz="1400" kern="0" dirty="0">
                    <a:solidFill>
                      <a:prstClr val="black"/>
                    </a:solidFill>
                    <a:latin typeface="Aptos" panose="02110004020202020204"/>
                  </a:rPr>
                  <a:t>: Produce a 100-ns </a:t>
                </a:r>
                <a:r>
                  <a:rPr lang="en-US" sz="1400" dirty="0"/>
                  <a:t>H</a:t>
                </a:r>
                <a:r>
                  <a:rPr lang="en-US" sz="1400" baseline="30000" dirty="0"/>
                  <a:t>–</a:t>
                </a:r>
                <a:r>
                  <a:rPr lang="en-US" sz="1400" dirty="0"/>
                  <a:t> </a:t>
                </a:r>
                <a:r>
                  <a:rPr lang="en-US" sz="1400" kern="0" dirty="0">
                    <a:solidFill>
                      <a:prstClr val="black"/>
                    </a:solidFill>
                    <a:latin typeface="Aptos" panose="02110004020202020204"/>
                  </a:rPr>
                  <a:t>pulse every 1.8 </a:t>
                </a:r>
                <a:r>
                  <a:rPr lang="en-US" sz="1400" kern="0" dirty="0" err="1">
                    <a:solidFill>
                      <a:prstClr val="black"/>
                    </a:solidFill>
                    <a:latin typeface="Aptos" panose="02110004020202020204"/>
                  </a:rPr>
                  <a:t>μs</a:t>
                </a:r>
                <a:r>
                  <a:rPr lang="en-US" sz="1400" kern="0" dirty="0">
                    <a:solidFill>
                      <a:prstClr val="black"/>
                    </a:solidFill>
                    <a:latin typeface="Aptos" panose="02110004020202020204"/>
                  </a:rPr>
                  <a:t>.</a:t>
                </a:r>
              </a:p>
              <a:p>
                <a:pPr defTabSz="914400">
                  <a:defRPr/>
                </a:pPr>
                <a:r>
                  <a:rPr lang="en-US" sz="1400" b="1" kern="0" dirty="0">
                    <a:solidFill>
                      <a:prstClr val="black"/>
                    </a:solidFill>
                    <a:latin typeface="Aptos" panose="02110004020202020204"/>
                  </a:rPr>
                  <a:t>T2 chopper</a:t>
                </a:r>
                <a:r>
                  <a:rPr lang="en-US" sz="1400" kern="0" dirty="0">
                    <a:solidFill>
                      <a:prstClr val="black"/>
                    </a:solidFill>
                    <a:latin typeface="Aptos" panose="02110004020202020204"/>
                  </a:rPr>
                  <a:t>: Produce </a:t>
                </a:r>
                <a:r>
                  <a:rPr lang="en-US" sz="1400" dirty="0"/>
                  <a:t>H</a:t>
                </a:r>
                <a:r>
                  <a:rPr lang="en-US" sz="1400" baseline="30000" dirty="0"/>
                  <a:t>+</a:t>
                </a:r>
                <a:r>
                  <a:rPr lang="en-US" sz="1400" dirty="0"/>
                  <a:t> </a:t>
                </a:r>
                <a:r>
                  <a:rPr lang="en-US" sz="1400" kern="0" dirty="0">
                    <a:solidFill>
                      <a:prstClr val="black"/>
                    </a:solidFill>
                    <a:latin typeface="Aptos" panose="02110004020202020204"/>
                  </a:rPr>
                  <a:t>beam when T1 chopper is chopping.</a:t>
                </a:r>
              </a:p>
              <a:p>
                <a:pPr defTabSz="914400">
                  <a:defRPr/>
                </a:pPr>
                <a:r>
                  <a:rPr lang="en-US" sz="1400" b="1" kern="0" dirty="0">
                    <a:solidFill>
                      <a:prstClr val="black"/>
                    </a:solidFill>
                    <a:latin typeface="Aptos" panose="02110004020202020204"/>
                  </a:rPr>
                  <a:t>T3 chopper</a:t>
                </a:r>
                <a:r>
                  <a:rPr lang="en-US" sz="1400" kern="0" dirty="0">
                    <a:solidFill>
                      <a:prstClr val="black"/>
                    </a:solidFill>
                    <a:latin typeface="Aptos" panose="02110004020202020204"/>
                  </a:rPr>
                  <a:t>: Allow only the central slice (</a:t>
                </a:r>
                <a14:m>
                  <m:oMath xmlns:m="http://schemas.openxmlformats.org/officeDocument/2006/math">
                    <m:r>
                      <a:rPr lang="en-US" sz="1400" b="0" i="1" kern="0" smtClean="0">
                        <a:solidFill>
                          <a:prstClr val="black"/>
                        </a:solidFill>
                        <a:latin typeface="Cambria Math" panose="02040503050406030204" pitchFamily="18" charset="0"/>
                      </a:rPr>
                      <m:t>∼</m:t>
                    </m:r>
                  </m:oMath>
                </a14:m>
                <a:r>
                  <a:rPr lang="en-US" sz="1400" kern="0" dirty="0">
                    <a:solidFill>
                      <a:prstClr val="black"/>
                    </a:solidFill>
                    <a:latin typeface="Aptos" panose="02110004020202020204"/>
                  </a:rPr>
                  <a:t>40 ns) of the </a:t>
                </a:r>
                <a:r>
                  <a:rPr lang="en-US" sz="1400" dirty="0"/>
                  <a:t>H</a:t>
                </a:r>
                <a:r>
                  <a:rPr lang="en-US" sz="1400" baseline="30000" dirty="0"/>
                  <a:t>– </a:t>
                </a:r>
                <a:r>
                  <a:rPr lang="en-US" sz="1400" kern="0" dirty="0">
                    <a:solidFill>
                      <a:prstClr val="black"/>
                    </a:solidFill>
                    <a:latin typeface="Aptos" panose="02110004020202020204"/>
                  </a:rPr>
                  <a:t>pulse produced by T1 chopper to enter the RFQ.</a:t>
                </a:r>
              </a:p>
              <a:p>
                <a:pPr defTabSz="914400">
                  <a:defRPr/>
                </a:pPr>
                <a:endParaRPr lang="en-US" sz="1400" kern="0" dirty="0">
                  <a:solidFill>
                    <a:prstClr val="black"/>
                  </a:solidFill>
                  <a:latin typeface="Aptos" panose="02110004020202020204"/>
                </a:endParaRPr>
              </a:p>
              <a:p>
                <a:pPr defTabSz="914400">
                  <a:defRPr/>
                </a:pPr>
                <a:r>
                  <a:rPr lang="en-US" sz="1400" b="1" dirty="0"/>
                  <a:t>H</a:t>
                </a:r>
                <a:r>
                  <a:rPr lang="en-US" sz="1400" b="1" baseline="30000" dirty="0"/>
                  <a:t>–</a:t>
                </a:r>
                <a:r>
                  <a:rPr lang="en-US" sz="1400" b="1" dirty="0"/>
                  <a:t> </a:t>
                </a:r>
                <a:r>
                  <a:rPr lang="en-US" sz="1400" b="1" kern="0" dirty="0">
                    <a:solidFill>
                      <a:prstClr val="black"/>
                    </a:solidFill>
                    <a:latin typeface="Aptos" panose="02110004020202020204"/>
                  </a:rPr>
                  <a:t>pulse lengthening (over </a:t>
                </a:r>
                <a14:m>
                  <m:oMath xmlns:m="http://schemas.openxmlformats.org/officeDocument/2006/math">
                    <m:r>
                      <a:rPr lang="en-US" sz="1400" b="1" i="1" kern="0" smtClean="0">
                        <a:solidFill>
                          <a:prstClr val="black"/>
                        </a:solidFill>
                        <a:latin typeface="Cambria Math" panose="02040503050406030204" pitchFamily="18" charset="0"/>
                      </a:rPr>
                      <m:t>∼</m:t>
                    </m:r>
                  </m:oMath>
                </a14:m>
                <a:r>
                  <a:rPr lang="en-US" sz="1400" b="1" kern="0" dirty="0">
                    <a:solidFill>
                      <a:prstClr val="black"/>
                    </a:solidFill>
                    <a:latin typeface="Aptos" panose="02110004020202020204"/>
                  </a:rPr>
                  <a:t>1.7 m)</a:t>
                </a:r>
                <a:r>
                  <a:rPr lang="en-US" sz="1400" kern="0" dirty="0">
                    <a:solidFill>
                      <a:prstClr val="black"/>
                    </a:solidFill>
                    <a:latin typeface="Aptos" panose="02110004020202020204"/>
                  </a:rPr>
                  <a:t>:</a:t>
                </a:r>
              </a:p>
              <a:p>
                <a:pPr defTabSz="914400">
                  <a:defRPr/>
                </a:pPr>
                <a:r>
                  <a:rPr lang="en-US" sz="1400" kern="0" dirty="0">
                    <a:solidFill>
                      <a:prstClr val="black"/>
                    </a:solidFill>
                    <a:latin typeface="Aptos" panose="02110004020202020204"/>
                  </a:rPr>
                  <a:t>At T1 chopper: 100 ns (square pulse), </a:t>
                </a:r>
                <a:br>
                  <a:rPr lang="en-US" sz="1400" kern="0" dirty="0">
                    <a:solidFill>
                      <a:prstClr val="black"/>
                    </a:solidFill>
                    <a:latin typeface="Aptos" panose="02110004020202020204"/>
                  </a:rPr>
                </a:br>
                <a:r>
                  <a:rPr lang="en-US" sz="1400" kern="0" dirty="0">
                    <a:solidFill>
                      <a:prstClr val="black"/>
                    </a:solidFill>
                    <a:latin typeface="Aptos" panose="02110004020202020204"/>
                  </a:rPr>
                  <a:t>                            55 mA</a:t>
                </a:r>
              </a:p>
              <a:p>
                <a:pPr defTabSz="914400">
                  <a:defRPr/>
                </a:pPr>
                <a:r>
                  <a:rPr lang="en-US" sz="1400" kern="0" dirty="0">
                    <a:solidFill>
                      <a:prstClr val="black"/>
                    </a:solidFill>
                    <a:latin typeface="Aptos" panose="02110004020202020204"/>
                  </a:rPr>
                  <a:t>At T3 chopper: 150 ns (total), </a:t>
                </a:r>
                <a:br>
                  <a:rPr lang="en-US" sz="1400" kern="0" dirty="0">
                    <a:solidFill>
                      <a:prstClr val="black"/>
                    </a:solidFill>
                    <a:latin typeface="Aptos" panose="02110004020202020204"/>
                  </a:rPr>
                </a:br>
                <a:r>
                  <a:rPr lang="en-US" sz="1400" kern="0" dirty="0">
                    <a:solidFill>
                      <a:prstClr val="black"/>
                    </a:solidFill>
                    <a:latin typeface="Aptos" panose="02110004020202020204"/>
                  </a:rPr>
                  <a:t>                            53.6 mA (peak)</a:t>
                </a:r>
              </a:p>
            </p:txBody>
          </p:sp>
        </mc:Choice>
        <mc:Fallback>
          <p:sp>
            <p:nvSpPr>
              <p:cNvPr id="215" name="TextBox 214">
                <a:extLst>
                  <a:ext uri="{FF2B5EF4-FFF2-40B4-BE49-F238E27FC236}">
                    <a16:creationId xmlns:a16="http://schemas.microsoft.com/office/drawing/2014/main" id="{E8DC1887-0857-2004-5E04-35D01A243A01}"/>
                  </a:ext>
                </a:extLst>
              </p:cNvPr>
              <p:cNvSpPr txBox="1">
                <a:spLocks noRot="1" noChangeAspect="1" noMove="1" noResize="1" noEditPoints="1" noAdjustHandles="1" noChangeArrowheads="1" noChangeShapeType="1" noTextEdit="1"/>
              </p:cNvSpPr>
              <p:nvPr/>
            </p:nvSpPr>
            <p:spPr>
              <a:xfrm>
                <a:off x="177243" y="2617033"/>
                <a:ext cx="4642166" cy="2246769"/>
              </a:xfrm>
              <a:prstGeom prst="rect">
                <a:avLst/>
              </a:prstGeom>
              <a:blipFill>
                <a:blip r:embed="rId4"/>
                <a:stretch>
                  <a:fillRect l="-394" b="-2439"/>
                </a:stretch>
              </a:blipFill>
            </p:spPr>
            <p:txBody>
              <a:bodyPr/>
              <a:lstStyle/>
              <a:p>
                <a:r>
                  <a:rPr lang="en-US">
                    <a:noFill/>
                  </a:rPr>
                  <a:t> </a:t>
                </a:r>
              </a:p>
            </p:txBody>
          </p:sp>
        </mc:Fallback>
      </mc:AlternateContent>
      <p:pic>
        <p:nvPicPr>
          <p:cNvPr id="216" name="Picture 2">
            <a:extLst>
              <a:ext uri="{FF2B5EF4-FFF2-40B4-BE49-F238E27FC236}">
                <a16:creationId xmlns:a16="http://schemas.microsoft.com/office/drawing/2014/main" id="{B3F71E21-6CFA-A7FB-C2BB-331D693B09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0873" y="3788726"/>
            <a:ext cx="1834471" cy="1070263"/>
          </a:xfrm>
          <a:prstGeom prst="rect">
            <a:avLst/>
          </a:prstGeom>
          <a:noFill/>
          <a:extLst>
            <a:ext uri="{909E8E84-426E-40DD-AFC4-6F175D3DCCD1}">
              <a14:hiddenFill xmlns:a14="http://schemas.microsoft.com/office/drawing/2010/main">
                <a:solidFill>
                  <a:srgbClr val="FFFFFF"/>
                </a:solidFill>
              </a14:hiddenFill>
            </a:ext>
          </a:extLst>
        </p:spPr>
      </p:pic>
      <p:sp>
        <p:nvSpPr>
          <p:cNvPr id="217" name="TextBox 216">
            <a:extLst>
              <a:ext uri="{FF2B5EF4-FFF2-40B4-BE49-F238E27FC236}">
                <a16:creationId xmlns:a16="http://schemas.microsoft.com/office/drawing/2014/main" id="{7AE41134-9576-1C27-3080-10812B828FEF}"/>
              </a:ext>
            </a:extLst>
          </p:cNvPr>
          <p:cNvSpPr txBox="1"/>
          <p:nvPr/>
        </p:nvSpPr>
        <p:spPr>
          <a:xfrm>
            <a:off x="3042737" y="4791792"/>
            <a:ext cx="1630325" cy="230832"/>
          </a:xfrm>
          <a:prstGeom prst="rect">
            <a:avLst/>
          </a:prstGeom>
          <a:noFill/>
        </p:spPr>
        <p:txBody>
          <a:bodyPr wrap="square">
            <a:spAutoFit/>
          </a:bodyPr>
          <a:lstStyle/>
          <a:p>
            <a:r>
              <a:rPr lang="en-US" sz="900" dirty="0"/>
              <a:t>H</a:t>
            </a:r>
            <a:r>
              <a:rPr lang="en-US" sz="900" baseline="30000" dirty="0"/>
              <a:t>–</a:t>
            </a:r>
            <a:r>
              <a:rPr lang="en-US" sz="900" dirty="0"/>
              <a:t> </a:t>
            </a:r>
            <a:r>
              <a:rPr lang="en-US" sz="900" kern="0" dirty="0">
                <a:solidFill>
                  <a:prstClr val="black"/>
                </a:solidFill>
                <a:latin typeface="Aptos" panose="02110004020202020204"/>
              </a:rPr>
              <a:t>pulse current at T3 chopper</a:t>
            </a:r>
            <a:endParaRPr lang="en-US" sz="900" dirty="0"/>
          </a:p>
        </p:txBody>
      </p:sp>
      <p:grpSp>
        <p:nvGrpSpPr>
          <p:cNvPr id="218" name="Group 217">
            <a:extLst>
              <a:ext uri="{FF2B5EF4-FFF2-40B4-BE49-F238E27FC236}">
                <a16:creationId xmlns:a16="http://schemas.microsoft.com/office/drawing/2014/main" id="{D93BC9C7-A558-176C-5886-51DF927239AB}"/>
              </a:ext>
            </a:extLst>
          </p:cNvPr>
          <p:cNvGrpSpPr/>
          <p:nvPr/>
        </p:nvGrpSpPr>
        <p:grpSpPr>
          <a:xfrm>
            <a:off x="4987442" y="766580"/>
            <a:ext cx="3838930" cy="3204260"/>
            <a:chOff x="330200" y="1397089"/>
            <a:chExt cx="5746750" cy="4796670"/>
          </a:xfrm>
        </p:grpSpPr>
        <p:pic>
          <p:nvPicPr>
            <p:cNvPr id="219" name="Picture 218">
              <a:extLst>
                <a:ext uri="{FF2B5EF4-FFF2-40B4-BE49-F238E27FC236}">
                  <a16:creationId xmlns:a16="http://schemas.microsoft.com/office/drawing/2014/main" id="{70D5181D-0ADB-B989-6FB1-91DBFA572E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6815" y="1397089"/>
              <a:ext cx="5320135" cy="2081792"/>
            </a:xfrm>
            <a:prstGeom prst="rect">
              <a:avLst/>
            </a:prstGeom>
          </p:spPr>
        </p:pic>
        <p:pic>
          <p:nvPicPr>
            <p:cNvPr id="220" name="Picture 219">
              <a:extLst>
                <a:ext uri="{FF2B5EF4-FFF2-40B4-BE49-F238E27FC236}">
                  <a16:creationId xmlns:a16="http://schemas.microsoft.com/office/drawing/2014/main" id="{420C561F-E0C8-EC3D-10B6-DB053C72C3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200" y="3300778"/>
              <a:ext cx="5353595" cy="2892981"/>
            </a:xfrm>
            <a:prstGeom prst="rect">
              <a:avLst/>
            </a:prstGeom>
          </p:spPr>
        </p:pic>
        <p:sp>
          <p:nvSpPr>
            <p:cNvPr id="221" name="Rectangle 220">
              <a:extLst>
                <a:ext uri="{FF2B5EF4-FFF2-40B4-BE49-F238E27FC236}">
                  <a16:creationId xmlns:a16="http://schemas.microsoft.com/office/drawing/2014/main" id="{C4F8A614-B14D-37AD-01EC-C5DEDBA51FCD}"/>
                </a:ext>
              </a:extLst>
            </p:cNvPr>
            <p:cNvSpPr/>
            <p:nvPr/>
          </p:nvSpPr>
          <p:spPr>
            <a:xfrm>
              <a:off x="3261454" y="3670388"/>
              <a:ext cx="243132" cy="2124732"/>
            </a:xfrm>
            <a:prstGeom prst="rect">
              <a:avLst/>
            </a:prstGeom>
            <a:solidFill>
              <a:srgbClr val="008080">
                <a:alpha val="2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222" name="Straight Connector 221">
              <a:extLst>
                <a:ext uri="{FF2B5EF4-FFF2-40B4-BE49-F238E27FC236}">
                  <a16:creationId xmlns:a16="http://schemas.microsoft.com/office/drawing/2014/main" id="{3465B464-4C87-44F2-5543-A6601BEB64FC}"/>
                </a:ext>
              </a:extLst>
            </p:cNvPr>
            <p:cNvCxnSpPr>
              <a:cxnSpLocks/>
            </p:cNvCxnSpPr>
            <p:nvPr/>
          </p:nvCxnSpPr>
          <p:spPr>
            <a:xfrm>
              <a:off x="3384695" y="4369663"/>
              <a:ext cx="304230" cy="0"/>
            </a:xfrm>
            <a:prstGeom prst="line">
              <a:avLst/>
            </a:prstGeom>
            <a:ln w="25400">
              <a:solidFill>
                <a:schemeClr val="tx1"/>
              </a:solidFill>
              <a:headEnd type="oval"/>
            </a:ln>
            <a:effectLst/>
          </p:spPr>
          <p:style>
            <a:lnRef idx="2">
              <a:schemeClr val="accent1"/>
            </a:lnRef>
            <a:fillRef idx="0">
              <a:schemeClr val="accent1"/>
            </a:fillRef>
            <a:effectRef idx="1">
              <a:schemeClr val="accent1"/>
            </a:effectRef>
            <a:fontRef idx="minor">
              <a:schemeClr val="tx1"/>
            </a:fontRef>
          </p:style>
        </p:cxnSp>
        <p:sp>
          <p:nvSpPr>
            <p:cNvPr id="223" name="TextBox 222">
              <a:extLst>
                <a:ext uri="{FF2B5EF4-FFF2-40B4-BE49-F238E27FC236}">
                  <a16:creationId xmlns:a16="http://schemas.microsoft.com/office/drawing/2014/main" id="{DFAD1442-11DE-6AAB-8B93-A2554777DAC1}"/>
                </a:ext>
              </a:extLst>
            </p:cNvPr>
            <p:cNvSpPr txBox="1"/>
            <p:nvPr/>
          </p:nvSpPr>
          <p:spPr>
            <a:xfrm>
              <a:off x="3550931" y="4149657"/>
              <a:ext cx="1015529" cy="414658"/>
            </a:xfrm>
            <a:prstGeom prst="rect">
              <a:avLst/>
            </a:prstGeom>
            <a:noFill/>
          </p:spPr>
          <p:txBody>
            <a:bodyPr wrap="none" rtlCol="0">
              <a:spAutoFit/>
            </a:bodyPr>
            <a:lstStyle/>
            <a:p>
              <a:r>
                <a:rPr lang="en-US" sz="1200" dirty="0"/>
                <a:t>199 </a:t>
              </a:r>
              <a:r>
                <a:rPr lang="en-US" sz="1200" dirty="0" err="1"/>
                <a:t>pC</a:t>
              </a:r>
              <a:endParaRPr lang="en-US" sz="1200" dirty="0"/>
            </a:p>
          </p:txBody>
        </p:sp>
      </p:grpSp>
      <p:sp>
        <p:nvSpPr>
          <p:cNvPr id="224" name="TextBox 223">
            <a:extLst>
              <a:ext uri="{FF2B5EF4-FFF2-40B4-BE49-F238E27FC236}">
                <a16:creationId xmlns:a16="http://schemas.microsoft.com/office/drawing/2014/main" id="{A926C512-7959-605E-5A90-146DA70561B8}"/>
              </a:ext>
            </a:extLst>
          </p:cNvPr>
          <p:cNvSpPr txBox="1"/>
          <p:nvPr/>
        </p:nvSpPr>
        <p:spPr>
          <a:xfrm>
            <a:off x="5016764" y="4156417"/>
            <a:ext cx="3737413" cy="523220"/>
          </a:xfrm>
          <a:prstGeom prst="rect">
            <a:avLst/>
          </a:prstGeom>
          <a:solidFill>
            <a:schemeClr val="accent4">
              <a:lumMod val="20000"/>
              <a:lumOff val="80000"/>
            </a:schemeClr>
          </a:solidFill>
          <a:ln w="25400">
            <a:solidFill>
              <a:schemeClr val="tx1"/>
            </a:solidFill>
          </a:ln>
        </p:spPr>
        <p:txBody>
          <a:bodyPr wrap="square">
            <a:spAutoFit/>
          </a:bodyPr>
          <a:lstStyle/>
          <a:p>
            <a:pPr fontAlgn="base"/>
            <a:r>
              <a:rPr lang="en-US" sz="1400" b="1" i="0" dirty="0">
                <a:solidFill>
                  <a:srgbClr val="000000"/>
                </a:solidFill>
                <a:effectLst/>
                <a:latin typeface="Arial" panose="020B0604020202020204" pitchFamily="34" charset="0"/>
              </a:rPr>
              <a:t>DB2</a:t>
            </a:r>
            <a:r>
              <a:rPr lang="en-US" sz="1400" b="0" i="0" dirty="0">
                <a:solidFill>
                  <a:srgbClr val="000000"/>
                </a:solidFill>
                <a:effectLst/>
                <a:latin typeface="Arial" panose="020B0604020202020204" pitchFamily="34" charset="0"/>
              </a:rPr>
              <a:t>: Dual-mode </a:t>
            </a:r>
            <a:r>
              <a:rPr lang="en-US" sz="1400" dirty="0"/>
              <a:t>H</a:t>
            </a:r>
            <a:r>
              <a:rPr lang="en-US" sz="1400" baseline="30000" dirty="0"/>
              <a:t>–</a:t>
            </a:r>
            <a:r>
              <a:rPr lang="en-US" sz="1400" dirty="0"/>
              <a:t> ion source</a:t>
            </a:r>
            <a:r>
              <a:rPr lang="en-US" sz="1400" b="0" i="0" dirty="0">
                <a:solidFill>
                  <a:srgbClr val="000000"/>
                </a:solidFill>
                <a:effectLst/>
                <a:latin typeface="Arial" panose="020B0604020202020204" pitchFamily="34" charset="0"/>
              </a:rPr>
              <a:t>, two-chopper pulse formation, chopping satellites in MEBT.</a:t>
            </a:r>
            <a:endParaRPr lang="en-US" sz="1400" b="0" i="0" dirty="0">
              <a:solidFill>
                <a:srgbClr val="000000"/>
              </a:solidFill>
              <a:effectLst/>
              <a:latin typeface="Segoe UI" panose="020B0502040204020203" pitchFamily="34" charset="0"/>
            </a:endParaRPr>
          </a:p>
        </p:txBody>
      </p:sp>
      <p:sp>
        <p:nvSpPr>
          <p:cNvPr id="225" name="TextBox 224">
            <a:extLst>
              <a:ext uri="{FF2B5EF4-FFF2-40B4-BE49-F238E27FC236}">
                <a16:creationId xmlns:a16="http://schemas.microsoft.com/office/drawing/2014/main" id="{3543F83E-A5AF-34AF-004E-7E428841249B}"/>
              </a:ext>
            </a:extLst>
          </p:cNvPr>
          <p:cNvSpPr txBox="1"/>
          <p:nvPr/>
        </p:nvSpPr>
        <p:spPr>
          <a:xfrm>
            <a:off x="5460116" y="787611"/>
            <a:ext cx="1368196" cy="369332"/>
          </a:xfrm>
          <a:prstGeom prst="rect">
            <a:avLst/>
          </a:prstGeom>
          <a:noFill/>
        </p:spPr>
        <p:txBody>
          <a:bodyPr wrap="square">
            <a:spAutoFit/>
          </a:bodyPr>
          <a:lstStyle/>
          <a:p>
            <a:r>
              <a:rPr lang="en-US" sz="900" dirty="0"/>
              <a:t>At RFQ </a:t>
            </a:r>
            <a:r>
              <a:rPr lang="en-US" sz="900" dirty="0" err="1"/>
              <a:t>entr</a:t>
            </a:r>
            <a:r>
              <a:rPr lang="en-US" sz="900" dirty="0"/>
              <a:t>. and exit</a:t>
            </a:r>
            <a:br>
              <a:rPr lang="en-US" sz="900" dirty="0"/>
            </a:br>
            <a:r>
              <a:rPr lang="en-US" sz="900" dirty="0"/>
              <a:t>(CST PIC result)</a:t>
            </a:r>
          </a:p>
        </p:txBody>
      </p:sp>
    </p:spTree>
    <p:extLst>
      <p:ext uri="{BB962C8B-B14F-4D97-AF65-F5344CB8AC3E}">
        <p14:creationId xmlns:p14="http://schemas.microsoft.com/office/powerpoint/2010/main" val="418418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2AD6F-B952-56E8-54D2-BA39FB9A4423}"/>
              </a:ext>
            </a:extLst>
          </p:cNvPr>
          <p:cNvSpPr>
            <a:spLocks noGrp="1"/>
          </p:cNvSpPr>
          <p:nvPr>
            <p:ph type="title"/>
          </p:nvPr>
        </p:nvSpPr>
        <p:spPr/>
        <p:txBody>
          <a:bodyPr/>
          <a:lstStyle/>
          <a:p>
            <a:r>
              <a:rPr lang="en-US" dirty="0"/>
              <a:t>Short-Pulse Beam Performance</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C311F905-C8E9-0C4E-7ED0-67C1FBF228EB}"/>
                  </a:ext>
                </a:extLst>
              </p:cNvPr>
              <p:cNvGraphicFramePr>
                <a:graphicFrameLocks noGrp="1"/>
              </p:cNvGraphicFramePr>
              <p:nvPr>
                <p:extLst>
                  <p:ext uri="{D42A27DB-BD31-4B8C-83A1-F6EECF244321}">
                    <p14:modId xmlns:p14="http://schemas.microsoft.com/office/powerpoint/2010/main" val="905342433"/>
                  </p:ext>
                </p:extLst>
              </p:nvPr>
            </p:nvGraphicFramePr>
            <p:xfrm>
              <a:off x="1428010" y="1001063"/>
              <a:ext cx="6219262" cy="2286115"/>
            </p:xfrm>
            <a:graphic>
              <a:graphicData uri="http://schemas.openxmlformats.org/drawingml/2006/table">
                <a:tbl>
                  <a:tblPr firstRow="1" bandRow="1">
                    <a:tableStyleId>{5C22544A-7EE6-4342-B048-85BDC9FD1C3A}</a:tableStyleId>
                  </a:tblPr>
                  <a:tblGrid>
                    <a:gridCol w="2032272">
                      <a:extLst>
                        <a:ext uri="{9D8B030D-6E8A-4147-A177-3AD203B41FA5}">
                          <a16:colId xmlns:a16="http://schemas.microsoft.com/office/drawing/2014/main" val="1393789798"/>
                        </a:ext>
                      </a:extLst>
                    </a:gridCol>
                    <a:gridCol w="1621857">
                      <a:extLst>
                        <a:ext uri="{9D8B030D-6E8A-4147-A177-3AD203B41FA5}">
                          <a16:colId xmlns:a16="http://schemas.microsoft.com/office/drawing/2014/main" val="2445899619"/>
                        </a:ext>
                      </a:extLst>
                    </a:gridCol>
                    <a:gridCol w="1641836">
                      <a:extLst>
                        <a:ext uri="{9D8B030D-6E8A-4147-A177-3AD203B41FA5}">
                          <a16:colId xmlns:a16="http://schemas.microsoft.com/office/drawing/2014/main" val="1220877599"/>
                        </a:ext>
                      </a:extLst>
                    </a:gridCol>
                    <a:gridCol w="923297">
                      <a:extLst>
                        <a:ext uri="{9D8B030D-6E8A-4147-A177-3AD203B41FA5}">
                          <a16:colId xmlns:a16="http://schemas.microsoft.com/office/drawing/2014/main" val="3843302491"/>
                        </a:ext>
                      </a:extLst>
                    </a:gridCol>
                  </a:tblGrid>
                  <a:tr h="402323">
                    <a:tc>
                      <a:txBody>
                        <a:bodyPr/>
                        <a:lstStyle/>
                        <a:p>
                          <a:r>
                            <a:rPr lang="en-US" sz="1100" dirty="0"/>
                            <a:t>Parameter</a:t>
                          </a:r>
                        </a:p>
                      </a:txBody>
                      <a:tcPr/>
                    </a:tc>
                    <a:tc>
                      <a:txBody>
                        <a:bodyPr/>
                        <a:lstStyle/>
                        <a:p>
                          <a:r>
                            <a:rPr lang="en-US" sz="1100" dirty="0"/>
                            <a:t>LAMP DB1 RFQ exit</a:t>
                          </a:r>
                        </a:p>
                      </a:txBody>
                      <a:tcPr/>
                    </a:tc>
                    <a:tc>
                      <a:txBody>
                        <a:bodyPr/>
                        <a:lstStyle/>
                        <a:p>
                          <a:r>
                            <a:rPr lang="en-US" sz="1100" dirty="0"/>
                            <a:t>LAMP DB2 RFQ exit</a:t>
                          </a:r>
                        </a:p>
                      </a:txBody>
                      <a:tcPr/>
                    </a:tc>
                    <a:tc>
                      <a:txBody>
                        <a:bodyPr/>
                        <a:lstStyle/>
                        <a:p>
                          <a:r>
                            <a:rPr lang="en-US" sz="1100" dirty="0"/>
                            <a:t>Unit</a:t>
                          </a:r>
                        </a:p>
                      </a:txBody>
                      <a:tcPr/>
                    </a:tc>
                    <a:extLst>
                      <a:ext uri="{0D108BD9-81ED-4DB2-BD59-A6C34878D82A}">
                        <a16:rowId xmlns:a16="http://schemas.microsoft.com/office/drawing/2014/main" val="3032653897"/>
                      </a:ext>
                    </a:extLst>
                  </a:tr>
                  <a:tr h="137486">
                    <a:tc>
                      <a:txBody>
                        <a:bodyPr/>
                        <a:lstStyle/>
                        <a:p>
                          <a:r>
                            <a:rPr lang="en-US" sz="1100" dirty="0"/>
                            <a:t>short-pulse bunch charge</a:t>
                          </a:r>
                        </a:p>
                      </a:txBody>
                      <a:tcPr/>
                    </a:tc>
                    <a:tc>
                      <a:txBody>
                        <a:bodyPr/>
                        <a:lstStyle/>
                        <a:p>
                          <a:r>
                            <a:rPr lang="en-US" sz="1100" b="1" dirty="0">
                              <a:latin typeface="Courier New" panose="02070309020205020404" pitchFamily="49" charset="0"/>
                              <a:cs typeface="Courier New" panose="02070309020205020404" pitchFamily="49" charset="0"/>
                            </a:rPr>
                            <a:t>207</a:t>
                          </a:r>
                          <a:endParaRPr lang="en-US" sz="1100" b="1" dirty="0">
                            <a:latin typeface="+mj-lt"/>
                            <a:cs typeface="Courier New" panose="02070309020205020404" pitchFamily="49" charset="0"/>
                          </a:endParaRPr>
                        </a:p>
                      </a:txBody>
                      <a:tcPr/>
                    </a:tc>
                    <a:tc>
                      <a:txBody>
                        <a:bodyPr/>
                        <a:lstStyle/>
                        <a:p>
                          <a:r>
                            <a:rPr lang="en-US" sz="1100" b="1" dirty="0">
                              <a:latin typeface="Courier New" panose="02070309020205020404" pitchFamily="49" charset="0"/>
                              <a:cs typeface="Courier New" panose="02070309020205020404" pitchFamily="49" charset="0"/>
                            </a:rPr>
                            <a:t>199</a:t>
                          </a:r>
                          <a:endParaRPr lang="en-US" sz="1100" b="1" dirty="0">
                            <a:latin typeface="+mj-lt"/>
                            <a:cs typeface="Courier New" panose="02070309020205020404" pitchFamily="49" charset="0"/>
                          </a:endParaRPr>
                        </a:p>
                      </a:txBody>
                      <a:tcPr/>
                    </a:tc>
                    <a:tc>
                      <a:txBody>
                        <a:bodyPr/>
                        <a:lstStyle/>
                        <a:p>
                          <a:r>
                            <a:rPr lang="en-US" sz="1100" dirty="0" err="1"/>
                            <a:t>pC</a:t>
                          </a:r>
                          <a:endParaRPr lang="en-US" sz="1100" dirty="0"/>
                        </a:p>
                      </a:txBody>
                      <a:tcPr/>
                    </a:tc>
                    <a:extLst>
                      <a:ext uri="{0D108BD9-81ED-4DB2-BD59-A6C34878D82A}">
                        <a16:rowId xmlns:a16="http://schemas.microsoft.com/office/drawing/2014/main" val="1983528317"/>
                      </a:ext>
                    </a:extLst>
                  </a:tr>
                  <a:tr h="137486">
                    <a:tc>
                      <a:txBody>
                        <a:bodyPr/>
                        <a:lstStyle/>
                        <a:p>
                          <a:r>
                            <a:rPr lang="en-US" sz="1100" dirty="0"/>
                            <a:t>beam energy </a:t>
                          </a:r>
                        </a:p>
                      </a:txBody>
                      <a:tcPr/>
                    </a:tc>
                    <a:tc>
                      <a:txBody>
                        <a:bodyPr/>
                        <a:lstStyle/>
                        <a:p>
                          <a:r>
                            <a:rPr lang="en-US" sz="1100" b="1" dirty="0">
                              <a:latin typeface="Courier New" panose="02070309020205020404" pitchFamily="49" charset="0"/>
                              <a:cs typeface="Courier New" panose="02070309020205020404" pitchFamily="49" charset="0"/>
                            </a:rPr>
                            <a:t>  3.0</a:t>
                          </a:r>
                          <a:endParaRPr lang="en-US" sz="1100" b="1" kern="1200" dirty="0">
                            <a:solidFill>
                              <a:schemeClr val="dk1"/>
                            </a:solidFill>
                            <a:latin typeface="+mn-lt"/>
                            <a:ea typeface="+mn-ea"/>
                            <a:cs typeface="Courier New" panose="02070309020205020404" pitchFamily="49"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dirty="0">
                              <a:latin typeface="Courier New" panose="02070309020205020404" pitchFamily="49" charset="0"/>
                              <a:cs typeface="Courier New" panose="02070309020205020404" pitchFamily="49" charset="0"/>
                            </a:rPr>
                            <a:t>  2.1</a:t>
                          </a:r>
                          <a:endParaRPr lang="en-US" sz="1100" b="1" dirty="0">
                            <a:latin typeface="+mj-lt"/>
                            <a:cs typeface="Courier New" panose="02070309020205020404" pitchFamily="49" charset="0"/>
                          </a:endParaRPr>
                        </a:p>
                      </a:txBody>
                      <a:tcPr/>
                    </a:tc>
                    <a:tc>
                      <a:txBody>
                        <a:bodyPr/>
                        <a:lstStyle/>
                        <a:p>
                          <a:r>
                            <a:rPr lang="en-US" sz="1100" dirty="0"/>
                            <a:t>MeV</a:t>
                          </a:r>
                        </a:p>
                      </a:txBody>
                      <a:tcPr/>
                    </a:tc>
                    <a:extLst>
                      <a:ext uri="{0D108BD9-81ED-4DB2-BD59-A6C34878D82A}">
                        <a16:rowId xmlns:a16="http://schemas.microsoft.com/office/drawing/2014/main" val="1664108450"/>
                      </a:ext>
                    </a:extLst>
                  </a:tr>
                  <a:tr h="137486">
                    <a:tc>
                      <a:txBody>
                        <a:bodyPr/>
                        <a:lstStyle/>
                        <a:p>
                          <a:r>
                            <a:rPr lang="en-US" sz="1100" dirty="0"/>
                            <a:t>fractional rms energy spread</a:t>
                          </a:r>
                        </a:p>
                      </a:txBody>
                      <a:tcPr/>
                    </a:tc>
                    <a:tc>
                      <a:txBody>
                        <a:bodyPr/>
                        <a:lstStyle/>
                        <a:p>
                          <a:r>
                            <a:rPr lang="en-US" sz="1100" b="1" dirty="0">
                              <a:latin typeface="Courier New" panose="02070309020205020404" pitchFamily="49" charset="0"/>
                              <a:cs typeface="Courier New" panose="02070309020205020404" pitchFamily="49" charset="0"/>
                            </a:rPr>
                            <a:t>  1.12</a:t>
                          </a:r>
                        </a:p>
                      </a:txBody>
                      <a:tcPr/>
                    </a:tc>
                    <a:tc>
                      <a:txBody>
                        <a:bodyPr/>
                        <a:lstStyle/>
                        <a:p>
                          <a:r>
                            <a:rPr lang="en-US" sz="1100" b="1" dirty="0">
                              <a:latin typeface="Courier New" panose="02070309020205020404" pitchFamily="49" charset="0"/>
                              <a:cs typeface="Courier New" panose="02070309020205020404" pitchFamily="49" charset="0"/>
                            </a:rPr>
                            <a:t>  0.93</a:t>
                          </a:r>
                        </a:p>
                      </a:txBody>
                      <a:tcPr/>
                    </a:tc>
                    <a:tc>
                      <a:txBody>
                        <a:bodyPr/>
                        <a:lstStyle/>
                        <a:p>
                          <a:r>
                            <a:rPr lang="en-US" sz="1100" dirty="0"/>
                            <a:t>%</a:t>
                          </a:r>
                        </a:p>
                      </a:txBody>
                      <a:tcPr/>
                    </a:tc>
                    <a:extLst>
                      <a:ext uri="{0D108BD9-81ED-4DB2-BD59-A6C34878D82A}">
                        <a16:rowId xmlns:a16="http://schemas.microsoft.com/office/drawing/2014/main" val="4204030965"/>
                      </a:ext>
                    </a:extLst>
                  </a:tr>
                  <a:tr h="146044">
                    <a:tc>
                      <a:txBody>
                        <a:bodyPr/>
                        <a:lstStyle/>
                        <a:p>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𝑟𝑚𝑠</m:t>
                                  </m:r>
                                  <m:r>
                                    <a:rPr lang="en-US" sz="1100" b="0" i="1" smtClean="0">
                                      <a:latin typeface="Cambria Math" panose="02040503050406030204" pitchFamily="18" charset="0"/>
                                    </a:rPr>
                                    <m:t>, </m:t>
                                  </m:r>
                                  <m:r>
                                    <a:rPr lang="en-US" sz="1100" b="0" i="1" smtClean="0">
                                      <a:latin typeface="Cambria Math" panose="02040503050406030204" pitchFamily="18" charset="0"/>
                                    </a:rPr>
                                    <m:t>𝑥</m:t>
                                  </m:r>
                                </m:sub>
                                <m:sup>
                                  <m:r>
                                    <a:rPr lang="en-US" sz="1100" b="0" i="1" smtClean="0">
                                      <a:latin typeface="Cambria Math" panose="02040503050406030204" pitchFamily="18" charset="0"/>
                                    </a:rPr>
                                    <m:t>𝑁</m:t>
                                  </m:r>
                                </m:sup>
                              </m:sSubSup>
                            </m:oMath>
                          </a14:m>
                          <a:r>
                            <a:rPr lang="en-US" sz="1100" dirty="0"/>
                            <a:t> / </a:t>
                          </a:r>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𝑟𝑚𝑠</m:t>
                                  </m:r>
                                  <m:r>
                                    <a:rPr lang="en-US" sz="1100" b="0" i="1" smtClean="0">
                                      <a:latin typeface="Cambria Math" panose="02040503050406030204" pitchFamily="18" charset="0"/>
                                    </a:rPr>
                                    <m:t>,</m:t>
                                  </m:r>
                                  <m:r>
                                    <a:rPr lang="en-US" sz="1100" b="0" i="1" smtClean="0">
                                      <a:latin typeface="Cambria Math" panose="02040503050406030204" pitchFamily="18" charset="0"/>
                                    </a:rPr>
                                    <m:t>𝑦</m:t>
                                  </m:r>
                                </m:sub>
                                <m:sup>
                                  <m:r>
                                    <a:rPr lang="en-US" sz="1100" b="0" i="1" smtClean="0">
                                      <a:latin typeface="Cambria Math" panose="02040503050406030204" pitchFamily="18" charset="0"/>
                                    </a:rPr>
                                    <m:t>𝑁</m:t>
                                  </m:r>
                                </m:sup>
                              </m:sSubSup>
                            </m:oMath>
                          </a14:m>
                          <a:endParaRPr lang="en-US" sz="1100" dirty="0"/>
                        </a:p>
                      </a:txBody>
                      <a:tcPr/>
                    </a:tc>
                    <a:tc>
                      <a:txBody>
                        <a:bodyPr/>
                        <a:lstStyle/>
                        <a:p>
                          <a:r>
                            <a:rPr lang="en-US" sz="1100" b="1" dirty="0">
                              <a:latin typeface="Courier New" panose="02070309020205020404" pitchFamily="49" charset="0"/>
                              <a:cs typeface="Courier New" panose="02070309020205020404" pitchFamily="49" charset="0"/>
                            </a:rPr>
                            <a:t>  0.0807</a:t>
                          </a:r>
                        </a:p>
                      </a:txBody>
                      <a:tcPr/>
                    </a:tc>
                    <a:tc>
                      <a:txBody>
                        <a:bodyPr/>
                        <a:lstStyle/>
                        <a:p>
                          <a:r>
                            <a:rPr lang="en-US" sz="1100" b="1" dirty="0">
                              <a:latin typeface="Courier New" panose="02070309020205020404" pitchFamily="49" charset="0"/>
                              <a:cs typeface="Courier New" panose="02070309020205020404" pitchFamily="49" charset="0"/>
                            </a:rPr>
                            <a:t>  0.0375</a:t>
                          </a:r>
                        </a:p>
                      </a:txBody>
                      <a:tcPr/>
                    </a:tc>
                    <a:tc>
                      <a:txBody>
                        <a:bodyPr/>
                        <a:lstStyle/>
                        <a:p>
                          <a:r>
                            <a:rPr lang="en-US" sz="1100" kern="1200" dirty="0" err="1">
                              <a:solidFill>
                                <a:schemeClr val="dk1"/>
                              </a:solidFill>
                              <a:latin typeface="+mn-lt"/>
                              <a:ea typeface="+mn-ea"/>
                              <a:cs typeface="+mn-cs"/>
                            </a:rPr>
                            <a:t>pi⋅cm⋅mrad</a:t>
                          </a:r>
                          <a:endParaRPr lang="en-US" sz="1100" kern="1200" dirty="0">
                            <a:solidFill>
                              <a:schemeClr val="dk1"/>
                            </a:solidFill>
                            <a:latin typeface="+mn-lt"/>
                            <a:ea typeface="+mn-ea"/>
                            <a:cs typeface="+mn-cs"/>
                          </a:endParaRPr>
                        </a:p>
                      </a:txBody>
                      <a:tcPr/>
                    </a:tc>
                    <a:extLst>
                      <a:ext uri="{0D108BD9-81ED-4DB2-BD59-A6C34878D82A}">
                        <a16:rowId xmlns:a16="http://schemas.microsoft.com/office/drawing/2014/main" val="4110474081"/>
                      </a:ext>
                    </a:extLst>
                  </a:tr>
                  <a:tr h="149982">
                    <a:tc>
                      <a:txBody>
                        <a:bodyPr/>
                        <a:lstStyle/>
                        <a:p>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95,</m:t>
                                  </m:r>
                                  <m:r>
                                    <a:rPr lang="en-US" sz="1100" b="0" i="1" smtClean="0">
                                      <a:latin typeface="Cambria Math" panose="02040503050406030204" pitchFamily="18" charset="0"/>
                                    </a:rPr>
                                    <m:t>𝑥</m:t>
                                  </m:r>
                                </m:sub>
                                <m:sup>
                                  <m:r>
                                    <a:rPr lang="en-US" sz="1100" b="0" i="1" smtClean="0">
                                      <a:latin typeface="Cambria Math" panose="02040503050406030204" pitchFamily="18" charset="0"/>
                                    </a:rPr>
                                    <m:t>𝑁</m:t>
                                  </m:r>
                                </m:sup>
                              </m:sSubSup>
                            </m:oMath>
                          </a14:m>
                          <a:r>
                            <a:rPr lang="en-US" sz="1100" dirty="0"/>
                            <a:t> / </a:t>
                          </a:r>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95,</m:t>
                                  </m:r>
                                  <m:r>
                                    <a:rPr lang="en-US" sz="1100" b="0" i="1" smtClean="0">
                                      <a:latin typeface="Cambria Math" panose="02040503050406030204" pitchFamily="18" charset="0"/>
                                    </a:rPr>
                                    <m:t>𝑦</m:t>
                                  </m:r>
                                </m:sub>
                                <m:sup>
                                  <m:r>
                                    <a:rPr lang="en-US" sz="1100" b="0" i="1" smtClean="0">
                                      <a:latin typeface="Cambria Math" panose="02040503050406030204" pitchFamily="18" charset="0"/>
                                    </a:rPr>
                                    <m:t>𝑁</m:t>
                                  </m:r>
                                </m:sup>
                              </m:sSubSup>
                            </m:oMath>
                          </a14:m>
                          <a:endParaRPr lang="en-US" sz="1100" dirty="0"/>
                        </a:p>
                      </a:txBody>
                      <a:tcPr/>
                    </a:tc>
                    <a:tc>
                      <a:txBody>
                        <a:bodyPr/>
                        <a:lstStyle/>
                        <a:p>
                          <a:r>
                            <a:rPr lang="en-US" sz="1100" b="1" dirty="0">
                              <a:latin typeface="Courier New" panose="02070309020205020404" pitchFamily="49" charset="0"/>
                              <a:cs typeface="Courier New" panose="02070309020205020404" pitchFamily="49" charset="0"/>
                            </a:rPr>
                            <a:t>  0.557</a:t>
                          </a:r>
                        </a:p>
                      </a:txBody>
                      <a:tcPr/>
                    </a:tc>
                    <a:tc>
                      <a:txBody>
                        <a:bodyPr/>
                        <a:lstStyle/>
                        <a:p>
                          <a:r>
                            <a:rPr lang="en-US" sz="1100" b="1" dirty="0">
                              <a:latin typeface="Courier New" panose="02070309020205020404" pitchFamily="49" charset="0"/>
                              <a:cs typeface="Courier New" panose="02070309020205020404" pitchFamily="49" charset="0"/>
                            </a:rPr>
                            <a:t>  0.230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err="1">
                              <a:solidFill>
                                <a:schemeClr val="dk1"/>
                              </a:solidFill>
                              <a:latin typeface="+mn-lt"/>
                              <a:ea typeface="+mn-ea"/>
                              <a:cs typeface="+mn-cs"/>
                            </a:rPr>
                            <a:t>pi⋅cm⋅mrad</a:t>
                          </a:r>
                          <a:endParaRPr lang="en-US" sz="1100" kern="1200" dirty="0">
                            <a:solidFill>
                              <a:schemeClr val="dk1"/>
                            </a:solidFill>
                            <a:latin typeface="+mn-lt"/>
                            <a:ea typeface="+mn-ea"/>
                            <a:cs typeface="+mn-cs"/>
                          </a:endParaRPr>
                        </a:p>
                      </a:txBody>
                      <a:tcPr/>
                    </a:tc>
                    <a:extLst>
                      <a:ext uri="{0D108BD9-81ED-4DB2-BD59-A6C34878D82A}">
                        <a16:rowId xmlns:a16="http://schemas.microsoft.com/office/drawing/2014/main" val="2583343792"/>
                      </a:ext>
                    </a:extLst>
                  </a:tr>
                  <a:tr h="143036">
                    <a:tc>
                      <a:txBody>
                        <a:bodyPr/>
                        <a:lstStyle/>
                        <a:p>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𝑟𝑚𝑠</m:t>
                                  </m:r>
                                  <m:r>
                                    <a:rPr lang="en-US" sz="1100" b="0" i="1" smtClean="0">
                                      <a:latin typeface="Cambria Math" panose="02040503050406030204" pitchFamily="18" charset="0"/>
                                    </a:rPr>
                                    <m:t>,</m:t>
                                  </m:r>
                                  <m:r>
                                    <a:rPr lang="en-US" sz="1100" b="0" i="1" smtClean="0">
                                      <a:latin typeface="Cambria Math" panose="02040503050406030204" pitchFamily="18" charset="0"/>
                                    </a:rPr>
                                    <m:t>𝑧</m:t>
                                  </m:r>
                                </m:sub>
                                <m:sup>
                                  <m:r>
                                    <a:rPr lang="en-US" sz="1100" b="0" i="1" smtClean="0">
                                      <a:latin typeface="Cambria Math" panose="02040503050406030204" pitchFamily="18" charset="0"/>
                                    </a:rPr>
                                    <m:t>𝑁</m:t>
                                  </m:r>
                                </m:sup>
                              </m:sSubSup>
                            </m:oMath>
                          </a14:m>
                          <a:r>
                            <a:rPr lang="en-US" sz="1100" dirty="0"/>
                            <a:t> </a:t>
                          </a:r>
                        </a:p>
                      </a:txBody>
                      <a:tcPr/>
                    </a:tc>
                    <a:tc>
                      <a:txBody>
                        <a:bodyPr/>
                        <a:lstStyle/>
                        <a:p>
                          <a:r>
                            <a:rPr lang="en-US" sz="1100" b="1" dirty="0">
                              <a:latin typeface="Courier New" panose="02070309020205020404" pitchFamily="49" charset="0"/>
                              <a:cs typeface="Courier New" panose="02070309020205020404" pitchFamily="49" charset="0"/>
                            </a:rPr>
                            <a:t>  0.267</a:t>
                          </a:r>
                        </a:p>
                      </a:txBody>
                      <a:tcPr/>
                    </a:tc>
                    <a:tc>
                      <a:txBody>
                        <a:bodyPr/>
                        <a:lstStyle/>
                        <a:p>
                          <a:r>
                            <a:rPr lang="en-US" sz="1100" b="1" dirty="0">
                              <a:latin typeface="Courier New" panose="02070309020205020404" pitchFamily="49" charset="0"/>
                              <a:cs typeface="Courier New" panose="02070309020205020404" pitchFamily="49" charset="0"/>
                            </a:rPr>
                            <a:t>  0.138</a:t>
                          </a:r>
                        </a:p>
                      </a:txBody>
                      <a:tcPr/>
                    </a:tc>
                    <a:tc>
                      <a:txBody>
                        <a:bodyPr/>
                        <a:lstStyle/>
                        <a:p>
                          <a:r>
                            <a:rPr lang="en-US" sz="1100" dirty="0" err="1"/>
                            <a:t>pi</a:t>
                          </a:r>
                          <a:r>
                            <a:rPr lang="en-US" sz="1100" kern="1200" dirty="0" err="1">
                              <a:solidFill>
                                <a:schemeClr val="dk1"/>
                              </a:solidFill>
                              <a:latin typeface="+mn-lt"/>
                              <a:ea typeface="+mn-ea"/>
                              <a:cs typeface="+mn-cs"/>
                            </a:rPr>
                            <a:t>⋅</a:t>
                          </a:r>
                          <a:r>
                            <a:rPr lang="en-US" sz="1100" dirty="0" err="1"/>
                            <a:t>deg</a:t>
                          </a:r>
                          <a:r>
                            <a:rPr lang="en-US" sz="1100" kern="1200" dirty="0" err="1">
                              <a:solidFill>
                                <a:schemeClr val="dk1"/>
                              </a:solidFill>
                              <a:latin typeface="+mn-lt"/>
                              <a:ea typeface="+mn-ea"/>
                              <a:cs typeface="+mn-cs"/>
                            </a:rPr>
                            <a:t>⋅MeV</a:t>
                          </a:r>
                          <a:endParaRPr lang="en-US" sz="1100" dirty="0"/>
                        </a:p>
                      </a:txBody>
                      <a:tcPr/>
                    </a:tc>
                    <a:extLst>
                      <a:ext uri="{0D108BD9-81ED-4DB2-BD59-A6C34878D82A}">
                        <a16:rowId xmlns:a16="http://schemas.microsoft.com/office/drawing/2014/main" val="155859059"/>
                      </a:ext>
                    </a:extLst>
                  </a:tr>
                  <a:tr h="146974">
                    <a:tc>
                      <a:txBody>
                        <a:bodyPr/>
                        <a:lstStyle/>
                        <a:p>
                          <a14:m>
                            <m:oMath xmlns:m="http://schemas.openxmlformats.org/officeDocument/2006/math">
                              <m:sSubSup>
                                <m:sSubSupPr>
                                  <m:ctrlPr>
                                    <a:rPr lang="en-US" sz="1100" b="0" i="1" smtClean="0">
                                      <a:latin typeface="Cambria Math" panose="02040503050406030204" pitchFamily="18" charset="0"/>
                                    </a:rPr>
                                  </m:ctrlPr>
                                </m:sSubSupPr>
                                <m:e>
                                  <m:r>
                                    <a:rPr lang="en-US" sz="1100" b="0" i="1" smtClean="0">
                                      <a:latin typeface="Cambria Math" panose="02040503050406030204" pitchFamily="18" charset="0"/>
                                    </a:rPr>
                                    <m:t>𝜖</m:t>
                                  </m:r>
                                </m:e>
                                <m:sub>
                                  <m:r>
                                    <a:rPr lang="en-US" sz="1100" b="0" i="1" smtClean="0">
                                      <a:latin typeface="Cambria Math" panose="02040503050406030204" pitchFamily="18" charset="0"/>
                                    </a:rPr>
                                    <m:t>95,</m:t>
                                  </m:r>
                                  <m:r>
                                    <a:rPr lang="en-US" sz="1100" b="0" i="1" smtClean="0">
                                      <a:latin typeface="Cambria Math" panose="02040503050406030204" pitchFamily="18" charset="0"/>
                                    </a:rPr>
                                    <m:t>𝑧</m:t>
                                  </m:r>
                                </m:sub>
                                <m:sup>
                                  <m:r>
                                    <a:rPr lang="en-US" sz="1100" b="0" i="1" smtClean="0">
                                      <a:latin typeface="Cambria Math" panose="02040503050406030204" pitchFamily="18" charset="0"/>
                                    </a:rPr>
                                    <m:t>𝑁</m:t>
                                  </m:r>
                                </m:sup>
                              </m:sSubSup>
                            </m:oMath>
                          </a14:m>
                          <a:r>
                            <a:rPr lang="en-US" sz="1100" dirty="0"/>
                            <a:t> </a:t>
                          </a:r>
                        </a:p>
                      </a:txBody>
                      <a:tcPr/>
                    </a:tc>
                    <a:tc>
                      <a:txBody>
                        <a:bodyPr/>
                        <a:lstStyle/>
                        <a:p>
                          <a:r>
                            <a:rPr lang="en-US" sz="1100" b="1" dirty="0">
                              <a:latin typeface="Courier New" panose="02070309020205020404" pitchFamily="49" charset="0"/>
                              <a:cs typeface="Courier New" panose="02070309020205020404" pitchFamily="49" charset="0"/>
                            </a:rPr>
                            <a:t>  1.92</a:t>
                          </a:r>
                        </a:p>
                      </a:txBody>
                      <a:tcPr/>
                    </a:tc>
                    <a:tc>
                      <a:txBody>
                        <a:bodyPr/>
                        <a:lstStyle/>
                        <a:p>
                          <a:r>
                            <a:rPr lang="en-US" sz="1100" b="1" dirty="0">
                              <a:latin typeface="Courier New" panose="02070309020205020404" pitchFamily="49" charset="0"/>
                              <a:cs typeface="Courier New" panose="02070309020205020404" pitchFamily="49" charset="0"/>
                            </a:rPr>
                            <a:t>  0.923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err="1"/>
                            <a:t>pi</a:t>
                          </a:r>
                          <a:r>
                            <a:rPr lang="en-US" sz="1100" kern="1200" dirty="0" err="1">
                              <a:solidFill>
                                <a:schemeClr val="dk1"/>
                              </a:solidFill>
                              <a:latin typeface="+mn-lt"/>
                              <a:ea typeface="+mn-ea"/>
                              <a:cs typeface="+mn-cs"/>
                            </a:rPr>
                            <a:t>⋅</a:t>
                          </a:r>
                          <a:r>
                            <a:rPr lang="en-US" sz="1100" dirty="0" err="1"/>
                            <a:t>deg</a:t>
                          </a:r>
                          <a:r>
                            <a:rPr lang="en-US" sz="1100" kern="1200" dirty="0" err="1">
                              <a:solidFill>
                                <a:schemeClr val="dk1"/>
                              </a:solidFill>
                              <a:latin typeface="+mn-lt"/>
                              <a:ea typeface="+mn-ea"/>
                              <a:cs typeface="+mn-cs"/>
                            </a:rPr>
                            <a:t>⋅MeV</a:t>
                          </a:r>
                          <a:endParaRPr lang="en-US" sz="1100" dirty="0"/>
                        </a:p>
                      </a:txBody>
                      <a:tcPr/>
                    </a:tc>
                    <a:extLst>
                      <a:ext uri="{0D108BD9-81ED-4DB2-BD59-A6C34878D82A}">
                        <a16:rowId xmlns:a16="http://schemas.microsoft.com/office/drawing/2014/main" val="3106927004"/>
                      </a:ext>
                    </a:extLst>
                  </a:tr>
                </a:tbl>
              </a:graphicData>
            </a:graphic>
          </p:graphicFrame>
        </mc:Choice>
        <mc:Fallback xmlns="">
          <p:graphicFrame>
            <p:nvGraphicFramePr>
              <p:cNvPr id="4" name="Table 3">
                <a:extLst>
                  <a:ext uri="{FF2B5EF4-FFF2-40B4-BE49-F238E27FC236}">
                    <a16:creationId xmlns:a16="http://schemas.microsoft.com/office/drawing/2014/main" id="{C311F905-C8E9-0C4E-7ED0-67C1FBF228EB}"/>
                  </a:ext>
                </a:extLst>
              </p:cNvPr>
              <p:cNvGraphicFramePr>
                <a:graphicFrameLocks noGrp="1"/>
              </p:cNvGraphicFramePr>
              <p:nvPr>
                <p:extLst>
                  <p:ext uri="{D42A27DB-BD31-4B8C-83A1-F6EECF244321}">
                    <p14:modId xmlns:p14="http://schemas.microsoft.com/office/powerpoint/2010/main" val="905342433"/>
                  </p:ext>
                </p:extLst>
              </p:nvPr>
            </p:nvGraphicFramePr>
            <p:xfrm>
              <a:off x="1428010" y="1001063"/>
              <a:ext cx="6219262" cy="2286115"/>
            </p:xfrm>
            <a:graphic>
              <a:graphicData uri="http://schemas.openxmlformats.org/drawingml/2006/table">
                <a:tbl>
                  <a:tblPr firstRow="1" bandRow="1">
                    <a:tableStyleId>{5C22544A-7EE6-4342-B048-85BDC9FD1C3A}</a:tableStyleId>
                  </a:tblPr>
                  <a:tblGrid>
                    <a:gridCol w="2032272">
                      <a:extLst>
                        <a:ext uri="{9D8B030D-6E8A-4147-A177-3AD203B41FA5}">
                          <a16:colId xmlns:a16="http://schemas.microsoft.com/office/drawing/2014/main" val="1393789798"/>
                        </a:ext>
                      </a:extLst>
                    </a:gridCol>
                    <a:gridCol w="1621857">
                      <a:extLst>
                        <a:ext uri="{9D8B030D-6E8A-4147-A177-3AD203B41FA5}">
                          <a16:colId xmlns:a16="http://schemas.microsoft.com/office/drawing/2014/main" val="2445899619"/>
                        </a:ext>
                      </a:extLst>
                    </a:gridCol>
                    <a:gridCol w="1641836">
                      <a:extLst>
                        <a:ext uri="{9D8B030D-6E8A-4147-A177-3AD203B41FA5}">
                          <a16:colId xmlns:a16="http://schemas.microsoft.com/office/drawing/2014/main" val="1220877599"/>
                        </a:ext>
                      </a:extLst>
                    </a:gridCol>
                    <a:gridCol w="923297">
                      <a:extLst>
                        <a:ext uri="{9D8B030D-6E8A-4147-A177-3AD203B41FA5}">
                          <a16:colId xmlns:a16="http://schemas.microsoft.com/office/drawing/2014/main" val="3843302491"/>
                        </a:ext>
                      </a:extLst>
                    </a:gridCol>
                  </a:tblGrid>
                  <a:tr h="402323">
                    <a:tc>
                      <a:txBody>
                        <a:bodyPr/>
                        <a:lstStyle/>
                        <a:p>
                          <a:r>
                            <a:rPr lang="en-US" sz="1100" dirty="0"/>
                            <a:t>Parameter</a:t>
                          </a:r>
                        </a:p>
                      </a:txBody>
                      <a:tcPr/>
                    </a:tc>
                    <a:tc>
                      <a:txBody>
                        <a:bodyPr/>
                        <a:lstStyle/>
                        <a:p>
                          <a:r>
                            <a:rPr lang="en-US" sz="1100" dirty="0"/>
                            <a:t>LAMP DB1 RFQ exit</a:t>
                          </a:r>
                        </a:p>
                      </a:txBody>
                      <a:tcPr/>
                    </a:tc>
                    <a:tc>
                      <a:txBody>
                        <a:bodyPr/>
                        <a:lstStyle/>
                        <a:p>
                          <a:r>
                            <a:rPr lang="en-US" sz="1100" dirty="0"/>
                            <a:t>LAMP DB2 RFQ exit</a:t>
                          </a:r>
                        </a:p>
                      </a:txBody>
                      <a:tcPr/>
                    </a:tc>
                    <a:tc>
                      <a:txBody>
                        <a:bodyPr/>
                        <a:lstStyle/>
                        <a:p>
                          <a:r>
                            <a:rPr lang="en-US" sz="1100" dirty="0"/>
                            <a:t>Unit</a:t>
                          </a:r>
                        </a:p>
                      </a:txBody>
                      <a:tcPr/>
                    </a:tc>
                    <a:extLst>
                      <a:ext uri="{0D108BD9-81ED-4DB2-BD59-A6C34878D82A}">
                        <a16:rowId xmlns:a16="http://schemas.microsoft.com/office/drawing/2014/main" val="3032653897"/>
                      </a:ext>
                    </a:extLst>
                  </a:tr>
                  <a:tr h="259080">
                    <a:tc>
                      <a:txBody>
                        <a:bodyPr/>
                        <a:lstStyle/>
                        <a:p>
                          <a:r>
                            <a:rPr lang="en-US" sz="1100" dirty="0"/>
                            <a:t>short-pulse bunch charge</a:t>
                          </a:r>
                        </a:p>
                      </a:txBody>
                      <a:tcPr/>
                    </a:tc>
                    <a:tc>
                      <a:txBody>
                        <a:bodyPr/>
                        <a:lstStyle/>
                        <a:p>
                          <a:r>
                            <a:rPr lang="en-US" sz="1100" b="1" dirty="0">
                              <a:latin typeface="Courier New" panose="02070309020205020404" pitchFamily="49" charset="0"/>
                              <a:cs typeface="Courier New" panose="02070309020205020404" pitchFamily="49" charset="0"/>
                            </a:rPr>
                            <a:t>207</a:t>
                          </a:r>
                          <a:endParaRPr lang="en-US" sz="1100" b="1" dirty="0">
                            <a:latin typeface="+mj-lt"/>
                            <a:cs typeface="Courier New" panose="02070309020205020404" pitchFamily="49" charset="0"/>
                          </a:endParaRPr>
                        </a:p>
                      </a:txBody>
                      <a:tcPr/>
                    </a:tc>
                    <a:tc>
                      <a:txBody>
                        <a:bodyPr/>
                        <a:lstStyle/>
                        <a:p>
                          <a:r>
                            <a:rPr lang="en-US" sz="1100" b="1" dirty="0">
                              <a:latin typeface="Courier New" panose="02070309020205020404" pitchFamily="49" charset="0"/>
                              <a:cs typeface="Courier New" panose="02070309020205020404" pitchFamily="49" charset="0"/>
                            </a:rPr>
                            <a:t>199</a:t>
                          </a:r>
                          <a:endParaRPr lang="en-US" sz="1100" b="1" dirty="0">
                            <a:latin typeface="+mj-lt"/>
                            <a:cs typeface="Courier New" panose="02070309020205020404" pitchFamily="49" charset="0"/>
                          </a:endParaRPr>
                        </a:p>
                      </a:txBody>
                      <a:tcPr/>
                    </a:tc>
                    <a:tc>
                      <a:txBody>
                        <a:bodyPr/>
                        <a:lstStyle/>
                        <a:p>
                          <a:r>
                            <a:rPr lang="en-US" sz="1100" dirty="0" err="1"/>
                            <a:t>pC</a:t>
                          </a:r>
                          <a:endParaRPr lang="en-US" sz="1100" dirty="0"/>
                        </a:p>
                      </a:txBody>
                      <a:tcPr/>
                    </a:tc>
                    <a:extLst>
                      <a:ext uri="{0D108BD9-81ED-4DB2-BD59-A6C34878D82A}">
                        <a16:rowId xmlns:a16="http://schemas.microsoft.com/office/drawing/2014/main" val="1983528317"/>
                      </a:ext>
                    </a:extLst>
                  </a:tr>
                  <a:tr h="259080">
                    <a:tc>
                      <a:txBody>
                        <a:bodyPr/>
                        <a:lstStyle/>
                        <a:p>
                          <a:r>
                            <a:rPr lang="en-US" sz="1100" dirty="0"/>
                            <a:t>beam energy </a:t>
                          </a:r>
                        </a:p>
                      </a:txBody>
                      <a:tcPr/>
                    </a:tc>
                    <a:tc>
                      <a:txBody>
                        <a:bodyPr/>
                        <a:lstStyle/>
                        <a:p>
                          <a:r>
                            <a:rPr lang="en-US" sz="1100" b="1" dirty="0">
                              <a:latin typeface="Courier New" panose="02070309020205020404" pitchFamily="49" charset="0"/>
                              <a:cs typeface="Courier New" panose="02070309020205020404" pitchFamily="49" charset="0"/>
                            </a:rPr>
                            <a:t>  3.0</a:t>
                          </a:r>
                          <a:endParaRPr lang="en-US" sz="1100" b="1" kern="1200" dirty="0">
                            <a:solidFill>
                              <a:schemeClr val="dk1"/>
                            </a:solidFill>
                            <a:latin typeface="+mn-lt"/>
                            <a:ea typeface="+mn-ea"/>
                            <a:cs typeface="Courier New" panose="02070309020205020404" pitchFamily="49"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dirty="0">
                              <a:latin typeface="Courier New" panose="02070309020205020404" pitchFamily="49" charset="0"/>
                              <a:cs typeface="Courier New" panose="02070309020205020404" pitchFamily="49" charset="0"/>
                            </a:rPr>
                            <a:t>  2.1</a:t>
                          </a:r>
                          <a:endParaRPr lang="en-US" sz="1100" b="1" dirty="0">
                            <a:latin typeface="+mj-lt"/>
                            <a:cs typeface="Courier New" panose="02070309020205020404" pitchFamily="49" charset="0"/>
                          </a:endParaRPr>
                        </a:p>
                      </a:txBody>
                      <a:tcPr/>
                    </a:tc>
                    <a:tc>
                      <a:txBody>
                        <a:bodyPr/>
                        <a:lstStyle/>
                        <a:p>
                          <a:r>
                            <a:rPr lang="en-US" sz="1100" dirty="0"/>
                            <a:t>MeV</a:t>
                          </a:r>
                        </a:p>
                      </a:txBody>
                      <a:tcPr/>
                    </a:tc>
                    <a:extLst>
                      <a:ext uri="{0D108BD9-81ED-4DB2-BD59-A6C34878D82A}">
                        <a16:rowId xmlns:a16="http://schemas.microsoft.com/office/drawing/2014/main" val="1664108450"/>
                      </a:ext>
                    </a:extLst>
                  </a:tr>
                  <a:tr h="259080">
                    <a:tc>
                      <a:txBody>
                        <a:bodyPr/>
                        <a:lstStyle/>
                        <a:p>
                          <a:r>
                            <a:rPr lang="en-US" sz="1100" dirty="0"/>
                            <a:t>fractional rms energy spread</a:t>
                          </a:r>
                        </a:p>
                      </a:txBody>
                      <a:tcPr/>
                    </a:tc>
                    <a:tc>
                      <a:txBody>
                        <a:bodyPr/>
                        <a:lstStyle/>
                        <a:p>
                          <a:r>
                            <a:rPr lang="en-US" sz="1100" b="1" dirty="0">
                              <a:latin typeface="Courier New" panose="02070309020205020404" pitchFamily="49" charset="0"/>
                              <a:cs typeface="Courier New" panose="02070309020205020404" pitchFamily="49" charset="0"/>
                            </a:rPr>
                            <a:t>  1.12</a:t>
                          </a:r>
                        </a:p>
                      </a:txBody>
                      <a:tcPr/>
                    </a:tc>
                    <a:tc>
                      <a:txBody>
                        <a:bodyPr/>
                        <a:lstStyle/>
                        <a:p>
                          <a:r>
                            <a:rPr lang="en-US" sz="1100" b="1" dirty="0">
                              <a:latin typeface="Courier New" panose="02070309020205020404" pitchFamily="49" charset="0"/>
                              <a:cs typeface="Courier New" panose="02070309020205020404" pitchFamily="49" charset="0"/>
                            </a:rPr>
                            <a:t>  0.93</a:t>
                          </a:r>
                        </a:p>
                      </a:txBody>
                      <a:tcPr/>
                    </a:tc>
                    <a:tc>
                      <a:txBody>
                        <a:bodyPr/>
                        <a:lstStyle/>
                        <a:p>
                          <a:r>
                            <a:rPr lang="en-US" sz="1100" dirty="0"/>
                            <a:t>%</a:t>
                          </a:r>
                        </a:p>
                      </a:txBody>
                      <a:tcPr/>
                    </a:tc>
                    <a:extLst>
                      <a:ext uri="{0D108BD9-81ED-4DB2-BD59-A6C34878D82A}">
                        <a16:rowId xmlns:a16="http://schemas.microsoft.com/office/drawing/2014/main" val="4204030965"/>
                      </a:ext>
                    </a:extLst>
                  </a:tr>
                  <a:tr h="275781">
                    <a:tc>
                      <a:txBody>
                        <a:bodyPr/>
                        <a:lstStyle/>
                        <a:p>
                          <a:endParaRPr lang="en-US"/>
                        </a:p>
                      </a:txBody>
                      <a:tcPr>
                        <a:blipFill>
                          <a:blip r:embed="rId2"/>
                          <a:stretch>
                            <a:fillRect l="-299" t="-433333" r="-206886" b="-313333"/>
                          </a:stretch>
                        </a:blipFill>
                      </a:tcPr>
                    </a:tc>
                    <a:tc>
                      <a:txBody>
                        <a:bodyPr/>
                        <a:lstStyle/>
                        <a:p>
                          <a:r>
                            <a:rPr lang="en-US" sz="1100" b="1" dirty="0">
                              <a:latin typeface="Courier New" panose="02070309020205020404" pitchFamily="49" charset="0"/>
                              <a:cs typeface="Courier New" panose="02070309020205020404" pitchFamily="49" charset="0"/>
                            </a:rPr>
                            <a:t>  0.0807</a:t>
                          </a:r>
                        </a:p>
                      </a:txBody>
                      <a:tcPr/>
                    </a:tc>
                    <a:tc>
                      <a:txBody>
                        <a:bodyPr/>
                        <a:lstStyle/>
                        <a:p>
                          <a:r>
                            <a:rPr lang="en-US" sz="1100" b="1" dirty="0">
                              <a:latin typeface="Courier New" panose="02070309020205020404" pitchFamily="49" charset="0"/>
                              <a:cs typeface="Courier New" panose="02070309020205020404" pitchFamily="49" charset="0"/>
                            </a:rPr>
                            <a:t>  0.0375</a:t>
                          </a:r>
                        </a:p>
                      </a:txBody>
                      <a:tcPr/>
                    </a:tc>
                    <a:tc>
                      <a:txBody>
                        <a:bodyPr/>
                        <a:lstStyle/>
                        <a:p>
                          <a:r>
                            <a:rPr lang="en-US" sz="1100" kern="1200" dirty="0" err="1">
                              <a:solidFill>
                                <a:schemeClr val="dk1"/>
                              </a:solidFill>
                              <a:latin typeface="+mn-lt"/>
                              <a:ea typeface="+mn-ea"/>
                              <a:cs typeface="+mn-cs"/>
                            </a:rPr>
                            <a:t>pi⋅cm⋅mrad</a:t>
                          </a:r>
                          <a:endParaRPr lang="en-US" sz="1100" kern="1200" dirty="0">
                            <a:solidFill>
                              <a:schemeClr val="dk1"/>
                            </a:solidFill>
                            <a:latin typeface="+mn-lt"/>
                            <a:ea typeface="+mn-ea"/>
                            <a:cs typeface="+mn-cs"/>
                          </a:endParaRPr>
                        </a:p>
                      </a:txBody>
                      <a:tcPr/>
                    </a:tc>
                    <a:extLst>
                      <a:ext uri="{0D108BD9-81ED-4DB2-BD59-A6C34878D82A}">
                        <a16:rowId xmlns:a16="http://schemas.microsoft.com/office/drawing/2014/main" val="4110474081"/>
                      </a:ext>
                    </a:extLst>
                  </a:tr>
                  <a:tr h="283401">
                    <a:tc>
                      <a:txBody>
                        <a:bodyPr/>
                        <a:lstStyle/>
                        <a:p>
                          <a:endParaRPr lang="en-US"/>
                        </a:p>
                      </a:txBody>
                      <a:tcPr>
                        <a:blipFill>
                          <a:blip r:embed="rId2"/>
                          <a:stretch>
                            <a:fillRect l="-299" t="-510638" r="-206886" b="-200000"/>
                          </a:stretch>
                        </a:blipFill>
                      </a:tcPr>
                    </a:tc>
                    <a:tc>
                      <a:txBody>
                        <a:bodyPr/>
                        <a:lstStyle/>
                        <a:p>
                          <a:r>
                            <a:rPr lang="en-US" sz="1100" b="1" dirty="0">
                              <a:latin typeface="Courier New" panose="02070309020205020404" pitchFamily="49" charset="0"/>
                              <a:cs typeface="Courier New" panose="02070309020205020404" pitchFamily="49" charset="0"/>
                            </a:rPr>
                            <a:t>  0.557</a:t>
                          </a:r>
                        </a:p>
                      </a:txBody>
                      <a:tcPr/>
                    </a:tc>
                    <a:tc>
                      <a:txBody>
                        <a:bodyPr/>
                        <a:lstStyle/>
                        <a:p>
                          <a:r>
                            <a:rPr lang="en-US" sz="1100" b="1" dirty="0">
                              <a:latin typeface="Courier New" panose="02070309020205020404" pitchFamily="49" charset="0"/>
                              <a:cs typeface="Courier New" panose="02070309020205020404" pitchFamily="49" charset="0"/>
                            </a:rPr>
                            <a:t>  0.230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err="1">
                              <a:solidFill>
                                <a:schemeClr val="dk1"/>
                              </a:solidFill>
                              <a:latin typeface="+mn-lt"/>
                              <a:ea typeface="+mn-ea"/>
                              <a:cs typeface="+mn-cs"/>
                            </a:rPr>
                            <a:t>pi⋅cm⋅mrad</a:t>
                          </a:r>
                          <a:endParaRPr lang="en-US" sz="1100" kern="1200" dirty="0">
                            <a:solidFill>
                              <a:schemeClr val="dk1"/>
                            </a:solidFill>
                            <a:latin typeface="+mn-lt"/>
                            <a:ea typeface="+mn-ea"/>
                            <a:cs typeface="+mn-cs"/>
                          </a:endParaRPr>
                        </a:p>
                      </a:txBody>
                      <a:tcPr/>
                    </a:tc>
                    <a:extLst>
                      <a:ext uri="{0D108BD9-81ED-4DB2-BD59-A6C34878D82A}">
                        <a16:rowId xmlns:a16="http://schemas.microsoft.com/office/drawing/2014/main" val="2583343792"/>
                      </a:ext>
                    </a:extLst>
                  </a:tr>
                  <a:tr h="269875">
                    <a:tc>
                      <a:txBody>
                        <a:bodyPr/>
                        <a:lstStyle/>
                        <a:p>
                          <a:endParaRPr lang="en-US"/>
                        </a:p>
                      </a:txBody>
                      <a:tcPr>
                        <a:blipFill>
                          <a:blip r:embed="rId2"/>
                          <a:stretch>
                            <a:fillRect l="-299" t="-652273" r="-206886" b="-113636"/>
                          </a:stretch>
                        </a:blipFill>
                      </a:tcPr>
                    </a:tc>
                    <a:tc>
                      <a:txBody>
                        <a:bodyPr/>
                        <a:lstStyle/>
                        <a:p>
                          <a:r>
                            <a:rPr lang="en-US" sz="1100" b="1" dirty="0">
                              <a:latin typeface="Courier New" panose="02070309020205020404" pitchFamily="49" charset="0"/>
                              <a:cs typeface="Courier New" panose="02070309020205020404" pitchFamily="49" charset="0"/>
                            </a:rPr>
                            <a:t>  0.267</a:t>
                          </a:r>
                        </a:p>
                      </a:txBody>
                      <a:tcPr/>
                    </a:tc>
                    <a:tc>
                      <a:txBody>
                        <a:bodyPr/>
                        <a:lstStyle/>
                        <a:p>
                          <a:r>
                            <a:rPr lang="en-US" sz="1100" b="1" dirty="0">
                              <a:latin typeface="Courier New" panose="02070309020205020404" pitchFamily="49" charset="0"/>
                              <a:cs typeface="Courier New" panose="02070309020205020404" pitchFamily="49" charset="0"/>
                            </a:rPr>
                            <a:t>  0.138</a:t>
                          </a:r>
                        </a:p>
                      </a:txBody>
                      <a:tcPr/>
                    </a:tc>
                    <a:tc>
                      <a:txBody>
                        <a:bodyPr/>
                        <a:lstStyle/>
                        <a:p>
                          <a:r>
                            <a:rPr lang="en-US" sz="1100" dirty="0" err="1"/>
                            <a:t>pi</a:t>
                          </a:r>
                          <a:r>
                            <a:rPr lang="en-US" sz="1100" kern="1200" dirty="0" err="1">
                              <a:solidFill>
                                <a:schemeClr val="dk1"/>
                              </a:solidFill>
                              <a:latin typeface="+mn-lt"/>
                              <a:ea typeface="+mn-ea"/>
                              <a:cs typeface="+mn-cs"/>
                            </a:rPr>
                            <a:t>⋅</a:t>
                          </a:r>
                          <a:r>
                            <a:rPr lang="en-US" sz="1100" dirty="0" err="1"/>
                            <a:t>deg</a:t>
                          </a:r>
                          <a:r>
                            <a:rPr lang="en-US" sz="1100" kern="1200" dirty="0" err="1">
                              <a:solidFill>
                                <a:schemeClr val="dk1"/>
                              </a:solidFill>
                              <a:latin typeface="+mn-lt"/>
                              <a:ea typeface="+mn-ea"/>
                              <a:cs typeface="+mn-cs"/>
                            </a:rPr>
                            <a:t>⋅MeV</a:t>
                          </a:r>
                          <a:endParaRPr lang="en-US" sz="1100" dirty="0"/>
                        </a:p>
                      </a:txBody>
                      <a:tcPr/>
                    </a:tc>
                    <a:extLst>
                      <a:ext uri="{0D108BD9-81ED-4DB2-BD59-A6C34878D82A}">
                        <a16:rowId xmlns:a16="http://schemas.microsoft.com/office/drawing/2014/main" val="155859059"/>
                      </a:ext>
                    </a:extLst>
                  </a:tr>
                  <a:tr h="277495">
                    <a:tc>
                      <a:txBody>
                        <a:bodyPr/>
                        <a:lstStyle/>
                        <a:p>
                          <a:endParaRPr lang="en-US"/>
                        </a:p>
                      </a:txBody>
                      <a:tcPr>
                        <a:blipFill>
                          <a:blip r:embed="rId2"/>
                          <a:stretch>
                            <a:fillRect l="-299" t="-719565" r="-206886" b="-8696"/>
                          </a:stretch>
                        </a:blipFill>
                      </a:tcPr>
                    </a:tc>
                    <a:tc>
                      <a:txBody>
                        <a:bodyPr/>
                        <a:lstStyle/>
                        <a:p>
                          <a:r>
                            <a:rPr lang="en-US" sz="1100" b="1" dirty="0">
                              <a:latin typeface="Courier New" panose="02070309020205020404" pitchFamily="49" charset="0"/>
                              <a:cs typeface="Courier New" panose="02070309020205020404" pitchFamily="49" charset="0"/>
                            </a:rPr>
                            <a:t>  1.92</a:t>
                          </a:r>
                        </a:p>
                      </a:txBody>
                      <a:tcPr/>
                    </a:tc>
                    <a:tc>
                      <a:txBody>
                        <a:bodyPr/>
                        <a:lstStyle/>
                        <a:p>
                          <a:r>
                            <a:rPr lang="en-US" sz="1100" b="1" dirty="0">
                              <a:latin typeface="Courier New" panose="02070309020205020404" pitchFamily="49" charset="0"/>
                              <a:cs typeface="Courier New" panose="02070309020205020404" pitchFamily="49" charset="0"/>
                            </a:rPr>
                            <a:t>  0.923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err="1"/>
                            <a:t>pi</a:t>
                          </a:r>
                          <a:r>
                            <a:rPr lang="en-US" sz="1100" kern="1200" dirty="0" err="1">
                              <a:solidFill>
                                <a:schemeClr val="dk1"/>
                              </a:solidFill>
                              <a:latin typeface="+mn-lt"/>
                              <a:ea typeface="+mn-ea"/>
                              <a:cs typeface="+mn-cs"/>
                            </a:rPr>
                            <a:t>⋅</a:t>
                          </a:r>
                          <a:r>
                            <a:rPr lang="en-US" sz="1100" dirty="0" err="1"/>
                            <a:t>deg</a:t>
                          </a:r>
                          <a:r>
                            <a:rPr lang="en-US" sz="1100" kern="1200" dirty="0" err="1">
                              <a:solidFill>
                                <a:schemeClr val="dk1"/>
                              </a:solidFill>
                              <a:latin typeface="+mn-lt"/>
                              <a:ea typeface="+mn-ea"/>
                              <a:cs typeface="+mn-cs"/>
                            </a:rPr>
                            <a:t>⋅MeV</a:t>
                          </a:r>
                          <a:endParaRPr lang="en-US" sz="1100" dirty="0"/>
                        </a:p>
                      </a:txBody>
                      <a:tcPr/>
                    </a:tc>
                    <a:extLst>
                      <a:ext uri="{0D108BD9-81ED-4DB2-BD59-A6C34878D82A}">
                        <a16:rowId xmlns:a16="http://schemas.microsoft.com/office/drawing/2014/main" val="3106927004"/>
                      </a:ext>
                    </a:extLst>
                  </a:tr>
                </a:tbl>
              </a:graphicData>
            </a:graphic>
          </p:graphicFrame>
        </mc:Fallback>
      </mc:AlternateContent>
      <p:sp>
        <p:nvSpPr>
          <p:cNvPr id="6" name="TextBox 5">
            <a:extLst>
              <a:ext uri="{FF2B5EF4-FFF2-40B4-BE49-F238E27FC236}">
                <a16:creationId xmlns:a16="http://schemas.microsoft.com/office/drawing/2014/main" id="{21C93D89-E306-3267-C722-E339E993990A}"/>
              </a:ext>
            </a:extLst>
          </p:cNvPr>
          <p:cNvSpPr txBox="1"/>
          <p:nvPr/>
        </p:nvSpPr>
        <p:spPr>
          <a:xfrm>
            <a:off x="1510495" y="4524047"/>
            <a:ext cx="6054292" cy="369332"/>
          </a:xfrm>
          <a:prstGeom prst="rect">
            <a:avLst/>
          </a:prstGeom>
          <a:solidFill>
            <a:schemeClr val="accent4">
              <a:lumMod val="20000"/>
              <a:lumOff val="80000"/>
            </a:schemeClr>
          </a:solidFill>
          <a:ln w="25400">
            <a:solidFill>
              <a:schemeClr val="tx1"/>
            </a:solidFill>
          </a:ln>
        </p:spPr>
        <p:txBody>
          <a:bodyPr wrap="square">
            <a:spAutoFit/>
          </a:bodyPr>
          <a:lstStyle/>
          <a:p>
            <a:pPr algn="l" rtl="0" fontAlgn="base">
              <a:buNone/>
            </a:pPr>
            <a:r>
              <a:rPr lang="en-US" b="0" i="0" dirty="0">
                <a:solidFill>
                  <a:srgbClr val="000000"/>
                </a:solidFill>
                <a:effectLst/>
                <a:latin typeface="Arial" panose="020B0604020202020204" pitchFamily="34" charset="0"/>
              </a:rPr>
              <a:t>Short-pulse beam quality of DB2 is significantly improved.</a:t>
            </a:r>
            <a:endParaRPr lang="en-US" b="0" i="0" dirty="0">
              <a:solidFill>
                <a:srgbClr val="000000"/>
              </a:solidFill>
              <a:effectLst/>
              <a:latin typeface="Segoe UI" panose="020B0502040204020203" pitchFamily="34" charset="0"/>
            </a:endParaRPr>
          </a:p>
        </p:txBody>
      </p:sp>
      <p:sp>
        <p:nvSpPr>
          <p:cNvPr id="5" name="TextBox 4">
            <a:extLst>
              <a:ext uri="{FF2B5EF4-FFF2-40B4-BE49-F238E27FC236}">
                <a16:creationId xmlns:a16="http://schemas.microsoft.com/office/drawing/2014/main" id="{C902B9CA-B90F-8C14-4600-421A70DA739C}"/>
              </a:ext>
            </a:extLst>
          </p:cNvPr>
          <p:cNvSpPr txBox="1"/>
          <p:nvPr/>
        </p:nvSpPr>
        <p:spPr>
          <a:xfrm>
            <a:off x="884183" y="670235"/>
            <a:ext cx="1488445" cy="369332"/>
          </a:xfrm>
          <a:prstGeom prst="rect">
            <a:avLst/>
          </a:prstGeom>
          <a:noFill/>
        </p:spPr>
        <p:txBody>
          <a:bodyPr wrap="square">
            <a:spAutoFit/>
          </a:bodyPr>
          <a:lstStyle/>
          <a:p>
            <a:r>
              <a:rPr lang="en-US" sz="1800" b="1" kern="0" dirty="0">
                <a:solidFill>
                  <a:prstClr val="black"/>
                </a:solidFill>
                <a:latin typeface="Aptos" panose="02110004020202020204"/>
              </a:rPr>
              <a:t>At RFQ exit:</a:t>
            </a:r>
            <a:endParaRPr lang="en-US" dirty="0"/>
          </a:p>
        </p:txBody>
      </p:sp>
      <p:sp>
        <p:nvSpPr>
          <p:cNvPr id="7" name="TextBox 6">
            <a:extLst>
              <a:ext uri="{FF2B5EF4-FFF2-40B4-BE49-F238E27FC236}">
                <a16:creationId xmlns:a16="http://schemas.microsoft.com/office/drawing/2014/main" id="{073F8E6D-DAC5-D26E-8334-8C657F716E71}"/>
              </a:ext>
            </a:extLst>
          </p:cNvPr>
          <p:cNvSpPr txBox="1"/>
          <p:nvPr/>
        </p:nvSpPr>
        <p:spPr>
          <a:xfrm>
            <a:off x="884183" y="3282277"/>
            <a:ext cx="6787152" cy="1200329"/>
          </a:xfrm>
          <a:prstGeom prst="rect">
            <a:avLst/>
          </a:prstGeom>
          <a:noFill/>
        </p:spPr>
        <p:txBody>
          <a:bodyPr wrap="square">
            <a:spAutoFit/>
          </a:bodyPr>
          <a:lstStyle/>
          <a:p>
            <a:r>
              <a:rPr lang="en-US" sz="1800" b="1" kern="0" dirty="0">
                <a:solidFill>
                  <a:prstClr val="black"/>
                </a:solidFill>
                <a:latin typeface="Aptos" panose="02110004020202020204"/>
              </a:rPr>
              <a:t>At DTL exit (TR entrance):</a:t>
            </a:r>
          </a:p>
          <a:p>
            <a:r>
              <a:rPr lang="en-US" kern="0" dirty="0">
                <a:solidFill>
                  <a:prstClr val="black"/>
                </a:solidFill>
                <a:latin typeface="Aptos" panose="02110004020202020204"/>
              </a:rPr>
              <a:t>	</a:t>
            </a:r>
            <a:r>
              <a:rPr lang="en-US" u="sng" kern="0" dirty="0">
                <a:solidFill>
                  <a:prstClr val="black"/>
                </a:solidFill>
                <a:latin typeface="Aptos" panose="02110004020202020204"/>
              </a:rPr>
              <a:t>LAMP requirement (P-2)</a:t>
            </a:r>
            <a:r>
              <a:rPr lang="en-US" kern="0" dirty="0">
                <a:solidFill>
                  <a:prstClr val="black"/>
                </a:solidFill>
                <a:latin typeface="Aptos" panose="02110004020202020204"/>
              </a:rPr>
              <a:t>:	128 </a:t>
            </a:r>
            <a:r>
              <a:rPr lang="en-US" kern="0" dirty="0" err="1">
                <a:solidFill>
                  <a:prstClr val="black"/>
                </a:solidFill>
                <a:latin typeface="Aptos" panose="02110004020202020204"/>
              </a:rPr>
              <a:t>pC</a:t>
            </a:r>
            <a:endParaRPr lang="en-US" kern="0" dirty="0">
              <a:solidFill>
                <a:prstClr val="black"/>
              </a:solidFill>
              <a:latin typeface="Aptos" panose="02110004020202020204"/>
            </a:endParaRPr>
          </a:p>
          <a:p>
            <a:r>
              <a:rPr lang="en-US" kern="0" dirty="0">
                <a:solidFill>
                  <a:prstClr val="black"/>
                </a:solidFill>
                <a:latin typeface="Aptos" panose="02110004020202020204"/>
              </a:rPr>
              <a:t>	LAMP DB1:				170 </a:t>
            </a:r>
            <a:r>
              <a:rPr lang="en-US" kern="0" dirty="0" err="1">
                <a:solidFill>
                  <a:prstClr val="black"/>
                </a:solidFill>
                <a:latin typeface="Aptos" panose="02110004020202020204"/>
              </a:rPr>
              <a:t>pC</a:t>
            </a:r>
            <a:endParaRPr lang="en-US" kern="0" dirty="0">
              <a:solidFill>
                <a:prstClr val="black"/>
              </a:solidFill>
              <a:latin typeface="Aptos" panose="02110004020202020204"/>
            </a:endParaRPr>
          </a:p>
          <a:p>
            <a:r>
              <a:rPr lang="en-US" kern="0" dirty="0">
                <a:solidFill>
                  <a:prstClr val="black"/>
                </a:solidFill>
                <a:latin typeface="Aptos" panose="02110004020202020204"/>
              </a:rPr>
              <a:t>	LAMP DB2:				192 </a:t>
            </a:r>
            <a:r>
              <a:rPr lang="en-US" kern="0" dirty="0" err="1">
                <a:solidFill>
                  <a:prstClr val="black"/>
                </a:solidFill>
                <a:latin typeface="Aptos" panose="02110004020202020204"/>
              </a:rPr>
              <a:t>pC</a:t>
            </a:r>
            <a:r>
              <a:rPr lang="en-US" kern="0" dirty="0">
                <a:solidFill>
                  <a:prstClr val="black"/>
                </a:solidFill>
                <a:latin typeface="Aptos" panose="02110004020202020204"/>
              </a:rPr>
              <a:t>*</a:t>
            </a:r>
            <a:endParaRPr lang="en-US" dirty="0"/>
          </a:p>
        </p:txBody>
      </p:sp>
    </p:spTree>
    <p:extLst>
      <p:ext uri="{BB962C8B-B14F-4D97-AF65-F5344CB8AC3E}">
        <p14:creationId xmlns:p14="http://schemas.microsoft.com/office/powerpoint/2010/main" val="308824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55CD1C-C02C-5008-DE1C-0DCE7E83209C}"/>
              </a:ext>
            </a:extLst>
          </p:cNvPr>
          <p:cNvSpPr>
            <a:spLocks noGrp="1"/>
          </p:cNvSpPr>
          <p:nvPr>
            <p:ph idx="1"/>
          </p:nvPr>
        </p:nvSpPr>
        <p:spPr/>
        <p:txBody>
          <a:bodyPr/>
          <a:lstStyle/>
          <a:p>
            <a:pPr>
              <a:spcBef>
                <a:spcPts val="1200"/>
              </a:spcBef>
            </a:pPr>
            <a:r>
              <a:rPr lang="en-US" dirty="0"/>
              <a:t>LANSCE Accelerator Modernization Project (LAMP) will upgrade the LANSCE front end, extending from the ion sources through the drift-tube linac.</a:t>
            </a:r>
          </a:p>
          <a:p>
            <a:pPr>
              <a:spcBef>
                <a:spcPts val="1200"/>
              </a:spcBef>
            </a:pPr>
            <a:r>
              <a:rPr lang="en-US" dirty="0"/>
              <a:t>LAMP must support distinct beam-current requirements and pulse-timing structures across the LANSCE experimental areas.</a:t>
            </a:r>
          </a:p>
          <a:p>
            <a:pPr marL="285750" indent="-285750">
              <a:spcBef>
                <a:spcPts val="0"/>
              </a:spcBef>
              <a:buFont typeface="Arial" panose="020B0604020202020204" pitchFamily="34" charset="0"/>
              <a:buChar char="•"/>
            </a:pPr>
            <a:r>
              <a:rPr lang="en-US" dirty="0"/>
              <a:t>The most demanding requirement is producing a high-charge, single-bunch H⁻ beam.</a:t>
            </a:r>
          </a:p>
          <a:p>
            <a:pPr>
              <a:spcBef>
                <a:spcPts val="1200"/>
              </a:spcBef>
            </a:pPr>
            <a:r>
              <a:rPr lang="en-US" dirty="0"/>
              <a:t>LAMP designs of high-current, short-pulse H</a:t>
            </a:r>
            <a:r>
              <a:rPr lang="en-US" baseline="30000" dirty="0"/>
              <a:t>–</a:t>
            </a:r>
            <a:r>
              <a:rPr lang="en-US" dirty="0"/>
              <a:t> beam production</a:t>
            </a:r>
          </a:p>
          <a:p>
            <a:pPr marL="285750" indent="-285750">
              <a:spcBef>
                <a:spcPts val="0"/>
              </a:spcBef>
              <a:buFont typeface="Arial" panose="020B0604020202020204" pitchFamily="34" charset="0"/>
              <a:buChar char="•"/>
            </a:pPr>
            <a:r>
              <a:rPr lang="en-US" dirty="0"/>
              <a:t>LAMP Design Basis 1 used RF bunching: a low-frequency buncher with a drift space.</a:t>
            </a:r>
          </a:p>
          <a:p>
            <a:pPr marL="285750" indent="-285750">
              <a:spcBef>
                <a:spcPts val="0"/>
              </a:spcBef>
              <a:buFont typeface="Arial" panose="020B0604020202020204" pitchFamily="34" charset="0"/>
              <a:buChar char="•"/>
            </a:pPr>
            <a:r>
              <a:rPr lang="en-US" dirty="0"/>
              <a:t>LAMP Design Basis 2 used a dual-mode H</a:t>
            </a:r>
            <a:r>
              <a:rPr lang="en-US" baseline="30000" dirty="0"/>
              <a:t>–</a:t>
            </a:r>
            <a:r>
              <a:rPr lang="en-US" dirty="0"/>
              <a:t> ion source and a two-chopper scheme.</a:t>
            </a:r>
          </a:p>
          <a:p>
            <a:pPr marL="285750" indent="-285750">
              <a:spcBef>
                <a:spcPts val="0"/>
              </a:spcBef>
              <a:buFont typeface="Arial" panose="020B0604020202020204" pitchFamily="34" charset="0"/>
              <a:buChar char="•"/>
            </a:pPr>
            <a:r>
              <a:rPr lang="en-US" dirty="0"/>
              <a:t>LAMP MEBT chopper removes satellite bunches.</a:t>
            </a:r>
          </a:p>
          <a:p>
            <a:pPr>
              <a:spcBef>
                <a:spcPts val="1200"/>
              </a:spcBef>
            </a:pPr>
            <a:r>
              <a:rPr lang="en-US" dirty="0"/>
              <a:t>LAMP low-energy beam transport design evolution from Design Basis 1 to 2 significantly improved the short-pulse H⁻ beam quality.</a:t>
            </a:r>
          </a:p>
        </p:txBody>
      </p:sp>
      <p:sp>
        <p:nvSpPr>
          <p:cNvPr id="3" name="Title 2">
            <a:extLst>
              <a:ext uri="{FF2B5EF4-FFF2-40B4-BE49-F238E27FC236}">
                <a16:creationId xmlns:a16="http://schemas.microsoft.com/office/drawing/2014/main" id="{A1537484-0D75-276A-FD8A-27ED6215AA1A}"/>
              </a:ext>
            </a:extLst>
          </p:cNvPr>
          <p:cNvSpPr>
            <a:spLocks noGrp="1"/>
          </p:cNvSpPr>
          <p:nvPr>
            <p:ph type="title"/>
          </p:nvPr>
        </p:nvSpPr>
        <p:spPr/>
        <p:txBody>
          <a:bodyPr/>
          <a:lstStyle/>
          <a:p>
            <a:r>
              <a:rPr lang="en-US" dirty="0"/>
              <a:t>Summary </a:t>
            </a:r>
          </a:p>
        </p:txBody>
      </p:sp>
    </p:spTree>
    <p:extLst>
      <p:ext uri="{BB962C8B-B14F-4D97-AF65-F5344CB8AC3E}">
        <p14:creationId xmlns:p14="http://schemas.microsoft.com/office/powerpoint/2010/main" val="2745989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094573-B8BC-19A0-360E-DCF2E4844EB4}"/>
              </a:ext>
            </a:extLst>
          </p:cNvPr>
          <p:cNvSpPr>
            <a:spLocks noGrp="1"/>
          </p:cNvSpPr>
          <p:nvPr>
            <p:ph idx="1"/>
          </p:nvPr>
        </p:nvSpPr>
        <p:spPr/>
        <p:txBody>
          <a:bodyPr/>
          <a:lstStyle/>
          <a:p>
            <a:r>
              <a:rPr lang="en-US" dirty="0"/>
              <a:t>This work was performed under the auspices of the US Department of Energy by Triad National Security under contract 89233218CNA000001.</a:t>
            </a:r>
          </a:p>
          <a:p>
            <a:r>
              <a:rPr lang="en-US" dirty="0"/>
              <a:t>This work benefitted from the use of the LANSCE accelerator facility.</a:t>
            </a:r>
          </a:p>
          <a:p>
            <a:r>
              <a:rPr lang="en-US" dirty="0"/>
              <a:t>The project team would like to very much thank Spallation Neutron Source at Oak Ridge National Laboratory for direct contributions to LAMP ion source technology.</a:t>
            </a:r>
          </a:p>
        </p:txBody>
      </p:sp>
      <p:sp>
        <p:nvSpPr>
          <p:cNvPr id="3" name="Title 2">
            <a:extLst>
              <a:ext uri="{FF2B5EF4-FFF2-40B4-BE49-F238E27FC236}">
                <a16:creationId xmlns:a16="http://schemas.microsoft.com/office/drawing/2014/main" id="{7CFB72E4-D49D-B264-5ADE-DAB8FF6322D3}"/>
              </a:ext>
            </a:extLst>
          </p:cNvPr>
          <p:cNvSpPr>
            <a:spLocks noGrp="1"/>
          </p:cNvSpPr>
          <p:nvPr>
            <p:ph type="title"/>
          </p:nvPr>
        </p:nvSpPr>
        <p:spPr/>
        <p:txBody>
          <a:bodyPr/>
          <a:lstStyle/>
          <a:p>
            <a:r>
              <a:rPr lang="en-US" dirty="0"/>
              <a:t>Acknowledgment</a:t>
            </a:r>
          </a:p>
        </p:txBody>
      </p:sp>
      <p:pic>
        <p:nvPicPr>
          <p:cNvPr id="1026" name="Picture 2">
            <a:extLst>
              <a:ext uri="{FF2B5EF4-FFF2-40B4-BE49-F238E27FC236}">
                <a16:creationId xmlns:a16="http://schemas.microsoft.com/office/drawing/2014/main" id="{33D6D385-1CCF-88DA-5D67-88A79A3C75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215" y="2314444"/>
            <a:ext cx="3325528" cy="953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6DEFF5C-67A1-2322-6C43-7DC2A6F572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488" y="2416182"/>
            <a:ext cx="2586790" cy="74909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ANSCE / Neutronsources">
            <a:extLst>
              <a:ext uri="{FF2B5EF4-FFF2-40B4-BE49-F238E27FC236}">
                <a16:creationId xmlns:a16="http://schemas.microsoft.com/office/drawing/2014/main" id="{0A9E9DA1-8EDB-8274-C3BF-D4CE626C6D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92" y="3731312"/>
            <a:ext cx="2262365" cy="7123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A8371B-7F8B-ADC5-3418-AEA9881CC7B2}"/>
              </a:ext>
            </a:extLst>
          </p:cNvPr>
          <p:cNvPicPr>
            <a:picLocks noChangeAspect="1"/>
          </p:cNvPicPr>
          <p:nvPr/>
        </p:nvPicPr>
        <p:blipFill>
          <a:blip r:embed="rId5"/>
          <a:stretch>
            <a:fillRect/>
          </a:stretch>
        </p:blipFill>
        <p:spPr>
          <a:xfrm>
            <a:off x="3519759" y="3806633"/>
            <a:ext cx="2334059" cy="561690"/>
          </a:xfrm>
          <a:prstGeom prst="rect">
            <a:avLst/>
          </a:prstGeom>
        </p:spPr>
      </p:pic>
      <p:pic>
        <p:nvPicPr>
          <p:cNvPr id="1032" name="Picture 8">
            <a:extLst>
              <a:ext uri="{FF2B5EF4-FFF2-40B4-BE49-F238E27FC236}">
                <a16:creationId xmlns:a16="http://schemas.microsoft.com/office/drawing/2014/main" id="{C5D11197-3C36-8F63-5167-5846658C18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2198" y="3222224"/>
            <a:ext cx="2003910" cy="1479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553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9A9FC2-1ABE-4F81-7A96-DCA16DD64615}"/>
              </a:ext>
            </a:extLst>
          </p:cNvPr>
          <p:cNvPicPr>
            <a:picLocks noChangeAspect="1"/>
          </p:cNvPicPr>
          <p:nvPr/>
        </p:nvPicPr>
        <p:blipFill>
          <a:blip r:embed="rId3"/>
          <a:stretch>
            <a:fillRect/>
          </a:stretch>
        </p:blipFill>
        <p:spPr>
          <a:xfrm>
            <a:off x="5946100" y="2105733"/>
            <a:ext cx="2804051" cy="2686436"/>
          </a:xfrm>
          <a:prstGeom prst="rect">
            <a:avLst/>
          </a:prstGeom>
          <a:effectLst>
            <a:softEdge rad="304800"/>
          </a:effectLst>
        </p:spPr>
      </p:pic>
      <p:sp>
        <p:nvSpPr>
          <p:cNvPr id="2" name="Content Placeholder 1">
            <a:extLst>
              <a:ext uri="{FF2B5EF4-FFF2-40B4-BE49-F238E27FC236}">
                <a16:creationId xmlns:a16="http://schemas.microsoft.com/office/drawing/2014/main" id="{1BE90ADD-1780-8271-BEEC-167F6DE1ACE1}"/>
              </a:ext>
            </a:extLst>
          </p:cNvPr>
          <p:cNvSpPr>
            <a:spLocks noGrp="1"/>
          </p:cNvSpPr>
          <p:nvPr>
            <p:ph idx="1"/>
          </p:nvPr>
        </p:nvSpPr>
        <p:spPr/>
        <p:txBody>
          <a:bodyPr/>
          <a:lstStyle/>
          <a:p>
            <a:pPr marL="285750" indent="-285750">
              <a:buFont typeface="Arial" panose="020B0604020202020204" pitchFamily="34" charset="0"/>
              <a:buChar char="•"/>
            </a:pPr>
            <a:r>
              <a:rPr lang="en-US" dirty="0"/>
              <a:t>LAMP: LANSCE Accelerator Modernization Project</a:t>
            </a:r>
          </a:p>
          <a:p>
            <a:pPr marL="285750" indent="-285750">
              <a:buFont typeface="Arial" panose="020B0604020202020204" pitchFamily="34" charset="0"/>
              <a:buChar char="•"/>
            </a:pPr>
            <a:r>
              <a:rPr lang="en-US" dirty="0"/>
              <a:t>LAMP LEBT-RFQ Design Basis 1</a:t>
            </a:r>
          </a:p>
          <a:p>
            <a:pPr marL="285750" indent="-285750">
              <a:buFont typeface="Arial" panose="020B0604020202020204" pitchFamily="34" charset="0"/>
              <a:buChar char="•"/>
            </a:pPr>
            <a:r>
              <a:rPr lang="en-US" dirty="0"/>
              <a:t>LAMP LEBT-RFQ Design Basis 2</a:t>
            </a:r>
          </a:p>
          <a:p>
            <a:pPr marL="285750" indent="-285750">
              <a:buFont typeface="Arial" panose="020B0604020202020204" pitchFamily="34" charset="0"/>
              <a:buChar char="•"/>
            </a:pPr>
            <a:r>
              <a:rPr lang="en-US" dirty="0"/>
              <a:t>Short-pulse beam performance comparison</a:t>
            </a:r>
          </a:p>
          <a:p>
            <a:pPr marL="285750" indent="-285750">
              <a:buFont typeface="Arial" panose="020B0604020202020204" pitchFamily="34" charset="0"/>
              <a:buChar char="•"/>
            </a:pPr>
            <a:r>
              <a:rPr lang="en-US" dirty="0"/>
              <a:t>Conclusions</a:t>
            </a:r>
          </a:p>
          <a:p>
            <a:endParaRPr lang="en-US" dirty="0"/>
          </a:p>
        </p:txBody>
      </p:sp>
      <p:sp>
        <p:nvSpPr>
          <p:cNvPr id="3" name="Title 2">
            <a:extLst>
              <a:ext uri="{FF2B5EF4-FFF2-40B4-BE49-F238E27FC236}">
                <a16:creationId xmlns:a16="http://schemas.microsoft.com/office/drawing/2014/main" id="{8A62A8A4-AE1B-7A36-DC27-B516E519406F}"/>
              </a:ext>
            </a:extLst>
          </p:cNvPr>
          <p:cNvSpPr>
            <a:spLocks noGrp="1"/>
          </p:cNvSpPr>
          <p:nvPr>
            <p:ph type="title"/>
          </p:nvPr>
        </p:nvSpPr>
        <p:spPr/>
        <p:txBody>
          <a:bodyPr/>
          <a:lstStyle/>
          <a:p>
            <a:r>
              <a:rPr lang="en-US" dirty="0"/>
              <a:t>Outline</a:t>
            </a:r>
          </a:p>
        </p:txBody>
      </p:sp>
      <p:sp>
        <p:nvSpPr>
          <p:cNvPr id="8" name="TextBox 7">
            <a:extLst>
              <a:ext uri="{FF2B5EF4-FFF2-40B4-BE49-F238E27FC236}">
                <a16:creationId xmlns:a16="http://schemas.microsoft.com/office/drawing/2014/main" id="{EB3C76E5-2C66-25E2-425B-73CC9C04C1B6}"/>
              </a:ext>
            </a:extLst>
          </p:cNvPr>
          <p:cNvSpPr txBox="1"/>
          <p:nvPr/>
        </p:nvSpPr>
        <p:spPr>
          <a:xfrm>
            <a:off x="6249271" y="4464017"/>
            <a:ext cx="2654886" cy="338554"/>
          </a:xfrm>
          <a:prstGeom prst="rect">
            <a:avLst/>
          </a:prstGeom>
          <a:noFill/>
        </p:spPr>
        <p:txBody>
          <a:bodyPr wrap="square">
            <a:spAutoFit/>
          </a:bodyPr>
          <a:lstStyle/>
          <a:p>
            <a:r>
              <a:rPr lang="en-US" sz="800" i="1" dirty="0"/>
              <a:t>Beam-entrance end of the LAMP Conceptual Design RFQ model for RF validation, built in SolidWorks.</a:t>
            </a:r>
          </a:p>
        </p:txBody>
      </p:sp>
    </p:spTree>
    <p:extLst>
      <p:ext uri="{BB962C8B-B14F-4D97-AF65-F5344CB8AC3E}">
        <p14:creationId xmlns:p14="http://schemas.microsoft.com/office/powerpoint/2010/main" val="290066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agram&#10;&#10;AI-generated content may be incorrect.">
            <a:extLst>
              <a:ext uri="{FF2B5EF4-FFF2-40B4-BE49-F238E27FC236}">
                <a16:creationId xmlns:a16="http://schemas.microsoft.com/office/drawing/2014/main" id="{4F5F58F3-BA89-7E70-FE27-6623C16D94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3018" y="614133"/>
            <a:ext cx="7031157" cy="421245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8A58BB7-611F-761F-EB3F-4EF0FD115517}"/>
              </a:ext>
            </a:extLst>
          </p:cNvPr>
          <p:cNvSpPr>
            <a:spLocks noGrp="1"/>
          </p:cNvSpPr>
          <p:nvPr>
            <p:ph type="title"/>
          </p:nvPr>
        </p:nvSpPr>
        <p:spPr/>
        <p:txBody>
          <a:bodyPr/>
          <a:lstStyle/>
          <a:p>
            <a:r>
              <a:rPr lang="en-US" dirty="0"/>
              <a:t>LANSCE: Los Alamos Neutron Science Center</a:t>
            </a:r>
          </a:p>
        </p:txBody>
      </p:sp>
      <p:sp>
        <p:nvSpPr>
          <p:cNvPr id="4" name="Content Placeholder 1">
            <a:extLst>
              <a:ext uri="{FF2B5EF4-FFF2-40B4-BE49-F238E27FC236}">
                <a16:creationId xmlns:a16="http://schemas.microsoft.com/office/drawing/2014/main" id="{4525F44F-0718-5C53-C561-2404ABF0EB7F}"/>
              </a:ext>
            </a:extLst>
          </p:cNvPr>
          <p:cNvSpPr>
            <a:spLocks noGrp="1"/>
          </p:cNvSpPr>
          <p:nvPr>
            <p:ph idx="1"/>
          </p:nvPr>
        </p:nvSpPr>
        <p:spPr>
          <a:xfrm>
            <a:off x="426949" y="2089362"/>
            <a:ext cx="3740789" cy="2440005"/>
          </a:xfrm>
        </p:spPr>
        <p:txBody>
          <a:bodyPr/>
          <a:lstStyle/>
          <a:p>
            <a:pPr>
              <a:spcBef>
                <a:spcPts val="0"/>
              </a:spcBef>
            </a:pPr>
            <a:r>
              <a:rPr lang="en-US" b="1" dirty="0"/>
              <a:t>LANSCE </a:t>
            </a:r>
            <a:r>
              <a:rPr lang="en-US" dirty="0"/>
              <a:t>front end:</a:t>
            </a:r>
          </a:p>
          <a:p>
            <a:pPr marL="285750" indent="-285750">
              <a:spcBef>
                <a:spcPts val="0"/>
              </a:spcBef>
              <a:buFont typeface="Arial" panose="020B0604020202020204" pitchFamily="34" charset="0"/>
              <a:buChar char="•"/>
            </a:pPr>
            <a:r>
              <a:rPr lang="en-US" dirty="0"/>
              <a:t>Cockcroft–Walton (CW, 0.75 MeV)</a:t>
            </a:r>
          </a:p>
          <a:p>
            <a:pPr marL="285750" indent="-285750">
              <a:spcBef>
                <a:spcPts val="0"/>
              </a:spcBef>
              <a:buFont typeface="Arial" panose="020B0604020202020204" pitchFamily="34" charset="0"/>
              <a:buChar char="•"/>
            </a:pPr>
            <a:r>
              <a:rPr lang="en-US" dirty="0"/>
              <a:t>Drift-Tube Linac (DTL, 0.75–100 MeV)</a:t>
            </a:r>
          </a:p>
          <a:p>
            <a:pPr>
              <a:spcBef>
                <a:spcPts val="0"/>
              </a:spcBef>
            </a:pPr>
            <a:endParaRPr lang="en-US" b="1" dirty="0"/>
          </a:p>
          <a:p>
            <a:pPr>
              <a:spcBef>
                <a:spcPts val="0"/>
              </a:spcBef>
            </a:pPr>
            <a:r>
              <a:rPr lang="en-US" b="1" dirty="0"/>
              <a:t>LANSCE </a:t>
            </a:r>
            <a:r>
              <a:rPr lang="en-US" dirty="0"/>
              <a:t>experimental areas:</a:t>
            </a:r>
          </a:p>
          <a:p>
            <a:pPr marL="285750" indent="-285750" fontAlgn="base">
              <a:spcBef>
                <a:spcPts val="0"/>
              </a:spcBef>
              <a:buFont typeface="Arial" panose="020B0604020202020204" pitchFamily="34" charset="0"/>
              <a:buChar char="•"/>
            </a:pPr>
            <a:r>
              <a:rPr lang="en-US" dirty="0"/>
              <a:t>Lujan Center​</a:t>
            </a:r>
          </a:p>
          <a:p>
            <a:pPr marL="285750" indent="-285750" fontAlgn="base">
              <a:spcBef>
                <a:spcPts val="0"/>
              </a:spcBef>
              <a:buFont typeface="Arial" panose="020B0604020202020204" pitchFamily="34" charset="0"/>
              <a:buChar char="•"/>
            </a:pPr>
            <a:r>
              <a:rPr lang="en-US" dirty="0"/>
              <a:t>Weapons Neutron Research Facility​</a:t>
            </a:r>
          </a:p>
          <a:p>
            <a:pPr marL="285750" indent="-285750" fontAlgn="base">
              <a:spcBef>
                <a:spcPts val="0"/>
              </a:spcBef>
              <a:buFont typeface="Arial" panose="020B0604020202020204" pitchFamily="34" charset="0"/>
              <a:buChar char="•"/>
            </a:pPr>
            <a:r>
              <a:rPr lang="en-US" dirty="0"/>
              <a:t>Proton Radiography​</a:t>
            </a:r>
          </a:p>
          <a:p>
            <a:pPr marL="285750" indent="-285750" fontAlgn="base">
              <a:spcBef>
                <a:spcPts val="0"/>
              </a:spcBef>
              <a:buFont typeface="Arial" panose="020B0604020202020204" pitchFamily="34" charset="0"/>
              <a:buChar char="•"/>
            </a:pPr>
            <a:r>
              <a:rPr lang="en-US" dirty="0"/>
              <a:t>Ultra-Cold Neutrons​</a:t>
            </a:r>
          </a:p>
          <a:p>
            <a:pPr marL="285750" indent="-285750" fontAlgn="base">
              <a:spcBef>
                <a:spcPts val="0"/>
              </a:spcBef>
              <a:buFont typeface="Arial" panose="020B0604020202020204" pitchFamily="34" charset="0"/>
              <a:buChar char="•"/>
            </a:pPr>
            <a:r>
              <a:rPr lang="en-US" dirty="0"/>
              <a:t>Isotope Production Facility</a:t>
            </a:r>
          </a:p>
        </p:txBody>
      </p:sp>
      <p:sp>
        <p:nvSpPr>
          <p:cNvPr id="6" name="TextBox 5">
            <a:extLst>
              <a:ext uri="{FF2B5EF4-FFF2-40B4-BE49-F238E27FC236}">
                <a16:creationId xmlns:a16="http://schemas.microsoft.com/office/drawing/2014/main" id="{960B6A49-5012-C483-48E6-88D9589201F6}"/>
              </a:ext>
            </a:extLst>
          </p:cNvPr>
          <p:cNvSpPr txBox="1"/>
          <p:nvPr/>
        </p:nvSpPr>
        <p:spPr>
          <a:xfrm>
            <a:off x="1648416" y="1802737"/>
            <a:ext cx="1574037" cy="276999"/>
          </a:xfrm>
          <a:prstGeom prst="rect">
            <a:avLst/>
          </a:prstGeom>
          <a:noFill/>
        </p:spPr>
        <p:txBody>
          <a:bodyPr wrap="square">
            <a:spAutoFit/>
          </a:bodyPr>
          <a:lstStyle/>
          <a:p>
            <a:r>
              <a:rPr lang="en-US" sz="1200" b="1" dirty="0">
                <a:solidFill>
                  <a:srgbClr val="47679E"/>
                </a:solidFill>
              </a:rPr>
              <a:t>LANSCE front end</a:t>
            </a:r>
          </a:p>
        </p:txBody>
      </p:sp>
      <p:sp>
        <p:nvSpPr>
          <p:cNvPr id="8" name="TextBox 7">
            <a:extLst>
              <a:ext uri="{FF2B5EF4-FFF2-40B4-BE49-F238E27FC236}">
                <a16:creationId xmlns:a16="http://schemas.microsoft.com/office/drawing/2014/main" id="{9123443B-B806-72FF-E4FC-ECD50ACB691E}"/>
              </a:ext>
            </a:extLst>
          </p:cNvPr>
          <p:cNvSpPr txBox="1"/>
          <p:nvPr/>
        </p:nvSpPr>
        <p:spPr>
          <a:xfrm>
            <a:off x="1694043" y="4586613"/>
            <a:ext cx="4687505" cy="369332"/>
          </a:xfrm>
          <a:prstGeom prst="rect">
            <a:avLst/>
          </a:prstGeom>
          <a:solidFill>
            <a:schemeClr val="accent4">
              <a:lumMod val="20000"/>
              <a:lumOff val="80000"/>
            </a:schemeClr>
          </a:solidFill>
          <a:ln w="25400">
            <a:solidFill>
              <a:schemeClr val="tx1"/>
            </a:solidFill>
          </a:ln>
        </p:spPr>
        <p:txBody>
          <a:bodyPr wrap="square">
            <a:spAutoFit/>
          </a:bodyPr>
          <a:lstStyle/>
          <a:p>
            <a:pPr algn="l" rtl="0" fontAlgn="base">
              <a:buNone/>
            </a:pPr>
            <a:r>
              <a:rPr lang="en-US" b="0" i="0" dirty="0">
                <a:solidFill>
                  <a:srgbClr val="000000"/>
                </a:solidFill>
                <a:effectLst/>
                <a:latin typeface="Arial" panose="020B0604020202020204" pitchFamily="34" charset="0"/>
              </a:rPr>
              <a:t>​</a:t>
            </a:r>
            <a:r>
              <a:rPr lang="en-US" b="0" i="0" u="none" strike="noStrike" dirty="0">
                <a:solidFill>
                  <a:srgbClr val="000000"/>
                </a:solidFill>
                <a:effectLst/>
                <a:latin typeface="Arial" panose="020B0604020202020204" pitchFamily="34" charset="0"/>
              </a:rPr>
              <a:t>LAMP scope ends at end of DTL (100 MeV).</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985150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D3535-3998-7F2F-C153-834E6E535AFA}"/>
              </a:ext>
            </a:extLst>
          </p:cNvPr>
          <p:cNvSpPr>
            <a:spLocks noGrp="1"/>
          </p:cNvSpPr>
          <p:nvPr>
            <p:ph type="title"/>
          </p:nvPr>
        </p:nvSpPr>
        <p:spPr/>
        <p:txBody>
          <a:bodyPr/>
          <a:lstStyle/>
          <a:p>
            <a:r>
              <a:rPr lang="en-US" dirty="0"/>
              <a:t>LAMP: LANSCE Accelerator Modernization Project</a:t>
            </a:r>
          </a:p>
        </p:txBody>
      </p:sp>
      <p:pic>
        <p:nvPicPr>
          <p:cNvPr id="4" name="Picture 3">
            <a:extLst>
              <a:ext uri="{FF2B5EF4-FFF2-40B4-BE49-F238E27FC236}">
                <a16:creationId xmlns:a16="http://schemas.microsoft.com/office/drawing/2014/main" id="{62D6F6AC-2D62-F982-2969-D8BD62E34E46}"/>
              </a:ext>
            </a:extLst>
          </p:cNvPr>
          <p:cNvPicPr>
            <a:picLocks noChangeAspect="1"/>
          </p:cNvPicPr>
          <p:nvPr/>
        </p:nvPicPr>
        <p:blipFill>
          <a:blip r:embed="rId3"/>
          <a:stretch>
            <a:fillRect/>
          </a:stretch>
        </p:blipFill>
        <p:spPr>
          <a:xfrm>
            <a:off x="921578" y="1268041"/>
            <a:ext cx="7009572" cy="3154307"/>
          </a:xfrm>
          <a:prstGeom prst="rect">
            <a:avLst/>
          </a:prstGeom>
        </p:spPr>
      </p:pic>
      <p:pic>
        <p:nvPicPr>
          <p:cNvPr id="3074" name="Picture 2">
            <a:extLst>
              <a:ext uri="{FF2B5EF4-FFF2-40B4-BE49-F238E27FC236}">
                <a16:creationId xmlns:a16="http://schemas.microsoft.com/office/drawing/2014/main" id="{67B786A4-A168-C83A-41AA-2519238BE9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4964" y="658286"/>
            <a:ext cx="2030994" cy="1284814"/>
          </a:xfrm>
          <a:prstGeom prst="rect">
            <a:avLst/>
          </a:prstGeom>
          <a:noFill/>
          <a:ln w="25400">
            <a:solidFill>
              <a:srgbClr val="47679E"/>
            </a:solidFill>
          </a:ln>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3B9ECF6-B91B-FF87-D554-EEB7149438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980" y="3219726"/>
            <a:ext cx="920243" cy="1282306"/>
          </a:xfrm>
          <a:prstGeom prst="rect">
            <a:avLst/>
          </a:prstGeom>
          <a:noFill/>
          <a:ln w="25400">
            <a:solidFill>
              <a:srgbClr val="47679E"/>
            </a:solidFill>
          </a:ln>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6927BDDB-23BC-184C-09BA-B3838E21FE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5100" y="2973835"/>
            <a:ext cx="2389057" cy="1793159"/>
          </a:xfrm>
          <a:prstGeom prst="rect">
            <a:avLst/>
          </a:prstGeom>
          <a:noFill/>
          <a:ln w="25400">
            <a:solidFill>
              <a:srgbClr val="47679E"/>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A3085B-09A3-9830-C8C2-9A81EB52B4F0}"/>
              </a:ext>
            </a:extLst>
          </p:cNvPr>
          <p:cNvSpPr txBox="1"/>
          <p:nvPr/>
        </p:nvSpPr>
        <p:spPr>
          <a:xfrm>
            <a:off x="871159" y="1051986"/>
            <a:ext cx="3491291" cy="276999"/>
          </a:xfrm>
          <a:prstGeom prst="rect">
            <a:avLst/>
          </a:prstGeom>
          <a:noFill/>
        </p:spPr>
        <p:txBody>
          <a:bodyPr wrap="square">
            <a:spAutoFit/>
          </a:bodyPr>
          <a:lstStyle/>
          <a:p>
            <a:r>
              <a:rPr lang="en-US" sz="1200" b="1" dirty="0">
                <a:solidFill>
                  <a:srgbClr val="47679E"/>
                </a:solidFill>
              </a:rPr>
              <a:t>LANSCE Sector J layout: Design Basis 2</a:t>
            </a:r>
          </a:p>
        </p:txBody>
      </p:sp>
      <p:cxnSp>
        <p:nvCxnSpPr>
          <p:cNvPr id="7" name="Straight Connector 6">
            <a:extLst>
              <a:ext uri="{FF2B5EF4-FFF2-40B4-BE49-F238E27FC236}">
                <a16:creationId xmlns:a16="http://schemas.microsoft.com/office/drawing/2014/main" id="{CB96A4D4-66A4-0929-E2F8-0ED6C011CABE}"/>
              </a:ext>
            </a:extLst>
          </p:cNvPr>
          <p:cNvCxnSpPr>
            <a:cxnSpLocks/>
          </p:cNvCxnSpPr>
          <p:nvPr/>
        </p:nvCxnSpPr>
        <p:spPr>
          <a:xfrm flipH="1">
            <a:off x="2278951" y="2933700"/>
            <a:ext cx="495999" cy="270786"/>
          </a:xfrm>
          <a:prstGeom prst="line">
            <a:avLst/>
          </a:prstGeom>
          <a:ln w="25400">
            <a:headEnd type="oval"/>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D00B4DD-41BA-5C3F-2AF0-D18D1E5F141A}"/>
              </a:ext>
            </a:extLst>
          </p:cNvPr>
          <p:cNvCxnSpPr>
            <a:cxnSpLocks/>
          </p:cNvCxnSpPr>
          <p:nvPr/>
        </p:nvCxnSpPr>
        <p:spPr>
          <a:xfrm>
            <a:off x="4835941" y="1943100"/>
            <a:ext cx="0" cy="535781"/>
          </a:xfrm>
          <a:prstGeom prst="line">
            <a:avLst/>
          </a:prstGeom>
          <a:ln w="25400">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360AA0-D2D9-04F7-EFE5-D0147F389A3A}"/>
              </a:ext>
            </a:extLst>
          </p:cNvPr>
          <p:cNvCxnSpPr>
            <a:cxnSpLocks/>
          </p:cNvCxnSpPr>
          <p:nvPr/>
        </p:nvCxnSpPr>
        <p:spPr>
          <a:xfrm>
            <a:off x="7706869" y="2680098"/>
            <a:ext cx="0" cy="267891"/>
          </a:xfrm>
          <a:prstGeom prst="line">
            <a:avLst/>
          </a:prstGeom>
          <a:ln w="25400">
            <a:headEnd type="oval"/>
            <a:tailEnd type="ova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6B95173-B951-4170-DC03-60007E50176F}"/>
              </a:ext>
            </a:extLst>
          </p:cNvPr>
          <p:cNvSpPr txBox="1"/>
          <p:nvPr/>
        </p:nvSpPr>
        <p:spPr>
          <a:xfrm>
            <a:off x="539683" y="4496642"/>
            <a:ext cx="1886329" cy="276999"/>
          </a:xfrm>
          <a:prstGeom prst="rect">
            <a:avLst/>
          </a:prstGeom>
          <a:noFill/>
        </p:spPr>
        <p:txBody>
          <a:bodyPr wrap="square">
            <a:spAutoFit/>
          </a:bodyPr>
          <a:lstStyle/>
          <a:p>
            <a:r>
              <a:rPr lang="en-US" sz="1200" i="1" dirty="0">
                <a:solidFill>
                  <a:srgbClr val="47679E"/>
                </a:solidFill>
              </a:rPr>
              <a:t>SNS-style H</a:t>
            </a:r>
            <a:r>
              <a:rPr lang="en-US" sz="1200" i="1" baseline="30000" dirty="0">
                <a:solidFill>
                  <a:srgbClr val="47679E"/>
                </a:solidFill>
              </a:rPr>
              <a:t>–</a:t>
            </a:r>
            <a:r>
              <a:rPr lang="en-US" sz="1200" i="1" dirty="0">
                <a:solidFill>
                  <a:srgbClr val="47679E"/>
                </a:solidFill>
              </a:rPr>
              <a:t> ion source</a:t>
            </a:r>
          </a:p>
        </p:txBody>
      </p:sp>
      <p:sp>
        <p:nvSpPr>
          <p:cNvPr id="16" name="TextBox 15">
            <a:extLst>
              <a:ext uri="{FF2B5EF4-FFF2-40B4-BE49-F238E27FC236}">
                <a16:creationId xmlns:a16="http://schemas.microsoft.com/office/drawing/2014/main" id="{65AB241D-F3AE-03E8-8373-8E383D771F26}"/>
              </a:ext>
            </a:extLst>
          </p:cNvPr>
          <p:cNvSpPr txBox="1"/>
          <p:nvPr/>
        </p:nvSpPr>
        <p:spPr>
          <a:xfrm>
            <a:off x="4789726" y="1933991"/>
            <a:ext cx="2188746" cy="276999"/>
          </a:xfrm>
          <a:prstGeom prst="rect">
            <a:avLst/>
          </a:prstGeom>
          <a:noFill/>
        </p:spPr>
        <p:txBody>
          <a:bodyPr wrap="square">
            <a:spAutoFit/>
          </a:bodyPr>
          <a:lstStyle/>
          <a:p>
            <a:r>
              <a:rPr lang="en-US" sz="1200" i="1" dirty="0">
                <a:solidFill>
                  <a:srgbClr val="47679E"/>
                </a:solidFill>
              </a:rPr>
              <a:t>Radio-Frequency Quadrupole</a:t>
            </a:r>
          </a:p>
        </p:txBody>
      </p:sp>
      <p:sp>
        <p:nvSpPr>
          <p:cNvPr id="17" name="TextBox 16">
            <a:extLst>
              <a:ext uri="{FF2B5EF4-FFF2-40B4-BE49-F238E27FC236}">
                <a16:creationId xmlns:a16="http://schemas.microsoft.com/office/drawing/2014/main" id="{6EFD4305-F185-57EA-DDAF-154F8A2E510F}"/>
              </a:ext>
            </a:extLst>
          </p:cNvPr>
          <p:cNvSpPr txBox="1"/>
          <p:nvPr/>
        </p:nvSpPr>
        <p:spPr>
          <a:xfrm>
            <a:off x="6392512" y="4757232"/>
            <a:ext cx="1684688" cy="276999"/>
          </a:xfrm>
          <a:prstGeom prst="rect">
            <a:avLst/>
          </a:prstGeom>
          <a:noFill/>
        </p:spPr>
        <p:txBody>
          <a:bodyPr wrap="square">
            <a:spAutoFit/>
          </a:bodyPr>
          <a:lstStyle/>
          <a:p>
            <a:r>
              <a:rPr lang="en-US" sz="1200" i="1" dirty="0">
                <a:solidFill>
                  <a:srgbClr val="47679E"/>
                </a:solidFill>
              </a:rPr>
              <a:t>Drift-Tube Linac</a:t>
            </a:r>
          </a:p>
        </p:txBody>
      </p:sp>
      <p:sp>
        <p:nvSpPr>
          <p:cNvPr id="18" name="TextBox 17">
            <a:extLst>
              <a:ext uri="{FF2B5EF4-FFF2-40B4-BE49-F238E27FC236}">
                <a16:creationId xmlns:a16="http://schemas.microsoft.com/office/drawing/2014/main" id="{AEF64A07-566E-A4E9-6CDA-E127BFDE4C73}"/>
              </a:ext>
            </a:extLst>
          </p:cNvPr>
          <p:cNvSpPr txBox="1"/>
          <p:nvPr/>
        </p:nvSpPr>
        <p:spPr>
          <a:xfrm>
            <a:off x="1212850" y="2340381"/>
            <a:ext cx="2132202" cy="276999"/>
          </a:xfrm>
          <a:prstGeom prst="rect">
            <a:avLst/>
          </a:prstGeom>
          <a:noFill/>
        </p:spPr>
        <p:txBody>
          <a:bodyPr wrap="square">
            <a:spAutoFit/>
          </a:bodyPr>
          <a:lstStyle/>
          <a:p>
            <a:r>
              <a:rPr lang="en-US" sz="1200" dirty="0"/>
              <a:t>H</a:t>
            </a:r>
            <a:r>
              <a:rPr lang="en-US" sz="1200" baseline="30000" dirty="0"/>
              <a:t>+</a:t>
            </a:r>
            <a:r>
              <a:rPr lang="en-US" sz="1200" dirty="0"/>
              <a:t>/H</a:t>
            </a:r>
            <a:r>
              <a:rPr lang="en-US" sz="1200" baseline="30000" dirty="0"/>
              <a:t>–</a:t>
            </a:r>
            <a:r>
              <a:rPr lang="en-US" sz="1200" dirty="0"/>
              <a:t> ion sources: 65 keV</a:t>
            </a:r>
          </a:p>
        </p:txBody>
      </p:sp>
      <p:sp>
        <p:nvSpPr>
          <p:cNvPr id="19" name="TextBox 18">
            <a:extLst>
              <a:ext uri="{FF2B5EF4-FFF2-40B4-BE49-F238E27FC236}">
                <a16:creationId xmlns:a16="http://schemas.microsoft.com/office/drawing/2014/main" id="{CF56C072-3DEB-FEA0-6148-A6531B5AD748}"/>
              </a:ext>
            </a:extLst>
          </p:cNvPr>
          <p:cNvSpPr txBox="1"/>
          <p:nvPr/>
        </p:nvSpPr>
        <p:spPr>
          <a:xfrm>
            <a:off x="4174809" y="2633280"/>
            <a:ext cx="2132202" cy="276999"/>
          </a:xfrm>
          <a:prstGeom prst="rect">
            <a:avLst/>
          </a:prstGeom>
          <a:noFill/>
        </p:spPr>
        <p:txBody>
          <a:bodyPr wrap="square">
            <a:spAutoFit/>
          </a:bodyPr>
          <a:lstStyle/>
          <a:p>
            <a:r>
              <a:rPr lang="en-US" sz="1200" dirty="0"/>
              <a:t>RFQ: 65 keV – 2.1 MeV</a:t>
            </a:r>
          </a:p>
        </p:txBody>
      </p:sp>
      <p:sp>
        <p:nvSpPr>
          <p:cNvPr id="20" name="TextBox 19">
            <a:extLst>
              <a:ext uri="{FF2B5EF4-FFF2-40B4-BE49-F238E27FC236}">
                <a16:creationId xmlns:a16="http://schemas.microsoft.com/office/drawing/2014/main" id="{AD626024-7434-7BAF-B9B5-D343EEF0FFF1}"/>
              </a:ext>
            </a:extLst>
          </p:cNvPr>
          <p:cNvSpPr txBox="1"/>
          <p:nvPr/>
        </p:nvSpPr>
        <p:spPr>
          <a:xfrm>
            <a:off x="6118557" y="2633279"/>
            <a:ext cx="1349915" cy="276999"/>
          </a:xfrm>
          <a:prstGeom prst="rect">
            <a:avLst/>
          </a:prstGeom>
          <a:noFill/>
        </p:spPr>
        <p:txBody>
          <a:bodyPr wrap="square">
            <a:spAutoFit/>
          </a:bodyPr>
          <a:lstStyle/>
          <a:p>
            <a:r>
              <a:rPr lang="en-US" sz="1200" dirty="0"/>
              <a:t>MEBT: 2.1 MeV</a:t>
            </a:r>
          </a:p>
        </p:txBody>
      </p:sp>
      <p:sp>
        <p:nvSpPr>
          <p:cNvPr id="21" name="TextBox 20">
            <a:extLst>
              <a:ext uri="{FF2B5EF4-FFF2-40B4-BE49-F238E27FC236}">
                <a16:creationId xmlns:a16="http://schemas.microsoft.com/office/drawing/2014/main" id="{79111231-57DB-4ED1-DFD6-F92D93B6D747}"/>
              </a:ext>
            </a:extLst>
          </p:cNvPr>
          <p:cNvSpPr txBox="1"/>
          <p:nvPr/>
        </p:nvSpPr>
        <p:spPr>
          <a:xfrm>
            <a:off x="7085162" y="2072248"/>
            <a:ext cx="1930257" cy="276999"/>
          </a:xfrm>
          <a:prstGeom prst="rect">
            <a:avLst/>
          </a:prstGeom>
          <a:noFill/>
        </p:spPr>
        <p:txBody>
          <a:bodyPr wrap="square">
            <a:spAutoFit/>
          </a:bodyPr>
          <a:lstStyle/>
          <a:p>
            <a:r>
              <a:rPr lang="en-US" sz="1200" dirty="0"/>
              <a:t>DTL: 2.1 MeV – 100 MeV</a:t>
            </a:r>
          </a:p>
        </p:txBody>
      </p:sp>
      <p:sp>
        <p:nvSpPr>
          <p:cNvPr id="22" name="TextBox 21">
            <a:extLst>
              <a:ext uri="{FF2B5EF4-FFF2-40B4-BE49-F238E27FC236}">
                <a16:creationId xmlns:a16="http://schemas.microsoft.com/office/drawing/2014/main" id="{D292D864-69D4-7CCF-9ACE-93CDE054697C}"/>
              </a:ext>
            </a:extLst>
          </p:cNvPr>
          <p:cNvSpPr txBox="1"/>
          <p:nvPr/>
        </p:nvSpPr>
        <p:spPr>
          <a:xfrm>
            <a:off x="2429701" y="4236074"/>
            <a:ext cx="3900170" cy="646331"/>
          </a:xfrm>
          <a:prstGeom prst="rect">
            <a:avLst/>
          </a:prstGeom>
          <a:solidFill>
            <a:schemeClr val="accent4">
              <a:lumMod val="20000"/>
              <a:lumOff val="80000"/>
            </a:schemeClr>
          </a:solidFill>
          <a:ln w="25400">
            <a:solidFill>
              <a:schemeClr val="tx1"/>
            </a:solidFill>
          </a:ln>
        </p:spPr>
        <p:txBody>
          <a:bodyPr wrap="square">
            <a:spAutoFit/>
          </a:bodyPr>
          <a:lstStyle/>
          <a:p>
            <a:pPr algn="l" rtl="0" fontAlgn="base">
              <a:buNone/>
            </a:pPr>
            <a:r>
              <a:rPr lang="en-US" b="0" i="0" dirty="0">
                <a:solidFill>
                  <a:srgbClr val="000000"/>
                </a:solidFill>
                <a:effectLst/>
                <a:latin typeface="Arial" panose="020B0604020202020204" pitchFamily="34" charset="0"/>
              </a:rPr>
              <a:t>LAMP upgrades LANSCE’s CW-DTL layout to LEBT-RFQ-MEBT-DTL.</a:t>
            </a:r>
            <a:endParaRPr lang="en-US" b="0" i="0" dirty="0">
              <a:solidFill>
                <a:srgbClr val="000000"/>
              </a:solidFill>
              <a:effectLst/>
              <a:latin typeface="Segoe UI" panose="020B0502040204020203" pitchFamily="34" charset="0"/>
            </a:endParaRPr>
          </a:p>
        </p:txBody>
      </p:sp>
      <p:sp>
        <p:nvSpPr>
          <p:cNvPr id="24" name="TextBox 23">
            <a:extLst>
              <a:ext uri="{FF2B5EF4-FFF2-40B4-BE49-F238E27FC236}">
                <a16:creationId xmlns:a16="http://schemas.microsoft.com/office/drawing/2014/main" id="{908AA7F7-C5A6-643E-BE33-2C24AA0C7078}"/>
              </a:ext>
            </a:extLst>
          </p:cNvPr>
          <p:cNvSpPr txBox="1"/>
          <p:nvPr/>
        </p:nvSpPr>
        <p:spPr>
          <a:xfrm>
            <a:off x="4530090" y="2835335"/>
            <a:ext cx="1871376" cy="276999"/>
          </a:xfrm>
          <a:prstGeom prst="rect">
            <a:avLst/>
          </a:prstGeom>
          <a:noFill/>
        </p:spPr>
        <p:txBody>
          <a:bodyPr wrap="square">
            <a:spAutoFit/>
          </a:bodyPr>
          <a:lstStyle/>
          <a:p>
            <a:r>
              <a:rPr lang="en-US" sz="1200" b="1" dirty="0">
                <a:solidFill>
                  <a:srgbClr val="47679E"/>
                </a:solidFill>
              </a:rPr>
              <a:t>Dual-species beamline</a:t>
            </a:r>
          </a:p>
        </p:txBody>
      </p:sp>
    </p:spTree>
    <p:extLst>
      <p:ext uri="{BB962C8B-B14F-4D97-AF65-F5344CB8AC3E}">
        <p14:creationId xmlns:p14="http://schemas.microsoft.com/office/powerpoint/2010/main" val="381017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5F1C9F-C9CA-2927-7E6C-406C70B420FB}"/>
              </a:ext>
            </a:extLst>
          </p:cNvPr>
          <p:cNvSpPr>
            <a:spLocks noGrp="1"/>
          </p:cNvSpPr>
          <p:nvPr>
            <p:ph type="title"/>
          </p:nvPr>
        </p:nvSpPr>
        <p:spPr/>
        <p:txBody>
          <a:bodyPr/>
          <a:lstStyle/>
          <a:p>
            <a:r>
              <a:rPr lang="en-US" dirty="0"/>
              <a:t>LAMP LEBT: DB1 vs. DB2</a:t>
            </a:r>
          </a:p>
        </p:txBody>
      </p:sp>
      <p:sp>
        <p:nvSpPr>
          <p:cNvPr id="4" name="Content Placeholder 1">
            <a:extLst>
              <a:ext uri="{FF2B5EF4-FFF2-40B4-BE49-F238E27FC236}">
                <a16:creationId xmlns:a16="http://schemas.microsoft.com/office/drawing/2014/main" id="{16250CE0-AD66-5C6C-9FCE-991FC337AA1B}"/>
              </a:ext>
            </a:extLst>
          </p:cNvPr>
          <p:cNvSpPr>
            <a:spLocks noGrp="1"/>
          </p:cNvSpPr>
          <p:nvPr>
            <p:ph idx="1"/>
          </p:nvPr>
        </p:nvSpPr>
        <p:spPr>
          <a:xfrm>
            <a:off x="1091092" y="827250"/>
            <a:ext cx="2123745" cy="297703"/>
          </a:xfrm>
        </p:spPr>
        <p:txBody>
          <a:bodyPr/>
          <a:lstStyle/>
          <a:p>
            <a:pPr>
              <a:spcBef>
                <a:spcPts val="0"/>
              </a:spcBef>
            </a:pPr>
            <a:r>
              <a:rPr lang="en-US" b="1" dirty="0"/>
              <a:t>Design Basis 1 (DB1)</a:t>
            </a:r>
            <a:endParaRPr lang="en-US" dirty="0"/>
          </a:p>
        </p:txBody>
      </p:sp>
      <p:sp>
        <p:nvSpPr>
          <p:cNvPr id="5" name="Content Placeholder 1">
            <a:extLst>
              <a:ext uri="{FF2B5EF4-FFF2-40B4-BE49-F238E27FC236}">
                <a16:creationId xmlns:a16="http://schemas.microsoft.com/office/drawing/2014/main" id="{0538F06B-05AF-B358-2503-60E75AA7E822}"/>
              </a:ext>
            </a:extLst>
          </p:cNvPr>
          <p:cNvSpPr txBox="1">
            <a:spLocks/>
          </p:cNvSpPr>
          <p:nvPr/>
        </p:nvSpPr>
        <p:spPr>
          <a:xfrm>
            <a:off x="5786622" y="827249"/>
            <a:ext cx="2123745" cy="297703"/>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pPr>
            <a:r>
              <a:rPr lang="en-US" b="1" dirty="0"/>
              <a:t>Design Basis 2 (DB2)</a:t>
            </a:r>
            <a:endParaRPr lang="en-US" dirty="0"/>
          </a:p>
        </p:txBody>
      </p:sp>
      <p:pic>
        <p:nvPicPr>
          <p:cNvPr id="6" name="Picture 5" descr="Diagram&#10;&#10;AI-generated content may be incorrect.">
            <a:extLst>
              <a:ext uri="{FF2B5EF4-FFF2-40B4-BE49-F238E27FC236}">
                <a16:creationId xmlns:a16="http://schemas.microsoft.com/office/drawing/2014/main" id="{49508A16-6BFF-F6C3-11C8-E86E83717BB8}"/>
              </a:ext>
            </a:extLst>
          </p:cNvPr>
          <p:cNvPicPr>
            <a:picLocks noChangeAspect="1"/>
          </p:cNvPicPr>
          <p:nvPr/>
        </p:nvPicPr>
        <p:blipFill>
          <a:blip r:embed="rId2"/>
          <a:srcRect l="10968" t="30488" r="48301" b="17192"/>
          <a:stretch>
            <a:fillRect/>
          </a:stretch>
        </p:blipFill>
        <p:spPr>
          <a:xfrm>
            <a:off x="239843" y="1258274"/>
            <a:ext cx="4577305" cy="2756439"/>
          </a:xfrm>
          <a:prstGeom prst="rect">
            <a:avLst/>
          </a:prstGeom>
        </p:spPr>
      </p:pic>
      <p:pic>
        <p:nvPicPr>
          <p:cNvPr id="7" name="Picture 6">
            <a:extLst>
              <a:ext uri="{FF2B5EF4-FFF2-40B4-BE49-F238E27FC236}">
                <a16:creationId xmlns:a16="http://schemas.microsoft.com/office/drawing/2014/main" id="{602E8E3D-BA00-47B4-2569-F4561EB37659}"/>
              </a:ext>
            </a:extLst>
          </p:cNvPr>
          <p:cNvPicPr>
            <a:picLocks noChangeAspect="1"/>
          </p:cNvPicPr>
          <p:nvPr/>
        </p:nvPicPr>
        <p:blipFill>
          <a:blip r:embed="rId3">
            <a:clrChange>
              <a:clrFrom>
                <a:srgbClr val="FFFFFF"/>
              </a:clrFrom>
              <a:clrTo>
                <a:srgbClr val="FFFFFF">
                  <a:alpha val="0"/>
                </a:srgbClr>
              </a:clrTo>
            </a:clrChange>
          </a:blip>
          <a:srcRect r="9051"/>
          <a:stretch>
            <a:fillRect/>
          </a:stretch>
        </p:blipFill>
        <p:spPr>
          <a:xfrm>
            <a:off x="5486638" y="1197714"/>
            <a:ext cx="3171653" cy="1814411"/>
          </a:xfrm>
          <a:prstGeom prst="rect">
            <a:avLst/>
          </a:prstGeom>
        </p:spPr>
      </p:pic>
      <p:graphicFrame>
        <p:nvGraphicFramePr>
          <p:cNvPr id="8" name="Table 7">
            <a:extLst>
              <a:ext uri="{FF2B5EF4-FFF2-40B4-BE49-F238E27FC236}">
                <a16:creationId xmlns:a16="http://schemas.microsoft.com/office/drawing/2014/main" id="{31B89355-00D1-51F6-85D7-198EB203A826}"/>
              </a:ext>
            </a:extLst>
          </p:cNvPr>
          <p:cNvGraphicFramePr>
            <a:graphicFrameLocks noGrp="1"/>
          </p:cNvGraphicFramePr>
          <p:nvPr>
            <p:extLst>
              <p:ext uri="{D42A27DB-BD31-4B8C-83A1-F6EECF244321}">
                <p14:modId xmlns:p14="http://schemas.microsoft.com/office/powerpoint/2010/main" val="1379179434"/>
              </p:ext>
            </p:extLst>
          </p:nvPr>
        </p:nvGraphicFramePr>
        <p:xfrm>
          <a:off x="1730514" y="2996885"/>
          <a:ext cx="6681966" cy="1645920"/>
        </p:xfrm>
        <a:graphic>
          <a:graphicData uri="http://schemas.openxmlformats.org/drawingml/2006/table">
            <a:tbl>
              <a:tblPr firstRow="1" bandRow="1">
                <a:tableStyleId>{5C22544A-7EE6-4342-B048-85BDC9FD1C3A}</a:tableStyleId>
              </a:tblPr>
              <a:tblGrid>
                <a:gridCol w="2971026">
                  <a:extLst>
                    <a:ext uri="{9D8B030D-6E8A-4147-A177-3AD203B41FA5}">
                      <a16:colId xmlns:a16="http://schemas.microsoft.com/office/drawing/2014/main" val="1004229950"/>
                    </a:ext>
                  </a:extLst>
                </a:gridCol>
                <a:gridCol w="2522220">
                  <a:extLst>
                    <a:ext uri="{9D8B030D-6E8A-4147-A177-3AD203B41FA5}">
                      <a16:colId xmlns:a16="http://schemas.microsoft.com/office/drawing/2014/main" val="2759179872"/>
                    </a:ext>
                  </a:extLst>
                </a:gridCol>
                <a:gridCol w="1188720">
                  <a:extLst>
                    <a:ext uri="{9D8B030D-6E8A-4147-A177-3AD203B41FA5}">
                      <a16:colId xmlns:a16="http://schemas.microsoft.com/office/drawing/2014/main" val="2827926309"/>
                    </a:ext>
                  </a:extLst>
                </a:gridCol>
              </a:tblGrid>
              <a:tr h="129661">
                <a:tc>
                  <a:txBody>
                    <a:bodyPr/>
                    <a:lstStyle/>
                    <a:p>
                      <a:endParaRPr lang="en-US" sz="1200" dirty="0"/>
                    </a:p>
                  </a:txBody>
                  <a:tcPr/>
                </a:tc>
                <a:tc>
                  <a:txBody>
                    <a:bodyPr/>
                    <a:lstStyle/>
                    <a:p>
                      <a:pPr algn="ctr"/>
                      <a:r>
                        <a:rPr lang="en-US" sz="1200" dirty="0"/>
                        <a:t>DB1</a:t>
                      </a:r>
                    </a:p>
                  </a:txBody>
                  <a:tcPr/>
                </a:tc>
                <a:tc>
                  <a:txBody>
                    <a:bodyPr/>
                    <a:lstStyle/>
                    <a:p>
                      <a:pPr algn="ctr"/>
                      <a:r>
                        <a:rPr lang="en-US" sz="1200" dirty="0"/>
                        <a:t>DB2</a:t>
                      </a:r>
                    </a:p>
                  </a:txBody>
                  <a:tcPr/>
                </a:tc>
                <a:extLst>
                  <a:ext uri="{0D108BD9-81ED-4DB2-BD59-A6C34878D82A}">
                    <a16:rowId xmlns:a16="http://schemas.microsoft.com/office/drawing/2014/main" val="2453722372"/>
                  </a:ext>
                </a:extLst>
              </a:tr>
              <a:tr h="129661">
                <a:tc>
                  <a:txBody>
                    <a:bodyPr/>
                    <a:lstStyle/>
                    <a:p>
                      <a:r>
                        <a:rPr lang="en-US" sz="1200" dirty="0"/>
                        <a:t>Ion source (LEBT) energy</a:t>
                      </a:r>
                    </a:p>
                  </a:txBody>
                  <a:tcPr/>
                </a:tc>
                <a:tc>
                  <a:txBody>
                    <a:bodyPr/>
                    <a:lstStyle/>
                    <a:p>
                      <a:r>
                        <a:rPr lang="en-US" sz="1200" dirty="0"/>
                        <a:t>100 keV</a:t>
                      </a:r>
                    </a:p>
                  </a:txBody>
                  <a:tcPr/>
                </a:tc>
                <a:tc>
                  <a:txBody>
                    <a:bodyPr/>
                    <a:lstStyle/>
                    <a:p>
                      <a:r>
                        <a:rPr lang="en-US" sz="1200" dirty="0"/>
                        <a:t>65 keV</a:t>
                      </a:r>
                    </a:p>
                  </a:txBody>
                  <a:tcPr/>
                </a:tc>
                <a:extLst>
                  <a:ext uri="{0D108BD9-81ED-4DB2-BD59-A6C34878D82A}">
                    <a16:rowId xmlns:a16="http://schemas.microsoft.com/office/drawing/2014/main" val="1185253614"/>
                  </a:ext>
                </a:extLst>
              </a:tr>
              <a:tr h="129661">
                <a:tc>
                  <a:txBody>
                    <a:bodyPr/>
                    <a:lstStyle/>
                    <a:p>
                      <a:r>
                        <a:rPr lang="en-US" sz="1200" dirty="0"/>
                        <a:t>MEBT (RFQ exit / DTL entrance) energy</a:t>
                      </a:r>
                    </a:p>
                  </a:txBody>
                  <a:tcPr/>
                </a:tc>
                <a:tc>
                  <a:txBody>
                    <a:bodyPr/>
                    <a:lstStyle/>
                    <a:p>
                      <a:r>
                        <a:rPr lang="en-US" sz="1200" dirty="0"/>
                        <a:t>3.0 MeV</a:t>
                      </a:r>
                    </a:p>
                  </a:txBody>
                  <a:tcPr/>
                </a:tc>
                <a:tc>
                  <a:txBody>
                    <a:bodyPr/>
                    <a:lstStyle/>
                    <a:p>
                      <a:r>
                        <a:rPr lang="en-US" sz="1200" dirty="0"/>
                        <a:t>2.1 MeV</a:t>
                      </a:r>
                    </a:p>
                  </a:txBody>
                  <a:tcPr/>
                </a:tc>
                <a:extLst>
                  <a:ext uri="{0D108BD9-81ED-4DB2-BD59-A6C34878D82A}">
                    <a16:rowId xmlns:a16="http://schemas.microsoft.com/office/drawing/2014/main" val="2863212317"/>
                  </a:ext>
                </a:extLst>
              </a:tr>
              <a:tr h="129661">
                <a:tc>
                  <a:txBody>
                    <a:bodyPr/>
                    <a:lstStyle/>
                    <a:p>
                      <a:r>
                        <a:rPr lang="en-US" sz="1200" dirty="0"/>
                        <a:t>Number of H</a:t>
                      </a:r>
                      <a:r>
                        <a:rPr lang="en-US" sz="1200" baseline="30000" dirty="0"/>
                        <a:t>–</a:t>
                      </a:r>
                      <a:r>
                        <a:rPr lang="en-US" sz="1200" dirty="0"/>
                        <a:t> ion sources </a:t>
                      </a:r>
                    </a:p>
                  </a:txBody>
                  <a:tcPr/>
                </a:tc>
                <a:tc>
                  <a:txBody>
                    <a:bodyPr/>
                    <a:lstStyle/>
                    <a:p>
                      <a:r>
                        <a:rPr lang="en-US" sz="1200" dirty="0"/>
                        <a:t>2</a:t>
                      </a:r>
                    </a:p>
                  </a:txBody>
                  <a:tcPr/>
                </a:tc>
                <a:tc>
                  <a:txBody>
                    <a:bodyPr/>
                    <a:lstStyle/>
                    <a:p>
                      <a:r>
                        <a:rPr lang="en-US" sz="1200" dirty="0"/>
                        <a:t>1 (dual-mode)</a:t>
                      </a:r>
                    </a:p>
                  </a:txBody>
                  <a:tcPr/>
                </a:tc>
                <a:extLst>
                  <a:ext uri="{0D108BD9-81ED-4DB2-BD59-A6C34878D82A}">
                    <a16:rowId xmlns:a16="http://schemas.microsoft.com/office/drawing/2014/main" val="4018981787"/>
                  </a:ext>
                </a:extLst>
              </a:tr>
              <a:tr h="129661">
                <a:tc>
                  <a:txBody>
                    <a:bodyPr/>
                    <a:lstStyle/>
                    <a:p>
                      <a:r>
                        <a:rPr lang="en-US" sz="1200" dirty="0"/>
                        <a:t>Transverse beam focusing</a:t>
                      </a:r>
                    </a:p>
                  </a:txBody>
                  <a:tcPr/>
                </a:tc>
                <a:tc>
                  <a:txBody>
                    <a:bodyPr/>
                    <a:lstStyle/>
                    <a:p>
                      <a:r>
                        <a:rPr lang="en-US" sz="1200" dirty="0"/>
                        <a:t>solenoids &amp; quad triplets</a:t>
                      </a:r>
                    </a:p>
                  </a:txBody>
                  <a:tcPr/>
                </a:tc>
                <a:tc>
                  <a:txBody>
                    <a:bodyPr/>
                    <a:lstStyle/>
                    <a:p>
                      <a:r>
                        <a:rPr lang="en-US" sz="1200" dirty="0"/>
                        <a:t>solenoids only</a:t>
                      </a:r>
                    </a:p>
                  </a:txBody>
                  <a:tcPr/>
                </a:tc>
                <a:extLst>
                  <a:ext uri="{0D108BD9-81ED-4DB2-BD59-A6C34878D82A}">
                    <a16:rowId xmlns:a16="http://schemas.microsoft.com/office/drawing/2014/main" val="2704916299"/>
                  </a:ext>
                </a:extLst>
              </a:tr>
              <a:tr h="171455">
                <a:tc>
                  <a:txBody>
                    <a:bodyPr/>
                    <a:lstStyle/>
                    <a:p>
                      <a:r>
                        <a:rPr lang="en-US" sz="1200" dirty="0"/>
                        <a:t>High-charge H</a:t>
                      </a:r>
                      <a:r>
                        <a:rPr lang="en-US" sz="1200" baseline="30000" dirty="0"/>
                        <a:t>– </a:t>
                      </a:r>
                      <a:r>
                        <a:rPr lang="en-US" sz="1200" dirty="0"/>
                        <a:t>bunch formation</a:t>
                      </a:r>
                    </a:p>
                  </a:txBody>
                  <a:tcPr/>
                </a:tc>
                <a:tc>
                  <a:txBody>
                    <a:bodyPr/>
                    <a:lstStyle/>
                    <a:p>
                      <a:r>
                        <a:rPr lang="en-US" sz="1200" dirty="0"/>
                        <a:t>chopper &amp; low-frequency buncher</a:t>
                      </a:r>
                    </a:p>
                  </a:txBody>
                  <a:tcPr/>
                </a:tc>
                <a:tc>
                  <a:txBody>
                    <a:bodyPr/>
                    <a:lstStyle/>
                    <a:p>
                      <a:r>
                        <a:rPr lang="en-US" sz="1200" dirty="0"/>
                        <a:t>two choppers</a:t>
                      </a:r>
                    </a:p>
                  </a:txBody>
                  <a:tcPr/>
                </a:tc>
                <a:extLst>
                  <a:ext uri="{0D108BD9-81ED-4DB2-BD59-A6C34878D82A}">
                    <a16:rowId xmlns:a16="http://schemas.microsoft.com/office/drawing/2014/main" val="2717341089"/>
                  </a:ext>
                </a:extLst>
              </a:tr>
            </a:tbl>
          </a:graphicData>
        </a:graphic>
      </p:graphicFrame>
      <p:sp>
        <p:nvSpPr>
          <p:cNvPr id="9" name="TextBox 8">
            <a:extLst>
              <a:ext uri="{FF2B5EF4-FFF2-40B4-BE49-F238E27FC236}">
                <a16:creationId xmlns:a16="http://schemas.microsoft.com/office/drawing/2014/main" id="{2CCE84FF-F0A8-5502-E72D-EAD5B1975265}"/>
              </a:ext>
            </a:extLst>
          </p:cNvPr>
          <p:cNvSpPr txBox="1"/>
          <p:nvPr/>
        </p:nvSpPr>
        <p:spPr>
          <a:xfrm>
            <a:off x="342662" y="4001425"/>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16 mA</a:t>
            </a:r>
          </a:p>
        </p:txBody>
      </p:sp>
      <p:sp>
        <p:nvSpPr>
          <p:cNvPr id="10" name="TextBox 9">
            <a:extLst>
              <a:ext uri="{FF2B5EF4-FFF2-40B4-BE49-F238E27FC236}">
                <a16:creationId xmlns:a16="http://schemas.microsoft.com/office/drawing/2014/main" id="{1E05334F-36A0-5BAF-7B64-32809782461F}"/>
              </a:ext>
            </a:extLst>
          </p:cNvPr>
          <p:cNvSpPr txBox="1"/>
          <p:nvPr/>
        </p:nvSpPr>
        <p:spPr>
          <a:xfrm>
            <a:off x="122217" y="2773226"/>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35 mA</a:t>
            </a:r>
          </a:p>
        </p:txBody>
      </p:sp>
      <p:sp>
        <p:nvSpPr>
          <p:cNvPr id="11" name="TextBox 10">
            <a:extLst>
              <a:ext uri="{FF2B5EF4-FFF2-40B4-BE49-F238E27FC236}">
                <a16:creationId xmlns:a16="http://schemas.microsoft.com/office/drawing/2014/main" id="{DF765213-D14A-7A4B-5977-B7A9BAE49312}"/>
              </a:ext>
            </a:extLst>
          </p:cNvPr>
          <p:cNvSpPr txBox="1"/>
          <p:nvPr/>
        </p:nvSpPr>
        <p:spPr>
          <a:xfrm>
            <a:off x="342661" y="1072583"/>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12 mA</a:t>
            </a:r>
          </a:p>
        </p:txBody>
      </p:sp>
      <p:sp>
        <p:nvSpPr>
          <p:cNvPr id="12" name="TextBox 11">
            <a:extLst>
              <a:ext uri="{FF2B5EF4-FFF2-40B4-BE49-F238E27FC236}">
                <a16:creationId xmlns:a16="http://schemas.microsoft.com/office/drawing/2014/main" id="{729E42F6-7180-86C3-E99F-131B76504256}"/>
              </a:ext>
            </a:extLst>
          </p:cNvPr>
          <p:cNvSpPr txBox="1"/>
          <p:nvPr/>
        </p:nvSpPr>
        <p:spPr>
          <a:xfrm>
            <a:off x="5117132" y="981750"/>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12 mA</a:t>
            </a:r>
          </a:p>
        </p:txBody>
      </p:sp>
      <p:sp>
        <p:nvSpPr>
          <p:cNvPr id="13" name="TextBox 12">
            <a:extLst>
              <a:ext uri="{FF2B5EF4-FFF2-40B4-BE49-F238E27FC236}">
                <a16:creationId xmlns:a16="http://schemas.microsoft.com/office/drawing/2014/main" id="{E830ECBB-231C-6C0C-1CC3-192DF96D5C8F}"/>
              </a:ext>
            </a:extLst>
          </p:cNvPr>
          <p:cNvSpPr txBox="1"/>
          <p:nvPr/>
        </p:nvSpPr>
        <p:spPr>
          <a:xfrm>
            <a:off x="5117132" y="1874086"/>
            <a:ext cx="1167407" cy="461665"/>
          </a:xfrm>
          <a:prstGeom prst="rect">
            <a:avLst/>
          </a:prstGeom>
          <a:noFill/>
        </p:spPr>
        <p:txBody>
          <a:bodyPr wrap="square">
            <a:spAutoFit/>
          </a:bodyPr>
          <a:lstStyle/>
          <a:p>
            <a:r>
              <a:rPr lang="en-US" sz="1200" dirty="0"/>
              <a:t>H</a:t>
            </a:r>
            <a:r>
              <a:rPr lang="en-US" sz="1200" baseline="30000" dirty="0"/>
              <a:t>–</a:t>
            </a:r>
            <a:r>
              <a:rPr lang="en-US" sz="1200" dirty="0"/>
              <a:t> ion source:</a:t>
            </a:r>
            <a:br>
              <a:rPr lang="en-US" sz="1200" dirty="0"/>
            </a:br>
            <a:r>
              <a:rPr lang="en-US" sz="1200" dirty="0"/>
              <a:t>55 / 16 mA</a:t>
            </a:r>
          </a:p>
        </p:txBody>
      </p:sp>
      <p:sp>
        <p:nvSpPr>
          <p:cNvPr id="14" name="TextBox 13">
            <a:extLst>
              <a:ext uri="{FF2B5EF4-FFF2-40B4-BE49-F238E27FC236}">
                <a16:creationId xmlns:a16="http://schemas.microsoft.com/office/drawing/2014/main" id="{D3749F94-1551-0369-A6EC-E5862EEA1DBA}"/>
              </a:ext>
            </a:extLst>
          </p:cNvPr>
          <p:cNvSpPr txBox="1"/>
          <p:nvPr/>
        </p:nvSpPr>
        <p:spPr>
          <a:xfrm>
            <a:off x="2296023" y="4673285"/>
            <a:ext cx="4843917" cy="369332"/>
          </a:xfrm>
          <a:prstGeom prst="rect">
            <a:avLst/>
          </a:prstGeom>
          <a:solidFill>
            <a:schemeClr val="accent4">
              <a:lumMod val="20000"/>
              <a:lumOff val="80000"/>
            </a:schemeClr>
          </a:solidFill>
          <a:ln w="25400">
            <a:solidFill>
              <a:schemeClr val="tx1"/>
            </a:solidFill>
          </a:ln>
        </p:spPr>
        <p:txBody>
          <a:bodyPr wrap="square">
            <a:spAutoFit/>
          </a:bodyPr>
          <a:lstStyle/>
          <a:p>
            <a:pPr algn="l" rtl="0" fontAlgn="base">
              <a:buNone/>
            </a:pPr>
            <a:r>
              <a:rPr lang="en-US" b="0" i="0" dirty="0">
                <a:solidFill>
                  <a:srgbClr val="000000"/>
                </a:solidFill>
                <a:effectLst/>
                <a:latin typeface="Arial" panose="020B0604020202020204" pitchFamily="34" charset="0"/>
              </a:rPr>
              <a:t>DB1 to DB2: risk mitigation and cost reduction</a:t>
            </a:r>
            <a:endParaRPr lang="en-US" b="0" i="0" dirty="0">
              <a:solidFill>
                <a:srgbClr val="000000"/>
              </a:solidFill>
              <a:effectLst/>
              <a:latin typeface="Segoe UI" panose="020B0502040204020203" pitchFamily="34" charset="0"/>
            </a:endParaRPr>
          </a:p>
        </p:txBody>
      </p:sp>
      <p:sp>
        <p:nvSpPr>
          <p:cNvPr id="2" name="TextBox 1">
            <a:extLst>
              <a:ext uri="{FF2B5EF4-FFF2-40B4-BE49-F238E27FC236}">
                <a16:creationId xmlns:a16="http://schemas.microsoft.com/office/drawing/2014/main" id="{CB19BB42-1263-36B8-5A7F-4D46D56C3B62}"/>
              </a:ext>
            </a:extLst>
          </p:cNvPr>
          <p:cNvSpPr txBox="1"/>
          <p:nvPr/>
        </p:nvSpPr>
        <p:spPr>
          <a:xfrm>
            <a:off x="2178213" y="2367281"/>
            <a:ext cx="3522622" cy="646331"/>
          </a:xfrm>
          <a:prstGeom prst="rect">
            <a:avLst/>
          </a:prstGeom>
          <a:noFill/>
        </p:spPr>
        <p:txBody>
          <a:bodyPr wrap="square">
            <a:spAutoFit/>
          </a:bodyPr>
          <a:lstStyle/>
          <a:p>
            <a:r>
              <a:rPr lang="en-US" sz="1200" dirty="0">
                <a:solidFill>
                  <a:srgbClr val="00B0F0"/>
                </a:solidFill>
              </a:rPr>
              <a:t>Equations: RFQ-entrance matching conditions.</a:t>
            </a:r>
          </a:p>
          <a:p>
            <a:r>
              <a:rPr lang="en-US" sz="1200" dirty="0">
                <a:solidFill>
                  <a:srgbClr val="00B0F0"/>
                </a:solidFill>
              </a:rPr>
              <a:t>DB1 variables: quads in branched beamlines;</a:t>
            </a:r>
          </a:p>
          <a:p>
            <a:r>
              <a:rPr lang="en-US" sz="1200" dirty="0">
                <a:solidFill>
                  <a:srgbClr val="00B0F0"/>
                </a:solidFill>
              </a:rPr>
              <a:t>DB2 variables: pulsed LEBT electrodes.</a:t>
            </a:r>
          </a:p>
        </p:txBody>
      </p:sp>
    </p:spTree>
    <p:extLst>
      <p:ext uri="{BB962C8B-B14F-4D97-AF65-F5344CB8AC3E}">
        <p14:creationId xmlns:p14="http://schemas.microsoft.com/office/powerpoint/2010/main" val="250782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 name="Group 112">
            <a:extLst>
              <a:ext uri="{FF2B5EF4-FFF2-40B4-BE49-F238E27FC236}">
                <a16:creationId xmlns:a16="http://schemas.microsoft.com/office/drawing/2014/main" id="{4044E94C-F6D1-8D26-4FEC-32C5C459A9E0}"/>
              </a:ext>
            </a:extLst>
          </p:cNvPr>
          <p:cNvGrpSpPr/>
          <p:nvPr/>
        </p:nvGrpSpPr>
        <p:grpSpPr>
          <a:xfrm>
            <a:off x="3214134" y="3117100"/>
            <a:ext cx="5438376" cy="1704056"/>
            <a:chOff x="-19879840" y="747229"/>
            <a:chExt cx="45049283" cy="14115698"/>
          </a:xfrm>
        </p:grpSpPr>
        <p:pic>
          <p:nvPicPr>
            <p:cNvPr id="114" name="Picture 113">
              <a:extLst>
                <a:ext uri="{FF2B5EF4-FFF2-40B4-BE49-F238E27FC236}">
                  <a16:creationId xmlns:a16="http://schemas.microsoft.com/office/drawing/2014/main" id="{DD23CAFD-B244-2592-C903-9149F2605594}"/>
                </a:ext>
              </a:extLst>
            </p:cNvPr>
            <p:cNvPicPr>
              <a:picLocks noChangeAspect="1"/>
            </p:cNvPicPr>
            <p:nvPr/>
          </p:nvPicPr>
          <p:blipFill>
            <a:blip r:embed="rId3"/>
            <a:stretch>
              <a:fillRect/>
            </a:stretch>
          </p:blipFill>
          <p:spPr>
            <a:xfrm>
              <a:off x="-17925940" y="1320800"/>
              <a:ext cx="8601560" cy="6858000"/>
            </a:xfrm>
            <a:prstGeom prst="rect">
              <a:avLst/>
            </a:prstGeom>
          </p:spPr>
        </p:pic>
        <p:pic>
          <p:nvPicPr>
            <p:cNvPr id="115" name="Picture 114">
              <a:extLst>
                <a:ext uri="{FF2B5EF4-FFF2-40B4-BE49-F238E27FC236}">
                  <a16:creationId xmlns:a16="http://schemas.microsoft.com/office/drawing/2014/main" id="{4F3642E7-27D1-6658-B2EA-7365BF918106}"/>
                </a:ext>
              </a:extLst>
            </p:cNvPr>
            <p:cNvPicPr>
              <a:picLocks noChangeAspect="1"/>
            </p:cNvPicPr>
            <p:nvPr/>
          </p:nvPicPr>
          <p:blipFill>
            <a:blip r:embed="rId4"/>
            <a:stretch>
              <a:fillRect/>
            </a:stretch>
          </p:blipFill>
          <p:spPr>
            <a:xfrm>
              <a:off x="-9324380" y="1320800"/>
              <a:ext cx="8601560" cy="6858000"/>
            </a:xfrm>
            <a:prstGeom prst="rect">
              <a:avLst/>
            </a:prstGeom>
          </p:spPr>
        </p:pic>
        <p:pic>
          <p:nvPicPr>
            <p:cNvPr id="116" name="Picture 115">
              <a:extLst>
                <a:ext uri="{FF2B5EF4-FFF2-40B4-BE49-F238E27FC236}">
                  <a16:creationId xmlns:a16="http://schemas.microsoft.com/office/drawing/2014/main" id="{F2AF066D-6388-953B-2E18-3DCF745FF0D2}"/>
                </a:ext>
              </a:extLst>
            </p:cNvPr>
            <p:cNvPicPr>
              <a:picLocks noChangeAspect="1"/>
            </p:cNvPicPr>
            <p:nvPr/>
          </p:nvPicPr>
          <p:blipFill>
            <a:blip r:embed="rId5"/>
            <a:stretch>
              <a:fillRect/>
            </a:stretch>
          </p:blipFill>
          <p:spPr>
            <a:xfrm>
              <a:off x="-709392" y="1320800"/>
              <a:ext cx="8601560" cy="6858000"/>
            </a:xfrm>
            <a:prstGeom prst="rect">
              <a:avLst/>
            </a:prstGeom>
          </p:spPr>
        </p:pic>
        <p:pic>
          <p:nvPicPr>
            <p:cNvPr id="117" name="Picture 116">
              <a:extLst>
                <a:ext uri="{FF2B5EF4-FFF2-40B4-BE49-F238E27FC236}">
                  <a16:creationId xmlns:a16="http://schemas.microsoft.com/office/drawing/2014/main" id="{7E803D70-6991-7291-AA42-1608D24820BF}"/>
                </a:ext>
              </a:extLst>
            </p:cNvPr>
            <p:cNvPicPr>
              <a:picLocks noChangeAspect="1"/>
            </p:cNvPicPr>
            <p:nvPr/>
          </p:nvPicPr>
          <p:blipFill>
            <a:blip r:embed="rId6"/>
            <a:stretch>
              <a:fillRect/>
            </a:stretch>
          </p:blipFill>
          <p:spPr>
            <a:xfrm>
              <a:off x="7905596" y="1320800"/>
              <a:ext cx="8601560" cy="6858000"/>
            </a:xfrm>
            <a:prstGeom prst="rect">
              <a:avLst/>
            </a:prstGeom>
          </p:spPr>
        </p:pic>
        <p:pic>
          <p:nvPicPr>
            <p:cNvPr id="118" name="Picture 117">
              <a:extLst>
                <a:ext uri="{FF2B5EF4-FFF2-40B4-BE49-F238E27FC236}">
                  <a16:creationId xmlns:a16="http://schemas.microsoft.com/office/drawing/2014/main" id="{C0547B74-9A13-7D0C-9500-B5FCE76FF1F9}"/>
                </a:ext>
              </a:extLst>
            </p:cNvPr>
            <p:cNvPicPr>
              <a:picLocks noChangeAspect="1"/>
            </p:cNvPicPr>
            <p:nvPr/>
          </p:nvPicPr>
          <p:blipFill>
            <a:blip r:embed="rId7"/>
            <a:stretch>
              <a:fillRect/>
            </a:stretch>
          </p:blipFill>
          <p:spPr>
            <a:xfrm>
              <a:off x="16507156" y="1320800"/>
              <a:ext cx="8601560" cy="6858000"/>
            </a:xfrm>
            <a:prstGeom prst="rect">
              <a:avLst/>
            </a:prstGeom>
          </p:spPr>
        </p:pic>
        <p:sp>
          <p:nvSpPr>
            <p:cNvPr id="119" name="TextBox 118">
              <a:extLst>
                <a:ext uri="{FF2B5EF4-FFF2-40B4-BE49-F238E27FC236}">
                  <a16:creationId xmlns:a16="http://schemas.microsoft.com/office/drawing/2014/main" id="{035DC1F2-0DF0-F85F-B229-FD6E0F3D94DA}"/>
                </a:ext>
              </a:extLst>
            </p:cNvPr>
            <p:cNvSpPr txBox="1"/>
            <p:nvPr/>
          </p:nvSpPr>
          <p:spPr>
            <a:xfrm rot="16200000">
              <a:off x="-22723538" y="3590927"/>
              <a:ext cx="7874271" cy="2186876"/>
            </a:xfrm>
            <a:prstGeom prst="rect">
              <a:avLst/>
            </a:prstGeom>
            <a:noFill/>
          </p:spPr>
          <p:txBody>
            <a:bodyPr wrap="none" rtlCol="0">
              <a:spAutoFit/>
            </a:bodyPr>
            <a:lstStyle/>
            <a:p>
              <a:pPr algn="ctr"/>
              <a:r>
                <a:rPr lang="en-US" sz="600" dirty="0"/>
                <a:t>charge per 201.25-MHz</a:t>
              </a:r>
              <a:br>
                <a:rPr lang="en-US" sz="600" dirty="0"/>
              </a:br>
              <a:r>
                <a:rPr lang="en-US" sz="600" dirty="0"/>
                <a:t>period (pC)</a:t>
              </a:r>
            </a:p>
          </p:txBody>
        </p:sp>
        <p:sp>
          <p:nvSpPr>
            <p:cNvPr id="120" name="TextBox 119">
              <a:extLst>
                <a:ext uri="{FF2B5EF4-FFF2-40B4-BE49-F238E27FC236}">
                  <a16:creationId xmlns:a16="http://schemas.microsoft.com/office/drawing/2014/main" id="{F645DCC1-947A-B5D8-B405-382FC96BE9AB}"/>
                </a:ext>
              </a:extLst>
            </p:cNvPr>
            <p:cNvSpPr txBox="1"/>
            <p:nvPr/>
          </p:nvSpPr>
          <p:spPr>
            <a:xfrm rot="16200000">
              <a:off x="-21710963" y="10386425"/>
              <a:ext cx="6646679" cy="1457917"/>
            </a:xfrm>
            <a:prstGeom prst="rect">
              <a:avLst/>
            </a:prstGeom>
            <a:noFill/>
          </p:spPr>
          <p:txBody>
            <a:bodyPr wrap="none" rtlCol="0">
              <a:spAutoFit/>
            </a:bodyPr>
            <a:lstStyle/>
            <a:p>
              <a:pPr algn="ctr"/>
              <a:r>
                <a:rPr lang="en-US" sz="600" dirty="0"/>
                <a:t>beam energy (keV)</a:t>
              </a:r>
            </a:p>
          </p:txBody>
        </p:sp>
        <p:pic>
          <p:nvPicPr>
            <p:cNvPr id="121" name="Picture 120">
              <a:extLst>
                <a:ext uri="{FF2B5EF4-FFF2-40B4-BE49-F238E27FC236}">
                  <a16:creationId xmlns:a16="http://schemas.microsoft.com/office/drawing/2014/main" id="{3648A2E4-A488-4A81-B5F5-3BFD41CD4864}"/>
                </a:ext>
              </a:extLst>
            </p:cNvPr>
            <p:cNvPicPr>
              <a:picLocks noChangeAspect="1"/>
            </p:cNvPicPr>
            <p:nvPr/>
          </p:nvPicPr>
          <p:blipFill>
            <a:blip r:embed="rId8"/>
            <a:stretch>
              <a:fillRect/>
            </a:stretch>
          </p:blipFill>
          <p:spPr>
            <a:xfrm>
              <a:off x="-17909219" y="8202111"/>
              <a:ext cx="8584840" cy="6637506"/>
            </a:xfrm>
            <a:prstGeom prst="rect">
              <a:avLst/>
            </a:prstGeom>
          </p:spPr>
        </p:pic>
        <p:pic>
          <p:nvPicPr>
            <p:cNvPr id="122" name="Picture 121">
              <a:extLst>
                <a:ext uri="{FF2B5EF4-FFF2-40B4-BE49-F238E27FC236}">
                  <a16:creationId xmlns:a16="http://schemas.microsoft.com/office/drawing/2014/main" id="{B9B94D0E-F8CF-E7D7-8D11-59DB680C85FD}"/>
                </a:ext>
              </a:extLst>
            </p:cNvPr>
            <p:cNvPicPr>
              <a:picLocks noChangeAspect="1"/>
            </p:cNvPicPr>
            <p:nvPr/>
          </p:nvPicPr>
          <p:blipFill>
            <a:blip r:embed="rId9"/>
            <a:stretch>
              <a:fillRect/>
            </a:stretch>
          </p:blipFill>
          <p:spPr>
            <a:xfrm>
              <a:off x="-9324379" y="8202111"/>
              <a:ext cx="8614988" cy="6660816"/>
            </a:xfrm>
            <a:prstGeom prst="rect">
              <a:avLst/>
            </a:prstGeom>
          </p:spPr>
        </p:pic>
        <p:pic>
          <p:nvPicPr>
            <p:cNvPr id="123" name="Picture 122">
              <a:extLst>
                <a:ext uri="{FF2B5EF4-FFF2-40B4-BE49-F238E27FC236}">
                  <a16:creationId xmlns:a16="http://schemas.microsoft.com/office/drawing/2014/main" id="{DC16FAC1-9972-60B4-29B0-38C7FCD585A1}"/>
                </a:ext>
              </a:extLst>
            </p:cNvPr>
            <p:cNvPicPr>
              <a:picLocks noChangeAspect="1"/>
            </p:cNvPicPr>
            <p:nvPr/>
          </p:nvPicPr>
          <p:blipFill>
            <a:blip r:embed="rId10"/>
            <a:stretch>
              <a:fillRect/>
            </a:stretch>
          </p:blipFill>
          <p:spPr>
            <a:xfrm>
              <a:off x="-709392" y="8202111"/>
              <a:ext cx="8584841" cy="6637507"/>
            </a:xfrm>
            <a:prstGeom prst="rect">
              <a:avLst/>
            </a:prstGeom>
          </p:spPr>
        </p:pic>
        <p:pic>
          <p:nvPicPr>
            <p:cNvPr id="124" name="Picture 123">
              <a:extLst>
                <a:ext uri="{FF2B5EF4-FFF2-40B4-BE49-F238E27FC236}">
                  <a16:creationId xmlns:a16="http://schemas.microsoft.com/office/drawing/2014/main" id="{D6D72FD6-1F71-BA38-C6A0-BACF1DE358B8}"/>
                </a:ext>
              </a:extLst>
            </p:cNvPr>
            <p:cNvPicPr>
              <a:picLocks noChangeAspect="1"/>
            </p:cNvPicPr>
            <p:nvPr/>
          </p:nvPicPr>
          <p:blipFill>
            <a:blip r:embed="rId11"/>
            <a:stretch>
              <a:fillRect/>
            </a:stretch>
          </p:blipFill>
          <p:spPr>
            <a:xfrm>
              <a:off x="7875449" y="8178800"/>
              <a:ext cx="8614989" cy="6660816"/>
            </a:xfrm>
            <a:prstGeom prst="rect">
              <a:avLst/>
            </a:prstGeom>
          </p:spPr>
        </p:pic>
        <p:pic>
          <p:nvPicPr>
            <p:cNvPr id="125" name="Picture 124">
              <a:extLst>
                <a:ext uri="{FF2B5EF4-FFF2-40B4-BE49-F238E27FC236}">
                  <a16:creationId xmlns:a16="http://schemas.microsoft.com/office/drawing/2014/main" id="{78563044-AC68-3600-C9C8-EC3E53750385}"/>
                </a:ext>
              </a:extLst>
            </p:cNvPr>
            <p:cNvPicPr>
              <a:picLocks noChangeAspect="1"/>
            </p:cNvPicPr>
            <p:nvPr/>
          </p:nvPicPr>
          <p:blipFill>
            <a:blip r:embed="rId12"/>
            <a:stretch>
              <a:fillRect/>
            </a:stretch>
          </p:blipFill>
          <p:spPr>
            <a:xfrm>
              <a:off x="16524304" y="8178800"/>
              <a:ext cx="8645139" cy="6684127"/>
            </a:xfrm>
            <a:prstGeom prst="rect">
              <a:avLst/>
            </a:prstGeom>
          </p:spPr>
        </p:pic>
      </p:grpSp>
      <p:sp>
        <p:nvSpPr>
          <p:cNvPr id="3" name="Title 2">
            <a:extLst>
              <a:ext uri="{FF2B5EF4-FFF2-40B4-BE49-F238E27FC236}">
                <a16:creationId xmlns:a16="http://schemas.microsoft.com/office/drawing/2014/main" id="{66DD6063-CEA0-BBC5-8A5B-731C587E5402}"/>
              </a:ext>
            </a:extLst>
          </p:cNvPr>
          <p:cNvSpPr>
            <a:spLocks noGrp="1"/>
          </p:cNvSpPr>
          <p:nvPr>
            <p:ph type="title"/>
          </p:nvPr>
        </p:nvSpPr>
        <p:spPr/>
        <p:txBody>
          <a:bodyPr/>
          <a:lstStyle/>
          <a:p>
            <a:r>
              <a:rPr lang="en-US" dirty="0"/>
              <a:t>Short-Pulse Beam Production: LAMP DB1</a:t>
            </a:r>
          </a:p>
        </p:txBody>
      </p:sp>
      <p:sp>
        <p:nvSpPr>
          <p:cNvPr id="4" name="Content Placeholder 1">
            <a:extLst>
              <a:ext uri="{FF2B5EF4-FFF2-40B4-BE49-F238E27FC236}">
                <a16:creationId xmlns:a16="http://schemas.microsoft.com/office/drawing/2014/main" id="{D81F1560-17CF-BD39-74C9-AA9E23869010}"/>
              </a:ext>
            </a:extLst>
          </p:cNvPr>
          <p:cNvSpPr>
            <a:spLocks noGrp="1"/>
          </p:cNvSpPr>
          <p:nvPr>
            <p:ph idx="1"/>
          </p:nvPr>
        </p:nvSpPr>
        <p:spPr>
          <a:xfrm>
            <a:off x="470262" y="701507"/>
            <a:ext cx="8330837" cy="3770361"/>
          </a:xfrm>
        </p:spPr>
        <p:txBody>
          <a:bodyPr/>
          <a:lstStyle/>
          <a:p>
            <a:pPr>
              <a:spcBef>
                <a:spcPts val="0"/>
              </a:spcBef>
            </a:pPr>
            <a:r>
              <a:rPr lang="en-US" b="1" dirty="0"/>
              <a:t>LEBT chopper</a:t>
            </a:r>
            <a:r>
              <a:rPr lang="en-US" dirty="0"/>
              <a:t> and </a:t>
            </a:r>
            <a:r>
              <a:rPr lang="en-US" b="1" dirty="0"/>
              <a:t>low-frequency buncher</a:t>
            </a:r>
            <a:r>
              <a:rPr lang="en-US" dirty="0"/>
              <a:t> (LFB).</a:t>
            </a:r>
          </a:p>
          <a:p>
            <a:pPr>
              <a:spcBef>
                <a:spcPts val="0"/>
              </a:spcBef>
            </a:pPr>
            <a:r>
              <a:rPr lang="en-US" dirty="0"/>
              <a:t>Maximize RFQ-exit bunch charge by varying </a:t>
            </a:r>
            <a:r>
              <a:rPr lang="en-US" i="1" dirty="0"/>
              <a:t>D</a:t>
            </a:r>
            <a:r>
              <a:rPr lang="en-US" i="1" baseline="-25000" dirty="0"/>
              <a:t>2</a:t>
            </a:r>
            <a:r>
              <a:rPr lang="en-US" dirty="0"/>
              <a:t> and </a:t>
            </a:r>
            <a:r>
              <a:rPr lang="en-US" i="1" dirty="0"/>
              <a:t>V</a:t>
            </a:r>
            <a:r>
              <a:rPr lang="en-US" i="1" baseline="-25000" dirty="0"/>
              <a:t>LFB</a:t>
            </a:r>
            <a:r>
              <a:rPr lang="en-US" dirty="0"/>
              <a:t>.</a:t>
            </a:r>
          </a:p>
        </p:txBody>
      </p:sp>
      <p:grpSp>
        <p:nvGrpSpPr>
          <p:cNvPr id="5" name="Group 4">
            <a:extLst>
              <a:ext uri="{FF2B5EF4-FFF2-40B4-BE49-F238E27FC236}">
                <a16:creationId xmlns:a16="http://schemas.microsoft.com/office/drawing/2014/main" id="{5CD65B30-3956-2191-B892-82D43C21D086}"/>
              </a:ext>
            </a:extLst>
          </p:cNvPr>
          <p:cNvGrpSpPr/>
          <p:nvPr/>
        </p:nvGrpSpPr>
        <p:grpSpPr>
          <a:xfrm>
            <a:off x="741373" y="1094129"/>
            <a:ext cx="6544754" cy="3040111"/>
            <a:chOff x="1113533" y="1338878"/>
            <a:chExt cx="6544754" cy="3040111"/>
          </a:xfrm>
        </p:grpSpPr>
        <p:grpSp>
          <p:nvGrpSpPr>
            <p:cNvPr id="6" name="Group 5">
              <a:extLst>
                <a:ext uri="{FF2B5EF4-FFF2-40B4-BE49-F238E27FC236}">
                  <a16:creationId xmlns:a16="http://schemas.microsoft.com/office/drawing/2014/main" id="{1305CE91-E7F3-0041-90BE-55F7F3E2C30A}"/>
                </a:ext>
              </a:extLst>
            </p:cNvPr>
            <p:cNvGrpSpPr/>
            <p:nvPr/>
          </p:nvGrpSpPr>
          <p:grpSpPr>
            <a:xfrm>
              <a:off x="5551299" y="2401361"/>
              <a:ext cx="1496676" cy="128291"/>
              <a:chOff x="1251693" y="2468743"/>
              <a:chExt cx="4053638" cy="356682"/>
            </a:xfrm>
          </p:grpSpPr>
          <p:cxnSp>
            <p:nvCxnSpPr>
              <p:cNvPr id="61" name="Straight Connector 60">
                <a:extLst>
                  <a:ext uri="{FF2B5EF4-FFF2-40B4-BE49-F238E27FC236}">
                    <a16:creationId xmlns:a16="http://schemas.microsoft.com/office/drawing/2014/main" id="{7839E3A3-2446-0E09-301A-90F5A37D2089}"/>
                  </a:ext>
                </a:extLst>
              </p:cNvPr>
              <p:cNvCxnSpPr>
                <a:cxnSpLocks/>
                <a:stCxn id="62" idx="1"/>
              </p:cNvCxnSpPr>
              <p:nvPr/>
            </p:nvCxnSpPr>
            <p:spPr>
              <a:xfrm flipV="1">
                <a:off x="1251693" y="2638739"/>
                <a:ext cx="4053638" cy="8346"/>
              </a:xfrm>
              <a:prstGeom prst="line">
                <a:avLst/>
              </a:prstGeom>
              <a:noFill/>
              <a:ln w="19050" cap="flat" cmpd="sng" algn="ctr">
                <a:solidFill>
                  <a:sysClr val="windowText" lastClr="000000"/>
                </a:solidFill>
                <a:prstDash val="solid"/>
                <a:miter lim="800000"/>
              </a:ln>
              <a:effectLst/>
            </p:spPr>
          </p:cxnSp>
          <p:sp>
            <p:nvSpPr>
              <p:cNvPr id="62" name="Rectangle 61">
                <a:extLst>
                  <a:ext uri="{FF2B5EF4-FFF2-40B4-BE49-F238E27FC236}">
                    <a16:creationId xmlns:a16="http://schemas.microsoft.com/office/drawing/2014/main" id="{56BD8C82-17B5-1424-5C8B-A1E403D9AF8B}"/>
                  </a:ext>
                </a:extLst>
              </p:cNvPr>
              <p:cNvSpPr/>
              <p:nvPr/>
            </p:nvSpPr>
            <p:spPr>
              <a:xfrm>
                <a:off x="1251693" y="2468744"/>
                <a:ext cx="1154282" cy="356681"/>
              </a:xfrm>
              <a:prstGeom prst="rect">
                <a:avLst/>
              </a:prstGeom>
              <a:solidFill>
                <a:schemeClr val="accent2"/>
              </a:solidFill>
              <a:ln w="1905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3" name="Rectangle 62">
                <a:extLst>
                  <a:ext uri="{FF2B5EF4-FFF2-40B4-BE49-F238E27FC236}">
                    <a16:creationId xmlns:a16="http://schemas.microsoft.com/office/drawing/2014/main" id="{53765B54-3927-E8D3-4B3D-795CC0439F53}"/>
                  </a:ext>
                </a:extLst>
              </p:cNvPr>
              <p:cNvSpPr/>
              <p:nvPr/>
            </p:nvSpPr>
            <p:spPr>
              <a:xfrm>
                <a:off x="3964107" y="2468744"/>
                <a:ext cx="1042186" cy="356681"/>
              </a:xfrm>
              <a:prstGeom prst="rect">
                <a:avLst/>
              </a:prstGeom>
              <a:solidFill>
                <a:srgbClr val="0F9ED5"/>
              </a:solidFill>
              <a:ln w="1905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64" name="Rectangle 63">
                <a:extLst>
                  <a:ext uri="{FF2B5EF4-FFF2-40B4-BE49-F238E27FC236}">
                    <a16:creationId xmlns:a16="http://schemas.microsoft.com/office/drawing/2014/main" id="{5D9EB9D7-9B73-232D-ADCB-A667A9F1ECDE}"/>
                  </a:ext>
                </a:extLst>
              </p:cNvPr>
              <p:cNvSpPr/>
              <p:nvPr/>
            </p:nvSpPr>
            <p:spPr>
              <a:xfrm>
                <a:off x="2817168" y="2468743"/>
                <a:ext cx="671819" cy="356681"/>
              </a:xfrm>
              <a:prstGeom prst="rect">
                <a:avLst/>
              </a:prstGeom>
              <a:solidFill>
                <a:srgbClr val="0F9ED5"/>
              </a:solidFill>
              <a:ln w="1905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grpSp>
          <p:nvGrpSpPr>
            <p:cNvPr id="7" name="Group 6">
              <a:extLst>
                <a:ext uri="{FF2B5EF4-FFF2-40B4-BE49-F238E27FC236}">
                  <a16:creationId xmlns:a16="http://schemas.microsoft.com/office/drawing/2014/main" id="{4244C0BF-5CEF-4BE6-BE55-B73D04BC3809}"/>
                </a:ext>
              </a:extLst>
            </p:cNvPr>
            <p:cNvGrpSpPr/>
            <p:nvPr/>
          </p:nvGrpSpPr>
          <p:grpSpPr>
            <a:xfrm rot="814534">
              <a:off x="2163934" y="1974089"/>
              <a:ext cx="3417542" cy="131850"/>
              <a:chOff x="990304" y="654433"/>
              <a:chExt cx="9256166" cy="366576"/>
            </a:xfrm>
          </p:grpSpPr>
          <p:cxnSp>
            <p:nvCxnSpPr>
              <p:cNvPr id="51" name="Straight Connector 50">
                <a:extLst>
                  <a:ext uri="{FF2B5EF4-FFF2-40B4-BE49-F238E27FC236}">
                    <a16:creationId xmlns:a16="http://schemas.microsoft.com/office/drawing/2014/main" id="{F52E1991-23BE-E261-E593-10D99DCCC67C}"/>
                  </a:ext>
                </a:extLst>
              </p:cNvPr>
              <p:cNvCxnSpPr>
                <a:cxnSpLocks/>
                <a:stCxn id="60" idx="1"/>
              </p:cNvCxnSpPr>
              <p:nvPr/>
            </p:nvCxnSpPr>
            <p:spPr>
              <a:xfrm flipV="1">
                <a:off x="990304" y="832773"/>
                <a:ext cx="9256166" cy="8346"/>
              </a:xfrm>
              <a:prstGeom prst="line">
                <a:avLst/>
              </a:prstGeom>
              <a:noFill/>
              <a:ln w="19050" cap="flat" cmpd="sng" algn="ctr">
                <a:solidFill>
                  <a:sysClr val="windowText" lastClr="000000"/>
                </a:solidFill>
                <a:prstDash val="solid"/>
                <a:miter lim="800000"/>
              </a:ln>
              <a:effectLst/>
            </p:spPr>
          </p:cxnSp>
          <p:sp>
            <p:nvSpPr>
              <p:cNvPr id="52" name="Rectangle 51">
                <a:extLst>
                  <a:ext uri="{FF2B5EF4-FFF2-40B4-BE49-F238E27FC236}">
                    <a16:creationId xmlns:a16="http://schemas.microsoft.com/office/drawing/2014/main" id="{5F3C7E4C-097A-DB9D-8AE4-7B052422D579}"/>
                  </a:ext>
                </a:extLst>
              </p:cNvPr>
              <p:cNvSpPr/>
              <p:nvPr/>
            </p:nvSpPr>
            <p:spPr>
              <a:xfrm>
                <a:off x="1966903" y="662780"/>
                <a:ext cx="1042186" cy="356681"/>
              </a:xfrm>
              <a:prstGeom prst="rect">
                <a:avLst/>
              </a:prstGeom>
              <a:solidFill>
                <a:srgbClr val="0F9ED5"/>
              </a:solidFill>
              <a:ln w="1905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3" name="Rectangle 52">
                <a:extLst>
                  <a:ext uri="{FF2B5EF4-FFF2-40B4-BE49-F238E27FC236}">
                    <a16:creationId xmlns:a16="http://schemas.microsoft.com/office/drawing/2014/main" id="{354487B5-C9BC-EE67-2B08-969A2748A13C}"/>
                  </a:ext>
                </a:extLst>
              </p:cNvPr>
              <p:cNvSpPr/>
              <p:nvPr/>
            </p:nvSpPr>
            <p:spPr>
              <a:xfrm>
                <a:off x="5525311" y="658738"/>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4" name="Rectangle 53">
                <a:extLst>
                  <a:ext uri="{FF2B5EF4-FFF2-40B4-BE49-F238E27FC236}">
                    <a16:creationId xmlns:a16="http://schemas.microsoft.com/office/drawing/2014/main" id="{6492B4C5-2F35-B1BB-EB30-8AEEFD2FF8EC}"/>
                  </a:ext>
                </a:extLst>
              </p:cNvPr>
              <p:cNvSpPr/>
              <p:nvPr/>
            </p:nvSpPr>
            <p:spPr>
              <a:xfrm>
                <a:off x="5881992" y="662779"/>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5" name="Rectangle 54">
                <a:extLst>
                  <a:ext uri="{FF2B5EF4-FFF2-40B4-BE49-F238E27FC236}">
                    <a16:creationId xmlns:a16="http://schemas.microsoft.com/office/drawing/2014/main" id="{12125BA5-58AE-6853-E784-9017B8F91205}"/>
                  </a:ext>
                </a:extLst>
              </p:cNvPr>
              <p:cNvSpPr/>
              <p:nvPr/>
            </p:nvSpPr>
            <p:spPr>
              <a:xfrm>
                <a:off x="6215975" y="659211"/>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6" name="Rectangle 55">
                <a:extLst>
                  <a:ext uri="{FF2B5EF4-FFF2-40B4-BE49-F238E27FC236}">
                    <a16:creationId xmlns:a16="http://schemas.microsoft.com/office/drawing/2014/main" id="{0CA7CF7E-CDF5-750E-C6AD-202EFD6D2B0C}"/>
                  </a:ext>
                </a:extLst>
              </p:cNvPr>
              <p:cNvSpPr/>
              <p:nvPr/>
            </p:nvSpPr>
            <p:spPr>
              <a:xfrm>
                <a:off x="8064231" y="660287"/>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7" name="Rectangle 56">
                <a:extLst>
                  <a:ext uri="{FF2B5EF4-FFF2-40B4-BE49-F238E27FC236}">
                    <a16:creationId xmlns:a16="http://schemas.microsoft.com/office/drawing/2014/main" id="{C664F6E3-A441-4B5C-A87D-8A14FC0B2D56}"/>
                  </a:ext>
                </a:extLst>
              </p:cNvPr>
              <p:cNvSpPr/>
              <p:nvPr/>
            </p:nvSpPr>
            <p:spPr>
              <a:xfrm>
                <a:off x="8420912" y="664328"/>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8" name="Rectangle 57">
                <a:extLst>
                  <a:ext uri="{FF2B5EF4-FFF2-40B4-BE49-F238E27FC236}">
                    <a16:creationId xmlns:a16="http://schemas.microsoft.com/office/drawing/2014/main" id="{9E040732-D5D6-2B40-09EC-947B5F31E939}"/>
                  </a:ext>
                </a:extLst>
              </p:cNvPr>
              <p:cNvSpPr/>
              <p:nvPr/>
            </p:nvSpPr>
            <p:spPr>
              <a:xfrm>
                <a:off x="8754895" y="660760"/>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59" name="Rectangle 58">
                <a:extLst>
                  <a:ext uri="{FF2B5EF4-FFF2-40B4-BE49-F238E27FC236}">
                    <a16:creationId xmlns:a16="http://schemas.microsoft.com/office/drawing/2014/main" id="{CC068B9F-1822-190B-470F-D89199511090}"/>
                  </a:ext>
                </a:extLst>
              </p:cNvPr>
              <p:cNvSpPr/>
              <p:nvPr/>
            </p:nvSpPr>
            <p:spPr>
              <a:xfrm>
                <a:off x="7517898" y="654433"/>
                <a:ext cx="216552" cy="356681"/>
              </a:xfrm>
              <a:prstGeom prst="rect">
                <a:avLst/>
              </a:prstGeom>
              <a:solidFill>
                <a:srgbClr val="196B24"/>
              </a:solidFill>
              <a:ln w="19050" cap="flat" cmpd="sng" algn="ctr">
                <a:solidFill>
                  <a:srgbClr val="196B2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60" name="Rectangle 59">
                <a:extLst>
                  <a:ext uri="{FF2B5EF4-FFF2-40B4-BE49-F238E27FC236}">
                    <a16:creationId xmlns:a16="http://schemas.microsoft.com/office/drawing/2014/main" id="{7322AE70-A8DB-F4BC-095B-52D295CB5218}"/>
                  </a:ext>
                </a:extLst>
              </p:cNvPr>
              <p:cNvSpPr/>
              <p:nvPr/>
            </p:nvSpPr>
            <p:spPr>
              <a:xfrm>
                <a:off x="990304" y="662778"/>
                <a:ext cx="261388" cy="356681"/>
              </a:xfrm>
              <a:prstGeom prst="rect">
                <a:avLst/>
              </a:prstGeom>
              <a:solidFill>
                <a:sysClr val="window" lastClr="FFFFFF">
                  <a:lumMod val="65000"/>
                </a:sysClr>
              </a:solidFill>
              <a:ln w="1905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grpSp>
        <p:sp>
          <p:nvSpPr>
            <p:cNvPr id="8" name="Rectangle 7">
              <a:extLst>
                <a:ext uri="{FF2B5EF4-FFF2-40B4-BE49-F238E27FC236}">
                  <a16:creationId xmlns:a16="http://schemas.microsoft.com/office/drawing/2014/main" id="{81C9F3D2-1C45-29C2-0DDC-B8032F73A519}"/>
                </a:ext>
              </a:extLst>
            </p:cNvPr>
            <p:cNvSpPr/>
            <p:nvPr/>
          </p:nvSpPr>
          <p:spPr>
            <a:xfrm rot="814534">
              <a:off x="3123476" y="1801201"/>
              <a:ext cx="79955" cy="128291"/>
            </a:xfrm>
            <a:prstGeom prst="rect">
              <a:avLst/>
            </a:prstGeom>
            <a:solidFill>
              <a:srgbClr val="196B24"/>
            </a:solidFill>
            <a:ln w="19050" cap="flat" cmpd="sng" algn="ctr">
              <a:solidFill>
                <a:srgbClr val="196B2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nvGrpSpPr>
            <p:cNvPr id="9" name="Group 8">
              <a:extLst>
                <a:ext uri="{FF2B5EF4-FFF2-40B4-BE49-F238E27FC236}">
                  <a16:creationId xmlns:a16="http://schemas.microsoft.com/office/drawing/2014/main" id="{F1670E9D-8D54-B8E6-25B5-81C76E2DF46A}"/>
                </a:ext>
              </a:extLst>
            </p:cNvPr>
            <p:cNvGrpSpPr/>
            <p:nvPr/>
          </p:nvGrpSpPr>
          <p:grpSpPr>
            <a:xfrm rot="20803632">
              <a:off x="1998086" y="2836520"/>
              <a:ext cx="3583953" cy="131850"/>
              <a:chOff x="997747" y="4064356"/>
              <a:chExt cx="9706880" cy="366576"/>
            </a:xfrm>
          </p:grpSpPr>
          <p:cxnSp>
            <p:nvCxnSpPr>
              <p:cNvPr id="37" name="Straight Connector 36">
                <a:extLst>
                  <a:ext uri="{FF2B5EF4-FFF2-40B4-BE49-F238E27FC236}">
                    <a16:creationId xmlns:a16="http://schemas.microsoft.com/office/drawing/2014/main" id="{9728C7D3-DB95-CB7A-C44D-16C467AF5BFE}"/>
                  </a:ext>
                </a:extLst>
              </p:cNvPr>
              <p:cNvCxnSpPr>
                <a:cxnSpLocks/>
                <a:stCxn id="49" idx="1"/>
              </p:cNvCxnSpPr>
              <p:nvPr/>
            </p:nvCxnSpPr>
            <p:spPr>
              <a:xfrm flipV="1">
                <a:off x="997747" y="4229999"/>
                <a:ext cx="9706880" cy="21043"/>
              </a:xfrm>
              <a:prstGeom prst="line">
                <a:avLst/>
              </a:prstGeom>
              <a:noFill/>
              <a:ln w="19050" cap="flat" cmpd="sng" algn="ctr">
                <a:solidFill>
                  <a:sysClr val="windowText" lastClr="000000"/>
                </a:solidFill>
                <a:prstDash val="solid"/>
                <a:miter lim="800000"/>
              </a:ln>
              <a:effectLst/>
            </p:spPr>
          </p:cxnSp>
          <p:sp>
            <p:nvSpPr>
              <p:cNvPr id="38" name="Rectangle 37">
                <a:extLst>
                  <a:ext uri="{FF2B5EF4-FFF2-40B4-BE49-F238E27FC236}">
                    <a16:creationId xmlns:a16="http://schemas.microsoft.com/office/drawing/2014/main" id="{51057B97-927A-D277-36D5-B32838D3B618}"/>
                  </a:ext>
                </a:extLst>
              </p:cNvPr>
              <p:cNvSpPr/>
              <p:nvPr/>
            </p:nvSpPr>
            <p:spPr>
              <a:xfrm>
                <a:off x="2052166" y="4072703"/>
                <a:ext cx="1042186" cy="356681"/>
              </a:xfrm>
              <a:prstGeom prst="rect">
                <a:avLst/>
              </a:prstGeom>
              <a:solidFill>
                <a:srgbClr val="0F9ED5"/>
              </a:solidFill>
              <a:ln w="1905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AF83F07C-CB1A-841A-385F-4F350DE8F0F4}"/>
                  </a:ext>
                </a:extLst>
              </p:cNvPr>
              <p:cNvSpPr/>
              <p:nvPr/>
            </p:nvSpPr>
            <p:spPr>
              <a:xfrm>
                <a:off x="5759729" y="4068661"/>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2DA0E06C-5C98-A7BA-5679-AC49C285179D}"/>
                  </a:ext>
                </a:extLst>
              </p:cNvPr>
              <p:cNvSpPr/>
              <p:nvPr/>
            </p:nvSpPr>
            <p:spPr>
              <a:xfrm>
                <a:off x="6122895" y="4072702"/>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F6CE68E1-128D-A4EE-1271-C6DC15AB88E4}"/>
                  </a:ext>
                </a:extLst>
              </p:cNvPr>
              <p:cNvSpPr/>
              <p:nvPr/>
            </p:nvSpPr>
            <p:spPr>
              <a:xfrm>
                <a:off x="6482818" y="4069134"/>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5A60D895-4962-B189-00A3-225DB137B2CE}"/>
                  </a:ext>
                </a:extLst>
              </p:cNvPr>
              <p:cNvSpPr/>
              <p:nvPr/>
            </p:nvSpPr>
            <p:spPr>
              <a:xfrm>
                <a:off x="8434834" y="4070210"/>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3" name="Rectangle 42">
                <a:extLst>
                  <a:ext uri="{FF2B5EF4-FFF2-40B4-BE49-F238E27FC236}">
                    <a16:creationId xmlns:a16="http://schemas.microsoft.com/office/drawing/2014/main" id="{DFBF03A0-05E7-2419-C4E9-84D38A7046F6}"/>
                  </a:ext>
                </a:extLst>
              </p:cNvPr>
              <p:cNvSpPr/>
              <p:nvPr/>
            </p:nvSpPr>
            <p:spPr>
              <a:xfrm>
                <a:off x="8798000" y="4074251"/>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4" name="Rectangle 43">
                <a:extLst>
                  <a:ext uri="{FF2B5EF4-FFF2-40B4-BE49-F238E27FC236}">
                    <a16:creationId xmlns:a16="http://schemas.microsoft.com/office/drawing/2014/main" id="{ECAD8215-B19C-C9B2-DE9A-D0C7D91B2E77}"/>
                  </a:ext>
                </a:extLst>
              </p:cNvPr>
              <p:cNvSpPr/>
              <p:nvPr/>
            </p:nvSpPr>
            <p:spPr>
              <a:xfrm>
                <a:off x="9164408" y="4070683"/>
                <a:ext cx="201038" cy="356681"/>
              </a:xfrm>
              <a:prstGeom prst="rect">
                <a:avLst/>
              </a:prstGeom>
              <a:solidFill>
                <a:srgbClr val="FF0000"/>
              </a:solid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5" name="Rectangle 44">
                <a:extLst>
                  <a:ext uri="{FF2B5EF4-FFF2-40B4-BE49-F238E27FC236}">
                    <a16:creationId xmlns:a16="http://schemas.microsoft.com/office/drawing/2014/main" id="{B2090C07-3F80-45FF-D7DE-6FD556EF4D82}"/>
                  </a:ext>
                </a:extLst>
              </p:cNvPr>
              <p:cNvSpPr/>
              <p:nvPr/>
            </p:nvSpPr>
            <p:spPr>
              <a:xfrm>
                <a:off x="6945177" y="4064356"/>
                <a:ext cx="820367" cy="356681"/>
              </a:xfrm>
              <a:prstGeom prst="rect">
                <a:avLst/>
              </a:prstGeom>
              <a:solidFill>
                <a:srgbClr val="4EA72E"/>
              </a:solidFill>
              <a:ln w="19050" cap="flat" cmpd="sng" algn="ctr">
                <a:solidFill>
                  <a:srgbClr val="4EA72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6" name="Rectangle 45">
                <a:extLst>
                  <a:ext uri="{FF2B5EF4-FFF2-40B4-BE49-F238E27FC236}">
                    <a16:creationId xmlns:a16="http://schemas.microsoft.com/office/drawing/2014/main" id="{41C4E1D5-AF87-44AC-C372-7069204B4411}"/>
                  </a:ext>
                </a:extLst>
              </p:cNvPr>
              <p:cNvSpPr/>
              <p:nvPr/>
            </p:nvSpPr>
            <p:spPr>
              <a:xfrm>
                <a:off x="7843106" y="4064356"/>
                <a:ext cx="216552" cy="356681"/>
              </a:xfrm>
              <a:prstGeom prst="rect">
                <a:avLst/>
              </a:prstGeom>
              <a:solidFill>
                <a:srgbClr val="196B24"/>
              </a:solidFill>
              <a:ln w="19050" cap="flat" cmpd="sng" algn="ctr">
                <a:solidFill>
                  <a:srgbClr val="196B2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EAAA21F3-9C9A-599E-11D4-82DB94BB667B}"/>
                  </a:ext>
                </a:extLst>
              </p:cNvPr>
              <p:cNvSpPr/>
              <p:nvPr/>
            </p:nvSpPr>
            <p:spPr>
              <a:xfrm>
                <a:off x="9547324" y="4072701"/>
                <a:ext cx="829797" cy="356681"/>
              </a:xfrm>
              <a:prstGeom prst="rect">
                <a:avLst/>
              </a:prstGeom>
              <a:solidFill>
                <a:srgbClr val="A02B93"/>
              </a:solidFill>
              <a:ln w="19050" cap="flat" cmpd="sng" algn="ctr">
                <a:solidFill>
                  <a:srgbClr val="A02B9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8" name="Rectangle 47">
                <a:extLst>
                  <a:ext uri="{FF2B5EF4-FFF2-40B4-BE49-F238E27FC236}">
                    <a16:creationId xmlns:a16="http://schemas.microsoft.com/office/drawing/2014/main" id="{401CBAB7-A206-FD00-11FA-62D07E300E2D}"/>
                  </a:ext>
                </a:extLst>
              </p:cNvPr>
              <p:cNvSpPr/>
              <p:nvPr/>
            </p:nvSpPr>
            <p:spPr>
              <a:xfrm>
                <a:off x="4215613" y="4072701"/>
                <a:ext cx="1333353" cy="356681"/>
              </a:xfrm>
              <a:prstGeom prst="rect">
                <a:avLst/>
              </a:prstGeom>
              <a:solidFill>
                <a:schemeClr val="accent2"/>
              </a:solidFill>
              <a:ln w="1905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45710B6A-D05D-F6F2-D42F-386D812E771B}"/>
                  </a:ext>
                </a:extLst>
              </p:cNvPr>
              <p:cNvSpPr/>
              <p:nvPr/>
            </p:nvSpPr>
            <p:spPr>
              <a:xfrm>
                <a:off x="997747" y="4072701"/>
                <a:ext cx="261388" cy="356681"/>
              </a:xfrm>
              <a:prstGeom prst="rect">
                <a:avLst/>
              </a:prstGeom>
              <a:solidFill>
                <a:sysClr val="window" lastClr="FFFFFF">
                  <a:lumMod val="65000"/>
                </a:sysClr>
              </a:solidFill>
              <a:ln w="1905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5E19288D-9FB3-E851-EA54-B84D2D53E833}"/>
                  </a:ext>
                </a:extLst>
              </p:cNvPr>
              <p:cNvSpPr/>
              <p:nvPr/>
            </p:nvSpPr>
            <p:spPr>
              <a:xfrm>
                <a:off x="3683464" y="4072701"/>
                <a:ext cx="216552" cy="356681"/>
              </a:xfrm>
              <a:prstGeom prst="rect">
                <a:avLst/>
              </a:prstGeom>
              <a:solidFill>
                <a:srgbClr val="196B24"/>
              </a:solidFill>
              <a:ln w="19050" cap="flat" cmpd="sng" algn="ctr">
                <a:solidFill>
                  <a:srgbClr val="196B2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grpSp>
          <p:nvGrpSpPr>
            <p:cNvPr id="10" name="Group 9">
              <a:extLst>
                <a:ext uri="{FF2B5EF4-FFF2-40B4-BE49-F238E27FC236}">
                  <a16:creationId xmlns:a16="http://schemas.microsoft.com/office/drawing/2014/main" id="{C77C03A4-3A93-4194-269D-1FDB7087BF6D}"/>
                </a:ext>
              </a:extLst>
            </p:cNvPr>
            <p:cNvGrpSpPr/>
            <p:nvPr/>
          </p:nvGrpSpPr>
          <p:grpSpPr>
            <a:xfrm rot="18438860">
              <a:off x="2320498" y="3524249"/>
              <a:ext cx="1276312" cy="128286"/>
              <a:chOff x="1028552" y="5591359"/>
              <a:chExt cx="3456648" cy="356683"/>
            </a:xfrm>
          </p:grpSpPr>
          <p:cxnSp>
            <p:nvCxnSpPr>
              <p:cNvPr id="33" name="Straight Connector 32">
                <a:extLst>
                  <a:ext uri="{FF2B5EF4-FFF2-40B4-BE49-F238E27FC236}">
                    <a16:creationId xmlns:a16="http://schemas.microsoft.com/office/drawing/2014/main" id="{EBD20E90-6F96-7C68-B07D-98843506EA89}"/>
                  </a:ext>
                </a:extLst>
              </p:cNvPr>
              <p:cNvCxnSpPr>
                <a:cxnSpLocks/>
                <a:stCxn id="35" idx="1"/>
              </p:cNvCxnSpPr>
              <p:nvPr/>
            </p:nvCxnSpPr>
            <p:spPr>
              <a:xfrm flipV="1">
                <a:off x="1028552" y="5769699"/>
                <a:ext cx="3456648" cy="1"/>
              </a:xfrm>
              <a:prstGeom prst="line">
                <a:avLst/>
              </a:prstGeom>
              <a:noFill/>
              <a:ln w="19050" cap="flat" cmpd="sng" algn="ctr">
                <a:solidFill>
                  <a:sysClr val="windowText" lastClr="000000"/>
                </a:solidFill>
                <a:prstDash val="solid"/>
                <a:miter lim="800000"/>
              </a:ln>
              <a:effectLst/>
            </p:spPr>
          </p:cxnSp>
          <p:sp>
            <p:nvSpPr>
              <p:cNvPr id="34" name="Rectangle 33">
                <a:extLst>
                  <a:ext uri="{FF2B5EF4-FFF2-40B4-BE49-F238E27FC236}">
                    <a16:creationId xmlns:a16="http://schemas.microsoft.com/office/drawing/2014/main" id="{893F567C-5543-3E61-3BAE-6DC96B4F6D2D}"/>
                  </a:ext>
                </a:extLst>
              </p:cNvPr>
              <p:cNvSpPr/>
              <p:nvPr/>
            </p:nvSpPr>
            <p:spPr>
              <a:xfrm>
                <a:off x="2063518" y="5591361"/>
                <a:ext cx="1042186" cy="356681"/>
              </a:xfrm>
              <a:prstGeom prst="rect">
                <a:avLst/>
              </a:prstGeom>
              <a:solidFill>
                <a:srgbClr val="0F9ED5"/>
              </a:solidFill>
              <a:ln w="1905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5" name="Rectangle 34">
                <a:extLst>
                  <a:ext uri="{FF2B5EF4-FFF2-40B4-BE49-F238E27FC236}">
                    <a16:creationId xmlns:a16="http://schemas.microsoft.com/office/drawing/2014/main" id="{E940F76C-1C9F-D672-ED64-5E18F3CB20F0}"/>
                  </a:ext>
                </a:extLst>
              </p:cNvPr>
              <p:cNvSpPr/>
              <p:nvPr/>
            </p:nvSpPr>
            <p:spPr>
              <a:xfrm>
                <a:off x="1028552" y="5591359"/>
                <a:ext cx="261388" cy="356681"/>
              </a:xfrm>
              <a:prstGeom prst="rect">
                <a:avLst/>
              </a:prstGeom>
              <a:solidFill>
                <a:sysClr val="window" lastClr="FFFFFF">
                  <a:lumMod val="65000"/>
                </a:sysClr>
              </a:solidFill>
              <a:ln w="19050" cap="flat" cmpd="sng" algn="ctr">
                <a:solidFill>
                  <a:sysClr val="window" lastClr="FFFFFF">
                    <a:lumMod val="6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36" name="Rectangle 35">
                <a:extLst>
                  <a:ext uri="{FF2B5EF4-FFF2-40B4-BE49-F238E27FC236}">
                    <a16:creationId xmlns:a16="http://schemas.microsoft.com/office/drawing/2014/main" id="{816D14E9-8020-F924-67A2-963408574F4B}"/>
                  </a:ext>
                </a:extLst>
              </p:cNvPr>
              <p:cNvSpPr/>
              <p:nvPr/>
            </p:nvSpPr>
            <p:spPr>
              <a:xfrm>
                <a:off x="3709144" y="5591359"/>
                <a:ext cx="216552" cy="356681"/>
              </a:xfrm>
              <a:prstGeom prst="rect">
                <a:avLst/>
              </a:prstGeom>
              <a:solidFill>
                <a:srgbClr val="196B24"/>
              </a:solidFill>
              <a:ln w="19050" cap="flat" cmpd="sng" algn="ctr">
                <a:solidFill>
                  <a:srgbClr val="196B2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pSp>
        <p:sp>
          <p:nvSpPr>
            <p:cNvPr id="11" name="TextBox 10">
              <a:extLst>
                <a:ext uri="{FF2B5EF4-FFF2-40B4-BE49-F238E27FC236}">
                  <a16:creationId xmlns:a16="http://schemas.microsoft.com/office/drawing/2014/main" id="{CAEADD79-FC6E-A252-2162-8BF95D0E0013}"/>
                </a:ext>
              </a:extLst>
            </p:cNvPr>
            <p:cNvSpPr txBox="1"/>
            <p:nvPr/>
          </p:nvSpPr>
          <p:spPr>
            <a:xfrm>
              <a:off x="1113533" y="2974006"/>
              <a:ext cx="1075742" cy="56611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panose="02110004020202020204"/>
                </a:rPr>
                <a:t>H- Source (35 mA)</a:t>
              </a:r>
            </a:p>
          </p:txBody>
        </p:sp>
        <p:sp>
          <p:nvSpPr>
            <p:cNvPr id="12" name="TextBox 11">
              <a:extLst>
                <a:ext uri="{FF2B5EF4-FFF2-40B4-BE49-F238E27FC236}">
                  <a16:creationId xmlns:a16="http://schemas.microsoft.com/office/drawing/2014/main" id="{1FCF669C-8332-BDDE-C350-5CF28E1044C0}"/>
                </a:ext>
              </a:extLst>
            </p:cNvPr>
            <p:cNvSpPr txBox="1"/>
            <p:nvPr/>
          </p:nvSpPr>
          <p:spPr>
            <a:xfrm>
              <a:off x="1622348" y="3812875"/>
              <a:ext cx="1061598" cy="56611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panose="02110004020202020204"/>
                </a:rPr>
                <a:t>H- Source (16 mA)</a:t>
              </a:r>
            </a:p>
          </p:txBody>
        </p:sp>
        <p:sp>
          <p:nvSpPr>
            <p:cNvPr id="13" name="TextBox 12">
              <a:extLst>
                <a:ext uri="{FF2B5EF4-FFF2-40B4-BE49-F238E27FC236}">
                  <a16:creationId xmlns:a16="http://schemas.microsoft.com/office/drawing/2014/main" id="{28D99268-EAB9-74B6-C17A-0CD68EA73869}"/>
                </a:ext>
              </a:extLst>
            </p:cNvPr>
            <p:cNvSpPr txBox="1"/>
            <p:nvPr/>
          </p:nvSpPr>
          <p:spPr>
            <a:xfrm>
              <a:off x="1200997" y="1338878"/>
              <a:ext cx="1124796" cy="56611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panose="02110004020202020204"/>
                </a:rPr>
                <a:t>H+ Source (12 mA)</a:t>
              </a:r>
            </a:p>
          </p:txBody>
        </p:sp>
        <p:sp>
          <p:nvSpPr>
            <p:cNvPr id="14" name="TextBox 13">
              <a:extLst>
                <a:ext uri="{FF2B5EF4-FFF2-40B4-BE49-F238E27FC236}">
                  <a16:creationId xmlns:a16="http://schemas.microsoft.com/office/drawing/2014/main" id="{6C0E94C6-5511-E923-D675-39E05C03AA61}"/>
                </a:ext>
              </a:extLst>
            </p:cNvPr>
            <p:cNvSpPr txBox="1"/>
            <p:nvPr/>
          </p:nvSpPr>
          <p:spPr>
            <a:xfrm>
              <a:off x="2743601" y="2601695"/>
              <a:ext cx="1210314" cy="307777"/>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prstClr val="black"/>
                  </a:solidFill>
                  <a:latin typeface="Aptos" panose="02110004020202020204"/>
                </a:rPr>
                <a:t>LEBT </a:t>
              </a:r>
              <a:r>
                <a:rPr kumimoji="0" lang="en-US" sz="1400" b="0" i="0" u="none" strike="noStrike" kern="0" cap="none" spc="0" normalizeH="0" baseline="0" noProof="0" dirty="0">
                  <a:ln>
                    <a:noFill/>
                  </a:ln>
                  <a:solidFill>
                    <a:prstClr val="black"/>
                  </a:solidFill>
                  <a:effectLst/>
                  <a:uLnTx/>
                  <a:uFillTx/>
                  <a:latin typeface="Aptos" panose="02110004020202020204"/>
                </a:rPr>
                <a:t>kicker</a:t>
              </a:r>
            </a:p>
          </p:txBody>
        </p:sp>
        <p:sp>
          <p:nvSpPr>
            <p:cNvPr id="15" name="TextBox 14">
              <a:extLst>
                <a:ext uri="{FF2B5EF4-FFF2-40B4-BE49-F238E27FC236}">
                  <a16:creationId xmlns:a16="http://schemas.microsoft.com/office/drawing/2014/main" id="{4A996DDE-D985-DC7A-B209-26BF9CAAA681}"/>
                </a:ext>
              </a:extLst>
            </p:cNvPr>
            <p:cNvSpPr txBox="1"/>
            <p:nvPr/>
          </p:nvSpPr>
          <p:spPr>
            <a:xfrm>
              <a:off x="3688390" y="2352874"/>
              <a:ext cx="1227226" cy="3663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ptos" panose="02110004020202020204"/>
                </a:rPr>
                <a:t>Chopper</a:t>
              </a:r>
            </a:p>
          </p:txBody>
        </p:sp>
        <p:sp>
          <p:nvSpPr>
            <p:cNvPr id="16" name="TextBox 15">
              <a:extLst>
                <a:ext uri="{FF2B5EF4-FFF2-40B4-BE49-F238E27FC236}">
                  <a16:creationId xmlns:a16="http://schemas.microsoft.com/office/drawing/2014/main" id="{8CFA2DA0-0936-7A05-ACD7-374425D49502}"/>
                </a:ext>
              </a:extLst>
            </p:cNvPr>
            <p:cNvSpPr txBox="1"/>
            <p:nvPr/>
          </p:nvSpPr>
          <p:spPr>
            <a:xfrm>
              <a:off x="4973036" y="2701509"/>
              <a:ext cx="763454" cy="3663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ptos" panose="02110004020202020204"/>
                </a:rPr>
                <a:t>LFB</a:t>
              </a:r>
            </a:p>
          </p:txBody>
        </p:sp>
        <p:sp>
          <p:nvSpPr>
            <p:cNvPr id="17" name="TextBox 16">
              <a:extLst>
                <a:ext uri="{FF2B5EF4-FFF2-40B4-BE49-F238E27FC236}">
                  <a16:creationId xmlns:a16="http://schemas.microsoft.com/office/drawing/2014/main" id="{C5309C92-EA37-70F5-2BBD-791CE83D757A}"/>
                </a:ext>
              </a:extLst>
            </p:cNvPr>
            <p:cNvSpPr txBox="1"/>
            <p:nvPr/>
          </p:nvSpPr>
          <p:spPr>
            <a:xfrm>
              <a:off x="5310916" y="1850547"/>
              <a:ext cx="963019" cy="566114"/>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panose="02110004020202020204"/>
                </a:rPr>
                <a:t>Merging magnet</a:t>
              </a:r>
            </a:p>
          </p:txBody>
        </p:sp>
        <p:sp>
          <p:nvSpPr>
            <p:cNvPr id="18" name="TextBox 17">
              <a:extLst>
                <a:ext uri="{FF2B5EF4-FFF2-40B4-BE49-F238E27FC236}">
                  <a16:creationId xmlns:a16="http://schemas.microsoft.com/office/drawing/2014/main" id="{CDD314F2-B676-10DB-0C1A-25F6E337D51C}"/>
                </a:ext>
              </a:extLst>
            </p:cNvPr>
            <p:cNvSpPr txBox="1"/>
            <p:nvPr/>
          </p:nvSpPr>
          <p:spPr>
            <a:xfrm>
              <a:off x="6956989" y="1976960"/>
              <a:ext cx="533989" cy="182225"/>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panose="02110004020202020204"/>
                </a:rPr>
                <a:t>RFQ</a:t>
              </a:r>
            </a:p>
          </p:txBody>
        </p:sp>
        <p:cxnSp>
          <p:nvCxnSpPr>
            <p:cNvPr id="19" name="Straight Connector 18">
              <a:extLst>
                <a:ext uri="{FF2B5EF4-FFF2-40B4-BE49-F238E27FC236}">
                  <a16:creationId xmlns:a16="http://schemas.microsoft.com/office/drawing/2014/main" id="{9A24721D-C6D3-6A6E-4F10-64562F7DBFAD}"/>
                </a:ext>
              </a:extLst>
            </p:cNvPr>
            <p:cNvCxnSpPr>
              <a:cxnSpLocks/>
            </p:cNvCxnSpPr>
            <p:nvPr/>
          </p:nvCxnSpPr>
          <p:spPr>
            <a:xfrm>
              <a:off x="4364265" y="2856389"/>
              <a:ext cx="41597" cy="150210"/>
            </a:xfrm>
            <a:prstGeom prst="line">
              <a:avLst/>
            </a:prstGeom>
            <a:ln w="12700">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3ED913C-070B-AB84-7F96-74D50FD5FF71}"/>
                </a:ext>
              </a:extLst>
            </p:cNvPr>
            <p:cNvCxnSpPr>
              <a:cxnSpLocks/>
            </p:cNvCxnSpPr>
            <p:nvPr/>
          </p:nvCxnSpPr>
          <p:spPr>
            <a:xfrm>
              <a:off x="5282189" y="2644775"/>
              <a:ext cx="42406" cy="152925"/>
            </a:xfrm>
            <a:prstGeom prst="line">
              <a:avLst/>
            </a:prstGeom>
            <a:ln w="12700">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56357D17-8F15-32E9-EC3D-B37DC3565856}"/>
                </a:ext>
              </a:extLst>
            </p:cNvPr>
            <p:cNvCxnSpPr>
              <a:cxnSpLocks/>
            </p:cNvCxnSpPr>
            <p:nvPr/>
          </p:nvCxnSpPr>
          <p:spPr>
            <a:xfrm>
              <a:off x="7040246" y="2574908"/>
              <a:ext cx="0" cy="171277"/>
            </a:xfrm>
            <a:prstGeom prst="line">
              <a:avLst/>
            </a:prstGeom>
            <a:ln w="12700">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B10293C-E6FD-E0E7-E487-32EFDDF4D794}"/>
                </a:ext>
              </a:extLst>
            </p:cNvPr>
            <p:cNvCxnSpPr>
              <a:cxnSpLocks/>
            </p:cNvCxnSpPr>
            <p:nvPr/>
          </p:nvCxnSpPr>
          <p:spPr>
            <a:xfrm flipH="1">
              <a:off x="4403198" y="2702383"/>
              <a:ext cx="873832" cy="221548"/>
            </a:xfrm>
            <a:prstGeom prst="line">
              <a:avLst/>
            </a:prstGeom>
            <a:ln w="12700">
              <a:solidFill>
                <a:srgbClr val="0070C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A8D3A8C-4354-E49E-3D56-C1CFA43500A4}"/>
                </a:ext>
              </a:extLst>
            </p:cNvPr>
            <p:cNvCxnSpPr>
              <a:cxnSpLocks/>
            </p:cNvCxnSpPr>
            <p:nvPr/>
          </p:nvCxnSpPr>
          <p:spPr>
            <a:xfrm flipH="1">
              <a:off x="5843655" y="2608718"/>
              <a:ext cx="1200299" cy="0"/>
            </a:xfrm>
            <a:prstGeom prst="line">
              <a:avLst/>
            </a:prstGeom>
            <a:ln w="12700">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E845B9F5-E1EF-1D1B-F6C1-3AFB862D690D}"/>
                </a:ext>
              </a:extLst>
            </p:cNvPr>
            <p:cNvCxnSpPr>
              <a:cxnSpLocks/>
            </p:cNvCxnSpPr>
            <p:nvPr/>
          </p:nvCxnSpPr>
          <p:spPr>
            <a:xfrm flipH="1">
              <a:off x="5310916" y="2647249"/>
              <a:ext cx="169035" cy="42856"/>
            </a:xfrm>
            <a:prstGeom prst="line">
              <a:avLst/>
            </a:prstGeom>
            <a:ln w="12700">
              <a:solidFill>
                <a:srgbClr val="0070C0"/>
              </a:solidFill>
              <a:headEnd type="none"/>
              <a:tailEnd type="stealth"/>
            </a:ln>
          </p:spPr>
          <p:style>
            <a:lnRef idx="2">
              <a:schemeClr val="accent1"/>
            </a:lnRef>
            <a:fillRef idx="0">
              <a:schemeClr val="accent1"/>
            </a:fillRef>
            <a:effectRef idx="1">
              <a:schemeClr val="accent1"/>
            </a:effectRef>
            <a:fontRef idx="minor">
              <a:schemeClr val="tx1"/>
            </a:fontRef>
          </p:style>
        </p:cxnSp>
        <p:sp>
          <p:nvSpPr>
            <p:cNvPr id="25" name="Freeform: Shape 24">
              <a:extLst>
                <a:ext uri="{FF2B5EF4-FFF2-40B4-BE49-F238E27FC236}">
                  <a16:creationId xmlns:a16="http://schemas.microsoft.com/office/drawing/2014/main" id="{5AD4DF3C-0C52-EC14-1C79-D76745C697D8}"/>
                </a:ext>
              </a:extLst>
            </p:cNvPr>
            <p:cNvSpPr/>
            <p:nvPr/>
          </p:nvSpPr>
          <p:spPr>
            <a:xfrm>
              <a:off x="5480374" y="2612394"/>
              <a:ext cx="368434" cy="37689"/>
            </a:xfrm>
            <a:custGeom>
              <a:avLst/>
              <a:gdLst>
                <a:gd name="connsiteX0" fmla="*/ 340518 w 340518"/>
                <a:gd name="connsiteY0" fmla="*/ 1496 h 34833"/>
                <a:gd name="connsiteX1" fmla="*/ 176212 w 340518"/>
                <a:gd name="connsiteY1" fmla="*/ 3877 h 34833"/>
                <a:gd name="connsiteX2" fmla="*/ 0 w 340518"/>
                <a:gd name="connsiteY2" fmla="*/ 34833 h 34833"/>
                <a:gd name="connsiteX3" fmla="*/ 0 w 340518"/>
                <a:gd name="connsiteY3" fmla="*/ 34833 h 34833"/>
              </a:gdLst>
              <a:ahLst/>
              <a:cxnLst>
                <a:cxn ang="0">
                  <a:pos x="connsiteX0" y="connsiteY0"/>
                </a:cxn>
                <a:cxn ang="0">
                  <a:pos x="connsiteX1" y="connsiteY1"/>
                </a:cxn>
                <a:cxn ang="0">
                  <a:pos x="connsiteX2" y="connsiteY2"/>
                </a:cxn>
                <a:cxn ang="0">
                  <a:pos x="connsiteX3" y="connsiteY3"/>
                </a:cxn>
              </a:cxnLst>
              <a:rect l="l" t="t" r="r" b="b"/>
              <a:pathLst>
                <a:path w="340518" h="34833">
                  <a:moveTo>
                    <a:pt x="340518" y="1496"/>
                  </a:moveTo>
                  <a:cubicBezTo>
                    <a:pt x="286741" y="-92"/>
                    <a:pt x="232965" y="-1679"/>
                    <a:pt x="176212" y="3877"/>
                  </a:cubicBezTo>
                  <a:cubicBezTo>
                    <a:pt x="119459" y="9433"/>
                    <a:pt x="0" y="34833"/>
                    <a:pt x="0" y="34833"/>
                  </a:cubicBezTo>
                  <a:lnTo>
                    <a:pt x="0" y="34833"/>
                  </a:lnTo>
                </a:path>
              </a:pathLst>
            </a:custGeom>
            <a:no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6FC3CC65-B6DA-8ABE-E51A-7E479713B56D}"/>
                    </a:ext>
                  </a:extLst>
                </p:cNvPr>
                <p:cNvSpPr txBox="1"/>
                <p:nvPr/>
              </p:nvSpPr>
              <p:spPr>
                <a:xfrm>
                  <a:off x="4035781" y="2196644"/>
                  <a:ext cx="508116" cy="3330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u="none" strike="noStrike" kern="0" cap="none" spc="0" normalizeH="0" baseline="0" noProof="0" dirty="0">
                      <a:ln>
                        <a:noFill/>
                      </a:ln>
                      <a:solidFill>
                        <a:srgbClr val="0070C0"/>
                      </a:solidFill>
                      <a:effectLst/>
                      <a:uLnTx/>
                      <a:uFillTx/>
                    </a:rPr>
                    <a:t>(</a:t>
                  </a:r>
                  <a14:m>
                    <m:oMath xmlns:m="http://schemas.openxmlformats.org/officeDocument/2006/math">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𝝉</m:t>
                      </m:r>
                    </m:oMath>
                  </a14:m>
                  <a:r>
                    <a:rPr kumimoji="0" lang="en-US" sz="1400" i="0" u="none" strike="noStrike" kern="0" cap="none" spc="0" normalizeH="0" baseline="0" noProof="0" dirty="0">
                      <a:ln>
                        <a:noFill/>
                      </a:ln>
                      <a:solidFill>
                        <a:srgbClr val="0070C0"/>
                      </a:solidFill>
                      <a:effectLst/>
                      <a:uLnTx/>
                      <a:uFillTx/>
                      <a:latin typeface="Aptos" panose="02110004020202020204"/>
                    </a:rPr>
                    <a:t>)</a:t>
                  </a:r>
                </a:p>
              </p:txBody>
            </p:sp>
          </mc:Choice>
          <mc:Fallback xmlns="">
            <p:sp>
              <p:nvSpPr>
                <p:cNvPr id="82" name="TextBox 81">
                  <a:extLst>
                    <a:ext uri="{FF2B5EF4-FFF2-40B4-BE49-F238E27FC236}">
                      <a16:creationId xmlns:a16="http://schemas.microsoft.com/office/drawing/2014/main" id="{C6A52FAA-98B4-CB61-9AA2-0B1E5C067F20}"/>
                    </a:ext>
                  </a:extLst>
                </p:cNvPr>
                <p:cNvSpPr txBox="1">
                  <a:spLocks noRot="1" noChangeAspect="1" noMove="1" noResize="1" noEditPoints="1" noAdjustHandles="1" noChangeArrowheads="1" noChangeShapeType="1" noTextEdit="1"/>
                </p:cNvSpPr>
                <p:nvPr/>
              </p:nvSpPr>
              <p:spPr>
                <a:xfrm>
                  <a:off x="4035781" y="2196644"/>
                  <a:ext cx="508116" cy="333009"/>
                </a:xfrm>
                <a:prstGeom prst="rect">
                  <a:avLst/>
                </a:prstGeom>
                <a:blipFill>
                  <a:blip r:embed="rId13"/>
                  <a:stretch>
                    <a:fillRect b="-16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B6FFA18-8A49-C9CE-9B7B-1E5A1AD79931}"/>
                    </a:ext>
                  </a:extLst>
                </p:cNvPr>
                <p:cNvSpPr txBox="1"/>
                <p:nvPr/>
              </p:nvSpPr>
              <p:spPr>
                <a:xfrm>
                  <a:off x="4973036" y="2899205"/>
                  <a:ext cx="850896" cy="3330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u="none" strike="noStrike" kern="0" cap="none" spc="0" normalizeH="0" baseline="0" noProof="0" dirty="0">
                      <a:ln>
                        <a:noFill/>
                      </a:ln>
                      <a:solidFill>
                        <a:srgbClr val="0070C0"/>
                      </a:solidFill>
                      <a:effectLst/>
                      <a:uLnTx/>
                      <a:uFillTx/>
                    </a:rPr>
                    <a:t>(</a:t>
                  </a:r>
                  <a14:m>
                    <m:oMath xmlns:m="http://schemas.openxmlformats.org/officeDocument/2006/math">
                      <m:sSub>
                        <m:sSubPr>
                          <m:ctrlP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ctrlPr>
                        </m:sSubPr>
                        <m:e>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𝑽</m:t>
                          </m:r>
                        </m:e>
                        <m:sub>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𝑳𝑭𝑩</m:t>
                          </m:r>
                        </m:sub>
                      </m:sSub>
                    </m:oMath>
                  </a14:m>
                  <a:r>
                    <a:rPr kumimoji="0" lang="en-US" sz="1400" i="0" u="none" strike="noStrike" kern="0" cap="none" spc="0" normalizeH="0" baseline="0" noProof="0" dirty="0">
                      <a:ln>
                        <a:noFill/>
                      </a:ln>
                      <a:solidFill>
                        <a:srgbClr val="0070C0"/>
                      </a:solidFill>
                      <a:effectLst/>
                      <a:uLnTx/>
                      <a:uFillTx/>
                      <a:latin typeface="Aptos" panose="02110004020202020204"/>
                    </a:rPr>
                    <a:t>)</a:t>
                  </a:r>
                </a:p>
              </p:txBody>
            </p:sp>
          </mc:Choice>
          <mc:Fallback xmlns="">
            <p:sp>
              <p:nvSpPr>
                <p:cNvPr id="27" name="TextBox 26">
                  <a:extLst>
                    <a:ext uri="{FF2B5EF4-FFF2-40B4-BE49-F238E27FC236}">
                      <a16:creationId xmlns:a16="http://schemas.microsoft.com/office/drawing/2014/main" id="{9B6FFA18-8A49-C9CE-9B7B-1E5A1AD79931}"/>
                    </a:ext>
                  </a:extLst>
                </p:cNvPr>
                <p:cNvSpPr txBox="1">
                  <a:spLocks noRot="1" noChangeAspect="1" noMove="1" noResize="1" noEditPoints="1" noAdjustHandles="1" noChangeArrowheads="1" noChangeShapeType="1" noTextEdit="1"/>
                </p:cNvSpPr>
                <p:nvPr/>
              </p:nvSpPr>
              <p:spPr>
                <a:xfrm>
                  <a:off x="4973036" y="2899205"/>
                  <a:ext cx="850896" cy="333009"/>
                </a:xfrm>
                <a:prstGeom prst="rect">
                  <a:avLst/>
                </a:prstGeom>
                <a:blipFill>
                  <a:blip r:embed="rId14"/>
                  <a:stretch>
                    <a:fillRect b="-16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DE7EF878-5FAA-F7FB-D441-B2B34789C021}"/>
                    </a:ext>
                  </a:extLst>
                </p:cNvPr>
                <p:cNvSpPr txBox="1"/>
                <p:nvPr/>
              </p:nvSpPr>
              <p:spPr>
                <a:xfrm>
                  <a:off x="4666127" y="2750166"/>
                  <a:ext cx="508116" cy="3330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ctrlPr>
                          </m:sSubPr>
                          <m:e>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𝑫</m:t>
                            </m:r>
                          </m:e>
                          <m:sub>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𝟏</m:t>
                            </m:r>
                          </m:sub>
                        </m:sSub>
                      </m:oMath>
                    </m:oMathPara>
                  </a14:m>
                  <a:endParaRPr kumimoji="0" lang="en-US" sz="1400" b="1" i="0" u="none" strike="noStrike" kern="0" cap="none" spc="0" normalizeH="0" baseline="0" noProof="0" dirty="0">
                    <a:ln>
                      <a:noFill/>
                    </a:ln>
                    <a:solidFill>
                      <a:srgbClr val="0070C0"/>
                    </a:solidFill>
                    <a:effectLst/>
                    <a:uLnTx/>
                    <a:uFillTx/>
                    <a:latin typeface="Aptos" panose="02110004020202020204"/>
                  </a:endParaRPr>
                </a:p>
              </p:txBody>
            </p:sp>
          </mc:Choice>
          <mc:Fallback xmlns="">
            <p:sp>
              <p:nvSpPr>
                <p:cNvPr id="84" name="TextBox 83">
                  <a:extLst>
                    <a:ext uri="{FF2B5EF4-FFF2-40B4-BE49-F238E27FC236}">
                      <a16:creationId xmlns:a16="http://schemas.microsoft.com/office/drawing/2014/main" id="{3A3CC32C-D649-DAC2-EC86-FACCFE42BDA5}"/>
                    </a:ext>
                  </a:extLst>
                </p:cNvPr>
                <p:cNvSpPr txBox="1">
                  <a:spLocks noRot="1" noChangeAspect="1" noMove="1" noResize="1" noEditPoints="1" noAdjustHandles="1" noChangeArrowheads="1" noChangeShapeType="1" noTextEdit="1"/>
                </p:cNvSpPr>
                <p:nvPr/>
              </p:nvSpPr>
              <p:spPr>
                <a:xfrm>
                  <a:off x="4666127" y="2750166"/>
                  <a:ext cx="508116" cy="333009"/>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1172093-823C-979F-D1EE-1CDC9ABF986F}"/>
                    </a:ext>
                  </a:extLst>
                </p:cNvPr>
                <p:cNvSpPr txBox="1"/>
                <p:nvPr/>
              </p:nvSpPr>
              <p:spPr>
                <a:xfrm>
                  <a:off x="5960352" y="2537357"/>
                  <a:ext cx="508116" cy="333009"/>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ctrlPr>
                          </m:sSubPr>
                          <m:e>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𝑫</m:t>
                            </m:r>
                          </m:e>
                          <m:sub>
                            <m:r>
                              <a:rPr kumimoji="0" lang="en-US" sz="1400" b="1" i="1" u="none" strike="noStrike" kern="0" cap="none" spc="0" normalizeH="0" baseline="0" noProof="0" smtClean="0">
                                <a:ln>
                                  <a:noFill/>
                                </a:ln>
                                <a:solidFill>
                                  <a:srgbClr val="0070C0"/>
                                </a:solidFill>
                                <a:effectLst/>
                                <a:uLnTx/>
                                <a:uFillTx/>
                                <a:latin typeface="Cambria Math" panose="02040503050406030204" pitchFamily="18" charset="0"/>
                              </a:rPr>
                              <m:t>𝟐</m:t>
                            </m:r>
                          </m:sub>
                        </m:sSub>
                      </m:oMath>
                    </m:oMathPara>
                  </a14:m>
                  <a:endParaRPr kumimoji="0" lang="en-US" sz="1400" b="1" i="0" u="none" strike="noStrike" kern="0" cap="none" spc="0" normalizeH="0" baseline="0" noProof="0" dirty="0">
                    <a:ln>
                      <a:noFill/>
                    </a:ln>
                    <a:solidFill>
                      <a:srgbClr val="0070C0"/>
                    </a:solidFill>
                    <a:effectLst/>
                    <a:uLnTx/>
                    <a:uFillTx/>
                    <a:latin typeface="Aptos" panose="02110004020202020204"/>
                  </a:endParaRPr>
                </a:p>
              </p:txBody>
            </p:sp>
          </mc:Choice>
          <mc:Fallback xmlns="">
            <p:sp>
              <p:nvSpPr>
                <p:cNvPr id="85" name="TextBox 84">
                  <a:extLst>
                    <a:ext uri="{FF2B5EF4-FFF2-40B4-BE49-F238E27FC236}">
                      <a16:creationId xmlns:a16="http://schemas.microsoft.com/office/drawing/2014/main" id="{0D1A53AB-2850-F169-90CA-A8901B1D2A07}"/>
                    </a:ext>
                  </a:extLst>
                </p:cNvPr>
                <p:cNvSpPr txBox="1">
                  <a:spLocks noRot="1" noChangeAspect="1" noMove="1" noResize="1" noEditPoints="1" noAdjustHandles="1" noChangeArrowheads="1" noChangeShapeType="1" noTextEdit="1"/>
                </p:cNvSpPr>
                <p:nvPr/>
              </p:nvSpPr>
              <p:spPr>
                <a:xfrm>
                  <a:off x="5960352" y="2537357"/>
                  <a:ext cx="508116" cy="333009"/>
                </a:xfrm>
                <a:prstGeom prst="rect">
                  <a:avLst/>
                </a:prstGeom>
                <a:blipFill>
                  <a:blip r:embed="rId16"/>
                  <a:stretch>
                    <a:fillRect/>
                  </a:stretch>
                </a:blipFill>
              </p:spPr>
              <p:txBody>
                <a:bodyPr/>
                <a:lstStyle/>
                <a:p>
                  <a:r>
                    <a:rPr lang="en-US">
                      <a:noFill/>
                    </a:rPr>
                    <a:t> </a:t>
                  </a:r>
                </a:p>
              </p:txBody>
            </p:sp>
          </mc:Fallback>
        </mc:AlternateContent>
        <p:sp>
          <p:nvSpPr>
            <p:cNvPr id="31" name="Rectangle 30">
              <a:extLst>
                <a:ext uri="{FF2B5EF4-FFF2-40B4-BE49-F238E27FC236}">
                  <a16:creationId xmlns:a16="http://schemas.microsoft.com/office/drawing/2014/main" id="{ED02FD35-46D0-F4A0-4FD6-2D0FB8B1B0D3}"/>
                </a:ext>
              </a:extLst>
            </p:cNvPr>
            <p:cNvSpPr/>
            <p:nvPr/>
          </p:nvSpPr>
          <p:spPr>
            <a:xfrm rot="828325">
              <a:off x="4228776" y="2095768"/>
              <a:ext cx="302894" cy="128291"/>
            </a:xfrm>
            <a:prstGeom prst="rect">
              <a:avLst/>
            </a:prstGeom>
            <a:solidFill>
              <a:srgbClr val="4EA72E"/>
            </a:solidFill>
            <a:ln w="19050" cap="flat" cmpd="sng" algn="ctr">
              <a:solidFill>
                <a:srgbClr val="4EA72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32" name="Flowchart: Document 31">
              <a:extLst>
                <a:ext uri="{FF2B5EF4-FFF2-40B4-BE49-F238E27FC236}">
                  <a16:creationId xmlns:a16="http://schemas.microsoft.com/office/drawing/2014/main" id="{D68B2E64-1988-2EEE-5C34-F2537529FFF3}"/>
                </a:ext>
              </a:extLst>
            </p:cNvPr>
            <p:cNvSpPr/>
            <p:nvPr/>
          </p:nvSpPr>
          <p:spPr>
            <a:xfrm rot="16200000">
              <a:off x="7076614" y="2162306"/>
              <a:ext cx="558504" cy="604843"/>
            </a:xfrm>
            <a:prstGeom prst="flowChartDocument">
              <a:avLst/>
            </a:prstGeom>
            <a:gradFill flip="none" rotWithShape="1">
              <a:gsLst>
                <a:gs pos="50000">
                  <a:schemeClr val="bg1"/>
                </a:gs>
                <a:gs pos="0">
                  <a:srgbClr val="7030A0"/>
                </a:gs>
                <a:gs pos="100000">
                  <a:srgbClr val="7030A0"/>
                </a:gs>
              </a:gsLst>
              <a:lin ang="10800000" scaled="0"/>
              <a:tileRect/>
            </a:gradFill>
            <a:ln>
              <a:solidFill>
                <a:srgbClr val="A02B9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65" name="Group 64">
            <a:extLst>
              <a:ext uri="{FF2B5EF4-FFF2-40B4-BE49-F238E27FC236}">
                <a16:creationId xmlns:a16="http://schemas.microsoft.com/office/drawing/2014/main" id="{38804B7F-FC39-865F-8290-10FB2A2F9E17}"/>
              </a:ext>
            </a:extLst>
          </p:cNvPr>
          <p:cNvGrpSpPr/>
          <p:nvPr/>
        </p:nvGrpSpPr>
        <p:grpSpPr>
          <a:xfrm>
            <a:off x="239843" y="3609599"/>
            <a:ext cx="1140383" cy="1168554"/>
            <a:chOff x="9496994" y="4272305"/>
            <a:chExt cx="1684180" cy="1900821"/>
          </a:xfrm>
        </p:grpSpPr>
        <p:grpSp>
          <p:nvGrpSpPr>
            <p:cNvPr id="66" name="Group 65">
              <a:extLst>
                <a:ext uri="{FF2B5EF4-FFF2-40B4-BE49-F238E27FC236}">
                  <a16:creationId xmlns:a16="http://schemas.microsoft.com/office/drawing/2014/main" id="{096B2D1D-C97E-77A3-E193-4A3DFD415098}"/>
                </a:ext>
              </a:extLst>
            </p:cNvPr>
            <p:cNvGrpSpPr/>
            <p:nvPr/>
          </p:nvGrpSpPr>
          <p:grpSpPr>
            <a:xfrm>
              <a:off x="9496994" y="4272305"/>
              <a:ext cx="1684180" cy="1900821"/>
              <a:chOff x="8685480" y="4286116"/>
              <a:chExt cx="1876833" cy="1900821"/>
            </a:xfrm>
          </p:grpSpPr>
          <p:grpSp>
            <p:nvGrpSpPr>
              <p:cNvPr id="69" name="Group 68">
                <a:extLst>
                  <a:ext uri="{FF2B5EF4-FFF2-40B4-BE49-F238E27FC236}">
                    <a16:creationId xmlns:a16="http://schemas.microsoft.com/office/drawing/2014/main" id="{02AAA206-0796-A766-43B9-2CF0F73E3956}"/>
                  </a:ext>
                </a:extLst>
              </p:cNvPr>
              <p:cNvGrpSpPr/>
              <p:nvPr/>
            </p:nvGrpSpPr>
            <p:grpSpPr>
              <a:xfrm>
                <a:off x="8839395" y="4395038"/>
                <a:ext cx="1687733" cy="1503827"/>
                <a:chOff x="8839395" y="4395038"/>
                <a:chExt cx="1687733" cy="1503827"/>
              </a:xfrm>
            </p:grpSpPr>
            <p:sp>
              <p:nvSpPr>
                <p:cNvPr id="71" name="Oval 70">
                  <a:extLst>
                    <a:ext uri="{FF2B5EF4-FFF2-40B4-BE49-F238E27FC236}">
                      <a16:creationId xmlns:a16="http://schemas.microsoft.com/office/drawing/2014/main" id="{9549AC36-E571-E246-8EB7-B64864A0AA32}"/>
                    </a:ext>
                  </a:extLst>
                </p:cNvPr>
                <p:cNvSpPr/>
                <p:nvPr/>
              </p:nvSpPr>
              <p:spPr>
                <a:xfrm>
                  <a:off x="8842159" y="4422318"/>
                  <a:ext cx="139610" cy="142874"/>
                </a:xfrm>
                <a:prstGeom prst="ellipse">
                  <a:avLst/>
                </a:prstGeom>
                <a:solidFill>
                  <a:srgbClr val="00B0F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2" name="Oval 71">
                  <a:extLst>
                    <a:ext uri="{FF2B5EF4-FFF2-40B4-BE49-F238E27FC236}">
                      <a16:creationId xmlns:a16="http://schemas.microsoft.com/office/drawing/2014/main" id="{A508A38A-A37A-1DB5-9D63-6514849F72E8}"/>
                    </a:ext>
                  </a:extLst>
                </p:cNvPr>
                <p:cNvSpPr/>
                <p:nvPr/>
              </p:nvSpPr>
              <p:spPr>
                <a:xfrm>
                  <a:off x="8839395" y="4644004"/>
                  <a:ext cx="139610" cy="142874"/>
                </a:xfrm>
                <a:prstGeom prst="ellipse">
                  <a:avLst/>
                </a:prstGeom>
                <a:solidFill>
                  <a:schemeClr val="accent2"/>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3" name="Oval 72">
                  <a:extLst>
                    <a:ext uri="{FF2B5EF4-FFF2-40B4-BE49-F238E27FC236}">
                      <a16:creationId xmlns:a16="http://schemas.microsoft.com/office/drawing/2014/main" id="{4FE46D0B-66D8-3831-EBFD-54A6C9A071D0}"/>
                    </a:ext>
                  </a:extLst>
                </p:cNvPr>
                <p:cNvSpPr/>
                <p:nvPr/>
              </p:nvSpPr>
              <p:spPr>
                <a:xfrm>
                  <a:off x="8839395" y="4865690"/>
                  <a:ext cx="139610" cy="142874"/>
                </a:xfrm>
                <a:prstGeom prst="ellipse">
                  <a:avLst/>
                </a:prstGeom>
                <a:solidFill>
                  <a:srgbClr val="7030A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4" name="Oval 73">
                  <a:extLst>
                    <a:ext uri="{FF2B5EF4-FFF2-40B4-BE49-F238E27FC236}">
                      <a16:creationId xmlns:a16="http://schemas.microsoft.com/office/drawing/2014/main" id="{AAD0B8C5-4160-DBA6-F6C6-7718F6C24EEC}"/>
                    </a:ext>
                  </a:extLst>
                </p:cNvPr>
                <p:cNvSpPr/>
                <p:nvPr/>
              </p:nvSpPr>
              <p:spPr>
                <a:xfrm>
                  <a:off x="8839395" y="5088225"/>
                  <a:ext cx="139610" cy="142874"/>
                </a:xfrm>
                <a:prstGeom prst="ellipse">
                  <a:avLst/>
                </a:prstGeom>
                <a:solidFill>
                  <a:srgbClr val="FF000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5" name="Oval 74">
                  <a:extLst>
                    <a:ext uri="{FF2B5EF4-FFF2-40B4-BE49-F238E27FC236}">
                      <a16:creationId xmlns:a16="http://schemas.microsoft.com/office/drawing/2014/main" id="{AA569F8B-9CD8-5AFB-6CA7-29F7BB7555F3}"/>
                    </a:ext>
                  </a:extLst>
                </p:cNvPr>
                <p:cNvSpPr/>
                <p:nvPr/>
              </p:nvSpPr>
              <p:spPr>
                <a:xfrm>
                  <a:off x="8839395" y="5311696"/>
                  <a:ext cx="139610" cy="142874"/>
                </a:xfrm>
                <a:prstGeom prst="ellipse">
                  <a:avLst/>
                </a:prstGeom>
                <a:solidFill>
                  <a:srgbClr val="00B050"/>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6" name="Oval 75">
                  <a:extLst>
                    <a:ext uri="{FF2B5EF4-FFF2-40B4-BE49-F238E27FC236}">
                      <a16:creationId xmlns:a16="http://schemas.microsoft.com/office/drawing/2014/main" id="{13143D70-7A73-5FB9-F88B-0D865E8EDB92}"/>
                    </a:ext>
                  </a:extLst>
                </p:cNvPr>
                <p:cNvSpPr/>
                <p:nvPr/>
              </p:nvSpPr>
              <p:spPr>
                <a:xfrm>
                  <a:off x="8839395" y="5533382"/>
                  <a:ext cx="139610" cy="142874"/>
                </a:xfrm>
                <a:prstGeom prst="ellipse">
                  <a:avLst/>
                </a:prstGeom>
                <a:solidFill>
                  <a:schemeClr val="accent6">
                    <a:lumMod val="75000"/>
                  </a:schemeClr>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7" name="Oval 76">
                  <a:extLst>
                    <a:ext uri="{FF2B5EF4-FFF2-40B4-BE49-F238E27FC236}">
                      <a16:creationId xmlns:a16="http://schemas.microsoft.com/office/drawing/2014/main" id="{E0C13CFF-8489-10F0-5660-3E6607C0D399}"/>
                    </a:ext>
                  </a:extLst>
                </p:cNvPr>
                <p:cNvSpPr/>
                <p:nvPr/>
              </p:nvSpPr>
              <p:spPr>
                <a:xfrm>
                  <a:off x="8839395" y="5755991"/>
                  <a:ext cx="139610" cy="142874"/>
                </a:xfrm>
                <a:prstGeom prst="ellipse">
                  <a:avLst/>
                </a:prstGeom>
                <a:solidFill>
                  <a:schemeClr val="bg2">
                    <a:lumMod val="75000"/>
                  </a:schemeClr>
                </a:solidFill>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8" name="TextBox 77">
                  <a:extLst>
                    <a:ext uri="{FF2B5EF4-FFF2-40B4-BE49-F238E27FC236}">
                      <a16:creationId xmlns:a16="http://schemas.microsoft.com/office/drawing/2014/main" id="{D95D4819-0CB6-9745-E3AF-ED273DB7AA4E}"/>
                    </a:ext>
                  </a:extLst>
                </p:cNvPr>
                <p:cNvSpPr txBox="1"/>
                <p:nvPr/>
              </p:nvSpPr>
              <p:spPr>
                <a:xfrm>
                  <a:off x="9180731" y="4395038"/>
                  <a:ext cx="1252462" cy="163913"/>
                </a:xfrm>
                <a:prstGeom prst="rect">
                  <a:avLst/>
                </a:prstGeom>
                <a:noFill/>
              </p:spPr>
              <p:txBody>
                <a:bodyPr wrap="square" lIns="0" tIns="0" rIns="0" bIns="0" rtlCol="0" anchor="ctr">
                  <a:noAutofit/>
                </a:bodyPr>
                <a:lstStyle/>
                <a:p>
                  <a:r>
                    <a:rPr lang="en-US" sz="900" dirty="0"/>
                    <a:t>Solenoids.</a:t>
                  </a:r>
                </a:p>
              </p:txBody>
            </p:sp>
            <p:sp>
              <p:nvSpPr>
                <p:cNvPr id="79" name="TextBox 78">
                  <a:extLst>
                    <a:ext uri="{FF2B5EF4-FFF2-40B4-BE49-F238E27FC236}">
                      <a16:creationId xmlns:a16="http://schemas.microsoft.com/office/drawing/2014/main" id="{FB52D85B-4D3D-39E5-2D87-851382047384}"/>
                    </a:ext>
                  </a:extLst>
                </p:cNvPr>
                <p:cNvSpPr txBox="1"/>
                <p:nvPr/>
              </p:nvSpPr>
              <p:spPr>
                <a:xfrm>
                  <a:off x="9177967" y="4620049"/>
                  <a:ext cx="1349161" cy="163913"/>
                </a:xfrm>
                <a:prstGeom prst="rect">
                  <a:avLst/>
                </a:prstGeom>
                <a:noFill/>
              </p:spPr>
              <p:txBody>
                <a:bodyPr wrap="square" lIns="0" tIns="0" rIns="0" bIns="0" rtlCol="0" anchor="ctr">
                  <a:noAutofit/>
                </a:bodyPr>
                <a:lstStyle/>
                <a:p>
                  <a:r>
                    <a:rPr lang="en-US" sz="900" dirty="0"/>
                    <a:t>Bend / merger.</a:t>
                  </a:r>
                </a:p>
              </p:txBody>
            </p:sp>
            <p:sp>
              <p:nvSpPr>
                <p:cNvPr id="80" name="TextBox 79">
                  <a:extLst>
                    <a:ext uri="{FF2B5EF4-FFF2-40B4-BE49-F238E27FC236}">
                      <a16:creationId xmlns:a16="http://schemas.microsoft.com/office/drawing/2014/main" id="{C355F242-DB12-FBF7-177F-703336A57D5C}"/>
                    </a:ext>
                  </a:extLst>
                </p:cNvPr>
                <p:cNvSpPr txBox="1"/>
                <p:nvPr/>
              </p:nvSpPr>
              <p:spPr>
                <a:xfrm>
                  <a:off x="9177967" y="4836255"/>
                  <a:ext cx="1255226" cy="163912"/>
                </a:xfrm>
                <a:prstGeom prst="rect">
                  <a:avLst/>
                </a:prstGeom>
                <a:noFill/>
              </p:spPr>
              <p:txBody>
                <a:bodyPr wrap="square" lIns="0" tIns="0" rIns="0" bIns="0" rtlCol="0" anchor="ctr">
                  <a:noAutofit/>
                </a:bodyPr>
                <a:lstStyle/>
                <a:p>
                  <a:r>
                    <a:rPr lang="en-US" sz="900" dirty="0"/>
                    <a:t>Buncher.</a:t>
                  </a:r>
                </a:p>
              </p:txBody>
            </p:sp>
            <p:sp>
              <p:nvSpPr>
                <p:cNvPr id="81" name="TextBox 80">
                  <a:extLst>
                    <a:ext uri="{FF2B5EF4-FFF2-40B4-BE49-F238E27FC236}">
                      <a16:creationId xmlns:a16="http://schemas.microsoft.com/office/drawing/2014/main" id="{6F009E9A-3D4F-37C5-B2E2-5CC7E98A841F}"/>
                    </a:ext>
                  </a:extLst>
                </p:cNvPr>
                <p:cNvSpPr txBox="1"/>
                <p:nvPr/>
              </p:nvSpPr>
              <p:spPr>
                <a:xfrm>
                  <a:off x="9175866" y="5060867"/>
                  <a:ext cx="1252463" cy="163912"/>
                </a:xfrm>
                <a:prstGeom prst="rect">
                  <a:avLst/>
                </a:prstGeom>
                <a:noFill/>
              </p:spPr>
              <p:txBody>
                <a:bodyPr wrap="square" lIns="0" tIns="0" rIns="0" bIns="0" rtlCol="0" anchor="ctr">
                  <a:noAutofit/>
                </a:bodyPr>
                <a:lstStyle/>
                <a:p>
                  <a:r>
                    <a:rPr lang="en-US" sz="900" dirty="0"/>
                    <a:t>Quadrupoles.</a:t>
                  </a:r>
                </a:p>
              </p:txBody>
            </p:sp>
            <p:sp>
              <p:nvSpPr>
                <p:cNvPr id="82" name="TextBox 81">
                  <a:extLst>
                    <a:ext uri="{FF2B5EF4-FFF2-40B4-BE49-F238E27FC236}">
                      <a16:creationId xmlns:a16="http://schemas.microsoft.com/office/drawing/2014/main" id="{E3BBF08F-E4F6-FDD4-86D7-A58926AA90F0}"/>
                    </a:ext>
                  </a:extLst>
                </p:cNvPr>
                <p:cNvSpPr txBox="1"/>
                <p:nvPr/>
              </p:nvSpPr>
              <p:spPr>
                <a:xfrm>
                  <a:off x="9175865" y="5291529"/>
                  <a:ext cx="1349161" cy="163912"/>
                </a:xfrm>
                <a:prstGeom prst="rect">
                  <a:avLst/>
                </a:prstGeom>
                <a:noFill/>
              </p:spPr>
              <p:txBody>
                <a:bodyPr wrap="square" lIns="0" tIns="0" rIns="0" bIns="0" rtlCol="0" anchor="ctr">
                  <a:noAutofit/>
                </a:bodyPr>
                <a:lstStyle/>
                <a:p>
                  <a:r>
                    <a:rPr lang="en-US" sz="900" dirty="0"/>
                    <a:t>Chopper.</a:t>
                  </a:r>
                </a:p>
              </p:txBody>
            </p:sp>
            <p:sp>
              <p:nvSpPr>
                <p:cNvPr id="83" name="TextBox 82">
                  <a:extLst>
                    <a:ext uri="{FF2B5EF4-FFF2-40B4-BE49-F238E27FC236}">
                      <a16:creationId xmlns:a16="http://schemas.microsoft.com/office/drawing/2014/main" id="{D5CDB40F-1F9B-EA66-B151-9FA6C9C6FFC0}"/>
                    </a:ext>
                  </a:extLst>
                </p:cNvPr>
                <p:cNvSpPr txBox="1"/>
                <p:nvPr/>
              </p:nvSpPr>
              <p:spPr>
                <a:xfrm>
                  <a:off x="9175865" y="5532485"/>
                  <a:ext cx="1349161" cy="137817"/>
                </a:xfrm>
                <a:prstGeom prst="rect">
                  <a:avLst/>
                </a:prstGeom>
                <a:noFill/>
              </p:spPr>
              <p:txBody>
                <a:bodyPr wrap="square" lIns="0" tIns="0" rIns="0" bIns="0" rtlCol="0" anchor="ctr">
                  <a:noAutofit/>
                </a:bodyPr>
                <a:lstStyle/>
                <a:p>
                  <a:r>
                    <a:rPr lang="en-US" sz="900" dirty="0"/>
                    <a:t>Deflectors.</a:t>
                  </a:r>
                </a:p>
              </p:txBody>
            </p:sp>
            <p:sp>
              <p:nvSpPr>
                <p:cNvPr id="84" name="TextBox 83">
                  <a:extLst>
                    <a:ext uri="{FF2B5EF4-FFF2-40B4-BE49-F238E27FC236}">
                      <a16:creationId xmlns:a16="http://schemas.microsoft.com/office/drawing/2014/main" id="{292C06E8-12C8-FAE2-76F4-E1A0EDE301FF}"/>
                    </a:ext>
                  </a:extLst>
                </p:cNvPr>
                <p:cNvSpPr txBox="1"/>
                <p:nvPr/>
              </p:nvSpPr>
              <p:spPr>
                <a:xfrm>
                  <a:off x="9175865" y="5781072"/>
                  <a:ext cx="1252463" cy="89425"/>
                </a:xfrm>
                <a:prstGeom prst="rect">
                  <a:avLst/>
                </a:prstGeom>
                <a:noFill/>
              </p:spPr>
              <p:txBody>
                <a:bodyPr wrap="square" lIns="0" tIns="0" rIns="0" bIns="0" rtlCol="0" anchor="ctr">
                  <a:noAutofit/>
                </a:bodyPr>
                <a:lstStyle/>
                <a:p>
                  <a:r>
                    <a:rPr lang="en-US" sz="900" dirty="0"/>
                    <a:t>Sources.</a:t>
                  </a:r>
                </a:p>
              </p:txBody>
            </p:sp>
          </p:grpSp>
          <p:sp>
            <p:nvSpPr>
              <p:cNvPr id="70" name="Rectangle 69">
                <a:extLst>
                  <a:ext uri="{FF2B5EF4-FFF2-40B4-BE49-F238E27FC236}">
                    <a16:creationId xmlns:a16="http://schemas.microsoft.com/office/drawing/2014/main" id="{7B708B44-8172-5696-CECB-7E02018F63AA}"/>
                  </a:ext>
                </a:extLst>
              </p:cNvPr>
              <p:cNvSpPr/>
              <p:nvPr/>
            </p:nvSpPr>
            <p:spPr>
              <a:xfrm>
                <a:off x="8685480" y="4286116"/>
                <a:ext cx="1876833" cy="1900821"/>
              </a:xfrm>
              <a:prstGeom prst="rect">
                <a:avLst/>
              </a:prstGeom>
              <a:noFill/>
              <a:ln>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grpSp>
        <p:sp>
          <p:nvSpPr>
            <p:cNvPr id="67" name="Oval 66">
              <a:extLst>
                <a:ext uri="{FF2B5EF4-FFF2-40B4-BE49-F238E27FC236}">
                  <a16:creationId xmlns:a16="http://schemas.microsoft.com/office/drawing/2014/main" id="{2A43A817-33A3-A765-2114-44BB20B1E690}"/>
                </a:ext>
              </a:extLst>
            </p:cNvPr>
            <p:cNvSpPr/>
            <p:nvPr/>
          </p:nvSpPr>
          <p:spPr>
            <a:xfrm>
              <a:off x="9635110" y="5970351"/>
              <a:ext cx="125279" cy="142874"/>
            </a:xfrm>
            <a:prstGeom prst="ellipse">
              <a:avLst/>
            </a:prstGeom>
            <a:gradFill>
              <a:gsLst>
                <a:gs pos="50000">
                  <a:schemeClr val="bg1"/>
                </a:gs>
                <a:gs pos="0">
                  <a:srgbClr val="7030A0"/>
                </a:gs>
                <a:gs pos="100000">
                  <a:srgbClr val="7030A0"/>
                </a:gs>
              </a:gsLst>
              <a:lin ang="16200000" scaled="0"/>
            </a:gradFill>
            <a:ln>
              <a:solidFill>
                <a:srgbClr val="A02B93"/>
              </a:solidFill>
              <a:prstDash val="sysDot"/>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68" name="TextBox 67">
              <a:extLst>
                <a:ext uri="{FF2B5EF4-FFF2-40B4-BE49-F238E27FC236}">
                  <a16:creationId xmlns:a16="http://schemas.microsoft.com/office/drawing/2014/main" id="{D95EE654-2E0F-9457-6EFD-28A6745B2000}"/>
                </a:ext>
              </a:extLst>
            </p:cNvPr>
            <p:cNvSpPr txBox="1"/>
            <p:nvPr/>
          </p:nvSpPr>
          <p:spPr>
            <a:xfrm>
              <a:off x="9937042" y="5995431"/>
              <a:ext cx="1123900" cy="89427"/>
            </a:xfrm>
            <a:prstGeom prst="rect">
              <a:avLst/>
            </a:prstGeom>
            <a:noFill/>
          </p:spPr>
          <p:txBody>
            <a:bodyPr wrap="square" lIns="0" tIns="0" rIns="0" bIns="0" rtlCol="0" anchor="ctr">
              <a:noAutofit/>
            </a:bodyPr>
            <a:lstStyle/>
            <a:p>
              <a:r>
                <a:rPr lang="en-US" sz="900" dirty="0"/>
                <a:t>RFQ.</a:t>
              </a:r>
            </a:p>
          </p:txBody>
        </p:sp>
      </p:grpSp>
      <p:grpSp>
        <p:nvGrpSpPr>
          <p:cNvPr id="109" name="Group 108">
            <a:extLst>
              <a:ext uri="{FF2B5EF4-FFF2-40B4-BE49-F238E27FC236}">
                <a16:creationId xmlns:a16="http://schemas.microsoft.com/office/drawing/2014/main" id="{9E3C765A-B63D-D0FB-BE9C-B5B06E0FD70F}"/>
              </a:ext>
            </a:extLst>
          </p:cNvPr>
          <p:cNvGrpSpPr/>
          <p:nvPr/>
        </p:nvGrpSpPr>
        <p:grpSpPr>
          <a:xfrm>
            <a:off x="6852938" y="496265"/>
            <a:ext cx="1746554" cy="1076798"/>
            <a:chOff x="4865816" y="3102883"/>
            <a:chExt cx="1746554" cy="1076798"/>
          </a:xfrm>
        </p:grpSpPr>
        <p:grpSp>
          <p:nvGrpSpPr>
            <p:cNvPr id="85" name="Group 84">
              <a:extLst>
                <a:ext uri="{FF2B5EF4-FFF2-40B4-BE49-F238E27FC236}">
                  <a16:creationId xmlns:a16="http://schemas.microsoft.com/office/drawing/2014/main" id="{EE07B2AB-4BE1-DFE8-0BB3-78A2622AE0AC}"/>
                </a:ext>
              </a:extLst>
            </p:cNvPr>
            <p:cNvGrpSpPr/>
            <p:nvPr/>
          </p:nvGrpSpPr>
          <p:grpSpPr>
            <a:xfrm>
              <a:off x="4865816" y="3102883"/>
              <a:ext cx="1746554" cy="1021065"/>
              <a:chOff x="2041607" y="2893280"/>
              <a:chExt cx="2996398" cy="1751746"/>
            </a:xfrm>
          </p:grpSpPr>
          <p:sp>
            <p:nvSpPr>
              <p:cNvPr id="86" name="Cylinder 85">
                <a:extLst>
                  <a:ext uri="{FF2B5EF4-FFF2-40B4-BE49-F238E27FC236}">
                    <a16:creationId xmlns:a16="http://schemas.microsoft.com/office/drawing/2014/main" id="{51152494-A05C-F274-CA1E-8CE89EBE6121}"/>
                  </a:ext>
                </a:extLst>
              </p:cNvPr>
              <p:cNvSpPr/>
              <p:nvPr/>
            </p:nvSpPr>
            <p:spPr>
              <a:xfrm rot="5400000">
                <a:off x="3111500" y="3771900"/>
                <a:ext cx="482600" cy="736600"/>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Cylinder 86">
                <a:extLst>
                  <a:ext uri="{FF2B5EF4-FFF2-40B4-BE49-F238E27FC236}">
                    <a16:creationId xmlns:a16="http://schemas.microsoft.com/office/drawing/2014/main" id="{D6E4A201-3441-3923-7B74-DC8BB336324F}"/>
                  </a:ext>
                </a:extLst>
              </p:cNvPr>
              <p:cNvSpPr/>
              <p:nvPr/>
            </p:nvSpPr>
            <p:spPr>
              <a:xfrm rot="5400000">
                <a:off x="2455810" y="3927475"/>
                <a:ext cx="482600" cy="425450"/>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ylinder 87">
                <a:extLst>
                  <a:ext uri="{FF2B5EF4-FFF2-40B4-BE49-F238E27FC236}">
                    <a16:creationId xmlns:a16="http://schemas.microsoft.com/office/drawing/2014/main" id="{0B75D128-7178-25CE-66CC-E40765C20DBC}"/>
                  </a:ext>
                </a:extLst>
              </p:cNvPr>
              <p:cNvSpPr/>
              <p:nvPr/>
            </p:nvSpPr>
            <p:spPr>
              <a:xfrm rot="5400000">
                <a:off x="3767190" y="3927475"/>
                <a:ext cx="482600" cy="425450"/>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4B03E8B3-2B11-E1CE-4096-209D22B78244}"/>
                  </a:ext>
                </a:extLst>
              </p:cNvPr>
              <p:cNvSpPr/>
              <p:nvPr/>
            </p:nvSpPr>
            <p:spPr>
              <a:xfrm>
                <a:off x="3277367" y="3467099"/>
                <a:ext cx="150865" cy="431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9B96B495-93C6-AE35-6E52-D0B14F0253E2}"/>
                  </a:ext>
                </a:extLst>
              </p:cNvPr>
              <p:cNvCxnSpPr>
                <a:cxnSpLocks/>
              </p:cNvCxnSpPr>
              <p:nvPr/>
            </p:nvCxnSpPr>
            <p:spPr>
              <a:xfrm>
                <a:off x="3428232" y="3590925"/>
                <a:ext cx="367533"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1" name="Oval 90">
                <a:extLst>
                  <a:ext uri="{FF2B5EF4-FFF2-40B4-BE49-F238E27FC236}">
                    <a16:creationId xmlns:a16="http://schemas.microsoft.com/office/drawing/2014/main" id="{6E406FF3-419A-05E6-62E6-97B105073EE4}"/>
                  </a:ext>
                </a:extLst>
              </p:cNvPr>
              <p:cNvSpPr/>
              <p:nvPr/>
            </p:nvSpPr>
            <p:spPr>
              <a:xfrm>
                <a:off x="3809232" y="3379787"/>
                <a:ext cx="422275" cy="422275"/>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6CDDFC48-C682-51DE-4BC2-3E73357320B8}"/>
                  </a:ext>
                </a:extLst>
              </p:cNvPr>
              <p:cNvSpPr/>
              <p:nvPr/>
            </p:nvSpPr>
            <p:spPr>
              <a:xfrm>
                <a:off x="3863560" y="3497105"/>
                <a:ext cx="324266" cy="187640"/>
              </a:xfrm>
              <a:custGeom>
                <a:avLst/>
                <a:gdLst>
                  <a:gd name="connsiteX0" fmla="*/ 0 w 615950"/>
                  <a:gd name="connsiteY0" fmla="*/ 216727 h 452641"/>
                  <a:gd name="connsiteX1" fmla="*/ 146050 w 615950"/>
                  <a:gd name="connsiteY1" fmla="*/ 7177 h 452641"/>
                  <a:gd name="connsiteX2" fmla="*/ 485775 w 615950"/>
                  <a:gd name="connsiteY2" fmla="*/ 448502 h 452641"/>
                  <a:gd name="connsiteX3" fmla="*/ 615950 w 615950"/>
                  <a:gd name="connsiteY3" fmla="*/ 226252 h 452641"/>
                </a:gdLst>
                <a:ahLst/>
                <a:cxnLst>
                  <a:cxn ang="0">
                    <a:pos x="connsiteX0" y="connsiteY0"/>
                  </a:cxn>
                  <a:cxn ang="0">
                    <a:pos x="connsiteX1" y="connsiteY1"/>
                  </a:cxn>
                  <a:cxn ang="0">
                    <a:pos x="connsiteX2" y="connsiteY2"/>
                  </a:cxn>
                  <a:cxn ang="0">
                    <a:pos x="connsiteX3" y="connsiteY3"/>
                  </a:cxn>
                </a:cxnLst>
                <a:rect l="l" t="t" r="r" b="b"/>
                <a:pathLst>
                  <a:path w="615950" h="452641">
                    <a:moveTo>
                      <a:pt x="0" y="216727"/>
                    </a:moveTo>
                    <a:cubicBezTo>
                      <a:pt x="32544" y="92637"/>
                      <a:pt x="65088" y="-31452"/>
                      <a:pt x="146050" y="7177"/>
                    </a:cubicBezTo>
                    <a:cubicBezTo>
                      <a:pt x="227013" y="45806"/>
                      <a:pt x="407458" y="411990"/>
                      <a:pt x="485775" y="448502"/>
                    </a:cubicBezTo>
                    <a:cubicBezTo>
                      <a:pt x="564092" y="485015"/>
                      <a:pt x="596371" y="269115"/>
                      <a:pt x="615950" y="226252"/>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8905A98C-9333-68B8-3CC1-5527DAA99C58}"/>
                  </a:ext>
                </a:extLst>
              </p:cNvPr>
              <p:cNvCxnSpPr>
                <a:cxnSpLocks/>
              </p:cNvCxnSpPr>
              <p:nvPr/>
            </p:nvCxnSpPr>
            <p:spPr>
              <a:xfrm>
                <a:off x="4231507" y="3590924"/>
                <a:ext cx="3119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496649C6-F013-F991-8855-98365B5BE0AC}"/>
                  </a:ext>
                </a:extLst>
              </p:cNvPr>
              <p:cNvCxnSpPr>
                <a:cxnSpLocks/>
              </p:cNvCxnSpPr>
              <p:nvPr/>
            </p:nvCxnSpPr>
            <p:spPr>
              <a:xfrm>
                <a:off x="4543425" y="3590924"/>
                <a:ext cx="0" cy="98425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72C5CF32-C2CB-EAF3-3D70-81663F59DBC8}"/>
                  </a:ext>
                </a:extLst>
              </p:cNvPr>
              <p:cNvCxnSpPr>
                <a:cxnSpLocks/>
              </p:cNvCxnSpPr>
              <p:nvPr/>
            </p:nvCxnSpPr>
            <p:spPr>
              <a:xfrm>
                <a:off x="4387466" y="4568825"/>
                <a:ext cx="3119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373A064D-A322-5A32-4332-8AD4091A4989}"/>
                  </a:ext>
                </a:extLst>
              </p:cNvPr>
              <p:cNvCxnSpPr>
                <a:cxnSpLocks/>
              </p:cNvCxnSpPr>
              <p:nvPr/>
            </p:nvCxnSpPr>
            <p:spPr>
              <a:xfrm>
                <a:off x="4441441" y="4606925"/>
                <a:ext cx="2067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F3BB0711-7DED-0547-EEE2-3F81BC7810C1}"/>
                  </a:ext>
                </a:extLst>
              </p:cNvPr>
              <p:cNvCxnSpPr>
                <a:cxnSpLocks/>
              </p:cNvCxnSpPr>
              <p:nvPr/>
            </p:nvCxnSpPr>
            <p:spPr>
              <a:xfrm>
                <a:off x="4495800" y="4641850"/>
                <a:ext cx="10795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7A419F3A-866F-4AA7-D68D-5039FC553A12}"/>
                  </a:ext>
                </a:extLst>
              </p:cNvPr>
              <p:cNvCxnSpPr>
                <a:cxnSpLocks/>
              </p:cNvCxnSpPr>
              <p:nvPr/>
            </p:nvCxnSpPr>
            <p:spPr>
              <a:xfrm>
                <a:off x="4008490" y="4381500"/>
                <a:ext cx="0" cy="1873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68BE2D27-BF53-8FED-8AD6-05C2C726DEB2}"/>
                  </a:ext>
                </a:extLst>
              </p:cNvPr>
              <p:cNvCxnSpPr>
                <a:cxnSpLocks/>
              </p:cNvCxnSpPr>
              <p:nvPr/>
            </p:nvCxnSpPr>
            <p:spPr>
              <a:xfrm>
                <a:off x="3851135" y="4572001"/>
                <a:ext cx="3119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BB7B0BAC-1684-CD2E-8EAF-40DC626D03C5}"/>
                  </a:ext>
                </a:extLst>
              </p:cNvPr>
              <p:cNvCxnSpPr>
                <a:cxnSpLocks/>
              </p:cNvCxnSpPr>
              <p:nvPr/>
            </p:nvCxnSpPr>
            <p:spPr>
              <a:xfrm>
                <a:off x="3905110" y="4610101"/>
                <a:ext cx="2067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D303F2CB-FA0D-4BF6-872C-9BAD6D142A7D}"/>
                  </a:ext>
                </a:extLst>
              </p:cNvPr>
              <p:cNvCxnSpPr>
                <a:cxnSpLocks/>
              </p:cNvCxnSpPr>
              <p:nvPr/>
            </p:nvCxnSpPr>
            <p:spPr>
              <a:xfrm>
                <a:off x="3959469" y="4645026"/>
                <a:ext cx="10795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1E60BE47-2FBF-C550-BDEA-8462A3DF7BDD}"/>
                  </a:ext>
                </a:extLst>
              </p:cNvPr>
              <p:cNvCxnSpPr>
                <a:cxnSpLocks/>
              </p:cNvCxnSpPr>
              <p:nvPr/>
            </p:nvCxnSpPr>
            <p:spPr>
              <a:xfrm>
                <a:off x="2692156" y="4381500"/>
                <a:ext cx="0" cy="1873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A15824A4-03E1-AF45-C56F-42E573FE36F8}"/>
                  </a:ext>
                </a:extLst>
              </p:cNvPr>
              <p:cNvCxnSpPr>
                <a:cxnSpLocks/>
              </p:cNvCxnSpPr>
              <p:nvPr/>
            </p:nvCxnSpPr>
            <p:spPr>
              <a:xfrm>
                <a:off x="2534801" y="4572001"/>
                <a:ext cx="3119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097D110C-3C3E-DFCC-078D-9B32E9E43185}"/>
                  </a:ext>
                </a:extLst>
              </p:cNvPr>
              <p:cNvCxnSpPr>
                <a:cxnSpLocks/>
              </p:cNvCxnSpPr>
              <p:nvPr/>
            </p:nvCxnSpPr>
            <p:spPr>
              <a:xfrm>
                <a:off x="2588776" y="4610101"/>
                <a:ext cx="20675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B52437C8-4379-4EA2-2C9E-F5EC2F6E4FFB}"/>
                  </a:ext>
                </a:extLst>
              </p:cNvPr>
              <p:cNvCxnSpPr>
                <a:cxnSpLocks/>
              </p:cNvCxnSpPr>
              <p:nvPr/>
            </p:nvCxnSpPr>
            <p:spPr>
              <a:xfrm>
                <a:off x="2643135" y="4645026"/>
                <a:ext cx="10795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6" name="TextBox 105">
                <a:extLst>
                  <a:ext uri="{FF2B5EF4-FFF2-40B4-BE49-F238E27FC236}">
                    <a16:creationId xmlns:a16="http://schemas.microsoft.com/office/drawing/2014/main" id="{6D0A612C-B96C-2BA1-A2DE-1EC537623AEA}"/>
                  </a:ext>
                </a:extLst>
              </p:cNvPr>
              <p:cNvSpPr txBox="1"/>
              <p:nvPr/>
            </p:nvSpPr>
            <p:spPr>
              <a:xfrm>
                <a:off x="2041607" y="3067368"/>
                <a:ext cx="2038390" cy="435620"/>
              </a:xfrm>
              <a:prstGeom prst="rect">
                <a:avLst/>
              </a:prstGeom>
              <a:noFill/>
            </p:spPr>
            <p:txBody>
              <a:bodyPr wrap="none" rtlCol="0">
                <a:spAutoFit/>
              </a:bodyPr>
              <a:lstStyle/>
              <a:p>
                <a:r>
                  <a:rPr lang="en-US" sz="1050" b="1" dirty="0"/>
                  <a:t>16.77-MHz LFB:</a:t>
                </a:r>
              </a:p>
            </p:txBody>
          </p:sp>
          <p:sp>
            <p:nvSpPr>
              <p:cNvPr id="107" name="TextBox 106">
                <a:extLst>
                  <a:ext uri="{FF2B5EF4-FFF2-40B4-BE49-F238E27FC236}">
                    <a16:creationId xmlns:a16="http://schemas.microsoft.com/office/drawing/2014/main" id="{B40CF631-C070-B8FB-6F59-0D58DE55AA39}"/>
                  </a:ext>
                </a:extLst>
              </p:cNvPr>
              <p:cNvSpPr txBox="1"/>
              <p:nvPr/>
            </p:nvSpPr>
            <p:spPr>
              <a:xfrm>
                <a:off x="4030910" y="2893280"/>
                <a:ext cx="1007095" cy="580826"/>
              </a:xfrm>
              <a:prstGeom prst="rect">
                <a:avLst/>
              </a:prstGeom>
              <a:noFill/>
            </p:spPr>
            <p:txBody>
              <a:bodyPr wrap="none" rtlCol="0">
                <a:spAutoFit/>
              </a:bodyPr>
              <a:lstStyle/>
              <a:p>
                <a:r>
                  <a:rPr lang="en-US" sz="1600" b="1" i="1" dirty="0"/>
                  <a:t>V</a:t>
                </a:r>
                <a:r>
                  <a:rPr lang="en-US" sz="1600" b="1" i="1" baseline="-25000" dirty="0"/>
                  <a:t>LFB</a:t>
                </a:r>
              </a:p>
            </p:txBody>
          </p:sp>
        </p:grpSp>
        <p:sp>
          <p:nvSpPr>
            <p:cNvPr id="108" name="Rectangle 107">
              <a:extLst>
                <a:ext uri="{FF2B5EF4-FFF2-40B4-BE49-F238E27FC236}">
                  <a16:creationId xmlns:a16="http://schemas.microsoft.com/office/drawing/2014/main" id="{B38DC62B-CFFF-6798-CC1F-9C28783B7280}"/>
                </a:ext>
              </a:extLst>
            </p:cNvPr>
            <p:cNvSpPr/>
            <p:nvPr/>
          </p:nvSpPr>
          <p:spPr>
            <a:xfrm>
              <a:off x="4938756" y="3160998"/>
              <a:ext cx="1599528" cy="1018683"/>
            </a:xfrm>
            <a:prstGeom prst="rect">
              <a:avLst/>
            </a:prstGeom>
            <a:noFill/>
            <a:ln w="127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TextBox 125">
            <a:extLst>
              <a:ext uri="{FF2B5EF4-FFF2-40B4-BE49-F238E27FC236}">
                <a16:creationId xmlns:a16="http://schemas.microsoft.com/office/drawing/2014/main" id="{8A86D962-F502-A402-A207-93D931BDCF9E}"/>
              </a:ext>
            </a:extLst>
          </p:cNvPr>
          <p:cNvSpPr txBox="1"/>
          <p:nvPr/>
        </p:nvSpPr>
        <p:spPr>
          <a:xfrm>
            <a:off x="3609138" y="2914149"/>
            <a:ext cx="902811" cy="261610"/>
          </a:xfrm>
          <a:prstGeom prst="rect">
            <a:avLst/>
          </a:prstGeom>
          <a:noFill/>
        </p:spPr>
        <p:txBody>
          <a:bodyPr wrap="none" rtlCol="0">
            <a:spAutoFit/>
          </a:bodyPr>
          <a:lstStyle/>
          <a:p>
            <a:r>
              <a:rPr lang="en-US" sz="1050" b="1" i="1" dirty="0"/>
              <a:t>V</a:t>
            </a:r>
            <a:r>
              <a:rPr lang="en-US" sz="1050" b="1" i="1" baseline="-25000" dirty="0"/>
              <a:t>LFB</a:t>
            </a:r>
            <a:r>
              <a:rPr lang="en-US" sz="1050" dirty="0"/>
              <a:t> = 3 kV</a:t>
            </a:r>
          </a:p>
        </p:txBody>
      </p:sp>
      <p:sp>
        <p:nvSpPr>
          <p:cNvPr id="127" name="TextBox 126">
            <a:extLst>
              <a:ext uri="{FF2B5EF4-FFF2-40B4-BE49-F238E27FC236}">
                <a16:creationId xmlns:a16="http://schemas.microsoft.com/office/drawing/2014/main" id="{924815E4-EB39-F07E-D8E8-6B59239BE674}"/>
              </a:ext>
            </a:extLst>
          </p:cNvPr>
          <p:cNvSpPr txBox="1"/>
          <p:nvPr/>
        </p:nvSpPr>
        <p:spPr>
          <a:xfrm>
            <a:off x="4606084" y="2914150"/>
            <a:ext cx="902811" cy="261610"/>
          </a:xfrm>
          <a:prstGeom prst="rect">
            <a:avLst/>
          </a:prstGeom>
          <a:noFill/>
        </p:spPr>
        <p:txBody>
          <a:bodyPr wrap="none" rtlCol="0">
            <a:spAutoFit/>
          </a:bodyPr>
          <a:lstStyle/>
          <a:p>
            <a:r>
              <a:rPr lang="en-US" sz="1050" b="1" i="1" dirty="0"/>
              <a:t>V</a:t>
            </a:r>
            <a:r>
              <a:rPr lang="en-US" sz="1050" b="1" i="1" baseline="-25000" dirty="0"/>
              <a:t>LFB</a:t>
            </a:r>
            <a:r>
              <a:rPr lang="en-US" sz="1050" dirty="0"/>
              <a:t> = 4 kV</a:t>
            </a:r>
          </a:p>
        </p:txBody>
      </p:sp>
      <p:sp>
        <p:nvSpPr>
          <p:cNvPr id="128" name="TextBox 127">
            <a:extLst>
              <a:ext uri="{FF2B5EF4-FFF2-40B4-BE49-F238E27FC236}">
                <a16:creationId xmlns:a16="http://schemas.microsoft.com/office/drawing/2014/main" id="{7F15C139-DFF5-5D15-95BD-20FF8FE31243}"/>
              </a:ext>
            </a:extLst>
          </p:cNvPr>
          <p:cNvSpPr txBox="1"/>
          <p:nvPr/>
        </p:nvSpPr>
        <p:spPr>
          <a:xfrm>
            <a:off x="5573418" y="2914148"/>
            <a:ext cx="902811" cy="261610"/>
          </a:xfrm>
          <a:prstGeom prst="rect">
            <a:avLst/>
          </a:prstGeom>
          <a:noFill/>
          <a:ln w="25400">
            <a:solidFill>
              <a:srgbClr val="00B0F0"/>
            </a:solidFill>
          </a:ln>
        </p:spPr>
        <p:txBody>
          <a:bodyPr wrap="none" rtlCol="0">
            <a:spAutoFit/>
          </a:bodyPr>
          <a:lstStyle/>
          <a:p>
            <a:r>
              <a:rPr lang="en-US" sz="1050" b="1" i="1" dirty="0"/>
              <a:t>V</a:t>
            </a:r>
            <a:r>
              <a:rPr lang="en-US" sz="1050" b="1" i="1" baseline="-25000" dirty="0"/>
              <a:t>LFB</a:t>
            </a:r>
            <a:r>
              <a:rPr lang="en-US" sz="1050" dirty="0"/>
              <a:t> = 5 kV</a:t>
            </a:r>
          </a:p>
        </p:txBody>
      </p:sp>
      <p:sp>
        <p:nvSpPr>
          <p:cNvPr id="129" name="TextBox 128">
            <a:extLst>
              <a:ext uri="{FF2B5EF4-FFF2-40B4-BE49-F238E27FC236}">
                <a16:creationId xmlns:a16="http://schemas.microsoft.com/office/drawing/2014/main" id="{E9E061EB-49DC-4E51-FBB1-2BB4E90879C1}"/>
              </a:ext>
            </a:extLst>
          </p:cNvPr>
          <p:cNvSpPr txBox="1"/>
          <p:nvPr/>
        </p:nvSpPr>
        <p:spPr>
          <a:xfrm>
            <a:off x="6702360" y="2920029"/>
            <a:ext cx="902811" cy="261610"/>
          </a:xfrm>
          <a:prstGeom prst="rect">
            <a:avLst/>
          </a:prstGeom>
          <a:noFill/>
        </p:spPr>
        <p:txBody>
          <a:bodyPr wrap="none" rtlCol="0">
            <a:spAutoFit/>
          </a:bodyPr>
          <a:lstStyle/>
          <a:p>
            <a:r>
              <a:rPr lang="en-US" sz="1050" b="1" i="1" dirty="0"/>
              <a:t>V</a:t>
            </a:r>
            <a:r>
              <a:rPr lang="en-US" sz="1050" b="1" i="1" baseline="-25000" dirty="0"/>
              <a:t>LFB</a:t>
            </a:r>
            <a:r>
              <a:rPr lang="en-US" sz="1050" dirty="0"/>
              <a:t> = 6 kV</a:t>
            </a:r>
          </a:p>
        </p:txBody>
      </p:sp>
      <p:sp>
        <p:nvSpPr>
          <p:cNvPr id="130" name="TextBox 129">
            <a:extLst>
              <a:ext uri="{FF2B5EF4-FFF2-40B4-BE49-F238E27FC236}">
                <a16:creationId xmlns:a16="http://schemas.microsoft.com/office/drawing/2014/main" id="{BC0AB387-371E-83C3-0EC0-134E109196E9}"/>
              </a:ext>
            </a:extLst>
          </p:cNvPr>
          <p:cNvSpPr txBox="1"/>
          <p:nvPr/>
        </p:nvSpPr>
        <p:spPr>
          <a:xfrm>
            <a:off x="7759041" y="2915327"/>
            <a:ext cx="902811" cy="261610"/>
          </a:xfrm>
          <a:prstGeom prst="rect">
            <a:avLst/>
          </a:prstGeom>
          <a:noFill/>
        </p:spPr>
        <p:txBody>
          <a:bodyPr wrap="none" rtlCol="0">
            <a:spAutoFit/>
          </a:bodyPr>
          <a:lstStyle/>
          <a:p>
            <a:r>
              <a:rPr lang="en-US" sz="1050" b="1" i="1" dirty="0"/>
              <a:t>V</a:t>
            </a:r>
            <a:r>
              <a:rPr lang="en-US" sz="1050" b="1" i="1" baseline="-25000" dirty="0"/>
              <a:t>LFB</a:t>
            </a:r>
            <a:r>
              <a:rPr lang="en-US" sz="1050" dirty="0"/>
              <a:t> = 7 kV</a:t>
            </a:r>
          </a:p>
        </p:txBody>
      </p:sp>
    </p:spTree>
    <p:extLst>
      <p:ext uri="{BB962C8B-B14F-4D97-AF65-F5344CB8AC3E}">
        <p14:creationId xmlns:p14="http://schemas.microsoft.com/office/powerpoint/2010/main" val="60047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57DD56-0D92-652E-4FCC-E6F15B9FEFDB}"/>
              </a:ext>
            </a:extLst>
          </p:cNvPr>
          <p:cNvSpPr>
            <a:spLocks noGrp="1"/>
          </p:cNvSpPr>
          <p:nvPr>
            <p:ph type="title"/>
          </p:nvPr>
        </p:nvSpPr>
        <p:spPr/>
        <p:txBody>
          <a:bodyPr/>
          <a:lstStyle/>
          <a:p>
            <a:r>
              <a:rPr lang="en-US" dirty="0"/>
              <a:t>Short-Pulse Beam Production: LAMP DB1</a:t>
            </a:r>
          </a:p>
        </p:txBody>
      </p:sp>
      <p:grpSp>
        <p:nvGrpSpPr>
          <p:cNvPr id="4" name="Group 3">
            <a:extLst>
              <a:ext uri="{FF2B5EF4-FFF2-40B4-BE49-F238E27FC236}">
                <a16:creationId xmlns:a16="http://schemas.microsoft.com/office/drawing/2014/main" id="{C1DB5A97-23B0-AA18-ED51-05F477DBC541}"/>
              </a:ext>
            </a:extLst>
          </p:cNvPr>
          <p:cNvGrpSpPr/>
          <p:nvPr/>
        </p:nvGrpSpPr>
        <p:grpSpPr>
          <a:xfrm>
            <a:off x="201743" y="2060024"/>
            <a:ext cx="4815021" cy="2659997"/>
            <a:chOff x="3013024" y="1101174"/>
            <a:chExt cx="5707247" cy="3152896"/>
          </a:xfrm>
        </p:grpSpPr>
        <p:pic>
          <p:nvPicPr>
            <p:cNvPr id="5" name="Picture 4">
              <a:extLst>
                <a:ext uri="{FF2B5EF4-FFF2-40B4-BE49-F238E27FC236}">
                  <a16:creationId xmlns:a16="http://schemas.microsoft.com/office/drawing/2014/main" id="{1CAC6201-C166-788A-6799-F001AE465356}"/>
                </a:ext>
              </a:extLst>
            </p:cNvPr>
            <p:cNvPicPr>
              <a:picLocks noChangeAspect="1"/>
            </p:cNvPicPr>
            <p:nvPr/>
          </p:nvPicPr>
          <p:blipFill>
            <a:blip r:embed="rId3"/>
            <a:stretch>
              <a:fillRect/>
            </a:stretch>
          </p:blipFill>
          <p:spPr>
            <a:xfrm>
              <a:off x="3013024" y="1101174"/>
              <a:ext cx="5707247" cy="3152896"/>
            </a:xfrm>
            <a:prstGeom prst="rect">
              <a:avLst/>
            </a:prstGeom>
          </p:spPr>
        </p:pic>
        <p:sp>
          <p:nvSpPr>
            <p:cNvPr id="6" name="Oval 5">
              <a:extLst>
                <a:ext uri="{FF2B5EF4-FFF2-40B4-BE49-F238E27FC236}">
                  <a16:creationId xmlns:a16="http://schemas.microsoft.com/office/drawing/2014/main" id="{F764C0B2-2222-4439-72A6-C39B5D5D4166}"/>
                </a:ext>
              </a:extLst>
            </p:cNvPr>
            <p:cNvSpPr/>
            <p:nvPr/>
          </p:nvSpPr>
          <p:spPr>
            <a:xfrm>
              <a:off x="3627763" y="2076812"/>
              <a:ext cx="160858" cy="160858"/>
            </a:xfrm>
            <a:prstGeom prst="ellipse">
              <a:avLst/>
            </a:prstGeom>
            <a:noFill/>
            <a:ln w="25400">
              <a:solidFill>
                <a:schemeClr val="tx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6533375-A511-2FA5-503F-C4612E0B576A}"/>
                </a:ext>
              </a:extLst>
            </p:cNvPr>
            <p:cNvSpPr txBox="1"/>
            <p:nvPr/>
          </p:nvSpPr>
          <p:spPr>
            <a:xfrm>
              <a:off x="3751089" y="2016737"/>
              <a:ext cx="2695981" cy="291846"/>
            </a:xfrm>
            <a:prstGeom prst="rect">
              <a:avLst/>
            </a:prstGeom>
            <a:noFill/>
          </p:spPr>
          <p:txBody>
            <a:bodyPr wrap="square">
              <a:spAutoFit/>
            </a:bodyPr>
            <a:lstStyle/>
            <a:p>
              <a:r>
                <a:rPr lang="en-US" sz="1000" dirty="0"/>
                <a:t>LAMP RFQ DB1 design point</a:t>
              </a:r>
            </a:p>
          </p:txBody>
        </p:sp>
        <p:sp>
          <p:nvSpPr>
            <p:cNvPr id="8" name="Oval 7">
              <a:extLst>
                <a:ext uri="{FF2B5EF4-FFF2-40B4-BE49-F238E27FC236}">
                  <a16:creationId xmlns:a16="http://schemas.microsoft.com/office/drawing/2014/main" id="{533E7562-D0FF-CF2C-4AA2-3BEE894A8474}"/>
                </a:ext>
              </a:extLst>
            </p:cNvPr>
            <p:cNvSpPr/>
            <p:nvPr/>
          </p:nvSpPr>
          <p:spPr>
            <a:xfrm flipV="1">
              <a:off x="3679215" y="1644757"/>
              <a:ext cx="52463" cy="52463"/>
            </a:xfrm>
            <a:prstGeom prst="ellipse">
              <a:avLst/>
            </a:prstGeom>
            <a:solidFill>
              <a:srgbClr val="1370B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8CD8D4-AE2D-9E64-D8AD-46C05F7B2529}"/>
                </a:ext>
              </a:extLst>
            </p:cNvPr>
            <p:cNvSpPr/>
            <p:nvPr/>
          </p:nvSpPr>
          <p:spPr>
            <a:xfrm>
              <a:off x="3677813" y="3336766"/>
              <a:ext cx="55265" cy="55265"/>
            </a:xfrm>
            <a:prstGeom prst="ellipse">
              <a:avLst/>
            </a:prstGeom>
            <a:solidFill>
              <a:srgbClr val="259D2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Content Placeholder 1">
            <a:extLst>
              <a:ext uri="{FF2B5EF4-FFF2-40B4-BE49-F238E27FC236}">
                <a16:creationId xmlns:a16="http://schemas.microsoft.com/office/drawing/2014/main" id="{C28786E8-C9F5-F0AB-1A93-05D47E96BF78}"/>
              </a:ext>
            </a:extLst>
          </p:cNvPr>
          <p:cNvSpPr>
            <a:spLocks noGrp="1"/>
          </p:cNvSpPr>
          <p:nvPr>
            <p:ph idx="1"/>
          </p:nvPr>
        </p:nvSpPr>
        <p:spPr>
          <a:xfrm>
            <a:off x="284959" y="775579"/>
            <a:ext cx="2401091" cy="1106491"/>
          </a:xfrm>
        </p:spPr>
        <p:txBody>
          <a:bodyPr/>
          <a:lstStyle/>
          <a:p>
            <a:r>
              <a:rPr lang="en-US" b="1" dirty="0"/>
              <a:t>Challenge:</a:t>
            </a:r>
            <a:r>
              <a:rPr lang="en-US" dirty="0"/>
              <a:t> High energy spread at RFQ entrance.</a:t>
            </a:r>
            <a:endParaRPr lang="en-GB" dirty="0"/>
          </a:p>
          <a:p>
            <a:r>
              <a:rPr lang="en-US" b="1" dirty="0"/>
              <a:t>Solution:</a:t>
            </a:r>
            <a:r>
              <a:rPr lang="en-US" dirty="0"/>
              <a:t> Shortened shaper section of RFQ.</a:t>
            </a:r>
            <a:endParaRPr lang="en-GB" dirty="0"/>
          </a:p>
        </p:txBody>
      </p:sp>
      <p:pic>
        <p:nvPicPr>
          <p:cNvPr id="11" name="Picture 10" descr="Chart, histogram&#10;&#10;AI-generated content may be incorrect.">
            <a:extLst>
              <a:ext uri="{FF2B5EF4-FFF2-40B4-BE49-F238E27FC236}">
                <a16:creationId xmlns:a16="http://schemas.microsoft.com/office/drawing/2014/main" id="{4F409868-2E4C-5CC2-1208-3697800A34C0}"/>
              </a:ext>
            </a:extLst>
          </p:cNvPr>
          <p:cNvPicPr>
            <a:picLocks noChangeAspect="1"/>
          </p:cNvPicPr>
          <p:nvPr/>
        </p:nvPicPr>
        <p:blipFill>
          <a:blip r:embed="rId4">
            <a:extLst>
              <a:ext uri="{28A0092B-C50C-407E-A947-70E740481C1C}">
                <a14:useLocalDpi xmlns:a14="http://schemas.microsoft.com/office/drawing/2010/main" val="0"/>
              </a:ext>
            </a:extLst>
          </a:blip>
          <a:srcRect t="3237"/>
          <a:stretch>
            <a:fillRect/>
          </a:stretch>
        </p:blipFill>
        <p:spPr>
          <a:xfrm>
            <a:off x="2525683" y="632097"/>
            <a:ext cx="2414126" cy="1364427"/>
          </a:xfrm>
          <a:prstGeom prst="rect">
            <a:avLst/>
          </a:prstGeom>
        </p:spPr>
      </p:pic>
      <p:grpSp>
        <p:nvGrpSpPr>
          <p:cNvPr id="12" name="Group 11">
            <a:extLst>
              <a:ext uri="{FF2B5EF4-FFF2-40B4-BE49-F238E27FC236}">
                <a16:creationId xmlns:a16="http://schemas.microsoft.com/office/drawing/2014/main" id="{C0DA7A6A-2F31-14AF-E76D-135D796F7C4C}"/>
              </a:ext>
            </a:extLst>
          </p:cNvPr>
          <p:cNvGrpSpPr/>
          <p:nvPr/>
        </p:nvGrpSpPr>
        <p:grpSpPr>
          <a:xfrm>
            <a:off x="5209710" y="734058"/>
            <a:ext cx="3738231" cy="3224763"/>
            <a:chOff x="10032777" y="1234466"/>
            <a:chExt cx="4106557" cy="3542497"/>
          </a:xfrm>
        </p:grpSpPr>
        <p:pic>
          <p:nvPicPr>
            <p:cNvPr id="13" name="Picture 12">
              <a:extLst>
                <a:ext uri="{FF2B5EF4-FFF2-40B4-BE49-F238E27FC236}">
                  <a16:creationId xmlns:a16="http://schemas.microsoft.com/office/drawing/2014/main" id="{07CE7C50-48D6-2880-0463-3A7EEEFCA876}"/>
                </a:ext>
              </a:extLst>
            </p:cNvPr>
            <p:cNvPicPr>
              <a:picLocks noChangeAspect="1"/>
            </p:cNvPicPr>
            <p:nvPr/>
          </p:nvPicPr>
          <p:blipFill>
            <a:blip r:embed="rId5"/>
            <a:srcRect r="7412"/>
            <a:stretch>
              <a:fillRect/>
            </a:stretch>
          </p:blipFill>
          <p:spPr>
            <a:xfrm>
              <a:off x="10278894" y="1234466"/>
              <a:ext cx="3860440" cy="1586554"/>
            </a:xfrm>
            <a:prstGeom prst="rect">
              <a:avLst/>
            </a:prstGeom>
          </p:spPr>
        </p:pic>
        <p:sp>
          <p:nvSpPr>
            <p:cNvPr id="14" name="TextBox 13">
              <a:extLst>
                <a:ext uri="{FF2B5EF4-FFF2-40B4-BE49-F238E27FC236}">
                  <a16:creationId xmlns:a16="http://schemas.microsoft.com/office/drawing/2014/main" id="{2786D4E7-0F95-DEDD-95F5-B8F126893C04}"/>
                </a:ext>
              </a:extLst>
            </p:cNvPr>
            <p:cNvSpPr txBox="1"/>
            <p:nvPr/>
          </p:nvSpPr>
          <p:spPr>
            <a:xfrm>
              <a:off x="10561622" y="1262798"/>
              <a:ext cx="1503004" cy="405722"/>
            </a:xfrm>
            <a:prstGeom prst="rect">
              <a:avLst/>
            </a:prstGeom>
            <a:noFill/>
          </p:spPr>
          <p:txBody>
            <a:bodyPr wrap="square">
              <a:spAutoFit/>
            </a:bodyPr>
            <a:lstStyle/>
            <a:p>
              <a:r>
                <a:rPr lang="en-US" sz="900" dirty="0"/>
                <a:t>At RFQ </a:t>
              </a:r>
              <a:r>
                <a:rPr lang="en-US" sz="900" dirty="0" err="1"/>
                <a:t>entr</a:t>
              </a:r>
              <a:r>
                <a:rPr lang="en-US" sz="900" dirty="0"/>
                <a:t>. and exit</a:t>
              </a:r>
              <a:br>
                <a:rPr lang="en-US" sz="900" dirty="0"/>
              </a:br>
              <a:r>
                <a:rPr lang="en-US" sz="900" dirty="0"/>
                <a:t>(CST PIC result)</a:t>
              </a:r>
            </a:p>
          </p:txBody>
        </p:sp>
        <p:pic>
          <p:nvPicPr>
            <p:cNvPr id="15" name="Picture 14">
              <a:extLst>
                <a:ext uri="{FF2B5EF4-FFF2-40B4-BE49-F238E27FC236}">
                  <a16:creationId xmlns:a16="http://schemas.microsoft.com/office/drawing/2014/main" id="{ABE91525-E1C2-41EB-AE8B-4809F0362D29}"/>
                </a:ext>
              </a:extLst>
            </p:cNvPr>
            <p:cNvPicPr>
              <a:picLocks noChangeAspect="1"/>
            </p:cNvPicPr>
            <p:nvPr/>
          </p:nvPicPr>
          <p:blipFill>
            <a:blip r:embed="rId6"/>
            <a:stretch>
              <a:fillRect/>
            </a:stretch>
          </p:blipFill>
          <p:spPr>
            <a:xfrm>
              <a:off x="10032777" y="2711450"/>
              <a:ext cx="3790950" cy="2065513"/>
            </a:xfrm>
            <a:prstGeom prst="rect">
              <a:avLst/>
            </a:prstGeom>
          </p:spPr>
        </p:pic>
        <p:sp>
          <p:nvSpPr>
            <p:cNvPr id="16" name="Rectangle 15">
              <a:extLst>
                <a:ext uri="{FF2B5EF4-FFF2-40B4-BE49-F238E27FC236}">
                  <a16:creationId xmlns:a16="http://schemas.microsoft.com/office/drawing/2014/main" id="{7756AF24-D4E2-F1E5-2922-38CE2360821D}"/>
                </a:ext>
              </a:extLst>
            </p:cNvPr>
            <p:cNvSpPr/>
            <p:nvPr/>
          </p:nvSpPr>
          <p:spPr>
            <a:xfrm>
              <a:off x="12126654" y="2812619"/>
              <a:ext cx="152219" cy="1663137"/>
            </a:xfrm>
            <a:prstGeom prst="rect">
              <a:avLst/>
            </a:prstGeom>
            <a:solidFill>
              <a:srgbClr val="D0E7E7">
                <a:alpha val="70000"/>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17" name="Straight Connector 16">
              <a:extLst>
                <a:ext uri="{FF2B5EF4-FFF2-40B4-BE49-F238E27FC236}">
                  <a16:creationId xmlns:a16="http://schemas.microsoft.com/office/drawing/2014/main" id="{EEEC5EE1-8788-5056-48AB-F2D96672849A}"/>
                </a:ext>
              </a:extLst>
            </p:cNvPr>
            <p:cNvCxnSpPr>
              <a:cxnSpLocks/>
            </p:cNvCxnSpPr>
            <p:nvPr/>
          </p:nvCxnSpPr>
          <p:spPr>
            <a:xfrm>
              <a:off x="12202763" y="3496881"/>
              <a:ext cx="741960" cy="0"/>
            </a:xfrm>
            <a:prstGeom prst="line">
              <a:avLst/>
            </a:prstGeom>
            <a:ln w="254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A6B4D94-D64E-481D-F811-74571FB465E4}"/>
                </a:ext>
              </a:extLst>
            </p:cNvPr>
            <p:cNvSpPr txBox="1"/>
            <p:nvPr/>
          </p:nvSpPr>
          <p:spPr>
            <a:xfrm>
              <a:off x="12991020" y="3398727"/>
              <a:ext cx="914400" cy="369332"/>
            </a:xfrm>
            <a:prstGeom prst="rect">
              <a:avLst/>
            </a:prstGeom>
            <a:noFill/>
          </p:spPr>
          <p:txBody>
            <a:bodyPr wrap="none" lIns="0" tIns="0" rIns="0" bIns="0" rtlCol="0">
              <a:noAutofit/>
            </a:bodyPr>
            <a:lstStyle/>
            <a:p>
              <a:pPr algn="l"/>
              <a:r>
                <a:rPr lang="en-US" sz="1050" b="1" dirty="0"/>
                <a:t>207 </a:t>
              </a:r>
              <a:r>
                <a:rPr lang="en-US" sz="1050" b="1" dirty="0" err="1"/>
                <a:t>pC</a:t>
              </a:r>
              <a:endParaRPr lang="en-US" sz="1050" b="1" dirty="0"/>
            </a:p>
          </p:txBody>
        </p:sp>
      </p:grpSp>
      <p:sp>
        <p:nvSpPr>
          <p:cNvPr id="19" name="TextBox 18">
            <a:extLst>
              <a:ext uri="{FF2B5EF4-FFF2-40B4-BE49-F238E27FC236}">
                <a16:creationId xmlns:a16="http://schemas.microsoft.com/office/drawing/2014/main" id="{6F97D985-74A9-A026-397B-3EE701149DB3}"/>
              </a:ext>
            </a:extLst>
          </p:cNvPr>
          <p:cNvSpPr txBox="1"/>
          <p:nvPr/>
        </p:nvSpPr>
        <p:spPr>
          <a:xfrm>
            <a:off x="5016764" y="4156417"/>
            <a:ext cx="3925493" cy="523220"/>
          </a:xfrm>
          <a:prstGeom prst="rect">
            <a:avLst/>
          </a:prstGeom>
          <a:solidFill>
            <a:schemeClr val="accent4">
              <a:lumMod val="20000"/>
              <a:lumOff val="80000"/>
            </a:schemeClr>
          </a:solidFill>
          <a:ln w="25400">
            <a:solidFill>
              <a:schemeClr val="tx1"/>
            </a:solidFill>
          </a:ln>
        </p:spPr>
        <p:txBody>
          <a:bodyPr wrap="square">
            <a:spAutoFit/>
          </a:bodyPr>
          <a:lstStyle/>
          <a:p>
            <a:pPr algn="l" rtl="0" fontAlgn="base">
              <a:buNone/>
            </a:pPr>
            <a:r>
              <a:rPr lang="en-US" sz="1400" b="1" i="0" dirty="0">
                <a:solidFill>
                  <a:srgbClr val="000000"/>
                </a:solidFill>
                <a:effectLst/>
                <a:latin typeface="Arial" panose="020B0604020202020204" pitchFamily="34" charset="0"/>
              </a:rPr>
              <a:t>DB1</a:t>
            </a:r>
            <a:r>
              <a:rPr lang="en-US" sz="1400" b="0" i="0" dirty="0">
                <a:solidFill>
                  <a:srgbClr val="000000"/>
                </a:solidFill>
                <a:effectLst/>
                <a:latin typeface="Arial" panose="020B0604020202020204" pitchFamily="34" charset="0"/>
              </a:rPr>
              <a:t>: LEBT ballistic bunching, shortened RFQ shaper section, chopping satellites in MEBT.</a:t>
            </a:r>
            <a:endParaRPr lang="en-US" sz="14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44491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611C5-9AC2-4784-FB2E-D78DCE1330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FED55D-CEA7-4025-2688-56FA25328A71}"/>
              </a:ext>
            </a:extLst>
          </p:cNvPr>
          <p:cNvSpPr>
            <a:spLocks noGrp="1"/>
          </p:cNvSpPr>
          <p:nvPr>
            <p:ph type="title"/>
          </p:nvPr>
        </p:nvSpPr>
        <p:spPr/>
        <p:txBody>
          <a:bodyPr/>
          <a:lstStyle/>
          <a:p>
            <a:r>
              <a:rPr lang="en-US" dirty="0"/>
              <a:t>Short-Pulse Beam Production: LAMP DB2</a:t>
            </a:r>
          </a:p>
        </p:txBody>
      </p:sp>
      <p:sp>
        <p:nvSpPr>
          <p:cNvPr id="5" name="Content Placeholder 1">
            <a:extLst>
              <a:ext uri="{FF2B5EF4-FFF2-40B4-BE49-F238E27FC236}">
                <a16:creationId xmlns:a16="http://schemas.microsoft.com/office/drawing/2014/main" id="{63791331-F072-A905-3029-E69804A97401}"/>
              </a:ext>
            </a:extLst>
          </p:cNvPr>
          <p:cNvSpPr>
            <a:spLocks noGrp="1"/>
          </p:cNvSpPr>
          <p:nvPr>
            <p:ph idx="1"/>
          </p:nvPr>
        </p:nvSpPr>
        <p:spPr>
          <a:xfrm>
            <a:off x="470262" y="701507"/>
            <a:ext cx="8330837" cy="3770361"/>
          </a:xfrm>
        </p:spPr>
        <p:txBody>
          <a:bodyPr/>
          <a:lstStyle/>
          <a:p>
            <a:pPr>
              <a:spcBef>
                <a:spcPts val="0"/>
              </a:spcBef>
            </a:pPr>
            <a:r>
              <a:rPr lang="en-US" b="1" dirty="0"/>
              <a:t>Dual-mode H</a:t>
            </a:r>
            <a:r>
              <a:rPr lang="en-US" b="1" baseline="30000" dirty="0"/>
              <a:t>–</a:t>
            </a:r>
            <a:r>
              <a:rPr lang="en-US" b="1" dirty="0"/>
              <a:t> ion source</a:t>
            </a:r>
            <a:r>
              <a:rPr lang="en-US" dirty="0"/>
              <a:t> and </a:t>
            </a:r>
            <a:r>
              <a:rPr lang="en-US" b="1" dirty="0"/>
              <a:t>two choppers</a:t>
            </a:r>
            <a:r>
              <a:rPr lang="en-US" dirty="0"/>
              <a:t>.</a:t>
            </a:r>
          </a:p>
        </p:txBody>
      </p:sp>
      <p:pic>
        <p:nvPicPr>
          <p:cNvPr id="6" name="Picture 5" descr="Chart&#10;&#10;AI-generated content may be incorrect.">
            <a:extLst>
              <a:ext uri="{FF2B5EF4-FFF2-40B4-BE49-F238E27FC236}">
                <a16:creationId xmlns:a16="http://schemas.microsoft.com/office/drawing/2014/main" id="{6D423FA7-4CD3-A72A-B7DA-3314519A33E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04042" y="1170422"/>
            <a:ext cx="3707372" cy="2143212"/>
          </a:xfrm>
          <a:prstGeom prst="rect">
            <a:avLst/>
          </a:prstGeom>
          <a:ln w="6350">
            <a:solidFill>
              <a:schemeClr val="tx1"/>
            </a:solidFill>
          </a:ln>
        </p:spPr>
      </p:pic>
      <p:pic>
        <p:nvPicPr>
          <p:cNvPr id="7" name="Picture 6" descr="Chart&#10;&#10;AI-generated content may be incorrect.">
            <a:extLst>
              <a:ext uri="{FF2B5EF4-FFF2-40B4-BE49-F238E27FC236}">
                <a16:creationId xmlns:a16="http://schemas.microsoft.com/office/drawing/2014/main" id="{7A86F416-0352-A01A-2B8F-161832D522D0}"/>
              </a:ext>
            </a:extLst>
          </p:cNvPr>
          <p:cNvPicPr>
            <a:picLocks noChangeAspect="1"/>
          </p:cNvPicPr>
          <p:nvPr/>
        </p:nvPicPr>
        <p:blipFill>
          <a:blip r:embed="rId3"/>
          <a:stretch>
            <a:fillRect/>
          </a:stretch>
        </p:blipFill>
        <p:spPr>
          <a:xfrm>
            <a:off x="156414" y="3481386"/>
            <a:ext cx="2094683" cy="1210925"/>
          </a:xfrm>
          <a:prstGeom prst="rect">
            <a:avLst/>
          </a:prstGeom>
        </p:spPr>
      </p:pic>
      <p:pic>
        <p:nvPicPr>
          <p:cNvPr id="8" name="Picture 7" descr="Chart&#10;&#10;AI-generated content may be incorrect.">
            <a:extLst>
              <a:ext uri="{FF2B5EF4-FFF2-40B4-BE49-F238E27FC236}">
                <a16:creationId xmlns:a16="http://schemas.microsoft.com/office/drawing/2014/main" id="{8BF785F4-3930-3E22-508E-11A4A2650BE2}"/>
              </a:ext>
            </a:extLst>
          </p:cNvPr>
          <p:cNvPicPr>
            <a:picLocks noChangeAspect="1"/>
          </p:cNvPicPr>
          <p:nvPr/>
        </p:nvPicPr>
        <p:blipFill>
          <a:blip r:embed="rId4"/>
          <a:stretch>
            <a:fillRect/>
          </a:stretch>
        </p:blipFill>
        <p:spPr>
          <a:xfrm>
            <a:off x="2310945" y="3481386"/>
            <a:ext cx="2094683" cy="1210925"/>
          </a:xfrm>
          <a:prstGeom prst="rect">
            <a:avLst/>
          </a:prstGeom>
        </p:spPr>
      </p:pic>
      <p:sp>
        <p:nvSpPr>
          <p:cNvPr id="9" name="TextBox 8">
            <a:extLst>
              <a:ext uri="{FF2B5EF4-FFF2-40B4-BE49-F238E27FC236}">
                <a16:creationId xmlns:a16="http://schemas.microsoft.com/office/drawing/2014/main" id="{38536FD6-F1F1-2A58-E0F6-237AF65A8AAB}"/>
              </a:ext>
            </a:extLst>
          </p:cNvPr>
          <p:cNvSpPr txBox="1"/>
          <p:nvPr/>
        </p:nvSpPr>
        <p:spPr>
          <a:xfrm>
            <a:off x="305161" y="949979"/>
            <a:ext cx="3863241" cy="253916"/>
          </a:xfrm>
          <a:prstGeom prst="rect">
            <a:avLst/>
          </a:prstGeom>
          <a:noFill/>
        </p:spPr>
        <p:txBody>
          <a:bodyPr wrap="square">
            <a:spAutoFit/>
          </a:bodyPr>
          <a:lstStyle/>
          <a:p>
            <a:r>
              <a:rPr lang="en-US" sz="1050" dirty="0"/>
              <a:t>SNS test data for LAMP: dual-mode H</a:t>
            </a:r>
            <a:r>
              <a:rPr lang="en-US" sz="1050" baseline="30000" dirty="0"/>
              <a:t>–</a:t>
            </a:r>
            <a:r>
              <a:rPr lang="en-US" sz="1050" dirty="0"/>
              <a:t> ion source (60 Hz).</a:t>
            </a:r>
          </a:p>
        </p:txBody>
      </p:sp>
      <p:sp>
        <p:nvSpPr>
          <p:cNvPr id="10" name="TextBox 9">
            <a:extLst>
              <a:ext uri="{FF2B5EF4-FFF2-40B4-BE49-F238E27FC236}">
                <a16:creationId xmlns:a16="http://schemas.microsoft.com/office/drawing/2014/main" id="{36EB0031-D691-2EE0-DBFE-1A2D4FFC32D5}"/>
              </a:ext>
            </a:extLst>
          </p:cNvPr>
          <p:cNvSpPr txBox="1"/>
          <p:nvPr/>
        </p:nvSpPr>
        <p:spPr>
          <a:xfrm>
            <a:off x="819512" y="4644821"/>
            <a:ext cx="3104788" cy="253916"/>
          </a:xfrm>
          <a:prstGeom prst="rect">
            <a:avLst/>
          </a:prstGeom>
          <a:noFill/>
        </p:spPr>
        <p:txBody>
          <a:bodyPr wrap="square">
            <a:spAutoFit/>
          </a:bodyPr>
          <a:lstStyle/>
          <a:p>
            <a:r>
              <a:rPr lang="en-US" sz="1050" dirty="0"/>
              <a:t>Ion beam current adjusted by RF antenna power.</a:t>
            </a:r>
          </a:p>
        </p:txBody>
      </p:sp>
      <p:sp>
        <p:nvSpPr>
          <p:cNvPr id="11" name="Content Placeholder 1">
            <a:extLst>
              <a:ext uri="{FF2B5EF4-FFF2-40B4-BE49-F238E27FC236}">
                <a16:creationId xmlns:a16="http://schemas.microsoft.com/office/drawing/2014/main" id="{DB37EA03-DA76-6D9A-385F-5D93A3049DC8}"/>
              </a:ext>
            </a:extLst>
          </p:cNvPr>
          <p:cNvSpPr txBox="1">
            <a:spLocks/>
          </p:cNvSpPr>
          <p:nvPr/>
        </p:nvSpPr>
        <p:spPr>
          <a:xfrm>
            <a:off x="4434243" y="3949704"/>
            <a:ext cx="4597275" cy="845820"/>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Challenge:</a:t>
            </a:r>
            <a:r>
              <a:rPr lang="en-US" dirty="0"/>
              <a:t> Matching different beam currents in one beamline (different space charge conditions).</a:t>
            </a:r>
            <a:endParaRPr lang="en-GB" dirty="0"/>
          </a:p>
          <a:p>
            <a:r>
              <a:rPr lang="en-US" b="1" dirty="0"/>
              <a:t>Solution:</a:t>
            </a:r>
            <a:r>
              <a:rPr lang="en-US" dirty="0"/>
              <a:t> Pulsing </a:t>
            </a:r>
            <a:r>
              <a:rPr lang="en-US" dirty="0" err="1"/>
              <a:t>einzel</a:t>
            </a:r>
            <a:r>
              <a:rPr lang="en-US" dirty="0"/>
              <a:t> lens at different voltages.</a:t>
            </a:r>
            <a:endParaRPr lang="en-GB" dirty="0"/>
          </a:p>
        </p:txBody>
      </p:sp>
      <p:grpSp>
        <p:nvGrpSpPr>
          <p:cNvPr id="33" name="Group 32">
            <a:extLst>
              <a:ext uri="{FF2B5EF4-FFF2-40B4-BE49-F238E27FC236}">
                <a16:creationId xmlns:a16="http://schemas.microsoft.com/office/drawing/2014/main" id="{AC20F046-33FC-CB92-B6CA-530CF25902A2}"/>
              </a:ext>
            </a:extLst>
          </p:cNvPr>
          <p:cNvGrpSpPr/>
          <p:nvPr/>
        </p:nvGrpSpPr>
        <p:grpSpPr>
          <a:xfrm>
            <a:off x="6003143" y="949979"/>
            <a:ext cx="3013856" cy="2883926"/>
            <a:chOff x="-4471342" y="943216"/>
            <a:chExt cx="3918005" cy="3749095"/>
          </a:xfrm>
        </p:grpSpPr>
        <p:grpSp>
          <p:nvGrpSpPr>
            <p:cNvPr id="12" name="Group 11">
              <a:extLst>
                <a:ext uri="{FF2B5EF4-FFF2-40B4-BE49-F238E27FC236}">
                  <a16:creationId xmlns:a16="http://schemas.microsoft.com/office/drawing/2014/main" id="{61F9D2E6-8620-15AF-500E-479C876152B6}"/>
                </a:ext>
              </a:extLst>
            </p:cNvPr>
            <p:cNvGrpSpPr/>
            <p:nvPr/>
          </p:nvGrpSpPr>
          <p:grpSpPr>
            <a:xfrm>
              <a:off x="-4471342" y="943216"/>
              <a:ext cx="3845185" cy="1856429"/>
              <a:chOff x="26918" y="3429000"/>
              <a:chExt cx="3512451" cy="3339301"/>
            </a:xfrm>
          </p:grpSpPr>
          <p:pic>
            <p:nvPicPr>
              <p:cNvPr id="13" name="Picture 12" descr="Chart&#10;&#10;AI-generated content may be incorrect.">
                <a:extLst>
                  <a:ext uri="{FF2B5EF4-FFF2-40B4-BE49-F238E27FC236}">
                    <a16:creationId xmlns:a16="http://schemas.microsoft.com/office/drawing/2014/main" id="{B747EE80-E28F-1683-56DD-81A18E6F68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18" y="3429000"/>
                <a:ext cx="3512451" cy="3339301"/>
              </a:xfrm>
              <a:prstGeom prst="rect">
                <a:avLst/>
              </a:prstGeom>
            </p:spPr>
          </p:pic>
          <p:sp>
            <p:nvSpPr>
              <p:cNvPr id="14" name="TextBox 13">
                <a:extLst>
                  <a:ext uri="{FF2B5EF4-FFF2-40B4-BE49-F238E27FC236}">
                    <a16:creationId xmlns:a16="http://schemas.microsoft.com/office/drawing/2014/main" id="{0EF00C58-E0FC-7F81-98CE-95C430BB3D7D}"/>
                  </a:ext>
                </a:extLst>
              </p:cNvPr>
              <p:cNvSpPr txBox="1"/>
              <p:nvPr/>
            </p:nvSpPr>
            <p:spPr>
              <a:xfrm>
                <a:off x="493154" y="3881758"/>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1</a:t>
                </a:r>
              </a:p>
            </p:txBody>
          </p:sp>
          <p:sp>
            <p:nvSpPr>
              <p:cNvPr id="15" name="TextBox 14">
                <a:extLst>
                  <a:ext uri="{FF2B5EF4-FFF2-40B4-BE49-F238E27FC236}">
                    <a16:creationId xmlns:a16="http://schemas.microsoft.com/office/drawing/2014/main" id="{4B7E3EE0-0BFD-F6DF-BC2B-79CC49C96776}"/>
                  </a:ext>
                </a:extLst>
              </p:cNvPr>
              <p:cNvSpPr txBox="1"/>
              <p:nvPr/>
            </p:nvSpPr>
            <p:spPr>
              <a:xfrm>
                <a:off x="718704" y="3881763"/>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2</a:t>
                </a:r>
              </a:p>
            </p:txBody>
          </p:sp>
          <p:sp>
            <p:nvSpPr>
              <p:cNvPr id="16" name="TextBox 15">
                <a:extLst>
                  <a:ext uri="{FF2B5EF4-FFF2-40B4-BE49-F238E27FC236}">
                    <a16:creationId xmlns:a16="http://schemas.microsoft.com/office/drawing/2014/main" id="{348B2010-C486-AE0D-3CC0-314714B45DEE}"/>
                  </a:ext>
                </a:extLst>
              </p:cNvPr>
              <p:cNvSpPr txBox="1"/>
              <p:nvPr/>
            </p:nvSpPr>
            <p:spPr>
              <a:xfrm>
                <a:off x="1127455" y="3881761"/>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3</a:t>
                </a:r>
              </a:p>
            </p:txBody>
          </p:sp>
          <p:sp>
            <p:nvSpPr>
              <p:cNvPr id="17" name="TextBox 16">
                <a:extLst>
                  <a:ext uri="{FF2B5EF4-FFF2-40B4-BE49-F238E27FC236}">
                    <a16:creationId xmlns:a16="http://schemas.microsoft.com/office/drawing/2014/main" id="{D8DDE6BE-13AF-284B-27F3-A7FADF552E59}"/>
                  </a:ext>
                </a:extLst>
              </p:cNvPr>
              <p:cNvSpPr txBox="1"/>
              <p:nvPr/>
            </p:nvSpPr>
            <p:spPr>
              <a:xfrm>
                <a:off x="1427807" y="3881761"/>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4</a:t>
                </a:r>
              </a:p>
            </p:txBody>
          </p:sp>
          <p:sp>
            <p:nvSpPr>
              <p:cNvPr id="18" name="TextBox 17">
                <a:extLst>
                  <a:ext uri="{FF2B5EF4-FFF2-40B4-BE49-F238E27FC236}">
                    <a16:creationId xmlns:a16="http://schemas.microsoft.com/office/drawing/2014/main" id="{5EC9E2F9-5D74-4F3D-DD58-AE6820359E19}"/>
                  </a:ext>
                </a:extLst>
              </p:cNvPr>
              <p:cNvSpPr txBox="1"/>
              <p:nvPr/>
            </p:nvSpPr>
            <p:spPr>
              <a:xfrm>
                <a:off x="1731369" y="3881761"/>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5</a:t>
                </a:r>
              </a:p>
            </p:txBody>
          </p:sp>
          <p:sp>
            <p:nvSpPr>
              <p:cNvPr id="19" name="TextBox 18">
                <a:extLst>
                  <a:ext uri="{FF2B5EF4-FFF2-40B4-BE49-F238E27FC236}">
                    <a16:creationId xmlns:a16="http://schemas.microsoft.com/office/drawing/2014/main" id="{2F3EAD33-88B6-EFD4-A03C-6D8DF39CA459}"/>
                  </a:ext>
                </a:extLst>
              </p:cNvPr>
              <p:cNvSpPr txBox="1"/>
              <p:nvPr/>
            </p:nvSpPr>
            <p:spPr>
              <a:xfrm>
                <a:off x="2411150" y="3881761"/>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6</a:t>
                </a:r>
              </a:p>
            </p:txBody>
          </p:sp>
          <p:sp>
            <p:nvSpPr>
              <p:cNvPr id="20" name="TextBox 19">
                <a:extLst>
                  <a:ext uri="{FF2B5EF4-FFF2-40B4-BE49-F238E27FC236}">
                    <a16:creationId xmlns:a16="http://schemas.microsoft.com/office/drawing/2014/main" id="{C0677408-8E41-C456-ED74-EE15E85B2622}"/>
                  </a:ext>
                </a:extLst>
              </p:cNvPr>
              <p:cNvSpPr txBox="1"/>
              <p:nvPr/>
            </p:nvSpPr>
            <p:spPr>
              <a:xfrm>
                <a:off x="2749070" y="3881758"/>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7</a:t>
                </a:r>
              </a:p>
            </p:txBody>
          </p:sp>
          <p:sp>
            <p:nvSpPr>
              <p:cNvPr id="21" name="TextBox 20">
                <a:extLst>
                  <a:ext uri="{FF2B5EF4-FFF2-40B4-BE49-F238E27FC236}">
                    <a16:creationId xmlns:a16="http://schemas.microsoft.com/office/drawing/2014/main" id="{5DADB47F-93CC-C322-62AC-3C3492B0D110}"/>
                  </a:ext>
                </a:extLst>
              </p:cNvPr>
              <p:cNvSpPr txBox="1"/>
              <p:nvPr/>
            </p:nvSpPr>
            <p:spPr>
              <a:xfrm>
                <a:off x="1339777" y="5748568"/>
                <a:ext cx="1125814" cy="539778"/>
              </a:xfrm>
              <a:prstGeom prst="rect">
                <a:avLst/>
              </a:prstGeom>
              <a:solidFill>
                <a:srgbClr val="FFFF00"/>
              </a:solidFill>
              <a:ln>
                <a:solidFill>
                  <a:schemeClr val="tx1"/>
                </a:solidFill>
              </a:ln>
            </p:spPr>
            <p:txBody>
              <a:bodyPr wrap="square" rtlCol="0" anchor="ctr">
                <a:spAutoFit/>
              </a:bodyPr>
              <a:lstStyle/>
              <a:p>
                <a:pPr algn="ctr"/>
                <a:r>
                  <a:rPr lang="en-US" sz="900" b="1" dirty="0"/>
                  <a:t>WNR, 55 mA</a:t>
                </a:r>
                <a:endParaRPr lang="en-US" sz="900" dirty="0"/>
              </a:p>
            </p:txBody>
          </p:sp>
        </p:grpSp>
        <p:grpSp>
          <p:nvGrpSpPr>
            <p:cNvPr id="22" name="Group 21">
              <a:extLst>
                <a:ext uri="{FF2B5EF4-FFF2-40B4-BE49-F238E27FC236}">
                  <a16:creationId xmlns:a16="http://schemas.microsoft.com/office/drawing/2014/main" id="{CED4767C-3AAB-593F-E1C9-9303CE56B3CE}"/>
                </a:ext>
              </a:extLst>
            </p:cNvPr>
            <p:cNvGrpSpPr/>
            <p:nvPr/>
          </p:nvGrpSpPr>
          <p:grpSpPr>
            <a:xfrm>
              <a:off x="-4464891" y="2813384"/>
              <a:ext cx="3911554" cy="1878927"/>
              <a:chOff x="3921236" y="3429553"/>
              <a:chExt cx="3573077" cy="3379769"/>
            </a:xfrm>
          </p:grpSpPr>
          <p:grpSp>
            <p:nvGrpSpPr>
              <p:cNvPr id="23" name="Group 22">
                <a:extLst>
                  <a:ext uri="{FF2B5EF4-FFF2-40B4-BE49-F238E27FC236}">
                    <a16:creationId xmlns:a16="http://schemas.microsoft.com/office/drawing/2014/main" id="{45128E86-469A-847C-92D7-F3065FF7F0CA}"/>
                  </a:ext>
                </a:extLst>
              </p:cNvPr>
              <p:cNvGrpSpPr/>
              <p:nvPr/>
            </p:nvGrpSpPr>
            <p:grpSpPr>
              <a:xfrm>
                <a:off x="3921236" y="3429553"/>
                <a:ext cx="3573077" cy="3379769"/>
                <a:chOff x="7968873" y="3429553"/>
                <a:chExt cx="3573077" cy="3379769"/>
              </a:xfrm>
            </p:grpSpPr>
            <p:pic>
              <p:nvPicPr>
                <p:cNvPr id="25" name="Picture 24" descr="Chart&#10;&#10;AI-generated content may be incorrect.">
                  <a:extLst>
                    <a:ext uri="{FF2B5EF4-FFF2-40B4-BE49-F238E27FC236}">
                      <a16:creationId xmlns:a16="http://schemas.microsoft.com/office/drawing/2014/main" id="{B8BE14E3-742A-7D53-39EC-19AE4B745A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8873" y="3429553"/>
                  <a:ext cx="3573077" cy="3379769"/>
                </a:xfrm>
                <a:prstGeom prst="rect">
                  <a:avLst/>
                </a:prstGeom>
              </p:spPr>
            </p:pic>
            <p:sp>
              <p:nvSpPr>
                <p:cNvPr id="26" name="TextBox 25">
                  <a:extLst>
                    <a:ext uri="{FF2B5EF4-FFF2-40B4-BE49-F238E27FC236}">
                      <a16:creationId xmlns:a16="http://schemas.microsoft.com/office/drawing/2014/main" id="{3F8F943B-9FE2-1727-06F5-B3A3FD4F98D9}"/>
                    </a:ext>
                  </a:extLst>
                </p:cNvPr>
                <p:cNvSpPr txBox="1"/>
                <p:nvPr/>
              </p:nvSpPr>
              <p:spPr>
                <a:xfrm>
                  <a:off x="8430722" y="3898722"/>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1</a:t>
                  </a:r>
                </a:p>
              </p:txBody>
            </p:sp>
            <p:sp>
              <p:nvSpPr>
                <p:cNvPr id="27" name="TextBox 26">
                  <a:extLst>
                    <a:ext uri="{FF2B5EF4-FFF2-40B4-BE49-F238E27FC236}">
                      <a16:creationId xmlns:a16="http://schemas.microsoft.com/office/drawing/2014/main" id="{8E38A662-FCB6-332A-CDEB-CB1DC05F1CCE}"/>
                    </a:ext>
                  </a:extLst>
                </p:cNvPr>
                <p:cNvSpPr txBox="1"/>
                <p:nvPr/>
              </p:nvSpPr>
              <p:spPr>
                <a:xfrm>
                  <a:off x="8656273" y="3898725"/>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2</a:t>
                  </a:r>
                </a:p>
              </p:txBody>
            </p:sp>
            <p:sp>
              <p:nvSpPr>
                <p:cNvPr id="28" name="TextBox 27">
                  <a:extLst>
                    <a:ext uri="{FF2B5EF4-FFF2-40B4-BE49-F238E27FC236}">
                      <a16:creationId xmlns:a16="http://schemas.microsoft.com/office/drawing/2014/main" id="{4ADB10D6-5341-4860-3D88-5260621CF05F}"/>
                    </a:ext>
                  </a:extLst>
                </p:cNvPr>
                <p:cNvSpPr txBox="1"/>
                <p:nvPr/>
              </p:nvSpPr>
              <p:spPr>
                <a:xfrm>
                  <a:off x="9065024" y="3898725"/>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3</a:t>
                  </a:r>
                </a:p>
              </p:txBody>
            </p:sp>
            <p:sp>
              <p:nvSpPr>
                <p:cNvPr id="29" name="TextBox 28">
                  <a:extLst>
                    <a:ext uri="{FF2B5EF4-FFF2-40B4-BE49-F238E27FC236}">
                      <a16:creationId xmlns:a16="http://schemas.microsoft.com/office/drawing/2014/main" id="{3587F2EA-2A9B-EF3D-6F53-A250CCC42094}"/>
                    </a:ext>
                  </a:extLst>
                </p:cNvPr>
                <p:cNvSpPr txBox="1"/>
                <p:nvPr/>
              </p:nvSpPr>
              <p:spPr>
                <a:xfrm>
                  <a:off x="9365376" y="3898725"/>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4</a:t>
                  </a:r>
                </a:p>
              </p:txBody>
            </p:sp>
            <p:sp>
              <p:nvSpPr>
                <p:cNvPr id="30" name="TextBox 29">
                  <a:extLst>
                    <a:ext uri="{FF2B5EF4-FFF2-40B4-BE49-F238E27FC236}">
                      <a16:creationId xmlns:a16="http://schemas.microsoft.com/office/drawing/2014/main" id="{BFEDD6F4-3D61-FB3E-DEE8-687F829899C9}"/>
                    </a:ext>
                  </a:extLst>
                </p:cNvPr>
                <p:cNvSpPr txBox="1"/>
                <p:nvPr/>
              </p:nvSpPr>
              <p:spPr>
                <a:xfrm>
                  <a:off x="9668938" y="3898725"/>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5</a:t>
                  </a:r>
                </a:p>
              </p:txBody>
            </p:sp>
            <p:sp>
              <p:nvSpPr>
                <p:cNvPr id="31" name="TextBox 30">
                  <a:extLst>
                    <a:ext uri="{FF2B5EF4-FFF2-40B4-BE49-F238E27FC236}">
                      <a16:creationId xmlns:a16="http://schemas.microsoft.com/office/drawing/2014/main" id="{9D4C5868-DC2A-5C8A-1AB4-A784BEEC6615}"/>
                    </a:ext>
                  </a:extLst>
                </p:cNvPr>
                <p:cNvSpPr txBox="1"/>
                <p:nvPr/>
              </p:nvSpPr>
              <p:spPr>
                <a:xfrm>
                  <a:off x="10348719" y="3898722"/>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6</a:t>
                  </a:r>
                </a:p>
              </p:txBody>
            </p:sp>
            <p:sp>
              <p:nvSpPr>
                <p:cNvPr id="32" name="TextBox 31">
                  <a:extLst>
                    <a:ext uri="{FF2B5EF4-FFF2-40B4-BE49-F238E27FC236}">
                      <a16:creationId xmlns:a16="http://schemas.microsoft.com/office/drawing/2014/main" id="{FE3488EB-F81D-ECA8-4C1D-292842C89652}"/>
                    </a:ext>
                  </a:extLst>
                </p:cNvPr>
                <p:cNvSpPr txBox="1"/>
                <p:nvPr/>
              </p:nvSpPr>
              <p:spPr>
                <a:xfrm>
                  <a:off x="10686639" y="3898722"/>
                  <a:ext cx="160141" cy="494701"/>
                </a:xfrm>
                <a:prstGeom prst="rect">
                  <a:avLst/>
                </a:prstGeom>
                <a:solidFill>
                  <a:schemeClr val="bg1"/>
                </a:solidFill>
                <a:ln>
                  <a:solidFill>
                    <a:schemeClr val="tx1"/>
                  </a:solidFill>
                </a:ln>
              </p:spPr>
              <p:txBody>
                <a:bodyPr wrap="square" rtlCol="0" anchor="ctr">
                  <a:spAutoFit/>
                </a:bodyPr>
                <a:lstStyle/>
                <a:p>
                  <a:pPr algn="ctr"/>
                  <a:r>
                    <a:rPr lang="en-US" sz="800" dirty="0"/>
                    <a:t>7</a:t>
                  </a:r>
                </a:p>
              </p:txBody>
            </p:sp>
          </p:grpSp>
          <p:sp>
            <p:nvSpPr>
              <p:cNvPr id="24" name="TextBox 23">
                <a:extLst>
                  <a:ext uri="{FF2B5EF4-FFF2-40B4-BE49-F238E27FC236}">
                    <a16:creationId xmlns:a16="http://schemas.microsoft.com/office/drawing/2014/main" id="{CF4DB64A-AB8B-979D-BEF5-E1C82F8D0087}"/>
                  </a:ext>
                </a:extLst>
              </p:cNvPr>
              <p:cNvSpPr txBox="1"/>
              <p:nvPr/>
            </p:nvSpPr>
            <p:spPr>
              <a:xfrm>
                <a:off x="5261729" y="5797870"/>
                <a:ext cx="1092287" cy="530034"/>
              </a:xfrm>
              <a:prstGeom prst="rect">
                <a:avLst/>
              </a:prstGeom>
              <a:solidFill>
                <a:srgbClr val="FFFF00"/>
              </a:solidFill>
              <a:ln>
                <a:solidFill>
                  <a:schemeClr val="tx1"/>
                </a:solidFill>
              </a:ln>
            </p:spPr>
            <p:txBody>
              <a:bodyPr wrap="square" rtlCol="0" anchor="ctr">
                <a:spAutoFit/>
              </a:bodyPr>
              <a:lstStyle/>
              <a:p>
                <a:pPr algn="ctr"/>
                <a:r>
                  <a:rPr lang="en-US" sz="900" b="1" dirty="0"/>
                  <a:t>Lujan, 16 mA</a:t>
                </a:r>
                <a:endParaRPr lang="en-US" sz="900" dirty="0"/>
              </a:p>
            </p:txBody>
          </p:sp>
        </p:grpSp>
      </p:grpSp>
      <p:graphicFrame>
        <p:nvGraphicFramePr>
          <p:cNvPr id="34" name="Table 33">
            <a:extLst>
              <a:ext uri="{FF2B5EF4-FFF2-40B4-BE49-F238E27FC236}">
                <a16:creationId xmlns:a16="http://schemas.microsoft.com/office/drawing/2014/main" id="{9CC2608F-00C9-2AD7-7EC4-993E9F8336B9}"/>
              </a:ext>
            </a:extLst>
          </p:cNvPr>
          <p:cNvGraphicFramePr>
            <a:graphicFrameLocks noGrp="1"/>
          </p:cNvGraphicFramePr>
          <p:nvPr>
            <p:extLst>
              <p:ext uri="{D42A27DB-BD31-4B8C-83A1-F6EECF244321}">
                <p14:modId xmlns:p14="http://schemas.microsoft.com/office/powerpoint/2010/main" val="2414028927"/>
              </p:ext>
            </p:extLst>
          </p:nvPr>
        </p:nvGraphicFramePr>
        <p:xfrm>
          <a:off x="4288540" y="1475636"/>
          <a:ext cx="1703140" cy="1828800"/>
        </p:xfrm>
        <a:graphic>
          <a:graphicData uri="http://schemas.openxmlformats.org/drawingml/2006/table">
            <a:tbl>
              <a:tblPr firstRow="1" bandRow="1">
                <a:tableStyleId>{5940675A-B579-460E-94D1-54222C63F5DA}</a:tableStyleId>
              </a:tblPr>
              <a:tblGrid>
                <a:gridCol w="241385">
                  <a:extLst>
                    <a:ext uri="{9D8B030D-6E8A-4147-A177-3AD203B41FA5}">
                      <a16:colId xmlns:a16="http://schemas.microsoft.com/office/drawing/2014/main" val="1245885189"/>
                    </a:ext>
                  </a:extLst>
                </a:gridCol>
                <a:gridCol w="717550">
                  <a:extLst>
                    <a:ext uri="{9D8B030D-6E8A-4147-A177-3AD203B41FA5}">
                      <a16:colId xmlns:a16="http://schemas.microsoft.com/office/drawing/2014/main" val="3098441129"/>
                    </a:ext>
                  </a:extLst>
                </a:gridCol>
                <a:gridCol w="744205">
                  <a:extLst>
                    <a:ext uri="{9D8B030D-6E8A-4147-A177-3AD203B41FA5}">
                      <a16:colId xmlns:a16="http://schemas.microsoft.com/office/drawing/2014/main" val="1286495421"/>
                    </a:ext>
                  </a:extLst>
                </a:gridCol>
              </a:tblGrid>
              <a:tr h="181785">
                <a:tc>
                  <a:txBody>
                    <a:bodyPr/>
                    <a:lstStyle/>
                    <a:p>
                      <a:pPr algn="ctr"/>
                      <a:r>
                        <a:rPr lang="en-US" sz="900" dirty="0"/>
                        <a:t>#</a:t>
                      </a:r>
                    </a:p>
                  </a:txBody>
                  <a:tcPr>
                    <a:solidFill>
                      <a:schemeClr val="bg1">
                        <a:lumMod val="85000"/>
                      </a:schemeClr>
                    </a:solidFill>
                  </a:tcPr>
                </a:tc>
                <a:tc>
                  <a:txBody>
                    <a:bodyPr/>
                    <a:lstStyle/>
                    <a:p>
                      <a:pPr algn="ctr"/>
                      <a:r>
                        <a:rPr lang="en-US" sz="900" dirty="0"/>
                        <a:t>WNR [kV]</a:t>
                      </a:r>
                    </a:p>
                  </a:txBody>
                  <a:tcPr>
                    <a:solidFill>
                      <a:schemeClr val="bg1">
                        <a:lumMod val="85000"/>
                      </a:schemeClr>
                    </a:solidFill>
                  </a:tcPr>
                </a:tc>
                <a:tc>
                  <a:txBody>
                    <a:bodyPr/>
                    <a:lstStyle/>
                    <a:p>
                      <a:pPr algn="ctr"/>
                      <a:r>
                        <a:rPr lang="en-US" sz="900" dirty="0"/>
                        <a:t>Lujan [kV]</a:t>
                      </a:r>
                    </a:p>
                  </a:txBody>
                  <a:tcPr>
                    <a:solidFill>
                      <a:schemeClr val="bg1">
                        <a:lumMod val="85000"/>
                      </a:schemeClr>
                    </a:solidFill>
                  </a:tcPr>
                </a:tc>
                <a:extLst>
                  <a:ext uri="{0D108BD9-81ED-4DB2-BD59-A6C34878D82A}">
                    <a16:rowId xmlns:a16="http://schemas.microsoft.com/office/drawing/2014/main" val="2416082151"/>
                  </a:ext>
                </a:extLst>
              </a:tr>
              <a:tr h="181785">
                <a:tc>
                  <a:txBody>
                    <a:bodyPr/>
                    <a:lstStyle/>
                    <a:p>
                      <a:pPr algn="ctr"/>
                      <a:r>
                        <a:rPr lang="en-US" sz="900" dirty="0"/>
                        <a:t>1</a:t>
                      </a:r>
                    </a:p>
                  </a:txBody>
                  <a:tcPr/>
                </a:tc>
                <a:tc>
                  <a:txBody>
                    <a:bodyPr/>
                    <a:lstStyle/>
                    <a:p>
                      <a:pPr algn="ctr"/>
                      <a:r>
                        <a:rPr lang="en-US" sz="900" dirty="0"/>
                        <a:t>-65.0</a:t>
                      </a:r>
                    </a:p>
                  </a:txBody>
                  <a:tcPr/>
                </a:tc>
                <a:tc>
                  <a:txBody>
                    <a:bodyPr/>
                    <a:lstStyle/>
                    <a:p>
                      <a:pPr algn="ctr"/>
                      <a:r>
                        <a:rPr lang="en-US" sz="900" dirty="0"/>
                        <a:t>-65.0</a:t>
                      </a:r>
                    </a:p>
                  </a:txBody>
                  <a:tcPr/>
                </a:tc>
                <a:extLst>
                  <a:ext uri="{0D108BD9-81ED-4DB2-BD59-A6C34878D82A}">
                    <a16:rowId xmlns:a16="http://schemas.microsoft.com/office/drawing/2014/main" val="1648869812"/>
                  </a:ext>
                </a:extLst>
              </a:tr>
              <a:tr h="181785">
                <a:tc>
                  <a:txBody>
                    <a:bodyPr/>
                    <a:lstStyle/>
                    <a:p>
                      <a:pPr algn="ctr"/>
                      <a:r>
                        <a:rPr lang="en-US" sz="900" dirty="0"/>
                        <a:t>2</a:t>
                      </a:r>
                    </a:p>
                  </a:txBody>
                  <a:tcPr/>
                </a:tc>
                <a:tc>
                  <a:txBody>
                    <a:bodyPr/>
                    <a:lstStyle/>
                    <a:p>
                      <a:pPr algn="ctr"/>
                      <a:r>
                        <a:rPr lang="en-US" sz="900" dirty="0"/>
                        <a:t>-58.8</a:t>
                      </a:r>
                    </a:p>
                  </a:txBody>
                  <a:tcPr/>
                </a:tc>
                <a:tc>
                  <a:txBody>
                    <a:bodyPr/>
                    <a:lstStyle/>
                    <a:p>
                      <a:pPr algn="ctr"/>
                      <a:r>
                        <a:rPr lang="en-US" sz="900" dirty="0"/>
                        <a:t>-58.8</a:t>
                      </a:r>
                    </a:p>
                  </a:txBody>
                  <a:tcPr/>
                </a:tc>
                <a:extLst>
                  <a:ext uri="{0D108BD9-81ED-4DB2-BD59-A6C34878D82A}">
                    <a16:rowId xmlns:a16="http://schemas.microsoft.com/office/drawing/2014/main" val="1652024504"/>
                  </a:ext>
                </a:extLst>
              </a:tr>
              <a:tr h="181785">
                <a:tc>
                  <a:txBody>
                    <a:bodyPr/>
                    <a:lstStyle/>
                    <a:p>
                      <a:pPr algn="ctr"/>
                      <a:r>
                        <a:rPr lang="en-US" sz="900" dirty="0"/>
                        <a:t>3</a:t>
                      </a:r>
                    </a:p>
                  </a:txBody>
                  <a:tcPr/>
                </a:tc>
                <a:tc>
                  <a:txBody>
                    <a:bodyPr/>
                    <a:lstStyle/>
                    <a:p>
                      <a:pPr algn="ctr"/>
                      <a:r>
                        <a:rPr lang="en-US" sz="900" dirty="0"/>
                        <a:t>+6.0</a:t>
                      </a:r>
                    </a:p>
                  </a:txBody>
                  <a:tcPr/>
                </a:tc>
                <a:tc>
                  <a:txBody>
                    <a:bodyPr/>
                    <a:lstStyle/>
                    <a:p>
                      <a:pPr algn="ctr"/>
                      <a:r>
                        <a:rPr lang="en-US" sz="900" dirty="0"/>
                        <a:t>+6.0</a:t>
                      </a:r>
                    </a:p>
                  </a:txBody>
                  <a:tcPr/>
                </a:tc>
                <a:extLst>
                  <a:ext uri="{0D108BD9-81ED-4DB2-BD59-A6C34878D82A}">
                    <a16:rowId xmlns:a16="http://schemas.microsoft.com/office/drawing/2014/main" val="1976440172"/>
                  </a:ext>
                </a:extLst>
              </a:tr>
              <a:tr h="181785">
                <a:tc>
                  <a:txBody>
                    <a:bodyPr/>
                    <a:lstStyle/>
                    <a:p>
                      <a:pPr algn="ctr"/>
                      <a:r>
                        <a:rPr lang="en-US" sz="900" dirty="0"/>
                        <a:t>4</a:t>
                      </a:r>
                    </a:p>
                  </a:txBody>
                  <a:tcPr/>
                </a:tc>
                <a:tc>
                  <a:txBody>
                    <a:bodyPr/>
                    <a:lstStyle/>
                    <a:p>
                      <a:pPr algn="ctr"/>
                      <a:r>
                        <a:rPr lang="en-US" sz="900" b="1" dirty="0">
                          <a:solidFill>
                            <a:schemeClr val="tx1"/>
                          </a:solidFill>
                        </a:rPr>
                        <a:t>-41.0</a:t>
                      </a:r>
                    </a:p>
                  </a:txBody>
                  <a:tcPr/>
                </a:tc>
                <a:tc>
                  <a:txBody>
                    <a:bodyPr/>
                    <a:lstStyle/>
                    <a:p>
                      <a:pPr algn="ctr"/>
                      <a:r>
                        <a:rPr lang="en-US" sz="900" b="1" dirty="0">
                          <a:solidFill>
                            <a:schemeClr val="tx1"/>
                          </a:solidFill>
                        </a:rPr>
                        <a:t>-48.0</a:t>
                      </a:r>
                    </a:p>
                  </a:txBody>
                  <a:tcPr/>
                </a:tc>
                <a:extLst>
                  <a:ext uri="{0D108BD9-81ED-4DB2-BD59-A6C34878D82A}">
                    <a16:rowId xmlns:a16="http://schemas.microsoft.com/office/drawing/2014/main" val="2766183773"/>
                  </a:ext>
                </a:extLst>
              </a:tr>
              <a:tr h="181785">
                <a:tc>
                  <a:txBody>
                    <a:bodyPr/>
                    <a:lstStyle/>
                    <a:p>
                      <a:pPr algn="ctr"/>
                      <a:r>
                        <a:rPr lang="en-US" sz="900" dirty="0"/>
                        <a:t>5</a:t>
                      </a:r>
                    </a:p>
                  </a:txBody>
                  <a:tcPr/>
                </a:tc>
                <a:tc>
                  <a:txBody>
                    <a:bodyPr/>
                    <a:lstStyle/>
                    <a:p>
                      <a:pPr algn="ctr"/>
                      <a:r>
                        <a:rPr lang="en-US" sz="900" dirty="0"/>
                        <a:t>0.0</a:t>
                      </a:r>
                    </a:p>
                  </a:txBody>
                  <a:tcPr/>
                </a:tc>
                <a:tc>
                  <a:txBody>
                    <a:bodyPr/>
                    <a:lstStyle/>
                    <a:p>
                      <a:pPr algn="ctr"/>
                      <a:r>
                        <a:rPr lang="en-US" sz="900" dirty="0"/>
                        <a:t>0.0</a:t>
                      </a:r>
                    </a:p>
                  </a:txBody>
                  <a:tcPr/>
                </a:tc>
                <a:extLst>
                  <a:ext uri="{0D108BD9-81ED-4DB2-BD59-A6C34878D82A}">
                    <a16:rowId xmlns:a16="http://schemas.microsoft.com/office/drawing/2014/main" val="2256561850"/>
                  </a:ext>
                </a:extLst>
              </a:tr>
              <a:tr h="181785">
                <a:tc>
                  <a:txBody>
                    <a:bodyPr/>
                    <a:lstStyle/>
                    <a:p>
                      <a:pPr algn="ctr"/>
                      <a:r>
                        <a:rPr lang="en-US" sz="900" dirty="0"/>
                        <a:t>6</a:t>
                      </a:r>
                    </a:p>
                  </a:txBody>
                  <a:tcPr/>
                </a:tc>
                <a:tc>
                  <a:txBody>
                    <a:bodyPr/>
                    <a:lstStyle/>
                    <a:p>
                      <a:pPr algn="ctr"/>
                      <a:r>
                        <a:rPr lang="en-US" sz="900" b="1" dirty="0">
                          <a:solidFill>
                            <a:schemeClr val="tx1"/>
                          </a:solidFill>
                        </a:rPr>
                        <a:t>-42.3</a:t>
                      </a:r>
                    </a:p>
                  </a:txBody>
                  <a:tcPr/>
                </a:tc>
                <a:tc>
                  <a:txBody>
                    <a:bodyPr/>
                    <a:lstStyle/>
                    <a:p>
                      <a:pPr algn="ctr"/>
                      <a:r>
                        <a:rPr lang="en-US" sz="900" b="1" dirty="0">
                          <a:solidFill>
                            <a:schemeClr val="tx1"/>
                          </a:solidFill>
                        </a:rPr>
                        <a:t>-45.3</a:t>
                      </a:r>
                    </a:p>
                  </a:txBody>
                  <a:tcPr/>
                </a:tc>
                <a:extLst>
                  <a:ext uri="{0D108BD9-81ED-4DB2-BD59-A6C34878D82A}">
                    <a16:rowId xmlns:a16="http://schemas.microsoft.com/office/drawing/2014/main" val="1837057456"/>
                  </a:ext>
                </a:extLst>
              </a:tr>
              <a:tr h="181785">
                <a:tc>
                  <a:txBody>
                    <a:bodyPr/>
                    <a:lstStyle/>
                    <a:p>
                      <a:pPr algn="ctr"/>
                      <a:r>
                        <a:rPr lang="en-US" sz="900" dirty="0"/>
                        <a:t>7</a:t>
                      </a:r>
                    </a:p>
                  </a:txBody>
                  <a:tcPr/>
                </a:tc>
                <a:tc>
                  <a:txBody>
                    <a:bodyPr/>
                    <a:lstStyle/>
                    <a:p>
                      <a:pPr algn="ctr"/>
                      <a:r>
                        <a:rPr lang="en-US" sz="900" dirty="0"/>
                        <a:t>0.0</a:t>
                      </a:r>
                    </a:p>
                  </a:txBody>
                  <a:tcPr/>
                </a:tc>
                <a:tc>
                  <a:txBody>
                    <a:bodyPr/>
                    <a:lstStyle/>
                    <a:p>
                      <a:pPr algn="ctr"/>
                      <a:r>
                        <a:rPr lang="en-US" sz="900" dirty="0"/>
                        <a:t>0.0</a:t>
                      </a:r>
                    </a:p>
                  </a:txBody>
                  <a:tcPr/>
                </a:tc>
                <a:extLst>
                  <a:ext uri="{0D108BD9-81ED-4DB2-BD59-A6C34878D82A}">
                    <a16:rowId xmlns:a16="http://schemas.microsoft.com/office/drawing/2014/main" val="529552939"/>
                  </a:ext>
                </a:extLst>
              </a:tr>
            </a:tbl>
          </a:graphicData>
        </a:graphic>
      </p:graphicFrame>
    </p:spTree>
    <p:extLst>
      <p:ext uri="{BB962C8B-B14F-4D97-AF65-F5344CB8AC3E}">
        <p14:creationId xmlns:p14="http://schemas.microsoft.com/office/powerpoint/2010/main" val="462490506"/>
      </p:ext>
    </p:extLst>
  </p:cSld>
  <p:clrMapOvr>
    <a:masterClrMapping/>
  </p:clrMapOvr>
</p:sld>
</file>

<file path=ppt/theme/theme1.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effectLst/>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a:defPPr>
      </a:lstStyle>
    </a:txDef>
  </a:objectDefaults>
  <a:extraClrSchemeLst/>
  <a:extLst>
    <a:ext uri="{05A4C25C-085E-4340-85A3-A5531E510DB2}">
      <thm15:themeFamily xmlns:thm15="http://schemas.microsoft.com/office/thememl/2012/main" name="lamp3.potx" id="{15D46E3E-3BE5-784F-BAA9-C1FCB6B8F343}" vid="{39FD1706-6E38-DC4F-8200-8678D03824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d9f663d-822c-4abd-b0f0-2750c573b9da">
      <Terms xmlns="http://schemas.microsoft.com/office/infopath/2007/PartnerControls"/>
    </lcf76f155ced4ddcb4097134ff3c332f>
    <TaxCatchAll xmlns="4e0aa58b-3c7e-48cf-9507-49bda4c2fd8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1D2186048EA0439D6E9BD6430DE87F" ma:contentTypeVersion="12" ma:contentTypeDescription="Create a new document." ma:contentTypeScope="" ma:versionID="8f7990e65bf011494fa4d643b636451e">
  <xsd:schema xmlns:xsd="http://www.w3.org/2001/XMLSchema" xmlns:xs="http://www.w3.org/2001/XMLSchema" xmlns:p="http://schemas.microsoft.com/office/2006/metadata/properties" xmlns:ns2="3d9f663d-822c-4abd-b0f0-2750c573b9da" xmlns:ns3="4e0aa58b-3c7e-48cf-9507-49bda4c2fd89" targetNamespace="http://schemas.microsoft.com/office/2006/metadata/properties" ma:root="true" ma:fieldsID="4061cca5fb0ba928d74a32821dbd59a2" ns2:_="" ns3:_="">
    <xsd:import namespace="3d9f663d-822c-4abd-b0f0-2750c573b9da"/>
    <xsd:import namespace="4e0aa58b-3c7e-48cf-9507-49bda4c2fd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9f663d-822c-4abd-b0f0-2750c573b9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c90c6b6-6666-4070-a8ae-6bf8f577848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0aa58b-3c7e-48cf-9507-49bda4c2fd8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d64abb7-5a38-4015-b5fb-f3e4fd9f3f62}" ma:internalName="TaxCatchAll" ma:showField="CatchAllData" ma:web="4e0aa58b-3c7e-48cf-9507-49bda4c2fd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C5000B-EE1B-4C28-9213-2F0A15BDFF8C}">
  <ds:schemaRefs>
    <ds:schemaRef ds:uri="http://schemas.microsoft.com/sharepoint/v3/contenttype/forms"/>
  </ds:schemaRefs>
</ds:datastoreItem>
</file>

<file path=customXml/itemProps2.xml><?xml version="1.0" encoding="utf-8"?>
<ds:datastoreItem xmlns:ds="http://schemas.openxmlformats.org/officeDocument/2006/customXml" ds:itemID="{ACD1DEBC-7E88-4A9C-8BBF-D6A700AAA88E}">
  <ds:schemaRefs>
    <ds:schemaRef ds:uri="3d9f663d-822c-4abd-b0f0-2750c573b9da"/>
    <ds:schemaRef ds:uri="http://purl.org/dc/dcmitype/"/>
    <ds:schemaRef ds:uri="http://www.w3.org/XML/1998/namespace"/>
    <ds:schemaRef ds:uri="http://schemas.openxmlformats.org/package/2006/metadata/core-properties"/>
    <ds:schemaRef ds:uri="4e0aa58b-3c7e-48cf-9507-49bda4c2fd89"/>
    <ds:schemaRef ds:uri="http://schemas.microsoft.com/office/2006/documentManagement/types"/>
    <ds:schemaRef ds:uri="http://schemas.microsoft.com/office/infopath/2007/PartnerControls"/>
    <ds:schemaRef ds:uri="http://schemas.microsoft.com/office/2006/metadata/properties"/>
    <ds:schemaRef ds:uri="http://purl.org/dc/terms/"/>
    <ds:schemaRef ds:uri="http://purl.org/dc/elements/1.1/"/>
  </ds:schemaRefs>
</ds:datastoreItem>
</file>

<file path=customXml/itemProps3.xml><?xml version="1.0" encoding="utf-8"?>
<ds:datastoreItem xmlns:ds="http://schemas.openxmlformats.org/officeDocument/2006/customXml" ds:itemID="{F85A8B0A-E5B7-4839-A6FD-86009C4BFF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9f663d-822c-4abd-b0f0-2750c573b9da"/>
    <ds:schemaRef ds:uri="4e0aa58b-3c7e-48cf-9507-49bda4c2fd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1_Office 2013 - 2022 Theme</Template>
  <TotalTime>17299</TotalTime>
  <Words>1159</Words>
  <Application>Microsoft Office PowerPoint</Application>
  <PresentationFormat>On-screen Show (16:9)</PresentationFormat>
  <Paragraphs>227</Paragraphs>
  <Slides>12</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Cambria Math</vt:lpstr>
      <vt:lpstr>Courier New</vt:lpstr>
      <vt:lpstr>Segoe UI</vt:lpstr>
      <vt:lpstr>1_Office 2013 - 2022 Theme</vt:lpstr>
      <vt:lpstr>PowerPoint Presentation</vt:lpstr>
      <vt:lpstr>Acknowledgment</vt:lpstr>
      <vt:lpstr>Outline</vt:lpstr>
      <vt:lpstr>LANSCE: Los Alamos Neutron Science Center</vt:lpstr>
      <vt:lpstr>LAMP: LANSCE Accelerator Modernization Project</vt:lpstr>
      <vt:lpstr>LAMP LEBT: DB1 vs. DB2</vt:lpstr>
      <vt:lpstr>Short-Pulse Beam Production: LAMP DB1</vt:lpstr>
      <vt:lpstr>Short-Pulse Beam Production: LAMP DB1</vt:lpstr>
      <vt:lpstr>Short-Pulse Beam Production: LAMP DB2</vt:lpstr>
      <vt:lpstr>Short-Pulse Beam Production: LAMP DB2</vt:lpstr>
      <vt:lpstr>Short-Pulse Beam Performance</vt:lpstr>
      <vt:lpstr>Summary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kb</dc:creator>
  <cp:lastModifiedBy>Xu, Haoran</cp:lastModifiedBy>
  <cp:revision>370</cp:revision>
  <dcterms:created xsi:type="dcterms:W3CDTF">2024-10-18T21:21:12Z</dcterms:created>
  <dcterms:modified xsi:type="dcterms:W3CDTF">2026-07-27T04:17:29Z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0x010100121D2186048EA0439D6E9BD6430DE87F</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