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444" r:id="rId4"/>
    <p:sldId id="2457" r:id="rId5"/>
    <p:sldId id="2443" r:id="rId6"/>
    <p:sldId id="287" r:id="rId7"/>
    <p:sldId id="2453" r:id="rId8"/>
    <p:sldId id="2445" r:id="rId9"/>
    <p:sldId id="273" r:id="rId10"/>
    <p:sldId id="2446" r:id="rId11"/>
    <p:sldId id="298" r:id="rId12"/>
    <p:sldId id="295" r:id="rId13"/>
    <p:sldId id="2458" r:id="rId14"/>
    <p:sldId id="2449" r:id="rId15"/>
    <p:sldId id="2454" r:id="rId16"/>
    <p:sldId id="2462" r:id="rId17"/>
    <p:sldId id="266" r:id="rId18"/>
    <p:sldId id="315" r:id="rId19"/>
    <p:sldId id="288" r:id="rId20"/>
    <p:sldId id="2460" r:id="rId21"/>
    <p:sldId id="2461" r:id="rId22"/>
    <p:sldId id="2451" r:id="rId23"/>
    <p:sldId id="2455" r:id="rId24"/>
    <p:sldId id="2452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405"/>
  </p:normalViewPr>
  <p:slideViewPr>
    <p:cSldViewPr snapToGrid="0">
      <p:cViewPr>
        <p:scale>
          <a:sx n="113" d="100"/>
          <a:sy n="113" d="100"/>
        </p:scale>
        <p:origin x="1064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EE7184-FAA5-B947-AD55-2937179EB8F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28BD7-E3BB-A449-B242-6417BEF341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310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eb2680c98c_0_3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eb2680c98c_0_3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eb6322fe74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eb6322fe74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51ED2-6FB1-3E2D-5318-7FBAB6A646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18F0CE-7E2C-DDD7-C2E5-DBFCE4D7B8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210EBC-50FA-BB2E-9667-61AF1BD4F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0D559-FC7C-2FBA-CCD1-A79DF3EC2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34E48-9AA2-611E-F61D-39B32A2D9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732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48C0E-3085-8198-9685-CC5A1DCB4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8D271-EB08-2F78-3D03-EA3E76A5F1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C66D7F-F24A-7C58-AA07-299C6E2BA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79559-9834-5013-D7A9-CB23752B8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14F2B-B340-47A9-73B0-645FB6CEF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19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EC8FCC-7DCA-DC0B-57DC-27DE694E9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6780F8-4C83-007E-A048-D8DB48C24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9EBDD-94E2-2D93-F19C-9D8F67258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01E1C0-9A49-E245-5BF7-7781281BA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2F48E-E48F-6A77-CA9B-A3F27C5A2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66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CCE98-1EAC-B658-309B-35C65A4E7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644E4-1A6A-F1D0-1B1A-478B22F606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4B422-A161-03C0-0A2D-CF838CD03A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F0E59-E2C5-5EC9-81BB-A4A1CD3D0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0D6A8A-17E8-AA8C-86A5-F0646AADC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2F41D1-B03C-3890-9337-C620327B8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97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BE109-E79E-EEFF-0DAB-F703E7E85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6D5CE5-5560-3F55-D6C0-7EFE5BFFC6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2A4828-2617-3D07-CB59-E4BE28771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0A2E92-C31F-10A9-D455-2B7413C923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FC029A-7C78-5CA6-C4E5-9684E337E9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B5212B-7009-9598-45C3-F96558B4C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5C6A89-0943-2767-C9F6-7D7D63A2F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CDA57-520B-53BE-46B8-298353B1F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136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DFBB6-8C7F-7231-8B53-B7F5FEF3E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DC1B36-1C10-AC4A-6B41-842EB2D44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408736-2047-53E1-0BA3-1792A7A38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899F77-5293-B440-77C8-1A86750C0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071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00A6D2-A820-646D-10B2-4EBED90B6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C38ED0-2CC7-CB7E-FEBC-45E362336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D17571-3B6A-42BC-520F-7C7238B86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017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D1E5A-C06A-0B65-D50A-2622F3A8B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07212-B593-B010-DEFF-48EE54C7C2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2BE1EC-20E3-8CA1-CD43-32C0D215D3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048DC4-03ED-8037-4430-32C5B6C27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1F0DD4-7E15-24DF-229A-60F9554CB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3546EA-6E94-2B59-E3E2-1431CCA2A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666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E37DB-A2F2-00B5-62A5-CC42ECDBC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C845C4-8016-56A0-9A8F-4A23FB74D4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7D134D-28A6-7DCC-4F8D-07D23D9E04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F0D625-46DF-EB3D-64E9-BB0866F66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D07871-25D0-B461-8CCC-2580ADDF9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92991B-AE30-16B3-548E-AE4F5918D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475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B848D-EE45-F5E0-AA53-457D3E359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D43FE5-0038-FAEF-C52D-84B21C7264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5BC73-38E9-4A7D-F180-BCCABB62B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D04886-32C9-9C40-81C8-1C2D2C1CF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51DF3-6085-16B0-29B7-56D213BE7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901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898279-D4A0-FE36-CA67-61FDB667B8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155AC6-B3B3-21C2-98D8-AEDD81996A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0BF9AB-90C5-8465-3A6E-1F2E3969A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76E21-7947-ABA3-D4BE-175E24D36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471DB3-A084-50DC-38C3-3F7AE5F2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515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38318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*Title, Subtitle and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algn="l" defTabSz="914377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BASIC CONTENT SLIDE</a:t>
            </a:r>
            <a:br>
              <a:rPr lang="en-US" dirty="0"/>
            </a:br>
            <a:r>
              <a:rPr lang="en-US" dirty="0"/>
              <a:t>one or two lines for headline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5EF28-261C-FD41-A360-1A380056DD1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E61F04F-3CF4-D566-EF9D-9CDCD0B9810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1325033"/>
            <a:ext cx="11176000" cy="584200"/>
          </a:xfrm>
        </p:spPr>
        <p:txBody>
          <a:bodyPr>
            <a:noAutofit/>
          </a:bodyPr>
          <a:lstStyle>
            <a:lvl1pPr marL="0" indent="0">
              <a:buNone/>
              <a:defRPr sz="2667" b="1" i="0" baseline="0">
                <a:solidFill>
                  <a:schemeClr val="accent2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subtitle sentence case. Optional: delete as needed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E476E8C9-921B-17FC-9AEA-348F1AA2B0F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9600" y="1909234"/>
            <a:ext cx="9753600" cy="4364567"/>
          </a:xfrm>
        </p:spPr>
        <p:txBody>
          <a:bodyPr/>
          <a:lstStyle/>
          <a:p>
            <a:pPr lvl="0"/>
            <a:r>
              <a:rPr lang="en-US" dirty="0"/>
              <a:t>Click to add 1st-level bullet. Click an icon below to add table, graph or other imagery.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5688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73F22B-CA1E-A71B-510D-17AE44F14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6B4C66-0886-9CE1-7495-63E6F7E73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9DDFC2-C436-EE6E-6E92-B186B77727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EAE87-4C96-4B45-9029-25C9A35B4E28}" type="datetimeFigureOut">
              <a:rPr lang="en-US" smtClean="0"/>
              <a:t>7/30/26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0FE71-97BF-EAE9-66A1-6D02D87E67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44D45-8F52-55B9-6872-FEA54DEAED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A124F-4204-4640-93B4-BA043768E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82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4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100.png"/><Relationship Id="rId5" Type="http://schemas.openxmlformats.org/officeDocument/2006/relationships/image" Target="../media/image9.png"/><Relationship Id="rId10" Type="http://schemas.openxmlformats.org/officeDocument/2006/relationships/image" Target="../media/image90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8" Type="http://schemas.openxmlformats.org/officeDocument/2006/relationships/image" Target="../media/image310.png"/><Relationship Id="rId3" Type="http://schemas.openxmlformats.org/officeDocument/2006/relationships/image" Target="../media/image49.png"/><Relationship Id="rId21" Type="http://schemas.openxmlformats.org/officeDocument/2006/relationships/image" Target="../media/image56.png"/><Relationship Id="rId7" Type="http://schemas.openxmlformats.org/officeDocument/2006/relationships/image" Target="../media/image54.png"/><Relationship Id="rId2" Type="http://schemas.openxmlformats.org/officeDocument/2006/relationships/image" Target="../media/image28.png"/><Relationship Id="rId20" Type="http://schemas.openxmlformats.org/officeDocument/2006/relationships/image" Target="../media/image4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24" Type="http://schemas.openxmlformats.org/officeDocument/2006/relationships/image" Target="../media/image60.png"/><Relationship Id="rId5" Type="http://schemas.openxmlformats.org/officeDocument/2006/relationships/image" Target="../media/image29.png"/><Relationship Id="rId23" Type="http://schemas.openxmlformats.org/officeDocument/2006/relationships/image" Target="../media/image59.png"/><Relationship Id="rId10" Type="http://schemas.openxmlformats.org/officeDocument/2006/relationships/image" Target="../media/image32.png"/><Relationship Id="rId19" Type="http://schemas.openxmlformats.org/officeDocument/2006/relationships/image" Target="../media/image420.png"/><Relationship Id="rId4" Type="http://schemas.openxmlformats.org/officeDocument/2006/relationships/image" Target="../media/image51.png"/><Relationship Id="rId9" Type="http://schemas.openxmlformats.org/officeDocument/2006/relationships/image" Target="../media/image200.png"/><Relationship Id="rId22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E4662-5517-CF6C-B4E7-7BBE47574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83883"/>
            <a:ext cx="9144000" cy="2387600"/>
          </a:xfrm>
        </p:spPr>
        <p:txBody>
          <a:bodyPr>
            <a:noAutofit/>
          </a:bodyPr>
          <a:lstStyle/>
          <a:p>
            <a:br>
              <a:rPr lang="en-US" sz="4000" b="0" i="0" dirty="0">
                <a:solidFill>
                  <a:srgbClr val="555555"/>
                </a:solidFill>
                <a:effectLst/>
                <a:latin typeface="Liberation Sans"/>
              </a:rPr>
            </a:br>
            <a:r>
              <a:rPr lang="en-US" sz="4000" b="1" dirty="0">
                <a:solidFill>
                  <a:srgbClr val="1F1100"/>
                </a:solidFill>
                <a:latin typeface="Liberation Sans"/>
              </a:rPr>
              <a:t>The E</a:t>
            </a:r>
            <a:r>
              <a:rPr lang="en-US" sz="4000" b="1" i="0" dirty="0">
                <a:solidFill>
                  <a:srgbClr val="1F1100"/>
                </a:solidFill>
                <a:effectLst/>
                <a:latin typeface="Liberation Sans"/>
              </a:rPr>
              <a:t>EX-enabled microbunching experiment at the </a:t>
            </a:r>
            <a:br>
              <a:rPr lang="en-US" sz="4000" b="1" i="0" dirty="0">
                <a:solidFill>
                  <a:srgbClr val="1F1100"/>
                </a:solidFill>
                <a:effectLst/>
                <a:latin typeface="Liberation Sans"/>
              </a:rPr>
            </a:br>
            <a:r>
              <a:rPr lang="en-US" sz="4000" b="1" i="0" dirty="0">
                <a:solidFill>
                  <a:srgbClr val="1F1100"/>
                </a:solidFill>
                <a:effectLst/>
                <a:latin typeface="Liberation Sans"/>
              </a:rPr>
              <a:t>Argonne Wakefield Accelerator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598068-EC96-69B9-A71D-FA4E75467B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i="1" dirty="0">
                <a:solidFill>
                  <a:srgbClr val="555555"/>
                </a:solidFill>
                <a:effectLst/>
                <a:latin typeface="Liberation Serif"/>
              </a:rPr>
              <a:t>James Rosenzweig</a:t>
            </a:r>
          </a:p>
          <a:p>
            <a:r>
              <a:rPr lang="en-US" b="1" dirty="0">
                <a:solidFill>
                  <a:srgbClr val="555555"/>
                </a:solidFill>
                <a:latin typeface="Liberation Serif"/>
              </a:rPr>
              <a:t>For UCLA-NIU-ANL-LANL-SLAC collaboration</a:t>
            </a:r>
          </a:p>
          <a:p>
            <a:r>
              <a:rPr lang="en-US" b="1" dirty="0">
                <a:solidFill>
                  <a:srgbClr val="555555"/>
                </a:solidFill>
                <a:latin typeface="Liberation Serif"/>
              </a:rPr>
              <a:t>AAC 2026 – July 30, 2026 </a:t>
            </a:r>
          </a:p>
        </p:txBody>
      </p:sp>
    </p:spTree>
    <p:extLst>
      <p:ext uri="{BB962C8B-B14F-4D97-AF65-F5344CB8AC3E}">
        <p14:creationId xmlns:p14="http://schemas.microsoft.com/office/powerpoint/2010/main" val="4087169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6D0EA-802D-7782-0BBF-AB3B6917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440" y="186848"/>
            <a:ext cx="10515600" cy="1325563"/>
          </a:xfrm>
        </p:spPr>
        <p:txBody>
          <a:bodyPr/>
          <a:lstStyle/>
          <a:p>
            <a:r>
              <a:rPr lang="en-US" dirty="0"/>
              <a:t>Motivation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E83666-90FF-E485-AC1E-7A6555292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2410"/>
            <a:ext cx="10515600" cy="4847749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emittance exchange (EEX) process shows great promise for longitudinal beam shaping</a:t>
            </a:r>
          </a:p>
          <a:p>
            <a:pPr lvl="1"/>
            <a:r>
              <a:rPr lang="en-US" dirty="0"/>
              <a:t>Applications in </a:t>
            </a:r>
            <a:r>
              <a:rPr lang="en-US" dirty="0" err="1"/>
              <a:t>wakefield</a:t>
            </a:r>
            <a:r>
              <a:rPr lang="en-US" dirty="0"/>
              <a:t> acceleration</a:t>
            </a:r>
          </a:p>
          <a:p>
            <a:pPr lvl="1"/>
            <a:r>
              <a:rPr lang="en-US" dirty="0"/>
              <a:t>Basis of new types of coherent light source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r>
              <a:rPr lang="en-US" b="1" dirty="0"/>
              <a:t>Coherent soft X-rays </a:t>
            </a:r>
            <a:r>
              <a:rPr lang="en-US" dirty="0"/>
              <a:t>obtained by converting transverse modulations to longitudinal?</a:t>
            </a:r>
          </a:p>
          <a:p>
            <a:pPr lvl="1"/>
            <a:r>
              <a:rPr lang="en-US" dirty="0"/>
              <a:t>Many unexplored physical effects – open field for investigation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FD81968-2F68-01E8-2660-246456D7D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490" y="2976880"/>
            <a:ext cx="7886700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2316622-FE88-71BB-303C-58E4D3D53C71}"/>
              </a:ext>
            </a:extLst>
          </p:cNvPr>
          <p:cNvSpPr/>
          <p:nvPr/>
        </p:nvSpPr>
        <p:spPr>
          <a:xfrm>
            <a:off x="1188720" y="4429760"/>
            <a:ext cx="690880" cy="223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165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6AFFD-E31D-E214-C230-9587F492D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464" y="18147"/>
            <a:ext cx="12194805" cy="1256440"/>
          </a:xfrm>
        </p:spPr>
        <p:txBody>
          <a:bodyPr>
            <a:normAutofit fontScale="90000"/>
          </a:bodyPr>
          <a:lstStyle/>
          <a:p>
            <a:r>
              <a:rPr lang="en-US" dirty="0"/>
              <a:t>AAC application: beam shaping for </a:t>
            </a:r>
            <a:r>
              <a:rPr lang="en-US" dirty="0" err="1"/>
              <a:t>wakefield</a:t>
            </a:r>
            <a:r>
              <a:rPr lang="en-US" dirty="0"/>
              <a:t> accelerators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9E8B3-7B44-C263-7CC8-206AD4B21E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2470" y="1111825"/>
            <a:ext cx="10515600" cy="4351338"/>
          </a:xfrm>
        </p:spPr>
        <p:txBody>
          <a:bodyPr/>
          <a:lstStyle/>
          <a:p>
            <a:r>
              <a:rPr lang="en-US" dirty="0"/>
              <a:t>High transformer ratio PWFA and DWA demonstrated</a:t>
            </a:r>
          </a:p>
          <a:p>
            <a:pPr marL="0" indent="0">
              <a:buNone/>
            </a:pPr>
            <a:r>
              <a:rPr lang="en-US" sz="1800" b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                         R. Roussel, et al., Phys. Rev. Lett. </a:t>
            </a:r>
            <a:r>
              <a:rPr lang="en-US" sz="1800" b="1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124</a:t>
            </a:r>
            <a:r>
              <a:rPr lang="en-US" sz="1800" b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, 044802 (2020)</a:t>
            </a:r>
            <a:endParaRPr lang="en-US" dirty="0"/>
          </a:p>
          <a:p>
            <a:r>
              <a:rPr lang="en-US" dirty="0"/>
              <a:t>Recent work on multi-leaf collimator to refine process (ML emphasis)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845B85-E392-CA8D-74E2-A89EEC97B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8255" y="2924922"/>
            <a:ext cx="7525758" cy="29422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9371D3-AADB-D997-8751-423040840D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01" y="2452813"/>
            <a:ext cx="1841279" cy="42569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794EE8-F957-BAFE-42EA-0F0C027FB474}"/>
              </a:ext>
            </a:extLst>
          </p:cNvPr>
          <p:cNvSpPr txBox="1"/>
          <p:nvPr/>
        </p:nvSpPr>
        <p:spPr>
          <a:xfrm>
            <a:off x="3685253" y="5867212"/>
            <a:ext cx="67799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Power of collimation + EEX methods is demonstrated</a:t>
            </a:r>
          </a:p>
          <a:p>
            <a:r>
              <a:rPr lang="en-US" sz="2400" i="1" dirty="0"/>
              <a:t>Note residual correlations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E7BB29-0EB4-AB4B-0307-F65A441E89AF}"/>
              </a:ext>
            </a:extLst>
          </p:cNvPr>
          <p:cNvSpPr txBox="1"/>
          <p:nvPr/>
        </p:nvSpPr>
        <p:spPr>
          <a:xfrm>
            <a:off x="3062267" y="2521139"/>
            <a:ext cx="70608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da-DK" sz="1800" kern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da-DK" sz="1800" kern="0" dirty="0" err="1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Majernik</a:t>
            </a:r>
            <a:r>
              <a:rPr lang="da-DK" sz="1800" kern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et al., </a:t>
            </a:r>
            <a:r>
              <a:rPr lang="da-DK" sz="1800" kern="0" dirty="0" err="1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Phys</a:t>
            </a:r>
            <a:r>
              <a:rPr lang="da-DK" sz="1800" kern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Rev. </a:t>
            </a:r>
            <a:r>
              <a:rPr lang="da-DK" sz="1800" kern="0" dirty="0" err="1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Accel</a:t>
            </a:r>
            <a:r>
              <a:rPr lang="da-DK" sz="1800" kern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da-DK" sz="1800" kern="0" dirty="0" err="1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Beams</a:t>
            </a:r>
            <a:r>
              <a:rPr lang="da-DK" sz="1800" kern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da-DK" sz="1800" b="1" kern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da-DK" sz="1800" kern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022801  (2023)</a:t>
            </a:r>
            <a:endParaRPr lang="en-US" sz="2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13782E-5C39-8EA9-92BA-D6E184B6DAE0}"/>
              </a:ext>
            </a:extLst>
          </p:cNvPr>
          <p:cNvSpPr txBox="1"/>
          <p:nvPr/>
        </p:nvSpPr>
        <p:spPr>
          <a:xfrm>
            <a:off x="3032805" y="3698569"/>
            <a:ext cx="1175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Transverse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5994F4-4724-C5F1-C0C6-7900F39C47BB}"/>
              </a:ext>
            </a:extLst>
          </p:cNvPr>
          <p:cNvSpPr txBox="1"/>
          <p:nvPr/>
        </p:nvSpPr>
        <p:spPr>
          <a:xfrm>
            <a:off x="2811297" y="5186441"/>
            <a:ext cx="1346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Longitudinal</a:t>
            </a:r>
          </a:p>
        </p:txBody>
      </p:sp>
    </p:spTree>
    <p:extLst>
      <p:ext uri="{BB962C8B-B14F-4D97-AF65-F5344CB8AC3E}">
        <p14:creationId xmlns:p14="http://schemas.microsoft.com/office/powerpoint/2010/main" val="1428775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4C186-58BA-83DF-62DF-31B2AAC91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EEX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DC3824-8B1E-628F-15E8-1D8009ED51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Step 1. Momentum dispersion in </a:t>
            </a:r>
            <a:r>
              <a:rPr lang="en-US" i="1" dirty="0"/>
              <a:t>x </a:t>
            </a:r>
            <a:r>
              <a:rPr lang="en-US" dirty="0"/>
              <a:t>(and </a:t>
            </a:r>
            <a:r>
              <a:rPr lang="en-US" i="1" dirty="0"/>
              <a:t>t</a:t>
            </a:r>
            <a:r>
              <a:rPr lang="en-US" dirty="0"/>
              <a:t>)</a:t>
            </a:r>
            <a:endParaRPr lang="en-US" i="1" dirty="0"/>
          </a:p>
          <a:p>
            <a:r>
              <a:rPr lang="en-US" dirty="0"/>
              <a:t>Step 2. </a:t>
            </a:r>
            <a:r>
              <a:rPr lang="en-US" i="1" dirty="0"/>
              <a:t>Dipole mode cavity </a:t>
            </a:r>
            <a:r>
              <a:rPr lang="en-US" dirty="0"/>
              <a:t>for converting </a:t>
            </a:r>
            <a:r>
              <a:rPr lang="en-US" i="1" dirty="0"/>
              <a:t>t </a:t>
            </a:r>
            <a:r>
              <a:rPr lang="en-US" dirty="0"/>
              <a:t>to </a:t>
            </a:r>
            <a:r>
              <a:rPr lang="en-US" i="1" dirty="0"/>
              <a:t>x’. </a:t>
            </a:r>
            <a:r>
              <a:rPr lang="en-US" dirty="0"/>
              <a:t>Note that Panofsky-Wenzel theorem indicates </a:t>
            </a:r>
            <a:r>
              <a:rPr lang="en-US" i="1" dirty="0"/>
              <a:t>x-</a:t>
            </a:r>
            <a:r>
              <a:rPr lang="en-US" dirty="0"/>
              <a:t>dependent acceleration, giving correlated </a:t>
            </a:r>
            <a:r>
              <a:rPr lang="en-US" dirty="0">
                <a:latin typeface="Symbol" pitchFamily="2" charset="2"/>
              </a:rPr>
              <a:t>D</a:t>
            </a:r>
            <a:r>
              <a:rPr lang="en-US" dirty="0"/>
              <a:t>E across the beam</a:t>
            </a:r>
          </a:p>
          <a:p>
            <a:r>
              <a:rPr lang="en-US" dirty="0"/>
              <a:t>Step 3. Remove the correlation between the </a:t>
            </a:r>
            <a:r>
              <a:rPr lang="en-US" i="1" dirty="0"/>
              <a:t>x </a:t>
            </a:r>
            <a:r>
              <a:rPr lang="en-US" dirty="0"/>
              <a:t>and </a:t>
            </a:r>
            <a:r>
              <a:rPr lang="en-US" dirty="0">
                <a:latin typeface="Symbol" pitchFamily="2" charset="2"/>
              </a:rPr>
              <a:t>D</a:t>
            </a:r>
            <a:r>
              <a:rPr lang="en-US" dirty="0"/>
              <a:t>E exploiting the </a:t>
            </a:r>
            <a:r>
              <a:rPr lang="en-US" i="1" dirty="0"/>
              <a:t>x x</a:t>
            </a:r>
            <a:r>
              <a:rPr lang="en-US" dirty="0"/>
              <a:t>(</a:t>
            </a:r>
            <a:r>
              <a:rPr lang="en-US" i="1" dirty="0"/>
              <a:t>t</a:t>
            </a:r>
            <a:r>
              <a:rPr lang="en-US" dirty="0"/>
              <a:t>) correlation using a </a:t>
            </a:r>
            <a:r>
              <a:rPr lang="en-US" i="1" dirty="0"/>
              <a:t>fundamental mode </a:t>
            </a:r>
            <a:r>
              <a:rPr lang="en-US" dirty="0"/>
              <a:t>cavity. Small voltage </a:t>
            </a:r>
          </a:p>
          <a:p>
            <a:r>
              <a:rPr lang="en-US" dirty="0"/>
              <a:t>Step 4. Remove momentum dispersion with dogleg</a:t>
            </a:r>
          </a:p>
          <a:p>
            <a:r>
              <a:rPr lang="en-US" dirty="0"/>
              <a:t>NB: Doglegs must be </a:t>
            </a:r>
            <a:r>
              <a:rPr lang="en-US" dirty="0" err="1"/>
              <a:t>sextupole</a:t>
            </a:r>
            <a:r>
              <a:rPr lang="en-US" dirty="0"/>
              <a:t> corrected</a:t>
            </a:r>
          </a:p>
          <a:p>
            <a:r>
              <a:rPr lang="en-US" dirty="0"/>
              <a:t>NB: Transformation done correctly </a:t>
            </a:r>
            <a:r>
              <a:rPr lang="en-US" i="1" dirty="0"/>
              <a:t>exchanges </a:t>
            </a:r>
            <a:r>
              <a:rPr lang="en-US" dirty="0"/>
              <a:t>horizontal and longitudinal emittance. Longitudinal is quite large!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638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96" y="1860142"/>
            <a:ext cx="10750536" cy="388213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5180" y="153770"/>
            <a:ext cx="11048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rgbClr val="990033"/>
                </a:solidFill>
                <a:latin typeface="Calibri" panose="020F0502020204030204"/>
              </a:rPr>
              <a:t>Emerging a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pplication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ASU </a:t>
            </a:r>
            <a:r>
              <a:rPr kumimoji="0" lang="en-US" sz="4000" b="1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CXFEL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</a:t>
            </a:r>
            <a:r>
              <a:rPr lang="en-US" sz="4000" b="1" dirty="0">
                <a:solidFill>
                  <a:srgbClr val="990033"/>
                </a:solidFill>
                <a:latin typeface="Calibri" panose="020F0502020204030204"/>
              </a:rPr>
              <a:t>ploys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EEX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01144" y="2050684"/>
            <a:ext cx="13783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Photoinjector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9.3 GHz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kHz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150 MV/m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MeV energy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pC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200 fs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11068050" y="3801211"/>
            <a:ext cx="67484" cy="31358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12162" y="1028700"/>
            <a:ext cx="2169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ICS Interaction Point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overtaking geometry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2941481" y="1610043"/>
            <a:ext cx="160370" cy="8106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51137" y="5729923"/>
            <a:ext cx="1885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Electron diffraction for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nanopatterning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9124950" y="4457700"/>
            <a:ext cx="342900" cy="128458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8886413" y="1581202"/>
            <a:ext cx="12529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</a:t>
            </a:r>
            <a:r>
              <a:rPr kumimoji="0" lang="en-US" sz="1600" b="0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Linacs</a:t>
            </a:r>
            <a:endParaRPr kumimoji="0" lang="en-US" sz="16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9.3 GHz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kHz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75 MV/m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 MeV max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8388252" y="2896457"/>
            <a:ext cx="498162" cy="6804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8845451" y="2896457"/>
            <a:ext cx="290002" cy="81008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 rot="840000">
            <a:off x="6739903" y="2346563"/>
            <a:ext cx="15724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Ebeam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optics match to EEX</a:t>
            </a:r>
          </a:p>
        </p:txBody>
      </p:sp>
      <p:sp>
        <p:nvSpPr>
          <p:cNvPr id="33" name="Right Brace 32"/>
          <p:cNvSpPr/>
          <p:nvPr/>
        </p:nvSpPr>
        <p:spPr>
          <a:xfrm rot="17010465">
            <a:off x="7109581" y="2057332"/>
            <a:ext cx="221825" cy="1863724"/>
          </a:xfrm>
          <a:prstGeom prst="rightBrace">
            <a:avLst>
              <a:gd name="adj1" fmla="val 70942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 rot="840000">
            <a:off x="4001243" y="2068128"/>
            <a:ext cx="2497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Emittance exchange EEX</a:t>
            </a:r>
          </a:p>
        </p:txBody>
      </p:sp>
      <p:sp>
        <p:nvSpPr>
          <p:cNvPr id="35" name="Right Brace 34"/>
          <p:cNvSpPr/>
          <p:nvPr/>
        </p:nvSpPr>
        <p:spPr>
          <a:xfrm rot="17040000">
            <a:off x="4973350" y="1173406"/>
            <a:ext cx="180349" cy="2545315"/>
          </a:xfrm>
          <a:prstGeom prst="rightBrace">
            <a:avLst>
              <a:gd name="adj1" fmla="val 70942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97948" y="4334411"/>
            <a:ext cx="25717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ICS laser: </a:t>
            </a:r>
            <a:r>
              <a:rPr kumimoji="0" lang="en-US" sz="1600" b="0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Trumpf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DIRA 400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1030 nm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Yb:YAG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mJ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/shot at 1 kHz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&lt;50 fs pulse with nonlinear compression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10589752" y="6356350"/>
            <a:ext cx="764048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D376A80-0030-431D-B799-625156D30D06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 rot="840000">
            <a:off x="150810" y="1642413"/>
            <a:ext cx="1885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X-rays to hutch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031118" y="5234450"/>
            <a:ext cx="9900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Solenoids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 flipV="1">
            <a:off x="8021127" y="4114800"/>
            <a:ext cx="1175275" cy="11196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9615669" y="2904641"/>
            <a:ext cx="650166" cy="120285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23850" y="2820469"/>
            <a:ext cx="990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Ebeam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dump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5710C5-6C56-B443-3D89-41328C8AB413}"/>
              </a:ext>
            </a:extLst>
          </p:cNvPr>
          <p:cNvSpPr txBox="1"/>
          <p:nvPr/>
        </p:nvSpPr>
        <p:spPr>
          <a:xfrm>
            <a:off x="5814712" y="1468897"/>
            <a:ext cx="2054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Courtesy: W. Graves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469402-0B26-D61F-3E63-BF217E213B4D}"/>
              </a:ext>
            </a:extLst>
          </p:cNvPr>
          <p:cNvSpPr txBox="1"/>
          <p:nvPr/>
        </p:nvSpPr>
        <p:spPr>
          <a:xfrm>
            <a:off x="305180" y="5759610"/>
            <a:ext cx="8076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/>
              <a:t>Laser undulator </a:t>
            </a:r>
            <a:r>
              <a:rPr lang="en-US" sz="2800" dirty="0"/>
              <a:t>gives low energy operation (&lt;46 MeV)</a:t>
            </a:r>
          </a:p>
        </p:txBody>
      </p:sp>
    </p:spTree>
    <p:extLst>
      <p:ext uri="{BB962C8B-B14F-4D97-AF65-F5344CB8AC3E}">
        <p14:creationId xmlns:p14="http://schemas.microsoft.com/office/powerpoint/2010/main" val="1969086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9700" y="153769"/>
            <a:ext cx="9086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990033"/>
                </a:solidFill>
              </a:rPr>
              <a:t>CXFEL Soft X-ray Parameters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238250" y="1143000"/>
          <a:ext cx="9829800" cy="47237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71850">
                  <a:extLst>
                    <a:ext uri="{9D8B030D-6E8A-4147-A177-3AD203B41FA5}">
                      <a16:colId xmlns:a16="http://schemas.microsoft.com/office/drawing/2014/main" val="3613752298"/>
                    </a:ext>
                  </a:extLst>
                </a:gridCol>
                <a:gridCol w="1485900">
                  <a:extLst>
                    <a:ext uri="{9D8B030D-6E8A-4147-A177-3AD203B41FA5}">
                      <a16:colId xmlns:a16="http://schemas.microsoft.com/office/drawing/2014/main" val="461668975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70517846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161325585"/>
                    </a:ext>
                  </a:extLst>
                </a:gridCol>
                <a:gridCol w="2228850">
                  <a:extLst>
                    <a:ext uri="{9D8B030D-6E8A-4147-A177-3AD203B41FA5}">
                      <a16:colId xmlns:a16="http://schemas.microsoft.com/office/drawing/2014/main" val="19901684"/>
                    </a:ext>
                  </a:extLst>
                </a:gridCol>
              </a:tblGrid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n-lt"/>
                        </a:rPr>
                        <a:t>Photon energy</a:t>
                      </a:r>
                      <a:endParaRPr lang="en-US" sz="1800" b="1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n-lt"/>
                        </a:rPr>
                        <a:t>250</a:t>
                      </a:r>
                      <a:endParaRPr lang="en-US" sz="1800" b="1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n-lt"/>
                        </a:rPr>
                        <a:t>1000</a:t>
                      </a:r>
                      <a:endParaRPr lang="en-US" sz="1800" b="1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n-lt"/>
                        </a:rPr>
                        <a:t>2500</a:t>
                      </a:r>
                      <a:endParaRPr lang="en-US" sz="1800" b="1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>
                          <a:effectLst/>
                          <a:latin typeface="+mn-lt"/>
                        </a:rPr>
                        <a:t>eV</a:t>
                      </a:r>
                      <a:endParaRPr lang="en-US" sz="1800" b="1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6062516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X-ray wavelength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4.9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1.2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0.49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nm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803787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Average flux at 1 kHz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8.0E+11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1.1E+11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4.4E+10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photons/sec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926709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Average brilliance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1.3E+15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1.2E+16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7.3E+16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err="1">
                          <a:effectLst/>
                          <a:latin typeface="+mn-lt"/>
                        </a:rPr>
                        <a:t>ph</a:t>
                      </a:r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/s/mm^2/mrad^2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548816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Peak brilliance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1.2E+28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5.6E+28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1.4E+29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err="1">
                          <a:effectLst/>
                          <a:latin typeface="+mn-lt"/>
                        </a:rPr>
                        <a:t>ph</a:t>
                      </a:r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/s/mm^2/mrad^2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43638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RMS source size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0.9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0.5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0.3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um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8266102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RMS source divergence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440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188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117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err="1">
                          <a:effectLst/>
                          <a:latin typeface="+mn-lt"/>
                        </a:rPr>
                        <a:t>urad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2946038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X-ray flux per shot - energy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32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err="1">
                          <a:effectLst/>
                          <a:latin typeface="+mn-lt"/>
                        </a:rPr>
                        <a:t>nJ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4877323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Photons per pulse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8.0E+08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1.1E+08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4.4E+07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Photons/shot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72008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Pulse length FWHM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9.1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4.6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1.9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fs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1821409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Bandwidth FWHM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0.18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0.09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0.08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%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600265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RMS timing jitter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&lt;10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&lt;10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&lt;10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fs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6578684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Repetition rate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1000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1000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1000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  <a:latin typeface="+mn-lt"/>
                        </a:rPr>
                        <a:t>Hz</a:t>
                      </a:r>
                      <a:endParaRPr lang="en-US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688970"/>
                  </a:ext>
                </a:extLst>
              </a:tr>
              <a:tr h="337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Electron beam energy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14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29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46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effectLst/>
                          <a:latin typeface="+mn-lt"/>
                        </a:rPr>
                        <a:t>MeV</a:t>
                      </a:r>
                    </a:p>
                  </a:txBody>
                  <a:tcPr marL="6863" marR="6863" marT="686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675757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20C17712-8FF3-7B20-15D1-94B015EC58FB}"/>
              </a:ext>
            </a:extLst>
          </p:cNvPr>
          <p:cNvSpPr txBox="1"/>
          <p:nvPr/>
        </p:nvSpPr>
        <p:spPr>
          <a:xfrm>
            <a:off x="2669169" y="6130176"/>
            <a:ext cx="7348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Goals extending to sub-nanometer coherent light</a:t>
            </a:r>
          </a:p>
        </p:txBody>
      </p:sp>
    </p:spTree>
    <p:extLst>
      <p:ext uri="{BB962C8B-B14F-4D97-AF65-F5344CB8AC3E}">
        <p14:creationId xmlns:p14="http://schemas.microsoft.com/office/powerpoint/2010/main" val="3034384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.png">
            <a:extLst>
              <a:ext uri="{FF2B5EF4-FFF2-40B4-BE49-F238E27FC236}">
                <a16:creationId xmlns:a16="http://schemas.microsoft.com/office/drawing/2014/main" id="{9EFC1F08-278C-7897-93B5-FDC20A16A061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992221" y="2305455"/>
            <a:ext cx="9961123" cy="3151762"/>
          </a:xfrm>
          <a:prstGeom prst="rect">
            <a:avLst/>
          </a:prstGeom>
          <a:ln/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463D3D3-3786-87D0-7287-DE0A43B85481}"/>
              </a:ext>
            </a:extLst>
          </p:cNvPr>
          <p:cNvSpPr txBox="1">
            <a:spLocks/>
          </p:cNvSpPr>
          <p:nvPr/>
        </p:nvSpPr>
        <p:spPr>
          <a:xfrm>
            <a:off x="1285672" y="738001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This collaboration has embraced an experimental opportunity at the AWA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A879C1-31FE-D788-72AF-FEAD6F0458FC}"/>
              </a:ext>
            </a:extLst>
          </p:cNvPr>
          <p:cNvSpPr txBox="1"/>
          <p:nvPr/>
        </p:nvSpPr>
        <p:spPr>
          <a:xfrm>
            <a:off x="2363821" y="5457217"/>
            <a:ext cx="7618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Test the physics </a:t>
            </a:r>
            <a:r>
              <a:rPr lang="en-US" sz="2400" b="1" dirty="0" err="1"/>
              <a:t>limiations</a:t>
            </a:r>
            <a:r>
              <a:rPr lang="en-US" sz="2400" b="1" dirty="0"/>
              <a:t>  of the EEX microbunching itself</a:t>
            </a:r>
          </a:p>
        </p:txBody>
      </p:sp>
    </p:spTree>
    <p:extLst>
      <p:ext uri="{BB962C8B-B14F-4D97-AF65-F5344CB8AC3E}">
        <p14:creationId xmlns:p14="http://schemas.microsoft.com/office/powerpoint/2010/main" val="3593550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EF688-1EE3-BA12-5135-573AD21B6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205" y="-243193"/>
            <a:ext cx="10515600" cy="1325563"/>
          </a:xfrm>
        </p:spPr>
        <p:txBody>
          <a:bodyPr/>
          <a:lstStyle/>
          <a:p>
            <a:r>
              <a:rPr lang="en-US" dirty="0"/>
              <a:t>Micro-bunching with EEX at the AWA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387CC-6A5C-8474-62AF-4F1B31604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3026" y="743206"/>
            <a:ext cx="10515600" cy="438075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Start at longer period modulations</a:t>
            </a:r>
          </a:p>
          <a:p>
            <a:pPr lvl="1"/>
            <a:r>
              <a:rPr lang="en-US" dirty="0"/>
              <a:t>Collimation-based systems; ASU uses electron diffraction</a:t>
            </a:r>
          </a:p>
          <a:p>
            <a:pPr marL="457200" lvl="1" indent="0">
              <a:buNone/>
            </a:pPr>
            <a:r>
              <a:rPr lang="en-US" sz="1800" b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               E. A. </a:t>
            </a:r>
            <a:r>
              <a:rPr lang="en-US" sz="1800" b="0" dirty="0" err="1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Nanni</a:t>
            </a:r>
            <a:r>
              <a:rPr lang="en-US" sz="1800" b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, W. S. Graves, D. E. Moncton Phys. Rev. Accel. Beams </a:t>
            </a:r>
            <a:r>
              <a:rPr lang="en-US" sz="1800" b="1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21</a:t>
            </a:r>
            <a:r>
              <a:rPr lang="en-US" sz="1800" b="0" dirty="0">
                <a:solidFill>
                  <a:srgbClr val="555555"/>
                </a:solidFill>
                <a:effectLst/>
                <a:latin typeface="Proxima Nova" panose="02000506030000020004" pitchFamily="2" charset="0"/>
                <a:ea typeface="Times New Roman" panose="02020603050405020304" pitchFamily="18" charset="0"/>
              </a:rPr>
              <a:t>, 014401 (2018)</a:t>
            </a:r>
            <a:endParaRPr lang="en-US" dirty="0"/>
          </a:p>
          <a:p>
            <a:pPr lvl="1"/>
            <a:r>
              <a:rPr lang="en-US" dirty="0"/>
              <a:t>Diagnostic systems within reach?</a:t>
            </a:r>
          </a:p>
          <a:p>
            <a:pPr lvl="1"/>
            <a:r>
              <a:rPr lang="en-US" dirty="0"/>
              <a:t>Establish operation in optical-IR – 800 nm</a:t>
            </a:r>
          </a:p>
          <a:p>
            <a:r>
              <a:rPr lang="en-US" dirty="0"/>
              <a:t>Explore physical limits of process in existing setup</a:t>
            </a:r>
          </a:p>
          <a:p>
            <a:pPr lvl="1"/>
            <a:r>
              <a:rPr lang="en-US" dirty="0"/>
              <a:t>Optical nonlinearities </a:t>
            </a:r>
          </a:p>
          <a:p>
            <a:pPr lvl="1"/>
            <a:r>
              <a:rPr lang="en-US" b="1" dirty="0"/>
              <a:t>Collective effects</a:t>
            </a:r>
            <a:r>
              <a:rPr lang="en-US" dirty="0"/>
              <a:t>: space-charge, coherent synchrotron radiation (CSR)</a:t>
            </a:r>
          </a:p>
          <a:p>
            <a:r>
              <a:rPr lang="en-US" dirty="0"/>
              <a:t>First analysis of physics and experimental challenges</a:t>
            </a:r>
          </a:p>
          <a:p>
            <a:pPr lvl="1"/>
            <a:r>
              <a:rPr lang="en-US" dirty="0"/>
              <a:t>Study charge, wavelength, optics dependencies</a:t>
            </a:r>
          </a:p>
          <a:p>
            <a:pPr lvl="1"/>
            <a:r>
              <a:rPr lang="en-US" dirty="0"/>
              <a:t>Initial experimental scenario can be scaled in charge </a:t>
            </a:r>
          </a:p>
          <a:p>
            <a:endParaRPr lang="en-US" dirty="0"/>
          </a:p>
        </p:txBody>
      </p:sp>
      <p:pic>
        <p:nvPicPr>
          <p:cNvPr id="4" name="image2.png">
            <a:extLst>
              <a:ext uri="{FF2B5EF4-FFF2-40B4-BE49-F238E27FC236}">
                <a16:creationId xmlns:a16="http://schemas.microsoft.com/office/drawing/2014/main" id="{601D0E1D-7E9A-566A-367F-BDB12B735FBA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566153" y="4834651"/>
            <a:ext cx="7976680" cy="2149813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058350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8025" y="299307"/>
            <a:ext cx="10058400" cy="533400"/>
          </a:xfrm>
        </p:spPr>
        <p:txBody>
          <a:bodyPr>
            <a:noAutofit/>
          </a:bodyPr>
          <a:lstStyle/>
          <a:p>
            <a:r>
              <a:rPr lang="en-US" sz="4000" b="1" dirty="0"/>
              <a:t>Overview of Experimental Approach</a:t>
            </a:r>
          </a:p>
        </p:txBody>
      </p:sp>
      <p:cxnSp>
        <p:nvCxnSpPr>
          <p:cNvPr id="51" name="Connector: Curved 50">
            <a:extLst>
              <a:ext uri="{FF2B5EF4-FFF2-40B4-BE49-F238E27FC236}">
                <a16:creationId xmlns:a16="http://schemas.microsoft.com/office/drawing/2014/main" id="{F406FD02-C014-BB14-1218-22CBDF10460C}"/>
              </a:ext>
            </a:extLst>
          </p:cNvPr>
          <p:cNvCxnSpPr>
            <a:cxnSpLocks/>
            <a:stCxn id="36" idx="1"/>
            <a:endCxn id="74" idx="0"/>
          </p:cNvCxnSpPr>
          <p:nvPr/>
        </p:nvCxnSpPr>
        <p:spPr>
          <a:xfrm rot="10800000" flipH="1" flipV="1">
            <a:off x="10567321" y="2789975"/>
            <a:ext cx="156062" cy="1526369"/>
          </a:xfrm>
          <a:prstGeom prst="curvedConnector4">
            <a:avLst>
              <a:gd name="adj1" fmla="val -146480"/>
              <a:gd name="adj2" fmla="val 51001"/>
            </a:avLst>
          </a:prstGeom>
          <a:ln w="38100">
            <a:solidFill>
              <a:srgbClr val="A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4" name="Group 83">
            <a:extLst>
              <a:ext uri="{FF2B5EF4-FFF2-40B4-BE49-F238E27FC236}">
                <a16:creationId xmlns:a16="http://schemas.microsoft.com/office/drawing/2014/main" id="{A750437D-639D-2333-A50A-C5CD46EE3615}"/>
              </a:ext>
            </a:extLst>
          </p:cNvPr>
          <p:cNvGrpSpPr/>
          <p:nvPr/>
        </p:nvGrpSpPr>
        <p:grpSpPr>
          <a:xfrm>
            <a:off x="3318310" y="4018493"/>
            <a:ext cx="2292755" cy="2475457"/>
            <a:chOff x="5130798" y="2286489"/>
            <a:chExt cx="2292755" cy="2475457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99C4B162-6B2A-67CD-1EBC-52AEDEBE04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0798" y="2933146"/>
              <a:ext cx="2292755" cy="1828800"/>
            </a:xfrm>
            <a:prstGeom prst="rect">
              <a:avLst/>
            </a:prstGeom>
          </p:spPr>
        </p:pic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FD50A955-9FEE-FBB4-36AC-16DB36E69B64}"/>
                </a:ext>
              </a:extLst>
            </p:cNvPr>
            <p:cNvSpPr txBox="1"/>
            <p:nvPr/>
          </p:nvSpPr>
          <p:spPr>
            <a:xfrm>
              <a:off x="5680236" y="2286489"/>
              <a:ext cx="146947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C00000"/>
                  </a:solidFill>
                </a:rPr>
                <a:t>HPS at TEM Grid exit</a:t>
              </a: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2613B395-4B56-303A-3CF9-685FE59719D2}"/>
              </a:ext>
            </a:extLst>
          </p:cNvPr>
          <p:cNvGrpSpPr/>
          <p:nvPr/>
        </p:nvGrpSpPr>
        <p:grpSpPr>
          <a:xfrm>
            <a:off x="6227727" y="4092097"/>
            <a:ext cx="2351891" cy="2391602"/>
            <a:chOff x="5969817" y="2348582"/>
            <a:chExt cx="2351891" cy="2391602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FF90FF39-9DEC-4EB3-FE40-7BA1D3B76E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9817" y="2911384"/>
              <a:ext cx="2292754" cy="1828800"/>
            </a:xfrm>
            <a:prstGeom prst="rect">
              <a:avLst/>
            </a:prstGeom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E58ECF1-FF16-BC3F-8721-0DD63DE1ECB0}"/>
                </a:ext>
              </a:extLst>
            </p:cNvPr>
            <p:cNvSpPr txBox="1"/>
            <p:nvPr/>
          </p:nvSpPr>
          <p:spPr>
            <a:xfrm>
              <a:off x="6436161" y="2348582"/>
              <a:ext cx="188554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C00000"/>
                  </a:solidFill>
                </a:rPr>
                <a:t>HPS at Demagnifier exit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1E0B63FA-3962-6447-4966-66047BF14334}"/>
              </a:ext>
            </a:extLst>
          </p:cNvPr>
          <p:cNvGrpSpPr/>
          <p:nvPr/>
        </p:nvGrpSpPr>
        <p:grpSpPr>
          <a:xfrm>
            <a:off x="267102" y="4092098"/>
            <a:ext cx="2291787" cy="2384902"/>
            <a:chOff x="139893" y="2121661"/>
            <a:chExt cx="2291787" cy="2384902"/>
          </a:xfrm>
        </p:grpSpPr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AA260DCD-5A14-52A8-3CD0-03CDC4908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893" y="2677763"/>
              <a:ext cx="2291787" cy="1828800"/>
            </a:xfrm>
            <a:prstGeom prst="rect">
              <a:avLst/>
            </a:prstGeom>
          </p:spPr>
        </p:pic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67BFBF54-9C14-E115-8C08-81BDF623CAFF}"/>
                </a:ext>
              </a:extLst>
            </p:cNvPr>
            <p:cNvSpPr txBox="1"/>
            <p:nvPr/>
          </p:nvSpPr>
          <p:spPr>
            <a:xfrm>
              <a:off x="751630" y="2121661"/>
              <a:ext cx="15788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C00000"/>
                  </a:solidFill>
                </a:rPr>
                <a:t>HPS at TEM Grid entrance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C2DEE55-98E5-46A5-0D35-436FAF638FD5}"/>
              </a:ext>
            </a:extLst>
          </p:cNvPr>
          <p:cNvGrpSpPr/>
          <p:nvPr/>
        </p:nvGrpSpPr>
        <p:grpSpPr>
          <a:xfrm>
            <a:off x="9399660" y="4316345"/>
            <a:ext cx="2286000" cy="2160655"/>
            <a:chOff x="9247450" y="2578771"/>
            <a:chExt cx="2286000" cy="2160655"/>
          </a:xfrm>
        </p:grpSpPr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B0315943-21CE-0DD3-FA10-A123E50300CB}"/>
                </a:ext>
              </a:extLst>
            </p:cNvPr>
            <p:cNvSpPr txBox="1"/>
            <p:nvPr/>
          </p:nvSpPr>
          <p:spPr>
            <a:xfrm>
              <a:off x="9720707" y="2578771"/>
              <a:ext cx="170093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rgbClr val="C00000"/>
                  </a:solidFill>
                </a:rPr>
                <a:t>LPS at EEX exit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30BB5F5-01F2-46AF-604B-C8F9FCE07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47450" y="2910626"/>
              <a:ext cx="2286000" cy="1828800"/>
            </a:xfrm>
            <a:prstGeom prst="rect">
              <a:avLst/>
            </a:prstGeom>
          </p:spPr>
        </p:pic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EF65C274-BE65-5956-1696-132F06881DB1}"/>
              </a:ext>
            </a:extLst>
          </p:cNvPr>
          <p:cNvGrpSpPr/>
          <p:nvPr/>
        </p:nvGrpSpPr>
        <p:grpSpPr>
          <a:xfrm>
            <a:off x="244509" y="2527374"/>
            <a:ext cx="10765829" cy="1293585"/>
            <a:chOff x="87413" y="692739"/>
            <a:chExt cx="10765829" cy="1293585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CCF1AB43-32D4-2EEA-CEE6-CE99DDD67B83}"/>
                </a:ext>
              </a:extLst>
            </p:cNvPr>
            <p:cNvGrpSpPr/>
            <p:nvPr/>
          </p:nvGrpSpPr>
          <p:grpSpPr>
            <a:xfrm>
              <a:off x="963494" y="692739"/>
              <a:ext cx="9889748" cy="1191434"/>
              <a:chOff x="292478" y="1143000"/>
              <a:chExt cx="9889748" cy="1191434"/>
            </a:xfrm>
          </p:grpSpPr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3734EAB1-D15B-377B-8E6E-1AC6761144CC}"/>
                  </a:ext>
                </a:extLst>
              </p:cNvPr>
              <p:cNvGrpSpPr/>
              <p:nvPr/>
            </p:nvGrpSpPr>
            <p:grpSpPr>
              <a:xfrm>
                <a:off x="292478" y="1143000"/>
                <a:ext cx="9889748" cy="1161511"/>
                <a:chOff x="-2963633" y="12783619"/>
                <a:chExt cx="13635940" cy="1834214"/>
              </a:xfrm>
            </p:grpSpPr>
            <p:grpSp>
              <p:nvGrpSpPr>
                <p:cNvPr id="21" name="Group 20">
                  <a:extLst>
                    <a:ext uri="{FF2B5EF4-FFF2-40B4-BE49-F238E27FC236}">
                      <a16:creationId xmlns:a16="http://schemas.microsoft.com/office/drawing/2014/main" id="{7040CB07-9385-B48E-B591-6EDC291556F6}"/>
                    </a:ext>
                  </a:extLst>
                </p:cNvPr>
                <p:cNvGrpSpPr/>
                <p:nvPr/>
              </p:nvGrpSpPr>
              <p:grpSpPr>
                <a:xfrm>
                  <a:off x="-2963633" y="12905510"/>
                  <a:ext cx="13635940" cy="1712323"/>
                  <a:chOff x="9887762" y="20238030"/>
                  <a:chExt cx="12120844" cy="1520578"/>
                </a:xfrm>
              </p:grpSpPr>
              <p:sp>
                <p:nvSpPr>
                  <p:cNvPr id="26" name="Rectangle 25">
                    <a:extLst>
                      <a:ext uri="{FF2B5EF4-FFF2-40B4-BE49-F238E27FC236}">
                        <a16:creationId xmlns:a16="http://schemas.microsoft.com/office/drawing/2014/main" id="{9A1A77D4-50C5-E84D-ED9C-78B48E4A0EE7}"/>
                      </a:ext>
                    </a:extLst>
                  </p:cNvPr>
                  <p:cNvSpPr/>
                  <p:nvPr/>
                </p:nvSpPr>
                <p:spPr>
                  <a:xfrm>
                    <a:off x="16073919" y="20741715"/>
                    <a:ext cx="542959" cy="503685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27" name="Rectangle 26">
                    <a:extLst>
                      <a:ext uri="{FF2B5EF4-FFF2-40B4-BE49-F238E27FC236}">
                        <a16:creationId xmlns:a16="http://schemas.microsoft.com/office/drawing/2014/main" id="{A8C90604-F981-959C-EA00-0C51AA27E296}"/>
                      </a:ext>
                    </a:extLst>
                  </p:cNvPr>
                  <p:cNvSpPr/>
                  <p:nvPr/>
                </p:nvSpPr>
                <p:spPr>
                  <a:xfrm>
                    <a:off x="19610336" y="20741715"/>
                    <a:ext cx="542959" cy="503685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28" name="Rectangle 27">
                    <a:extLst>
                      <a:ext uri="{FF2B5EF4-FFF2-40B4-BE49-F238E27FC236}">
                        <a16:creationId xmlns:a16="http://schemas.microsoft.com/office/drawing/2014/main" id="{28898871-452A-1C0B-5018-3C265D131A56}"/>
                      </a:ext>
                    </a:extLst>
                  </p:cNvPr>
                  <p:cNvSpPr/>
                  <p:nvPr/>
                </p:nvSpPr>
                <p:spPr>
                  <a:xfrm>
                    <a:off x="20922686" y="20238030"/>
                    <a:ext cx="542959" cy="503685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endParaRPr lang="en-US" dirty="0"/>
                  </a:p>
                </p:txBody>
              </p:sp>
              <p:sp>
                <p:nvSpPr>
                  <p:cNvPr id="29" name="Rectangle 28">
                    <a:extLst>
                      <a:ext uri="{FF2B5EF4-FFF2-40B4-BE49-F238E27FC236}">
                        <a16:creationId xmlns:a16="http://schemas.microsoft.com/office/drawing/2014/main" id="{0BD47754-A8F2-6E33-A573-63887F184573}"/>
                      </a:ext>
                    </a:extLst>
                  </p:cNvPr>
                  <p:cNvSpPr/>
                  <p:nvPr/>
                </p:nvSpPr>
                <p:spPr>
                  <a:xfrm>
                    <a:off x="9887762" y="21478779"/>
                    <a:ext cx="4705876" cy="89115"/>
                  </a:xfrm>
                  <a:prstGeom prst="rect">
                    <a:avLst/>
                  </a:prstGeom>
                  <a:solidFill>
                    <a:schemeClr val="bg1">
                      <a:lumMod val="50000"/>
                    </a:schemeClr>
                  </a:solidFill>
                </p:spPr>
                <p:style>
                  <a:lnRef idx="2">
                    <a:schemeClr val="accent3">
                      <a:shade val="15000"/>
                    </a:schemeClr>
                  </a:lnRef>
                  <a:fillRef idx="1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30" name="Rectangle 290">
                    <a:extLst>
                      <a:ext uri="{FF2B5EF4-FFF2-40B4-BE49-F238E27FC236}">
                        <a16:creationId xmlns:a16="http://schemas.microsoft.com/office/drawing/2014/main" id="{ABDFC0DE-BD24-52F2-9738-5E48C09C1FE7}"/>
                      </a:ext>
                    </a:extLst>
                  </p:cNvPr>
                  <p:cNvSpPr/>
                  <p:nvPr/>
                </p:nvSpPr>
                <p:spPr>
                  <a:xfrm rot="19879251">
                    <a:off x="15040317" y="21212782"/>
                    <a:ext cx="1111992" cy="84287"/>
                  </a:xfrm>
                  <a:custGeom>
                    <a:avLst/>
                    <a:gdLst>
                      <a:gd name="connsiteX0" fmla="*/ 0 w 1069423"/>
                      <a:gd name="connsiteY0" fmla="*/ 0 h 81286"/>
                      <a:gd name="connsiteX1" fmla="*/ 1069423 w 1069423"/>
                      <a:gd name="connsiteY1" fmla="*/ 0 h 81286"/>
                      <a:gd name="connsiteX2" fmla="*/ 1069423 w 1069423"/>
                      <a:gd name="connsiteY2" fmla="*/ 81286 h 81286"/>
                      <a:gd name="connsiteX3" fmla="*/ 0 w 1069423"/>
                      <a:gd name="connsiteY3" fmla="*/ 81286 h 81286"/>
                      <a:gd name="connsiteX4" fmla="*/ 0 w 1069423"/>
                      <a:gd name="connsiteY4" fmla="*/ 0 h 81286"/>
                      <a:gd name="connsiteX0" fmla="*/ 29641 w 1099064"/>
                      <a:gd name="connsiteY0" fmla="*/ 0 h 81286"/>
                      <a:gd name="connsiteX1" fmla="*/ 1099064 w 1099064"/>
                      <a:gd name="connsiteY1" fmla="*/ 0 h 81286"/>
                      <a:gd name="connsiteX2" fmla="*/ 1099064 w 1099064"/>
                      <a:gd name="connsiteY2" fmla="*/ 81286 h 81286"/>
                      <a:gd name="connsiteX3" fmla="*/ 0 w 1099064"/>
                      <a:gd name="connsiteY3" fmla="*/ 75929 h 81286"/>
                      <a:gd name="connsiteX4" fmla="*/ 29641 w 1099064"/>
                      <a:gd name="connsiteY4" fmla="*/ 0 h 81286"/>
                      <a:gd name="connsiteX0" fmla="*/ 76781 w 1146204"/>
                      <a:gd name="connsiteY0" fmla="*/ 0 h 82715"/>
                      <a:gd name="connsiteX1" fmla="*/ 1146204 w 1146204"/>
                      <a:gd name="connsiteY1" fmla="*/ 0 h 82715"/>
                      <a:gd name="connsiteX2" fmla="*/ 1146204 w 1146204"/>
                      <a:gd name="connsiteY2" fmla="*/ 81286 h 82715"/>
                      <a:gd name="connsiteX3" fmla="*/ 0 w 1146204"/>
                      <a:gd name="connsiteY3" fmla="*/ 82715 h 82715"/>
                      <a:gd name="connsiteX4" fmla="*/ 76781 w 1146204"/>
                      <a:gd name="connsiteY4" fmla="*/ 0 h 82715"/>
                      <a:gd name="connsiteX0" fmla="*/ 76781 w 1146204"/>
                      <a:gd name="connsiteY0" fmla="*/ 0 h 87285"/>
                      <a:gd name="connsiteX1" fmla="*/ 1146204 w 1146204"/>
                      <a:gd name="connsiteY1" fmla="*/ 0 h 87285"/>
                      <a:gd name="connsiteX2" fmla="*/ 1077779 w 1146204"/>
                      <a:gd name="connsiteY2" fmla="*/ 87285 h 87285"/>
                      <a:gd name="connsiteX3" fmla="*/ 0 w 1146204"/>
                      <a:gd name="connsiteY3" fmla="*/ 82715 h 87285"/>
                      <a:gd name="connsiteX4" fmla="*/ 76781 w 1146204"/>
                      <a:gd name="connsiteY4" fmla="*/ 0 h 87285"/>
                      <a:gd name="connsiteX0" fmla="*/ 76781 w 1111992"/>
                      <a:gd name="connsiteY0" fmla="*/ 0 h 87285"/>
                      <a:gd name="connsiteX1" fmla="*/ 1111992 w 1111992"/>
                      <a:gd name="connsiteY1" fmla="*/ 3000 h 87285"/>
                      <a:gd name="connsiteX2" fmla="*/ 1077779 w 1111992"/>
                      <a:gd name="connsiteY2" fmla="*/ 87285 h 87285"/>
                      <a:gd name="connsiteX3" fmla="*/ 0 w 1111992"/>
                      <a:gd name="connsiteY3" fmla="*/ 82715 h 87285"/>
                      <a:gd name="connsiteX4" fmla="*/ 76781 w 1111992"/>
                      <a:gd name="connsiteY4" fmla="*/ 0 h 87285"/>
                      <a:gd name="connsiteX0" fmla="*/ 76781 w 1111992"/>
                      <a:gd name="connsiteY0" fmla="*/ 0 h 87286"/>
                      <a:gd name="connsiteX1" fmla="*/ 1111992 w 1111992"/>
                      <a:gd name="connsiteY1" fmla="*/ 3001 h 87286"/>
                      <a:gd name="connsiteX2" fmla="*/ 1077779 w 1111992"/>
                      <a:gd name="connsiteY2" fmla="*/ 87286 h 87286"/>
                      <a:gd name="connsiteX3" fmla="*/ 0 w 1111992"/>
                      <a:gd name="connsiteY3" fmla="*/ 82716 h 87286"/>
                      <a:gd name="connsiteX4" fmla="*/ 76781 w 1111992"/>
                      <a:gd name="connsiteY4" fmla="*/ 0 h 87286"/>
                      <a:gd name="connsiteX0" fmla="*/ 42569 w 1111992"/>
                      <a:gd name="connsiteY0" fmla="*/ 0 h 84287"/>
                      <a:gd name="connsiteX1" fmla="*/ 1111992 w 1111992"/>
                      <a:gd name="connsiteY1" fmla="*/ 2 h 84287"/>
                      <a:gd name="connsiteX2" fmla="*/ 1077779 w 1111992"/>
                      <a:gd name="connsiteY2" fmla="*/ 84287 h 84287"/>
                      <a:gd name="connsiteX3" fmla="*/ 0 w 1111992"/>
                      <a:gd name="connsiteY3" fmla="*/ 79717 h 84287"/>
                      <a:gd name="connsiteX4" fmla="*/ 42569 w 1111992"/>
                      <a:gd name="connsiteY4" fmla="*/ 0 h 842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111992" h="84287">
                        <a:moveTo>
                          <a:pt x="42569" y="0"/>
                        </a:moveTo>
                        <a:lnTo>
                          <a:pt x="1111992" y="2"/>
                        </a:lnTo>
                        <a:lnTo>
                          <a:pt x="1077779" y="84287"/>
                        </a:lnTo>
                        <a:lnTo>
                          <a:pt x="0" y="79717"/>
                        </a:lnTo>
                        <a:lnTo>
                          <a:pt x="42569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</p:spPr>
                <p:style>
                  <a:lnRef idx="2">
                    <a:schemeClr val="accent3">
                      <a:shade val="15000"/>
                    </a:schemeClr>
                  </a:lnRef>
                  <a:fillRef idx="1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31" name="Rectangle 30">
                    <a:extLst>
                      <a:ext uri="{FF2B5EF4-FFF2-40B4-BE49-F238E27FC236}">
                        <a16:creationId xmlns:a16="http://schemas.microsoft.com/office/drawing/2014/main" id="{9DA501D9-7011-01D0-CE7D-DD199AF0E1DA}"/>
                      </a:ext>
                    </a:extLst>
                  </p:cNvPr>
                  <p:cNvSpPr/>
                  <p:nvPr/>
                </p:nvSpPr>
                <p:spPr>
                  <a:xfrm>
                    <a:off x="16623514" y="20922231"/>
                    <a:ext cx="2980186" cy="85725"/>
                  </a:xfrm>
                  <a:prstGeom prst="rect">
                    <a:avLst/>
                  </a:prstGeom>
                  <a:solidFill>
                    <a:schemeClr val="bg1">
                      <a:lumMod val="50000"/>
                    </a:schemeClr>
                  </a:solidFill>
                </p:spPr>
                <p:style>
                  <a:lnRef idx="2">
                    <a:schemeClr val="accent3">
                      <a:shade val="15000"/>
                    </a:schemeClr>
                  </a:lnRef>
                  <a:fillRef idx="1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/>
                  </a:p>
                </p:txBody>
              </p:sp>
              <p:sp>
                <p:nvSpPr>
                  <p:cNvPr id="32" name="Rectangle 31">
                    <a:extLst>
                      <a:ext uri="{FF2B5EF4-FFF2-40B4-BE49-F238E27FC236}">
                        <a16:creationId xmlns:a16="http://schemas.microsoft.com/office/drawing/2014/main" id="{C8A071E2-44E4-4865-56DF-15701346CC22}"/>
                      </a:ext>
                    </a:extLst>
                  </p:cNvPr>
                  <p:cNvSpPr/>
                  <p:nvPr/>
                </p:nvSpPr>
                <p:spPr>
                  <a:xfrm>
                    <a:off x="17126794" y="20685684"/>
                    <a:ext cx="834215" cy="513206"/>
                  </a:xfrm>
                  <a:prstGeom prst="rect">
                    <a:avLst/>
                  </a:prstGeom>
                </p:spPr>
                <p:style>
                  <a:lnRef idx="2">
                    <a:schemeClr val="accent2">
                      <a:shade val="15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r>
                      <a:rPr lang="en-US" b="1" dirty="0"/>
                      <a:t>TDC </a:t>
                    </a:r>
                  </a:p>
                </p:txBody>
              </p:sp>
              <p:sp>
                <p:nvSpPr>
                  <p:cNvPr id="33" name="Rectangle 32">
                    <a:extLst>
                      <a:ext uri="{FF2B5EF4-FFF2-40B4-BE49-F238E27FC236}">
                        <a16:creationId xmlns:a16="http://schemas.microsoft.com/office/drawing/2014/main" id="{28A9F0AC-5B95-1109-550A-C8B0BA94DE4C}"/>
                      </a:ext>
                    </a:extLst>
                  </p:cNvPr>
                  <p:cNvSpPr/>
                  <p:nvPr/>
                </p:nvSpPr>
                <p:spPr>
                  <a:xfrm>
                    <a:off x="18258680" y="20679600"/>
                    <a:ext cx="834215" cy="519291"/>
                  </a:xfrm>
                  <a:prstGeom prst="rect">
                    <a:avLst/>
                  </a:prstGeom>
                </p:spPr>
                <p:style>
                  <a:lnRef idx="2">
                    <a:schemeClr val="accent3">
                      <a:shade val="15000"/>
                    </a:schemeClr>
                  </a:lnRef>
                  <a:fillRef idx="1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r>
                      <a:rPr lang="en-US" b="1" dirty="0"/>
                      <a:t>FMC</a:t>
                    </a:r>
                  </a:p>
                </p:txBody>
              </p:sp>
              <p:sp>
                <p:nvSpPr>
                  <p:cNvPr id="35" name="Rectangle 290">
                    <a:extLst>
                      <a:ext uri="{FF2B5EF4-FFF2-40B4-BE49-F238E27FC236}">
                        <a16:creationId xmlns:a16="http://schemas.microsoft.com/office/drawing/2014/main" id="{0D1811CA-4A4D-6ACC-2FAE-D42419FD7FE5}"/>
                      </a:ext>
                    </a:extLst>
                  </p:cNvPr>
                  <p:cNvSpPr/>
                  <p:nvPr/>
                </p:nvSpPr>
                <p:spPr>
                  <a:xfrm rot="19879251">
                    <a:off x="20081989" y="20710187"/>
                    <a:ext cx="912003" cy="81286"/>
                  </a:xfrm>
                  <a:custGeom>
                    <a:avLst/>
                    <a:gdLst>
                      <a:gd name="connsiteX0" fmla="*/ 0 w 1069423"/>
                      <a:gd name="connsiteY0" fmla="*/ 0 h 81286"/>
                      <a:gd name="connsiteX1" fmla="*/ 1069423 w 1069423"/>
                      <a:gd name="connsiteY1" fmla="*/ 0 h 81286"/>
                      <a:gd name="connsiteX2" fmla="*/ 1069423 w 1069423"/>
                      <a:gd name="connsiteY2" fmla="*/ 81286 h 81286"/>
                      <a:gd name="connsiteX3" fmla="*/ 0 w 1069423"/>
                      <a:gd name="connsiteY3" fmla="*/ 81286 h 81286"/>
                      <a:gd name="connsiteX4" fmla="*/ 0 w 1069423"/>
                      <a:gd name="connsiteY4" fmla="*/ 0 h 81286"/>
                      <a:gd name="connsiteX0" fmla="*/ 29641 w 1099064"/>
                      <a:gd name="connsiteY0" fmla="*/ 0 h 81286"/>
                      <a:gd name="connsiteX1" fmla="*/ 1099064 w 1099064"/>
                      <a:gd name="connsiteY1" fmla="*/ 0 h 81286"/>
                      <a:gd name="connsiteX2" fmla="*/ 1099064 w 1099064"/>
                      <a:gd name="connsiteY2" fmla="*/ 81286 h 81286"/>
                      <a:gd name="connsiteX3" fmla="*/ 0 w 1099064"/>
                      <a:gd name="connsiteY3" fmla="*/ 75929 h 81286"/>
                      <a:gd name="connsiteX4" fmla="*/ 29641 w 1099064"/>
                      <a:gd name="connsiteY4" fmla="*/ 0 h 81286"/>
                      <a:gd name="connsiteX0" fmla="*/ 76781 w 1146204"/>
                      <a:gd name="connsiteY0" fmla="*/ 0 h 82715"/>
                      <a:gd name="connsiteX1" fmla="*/ 1146204 w 1146204"/>
                      <a:gd name="connsiteY1" fmla="*/ 0 h 82715"/>
                      <a:gd name="connsiteX2" fmla="*/ 1146204 w 1146204"/>
                      <a:gd name="connsiteY2" fmla="*/ 81286 h 82715"/>
                      <a:gd name="connsiteX3" fmla="*/ 0 w 1146204"/>
                      <a:gd name="connsiteY3" fmla="*/ 82715 h 82715"/>
                      <a:gd name="connsiteX4" fmla="*/ 76781 w 1146204"/>
                      <a:gd name="connsiteY4" fmla="*/ 0 h 82715"/>
                      <a:gd name="connsiteX0" fmla="*/ 76781 w 1146204"/>
                      <a:gd name="connsiteY0" fmla="*/ 0 h 87285"/>
                      <a:gd name="connsiteX1" fmla="*/ 1146204 w 1146204"/>
                      <a:gd name="connsiteY1" fmla="*/ 0 h 87285"/>
                      <a:gd name="connsiteX2" fmla="*/ 1077779 w 1146204"/>
                      <a:gd name="connsiteY2" fmla="*/ 87285 h 87285"/>
                      <a:gd name="connsiteX3" fmla="*/ 0 w 1146204"/>
                      <a:gd name="connsiteY3" fmla="*/ 82715 h 87285"/>
                      <a:gd name="connsiteX4" fmla="*/ 76781 w 1146204"/>
                      <a:gd name="connsiteY4" fmla="*/ 0 h 87285"/>
                      <a:gd name="connsiteX0" fmla="*/ 76781 w 1111992"/>
                      <a:gd name="connsiteY0" fmla="*/ 0 h 87285"/>
                      <a:gd name="connsiteX1" fmla="*/ 1111992 w 1111992"/>
                      <a:gd name="connsiteY1" fmla="*/ 3000 h 87285"/>
                      <a:gd name="connsiteX2" fmla="*/ 1077779 w 1111992"/>
                      <a:gd name="connsiteY2" fmla="*/ 87285 h 87285"/>
                      <a:gd name="connsiteX3" fmla="*/ 0 w 1111992"/>
                      <a:gd name="connsiteY3" fmla="*/ 82715 h 87285"/>
                      <a:gd name="connsiteX4" fmla="*/ 76781 w 1111992"/>
                      <a:gd name="connsiteY4" fmla="*/ 0 h 87285"/>
                      <a:gd name="connsiteX0" fmla="*/ 76781 w 1111992"/>
                      <a:gd name="connsiteY0" fmla="*/ 0 h 87286"/>
                      <a:gd name="connsiteX1" fmla="*/ 1111992 w 1111992"/>
                      <a:gd name="connsiteY1" fmla="*/ 3001 h 87286"/>
                      <a:gd name="connsiteX2" fmla="*/ 1077779 w 1111992"/>
                      <a:gd name="connsiteY2" fmla="*/ 87286 h 87286"/>
                      <a:gd name="connsiteX3" fmla="*/ 0 w 1111992"/>
                      <a:gd name="connsiteY3" fmla="*/ 82716 h 87286"/>
                      <a:gd name="connsiteX4" fmla="*/ 76781 w 1111992"/>
                      <a:gd name="connsiteY4" fmla="*/ 0 h 87286"/>
                      <a:gd name="connsiteX0" fmla="*/ 42569 w 1111992"/>
                      <a:gd name="connsiteY0" fmla="*/ 0 h 84287"/>
                      <a:gd name="connsiteX1" fmla="*/ 1111992 w 1111992"/>
                      <a:gd name="connsiteY1" fmla="*/ 2 h 84287"/>
                      <a:gd name="connsiteX2" fmla="*/ 1077779 w 1111992"/>
                      <a:gd name="connsiteY2" fmla="*/ 84287 h 84287"/>
                      <a:gd name="connsiteX3" fmla="*/ 0 w 1111992"/>
                      <a:gd name="connsiteY3" fmla="*/ 79717 h 84287"/>
                      <a:gd name="connsiteX4" fmla="*/ 42569 w 1111992"/>
                      <a:gd name="connsiteY4" fmla="*/ 0 h 8428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111992" h="84287">
                        <a:moveTo>
                          <a:pt x="42569" y="0"/>
                        </a:moveTo>
                        <a:lnTo>
                          <a:pt x="1111992" y="2"/>
                        </a:lnTo>
                        <a:lnTo>
                          <a:pt x="1077779" y="84287"/>
                        </a:lnTo>
                        <a:lnTo>
                          <a:pt x="0" y="79717"/>
                        </a:lnTo>
                        <a:lnTo>
                          <a:pt x="42569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</p:spPr>
                <p:style>
                  <a:lnRef idx="2">
                    <a:schemeClr val="accent3">
                      <a:shade val="15000"/>
                    </a:schemeClr>
                  </a:lnRef>
                  <a:fillRef idx="1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36" name="Rectangle 35">
                    <a:extLst>
                      <a:ext uri="{FF2B5EF4-FFF2-40B4-BE49-F238E27FC236}">
                        <a16:creationId xmlns:a16="http://schemas.microsoft.com/office/drawing/2014/main" id="{3CD7131A-3D52-015B-7130-DDC4DEC96F3E}"/>
                      </a:ext>
                    </a:extLst>
                  </p:cNvPr>
                  <p:cNvSpPr/>
                  <p:nvPr/>
                </p:nvSpPr>
                <p:spPr>
                  <a:xfrm>
                    <a:off x="21465646" y="20455180"/>
                    <a:ext cx="542960" cy="85725"/>
                  </a:xfrm>
                  <a:prstGeom prst="rect">
                    <a:avLst/>
                  </a:prstGeom>
                  <a:solidFill>
                    <a:schemeClr val="bg1">
                      <a:lumMod val="50000"/>
                    </a:schemeClr>
                  </a:solidFill>
                </p:spPr>
                <p:style>
                  <a:lnRef idx="2">
                    <a:schemeClr val="accent3">
                      <a:shade val="15000"/>
                    </a:schemeClr>
                  </a:lnRef>
                  <a:fillRef idx="1">
                    <a:schemeClr val="accent3"/>
                  </a:fillRef>
                  <a:effectRef idx="0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5" name="Rectangle 24">
                    <a:extLst>
                      <a:ext uri="{FF2B5EF4-FFF2-40B4-BE49-F238E27FC236}">
                        <a16:creationId xmlns:a16="http://schemas.microsoft.com/office/drawing/2014/main" id="{4B8110FA-085B-9919-3708-59D84160F24E}"/>
                      </a:ext>
                    </a:extLst>
                  </p:cNvPr>
                  <p:cNvSpPr/>
                  <p:nvPr/>
                </p:nvSpPr>
                <p:spPr>
                  <a:xfrm>
                    <a:off x="14582741" y="21254923"/>
                    <a:ext cx="542959" cy="503685"/>
                  </a:xfrm>
                  <a:prstGeom prst="rect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</p:spPr>
                <p:style>
                  <a:lnRef idx="2">
                    <a:schemeClr val="accent5"/>
                  </a:lnRef>
                  <a:fillRef idx="1">
                    <a:schemeClr val="lt1"/>
                  </a:fillRef>
                  <a:effectRef idx="0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endParaRPr lang="en-US" dirty="0"/>
                  </a:p>
                </p:txBody>
              </p: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2" name="TextBox 21">
                      <a:extLst>
                        <a:ext uri="{FF2B5EF4-FFF2-40B4-BE49-F238E27FC236}">
                          <a16:creationId xmlns:a16="http://schemas.microsoft.com/office/drawing/2014/main" id="{D850B5B1-538C-EA02-BC6B-CF9FA3542EB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8142987" y="12783619"/>
                      <a:ext cx="729668" cy="58477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𝟏𝟐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°</m:t>
                            </m:r>
                          </m:oMath>
                        </m:oMathPara>
                      </a14:m>
                      <a:endParaRPr lang="en-US" b="1" i="1" dirty="0"/>
                    </a:p>
                  </p:txBody>
                </p:sp>
              </mc:Choice>
              <mc:Fallback xmlns="">
                <p:sp>
                  <p:nvSpPr>
                    <p:cNvPr id="22" name="TextBox 21">
                      <a:extLst>
                        <a:ext uri="{FF2B5EF4-FFF2-40B4-BE49-F238E27FC236}">
                          <a16:creationId xmlns:a16="http://schemas.microsoft.com/office/drawing/2014/main" id="{D850B5B1-538C-EA02-BC6B-CF9FA3542EB1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142987" y="12783619"/>
                      <a:ext cx="729668" cy="584775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r="-232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3" name="TextBox 22">
                      <a:extLst>
                        <a:ext uri="{FF2B5EF4-FFF2-40B4-BE49-F238E27FC236}">
                          <a16:creationId xmlns:a16="http://schemas.microsoft.com/office/drawing/2014/main" id="{4A0382D5-E614-F3F7-4495-0983A7469108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699011" y="13473016"/>
                      <a:ext cx="856488" cy="584775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n-US" b="1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𝟐𝟎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°</m:t>
                            </m:r>
                          </m:oMath>
                        </m:oMathPara>
                      </a14:m>
                      <a:endParaRPr lang="en-US" b="1" i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23" name="TextBox 22">
                      <a:extLst>
                        <a:ext uri="{FF2B5EF4-FFF2-40B4-BE49-F238E27FC236}">
                          <a16:creationId xmlns:a16="http://schemas.microsoft.com/office/drawing/2014/main" id="{4A0382D5-E614-F3F7-4495-0983A7469108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699011" y="13473016"/>
                      <a:ext cx="856488" cy="584775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7EF9BA9A-9784-AC42-7C7B-475EEE69B42F}"/>
                  </a:ext>
                </a:extLst>
              </p:cNvPr>
              <p:cNvGrpSpPr/>
              <p:nvPr/>
            </p:nvGrpSpPr>
            <p:grpSpPr>
              <a:xfrm>
                <a:off x="1761562" y="1927226"/>
                <a:ext cx="1819838" cy="407208"/>
                <a:chOff x="1761562" y="1927226"/>
                <a:chExt cx="1819838" cy="407208"/>
              </a:xfrm>
            </p:grpSpPr>
            <p:sp>
              <p:nvSpPr>
                <p:cNvPr id="5" name="Flowchart: Decision 4">
                  <a:extLst>
                    <a:ext uri="{FF2B5EF4-FFF2-40B4-BE49-F238E27FC236}">
                      <a16:creationId xmlns:a16="http://schemas.microsoft.com/office/drawing/2014/main" id="{781790A3-0DDA-31A8-F47F-1218C8726CA6}"/>
                    </a:ext>
                  </a:extLst>
                </p:cNvPr>
                <p:cNvSpPr/>
                <p:nvPr/>
              </p:nvSpPr>
              <p:spPr>
                <a:xfrm>
                  <a:off x="1761562" y="1932511"/>
                  <a:ext cx="206538" cy="395391"/>
                </a:xfrm>
                <a:prstGeom prst="flowChartDecision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6" name="Flowchart: Decision 5">
                  <a:extLst>
                    <a:ext uri="{FF2B5EF4-FFF2-40B4-BE49-F238E27FC236}">
                      <a16:creationId xmlns:a16="http://schemas.microsoft.com/office/drawing/2014/main" id="{6A8F448D-EF60-0C06-D32B-7A172D047F7B}"/>
                    </a:ext>
                  </a:extLst>
                </p:cNvPr>
                <p:cNvSpPr/>
                <p:nvPr/>
              </p:nvSpPr>
              <p:spPr>
                <a:xfrm>
                  <a:off x="2089614" y="1927226"/>
                  <a:ext cx="206538" cy="395391"/>
                </a:xfrm>
                <a:prstGeom prst="flowChartDecision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" name="Flowchart: Decision 6">
                  <a:extLst>
                    <a:ext uri="{FF2B5EF4-FFF2-40B4-BE49-F238E27FC236}">
                      <a16:creationId xmlns:a16="http://schemas.microsoft.com/office/drawing/2014/main" id="{A63A567F-4252-0C46-D50B-6C7AE4E9A7B0}"/>
                    </a:ext>
                  </a:extLst>
                </p:cNvPr>
                <p:cNvSpPr/>
                <p:nvPr/>
              </p:nvSpPr>
              <p:spPr>
                <a:xfrm>
                  <a:off x="2393435" y="1927226"/>
                  <a:ext cx="206538" cy="395391"/>
                </a:xfrm>
                <a:prstGeom prst="flowChartDecision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" name="Flowchart: Decision 7">
                  <a:extLst>
                    <a:ext uri="{FF2B5EF4-FFF2-40B4-BE49-F238E27FC236}">
                      <a16:creationId xmlns:a16="http://schemas.microsoft.com/office/drawing/2014/main" id="{988BD106-C937-2837-F83D-D3521A64BA82}"/>
                    </a:ext>
                  </a:extLst>
                </p:cNvPr>
                <p:cNvSpPr/>
                <p:nvPr/>
              </p:nvSpPr>
              <p:spPr>
                <a:xfrm>
                  <a:off x="3374862" y="1939043"/>
                  <a:ext cx="206538" cy="395391"/>
                </a:xfrm>
                <a:prstGeom prst="flowChartDecision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" name="Flowchart: Decision 8">
                  <a:extLst>
                    <a:ext uri="{FF2B5EF4-FFF2-40B4-BE49-F238E27FC236}">
                      <a16:creationId xmlns:a16="http://schemas.microsoft.com/office/drawing/2014/main" id="{42DFEBF5-B134-27A9-82FA-6C6371C10294}"/>
                    </a:ext>
                  </a:extLst>
                </p:cNvPr>
                <p:cNvSpPr/>
                <p:nvPr/>
              </p:nvSpPr>
              <p:spPr>
                <a:xfrm>
                  <a:off x="3032988" y="1939043"/>
                  <a:ext cx="206538" cy="395391"/>
                </a:xfrm>
                <a:prstGeom prst="flowChartDecision">
                  <a:avLst/>
                </a:prstGeom>
                <a:solidFill>
                  <a:schemeClr val="accent6">
                    <a:lumMod val="75000"/>
                  </a:schemeClr>
                </a:soli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3D6D3B71-6836-3D7E-6B6C-7EA1BFA7918A}"/>
                </a:ext>
              </a:extLst>
            </p:cNvPr>
            <p:cNvGrpSpPr/>
            <p:nvPr/>
          </p:nvGrpSpPr>
          <p:grpSpPr>
            <a:xfrm>
              <a:off x="87413" y="1339993"/>
              <a:ext cx="1041712" cy="646331"/>
              <a:chOff x="87413" y="1339993"/>
              <a:chExt cx="1041712" cy="646331"/>
            </a:xfrm>
          </p:grpSpPr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69FF498F-D01D-F25A-187A-CC35540E98F7}"/>
                  </a:ext>
                </a:extLst>
              </p:cNvPr>
              <p:cNvSpPr/>
              <p:nvPr/>
            </p:nvSpPr>
            <p:spPr>
              <a:xfrm>
                <a:off x="87413" y="1397187"/>
                <a:ext cx="1025461" cy="51503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1DD0998-E4FD-1EAD-8BEB-63B2E5F5FE57}"/>
                  </a:ext>
                </a:extLst>
              </p:cNvPr>
              <p:cNvSpPr txBox="1"/>
              <p:nvPr/>
            </p:nvSpPr>
            <p:spPr>
              <a:xfrm>
                <a:off x="113745" y="1339993"/>
                <a:ext cx="10153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</a:rPr>
                  <a:t>AWA Injector</a:t>
                </a:r>
              </a:p>
            </p:txBody>
          </p: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BE7AD91-2E9F-CA57-33CF-BFEA0051EA1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94017" y="1300465"/>
              <a:ext cx="662997" cy="685859"/>
            </a:xfrm>
            <a:prstGeom prst="rect">
              <a:avLst/>
            </a:prstGeom>
          </p:spPr>
        </p:pic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5ADEE51E-6949-6E8F-DA15-09AEDEE1453F}"/>
              </a:ext>
            </a:extLst>
          </p:cNvPr>
          <p:cNvGrpSpPr/>
          <p:nvPr/>
        </p:nvGrpSpPr>
        <p:grpSpPr>
          <a:xfrm>
            <a:off x="8149752" y="687407"/>
            <a:ext cx="3962400" cy="1703323"/>
            <a:chOff x="7668302" y="916144"/>
            <a:chExt cx="4297531" cy="1353213"/>
          </a:xfrm>
        </p:grpSpPr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0EEA6677-79BF-8F7D-E0E8-57564D889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t="40091"/>
            <a:stretch>
              <a:fillRect/>
            </a:stretch>
          </p:blipFill>
          <p:spPr>
            <a:xfrm>
              <a:off x="7668302" y="916144"/>
              <a:ext cx="4297531" cy="1330871"/>
            </a:xfrm>
            <a:prstGeom prst="rect">
              <a:avLst/>
            </a:prstGeom>
          </p:spPr>
        </p:pic>
        <p:sp>
          <p:nvSpPr>
            <p:cNvPr id="111" name="Rectangle: Rounded Corners 110">
              <a:extLst>
                <a:ext uri="{FF2B5EF4-FFF2-40B4-BE49-F238E27FC236}">
                  <a16:creationId xmlns:a16="http://schemas.microsoft.com/office/drawing/2014/main" id="{CEDF46D0-49D1-79F0-1192-704752F2F408}"/>
                </a:ext>
              </a:extLst>
            </p:cNvPr>
            <p:cNvSpPr/>
            <p:nvPr/>
          </p:nvSpPr>
          <p:spPr>
            <a:xfrm>
              <a:off x="9033007" y="1858243"/>
              <a:ext cx="974103" cy="411114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cxnSp>
        <p:nvCxnSpPr>
          <p:cNvPr id="103" name="Connector: Curved 102">
            <a:extLst>
              <a:ext uri="{FF2B5EF4-FFF2-40B4-BE49-F238E27FC236}">
                <a16:creationId xmlns:a16="http://schemas.microsoft.com/office/drawing/2014/main" id="{8BAC0D54-C9EC-E516-1E11-3D0ADCCFAB27}"/>
              </a:ext>
            </a:extLst>
          </p:cNvPr>
          <p:cNvCxnSpPr>
            <a:cxnSpLocks/>
            <a:stCxn id="43" idx="1"/>
            <a:endCxn id="105" idx="0"/>
          </p:cNvCxnSpPr>
          <p:nvPr/>
        </p:nvCxnSpPr>
        <p:spPr>
          <a:xfrm rot="10800000" flipH="1" flipV="1">
            <a:off x="1651112" y="3478030"/>
            <a:ext cx="17137" cy="614068"/>
          </a:xfrm>
          <a:prstGeom prst="curvedConnector4">
            <a:avLst>
              <a:gd name="adj1" fmla="val -1333956"/>
              <a:gd name="adj2" fmla="val 77923"/>
            </a:avLst>
          </a:prstGeom>
          <a:ln w="38100">
            <a:solidFill>
              <a:srgbClr val="A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or: Curved 49">
            <a:extLst>
              <a:ext uri="{FF2B5EF4-FFF2-40B4-BE49-F238E27FC236}">
                <a16:creationId xmlns:a16="http://schemas.microsoft.com/office/drawing/2014/main" id="{69702EE9-94BB-5B57-3252-6915BDE710D1}"/>
              </a:ext>
            </a:extLst>
          </p:cNvPr>
          <p:cNvCxnSpPr>
            <a:cxnSpLocks/>
            <a:stCxn id="43" idx="3"/>
            <a:endCxn id="82" idx="1"/>
          </p:cNvCxnSpPr>
          <p:nvPr/>
        </p:nvCxnSpPr>
        <p:spPr>
          <a:xfrm>
            <a:off x="2314110" y="3478030"/>
            <a:ext cx="1553638" cy="832851"/>
          </a:xfrm>
          <a:prstGeom prst="curvedConnector3">
            <a:avLst>
              <a:gd name="adj1" fmla="val 21543"/>
            </a:avLst>
          </a:prstGeom>
          <a:ln w="38100">
            <a:solidFill>
              <a:srgbClr val="A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nector: Curved 59">
            <a:extLst>
              <a:ext uri="{FF2B5EF4-FFF2-40B4-BE49-F238E27FC236}">
                <a16:creationId xmlns:a16="http://schemas.microsoft.com/office/drawing/2014/main" id="{F1AFA70E-B958-B694-EE43-A51C9F4440C3}"/>
              </a:ext>
            </a:extLst>
          </p:cNvPr>
          <p:cNvCxnSpPr>
            <a:cxnSpLocks/>
            <a:stCxn id="8" idx="3"/>
            <a:endCxn id="47" idx="1"/>
          </p:cNvCxnSpPr>
          <p:nvPr/>
        </p:nvCxnSpPr>
        <p:spPr>
          <a:xfrm>
            <a:off x="4409512" y="3521113"/>
            <a:ext cx="2284559" cy="863372"/>
          </a:xfrm>
          <a:prstGeom prst="curvedConnector3">
            <a:avLst>
              <a:gd name="adj1" fmla="val 28008"/>
            </a:avLst>
          </a:prstGeom>
          <a:ln w="38100">
            <a:solidFill>
              <a:srgbClr val="A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5699EBB8-B9A8-BDC2-A87E-435025816944}"/>
              </a:ext>
            </a:extLst>
          </p:cNvPr>
          <p:cNvSpPr txBox="1"/>
          <p:nvPr/>
        </p:nvSpPr>
        <p:spPr>
          <a:xfrm>
            <a:off x="443745" y="1454693"/>
            <a:ext cx="6923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Goal:</a:t>
            </a:r>
            <a:r>
              <a:rPr lang="en-US" sz="2000" dirty="0"/>
              <a:t> generate </a:t>
            </a:r>
            <a:r>
              <a:rPr lang="en-US" sz="2000" b="1" dirty="0"/>
              <a:t>sub-micron</a:t>
            </a:r>
            <a:r>
              <a:rPr lang="en-US" sz="2000" dirty="0"/>
              <a:t> longitudinal density modulation using (asymmetric) emittance exchange (EEX) beamline at the AWA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06FAD5BA-433F-69E8-A7E8-0A14D726573A}"/>
              </a:ext>
            </a:extLst>
          </p:cNvPr>
          <p:cNvSpPr txBox="1"/>
          <p:nvPr/>
        </p:nvSpPr>
        <p:spPr>
          <a:xfrm>
            <a:off x="211852" y="2549523"/>
            <a:ext cx="1568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44 MeV, 2 pC electron beam</a:t>
            </a:r>
            <a:endParaRPr lang="en-US" dirty="0"/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545D2142-1FA6-5A11-96BE-8347018F962E}"/>
              </a:ext>
            </a:extLst>
          </p:cNvPr>
          <p:cNvGrpSpPr/>
          <p:nvPr/>
        </p:nvGrpSpPr>
        <p:grpSpPr>
          <a:xfrm>
            <a:off x="8484733" y="3572618"/>
            <a:ext cx="2238649" cy="755818"/>
            <a:chOff x="8056146" y="3588649"/>
            <a:chExt cx="2238649" cy="755818"/>
          </a:xfrm>
        </p:grpSpPr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BA0CF385-C289-2198-63AA-AA82D75B3FE6}"/>
                </a:ext>
              </a:extLst>
            </p:cNvPr>
            <p:cNvSpPr/>
            <p:nvPr/>
          </p:nvSpPr>
          <p:spPr>
            <a:xfrm>
              <a:off x="8056146" y="3588649"/>
              <a:ext cx="1935995" cy="755818"/>
            </a:xfrm>
            <a:prstGeom prst="roundRect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CF99E467-FD01-D23A-DF1E-7DAA106F694F}"/>
                </a:ext>
              </a:extLst>
            </p:cNvPr>
            <p:cNvSpPr txBox="1"/>
            <p:nvPr/>
          </p:nvSpPr>
          <p:spPr>
            <a:xfrm>
              <a:off x="8059241" y="3627377"/>
              <a:ext cx="223555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Observation of z-modulation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7" name="TextBox 146">
                <a:extLst>
                  <a:ext uri="{FF2B5EF4-FFF2-40B4-BE49-F238E27FC236}">
                    <a16:creationId xmlns:a16="http://schemas.microsoft.com/office/drawing/2014/main" id="{66A5D18B-AAC6-FD15-4CCF-264BDBEEA52D}"/>
                  </a:ext>
                </a:extLst>
              </p:cNvPr>
              <p:cNvSpPr txBox="1"/>
              <p:nvPr/>
            </p:nvSpPr>
            <p:spPr>
              <a:xfrm>
                <a:off x="4763860" y="4764453"/>
                <a:ext cx="74379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𝟏𝟐</m:t>
                      </m:r>
                      <m:r>
                        <a:rPr lang="en-U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𝛍</m:t>
                      </m:r>
                      <m:r>
                        <a:rPr lang="en-US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en-US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47" name="TextBox 146">
                <a:extLst>
                  <a:ext uri="{FF2B5EF4-FFF2-40B4-BE49-F238E27FC236}">
                    <a16:creationId xmlns:a16="http://schemas.microsoft.com/office/drawing/2014/main" id="{66A5D18B-AAC6-FD15-4CCF-264BDBEEA5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3860" y="4764453"/>
                <a:ext cx="743793" cy="276999"/>
              </a:xfrm>
              <a:prstGeom prst="rect">
                <a:avLst/>
              </a:prstGeom>
              <a:blipFill>
                <a:blip r:embed="rId10"/>
                <a:stretch>
                  <a:fillRect l="-5738" r="-7377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E3A2E94B-9646-C2B6-ADE4-CC69A6242435}"/>
                  </a:ext>
                </a:extLst>
              </p:cNvPr>
              <p:cNvSpPr txBox="1"/>
              <p:nvPr/>
            </p:nvSpPr>
            <p:spPr>
              <a:xfrm>
                <a:off x="7636844" y="4764453"/>
                <a:ext cx="53219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US" b="1" dirty="0">
                    <a:solidFill>
                      <a:srgbClr val="002060"/>
                    </a:solidFill>
                  </a:rPr>
                  <a:t>3</a:t>
                </a: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𝛍</m:t>
                    </m:r>
                    <m:r>
                      <a:rPr lang="en-US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</m:t>
                    </m:r>
                  </m:oMath>
                </a14:m>
                <a:endParaRPr lang="en-US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E3A2E94B-9646-C2B6-ADE4-CC69A62424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6844" y="4764453"/>
                <a:ext cx="532197" cy="276999"/>
              </a:xfrm>
              <a:prstGeom prst="rect">
                <a:avLst/>
              </a:prstGeom>
              <a:blipFill>
                <a:blip r:embed="rId11"/>
                <a:stretch>
                  <a:fillRect l="-27586" t="-28889" r="-16092" b="-51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491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15C1E-09A0-7500-492B-79C43B09E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498" y="-1"/>
            <a:ext cx="12283190" cy="1518167"/>
          </a:xfrm>
        </p:spPr>
        <p:txBody>
          <a:bodyPr/>
          <a:lstStyle/>
          <a:p>
            <a:r>
              <a:rPr lang="en-US" dirty="0"/>
              <a:t>The beginning:  low charge (</a:t>
            </a:r>
            <a:r>
              <a:rPr lang="en-US" b="1" dirty="0"/>
              <a:t>1 </a:t>
            </a:r>
            <a:r>
              <a:rPr lang="en-US" b="1" dirty="0" err="1"/>
              <a:t>pC</a:t>
            </a:r>
            <a:r>
              <a:rPr lang="en-US" b="1" dirty="0"/>
              <a:t>) operation </a:t>
            </a:r>
            <a:r>
              <a:rPr lang="en-US" dirty="0"/>
              <a:t>chosen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0E17E7-22FD-474B-0E10-F17A7976D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690688"/>
            <a:ext cx="7772400" cy="43119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B73C68A-BBA1-7861-35C6-01FA79366338}"/>
              </a:ext>
            </a:extLst>
          </p:cNvPr>
          <p:cNvSpPr/>
          <p:nvPr/>
        </p:nvSpPr>
        <p:spPr>
          <a:xfrm>
            <a:off x="3841975" y="5875916"/>
            <a:ext cx="445209" cy="345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487B18-E92B-6B0D-E1A4-BC626B3D0D2B}"/>
              </a:ext>
            </a:extLst>
          </p:cNvPr>
          <p:cNvSpPr/>
          <p:nvPr/>
        </p:nvSpPr>
        <p:spPr>
          <a:xfrm>
            <a:off x="3994375" y="6028316"/>
            <a:ext cx="445209" cy="345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A6EB92-1389-EFDD-5CB4-477AAB0223D9}"/>
              </a:ext>
            </a:extLst>
          </p:cNvPr>
          <p:cNvSpPr/>
          <p:nvPr/>
        </p:nvSpPr>
        <p:spPr>
          <a:xfrm flipV="1">
            <a:off x="5811184" y="5773481"/>
            <a:ext cx="574627" cy="5998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B4E204-43B9-D563-B01E-8B57DCCA7256}"/>
              </a:ext>
            </a:extLst>
          </p:cNvPr>
          <p:cNvSpPr txBox="1"/>
          <p:nvPr/>
        </p:nvSpPr>
        <p:spPr>
          <a:xfrm>
            <a:off x="2323475" y="6220919"/>
            <a:ext cx="8184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Optimized phase space quality; minimized collective effects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69905E-302E-855B-61DD-61B5ED3F00E2}"/>
              </a:ext>
            </a:extLst>
          </p:cNvPr>
          <p:cNvSpPr txBox="1"/>
          <p:nvPr/>
        </p:nvSpPr>
        <p:spPr>
          <a:xfrm>
            <a:off x="838200" y="2293495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0.1 </a:t>
            </a:r>
            <a:r>
              <a:rPr lang="en-US" dirty="0" err="1"/>
              <a:t>pC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A69747-91B0-EC03-10DC-F5BF11B6ECFB}"/>
              </a:ext>
            </a:extLst>
          </p:cNvPr>
          <p:cNvSpPr txBox="1"/>
          <p:nvPr/>
        </p:nvSpPr>
        <p:spPr>
          <a:xfrm>
            <a:off x="838200" y="3726756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 </a:t>
            </a:r>
            <a:r>
              <a:rPr lang="en-US" dirty="0" err="1"/>
              <a:t>pC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A48833-872B-F87B-45C3-76DA3876C3FB}"/>
              </a:ext>
            </a:extLst>
          </p:cNvPr>
          <p:cNvSpPr txBox="1"/>
          <p:nvPr/>
        </p:nvSpPr>
        <p:spPr>
          <a:xfrm>
            <a:off x="990600" y="5009207"/>
            <a:ext cx="774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 </a:t>
            </a:r>
            <a:r>
              <a:rPr lang="en-US" dirty="0" err="1"/>
              <a:t>pC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CCA632-0DB6-116B-82A0-9FA1A2F12692}"/>
              </a:ext>
            </a:extLst>
          </p:cNvPr>
          <p:cNvSpPr txBox="1"/>
          <p:nvPr/>
        </p:nvSpPr>
        <p:spPr>
          <a:xfrm>
            <a:off x="2209800" y="1196755"/>
            <a:ext cx="8176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Low charge for many  reasons! Emittance, EEX CSR and space-charge, nonlinearities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CFDB53-F70F-97B9-C7A8-FAEE361CBD3B}"/>
              </a:ext>
            </a:extLst>
          </p:cNvPr>
          <p:cNvSpPr txBox="1"/>
          <p:nvPr/>
        </p:nvSpPr>
        <p:spPr>
          <a:xfrm>
            <a:off x="10386718" y="2894354"/>
            <a:ext cx="1522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Courtesy </a:t>
            </a:r>
            <a:r>
              <a:rPr lang="en-US" dirty="0" err="1"/>
              <a:t>G.Ha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714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7615C-5D2F-2C38-E665-49D25FC67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309" y="-41278"/>
            <a:ext cx="10515600" cy="1325563"/>
          </a:xfrm>
        </p:spPr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Emittance: quad scans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756A69-6CF8-D0F0-AE26-7ACE6F4B2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7533" y="1602824"/>
            <a:ext cx="2759625" cy="48463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F1CFFAE-B588-4054-7546-3D031AB07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132" y="1602824"/>
            <a:ext cx="2759625" cy="48463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E8E0A82-674B-AE53-3CEC-FB51F78E3819}"/>
              </a:ext>
            </a:extLst>
          </p:cNvPr>
          <p:cNvSpPr txBox="1"/>
          <p:nvPr/>
        </p:nvSpPr>
        <p:spPr>
          <a:xfrm>
            <a:off x="9726441" y="1195953"/>
            <a:ext cx="15905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April 2026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9F2C6B-9333-A4C1-8F43-1EB652DB2B37}"/>
              </a:ext>
            </a:extLst>
          </p:cNvPr>
          <p:cNvSpPr txBox="1"/>
          <p:nvPr/>
        </p:nvSpPr>
        <p:spPr>
          <a:xfrm>
            <a:off x="6723220" y="1200065"/>
            <a:ext cx="1428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July 2025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89B606-FB4C-D1EA-7D3C-68645AAD3FFB}"/>
              </a:ext>
            </a:extLst>
          </p:cNvPr>
          <p:cNvSpPr txBox="1"/>
          <p:nvPr/>
        </p:nvSpPr>
        <p:spPr>
          <a:xfrm>
            <a:off x="5803776" y="1521544"/>
            <a:ext cx="309700" cy="37965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67" b="1" dirty="0"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DB9809F-CA0B-B51F-8428-BF8E0738A560}"/>
              </a:ext>
            </a:extLst>
          </p:cNvPr>
          <p:cNvSpPr txBox="1"/>
          <p:nvPr/>
        </p:nvSpPr>
        <p:spPr>
          <a:xfrm>
            <a:off x="5851932" y="3820799"/>
            <a:ext cx="311304" cy="37965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67" b="1" dirty="0">
                <a:latin typeface="Cambria" panose="02040503050406030204" pitchFamily="18" charset="0"/>
                <a:ea typeface="Cambria" panose="02040503050406030204" pitchFamily="18" charset="0"/>
              </a:rPr>
              <a:t>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CD9C9C-C58C-CFE5-EC06-FAE7DBCFD80F}"/>
              </a:ext>
            </a:extLst>
          </p:cNvPr>
          <p:cNvSpPr txBox="1"/>
          <p:nvPr/>
        </p:nvSpPr>
        <p:spPr>
          <a:xfrm>
            <a:off x="8989966" y="1485667"/>
            <a:ext cx="309700" cy="37965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67" b="1" dirty="0"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53742D-FEF8-874A-D41E-B84578351731}"/>
              </a:ext>
            </a:extLst>
          </p:cNvPr>
          <p:cNvSpPr txBox="1"/>
          <p:nvPr/>
        </p:nvSpPr>
        <p:spPr>
          <a:xfrm>
            <a:off x="8989965" y="3820799"/>
            <a:ext cx="311304" cy="37965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67" b="1" dirty="0">
                <a:latin typeface="Cambria" panose="02040503050406030204" pitchFamily="18" charset="0"/>
                <a:ea typeface="Cambria" panose="02040503050406030204" pitchFamily="18" charset="0"/>
              </a:rPr>
              <a:t>y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77FD637F-7868-FA13-F6EE-3D4F69514468}"/>
              </a:ext>
            </a:extLst>
          </p:cNvPr>
          <p:cNvGrpSpPr/>
          <p:nvPr/>
        </p:nvGrpSpPr>
        <p:grpSpPr>
          <a:xfrm>
            <a:off x="6207373" y="93765"/>
            <a:ext cx="5578227" cy="1025505"/>
            <a:chOff x="4655530" y="32222"/>
            <a:chExt cx="4758190" cy="102661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35AB526-666B-673B-3A41-C4B7B191E0C6}"/>
                </a:ext>
              </a:extLst>
            </p:cNvPr>
            <p:cNvSpPr/>
            <p:nvPr/>
          </p:nvSpPr>
          <p:spPr>
            <a:xfrm>
              <a:off x="4876305" y="225706"/>
              <a:ext cx="638838" cy="28857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4A35568-AE29-2C43-79AE-C9DC1CC463EC}"/>
                </a:ext>
              </a:extLst>
            </p:cNvPr>
            <p:cNvSpPr/>
            <p:nvPr/>
          </p:nvSpPr>
          <p:spPr>
            <a:xfrm rot="317598">
              <a:off x="4893867" y="357727"/>
              <a:ext cx="630936" cy="20125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CAC573E-6F96-071B-BB82-897978F88B71}"/>
                </a:ext>
              </a:extLst>
            </p:cNvPr>
            <p:cNvSpPr/>
            <p:nvPr/>
          </p:nvSpPr>
          <p:spPr>
            <a:xfrm rot="21013210">
              <a:off x="4910961" y="196427"/>
              <a:ext cx="638838" cy="20125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DBB1275-42DE-BC4A-4C39-AA43792AE93F}"/>
                </a:ext>
              </a:extLst>
            </p:cNvPr>
            <p:cNvSpPr/>
            <p:nvPr/>
          </p:nvSpPr>
          <p:spPr>
            <a:xfrm rot="21348766">
              <a:off x="5611383" y="335545"/>
              <a:ext cx="1779418" cy="20125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0AF12DE-8E3F-B000-6553-A05A27B2139B}"/>
                </a:ext>
              </a:extLst>
            </p:cNvPr>
            <p:cNvSpPr/>
            <p:nvPr/>
          </p:nvSpPr>
          <p:spPr>
            <a:xfrm rot="308757">
              <a:off x="5594911" y="236962"/>
              <a:ext cx="1779418" cy="20125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1323A80-0276-A4F3-AA6A-997000054357}"/>
                </a:ext>
              </a:extLst>
            </p:cNvPr>
            <p:cNvSpPr/>
            <p:nvPr/>
          </p:nvSpPr>
          <p:spPr>
            <a:xfrm>
              <a:off x="5605476" y="346787"/>
              <a:ext cx="3322753" cy="128405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62CCDB9A-2FAB-818C-421B-E6D8D5FB5B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889505" y="144825"/>
              <a:ext cx="621792" cy="95939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0A9EEACC-A32C-3D11-CD12-70F8953C791C}"/>
                </a:ext>
              </a:extLst>
            </p:cNvPr>
            <p:cNvCxnSpPr>
              <a:cxnSpLocks/>
            </p:cNvCxnSpPr>
            <p:nvPr/>
          </p:nvCxnSpPr>
          <p:spPr>
            <a:xfrm>
              <a:off x="4876805" y="519833"/>
              <a:ext cx="649224" cy="68551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8690B08D-B775-F731-CC6C-F4FCDDAB57D1}"/>
                    </a:ext>
                  </a:extLst>
                </p:cNvPr>
                <p:cNvSpPr txBox="1"/>
                <p:nvPr/>
              </p:nvSpPr>
              <p:spPr>
                <a:xfrm>
                  <a:off x="5286770" y="656430"/>
                  <a:ext cx="750537" cy="4024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867" i="1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67" i="1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1867" i="1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a14:m>
                  <a:r>
                    <a:rPr lang="en-US" sz="1867" dirty="0">
                      <a:latin typeface="Cambria" panose="02040503050406030204" pitchFamily="18" charset="0"/>
                      <a:ea typeface="Cambria" panose="02040503050406030204" pitchFamily="18" charset="0"/>
                    </a:rPr>
                    <a:t>,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867" i="1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67" i="1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1867" i="1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a14:m>
                  <a:endParaRPr lang="en-US" sz="1867" dirty="0">
                    <a:latin typeface="Cambria" panose="02040503050406030204" pitchFamily="18" charset="0"/>
                    <a:ea typeface="Cambria" panose="02040503050406030204" pitchFamily="18" charset="0"/>
                  </a:endParaRPr>
                </a:p>
              </p:txBody>
            </p:sp>
          </mc:Choice>
          <mc:Fallback>
            <p:sp>
              <p:nvSpPr>
                <p:cNvPr id="23" name="TextBox 22">
                  <a:extLst>
                    <a:ext uri="{FF2B5EF4-FFF2-40B4-BE49-F238E27FC236}">
                      <a16:creationId xmlns:a16="http://schemas.microsoft.com/office/drawing/2014/main" id="{8690B08D-B775-F731-CC6C-F4FCDDAB57D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86770" y="656430"/>
                  <a:ext cx="750537" cy="402403"/>
                </a:xfrm>
                <a:prstGeom prst="rect">
                  <a:avLst/>
                </a:prstGeom>
                <a:blipFill>
                  <a:blip r:embed="rId4"/>
                  <a:stretch>
                    <a:fillRect t="-6061" b="-15152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4CA48E9-95F7-7808-99DE-C2A1255AFC3C}"/>
                </a:ext>
              </a:extLst>
            </p:cNvPr>
            <p:cNvSpPr/>
            <p:nvPr/>
          </p:nvSpPr>
          <p:spPr>
            <a:xfrm>
              <a:off x="5565782" y="144825"/>
              <a:ext cx="3352108" cy="253471"/>
            </a:xfrm>
            <a:custGeom>
              <a:avLst/>
              <a:gdLst>
                <a:gd name="csX0" fmla="*/ 0 w 3333404"/>
                <a:gd name="csY0" fmla="*/ 0 h 426244"/>
                <a:gd name="csX1" fmla="*/ 2377440 w 3333404"/>
                <a:gd name="csY1" fmla="*/ 407324 h 426244"/>
                <a:gd name="csX2" fmla="*/ 3333404 w 3333404"/>
                <a:gd name="csY2" fmla="*/ 332510 h 42624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333404" h="426244">
                  <a:moveTo>
                    <a:pt x="0" y="0"/>
                  </a:moveTo>
                  <a:cubicBezTo>
                    <a:pt x="910936" y="175953"/>
                    <a:pt x="1821873" y="351906"/>
                    <a:pt x="2377440" y="407324"/>
                  </a:cubicBezTo>
                  <a:cubicBezTo>
                    <a:pt x="2933007" y="462742"/>
                    <a:pt x="3187931" y="383772"/>
                    <a:pt x="3333404" y="332510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65A2C8CD-7580-7118-3EF3-0394D9778E86}"/>
                </a:ext>
              </a:extLst>
            </p:cNvPr>
            <p:cNvSpPr/>
            <p:nvPr/>
          </p:nvSpPr>
          <p:spPr>
            <a:xfrm flipV="1">
              <a:off x="5571306" y="450478"/>
              <a:ext cx="3352108" cy="138411"/>
            </a:xfrm>
            <a:custGeom>
              <a:avLst/>
              <a:gdLst>
                <a:gd name="csX0" fmla="*/ 0 w 3333404"/>
                <a:gd name="csY0" fmla="*/ 0 h 426244"/>
                <a:gd name="csX1" fmla="*/ 2377440 w 3333404"/>
                <a:gd name="csY1" fmla="*/ 407324 h 426244"/>
                <a:gd name="csX2" fmla="*/ 3333404 w 3333404"/>
                <a:gd name="csY2" fmla="*/ 332510 h 42624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333404" h="426244">
                  <a:moveTo>
                    <a:pt x="0" y="0"/>
                  </a:moveTo>
                  <a:cubicBezTo>
                    <a:pt x="910936" y="175953"/>
                    <a:pt x="1821873" y="351906"/>
                    <a:pt x="2377440" y="407324"/>
                  </a:cubicBezTo>
                  <a:cubicBezTo>
                    <a:pt x="2933007" y="462742"/>
                    <a:pt x="3187931" y="383772"/>
                    <a:pt x="3333404" y="332510"/>
                  </a:cubicBezTo>
                </a:path>
              </a:pathLst>
            </a:cu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7AAE3CD-D477-60AA-2F44-3A0DAC82543E}"/>
                </a:ext>
              </a:extLst>
            </p:cNvPr>
            <p:cNvSpPr/>
            <p:nvPr/>
          </p:nvSpPr>
          <p:spPr>
            <a:xfrm>
              <a:off x="5474375" y="78380"/>
              <a:ext cx="187664" cy="558337"/>
            </a:xfrm>
            <a:prstGeom prst="ellipse">
              <a:avLst/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A190B67B-7716-C570-5946-2A48620368B9}"/>
                </a:ext>
              </a:extLst>
            </p:cNvPr>
            <p:cNvCxnSpPr>
              <a:cxnSpLocks/>
            </p:cNvCxnSpPr>
            <p:nvPr/>
          </p:nvCxnSpPr>
          <p:spPr>
            <a:xfrm>
              <a:off x="4655530" y="140096"/>
              <a:ext cx="293926" cy="0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022D3D3-8631-D061-E855-163C0CC904F9}"/>
                </a:ext>
              </a:extLst>
            </p:cNvPr>
            <p:cNvSpPr/>
            <p:nvPr/>
          </p:nvSpPr>
          <p:spPr>
            <a:xfrm>
              <a:off x="8915562" y="32222"/>
              <a:ext cx="45719" cy="767316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A7EBCD77-C4F2-1BC7-2DDB-C0C3DC4CC292}"/>
                    </a:ext>
                  </a:extLst>
                </p:cNvPr>
                <p:cNvSpPr txBox="1"/>
                <p:nvPr/>
              </p:nvSpPr>
              <p:spPr>
                <a:xfrm>
                  <a:off x="8968691" y="299797"/>
                  <a:ext cx="445029" cy="40240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867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867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1867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sz="1867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en-US" sz="1867" dirty="0"/>
                </a:p>
              </p:txBody>
            </p:sp>
          </mc:Choice>
          <mc:Fallback>
            <p:sp>
              <p:nvSpPr>
                <p:cNvPr id="29" name="TextBox 28">
                  <a:extLst>
                    <a:ext uri="{FF2B5EF4-FFF2-40B4-BE49-F238E27FC236}">
                      <a16:creationId xmlns:a16="http://schemas.microsoft.com/office/drawing/2014/main" id="{A7EBCD77-C4F2-1BC7-2DDB-C0C3DC4CC29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968691" y="299797"/>
                  <a:ext cx="445029" cy="402404"/>
                </a:xfrm>
                <a:prstGeom prst="rect">
                  <a:avLst/>
                </a:prstGeom>
                <a:blipFill>
                  <a:blip r:embed="rId5"/>
                  <a:stretch>
                    <a:fillRect b="-606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92D17E91-FD66-B0FB-03A9-CC2BC10E969A}"/>
                </a:ext>
              </a:extLst>
            </p:cNvPr>
            <p:cNvCxnSpPr>
              <a:cxnSpLocks/>
            </p:cNvCxnSpPr>
            <p:nvPr/>
          </p:nvCxnSpPr>
          <p:spPr>
            <a:xfrm>
              <a:off x="8991640" y="398509"/>
              <a:ext cx="0" cy="119689"/>
            </a:xfrm>
            <a:prstGeom prst="straightConnector1">
              <a:avLst/>
            </a:prstGeom>
            <a:ln w="9525">
              <a:solidFill>
                <a:schemeClr val="tx1"/>
              </a:solidFill>
              <a:headEnd type="triangle"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09DD78BD-85B7-F60D-1968-D754D030AF92}"/>
              </a:ext>
            </a:extLst>
          </p:cNvPr>
          <p:cNvSpPr txBox="1"/>
          <p:nvPr/>
        </p:nvSpPr>
        <p:spPr>
          <a:xfrm>
            <a:off x="5879807" y="-73702"/>
            <a:ext cx="404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e</a:t>
            </a:r>
            <a:r>
              <a:rPr lang="en-US" sz="2400" baseline="30000" dirty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5795B26-8BFA-D59F-EA68-5F99B472DEA7}"/>
              </a:ext>
            </a:extLst>
          </p:cNvPr>
          <p:cNvSpPr txBox="1"/>
          <p:nvPr/>
        </p:nvSpPr>
        <p:spPr>
          <a:xfrm>
            <a:off x="608520" y="1251215"/>
            <a:ext cx="4750061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 dirty="0">
                <a:latin typeface="Cambria" panose="02040503050406030204" pitchFamily="18" charset="0"/>
                <a:ea typeface="Cambria" panose="02040503050406030204" pitchFamily="18" charset="0"/>
              </a:rPr>
              <a:t>Non-optimized: </a:t>
            </a:r>
          </a:p>
          <a:p>
            <a:r>
              <a:rPr lang="en-US" sz="2133" dirty="0">
                <a:latin typeface="Cambria" panose="02040503050406030204" pitchFamily="18" charset="0"/>
                <a:ea typeface="Cambria" panose="02040503050406030204" pitchFamily="18" charset="0"/>
              </a:rPr>
              <a:t>2025: old RF gun</a:t>
            </a:r>
          </a:p>
          <a:p>
            <a:r>
              <a:rPr lang="en-US" sz="2133" dirty="0">
                <a:latin typeface="Cambria" panose="02040503050406030204" pitchFamily="18" charset="0"/>
                <a:ea typeface="Cambria" panose="02040503050406030204" pitchFamily="18" charset="0"/>
              </a:rPr>
              <a:t>2026: large laser on cathode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C9B85-4B6A-E5FB-32AC-A8401F58A9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665" y="2412873"/>
            <a:ext cx="5077426" cy="43957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B338AE-F767-5A3A-878C-C890C0EEBEA9}"/>
              </a:ext>
            </a:extLst>
          </p:cNvPr>
          <p:cNvSpPr txBox="1"/>
          <p:nvPr/>
        </p:nvSpPr>
        <p:spPr>
          <a:xfrm>
            <a:off x="6813629" y="6544477"/>
            <a:ext cx="2676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Courtesy R. </a:t>
            </a:r>
            <a:r>
              <a:rPr lang="en-US" dirty="0" err="1"/>
              <a:t>Magraf</a:t>
            </a:r>
            <a:r>
              <a:rPr lang="en-US" dirty="0"/>
              <a:t>-O’Neal</a:t>
            </a:r>
          </a:p>
        </p:txBody>
      </p:sp>
    </p:spTree>
    <p:extLst>
      <p:ext uri="{BB962C8B-B14F-4D97-AF65-F5344CB8AC3E}">
        <p14:creationId xmlns:p14="http://schemas.microsoft.com/office/powerpoint/2010/main" val="33594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9B6E5-29A5-F1E0-6203-0EE810E31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Measuring micron-scale beam features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0D72E8-D8C0-1D77-9DA6-6A555C83CB0C}"/>
              </a:ext>
            </a:extLst>
          </p:cNvPr>
          <p:cNvSpPr txBox="1"/>
          <p:nvPr/>
        </p:nvSpPr>
        <p:spPr>
          <a:xfrm>
            <a:off x="3814394" y="1464386"/>
            <a:ext cx="2806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Filter .32% (~.3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pC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2A1DBE-4959-5E65-41CD-46DA75F7C1C7}"/>
              </a:ext>
            </a:extLst>
          </p:cNvPr>
          <p:cNvSpPr txBox="1"/>
          <p:nvPr/>
        </p:nvSpPr>
        <p:spPr>
          <a:xfrm>
            <a:off x="6209777" y="5080017"/>
            <a:ext cx="1540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>
                <a:solidFill>
                  <a:schemeClr val="bg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Colorscale_max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1600" dirty="0">
                <a:solidFill>
                  <a:schemeClr val="bg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=1000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827382-443B-64A2-AB6D-6AC875BE719B}"/>
                  </a:ext>
                </a:extLst>
              </p:cNvPr>
              <p:cNvSpPr txBox="1"/>
              <p:nvPr/>
            </p:nvSpPr>
            <p:spPr>
              <a:xfrm>
                <a:off x="4325290" y="5215132"/>
                <a:ext cx="2864588" cy="8601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= 71 </a:t>
                </a:r>
                <a:r>
                  <a:rPr lang="el-GR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μ</a:t>
                </a:r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m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= 39 </a:t>
                </a:r>
                <a:r>
                  <a:rPr lang="el-GR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μ</a:t>
                </a:r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m</a:t>
                </a: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A1827382-443B-64A2-AB6D-6AC875BE71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5290" y="5215132"/>
                <a:ext cx="2864588" cy="860172"/>
              </a:xfrm>
              <a:prstGeom prst="rect">
                <a:avLst/>
              </a:prstGeom>
              <a:blipFill>
                <a:blip r:embed="rId2"/>
                <a:stretch>
                  <a:fillRect t="-5797" b="-101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4F8DF9A2-018D-A74A-88B7-0BF2B9889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1959" y="2205747"/>
            <a:ext cx="3551495" cy="313441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63EC5D-E6B4-DB43-0F59-94FD57AD4549}"/>
              </a:ext>
            </a:extLst>
          </p:cNvPr>
          <p:cNvSpPr txBox="1"/>
          <p:nvPr/>
        </p:nvSpPr>
        <p:spPr>
          <a:xfrm>
            <a:off x="609601" y="1492740"/>
            <a:ext cx="2456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Filter 3.2% (3pC)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DE94029-6DFA-94FE-3362-5E1A84F2A81C}"/>
                  </a:ext>
                </a:extLst>
              </p:cNvPr>
              <p:cNvSpPr txBox="1"/>
              <p:nvPr/>
            </p:nvSpPr>
            <p:spPr>
              <a:xfrm>
                <a:off x="751855" y="5284471"/>
                <a:ext cx="2864588" cy="8601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= 89 </a:t>
                </a:r>
                <a:r>
                  <a:rPr lang="el-GR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μ</a:t>
                </a:r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m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Cambria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 = 63 </a:t>
                </a:r>
                <a:r>
                  <a:rPr lang="el-GR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μ</a:t>
                </a:r>
                <a:r>
                  <a:rPr lang="en-US" sz="2400" dirty="0">
                    <a:latin typeface="Cambria" panose="02040503050406030204" pitchFamily="18" charset="0"/>
                    <a:ea typeface="Cambria" panose="02040503050406030204" pitchFamily="18" charset="0"/>
                  </a:rPr>
                  <a:t>m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DE94029-6DFA-94FE-3362-5E1A84F2A8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855" y="5284471"/>
                <a:ext cx="2864588" cy="860172"/>
              </a:xfrm>
              <a:prstGeom prst="rect">
                <a:avLst/>
              </a:prstGeom>
              <a:blipFill>
                <a:blip r:embed="rId4"/>
                <a:stretch>
                  <a:fillRect t="-5882" b="-1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7F163024-77B4-D9A0-881D-B08FCEAE4F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651" y="2256129"/>
            <a:ext cx="3431308" cy="3028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84ED963-2DFE-A875-0882-647B6FE2377A}"/>
              </a:ext>
            </a:extLst>
          </p:cNvPr>
          <p:cNvSpPr txBox="1"/>
          <p:nvPr/>
        </p:nvSpPr>
        <p:spPr>
          <a:xfrm>
            <a:off x="2820519" y="5089911"/>
            <a:ext cx="1540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>
                <a:solidFill>
                  <a:schemeClr val="bg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Colorscale_max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n-US" sz="1600" dirty="0">
                <a:solidFill>
                  <a:schemeClr val="bg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=12000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EB39B5-0EBF-736B-7D94-F9B055966C67}"/>
              </a:ext>
            </a:extLst>
          </p:cNvPr>
          <p:cNvSpPr txBox="1"/>
          <p:nvPr/>
        </p:nvSpPr>
        <p:spPr>
          <a:xfrm>
            <a:off x="8051012" y="2635849"/>
            <a:ext cx="4129699" cy="23899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33" b="1" dirty="0">
                <a:latin typeface="Cambria" panose="02040503050406030204" pitchFamily="18" charset="0"/>
                <a:ea typeface="Cambria" panose="02040503050406030204" pitchFamily="18" charset="0"/>
              </a:rPr>
              <a:t>Smallest beam sizes measured at AWA are 30-40 </a:t>
            </a:r>
            <a:r>
              <a:rPr lang="en-US" sz="2133" b="1" dirty="0" err="1">
                <a:latin typeface="Cambria" panose="02040503050406030204" pitchFamily="18" charset="0"/>
                <a:ea typeface="Cambria" panose="02040503050406030204" pitchFamily="18" charset="0"/>
              </a:rPr>
              <a:t>μm</a:t>
            </a:r>
            <a:endParaRPr lang="en-US" sz="2133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US" sz="2133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133" dirty="0">
                <a:latin typeface="Cambria" panose="02040503050406030204" pitchFamily="18" charset="0"/>
                <a:ea typeface="Cambria" panose="02040503050406030204" pitchFamily="18" charset="0"/>
              </a:rPr>
              <a:t>YAG thickness (100 </a:t>
            </a:r>
            <a:r>
              <a:rPr lang="el-GR" sz="2133" dirty="0">
                <a:latin typeface="Cambria" panose="02040503050406030204" pitchFamily="18" charset="0"/>
                <a:ea typeface="Cambria" panose="02040503050406030204" pitchFamily="18" charset="0"/>
              </a:rPr>
              <a:t>μ</a:t>
            </a:r>
            <a:r>
              <a:rPr lang="en-US" sz="2133" dirty="0">
                <a:latin typeface="Cambria" panose="02040503050406030204" pitchFamily="18" charset="0"/>
                <a:ea typeface="Cambria" panose="02040503050406030204" pitchFamily="18" charset="0"/>
              </a:rPr>
              <a:t>m) can reduce resolution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133" dirty="0">
                <a:latin typeface="Cambria" panose="02040503050406030204" pitchFamily="18" charset="0"/>
                <a:ea typeface="Cambria" panose="02040503050406030204" pitchFamily="18" charset="0"/>
              </a:rPr>
              <a:t>Collective effects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sz="2133" dirty="0">
                <a:latin typeface="Cambria" panose="02040503050406030204" pitchFamily="18" charset="0"/>
                <a:ea typeface="Cambria" panose="02040503050406030204" pitchFamily="18" charset="0"/>
              </a:rPr>
              <a:t>Emittance/beam-optics limits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CB9EA5-73E7-24D5-7159-A7EB14B88B5B}"/>
              </a:ext>
            </a:extLst>
          </p:cNvPr>
          <p:cNvSpPr txBox="1"/>
          <p:nvPr/>
        </p:nvSpPr>
        <p:spPr>
          <a:xfrm>
            <a:off x="3932180" y="61446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Courtesy R. </a:t>
            </a:r>
            <a:r>
              <a:rPr lang="en-US" dirty="0" err="1"/>
              <a:t>Magraf</a:t>
            </a:r>
            <a:r>
              <a:rPr lang="en-US" dirty="0"/>
              <a:t>-O’Neal</a:t>
            </a:r>
          </a:p>
        </p:txBody>
      </p:sp>
    </p:spTree>
    <p:extLst>
      <p:ext uri="{BB962C8B-B14F-4D97-AF65-F5344CB8AC3E}">
        <p14:creationId xmlns:p14="http://schemas.microsoft.com/office/powerpoint/2010/main" val="306073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A5703-2733-8A3F-6C8C-1724CAE98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492" y="274074"/>
            <a:ext cx="10515600" cy="1325563"/>
          </a:xfrm>
        </p:spPr>
        <p:txBody>
          <a:bodyPr/>
          <a:lstStyle/>
          <a:p>
            <a:r>
              <a:rPr lang="en-US" dirty="0"/>
              <a:t>Micro-patterning: CXFEL uses </a:t>
            </a:r>
            <a:r>
              <a:rPr lang="en-US" i="1" dirty="0"/>
              <a:t>diffraction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726FF1-E3D3-7AE3-7030-9BD6EE845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2" y="314479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Use of optimized electron</a:t>
            </a:r>
          </a:p>
          <a:p>
            <a:pPr marL="0" indent="0">
              <a:buNone/>
            </a:pPr>
            <a:r>
              <a:rPr lang="en-US" dirty="0"/>
              <a:t>diffraction with structured </a:t>
            </a:r>
          </a:p>
          <a:p>
            <a:pPr marL="0" indent="0">
              <a:buNone/>
            </a:pPr>
            <a:r>
              <a:rPr lang="en-US" dirty="0"/>
              <a:t>Si (100) crystal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 complex process. </a:t>
            </a:r>
          </a:p>
          <a:p>
            <a:pPr marL="0" indent="0">
              <a:buNone/>
            </a:pPr>
            <a:r>
              <a:rPr lang="en-US" dirty="0"/>
              <a:t>To begin, simplify…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86D539-CB9C-B158-9FB8-3089286F7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8871" y="1301447"/>
            <a:ext cx="5673524" cy="5167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22514C-7745-D7C7-3725-C83E3A500FE6}"/>
              </a:ext>
            </a:extLst>
          </p:cNvPr>
          <p:cNvSpPr txBox="1"/>
          <p:nvPr/>
        </p:nvSpPr>
        <p:spPr>
          <a:xfrm>
            <a:off x="7205513" y="6284092"/>
            <a:ext cx="3619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Picking out </a:t>
            </a:r>
            <a:r>
              <a:rPr lang="en-US" b="1" dirty="0" err="1"/>
              <a:t>undiffracted</a:t>
            </a:r>
            <a:r>
              <a:rPr lang="en-US" b="1" dirty="0"/>
              <a:t> population </a:t>
            </a:r>
          </a:p>
        </p:txBody>
      </p:sp>
    </p:spTree>
    <p:extLst>
      <p:ext uri="{BB962C8B-B14F-4D97-AF65-F5344CB8AC3E}">
        <p14:creationId xmlns:p14="http://schemas.microsoft.com/office/powerpoint/2010/main" val="1801947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 fontScale="90000"/>
          </a:bodyPr>
          <a:lstStyle/>
          <a:p>
            <a:r>
              <a:rPr lang="en" dirty="0"/>
              <a:t>TEM grid used for micro-patterning at micron level</a:t>
            </a:r>
            <a:endParaRPr dirty="0"/>
          </a:p>
        </p:txBody>
      </p:sp>
      <p:sp>
        <p:nvSpPr>
          <p:cNvPr id="85" name="Google Shape;85;p15"/>
          <p:cNvSpPr txBox="1">
            <a:spLocks noGrp="1"/>
          </p:cNvSpPr>
          <p:nvPr>
            <p:ph type="body" idx="1"/>
          </p:nvPr>
        </p:nvSpPr>
        <p:spPr>
          <a:xfrm>
            <a:off x="446930" y="1472705"/>
            <a:ext cx="11255444" cy="370241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/>
          </a:bodyPr>
          <a:lstStyle/>
          <a:p>
            <a:r>
              <a:rPr lang="en" sz="2800" dirty="0"/>
              <a:t>First step: 44 MeV electrons scatter on gold TEM grid with 12.5-62 𝜇</a:t>
            </a:r>
            <a:r>
              <a:rPr lang="en" sz="2400" i="1" dirty="0"/>
              <a:t>m </a:t>
            </a:r>
            <a:r>
              <a:rPr lang="en" sz="2800" dirty="0"/>
              <a:t>periodicity wire array,. Simulated in GEANT4</a:t>
            </a:r>
          </a:p>
          <a:p>
            <a:r>
              <a:rPr lang="en" sz="2800" dirty="0"/>
              <a:t>Follow with demagnification using quad triplets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CCE68F2-C0DD-FBAC-BD6A-F21D8F76A2B8}"/>
              </a:ext>
            </a:extLst>
          </p:cNvPr>
          <p:cNvSpPr txBox="1"/>
          <p:nvPr/>
        </p:nvSpPr>
        <p:spPr>
          <a:xfrm>
            <a:off x="7804064" y="5710635"/>
            <a:ext cx="2403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Beam image after 5 cm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B7EFEB-E9DD-B4B0-A8F7-214F8FA37213}"/>
              </a:ext>
            </a:extLst>
          </p:cNvPr>
          <p:cNvSpPr txBox="1"/>
          <p:nvPr/>
        </p:nvSpPr>
        <p:spPr>
          <a:xfrm>
            <a:off x="3328263" y="6079967"/>
            <a:ext cx="2078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GEANT4 simulations</a:t>
            </a:r>
          </a:p>
        </p:txBody>
      </p:sp>
      <p:pic>
        <p:nvPicPr>
          <p:cNvPr id="4" name="image1.png">
            <a:extLst>
              <a:ext uri="{FF2B5EF4-FFF2-40B4-BE49-F238E27FC236}">
                <a16:creationId xmlns:a16="http://schemas.microsoft.com/office/drawing/2014/main" id="{155EE4B2-CE66-86AF-6AB0-15C5AA951583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766870" y="3140568"/>
            <a:ext cx="6013309" cy="2581933"/>
          </a:xfrm>
          <a:prstGeom prst="rect">
            <a:avLst/>
          </a:prstGeom>
          <a:ln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0DEA14-94AA-85C7-FCA1-BC60AABFF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556" y="2761585"/>
            <a:ext cx="3023141" cy="284334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1A71C-2CB9-E42A-0602-95F4DB1BE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26490"/>
            <a:ext cx="11353800" cy="1323341"/>
          </a:xfrm>
        </p:spPr>
        <p:txBody>
          <a:bodyPr/>
          <a:lstStyle/>
          <a:p>
            <a:r>
              <a:rPr lang="en-US" dirty="0"/>
              <a:t>Bonus: emittance measurement with TEM grid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74A8D-B0BC-A410-BCBD-3AC7EBFD4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046" y="999713"/>
            <a:ext cx="10515600" cy="4351338"/>
          </a:xfrm>
        </p:spPr>
        <p:txBody>
          <a:bodyPr/>
          <a:lstStyle/>
          <a:p>
            <a:r>
              <a:rPr lang="en-US" dirty="0"/>
              <a:t>First at high energy, 44 MeV (compare to UCLA Pegasus at ~4 MeV)</a:t>
            </a:r>
          </a:p>
          <a:p>
            <a:r>
              <a:rPr lang="en-US" dirty="0"/>
              <a:t>Image 50 cm after grid shows angular spreading after collimation</a:t>
            </a:r>
          </a:p>
          <a:p>
            <a:pPr lvl="1"/>
            <a:r>
              <a:rPr lang="en-US" dirty="0"/>
              <a:t>Is it too much spreading? Shorten drift</a:t>
            </a:r>
          </a:p>
          <a:p>
            <a:pPr lvl="1"/>
            <a:r>
              <a:rPr lang="en-US" dirty="0"/>
              <a:t>How high of emittance is measurable?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7D7776-622A-E0F2-BB13-A75D67B68F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137" y="2872642"/>
            <a:ext cx="4236107" cy="39853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64CA05-EAE4-4235-9693-DD24A0C06F77}"/>
              </a:ext>
            </a:extLst>
          </p:cNvPr>
          <p:cNvSpPr txBox="1"/>
          <p:nvPr/>
        </p:nvSpPr>
        <p:spPr>
          <a:xfrm>
            <a:off x="7013643" y="4338537"/>
            <a:ext cx="29686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Beamlet spread gives </a:t>
            </a:r>
          </a:p>
          <a:p>
            <a:r>
              <a:rPr lang="en-US" sz="2400" b="1" dirty="0"/>
              <a:t>4D phase space</a:t>
            </a:r>
          </a:p>
        </p:txBody>
      </p:sp>
    </p:spTree>
    <p:extLst>
      <p:ext uri="{BB962C8B-B14F-4D97-AF65-F5344CB8AC3E}">
        <p14:creationId xmlns:p14="http://schemas.microsoft.com/office/powerpoint/2010/main" val="811946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418DE-B8DD-C2FE-7D1B-C60FDFB48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026" y="-139062"/>
            <a:ext cx="10515600" cy="1325563"/>
          </a:xfrm>
        </p:spPr>
        <p:txBody>
          <a:bodyPr/>
          <a:lstStyle/>
          <a:p>
            <a:r>
              <a:rPr lang="en-US" dirty="0"/>
              <a:t>Recent analysis more detailed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DB7BF-4E14-EFED-D536-AD841111D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374" y="928866"/>
            <a:ext cx="10515600" cy="4351338"/>
          </a:xfrm>
        </p:spPr>
        <p:txBody>
          <a:bodyPr/>
          <a:lstStyle/>
          <a:p>
            <a:r>
              <a:rPr lang="en-US" dirty="0"/>
              <a:t>Close coupling (</a:t>
            </a:r>
            <a:r>
              <a:rPr lang="en-US" u="sng" dirty="0"/>
              <a:t>5 cm) of</a:t>
            </a:r>
            <a:r>
              <a:rPr lang="en-US" dirty="0"/>
              <a:t> grid and YAG detector – bremsstrahlung directly excites YAG emission</a:t>
            </a:r>
          </a:p>
          <a:p>
            <a:r>
              <a:rPr lang="en-US" dirty="0"/>
              <a:t>Problem for initial validation of the transverse modulation</a:t>
            </a:r>
          </a:p>
          <a:p>
            <a:r>
              <a:rPr lang="en-US" dirty="0"/>
              <a:t>Boundary condition for emittance measurements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8EDA27-4112-4F59-B376-74C96A46D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271" y="2778344"/>
            <a:ext cx="6855542" cy="40894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13FA33-CAE4-1D2B-5C6A-2A4E5D23789D}"/>
              </a:ext>
            </a:extLst>
          </p:cNvPr>
          <p:cNvSpPr txBox="1"/>
          <p:nvPr/>
        </p:nvSpPr>
        <p:spPr>
          <a:xfrm>
            <a:off x="1065760" y="4773574"/>
            <a:ext cx="2293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Electron beam pattern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8FA5E8-4192-D8CE-30D9-12B9FDEEDEF7}"/>
              </a:ext>
            </a:extLst>
          </p:cNvPr>
          <p:cNvSpPr txBox="1"/>
          <p:nvPr/>
        </p:nvSpPr>
        <p:spPr>
          <a:xfrm>
            <a:off x="7320022" y="4910872"/>
            <a:ext cx="2408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Emission at YAG surface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5F9A7B-401D-7A6F-4CF3-32753A4CBB0B}"/>
              </a:ext>
            </a:extLst>
          </p:cNvPr>
          <p:cNvSpPr txBox="1"/>
          <p:nvPr/>
        </p:nvSpPr>
        <p:spPr>
          <a:xfrm>
            <a:off x="9324622" y="6220178"/>
            <a:ext cx="2219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Courtesy  Jack Phillips</a:t>
            </a:r>
          </a:p>
        </p:txBody>
      </p:sp>
    </p:spTree>
    <p:extLst>
      <p:ext uri="{BB962C8B-B14F-4D97-AF65-F5344CB8AC3E}">
        <p14:creationId xmlns:p14="http://schemas.microsoft.com/office/powerpoint/2010/main" val="11484301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4"/>
          <p:cNvSpPr/>
          <p:nvPr/>
        </p:nvSpPr>
        <p:spPr>
          <a:xfrm>
            <a:off x="8401767" y="3694667"/>
            <a:ext cx="3395200" cy="3152400"/>
          </a:xfrm>
          <a:prstGeom prst="rect">
            <a:avLst/>
          </a:prstGeom>
          <a:noFill/>
          <a:ln w="9525" cap="flat" cmpd="sng">
            <a:solidFill>
              <a:srgbClr val="86F78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sp>
        <p:nvSpPr>
          <p:cNvPr id="177" name="Google Shape;177;p24"/>
          <p:cNvSpPr txBox="1">
            <a:spLocks noGrp="1"/>
          </p:cNvSpPr>
          <p:nvPr>
            <p:ph type="title"/>
          </p:nvPr>
        </p:nvSpPr>
        <p:spPr>
          <a:xfrm>
            <a:off x="-1454683" y="1266533"/>
            <a:ext cx="6106000" cy="5808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rmAutofit fontScale="90000"/>
          </a:bodyPr>
          <a:lstStyle/>
          <a:p>
            <a:pPr algn="r">
              <a:buSzPct val="49009"/>
            </a:pPr>
            <a:r>
              <a:rPr lang="en-US" sz="2800" dirty="0"/>
              <a:t>Demagnification section </a:t>
            </a:r>
            <a:endParaRPr sz="2800" dirty="0"/>
          </a:p>
        </p:txBody>
      </p:sp>
      <p:sp>
        <p:nvSpPr>
          <p:cNvPr id="178" name="Google Shape;178;p24"/>
          <p:cNvSpPr txBox="1">
            <a:spLocks noGrp="1"/>
          </p:cNvSpPr>
          <p:nvPr>
            <p:ph type="title"/>
          </p:nvPr>
        </p:nvSpPr>
        <p:spPr>
          <a:xfrm>
            <a:off x="6096000" y="1266532"/>
            <a:ext cx="6106000" cy="218941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>
              <a:buSzPts val="891"/>
            </a:pPr>
            <a:r>
              <a:rPr lang="en-US" sz="2449" dirty="0"/>
              <a:t>Modulation </a:t>
            </a:r>
            <a:r>
              <a:rPr lang="en-US" sz="2449" dirty="0" err="1"/>
              <a:t>befor</a:t>
            </a:r>
            <a:r>
              <a:rPr lang="en-US" sz="2449" dirty="0"/>
              <a:t> and after demagnification </a:t>
            </a:r>
            <a:endParaRPr sz="2449" dirty="0"/>
          </a:p>
        </p:txBody>
      </p:sp>
      <p:cxnSp>
        <p:nvCxnSpPr>
          <p:cNvPr id="185" name="Google Shape;185;p24"/>
          <p:cNvCxnSpPr>
            <a:cxnSpLocks/>
          </p:cNvCxnSpPr>
          <p:nvPr/>
        </p:nvCxnSpPr>
        <p:spPr>
          <a:xfrm>
            <a:off x="6886533" y="4926767"/>
            <a:ext cx="2809200" cy="55200"/>
          </a:xfrm>
          <a:prstGeom prst="straightConnector1">
            <a:avLst/>
          </a:prstGeom>
          <a:noFill/>
          <a:ln w="9525" cap="flat" cmpd="sng">
            <a:solidFill>
              <a:srgbClr val="86F78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8" name="Google Shape;188;p24"/>
          <p:cNvSpPr/>
          <p:nvPr/>
        </p:nvSpPr>
        <p:spPr>
          <a:xfrm>
            <a:off x="8871867" y="2092967"/>
            <a:ext cx="198400" cy="184800"/>
          </a:xfrm>
          <a:prstGeom prst="rect">
            <a:avLst/>
          </a:prstGeom>
          <a:noFill/>
          <a:ln w="9525" cap="flat" cmpd="sng">
            <a:solidFill>
              <a:srgbClr val="86F78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cxnSp>
        <p:nvCxnSpPr>
          <p:cNvPr id="189" name="Google Shape;189;p24"/>
          <p:cNvCxnSpPr>
            <a:stCxn id="188" idx="2"/>
            <a:endCxn id="176" idx="0"/>
          </p:cNvCxnSpPr>
          <p:nvPr/>
        </p:nvCxnSpPr>
        <p:spPr>
          <a:xfrm>
            <a:off x="8971067" y="2277767"/>
            <a:ext cx="1128400" cy="1416800"/>
          </a:xfrm>
          <a:prstGeom prst="straightConnector1">
            <a:avLst/>
          </a:prstGeom>
          <a:noFill/>
          <a:ln w="9525" cap="flat" cmpd="sng">
            <a:solidFill>
              <a:srgbClr val="86F78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90" name="Google Shape;190;p24"/>
          <p:cNvSpPr/>
          <p:nvPr/>
        </p:nvSpPr>
        <p:spPr>
          <a:xfrm>
            <a:off x="1598317" y="2045333"/>
            <a:ext cx="198400" cy="184800"/>
          </a:xfrm>
          <a:prstGeom prst="rect">
            <a:avLst/>
          </a:prstGeom>
          <a:noFill/>
          <a:ln w="9525" cap="flat" cmpd="sng">
            <a:solidFill>
              <a:srgbClr val="86F78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endParaRPr sz="2400"/>
          </a:p>
        </p:txBody>
      </p:sp>
      <p:cxnSp>
        <p:nvCxnSpPr>
          <p:cNvPr id="191" name="Google Shape;191;p24"/>
          <p:cNvCxnSpPr>
            <a:cxnSpLocks/>
            <a:stCxn id="190" idx="2"/>
          </p:cNvCxnSpPr>
          <p:nvPr/>
        </p:nvCxnSpPr>
        <p:spPr>
          <a:xfrm>
            <a:off x="1697517" y="2230133"/>
            <a:ext cx="1955600" cy="1464400"/>
          </a:xfrm>
          <a:prstGeom prst="straightConnector1">
            <a:avLst/>
          </a:prstGeom>
          <a:noFill/>
          <a:ln w="9525" cap="flat" cmpd="sng">
            <a:solidFill>
              <a:srgbClr val="86F78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11665EE2-ED0A-E62E-AEA3-269B023F96E1}"/>
              </a:ext>
            </a:extLst>
          </p:cNvPr>
          <p:cNvSpPr txBox="1"/>
          <p:nvPr/>
        </p:nvSpPr>
        <p:spPr>
          <a:xfrm>
            <a:off x="5949771" y="5667115"/>
            <a:ext cx="5367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3 microns x periodicity -&gt;0.8 nm in z periodicity w/EEX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2E6D14-5CEB-0654-F85B-EF2AFA66B3CC}"/>
              </a:ext>
            </a:extLst>
          </p:cNvPr>
          <p:cNvSpPr txBox="1"/>
          <p:nvPr/>
        </p:nvSpPr>
        <p:spPr>
          <a:xfrm>
            <a:off x="778475" y="274654"/>
            <a:ext cx="49289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Demagnification section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367CC4-962E-DBE9-68D2-3C4EB84E70FD}"/>
              </a:ext>
            </a:extLst>
          </p:cNvPr>
          <p:cNvSpPr txBox="1"/>
          <p:nvPr/>
        </p:nvSpPr>
        <p:spPr>
          <a:xfrm>
            <a:off x="762946" y="6074807"/>
            <a:ext cx="11052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We have simulated up to 8.3x demagnification. More </a:t>
            </a:r>
            <a:r>
              <a:rPr lang="en-US" sz="2800" dirty="0" err="1"/>
              <a:t>demag</a:t>
            </a:r>
            <a:r>
              <a:rPr lang="en-US" sz="2800" dirty="0"/>
              <a:t> occurs in EEX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C69660-7932-6FC8-6347-9A5158B5AA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73" y="2013824"/>
            <a:ext cx="9775110" cy="35048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65EAB1A-0AF7-6FD1-CB94-9965A6167897}"/>
              </a:ext>
            </a:extLst>
          </p:cNvPr>
          <p:cNvSpPr txBox="1"/>
          <p:nvPr/>
        </p:nvSpPr>
        <p:spPr>
          <a:xfrm>
            <a:off x="7563556" y="778933"/>
            <a:ext cx="3557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Courtesy </a:t>
            </a:r>
            <a:r>
              <a:rPr lang="en-US" i="0" dirty="0">
                <a:solidFill>
                  <a:srgbClr val="1F1F1F"/>
                </a:solidFill>
                <a:effectLst/>
                <a:latin typeface="Google Sans"/>
              </a:rPr>
              <a:t>Buse Naz </a:t>
            </a:r>
            <a:r>
              <a:rPr lang="en-US" i="0" dirty="0" err="1">
                <a:solidFill>
                  <a:srgbClr val="1F1F1F"/>
                </a:solidFill>
                <a:effectLst/>
                <a:latin typeface="Google Sans"/>
              </a:rPr>
              <a:t>Temizel</a:t>
            </a:r>
            <a:r>
              <a:rPr lang="en-US" i="0" dirty="0"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lang="en-US" i="0" dirty="0" err="1">
                <a:solidFill>
                  <a:srgbClr val="1F1F1F"/>
                </a:solidFill>
                <a:effectLst/>
                <a:latin typeface="Google Sans"/>
              </a:rPr>
              <a:t>Ozdemir</a:t>
            </a:r>
            <a:endParaRPr lang="en-US" i="0" dirty="0">
              <a:solidFill>
                <a:srgbClr val="5F6368"/>
              </a:solidFill>
              <a:effectLst/>
              <a:latin typeface="Google San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19B66D2-9672-58E8-4119-29C0084FE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474" y="84137"/>
            <a:ext cx="12010178" cy="642250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Sextupole</a:t>
            </a:r>
            <a:r>
              <a:rPr lang="en-US" b="1" dirty="0"/>
              <a:t> Correction of 2</a:t>
            </a:r>
            <a:r>
              <a:rPr lang="en-US" b="1" baseline="30000" dirty="0"/>
              <a:t>nd</a:t>
            </a:r>
            <a:r>
              <a:rPr lang="en-US" b="1" dirty="0"/>
              <a:t> order non-ideal behavior 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76E4F55-88DA-F1D6-F6A9-3B0ED819A426}"/>
              </a:ext>
            </a:extLst>
          </p:cNvPr>
          <p:cNvGrpSpPr/>
          <p:nvPr/>
        </p:nvGrpSpPr>
        <p:grpSpPr>
          <a:xfrm>
            <a:off x="3056299" y="3950668"/>
            <a:ext cx="2932405" cy="2697848"/>
            <a:chOff x="4476383" y="1632147"/>
            <a:chExt cx="2932405" cy="2697848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12AD4EE5-1E82-842C-E554-8EBDAE8A55EE}"/>
                </a:ext>
              </a:extLst>
            </p:cNvPr>
            <p:cNvGrpSpPr/>
            <p:nvPr/>
          </p:nvGrpSpPr>
          <p:grpSpPr>
            <a:xfrm>
              <a:off x="4780080" y="1640330"/>
              <a:ext cx="2628708" cy="2356584"/>
              <a:chOff x="2929394" y="1654376"/>
              <a:chExt cx="2628708" cy="2356584"/>
            </a:xfrm>
          </p:grpSpPr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EEB65C4D-FF76-0899-44BD-1376AD5E13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29394" y="2182160"/>
                <a:ext cx="2495042" cy="1828800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TextBox 33">
                    <a:extLst>
                      <a:ext uri="{FF2B5EF4-FFF2-40B4-BE49-F238E27FC236}">
                        <a16:creationId xmlns:a16="http://schemas.microsoft.com/office/drawing/2014/main" id="{0F549B65-A78E-5B0C-B0BA-5996DAAA6DD9}"/>
                      </a:ext>
                    </a:extLst>
                  </p:cNvPr>
                  <p:cNvSpPr txBox="1"/>
                  <p:nvPr/>
                </p:nvSpPr>
                <p:spPr>
                  <a:xfrm>
                    <a:off x="4255533" y="2239151"/>
                    <a:ext cx="1149080" cy="652551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p>
                            <m:sSupPr>
                              <m:ctrlP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𝜿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en-US" i="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−7</m:t>
                              </m:r>
                              <m:r>
                                <m:rPr>
                                  <m:nor/>
                                </m:rPr>
                                <a:rPr lang="en-US" b="0" i="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5 </m:t>
                              </m:r>
                              <m:r>
                                <a:rPr lang="en-US" b="1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𝐦</m:t>
                              </m:r>
                            </m:e>
                            <m:sup>
                              <m: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𝟑</m:t>
                              </m:r>
                            </m:sup>
                          </m:sSup>
                        </m:oMath>
                      </m:oMathPara>
                    </a14:m>
                    <a:endParaRPr lang="en-US" b="1" dirty="0">
                      <a:solidFill>
                        <a:srgbClr val="FF0000"/>
                      </a:solidFill>
                      <a:latin typeface="Cambria Math" panose="02040503050406030204" pitchFamily="18" charset="0"/>
                      <a:ea typeface="Cambria Math" panose="02040503050406030204" pitchFamily="18" charset="0"/>
                    </a:endParaRPr>
                  </a:p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𝜿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=0</m:t>
                          </m:r>
                        </m:oMath>
                      </m:oMathPara>
                    </a14:m>
                    <a:endParaRPr lang="en-US" sz="800" b="1" dirty="0">
                      <a:latin typeface="Cambria Math" panose="02040503050406030204" pitchFamily="18" charset="0"/>
                      <a:ea typeface="Cambria Math" panose="020405030504060302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34" name="TextBox 33">
                    <a:extLst>
                      <a:ext uri="{FF2B5EF4-FFF2-40B4-BE49-F238E27FC236}">
                        <a16:creationId xmlns:a16="http://schemas.microsoft.com/office/drawing/2014/main" id="{0F549B65-A78E-5B0C-B0BA-5996DAAA6DD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255533" y="2239151"/>
                    <a:ext cx="1149080" cy="652551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r="-27128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0058FF60-F2AA-3EB2-978A-3183F7757969}"/>
                  </a:ext>
                </a:extLst>
              </p:cNvPr>
              <p:cNvSpPr txBox="1"/>
              <p:nvPr/>
            </p:nvSpPr>
            <p:spPr>
              <a:xfrm>
                <a:off x="3306435" y="1654376"/>
                <a:ext cx="225166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>
                    <a:solidFill>
                      <a:srgbClr val="002060"/>
                    </a:solidFill>
                  </a:rPr>
                  <a:t>A sextupole at DL2 entrance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D6A86DF6-928C-F974-84A3-8B743B09ABF8}"/>
                    </a:ext>
                  </a:extLst>
                </p:cNvPr>
                <p:cNvSpPr txBox="1"/>
                <p:nvPr/>
              </p:nvSpPr>
              <p:spPr>
                <a:xfrm rot="16200000">
                  <a:off x="3273653" y="2834877"/>
                  <a:ext cx="2697848" cy="2923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300" dirty="0">
                      <a:cs typeface="Arial" panose="020B0604020202020204" pitchFamily="34" charset="0"/>
                    </a:rPr>
                    <a:t>2</a:t>
                  </a:r>
                  <a:r>
                    <a:rPr lang="en-US" sz="1300" baseline="30000" dirty="0">
                      <a:cs typeface="Arial" panose="020B0604020202020204" pitchFamily="34" charset="0"/>
                    </a:rPr>
                    <a:t>nd</a:t>
                  </a:r>
                  <a:r>
                    <a:rPr lang="en-US" sz="1300" dirty="0">
                      <a:cs typeface="Arial" panose="020B0604020202020204" pitchFamily="34" charset="0"/>
                    </a:rPr>
                    <a:t> order contribution on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3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300" b="0" i="1" smtClean="0"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300" b="0" i="1" smtClean="0">
                              <a:latin typeface="Cambria Math" panose="02040503050406030204" pitchFamily="18" charset="0"/>
                            </a:rPr>
                            <m:t>f</m:t>
                          </m:r>
                        </m:sub>
                      </m:sSub>
                      <m:r>
                        <a:rPr lang="en-US" sz="1300" b="0" i="0" smtClean="0">
                          <a:latin typeface="Cambria Math" panose="020405030504060302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l-GR" sz="13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μ</m:t>
                      </m:r>
                      <m:r>
                        <m:rPr>
                          <m:sty m:val="p"/>
                        </m:rPr>
                        <a:rPr lang="en-US" sz="13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en-US" sz="1300" b="0" i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a14:m>
                  <a:endParaRPr lang="en-US" sz="1300" dirty="0"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42" name="TextBox 41">
                  <a:extLst>
                    <a:ext uri="{FF2B5EF4-FFF2-40B4-BE49-F238E27FC236}">
                      <a16:creationId xmlns:a16="http://schemas.microsoft.com/office/drawing/2014/main" id="{D6A86DF6-928C-F974-84A3-8B743B09ABF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200000">
                  <a:off x="3273653" y="2834877"/>
                  <a:ext cx="2697848" cy="292388"/>
                </a:xfrm>
                <a:prstGeom prst="rect">
                  <a:avLst/>
                </a:prstGeom>
                <a:blipFill>
                  <a:blip r:embed="rId4"/>
                  <a:stretch>
                    <a:fillRect l="-2083" r="-16667" b="-22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45E312E-7D32-DE82-F040-AAF48A7B8EEF}"/>
              </a:ext>
            </a:extLst>
          </p:cNvPr>
          <p:cNvGrpSpPr/>
          <p:nvPr/>
        </p:nvGrpSpPr>
        <p:grpSpPr>
          <a:xfrm>
            <a:off x="6191940" y="3950667"/>
            <a:ext cx="2937157" cy="2697848"/>
            <a:chOff x="8193418" y="2009804"/>
            <a:chExt cx="2937157" cy="269784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7C53307-77A9-2D7D-0E94-895FF38E6535}"/>
                </a:ext>
              </a:extLst>
            </p:cNvPr>
            <p:cNvGrpSpPr/>
            <p:nvPr/>
          </p:nvGrpSpPr>
          <p:grpSpPr>
            <a:xfrm>
              <a:off x="8485806" y="2081902"/>
              <a:ext cx="2644769" cy="2191225"/>
              <a:chOff x="6579060" y="2352188"/>
              <a:chExt cx="2644769" cy="2191225"/>
            </a:xfrm>
          </p:grpSpPr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C772F83C-8149-478D-5627-3053F99E886D}"/>
                  </a:ext>
                </a:extLst>
              </p:cNvPr>
              <p:cNvSpPr txBox="1"/>
              <p:nvPr/>
            </p:nvSpPr>
            <p:spPr>
              <a:xfrm>
                <a:off x="6823701" y="2352188"/>
                <a:ext cx="240012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rgbClr val="002060"/>
                    </a:solidFill>
                  </a:rPr>
                  <a:t>A sextupole in DL2</a:t>
                </a:r>
              </a:p>
            </p:txBody>
          </p:sp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A7AF1384-B7AF-A6AC-B151-E7062758A2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79060" y="2714613"/>
                <a:ext cx="2499950" cy="1828800"/>
              </a:xfrm>
              <a:prstGeom prst="rect">
                <a:avLst/>
              </a:prstGeom>
            </p:spPr>
          </p:pic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6" name="TextBox 55">
                    <a:extLst>
                      <a:ext uri="{FF2B5EF4-FFF2-40B4-BE49-F238E27FC236}">
                        <a16:creationId xmlns:a16="http://schemas.microsoft.com/office/drawing/2014/main" id="{2582E743-8A7C-DD41-3A45-5C40890738E3}"/>
                      </a:ext>
                    </a:extLst>
                  </p:cNvPr>
                  <p:cNvSpPr txBox="1"/>
                  <p:nvPr/>
                </p:nvSpPr>
                <p:spPr>
                  <a:xfrm>
                    <a:off x="7855772" y="2831121"/>
                    <a:ext cx="992130" cy="37555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p>
                            <m:sSupPr>
                              <m:ctrlP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𝜿</m:t>
                                  </m:r>
                                </m:e>
                                <m:sub>
                                  <m:r>
                                    <a:rPr lang="en-US" b="1" i="1" smtClean="0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m:rPr>
                                  <m:nor/>
                                </m:rPr>
                                <a:rPr lang="en-US" b="0" i="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r>
                                <m:rPr>
                                  <m:nor/>
                                </m:rPr>
                                <a:rPr lang="en-US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  <m:r>
                                <m:rPr>
                                  <m:nor/>
                                </m:rPr>
                                <a:rPr lang="en-US" b="0" i="0" dirty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5 </m:t>
                              </m:r>
                              <m:r>
                                <a:rPr lang="en-US" b="1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𝐦</m:t>
                              </m:r>
                            </m:e>
                            <m:sup>
                              <m: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𝟑</m:t>
                              </m:r>
                            </m:sup>
                          </m:sSup>
                        </m:oMath>
                      </m:oMathPara>
                    </a14:m>
                    <a:endParaRPr lang="en-US" sz="1000" b="1" dirty="0">
                      <a:latin typeface="Cambria Math" panose="02040503050406030204" pitchFamily="18" charset="0"/>
                      <a:ea typeface="Cambria Math" panose="02040503050406030204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56" name="TextBox 55">
                    <a:extLst>
                      <a:ext uri="{FF2B5EF4-FFF2-40B4-BE49-F238E27FC236}">
                        <a16:creationId xmlns:a16="http://schemas.microsoft.com/office/drawing/2014/main" id="{2582E743-8A7C-DD41-3A45-5C40890738E3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855772" y="2831121"/>
                    <a:ext cx="992130" cy="375552"/>
                  </a:xfrm>
                  <a:prstGeom prst="rect">
                    <a:avLst/>
                  </a:prstGeom>
                  <a:blipFill>
                    <a:blip r:embed="rId6"/>
                    <a:stretch>
                      <a:fillRect r="-30675" b="-161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5B1058FE-A126-2CC5-723D-AC2C8A776ADE}"/>
                    </a:ext>
                  </a:extLst>
                </p:cNvPr>
                <p:cNvSpPr txBox="1"/>
                <p:nvPr/>
              </p:nvSpPr>
              <p:spPr>
                <a:xfrm rot="16200000">
                  <a:off x="6990688" y="3212534"/>
                  <a:ext cx="2697848" cy="2923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300" dirty="0">
                      <a:cs typeface="Arial" panose="020B0604020202020204" pitchFamily="34" charset="0"/>
                    </a:rPr>
                    <a:t>2</a:t>
                  </a:r>
                  <a:r>
                    <a:rPr lang="en-US" sz="1300" baseline="30000" dirty="0">
                      <a:cs typeface="Arial" panose="020B0604020202020204" pitchFamily="34" charset="0"/>
                    </a:rPr>
                    <a:t>nd</a:t>
                  </a:r>
                  <a:r>
                    <a:rPr lang="en-US" sz="1300" dirty="0">
                      <a:cs typeface="Arial" panose="020B0604020202020204" pitchFamily="34" charset="0"/>
                    </a:rPr>
                    <a:t> order contribution on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sz="13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300" b="0" i="1" smtClean="0">
                              <a:latin typeface="Cambria Math" panose="02040503050406030204" pitchFamily="18" charset="0"/>
                            </a:rPr>
                            <m:t>z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300" b="0" i="1" smtClean="0">
                              <a:latin typeface="Cambria Math" panose="02040503050406030204" pitchFamily="18" charset="0"/>
                            </a:rPr>
                            <m:t>f</m:t>
                          </m:r>
                        </m:sub>
                      </m:sSub>
                      <m:r>
                        <a:rPr lang="en-US" sz="1300" b="0" i="0" smtClean="0">
                          <a:latin typeface="Cambria Math" panose="02040503050406030204" pitchFamily="18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l-GR" sz="13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μ</m:t>
                      </m:r>
                      <m:r>
                        <m:rPr>
                          <m:sty m:val="p"/>
                        </m:rPr>
                        <a:rPr lang="en-US" sz="13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en-US" sz="1300" b="0" i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a14:m>
                  <a:endParaRPr lang="en-US" sz="1300" dirty="0">
                    <a:cs typeface="Arial" panose="020B0604020202020204" pitchFamily="34" charset="0"/>
                  </a:endParaRPr>
                </a:p>
              </p:txBody>
            </p:sp>
          </mc:Choice>
          <mc:Fallback xmlns="">
            <p:sp>
              <p:nvSpPr>
                <p:cNvPr id="53" name="TextBox 52">
                  <a:extLst>
                    <a:ext uri="{FF2B5EF4-FFF2-40B4-BE49-F238E27FC236}">
                      <a16:creationId xmlns:a16="http://schemas.microsoft.com/office/drawing/2014/main" id="{5B1058FE-A126-2CC5-723D-AC2C8A776AD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6200000">
                  <a:off x="6990688" y="3212534"/>
                  <a:ext cx="2697848" cy="292388"/>
                </a:xfrm>
                <a:prstGeom prst="rect">
                  <a:avLst/>
                </a:prstGeom>
                <a:blipFill>
                  <a:blip r:embed="rId7"/>
                  <a:stretch>
                    <a:fillRect l="-2083" r="-16667" b="-451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0" name="Content Placeholder 4">
            <a:extLst>
              <a:ext uri="{FF2B5EF4-FFF2-40B4-BE49-F238E27FC236}">
                <a16:creationId xmlns:a16="http://schemas.microsoft.com/office/drawing/2014/main" id="{5244CCED-88DB-AB82-59A7-C4291D5C1D5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50988" y="1402840"/>
            <a:ext cx="6627226" cy="1818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r>
              <a:rPr lang="en-US" altLang="en-US" sz="1800" dirty="0">
                <a:latin typeface="Arial" panose="020B0604020202020204" pitchFamily="34" charset="0"/>
              </a:rPr>
              <a:t>Placed 2 sextupoles at the best candidate locations;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800" dirty="0">
                <a:latin typeface="Arial" panose="020B0604020202020204" pitchFamily="34" charset="0"/>
              </a:rPr>
              <a:t>Sextupole at DL2 entrance mainly affects </a:t>
            </a:r>
            <a:r>
              <a:rPr lang="en-US" altLang="en-US" sz="1800" b="1" dirty="0">
                <a:latin typeface="Arial" panose="020B0604020202020204" pitchFamily="34" charset="0"/>
              </a:rPr>
              <a:t>z-series</a:t>
            </a:r>
            <a:r>
              <a:rPr lang="en-US" altLang="en-US" sz="1800" dirty="0">
                <a:latin typeface="Arial" panose="020B0604020202020204" pitchFamily="34" charset="0"/>
              </a:rPr>
              <a:t>, with less impact on </a:t>
            </a:r>
            <a:r>
              <a:rPr lang="en-US" altLang="en-US" sz="1800" b="1" dirty="0" err="1">
                <a:latin typeface="Arial" panose="020B0604020202020204" pitchFamily="34" charset="0"/>
              </a:rPr>
              <a:t>xz</a:t>
            </a:r>
            <a:r>
              <a:rPr lang="en-US" altLang="en-US" sz="1800" b="1" dirty="0">
                <a:latin typeface="Arial" panose="020B0604020202020204" pitchFamily="34" charset="0"/>
              </a:rPr>
              <a:t>-series.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800" dirty="0">
                <a:latin typeface="Arial" panose="020B0604020202020204" pitchFamily="34" charset="0"/>
              </a:rPr>
              <a:t>Sextupole inside DL2 affects </a:t>
            </a:r>
            <a:r>
              <a:rPr lang="en-US" altLang="en-US" sz="1800" b="1" dirty="0" err="1">
                <a:latin typeface="Arial" panose="020B0604020202020204" pitchFamily="34" charset="0"/>
              </a:rPr>
              <a:t>xz</a:t>
            </a:r>
            <a:r>
              <a:rPr lang="en-US" altLang="en-US" sz="1800" b="1" dirty="0">
                <a:latin typeface="Arial" panose="020B0604020202020204" pitchFamily="34" charset="0"/>
              </a:rPr>
              <a:t>-coupling</a:t>
            </a:r>
            <a:r>
              <a:rPr lang="en-US" altLang="en-US" sz="1800" dirty="0">
                <a:latin typeface="Arial" panose="020B0604020202020204" pitchFamily="34" charset="0"/>
              </a:rPr>
              <a:t> more.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800" dirty="0">
                <a:latin typeface="Arial" panose="020B0604020202020204" pitchFamily="34" charset="0"/>
              </a:rPr>
              <a:t>Combining both sextupoles enables control of all dominant second-order terms.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4B2C36B-C7AC-E012-642D-5B0E99A3194D}"/>
              </a:ext>
            </a:extLst>
          </p:cNvPr>
          <p:cNvGrpSpPr/>
          <p:nvPr/>
        </p:nvGrpSpPr>
        <p:grpSpPr>
          <a:xfrm>
            <a:off x="9049300" y="3810422"/>
            <a:ext cx="3192352" cy="2697848"/>
            <a:chOff x="7223724" y="3856863"/>
            <a:chExt cx="3192352" cy="2697848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1B2DD8CE-367B-A359-AFED-3F6534100870}"/>
                </a:ext>
              </a:extLst>
            </p:cNvPr>
            <p:cNvGrpSpPr/>
            <p:nvPr/>
          </p:nvGrpSpPr>
          <p:grpSpPr>
            <a:xfrm>
              <a:off x="7223724" y="3856863"/>
              <a:ext cx="3192352" cy="2697848"/>
              <a:chOff x="6819495" y="3856863"/>
              <a:chExt cx="3192352" cy="2697848"/>
            </a:xfrm>
          </p:grpSpPr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31EAF45-36A1-0C73-8860-DE00161715EB}"/>
                  </a:ext>
                </a:extLst>
              </p:cNvPr>
              <p:cNvSpPr txBox="1"/>
              <p:nvPr/>
            </p:nvSpPr>
            <p:spPr>
              <a:xfrm>
                <a:off x="7406176" y="4109416"/>
                <a:ext cx="260567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rgbClr val="002060"/>
                    </a:solidFill>
                  </a:rPr>
                  <a:t>2 sextupoles together</a:t>
                </a: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" name="TextBox 7">
                    <a:extLst>
                      <a:ext uri="{FF2B5EF4-FFF2-40B4-BE49-F238E27FC236}">
                        <a16:creationId xmlns:a16="http://schemas.microsoft.com/office/drawing/2014/main" id="{586CD0CE-0D49-4BB1-4F11-C90D9924ADEB}"/>
                      </a:ext>
                    </a:extLst>
                  </p:cNvPr>
                  <p:cNvSpPr txBox="1"/>
                  <p:nvPr/>
                </p:nvSpPr>
                <p:spPr>
                  <a:xfrm rot="16200000">
                    <a:off x="5616765" y="5059593"/>
                    <a:ext cx="2697848" cy="29238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300" dirty="0">
                        <a:cs typeface="Arial" panose="020B0604020202020204" pitchFamily="34" charset="0"/>
                      </a:rPr>
                      <a:t>2</a:t>
                    </a:r>
                    <a:r>
                      <a:rPr lang="en-US" sz="1300" baseline="30000" dirty="0">
                        <a:cs typeface="Arial" panose="020B0604020202020204" pitchFamily="34" charset="0"/>
                      </a:rPr>
                      <a:t>nd</a:t>
                    </a:r>
                    <a:r>
                      <a:rPr lang="en-US" sz="1300" dirty="0">
                        <a:cs typeface="Arial" panose="020B0604020202020204" pitchFamily="34" charset="0"/>
                      </a:rPr>
                      <a:t> order contribution on 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sz="1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300" b="0" i="1" smtClean="0">
                                <a:latin typeface="Cambria Math" panose="02040503050406030204" pitchFamily="18" charset="0"/>
                              </a:rPr>
                              <m:t>z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300" b="0" i="1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sub>
                        </m:sSub>
                        <m:r>
                          <a:rPr lang="en-US" sz="1300" b="0" i="0" smtClean="0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m:rPr>
                            <m:sty m:val="p"/>
                          </m:rPr>
                          <a:rPr lang="el-GR" sz="1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μ</m:t>
                        </m:r>
                        <m:r>
                          <m:rPr>
                            <m:sty m:val="p"/>
                          </m:rPr>
                          <a:rPr lang="en-US" sz="13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en-US" sz="1300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a14:m>
                    <a:endParaRPr lang="en-US" sz="1300" dirty="0">
                      <a:cs typeface="Arial" panose="020B0604020202020204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8" name="TextBox 7">
                    <a:extLst>
                      <a:ext uri="{FF2B5EF4-FFF2-40B4-BE49-F238E27FC236}">
                        <a16:creationId xmlns:a16="http://schemas.microsoft.com/office/drawing/2014/main" id="{586CD0CE-0D49-4BB1-4F11-C90D9924ADE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6200000">
                    <a:off x="5616765" y="5059593"/>
                    <a:ext cx="2697848" cy="292388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l="-2083" r="-16667" b="-226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56E5C44-D758-4B66-3FF5-54A03B49F2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0597" y="4454318"/>
              <a:ext cx="2499950" cy="1828800"/>
            </a:xfrm>
            <a:prstGeom prst="rect">
              <a:avLst/>
            </a:prstGeom>
          </p:spPr>
        </p:pic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76541CA0-FD87-7635-4891-99505FC6A9B8}"/>
              </a:ext>
            </a:extLst>
          </p:cNvPr>
          <p:cNvGrpSpPr/>
          <p:nvPr/>
        </p:nvGrpSpPr>
        <p:grpSpPr>
          <a:xfrm>
            <a:off x="0" y="3936813"/>
            <a:ext cx="2809221" cy="2697848"/>
            <a:chOff x="2429013" y="3856863"/>
            <a:chExt cx="2809221" cy="2697848"/>
          </a:xfrm>
        </p:grpSpPr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95DE9C5E-19E7-32F9-9607-56058DB37F4D}"/>
                </a:ext>
              </a:extLst>
            </p:cNvPr>
            <p:cNvGrpSpPr/>
            <p:nvPr/>
          </p:nvGrpSpPr>
          <p:grpSpPr>
            <a:xfrm>
              <a:off x="2429013" y="3856863"/>
              <a:ext cx="2809221" cy="2697848"/>
              <a:chOff x="2429013" y="3856863"/>
              <a:chExt cx="2809221" cy="2697848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62" name="TextBox 61">
                    <a:extLst>
                      <a:ext uri="{FF2B5EF4-FFF2-40B4-BE49-F238E27FC236}">
                        <a16:creationId xmlns:a16="http://schemas.microsoft.com/office/drawing/2014/main" id="{7388668B-2654-9CAB-1307-A7BF1EB08E1B}"/>
                      </a:ext>
                    </a:extLst>
                  </p:cNvPr>
                  <p:cNvSpPr txBox="1"/>
                  <p:nvPr/>
                </p:nvSpPr>
                <p:spPr>
                  <a:xfrm rot="16200000">
                    <a:off x="1226283" y="5059593"/>
                    <a:ext cx="2697848" cy="29238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300" dirty="0">
                        <a:cs typeface="Arial" panose="020B0604020202020204" pitchFamily="34" charset="0"/>
                      </a:rPr>
                      <a:t>2</a:t>
                    </a:r>
                    <a:r>
                      <a:rPr lang="en-US" sz="1300" baseline="30000" dirty="0">
                        <a:cs typeface="Arial" panose="020B0604020202020204" pitchFamily="34" charset="0"/>
                      </a:rPr>
                      <a:t>nd</a:t>
                    </a:r>
                    <a:r>
                      <a:rPr lang="en-US" sz="1300" dirty="0">
                        <a:cs typeface="Arial" panose="020B0604020202020204" pitchFamily="34" charset="0"/>
                      </a:rPr>
                      <a:t> order contribution on 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sz="13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1300" b="0" i="1" smtClean="0">
                                <a:latin typeface="Cambria Math" panose="02040503050406030204" pitchFamily="18" charset="0"/>
                              </a:rPr>
                              <m:t>z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1300" b="0" i="1" smtClean="0">
                                <a:latin typeface="Cambria Math" panose="02040503050406030204" pitchFamily="18" charset="0"/>
                              </a:rPr>
                              <m:t>f</m:t>
                            </m:r>
                          </m:sub>
                        </m:sSub>
                        <m:r>
                          <a:rPr lang="en-US" sz="1300" b="0" i="0" smtClean="0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m:rPr>
                            <m:sty m:val="p"/>
                          </m:rPr>
                          <a:rPr lang="el-GR" sz="13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μ</m:t>
                        </m:r>
                        <m:r>
                          <m:rPr>
                            <m:sty m:val="p"/>
                          </m:rPr>
                          <a:rPr lang="en-US" sz="13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en-US" sz="1300" b="0" i="0" smtClean="0">
                            <a:latin typeface="Cambria Math" panose="02040503050406030204" pitchFamily="18" charset="0"/>
                          </a:rPr>
                          <m:t>)</m:t>
                        </m:r>
                      </m:oMath>
                    </a14:m>
                    <a:endParaRPr lang="en-US" sz="1300" dirty="0">
                      <a:cs typeface="Arial" panose="020B0604020202020204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62" name="TextBox 61">
                    <a:extLst>
                      <a:ext uri="{FF2B5EF4-FFF2-40B4-BE49-F238E27FC236}">
                        <a16:creationId xmlns:a16="http://schemas.microsoft.com/office/drawing/2014/main" id="{7388668B-2654-9CAB-1307-A7BF1EB08E1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6200000">
                    <a:off x="1226283" y="5059593"/>
                    <a:ext cx="2697848" cy="292388"/>
                  </a:xfrm>
                  <a:prstGeom prst="rect">
                    <a:avLst/>
                  </a:prstGeom>
                  <a:blipFill>
                    <a:blip r:embed="rId9"/>
                    <a:stretch>
                      <a:fillRect l="-2083" r="-16667" b="-452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B745F8B5-53FA-9596-8DCF-A0863C6637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8285" y="4355553"/>
                <a:ext cx="2499949" cy="1828800"/>
              </a:xfrm>
              <a:prstGeom prst="rect">
                <a:avLst/>
              </a:prstGeom>
            </p:spPr>
          </p:pic>
        </p:grp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4E94588B-1A16-2DC6-A4BA-A1DD148FDB72}"/>
                </a:ext>
              </a:extLst>
            </p:cNvPr>
            <p:cNvSpPr txBox="1"/>
            <p:nvPr/>
          </p:nvSpPr>
          <p:spPr>
            <a:xfrm>
              <a:off x="3153468" y="4003566"/>
              <a:ext cx="1751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002060"/>
                  </a:solidFill>
                </a:rPr>
                <a:t>No sextupoles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0C684CE-AFB3-837A-08C2-0C49BEFF6173}"/>
                  </a:ext>
                </a:extLst>
              </p:cNvPr>
              <p:cNvSpPr txBox="1"/>
              <p:nvPr/>
            </p:nvSpPr>
            <p:spPr>
              <a:xfrm>
                <a:off x="7807415" y="2570330"/>
                <a:ext cx="4434237" cy="77598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100"/>
                  </a:spcAft>
                </a:pPr>
                <a:r>
                  <a:rPr lang="en-US" b="1" dirty="0"/>
                  <a:t>z: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T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555</m:t>
                                        </m:r>
                                      </m:sub>
                                    </m:sSub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𝑧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m:rPr>
                                        <m:nor/>
                                      </m:rPr>
                                      <a:rPr lang="en-US" i="0" dirty="0"/>
                                      <m:t>, 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T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556</m:t>
                                        </m:r>
                                      </m:sub>
                                    </m:s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𝛿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i="0" dirty="0"/>
                                      <m:t>, 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T</m:t>
                                        </m:r>
                                      </m:e>
                                      <m:sub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566</m:t>
                                        </m:r>
                                      </m:sub>
                                    </m:sSub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𝛿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  <m:sup>
                                <m:r>
                                  <a:rPr lang="en-US" b="1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rad>
                  </m:oMath>
                </a14:m>
                <a:endParaRPr lang="en-US" i="1" dirty="0"/>
              </a:p>
              <a:p>
                <a:pPr>
                  <a:spcAft>
                    <a:spcPts val="100"/>
                  </a:spcAft>
                </a:pPr>
                <a:r>
                  <a:rPr lang="en-US" b="1" dirty="0" err="1"/>
                  <a:t>xz</a:t>
                </a:r>
                <a:r>
                  <a:rPr lang="en-US" dirty="0"/>
                  <a:t>: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d>
                          <m:dPr>
                            <m:begChr m:val="⟨"/>
                            <m:endChr m:val="⟩"/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US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T</m:t>
                                        </m:r>
                                      </m:e>
                                      <m:sub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515</m:t>
                                        </m:r>
                                      </m:sub>
                                    </m:s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𝑥𝑧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i="0" dirty="0"/>
                                      <m:t>, 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T</m:t>
                                        </m:r>
                                      </m:e>
                                      <m:sub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516</m:t>
                                        </m:r>
                                      </m:sub>
                                    </m:s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𝛿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i="0" dirty="0"/>
                                      <m:t>, 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T</m:t>
                                        </m:r>
                                      </m:e>
                                      <m:sub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525</m:t>
                                        </m:r>
                                      </m:sub>
                                    </m:sSub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′</m:t>
                                    </m:r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</a:rPr>
                                      <m:t>𝑧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i="0" dirty="0"/>
                                      <m:t>, </m:t>
                                    </m:r>
                                    <m:sSub>
                                      <m:sSub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T</m:t>
                                        </m:r>
                                      </m:e>
                                      <m:sub>
                                        <m:r>
                                          <a:rPr lang="en-US">
                                            <a:latin typeface="Cambria Math" panose="02040503050406030204" pitchFamily="18" charset="0"/>
                                          </a:rPr>
                                          <m:t>526</m:t>
                                        </m:r>
                                      </m:sub>
                                    </m:sSub>
                                    <m:sSup>
                                      <m:sSup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p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</a:rPr>
                                          <m:t>′</m:t>
                                        </m:r>
                                      </m:sup>
                                    </m:sSup>
                                    <m: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𝛿</m:t>
                                    </m:r>
                                    <m:r>
                                      <m:rPr>
                                        <m:nor/>
                                      </m:rPr>
                                      <a:rPr lang="en-US" i="0" dirty="0">
                                        <a:ea typeface="Cambria Math" panose="02040503050406030204" pitchFamily="18" charset="0"/>
                                      </a:rPr>
                                      <m:t> 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US" b="1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</m:e>
                    </m:rad>
                  </m:oMath>
                </a14:m>
                <a:endParaRPr lang="en-US" sz="1800" dirty="0">
                  <a:solidFill>
                    <a:schemeClr val="tx1"/>
                  </a:solidFill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0C684CE-AFB3-837A-08C2-0C49BEFF61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7415" y="2570330"/>
                <a:ext cx="4434237" cy="775982"/>
              </a:xfrm>
              <a:prstGeom prst="rect">
                <a:avLst/>
              </a:prstGeom>
              <a:blipFill>
                <a:blip r:embed="rId11"/>
                <a:stretch>
                  <a:fillRect l="-1238" b="-110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40020081-C496-B181-FE33-ECEC53914D53}"/>
              </a:ext>
            </a:extLst>
          </p:cNvPr>
          <p:cNvGrpSpPr/>
          <p:nvPr/>
        </p:nvGrpSpPr>
        <p:grpSpPr>
          <a:xfrm>
            <a:off x="6714039" y="1257169"/>
            <a:ext cx="5309396" cy="885805"/>
            <a:chOff x="2780039" y="3397353"/>
            <a:chExt cx="5507937" cy="958903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2B83CCF-BC94-75DA-2114-40EA1E94F951}"/>
                </a:ext>
              </a:extLst>
            </p:cNvPr>
            <p:cNvGrpSpPr/>
            <p:nvPr/>
          </p:nvGrpSpPr>
          <p:grpSpPr>
            <a:xfrm>
              <a:off x="2780039" y="3397353"/>
              <a:ext cx="5507937" cy="958903"/>
              <a:chOff x="403579" y="939553"/>
              <a:chExt cx="5507937" cy="958903"/>
            </a:xfrm>
          </p:grpSpPr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7FBADAC9-72BA-E673-6C80-EB6958E69988}"/>
                  </a:ext>
                </a:extLst>
              </p:cNvPr>
              <p:cNvGrpSpPr/>
              <p:nvPr/>
            </p:nvGrpSpPr>
            <p:grpSpPr>
              <a:xfrm>
                <a:off x="403579" y="1005859"/>
                <a:ext cx="5507937" cy="892597"/>
                <a:chOff x="264658" y="1160305"/>
                <a:chExt cx="5507937" cy="1445621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A7DC9EB7-08E3-9ADB-979E-2CAD0CA539ED}"/>
                    </a:ext>
                  </a:extLst>
                </p:cNvPr>
                <p:cNvGrpSpPr/>
                <p:nvPr/>
              </p:nvGrpSpPr>
              <p:grpSpPr>
                <a:xfrm>
                  <a:off x="264658" y="1160305"/>
                  <a:ext cx="5507937" cy="1445621"/>
                  <a:chOff x="460845" y="1060519"/>
                  <a:chExt cx="5507937" cy="1445621"/>
                </a:xfrm>
              </p:grpSpPr>
              <p:sp>
                <p:nvSpPr>
                  <p:cNvPr id="21" name="Rectangle: Rounded Corners 20">
                    <a:extLst>
                      <a:ext uri="{FF2B5EF4-FFF2-40B4-BE49-F238E27FC236}">
                        <a16:creationId xmlns:a16="http://schemas.microsoft.com/office/drawing/2014/main" id="{A126ED8D-5734-8AD9-E2EC-AF6F0DCB7115}"/>
                      </a:ext>
                    </a:extLst>
                  </p:cNvPr>
                  <p:cNvSpPr/>
                  <p:nvPr/>
                </p:nvSpPr>
                <p:spPr>
                  <a:xfrm>
                    <a:off x="996990" y="2026136"/>
                    <a:ext cx="353851" cy="480004"/>
                  </a:xfrm>
                  <a:prstGeom prst="roundRect">
                    <a:avLst/>
                  </a:prstGeom>
                  <a:solidFill>
                    <a:schemeClr val="tx2"/>
                  </a:solidFill>
                  <a:ln>
                    <a:solidFill>
                      <a:schemeClr val="tx2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 sz="800" dirty="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2" name="Rectangle: Rounded Corners 21">
                    <a:extLst>
                      <a:ext uri="{FF2B5EF4-FFF2-40B4-BE49-F238E27FC236}">
                        <a16:creationId xmlns:a16="http://schemas.microsoft.com/office/drawing/2014/main" id="{7B3D508C-E5AD-00EE-9389-C394835D4FDC}"/>
                      </a:ext>
                    </a:extLst>
                  </p:cNvPr>
                  <p:cNvSpPr/>
                  <p:nvPr/>
                </p:nvSpPr>
                <p:spPr>
                  <a:xfrm>
                    <a:off x="1755650" y="1431481"/>
                    <a:ext cx="347954" cy="480004"/>
                  </a:xfrm>
                  <a:prstGeom prst="roundRect">
                    <a:avLst/>
                  </a:prstGeom>
                  <a:solidFill>
                    <a:schemeClr val="tx2"/>
                  </a:solidFill>
                  <a:ln>
                    <a:solidFill>
                      <a:schemeClr val="tx2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 sz="800" dirty="0"/>
                  </a:p>
                </p:txBody>
              </p:sp>
              <p:sp>
                <p:nvSpPr>
                  <p:cNvPr id="23" name="Rectangle: Rounded Corners 22">
                    <a:extLst>
                      <a:ext uri="{FF2B5EF4-FFF2-40B4-BE49-F238E27FC236}">
                        <a16:creationId xmlns:a16="http://schemas.microsoft.com/office/drawing/2014/main" id="{BED7D289-46CD-64E5-C946-B010D7F9E48D}"/>
                      </a:ext>
                    </a:extLst>
                  </p:cNvPr>
                  <p:cNvSpPr/>
                  <p:nvPr/>
                </p:nvSpPr>
                <p:spPr>
                  <a:xfrm>
                    <a:off x="4489766" y="1431481"/>
                    <a:ext cx="353840" cy="480004"/>
                  </a:xfrm>
                  <a:prstGeom prst="roundRect">
                    <a:avLst/>
                  </a:prstGeom>
                  <a:solidFill>
                    <a:schemeClr val="tx2"/>
                  </a:solidFill>
                  <a:ln>
                    <a:solidFill>
                      <a:schemeClr val="tx2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 sz="800" dirty="0"/>
                  </a:p>
                </p:txBody>
              </p:sp>
              <p:cxnSp>
                <p:nvCxnSpPr>
                  <p:cNvPr id="24" name="Straight Arrow Connector 23">
                    <a:extLst>
                      <a:ext uri="{FF2B5EF4-FFF2-40B4-BE49-F238E27FC236}">
                        <a16:creationId xmlns:a16="http://schemas.microsoft.com/office/drawing/2014/main" id="{85A17F18-87A3-55CC-9A29-53F19C4D028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60845" y="2145610"/>
                    <a:ext cx="493182" cy="0"/>
                  </a:xfrm>
                  <a:prstGeom prst="straightConnector1">
                    <a:avLst/>
                  </a:prstGeom>
                  <a:ln>
                    <a:solidFill>
                      <a:srgbClr val="FF0000"/>
                    </a:solidFill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6" name="Rectangle: Rounded Corners 25">
                    <a:extLst>
                      <a:ext uri="{FF2B5EF4-FFF2-40B4-BE49-F238E27FC236}">
                        <a16:creationId xmlns:a16="http://schemas.microsoft.com/office/drawing/2014/main" id="{050923ED-27F3-7047-9235-13850F8A70E6}"/>
                      </a:ext>
                    </a:extLst>
                  </p:cNvPr>
                  <p:cNvSpPr/>
                  <p:nvPr/>
                </p:nvSpPr>
                <p:spPr>
                  <a:xfrm>
                    <a:off x="3315206" y="1437138"/>
                    <a:ext cx="604570" cy="448616"/>
                  </a:xfrm>
                  <a:prstGeom prst="roundRect">
                    <a:avLst/>
                  </a:prstGeom>
                  <a:solidFill>
                    <a:schemeClr val="accent6"/>
                  </a:solidFill>
                  <a:ln/>
                </p:spPr>
                <p:style>
                  <a:lnRef idx="2">
                    <a:schemeClr val="accent6"/>
                  </a:lnRef>
                  <a:fillRef idx="1">
                    <a:schemeClr val="lt1"/>
                  </a:fillRef>
                  <a:effectRef idx="0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r>
                      <a:rPr lang="en-US" sz="1200" b="1" dirty="0"/>
                      <a:t>FMC</a:t>
                    </a:r>
                  </a:p>
                </p:txBody>
              </p:sp>
              <p:sp>
                <p:nvSpPr>
                  <p:cNvPr id="27" name="Rectangle: Rounded Corners 26">
                    <a:extLst>
                      <a:ext uri="{FF2B5EF4-FFF2-40B4-BE49-F238E27FC236}">
                        <a16:creationId xmlns:a16="http://schemas.microsoft.com/office/drawing/2014/main" id="{AE14D677-6811-948E-6270-DB32DE155F73}"/>
                      </a:ext>
                    </a:extLst>
                  </p:cNvPr>
                  <p:cNvSpPr/>
                  <p:nvPr/>
                </p:nvSpPr>
                <p:spPr>
                  <a:xfrm>
                    <a:off x="2493731" y="1437138"/>
                    <a:ext cx="549608" cy="448619"/>
                  </a:xfrm>
                  <a:prstGeom prst="roundRect">
                    <a:avLst/>
                  </a:prstGeom>
                  <a:solidFill>
                    <a:schemeClr val="accent6"/>
                  </a:solidFill>
                  <a:ln/>
                </p:spPr>
                <p:style>
                  <a:lnRef idx="2">
                    <a:schemeClr val="accent6"/>
                  </a:lnRef>
                  <a:fillRef idx="1">
                    <a:schemeClr val="lt1"/>
                  </a:fillRef>
                  <a:effectRef idx="0">
                    <a:schemeClr val="accent6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r>
                      <a:rPr lang="en-US" sz="1200" b="1" dirty="0"/>
                      <a:t>TDC</a:t>
                    </a:r>
                  </a:p>
                </p:txBody>
              </p:sp>
              <p:sp>
                <p:nvSpPr>
                  <p:cNvPr id="28" name="Rectangle: Rounded Corners 27">
                    <a:extLst>
                      <a:ext uri="{FF2B5EF4-FFF2-40B4-BE49-F238E27FC236}">
                        <a16:creationId xmlns:a16="http://schemas.microsoft.com/office/drawing/2014/main" id="{D8A1BFD9-8145-280D-F40A-E3FF6C71FAB1}"/>
                      </a:ext>
                    </a:extLst>
                  </p:cNvPr>
                  <p:cNvSpPr/>
                  <p:nvPr/>
                </p:nvSpPr>
                <p:spPr>
                  <a:xfrm>
                    <a:off x="5581098" y="1060519"/>
                    <a:ext cx="387684" cy="448619"/>
                  </a:xfrm>
                  <a:prstGeom prst="roundRect">
                    <a:avLst/>
                  </a:prstGeom>
                  <a:solidFill>
                    <a:schemeClr val="tx2"/>
                  </a:solidFill>
                  <a:ln>
                    <a:solidFill>
                      <a:schemeClr val="tx2"/>
                    </a:solidFill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 sz="800" dirty="0"/>
                  </a:p>
                </p:txBody>
              </p: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" name="TextBox 19">
                      <a:extLst>
                        <a:ext uri="{FF2B5EF4-FFF2-40B4-BE49-F238E27FC236}">
                          <a16:creationId xmlns:a16="http://schemas.microsoft.com/office/drawing/2014/main" id="{2A3F812C-A105-E3A2-E628-6180A7B560E0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734" y="2298148"/>
                      <a:ext cx="421031" cy="307777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n-US" sz="14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1400" b="0" i="1" smtClean="0">
                                    <a:latin typeface="Cambria Math" panose="02040503050406030204" pitchFamily="18" charset="0"/>
                                  </a:rPr>
                                  <m:t>𝐷</m:t>
                                </m:r>
                              </m:e>
                              <m:sub>
                                <m:r>
                                  <a:rPr lang="en-US" sz="14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oMath>
                        </m:oMathPara>
                      </a14:m>
                      <a:endParaRPr lang="en-US" sz="1400" i="1" dirty="0"/>
                    </a:p>
                  </p:txBody>
                </p:sp>
              </mc:Choice>
              <mc:Fallback xmlns="">
                <p:sp>
                  <p:nvSpPr>
                    <p:cNvPr id="9" name="TextBox 8">
                      <a:extLst>
                        <a:ext uri="{FF2B5EF4-FFF2-40B4-BE49-F238E27FC236}">
                          <a16:creationId xmlns:a16="http://schemas.microsoft.com/office/drawing/2014/main" id="{65D644A2-5F4B-2109-5D2C-F0D04BFD4FB4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99734" y="2298148"/>
                      <a:ext cx="421031" cy="307777"/>
                    </a:xfrm>
                    <a:prstGeom prst="rect">
                      <a:avLst/>
                    </a:prstGeom>
                    <a:blipFill>
                      <a:blip r:embed="rId1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7" name="TextBox 16">
                    <a:extLst>
                      <a:ext uri="{FF2B5EF4-FFF2-40B4-BE49-F238E27FC236}">
                        <a16:creationId xmlns:a16="http://schemas.microsoft.com/office/drawing/2014/main" id="{D5B1537D-9753-142B-395D-FF4A585C0B20}"/>
                      </a:ext>
                    </a:extLst>
                  </p:cNvPr>
                  <p:cNvSpPr txBox="1"/>
                  <p:nvPr/>
                </p:nvSpPr>
                <p:spPr>
                  <a:xfrm>
                    <a:off x="1128159" y="1282858"/>
                    <a:ext cx="442305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1600" b="1" i="1" smtClean="0">
                              <a:latin typeface="Cambria Math" panose="02040503050406030204" pitchFamily="18" charset="0"/>
                            </a:rPr>
                            <m:t>𝟐𝟎</m:t>
                          </m:r>
                          <m:r>
                            <a:rPr lang="en-US" sz="1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°</m:t>
                          </m:r>
                        </m:oMath>
                      </m:oMathPara>
                    </a14:m>
                    <a:endParaRPr lang="en-US" sz="1600" b="1" i="1" dirty="0"/>
                  </a:p>
                </p:txBody>
              </p:sp>
            </mc:Choice>
            <mc:Fallback xmlns="">
              <p:sp>
                <p:nvSpPr>
                  <p:cNvPr id="17" name="TextBox 16">
                    <a:extLst>
                      <a:ext uri="{FF2B5EF4-FFF2-40B4-BE49-F238E27FC236}">
                        <a16:creationId xmlns:a16="http://schemas.microsoft.com/office/drawing/2014/main" id="{BEC5E5C6-9190-D120-B326-1E258A8515D7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128159" y="1282858"/>
                    <a:ext cx="442305" cy="338554"/>
                  </a:xfrm>
                  <a:prstGeom prst="rect">
                    <a:avLst/>
                  </a:prstGeom>
                  <a:blipFill>
                    <a:blip r:embed="rId19"/>
                    <a:stretch>
                      <a:fillRect r="-833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id="{28DCCACB-83D4-C20E-572B-052060423619}"/>
                      </a:ext>
                    </a:extLst>
                  </p:cNvPr>
                  <p:cNvSpPr txBox="1"/>
                  <p:nvPr/>
                </p:nvSpPr>
                <p:spPr>
                  <a:xfrm>
                    <a:off x="4602133" y="939553"/>
                    <a:ext cx="442305" cy="33855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US" sz="1600" b="1" i="1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  <m:r>
                            <a:rPr lang="en-US" sz="1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°</m:t>
                          </m:r>
                        </m:oMath>
                      </m:oMathPara>
                    </a14:m>
                    <a:endParaRPr lang="en-US" sz="1600" b="1" i="1" dirty="0"/>
                  </a:p>
                </p:txBody>
              </p:sp>
            </mc:Choice>
            <mc:Fallback xmlns="">
              <p:sp>
                <p:nvSpPr>
                  <p:cNvPr id="53" name="TextBox 52">
                    <a:extLst>
                      <a:ext uri="{FF2B5EF4-FFF2-40B4-BE49-F238E27FC236}">
                        <a16:creationId xmlns:a16="http://schemas.microsoft.com/office/drawing/2014/main" id="{E46E7C02-44E0-719F-551B-559379318F92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02133" y="939553"/>
                    <a:ext cx="442305" cy="338555"/>
                  </a:xfrm>
                  <a:prstGeom prst="rect">
                    <a:avLst/>
                  </a:prstGeom>
                  <a:blipFill>
                    <a:blip r:embed="rId20"/>
                    <a:stretch>
                      <a:fillRect r="-12857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4B053350-508E-7EC5-FCC8-5D85A412E082}"/>
                </a:ext>
              </a:extLst>
            </p:cNvPr>
            <p:cNvSpPr/>
            <p:nvPr/>
          </p:nvSpPr>
          <p:spPr>
            <a:xfrm>
              <a:off x="6472115" y="3702507"/>
              <a:ext cx="318269" cy="232704"/>
            </a:xfrm>
            <a:prstGeom prst="hexagon">
              <a:avLst/>
            </a:prstGeom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none" rtlCol="0" anchor="ctr" anchorCtr="0"/>
            <a:lstStyle/>
            <a:p>
              <a:pPr algn="ctr"/>
              <a:endParaRPr lang="en-US" sz="800" b="1" dirty="0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E7B841F9-E0A4-0A14-5CBA-AFF5E8353A99}"/>
                </a:ext>
              </a:extLst>
            </p:cNvPr>
            <p:cNvSpPr/>
            <p:nvPr/>
          </p:nvSpPr>
          <p:spPr>
            <a:xfrm>
              <a:off x="7463148" y="3537266"/>
              <a:ext cx="318269" cy="240720"/>
            </a:xfrm>
            <a:prstGeom prst="hexagon">
              <a:avLst/>
            </a:prstGeom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none" rtlCol="0" anchor="ctr" anchorCtr="0"/>
            <a:lstStyle/>
            <a:p>
              <a:pPr algn="ctr"/>
              <a:endParaRPr lang="en-US" sz="1050" b="1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C735C5AC-21ED-598D-7183-8579F99F37A0}"/>
                    </a:ext>
                  </a:extLst>
                </p:cNvPr>
                <p:cNvSpPr txBox="1"/>
                <p:nvPr/>
              </p:nvSpPr>
              <p:spPr>
                <a:xfrm>
                  <a:off x="6410095" y="3894845"/>
                  <a:ext cx="442307" cy="4331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𝜿</m:t>
                            </m:r>
                          </m:e>
                          <m:sub>
                            <m:r>
                              <a:rPr lang="en-US" sz="2000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oMath>
                    </m:oMathPara>
                  </a14:m>
                  <a:endParaRPr lang="en-US" sz="1000" b="1" dirty="0">
                    <a:latin typeface="Cambria Math" panose="02040503050406030204" pitchFamily="18" charset="0"/>
                    <a:ea typeface="Cambria Math" panose="02040503050406030204" pitchFamily="18" charset="0"/>
                  </a:endParaRPr>
                </a:p>
              </p:txBody>
            </p:sp>
          </mc:Choice>
          <mc:Fallback xmlns="">
            <p:sp>
              <p:nvSpPr>
                <p:cNvPr id="14" name="TextBox 13">
                  <a:extLst>
                    <a:ext uri="{FF2B5EF4-FFF2-40B4-BE49-F238E27FC236}">
                      <a16:creationId xmlns:a16="http://schemas.microsoft.com/office/drawing/2014/main" id="{C735C5AC-21ED-598D-7183-8579F99F37A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10095" y="3894845"/>
                  <a:ext cx="442307" cy="433128"/>
                </a:xfrm>
                <a:prstGeom prst="rect">
                  <a:avLst/>
                </a:prstGeom>
                <a:blipFill>
                  <a:blip r:embed="rId21"/>
                  <a:stretch>
                    <a:fillRect b="-461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A747EF9-C135-1D2B-69F5-0B227904A200}"/>
                  </a:ext>
                </a:extLst>
              </p:cNvPr>
              <p:cNvSpPr txBox="1"/>
              <p:nvPr/>
            </p:nvSpPr>
            <p:spPr>
              <a:xfrm>
                <a:off x="11187612" y="1639438"/>
                <a:ext cx="42636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𝜿</m:t>
                          </m:r>
                        </m:e>
                        <m:sub>
                          <m:r>
                            <a:rPr lang="en-US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sz="1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DA747EF9-C135-1D2B-69F5-0B227904A2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87612" y="1639438"/>
                <a:ext cx="426363" cy="400110"/>
              </a:xfrm>
              <a:prstGeom prst="rect">
                <a:avLst/>
              </a:prstGeom>
              <a:blipFill>
                <a:blip r:embed="rId22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85C02858-8E40-A103-180D-A5BAFE0844B3}"/>
                  </a:ext>
                </a:extLst>
              </p:cNvPr>
              <p:cNvSpPr txBox="1"/>
              <p:nvPr/>
            </p:nvSpPr>
            <p:spPr>
              <a:xfrm>
                <a:off x="1357572" y="4543626"/>
                <a:ext cx="159879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𝜿</m:t>
                          </m:r>
                        </m:e>
                        <m:sub>
                          <m:r>
                            <a:rPr lang="en-US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1800" b="0" i="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𝜿</m:t>
                          </m:r>
                        </m:e>
                        <m:sub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85C02858-8E40-A103-180D-A5BAFE0844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7572" y="4543626"/>
                <a:ext cx="1598796" cy="36933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A2458FFC-BD31-61D0-F8BB-99F59A6071A1}"/>
                  </a:ext>
                </a:extLst>
              </p:cNvPr>
              <p:cNvSpPr txBox="1"/>
              <p:nvPr/>
            </p:nvSpPr>
            <p:spPr>
              <a:xfrm>
                <a:off x="10388214" y="4486635"/>
                <a:ext cx="1598796" cy="6699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𝜿</m:t>
                          </m:r>
                        </m:e>
                        <m:sub>
                          <m:r>
                            <a:rPr lang="en-US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1800" b="0" i="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8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 </m:t>
                      </m:r>
                      <m:r>
                        <a:rPr lang="en-US" sz="18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𝟕𝟓</m:t>
                      </m:r>
                      <m:r>
                        <a:rPr lang="en-US" sz="18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18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18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𝒎</m:t>
                          </m:r>
                        </m:e>
                        <m:sup>
                          <m:r>
                            <a:rPr lang="en-US" sz="18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18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US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𝜿</m:t>
                          </m:r>
                        </m:e>
                        <m:sub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𝟑𝟓</m:t>
                      </m:r>
                      <m:r>
                        <a:rPr lang="en-US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𝒎</m:t>
                          </m:r>
                        </m:e>
                        <m:sup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A2458FFC-BD31-61D0-F8BB-99F59A6071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8214" y="4486635"/>
                <a:ext cx="1598796" cy="669992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608E9A91-B0C3-D57D-3BCA-86BDED8E2C5C}"/>
              </a:ext>
            </a:extLst>
          </p:cNvPr>
          <p:cNvSpPr txBox="1"/>
          <p:nvPr/>
        </p:nvSpPr>
        <p:spPr>
          <a:xfrm>
            <a:off x="773508" y="3319762"/>
            <a:ext cx="5606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Isolates degradation from collective effects</a:t>
            </a:r>
          </a:p>
        </p:txBody>
      </p:sp>
    </p:spTree>
    <p:extLst>
      <p:ext uri="{BB962C8B-B14F-4D97-AF65-F5344CB8AC3E}">
        <p14:creationId xmlns:p14="http://schemas.microsoft.com/office/powerpoint/2010/main" val="42013481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7E08E-18A6-18F8-54C8-485FC387C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656" y="302317"/>
            <a:ext cx="11734800" cy="446503"/>
          </a:xfrm>
        </p:spPr>
        <p:txBody>
          <a:bodyPr>
            <a:noAutofit/>
          </a:bodyPr>
          <a:lstStyle/>
          <a:p>
            <a:r>
              <a:rPr lang="en-US" sz="3600" b="1" dirty="0"/>
              <a:t>Effect of Beam Charge on Bunching Factor and LPS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B86B05-5451-9671-A7CD-B4B8CCB2998D}"/>
              </a:ext>
            </a:extLst>
          </p:cNvPr>
          <p:cNvSpPr txBox="1"/>
          <p:nvPr/>
        </p:nvSpPr>
        <p:spPr>
          <a:xfrm>
            <a:off x="63022" y="1447800"/>
            <a:ext cx="4189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</a:rPr>
              <a:t>LPS for different charge levels 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5B7F190-E548-4E84-9C7A-80DA74BD1124}"/>
              </a:ext>
            </a:extLst>
          </p:cNvPr>
          <p:cNvGrpSpPr/>
          <p:nvPr/>
        </p:nvGrpSpPr>
        <p:grpSpPr>
          <a:xfrm>
            <a:off x="6070056" y="1830577"/>
            <a:ext cx="1948842" cy="1868651"/>
            <a:chOff x="7176369" y="1179351"/>
            <a:chExt cx="1948842" cy="1868651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41D439A-F88A-67D2-A5E3-BBA037499D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6369" y="1493522"/>
              <a:ext cx="1948842" cy="1554480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1A802FE-EF87-EA57-B18B-634CC80007B0}"/>
                </a:ext>
              </a:extLst>
            </p:cNvPr>
            <p:cNvSpPr txBox="1"/>
            <p:nvPr/>
          </p:nvSpPr>
          <p:spPr>
            <a:xfrm>
              <a:off x="7910397" y="1179351"/>
              <a:ext cx="736998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4 pC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A747495-7C74-313B-D068-C801DFBFF46F}"/>
              </a:ext>
            </a:extLst>
          </p:cNvPr>
          <p:cNvGrpSpPr/>
          <p:nvPr/>
        </p:nvGrpSpPr>
        <p:grpSpPr>
          <a:xfrm>
            <a:off x="8104812" y="1789968"/>
            <a:ext cx="1948842" cy="1891739"/>
            <a:chOff x="9372600" y="1150512"/>
            <a:chExt cx="1948842" cy="189173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8DBC8CF-54BB-5B36-2E62-91B0FB0840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72600" y="1487771"/>
              <a:ext cx="1948842" cy="1554480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79F0C85-E73E-1B2E-A61F-3331EF4F2437}"/>
                </a:ext>
              </a:extLst>
            </p:cNvPr>
            <p:cNvSpPr txBox="1"/>
            <p:nvPr/>
          </p:nvSpPr>
          <p:spPr>
            <a:xfrm>
              <a:off x="10074862" y="1150512"/>
              <a:ext cx="736998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5 pC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B0F6E0C-24FF-958E-CFF8-A940D500002D}"/>
              </a:ext>
            </a:extLst>
          </p:cNvPr>
          <p:cNvGrpSpPr/>
          <p:nvPr/>
        </p:nvGrpSpPr>
        <p:grpSpPr>
          <a:xfrm>
            <a:off x="10155499" y="1837436"/>
            <a:ext cx="1948842" cy="1858737"/>
            <a:chOff x="9133771" y="2983559"/>
            <a:chExt cx="1948842" cy="1858737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4848D2CD-88A3-648A-B4A5-90BC4D0A8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3771" y="3287816"/>
              <a:ext cx="1948842" cy="1554480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E1AE89E-D888-8E11-C7A4-9E8493B2AC58}"/>
                </a:ext>
              </a:extLst>
            </p:cNvPr>
            <p:cNvSpPr txBox="1"/>
            <p:nvPr/>
          </p:nvSpPr>
          <p:spPr>
            <a:xfrm>
              <a:off x="9870141" y="2983559"/>
              <a:ext cx="736998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6 pC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D5E218E-2B97-75F4-3D38-133C18E0578F}"/>
              </a:ext>
            </a:extLst>
          </p:cNvPr>
          <p:cNvGrpSpPr/>
          <p:nvPr/>
        </p:nvGrpSpPr>
        <p:grpSpPr>
          <a:xfrm>
            <a:off x="6465899" y="3860776"/>
            <a:ext cx="4876800" cy="2777550"/>
            <a:chOff x="7044477" y="4105963"/>
            <a:chExt cx="4876800" cy="2777550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10EED01-5D5D-0C44-4369-589DF73B7C3A}"/>
                </a:ext>
              </a:extLst>
            </p:cNvPr>
            <p:cNvSpPr txBox="1"/>
            <p:nvPr/>
          </p:nvSpPr>
          <p:spPr>
            <a:xfrm>
              <a:off x="7044477" y="4105963"/>
              <a:ext cx="4876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</a:rPr>
                <a:t>Bunching factor for different charges</a:t>
              </a:r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D204DE1-2130-D585-CC39-D53B12C1F1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8462" y="4506073"/>
              <a:ext cx="3566160" cy="2377440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3284814-F0CE-19CB-4981-9325C23B9CED}"/>
              </a:ext>
            </a:extLst>
          </p:cNvPr>
          <p:cNvGrpSpPr/>
          <p:nvPr/>
        </p:nvGrpSpPr>
        <p:grpSpPr>
          <a:xfrm>
            <a:off x="136592" y="3739179"/>
            <a:ext cx="1948842" cy="1899621"/>
            <a:chOff x="5464422" y="3374653"/>
            <a:chExt cx="1948842" cy="189962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4737076-B564-6F45-AB05-035B9218BE12}"/>
                </a:ext>
              </a:extLst>
            </p:cNvPr>
            <p:cNvSpPr txBox="1"/>
            <p:nvPr/>
          </p:nvSpPr>
          <p:spPr>
            <a:xfrm>
              <a:off x="6203067" y="3374653"/>
              <a:ext cx="736998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7 pC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0DB0D93-705B-96DD-0BE3-6FFFCB5D5C9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4422" y="3719794"/>
              <a:ext cx="1948842" cy="1554480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96392D8F-06A2-7E27-58C8-C7D38F3AE495}"/>
              </a:ext>
            </a:extLst>
          </p:cNvPr>
          <p:cNvGrpSpPr/>
          <p:nvPr/>
        </p:nvGrpSpPr>
        <p:grpSpPr>
          <a:xfrm>
            <a:off x="2240916" y="3739179"/>
            <a:ext cx="1948842" cy="1899621"/>
            <a:chOff x="7319054" y="3347336"/>
            <a:chExt cx="1948842" cy="1899621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1D6251A-4348-3121-91DE-64BC6F0C2C69}"/>
                </a:ext>
              </a:extLst>
            </p:cNvPr>
            <p:cNvSpPr txBox="1"/>
            <p:nvPr/>
          </p:nvSpPr>
          <p:spPr>
            <a:xfrm>
              <a:off x="8053409" y="3347336"/>
              <a:ext cx="736998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9 pC</a:t>
              </a: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754AD125-AFA9-A619-521C-96E1A3D5DEF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19054" y="3692477"/>
              <a:ext cx="1948842" cy="1554480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4DF3FCE-0E59-A9E5-6D37-1227888C43C7}"/>
              </a:ext>
            </a:extLst>
          </p:cNvPr>
          <p:cNvGrpSpPr/>
          <p:nvPr/>
        </p:nvGrpSpPr>
        <p:grpSpPr>
          <a:xfrm>
            <a:off x="4252276" y="3744759"/>
            <a:ext cx="1948842" cy="1894041"/>
            <a:chOff x="9372600" y="3380233"/>
            <a:chExt cx="1948842" cy="1894041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010D691-34A1-7499-3629-64DB4E6A35E5}"/>
                </a:ext>
              </a:extLst>
            </p:cNvPr>
            <p:cNvSpPr txBox="1"/>
            <p:nvPr/>
          </p:nvSpPr>
          <p:spPr>
            <a:xfrm>
              <a:off x="9935069" y="3380233"/>
              <a:ext cx="8893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10 pC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7269D9B-1141-4FE2-9CA9-C1F83D8F426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72600" y="3719794"/>
              <a:ext cx="1948842" cy="1554480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0A6DD439-FD32-81B1-139F-599826B9490E}"/>
              </a:ext>
            </a:extLst>
          </p:cNvPr>
          <p:cNvGrpSpPr/>
          <p:nvPr/>
        </p:nvGrpSpPr>
        <p:grpSpPr>
          <a:xfrm>
            <a:off x="25002" y="1852585"/>
            <a:ext cx="2032398" cy="1848263"/>
            <a:chOff x="-14895" y="1200025"/>
            <a:chExt cx="2032398" cy="1848263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E17D8FE-3094-2323-DE76-E2881B79B96E}"/>
                </a:ext>
              </a:extLst>
            </p:cNvPr>
            <p:cNvGrpSpPr/>
            <p:nvPr/>
          </p:nvGrpSpPr>
          <p:grpSpPr>
            <a:xfrm>
              <a:off x="68661" y="1200025"/>
              <a:ext cx="1948842" cy="1848263"/>
              <a:chOff x="76201" y="1181738"/>
              <a:chExt cx="1948842" cy="184826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9D6EB54B-28C6-AFFB-374D-8D43A9B81E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201" y="1475521"/>
                <a:ext cx="1948842" cy="1554480"/>
              </a:xfrm>
              <a:prstGeom prst="rect">
                <a:avLst/>
              </a:prstGeom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BF6B3E0-80FA-8D2F-EEF1-9EC598CE5E82}"/>
                  </a:ext>
                </a:extLst>
              </p:cNvPr>
              <p:cNvSpPr txBox="1"/>
              <p:nvPr/>
            </p:nvSpPr>
            <p:spPr>
              <a:xfrm>
                <a:off x="780219" y="1181738"/>
                <a:ext cx="688266" cy="381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rgbClr val="FF0000"/>
                    </a:solidFill>
                  </a:rPr>
                  <a:t>1 pC</a:t>
                </a: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7218A6E-0B7D-74E4-E244-0C95EBDAA4A8}"/>
                </a:ext>
              </a:extLst>
            </p:cNvPr>
            <p:cNvSpPr txBox="1"/>
            <p:nvPr/>
          </p:nvSpPr>
          <p:spPr>
            <a:xfrm rot="5400000">
              <a:off x="-13779" y="1867501"/>
              <a:ext cx="228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-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0FF97CE2-1F24-1CBB-CC62-1225ED90B442}"/>
              </a:ext>
            </a:extLst>
          </p:cNvPr>
          <p:cNvGrpSpPr/>
          <p:nvPr/>
        </p:nvGrpSpPr>
        <p:grpSpPr>
          <a:xfrm>
            <a:off x="1975986" y="1817718"/>
            <a:ext cx="2032398" cy="1878455"/>
            <a:chOff x="1970527" y="1200025"/>
            <a:chExt cx="2032398" cy="1878455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B9F4996-1ED9-C643-F6FA-1946A8DAEE0F}"/>
                </a:ext>
              </a:extLst>
            </p:cNvPr>
            <p:cNvGrpSpPr/>
            <p:nvPr/>
          </p:nvGrpSpPr>
          <p:grpSpPr>
            <a:xfrm>
              <a:off x="2054083" y="1200025"/>
              <a:ext cx="1948842" cy="1878455"/>
              <a:chOff x="2590801" y="1200025"/>
              <a:chExt cx="1948842" cy="1878455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C663B6A2-11FE-3CB1-D2D4-D2B99D2F81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90801" y="1524000"/>
                <a:ext cx="1948842" cy="1554480"/>
              </a:xfrm>
              <a:prstGeom prst="rect">
                <a:avLst/>
              </a:prstGeom>
            </p:spPr>
          </p:pic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293C02D5-1067-D1B8-A6C0-78345DEDC547}"/>
                  </a:ext>
                </a:extLst>
              </p:cNvPr>
              <p:cNvSpPr txBox="1"/>
              <p:nvPr/>
            </p:nvSpPr>
            <p:spPr>
              <a:xfrm>
                <a:off x="3257973" y="1200025"/>
                <a:ext cx="861204" cy="381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rgbClr val="FF0000"/>
                    </a:solidFill>
                  </a:rPr>
                  <a:t>2 pC</a:t>
                </a: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55B1AB3-CD0E-8A0A-D7AA-5E1EE3CA8018}"/>
                </a:ext>
              </a:extLst>
            </p:cNvPr>
            <p:cNvSpPr txBox="1"/>
            <p:nvPr/>
          </p:nvSpPr>
          <p:spPr>
            <a:xfrm rot="5400000">
              <a:off x="1971643" y="1904717"/>
              <a:ext cx="228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-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E138646F-1D72-FEBA-A6A1-86AA18D7720E}"/>
              </a:ext>
            </a:extLst>
          </p:cNvPr>
          <p:cNvGrpSpPr/>
          <p:nvPr/>
        </p:nvGrpSpPr>
        <p:grpSpPr>
          <a:xfrm>
            <a:off x="3953614" y="1847910"/>
            <a:ext cx="2032398" cy="1848263"/>
            <a:chOff x="3847088" y="1200025"/>
            <a:chExt cx="2032398" cy="1848263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71B38C43-3838-3193-F7FA-13C31C6991C0}"/>
                </a:ext>
              </a:extLst>
            </p:cNvPr>
            <p:cNvGrpSpPr/>
            <p:nvPr/>
          </p:nvGrpSpPr>
          <p:grpSpPr>
            <a:xfrm>
              <a:off x="3930644" y="1200025"/>
              <a:ext cx="1948842" cy="1848263"/>
              <a:chOff x="5638800" y="1230217"/>
              <a:chExt cx="1948842" cy="1848263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150CC587-EDD3-19AD-C86D-498F8D1A7D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38800" y="1524000"/>
                <a:ext cx="1948842" cy="1554480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35973D8-48EF-4147-2BC8-CDD648C212F1}"/>
                  </a:ext>
                </a:extLst>
              </p:cNvPr>
              <p:cNvSpPr txBox="1"/>
              <p:nvPr/>
            </p:nvSpPr>
            <p:spPr>
              <a:xfrm>
                <a:off x="6368526" y="1230217"/>
                <a:ext cx="736998" cy="381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>
                    <a:solidFill>
                      <a:srgbClr val="FF0000"/>
                    </a:solidFill>
                  </a:rPr>
                  <a:t>3 pC</a:t>
                </a:r>
              </a:p>
            </p:txBody>
          </p: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4771879-02C2-F8D6-852A-79A751D2BD0A}"/>
                </a:ext>
              </a:extLst>
            </p:cNvPr>
            <p:cNvSpPr txBox="1"/>
            <p:nvPr/>
          </p:nvSpPr>
          <p:spPr>
            <a:xfrm rot="5400000">
              <a:off x="3848204" y="1867501"/>
              <a:ext cx="228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/>
                <a:t>-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FC4FF585-8400-8A51-5299-7252DEB5BAC0}"/>
              </a:ext>
            </a:extLst>
          </p:cNvPr>
          <p:cNvSpPr txBox="1"/>
          <p:nvPr/>
        </p:nvSpPr>
        <p:spPr>
          <a:xfrm>
            <a:off x="10254620" y="4440144"/>
            <a:ext cx="19032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Bunching factor remains measurable at higher beam charge</a:t>
            </a:r>
          </a:p>
          <a:p>
            <a:endParaRPr lang="en-US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7938139-0C51-5B8B-82BE-ED69790687B1}"/>
              </a:ext>
            </a:extLst>
          </p:cNvPr>
          <p:cNvSpPr txBox="1"/>
          <p:nvPr/>
        </p:nvSpPr>
        <p:spPr>
          <a:xfrm>
            <a:off x="186485" y="951080"/>
            <a:ext cx="11328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Scanned charge to see its effect on the modulation. Notable distortions above 3 </a:t>
            </a:r>
            <a:r>
              <a:rPr lang="en-US" sz="2400" dirty="0" err="1"/>
              <a:t>pC</a:t>
            </a:r>
            <a:endParaRPr lang="en-US" sz="24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3D8D9A3-5229-C8A2-5FEB-C7FB6EA529E1}"/>
              </a:ext>
            </a:extLst>
          </p:cNvPr>
          <p:cNvSpPr txBox="1"/>
          <p:nvPr/>
        </p:nvSpPr>
        <p:spPr>
          <a:xfrm>
            <a:off x="654756" y="6333067"/>
            <a:ext cx="3521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To do: remove correlations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8A0B891-3F3E-30D4-8575-920B7F3AD89F}"/>
              </a:ext>
            </a:extLst>
          </p:cNvPr>
          <p:cNvSpPr txBox="1"/>
          <p:nvPr/>
        </p:nvSpPr>
        <p:spPr>
          <a:xfrm>
            <a:off x="8599984" y="6555683"/>
            <a:ext cx="3557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Courtesy </a:t>
            </a:r>
            <a:r>
              <a:rPr lang="en-US" i="0" dirty="0">
                <a:solidFill>
                  <a:srgbClr val="1F1F1F"/>
                </a:solidFill>
                <a:effectLst/>
                <a:latin typeface="Google Sans"/>
              </a:rPr>
              <a:t>Buse Naz </a:t>
            </a:r>
            <a:r>
              <a:rPr lang="en-US" i="0" dirty="0" err="1">
                <a:solidFill>
                  <a:srgbClr val="1F1F1F"/>
                </a:solidFill>
                <a:effectLst/>
                <a:latin typeface="Google Sans"/>
              </a:rPr>
              <a:t>Temizel</a:t>
            </a:r>
            <a:r>
              <a:rPr lang="en-US" i="0" dirty="0"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lang="en-US" i="0" dirty="0" err="1">
                <a:solidFill>
                  <a:srgbClr val="1F1F1F"/>
                </a:solidFill>
                <a:effectLst/>
                <a:latin typeface="Google Sans"/>
              </a:rPr>
              <a:t>Ozdemir</a:t>
            </a:r>
            <a:endParaRPr lang="en-US" i="0" dirty="0">
              <a:solidFill>
                <a:srgbClr val="5F6368"/>
              </a:solidFill>
              <a:effectLst/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26191068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5F5B3-1993-35D2-FAE9-1E8B7ADFA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7808"/>
            <a:ext cx="10515600" cy="1325563"/>
          </a:xfrm>
        </p:spPr>
        <p:txBody>
          <a:bodyPr/>
          <a:lstStyle/>
          <a:p>
            <a:r>
              <a:rPr lang="en-US" dirty="0"/>
              <a:t>Fundamental mode cavity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35C4C-E54C-A013-EEB7-71A665721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3676"/>
            <a:ext cx="10515600" cy="4351338"/>
          </a:xfrm>
        </p:spPr>
        <p:txBody>
          <a:bodyPr/>
          <a:lstStyle/>
          <a:p>
            <a:r>
              <a:rPr lang="en-US" dirty="0"/>
              <a:t>Single cell, 300 kV for correction . Power only10-20 kW</a:t>
            </a:r>
          </a:p>
          <a:p>
            <a:r>
              <a:rPr lang="en-US" dirty="0"/>
              <a:t>Joint design effort (LANL/ASU/UCLA) with UCLA fabrication. Synergistic with LANL development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65800B-40E2-A38F-9EF8-2DDDDC8C4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967" y="2973370"/>
            <a:ext cx="4260263" cy="34434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3B7DE1-DE82-AD49-1059-9194653A0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0392" y="2555584"/>
            <a:ext cx="1713285" cy="37245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D71DBF5-E771-A0CB-6A8A-D3124302E4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6865" y="3271683"/>
            <a:ext cx="5422900" cy="22098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545ADB5-45CD-19A2-DE3C-2C4598002507}"/>
              </a:ext>
            </a:extLst>
          </p:cNvPr>
          <p:cNvSpPr txBox="1"/>
          <p:nvPr/>
        </p:nvSpPr>
        <p:spPr>
          <a:xfrm>
            <a:off x="6096000" y="5868006"/>
            <a:ext cx="1931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Electric </a:t>
            </a:r>
            <a:r>
              <a:rPr lang="en-US" dirty="0" err="1"/>
              <a:t>ield</a:t>
            </a:r>
            <a:r>
              <a:rPr lang="en-US" dirty="0"/>
              <a:t> profile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7BE3BB7-6810-7341-8246-3F94C5625673}"/>
              </a:ext>
            </a:extLst>
          </p:cNvPr>
          <p:cNvSpPr txBox="1"/>
          <p:nvPr/>
        </p:nvSpPr>
        <p:spPr>
          <a:xfrm>
            <a:off x="10009608" y="6308209"/>
            <a:ext cx="2182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Novel coaxial coupler</a:t>
            </a:r>
          </a:p>
        </p:txBody>
      </p:sp>
    </p:spTree>
    <p:extLst>
      <p:ext uri="{BB962C8B-B14F-4D97-AF65-F5344CB8AC3E}">
        <p14:creationId xmlns:p14="http://schemas.microsoft.com/office/powerpoint/2010/main" val="1869187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19EFB-9677-CAB2-35B3-F8898BBC5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Sextupole</a:t>
            </a:r>
            <a:r>
              <a:rPr lang="en-US" dirty="0"/>
              <a:t>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464EF-2F21-1F36-BF72-CA9458F9B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4043"/>
            <a:ext cx="11353800" cy="4351338"/>
          </a:xfrm>
        </p:spPr>
        <p:txBody>
          <a:bodyPr/>
          <a:lstStyle/>
          <a:p>
            <a:r>
              <a:rPr lang="en-US" dirty="0"/>
              <a:t>Like FMC, fields are weak, but apertures are large (2 inch beampipe in EEX</a:t>
            </a:r>
          </a:p>
          <a:p>
            <a:pPr lvl="1"/>
            <a:r>
              <a:rPr lang="en-US" dirty="0"/>
              <a:t>Need only ~60 T/m</a:t>
            </a:r>
            <a:r>
              <a:rPr lang="en-US" baseline="30000" dirty="0"/>
              <a:t>2</a:t>
            </a:r>
          </a:p>
          <a:p>
            <a:pPr lvl="1"/>
            <a:r>
              <a:rPr lang="en-US" dirty="0"/>
              <a:t>Current limited, changing coil geometry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1D4536-D446-BCAE-B322-58611271A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3496" y="3016251"/>
            <a:ext cx="4672582" cy="34766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143C22-1E4F-2961-714C-8C55C0B7F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8538" y="2965451"/>
            <a:ext cx="46228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0921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0650E-7858-22A8-F0D7-78A87F680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629" y="-263326"/>
            <a:ext cx="10926137" cy="1325563"/>
          </a:xfrm>
        </p:spPr>
        <p:txBody>
          <a:bodyPr/>
          <a:lstStyle/>
          <a:p>
            <a:r>
              <a:rPr lang="en-US" b="1" dirty="0"/>
              <a:t>Measuring microbunching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9E7E5F-9845-89AE-86B2-2C61FFFECC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164" y="721620"/>
            <a:ext cx="1051560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3 micron modulation yields 800 nm microbunching </a:t>
            </a:r>
          </a:p>
          <a:p>
            <a:pPr lvl="1"/>
            <a:r>
              <a:rPr lang="en-US" sz="2000" dirty="0"/>
              <a:t>Coherent radiation measurement</a:t>
            </a:r>
          </a:p>
          <a:p>
            <a:pPr lvl="1"/>
            <a:r>
              <a:rPr lang="en-US" sz="2000" dirty="0"/>
              <a:t>Copious existing optics/detectors</a:t>
            </a:r>
          </a:p>
          <a:p>
            <a:r>
              <a:rPr lang="en-US" sz="2400" dirty="0"/>
              <a:t>Use CTR; method well established</a:t>
            </a:r>
          </a:p>
          <a:p>
            <a:pPr lvl="1"/>
            <a:r>
              <a:rPr lang="en-US" sz="2000" dirty="0"/>
              <a:t>Far IR to optical</a:t>
            </a:r>
          </a:p>
          <a:p>
            <a:pPr lvl="1"/>
            <a:r>
              <a:rPr lang="en-US" sz="2000" dirty="0"/>
              <a:t>800 nm </a:t>
            </a:r>
            <a:r>
              <a:rPr lang="en-US" sz="2000" i="1" dirty="0"/>
              <a:t>and harmonics</a:t>
            </a:r>
            <a:r>
              <a:rPr lang="en-US" sz="2000" dirty="0"/>
              <a:t> at VISA</a:t>
            </a:r>
          </a:p>
          <a:p>
            <a:pPr lvl="1"/>
            <a:endParaRPr lang="en-US" sz="2000" dirty="0"/>
          </a:p>
          <a:p>
            <a:r>
              <a:rPr lang="en-US" sz="2400" dirty="0"/>
              <a:t>~1E6 800 nm photons for this expt.</a:t>
            </a:r>
          </a:p>
          <a:p>
            <a:r>
              <a:rPr lang="en-US" sz="2400" dirty="0"/>
              <a:t>Coherent radiation</a:t>
            </a:r>
          </a:p>
          <a:p>
            <a:pPr lvl="1"/>
            <a:r>
              <a:rPr lang="en-US" sz="2000" dirty="0"/>
              <a:t>UCLA-Kurchatov undulator</a:t>
            </a:r>
          </a:p>
          <a:p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C6C72A-9882-413E-FE8B-5A89F0523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5179" y="1198215"/>
            <a:ext cx="5130800" cy="3911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87400D-6CAB-DC9B-DBAD-368294028D20}"/>
              </a:ext>
            </a:extLst>
          </p:cNvPr>
          <p:cNvSpPr txBox="1"/>
          <p:nvPr/>
        </p:nvSpPr>
        <p:spPr>
          <a:xfrm>
            <a:off x="2129883" y="68914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CA1CA3-2DAC-60F7-5EBA-AEFE47472D9B}"/>
              </a:ext>
            </a:extLst>
          </p:cNvPr>
          <p:cNvSpPr txBox="1"/>
          <p:nvPr/>
        </p:nvSpPr>
        <p:spPr>
          <a:xfrm>
            <a:off x="1017236" y="2969349"/>
            <a:ext cx="60997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0" i="0" dirty="0">
                <a:solidFill>
                  <a:srgbClr val="555555"/>
                </a:solidFill>
                <a:effectLst/>
                <a:latin typeface="Proxima Nova" panose="02000506030000020004" pitchFamily="2" charset="0"/>
              </a:rPr>
              <a:t>A. Tremaine, </a:t>
            </a:r>
            <a:r>
              <a:rPr lang="en-US" dirty="0">
                <a:solidFill>
                  <a:srgbClr val="555555"/>
                </a:solidFill>
                <a:latin typeface="Proxima Nova" panose="02000506030000020004" pitchFamily="2" charset="0"/>
              </a:rPr>
              <a:t>et al.  </a:t>
            </a:r>
            <a:r>
              <a:rPr lang="en-US" b="0" i="0" dirty="0">
                <a:solidFill>
                  <a:srgbClr val="555555"/>
                </a:solidFill>
                <a:effectLst/>
                <a:latin typeface="Proxima Nova" panose="02000506030000020004" pitchFamily="2" charset="0"/>
              </a:rPr>
              <a:t>Phys. Rev. Lett. </a:t>
            </a:r>
            <a:r>
              <a:rPr lang="en-US" b="1" i="0" dirty="0">
                <a:solidFill>
                  <a:srgbClr val="555555"/>
                </a:solidFill>
                <a:effectLst/>
                <a:latin typeface="Proxima Nova" panose="02000506030000020004" pitchFamily="2" charset="0"/>
              </a:rPr>
              <a:t>81</a:t>
            </a:r>
            <a:r>
              <a:rPr lang="en-US" b="0" i="0" dirty="0">
                <a:solidFill>
                  <a:srgbClr val="555555"/>
                </a:solidFill>
                <a:effectLst/>
                <a:latin typeface="Proxima Nova" panose="02000506030000020004" pitchFamily="2" charset="0"/>
              </a:rPr>
              <a:t>, 5816  (1998)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B61EED-98D0-A9A6-7422-1A087F11C9F1}"/>
              </a:ext>
            </a:extLst>
          </p:cNvPr>
          <p:cNvSpPr txBox="1"/>
          <p:nvPr/>
        </p:nvSpPr>
        <p:spPr>
          <a:xfrm>
            <a:off x="6365179" y="5054408"/>
            <a:ext cx="5422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First high gain SASE microbunching diagnosed with CTR </a:t>
            </a:r>
          </a:p>
        </p:txBody>
      </p:sp>
      <p:pic>
        <p:nvPicPr>
          <p:cNvPr id="6" name="image11.png">
            <a:extLst>
              <a:ext uri="{FF2B5EF4-FFF2-40B4-BE49-F238E27FC236}">
                <a16:creationId xmlns:a16="http://schemas.microsoft.com/office/drawing/2014/main" id="{0CF7BBA0-68AD-803F-94B3-3996AA44072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017236" y="4557210"/>
            <a:ext cx="5213511" cy="225523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1551958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DF90B-16C2-0D9A-E184-98CA40397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Coherent undulator radiation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9384F-45B7-F10F-FFF5-A461FFE07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UCLA undulator – 1E8 photons! </a:t>
            </a:r>
          </a:p>
          <a:p>
            <a:r>
              <a:rPr lang="en-US" dirty="0"/>
              <a:t>Harmonics and gain to be investigated</a:t>
            </a:r>
          </a:p>
        </p:txBody>
      </p:sp>
      <p:pic>
        <p:nvPicPr>
          <p:cNvPr id="5" name="image8.png">
            <a:extLst>
              <a:ext uri="{FF2B5EF4-FFF2-40B4-BE49-F238E27FC236}">
                <a16:creationId xmlns:a16="http://schemas.microsoft.com/office/drawing/2014/main" id="{07D28376-59E9-5ADA-003D-494B36E9F78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67743" y="3281363"/>
            <a:ext cx="4072742" cy="2895600"/>
          </a:xfrm>
          <a:prstGeom prst="rect">
            <a:avLst/>
          </a:prstGeom>
          <a:ln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0AEBEE1-2309-39A3-3A94-C20148E3F5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3039269"/>
            <a:ext cx="5032443" cy="333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6659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03D15-D568-C4C7-FAAC-DC573903A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60512" cy="1285255"/>
          </a:xfrm>
        </p:spPr>
        <p:txBody>
          <a:bodyPr/>
          <a:lstStyle/>
          <a:p>
            <a:r>
              <a:rPr lang="en-US" dirty="0"/>
              <a:t>AWA experiment on EEX-based micro-bunching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A4D01-B44C-9CEA-CFAA-766366C10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667" y="1650380"/>
            <a:ext cx="10515600" cy="466725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Critical test of new ultra-compact light source schemes</a:t>
            </a:r>
          </a:p>
          <a:p>
            <a:r>
              <a:rPr lang="en-US" dirty="0"/>
              <a:t>Beam dynamics analysis well underway </a:t>
            </a:r>
          </a:p>
          <a:p>
            <a:pPr lvl="1"/>
            <a:r>
              <a:rPr lang="en-US" dirty="0"/>
              <a:t>CSR and nonlinearities limits</a:t>
            </a:r>
          </a:p>
          <a:p>
            <a:pPr lvl="1"/>
            <a:r>
              <a:rPr lang="en-US" dirty="0"/>
              <a:t>Space-charge with GPT (also </a:t>
            </a:r>
          </a:p>
          <a:p>
            <a:r>
              <a:rPr lang="en-US" dirty="0"/>
              <a:t>Interesting challenges in beam size measurements</a:t>
            </a:r>
          </a:p>
          <a:p>
            <a:pPr lvl="1"/>
            <a:r>
              <a:rPr lang="en-US" dirty="0"/>
              <a:t>Micron scale beams with large full ROI</a:t>
            </a:r>
          </a:p>
          <a:p>
            <a:pPr lvl="1"/>
            <a:r>
              <a:rPr lang="en-US" dirty="0"/>
              <a:t>Radiation and collective effects active</a:t>
            </a:r>
          </a:p>
          <a:p>
            <a:r>
              <a:rPr lang="en-US" dirty="0"/>
              <a:t>EEX-based experiments beginning </a:t>
            </a:r>
          </a:p>
          <a:p>
            <a:pPr lvl="1"/>
            <a:r>
              <a:rPr lang="en-US" dirty="0"/>
              <a:t>Demagnification</a:t>
            </a:r>
          </a:p>
          <a:p>
            <a:pPr lvl="1"/>
            <a:r>
              <a:rPr lang="en-US" dirty="0"/>
              <a:t>Emittance measurements</a:t>
            </a:r>
          </a:p>
          <a:p>
            <a:pPr lvl="1"/>
            <a:r>
              <a:rPr lang="en-US" dirty="0"/>
              <a:t>New hardware</a:t>
            </a:r>
          </a:p>
          <a:p>
            <a:pPr lvl="1"/>
            <a:r>
              <a:rPr lang="en-US" dirty="0"/>
              <a:t>EEX commissioning</a:t>
            </a:r>
          </a:p>
          <a:p>
            <a:r>
              <a:rPr lang="en-US" dirty="0"/>
              <a:t>Exciting program; heavy student involvement. Open collaboration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21B739-47BA-63AC-8057-A29D2156B4FA}"/>
              </a:ext>
            </a:extLst>
          </p:cNvPr>
          <p:cNvSpPr txBox="1"/>
          <p:nvPr/>
        </p:nvSpPr>
        <p:spPr>
          <a:xfrm>
            <a:off x="3657600" y="6389512"/>
            <a:ext cx="3412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Thanks to US DOE BES for </a:t>
            </a:r>
            <a:r>
              <a:rPr lang="en-US" dirty="0" err="1"/>
              <a:t>suppor</a:t>
            </a:r>
            <a:r>
              <a:rPr lang="en-US" dirty="0"/>
              <a:t> t</a:t>
            </a:r>
          </a:p>
        </p:txBody>
      </p:sp>
    </p:spTree>
    <p:extLst>
      <p:ext uri="{BB962C8B-B14F-4D97-AF65-F5344CB8AC3E}">
        <p14:creationId xmlns:p14="http://schemas.microsoft.com/office/powerpoint/2010/main" val="2692438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12253</TotalTime>
  <Words>1503</Words>
  <Application>Microsoft Macintosh PowerPoint</Application>
  <PresentationFormat>Widescreen</PresentationFormat>
  <Paragraphs>320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5" baseType="lpstr">
      <vt:lpstr>Google Sans</vt:lpstr>
      <vt:lpstr>Liberation Sans</vt:lpstr>
      <vt:lpstr>Liberation Serif</vt:lpstr>
      <vt:lpstr>Arial</vt:lpstr>
      <vt:lpstr>Calibri</vt:lpstr>
      <vt:lpstr>Calibri Light</vt:lpstr>
      <vt:lpstr>Cambria</vt:lpstr>
      <vt:lpstr>Cambria Math</vt:lpstr>
      <vt:lpstr>Proxima Nova</vt:lpstr>
      <vt:lpstr>Symbol</vt:lpstr>
      <vt:lpstr>Office Theme</vt:lpstr>
      <vt:lpstr> The EEX-enabled microbunching experiment at the  Argonne Wakefield Accelerator</vt:lpstr>
      <vt:lpstr>Motivation</vt:lpstr>
      <vt:lpstr>AAC application: beam shaping for wakefield accelerators</vt:lpstr>
      <vt:lpstr>How does EEX work?</vt:lpstr>
      <vt:lpstr>PowerPoint Presentation</vt:lpstr>
      <vt:lpstr>PowerPoint Presentation</vt:lpstr>
      <vt:lpstr>PowerPoint Presentation</vt:lpstr>
      <vt:lpstr>Micro-bunching with EEX at the AWA </vt:lpstr>
      <vt:lpstr>Overview of Experimental Approach</vt:lpstr>
      <vt:lpstr>The beginning:  low charge (1 pC) operation chosen</vt:lpstr>
      <vt:lpstr>Emittance: quad scans</vt:lpstr>
      <vt:lpstr>Measuring micron-scale beam features</vt:lpstr>
      <vt:lpstr>Micro-patterning: CXFEL uses diffraction</vt:lpstr>
      <vt:lpstr>TEM grid used for micro-patterning at micron level</vt:lpstr>
      <vt:lpstr>Bonus: emittance measurement with TEM grid</vt:lpstr>
      <vt:lpstr>Recent analysis more detailed</vt:lpstr>
      <vt:lpstr>Demagnification section </vt:lpstr>
      <vt:lpstr>Sextupole Correction of 2nd order non-ideal behavior </vt:lpstr>
      <vt:lpstr>Effect of Beam Charge on Bunching Factor and LPS</vt:lpstr>
      <vt:lpstr>Fundamental mode cavity development</vt:lpstr>
      <vt:lpstr>Sextupole design</vt:lpstr>
      <vt:lpstr>Measuring microbunching</vt:lpstr>
      <vt:lpstr>Coherent undulator radiation</vt:lpstr>
      <vt:lpstr>AWA experiment on EEX-based micro-bunching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Coherent radiation from initially modulated beams using emittance exchange at the Argonne Wakefield Accelerator</dc:title>
  <dc:creator>Microsoft Office User</dc:creator>
  <cp:lastModifiedBy>Microsoft Office User</cp:lastModifiedBy>
  <cp:revision>11</cp:revision>
  <cp:lastPrinted>2024-11-13T02:26:46Z</cp:lastPrinted>
  <dcterms:created xsi:type="dcterms:W3CDTF">2024-07-22T16:46:21Z</dcterms:created>
  <dcterms:modified xsi:type="dcterms:W3CDTF">2026-07-30T20:45:00Z</dcterms:modified>
</cp:coreProperties>
</file>