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6" r:id="rId3"/>
    <p:sldId id="741" r:id="rId4"/>
    <p:sldId id="743" r:id="rId5"/>
    <p:sldId id="742" r:id="rId6"/>
    <p:sldId id="744" r:id="rId7"/>
    <p:sldId id="745" r:id="rId8"/>
    <p:sldId id="746" r:id="rId9"/>
    <p:sldId id="747" r:id="rId10"/>
    <p:sldId id="748" r:id="rId11"/>
    <p:sldId id="749" r:id="rId12"/>
    <p:sldId id="75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94660"/>
  </p:normalViewPr>
  <p:slideViewPr>
    <p:cSldViewPr snapToGrid="0">
      <p:cViewPr>
        <p:scale>
          <a:sx n="75" d="100"/>
          <a:sy n="75" d="100"/>
        </p:scale>
        <p:origin x="41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osfran\Documents\Research\ELI-NP\Fiber_Stack\Averaged%20decay%20-%20Transverse%20Profiles%20at%20GeV'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osfran\Documents\Research\ELI-NP\Fiber_Stack\Averaged%20decay%20-%20Transverse%20Profiles%20at%20GeV'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osfran\Documents\Research\ELI-NP\Fiber_Stack\Averaged%20decay%20-%20Transverse%20Profiles%20at%20GeV'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osfran\Documents\Research\ELI-NP\Fiber_Stack\Averaged%20decay%20-%20Transverse%20Profiles%20at%20GeV'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Percentage Contained at 1R_M</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6087113437800064"/>
          <c:y val="0.19480017848849687"/>
          <c:w val="0.69317477488429613"/>
          <c:h val="0.6199142047646834"/>
        </c:manualLayout>
      </c:layout>
      <c:scatterChart>
        <c:scatterStyle val="lineMarker"/>
        <c:varyColors val="0"/>
        <c:ser>
          <c:idx val="0"/>
          <c:order val="0"/>
          <c:tx>
            <c:strRef>
              <c:f>Comparisons!$C$2</c:f>
              <c:strCache>
                <c:ptCount val="1"/>
                <c:pt idx="0">
                  <c:v>6 GeV</c:v>
                </c:pt>
              </c:strCache>
            </c:strRef>
          </c:tx>
          <c:spPr>
            <a:ln w="9525" cap="rnd">
              <a:solidFill>
                <a:schemeClr val="accent1"/>
              </a:solidFill>
              <a:round/>
            </a:ln>
            <a:effectLst/>
          </c:spPr>
          <c:marker>
            <c:symbol val="circle"/>
            <c:size val="5"/>
            <c:spPr>
              <a:solidFill>
                <a:schemeClr val="accent1"/>
              </a:solidFill>
              <a:ln w="31750">
                <a:solidFill>
                  <a:schemeClr val="accent1"/>
                </a:solidFill>
              </a:ln>
              <a:effectLst/>
            </c:spPr>
          </c:marker>
          <c:xVal>
            <c:numRef>
              <c:f>Comparisons!$B$3:$B$18</c:f>
              <c:numCache>
                <c:formatCode>General</c:formatCode>
                <c:ptCount val="16"/>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numCache>
            </c:numRef>
          </c:xVal>
          <c:yVal>
            <c:numRef>
              <c:f>Comparisons!$C$3:$C$18</c:f>
              <c:numCache>
                <c:formatCode>0.00%</c:formatCode>
                <c:ptCount val="16"/>
                <c:pt idx="1">
                  <c:v>0.98860000000000003</c:v>
                </c:pt>
                <c:pt idx="2">
                  <c:v>0.99390000000000001</c:v>
                </c:pt>
                <c:pt idx="3">
                  <c:v>0.98909999999999998</c:v>
                </c:pt>
                <c:pt idx="4">
                  <c:v>0.98580000000000001</c:v>
                </c:pt>
                <c:pt idx="5">
                  <c:v>0.98399999999999999</c:v>
                </c:pt>
                <c:pt idx="6">
                  <c:v>0.98080000000000001</c:v>
                </c:pt>
                <c:pt idx="7">
                  <c:v>0.97529999999999994</c:v>
                </c:pt>
                <c:pt idx="8">
                  <c:v>0.97130000000000005</c:v>
                </c:pt>
                <c:pt idx="9">
                  <c:v>0.96460000000000001</c:v>
                </c:pt>
                <c:pt idx="10">
                  <c:v>0.96150000000000002</c:v>
                </c:pt>
                <c:pt idx="11">
                  <c:v>0.93700000000000006</c:v>
                </c:pt>
                <c:pt idx="12">
                  <c:v>0.90510000000000002</c:v>
                </c:pt>
                <c:pt idx="13">
                  <c:v>0.86450000000000005</c:v>
                </c:pt>
                <c:pt idx="14">
                  <c:v>0.80720000000000003</c:v>
                </c:pt>
                <c:pt idx="15">
                  <c:v>0.74199999999999999</c:v>
                </c:pt>
              </c:numCache>
            </c:numRef>
          </c:yVal>
          <c:smooth val="0"/>
          <c:extLst>
            <c:ext xmlns:c16="http://schemas.microsoft.com/office/drawing/2014/chart" uri="{C3380CC4-5D6E-409C-BE32-E72D297353CC}">
              <c16:uniqueId val="{00000000-4407-4EBD-A7DE-CC59477C9292}"/>
            </c:ext>
          </c:extLst>
        </c:ser>
        <c:ser>
          <c:idx val="1"/>
          <c:order val="1"/>
          <c:tx>
            <c:strRef>
              <c:f>Comparisons!$D$2</c:f>
              <c:strCache>
                <c:ptCount val="1"/>
                <c:pt idx="0">
                  <c:v>10 GeV</c:v>
                </c:pt>
              </c:strCache>
            </c:strRef>
          </c:tx>
          <c:spPr>
            <a:ln w="9525" cap="rnd">
              <a:solidFill>
                <a:schemeClr val="accent2"/>
              </a:solidFill>
              <a:round/>
            </a:ln>
            <a:effectLst/>
          </c:spPr>
          <c:marker>
            <c:symbol val="circle"/>
            <c:size val="5"/>
            <c:spPr>
              <a:solidFill>
                <a:schemeClr val="accent2"/>
              </a:solidFill>
              <a:ln w="31750">
                <a:solidFill>
                  <a:schemeClr val="accent2"/>
                </a:solidFill>
              </a:ln>
              <a:effectLst/>
            </c:spPr>
          </c:marker>
          <c:xVal>
            <c:numRef>
              <c:f>Comparisons!$B$3:$B$18</c:f>
              <c:numCache>
                <c:formatCode>General</c:formatCode>
                <c:ptCount val="16"/>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numCache>
            </c:numRef>
          </c:xVal>
          <c:yVal>
            <c:numRef>
              <c:f>Comparisons!$D$3:$D$18</c:f>
              <c:numCache>
                <c:formatCode>0.00%</c:formatCode>
                <c:ptCount val="16"/>
                <c:pt idx="1">
                  <c:v>0.98529999999999995</c:v>
                </c:pt>
                <c:pt idx="2">
                  <c:v>0.99250000000000005</c:v>
                </c:pt>
                <c:pt idx="3">
                  <c:v>0.99009999999999998</c:v>
                </c:pt>
                <c:pt idx="4">
                  <c:v>0.98970000000000002</c:v>
                </c:pt>
                <c:pt idx="5">
                  <c:v>0.98460000000000003</c:v>
                </c:pt>
                <c:pt idx="6">
                  <c:v>0.98329999999999995</c:v>
                </c:pt>
                <c:pt idx="7">
                  <c:v>0.97829999999999995</c:v>
                </c:pt>
                <c:pt idx="8">
                  <c:v>0.97629999999999995</c:v>
                </c:pt>
                <c:pt idx="9">
                  <c:v>0.97299999999999998</c:v>
                </c:pt>
                <c:pt idx="10">
                  <c:v>0.96740000000000004</c:v>
                </c:pt>
                <c:pt idx="11">
                  <c:v>0.94769999999999999</c:v>
                </c:pt>
                <c:pt idx="12">
                  <c:v>0.91779999999999995</c:v>
                </c:pt>
                <c:pt idx="13">
                  <c:v>0.879</c:v>
                </c:pt>
                <c:pt idx="14">
                  <c:v>0.8448</c:v>
                </c:pt>
                <c:pt idx="15">
                  <c:v>0.77100000000000002</c:v>
                </c:pt>
              </c:numCache>
            </c:numRef>
          </c:yVal>
          <c:smooth val="0"/>
          <c:extLst>
            <c:ext xmlns:c16="http://schemas.microsoft.com/office/drawing/2014/chart" uri="{C3380CC4-5D6E-409C-BE32-E72D297353CC}">
              <c16:uniqueId val="{00000001-4407-4EBD-A7DE-CC59477C9292}"/>
            </c:ext>
          </c:extLst>
        </c:ser>
        <c:ser>
          <c:idx val="2"/>
          <c:order val="2"/>
          <c:tx>
            <c:strRef>
              <c:f>Comparisons!$E$2</c:f>
              <c:strCache>
                <c:ptCount val="1"/>
                <c:pt idx="0">
                  <c:v>15 GeV</c:v>
                </c:pt>
              </c:strCache>
            </c:strRef>
          </c:tx>
          <c:spPr>
            <a:ln w="9525" cap="rnd">
              <a:solidFill>
                <a:schemeClr val="accent3"/>
              </a:solidFill>
              <a:round/>
            </a:ln>
            <a:effectLst/>
          </c:spPr>
          <c:marker>
            <c:symbol val="circle"/>
            <c:size val="5"/>
            <c:spPr>
              <a:solidFill>
                <a:schemeClr val="accent3"/>
              </a:solidFill>
              <a:ln w="31750">
                <a:solidFill>
                  <a:schemeClr val="accent3"/>
                </a:solidFill>
              </a:ln>
              <a:effectLst/>
            </c:spPr>
          </c:marker>
          <c:xVal>
            <c:numRef>
              <c:f>Comparisons!$B$3:$B$18</c:f>
              <c:numCache>
                <c:formatCode>General</c:formatCode>
                <c:ptCount val="16"/>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numCache>
            </c:numRef>
          </c:xVal>
          <c:yVal>
            <c:numRef>
              <c:f>Comparisons!$E$3:$E$18</c:f>
              <c:numCache>
                <c:formatCode>0.00%</c:formatCode>
                <c:ptCount val="16"/>
                <c:pt idx="1">
                  <c:v>0.98450000000000004</c:v>
                </c:pt>
                <c:pt idx="2">
                  <c:v>0.99270000000000003</c:v>
                </c:pt>
                <c:pt idx="3">
                  <c:v>0.99039999999999995</c:v>
                </c:pt>
                <c:pt idx="4">
                  <c:v>0.98839999999999995</c:v>
                </c:pt>
                <c:pt idx="5">
                  <c:v>0.98709999999999998</c:v>
                </c:pt>
                <c:pt idx="6">
                  <c:v>0.98299999999999998</c:v>
                </c:pt>
                <c:pt idx="7">
                  <c:v>0.98160000000000003</c:v>
                </c:pt>
                <c:pt idx="8">
                  <c:v>0.97860000000000003</c:v>
                </c:pt>
                <c:pt idx="9">
                  <c:v>0.97550000000000003</c:v>
                </c:pt>
                <c:pt idx="10">
                  <c:v>0.96970000000000001</c:v>
                </c:pt>
                <c:pt idx="11">
                  <c:v>0.95209999999999995</c:v>
                </c:pt>
                <c:pt idx="12">
                  <c:v>0.92889999999999995</c:v>
                </c:pt>
                <c:pt idx="13">
                  <c:v>0.89510000000000001</c:v>
                </c:pt>
                <c:pt idx="14">
                  <c:v>0.84889999999999999</c:v>
                </c:pt>
                <c:pt idx="15">
                  <c:v>0.80720000000000003</c:v>
                </c:pt>
              </c:numCache>
            </c:numRef>
          </c:yVal>
          <c:smooth val="0"/>
          <c:extLst>
            <c:ext xmlns:c16="http://schemas.microsoft.com/office/drawing/2014/chart" uri="{C3380CC4-5D6E-409C-BE32-E72D297353CC}">
              <c16:uniqueId val="{00000002-4407-4EBD-A7DE-CC59477C9292}"/>
            </c:ext>
          </c:extLst>
        </c:ser>
        <c:ser>
          <c:idx val="3"/>
          <c:order val="3"/>
          <c:tx>
            <c:strRef>
              <c:f>Comparisons!$F$2</c:f>
              <c:strCache>
                <c:ptCount val="1"/>
                <c:pt idx="0">
                  <c:v>20 GeV</c:v>
                </c:pt>
              </c:strCache>
            </c:strRef>
          </c:tx>
          <c:spPr>
            <a:ln w="9525" cap="rnd">
              <a:solidFill>
                <a:schemeClr val="accent4"/>
              </a:solidFill>
              <a:round/>
            </a:ln>
            <a:effectLst/>
          </c:spPr>
          <c:marker>
            <c:symbol val="circle"/>
            <c:size val="5"/>
            <c:spPr>
              <a:solidFill>
                <a:schemeClr val="accent4"/>
              </a:solidFill>
              <a:ln w="31750">
                <a:solidFill>
                  <a:schemeClr val="accent4"/>
                </a:solidFill>
              </a:ln>
              <a:effectLst/>
            </c:spPr>
          </c:marker>
          <c:xVal>
            <c:numRef>
              <c:f>Comparisons!$B$3:$B$18</c:f>
              <c:numCache>
                <c:formatCode>General</c:formatCode>
                <c:ptCount val="16"/>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numCache>
            </c:numRef>
          </c:xVal>
          <c:yVal>
            <c:numRef>
              <c:f>Comparisons!$F$3:$F$18</c:f>
              <c:numCache>
                <c:formatCode>0.00%</c:formatCode>
                <c:ptCount val="16"/>
                <c:pt idx="1">
                  <c:v>0.97650000000000003</c:v>
                </c:pt>
                <c:pt idx="2">
                  <c:v>0.99229999999999996</c:v>
                </c:pt>
                <c:pt idx="3">
                  <c:v>0.99139999999999995</c:v>
                </c:pt>
                <c:pt idx="4">
                  <c:v>0.98870000000000002</c:v>
                </c:pt>
                <c:pt idx="5">
                  <c:v>0.98709999999999998</c:v>
                </c:pt>
                <c:pt idx="6">
                  <c:v>0.98460000000000003</c:v>
                </c:pt>
                <c:pt idx="7">
                  <c:v>0.98160000000000003</c:v>
                </c:pt>
                <c:pt idx="8">
                  <c:v>0.97919999999999996</c:v>
                </c:pt>
                <c:pt idx="9">
                  <c:v>0.97909999999999997</c:v>
                </c:pt>
                <c:pt idx="10">
                  <c:v>0.9708</c:v>
                </c:pt>
                <c:pt idx="11">
                  <c:v>0.95640000000000003</c:v>
                </c:pt>
                <c:pt idx="12">
                  <c:v>0.93389999999999995</c:v>
                </c:pt>
                <c:pt idx="13">
                  <c:v>0.90569999999999995</c:v>
                </c:pt>
                <c:pt idx="14">
                  <c:v>0.8629</c:v>
                </c:pt>
                <c:pt idx="15">
                  <c:v>0.81210000000000004</c:v>
                </c:pt>
              </c:numCache>
            </c:numRef>
          </c:yVal>
          <c:smooth val="0"/>
          <c:extLst>
            <c:ext xmlns:c16="http://schemas.microsoft.com/office/drawing/2014/chart" uri="{C3380CC4-5D6E-409C-BE32-E72D297353CC}">
              <c16:uniqueId val="{00000003-4407-4EBD-A7DE-CC59477C9292}"/>
            </c:ext>
          </c:extLst>
        </c:ser>
        <c:dLbls>
          <c:showLegendKey val="0"/>
          <c:showVal val="0"/>
          <c:showCatName val="0"/>
          <c:showSerName val="0"/>
          <c:showPercent val="0"/>
          <c:showBubbleSize val="0"/>
        </c:dLbls>
        <c:axId val="1341970095"/>
        <c:axId val="1638398591"/>
      </c:scatterChart>
      <c:valAx>
        <c:axId val="1341970095"/>
        <c:scaling>
          <c:orientation val="minMax"/>
          <c:max val="120"/>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mm</a:t>
                </a:r>
              </a:p>
            </c:rich>
          </c:tx>
          <c:layout>
            <c:manualLayout>
              <c:xMode val="edge"/>
              <c:yMode val="edge"/>
              <c:x val="0.48163284264192063"/>
              <c:y val="0.8787808358935570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38398591"/>
        <c:crosses val="autoZero"/>
        <c:crossBetween val="midCat"/>
        <c:majorUnit val="30"/>
      </c:valAx>
      <c:valAx>
        <c:axId val="1638398591"/>
        <c:scaling>
          <c:orientation val="minMax"/>
          <c:max val="1.05"/>
          <c:min val="0.720000000000000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b="0" i="0" u="none" strike="noStrike" kern="1200" baseline="0" dirty="0">
                    <a:solidFill>
                      <a:prstClr val="black">
                        <a:lumMod val="65000"/>
                        <a:lumOff val="35000"/>
                      </a:prstClr>
                    </a:solidFill>
                  </a:rPr>
                  <a:t>Energy deposited</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41970095"/>
        <c:crosses val="autoZero"/>
        <c:crossBetween val="midCat"/>
      </c:valAx>
      <c:spPr>
        <a:noFill/>
        <a:ln>
          <a:noFill/>
        </a:ln>
        <a:effectLst/>
      </c:spPr>
    </c:plotArea>
    <c:legend>
      <c:legendPos val="b"/>
      <c:layout>
        <c:manualLayout>
          <c:xMode val="edge"/>
          <c:yMode val="edge"/>
          <c:x val="0.27801801305533369"/>
          <c:y val="0.53847159092553898"/>
          <c:w val="0.39036253615889588"/>
          <c:h val="0.2199320701564007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Percentage Contained</a:t>
            </a:r>
            <a:r>
              <a:rPr lang="en-US" sz="1800" baseline="0"/>
              <a:t> at 1.56R_M (full detector)</a:t>
            </a:r>
            <a:endParaRPr lang="en-US" sz="180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855783486228081"/>
          <c:y val="0.17487159103082378"/>
          <c:w val="0.71958271559678333"/>
          <c:h val="0.63051799135107101"/>
        </c:manualLayout>
      </c:layout>
      <c:scatterChart>
        <c:scatterStyle val="smoothMarker"/>
        <c:varyColors val="0"/>
        <c:ser>
          <c:idx val="0"/>
          <c:order val="0"/>
          <c:tx>
            <c:strRef>
              <c:f>Comparisons!$C$24</c:f>
              <c:strCache>
                <c:ptCount val="1"/>
                <c:pt idx="0">
                  <c:v>6 GeV</c:v>
                </c:pt>
              </c:strCache>
            </c:strRef>
          </c:tx>
          <c:spPr>
            <a:ln w="9525" cap="rnd">
              <a:solidFill>
                <a:schemeClr val="accent1"/>
              </a:solidFill>
              <a:round/>
            </a:ln>
            <a:effectLst/>
          </c:spPr>
          <c:marker>
            <c:symbol val="circle"/>
            <c:size val="5"/>
            <c:spPr>
              <a:solidFill>
                <a:schemeClr val="accent1"/>
              </a:solidFill>
              <a:ln w="31750">
                <a:solidFill>
                  <a:schemeClr val="accent1"/>
                </a:solidFill>
              </a:ln>
              <a:effectLst/>
            </c:spPr>
          </c:marker>
          <c:xVal>
            <c:numRef>
              <c:f>Comparisons!$B$25:$B$40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Comparisons!$C$25:$C$40</c:f>
              <c:numCache>
                <c:formatCode>0.00%</c:formatCode>
                <c:ptCount val="16"/>
                <c:pt idx="0">
                  <c:v>0.99829999999999997</c:v>
                </c:pt>
                <c:pt idx="1">
                  <c:v>0.99950000000000006</c:v>
                </c:pt>
                <c:pt idx="2">
                  <c:v>0.99860000000000004</c:v>
                </c:pt>
                <c:pt idx="3">
                  <c:v>0.998</c:v>
                </c:pt>
                <c:pt idx="4">
                  <c:v>0.99760000000000004</c:v>
                </c:pt>
                <c:pt idx="5">
                  <c:v>0.99690000000000001</c:v>
                </c:pt>
                <c:pt idx="6">
                  <c:v>0.99529999999999996</c:v>
                </c:pt>
                <c:pt idx="7">
                  <c:v>0.99399999999999999</c:v>
                </c:pt>
                <c:pt idx="8">
                  <c:v>0.99160000000000004</c:v>
                </c:pt>
                <c:pt idx="9">
                  <c:v>0.99099999999999999</c:v>
                </c:pt>
                <c:pt idx="10">
                  <c:v>0.97970000000000002</c:v>
                </c:pt>
                <c:pt idx="11">
                  <c:v>0.96350000000000002</c:v>
                </c:pt>
                <c:pt idx="12">
                  <c:v>0.9385</c:v>
                </c:pt>
                <c:pt idx="13">
                  <c:v>0.9</c:v>
                </c:pt>
                <c:pt idx="14">
                  <c:v>0.84760000000000002</c:v>
                </c:pt>
                <c:pt idx="15">
                  <c:v>1E-4</c:v>
                </c:pt>
              </c:numCache>
            </c:numRef>
          </c:yVal>
          <c:smooth val="1"/>
          <c:extLst>
            <c:ext xmlns:c16="http://schemas.microsoft.com/office/drawing/2014/chart" uri="{C3380CC4-5D6E-409C-BE32-E72D297353CC}">
              <c16:uniqueId val="{00000000-584F-40C3-8CA8-176A90845E8A}"/>
            </c:ext>
          </c:extLst>
        </c:ser>
        <c:ser>
          <c:idx val="1"/>
          <c:order val="1"/>
          <c:tx>
            <c:strRef>
              <c:f>Comparisons!$D$24</c:f>
              <c:strCache>
                <c:ptCount val="1"/>
                <c:pt idx="0">
                  <c:v>10 GeV</c:v>
                </c:pt>
              </c:strCache>
            </c:strRef>
          </c:tx>
          <c:spPr>
            <a:ln w="9525" cap="rnd">
              <a:solidFill>
                <a:schemeClr val="accent2"/>
              </a:solidFill>
              <a:round/>
            </a:ln>
            <a:effectLst/>
          </c:spPr>
          <c:marker>
            <c:symbol val="circle"/>
            <c:size val="5"/>
            <c:spPr>
              <a:solidFill>
                <a:schemeClr val="accent2"/>
              </a:solidFill>
              <a:ln w="31750">
                <a:solidFill>
                  <a:schemeClr val="accent2"/>
                </a:solidFill>
              </a:ln>
              <a:effectLst/>
            </c:spPr>
          </c:marker>
          <c:xVal>
            <c:numRef>
              <c:f>Comparisons!$B$25:$B$40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Comparisons!$D$25:$D$40</c:f>
              <c:numCache>
                <c:formatCode>0.00%</c:formatCode>
                <c:ptCount val="16"/>
                <c:pt idx="0">
                  <c:v>0.99750000000000005</c:v>
                </c:pt>
                <c:pt idx="1">
                  <c:v>0.99919999999999998</c:v>
                </c:pt>
                <c:pt idx="2">
                  <c:v>0.99880000000000002</c:v>
                </c:pt>
                <c:pt idx="3">
                  <c:v>0.99880000000000002</c:v>
                </c:pt>
                <c:pt idx="4">
                  <c:v>0.99780000000000002</c:v>
                </c:pt>
                <c:pt idx="5">
                  <c:v>0.99750000000000005</c:v>
                </c:pt>
                <c:pt idx="6">
                  <c:v>0.99619999999999997</c:v>
                </c:pt>
                <c:pt idx="7">
                  <c:v>0.99570000000000003</c:v>
                </c:pt>
                <c:pt idx="8">
                  <c:v>0.99480000000000002</c:v>
                </c:pt>
                <c:pt idx="9">
                  <c:v>0.99309999999999998</c:v>
                </c:pt>
                <c:pt idx="10">
                  <c:v>0.98519999999999996</c:v>
                </c:pt>
                <c:pt idx="11">
                  <c:v>0.97009999999999996</c:v>
                </c:pt>
                <c:pt idx="12">
                  <c:v>0.94640000000000002</c:v>
                </c:pt>
                <c:pt idx="13">
                  <c:v>0.92979999999999996</c:v>
                </c:pt>
                <c:pt idx="14">
                  <c:v>0.87150000000000005</c:v>
                </c:pt>
                <c:pt idx="15">
                  <c:v>0.85360000000000003</c:v>
                </c:pt>
              </c:numCache>
            </c:numRef>
          </c:yVal>
          <c:smooth val="1"/>
          <c:extLst>
            <c:ext xmlns:c16="http://schemas.microsoft.com/office/drawing/2014/chart" uri="{C3380CC4-5D6E-409C-BE32-E72D297353CC}">
              <c16:uniqueId val="{00000001-584F-40C3-8CA8-176A90845E8A}"/>
            </c:ext>
          </c:extLst>
        </c:ser>
        <c:ser>
          <c:idx val="2"/>
          <c:order val="2"/>
          <c:tx>
            <c:strRef>
              <c:f>Comparisons!$E$24</c:f>
              <c:strCache>
                <c:ptCount val="1"/>
                <c:pt idx="0">
                  <c:v>15 GeV</c:v>
                </c:pt>
              </c:strCache>
            </c:strRef>
          </c:tx>
          <c:spPr>
            <a:ln w="9525" cap="rnd">
              <a:solidFill>
                <a:schemeClr val="accent3"/>
              </a:solidFill>
              <a:round/>
            </a:ln>
            <a:effectLst/>
          </c:spPr>
          <c:marker>
            <c:symbol val="circle"/>
            <c:size val="5"/>
            <c:spPr>
              <a:solidFill>
                <a:schemeClr val="accent3"/>
              </a:solidFill>
              <a:ln w="31750">
                <a:solidFill>
                  <a:schemeClr val="accent3"/>
                </a:solidFill>
              </a:ln>
              <a:effectLst/>
            </c:spPr>
          </c:marker>
          <c:xVal>
            <c:numRef>
              <c:f>Comparisons!$B$25:$B$40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Comparisons!$E$25:$E$40</c:f>
              <c:numCache>
                <c:formatCode>0.00%</c:formatCode>
                <c:ptCount val="16"/>
                <c:pt idx="0">
                  <c:v>0.99729999999999996</c:v>
                </c:pt>
                <c:pt idx="1">
                  <c:v>0.99919999999999998</c:v>
                </c:pt>
                <c:pt idx="2">
                  <c:v>0.99890000000000001</c:v>
                </c:pt>
                <c:pt idx="3">
                  <c:v>0.99850000000000005</c:v>
                </c:pt>
                <c:pt idx="4">
                  <c:v>0.99829999999999997</c:v>
                </c:pt>
                <c:pt idx="5">
                  <c:v>0.99739999999999995</c:v>
                </c:pt>
                <c:pt idx="6">
                  <c:v>0.99709999999999999</c:v>
                </c:pt>
                <c:pt idx="7">
                  <c:v>0.99639999999999995</c:v>
                </c:pt>
                <c:pt idx="8">
                  <c:v>0.99550000000000005</c:v>
                </c:pt>
                <c:pt idx="9">
                  <c:v>0.99370000000000003</c:v>
                </c:pt>
                <c:pt idx="10">
                  <c:v>0.98670000000000002</c:v>
                </c:pt>
                <c:pt idx="11">
                  <c:v>0.97640000000000005</c:v>
                </c:pt>
                <c:pt idx="12">
                  <c:v>0.95860000000000001</c:v>
                </c:pt>
                <c:pt idx="13">
                  <c:v>0.92879999999999996</c:v>
                </c:pt>
                <c:pt idx="14">
                  <c:v>0.90190000000000003</c:v>
                </c:pt>
                <c:pt idx="15">
                  <c:v>0.85</c:v>
                </c:pt>
              </c:numCache>
            </c:numRef>
          </c:yVal>
          <c:smooth val="1"/>
          <c:extLst>
            <c:ext xmlns:c16="http://schemas.microsoft.com/office/drawing/2014/chart" uri="{C3380CC4-5D6E-409C-BE32-E72D297353CC}">
              <c16:uniqueId val="{00000002-584F-40C3-8CA8-176A90845E8A}"/>
            </c:ext>
          </c:extLst>
        </c:ser>
        <c:ser>
          <c:idx val="3"/>
          <c:order val="3"/>
          <c:tx>
            <c:strRef>
              <c:f>Comparisons!$F$24</c:f>
              <c:strCache>
                <c:ptCount val="1"/>
                <c:pt idx="0">
                  <c:v>20 GeV</c:v>
                </c:pt>
              </c:strCache>
            </c:strRef>
          </c:tx>
          <c:spPr>
            <a:ln w="9525" cap="rnd">
              <a:solidFill>
                <a:schemeClr val="accent4"/>
              </a:solidFill>
              <a:round/>
            </a:ln>
            <a:effectLst/>
          </c:spPr>
          <c:marker>
            <c:symbol val="circle"/>
            <c:size val="5"/>
            <c:spPr>
              <a:solidFill>
                <a:schemeClr val="accent4"/>
              </a:solidFill>
              <a:ln w="31750">
                <a:solidFill>
                  <a:schemeClr val="accent4"/>
                </a:solidFill>
              </a:ln>
              <a:effectLst/>
            </c:spPr>
          </c:marker>
          <c:xVal>
            <c:numRef>
              <c:f>Comparisons!$B$25:$B$40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Comparisons!$F$25:$F$40</c:f>
              <c:numCache>
                <c:formatCode>0.00%</c:formatCode>
                <c:ptCount val="16"/>
                <c:pt idx="0">
                  <c:v>0.99480000000000002</c:v>
                </c:pt>
                <c:pt idx="1">
                  <c:v>0.99919999999999998</c:v>
                </c:pt>
                <c:pt idx="2">
                  <c:v>0.99909999999999999</c:v>
                </c:pt>
                <c:pt idx="3">
                  <c:v>0.99860000000000004</c:v>
                </c:pt>
                <c:pt idx="4">
                  <c:v>0.99829999999999997</c:v>
                </c:pt>
                <c:pt idx="5">
                  <c:v>0.99780000000000002</c:v>
                </c:pt>
                <c:pt idx="6">
                  <c:v>0.99709999999999999</c:v>
                </c:pt>
                <c:pt idx="7">
                  <c:v>0.99639999999999995</c:v>
                </c:pt>
                <c:pt idx="8">
                  <c:v>0.99660000000000004</c:v>
                </c:pt>
                <c:pt idx="9">
                  <c:v>0.99380000000000002</c:v>
                </c:pt>
                <c:pt idx="10">
                  <c:v>0.98850000000000005</c:v>
                </c:pt>
                <c:pt idx="11">
                  <c:v>0.97860000000000003</c:v>
                </c:pt>
                <c:pt idx="12">
                  <c:v>0.96489999999999998</c:v>
                </c:pt>
                <c:pt idx="13">
                  <c:v>0.93869999999999998</c:v>
                </c:pt>
                <c:pt idx="14">
                  <c:v>0.90369999999999995</c:v>
                </c:pt>
                <c:pt idx="15">
                  <c:v>0.88629999999999998</c:v>
                </c:pt>
              </c:numCache>
            </c:numRef>
          </c:yVal>
          <c:smooth val="1"/>
          <c:extLst>
            <c:ext xmlns:c16="http://schemas.microsoft.com/office/drawing/2014/chart" uri="{C3380CC4-5D6E-409C-BE32-E72D297353CC}">
              <c16:uniqueId val="{00000003-584F-40C3-8CA8-176A90845E8A}"/>
            </c:ext>
          </c:extLst>
        </c:ser>
        <c:dLbls>
          <c:showLegendKey val="0"/>
          <c:showVal val="0"/>
          <c:showCatName val="0"/>
          <c:showSerName val="0"/>
          <c:showPercent val="0"/>
          <c:showBubbleSize val="0"/>
        </c:dLbls>
        <c:axId val="7392639"/>
        <c:axId val="7393119"/>
      </c:scatterChart>
      <c:valAx>
        <c:axId val="7392639"/>
        <c:scaling>
          <c:orientation val="minMax"/>
          <c:max val="120"/>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mm</a:t>
                </a:r>
              </a:p>
            </c:rich>
          </c:tx>
          <c:layout>
            <c:manualLayout>
              <c:xMode val="edge"/>
              <c:yMode val="edge"/>
              <c:x val="0.47054325042287848"/>
              <c:y val="0.8508285268066054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93119"/>
        <c:crosses val="autoZero"/>
        <c:crossBetween val="midCat"/>
        <c:majorUnit val="30"/>
      </c:valAx>
      <c:valAx>
        <c:axId val="7393119"/>
        <c:scaling>
          <c:orientation val="minMax"/>
          <c:max val="1.05"/>
          <c:min val="0.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Energy</a:t>
                </a:r>
                <a:r>
                  <a:rPr lang="en-US" sz="1800" baseline="0" dirty="0"/>
                  <a:t> deposited</a:t>
                </a:r>
                <a:endParaRPr lang="en-US" sz="1800" dirty="0"/>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392639"/>
        <c:crosses val="autoZero"/>
        <c:crossBetween val="midCat"/>
      </c:valAx>
      <c:spPr>
        <a:noFill/>
        <a:ln>
          <a:noFill/>
        </a:ln>
        <a:effectLst/>
      </c:spPr>
    </c:plotArea>
    <c:legend>
      <c:legendPos val="b"/>
      <c:layout>
        <c:manualLayout>
          <c:xMode val="edge"/>
          <c:yMode val="edge"/>
          <c:x val="0.22406991946912588"/>
          <c:y val="0.54662809352077579"/>
          <c:w val="0.44543803275423016"/>
          <c:h val="0.2232053754165186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Percentage Contained at 2R_M</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250032513956916"/>
          <c:y val="0.14732155440940287"/>
          <c:w val="0.71370031223651331"/>
          <c:h val="0.69248870584934696"/>
        </c:manualLayout>
      </c:layout>
      <c:scatterChart>
        <c:scatterStyle val="smoothMarker"/>
        <c:varyColors val="0"/>
        <c:ser>
          <c:idx val="0"/>
          <c:order val="0"/>
          <c:tx>
            <c:strRef>
              <c:f>Comparisons!$S$2</c:f>
              <c:strCache>
                <c:ptCount val="1"/>
                <c:pt idx="0">
                  <c:v>6 GeV</c:v>
                </c:pt>
              </c:strCache>
            </c:strRef>
          </c:tx>
          <c:spPr>
            <a:ln w="12700" cap="rnd">
              <a:solidFill>
                <a:schemeClr val="accent1"/>
              </a:solidFill>
              <a:round/>
            </a:ln>
            <a:effectLst/>
          </c:spPr>
          <c:marker>
            <c:symbol val="circle"/>
            <c:size val="5"/>
            <c:spPr>
              <a:solidFill>
                <a:schemeClr val="accent1"/>
              </a:solidFill>
              <a:ln w="31750">
                <a:solidFill>
                  <a:schemeClr val="accent1"/>
                </a:solidFill>
                <a:round/>
              </a:ln>
              <a:effectLst/>
            </c:spPr>
          </c:marker>
          <c:xVal>
            <c:numRef>
              <c:f>Comparisons!$R$3:$R$19</c:f>
              <c:numCache>
                <c:formatCode>General</c:formatCode>
                <c:ptCount val="17"/>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pt idx="16">
                  <c:v>107</c:v>
                </c:pt>
              </c:numCache>
            </c:numRef>
          </c:xVal>
          <c:yVal>
            <c:numRef>
              <c:f>Comparisons!$S$3:$S$19</c:f>
              <c:numCache>
                <c:formatCode>0.00%</c:formatCode>
                <c:ptCount val="17"/>
                <c:pt idx="1">
                  <c:v>0.99960000000000004</c:v>
                </c:pt>
                <c:pt idx="2">
                  <c:v>0.99990000000000001</c:v>
                </c:pt>
                <c:pt idx="3">
                  <c:v>0.99970000000000003</c:v>
                </c:pt>
                <c:pt idx="4">
                  <c:v>0.99960000000000004</c:v>
                </c:pt>
                <c:pt idx="5">
                  <c:v>0.99950000000000006</c:v>
                </c:pt>
                <c:pt idx="6">
                  <c:v>0.99919999999999998</c:v>
                </c:pt>
                <c:pt idx="7">
                  <c:v>0.99870000000000003</c:v>
                </c:pt>
                <c:pt idx="8">
                  <c:v>0.99819999999999998</c:v>
                </c:pt>
                <c:pt idx="9">
                  <c:v>0.99719999999999998</c:v>
                </c:pt>
                <c:pt idx="10">
                  <c:v>0.99709999999999999</c:v>
                </c:pt>
                <c:pt idx="11">
                  <c:v>0.99160000000000004</c:v>
                </c:pt>
                <c:pt idx="12">
                  <c:v>0.98250000000000004</c:v>
                </c:pt>
                <c:pt idx="13">
                  <c:v>0.96630000000000005</c:v>
                </c:pt>
                <c:pt idx="14">
                  <c:v>0.93910000000000005</c:v>
                </c:pt>
                <c:pt idx="15">
                  <c:v>0.89670000000000005</c:v>
                </c:pt>
              </c:numCache>
            </c:numRef>
          </c:yVal>
          <c:smooth val="1"/>
          <c:extLst>
            <c:ext xmlns:c16="http://schemas.microsoft.com/office/drawing/2014/chart" uri="{C3380CC4-5D6E-409C-BE32-E72D297353CC}">
              <c16:uniqueId val="{00000000-2776-4467-ADEF-068E383C2B4D}"/>
            </c:ext>
          </c:extLst>
        </c:ser>
        <c:ser>
          <c:idx val="1"/>
          <c:order val="1"/>
          <c:tx>
            <c:strRef>
              <c:f>Comparisons!$T$2</c:f>
              <c:strCache>
                <c:ptCount val="1"/>
                <c:pt idx="0">
                  <c:v>10 GeV</c:v>
                </c:pt>
              </c:strCache>
            </c:strRef>
          </c:tx>
          <c:spPr>
            <a:ln w="12700" cap="rnd">
              <a:solidFill>
                <a:schemeClr val="accent2"/>
              </a:solidFill>
              <a:round/>
            </a:ln>
            <a:effectLst/>
          </c:spPr>
          <c:marker>
            <c:symbol val="circle"/>
            <c:size val="5"/>
            <c:spPr>
              <a:solidFill>
                <a:schemeClr val="accent2"/>
              </a:solidFill>
              <a:ln w="31750">
                <a:solidFill>
                  <a:schemeClr val="accent2"/>
                </a:solidFill>
              </a:ln>
              <a:effectLst/>
            </c:spPr>
          </c:marker>
          <c:xVal>
            <c:numRef>
              <c:f>Comparisons!$R$3:$R$19</c:f>
              <c:numCache>
                <c:formatCode>General</c:formatCode>
                <c:ptCount val="17"/>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pt idx="16">
                  <c:v>107</c:v>
                </c:pt>
              </c:numCache>
            </c:numRef>
          </c:xVal>
          <c:yVal>
            <c:numRef>
              <c:f>Comparisons!$T$3:$T$19</c:f>
              <c:numCache>
                <c:formatCode>0.00%</c:formatCode>
                <c:ptCount val="17"/>
                <c:pt idx="1">
                  <c:v>0.99939999999999996</c:v>
                </c:pt>
                <c:pt idx="2">
                  <c:v>0.99990000000000001</c:v>
                </c:pt>
                <c:pt idx="3">
                  <c:v>0.99980000000000002</c:v>
                </c:pt>
                <c:pt idx="4">
                  <c:v>0.99980000000000002</c:v>
                </c:pt>
                <c:pt idx="5">
                  <c:v>0.99950000000000006</c:v>
                </c:pt>
                <c:pt idx="6">
                  <c:v>0.99939999999999996</c:v>
                </c:pt>
                <c:pt idx="7">
                  <c:v>0.999</c:v>
                </c:pt>
                <c:pt idx="8">
                  <c:v>0.99890000000000001</c:v>
                </c:pt>
                <c:pt idx="9">
                  <c:v>0.99860000000000004</c:v>
                </c:pt>
                <c:pt idx="10">
                  <c:v>0.99790000000000001</c:v>
                </c:pt>
                <c:pt idx="11">
                  <c:v>0.99439999999999995</c:v>
                </c:pt>
                <c:pt idx="12">
                  <c:v>0.98629999999999995</c:v>
                </c:pt>
                <c:pt idx="13">
                  <c:v>0.97119999999999995</c:v>
                </c:pt>
                <c:pt idx="14">
                  <c:v>0.9617</c:v>
                </c:pt>
                <c:pt idx="15">
                  <c:v>0.91590000000000005</c:v>
                </c:pt>
                <c:pt idx="16">
                  <c:v>0.90739999999999998</c:v>
                </c:pt>
              </c:numCache>
            </c:numRef>
          </c:yVal>
          <c:smooth val="1"/>
          <c:extLst>
            <c:ext xmlns:c16="http://schemas.microsoft.com/office/drawing/2014/chart" uri="{C3380CC4-5D6E-409C-BE32-E72D297353CC}">
              <c16:uniqueId val="{00000001-2776-4467-ADEF-068E383C2B4D}"/>
            </c:ext>
          </c:extLst>
        </c:ser>
        <c:ser>
          <c:idx val="2"/>
          <c:order val="2"/>
          <c:tx>
            <c:strRef>
              <c:f>Comparisons!$U$2</c:f>
              <c:strCache>
                <c:ptCount val="1"/>
                <c:pt idx="0">
                  <c:v>15 GeV</c:v>
                </c:pt>
              </c:strCache>
            </c:strRef>
          </c:tx>
          <c:spPr>
            <a:ln w="12700" cap="rnd">
              <a:solidFill>
                <a:schemeClr val="accent3"/>
              </a:solidFill>
              <a:round/>
            </a:ln>
            <a:effectLst/>
          </c:spPr>
          <c:marker>
            <c:symbol val="circle"/>
            <c:size val="5"/>
            <c:spPr>
              <a:solidFill>
                <a:schemeClr val="accent3"/>
              </a:solidFill>
              <a:ln w="31750">
                <a:solidFill>
                  <a:schemeClr val="accent3"/>
                </a:solidFill>
              </a:ln>
              <a:effectLst/>
            </c:spPr>
          </c:marker>
          <c:xVal>
            <c:numRef>
              <c:f>Comparisons!$R$3:$R$19</c:f>
              <c:numCache>
                <c:formatCode>General</c:formatCode>
                <c:ptCount val="17"/>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pt idx="16">
                  <c:v>107</c:v>
                </c:pt>
              </c:numCache>
            </c:numRef>
          </c:xVal>
          <c:yVal>
            <c:numRef>
              <c:f>Comparisons!$U$3:$U$19</c:f>
              <c:numCache>
                <c:formatCode>0.00%</c:formatCode>
                <c:ptCount val="17"/>
                <c:pt idx="1">
                  <c:v>0.99929999999999997</c:v>
                </c:pt>
                <c:pt idx="2">
                  <c:v>0.99990000000000001</c:v>
                </c:pt>
                <c:pt idx="3">
                  <c:v>0.99980000000000002</c:v>
                </c:pt>
                <c:pt idx="4">
                  <c:v>0.99970000000000003</c:v>
                </c:pt>
                <c:pt idx="5">
                  <c:v>0.99970000000000003</c:v>
                </c:pt>
                <c:pt idx="6">
                  <c:v>0.99939999999999996</c:v>
                </c:pt>
                <c:pt idx="7">
                  <c:v>0.99929999999999997</c:v>
                </c:pt>
                <c:pt idx="8">
                  <c:v>0.99909999999999999</c:v>
                </c:pt>
                <c:pt idx="9">
                  <c:v>0.99880000000000002</c:v>
                </c:pt>
                <c:pt idx="10">
                  <c:v>0.99809999999999999</c:v>
                </c:pt>
                <c:pt idx="11">
                  <c:v>0.99509999999999998</c:v>
                </c:pt>
                <c:pt idx="12">
                  <c:v>0.9899</c:v>
                </c:pt>
                <c:pt idx="13">
                  <c:v>0.97970000000000002</c:v>
                </c:pt>
                <c:pt idx="14">
                  <c:v>0.95989999999999998</c:v>
                </c:pt>
                <c:pt idx="15">
                  <c:v>0.94120000000000004</c:v>
                </c:pt>
                <c:pt idx="16">
                  <c:v>0.90139999999999998</c:v>
                </c:pt>
              </c:numCache>
            </c:numRef>
          </c:yVal>
          <c:smooth val="1"/>
          <c:extLst>
            <c:ext xmlns:c16="http://schemas.microsoft.com/office/drawing/2014/chart" uri="{C3380CC4-5D6E-409C-BE32-E72D297353CC}">
              <c16:uniqueId val="{00000002-2776-4467-ADEF-068E383C2B4D}"/>
            </c:ext>
          </c:extLst>
        </c:ser>
        <c:ser>
          <c:idx val="3"/>
          <c:order val="3"/>
          <c:tx>
            <c:strRef>
              <c:f>Comparisons!$V$2</c:f>
              <c:strCache>
                <c:ptCount val="1"/>
                <c:pt idx="0">
                  <c:v>20 GeV</c:v>
                </c:pt>
              </c:strCache>
            </c:strRef>
          </c:tx>
          <c:spPr>
            <a:ln w="19050" cap="rnd">
              <a:solidFill>
                <a:schemeClr val="accent4"/>
              </a:solidFill>
              <a:round/>
            </a:ln>
            <a:effectLst/>
          </c:spPr>
          <c:marker>
            <c:symbol val="circle"/>
            <c:size val="5"/>
            <c:spPr>
              <a:solidFill>
                <a:schemeClr val="accent4"/>
              </a:solidFill>
              <a:ln w="31750">
                <a:solidFill>
                  <a:schemeClr val="accent4"/>
                </a:solidFill>
              </a:ln>
              <a:effectLst/>
            </c:spPr>
          </c:marker>
          <c:dPt>
            <c:idx val="16"/>
            <c:marker>
              <c:symbol val="circle"/>
              <c:size val="5"/>
              <c:spPr>
                <a:solidFill>
                  <a:schemeClr val="accent4"/>
                </a:solidFill>
                <a:ln w="31750">
                  <a:solidFill>
                    <a:schemeClr val="accent4"/>
                  </a:solidFill>
                </a:ln>
                <a:effectLst/>
              </c:spPr>
            </c:marker>
            <c:bubble3D val="0"/>
            <c:spPr>
              <a:ln w="12700" cap="rnd">
                <a:solidFill>
                  <a:schemeClr val="accent4"/>
                </a:solidFill>
                <a:round/>
              </a:ln>
              <a:effectLst/>
            </c:spPr>
            <c:extLst>
              <c:ext xmlns:c16="http://schemas.microsoft.com/office/drawing/2014/chart" uri="{C3380CC4-5D6E-409C-BE32-E72D297353CC}">
                <c16:uniqueId val="{00000000-654B-42B6-9DEC-3E22B95202D1}"/>
              </c:ext>
            </c:extLst>
          </c:dPt>
          <c:xVal>
            <c:numRef>
              <c:f>Comparisons!$R$3:$R$19</c:f>
              <c:numCache>
                <c:formatCode>General</c:formatCode>
                <c:ptCount val="17"/>
                <c:pt idx="1">
                  <c:v>15</c:v>
                </c:pt>
                <c:pt idx="2">
                  <c:v>25</c:v>
                </c:pt>
                <c:pt idx="3">
                  <c:v>30</c:v>
                </c:pt>
                <c:pt idx="4">
                  <c:v>32</c:v>
                </c:pt>
                <c:pt idx="5">
                  <c:v>34</c:v>
                </c:pt>
                <c:pt idx="6">
                  <c:v>36</c:v>
                </c:pt>
                <c:pt idx="7">
                  <c:v>38</c:v>
                </c:pt>
                <c:pt idx="8">
                  <c:v>40</c:v>
                </c:pt>
                <c:pt idx="9">
                  <c:v>42</c:v>
                </c:pt>
                <c:pt idx="10">
                  <c:v>47</c:v>
                </c:pt>
                <c:pt idx="11">
                  <c:v>57</c:v>
                </c:pt>
                <c:pt idx="12">
                  <c:v>67</c:v>
                </c:pt>
                <c:pt idx="13">
                  <c:v>77</c:v>
                </c:pt>
                <c:pt idx="14">
                  <c:v>87</c:v>
                </c:pt>
                <c:pt idx="15">
                  <c:v>97</c:v>
                </c:pt>
                <c:pt idx="16">
                  <c:v>107</c:v>
                </c:pt>
              </c:numCache>
            </c:numRef>
          </c:xVal>
          <c:yVal>
            <c:numRef>
              <c:f>Comparisons!$V$3:$V$19</c:f>
              <c:numCache>
                <c:formatCode>0.00%</c:formatCode>
                <c:ptCount val="17"/>
                <c:pt idx="1">
                  <c:v>0.99839999999999995</c:v>
                </c:pt>
                <c:pt idx="2">
                  <c:v>0.99990000000000001</c:v>
                </c:pt>
                <c:pt idx="3">
                  <c:v>0.99980000000000002</c:v>
                </c:pt>
                <c:pt idx="4">
                  <c:v>0.99970000000000003</c:v>
                </c:pt>
                <c:pt idx="5">
                  <c:v>0.99960000000000004</c:v>
                </c:pt>
                <c:pt idx="6">
                  <c:v>0.99950000000000006</c:v>
                </c:pt>
                <c:pt idx="7">
                  <c:v>0.99929999999999997</c:v>
                </c:pt>
                <c:pt idx="8">
                  <c:v>0.99909999999999999</c:v>
                </c:pt>
                <c:pt idx="9">
                  <c:v>0.99919999999999998</c:v>
                </c:pt>
                <c:pt idx="10">
                  <c:v>0.99819999999999998</c:v>
                </c:pt>
                <c:pt idx="11">
                  <c:v>0.99590000000000001</c:v>
                </c:pt>
                <c:pt idx="12">
                  <c:v>0.99109999999999998</c:v>
                </c:pt>
                <c:pt idx="13">
                  <c:v>0.98360000000000003</c:v>
                </c:pt>
                <c:pt idx="14">
                  <c:v>0.96689999999999998</c:v>
                </c:pt>
                <c:pt idx="15">
                  <c:v>0.94199999999999995</c:v>
                </c:pt>
                <c:pt idx="16">
                  <c:v>0.93220000000000003</c:v>
                </c:pt>
              </c:numCache>
            </c:numRef>
          </c:yVal>
          <c:smooth val="1"/>
          <c:extLst>
            <c:ext xmlns:c16="http://schemas.microsoft.com/office/drawing/2014/chart" uri="{C3380CC4-5D6E-409C-BE32-E72D297353CC}">
              <c16:uniqueId val="{00000003-2776-4467-ADEF-068E383C2B4D}"/>
            </c:ext>
          </c:extLst>
        </c:ser>
        <c:dLbls>
          <c:showLegendKey val="0"/>
          <c:showVal val="0"/>
          <c:showCatName val="0"/>
          <c:showSerName val="0"/>
          <c:showPercent val="0"/>
          <c:showBubbleSize val="0"/>
        </c:dLbls>
        <c:axId val="1639068399"/>
        <c:axId val="1639066959"/>
      </c:scatterChart>
      <c:valAx>
        <c:axId val="1639068399"/>
        <c:scaling>
          <c:orientation val="minMax"/>
          <c:max val="120"/>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mm</a:t>
                </a:r>
              </a:p>
            </c:rich>
          </c:tx>
          <c:layout>
            <c:manualLayout>
              <c:xMode val="edge"/>
              <c:yMode val="edge"/>
              <c:x val="0.47105461196120851"/>
              <c:y val="0.9251576604734408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39066959"/>
        <c:crosses val="autoZero"/>
        <c:crossBetween val="midCat"/>
        <c:majorUnit val="30"/>
      </c:valAx>
      <c:valAx>
        <c:axId val="16390669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b="0" i="0" u="none" strike="noStrike" kern="1200" baseline="0" dirty="0">
                    <a:solidFill>
                      <a:prstClr val="black">
                        <a:lumMod val="65000"/>
                        <a:lumOff val="35000"/>
                      </a:prstClr>
                    </a:solidFill>
                  </a:rPr>
                  <a:t>Energy deposited</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39068399"/>
        <c:crosses val="autoZero"/>
        <c:crossBetween val="midCat"/>
        <c:majorUnit val="2.0000000000000004E-2"/>
      </c:valAx>
      <c:spPr>
        <a:noFill/>
        <a:ln>
          <a:noFill/>
        </a:ln>
        <a:effectLst/>
      </c:spPr>
    </c:plotArea>
    <c:legend>
      <c:legendPos val="b"/>
      <c:layout>
        <c:manualLayout>
          <c:xMode val="edge"/>
          <c:yMode val="edge"/>
          <c:x val="0.25937148159179924"/>
          <c:y val="0.45969039950638613"/>
          <c:w val="0.35442093729344243"/>
          <c:h val="0.2913509300135879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Percentage contained at 3R_M</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6041420864206"/>
          <c:y val="0.15924522535894872"/>
          <c:w val="0.68825709015551262"/>
          <c:h val="0.57564695519528708"/>
        </c:manualLayout>
      </c:layout>
      <c:scatterChart>
        <c:scatterStyle val="smoothMarker"/>
        <c:varyColors val="0"/>
        <c:ser>
          <c:idx val="0"/>
          <c:order val="0"/>
          <c:tx>
            <c:strRef>
              <c:f>Comparisons!$S$24</c:f>
              <c:strCache>
                <c:ptCount val="1"/>
                <c:pt idx="0">
                  <c:v>6GeV</c:v>
                </c:pt>
              </c:strCache>
            </c:strRef>
          </c:tx>
          <c:spPr>
            <a:ln w="9525" cap="rnd">
              <a:solidFill>
                <a:schemeClr val="accent1"/>
              </a:solidFill>
              <a:round/>
            </a:ln>
            <a:effectLst/>
          </c:spPr>
          <c:marker>
            <c:symbol val="circle"/>
            <c:size val="5"/>
            <c:spPr>
              <a:solidFill>
                <a:schemeClr val="accent1"/>
              </a:solidFill>
              <a:ln w="31750">
                <a:solidFill>
                  <a:schemeClr val="accent1"/>
                </a:solidFill>
              </a:ln>
              <a:effectLst/>
            </c:spPr>
          </c:marker>
          <c:xVal>
            <c:numRef>
              <c:f>Comparisons!$R$25:$R$40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Comparisons!$S$25:$S$40</c:f>
              <c:numCache>
                <c:formatCode>0.00%</c:formatCode>
                <c:ptCount val="16"/>
                <c:pt idx="0">
                  <c:v>1</c:v>
                </c:pt>
                <c:pt idx="1">
                  <c:v>1</c:v>
                </c:pt>
                <c:pt idx="2">
                  <c:v>1</c:v>
                </c:pt>
                <c:pt idx="3">
                  <c:v>1</c:v>
                </c:pt>
                <c:pt idx="4">
                  <c:v>1</c:v>
                </c:pt>
                <c:pt idx="5">
                  <c:v>1</c:v>
                </c:pt>
                <c:pt idx="6">
                  <c:v>0.99990000000000001</c:v>
                </c:pt>
                <c:pt idx="7">
                  <c:v>0.99990000000000001</c:v>
                </c:pt>
                <c:pt idx="8">
                  <c:v>0.99980000000000002</c:v>
                </c:pt>
                <c:pt idx="9">
                  <c:v>0.99980000000000002</c:v>
                </c:pt>
                <c:pt idx="10">
                  <c:v>0.99890000000000001</c:v>
                </c:pt>
                <c:pt idx="11">
                  <c:v>0.99670000000000003</c:v>
                </c:pt>
                <c:pt idx="12">
                  <c:v>0.99150000000000005</c:v>
                </c:pt>
                <c:pt idx="13">
                  <c:v>0.98029999999999995</c:v>
                </c:pt>
                <c:pt idx="14">
                  <c:v>0.95689999999999997</c:v>
                </c:pt>
              </c:numCache>
            </c:numRef>
          </c:yVal>
          <c:smooth val="1"/>
          <c:extLst>
            <c:ext xmlns:c16="http://schemas.microsoft.com/office/drawing/2014/chart" uri="{C3380CC4-5D6E-409C-BE32-E72D297353CC}">
              <c16:uniqueId val="{00000000-C378-4386-A291-4E69885C7E54}"/>
            </c:ext>
          </c:extLst>
        </c:ser>
        <c:ser>
          <c:idx val="1"/>
          <c:order val="1"/>
          <c:tx>
            <c:strRef>
              <c:f>Comparisons!$T$24</c:f>
              <c:strCache>
                <c:ptCount val="1"/>
                <c:pt idx="0">
                  <c:v>10 GeV</c:v>
                </c:pt>
              </c:strCache>
            </c:strRef>
          </c:tx>
          <c:spPr>
            <a:ln w="9525" cap="rnd">
              <a:solidFill>
                <a:schemeClr val="accent2"/>
              </a:solidFill>
              <a:round/>
            </a:ln>
            <a:effectLst/>
          </c:spPr>
          <c:marker>
            <c:symbol val="circle"/>
            <c:size val="5"/>
            <c:spPr>
              <a:solidFill>
                <a:schemeClr val="accent2"/>
              </a:solidFill>
              <a:ln w="31750">
                <a:solidFill>
                  <a:schemeClr val="accent2"/>
                </a:solidFill>
              </a:ln>
              <a:effectLst/>
            </c:spPr>
          </c:marker>
          <c:xVal>
            <c:numRef>
              <c:f>Comparisons!$R$25:$R$40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Comparisons!$T$25:$T$40</c:f>
              <c:numCache>
                <c:formatCode>0.00%</c:formatCode>
                <c:ptCount val="16"/>
                <c:pt idx="0">
                  <c:v>1</c:v>
                </c:pt>
                <c:pt idx="1">
                  <c:v>1</c:v>
                </c:pt>
                <c:pt idx="2">
                  <c:v>1</c:v>
                </c:pt>
                <c:pt idx="3">
                  <c:v>1</c:v>
                </c:pt>
                <c:pt idx="4">
                  <c:v>1</c:v>
                </c:pt>
                <c:pt idx="5">
                  <c:v>1</c:v>
                </c:pt>
                <c:pt idx="6">
                  <c:v>1</c:v>
                </c:pt>
                <c:pt idx="7">
                  <c:v>0.99990000000000001</c:v>
                </c:pt>
                <c:pt idx="8">
                  <c:v>0.99990000000000001</c:v>
                </c:pt>
                <c:pt idx="9">
                  <c:v>0.99990000000000001</c:v>
                </c:pt>
                <c:pt idx="10">
                  <c:v>0.99939999999999996</c:v>
                </c:pt>
                <c:pt idx="11">
                  <c:v>0.99770000000000003</c:v>
                </c:pt>
                <c:pt idx="12">
                  <c:v>0.99299999999999999</c:v>
                </c:pt>
                <c:pt idx="13">
                  <c:v>0.99039999999999995</c:v>
                </c:pt>
                <c:pt idx="14">
                  <c:v>0.96760000000000002</c:v>
                </c:pt>
                <c:pt idx="15">
                  <c:v>0.96730000000000005</c:v>
                </c:pt>
              </c:numCache>
            </c:numRef>
          </c:yVal>
          <c:smooth val="1"/>
          <c:extLst>
            <c:ext xmlns:c16="http://schemas.microsoft.com/office/drawing/2014/chart" uri="{C3380CC4-5D6E-409C-BE32-E72D297353CC}">
              <c16:uniqueId val="{00000001-C378-4386-A291-4E69885C7E54}"/>
            </c:ext>
          </c:extLst>
        </c:ser>
        <c:ser>
          <c:idx val="2"/>
          <c:order val="2"/>
          <c:tx>
            <c:strRef>
              <c:f>Comparisons!$U$24</c:f>
              <c:strCache>
                <c:ptCount val="1"/>
                <c:pt idx="0">
                  <c:v>15 GeV</c:v>
                </c:pt>
              </c:strCache>
            </c:strRef>
          </c:tx>
          <c:spPr>
            <a:ln w="9525" cap="rnd">
              <a:solidFill>
                <a:schemeClr val="accent3"/>
              </a:solidFill>
              <a:round/>
            </a:ln>
            <a:effectLst/>
          </c:spPr>
          <c:marker>
            <c:symbol val="circle"/>
            <c:size val="5"/>
            <c:spPr>
              <a:solidFill>
                <a:schemeClr val="accent3"/>
              </a:solidFill>
              <a:ln w="31750">
                <a:solidFill>
                  <a:schemeClr val="accent3"/>
                </a:solidFill>
              </a:ln>
              <a:effectLst/>
            </c:spPr>
          </c:marker>
          <c:xVal>
            <c:numRef>
              <c:f>Comparisons!$R$25:$R$40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Comparisons!$U$25:$U$40</c:f>
              <c:numCache>
                <c:formatCode>0.00%</c:formatCode>
                <c:ptCount val="16"/>
                <c:pt idx="0">
                  <c:v>1</c:v>
                </c:pt>
                <c:pt idx="1">
                  <c:v>1</c:v>
                </c:pt>
                <c:pt idx="2">
                  <c:v>1</c:v>
                </c:pt>
                <c:pt idx="3">
                  <c:v>1</c:v>
                </c:pt>
                <c:pt idx="4">
                  <c:v>1</c:v>
                </c:pt>
                <c:pt idx="5">
                  <c:v>1</c:v>
                </c:pt>
                <c:pt idx="6">
                  <c:v>1</c:v>
                </c:pt>
                <c:pt idx="7">
                  <c:v>1</c:v>
                </c:pt>
                <c:pt idx="8">
                  <c:v>0.99990000000000001</c:v>
                </c:pt>
                <c:pt idx="9">
                  <c:v>0.99990000000000001</c:v>
                </c:pt>
                <c:pt idx="10">
                  <c:v>0.99950000000000006</c:v>
                </c:pt>
                <c:pt idx="11">
                  <c:v>0.99860000000000004</c:v>
                </c:pt>
                <c:pt idx="12">
                  <c:v>0.996</c:v>
                </c:pt>
                <c:pt idx="13">
                  <c:v>0.98909999999999998</c:v>
                </c:pt>
                <c:pt idx="14">
                  <c:v>0.98160000000000003</c:v>
                </c:pt>
                <c:pt idx="15">
                  <c:v>0.96189999999999998</c:v>
                </c:pt>
              </c:numCache>
            </c:numRef>
          </c:yVal>
          <c:smooth val="1"/>
          <c:extLst>
            <c:ext xmlns:c16="http://schemas.microsoft.com/office/drawing/2014/chart" uri="{C3380CC4-5D6E-409C-BE32-E72D297353CC}">
              <c16:uniqueId val="{00000002-C378-4386-A291-4E69885C7E54}"/>
            </c:ext>
          </c:extLst>
        </c:ser>
        <c:ser>
          <c:idx val="3"/>
          <c:order val="3"/>
          <c:tx>
            <c:strRef>
              <c:f>Comparisons!$V$24</c:f>
              <c:strCache>
                <c:ptCount val="1"/>
                <c:pt idx="0">
                  <c:v>20 GeV</c:v>
                </c:pt>
              </c:strCache>
            </c:strRef>
          </c:tx>
          <c:spPr>
            <a:ln w="9525" cap="rnd">
              <a:solidFill>
                <a:schemeClr val="accent4"/>
              </a:solidFill>
              <a:round/>
            </a:ln>
            <a:effectLst/>
          </c:spPr>
          <c:marker>
            <c:symbol val="circle"/>
            <c:size val="5"/>
            <c:spPr>
              <a:solidFill>
                <a:schemeClr val="accent4"/>
              </a:solidFill>
              <a:ln w="31750">
                <a:solidFill>
                  <a:schemeClr val="accent4"/>
                </a:solidFill>
              </a:ln>
              <a:effectLst/>
            </c:spPr>
          </c:marker>
          <c:xVal>
            <c:numRef>
              <c:f>Comparisons!$R$25:$R$40</c:f>
              <c:numCache>
                <c:formatCode>General</c:formatCode>
                <c:ptCount val="16"/>
                <c:pt idx="0">
                  <c:v>15</c:v>
                </c:pt>
                <c:pt idx="1">
                  <c:v>25</c:v>
                </c:pt>
                <c:pt idx="2">
                  <c:v>30</c:v>
                </c:pt>
                <c:pt idx="3">
                  <c:v>32</c:v>
                </c:pt>
                <c:pt idx="4">
                  <c:v>34</c:v>
                </c:pt>
                <c:pt idx="5">
                  <c:v>36</c:v>
                </c:pt>
                <c:pt idx="6">
                  <c:v>38</c:v>
                </c:pt>
                <c:pt idx="7">
                  <c:v>40</c:v>
                </c:pt>
                <c:pt idx="8">
                  <c:v>42</c:v>
                </c:pt>
                <c:pt idx="9">
                  <c:v>47</c:v>
                </c:pt>
                <c:pt idx="10">
                  <c:v>57</c:v>
                </c:pt>
                <c:pt idx="11">
                  <c:v>67</c:v>
                </c:pt>
                <c:pt idx="12">
                  <c:v>77</c:v>
                </c:pt>
                <c:pt idx="13">
                  <c:v>87</c:v>
                </c:pt>
                <c:pt idx="14">
                  <c:v>97</c:v>
                </c:pt>
                <c:pt idx="15">
                  <c:v>107</c:v>
                </c:pt>
              </c:numCache>
            </c:numRef>
          </c:xVal>
          <c:yVal>
            <c:numRef>
              <c:f>Comparisons!$V$25:$V$40</c:f>
              <c:numCache>
                <c:formatCode>0.00%</c:formatCode>
                <c:ptCount val="16"/>
                <c:pt idx="0">
                  <c:v>0.99990000000000001</c:v>
                </c:pt>
                <c:pt idx="1">
                  <c:v>1</c:v>
                </c:pt>
                <c:pt idx="2">
                  <c:v>1</c:v>
                </c:pt>
                <c:pt idx="3">
                  <c:v>1</c:v>
                </c:pt>
                <c:pt idx="4">
                  <c:v>1</c:v>
                </c:pt>
                <c:pt idx="5">
                  <c:v>1</c:v>
                </c:pt>
                <c:pt idx="6">
                  <c:v>1</c:v>
                </c:pt>
                <c:pt idx="7">
                  <c:v>1</c:v>
                </c:pt>
                <c:pt idx="8">
                  <c:v>1</c:v>
                </c:pt>
                <c:pt idx="9">
                  <c:v>0.99990000000000001</c:v>
                </c:pt>
                <c:pt idx="10">
                  <c:v>0.99960000000000004</c:v>
                </c:pt>
                <c:pt idx="11">
                  <c:v>0.99880000000000002</c:v>
                </c:pt>
                <c:pt idx="12">
                  <c:v>0.99709999999999999</c:v>
                </c:pt>
                <c:pt idx="13">
                  <c:v>0.9919</c:v>
                </c:pt>
                <c:pt idx="14">
                  <c:v>0.98170000000000002</c:v>
                </c:pt>
                <c:pt idx="15">
                  <c:v>0.97909999999999997</c:v>
                </c:pt>
              </c:numCache>
            </c:numRef>
          </c:yVal>
          <c:smooth val="1"/>
          <c:extLst>
            <c:ext xmlns:c16="http://schemas.microsoft.com/office/drawing/2014/chart" uri="{C3380CC4-5D6E-409C-BE32-E72D297353CC}">
              <c16:uniqueId val="{00000003-C378-4386-A291-4E69885C7E54}"/>
            </c:ext>
          </c:extLst>
        </c:ser>
        <c:dLbls>
          <c:showLegendKey val="0"/>
          <c:showVal val="0"/>
          <c:showCatName val="0"/>
          <c:showSerName val="0"/>
          <c:showPercent val="0"/>
          <c:showBubbleSize val="0"/>
        </c:dLbls>
        <c:axId val="195751759"/>
        <c:axId val="195736399"/>
      </c:scatterChart>
      <c:valAx>
        <c:axId val="195751759"/>
        <c:scaling>
          <c:orientation val="minMax"/>
          <c:max val="120"/>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mm</a:t>
                </a:r>
              </a:p>
            </c:rich>
          </c:tx>
          <c:layout>
            <c:manualLayout>
              <c:xMode val="edge"/>
              <c:yMode val="edge"/>
              <c:x val="0.49471205374901805"/>
              <c:y val="0.795971884644214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5736399"/>
        <c:crosses val="autoZero"/>
        <c:crossBetween val="midCat"/>
        <c:majorUnit val="30"/>
      </c:valAx>
      <c:valAx>
        <c:axId val="195736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b="0" i="0" u="none" strike="noStrike" kern="1200" baseline="0" dirty="0">
                    <a:solidFill>
                      <a:prstClr val="black">
                        <a:lumMod val="65000"/>
                        <a:lumOff val="35000"/>
                      </a:prstClr>
                    </a:solidFill>
                  </a:rPr>
                  <a:t>Energy deposited</a:t>
                </a:r>
              </a:p>
            </c:rich>
          </c:tx>
          <c:layout>
            <c:manualLayout>
              <c:xMode val="edge"/>
              <c:yMode val="edge"/>
              <c:x val="1.8015944009121054E-2"/>
              <c:y val="0.1031246652823745"/>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5751759"/>
        <c:crosses val="autoZero"/>
        <c:crossBetween val="midCat"/>
        <c:majorUnit val="2.0000000000000004E-2"/>
      </c:valAx>
      <c:spPr>
        <a:noFill/>
        <a:ln>
          <a:noFill/>
        </a:ln>
        <a:effectLst/>
      </c:spPr>
    </c:plotArea>
    <c:legend>
      <c:legendPos val="b"/>
      <c:layout>
        <c:manualLayout>
          <c:xMode val="edge"/>
          <c:yMode val="edge"/>
          <c:x val="0.26045887359211173"/>
          <c:y val="0.43845145100478355"/>
          <c:w val="0.38642862382911564"/>
          <c:h val="0.2936917384556278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E84C6-E0C9-42D9-92EB-7CFF6B9D261E}"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3292B-92C4-4826-B876-8A869991F3D5}" type="slidenum">
              <a:rPr lang="en-US" smtClean="0"/>
              <a:t>‹#›</a:t>
            </a:fld>
            <a:endParaRPr lang="en-US"/>
          </a:p>
        </p:txBody>
      </p:sp>
    </p:spTree>
    <p:extLst>
      <p:ext uri="{BB962C8B-B14F-4D97-AF65-F5344CB8AC3E}">
        <p14:creationId xmlns:p14="http://schemas.microsoft.com/office/powerpoint/2010/main" val="188809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D36B0-4D35-5C9B-4AE7-D2B49E4D34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D72F4C-8B1D-1DD6-D41A-88EBA39C1B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AEBADC-60A3-440F-8511-6B80A68C8F3F}"/>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0CD479BE-8DC6-9789-0DE3-FE0606D38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92D4D0-0888-A7A3-41A1-F1052342ABFC}"/>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401858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60F77-0BD9-5906-4B99-3D455192D7A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D463BE-E7ED-4B79-D067-74BD9F8BA8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EE750-4960-C38F-4F3C-4D58F8B5F3A9}"/>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8F353CA1-49AA-6E8C-03DD-EEF8B7F98C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EF3A71-5541-001D-F576-F7BC3EA0AD33}"/>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52280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842425-5D71-D0C8-5636-DBACDEB92D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06B9B9-BB6C-C23F-6752-7B08E5B145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BE3685-2BD8-1D33-A87E-3287D38EC9DE}"/>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D199BCFC-E04F-FA9B-E788-87533F9E38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5D53B0-04AE-4510-3D79-4ECEA1C528E6}"/>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1393472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13336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036637"/>
            <a:ext cx="10972800" cy="1143000"/>
          </a:xfrm>
        </p:spPr>
        <p:txBody>
          <a:bodyPr/>
          <a:lstStyle/>
          <a:p>
            <a:r>
              <a:rPr lang="en-US"/>
              <a:t>Click to edit Master title style</a:t>
            </a:r>
          </a:p>
        </p:txBody>
      </p:sp>
      <p:sp>
        <p:nvSpPr>
          <p:cNvPr id="3" name="Content Placeholder 2"/>
          <p:cNvSpPr>
            <a:spLocks noGrp="1"/>
          </p:cNvSpPr>
          <p:nvPr>
            <p:ph idx="1"/>
          </p:nvPr>
        </p:nvSpPr>
        <p:spPr>
          <a:xfrm>
            <a:off x="609600" y="23622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2342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atin typeface="Arial"/>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latin typeface="Aria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224048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2332037"/>
            <a:ext cx="5384800" cy="4144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2332037"/>
            <a:ext cx="5384800" cy="4144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1795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560918" y="855347"/>
            <a:ext cx="4011084" cy="1162051"/>
          </a:xfrm>
        </p:spPr>
        <p:txBody>
          <a:bodyPr anchor="b"/>
          <a:lstStyle>
            <a:lvl1pPr algn="l">
              <a:defRPr sz="2667" b="1"/>
            </a:lvl1pPr>
          </a:lstStyle>
          <a:p>
            <a:r>
              <a:rPr lang="en-US" dirty="0"/>
              <a:t>Click to edit Master title style</a:t>
            </a:r>
          </a:p>
        </p:txBody>
      </p:sp>
      <p:sp>
        <p:nvSpPr>
          <p:cNvPr id="6" name="Content Placeholder 2"/>
          <p:cNvSpPr>
            <a:spLocks noGrp="1"/>
          </p:cNvSpPr>
          <p:nvPr>
            <p:ph idx="1"/>
          </p:nvPr>
        </p:nvSpPr>
        <p:spPr>
          <a:xfrm>
            <a:off x="4766733" y="1227845"/>
            <a:ext cx="6815667" cy="5401555"/>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half" idx="2"/>
          </p:nvPr>
        </p:nvSpPr>
        <p:spPr>
          <a:xfrm>
            <a:off x="560918" y="2135506"/>
            <a:ext cx="4011084" cy="4189095"/>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3682163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2389717" y="5105400"/>
            <a:ext cx="7315200" cy="567691"/>
          </a:xfrm>
        </p:spPr>
        <p:txBody>
          <a:bodyPr anchor="b"/>
          <a:lstStyle>
            <a:lvl1pPr algn="l">
              <a:defRPr sz="2667" b="1"/>
            </a:lvl1pPr>
          </a:lstStyle>
          <a:p>
            <a:r>
              <a:rPr lang="en-US" dirty="0"/>
              <a:t>Click to edit Master title style</a:t>
            </a:r>
          </a:p>
        </p:txBody>
      </p:sp>
      <p:sp>
        <p:nvSpPr>
          <p:cNvPr id="6" name="Picture Placeholder 2"/>
          <p:cNvSpPr>
            <a:spLocks noGrp="1"/>
          </p:cNvSpPr>
          <p:nvPr>
            <p:ph type="pic" idx="1"/>
          </p:nvPr>
        </p:nvSpPr>
        <p:spPr>
          <a:xfrm>
            <a:off x="2389717" y="914400"/>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7" name="Text Placeholder 3"/>
          <p:cNvSpPr>
            <a:spLocks noGrp="1"/>
          </p:cNvSpPr>
          <p:nvPr>
            <p:ph type="body" sz="half" idx="2"/>
          </p:nvPr>
        </p:nvSpPr>
        <p:spPr>
          <a:xfrm>
            <a:off x="2389717" y="5673090"/>
            <a:ext cx="7315200" cy="80391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1054528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48866-48D2-38F3-0EC6-BAF4CBE956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4AE9DE-5DC6-0287-F8E4-24F0C20E3F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D962E-7AE3-8503-725C-8C703F4DE179}"/>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023D4787-8F5E-F640-6E51-F3704E442D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87F794-91E2-7453-6BCB-B0319D48E65D}"/>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126090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AC0AE-4E27-A11F-460F-EED9038935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76A77A-193B-A6B2-AF4A-33512C3228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94B6E4-02BE-D8A3-72D2-75C44C4914FE}"/>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16B7D64F-03C8-9A3C-5337-230F1F0EE7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6780E0-9211-4121-9719-7A2C8BF70BCF}"/>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654172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589BE-2202-17BD-4CC4-3883FE74F5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476CEB-23ED-C222-0DD0-DB48AC7BC7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72EB78-CDEF-2BFB-BADE-CEF465AA57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B2B6AA-2607-15E2-6AB4-FC590FFEC5BE}"/>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6" name="Footer Placeholder 5">
            <a:extLst>
              <a:ext uri="{FF2B5EF4-FFF2-40B4-BE49-F238E27FC236}">
                <a16:creationId xmlns:a16="http://schemas.microsoft.com/office/drawing/2014/main" id="{64F3C742-98A1-CD32-AF42-C5EDF0D107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B64C7C-FECF-8483-169F-F0EB255FC2DD}"/>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1525169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3BF0-3D88-33F0-02AC-C16996541B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84CE86-DAE8-C1BE-1788-F3A72BCFFF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AE8AAB-DC76-A734-A351-B9116C68B5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F99744-9028-CC89-D91C-68ABA1F697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8367EC-E610-9FBD-40D1-51B84864BE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A10AD1-2BBB-230F-C0F2-8331CE087B11}"/>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8" name="Footer Placeholder 7">
            <a:extLst>
              <a:ext uri="{FF2B5EF4-FFF2-40B4-BE49-F238E27FC236}">
                <a16:creationId xmlns:a16="http://schemas.microsoft.com/office/drawing/2014/main" id="{F4B23D66-139B-E814-8E59-1622202A89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090D66-E7C4-9D1D-A4CF-ACAB51D1747F}"/>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2804956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7BE55-77A1-1540-2D80-D6FD6FA7B7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C0746B-C307-7412-60AD-C6F2FE5F4EA1}"/>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4" name="Footer Placeholder 3">
            <a:extLst>
              <a:ext uri="{FF2B5EF4-FFF2-40B4-BE49-F238E27FC236}">
                <a16:creationId xmlns:a16="http://schemas.microsoft.com/office/drawing/2014/main" id="{A65E61D8-9951-7FE7-778D-F69C6ACEB8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9A8267-2171-3832-FAD0-98D2A10E677F}"/>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3838216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A0CE9A-F223-4260-33B8-A22A4245EA40}"/>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3" name="Footer Placeholder 2">
            <a:extLst>
              <a:ext uri="{FF2B5EF4-FFF2-40B4-BE49-F238E27FC236}">
                <a16:creationId xmlns:a16="http://schemas.microsoft.com/office/drawing/2014/main" id="{64F89051-CD37-2188-C5F2-4FCB0E9201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36D78A-DBEB-7349-CE0B-A2D3F4874751}"/>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274344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1A941-F161-8DF6-17C9-46993C16F5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EF4B05-EE9F-FBB8-F2E7-930804BEB4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056D61-6D0D-884D-ED49-FFEC5F1427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A14DB6-B920-7C1A-E76C-40EDAE186F90}"/>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6" name="Footer Placeholder 5">
            <a:extLst>
              <a:ext uri="{FF2B5EF4-FFF2-40B4-BE49-F238E27FC236}">
                <a16:creationId xmlns:a16="http://schemas.microsoft.com/office/drawing/2014/main" id="{56548F57-26B5-5CD3-A6BF-A66956B1DF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BE97EE-A266-F8A3-30F0-49F214927361}"/>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298792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CAB8F-EC9C-3C99-875F-C7C33831F2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6D6CC4-4EA2-58B4-8F09-432F432D7B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917678-7916-C69A-F584-98F3A592C1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6D7358-E376-D105-6BEE-786674E5CCDF}"/>
              </a:ext>
            </a:extLst>
          </p:cNvPr>
          <p:cNvSpPr>
            <a:spLocks noGrp="1"/>
          </p:cNvSpPr>
          <p:nvPr>
            <p:ph type="dt" sz="half" idx="10"/>
          </p:nvPr>
        </p:nvSpPr>
        <p:spPr/>
        <p:txBody>
          <a:bodyPr/>
          <a:lstStyle/>
          <a:p>
            <a:fld id="{82142462-E2D8-47EC-9876-A85C687F0887}" type="datetimeFigureOut">
              <a:rPr lang="en-US" smtClean="0"/>
              <a:t>7/28/2026</a:t>
            </a:fld>
            <a:endParaRPr lang="en-US"/>
          </a:p>
        </p:txBody>
      </p:sp>
      <p:sp>
        <p:nvSpPr>
          <p:cNvPr id="6" name="Footer Placeholder 5">
            <a:extLst>
              <a:ext uri="{FF2B5EF4-FFF2-40B4-BE49-F238E27FC236}">
                <a16:creationId xmlns:a16="http://schemas.microsoft.com/office/drawing/2014/main" id="{A5699D05-CAC3-654C-0E37-9F8E14D0CB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DED1A2-6D2E-EB29-96F3-8E410018266C}"/>
              </a:ext>
            </a:extLst>
          </p:cNvPr>
          <p:cNvSpPr>
            <a:spLocks noGrp="1"/>
          </p:cNvSpPr>
          <p:nvPr>
            <p:ph type="sldNum" sz="quarter" idx="12"/>
          </p:nvPr>
        </p:nvSpPr>
        <p:spPr/>
        <p:txBody>
          <a:bodyPr/>
          <a:lstStyle/>
          <a:p>
            <a:fld id="{90B556D2-7F86-49C6-B377-0C6AB2D2ED78}" type="slidenum">
              <a:rPr lang="en-US" smtClean="0"/>
              <a:t>‹#›</a:t>
            </a:fld>
            <a:endParaRPr lang="en-US"/>
          </a:p>
        </p:txBody>
      </p:sp>
    </p:spTree>
    <p:extLst>
      <p:ext uri="{BB962C8B-B14F-4D97-AF65-F5344CB8AC3E}">
        <p14:creationId xmlns:p14="http://schemas.microsoft.com/office/powerpoint/2010/main" val="4188896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9A755-A39D-4D29-1F91-C850235EAC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D92210-43DD-2C5C-FCA6-08F95F52A2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616E5-F908-DE7B-FAE9-B91BEB6778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142462-E2D8-47EC-9876-A85C687F0887}" type="datetimeFigureOut">
              <a:rPr lang="en-US" smtClean="0"/>
              <a:t>7/28/2026</a:t>
            </a:fld>
            <a:endParaRPr lang="en-US"/>
          </a:p>
        </p:txBody>
      </p:sp>
      <p:sp>
        <p:nvSpPr>
          <p:cNvPr id="5" name="Footer Placeholder 4">
            <a:extLst>
              <a:ext uri="{FF2B5EF4-FFF2-40B4-BE49-F238E27FC236}">
                <a16:creationId xmlns:a16="http://schemas.microsoft.com/office/drawing/2014/main" id="{A3E37A8C-12C8-6DD1-1B10-069769AE3B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4835A07-A413-4722-5AB5-C17106F1FA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B556D2-7F86-49C6-B377-0C6AB2D2ED78}" type="slidenum">
              <a:rPr lang="en-US" smtClean="0"/>
              <a:t>‹#›</a:t>
            </a:fld>
            <a:endParaRPr lang="en-US"/>
          </a:p>
        </p:txBody>
      </p:sp>
    </p:spTree>
    <p:extLst>
      <p:ext uri="{BB962C8B-B14F-4D97-AF65-F5344CB8AC3E}">
        <p14:creationId xmlns:p14="http://schemas.microsoft.com/office/powerpoint/2010/main" val="1363305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14400"/>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239963"/>
            <a:ext cx="109728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4250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lumMod val="75000"/>
              <a:lumOff val="25000"/>
            </a:schemeClr>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lumMod val="75000"/>
              <a:lumOff val="25000"/>
            </a:schemeClr>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lumMod val="75000"/>
              <a:lumOff val="25000"/>
            </a:schemeClr>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lumMod val="75000"/>
              <a:lumOff val="25000"/>
            </a:schemeClr>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5.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90.png"/><Relationship Id="rId1" Type="http://schemas.openxmlformats.org/officeDocument/2006/relationships/slideLayout" Target="../slideLayouts/slideLayout15.xml"/><Relationship Id="rId6" Type="http://schemas.openxmlformats.org/officeDocument/2006/relationships/image" Target="../media/image130.png"/><Relationship Id="rId5" Type="http://schemas.openxmlformats.org/officeDocument/2006/relationships/image" Target="../media/image120.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image" Target="../media/image16.tif"/><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Isosceles Triangle 21">
            <a:extLst>
              <a:ext uri="{FF2B5EF4-FFF2-40B4-BE49-F238E27FC236}">
                <a16:creationId xmlns:a16="http://schemas.microsoft.com/office/drawing/2014/main" id="{741D067A-952E-33A7-E21C-CD4D2EB2E6BE}"/>
              </a:ext>
            </a:extLst>
          </p:cNvPr>
          <p:cNvSpPr/>
          <p:nvPr/>
        </p:nvSpPr>
        <p:spPr>
          <a:xfrm rot="16200000">
            <a:off x="8461032" y="4470601"/>
            <a:ext cx="1058990" cy="2397092"/>
          </a:xfrm>
          <a:prstGeom prst="triangle">
            <a:avLst>
              <a:gd name="adj" fmla="val 10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B52171-193B-3EF4-7EF4-B4BFBAE698CB}"/>
              </a:ext>
            </a:extLst>
          </p:cNvPr>
          <p:cNvPicPr>
            <a:picLocks noChangeAspect="1"/>
          </p:cNvPicPr>
          <p:nvPr/>
        </p:nvPicPr>
        <p:blipFill>
          <a:blip r:embed="rId2"/>
          <a:stretch>
            <a:fillRect/>
          </a:stretch>
        </p:blipFill>
        <p:spPr>
          <a:xfrm>
            <a:off x="7749390" y="436430"/>
            <a:ext cx="2737196" cy="593323"/>
          </a:xfrm>
          <a:prstGeom prst="rect">
            <a:avLst/>
          </a:prstGeom>
        </p:spPr>
      </p:pic>
      <p:pic>
        <p:nvPicPr>
          <p:cNvPr id="7" name="Picture 6">
            <a:extLst>
              <a:ext uri="{FF2B5EF4-FFF2-40B4-BE49-F238E27FC236}">
                <a16:creationId xmlns:a16="http://schemas.microsoft.com/office/drawing/2014/main" id="{09ADF893-4062-6FD7-2DF5-C775B71A7AA6}"/>
              </a:ext>
            </a:extLst>
          </p:cNvPr>
          <p:cNvPicPr>
            <a:picLocks noChangeAspect="1"/>
          </p:cNvPicPr>
          <p:nvPr/>
        </p:nvPicPr>
        <p:blipFill>
          <a:blip r:embed="rId3"/>
          <a:stretch>
            <a:fillRect/>
          </a:stretch>
        </p:blipFill>
        <p:spPr>
          <a:xfrm>
            <a:off x="9342235" y="1478801"/>
            <a:ext cx="1512082" cy="489537"/>
          </a:xfrm>
          <a:prstGeom prst="rect">
            <a:avLst/>
          </a:prstGeom>
        </p:spPr>
      </p:pic>
      <p:pic>
        <p:nvPicPr>
          <p:cNvPr id="9" name="Picture 8">
            <a:extLst>
              <a:ext uri="{FF2B5EF4-FFF2-40B4-BE49-F238E27FC236}">
                <a16:creationId xmlns:a16="http://schemas.microsoft.com/office/drawing/2014/main" id="{7ED68F0F-3AA4-0411-8C43-9086CE21BD88}"/>
              </a:ext>
            </a:extLst>
          </p:cNvPr>
          <p:cNvPicPr>
            <a:picLocks noChangeAspect="1"/>
          </p:cNvPicPr>
          <p:nvPr/>
        </p:nvPicPr>
        <p:blipFill>
          <a:blip r:embed="rId4"/>
          <a:stretch>
            <a:fillRect/>
          </a:stretch>
        </p:blipFill>
        <p:spPr>
          <a:xfrm>
            <a:off x="8071567" y="1194069"/>
            <a:ext cx="1054103" cy="1059000"/>
          </a:xfrm>
          <a:prstGeom prst="rect">
            <a:avLst/>
          </a:prstGeom>
        </p:spPr>
      </p:pic>
      <p:pic>
        <p:nvPicPr>
          <p:cNvPr id="11" name="Picture 10" descr="Header ELI-NP">
            <a:extLst>
              <a:ext uri="{FF2B5EF4-FFF2-40B4-BE49-F238E27FC236}">
                <a16:creationId xmlns:a16="http://schemas.microsoft.com/office/drawing/2014/main" id="{CBD03371-1570-7DB7-80A9-FED49A2642E5}"/>
              </a:ext>
            </a:extLst>
          </p:cNvPr>
          <p:cNvPicPr>
            <a:picLocks noChangeAspect="1"/>
          </p:cNvPicPr>
          <p:nvPr/>
        </p:nvPicPr>
        <p:blipFill>
          <a:blip r:embed="rId5"/>
          <a:stretch>
            <a:fillRect/>
          </a:stretch>
        </p:blipFill>
        <p:spPr>
          <a:xfrm>
            <a:off x="10486586" y="176727"/>
            <a:ext cx="1669095" cy="1112730"/>
          </a:xfrm>
          <a:prstGeom prst="rect">
            <a:avLst/>
          </a:prstGeom>
        </p:spPr>
      </p:pic>
      <p:pic>
        <p:nvPicPr>
          <p:cNvPr id="13" name="Picture 12">
            <a:extLst>
              <a:ext uri="{FF2B5EF4-FFF2-40B4-BE49-F238E27FC236}">
                <a16:creationId xmlns:a16="http://schemas.microsoft.com/office/drawing/2014/main" id="{81D1D8D3-651F-DB94-53C8-E52B09D99D76}"/>
              </a:ext>
            </a:extLst>
          </p:cNvPr>
          <p:cNvPicPr>
            <a:picLocks noChangeAspect="1"/>
          </p:cNvPicPr>
          <p:nvPr/>
        </p:nvPicPr>
        <p:blipFill>
          <a:blip r:embed="rId6"/>
          <a:stretch>
            <a:fillRect/>
          </a:stretch>
        </p:blipFill>
        <p:spPr>
          <a:xfrm>
            <a:off x="10615129" y="1407556"/>
            <a:ext cx="1576871" cy="560782"/>
          </a:xfrm>
          <a:prstGeom prst="rect">
            <a:avLst/>
          </a:prstGeom>
        </p:spPr>
      </p:pic>
      <p:sp>
        <p:nvSpPr>
          <p:cNvPr id="15" name="Text Placeholder 9">
            <a:extLst>
              <a:ext uri="{FF2B5EF4-FFF2-40B4-BE49-F238E27FC236}">
                <a16:creationId xmlns:a16="http://schemas.microsoft.com/office/drawing/2014/main" id="{CC003B49-EB68-2D3E-5D76-4B9FF6907216}"/>
              </a:ext>
            </a:extLst>
          </p:cNvPr>
          <p:cNvSpPr txBox="1">
            <a:spLocks/>
          </p:cNvSpPr>
          <p:nvPr/>
        </p:nvSpPr>
        <p:spPr>
          <a:xfrm>
            <a:off x="416392" y="123985"/>
            <a:ext cx="10437925" cy="519061"/>
          </a:xfrm>
          <a:prstGeom prst="rect">
            <a:avLst/>
          </a:prstGeom>
        </p:spPr>
        <p:txBody>
          <a:bodyPr vert="horz" lIns="121920" tIns="60960" rIns="121920" bIns="60960" rtlCol="0" anchor="ctr">
            <a:noAutofit/>
          </a:bodyPr>
          <a:lstStyle>
            <a:lvl1pPr marL="0" indent="0" algn="l" defTabSz="914400" rtl="0" eaLnBrk="1" latinLnBrk="0" hangingPunct="1">
              <a:lnSpc>
                <a:spcPct val="90000"/>
              </a:lnSpc>
              <a:spcBef>
                <a:spcPts val="1000"/>
              </a:spcBef>
              <a:buFont typeface="Arial"/>
              <a:buNone/>
              <a:defRPr sz="1600" b="0" i="0" kern="1200" baseline="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b="0" i="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b="0" i="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b="0" i="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1" i="0" u="none" strike="noStrike" kern="1200" cap="none" spc="0" normalizeH="0" baseline="0" noProof="0" dirty="0">
                <a:ln>
                  <a:noFill/>
                </a:ln>
                <a:solidFill>
                  <a:srgbClr val="BF5700"/>
                </a:solidFill>
                <a:effectLst/>
                <a:uLnTx/>
                <a:uFillTx/>
                <a:latin typeface="Arial" charset="0"/>
                <a:cs typeface="Arial" charset="0"/>
              </a:rPr>
              <a:t>Jul 28, 2026</a:t>
            </a:r>
          </a:p>
        </p:txBody>
      </p:sp>
      <p:sp>
        <p:nvSpPr>
          <p:cNvPr id="17" name="Title Placeholder 7">
            <a:extLst>
              <a:ext uri="{FF2B5EF4-FFF2-40B4-BE49-F238E27FC236}">
                <a16:creationId xmlns:a16="http://schemas.microsoft.com/office/drawing/2014/main" id="{80909FA7-F653-136E-2DD9-429C1A04DAF1}"/>
              </a:ext>
            </a:extLst>
          </p:cNvPr>
          <p:cNvSpPr txBox="1">
            <a:spLocks/>
          </p:cNvSpPr>
          <p:nvPr/>
        </p:nvSpPr>
        <p:spPr>
          <a:xfrm>
            <a:off x="381004" y="-549460"/>
            <a:ext cx="7095545" cy="2128710"/>
          </a:xfrm>
          <a:prstGeom prst="rect">
            <a:avLst/>
          </a:prstGeom>
        </p:spPr>
        <p:txBody>
          <a:bodyPr vert="horz" wrap="square" lIns="121920" tIns="60960" rIns="121920" bIns="60960" rtlCol="0" anchor="b">
            <a:noAutofit/>
          </a:bodyPr>
          <a:lstStyle>
            <a:lvl1pPr algn="l" defTabSz="914400" rtl="0" eaLnBrk="1" latinLnBrk="0" hangingPunct="1">
              <a:lnSpc>
                <a:spcPts val="4000"/>
              </a:lnSpc>
              <a:spcBef>
                <a:spcPct val="0"/>
              </a:spcBef>
              <a:buNone/>
              <a:defRPr sz="4800" b="1" i="0" kern="800" cap="all" normalizeH="0" baseline="0">
                <a:solidFill>
                  <a:schemeClr val="bg1"/>
                </a:solidFill>
                <a:latin typeface="Arial Black" charset="0"/>
                <a:ea typeface="Arial Black" charset="0"/>
                <a:cs typeface="Arial Black" charset="0"/>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en-US" sz="3200" b="1" i="0" u="none" strike="noStrike" kern="800" cap="all" spc="0" normalizeH="0" baseline="0" noProof="0" dirty="0">
                <a:ln>
                  <a:noFill/>
                </a:ln>
                <a:solidFill>
                  <a:srgbClr val="BF5700"/>
                </a:solidFill>
                <a:effectLst/>
                <a:uLnTx/>
                <a:uFillTx/>
                <a:latin typeface="Arial Black" charset="0"/>
              </a:rPr>
              <a:t>Calorimetry of Multi-</a:t>
            </a:r>
            <a:r>
              <a:rPr kumimoji="0" lang="en-US" sz="3200" b="1" i="0" u="none" strike="noStrike" kern="800" cap="all" spc="0" normalizeH="0" baseline="0" noProof="0" dirty="0" err="1">
                <a:ln>
                  <a:noFill/>
                </a:ln>
                <a:solidFill>
                  <a:srgbClr val="BF5700"/>
                </a:solidFill>
                <a:effectLst/>
                <a:uLnTx/>
                <a:uFillTx/>
                <a:latin typeface="Arial Black" charset="0"/>
              </a:rPr>
              <a:t>gev</a:t>
            </a:r>
            <a:r>
              <a:rPr kumimoji="0" lang="en-US" sz="3200" b="1" i="0" u="none" strike="noStrike" kern="800" cap="all" spc="0" normalizeH="0" baseline="0" noProof="0" dirty="0">
                <a:ln>
                  <a:noFill/>
                </a:ln>
                <a:solidFill>
                  <a:srgbClr val="BF5700"/>
                </a:solidFill>
                <a:effectLst/>
                <a:uLnTx/>
                <a:uFillTx/>
                <a:latin typeface="Arial Black" charset="0"/>
              </a:rPr>
              <a:t> </a:t>
            </a:r>
            <a:r>
              <a:rPr kumimoji="0" lang="en-US" sz="3200" b="1" i="0" u="none" strike="noStrike" kern="800" cap="all" spc="0" normalizeH="0" baseline="0" noProof="0" dirty="0" err="1">
                <a:ln>
                  <a:noFill/>
                </a:ln>
                <a:solidFill>
                  <a:srgbClr val="BF5700"/>
                </a:solidFill>
                <a:effectLst/>
                <a:uLnTx/>
                <a:uFillTx/>
                <a:latin typeface="Arial Black" charset="0"/>
              </a:rPr>
              <a:t>wakefield</a:t>
            </a:r>
            <a:r>
              <a:rPr kumimoji="0" lang="en-US" sz="3200" b="1" i="0" u="none" strike="noStrike" kern="800" cap="all" spc="0" normalizeH="0" baseline="0" noProof="0" dirty="0">
                <a:ln>
                  <a:noFill/>
                </a:ln>
                <a:solidFill>
                  <a:srgbClr val="BF5700"/>
                </a:solidFill>
                <a:effectLst/>
                <a:uLnTx/>
                <a:uFillTx/>
                <a:latin typeface="Arial Black" charset="0"/>
              </a:rPr>
              <a:t> accelerators</a:t>
            </a:r>
          </a:p>
        </p:txBody>
      </p:sp>
      <p:cxnSp>
        <p:nvCxnSpPr>
          <p:cNvPr id="18" name="Straight Connector 17">
            <a:extLst>
              <a:ext uri="{FF2B5EF4-FFF2-40B4-BE49-F238E27FC236}">
                <a16:creationId xmlns:a16="http://schemas.microsoft.com/office/drawing/2014/main" id="{77238E43-96E7-6830-D2A5-0FDFCCA1C8E5}"/>
              </a:ext>
            </a:extLst>
          </p:cNvPr>
          <p:cNvCxnSpPr>
            <a:cxnSpLocks/>
          </p:cNvCxnSpPr>
          <p:nvPr/>
        </p:nvCxnSpPr>
        <p:spPr>
          <a:xfrm>
            <a:off x="381004" y="1579250"/>
            <a:ext cx="7095545"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C6D9402-B1FE-3C80-799D-3C12278623B3}"/>
              </a:ext>
            </a:extLst>
          </p:cNvPr>
          <p:cNvSpPr txBox="1"/>
          <p:nvPr/>
        </p:nvSpPr>
        <p:spPr>
          <a:xfrm>
            <a:off x="138896" y="1579250"/>
            <a:ext cx="7865656" cy="2226250"/>
          </a:xfrm>
          <a:prstGeom prst="rect">
            <a:avLst/>
          </a:prstGeom>
          <a:noFill/>
        </p:spPr>
        <p:txBody>
          <a:bodyPr wrap="square" rtlCol="0">
            <a:spAutoFit/>
          </a:bodyPr>
          <a:lstStyle/>
          <a:p>
            <a:r>
              <a:rPr lang="en-US" sz="1600" b="1" dirty="0">
                <a:solidFill>
                  <a:schemeClr val="accent2">
                    <a:lumMod val="75000"/>
                  </a:schemeClr>
                </a:solidFill>
                <a:latin typeface="Arial" panose="020B0604020202020204" pitchFamily="34" charset="0"/>
                <a:cs typeface="Arial" panose="020B0604020202020204" pitchFamily="34" charset="0"/>
              </a:rPr>
              <a:t>Jos</a:t>
            </a:r>
            <a:r>
              <a:rPr lang="es-419" sz="1600" b="1" dirty="0">
                <a:solidFill>
                  <a:schemeClr val="accent2">
                    <a:lumMod val="75000"/>
                  </a:schemeClr>
                </a:solidFill>
                <a:latin typeface="Arial" panose="020B0604020202020204" pitchFamily="34" charset="0"/>
                <a:cs typeface="Arial" panose="020B0604020202020204" pitchFamily="34" charset="0"/>
              </a:rPr>
              <a:t>é Franco </a:t>
            </a:r>
            <a:r>
              <a:rPr lang="en-US" sz="1600" b="1" dirty="0">
                <a:solidFill>
                  <a:schemeClr val="accent2">
                    <a:lumMod val="75000"/>
                  </a:schemeClr>
                </a:solidFill>
                <a:latin typeface="Arial" panose="020B0604020202020204" pitchFamily="34" charset="0"/>
                <a:cs typeface="Arial" panose="020B0604020202020204" pitchFamily="34" charset="0"/>
              </a:rPr>
              <a:t>Altamirano</a:t>
            </a:r>
            <a:r>
              <a:rPr lang="en-US" sz="1600" b="1" baseline="30000" dirty="0">
                <a:solidFill>
                  <a:schemeClr val="accent2">
                    <a:lumMod val="75000"/>
                  </a:schemeClr>
                </a:solidFill>
                <a:latin typeface="Arial" panose="020B0604020202020204" pitchFamily="34" charset="0"/>
                <a:cs typeface="Arial" panose="020B0604020202020204" pitchFamily="34" charset="0"/>
              </a:rPr>
              <a:t>1</a:t>
            </a:r>
            <a:r>
              <a:rPr lang="en-US" sz="1600" dirty="0">
                <a:solidFill>
                  <a:schemeClr val="accent2">
                    <a:lumMod val="75000"/>
                  </a:schemeClr>
                </a:solidFill>
                <a:latin typeface="Arial" panose="020B0604020202020204" pitchFamily="34" charset="0"/>
                <a:cs typeface="Arial" panose="020B0604020202020204" pitchFamily="34" charset="0"/>
              </a:rPr>
              <a:t>, C. Hojbota</a:t>
            </a:r>
            <a:r>
              <a:rPr lang="en-US" sz="1600" baseline="30000" dirty="0">
                <a:solidFill>
                  <a:schemeClr val="accent2">
                    <a:lumMod val="75000"/>
                  </a:schemeClr>
                </a:solidFill>
                <a:latin typeface="Arial" panose="020B0604020202020204" pitchFamily="34" charset="0"/>
                <a:cs typeface="Arial" panose="020B0604020202020204" pitchFamily="34" charset="0"/>
              </a:rPr>
              <a:t>1</a:t>
            </a:r>
            <a:r>
              <a:rPr lang="en-US" sz="1600" dirty="0">
                <a:solidFill>
                  <a:schemeClr val="accent2">
                    <a:lumMod val="75000"/>
                  </a:schemeClr>
                </a:solidFill>
                <a:latin typeface="Arial" panose="020B0604020202020204" pitchFamily="34" charset="0"/>
                <a:cs typeface="Arial" panose="020B0604020202020204" pitchFamily="34" charset="0"/>
              </a:rPr>
              <a:t>, P. Franke</a:t>
            </a:r>
            <a:r>
              <a:rPr lang="en-US" sz="1600" baseline="30000" dirty="0">
                <a:solidFill>
                  <a:schemeClr val="accent2">
                    <a:lumMod val="75000"/>
                  </a:schemeClr>
                </a:solidFill>
                <a:latin typeface="Arial" panose="020B0604020202020204" pitchFamily="34" charset="0"/>
                <a:cs typeface="Arial" panose="020B0604020202020204" pitchFamily="34" charset="0"/>
              </a:rPr>
              <a:t>4</a:t>
            </a:r>
            <a:r>
              <a:rPr lang="en-US" sz="1600" dirty="0">
                <a:solidFill>
                  <a:schemeClr val="accent2">
                    <a:lumMod val="75000"/>
                  </a:schemeClr>
                </a:solidFill>
                <a:latin typeface="Arial" panose="020B0604020202020204" pitchFamily="34" charset="0"/>
                <a:cs typeface="Arial" panose="020B0604020202020204" pitchFamily="34" charset="0"/>
              </a:rPr>
              <a:t>, E. McCary</a:t>
            </a:r>
            <a:r>
              <a:rPr lang="en-US" sz="1600" baseline="30000" dirty="0">
                <a:solidFill>
                  <a:schemeClr val="accent2">
                    <a:lumMod val="75000"/>
                  </a:schemeClr>
                </a:solidFill>
                <a:latin typeface="Arial" panose="020B0604020202020204" pitchFamily="34" charset="0"/>
                <a:cs typeface="Arial" panose="020B0604020202020204" pitchFamily="34" charset="0"/>
              </a:rPr>
              <a:t>4</a:t>
            </a:r>
            <a:r>
              <a:rPr lang="en-US" sz="1600" dirty="0">
                <a:solidFill>
                  <a:schemeClr val="accent2">
                    <a:lumMod val="75000"/>
                  </a:schemeClr>
                </a:solidFill>
                <a:latin typeface="Arial" panose="020B0604020202020204" pitchFamily="34" charset="0"/>
                <a:cs typeface="Arial" panose="020B0604020202020204" pitchFamily="34" charset="0"/>
              </a:rPr>
              <a:t>, R. Zgadzaj</a:t>
            </a:r>
            <a:r>
              <a:rPr lang="en-US" sz="1600" baseline="30000" dirty="0">
                <a:solidFill>
                  <a:schemeClr val="accent2">
                    <a:lumMod val="75000"/>
                  </a:schemeClr>
                </a:solidFill>
                <a:latin typeface="Arial" panose="020B0604020202020204" pitchFamily="34" charset="0"/>
                <a:cs typeface="Arial" panose="020B0604020202020204" pitchFamily="34" charset="0"/>
              </a:rPr>
              <a:t>1 </a:t>
            </a:r>
            <a:r>
              <a:rPr lang="en-US" sz="1600" dirty="0">
                <a:solidFill>
                  <a:schemeClr val="accent2">
                    <a:lumMod val="75000"/>
                  </a:schemeClr>
                </a:solidFill>
                <a:latin typeface="Arial" panose="020B0604020202020204" pitchFamily="34" charset="0"/>
                <a:cs typeface="Arial" panose="020B0604020202020204" pitchFamily="34" charset="0"/>
              </a:rPr>
              <a:t>, B. Diaconescu</a:t>
            </a:r>
            <a:r>
              <a:rPr lang="en-US" sz="1600" baseline="30000" dirty="0">
                <a:solidFill>
                  <a:schemeClr val="accent2">
                    <a:lumMod val="75000"/>
                  </a:schemeClr>
                </a:solidFill>
                <a:latin typeface="Arial" panose="020B0604020202020204" pitchFamily="34" charset="0"/>
                <a:cs typeface="Arial" panose="020B0604020202020204" pitchFamily="34" charset="0"/>
              </a:rPr>
              <a:t>2</a:t>
            </a:r>
            <a:r>
              <a:rPr lang="en-US" sz="1600" dirty="0">
                <a:solidFill>
                  <a:schemeClr val="accent2">
                    <a:lumMod val="75000"/>
                  </a:schemeClr>
                </a:solidFill>
                <a:latin typeface="Arial" panose="020B0604020202020204" pitchFamily="34" charset="0"/>
                <a:cs typeface="Arial" panose="020B0604020202020204" pitchFamily="34" charset="0"/>
              </a:rPr>
              <a:t> , L. Tudor</a:t>
            </a:r>
            <a:r>
              <a:rPr lang="en-US" sz="1600" baseline="30000" dirty="0">
                <a:solidFill>
                  <a:schemeClr val="accent2">
                    <a:lumMod val="75000"/>
                  </a:schemeClr>
                </a:solidFill>
                <a:latin typeface="Arial" panose="020B0604020202020204" pitchFamily="34" charset="0"/>
                <a:cs typeface="Arial" panose="020B0604020202020204" pitchFamily="34" charset="0"/>
              </a:rPr>
              <a:t>2</a:t>
            </a:r>
            <a:r>
              <a:rPr lang="en-US" sz="1600" dirty="0">
                <a:solidFill>
                  <a:schemeClr val="accent2">
                    <a:lumMod val="75000"/>
                  </a:schemeClr>
                </a:solidFill>
                <a:latin typeface="Arial" panose="020B0604020202020204" pitchFamily="34" charset="0"/>
                <a:cs typeface="Arial" panose="020B0604020202020204" pitchFamily="34" charset="0"/>
              </a:rPr>
              <a:t> , B. Hiddings</a:t>
            </a:r>
            <a:r>
              <a:rPr lang="en-US" sz="1600" baseline="30000" dirty="0">
                <a:solidFill>
                  <a:schemeClr val="accent2">
                    <a:lumMod val="75000"/>
                  </a:schemeClr>
                </a:solidFill>
                <a:latin typeface="Arial" panose="020B0604020202020204" pitchFamily="34" charset="0"/>
                <a:cs typeface="Arial" panose="020B0604020202020204" pitchFamily="34" charset="0"/>
              </a:rPr>
              <a:t>3</a:t>
            </a:r>
            <a:r>
              <a:rPr lang="en-US" sz="1600" dirty="0">
                <a:solidFill>
                  <a:schemeClr val="accent2">
                    <a:lumMod val="75000"/>
                  </a:schemeClr>
                </a:solidFill>
                <a:latin typeface="Arial" panose="020B0604020202020204" pitchFamily="34" charset="0"/>
                <a:cs typeface="Arial" panose="020B0604020202020204" pitchFamily="34" charset="0"/>
              </a:rPr>
              <a:t> , C. Aniculaesei</a:t>
            </a:r>
            <a:r>
              <a:rPr lang="en-US" sz="1600" baseline="30000" dirty="0">
                <a:solidFill>
                  <a:schemeClr val="accent2">
                    <a:lumMod val="75000"/>
                  </a:schemeClr>
                </a:solidFill>
                <a:latin typeface="Arial" panose="020B0604020202020204" pitchFamily="34" charset="0"/>
                <a:cs typeface="Arial" panose="020B0604020202020204" pitchFamily="34" charset="0"/>
              </a:rPr>
              <a:t>3,</a:t>
            </a:r>
            <a:r>
              <a:rPr lang="en-US" sz="1600" dirty="0">
                <a:solidFill>
                  <a:schemeClr val="accent2">
                    <a:lumMod val="75000"/>
                  </a:schemeClr>
                </a:solidFill>
                <a:latin typeface="Arial" panose="020B0604020202020204" pitchFamily="34" charset="0"/>
                <a:cs typeface="Arial" panose="020B0604020202020204" pitchFamily="34" charset="0"/>
              </a:rPr>
              <a:t> M. Osenberg</a:t>
            </a:r>
            <a:r>
              <a:rPr lang="en-US" sz="1600" baseline="30000" dirty="0">
                <a:solidFill>
                  <a:schemeClr val="accent2">
                    <a:lumMod val="75000"/>
                  </a:schemeClr>
                </a:solidFill>
                <a:latin typeface="Arial" panose="020B0604020202020204" pitchFamily="34" charset="0"/>
                <a:cs typeface="Arial" panose="020B0604020202020204" pitchFamily="34" charset="0"/>
              </a:rPr>
              <a:t>3</a:t>
            </a:r>
            <a:r>
              <a:rPr lang="en-US" sz="1600" dirty="0">
                <a:solidFill>
                  <a:schemeClr val="accent2">
                    <a:lumMod val="75000"/>
                  </a:schemeClr>
                </a:solidFill>
                <a:latin typeface="Arial" panose="020B0604020202020204" pitchFamily="34" charset="0"/>
                <a:cs typeface="Arial" panose="020B0604020202020204" pitchFamily="34" charset="0"/>
              </a:rPr>
              <a:t>  M. Hegelich</a:t>
            </a:r>
            <a:r>
              <a:rPr lang="en-US" sz="1600" baseline="30000" dirty="0">
                <a:solidFill>
                  <a:schemeClr val="accent2">
                    <a:lumMod val="75000"/>
                  </a:schemeClr>
                </a:solidFill>
                <a:latin typeface="Arial" panose="020B0604020202020204" pitchFamily="34" charset="0"/>
                <a:cs typeface="Arial" panose="020B0604020202020204" pitchFamily="34" charset="0"/>
              </a:rPr>
              <a:t>1 </a:t>
            </a:r>
            <a:r>
              <a:rPr lang="en-US" sz="1600" dirty="0">
                <a:solidFill>
                  <a:schemeClr val="accent2">
                    <a:lumMod val="75000"/>
                  </a:schemeClr>
                </a:solidFill>
                <a:latin typeface="Arial" panose="020B0604020202020204" pitchFamily="34" charset="0"/>
                <a:cs typeface="Arial" panose="020B0604020202020204" pitchFamily="34" charset="0"/>
              </a:rPr>
              <a:t>Michael Downer</a:t>
            </a:r>
            <a:r>
              <a:rPr lang="en-US" sz="1600" baseline="30000" dirty="0">
                <a:solidFill>
                  <a:schemeClr val="accent2">
                    <a:lumMod val="75000"/>
                  </a:schemeClr>
                </a:solidFill>
                <a:latin typeface="Arial" panose="020B0604020202020204" pitchFamily="34" charset="0"/>
                <a:cs typeface="Arial" panose="020B0604020202020204" pitchFamily="34" charset="0"/>
              </a:rPr>
              <a:t>1 </a:t>
            </a:r>
            <a:r>
              <a:rPr lang="en-US" sz="1600" i="1" dirty="0">
                <a:solidFill>
                  <a:schemeClr val="accent2">
                    <a:lumMod val="75000"/>
                  </a:schemeClr>
                </a:solidFill>
                <a:latin typeface="Arial" panose="020B0604020202020204" pitchFamily="34" charset="0"/>
                <a:cs typeface="Arial" panose="020B0604020202020204" pitchFamily="34" charset="0"/>
              </a:rPr>
              <a:t>et. al</a:t>
            </a:r>
            <a:r>
              <a:rPr lang="en-US" sz="1600" dirty="0">
                <a:solidFill>
                  <a:schemeClr val="accent2">
                    <a:lumMod val="75000"/>
                  </a:schemeClr>
                </a:solidFill>
                <a:latin typeface="Arial" panose="020B0604020202020204" pitchFamily="34" charset="0"/>
                <a:cs typeface="Arial" panose="020B0604020202020204" pitchFamily="34" charset="0"/>
              </a:rPr>
              <a:t>. </a:t>
            </a:r>
          </a:p>
          <a:p>
            <a:endParaRPr lang="en-US" sz="1600" dirty="0">
              <a:solidFill>
                <a:schemeClr val="accent2">
                  <a:lumMod val="75000"/>
                </a:schemeClr>
              </a:solidFill>
              <a:latin typeface="Arial" panose="020B0604020202020204" pitchFamily="34" charset="0"/>
              <a:cs typeface="Arial" panose="020B0604020202020204" pitchFamily="34" charset="0"/>
            </a:endParaRPr>
          </a:p>
          <a:p>
            <a:r>
              <a:rPr lang="en-US" sz="1600" baseline="30000" dirty="0">
                <a:solidFill>
                  <a:schemeClr val="accent2">
                    <a:lumMod val="75000"/>
                  </a:schemeClr>
                </a:solidFill>
                <a:latin typeface="Arial" panose="020B0604020202020204" pitchFamily="34" charset="0"/>
                <a:cs typeface="Arial" panose="020B0604020202020204" pitchFamily="34" charset="0"/>
              </a:rPr>
              <a:t>1</a:t>
            </a:r>
            <a:r>
              <a:rPr lang="en-US" sz="1600" dirty="0">
                <a:solidFill>
                  <a:schemeClr val="accent2">
                    <a:lumMod val="75000"/>
                  </a:schemeClr>
                </a:solidFill>
                <a:latin typeface="Arial" panose="020B0604020202020204" pitchFamily="34" charset="0"/>
                <a:cs typeface="Arial" panose="020B0604020202020204" pitchFamily="34" charset="0"/>
              </a:rPr>
              <a:t>Department of Physics, The University of Texas at Austin, US,</a:t>
            </a:r>
          </a:p>
          <a:p>
            <a:r>
              <a:rPr lang="en-US" sz="1600" dirty="0">
                <a:solidFill>
                  <a:schemeClr val="accent2">
                    <a:lumMod val="75000"/>
                  </a:schemeClr>
                </a:solidFill>
                <a:latin typeface="Arial" panose="020B0604020202020204" pitchFamily="34" charset="0"/>
                <a:cs typeface="Arial" panose="020B0604020202020204" pitchFamily="34" charset="0"/>
              </a:rPr>
              <a:t> </a:t>
            </a:r>
            <a:r>
              <a:rPr lang="en-US" sz="1600" baseline="30000" dirty="0">
                <a:solidFill>
                  <a:schemeClr val="accent2">
                    <a:lumMod val="75000"/>
                  </a:schemeClr>
                </a:solidFill>
                <a:latin typeface="Arial" panose="020B0604020202020204" pitchFamily="34" charset="0"/>
                <a:cs typeface="Arial" panose="020B0604020202020204" pitchFamily="34" charset="0"/>
              </a:rPr>
              <a:t>2</a:t>
            </a:r>
            <a:r>
              <a:rPr lang="en-US" sz="1600" dirty="0">
                <a:solidFill>
                  <a:schemeClr val="accent2">
                    <a:lumMod val="75000"/>
                  </a:schemeClr>
                </a:solidFill>
                <a:latin typeface="Arial" panose="020B0604020202020204" pitchFamily="34" charset="0"/>
                <a:cs typeface="Arial" panose="020B0604020202020204" pitchFamily="34" charset="0"/>
              </a:rPr>
              <a:t>Extreme Light Infrastructure – Nuclear Physics, Romania,</a:t>
            </a:r>
          </a:p>
          <a:p>
            <a:r>
              <a:rPr lang="en-US" sz="1600" baseline="30000" dirty="0">
                <a:solidFill>
                  <a:schemeClr val="accent2">
                    <a:lumMod val="75000"/>
                  </a:schemeClr>
                </a:solidFill>
                <a:latin typeface="Arial" panose="020B0604020202020204" pitchFamily="34" charset="0"/>
                <a:cs typeface="Arial" panose="020B0604020202020204" pitchFamily="34" charset="0"/>
              </a:rPr>
              <a:t> 3</a:t>
            </a:r>
            <a:r>
              <a:rPr lang="en-US" sz="1600" dirty="0">
                <a:solidFill>
                  <a:schemeClr val="accent2">
                    <a:lumMod val="75000"/>
                  </a:schemeClr>
                </a:solidFill>
                <a:latin typeface="Arial" panose="020B0604020202020204" pitchFamily="34" charset="0"/>
                <a:cs typeface="Arial" panose="020B0604020202020204" pitchFamily="34" charset="0"/>
              </a:rPr>
              <a:t>Department of Physics, Heinrich Heine University Dusseldorf, Germany</a:t>
            </a:r>
          </a:p>
          <a:p>
            <a:r>
              <a:rPr lang="en-US" sz="1600" dirty="0">
                <a:solidFill>
                  <a:schemeClr val="accent2">
                    <a:lumMod val="75000"/>
                  </a:schemeClr>
                </a:solidFill>
                <a:latin typeface="Arial" panose="020B0604020202020204" pitchFamily="34" charset="0"/>
                <a:cs typeface="Arial" panose="020B0604020202020204" pitchFamily="34" charset="0"/>
              </a:rPr>
              <a:t> </a:t>
            </a:r>
            <a:r>
              <a:rPr lang="en-US" sz="1600" baseline="30000" dirty="0">
                <a:solidFill>
                  <a:schemeClr val="accent2">
                    <a:lumMod val="75000"/>
                  </a:schemeClr>
                </a:solidFill>
                <a:latin typeface="Arial" panose="020B0604020202020204" pitchFamily="34" charset="0"/>
                <a:cs typeface="Arial" panose="020B0604020202020204" pitchFamily="34" charset="0"/>
              </a:rPr>
              <a:t>4</a:t>
            </a:r>
            <a:r>
              <a:rPr lang="en-US" sz="1600" dirty="0">
                <a:solidFill>
                  <a:schemeClr val="accent2">
                    <a:lumMod val="75000"/>
                  </a:schemeClr>
                </a:solidFill>
                <a:latin typeface="Arial" panose="020B0604020202020204" pitchFamily="34" charset="0"/>
                <a:cs typeface="Arial" panose="020B0604020202020204" pitchFamily="34" charset="0"/>
              </a:rPr>
              <a:t>Tau Systems Inc., Austin, US</a:t>
            </a:r>
          </a:p>
          <a:p>
            <a:endParaRPr lang="en-US" sz="1600" baseline="30000" dirty="0">
              <a:solidFill>
                <a:schemeClr val="accent2">
                  <a:lumMod val="75000"/>
                </a:schemeClr>
              </a:solidFill>
              <a:latin typeface="Arial" panose="020B0604020202020204" pitchFamily="34" charset="0"/>
              <a:cs typeface="Arial" panose="020B0604020202020204" pitchFamily="34" charset="0"/>
            </a:endParaRPr>
          </a:p>
        </p:txBody>
      </p:sp>
      <p:sp>
        <p:nvSpPr>
          <p:cNvPr id="27" name="Isosceles Triangle 26">
            <a:extLst>
              <a:ext uri="{FF2B5EF4-FFF2-40B4-BE49-F238E27FC236}">
                <a16:creationId xmlns:a16="http://schemas.microsoft.com/office/drawing/2014/main" id="{C41BA110-4474-3BE1-BF35-AC4C7DC91547}"/>
              </a:ext>
            </a:extLst>
          </p:cNvPr>
          <p:cNvSpPr/>
          <p:nvPr/>
        </p:nvSpPr>
        <p:spPr>
          <a:xfrm rot="5400000">
            <a:off x="1381198" y="3801111"/>
            <a:ext cx="212489" cy="2673634"/>
          </a:xfrm>
          <a:prstGeom prst="triangle">
            <a:avLst>
              <a:gd name="adj" fmla="val 542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10BF148-8283-C432-E377-B9B8FC343EB8}"/>
              </a:ext>
            </a:extLst>
          </p:cNvPr>
          <p:cNvSpPr txBox="1"/>
          <p:nvPr/>
        </p:nvSpPr>
        <p:spPr>
          <a:xfrm>
            <a:off x="1412092" y="4315504"/>
            <a:ext cx="2438128" cy="738664"/>
          </a:xfrm>
          <a:prstGeom prst="rect">
            <a:avLst/>
          </a:prstGeom>
          <a:noFill/>
        </p:spPr>
        <p:txBody>
          <a:bodyPr wrap="square" rtlCol="0">
            <a:spAutoFit/>
          </a:bodyPr>
          <a:lstStyle/>
          <a:p>
            <a:r>
              <a:rPr lang="es-419" sz="1400" dirty="0"/>
              <a:t>HPLS:</a:t>
            </a:r>
          </a:p>
          <a:p>
            <a:r>
              <a:rPr lang="es-419" sz="1400" dirty="0"/>
              <a:t>E=275J</a:t>
            </a:r>
          </a:p>
          <a:p>
            <a:r>
              <a:rPr lang="es-419" sz="1400" dirty="0"/>
              <a:t>τ=30fs</a:t>
            </a:r>
          </a:p>
        </p:txBody>
      </p:sp>
      <p:sp>
        <p:nvSpPr>
          <p:cNvPr id="33" name="Cube 32">
            <a:extLst>
              <a:ext uri="{FF2B5EF4-FFF2-40B4-BE49-F238E27FC236}">
                <a16:creationId xmlns:a16="http://schemas.microsoft.com/office/drawing/2014/main" id="{183F50DA-3C3B-D900-36DF-16AFE67A9AEF}"/>
              </a:ext>
            </a:extLst>
          </p:cNvPr>
          <p:cNvSpPr/>
          <p:nvPr/>
        </p:nvSpPr>
        <p:spPr>
          <a:xfrm>
            <a:off x="2681960" y="4910211"/>
            <a:ext cx="778212" cy="487716"/>
          </a:xfrm>
          <a:prstGeom prst="cub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tx1"/>
              </a:solidFill>
            </a:endParaRPr>
          </a:p>
        </p:txBody>
      </p:sp>
      <p:sp>
        <p:nvSpPr>
          <p:cNvPr id="37" name="TextBox 36">
            <a:extLst>
              <a:ext uri="{FF2B5EF4-FFF2-40B4-BE49-F238E27FC236}">
                <a16:creationId xmlns:a16="http://schemas.microsoft.com/office/drawing/2014/main" id="{F3656151-B487-54A1-2AB7-F37AB31C4DC4}"/>
              </a:ext>
            </a:extLst>
          </p:cNvPr>
          <p:cNvSpPr txBox="1"/>
          <p:nvPr/>
        </p:nvSpPr>
        <p:spPr>
          <a:xfrm>
            <a:off x="4511648" y="4741704"/>
            <a:ext cx="955711" cy="369332"/>
          </a:xfrm>
          <a:prstGeom prst="rect">
            <a:avLst/>
          </a:prstGeom>
          <a:noFill/>
        </p:spPr>
        <p:txBody>
          <a:bodyPr wrap="none" rtlCol="0">
            <a:spAutoFit/>
          </a:bodyPr>
          <a:lstStyle/>
          <a:p>
            <a:r>
              <a:rPr lang="en-US" dirty="0"/>
              <a:t>-e beam</a:t>
            </a:r>
          </a:p>
        </p:txBody>
      </p:sp>
      <p:sp>
        <p:nvSpPr>
          <p:cNvPr id="42" name="Cylinder 41">
            <a:extLst>
              <a:ext uri="{FF2B5EF4-FFF2-40B4-BE49-F238E27FC236}">
                <a16:creationId xmlns:a16="http://schemas.microsoft.com/office/drawing/2014/main" id="{F5920C6C-F423-7068-D058-2B6881E08F7B}"/>
              </a:ext>
            </a:extLst>
          </p:cNvPr>
          <p:cNvSpPr/>
          <p:nvPr/>
        </p:nvSpPr>
        <p:spPr>
          <a:xfrm rot="5400000">
            <a:off x="3365931" y="5053373"/>
            <a:ext cx="253832" cy="234011"/>
          </a:xfrm>
          <a:prstGeom prst="can">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AC04986E-F47E-3CE9-B7AC-5A403911BA23}"/>
              </a:ext>
            </a:extLst>
          </p:cNvPr>
          <p:cNvSpPr txBox="1"/>
          <p:nvPr/>
        </p:nvSpPr>
        <p:spPr>
          <a:xfrm>
            <a:off x="3029231" y="4232411"/>
            <a:ext cx="992579" cy="646331"/>
          </a:xfrm>
          <a:prstGeom prst="rect">
            <a:avLst/>
          </a:prstGeom>
          <a:noFill/>
        </p:spPr>
        <p:txBody>
          <a:bodyPr wrap="none" rtlCol="0">
            <a:spAutoFit/>
          </a:bodyPr>
          <a:lstStyle/>
          <a:p>
            <a:pPr algn="ctr"/>
            <a:r>
              <a:rPr lang="en-US" dirty="0"/>
              <a:t>Gas cell</a:t>
            </a:r>
          </a:p>
          <a:p>
            <a:pPr algn="ctr"/>
            <a:r>
              <a:rPr lang="en-US" dirty="0"/>
              <a:t>28cm</a:t>
            </a:r>
          </a:p>
        </p:txBody>
      </p:sp>
      <p:cxnSp>
        <p:nvCxnSpPr>
          <p:cNvPr id="45" name="Straight Arrow Connector 44">
            <a:extLst>
              <a:ext uri="{FF2B5EF4-FFF2-40B4-BE49-F238E27FC236}">
                <a16:creationId xmlns:a16="http://schemas.microsoft.com/office/drawing/2014/main" id="{2B68211B-EC78-E9F5-036F-D9E73387E20D}"/>
              </a:ext>
            </a:extLst>
          </p:cNvPr>
          <p:cNvCxnSpPr/>
          <p:nvPr/>
        </p:nvCxnSpPr>
        <p:spPr>
          <a:xfrm>
            <a:off x="2757957" y="4808089"/>
            <a:ext cx="1535129"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1" name="Isosceles Triangle 30">
            <a:extLst>
              <a:ext uri="{FF2B5EF4-FFF2-40B4-BE49-F238E27FC236}">
                <a16:creationId xmlns:a16="http://schemas.microsoft.com/office/drawing/2014/main" id="{D43C3413-0921-3BF8-6CC3-C98FED0E4BB5}"/>
              </a:ext>
            </a:extLst>
          </p:cNvPr>
          <p:cNvSpPr/>
          <p:nvPr/>
        </p:nvSpPr>
        <p:spPr>
          <a:xfrm rot="16200000">
            <a:off x="4818403" y="4608262"/>
            <a:ext cx="73597" cy="1124231"/>
          </a:xfrm>
          <a:prstGeom prst="triangle">
            <a:avLst>
              <a:gd name="adj" fmla="val 54264"/>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ube 38">
            <a:extLst>
              <a:ext uri="{FF2B5EF4-FFF2-40B4-BE49-F238E27FC236}">
                <a16:creationId xmlns:a16="http://schemas.microsoft.com/office/drawing/2014/main" id="{EFFFA0A2-2561-802E-60AC-FA677C2D61CC}"/>
              </a:ext>
            </a:extLst>
          </p:cNvPr>
          <p:cNvSpPr/>
          <p:nvPr/>
        </p:nvSpPr>
        <p:spPr>
          <a:xfrm>
            <a:off x="3525522" y="4910211"/>
            <a:ext cx="778212" cy="487716"/>
          </a:xfrm>
          <a:prstGeom prst="cub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tx1"/>
              </a:solidFill>
            </a:endParaRPr>
          </a:p>
        </p:txBody>
      </p:sp>
      <p:sp>
        <p:nvSpPr>
          <p:cNvPr id="3" name="Cube 2">
            <a:extLst>
              <a:ext uri="{FF2B5EF4-FFF2-40B4-BE49-F238E27FC236}">
                <a16:creationId xmlns:a16="http://schemas.microsoft.com/office/drawing/2014/main" id="{D4128961-6D78-7048-AA2D-6C8A2A11FFF3}"/>
              </a:ext>
            </a:extLst>
          </p:cNvPr>
          <p:cNvSpPr/>
          <p:nvPr/>
        </p:nvSpPr>
        <p:spPr>
          <a:xfrm>
            <a:off x="5418982" y="4530640"/>
            <a:ext cx="414187" cy="1205874"/>
          </a:xfrm>
          <a:prstGeom prst="cube">
            <a:avLst>
              <a:gd name="adj" fmla="val 95269"/>
            </a:avLst>
          </a:prstGeom>
          <a:solidFill>
            <a:schemeClr val="accent5">
              <a:lumMod val="60000"/>
              <a:lumOff val="40000"/>
            </a:schemeClr>
          </a:solidFill>
          <a:ln>
            <a:solidFill>
              <a:schemeClr val="accent5">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tx1"/>
              </a:solidFill>
            </a:endParaRPr>
          </a:p>
        </p:txBody>
      </p:sp>
      <p:sp>
        <p:nvSpPr>
          <p:cNvPr id="6" name="Isosceles Triangle 5">
            <a:extLst>
              <a:ext uri="{FF2B5EF4-FFF2-40B4-BE49-F238E27FC236}">
                <a16:creationId xmlns:a16="http://schemas.microsoft.com/office/drawing/2014/main" id="{9183F704-52B4-ABB1-39A6-186765325751}"/>
              </a:ext>
            </a:extLst>
          </p:cNvPr>
          <p:cNvSpPr/>
          <p:nvPr/>
        </p:nvSpPr>
        <p:spPr>
          <a:xfrm rot="16200000">
            <a:off x="5738164" y="4649559"/>
            <a:ext cx="516854" cy="1115233"/>
          </a:xfrm>
          <a:prstGeom prst="triangle">
            <a:avLst>
              <a:gd name="adj" fmla="val 54264"/>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be 13">
            <a:extLst>
              <a:ext uri="{FF2B5EF4-FFF2-40B4-BE49-F238E27FC236}">
                <a16:creationId xmlns:a16="http://schemas.microsoft.com/office/drawing/2014/main" id="{ECE2643F-0956-B78F-C4A5-71C8723EF072}"/>
              </a:ext>
            </a:extLst>
          </p:cNvPr>
          <p:cNvSpPr/>
          <p:nvPr/>
        </p:nvSpPr>
        <p:spPr>
          <a:xfrm>
            <a:off x="6532565" y="4741704"/>
            <a:ext cx="1887968" cy="906823"/>
          </a:xfrm>
          <a:prstGeom prst="cube">
            <a:avLst>
              <a:gd name="adj" fmla="val 17976"/>
            </a:avLst>
          </a:prstGeom>
          <a:solidFill>
            <a:schemeClr val="bg2">
              <a:lumMod val="75000"/>
            </a:schemeClr>
          </a:solidFill>
          <a:ln>
            <a:solidFill>
              <a:schemeClr val="bg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Magnet </a:t>
            </a:r>
          </a:p>
          <a:p>
            <a:pPr algn="ctr"/>
            <a:r>
              <a:rPr lang="en-US" dirty="0">
                <a:solidFill>
                  <a:schemeClr val="tx1"/>
                </a:solidFill>
              </a:rPr>
              <a:t>80cm</a:t>
            </a:r>
          </a:p>
        </p:txBody>
      </p:sp>
      <p:sp>
        <p:nvSpPr>
          <p:cNvPr id="25" name="Cube 24">
            <a:extLst>
              <a:ext uri="{FF2B5EF4-FFF2-40B4-BE49-F238E27FC236}">
                <a16:creationId xmlns:a16="http://schemas.microsoft.com/office/drawing/2014/main" id="{9F4E1AFA-F6A3-1529-1787-AA00807DA431}"/>
              </a:ext>
            </a:extLst>
          </p:cNvPr>
          <p:cNvSpPr/>
          <p:nvPr/>
        </p:nvSpPr>
        <p:spPr>
          <a:xfrm>
            <a:off x="10113390" y="5397927"/>
            <a:ext cx="1003478" cy="472830"/>
          </a:xfrm>
          <a:prstGeom prst="cube">
            <a:avLst>
              <a:gd name="adj" fmla="val 35075"/>
            </a:avLst>
          </a:prstGeom>
          <a:solidFill>
            <a:schemeClr val="accent6">
              <a:lumMod val="60000"/>
              <a:lumOff val="40000"/>
            </a:schemeClr>
          </a:solidFill>
          <a:ln>
            <a:solidFill>
              <a:schemeClr val="bg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tx1"/>
              </a:solidFill>
            </a:endParaRPr>
          </a:p>
        </p:txBody>
      </p:sp>
      <p:sp>
        <p:nvSpPr>
          <p:cNvPr id="26" name="TextBox 25">
            <a:extLst>
              <a:ext uri="{FF2B5EF4-FFF2-40B4-BE49-F238E27FC236}">
                <a16:creationId xmlns:a16="http://schemas.microsoft.com/office/drawing/2014/main" id="{035F5D31-E26B-D39A-9DB8-9D9ACE5C2918}"/>
              </a:ext>
            </a:extLst>
          </p:cNvPr>
          <p:cNvSpPr txBox="1"/>
          <p:nvPr/>
        </p:nvSpPr>
        <p:spPr>
          <a:xfrm>
            <a:off x="10164043" y="4473866"/>
            <a:ext cx="1377749" cy="646331"/>
          </a:xfrm>
          <a:prstGeom prst="rect">
            <a:avLst/>
          </a:prstGeom>
          <a:noFill/>
        </p:spPr>
        <p:txBody>
          <a:bodyPr wrap="none" rtlCol="0">
            <a:spAutoFit/>
          </a:bodyPr>
          <a:lstStyle/>
          <a:p>
            <a:pPr algn="ctr"/>
            <a:r>
              <a:rPr lang="en-US" dirty="0"/>
              <a:t>Calorimeter</a:t>
            </a:r>
          </a:p>
          <a:p>
            <a:pPr algn="ctr"/>
            <a:r>
              <a:rPr lang="en-US" dirty="0"/>
              <a:t>10 cm </a:t>
            </a:r>
          </a:p>
        </p:txBody>
      </p:sp>
      <p:cxnSp>
        <p:nvCxnSpPr>
          <p:cNvPr id="30" name="Straight Arrow Connector 29">
            <a:extLst>
              <a:ext uri="{FF2B5EF4-FFF2-40B4-BE49-F238E27FC236}">
                <a16:creationId xmlns:a16="http://schemas.microsoft.com/office/drawing/2014/main" id="{9484D2F6-DD61-DFF8-FE5B-94E059743F9C}"/>
              </a:ext>
            </a:extLst>
          </p:cNvPr>
          <p:cNvCxnSpPr>
            <a:cxnSpLocks/>
          </p:cNvCxnSpPr>
          <p:nvPr/>
        </p:nvCxnSpPr>
        <p:spPr>
          <a:xfrm>
            <a:off x="10267207" y="5170377"/>
            <a:ext cx="924128"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4" name="TextBox 33">
            <a:extLst>
              <a:ext uri="{FF2B5EF4-FFF2-40B4-BE49-F238E27FC236}">
                <a16:creationId xmlns:a16="http://schemas.microsoft.com/office/drawing/2014/main" id="{1D582B8A-B584-CE59-2F99-74E0C91C4361}"/>
              </a:ext>
            </a:extLst>
          </p:cNvPr>
          <p:cNvSpPr txBox="1"/>
          <p:nvPr/>
        </p:nvSpPr>
        <p:spPr>
          <a:xfrm>
            <a:off x="4293086" y="5991992"/>
            <a:ext cx="2980175" cy="646331"/>
          </a:xfrm>
          <a:prstGeom prst="rect">
            <a:avLst/>
          </a:prstGeom>
          <a:noFill/>
        </p:spPr>
        <p:txBody>
          <a:bodyPr wrap="none" rtlCol="0">
            <a:spAutoFit/>
          </a:bodyPr>
          <a:lstStyle/>
          <a:p>
            <a:r>
              <a:rPr lang="en-US" dirty="0"/>
              <a:t>Pointing screen or any other </a:t>
            </a:r>
          </a:p>
          <a:p>
            <a:r>
              <a:rPr lang="en-US" dirty="0"/>
              <a:t>Component in the beam </a:t>
            </a:r>
          </a:p>
        </p:txBody>
      </p:sp>
      <p:cxnSp>
        <p:nvCxnSpPr>
          <p:cNvPr id="36" name="Straight Arrow Connector 35">
            <a:extLst>
              <a:ext uri="{FF2B5EF4-FFF2-40B4-BE49-F238E27FC236}">
                <a16:creationId xmlns:a16="http://schemas.microsoft.com/office/drawing/2014/main" id="{B0729065-71C9-F85E-7675-90B52C2AAD27}"/>
              </a:ext>
            </a:extLst>
          </p:cNvPr>
          <p:cNvCxnSpPr>
            <a:cxnSpLocks/>
          </p:cNvCxnSpPr>
          <p:nvPr/>
        </p:nvCxnSpPr>
        <p:spPr>
          <a:xfrm flipV="1">
            <a:off x="5757478" y="5543120"/>
            <a:ext cx="0" cy="44887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271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7" grpId="0"/>
      <p:bldP spid="31" grpId="0" animBg="1"/>
      <p:bldP spid="3" grpId="0" animBg="1"/>
      <p:bldP spid="6" grpId="0" animBg="1"/>
      <p:bldP spid="14" grpId="0" animBg="1"/>
      <p:bldP spid="25" grpId="0" animBg="1"/>
      <p:bldP spid="26" grpId="0"/>
      <p:bldP spid="3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9EDFC-60B8-AA3F-1C04-8C8B280EB349}"/>
              </a:ext>
            </a:extLst>
          </p:cNvPr>
          <p:cNvPicPr>
            <a:picLocks noChangeAspect="1"/>
          </p:cNvPicPr>
          <p:nvPr/>
        </p:nvPicPr>
        <p:blipFill>
          <a:blip r:embed="rId2"/>
          <a:stretch>
            <a:fillRect/>
          </a:stretch>
        </p:blipFill>
        <p:spPr>
          <a:xfrm>
            <a:off x="426720" y="1636789"/>
            <a:ext cx="5669280" cy="4274280"/>
          </a:xfrm>
          <a:prstGeom prst="rect">
            <a:avLst/>
          </a:prstGeom>
        </p:spPr>
      </p:pic>
      <p:pic>
        <p:nvPicPr>
          <p:cNvPr id="8" name="Picture 7">
            <a:extLst>
              <a:ext uri="{FF2B5EF4-FFF2-40B4-BE49-F238E27FC236}">
                <a16:creationId xmlns:a16="http://schemas.microsoft.com/office/drawing/2014/main" id="{56D8A7A3-0217-CC59-CBC4-CB93CBB8FA86}"/>
              </a:ext>
            </a:extLst>
          </p:cNvPr>
          <p:cNvPicPr>
            <a:picLocks noChangeAspect="1"/>
          </p:cNvPicPr>
          <p:nvPr/>
        </p:nvPicPr>
        <p:blipFill>
          <a:blip r:embed="rId3"/>
          <a:stretch>
            <a:fillRect/>
          </a:stretch>
        </p:blipFill>
        <p:spPr>
          <a:xfrm>
            <a:off x="7215936" y="1786704"/>
            <a:ext cx="4529024" cy="3974450"/>
          </a:xfrm>
          <a:prstGeom prst="rect">
            <a:avLst/>
          </a:prstGeom>
        </p:spPr>
      </p:pic>
      <p:sp>
        <p:nvSpPr>
          <p:cNvPr id="2" name="Title 1">
            <a:extLst>
              <a:ext uri="{FF2B5EF4-FFF2-40B4-BE49-F238E27FC236}">
                <a16:creationId xmlns:a16="http://schemas.microsoft.com/office/drawing/2014/main" id="{D086C3B3-8F0E-DBFD-9891-20E190782652}"/>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Preliminary Results</a:t>
            </a:r>
          </a:p>
        </p:txBody>
      </p:sp>
      <p:cxnSp>
        <p:nvCxnSpPr>
          <p:cNvPr id="3" name="Straight Connector 2">
            <a:extLst>
              <a:ext uri="{FF2B5EF4-FFF2-40B4-BE49-F238E27FC236}">
                <a16:creationId xmlns:a16="http://schemas.microsoft.com/office/drawing/2014/main" id="{4EE66D2A-3D3F-06EB-5291-0FED0B1C1245}"/>
              </a:ext>
            </a:extLst>
          </p:cNvPr>
          <p:cNvCxnSpPr>
            <a:cxnSpLocks/>
          </p:cNvCxnSpPr>
          <p:nvPr/>
        </p:nvCxnSpPr>
        <p:spPr>
          <a:xfrm>
            <a:off x="1137258"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
        <p:nvSpPr>
          <p:cNvPr id="4" name="Arrow: Right 3">
            <a:extLst>
              <a:ext uri="{FF2B5EF4-FFF2-40B4-BE49-F238E27FC236}">
                <a16:creationId xmlns:a16="http://schemas.microsoft.com/office/drawing/2014/main" id="{D2865485-DAE6-FCA1-9A3A-F22C62059732}"/>
              </a:ext>
            </a:extLst>
          </p:cNvPr>
          <p:cNvSpPr/>
          <p:nvPr/>
        </p:nvSpPr>
        <p:spPr>
          <a:xfrm>
            <a:off x="6250736" y="3306569"/>
            <a:ext cx="690880" cy="737109"/>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34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5D4BB-F221-D6F5-5CBB-DF3D2F705F4C}"/>
              </a:ext>
            </a:extLst>
          </p:cNvPr>
          <p:cNvSpPr>
            <a:spLocks noGrp="1"/>
          </p:cNvSpPr>
          <p:nvPr>
            <p:ph type="title"/>
          </p:nvPr>
        </p:nvSpPr>
        <p:spPr>
          <a:xfrm>
            <a:off x="2101750" y="464820"/>
            <a:ext cx="10972800" cy="1143000"/>
          </a:xfrm>
        </p:spPr>
        <p:txBody>
          <a:bodyPr/>
          <a:lstStyle/>
          <a:p>
            <a:r>
              <a:rPr lang="en-US" dirty="0"/>
              <a:t>Conclusions &amp; Outlook</a:t>
            </a:r>
          </a:p>
        </p:txBody>
      </p:sp>
      <p:sp>
        <p:nvSpPr>
          <p:cNvPr id="6" name="TextBox 5">
            <a:extLst>
              <a:ext uri="{FF2B5EF4-FFF2-40B4-BE49-F238E27FC236}">
                <a16:creationId xmlns:a16="http://schemas.microsoft.com/office/drawing/2014/main" id="{4E8822D7-688D-3014-5833-E6361E029165}"/>
              </a:ext>
            </a:extLst>
          </p:cNvPr>
          <p:cNvSpPr txBox="1"/>
          <p:nvPr/>
        </p:nvSpPr>
        <p:spPr>
          <a:xfrm>
            <a:off x="145367" y="6089005"/>
            <a:ext cx="11633200" cy="830997"/>
          </a:xfrm>
          <a:prstGeom prst="rect">
            <a:avLst/>
          </a:prstGeom>
          <a:noFill/>
        </p:spPr>
        <p:txBody>
          <a:bodyPr wrap="square">
            <a:spAutoFit/>
          </a:bodyPr>
          <a:lstStyle/>
          <a:p>
            <a:r>
              <a:rPr lang="en-US" sz="1600" i="1" dirty="0">
                <a:latin typeface="Arial" panose="020B0604020202020204" pitchFamily="34" charset="0"/>
                <a:cs typeface="Arial" panose="020B0604020202020204" pitchFamily="34" charset="0"/>
              </a:rPr>
              <a:t>This material is based upon work supported by the National Science Foundation under Grant No. </a:t>
            </a:r>
            <a:r>
              <a:rPr lang="en-US" sz="1600" dirty="0">
                <a:latin typeface="Arial" panose="020B0604020202020204" pitchFamily="34" charset="0"/>
                <a:cs typeface="Arial" panose="020B0604020202020204" pitchFamily="34" charset="0"/>
              </a:rPr>
              <a:t>PHY-23008921</a:t>
            </a:r>
            <a:r>
              <a:rPr lang="en-US" sz="1600" i="1" dirty="0">
                <a:latin typeface="Arial" panose="020B0604020202020204" pitchFamily="34" charset="0"/>
                <a:cs typeface="Arial" panose="020B0604020202020204" pitchFamily="34" charset="0"/>
              </a:rPr>
              <a:t>, by the Department of Energy under Grant No. </a:t>
            </a:r>
            <a:r>
              <a:rPr lang="en-US" sz="1600" dirty="0">
                <a:latin typeface="Arial" panose="020B0604020202020204" pitchFamily="34" charset="0"/>
                <a:cs typeface="Arial" panose="020B0604020202020204" pitchFamily="34" charset="0"/>
              </a:rPr>
              <a:t>DE-SC0011617 </a:t>
            </a:r>
            <a:r>
              <a:rPr lang="en-US" sz="1600" i="1" dirty="0">
                <a:latin typeface="Arial" panose="020B0604020202020204" pitchFamily="34" charset="0"/>
                <a:cs typeface="Arial" panose="020B0604020202020204" pitchFamily="34" charset="0"/>
              </a:rPr>
              <a:t>and by the Extreme Light Infrastructure for Nuclear Physics in project ELI50122.</a:t>
            </a:r>
            <a:r>
              <a:rPr lang="en-US" sz="1600" dirty="0">
                <a:latin typeface="Arial" panose="020B0604020202020204" pitchFamily="34" charset="0"/>
                <a:cs typeface="Arial" panose="020B0604020202020204" pitchFamily="34" charset="0"/>
              </a:rPr>
              <a:t> </a:t>
            </a:r>
            <a:endParaRPr lang="en-US" sz="1050" dirty="0"/>
          </a:p>
        </p:txBody>
      </p:sp>
      <p:sp>
        <p:nvSpPr>
          <p:cNvPr id="7" name="Title 1">
            <a:extLst>
              <a:ext uri="{FF2B5EF4-FFF2-40B4-BE49-F238E27FC236}">
                <a16:creationId xmlns:a16="http://schemas.microsoft.com/office/drawing/2014/main" id="{5256604D-0BDE-5C81-17BA-B868CF868C27}"/>
              </a:ext>
            </a:extLst>
          </p:cNvPr>
          <p:cNvSpPr txBox="1">
            <a:spLocks/>
          </p:cNvSpPr>
          <p:nvPr/>
        </p:nvSpPr>
        <p:spPr>
          <a:xfrm>
            <a:off x="0" y="4678680"/>
            <a:ext cx="10972800" cy="1143000"/>
          </a:xfrm>
          <a:prstGeom prst="rect">
            <a:avLst/>
          </a:prstGeom>
        </p:spPr>
        <p:txBody>
          <a:bodyPr vert="horz" lIns="91440" tIns="45720" rIns="91440" bIns="45720" rtlCol="0" anchor="ctr">
            <a:norm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endParaRPr lang="en-US" sz="4800" dirty="0"/>
          </a:p>
        </p:txBody>
      </p:sp>
      <p:sp>
        <p:nvSpPr>
          <p:cNvPr id="9" name="TextBox 8">
            <a:extLst>
              <a:ext uri="{FF2B5EF4-FFF2-40B4-BE49-F238E27FC236}">
                <a16:creationId xmlns:a16="http://schemas.microsoft.com/office/drawing/2014/main" id="{5DF1E2B1-4E92-D4B4-16AC-5CF056305A4C}"/>
              </a:ext>
            </a:extLst>
          </p:cNvPr>
          <p:cNvSpPr txBox="1"/>
          <p:nvPr/>
        </p:nvSpPr>
        <p:spPr>
          <a:xfrm>
            <a:off x="-1773703" y="5563999"/>
            <a:ext cx="9283700" cy="707886"/>
          </a:xfrm>
          <a:prstGeom prst="rect">
            <a:avLst/>
          </a:prstGeom>
          <a:noFill/>
        </p:spPr>
        <p:txBody>
          <a:bodyPr wrap="square">
            <a:spAutoFit/>
          </a:bodyPr>
          <a:lstStyle/>
          <a:p>
            <a:pPr algn="ctr"/>
            <a:r>
              <a:rPr lang="en-US" sz="4000" b="1" dirty="0">
                <a:latin typeface="Arial" panose="020B0604020202020204" pitchFamily="34" charset="0"/>
                <a:cs typeface="Arial" panose="020B0604020202020204" pitchFamily="34" charset="0"/>
              </a:rPr>
              <a:t>Acknowledgments</a:t>
            </a:r>
            <a:endParaRPr lang="en-US" sz="48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474762F-BA79-B81E-C065-21D687EED8F3}"/>
              </a:ext>
            </a:extLst>
          </p:cNvPr>
          <p:cNvPicPr>
            <a:picLocks noChangeAspect="1"/>
          </p:cNvPicPr>
          <p:nvPr/>
        </p:nvPicPr>
        <p:blipFill>
          <a:blip r:embed="rId2"/>
          <a:stretch>
            <a:fillRect/>
          </a:stretch>
        </p:blipFill>
        <p:spPr>
          <a:xfrm>
            <a:off x="8196177" y="5225452"/>
            <a:ext cx="2193593" cy="710176"/>
          </a:xfrm>
          <a:prstGeom prst="rect">
            <a:avLst/>
          </a:prstGeom>
        </p:spPr>
      </p:pic>
      <p:pic>
        <p:nvPicPr>
          <p:cNvPr id="13" name="Picture 12">
            <a:extLst>
              <a:ext uri="{FF2B5EF4-FFF2-40B4-BE49-F238E27FC236}">
                <a16:creationId xmlns:a16="http://schemas.microsoft.com/office/drawing/2014/main" id="{6985743B-86B6-7EC7-DCB3-3FBC3260E8F6}"/>
              </a:ext>
            </a:extLst>
          </p:cNvPr>
          <p:cNvPicPr>
            <a:picLocks noChangeAspect="1"/>
          </p:cNvPicPr>
          <p:nvPr/>
        </p:nvPicPr>
        <p:blipFill>
          <a:blip r:embed="rId3"/>
          <a:stretch>
            <a:fillRect/>
          </a:stretch>
        </p:blipFill>
        <p:spPr>
          <a:xfrm>
            <a:off x="6917007" y="5106308"/>
            <a:ext cx="1076959" cy="1081963"/>
          </a:xfrm>
          <a:prstGeom prst="rect">
            <a:avLst/>
          </a:prstGeom>
        </p:spPr>
      </p:pic>
      <p:pic>
        <p:nvPicPr>
          <p:cNvPr id="15" name="Picture 14" descr="Header ELI-NP">
            <a:extLst>
              <a:ext uri="{FF2B5EF4-FFF2-40B4-BE49-F238E27FC236}">
                <a16:creationId xmlns:a16="http://schemas.microsoft.com/office/drawing/2014/main" id="{1D528141-8D8D-4727-F3C3-8B035CEAB032}"/>
              </a:ext>
            </a:extLst>
          </p:cNvPr>
          <p:cNvPicPr>
            <a:picLocks noChangeAspect="1"/>
          </p:cNvPicPr>
          <p:nvPr/>
        </p:nvPicPr>
        <p:blipFill>
          <a:blip r:embed="rId4"/>
          <a:stretch>
            <a:fillRect/>
          </a:stretch>
        </p:blipFill>
        <p:spPr>
          <a:xfrm>
            <a:off x="10260230" y="4898932"/>
            <a:ext cx="1667610" cy="1111740"/>
          </a:xfrm>
          <a:prstGeom prst="rect">
            <a:avLst/>
          </a:prstGeom>
        </p:spPr>
      </p:pic>
      <p:sp>
        <p:nvSpPr>
          <p:cNvPr id="5" name="Content Placeholder 4">
            <a:extLst>
              <a:ext uri="{FF2B5EF4-FFF2-40B4-BE49-F238E27FC236}">
                <a16:creationId xmlns:a16="http://schemas.microsoft.com/office/drawing/2014/main" id="{1EDB1543-6E09-F950-A8C6-7685B687B166}"/>
              </a:ext>
            </a:extLst>
          </p:cNvPr>
          <p:cNvSpPr txBox="1">
            <a:spLocks noGrp="1"/>
          </p:cNvSpPr>
          <p:nvPr>
            <p:ph sz="half" idx="1"/>
          </p:nvPr>
        </p:nvSpPr>
        <p:spPr>
          <a:xfrm>
            <a:off x="264160" y="1403198"/>
            <a:ext cx="11440160" cy="4425827"/>
          </a:xfrm>
          <a:prstGeom prst="rect">
            <a:avLst/>
          </a:prstGeom>
          <a:noFill/>
        </p:spPr>
        <p:txBody>
          <a:bodyPr wrap="square" rtlCol="0">
            <a:spAutoFit/>
          </a:bodyPr>
          <a:lstStyle/>
          <a:p>
            <a:pPr marL="457200" indent="-457200" algn="just">
              <a:buFont typeface="Arial" panose="020B0604020202020204" pitchFamily="34" charset="0"/>
              <a:buChar char="•"/>
            </a:pPr>
            <a:r>
              <a:rPr lang="en-US" sz="2000" dirty="0">
                <a:latin typeface="Arial" panose="020B0604020202020204" pitchFamily="34" charset="0"/>
                <a:cs typeface="Arial" panose="020B0604020202020204" pitchFamily="34" charset="0"/>
              </a:rPr>
              <a:t>Sampling calorimeters are well-suited for the detection of Multi-GeV beams from next-generation laser-plasma </a:t>
            </a:r>
            <a:r>
              <a:rPr lang="en-US" sz="2000" dirty="0" err="1">
                <a:latin typeface="Arial" panose="020B0604020202020204" pitchFamily="34" charset="0"/>
                <a:cs typeface="Arial" panose="020B0604020202020204" pitchFamily="34" charset="0"/>
              </a:rPr>
              <a:t>wakefield</a:t>
            </a:r>
            <a:r>
              <a:rPr lang="en-US" sz="2000" dirty="0">
                <a:latin typeface="Arial" panose="020B0604020202020204" pitchFamily="34" charset="0"/>
                <a:cs typeface="Arial" panose="020B0604020202020204" pitchFamily="34" charset="0"/>
              </a:rPr>
              <a:t> accelerators, offering a compact alternative where conventional magnetic spectrometers become impractical. </a:t>
            </a:r>
          </a:p>
          <a:p>
            <a:pPr algn="just"/>
            <a:endParaRPr lang="en-US" sz="20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US" sz="2000" dirty="0">
                <a:latin typeface="Arial" panose="020B0604020202020204" pitchFamily="34" charset="0"/>
                <a:cs typeface="Arial" panose="020B0604020202020204" pitchFamily="34" charset="0"/>
              </a:rPr>
              <a:t> Preliminary unfolded results from ELI-NP  indicate electron energies between 5 GeV and 8 GeV, consistent with the calorimeter's physical detection window. These results used a parametric model to guide the unfolding. A model-free approach is being considered (Covariant Matrix optimization or Bayes-based for example). </a:t>
            </a:r>
          </a:p>
          <a:p>
            <a:pPr marL="457200" indent="-457200" algn="jus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US" sz="2000" dirty="0">
                <a:latin typeface="Arial" panose="020B0604020202020204" pitchFamily="34" charset="0"/>
                <a:cs typeface="Arial" panose="020B0604020202020204" pitchFamily="34" charset="0"/>
              </a:rPr>
              <a:t>Calorimeters also act like beam dumps or muon converters, and provide secondary measurements of the beams, so why not use them?</a:t>
            </a:r>
          </a:p>
          <a:p>
            <a:pPr marL="457200" indent="-457200" algn="jus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C493D181-D288-61DA-DAC9-2C7D70DD6FBD}"/>
              </a:ext>
            </a:extLst>
          </p:cNvPr>
          <p:cNvCxnSpPr>
            <a:cxnSpLocks/>
          </p:cNvCxnSpPr>
          <p:nvPr/>
        </p:nvCxnSpPr>
        <p:spPr>
          <a:xfrm>
            <a:off x="2101750" y="1403198"/>
            <a:ext cx="7824570"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5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E8CF26A-8E67-48C3-E541-87B95F8EA565}"/>
              </a:ext>
            </a:extLst>
          </p:cNvPr>
          <p:cNvSpPr>
            <a:spLocks noGrp="1"/>
          </p:cNvSpPr>
          <p:nvPr>
            <p:ph type="title"/>
          </p:nvPr>
        </p:nvSpPr>
        <p:spPr>
          <a:xfrm>
            <a:off x="631548" y="619480"/>
            <a:ext cx="10972800" cy="573932"/>
          </a:xfrm>
        </p:spPr>
        <p:txBody>
          <a:bodyPr>
            <a:noAutofit/>
          </a:bodyPr>
          <a:lstStyle/>
          <a:p>
            <a:pPr algn="ctr"/>
            <a:r>
              <a:rPr lang="en-US" sz="4400" dirty="0"/>
              <a:t>Need of new diagnostics for MPW facilities</a:t>
            </a:r>
          </a:p>
        </p:txBody>
      </p:sp>
      <p:cxnSp>
        <p:nvCxnSpPr>
          <p:cNvPr id="8" name="Straight Connector 7">
            <a:extLst>
              <a:ext uri="{FF2B5EF4-FFF2-40B4-BE49-F238E27FC236}">
                <a16:creationId xmlns:a16="http://schemas.microsoft.com/office/drawing/2014/main" id="{042DADF0-041C-B01C-5271-8303849CDBD4}"/>
              </a:ext>
            </a:extLst>
          </p:cNvPr>
          <p:cNvCxnSpPr>
            <a:cxnSpLocks/>
          </p:cNvCxnSpPr>
          <p:nvPr/>
        </p:nvCxnSpPr>
        <p:spPr>
          <a:xfrm>
            <a:off x="1013291" y="1344262"/>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F6913E6-ABEC-A053-E1A8-15C523C3654D}"/>
              </a:ext>
            </a:extLst>
          </p:cNvPr>
          <p:cNvPicPr>
            <a:picLocks noChangeAspect="1"/>
          </p:cNvPicPr>
          <p:nvPr/>
        </p:nvPicPr>
        <p:blipFill>
          <a:blip r:embed="rId2"/>
          <a:stretch>
            <a:fillRect/>
          </a:stretch>
        </p:blipFill>
        <p:spPr>
          <a:xfrm>
            <a:off x="105152" y="2135221"/>
            <a:ext cx="5461273" cy="3378517"/>
          </a:xfrm>
          <a:prstGeom prst="rect">
            <a:avLst/>
          </a:prstGeom>
        </p:spPr>
      </p:pic>
      <p:grpSp>
        <p:nvGrpSpPr>
          <p:cNvPr id="4" name="Group 3">
            <a:extLst>
              <a:ext uri="{FF2B5EF4-FFF2-40B4-BE49-F238E27FC236}">
                <a16:creationId xmlns:a16="http://schemas.microsoft.com/office/drawing/2014/main" id="{D7026680-E1FD-A748-1861-311F4E7D6EC0}"/>
              </a:ext>
            </a:extLst>
          </p:cNvPr>
          <p:cNvGrpSpPr/>
          <p:nvPr/>
        </p:nvGrpSpPr>
        <p:grpSpPr>
          <a:xfrm>
            <a:off x="6145158" y="2361660"/>
            <a:ext cx="5280479" cy="2703696"/>
            <a:chOff x="159030" y="1755868"/>
            <a:chExt cx="5830952" cy="3230189"/>
          </a:xfrm>
        </p:grpSpPr>
        <p:pic>
          <p:nvPicPr>
            <p:cNvPr id="5" name="Picture 4">
              <a:extLst>
                <a:ext uri="{FF2B5EF4-FFF2-40B4-BE49-F238E27FC236}">
                  <a16:creationId xmlns:a16="http://schemas.microsoft.com/office/drawing/2014/main" id="{EA87B8D6-A3D2-370B-7C89-FD810D2CCBBB}"/>
                </a:ext>
              </a:extLst>
            </p:cNvPr>
            <p:cNvPicPr/>
            <p:nvPr/>
          </p:nvPicPr>
          <p:blipFill>
            <a:blip r:embed="rId3"/>
            <a:stretch/>
          </p:blipFill>
          <p:spPr>
            <a:xfrm>
              <a:off x="159030" y="1755868"/>
              <a:ext cx="5830952" cy="3230189"/>
            </a:xfrm>
            <a:prstGeom prst="rect">
              <a:avLst/>
            </a:prstGeom>
            <a:ln w="0">
              <a:noFill/>
            </a:ln>
          </p:spPr>
        </p:pic>
        <p:sp>
          <p:nvSpPr>
            <p:cNvPr id="6" name="TextBox 13">
              <a:extLst>
                <a:ext uri="{FF2B5EF4-FFF2-40B4-BE49-F238E27FC236}">
                  <a16:creationId xmlns:a16="http://schemas.microsoft.com/office/drawing/2014/main" id="{64B4F5C6-BED8-4392-7520-3F97C381EA52}"/>
                </a:ext>
              </a:extLst>
            </p:cNvPr>
            <p:cNvSpPr txBox="1"/>
            <p:nvPr/>
          </p:nvSpPr>
          <p:spPr>
            <a:xfrm>
              <a:off x="924150" y="4603474"/>
              <a:ext cx="2184381" cy="369332"/>
            </a:xfrm>
            <a:prstGeom prst="rect">
              <a:avLst/>
            </a:prstGeom>
            <a:solidFill>
              <a:srgbClr val="DFDCDD"/>
            </a:solid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t>SLAC End Station A</a:t>
              </a:r>
            </a:p>
          </p:txBody>
        </p:sp>
      </p:grpSp>
      <p:sp>
        <p:nvSpPr>
          <p:cNvPr id="13" name="TextBox 12">
            <a:extLst>
              <a:ext uri="{FF2B5EF4-FFF2-40B4-BE49-F238E27FC236}">
                <a16:creationId xmlns:a16="http://schemas.microsoft.com/office/drawing/2014/main" id="{4388484E-26D1-FAF6-5EDE-A416ED083F78}"/>
              </a:ext>
            </a:extLst>
          </p:cNvPr>
          <p:cNvSpPr txBox="1"/>
          <p:nvPr/>
        </p:nvSpPr>
        <p:spPr>
          <a:xfrm>
            <a:off x="631548" y="5513738"/>
            <a:ext cx="4755020" cy="646331"/>
          </a:xfrm>
          <a:prstGeom prst="rect">
            <a:avLst/>
          </a:prstGeom>
          <a:noFill/>
        </p:spPr>
        <p:txBody>
          <a:bodyPr wrap="none" rtlCol="0">
            <a:spAutoFit/>
          </a:bodyPr>
          <a:lstStyle/>
          <a:p>
            <a:r>
              <a:rPr lang="en-US" dirty="0"/>
              <a:t>As showed by C. </a:t>
            </a:r>
            <a:r>
              <a:rPr lang="en-US" dirty="0" err="1"/>
              <a:t>Hojbota</a:t>
            </a:r>
            <a:r>
              <a:rPr lang="en-US" dirty="0"/>
              <a:t> on yesterday’s plenary, </a:t>
            </a:r>
          </a:p>
          <a:p>
            <a:r>
              <a:rPr lang="en-US" dirty="0"/>
              <a:t>100GeV could be achieved in the next decade. </a:t>
            </a:r>
          </a:p>
        </p:txBody>
      </p:sp>
      <p:sp>
        <p:nvSpPr>
          <p:cNvPr id="15" name="TextBox 14">
            <a:extLst>
              <a:ext uri="{FF2B5EF4-FFF2-40B4-BE49-F238E27FC236}">
                <a16:creationId xmlns:a16="http://schemas.microsoft.com/office/drawing/2014/main" id="{925EED61-CDC9-B8B9-2E21-337F033D7689}"/>
              </a:ext>
            </a:extLst>
          </p:cNvPr>
          <p:cNvSpPr txBox="1"/>
          <p:nvPr/>
        </p:nvSpPr>
        <p:spPr>
          <a:xfrm>
            <a:off x="6006188" y="5258550"/>
            <a:ext cx="5833328" cy="646331"/>
          </a:xfrm>
          <a:prstGeom prst="rect">
            <a:avLst/>
          </a:prstGeom>
          <a:noFill/>
        </p:spPr>
        <p:txBody>
          <a:bodyPr wrap="none" rtlCol="0">
            <a:spAutoFit/>
          </a:bodyPr>
          <a:lstStyle/>
          <a:p>
            <a:r>
              <a:rPr lang="en-US" dirty="0"/>
              <a:t>“</a:t>
            </a:r>
            <a:r>
              <a:rPr lang="en-US" i="1" dirty="0"/>
              <a:t>Diagnostics should be compact, affordable and in one shot”</a:t>
            </a:r>
          </a:p>
          <a:p>
            <a:r>
              <a:rPr lang="en-US" dirty="0"/>
              <a:t>				M. C. Downer. </a:t>
            </a:r>
          </a:p>
        </p:txBody>
      </p:sp>
    </p:spTree>
    <p:extLst>
      <p:ext uri="{BB962C8B-B14F-4D97-AF65-F5344CB8AC3E}">
        <p14:creationId xmlns:p14="http://schemas.microsoft.com/office/powerpoint/2010/main" val="34467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A6790-BDA0-841E-1C2F-DE293DCF074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8E9A28A-0CA1-2898-0D70-472B8FCEFA70}"/>
              </a:ext>
            </a:extLst>
          </p:cNvPr>
          <p:cNvSpPr txBox="1">
            <a:spLocks/>
          </p:cNvSpPr>
          <p:nvPr/>
        </p:nvSpPr>
        <p:spPr>
          <a:xfrm>
            <a:off x="-119974" y="527619"/>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EM Calorimetry Basics: radiation-matter interaction</a:t>
            </a:r>
          </a:p>
        </p:txBody>
      </p:sp>
      <p:cxnSp>
        <p:nvCxnSpPr>
          <p:cNvPr id="5" name="Straight Connector 4">
            <a:extLst>
              <a:ext uri="{FF2B5EF4-FFF2-40B4-BE49-F238E27FC236}">
                <a16:creationId xmlns:a16="http://schemas.microsoft.com/office/drawing/2014/main" id="{01213222-01BD-6E68-7B66-7DEB81B4A67F}"/>
              </a:ext>
            </a:extLst>
          </p:cNvPr>
          <p:cNvCxnSpPr>
            <a:cxnSpLocks/>
          </p:cNvCxnSpPr>
          <p:nvPr/>
        </p:nvCxnSpPr>
        <p:spPr>
          <a:xfrm>
            <a:off x="980224" y="1101551"/>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0C48BD8-AB25-ECF1-74C3-A1445AADEAB9}"/>
              </a:ext>
            </a:extLst>
          </p:cNvPr>
          <p:cNvSpPr txBox="1"/>
          <p:nvPr/>
        </p:nvSpPr>
        <p:spPr>
          <a:xfrm>
            <a:off x="697960" y="1193880"/>
            <a:ext cx="10932268" cy="2031325"/>
          </a:xfrm>
          <a:prstGeom prst="rect">
            <a:avLst/>
          </a:prstGeom>
          <a:noFill/>
        </p:spPr>
        <p:txBody>
          <a:bodyPr wrap="square" rtlCol="0">
            <a:spAutoFit/>
          </a:bodyPr>
          <a:lstStyle/>
          <a:p>
            <a:pPr algn="just"/>
            <a:r>
              <a:rPr lang="en-US" dirty="0"/>
              <a:t>When electrons go through a material, they lose energy due Bremsstrahlung, producing photons, and ionization. The subsequent photons interact the material as well via Photoelectric effect, Compton Scattering and Pair production.  These photon process also generate electrons that are able to interact with the material. The result of an electron or a photon traveling in a material ends up in a particle cascade. This type of cascade is called Electromagnetic (EM) cascade. </a:t>
            </a:r>
          </a:p>
          <a:p>
            <a:pPr algn="just"/>
            <a:r>
              <a:rPr lang="en-US" dirty="0"/>
              <a:t>   When talking about EM calorimetry, there are two important concepts [1],[2]. </a:t>
            </a:r>
          </a:p>
          <a:p>
            <a:pPr algn="just"/>
            <a:endParaRPr lang="en-US" dirty="0"/>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F22C30AC-E57E-329F-18A7-C831092C69AB}"/>
                  </a:ext>
                </a:extLst>
              </p:cNvPr>
              <p:cNvSpPr txBox="1"/>
              <p:nvPr/>
            </p:nvSpPr>
            <p:spPr>
              <a:xfrm>
                <a:off x="1869829" y="4081275"/>
                <a:ext cx="3173369" cy="393249"/>
              </a:xfrm>
              <a:prstGeom prst="rect">
                <a:avLst/>
              </a:prstGeom>
              <a:noFill/>
            </p:spPr>
            <p:txBody>
              <a:bodyPr wrap="none" lIns="0" tIns="0" rIns="0" bIns="0"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0</m:t>
                        </m:r>
                      </m:sub>
                    </m:sSub>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180</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𝐴</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𝑍</m:t>
                            </m:r>
                          </m:e>
                          <m:sup>
                            <m:r>
                              <a:rPr lang="en-US" b="0" i="1" smtClean="0">
                                <a:latin typeface="Cambria Math" panose="02040503050406030204" pitchFamily="18" charset="0"/>
                                <a:ea typeface="Cambria Math" panose="02040503050406030204" pitchFamily="18" charset="0"/>
                              </a:rPr>
                              <m:t>2</m:t>
                            </m:r>
                          </m:sup>
                        </m:sSup>
                      </m:den>
                    </m:f>
                  </m:oMath>
                </a14:m>
                <a:r>
                  <a:rPr lang="en-US" dirty="0"/>
                  <a:t> [g/cm2]  for </a:t>
                </a:r>
                <a14:m>
                  <m:oMath xmlns:m="http://schemas.openxmlformats.org/officeDocument/2006/math">
                    <m:r>
                      <a:rPr lang="en-US" b="0" i="1" smtClean="0">
                        <a:latin typeface="Cambria Math" panose="02040503050406030204" pitchFamily="18" charset="0"/>
                      </a:rPr>
                      <m:t>𝑍</m:t>
                    </m:r>
                    <m:r>
                      <a:rPr lang="en-US" b="0" i="1" smtClean="0">
                        <a:latin typeface="Cambria Math" panose="02040503050406030204" pitchFamily="18" charset="0"/>
                        <a:ea typeface="Cambria Math" panose="02040503050406030204" pitchFamily="18" charset="0"/>
                      </a:rPr>
                      <m:t>≥13</m:t>
                    </m:r>
                  </m:oMath>
                </a14:m>
                <a:r>
                  <a:rPr lang="en-US" dirty="0"/>
                  <a:t>.   </a:t>
                </a:r>
              </a:p>
            </p:txBody>
          </p:sp>
        </mc:Choice>
        <mc:Fallback>
          <p:sp>
            <p:nvSpPr>
              <p:cNvPr id="12" name="TextBox 11">
                <a:extLst>
                  <a:ext uri="{FF2B5EF4-FFF2-40B4-BE49-F238E27FC236}">
                    <a16:creationId xmlns:a16="http://schemas.microsoft.com/office/drawing/2014/main" id="{F22C30AC-E57E-329F-18A7-C831092C69AB}"/>
                  </a:ext>
                </a:extLst>
              </p:cNvPr>
              <p:cNvSpPr txBox="1">
                <a:spLocks noRot="1" noChangeAspect="1" noMove="1" noResize="1" noEditPoints="1" noAdjustHandles="1" noChangeArrowheads="1" noChangeShapeType="1" noTextEdit="1"/>
              </p:cNvSpPr>
              <p:nvPr/>
            </p:nvSpPr>
            <p:spPr>
              <a:xfrm>
                <a:off x="1869829" y="4081275"/>
                <a:ext cx="3173369" cy="393249"/>
              </a:xfrm>
              <a:prstGeom prst="rect">
                <a:avLst/>
              </a:prstGeom>
              <a:blipFill>
                <a:blip r:embed="rId2"/>
                <a:stretch>
                  <a:fillRect l="-2692" t="-4688" r="-3654" b="-2187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D9C885F2-175A-FB1C-B7C4-C0FF03368FC0}"/>
                  </a:ext>
                </a:extLst>
              </p:cNvPr>
              <p:cNvSpPr txBox="1"/>
              <p:nvPr/>
            </p:nvSpPr>
            <p:spPr>
              <a:xfrm>
                <a:off x="7905526" y="4474524"/>
                <a:ext cx="1806076" cy="487954"/>
              </a:xfrm>
              <a:prstGeom prst="rect">
                <a:avLst/>
              </a:prstGeom>
              <a:noFill/>
            </p:spPr>
            <p:txBody>
              <a:bodyPr wrap="square">
                <a:spAutoFit/>
              </a:bodyPr>
              <a:lstStyle/>
              <a:p>
                <a14:m>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𝜖</m:t>
                        </m:r>
                      </m:e>
                      <m:sub>
                        <m:r>
                          <a:rPr lang="en-US" sz="1800" b="0" i="1" smtClean="0">
                            <a:latin typeface="Cambria Math" panose="02040503050406030204" pitchFamily="18" charset="0"/>
                          </a:rPr>
                          <m:t>𝑐</m:t>
                        </m:r>
                      </m:sub>
                    </m:sSub>
                    <m:r>
                      <a:rPr lang="en-US" sz="1800" i="1">
                        <a:latin typeface="Cambria Math" panose="02040503050406030204" pitchFamily="18" charset="0"/>
                        <a:ea typeface="Cambria Math" panose="02040503050406030204" pitchFamily="18" charset="0"/>
                      </a:rPr>
                      <m:t>~</m:t>
                    </m:r>
                    <m:f>
                      <m:fPr>
                        <m:ctrlPr>
                          <a:rPr lang="en-US" sz="1800" b="0" i="1" smtClean="0">
                            <a:latin typeface="Cambria Math" panose="02040503050406030204" pitchFamily="18" charset="0"/>
                            <a:ea typeface="Cambria Math" panose="02040503050406030204" pitchFamily="18" charset="0"/>
                          </a:rPr>
                        </m:ctrlPr>
                      </m:fPr>
                      <m:num>
                        <m:r>
                          <a:rPr lang="en-US" sz="1800" b="0" i="1" smtClean="0">
                            <a:latin typeface="Cambria Math" panose="02040503050406030204" pitchFamily="18" charset="0"/>
                            <a:ea typeface="Cambria Math" panose="02040503050406030204" pitchFamily="18" charset="0"/>
                          </a:rPr>
                          <m:t>550</m:t>
                        </m:r>
                      </m:num>
                      <m:den>
                        <m:r>
                          <a:rPr lang="en-US" sz="1800" b="0" i="1" smtClean="0">
                            <a:latin typeface="Cambria Math" panose="02040503050406030204" pitchFamily="18" charset="0"/>
                            <a:ea typeface="Cambria Math" panose="02040503050406030204" pitchFamily="18" charset="0"/>
                          </a:rPr>
                          <m:t>𝑍</m:t>
                        </m:r>
                      </m:den>
                    </m:f>
                  </m:oMath>
                </a14:m>
                <a:r>
                  <a:rPr lang="en-US" sz="1800" dirty="0"/>
                  <a:t> [MeV] </a:t>
                </a:r>
                <a:endParaRPr lang="en-US" dirty="0"/>
              </a:p>
            </p:txBody>
          </p:sp>
        </mc:Choice>
        <mc:Fallback>
          <p:sp>
            <p:nvSpPr>
              <p:cNvPr id="21" name="TextBox 20">
                <a:extLst>
                  <a:ext uri="{FF2B5EF4-FFF2-40B4-BE49-F238E27FC236}">
                    <a16:creationId xmlns:a16="http://schemas.microsoft.com/office/drawing/2014/main" id="{D9C885F2-175A-FB1C-B7C4-C0FF03368FC0}"/>
                  </a:ext>
                </a:extLst>
              </p:cNvPr>
              <p:cNvSpPr txBox="1">
                <a:spLocks noRot="1" noChangeAspect="1" noMove="1" noResize="1" noEditPoints="1" noAdjustHandles="1" noChangeArrowheads="1" noChangeShapeType="1" noTextEdit="1"/>
              </p:cNvSpPr>
              <p:nvPr/>
            </p:nvSpPr>
            <p:spPr>
              <a:xfrm>
                <a:off x="7905526" y="4474524"/>
                <a:ext cx="1806076" cy="487954"/>
              </a:xfrm>
              <a:prstGeom prst="rect">
                <a:avLst/>
              </a:prstGeom>
              <a:blipFill>
                <a:blip r:embed="rId3"/>
                <a:stretch>
                  <a:fillRect b="-7500"/>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F9B7EA56-3F43-6FB1-ADAB-44E5DF086014}"/>
              </a:ext>
            </a:extLst>
          </p:cNvPr>
          <p:cNvSpPr txBox="1"/>
          <p:nvPr/>
        </p:nvSpPr>
        <p:spPr>
          <a:xfrm>
            <a:off x="408561" y="6196519"/>
            <a:ext cx="10915039" cy="646331"/>
          </a:xfrm>
          <a:prstGeom prst="rect">
            <a:avLst/>
          </a:prstGeom>
          <a:noFill/>
        </p:spPr>
        <p:txBody>
          <a:bodyPr wrap="none" rtlCol="0">
            <a:spAutoFit/>
          </a:bodyPr>
          <a:lstStyle/>
          <a:p>
            <a:r>
              <a:rPr lang="en-US" dirty="0"/>
              <a:t>[1] C. Leroy and P.G. </a:t>
            </a:r>
            <a:r>
              <a:rPr lang="en-US" dirty="0" err="1"/>
              <a:t>Rancoita</a:t>
            </a:r>
            <a:r>
              <a:rPr lang="en-US" dirty="0"/>
              <a:t>, Rep. Prog. Phys. 63 (2000) 505–606</a:t>
            </a:r>
          </a:p>
          <a:p>
            <a:r>
              <a:rPr lang="en-US" dirty="0"/>
              <a:t>[2] R. </a:t>
            </a:r>
            <a:r>
              <a:rPr lang="en-US" dirty="0" err="1"/>
              <a:t>Wigmans</a:t>
            </a:r>
            <a:r>
              <a:rPr lang="en-US" dirty="0"/>
              <a:t>, Calorimetry – energy measurement in particle physics, 2</a:t>
            </a:r>
            <a:r>
              <a:rPr lang="en-US" baseline="30000" dirty="0"/>
              <a:t>nd</a:t>
            </a:r>
            <a:r>
              <a:rPr lang="en-US" dirty="0"/>
              <a:t> edition, Oxford University Press (2017 )</a:t>
            </a:r>
          </a:p>
        </p:txBody>
      </p:sp>
      <p:sp>
        <p:nvSpPr>
          <p:cNvPr id="26" name="TextBox 25">
            <a:extLst>
              <a:ext uri="{FF2B5EF4-FFF2-40B4-BE49-F238E27FC236}">
                <a16:creationId xmlns:a16="http://schemas.microsoft.com/office/drawing/2014/main" id="{8BBD856B-6C60-AFCD-ED30-0B9AE93F4AB3}"/>
              </a:ext>
            </a:extLst>
          </p:cNvPr>
          <p:cNvSpPr txBox="1"/>
          <p:nvPr/>
        </p:nvSpPr>
        <p:spPr>
          <a:xfrm>
            <a:off x="5669539" y="2997196"/>
            <a:ext cx="6278051" cy="3139321"/>
          </a:xfrm>
          <a:prstGeom prst="rect">
            <a:avLst/>
          </a:prstGeom>
          <a:noFill/>
        </p:spPr>
        <p:txBody>
          <a:bodyPr wrap="square">
            <a:spAutoFit/>
          </a:bodyPr>
          <a:lstStyle/>
          <a:p>
            <a:pPr algn="just"/>
            <a:r>
              <a:rPr lang="en-US" sz="1800" u="sng" dirty="0">
                <a:solidFill>
                  <a:schemeClr val="tx1"/>
                </a:solidFill>
              </a:rPr>
              <a:t>Critical energy:</a:t>
            </a:r>
          </a:p>
          <a:p>
            <a:pPr algn="just"/>
            <a:r>
              <a:rPr lang="en-US" sz="1800" b="1" dirty="0">
                <a:solidFill>
                  <a:schemeClr val="tx1"/>
                </a:solidFill>
              </a:rPr>
              <a:t>    </a:t>
            </a:r>
            <a:r>
              <a:rPr lang="en-US" sz="1800" dirty="0">
                <a:solidFill>
                  <a:schemeClr val="tx1"/>
                </a:solidFill>
              </a:rPr>
              <a:t>Critical energy is the energy at which an electron loses as much energy in collisions as in radiation. This is the energy at which the multiplication process is almost stopped (pair production), and Compton scattering and photoelectric effect are the main mechanisms. </a:t>
            </a:r>
          </a:p>
          <a:p>
            <a:pPr algn="just"/>
            <a:endParaRPr lang="en-US" sz="1800" dirty="0">
              <a:solidFill>
                <a:schemeClr val="tx1"/>
              </a:solidFill>
            </a:endParaRPr>
          </a:p>
          <a:p>
            <a:pPr algn="just"/>
            <a:endParaRPr lang="en-US" sz="1800" dirty="0">
              <a:solidFill>
                <a:schemeClr val="tx1"/>
              </a:solidFill>
            </a:endParaRPr>
          </a:p>
          <a:p>
            <a:pPr algn="just"/>
            <a:endParaRPr lang="en-US" sz="1800" dirty="0">
              <a:solidFill>
                <a:schemeClr val="tx1"/>
              </a:solidFill>
            </a:endParaRPr>
          </a:p>
          <a:p>
            <a:pPr algn="just"/>
            <a:endParaRPr lang="en-US" sz="1800" dirty="0">
              <a:solidFill>
                <a:schemeClr val="tx1"/>
              </a:solidFill>
            </a:endParaRPr>
          </a:p>
          <a:p>
            <a:pPr algn="just"/>
            <a:r>
              <a:rPr lang="en-US" sz="1800" dirty="0">
                <a:solidFill>
                  <a:schemeClr val="tx1"/>
                </a:solidFill>
              </a:rPr>
              <a:t> </a:t>
            </a:r>
          </a:p>
        </p:txBody>
      </p:sp>
      <p:sp>
        <p:nvSpPr>
          <p:cNvPr id="28" name="TextBox 27">
            <a:extLst>
              <a:ext uri="{FF2B5EF4-FFF2-40B4-BE49-F238E27FC236}">
                <a16:creationId xmlns:a16="http://schemas.microsoft.com/office/drawing/2014/main" id="{35A75441-E290-40F9-D60E-E830B4015288}"/>
              </a:ext>
            </a:extLst>
          </p:cNvPr>
          <p:cNvSpPr txBox="1"/>
          <p:nvPr/>
        </p:nvSpPr>
        <p:spPr>
          <a:xfrm>
            <a:off x="825902" y="2997196"/>
            <a:ext cx="4596319" cy="1477328"/>
          </a:xfrm>
          <a:prstGeom prst="rect">
            <a:avLst/>
          </a:prstGeom>
          <a:noFill/>
        </p:spPr>
        <p:txBody>
          <a:bodyPr wrap="square">
            <a:spAutoFit/>
          </a:bodyPr>
          <a:lstStyle/>
          <a:p>
            <a:pPr algn="just"/>
            <a:r>
              <a:rPr lang="en-US" sz="1800" u="sng" dirty="0">
                <a:solidFill>
                  <a:schemeClr val="tx1"/>
                </a:solidFill>
              </a:rPr>
              <a:t>Radiation length:</a:t>
            </a:r>
          </a:p>
          <a:p>
            <a:pPr algn="just"/>
            <a:r>
              <a:rPr lang="en-US" sz="1800" b="1" dirty="0">
                <a:solidFill>
                  <a:schemeClr val="tx1"/>
                </a:solidFill>
              </a:rPr>
              <a:t>    </a:t>
            </a:r>
            <a:r>
              <a:rPr lang="en-US" sz="1800" dirty="0">
                <a:solidFill>
                  <a:schemeClr val="tx1"/>
                </a:solidFill>
              </a:rPr>
              <a:t>Characteristic length at which an electron </a:t>
            </a:r>
          </a:p>
          <a:p>
            <a:pPr algn="just"/>
            <a:r>
              <a:rPr lang="en-US" sz="1800" dirty="0">
                <a:solidFill>
                  <a:schemeClr val="tx1"/>
                </a:solidFill>
              </a:rPr>
              <a:t>going through a material loses all but 1/e of its </a:t>
            </a:r>
          </a:p>
          <a:p>
            <a:pPr algn="just"/>
            <a:r>
              <a:rPr lang="en-US" sz="1800" dirty="0">
                <a:solidFill>
                  <a:schemeClr val="tx1"/>
                </a:solidFill>
              </a:rPr>
              <a:t>Energy. </a:t>
            </a:r>
          </a:p>
          <a:p>
            <a:pPr algn="just"/>
            <a:endParaRPr lang="en-US" sz="1800" dirty="0">
              <a:solidFill>
                <a:schemeClr val="tx1"/>
              </a:solidFill>
            </a:endParaRPr>
          </a:p>
        </p:txBody>
      </p:sp>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97118504-A9C7-FE48-A89E-D3F7B3C7E37A}"/>
                  </a:ext>
                </a:extLst>
              </p:cNvPr>
              <p:cNvSpPr txBox="1"/>
              <p:nvPr/>
            </p:nvSpPr>
            <p:spPr>
              <a:xfrm>
                <a:off x="980224" y="5156297"/>
                <a:ext cx="9354272" cy="1363387"/>
              </a:xfrm>
              <a:prstGeom prst="rect">
                <a:avLst/>
              </a:prstGeom>
              <a:noFill/>
            </p:spPr>
            <p:txBody>
              <a:bodyPr wrap="square">
                <a:spAutoFit/>
              </a:bodyPr>
              <a:lstStyle/>
              <a:p>
                <a:pPr algn="just"/>
                <a:r>
                  <a:rPr lang="en-US" sz="1800" dirty="0">
                    <a:solidFill>
                      <a:schemeClr val="tx1"/>
                    </a:solidFill>
                  </a:rPr>
                  <a:t>An additional unit to characterize the transverse evolution of the cascade is the Moliere radius. </a:t>
                </a:r>
              </a:p>
              <a:p>
                <a:pPr algn="just"/>
                <a:r>
                  <a:rPr lang="en-US" dirty="0"/>
                  <a:t>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𝑚</m:t>
                        </m:r>
                      </m:sub>
                    </m:sSub>
                    <m:r>
                      <a:rPr lang="en-US" b="0" i="1" smtClean="0">
                        <a:latin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21.2[</m:t>
                        </m:r>
                        <m:r>
                          <a:rPr lang="en-US" b="0" i="1" smtClean="0">
                            <a:latin typeface="Cambria Math" panose="02040503050406030204" pitchFamily="18" charset="0"/>
                            <a:ea typeface="Cambria Math" panose="02040503050406030204" pitchFamily="18" charset="0"/>
                          </a:rPr>
                          <m:t>𝑀𝑒𝑉</m:t>
                        </m:r>
                        <m:r>
                          <a:rPr lang="en-US" b="0" i="1" smtClean="0">
                            <a:latin typeface="Cambria Math" panose="02040503050406030204" pitchFamily="18" charset="0"/>
                            <a:ea typeface="Cambria Math" panose="02040503050406030204" pitchFamily="18" charset="0"/>
                          </a:rPr>
                          <m:t>]</m:t>
                        </m:r>
                      </m:num>
                      <m:den>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𝜖</m:t>
                            </m:r>
                          </m:e>
                          <m:sub>
                            <m:r>
                              <a:rPr lang="en-US" i="1">
                                <a:latin typeface="Cambria Math" panose="02040503050406030204" pitchFamily="18" charset="0"/>
                              </a:rPr>
                              <m:t>𝑐</m:t>
                            </m:r>
                          </m:sub>
                        </m:sSub>
                      </m:den>
                    </m:f>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0</m:t>
                        </m:r>
                      </m:sub>
                    </m:sSub>
                  </m:oMath>
                </a14:m>
                <a:endParaRPr lang="en-US" dirty="0"/>
              </a:p>
              <a:p>
                <a:pPr algn="just"/>
                <a:endParaRPr lang="en-US" dirty="0"/>
              </a:p>
              <a:p>
                <a:pPr algn="just"/>
                <a:r>
                  <a:rPr lang="en-US" sz="1800" dirty="0">
                    <a:solidFill>
                      <a:schemeClr val="tx1"/>
                    </a:solidFill>
                  </a:rPr>
                  <a:t> </a:t>
                </a:r>
              </a:p>
            </p:txBody>
          </p:sp>
        </mc:Choice>
        <mc:Fallback>
          <p:sp>
            <p:nvSpPr>
              <p:cNvPr id="30" name="TextBox 29">
                <a:extLst>
                  <a:ext uri="{FF2B5EF4-FFF2-40B4-BE49-F238E27FC236}">
                    <a16:creationId xmlns:a16="http://schemas.microsoft.com/office/drawing/2014/main" id="{97118504-A9C7-FE48-A89E-D3F7B3C7E37A}"/>
                  </a:ext>
                </a:extLst>
              </p:cNvPr>
              <p:cNvSpPr txBox="1">
                <a:spLocks noRot="1" noChangeAspect="1" noMove="1" noResize="1" noEditPoints="1" noAdjustHandles="1" noChangeArrowheads="1" noChangeShapeType="1" noTextEdit="1"/>
              </p:cNvSpPr>
              <p:nvPr/>
            </p:nvSpPr>
            <p:spPr>
              <a:xfrm>
                <a:off x="980224" y="5156297"/>
                <a:ext cx="9354272" cy="1363387"/>
              </a:xfrm>
              <a:prstGeom prst="rect">
                <a:avLst/>
              </a:prstGeom>
              <a:blipFill>
                <a:blip r:embed="rId4"/>
                <a:stretch>
                  <a:fillRect l="-587" t="-2679"/>
                </a:stretch>
              </a:blipFill>
            </p:spPr>
            <p:txBody>
              <a:bodyPr/>
              <a:lstStyle/>
              <a:p>
                <a:r>
                  <a:rPr lang="en-US">
                    <a:noFill/>
                  </a:rPr>
                  <a:t> </a:t>
                </a:r>
              </a:p>
            </p:txBody>
          </p:sp>
        </mc:Fallback>
      </mc:AlternateContent>
    </p:spTree>
    <p:extLst>
      <p:ext uri="{BB962C8B-B14F-4D97-AF65-F5344CB8AC3E}">
        <p14:creationId xmlns:p14="http://schemas.microsoft.com/office/powerpoint/2010/main" val="2279267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A2F7F-D3CE-BD1D-2E8B-50FE6657041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089F5E-BAD4-85D2-2B21-93C527AE5A66}"/>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EM Calorimetry Basics: Shower development</a:t>
            </a:r>
          </a:p>
        </p:txBody>
      </p:sp>
      <p:cxnSp>
        <p:nvCxnSpPr>
          <p:cNvPr id="5" name="Straight Connector 4">
            <a:extLst>
              <a:ext uri="{FF2B5EF4-FFF2-40B4-BE49-F238E27FC236}">
                <a16:creationId xmlns:a16="http://schemas.microsoft.com/office/drawing/2014/main" id="{A7D6BEB2-529C-F25C-35A2-2BBDA54DF069}"/>
              </a:ext>
            </a:extLst>
          </p:cNvPr>
          <p:cNvCxnSpPr>
            <a:cxnSpLocks/>
          </p:cNvCxnSpPr>
          <p:nvPr/>
        </p:nvCxnSpPr>
        <p:spPr>
          <a:xfrm>
            <a:off x="1137258"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800855A-C1BE-E6BB-42D4-A8397B32E593}"/>
                  </a:ext>
                </a:extLst>
              </p:cNvPr>
              <p:cNvSpPr txBox="1"/>
              <p:nvPr/>
            </p:nvSpPr>
            <p:spPr>
              <a:xfrm>
                <a:off x="334036" y="1211423"/>
                <a:ext cx="6261568" cy="2031325"/>
              </a:xfrm>
              <a:prstGeom prst="rect">
                <a:avLst/>
              </a:prstGeom>
              <a:noFill/>
            </p:spPr>
            <p:txBody>
              <a:bodyPr wrap="square">
                <a:spAutoFit/>
              </a:bodyPr>
              <a:lstStyle/>
              <a:p>
                <a:pPr algn="just"/>
                <a:r>
                  <a:rPr lang="en-US" dirty="0">
                    <a:latin typeface="Arial" panose="020B0604020202020204" pitchFamily="34" charset="0"/>
                    <a:cs typeface="Arial" panose="020B0604020202020204" pitchFamily="34" charset="0"/>
                  </a:rPr>
                  <a:t>The energy distribution profile generated by a single particle with energy, </a:t>
                </a:r>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𝐸</m:t>
                        </m:r>
                      </m:e>
                      <m:sub>
                        <m:r>
                          <a:rPr lang="en-US" i="1">
                            <a:latin typeface="Cambria Math" panose="02040503050406030204" pitchFamily="18" charset="0"/>
                            <a:ea typeface="Cambria Math" panose="02040503050406030204" pitchFamily="18" charset="0"/>
                          </a:rPr>
                          <m:t>0</m:t>
                        </m:r>
                      </m:sub>
                    </m:sSub>
                  </m:oMath>
                </a14:m>
                <a:r>
                  <a:rPr lang="en-US" dirty="0">
                    <a:latin typeface="Arial" panose="020B0604020202020204" pitchFamily="34" charset="0"/>
                    <a:cs typeface="Arial" panose="020B0604020202020204" pitchFamily="34" charset="0"/>
                  </a:rPr>
                  <a:t>, is described longitudinally by a gamma distribution, </a:t>
                </a:r>
                <a14:m>
                  <m:oMath xmlns:m="http://schemas.openxmlformats.org/officeDocument/2006/math">
                    <m:r>
                      <m:rPr>
                        <m:brk m:alnAt="7"/>
                      </m:rPr>
                      <a:rPr lang="en-US" i="1">
                        <a:latin typeface="Cambria Math" panose="02040503050406030204" pitchFamily="18" charset="0"/>
                        <a:ea typeface="Cambria Math" panose="02040503050406030204" pitchFamily="18" charset="0"/>
                      </a:rPr>
                      <m:t>ℒ</m:t>
                    </m:r>
                    <m:d>
                      <m:dPr>
                        <m:ctrlPr>
                          <a:rPr lang="en-US" i="1">
                            <a:latin typeface="Cambria Math" panose="02040503050406030204" pitchFamily="18" charset="0"/>
                            <a:ea typeface="Cambria Math" panose="02040503050406030204" pitchFamily="18" charset="0"/>
                          </a:rPr>
                        </m:ctrlPr>
                      </m:dPr>
                      <m:e>
                        <m:r>
                          <m:rPr>
                            <m:brk m:alnAt="7"/>
                          </m:rPr>
                          <a:rPr lang="en-US" i="1">
                            <a:latin typeface="Cambria Math" panose="02040503050406030204" pitchFamily="18" charset="0"/>
                            <a:ea typeface="Cambria Math" panose="02040503050406030204" pitchFamily="18" charset="0"/>
                          </a:rPr>
                          <m:t>𝑡</m:t>
                        </m:r>
                      </m:e>
                    </m:d>
                    <m:r>
                      <a:rPr lang="en-US" b="0" i="0" smtClean="0">
                        <a:latin typeface="Cambria Math" panose="02040503050406030204" pitchFamily="18" charset="0"/>
                        <a:ea typeface="Cambria Math" panose="02040503050406030204" pitchFamily="18" charset="0"/>
                      </a:rPr>
                      <m:t>.</m:t>
                    </m:r>
                  </m:oMath>
                </a14:m>
                <a:r>
                  <a:rPr lang="en-US" dirty="0">
                    <a:latin typeface="Arial" panose="020B0604020202020204" pitchFamily="34" charset="0"/>
                    <a:cs typeface="Arial" panose="020B0604020202020204" pitchFamily="34" charset="0"/>
                  </a:rPr>
                  <a:t> Transversely, the shower has a narrow high-energy core and a wide lower-energy halo [2]. This behavior can be modelled by a double gaussian, </a:t>
                </a:r>
                <a14:m>
                  <m:oMath xmlns:m="http://schemas.openxmlformats.org/officeDocument/2006/math">
                    <m:r>
                      <a:rPr lang="en-US" i="1">
                        <a:latin typeface="Cambria Math" panose="02040503050406030204" pitchFamily="18" charset="0"/>
                        <a:ea typeface="Cambria Math" panose="02040503050406030204" pitchFamily="18" charset="0"/>
                      </a:rPr>
                      <m:t>ℛ</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m:t>
                    </m:r>
                  </m:oMath>
                </a14:m>
                <a:r>
                  <a:rPr lang="en-US" dirty="0">
                    <a:latin typeface="Arial" panose="020B0604020202020204" pitchFamily="34" charset="0"/>
                    <a:cs typeface="Arial" panose="020B0604020202020204" pitchFamily="34" charset="0"/>
                  </a:rPr>
                  <a:t> So, the shower is </a:t>
                </a:r>
                <a14:m>
                  <m:oMath xmlns:m="http://schemas.openxmlformats.org/officeDocument/2006/math">
                    <m:r>
                      <m:rPr>
                        <m:sty m:val="p"/>
                      </m:rPr>
                      <a:rPr lang="en-US" dirty="0" smtClean="0">
                        <a:latin typeface="Cambria Math" panose="02040503050406030204" pitchFamily="18" charset="0"/>
                        <a:ea typeface="Cambria Math" panose="02040503050406030204" pitchFamily="18" charset="0"/>
                      </a:rPr>
                      <m:t>F</m:t>
                    </m:r>
                    <m:d>
                      <m:dPr>
                        <m:ctrlPr>
                          <a:rPr lang="en-US">
                            <a:latin typeface="Cambria Math" panose="02040503050406030204" pitchFamily="18" charset="0"/>
                            <a:ea typeface="Cambria Math" panose="02040503050406030204" pitchFamily="18" charset="0"/>
                          </a:rPr>
                        </m:ctrlPr>
                      </m:dPr>
                      <m:e>
                        <m:r>
                          <m:rPr>
                            <m:sty m:val="p"/>
                          </m:rPr>
                          <a:rPr lang="en-US">
                            <a:latin typeface="Cambria Math" panose="02040503050406030204" pitchFamily="18" charset="0"/>
                            <a:ea typeface="Cambria Math" panose="02040503050406030204" pitchFamily="18" charset="0"/>
                          </a:rPr>
                          <m:t>r</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d>
                    <m:r>
                      <a:rPr lang="en-US" i="1">
                        <a:latin typeface="Cambria Math" panose="02040503050406030204" pitchFamily="18" charset="0"/>
                        <a:ea typeface="Cambria Math" panose="02040503050406030204" pitchFamily="18" charset="0"/>
                      </a:rPr>
                      <m:t>=</m:t>
                    </m:r>
                    <m:r>
                      <m:rPr>
                        <m:brk m:alnAt="7"/>
                      </m:rPr>
                      <a:rPr lang="en-US" i="1">
                        <a:latin typeface="Cambria Math" panose="02040503050406030204" pitchFamily="18" charset="0"/>
                        <a:ea typeface="Cambria Math" panose="02040503050406030204" pitchFamily="18" charset="0"/>
                      </a:rPr>
                      <m:t>ℒ</m:t>
                    </m:r>
                    <m:d>
                      <m:dPr>
                        <m:ctrlPr>
                          <a:rPr lang="en-US" i="1">
                            <a:latin typeface="Cambria Math" panose="02040503050406030204" pitchFamily="18" charset="0"/>
                            <a:ea typeface="Cambria Math" panose="02040503050406030204" pitchFamily="18" charset="0"/>
                          </a:rPr>
                        </m:ctrlPr>
                      </m:dPr>
                      <m:e>
                        <m:r>
                          <m:rPr>
                            <m:brk m:alnAt="7"/>
                          </m:rPr>
                          <a:rPr lang="en-US" i="1">
                            <a:latin typeface="Cambria Math" panose="02040503050406030204" pitchFamily="18" charset="0"/>
                            <a:ea typeface="Cambria Math" panose="02040503050406030204" pitchFamily="18" charset="0"/>
                          </a:rPr>
                          <m:t>𝑡</m:t>
                        </m:r>
                      </m:e>
                    </m:d>
                    <m:r>
                      <a:rPr lang="en-US" i="1">
                        <a:latin typeface="Cambria Math" panose="02040503050406030204" pitchFamily="18" charset="0"/>
                        <a:ea typeface="Cambria Math" panose="02040503050406030204" pitchFamily="18" charset="0"/>
                      </a:rPr>
                      <m:t>ℛ</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e>
                    </m:d>
                  </m:oMath>
                </a14:m>
                <a:r>
                  <a:rPr lang="en-US" dirty="0"/>
                  <a:t> :</a:t>
                </a:r>
              </a:p>
              <a:p>
                <a:pPr algn="just"/>
                <a:endParaRPr lang="en-US"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D800855A-C1BE-E6BB-42D4-A8397B32E593}"/>
                  </a:ext>
                </a:extLst>
              </p:cNvPr>
              <p:cNvSpPr txBox="1">
                <a:spLocks noRot="1" noChangeAspect="1" noMove="1" noResize="1" noEditPoints="1" noAdjustHandles="1" noChangeArrowheads="1" noChangeShapeType="1" noTextEdit="1"/>
              </p:cNvSpPr>
              <p:nvPr/>
            </p:nvSpPr>
            <p:spPr>
              <a:xfrm>
                <a:off x="334036" y="1211423"/>
                <a:ext cx="6261568" cy="2031325"/>
              </a:xfrm>
              <a:prstGeom prst="rect">
                <a:avLst/>
              </a:prstGeom>
              <a:blipFill>
                <a:blip r:embed="rId2"/>
                <a:stretch>
                  <a:fillRect l="-876" t="-1802" r="-779"/>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D84AC0DD-D0D4-B6EE-ABDC-78044E9C187E}"/>
              </a:ext>
            </a:extLst>
          </p:cNvPr>
          <p:cNvPicPr>
            <a:picLocks noChangeAspect="1"/>
          </p:cNvPicPr>
          <p:nvPr/>
        </p:nvPicPr>
        <p:blipFill>
          <a:blip r:embed="rId3"/>
          <a:stretch>
            <a:fillRect/>
          </a:stretch>
        </p:blipFill>
        <p:spPr>
          <a:xfrm>
            <a:off x="1310808" y="3942409"/>
            <a:ext cx="4511182" cy="2706710"/>
          </a:xfrm>
          <a:prstGeom prst="rect">
            <a:avLst/>
          </a:prstGeom>
        </p:spPr>
      </p:pic>
      <p:pic>
        <p:nvPicPr>
          <p:cNvPr id="15" name="Picture 14">
            <a:extLst>
              <a:ext uri="{FF2B5EF4-FFF2-40B4-BE49-F238E27FC236}">
                <a16:creationId xmlns:a16="http://schemas.microsoft.com/office/drawing/2014/main" id="{7EBB2176-CA37-5BD8-D9A9-D42D8B885D0F}"/>
              </a:ext>
            </a:extLst>
          </p:cNvPr>
          <p:cNvPicPr>
            <a:picLocks noChangeAspect="1"/>
          </p:cNvPicPr>
          <p:nvPr/>
        </p:nvPicPr>
        <p:blipFill>
          <a:blip r:embed="rId4"/>
          <a:stretch>
            <a:fillRect/>
          </a:stretch>
        </p:blipFill>
        <p:spPr>
          <a:xfrm>
            <a:off x="7202156" y="1631281"/>
            <a:ext cx="4734637" cy="4345943"/>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4EBE41D-7F89-0452-1E93-AB47336D0737}"/>
                  </a:ext>
                </a:extLst>
              </p:cNvPr>
              <p:cNvSpPr txBox="1"/>
              <p:nvPr/>
            </p:nvSpPr>
            <p:spPr>
              <a:xfrm>
                <a:off x="6595604" y="1211422"/>
                <a:ext cx="6156960" cy="419859"/>
              </a:xfrm>
              <a:prstGeom prst="rect">
                <a:avLst/>
              </a:prstGeom>
              <a:noFill/>
            </p:spPr>
            <p:txBody>
              <a:bodyPr wrap="square">
                <a:spAutoFit/>
              </a:bodyPr>
              <a:lstStyle/>
              <a:p>
                <a:pPr/>
                <a14:m>
                  <m:oMathPara xmlns:m="http://schemas.openxmlformats.org/officeDocument/2006/math">
                    <m:oMath>
                      <m:r>
                        <a:rPr lang="en-US" sz="1800" i="1" smtClean="0">
                          <a:latin typeface="Cambria Math" panose="02040503050406030204" pitchFamily="18" charset="0"/>
                          <a:ea typeface="Cambria Math" panose="02040503050406030204" pitchFamily="18" charset="0"/>
                        </a:rPr>
                        <m:t>ℛ</m:t>
                      </m:r>
                      <m:d>
                        <m:dPr>
                          <m:ctrlPr>
                            <a:rPr lang="en-US" sz="1800" i="1">
                              <a:latin typeface="Cambria Math" panose="02040503050406030204" pitchFamily="18" charset="0"/>
                              <a:ea typeface="Cambria Math" panose="02040503050406030204" pitchFamily="18" charset="0"/>
                            </a:rPr>
                          </m:ctrlPr>
                        </m:dPr>
                        <m:e>
                          <m:r>
                            <a:rPr lang="en-US" sz="1800" i="1">
                              <a:latin typeface="Cambria Math" panose="02040503050406030204" pitchFamily="18" charset="0"/>
                              <a:ea typeface="Cambria Math" panose="02040503050406030204" pitchFamily="18" charset="0"/>
                            </a:rPr>
                            <m:t>𝑟</m:t>
                          </m:r>
                          <m:r>
                            <a:rPr lang="en-US" sz="1800" i="1">
                              <a:latin typeface="Cambria Math" panose="02040503050406030204" pitchFamily="18" charset="0"/>
                              <a:ea typeface="Cambria Math" panose="02040503050406030204" pitchFamily="18" charset="0"/>
                            </a:rPr>
                            <m:t>,</m:t>
                          </m:r>
                          <m:r>
                            <a:rPr lang="en-US" sz="1800" i="1">
                              <a:latin typeface="Cambria Math" panose="02040503050406030204" pitchFamily="18" charset="0"/>
                              <a:ea typeface="Cambria Math" panose="02040503050406030204" pitchFamily="18" charset="0"/>
                            </a:rPr>
                            <m:t>𝑡</m:t>
                          </m:r>
                        </m:e>
                      </m:d>
                      <m:r>
                        <a:rPr lang="en-US" sz="1800" i="1">
                          <a:latin typeface="Cambria Math" panose="02040503050406030204" pitchFamily="18" charset="0"/>
                          <a:ea typeface="Cambria Math" panose="02040503050406030204" pitchFamily="18" charset="0"/>
                        </a:rPr>
                        <m:t>= </m:t>
                      </m:r>
                      <m:sSub>
                        <m:sSubPr>
                          <m:ctrlPr>
                            <a:rPr lang="en-US" sz="1800" i="1">
                              <a:latin typeface="Cambria Math" panose="02040503050406030204" pitchFamily="18" charset="0"/>
                              <a:ea typeface="Cambria Math" panose="02040503050406030204" pitchFamily="18" charset="0"/>
                            </a:rPr>
                          </m:ctrlPr>
                        </m:sSubPr>
                        <m:e>
                          <m:r>
                            <a:rPr lang="en-US" sz="1800" i="1">
                              <a:latin typeface="Cambria Math" panose="02040503050406030204" pitchFamily="18" charset="0"/>
                              <a:ea typeface="Cambria Math" panose="02040503050406030204" pitchFamily="18" charset="0"/>
                            </a:rPr>
                            <m:t>𝐴</m:t>
                          </m:r>
                        </m:e>
                        <m:sub>
                          <m:r>
                            <a:rPr lang="en-US" sz="1800" i="1">
                              <a:latin typeface="Cambria Math" panose="02040503050406030204" pitchFamily="18" charset="0"/>
                              <a:ea typeface="Cambria Math" panose="02040503050406030204" pitchFamily="18" charset="0"/>
                            </a:rPr>
                            <m:t>𝑐</m:t>
                          </m:r>
                        </m:sub>
                      </m:sSub>
                      <m:sSup>
                        <m:sSupPr>
                          <m:ctrlPr>
                            <a:rPr lang="en-US" sz="1800" i="1">
                              <a:latin typeface="Cambria Math" panose="02040503050406030204" pitchFamily="18" charset="0"/>
                              <a:ea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𝑒</m:t>
                          </m:r>
                        </m:e>
                        <m:sup>
                          <m:f>
                            <m:fPr>
                              <m:type m:val="lin"/>
                              <m:ctrlPr>
                                <a:rPr lang="en-US" sz="1800" b="0" i="1" smtClean="0">
                                  <a:latin typeface="Cambria Math" panose="02040503050406030204" pitchFamily="18" charset="0"/>
                                  <a:ea typeface="Cambria Math" panose="02040503050406030204" pitchFamily="18" charset="0"/>
                                </a:rPr>
                              </m:ctrlPr>
                            </m:fPr>
                            <m:num>
                              <m:r>
                                <a:rPr lang="en-US" sz="1800" b="0" i="1" smtClean="0">
                                  <a:latin typeface="Cambria Math" panose="02040503050406030204" pitchFamily="18" charset="0"/>
                                  <a:ea typeface="Cambria Math" panose="02040503050406030204" pitchFamily="18" charset="0"/>
                                </a:rPr>
                                <m:t>−</m:t>
                              </m:r>
                              <m:sSup>
                                <m:sSupPr>
                                  <m:ctrlPr>
                                    <a:rPr lang="en-US" sz="1800" b="0" i="1" smtClean="0">
                                      <a:latin typeface="Cambria Math" panose="02040503050406030204" pitchFamily="18" charset="0"/>
                                      <a:ea typeface="Cambria Math" panose="02040503050406030204" pitchFamily="18" charset="0"/>
                                    </a:rPr>
                                  </m:ctrlPr>
                                </m:sSupPr>
                                <m:e>
                                  <m:r>
                                    <a:rPr lang="en-US" sz="1800" b="0" i="1" smtClean="0">
                                      <a:latin typeface="Cambria Math" panose="02040503050406030204" pitchFamily="18" charset="0"/>
                                      <a:ea typeface="Cambria Math" panose="02040503050406030204" pitchFamily="18" charset="0"/>
                                    </a:rPr>
                                    <m:t>𝑟</m:t>
                                  </m:r>
                                </m:e>
                                <m:sup>
                                  <m:r>
                                    <a:rPr lang="en-US" sz="1800" b="0" i="1" smtClean="0">
                                      <a:latin typeface="Cambria Math" panose="02040503050406030204" pitchFamily="18" charset="0"/>
                                      <a:ea typeface="Cambria Math" panose="02040503050406030204" pitchFamily="18" charset="0"/>
                                    </a:rPr>
                                    <m:t>2</m:t>
                                  </m:r>
                                </m:sup>
                              </m:sSup>
                            </m:num>
                            <m:den>
                              <m:sSubSup>
                                <m:sSubSupPr>
                                  <m:ctrlPr>
                                    <a:rPr lang="en-US" sz="1800" b="0" i="1" smtClean="0">
                                      <a:latin typeface="Cambria Math" panose="02040503050406030204" pitchFamily="18" charset="0"/>
                                      <a:ea typeface="Cambria Math" panose="02040503050406030204" pitchFamily="18" charset="0"/>
                                    </a:rPr>
                                  </m:ctrlPr>
                                </m:sSubSupPr>
                                <m:e>
                                  <m:r>
                                    <a:rPr lang="en-US" sz="1800" b="0" i="1" smtClean="0">
                                      <a:latin typeface="Cambria Math" panose="02040503050406030204" pitchFamily="18" charset="0"/>
                                      <a:ea typeface="Cambria Math" panose="02040503050406030204" pitchFamily="18" charset="0"/>
                                    </a:rPr>
                                    <m:t>2</m:t>
                                  </m:r>
                                  <m:r>
                                    <a:rPr lang="en-US" sz="1800" i="1">
                                      <a:latin typeface="Cambria Math" panose="02040503050406030204" pitchFamily="18" charset="0"/>
                                      <a:ea typeface="Cambria Math" panose="02040503050406030204" pitchFamily="18" charset="0"/>
                                    </a:rPr>
                                    <m:t>𝜎</m:t>
                                  </m:r>
                                </m:e>
                                <m:sub>
                                  <m:r>
                                    <a:rPr lang="en-US" sz="1800" i="1">
                                      <a:latin typeface="Cambria Math" panose="02040503050406030204" pitchFamily="18" charset="0"/>
                                      <a:ea typeface="Cambria Math" panose="02040503050406030204" pitchFamily="18" charset="0"/>
                                    </a:rPr>
                                    <m:t>𝑐</m:t>
                                  </m:r>
                                </m:sub>
                                <m:sup>
                                  <m:r>
                                    <a:rPr lang="en-US" sz="1800" i="1">
                                      <a:latin typeface="Cambria Math" panose="02040503050406030204" pitchFamily="18" charset="0"/>
                                      <a:ea typeface="Cambria Math" panose="02040503050406030204" pitchFamily="18" charset="0"/>
                                    </a:rPr>
                                    <m:t>2</m:t>
                                  </m:r>
                                </m:sup>
                              </m:sSubSup>
                            </m:den>
                          </m:f>
                        </m:sup>
                      </m:sSup>
                      <m:r>
                        <a:rPr lang="en-US" sz="1800" i="1">
                          <a:latin typeface="Cambria Math" panose="02040503050406030204" pitchFamily="18" charset="0"/>
                          <a:ea typeface="Cambria Math" panose="02040503050406030204" pitchFamily="18" charset="0"/>
                        </a:rPr>
                        <m:t>+</m:t>
                      </m:r>
                      <m:sSub>
                        <m:sSubPr>
                          <m:ctrlPr>
                            <a:rPr lang="en-US" sz="1800" i="1">
                              <a:latin typeface="Cambria Math" panose="02040503050406030204" pitchFamily="18" charset="0"/>
                              <a:ea typeface="Cambria Math" panose="02040503050406030204" pitchFamily="18" charset="0"/>
                            </a:rPr>
                          </m:ctrlPr>
                        </m:sSubPr>
                        <m:e>
                          <m:r>
                            <a:rPr lang="en-US" sz="1800" i="1">
                              <a:latin typeface="Cambria Math" panose="02040503050406030204" pitchFamily="18" charset="0"/>
                              <a:ea typeface="Cambria Math" panose="02040503050406030204" pitchFamily="18" charset="0"/>
                            </a:rPr>
                            <m:t>𝐴</m:t>
                          </m:r>
                        </m:e>
                        <m:sub>
                          <m:r>
                            <a:rPr lang="en-US" sz="1800" i="1">
                              <a:latin typeface="Cambria Math" panose="02040503050406030204" pitchFamily="18" charset="0"/>
                              <a:ea typeface="Cambria Math" panose="02040503050406030204" pitchFamily="18" charset="0"/>
                            </a:rPr>
                            <m:t>ℎ</m:t>
                          </m:r>
                        </m:sub>
                      </m:sSub>
                      <m:sSup>
                        <m:sSupPr>
                          <m:ctrlPr>
                            <a:rPr lang="en-US" sz="1800" i="1">
                              <a:latin typeface="Cambria Math" panose="02040503050406030204" pitchFamily="18" charset="0"/>
                              <a:ea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𝑒</m:t>
                          </m:r>
                        </m:e>
                        <m:sup>
                          <m:f>
                            <m:fPr>
                              <m:type m:val="lin"/>
                              <m:ctrlPr>
                                <a:rPr lang="en-US" sz="1800" i="1">
                                  <a:latin typeface="Cambria Math" panose="02040503050406030204" pitchFamily="18" charset="0"/>
                                  <a:ea typeface="Cambria Math" panose="02040503050406030204" pitchFamily="18" charset="0"/>
                                </a:rPr>
                              </m:ctrlPr>
                            </m:fPr>
                            <m:num>
                              <m:r>
                                <a:rPr lang="en-US" sz="1800" i="1">
                                  <a:latin typeface="Cambria Math" panose="02040503050406030204" pitchFamily="18" charset="0"/>
                                  <a:ea typeface="Cambria Math" panose="02040503050406030204" pitchFamily="18" charset="0"/>
                                </a:rPr>
                                <m:t>−</m:t>
                              </m:r>
                              <m:sSup>
                                <m:sSupPr>
                                  <m:ctrlPr>
                                    <a:rPr lang="en-US" sz="1800" i="1">
                                      <a:latin typeface="Cambria Math" panose="02040503050406030204" pitchFamily="18" charset="0"/>
                                      <a:ea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𝑟</m:t>
                                  </m:r>
                                </m:e>
                                <m:sup>
                                  <m:r>
                                    <a:rPr lang="en-US" sz="1800" i="1">
                                      <a:latin typeface="Cambria Math" panose="02040503050406030204" pitchFamily="18" charset="0"/>
                                      <a:ea typeface="Cambria Math" panose="02040503050406030204" pitchFamily="18" charset="0"/>
                                    </a:rPr>
                                    <m:t>2</m:t>
                                  </m:r>
                                </m:sup>
                              </m:sSup>
                            </m:num>
                            <m:den>
                              <m:sSubSup>
                                <m:sSubSupPr>
                                  <m:ctrlPr>
                                    <a:rPr lang="en-US" sz="1800" i="1">
                                      <a:latin typeface="Cambria Math" panose="02040503050406030204" pitchFamily="18" charset="0"/>
                                      <a:ea typeface="Cambria Math" panose="02040503050406030204" pitchFamily="18" charset="0"/>
                                    </a:rPr>
                                  </m:ctrlPr>
                                </m:sSubSupPr>
                                <m:e>
                                  <m:r>
                                    <a:rPr lang="en-US" sz="1800" i="1">
                                      <a:latin typeface="Cambria Math" panose="02040503050406030204" pitchFamily="18" charset="0"/>
                                      <a:ea typeface="Cambria Math" panose="02040503050406030204" pitchFamily="18" charset="0"/>
                                    </a:rPr>
                                    <m:t>2</m:t>
                                  </m:r>
                                  <m:r>
                                    <a:rPr lang="en-US" sz="1800" i="1">
                                      <a:latin typeface="Cambria Math" panose="02040503050406030204" pitchFamily="18" charset="0"/>
                                      <a:ea typeface="Cambria Math" panose="02040503050406030204" pitchFamily="18" charset="0"/>
                                    </a:rPr>
                                    <m:t>𝜎</m:t>
                                  </m:r>
                                </m:e>
                                <m:sub>
                                  <m:r>
                                    <a:rPr lang="en-US" sz="1800" b="0" i="1" smtClean="0">
                                      <a:latin typeface="Cambria Math" panose="02040503050406030204" pitchFamily="18" charset="0"/>
                                      <a:ea typeface="Cambria Math" panose="02040503050406030204" pitchFamily="18" charset="0"/>
                                    </a:rPr>
                                    <m:t>ℎ</m:t>
                                  </m:r>
                                </m:sub>
                                <m:sup>
                                  <m:r>
                                    <a:rPr lang="en-US" sz="1800" i="1">
                                      <a:latin typeface="Cambria Math" panose="02040503050406030204" pitchFamily="18" charset="0"/>
                                      <a:ea typeface="Cambria Math" panose="02040503050406030204" pitchFamily="18" charset="0"/>
                                    </a:rPr>
                                    <m:t>2</m:t>
                                  </m:r>
                                </m:sup>
                              </m:sSubSup>
                            </m:den>
                          </m:f>
                        </m:sup>
                      </m:sSup>
                    </m:oMath>
                  </m:oMathPara>
                </a14:m>
                <a:endParaRPr lang="en-US" dirty="0"/>
              </a:p>
            </p:txBody>
          </p:sp>
        </mc:Choice>
        <mc:Fallback xmlns="">
          <p:sp>
            <p:nvSpPr>
              <p:cNvPr id="3" name="TextBox 2">
                <a:extLst>
                  <a:ext uri="{FF2B5EF4-FFF2-40B4-BE49-F238E27FC236}">
                    <a16:creationId xmlns:a16="http://schemas.microsoft.com/office/drawing/2014/main" id="{74EBE41D-7F89-0452-1E93-AB47336D0737}"/>
                  </a:ext>
                </a:extLst>
              </p:cNvPr>
              <p:cNvSpPr txBox="1">
                <a:spLocks noRot="1" noChangeAspect="1" noMove="1" noResize="1" noEditPoints="1" noAdjustHandles="1" noChangeArrowheads="1" noChangeShapeType="1" noTextEdit="1"/>
              </p:cNvSpPr>
              <p:nvPr/>
            </p:nvSpPr>
            <p:spPr>
              <a:xfrm>
                <a:off x="6595604" y="1211422"/>
                <a:ext cx="6156960" cy="419859"/>
              </a:xfrm>
              <a:prstGeom prst="rect">
                <a:avLst/>
              </a:prstGeom>
              <a:blipFill>
                <a:blip r:embed="rId5"/>
                <a:stretch>
                  <a:fillRect t="-91304" b="-1246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57C6212-E6DD-19AF-4C13-CCF15176905D}"/>
                  </a:ext>
                </a:extLst>
              </p:cNvPr>
              <p:cNvSpPr txBox="1"/>
              <p:nvPr/>
            </p:nvSpPr>
            <p:spPr>
              <a:xfrm>
                <a:off x="334035" y="3077461"/>
                <a:ext cx="6156960" cy="703078"/>
              </a:xfrm>
              <a:prstGeom prst="rect">
                <a:avLst/>
              </a:prstGeom>
              <a:noFill/>
            </p:spPr>
            <p:txBody>
              <a:bodyPr wrap="square">
                <a:spAutoFit/>
              </a:bodyPr>
              <a:lstStyle/>
              <a:p>
                <a:pPr/>
                <a14:m>
                  <m:oMathPara xmlns:m="http://schemas.openxmlformats.org/officeDocument/2006/math">
                    <m:oMath>
                      <m:r>
                        <a:rPr lang="en-US" sz="1800" i="1" smtClean="0">
                          <a:latin typeface="Cambria Math" panose="02040503050406030204" pitchFamily="18" charset="0"/>
                          <a:ea typeface="Cambria Math" panose="02040503050406030204" pitchFamily="18" charset="0"/>
                        </a:rPr>
                        <m:t> </m:t>
                      </m:r>
                      <m:sSub>
                        <m:sSubPr>
                          <m:ctrlPr>
                            <a:rPr lang="en-US" i="1">
                              <a:latin typeface="Cambria Math" panose="02040503050406030204" pitchFamily="18" charset="0"/>
                              <a:ea typeface="Cambria Math" panose="02040503050406030204" pitchFamily="18" charset="0"/>
                            </a:rPr>
                          </m:ctrlPr>
                        </m:sSubPr>
                        <m:e>
                          <m:r>
                            <m:rPr>
                              <m:brk m:alnAt="7"/>
                            </m:rPr>
                            <a:rPr lang="en-US" i="1">
                              <a:latin typeface="Cambria Math" panose="02040503050406030204" pitchFamily="18" charset="0"/>
                              <a:ea typeface="Cambria Math" panose="02040503050406030204" pitchFamily="18" charset="0"/>
                            </a:rPr>
                            <m:t>ℒ</m:t>
                          </m:r>
                          <m:d>
                            <m:dPr>
                              <m:ctrlPr>
                                <a:rPr lang="en-US" i="1">
                                  <a:latin typeface="Cambria Math" panose="02040503050406030204" pitchFamily="18" charset="0"/>
                                  <a:ea typeface="Cambria Math" panose="02040503050406030204" pitchFamily="18" charset="0"/>
                                </a:rPr>
                              </m:ctrlPr>
                            </m:dPr>
                            <m:e>
                              <m:r>
                                <m:rPr>
                                  <m:brk m:alnAt="7"/>
                                </m:rPr>
                                <a:rPr lang="en-US" i="1">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 </m:t>
                          </m:r>
                          <m:r>
                            <a:rPr lang="en-US" sz="1800" i="1">
                              <a:latin typeface="Cambria Math" panose="02040503050406030204" pitchFamily="18" charset="0"/>
                              <a:ea typeface="Cambria Math" panose="02040503050406030204" pitchFamily="18" charset="0"/>
                            </a:rPr>
                            <m:t>𝐸</m:t>
                          </m:r>
                        </m:e>
                        <m:sub>
                          <m:r>
                            <a:rPr lang="en-US" sz="1800" i="1">
                              <a:latin typeface="Cambria Math" panose="02040503050406030204" pitchFamily="18" charset="0"/>
                              <a:ea typeface="Cambria Math" panose="02040503050406030204" pitchFamily="18" charset="0"/>
                            </a:rPr>
                            <m:t>0</m:t>
                          </m:r>
                        </m:sub>
                      </m:sSub>
                      <m:f>
                        <m:fPr>
                          <m:ctrlPr>
                            <a:rPr lang="en-US" sz="1800" i="1">
                              <a:latin typeface="Cambria Math" panose="02040503050406030204" pitchFamily="18" charset="0"/>
                              <a:ea typeface="Cambria Math" panose="02040503050406030204" pitchFamily="18" charset="0"/>
                            </a:rPr>
                          </m:ctrlPr>
                        </m:fPr>
                        <m:num>
                          <m:r>
                            <a:rPr lang="en-US" sz="1800" i="1">
                              <a:latin typeface="Cambria Math" panose="02040503050406030204" pitchFamily="18" charset="0"/>
                              <a:ea typeface="Cambria Math" panose="02040503050406030204" pitchFamily="18" charset="0"/>
                            </a:rPr>
                            <m:t>𝑏</m:t>
                          </m:r>
                          <m:sSup>
                            <m:sSupPr>
                              <m:ctrlPr>
                                <a:rPr lang="en-US" sz="1800" i="1">
                                  <a:latin typeface="Cambria Math" panose="02040503050406030204" pitchFamily="18" charset="0"/>
                                  <a:ea typeface="Cambria Math" panose="02040503050406030204" pitchFamily="18" charset="0"/>
                                </a:rPr>
                              </m:ctrlPr>
                            </m:sSupPr>
                            <m:e>
                              <m:d>
                                <m:dPr>
                                  <m:ctrlPr>
                                    <a:rPr lang="en-US" sz="1800" i="1">
                                      <a:latin typeface="Cambria Math" panose="02040503050406030204" pitchFamily="18" charset="0"/>
                                      <a:ea typeface="Cambria Math" panose="02040503050406030204" pitchFamily="18" charset="0"/>
                                    </a:rPr>
                                  </m:ctrlPr>
                                </m:dPr>
                                <m:e>
                                  <m:r>
                                    <a:rPr lang="en-US" sz="1800" i="1">
                                      <a:latin typeface="Cambria Math" panose="02040503050406030204" pitchFamily="18" charset="0"/>
                                      <a:ea typeface="Cambria Math" panose="02040503050406030204" pitchFamily="18" charset="0"/>
                                    </a:rPr>
                                    <m:t>𝑏𝑡</m:t>
                                  </m:r>
                                </m:e>
                              </m:d>
                            </m:e>
                            <m:sup>
                              <m:r>
                                <a:rPr lang="en-US" sz="1800" i="1">
                                  <a:latin typeface="Cambria Math" panose="02040503050406030204" pitchFamily="18" charset="0"/>
                                  <a:ea typeface="Cambria Math" panose="02040503050406030204" pitchFamily="18" charset="0"/>
                                </a:rPr>
                                <m:t>𝛼</m:t>
                              </m:r>
                              <m:r>
                                <a:rPr lang="en-US" sz="1800" i="1">
                                  <a:latin typeface="Cambria Math" panose="02040503050406030204" pitchFamily="18" charset="0"/>
                                  <a:ea typeface="Cambria Math" panose="02040503050406030204" pitchFamily="18" charset="0"/>
                                </a:rPr>
                                <m:t>−1</m:t>
                              </m:r>
                            </m:sup>
                          </m:sSup>
                          <m:sSup>
                            <m:sSupPr>
                              <m:ctrlPr>
                                <a:rPr lang="en-US" sz="1800" i="1">
                                  <a:latin typeface="Cambria Math" panose="02040503050406030204" pitchFamily="18" charset="0"/>
                                  <a:ea typeface="Cambria Math" panose="02040503050406030204" pitchFamily="18" charset="0"/>
                                </a:rPr>
                              </m:ctrlPr>
                            </m:sSupPr>
                            <m:e>
                              <m:r>
                                <a:rPr lang="en-US" sz="1800" i="1">
                                  <a:latin typeface="Cambria Math" panose="02040503050406030204" pitchFamily="18" charset="0"/>
                                  <a:ea typeface="Cambria Math" panose="02040503050406030204" pitchFamily="18" charset="0"/>
                                </a:rPr>
                                <m:t>𝑒</m:t>
                              </m:r>
                            </m:e>
                            <m:sup>
                              <m:r>
                                <a:rPr lang="en-US" sz="1800" i="1">
                                  <a:latin typeface="Cambria Math" panose="02040503050406030204" pitchFamily="18" charset="0"/>
                                  <a:ea typeface="Cambria Math" panose="02040503050406030204" pitchFamily="18" charset="0"/>
                                </a:rPr>
                                <m:t>−</m:t>
                              </m:r>
                              <m:r>
                                <a:rPr lang="en-US" sz="1800" i="1">
                                  <a:latin typeface="Cambria Math" panose="02040503050406030204" pitchFamily="18" charset="0"/>
                                  <a:ea typeface="Cambria Math" panose="02040503050406030204" pitchFamily="18" charset="0"/>
                                </a:rPr>
                                <m:t>𝑏𝑡</m:t>
                              </m:r>
                            </m:sup>
                          </m:sSup>
                        </m:num>
                        <m:den>
                          <m:r>
                            <m:rPr>
                              <m:sty m:val="p"/>
                            </m:rPr>
                            <a:rPr lang="el-GR" sz="1800" i="1">
                              <a:latin typeface="Cambria Math" panose="02040503050406030204" pitchFamily="18" charset="0"/>
                              <a:ea typeface="Cambria Math" panose="02040503050406030204" pitchFamily="18" charset="0"/>
                            </a:rPr>
                            <m:t>Γ</m:t>
                          </m:r>
                          <m:r>
                            <a:rPr lang="en-US" sz="1800" i="1">
                              <a:latin typeface="Cambria Math" panose="02040503050406030204" pitchFamily="18" charset="0"/>
                              <a:ea typeface="Cambria Math" panose="02040503050406030204" pitchFamily="18" charset="0"/>
                            </a:rPr>
                            <m:t>(</m:t>
                          </m:r>
                          <m:r>
                            <a:rPr lang="en-US" sz="1800" i="1">
                              <a:latin typeface="Cambria Math" panose="02040503050406030204" pitchFamily="18" charset="0"/>
                              <a:ea typeface="Cambria Math" panose="02040503050406030204" pitchFamily="18" charset="0"/>
                            </a:rPr>
                            <m:t>𝛼</m:t>
                          </m:r>
                          <m:r>
                            <a:rPr lang="en-US" sz="1800" i="1">
                              <a:latin typeface="Cambria Math" panose="02040503050406030204" pitchFamily="18" charset="0"/>
                              <a:ea typeface="Cambria Math" panose="02040503050406030204" pitchFamily="18" charset="0"/>
                            </a:rPr>
                            <m:t>)</m:t>
                          </m:r>
                        </m:den>
                      </m:f>
                    </m:oMath>
                  </m:oMathPara>
                </a14:m>
                <a:endParaRPr lang="en-US" dirty="0"/>
              </a:p>
            </p:txBody>
          </p:sp>
        </mc:Choice>
        <mc:Fallback xmlns="">
          <p:sp>
            <p:nvSpPr>
              <p:cNvPr id="9" name="TextBox 8">
                <a:extLst>
                  <a:ext uri="{FF2B5EF4-FFF2-40B4-BE49-F238E27FC236}">
                    <a16:creationId xmlns:a16="http://schemas.microsoft.com/office/drawing/2014/main" id="{957C6212-E6DD-19AF-4C13-CCF15176905D}"/>
                  </a:ext>
                </a:extLst>
              </p:cNvPr>
              <p:cNvSpPr txBox="1">
                <a:spLocks noRot="1" noChangeAspect="1" noMove="1" noResize="1" noEditPoints="1" noAdjustHandles="1" noChangeArrowheads="1" noChangeShapeType="1" noTextEdit="1"/>
              </p:cNvSpPr>
              <p:nvPr/>
            </p:nvSpPr>
            <p:spPr>
              <a:xfrm>
                <a:off x="334035" y="3077461"/>
                <a:ext cx="6156960" cy="703078"/>
              </a:xfrm>
              <a:prstGeom prst="rect">
                <a:avLst/>
              </a:prstGeom>
              <a:blipFill>
                <a:blip r:embed="rId6"/>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216168C3-8F5A-B031-DED0-66D4C3F955EA}"/>
              </a:ext>
            </a:extLst>
          </p:cNvPr>
          <p:cNvSpPr txBox="1"/>
          <p:nvPr/>
        </p:nvSpPr>
        <p:spPr>
          <a:xfrm>
            <a:off x="6366558" y="6119336"/>
            <a:ext cx="6386006" cy="738664"/>
          </a:xfrm>
          <a:prstGeom prst="rect">
            <a:avLst/>
          </a:prstGeom>
          <a:noFill/>
        </p:spPr>
        <p:txBody>
          <a:bodyPr wrap="square" rtlCol="0">
            <a:spAutoFit/>
          </a:bodyPr>
          <a:lstStyle/>
          <a:p>
            <a:pPr algn="just"/>
            <a:r>
              <a:rPr lang="en-US" sz="1400" dirty="0"/>
              <a:t>*Radial evolution is commonly modelled by a double exponential decay. In this </a:t>
            </a:r>
          </a:p>
          <a:p>
            <a:pPr algn="just"/>
            <a:r>
              <a:rPr lang="en-US" sz="1400" dirty="0"/>
              <a:t>case, Gaussians work since electrons got scattered by a beam block and multi-</a:t>
            </a:r>
          </a:p>
          <a:p>
            <a:pPr algn="just"/>
            <a:r>
              <a:rPr lang="en-US" sz="1400" dirty="0" err="1"/>
              <a:t>ple</a:t>
            </a:r>
            <a:r>
              <a:rPr lang="en-US" sz="1400" dirty="0"/>
              <a:t> </a:t>
            </a:r>
            <a:r>
              <a:rPr lang="en-US" sz="1400" dirty="0" err="1"/>
              <a:t>Lanex</a:t>
            </a:r>
            <a:r>
              <a:rPr lang="en-US" sz="1400" dirty="0"/>
              <a:t> screens along the beam path </a:t>
            </a:r>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93B20130-1864-5798-73F0-A96756D2604D}"/>
                  </a:ext>
                </a:extLst>
              </p:cNvPr>
              <p:cNvSpPr txBox="1"/>
              <p:nvPr/>
            </p:nvSpPr>
            <p:spPr>
              <a:xfrm>
                <a:off x="3941754" y="5363903"/>
                <a:ext cx="1713546" cy="565348"/>
              </a:xfrm>
              <a:prstGeom prst="rect">
                <a:avLst/>
              </a:prstGeom>
              <a:noFill/>
            </p:spPr>
            <p:txBody>
              <a:bodyPr wrap="none" lIns="0" tIns="0" rIns="0" bIns="0" rtlCol="0">
                <a:spAutoFit/>
              </a:bodyPr>
              <a:lstStyle/>
              <a:p>
                <a14:m>
                  <m:oMathPara xmlns:m="http://schemas.openxmlformats.org/officeDocument/2006/math">
                    <m:oMath>
                      <m:sSub>
                        <m:sSubPr>
                          <m:ctrlPr>
                            <a:rPr lang="en-US" b="0" i="1" smtClean="0">
                              <a:solidFill>
                                <a:schemeClr val="bg1"/>
                              </a:solidFill>
                              <a:latin typeface="Cambria Math" panose="02040503050406030204" pitchFamily="18" charset="0"/>
                            </a:rPr>
                          </m:ctrlPr>
                        </m:sSubPr>
                        <m:e>
                          <m:r>
                            <a:rPr lang="en-US" b="0" i="1" smtClean="0">
                              <a:solidFill>
                                <a:schemeClr val="bg1"/>
                              </a:solidFill>
                              <a:latin typeface="Cambria Math" panose="02040503050406030204" pitchFamily="18" charset="0"/>
                            </a:rPr>
                            <m:t>𝑡</m:t>
                          </m:r>
                        </m:e>
                        <m:sub>
                          <m:r>
                            <a:rPr lang="en-US" b="0" i="1" smtClean="0">
                              <a:solidFill>
                                <a:schemeClr val="bg1"/>
                              </a:solidFill>
                              <a:latin typeface="Cambria Math" panose="02040503050406030204" pitchFamily="18" charset="0"/>
                            </a:rPr>
                            <m:t>𝑚𝑎𝑥</m:t>
                          </m:r>
                        </m:sub>
                      </m:sSub>
                      <m:r>
                        <a:rPr lang="en-US" b="0" i="1" smtClean="0">
                          <a:solidFill>
                            <a:schemeClr val="bg1"/>
                          </a:solidFill>
                          <a:latin typeface="Cambria Math" panose="02040503050406030204" pitchFamily="18" charset="0"/>
                        </a:rPr>
                        <m:t>= </m:t>
                      </m:r>
                      <m:r>
                        <a:rPr lang="en-US" b="0" i="1" smtClean="0">
                          <a:solidFill>
                            <a:schemeClr val="bg1"/>
                          </a:solidFill>
                          <a:latin typeface="Cambria Math" panose="02040503050406030204" pitchFamily="18" charset="0"/>
                          <a:ea typeface="Cambria Math" panose="02040503050406030204" pitchFamily="18" charset="0"/>
                        </a:rPr>
                        <m:t>𝑙𝑛</m:t>
                      </m:r>
                      <m:f>
                        <m:fPr>
                          <m:ctrlPr>
                            <a:rPr lang="en-US" b="0" i="1" smtClean="0">
                              <a:solidFill>
                                <a:schemeClr val="bg1"/>
                              </a:solidFill>
                              <a:latin typeface="Cambria Math" panose="02040503050406030204" pitchFamily="18" charset="0"/>
                              <a:ea typeface="Cambria Math" panose="02040503050406030204" pitchFamily="18" charset="0"/>
                            </a:rPr>
                          </m:ctrlPr>
                        </m:fPr>
                        <m:num>
                          <m:r>
                            <a:rPr lang="en-US" b="0" i="1" smtClean="0">
                              <a:solidFill>
                                <a:schemeClr val="bg1"/>
                              </a:solidFill>
                              <a:latin typeface="Cambria Math" panose="02040503050406030204" pitchFamily="18" charset="0"/>
                              <a:ea typeface="Cambria Math" panose="02040503050406030204" pitchFamily="18" charset="0"/>
                            </a:rPr>
                            <m:t>𝐸</m:t>
                          </m:r>
                        </m:num>
                        <m:den>
                          <m:sSub>
                            <m:sSubPr>
                              <m:ctrlPr>
                                <a:rPr lang="en-US" i="1">
                                  <a:solidFill>
                                    <a:schemeClr val="bg1"/>
                                  </a:solidFill>
                                  <a:latin typeface="Cambria Math" panose="02040503050406030204" pitchFamily="18" charset="0"/>
                                  <a:ea typeface="Cambria Math" panose="02040503050406030204" pitchFamily="18" charset="0"/>
                                </a:rPr>
                              </m:ctrlPr>
                            </m:sSubPr>
                            <m:e>
                              <m:r>
                                <a:rPr lang="en-US" i="1">
                                  <a:solidFill>
                                    <a:schemeClr val="bg1"/>
                                  </a:solidFill>
                                  <a:latin typeface="Cambria Math" panose="02040503050406030204" pitchFamily="18" charset="0"/>
                                  <a:ea typeface="Cambria Math" panose="02040503050406030204" pitchFamily="18" charset="0"/>
                                </a:rPr>
                                <m:t>𝜖</m:t>
                              </m:r>
                            </m:e>
                            <m:sub>
                              <m:r>
                                <a:rPr lang="en-US" i="1">
                                  <a:solidFill>
                                    <a:schemeClr val="bg1"/>
                                  </a:solidFill>
                                  <a:latin typeface="Cambria Math" panose="02040503050406030204" pitchFamily="18" charset="0"/>
                                </a:rPr>
                                <m:t>𝑐</m:t>
                              </m:r>
                            </m:sub>
                          </m:sSub>
                        </m:den>
                      </m:f>
                      <m:r>
                        <a:rPr lang="en-US" b="0" i="1" smtClean="0">
                          <a:solidFill>
                            <a:schemeClr val="bg1"/>
                          </a:solidFill>
                          <a:latin typeface="Cambria Math" panose="02040503050406030204" pitchFamily="18" charset="0"/>
                          <a:ea typeface="Cambria Math" panose="02040503050406030204" pitchFamily="18" charset="0"/>
                        </a:rPr>
                        <m:t>+</m:t>
                      </m:r>
                      <m:r>
                        <a:rPr lang="en-US" b="0" i="1" smtClean="0">
                          <a:solidFill>
                            <a:schemeClr val="bg1"/>
                          </a:solidFill>
                          <a:latin typeface="Cambria Math" panose="02040503050406030204" pitchFamily="18" charset="0"/>
                          <a:ea typeface="Cambria Math" panose="02040503050406030204" pitchFamily="18" charset="0"/>
                        </a:rPr>
                        <m:t>𝑐</m:t>
                      </m:r>
                    </m:oMath>
                  </m:oMathPara>
                </a14:m>
                <a:endParaRPr lang="en-US" dirty="0">
                  <a:solidFill>
                    <a:schemeClr val="bg1"/>
                  </a:solidFill>
                </a:endParaRPr>
              </a:p>
            </p:txBody>
          </p:sp>
        </mc:Choice>
        <mc:Fallback>
          <p:sp>
            <p:nvSpPr>
              <p:cNvPr id="2" name="TextBox 1">
                <a:extLst>
                  <a:ext uri="{FF2B5EF4-FFF2-40B4-BE49-F238E27FC236}">
                    <a16:creationId xmlns:a16="http://schemas.microsoft.com/office/drawing/2014/main" id="{93B20130-1864-5798-73F0-A96756D2604D}"/>
                  </a:ext>
                </a:extLst>
              </p:cNvPr>
              <p:cNvSpPr txBox="1">
                <a:spLocks noRot="1" noChangeAspect="1" noMove="1" noResize="1" noEditPoints="1" noAdjustHandles="1" noChangeArrowheads="1" noChangeShapeType="1" noTextEdit="1"/>
              </p:cNvSpPr>
              <p:nvPr/>
            </p:nvSpPr>
            <p:spPr>
              <a:xfrm>
                <a:off x="3941754" y="5363903"/>
                <a:ext cx="1713546" cy="56534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8518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8EAC3-C92D-3AB0-6DFA-43FD7EC99E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EA202-C83B-5012-2E4F-B31B22FCAB38}"/>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EM Calorimetry Basics: Lateral Shower Containment</a:t>
            </a:r>
          </a:p>
        </p:txBody>
      </p:sp>
      <p:cxnSp>
        <p:nvCxnSpPr>
          <p:cNvPr id="4" name="Straight Connector 3">
            <a:extLst>
              <a:ext uri="{FF2B5EF4-FFF2-40B4-BE49-F238E27FC236}">
                <a16:creationId xmlns:a16="http://schemas.microsoft.com/office/drawing/2014/main" id="{E72D6628-930F-B85E-DCE4-E996D2E38160}"/>
              </a:ext>
            </a:extLst>
          </p:cNvPr>
          <p:cNvCxnSpPr>
            <a:cxnSpLocks/>
          </p:cNvCxnSpPr>
          <p:nvPr/>
        </p:nvCxnSpPr>
        <p:spPr>
          <a:xfrm>
            <a:off x="1137258"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5B63F74E-C35F-97E2-CF3E-005E5B054363}"/>
              </a:ext>
            </a:extLst>
          </p:cNvPr>
          <p:cNvGraphicFramePr>
            <a:graphicFrameLocks/>
          </p:cNvGraphicFramePr>
          <p:nvPr>
            <p:extLst>
              <p:ext uri="{D42A27DB-BD31-4B8C-83A1-F6EECF244321}">
                <p14:modId xmlns:p14="http://schemas.microsoft.com/office/powerpoint/2010/main" val="4242412325"/>
              </p:ext>
            </p:extLst>
          </p:nvPr>
        </p:nvGraphicFramePr>
        <p:xfrm>
          <a:off x="262128" y="1433461"/>
          <a:ext cx="5264515" cy="24180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4DDE4EF-B265-2FD6-E915-1D7DA277B160}"/>
              </a:ext>
            </a:extLst>
          </p:cNvPr>
          <p:cNvGraphicFramePr>
            <a:graphicFrameLocks/>
          </p:cNvGraphicFramePr>
          <p:nvPr>
            <p:extLst>
              <p:ext uri="{D42A27DB-BD31-4B8C-83A1-F6EECF244321}">
                <p14:modId xmlns:p14="http://schemas.microsoft.com/office/powerpoint/2010/main" val="3531410817"/>
              </p:ext>
            </p:extLst>
          </p:nvPr>
        </p:nvGraphicFramePr>
        <p:xfrm>
          <a:off x="6036013" y="1433461"/>
          <a:ext cx="4948363" cy="26871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CC97B6DE-3AB8-48CD-F502-FF666C65D1CC}"/>
              </a:ext>
            </a:extLst>
          </p:cNvPr>
          <p:cNvGraphicFramePr>
            <a:graphicFrameLocks/>
          </p:cNvGraphicFramePr>
          <p:nvPr>
            <p:extLst>
              <p:ext uri="{D42A27DB-BD31-4B8C-83A1-F6EECF244321}">
                <p14:modId xmlns:p14="http://schemas.microsoft.com/office/powerpoint/2010/main" val="1799734259"/>
              </p:ext>
            </p:extLst>
          </p:nvPr>
        </p:nvGraphicFramePr>
        <p:xfrm>
          <a:off x="505278" y="3912505"/>
          <a:ext cx="5060635" cy="28378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BD1796E5-6722-6B1C-09F7-63AEA291528B}"/>
              </a:ext>
            </a:extLst>
          </p:cNvPr>
          <p:cNvGraphicFramePr>
            <a:graphicFrameLocks/>
          </p:cNvGraphicFramePr>
          <p:nvPr>
            <p:extLst>
              <p:ext uri="{D42A27DB-BD31-4B8C-83A1-F6EECF244321}">
                <p14:modId xmlns:p14="http://schemas.microsoft.com/office/powerpoint/2010/main" val="3109571460"/>
              </p:ext>
            </p:extLst>
          </p:nvPr>
        </p:nvGraphicFramePr>
        <p:xfrm>
          <a:off x="5886689" y="4011897"/>
          <a:ext cx="4948363" cy="3115208"/>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9EEBBF39-6451-71AD-F832-A200AFD38013}"/>
                  </a:ext>
                </a:extLst>
              </p:cNvPr>
              <p:cNvSpPr txBox="1"/>
              <p:nvPr/>
            </p:nvSpPr>
            <p:spPr>
              <a:xfrm>
                <a:off x="10170162" y="1139038"/>
                <a:ext cx="6152744" cy="532390"/>
              </a:xfrm>
              <a:prstGeom prst="rect">
                <a:avLst/>
              </a:prstGeom>
              <a:noFill/>
            </p:spPr>
            <p:txBody>
              <a:bodyPr wrap="square">
                <a:spAutoFit/>
              </a:bodyPr>
              <a:lstStyle/>
              <a:p>
                <a14:m>
                  <m:oMath xmlns:m="http://schemas.openxmlformats.org/officeDocument/2006/math">
                    <m:sSub>
                      <m:sSubPr>
                        <m:ctrlPr>
                          <a:rPr lang="en-US" sz="1800" b="0" i="1" smtClean="0">
                            <a:latin typeface="Cambria Math" panose="02040503050406030204" pitchFamily="18" charset="0"/>
                            <a:ea typeface="Cambria Math" panose="02040503050406030204" pitchFamily="18" charset="0"/>
                          </a:rPr>
                        </m:ctrlPr>
                      </m:sSubPr>
                      <m:e>
                        <m:r>
                          <a:rPr lang="en-US" sz="1800" b="0" i="1" smtClean="0">
                            <a:latin typeface="Cambria Math" panose="02040503050406030204" pitchFamily="18" charset="0"/>
                            <a:ea typeface="Cambria Math" panose="02040503050406030204" pitchFamily="18" charset="0"/>
                          </a:rPr>
                          <m:t>𝑅</m:t>
                        </m:r>
                      </m:e>
                      <m:sub>
                        <m:r>
                          <a:rPr lang="en-US" sz="1800" b="0" i="1" smtClean="0">
                            <a:latin typeface="Cambria Math" panose="02040503050406030204" pitchFamily="18" charset="0"/>
                            <a:ea typeface="Cambria Math" panose="02040503050406030204" pitchFamily="18" charset="0"/>
                          </a:rPr>
                          <m:t>𝑚</m:t>
                        </m:r>
                      </m:sub>
                    </m:sSub>
                    <m:r>
                      <a:rPr lang="en-US" sz="1800" b="0" i="1" smtClean="0">
                        <a:latin typeface="Cambria Math" panose="02040503050406030204" pitchFamily="18" charset="0"/>
                        <a:ea typeface="Cambria Math" panose="02040503050406030204" pitchFamily="18" charset="0"/>
                      </a:rPr>
                      <m:t>=</m:t>
                    </m:r>
                    <m:f>
                      <m:fPr>
                        <m:ctrlPr>
                          <a:rPr lang="en-US" sz="1800" b="0" i="1" smtClean="0">
                            <a:latin typeface="Cambria Math" panose="02040503050406030204" pitchFamily="18" charset="0"/>
                            <a:ea typeface="Cambria Math" panose="02040503050406030204" pitchFamily="18" charset="0"/>
                          </a:rPr>
                        </m:ctrlPr>
                      </m:fPr>
                      <m:num>
                        <m:r>
                          <a:rPr lang="en-US" sz="1800" b="0" i="1" smtClean="0">
                            <a:latin typeface="Cambria Math" panose="02040503050406030204" pitchFamily="18" charset="0"/>
                            <a:ea typeface="Cambria Math" panose="02040503050406030204" pitchFamily="18" charset="0"/>
                          </a:rPr>
                          <m:t>21.2[</m:t>
                        </m:r>
                        <m:r>
                          <a:rPr lang="en-US" sz="1800" b="0" i="1" smtClean="0">
                            <a:latin typeface="Cambria Math" panose="02040503050406030204" pitchFamily="18" charset="0"/>
                            <a:ea typeface="Cambria Math" panose="02040503050406030204" pitchFamily="18" charset="0"/>
                          </a:rPr>
                          <m:t>𝑀𝑒𝑉</m:t>
                        </m:r>
                        <m:r>
                          <a:rPr lang="en-US" sz="1800" b="0" i="1" smtClean="0">
                            <a:latin typeface="Cambria Math" panose="02040503050406030204" pitchFamily="18" charset="0"/>
                            <a:ea typeface="Cambria Math" panose="02040503050406030204" pitchFamily="18" charset="0"/>
                          </a:rPr>
                          <m:t>]</m:t>
                        </m:r>
                      </m:num>
                      <m:den>
                        <m:sSub>
                          <m:sSubPr>
                            <m:ctrlPr>
                              <a:rPr lang="en-US" sz="1800" i="1">
                                <a:latin typeface="Cambria Math" panose="02040503050406030204" pitchFamily="18" charset="0"/>
                                <a:ea typeface="Cambria Math" panose="02040503050406030204" pitchFamily="18" charset="0"/>
                              </a:rPr>
                            </m:ctrlPr>
                          </m:sSubPr>
                          <m:e>
                            <m:r>
                              <a:rPr lang="en-US" sz="1800" i="1">
                                <a:latin typeface="Cambria Math" panose="02040503050406030204" pitchFamily="18" charset="0"/>
                                <a:ea typeface="Cambria Math" panose="02040503050406030204" pitchFamily="18" charset="0"/>
                              </a:rPr>
                              <m:t>𝜖</m:t>
                            </m:r>
                          </m:e>
                          <m:sub>
                            <m:r>
                              <a:rPr lang="en-US" sz="1800" i="1">
                                <a:latin typeface="Cambria Math" panose="02040503050406030204" pitchFamily="18" charset="0"/>
                              </a:rPr>
                              <m:t>𝑐</m:t>
                            </m:r>
                          </m:sub>
                        </m:sSub>
                      </m:den>
                    </m:f>
                  </m:oMath>
                </a14:m>
                <a:r>
                  <a:rPr lang="en-US" sz="1800" dirty="0"/>
                  <a:t>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𝑋</m:t>
                        </m:r>
                      </m:e>
                      <m:sub>
                        <m:r>
                          <a:rPr lang="en-US" sz="1800" i="1">
                            <a:latin typeface="Cambria Math" panose="02040503050406030204" pitchFamily="18" charset="0"/>
                          </a:rPr>
                          <m:t>0</m:t>
                        </m:r>
                      </m:sub>
                    </m:sSub>
                  </m:oMath>
                </a14:m>
                <a:endParaRPr lang="en-US" dirty="0"/>
              </a:p>
            </p:txBody>
          </p:sp>
        </mc:Choice>
        <mc:Fallback>
          <p:sp>
            <p:nvSpPr>
              <p:cNvPr id="5" name="TextBox 4">
                <a:extLst>
                  <a:ext uri="{FF2B5EF4-FFF2-40B4-BE49-F238E27FC236}">
                    <a16:creationId xmlns:a16="http://schemas.microsoft.com/office/drawing/2014/main" id="{9EEBBF39-6451-71AD-F832-A200AFD38013}"/>
                  </a:ext>
                </a:extLst>
              </p:cNvPr>
              <p:cNvSpPr txBox="1">
                <a:spLocks noRot="1" noChangeAspect="1" noMove="1" noResize="1" noEditPoints="1" noAdjustHandles="1" noChangeArrowheads="1" noChangeShapeType="1" noTextEdit="1"/>
              </p:cNvSpPr>
              <p:nvPr/>
            </p:nvSpPr>
            <p:spPr>
              <a:xfrm>
                <a:off x="10170162" y="1139038"/>
                <a:ext cx="6152744" cy="532390"/>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9812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10" grpId="0">
        <p:bldAsOne/>
      </p:bldGraphic>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263BB-026B-4ADA-9C8A-4D6A56C8E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EB34B-26E8-8310-120F-CC6A0F76E6AE}"/>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Dealing with bunches </a:t>
            </a:r>
          </a:p>
        </p:txBody>
      </p:sp>
      <p:cxnSp>
        <p:nvCxnSpPr>
          <p:cNvPr id="4" name="Straight Connector 3">
            <a:extLst>
              <a:ext uri="{FF2B5EF4-FFF2-40B4-BE49-F238E27FC236}">
                <a16:creationId xmlns:a16="http://schemas.microsoft.com/office/drawing/2014/main" id="{A9DA3DCD-EF10-D123-51E2-DDD83F02E61F}"/>
              </a:ext>
            </a:extLst>
          </p:cNvPr>
          <p:cNvCxnSpPr>
            <a:cxnSpLocks/>
          </p:cNvCxnSpPr>
          <p:nvPr/>
        </p:nvCxnSpPr>
        <p:spPr>
          <a:xfrm>
            <a:off x="1055581"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D7E29EC-A3B2-3D03-C433-E3386F3E74AB}"/>
              </a:ext>
            </a:extLst>
          </p:cNvPr>
          <p:cNvSpPr txBox="1"/>
          <p:nvPr/>
        </p:nvSpPr>
        <p:spPr>
          <a:xfrm>
            <a:off x="644358" y="6886071"/>
            <a:ext cx="10698121" cy="646331"/>
          </a:xfrm>
          <a:prstGeom prst="rect">
            <a:avLst/>
          </a:prstGeom>
          <a:noFill/>
        </p:spPr>
        <p:txBody>
          <a:bodyPr wrap="none" rtlCol="0">
            <a:spAutoFit/>
          </a:bodyPr>
          <a:lstStyle/>
          <a:p>
            <a:r>
              <a:rPr lang="en-US" dirty="0"/>
              <a:t>Go back to figure from 1</a:t>
            </a:r>
            <a:r>
              <a:rPr lang="en-US" baseline="30000" dirty="0"/>
              <a:t>st</a:t>
            </a:r>
            <a:r>
              <a:rPr lang="en-US" dirty="0"/>
              <a:t> slide. Explain the need to treat the shower as a convolution of it’s original divergence, </a:t>
            </a:r>
          </a:p>
          <a:p>
            <a:r>
              <a:rPr lang="en-US" dirty="0"/>
              <a:t>Scattering and transport along the B.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8F81CD1-8BC4-0883-2A96-3C48036E30DE}"/>
                  </a:ext>
                </a:extLst>
              </p:cNvPr>
              <p:cNvSpPr txBox="1"/>
              <p:nvPr/>
            </p:nvSpPr>
            <p:spPr>
              <a:xfrm>
                <a:off x="846757" y="4111782"/>
                <a:ext cx="10495722" cy="1430392"/>
              </a:xfrm>
              <a:prstGeom prst="rect">
                <a:avLst/>
              </a:prstGeom>
              <a:noFill/>
            </p:spPr>
            <p:txBody>
              <a:bodyPr wrap="square">
                <a:spAutoFit/>
              </a:bodyPr>
              <a:lstStyle/>
              <a:p>
                <a:pPr algn="just"/>
                <a:r>
                  <a:rPr lang="en-US" sz="2400" dirty="0">
                    <a:latin typeface="Arial" panose="020B0604020202020204" pitchFamily="34" charset="0"/>
                    <a:cs typeface="Arial" panose="020B0604020202020204" pitchFamily="34" charset="0"/>
                  </a:rPr>
                  <a:t>the total transverse profile will then be the convolution of </a:t>
                </a:r>
                <a14:m>
                  <m:oMath xmlns:m="http://schemas.openxmlformats.org/officeDocument/2006/math">
                    <m:r>
                      <a:rPr lang="en-US" sz="2400" i="1">
                        <a:latin typeface="Cambria Math" panose="02040503050406030204" pitchFamily="18" charset="0"/>
                      </a:rPr>
                      <m:t>𝐺</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𝑟</m:t>
                            </m:r>
                          </m:e>
                          <m:sub>
                            <m:r>
                              <a:rPr lang="en-US" sz="2400" i="1">
                                <a:latin typeface="Cambria Math" panose="02040503050406030204" pitchFamily="18" charset="0"/>
                              </a:rPr>
                              <m:t>0</m:t>
                            </m:r>
                          </m:sub>
                        </m:sSub>
                      </m:e>
                    </m:d>
                    <m:r>
                      <a:rPr lang="en-US" sz="2400" i="1">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𝐹</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𝑟</m:t>
                    </m:r>
                    <m:r>
                      <a:rPr lang="en-US" sz="2400" i="1">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𝑡</m:t>
                    </m:r>
                    <m:r>
                      <a:rPr lang="en-US" sz="2400" i="1">
                        <a:latin typeface="Cambria Math" panose="02040503050406030204" pitchFamily="18" charset="0"/>
                        <a:ea typeface="Cambria Math" panose="02040503050406030204" pitchFamily="18" charset="0"/>
                      </a:rPr>
                      <m:t>)</m:t>
                    </m:r>
                  </m:oMath>
                </a14:m>
                <a:r>
                  <a:rPr lang="en-US" sz="2400" dirty="0">
                    <a:latin typeface="Arial" panose="020B0604020202020204" pitchFamily="34" charset="0"/>
                    <a:cs typeface="Arial" panose="020B0604020202020204" pitchFamily="34" charset="0"/>
                  </a:rPr>
                  <a:t>, so:</a:t>
                </a:r>
              </a:p>
              <a:p>
                <a:pPr lvl="1"/>
                <a14:m>
                  <m:oMathPara xmlns:m="http://schemas.openxmlformats.org/officeDocument/2006/math">
                    <m:oMath>
                      <m:r>
                        <m:rPr>
                          <m:sty m:val="p"/>
                        </m:rPr>
                        <a:rPr lang="el-GR" sz="2400" i="1">
                          <a:latin typeface="Cambria Math" panose="02040503050406030204" pitchFamily="18" charset="0"/>
                          <a:ea typeface="Cambria Math" panose="02040503050406030204" pitchFamily="18" charset="0"/>
                        </a:rPr>
                        <m:t>Φ</m:t>
                      </m:r>
                      <m:d>
                        <m:dPr>
                          <m:ctrlPr>
                            <a:rPr lang="en-US" sz="2400" i="1">
                              <a:latin typeface="Cambria Math" panose="02040503050406030204" pitchFamily="18" charset="0"/>
                              <a:ea typeface="Cambria Math" panose="02040503050406030204" pitchFamily="18" charset="0"/>
                            </a:rPr>
                          </m:ctrlPr>
                        </m:dPr>
                        <m:e>
                          <m:r>
                            <a:rPr lang="en-US" sz="2400" i="1">
                              <a:latin typeface="Cambria Math" panose="02040503050406030204" pitchFamily="18" charset="0"/>
                              <a:ea typeface="Cambria Math" panose="02040503050406030204" pitchFamily="18" charset="0"/>
                            </a:rPr>
                            <m:t>𝑟</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e>
                      </m:d>
                      <m:r>
                        <a:rPr lang="en-US" sz="2400" i="1">
                          <a:latin typeface="Cambria Math" panose="02040503050406030204" pitchFamily="18" charset="0"/>
                        </a:rPr>
                        <m:t>=</m:t>
                      </m:r>
                      <m:nary>
                        <m:naryPr>
                          <m:limLoc m:val="undOvr"/>
                          <m:subHide m:val="on"/>
                          <m:supHide m:val="on"/>
                          <m:ctrlPr>
                            <a:rPr lang="en-US" sz="2400" i="1">
                              <a:latin typeface="Cambria Math" panose="02040503050406030204" pitchFamily="18" charset="0"/>
                            </a:rPr>
                          </m:ctrlPr>
                        </m:naryPr>
                        <m:sub/>
                        <m:sup/>
                        <m:e>
                          <m:r>
                            <a:rPr lang="en-US" sz="2400" i="1">
                              <a:latin typeface="Cambria Math" panose="02040503050406030204" pitchFamily="18" charset="0"/>
                            </a:rPr>
                            <m:t>𝐺</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𝑟</m:t>
                                  </m:r>
                                </m:e>
                                <m:sub>
                                  <m:r>
                                    <a:rPr lang="en-US" sz="2400" i="1">
                                      <a:latin typeface="Cambria Math" panose="02040503050406030204" pitchFamily="18" charset="0"/>
                                    </a:rPr>
                                    <m:t>0</m:t>
                                  </m:r>
                                </m:sub>
                              </m:sSub>
                            </m:e>
                          </m:d>
                          <m:r>
                            <a:rPr lang="en-US" sz="2400" b="0" i="1" smtClean="0">
                              <a:latin typeface="Cambria Math" panose="02040503050406030204" pitchFamily="18" charset="0"/>
                            </a:rPr>
                            <m:t>𝐹</m:t>
                          </m:r>
                          <m:d>
                            <m:dPr>
                              <m:ctrlPr>
                                <a:rPr lang="en-US" sz="2400" i="1">
                                  <a:latin typeface="Cambria Math" panose="02040503050406030204" pitchFamily="18" charset="0"/>
                                </a:rPr>
                              </m:ctrlPr>
                            </m:dPr>
                            <m:e>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𝑟</m:t>
                                  </m:r>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𝑟</m:t>
                                      </m:r>
                                    </m:e>
                                    <m:sub>
                                      <m:r>
                                        <a:rPr lang="en-US" sz="2400" i="1">
                                          <a:latin typeface="Cambria Math" panose="02040503050406030204" pitchFamily="18" charset="0"/>
                                        </a:rPr>
                                        <m:t>0</m:t>
                                      </m:r>
                                    </m:sub>
                                  </m:sSub>
                                </m:e>
                              </m:d>
                              <m:r>
                                <a:rPr lang="en-US" sz="2400" i="1">
                                  <a:latin typeface="Cambria Math" panose="02040503050406030204" pitchFamily="18" charset="0"/>
                                </a:rPr>
                                <m:t>,</m:t>
                              </m:r>
                              <m:r>
                                <a:rPr lang="en-US" sz="2400" i="1">
                                  <a:latin typeface="Cambria Math" panose="02040503050406030204" pitchFamily="18" charset="0"/>
                                </a:rPr>
                                <m:t>𝑡</m:t>
                              </m:r>
                            </m:e>
                          </m:d>
                          <m:r>
                            <a:rPr lang="en-US" sz="2400" i="1">
                              <a:latin typeface="Cambria Math" panose="02040503050406030204" pitchFamily="18" charset="0"/>
                            </a:rPr>
                            <m:t>𝑟𝑑𝑟𝑑</m:t>
                          </m:r>
                          <m:r>
                            <a:rPr lang="en-US" sz="2400" i="1">
                              <a:latin typeface="Cambria Math" panose="02040503050406030204" pitchFamily="18" charset="0"/>
                              <a:ea typeface="Cambria Math" panose="02040503050406030204" pitchFamily="18" charset="0"/>
                            </a:rPr>
                            <m:t>𝜃</m:t>
                          </m:r>
                        </m:e>
                      </m:nary>
                    </m:oMath>
                  </m:oMathPara>
                </a14:m>
                <a:endParaRPr lang="en-US" sz="1400" dirty="0"/>
              </a:p>
            </p:txBody>
          </p:sp>
        </mc:Choice>
        <mc:Fallback xmlns="">
          <p:sp>
            <p:nvSpPr>
              <p:cNvPr id="7" name="TextBox 6">
                <a:extLst>
                  <a:ext uri="{FF2B5EF4-FFF2-40B4-BE49-F238E27FC236}">
                    <a16:creationId xmlns:a16="http://schemas.microsoft.com/office/drawing/2014/main" id="{B8F81CD1-8BC4-0883-2A96-3C48036E30DE}"/>
                  </a:ext>
                </a:extLst>
              </p:cNvPr>
              <p:cNvSpPr txBox="1">
                <a:spLocks noRot="1" noChangeAspect="1" noMove="1" noResize="1" noEditPoints="1" noAdjustHandles="1" noChangeArrowheads="1" noChangeShapeType="1" noTextEdit="1"/>
              </p:cNvSpPr>
              <p:nvPr/>
            </p:nvSpPr>
            <p:spPr>
              <a:xfrm>
                <a:off x="846757" y="4111782"/>
                <a:ext cx="10495722" cy="1430392"/>
              </a:xfrm>
              <a:prstGeom prst="rect">
                <a:avLst/>
              </a:prstGeom>
              <a:blipFill>
                <a:blip r:embed="rId2"/>
                <a:stretch>
                  <a:fillRect l="-929" t="-2991"/>
                </a:stretch>
              </a:blipFill>
            </p:spPr>
            <p:txBody>
              <a:bodyPr/>
              <a:lstStyle/>
              <a:p>
                <a:r>
                  <a:rPr lang="en-US">
                    <a:noFill/>
                  </a:rPr>
                  <a:t> </a:t>
                </a:r>
              </a:p>
            </p:txBody>
          </p:sp>
        </mc:Fallback>
      </mc:AlternateContent>
      <p:sp>
        <p:nvSpPr>
          <p:cNvPr id="24" name="Isosceles Triangle 23">
            <a:extLst>
              <a:ext uri="{FF2B5EF4-FFF2-40B4-BE49-F238E27FC236}">
                <a16:creationId xmlns:a16="http://schemas.microsoft.com/office/drawing/2014/main" id="{D73C8229-8FA1-0CF5-8618-FB98D8B71B5C}"/>
              </a:ext>
            </a:extLst>
          </p:cNvPr>
          <p:cNvSpPr/>
          <p:nvPr/>
        </p:nvSpPr>
        <p:spPr>
          <a:xfrm rot="16200000">
            <a:off x="8874911" y="1604575"/>
            <a:ext cx="1058990" cy="2397092"/>
          </a:xfrm>
          <a:prstGeom prst="triangle">
            <a:avLst>
              <a:gd name="adj" fmla="val 100000"/>
            </a:avLst>
          </a:prstGeom>
          <a:solidFill>
            <a:srgbClr val="E97132"/>
          </a:solidFill>
          <a:ln w="19050" cap="flat" cmpd="sng" algn="ctr">
            <a:solidFill>
              <a:srgbClr val="E9713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5" name="Isosceles Triangle 24">
            <a:extLst>
              <a:ext uri="{FF2B5EF4-FFF2-40B4-BE49-F238E27FC236}">
                <a16:creationId xmlns:a16="http://schemas.microsoft.com/office/drawing/2014/main" id="{45E0751A-6A02-C7E3-C74A-B31AA3F103F2}"/>
              </a:ext>
            </a:extLst>
          </p:cNvPr>
          <p:cNvSpPr/>
          <p:nvPr/>
        </p:nvSpPr>
        <p:spPr>
          <a:xfrm rot="5400000">
            <a:off x="1795077" y="935085"/>
            <a:ext cx="212489" cy="2673634"/>
          </a:xfrm>
          <a:prstGeom prst="triangle">
            <a:avLst>
              <a:gd name="adj" fmla="val 54264"/>
            </a:avLst>
          </a:prstGeom>
          <a:solidFill>
            <a:srgbClr val="156082"/>
          </a:solidFill>
          <a:ln w="19050" cap="flat" cmpd="sng" algn="ctr">
            <a:solidFill>
              <a:srgbClr val="156082">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7ABEC3CB-70D8-A049-384B-20FA90E6C697}"/>
              </a:ext>
            </a:extLst>
          </p:cNvPr>
          <p:cNvSpPr txBox="1"/>
          <p:nvPr/>
        </p:nvSpPr>
        <p:spPr>
          <a:xfrm>
            <a:off x="1825971" y="1449478"/>
            <a:ext cx="2438128" cy="738664"/>
          </a:xfrm>
          <a:prstGeom prst="rect">
            <a:avLst/>
          </a:prstGeom>
          <a:noFill/>
        </p:spPr>
        <p:txBody>
          <a:bodyPr wrap="square" rtlCol="0">
            <a:spAutoFit/>
          </a:bodyPr>
          <a:lstStyle/>
          <a:p>
            <a:r>
              <a:rPr lang="es-419" sz="1400" dirty="0">
                <a:solidFill>
                  <a:prstClr val="black"/>
                </a:solidFill>
                <a:latin typeface="Aptos" panose="02110004020202020204"/>
              </a:rPr>
              <a:t>HPLS:</a:t>
            </a:r>
          </a:p>
          <a:p>
            <a:r>
              <a:rPr lang="es-419" sz="1400" dirty="0">
                <a:solidFill>
                  <a:prstClr val="black"/>
                </a:solidFill>
                <a:latin typeface="Aptos" panose="02110004020202020204"/>
              </a:rPr>
              <a:t>E=275J</a:t>
            </a:r>
          </a:p>
          <a:p>
            <a:r>
              <a:rPr lang="es-419" sz="1400" dirty="0">
                <a:solidFill>
                  <a:prstClr val="black"/>
                </a:solidFill>
                <a:latin typeface="Aptos" panose="02110004020202020204"/>
              </a:rPr>
              <a:t>τ=30fs</a:t>
            </a:r>
          </a:p>
        </p:txBody>
      </p:sp>
      <p:sp>
        <p:nvSpPr>
          <p:cNvPr id="27" name="Cube 26">
            <a:extLst>
              <a:ext uri="{FF2B5EF4-FFF2-40B4-BE49-F238E27FC236}">
                <a16:creationId xmlns:a16="http://schemas.microsoft.com/office/drawing/2014/main" id="{04ECB445-CBA1-F854-B744-D24E6D6788B7}"/>
              </a:ext>
            </a:extLst>
          </p:cNvPr>
          <p:cNvSpPr/>
          <p:nvPr/>
        </p:nvSpPr>
        <p:spPr>
          <a:xfrm>
            <a:off x="3095839" y="2044185"/>
            <a:ext cx="778212" cy="487716"/>
          </a:xfrm>
          <a:prstGeom prst="cube">
            <a:avLst/>
          </a:prstGeom>
          <a:solidFill>
            <a:srgbClr val="0F9ED5"/>
          </a:solidFill>
          <a:ln w="19050" cap="flat" cmpd="sng" algn="ctr">
            <a:solidFill>
              <a:srgbClr val="0F9E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28" name="TextBox 27">
            <a:extLst>
              <a:ext uri="{FF2B5EF4-FFF2-40B4-BE49-F238E27FC236}">
                <a16:creationId xmlns:a16="http://schemas.microsoft.com/office/drawing/2014/main" id="{4AAADF44-A6F6-B256-8910-04FD34E686C9}"/>
              </a:ext>
            </a:extLst>
          </p:cNvPr>
          <p:cNvSpPr txBox="1"/>
          <p:nvPr/>
        </p:nvSpPr>
        <p:spPr>
          <a:xfrm>
            <a:off x="4925527" y="1875678"/>
            <a:ext cx="955711" cy="369332"/>
          </a:xfrm>
          <a:prstGeom prst="rect">
            <a:avLst/>
          </a:prstGeom>
          <a:noFill/>
        </p:spPr>
        <p:txBody>
          <a:bodyPr wrap="none" rtlCol="0">
            <a:spAutoFit/>
          </a:bodyPr>
          <a:lstStyle/>
          <a:p>
            <a:r>
              <a:rPr lang="en-US" dirty="0">
                <a:solidFill>
                  <a:prstClr val="black"/>
                </a:solidFill>
                <a:latin typeface="Aptos" panose="02110004020202020204"/>
              </a:rPr>
              <a:t>-e beam</a:t>
            </a:r>
          </a:p>
        </p:txBody>
      </p:sp>
      <p:sp>
        <p:nvSpPr>
          <p:cNvPr id="29" name="Cylinder 28">
            <a:extLst>
              <a:ext uri="{FF2B5EF4-FFF2-40B4-BE49-F238E27FC236}">
                <a16:creationId xmlns:a16="http://schemas.microsoft.com/office/drawing/2014/main" id="{EC8B484C-D596-1935-B807-7F080907F58A}"/>
              </a:ext>
            </a:extLst>
          </p:cNvPr>
          <p:cNvSpPr/>
          <p:nvPr/>
        </p:nvSpPr>
        <p:spPr>
          <a:xfrm rot="5400000">
            <a:off x="3779810" y="2187347"/>
            <a:ext cx="253832" cy="234011"/>
          </a:xfrm>
          <a:prstGeom prst="can">
            <a:avLst/>
          </a:prstGeom>
          <a:solidFill>
            <a:srgbClr val="156082">
              <a:lumMod val="20000"/>
              <a:lumOff val="80000"/>
            </a:srgbClr>
          </a:solidFill>
          <a:ln w="19050" cap="flat" cmpd="sng" algn="ctr">
            <a:solidFill>
              <a:srgbClr val="156082">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B6F52B48-4412-4C96-9087-913F29043193}"/>
              </a:ext>
            </a:extLst>
          </p:cNvPr>
          <p:cNvSpPr txBox="1"/>
          <p:nvPr/>
        </p:nvSpPr>
        <p:spPr>
          <a:xfrm>
            <a:off x="3443110" y="1366385"/>
            <a:ext cx="992579" cy="646331"/>
          </a:xfrm>
          <a:prstGeom prst="rect">
            <a:avLst/>
          </a:prstGeom>
          <a:noFill/>
        </p:spPr>
        <p:txBody>
          <a:bodyPr wrap="none" rtlCol="0">
            <a:spAutoFit/>
          </a:bodyPr>
          <a:lstStyle/>
          <a:p>
            <a:pPr algn="ctr"/>
            <a:r>
              <a:rPr lang="en-US" dirty="0">
                <a:solidFill>
                  <a:prstClr val="black"/>
                </a:solidFill>
                <a:latin typeface="Aptos" panose="02110004020202020204"/>
              </a:rPr>
              <a:t>Gas cell</a:t>
            </a:r>
          </a:p>
          <a:p>
            <a:pPr algn="ctr"/>
            <a:r>
              <a:rPr lang="en-US" dirty="0">
                <a:solidFill>
                  <a:prstClr val="black"/>
                </a:solidFill>
                <a:latin typeface="Aptos" panose="02110004020202020204"/>
              </a:rPr>
              <a:t>28cm</a:t>
            </a:r>
          </a:p>
        </p:txBody>
      </p:sp>
      <p:cxnSp>
        <p:nvCxnSpPr>
          <p:cNvPr id="31" name="Straight Arrow Connector 30">
            <a:extLst>
              <a:ext uri="{FF2B5EF4-FFF2-40B4-BE49-F238E27FC236}">
                <a16:creationId xmlns:a16="http://schemas.microsoft.com/office/drawing/2014/main" id="{6EBA2320-4CCB-383C-463A-C07D2671CD2C}"/>
              </a:ext>
            </a:extLst>
          </p:cNvPr>
          <p:cNvCxnSpPr/>
          <p:nvPr/>
        </p:nvCxnSpPr>
        <p:spPr>
          <a:xfrm>
            <a:off x="3171836" y="1942063"/>
            <a:ext cx="1535129" cy="0"/>
          </a:xfrm>
          <a:prstGeom prst="straightConnector1">
            <a:avLst/>
          </a:prstGeom>
          <a:noFill/>
          <a:ln w="19050" cap="flat" cmpd="sng" algn="ctr">
            <a:solidFill>
              <a:sysClr val="windowText" lastClr="000000"/>
            </a:solidFill>
            <a:prstDash val="solid"/>
            <a:miter lim="800000"/>
            <a:headEnd type="triangle"/>
            <a:tailEnd type="triangle"/>
          </a:ln>
          <a:effectLst/>
        </p:spPr>
      </p:cxnSp>
      <p:sp>
        <p:nvSpPr>
          <p:cNvPr id="32" name="Isosceles Triangle 31">
            <a:extLst>
              <a:ext uri="{FF2B5EF4-FFF2-40B4-BE49-F238E27FC236}">
                <a16:creationId xmlns:a16="http://schemas.microsoft.com/office/drawing/2014/main" id="{628943DD-7804-6974-4F0F-4926566C64A5}"/>
              </a:ext>
            </a:extLst>
          </p:cNvPr>
          <p:cNvSpPr/>
          <p:nvPr/>
        </p:nvSpPr>
        <p:spPr>
          <a:xfrm rot="16200000">
            <a:off x="5232282" y="1742236"/>
            <a:ext cx="73597" cy="1124231"/>
          </a:xfrm>
          <a:prstGeom prst="triangle">
            <a:avLst>
              <a:gd name="adj" fmla="val 54264"/>
            </a:avLst>
          </a:prstGeom>
          <a:solidFill>
            <a:srgbClr val="E97132"/>
          </a:solidFill>
          <a:ln w="19050" cap="flat" cmpd="sng" algn="ctr">
            <a:solidFill>
              <a:srgbClr val="E9713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3" name="Cube 32">
            <a:extLst>
              <a:ext uri="{FF2B5EF4-FFF2-40B4-BE49-F238E27FC236}">
                <a16:creationId xmlns:a16="http://schemas.microsoft.com/office/drawing/2014/main" id="{F9F55165-D4FC-1B3E-3EC9-990C69DC3148}"/>
              </a:ext>
            </a:extLst>
          </p:cNvPr>
          <p:cNvSpPr/>
          <p:nvPr/>
        </p:nvSpPr>
        <p:spPr>
          <a:xfrm>
            <a:off x="3939401" y="2044185"/>
            <a:ext cx="778212" cy="487716"/>
          </a:xfrm>
          <a:prstGeom prst="cube">
            <a:avLst/>
          </a:prstGeom>
          <a:solidFill>
            <a:srgbClr val="0F9ED5"/>
          </a:solidFill>
          <a:ln w="19050" cap="flat" cmpd="sng" algn="ctr">
            <a:solidFill>
              <a:srgbClr val="0F9E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34" name="Cube 33">
            <a:extLst>
              <a:ext uri="{FF2B5EF4-FFF2-40B4-BE49-F238E27FC236}">
                <a16:creationId xmlns:a16="http://schemas.microsoft.com/office/drawing/2014/main" id="{8E7CEEF7-457F-8CCA-4582-531961064A04}"/>
              </a:ext>
            </a:extLst>
          </p:cNvPr>
          <p:cNvSpPr/>
          <p:nvPr/>
        </p:nvSpPr>
        <p:spPr>
          <a:xfrm>
            <a:off x="5832861" y="1664614"/>
            <a:ext cx="414187" cy="1205874"/>
          </a:xfrm>
          <a:prstGeom prst="cube">
            <a:avLst>
              <a:gd name="adj" fmla="val 95269"/>
            </a:avLst>
          </a:prstGeom>
          <a:solidFill>
            <a:srgbClr val="A02B93">
              <a:lumMod val="60000"/>
              <a:lumOff val="40000"/>
            </a:srgbClr>
          </a:solidFill>
          <a:ln w="19050" cap="flat" cmpd="sng" algn="ctr">
            <a:solidFill>
              <a:srgbClr val="A02B93">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35" name="Isosceles Triangle 34">
            <a:extLst>
              <a:ext uri="{FF2B5EF4-FFF2-40B4-BE49-F238E27FC236}">
                <a16:creationId xmlns:a16="http://schemas.microsoft.com/office/drawing/2014/main" id="{9D6F87EB-E9F8-2A10-3D61-9DFE175E916B}"/>
              </a:ext>
            </a:extLst>
          </p:cNvPr>
          <p:cNvSpPr/>
          <p:nvPr/>
        </p:nvSpPr>
        <p:spPr>
          <a:xfrm rot="16200000">
            <a:off x="6152043" y="1783533"/>
            <a:ext cx="516854" cy="1115233"/>
          </a:xfrm>
          <a:prstGeom prst="triangle">
            <a:avLst>
              <a:gd name="adj" fmla="val 54264"/>
            </a:avLst>
          </a:prstGeom>
          <a:solidFill>
            <a:srgbClr val="E97132"/>
          </a:solidFill>
          <a:ln w="19050" cap="flat" cmpd="sng" algn="ctr">
            <a:solidFill>
              <a:srgbClr val="E9713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6" name="Cube 35">
            <a:extLst>
              <a:ext uri="{FF2B5EF4-FFF2-40B4-BE49-F238E27FC236}">
                <a16:creationId xmlns:a16="http://schemas.microsoft.com/office/drawing/2014/main" id="{887AD912-CC57-ABF9-4D38-0042B47C6BD1}"/>
              </a:ext>
            </a:extLst>
          </p:cNvPr>
          <p:cNvSpPr/>
          <p:nvPr/>
        </p:nvSpPr>
        <p:spPr>
          <a:xfrm>
            <a:off x="6946444" y="1875678"/>
            <a:ext cx="1887968" cy="906823"/>
          </a:xfrm>
          <a:prstGeom prst="cube">
            <a:avLst>
              <a:gd name="adj" fmla="val 17976"/>
            </a:avLst>
          </a:prstGeom>
          <a:solidFill>
            <a:srgbClr val="E8E8E8">
              <a:lumMod val="75000"/>
            </a:srgbClr>
          </a:solidFill>
          <a:ln w="19050" cap="flat" cmpd="sng" algn="ctr">
            <a:solidFill>
              <a:srgbClr val="E8E8E8">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Magnet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rPr>
              <a:t>80cm</a:t>
            </a:r>
          </a:p>
        </p:txBody>
      </p:sp>
      <p:sp>
        <p:nvSpPr>
          <p:cNvPr id="37" name="Cube 36">
            <a:extLst>
              <a:ext uri="{FF2B5EF4-FFF2-40B4-BE49-F238E27FC236}">
                <a16:creationId xmlns:a16="http://schemas.microsoft.com/office/drawing/2014/main" id="{139416BF-BA4E-A7EF-DC81-93AADE2134E1}"/>
              </a:ext>
            </a:extLst>
          </p:cNvPr>
          <p:cNvSpPr/>
          <p:nvPr/>
        </p:nvSpPr>
        <p:spPr>
          <a:xfrm>
            <a:off x="10602952" y="2425283"/>
            <a:ext cx="1003478" cy="472830"/>
          </a:xfrm>
          <a:prstGeom prst="cube">
            <a:avLst>
              <a:gd name="adj" fmla="val 35075"/>
            </a:avLst>
          </a:prstGeom>
          <a:solidFill>
            <a:srgbClr val="4EA72E">
              <a:lumMod val="60000"/>
              <a:lumOff val="40000"/>
            </a:srgbClr>
          </a:solidFill>
          <a:ln w="19050" cap="flat" cmpd="sng" algn="ctr">
            <a:solidFill>
              <a:srgbClr val="E8E8E8">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38" name="TextBox 37">
            <a:extLst>
              <a:ext uri="{FF2B5EF4-FFF2-40B4-BE49-F238E27FC236}">
                <a16:creationId xmlns:a16="http://schemas.microsoft.com/office/drawing/2014/main" id="{AA12204A-66FE-A5C8-2A1E-FA28583246E2}"/>
              </a:ext>
            </a:extLst>
          </p:cNvPr>
          <p:cNvSpPr txBox="1"/>
          <p:nvPr/>
        </p:nvSpPr>
        <p:spPr>
          <a:xfrm>
            <a:off x="10653605" y="1501222"/>
            <a:ext cx="1377749" cy="646331"/>
          </a:xfrm>
          <a:prstGeom prst="rect">
            <a:avLst/>
          </a:prstGeom>
          <a:noFill/>
        </p:spPr>
        <p:txBody>
          <a:bodyPr wrap="none" rtlCol="0">
            <a:spAutoFit/>
          </a:bodyPr>
          <a:lstStyle/>
          <a:p>
            <a:pPr algn="ctr"/>
            <a:r>
              <a:rPr lang="en-US" dirty="0">
                <a:solidFill>
                  <a:prstClr val="black"/>
                </a:solidFill>
                <a:latin typeface="Aptos" panose="02110004020202020204"/>
              </a:rPr>
              <a:t>Calorimeter</a:t>
            </a:r>
          </a:p>
          <a:p>
            <a:pPr algn="ctr"/>
            <a:r>
              <a:rPr lang="en-US" dirty="0">
                <a:solidFill>
                  <a:prstClr val="black"/>
                </a:solidFill>
                <a:latin typeface="Aptos" panose="02110004020202020204"/>
              </a:rPr>
              <a:t>10 cm </a:t>
            </a:r>
          </a:p>
        </p:txBody>
      </p:sp>
      <p:cxnSp>
        <p:nvCxnSpPr>
          <p:cNvPr id="39" name="Straight Arrow Connector 38">
            <a:extLst>
              <a:ext uri="{FF2B5EF4-FFF2-40B4-BE49-F238E27FC236}">
                <a16:creationId xmlns:a16="http://schemas.microsoft.com/office/drawing/2014/main" id="{128C8142-CE9E-416C-6118-0318965A496E}"/>
              </a:ext>
            </a:extLst>
          </p:cNvPr>
          <p:cNvCxnSpPr>
            <a:cxnSpLocks/>
          </p:cNvCxnSpPr>
          <p:nvPr/>
        </p:nvCxnSpPr>
        <p:spPr>
          <a:xfrm>
            <a:off x="10756769" y="2197733"/>
            <a:ext cx="924128" cy="0"/>
          </a:xfrm>
          <a:prstGeom prst="straightConnector1">
            <a:avLst/>
          </a:prstGeom>
          <a:noFill/>
          <a:ln w="19050" cap="flat" cmpd="sng" algn="ctr">
            <a:solidFill>
              <a:sysClr val="windowText" lastClr="000000"/>
            </a:solidFill>
            <a:prstDash val="solid"/>
            <a:miter lim="800000"/>
            <a:headEnd type="triangle"/>
            <a:tailEnd type="triangle"/>
          </a:ln>
          <a:effectLst/>
        </p:spPr>
      </p:cxnSp>
      <p:sp>
        <p:nvSpPr>
          <p:cNvPr id="40" name="TextBox 39">
            <a:extLst>
              <a:ext uri="{FF2B5EF4-FFF2-40B4-BE49-F238E27FC236}">
                <a16:creationId xmlns:a16="http://schemas.microsoft.com/office/drawing/2014/main" id="{7788B2AD-5510-E246-C76A-DCE43A2652CD}"/>
              </a:ext>
            </a:extLst>
          </p:cNvPr>
          <p:cNvSpPr txBox="1"/>
          <p:nvPr/>
        </p:nvSpPr>
        <p:spPr>
          <a:xfrm>
            <a:off x="4706965" y="3125966"/>
            <a:ext cx="2980175" cy="646331"/>
          </a:xfrm>
          <a:prstGeom prst="rect">
            <a:avLst/>
          </a:prstGeom>
          <a:noFill/>
        </p:spPr>
        <p:txBody>
          <a:bodyPr wrap="none" rtlCol="0">
            <a:spAutoFit/>
          </a:bodyPr>
          <a:lstStyle/>
          <a:p>
            <a:r>
              <a:rPr lang="en-US" dirty="0">
                <a:solidFill>
                  <a:prstClr val="black"/>
                </a:solidFill>
                <a:latin typeface="Aptos" panose="02110004020202020204"/>
              </a:rPr>
              <a:t>Pointing screen or any other </a:t>
            </a:r>
          </a:p>
          <a:p>
            <a:r>
              <a:rPr lang="en-US" dirty="0">
                <a:solidFill>
                  <a:prstClr val="black"/>
                </a:solidFill>
                <a:latin typeface="Aptos" panose="02110004020202020204"/>
              </a:rPr>
              <a:t>Component in the beam </a:t>
            </a:r>
          </a:p>
        </p:txBody>
      </p:sp>
      <p:cxnSp>
        <p:nvCxnSpPr>
          <p:cNvPr id="41" name="Straight Arrow Connector 40">
            <a:extLst>
              <a:ext uri="{FF2B5EF4-FFF2-40B4-BE49-F238E27FC236}">
                <a16:creationId xmlns:a16="http://schemas.microsoft.com/office/drawing/2014/main" id="{FFD5EBB0-238F-B1F9-6BA4-313087F666BB}"/>
              </a:ext>
            </a:extLst>
          </p:cNvPr>
          <p:cNvCxnSpPr>
            <a:cxnSpLocks/>
          </p:cNvCxnSpPr>
          <p:nvPr/>
        </p:nvCxnSpPr>
        <p:spPr>
          <a:xfrm flipV="1">
            <a:off x="6171357" y="2677094"/>
            <a:ext cx="0" cy="448872"/>
          </a:xfrm>
          <a:prstGeom prst="straightConnector1">
            <a:avLst/>
          </a:prstGeom>
          <a:noFill/>
          <a:ln w="38100" cap="flat" cmpd="sng" algn="ctr">
            <a:solidFill>
              <a:srgbClr val="156082"/>
            </a:solidFill>
            <a:prstDash val="solid"/>
            <a:miter lim="800000"/>
            <a:tailEnd type="triangle"/>
          </a:ln>
          <a:effectLst/>
        </p:spPr>
      </p:cxnSp>
      <p:cxnSp>
        <p:nvCxnSpPr>
          <p:cNvPr id="6" name="Straight Arrow Connector 5">
            <a:extLst>
              <a:ext uri="{FF2B5EF4-FFF2-40B4-BE49-F238E27FC236}">
                <a16:creationId xmlns:a16="http://schemas.microsoft.com/office/drawing/2014/main" id="{10964370-476E-0474-21FD-BA1C878E77A4}"/>
              </a:ext>
            </a:extLst>
          </p:cNvPr>
          <p:cNvCxnSpPr>
            <a:cxnSpLocks/>
          </p:cNvCxnSpPr>
          <p:nvPr/>
        </p:nvCxnSpPr>
        <p:spPr>
          <a:xfrm flipV="1">
            <a:off x="4925527" y="5273040"/>
            <a:ext cx="184953" cy="4459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FEFC6C4F-DA41-158F-A5F5-EFB0304AB111}"/>
              </a:ext>
            </a:extLst>
          </p:cNvPr>
          <p:cNvSpPr txBox="1"/>
          <p:nvPr/>
        </p:nvSpPr>
        <p:spPr>
          <a:xfrm>
            <a:off x="3935630" y="5844790"/>
            <a:ext cx="4192370" cy="646331"/>
          </a:xfrm>
          <a:prstGeom prst="rect">
            <a:avLst/>
          </a:prstGeom>
          <a:noFill/>
        </p:spPr>
        <p:txBody>
          <a:bodyPr wrap="square" rtlCol="0">
            <a:spAutoFit/>
          </a:bodyPr>
          <a:lstStyle/>
          <a:p>
            <a:r>
              <a:rPr lang="en-US" dirty="0"/>
              <a:t>Will depend on elements in the beam path from experiment to experiment. </a:t>
            </a:r>
          </a:p>
        </p:txBody>
      </p:sp>
    </p:spTree>
    <p:extLst>
      <p:ext uri="{BB962C8B-B14F-4D97-AF65-F5344CB8AC3E}">
        <p14:creationId xmlns:p14="http://schemas.microsoft.com/office/powerpoint/2010/main" val="268990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p:bldP spid="32" grpId="0" animBg="1"/>
      <p:bldP spid="34" grpId="0" animBg="1"/>
      <p:bldP spid="35" grpId="0" animBg="1"/>
      <p:bldP spid="36" grpId="0" animBg="1"/>
      <p:bldP spid="37" grpId="0" animBg="1"/>
      <p:bldP spid="38"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ack of plastic sheets&#10;&#10;AI-generated content may be incorrect.">
            <a:extLst>
              <a:ext uri="{FF2B5EF4-FFF2-40B4-BE49-F238E27FC236}">
                <a16:creationId xmlns:a16="http://schemas.microsoft.com/office/drawing/2014/main" id="{0D814BA1-1752-F4EF-395D-31C7BE024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38" y="2131207"/>
            <a:ext cx="3017060" cy="1756932"/>
          </a:xfrm>
          <a:prstGeom prst="rect">
            <a:avLst/>
          </a:prstGeom>
        </p:spPr>
      </p:pic>
      <p:sp>
        <p:nvSpPr>
          <p:cNvPr id="8" name="TextBox 7">
            <a:extLst>
              <a:ext uri="{FF2B5EF4-FFF2-40B4-BE49-F238E27FC236}">
                <a16:creationId xmlns:a16="http://schemas.microsoft.com/office/drawing/2014/main" id="{FFE16B11-AFF9-2C80-4B3F-0B16F9F26CA4}"/>
              </a:ext>
            </a:extLst>
          </p:cNvPr>
          <p:cNvSpPr txBox="1"/>
          <p:nvPr/>
        </p:nvSpPr>
        <p:spPr>
          <a:xfrm>
            <a:off x="3134898" y="2747612"/>
            <a:ext cx="1709826" cy="523220"/>
          </a:xfrm>
          <a:prstGeom prst="rect">
            <a:avLst/>
          </a:prstGeom>
          <a:noFill/>
        </p:spPr>
        <p:txBody>
          <a:bodyPr wrap="square" rtlCol="0">
            <a:spAutoFit/>
          </a:bodyPr>
          <a:lstStyle/>
          <a:p>
            <a:r>
              <a:rPr lang="en-US" sz="2800" noProof="0" dirty="0"/>
              <a:t>Betatron</a:t>
            </a:r>
            <a:endParaRPr lang="en-US" sz="13800" noProof="0" dirty="0"/>
          </a:p>
        </p:txBody>
      </p:sp>
      <p:pic>
        <p:nvPicPr>
          <p:cNvPr id="9" name="Picture 8">
            <a:extLst>
              <a:ext uri="{FF2B5EF4-FFF2-40B4-BE49-F238E27FC236}">
                <a16:creationId xmlns:a16="http://schemas.microsoft.com/office/drawing/2014/main" id="{BEA48525-6A05-5887-2838-8D29C82CD9FE}"/>
              </a:ext>
            </a:extLst>
          </p:cNvPr>
          <p:cNvPicPr>
            <a:picLocks noChangeAspect="1"/>
          </p:cNvPicPr>
          <p:nvPr/>
        </p:nvPicPr>
        <p:blipFill>
          <a:blip r:embed="rId3"/>
          <a:stretch>
            <a:fillRect/>
          </a:stretch>
        </p:blipFill>
        <p:spPr>
          <a:xfrm>
            <a:off x="5143100" y="4484092"/>
            <a:ext cx="2015624" cy="2164836"/>
          </a:xfrm>
          <a:prstGeom prst="rect">
            <a:avLst/>
          </a:prstGeom>
        </p:spPr>
      </p:pic>
      <p:sp>
        <p:nvSpPr>
          <p:cNvPr id="10" name="TextBox 9">
            <a:extLst>
              <a:ext uri="{FF2B5EF4-FFF2-40B4-BE49-F238E27FC236}">
                <a16:creationId xmlns:a16="http://schemas.microsoft.com/office/drawing/2014/main" id="{3341EB7A-C244-5E96-3636-DE53815468B3}"/>
              </a:ext>
            </a:extLst>
          </p:cNvPr>
          <p:cNvSpPr txBox="1"/>
          <p:nvPr/>
        </p:nvSpPr>
        <p:spPr>
          <a:xfrm>
            <a:off x="3329033" y="5019775"/>
            <a:ext cx="1933399" cy="584775"/>
          </a:xfrm>
          <a:prstGeom prst="rect">
            <a:avLst/>
          </a:prstGeom>
          <a:noFill/>
        </p:spPr>
        <p:txBody>
          <a:bodyPr wrap="square" rtlCol="0">
            <a:spAutoFit/>
          </a:bodyPr>
          <a:lstStyle/>
          <a:p>
            <a:r>
              <a:rPr lang="en-US" sz="3200" noProof="0" dirty="0"/>
              <a:t>Electrons</a:t>
            </a:r>
          </a:p>
        </p:txBody>
      </p:sp>
      <p:cxnSp>
        <p:nvCxnSpPr>
          <p:cNvPr id="12" name="Straight Arrow Connector 11">
            <a:extLst>
              <a:ext uri="{FF2B5EF4-FFF2-40B4-BE49-F238E27FC236}">
                <a16:creationId xmlns:a16="http://schemas.microsoft.com/office/drawing/2014/main" id="{CA1516AD-BEA4-88B5-7EAC-4AFFC03A8DB9}"/>
              </a:ext>
            </a:extLst>
          </p:cNvPr>
          <p:cNvCxnSpPr>
            <a:cxnSpLocks/>
          </p:cNvCxnSpPr>
          <p:nvPr/>
        </p:nvCxnSpPr>
        <p:spPr>
          <a:xfrm>
            <a:off x="4132067" y="5714774"/>
            <a:ext cx="712657" cy="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0073C39F-1179-38A3-5C1A-4E987058E48B}"/>
              </a:ext>
            </a:extLst>
          </p:cNvPr>
          <p:cNvPicPr>
            <a:picLocks noChangeAspect="1"/>
          </p:cNvPicPr>
          <p:nvPr/>
        </p:nvPicPr>
        <p:blipFill>
          <a:blip r:embed="rId4"/>
          <a:stretch>
            <a:fillRect/>
          </a:stretch>
        </p:blipFill>
        <p:spPr>
          <a:xfrm>
            <a:off x="5453357" y="1850355"/>
            <a:ext cx="2027352" cy="2303860"/>
          </a:xfrm>
          <a:prstGeom prst="rect">
            <a:avLst/>
          </a:prstGeom>
        </p:spPr>
      </p:pic>
      <p:cxnSp>
        <p:nvCxnSpPr>
          <p:cNvPr id="14" name="Straight Arrow Connector 13">
            <a:extLst>
              <a:ext uri="{FF2B5EF4-FFF2-40B4-BE49-F238E27FC236}">
                <a16:creationId xmlns:a16="http://schemas.microsoft.com/office/drawing/2014/main" id="{40D0DEC4-8A1F-A74B-61BD-1214D2ECDF41}"/>
              </a:ext>
            </a:extLst>
          </p:cNvPr>
          <p:cNvCxnSpPr>
            <a:cxnSpLocks/>
          </p:cNvCxnSpPr>
          <p:nvPr/>
        </p:nvCxnSpPr>
        <p:spPr>
          <a:xfrm>
            <a:off x="5053964" y="2038898"/>
            <a:ext cx="1732916" cy="43957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F07E328A-2C1A-B4C0-056A-D3F0E04C9E94}"/>
              </a:ext>
            </a:extLst>
          </p:cNvPr>
          <p:cNvPicPr>
            <a:picLocks noChangeAspect="1"/>
          </p:cNvPicPr>
          <p:nvPr/>
        </p:nvPicPr>
        <p:blipFill>
          <a:blip r:embed="rId5"/>
          <a:stretch>
            <a:fillRect/>
          </a:stretch>
        </p:blipFill>
        <p:spPr>
          <a:xfrm>
            <a:off x="8242121" y="1520478"/>
            <a:ext cx="3747619" cy="2556587"/>
          </a:xfrm>
          <a:prstGeom prst="rect">
            <a:avLst/>
          </a:prstGeom>
        </p:spPr>
      </p:pic>
      <p:pic>
        <p:nvPicPr>
          <p:cNvPr id="16" name="Picture 15">
            <a:extLst>
              <a:ext uri="{FF2B5EF4-FFF2-40B4-BE49-F238E27FC236}">
                <a16:creationId xmlns:a16="http://schemas.microsoft.com/office/drawing/2014/main" id="{C08A7358-76AE-F037-440D-FCC18C4F02AA}"/>
              </a:ext>
            </a:extLst>
          </p:cNvPr>
          <p:cNvPicPr>
            <a:picLocks noChangeAspect="1"/>
          </p:cNvPicPr>
          <p:nvPr/>
        </p:nvPicPr>
        <p:blipFill>
          <a:blip r:embed="rId6"/>
          <a:stretch>
            <a:fillRect/>
          </a:stretch>
        </p:blipFill>
        <p:spPr>
          <a:xfrm>
            <a:off x="7700807" y="4154215"/>
            <a:ext cx="3747620" cy="2556587"/>
          </a:xfrm>
          <a:prstGeom prst="rect">
            <a:avLst/>
          </a:prstGeom>
        </p:spPr>
      </p:pic>
      <p:cxnSp>
        <p:nvCxnSpPr>
          <p:cNvPr id="17" name="Straight Arrow Connector 16">
            <a:extLst>
              <a:ext uri="{FF2B5EF4-FFF2-40B4-BE49-F238E27FC236}">
                <a16:creationId xmlns:a16="http://schemas.microsoft.com/office/drawing/2014/main" id="{71AE3D78-BC76-EC17-7B31-5835413C6DCE}"/>
              </a:ext>
            </a:extLst>
          </p:cNvPr>
          <p:cNvCxnSpPr>
            <a:cxnSpLocks/>
          </p:cNvCxnSpPr>
          <p:nvPr/>
        </p:nvCxnSpPr>
        <p:spPr>
          <a:xfrm>
            <a:off x="7263495" y="5714774"/>
            <a:ext cx="611720" cy="0"/>
          </a:xfrm>
          <a:prstGeom prst="straightConnector1">
            <a:avLst/>
          </a:prstGeom>
          <a:ln w="1270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62DDE71-4380-B7A8-CC5F-74A78A8DA210}"/>
              </a:ext>
            </a:extLst>
          </p:cNvPr>
          <p:cNvCxnSpPr>
            <a:cxnSpLocks/>
          </p:cNvCxnSpPr>
          <p:nvPr/>
        </p:nvCxnSpPr>
        <p:spPr>
          <a:xfrm>
            <a:off x="7875215" y="2593654"/>
            <a:ext cx="604099" cy="0"/>
          </a:xfrm>
          <a:prstGeom prst="straightConnector1">
            <a:avLst/>
          </a:prstGeom>
          <a:ln w="1270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EAFE352-A5D4-71E4-5037-CECA86A2388F}"/>
              </a:ext>
            </a:extLst>
          </p:cNvPr>
          <p:cNvSpPr txBox="1"/>
          <p:nvPr/>
        </p:nvSpPr>
        <p:spPr>
          <a:xfrm>
            <a:off x="2872342" y="1520478"/>
            <a:ext cx="2843572" cy="523220"/>
          </a:xfrm>
          <a:prstGeom prst="rect">
            <a:avLst/>
          </a:prstGeom>
          <a:noFill/>
        </p:spPr>
        <p:txBody>
          <a:bodyPr wrap="square" rtlCol="0">
            <a:spAutoFit/>
          </a:bodyPr>
          <a:lstStyle/>
          <a:p>
            <a:r>
              <a:rPr lang="en-US" sz="2800" noProof="0" dirty="0"/>
              <a:t>Bremsstrahlung</a:t>
            </a:r>
            <a:endParaRPr lang="en-US" sz="11500" noProof="0" dirty="0"/>
          </a:p>
        </p:txBody>
      </p:sp>
      <p:cxnSp>
        <p:nvCxnSpPr>
          <p:cNvPr id="7" name="Straight Arrow Connector 6">
            <a:extLst>
              <a:ext uri="{FF2B5EF4-FFF2-40B4-BE49-F238E27FC236}">
                <a16:creationId xmlns:a16="http://schemas.microsoft.com/office/drawing/2014/main" id="{23AE44E0-7185-841D-8EA9-0CFB9BD238CB}"/>
              </a:ext>
            </a:extLst>
          </p:cNvPr>
          <p:cNvCxnSpPr>
            <a:cxnSpLocks/>
          </p:cNvCxnSpPr>
          <p:nvPr/>
        </p:nvCxnSpPr>
        <p:spPr>
          <a:xfrm flipV="1">
            <a:off x="4230572" y="3182382"/>
            <a:ext cx="1002687" cy="257332"/>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2" name="Title 1">
            <a:extLst>
              <a:ext uri="{FF2B5EF4-FFF2-40B4-BE49-F238E27FC236}">
                <a16:creationId xmlns:a16="http://schemas.microsoft.com/office/drawing/2014/main" id="{0D2F99FD-EF51-28E7-2F4B-E04A294F29D6}"/>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Scintillator-based calorimeters</a:t>
            </a:r>
          </a:p>
        </p:txBody>
      </p:sp>
      <p:cxnSp>
        <p:nvCxnSpPr>
          <p:cNvPr id="23" name="Straight Connector 22">
            <a:extLst>
              <a:ext uri="{FF2B5EF4-FFF2-40B4-BE49-F238E27FC236}">
                <a16:creationId xmlns:a16="http://schemas.microsoft.com/office/drawing/2014/main" id="{9EB8EBD0-5E7B-4EB1-5F9F-C15AA9A1A633}"/>
              </a:ext>
            </a:extLst>
          </p:cNvPr>
          <p:cNvCxnSpPr>
            <a:cxnSpLocks/>
          </p:cNvCxnSpPr>
          <p:nvPr/>
        </p:nvCxnSpPr>
        <p:spPr>
          <a:xfrm>
            <a:off x="1137258"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pic>
        <p:nvPicPr>
          <p:cNvPr id="24" name="Picture 23" descr="A person in a white coat and goggles&#10;&#10;AI-generated content may be incorrect.">
            <a:extLst>
              <a:ext uri="{FF2B5EF4-FFF2-40B4-BE49-F238E27FC236}">
                <a16:creationId xmlns:a16="http://schemas.microsoft.com/office/drawing/2014/main" id="{38418F6F-2D27-7C8F-AF42-7EBF459108B6}"/>
              </a:ext>
            </a:extLst>
          </p:cNvPr>
          <p:cNvPicPr>
            <a:picLocks noChangeAspect="1"/>
          </p:cNvPicPr>
          <p:nvPr/>
        </p:nvPicPr>
        <p:blipFill>
          <a:blip r:embed="rId7"/>
          <a:srcRect t="19910" r="8184"/>
          <a:stretch>
            <a:fillRect/>
          </a:stretch>
        </p:blipFill>
        <p:spPr>
          <a:xfrm rot="5400000">
            <a:off x="805540" y="4274623"/>
            <a:ext cx="2164836" cy="2583774"/>
          </a:xfrm>
          <a:prstGeom prst="rect">
            <a:avLst/>
          </a:prstGeom>
        </p:spPr>
      </p:pic>
    </p:spTree>
    <p:extLst>
      <p:ext uri="{BB962C8B-B14F-4D97-AF65-F5344CB8AC3E}">
        <p14:creationId xmlns:p14="http://schemas.microsoft.com/office/powerpoint/2010/main" val="260688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6ACFEC-6243-8E07-3C33-DCD0E9008B4F}"/>
              </a:ext>
            </a:extLst>
          </p:cNvPr>
          <p:cNvPicPr>
            <a:picLocks noChangeAspect="1"/>
          </p:cNvPicPr>
          <p:nvPr/>
        </p:nvPicPr>
        <p:blipFill>
          <a:blip r:embed="rId2"/>
          <a:stretch>
            <a:fillRect/>
          </a:stretch>
        </p:blipFill>
        <p:spPr>
          <a:xfrm>
            <a:off x="996545" y="741680"/>
            <a:ext cx="9915512" cy="5757259"/>
          </a:xfrm>
          <a:prstGeom prst="rect">
            <a:avLst/>
          </a:prstGeom>
        </p:spPr>
      </p:pic>
      <p:sp>
        <p:nvSpPr>
          <p:cNvPr id="2" name="TextBox 1">
            <a:extLst>
              <a:ext uri="{FF2B5EF4-FFF2-40B4-BE49-F238E27FC236}">
                <a16:creationId xmlns:a16="http://schemas.microsoft.com/office/drawing/2014/main" id="{E9692326-2B3C-0597-D919-78B8AFEB83C8}"/>
              </a:ext>
            </a:extLst>
          </p:cNvPr>
          <p:cNvSpPr txBox="1"/>
          <p:nvPr/>
        </p:nvSpPr>
        <p:spPr>
          <a:xfrm>
            <a:off x="6827521" y="3440331"/>
            <a:ext cx="1788159" cy="646331"/>
          </a:xfrm>
          <a:prstGeom prst="rect">
            <a:avLst/>
          </a:prstGeom>
          <a:noFill/>
        </p:spPr>
        <p:txBody>
          <a:bodyPr wrap="square" rtlCol="0">
            <a:spAutoFit/>
          </a:bodyPr>
          <a:lstStyle/>
          <a:p>
            <a:r>
              <a:rPr lang="en-US" dirty="0"/>
              <a:t>Initial spread due transport</a:t>
            </a:r>
          </a:p>
        </p:txBody>
      </p:sp>
      <p:cxnSp>
        <p:nvCxnSpPr>
          <p:cNvPr id="4" name="Straight Arrow Connector 3">
            <a:extLst>
              <a:ext uri="{FF2B5EF4-FFF2-40B4-BE49-F238E27FC236}">
                <a16:creationId xmlns:a16="http://schemas.microsoft.com/office/drawing/2014/main" id="{E419FA4D-41CD-D2DD-76C7-438D0B3ECE85}"/>
              </a:ext>
            </a:extLst>
          </p:cNvPr>
          <p:cNvCxnSpPr>
            <a:cxnSpLocks/>
          </p:cNvCxnSpPr>
          <p:nvPr/>
        </p:nvCxnSpPr>
        <p:spPr>
          <a:xfrm flipH="1">
            <a:off x="6939280" y="4075331"/>
            <a:ext cx="81280" cy="303629"/>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7" name="TextBox 6">
            <a:extLst>
              <a:ext uri="{FF2B5EF4-FFF2-40B4-BE49-F238E27FC236}">
                <a16:creationId xmlns:a16="http://schemas.microsoft.com/office/drawing/2014/main" id="{1263ECF9-4AC0-0C74-27B3-144BB5F4332C}"/>
              </a:ext>
            </a:extLst>
          </p:cNvPr>
          <p:cNvSpPr txBox="1"/>
          <p:nvPr/>
        </p:nvSpPr>
        <p:spPr>
          <a:xfrm>
            <a:off x="2286000" y="5008880"/>
            <a:ext cx="2751394" cy="861774"/>
          </a:xfrm>
          <a:prstGeom prst="rect">
            <a:avLst/>
          </a:prstGeom>
          <a:noFill/>
        </p:spPr>
        <p:txBody>
          <a:bodyPr wrap="none" rtlCol="0">
            <a:spAutoFit/>
          </a:bodyPr>
          <a:lstStyle/>
          <a:p>
            <a:r>
              <a:rPr lang="en-US" sz="1600" dirty="0"/>
              <a:t>Separation made with cosine </a:t>
            </a:r>
          </a:p>
          <a:p>
            <a:r>
              <a:rPr lang="en-US" sz="1600" dirty="0"/>
              <a:t>distance between neighboring </a:t>
            </a:r>
          </a:p>
          <a:p>
            <a:r>
              <a:rPr lang="en-US" sz="1600" dirty="0"/>
              <a:t>energy bins. </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5D1AF18-3F3A-8595-BF74-F251CD8DC433}"/>
                  </a:ext>
                </a:extLst>
              </p:cNvPr>
              <p:cNvSpPr txBox="1"/>
              <p:nvPr/>
            </p:nvSpPr>
            <p:spPr>
              <a:xfrm>
                <a:off x="572454" y="760174"/>
                <a:ext cx="1713546" cy="565348"/>
              </a:xfrm>
              <a:prstGeom prst="rect">
                <a:avLst/>
              </a:prstGeom>
              <a:noFill/>
            </p:spPr>
            <p:txBody>
              <a:bodyPr wrap="none" lIns="0" tIns="0" rIns="0" bIns="0" rtlCol="0">
                <a:spAutoFit/>
              </a:bodyPr>
              <a:lstStyle/>
              <a:p>
                <a:pPr/>
                <a14:m>
                  <m:oMathPara xmlns:m="http://schemas.openxmlformats.org/officeDocument/2006/math">
                    <m:o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𝑡</m:t>
                          </m:r>
                        </m:e>
                        <m:sub>
                          <m:r>
                            <a:rPr lang="en-US" b="0" i="1" smtClean="0">
                              <a:solidFill>
                                <a:schemeClr val="tx1"/>
                              </a:solidFill>
                              <a:latin typeface="Cambria Math" panose="02040503050406030204" pitchFamily="18" charset="0"/>
                            </a:rPr>
                            <m:t>𝑚𝑎𝑥</m:t>
                          </m:r>
                        </m:sub>
                      </m:sSub>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𝑙𝑛</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𝐸</m:t>
                          </m:r>
                        </m:num>
                        <m:den>
                          <m:sSub>
                            <m:sSubPr>
                              <m:ctrlPr>
                                <a:rPr lang="en-US" i="1">
                                  <a:solidFill>
                                    <a:schemeClr val="tx1"/>
                                  </a:solidFill>
                                  <a:latin typeface="Cambria Math" panose="02040503050406030204" pitchFamily="18" charset="0"/>
                                  <a:ea typeface="Cambria Math" panose="02040503050406030204" pitchFamily="18" charset="0"/>
                                </a:rPr>
                              </m:ctrlPr>
                            </m:sSubPr>
                            <m:e>
                              <m:r>
                                <a:rPr lang="en-US" i="1">
                                  <a:solidFill>
                                    <a:schemeClr val="tx1"/>
                                  </a:solidFill>
                                  <a:latin typeface="Cambria Math" panose="02040503050406030204" pitchFamily="18" charset="0"/>
                                  <a:ea typeface="Cambria Math" panose="02040503050406030204" pitchFamily="18" charset="0"/>
                                </a:rPr>
                                <m:t>𝜖</m:t>
                              </m:r>
                            </m:e>
                            <m:sub>
                              <m:r>
                                <a:rPr lang="en-US" i="1">
                                  <a:solidFill>
                                    <a:schemeClr val="tx1"/>
                                  </a:solidFill>
                                  <a:latin typeface="Cambria Math" panose="02040503050406030204" pitchFamily="18" charset="0"/>
                                </a:rPr>
                                <m:t>𝑐</m:t>
                              </m:r>
                            </m:sub>
                          </m:sSub>
                        </m:den>
                      </m:f>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𝑐</m:t>
                      </m:r>
                    </m:oMath>
                  </m:oMathPara>
                </a14:m>
                <a:endParaRPr lang="en-US" dirty="0">
                  <a:solidFill>
                    <a:schemeClr val="tx1"/>
                  </a:solidFill>
                </a:endParaRPr>
              </a:p>
            </p:txBody>
          </p:sp>
        </mc:Choice>
        <mc:Fallback>
          <p:sp>
            <p:nvSpPr>
              <p:cNvPr id="9" name="TextBox 8">
                <a:extLst>
                  <a:ext uri="{FF2B5EF4-FFF2-40B4-BE49-F238E27FC236}">
                    <a16:creationId xmlns:a16="http://schemas.microsoft.com/office/drawing/2014/main" id="{35D1AF18-3F3A-8595-BF74-F251CD8DC433}"/>
                  </a:ext>
                </a:extLst>
              </p:cNvPr>
              <p:cNvSpPr txBox="1">
                <a:spLocks noRot="1" noChangeAspect="1" noMove="1" noResize="1" noEditPoints="1" noAdjustHandles="1" noChangeArrowheads="1" noChangeShapeType="1" noTextEdit="1"/>
              </p:cNvSpPr>
              <p:nvPr/>
            </p:nvSpPr>
            <p:spPr>
              <a:xfrm>
                <a:off x="572454" y="760174"/>
                <a:ext cx="1713546" cy="565348"/>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9881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7E4A27FB-26C3-2551-9AE9-8C575190ED9E}"/>
                  </a:ext>
                </a:extLst>
              </p:cNvPr>
              <p:cNvSpPr txBox="1"/>
              <p:nvPr/>
            </p:nvSpPr>
            <p:spPr>
              <a:xfrm>
                <a:off x="0" y="1209146"/>
                <a:ext cx="11582399" cy="5523884"/>
              </a:xfrm>
              <a:prstGeom prst="rect">
                <a:avLst/>
              </a:prstGeom>
              <a:noFill/>
            </p:spPr>
            <p:txBody>
              <a:bodyPr wrap="square">
                <a:spAutoFit/>
              </a:bodyPr>
              <a:lstStyle/>
              <a:p>
                <a:pPr marL="457200" lvl="1" indent="0" algn="just">
                  <a:buNone/>
                </a:pPr>
                <a:r>
                  <a:rPr lang="en-US" sz="1600" b="1" u="sng" dirty="0">
                    <a:latin typeface="Arial" panose="020B0604020202020204" pitchFamily="34" charset="0"/>
                    <a:cs typeface="Arial" panose="020B0604020202020204" pitchFamily="34" charset="0"/>
                  </a:rPr>
                  <a:t>Integral response</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total energy deposited,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𝑅</m:t>
                        </m:r>
                      </m:e>
                      <m:sub>
                        <m:r>
                          <a:rPr lang="en-US" sz="1600" i="1">
                            <a:latin typeface="Cambria Math" panose="02040503050406030204" pitchFamily="18" charset="0"/>
                          </a:rPr>
                          <m:t>𝑖𝑛𝑡</m:t>
                        </m:r>
                      </m:sub>
                    </m:sSub>
                    <m:r>
                      <a:rPr lang="en-US" sz="1600" b="0" i="1" smtClean="0">
                        <a:latin typeface="Cambria Math" panose="02040503050406030204" pitchFamily="18" charset="0"/>
                      </a:rPr>
                      <m:t>,</m:t>
                    </m:r>
                  </m:oMath>
                </a14:m>
                <a:r>
                  <a:rPr lang="en-US" sz="1600" dirty="0">
                    <a:latin typeface="Arial" panose="020B0604020202020204" pitchFamily="34" charset="0"/>
                    <a:cs typeface="Arial" panose="020B0604020202020204" pitchFamily="34" charset="0"/>
                  </a:rPr>
                  <a:t> in layer, </a:t>
                </a:r>
                <a14:m>
                  <m:oMath xmlns:m="http://schemas.openxmlformats.org/officeDocument/2006/math">
                    <m:r>
                      <a:rPr lang="en-US" sz="1600" i="1" smtClean="0">
                        <a:latin typeface="Cambria Math" panose="02040503050406030204" pitchFamily="18" charset="0"/>
                      </a:rPr>
                      <m:t>𝑙</m:t>
                    </m:r>
                    <m:r>
                      <a:rPr lang="en-US" sz="1600" b="0" i="1" smtClean="0">
                        <a:latin typeface="Cambria Math" panose="02040503050406030204" pitchFamily="18" charset="0"/>
                      </a:rPr>
                      <m:t>,</m:t>
                    </m:r>
                  </m:oMath>
                </a14:m>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by a single electron with energy </a:t>
                </a:r>
                <a14:m>
                  <m:oMath xmlns:m="http://schemas.openxmlformats.org/officeDocument/2006/math">
                    <m:sSub>
                      <m:sSubPr>
                        <m:ctrlPr>
                          <a:rPr lang="es-419" sz="1600" i="1">
                            <a:latin typeface="Cambria Math" panose="02040503050406030204" pitchFamily="18" charset="0"/>
                          </a:rPr>
                        </m:ctrlPr>
                      </m:sSubPr>
                      <m:e>
                        <m:r>
                          <a:rPr lang="es-419" sz="1600" i="1">
                            <a:latin typeface="Cambria Math" panose="02040503050406030204" pitchFamily="18" charset="0"/>
                          </a:rPr>
                          <m:t>𝐸</m:t>
                        </m:r>
                      </m:e>
                      <m:sub>
                        <m:r>
                          <a:rPr lang="es-419" sz="1600" i="1">
                            <a:latin typeface="Cambria Math" panose="02040503050406030204" pitchFamily="18" charset="0"/>
                            <a:ea typeface="Cambria Math" panose="02040503050406030204" pitchFamily="18" charset="0"/>
                          </a:rPr>
                          <m:t>𝑗</m:t>
                        </m:r>
                      </m:sub>
                    </m:sSub>
                  </m:oMath>
                </a14:m>
                <a:endParaRPr lang="en-US" sz="1600" dirty="0">
                  <a:latin typeface="Arial" panose="020B0604020202020204" pitchFamily="34" charset="0"/>
                  <a:cs typeface="Arial" panose="020B0604020202020204" pitchFamily="34" charset="0"/>
                </a:endParaRPr>
              </a:p>
              <a:p>
                <a:pPr marL="457200" lvl="1" indent="0" algn="just">
                  <a:buNone/>
                </a:pPr>
                <a14:m>
                  <m:oMathPara xmlns:m="http://schemas.openxmlformats.org/officeDocument/2006/math">
                    <m:o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𝑅</m:t>
                          </m:r>
                        </m:e>
                        <m:sub>
                          <m:r>
                            <a:rPr lang="en-US" sz="1600" b="0" i="1" smtClean="0">
                              <a:latin typeface="Cambria Math" panose="02040503050406030204" pitchFamily="18" charset="0"/>
                            </a:rPr>
                            <m:t>𝑖𝑛𝑡</m:t>
                          </m:r>
                        </m:sub>
                      </m:sSub>
                      <m:d>
                        <m:dPr>
                          <m:ctrlPr>
                            <a:rPr lang="es-419" sz="1600" b="0" i="1" smtClean="0">
                              <a:latin typeface="Cambria Math" panose="02040503050406030204" pitchFamily="18" charset="0"/>
                            </a:rPr>
                          </m:ctrlPr>
                        </m:dPr>
                        <m:e>
                          <m:sSub>
                            <m:sSubPr>
                              <m:ctrlPr>
                                <a:rPr lang="es-419" sz="1600" b="0" i="1" smtClean="0">
                                  <a:latin typeface="Cambria Math" panose="02040503050406030204" pitchFamily="18" charset="0"/>
                                </a:rPr>
                              </m:ctrlPr>
                            </m:sSubPr>
                            <m:e>
                              <m:r>
                                <a:rPr lang="es-419" sz="1600" b="0" i="1" smtClean="0">
                                  <a:latin typeface="Cambria Math" panose="02040503050406030204" pitchFamily="18" charset="0"/>
                                </a:rPr>
                                <m:t>𝐸</m:t>
                              </m:r>
                            </m:e>
                            <m:sub>
                              <m:r>
                                <a:rPr lang="es-419" sz="1600" b="0" i="1" smtClean="0">
                                  <a:latin typeface="Cambria Math" panose="02040503050406030204" pitchFamily="18" charset="0"/>
                                  <a:ea typeface="Cambria Math" panose="02040503050406030204" pitchFamily="18" charset="0"/>
                                </a:rPr>
                                <m:t>𝑗</m:t>
                              </m:r>
                            </m:sub>
                          </m:sSub>
                          <m:r>
                            <a:rPr lang="en-US" sz="1600" i="1">
                              <a:latin typeface="Cambria Math" panose="02040503050406030204" pitchFamily="18" charset="0"/>
                            </a:rPr>
                            <m:t>,</m:t>
                          </m:r>
                          <m:r>
                            <a:rPr lang="en-US" sz="1600" i="1">
                              <a:latin typeface="Cambria Math" panose="02040503050406030204" pitchFamily="18" charset="0"/>
                            </a:rPr>
                            <m:t>𝑙</m:t>
                          </m:r>
                        </m:e>
                      </m:d>
                      <m:r>
                        <a:rPr lang="en-US" sz="1600" b="0" i="1" smtClean="0">
                          <a:latin typeface="Cambria Math" panose="02040503050406030204" pitchFamily="18" charset="0"/>
                        </a:rPr>
                        <m:t>= </m:t>
                      </m:r>
                      <m:rad>
                        <m:radPr>
                          <m:degHide m:val="on"/>
                          <m:ctrlPr>
                            <a:rPr lang="en-US" sz="1600" b="0" i="1" smtClean="0">
                              <a:latin typeface="Cambria Math" panose="02040503050406030204" pitchFamily="18" charset="0"/>
                            </a:rPr>
                          </m:ctrlPr>
                        </m:radPr>
                        <m:deg/>
                        <m:e>
                          <m:r>
                            <a:rPr lang="en-US" sz="1600" b="0" i="1" smtClean="0">
                              <a:latin typeface="Cambria Math" panose="02040503050406030204" pitchFamily="18" charset="0"/>
                            </a:rPr>
                            <m:t>2</m:t>
                          </m:r>
                          <m:r>
                            <a:rPr lang="en-US" sz="1600" b="0" i="1" smtClean="0">
                              <a:latin typeface="Cambria Math" panose="02040503050406030204" pitchFamily="18" charset="0"/>
                              <a:ea typeface="Cambria Math" panose="02040503050406030204" pitchFamily="18" charset="0"/>
                            </a:rPr>
                            <m:t>𝜋</m:t>
                          </m:r>
                        </m:e>
                      </m:rad>
                      <m:d>
                        <m:dPr>
                          <m:ctrlPr>
                            <a:rPr lang="en-US" sz="1600" b="0" i="1" smtClean="0">
                              <a:latin typeface="Cambria Math" panose="02040503050406030204" pitchFamily="18" charset="0"/>
                            </a:rPr>
                          </m:ctrlPr>
                        </m:dPr>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i="1">
                                  <a:latin typeface="Cambria Math" panose="02040503050406030204" pitchFamily="18" charset="0"/>
                                </a:rPr>
                                <m:t>𝐶</m:t>
                              </m:r>
                            </m:sub>
                          </m:sSub>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i="1">
                                  <a:latin typeface="Cambria Math" panose="02040503050406030204" pitchFamily="18" charset="0"/>
                                </a:rPr>
                                <m:t>𝐶</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ℎ</m:t>
                              </m:r>
                            </m:sub>
                          </m:sSub>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ea typeface="Cambria Math" panose="02040503050406030204" pitchFamily="18" charset="0"/>
                                </a:rPr>
                                <m:t>ℎ</m:t>
                              </m:r>
                            </m:sub>
                          </m:sSub>
                        </m:e>
                      </m:d>
                    </m:oMath>
                  </m:oMathPara>
                </a14:m>
                <a:endParaRPr lang="en-US" sz="1600" b="1" dirty="0">
                  <a:latin typeface="Arial" panose="020B0604020202020204" pitchFamily="34" charset="0"/>
                  <a:cs typeface="Arial" panose="020B0604020202020204" pitchFamily="34" charset="0"/>
                </a:endParaRPr>
              </a:p>
              <a:p>
                <a:pPr marL="457200" lvl="1" indent="0" algn="just">
                  <a:buNone/>
                </a:pPr>
                <a:endParaRPr lang="en-US" sz="1600" b="1" dirty="0">
                  <a:latin typeface="Arial" panose="020B0604020202020204" pitchFamily="34" charset="0"/>
                  <a:cs typeface="Arial" panose="020B0604020202020204" pitchFamily="34" charset="0"/>
                </a:endParaRPr>
              </a:p>
              <a:p>
                <a:pPr marL="457200" lvl="1" indent="0" algn="just">
                  <a:buNone/>
                </a:pPr>
                <a:r>
                  <a:rPr lang="en-US" sz="1600" b="1" u="sng" dirty="0">
                    <a:latin typeface="Arial" panose="020B0604020202020204" pitchFamily="34" charset="0"/>
                    <a:cs typeface="Arial" panose="020B0604020202020204" pitchFamily="34" charset="0"/>
                  </a:rPr>
                  <a:t>Sigma response </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effective </a:t>
                </a:r>
                <a:r>
                  <a:rPr lang="en-US" sz="1600" dirty="0">
                    <a:latin typeface="Arial" panose="020B0604020202020204" pitchFamily="34" charset="0"/>
                    <a:cs typeface="Arial" panose="020B0604020202020204" pitchFamily="34" charset="0"/>
                  </a:rPr>
                  <a:t>lateral (weighted average) width,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𝑅</m:t>
                        </m:r>
                      </m:e>
                      <m:sub>
                        <m:r>
                          <a:rPr lang="en-US" sz="1600" i="1">
                            <a:latin typeface="Cambria Math" panose="02040503050406030204" pitchFamily="18" charset="0"/>
                            <a:ea typeface="Cambria Math" panose="02040503050406030204" pitchFamily="18" charset="0"/>
                          </a:rPr>
                          <m:t>𝜎</m:t>
                        </m:r>
                      </m:sub>
                    </m:sSub>
                  </m:oMath>
                </a14:m>
                <a:r>
                  <a:rPr lang="en-US" sz="1600" dirty="0">
                    <a:latin typeface="Arial" panose="020B0604020202020204" pitchFamily="34" charset="0"/>
                    <a:cs typeface="Arial" panose="020B0604020202020204" pitchFamily="34" charset="0"/>
                  </a:rPr>
                  <a:t>, at layer, </a:t>
                </a:r>
                <a14:m>
                  <m:oMath xmlns:m="http://schemas.openxmlformats.org/officeDocument/2006/math">
                    <m:r>
                      <a:rPr lang="en-US" sz="1600" i="1" smtClean="0">
                        <a:latin typeface="Cambria Math" panose="02040503050406030204" pitchFamily="18" charset="0"/>
                      </a:rPr>
                      <m:t>𝑙</m:t>
                    </m:r>
                    <m:r>
                      <a:rPr lang="en-US" sz="1600" b="0" i="1" smtClean="0">
                        <a:latin typeface="Cambria Math" panose="02040503050406030204" pitchFamily="18" charset="0"/>
                      </a:rPr>
                      <m:t>,</m:t>
                    </m:r>
                  </m:oMath>
                </a14:m>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broadened by a beam divergence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ea typeface="Cambria Math" panose="02040503050406030204" pitchFamily="18" charset="0"/>
                          </a:rPr>
                          <m:t>𝑏𝑒𝑎𝑚</m:t>
                        </m:r>
                      </m:sub>
                    </m:sSub>
                  </m:oMath>
                </a14:m>
                <a:endParaRPr lang="en-US" sz="1600" b="1" dirty="0">
                  <a:latin typeface="Arial" panose="020B0604020202020204" pitchFamily="34" charset="0"/>
                  <a:cs typeface="Arial" panose="020B0604020202020204" pitchFamily="34" charset="0"/>
                </a:endParaRPr>
              </a:p>
              <a:p>
                <a:pPr marL="457200" lvl="1" indent="0" algn="just">
                  <a:buNone/>
                </a:pPr>
                <a:endParaRPr lang="en-US" sz="1600" b="1" dirty="0">
                  <a:latin typeface="Arial" panose="020B0604020202020204" pitchFamily="34" charset="0"/>
                  <a:cs typeface="Arial" panose="020B0604020202020204" pitchFamily="34" charset="0"/>
                </a:endParaRPr>
              </a:p>
              <a:p>
                <a:pPr marL="457200" lvl="1" indent="0" algn="just">
                  <a:buNone/>
                </a:pPr>
                <a14:m>
                  <m:oMathPara xmlns:m="http://schemas.openxmlformats.org/officeDocument/2006/math">
                    <m:o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𝑅</m:t>
                          </m:r>
                        </m:e>
                        <m:sub>
                          <m:r>
                            <a:rPr lang="en-US" sz="1600" b="0" i="1" smtClean="0">
                              <a:latin typeface="Cambria Math" panose="02040503050406030204" pitchFamily="18" charset="0"/>
                              <a:ea typeface="Cambria Math" panose="02040503050406030204" pitchFamily="18" charset="0"/>
                            </a:rPr>
                            <m:t>𝜎</m:t>
                          </m:r>
                        </m:sub>
                      </m:sSub>
                      <m:d>
                        <m:dPr>
                          <m:ctrlPr>
                            <a:rPr lang="es-419" sz="1600" b="0" i="1" smtClean="0">
                              <a:latin typeface="Cambria Math" panose="02040503050406030204" pitchFamily="18" charset="0"/>
                            </a:rPr>
                          </m:ctrlPr>
                        </m:dPr>
                        <m:e>
                          <m:sSub>
                            <m:sSubPr>
                              <m:ctrlPr>
                                <a:rPr lang="es-419" sz="1600" b="0" i="1" smtClean="0">
                                  <a:latin typeface="Cambria Math" panose="02040503050406030204" pitchFamily="18" charset="0"/>
                                </a:rPr>
                              </m:ctrlPr>
                            </m:sSubPr>
                            <m:e>
                              <m:r>
                                <a:rPr lang="es-419" sz="1600" b="0" i="1" smtClean="0">
                                  <a:latin typeface="Cambria Math" panose="02040503050406030204" pitchFamily="18" charset="0"/>
                                </a:rPr>
                                <m:t>𝐸</m:t>
                              </m:r>
                            </m:e>
                            <m:sub>
                              <m:r>
                                <a:rPr lang="es-419" sz="1600" b="0" i="1" smtClean="0">
                                  <a:latin typeface="Cambria Math" panose="02040503050406030204" pitchFamily="18" charset="0"/>
                                  <a:ea typeface="Cambria Math" panose="02040503050406030204" pitchFamily="18" charset="0"/>
                                </a:rPr>
                                <m:t>𝑗</m:t>
                              </m:r>
                            </m:sub>
                          </m:sSub>
                          <m:r>
                            <a:rPr lang="en-US" sz="1600" i="1">
                              <a:latin typeface="Cambria Math" panose="02040503050406030204" pitchFamily="18" charset="0"/>
                            </a:rPr>
                            <m:t>,</m:t>
                          </m:r>
                          <m:r>
                            <a:rPr lang="en-US" sz="1600" i="1">
                              <a:latin typeface="Cambria Math" panose="02040503050406030204" pitchFamily="18" charset="0"/>
                            </a:rPr>
                            <m:t>𝑙</m:t>
                          </m:r>
                          <m:r>
                            <a:rPr lang="en-US" sz="1600" b="0" i="1" smtClean="0">
                              <a:latin typeface="Cambria Math" panose="02040503050406030204" pitchFamily="18" charset="0"/>
                            </a:rPr>
                            <m:t>,</m:t>
                          </m:r>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rPr>
                                <m:t>𝑏𝑒𝑎𝑚</m:t>
                              </m:r>
                            </m:sub>
                          </m:sSub>
                        </m:e>
                      </m:d>
                      <m:r>
                        <a:rPr lang="en-US" sz="1600" b="0" i="1" smtClean="0">
                          <a:latin typeface="Cambria Math" panose="02040503050406030204" pitchFamily="18" charset="0"/>
                        </a:rPr>
                        <m:t>= </m:t>
                      </m:r>
                      <m:f>
                        <m:fPr>
                          <m:ctrlPr>
                            <a:rPr lang="en-US" sz="1600" b="0" i="1" smtClean="0">
                              <a:latin typeface="Cambria Math" panose="02040503050406030204" pitchFamily="18" charset="0"/>
                            </a:rPr>
                          </m:ctrlPr>
                        </m:fPr>
                        <m:num>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𝐶</m:t>
                              </m:r>
                            </m:sub>
                          </m:sSub>
                          <m:rad>
                            <m:radPr>
                              <m:degHide m:val="on"/>
                              <m:ctrlPr>
                                <a:rPr lang="en-US" sz="1600" b="0" i="1" smtClean="0">
                                  <a:latin typeface="Cambria Math" panose="02040503050406030204" pitchFamily="18" charset="0"/>
                                </a:rPr>
                              </m:ctrlPr>
                            </m:radPr>
                            <m:deg/>
                            <m:e>
                              <m:sSubSup>
                                <m:sSubSupPr>
                                  <m:ctrlPr>
                                    <a:rPr lang="en-US" sz="1600" b="0" i="1" smtClean="0">
                                      <a:latin typeface="Cambria Math" panose="02040503050406030204" pitchFamily="18" charset="0"/>
                                      <a:ea typeface="Cambria Math" panose="02040503050406030204" pitchFamily="18" charset="0"/>
                                    </a:rPr>
                                  </m:ctrlPr>
                                </m:sSubSupPr>
                                <m:e>
                                  <m:r>
                                    <a:rPr lang="en-US" sz="1600" b="0" i="1" smtClean="0">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rPr>
                                    <m:t>𝐶</m:t>
                                  </m:r>
                                </m:sub>
                                <m:sup>
                                  <m:r>
                                    <a:rPr lang="en-US" sz="1600" b="0" i="1" smtClean="0">
                                      <a:latin typeface="Cambria Math" panose="02040503050406030204" pitchFamily="18" charset="0"/>
                                    </a:rPr>
                                    <m:t>2</m:t>
                                  </m:r>
                                </m:sup>
                              </m:sSubSup>
                              <m:r>
                                <a:rPr lang="en-US" sz="1600" b="0" i="1" smtClean="0">
                                  <a:latin typeface="Cambria Math" panose="02040503050406030204" pitchFamily="18" charset="0"/>
                                </a:rPr>
                                <m:t>+</m:t>
                              </m:r>
                              <m:sSubSup>
                                <m:sSubSupPr>
                                  <m:ctrlPr>
                                    <a:rPr lang="en-US" sz="1600" b="0" i="1" smtClean="0">
                                      <a:latin typeface="Cambria Math" panose="02040503050406030204" pitchFamily="18" charset="0"/>
                                      <a:ea typeface="Cambria Math" panose="02040503050406030204" pitchFamily="18" charset="0"/>
                                    </a:rPr>
                                  </m:ctrlPr>
                                </m:sSubSupPr>
                                <m:e>
                                  <m:r>
                                    <a:rPr lang="en-US" sz="1600" b="0" i="1" smtClean="0">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rPr>
                                    <m:t>𝑏𝑒𝑎𝑚</m:t>
                                  </m:r>
                                </m:sub>
                                <m:sup>
                                  <m:r>
                                    <a:rPr lang="en-US" sz="1600" b="0" i="1" smtClean="0">
                                      <a:latin typeface="Cambria Math" panose="02040503050406030204" pitchFamily="18" charset="0"/>
                                    </a:rPr>
                                    <m:t>2</m:t>
                                  </m:r>
                                </m:sup>
                              </m:sSubSup>
                            </m:e>
                          </m:rad>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ℎ</m:t>
                              </m:r>
                            </m:sub>
                          </m:sSub>
                          <m:rad>
                            <m:radPr>
                              <m:degHide m:val="on"/>
                              <m:ctrlPr>
                                <a:rPr lang="en-US" sz="1600" b="0" i="1" smtClean="0">
                                  <a:latin typeface="Cambria Math" panose="02040503050406030204" pitchFamily="18" charset="0"/>
                                </a:rPr>
                              </m:ctrlPr>
                            </m:radPr>
                            <m:deg/>
                            <m:e>
                              <m:sSubSup>
                                <m:sSubSupPr>
                                  <m:ctrlPr>
                                    <a:rPr lang="en-US" sz="1600" b="0" i="1" smtClean="0">
                                      <a:latin typeface="Cambria Math" panose="02040503050406030204" pitchFamily="18" charset="0"/>
                                      <a:ea typeface="Cambria Math" panose="02040503050406030204" pitchFamily="18" charset="0"/>
                                    </a:rPr>
                                  </m:ctrlPr>
                                </m:sSubSupPr>
                                <m:e>
                                  <m:r>
                                    <a:rPr lang="en-US" sz="1600" b="0" i="1" smtClean="0">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ea typeface="Cambria Math" panose="02040503050406030204" pitchFamily="18" charset="0"/>
                                    </a:rPr>
                                    <m:t>ℎ</m:t>
                                  </m:r>
                                </m:sub>
                                <m:sup>
                                  <m:r>
                                    <a:rPr lang="en-US" sz="1600" b="0" i="1" smtClean="0">
                                      <a:latin typeface="Cambria Math" panose="02040503050406030204" pitchFamily="18" charset="0"/>
                                    </a:rPr>
                                    <m:t>2</m:t>
                                  </m:r>
                                </m:sup>
                              </m:sSubSup>
                              <m:r>
                                <a:rPr lang="en-US" sz="1600" b="0" i="1" smtClean="0">
                                  <a:latin typeface="Cambria Math" panose="02040503050406030204" pitchFamily="18" charset="0"/>
                                </a:rPr>
                                <m:t>+</m:t>
                              </m:r>
                              <m:sSubSup>
                                <m:sSubSupPr>
                                  <m:ctrlPr>
                                    <a:rPr lang="en-US" sz="1600" b="0" i="1" smtClean="0">
                                      <a:latin typeface="Cambria Math" panose="02040503050406030204" pitchFamily="18" charset="0"/>
                                      <a:ea typeface="Cambria Math" panose="02040503050406030204" pitchFamily="18" charset="0"/>
                                    </a:rPr>
                                  </m:ctrlPr>
                                </m:sSubSupPr>
                                <m:e>
                                  <m:r>
                                    <a:rPr lang="en-US" sz="1600" b="0" i="1" smtClean="0">
                                      <a:latin typeface="Cambria Math" panose="02040503050406030204" pitchFamily="18" charset="0"/>
                                      <a:ea typeface="Cambria Math" panose="02040503050406030204" pitchFamily="18" charset="0"/>
                                    </a:rPr>
                                    <m:t>𝜎</m:t>
                                  </m:r>
                                </m:e>
                                <m:sub>
                                  <m:r>
                                    <a:rPr lang="en-US" sz="1600" b="0" i="1" smtClean="0">
                                      <a:latin typeface="Cambria Math" panose="02040503050406030204" pitchFamily="18" charset="0"/>
                                    </a:rPr>
                                    <m:t>𝑏𝑒𝑎𝑚</m:t>
                                  </m:r>
                                </m:sub>
                                <m:sup>
                                  <m:r>
                                    <a:rPr lang="en-US" sz="1600" b="0" i="1" smtClean="0">
                                      <a:latin typeface="Cambria Math" panose="02040503050406030204" pitchFamily="18" charset="0"/>
                                    </a:rPr>
                                    <m:t>2</m:t>
                                  </m:r>
                                </m:sup>
                              </m:sSubSup>
                            </m:e>
                          </m:rad>
                        </m:num>
                        <m:den>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i="1">
                                  <a:latin typeface="Cambria Math" panose="02040503050406030204" pitchFamily="18" charset="0"/>
                                </a:rPr>
                                <m:t>𝐶</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𝐴</m:t>
                              </m:r>
                            </m:e>
                            <m:sub>
                              <m:r>
                                <a:rPr lang="en-US" sz="1600" b="0" i="1" smtClean="0">
                                  <a:latin typeface="Cambria Math" panose="02040503050406030204" pitchFamily="18" charset="0"/>
                                </a:rPr>
                                <m:t>ℎ</m:t>
                              </m:r>
                            </m:sub>
                          </m:sSub>
                        </m:den>
                      </m:f>
                    </m:oMath>
                  </m:oMathPara>
                </a14:m>
                <a:endParaRPr lang="en-US" sz="1600" b="0" dirty="0">
                  <a:latin typeface="Arial" panose="020B0604020202020204" pitchFamily="34" charset="0"/>
                </a:endParaRPr>
              </a:p>
              <a:p>
                <a:pPr marL="457200" lvl="1" indent="0" algn="just">
                  <a:buNone/>
                </a:pPr>
                <a:endParaRPr lang="en-US" sz="1600" dirty="0">
                  <a:latin typeface="Arial" panose="020B0604020202020204" pitchFamily="34" charset="0"/>
                  <a:cs typeface="Arial" panose="020B0604020202020204" pitchFamily="34" charset="0"/>
                </a:endParaRPr>
              </a:p>
              <a:p>
                <a:pPr marL="457200" lvl="1" indent="0" algn="just">
                  <a:buNone/>
                </a:pPr>
                <a:r>
                  <a:rPr lang="en-US" sz="1600" dirty="0">
                    <a:latin typeface="Arial" panose="020B0604020202020204" pitchFamily="34" charset="0"/>
                    <a:cs typeface="Arial" panose="020B0604020202020204" pitchFamily="34" charset="0"/>
                  </a:rPr>
                  <a:t>The predicted profiles are weighted sum over the energy grid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𝑗</m:t>
                        </m:r>
                      </m:sub>
                    </m:sSub>
                  </m:oMath>
                </a14:m>
                <a:endParaRPr lang="en-US" sz="1600" dirty="0">
                  <a:latin typeface="Arial" panose="020B0604020202020204" pitchFamily="34" charset="0"/>
                  <a:cs typeface="Arial" panose="020B0604020202020204" pitchFamily="34" charset="0"/>
                </a:endParaRPr>
              </a:p>
              <a:p>
                <a:pPr marL="457200" lvl="1" indent="0" algn="just">
                  <a:buNone/>
                </a:pPr>
                <a:endParaRPr lang="en-US" sz="1600" dirty="0">
                  <a:latin typeface="Arial" panose="020B0604020202020204" pitchFamily="34" charset="0"/>
                  <a:cs typeface="Arial" panose="020B0604020202020204" pitchFamily="34" charset="0"/>
                </a:endParaRPr>
              </a:p>
              <a:p>
                <a:pPr algn="just"/>
                <a:r>
                  <a:rPr lang="en-US" sz="1600" dirty="0">
                    <a:latin typeface="Arial" panose="020B0604020202020204" pitchFamily="34" charset="0"/>
                    <a:cs typeface="Arial" panose="020B0604020202020204" pitchFamily="34" charset="0"/>
                  </a:rPr>
                  <a:t>                          </a:t>
                </a:r>
                <a14:m>
                  <m:oMath xmlns:m="http://schemas.openxmlformats.org/officeDocument/2006/math">
                    <m:sSub>
                      <m:sSubPr>
                        <m:ctrlPr>
                          <a:rPr lang="en-US" sz="1600" i="1">
                            <a:latin typeface="Cambria Math" panose="02040503050406030204" pitchFamily="18" charset="0"/>
                          </a:rPr>
                        </m:ctrlPr>
                      </m:sSubPr>
                      <m:e>
                        <m:acc>
                          <m:accPr>
                            <m:chr m:val="̂"/>
                            <m:ctrlPr>
                              <a:rPr lang="en-US" sz="1600" i="1">
                                <a:latin typeface="Cambria Math" panose="02040503050406030204" pitchFamily="18" charset="0"/>
                              </a:rPr>
                            </m:ctrlPr>
                          </m:accPr>
                          <m:e>
                            <m:r>
                              <a:rPr lang="en-US" sz="1600" i="1">
                                <a:latin typeface="Cambria Math" panose="02040503050406030204" pitchFamily="18" charset="0"/>
                              </a:rPr>
                              <m:t>𝑚</m:t>
                            </m:r>
                          </m:e>
                        </m:acc>
                      </m:e>
                      <m:sub>
                        <m:r>
                          <a:rPr lang="en-US" sz="1600" i="1">
                            <a:latin typeface="Cambria Math" panose="02040503050406030204" pitchFamily="18" charset="0"/>
                          </a:rPr>
                          <m:t>𝑖𝑛𝑡</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r>
                      <a:rPr lang="en-US" sz="1600" i="1">
                        <a:latin typeface="Cambria Math" panose="02040503050406030204" pitchFamily="18" charset="0"/>
                      </a:rPr>
                      <m:t>= </m:t>
                    </m:r>
                    <m:nary>
                      <m:naryPr>
                        <m:chr m:val="∑"/>
                        <m:supHide m:val="on"/>
                        <m:ctrlPr>
                          <a:rPr lang="en-US" sz="1600" i="1">
                            <a:latin typeface="Cambria Math" panose="02040503050406030204" pitchFamily="18" charset="0"/>
                          </a:rPr>
                        </m:ctrlPr>
                      </m:naryPr>
                      <m:sub>
                        <m:r>
                          <m:rPr>
                            <m:brk m:alnAt="7"/>
                          </m:rPr>
                          <a:rPr lang="en-US" sz="1600" i="1">
                            <a:latin typeface="Cambria Math" panose="02040503050406030204" pitchFamily="18" charset="0"/>
                          </a:rPr>
                          <m:t>𝑗</m:t>
                        </m:r>
                      </m:sub>
                      <m:sup/>
                      <m:e>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𝑗</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𝑅</m:t>
                            </m:r>
                          </m:e>
                          <m:sub>
                            <m:r>
                              <a:rPr lang="en-US" sz="1600" i="1">
                                <a:latin typeface="Cambria Math" panose="02040503050406030204" pitchFamily="18" charset="0"/>
                                <a:ea typeface="Cambria Math" panose="02040503050406030204" pitchFamily="18" charset="0"/>
                              </a:rPr>
                              <m:t>𝑖𝑛𝑡</m:t>
                            </m:r>
                          </m:sub>
                        </m:sSub>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𝑙</m:t>
                        </m:r>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𝐸</m:t>
                            </m:r>
                          </m:e>
                          <m:sub>
                            <m:r>
                              <a:rPr lang="en-US" sz="1600" i="1">
                                <a:latin typeface="Cambria Math" panose="02040503050406030204" pitchFamily="18" charset="0"/>
                                <a:ea typeface="Cambria Math" panose="02040503050406030204" pitchFamily="18" charset="0"/>
                              </a:rPr>
                              <m:t>𝑗</m:t>
                            </m:r>
                          </m:sub>
                        </m:sSub>
                        <m:r>
                          <a:rPr lang="en-US" sz="1600" i="1">
                            <a:latin typeface="Cambria Math" panose="02040503050406030204" pitchFamily="18" charset="0"/>
                            <a:ea typeface="Cambria Math" panose="02040503050406030204" pitchFamily="18" charset="0"/>
                          </a:rPr>
                          <m:t>)</m:t>
                        </m:r>
                      </m:e>
                    </m:nary>
                  </m:oMath>
                </a14:m>
                <a:r>
                  <a:rPr lang="en-US" sz="1600" dirty="0">
                    <a:latin typeface="Arial" panose="020B0604020202020204" pitchFamily="34" charset="0"/>
                    <a:cs typeface="Arial" panose="020B0604020202020204" pitchFamily="34" charset="0"/>
                  </a:rPr>
                  <a:t>,    </a:t>
                </a:r>
                <a14:m>
                  <m:oMath xmlns:m="http://schemas.openxmlformats.org/officeDocument/2006/math">
                    <m:sSub>
                      <m:sSubPr>
                        <m:ctrlPr>
                          <a:rPr lang="en-US" sz="1600" i="1">
                            <a:latin typeface="Cambria Math" panose="02040503050406030204" pitchFamily="18" charset="0"/>
                          </a:rPr>
                        </m:ctrlPr>
                      </m:sSubPr>
                      <m:e>
                        <m:acc>
                          <m:accPr>
                            <m:chr m:val="̂"/>
                            <m:ctrlPr>
                              <a:rPr lang="en-US" sz="1600" i="1">
                                <a:latin typeface="Cambria Math" panose="02040503050406030204" pitchFamily="18" charset="0"/>
                              </a:rPr>
                            </m:ctrlPr>
                          </m:accPr>
                          <m:e>
                            <m:r>
                              <a:rPr lang="en-US" sz="1600" i="1">
                                <a:latin typeface="Cambria Math" panose="02040503050406030204" pitchFamily="18" charset="0"/>
                              </a:rPr>
                              <m:t>𝑚</m:t>
                            </m:r>
                          </m:e>
                        </m:acc>
                      </m:e>
                      <m:sub>
                        <m:r>
                          <a:rPr lang="en-US" sz="1600" i="1">
                            <a:latin typeface="Cambria Math" panose="02040503050406030204" pitchFamily="18" charset="0"/>
                            <a:ea typeface="Cambria Math" panose="02040503050406030204" pitchFamily="18" charset="0"/>
                          </a:rPr>
                          <m:t>𝜎</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r>
                      <a:rPr lang="en-US" sz="1600" i="1">
                        <a:latin typeface="Cambria Math" panose="02040503050406030204" pitchFamily="18" charset="0"/>
                      </a:rPr>
                      <m:t>= </m:t>
                    </m:r>
                    <m:nary>
                      <m:naryPr>
                        <m:chr m:val="∑"/>
                        <m:supHide m:val="on"/>
                        <m:ctrlPr>
                          <a:rPr lang="en-US" sz="1600" i="1">
                            <a:latin typeface="Cambria Math" panose="02040503050406030204" pitchFamily="18" charset="0"/>
                          </a:rPr>
                        </m:ctrlPr>
                      </m:naryPr>
                      <m:sub>
                        <m:r>
                          <m:rPr>
                            <m:brk m:alnAt="7"/>
                          </m:rPr>
                          <a:rPr lang="en-US" sz="1600" i="1">
                            <a:latin typeface="Cambria Math" panose="02040503050406030204" pitchFamily="18" charset="0"/>
                          </a:rPr>
                          <m:t>𝑗</m:t>
                        </m:r>
                      </m:sub>
                      <m:sup/>
                      <m:e>
                        <m:sSub>
                          <m:sSubPr>
                            <m:ctrlPr>
                              <a:rPr lang="en-US" sz="1600" i="1">
                                <a:latin typeface="Cambria Math" panose="02040503050406030204" pitchFamily="18" charset="0"/>
                              </a:rPr>
                            </m:ctrlPr>
                          </m:sSubPr>
                          <m:e>
                            <m:r>
                              <a:rPr lang="en-US" sz="1600" i="1">
                                <a:latin typeface="Cambria Math" panose="02040503050406030204" pitchFamily="18" charset="0"/>
                              </a:rPr>
                              <m:t>𝑤</m:t>
                            </m:r>
                          </m:e>
                          <m:sub>
                            <m:r>
                              <a:rPr lang="en-US" sz="1600" i="1">
                                <a:latin typeface="Cambria Math" panose="02040503050406030204" pitchFamily="18" charset="0"/>
                              </a:rPr>
                              <m:t>𝑗</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𝑅</m:t>
                            </m:r>
                          </m:e>
                          <m:sub>
                            <m:r>
                              <a:rPr lang="en-US" sz="1600" i="1">
                                <a:latin typeface="Cambria Math" panose="02040503050406030204" pitchFamily="18" charset="0"/>
                                <a:ea typeface="Cambria Math" panose="02040503050406030204" pitchFamily="18" charset="0"/>
                              </a:rPr>
                              <m:t>𝜎</m:t>
                            </m:r>
                          </m:sub>
                        </m:sSub>
                        <m:r>
                          <a:rPr lang="en-US" sz="1600" i="1">
                            <a:latin typeface="Cambria Math" panose="02040503050406030204" pitchFamily="18" charset="0"/>
                            <a:ea typeface="Cambria Math" panose="02040503050406030204" pitchFamily="18" charset="0"/>
                          </a:rPr>
                          <m:t>(</m:t>
                        </m:r>
                        <m:r>
                          <a:rPr lang="en-US" sz="1600" i="1">
                            <a:latin typeface="Cambria Math" panose="02040503050406030204" pitchFamily="18" charset="0"/>
                            <a:ea typeface="Cambria Math" panose="02040503050406030204" pitchFamily="18" charset="0"/>
                          </a:rPr>
                          <m:t>𝑙</m:t>
                        </m:r>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𝐸</m:t>
                            </m:r>
                          </m:e>
                          <m:sub>
                            <m:r>
                              <a:rPr lang="en-US" sz="1600" i="1">
                                <a:latin typeface="Cambria Math" panose="02040503050406030204" pitchFamily="18" charset="0"/>
                                <a:ea typeface="Cambria Math" panose="02040503050406030204" pitchFamily="18" charset="0"/>
                              </a:rPr>
                              <m:t>𝑗</m:t>
                            </m:r>
                          </m:sub>
                        </m:sSub>
                        <m:r>
                          <a:rPr lang="en-US" sz="1600" i="1">
                            <a:latin typeface="Cambria Math" panose="02040503050406030204" pitchFamily="18" charset="0"/>
                            <a:ea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i="1">
                                <a:latin typeface="Cambria Math" panose="02040503050406030204" pitchFamily="18" charset="0"/>
                                <a:ea typeface="Cambria Math" panose="02040503050406030204" pitchFamily="18" charset="0"/>
                              </a:rPr>
                              <m:t>𝑏𝑒𝑎𝑚</m:t>
                            </m:r>
                          </m:sub>
                        </m:sSub>
                        <m:r>
                          <a:rPr lang="en-US" sz="1600" i="1">
                            <a:latin typeface="Cambria Math" panose="02040503050406030204" pitchFamily="18" charset="0"/>
                            <a:ea typeface="Cambria Math" panose="02040503050406030204" pitchFamily="18" charset="0"/>
                          </a:rPr>
                          <m:t>)</m:t>
                        </m:r>
                      </m:e>
                    </m:nary>
                  </m:oMath>
                </a14:m>
                <a:r>
                  <a:rPr lang="en-US" sz="1600" dirty="0">
                    <a:latin typeface="Arial" panose="020B0604020202020204" pitchFamily="34" charset="0"/>
                    <a:cs typeface="Arial" panose="020B0604020202020204" pitchFamily="34" charset="0"/>
                  </a:rPr>
                  <a:t> </a:t>
                </a:r>
              </a:p>
              <a:p>
                <a:pPr algn="just"/>
                <a:endParaRPr lang="en-US" sz="1600" dirty="0">
                  <a:latin typeface="Arial" panose="020B0604020202020204" pitchFamily="34" charset="0"/>
                  <a:cs typeface="Arial" panose="020B0604020202020204" pitchFamily="34" charset="0"/>
                </a:endParaRPr>
              </a:p>
              <a:p>
                <a:pPr algn="just"/>
                <a:r>
                  <a:rPr lang="en-US" sz="1600" dirty="0">
                    <a:latin typeface="Arial" panose="020B0604020202020204" pitchFamily="34" charset="0"/>
                    <a:cs typeface="Arial" panose="020B0604020202020204" pitchFamily="34" charset="0"/>
                  </a:rPr>
                  <a:t>        For the experimental data, the measured profiles are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𝑚</m:t>
                        </m:r>
                      </m:e>
                      <m:sub>
                        <m:r>
                          <a:rPr lang="en-US" sz="1600" i="1">
                            <a:latin typeface="Cambria Math" panose="02040503050406030204" pitchFamily="18" charset="0"/>
                          </a:rPr>
                          <m:t>𝐸𝑥𝑝</m:t>
                        </m:r>
                        <m:r>
                          <a:rPr lang="en-US" sz="1600" i="1">
                            <a:latin typeface="Cambria Math" panose="02040503050406030204" pitchFamily="18" charset="0"/>
                          </a:rPr>
                          <m:t>_</m:t>
                        </m:r>
                        <m:r>
                          <a:rPr lang="en-US" sz="1600" i="1">
                            <a:latin typeface="Cambria Math" panose="02040503050406030204" pitchFamily="18" charset="0"/>
                          </a:rPr>
                          <m:t>𝑖𝑛𝑡</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oMath>
                </a14:m>
                <a:r>
                  <a:rPr lang="en-US" sz="1600" dirty="0">
                    <a:latin typeface="Arial" panose="020B0604020202020204" pitchFamily="34" charset="0"/>
                    <a:cs typeface="Arial" panose="020B0604020202020204" pitchFamily="34" charset="0"/>
                  </a:rPr>
                  <a:t> and</a:t>
                </a:r>
                <a14:m>
                  <m:oMath xmlns:m="http://schemas.openxmlformats.org/officeDocument/2006/math">
                    <m:r>
                      <a:rPr lang="en-US" sz="1600">
                        <a:latin typeface="Cambria Math" panose="02040503050406030204" pitchFamily="18" charset="0"/>
                      </a:rPr>
                      <m:t>  </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i="1">
                            <a:latin typeface="Cambria Math" panose="02040503050406030204" pitchFamily="18" charset="0"/>
                          </a:rPr>
                          <m:t>𝑚𝑒𝑎𝑠</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r>
                      <a:rPr lang="en-US" sz="1600" i="1">
                        <a:latin typeface="Cambria Math" panose="02040503050406030204" pitchFamily="18" charset="0"/>
                      </a:rPr>
                      <m:t>. </m:t>
                    </m:r>
                  </m:oMath>
                </a14:m>
                <a:r>
                  <a:rPr lang="en-US" sz="1600" dirty="0">
                    <a:latin typeface="Arial" panose="020B0604020202020204" pitchFamily="34" charset="0"/>
                    <a:cs typeface="Arial" panose="020B0604020202020204" pitchFamily="34" charset="0"/>
                  </a:rPr>
                  <a:t>The fitting is the minimized     	combined residual, </a:t>
                </a:r>
                <a14:m>
                  <m:oMath xmlns:m="http://schemas.openxmlformats.org/officeDocument/2006/math">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𝑅𝑒</m:t>
                        </m:r>
                      </m:e>
                      <m:sub>
                        <m:r>
                          <a:rPr lang="en-US" sz="1600" i="1">
                            <a:latin typeface="Cambria Math" panose="02040503050406030204" pitchFamily="18" charset="0"/>
                            <a:ea typeface="Cambria Math" panose="02040503050406030204" pitchFamily="18" charset="0"/>
                          </a:rPr>
                          <m:t>𝑖𝑛𝑡</m:t>
                        </m:r>
                      </m:sub>
                    </m:sSub>
                    <m:r>
                      <a:rPr lang="en-US" sz="1600" i="1">
                        <a:latin typeface="Cambria Math" panose="02040503050406030204" pitchFamily="18" charset="0"/>
                        <a:ea typeface="Cambria Math" panose="02040503050406030204" pitchFamily="18" charset="0"/>
                      </a:rPr>
                      <m:t> </m:t>
                    </m:r>
                    <m:r>
                      <a:rPr lang="en-US" sz="1600" i="1">
                        <a:latin typeface="Cambria Math" panose="02040503050406030204" pitchFamily="18" charset="0"/>
                        <a:ea typeface="Cambria Math" panose="02040503050406030204" pitchFamily="18" charset="0"/>
                      </a:rPr>
                      <m:t>,</m:t>
                    </m:r>
                  </m:oMath>
                </a14:m>
                <a:r>
                  <a:rPr lang="en-US" sz="1600" dirty="0">
                    <a:latin typeface="Arial" panose="020B0604020202020204" pitchFamily="34" charset="0"/>
                    <a:cs typeface="Arial" panose="020B0604020202020204" pitchFamily="34" charset="0"/>
                  </a:rPr>
                  <a:t>between measured and predicted profiles </a:t>
                </a:r>
              </a:p>
              <a:p>
                <a:pPr algn="just"/>
                <a:r>
                  <a:rPr lang="en-US" sz="1600" b="0" dirty="0">
                    <a:ea typeface="Cambria Math" panose="02040503050406030204" pitchFamily="18" charset="0"/>
                  </a:rPr>
                  <a:t>		</a:t>
                </a:r>
              </a:p>
              <a:p>
                <a:pPr algn="just"/>
                <a:r>
                  <a:rPr lang="en-US" sz="1600" dirty="0">
                    <a:ea typeface="Cambria Math" panose="02040503050406030204" pitchFamily="18" charset="0"/>
                  </a:rPr>
                  <a:t>		</a:t>
                </a:r>
                <a14:m>
                  <m:oMath xmlns:m="http://schemas.openxmlformats.org/officeDocument/2006/math">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𝑅𝑒</m:t>
                        </m:r>
                      </m:e>
                      <m:sub>
                        <m:r>
                          <a:rPr lang="en-US" sz="1600" i="1">
                            <a:latin typeface="Cambria Math" panose="02040503050406030204" pitchFamily="18" charset="0"/>
                            <a:ea typeface="Cambria Math" panose="02040503050406030204" pitchFamily="18" charset="0"/>
                          </a:rPr>
                          <m:t>𝑖𝑛𝑡</m:t>
                        </m:r>
                      </m:sub>
                    </m:sSub>
                    <m:d>
                      <m:dPr>
                        <m:ctrlPr>
                          <a:rPr lang="en-US" sz="1600" i="1">
                            <a:latin typeface="Cambria Math" panose="02040503050406030204" pitchFamily="18" charset="0"/>
                            <a:ea typeface="Cambria Math" panose="02040503050406030204" pitchFamily="18" charset="0"/>
                          </a:rPr>
                        </m:ctrlPr>
                      </m:dPr>
                      <m:e>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𝐸</m:t>
                            </m:r>
                          </m:e>
                          <m:sub>
                            <m:r>
                              <a:rPr lang="en-US" sz="1600" i="1">
                                <a:latin typeface="Cambria Math" panose="02040503050406030204" pitchFamily="18" charset="0"/>
                                <a:ea typeface="Cambria Math" panose="02040503050406030204" pitchFamily="18" charset="0"/>
                              </a:rPr>
                              <m:t>0</m:t>
                            </m:r>
                          </m:sub>
                        </m:sSub>
                        <m:r>
                          <a:rPr lang="en-US" sz="1600" i="1">
                            <a:latin typeface="Cambria Math" panose="02040503050406030204" pitchFamily="18" charset="0"/>
                            <a:ea typeface="Cambria Math" panose="02040503050406030204" pitchFamily="18" charset="0"/>
                          </a:rPr>
                          <m:t>,</m:t>
                        </m:r>
                        <m:r>
                          <a:rPr lang="en-US" sz="1600" i="1" smtClean="0">
                            <a:latin typeface="Cambria Math" panose="02040503050406030204" pitchFamily="18" charset="0"/>
                            <a:ea typeface="Cambria Math" panose="02040503050406030204" pitchFamily="18" charset="0"/>
                          </a:rPr>
                          <m:t> </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i="1">
                                <a:latin typeface="Cambria Math" panose="02040503050406030204" pitchFamily="18" charset="0"/>
                                <a:ea typeface="Cambria Math" panose="02040503050406030204" pitchFamily="18" charset="0"/>
                              </a:rPr>
                              <m:t>𝑏𝑒𝑎𝑚</m:t>
                            </m:r>
                          </m:sub>
                        </m:sSub>
                      </m:e>
                    </m:d>
                    <m:r>
                      <a:rPr lang="en-US" sz="1600" i="1">
                        <a:latin typeface="Cambria Math" panose="02040503050406030204" pitchFamily="18" charset="0"/>
                        <a:ea typeface="Cambria Math" panose="02040503050406030204" pitchFamily="18" charset="0"/>
                      </a:rPr>
                      <m:t>= </m:t>
                    </m:r>
                    <m:nary>
                      <m:naryPr>
                        <m:chr m:val="∑"/>
                        <m:limLoc m:val="subSup"/>
                        <m:supHide m:val="on"/>
                        <m:ctrlPr>
                          <a:rPr lang="en-US" sz="1600" i="1">
                            <a:latin typeface="Cambria Math" panose="02040503050406030204" pitchFamily="18" charset="0"/>
                            <a:ea typeface="Cambria Math" panose="02040503050406030204" pitchFamily="18" charset="0"/>
                          </a:rPr>
                        </m:ctrlPr>
                      </m:naryPr>
                      <m:sub>
                        <m:r>
                          <m:rPr>
                            <m:brk m:alnAt="9"/>
                          </m:rPr>
                          <a:rPr lang="en-US" sz="1600" i="1">
                            <a:latin typeface="Cambria Math" panose="02040503050406030204" pitchFamily="18" charset="0"/>
                            <a:ea typeface="Cambria Math" panose="02040503050406030204" pitchFamily="18" charset="0"/>
                          </a:rPr>
                          <m:t>𝑙</m:t>
                        </m:r>
                      </m:sub>
                      <m:sup/>
                      <m:e>
                        <m:sSup>
                          <m:sSupPr>
                            <m:ctrlPr>
                              <a:rPr lang="en-US" sz="1600" i="1">
                                <a:latin typeface="Cambria Math" panose="02040503050406030204" pitchFamily="18" charset="0"/>
                              </a:rPr>
                            </m:ctrlPr>
                          </m:sSupPr>
                          <m:e>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acc>
                                      <m:accPr>
                                        <m:chr m:val="̂"/>
                                        <m:ctrlPr>
                                          <a:rPr lang="en-US" sz="1600" i="1">
                                            <a:latin typeface="Cambria Math" panose="02040503050406030204" pitchFamily="18" charset="0"/>
                                          </a:rPr>
                                        </m:ctrlPr>
                                      </m:accPr>
                                      <m:e>
                                        <m:r>
                                          <a:rPr lang="en-US" sz="1600" i="1">
                                            <a:latin typeface="Cambria Math" panose="02040503050406030204" pitchFamily="18" charset="0"/>
                                          </a:rPr>
                                          <m:t>𝑚</m:t>
                                        </m:r>
                                      </m:e>
                                    </m:acc>
                                  </m:e>
                                  <m:sub>
                                    <m:r>
                                      <a:rPr lang="en-US" sz="1600" i="1">
                                        <a:latin typeface="Cambria Math" panose="02040503050406030204" pitchFamily="18" charset="0"/>
                                      </a:rPr>
                                      <m:t>𝑖𝑛𝑡</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r>
                                  <a:rPr lang="en-US" sz="1600" i="1">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𝑚</m:t>
                                    </m:r>
                                  </m:e>
                                  <m:sub>
                                    <m:r>
                                      <a:rPr lang="en-US" sz="1600" b="0" i="1" smtClean="0">
                                        <a:latin typeface="Cambria Math" panose="02040503050406030204" pitchFamily="18" charset="0"/>
                                      </a:rPr>
                                      <m:t>𝐸𝑥𝑝</m:t>
                                    </m:r>
                                    <m:r>
                                      <a:rPr lang="en-US" sz="1600" b="0" i="1" smtClean="0">
                                        <a:latin typeface="Cambria Math" panose="02040503050406030204" pitchFamily="18" charset="0"/>
                                      </a:rPr>
                                      <m:t>_</m:t>
                                    </m:r>
                                    <m:r>
                                      <a:rPr lang="en-US" sz="1600" i="1">
                                        <a:latin typeface="Cambria Math" panose="02040503050406030204" pitchFamily="18" charset="0"/>
                                      </a:rPr>
                                      <m:t>𝑖𝑛𝑡</m:t>
                                    </m:r>
                                  </m:sub>
                                </m:sSub>
                                <m:r>
                                  <a:rPr lang="en-US" sz="1600" i="1">
                                    <a:latin typeface="Cambria Math" panose="02040503050406030204" pitchFamily="18" charset="0"/>
                                  </a:rPr>
                                  <m:t>(</m:t>
                                </m:r>
                                <m:r>
                                  <a:rPr lang="en-US" sz="1600" i="1">
                                    <a:latin typeface="Cambria Math" panose="02040503050406030204" pitchFamily="18" charset="0"/>
                                  </a:rPr>
                                  <m:t>𝑙</m:t>
                                </m:r>
                                <m:r>
                                  <a:rPr lang="en-US" sz="1600" i="1">
                                    <a:latin typeface="Cambria Math" panose="02040503050406030204" pitchFamily="18" charset="0"/>
                                  </a:rPr>
                                  <m:t>)</m:t>
                                </m:r>
                              </m:e>
                            </m:d>
                          </m:e>
                          <m:sup>
                            <m:r>
                              <a:rPr lang="en-US" sz="1600" i="1">
                                <a:latin typeface="Cambria Math" panose="02040503050406030204" pitchFamily="18" charset="0"/>
                                <a:ea typeface="Cambria Math" panose="02040503050406030204" pitchFamily="18" charset="0"/>
                              </a:rPr>
                              <m:t>2</m:t>
                            </m:r>
                          </m:sup>
                        </m:sSup>
                      </m:e>
                    </m:nary>
                    <m:r>
                      <a:rPr lang="en-US" sz="1600" i="1">
                        <a:latin typeface="Cambria Math" panose="02040503050406030204" pitchFamily="18" charset="0"/>
                        <a:ea typeface="Cambria Math" panose="02040503050406030204" pitchFamily="18" charset="0"/>
                      </a:rPr>
                      <m:t>+ </m:t>
                    </m:r>
                    <m:r>
                      <a:rPr lang="en-US" sz="1600" i="1" smtClean="0">
                        <a:latin typeface="Cambria Math" panose="02040503050406030204" pitchFamily="18" charset="0"/>
                        <a:ea typeface="Cambria Math" panose="02040503050406030204" pitchFamily="18" charset="0"/>
                      </a:rPr>
                      <m:t>𝛿</m:t>
                    </m:r>
                    <m:r>
                      <a:rPr lang="en-US" sz="1600" i="1">
                        <a:latin typeface="Cambria Math" panose="02040503050406030204" pitchFamily="18" charset="0"/>
                        <a:ea typeface="Cambria Math" panose="02040503050406030204" pitchFamily="18" charset="0"/>
                      </a:rPr>
                      <m:t>∙</m:t>
                    </m:r>
                  </m:oMath>
                </a14:m>
                <a:r>
                  <a:rPr lang="en-US" sz="1600" dirty="0">
                    <a:latin typeface="Arial" panose="020B0604020202020204" pitchFamily="34" charset="0"/>
                    <a:ea typeface="Cambria Math" panose="02040503050406030204" pitchFamily="18" charset="0"/>
                    <a:cs typeface="Arial" panose="020B0604020202020204" pitchFamily="34" charset="0"/>
                  </a:rPr>
                  <a:t> </a:t>
                </a:r>
                <a14:m>
                  <m:oMath xmlns:m="http://schemas.openxmlformats.org/officeDocument/2006/math">
                    <m:nary>
                      <m:naryPr>
                        <m:chr m:val="∑"/>
                        <m:limLoc m:val="subSup"/>
                        <m:supHide m:val="on"/>
                        <m:ctrlPr>
                          <a:rPr lang="en-US" sz="1600" i="1">
                            <a:latin typeface="Cambria Math" panose="02040503050406030204" pitchFamily="18" charset="0"/>
                            <a:ea typeface="Cambria Math" panose="02040503050406030204" pitchFamily="18" charset="0"/>
                          </a:rPr>
                        </m:ctrlPr>
                      </m:naryPr>
                      <m:sub>
                        <m:r>
                          <m:rPr>
                            <m:brk m:alnAt="9"/>
                          </m:rPr>
                          <a:rPr lang="en-US" sz="1600" i="1">
                            <a:latin typeface="Cambria Math" panose="02040503050406030204" pitchFamily="18" charset="0"/>
                            <a:ea typeface="Cambria Math" panose="02040503050406030204" pitchFamily="18" charset="0"/>
                          </a:rPr>
                          <m:t>𝑙</m:t>
                        </m:r>
                      </m:sub>
                      <m:sup/>
                      <m:e>
                        <m:sSup>
                          <m:sSupPr>
                            <m:ctrlPr>
                              <a:rPr lang="en-US" sz="1600" i="1">
                                <a:latin typeface="Cambria Math" panose="02040503050406030204" pitchFamily="18" charset="0"/>
                              </a:rPr>
                            </m:ctrlPr>
                          </m:sSupPr>
                          <m:e>
                            <m:d>
                              <m:dPr>
                                <m:ctrlPr>
                                  <a:rPr lang="en-US" sz="1600" i="1">
                                    <a:latin typeface="Cambria Math" panose="02040503050406030204" pitchFamily="18" charset="0"/>
                                  </a:rPr>
                                </m:ctrlPr>
                              </m:dPr>
                              <m:e>
                                <m:sSub>
                                  <m:sSubPr>
                                    <m:ctrlPr>
                                      <a:rPr lang="en-US" sz="1600" i="1">
                                        <a:latin typeface="Cambria Math" panose="02040503050406030204" pitchFamily="18" charset="0"/>
                                      </a:rPr>
                                    </m:ctrlPr>
                                  </m:sSubPr>
                                  <m:e>
                                    <m:acc>
                                      <m:accPr>
                                        <m:chr m:val="̂"/>
                                        <m:ctrlPr>
                                          <a:rPr lang="en-US" sz="1600" i="1">
                                            <a:latin typeface="Cambria Math" panose="02040503050406030204" pitchFamily="18" charset="0"/>
                                          </a:rPr>
                                        </m:ctrlPr>
                                      </m:accPr>
                                      <m:e>
                                        <m:r>
                                          <a:rPr lang="en-US" sz="1600" i="1">
                                            <a:latin typeface="Cambria Math" panose="02040503050406030204" pitchFamily="18" charset="0"/>
                                          </a:rPr>
                                          <m:t>𝑚</m:t>
                                        </m:r>
                                      </m:e>
                                    </m:acc>
                                  </m:e>
                                  <m:sub>
                                    <m:r>
                                      <a:rPr lang="en-US" sz="1600" i="1">
                                        <a:latin typeface="Cambria Math" panose="02040503050406030204" pitchFamily="18" charset="0"/>
                                        <a:ea typeface="Cambria Math" panose="02040503050406030204" pitchFamily="18" charset="0"/>
                                      </a:rPr>
                                      <m:t>𝜎</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r>
                                  <a:rPr lang="en-US" sz="1600" i="1">
                                    <a:latin typeface="Cambria Math" panose="02040503050406030204" pitchFamily="18" charset="0"/>
                                  </a:rPr>
                                  <m:t>−</m:t>
                                </m:r>
                                <m:sSub>
                                  <m:sSubPr>
                                    <m:ctrlPr>
                                      <a:rPr lang="en-US" sz="1600" i="1">
                                        <a:latin typeface="Cambria Math" panose="02040503050406030204" pitchFamily="18" charset="0"/>
                                        <a:ea typeface="Cambria Math" panose="02040503050406030204" pitchFamily="18" charset="0"/>
                                      </a:rPr>
                                    </m:ctrlPr>
                                  </m:sSubPr>
                                  <m:e>
                                    <m:r>
                                      <a:rPr lang="en-US" sz="1600" i="1">
                                        <a:latin typeface="Cambria Math" panose="02040503050406030204" pitchFamily="18" charset="0"/>
                                        <a:ea typeface="Cambria Math" panose="02040503050406030204" pitchFamily="18" charset="0"/>
                                      </a:rPr>
                                      <m:t>𝜎</m:t>
                                    </m:r>
                                  </m:e>
                                  <m:sub>
                                    <m:r>
                                      <a:rPr lang="en-US" sz="1600" i="1">
                                        <a:latin typeface="Cambria Math" panose="02040503050406030204" pitchFamily="18" charset="0"/>
                                      </a:rPr>
                                      <m:t>𝑚𝑒𝑎𝑠</m:t>
                                    </m:r>
                                  </m:sub>
                                </m:sSub>
                                <m:d>
                                  <m:dPr>
                                    <m:ctrlPr>
                                      <a:rPr lang="en-US" sz="1600" i="1">
                                        <a:latin typeface="Cambria Math" panose="02040503050406030204" pitchFamily="18" charset="0"/>
                                      </a:rPr>
                                    </m:ctrlPr>
                                  </m:dPr>
                                  <m:e>
                                    <m:r>
                                      <a:rPr lang="en-US" sz="1600" i="1">
                                        <a:latin typeface="Cambria Math" panose="02040503050406030204" pitchFamily="18" charset="0"/>
                                      </a:rPr>
                                      <m:t>𝑙</m:t>
                                    </m:r>
                                  </m:e>
                                </m:d>
                              </m:e>
                            </m:d>
                          </m:e>
                          <m:sup>
                            <m:r>
                              <a:rPr lang="en-US" sz="1600" i="1">
                                <a:latin typeface="Cambria Math" panose="02040503050406030204" pitchFamily="18" charset="0"/>
                                <a:ea typeface="Cambria Math" panose="02040503050406030204" pitchFamily="18" charset="0"/>
                              </a:rPr>
                              <m:t>2</m:t>
                            </m:r>
                          </m:sup>
                        </m:sSup>
                      </m:e>
                    </m:nary>
                  </m:oMath>
                </a14:m>
                <a:endParaRPr lang="en-US" sz="1600" dirty="0">
                  <a:latin typeface="Arial" panose="020B0604020202020204" pitchFamily="34" charset="0"/>
                  <a:cs typeface="Arial" panose="020B0604020202020204" pitchFamily="34" charset="0"/>
                </a:endParaRPr>
              </a:p>
              <a:p>
                <a:pPr algn="just"/>
                <a:endParaRPr lang="en-US" sz="1600" dirty="0">
                  <a:latin typeface="Arial" panose="020B0604020202020204" pitchFamily="34" charset="0"/>
                  <a:cs typeface="Arial" panose="020B0604020202020204" pitchFamily="34" charset="0"/>
                </a:endParaRPr>
              </a:p>
              <a:p>
                <a:pPr algn="just"/>
                <a:endParaRPr lang="en-US" sz="1600" dirty="0">
                  <a:latin typeface="Arial" panose="020B0604020202020204" pitchFamily="34" charset="0"/>
                  <a:cs typeface="Arial" panose="020B0604020202020204" pitchFamily="34" charset="0"/>
                </a:endParaRPr>
              </a:p>
              <a:p>
                <a:pPr algn="just"/>
                <a:endParaRPr lang="en-US" sz="1600" dirty="0">
                  <a:latin typeface="Arial" panose="020B0604020202020204" pitchFamily="34" charset="0"/>
                  <a:cs typeface="Arial" panose="020B0604020202020204" pitchFamily="34" charset="0"/>
                </a:endParaRPr>
              </a:p>
              <a:p>
                <a:pPr algn="just"/>
                <a:r>
                  <a:rPr lang="en-US" sz="1600" dirty="0">
                    <a:latin typeface="Arial" panose="020B0604020202020204" pitchFamily="34" charset="0"/>
                    <a:cs typeface="Arial" panose="020B0604020202020204" pitchFamily="34" charset="0"/>
                  </a:rPr>
                  <a:t>           where </a:t>
                </a:r>
                <a14:m>
                  <m:oMath xmlns:m="http://schemas.openxmlformats.org/officeDocument/2006/math">
                    <m:r>
                      <a:rPr lang="en-US" sz="1600" i="1">
                        <a:latin typeface="Cambria Math" panose="02040503050406030204" pitchFamily="18" charset="0"/>
                        <a:ea typeface="Cambria Math" panose="02040503050406030204" pitchFamily="18" charset="0"/>
                      </a:rPr>
                      <m:t>𝛿</m:t>
                    </m:r>
                  </m:oMath>
                </a14:m>
                <a:r>
                  <a:rPr lang="en-US" sz="1600" dirty="0">
                    <a:latin typeface="Arial" panose="020B0604020202020204" pitchFamily="34" charset="0"/>
                    <a:cs typeface="Arial" panose="020B0604020202020204" pitchFamily="34" charset="0"/>
                  </a:rPr>
                  <a:t> is a weight factor (</a:t>
                </a:r>
                <a14:m>
                  <m:oMath xmlns:m="http://schemas.openxmlformats.org/officeDocument/2006/math">
                    <m:r>
                      <a:rPr lang="en-US" sz="1600" i="1">
                        <a:latin typeface="Cambria Math" panose="02040503050406030204" pitchFamily="18" charset="0"/>
                        <a:ea typeface="Cambria Math" panose="02040503050406030204" pitchFamily="18" charset="0"/>
                      </a:rPr>
                      <m:t>𝛿</m:t>
                    </m:r>
                    <m:r>
                      <a:rPr lang="en-US" sz="1600" b="0" i="1" smtClean="0">
                        <a:latin typeface="Cambria Math" panose="02040503050406030204" pitchFamily="18" charset="0"/>
                        <a:ea typeface="Cambria Math" panose="02040503050406030204" pitchFamily="18" charset="0"/>
                      </a:rPr>
                      <m:t>=1</m:t>
                    </m:r>
                  </m:oMath>
                </a14:m>
                <a:r>
                  <a:rPr lang="en-US" sz="1600" dirty="0">
                    <a:latin typeface="Arial" panose="020B0604020202020204" pitchFamily="34" charset="0"/>
                    <a:cs typeface="Arial" panose="020B0604020202020204" pitchFamily="34" charset="0"/>
                  </a:rPr>
                  <a:t> if longitudinal and sigma weight the same). </a:t>
                </a:r>
              </a:p>
            </p:txBody>
          </p:sp>
        </mc:Choice>
        <mc:Fallback>
          <p:sp>
            <p:nvSpPr>
              <p:cNvPr id="6" name="TextBox 5">
                <a:extLst>
                  <a:ext uri="{FF2B5EF4-FFF2-40B4-BE49-F238E27FC236}">
                    <a16:creationId xmlns:a16="http://schemas.microsoft.com/office/drawing/2014/main" id="{7E4A27FB-26C3-2551-9AE9-8C575190ED9E}"/>
                  </a:ext>
                </a:extLst>
              </p:cNvPr>
              <p:cNvSpPr txBox="1">
                <a:spLocks noRot="1" noChangeAspect="1" noMove="1" noResize="1" noEditPoints="1" noAdjustHandles="1" noChangeArrowheads="1" noChangeShapeType="1" noTextEdit="1"/>
              </p:cNvSpPr>
              <p:nvPr/>
            </p:nvSpPr>
            <p:spPr>
              <a:xfrm>
                <a:off x="0" y="1209146"/>
                <a:ext cx="11582399" cy="5523884"/>
              </a:xfrm>
              <a:prstGeom prst="rect">
                <a:avLst/>
              </a:prstGeom>
              <a:blipFill>
                <a:blip r:embed="rId2"/>
                <a:stretch>
                  <a:fillRect t="-331" r="-263" b="-552"/>
                </a:stretch>
              </a:blipFill>
            </p:spPr>
            <p:txBody>
              <a:bodyPr/>
              <a:lstStyle/>
              <a:p>
                <a:r>
                  <a:rPr lang="en-US">
                    <a:noFill/>
                  </a:rPr>
                  <a:t> </a:t>
                </a:r>
              </a:p>
            </p:txBody>
          </p:sp>
        </mc:Fallback>
      </mc:AlternateContent>
      <p:sp>
        <p:nvSpPr>
          <p:cNvPr id="3" name="Title 1">
            <a:extLst>
              <a:ext uri="{FF2B5EF4-FFF2-40B4-BE49-F238E27FC236}">
                <a16:creationId xmlns:a16="http://schemas.microsoft.com/office/drawing/2014/main" id="{372E6488-29DA-C639-75E1-23718D1ACC12}"/>
              </a:ext>
            </a:extLst>
          </p:cNvPr>
          <p:cNvSpPr txBox="1">
            <a:spLocks/>
          </p:cNvSpPr>
          <p:nvPr/>
        </p:nvSpPr>
        <p:spPr>
          <a:xfrm>
            <a:off x="-119974" y="565106"/>
            <a:ext cx="12311974" cy="573932"/>
          </a:xfrm>
          <a:prstGeom prst="rect">
            <a:avLst/>
          </a:prstGeom>
        </p:spPr>
        <p:txBody>
          <a:bodyPr vert="horz" lIns="91440" tIns="45720" rIns="91440" bIns="45720" rtlCol="0" anchor="ctr">
            <a:noAutofit/>
          </a:bodyPr>
          <a:lstStyle>
            <a:lvl1pPr algn="l" defTabSz="609585" rtl="0" eaLnBrk="1" latinLnBrk="0" hangingPunct="1">
              <a:spcBef>
                <a:spcPct val="0"/>
              </a:spcBef>
              <a:buNone/>
              <a:defRPr sz="5867" kern="1200">
                <a:solidFill>
                  <a:schemeClr val="tx1">
                    <a:lumMod val="75000"/>
                    <a:lumOff val="25000"/>
                  </a:schemeClr>
                </a:solidFill>
                <a:latin typeface=""/>
                <a:ea typeface="+mj-ea"/>
                <a:cs typeface="+mj-cs"/>
              </a:defRPr>
            </a:lvl1pPr>
          </a:lstStyle>
          <a:p>
            <a:pPr algn="ctr"/>
            <a:r>
              <a:rPr lang="en-US" sz="3600" dirty="0"/>
              <a:t>Fitting Strategy</a:t>
            </a:r>
          </a:p>
        </p:txBody>
      </p:sp>
      <p:cxnSp>
        <p:nvCxnSpPr>
          <p:cNvPr id="5" name="Straight Connector 4">
            <a:extLst>
              <a:ext uri="{FF2B5EF4-FFF2-40B4-BE49-F238E27FC236}">
                <a16:creationId xmlns:a16="http://schemas.microsoft.com/office/drawing/2014/main" id="{FC5D05A8-5A90-D04B-BCAC-3603F3F41686}"/>
              </a:ext>
            </a:extLst>
          </p:cNvPr>
          <p:cNvCxnSpPr>
            <a:cxnSpLocks/>
          </p:cNvCxnSpPr>
          <p:nvPr/>
        </p:nvCxnSpPr>
        <p:spPr>
          <a:xfrm>
            <a:off x="1137258" y="1139038"/>
            <a:ext cx="10231552" cy="0"/>
          </a:xfrm>
          <a:prstGeom prst="line">
            <a:avLst/>
          </a:prstGeom>
          <a:ln w="19050">
            <a:solidFill>
              <a:srgbClr val="BF5700"/>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8BE1008-B75B-24C2-9079-FFC579047208}"/>
              </a:ext>
            </a:extLst>
          </p:cNvPr>
          <p:cNvSpPr/>
          <p:nvPr/>
        </p:nvSpPr>
        <p:spPr>
          <a:xfrm>
            <a:off x="3586480" y="5201920"/>
            <a:ext cx="2377440" cy="517022"/>
          </a:xfrm>
          <a:prstGeom prst="rect">
            <a:avLst/>
          </a:prstGeom>
          <a:solidFill>
            <a:schemeClr val="bg1">
              <a:alpha val="0"/>
            </a:scheme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D8229D3-6609-74FA-44BF-6D9BFE79E3F2}"/>
              </a:ext>
            </a:extLst>
          </p:cNvPr>
          <p:cNvSpPr/>
          <p:nvPr/>
        </p:nvSpPr>
        <p:spPr>
          <a:xfrm>
            <a:off x="6471919" y="5201920"/>
            <a:ext cx="2377440" cy="517022"/>
          </a:xfrm>
          <a:prstGeom prst="rect">
            <a:avLst/>
          </a:prstGeom>
          <a:solidFill>
            <a:schemeClr val="bg1">
              <a:alpha val="0"/>
            </a:scheme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3510DB7-ED50-6322-061F-C6DE8BA90DF2}"/>
              </a:ext>
            </a:extLst>
          </p:cNvPr>
          <p:cNvSpPr txBox="1"/>
          <p:nvPr/>
        </p:nvSpPr>
        <p:spPr>
          <a:xfrm>
            <a:off x="3709231" y="5797325"/>
            <a:ext cx="2264018" cy="369332"/>
          </a:xfrm>
          <a:prstGeom prst="rect">
            <a:avLst/>
          </a:prstGeom>
          <a:noFill/>
        </p:spPr>
        <p:txBody>
          <a:bodyPr wrap="none" rtlCol="0">
            <a:spAutoFit/>
          </a:bodyPr>
          <a:lstStyle/>
          <a:p>
            <a:r>
              <a:rPr lang="en-US" dirty="0"/>
              <a:t>Integral (longitudinal) </a:t>
            </a:r>
          </a:p>
        </p:txBody>
      </p:sp>
      <p:sp>
        <p:nvSpPr>
          <p:cNvPr id="10" name="TextBox 9">
            <a:extLst>
              <a:ext uri="{FF2B5EF4-FFF2-40B4-BE49-F238E27FC236}">
                <a16:creationId xmlns:a16="http://schemas.microsoft.com/office/drawing/2014/main" id="{4BD53940-EE7B-0779-BAE6-53B07F314746}"/>
              </a:ext>
            </a:extLst>
          </p:cNvPr>
          <p:cNvSpPr txBox="1"/>
          <p:nvPr/>
        </p:nvSpPr>
        <p:spPr>
          <a:xfrm>
            <a:off x="6471919" y="5797325"/>
            <a:ext cx="2167645" cy="369332"/>
          </a:xfrm>
          <a:prstGeom prst="rect">
            <a:avLst/>
          </a:prstGeom>
          <a:noFill/>
        </p:spPr>
        <p:txBody>
          <a:bodyPr wrap="none" rtlCol="0">
            <a:spAutoFit/>
          </a:bodyPr>
          <a:lstStyle/>
          <a:p>
            <a:r>
              <a:rPr lang="en-US" dirty="0"/>
              <a:t>Transverse evolution </a:t>
            </a:r>
          </a:p>
        </p:txBody>
      </p:sp>
    </p:spTree>
    <p:extLst>
      <p:ext uri="{BB962C8B-B14F-4D97-AF65-F5344CB8AC3E}">
        <p14:creationId xmlns:p14="http://schemas.microsoft.com/office/powerpoint/2010/main" val="198516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6-9 White Backgr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549</TotalTime>
  <Words>1049</Words>
  <Application>Microsoft Office PowerPoint</Application>
  <PresentationFormat>Widescreen</PresentationFormat>
  <Paragraphs>127</Paragraphs>
  <Slides>11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Aptos</vt:lpstr>
      <vt:lpstr>Aptos Display</vt:lpstr>
      <vt:lpstr>Arial</vt:lpstr>
      <vt:lpstr>Arial Black</vt:lpstr>
      <vt:lpstr>Calibri</vt:lpstr>
      <vt:lpstr>Cambria Math</vt:lpstr>
      <vt:lpstr>Office Theme</vt:lpstr>
      <vt:lpstr>16-9 White Backgroud</vt:lpstr>
      <vt:lpstr>PowerPoint Presentation</vt:lpstr>
      <vt:lpstr>Need of new diagnostics for MPW facilities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 &amp; Outlook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Franco Altamirano, Jose</dc:creator>
  <cp:lastModifiedBy>Franco Altamirano, Jose</cp:lastModifiedBy>
  <cp:revision>15</cp:revision>
  <dcterms:created xsi:type="dcterms:W3CDTF">2026-07-27T22:08:31Z</dcterms:created>
  <dcterms:modified xsi:type="dcterms:W3CDTF">2026-07-28T21:03:08Z</dcterms:modified>
</cp:coreProperties>
</file>