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1" r:id="rId2"/>
  </p:sldMasterIdLst>
  <p:notesMasterIdLst>
    <p:notesMasterId r:id="rId24"/>
  </p:notesMasterIdLst>
  <p:sldIdLst>
    <p:sldId id="256" r:id="rId3"/>
    <p:sldId id="257" r:id="rId4"/>
    <p:sldId id="272" r:id="rId5"/>
    <p:sldId id="258" r:id="rId6"/>
    <p:sldId id="259" r:id="rId7"/>
    <p:sldId id="260" r:id="rId8"/>
    <p:sldId id="261" r:id="rId9"/>
    <p:sldId id="273" r:id="rId10"/>
    <p:sldId id="274" r:id="rId11"/>
    <p:sldId id="275" r:id="rId12"/>
    <p:sldId id="276" r:id="rId13"/>
    <p:sldId id="270" r:id="rId14"/>
    <p:sldId id="271" r:id="rId15"/>
    <p:sldId id="277" r:id="rId16"/>
    <p:sldId id="269" r:id="rId17"/>
    <p:sldId id="281" r:id="rId18"/>
    <p:sldId id="280" r:id="rId19"/>
    <p:sldId id="279" r:id="rId20"/>
    <p:sldId id="282" r:id="rId21"/>
    <p:sldId id="278" r:id="rId22"/>
    <p:sldId id="267" r:id="rId23"/>
  </p:sldIdLst>
  <p:sldSz cx="12700000" cy="7620000"/>
  <p:notesSz cx="7559675" cy="10691813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C334E"/>
    <a:srgbClr val="FFFFFF"/>
    <a:srgbClr val="00A90F"/>
    <a:srgbClr val="1005FF"/>
    <a:srgbClr val="FF00E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1"/>
    <p:restoredTop sz="94697"/>
  </p:normalViewPr>
  <p:slideViewPr>
    <p:cSldViewPr snapToGrid="0">
      <p:cViewPr varScale="1">
        <p:scale>
          <a:sx n="80" d="100"/>
          <a:sy n="80" d="100"/>
        </p:scale>
        <p:origin x="84" y="124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viewProps" Target="viewProps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276600" cy="5365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281488" y="0"/>
            <a:ext cx="3276600" cy="5365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005A96E-A10E-0D4E-8BD6-02904382C3AC}" type="datetimeFigureOut">
              <a:t>28-Jul-26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73113" y="1336675"/>
            <a:ext cx="6013450" cy="36083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55650" y="5145088"/>
            <a:ext cx="6048375" cy="42100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10155238"/>
            <a:ext cx="3276600" cy="5365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281488" y="10155238"/>
            <a:ext cx="3276600" cy="5365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C925035-F736-FC4F-9700-02E5617A70CA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029018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C925035-F736-FC4F-9700-02E5617A70CA}" type="slidenum"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520393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1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2C9D1401-8076-4E20-A264-B1BB31055721}" type="slidenum">
              <a:t>‹#›</a:t>
            </a:fld>
            <a:endParaRPr/>
          </a:p>
        </p:txBody>
      </p:sp>
      <p:sp>
        <p:nvSpPr>
          <p:cNvPr id="4" name="PlaceHolder 3"/>
          <p:cNvSpPr>
            <a:spLocks noGrp="1"/>
          </p:cNvSpPr>
          <p:nvPr>
            <p:ph type="dt" idx="3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6720" cy="1140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en-US" sz="4400" b="0" strike="noStrike" spc="-1">
              <a:latin typeface="Arial"/>
            </a:endParaRPr>
          </a:p>
        </p:txBody>
      </p:sp>
      <p:sp>
        <p:nvSpPr>
          <p:cNvPr id="27" name="PlaceHolder 2"/>
          <p:cNvSpPr>
            <a:spLocks noGrp="1"/>
          </p:cNvSpPr>
          <p:nvPr>
            <p:ph/>
          </p:nvPr>
        </p:nvSpPr>
        <p:spPr>
          <a:xfrm>
            <a:off x="634680" y="1783080"/>
            <a:ext cx="11429640" cy="2107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  <p:sp>
        <p:nvSpPr>
          <p:cNvPr id="28" name="PlaceHolder 3"/>
          <p:cNvSpPr>
            <a:spLocks noGrp="1"/>
          </p:cNvSpPr>
          <p:nvPr>
            <p:ph/>
          </p:nvPr>
        </p:nvSpPr>
        <p:spPr>
          <a:xfrm>
            <a:off x="634680" y="4091400"/>
            <a:ext cx="11429640" cy="2107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1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53342263-F460-4DA2-A350-6B378890C5CA}" type="slidenum">
              <a:t>‹#›</a:t>
            </a:fld>
            <a:endParaRPr/>
          </a:p>
        </p:txBody>
      </p:sp>
      <p:sp>
        <p:nvSpPr>
          <p:cNvPr id="7" name="PlaceHolder 6"/>
          <p:cNvSpPr>
            <a:spLocks noGrp="1"/>
          </p:cNvSpPr>
          <p:nvPr>
            <p:ph type="dt" idx="3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6720" cy="1140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en-US" sz="4400" b="0" strike="noStrike" spc="-1">
              <a:latin typeface="Arial"/>
            </a:endParaRPr>
          </a:p>
        </p:txBody>
      </p:sp>
      <p:sp>
        <p:nvSpPr>
          <p:cNvPr id="30" name="PlaceHolder 2"/>
          <p:cNvSpPr>
            <a:spLocks noGrp="1"/>
          </p:cNvSpPr>
          <p:nvPr>
            <p:ph/>
          </p:nvPr>
        </p:nvSpPr>
        <p:spPr>
          <a:xfrm>
            <a:off x="634680" y="1783080"/>
            <a:ext cx="5577480" cy="2107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  <p:sp>
        <p:nvSpPr>
          <p:cNvPr id="31" name="PlaceHolder 3"/>
          <p:cNvSpPr>
            <a:spLocks noGrp="1"/>
          </p:cNvSpPr>
          <p:nvPr>
            <p:ph/>
          </p:nvPr>
        </p:nvSpPr>
        <p:spPr>
          <a:xfrm>
            <a:off x="6491520" y="1783080"/>
            <a:ext cx="5577480" cy="2107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  <p:sp>
        <p:nvSpPr>
          <p:cNvPr id="32" name="PlaceHolder 4"/>
          <p:cNvSpPr>
            <a:spLocks noGrp="1"/>
          </p:cNvSpPr>
          <p:nvPr>
            <p:ph/>
          </p:nvPr>
        </p:nvSpPr>
        <p:spPr>
          <a:xfrm>
            <a:off x="634680" y="4091400"/>
            <a:ext cx="5577480" cy="2107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  <p:sp>
        <p:nvSpPr>
          <p:cNvPr id="33" name="PlaceHolder 5"/>
          <p:cNvSpPr>
            <a:spLocks noGrp="1"/>
          </p:cNvSpPr>
          <p:nvPr>
            <p:ph/>
          </p:nvPr>
        </p:nvSpPr>
        <p:spPr>
          <a:xfrm>
            <a:off x="6491520" y="4091400"/>
            <a:ext cx="5577480" cy="2107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  <p:sp>
        <p:nvSpPr>
          <p:cNvPr id="7" name="PlaceHolder 6"/>
          <p:cNvSpPr>
            <a:spLocks noGrp="1"/>
          </p:cNvSpPr>
          <p:nvPr>
            <p:ph type="ftr" idx="1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8" name="PlaceHolder 7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75099FFC-4EDF-46D3-8A1C-EBDAB08FEBAF}" type="slidenum">
              <a:t>‹#›</a:t>
            </a:fld>
            <a:endParaRPr/>
          </a:p>
        </p:txBody>
      </p:sp>
      <p:sp>
        <p:nvSpPr>
          <p:cNvPr id="9" name="PlaceHolder 8"/>
          <p:cNvSpPr>
            <a:spLocks noGrp="1"/>
          </p:cNvSpPr>
          <p:nvPr>
            <p:ph type="dt" idx="3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6720" cy="1140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en-US" sz="4400" b="0" strike="noStrike" spc="-1">
              <a:latin typeface="Arial"/>
            </a:endParaRPr>
          </a:p>
        </p:txBody>
      </p:sp>
      <p:sp>
        <p:nvSpPr>
          <p:cNvPr id="35" name="PlaceHolder 2"/>
          <p:cNvSpPr>
            <a:spLocks noGrp="1"/>
          </p:cNvSpPr>
          <p:nvPr>
            <p:ph/>
          </p:nvPr>
        </p:nvSpPr>
        <p:spPr>
          <a:xfrm>
            <a:off x="634680" y="1783080"/>
            <a:ext cx="3680280" cy="2107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  <p:sp>
        <p:nvSpPr>
          <p:cNvPr id="36" name="PlaceHolder 3"/>
          <p:cNvSpPr>
            <a:spLocks noGrp="1"/>
          </p:cNvSpPr>
          <p:nvPr>
            <p:ph/>
          </p:nvPr>
        </p:nvSpPr>
        <p:spPr>
          <a:xfrm>
            <a:off x="4499280" y="1783080"/>
            <a:ext cx="3680280" cy="2107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  <p:sp>
        <p:nvSpPr>
          <p:cNvPr id="37" name="PlaceHolder 4"/>
          <p:cNvSpPr>
            <a:spLocks noGrp="1"/>
          </p:cNvSpPr>
          <p:nvPr>
            <p:ph/>
          </p:nvPr>
        </p:nvSpPr>
        <p:spPr>
          <a:xfrm>
            <a:off x="8363880" y="1783080"/>
            <a:ext cx="3680280" cy="2107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  <p:sp>
        <p:nvSpPr>
          <p:cNvPr id="38" name="PlaceHolder 5"/>
          <p:cNvSpPr>
            <a:spLocks noGrp="1"/>
          </p:cNvSpPr>
          <p:nvPr>
            <p:ph/>
          </p:nvPr>
        </p:nvSpPr>
        <p:spPr>
          <a:xfrm>
            <a:off x="634680" y="4091400"/>
            <a:ext cx="3680280" cy="2107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  <p:sp>
        <p:nvSpPr>
          <p:cNvPr id="39" name="PlaceHolder 6"/>
          <p:cNvSpPr>
            <a:spLocks noGrp="1"/>
          </p:cNvSpPr>
          <p:nvPr>
            <p:ph/>
          </p:nvPr>
        </p:nvSpPr>
        <p:spPr>
          <a:xfrm>
            <a:off x="4499280" y="4091400"/>
            <a:ext cx="3680280" cy="2107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  <p:sp>
        <p:nvSpPr>
          <p:cNvPr id="40" name="PlaceHolder 7"/>
          <p:cNvSpPr>
            <a:spLocks noGrp="1"/>
          </p:cNvSpPr>
          <p:nvPr>
            <p:ph/>
          </p:nvPr>
        </p:nvSpPr>
        <p:spPr>
          <a:xfrm>
            <a:off x="8363880" y="4091400"/>
            <a:ext cx="3680280" cy="2107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  <p:sp>
        <p:nvSpPr>
          <p:cNvPr id="9" name="PlaceHolder 8"/>
          <p:cNvSpPr>
            <a:spLocks noGrp="1"/>
          </p:cNvSpPr>
          <p:nvPr>
            <p:ph type="ftr" idx="1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10" name="PlaceHolder 9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D4BFBC14-5703-4C78-B9A6-E0E7238B422A}" type="slidenum">
              <a:t>‹#›</a:t>
            </a:fld>
            <a:endParaRPr/>
          </a:p>
        </p:txBody>
      </p:sp>
      <p:sp>
        <p:nvSpPr>
          <p:cNvPr id="11" name="PlaceHolder 10"/>
          <p:cNvSpPr>
            <a:spLocks noGrp="1"/>
          </p:cNvSpPr>
          <p:nvPr>
            <p:ph type="dt" idx="3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4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fld id="{C4F775D1-4EDA-4B51-9A6A-DE9BF8A677AB}" type="slidenum">
              <a:t>‹#›</a:t>
            </a:fld>
            <a:endParaRPr/>
          </a:p>
        </p:txBody>
      </p:sp>
      <p:sp>
        <p:nvSpPr>
          <p:cNvPr id="4" name="PlaceHolder 3"/>
          <p:cNvSpPr>
            <a:spLocks noGrp="1"/>
          </p:cNvSpPr>
          <p:nvPr>
            <p:ph type="dt" idx="6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6720" cy="1140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en-US" sz="4400" b="0" strike="noStrike" spc="-1">
              <a:latin typeface="Arial"/>
            </a:endParaRPr>
          </a:p>
        </p:txBody>
      </p:sp>
      <p:sp>
        <p:nvSpPr>
          <p:cNvPr id="47" name="PlaceHolder 2"/>
          <p:cNvSpPr>
            <a:spLocks noGrp="1"/>
          </p:cNvSpPr>
          <p:nvPr>
            <p:ph type="subTitle"/>
          </p:nvPr>
        </p:nvSpPr>
        <p:spPr>
          <a:xfrm>
            <a:off x="634680" y="1783080"/>
            <a:ext cx="11429640" cy="44190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en-US" sz="3200" b="0" strike="noStrike" spc="-1"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4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fld id="{887DD81F-54B8-44F4-9CE8-22FAFF10E4B4}" type="slidenum">
              <a:t>‹#›</a:t>
            </a:fld>
            <a:endParaRPr/>
          </a:p>
        </p:txBody>
      </p:sp>
      <p:sp>
        <p:nvSpPr>
          <p:cNvPr id="6" name="PlaceHolder 5"/>
          <p:cNvSpPr>
            <a:spLocks noGrp="1"/>
          </p:cNvSpPr>
          <p:nvPr>
            <p:ph type="dt" idx="6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6720" cy="1140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en-US" sz="4400" b="0" strike="noStrike" spc="-1">
              <a:latin typeface="Arial"/>
            </a:endParaRPr>
          </a:p>
        </p:txBody>
      </p:sp>
      <p:sp>
        <p:nvSpPr>
          <p:cNvPr id="49" name="PlaceHolder 2"/>
          <p:cNvSpPr>
            <a:spLocks noGrp="1"/>
          </p:cNvSpPr>
          <p:nvPr>
            <p:ph/>
          </p:nvPr>
        </p:nvSpPr>
        <p:spPr>
          <a:xfrm>
            <a:off x="634680" y="1783080"/>
            <a:ext cx="11429640" cy="44190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4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fld id="{FC38EAB7-ECC2-469F-BE1D-2F9B6307A420}" type="slidenum">
              <a:t>‹#›</a:t>
            </a:fld>
            <a:endParaRPr/>
          </a:p>
        </p:txBody>
      </p:sp>
      <p:sp>
        <p:nvSpPr>
          <p:cNvPr id="6" name="PlaceHolder 5"/>
          <p:cNvSpPr>
            <a:spLocks noGrp="1"/>
          </p:cNvSpPr>
          <p:nvPr>
            <p:ph type="dt" idx="6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6720" cy="1140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en-US" sz="4400" b="0" strike="noStrike" spc="-1">
              <a:latin typeface="Arial"/>
            </a:endParaRPr>
          </a:p>
        </p:txBody>
      </p:sp>
      <p:sp>
        <p:nvSpPr>
          <p:cNvPr id="51" name="PlaceHolder 2"/>
          <p:cNvSpPr>
            <a:spLocks noGrp="1"/>
          </p:cNvSpPr>
          <p:nvPr>
            <p:ph/>
          </p:nvPr>
        </p:nvSpPr>
        <p:spPr>
          <a:xfrm>
            <a:off x="634680" y="1783080"/>
            <a:ext cx="5577480" cy="44190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  <p:sp>
        <p:nvSpPr>
          <p:cNvPr id="52" name="PlaceHolder 3"/>
          <p:cNvSpPr>
            <a:spLocks noGrp="1"/>
          </p:cNvSpPr>
          <p:nvPr>
            <p:ph/>
          </p:nvPr>
        </p:nvSpPr>
        <p:spPr>
          <a:xfrm>
            <a:off x="6491520" y="1783080"/>
            <a:ext cx="5577480" cy="44190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4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fld id="{624FE8D7-DC23-456D-AFA7-72EEB33262DA}" type="slidenum">
              <a:t>‹#›</a:t>
            </a:fld>
            <a:endParaRPr/>
          </a:p>
        </p:txBody>
      </p:sp>
      <p:sp>
        <p:nvSpPr>
          <p:cNvPr id="7" name="PlaceHolder 6"/>
          <p:cNvSpPr>
            <a:spLocks noGrp="1"/>
          </p:cNvSpPr>
          <p:nvPr>
            <p:ph type="dt" idx="6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6720" cy="1140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en-US" sz="4400" b="0" strike="noStrike" spc="-1"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4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fld id="{F397D79B-FDDD-404A-AD42-F12E8D4FC2B2}" type="slidenum">
              <a:t>‹#›</a:t>
            </a:fld>
            <a:endParaRPr/>
          </a:p>
        </p:txBody>
      </p:sp>
      <p:sp>
        <p:nvSpPr>
          <p:cNvPr id="5" name="PlaceHolder 4"/>
          <p:cNvSpPr>
            <a:spLocks noGrp="1"/>
          </p:cNvSpPr>
          <p:nvPr>
            <p:ph type="dt" idx="6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PlaceHolder 1"/>
          <p:cNvSpPr>
            <a:spLocks noGrp="1"/>
          </p:cNvSpPr>
          <p:nvPr>
            <p:ph type="subTitle"/>
          </p:nvPr>
        </p:nvSpPr>
        <p:spPr>
          <a:xfrm>
            <a:off x="457200" y="274680"/>
            <a:ext cx="8226720" cy="5286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en-US" sz="3200" b="0" strike="noStrike" spc="-1"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4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fld id="{431913D2-8D1E-4763-B9A5-090509E2F3A7}" type="slidenum">
              <a:t>‹#›</a:t>
            </a:fld>
            <a:endParaRPr/>
          </a:p>
        </p:txBody>
      </p:sp>
      <p:sp>
        <p:nvSpPr>
          <p:cNvPr id="5" name="PlaceHolder 4"/>
          <p:cNvSpPr>
            <a:spLocks noGrp="1"/>
          </p:cNvSpPr>
          <p:nvPr>
            <p:ph type="dt" idx="6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6720" cy="1140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en-US" sz="4400" b="0" strike="noStrike" spc="-1">
              <a:latin typeface="Arial"/>
            </a:endParaRPr>
          </a:p>
        </p:txBody>
      </p:sp>
      <p:sp>
        <p:nvSpPr>
          <p:cNvPr id="56" name="PlaceHolder 2"/>
          <p:cNvSpPr>
            <a:spLocks noGrp="1"/>
          </p:cNvSpPr>
          <p:nvPr>
            <p:ph/>
          </p:nvPr>
        </p:nvSpPr>
        <p:spPr>
          <a:xfrm>
            <a:off x="634680" y="1783080"/>
            <a:ext cx="5577480" cy="2107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  <p:sp>
        <p:nvSpPr>
          <p:cNvPr id="57" name="PlaceHolder 3"/>
          <p:cNvSpPr>
            <a:spLocks noGrp="1"/>
          </p:cNvSpPr>
          <p:nvPr>
            <p:ph/>
          </p:nvPr>
        </p:nvSpPr>
        <p:spPr>
          <a:xfrm>
            <a:off x="6491520" y="1783080"/>
            <a:ext cx="5577480" cy="44190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  <p:sp>
        <p:nvSpPr>
          <p:cNvPr id="58" name="PlaceHolder 4"/>
          <p:cNvSpPr>
            <a:spLocks noGrp="1"/>
          </p:cNvSpPr>
          <p:nvPr>
            <p:ph/>
          </p:nvPr>
        </p:nvSpPr>
        <p:spPr>
          <a:xfrm>
            <a:off x="634680" y="4091400"/>
            <a:ext cx="5577480" cy="2107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4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fld id="{E8762030-9CC1-4EB4-A65E-A48C5FF971A9}" type="slidenum">
              <a:t>‹#›</a:t>
            </a:fld>
            <a:endParaRPr/>
          </a:p>
        </p:txBody>
      </p:sp>
      <p:sp>
        <p:nvSpPr>
          <p:cNvPr id="8" name="PlaceHolder 7"/>
          <p:cNvSpPr>
            <a:spLocks noGrp="1"/>
          </p:cNvSpPr>
          <p:nvPr>
            <p:ph type="dt" idx="6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6720" cy="1140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en-US" sz="4400" b="0" strike="noStrike" spc="-1">
              <a:latin typeface="Arial"/>
            </a:endParaRPr>
          </a:p>
        </p:txBody>
      </p:sp>
      <p:sp>
        <p:nvSpPr>
          <p:cNvPr id="6" name="PlaceHolder 2"/>
          <p:cNvSpPr>
            <a:spLocks noGrp="1"/>
          </p:cNvSpPr>
          <p:nvPr>
            <p:ph type="subTitle"/>
          </p:nvPr>
        </p:nvSpPr>
        <p:spPr>
          <a:xfrm>
            <a:off x="634680" y="1783080"/>
            <a:ext cx="11429640" cy="44190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en-US" sz="3200" b="0" strike="noStrike" spc="-1"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1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2" name="PlaceHolder 4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359CC11D-3D71-4083-8418-3809D85036C4}" type="slidenum">
              <a:t>‹#›</a:t>
            </a:fld>
            <a:endParaRPr/>
          </a:p>
        </p:txBody>
      </p:sp>
      <p:sp>
        <p:nvSpPr>
          <p:cNvPr id="3" name="PlaceHolder 5"/>
          <p:cNvSpPr>
            <a:spLocks noGrp="1"/>
          </p:cNvSpPr>
          <p:nvPr>
            <p:ph type="dt" idx="3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6720" cy="1140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en-US" sz="4400" b="0" strike="noStrike" spc="-1">
              <a:latin typeface="Arial"/>
            </a:endParaRPr>
          </a:p>
        </p:txBody>
      </p:sp>
      <p:sp>
        <p:nvSpPr>
          <p:cNvPr id="60" name="PlaceHolder 2"/>
          <p:cNvSpPr>
            <a:spLocks noGrp="1"/>
          </p:cNvSpPr>
          <p:nvPr>
            <p:ph/>
          </p:nvPr>
        </p:nvSpPr>
        <p:spPr>
          <a:xfrm>
            <a:off x="634680" y="1783080"/>
            <a:ext cx="5577480" cy="44190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  <p:sp>
        <p:nvSpPr>
          <p:cNvPr id="61" name="PlaceHolder 3"/>
          <p:cNvSpPr>
            <a:spLocks noGrp="1"/>
          </p:cNvSpPr>
          <p:nvPr>
            <p:ph/>
          </p:nvPr>
        </p:nvSpPr>
        <p:spPr>
          <a:xfrm>
            <a:off x="6491520" y="1783080"/>
            <a:ext cx="5577480" cy="2107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  <p:sp>
        <p:nvSpPr>
          <p:cNvPr id="62" name="PlaceHolder 4"/>
          <p:cNvSpPr>
            <a:spLocks noGrp="1"/>
          </p:cNvSpPr>
          <p:nvPr>
            <p:ph/>
          </p:nvPr>
        </p:nvSpPr>
        <p:spPr>
          <a:xfrm>
            <a:off x="6491520" y="4091400"/>
            <a:ext cx="5577480" cy="2107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4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fld id="{6A531A5F-CA70-4CA6-98A7-B24943FE7587}" type="slidenum">
              <a:t>‹#›</a:t>
            </a:fld>
            <a:endParaRPr/>
          </a:p>
        </p:txBody>
      </p:sp>
      <p:sp>
        <p:nvSpPr>
          <p:cNvPr id="8" name="PlaceHolder 7"/>
          <p:cNvSpPr>
            <a:spLocks noGrp="1"/>
          </p:cNvSpPr>
          <p:nvPr>
            <p:ph type="dt" idx="6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6720" cy="1140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en-US" sz="4400" b="0" strike="noStrike" spc="-1">
              <a:latin typeface="Arial"/>
            </a:endParaRPr>
          </a:p>
        </p:txBody>
      </p:sp>
      <p:sp>
        <p:nvSpPr>
          <p:cNvPr id="64" name="PlaceHolder 2"/>
          <p:cNvSpPr>
            <a:spLocks noGrp="1"/>
          </p:cNvSpPr>
          <p:nvPr>
            <p:ph/>
          </p:nvPr>
        </p:nvSpPr>
        <p:spPr>
          <a:xfrm>
            <a:off x="634680" y="1783080"/>
            <a:ext cx="5577480" cy="2107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  <p:sp>
        <p:nvSpPr>
          <p:cNvPr id="65" name="PlaceHolder 3"/>
          <p:cNvSpPr>
            <a:spLocks noGrp="1"/>
          </p:cNvSpPr>
          <p:nvPr>
            <p:ph/>
          </p:nvPr>
        </p:nvSpPr>
        <p:spPr>
          <a:xfrm>
            <a:off x="6491520" y="1783080"/>
            <a:ext cx="5577480" cy="2107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  <p:sp>
        <p:nvSpPr>
          <p:cNvPr id="66" name="PlaceHolder 4"/>
          <p:cNvSpPr>
            <a:spLocks noGrp="1"/>
          </p:cNvSpPr>
          <p:nvPr>
            <p:ph/>
          </p:nvPr>
        </p:nvSpPr>
        <p:spPr>
          <a:xfrm>
            <a:off x="634680" y="4091400"/>
            <a:ext cx="11429640" cy="2107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4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fld id="{18398E4F-7D65-4827-A635-E1C71B310AA6}" type="slidenum">
              <a:t>‹#›</a:t>
            </a:fld>
            <a:endParaRPr/>
          </a:p>
        </p:txBody>
      </p:sp>
      <p:sp>
        <p:nvSpPr>
          <p:cNvPr id="8" name="PlaceHolder 7"/>
          <p:cNvSpPr>
            <a:spLocks noGrp="1"/>
          </p:cNvSpPr>
          <p:nvPr>
            <p:ph type="dt" idx="6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6720" cy="1140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en-US" sz="4400" b="0" strike="noStrike" spc="-1">
              <a:latin typeface="Arial"/>
            </a:endParaRPr>
          </a:p>
        </p:txBody>
      </p:sp>
      <p:sp>
        <p:nvSpPr>
          <p:cNvPr id="68" name="PlaceHolder 2"/>
          <p:cNvSpPr>
            <a:spLocks noGrp="1"/>
          </p:cNvSpPr>
          <p:nvPr>
            <p:ph/>
          </p:nvPr>
        </p:nvSpPr>
        <p:spPr>
          <a:xfrm>
            <a:off x="634680" y="1783080"/>
            <a:ext cx="11429640" cy="2107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  <p:sp>
        <p:nvSpPr>
          <p:cNvPr id="69" name="PlaceHolder 3"/>
          <p:cNvSpPr>
            <a:spLocks noGrp="1"/>
          </p:cNvSpPr>
          <p:nvPr>
            <p:ph/>
          </p:nvPr>
        </p:nvSpPr>
        <p:spPr>
          <a:xfrm>
            <a:off x="634680" y="4091400"/>
            <a:ext cx="11429640" cy="2107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4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fld id="{21955253-6FB3-482F-9BBB-48CBCFF089E2}" type="slidenum">
              <a:t>‹#›</a:t>
            </a:fld>
            <a:endParaRPr/>
          </a:p>
        </p:txBody>
      </p:sp>
      <p:sp>
        <p:nvSpPr>
          <p:cNvPr id="7" name="PlaceHolder 6"/>
          <p:cNvSpPr>
            <a:spLocks noGrp="1"/>
          </p:cNvSpPr>
          <p:nvPr>
            <p:ph type="dt" idx="6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6720" cy="1140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en-US" sz="4400" b="0" strike="noStrike" spc="-1">
              <a:latin typeface="Arial"/>
            </a:endParaRPr>
          </a:p>
        </p:txBody>
      </p:sp>
      <p:sp>
        <p:nvSpPr>
          <p:cNvPr id="71" name="PlaceHolder 2"/>
          <p:cNvSpPr>
            <a:spLocks noGrp="1"/>
          </p:cNvSpPr>
          <p:nvPr>
            <p:ph/>
          </p:nvPr>
        </p:nvSpPr>
        <p:spPr>
          <a:xfrm>
            <a:off x="634680" y="1783080"/>
            <a:ext cx="5577480" cy="2107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  <p:sp>
        <p:nvSpPr>
          <p:cNvPr id="72" name="PlaceHolder 3"/>
          <p:cNvSpPr>
            <a:spLocks noGrp="1"/>
          </p:cNvSpPr>
          <p:nvPr>
            <p:ph/>
          </p:nvPr>
        </p:nvSpPr>
        <p:spPr>
          <a:xfrm>
            <a:off x="6491520" y="1783080"/>
            <a:ext cx="5577480" cy="2107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  <p:sp>
        <p:nvSpPr>
          <p:cNvPr id="73" name="PlaceHolder 4"/>
          <p:cNvSpPr>
            <a:spLocks noGrp="1"/>
          </p:cNvSpPr>
          <p:nvPr>
            <p:ph/>
          </p:nvPr>
        </p:nvSpPr>
        <p:spPr>
          <a:xfrm>
            <a:off x="634680" y="4091400"/>
            <a:ext cx="5577480" cy="2107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  <p:sp>
        <p:nvSpPr>
          <p:cNvPr id="74" name="PlaceHolder 5"/>
          <p:cNvSpPr>
            <a:spLocks noGrp="1"/>
          </p:cNvSpPr>
          <p:nvPr>
            <p:ph/>
          </p:nvPr>
        </p:nvSpPr>
        <p:spPr>
          <a:xfrm>
            <a:off x="6491520" y="4091400"/>
            <a:ext cx="5577480" cy="2107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  <p:sp>
        <p:nvSpPr>
          <p:cNvPr id="7" name="PlaceHolder 6"/>
          <p:cNvSpPr>
            <a:spLocks noGrp="1"/>
          </p:cNvSpPr>
          <p:nvPr>
            <p:ph type="ftr" idx="4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8" name="PlaceHolder 7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fld id="{0417D1E4-B297-416D-A4A6-0D1D5F7CC26A}" type="slidenum">
              <a:t>‹#›</a:t>
            </a:fld>
            <a:endParaRPr/>
          </a:p>
        </p:txBody>
      </p:sp>
      <p:sp>
        <p:nvSpPr>
          <p:cNvPr id="9" name="PlaceHolder 8"/>
          <p:cNvSpPr>
            <a:spLocks noGrp="1"/>
          </p:cNvSpPr>
          <p:nvPr>
            <p:ph type="dt" idx="6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6720" cy="1140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en-US" sz="4400" b="0" strike="noStrike" spc="-1">
              <a:latin typeface="Arial"/>
            </a:endParaRPr>
          </a:p>
        </p:txBody>
      </p:sp>
      <p:sp>
        <p:nvSpPr>
          <p:cNvPr id="76" name="PlaceHolder 2"/>
          <p:cNvSpPr>
            <a:spLocks noGrp="1"/>
          </p:cNvSpPr>
          <p:nvPr>
            <p:ph/>
          </p:nvPr>
        </p:nvSpPr>
        <p:spPr>
          <a:xfrm>
            <a:off x="634680" y="1783080"/>
            <a:ext cx="3680280" cy="2107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  <p:sp>
        <p:nvSpPr>
          <p:cNvPr id="77" name="PlaceHolder 3"/>
          <p:cNvSpPr>
            <a:spLocks noGrp="1"/>
          </p:cNvSpPr>
          <p:nvPr>
            <p:ph/>
          </p:nvPr>
        </p:nvSpPr>
        <p:spPr>
          <a:xfrm>
            <a:off x="4499280" y="1783080"/>
            <a:ext cx="3680280" cy="2107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  <p:sp>
        <p:nvSpPr>
          <p:cNvPr id="78" name="PlaceHolder 4"/>
          <p:cNvSpPr>
            <a:spLocks noGrp="1"/>
          </p:cNvSpPr>
          <p:nvPr>
            <p:ph/>
          </p:nvPr>
        </p:nvSpPr>
        <p:spPr>
          <a:xfrm>
            <a:off x="8363880" y="1783080"/>
            <a:ext cx="3680280" cy="2107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  <p:sp>
        <p:nvSpPr>
          <p:cNvPr id="79" name="PlaceHolder 5"/>
          <p:cNvSpPr>
            <a:spLocks noGrp="1"/>
          </p:cNvSpPr>
          <p:nvPr>
            <p:ph/>
          </p:nvPr>
        </p:nvSpPr>
        <p:spPr>
          <a:xfrm>
            <a:off x="634680" y="4091400"/>
            <a:ext cx="3680280" cy="2107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  <p:sp>
        <p:nvSpPr>
          <p:cNvPr id="80" name="PlaceHolder 6"/>
          <p:cNvSpPr>
            <a:spLocks noGrp="1"/>
          </p:cNvSpPr>
          <p:nvPr>
            <p:ph/>
          </p:nvPr>
        </p:nvSpPr>
        <p:spPr>
          <a:xfrm>
            <a:off x="4499280" y="4091400"/>
            <a:ext cx="3680280" cy="2107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  <p:sp>
        <p:nvSpPr>
          <p:cNvPr id="81" name="PlaceHolder 7"/>
          <p:cNvSpPr>
            <a:spLocks noGrp="1"/>
          </p:cNvSpPr>
          <p:nvPr>
            <p:ph/>
          </p:nvPr>
        </p:nvSpPr>
        <p:spPr>
          <a:xfrm>
            <a:off x="8363880" y="4091400"/>
            <a:ext cx="3680280" cy="2107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  <p:sp>
        <p:nvSpPr>
          <p:cNvPr id="9" name="PlaceHolder 8"/>
          <p:cNvSpPr>
            <a:spLocks noGrp="1"/>
          </p:cNvSpPr>
          <p:nvPr>
            <p:ph type="ftr" idx="4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10" name="PlaceHolder 9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fld id="{88539466-AC94-4AF5-A248-F39BF392588B}" type="slidenum">
              <a:t>‹#›</a:t>
            </a:fld>
            <a:endParaRPr/>
          </a:p>
        </p:txBody>
      </p:sp>
      <p:sp>
        <p:nvSpPr>
          <p:cNvPr id="11" name="PlaceHolder 10"/>
          <p:cNvSpPr>
            <a:spLocks noGrp="1"/>
          </p:cNvSpPr>
          <p:nvPr>
            <p:ph type="dt" idx="6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6720" cy="1140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en-US" sz="4400" b="0" strike="noStrike" spc="-1">
              <a:latin typeface="Arial"/>
            </a:endParaRPr>
          </a:p>
        </p:txBody>
      </p:sp>
      <p:sp>
        <p:nvSpPr>
          <p:cNvPr id="8" name="PlaceHolder 2"/>
          <p:cNvSpPr>
            <a:spLocks noGrp="1"/>
          </p:cNvSpPr>
          <p:nvPr>
            <p:ph/>
          </p:nvPr>
        </p:nvSpPr>
        <p:spPr>
          <a:xfrm>
            <a:off x="634680" y="1783080"/>
            <a:ext cx="11429640" cy="44190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1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05F784CB-BD7C-440B-8A23-1FDB0AC3ADEA}" type="slidenum">
              <a:t>‹#›</a:t>
            </a:fld>
            <a:endParaRPr/>
          </a:p>
        </p:txBody>
      </p:sp>
      <p:sp>
        <p:nvSpPr>
          <p:cNvPr id="6" name="PlaceHolder 5"/>
          <p:cNvSpPr>
            <a:spLocks noGrp="1"/>
          </p:cNvSpPr>
          <p:nvPr>
            <p:ph type="dt" idx="3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6720" cy="1140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en-US" sz="4400" b="0" strike="noStrike" spc="-1">
              <a:latin typeface="Arial"/>
            </a:endParaRPr>
          </a:p>
        </p:txBody>
      </p:sp>
      <p:sp>
        <p:nvSpPr>
          <p:cNvPr id="10" name="PlaceHolder 2"/>
          <p:cNvSpPr>
            <a:spLocks noGrp="1"/>
          </p:cNvSpPr>
          <p:nvPr>
            <p:ph/>
          </p:nvPr>
        </p:nvSpPr>
        <p:spPr>
          <a:xfrm>
            <a:off x="634680" y="1783080"/>
            <a:ext cx="5577480" cy="44190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  <p:sp>
        <p:nvSpPr>
          <p:cNvPr id="11" name="PlaceHolder 3"/>
          <p:cNvSpPr>
            <a:spLocks noGrp="1"/>
          </p:cNvSpPr>
          <p:nvPr>
            <p:ph/>
          </p:nvPr>
        </p:nvSpPr>
        <p:spPr>
          <a:xfrm>
            <a:off x="6491520" y="1783080"/>
            <a:ext cx="5577480" cy="44190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1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72738692-A03A-4854-BFFF-06D7E131F749}" type="slidenum">
              <a:t>‹#›</a:t>
            </a:fld>
            <a:endParaRPr/>
          </a:p>
        </p:txBody>
      </p:sp>
      <p:sp>
        <p:nvSpPr>
          <p:cNvPr id="7" name="PlaceHolder 6"/>
          <p:cNvSpPr>
            <a:spLocks noGrp="1"/>
          </p:cNvSpPr>
          <p:nvPr>
            <p:ph type="dt" idx="3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6720" cy="1140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en-US" sz="4400" b="0" strike="noStrike" spc="-1"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1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4D814819-76CE-4CA0-B697-0007D941AF8B}" type="slidenum">
              <a:t>‹#›</a:t>
            </a:fld>
            <a:endParaRPr/>
          </a:p>
        </p:txBody>
      </p:sp>
      <p:sp>
        <p:nvSpPr>
          <p:cNvPr id="5" name="PlaceHolder 4"/>
          <p:cNvSpPr>
            <a:spLocks noGrp="1"/>
          </p:cNvSpPr>
          <p:nvPr>
            <p:ph type="dt" idx="3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subTitle"/>
          </p:nvPr>
        </p:nvSpPr>
        <p:spPr>
          <a:xfrm>
            <a:off x="457200" y="274680"/>
            <a:ext cx="8226720" cy="5286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en-US" sz="3200" b="0" strike="noStrike" spc="-1"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1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0F4E2E72-F1A9-447F-90FA-67C6B267B04A}" type="slidenum">
              <a:t>‹#›</a:t>
            </a:fld>
            <a:endParaRPr/>
          </a:p>
        </p:txBody>
      </p:sp>
      <p:sp>
        <p:nvSpPr>
          <p:cNvPr id="5" name="PlaceHolder 4"/>
          <p:cNvSpPr>
            <a:spLocks noGrp="1"/>
          </p:cNvSpPr>
          <p:nvPr>
            <p:ph type="dt" idx="3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6720" cy="1140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en-US" sz="4400" b="0" strike="noStrike" spc="-1">
              <a:latin typeface="Arial"/>
            </a:endParaRPr>
          </a:p>
        </p:txBody>
      </p:sp>
      <p:sp>
        <p:nvSpPr>
          <p:cNvPr id="15" name="PlaceHolder 2"/>
          <p:cNvSpPr>
            <a:spLocks noGrp="1"/>
          </p:cNvSpPr>
          <p:nvPr>
            <p:ph/>
          </p:nvPr>
        </p:nvSpPr>
        <p:spPr>
          <a:xfrm>
            <a:off x="634680" y="1783080"/>
            <a:ext cx="5577480" cy="2107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  <p:sp>
        <p:nvSpPr>
          <p:cNvPr id="16" name="PlaceHolder 3"/>
          <p:cNvSpPr>
            <a:spLocks noGrp="1"/>
          </p:cNvSpPr>
          <p:nvPr>
            <p:ph/>
          </p:nvPr>
        </p:nvSpPr>
        <p:spPr>
          <a:xfrm>
            <a:off x="6491520" y="1783080"/>
            <a:ext cx="5577480" cy="44190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  <p:sp>
        <p:nvSpPr>
          <p:cNvPr id="17" name="PlaceHolder 4"/>
          <p:cNvSpPr>
            <a:spLocks noGrp="1"/>
          </p:cNvSpPr>
          <p:nvPr>
            <p:ph/>
          </p:nvPr>
        </p:nvSpPr>
        <p:spPr>
          <a:xfrm>
            <a:off x="634680" y="4091400"/>
            <a:ext cx="5577480" cy="2107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1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65E64823-6FFE-4688-AA26-17D0A8F43DF4}" type="slidenum">
              <a:t>‹#›</a:t>
            </a:fld>
            <a:endParaRPr/>
          </a:p>
        </p:txBody>
      </p:sp>
      <p:sp>
        <p:nvSpPr>
          <p:cNvPr id="8" name="PlaceHolder 7"/>
          <p:cNvSpPr>
            <a:spLocks noGrp="1"/>
          </p:cNvSpPr>
          <p:nvPr>
            <p:ph type="dt" idx="3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6720" cy="1140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en-US" sz="4400" b="0" strike="noStrike" spc="-1">
              <a:latin typeface="Arial"/>
            </a:endParaRPr>
          </a:p>
        </p:txBody>
      </p:sp>
      <p:sp>
        <p:nvSpPr>
          <p:cNvPr id="19" name="PlaceHolder 2"/>
          <p:cNvSpPr>
            <a:spLocks noGrp="1"/>
          </p:cNvSpPr>
          <p:nvPr>
            <p:ph/>
          </p:nvPr>
        </p:nvSpPr>
        <p:spPr>
          <a:xfrm>
            <a:off x="634680" y="1783080"/>
            <a:ext cx="5577480" cy="44190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  <p:sp>
        <p:nvSpPr>
          <p:cNvPr id="20" name="PlaceHolder 3"/>
          <p:cNvSpPr>
            <a:spLocks noGrp="1"/>
          </p:cNvSpPr>
          <p:nvPr>
            <p:ph/>
          </p:nvPr>
        </p:nvSpPr>
        <p:spPr>
          <a:xfrm>
            <a:off x="6491520" y="1783080"/>
            <a:ext cx="5577480" cy="2107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  <p:sp>
        <p:nvSpPr>
          <p:cNvPr id="21" name="PlaceHolder 4"/>
          <p:cNvSpPr>
            <a:spLocks noGrp="1"/>
          </p:cNvSpPr>
          <p:nvPr>
            <p:ph/>
          </p:nvPr>
        </p:nvSpPr>
        <p:spPr>
          <a:xfrm>
            <a:off x="6491520" y="4091400"/>
            <a:ext cx="5577480" cy="2107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1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210C1023-74FC-4C18-AA27-2B2DE60F25EB}" type="slidenum">
              <a:t>‹#›</a:t>
            </a:fld>
            <a:endParaRPr/>
          </a:p>
        </p:txBody>
      </p:sp>
      <p:sp>
        <p:nvSpPr>
          <p:cNvPr id="8" name="PlaceHolder 7"/>
          <p:cNvSpPr>
            <a:spLocks noGrp="1"/>
          </p:cNvSpPr>
          <p:nvPr>
            <p:ph type="dt" idx="3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6720" cy="1140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en-US" sz="4400" b="0" strike="noStrike" spc="-1">
              <a:latin typeface="Arial"/>
            </a:endParaRPr>
          </a:p>
        </p:txBody>
      </p:sp>
      <p:sp>
        <p:nvSpPr>
          <p:cNvPr id="23" name="PlaceHolder 2"/>
          <p:cNvSpPr>
            <a:spLocks noGrp="1"/>
          </p:cNvSpPr>
          <p:nvPr>
            <p:ph/>
          </p:nvPr>
        </p:nvSpPr>
        <p:spPr>
          <a:xfrm>
            <a:off x="634680" y="1783080"/>
            <a:ext cx="5577480" cy="2107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  <p:sp>
        <p:nvSpPr>
          <p:cNvPr id="24" name="PlaceHolder 3"/>
          <p:cNvSpPr>
            <a:spLocks noGrp="1"/>
          </p:cNvSpPr>
          <p:nvPr>
            <p:ph/>
          </p:nvPr>
        </p:nvSpPr>
        <p:spPr>
          <a:xfrm>
            <a:off x="6491520" y="1783080"/>
            <a:ext cx="5577480" cy="2107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  <p:sp>
        <p:nvSpPr>
          <p:cNvPr id="25" name="PlaceHolder 4"/>
          <p:cNvSpPr>
            <a:spLocks noGrp="1"/>
          </p:cNvSpPr>
          <p:nvPr>
            <p:ph/>
          </p:nvPr>
        </p:nvSpPr>
        <p:spPr>
          <a:xfrm>
            <a:off x="634680" y="4091400"/>
            <a:ext cx="11429640" cy="2107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1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D9EB0EDB-2914-4194-A3A0-4588491BF867}" type="slidenum">
              <a:t>‹#›</a:t>
            </a:fld>
            <a:endParaRPr/>
          </a:p>
        </p:txBody>
      </p:sp>
      <p:sp>
        <p:nvSpPr>
          <p:cNvPr id="8" name="PlaceHolder 7"/>
          <p:cNvSpPr>
            <a:spLocks noGrp="1"/>
          </p:cNvSpPr>
          <p:nvPr>
            <p:ph type="dt" idx="3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ftr" idx="1"/>
          </p:nvPr>
        </p:nvSpPr>
        <p:spPr>
          <a:xfrm>
            <a:off x="3124080" y="6356520"/>
            <a:ext cx="2892600" cy="36216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Autofit/>
          </a:bodyPr>
          <a:lstStyle>
            <a:lvl1pPr algn="ctr">
              <a:lnSpc>
                <a:spcPct val="100000"/>
              </a:lnSpc>
              <a:buNone/>
              <a:defRPr lang="en-US" sz="1400" b="0" strike="noStrike" spc="-1">
                <a:latin typeface="Times New Roman"/>
              </a:defRPr>
            </a:lvl1pPr>
          </a:lstStyle>
          <a:p>
            <a:pPr algn="ctr">
              <a:lnSpc>
                <a:spcPct val="100000"/>
              </a:lnSpc>
              <a:buNone/>
            </a:pPr>
            <a:r>
              <a:rPr lang="en-US" sz="1400" b="0" strike="noStrike" spc="-1">
                <a:latin typeface="Times New Roman"/>
              </a:rPr>
              <a:t>&lt;footer&gt;</a:t>
            </a:r>
          </a:p>
        </p:txBody>
      </p:sp>
      <p:sp>
        <p:nvSpPr>
          <p:cNvPr id="6" name="PlaceHolder 2"/>
          <p:cNvSpPr>
            <a:spLocks noGrp="1"/>
          </p:cNvSpPr>
          <p:nvPr>
            <p:ph type="sldNum" idx="2"/>
          </p:nvPr>
        </p:nvSpPr>
        <p:spPr>
          <a:xfrm>
            <a:off x="6553080" y="6356520"/>
            <a:ext cx="2130840" cy="36216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Autofit/>
          </a:bodyPr>
          <a:lstStyle>
            <a:lvl1pPr algn="r">
              <a:lnSpc>
                <a:spcPct val="100000"/>
              </a:lnSpc>
              <a:buNone/>
              <a:defRPr lang="en-US" sz="1200" b="0" strike="noStrike" spc="-1">
                <a:solidFill>
                  <a:srgbClr val="8B8B8B"/>
                </a:solidFill>
                <a:latin typeface="Calibri"/>
              </a:defRPr>
            </a:lvl1pPr>
          </a:lstStyle>
          <a:p>
            <a:pPr algn="r">
              <a:lnSpc>
                <a:spcPct val="100000"/>
              </a:lnSpc>
              <a:buNone/>
            </a:pPr>
            <a:fld id="{4EC37E8C-44AB-4FFC-90A4-D64A5F89F89C}" type="slidenum">
              <a:rPr lang="en-US" sz="1200" b="0" strike="noStrike" spc="-1">
                <a:solidFill>
                  <a:srgbClr val="8B8B8B"/>
                </a:solidFill>
                <a:latin typeface="Calibri"/>
              </a:rPr>
              <a:t>‹#›</a:t>
            </a:fld>
            <a:endParaRPr lang="en-US" sz="1200" b="0" strike="noStrike" spc="-1">
              <a:latin typeface="Times New Roman"/>
            </a:endParaRPr>
          </a:p>
        </p:txBody>
      </p:sp>
      <p:sp>
        <p:nvSpPr>
          <p:cNvPr id="2" name="PlaceHolder 3"/>
          <p:cNvSpPr>
            <a:spLocks noGrp="1"/>
          </p:cNvSpPr>
          <p:nvPr>
            <p:ph type="dt" idx="3"/>
          </p:nvPr>
        </p:nvSpPr>
        <p:spPr>
          <a:xfrm>
            <a:off x="457200" y="6356520"/>
            <a:ext cx="2130840" cy="36216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Autofit/>
          </a:bodyPr>
          <a:lstStyle>
            <a:lvl1pPr>
              <a:defRPr lang="en-US" sz="1400" b="0" strike="noStrike" spc="-1">
                <a:latin typeface="Times New Roman"/>
              </a:defRPr>
            </a:lvl1pPr>
          </a:lstStyle>
          <a:p>
            <a:r>
              <a:rPr lang="en-US" sz="1400" b="0" strike="noStrike" spc="-1">
                <a:latin typeface="Times New Roman"/>
              </a:rPr>
              <a:t>&lt;date/time&gt;</a:t>
            </a:r>
          </a:p>
        </p:txBody>
      </p:sp>
      <p:sp>
        <p:nvSpPr>
          <p:cNvPr id="3" name="PlaceHolder 4"/>
          <p:cNvSpPr>
            <a:spLocks noGrp="1"/>
          </p:cNvSpPr>
          <p:nvPr>
            <p:ph type="title"/>
          </p:nvPr>
        </p:nvSpPr>
        <p:spPr>
          <a:xfrm>
            <a:off x="634680" y="303840"/>
            <a:ext cx="11429640" cy="12718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r>
              <a:rPr lang="en-US" sz="4400" b="0" strike="noStrike" spc="-1">
                <a:latin typeface="Arial"/>
              </a:rPr>
              <a:t>Click to edit the title text format</a:t>
            </a:r>
          </a:p>
        </p:txBody>
      </p:sp>
      <p:sp>
        <p:nvSpPr>
          <p:cNvPr id="4" name="PlaceHolder 5"/>
          <p:cNvSpPr>
            <a:spLocks noGrp="1"/>
          </p:cNvSpPr>
          <p:nvPr>
            <p:ph type="body"/>
          </p:nvPr>
        </p:nvSpPr>
        <p:spPr>
          <a:xfrm>
            <a:off x="634680" y="1783080"/>
            <a:ext cx="11429640" cy="44190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3200" b="0" strike="noStrike" spc="-1">
                <a:latin typeface="Arial"/>
              </a:rPr>
              <a:t>Click to edit the outline text format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2800" b="0" strike="noStrike" spc="-1">
                <a:latin typeface="Arial"/>
              </a:rPr>
              <a:t>Second Outline Level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400" b="0" strike="noStrike" spc="-1">
                <a:latin typeface="Arial"/>
              </a:rPr>
              <a:t>Third Outline Level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2000" b="0" strike="noStrike" spc="-1">
                <a:latin typeface="Arial"/>
              </a:rPr>
              <a:t>Fourth Outline Level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000" b="0" strike="noStrike" spc="-1">
                <a:latin typeface="Arial"/>
              </a:rPr>
              <a:t>Fifth Outline Level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000" b="0" strike="noStrike" spc="-1">
                <a:latin typeface="Arial"/>
              </a:rPr>
              <a:t>Sixth Outline Level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000" b="0" strike="noStrike" spc="-1">
                <a:latin typeface="Arial"/>
              </a:rPr>
              <a:t>Seventh Outline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6720" cy="1140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r>
              <a:rPr lang="en-US" sz="1800" b="0" strike="noStrike" spc="-1">
                <a:latin typeface="Arial"/>
              </a:rPr>
              <a:t>Click to edit the title text format</a:t>
            </a:r>
          </a:p>
        </p:txBody>
      </p:sp>
      <p:sp>
        <p:nvSpPr>
          <p:cNvPr id="42" name="PlaceHolder 2"/>
          <p:cNvSpPr>
            <a:spLocks noGrp="1"/>
          </p:cNvSpPr>
          <p:nvPr>
            <p:ph type="ftr" idx="4"/>
          </p:nvPr>
        </p:nvSpPr>
        <p:spPr>
          <a:xfrm>
            <a:off x="3124080" y="6356520"/>
            <a:ext cx="2892600" cy="36216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Autofit/>
          </a:bodyPr>
          <a:lstStyle>
            <a:lvl1pPr algn="ctr">
              <a:lnSpc>
                <a:spcPct val="100000"/>
              </a:lnSpc>
              <a:buNone/>
              <a:defRPr lang="en-US" sz="1400" b="0" strike="noStrike" spc="-1">
                <a:latin typeface="Times New Roman"/>
              </a:defRPr>
            </a:lvl1pPr>
          </a:lstStyle>
          <a:p>
            <a:pPr algn="ctr">
              <a:lnSpc>
                <a:spcPct val="100000"/>
              </a:lnSpc>
              <a:buNone/>
            </a:pPr>
            <a:r>
              <a:rPr lang="en-US" sz="1400" b="0" strike="noStrike" spc="-1">
                <a:latin typeface="Times New Roman"/>
              </a:rPr>
              <a:t>&lt;footer&gt;</a:t>
            </a:r>
          </a:p>
        </p:txBody>
      </p:sp>
      <p:sp>
        <p:nvSpPr>
          <p:cNvPr id="43" name="PlaceHolder 3"/>
          <p:cNvSpPr>
            <a:spLocks noGrp="1"/>
          </p:cNvSpPr>
          <p:nvPr>
            <p:ph type="sldNum" idx="5"/>
          </p:nvPr>
        </p:nvSpPr>
        <p:spPr>
          <a:xfrm>
            <a:off x="6553080" y="6356520"/>
            <a:ext cx="2130840" cy="36216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Autofit/>
          </a:bodyPr>
          <a:lstStyle>
            <a:lvl1pPr algn="r">
              <a:lnSpc>
                <a:spcPct val="100000"/>
              </a:lnSpc>
              <a:buNone/>
              <a:defRPr lang="en-US" sz="1200" b="0" strike="noStrike" spc="-1">
                <a:solidFill>
                  <a:srgbClr val="8B8B8B"/>
                </a:solidFill>
                <a:latin typeface="Calibri"/>
              </a:defRPr>
            </a:lvl1pPr>
          </a:lstStyle>
          <a:p>
            <a:pPr algn="r">
              <a:lnSpc>
                <a:spcPct val="100000"/>
              </a:lnSpc>
              <a:buNone/>
            </a:pPr>
            <a:fld id="{07829CB0-8DD0-47C6-8014-C1216C3F2733}" type="slidenum">
              <a:rPr lang="en-US" sz="1200" b="0" strike="noStrike" spc="-1">
                <a:solidFill>
                  <a:srgbClr val="8B8B8B"/>
                </a:solidFill>
                <a:latin typeface="Calibri"/>
              </a:rPr>
              <a:t>‹#›</a:t>
            </a:fld>
            <a:endParaRPr lang="en-US" sz="1200" b="0" strike="noStrike" spc="-1">
              <a:latin typeface="Times New Roman"/>
            </a:endParaRPr>
          </a:p>
        </p:txBody>
      </p:sp>
      <p:sp>
        <p:nvSpPr>
          <p:cNvPr id="44" name="PlaceHolder 4"/>
          <p:cNvSpPr>
            <a:spLocks noGrp="1"/>
          </p:cNvSpPr>
          <p:nvPr>
            <p:ph type="dt" idx="6"/>
          </p:nvPr>
        </p:nvSpPr>
        <p:spPr>
          <a:xfrm>
            <a:off x="457200" y="6356520"/>
            <a:ext cx="2130840" cy="36216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Autofit/>
          </a:bodyPr>
          <a:lstStyle>
            <a:lvl1pPr>
              <a:defRPr lang="en-US" sz="1400" b="0" strike="noStrike" spc="-1">
                <a:latin typeface="Times New Roman"/>
              </a:defRPr>
            </a:lvl1pPr>
          </a:lstStyle>
          <a:p>
            <a:r>
              <a:rPr lang="en-US" sz="1400" b="0" strike="noStrike" spc="-1">
                <a:latin typeface="Times New Roman"/>
              </a:rPr>
              <a:t>&lt;date/time&gt;</a:t>
            </a:r>
          </a:p>
        </p:txBody>
      </p:sp>
      <p:sp>
        <p:nvSpPr>
          <p:cNvPr id="45" name="PlaceHolder 5"/>
          <p:cNvSpPr>
            <a:spLocks noGrp="1"/>
          </p:cNvSpPr>
          <p:nvPr>
            <p:ph type="body"/>
          </p:nvPr>
        </p:nvSpPr>
        <p:spPr>
          <a:xfrm>
            <a:off x="634680" y="1783080"/>
            <a:ext cx="11429640" cy="44190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3200" b="0" strike="noStrike" spc="-1">
                <a:latin typeface="Arial"/>
              </a:rPr>
              <a:t>Click to edit the outline text format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2800" b="0" strike="noStrike" spc="-1">
                <a:latin typeface="Arial"/>
              </a:rPr>
              <a:t>Second Outline Level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400" b="0" strike="noStrike" spc="-1">
                <a:latin typeface="Arial"/>
              </a:rPr>
              <a:t>Third Outline Level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2000" b="0" strike="noStrike" spc="-1">
                <a:latin typeface="Arial"/>
              </a:rPr>
              <a:t>Fourth Outline Level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000" b="0" strike="noStrike" spc="-1">
                <a:latin typeface="Arial"/>
              </a:rPr>
              <a:t>Fifth Outline Level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000" b="0" strike="noStrike" spc="-1">
                <a:latin typeface="Arial"/>
              </a:rPr>
              <a:t>Sixth Outline Level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000" b="0" strike="noStrike" spc="-1">
                <a:latin typeface="Arial"/>
              </a:rPr>
              <a:t>Seventh Outline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3" Type="http://schemas.openxmlformats.org/officeDocument/2006/relationships/image" Target="../media/image2.jpg"/><Relationship Id="rId7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eg"/><Relationship Id="rId5" Type="http://schemas.openxmlformats.org/officeDocument/2006/relationships/image" Target="../media/image4.jpg"/><Relationship Id="rId4" Type="http://schemas.openxmlformats.org/officeDocument/2006/relationships/image" Target="../media/image3.jpg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7" Type="http://schemas.openxmlformats.org/officeDocument/2006/relationships/image" Target="../media/image57.jp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56.jpg"/><Relationship Id="rId5" Type="http://schemas.openxmlformats.org/officeDocument/2006/relationships/image" Target="../media/image55.jpg"/><Relationship Id="rId4" Type="http://schemas.openxmlformats.org/officeDocument/2006/relationships/image" Target="../media/image54.jp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0.jpg"/><Relationship Id="rId3" Type="http://schemas.microsoft.com/office/2007/relationships/hdphoto" Target="../media/hdphoto1.wdp"/><Relationship Id="rId7" Type="http://schemas.openxmlformats.org/officeDocument/2006/relationships/image" Target="../media/image64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59.jpg"/><Relationship Id="rId5" Type="http://schemas.openxmlformats.org/officeDocument/2006/relationships/image" Target="../media/image58.jpg"/><Relationship Id="rId4" Type="http://schemas.openxmlformats.org/officeDocument/2006/relationships/image" Target="../media/image61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eg"/><Relationship Id="rId3" Type="http://schemas.openxmlformats.org/officeDocument/2006/relationships/image" Target="../media/image63.png"/><Relationship Id="rId7" Type="http://schemas.openxmlformats.org/officeDocument/2006/relationships/image" Target="../media/image70.png"/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17.xml"/><Relationship Id="rId5" Type="http://schemas.openxmlformats.org/officeDocument/2006/relationships/image" Target="../media/image66.png"/><Relationship Id="rId4" Type="http://schemas.openxmlformats.org/officeDocument/2006/relationships/image" Target="../media/image65.png"/><Relationship Id="rId9" Type="http://schemas.microsoft.com/office/2007/relationships/hdphoto" Target="../media/hdphoto1.wdp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5.png"/><Relationship Id="rId3" Type="http://schemas.microsoft.com/office/2007/relationships/hdphoto" Target="../media/hdphoto1.wdp"/><Relationship Id="rId7" Type="http://schemas.openxmlformats.org/officeDocument/2006/relationships/image" Target="../media/image74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73.png"/><Relationship Id="rId5" Type="http://schemas.openxmlformats.org/officeDocument/2006/relationships/image" Target="../media/image68.jpg"/><Relationship Id="rId4" Type="http://schemas.openxmlformats.org/officeDocument/2006/relationships/image" Target="../media/image67.png"/></Relationships>
</file>

<file path=ppt/slides/_rels/slide1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71.png"/><Relationship Id="rId5" Type="http://schemas.openxmlformats.org/officeDocument/2006/relationships/image" Target="../media/image69.png"/><Relationship Id="rId4" Type="http://schemas.openxmlformats.org/officeDocument/2006/relationships/image" Target="../media/image10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8.png"/><Relationship Id="rId3" Type="http://schemas.microsoft.com/office/2007/relationships/hdphoto" Target="../media/hdphoto1.wdp"/><Relationship Id="rId7" Type="http://schemas.openxmlformats.org/officeDocument/2006/relationships/image" Target="../media/image81.png"/><Relationship Id="rId12" Type="http://schemas.openxmlformats.org/officeDocument/2006/relationships/image" Target="../media/image80.jp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77.png"/><Relationship Id="rId11" Type="http://schemas.openxmlformats.org/officeDocument/2006/relationships/image" Target="../media/image85.png"/><Relationship Id="rId5" Type="http://schemas.openxmlformats.org/officeDocument/2006/relationships/image" Target="../media/image76.png"/><Relationship Id="rId10" Type="http://schemas.openxmlformats.org/officeDocument/2006/relationships/image" Target="../media/image79.png"/><Relationship Id="rId4" Type="http://schemas.openxmlformats.org/officeDocument/2006/relationships/image" Target="../media/image72.png"/><Relationship Id="rId9" Type="http://schemas.openxmlformats.org/officeDocument/2006/relationships/image" Target="../media/image83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eg"/><Relationship Id="rId3" Type="http://schemas.openxmlformats.org/officeDocument/2006/relationships/image" Target="../media/image84.png"/><Relationship Id="rId7" Type="http://schemas.openxmlformats.org/officeDocument/2006/relationships/image" Target="../media/image89.png"/><Relationship Id="rId2" Type="http://schemas.openxmlformats.org/officeDocument/2006/relationships/image" Target="../media/image82.png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88.jpeg"/><Relationship Id="rId5" Type="http://schemas.openxmlformats.org/officeDocument/2006/relationships/image" Target="../media/image87.png"/><Relationship Id="rId10" Type="http://schemas.openxmlformats.org/officeDocument/2006/relationships/image" Target="../media/image10.png"/><Relationship Id="rId4" Type="http://schemas.openxmlformats.org/officeDocument/2006/relationships/image" Target="../media/image86.png"/><Relationship Id="rId9" Type="http://schemas.microsoft.com/office/2007/relationships/hdphoto" Target="../media/hdphoto1.wdp"/></Relationships>
</file>

<file path=ppt/slides/_rels/slide17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7.xml"/><Relationship Id="rId5" Type="http://schemas.openxmlformats.org/officeDocument/2006/relationships/image" Target="../media/image91.png"/><Relationship Id="rId4" Type="http://schemas.openxmlformats.org/officeDocument/2006/relationships/image" Target="../media/image90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96.png"/><Relationship Id="rId3" Type="http://schemas.openxmlformats.org/officeDocument/2006/relationships/image" Target="../media/image93.png"/><Relationship Id="rId7" Type="http://schemas.openxmlformats.org/officeDocument/2006/relationships/image" Target="../media/image95.png"/><Relationship Id="rId2" Type="http://schemas.openxmlformats.org/officeDocument/2006/relationships/image" Target="../media/image92.png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94.png"/><Relationship Id="rId5" Type="http://schemas.microsoft.com/office/2007/relationships/hdphoto" Target="../media/hdphoto1.wdp"/><Relationship Id="rId4" Type="http://schemas.openxmlformats.org/officeDocument/2006/relationships/image" Target="../media/image6.jpeg"/></Relationships>
</file>

<file path=ppt/slides/_rels/slide19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97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7.xml"/><Relationship Id="rId4" Type="http://schemas.microsoft.com/office/2007/relationships/hdphoto" Target="../media/hdphoto1.wdp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8.png"/><Relationship Id="rId1" Type="http://schemas.openxmlformats.org/officeDocument/2006/relationships/slideLayout" Target="../slideLayouts/slideLayout1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9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98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7.xml"/><Relationship Id="rId5" Type="http://schemas.microsoft.com/office/2007/relationships/hdphoto" Target="../media/hdphoto1.wdp"/><Relationship Id="rId4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13" Type="http://schemas.microsoft.com/office/2007/relationships/hdphoto" Target="../media/hdphoto1.wdp"/><Relationship Id="rId3" Type="http://schemas.openxmlformats.org/officeDocument/2006/relationships/image" Target="../media/image10.png"/><Relationship Id="rId7" Type="http://schemas.openxmlformats.org/officeDocument/2006/relationships/image" Target="../media/image14.png"/><Relationship Id="rId12" Type="http://schemas.openxmlformats.org/officeDocument/2006/relationships/image" Target="../media/image6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13.png"/><Relationship Id="rId11" Type="http://schemas.openxmlformats.org/officeDocument/2006/relationships/image" Target="../media/image17.png"/><Relationship Id="rId5" Type="http://schemas.openxmlformats.org/officeDocument/2006/relationships/image" Target="../media/image12.png"/><Relationship Id="rId10" Type="http://schemas.openxmlformats.org/officeDocument/2006/relationships/image" Target="../media/image16.png"/><Relationship Id="rId4" Type="http://schemas.openxmlformats.org/officeDocument/2006/relationships/image" Target="../media/image11.png"/><Relationship Id="rId9" Type="http://schemas.openxmlformats.org/officeDocument/2006/relationships/image" Target="../media/image15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13" Type="http://schemas.openxmlformats.org/officeDocument/2006/relationships/image" Target="../media/image27.png"/><Relationship Id="rId18" Type="http://schemas.openxmlformats.org/officeDocument/2006/relationships/image" Target="../media/image32.png"/><Relationship Id="rId3" Type="http://schemas.microsoft.com/office/2007/relationships/hdphoto" Target="../media/hdphoto1.wdp"/><Relationship Id="rId7" Type="http://schemas.openxmlformats.org/officeDocument/2006/relationships/image" Target="../media/image21.png"/><Relationship Id="rId12" Type="http://schemas.openxmlformats.org/officeDocument/2006/relationships/image" Target="../media/image26.png"/><Relationship Id="rId17" Type="http://schemas.openxmlformats.org/officeDocument/2006/relationships/image" Target="../media/image31.png"/><Relationship Id="rId2" Type="http://schemas.openxmlformats.org/officeDocument/2006/relationships/image" Target="../media/image6.jpeg"/><Relationship Id="rId16" Type="http://schemas.openxmlformats.org/officeDocument/2006/relationships/image" Target="../media/image30.png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20.png"/><Relationship Id="rId11" Type="http://schemas.openxmlformats.org/officeDocument/2006/relationships/image" Target="../media/image25.png"/><Relationship Id="rId5" Type="http://schemas.openxmlformats.org/officeDocument/2006/relationships/image" Target="../media/image19.png"/><Relationship Id="rId15" Type="http://schemas.openxmlformats.org/officeDocument/2006/relationships/image" Target="../media/image29.png"/><Relationship Id="rId10" Type="http://schemas.openxmlformats.org/officeDocument/2006/relationships/image" Target="../media/image24.png"/><Relationship Id="rId4" Type="http://schemas.openxmlformats.org/officeDocument/2006/relationships/image" Target="../media/image18.png"/><Relationship Id="rId9" Type="http://schemas.openxmlformats.org/officeDocument/2006/relationships/image" Target="../media/image23.png"/><Relationship Id="rId14" Type="http://schemas.openxmlformats.org/officeDocument/2006/relationships/image" Target="../media/image28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png"/><Relationship Id="rId13" Type="http://schemas.openxmlformats.org/officeDocument/2006/relationships/image" Target="../media/image42.png"/><Relationship Id="rId18" Type="http://schemas.openxmlformats.org/officeDocument/2006/relationships/image" Target="../media/image47.png"/><Relationship Id="rId3" Type="http://schemas.microsoft.com/office/2007/relationships/hdphoto" Target="../media/hdphoto1.wdp"/><Relationship Id="rId7" Type="http://schemas.openxmlformats.org/officeDocument/2006/relationships/image" Target="../media/image36.png"/><Relationship Id="rId12" Type="http://schemas.openxmlformats.org/officeDocument/2006/relationships/image" Target="../media/image41.png"/><Relationship Id="rId17" Type="http://schemas.openxmlformats.org/officeDocument/2006/relationships/image" Target="../media/image46.png"/><Relationship Id="rId2" Type="http://schemas.openxmlformats.org/officeDocument/2006/relationships/image" Target="../media/image6.jpeg"/><Relationship Id="rId16" Type="http://schemas.openxmlformats.org/officeDocument/2006/relationships/image" Target="../media/image45.png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35.png"/><Relationship Id="rId11" Type="http://schemas.openxmlformats.org/officeDocument/2006/relationships/image" Target="../media/image40.png"/><Relationship Id="rId5" Type="http://schemas.openxmlformats.org/officeDocument/2006/relationships/image" Target="../media/image34.png"/><Relationship Id="rId15" Type="http://schemas.openxmlformats.org/officeDocument/2006/relationships/image" Target="../media/image44.png"/><Relationship Id="rId10" Type="http://schemas.openxmlformats.org/officeDocument/2006/relationships/image" Target="../media/image39.png"/><Relationship Id="rId4" Type="http://schemas.openxmlformats.org/officeDocument/2006/relationships/image" Target="../media/image33.png"/><Relationship Id="rId9" Type="http://schemas.openxmlformats.org/officeDocument/2006/relationships/image" Target="../media/image38.png"/><Relationship Id="rId14" Type="http://schemas.openxmlformats.org/officeDocument/2006/relationships/image" Target="../media/image43.png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7" Type="http://schemas.openxmlformats.org/officeDocument/2006/relationships/image" Target="../media/image50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49.png"/><Relationship Id="rId5" Type="http://schemas.openxmlformats.org/officeDocument/2006/relationships/image" Target="../media/image48.png"/><Relationship Id="rId4" Type="http://schemas.openxmlformats.org/officeDocument/2006/relationships/image" Target="../media/image47.png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7" Type="http://schemas.openxmlformats.org/officeDocument/2006/relationships/image" Target="../media/image52.jp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53.png"/><Relationship Id="rId5" Type="http://schemas.openxmlformats.org/officeDocument/2006/relationships/image" Target="../media/image51.jpg"/><Relationship Id="rId4" Type="http://schemas.openxmlformats.org/officeDocument/2006/relationships/image" Target="../media/image51.png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7.xml"/><Relationship Id="rId5" Type="http://schemas.openxmlformats.org/officeDocument/2006/relationships/image" Target="../media/image56.png"/><Relationship Id="rId4" Type="http://schemas.openxmlformats.org/officeDocument/2006/relationships/image" Target="../media/image53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Rectangle 36">
            <a:extLst>
              <a:ext uri="{FF2B5EF4-FFF2-40B4-BE49-F238E27FC236}">
                <a16:creationId xmlns:a16="http://schemas.microsoft.com/office/drawing/2014/main" id="{CE04DA6F-5985-781B-1C0F-6405D3A64959}"/>
              </a:ext>
            </a:extLst>
          </p:cNvPr>
          <p:cNvSpPr/>
          <p:nvPr/>
        </p:nvSpPr>
        <p:spPr>
          <a:xfrm>
            <a:off x="0" y="0"/>
            <a:ext cx="12699999" cy="773182"/>
          </a:xfrm>
          <a:prstGeom prst="rect">
            <a:avLst/>
          </a:prstGeom>
          <a:gradFill flip="none" rotWithShape="1">
            <a:gsLst>
              <a:gs pos="0">
                <a:schemeClr val="bg1"/>
              </a:gs>
              <a:gs pos="50000">
                <a:srgbClr val="E9AF7F"/>
              </a:gs>
              <a:gs pos="100000">
                <a:schemeClr val="accent6">
                  <a:shade val="100000"/>
                  <a:satMod val="115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32" tIns="60916" rIns="121832" bIns="60916"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485B03BD-70E0-01D7-2AFA-FCEEBC661D90}"/>
              </a:ext>
            </a:extLst>
          </p:cNvPr>
          <p:cNvSpPr/>
          <p:nvPr/>
        </p:nvSpPr>
        <p:spPr>
          <a:xfrm>
            <a:off x="0" y="7341963"/>
            <a:ext cx="12700000" cy="278036"/>
          </a:xfrm>
          <a:prstGeom prst="rect">
            <a:avLst/>
          </a:prstGeom>
          <a:gradFill flip="none" rotWithShape="1">
            <a:gsLst>
              <a:gs pos="0">
                <a:schemeClr val="bg1"/>
              </a:gs>
              <a:gs pos="50000">
                <a:srgbClr val="E9AF7F">
                  <a:alpha val="54000"/>
                </a:srgbClr>
              </a:gs>
              <a:gs pos="100000">
                <a:schemeClr val="accent6">
                  <a:shade val="100000"/>
                  <a:satMod val="115000"/>
                  <a:alpha val="56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32" tIns="60916" rIns="121832" bIns="60916"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82" name="PlaceHolder 1"/>
          <p:cNvSpPr>
            <a:spLocks noGrp="1"/>
          </p:cNvSpPr>
          <p:nvPr>
            <p:ph type="title"/>
          </p:nvPr>
        </p:nvSpPr>
        <p:spPr>
          <a:xfrm>
            <a:off x="1805136" y="0"/>
            <a:ext cx="10849371" cy="1153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r>
              <a:rPr lang="en-US" sz="4000" b="1" dirty="0"/>
              <a:t>Compact electron spectrometry for tens-of-GeV laser-plasma accelerators </a:t>
            </a:r>
          </a:p>
        </p:txBody>
      </p:sp>
      <p:sp>
        <p:nvSpPr>
          <p:cNvPr id="83" name="PlaceHolder 2"/>
          <p:cNvSpPr>
            <a:spLocks noGrp="1"/>
          </p:cNvSpPr>
          <p:nvPr>
            <p:ph type="subTitle"/>
          </p:nvPr>
        </p:nvSpPr>
        <p:spPr>
          <a:xfrm>
            <a:off x="1784107" y="2166733"/>
            <a:ext cx="10370634" cy="1265422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pPr algn="ctr">
              <a:lnSpc>
                <a:spcPct val="100000"/>
              </a:lnSpc>
              <a:spcBef>
                <a:spcPts val="641"/>
              </a:spcBef>
              <a:buNone/>
              <a:tabLst>
                <a:tab pos="0" algn="l"/>
              </a:tabLst>
            </a:pPr>
            <a:r>
              <a:rPr lang="en-US" sz="2400" b="1" strike="noStrike" spc="-1" dirty="0" err="1">
                <a:latin typeface="Calibri"/>
                <a:ea typeface="Noto Sans CJK SC"/>
              </a:rPr>
              <a:t>Xiantao</a:t>
            </a:r>
            <a:r>
              <a:rPr lang="en-US" sz="2400" b="1" strike="noStrike" spc="-1" dirty="0">
                <a:latin typeface="Calibri"/>
                <a:ea typeface="Noto Sans CJK SC"/>
              </a:rPr>
              <a:t> Cheng</a:t>
            </a:r>
            <a:r>
              <a:rPr lang="en-US" sz="2400" b="0" strike="noStrike" spc="-1" dirty="0">
                <a:latin typeface="Calibri"/>
                <a:ea typeface="Noto Sans CJK SC"/>
              </a:rPr>
              <a:t>, Jose Franco Altamirano,  Aaron Bernstein, </a:t>
            </a:r>
          </a:p>
          <a:p>
            <a:pPr algn="ctr">
              <a:lnSpc>
                <a:spcPct val="100000"/>
              </a:lnSpc>
              <a:spcBef>
                <a:spcPts val="641"/>
              </a:spcBef>
              <a:buNone/>
              <a:tabLst>
                <a:tab pos="0" algn="l"/>
              </a:tabLst>
            </a:pPr>
            <a:r>
              <a:rPr lang="en-US" sz="2400" b="0" u="sng" strike="noStrike" spc="-1" dirty="0">
                <a:latin typeface="Calibri"/>
                <a:ea typeface="Noto Sans CJK SC"/>
              </a:rPr>
              <a:t>Rafal Zgadzaj</a:t>
            </a:r>
            <a:r>
              <a:rPr lang="en-US" sz="2400" b="0" strike="noStrike" spc="-1" dirty="0">
                <a:latin typeface="Calibri"/>
                <a:ea typeface="Noto Sans CJK SC"/>
              </a:rPr>
              <a:t>, Michael Downer</a:t>
            </a:r>
            <a:endParaRPr lang="en-US" sz="2400" b="0" strike="noStrike" spc="-1" dirty="0">
              <a:latin typeface="Arial"/>
            </a:endParaRPr>
          </a:p>
        </p:txBody>
      </p:sp>
      <p:pic>
        <p:nvPicPr>
          <p:cNvPr id="3" name="Picture 2" descr="A person taking a selfie&#10;&#10;AI-generated content may be incorrect.">
            <a:extLst>
              <a:ext uri="{FF2B5EF4-FFF2-40B4-BE49-F238E27FC236}">
                <a16:creationId xmlns:a16="http://schemas.microsoft.com/office/drawing/2014/main" id="{CBB40E17-6DAA-E128-BAF3-9BBBFD83CF1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171" t="6098"/>
          <a:stretch/>
        </p:blipFill>
        <p:spPr>
          <a:xfrm>
            <a:off x="0" y="860866"/>
            <a:ext cx="1745672" cy="2133597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C404CC2D-AE2A-B168-BF9C-62BB5852C649}"/>
              </a:ext>
            </a:extLst>
          </p:cNvPr>
          <p:cNvSpPr txBox="1"/>
          <p:nvPr/>
        </p:nvSpPr>
        <p:spPr>
          <a:xfrm>
            <a:off x="-40686" y="3047989"/>
            <a:ext cx="180049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1" dirty="0" err="1"/>
              <a:t>Xiantao</a:t>
            </a:r>
            <a:r>
              <a:rPr lang="en-US" b="1" dirty="0"/>
              <a:t> Cheng</a:t>
            </a:r>
          </a:p>
          <a:p>
            <a:pPr algn="ctr"/>
            <a:r>
              <a:rPr lang="en-US" b="1" dirty="0"/>
              <a:t>PhD 2024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8AEFBB4-EF99-4D09-6B18-32D2CB7A0EF1}"/>
              </a:ext>
            </a:extLst>
          </p:cNvPr>
          <p:cNvSpPr txBox="1"/>
          <p:nvPr/>
        </p:nvSpPr>
        <p:spPr>
          <a:xfrm>
            <a:off x="3897568" y="4306268"/>
            <a:ext cx="459395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>
                <a:latin typeface="Times New Roman" panose="02020603050405020304" pitchFamily="18" charset="0"/>
                <a:cs typeface="Times New Roman" panose="02020603050405020304" pitchFamily="18" charset="0"/>
              </a:rPr>
              <a:t>~ </a:t>
            </a:r>
            <a:r>
              <a:rPr lang="en-US" sz="2400" b="1"/>
              <a:t>10 GeV  LPA electron results</a:t>
            </a: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5D7BCDD5-C334-34D1-42B0-BADFFB89D8EA}"/>
              </a:ext>
            </a:extLst>
          </p:cNvPr>
          <p:cNvGrpSpPr/>
          <p:nvPr/>
        </p:nvGrpSpPr>
        <p:grpSpPr>
          <a:xfrm>
            <a:off x="3439920" y="4806780"/>
            <a:ext cx="3419960" cy="1292719"/>
            <a:chOff x="-9423" y="3365530"/>
            <a:chExt cx="3419960" cy="1292719"/>
          </a:xfrm>
        </p:grpSpPr>
        <p:pic>
          <p:nvPicPr>
            <p:cNvPr id="11" name="Picture 10" descr="A picture containing background pattern&#10;&#10;Description automatically generated">
              <a:extLst>
                <a:ext uri="{FF2B5EF4-FFF2-40B4-BE49-F238E27FC236}">
                  <a16:creationId xmlns:a16="http://schemas.microsoft.com/office/drawing/2014/main" id="{26EF58E3-884D-924E-CDD8-BF3081F70CF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-9423" y="3678824"/>
              <a:ext cx="3419960" cy="979425"/>
            </a:xfrm>
            <a:prstGeom prst="rect">
              <a:avLst/>
            </a:prstGeom>
          </p:spPr>
        </p:pic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134905E7-C1CA-0A54-6D4D-00BAA7D6CDD5}"/>
                </a:ext>
              </a:extLst>
            </p:cNvPr>
            <p:cNvSpPr txBox="1"/>
            <p:nvPr/>
          </p:nvSpPr>
          <p:spPr>
            <a:xfrm>
              <a:off x="705288" y="3365530"/>
              <a:ext cx="1965282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200"/>
                <a:t>Anaculaesei, </a:t>
              </a:r>
              <a:r>
                <a:rPr lang="en-US" sz="1200" i="1"/>
                <a:t>Matt. Rad. </a:t>
              </a:r>
            </a:p>
            <a:p>
              <a:pPr algn="ctr"/>
              <a:r>
                <a:rPr lang="en-US" sz="1200" i="1"/>
                <a:t>Extremes </a:t>
              </a:r>
              <a:r>
                <a:rPr lang="en-US" sz="1200" b="1"/>
                <a:t>9</a:t>
              </a:r>
              <a:r>
                <a:rPr lang="en-US" sz="1200"/>
                <a:t>, 014001 (2024) </a:t>
              </a: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37F3504D-8AAA-030C-F622-F31C01A7914C}"/>
                </a:ext>
              </a:extLst>
            </p:cNvPr>
            <p:cNvSpPr txBox="1"/>
            <p:nvPr/>
          </p:nvSpPr>
          <p:spPr>
            <a:xfrm>
              <a:off x="-1634" y="3393923"/>
              <a:ext cx="76514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>
                  <a:solidFill>
                    <a:srgbClr val="FF0000"/>
                  </a:solidFill>
                </a:rPr>
                <a:t>Texas</a:t>
              </a:r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8D01C4E5-A611-3DD7-6907-A06C5C2BD25D}"/>
              </a:ext>
            </a:extLst>
          </p:cNvPr>
          <p:cNvGrpSpPr/>
          <p:nvPr/>
        </p:nvGrpSpPr>
        <p:grpSpPr>
          <a:xfrm>
            <a:off x="6743491" y="4595641"/>
            <a:ext cx="3479800" cy="1915798"/>
            <a:chOff x="-9120" y="4744748"/>
            <a:chExt cx="3479800" cy="1915798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59DA5F3A-4086-77E1-8C67-3498F614D310}"/>
                </a:ext>
              </a:extLst>
            </p:cNvPr>
            <p:cNvSpPr txBox="1"/>
            <p:nvPr/>
          </p:nvSpPr>
          <p:spPr>
            <a:xfrm>
              <a:off x="787971" y="4933736"/>
              <a:ext cx="2346476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200" dirty="0" err="1"/>
                <a:t>Picksley</a:t>
              </a:r>
              <a:r>
                <a:rPr lang="en-US" sz="1200" dirty="0"/>
                <a:t>, </a:t>
              </a:r>
              <a:r>
                <a:rPr lang="en-US" sz="1200" i="1" dirty="0"/>
                <a:t>PRL</a:t>
              </a:r>
              <a:r>
                <a:rPr lang="en-US" sz="1200" dirty="0"/>
                <a:t> </a:t>
              </a:r>
              <a:r>
                <a:rPr lang="en-US" sz="1200" b="1" dirty="0"/>
                <a:t>133</a:t>
              </a:r>
              <a:r>
                <a:rPr lang="en-US" sz="1200" dirty="0"/>
                <a:t>, 255001 (2024)</a:t>
              </a:r>
            </a:p>
            <a:p>
              <a:pPr algn="ctr"/>
              <a:r>
                <a:rPr lang="en-US" sz="1200" dirty="0"/>
                <a:t>Shrock, </a:t>
              </a:r>
              <a:r>
                <a:rPr lang="en-US" sz="1200" i="1" dirty="0"/>
                <a:t>PRL</a:t>
              </a:r>
              <a:r>
                <a:rPr lang="en-US" sz="1200" dirty="0"/>
                <a:t> </a:t>
              </a:r>
              <a:r>
                <a:rPr lang="en-US" sz="1200" b="1" dirty="0"/>
                <a:t>133</a:t>
              </a:r>
              <a:r>
                <a:rPr lang="en-US" sz="1200" dirty="0"/>
                <a:t>, 045002 (2024) </a:t>
              </a: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BFF103D5-C164-2557-52C9-C0C7A89479D6}"/>
                </a:ext>
              </a:extLst>
            </p:cNvPr>
            <p:cNvSpPr txBox="1"/>
            <p:nvPr/>
          </p:nvSpPr>
          <p:spPr>
            <a:xfrm>
              <a:off x="38670" y="4744748"/>
              <a:ext cx="849656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b="1">
                  <a:solidFill>
                    <a:srgbClr val="FF0000"/>
                  </a:solidFill>
                </a:rPr>
                <a:t>U. Md.</a:t>
              </a:r>
            </a:p>
            <a:p>
              <a:pPr algn="ctr"/>
              <a:r>
                <a:rPr lang="en-US" b="1">
                  <a:solidFill>
                    <a:srgbClr val="FF0000"/>
                  </a:solidFill>
                </a:rPr>
                <a:t>LBNL</a:t>
              </a:r>
            </a:p>
          </p:txBody>
        </p:sp>
        <p:pic>
          <p:nvPicPr>
            <p:cNvPr id="17" name="Picture 16" descr="A blue roof with a blue stripe&#10;&#10;AI-generated content may be incorrect.">
              <a:extLst>
                <a:ext uri="{FF2B5EF4-FFF2-40B4-BE49-F238E27FC236}">
                  <a16:creationId xmlns:a16="http://schemas.microsoft.com/office/drawing/2014/main" id="{B5303D22-B601-978B-633C-073D4E71E43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rcRect l="1703" r="7176" b="21720"/>
            <a:stretch/>
          </p:blipFill>
          <p:spPr>
            <a:xfrm>
              <a:off x="163629" y="5354899"/>
              <a:ext cx="3031958" cy="805269"/>
            </a:xfrm>
            <a:prstGeom prst="rect">
              <a:avLst/>
            </a:prstGeom>
          </p:spPr>
        </p:pic>
        <p:pic>
          <p:nvPicPr>
            <p:cNvPr id="18" name="Picture 17" descr="A close up of a screen&#10;&#10;AI-generated content may be incorrect.">
              <a:extLst>
                <a:ext uri="{FF2B5EF4-FFF2-40B4-BE49-F238E27FC236}">
                  <a16:creationId xmlns:a16="http://schemas.microsoft.com/office/drawing/2014/main" id="{46F4E09F-05B0-1476-6509-EA54F90BE535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rcRect t="6190"/>
            <a:stretch/>
          </p:blipFill>
          <p:spPr>
            <a:xfrm>
              <a:off x="-9120" y="6160161"/>
              <a:ext cx="3479800" cy="500385"/>
            </a:xfrm>
            <a:prstGeom prst="rect">
              <a:avLst/>
            </a:prstGeom>
          </p:spPr>
        </p:pic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AC8A4D31-382F-8205-7DBE-788781D5C848}"/>
              </a:ext>
            </a:extLst>
          </p:cNvPr>
          <p:cNvGrpSpPr/>
          <p:nvPr/>
        </p:nvGrpSpPr>
        <p:grpSpPr>
          <a:xfrm>
            <a:off x="95600" y="4717881"/>
            <a:ext cx="3386707" cy="1680264"/>
            <a:chOff x="-13037" y="1632634"/>
            <a:chExt cx="3386707" cy="1680264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36FAE8D8-35EB-C658-FAEB-797D0A4501CD}"/>
                </a:ext>
              </a:extLst>
            </p:cNvPr>
            <p:cNvSpPr txBox="1"/>
            <p:nvPr/>
          </p:nvSpPr>
          <p:spPr>
            <a:xfrm>
              <a:off x="324" y="1661541"/>
              <a:ext cx="73129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>
                  <a:solidFill>
                    <a:srgbClr val="FF0000"/>
                  </a:solidFill>
                </a:rPr>
                <a:t>LBNL</a:t>
              </a:r>
            </a:p>
          </p:txBody>
        </p:sp>
        <p:grpSp>
          <p:nvGrpSpPr>
            <p:cNvPr id="21" name="Group 20">
              <a:extLst>
                <a:ext uri="{FF2B5EF4-FFF2-40B4-BE49-F238E27FC236}">
                  <a16:creationId xmlns:a16="http://schemas.microsoft.com/office/drawing/2014/main" id="{5DB25B2E-147B-0146-5CA8-E7DE6D045AAF}"/>
                </a:ext>
              </a:extLst>
            </p:cNvPr>
            <p:cNvGrpSpPr/>
            <p:nvPr/>
          </p:nvGrpSpPr>
          <p:grpSpPr>
            <a:xfrm>
              <a:off x="-13037" y="1632634"/>
              <a:ext cx="3386707" cy="1680264"/>
              <a:chOff x="-13037" y="1632634"/>
              <a:chExt cx="3386707" cy="1680264"/>
            </a:xfrm>
          </p:grpSpPr>
          <p:grpSp>
            <p:nvGrpSpPr>
              <p:cNvPr id="22" name="Group 21">
                <a:extLst>
                  <a:ext uri="{FF2B5EF4-FFF2-40B4-BE49-F238E27FC236}">
                    <a16:creationId xmlns:a16="http://schemas.microsoft.com/office/drawing/2014/main" id="{045A0D74-3130-7AA4-C565-42DF12EC4576}"/>
                  </a:ext>
                </a:extLst>
              </p:cNvPr>
              <p:cNvGrpSpPr/>
              <p:nvPr/>
            </p:nvGrpSpPr>
            <p:grpSpPr>
              <a:xfrm>
                <a:off x="-13037" y="1632634"/>
                <a:ext cx="3386707" cy="1680264"/>
                <a:chOff x="1105622" y="2969782"/>
                <a:chExt cx="3386707" cy="1680264"/>
              </a:xfrm>
            </p:grpSpPr>
            <p:sp>
              <p:nvSpPr>
                <p:cNvPr id="24" name="TextBox 23">
                  <a:extLst>
                    <a:ext uri="{FF2B5EF4-FFF2-40B4-BE49-F238E27FC236}">
                      <a16:creationId xmlns:a16="http://schemas.microsoft.com/office/drawing/2014/main" id="{D1BF3C40-4B62-9C8F-909E-5ABF3D91689A}"/>
                    </a:ext>
                  </a:extLst>
                </p:cNvPr>
                <p:cNvSpPr txBox="1"/>
                <p:nvPr/>
              </p:nvSpPr>
              <p:spPr>
                <a:xfrm>
                  <a:off x="2311196" y="2969782"/>
                  <a:ext cx="958532" cy="276999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1200"/>
                    <a:t>Gonsalves,</a:t>
                  </a:r>
                </a:p>
              </p:txBody>
            </p:sp>
            <p:grpSp>
              <p:nvGrpSpPr>
                <p:cNvPr id="25" name="Group 24">
                  <a:extLst>
                    <a:ext uri="{FF2B5EF4-FFF2-40B4-BE49-F238E27FC236}">
                      <a16:creationId xmlns:a16="http://schemas.microsoft.com/office/drawing/2014/main" id="{7D691AF1-E520-D45C-C3CC-D7B250CA6575}"/>
                    </a:ext>
                  </a:extLst>
                </p:cNvPr>
                <p:cNvGrpSpPr/>
                <p:nvPr/>
              </p:nvGrpSpPr>
              <p:grpSpPr>
                <a:xfrm>
                  <a:off x="1105622" y="2984135"/>
                  <a:ext cx="3386707" cy="1665911"/>
                  <a:chOff x="5383293" y="978671"/>
                  <a:chExt cx="3386707" cy="1665911"/>
                </a:xfrm>
              </p:grpSpPr>
              <p:pic>
                <p:nvPicPr>
                  <p:cNvPr id="26" name="Picture 25" descr="Gonsalves 2019.jpg">
                    <a:extLst>
                      <a:ext uri="{FF2B5EF4-FFF2-40B4-BE49-F238E27FC236}">
                        <a16:creationId xmlns:a16="http://schemas.microsoft.com/office/drawing/2014/main" id="{5814C941-A570-596C-5207-B33ABD197107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 r:embed="rId6" cstate="print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5973216" y="1312330"/>
                    <a:ext cx="2654445" cy="1075269"/>
                  </a:xfrm>
                  <a:prstGeom prst="rect">
                    <a:avLst/>
                  </a:prstGeom>
                </p:spPr>
              </p:pic>
              <p:sp>
                <p:nvSpPr>
                  <p:cNvPr id="27" name="TextBox 26">
                    <a:extLst>
                      <a:ext uri="{FF2B5EF4-FFF2-40B4-BE49-F238E27FC236}">
                        <a16:creationId xmlns:a16="http://schemas.microsoft.com/office/drawing/2014/main" id="{ACF500C2-D8F6-F82E-EE47-65EF64FF2E59}"/>
                      </a:ext>
                    </a:extLst>
                  </p:cNvPr>
                  <p:cNvSpPr txBox="1"/>
                  <p:nvPr/>
                </p:nvSpPr>
                <p:spPr>
                  <a:xfrm rot="16200000">
                    <a:off x="5297148" y="1534765"/>
                    <a:ext cx="695510" cy="523220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 algn="ctr"/>
                    <a:r>
                      <a:rPr lang="en-US" sz="1400"/>
                      <a:t>angle </a:t>
                    </a:r>
                  </a:p>
                  <a:p>
                    <a:pPr algn="ctr"/>
                    <a:r>
                      <a:rPr lang="en-US" sz="1400"/>
                      <a:t>(mrad)</a:t>
                    </a:r>
                  </a:p>
                </p:txBody>
              </p:sp>
              <p:sp>
                <p:nvSpPr>
                  <p:cNvPr id="28" name="TextBox 27">
                    <a:extLst>
                      <a:ext uri="{FF2B5EF4-FFF2-40B4-BE49-F238E27FC236}">
                        <a16:creationId xmlns:a16="http://schemas.microsoft.com/office/drawing/2014/main" id="{DF75BF3B-2239-2698-16E6-50F506B1C037}"/>
                      </a:ext>
                    </a:extLst>
                  </p:cNvPr>
                  <p:cNvSpPr txBox="1"/>
                  <p:nvPr/>
                </p:nvSpPr>
                <p:spPr>
                  <a:xfrm>
                    <a:off x="5858910" y="1591725"/>
                    <a:ext cx="301660" cy="369332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en-US"/>
                      <a:t>0</a:t>
                    </a:r>
                  </a:p>
                </p:txBody>
              </p:sp>
              <p:sp>
                <p:nvSpPr>
                  <p:cNvPr id="29" name="TextBox 28">
                    <a:extLst>
                      <a:ext uri="{FF2B5EF4-FFF2-40B4-BE49-F238E27FC236}">
                        <a16:creationId xmlns:a16="http://schemas.microsoft.com/office/drawing/2014/main" id="{614961F6-EC2D-F2E6-FC67-BAE39FFF1A8C}"/>
                      </a:ext>
                    </a:extLst>
                  </p:cNvPr>
                  <p:cNvSpPr txBox="1"/>
                  <p:nvPr/>
                </p:nvSpPr>
                <p:spPr>
                  <a:xfrm>
                    <a:off x="5858913" y="1253068"/>
                    <a:ext cx="301660" cy="369332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en-US"/>
                      <a:t>1</a:t>
                    </a:r>
                  </a:p>
                </p:txBody>
              </p:sp>
              <p:sp>
                <p:nvSpPr>
                  <p:cNvPr id="30" name="TextBox 29">
                    <a:extLst>
                      <a:ext uri="{FF2B5EF4-FFF2-40B4-BE49-F238E27FC236}">
                        <a16:creationId xmlns:a16="http://schemas.microsoft.com/office/drawing/2014/main" id="{90A47FE1-06B9-4746-066E-42E7C5F2AAE0}"/>
                      </a:ext>
                    </a:extLst>
                  </p:cNvPr>
                  <p:cNvSpPr txBox="1"/>
                  <p:nvPr/>
                </p:nvSpPr>
                <p:spPr>
                  <a:xfrm>
                    <a:off x="5791184" y="1913458"/>
                    <a:ext cx="372330" cy="369332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en-US"/>
                      <a:t>-1</a:t>
                    </a:r>
                  </a:p>
                </p:txBody>
              </p:sp>
              <p:sp>
                <p:nvSpPr>
                  <p:cNvPr id="31" name="TextBox 30">
                    <a:extLst>
                      <a:ext uri="{FF2B5EF4-FFF2-40B4-BE49-F238E27FC236}">
                        <a16:creationId xmlns:a16="http://schemas.microsoft.com/office/drawing/2014/main" id="{C673D443-C030-61D6-ADEA-AEC12297578F}"/>
                      </a:ext>
                    </a:extLst>
                  </p:cNvPr>
                  <p:cNvSpPr txBox="1"/>
                  <p:nvPr/>
                </p:nvSpPr>
                <p:spPr>
                  <a:xfrm>
                    <a:off x="6194822" y="1162456"/>
                    <a:ext cx="1737976" cy="276999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en-US" sz="1200" i="1"/>
                      <a:t>PRL</a:t>
                    </a:r>
                    <a:r>
                      <a:rPr lang="en-US" sz="1200"/>
                      <a:t> </a:t>
                    </a:r>
                    <a:r>
                      <a:rPr lang="en-US" sz="1200" b="1"/>
                      <a:t>122</a:t>
                    </a:r>
                    <a:r>
                      <a:rPr lang="en-US" sz="1200"/>
                      <a:t>, 084801 (2019)</a:t>
                    </a:r>
                  </a:p>
                </p:txBody>
              </p:sp>
              <p:sp>
                <p:nvSpPr>
                  <p:cNvPr id="32" name="TextBox 31">
                    <a:extLst>
                      <a:ext uri="{FF2B5EF4-FFF2-40B4-BE49-F238E27FC236}">
                        <a16:creationId xmlns:a16="http://schemas.microsoft.com/office/drawing/2014/main" id="{44891BB8-41C7-5FA9-0A24-C3D08684544A}"/>
                      </a:ext>
                    </a:extLst>
                  </p:cNvPr>
                  <p:cNvSpPr txBox="1"/>
                  <p:nvPr/>
                </p:nvSpPr>
                <p:spPr>
                  <a:xfrm>
                    <a:off x="7876807" y="978671"/>
                    <a:ext cx="893193" cy="461665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 algn="ctr"/>
                    <a:r>
                      <a:rPr lang="en-US" sz="1200" dirty="0" err="1"/>
                      <a:t>pC</a:t>
                    </a:r>
                    <a:r>
                      <a:rPr lang="en-US" sz="1200" dirty="0"/>
                      <a:t> mrad</a:t>
                    </a:r>
                    <a:r>
                      <a:rPr lang="en-US" sz="1200" baseline="30000" dirty="0"/>
                      <a:t>-1 </a:t>
                    </a:r>
                  </a:p>
                  <a:p>
                    <a:pPr algn="ctr"/>
                    <a:r>
                      <a:rPr lang="en-US" sz="1200" dirty="0"/>
                      <a:t>GeV</a:t>
                    </a:r>
                    <a:r>
                      <a:rPr lang="en-US" sz="1200" baseline="30000" dirty="0"/>
                      <a:t>-1</a:t>
                    </a:r>
                  </a:p>
                </p:txBody>
              </p:sp>
              <p:sp>
                <p:nvSpPr>
                  <p:cNvPr id="33" name="TextBox 32">
                    <a:extLst>
                      <a:ext uri="{FF2B5EF4-FFF2-40B4-BE49-F238E27FC236}">
                        <a16:creationId xmlns:a16="http://schemas.microsoft.com/office/drawing/2014/main" id="{2EECC1D9-AB1C-3AB0-FCAE-A3318A304474}"/>
                      </a:ext>
                    </a:extLst>
                  </p:cNvPr>
                  <p:cNvSpPr txBox="1"/>
                  <p:nvPr/>
                </p:nvSpPr>
                <p:spPr>
                  <a:xfrm>
                    <a:off x="6652055" y="2336805"/>
                    <a:ext cx="812210" cy="307777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en-US" sz="1400" i="1"/>
                      <a:t>E</a:t>
                    </a:r>
                    <a:r>
                      <a:rPr lang="en-US" sz="1400" baseline="-25000"/>
                      <a:t>e</a:t>
                    </a:r>
                    <a:r>
                      <a:rPr lang="en-US" sz="1400"/>
                      <a:t> (GeV)</a:t>
                    </a:r>
                  </a:p>
                </p:txBody>
              </p:sp>
            </p:grpSp>
          </p:grpSp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40D8A336-B3C9-B632-4928-34886F149064}"/>
                  </a:ext>
                </a:extLst>
              </p:cNvPr>
              <p:cNvSpPr txBox="1"/>
              <p:nvPr/>
            </p:nvSpPr>
            <p:spPr>
              <a:xfrm>
                <a:off x="2003946" y="2127512"/>
                <a:ext cx="599844" cy="3385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600" b="1"/>
                  <a:t>6 pC</a:t>
                </a:r>
              </a:p>
            </p:txBody>
          </p:sp>
        </p:grpSp>
      </p:grpSp>
      <p:sp>
        <p:nvSpPr>
          <p:cNvPr id="34" name="TextBox 33">
            <a:extLst>
              <a:ext uri="{FF2B5EF4-FFF2-40B4-BE49-F238E27FC236}">
                <a16:creationId xmlns:a16="http://schemas.microsoft.com/office/drawing/2014/main" id="{EBCC8C1E-D5F7-596F-3084-B115E6D4B2AE}"/>
              </a:ext>
            </a:extLst>
          </p:cNvPr>
          <p:cNvSpPr txBox="1"/>
          <p:nvPr/>
        </p:nvSpPr>
        <p:spPr>
          <a:xfrm>
            <a:off x="2161344" y="6673455"/>
            <a:ext cx="869924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b="1" dirty="0"/>
              <a:t>Pathways to 20-30 GeV (SLAC-like) LPA electron bunches: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B1246C51-D0A8-6DD5-2AEB-C4D5869ADAB8}"/>
              </a:ext>
            </a:extLst>
          </p:cNvPr>
          <p:cNvSpPr txBox="1"/>
          <p:nvPr/>
        </p:nvSpPr>
        <p:spPr>
          <a:xfrm>
            <a:off x="2715198" y="7191559"/>
            <a:ext cx="259308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000"/>
              <a:t>• hybrid LWFA/PWFA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7C4CBD7C-F0CC-8CA1-F1C4-028C2C32E337}"/>
              </a:ext>
            </a:extLst>
          </p:cNvPr>
          <p:cNvSpPr txBox="1"/>
          <p:nvPr/>
        </p:nvSpPr>
        <p:spPr>
          <a:xfrm>
            <a:off x="8054976" y="7178112"/>
            <a:ext cx="179889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/>
              <a:t>• multi-staging</a:t>
            </a:r>
          </a:p>
        </p:txBody>
      </p:sp>
      <p:pic>
        <p:nvPicPr>
          <p:cNvPr id="41" name="Picture 40" descr="http://w3.campusexplorer.com/media/376x262/media-2A09DA8D.png">
            <a:extLst>
              <a:ext uri="{FF2B5EF4-FFF2-40B4-BE49-F238E27FC236}">
                <a16:creationId xmlns:a16="http://schemas.microsoft.com/office/drawing/2014/main" id="{FE9B1263-729C-E1A1-EE7D-8CE999C17CD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harpenSoften amount="9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2543" b="14681"/>
          <a:stretch/>
        </p:blipFill>
        <p:spPr bwMode="auto">
          <a:xfrm>
            <a:off x="2" y="7648"/>
            <a:ext cx="1528547" cy="7397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3" name="TextBox 42">
            <a:extLst>
              <a:ext uri="{FF2B5EF4-FFF2-40B4-BE49-F238E27FC236}">
                <a16:creationId xmlns:a16="http://schemas.microsoft.com/office/drawing/2014/main" id="{1452B5CE-F29F-E096-3054-AEC8AECC95BE}"/>
              </a:ext>
            </a:extLst>
          </p:cNvPr>
          <p:cNvSpPr txBox="1"/>
          <p:nvPr/>
        </p:nvSpPr>
        <p:spPr>
          <a:xfrm>
            <a:off x="3052323" y="1601337"/>
            <a:ext cx="77567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Advanced Accelerator Concepts Workshop – UCLA -  July 26-31, 2026</a:t>
            </a:r>
          </a:p>
        </p:txBody>
      </p:sp>
      <p:grpSp>
        <p:nvGrpSpPr>
          <p:cNvPr id="46" name="Group 45">
            <a:extLst>
              <a:ext uri="{FF2B5EF4-FFF2-40B4-BE49-F238E27FC236}">
                <a16:creationId xmlns:a16="http://schemas.microsoft.com/office/drawing/2014/main" id="{AC1C4E4A-3D0F-230D-A418-9AA59DA2E4AF}"/>
              </a:ext>
            </a:extLst>
          </p:cNvPr>
          <p:cNvGrpSpPr/>
          <p:nvPr/>
        </p:nvGrpSpPr>
        <p:grpSpPr>
          <a:xfrm>
            <a:off x="10265736" y="4439093"/>
            <a:ext cx="2294218" cy="1711841"/>
            <a:chOff x="10265736" y="4439093"/>
            <a:chExt cx="2294218" cy="1711841"/>
          </a:xfrm>
        </p:grpSpPr>
        <p:sp>
          <p:nvSpPr>
            <p:cNvPr id="44" name="Rectangle 43">
              <a:extLst>
                <a:ext uri="{FF2B5EF4-FFF2-40B4-BE49-F238E27FC236}">
                  <a16:creationId xmlns:a16="http://schemas.microsoft.com/office/drawing/2014/main" id="{C24A25C4-D989-AC21-EA4E-E6F1BCE709CE}"/>
                </a:ext>
              </a:extLst>
            </p:cNvPr>
            <p:cNvSpPr/>
            <p:nvPr/>
          </p:nvSpPr>
          <p:spPr>
            <a:xfrm>
              <a:off x="10489019" y="5209953"/>
              <a:ext cx="1850065" cy="940981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>
                  <a:solidFill>
                    <a:srgbClr val="FF0000"/>
                  </a:solidFill>
                </a:rPr>
                <a:t>ELI-NP</a:t>
              </a:r>
            </a:p>
            <a:p>
              <a:pPr algn="ctr"/>
              <a:r>
                <a:rPr lang="en-US" sz="2000" b="1" dirty="0">
                  <a:solidFill>
                    <a:srgbClr val="FF0000"/>
                  </a:solidFill>
                </a:rPr>
                <a:t>~17GeV</a:t>
              </a:r>
            </a:p>
          </p:txBody>
        </p:sp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1945CFEC-3D82-6982-3D20-C3390457E8C8}"/>
                </a:ext>
              </a:extLst>
            </p:cNvPr>
            <p:cNvSpPr txBox="1"/>
            <p:nvPr/>
          </p:nvSpPr>
          <p:spPr>
            <a:xfrm>
              <a:off x="10265736" y="4439093"/>
              <a:ext cx="2294218" cy="73866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dirty="0"/>
                <a:t>Calin </a:t>
              </a:r>
              <a:r>
                <a:rPr lang="en-US" sz="1400" dirty="0" err="1"/>
                <a:t>Hojbota</a:t>
              </a:r>
              <a:endParaRPr lang="en-US" sz="1400" dirty="0"/>
            </a:p>
            <a:p>
              <a:r>
                <a:rPr lang="en-US" sz="1400" dirty="0"/>
                <a:t>This Workshop</a:t>
              </a:r>
            </a:p>
            <a:p>
              <a:r>
                <a:rPr lang="en-US" sz="1400" dirty="0"/>
                <a:t>Plenary WG1 Mon 8:45am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500"/>
                            </p:stCondLst>
                            <p:childTnLst>
                              <p:par>
                                <p:cTn id="3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00"/>
                            </p:stCondLst>
                            <p:childTnLst>
                              <p:par>
                                <p:cTn id="3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34" grpId="0"/>
      <p:bldP spid="35" grpId="0"/>
      <p:bldP spid="36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C76F369D-D19F-7F1A-6C89-BBE2FA4A2EE6}"/>
              </a:ext>
            </a:extLst>
          </p:cNvPr>
          <p:cNvSpPr/>
          <p:nvPr/>
        </p:nvSpPr>
        <p:spPr>
          <a:xfrm>
            <a:off x="0" y="0"/>
            <a:ext cx="12699999" cy="773182"/>
          </a:xfrm>
          <a:prstGeom prst="rect">
            <a:avLst/>
          </a:prstGeom>
          <a:gradFill flip="none" rotWithShape="1">
            <a:gsLst>
              <a:gs pos="0">
                <a:schemeClr val="bg1"/>
              </a:gs>
              <a:gs pos="50000">
                <a:srgbClr val="E9AF7F"/>
              </a:gs>
              <a:gs pos="100000">
                <a:schemeClr val="accent6">
                  <a:shade val="100000"/>
                  <a:satMod val="115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32" tIns="60916" rIns="121832" bIns="60916"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pic>
        <p:nvPicPr>
          <p:cNvPr id="32" name="Picture 31" descr="http://w3.campusexplorer.com/media/376x262/media-2A09DA8D.png">
            <a:extLst>
              <a:ext uri="{FF2B5EF4-FFF2-40B4-BE49-F238E27FC236}">
                <a16:creationId xmlns:a16="http://schemas.microsoft.com/office/drawing/2014/main" id="{C6E35D7B-20F6-2FDC-7097-E5164F66015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9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2543" b="14681"/>
          <a:stretch/>
        </p:blipFill>
        <p:spPr bwMode="auto">
          <a:xfrm>
            <a:off x="2" y="7648"/>
            <a:ext cx="1528547" cy="7397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D1F25479-42BF-2601-2DE3-53FDB79492B7}"/>
              </a:ext>
            </a:extLst>
          </p:cNvPr>
          <p:cNvSpPr txBox="1"/>
          <p:nvPr/>
        </p:nvSpPr>
        <p:spPr>
          <a:xfrm>
            <a:off x="3452757" y="-10325"/>
            <a:ext cx="650049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/>
              <a:t>Everyday analysis of real data (Ex. 1)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CA3FDB6-70CA-F4BE-DDD3-DD25B0D2DB3A}"/>
              </a:ext>
            </a:extLst>
          </p:cNvPr>
          <p:cNvSpPr txBox="1"/>
          <p:nvPr/>
        </p:nvSpPr>
        <p:spPr>
          <a:xfrm>
            <a:off x="268018" y="930161"/>
            <a:ext cx="728276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/>
              <a:t>Step 2) X-ray triangulation of source location</a:t>
            </a:r>
          </a:p>
        </p:txBody>
      </p:sp>
      <p:pic>
        <p:nvPicPr>
          <p:cNvPr id="12" name="Picture 11" descr="A graph showing the value of a number of years&#10;&#10;AI-generated content may be incorrect.">
            <a:extLst>
              <a:ext uri="{FF2B5EF4-FFF2-40B4-BE49-F238E27FC236}">
                <a16:creationId xmlns:a16="http://schemas.microsoft.com/office/drawing/2014/main" id="{CC468712-4391-8ADB-2825-5368B7A817A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4600" b="9688"/>
          <a:stretch/>
        </p:blipFill>
        <p:spPr>
          <a:xfrm rot="5400000" flipH="1">
            <a:off x="8487106" y="3620809"/>
            <a:ext cx="3867798" cy="1986456"/>
          </a:xfrm>
          <a:prstGeom prst="rect">
            <a:avLst/>
          </a:prstGeom>
        </p:spPr>
      </p:pic>
      <p:grpSp>
        <p:nvGrpSpPr>
          <p:cNvPr id="21" name="Group 20">
            <a:extLst>
              <a:ext uri="{FF2B5EF4-FFF2-40B4-BE49-F238E27FC236}">
                <a16:creationId xmlns:a16="http://schemas.microsoft.com/office/drawing/2014/main" id="{FD2E3DD7-285F-C1DB-409A-29662124964A}"/>
              </a:ext>
            </a:extLst>
          </p:cNvPr>
          <p:cNvGrpSpPr/>
          <p:nvPr/>
        </p:nvGrpSpPr>
        <p:grpSpPr>
          <a:xfrm>
            <a:off x="0" y="1421697"/>
            <a:ext cx="9412022" cy="5812439"/>
            <a:chOff x="31523" y="1435622"/>
            <a:chExt cx="9412022" cy="5812439"/>
          </a:xfrm>
        </p:grpSpPr>
        <p:pic>
          <p:nvPicPr>
            <p:cNvPr id="9" name="Picture 8" descr="A diagram of a graph&#10;&#10;AI-generated content may be incorrect.">
              <a:extLst>
                <a:ext uri="{FF2B5EF4-FFF2-40B4-BE49-F238E27FC236}">
                  <a16:creationId xmlns:a16="http://schemas.microsoft.com/office/drawing/2014/main" id="{70AF3010-4867-7B92-3BEC-7DCCEEE76583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1523" y="1435622"/>
              <a:ext cx="9412022" cy="5812439"/>
            </a:xfrm>
            <a:prstGeom prst="rect">
              <a:avLst/>
            </a:prstGeom>
          </p:spPr>
        </p:pic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24F8F237-3FB0-83F4-DC26-30A882CE07F7}"/>
                </a:ext>
              </a:extLst>
            </p:cNvPr>
            <p:cNvSpPr txBox="1"/>
            <p:nvPr/>
          </p:nvSpPr>
          <p:spPr>
            <a:xfrm>
              <a:off x="4650830" y="6674073"/>
              <a:ext cx="950901" cy="400110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>
              <a:spAutoFit/>
            </a:bodyPr>
            <a:lstStyle/>
            <a:p>
              <a:r>
                <a:rPr lang="en-US" sz="2000"/>
                <a:t>z [mm]</a:t>
              </a:r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4F60D2AF-CCCB-3455-2F06-71AA8032D4A4}"/>
                </a:ext>
              </a:extLst>
            </p:cNvPr>
            <p:cNvSpPr/>
            <p:nvPr/>
          </p:nvSpPr>
          <p:spPr>
            <a:xfrm>
              <a:off x="930166" y="1453381"/>
              <a:ext cx="2885089" cy="223575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FB32908E-CDC4-C410-BB3B-935B7C2FAFBD}"/>
                </a:ext>
              </a:extLst>
            </p:cNvPr>
            <p:cNvSpPr/>
            <p:nvPr/>
          </p:nvSpPr>
          <p:spPr>
            <a:xfrm>
              <a:off x="1602828" y="4987681"/>
              <a:ext cx="2212427" cy="223575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6" name="Straight Connector 15">
              <a:extLst>
                <a:ext uri="{FF2B5EF4-FFF2-40B4-BE49-F238E27FC236}">
                  <a16:creationId xmlns:a16="http://schemas.microsoft.com/office/drawing/2014/main" id="{B55955B9-4935-0A69-794F-6DAD2B972497}"/>
                </a:ext>
              </a:extLst>
            </p:cNvPr>
            <p:cNvCxnSpPr/>
            <p:nvPr/>
          </p:nvCxnSpPr>
          <p:spPr>
            <a:xfrm>
              <a:off x="1277007" y="6396253"/>
              <a:ext cx="2774731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760443B8-CF1C-007F-36E6-97685F209A03}"/>
                </a:ext>
              </a:extLst>
            </p:cNvPr>
            <p:cNvSpPr txBox="1"/>
            <p:nvPr/>
          </p:nvSpPr>
          <p:spPr>
            <a:xfrm>
              <a:off x="1860205" y="6412019"/>
              <a:ext cx="284052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/>
                <a:t>0</a:t>
              </a: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86EEBD4F-00FE-8777-325F-FEEB6EB865A0}"/>
                </a:ext>
              </a:extLst>
            </p:cNvPr>
            <p:cNvSpPr txBox="1"/>
            <p:nvPr/>
          </p:nvSpPr>
          <p:spPr>
            <a:xfrm>
              <a:off x="3163484" y="6406761"/>
              <a:ext cx="482824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/>
                <a:t>500</a:t>
              </a:r>
            </a:p>
          </p:txBody>
        </p:sp>
      </p:grpSp>
      <p:sp>
        <p:nvSpPr>
          <p:cNvPr id="19" name="TextBox 18">
            <a:extLst>
              <a:ext uri="{FF2B5EF4-FFF2-40B4-BE49-F238E27FC236}">
                <a16:creationId xmlns:a16="http://schemas.microsoft.com/office/drawing/2014/main" id="{EBD36A6A-EB92-0FAB-9840-92DE80A40A7D}"/>
              </a:ext>
            </a:extLst>
          </p:cNvPr>
          <p:cNvSpPr txBox="1"/>
          <p:nvPr/>
        </p:nvSpPr>
        <p:spPr>
          <a:xfrm rot="5400000">
            <a:off x="10080133" y="4379026"/>
            <a:ext cx="358463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/>
              <a:t>𝛽-tron X-ray data from IP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0E8E9858-4DF5-BF13-3070-5E217CA7D734}"/>
              </a:ext>
            </a:extLst>
          </p:cNvPr>
          <p:cNvSpPr txBox="1"/>
          <p:nvPr/>
        </p:nvSpPr>
        <p:spPr>
          <a:xfrm>
            <a:off x="4540466" y="3156405"/>
            <a:ext cx="81144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>
                <a:solidFill>
                  <a:srgbClr val="1005FF"/>
                </a:solidFill>
              </a:rPr>
              <a:t>row 1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94EFFBAA-59D4-54CF-BB31-984A4B2F45C3}"/>
              </a:ext>
            </a:extLst>
          </p:cNvPr>
          <p:cNvSpPr txBox="1"/>
          <p:nvPr/>
        </p:nvSpPr>
        <p:spPr>
          <a:xfrm>
            <a:off x="5875280" y="2946192"/>
            <a:ext cx="81144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>
                <a:solidFill>
                  <a:srgbClr val="FF0000"/>
                </a:solidFill>
              </a:rPr>
              <a:t>row 2</a:t>
            </a:r>
          </a:p>
        </p:txBody>
      </p:sp>
      <p:grpSp>
        <p:nvGrpSpPr>
          <p:cNvPr id="49" name="Group 48">
            <a:extLst>
              <a:ext uri="{FF2B5EF4-FFF2-40B4-BE49-F238E27FC236}">
                <a16:creationId xmlns:a16="http://schemas.microsoft.com/office/drawing/2014/main" id="{01F4555A-CEF3-6AE9-5A1D-664B85833DF2}"/>
              </a:ext>
            </a:extLst>
          </p:cNvPr>
          <p:cNvGrpSpPr/>
          <p:nvPr/>
        </p:nvGrpSpPr>
        <p:grpSpPr>
          <a:xfrm>
            <a:off x="4256263" y="1586849"/>
            <a:ext cx="2395825" cy="1769611"/>
            <a:chOff x="4256263" y="1586849"/>
            <a:chExt cx="2395825" cy="1769611"/>
          </a:xfrm>
        </p:grpSpPr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12C82F4B-5DAD-65A7-FBA2-B5DEE70DCD10}"/>
                </a:ext>
              </a:extLst>
            </p:cNvPr>
            <p:cNvSpPr txBox="1"/>
            <p:nvPr/>
          </p:nvSpPr>
          <p:spPr>
            <a:xfrm>
              <a:off x="4530995" y="1807715"/>
              <a:ext cx="2121093" cy="101566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/>
                <a:t>IP shifted ~1mm</a:t>
              </a:r>
            </a:p>
            <a:p>
              <a:r>
                <a:rPr lang="en-US" sz="2000"/>
                <a:t>due to loose fit in</a:t>
              </a:r>
            </a:p>
            <a:p>
              <a:r>
                <a:rPr lang="en-US" sz="2000"/>
                <a:t>holder. </a:t>
              </a:r>
            </a:p>
          </p:txBody>
        </p:sp>
        <p:sp>
          <p:nvSpPr>
            <p:cNvPr id="29" name="Right Brace 28">
              <a:extLst>
                <a:ext uri="{FF2B5EF4-FFF2-40B4-BE49-F238E27FC236}">
                  <a16:creationId xmlns:a16="http://schemas.microsoft.com/office/drawing/2014/main" id="{41D19149-38B0-F05F-B967-437A733ABBC0}"/>
                </a:ext>
              </a:extLst>
            </p:cNvPr>
            <p:cNvSpPr/>
            <p:nvPr/>
          </p:nvSpPr>
          <p:spPr>
            <a:xfrm>
              <a:off x="4256263" y="1586849"/>
              <a:ext cx="284204" cy="1769611"/>
            </a:xfrm>
            <a:prstGeom prst="rightBrace">
              <a:avLst>
                <a:gd name="adj1" fmla="val 8333"/>
                <a:gd name="adj2" fmla="val 42644"/>
              </a:avLst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50" name="Group 49">
            <a:extLst>
              <a:ext uri="{FF2B5EF4-FFF2-40B4-BE49-F238E27FC236}">
                <a16:creationId xmlns:a16="http://schemas.microsoft.com/office/drawing/2014/main" id="{CB46BF78-ABAD-E3FB-9F5E-F7FCDA69FA18}"/>
              </a:ext>
            </a:extLst>
          </p:cNvPr>
          <p:cNvGrpSpPr/>
          <p:nvPr/>
        </p:nvGrpSpPr>
        <p:grpSpPr>
          <a:xfrm>
            <a:off x="8724200" y="1716292"/>
            <a:ext cx="1672446" cy="886741"/>
            <a:chOff x="8724200" y="1716292"/>
            <a:chExt cx="1672446" cy="886741"/>
          </a:xfrm>
        </p:grpSpPr>
        <p:sp>
          <p:nvSpPr>
            <p:cNvPr id="30" name="Down Arrow 29">
              <a:extLst>
                <a:ext uri="{FF2B5EF4-FFF2-40B4-BE49-F238E27FC236}">
                  <a16:creationId xmlns:a16="http://schemas.microsoft.com/office/drawing/2014/main" id="{6B0498A4-439A-9667-4742-A9B4151C72F3}"/>
                </a:ext>
              </a:extLst>
            </p:cNvPr>
            <p:cNvSpPr/>
            <p:nvPr/>
          </p:nvSpPr>
          <p:spPr>
            <a:xfrm rot="10800000">
              <a:off x="9303668" y="2202923"/>
              <a:ext cx="504508" cy="400110"/>
            </a:xfrm>
            <a:prstGeom prst="downArrow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8414C67C-633B-52E7-BB4B-C0E251CD66F3}"/>
                </a:ext>
              </a:extLst>
            </p:cNvPr>
            <p:cNvSpPr txBox="1"/>
            <p:nvPr/>
          </p:nvSpPr>
          <p:spPr>
            <a:xfrm>
              <a:off x="8724200" y="1716292"/>
              <a:ext cx="1672446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/>
                <a:t>1 mm IP shift</a:t>
              </a:r>
            </a:p>
          </p:txBody>
        </p:sp>
      </p:grpSp>
      <p:grpSp>
        <p:nvGrpSpPr>
          <p:cNvPr id="37" name="Group 36">
            <a:extLst>
              <a:ext uri="{FF2B5EF4-FFF2-40B4-BE49-F238E27FC236}">
                <a16:creationId xmlns:a16="http://schemas.microsoft.com/office/drawing/2014/main" id="{2C5549DF-067D-F38A-9741-1300E08AD53F}"/>
              </a:ext>
            </a:extLst>
          </p:cNvPr>
          <p:cNvGrpSpPr/>
          <p:nvPr/>
        </p:nvGrpSpPr>
        <p:grpSpPr>
          <a:xfrm>
            <a:off x="1038043" y="1531627"/>
            <a:ext cx="3324798" cy="2945780"/>
            <a:chOff x="1038043" y="1531627"/>
            <a:chExt cx="3324798" cy="2945780"/>
          </a:xfrm>
        </p:grpSpPr>
        <p:pic>
          <p:nvPicPr>
            <p:cNvPr id="23" name="Picture 22" descr="A graph of a graph of a graph&#10;&#10;AI-generated content may be incorrect.">
              <a:extLst>
                <a:ext uri="{FF2B5EF4-FFF2-40B4-BE49-F238E27FC236}">
                  <a16:creationId xmlns:a16="http://schemas.microsoft.com/office/drawing/2014/main" id="{E20E2C5C-F0DC-BCDE-D1AA-F52BFFB28842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38043" y="1531627"/>
              <a:ext cx="2398840" cy="2285101"/>
            </a:xfrm>
            <a:prstGeom prst="rect">
              <a:avLst/>
            </a:prstGeom>
          </p:spPr>
        </p:pic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5F75AB29-6443-18A0-A897-6453E0C09B00}"/>
                </a:ext>
              </a:extLst>
            </p:cNvPr>
            <p:cNvSpPr txBox="1"/>
            <p:nvPr/>
          </p:nvSpPr>
          <p:spPr>
            <a:xfrm>
              <a:off x="3267669" y="1716292"/>
              <a:ext cx="1095172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>
                  <a:solidFill>
                    <a:srgbClr val="1005FF"/>
                  </a:solidFill>
                </a:rPr>
                <a:t>row 1</a:t>
              </a:r>
            </a:p>
            <a:p>
              <a:pPr algn="ctr"/>
              <a:r>
                <a:rPr lang="en-US">
                  <a:solidFill>
                    <a:srgbClr val="1005FF"/>
                  </a:solidFill>
                </a:rPr>
                <a:t>shadows</a:t>
              </a: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23162E28-E0B8-38E0-134C-295B1F33AD3B}"/>
                </a:ext>
              </a:extLst>
            </p:cNvPr>
            <p:cNvSpPr txBox="1"/>
            <p:nvPr/>
          </p:nvSpPr>
          <p:spPr>
            <a:xfrm>
              <a:off x="3262409" y="2530847"/>
              <a:ext cx="1095172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>
                  <a:solidFill>
                    <a:srgbClr val="FF0000"/>
                  </a:solidFill>
                </a:rPr>
                <a:t>row 2</a:t>
              </a:r>
            </a:p>
            <a:p>
              <a:pPr algn="ctr"/>
              <a:r>
                <a:rPr lang="en-US">
                  <a:solidFill>
                    <a:srgbClr val="FF0000"/>
                  </a:solidFill>
                </a:rPr>
                <a:t>shadows</a:t>
              </a:r>
            </a:p>
          </p:txBody>
        </p:sp>
        <p:grpSp>
          <p:nvGrpSpPr>
            <p:cNvPr id="36" name="Group 35">
              <a:extLst>
                <a:ext uri="{FF2B5EF4-FFF2-40B4-BE49-F238E27FC236}">
                  <a16:creationId xmlns:a16="http://schemas.microsoft.com/office/drawing/2014/main" id="{631A5A51-D92E-6700-9255-A7C961D6259C}"/>
                </a:ext>
              </a:extLst>
            </p:cNvPr>
            <p:cNvGrpSpPr/>
            <p:nvPr/>
          </p:nvGrpSpPr>
          <p:grpSpPr>
            <a:xfrm>
              <a:off x="1277007" y="3356460"/>
              <a:ext cx="1923393" cy="1120947"/>
              <a:chOff x="1277007" y="3356460"/>
              <a:chExt cx="1923393" cy="1120947"/>
            </a:xfrm>
          </p:grpSpPr>
          <p:sp>
            <p:nvSpPr>
              <p:cNvPr id="20" name="Rectangle 19">
                <a:extLst>
                  <a:ext uri="{FF2B5EF4-FFF2-40B4-BE49-F238E27FC236}">
                    <a16:creationId xmlns:a16="http://schemas.microsoft.com/office/drawing/2014/main" id="{735B2164-244F-BCCA-E719-DF9B65C9BA37}"/>
                  </a:ext>
                </a:extLst>
              </p:cNvPr>
              <p:cNvSpPr/>
              <p:nvPr/>
            </p:nvSpPr>
            <p:spPr>
              <a:xfrm>
                <a:off x="1277007" y="4114800"/>
                <a:ext cx="325821" cy="362607"/>
              </a:xfrm>
              <a:prstGeom prst="rect">
                <a:avLst/>
              </a:prstGeom>
              <a:noFill/>
              <a:ln>
                <a:solidFill>
                  <a:schemeClr val="tx1"/>
                </a:solidFill>
                <a:prstDash val="dash"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33" name="Straight Connector 32">
                <a:extLst>
                  <a:ext uri="{FF2B5EF4-FFF2-40B4-BE49-F238E27FC236}">
                    <a16:creationId xmlns:a16="http://schemas.microsoft.com/office/drawing/2014/main" id="{A55B87F9-70AF-ABA9-26C7-BD48D5D0C6CD}"/>
                  </a:ext>
                </a:extLst>
              </p:cNvPr>
              <p:cNvCxnSpPr/>
              <p:nvPr/>
            </p:nvCxnSpPr>
            <p:spPr>
              <a:xfrm flipV="1">
                <a:off x="1285767" y="3356460"/>
                <a:ext cx="365233" cy="745632"/>
              </a:xfrm>
              <a:prstGeom prst="line">
                <a:avLst/>
              </a:prstGeom>
              <a:ln w="19050">
                <a:solidFill>
                  <a:schemeClr val="tx1"/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4" name="Straight Connector 33">
                <a:extLst>
                  <a:ext uri="{FF2B5EF4-FFF2-40B4-BE49-F238E27FC236}">
                    <a16:creationId xmlns:a16="http://schemas.microsoft.com/office/drawing/2014/main" id="{C4AC614C-512F-0485-586D-3C453EEB4BB2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1600200" y="3356460"/>
                <a:ext cx="1600200" cy="769286"/>
              </a:xfrm>
              <a:prstGeom prst="line">
                <a:avLst/>
              </a:prstGeom>
              <a:ln w="19050">
                <a:solidFill>
                  <a:schemeClr val="tx1"/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48" name="Group 47">
            <a:extLst>
              <a:ext uri="{FF2B5EF4-FFF2-40B4-BE49-F238E27FC236}">
                <a16:creationId xmlns:a16="http://schemas.microsoft.com/office/drawing/2014/main" id="{3FF02AC9-DDAE-DF79-88CB-641FF3557318}"/>
              </a:ext>
            </a:extLst>
          </p:cNvPr>
          <p:cNvGrpSpPr/>
          <p:nvPr/>
        </p:nvGrpSpPr>
        <p:grpSpPr>
          <a:xfrm>
            <a:off x="935704" y="4463015"/>
            <a:ext cx="2700202" cy="3034775"/>
            <a:chOff x="935704" y="4463015"/>
            <a:chExt cx="2700202" cy="3034775"/>
          </a:xfrm>
        </p:grpSpPr>
        <p:grpSp>
          <p:nvGrpSpPr>
            <p:cNvPr id="42" name="Group 41">
              <a:extLst>
                <a:ext uri="{FF2B5EF4-FFF2-40B4-BE49-F238E27FC236}">
                  <a16:creationId xmlns:a16="http://schemas.microsoft.com/office/drawing/2014/main" id="{538A4016-960D-DEC2-A4C9-BFCEF763D1FE}"/>
                </a:ext>
              </a:extLst>
            </p:cNvPr>
            <p:cNvGrpSpPr/>
            <p:nvPr/>
          </p:nvGrpSpPr>
          <p:grpSpPr>
            <a:xfrm>
              <a:off x="935704" y="4869275"/>
              <a:ext cx="2700202" cy="2628515"/>
              <a:chOff x="935704" y="4869275"/>
              <a:chExt cx="2700202" cy="2628515"/>
            </a:xfrm>
          </p:grpSpPr>
          <p:pic>
            <p:nvPicPr>
              <p:cNvPr id="39" name="Picture 38" descr="A graph of a graph of a number of objects&#10;&#10;AI-generated content may be incorrect.">
                <a:extLst>
                  <a:ext uri="{FF2B5EF4-FFF2-40B4-BE49-F238E27FC236}">
                    <a16:creationId xmlns:a16="http://schemas.microsoft.com/office/drawing/2014/main" id="{D0AA60D2-0354-72F7-22AF-63567E100AF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935704" y="4869275"/>
                <a:ext cx="2700202" cy="2628515"/>
              </a:xfrm>
              <a:prstGeom prst="rect">
                <a:avLst/>
              </a:prstGeom>
            </p:spPr>
          </p:pic>
          <p:sp>
            <p:nvSpPr>
              <p:cNvPr id="40" name="Rectangle 39">
                <a:extLst>
                  <a:ext uri="{FF2B5EF4-FFF2-40B4-BE49-F238E27FC236}">
                    <a16:creationId xmlns:a16="http://schemas.microsoft.com/office/drawing/2014/main" id="{CEF39C91-0C69-3E24-575E-048F46176A6D}"/>
                  </a:ext>
                </a:extLst>
              </p:cNvPr>
              <p:cNvSpPr/>
              <p:nvPr/>
            </p:nvSpPr>
            <p:spPr>
              <a:xfrm>
                <a:off x="1651000" y="5002429"/>
                <a:ext cx="340032" cy="277493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1" name="TextBox 40">
                <a:extLst>
                  <a:ext uri="{FF2B5EF4-FFF2-40B4-BE49-F238E27FC236}">
                    <a16:creationId xmlns:a16="http://schemas.microsoft.com/office/drawing/2014/main" id="{848AB3FB-4ADD-113B-798B-6CBFCE92FBC4}"/>
                  </a:ext>
                </a:extLst>
              </p:cNvPr>
              <p:cNvSpPr txBox="1"/>
              <p:nvPr/>
            </p:nvSpPr>
            <p:spPr>
              <a:xfrm>
                <a:off x="1623674" y="4924878"/>
                <a:ext cx="1835759" cy="70788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sz="2000" b="1"/>
                  <a:t>corrected for </a:t>
                </a:r>
              </a:p>
              <a:p>
                <a:pPr algn="ctr"/>
                <a:r>
                  <a:rPr lang="en-US" sz="2000" b="1"/>
                  <a:t>IP shift</a:t>
                </a:r>
              </a:p>
            </p:txBody>
          </p:sp>
        </p:grpSp>
        <p:cxnSp>
          <p:nvCxnSpPr>
            <p:cNvPr id="44" name="Straight Connector 43">
              <a:extLst>
                <a:ext uri="{FF2B5EF4-FFF2-40B4-BE49-F238E27FC236}">
                  <a16:creationId xmlns:a16="http://schemas.microsoft.com/office/drawing/2014/main" id="{4EC96490-F443-1C37-EC2E-4132B21636F7}"/>
                </a:ext>
              </a:extLst>
            </p:cNvPr>
            <p:cNvCxnSpPr>
              <a:cxnSpLocks/>
            </p:cNvCxnSpPr>
            <p:nvPr/>
          </p:nvCxnSpPr>
          <p:spPr>
            <a:xfrm>
              <a:off x="1285767" y="4477407"/>
              <a:ext cx="314433" cy="505461"/>
            </a:xfrm>
            <a:prstGeom prst="line">
              <a:avLst/>
            </a:prstGeom>
            <a:ln w="19050"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" name="Straight Connector 45">
              <a:extLst>
                <a:ext uri="{FF2B5EF4-FFF2-40B4-BE49-F238E27FC236}">
                  <a16:creationId xmlns:a16="http://schemas.microsoft.com/office/drawing/2014/main" id="{A7B42FB2-EBCA-8E1F-AE0A-DCA26307B8F6}"/>
                </a:ext>
              </a:extLst>
            </p:cNvPr>
            <p:cNvCxnSpPr>
              <a:cxnSpLocks/>
            </p:cNvCxnSpPr>
            <p:nvPr/>
          </p:nvCxnSpPr>
          <p:spPr>
            <a:xfrm>
              <a:off x="1600200" y="4463015"/>
              <a:ext cx="1790253" cy="518940"/>
            </a:xfrm>
            <a:prstGeom prst="line">
              <a:avLst/>
            </a:prstGeom>
            <a:ln w="19050"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" name="Rectangle 7">
            <a:extLst>
              <a:ext uri="{FF2B5EF4-FFF2-40B4-BE49-F238E27FC236}">
                <a16:creationId xmlns:a16="http://schemas.microsoft.com/office/drawing/2014/main" id="{6EE55184-2226-5F7A-BAE5-4A2DF865608B}"/>
              </a:ext>
            </a:extLst>
          </p:cNvPr>
          <p:cNvSpPr/>
          <p:nvPr/>
        </p:nvSpPr>
        <p:spPr>
          <a:xfrm>
            <a:off x="0" y="7341963"/>
            <a:ext cx="12700000" cy="278036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28000"/>
                </a:schemeClr>
              </a:gs>
              <a:gs pos="50000">
                <a:srgbClr val="E9AF7F">
                  <a:alpha val="22000"/>
                </a:srgbClr>
              </a:gs>
              <a:gs pos="100000">
                <a:schemeClr val="accent6">
                  <a:shade val="100000"/>
                  <a:satMod val="115000"/>
                  <a:alpha val="56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32" tIns="60916" rIns="121832" bIns="60916"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472313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1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>
            <a:extLst>
              <a:ext uri="{FF2B5EF4-FFF2-40B4-BE49-F238E27FC236}">
                <a16:creationId xmlns:a16="http://schemas.microsoft.com/office/drawing/2014/main" id="{BE7842A8-5CF7-2093-ACA6-B548C0326EBE}"/>
              </a:ext>
            </a:extLst>
          </p:cNvPr>
          <p:cNvSpPr/>
          <p:nvPr/>
        </p:nvSpPr>
        <p:spPr>
          <a:xfrm>
            <a:off x="0" y="0"/>
            <a:ext cx="12699999" cy="773182"/>
          </a:xfrm>
          <a:prstGeom prst="rect">
            <a:avLst/>
          </a:prstGeom>
          <a:gradFill flip="none" rotWithShape="1">
            <a:gsLst>
              <a:gs pos="0">
                <a:schemeClr val="bg1"/>
              </a:gs>
              <a:gs pos="50000">
                <a:srgbClr val="E9AF7F"/>
              </a:gs>
              <a:gs pos="100000">
                <a:schemeClr val="accent6">
                  <a:shade val="100000"/>
                  <a:satMod val="115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32" tIns="60916" rIns="121832" bIns="60916"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sz="1600" dirty="0">
              <a:solidFill>
                <a:prstClr val="white"/>
              </a:solidFill>
            </a:endParaRPr>
          </a:p>
        </p:txBody>
      </p:sp>
      <p:pic>
        <p:nvPicPr>
          <p:cNvPr id="23" name="Picture 22" descr="http://w3.campusexplorer.com/media/376x262/media-2A09DA8D.png">
            <a:extLst>
              <a:ext uri="{FF2B5EF4-FFF2-40B4-BE49-F238E27FC236}">
                <a16:creationId xmlns:a16="http://schemas.microsoft.com/office/drawing/2014/main" id="{F7251948-7410-E188-6D72-8A4B988B0E2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9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2543" b="14681"/>
          <a:stretch/>
        </p:blipFill>
        <p:spPr bwMode="auto">
          <a:xfrm>
            <a:off x="2" y="7648"/>
            <a:ext cx="1528547" cy="7397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F9226E19-FB03-6C32-C270-D62EA2B46035}"/>
              </a:ext>
            </a:extLst>
          </p:cNvPr>
          <p:cNvSpPr txBox="1"/>
          <p:nvPr/>
        </p:nvSpPr>
        <p:spPr>
          <a:xfrm>
            <a:off x="3436353" y="0"/>
            <a:ext cx="650049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/>
              <a:t>Everyday analysis of real data (Ex. 1)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A5148FF1-A2B2-8F47-8B90-3A6F82549D78}"/>
                  </a:ext>
                </a:extLst>
              </p:cNvPr>
              <p:cNvSpPr txBox="1"/>
              <p:nvPr/>
            </p:nvSpPr>
            <p:spPr>
              <a:xfrm>
                <a:off x="113639" y="882661"/>
                <a:ext cx="11574579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/>
                  <a:t>Step 3) Reconstruction of launch angle </a:t>
                </a:r>
                <a14:m>
                  <m:oMath xmlns:m="http://schemas.openxmlformats.org/officeDocument/2006/math">
                    <m:r>
                      <a:rPr lang="en-US" sz="28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𝜃</m:t>
                    </m:r>
                    <m:d>
                      <m:dPr>
                        <m:ctrlPr>
                          <a:rPr lang="en-US" sz="2800" b="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800" b="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𝐸</m:t>
                        </m:r>
                      </m:e>
                    </m:d>
                  </m:oMath>
                </a14:m>
                <a:r>
                  <a:rPr lang="en-US" sz="2800"/>
                  <a:t> and e-spectrum </a:t>
                </a:r>
                <a14:m>
                  <m:oMath xmlns:m="http://schemas.openxmlformats.org/officeDocument/2006/math">
                    <m:f>
                      <m:fPr>
                        <m:type m:val="lin"/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800" b="0" i="1">
                            <a:latin typeface="Cambria Math" panose="02040503050406030204" pitchFamily="18" charset="0"/>
                          </a:rPr>
                          <m:t>𝑑𝑄</m:t>
                        </m:r>
                        <m:r>
                          <a:rPr lang="en-US" sz="2800" b="0" i="1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US" sz="2800" b="0" i="1">
                            <a:latin typeface="Cambria Math" panose="02040503050406030204" pitchFamily="18" charset="0"/>
                          </a:rPr>
                          <m:t>𝐸</m:t>
                        </m:r>
                        <m:r>
                          <a:rPr lang="en-US" sz="2800" b="0" i="1">
                            <a:latin typeface="Cambria Math" panose="02040503050406030204" pitchFamily="18" charset="0"/>
                          </a:rPr>
                          <m:t>)</m:t>
                        </m:r>
                      </m:num>
                      <m:den>
                        <m:r>
                          <a:rPr lang="en-US" sz="2800" b="0" i="1">
                            <a:latin typeface="Cambria Math" panose="02040503050406030204" pitchFamily="18" charset="0"/>
                          </a:rPr>
                          <m:t>𝑑𝐸</m:t>
                        </m:r>
                      </m:den>
                    </m:f>
                  </m:oMath>
                </a14:m>
                <a:endParaRPr lang="en-US" sz="2800"/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A5148FF1-A2B2-8F47-8B90-3A6F82549D7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3639" y="882661"/>
                <a:ext cx="11574579" cy="523220"/>
              </a:xfrm>
              <a:prstGeom prst="rect">
                <a:avLst/>
              </a:prstGeom>
              <a:blipFill>
                <a:blip r:embed="rId4"/>
                <a:stretch>
                  <a:fillRect l="-1096" t="-126190" b="-19285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9" name="Picture 8" descr="A graph of energy and energy&#10;&#10;AI-generated content may be incorrect.">
            <a:extLst>
              <a:ext uri="{FF2B5EF4-FFF2-40B4-BE49-F238E27FC236}">
                <a16:creationId xmlns:a16="http://schemas.microsoft.com/office/drawing/2014/main" id="{49FB51F5-85AB-6932-EEC6-2B0AF421931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25290" y="1540081"/>
            <a:ext cx="6140163" cy="4975431"/>
          </a:xfrm>
          <a:prstGeom prst="rect">
            <a:avLst/>
          </a:prstGeom>
        </p:spPr>
      </p:pic>
      <p:pic>
        <p:nvPicPr>
          <p:cNvPr id="11" name="Picture 10" descr="A graph of energy and energy&#10;&#10;AI-generated content may be incorrect.">
            <a:extLst>
              <a:ext uri="{FF2B5EF4-FFF2-40B4-BE49-F238E27FC236}">
                <a16:creationId xmlns:a16="http://schemas.microsoft.com/office/drawing/2014/main" id="{67D97594-FA7D-513B-12BD-57AE59AD7D0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5501" y="1650671"/>
            <a:ext cx="6277048" cy="4864841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2545CE6F-0AC8-4AAE-C9B9-0900B0CB38EA}"/>
                  </a:ext>
                </a:extLst>
              </p:cNvPr>
              <p:cNvSpPr txBox="1"/>
              <p:nvPr/>
            </p:nvSpPr>
            <p:spPr>
              <a:xfrm>
                <a:off x="2998723" y="3945326"/>
                <a:ext cx="2977097" cy="101566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000">
                    <a:solidFill>
                      <a:srgbClr val="FF00ED"/>
                    </a:solidFill>
                  </a:rPr>
                  <a:t>Energy-dependent </a:t>
                </a:r>
                <a14:m>
                  <m:oMath xmlns:m="http://schemas.openxmlformats.org/officeDocument/2006/math">
                    <m:r>
                      <a:rPr lang="en-US" sz="2000" i="1">
                        <a:solidFill>
                          <a:srgbClr val="FF00ED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𝜃</m:t>
                    </m:r>
                    <m:d>
                      <m:dPr>
                        <m:ctrlPr>
                          <a:rPr lang="en-US" sz="2000" b="0" i="1">
                            <a:solidFill>
                              <a:srgbClr val="FF00ED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000" b="0" i="1">
                            <a:solidFill>
                              <a:srgbClr val="FF00ED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𝐸</m:t>
                        </m:r>
                      </m:e>
                    </m:d>
                  </m:oMath>
                </a14:m>
                <a:r>
                  <a:rPr lang="en-US" sz="2000">
                    <a:solidFill>
                      <a:srgbClr val="FF00ED"/>
                    </a:solidFill>
                  </a:rPr>
                  <a:t>,</a:t>
                </a:r>
              </a:p>
              <a:p>
                <a:r>
                  <a:rPr lang="en-US" sz="2000">
                    <a:solidFill>
                      <a:srgbClr val="FF00ED"/>
                    </a:solidFill>
                  </a:rPr>
                  <a:t>inconsistent with straight</a:t>
                </a:r>
              </a:p>
              <a:p>
                <a:r>
                  <a:rPr lang="en-US" sz="2000">
                    <a:solidFill>
                      <a:srgbClr val="FF00ED"/>
                    </a:solidFill>
                  </a:rPr>
                  <a:t>electron “streak”.</a:t>
                </a:r>
              </a:p>
            </p:txBody>
          </p:sp>
        </mc:Choice>
        <mc:Fallback xmlns="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2545CE6F-0AC8-4AAE-C9B9-0900B0CB38E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98723" y="3945326"/>
                <a:ext cx="2977097" cy="1015663"/>
              </a:xfrm>
              <a:prstGeom prst="rect">
                <a:avLst/>
              </a:prstGeom>
              <a:blipFill>
                <a:blip r:embed="rId7"/>
                <a:stretch>
                  <a:fillRect l="-2553" t="-2469" r="-1277" b="-987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9" name="Picture 18">
            <a:extLst>
              <a:ext uri="{FF2B5EF4-FFF2-40B4-BE49-F238E27FC236}">
                <a16:creationId xmlns:a16="http://schemas.microsoft.com/office/drawing/2014/main" id="{171F2057-A294-D735-8E86-50C778F243D7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8411" y="1430331"/>
            <a:ext cx="5361579" cy="482600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C4D26E18-1555-7F96-F003-2E7B1AE82B77}"/>
              </a:ext>
            </a:extLst>
          </p:cNvPr>
          <p:cNvSpPr txBox="1"/>
          <p:nvPr/>
        </p:nvSpPr>
        <p:spPr>
          <a:xfrm>
            <a:off x="3330999" y="1880275"/>
            <a:ext cx="281679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000">
                <a:solidFill>
                  <a:srgbClr val="FF0000"/>
                </a:solidFill>
              </a:rPr>
              <a:t>after correcting magnet</a:t>
            </a:r>
          </a:p>
          <a:p>
            <a:pPr algn="ctr"/>
            <a:r>
              <a:rPr lang="en-US" sz="2000">
                <a:solidFill>
                  <a:srgbClr val="FF0000"/>
                </a:solidFill>
              </a:rPr>
              <a:t>position error. </a:t>
            </a: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135C4C13-9776-88E7-AFB5-F99372478B3C}"/>
              </a:ext>
            </a:extLst>
          </p:cNvPr>
          <p:cNvGrpSpPr/>
          <p:nvPr/>
        </p:nvGrpSpPr>
        <p:grpSpPr>
          <a:xfrm>
            <a:off x="1125039" y="1922021"/>
            <a:ext cx="4904509" cy="1603169"/>
            <a:chOff x="1045029" y="1876301"/>
            <a:chExt cx="4904509" cy="1603169"/>
          </a:xfrm>
        </p:grpSpPr>
        <p:grpSp>
          <p:nvGrpSpPr>
            <p:cNvPr id="14" name="Group 13">
              <a:extLst>
                <a:ext uri="{FF2B5EF4-FFF2-40B4-BE49-F238E27FC236}">
                  <a16:creationId xmlns:a16="http://schemas.microsoft.com/office/drawing/2014/main" id="{DF3E6551-D501-08FF-1E98-346FE3FBA5A5}"/>
                </a:ext>
              </a:extLst>
            </p:cNvPr>
            <p:cNvGrpSpPr/>
            <p:nvPr/>
          </p:nvGrpSpPr>
          <p:grpSpPr>
            <a:xfrm>
              <a:off x="1045029" y="1876301"/>
              <a:ext cx="4904509" cy="1603169"/>
              <a:chOff x="1045029" y="1876301"/>
              <a:chExt cx="4904509" cy="1603169"/>
            </a:xfrm>
          </p:grpSpPr>
          <p:sp>
            <p:nvSpPr>
              <p:cNvPr id="12" name="Rectangle 11">
                <a:extLst>
                  <a:ext uri="{FF2B5EF4-FFF2-40B4-BE49-F238E27FC236}">
                    <a16:creationId xmlns:a16="http://schemas.microsoft.com/office/drawing/2014/main" id="{47028304-E881-C453-5577-8840CF2F1163}"/>
                  </a:ext>
                </a:extLst>
              </p:cNvPr>
              <p:cNvSpPr/>
              <p:nvPr/>
            </p:nvSpPr>
            <p:spPr>
              <a:xfrm>
                <a:off x="1045029" y="1876301"/>
                <a:ext cx="4904509" cy="1294411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" name="Rectangle 12">
                <a:extLst>
                  <a:ext uri="{FF2B5EF4-FFF2-40B4-BE49-F238E27FC236}">
                    <a16:creationId xmlns:a16="http://schemas.microsoft.com/office/drawing/2014/main" id="{ABB8B039-FA8B-A75C-AF63-6503D8945292}"/>
                  </a:ext>
                </a:extLst>
              </p:cNvPr>
              <p:cNvSpPr/>
              <p:nvPr/>
            </p:nvSpPr>
            <p:spPr>
              <a:xfrm>
                <a:off x="1045029" y="3170712"/>
                <a:ext cx="1353787" cy="308758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15" name="Triangle 14">
              <a:extLst>
                <a:ext uri="{FF2B5EF4-FFF2-40B4-BE49-F238E27FC236}">
                  <a16:creationId xmlns:a16="http://schemas.microsoft.com/office/drawing/2014/main" id="{CFC5389F-4AE9-1479-43C7-E27F768893C2}"/>
                </a:ext>
              </a:extLst>
            </p:cNvPr>
            <p:cNvSpPr/>
            <p:nvPr/>
          </p:nvSpPr>
          <p:spPr>
            <a:xfrm flipV="1">
              <a:off x="4280642" y="3194462"/>
              <a:ext cx="1211283" cy="261257"/>
            </a:xfrm>
            <a:prstGeom prst="triangle">
              <a:avLst>
                <a:gd name="adj" fmla="val 38467"/>
              </a:avLst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6EBCD600-B735-89F8-DA49-EFC1C6CD372F}"/>
              </a:ext>
            </a:extLst>
          </p:cNvPr>
          <p:cNvSpPr/>
          <p:nvPr/>
        </p:nvSpPr>
        <p:spPr>
          <a:xfrm>
            <a:off x="3869635" y="5300870"/>
            <a:ext cx="1961322" cy="3048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7C89AE01-BB40-F93F-D33F-0072C2FAB264}"/>
              </a:ext>
            </a:extLst>
          </p:cNvPr>
          <p:cNvSpPr/>
          <p:nvPr/>
        </p:nvSpPr>
        <p:spPr>
          <a:xfrm>
            <a:off x="0" y="7341963"/>
            <a:ext cx="12700000" cy="278036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28000"/>
                </a:schemeClr>
              </a:gs>
              <a:gs pos="50000">
                <a:srgbClr val="E9AF7F">
                  <a:alpha val="22000"/>
                </a:srgbClr>
              </a:gs>
              <a:gs pos="100000">
                <a:schemeClr val="accent6">
                  <a:shade val="100000"/>
                  <a:satMod val="115000"/>
                  <a:alpha val="56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32" tIns="60916" rIns="121832" bIns="60916"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631617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xit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1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angle 24">
            <a:extLst>
              <a:ext uri="{FF2B5EF4-FFF2-40B4-BE49-F238E27FC236}">
                <a16:creationId xmlns:a16="http://schemas.microsoft.com/office/drawing/2014/main" id="{60BC2004-57B9-32C9-2DC1-2269AD738CA3}"/>
              </a:ext>
            </a:extLst>
          </p:cNvPr>
          <p:cNvSpPr/>
          <p:nvPr/>
        </p:nvSpPr>
        <p:spPr>
          <a:xfrm>
            <a:off x="0" y="0"/>
            <a:ext cx="12699999" cy="773182"/>
          </a:xfrm>
          <a:prstGeom prst="rect">
            <a:avLst/>
          </a:prstGeom>
          <a:gradFill flip="none" rotWithShape="1">
            <a:gsLst>
              <a:gs pos="0">
                <a:schemeClr val="bg1"/>
              </a:gs>
              <a:gs pos="50000">
                <a:srgbClr val="E9AF7F"/>
              </a:gs>
              <a:gs pos="100000">
                <a:schemeClr val="accent6">
                  <a:shade val="100000"/>
                  <a:satMod val="115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32" tIns="60916" rIns="121832" bIns="60916"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57" name="PlaceHolder 1"/>
              <p:cNvSpPr>
                <a:spLocks noGrp="1"/>
              </p:cNvSpPr>
              <p:nvPr>
                <p:ph type="title"/>
              </p:nvPr>
            </p:nvSpPr>
            <p:spPr>
              <a:xfrm>
                <a:off x="2145334" y="0"/>
                <a:ext cx="11151582" cy="673789"/>
              </a:xfrm>
              <a:prstGeom prst="rect">
                <a:avLst/>
              </a:prstGeom>
              <a:noFill/>
              <a:ln w="0">
                <a:noFill/>
              </a:ln>
            </p:spPr>
            <p:txBody>
              <a:bodyPr lIns="0" tIns="0" rIns="0" bIns="0" anchor="ctr">
                <a:noAutofit/>
              </a:bodyPr>
              <a:lstStyle/>
              <a:p>
                <a:pPr>
                  <a:lnSpc>
                    <a:spcPct val="100000"/>
                  </a:lnSpc>
                  <a:buNone/>
                </a:pPr>
                <a:r>
                  <a:rPr lang="en-US" sz="2800" b="1" strike="noStrike" spc="-1" dirty="0">
                    <a:solidFill>
                      <a:srgbClr val="000000"/>
                    </a:solidFill>
                    <a:latin typeface="Calibri"/>
                  </a:rPr>
                  <a:t>Ex. 2a:  E &gt; 3 GeV features + energy-dependent </a:t>
                </a:r>
                <a14:m>
                  <m:oMath xmlns:m="http://schemas.openxmlformats.org/officeDocument/2006/math">
                    <m:r>
                      <a:rPr lang="en-US" sz="28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𝜃</m:t>
                    </m:r>
                    <m:d>
                      <m:dPr>
                        <m:ctrlPr>
                          <a:rPr lang="en-US" sz="2800" b="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800" b="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𝐸</m:t>
                        </m:r>
                      </m:e>
                    </m:d>
                  </m:oMath>
                </a14:m>
                <a:r>
                  <a:rPr lang="en-US" sz="2800" b="1" strike="noStrike" spc="-1" dirty="0">
                    <a:solidFill>
                      <a:srgbClr val="000000"/>
                    </a:solidFill>
                    <a:latin typeface="Calibri"/>
                  </a:rPr>
                  <a:t>  </a:t>
                </a:r>
                <a:endParaRPr lang="en-US" sz="2800" b="0" strike="noStrike" spc="-1" dirty="0">
                  <a:latin typeface="Arial"/>
                </a:endParaRPr>
              </a:p>
            </p:txBody>
          </p:sp>
        </mc:Choice>
        <mc:Fallback xmlns="">
          <p:sp>
            <p:nvSpPr>
              <p:cNvPr id="257" name="PlaceHolder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xfrm>
                <a:off x="2145334" y="0"/>
                <a:ext cx="11151582" cy="673789"/>
              </a:xfrm>
              <a:prstGeom prst="rect">
                <a:avLst/>
              </a:prstGeom>
              <a:blipFill>
                <a:blip r:embed="rId2"/>
                <a:stretch>
                  <a:fillRect l="-1968" b="-14414"/>
                </a:stretch>
              </a:blipFill>
              <a:ln w="0"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58" name="TextBox 2"/>
          <p:cNvSpPr/>
          <p:nvPr/>
        </p:nvSpPr>
        <p:spPr>
          <a:xfrm>
            <a:off x="12285000" y="7213680"/>
            <a:ext cx="269640" cy="2570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 anchor="t">
            <a:spAutoFit/>
          </a:bodyPr>
          <a:lstStyle/>
          <a:p>
            <a:pPr>
              <a:lnSpc>
                <a:spcPct val="100000"/>
              </a:lnSpc>
              <a:buNone/>
            </a:pPr>
            <a:r>
              <a:rPr lang="en-US" sz="1100" b="0" strike="noStrike" spc="-1">
                <a:solidFill>
                  <a:srgbClr val="000000"/>
                </a:solidFill>
                <a:latin typeface="Calibri"/>
                <a:ea typeface="DejaVu Sans"/>
              </a:rPr>
              <a:t>8</a:t>
            </a:r>
            <a:endParaRPr lang="en-US" sz="1100" b="0" strike="noStrike" spc="-1">
              <a:latin typeface="Arial"/>
            </a:endParaRPr>
          </a:p>
        </p:txBody>
      </p:sp>
      <p:pic>
        <p:nvPicPr>
          <p:cNvPr id="259" name="Picture 27" descr="fig_highEnergy_1.png"/>
          <p:cNvPicPr/>
          <p:nvPr/>
        </p:nvPicPr>
        <p:blipFill>
          <a:blip r:embed="rId3"/>
          <a:srcRect l="6696" t="5670" r="7024" b="-2717"/>
          <a:stretch/>
        </p:blipFill>
        <p:spPr>
          <a:xfrm>
            <a:off x="0" y="3271842"/>
            <a:ext cx="8329613" cy="4254505"/>
          </a:xfrm>
          <a:prstGeom prst="rect">
            <a:avLst/>
          </a:prstGeom>
          <a:ln w="0">
            <a:noFill/>
          </a:ln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4A25271F-1BCF-C6C3-9F4B-223DEE5BBFDF}"/>
              </a:ext>
            </a:extLst>
          </p:cNvPr>
          <p:cNvSpPr txBox="1"/>
          <p:nvPr/>
        </p:nvSpPr>
        <p:spPr>
          <a:xfrm>
            <a:off x="32669" y="613245"/>
            <a:ext cx="1044006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>
                <a:solidFill>
                  <a:srgbClr val="FF0000"/>
                </a:solidFill>
              </a:rPr>
              <a:t>Anaculaesei </a:t>
            </a:r>
            <a:r>
              <a:rPr lang="en-US" sz="1400" i="1">
                <a:solidFill>
                  <a:srgbClr val="FF0000"/>
                </a:solidFill>
              </a:rPr>
              <a:t>et al</a:t>
            </a:r>
            <a:r>
              <a:rPr lang="en-US" sz="1400">
                <a:solidFill>
                  <a:srgbClr val="FF0000"/>
                </a:solidFill>
              </a:rPr>
              <a:t>. “Acceleration of high-charge electron bunch to10 GeV ni a 10cm nanoparticle-assisted wakefield accelerator,” </a:t>
            </a:r>
          </a:p>
          <a:p>
            <a:pPr algn="ctr"/>
            <a:r>
              <a:rPr lang="en-US" sz="1400" i="1">
                <a:solidFill>
                  <a:srgbClr val="FF0000"/>
                </a:solidFill>
              </a:rPr>
              <a:t>Matt. Rad. Extremes </a:t>
            </a:r>
            <a:r>
              <a:rPr lang="en-US" sz="1400" b="1">
                <a:solidFill>
                  <a:srgbClr val="FF0000"/>
                </a:solidFill>
              </a:rPr>
              <a:t>9</a:t>
            </a:r>
            <a:r>
              <a:rPr lang="en-US" sz="1400">
                <a:solidFill>
                  <a:srgbClr val="FF0000"/>
                </a:solidFill>
              </a:rPr>
              <a:t>, 014001 (2024) </a:t>
            </a: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004A1E75-F568-ED23-7F81-F1F02DC268CF}"/>
              </a:ext>
            </a:extLst>
          </p:cNvPr>
          <p:cNvGrpSpPr/>
          <p:nvPr/>
        </p:nvGrpSpPr>
        <p:grpSpPr>
          <a:xfrm>
            <a:off x="2227265" y="1136464"/>
            <a:ext cx="5873752" cy="3349813"/>
            <a:chOff x="2227265" y="1136464"/>
            <a:chExt cx="5873752" cy="3349813"/>
          </a:xfrm>
        </p:grpSpPr>
        <p:pic>
          <p:nvPicPr>
            <p:cNvPr id="260" name="Picture 28" descr="fig_highEnergy_3.png"/>
            <p:cNvPicPr/>
            <p:nvPr/>
          </p:nvPicPr>
          <p:blipFill>
            <a:blip r:embed="rId4"/>
            <a:srcRect l="12588" t="20280" r="17425" b="24805"/>
            <a:stretch/>
          </p:blipFill>
          <p:spPr>
            <a:xfrm flipV="1">
              <a:off x="2227265" y="1136464"/>
              <a:ext cx="5873752" cy="1949635"/>
            </a:xfrm>
            <a:prstGeom prst="rect">
              <a:avLst/>
            </a:prstGeom>
            <a:ln w="0">
              <a:noFill/>
            </a:ln>
          </p:spPr>
        </p:pic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55A1960B-2EEB-1B4D-5F66-3D6E604906FF}"/>
                </a:ext>
              </a:extLst>
            </p:cNvPr>
            <p:cNvSpPr/>
            <p:nvPr/>
          </p:nvSpPr>
          <p:spPr>
            <a:xfrm>
              <a:off x="6350001" y="3328994"/>
              <a:ext cx="1608138" cy="1157283"/>
            </a:xfrm>
            <a:prstGeom prst="rect">
              <a:avLst/>
            </a:prstGeom>
            <a:noFill/>
            <a:ln w="28575">
              <a:solidFill>
                <a:srgbClr val="FF00ED"/>
              </a:solidFill>
              <a:prstDash val="dash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8" name="Straight Connector 7">
              <a:extLst>
                <a:ext uri="{FF2B5EF4-FFF2-40B4-BE49-F238E27FC236}">
                  <a16:creationId xmlns:a16="http://schemas.microsoft.com/office/drawing/2014/main" id="{5B4A3241-CEFD-A774-8630-FC14C132D483}"/>
                </a:ext>
              </a:extLst>
            </p:cNvPr>
            <p:cNvCxnSpPr>
              <a:cxnSpLocks/>
            </p:cNvCxnSpPr>
            <p:nvPr/>
          </p:nvCxnSpPr>
          <p:spPr>
            <a:xfrm rot="60000" flipH="1" flipV="1">
              <a:off x="2227265" y="3114675"/>
              <a:ext cx="4122735" cy="185743"/>
            </a:xfrm>
            <a:prstGeom prst="line">
              <a:avLst/>
            </a:prstGeom>
            <a:ln w="28575">
              <a:solidFill>
                <a:srgbClr val="FF00ED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>
              <a:extLst>
                <a:ext uri="{FF2B5EF4-FFF2-40B4-BE49-F238E27FC236}">
                  <a16:creationId xmlns:a16="http://schemas.microsoft.com/office/drawing/2014/main" id="{099CCD78-1CE7-B0DB-2CEF-F7BC58FCB85D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7953743" y="3086099"/>
              <a:ext cx="147274" cy="230742"/>
            </a:xfrm>
            <a:prstGeom prst="line">
              <a:avLst/>
            </a:prstGeom>
            <a:ln w="28575">
              <a:solidFill>
                <a:srgbClr val="FF00ED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11213415-B499-D85C-B73C-84A2D44E1863}"/>
              </a:ext>
            </a:extLst>
          </p:cNvPr>
          <p:cNvGrpSpPr/>
          <p:nvPr/>
        </p:nvGrpSpPr>
        <p:grpSpPr>
          <a:xfrm>
            <a:off x="8329613" y="1519385"/>
            <a:ext cx="4198723" cy="1200329"/>
            <a:chOff x="8329613" y="1519385"/>
            <a:chExt cx="4198723" cy="1200329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F6477C00-15E0-EE3E-257A-DC9BDF3BD927}"/>
                </a:ext>
              </a:extLst>
            </p:cNvPr>
            <p:cNvSpPr txBox="1"/>
            <p:nvPr/>
          </p:nvSpPr>
          <p:spPr>
            <a:xfrm>
              <a:off x="8972554" y="1519385"/>
              <a:ext cx="3555782" cy="120032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/>
                <a:t>preliminary piece-wise </a:t>
              </a:r>
            </a:p>
            <a:p>
              <a:r>
                <a:rPr lang="en-US" sz="2400"/>
                <a:t>analysis of features with </a:t>
              </a:r>
            </a:p>
            <a:p>
              <a:r>
                <a:rPr lang="en-US" sz="2400"/>
                <a:t>different ∆y deflections. </a:t>
              </a:r>
            </a:p>
          </p:txBody>
        </p:sp>
        <p:sp>
          <p:nvSpPr>
            <p:cNvPr id="13" name="Right Arrow 12">
              <a:extLst>
                <a:ext uri="{FF2B5EF4-FFF2-40B4-BE49-F238E27FC236}">
                  <a16:creationId xmlns:a16="http://schemas.microsoft.com/office/drawing/2014/main" id="{CC57AC6B-F04A-2049-9A15-DC7133EE6BA9}"/>
                </a:ext>
              </a:extLst>
            </p:cNvPr>
            <p:cNvSpPr/>
            <p:nvPr/>
          </p:nvSpPr>
          <p:spPr>
            <a:xfrm>
              <a:off x="8329613" y="1858536"/>
              <a:ext cx="442912" cy="643049"/>
            </a:xfrm>
            <a:prstGeom prst="rightArrow">
              <a:avLst/>
            </a:prstGeom>
            <a:solidFill>
              <a:schemeClr val="tx1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E0760A05-3E46-F0A9-57B5-84C265A0E487}"/>
              </a:ext>
            </a:extLst>
          </p:cNvPr>
          <p:cNvGrpSpPr/>
          <p:nvPr/>
        </p:nvGrpSpPr>
        <p:grpSpPr>
          <a:xfrm>
            <a:off x="8258173" y="2957085"/>
            <a:ext cx="4370387" cy="3300601"/>
            <a:chOff x="8258173" y="2957085"/>
            <a:chExt cx="4370387" cy="3300601"/>
          </a:xfrm>
        </p:grpSpPr>
        <p:pic>
          <p:nvPicPr>
            <p:cNvPr id="261" name="Picture 29" descr="fig_highEnergy_2.png"/>
            <p:cNvPicPr/>
            <p:nvPr/>
          </p:nvPicPr>
          <p:blipFill>
            <a:blip r:embed="rId5"/>
            <a:srcRect l="4012" r="8731"/>
            <a:stretch/>
          </p:blipFill>
          <p:spPr>
            <a:xfrm>
              <a:off x="8258173" y="3457579"/>
              <a:ext cx="4370387" cy="2800107"/>
            </a:xfrm>
            <a:prstGeom prst="rect">
              <a:avLst/>
            </a:prstGeom>
            <a:ln w="0">
              <a:noFill/>
            </a:ln>
          </p:spPr>
        </p:pic>
        <p:sp>
          <p:nvSpPr>
            <p:cNvPr id="14" name="Right Arrow 13">
              <a:extLst>
                <a:ext uri="{FF2B5EF4-FFF2-40B4-BE49-F238E27FC236}">
                  <a16:creationId xmlns:a16="http://schemas.microsoft.com/office/drawing/2014/main" id="{69066198-9F20-161D-0D9C-8FF91FC8A0E0}"/>
                </a:ext>
              </a:extLst>
            </p:cNvPr>
            <p:cNvSpPr/>
            <p:nvPr/>
          </p:nvSpPr>
          <p:spPr>
            <a:xfrm rot="5400000">
              <a:off x="10221909" y="2857016"/>
              <a:ext cx="442912" cy="643049"/>
            </a:xfrm>
            <a:prstGeom prst="rightArrow">
              <a:avLst/>
            </a:prstGeom>
            <a:solidFill>
              <a:schemeClr val="tx1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6" name="TextBox 15">
                  <a:extLst>
                    <a:ext uri="{FF2B5EF4-FFF2-40B4-BE49-F238E27FC236}">
                      <a16:creationId xmlns:a16="http://schemas.microsoft.com/office/drawing/2014/main" id="{F80ED3BA-33E9-0D41-9E8B-59B872094C5D}"/>
                    </a:ext>
                  </a:extLst>
                </p:cNvPr>
                <p:cNvSpPr txBox="1"/>
                <p:nvPr/>
              </p:nvSpPr>
              <p:spPr>
                <a:xfrm>
                  <a:off x="9644619" y="3675708"/>
                  <a:ext cx="1668935" cy="461665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f>
                          <m:fPr>
                            <m:type m:val="lin"/>
                            <m:ctrlPr>
                              <a:rPr lang="en-US" sz="2400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2400" b="0" i="1">
                                <a:latin typeface="Cambria Math" panose="02040503050406030204" pitchFamily="18" charset="0"/>
                              </a:rPr>
                              <m:t>𝑑𝑄</m:t>
                            </m:r>
                            <m:r>
                              <a:rPr lang="en-US" sz="2400" b="0" i="1">
                                <a:latin typeface="Cambria Math" panose="02040503050406030204" pitchFamily="18" charset="0"/>
                              </a:rPr>
                              <m:t>(</m:t>
                            </m:r>
                            <m:r>
                              <a:rPr lang="en-US" sz="2400" b="0" i="1">
                                <a:latin typeface="Cambria Math" panose="02040503050406030204" pitchFamily="18" charset="0"/>
                              </a:rPr>
                              <m:t>𝐸</m:t>
                            </m:r>
                            <m:r>
                              <a:rPr lang="en-US" sz="2400" b="0" i="1">
                                <a:latin typeface="Cambria Math" panose="02040503050406030204" pitchFamily="18" charset="0"/>
                              </a:rPr>
                              <m:t>)</m:t>
                            </m:r>
                          </m:num>
                          <m:den>
                            <m:r>
                              <a:rPr lang="en-US" sz="2400" b="0" i="1">
                                <a:latin typeface="Cambria Math" panose="02040503050406030204" pitchFamily="18" charset="0"/>
                              </a:rPr>
                              <m:t>𝑑𝐸</m:t>
                            </m:r>
                          </m:den>
                        </m:f>
                      </m:oMath>
                    </m:oMathPara>
                  </a14:m>
                  <a:endParaRPr lang="en-US" sz="2400"/>
                </a:p>
              </p:txBody>
            </p:sp>
          </mc:Choice>
          <mc:Fallback xmlns="">
            <p:sp>
              <p:nvSpPr>
                <p:cNvPr id="16" name="TextBox 15">
                  <a:extLst>
                    <a:ext uri="{FF2B5EF4-FFF2-40B4-BE49-F238E27FC236}">
                      <a16:creationId xmlns:a16="http://schemas.microsoft.com/office/drawing/2014/main" id="{F80ED3BA-33E9-0D41-9E8B-59B872094C5D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9644619" y="3675708"/>
                  <a:ext cx="1668935" cy="461665"/>
                </a:xfrm>
                <a:prstGeom prst="rect">
                  <a:avLst/>
                </a:prstGeom>
                <a:blipFill>
                  <a:blip r:embed="rId7"/>
                  <a:stretch>
                    <a:fillRect t="-127027" b="-194595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E3BBBBFC-67D0-54F6-44B6-478874DF3F93}"/>
              </a:ext>
            </a:extLst>
          </p:cNvPr>
          <p:cNvGrpSpPr/>
          <p:nvPr/>
        </p:nvGrpSpPr>
        <p:grpSpPr>
          <a:xfrm>
            <a:off x="10201274" y="4174037"/>
            <a:ext cx="2029028" cy="646331"/>
            <a:chOff x="10201274" y="4174037"/>
            <a:chExt cx="2029028" cy="646331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6CBA99B7-84F0-B325-1489-56D5E346B20A}"/>
                </a:ext>
              </a:extLst>
            </p:cNvPr>
            <p:cNvSpPr txBox="1"/>
            <p:nvPr/>
          </p:nvSpPr>
          <p:spPr>
            <a:xfrm>
              <a:off x="10481105" y="4174037"/>
              <a:ext cx="1749197" cy="646331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pPr algn="ctr"/>
              <a:r>
                <a:rPr lang="en-US">
                  <a:solidFill>
                    <a:schemeClr val="bg1">
                      <a:lumMod val="65000"/>
                    </a:schemeClr>
                  </a:solidFill>
                </a:rPr>
                <a:t>comprehensive</a:t>
              </a:r>
            </a:p>
            <a:p>
              <a:pPr algn="ctr"/>
              <a:r>
                <a:rPr lang="en-US">
                  <a:solidFill>
                    <a:schemeClr val="bg1">
                      <a:lumMod val="65000"/>
                    </a:schemeClr>
                  </a:solidFill>
                </a:rPr>
                <a:t>reconstruction</a:t>
              </a:r>
            </a:p>
          </p:txBody>
        </p:sp>
        <p:sp>
          <p:nvSpPr>
            <p:cNvPr id="18" name="Freeform 17">
              <a:extLst>
                <a:ext uri="{FF2B5EF4-FFF2-40B4-BE49-F238E27FC236}">
                  <a16:creationId xmlns:a16="http://schemas.microsoft.com/office/drawing/2014/main" id="{C84C402D-034C-5CB2-EF9D-613E52F2FCC1}"/>
                </a:ext>
              </a:extLst>
            </p:cNvPr>
            <p:cNvSpPr/>
            <p:nvPr/>
          </p:nvSpPr>
          <p:spPr>
            <a:xfrm>
              <a:off x="10201274" y="4486275"/>
              <a:ext cx="271463" cy="257175"/>
            </a:xfrm>
            <a:custGeom>
              <a:avLst/>
              <a:gdLst>
                <a:gd name="connsiteX0" fmla="*/ 271463 w 271463"/>
                <a:gd name="connsiteY0" fmla="*/ 0 h 257175"/>
                <a:gd name="connsiteX1" fmla="*/ 157163 w 271463"/>
                <a:gd name="connsiteY1" fmla="*/ 42863 h 257175"/>
                <a:gd name="connsiteX2" fmla="*/ 28575 w 271463"/>
                <a:gd name="connsiteY2" fmla="*/ 142875 h 257175"/>
                <a:gd name="connsiteX3" fmla="*/ 0 w 271463"/>
                <a:gd name="connsiteY3" fmla="*/ 257175 h 257175"/>
                <a:gd name="connsiteX4" fmla="*/ 0 w 271463"/>
                <a:gd name="connsiteY4" fmla="*/ 257175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71463" h="257175">
                  <a:moveTo>
                    <a:pt x="271463" y="0"/>
                  </a:moveTo>
                  <a:cubicBezTo>
                    <a:pt x="234553" y="9525"/>
                    <a:pt x="197644" y="19051"/>
                    <a:pt x="157163" y="42863"/>
                  </a:cubicBezTo>
                  <a:cubicBezTo>
                    <a:pt x="116682" y="66676"/>
                    <a:pt x="54769" y="107156"/>
                    <a:pt x="28575" y="142875"/>
                  </a:cubicBezTo>
                  <a:cubicBezTo>
                    <a:pt x="2381" y="178594"/>
                    <a:pt x="0" y="257175"/>
                    <a:pt x="0" y="257175"/>
                  </a:cubicBezTo>
                  <a:lnTo>
                    <a:pt x="0" y="257175"/>
                  </a:lnTo>
                </a:path>
              </a:pathLst>
            </a:custGeom>
            <a:noFill/>
            <a:ln>
              <a:solidFill>
                <a:schemeClr val="bg1">
                  <a:lumMod val="65000"/>
                </a:schemeClr>
              </a:solidFill>
              <a:headEnd type="none" w="med" len="med"/>
              <a:tailEnd type="triangle" w="med" len="med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418D4C99-6E23-3D49-F933-2CEB950909BD}"/>
              </a:ext>
            </a:extLst>
          </p:cNvPr>
          <p:cNvGrpSpPr/>
          <p:nvPr/>
        </p:nvGrpSpPr>
        <p:grpSpPr>
          <a:xfrm>
            <a:off x="7411846" y="7125735"/>
            <a:ext cx="2180302" cy="461665"/>
            <a:chOff x="6574220" y="6386634"/>
            <a:chExt cx="2180302" cy="461665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B0D52E0B-A9DC-F969-3C4B-8E478DA1CAB5}"/>
                </a:ext>
              </a:extLst>
            </p:cNvPr>
            <p:cNvSpPr txBox="1"/>
            <p:nvPr/>
          </p:nvSpPr>
          <p:spPr>
            <a:xfrm>
              <a:off x="7433326" y="6386634"/>
              <a:ext cx="1321196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>
                  <a:solidFill>
                    <a:srgbClr val="1005FF"/>
                  </a:solidFill>
                </a:rPr>
                <a:t>&gt; 3 GeV</a:t>
              </a:r>
            </a:p>
          </p:txBody>
        </p:sp>
        <p:sp>
          <p:nvSpPr>
            <p:cNvPr id="22" name="Up Arrow 21">
              <a:extLst>
                <a:ext uri="{FF2B5EF4-FFF2-40B4-BE49-F238E27FC236}">
                  <a16:creationId xmlns:a16="http://schemas.microsoft.com/office/drawing/2014/main" id="{FB990699-BECD-4F8F-E041-D357C8855777}"/>
                </a:ext>
              </a:extLst>
            </p:cNvPr>
            <p:cNvSpPr/>
            <p:nvPr/>
          </p:nvSpPr>
          <p:spPr>
            <a:xfrm>
              <a:off x="6574220" y="6448095"/>
              <a:ext cx="693683" cy="315310"/>
            </a:xfrm>
            <a:prstGeom prst="upArrow">
              <a:avLst/>
            </a:prstGeom>
            <a:solidFill>
              <a:srgbClr val="1005FF"/>
            </a:solidFill>
            <a:ln>
              <a:solidFill>
                <a:srgbClr val="1005FF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Rectangle 9">
            <a:extLst>
              <a:ext uri="{FF2B5EF4-FFF2-40B4-BE49-F238E27FC236}">
                <a16:creationId xmlns:a16="http://schemas.microsoft.com/office/drawing/2014/main" id="{9E7C65E7-3322-23A7-4643-CC44EB93925A}"/>
              </a:ext>
            </a:extLst>
          </p:cNvPr>
          <p:cNvSpPr/>
          <p:nvPr/>
        </p:nvSpPr>
        <p:spPr>
          <a:xfrm>
            <a:off x="0" y="7341963"/>
            <a:ext cx="12700000" cy="278036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28000"/>
                </a:schemeClr>
              </a:gs>
              <a:gs pos="50000">
                <a:srgbClr val="E9AF7F">
                  <a:alpha val="22000"/>
                </a:srgbClr>
              </a:gs>
              <a:gs pos="100000">
                <a:schemeClr val="accent6">
                  <a:shade val="100000"/>
                  <a:satMod val="115000"/>
                  <a:alpha val="56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32" tIns="60916" rIns="121832" bIns="60916"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pic>
        <p:nvPicPr>
          <p:cNvPr id="27" name="Picture 26" descr="http://w3.campusexplorer.com/media/376x262/media-2A09DA8D.png">
            <a:extLst>
              <a:ext uri="{FF2B5EF4-FFF2-40B4-BE49-F238E27FC236}">
                <a16:creationId xmlns:a16="http://schemas.microsoft.com/office/drawing/2014/main" id="{7C5E9EF3-DC6E-0DA3-D04C-2E9DC8677A7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harpenSoften amount="9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2543" b="14681"/>
          <a:stretch/>
        </p:blipFill>
        <p:spPr bwMode="auto">
          <a:xfrm>
            <a:off x="2" y="7648"/>
            <a:ext cx="1528547" cy="7397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22">
            <a:extLst>
              <a:ext uri="{FF2B5EF4-FFF2-40B4-BE49-F238E27FC236}">
                <a16:creationId xmlns:a16="http://schemas.microsoft.com/office/drawing/2014/main" id="{65B60307-1E83-9B57-1F62-E73767042E72}"/>
              </a:ext>
            </a:extLst>
          </p:cNvPr>
          <p:cNvSpPr/>
          <p:nvPr/>
        </p:nvSpPr>
        <p:spPr>
          <a:xfrm>
            <a:off x="0" y="0"/>
            <a:ext cx="12699999" cy="773182"/>
          </a:xfrm>
          <a:prstGeom prst="rect">
            <a:avLst/>
          </a:prstGeom>
          <a:gradFill flip="none" rotWithShape="1">
            <a:gsLst>
              <a:gs pos="0">
                <a:schemeClr val="bg1"/>
              </a:gs>
              <a:gs pos="50000">
                <a:srgbClr val="E9AF7F"/>
              </a:gs>
              <a:gs pos="100000">
                <a:schemeClr val="accent6">
                  <a:shade val="100000"/>
                  <a:satMod val="115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32" tIns="60916" rIns="121832" bIns="60916"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sz="1100" dirty="0">
              <a:solidFill>
                <a:prstClr val="white"/>
              </a:solidFill>
            </a:endParaRPr>
          </a:p>
        </p:txBody>
      </p:sp>
      <p:pic>
        <p:nvPicPr>
          <p:cNvPr id="25" name="Picture 24" descr="http://w3.campusexplorer.com/media/376x262/media-2A09DA8D.png">
            <a:extLst>
              <a:ext uri="{FF2B5EF4-FFF2-40B4-BE49-F238E27FC236}">
                <a16:creationId xmlns:a16="http://schemas.microsoft.com/office/drawing/2014/main" id="{258DF2AC-37D9-BE56-4AA8-065AA9A1B99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9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2543" b="14681"/>
          <a:stretch/>
        </p:blipFill>
        <p:spPr bwMode="auto">
          <a:xfrm>
            <a:off x="2" y="7648"/>
            <a:ext cx="1528547" cy="7397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63" name="PlaceHolder 1"/>
          <p:cNvSpPr>
            <a:spLocks noGrp="1"/>
          </p:cNvSpPr>
          <p:nvPr>
            <p:ph type="title"/>
          </p:nvPr>
        </p:nvSpPr>
        <p:spPr>
          <a:xfrm>
            <a:off x="2613235" y="7941"/>
            <a:ext cx="10267197" cy="622261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>
              <a:lnSpc>
                <a:spcPct val="100000"/>
              </a:lnSpc>
              <a:buNone/>
            </a:pPr>
            <a:r>
              <a:rPr lang="en-US" sz="2800" b="1" spc="-1" dirty="0">
                <a:solidFill>
                  <a:srgbClr val="000000"/>
                </a:solidFill>
                <a:latin typeface="Calibri"/>
              </a:rPr>
              <a:t>Ex. 2b:  Comparison with simulated </a:t>
            </a:r>
            <a:r>
              <a:rPr lang="en-US" sz="2800" b="1" strike="noStrike" spc="-1" dirty="0">
                <a:solidFill>
                  <a:srgbClr val="000000"/>
                </a:solidFill>
                <a:latin typeface="Calibri"/>
              </a:rPr>
              <a:t>dual-screen measurement </a:t>
            </a:r>
            <a:endParaRPr lang="en-US" sz="2800" b="0" strike="noStrike" spc="-1" dirty="0">
              <a:latin typeface="Arial"/>
            </a:endParaRPr>
          </a:p>
        </p:txBody>
      </p:sp>
      <p:sp>
        <p:nvSpPr>
          <p:cNvPr id="264" name="TextBox 2"/>
          <p:cNvSpPr/>
          <p:nvPr/>
        </p:nvSpPr>
        <p:spPr>
          <a:xfrm>
            <a:off x="12285000" y="7213680"/>
            <a:ext cx="269640" cy="2570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 anchor="t">
            <a:spAutoFit/>
          </a:bodyPr>
          <a:lstStyle/>
          <a:p>
            <a:pPr>
              <a:lnSpc>
                <a:spcPct val="100000"/>
              </a:lnSpc>
              <a:buNone/>
            </a:pPr>
            <a:r>
              <a:rPr lang="en-US" sz="1100" b="0" strike="noStrike" spc="-1">
                <a:solidFill>
                  <a:srgbClr val="000000"/>
                </a:solidFill>
                <a:latin typeface="Calibri"/>
                <a:ea typeface="DejaVu Sans"/>
              </a:rPr>
              <a:t>9</a:t>
            </a:r>
            <a:endParaRPr lang="en-US" sz="1100" b="0" strike="noStrike" spc="-1">
              <a:latin typeface="Arial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9FD7B51B-E1F3-3FEC-AEA9-E41940610E80}"/>
              </a:ext>
            </a:extLst>
          </p:cNvPr>
          <p:cNvSpPr txBox="1"/>
          <p:nvPr/>
        </p:nvSpPr>
        <p:spPr>
          <a:xfrm>
            <a:off x="225584" y="572717"/>
            <a:ext cx="825738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solidFill>
                  <a:srgbClr val="1005FF"/>
                </a:solidFill>
              </a:rPr>
              <a:t>E-beam from Ex. 2a, replicated in GEANT4, exposes 2 virtual screens. </a:t>
            </a: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926269E8-BF48-3A46-1D7E-672F3576B874}"/>
              </a:ext>
            </a:extLst>
          </p:cNvPr>
          <p:cNvGrpSpPr/>
          <p:nvPr/>
        </p:nvGrpSpPr>
        <p:grpSpPr>
          <a:xfrm>
            <a:off x="225584" y="909224"/>
            <a:ext cx="10790079" cy="3191278"/>
            <a:chOff x="225584" y="1237848"/>
            <a:chExt cx="10790079" cy="3191278"/>
          </a:xfrm>
        </p:grpSpPr>
        <p:pic>
          <p:nvPicPr>
            <p:cNvPr id="267" name="Picture 32" descr="fig_highEnergy_twoScreens_1.png"/>
            <p:cNvPicPr/>
            <p:nvPr/>
          </p:nvPicPr>
          <p:blipFill>
            <a:blip r:embed="rId4"/>
            <a:srcRect l="1175" t="7512" r="1547"/>
            <a:stretch/>
          </p:blipFill>
          <p:spPr>
            <a:xfrm>
              <a:off x="225584" y="1237848"/>
              <a:ext cx="10790079" cy="3191278"/>
            </a:xfrm>
            <a:prstGeom prst="rect">
              <a:avLst/>
            </a:prstGeom>
            <a:ln w="0">
              <a:noFill/>
            </a:ln>
          </p:spPr>
        </p:pic>
        <p:sp>
          <p:nvSpPr>
            <p:cNvPr id="3" name="TextBox 2">
              <a:extLst>
                <a:ext uri="{FF2B5EF4-FFF2-40B4-BE49-F238E27FC236}">
                  <a16:creationId xmlns:a16="http://schemas.microsoft.com/office/drawing/2014/main" id="{62BE6969-5B08-3F8B-CDD0-FE1329E082AC}"/>
                </a:ext>
              </a:extLst>
            </p:cNvPr>
            <p:cNvSpPr txBox="1"/>
            <p:nvPr/>
          </p:nvSpPr>
          <p:spPr>
            <a:xfrm>
              <a:off x="4071940" y="1323573"/>
              <a:ext cx="106952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/>
                <a:t>screen 1</a:t>
              </a:r>
            </a:p>
          </p:txBody>
        </p: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880FE146-A529-6968-6BDE-2A34A3417AAC}"/>
                </a:ext>
              </a:extLst>
            </p:cNvPr>
            <p:cNvSpPr txBox="1"/>
            <p:nvPr/>
          </p:nvSpPr>
          <p:spPr>
            <a:xfrm>
              <a:off x="6453190" y="3190473"/>
              <a:ext cx="106952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/>
                <a:t>screen 2</a:t>
              </a:r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252487D4-9EC2-6361-6668-4CCCF3C03919}"/>
              </a:ext>
            </a:extLst>
          </p:cNvPr>
          <p:cNvGrpSpPr/>
          <p:nvPr/>
        </p:nvGrpSpPr>
        <p:grpSpPr>
          <a:xfrm>
            <a:off x="29126" y="4094115"/>
            <a:ext cx="7770159" cy="3525885"/>
            <a:chOff x="29126" y="4094115"/>
            <a:chExt cx="7770159" cy="3525885"/>
          </a:xfrm>
        </p:grpSpPr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773046A0-88F4-00BC-317F-1FA27A4E6613}"/>
                </a:ext>
              </a:extLst>
            </p:cNvPr>
            <p:cNvGrpSpPr/>
            <p:nvPr/>
          </p:nvGrpSpPr>
          <p:grpSpPr>
            <a:xfrm>
              <a:off x="3638542" y="4094115"/>
              <a:ext cx="4160743" cy="3525885"/>
              <a:chOff x="4667257" y="4094115"/>
              <a:chExt cx="4160743" cy="3525885"/>
            </a:xfrm>
          </p:grpSpPr>
          <p:pic>
            <p:nvPicPr>
              <p:cNvPr id="6" name="Picture 5" descr="A table with numbers and symbols&#10;&#10;AI-generated content may be incorrect.">
                <a:extLst>
                  <a:ext uri="{FF2B5EF4-FFF2-40B4-BE49-F238E27FC236}">
                    <a16:creationId xmlns:a16="http://schemas.microsoft.com/office/drawing/2014/main" id="{B269A4CC-3787-B74F-21BA-4AAD80A3E16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42512"/>
              <a:stretch/>
            </p:blipFill>
            <p:spPr>
              <a:xfrm>
                <a:off x="5543550" y="4100502"/>
                <a:ext cx="3284450" cy="3519498"/>
              </a:xfrm>
              <a:prstGeom prst="rect">
                <a:avLst/>
              </a:prstGeom>
            </p:spPr>
          </p:pic>
          <p:pic>
            <p:nvPicPr>
              <p:cNvPr id="9" name="Picture 8" descr="A table with numbers and symbols&#10;&#10;AI-generated content may be incorrect.">
                <a:extLst>
                  <a:ext uri="{FF2B5EF4-FFF2-40B4-BE49-F238E27FC236}">
                    <a16:creationId xmlns:a16="http://schemas.microsoft.com/office/drawing/2014/main" id="{6F6D62FF-CC9D-C5B4-B950-425E80D4E58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r="84912"/>
              <a:stretch/>
            </p:blipFill>
            <p:spPr>
              <a:xfrm>
                <a:off x="4667257" y="4094115"/>
                <a:ext cx="862022" cy="3519498"/>
              </a:xfrm>
              <a:prstGeom prst="rect">
                <a:avLst/>
              </a:prstGeom>
            </p:spPr>
          </p:pic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1" name="TextBox 10">
                  <a:extLst>
                    <a:ext uri="{FF2B5EF4-FFF2-40B4-BE49-F238E27FC236}">
                      <a16:creationId xmlns:a16="http://schemas.microsoft.com/office/drawing/2014/main" id="{3708E7BC-746A-E0DC-DA75-DE2DE3B091E9}"/>
                    </a:ext>
                  </a:extLst>
                </p:cNvPr>
                <p:cNvSpPr txBox="1"/>
                <p:nvPr/>
              </p:nvSpPr>
              <p:spPr>
                <a:xfrm>
                  <a:off x="114852" y="4614863"/>
                  <a:ext cx="3459601" cy="732508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14:m>
                    <m:oMath xmlns:m="http://schemas.openxmlformats.org/officeDocument/2006/math">
                      <m:sSub>
                        <m:sSubPr>
                          <m:ctrlPr>
                            <a:rPr lang="en-US" sz="20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 b="0" i="1">
                              <a:latin typeface="Cambria Math" panose="02040503050406030204" pitchFamily="18" charset="0"/>
                            </a:rPr>
                            <m:t>𝐸</m:t>
                          </m:r>
                        </m:e>
                        <m:sub>
                          <m:r>
                            <a:rPr lang="en-US" sz="2000" b="0" i="1">
                              <a:latin typeface="Cambria Math" panose="02040503050406030204" pitchFamily="18" charset="0"/>
                            </a:rPr>
                            <m:t>𝑓</m:t>
                          </m:r>
                        </m:sub>
                      </m:sSub>
                      <m:r>
                        <a:rPr lang="en-US" sz="2000" b="0" i="1">
                          <a:latin typeface="Cambria Math" panose="02040503050406030204" pitchFamily="18" charset="0"/>
                        </a:rPr>
                        <m:t>: </m:t>
                      </m:r>
                    </m:oMath>
                  </a14:m>
                  <a:r>
                    <a:rPr lang="en-US" sz="2000"/>
                    <a:t>electron energy obtained</a:t>
                  </a:r>
                </a:p>
                <a:p>
                  <a:r>
                    <a:rPr lang="en-US" sz="2000"/>
                    <a:t>    from fiducial wire analysis</a:t>
                  </a:r>
                </a:p>
              </p:txBody>
            </p:sp>
          </mc:Choice>
          <mc:Fallback xmlns="">
            <p:sp>
              <p:nvSpPr>
                <p:cNvPr id="11" name="TextBox 10">
                  <a:extLst>
                    <a:ext uri="{FF2B5EF4-FFF2-40B4-BE49-F238E27FC236}">
                      <a16:creationId xmlns:a16="http://schemas.microsoft.com/office/drawing/2014/main" id="{3708E7BC-746A-E0DC-DA75-DE2DE3B091E9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14852" y="4614863"/>
                  <a:ext cx="3459601" cy="732508"/>
                </a:xfrm>
                <a:prstGeom prst="rect">
                  <a:avLst/>
                </a:prstGeom>
                <a:blipFill>
                  <a:blip r:embed="rId6"/>
                  <a:stretch>
                    <a:fillRect t="-5172" b="-15517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2" name="TextBox 11">
                  <a:extLst>
                    <a:ext uri="{FF2B5EF4-FFF2-40B4-BE49-F238E27FC236}">
                      <a16:creationId xmlns:a16="http://schemas.microsoft.com/office/drawing/2014/main" id="{65C6A2B5-9AED-0623-0E4D-AE0BC30937CA}"/>
                    </a:ext>
                  </a:extLst>
                </p:cNvPr>
                <p:cNvSpPr txBox="1"/>
                <p:nvPr/>
              </p:nvSpPr>
              <p:spPr>
                <a:xfrm>
                  <a:off x="29126" y="5557834"/>
                  <a:ext cx="3496085" cy="707886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14:m>
                    <m:oMath xmlns:m="http://schemas.openxmlformats.org/officeDocument/2006/math">
                      <m:sSub>
                        <m:sSubPr>
                          <m:ctrlPr>
                            <a:rPr lang="en-US" sz="20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 b="0" i="1">
                              <a:latin typeface="Cambria Math" panose="02040503050406030204" pitchFamily="18" charset="0"/>
                            </a:rPr>
                            <m:t>𝐸</m:t>
                          </m:r>
                        </m:e>
                        <m:sub>
                          <m:r>
                            <a:rPr lang="en-US" sz="2000" b="0" i="1">
                              <a:latin typeface="Cambria Math" panose="02040503050406030204" pitchFamily="18" charset="0"/>
                            </a:rPr>
                            <m:t>𝑠𝑐</m:t>
                          </m:r>
                        </m:sub>
                      </m:sSub>
                    </m:oMath>
                  </a14:m>
                  <a:r>
                    <a:rPr lang="en-US" sz="2000"/>
                    <a:t>: electron energy obtained</a:t>
                  </a:r>
                </a:p>
                <a:p>
                  <a:r>
                    <a:rPr lang="en-US" sz="2000"/>
                    <a:t>    from dual-screen analysis</a:t>
                  </a:r>
                </a:p>
              </p:txBody>
            </p:sp>
          </mc:Choice>
          <mc:Fallback xmlns="">
            <p:sp>
              <p:nvSpPr>
                <p:cNvPr id="12" name="TextBox 11">
                  <a:extLst>
                    <a:ext uri="{FF2B5EF4-FFF2-40B4-BE49-F238E27FC236}">
                      <a16:creationId xmlns:a16="http://schemas.microsoft.com/office/drawing/2014/main" id="{65C6A2B5-9AED-0623-0E4D-AE0BC30937CA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9126" y="5557834"/>
                  <a:ext cx="3496085" cy="707886"/>
                </a:xfrm>
                <a:prstGeom prst="rect">
                  <a:avLst/>
                </a:prstGeom>
                <a:blipFill>
                  <a:blip r:embed="rId7"/>
                  <a:stretch>
                    <a:fillRect t="-5263" r="-725" b="-14035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14" name="Oval 13">
            <a:extLst>
              <a:ext uri="{FF2B5EF4-FFF2-40B4-BE49-F238E27FC236}">
                <a16:creationId xmlns:a16="http://schemas.microsoft.com/office/drawing/2014/main" id="{14C8E0C8-B720-4049-D7EE-A489EC266138}"/>
              </a:ext>
            </a:extLst>
          </p:cNvPr>
          <p:cNvSpPr/>
          <p:nvPr/>
        </p:nvSpPr>
        <p:spPr>
          <a:xfrm>
            <a:off x="9629778" y="3200391"/>
            <a:ext cx="128588" cy="128588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EDD4678C-B80E-0416-3FFA-90366589917A}"/>
              </a:ext>
            </a:extLst>
          </p:cNvPr>
          <p:cNvSpPr/>
          <p:nvPr/>
        </p:nvSpPr>
        <p:spPr>
          <a:xfrm>
            <a:off x="7010396" y="1381102"/>
            <a:ext cx="128588" cy="128588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6A25E14A-FED1-1D54-B572-A6A861F3757C}"/>
              </a:ext>
            </a:extLst>
          </p:cNvPr>
          <p:cNvGrpSpPr/>
          <p:nvPr/>
        </p:nvGrpSpPr>
        <p:grpSpPr>
          <a:xfrm>
            <a:off x="7799285" y="4614863"/>
            <a:ext cx="1663670" cy="2400300"/>
            <a:chOff x="8070757" y="4614863"/>
            <a:chExt cx="1663670" cy="2400300"/>
          </a:xfrm>
        </p:grpSpPr>
        <p:sp>
          <p:nvSpPr>
            <p:cNvPr id="13" name="Right Brace 12">
              <a:extLst>
                <a:ext uri="{FF2B5EF4-FFF2-40B4-BE49-F238E27FC236}">
                  <a16:creationId xmlns:a16="http://schemas.microsoft.com/office/drawing/2014/main" id="{03D93F5A-4C8B-E87C-EFBD-E3E23C6CCEA3}"/>
                </a:ext>
              </a:extLst>
            </p:cNvPr>
            <p:cNvSpPr/>
            <p:nvPr/>
          </p:nvSpPr>
          <p:spPr>
            <a:xfrm>
              <a:off x="8070757" y="4614863"/>
              <a:ext cx="187418" cy="2400300"/>
            </a:xfrm>
            <a:prstGeom prst="rightBrace">
              <a:avLst/>
            </a:prstGeom>
            <a:ln w="28575">
              <a:solidFill>
                <a:srgbClr val="FF00E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C0FECD56-CC8C-CCE6-3D6B-04B6EA5DA4D3}"/>
                </a:ext>
              </a:extLst>
            </p:cNvPr>
            <p:cNvSpPr txBox="1"/>
            <p:nvPr/>
          </p:nvSpPr>
          <p:spPr>
            <a:xfrm>
              <a:off x="8180796" y="5491847"/>
              <a:ext cx="1553631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2000">
                  <a:solidFill>
                    <a:srgbClr val="FF00ED"/>
                  </a:solidFill>
                </a:rPr>
                <a:t>≤ 5%</a:t>
              </a:r>
            </a:p>
            <a:p>
              <a:pPr algn="ctr"/>
              <a:r>
                <a:rPr lang="en-US" sz="2000">
                  <a:solidFill>
                    <a:srgbClr val="FF00ED"/>
                  </a:solidFill>
                </a:rPr>
                <a:t>discrepancy</a:t>
              </a:r>
            </a:p>
          </p:txBody>
        </p:sp>
      </p:grp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328F84C2-F7B1-346A-FA1C-5CC4A76F6253}"/>
              </a:ext>
            </a:extLst>
          </p:cNvPr>
          <p:cNvCxnSpPr/>
          <p:nvPr/>
        </p:nvCxnSpPr>
        <p:spPr>
          <a:xfrm>
            <a:off x="6838936" y="7356488"/>
            <a:ext cx="719141" cy="0"/>
          </a:xfrm>
          <a:prstGeom prst="line">
            <a:avLst/>
          </a:prstGeom>
          <a:ln w="28575">
            <a:solidFill>
              <a:srgbClr val="FF00E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Box 19">
            <a:extLst>
              <a:ext uri="{FF2B5EF4-FFF2-40B4-BE49-F238E27FC236}">
                <a16:creationId xmlns:a16="http://schemas.microsoft.com/office/drawing/2014/main" id="{CFD14D0D-4D91-537B-BADE-2654F0C84910}"/>
              </a:ext>
            </a:extLst>
          </p:cNvPr>
          <p:cNvSpPr txBox="1"/>
          <p:nvPr/>
        </p:nvSpPr>
        <p:spPr>
          <a:xfrm>
            <a:off x="7925747" y="7070803"/>
            <a:ext cx="406553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>
                <a:solidFill>
                  <a:srgbClr val="FF00ED"/>
                </a:solidFill>
              </a:rPr>
              <a:t>large discrepancies for </a:t>
            </a:r>
            <a:r>
              <a:rPr lang="en-US" sz="2000" i="1">
                <a:solidFill>
                  <a:srgbClr val="FF00ED"/>
                </a:solidFill>
              </a:rPr>
              <a:t>E</a:t>
            </a:r>
            <a:r>
              <a:rPr lang="en-US" sz="2000">
                <a:solidFill>
                  <a:srgbClr val="FF00ED"/>
                </a:solidFill>
              </a:rPr>
              <a:t> ≳ 3 GeV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E8E5CB5A-6DFA-7B70-FBF5-E75590AD7EF8}"/>
                  </a:ext>
                </a:extLst>
              </p:cNvPr>
              <p:cNvSpPr txBox="1"/>
              <p:nvPr/>
            </p:nvSpPr>
            <p:spPr>
              <a:xfrm>
                <a:off x="9558461" y="4371963"/>
                <a:ext cx="3060453" cy="215443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>
                    <a:solidFill>
                      <a:srgbClr val="FF00ED"/>
                    </a:solidFill>
                  </a:rPr>
                  <a:t>Reason for discrepancy: </a:t>
                </a:r>
              </a:p>
              <a:p>
                <a:endParaRPr lang="en-US" sz="800">
                  <a:solidFill>
                    <a:srgbClr val="FF00ED"/>
                  </a:solidFill>
                </a:endParaRPr>
              </a:p>
              <a:p>
                <a:r>
                  <a:rPr lang="en-US">
                    <a:solidFill>
                      <a:srgbClr val="FF00ED"/>
                    </a:solidFill>
                  </a:rPr>
                  <a:t>• Peak locations determined</a:t>
                </a:r>
              </a:p>
              <a:p>
                <a:r>
                  <a:rPr lang="en-US">
                    <a:solidFill>
                      <a:srgbClr val="FF00ED"/>
                    </a:solidFill>
                  </a:rPr>
                  <a:t>jointly by </a:t>
                </a:r>
                <a14:m>
                  <m:oMath xmlns:m="http://schemas.openxmlformats.org/officeDocument/2006/math">
                    <m:r>
                      <a:rPr lang="en-US" i="1">
                        <a:solidFill>
                          <a:srgbClr val="FF00ED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𝜃</m:t>
                    </m:r>
                    <m:r>
                      <a:rPr lang="en-US" b="0" i="1">
                        <a:solidFill>
                          <a:srgbClr val="FF00ED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(</m:t>
                    </m:r>
                    <m:r>
                      <a:rPr lang="en-US" b="0" i="1">
                        <a:solidFill>
                          <a:srgbClr val="FF00ED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𝐸</m:t>
                    </m:r>
                    <m:r>
                      <a:rPr lang="en-US" b="0" i="1">
                        <a:solidFill>
                          <a:srgbClr val="FF00ED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>
                    <a:solidFill>
                      <a:srgbClr val="FF00ED"/>
                    </a:solidFill>
                  </a:rPr>
                  <a:t> and </a:t>
                </a:r>
                <a14:m>
                  <m:oMath xmlns:m="http://schemas.openxmlformats.org/officeDocument/2006/math">
                    <m:r>
                      <a:rPr lang="en-US" b="0" i="1">
                        <a:solidFill>
                          <a:srgbClr val="FF00ED"/>
                        </a:solidFill>
                        <a:latin typeface="Cambria Math" panose="02040503050406030204" pitchFamily="18" charset="0"/>
                      </a:rPr>
                      <m:t>𝐸</m:t>
                    </m:r>
                  </m:oMath>
                </a14:m>
                <a:r>
                  <a:rPr lang="en-US">
                    <a:solidFill>
                      <a:srgbClr val="FF00ED"/>
                    </a:solidFill>
                  </a:rPr>
                  <a:t>. </a:t>
                </a:r>
              </a:p>
              <a:p>
                <a:r>
                  <a:rPr lang="en-US">
                    <a:solidFill>
                      <a:srgbClr val="FF00ED"/>
                    </a:solidFill>
                  </a:rPr>
                  <a:t>• The mixture depends on </a:t>
                </a:r>
              </a:p>
              <a:p>
                <a:r>
                  <a:rPr lang="en-US">
                    <a:solidFill>
                      <a:srgbClr val="FF00ED"/>
                    </a:solidFill>
                  </a:rPr>
                  <a:t>screen location. </a:t>
                </a:r>
              </a:p>
              <a:p>
                <a:r>
                  <a:rPr lang="en-US">
                    <a:solidFill>
                      <a:srgbClr val="FF00ED"/>
                    </a:solidFill>
                  </a:rPr>
                  <a:t>• Fiducial wire method is not</a:t>
                </a:r>
              </a:p>
              <a:p>
                <a:r>
                  <a:rPr lang="en-US">
                    <a:solidFill>
                      <a:srgbClr val="FF00ED"/>
                    </a:solidFill>
                  </a:rPr>
                  <a:t>subject to this ambiguity. </a:t>
                </a:r>
              </a:p>
            </p:txBody>
          </p:sp>
        </mc:Choice>
        <mc:Fallback xmlns="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E8E5CB5A-6DFA-7B70-FBF5-E75590AD7EF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558461" y="4371963"/>
                <a:ext cx="3060453" cy="2154436"/>
              </a:xfrm>
              <a:prstGeom prst="rect">
                <a:avLst/>
              </a:prstGeom>
              <a:blipFill>
                <a:blip r:embed="rId8"/>
                <a:stretch>
                  <a:fillRect l="-1653" t="-1170" r="-826" b="-350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Rectangle 7">
            <a:extLst>
              <a:ext uri="{FF2B5EF4-FFF2-40B4-BE49-F238E27FC236}">
                <a16:creationId xmlns:a16="http://schemas.microsoft.com/office/drawing/2014/main" id="{706924DE-E24E-BD61-C2EE-82A572AB3CDE}"/>
              </a:ext>
            </a:extLst>
          </p:cNvPr>
          <p:cNvSpPr/>
          <p:nvPr/>
        </p:nvSpPr>
        <p:spPr>
          <a:xfrm>
            <a:off x="0" y="7341963"/>
            <a:ext cx="12700000" cy="278036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28000"/>
                </a:schemeClr>
              </a:gs>
              <a:gs pos="50000">
                <a:srgbClr val="E9AF7F">
                  <a:alpha val="22000"/>
                </a:srgbClr>
              </a:gs>
              <a:gs pos="100000">
                <a:schemeClr val="accent6">
                  <a:shade val="100000"/>
                  <a:satMod val="115000"/>
                  <a:alpha val="56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32" tIns="60916" rIns="121832" bIns="60916"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3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500"/>
                            </p:stCondLst>
                            <p:childTnLst>
                              <p:par>
                                <p:cTn id="3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5" grpId="0" animBg="1"/>
      <p:bldP spid="20" grpId="0"/>
      <p:bldP spid="21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>
            <a:extLst>
              <a:ext uri="{FF2B5EF4-FFF2-40B4-BE49-F238E27FC236}">
                <a16:creationId xmlns:a16="http://schemas.microsoft.com/office/drawing/2014/main" id="{C18AC83E-473E-F64F-E937-075DDF1DF935}"/>
              </a:ext>
            </a:extLst>
          </p:cNvPr>
          <p:cNvSpPr/>
          <p:nvPr/>
        </p:nvSpPr>
        <p:spPr>
          <a:xfrm>
            <a:off x="0" y="0"/>
            <a:ext cx="12699999" cy="773182"/>
          </a:xfrm>
          <a:prstGeom prst="rect">
            <a:avLst/>
          </a:prstGeom>
          <a:gradFill flip="none" rotWithShape="1">
            <a:gsLst>
              <a:gs pos="0">
                <a:schemeClr val="bg1"/>
              </a:gs>
              <a:gs pos="50000">
                <a:srgbClr val="E9AF7F"/>
              </a:gs>
              <a:gs pos="100000">
                <a:schemeClr val="accent6">
                  <a:shade val="100000"/>
                  <a:satMod val="115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32" tIns="60916" rIns="121832" bIns="60916"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pic>
        <p:nvPicPr>
          <p:cNvPr id="20" name="Picture 19" descr="http://w3.campusexplorer.com/media/376x262/media-2A09DA8D.png">
            <a:extLst>
              <a:ext uri="{FF2B5EF4-FFF2-40B4-BE49-F238E27FC236}">
                <a16:creationId xmlns:a16="http://schemas.microsoft.com/office/drawing/2014/main" id="{31B7EC21-80F6-1B0E-B1FC-A131197503A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9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2543" b="14681"/>
          <a:stretch/>
        </p:blipFill>
        <p:spPr bwMode="auto">
          <a:xfrm>
            <a:off x="2" y="7648"/>
            <a:ext cx="1528547" cy="7397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D2BEED24-5B95-D58A-EA64-C19F9E5A9F8F}"/>
              </a:ext>
            </a:extLst>
          </p:cNvPr>
          <p:cNvSpPr txBox="1"/>
          <p:nvPr/>
        </p:nvSpPr>
        <p:spPr>
          <a:xfrm>
            <a:off x="2883895" y="81078"/>
            <a:ext cx="881042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/>
              <a:t>Ex. 3: “Zeeman” splitting of fiducial wire shadows </a:t>
            </a:r>
          </a:p>
        </p:txBody>
      </p:sp>
      <p:pic>
        <p:nvPicPr>
          <p:cNvPr id="4" name="Picture 40" descr="fig_setup.png">
            <a:extLst>
              <a:ext uri="{FF2B5EF4-FFF2-40B4-BE49-F238E27FC236}">
                <a16:creationId xmlns:a16="http://schemas.microsoft.com/office/drawing/2014/main" id="{058F5EE3-4AC8-E764-19A8-4A2849E43A05}"/>
              </a:ext>
            </a:extLst>
          </p:cNvPr>
          <p:cNvPicPr/>
          <p:nvPr/>
        </p:nvPicPr>
        <p:blipFill>
          <a:blip r:embed="rId4"/>
          <a:stretch/>
        </p:blipFill>
        <p:spPr>
          <a:xfrm>
            <a:off x="968762" y="1041636"/>
            <a:ext cx="10284120" cy="3351240"/>
          </a:xfrm>
          <a:prstGeom prst="rect">
            <a:avLst/>
          </a:prstGeom>
          <a:ln w="0">
            <a:noFill/>
          </a:ln>
        </p:spPr>
      </p:pic>
      <p:grpSp>
        <p:nvGrpSpPr>
          <p:cNvPr id="11" name="Group 10">
            <a:extLst>
              <a:ext uri="{FF2B5EF4-FFF2-40B4-BE49-F238E27FC236}">
                <a16:creationId xmlns:a16="http://schemas.microsoft.com/office/drawing/2014/main" id="{5F91B631-EE57-948F-B5D1-AC7C7AF0937B}"/>
              </a:ext>
            </a:extLst>
          </p:cNvPr>
          <p:cNvGrpSpPr/>
          <p:nvPr/>
        </p:nvGrpSpPr>
        <p:grpSpPr>
          <a:xfrm>
            <a:off x="5080212" y="1975723"/>
            <a:ext cx="1109599" cy="1310401"/>
            <a:chOff x="5080212" y="1975723"/>
            <a:chExt cx="1109599" cy="1310401"/>
          </a:xfrm>
        </p:grpSpPr>
        <p:cxnSp>
          <p:nvCxnSpPr>
            <p:cNvPr id="6" name="Straight Connector 5">
              <a:extLst>
                <a:ext uri="{FF2B5EF4-FFF2-40B4-BE49-F238E27FC236}">
                  <a16:creationId xmlns:a16="http://schemas.microsoft.com/office/drawing/2014/main" id="{7A545A05-9D66-683E-0298-3E4BDA3ECA62}"/>
                </a:ext>
              </a:extLst>
            </p:cNvPr>
            <p:cNvCxnSpPr>
              <a:cxnSpLocks/>
            </p:cNvCxnSpPr>
            <p:nvPr/>
          </p:nvCxnSpPr>
          <p:spPr>
            <a:xfrm rot="420000">
              <a:off x="5614988" y="2957512"/>
              <a:ext cx="0" cy="328612"/>
            </a:xfrm>
            <a:prstGeom prst="line">
              <a:avLst/>
            </a:prstGeom>
            <a:ln w="38100">
              <a:solidFill>
                <a:srgbClr val="FF00E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0A8BB68E-5C32-DF77-38CA-1C0EC50612E8}"/>
                </a:ext>
              </a:extLst>
            </p:cNvPr>
            <p:cNvSpPr txBox="1"/>
            <p:nvPr/>
          </p:nvSpPr>
          <p:spPr>
            <a:xfrm>
              <a:off x="5080212" y="1975723"/>
              <a:ext cx="1109599" cy="101566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2000">
                  <a:solidFill>
                    <a:srgbClr val="FF00ED"/>
                  </a:solidFill>
                </a:rPr>
                <a:t>plasma</a:t>
              </a:r>
            </a:p>
            <a:p>
              <a:pPr algn="ctr"/>
              <a:r>
                <a:rPr lang="en-US" sz="2000">
                  <a:solidFill>
                    <a:srgbClr val="FF00ED"/>
                  </a:solidFill>
                </a:rPr>
                <a:t>retro-</a:t>
              </a:r>
            </a:p>
            <a:p>
              <a:pPr algn="ctr"/>
              <a:r>
                <a:rPr lang="en-US" sz="2000">
                  <a:solidFill>
                    <a:srgbClr val="FF00ED"/>
                  </a:solidFill>
                </a:rPr>
                <a:t>reflector</a:t>
              </a:r>
            </a:p>
          </p:txBody>
        </p:sp>
      </p:grpSp>
      <p:sp>
        <p:nvSpPr>
          <p:cNvPr id="8" name="TextBox 7">
            <a:extLst>
              <a:ext uri="{FF2B5EF4-FFF2-40B4-BE49-F238E27FC236}">
                <a16:creationId xmlns:a16="http://schemas.microsoft.com/office/drawing/2014/main" id="{24928D6A-2040-0606-C30C-A3B0ED80F7D8}"/>
              </a:ext>
            </a:extLst>
          </p:cNvPr>
          <p:cNvSpPr txBox="1"/>
          <p:nvPr/>
        </p:nvSpPr>
        <p:spPr>
          <a:xfrm>
            <a:off x="-1674" y="790989"/>
            <a:ext cx="483978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/>
              <a:t>Studies of inverse Compton-scattered X-rays:</a:t>
            </a:r>
          </a:p>
          <a:p>
            <a:pPr algn="ctr"/>
            <a:r>
              <a:rPr lang="en-US">
                <a:solidFill>
                  <a:srgbClr val="FF0000"/>
                </a:solidFill>
              </a:rPr>
              <a:t>Hannasch </a:t>
            </a:r>
            <a:r>
              <a:rPr lang="en-US" i="1">
                <a:solidFill>
                  <a:srgbClr val="FF0000"/>
                </a:solidFill>
              </a:rPr>
              <a:t>et al</a:t>
            </a:r>
            <a:r>
              <a:rPr lang="en-US">
                <a:solidFill>
                  <a:srgbClr val="FF0000"/>
                </a:solidFill>
              </a:rPr>
              <a:t>., </a:t>
            </a:r>
            <a:r>
              <a:rPr lang="en-US" i="1">
                <a:solidFill>
                  <a:srgbClr val="FF0000"/>
                </a:solidFill>
              </a:rPr>
              <a:t>Sci. Rpts</a:t>
            </a:r>
            <a:r>
              <a:rPr lang="en-US">
                <a:solidFill>
                  <a:srgbClr val="FF0000"/>
                </a:solidFill>
              </a:rPr>
              <a:t>.</a:t>
            </a:r>
            <a:r>
              <a:rPr lang="en-US" b="1">
                <a:solidFill>
                  <a:srgbClr val="FF0000"/>
                </a:solidFill>
              </a:rPr>
              <a:t>11</a:t>
            </a:r>
            <a:r>
              <a:rPr lang="en-US">
                <a:solidFill>
                  <a:srgbClr val="FF0000"/>
                </a:solidFill>
              </a:rPr>
              <a:t>, 14368 (2021)</a:t>
            </a:r>
          </a:p>
        </p:txBody>
      </p:sp>
      <p:pic>
        <p:nvPicPr>
          <p:cNvPr id="9" name="Picture 21" descr="fig_complex_1.png">
            <a:extLst>
              <a:ext uri="{FF2B5EF4-FFF2-40B4-BE49-F238E27FC236}">
                <a16:creationId xmlns:a16="http://schemas.microsoft.com/office/drawing/2014/main" id="{7EBF57CE-A279-0689-436C-090053A90489}"/>
              </a:ext>
            </a:extLst>
          </p:cNvPr>
          <p:cNvPicPr/>
          <p:nvPr/>
        </p:nvPicPr>
        <p:blipFill>
          <a:blip r:embed="rId5"/>
          <a:stretch/>
        </p:blipFill>
        <p:spPr>
          <a:xfrm>
            <a:off x="220473" y="4350012"/>
            <a:ext cx="8223435" cy="3141404"/>
          </a:xfrm>
          <a:prstGeom prst="rect">
            <a:avLst/>
          </a:prstGeom>
          <a:ln w="0">
            <a:noFill/>
          </a:ln>
        </p:spPr>
      </p:pic>
      <p:grpSp>
        <p:nvGrpSpPr>
          <p:cNvPr id="15" name="Group 14">
            <a:extLst>
              <a:ext uri="{FF2B5EF4-FFF2-40B4-BE49-F238E27FC236}">
                <a16:creationId xmlns:a16="http://schemas.microsoft.com/office/drawing/2014/main" id="{D68EEA26-073D-EFBC-8746-02FEE84CC5D9}"/>
              </a:ext>
            </a:extLst>
          </p:cNvPr>
          <p:cNvGrpSpPr/>
          <p:nvPr/>
        </p:nvGrpSpPr>
        <p:grpSpPr>
          <a:xfrm>
            <a:off x="4737285" y="4066410"/>
            <a:ext cx="1762021" cy="523553"/>
            <a:chOff x="4737285" y="4066410"/>
            <a:chExt cx="1762021" cy="523553"/>
          </a:xfrm>
        </p:grpSpPr>
        <p:sp>
          <p:nvSpPr>
            <p:cNvPr id="12" name="Right Brace 11">
              <a:extLst>
                <a:ext uri="{FF2B5EF4-FFF2-40B4-BE49-F238E27FC236}">
                  <a16:creationId xmlns:a16="http://schemas.microsoft.com/office/drawing/2014/main" id="{3322F0C2-B8D7-2FA6-A601-5914900D6447}"/>
                </a:ext>
              </a:extLst>
            </p:cNvPr>
            <p:cNvSpPr/>
            <p:nvPr/>
          </p:nvSpPr>
          <p:spPr>
            <a:xfrm rot="16200000">
              <a:off x="5537076" y="3850063"/>
              <a:ext cx="162306" cy="1317493"/>
            </a:xfrm>
            <a:prstGeom prst="rightBrace">
              <a:avLst/>
            </a:prstGeom>
            <a:ln w="28575">
              <a:solidFill>
                <a:srgbClr val="FF00E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3C4FB0AF-DA72-0851-E561-7097049C5958}"/>
                </a:ext>
              </a:extLst>
            </p:cNvPr>
            <p:cNvSpPr txBox="1"/>
            <p:nvPr/>
          </p:nvSpPr>
          <p:spPr>
            <a:xfrm>
              <a:off x="4737285" y="4066410"/>
              <a:ext cx="176202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>
                  <a:solidFill>
                    <a:srgbClr val="FF00ED"/>
                  </a:solidFill>
                </a:rPr>
                <a:t>4 split shadows</a:t>
              </a:r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BCB8BB71-B1DD-2930-4E22-F371D80E67F6}"/>
              </a:ext>
            </a:extLst>
          </p:cNvPr>
          <p:cNvGrpSpPr/>
          <p:nvPr/>
        </p:nvGrpSpPr>
        <p:grpSpPr>
          <a:xfrm>
            <a:off x="8055157" y="4199096"/>
            <a:ext cx="3517718" cy="3292320"/>
            <a:chOff x="8055157" y="4199096"/>
            <a:chExt cx="3517718" cy="3292320"/>
          </a:xfrm>
        </p:grpSpPr>
        <p:pic>
          <p:nvPicPr>
            <p:cNvPr id="10" name="Picture 20" descr="fig_complex_2.png">
              <a:extLst>
                <a:ext uri="{FF2B5EF4-FFF2-40B4-BE49-F238E27FC236}">
                  <a16:creationId xmlns:a16="http://schemas.microsoft.com/office/drawing/2014/main" id="{0FA30474-1F79-20B5-DE1A-3159AFA7E527}"/>
                </a:ext>
              </a:extLst>
            </p:cNvPr>
            <p:cNvPicPr/>
            <p:nvPr/>
          </p:nvPicPr>
          <p:blipFill>
            <a:blip r:embed="rId6"/>
            <a:stretch/>
          </p:blipFill>
          <p:spPr>
            <a:xfrm>
              <a:off x="8055157" y="4392876"/>
              <a:ext cx="3517718" cy="3098540"/>
            </a:xfrm>
            <a:prstGeom prst="rect">
              <a:avLst/>
            </a:prstGeom>
            <a:ln w="0">
              <a:noFill/>
            </a:ln>
          </p:spPr>
        </p:pic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FD36D519-C86A-2591-1A9C-ADFDA437B417}"/>
                </a:ext>
              </a:extLst>
            </p:cNvPr>
            <p:cNvSpPr txBox="1"/>
            <p:nvPr/>
          </p:nvSpPr>
          <p:spPr>
            <a:xfrm>
              <a:off x="8291523" y="4199096"/>
              <a:ext cx="319831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/>
                <a:t>close-up of split e6 shadow</a:t>
              </a:r>
            </a:p>
          </p:txBody>
        </p:sp>
      </p:grpSp>
      <p:sp>
        <p:nvSpPr>
          <p:cNvPr id="5" name="Rectangle 4">
            <a:extLst>
              <a:ext uri="{FF2B5EF4-FFF2-40B4-BE49-F238E27FC236}">
                <a16:creationId xmlns:a16="http://schemas.microsoft.com/office/drawing/2014/main" id="{5F760392-74E1-921D-7616-DA167594A983}"/>
              </a:ext>
            </a:extLst>
          </p:cNvPr>
          <p:cNvSpPr/>
          <p:nvPr/>
        </p:nvSpPr>
        <p:spPr>
          <a:xfrm>
            <a:off x="0" y="7341963"/>
            <a:ext cx="12700000" cy="278036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28000"/>
                </a:schemeClr>
              </a:gs>
              <a:gs pos="50000">
                <a:srgbClr val="E9AF7F">
                  <a:alpha val="22000"/>
                </a:srgbClr>
              </a:gs>
              <a:gs pos="100000">
                <a:schemeClr val="accent6">
                  <a:shade val="100000"/>
                  <a:satMod val="115000"/>
                  <a:alpha val="56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32" tIns="60916" rIns="121832" bIns="60916"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046714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9426313B-484F-6B06-DD18-A9052047FC57}"/>
              </a:ext>
            </a:extLst>
          </p:cNvPr>
          <p:cNvSpPr/>
          <p:nvPr/>
        </p:nvSpPr>
        <p:spPr>
          <a:xfrm>
            <a:off x="0" y="0"/>
            <a:ext cx="12699999" cy="773182"/>
          </a:xfrm>
          <a:prstGeom prst="rect">
            <a:avLst/>
          </a:prstGeom>
          <a:gradFill flip="none" rotWithShape="1">
            <a:gsLst>
              <a:gs pos="0">
                <a:schemeClr val="bg1"/>
              </a:gs>
              <a:gs pos="50000">
                <a:srgbClr val="E9AF7F"/>
              </a:gs>
              <a:gs pos="100000">
                <a:schemeClr val="accent6">
                  <a:shade val="100000"/>
                  <a:satMod val="115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32" tIns="60916" rIns="121832" bIns="60916"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pic>
        <p:nvPicPr>
          <p:cNvPr id="17" name="Picture 16" descr="http://w3.campusexplorer.com/media/376x262/media-2A09DA8D.png">
            <a:extLst>
              <a:ext uri="{FF2B5EF4-FFF2-40B4-BE49-F238E27FC236}">
                <a16:creationId xmlns:a16="http://schemas.microsoft.com/office/drawing/2014/main" id="{0AA0E8CA-7878-15F7-2BFA-3BDF6BAB685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9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2543" b="14681"/>
          <a:stretch/>
        </p:blipFill>
        <p:spPr bwMode="auto">
          <a:xfrm>
            <a:off x="2" y="7648"/>
            <a:ext cx="1528547" cy="7397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48" name="PlaceHolder 1"/>
          <p:cNvSpPr>
            <a:spLocks noGrp="1"/>
          </p:cNvSpPr>
          <p:nvPr>
            <p:ph type="title"/>
          </p:nvPr>
        </p:nvSpPr>
        <p:spPr>
          <a:xfrm>
            <a:off x="2088731" y="10811"/>
            <a:ext cx="8268036" cy="70343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>
              <a:lnSpc>
                <a:spcPct val="100000"/>
              </a:lnSpc>
              <a:buNone/>
            </a:pPr>
            <a:r>
              <a:rPr lang="en-US" sz="3200" b="1" strike="noStrike" spc="-1" dirty="0">
                <a:solidFill>
                  <a:srgbClr val="000000"/>
                </a:solidFill>
                <a:latin typeface="Calibri"/>
              </a:rPr>
              <a:t>“Zeeman” splitting analysis</a:t>
            </a:r>
            <a:endParaRPr lang="en-US" sz="3200" b="0" strike="noStrike" spc="-1" dirty="0">
              <a:latin typeface="Arial"/>
            </a:endParaRPr>
          </a:p>
        </p:txBody>
      </p:sp>
      <p:sp>
        <p:nvSpPr>
          <p:cNvPr id="249" name="TextBox 3"/>
          <p:cNvSpPr/>
          <p:nvPr/>
        </p:nvSpPr>
        <p:spPr>
          <a:xfrm>
            <a:off x="12285000" y="7213680"/>
            <a:ext cx="269640" cy="2570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 anchor="t">
            <a:spAutoFit/>
          </a:bodyPr>
          <a:lstStyle/>
          <a:p>
            <a:pPr>
              <a:lnSpc>
                <a:spcPct val="100000"/>
              </a:lnSpc>
              <a:buNone/>
            </a:pPr>
            <a:r>
              <a:rPr lang="en-US" sz="1100" b="0" strike="noStrike" spc="-1">
                <a:solidFill>
                  <a:srgbClr val="000000"/>
                </a:solidFill>
                <a:latin typeface="Calibri"/>
                <a:ea typeface="DejaVu Sans"/>
              </a:rPr>
              <a:t>7</a:t>
            </a:r>
            <a:endParaRPr lang="en-US" sz="1100" b="0" strike="noStrike" spc="-1">
              <a:latin typeface="Arial"/>
            </a:endParaRPr>
          </a:p>
        </p:txBody>
      </p:sp>
      <p:pic>
        <p:nvPicPr>
          <p:cNvPr id="250" name="Picture 2" descr="fig_complex_diag_3.png"/>
          <p:cNvPicPr/>
          <p:nvPr/>
        </p:nvPicPr>
        <p:blipFill>
          <a:blip r:embed="rId4"/>
          <a:stretch/>
        </p:blipFill>
        <p:spPr>
          <a:xfrm>
            <a:off x="8304432" y="1129678"/>
            <a:ext cx="3449160" cy="2948760"/>
          </a:xfrm>
          <a:prstGeom prst="rect">
            <a:avLst/>
          </a:prstGeom>
          <a:ln w="0">
            <a:noFill/>
          </a:ln>
        </p:spPr>
      </p:pic>
      <p:pic>
        <p:nvPicPr>
          <p:cNvPr id="251" name="Picture 22" descr="fig_complex_diag_2.png"/>
          <p:cNvPicPr/>
          <p:nvPr/>
        </p:nvPicPr>
        <p:blipFill>
          <a:blip r:embed="rId5"/>
          <a:stretch/>
        </p:blipFill>
        <p:spPr>
          <a:xfrm>
            <a:off x="4468632" y="1196529"/>
            <a:ext cx="3449520" cy="2865960"/>
          </a:xfrm>
          <a:prstGeom prst="rect">
            <a:avLst/>
          </a:prstGeom>
          <a:ln w="0">
            <a:noFill/>
          </a:ln>
        </p:spPr>
      </p:pic>
      <p:pic>
        <p:nvPicPr>
          <p:cNvPr id="252" name="Picture 23" descr="fig_complex_diag_1.png"/>
          <p:cNvPicPr/>
          <p:nvPr/>
        </p:nvPicPr>
        <p:blipFill>
          <a:blip r:embed="rId6"/>
          <a:stretch/>
        </p:blipFill>
        <p:spPr>
          <a:xfrm>
            <a:off x="786552" y="1212478"/>
            <a:ext cx="3449160" cy="2865960"/>
          </a:xfrm>
          <a:prstGeom prst="rect">
            <a:avLst/>
          </a:prstGeom>
          <a:ln w="0">
            <a:noFill/>
          </a:ln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CBF9ABCB-1030-7A6B-6D03-36760AD93983}"/>
              </a:ext>
            </a:extLst>
          </p:cNvPr>
          <p:cNvSpPr txBox="1"/>
          <p:nvPr/>
        </p:nvSpPr>
        <p:spPr>
          <a:xfrm>
            <a:off x="205530" y="729193"/>
            <a:ext cx="1075781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solidFill>
                  <a:srgbClr val="FF0000"/>
                </a:solidFill>
              </a:rPr>
              <a:t>Schumaker </a:t>
            </a:r>
            <a:r>
              <a:rPr lang="en-US" sz="1400" i="1" dirty="0">
                <a:solidFill>
                  <a:srgbClr val="FF0000"/>
                </a:solidFill>
              </a:rPr>
              <a:t>et al</a:t>
            </a:r>
            <a:r>
              <a:rPr lang="en-US" sz="1400" dirty="0">
                <a:solidFill>
                  <a:srgbClr val="FF0000"/>
                </a:solidFill>
              </a:rPr>
              <a:t>., “Ultrafast electron radiography of magnetic fields in high-intensity laser-solid interactions,” </a:t>
            </a:r>
            <a:r>
              <a:rPr lang="en-US" sz="1400" i="1" dirty="0">
                <a:solidFill>
                  <a:srgbClr val="FF0000"/>
                </a:solidFill>
              </a:rPr>
              <a:t>PRL</a:t>
            </a:r>
            <a:r>
              <a:rPr lang="en-US" sz="1400" dirty="0">
                <a:solidFill>
                  <a:srgbClr val="FF0000"/>
                </a:solidFill>
              </a:rPr>
              <a:t> </a:t>
            </a:r>
            <a:r>
              <a:rPr lang="en-US" sz="1400" b="1" dirty="0">
                <a:solidFill>
                  <a:srgbClr val="FF0000"/>
                </a:solidFill>
              </a:rPr>
              <a:t>110</a:t>
            </a:r>
            <a:r>
              <a:rPr lang="en-US" sz="1400" dirty="0">
                <a:solidFill>
                  <a:srgbClr val="FF0000"/>
                </a:solidFill>
              </a:rPr>
              <a:t>, 015003 (2013) </a:t>
            </a: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7A23DFE7-AEB8-9061-DBE8-A73299A42EF5}"/>
              </a:ext>
            </a:extLst>
          </p:cNvPr>
          <p:cNvGrpSpPr/>
          <p:nvPr/>
        </p:nvGrpSpPr>
        <p:grpSpPr>
          <a:xfrm>
            <a:off x="2835966" y="1602541"/>
            <a:ext cx="2129965" cy="604524"/>
            <a:chOff x="2835966" y="1602541"/>
            <a:chExt cx="2129965" cy="604524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" name="TextBox 5">
                  <a:extLst>
                    <a:ext uri="{FF2B5EF4-FFF2-40B4-BE49-F238E27FC236}">
                      <a16:creationId xmlns:a16="http://schemas.microsoft.com/office/drawing/2014/main" id="{942CDA04-B46D-F40F-D6C6-2387B9E2ED8D}"/>
                    </a:ext>
                  </a:extLst>
                </p:cNvPr>
                <p:cNvSpPr txBox="1"/>
                <p:nvPr/>
              </p:nvSpPr>
              <p:spPr>
                <a:xfrm>
                  <a:off x="3457185" y="1602541"/>
                  <a:ext cx="1508746" cy="604524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sz="16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1600" b="0" i="1">
                                <a:latin typeface="Cambria Math" panose="02040503050406030204" pitchFamily="18" charset="0"/>
                              </a:rPr>
                              <m:t>𝐵</m:t>
                            </m:r>
                          </m:e>
                          <m:sub>
                            <m:r>
                              <a:rPr lang="en-US" sz="1600" b="0" i="1">
                                <a:latin typeface="Cambria Math" panose="02040503050406030204" pitchFamily="18" charset="0"/>
                              </a:rPr>
                              <m:t>𝑠𝑢𝑟𝑓</m:t>
                            </m:r>
                          </m:sub>
                        </m:sSub>
                        <m:r>
                          <a:rPr lang="en-US" sz="1600" b="0" i="1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sz="16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~</m:t>
                        </m:r>
                        <m:r>
                          <a:rPr lang="en-US" sz="1600" b="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 7</m:t>
                        </m:r>
                        <m:r>
                          <m:rPr>
                            <m:sty m:val="p"/>
                          </m:rPr>
                          <a:rPr lang="en-US" sz="1600" b="0" i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kT</m:t>
                        </m:r>
                      </m:oMath>
                    </m:oMathPara>
                  </a14:m>
                  <a:endParaRPr lang="en-US" sz="1600" b="0">
                    <a:ea typeface="Cambria Math" panose="02040503050406030204" pitchFamily="18" charset="0"/>
                  </a:endParaRPr>
                </a:p>
                <a:p>
                  <a:r>
                    <a:rPr lang="en-US" sz="1600"/>
                    <a:t>depth ~ 10 µm</a:t>
                  </a:r>
                </a:p>
              </p:txBody>
            </p:sp>
          </mc:Choice>
          <mc:Fallback xmlns="">
            <p:sp>
              <p:nvSpPr>
                <p:cNvPr id="6" name="TextBox 5">
                  <a:extLst>
                    <a:ext uri="{FF2B5EF4-FFF2-40B4-BE49-F238E27FC236}">
                      <a16:creationId xmlns:a16="http://schemas.microsoft.com/office/drawing/2014/main" id="{942CDA04-B46D-F40F-D6C6-2387B9E2ED8D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457185" y="1602541"/>
                  <a:ext cx="1508746" cy="604524"/>
                </a:xfrm>
                <a:prstGeom prst="rect">
                  <a:avLst/>
                </a:prstGeom>
                <a:blipFill>
                  <a:blip r:embed="rId7"/>
                  <a:stretch>
                    <a:fillRect l="-2500" r="-833" b="-12500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6277CE60-9447-5D95-9CF9-6C68F5A7EFE7}"/>
                </a:ext>
              </a:extLst>
            </p:cNvPr>
            <p:cNvSpPr txBox="1"/>
            <p:nvPr/>
          </p:nvSpPr>
          <p:spPr>
            <a:xfrm>
              <a:off x="2835966" y="1670223"/>
              <a:ext cx="41389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/>
                <a:t>⊗</a:t>
              </a:r>
            </a:p>
          </p:txBody>
        </p:sp>
        <p:cxnSp>
          <p:nvCxnSpPr>
            <p:cNvPr id="9" name="Straight Connector 8">
              <a:extLst>
                <a:ext uri="{FF2B5EF4-FFF2-40B4-BE49-F238E27FC236}">
                  <a16:creationId xmlns:a16="http://schemas.microsoft.com/office/drawing/2014/main" id="{ECAAA893-623D-2C89-3820-DD6A67B12BCD}"/>
                </a:ext>
              </a:extLst>
            </p:cNvPr>
            <p:cNvCxnSpPr>
              <a:cxnSpLocks/>
            </p:cNvCxnSpPr>
            <p:nvPr/>
          </p:nvCxnSpPr>
          <p:spPr>
            <a:xfrm rot="21300000">
              <a:off x="3170350" y="1801881"/>
              <a:ext cx="487251" cy="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4A1BDBD1-456F-1393-A90B-1752A7B9D10E}"/>
              </a:ext>
            </a:extLst>
          </p:cNvPr>
          <p:cNvGrpSpPr/>
          <p:nvPr/>
        </p:nvGrpSpPr>
        <p:grpSpPr>
          <a:xfrm>
            <a:off x="4078307" y="4330013"/>
            <a:ext cx="8471499" cy="3160585"/>
            <a:chOff x="4078307" y="4330013"/>
            <a:chExt cx="8471499" cy="3160585"/>
          </a:xfrm>
        </p:grpSpPr>
        <p:pic>
          <p:nvPicPr>
            <p:cNvPr id="11" name="Picture 19" descr="fig_complex_3.png">
              <a:extLst>
                <a:ext uri="{FF2B5EF4-FFF2-40B4-BE49-F238E27FC236}">
                  <a16:creationId xmlns:a16="http://schemas.microsoft.com/office/drawing/2014/main" id="{ADAD9F69-B1CF-B402-C501-C4CEBBD5AE21}"/>
                </a:ext>
              </a:extLst>
            </p:cNvPr>
            <p:cNvPicPr/>
            <p:nvPr/>
          </p:nvPicPr>
          <p:blipFill>
            <a:blip r:embed="rId8"/>
            <a:stretch/>
          </p:blipFill>
          <p:spPr>
            <a:xfrm>
              <a:off x="4078307" y="4468501"/>
              <a:ext cx="8471499" cy="3022097"/>
            </a:xfrm>
            <a:prstGeom prst="rect">
              <a:avLst/>
            </a:prstGeom>
            <a:ln w="0">
              <a:noFill/>
            </a:ln>
          </p:spPr>
        </p:pic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2" name="TextBox 11">
                  <a:extLst>
                    <a:ext uri="{FF2B5EF4-FFF2-40B4-BE49-F238E27FC236}">
                      <a16:creationId xmlns:a16="http://schemas.microsoft.com/office/drawing/2014/main" id="{450726B7-1C8A-BB87-4CDC-1F4BA7ACE927}"/>
                    </a:ext>
                  </a:extLst>
                </p:cNvPr>
                <p:cNvSpPr txBox="1"/>
                <p:nvPr/>
              </p:nvSpPr>
              <p:spPr>
                <a:xfrm>
                  <a:off x="5194855" y="4330013"/>
                  <a:ext cx="7139711" cy="400110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2000"/>
                    <a:t>Separated spectra </a:t>
                  </a:r>
                  <a14:m>
                    <m:oMath xmlns:m="http://schemas.openxmlformats.org/officeDocument/2006/math">
                      <m:f>
                        <m:fPr>
                          <m:type m:val="lin"/>
                          <m:ctrlPr>
                            <a:rPr lang="en-US" sz="20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000" b="0" i="1">
                              <a:latin typeface="Cambria Math" panose="02040503050406030204" pitchFamily="18" charset="0"/>
                            </a:rPr>
                            <m:t>𝑑𝑄</m:t>
                          </m:r>
                          <m:r>
                            <a:rPr lang="en-US" sz="2000" b="0" i="1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US" sz="2000" b="0" i="1">
                              <a:latin typeface="Cambria Math" panose="02040503050406030204" pitchFamily="18" charset="0"/>
                            </a:rPr>
                            <m:t>𝐸</m:t>
                          </m:r>
                          <m:r>
                            <a:rPr lang="en-US" sz="2000" b="0" i="1">
                              <a:latin typeface="Cambria Math" panose="02040503050406030204" pitchFamily="18" charset="0"/>
                            </a:rPr>
                            <m:t>)</m:t>
                          </m:r>
                        </m:num>
                        <m:den>
                          <m:r>
                            <a:rPr lang="en-US" sz="2000" b="0" i="1">
                              <a:latin typeface="Cambria Math" panose="02040503050406030204" pitchFamily="18" charset="0"/>
                            </a:rPr>
                            <m:t>𝑑𝐸</m:t>
                          </m:r>
                        </m:den>
                      </m:f>
                    </m:oMath>
                  </a14:m>
                  <a:r>
                    <a:rPr lang="en-US" sz="2000"/>
                    <a:t> of </a:t>
                  </a:r>
                  <a:r>
                    <a:rPr lang="en-US" sz="2000">
                      <a:solidFill>
                        <a:srgbClr val="1005FF"/>
                      </a:solidFill>
                    </a:rPr>
                    <a:t>HE</a:t>
                  </a:r>
                  <a:r>
                    <a:rPr lang="en-US" sz="2000"/>
                    <a:t> and </a:t>
                  </a:r>
                  <a:r>
                    <a:rPr lang="en-US" sz="2000">
                      <a:solidFill>
                        <a:srgbClr val="FF0000"/>
                      </a:solidFill>
                    </a:rPr>
                    <a:t>LE</a:t>
                  </a:r>
                  <a:r>
                    <a:rPr lang="en-US" sz="2000"/>
                    <a:t> electron bunches</a:t>
                  </a:r>
                </a:p>
              </p:txBody>
            </p:sp>
          </mc:Choice>
          <mc:Fallback xmlns="">
            <p:sp>
              <p:nvSpPr>
                <p:cNvPr id="12" name="TextBox 11">
                  <a:extLst>
                    <a:ext uri="{FF2B5EF4-FFF2-40B4-BE49-F238E27FC236}">
                      <a16:creationId xmlns:a16="http://schemas.microsoft.com/office/drawing/2014/main" id="{450726B7-1C8A-BB87-4CDC-1F4BA7ACE927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194855" y="4330013"/>
                  <a:ext cx="7139711" cy="400110"/>
                </a:xfrm>
                <a:prstGeom prst="rect">
                  <a:avLst/>
                </a:prstGeom>
                <a:blipFill>
                  <a:blip r:embed="rId9"/>
                  <a:stretch>
                    <a:fillRect l="-709" t="-112121" b="-175758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B7D4946B-957A-2046-4187-5CA16EDA6A40}"/>
              </a:ext>
            </a:extLst>
          </p:cNvPr>
          <p:cNvGrpSpPr/>
          <p:nvPr/>
        </p:nvGrpSpPr>
        <p:grpSpPr>
          <a:xfrm>
            <a:off x="466809" y="4150666"/>
            <a:ext cx="3965105" cy="3273192"/>
            <a:chOff x="466809" y="4150666"/>
            <a:chExt cx="3965105" cy="3273192"/>
          </a:xfrm>
        </p:grpSpPr>
        <p:pic>
          <p:nvPicPr>
            <p:cNvPr id="254" name="Picture 25" descr="fig_complex_shape_2.png"/>
            <p:cNvPicPr/>
            <p:nvPr/>
          </p:nvPicPr>
          <p:blipFill>
            <a:blip r:embed="rId10"/>
            <a:stretch/>
          </p:blipFill>
          <p:spPr>
            <a:xfrm>
              <a:off x="598994" y="4627738"/>
              <a:ext cx="3832920" cy="2796120"/>
            </a:xfrm>
            <a:prstGeom prst="rect">
              <a:avLst/>
            </a:prstGeom>
            <a:ln w="0">
              <a:noFill/>
            </a:ln>
          </p:spPr>
        </p:pic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" name="TextBox 4">
                  <a:extLst>
                    <a:ext uri="{FF2B5EF4-FFF2-40B4-BE49-F238E27FC236}">
                      <a16:creationId xmlns:a16="http://schemas.microsoft.com/office/drawing/2014/main" id="{26C162C7-5414-90E6-A93F-9C29F34DCFE5}"/>
                    </a:ext>
                  </a:extLst>
                </p:cNvPr>
                <p:cNvSpPr txBox="1"/>
                <p:nvPr/>
              </p:nvSpPr>
              <p:spPr>
                <a:xfrm>
                  <a:off x="522412" y="4150666"/>
                  <a:ext cx="3880742" cy="707886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 algn="ctr"/>
                  <a:r>
                    <a:rPr lang="en-US" sz="2000"/>
                    <a:t>total angle </a:t>
                  </a:r>
                  <a14:m>
                    <m:oMath xmlns:m="http://schemas.openxmlformats.org/officeDocument/2006/math">
                      <m:r>
                        <a:rPr lang="en-US" sz="20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𝜃</m:t>
                      </m:r>
                      <m:d>
                        <m:dPr>
                          <m:ctrlPr>
                            <a:rPr lang="en-US" sz="2000" b="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000" b="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𝐸</m:t>
                          </m:r>
                        </m:e>
                      </m:d>
                      <m:r>
                        <a:rPr lang="en-US" sz="2000" b="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</m:oMath>
                  </a14:m>
                  <a:r>
                    <a:rPr lang="en-US" sz="2000"/>
                    <a:t>entering magnet</a:t>
                  </a:r>
                </a:p>
                <a:p>
                  <a:pPr algn="ctr"/>
                  <a:r>
                    <a:rPr lang="en-US" sz="2000"/>
                    <a:t>(launch + PM deflection)</a:t>
                  </a:r>
                </a:p>
              </p:txBody>
            </p:sp>
          </mc:Choice>
          <mc:Fallback xmlns="">
            <p:sp>
              <p:nvSpPr>
                <p:cNvPr id="5" name="TextBox 4">
                  <a:extLst>
                    <a:ext uri="{FF2B5EF4-FFF2-40B4-BE49-F238E27FC236}">
                      <a16:creationId xmlns:a16="http://schemas.microsoft.com/office/drawing/2014/main" id="{26C162C7-5414-90E6-A93F-9C29F34DCFE5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22412" y="4150666"/>
                  <a:ext cx="3880742" cy="707886"/>
                </a:xfrm>
                <a:prstGeom prst="rect">
                  <a:avLst/>
                </a:prstGeom>
                <a:blipFill>
                  <a:blip r:embed="rId11"/>
                  <a:stretch>
                    <a:fillRect l="-1307" t="-3509" r="-1307" b="-14035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F813D0E8-49CE-6056-8B9B-3154D10FB651}"/>
                </a:ext>
              </a:extLst>
            </p:cNvPr>
            <p:cNvSpPr txBox="1"/>
            <p:nvPr/>
          </p:nvSpPr>
          <p:spPr>
            <a:xfrm rot="16200000">
              <a:off x="-357808" y="5711687"/>
              <a:ext cx="2018566" cy="369332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>
              <a:spAutoFit/>
            </a:bodyPr>
            <a:lstStyle/>
            <a:p>
              <a:r>
                <a:rPr lang="en-US"/>
                <a:t>Total angle [mrad]</a:t>
              </a:r>
            </a:p>
          </p:txBody>
        </p:sp>
      </p:grpSp>
      <p:sp>
        <p:nvSpPr>
          <p:cNvPr id="14" name="TextBox 13">
            <a:extLst>
              <a:ext uri="{FF2B5EF4-FFF2-40B4-BE49-F238E27FC236}">
                <a16:creationId xmlns:a16="http://schemas.microsoft.com/office/drawing/2014/main" id="{3858E7F3-4757-C102-F062-EE95E45CE1ED}"/>
              </a:ext>
            </a:extLst>
          </p:cNvPr>
          <p:cNvSpPr txBox="1"/>
          <p:nvPr/>
        </p:nvSpPr>
        <p:spPr>
          <a:xfrm>
            <a:off x="226231" y="966155"/>
            <a:ext cx="1252939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solidFill>
                  <a:srgbClr val="FF0000"/>
                </a:solidFill>
              </a:rPr>
              <a:t>Raj </a:t>
            </a:r>
            <a:r>
              <a:rPr lang="en-US" sz="1400" i="1" dirty="0">
                <a:solidFill>
                  <a:srgbClr val="FF0000"/>
                </a:solidFill>
              </a:rPr>
              <a:t>et al., </a:t>
            </a:r>
            <a:r>
              <a:rPr lang="en-US" sz="1400" dirty="0">
                <a:solidFill>
                  <a:srgbClr val="FF0000"/>
                </a:solidFill>
              </a:rPr>
              <a:t>“Probing ultrafast magnetic-field generation by current filamentation instability in fs relativistic laser-matter interactions,” </a:t>
            </a:r>
            <a:r>
              <a:rPr lang="en-US" sz="1400" i="1" dirty="0">
                <a:solidFill>
                  <a:srgbClr val="FF0000"/>
                </a:solidFill>
              </a:rPr>
              <a:t>PR Res </a:t>
            </a:r>
            <a:r>
              <a:rPr lang="en-US" sz="1400" b="1" dirty="0">
                <a:solidFill>
                  <a:srgbClr val="FF0000"/>
                </a:solidFill>
              </a:rPr>
              <a:t>2</a:t>
            </a:r>
            <a:r>
              <a:rPr lang="en-US" sz="1400" dirty="0">
                <a:solidFill>
                  <a:srgbClr val="FF0000"/>
                </a:solidFill>
              </a:rPr>
              <a:t>, 023123 (2020) </a:t>
            </a:r>
          </a:p>
        </p:txBody>
      </p:sp>
      <p:pic>
        <p:nvPicPr>
          <p:cNvPr id="21" name="Picture 20" descr="A blue screen with white text&#10;&#10;AI-generated content may be incorrect.">
            <a:extLst>
              <a:ext uri="{FF2B5EF4-FFF2-40B4-BE49-F238E27FC236}">
                <a16:creationId xmlns:a16="http://schemas.microsoft.com/office/drawing/2014/main" id="{7CDB6B5D-9C92-4D91-F7BA-09EE67E5A3ED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52" b="2741"/>
          <a:stretch>
            <a:fillRect/>
          </a:stretch>
        </p:blipFill>
        <p:spPr>
          <a:xfrm>
            <a:off x="7779047" y="56957"/>
            <a:ext cx="3956581" cy="618152"/>
          </a:xfrm>
          <a:prstGeom prst="rect">
            <a:avLst/>
          </a:prstGeom>
          <a:ln w="38100">
            <a:solidFill>
              <a:schemeClr val="tx1">
                <a:lumMod val="95000"/>
                <a:lumOff val="5000"/>
              </a:schemeClr>
            </a:solidFill>
          </a:ln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F37F5FA8-8E29-847B-616B-F1D7B76222BB}"/>
              </a:ext>
            </a:extLst>
          </p:cNvPr>
          <p:cNvSpPr/>
          <p:nvPr/>
        </p:nvSpPr>
        <p:spPr>
          <a:xfrm>
            <a:off x="0" y="7341963"/>
            <a:ext cx="12700000" cy="278036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28000"/>
                </a:schemeClr>
              </a:gs>
              <a:gs pos="50000">
                <a:srgbClr val="E9AF7F">
                  <a:alpha val="22000"/>
                </a:srgbClr>
              </a:gs>
              <a:gs pos="100000">
                <a:schemeClr val="accent6">
                  <a:shade val="100000"/>
                  <a:satMod val="115000"/>
                  <a:alpha val="56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32" tIns="60916" rIns="121832" bIns="60916"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>
            <a:extLst>
              <a:ext uri="{FF2B5EF4-FFF2-40B4-BE49-F238E27FC236}">
                <a16:creationId xmlns:a16="http://schemas.microsoft.com/office/drawing/2014/main" id="{ECBCFE9C-811E-F24E-ECF5-1AFE0C7C168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89318" y="1574230"/>
            <a:ext cx="7254869" cy="4352921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CA5D2220-D7EC-EC78-2895-D207493D94D5}"/>
              </a:ext>
            </a:extLst>
          </p:cNvPr>
          <p:cNvPicPr/>
          <p:nvPr/>
        </p:nvPicPr>
        <p:blipFill>
          <a:blip r:embed="rId3"/>
          <a:stretch/>
        </p:blipFill>
        <p:spPr>
          <a:xfrm>
            <a:off x="285124" y="1770272"/>
            <a:ext cx="848707" cy="848707"/>
          </a:xfrm>
          <a:prstGeom prst="rect">
            <a:avLst/>
          </a:prstGeom>
          <a:ln w="0">
            <a:noFill/>
          </a:ln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AE602B44-2C34-8DA3-019C-3A22DF385A7D}"/>
              </a:ext>
            </a:extLst>
          </p:cNvPr>
          <p:cNvPicPr/>
          <p:nvPr/>
        </p:nvPicPr>
        <p:blipFill>
          <a:blip r:embed="rId4"/>
          <a:stretch/>
        </p:blipFill>
        <p:spPr>
          <a:xfrm>
            <a:off x="437813" y="5897324"/>
            <a:ext cx="1220198" cy="1030920"/>
          </a:xfrm>
          <a:prstGeom prst="rect">
            <a:avLst/>
          </a:prstGeom>
          <a:ln w="0">
            <a:noFill/>
          </a:ln>
        </p:spPr>
      </p:pic>
      <p:pic>
        <p:nvPicPr>
          <p:cNvPr id="5" name="Picture 4" descr="Logo Heinrich-Heine-Universität Düsseldorf">
            <a:extLst>
              <a:ext uri="{FF2B5EF4-FFF2-40B4-BE49-F238E27FC236}">
                <a16:creationId xmlns:a16="http://schemas.microsoft.com/office/drawing/2014/main" id="{C376D7FE-AF50-931D-07BE-127A7CCB4AE0}"/>
              </a:ext>
            </a:extLst>
          </p:cNvPr>
          <p:cNvPicPr/>
          <p:nvPr/>
        </p:nvPicPr>
        <p:blipFill>
          <a:blip r:embed="rId5"/>
          <a:stretch/>
        </p:blipFill>
        <p:spPr>
          <a:xfrm>
            <a:off x="279020" y="3238784"/>
            <a:ext cx="1468259" cy="459000"/>
          </a:xfrm>
          <a:prstGeom prst="rect">
            <a:avLst/>
          </a:prstGeom>
          <a:ln w="0">
            <a:noFill/>
          </a:ln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48DDBBAC-B505-F006-A0B3-34F05C351EE8}"/>
              </a:ext>
            </a:extLst>
          </p:cNvPr>
          <p:cNvPicPr/>
          <p:nvPr/>
        </p:nvPicPr>
        <p:blipFill>
          <a:blip r:embed="rId6"/>
          <a:srcRect l="8021" t="13941" r="4697" b="22059"/>
          <a:stretch/>
        </p:blipFill>
        <p:spPr>
          <a:xfrm>
            <a:off x="173809" y="4096313"/>
            <a:ext cx="1717306" cy="709056"/>
          </a:xfrm>
          <a:prstGeom prst="rect">
            <a:avLst/>
          </a:prstGeom>
          <a:ln w="0">
            <a:noFill/>
          </a:ln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4A866521-2999-24B7-E989-7A311F64E63D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 l="21111" t="25871" b="3904"/>
          <a:stretch>
            <a:fillRect/>
          </a:stretch>
        </p:blipFill>
        <p:spPr>
          <a:xfrm>
            <a:off x="283319" y="5043860"/>
            <a:ext cx="1536815" cy="609160"/>
          </a:xfrm>
          <a:prstGeom prst="rect">
            <a:avLst/>
          </a:prstGeom>
        </p:spPr>
      </p:pic>
      <p:sp>
        <p:nvSpPr>
          <p:cNvPr id="8" name="TextBox 12">
            <a:extLst>
              <a:ext uri="{FF2B5EF4-FFF2-40B4-BE49-F238E27FC236}">
                <a16:creationId xmlns:a16="http://schemas.microsoft.com/office/drawing/2014/main" id="{91FE3D56-DD14-B344-B279-8483751AD19C}"/>
              </a:ext>
            </a:extLst>
          </p:cNvPr>
          <p:cNvSpPr txBox="1"/>
          <p:nvPr/>
        </p:nvSpPr>
        <p:spPr>
          <a:xfrm>
            <a:off x="1166938" y="1431059"/>
            <a:ext cx="3016972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u="sng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C. I. Hojbota (PI)</a:t>
            </a:r>
            <a:r>
              <a:rPr lang="en-US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O. Z. Labun, D. D. Phan, R. Sain, D. Stec, B.M. Hegelich </a:t>
            </a:r>
          </a:p>
          <a:p>
            <a:endParaRPr lang="en-US" sz="14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1400" b="1" i="1" u="sng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A. J. Franco-Altamirano</a:t>
            </a:r>
            <a:r>
              <a:rPr lang="en-US" sz="1400" i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T. Araujo, Ross </a:t>
            </a:r>
            <a:r>
              <a:rPr lang="en-US" sz="1400" i="1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Rudzynsky</a:t>
            </a:r>
            <a:r>
              <a:rPr lang="en-US" sz="1400" i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Afsana Mimi Raka, Erick Martinez, Bryan Dinh, R. </a:t>
            </a:r>
            <a:r>
              <a:rPr lang="en-US" sz="1400" i="1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Zgadzaj</a:t>
            </a:r>
            <a:r>
              <a:rPr lang="en-US" sz="1400" i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1400" i="1" u="sng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M. C. Downer</a:t>
            </a:r>
          </a:p>
        </p:txBody>
      </p:sp>
      <p:sp>
        <p:nvSpPr>
          <p:cNvPr id="9" name="TextBox 14">
            <a:extLst>
              <a:ext uri="{FF2B5EF4-FFF2-40B4-BE49-F238E27FC236}">
                <a16:creationId xmlns:a16="http://schemas.microsoft.com/office/drawing/2014/main" id="{D4B34747-0A02-8F33-1259-C4C4FAC59C22}"/>
              </a:ext>
            </a:extLst>
          </p:cNvPr>
          <p:cNvSpPr txBox="1"/>
          <p:nvPr/>
        </p:nvSpPr>
        <p:spPr>
          <a:xfrm>
            <a:off x="1836766" y="5752196"/>
            <a:ext cx="425569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B. Diaconescu (Co-PI/LER), L. Tudor, V. Nastasa, L. Neagu, S. </a:t>
            </a:r>
            <a:r>
              <a:rPr lang="en-US" sz="14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Balascuta</a:t>
            </a:r>
            <a:r>
              <a:rPr lang="en-US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K. </a:t>
            </a:r>
            <a:r>
              <a:rPr lang="en-US" sz="14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Sphor</a:t>
            </a:r>
            <a:r>
              <a:rPr lang="en-US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P.G. </a:t>
            </a:r>
            <a:r>
              <a:rPr lang="en-US" sz="14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Bleotu</a:t>
            </a:r>
            <a:r>
              <a:rPr lang="en-US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V. Phung Ling Jen, C. Ticos, S. Ter-Avetisyan, M. </a:t>
            </a:r>
            <a:r>
              <a:rPr lang="en-US" sz="14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Patrascoiu</a:t>
            </a:r>
            <a:r>
              <a:rPr lang="en-US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M. Gugiu, S. Popa, V. Popescu, D. </a:t>
            </a:r>
            <a:r>
              <a:rPr lang="en-US" sz="14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Ursescu</a:t>
            </a:r>
            <a:r>
              <a:rPr lang="en-US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A. Dumitru, L. Vasescu, A. </a:t>
            </a:r>
            <a:r>
              <a:rPr lang="en-US" sz="14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Nazaru</a:t>
            </a:r>
            <a:r>
              <a:rPr lang="en-US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D. Nistor, S. Rusnac, A. Lazar, R. Schmelz, I. </a:t>
            </a:r>
            <a:r>
              <a:rPr lang="en-US" sz="14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Dancus</a:t>
            </a:r>
            <a:r>
              <a:rPr lang="en-US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P. </a:t>
            </a:r>
            <a:r>
              <a:rPr lang="en-US" sz="14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Ghenuche</a:t>
            </a:r>
            <a:r>
              <a:rPr lang="en-US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(Co-PI), V. Malka,  C.A. Ur, et al.</a:t>
            </a:r>
          </a:p>
        </p:txBody>
      </p:sp>
      <p:sp>
        <p:nvSpPr>
          <p:cNvPr id="10" name="TextBox 16">
            <a:extLst>
              <a:ext uri="{FF2B5EF4-FFF2-40B4-BE49-F238E27FC236}">
                <a16:creationId xmlns:a16="http://schemas.microsoft.com/office/drawing/2014/main" id="{15EAB8C7-359A-BE36-44A6-3DC317A03D85}"/>
              </a:ext>
            </a:extLst>
          </p:cNvPr>
          <p:cNvSpPr txBox="1"/>
          <p:nvPr/>
        </p:nvSpPr>
        <p:spPr>
          <a:xfrm>
            <a:off x="2128969" y="3027050"/>
            <a:ext cx="255998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B.Hidding</a:t>
            </a:r>
            <a:r>
              <a:rPr lang="en-US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C. </a:t>
            </a:r>
            <a:r>
              <a:rPr lang="en-US" sz="14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Aniculaesei</a:t>
            </a:r>
            <a:r>
              <a:rPr lang="en-US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M. </a:t>
            </a:r>
            <a:r>
              <a:rPr lang="en-US" sz="14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Cerchez</a:t>
            </a:r>
            <a:r>
              <a:rPr lang="en-US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M. </a:t>
            </a:r>
            <a:r>
              <a:rPr lang="en-US" sz="14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Osenberg</a:t>
            </a:r>
            <a:r>
              <a:rPr lang="en-US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O. Bilen, T. Heinemann, E. Hartmann, N. Thomas, T. Wilson, A. </a:t>
            </a:r>
            <a:r>
              <a:rPr lang="en-US" sz="14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Pukhov</a:t>
            </a:r>
            <a:endParaRPr lang="en-US" sz="14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6FC20147-FC0E-A670-DB83-458CC9BBEE6B}"/>
              </a:ext>
            </a:extLst>
          </p:cNvPr>
          <p:cNvSpPr txBox="1"/>
          <p:nvPr/>
        </p:nvSpPr>
        <p:spPr>
          <a:xfrm>
            <a:off x="1988226" y="4101875"/>
            <a:ext cx="2785792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P. Franke, T. Ha, E. McCary, S. Milton, L. Labun, J. Paye, C. Neacsu, G. Tiwari, G. Plateau, H. Smith</a:t>
            </a:r>
          </a:p>
        </p:txBody>
      </p:sp>
      <p:sp>
        <p:nvSpPr>
          <p:cNvPr id="12" name="TextBox 22">
            <a:extLst>
              <a:ext uri="{FF2B5EF4-FFF2-40B4-BE49-F238E27FC236}">
                <a16:creationId xmlns:a16="http://schemas.microsoft.com/office/drawing/2014/main" id="{D3243D96-7273-46EE-711F-7C50258E25CB}"/>
              </a:ext>
            </a:extLst>
          </p:cNvPr>
          <p:cNvSpPr txBox="1"/>
          <p:nvPr/>
        </p:nvSpPr>
        <p:spPr>
          <a:xfrm>
            <a:off x="2022006" y="5190044"/>
            <a:ext cx="116776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V. Winter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0D7E92D3-7AC4-D7BE-66E4-DD80EC09F87C}"/>
              </a:ext>
            </a:extLst>
          </p:cNvPr>
          <p:cNvSpPr/>
          <p:nvPr/>
        </p:nvSpPr>
        <p:spPr>
          <a:xfrm>
            <a:off x="0" y="0"/>
            <a:ext cx="12699999" cy="773182"/>
          </a:xfrm>
          <a:prstGeom prst="rect">
            <a:avLst/>
          </a:prstGeom>
          <a:gradFill flip="none" rotWithShape="1">
            <a:gsLst>
              <a:gs pos="0">
                <a:schemeClr val="bg1"/>
              </a:gs>
              <a:gs pos="50000">
                <a:srgbClr val="E9AF7F"/>
              </a:gs>
              <a:gs pos="100000">
                <a:schemeClr val="accent6">
                  <a:shade val="100000"/>
                  <a:satMod val="115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32" tIns="60916" rIns="121832" bIns="60916"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800" dirty="0">
                <a:solidFill>
                  <a:schemeClr val="tx1"/>
                </a:solidFill>
              </a:rPr>
              <a:t>Fiducial wire spectrometer at ELI-NP </a:t>
            </a:r>
          </a:p>
        </p:txBody>
      </p:sp>
      <p:pic>
        <p:nvPicPr>
          <p:cNvPr id="18" name="Picture 17" descr="http://w3.campusexplorer.com/media/376x262/media-2A09DA8D.png">
            <a:extLst>
              <a:ext uri="{FF2B5EF4-FFF2-40B4-BE49-F238E27FC236}">
                <a16:creationId xmlns:a16="http://schemas.microsoft.com/office/drawing/2014/main" id="{150F49AF-1477-C0CE-3E05-F7772850DAA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harpenSoften amount="9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2543" b="14681"/>
          <a:stretch/>
        </p:blipFill>
        <p:spPr bwMode="auto">
          <a:xfrm>
            <a:off x="5313" y="-2990"/>
            <a:ext cx="1528547" cy="7397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" name="Rectangle 19">
            <a:extLst>
              <a:ext uri="{FF2B5EF4-FFF2-40B4-BE49-F238E27FC236}">
                <a16:creationId xmlns:a16="http://schemas.microsoft.com/office/drawing/2014/main" id="{E1AA25F9-F0BA-16FA-2701-942AD28EAAC1}"/>
              </a:ext>
            </a:extLst>
          </p:cNvPr>
          <p:cNvSpPr/>
          <p:nvPr/>
        </p:nvSpPr>
        <p:spPr>
          <a:xfrm>
            <a:off x="0" y="7341963"/>
            <a:ext cx="12700000" cy="278036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28000"/>
                </a:schemeClr>
              </a:gs>
              <a:gs pos="50000">
                <a:srgbClr val="E9AF7F">
                  <a:alpha val="22000"/>
                </a:srgbClr>
              </a:gs>
              <a:gs pos="100000">
                <a:schemeClr val="accent6">
                  <a:shade val="100000"/>
                  <a:satMod val="115000"/>
                  <a:alpha val="56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32" tIns="60916" rIns="121832" bIns="60916"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pic>
        <p:nvPicPr>
          <p:cNvPr id="13" name="Picture 40" descr="fig_setup.png">
            <a:extLst>
              <a:ext uri="{FF2B5EF4-FFF2-40B4-BE49-F238E27FC236}">
                <a16:creationId xmlns:a16="http://schemas.microsoft.com/office/drawing/2014/main" id="{4682446D-5966-0A0E-76AB-B2CB5418513A}"/>
              </a:ext>
            </a:extLst>
          </p:cNvPr>
          <p:cNvPicPr/>
          <p:nvPr/>
        </p:nvPicPr>
        <p:blipFill>
          <a:blip r:embed="rId10"/>
          <a:stretch/>
        </p:blipFill>
        <p:spPr>
          <a:xfrm>
            <a:off x="3951796" y="701553"/>
            <a:ext cx="4373219" cy="1371114"/>
          </a:xfrm>
          <a:prstGeom prst="rect">
            <a:avLst/>
          </a:prstGeom>
          <a:ln w="0">
            <a:noFill/>
          </a:ln>
        </p:spPr>
      </p:pic>
    </p:spTree>
    <p:extLst>
      <p:ext uri="{BB962C8B-B14F-4D97-AF65-F5344CB8AC3E}">
        <p14:creationId xmlns:p14="http://schemas.microsoft.com/office/powerpoint/2010/main" val="170069078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95AE9009-B7BB-2FFC-4278-5C91D7060603}"/>
              </a:ext>
            </a:extLst>
          </p:cNvPr>
          <p:cNvSpPr/>
          <p:nvPr/>
        </p:nvSpPr>
        <p:spPr>
          <a:xfrm>
            <a:off x="0" y="7341963"/>
            <a:ext cx="12700000" cy="278036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28000"/>
                </a:schemeClr>
              </a:gs>
              <a:gs pos="50000">
                <a:srgbClr val="E9AF7F">
                  <a:alpha val="22000"/>
                </a:srgbClr>
              </a:gs>
              <a:gs pos="100000">
                <a:schemeClr val="accent6">
                  <a:shade val="100000"/>
                  <a:satMod val="115000"/>
                  <a:alpha val="56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32" tIns="60916" rIns="121832" bIns="60916"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163171CD-479E-D13A-8D7F-A351044BBB25}"/>
              </a:ext>
            </a:extLst>
          </p:cNvPr>
          <p:cNvSpPr/>
          <p:nvPr/>
        </p:nvSpPr>
        <p:spPr>
          <a:xfrm>
            <a:off x="0" y="0"/>
            <a:ext cx="12699999" cy="773182"/>
          </a:xfrm>
          <a:prstGeom prst="rect">
            <a:avLst/>
          </a:prstGeom>
          <a:gradFill flip="none" rotWithShape="1">
            <a:gsLst>
              <a:gs pos="0">
                <a:schemeClr val="bg1"/>
              </a:gs>
              <a:gs pos="50000">
                <a:srgbClr val="E9AF7F"/>
              </a:gs>
              <a:gs pos="100000">
                <a:schemeClr val="accent6">
                  <a:shade val="100000"/>
                  <a:satMod val="115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32" tIns="60916" rIns="121832" bIns="60916"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800" dirty="0">
                <a:solidFill>
                  <a:prstClr val="black"/>
                </a:solidFill>
                <a:latin typeface="Arial"/>
              </a:rPr>
              <a:t>Double dipole configurations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</a:endParaRPr>
          </a:p>
        </p:txBody>
      </p:sp>
      <p:pic>
        <p:nvPicPr>
          <p:cNvPr id="8" name="Picture 7" descr="http://w3.campusexplorer.com/media/376x262/media-2A09DA8D.png">
            <a:extLst>
              <a:ext uri="{FF2B5EF4-FFF2-40B4-BE49-F238E27FC236}">
                <a16:creationId xmlns:a16="http://schemas.microsoft.com/office/drawing/2014/main" id="{A357D1B0-265B-D68D-A7F5-5406F9DDB78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9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2543" b="14681"/>
          <a:stretch/>
        </p:blipFill>
        <p:spPr bwMode="auto">
          <a:xfrm>
            <a:off x="5313" y="-2990"/>
            <a:ext cx="1528547" cy="7397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80" name="Group 79">
            <a:extLst>
              <a:ext uri="{FF2B5EF4-FFF2-40B4-BE49-F238E27FC236}">
                <a16:creationId xmlns:a16="http://schemas.microsoft.com/office/drawing/2014/main" id="{045B7FC8-2578-5B89-356B-7F785453EFED}"/>
              </a:ext>
            </a:extLst>
          </p:cNvPr>
          <p:cNvGrpSpPr/>
          <p:nvPr/>
        </p:nvGrpSpPr>
        <p:grpSpPr>
          <a:xfrm>
            <a:off x="249865" y="939040"/>
            <a:ext cx="11691369" cy="2852560"/>
            <a:chOff x="249865" y="939040"/>
            <a:chExt cx="11691369" cy="2852560"/>
          </a:xfrm>
        </p:grpSpPr>
        <p:cxnSp>
          <p:nvCxnSpPr>
            <p:cNvPr id="41" name="Straight Connector 40">
              <a:extLst>
                <a:ext uri="{FF2B5EF4-FFF2-40B4-BE49-F238E27FC236}">
                  <a16:creationId xmlns:a16="http://schemas.microsoft.com/office/drawing/2014/main" id="{B160CCEE-25C2-4DA7-60A2-C6EB544DF0A5}"/>
                </a:ext>
              </a:extLst>
            </p:cNvPr>
            <p:cNvCxnSpPr>
              <a:endCxn id="16" idx="2"/>
            </p:cNvCxnSpPr>
            <p:nvPr/>
          </p:nvCxnSpPr>
          <p:spPr>
            <a:xfrm>
              <a:off x="2743200" y="2279316"/>
              <a:ext cx="1681047" cy="73152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67D4C4B6-DE24-B189-9BD6-89899726F93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279065" y="939040"/>
              <a:ext cx="6662169" cy="2852560"/>
            </a:xfrm>
            <a:prstGeom prst="rect">
              <a:avLst/>
            </a:prstGeom>
          </p:spPr>
        </p:pic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572DB312-D076-FD1E-EF39-BB6C0E9F1D63}"/>
                </a:ext>
              </a:extLst>
            </p:cNvPr>
            <p:cNvSpPr/>
            <p:nvPr/>
          </p:nvSpPr>
          <p:spPr>
            <a:xfrm>
              <a:off x="249865" y="2013690"/>
              <a:ext cx="159488" cy="116958"/>
            </a:xfrm>
            <a:prstGeom prst="rect">
              <a:avLst/>
            </a:prstGeom>
            <a:solidFill>
              <a:schemeClr val="bg1">
                <a:lumMod val="5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CA590753-36D3-53AB-D2DB-56F46F70F610}"/>
                </a:ext>
              </a:extLst>
            </p:cNvPr>
            <p:cNvSpPr/>
            <p:nvPr/>
          </p:nvSpPr>
          <p:spPr>
            <a:xfrm>
              <a:off x="1148316" y="2005308"/>
              <a:ext cx="680483" cy="292395"/>
            </a:xfrm>
            <a:prstGeom prst="rect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36320828-4D9D-604F-2CD7-738AF7567DDA}"/>
                </a:ext>
              </a:extLst>
            </p:cNvPr>
            <p:cNvSpPr/>
            <p:nvPr/>
          </p:nvSpPr>
          <p:spPr>
            <a:xfrm>
              <a:off x="2546498" y="2005308"/>
              <a:ext cx="680483" cy="292395"/>
            </a:xfrm>
            <a:prstGeom prst="rect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7DF1008B-7285-F02D-4B0A-8B89943DF224}"/>
                </a:ext>
              </a:extLst>
            </p:cNvPr>
            <p:cNvSpPr/>
            <p:nvPr/>
          </p:nvSpPr>
          <p:spPr>
            <a:xfrm>
              <a:off x="4401387" y="2010985"/>
              <a:ext cx="45720" cy="999851"/>
            </a:xfrm>
            <a:prstGeom prst="rect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31" name="Group 30">
              <a:extLst>
                <a:ext uri="{FF2B5EF4-FFF2-40B4-BE49-F238E27FC236}">
                  <a16:creationId xmlns:a16="http://schemas.microsoft.com/office/drawing/2014/main" id="{33CB24BD-4C2B-C6F5-5661-8799D181F43B}"/>
                </a:ext>
              </a:extLst>
            </p:cNvPr>
            <p:cNvGrpSpPr/>
            <p:nvPr/>
          </p:nvGrpSpPr>
          <p:grpSpPr>
            <a:xfrm>
              <a:off x="3272026" y="2062118"/>
              <a:ext cx="45719" cy="332434"/>
              <a:chOff x="3287379" y="3403352"/>
              <a:chExt cx="89210" cy="648667"/>
            </a:xfrm>
          </p:grpSpPr>
          <p:sp>
            <p:nvSpPr>
              <p:cNvPr id="26" name="Oval 25">
                <a:extLst>
                  <a:ext uri="{FF2B5EF4-FFF2-40B4-BE49-F238E27FC236}">
                    <a16:creationId xmlns:a16="http://schemas.microsoft.com/office/drawing/2014/main" id="{A149DA2F-3BBD-27F5-68C7-206BC252556D}"/>
                  </a:ext>
                </a:extLst>
              </p:cNvPr>
              <p:cNvSpPr/>
              <p:nvPr/>
            </p:nvSpPr>
            <p:spPr>
              <a:xfrm>
                <a:off x="3287379" y="3403352"/>
                <a:ext cx="89210" cy="89210"/>
              </a:xfrm>
              <a:prstGeom prst="ellipse">
                <a:avLst/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7" name="Oval 26">
                <a:extLst>
                  <a:ext uri="{FF2B5EF4-FFF2-40B4-BE49-F238E27FC236}">
                    <a16:creationId xmlns:a16="http://schemas.microsoft.com/office/drawing/2014/main" id="{1E6C587E-7390-5CD2-6702-B34D0241A7BB}"/>
                  </a:ext>
                </a:extLst>
              </p:cNvPr>
              <p:cNvSpPr/>
              <p:nvPr/>
            </p:nvSpPr>
            <p:spPr>
              <a:xfrm>
                <a:off x="3287379" y="3538568"/>
                <a:ext cx="89210" cy="89210"/>
              </a:xfrm>
              <a:prstGeom prst="ellipse">
                <a:avLst/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8" name="Oval 27">
                <a:extLst>
                  <a:ext uri="{FF2B5EF4-FFF2-40B4-BE49-F238E27FC236}">
                    <a16:creationId xmlns:a16="http://schemas.microsoft.com/office/drawing/2014/main" id="{460384B9-9830-5198-EF87-2D1751C729F7}"/>
                  </a:ext>
                </a:extLst>
              </p:cNvPr>
              <p:cNvSpPr/>
              <p:nvPr/>
            </p:nvSpPr>
            <p:spPr>
              <a:xfrm>
                <a:off x="3287379" y="3677165"/>
                <a:ext cx="89210" cy="89210"/>
              </a:xfrm>
              <a:prstGeom prst="ellipse">
                <a:avLst/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9" name="Oval 28">
                <a:extLst>
                  <a:ext uri="{FF2B5EF4-FFF2-40B4-BE49-F238E27FC236}">
                    <a16:creationId xmlns:a16="http://schemas.microsoft.com/office/drawing/2014/main" id="{27DF0F64-288C-31A6-B0F6-736AF22A0535}"/>
                  </a:ext>
                </a:extLst>
              </p:cNvPr>
              <p:cNvSpPr/>
              <p:nvPr/>
            </p:nvSpPr>
            <p:spPr>
              <a:xfrm>
                <a:off x="3287379" y="3814071"/>
                <a:ext cx="89210" cy="89210"/>
              </a:xfrm>
              <a:prstGeom prst="ellipse">
                <a:avLst/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0" name="Oval 29">
                <a:extLst>
                  <a:ext uri="{FF2B5EF4-FFF2-40B4-BE49-F238E27FC236}">
                    <a16:creationId xmlns:a16="http://schemas.microsoft.com/office/drawing/2014/main" id="{B17AC22B-D147-11AC-58E8-842156522C8A}"/>
                  </a:ext>
                </a:extLst>
              </p:cNvPr>
              <p:cNvSpPr/>
              <p:nvPr/>
            </p:nvSpPr>
            <p:spPr>
              <a:xfrm>
                <a:off x="3287379" y="3962809"/>
                <a:ext cx="89210" cy="89210"/>
              </a:xfrm>
              <a:prstGeom prst="ellipse">
                <a:avLst/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cxnSp>
          <p:nvCxnSpPr>
            <p:cNvPr id="33" name="Straight Connector 32">
              <a:extLst>
                <a:ext uri="{FF2B5EF4-FFF2-40B4-BE49-F238E27FC236}">
                  <a16:creationId xmlns:a16="http://schemas.microsoft.com/office/drawing/2014/main" id="{70C1A238-DA6F-E981-69A2-D94826DDDEC8}"/>
                </a:ext>
              </a:extLst>
            </p:cNvPr>
            <p:cNvCxnSpPr>
              <a:cxnSpLocks/>
              <a:stCxn id="13" idx="3"/>
            </p:cNvCxnSpPr>
            <p:nvPr/>
          </p:nvCxnSpPr>
          <p:spPr>
            <a:xfrm>
              <a:off x="409353" y="2072169"/>
              <a:ext cx="738963" cy="7975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>
              <a:extLst>
                <a:ext uri="{FF2B5EF4-FFF2-40B4-BE49-F238E27FC236}">
                  <a16:creationId xmlns:a16="http://schemas.microsoft.com/office/drawing/2014/main" id="{56CA2549-6CE7-3AE0-D57D-5001D0574C4A}"/>
                </a:ext>
              </a:extLst>
            </p:cNvPr>
            <p:cNvCxnSpPr>
              <a:cxnSpLocks/>
            </p:cNvCxnSpPr>
            <p:nvPr/>
          </p:nvCxnSpPr>
          <p:spPr>
            <a:xfrm>
              <a:off x="1809946" y="2094463"/>
              <a:ext cx="893110" cy="55496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Straight Connector 34">
              <a:extLst>
                <a:ext uri="{FF2B5EF4-FFF2-40B4-BE49-F238E27FC236}">
                  <a16:creationId xmlns:a16="http://schemas.microsoft.com/office/drawing/2014/main" id="{5F213BB2-F60C-7D31-1670-A7E7FB83D502}"/>
                </a:ext>
              </a:extLst>
            </p:cNvPr>
            <p:cNvCxnSpPr>
              <a:cxnSpLocks/>
            </p:cNvCxnSpPr>
            <p:nvPr/>
          </p:nvCxnSpPr>
          <p:spPr>
            <a:xfrm>
              <a:off x="3206078" y="2192596"/>
              <a:ext cx="1187502" cy="291903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Straight Connector 37">
              <a:extLst>
                <a:ext uri="{FF2B5EF4-FFF2-40B4-BE49-F238E27FC236}">
                  <a16:creationId xmlns:a16="http://schemas.microsoft.com/office/drawing/2014/main" id="{5D8C945E-E8D4-5245-3D49-B5BF2C075781}"/>
                </a:ext>
              </a:extLst>
            </p:cNvPr>
            <p:cNvCxnSpPr>
              <a:cxnSpLocks/>
            </p:cNvCxnSpPr>
            <p:nvPr/>
          </p:nvCxnSpPr>
          <p:spPr>
            <a:xfrm>
              <a:off x="1809946" y="2170291"/>
              <a:ext cx="937714" cy="10010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0" name="TextBox 59">
              <a:extLst>
                <a:ext uri="{FF2B5EF4-FFF2-40B4-BE49-F238E27FC236}">
                  <a16:creationId xmlns:a16="http://schemas.microsoft.com/office/drawing/2014/main" id="{A324AF16-954B-C152-37C3-DB51AEE90806}"/>
                </a:ext>
              </a:extLst>
            </p:cNvPr>
            <p:cNvSpPr txBox="1"/>
            <p:nvPr/>
          </p:nvSpPr>
          <p:spPr>
            <a:xfrm>
              <a:off x="615547" y="1364909"/>
              <a:ext cx="3736985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Two dipoles - enhanced dispersion</a:t>
              </a:r>
            </a:p>
          </p:txBody>
        </p:sp>
        <p:sp>
          <p:nvSpPr>
            <p:cNvPr id="22" name="Flowchart: Summing Junction 21">
              <a:extLst>
                <a:ext uri="{FF2B5EF4-FFF2-40B4-BE49-F238E27FC236}">
                  <a16:creationId xmlns:a16="http://schemas.microsoft.com/office/drawing/2014/main" id="{86DCE1CB-2C70-05B2-8688-D966B3DF87B0}"/>
                </a:ext>
              </a:extLst>
            </p:cNvPr>
            <p:cNvSpPr/>
            <p:nvPr/>
          </p:nvSpPr>
          <p:spPr>
            <a:xfrm>
              <a:off x="1367625" y="2043484"/>
              <a:ext cx="206734" cy="206734"/>
            </a:xfrm>
            <a:prstGeom prst="flowChartSummingJunction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Flowchart: Summing Junction 38">
              <a:extLst>
                <a:ext uri="{FF2B5EF4-FFF2-40B4-BE49-F238E27FC236}">
                  <a16:creationId xmlns:a16="http://schemas.microsoft.com/office/drawing/2014/main" id="{00FFD048-593F-7D29-B8D3-6A9119AA5BC3}"/>
                </a:ext>
              </a:extLst>
            </p:cNvPr>
            <p:cNvSpPr/>
            <p:nvPr/>
          </p:nvSpPr>
          <p:spPr>
            <a:xfrm>
              <a:off x="2790909" y="2043484"/>
              <a:ext cx="206734" cy="206734"/>
            </a:xfrm>
            <a:prstGeom prst="flowChartSummingJunction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71" name="Straight Arrow Connector 70">
              <a:extLst>
                <a:ext uri="{FF2B5EF4-FFF2-40B4-BE49-F238E27FC236}">
                  <a16:creationId xmlns:a16="http://schemas.microsoft.com/office/drawing/2014/main" id="{B2BAD263-A44A-AF58-B0AF-F77CBE3DDBD5}"/>
                </a:ext>
              </a:extLst>
            </p:cNvPr>
            <p:cNvCxnSpPr/>
            <p:nvPr/>
          </p:nvCxnSpPr>
          <p:spPr>
            <a:xfrm flipH="1" flipV="1">
              <a:off x="3315694" y="2480807"/>
              <a:ext cx="151075" cy="731520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2" name="TextBox 71">
              <a:extLst>
                <a:ext uri="{FF2B5EF4-FFF2-40B4-BE49-F238E27FC236}">
                  <a16:creationId xmlns:a16="http://schemas.microsoft.com/office/drawing/2014/main" id="{D98F81E9-7999-D229-BA9A-161AB7BBAC5C}"/>
                </a:ext>
              </a:extLst>
            </p:cNvPr>
            <p:cNvSpPr txBox="1"/>
            <p:nvPr/>
          </p:nvSpPr>
          <p:spPr>
            <a:xfrm>
              <a:off x="2444347" y="3177807"/>
              <a:ext cx="205697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Fiducial wire array</a:t>
              </a:r>
            </a:p>
          </p:txBody>
        </p:sp>
        <p:sp>
          <p:nvSpPr>
            <p:cNvPr id="75" name="TextBox 74">
              <a:extLst>
                <a:ext uri="{FF2B5EF4-FFF2-40B4-BE49-F238E27FC236}">
                  <a16:creationId xmlns:a16="http://schemas.microsoft.com/office/drawing/2014/main" id="{865D962F-0BAC-9C51-DC96-62FEC8E5C290}"/>
                </a:ext>
              </a:extLst>
            </p:cNvPr>
            <p:cNvSpPr txBox="1"/>
            <p:nvPr/>
          </p:nvSpPr>
          <p:spPr>
            <a:xfrm>
              <a:off x="1307311" y="1675010"/>
              <a:ext cx="35137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dirty="0"/>
                <a:t>B</a:t>
              </a:r>
            </a:p>
          </p:txBody>
        </p:sp>
        <p:sp>
          <p:nvSpPr>
            <p:cNvPr id="76" name="TextBox 75">
              <a:extLst>
                <a:ext uri="{FF2B5EF4-FFF2-40B4-BE49-F238E27FC236}">
                  <a16:creationId xmlns:a16="http://schemas.microsoft.com/office/drawing/2014/main" id="{F1FC3A97-5F4A-1BD7-AD0F-58ADED304EDE}"/>
                </a:ext>
              </a:extLst>
            </p:cNvPr>
            <p:cNvSpPr txBox="1"/>
            <p:nvPr/>
          </p:nvSpPr>
          <p:spPr>
            <a:xfrm>
              <a:off x="2746497" y="1698864"/>
              <a:ext cx="35137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dirty="0"/>
                <a:t>B</a:t>
              </a:r>
            </a:p>
          </p:txBody>
        </p:sp>
      </p:grpSp>
      <p:grpSp>
        <p:nvGrpSpPr>
          <p:cNvPr id="79" name="Group 78">
            <a:extLst>
              <a:ext uri="{FF2B5EF4-FFF2-40B4-BE49-F238E27FC236}">
                <a16:creationId xmlns:a16="http://schemas.microsoft.com/office/drawing/2014/main" id="{442CEE3F-5913-3FCF-7CE0-A97413E03EFC}"/>
              </a:ext>
            </a:extLst>
          </p:cNvPr>
          <p:cNvGrpSpPr/>
          <p:nvPr/>
        </p:nvGrpSpPr>
        <p:grpSpPr>
          <a:xfrm>
            <a:off x="249865" y="4342094"/>
            <a:ext cx="11691369" cy="2852560"/>
            <a:chOff x="249865" y="4342094"/>
            <a:chExt cx="11691369" cy="2852560"/>
          </a:xfrm>
        </p:grpSpPr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A2D07E28-42B2-F143-7815-DEB09FDBFBF3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5279065" y="4342094"/>
              <a:ext cx="6662169" cy="2852560"/>
            </a:xfrm>
            <a:prstGeom prst="rect">
              <a:avLst/>
            </a:prstGeom>
          </p:spPr>
        </p:pic>
        <p:sp>
          <p:nvSpPr>
            <p:cNvPr id="42" name="Rectangle 41">
              <a:extLst>
                <a:ext uri="{FF2B5EF4-FFF2-40B4-BE49-F238E27FC236}">
                  <a16:creationId xmlns:a16="http://schemas.microsoft.com/office/drawing/2014/main" id="{FC41CE13-5467-6F2E-0418-6AC1F50D951B}"/>
                </a:ext>
              </a:extLst>
            </p:cNvPr>
            <p:cNvSpPr/>
            <p:nvPr/>
          </p:nvSpPr>
          <p:spPr>
            <a:xfrm>
              <a:off x="249865" y="5220768"/>
              <a:ext cx="159488" cy="116958"/>
            </a:xfrm>
            <a:prstGeom prst="rect">
              <a:avLst/>
            </a:prstGeom>
            <a:solidFill>
              <a:schemeClr val="bg1">
                <a:lumMod val="5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204DD7DE-CDA6-BAA8-5BC7-FF2D64468C6D}"/>
                </a:ext>
              </a:extLst>
            </p:cNvPr>
            <p:cNvSpPr/>
            <p:nvPr/>
          </p:nvSpPr>
          <p:spPr>
            <a:xfrm>
              <a:off x="1148316" y="5212386"/>
              <a:ext cx="680483" cy="292395"/>
            </a:xfrm>
            <a:prstGeom prst="rect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" name="Rectangle 43">
              <a:extLst>
                <a:ext uri="{FF2B5EF4-FFF2-40B4-BE49-F238E27FC236}">
                  <a16:creationId xmlns:a16="http://schemas.microsoft.com/office/drawing/2014/main" id="{A61355AC-BB2B-1E5E-2A06-98A8E5DEFF74}"/>
                </a:ext>
              </a:extLst>
            </p:cNvPr>
            <p:cNvSpPr/>
            <p:nvPr/>
          </p:nvSpPr>
          <p:spPr>
            <a:xfrm>
              <a:off x="2546498" y="5212386"/>
              <a:ext cx="680483" cy="292395"/>
            </a:xfrm>
            <a:prstGeom prst="rect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Rectangle 44">
              <a:extLst>
                <a:ext uri="{FF2B5EF4-FFF2-40B4-BE49-F238E27FC236}">
                  <a16:creationId xmlns:a16="http://schemas.microsoft.com/office/drawing/2014/main" id="{7E7FBAE5-B782-290D-5B7F-AF0624F4E2C7}"/>
                </a:ext>
              </a:extLst>
            </p:cNvPr>
            <p:cNvSpPr/>
            <p:nvPr/>
          </p:nvSpPr>
          <p:spPr>
            <a:xfrm>
              <a:off x="4401387" y="5218063"/>
              <a:ext cx="45720" cy="999851"/>
            </a:xfrm>
            <a:prstGeom prst="rect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46" name="Group 45">
              <a:extLst>
                <a:ext uri="{FF2B5EF4-FFF2-40B4-BE49-F238E27FC236}">
                  <a16:creationId xmlns:a16="http://schemas.microsoft.com/office/drawing/2014/main" id="{9A87E342-36A0-05EA-C8E3-369FB81F40C9}"/>
                </a:ext>
              </a:extLst>
            </p:cNvPr>
            <p:cNvGrpSpPr/>
            <p:nvPr/>
          </p:nvGrpSpPr>
          <p:grpSpPr>
            <a:xfrm>
              <a:off x="3272026" y="5269196"/>
              <a:ext cx="45719" cy="332434"/>
              <a:chOff x="3287379" y="3403352"/>
              <a:chExt cx="89210" cy="648667"/>
            </a:xfrm>
          </p:grpSpPr>
          <p:sp>
            <p:nvSpPr>
              <p:cNvPr id="47" name="Oval 46">
                <a:extLst>
                  <a:ext uri="{FF2B5EF4-FFF2-40B4-BE49-F238E27FC236}">
                    <a16:creationId xmlns:a16="http://schemas.microsoft.com/office/drawing/2014/main" id="{C394DFBC-BC8E-8C40-711C-00F060B438A6}"/>
                  </a:ext>
                </a:extLst>
              </p:cNvPr>
              <p:cNvSpPr/>
              <p:nvPr/>
            </p:nvSpPr>
            <p:spPr>
              <a:xfrm>
                <a:off x="3287379" y="3403352"/>
                <a:ext cx="89210" cy="89210"/>
              </a:xfrm>
              <a:prstGeom prst="ellipse">
                <a:avLst/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8" name="Oval 47">
                <a:extLst>
                  <a:ext uri="{FF2B5EF4-FFF2-40B4-BE49-F238E27FC236}">
                    <a16:creationId xmlns:a16="http://schemas.microsoft.com/office/drawing/2014/main" id="{19B9F72A-58B2-33AD-C7A2-DA25EAEE549D}"/>
                  </a:ext>
                </a:extLst>
              </p:cNvPr>
              <p:cNvSpPr/>
              <p:nvPr/>
            </p:nvSpPr>
            <p:spPr>
              <a:xfrm>
                <a:off x="3287379" y="3538568"/>
                <a:ext cx="89210" cy="89210"/>
              </a:xfrm>
              <a:prstGeom prst="ellipse">
                <a:avLst/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9" name="Oval 48">
                <a:extLst>
                  <a:ext uri="{FF2B5EF4-FFF2-40B4-BE49-F238E27FC236}">
                    <a16:creationId xmlns:a16="http://schemas.microsoft.com/office/drawing/2014/main" id="{48A381E7-713C-1A58-EBEA-1B1F2933E83C}"/>
                  </a:ext>
                </a:extLst>
              </p:cNvPr>
              <p:cNvSpPr/>
              <p:nvPr/>
            </p:nvSpPr>
            <p:spPr>
              <a:xfrm>
                <a:off x="3287379" y="3677165"/>
                <a:ext cx="89210" cy="89210"/>
              </a:xfrm>
              <a:prstGeom prst="ellipse">
                <a:avLst/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0" name="Oval 49">
                <a:extLst>
                  <a:ext uri="{FF2B5EF4-FFF2-40B4-BE49-F238E27FC236}">
                    <a16:creationId xmlns:a16="http://schemas.microsoft.com/office/drawing/2014/main" id="{331B3045-6B5B-1ECF-26F7-1D98D706CDB7}"/>
                  </a:ext>
                </a:extLst>
              </p:cNvPr>
              <p:cNvSpPr/>
              <p:nvPr/>
            </p:nvSpPr>
            <p:spPr>
              <a:xfrm>
                <a:off x="3287379" y="3814071"/>
                <a:ext cx="89210" cy="89210"/>
              </a:xfrm>
              <a:prstGeom prst="ellipse">
                <a:avLst/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1" name="Oval 50">
                <a:extLst>
                  <a:ext uri="{FF2B5EF4-FFF2-40B4-BE49-F238E27FC236}">
                    <a16:creationId xmlns:a16="http://schemas.microsoft.com/office/drawing/2014/main" id="{4FD0FDBC-A22D-2EDB-9E81-B035C7DA9F3D}"/>
                  </a:ext>
                </a:extLst>
              </p:cNvPr>
              <p:cNvSpPr/>
              <p:nvPr/>
            </p:nvSpPr>
            <p:spPr>
              <a:xfrm>
                <a:off x="3287379" y="3962809"/>
                <a:ext cx="89210" cy="89210"/>
              </a:xfrm>
              <a:prstGeom prst="ellipse">
                <a:avLst/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cxnSp>
          <p:nvCxnSpPr>
            <p:cNvPr id="52" name="Straight Connector 51">
              <a:extLst>
                <a:ext uri="{FF2B5EF4-FFF2-40B4-BE49-F238E27FC236}">
                  <a16:creationId xmlns:a16="http://schemas.microsoft.com/office/drawing/2014/main" id="{03BF16D1-E3B2-DBA5-B424-BF91A9302A59}"/>
                </a:ext>
              </a:extLst>
            </p:cNvPr>
            <p:cNvCxnSpPr>
              <a:cxnSpLocks/>
              <a:stCxn id="42" idx="3"/>
            </p:cNvCxnSpPr>
            <p:nvPr/>
          </p:nvCxnSpPr>
          <p:spPr>
            <a:xfrm>
              <a:off x="409353" y="5279247"/>
              <a:ext cx="738963" cy="7975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" name="Straight Connector 52">
              <a:extLst>
                <a:ext uri="{FF2B5EF4-FFF2-40B4-BE49-F238E27FC236}">
                  <a16:creationId xmlns:a16="http://schemas.microsoft.com/office/drawing/2014/main" id="{7100436D-786C-29B3-1AE7-DD9501079F97}"/>
                </a:ext>
              </a:extLst>
            </p:cNvPr>
            <p:cNvCxnSpPr>
              <a:cxnSpLocks/>
            </p:cNvCxnSpPr>
            <p:nvPr/>
          </p:nvCxnSpPr>
          <p:spPr>
            <a:xfrm>
              <a:off x="1809946" y="5301541"/>
              <a:ext cx="893110" cy="55496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4" name="Straight Connector 53">
              <a:extLst>
                <a:ext uri="{FF2B5EF4-FFF2-40B4-BE49-F238E27FC236}">
                  <a16:creationId xmlns:a16="http://schemas.microsoft.com/office/drawing/2014/main" id="{C6D7DFED-C8D3-DB73-BC28-253CAA6355A5}"/>
                </a:ext>
              </a:extLst>
            </p:cNvPr>
            <p:cNvCxnSpPr>
              <a:cxnSpLocks/>
            </p:cNvCxnSpPr>
            <p:nvPr/>
          </p:nvCxnSpPr>
          <p:spPr>
            <a:xfrm>
              <a:off x="3165938" y="5399674"/>
              <a:ext cx="125441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5" name="Straight Connector 54">
              <a:extLst>
                <a:ext uri="{FF2B5EF4-FFF2-40B4-BE49-F238E27FC236}">
                  <a16:creationId xmlns:a16="http://schemas.microsoft.com/office/drawing/2014/main" id="{C1D7F64E-264B-1CB5-2517-04A351272288}"/>
                </a:ext>
              </a:extLst>
            </p:cNvPr>
            <p:cNvCxnSpPr>
              <a:cxnSpLocks/>
            </p:cNvCxnSpPr>
            <p:nvPr/>
          </p:nvCxnSpPr>
          <p:spPr>
            <a:xfrm>
              <a:off x="1809946" y="5377369"/>
              <a:ext cx="937714" cy="10010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6" name="Straight Connector 55">
              <a:extLst>
                <a:ext uri="{FF2B5EF4-FFF2-40B4-BE49-F238E27FC236}">
                  <a16:creationId xmlns:a16="http://schemas.microsoft.com/office/drawing/2014/main" id="{DFC99E42-2A15-F5A6-8ED5-F34761E80A29}"/>
                </a:ext>
              </a:extLst>
            </p:cNvPr>
            <p:cNvCxnSpPr>
              <a:cxnSpLocks/>
            </p:cNvCxnSpPr>
            <p:nvPr/>
          </p:nvCxnSpPr>
          <p:spPr>
            <a:xfrm>
              <a:off x="2743200" y="5486394"/>
              <a:ext cx="1668222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1" name="TextBox 60">
              <a:extLst>
                <a:ext uri="{FF2B5EF4-FFF2-40B4-BE49-F238E27FC236}">
                  <a16:creationId xmlns:a16="http://schemas.microsoft.com/office/drawing/2014/main" id="{4C837D29-79D7-EBA8-4560-FE0E810886EA}"/>
                </a:ext>
              </a:extLst>
            </p:cNvPr>
            <p:cNvSpPr txBox="1"/>
            <p:nvPr/>
          </p:nvSpPr>
          <p:spPr>
            <a:xfrm>
              <a:off x="615547" y="4589842"/>
              <a:ext cx="344196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Half chicane – lower dispersion</a:t>
              </a:r>
            </a:p>
          </p:txBody>
        </p:sp>
        <p:sp>
          <p:nvSpPr>
            <p:cNvPr id="25" name="Flowchart: Summing Junction 24">
              <a:extLst>
                <a:ext uri="{FF2B5EF4-FFF2-40B4-BE49-F238E27FC236}">
                  <a16:creationId xmlns:a16="http://schemas.microsoft.com/office/drawing/2014/main" id="{7A9F49F2-DBEA-E133-A292-AA08EC848EDA}"/>
                </a:ext>
              </a:extLst>
            </p:cNvPr>
            <p:cNvSpPr/>
            <p:nvPr/>
          </p:nvSpPr>
          <p:spPr>
            <a:xfrm>
              <a:off x="1367625" y="5255811"/>
              <a:ext cx="206734" cy="206734"/>
            </a:xfrm>
            <a:prstGeom prst="flowChartSummingJunction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32" name="Group 31">
              <a:extLst>
                <a:ext uri="{FF2B5EF4-FFF2-40B4-BE49-F238E27FC236}">
                  <a16:creationId xmlns:a16="http://schemas.microsoft.com/office/drawing/2014/main" id="{B2346A42-C15C-D988-4A0B-44FC94CF95E4}"/>
                </a:ext>
              </a:extLst>
            </p:cNvPr>
            <p:cNvGrpSpPr/>
            <p:nvPr/>
          </p:nvGrpSpPr>
          <p:grpSpPr>
            <a:xfrm flipH="1">
              <a:off x="2784764" y="5257619"/>
              <a:ext cx="203118" cy="203118"/>
              <a:chOff x="2528514" y="3649648"/>
              <a:chExt cx="349858" cy="349858"/>
            </a:xfrm>
          </p:grpSpPr>
          <p:sp>
            <p:nvSpPr>
              <p:cNvPr id="36" name="Oval 35">
                <a:extLst>
                  <a:ext uri="{FF2B5EF4-FFF2-40B4-BE49-F238E27FC236}">
                    <a16:creationId xmlns:a16="http://schemas.microsoft.com/office/drawing/2014/main" id="{892DDF36-6576-B7E6-89D8-F0ADF2B91CC6}"/>
                  </a:ext>
                </a:extLst>
              </p:cNvPr>
              <p:cNvSpPr/>
              <p:nvPr/>
            </p:nvSpPr>
            <p:spPr>
              <a:xfrm>
                <a:off x="2552370" y="3665552"/>
                <a:ext cx="302148" cy="302148"/>
              </a:xfrm>
              <a:prstGeom prst="ellipse">
                <a:avLst/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" name="Circle: Hollow 36">
                <a:extLst>
                  <a:ext uri="{FF2B5EF4-FFF2-40B4-BE49-F238E27FC236}">
                    <a16:creationId xmlns:a16="http://schemas.microsoft.com/office/drawing/2014/main" id="{2B06DDA1-CC61-E167-D20F-F5DFC61B3CF6}"/>
                  </a:ext>
                </a:extLst>
              </p:cNvPr>
              <p:cNvSpPr/>
              <p:nvPr/>
            </p:nvSpPr>
            <p:spPr>
              <a:xfrm>
                <a:off x="2528514" y="3649648"/>
                <a:ext cx="349858" cy="349858"/>
              </a:xfrm>
              <a:prstGeom prst="donut">
                <a:avLst>
                  <a:gd name="adj" fmla="val 33404"/>
                </a:avLst>
              </a:prstGeom>
              <a:solidFill>
                <a:schemeClr val="accent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</p:grpSp>
        <p:cxnSp>
          <p:nvCxnSpPr>
            <p:cNvPr id="73" name="Straight Arrow Connector 72">
              <a:extLst>
                <a:ext uri="{FF2B5EF4-FFF2-40B4-BE49-F238E27FC236}">
                  <a16:creationId xmlns:a16="http://schemas.microsoft.com/office/drawing/2014/main" id="{4F1AD452-5EF9-2BD9-998C-D0ABF301C464}"/>
                </a:ext>
              </a:extLst>
            </p:cNvPr>
            <p:cNvCxnSpPr/>
            <p:nvPr/>
          </p:nvCxnSpPr>
          <p:spPr>
            <a:xfrm flipH="1" flipV="1">
              <a:off x="3315694" y="5724939"/>
              <a:ext cx="151075" cy="731520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4" name="TextBox 73">
              <a:extLst>
                <a:ext uri="{FF2B5EF4-FFF2-40B4-BE49-F238E27FC236}">
                  <a16:creationId xmlns:a16="http://schemas.microsoft.com/office/drawing/2014/main" id="{AF94F31E-273F-7D6C-6689-F56F49AE2B50}"/>
                </a:ext>
              </a:extLst>
            </p:cNvPr>
            <p:cNvSpPr txBox="1"/>
            <p:nvPr/>
          </p:nvSpPr>
          <p:spPr>
            <a:xfrm>
              <a:off x="2444347" y="6421939"/>
              <a:ext cx="205697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Fiducial wire array</a:t>
              </a:r>
            </a:p>
          </p:txBody>
        </p:sp>
        <p:sp>
          <p:nvSpPr>
            <p:cNvPr id="77" name="TextBox 76">
              <a:extLst>
                <a:ext uri="{FF2B5EF4-FFF2-40B4-BE49-F238E27FC236}">
                  <a16:creationId xmlns:a16="http://schemas.microsoft.com/office/drawing/2014/main" id="{37B84AB1-F5BA-5CCB-9682-344E201FC850}"/>
                </a:ext>
              </a:extLst>
            </p:cNvPr>
            <p:cNvSpPr txBox="1"/>
            <p:nvPr/>
          </p:nvSpPr>
          <p:spPr>
            <a:xfrm>
              <a:off x="1307311" y="4887337"/>
              <a:ext cx="35137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dirty="0"/>
                <a:t>B</a:t>
              </a:r>
            </a:p>
          </p:txBody>
        </p:sp>
        <p:sp>
          <p:nvSpPr>
            <p:cNvPr id="78" name="TextBox 77">
              <a:extLst>
                <a:ext uri="{FF2B5EF4-FFF2-40B4-BE49-F238E27FC236}">
                  <a16:creationId xmlns:a16="http://schemas.microsoft.com/office/drawing/2014/main" id="{7E5B92FC-681B-EC11-1661-1A777CB1674D}"/>
                </a:ext>
              </a:extLst>
            </p:cNvPr>
            <p:cNvSpPr txBox="1"/>
            <p:nvPr/>
          </p:nvSpPr>
          <p:spPr>
            <a:xfrm>
              <a:off x="2746497" y="4911191"/>
              <a:ext cx="35137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dirty="0"/>
                <a:t>B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04254665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11E87DD6-DD4A-CD6A-A311-1E9379B1D14E}"/>
              </a:ext>
            </a:extLst>
          </p:cNvPr>
          <p:cNvSpPr/>
          <p:nvPr/>
        </p:nvSpPr>
        <p:spPr>
          <a:xfrm>
            <a:off x="0" y="7341963"/>
            <a:ext cx="12700000" cy="278036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28000"/>
                </a:schemeClr>
              </a:gs>
              <a:gs pos="50000">
                <a:srgbClr val="E9AF7F">
                  <a:alpha val="22000"/>
                </a:srgbClr>
              </a:gs>
              <a:gs pos="100000">
                <a:schemeClr val="accent6">
                  <a:shade val="100000"/>
                  <a:satMod val="115000"/>
                  <a:alpha val="56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32" tIns="60916" rIns="121832" bIns="60916"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pic>
        <p:nvPicPr>
          <p:cNvPr id="144" name="Picture 143">
            <a:extLst>
              <a:ext uri="{FF2B5EF4-FFF2-40B4-BE49-F238E27FC236}">
                <a16:creationId xmlns:a16="http://schemas.microsoft.com/office/drawing/2014/main" id="{CAA3C4E0-FFD8-CF0E-B860-FDE55ACBA20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6173" y="1150993"/>
            <a:ext cx="5247913" cy="2886353"/>
          </a:xfrm>
          <a:prstGeom prst="rect">
            <a:avLst/>
          </a:prstGeom>
        </p:spPr>
      </p:pic>
      <p:pic>
        <p:nvPicPr>
          <p:cNvPr id="146" name="Picture 145">
            <a:extLst>
              <a:ext uri="{FF2B5EF4-FFF2-40B4-BE49-F238E27FC236}">
                <a16:creationId xmlns:a16="http://schemas.microsoft.com/office/drawing/2014/main" id="{4E4AAA79-21DF-872A-84C1-6E78F2451C0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8789" y="4159690"/>
            <a:ext cx="5270704" cy="2898887"/>
          </a:xfrm>
          <a:prstGeom prst="rect">
            <a:avLst/>
          </a:prstGeom>
        </p:spPr>
      </p:pic>
      <p:sp>
        <p:nvSpPr>
          <p:cNvPr id="148" name="Rectangle 147">
            <a:extLst>
              <a:ext uri="{FF2B5EF4-FFF2-40B4-BE49-F238E27FC236}">
                <a16:creationId xmlns:a16="http://schemas.microsoft.com/office/drawing/2014/main" id="{81BD893F-D8A0-75F5-49CC-58FFD497C342}"/>
              </a:ext>
            </a:extLst>
          </p:cNvPr>
          <p:cNvSpPr/>
          <p:nvPr/>
        </p:nvSpPr>
        <p:spPr>
          <a:xfrm>
            <a:off x="0" y="0"/>
            <a:ext cx="12699999" cy="773182"/>
          </a:xfrm>
          <a:prstGeom prst="rect">
            <a:avLst/>
          </a:prstGeom>
          <a:gradFill flip="none" rotWithShape="1">
            <a:gsLst>
              <a:gs pos="0">
                <a:schemeClr val="bg1"/>
              </a:gs>
              <a:gs pos="50000">
                <a:srgbClr val="E9AF7F"/>
              </a:gs>
              <a:gs pos="100000">
                <a:schemeClr val="accent6">
                  <a:shade val="100000"/>
                  <a:satMod val="115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32" tIns="60916" rIns="121832" bIns="60916"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pic>
        <p:nvPicPr>
          <p:cNvPr id="150" name="Picture 149" descr="http://w3.campusexplorer.com/media/376x262/media-2A09DA8D.png">
            <a:extLst>
              <a:ext uri="{FF2B5EF4-FFF2-40B4-BE49-F238E27FC236}">
                <a16:creationId xmlns:a16="http://schemas.microsoft.com/office/drawing/2014/main" id="{436100BB-5281-A954-E72D-FB7BB59772F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9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2543" b="14681"/>
          <a:stretch/>
        </p:blipFill>
        <p:spPr bwMode="auto">
          <a:xfrm>
            <a:off x="5313" y="-2990"/>
            <a:ext cx="1528547" cy="7397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5" name="Picture 154">
            <a:extLst>
              <a:ext uri="{FF2B5EF4-FFF2-40B4-BE49-F238E27FC236}">
                <a16:creationId xmlns:a16="http://schemas.microsoft.com/office/drawing/2014/main" id="{C0A481B9-BD6B-5F8D-4E33-6AF0DC96F0F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646038" y="1766346"/>
            <a:ext cx="2195009" cy="2580302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469EEE4F-E9A2-3A6D-51AA-84647AC33859}"/>
              </a:ext>
            </a:extLst>
          </p:cNvPr>
          <p:cNvSpPr txBox="1"/>
          <p:nvPr/>
        </p:nvSpPr>
        <p:spPr>
          <a:xfrm>
            <a:off x="5855914" y="985007"/>
            <a:ext cx="6844086" cy="769441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r>
              <a:rPr lang="en-US" sz="2000" dirty="0"/>
              <a:t>Monoenergetic e-bunches, 1mrad beam divergence, 100</a:t>
            </a:r>
            <a:r>
              <a:rPr lang="el-GR" sz="2000" dirty="0">
                <a:solidFill>
                  <a:schemeClr val="bg2">
                    <a:lumMod val="90000"/>
                  </a:schemeClr>
                </a:solidFill>
              </a:rPr>
              <a:t> </a:t>
            </a:r>
            <a:r>
              <a:rPr lang="el-GR" sz="2000" dirty="0"/>
              <a:t>μ</a:t>
            </a:r>
            <a:r>
              <a:rPr lang="en-US" sz="2400" dirty="0"/>
              <a:t>m</a:t>
            </a:r>
            <a:r>
              <a:rPr lang="en-US" sz="2000" dirty="0"/>
              <a:t> spatial resolution of </a:t>
            </a:r>
            <a:r>
              <a:rPr lang="en-US" sz="2000" dirty="0" err="1"/>
              <a:t>detctor</a:t>
            </a:r>
            <a:r>
              <a:rPr lang="en-US" sz="2000" dirty="0"/>
              <a:t>, for 250</a:t>
            </a:r>
            <a:r>
              <a:rPr lang="el-GR" sz="2000" dirty="0"/>
              <a:t> μ</a:t>
            </a:r>
            <a:r>
              <a:rPr lang="en-US" sz="2400" dirty="0"/>
              <a:t>m</a:t>
            </a:r>
            <a:r>
              <a:rPr lang="en-US" sz="2000" dirty="0"/>
              <a:t> W wires </a:t>
            </a:r>
            <a:endParaRPr lang="en-US" sz="1000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43EC1B8-1E49-77FA-4113-B9F8498AE316}"/>
              </a:ext>
            </a:extLst>
          </p:cNvPr>
          <p:cNvSpPr txBox="1"/>
          <p:nvPr/>
        </p:nvSpPr>
        <p:spPr>
          <a:xfrm>
            <a:off x="6140394" y="4435873"/>
            <a:ext cx="1023731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dirty="0"/>
              <a:t>10GeV</a:t>
            </a:r>
            <a:endParaRPr lang="en-US" sz="1000" dirty="0"/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54C40FFE-928E-635E-B715-D5BFB57B26C1}"/>
              </a:ext>
            </a:extLst>
          </p:cNvPr>
          <p:cNvGrpSpPr/>
          <p:nvPr/>
        </p:nvGrpSpPr>
        <p:grpSpPr>
          <a:xfrm>
            <a:off x="8030658" y="1761885"/>
            <a:ext cx="2195009" cy="3074098"/>
            <a:chOff x="10145706" y="1396126"/>
            <a:chExt cx="2195009" cy="3074098"/>
          </a:xfrm>
        </p:grpSpPr>
        <p:pic>
          <p:nvPicPr>
            <p:cNvPr id="153" name="Picture 152">
              <a:extLst>
                <a:ext uri="{FF2B5EF4-FFF2-40B4-BE49-F238E27FC236}">
                  <a16:creationId xmlns:a16="http://schemas.microsoft.com/office/drawing/2014/main" id="{7FD043C5-5954-9E04-2007-8C539AB50F8C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10145706" y="1396126"/>
              <a:ext cx="2195009" cy="2580302"/>
            </a:xfrm>
            <a:prstGeom prst="rect">
              <a:avLst/>
            </a:prstGeom>
          </p:spPr>
        </p:pic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D899336F-78CB-7251-37BC-532C966096FF}"/>
                </a:ext>
              </a:extLst>
            </p:cNvPr>
            <p:cNvSpPr txBox="1"/>
            <p:nvPr/>
          </p:nvSpPr>
          <p:spPr>
            <a:xfrm>
              <a:off x="10688539" y="4070114"/>
              <a:ext cx="1023731" cy="40011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2000" dirty="0"/>
                <a:t>15GeV</a:t>
              </a:r>
              <a:endParaRPr lang="en-US" sz="1000" dirty="0"/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6FE3CBD5-655E-53F9-E1B3-67D7B1C3D616}"/>
              </a:ext>
            </a:extLst>
          </p:cNvPr>
          <p:cNvGrpSpPr/>
          <p:nvPr/>
        </p:nvGrpSpPr>
        <p:grpSpPr>
          <a:xfrm>
            <a:off x="10406836" y="1763827"/>
            <a:ext cx="2252892" cy="3072156"/>
            <a:chOff x="7949883" y="1398068"/>
            <a:chExt cx="2252892" cy="3072156"/>
          </a:xfrm>
        </p:grpSpPr>
        <p:pic>
          <p:nvPicPr>
            <p:cNvPr id="157" name="Picture 156">
              <a:extLst>
                <a:ext uri="{FF2B5EF4-FFF2-40B4-BE49-F238E27FC236}">
                  <a16:creationId xmlns:a16="http://schemas.microsoft.com/office/drawing/2014/main" id="{F31F9433-C80E-D2D1-E53C-23AF676106FB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7949883" y="1398068"/>
              <a:ext cx="2252892" cy="2580302"/>
            </a:xfrm>
            <a:prstGeom prst="rect">
              <a:avLst/>
            </a:prstGeom>
          </p:spPr>
        </p:pic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A8E36C3D-CFE9-C70A-F9D0-95EF93B1923A}"/>
                </a:ext>
              </a:extLst>
            </p:cNvPr>
            <p:cNvSpPr txBox="1"/>
            <p:nvPr/>
          </p:nvSpPr>
          <p:spPr>
            <a:xfrm>
              <a:off x="8486029" y="4070114"/>
              <a:ext cx="1023731" cy="40011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2000" dirty="0"/>
                <a:t>25GeV</a:t>
              </a:r>
              <a:endParaRPr lang="en-US" sz="1000" dirty="0"/>
            </a:p>
          </p:txBody>
        </p:sp>
      </p:grpSp>
      <p:sp>
        <p:nvSpPr>
          <p:cNvPr id="9" name="TextBox 8">
            <a:extLst>
              <a:ext uri="{FF2B5EF4-FFF2-40B4-BE49-F238E27FC236}">
                <a16:creationId xmlns:a16="http://schemas.microsoft.com/office/drawing/2014/main" id="{6614F226-9A18-7E8F-B9E0-FD8290692AAB}"/>
              </a:ext>
            </a:extLst>
          </p:cNvPr>
          <p:cNvSpPr txBox="1"/>
          <p:nvPr/>
        </p:nvSpPr>
        <p:spPr>
          <a:xfrm>
            <a:off x="3317681" y="2551414"/>
            <a:ext cx="1802959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dirty="0">
                <a:solidFill>
                  <a:schemeClr val="bg2">
                    <a:lumMod val="90000"/>
                  </a:schemeClr>
                </a:solidFill>
              </a:rPr>
              <a:t>125 </a:t>
            </a:r>
            <a:r>
              <a:rPr lang="el-GR" dirty="0">
                <a:solidFill>
                  <a:schemeClr val="bg2">
                    <a:lumMod val="90000"/>
                  </a:schemeClr>
                </a:solidFill>
              </a:rPr>
              <a:t>μ</a:t>
            </a:r>
            <a:r>
              <a:rPr lang="en-US" sz="2000" dirty="0">
                <a:solidFill>
                  <a:schemeClr val="bg2">
                    <a:lumMod val="90000"/>
                  </a:schemeClr>
                </a:solidFill>
              </a:rPr>
              <a:t>m diam. W wire</a:t>
            </a:r>
            <a:endParaRPr lang="en-US" sz="1000" dirty="0">
              <a:solidFill>
                <a:schemeClr val="bg2">
                  <a:lumMod val="90000"/>
                </a:schemeClr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CEBFD02-ED8B-1D63-3DE2-CFF314AB78A0}"/>
              </a:ext>
            </a:extLst>
          </p:cNvPr>
          <p:cNvSpPr txBox="1"/>
          <p:nvPr/>
        </p:nvSpPr>
        <p:spPr>
          <a:xfrm>
            <a:off x="3317681" y="5525202"/>
            <a:ext cx="1802959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dirty="0">
                <a:solidFill>
                  <a:schemeClr val="bg2">
                    <a:lumMod val="90000"/>
                  </a:schemeClr>
                </a:solidFill>
              </a:rPr>
              <a:t>250 </a:t>
            </a:r>
            <a:r>
              <a:rPr lang="el-GR" dirty="0">
                <a:solidFill>
                  <a:schemeClr val="bg2">
                    <a:lumMod val="90000"/>
                  </a:schemeClr>
                </a:solidFill>
              </a:rPr>
              <a:t>μ</a:t>
            </a:r>
            <a:r>
              <a:rPr lang="en-US" sz="2000" dirty="0">
                <a:solidFill>
                  <a:schemeClr val="bg2">
                    <a:lumMod val="90000"/>
                  </a:schemeClr>
                </a:solidFill>
              </a:rPr>
              <a:t>m diam. W wire</a:t>
            </a:r>
            <a:endParaRPr lang="en-US" sz="1000" dirty="0">
              <a:solidFill>
                <a:schemeClr val="bg2">
                  <a:lumMod val="90000"/>
                </a:schemeClr>
              </a:solidFill>
            </a:endParaRPr>
          </a:p>
        </p:txBody>
      </p:sp>
      <p:sp>
        <p:nvSpPr>
          <p:cNvPr id="11" name="PlaceHolder 1">
            <a:extLst>
              <a:ext uri="{FF2B5EF4-FFF2-40B4-BE49-F238E27FC236}">
                <a16:creationId xmlns:a16="http://schemas.microsoft.com/office/drawing/2014/main" id="{C56D625E-DE4F-9589-375A-9FD4B8DD96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88160" y="10811"/>
            <a:ext cx="8268036" cy="70343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>
              <a:lnSpc>
                <a:spcPct val="100000"/>
              </a:lnSpc>
              <a:buNone/>
            </a:pPr>
            <a:r>
              <a:rPr lang="en-US" sz="3200" b="1" spc="-1" dirty="0">
                <a:solidFill>
                  <a:srgbClr val="000000"/>
                </a:solidFill>
                <a:latin typeface="Calibri"/>
              </a:rPr>
              <a:t>Fiducial wire shadow </a:t>
            </a:r>
            <a:r>
              <a:rPr lang="en-US" sz="3200" b="1" spc="-1" dirty="0" err="1">
                <a:solidFill>
                  <a:srgbClr val="000000"/>
                </a:solidFill>
                <a:latin typeface="Calibri"/>
              </a:rPr>
              <a:t>visability</a:t>
            </a:r>
            <a:endParaRPr lang="en-US" sz="3200" b="0" strike="noStrike" spc="-1" dirty="0"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4337090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6EBB882-63F5-2914-0876-EFDB2E4F03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C71306A3-19C2-6FBC-FED0-CB6331A4F065}"/>
              </a:ext>
            </a:extLst>
          </p:cNvPr>
          <p:cNvSpPr/>
          <p:nvPr/>
        </p:nvSpPr>
        <p:spPr>
          <a:xfrm>
            <a:off x="0" y="7341963"/>
            <a:ext cx="12700000" cy="278036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28000"/>
                </a:schemeClr>
              </a:gs>
              <a:gs pos="50000">
                <a:srgbClr val="E9AF7F">
                  <a:alpha val="22000"/>
                </a:srgbClr>
              </a:gs>
              <a:gs pos="100000">
                <a:schemeClr val="accent6">
                  <a:shade val="100000"/>
                  <a:satMod val="115000"/>
                  <a:alpha val="56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32" tIns="60916" rIns="121832" bIns="60916"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48" name="Rectangle 147">
            <a:extLst>
              <a:ext uri="{FF2B5EF4-FFF2-40B4-BE49-F238E27FC236}">
                <a16:creationId xmlns:a16="http://schemas.microsoft.com/office/drawing/2014/main" id="{BE03C817-CCC2-4D9F-BBCD-0AFB1DF98A65}"/>
              </a:ext>
            </a:extLst>
          </p:cNvPr>
          <p:cNvSpPr/>
          <p:nvPr/>
        </p:nvSpPr>
        <p:spPr>
          <a:xfrm>
            <a:off x="0" y="0"/>
            <a:ext cx="12699999" cy="773182"/>
          </a:xfrm>
          <a:prstGeom prst="rect">
            <a:avLst/>
          </a:prstGeom>
          <a:gradFill flip="none" rotWithShape="1">
            <a:gsLst>
              <a:gs pos="0">
                <a:schemeClr val="bg1"/>
              </a:gs>
              <a:gs pos="50000">
                <a:srgbClr val="E9AF7F"/>
              </a:gs>
              <a:gs pos="100000">
                <a:schemeClr val="accent6">
                  <a:shade val="100000"/>
                  <a:satMod val="115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32" tIns="60916" rIns="121832" bIns="60916"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pic>
        <p:nvPicPr>
          <p:cNvPr id="150" name="Picture 149" descr="http://w3.campusexplorer.com/media/376x262/media-2A09DA8D.png">
            <a:extLst>
              <a:ext uri="{FF2B5EF4-FFF2-40B4-BE49-F238E27FC236}">
                <a16:creationId xmlns:a16="http://schemas.microsoft.com/office/drawing/2014/main" id="{4F34EC56-9F5F-318F-5CBC-3E3957F618B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9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2543" b="14681"/>
          <a:stretch/>
        </p:blipFill>
        <p:spPr bwMode="auto">
          <a:xfrm>
            <a:off x="5313" y="-2990"/>
            <a:ext cx="1528547" cy="7397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PlaceHolder 1">
            <a:extLst>
              <a:ext uri="{FF2B5EF4-FFF2-40B4-BE49-F238E27FC236}">
                <a16:creationId xmlns:a16="http://schemas.microsoft.com/office/drawing/2014/main" id="{DA6BA685-A345-00AC-D01E-948A8DA5AB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79277" y="111318"/>
            <a:ext cx="8268036" cy="70343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>
              <a:lnSpc>
                <a:spcPct val="100000"/>
              </a:lnSpc>
              <a:buNone/>
            </a:pPr>
            <a:r>
              <a:rPr lang="en-US" sz="3200" b="1" spc="-1" dirty="0">
                <a:solidFill>
                  <a:srgbClr val="000000"/>
                </a:solidFill>
                <a:latin typeface="Calibri"/>
              </a:rPr>
              <a:t>Fiducial wire shadow with finite bandwidth and divergence are shallower but still detectable</a:t>
            </a:r>
            <a:endParaRPr lang="en-US" sz="3200" b="0" strike="noStrike" spc="-1" dirty="0">
              <a:latin typeface="Arial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1947F09C-6268-2CE2-5535-CE4925E522CB}"/>
              </a:ext>
            </a:extLst>
          </p:cNvPr>
          <p:cNvSpPr txBox="1"/>
          <p:nvPr/>
        </p:nvSpPr>
        <p:spPr>
          <a:xfrm>
            <a:off x="3556220" y="961152"/>
            <a:ext cx="602510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u="sng" dirty="0"/>
              <a:t>Uniform spectral density 10GeV – 14GeV   </a:t>
            </a:r>
            <a:endParaRPr lang="en-US" sz="1050" u="sng" dirty="0"/>
          </a:p>
        </p:txBody>
      </p:sp>
      <p:grpSp>
        <p:nvGrpSpPr>
          <p:cNvPr id="25" name="Group 24">
            <a:extLst>
              <a:ext uri="{FF2B5EF4-FFF2-40B4-BE49-F238E27FC236}">
                <a16:creationId xmlns:a16="http://schemas.microsoft.com/office/drawing/2014/main" id="{8F0262EA-C214-FA14-09B3-8349106B6D07}"/>
              </a:ext>
            </a:extLst>
          </p:cNvPr>
          <p:cNvGrpSpPr/>
          <p:nvPr/>
        </p:nvGrpSpPr>
        <p:grpSpPr>
          <a:xfrm>
            <a:off x="1927642" y="1614115"/>
            <a:ext cx="8631690" cy="5692061"/>
            <a:chOff x="2582856" y="2046188"/>
            <a:chExt cx="7267238" cy="4792290"/>
          </a:xfrm>
        </p:grpSpPr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D4E4A37A-57A5-C4D5-B8C3-97D99E86121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rcRect t="11495"/>
            <a:stretch>
              <a:fillRect/>
            </a:stretch>
          </p:blipFill>
          <p:spPr>
            <a:xfrm>
              <a:off x="2582856" y="2107096"/>
              <a:ext cx="7267238" cy="4731382"/>
            </a:xfrm>
            <a:prstGeom prst="rect">
              <a:avLst/>
            </a:prstGeom>
          </p:spPr>
        </p:pic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D9B2BB39-9624-2BB3-9C6D-4077761AB6CA}"/>
                </a:ext>
              </a:extLst>
            </p:cNvPr>
            <p:cNvSpPr txBox="1"/>
            <p:nvPr/>
          </p:nvSpPr>
          <p:spPr>
            <a:xfrm>
              <a:off x="7277431" y="2046188"/>
              <a:ext cx="1930179" cy="70788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2000" dirty="0">
                  <a:solidFill>
                    <a:schemeClr val="bg2">
                      <a:lumMod val="90000"/>
                    </a:schemeClr>
                  </a:solidFill>
                </a:rPr>
                <a:t>250 </a:t>
              </a:r>
              <a:r>
                <a:rPr lang="el-GR" sz="1800" dirty="0">
                  <a:solidFill>
                    <a:schemeClr val="bg2">
                      <a:lumMod val="90000"/>
                    </a:schemeClr>
                  </a:solidFill>
                </a:rPr>
                <a:t>μ</a:t>
              </a:r>
              <a:r>
                <a:rPr lang="en-US" sz="2000" dirty="0">
                  <a:solidFill>
                    <a:schemeClr val="bg2">
                      <a:lumMod val="90000"/>
                    </a:schemeClr>
                  </a:solidFill>
                </a:rPr>
                <a:t>m diam. W wire</a:t>
              </a:r>
              <a:endParaRPr lang="en-US" sz="1000" dirty="0">
                <a:solidFill>
                  <a:schemeClr val="bg2">
                    <a:lumMod val="90000"/>
                  </a:schemeClr>
                </a:solidFill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3CB7CA77-1F21-4D55-B0BC-849DE92CE680}"/>
                </a:ext>
              </a:extLst>
            </p:cNvPr>
            <p:cNvSpPr txBox="1"/>
            <p:nvPr/>
          </p:nvSpPr>
          <p:spPr>
            <a:xfrm>
              <a:off x="3460805" y="2046188"/>
              <a:ext cx="1930179" cy="70788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2000" dirty="0">
                  <a:solidFill>
                    <a:schemeClr val="bg2">
                      <a:lumMod val="90000"/>
                    </a:schemeClr>
                  </a:solidFill>
                </a:rPr>
                <a:t>125 </a:t>
              </a:r>
              <a:r>
                <a:rPr lang="el-GR" sz="1800" dirty="0">
                  <a:solidFill>
                    <a:schemeClr val="bg2">
                      <a:lumMod val="90000"/>
                    </a:schemeClr>
                  </a:solidFill>
                </a:rPr>
                <a:t>μ</a:t>
              </a:r>
              <a:r>
                <a:rPr lang="en-US" sz="2000" dirty="0">
                  <a:solidFill>
                    <a:schemeClr val="bg2">
                      <a:lumMod val="90000"/>
                    </a:schemeClr>
                  </a:solidFill>
                </a:rPr>
                <a:t>m diam. W wire</a:t>
              </a:r>
              <a:endParaRPr lang="en-US" sz="1000" dirty="0">
                <a:solidFill>
                  <a:schemeClr val="bg2">
                    <a:lumMod val="90000"/>
                  </a:schemeClr>
                </a:solidFill>
              </a:endParaRPr>
            </a:p>
          </p:txBody>
        </p:sp>
      </p:grp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E830F13B-7C4B-70B6-EBFB-FBA6CDD4589E}"/>
              </a:ext>
            </a:extLst>
          </p:cNvPr>
          <p:cNvCxnSpPr/>
          <p:nvPr/>
        </p:nvCxnSpPr>
        <p:spPr>
          <a:xfrm>
            <a:off x="2027583" y="5184250"/>
            <a:ext cx="1335819" cy="779228"/>
          </a:xfrm>
          <a:prstGeom prst="straightConnector1">
            <a:avLst/>
          </a:prstGeom>
          <a:ln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TextBox 28">
            <a:extLst>
              <a:ext uri="{FF2B5EF4-FFF2-40B4-BE49-F238E27FC236}">
                <a16:creationId xmlns:a16="http://schemas.microsoft.com/office/drawing/2014/main" id="{5661F52A-F0F7-F642-0261-243164143A4C}"/>
              </a:ext>
            </a:extLst>
          </p:cNvPr>
          <p:cNvSpPr txBox="1"/>
          <p:nvPr/>
        </p:nvSpPr>
        <p:spPr>
          <a:xfrm>
            <a:off x="122566" y="4569285"/>
            <a:ext cx="216741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0070C0"/>
                </a:solidFill>
              </a:rPr>
              <a:t>Fiducial wire shadow projection</a:t>
            </a:r>
          </a:p>
        </p:txBody>
      </p:sp>
    </p:spTree>
    <p:extLst>
      <p:ext uri="{BB962C8B-B14F-4D97-AF65-F5344CB8AC3E}">
        <p14:creationId xmlns:p14="http://schemas.microsoft.com/office/powerpoint/2010/main" val="345949952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7" name="Picture 86"/>
          <p:cNvPicPr/>
          <p:nvPr/>
        </p:nvPicPr>
        <p:blipFill>
          <a:blip r:embed="rId2"/>
          <a:stretch/>
        </p:blipFill>
        <p:spPr>
          <a:xfrm>
            <a:off x="1997123" y="1687118"/>
            <a:ext cx="7938114" cy="5088370"/>
          </a:xfrm>
          <a:prstGeom prst="rect">
            <a:avLst/>
          </a:prstGeom>
          <a:ln w="0">
            <a:noFill/>
          </a:ln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BE75D528-E1BC-BD7C-9D57-2223D5C643EB}"/>
              </a:ext>
            </a:extLst>
          </p:cNvPr>
          <p:cNvSpPr/>
          <p:nvPr/>
        </p:nvSpPr>
        <p:spPr>
          <a:xfrm>
            <a:off x="0" y="0"/>
            <a:ext cx="12699999" cy="773182"/>
          </a:xfrm>
          <a:prstGeom prst="rect">
            <a:avLst/>
          </a:prstGeom>
          <a:gradFill flip="none" rotWithShape="1">
            <a:gsLst>
              <a:gs pos="0">
                <a:schemeClr val="bg1"/>
              </a:gs>
              <a:gs pos="50000">
                <a:srgbClr val="E9AF7F"/>
              </a:gs>
              <a:gs pos="100000">
                <a:schemeClr val="accent6">
                  <a:shade val="100000"/>
                  <a:satMod val="115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32" tIns="60916" rIns="121832" bIns="60916"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55D23814-326D-5826-8E2B-2F15B43A9EAB}"/>
              </a:ext>
            </a:extLst>
          </p:cNvPr>
          <p:cNvSpPr txBox="1"/>
          <p:nvPr/>
        </p:nvSpPr>
        <p:spPr>
          <a:xfrm>
            <a:off x="1630680" y="33535"/>
            <a:ext cx="1106932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/>
              <a:t>Multi-meter, multi-ton magnetic e-spectrometers</a:t>
            </a:r>
          </a:p>
          <a:p>
            <a:pPr algn="ctr"/>
            <a:r>
              <a:rPr lang="en-US" sz="2800" b="1" dirty="0"/>
              <a:t>compromise the unique virtues of LPAs: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DB674D06-4835-F7F8-85C4-9832BBEF5B50}"/>
              </a:ext>
            </a:extLst>
          </p:cNvPr>
          <p:cNvSpPr txBox="1"/>
          <p:nvPr/>
        </p:nvSpPr>
        <p:spPr>
          <a:xfrm>
            <a:off x="3338285" y="1213375"/>
            <a:ext cx="252825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/>
              <a:t>• compactness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812C32D4-484A-5109-9818-74920EE1EEC9}"/>
              </a:ext>
            </a:extLst>
          </p:cNvPr>
          <p:cNvSpPr txBox="1"/>
          <p:nvPr/>
        </p:nvSpPr>
        <p:spPr>
          <a:xfrm>
            <a:off x="6578643" y="1179919"/>
            <a:ext cx="240963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/>
              <a:t>• low expense</a:t>
            </a:r>
          </a:p>
        </p:txBody>
      </p:sp>
      <p:sp>
        <p:nvSpPr>
          <p:cNvPr id="85" name="PlaceHolder 1"/>
          <p:cNvSpPr>
            <a:spLocks noGrp="1"/>
          </p:cNvSpPr>
          <p:nvPr>
            <p:ph type="title"/>
          </p:nvPr>
        </p:nvSpPr>
        <p:spPr>
          <a:xfrm>
            <a:off x="2927677" y="6792356"/>
            <a:ext cx="6403119" cy="461665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lnSpc>
                <a:spcPct val="100000"/>
              </a:lnSpc>
              <a:buNone/>
            </a:pPr>
            <a:r>
              <a:rPr lang="en-US" sz="3200" b="1" strike="noStrike" spc="-1">
                <a:solidFill>
                  <a:srgbClr val="000000"/>
                </a:solidFill>
                <a:latin typeface="Calibri"/>
              </a:rPr>
              <a:t>SLAC 30 GeV e-spectrometer</a:t>
            </a:r>
            <a:endParaRPr lang="en-US" sz="3200" b="0" strike="noStrike" spc="-1">
              <a:latin typeface="Arial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1C67815F-EE8C-60D5-3229-6F1E8F7745C2}"/>
              </a:ext>
            </a:extLst>
          </p:cNvPr>
          <p:cNvSpPr/>
          <p:nvPr/>
        </p:nvSpPr>
        <p:spPr>
          <a:xfrm>
            <a:off x="0" y="7341963"/>
            <a:ext cx="12700000" cy="278036"/>
          </a:xfrm>
          <a:prstGeom prst="rect">
            <a:avLst/>
          </a:prstGeom>
          <a:gradFill flip="none" rotWithShape="1">
            <a:gsLst>
              <a:gs pos="0">
                <a:schemeClr val="bg1"/>
              </a:gs>
              <a:gs pos="50000">
                <a:srgbClr val="E9AF7F">
                  <a:alpha val="54000"/>
                </a:srgbClr>
              </a:gs>
              <a:gs pos="100000">
                <a:schemeClr val="accent6">
                  <a:shade val="100000"/>
                  <a:satMod val="115000"/>
                  <a:alpha val="56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32" tIns="60916" rIns="121832" bIns="60916"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pic>
        <p:nvPicPr>
          <p:cNvPr id="7" name="Picture 6" descr="http://w3.campusexplorer.com/media/376x262/media-2A09DA8D.png">
            <a:extLst>
              <a:ext uri="{FF2B5EF4-FFF2-40B4-BE49-F238E27FC236}">
                <a16:creationId xmlns:a16="http://schemas.microsoft.com/office/drawing/2014/main" id="{FEA32344-131B-3436-C31A-9D12FEDBB18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9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2543" b="14681"/>
          <a:stretch/>
        </p:blipFill>
        <p:spPr bwMode="auto">
          <a:xfrm>
            <a:off x="0" y="0"/>
            <a:ext cx="1528547" cy="7397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9" name="Group 18">
            <a:extLst>
              <a:ext uri="{FF2B5EF4-FFF2-40B4-BE49-F238E27FC236}">
                <a16:creationId xmlns:a16="http://schemas.microsoft.com/office/drawing/2014/main" id="{5EE52D06-0509-DF63-2E68-D1008D6904C5}"/>
              </a:ext>
            </a:extLst>
          </p:cNvPr>
          <p:cNvGrpSpPr/>
          <p:nvPr/>
        </p:nvGrpSpPr>
        <p:grpSpPr>
          <a:xfrm>
            <a:off x="5241851" y="6194065"/>
            <a:ext cx="903768" cy="227999"/>
            <a:chOff x="5241851" y="6065874"/>
            <a:chExt cx="903768" cy="356191"/>
          </a:xfrm>
        </p:grpSpPr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1546B31F-4619-0380-85DB-0B17FFCBB212}"/>
                </a:ext>
              </a:extLst>
            </p:cNvPr>
            <p:cNvSpPr/>
            <p:nvPr/>
          </p:nvSpPr>
          <p:spPr>
            <a:xfrm>
              <a:off x="5241851" y="6065874"/>
              <a:ext cx="903768" cy="356191"/>
            </a:xfrm>
            <a:prstGeom prst="rect">
              <a:avLst/>
            </a:prstGeom>
            <a:solidFill>
              <a:srgbClr val="FFFFFF">
                <a:alpha val="45882"/>
              </a:srgbClr>
            </a:solidFill>
            <a:ln>
              <a:prstDash val="dash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7" name="Group 16">
              <a:extLst>
                <a:ext uri="{FF2B5EF4-FFF2-40B4-BE49-F238E27FC236}">
                  <a16:creationId xmlns:a16="http://schemas.microsoft.com/office/drawing/2014/main" id="{8DE0C8E2-9185-5B4D-5D2A-E2D2DA811B38}"/>
                </a:ext>
              </a:extLst>
            </p:cNvPr>
            <p:cNvGrpSpPr/>
            <p:nvPr/>
          </p:nvGrpSpPr>
          <p:grpSpPr>
            <a:xfrm>
              <a:off x="5305648" y="6145619"/>
              <a:ext cx="776177" cy="207334"/>
              <a:chOff x="5305648" y="6145619"/>
              <a:chExt cx="776177" cy="207334"/>
            </a:xfrm>
          </p:grpSpPr>
          <p:sp>
            <p:nvSpPr>
              <p:cNvPr id="8" name="Rectangle 7">
                <a:extLst>
                  <a:ext uri="{FF2B5EF4-FFF2-40B4-BE49-F238E27FC236}">
                    <a16:creationId xmlns:a16="http://schemas.microsoft.com/office/drawing/2014/main" id="{AF312006-8A4A-7F1B-3DD8-E74F817E26EB}"/>
                  </a:ext>
                </a:extLst>
              </p:cNvPr>
              <p:cNvSpPr/>
              <p:nvPr/>
            </p:nvSpPr>
            <p:spPr>
              <a:xfrm>
                <a:off x="5305648" y="6225363"/>
                <a:ext cx="45719" cy="45719"/>
              </a:xfrm>
              <a:prstGeom prst="rect">
                <a:avLst/>
              </a:prstGeom>
              <a:solidFill>
                <a:srgbClr val="FF0000"/>
              </a:solidFill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10" name="Straight Connector 9">
                <a:extLst>
                  <a:ext uri="{FF2B5EF4-FFF2-40B4-BE49-F238E27FC236}">
                    <a16:creationId xmlns:a16="http://schemas.microsoft.com/office/drawing/2014/main" id="{A0410636-1025-F1C5-5BE6-C5D8B5135C70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699053" y="6161567"/>
                <a:ext cx="0" cy="191386"/>
              </a:xfrm>
              <a:prstGeom prst="line">
                <a:avLst/>
              </a:prstGeom>
              <a:ln w="19050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" name="Straight Connector 10">
                <a:extLst>
                  <a:ext uri="{FF2B5EF4-FFF2-40B4-BE49-F238E27FC236}">
                    <a16:creationId xmlns:a16="http://schemas.microsoft.com/office/drawing/2014/main" id="{06A80071-5819-5315-4BE1-D7BDBDEA9204}"/>
                  </a:ext>
                </a:extLst>
              </p:cNvPr>
              <p:cNvCxnSpPr/>
              <p:nvPr/>
            </p:nvCxnSpPr>
            <p:spPr>
              <a:xfrm>
                <a:off x="5879806" y="6161567"/>
                <a:ext cx="0" cy="191386"/>
              </a:xfrm>
              <a:prstGeom prst="line">
                <a:avLst/>
              </a:prstGeom>
              <a:ln w="19050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" name="Straight Connector 12">
                <a:extLst>
                  <a:ext uri="{FF2B5EF4-FFF2-40B4-BE49-F238E27FC236}">
                    <a16:creationId xmlns:a16="http://schemas.microsoft.com/office/drawing/2014/main" id="{89D34802-8116-E601-6BA7-917744E018A8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081825" y="6145619"/>
                <a:ext cx="0" cy="207334"/>
              </a:xfrm>
              <a:prstGeom prst="line">
                <a:avLst/>
              </a:prstGeom>
              <a:ln w="28575">
                <a:solidFill>
                  <a:srgbClr val="00B05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>
            <a:extLst>
              <a:ext uri="{FF2B5EF4-FFF2-40B4-BE49-F238E27FC236}">
                <a16:creationId xmlns:a16="http://schemas.microsoft.com/office/drawing/2014/main" id="{EB9C0DD7-99D1-8BB7-7E95-5FF38FE36D7B}"/>
              </a:ext>
            </a:extLst>
          </p:cNvPr>
          <p:cNvGrpSpPr/>
          <p:nvPr/>
        </p:nvGrpSpPr>
        <p:grpSpPr>
          <a:xfrm>
            <a:off x="10942237" y="1842572"/>
            <a:ext cx="1390230" cy="1396503"/>
            <a:chOff x="3303214" y="2758382"/>
            <a:chExt cx="1424847" cy="1409786"/>
          </a:xfrm>
        </p:grpSpPr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BD0FDD2B-A10E-0438-8383-608631A2D81A}"/>
                </a:ext>
              </a:extLst>
            </p:cNvPr>
            <p:cNvSpPr/>
            <p:nvPr/>
          </p:nvSpPr>
          <p:spPr>
            <a:xfrm>
              <a:off x="3345495" y="2787041"/>
              <a:ext cx="1364292" cy="1364292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id="{A1BE698C-35F6-5A08-2395-03450D6279C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3041"/>
            <a:stretch/>
          </p:blipFill>
          <p:spPr>
            <a:xfrm>
              <a:off x="3303214" y="2758382"/>
              <a:ext cx="1424847" cy="1409786"/>
            </a:xfrm>
            <a:prstGeom prst="rect">
              <a:avLst/>
            </a:prstGeom>
          </p:spPr>
        </p:pic>
      </p:grpSp>
      <p:sp>
        <p:nvSpPr>
          <p:cNvPr id="3" name="TextBox 2">
            <a:extLst>
              <a:ext uri="{FF2B5EF4-FFF2-40B4-BE49-F238E27FC236}">
                <a16:creationId xmlns:a16="http://schemas.microsoft.com/office/drawing/2014/main" id="{F83F7CAB-6810-BF93-49F2-DC5040056DAB}"/>
              </a:ext>
            </a:extLst>
          </p:cNvPr>
          <p:cNvSpPr txBox="1"/>
          <p:nvPr/>
        </p:nvSpPr>
        <p:spPr>
          <a:xfrm>
            <a:off x="5082024" y="92765"/>
            <a:ext cx="253595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/>
              <a:t>SUMMARY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CBF156C-6171-9154-B0DF-170D0DC5D06C}"/>
              </a:ext>
            </a:extLst>
          </p:cNvPr>
          <p:cNvSpPr txBox="1"/>
          <p:nvPr/>
        </p:nvSpPr>
        <p:spPr>
          <a:xfrm>
            <a:off x="119270" y="901150"/>
            <a:ext cx="12439239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/>
              <a:t>• The fiducial wire spectrometer provides a low-cost, versatile, small-laboratory method for</a:t>
            </a:r>
          </a:p>
          <a:p>
            <a:r>
              <a:rPr lang="en-US" sz="2400"/>
              <a:t>determining energy and launch angle of electrons from pointing-unstable LPAs with few-%</a:t>
            </a:r>
          </a:p>
          <a:p>
            <a:r>
              <a:rPr lang="en-US" sz="2400"/>
              <a:t>accuracy up to tens of GeV. 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7B99612-6F13-4424-62FD-5F32174EAE54}"/>
              </a:ext>
            </a:extLst>
          </p:cNvPr>
          <p:cNvSpPr txBox="1"/>
          <p:nvPr/>
        </p:nvSpPr>
        <p:spPr>
          <a:xfrm>
            <a:off x="119270" y="2263533"/>
            <a:ext cx="895379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/>
              <a:t>• Avoids reference to diffuse spectral features of the beam itself. </a:t>
            </a:r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id="{58EBB3F9-E2B5-0CC0-732D-0589B06F1D58}"/>
              </a:ext>
            </a:extLst>
          </p:cNvPr>
          <p:cNvGrpSpPr/>
          <p:nvPr/>
        </p:nvGrpSpPr>
        <p:grpSpPr>
          <a:xfrm>
            <a:off x="145774" y="3008243"/>
            <a:ext cx="8198558" cy="1384995"/>
            <a:chOff x="145774" y="3008243"/>
            <a:chExt cx="8198558" cy="1384995"/>
          </a:xfrm>
        </p:grpSpPr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9C1042B6-BB25-134D-5CE3-7E9692ED87AB}"/>
                </a:ext>
              </a:extLst>
            </p:cNvPr>
            <p:cNvSpPr txBox="1"/>
            <p:nvPr/>
          </p:nvSpPr>
          <p:spPr>
            <a:xfrm>
              <a:off x="145774" y="3008243"/>
              <a:ext cx="5165068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/>
                <a:t>• We have developed principles for...</a:t>
              </a: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F5B0C889-5415-5922-12F2-B2AE90707DEA}"/>
                </a:ext>
              </a:extLst>
            </p:cNvPr>
            <p:cNvSpPr txBox="1"/>
            <p:nvPr/>
          </p:nvSpPr>
          <p:spPr>
            <a:xfrm>
              <a:off x="985885" y="3469908"/>
              <a:ext cx="3610284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/>
                <a:t>...designing fiducial wires</a:t>
              </a: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B122ECE5-027C-FD4A-D4F7-CE48C961F4D1}"/>
                </a:ext>
              </a:extLst>
            </p:cNvPr>
            <p:cNvSpPr txBox="1"/>
            <p:nvPr/>
          </p:nvSpPr>
          <p:spPr>
            <a:xfrm>
              <a:off x="985885" y="3931573"/>
              <a:ext cx="3796232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/>
                <a:t>...analyzing spectral errors</a:t>
              </a: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23E1FB1E-498F-4965-ED4B-4A6B7FDB8E76}"/>
                </a:ext>
              </a:extLst>
            </p:cNvPr>
            <p:cNvSpPr txBox="1"/>
            <p:nvPr/>
          </p:nvSpPr>
          <p:spPr>
            <a:xfrm>
              <a:off x="5198919" y="3476676"/>
              <a:ext cx="3145413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/>
                <a:t>...optimizing accuracy</a:t>
              </a:r>
            </a:p>
          </p:txBody>
        </p: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B927AF47-067C-A7D8-4293-426786F2A19C}"/>
              </a:ext>
            </a:extLst>
          </p:cNvPr>
          <p:cNvGrpSpPr/>
          <p:nvPr/>
        </p:nvGrpSpPr>
        <p:grpSpPr>
          <a:xfrm>
            <a:off x="159027" y="4492485"/>
            <a:ext cx="11633045" cy="1308581"/>
            <a:chOff x="159027" y="4492485"/>
            <a:chExt cx="11633045" cy="1308581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7B7A431D-D043-17BC-D14D-B086E27A445A}"/>
                </a:ext>
              </a:extLst>
            </p:cNvPr>
            <p:cNvSpPr txBox="1"/>
            <p:nvPr/>
          </p:nvSpPr>
          <p:spPr>
            <a:xfrm>
              <a:off x="159027" y="4492485"/>
              <a:ext cx="11244617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/>
                <a:t>• We have shown that individual fiducial wire shadows independently measure... </a:t>
              </a: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DE7713A6-E11D-B94D-2407-9BDF4FC93DA6}"/>
                </a:ext>
              </a:extLst>
            </p:cNvPr>
            <p:cNvSpPr txBox="1"/>
            <p:nvPr/>
          </p:nvSpPr>
          <p:spPr>
            <a:xfrm>
              <a:off x="940907" y="4916554"/>
              <a:ext cx="2563522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/>
                <a:t>...electron energy</a:t>
              </a: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261B09B4-C038-D9EB-A389-48438C36D572}"/>
                </a:ext>
              </a:extLst>
            </p:cNvPr>
            <p:cNvSpPr txBox="1"/>
            <p:nvPr/>
          </p:nvSpPr>
          <p:spPr>
            <a:xfrm>
              <a:off x="940907" y="5339401"/>
              <a:ext cx="2359941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/>
                <a:t>...pointing angle</a:t>
              </a: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25A7A817-50C2-5CEC-68EA-AC7B0D0CF6E3}"/>
                </a:ext>
              </a:extLst>
            </p:cNvPr>
            <p:cNvSpPr txBox="1"/>
            <p:nvPr/>
          </p:nvSpPr>
          <p:spPr>
            <a:xfrm>
              <a:off x="4069388" y="4954150"/>
              <a:ext cx="3062057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/>
                <a:t>...angular divergence</a:t>
              </a: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DEA67094-D781-1F72-9DE8-E58FA4AE5E13}"/>
                </a:ext>
              </a:extLst>
            </p:cNvPr>
            <p:cNvSpPr txBox="1"/>
            <p:nvPr/>
          </p:nvSpPr>
          <p:spPr>
            <a:xfrm>
              <a:off x="4068424" y="5325208"/>
              <a:ext cx="2597186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/>
                <a:t>...electron density</a:t>
              </a: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D2894FB1-C847-980D-1FAA-46A2ACDFCF35}"/>
                </a:ext>
              </a:extLst>
            </p:cNvPr>
            <p:cNvSpPr txBox="1"/>
            <p:nvPr/>
          </p:nvSpPr>
          <p:spPr>
            <a:xfrm>
              <a:off x="7433186" y="4954149"/>
              <a:ext cx="4358886" cy="83099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/>
                <a:t>...magnetic fields from intense </a:t>
              </a:r>
            </a:p>
            <a:p>
              <a:r>
                <a:rPr lang="en-US" sz="2400"/>
                <a:t>   laser-matter interactions</a:t>
              </a:r>
            </a:p>
          </p:txBody>
        </p:sp>
      </p:grpSp>
      <p:sp>
        <p:nvSpPr>
          <p:cNvPr id="19" name="TextBox 18">
            <a:extLst>
              <a:ext uri="{FF2B5EF4-FFF2-40B4-BE49-F238E27FC236}">
                <a16:creationId xmlns:a16="http://schemas.microsoft.com/office/drawing/2014/main" id="{D0A8E160-F763-4FE0-2D96-EF8858E27CB1}"/>
              </a:ext>
            </a:extLst>
          </p:cNvPr>
          <p:cNvSpPr txBox="1"/>
          <p:nvPr/>
        </p:nvSpPr>
        <p:spPr>
          <a:xfrm>
            <a:off x="182879" y="5939548"/>
            <a:ext cx="1198553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1005FF"/>
                </a:solidFill>
              </a:rPr>
              <a:t>X. Cheng </a:t>
            </a:r>
            <a:r>
              <a:rPr lang="en-US" b="1" i="1" dirty="0">
                <a:solidFill>
                  <a:srgbClr val="1005FF"/>
                </a:solidFill>
              </a:rPr>
              <a:t>et al</a:t>
            </a:r>
            <a:r>
              <a:rPr lang="en-US" b="1" dirty="0">
                <a:solidFill>
                  <a:srgbClr val="1005FF"/>
                </a:solidFill>
              </a:rPr>
              <a:t>., “Compact high-resolution multi-GeV electron spectrometer for PW-laser-driven plasma accelerators,”     -    forthcoming.  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1C52CAD1-BFED-E9D1-5D06-0AEE3694039B}"/>
              </a:ext>
            </a:extLst>
          </p:cNvPr>
          <p:cNvSpPr txBox="1"/>
          <p:nvPr/>
        </p:nvSpPr>
        <p:spPr>
          <a:xfrm>
            <a:off x="198783" y="6559826"/>
            <a:ext cx="107434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>
                <a:solidFill>
                  <a:srgbClr val="1005FF"/>
                </a:solidFill>
              </a:rPr>
              <a:t>X. Cheng,”Advanced diagnostics of laser-driven plasma accelerators,” PhD Thesis, U. Texas at Austin.  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4966A026-7D3B-D0FB-2EB8-FD821DE27A9F}"/>
              </a:ext>
            </a:extLst>
          </p:cNvPr>
          <p:cNvSpPr txBox="1"/>
          <p:nvPr/>
        </p:nvSpPr>
        <p:spPr>
          <a:xfrm>
            <a:off x="132523" y="7064554"/>
            <a:ext cx="720280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>
                <a:solidFill>
                  <a:srgbClr val="00A90F"/>
                </a:solidFill>
              </a:rPr>
              <a:t>Financial support:  US Dept. of Energy grant DE-SC0011617. 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1623899E-D029-420D-240C-0E5283279928}"/>
              </a:ext>
            </a:extLst>
          </p:cNvPr>
          <p:cNvSpPr/>
          <p:nvPr/>
        </p:nvSpPr>
        <p:spPr>
          <a:xfrm>
            <a:off x="0" y="7341963"/>
            <a:ext cx="12700000" cy="278036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28000"/>
                </a:schemeClr>
              </a:gs>
              <a:gs pos="50000">
                <a:srgbClr val="E9AF7F">
                  <a:alpha val="22000"/>
                </a:srgbClr>
              </a:gs>
              <a:gs pos="100000">
                <a:schemeClr val="accent6">
                  <a:shade val="100000"/>
                  <a:satMod val="115000"/>
                  <a:alpha val="56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32" tIns="60916" rIns="121832" bIns="60916"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259125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9" grpId="0"/>
      <p:bldP spid="21" grpId="0"/>
      <p:bldP spid="22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3" name="Picture 41" descr="fig_setup2.png"/>
          <p:cNvPicPr/>
          <p:nvPr/>
        </p:nvPicPr>
        <p:blipFill>
          <a:blip r:embed="rId2"/>
          <a:stretch/>
        </p:blipFill>
        <p:spPr>
          <a:xfrm>
            <a:off x="9174880" y="1853127"/>
            <a:ext cx="3525120" cy="1717245"/>
          </a:xfrm>
          <a:prstGeom prst="rect">
            <a:avLst/>
          </a:prstGeom>
          <a:ln w="0">
            <a:noFill/>
          </a:ln>
        </p:spPr>
      </p:pic>
      <p:sp>
        <p:nvSpPr>
          <p:cNvPr id="235" name="PlaceHolder 1"/>
          <p:cNvSpPr>
            <a:spLocks noGrp="1"/>
          </p:cNvSpPr>
          <p:nvPr>
            <p:ph type="title"/>
          </p:nvPr>
        </p:nvSpPr>
        <p:spPr>
          <a:xfrm>
            <a:off x="67205" y="157310"/>
            <a:ext cx="9779160" cy="822042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>
              <a:lnSpc>
                <a:spcPct val="100000"/>
              </a:lnSpc>
              <a:buNone/>
            </a:pPr>
            <a:r>
              <a:rPr lang="en-US" sz="3600" b="1" strike="noStrike" spc="-1">
                <a:solidFill>
                  <a:srgbClr val="000000"/>
                </a:solidFill>
                <a:latin typeface="Calibri"/>
              </a:rPr>
              <a:t>Shadow visibility vs. E and L</a:t>
            </a:r>
            <a:r>
              <a:rPr lang="en-US" sz="3600" b="1" strike="noStrike" spc="-1" baseline="-25000">
                <a:solidFill>
                  <a:srgbClr val="000000"/>
                </a:solidFill>
                <a:latin typeface="Calibri"/>
              </a:rPr>
              <a:t>2 </a:t>
            </a:r>
            <a:r>
              <a:rPr lang="en-US" sz="3600" b="1" spc="-1">
                <a:solidFill>
                  <a:srgbClr val="000000"/>
                </a:solidFill>
                <a:latin typeface="Calibri"/>
              </a:rPr>
              <a:t>(GEANT4 simulations)</a:t>
            </a:r>
            <a:endParaRPr lang="en-US" sz="3600" b="0" strike="noStrike" spc="-1">
              <a:latin typeface="Arial"/>
            </a:endParaRPr>
          </a:p>
        </p:txBody>
      </p:sp>
      <p:sp>
        <p:nvSpPr>
          <p:cNvPr id="236" name="TextBox 7"/>
          <p:cNvSpPr/>
          <p:nvPr/>
        </p:nvSpPr>
        <p:spPr>
          <a:xfrm>
            <a:off x="12285000" y="7213680"/>
            <a:ext cx="269640" cy="2570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 anchor="t">
            <a:spAutoFit/>
          </a:bodyPr>
          <a:lstStyle/>
          <a:p>
            <a:pPr>
              <a:lnSpc>
                <a:spcPct val="100000"/>
              </a:lnSpc>
              <a:buNone/>
            </a:pPr>
            <a:r>
              <a:rPr lang="en-US" sz="1100" b="0" strike="noStrike" spc="-1">
                <a:solidFill>
                  <a:srgbClr val="000000"/>
                </a:solidFill>
                <a:latin typeface="Calibri"/>
                <a:ea typeface="DejaVu Sans"/>
              </a:rPr>
              <a:t>5</a:t>
            </a:r>
            <a:endParaRPr lang="en-US" sz="1100" b="0" strike="noStrike" spc="-1">
              <a:latin typeface="Arial"/>
            </a:endParaRPr>
          </a:p>
        </p:txBody>
      </p:sp>
      <p:pic>
        <p:nvPicPr>
          <p:cNvPr id="237" name="Picture 34" descr="fig_shadows.png"/>
          <p:cNvPicPr/>
          <p:nvPr/>
        </p:nvPicPr>
        <p:blipFill>
          <a:blip r:embed="rId3"/>
          <a:srcRect l="8188" r="8211" b="6789"/>
          <a:stretch/>
        </p:blipFill>
        <p:spPr>
          <a:xfrm>
            <a:off x="405705" y="1610089"/>
            <a:ext cx="8819280" cy="5219280"/>
          </a:xfrm>
          <a:prstGeom prst="rect">
            <a:avLst/>
          </a:prstGeom>
          <a:ln w="0">
            <a:noFill/>
          </a:ln>
        </p:spPr>
      </p:pic>
      <p:grpSp>
        <p:nvGrpSpPr>
          <p:cNvPr id="2" name="Group 1">
            <a:extLst>
              <a:ext uri="{FF2B5EF4-FFF2-40B4-BE49-F238E27FC236}">
                <a16:creationId xmlns:a16="http://schemas.microsoft.com/office/drawing/2014/main" id="{FE548090-5A41-73B7-0A9F-8FF95D55EA63}"/>
              </a:ext>
            </a:extLst>
          </p:cNvPr>
          <p:cNvGrpSpPr/>
          <p:nvPr/>
        </p:nvGrpSpPr>
        <p:grpSpPr>
          <a:xfrm>
            <a:off x="11251640" y="102408"/>
            <a:ext cx="1390230" cy="1396503"/>
            <a:chOff x="3303214" y="2758382"/>
            <a:chExt cx="1424847" cy="1409786"/>
          </a:xfrm>
        </p:grpSpPr>
        <p:sp>
          <p:nvSpPr>
            <p:cNvPr id="3" name="Oval 2">
              <a:extLst>
                <a:ext uri="{FF2B5EF4-FFF2-40B4-BE49-F238E27FC236}">
                  <a16:creationId xmlns:a16="http://schemas.microsoft.com/office/drawing/2014/main" id="{784A5031-38EE-8305-3829-1280D5EDE719}"/>
                </a:ext>
              </a:extLst>
            </p:cNvPr>
            <p:cNvSpPr/>
            <p:nvPr/>
          </p:nvSpPr>
          <p:spPr>
            <a:xfrm>
              <a:off x="3345495" y="2787041"/>
              <a:ext cx="1364292" cy="1364292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57CBFE05-F9D6-AB7E-FC1F-65AA9FC7D1A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3041"/>
            <a:stretch/>
          </p:blipFill>
          <p:spPr>
            <a:xfrm>
              <a:off x="3303214" y="2758382"/>
              <a:ext cx="1424847" cy="1409786"/>
            </a:xfrm>
            <a:prstGeom prst="rect">
              <a:avLst/>
            </a:prstGeom>
          </p:spPr>
        </p:pic>
      </p:grpSp>
      <p:sp>
        <p:nvSpPr>
          <p:cNvPr id="5" name="TextBox 4">
            <a:extLst>
              <a:ext uri="{FF2B5EF4-FFF2-40B4-BE49-F238E27FC236}">
                <a16:creationId xmlns:a16="http://schemas.microsoft.com/office/drawing/2014/main" id="{ADA0A43B-F11D-E9CB-8C7E-AAD38B03F880}"/>
              </a:ext>
            </a:extLst>
          </p:cNvPr>
          <p:cNvSpPr txBox="1"/>
          <p:nvPr/>
        </p:nvSpPr>
        <p:spPr>
          <a:xfrm>
            <a:off x="2398643" y="1033671"/>
            <a:ext cx="336181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i="1">
                <a:solidFill>
                  <a:srgbClr val="1005FF"/>
                </a:solidFill>
              </a:rPr>
              <a:t>d</a:t>
            </a:r>
            <a:r>
              <a:rPr lang="en-US" sz="2000">
                <a:solidFill>
                  <a:srgbClr val="1005FF"/>
                </a:solidFill>
              </a:rPr>
              <a:t> = 0.127 mm, tungsten (W)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902DEAB7-0F71-DB9A-2B50-3967CD61D845}"/>
              </a:ext>
            </a:extLst>
          </p:cNvPr>
          <p:cNvSpPr/>
          <p:nvPr/>
        </p:nvSpPr>
        <p:spPr>
          <a:xfrm>
            <a:off x="0" y="7341963"/>
            <a:ext cx="12700000" cy="278036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28000"/>
                </a:schemeClr>
              </a:gs>
              <a:gs pos="50000">
                <a:srgbClr val="E9AF7F">
                  <a:alpha val="22000"/>
                </a:srgbClr>
              </a:gs>
              <a:gs pos="100000">
                <a:schemeClr val="accent6">
                  <a:shade val="100000"/>
                  <a:satMod val="115000"/>
                  <a:alpha val="56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32" tIns="60916" rIns="121832" bIns="60916"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E94C05EE-AA37-9C8A-4FEA-3D89A5ACFB7E}"/>
              </a:ext>
            </a:extLst>
          </p:cNvPr>
          <p:cNvSpPr/>
          <p:nvPr/>
        </p:nvSpPr>
        <p:spPr>
          <a:xfrm>
            <a:off x="0" y="0"/>
            <a:ext cx="12699999" cy="773182"/>
          </a:xfrm>
          <a:prstGeom prst="rect">
            <a:avLst/>
          </a:prstGeom>
          <a:gradFill flip="none" rotWithShape="1">
            <a:gsLst>
              <a:gs pos="0">
                <a:schemeClr val="bg1"/>
              </a:gs>
              <a:gs pos="50000">
                <a:srgbClr val="E9AF7F"/>
              </a:gs>
              <a:gs pos="100000">
                <a:schemeClr val="accent6">
                  <a:shade val="100000"/>
                  <a:satMod val="115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32" tIns="60916" rIns="121832" bIns="60916"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B1CBCD5D-7391-5545-B03C-1AC621E69A1E}"/>
              </a:ext>
            </a:extLst>
          </p:cNvPr>
          <p:cNvSpPr/>
          <p:nvPr/>
        </p:nvSpPr>
        <p:spPr>
          <a:xfrm>
            <a:off x="0" y="7341963"/>
            <a:ext cx="12700000" cy="278036"/>
          </a:xfrm>
          <a:prstGeom prst="rect">
            <a:avLst/>
          </a:prstGeom>
          <a:gradFill flip="none" rotWithShape="1">
            <a:gsLst>
              <a:gs pos="0">
                <a:schemeClr val="bg1"/>
              </a:gs>
              <a:gs pos="50000">
                <a:srgbClr val="E9AF7F">
                  <a:alpha val="54000"/>
                </a:srgbClr>
              </a:gs>
              <a:gs pos="100000">
                <a:schemeClr val="accent6">
                  <a:shade val="100000"/>
                  <a:satMod val="115000"/>
                  <a:alpha val="56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32" tIns="60916" rIns="121832" bIns="60916"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pic>
        <p:nvPicPr>
          <p:cNvPr id="6" name="Picture 5" descr="A diagram of a beam&#10;&#10;AI-generated content may be incorrect.">
            <a:extLst>
              <a:ext uri="{FF2B5EF4-FFF2-40B4-BE49-F238E27FC236}">
                <a16:creationId xmlns:a16="http://schemas.microsoft.com/office/drawing/2014/main" id="{D70F4ADF-CE73-50BF-7933-6E61F87D160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2070" y="1459197"/>
            <a:ext cx="9291917" cy="4755573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09A71F3A-2A06-B78A-7AE0-5ECB16A939DC}"/>
              </a:ext>
            </a:extLst>
          </p:cNvPr>
          <p:cNvSpPr txBox="1"/>
          <p:nvPr/>
        </p:nvSpPr>
        <p:spPr>
          <a:xfrm>
            <a:off x="1610359" y="26480"/>
            <a:ext cx="1112871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/>
              <a:t>Dual-screen magnetic spectrometers help to deconvolve </a:t>
            </a:r>
          </a:p>
          <a:p>
            <a:pPr algn="ctr"/>
            <a:r>
              <a:rPr lang="en-US" sz="2800" b="1" dirty="0"/>
              <a:t>electron launch angle variations from energy variations...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33F344C-53F0-64D8-599E-91A042DBA757}"/>
              </a:ext>
            </a:extLst>
          </p:cNvPr>
          <p:cNvSpPr txBox="1"/>
          <p:nvPr/>
        </p:nvSpPr>
        <p:spPr>
          <a:xfrm>
            <a:off x="1629444" y="6463694"/>
            <a:ext cx="8775159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800" b="1" dirty="0"/>
              <a:t>...but are limited in accuracy because they rely on </a:t>
            </a:r>
          </a:p>
          <a:p>
            <a:pPr algn="ctr"/>
            <a:r>
              <a:rPr lang="en-US" sz="2800" b="1" dirty="0"/>
              <a:t>diffuse spectral features of the e-beam.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3B99595-64BF-A43F-621B-369E64457994}"/>
              </a:ext>
            </a:extLst>
          </p:cNvPr>
          <p:cNvSpPr txBox="1"/>
          <p:nvPr/>
        </p:nvSpPr>
        <p:spPr>
          <a:xfrm>
            <a:off x="10449884" y="1921061"/>
            <a:ext cx="2265365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000"/>
              <a:t>Shape of peaks</a:t>
            </a:r>
          </a:p>
          <a:p>
            <a:pPr algn="ctr"/>
            <a:r>
              <a:rPr lang="en-US" sz="2000"/>
              <a:t>changes between </a:t>
            </a:r>
          </a:p>
          <a:p>
            <a:pPr algn="ctr"/>
            <a:r>
              <a:rPr lang="en-US" sz="2000"/>
              <a:t>screens.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2F61641-5460-9159-278F-B90FB0905851}"/>
              </a:ext>
            </a:extLst>
          </p:cNvPr>
          <p:cNvSpPr txBox="1"/>
          <p:nvPr/>
        </p:nvSpPr>
        <p:spPr>
          <a:xfrm>
            <a:off x="10478792" y="3061252"/>
            <a:ext cx="2222083" cy="16312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000"/>
              <a:t>Resulting errors </a:t>
            </a:r>
          </a:p>
          <a:p>
            <a:pPr algn="ctr"/>
            <a:r>
              <a:rPr lang="en-US" sz="2000"/>
              <a:t>in electron energy</a:t>
            </a:r>
          </a:p>
          <a:p>
            <a:pPr algn="ctr"/>
            <a:r>
              <a:rPr lang="en-US" sz="2000"/>
              <a:t>determination</a:t>
            </a:r>
          </a:p>
          <a:p>
            <a:pPr algn="ctr"/>
            <a:r>
              <a:rPr lang="en-US" sz="2000"/>
              <a:t>increase rapidly</a:t>
            </a:r>
          </a:p>
          <a:p>
            <a:pPr algn="ctr"/>
            <a:r>
              <a:rPr lang="en-US" sz="2000"/>
              <a:t>for </a:t>
            </a:r>
            <a:r>
              <a:rPr lang="en-US" sz="2000" i="1"/>
              <a:t>E</a:t>
            </a:r>
            <a:r>
              <a:rPr lang="en-US" sz="2000" baseline="-25000"/>
              <a:t>e</a:t>
            </a:r>
            <a:r>
              <a:rPr lang="en-US" sz="2000"/>
              <a:t> ≳ 3 GeV.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7711E6C-A7D1-9C40-CCFF-5E55D59F86D2}"/>
              </a:ext>
            </a:extLst>
          </p:cNvPr>
          <p:cNvSpPr txBox="1"/>
          <p:nvPr/>
        </p:nvSpPr>
        <p:spPr>
          <a:xfrm>
            <a:off x="1163554" y="1102340"/>
            <a:ext cx="1015027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dirty="0">
                <a:solidFill>
                  <a:srgbClr val="FF0000"/>
                </a:solidFill>
              </a:rPr>
              <a:t>B. Pollock et al., “Two-screen method for determining electron beam energy and deflection from laser </a:t>
            </a:r>
            <a:r>
              <a:rPr lang="en-US" sz="1400" dirty="0" err="1">
                <a:solidFill>
                  <a:srgbClr val="FF0000"/>
                </a:solidFill>
              </a:rPr>
              <a:t>wakefield</a:t>
            </a:r>
            <a:r>
              <a:rPr lang="en-US" sz="1400" dirty="0">
                <a:solidFill>
                  <a:srgbClr val="FF0000"/>
                </a:solidFill>
              </a:rPr>
              <a:t> acceleration,” </a:t>
            </a:r>
          </a:p>
          <a:p>
            <a:pPr algn="ctr"/>
            <a:r>
              <a:rPr lang="en-US" sz="1400" dirty="0">
                <a:solidFill>
                  <a:srgbClr val="FF0000"/>
                </a:solidFill>
              </a:rPr>
              <a:t>Particle Accelerator Conference (2009) </a:t>
            </a:r>
          </a:p>
        </p:txBody>
      </p:sp>
      <p:pic>
        <p:nvPicPr>
          <p:cNvPr id="13" name="Picture 12" descr="http://w3.campusexplorer.com/media/376x262/media-2A09DA8D.png">
            <a:extLst>
              <a:ext uri="{FF2B5EF4-FFF2-40B4-BE49-F238E27FC236}">
                <a16:creationId xmlns:a16="http://schemas.microsoft.com/office/drawing/2014/main" id="{E7504F0D-A50B-7851-EE70-E0DEBC59078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9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2543" b="14681"/>
          <a:stretch/>
        </p:blipFill>
        <p:spPr bwMode="auto">
          <a:xfrm>
            <a:off x="0" y="0"/>
            <a:ext cx="1528547" cy="7397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272090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0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22">
            <a:extLst>
              <a:ext uri="{FF2B5EF4-FFF2-40B4-BE49-F238E27FC236}">
                <a16:creationId xmlns:a16="http://schemas.microsoft.com/office/drawing/2014/main" id="{D8FAF4A4-8D6A-23AE-A4DD-E639BBEE8F36}"/>
              </a:ext>
            </a:extLst>
          </p:cNvPr>
          <p:cNvSpPr/>
          <p:nvPr/>
        </p:nvSpPr>
        <p:spPr>
          <a:xfrm>
            <a:off x="0" y="0"/>
            <a:ext cx="12699999" cy="773182"/>
          </a:xfrm>
          <a:prstGeom prst="rect">
            <a:avLst/>
          </a:prstGeom>
          <a:gradFill flip="none" rotWithShape="1">
            <a:gsLst>
              <a:gs pos="0">
                <a:schemeClr val="bg1"/>
              </a:gs>
              <a:gs pos="50000">
                <a:srgbClr val="E9AF7F"/>
              </a:gs>
              <a:gs pos="100000">
                <a:schemeClr val="accent6">
                  <a:shade val="100000"/>
                  <a:satMod val="115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32" tIns="60916" rIns="121832" bIns="60916"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grpSp>
        <p:nvGrpSpPr>
          <p:cNvPr id="29" name="Group 28">
            <a:extLst>
              <a:ext uri="{FF2B5EF4-FFF2-40B4-BE49-F238E27FC236}">
                <a16:creationId xmlns:a16="http://schemas.microsoft.com/office/drawing/2014/main" id="{112F06F3-64B4-4245-4D78-1D03FE9E5520}"/>
              </a:ext>
            </a:extLst>
          </p:cNvPr>
          <p:cNvGrpSpPr/>
          <p:nvPr/>
        </p:nvGrpSpPr>
        <p:grpSpPr>
          <a:xfrm>
            <a:off x="53788" y="5590183"/>
            <a:ext cx="9767160" cy="1852429"/>
            <a:chOff x="53788" y="5590183"/>
            <a:chExt cx="9767160" cy="1852429"/>
          </a:xfrm>
        </p:grpSpPr>
        <p:pic>
          <p:nvPicPr>
            <p:cNvPr id="91" name="Picture 38" descr="fig_setup_IP1.png"/>
            <p:cNvPicPr/>
            <p:nvPr/>
          </p:nvPicPr>
          <p:blipFill>
            <a:blip r:embed="rId2"/>
            <a:stretch/>
          </p:blipFill>
          <p:spPr>
            <a:xfrm>
              <a:off x="53788" y="5590183"/>
              <a:ext cx="9767160" cy="1852429"/>
            </a:xfrm>
            <a:prstGeom prst="rect">
              <a:avLst/>
            </a:prstGeom>
            <a:ln w="0">
              <a:noFill/>
            </a:ln>
          </p:spPr>
        </p:pic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38A772AF-0D2A-2FEE-CA3E-E6AD0E283446}"/>
                </a:ext>
              </a:extLst>
            </p:cNvPr>
            <p:cNvSpPr txBox="1"/>
            <p:nvPr/>
          </p:nvSpPr>
          <p:spPr>
            <a:xfrm>
              <a:off x="2449866" y="5705653"/>
              <a:ext cx="1813317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>
                  <a:solidFill>
                    <a:schemeClr val="bg1"/>
                  </a:solidFill>
                </a:rPr>
                <a:t>electron signal</a:t>
              </a:r>
            </a:p>
          </p:txBody>
        </p:sp>
      </p:grpSp>
      <p:sp>
        <p:nvSpPr>
          <p:cNvPr id="89" name="PlaceHolder 1"/>
          <p:cNvSpPr>
            <a:spLocks noGrp="1"/>
          </p:cNvSpPr>
          <p:nvPr>
            <p:ph type="title"/>
          </p:nvPr>
        </p:nvSpPr>
        <p:spPr>
          <a:xfrm>
            <a:off x="2403199" y="34507"/>
            <a:ext cx="10284120" cy="706792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>
              <a:lnSpc>
                <a:spcPct val="100000"/>
              </a:lnSpc>
              <a:buNone/>
            </a:pPr>
            <a:r>
              <a:rPr lang="en-US" sz="3200" b="1" strike="noStrike" spc="-1" dirty="0">
                <a:solidFill>
                  <a:srgbClr val="000000"/>
                </a:solidFill>
                <a:latin typeface="+mn-lt"/>
              </a:rPr>
              <a:t>Fiducial wire e-spectrometer at Texas PW Laser</a:t>
            </a:r>
            <a:endParaRPr lang="en-US" sz="3200" b="0" strike="noStrike" spc="-1" dirty="0">
              <a:latin typeface="+mn-lt"/>
            </a:endParaRPr>
          </a:p>
        </p:txBody>
      </p:sp>
      <p:sp>
        <p:nvSpPr>
          <p:cNvPr id="90" name="TextBox 37"/>
          <p:cNvSpPr/>
          <p:nvPr/>
        </p:nvSpPr>
        <p:spPr>
          <a:xfrm>
            <a:off x="12285000" y="7213680"/>
            <a:ext cx="269640" cy="2570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 anchor="t">
            <a:spAutoFit/>
          </a:bodyPr>
          <a:lstStyle/>
          <a:p>
            <a:pPr>
              <a:lnSpc>
                <a:spcPct val="100000"/>
              </a:lnSpc>
              <a:buNone/>
            </a:pPr>
            <a:r>
              <a:rPr lang="en-US" sz="1100" b="0" strike="noStrike" spc="-1">
                <a:solidFill>
                  <a:srgbClr val="000000"/>
                </a:solidFill>
                <a:latin typeface="Calibri"/>
                <a:ea typeface="DejaVu Sans"/>
              </a:rPr>
              <a:t>1</a:t>
            </a:r>
            <a:endParaRPr lang="en-US" sz="1100" b="0" strike="noStrike" spc="-1">
              <a:latin typeface="Arial"/>
            </a:endParaRPr>
          </a:p>
        </p:txBody>
      </p:sp>
      <p:pic>
        <p:nvPicPr>
          <p:cNvPr id="94" name="Picture 40" descr="fig_setup.png"/>
          <p:cNvPicPr/>
          <p:nvPr/>
        </p:nvPicPr>
        <p:blipFill>
          <a:blip r:embed="rId3"/>
          <a:stretch/>
        </p:blipFill>
        <p:spPr>
          <a:xfrm>
            <a:off x="1197360" y="1656000"/>
            <a:ext cx="10284120" cy="3351240"/>
          </a:xfrm>
          <a:prstGeom prst="rect">
            <a:avLst/>
          </a:prstGeom>
          <a:ln w="0">
            <a:noFill/>
          </a:ln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A7E3631D-7E5A-D3B6-B3CA-18F03D5004F7}"/>
              </a:ext>
            </a:extLst>
          </p:cNvPr>
          <p:cNvSpPr txBox="1"/>
          <p:nvPr/>
        </p:nvSpPr>
        <p:spPr>
          <a:xfrm>
            <a:off x="923270" y="698222"/>
            <a:ext cx="359880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/>
              <a:t>1</a:t>
            </a:r>
            <a:r>
              <a:rPr lang="en-US" sz="1400" baseline="30000"/>
              <a:t>st</a:t>
            </a:r>
            <a:r>
              <a:rPr lang="en-US" sz="1400"/>
              <a:t> prototype deployed:  </a:t>
            </a:r>
          </a:p>
          <a:p>
            <a:pPr algn="ctr"/>
            <a:r>
              <a:rPr lang="en-US" sz="1400">
                <a:solidFill>
                  <a:srgbClr val="FF0000"/>
                </a:solidFill>
              </a:rPr>
              <a:t>Wang </a:t>
            </a:r>
            <a:r>
              <a:rPr lang="en-US" sz="1400" i="1">
                <a:solidFill>
                  <a:srgbClr val="FF0000"/>
                </a:solidFill>
              </a:rPr>
              <a:t>et al</a:t>
            </a:r>
            <a:r>
              <a:rPr lang="en-US" sz="1400">
                <a:solidFill>
                  <a:srgbClr val="FF0000"/>
                </a:solidFill>
              </a:rPr>
              <a:t>., </a:t>
            </a:r>
            <a:r>
              <a:rPr lang="en-US" sz="1400" i="1">
                <a:solidFill>
                  <a:srgbClr val="FF0000"/>
                </a:solidFill>
              </a:rPr>
              <a:t>Nat. Commun</a:t>
            </a:r>
            <a:r>
              <a:rPr lang="en-US" sz="1400">
                <a:solidFill>
                  <a:srgbClr val="FF0000"/>
                </a:solidFill>
              </a:rPr>
              <a:t>. </a:t>
            </a:r>
            <a:r>
              <a:rPr lang="en-US" sz="1400" b="1">
                <a:solidFill>
                  <a:srgbClr val="FF0000"/>
                </a:solidFill>
              </a:rPr>
              <a:t>4</a:t>
            </a:r>
            <a:r>
              <a:rPr lang="en-US" sz="1400">
                <a:solidFill>
                  <a:srgbClr val="FF0000"/>
                </a:solidFill>
              </a:rPr>
              <a:t>, 1988 (2013) 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79B006CB-A7D7-D423-809B-1D87EF956470}"/>
              </a:ext>
            </a:extLst>
          </p:cNvPr>
          <p:cNvSpPr/>
          <p:nvPr/>
        </p:nvSpPr>
        <p:spPr>
          <a:xfrm>
            <a:off x="7828236" y="3317765"/>
            <a:ext cx="1204925" cy="1004853"/>
          </a:xfrm>
          <a:prstGeom prst="rect">
            <a:avLst/>
          </a:prstGeom>
          <a:noFill/>
          <a:ln w="28575">
            <a:solidFill>
              <a:srgbClr val="FF00ED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1C52592-90F2-7285-7E4B-04786AFB199A}"/>
              </a:ext>
            </a:extLst>
          </p:cNvPr>
          <p:cNvSpPr txBox="1"/>
          <p:nvPr/>
        </p:nvSpPr>
        <p:spPr>
          <a:xfrm>
            <a:off x="7625386" y="4323740"/>
            <a:ext cx="198483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FF00ED"/>
                </a:solidFill>
              </a:rPr>
              <a:t>diameter: 127 µm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C462788C-5759-1B6F-CE80-612F7C11A911}"/>
                  </a:ext>
                </a:extLst>
              </p:cNvPr>
              <p:cNvSpPr txBox="1"/>
              <p:nvPr/>
            </p:nvSpPr>
            <p:spPr>
              <a:xfrm>
                <a:off x="6140939" y="4268830"/>
                <a:ext cx="1475532" cy="92333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solidFill>
                              <a:srgbClr val="1005FF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>
                            <a:solidFill>
                              <a:srgbClr val="1005FF"/>
                            </a:solidFill>
                            <a:latin typeface="Cambria Math" panose="02040503050406030204" pitchFamily="18" charset="0"/>
                          </a:rPr>
                          <m:t>𝐵</m:t>
                        </m:r>
                      </m:e>
                      <m:sub>
                        <m:r>
                          <a:rPr lang="en-US" b="0" i="1">
                            <a:solidFill>
                              <a:srgbClr val="1005FF"/>
                            </a:solidFill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  <m:r>
                      <a:rPr lang="en-US" b="0" i="1">
                        <a:solidFill>
                          <a:srgbClr val="1005FF"/>
                        </a:solidFill>
                        <a:latin typeface="Cambria Math" panose="02040503050406030204" pitchFamily="18" charset="0"/>
                      </a:rPr>
                      <m:t>=1.1</m:t>
                    </m:r>
                  </m:oMath>
                </a14:m>
                <a:r>
                  <a:rPr lang="en-US">
                    <a:solidFill>
                      <a:srgbClr val="1005FF"/>
                    </a:solidFill>
                  </a:rPr>
                  <a:t>T</a:t>
                </a:r>
              </a:p>
              <a:p>
                <a:pPr algn="ctr"/>
                <a:r>
                  <a:rPr lang="en-US">
                    <a:solidFill>
                      <a:srgbClr val="1005FF"/>
                    </a:solidFill>
                  </a:rPr>
                  <a:t>4×4cm</a:t>
                </a:r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type m:val="lin"/>
                          <m:ctrlPr>
                            <a:rPr lang="en-US" i="1">
                              <a:solidFill>
                                <a:srgbClr val="1005FF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i="1">
                                  <a:solidFill>
                                    <a:srgbClr val="1005FF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i="1">
                                  <a:solidFill>
                                    <a:srgbClr val="1005FF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𝜎</m:t>
                              </m:r>
                            </m:e>
                            <m:sub>
                              <m:r>
                                <a:rPr lang="en-US" b="0" i="1">
                                  <a:solidFill>
                                    <a:srgbClr val="1005FF"/>
                                  </a:solidFill>
                                  <a:latin typeface="Cambria Math" panose="02040503050406030204" pitchFamily="18" charset="0"/>
                                </a:rPr>
                                <m:t>𝐵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en-US" i="1">
                                  <a:solidFill>
                                    <a:srgbClr val="1005FF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0" i="1">
                                  <a:solidFill>
                                    <a:srgbClr val="1005FF"/>
                                  </a:solidFill>
                                  <a:latin typeface="Cambria Math" panose="02040503050406030204" pitchFamily="18" charset="0"/>
                                </a:rPr>
                                <m:t>𝐵</m:t>
                              </m:r>
                            </m:e>
                            <m:sub>
                              <m:r>
                                <a:rPr lang="en-US" b="0" i="1">
                                  <a:solidFill>
                                    <a:srgbClr val="1005FF"/>
                                  </a:solidFill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sub>
                          </m:sSub>
                          <m:r>
                            <a:rPr lang="en-US" i="1">
                              <a:solidFill>
                                <a:srgbClr val="1005FF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≈</m:t>
                          </m:r>
                          <m:r>
                            <a:rPr lang="en-US" b="0" i="1">
                              <a:solidFill>
                                <a:srgbClr val="1005FF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.01</m:t>
                          </m:r>
                        </m:den>
                      </m:f>
                    </m:oMath>
                  </m:oMathPara>
                </a14:m>
                <a:endParaRPr lang="en-US">
                  <a:solidFill>
                    <a:srgbClr val="1005FF"/>
                  </a:solidFill>
                </a:endParaRPr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C462788C-5759-1B6F-CE80-612F7C11A91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40939" y="4268830"/>
                <a:ext cx="1475532" cy="923330"/>
              </a:xfrm>
              <a:prstGeom prst="rect">
                <a:avLst/>
              </a:prstGeom>
              <a:blipFill>
                <a:blip r:embed="rId4"/>
                <a:stretch>
                  <a:fillRect l="-4274" t="-2740" b="-6986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3CC02C77-5A09-1BB8-5C96-60347336CF55}"/>
                  </a:ext>
                </a:extLst>
              </p:cNvPr>
              <p:cNvSpPr txBox="1"/>
              <p:nvPr/>
            </p:nvSpPr>
            <p:spPr>
              <a:xfrm>
                <a:off x="6037066" y="1012535"/>
                <a:ext cx="3842911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𝐿</m:t>
                      </m:r>
                      <m:r>
                        <a:rPr lang="en-US" sz="2800" b="0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sz="2800" b="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800" b="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𝐿</m:t>
                          </m:r>
                        </m:e>
                        <m:sub>
                          <m:r>
                            <a:rPr lang="en-US" sz="2800" b="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  <m:r>
                        <a:rPr lang="en-US" sz="2800" b="0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US" sz="2800" b="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800" b="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𝐿</m:t>
                          </m:r>
                        </m:e>
                        <m:sub>
                          <m:r>
                            <a:rPr lang="en-US" sz="2800" b="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n-US" sz="2800" b="0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US" sz="2800" b="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800" b="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𝐿</m:t>
                          </m:r>
                        </m:e>
                        <m:sub>
                          <m:r>
                            <a:rPr lang="en-US" sz="2800" b="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en-US" sz="2800" b="0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≲3</m:t>
                      </m:r>
                      <m:r>
                        <a:rPr lang="en-US" sz="2800" b="0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𝑚</m:t>
                      </m:r>
                    </m:oMath>
                  </m:oMathPara>
                </a14:m>
                <a:endParaRPr lang="en-US" sz="280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3CC02C77-5A09-1BB8-5C96-60347336CF5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37066" y="1012535"/>
                <a:ext cx="3842911" cy="523220"/>
              </a:xfrm>
              <a:prstGeom prst="rect">
                <a:avLst/>
              </a:prstGeom>
              <a:blipFill>
                <a:blip r:embed="rId5"/>
                <a:stretch>
                  <a:fillRect b="-476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TextBox 6">
            <a:extLst>
              <a:ext uri="{FF2B5EF4-FFF2-40B4-BE49-F238E27FC236}">
                <a16:creationId xmlns:a16="http://schemas.microsoft.com/office/drawing/2014/main" id="{6D800FDD-86F3-2782-A442-AC1FBB1F0605}"/>
              </a:ext>
            </a:extLst>
          </p:cNvPr>
          <p:cNvSpPr txBox="1"/>
          <p:nvPr/>
        </p:nvSpPr>
        <p:spPr>
          <a:xfrm>
            <a:off x="7184010" y="594449"/>
            <a:ext cx="155363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>
                <a:solidFill>
                  <a:srgbClr val="FF0000"/>
                </a:solidFill>
              </a:rPr>
              <a:t>“compact”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086800C8-5993-F3F1-B7CC-C8D3D7188D0A}"/>
                  </a:ext>
                </a:extLst>
              </p:cNvPr>
              <p:cNvSpPr txBox="1"/>
              <p:nvPr/>
            </p:nvSpPr>
            <p:spPr>
              <a:xfrm>
                <a:off x="7625386" y="4581157"/>
                <a:ext cx="4918141" cy="47551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sSubSup>
                      <m:sSubSupPr>
                        <m:ctrlPr>
                          <a:rPr lang="en-US" i="1">
                            <a:solidFill>
                              <a:srgbClr val="FF00ED"/>
                            </a:solidFill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i="1">
                            <a:solidFill>
                              <a:srgbClr val="FF00ED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𝜎</m:t>
                        </m:r>
                      </m:e>
                      <m:sub>
                        <m:r>
                          <a:rPr lang="en-US" b="0" i="1">
                            <a:solidFill>
                              <a:srgbClr val="FF00ED"/>
                            </a:solidFill>
                            <a:latin typeface="Cambria Math" panose="02040503050406030204" pitchFamily="18" charset="0"/>
                          </a:rPr>
                          <m:t>𝑓</m:t>
                        </m:r>
                      </m:sub>
                      <m:sup>
                        <m:r>
                          <a:rPr lang="en-US" b="0" i="1">
                            <a:solidFill>
                              <a:srgbClr val="FF00ED"/>
                            </a:solidFill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US" b="0" i="1">
                            <a:solidFill>
                              <a:srgbClr val="FF00ED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⊥)</m:t>
                        </m:r>
                      </m:sup>
                    </m:sSubSup>
                    <m:r>
                      <a:rPr lang="en-US" i="1">
                        <a:solidFill>
                          <a:srgbClr val="FF00ED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≈</m:t>
                    </m:r>
                    <m:r>
                      <a:rPr lang="en-US" b="0" i="1">
                        <a:solidFill>
                          <a:srgbClr val="FF00ED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25µ</m:t>
                    </m:r>
                    <m:r>
                      <a:rPr lang="en-US" b="0" i="1">
                        <a:solidFill>
                          <a:srgbClr val="FF00ED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𝑚</m:t>
                    </m:r>
                  </m:oMath>
                </a14:m>
                <a:r>
                  <a:rPr lang="en-US" dirty="0">
                    <a:solidFill>
                      <a:srgbClr val="FF00ED"/>
                    </a:solidFill>
                  </a:rPr>
                  <a:t> </a:t>
                </a:r>
                <a:r>
                  <a:rPr lang="en-US" sz="1600" dirty="0">
                    <a:solidFill>
                      <a:srgbClr val="FF00ED"/>
                    </a:solidFill>
                  </a:rPr>
                  <a:t>(ISO 2768 CNC machining precision)</a:t>
                </a:r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086800C8-5993-F3F1-B7CC-C8D3D7188D0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25386" y="4581157"/>
                <a:ext cx="4918141" cy="475515"/>
              </a:xfrm>
              <a:prstGeom prst="rect">
                <a:avLst/>
              </a:prstGeom>
              <a:blipFill>
                <a:blip r:embed="rId6"/>
                <a:stretch>
                  <a:fillRect b="-769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Rectangle 8">
            <a:extLst>
              <a:ext uri="{FF2B5EF4-FFF2-40B4-BE49-F238E27FC236}">
                <a16:creationId xmlns:a16="http://schemas.microsoft.com/office/drawing/2014/main" id="{07CECCAD-19A9-1322-A5C1-9D683D0C6C82}"/>
              </a:ext>
            </a:extLst>
          </p:cNvPr>
          <p:cNvSpPr/>
          <p:nvPr/>
        </p:nvSpPr>
        <p:spPr>
          <a:xfrm>
            <a:off x="4918074" y="3629025"/>
            <a:ext cx="461843" cy="247650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96ACEE9-C65F-6E7B-3B62-A115CB08EFFE}"/>
              </a:ext>
            </a:extLst>
          </p:cNvPr>
          <p:cNvSpPr txBox="1"/>
          <p:nvPr/>
        </p:nvSpPr>
        <p:spPr>
          <a:xfrm>
            <a:off x="4791334" y="4044055"/>
            <a:ext cx="73930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>
                <a:solidFill>
                  <a:srgbClr val="FF0000"/>
                </a:solidFill>
              </a:rPr>
              <a:t>7 cm</a:t>
            </a: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F855448A-E266-D444-E1B0-16276B5BAA97}"/>
              </a:ext>
            </a:extLst>
          </p:cNvPr>
          <p:cNvGrpSpPr/>
          <p:nvPr/>
        </p:nvGrpSpPr>
        <p:grpSpPr>
          <a:xfrm>
            <a:off x="5323347" y="2086052"/>
            <a:ext cx="1393523" cy="1637809"/>
            <a:chOff x="5323347" y="2086052"/>
            <a:chExt cx="1393523" cy="1637809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1" name="TextBox 10">
                  <a:extLst>
                    <a:ext uri="{FF2B5EF4-FFF2-40B4-BE49-F238E27FC236}">
                      <a16:creationId xmlns:a16="http://schemas.microsoft.com/office/drawing/2014/main" id="{0A22ECDC-E0FD-8522-D55F-B5E40F4554E4}"/>
                    </a:ext>
                  </a:extLst>
                </p:cNvPr>
                <p:cNvSpPr txBox="1"/>
                <p:nvPr/>
              </p:nvSpPr>
              <p:spPr>
                <a:xfrm>
                  <a:off x="5323347" y="2086052"/>
                  <a:ext cx="1393523" cy="114031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 algn="ctr"/>
                  <a:r>
                    <a:rPr lang="en-US" sz="1600">
                      <a:solidFill>
                        <a:srgbClr val="FF0000"/>
                      </a:solidFill>
                    </a:rPr>
                    <a:t>e</a:t>
                  </a:r>
                  <a:r>
                    <a:rPr lang="en-US" sz="1600" baseline="30000">
                      <a:solidFill>
                        <a:srgbClr val="FF0000"/>
                      </a:solidFill>
                    </a:rPr>
                    <a:t>-</a:t>
                  </a:r>
                  <a:r>
                    <a:rPr lang="en-US" sz="1600">
                      <a:solidFill>
                        <a:srgbClr val="FF0000"/>
                      </a:solidFill>
                    </a:rPr>
                    <a:t>/X-ray </a:t>
                  </a:r>
                </a:p>
                <a:p>
                  <a:pPr algn="ctr"/>
                  <a:r>
                    <a:rPr lang="en-US" sz="1600">
                      <a:solidFill>
                        <a:srgbClr val="FF0000"/>
                      </a:solidFill>
                    </a:rPr>
                    <a:t>source</a:t>
                  </a:r>
                </a:p>
                <a:p>
                  <a:pPr algn="ctr"/>
                  <a:r>
                    <a:rPr lang="en-US" sz="1600">
                      <a:solidFill>
                        <a:srgbClr val="FF0000"/>
                      </a:solidFill>
                    </a:rPr>
                    <a:t>location:</a:t>
                  </a:r>
                </a:p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Sup>
                          <m:sSubSupPr>
                            <m:ctrlPr>
                              <a:rPr lang="en-US" sz="160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en-US" sz="160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𝜎</m:t>
                            </m:r>
                          </m:e>
                          <m:sub>
                            <m:r>
                              <a:rPr lang="en-US" sz="1600" b="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0</m:t>
                            </m:r>
                          </m:sub>
                          <m:sup>
                            <m:r>
                              <a:rPr lang="en-US" sz="1600" b="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(</m:t>
                            </m:r>
                            <m:r>
                              <a:rPr lang="en-US" sz="1600" b="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⊥)</m:t>
                            </m:r>
                          </m:sup>
                        </m:sSubSup>
                        <m:r>
                          <a:rPr lang="en-US" sz="16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≈</m:t>
                        </m:r>
                        <m:r>
                          <a:rPr lang="en-US" sz="1600" b="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75µ</m:t>
                        </m:r>
                        <m:r>
                          <a:rPr lang="en-US" sz="1600" b="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𝑚</m:t>
                        </m:r>
                      </m:oMath>
                    </m:oMathPara>
                  </a14:m>
                  <a:endParaRPr lang="en-US" sz="1600">
                    <a:solidFill>
                      <a:srgbClr val="FF0000"/>
                    </a:solidFill>
                  </a:endParaRPr>
                </a:p>
              </p:txBody>
            </p:sp>
          </mc:Choice>
          <mc:Fallback xmlns="">
            <p:sp>
              <p:nvSpPr>
                <p:cNvPr id="11" name="TextBox 10">
                  <a:extLst>
                    <a:ext uri="{FF2B5EF4-FFF2-40B4-BE49-F238E27FC236}">
                      <a16:creationId xmlns:a16="http://schemas.microsoft.com/office/drawing/2014/main" id="{0A22ECDC-E0FD-8522-D55F-B5E40F4554E4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323347" y="2086052"/>
                  <a:ext cx="1393523" cy="1140312"/>
                </a:xfrm>
                <a:prstGeom prst="rect">
                  <a:avLst/>
                </a:prstGeom>
                <a:blipFill>
                  <a:blip r:embed="rId7"/>
                  <a:stretch>
                    <a:fillRect t="-2222" b="-1111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12" name="Freeform 11">
              <a:extLst>
                <a:ext uri="{FF2B5EF4-FFF2-40B4-BE49-F238E27FC236}">
                  <a16:creationId xmlns:a16="http://schemas.microsoft.com/office/drawing/2014/main" id="{99AFBEBD-91CF-03B6-8489-D3AC4AE65031}"/>
                </a:ext>
              </a:extLst>
            </p:cNvPr>
            <p:cNvSpPr/>
            <p:nvPr/>
          </p:nvSpPr>
          <p:spPr>
            <a:xfrm>
              <a:off x="5433391" y="3180522"/>
              <a:ext cx="516835" cy="543339"/>
            </a:xfrm>
            <a:custGeom>
              <a:avLst/>
              <a:gdLst>
                <a:gd name="connsiteX0" fmla="*/ 516835 w 516835"/>
                <a:gd name="connsiteY0" fmla="*/ 0 h 543339"/>
                <a:gd name="connsiteX1" fmla="*/ 397566 w 516835"/>
                <a:gd name="connsiteY1" fmla="*/ 238539 h 543339"/>
                <a:gd name="connsiteX2" fmla="*/ 265044 w 516835"/>
                <a:gd name="connsiteY2" fmla="*/ 384313 h 543339"/>
                <a:gd name="connsiteX3" fmla="*/ 92766 w 516835"/>
                <a:gd name="connsiteY3" fmla="*/ 490330 h 543339"/>
                <a:gd name="connsiteX4" fmla="*/ 0 w 516835"/>
                <a:gd name="connsiteY4" fmla="*/ 543339 h 543339"/>
                <a:gd name="connsiteX5" fmla="*/ 0 w 516835"/>
                <a:gd name="connsiteY5" fmla="*/ 543339 h 5433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16835" h="543339">
                  <a:moveTo>
                    <a:pt x="516835" y="0"/>
                  </a:moveTo>
                  <a:cubicBezTo>
                    <a:pt x="478183" y="87243"/>
                    <a:pt x="439531" y="174487"/>
                    <a:pt x="397566" y="238539"/>
                  </a:cubicBezTo>
                  <a:cubicBezTo>
                    <a:pt x="355601" y="302591"/>
                    <a:pt x="315844" y="342348"/>
                    <a:pt x="265044" y="384313"/>
                  </a:cubicBezTo>
                  <a:cubicBezTo>
                    <a:pt x="214244" y="426278"/>
                    <a:pt x="136940" y="463826"/>
                    <a:pt x="92766" y="490330"/>
                  </a:cubicBezTo>
                  <a:cubicBezTo>
                    <a:pt x="48592" y="516834"/>
                    <a:pt x="0" y="543339"/>
                    <a:pt x="0" y="543339"/>
                  </a:cubicBezTo>
                  <a:lnTo>
                    <a:pt x="0" y="543339"/>
                  </a:lnTo>
                </a:path>
              </a:pathLst>
            </a:custGeom>
            <a:noFill/>
            <a:ln>
              <a:solidFill>
                <a:srgbClr val="FF0000"/>
              </a:solidFill>
              <a:headEnd type="none" w="med" len="med"/>
              <a:tailEnd type="arrow" w="med" len="med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4" name="Rectangle 13">
            <a:extLst>
              <a:ext uri="{FF2B5EF4-FFF2-40B4-BE49-F238E27FC236}">
                <a16:creationId xmlns:a16="http://schemas.microsoft.com/office/drawing/2014/main" id="{0912DF23-135D-3349-A51F-F6DED3D6456D}"/>
              </a:ext>
            </a:extLst>
          </p:cNvPr>
          <p:cNvSpPr/>
          <p:nvPr/>
        </p:nvSpPr>
        <p:spPr>
          <a:xfrm>
            <a:off x="6660734" y="3529634"/>
            <a:ext cx="461843" cy="451815"/>
          </a:xfrm>
          <a:prstGeom prst="rect">
            <a:avLst/>
          </a:prstGeom>
          <a:noFill/>
          <a:ln w="28575">
            <a:solidFill>
              <a:srgbClr val="1005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2C34A73D-ADB3-4DC6-309E-8A0FA0D0254C}"/>
              </a:ext>
            </a:extLst>
          </p:cNvPr>
          <p:cNvSpPr txBox="1"/>
          <p:nvPr/>
        </p:nvSpPr>
        <p:spPr>
          <a:xfrm>
            <a:off x="359116" y="3287443"/>
            <a:ext cx="813043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>
                <a:solidFill>
                  <a:srgbClr val="FF0000"/>
                </a:solidFill>
              </a:rPr>
              <a:t>150 J,</a:t>
            </a:r>
          </a:p>
          <a:p>
            <a:pPr algn="ctr"/>
            <a:r>
              <a:rPr lang="en-US">
                <a:solidFill>
                  <a:srgbClr val="FF0000"/>
                </a:solidFill>
              </a:rPr>
              <a:t>150 fs</a:t>
            </a:r>
          </a:p>
          <a:p>
            <a:pPr algn="ctr"/>
            <a:r>
              <a:rPr lang="en-US">
                <a:solidFill>
                  <a:srgbClr val="FF0000"/>
                </a:solidFill>
              </a:rPr>
              <a:t>f/45</a:t>
            </a:r>
          </a:p>
        </p:txBody>
      </p:sp>
      <p:grpSp>
        <p:nvGrpSpPr>
          <p:cNvPr id="30" name="Group 29">
            <a:extLst>
              <a:ext uri="{FF2B5EF4-FFF2-40B4-BE49-F238E27FC236}">
                <a16:creationId xmlns:a16="http://schemas.microsoft.com/office/drawing/2014/main" id="{61F7ECA6-A70D-862E-4652-AF6FE3AA86D2}"/>
              </a:ext>
            </a:extLst>
          </p:cNvPr>
          <p:cNvGrpSpPr/>
          <p:nvPr/>
        </p:nvGrpSpPr>
        <p:grpSpPr>
          <a:xfrm>
            <a:off x="7343084" y="5159973"/>
            <a:ext cx="1684820" cy="1680664"/>
            <a:chOff x="7343084" y="5159973"/>
            <a:chExt cx="1684820" cy="1680664"/>
          </a:xfrm>
        </p:grpSpPr>
        <p:sp>
          <p:nvSpPr>
            <p:cNvPr id="92" name="Freeform 35"/>
            <p:cNvSpPr/>
            <p:nvPr/>
          </p:nvSpPr>
          <p:spPr>
            <a:xfrm>
              <a:off x="7343085" y="5775102"/>
              <a:ext cx="970196" cy="1065535"/>
            </a:xfrm>
            <a:custGeom>
              <a:avLst/>
              <a:gdLst/>
              <a:ahLst/>
              <a:cxnLst/>
              <a:rect l="l" t="t" r="r" b="b"/>
              <a:pathLst>
                <a:path w="428625" h="429300">
                  <a:moveTo>
                    <a:pt x="0" y="429300"/>
                  </a:moveTo>
                  <a:lnTo>
                    <a:pt x="0" y="0"/>
                  </a:lnTo>
                  <a:lnTo>
                    <a:pt x="428625" y="0"/>
                  </a:lnTo>
                  <a:lnTo>
                    <a:pt x="428625" y="429300"/>
                  </a:lnTo>
                  <a:lnTo>
                    <a:pt x="0" y="429300"/>
                  </a:lnTo>
                </a:path>
              </a:pathLst>
            </a:custGeom>
            <a:noFill/>
            <a:ln w="25400">
              <a:solidFill>
                <a:srgbClr val="FF0000"/>
              </a:solidFill>
              <a:round/>
              <a:headEnd type="triangle" w="med" len="med"/>
            </a:ln>
            <a:effectLst>
              <a:outerShdw blurRad="39960" dist="23040" dir="5400000" rotWithShape="0">
                <a:srgbClr val="000000">
                  <a:alpha val="35000"/>
                </a:srgb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/>
          </p:style>
          <p:txBody>
            <a:bodyPr/>
            <a:lstStyle/>
            <a:p>
              <a:endParaRPr lang="en-US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5" name="TextBox 14">
                  <a:extLst>
                    <a:ext uri="{FF2B5EF4-FFF2-40B4-BE49-F238E27FC236}">
                      <a16:creationId xmlns:a16="http://schemas.microsoft.com/office/drawing/2014/main" id="{1B142D17-B30C-5B29-7340-26D4400176EF}"/>
                    </a:ext>
                  </a:extLst>
                </p:cNvPr>
                <p:cNvSpPr txBox="1"/>
                <p:nvPr/>
              </p:nvSpPr>
              <p:spPr>
                <a:xfrm>
                  <a:off x="7343084" y="5159973"/>
                  <a:ext cx="1684820" cy="400110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14:m>
                    <m:oMath xmlns:m="http://schemas.openxmlformats.org/officeDocument/2006/math">
                      <m:r>
                        <a:rPr lang="en-US" sz="2000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𝛽</m:t>
                      </m:r>
                    </m:oMath>
                  </a14:m>
                  <a:r>
                    <a:rPr lang="en-US" sz="2000">
                      <a:solidFill>
                        <a:srgbClr val="FF0000"/>
                      </a:solidFill>
                    </a:rPr>
                    <a:t>-tron X-rays</a:t>
                  </a:r>
                </a:p>
              </p:txBody>
            </p:sp>
          </mc:Choice>
          <mc:Fallback xmlns="">
            <p:sp>
              <p:nvSpPr>
                <p:cNvPr id="15" name="TextBox 14">
                  <a:extLst>
                    <a:ext uri="{FF2B5EF4-FFF2-40B4-BE49-F238E27FC236}">
                      <a16:creationId xmlns:a16="http://schemas.microsoft.com/office/drawing/2014/main" id="{1B142D17-B30C-5B29-7340-26D4400176EF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343084" y="5159973"/>
                  <a:ext cx="1684820" cy="400110"/>
                </a:xfrm>
                <a:prstGeom prst="rect">
                  <a:avLst/>
                </a:prstGeom>
                <a:blipFill>
                  <a:blip r:embed="rId9"/>
                  <a:stretch>
                    <a:fillRect l="-1504" t="-9375" r="-3008" b="-25000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21" name="Straight Arrow Connector 20">
              <a:extLst>
                <a:ext uri="{FF2B5EF4-FFF2-40B4-BE49-F238E27FC236}">
                  <a16:creationId xmlns:a16="http://schemas.microsoft.com/office/drawing/2014/main" id="{81279578-8A8C-626B-6E6B-2EA3C1C50DE8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7778516" y="5490634"/>
              <a:ext cx="8915" cy="215019"/>
            </a:xfrm>
            <a:prstGeom prst="straightConnector1">
              <a:avLst/>
            </a:prstGeom>
            <a:ln w="28575">
              <a:solidFill>
                <a:srgbClr val="FF0000"/>
              </a:solidFill>
              <a:headEnd type="none" w="med" len="med"/>
              <a:tailEnd type="arrow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1" name="Group 30">
            <a:extLst>
              <a:ext uri="{FF2B5EF4-FFF2-40B4-BE49-F238E27FC236}">
                <a16:creationId xmlns:a16="http://schemas.microsoft.com/office/drawing/2014/main" id="{4D73A0A7-ABB0-AF53-FAE5-332B449A380A}"/>
              </a:ext>
            </a:extLst>
          </p:cNvPr>
          <p:cNvGrpSpPr/>
          <p:nvPr/>
        </p:nvGrpSpPr>
        <p:grpSpPr>
          <a:xfrm>
            <a:off x="9027904" y="4966700"/>
            <a:ext cx="3618307" cy="2612760"/>
            <a:chOff x="9027904" y="4980347"/>
            <a:chExt cx="3618307" cy="2612760"/>
          </a:xfrm>
        </p:grpSpPr>
        <p:pic>
          <p:nvPicPr>
            <p:cNvPr id="93" name="Picture 39" descr="fig_setup_IP2.png"/>
            <p:cNvPicPr/>
            <p:nvPr/>
          </p:nvPicPr>
          <p:blipFill>
            <a:blip r:embed="rId10"/>
            <a:stretch/>
          </p:blipFill>
          <p:spPr>
            <a:xfrm>
              <a:off x="9332258" y="4980347"/>
              <a:ext cx="3313953" cy="2612760"/>
            </a:xfrm>
            <a:prstGeom prst="rect">
              <a:avLst/>
            </a:prstGeom>
            <a:ln w="0">
              <a:noFill/>
            </a:ln>
          </p:spPr>
        </p:pic>
        <p:cxnSp>
          <p:nvCxnSpPr>
            <p:cNvPr id="22" name="Straight Arrow Connector 21">
              <a:extLst>
                <a:ext uri="{FF2B5EF4-FFF2-40B4-BE49-F238E27FC236}">
                  <a16:creationId xmlns:a16="http://schemas.microsoft.com/office/drawing/2014/main" id="{590F1744-63B9-C30E-08F9-960A6BDE7A59}"/>
                </a:ext>
              </a:extLst>
            </p:cNvPr>
            <p:cNvCxnSpPr>
              <a:cxnSpLocks/>
            </p:cNvCxnSpPr>
            <p:nvPr/>
          </p:nvCxnSpPr>
          <p:spPr>
            <a:xfrm>
              <a:off x="9027904" y="5356842"/>
              <a:ext cx="611396" cy="0"/>
            </a:xfrm>
            <a:prstGeom prst="straightConnector1">
              <a:avLst/>
            </a:prstGeom>
            <a:ln w="28575">
              <a:solidFill>
                <a:srgbClr val="FF0000"/>
              </a:solidFill>
              <a:headEnd type="none" w="med" len="med"/>
              <a:tailEnd type="arrow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5" name="TextBox 24">
            <a:extLst>
              <a:ext uri="{FF2B5EF4-FFF2-40B4-BE49-F238E27FC236}">
                <a16:creationId xmlns:a16="http://schemas.microsoft.com/office/drawing/2014/main" id="{CAAE5D62-CD56-A2F6-E314-3203ECEE0623}"/>
              </a:ext>
            </a:extLst>
          </p:cNvPr>
          <p:cNvSpPr txBox="1"/>
          <p:nvPr/>
        </p:nvSpPr>
        <p:spPr>
          <a:xfrm>
            <a:off x="11334417" y="3184198"/>
            <a:ext cx="1342034" cy="113877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>
                <a:solidFill>
                  <a:srgbClr val="00A90F"/>
                </a:solidFill>
              </a:rPr>
              <a:t>Fujifilm</a:t>
            </a:r>
          </a:p>
          <a:p>
            <a:pPr algn="ctr"/>
            <a:r>
              <a:rPr lang="en-US">
                <a:solidFill>
                  <a:srgbClr val="00A90F"/>
                </a:solidFill>
              </a:rPr>
              <a:t>BAS—IP</a:t>
            </a:r>
          </a:p>
          <a:p>
            <a:pPr algn="ctr"/>
            <a:r>
              <a:rPr lang="en-US" sz="1600">
                <a:solidFill>
                  <a:srgbClr val="00A90F"/>
                </a:solidFill>
              </a:rPr>
              <a:t>50 or 100µm</a:t>
            </a:r>
          </a:p>
          <a:p>
            <a:pPr algn="ctr"/>
            <a:r>
              <a:rPr lang="en-US" sz="1600">
                <a:solidFill>
                  <a:srgbClr val="00A90F"/>
                </a:solidFill>
              </a:rPr>
              <a:t>pixels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A5D9EE14-DE19-7ACB-AC9B-5BCC1C585FD1}"/>
                  </a:ext>
                </a:extLst>
              </p:cNvPr>
              <p:cNvSpPr txBox="1"/>
              <p:nvPr/>
            </p:nvSpPr>
            <p:spPr>
              <a:xfrm>
                <a:off x="11327712" y="4223806"/>
                <a:ext cx="1341649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>
                              <a:solidFill>
                                <a:srgbClr val="00A90F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>
                              <a:solidFill>
                                <a:srgbClr val="00A90F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𝜎</m:t>
                          </m:r>
                        </m:e>
                        <m:sub>
                          <m:r>
                            <a:rPr lang="en-US" b="0" i="1">
                              <a:solidFill>
                                <a:srgbClr val="00A90F"/>
                              </a:solidFill>
                              <a:latin typeface="Cambria Math" panose="02040503050406030204" pitchFamily="18" charset="0"/>
                            </a:rPr>
                            <m:t>𝑠</m:t>
                          </m:r>
                        </m:sub>
                      </m:sSub>
                      <m:r>
                        <a:rPr lang="en-US" i="1">
                          <a:solidFill>
                            <a:srgbClr val="00A90F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≈</m:t>
                      </m:r>
                      <m:r>
                        <a:rPr lang="en-US" b="0" i="1">
                          <a:solidFill>
                            <a:srgbClr val="00A90F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20µ</m:t>
                      </m:r>
                      <m:r>
                        <a:rPr lang="en-US" b="0" i="1">
                          <a:solidFill>
                            <a:srgbClr val="00A90F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𝑚</m:t>
                      </m:r>
                    </m:oMath>
                  </m:oMathPara>
                </a14:m>
                <a:endParaRPr lang="en-US">
                  <a:solidFill>
                    <a:srgbClr val="00A90F"/>
                  </a:solidFill>
                </a:endParaRPr>
              </a:p>
            </p:txBody>
          </p:sp>
        </mc:Choice>
        <mc:Fallback xmlns=""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A5D9EE14-DE19-7ACB-AC9B-5BCC1C585FD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327712" y="4223806"/>
                <a:ext cx="1341649" cy="369332"/>
              </a:xfrm>
              <a:prstGeom prst="rect">
                <a:avLst/>
              </a:prstGeom>
              <a:blipFill>
                <a:blip r:embed="rId11"/>
                <a:stretch>
                  <a:fillRect b="-166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8" name="TextBox 27">
            <a:extLst>
              <a:ext uri="{FF2B5EF4-FFF2-40B4-BE49-F238E27FC236}">
                <a16:creationId xmlns:a16="http://schemas.microsoft.com/office/drawing/2014/main" id="{F0B3FB7D-6137-343F-3E90-7B77ECC26297}"/>
              </a:ext>
            </a:extLst>
          </p:cNvPr>
          <p:cNvSpPr txBox="1"/>
          <p:nvPr/>
        </p:nvSpPr>
        <p:spPr>
          <a:xfrm>
            <a:off x="8046340" y="2539557"/>
            <a:ext cx="82586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>
                <a:solidFill>
                  <a:srgbClr val="FF00ED"/>
                </a:solidFill>
              </a:rPr>
              <a:t>2 wire</a:t>
            </a:r>
          </a:p>
          <a:p>
            <a:r>
              <a:rPr lang="en-US">
                <a:solidFill>
                  <a:srgbClr val="FF00ED"/>
                </a:solidFill>
              </a:rPr>
              <a:t>arrays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9ED862F9-1A89-5C33-4DE5-23B02ADB6C7C}"/>
              </a:ext>
            </a:extLst>
          </p:cNvPr>
          <p:cNvSpPr txBox="1"/>
          <p:nvPr/>
        </p:nvSpPr>
        <p:spPr>
          <a:xfrm>
            <a:off x="11556895" y="4906316"/>
            <a:ext cx="63030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/>
              <a:t>× 0.1</a:t>
            </a: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1B9E74D3-FE8E-46C4-34A5-C42D024617EB}"/>
              </a:ext>
            </a:extLst>
          </p:cNvPr>
          <p:cNvSpPr/>
          <p:nvPr/>
        </p:nvSpPr>
        <p:spPr>
          <a:xfrm>
            <a:off x="0" y="7341963"/>
            <a:ext cx="12700000" cy="278036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28000"/>
                </a:schemeClr>
              </a:gs>
              <a:gs pos="50000">
                <a:srgbClr val="E9AF7F">
                  <a:alpha val="22000"/>
                </a:srgbClr>
              </a:gs>
              <a:gs pos="100000">
                <a:schemeClr val="accent6">
                  <a:shade val="100000"/>
                  <a:satMod val="115000"/>
                  <a:alpha val="56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32" tIns="60916" rIns="121832" bIns="60916"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pic>
        <p:nvPicPr>
          <p:cNvPr id="35" name="Picture 34" descr="http://w3.campusexplorer.com/media/376x262/media-2A09DA8D.png">
            <a:extLst>
              <a:ext uri="{FF2B5EF4-FFF2-40B4-BE49-F238E27FC236}">
                <a16:creationId xmlns:a16="http://schemas.microsoft.com/office/drawing/2014/main" id="{221FAC6F-2030-F6F2-04AE-22EF3F72052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sharpenSoften amount="9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2543" b="14681"/>
          <a:stretch/>
        </p:blipFill>
        <p:spPr bwMode="auto">
          <a:xfrm>
            <a:off x="0" y="0"/>
            <a:ext cx="1528547" cy="7397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000"/>
                            </p:stCondLst>
                            <p:childTnLst>
                              <p:par>
                                <p:cTn id="2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"/>
                            </p:stCondLst>
                            <p:childTnLst>
                              <p:par>
                                <p:cTn id="3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6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500"/>
                            </p:stCondLst>
                            <p:childTnLst>
                              <p:par>
                                <p:cTn id="5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1000"/>
                            </p:stCondLst>
                            <p:childTnLst>
                              <p:par>
                                <p:cTn id="6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/>
      <p:bldP spid="5" grpId="0"/>
      <p:bldP spid="6" grpId="0"/>
      <p:bldP spid="7" grpId="0"/>
      <p:bldP spid="8" grpId="0"/>
      <p:bldP spid="9" grpId="0" animBg="1"/>
      <p:bldP spid="10" grpId="0"/>
      <p:bldP spid="14" grpId="0" animBg="1"/>
      <p:bldP spid="25" grpId="0"/>
      <p:bldP spid="27" grpId="0"/>
      <p:bldP spid="28" grpId="0"/>
      <p:bldP spid="3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7A894D82-A498-88CE-DE01-54522B8E5B83}"/>
              </a:ext>
            </a:extLst>
          </p:cNvPr>
          <p:cNvSpPr/>
          <p:nvPr/>
        </p:nvSpPr>
        <p:spPr>
          <a:xfrm>
            <a:off x="0" y="0"/>
            <a:ext cx="12699999" cy="773182"/>
          </a:xfrm>
          <a:prstGeom prst="rect">
            <a:avLst/>
          </a:prstGeom>
          <a:gradFill flip="none" rotWithShape="1">
            <a:gsLst>
              <a:gs pos="0">
                <a:schemeClr val="bg1"/>
              </a:gs>
              <a:gs pos="50000">
                <a:srgbClr val="E9AF7F"/>
              </a:gs>
              <a:gs pos="100000">
                <a:schemeClr val="accent6">
                  <a:shade val="100000"/>
                  <a:satMod val="115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32" tIns="60916" rIns="121832" bIns="60916"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8C98D3B9-B93F-0D76-A3D9-AD4C9248CE4B}"/>
              </a:ext>
            </a:extLst>
          </p:cNvPr>
          <p:cNvSpPr/>
          <p:nvPr/>
        </p:nvSpPr>
        <p:spPr>
          <a:xfrm>
            <a:off x="0" y="7341963"/>
            <a:ext cx="12700000" cy="278036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28000"/>
                </a:schemeClr>
              </a:gs>
              <a:gs pos="50000">
                <a:srgbClr val="E9AF7F">
                  <a:alpha val="22000"/>
                </a:srgbClr>
              </a:gs>
              <a:gs pos="100000">
                <a:schemeClr val="accent6">
                  <a:shade val="100000"/>
                  <a:satMod val="115000"/>
                  <a:alpha val="56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32" tIns="60916" rIns="121832" bIns="60916"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pic>
        <p:nvPicPr>
          <p:cNvPr id="36" name="Picture 35" descr="http://w3.campusexplorer.com/media/376x262/media-2A09DA8D.png">
            <a:extLst>
              <a:ext uri="{FF2B5EF4-FFF2-40B4-BE49-F238E27FC236}">
                <a16:creationId xmlns:a16="http://schemas.microsoft.com/office/drawing/2014/main" id="{FC96DA21-158B-88D4-C35F-D06079158B4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9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2543" b="14681"/>
          <a:stretch/>
        </p:blipFill>
        <p:spPr bwMode="auto">
          <a:xfrm>
            <a:off x="0" y="0"/>
            <a:ext cx="1528547" cy="7397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6" name="PlaceHolder 1"/>
          <p:cNvSpPr>
            <a:spLocks noGrp="1"/>
          </p:cNvSpPr>
          <p:nvPr>
            <p:ph type="title"/>
          </p:nvPr>
        </p:nvSpPr>
        <p:spPr>
          <a:xfrm>
            <a:off x="2062480" y="0"/>
            <a:ext cx="10637520" cy="765497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>
              <a:lnSpc>
                <a:spcPct val="100000"/>
              </a:lnSpc>
              <a:buNone/>
            </a:pPr>
            <a:r>
              <a:rPr lang="en-US" sz="3200" b="1" spc="-1" dirty="0">
                <a:solidFill>
                  <a:srgbClr val="000000"/>
                </a:solidFill>
                <a:latin typeface="Calibri"/>
              </a:rPr>
              <a:t>Magnetic field structure can be simplified at high e-energy</a:t>
            </a:r>
            <a:endParaRPr lang="en-US" sz="3200" b="0" strike="noStrike" spc="-1" dirty="0">
              <a:latin typeface="Arial"/>
            </a:endParaRPr>
          </a:p>
        </p:txBody>
      </p:sp>
      <p:pic>
        <p:nvPicPr>
          <p:cNvPr id="99" name="Picture 8" descr="fig_traj.png"/>
          <p:cNvPicPr/>
          <p:nvPr/>
        </p:nvPicPr>
        <p:blipFill>
          <a:blip r:embed="rId4"/>
          <a:srcRect l="5215" t="4204" r="7233"/>
          <a:stretch/>
        </p:blipFill>
        <p:spPr>
          <a:xfrm>
            <a:off x="203283" y="1458418"/>
            <a:ext cx="6301689" cy="4490976"/>
          </a:xfrm>
          <a:prstGeom prst="rect">
            <a:avLst/>
          </a:prstGeom>
          <a:ln w="0">
            <a:noFill/>
          </a:ln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DEB52339-2CF1-A28E-7DAB-CD16C83A0B94}"/>
              </a:ext>
            </a:extLst>
          </p:cNvPr>
          <p:cNvSpPr txBox="1"/>
          <p:nvPr/>
        </p:nvSpPr>
        <p:spPr>
          <a:xfrm>
            <a:off x="740775" y="4416839"/>
            <a:ext cx="170912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/>
              <a:t>intra-magnet </a:t>
            </a:r>
          </a:p>
          <a:p>
            <a:r>
              <a:rPr lang="en-US" sz="2000"/>
              <a:t>e</a:t>
            </a:r>
            <a:r>
              <a:rPr lang="en-US" sz="2000" baseline="30000"/>
              <a:t>-</a:t>
            </a:r>
            <a:r>
              <a:rPr lang="en-US" sz="2000"/>
              <a:t> trajectories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224034BA-051C-6E8F-21E9-5D5BED50A8EF}"/>
                  </a:ext>
                </a:extLst>
              </p:cNvPr>
              <p:cNvSpPr txBox="1"/>
              <p:nvPr/>
            </p:nvSpPr>
            <p:spPr>
              <a:xfrm>
                <a:off x="3158583" y="3415600"/>
                <a:ext cx="800989" cy="369332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b="0" i="1">
                        <a:latin typeface="Cambria Math" panose="02040503050406030204" pitchFamily="18" charset="0"/>
                      </a:rPr>
                      <m:t>𝑧</m:t>
                    </m:r>
                  </m:oMath>
                </a14:m>
                <a:r>
                  <a:rPr lang="en-US"/>
                  <a:t> [cm]</a:t>
                </a:r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224034BA-051C-6E8F-21E9-5D5BED50A8E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58583" y="3415600"/>
                <a:ext cx="800989" cy="369332"/>
              </a:xfrm>
              <a:prstGeom prst="rect">
                <a:avLst/>
              </a:prstGeom>
              <a:blipFill>
                <a:blip r:embed="rId5"/>
                <a:stretch>
                  <a:fillRect t="-6452" r="-6250" b="-2258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76C51C5A-4699-9390-D084-89D1411FFC19}"/>
                  </a:ext>
                </a:extLst>
              </p:cNvPr>
              <p:cNvSpPr txBox="1"/>
              <p:nvPr/>
            </p:nvSpPr>
            <p:spPr>
              <a:xfrm>
                <a:off x="3160512" y="5663021"/>
                <a:ext cx="800989" cy="369332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b="0" i="1">
                        <a:latin typeface="Cambria Math" panose="02040503050406030204" pitchFamily="18" charset="0"/>
                      </a:rPr>
                      <m:t>𝑧</m:t>
                    </m:r>
                  </m:oMath>
                </a14:m>
                <a:r>
                  <a:rPr lang="en-US"/>
                  <a:t> [cm]</a:t>
                </a:r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76C51C5A-4699-9390-D084-89D1411FFC1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60512" y="5663021"/>
                <a:ext cx="800989" cy="369332"/>
              </a:xfrm>
              <a:prstGeom prst="rect">
                <a:avLst/>
              </a:prstGeom>
              <a:blipFill>
                <a:blip r:embed="rId6"/>
                <a:stretch>
                  <a:fillRect t="-3226" r="-6250" b="-2258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E340010F-F029-C503-11B3-F9E5A638B3F8}"/>
                  </a:ext>
                </a:extLst>
              </p:cNvPr>
              <p:cNvSpPr txBox="1"/>
              <p:nvPr/>
            </p:nvSpPr>
            <p:spPr>
              <a:xfrm>
                <a:off x="732215" y="2203000"/>
                <a:ext cx="1096775" cy="89255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0" i="1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𝐵</m:t>
                      </m:r>
                      <m:d>
                        <m:dPr>
                          <m:ctrlPr>
                            <a:rPr lang="en-US" sz="2000" b="0" i="1">
                              <a:solidFill>
                                <a:schemeClr val="accent6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000" b="0" i="1">
                              <a:solidFill>
                                <a:schemeClr val="accent6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𝑧</m:t>
                          </m:r>
                        </m:e>
                      </m:d>
                    </m:oMath>
                  </m:oMathPara>
                </a14:m>
                <a:endParaRPr lang="en-US" sz="2000" b="0">
                  <a:solidFill>
                    <a:schemeClr val="accent6">
                      <a:lumMod val="75000"/>
                    </a:schemeClr>
                  </a:solidFill>
                </a:endParaRPr>
              </a:p>
              <a:p>
                <a:pPr algn="ctr"/>
                <a:r>
                  <a:rPr lang="en-US" sz="1600">
                    <a:solidFill>
                      <a:schemeClr val="accent6">
                        <a:lumMod val="75000"/>
                      </a:schemeClr>
                    </a:solidFill>
                  </a:rPr>
                  <a:t>directly</a:t>
                </a:r>
              </a:p>
              <a:p>
                <a:pPr algn="ctr"/>
                <a:r>
                  <a:rPr lang="en-US" sz="1600">
                    <a:solidFill>
                      <a:schemeClr val="accent6">
                        <a:lumMod val="75000"/>
                      </a:schemeClr>
                    </a:solidFill>
                  </a:rPr>
                  <a:t>measured</a:t>
                </a:r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E340010F-F029-C503-11B3-F9E5A638B3F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2215" y="2203000"/>
                <a:ext cx="1096775" cy="892552"/>
              </a:xfrm>
              <a:prstGeom prst="rect">
                <a:avLst/>
              </a:prstGeom>
              <a:blipFill>
                <a:blip r:embed="rId7"/>
                <a:stretch>
                  <a:fillRect l="-2299" r="-2299" b="-845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8064B501-446D-2DF7-67DB-C4979B359BDA}"/>
                  </a:ext>
                </a:extLst>
              </p:cNvPr>
              <p:cNvSpPr txBox="1"/>
              <p:nvPr/>
            </p:nvSpPr>
            <p:spPr>
              <a:xfrm>
                <a:off x="765867" y="942562"/>
                <a:ext cx="2060629" cy="6899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>
                              <a:solidFill>
                                <a:srgbClr val="1005FF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>
                              <a:solidFill>
                                <a:srgbClr val="1005FF"/>
                              </a:solidFill>
                              <a:latin typeface="Cambria Math" panose="02040503050406030204" pitchFamily="18" charset="0"/>
                            </a:rPr>
                            <m:t>𝐵</m:t>
                          </m:r>
                        </m:e>
                        <m:sub>
                          <m:r>
                            <a:rPr lang="en-US" b="0" i="1">
                              <a:solidFill>
                                <a:srgbClr val="1005FF"/>
                              </a:solidFill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  <m:r>
                        <a:rPr lang="en-US" b="0" i="1">
                          <a:solidFill>
                            <a:srgbClr val="1005FF"/>
                          </a:solidFill>
                          <a:latin typeface="Cambria Math" panose="02040503050406030204" pitchFamily="18" charset="0"/>
                        </a:rPr>
                        <m:t>𝐷</m:t>
                      </m:r>
                      <m:r>
                        <a:rPr lang="en-US" b="0" i="1">
                          <a:latin typeface="Cambria Math" panose="02040503050406030204" pitchFamily="18" charset="0"/>
                        </a:rPr>
                        <m:t>=</m:t>
                      </m:r>
                      <m:nary>
                        <m:naryPr>
                          <m:ctrlPr>
                            <a:rPr lang="en-US" b="0" i="1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23"/>
                            </m:rPr>
                            <a:rPr lang="en-US" b="0" i="1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b="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∞</m:t>
                          </m:r>
                        </m:sub>
                        <m:sup>
                          <m:r>
                            <a:rPr lang="en-US" b="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∞</m:t>
                          </m:r>
                        </m:sup>
                        <m:e>
                          <m:r>
                            <a:rPr lang="en-US" b="0" i="1">
                              <a:solidFill>
                                <a:schemeClr val="accent6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𝐵</m:t>
                          </m:r>
                          <m:d>
                            <m:dPr>
                              <m:ctrlPr>
                                <a:rPr lang="en-US" b="0" i="1">
                                  <a:solidFill>
                                    <a:schemeClr val="accent6">
                                      <a:lumMod val="75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b="0" i="1">
                                  <a:solidFill>
                                    <a:schemeClr val="accent6">
                                      <a:lumMod val="75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𝑧</m:t>
                              </m:r>
                            </m:e>
                          </m:d>
                          <m:r>
                            <a:rPr lang="en-US" b="0" i="1">
                              <a:latin typeface="Cambria Math" panose="02040503050406030204" pitchFamily="18" charset="0"/>
                            </a:rPr>
                            <m:t>𝑑𝑧</m:t>
                          </m:r>
                        </m:e>
                      </m:nary>
                    </m:oMath>
                  </m:oMathPara>
                </a14:m>
                <a:endParaRPr lang="en-US"/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8064B501-446D-2DF7-67DB-C4979B359BD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5867" y="942562"/>
                <a:ext cx="2060629" cy="689932"/>
              </a:xfrm>
              <a:prstGeom prst="rect">
                <a:avLst/>
              </a:prstGeom>
              <a:blipFill>
                <a:blip r:embed="rId8"/>
                <a:stretch>
                  <a:fillRect l="-7362" t="-160000" b="-2400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5" name="Group 14">
            <a:extLst>
              <a:ext uri="{FF2B5EF4-FFF2-40B4-BE49-F238E27FC236}">
                <a16:creationId xmlns:a16="http://schemas.microsoft.com/office/drawing/2014/main" id="{6F884810-85A2-1E59-FB21-8E2FC3C2F4C8}"/>
              </a:ext>
            </a:extLst>
          </p:cNvPr>
          <p:cNvGrpSpPr/>
          <p:nvPr/>
        </p:nvGrpSpPr>
        <p:grpSpPr>
          <a:xfrm>
            <a:off x="2384387" y="1869484"/>
            <a:ext cx="2326508" cy="369332"/>
            <a:chOff x="2384387" y="1429639"/>
            <a:chExt cx="2326508" cy="369332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0" name="TextBox 9">
                  <a:extLst>
                    <a:ext uri="{FF2B5EF4-FFF2-40B4-BE49-F238E27FC236}">
                      <a16:creationId xmlns:a16="http://schemas.microsoft.com/office/drawing/2014/main" id="{64915FDE-4AAA-8938-5B0E-8AC4090A1E74}"/>
                    </a:ext>
                  </a:extLst>
                </p:cNvPr>
                <p:cNvSpPr txBox="1"/>
                <p:nvPr/>
              </p:nvSpPr>
              <p:spPr>
                <a:xfrm>
                  <a:off x="2847205" y="1429639"/>
                  <a:ext cx="415819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b="0" i="1">
                            <a:solidFill>
                              <a:srgbClr val="1005FF"/>
                            </a:solidFill>
                            <a:latin typeface="Cambria Math" panose="02040503050406030204" pitchFamily="18" charset="0"/>
                          </a:rPr>
                          <m:t>𝐷</m:t>
                        </m:r>
                      </m:oMath>
                    </m:oMathPara>
                  </a14:m>
                  <a:endParaRPr lang="en-US">
                    <a:solidFill>
                      <a:srgbClr val="1005FF"/>
                    </a:solidFill>
                  </a:endParaRPr>
                </a:p>
              </p:txBody>
            </p:sp>
          </mc:Choice>
          <mc:Fallback xmlns="">
            <p:sp>
              <p:nvSpPr>
                <p:cNvPr id="10" name="TextBox 9">
                  <a:extLst>
                    <a:ext uri="{FF2B5EF4-FFF2-40B4-BE49-F238E27FC236}">
                      <a16:creationId xmlns:a16="http://schemas.microsoft.com/office/drawing/2014/main" id="{64915FDE-4AAA-8938-5B0E-8AC4090A1E74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847205" y="1429639"/>
                  <a:ext cx="415819" cy="369332"/>
                </a:xfrm>
                <a:prstGeom prst="rect">
                  <a:avLst/>
                </a:prstGeom>
                <a:blipFill>
                  <a:blip r:embed="rId9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12" name="Straight Arrow Connector 11">
              <a:extLst>
                <a:ext uri="{FF2B5EF4-FFF2-40B4-BE49-F238E27FC236}">
                  <a16:creationId xmlns:a16="http://schemas.microsoft.com/office/drawing/2014/main" id="{44C4E03C-5876-5903-A801-679AE9DC7A05}"/>
                </a:ext>
              </a:extLst>
            </p:cNvPr>
            <p:cNvCxnSpPr/>
            <p:nvPr/>
          </p:nvCxnSpPr>
          <p:spPr>
            <a:xfrm>
              <a:off x="3168931" y="1614305"/>
              <a:ext cx="1541964" cy="0"/>
            </a:xfrm>
            <a:prstGeom prst="straightConnector1">
              <a:avLst/>
            </a:prstGeom>
            <a:ln w="28575">
              <a:solidFill>
                <a:srgbClr val="1005FF"/>
              </a:solidFill>
              <a:headEnd type="none" w="med" len="med"/>
              <a:tailEnd type="arrow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Arrow Connector 13">
              <a:extLst>
                <a:ext uri="{FF2B5EF4-FFF2-40B4-BE49-F238E27FC236}">
                  <a16:creationId xmlns:a16="http://schemas.microsoft.com/office/drawing/2014/main" id="{2648C9A4-90CC-DF23-0671-E5FCD8E9A842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384387" y="1614305"/>
              <a:ext cx="485969" cy="0"/>
            </a:xfrm>
            <a:prstGeom prst="straightConnector1">
              <a:avLst/>
            </a:prstGeom>
            <a:ln w="28575">
              <a:solidFill>
                <a:srgbClr val="1005FF"/>
              </a:solidFill>
              <a:headEnd type="none" w="med" len="med"/>
              <a:tailEnd type="arrow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7A4F84FE-5E87-2EC7-9370-40C3CB36840B}"/>
              </a:ext>
            </a:extLst>
          </p:cNvPr>
          <p:cNvGrpSpPr/>
          <p:nvPr/>
        </p:nvGrpSpPr>
        <p:grpSpPr>
          <a:xfrm>
            <a:off x="9668" y="1688764"/>
            <a:ext cx="1242168" cy="400110"/>
            <a:chOff x="9668" y="1248919"/>
            <a:chExt cx="1242168" cy="400110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6" name="TextBox 15">
                  <a:extLst>
                    <a:ext uri="{FF2B5EF4-FFF2-40B4-BE49-F238E27FC236}">
                      <a16:creationId xmlns:a16="http://schemas.microsoft.com/office/drawing/2014/main" id="{FDBED888-5A34-16FE-FE3E-8B54837C8777}"/>
                    </a:ext>
                  </a:extLst>
                </p:cNvPr>
                <p:cNvSpPr txBox="1"/>
                <p:nvPr/>
              </p:nvSpPr>
              <p:spPr>
                <a:xfrm>
                  <a:off x="9668" y="1248919"/>
                  <a:ext cx="531876" cy="400110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sz="2000" i="1">
                                <a:solidFill>
                                  <a:srgbClr val="1005FF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000" b="0" i="1">
                                <a:solidFill>
                                  <a:srgbClr val="1005FF"/>
                                </a:solidFill>
                                <a:latin typeface="Cambria Math" panose="02040503050406030204" pitchFamily="18" charset="0"/>
                              </a:rPr>
                              <m:t>𝐵</m:t>
                            </m:r>
                          </m:e>
                          <m:sub>
                            <m:r>
                              <a:rPr lang="en-US" sz="2000" b="0" i="1">
                                <a:solidFill>
                                  <a:srgbClr val="1005FF"/>
                                </a:solidFill>
                                <a:latin typeface="Cambria Math" panose="02040503050406030204" pitchFamily="18" charset="0"/>
                              </a:rPr>
                              <m:t>0</m:t>
                            </m:r>
                          </m:sub>
                        </m:sSub>
                      </m:oMath>
                    </m:oMathPara>
                  </a14:m>
                  <a:endParaRPr lang="en-US" sz="2000">
                    <a:solidFill>
                      <a:srgbClr val="1005FF"/>
                    </a:solidFill>
                  </a:endParaRPr>
                </a:p>
              </p:txBody>
            </p:sp>
          </mc:Choice>
          <mc:Fallback xmlns="">
            <p:sp>
              <p:nvSpPr>
                <p:cNvPr id="16" name="TextBox 15">
                  <a:extLst>
                    <a:ext uri="{FF2B5EF4-FFF2-40B4-BE49-F238E27FC236}">
                      <a16:creationId xmlns:a16="http://schemas.microsoft.com/office/drawing/2014/main" id="{FDBED888-5A34-16FE-FE3E-8B54837C8777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9668" y="1248919"/>
                  <a:ext cx="531876" cy="400110"/>
                </a:xfrm>
                <a:prstGeom prst="rect">
                  <a:avLst/>
                </a:prstGeom>
                <a:blipFill>
                  <a:blip r:embed="rId10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17" name="Straight Arrow Connector 16">
              <a:extLst>
                <a:ext uri="{FF2B5EF4-FFF2-40B4-BE49-F238E27FC236}">
                  <a16:creationId xmlns:a16="http://schemas.microsoft.com/office/drawing/2014/main" id="{BE82C05F-C25E-AD23-E8F0-B8EE9DFD9221}"/>
                </a:ext>
              </a:extLst>
            </p:cNvPr>
            <p:cNvCxnSpPr>
              <a:cxnSpLocks/>
            </p:cNvCxnSpPr>
            <p:nvPr/>
          </p:nvCxnSpPr>
          <p:spPr>
            <a:xfrm rot="10800000" flipH="1">
              <a:off x="765867" y="1454186"/>
              <a:ext cx="485969" cy="0"/>
            </a:xfrm>
            <a:prstGeom prst="straightConnector1">
              <a:avLst/>
            </a:prstGeom>
            <a:ln w="28575">
              <a:solidFill>
                <a:srgbClr val="1005FF"/>
              </a:solidFill>
              <a:headEnd type="none" w="med" len="med"/>
              <a:tailEnd type="arrow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75569AEC-5930-5BBA-9F4E-2EC240665F18}"/>
                  </a:ext>
                </a:extLst>
              </p:cNvPr>
              <p:cNvSpPr txBox="1"/>
              <p:nvPr/>
            </p:nvSpPr>
            <p:spPr>
              <a:xfrm>
                <a:off x="3354127" y="945339"/>
                <a:ext cx="2374624" cy="6899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>
                              <a:solidFill>
                                <a:schemeClr val="accent6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>
                              <a:solidFill>
                                <a:schemeClr val="accent6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𝐵</m:t>
                          </m:r>
                        </m:e>
                        <m:sub>
                          <m:r>
                            <a:rPr lang="en-US" i="1">
                              <a:solidFill>
                                <a:schemeClr val="accent6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𝛿</m:t>
                          </m:r>
                        </m:sub>
                      </m:sSub>
                      <m:r>
                        <a:rPr lang="en-US" b="0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b="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𝛿</m:t>
                      </m:r>
                      <m:r>
                        <a:rPr lang="en-US" b="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(</m:t>
                      </m:r>
                      <m:r>
                        <a:rPr lang="en-US" b="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𝑧</m:t>
                      </m:r>
                      <m:r>
                        <a:rPr lang="en-US" b="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)</m:t>
                      </m:r>
                      <m:nary>
                        <m:nary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23"/>
                            </m:rPr>
                            <a:rPr lang="en-US" i="1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∞</m:t>
                          </m:r>
                        </m:sub>
                        <m:sup>
                          <m:r>
                            <a:rPr lang="en-US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∞</m:t>
                          </m:r>
                        </m:sup>
                        <m:e>
                          <m:r>
                            <a:rPr lang="en-US" i="1">
                              <a:solidFill>
                                <a:schemeClr val="accent6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𝐵</m:t>
                          </m:r>
                          <m:d>
                            <m:dPr>
                              <m:ctrlPr>
                                <a:rPr lang="en-US" i="1">
                                  <a:solidFill>
                                    <a:schemeClr val="accent6">
                                      <a:lumMod val="75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i="1">
                                  <a:solidFill>
                                    <a:schemeClr val="accent6">
                                      <a:lumMod val="75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𝑧</m:t>
                              </m:r>
                            </m:e>
                          </m:d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𝑑𝑧</m:t>
                          </m:r>
                        </m:e>
                      </m:nary>
                    </m:oMath>
                  </m:oMathPara>
                </a14:m>
                <a:endParaRPr lang="en-US"/>
              </a:p>
            </p:txBody>
          </p:sp>
        </mc:Choice>
        <mc:Fallback xmlns="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75569AEC-5930-5BBA-9F4E-2EC240665F1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54127" y="945339"/>
                <a:ext cx="2374624" cy="689932"/>
              </a:xfrm>
              <a:prstGeom prst="rect">
                <a:avLst/>
              </a:prstGeom>
              <a:blipFill>
                <a:blip r:embed="rId11"/>
                <a:stretch>
                  <a:fillRect t="-160000" b="-2400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32" name="Group 31">
            <a:extLst>
              <a:ext uri="{FF2B5EF4-FFF2-40B4-BE49-F238E27FC236}">
                <a16:creationId xmlns:a16="http://schemas.microsoft.com/office/drawing/2014/main" id="{A3727696-9F42-79F0-9DC5-9390CFA667C0}"/>
              </a:ext>
            </a:extLst>
          </p:cNvPr>
          <p:cNvGrpSpPr/>
          <p:nvPr/>
        </p:nvGrpSpPr>
        <p:grpSpPr>
          <a:xfrm>
            <a:off x="6839999" y="969478"/>
            <a:ext cx="5656717" cy="4888459"/>
            <a:chOff x="6839999" y="969478"/>
            <a:chExt cx="5656717" cy="4888459"/>
          </a:xfrm>
        </p:grpSpPr>
        <p:grpSp>
          <p:nvGrpSpPr>
            <p:cNvPr id="29" name="Group 28">
              <a:extLst>
                <a:ext uri="{FF2B5EF4-FFF2-40B4-BE49-F238E27FC236}">
                  <a16:creationId xmlns:a16="http://schemas.microsoft.com/office/drawing/2014/main" id="{581D4DED-933A-DB9C-D272-6339C8233733}"/>
                </a:ext>
              </a:extLst>
            </p:cNvPr>
            <p:cNvGrpSpPr/>
            <p:nvPr/>
          </p:nvGrpSpPr>
          <p:grpSpPr>
            <a:xfrm>
              <a:off x="6839999" y="969478"/>
              <a:ext cx="5656717" cy="4888459"/>
              <a:chOff x="6839999" y="1287528"/>
              <a:chExt cx="5656717" cy="4888459"/>
            </a:xfrm>
          </p:grpSpPr>
          <p:pic>
            <p:nvPicPr>
              <p:cNvPr id="98" name="Picture 7" descr="fig_err.png"/>
              <p:cNvPicPr/>
              <p:nvPr/>
            </p:nvPicPr>
            <p:blipFill>
              <a:blip r:embed="rId12"/>
              <a:srcRect t="-1" b="-692"/>
              <a:stretch/>
            </p:blipFill>
            <p:spPr>
              <a:xfrm>
                <a:off x="6839999" y="2013999"/>
                <a:ext cx="5656717" cy="3556422"/>
              </a:xfrm>
              <a:prstGeom prst="rect">
                <a:avLst/>
              </a:prstGeom>
              <a:ln w="0">
                <a:noFill/>
              </a:ln>
            </p:spPr>
          </p:pic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20" name="TextBox 19">
                    <a:extLst>
                      <a:ext uri="{FF2B5EF4-FFF2-40B4-BE49-F238E27FC236}">
                        <a16:creationId xmlns:a16="http://schemas.microsoft.com/office/drawing/2014/main" id="{07EDD75B-91A2-8429-8E56-F75C641B4E04}"/>
                      </a:ext>
                    </a:extLst>
                  </p:cNvPr>
                  <p:cNvSpPr txBox="1"/>
                  <p:nvPr/>
                </p:nvSpPr>
                <p:spPr>
                  <a:xfrm>
                    <a:off x="7818452" y="1287528"/>
                    <a:ext cx="3631572" cy="830997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 algn="ctr"/>
                    <a:r>
                      <a:rPr lang="en-US" sz="2400"/>
                      <a:t>Errors </a:t>
                    </a:r>
                    <a14:m>
                      <m:oMath xmlns:m="http://schemas.openxmlformats.org/officeDocument/2006/math">
                        <m:sSub>
                          <m:sSubPr>
                            <m:ctrlPr>
                              <a:rPr lang="en-US" sz="24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4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𝜎</m:t>
                            </m:r>
                          </m:e>
                          <m:sub>
                            <m:r>
                              <a:rPr lang="en-US" sz="2400" b="0" i="1">
                                <a:latin typeface="Cambria Math" panose="02040503050406030204" pitchFamily="18" charset="0"/>
                              </a:rPr>
                              <m:t>𝐸</m:t>
                            </m:r>
                          </m:sub>
                        </m:sSub>
                      </m:oMath>
                    </a14:m>
                    <a:r>
                      <a:rPr lang="en-US" sz="2400"/>
                      <a:t>, </a:t>
                    </a:r>
                    <a14:m>
                      <m:oMath xmlns:m="http://schemas.openxmlformats.org/officeDocument/2006/math">
                        <m:sSub>
                          <m:sSubPr>
                            <m:ctrlPr>
                              <a:rPr lang="en-US" sz="24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4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𝜎</m:t>
                            </m:r>
                          </m:e>
                          <m:sub>
                            <m:r>
                              <a:rPr lang="en-US" sz="24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𝜃</m:t>
                            </m:r>
                          </m:sub>
                        </m:sSub>
                      </m:oMath>
                    </a14:m>
                    <a:r>
                      <a:rPr lang="en-US" sz="2400"/>
                      <a:t> from use of </a:t>
                    </a:r>
                  </a:p>
                  <a:p>
                    <a:pPr algn="ctr"/>
                    <a:r>
                      <a:rPr lang="en-US" sz="2400"/>
                      <a:t>equivalent fields...</a:t>
                    </a:r>
                  </a:p>
                </p:txBody>
              </p:sp>
            </mc:Choice>
            <mc:Fallback xmlns="">
              <p:sp>
                <p:nvSpPr>
                  <p:cNvPr id="20" name="TextBox 19">
                    <a:extLst>
                      <a:ext uri="{FF2B5EF4-FFF2-40B4-BE49-F238E27FC236}">
                        <a16:creationId xmlns:a16="http://schemas.microsoft.com/office/drawing/2014/main" id="{07EDD75B-91A2-8429-8E56-F75C641B4E04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7818452" y="1287528"/>
                    <a:ext cx="3631572" cy="830997"/>
                  </a:xfrm>
                  <a:prstGeom prst="rect">
                    <a:avLst/>
                  </a:prstGeom>
                  <a:blipFill>
                    <a:blip r:embed="rId13"/>
                    <a:stretch>
                      <a:fillRect l="-2091" t="-6061" r="-2091" b="-15152"/>
                    </a:stretch>
                  </a:blipFill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DE05DDC9-F8D6-8618-698C-B688FBCE8855}"/>
                  </a:ext>
                </a:extLst>
              </p:cNvPr>
              <p:cNvSpPr txBox="1"/>
              <p:nvPr/>
            </p:nvSpPr>
            <p:spPr>
              <a:xfrm>
                <a:off x="8572430" y="5714322"/>
                <a:ext cx="2274982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/>
                  <a:t>...are negligible</a:t>
                </a:r>
              </a:p>
            </p:txBody>
          </p:sp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3" name="TextBox 22">
                  <a:extLst>
                    <a:ext uri="{FF2B5EF4-FFF2-40B4-BE49-F238E27FC236}">
                      <a16:creationId xmlns:a16="http://schemas.microsoft.com/office/drawing/2014/main" id="{830D18F3-4F00-D135-4982-2A6F4DE7045A}"/>
                    </a:ext>
                  </a:extLst>
                </p:cNvPr>
                <p:cNvSpPr txBox="1"/>
                <p:nvPr/>
              </p:nvSpPr>
              <p:spPr>
                <a:xfrm>
                  <a:off x="8008223" y="5092145"/>
                  <a:ext cx="992003" cy="369332"/>
                </a:xfrm>
                <a:prstGeom prst="rect">
                  <a:avLst/>
                </a:prstGeom>
                <a:solidFill>
                  <a:schemeClr val="bg1"/>
                </a:solidFill>
              </p:spPr>
              <p:txBody>
                <a:bodyPr wrap="none" rtlCol="0">
                  <a:spAutoFit/>
                </a:bodyPr>
                <a:lstStyle/>
                <a:p>
                  <a14:m>
                    <m:oMath xmlns:m="http://schemas.openxmlformats.org/officeDocument/2006/math">
                      <m:r>
                        <a:rPr lang="en-US" b="0" i="1">
                          <a:latin typeface="Cambria Math" panose="02040503050406030204" pitchFamily="18" charset="0"/>
                        </a:rPr>
                        <m:t>𝐸</m:t>
                      </m:r>
                    </m:oMath>
                  </a14:m>
                  <a:r>
                    <a:rPr lang="en-US"/>
                    <a:t> [GeV]</a:t>
                  </a:r>
                </a:p>
              </p:txBody>
            </p:sp>
          </mc:Choice>
          <mc:Fallback xmlns="">
            <p:sp>
              <p:nvSpPr>
                <p:cNvPr id="23" name="TextBox 22">
                  <a:extLst>
                    <a:ext uri="{FF2B5EF4-FFF2-40B4-BE49-F238E27FC236}">
                      <a16:creationId xmlns:a16="http://schemas.microsoft.com/office/drawing/2014/main" id="{830D18F3-4F00-D135-4982-2A6F4DE7045A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008223" y="5092145"/>
                  <a:ext cx="992003" cy="369332"/>
                </a:xfrm>
                <a:prstGeom prst="rect">
                  <a:avLst/>
                </a:prstGeom>
                <a:blipFill>
                  <a:blip r:embed="rId14"/>
                  <a:stretch>
                    <a:fillRect t="-6452" r="-3797" b="-22581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4" name="TextBox 23">
                  <a:extLst>
                    <a:ext uri="{FF2B5EF4-FFF2-40B4-BE49-F238E27FC236}">
                      <a16:creationId xmlns:a16="http://schemas.microsoft.com/office/drawing/2014/main" id="{1AF7AF19-1F4B-8195-2933-82A347E7B422}"/>
                    </a:ext>
                  </a:extLst>
                </p:cNvPr>
                <p:cNvSpPr txBox="1"/>
                <p:nvPr/>
              </p:nvSpPr>
              <p:spPr>
                <a:xfrm>
                  <a:off x="10498707" y="5094074"/>
                  <a:ext cx="992003" cy="369332"/>
                </a:xfrm>
                <a:prstGeom prst="rect">
                  <a:avLst/>
                </a:prstGeom>
                <a:solidFill>
                  <a:schemeClr val="bg1"/>
                </a:solidFill>
              </p:spPr>
              <p:txBody>
                <a:bodyPr wrap="none" rtlCol="0">
                  <a:spAutoFit/>
                </a:bodyPr>
                <a:lstStyle/>
                <a:p>
                  <a14:m>
                    <m:oMath xmlns:m="http://schemas.openxmlformats.org/officeDocument/2006/math">
                      <m:r>
                        <a:rPr lang="en-US" b="0" i="1">
                          <a:latin typeface="Cambria Math" panose="02040503050406030204" pitchFamily="18" charset="0"/>
                        </a:rPr>
                        <m:t>𝐸</m:t>
                      </m:r>
                    </m:oMath>
                  </a14:m>
                  <a:r>
                    <a:rPr lang="en-US"/>
                    <a:t> [GeV]</a:t>
                  </a:r>
                </a:p>
              </p:txBody>
            </p:sp>
          </mc:Choice>
          <mc:Fallback xmlns="">
            <p:sp>
              <p:nvSpPr>
                <p:cNvPr id="24" name="TextBox 23">
                  <a:extLst>
                    <a:ext uri="{FF2B5EF4-FFF2-40B4-BE49-F238E27FC236}">
                      <a16:creationId xmlns:a16="http://schemas.microsoft.com/office/drawing/2014/main" id="{1AF7AF19-1F4B-8195-2933-82A347E7B422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0498707" y="5094074"/>
                  <a:ext cx="992003" cy="369332"/>
                </a:xfrm>
                <a:prstGeom prst="rect">
                  <a:avLst/>
                </a:prstGeom>
                <a:blipFill>
                  <a:blip r:embed="rId15"/>
                  <a:stretch>
                    <a:fillRect t="-10000" r="-5063" b="-23333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25" name="TextBox 24">
            <a:extLst>
              <a:ext uri="{FF2B5EF4-FFF2-40B4-BE49-F238E27FC236}">
                <a16:creationId xmlns:a16="http://schemas.microsoft.com/office/drawing/2014/main" id="{0B7E80EA-DD66-1C71-04A9-51E1F87B3AD6}"/>
              </a:ext>
            </a:extLst>
          </p:cNvPr>
          <p:cNvSpPr txBox="1"/>
          <p:nvPr/>
        </p:nvSpPr>
        <p:spPr>
          <a:xfrm>
            <a:off x="3644398" y="6545126"/>
            <a:ext cx="179408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>
                <a:solidFill>
                  <a:schemeClr val="accent6">
                    <a:lumMod val="50000"/>
                  </a:schemeClr>
                </a:solidFill>
              </a:rPr>
              <a:t>* pivot point</a:t>
            </a:r>
          </a:p>
        </p:txBody>
      </p:sp>
      <p:grpSp>
        <p:nvGrpSpPr>
          <p:cNvPr id="27" name="Group 26">
            <a:extLst>
              <a:ext uri="{FF2B5EF4-FFF2-40B4-BE49-F238E27FC236}">
                <a16:creationId xmlns:a16="http://schemas.microsoft.com/office/drawing/2014/main" id="{88A0AA3A-44FF-1585-4BD0-90384114F938}"/>
              </a:ext>
            </a:extLst>
          </p:cNvPr>
          <p:cNvGrpSpPr/>
          <p:nvPr/>
        </p:nvGrpSpPr>
        <p:grpSpPr>
          <a:xfrm>
            <a:off x="3499721" y="3718758"/>
            <a:ext cx="1202329" cy="483069"/>
            <a:chOff x="3486469" y="3718758"/>
            <a:chExt cx="1202329" cy="483069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2" name="TextBox 21">
                  <a:extLst>
                    <a:ext uri="{FF2B5EF4-FFF2-40B4-BE49-F238E27FC236}">
                      <a16:creationId xmlns:a16="http://schemas.microsoft.com/office/drawing/2014/main" id="{7684E684-E61E-6B0C-15B0-C198573723CB}"/>
                    </a:ext>
                  </a:extLst>
                </p:cNvPr>
                <p:cNvSpPr txBox="1"/>
                <p:nvPr/>
              </p:nvSpPr>
              <p:spPr>
                <a:xfrm>
                  <a:off x="3486469" y="3801717"/>
                  <a:ext cx="1094852" cy="400110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14:m>
                    <m:oMath xmlns:m="http://schemas.openxmlformats.org/officeDocument/2006/math">
                      <m:r>
                        <a:rPr lang="en-US" sz="2000" b="0" i="1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sSub>
                        <m:sSubPr>
                          <m:ctrlPr>
                            <a:rPr lang="en-US" sz="2000" b="0" i="1">
                              <a:solidFill>
                                <a:schemeClr val="accent6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 b="0" i="1">
                              <a:solidFill>
                                <a:schemeClr val="accent6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𝑧</m:t>
                          </m:r>
                        </m:e>
                        <m:sub>
                          <m:r>
                            <a:rPr lang="en-US" sz="2000" b="0" i="1">
                              <a:solidFill>
                                <a:schemeClr val="accent6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𝑚</m:t>
                          </m:r>
                        </m:sub>
                      </m:sSub>
                    </m:oMath>
                  </a14:m>
                  <a:r>
                    <a:rPr lang="en-US" sz="2000">
                      <a:solidFill>
                        <a:schemeClr val="accent6">
                          <a:lumMod val="50000"/>
                        </a:schemeClr>
                      </a:solidFill>
                    </a:rPr>
                    <a:t>,</a:t>
                  </a:r>
                  <a14:m>
                    <m:oMath xmlns:m="http://schemas.openxmlformats.org/officeDocument/2006/math">
                      <m:sSub>
                        <m:sSubPr>
                          <m:ctrlPr>
                            <a:rPr lang="en-US" sz="2000" i="1">
                              <a:solidFill>
                                <a:schemeClr val="accent6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 b="0" i="1">
                              <a:solidFill>
                                <a:schemeClr val="accent6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en-US" sz="2000" b="0" i="1">
                              <a:solidFill>
                                <a:schemeClr val="accent6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𝑚</m:t>
                          </m:r>
                        </m:sub>
                      </m:sSub>
                      <m:r>
                        <a:rPr lang="en-US" sz="2000" b="0" i="1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oMath>
                  </a14:m>
                  <a:endParaRPr lang="en-US" sz="2000" baseline="30000">
                    <a:solidFill>
                      <a:schemeClr val="accent6">
                        <a:lumMod val="50000"/>
                      </a:schemeClr>
                    </a:solidFill>
                  </a:endParaRPr>
                </a:p>
              </p:txBody>
            </p:sp>
          </mc:Choice>
          <mc:Fallback xmlns="">
            <p:sp>
              <p:nvSpPr>
                <p:cNvPr id="22" name="TextBox 21">
                  <a:extLst>
                    <a:ext uri="{FF2B5EF4-FFF2-40B4-BE49-F238E27FC236}">
                      <a16:creationId xmlns:a16="http://schemas.microsoft.com/office/drawing/2014/main" id="{7684E684-E61E-6B0C-15B0-C198573723CB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486469" y="3801717"/>
                  <a:ext cx="1094852" cy="400110"/>
                </a:xfrm>
                <a:prstGeom prst="rect">
                  <a:avLst/>
                </a:prstGeom>
                <a:blipFill>
                  <a:blip r:embed="rId16"/>
                  <a:stretch>
                    <a:fillRect l="-2299" t="-9375" r="-1149" b="-28125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CDDEFEBB-0D11-A10B-F4A3-3D224E519988}"/>
                </a:ext>
              </a:extLst>
            </p:cNvPr>
            <p:cNvSpPr txBox="1"/>
            <p:nvPr/>
          </p:nvSpPr>
          <p:spPr>
            <a:xfrm>
              <a:off x="4383906" y="3718758"/>
              <a:ext cx="304892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>
                  <a:solidFill>
                    <a:schemeClr val="accent6">
                      <a:lumMod val="50000"/>
                    </a:schemeClr>
                  </a:solidFill>
                </a:rPr>
                <a:t>*</a:t>
              </a:r>
            </a:p>
          </p:txBody>
        </p:sp>
      </p:grpSp>
      <p:grpSp>
        <p:nvGrpSpPr>
          <p:cNvPr id="31" name="Group 30">
            <a:extLst>
              <a:ext uri="{FF2B5EF4-FFF2-40B4-BE49-F238E27FC236}">
                <a16:creationId xmlns:a16="http://schemas.microsoft.com/office/drawing/2014/main" id="{378E4C54-362E-5C7B-F1C6-F219BE12CF33}"/>
              </a:ext>
            </a:extLst>
          </p:cNvPr>
          <p:cNvGrpSpPr/>
          <p:nvPr/>
        </p:nvGrpSpPr>
        <p:grpSpPr>
          <a:xfrm>
            <a:off x="7069412" y="5831787"/>
            <a:ext cx="5784597" cy="1641640"/>
            <a:chOff x="7082664" y="5977559"/>
            <a:chExt cx="5784597" cy="1641640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8" name="TextBox 27">
                  <a:extLst>
                    <a:ext uri="{FF2B5EF4-FFF2-40B4-BE49-F238E27FC236}">
                      <a16:creationId xmlns:a16="http://schemas.microsoft.com/office/drawing/2014/main" id="{C7C59412-5160-A346-251E-D93730942C3E}"/>
                    </a:ext>
                  </a:extLst>
                </p:cNvPr>
                <p:cNvSpPr txBox="1"/>
                <p:nvPr/>
              </p:nvSpPr>
              <p:spPr>
                <a:xfrm>
                  <a:off x="7082664" y="5977559"/>
                  <a:ext cx="5784597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/>
                    <a:t>compared to contributions to</a:t>
                  </a:r>
                  <a:r>
                    <a:rPr lang="en-US" sz="1800"/>
                    <a:t> </a:t>
                  </a:r>
                  <a14:m>
                    <m:oMath xmlns:m="http://schemas.openxmlformats.org/officeDocument/2006/math">
                      <m:sSub>
                        <m:sSubPr>
                          <m:ctrlPr>
                            <a:rPr lang="en-US" sz="18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8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𝜎</m:t>
                          </m:r>
                        </m:e>
                        <m:sub>
                          <m:r>
                            <a:rPr lang="en-US" sz="1800" b="0" i="1">
                              <a:latin typeface="Cambria Math" panose="02040503050406030204" pitchFamily="18" charset="0"/>
                            </a:rPr>
                            <m:t>𝐸</m:t>
                          </m:r>
                        </m:sub>
                      </m:sSub>
                    </m:oMath>
                  </a14:m>
                  <a:r>
                    <a:rPr lang="en-US"/>
                    <a:t>, </a:t>
                  </a:r>
                  <a14:m>
                    <m:oMath xmlns:m="http://schemas.openxmlformats.org/officeDocument/2006/math">
                      <m:sSub>
                        <m:sSub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𝜎</m:t>
                          </m:r>
                        </m:e>
                        <m:sub>
                          <m:r>
                            <a:rPr lang="en-US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𝜃</m:t>
                          </m:r>
                        </m:sub>
                      </m:sSub>
                    </m:oMath>
                  </a14:m>
                  <a:r>
                    <a:rPr lang="en-US"/>
                    <a:t> from variances in:  </a:t>
                  </a:r>
                </a:p>
              </p:txBody>
            </p:sp>
          </mc:Choice>
          <mc:Fallback xmlns="">
            <p:sp>
              <p:nvSpPr>
                <p:cNvPr id="28" name="TextBox 27">
                  <a:extLst>
                    <a:ext uri="{FF2B5EF4-FFF2-40B4-BE49-F238E27FC236}">
                      <a16:creationId xmlns:a16="http://schemas.microsoft.com/office/drawing/2014/main" id="{C7C59412-5160-A346-251E-D93730942C3E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082664" y="5977559"/>
                  <a:ext cx="5784597" cy="369332"/>
                </a:xfrm>
                <a:prstGeom prst="rect">
                  <a:avLst/>
                </a:prstGeom>
                <a:blipFill>
                  <a:blip r:embed="rId17"/>
                  <a:stretch>
                    <a:fillRect l="-875" t="-10000" b="-23333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0" name="TextBox 29">
                  <a:extLst>
                    <a:ext uri="{FF2B5EF4-FFF2-40B4-BE49-F238E27FC236}">
                      <a16:creationId xmlns:a16="http://schemas.microsoft.com/office/drawing/2014/main" id="{C11F99CB-0D03-CC3F-82A8-348472D23576}"/>
                    </a:ext>
                  </a:extLst>
                </p:cNvPr>
                <p:cNvSpPr txBox="1"/>
                <p:nvPr/>
              </p:nvSpPr>
              <p:spPr>
                <a:xfrm>
                  <a:off x="7588452" y="6241771"/>
                  <a:ext cx="4087786" cy="1377428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14:m>
                    <m:oMath xmlns:m="http://schemas.openxmlformats.org/officeDocument/2006/math">
                      <m:sSubSup>
                        <m:sSubSupPr>
                          <m:ctrlPr>
                            <a:rPr lang="en-US" sz="18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sz="1800" b="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•</m:t>
                          </m:r>
                          <m:r>
                            <a:rPr lang="en-US" sz="1800" b="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sz="18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𝜎</m:t>
                          </m:r>
                        </m:e>
                        <m:sub>
                          <m:r>
                            <a:rPr lang="en-US" sz="1800" b="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  <m:sup>
                          <m:r>
                            <a:rPr lang="en-US" sz="1800" b="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US" sz="1800" b="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⊥)</m:t>
                          </m:r>
                        </m:sup>
                      </m:sSubSup>
                      <m:r>
                        <a:rPr lang="en-US" sz="1800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≈</m:t>
                      </m:r>
                      <m:r>
                        <a:rPr lang="en-US" sz="1800" b="0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75µ</m:t>
                      </m:r>
                      <m:r>
                        <a:rPr lang="en-US" sz="1800" b="0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𝑚</m:t>
                      </m:r>
                    </m:oMath>
                  </a14:m>
                  <a:r>
                    <a:rPr lang="en-US"/>
                    <a:t> (source location)</a:t>
                  </a:r>
                </a:p>
                <a:p>
                  <a:r>
                    <a:rPr lang="en-US"/>
                    <a:t>• </a:t>
                  </a:r>
                  <a14:m>
                    <m:oMath xmlns:m="http://schemas.openxmlformats.org/officeDocument/2006/math">
                      <m:f>
                        <m:fPr>
                          <m:type m:val="lin"/>
                          <m:ctrlPr>
                            <a:rPr lang="en-US" i="1">
                              <a:solidFill>
                                <a:srgbClr val="1005FF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i="1">
                                  <a:solidFill>
                                    <a:srgbClr val="1005FF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i="1">
                                  <a:solidFill>
                                    <a:srgbClr val="1005FF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𝜎</m:t>
                              </m:r>
                            </m:e>
                            <m:sub>
                              <m:r>
                                <a:rPr lang="en-US" b="0" i="1">
                                  <a:solidFill>
                                    <a:srgbClr val="1005FF"/>
                                  </a:solidFill>
                                  <a:latin typeface="Cambria Math" panose="02040503050406030204" pitchFamily="18" charset="0"/>
                                </a:rPr>
                                <m:t>𝐵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en-US" i="1">
                                  <a:solidFill>
                                    <a:srgbClr val="1005FF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0" i="1">
                                  <a:solidFill>
                                    <a:srgbClr val="1005FF"/>
                                  </a:solidFill>
                                  <a:latin typeface="Cambria Math" panose="02040503050406030204" pitchFamily="18" charset="0"/>
                                </a:rPr>
                                <m:t>𝐵</m:t>
                              </m:r>
                            </m:e>
                            <m:sub>
                              <m:r>
                                <a:rPr lang="en-US" b="0" i="1">
                                  <a:solidFill>
                                    <a:srgbClr val="1005FF"/>
                                  </a:solidFill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sub>
                          </m:sSub>
                          <m:r>
                            <a:rPr lang="en-US" i="1">
                              <a:solidFill>
                                <a:srgbClr val="1005FF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≈</m:t>
                          </m:r>
                          <m:r>
                            <a:rPr lang="en-US" b="0" i="1">
                              <a:solidFill>
                                <a:srgbClr val="1005FF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.01</m:t>
                          </m:r>
                        </m:den>
                      </m:f>
                    </m:oMath>
                  </a14:m>
                  <a:r>
                    <a:rPr lang="en-US"/>
                    <a:t> (magnetic field)</a:t>
                  </a:r>
                </a:p>
                <a:p>
                  <a:r>
                    <a:rPr lang="en-US"/>
                    <a:t>• </a:t>
                  </a:r>
                  <a14:m>
                    <m:oMath xmlns:m="http://schemas.openxmlformats.org/officeDocument/2006/math">
                      <m:sSubSup>
                        <m:sSubSupPr>
                          <m:ctrlPr>
                            <a:rPr lang="en-US" i="1">
                              <a:solidFill>
                                <a:srgbClr val="FF00ED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i="1">
                              <a:solidFill>
                                <a:srgbClr val="FF00ED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𝜎</m:t>
                          </m:r>
                        </m:e>
                        <m:sub>
                          <m:r>
                            <a:rPr lang="en-US" b="0" i="1">
                              <a:solidFill>
                                <a:srgbClr val="FF00ED"/>
                              </a:solidFill>
                              <a:latin typeface="Cambria Math" panose="02040503050406030204" pitchFamily="18" charset="0"/>
                            </a:rPr>
                            <m:t>𝑓</m:t>
                          </m:r>
                        </m:sub>
                        <m:sup>
                          <m:r>
                            <a:rPr lang="en-US" b="0" i="1">
                              <a:solidFill>
                                <a:srgbClr val="FF00ED"/>
                              </a:solidFill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US" b="0" i="1">
                              <a:solidFill>
                                <a:srgbClr val="FF00ED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⊥)</m:t>
                          </m:r>
                        </m:sup>
                      </m:sSubSup>
                      <m:r>
                        <a:rPr lang="en-US" i="1">
                          <a:solidFill>
                            <a:srgbClr val="FF00ED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≈</m:t>
                      </m:r>
                      <m:r>
                        <a:rPr lang="en-US" b="0" i="1">
                          <a:solidFill>
                            <a:srgbClr val="FF00ED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25µ</m:t>
                      </m:r>
                      <m:r>
                        <a:rPr lang="en-US" b="0" i="1">
                          <a:solidFill>
                            <a:srgbClr val="FF00ED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𝑚</m:t>
                      </m:r>
                    </m:oMath>
                  </a14:m>
                  <a:r>
                    <a:rPr lang="en-US">
                      <a:solidFill>
                        <a:srgbClr val="FF00ED"/>
                      </a:solidFill>
                    </a:rPr>
                    <a:t>  </a:t>
                  </a:r>
                  <a:r>
                    <a:rPr lang="en-US"/>
                    <a:t>(fiducial wire positions)</a:t>
                  </a:r>
                </a:p>
                <a:p>
                  <a:r>
                    <a:rPr lang="en-US"/>
                    <a:t>• </a:t>
                  </a:r>
                  <a14:m>
                    <m:oMath xmlns:m="http://schemas.openxmlformats.org/officeDocument/2006/math">
                      <m:sSub>
                        <m:sSubPr>
                          <m:ctrlPr>
                            <a:rPr lang="en-US" i="1">
                              <a:solidFill>
                                <a:srgbClr val="00A90F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>
                              <a:solidFill>
                                <a:srgbClr val="00A90F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𝜎</m:t>
                          </m:r>
                        </m:e>
                        <m:sub>
                          <m:r>
                            <a:rPr lang="en-US" b="0" i="1">
                              <a:solidFill>
                                <a:srgbClr val="00A90F"/>
                              </a:solidFill>
                              <a:latin typeface="Cambria Math" panose="02040503050406030204" pitchFamily="18" charset="0"/>
                            </a:rPr>
                            <m:t>𝑠</m:t>
                          </m:r>
                        </m:sub>
                      </m:sSub>
                      <m:r>
                        <a:rPr lang="en-US" i="1">
                          <a:solidFill>
                            <a:srgbClr val="00A90F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≈</m:t>
                      </m:r>
                      <m:r>
                        <a:rPr lang="en-US" b="0" i="1">
                          <a:solidFill>
                            <a:srgbClr val="00A90F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20µ</m:t>
                      </m:r>
                      <m:r>
                        <a:rPr lang="en-US" b="0" i="1">
                          <a:solidFill>
                            <a:srgbClr val="00A90F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𝑚</m:t>
                      </m:r>
                    </m:oMath>
                  </a14:m>
                  <a:r>
                    <a:rPr lang="en-US"/>
                    <a:t> (shadow positions)</a:t>
                  </a:r>
                </a:p>
              </p:txBody>
            </p:sp>
          </mc:Choice>
          <mc:Fallback xmlns="">
            <p:sp>
              <p:nvSpPr>
                <p:cNvPr id="30" name="TextBox 29">
                  <a:extLst>
                    <a:ext uri="{FF2B5EF4-FFF2-40B4-BE49-F238E27FC236}">
                      <a16:creationId xmlns:a16="http://schemas.microsoft.com/office/drawing/2014/main" id="{C11F99CB-0D03-CC3F-82A8-348472D23576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588452" y="6241771"/>
                  <a:ext cx="4087786" cy="1377428"/>
                </a:xfrm>
                <a:prstGeom prst="rect">
                  <a:avLst/>
                </a:prstGeom>
                <a:blipFill>
                  <a:blip r:embed="rId18"/>
                  <a:stretch>
                    <a:fillRect l="-1238" t="-5505" r="-310" b="-5505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"/>
                            </p:stCondLst>
                            <p:childTnLst>
                              <p:par>
                                <p:cTn id="2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000"/>
                            </p:stCondLst>
                            <p:childTnLst>
                              <p:par>
                                <p:cTn id="2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4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500"/>
                            </p:stCondLst>
                            <p:childTnLst>
                              <p:par>
                                <p:cTn id="36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8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9" grpId="0"/>
      <p:bldP spid="2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>
            <a:extLst>
              <a:ext uri="{FF2B5EF4-FFF2-40B4-BE49-F238E27FC236}">
                <a16:creationId xmlns:a16="http://schemas.microsoft.com/office/drawing/2014/main" id="{59B9791A-F9B2-773B-BC9D-E9A3D0B2CAD7}"/>
              </a:ext>
            </a:extLst>
          </p:cNvPr>
          <p:cNvSpPr/>
          <p:nvPr/>
        </p:nvSpPr>
        <p:spPr>
          <a:xfrm>
            <a:off x="0" y="0"/>
            <a:ext cx="12699999" cy="773182"/>
          </a:xfrm>
          <a:prstGeom prst="rect">
            <a:avLst/>
          </a:prstGeom>
          <a:gradFill flip="none" rotWithShape="1">
            <a:gsLst>
              <a:gs pos="0">
                <a:schemeClr val="bg1"/>
              </a:gs>
              <a:gs pos="50000">
                <a:srgbClr val="E9AF7F"/>
              </a:gs>
              <a:gs pos="100000">
                <a:schemeClr val="accent6">
                  <a:shade val="100000"/>
                  <a:satMod val="115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32" tIns="60916" rIns="121832" bIns="60916"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pic>
        <p:nvPicPr>
          <p:cNvPr id="30" name="Picture 29" descr="http://w3.campusexplorer.com/media/376x262/media-2A09DA8D.png">
            <a:extLst>
              <a:ext uri="{FF2B5EF4-FFF2-40B4-BE49-F238E27FC236}">
                <a16:creationId xmlns:a16="http://schemas.microsoft.com/office/drawing/2014/main" id="{6D25E10F-7023-2890-D2ED-633ED69176F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9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2543" b="14681"/>
          <a:stretch/>
        </p:blipFill>
        <p:spPr bwMode="auto">
          <a:xfrm>
            <a:off x="2" y="7648"/>
            <a:ext cx="1528547" cy="7397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8" name="Group 27">
            <a:extLst>
              <a:ext uri="{FF2B5EF4-FFF2-40B4-BE49-F238E27FC236}">
                <a16:creationId xmlns:a16="http://schemas.microsoft.com/office/drawing/2014/main" id="{5162DD09-2872-F1F1-C875-8704FC96798C}"/>
              </a:ext>
            </a:extLst>
          </p:cNvPr>
          <p:cNvGrpSpPr/>
          <p:nvPr/>
        </p:nvGrpSpPr>
        <p:grpSpPr>
          <a:xfrm>
            <a:off x="643980" y="4141872"/>
            <a:ext cx="11463314" cy="3289770"/>
            <a:chOff x="643980" y="4141872"/>
            <a:chExt cx="11463314" cy="3289770"/>
          </a:xfrm>
        </p:grpSpPr>
        <p:grpSp>
          <p:nvGrpSpPr>
            <p:cNvPr id="27" name="Group 26">
              <a:extLst>
                <a:ext uri="{FF2B5EF4-FFF2-40B4-BE49-F238E27FC236}">
                  <a16:creationId xmlns:a16="http://schemas.microsoft.com/office/drawing/2014/main" id="{103D3E65-5E28-4826-61EF-794D6384761B}"/>
                </a:ext>
              </a:extLst>
            </p:cNvPr>
            <p:cNvGrpSpPr/>
            <p:nvPr/>
          </p:nvGrpSpPr>
          <p:grpSpPr>
            <a:xfrm>
              <a:off x="643980" y="4141872"/>
              <a:ext cx="11463314" cy="3289770"/>
              <a:chOff x="643980" y="4128620"/>
              <a:chExt cx="11463314" cy="3289770"/>
            </a:xfrm>
          </p:grpSpPr>
          <p:grpSp>
            <p:nvGrpSpPr>
              <p:cNvPr id="25" name="Group 24">
                <a:extLst>
                  <a:ext uri="{FF2B5EF4-FFF2-40B4-BE49-F238E27FC236}">
                    <a16:creationId xmlns:a16="http://schemas.microsoft.com/office/drawing/2014/main" id="{C45E1ED0-884C-28A6-5F2B-C62F73F8FCB3}"/>
                  </a:ext>
                </a:extLst>
              </p:cNvPr>
              <p:cNvGrpSpPr/>
              <p:nvPr/>
            </p:nvGrpSpPr>
            <p:grpSpPr>
              <a:xfrm>
                <a:off x="643980" y="4128620"/>
                <a:ext cx="11463314" cy="3289770"/>
                <a:chOff x="643980" y="4128620"/>
                <a:chExt cx="11463314" cy="3289770"/>
              </a:xfrm>
            </p:grpSpPr>
            <p:grpSp>
              <p:nvGrpSpPr>
                <p:cNvPr id="24" name="Group 23">
                  <a:extLst>
                    <a:ext uri="{FF2B5EF4-FFF2-40B4-BE49-F238E27FC236}">
                      <a16:creationId xmlns:a16="http://schemas.microsoft.com/office/drawing/2014/main" id="{2C658520-3827-816F-D4AE-ECA5F08BA56C}"/>
                    </a:ext>
                  </a:extLst>
                </p:cNvPr>
                <p:cNvGrpSpPr/>
                <p:nvPr/>
              </p:nvGrpSpPr>
              <p:grpSpPr>
                <a:xfrm>
                  <a:off x="643980" y="4128620"/>
                  <a:ext cx="11199413" cy="1747781"/>
                  <a:chOff x="643980" y="4128620"/>
                  <a:chExt cx="11199413" cy="1747781"/>
                </a:xfrm>
              </p:grpSpPr>
              <p:pic>
                <p:nvPicPr>
                  <p:cNvPr id="103" name="Picture 10" descr="fig_form2.png"/>
                  <p:cNvPicPr/>
                  <p:nvPr/>
                </p:nvPicPr>
                <p:blipFill>
                  <a:blip r:embed="rId4"/>
                  <a:stretch/>
                </p:blipFill>
                <p:spPr>
                  <a:xfrm>
                    <a:off x="763921" y="4371693"/>
                    <a:ext cx="10475088" cy="1504708"/>
                  </a:xfrm>
                  <a:prstGeom prst="rect">
                    <a:avLst/>
                  </a:prstGeom>
                  <a:ln w="0">
                    <a:noFill/>
                  </a:ln>
                </p:spPr>
              </p:pic>
              <mc:AlternateContent xmlns:mc="http://schemas.openxmlformats.org/markup-compatibility/2006" xmlns:a14="http://schemas.microsoft.com/office/drawing/2010/main">
                <mc:Choice Requires="a14">
                  <p:sp>
                    <p:nvSpPr>
                      <p:cNvPr id="6" name="TextBox 5">
                        <a:extLst>
                          <a:ext uri="{FF2B5EF4-FFF2-40B4-BE49-F238E27FC236}">
                            <a16:creationId xmlns:a16="http://schemas.microsoft.com/office/drawing/2014/main" id="{A74679E6-AEE3-8EC1-34E1-5DC4A47A850F}"/>
                          </a:ext>
                        </a:extLst>
                      </p:cNvPr>
                      <p:cNvSpPr txBox="1"/>
                      <p:nvPr/>
                    </p:nvSpPr>
                    <p:spPr>
                      <a:xfrm>
                        <a:off x="643980" y="4128620"/>
                        <a:ext cx="11199413" cy="461665"/>
                      </a:xfrm>
                      <a:prstGeom prst="rect">
                        <a:avLst/>
                      </a:prstGeom>
                      <a:noFill/>
                    </p:spPr>
                    <p:txBody>
                      <a:bodyPr wrap="none" rtlCol="0">
                        <a:spAutoFit/>
                      </a:bodyPr>
                      <a:lstStyle/>
                      <a:p>
                        <a:r>
                          <a:rPr lang="en-US" sz="2400"/>
                          <a:t>Error (</a:t>
                        </a:r>
                        <a14:m>
                          <m:oMath xmlns:m="http://schemas.openxmlformats.org/officeDocument/2006/math">
                            <m:sSub>
                              <m:sSubPr>
                                <m:ctrlPr>
                                  <a:rPr lang="en-US" sz="2400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24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𝜎</m:t>
                                </m:r>
                              </m:e>
                              <m:sub>
                                <m:r>
                                  <a:rPr lang="en-US" sz="2400" b="0" i="1">
                                    <a:latin typeface="Cambria Math" panose="02040503050406030204" pitchFamily="18" charset="0"/>
                                  </a:rPr>
                                  <m:t>𝐸</m:t>
                                </m:r>
                              </m:sub>
                            </m:sSub>
                            <m:r>
                              <a:rPr lang="en-US" sz="2400" b="0" i="1">
                                <a:latin typeface="Cambria Math" panose="02040503050406030204" pitchFamily="18" charset="0"/>
                              </a:rPr>
                              <m:t>)</m:t>
                            </m:r>
                          </m:oMath>
                        </a14:m>
                        <a:r>
                          <a:rPr lang="en-US" sz="2400"/>
                          <a:t> in electron energy propagates from errors in 4 independent variables:  </a:t>
                        </a:r>
                      </a:p>
                    </p:txBody>
                  </p:sp>
                </mc:Choice>
                <mc:Fallback xmlns="">
                  <p:sp>
                    <p:nvSpPr>
                      <p:cNvPr id="6" name="TextBox 5">
                        <a:extLst>
                          <a:ext uri="{FF2B5EF4-FFF2-40B4-BE49-F238E27FC236}">
                            <a16:creationId xmlns:a16="http://schemas.microsoft.com/office/drawing/2014/main" id="{A74679E6-AEE3-8EC1-34E1-5DC4A47A850F}"/>
                          </a:ext>
                        </a:extLst>
                      </p:cNvPr>
                      <p:cNvSpPr txBox="1">
                        <a:spLocks noRot="1" noChangeAspect="1" noMove="1" noResize="1" noEditPoints="1" noAdjustHandles="1" noChangeArrowheads="1" noChangeShapeType="1" noTextEdit="1"/>
                      </p:cNvSpPr>
                      <p:nvPr/>
                    </p:nvSpPr>
                    <p:spPr>
                      <a:xfrm>
                        <a:off x="643980" y="4128620"/>
                        <a:ext cx="11199413" cy="461665"/>
                      </a:xfrm>
                      <a:prstGeom prst="rect">
                        <a:avLst/>
                      </a:prstGeom>
                      <a:blipFill>
                        <a:blip r:embed="rId5"/>
                        <a:stretch>
                          <a:fillRect l="-793" t="-7895" b="-26316"/>
                        </a:stretch>
                      </a:blipFill>
                    </p:spPr>
                    <p:txBody>
                      <a:bodyPr/>
                      <a:lstStyle/>
                      <a:p>
                        <a:r>
                          <a:rPr lang="en-US">
                            <a:noFill/>
                          </a:rPr>
                          <a:t> </a:t>
                        </a:r>
                      </a:p>
                    </p:txBody>
                  </p:sp>
                </mc:Fallback>
              </mc:AlternateContent>
              <mc:AlternateContent xmlns:mc="http://schemas.openxmlformats.org/markup-compatibility/2006" xmlns:a14="http://schemas.microsoft.com/office/drawing/2010/main">
                <mc:Choice Requires="a14">
                  <p:sp>
                    <p:nvSpPr>
                      <p:cNvPr id="7" name="TextBox 6">
                        <a:extLst>
                          <a:ext uri="{FF2B5EF4-FFF2-40B4-BE49-F238E27FC236}">
                            <a16:creationId xmlns:a16="http://schemas.microsoft.com/office/drawing/2014/main" id="{A0286E70-2D3E-4AC9-B5E2-D29F1A6FD259}"/>
                          </a:ext>
                        </a:extLst>
                      </p:cNvPr>
                      <p:cNvSpPr txBox="1"/>
                      <p:nvPr/>
                    </p:nvSpPr>
                    <p:spPr>
                      <a:xfrm>
                        <a:off x="3932350" y="4904911"/>
                        <a:ext cx="609782" cy="461665"/>
                      </a:xfrm>
                      <a:prstGeom prst="rect">
                        <a:avLst/>
                      </a:prstGeom>
                      <a:solidFill>
                        <a:schemeClr val="bg1"/>
                      </a:solidFill>
                    </p:spPr>
                    <p:txBody>
                      <a:bodyPr wrap="none" rtlCol="0">
                        <a:spAutoFit/>
                      </a:bodyPr>
                      <a:lstStyle/>
                      <a:p>
                        <a:pPr/>
                        <a14:m>
                          <m:oMathPara xmlns:m="http://schemas.openxmlformats.org/officeDocument/2006/math">
                            <m:oMathParaPr>
                              <m:jc m:val="centerGroup"/>
                            </m:oMathParaPr>
                            <m:oMath xmlns:m="http://schemas.openxmlformats.org/officeDocument/2006/math">
                              <m:sSubSup>
                                <m:sSubSupPr>
                                  <m:ctrlPr>
                                    <a:rPr lang="en-US" sz="2400" i="1">
                                      <a:solidFill>
                                        <a:srgbClr val="00A90F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SupPr>
                                <m:e>
                                  <m:r>
                                    <a:rPr lang="en-US" sz="2400" i="1">
                                      <a:solidFill>
                                        <a:srgbClr val="00A90F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𝜎</m:t>
                                  </m:r>
                                </m:e>
                                <m:sub>
                                  <m:r>
                                    <a:rPr lang="en-US" sz="2400" b="0" i="1">
                                      <a:solidFill>
                                        <a:srgbClr val="00A90F"/>
                                      </a:solidFill>
                                      <a:latin typeface="Cambria Math" panose="02040503050406030204" pitchFamily="18" charset="0"/>
                                    </a:rPr>
                                    <m:t>𝑠</m:t>
                                  </m:r>
                                </m:sub>
                                <m:sup>
                                  <m:r>
                                    <a:rPr lang="en-US" sz="2400" b="0" i="1">
                                      <a:solidFill>
                                        <a:srgbClr val="00A90F"/>
                                      </a:solidFill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bSup>
                            </m:oMath>
                          </m:oMathPara>
                        </a14:m>
                        <a:endParaRPr lang="en-US" sz="2400">
                          <a:solidFill>
                            <a:srgbClr val="00A90F"/>
                          </a:solidFill>
                        </a:endParaRPr>
                      </a:p>
                    </p:txBody>
                  </p:sp>
                </mc:Choice>
                <mc:Fallback xmlns="">
                  <p:sp>
                    <p:nvSpPr>
                      <p:cNvPr id="7" name="TextBox 6">
                        <a:extLst>
                          <a:ext uri="{FF2B5EF4-FFF2-40B4-BE49-F238E27FC236}">
                            <a16:creationId xmlns:a16="http://schemas.microsoft.com/office/drawing/2014/main" id="{A0286E70-2D3E-4AC9-B5E2-D29F1A6FD259}"/>
                          </a:ext>
                        </a:extLst>
                      </p:cNvPr>
                      <p:cNvSpPr txBox="1">
                        <a:spLocks noRot="1" noChangeAspect="1" noMove="1" noResize="1" noEditPoints="1" noAdjustHandles="1" noChangeArrowheads="1" noChangeShapeType="1" noTextEdit="1"/>
                      </p:cNvSpPr>
                      <p:nvPr/>
                    </p:nvSpPr>
                    <p:spPr>
                      <a:xfrm>
                        <a:off x="3932350" y="4904911"/>
                        <a:ext cx="609782" cy="461665"/>
                      </a:xfrm>
                      <a:prstGeom prst="rect">
                        <a:avLst/>
                      </a:prstGeom>
                      <a:blipFill>
                        <a:blip r:embed="rId6"/>
                        <a:stretch>
                          <a:fillRect/>
                        </a:stretch>
                      </a:blipFill>
                    </p:spPr>
                    <p:txBody>
                      <a:bodyPr/>
                      <a:lstStyle/>
                      <a:p>
                        <a:r>
                          <a:rPr lang="en-US">
                            <a:noFill/>
                          </a:rPr>
                          <a:t> </a:t>
                        </a:r>
                      </a:p>
                    </p:txBody>
                  </p:sp>
                </mc:Fallback>
              </mc:AlternateContent>
              <mc:AlternateContent xmlns:mc="http://schemas.openxmlformats.org/markup-compatibility/2006" xmlns:a14="http://schemas.microsoft.com/office/drawing/2010/main">
                <mc:Choice Requires="a14">
                  <p:sp>
                    <p:nvSpPr>
                      <p:cNvPr id="8" name="TextBox 7">
                        <a:extLst>
                          <a:ext uri="{FF2B5EF4-FFF2-40B4-BE49-F238E27FC236}">
                            <a16:creationId xmlns:a16="http://schemas.microsoft.com/office/drawing/2014/main" id="{923D6425-1C38-F222-C0F2-2883FF0D8999}"/>
                          </a:ext>
                        </a:extLst>
                      </p:cNvPr>
                      <p:cNvSpPr txBox="1"/>
                      <p:nvPr/>
                    </p:nvSpPr>
                    <p:spPr>
                      <a:xfrm>
                        <a:off x="7128893" y="4883691"/>
                        <a:ext cx="609782" cy="521618"/>
                      </a:xfrm>
                      <a:prstGeom prst="rect">
                        <a:avLst/>
                      </a:prstGeom>
                      <a:solidFill>
                        <a:schemeClr val="bg1"/>
                      </a:solidFill>
                    </p:spPr>
                    <p:txBody>
                      <a:bodyPr wrap="none" rtlCol="0">
                        <a:spAutoFit/>
                      </a:bodyPr>
                      <a:lstStyle/>
                      <a:p>
                        <a:pPr/>
                        <a14:m>
                          <m:oMathPara xmlns:m="http://schemas.openxmlformats.org/officeDocument/2006/math">
                            <m:oMathParaPr>
                              <m:jc m:val="centerGroup"/>
                            </m:oMathParaPr>
                            <m:oMath xmlns:m="http://schemas.openxmlformats.org/officeDocument/2006/math">
                              <m:sSubSup>
                                <m:sSubSupPr>
                                  <m:ctrlPr>
                                    <a:rPr lang="en-US" sz="2400" i="1">
                                      <a:solidFill>
                                        <a:srgbClr val="FF00ED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SupPr>
                                <m:e>
                                  <m:r>
                                    <a:rPr lang="en-US" sz="2400" i="1">
                                      <a:solidFill>
                                        <a:srgbClr val="FF00ED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𝜎</m:t>
                                  </m:r>
                                </m:e>
                                <m:sub>
                                  <m:r>
                                    <a:rPr lang="en-US" sz="2400" b="0" i="1">
                                      <a:solidFill>
                                        <a:srgbClr val="FF00ED"/>
                                      </a:solidFill>
                                      <a:latin typeface="Cambria Math" panose="02040503050406030204" pitchFamily="18" charset="0"/>
                                    </a:rPr>
                                    <m:t>𝑓</m:t>
                                  </m:r>
                                </m:sub>
                                <m:sup>
                                  <m:r>
                                    <a:rPr lang="en-US" sz="2400" b="0" i="1">
                                      <a:solidFill>
                                        <a:srgbClr val="FF00ED"/>
                                      </a:solidFill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bSup>
                            </m:oMath>
                          </m:oMathPara>
                        </a14:m>
                        <a:endParaRPr lang="en-US" sz="2400">
                          <a:solidFill>
                            <a:srgbClr val="FF00ED"/>
                          </a:solidFill>
                        </a:endParaRPr>
                      </a:p>
                    </p:txBody>
                  </p:sp>
                </mc:Choice>
                <mc:Fallback xmlns="">
                  <p:sp>
                    <p:nvSpPr>
                      <p:cNvPr id="8" name="TextBox 7">
                        <a:extLst>
                          <a:ext uri="{FF2B5EF4-FFF2-40B4-BE49-F238E27FC236}">
                            <a16:creationId xmlns:a16="http://schemas.microsoft.com/office/drawing/2014/main" id="{923D6425-1C38-F222-C0F2-2883FF0D8999}"/>
                          </a:ext>
                        </a:extLst>
                      </p:cNvPr>
                      <p:cNvSpPr txBox="1">
                        <a:spLocks noRot="1" noChangeAspect="1" noMove="1" noResize="1" noEditPoints="1" noAdjustHandles="1" noChangeArrowheads="1" noChangeShapeType="1" noTextEdit="1"/>
                      </p:cNvSpPr>
                      <p:nvPr/>
                    </p:nvSpPr>
                    <p:spPr>
                      <a:xfrm>
                        <a:off x="7128893" y="4883691"/>
                        <a:ext cx="609782" cy="521618"/>
                      </a:xfrm>
                      <a:prstGeom prst="rect">
                        <a:avLst/>
                      </a:prstGeom>
                      <a:blipFill>
                        <a:blip r:embed="rId7"/>
                        <a:stretch>
                          <a:fillRect b="-11905"/>
                        </a:stretch>
                      </a:blipFill>
                    </p:spPr>
                    <p:txBody>
                      <a:bodyPr/>
                      <a:lstStyle/>
                      <a:p>
                        <a:r>
                          <a:rPr lang="en-US">
                            <a:noFill/>
                          </a:rPr>
                          <a:t> </a:t>
                        </a:r>
                      </a:p>
                    </p:txBody>
                  </p:sp>
                </mc:Fallback>
              </mc:AlternateContent>
              <mc:AlternateContent xmlns:mc="http://schemas.openxmlformats.org/markup-compatibility/2006" xmlns:a14="http://schemas.microsoft.com/office/drawing/2010/main">
                <mc:Choice Requires="a14">
                  <p:sp>
                    <p:nvSpPr>
                      <p:cNvPr id="9" name="TextBox 8">
                        <a:extLst>
                          <a:ext uri="{FF2B5EF4-FFF2-40B4-BE49-F238E27FC236}">
                            <a16:creationId xmlns:a16="http://schemas.microsoft.com/office/drawing/2014/main" id="{0CC9AB6B-C8E0-88AC-258F-4A62FBE52EF2}"/>
                          </a:ext>
                        </a:extLst>
                      </p:cNvPr>
                      <p:cNvSpPr txBox="1"/>
                      <p:nvPr/>
                    </p:nvSpPr>
                    <p:spPr>
                      <a:xfrm>
                        <a:off x="9897169" y="4874046"/>
                        <a:ext cx="609782" cy="468975"/>
                      </a:xfrm>
                      <a:prstGeom prst="rect">
                        <a:avLst/>
                      </a:prstGeom>
                      <a:solidFill>
                        <a:schemeClr val="bg1"/>
                      </a:solidFill>
                    </p:spPr>
                    <p:txBody>
                      <a:bodyPr wrap="none" rtlCol="0">
                        <a:spAutoFit/>
                      </a:bodyPr>
                      <a:lstStyle/>
                      <a:p>
                        <a:pPr/>
                        <a14:m>
                          <m:oMathPara xmlns:m="http://schemas.openxmlformats.org/officeDocument/2006/math">
                            <m:oMathParaPr>
                              <m:jc m:val="centerGroup"/>
                            </m:oMathParaPr>
                            <m:oMath xmlns:m="http://schemas.openxmlformats.org/officeDocument/2006/math">
                              <m:sSubSup>
                                <m:sSubSupPr>
                                  <m:ctrlPr>
                                    <a:rPr lang="en-US" sz="2400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SupPr>
                                <m:e>
                                  <m:r>
                                    <a:rPr lang="en-US" sz="2400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𝜎</m:t>
                                  </m:r>
                                </m:e>
                                <m:sub>
                                  <m:r>
                                    <a:rPr lang="en-US" sz="2400" b="0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  <m:t>0</m:t>
                                  </m:r>
                                </m:sub>
                                <m:sup>
                                  <m:r>
                                    <a:rPr lang="en-US" sz="2400" b="0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bSup>
                            </m:oMath>
                          </m:oMathPara>
                        </a14:m>
                        <a:endParaRPr lang="en-US" sz="2400">
                          <a:solidFill>
                            <a:srgbClr val="FF00ED"/>
                          </a:solidFill>
                        </a:endParaRPr>
                      </a:p>
                    </p:txBody>
                  </p:sp>
                </mc:Choice>
                <mc:Fallback xmlns="">
                  <p:sp>
                    <p:nvSpPr>
                      <p:cNvPr id="9" name="TextBox 8">
                        <a:extLst>
                          <a:ext uri="{FF2B5EF4-FFF2-40B4-BE49-F238E27FC236}">
                            <a16:creationId xmlns:a16="http://schemas.microsoft.com/office/drawing/2014/main" id="{0CC9AB6B-C8E0-88AC-258F-4A62FBE52EF2}"/>
                          </a:ext>
                        </a:extLst>
                      </p:cNvPr>
                      <p:cNvSpPr txBox="1">
                        <a:spLocks noRot="1" noChangeAspect="1" noMove="1" noResize="1" noEditPoints="1" noAdjustHandles="1" noChangeArrowheads="1" noChangeShapeType="1" noTextEdit="1"/>
                      </p:cNvSpPr>
                      <p:nvPr/>
                    </p:nvSpPr>
                    <p:spPr>
                      <a:xfrm>
                        <a:off x="9897169" y="4874046"/>
                        <a:ext cx="609782" cy="468975"/>
                      </a:xfrm>
                      <a:prstGeom prst="rect">
                        <a:avLst/>
                      </a:prstGeom>
                      <a:blipFill>
                        <a:blip r:embed="rId8"/>
                        <a:stretch>
                          <a:fillRect b="-5263"/>
                        </a:stretch>
                      </a:blipFill>
                    </p:spPr>
                    <p:txBody>
                      <a:bodyPr/>
                      <a:lstStyle/>
                      <a:p>
                        <a:r>
                          <a:rPr lang="en-US">
                            <a:noFill/>
                          </a:rPr>
                          <a:t> </a:t>
                        </a:r>
                      </a:p>
                    </p:txBody>
                  </p:sp>
                </mc:Fallback>
              </mc:AlternateContent>
              <mc:AlternateContent xmlns:mc="http://schemas.openxmlformats.org/markup-compatibility/2006" xmlns:a14="http://schemas.microsoft.com/office/drawing/2010/main">
                <mc:Choice Requires="a14">
                  <p:sp>
                    <p:nvSpPr>
                      <p:cNvPr id="11" name="TextBox 10">
                        <a:extLst>
                          <a:ext uri="{FF2B5EF4-FFF2-40B4-BE49-F238E27FC236}">
                            <a16:creationId xmlns:a16="http://schemas.microsoft.com/office/drawing/2014/main" id="{A461BEEE-D2A4-2864-12A1-0C1D03E3665F}"/>
                          </a:ext>
                        </a:extLst>
                      </p:cNvPr>
                      <p:cNvSpPr txBox="1"/>
                      <p:nvPr/>
                    </p:nvSpPr>
                    <p:spPr>
                      <a:xfrm>
                        <a:off x="10720900" y="4656057"/>
                        <a:ext cx="609782" cy="466859"/>
                      </a:xfrm>
                      <a:prstGeom prst="rect">
                        <a:avLst/>
                      </a:prstGeom>
                      <a:solidFill>
                        <a:schemeClr val="bg1"/>
                      </a:solidFill>
                    </p:spPr>
                    <p:txBody>
                      <a:bodyPr wrap="none" rtlCol="0">
                        <a:spAutoFit/>
                      </a:bodyPr>
                      <a:lstStyle/>
                      <a:p>
                        <a:pPr/>
                        <a14:m>
                          <m:oMathPara xmlns:m="http://schemas.openxmlformats.org/officeDocument/2006/math">
                            <m:oMathParaPr>
                              <m:jc m:val="centerGroup"/>
                            </m:oMathParaPr>
                            <m:oMath xmlns:m="http://schemas.openxmlformats.org/officeDocument/2006/math">
                              <m:sSubSup>
                                <m:sSubSupPr>
                                  <m:ctrlPr>
                                    <a:rPr lang="en-US" sz="2400" i="1">
                                      <a:solidFill>
                                        <a:srgbClr val="1005FF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SupPr>
                                <m:e>
                                  <m:r>
                                    <a:rPr lang="en-US" sz="2400" i="1">
                                      <a:solidFill>
                                        <a:srgbClr val="1005FF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𝜎</m:t>
                                  </m:r>
                                </m:e>
                                <m:sub>
                                  <m:r>
                                    <a:rPr lang="en-US" sz="2400" b="0" i="1">
                                      <a:solidFill>
                                        <a:srgbClr val="1005FF"/>
                                      </a:solidFill>
                                      <a:latin typeface="Cambria Math" panose="02040503050406030204" pitchFamily="18" charset="0"/>
                                    </a:rPr>
                                    <m:t>𝐵</m:t>
                                  </m:r>
                                </m:sub>
                                <m:sup>
                                  <m:r>
                                    <a:rPr lang="en-US" sz="2400" b="0" i="1">
                                      <a:solidFill>
                                        <a:srgbClr val="1005FF"/>
                                      </a:solidFill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bSup>
                            </m:oMath>
                          </m:oMathPara>
                        </a14:m>
                        <a:endParaRPr lang="en-US" sz="2400">
                          <a:solidFill>
                            <a:srgbClr val="1005FF"/>
                          </a:solidFill>
                        </a:endParaRPr>
                      </a:p>
                    </p:txBody>
                  </p:sp>
                </mc:Choice>
                <mc:Fallback xmlns="">
                  <p:sp>
                    <p:nvSpPr>
                      <p:cNvPr id="11" name="TextBox 10">
                        <a:extLst>
                          <a:ext uri="{FF2B5EF4-FFF2-40B4-BE49-F238E27FC236}">
                            <a16:creationId xmlns:a16="http://schemas.microsoft.com/office/drawing/2014/main" id="{A461BEEE-D2A4-2864-12A1-0C1D03E3665F}"/>
                          </a:ext>
                        </a:extLst>
                      </p:cNvPr>
                      <p:cNvSpPr txBox="1">
                        <a:spLocks noRot="1" noChangeAspect="1" noMove="1" noResize="1" noEditPoints="1" noAdjustHandles="1" noChangeArrowheads="1" noChangeShapeType="1" noTextEdit="1"/>
                      </p:cNvSpPr>
                      <p:nvPr/>
                    </p:nvSpPr>
                    <p:spPr>
                      <a:xfrm>
                        <a:off x="10720900" y="4656057"/>
                        <a:ext cx="609782" cy="466859"/>
                      </a:xfrm>
                      <a:prstGeom prst="rect">
                        <a:avLst/>
                      </a:prstGeom>
                      <a:blipFill>
                        <a:blip r:embed="rId9"/>
                        <a:stretch>
                          <a:fillRect b="-5263"/>
                        </a:stretch>
                      </a:blipFill>
                    </p:spPr>
                    <p:txBody>
                      <a:bodyPr/>
                      <a:lstStyle/>
                      <a:p>
                        <a:r>
                          <a:rPr lang="en-US">
                            <a:noFill/>
                          </a:rPr>
                          <a:t> </a:t>
                        </a:r>
                      </a:p>
                    </p:txBody>
                  </p:sp>
                </mc:Fallback>
              </mc:AlternateContent>
            </p:grpSp>
            <mc:AlternateContent xmlns:mc="http://schemas.openxmlformats.org/markup-compatibility/2006" xmlns:a14="http://schemas.microsoft.com/office/drawing/2010/main">
              <mc:Choice Requires="a14">
                <p:sp>
                  <p:nvSpPr>
                    <p:cNvPr id="12" name="TextBox 11">
                      <a:extLst>
                        <a:ext uri="{FF2B5EF4-FFF2-40B4-BE49-F238E27FC236}">
                          <a16:creationId xmlns:a16="http://schemas.microsoft.com/office/drawing/2014/main" id="{E66288D1-7650-1D82-0B11-353C413B6BA2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3225841" y="5754441"/>
                      <a:ext cx="1497397" cy="1323439"/>
                    </a:xfrm>
                    <a:prstGeom prst="rect">
                      <a:avLst/>
                    </a:prstGeom>
                    <a:noFill/>
                  </p:spPr>
                  <p:txBody>
                    <a:bodyPr wrap="none" rtlCol="0">
                      <a:spAutoFit/>
                    </a:bodyPr>
                    <a:lstStyle/>
                    <a:p>
                      <a:pPr algn="ctr"/>
                      <a:r>
                        <a:rPr lang="en-US" sz="2000">
                          <a:solidFill>
                            <a:srgbClr val="00A90F"/>
                          </a:solidFill>
                        </a:rPr>
                        <a:t>shadow </a:t>
                      </a:r>
                    </a:p>
                    <a:p>
                      <a:pPr algn="ctr"/>
                      <a:r>
                        <a:rPr lang="en-US" sz="2000">
                          <a:solidFill>
                            <a:srgbClr val="00A90F"/>
                          </a:solidFill>
                        </a:rPr>
                        <a:t>positions:</a:t>
                      </a:r>
                    </a:p>
                    <a:p>
                      <a:pPr algn="ctr"/>
                      <a14:m>
                        <m:oMathPara xmlns:m="http://schemas.openxmlformats.org/officeDocument/2006/math">
                          <m:oMathParaPr>
                            <m:jc m:val="centerGroup"/>
                          </m:oMathParaPr>
                          <m:oMath xmlns:m="http://schemas.openxmlformats.org/officeDocument/2006/math">
                            <m:sSub>
                              <m:sSubPr>
                                <m:ctrlPr>
                                  <a:rPr lang="en-US" sz="2000" i="1">
                                    <a:solidFill>
                                      <a:srgbClr val="00A90F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2000" i="1">
                                    <a:solidFill>
                                      <a:srgbClr val="00A90F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𝜎</m:t>
                                </m:r>
                              </m:e>
                              <m:sub>
                                <m:r>
                                  <a:rPr lang="en-US" sz="2000" b="0" i="1">
                                    <a:solidFill>
                                      <a:srgbClr val="00A90F"/>
                                    </a:solidFill>
                                    <a:latin typeface="Cambria Math" panose="02040503050406030204" pitchFamily="18" charset="0"/>
                                  </a:rPr>
                                  <m:t>𝑠</m:t>
                                </m:r>
                              </m:sub>
                            </m:sSub>
                            <m:r>
                              <a:rPr lang="en-US" sz="2000" i="1">
                                <a:solidFill>
                                  <a:srgbClr val="00A90F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≈</m:t>
                            </m:r>
                            <m:r>
                              <a:rPr lang="en-US" sz="2000" b="0" i="1">
                                <a:solidFill>
                                  <a:srgbClr val="00A90F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20µ</m:t>
                            </m:r>
                            <m:r>
                              <a:rPr lang="en-US" sz="2000" b="0" i="1">
                                <a:solidFill>
                                  <a:srgbClr val="00A90F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𝑚</m:t>
                            </m:r>
                          </m:oMath>
                        </m:oMathPara>
                      </a14:m>
                      <a:endParaRPr lang="en-US" sz="2000" b="0">
                        <a:solidFill>
                          <a:srgbClr val="00A90F"/>
                        </a:solidFill>
                        <a:ea typeface="Cambria Math" panose="02040503050406030204" pitchFamily="18" charset="0"/>
                      </a:endParaRPr>
                    </a:p>
                    <a:p>
                      <a:pPr algn="ctr"/>
                      <a:r>
                        <a:rPr lang="en-US" sz="2000">
                          <a:solidFill>
                            <a:srgbClr val="00A90F"/>
                          </a:solidFill>
                        </a:rPr>
                        <a:t>(≲ IP pixel)</a:t>
                      </a:r>
                    </a:p>
                  </p:txBody>
                </p:sp>
              </mc:Choice>
              <mc:Fallback xmlns="">
                <p:sp>
                  <p:nvSpPr>
                    <p:cNvPr id="12" name="TextBox 11">
                      <a:extLst>
                        <a:ext uri="{FF2B5EF4-FFF2-40B4-BE49-F238E27FC236}">
                          <a16:creationId xmlns:a16="http://schemas.microsoft.com/office/drawing/2014/main" id="{E66288D1-7650-1D82-0B11-353C413B6BA2}"/>
                        </a:ext>
                      </a:extLst>
                    </p:cNvPr>
                    <p:cNvSpPr txBox="1">
                      <a:spLocks noRot="1" noChangeAspect="1" noMove="1" noResize="1" noEditPoints="1" noAdjustHandles="1" noChangeArrowheads="1" noChangeShapeType="1" noTextEdit="1"/>
                    </p:cNvSpPr>
                    <p:nvPr/>
                  </p:nvSpPr>
                  <p:spPr>
                    <a:xfrm>
                      <a:off x="3225841" y="5754441"/>
                      <a:ext cx="1497397" cy="1323439"/>
                    </a:xfrm>
                    <a:prstGeom prst="rect">
                      <a:avLst/>
                    </a:prstGeom>
                    <a:blipFill>
                      <a:blip r:embed="rId10"/>
                      <a:stretch>
                        <a:fillRect l="-1681" t="-2857" r="-2521" b="-6667"/>
                      </a:stretch>
                    </a:blipFill>
                  </p:spPr>
                  <p:txBody>
                    <a:bodyPr/>
                    <a:lstStyle/>
                    <a:p>
                      <a:r>
                        <a:rPr lang="en-US">
                          <a:noFill/>
                        </a:rPr>
                        <a:t> </a:t>
                      </a:r>
                    </a:p>
                  </p:txBody>
                </p:sp>
              </mc:Fallback>
            </mc:AlternateContent>
            <mc:AlternateContent xmlns:mc="http://schemas.openxmlformats.org/markup-compatibility/2006" xmlns:a14="http://schemas.microsoft.com/office/drawing/2010/main">
              <mc:Choice Requires="a14">
                <p:sp>
                  <p:nvSpPr>
                    <p:cNvPr id="20" name="TextBox 19">
                      <a:extLst>
                        <a:ext uri="{FF2B5EF4-FFF2-40B4-BE49-F238E27FC236}">
                          <a16:creationId xmlns:a16="http://schemas.microsoft.com/office/drawing/2014/main" id="{D4C738CA-E7D5-7221-A917-DA6AAB4EFFE7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5703346" y="5762552"/>
                      <a:ext cx="1810111" cy="1655838"/>
                    </a:xfrm>
                    <a:prstGeom prst="rect">
                      <a:avLst/>
                    </a:prstGeom>
                    <a:noFill/>
                  </p:spPr>
                  <p:txBody>
                    <a:bodyPr wrap="none" rtlCol="0">
                      <a:spAutoFit/>
                    </a:bodyPr>
                    <a:lstStyle/>
                    <a:p>
                      <a:pPr algn="ctr"/>
                      <a:r>
                        <a:rPr lang="en-US" sz="2000">
                          <a:solidFill>
                            <a:srgbClr val="FF00ED"/>
                          </a:solidFill>
                        </a:rPr>
                        <a:t>fiducial wire</a:t>
                      </a:r>
                    </a:p>
                    <a:p>
                      <a:pPr algn="ctr"/>
                      <a:r>
                        <a:rPr lang="en-US" sz="2000">
                          <a:solidFill>
                            <a:srgbClr val="FF00ED"/>
                          </a:solidFill>
                        </a:rPr>
                        <a:t>positions:</a:t>
                      </a:r>
                    </a:p>
                    <a:p>
                      <a:pPr algn="ctr"/>
                      <a14:m>
                        <m:oMathPara xmlns:m="http://schemas.openxmlformats.org/officeDocument/2006/math">
                          <m:oMathParaPr>
                            <m:jc m:val="centerGroup"/>
                          </m:oMathParaPr>
                          <m:oMath xmlns:m="http://schemas.openxmlformats.org/officeDocument/2006/math">
                            <m:sSub>
                              <m:sSubPr>
                                <m:ctrlPr>
                                  <a:rPr lang="en-US" sz="2000" i="1">
                                    <a:solidFill>
                                      <a:srgbClr val="FF00ED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2000" i="1">
                                    <a:solidFill>
                                      <a:srgbClr val="FF00ED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𝜎</m:t>
                                </m:r>
                              </m:e>
                              <m:sub>
                                <m:r>
                                  <a:rPr lang="en-US" sz="2000" b="0" i="1">
                                    <a:solidFill>
                                      <a:srgbClr val="FF00ED"/>
                                    </a:solidFill>
                                    <a:latin typeface="Cambria Math" panose="02040503050406030204" pitchFamily="18" charset="0"/>
                                  </a:rPr>
                                  <m:t>𝑓</m:t>
                                </m:r>
                              </m:sub>
                            </m:sSub>
                            <m:r>
                              <a:rPr lang="en-US" sz="2000" b="0" i="1">
                                <a:solidFill>
                                  <a:srgbClr val="FF00ED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≈25µ</m:t>
                            </m:r>
                            <m:r>
                              <a:rPr lang="en-US" sz="2000" b="0" i="1">
                                <a:solidFill>
                                  <a:srgbClr val="FF00ED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𝑚</m:t>
                            </m:r>
                          </m:oMath>
                        </m:oMathPara>
                      </a14:m>
                      <a:endParaRPr lang="en-US" sz="2000" b="0">
                        <a:solidFill>
                          <a:srgbClr val="FF00ED"/>
                        </a:solidFill>
                        <a:ea typeface="Cambria Math" panose="02040503050406030204" pitchFamily="18" charset="0"/>
                      </a:endParaRPr>
                    </a:p>
                    <a:p>
                      <a:pPr algn="ctr"/>
                      <a:r>
                        <a:rPr lang="en-US" sz="2000">
                          <a:solidFill>
                            <a:srgbClr val="FF00ED"/>
                          </a:solidFill>
                        </a:rPr>
                        <a:t>(CNC machin-</a:t>
                      </a:r>
                    </a:p>
                    <a:p>
                      <a:pPr algn="ctr"/>
                      <a:r>
                        <a:rPr lang="en-US" sz="2000">
                          <a:solidFill>
                            <a:srgbClr val="FF00ED"/>
                          </a:solidFill>
                        </a:rPr>
                        <a:t>ing precision) </a:t>
                      </a:r>
                    </a:p>
                  </p:txBody>
                </p:sp>
              </mc:Choice>
              <mc:Fallback xmlns="">
                <p:sp>
                  <p:nvSpPr>
                    <p:cNvPr id="20" name="TextBox 19">
                      <a:extLst>
                        <a:ext uri="{FF2B5EF4-FFF2-40B4-BE49-F238E27FC236}">
                          <a16:creationId xmlns:a16="http://schemas.microsoft.com/office/drawing/2014/main" id="{D4C738CA-E7D5-7221-A917-DA6AAB4EFFE7}"/>
                        </a:ext>
                      </a:extLst>
                    </p:cNvPr>
                    <p:cNvSpPr txBox="1">
                      <a:spLocks noRot="1" noChangeAspect="1" noMove="1" noResize="1" noEditPoints="1" noAdjustHandles="1" noChangeArrowheads="1" noChangeShapeType="1" noTextEdit="1"/>
                    </p:cNvSpPr>
                    <p:nvPr/>
                  </p:nvSpPr>
                  <p:spPr>
                    <a:xfrm>
                      <a:off x="5703346" y="5762552"/>
                      <a:ext cx="1810111" cy="1655838"/>
                    </a:xfrm>
                    <a:prstGeom prst="rect">
                      <a:avLst/>
                    </a:prstGeom>
                    <a:blipFill>
                      <a:blip r:embed="rId11"/>
                      <a:stretch>
                        <a:fillRect l="-3497" t="-1515" r="-3497" b="-5303"/>
                      </a:stretch>
                    </a:blipFill>
                  </p:spPr>
                  <p:txBody>
                    <a:bodyPr/>
                    <a:lstStyle/>
                    <a:p>
                      <a:r>
                        <a:rPr lang="en-US">
                          <a:noFill/>
                        </a:rPr>
                        <a:t> </a:t>
                      </a:r>
                    </a:p>
                  </p:txBody>
                </p:sp>
              </mc:Fallback>
            </mc:AlternateContent>
            <mc:AlternateContent xmlns:mc="http://schemas.openxmlformats.org/markup-compatibility/2006" xmlns:a14="http://schemas.microsoft.com/office/drawing/2010/main">
              <mc:Choice Requires="a14">
                <p:sp>
                  <p:nvSpPr>
                    <p:cNvPr id="22" name="TextBox 21">
                      <a:extLst>
                        <a:ext uri="{FF2B5EF4-FFF2-40B4-BE49-F238E27FC236}">
                          <a16:creationId xmlns:a16="http://schemas.microsoft.com/office/drawing/2014/main" id="{685C7387-F9FB-3881-1138-24D1F320604C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8713884" y="5775769"/>
                      <a:ext cx="1667443" cy="1631216"/>
                    </a:xfrm>
                    <a:prstGeom prst="rect">
                      <a:avLst/>
                    </a:prstGeom>
                    <a:noFill/>
                  </p:spPr>
                  <p:txBody>
                    <a:bodyPr wrap="none" rtlCol="0">
                      <a:spAutoFit/>
                    </a:bodyPr>
                    <a:lstStyle/>
                    <a:p>
                      <a:pPr algn="ctr"/>
                      <a:r>
                        <a:rPr lang="en-US" sz="2000">
                          <a:solidFill>
                            <a:srgbClr val="FF0000"/>
                          </a:solidFill>
                        </a:rPr>
                        <a:t>source</a:t>
                      </a:r>
                    </a:p>
                    <a:p>
                      <a:pPr algn="ctr"/>
                      <a:r>
                        <a:rPr lang="en-US" sz="2000">
                          <a:solidFill>
                            <a:srgbClr val="FF0000"/>
                          </a:solidFill>
                        </a:rPr>
                        <a:t>position:</a:t>
                      </a:r>
                    </a:p>
                    <a:p>
                      <a:pPr algn="ctr"/>
                      <a14:m>
                        <m:oMathPara xmlns:m="http://schemas.openxmlformats.org/officeDocument/2006/math">
                          <m:oMathParaPr>
                            <m:jc m:val="centerGroup"/>
                          </m:oMathParaPr>
                          <m:oMath xmlns:m="http://schemas.openxmlformats.org/officeDocument/2006/math">
                            <m:sSub>
                              <m:sSubPr>
                                <m:ctrlPr>
                                  <a:rPr lang="en-US" sz="2000" i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2000" i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𝜎</m:t>
                                </m:r>
                              </m:e>
                              <m:sub>
                                <m:r>
                                  <a:rPr lang="en-US" sz="2000" b="0" i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sub>
                            </m:sSub>
                            <m:r>
                              <a:rPr lang="en-US" sz="200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≈</m:t>
                            </m:r>
                            <m:r>
                              <a:rPr lang="en-US" sz="2000" b="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75µ</m:t>
                            </m:r>
                            <m:r>
                              <a:rPr lang="en-US" sz="2000" b="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𝑚</m:t>
                            </m:r>
                          </m:oMath>
                        </m:oMathPara>
                      </a14:m>
                      <a:endParaRPr lang="en-US" sz="2000" b="0">
                        <a:solidFill>
                          <a:srgbClr val="FF0000"/>
                        </a:solidFill>
                        <a:ea typeface="Cambria Math" panose="02040503050406030204" pitchFamily="18" charset="0"/>
                      </a:endParaRPr>
                    </a:p>
                    <a:p>
                      <a:pPr algn="ctr"/>
                      <a:r>
                        <a:rPr lang="en-US" sz="2000">
                          <a:solidFill>
                            <a:srgbClr val="FF0000"/>
                          </a:solidFill>
                        </a:rPr>
                        <a:t>(X-ray</a:t>
                      </a:r>
                    </a:p>
                    <a:p>
                      <a:pPr algn="ctr"/>
                      <a:r>
                        <a:rPr lang="en-US" sz="2000">
                          <a:solidFill>
                            <a:srgbClr val="FF0000"/>
                          </a:solidFill>
                        </a:rPr>
                        <a:t>triangulation)</a:t>
                      </a:r>
                    </a:p>
                  </p:txBody>
                </p:sp>
              </mc:Choice>
              <mc:Fallback xmlns="">
                <p:sp>
                  <p:nvSpPr>
                    <p:cNvPr id="22" name="TextBox 21">
                      <a:extLst>
                        <a:ext uri="{FF2B5EF4-FFF2-40B4-BE49-F238E27FC236}">
                          <a16:creationId xmlns:a16="http://schemas.microsoft.com/office/drawing/2014/main" id="{685C7387-F9FB-3881-1138-24D1F320604C}"/>
                        </a:ext>
                      </a:extLst>
                    </p:cNvPr>
                    <p:cNvSpPr txBox="1">
                      <a:spLocks noRot="1" noChangeAspect="1" noMove="1" noResize="1" noEditPoints="1" noAdjustHandles="1" noChangeArrowheads="1" noChangeShapeType="1" noTextEdit="1"/>
                    </p:cNvSpPr>
                    <p:nvPr/>
                  </p:nvSpPr>
                  <p:spPr>
                    <a:xfrm>
                      <a:off x="8713884" y="5775769"/>
                      <a:ext cx="1667443" cy="1631216"/>
                    </a:xfrm>
                    <a:prstGeom prst="rect">
                      <a:avLst/>
                    </a:prstGeom>
                    <a:blipFill>
                      <a:blip r:embed="rId12"/>
                      <a:stretch>
                        <a:fillRect l="-3008" t="-2326" r="-3008" b="-5426"/>
                      </a:stretch>
                    </a:blipFill>
                  </p:spPr>
                  <p:txBody>
                    <a:bodyPr/>
                    <a:lstStyle/>
                    <a:p>
                      <a:r>
                        <a:rPr lang="en-US">
                          <a:noFill/>
                        </a:rPr>
                        <a:t> </a:t>
                      </a:r>
                    </a:p>
                  </p:txBody>
                </p:sp>
              </mc:Fallback>
            </mc:AlternateContent>
            <mc:AlternateContent xmlns:mc="http://schemas.openxmlformats.org/markup-compatibility/2006" xmlns:a14="http://schemas.microsoft.com/office/drawing/2010/main">
              <mc:Choice Requires="a14">
                <p:sp>
                  <p:nvSpPr>
                    <p:cNvPr id="23" name="TextBox 22">
                      <a:extLst>
                        <a:ext uri="{FF2B5EF4-FFF2-40B4-BE49-F238E27FC236}">
                          <a16:creationId xmlns:a16="http://schemas.microsoft.com/office/drawing/2014/main" id="{703414F8-4946-E3D1-1FAA-3564E62E128D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10488069" y="5745312"/>
                      <a:ext cx="1619225" cy="1631216"/>
                    </a:xfrm>
                    <a:prstGeom prst="rect">
                      <a:avLst/>
                    </a:prstGeom>
                    <a:noFill/>
                  </p:spPr>
                  <p:txBody>
                    <a:bodyPr wrap="none" rtlCol="0">
                      <a:spAutoFit/>
                    </a:bodyPr>
                    <a:lstStyle/>
                    <a:p>
                      <a:pPr algn="ctr"/>
                      <a:r>
                        <a:rPr lang="en-US" sz="2000">
                          <a:solidFill>
                            <a:srgbClr val="1005FF"/>
                          </a:solidFill>
                        </a:rPr>
                        <a:t>magnetic</a:t>
                      </a:r>
                    </a:p>
                    <a:p>
                      <a:pPr algn="ctr"/>
                      <a:r>
                        <a:rPr lang="en-US" sz="2000">
                          <a:solidFill>
                            <a:srgbClr val="1005FF"/>
                          </a:solidFill>
                        </a:rPr>
                        <a:t>field:</a:t>
                      </a:r>
                    </a:p>
                    <a:p>
                      <a:pPr algn="ctr"/>
                      <a14:m>
                        <m:oMathPara xmlns:m="http://schemas.openxmlformats.org/officeDocument/2006/math">
                          <m:oMathParaPr>
                            <m:jc m:val="centerGroup"/>
                          </m:oMathParaPr>
                          <m:oMath xmlns:m="http://schemas.openxmlformats.org/officeDocument/2006/math">
                            <m:f>
                              <m:fPr>
                                <m:type m:val="lin"/>
                                <m:ctrlPr>
                                  <a:rPr lang="en-US" sz="2000" i="1">
                                    <a:solidFill>
                                      <a:srgbClr val="1005FF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sSub>
                                  <m:sSubPr>
                                    <m:ctrlPr>
                                      <a:rPr lang="en-US" sz="2000" i="1">
                                        <a:solidFill>
                                          <a:srgbClr val="1005FF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000" i="1">
                                        <a:solidFill>
                                          <a:srgbClr val="1005FF"/>
                                        </a:solidFill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𝜎</m:t>
                                    </m:r>
                                  </m:e>
                                  <m:sub>
                                    <m:r>
                                      <a:rPr lang="en-US" sz="2000" b="0" i="1">
                                        <a:solidFill>
                                          <a:srgbClr val="1005FF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𝐵</m:t>
                                    </m:r>
                                  </m:sub>
                                </m:sSub>
                              </m:num>
                              <m:den>
                                <m:sSub>
                                  <m:sSubPr>
                                    <m:ctrlPr>
                                      <a:rPr lang="en-US" sz="2000" i="1">
                                        <a:solidFill>
                                          <a:srgbClr val="1005FF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000" b="0" i="1">
                                        <a:solidFill>
                                          <a:srgbClr val="1005FF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𝐵</m:t>
                                    </m:r>
                                  </m:e>
                                  <m:sub>
                                    <m:r>
                                      <a:rPr lang="en-US" sz="2000" b="0" i="1">
                                        <a:solidFill>
                                          <a:srgbClr val="1005FF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0</m:t>
                                    </m:r>
                                  </m:sub>
                                </m:sSub>
                                <m:r>
                                  <a:rPr lang="en-US" sz="2000" i="1">
                                    <a:solidFill>
                                      <a:srgbClr val="1005FF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≈</m:t>
                                </m:r>
                                <m:r>
                                  <a:rPr lang="en-US" sz="2000" b="0" i="1">
                                    <a:solidFill>
                                      <a:srgbClr val="1005FF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.01</m:t>
                                </m:r>
                              </m:den>
                            </m:f>
                          </m:oMath>
                        </m:oMathPara>
                      </a14:m>
                      <a:endParaRPr lang="en-US" sz="2000">
                        <a:solidFill>
                          <a:srgbClr val="1005FF"/>
                        </a:solidFill>
                      </a:endParaRPr>
                    </a:p>
                    <a:p>
                      <a:pPr algn="ctr"/>
                      <a:r>
                        <a:rPr lang="en-US" sz="2000">
                          <a:solidFill>
                            <a:srgbClr val="1005FF"/>
                          </a:solidFill>
                        </a:rPr>
                        <a:t>(Hall probe</a:t>
                      </a:r>
                    </a:p>
                    <a:p>
                      <a:pPr algn="ctr"/>
                      <a:r>
                        <a:rPr lang="en-US" sz="2000">
                          <a:solidFill>
                            <a:srgbClr val="1005FF"/>
                          </a:solidFill>
                        </a:rPr>
                        <a:t>accuracy)</a:t>
                      </a:r>
                    </a:p>
                  </p:txBody>
                </p:sp>
              </mc:Choice>
              <mc:Fallback xmlns="">
                <p:sp>
                  <p:nvSpPr>
                    <p:cNvPr id="23" name="TextBox 22">
                      <a:extLst>
                        <a:ext uri="{FF2B5EF4-FFF2-40B4-BE49-F238E27FC236}">
                          <a16:creationId xmlns:a16="http://schemas.microsoft.com/office/drawing/2014/main" id="{703414F8-4946-E3D1-1FAA-3564E62E128D}"/>
                        </a:ext>
                      </a:extLst>
                    </p:cNvPr>
                    <p:cNvSpPr txBox="1">
                      <a:spLocks noRot="1" noChangeAspect="1" noMove="1" noResize="1" noEditPoints="1" noAdjustHandles="1" noChangeArrowheads="1" noChangeShapeType="1" noTextEdit="1"/>
                    </p:cNvSpPr>
                    <p:nvPr/>
                  </p:nvSpPr>
                  <p:spPr>
                    <a:xfrm>
                      <a:off x="10488069" y="5745312"/>
                      <a:ext cx="1619225" cy="1631216"/>
                    </a:xfrm>
                    <a:prstGeom prst="rect">
                      <a:avLst/>
                    </a:prstGeom>
                    <a:blipFill>
                      <a:blip r:embed="rId13"/>
                      <a:stretch>
                        <a:fillRect l="-3101" t="-2326" b="-6977"/>
                      </a:stretch>
                    </a:blipFill>
                  </p:spPr>
                  <p:txBody>
                    <a:bodyPr/>
                    <a:lstStyle/>
                    <a:p>
                      <a:r>
                        <a:rPr lang="en-US">
                          <a:noFill/>
                        </a:rPr>
                        <a:t> </a:t>
                      </a:r>
                    </a:p>
                  </p:txBody>
                </p:sp>
              </mc:Fallback>
            </mc:AlternateContent>
          </p:grpSp>
          <p:sp>
            <p:nvSpPr>
              <p:cNvPr id="15" name="Rectangle 14">
                <a:extLst>
                  <a:ext uri="{FF2B5EF4-FFF2-40B4-BE49-F238E27FC236}">
                    <a16:creationId xmlns:a16="http://schemas.microsoft.com/office/drawing/2014/main" id="{02DBA158-A865-31A8-1C64-FF8C3820F559}"/>
                  </a:ext>
                </a:extLst>
              </p:cNvPr>
              <p:cNvSpPr/>
              <p:nvPr/>
            </p:nvSpPr>
            <p:spPr>
              <a:xfrm>
                <a:off x="2129733" y="5179225"/>
                <a:ext cx="284467" cy="37662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6" name="Rectangle 15">
                <a:extLst>
                  <a:ext uri="{FF2B5EF4-FFF2-40B4-BE49-F238E27FC236}">
                    <a16:creationId xmlns:a16="http://schemas.microsoft.com/office/drawing/2014/main" id="{9E75D4F9-C5D3-9EEB-A910-2BB02553C521}"/>
                  </a:ext>
                </a:extLst>
              </p:cNvPr>
              <p:cNvSpPr/>
              <p:nvPr/>
            </p:nvSpPr>
            <p:spPr>
              <a:xfrm>
                <a:off x="5268405" y="5192725"/>
                <a:ext cx="284467" cy="37662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7" name="Rectangle 16">
                <a:extLst>
                  <a:ext uri="{FF2B5EF4-FFF2-40B4-BE49-F238E27FC236}">
                    <a16:creationId xmlns:a16="http://schemas.microsoft.com/office/drawing/2014/main" id="{FB4C8F26-2611-D5F7-3D17-2A0DF644F064}"/>
                  </a:ext>
                </a:extLst>
              </p:cNvPr>
              <p:cNvSpPr/>
              <p:nvPr/>
            </p:nvSpPr>
            <p:spPr>
              <a:xfrm>
                <a:off x="8407078" y="5171501"/>
                <a:ext cx="284467" cy="37662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4" name="TextBox 13">
                  <a:extLst>
                    <a:ext uri="{FF2B5EF4-FFF2-40B4-BE49-F238E27FC236}">
                      <a16:creationId xmlns:a16="http://schemas.microsoft.com/office/drawing/2014/main" id="{1D4B66F4-83F0-6ED5-D514-96A3F0B2332D}"/>
                    </a:ext>
                  </a:extLst>
                </p:cNvPr>
                <p:cNvSpPr txBox="1"/>
                <p:nvPr/>
              </p:nvSpPr>
              <p:spPr>
                <a:xfrm>
                  <a:off x="2004954" y="5122402"/>
                  <a:ext cx="463268" cy="461665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𝛼</m:t>
                        </m:r>
                      </m:oMath>
                    </m:oMathPara>
                  </a14:m>
                  <a:endParaRPr lang="en-US" sz="2400"/>
                </a:p>
              </p:txBody>
            </p:sp>
          </mc:Choice>
          <mc:Fallback xmlns="">
            <p:sp>
              <p:nvSpPr>
                <p:cNvPr id="14" name="TextBox 13">
                  <a:extLst>
                    <a:ext uri="{FF2B5EF4-FFF2-40B4-BE49-F238E27FC236}">
                      <a16:creationId xmlns:a16="http://schemas.microsoft.com/office/drawing/2014/main" id="{1D4B66F4-83F0-6ED5-D514-96A3F0B2332D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004954" y="5122402"/>
                  <a:ext cx="463268" cy="461665"/>
                </a:xfrm>
                <a:prstGeom prst="rect">
                  <a:avLst/>
                </a:prstGeom>
                <a:blipFill>
                  <a:blip r:embed="rId14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8" name="TextBox 17">
                  <a:extLst>
                    <a:ext uri="{FF2B5EF4-FFF2-40B4-BE49-F238E27FC236}">
                      <a16:creationId xmlns:a16="http://schemas.microsoft.com/office/drawing/2014/main" id="{CF7839A4-1180-EEDF-F776-610E9B11CA60}"/>
                    </a:ext>
                  </a:extLst>
                </p:cNvPr>
                <p:cNvSpPr txBox="1"/>
                <p:nvPr/>
              </p:nvSpPr>
              <p:spPr>
                <a:xfrm>
                  <a:off x="5166770" y="5112757"/>
                  <a:ext cx="463268" cy="461665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𝛼</m:t>
                        </m:r>
                      </m:oMath>
                    </m:oMathPara>
                  </a14:m>
                  <a:endParaRPr lang="en-US" sz="2400"/>
                </a:p>
              </p:txBody>
            </p:sp>
          </mc:Choice>
          <mc:Fallback xmlns="">
            <p:sp>
              <p:nvSpPr>
                <p:cNvPr id="18" name="TextBox 17">
                  <a:extLst>
                    <a:ext uri="{FF2B5EF4-FFF2-40B4-BE49-F238E27FC236}">
                      <a16:creationId xmlns:a16="http://schemas.microsoft.com/office/drawing/2014/main" id="{CF7839A4-1180-EEDF-F776-610E9B11CA60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166770" y="5112757"/>
                  <a:ext cx="463268" cy="461665"/>
                </a:xfrm>
                <a:prstGeom prst="rect">
                  <a:avLst/>
                </a:prstGeom>
                <a:blipFill>
                  <a:blip r:embed="rId15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9" name="TextBox 18">
                  <a:extLst>
                    <a:ext uri="{FF2B5EF4-FFF2-40B4-BE49-F238E27FC236}">
                      <a16:creationId xmlns:a16="http://schemas.microsoft.com/office/drawing/2014/main" id="{3873AB0F-E2C9-7300-97E5-9A24D623D89C}"/>
                    </a:ext>
                  </a:extLst>
                </p:cNvPr>
                <p:cNvSpPr txBox="1"/>
                <p:nvPr/>
              </p:nvSpPr>
              <p:spPr>
                <a:xfrm>
                  <a:off x="8302085" y="5114686"/>
                  <a:ext cx="463268" cy="461665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𝛼</m:t>
                        </m:r>
                      </m:oMath>
                    </m:oMathPara>
                  </a14:m>
                  <a:endParaRPr lang="en-US" sz="2400"/>
                </a:p>
              </p:txBody>
            </p:sp>
          </mc:Choice>
          <mc:Fallback xmlns="">
            <p:sp>
              <p:nvSpPr>
                <p:cNvPr id="19" name="TextBox 18">
                  <a:extLst>
                    <a:ext uri="{FF2B5EF4-FFF2-40B4-BE49-F238E27FC236}">
                      <a16:creationId xmlns:a16="http://schemas.microsoft.com/office/drawing/2014/main" id="{3873AB0F-E2C9-7300-97E5-9A24D623D89C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302085" y="5114686"/>
                  <a:ext cx="463268" cy="461665"/>
                </a:xfrm>
                <a:prstGeom prst="rect">
                  <a:avLst/>
                </a:prstGeom>
                <a:blipFill>
                  <a:blip r:embed="rId16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101" name="PlaceHolder 1"/>
          <p:cNvSpPr>
            <a:spLocks noGrp="1"/>
          </p:cNvSpPr>
          <p:nvPr>
            <p:ph type="title"/>
          </p:nvPr>
        </p:nvSpPr>
        <p:spPr>
          <a:xfrm>
            <a:off x="3348030" y="0"/>
            <a:ext cx="6960235" cy="836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>
              <a:lnSpc>
                <a:spcPct val="100000"/>
              </a:lnSpc>
              <a:buNone/>
            </a:pPr>
            <a:r>
              <a:rPr lang="en-US" sz="2800" b="1" dirty="0">
                <a:latin typeface="+mn-lt"/>
                <a:ea typeface="+mn-ea"/>
                <a:cs typeface="+mn-cs"/>
              </a:rPr>
              <a:t>Estimation</a:t>
            </a:r>
            <a:r>
              <a:rPr lang="en-US" sz="2800" b="1" strike="noStrike" spc="-1" dirty="0">
                <a:solidFill>
                  <a:srgbClr val="000000"/>
                </a:solidFill>
                <a:latin typeface="+mn-lt"/>
              </a:rPr>
              <a:t> of measurement error</a:t>
            </a:r>
            <a:endParaRPr lang="en-US" sz="2800" b="0" strike="noStrike" spc="-1" dirty="0">
              <a:latin typeface="+mn-lt"/>
            </a:endParaRPr>
          </a:p>
        </p:txBody>
      </p:sp>
      <p:sp>
        <p:nvSpPr>
          <p:cNvPr id="102" name="TextBox 4"/>
          <p:cNvSpPr/>
          <p:nvPr/>
        </p:nvSpPr>
        <p:spPr>
          <a:xfrm>
            <a:off x="12284994" y="7283130"/>
            <a:ext cx="269640" cy="2570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 anchor="t">
            <a:spAutoFit/>
          </a:bodyPr>
          <a:lstStyle/>
          <a:p>
            <a:pPr>
              <a:lnSpc>
                <a:spcPct val="100000"/>
              </a:lnSpc>
              <a:buNone/>
            </a:pPr>
            <a:r>
              <a:rPr lang="en-US" sz="1100" b="0" strike="noStrike" spc="-1">
                <a:solidFill>
                  <a:srgbClr val="000000"/>
                </a:solidFill>
                <a:latin typeface="Calibri"/>
                <a:ea typeface="DejaVu Sans"/>
              </a:rPr>
              <a:t>3</a:t>
            </a:r>
            <a:endParaRPr lang="en-US" sz="1100" b="0" strike="noStrike" spc="-1">
              <a:latin typeface="Arial"/>
            </a:endParaRPr>
          </a:p>
        </p:txBody>
      </p:sp>
      <p:pic>
        <p:nvPicPr>
          <p:cNvPr id="104" name="Picture 11" descr="fig_form1.png"/>
          <p:cNvPicPr/>
          <p:nvPr/>
        </p:nvPicPr>
        <p:blipFill>
          <a:blip r:embed="rId17"/>
          <a:stretch/>
        </p:blipFill>
        <p:spPr>
          <a:xfrm>
            <a:off x="6222587" y="978220"/>
            <a:ext cx="4414547" cy="2728584"/>
          </a:xfrm>
          <a:prstGeom prst="rect">
            <a:avLst/>
          </a:prstGeom>
          <a:ln w="0">
            <a:noFill/>
          </a:ln>
        </p:spPr>
      </p:pic>
      <p:pic>
        <p:nvPicPr>
          <p:cNvPr id="105" name="Picture 12" descr="fig_setup2.png"/>
          <p:cNvPicPr/>
          <p:nvPr/>
        </p:nvPicPr>
        <p:blipFill>
          <a:blip r:embed="rId18"/>
          <a:stretch/>
        </p:blipFill>
        <p:spPr>
          <a:xfrm>
            <a:off x="117680" y="799710"/>
            <a:ext cx="6232320" cy="3178440"/>
          </a:xfrm>
          <a:prstGeom prst="rect">
            <a:avLst/>
          </a:prstGeom>
          <a:ln w="0">
            <a:noFill/>
          </a:ln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FFBDB1E7-EF41-82EF-2765-B1413B0DB5CB}"/>
              </a:ext>
            </a:extLst>
          </p:cNvPr>
          <p:cNvSpPr txBox="1"/>
          <p:nvPr/>
        </p:nvSpPr>
        <p:spPr>
          <a:xfrm>
            <a:off x="6597570" y="682906"/>
            <a:ext cx="31213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/>
              <a:t>Electron trajectory formulas: 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4923E808-EA97-DEEE-4548-79C048360398}"/>
              </a:ext>
            </a:extLst>
          </p:cNvPr>
          <p:cNvSpPr/>
          <p:nvPr/>
        </p:nvSpPr>
        <p:spPr>
          <a:xfrm>
            <a:off x="0" y="7341963"/>
            <a:ext cx="12700000" cy="278036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28000"/>
                </a:schemeClr>
              </a:gs>
              <a:gs pos="50000">
                <a:srgbClr val="E9AF7F">
                  <a:alpha val="22000"/>
                </a:srgbClr>
              </a:gs>
              <a:gs pos="100000">
                <a:schemeClr val="accent6">
                  <a:shade val="100000"/>
                  <a:satMod val="115000"/>
                  <a:alpha val="56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32" tIns="60916" rIns="121832" bIns="60916"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F8C845CB-60CD-E726-67EE-DDDF6BE3D190}"/>
              </a:ext>
            </a:extLst>
          </p:cNvPr>
          <p:cNvSpPr/>
          <p:nvPr/>
        </p:nvSpPr>
        <p:spPr>
          <a:xfrm>
            <a:off x="0" y="0"/>
            <a:ext cx="12699999" cy="773182"/>
          </a:xfrm>
          <a:prstGeom prst="rect">
            <a:avLst/>
          </a:prstGeom>
          <a:gradFill flip="none" rotWithShape="1">
            <a:gsLst>
              <a:gs pos="0">
                <a:schemeClr val="bg1"/>
              </a:gs>
              <a:gs pos="50000">
                <a:srgbClr val="E9AF7F"/>
              </a:gs>
              <a:gs pos="100000">
                <a:schemeClr val="accent6">
                  <a:shade val="100000"/>
                  <a:satMod val="115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32" tIns="60916" rIns="121832" bIns="60916"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pic>
        <p:nvPicPr>
          <p:cNvPr id="13" name="Picture 12" descr="http://w3.campusexplorer.com/media/376x262/media-2A09DA8D.png">
            <a:extLst>
              <a:ext uri="{FF2B5EF4-FFF2-40B4-BE49-F238E27FC236}">
                <a16:creationId xmlns:a16="http://schemas.microsoft.com/office/drawing/2014/main" id="{F60E81D1-09D3-1004-B3D7-1C0B26ADD99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9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2543" b="14681"/>
          <a:stretch/>
        </p:blipFill>
        <p:spPr bwMode="auto">
          <a:xfrm>
            <a:off x="2" y="7648"/>
            <a:ext cx="1528547" cy="7397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3" name="Picture 37" descr="fig_setup2.png"/>
          <p:cNvPicPr/>
          <p:nvPr/>
        </p:nvPicPr>
        <p:blipFill>
          <a:blip r:embed="rId4"/>
          <a:stretch/>
        </p:blipFill>
        <p:spPr>
          <a:xfrm>
            <a:off x="8638628" y="822960"/>
            <a:ext cx="3934372" cy="2490952"/>
          </a:xfrm>
          <a:prstGeom prst="rect">
            <a:avLst/>
          </a:prstGeom>
          <a:ln w="0">
            <a:noFill/>
          </a:ln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14" name="PlaceHolder 1"/>
              <p:cNvSpPr>
                <a:spLocks noGrp="1"/>
              </p:cNvSpPr>
              <p:nvPr>
                <p:ph type="title"/>
              </p:nvPr>
            </p:nvSpPr>
            <p:spPr>
              <a:xfrm>
                <a:off x="2582210" y="-64680"/>
                <a:ext cx="9211754" cy="805200"/>
              </a:xfrm>
              <a:prstGeom prst="rect">
                <a:avLst/>
              </a:prstGeom>
              <a:noFill/>
              <a:ln w="0">
                <a:noFill/>
              </a:ln>
            </p:spPr>
            <p:txBody>
              <a:bodyPr lIns="0" tIns="0" rIns="0" bIns="0" anchor="ctr">
                <a:noAutofit/>
              </a:bodyPr>
              <a:lstStyle/>
              <a:p>
                <a:pPr>
                  <a:lnSpc>
                    <a:spcPct val="100000"/>
                  </a:lnSpc>
                  <a:buNone/>
                </a:pPr>
                <a:r>
                  <a:rPr lang="en-US" sz="3200" b="1" strike="noStrike" spc="-1" dirty="0">
                    <a:solidFill>
                      <a:srgbClr val="000000"/>
                    </a:solidFill>
                    <a:latin typeface="+mn-lt"/>
                  </a:rPr>
                  <a:t>Measurement error contours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200" b="1" i="1" strike="noStrike" spc="-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200" b="0" i="0" strike="noStrike" spc="-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m:rPr>
                            <m:sty m:val="p"/>
                          </m:rPr>
                          <a:rPr lang="en-US" sz="3200" b="0" i="0" strike="noStrike" spc="-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B</m:t>
                        </m:r>
                      </m:e>
                      <m:sub>
                        <m:r>
                          <a:rPr lang="en-US" sz="3200" b="1" i="1" strike="noStrike" spc="-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𝟎</m:t>
                        </m:r>
                      </m:sub>
                    </m:sSub>
                    <m:r>
                      <a:rPr lang="en-US" sz="3200" b="0" i="1" strike="noStrike" spc="-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=1.5 </m:t>
                    </m:r>
                    <m:r>
                      <m:rPr>
                        <m:sty m:val="p"/>
                      </m:rPr>
                      <a:rPr lang="en-US" sz="3200" b="0" i="0" strike="noStrike" spc="-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T</m:t>
                    </m:r>
                  </m:oMath>
                </a14:m>
                <a:r>
                  <a:rPr lang="en-US" sz="3200" strike="noStrike" spc="-1" dirty="0">
                    <a:latin typeface="+mn-lt"/>
                  </a:rPr>
                  <a:t>)</a:t>
                </a:r>
              </a:p>
            </p:txBody>
          </p:sp>
        </mc:Choice>
        <mc:Fallback xmlns="">
          <p:sp>
            <p:nvSpPr>
              <p:cNvPr id="114" name="PlaceHolder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xfrm>
                <a:off x="2582210" y="-64680"/>
                <a:ext cx="9211754" cy="805200"/>
              </a:xfrm>
              <a:prstGeom prst="rect">
                <a:avLst/>
              </a:prstGeom>
              <a:blipFill>
                <a:blip r:embed="rId5"/>
                <a:stretch>
                  <a:fillRect l="-2713" b="-11364"/>
                </a:stretch>
              </a:blipFill>
              <a:ln w="0"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5" name="TextBox 3"/>
          <p:cNvSpPr/>
          <p:nvPr/>
        </p:nvSpPr>
        <p:spPr>
          <a:xfrm>
            <a:off x="12285000" y="7213680"/>
            <a:ext cx="269640" cy="2570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 anchor="t">
            <a:spAutoFit/>
          </a:bodyPr>
          <a:lstStyle/>
          <a:p>
            <a:pPr>
              <a:lnSpc>
                <a:spcPct val="100000"/>
              </a:lnSpc>
              <a:buNone/>
            </a:pPr>
            <a:r>
              <a:rPr lang="en-US" sz="1100" b="0" strike="noStrike" spc="-1">
                <a:solidFill>
                  <a:srgbClr val="000000"/>
                </a:solidFill>
                <a:latin typeface="Calibri"/>
                <a:ea typeface="DejaVu Sans"/>
              </a:rPr>
              <a:t>4</a:t>
            </a:r>
            <a:endParaRPr lang="en-US" sz="1100" b="0" strike="noStrike" spc="-1">
              <a:latin typeface="Arial"/>
            </a:endParaRPr>
          </a:p>
        </p:txBody>
      </p:sp>
      <p:pic>
        <p:nvPicPr>
          <p:cNvPr id="118" name="Picture 15" descr="fig_errScan1.png"/>
          <p:cNvPicPr/>
          <p:nvPr/>
        </p:nvPicPr>
        <p:blipFill>
          <a:blip r:embed="rId6"/>
          <a:srcRect l="9325" r="70833"/>
          <a:stretch/>
        </p:blipFill>
        <p:spPr>
          <a:xfrm>
            <a:off x="1002721" y="1002651"/>
            <a:ext cx="3573738" cy="3253552"/>
          </a:xfrm>
          <a:prstGeom prst="rect">
            <a:avLst/>
          </a:prstGeom>
          <a:ln w="0">
            <a:noFill/>
          </a:ln>
        </p:spPr>
      </p:pic>
      <p:sp>
        <p:nvSpPr>
          <p:cNvPr id="119" name="TextBox 1"/>
          <p:cNvSpPr/>
          <p:nvPr/>
        </p:nvSpPr>
        <p:spPr>
          <a:xfrm>
            <a:off x="3308197" y="1246801"/>
            <a:ext cx="1192355" cy="829543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 anchor="t">
            <a:spAutoFit/>
          </a:bodyPr>
          <a:lstStyle/>
          <a:p>
            <a:pPr algn="ctr">
              <a:lnSpc>
                <a:spcPct val="100000"/>
              </a:lnSpc>
              <a:buNone/>
            </a:pPr>
            <a:r>
              <a:rPr lang="en-US" sz="2400" b="0" strike="noStrike" spc="-1">
                <a:solidFill>
                  <a:srgbClr val="000000"/>
                </a:solidFill>
                <a:latin typeface="Calibri"/>
                <a:ea typeface="DejaVu Sans"/>
              </a:rPr>
              <a:t>D=5 cm </a:t>
            </a:r>
          </a:p>
          <a:p>
            <a:pPr algn="ctr">
              <a:lnSpc>
                <a:spcPct val="100000"/>
              </a:lnSpc>
              <a:buNone/>
            </a:pPr>
            <a:r>
              <a:rPr lang="en-US" sz="2400" b="0" strike="noStrike" spc="-1">
                <a:solidFill>
                  <a:srgbClr val="000000"/>
                </a:solidFill>
                <a:latin typeface="Calibri"/>
                <a:ea typeface="DejaVu Sans"/>
              </a:rPr>
              <a:t>L=3 m</a:t>
            </a:r>
            <a:endParaRPr lang="en-US" sz="2400" b="0" strike="noStrike" spc="-1">
              <a:latin typeface="Arial"/>
            </a:endParaRP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87921522-B9A5-18AE-4815-EB78EEA6BBE5}"/>
              </a:ext>
            </a:extLst>
          </p:cNvPr>
          <p:cNvGrpSpPr/>
          <p:nvPr/>
        </p:nvGrpSpPr>
        <p:grpSpPr>
          <a:xfrm>
            <a:off x="4732156" y="1002651"/>
            <a:ext cx="3463337" cy="3253552"/>
            <a:chOff x="4732156" y="1002651"/>
            <a:chExt cx="3463337" cy="3253552"/>
          </a:xfrm>
        </p:grpSpPr>
        <p:pic>
          <p:nvPicPr>
            <p:cNvPr id="2" name="Picture 15" descr="fig_errScan1.png">
              <a:extLst>
                <a:ext uri="{FF2B5EF4-FFF2-40B4-BE49-F238E27FC236}">
                  <a16:creationId xmlns:a16="http://schemas.microsoft.com/office/drawing/2014/main" id="{A57797E7-4A1D-BBFF-83CC-C3977F708ADD}"/>
                </a:ext>
              </a:extLst>
            </p:cNvPr>
            <p:cNvPicPr/>
            <p:nvPr/>
          </p:nvPicPr>
          <p:blipFill>
            <a:blip r:embed="rId6"/>
            <a:srcRect l="71465" r="8785"/>
            <a:stretch/>
          </p:blipFill>
          <p:spPr>
            <a:xfrm>
              <a:off x="4732156" y="1002651"/>
              <a:ext cx="3463337" cy="3253552"/>
            </a:xfrm>
            <a:prstGeom prst="rect">
              <a:avLst/>
            </a:prstGeom>
            <a:ln w="0">
              <a:noFill/>
            </a:ln>
          </p:spPr>
        </p:pic>
        <p:sp>
          <p:nvSpPr>
            <p:cNvPr id="3" name="TextBox 1">
              <a:extLst>
                <a:ext uri="{FF2B5EF4-FFF2-40B4-BE49-F238E27FC236}">
                  <a16:creationId xmlns:a16="http://schemas.microsoft.com/office/drawing/2014/main" id="{DABDCCE0-DF02-E3F7-5141-87BF06320D0B}"/>
                </a:ext>
              </a:extLst>
            </p:cNvPr>
            <p:cNvSpPr/>
            <p:nvPr/>
          </p:nvSpPr>
          <p:spPr>
            <a:xfrm>
              <a:off x="6863560" y="1248730"/>
              <a:ext cx="1192355" cy="829543"/>
            </a:xfrm>
            <a:prstGeom prst="rect">
              <a:avLst/>
            </a:prstGeom>
            <a:noFill/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wrap="none" lIns="90000" tIns="45000" rIns="90000" bIns="45000" anchor="t">
              <a:spAutoFit/>
            </a:bodyPr>
            <a:lstStyle/>
            <a:p>
              <a:pPr algn="ctr">
                <a:lnSpc>
                  <a:spcPct val="100000"/>
                </a:lnSpc>
                <a:buNone/>
              </a:pPr>
              <a:r>
                <a:rPr lang="en-US" sz="2400" b="0" strike="noStrike" spc="-1">
                  <a:solidFill>
                    <a:srgbClr val="000000"/>
                  </a:solidFill>
                  <a:latin typeface="Calibri"/>
                  <a:ea typeface="DejaVu Sans"/>
                </a:rPr>
                <a:t>D=5 cm </a:t>
              </a:r>
            </a:p>
            <a:p>
              <a:pPr algn="ctr">
                <a:lnSpc>
                  <a:spcPct val="100000"/>
                </a:lnSpc>
                <a:buNone/>
              </a:pPr>
              <a:r>
                <a:rPr lang="en-US" sz="2400" b="0" strike="noStrike" spc="-1">
                  <a:solidFill>
                    <a:srgbClr val="000000"/>
                  </a:solidFill>
                  <a:latin typeface="Calibri"/>
                  <a:ea typeface="DejaVu Sans"/>
                </a:rPr>
                <a:t>L=3 m</a:t>
              </a:r>
              <a:endParaRPr lang="en-US" sz="2400" b="0" strike="noStrike" spc="-1">
                <a:latin typeface="Arial"/>
              </a:endParaRPr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B5447AAB-F376-17BE-1B69-FB8E76BAC832}"/>
              </a:ext>
            </a:extLst>
          </p:cNvPr>
          <p:cNvGrpSpPr/>
          <p:nvPr/>
        </p:nvGrpSpPr>
        <p:grpSpPr>
          <a:xfrm>
            <a:off x="1048686" y="4016219"/>
            <a:ext cx="7199454" cy="3568547"/>
            <a:chOff x="1048686" y="4016219"/>
            <a:chExt cx="7199454" cy="3568547"/>
          </a:xfrm>
        </p:grpSpPr>
        <p:pic>
          <p:nvPicPr>
            <p:cNvPr id="117" name="Picture 14" descr="fig_errScan2.png"/>
            <p:cNvPicPr/>
            <p:nvPr/>
          </p:nvPicPr>
          <p:blipFill>
            <a:blip r:embed="rId7"/>
            <a:srcRect l="9471" r="49927"/>
            <a:stretch/>
          </p:blipFill>
          <p:spPr>
            <a:xfrm>
              <a:off x="1048686" y="4016219"/>
              <a:ext cx="7199454" cy="3568547"/>
            </a:xfrm>
            <a:prstGeom prst="rect">
              <a:avLst/>
            </a:prstGeom>
            <a:ln w="0">
              <a:noFill/>
            </a:ln>
          </p:spPr>
        </p:pic>
        <p:sp>
          <p:nvSpPr>
            <p:cNvPr id="120" name="TextBox 5"/>
            <p:cNvSpPr/>
            <p:nvPr/>
          </p:nvSpPr>
          <p:spPr>
            <a:xfrm>
              <a:off x="3171888" y="4295943"/>
              <a:ext cx="1278918" cy="829543"/>
            </a:xfrm>
            <a:prstGeom prst="rect">
              <a:avLst/>
            </a:prstGeom>
            <a:noFill/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wrap="none" lIns="90000" tIns="45000" rIns="90000" bIns="45000" anchor="t">
              <a:spAutoFit/>
            </a:bodyPr>
            <a:lstStyle/>
            <a:p>
              <a:pPr algn="ctr">
                <a:lnSpc>
                  <a:spcPct val="100000"/>
                </a:lnSpc>
                <a:buNone/>
              </a:pPr>
              <a:r>
                <a:rPr lang="en-US" sz="2400" b="0" strike="noStrike" spc="-1">
                  <a:solidFill>
                    <a:srgbClr val="000000"/>
                  </a:solidFill>
                  <a:latin typeface="Calibri"/>
                  <a:ea typeface="DejaVu Sans"/>
                </a:rPr>
                <a:t>D=10 cm</a:t>
              </a:r>
              <a:endParaRPr lang="en-US" sz="2400" b="0" strike="noStrike" spc="-1">
                <a:latin typeface="Arial"/>
              </a:endParaRPr>
            </a:p>
            <a:p>
              <a:pPr algn="ctr">
                <a:lnSpc>
                  <a:spcPct val="100000"/>
                </a:lnSpc>
                <a:buNone/>
              </a:pPr>
              <a:r>
                <a:rPr lang="en-US" sz="2400" b="0" strike="noStrike" spc="-1">
                  <a:solidFill>
                    <a:srgbClr val="000000"/>
                  </a:solidFill>
                  <a:latin typeface="Calibri"/>
                  <a:ea typeface="DejaVu Sans"/>
                </a:rPr>
                <a:t>L=10 m</a:t>
              </a:r>
              <a:endParaRPr lang="en-US" sz="2400" b="0" strike="noStrike" spc="-1">
                <a:latin typeface="Arial"/>
              </a:endParaRPr>
            </a:p>
          </p:txBody>
        </p:sp>
        <p:sp>
          <p:nvSpPr>
            <p:cNvPr id="4" name="TextBox 5">
              <a:extLst>
                <a:ext uri="{FF2B5EF4-FFF2-40B4-BE49-F238E27FC236}">
                  <a16:creationId xmlns:a16="http://schemas.microsoft.com/office/drawing/2014/main" id="{9B47EDDD-42E6-CFC8-10A2-0270162A5549}"/>
                </a:ext>
              </a:extLst>
            </p:cNvPr>
            <p:cNvSpPr/>
            <p:nvPr/>
          </p:nvSpPr>
          <p:spPr>
            <a:xfrm>
              <a:off x="6819846" y="4297870"/>
              <a:ext cx="1278918" cy="829543"/>
            </a:xfrm>
            <a:prstGeom prst="rect">
              <a:avLst/>
            </a:prstGeom>
            <a:noFill/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wrap="none" lIns="90000" tIns="45000" rIns="90000" bIns="45000" anchor="t">
              <a:spAutoFit/>
            </a:bodyPr>
            <a:lstStyle/>
            <a:p>
              <a:pPr algn="ctr">
                <a:lnSpc>
                  <a:spcPct val="100000"/>
                </a:lnSpc>
                <a:buNone/>
              </a:pPr>
              <a:r>
                <a:rPr lang="en-US" sz="2400" b="0" strike="noStrike" spc="-1">
                  <a:solidFill>
                    <a:srgbClr val="000000"/>
                  </a:solidFill>
                  <a:latin typeface="Calibri"/>
                  <a:ea typeface="DejaVu Sans"/>
                </a:rPr>
                <a:t>D=10 cm</a:t>
              </a:r>
              <a:endParaRPr lang="en-US" sz="2400" b="0" strike="noStrike" spc="-1">
                <a:latin typeface="Arial"/>
              </a:endParaRPr>
            </a:p>
            <a:p>
              <a:pPr algn="ctr">
                <a:lnSpc>
                  <a:spcPct val="100000"/>
                </a:lnSpc>
                <a:buNone/>
              </a:pPr>
              <a:r>
                <a:rPr lang="en-US" sz="2400" b="0" strike="noStrike" spc="-1">
                  <a:solidFill>
                    <a:srgbClr val="000000"/>
                  </a:solidFill>
                  <a:latin typeface="Calibri"/>
                  <a:ea typeface="DejaVu Sans"/>
                </a:rPr>
                <a:t>L=10 m</a:t>
              </a:r>
              <a:endParaRPr lang="en-US" sz="2400" b="0" strike="noStrike" spc="-1">
                <a:latin typeface="Arial"/>
              </a:endParaRPr>
            </a:p>
          </p:txBody>
        </p:sp>
      </p:grpSp>
      <p:sp>
        <p:nvSpPr>
          <p:cNvPr id="5" name="TextBox 4">
            <a:extLst>
              <a:ext uri="{FF2B5EF4-FFF2-40B4-BE49-F238E27FC236}">
                <a16:creationId xmlns:a16="http://schemas.microsoft.com/office/drawing/2014/main" id="{B9BBF23E-8471-95D7-25DF-75ED830701A9}"/>
              </a:ext>
            </a:extLst>
          </p:cNvPr>
          <p:cNvSpPr txBox="1"/>
          <p:nvPr/>
        </p:nvSpPr>
        <p:spPr>
          <a:xfrm>
            <a:off x="8851763" y="3393440"/>
            <a:ext cx="3603871" cy="23083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b="1" dirty="0"/>
              <a:t>Such contours are</a:t>
            </a:r>
          </a:p>
          <a:p>
            <a:pPr algn="ctr"/>
            <a:r>
              <a:rPr lang="en-US" sz="2400" b="1" dirty="0"/>
              <a:t>essential for evaluating</a:t>
            </a:r>
          </a:p>
          <a:p>
            <a:pPr algn="ctr"/>
            <a:r>
              <a:rPr lang="en-US" sz="2400" b="1" dirty="0"/>
              <a:t>spectrometer designs</a:t>
            </a:r>
          </a:p>
          <a:p>
            <a:pPr algn="ctr"/>
            <a:r>
              <a:rPr lang="en-US" sz="2400" b="1" dirty="0"/>
              <a:t>for a specified energy</a:t>
            </a:r>
          </a:p>
          <a:p>
            <a:pPr algn="ctr"/>
            <a:r>
              <a:rPr lang="en-US" sz="2400" b="1" dirty="0"/>
              <a:t>range (E), space (L), </a:t>
            </a:r>
          </a:p>
          <a:p>
            <a:pPr algn="ctr"/>
            <a:r>
              <a:rPr lang="en-US" sz="2400" b="1" dirty="0"/>
              <a:t>and accuracy (∆E/E).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4438EE81-3B4B-7190-8EBE-BC0459B68052}"/>
              </a:ext>
            </a:extLst>
          </p:cNvPr>
          <p:cNvSpPr/>
          <p:nvPr/>
        </p:nvSpPr>
        <p:spPr>
          <a:xfrm>
            <a:off x="0" y="7341963"/>
            <a:ext cx="12700000" cy="278036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28000"/>
                </a:schemeClr>
              </a:gs>
              <a:gs pos="50000">
                <a:srgbClr val="E9AF7F">
                  <a:alpha val="22000"/>
                </a:srgbClr>
              </a:gs>
              <a:gs pos="100000">
                <a:schemeClr val="accent6">
                  <a:shade val="100000"/>
                  <a:satMod val="115000"/>
                  <a:alpha val="56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32" tIns="60916" rIns="121832" bIns="60916"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2E89DE83-4F31-4A50-070F-F420831E9879}"/>
              </a:ext>
            </a:extLst>
          </p:cNvPr>
          <p:cNvSpPr/>
          <p:nvPr/>
        </p:nvSpPr>
        <p:spPr>
          <a:xfrm>
            <a:off x="0" y="0"/>
            <a:ext cx="12699999" cy="773182"/>
          </a:xfrm>
          <a:prstGeom prst="rect">
            <a:avLst/>
          </a:prstGeom>
          <a:gradFill flip="none" rotWithShape="1">
            <a:gsLst>
              <a:gs pos="0">
                <a:schemeClr val="bg1"/>
              </a:gs>
              <a:gs pos="50000">
                <a:srgbClr val="E9AF7F"/>
              </a:gs>
              <a:gs pos="100000">
                <a:schemeClr val="accent6">
                  <a:shade val="100000"/>
                  <a:satMod val="115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32" tIns="60916" rIns="121832" bIns="60916"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pic>
        <p:nvPicPr>
          <p:cNvPr id="18" name="Picture 17" descr="http://w3.campusexplorer.com/media/376x262/media-2A09DA8D.png">
            <a:extLst>
              <a:ext uri="{FF2B5EF4-FFF2-40B4-BE49-F238E27FC236}">
                <a16:creationId xmlns:a16="http://schemas.microsoft.com/office/drawing/2014/main" id="{D041B6AE-90F0-EA36-433D-43ED7EA080F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9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2543" b="14681"/>
          <a:stretch/>
        </p:blipFill>
        <p:spPr bwMode="auto">
          <a:xfrm>
            <a:off x="2" y="7648"/>
            <a:ext cx="1528547" cy="7397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6D3DC9E9-6CEE-C030-BED3-4764674001AC}"/>
              </a:ext>
            </a:extLst>
          </p:cNvPr>
          <p:cNvSpPr txBox="1"/>
          <p:nvPr/>
        </p:nvSpPr>
        <p:spPr>
          <a:xfrm>
            <a:off x="0" y="6653053"/>
            <a:ext cx="127000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/>
              <a:t>Energy-dependent shape &amp; contrast of wire shadows provide </a:t>
            </a:r>
          </a:p>
          <a:p>
            <a:pPr algn="ctr"/>
            <a:r>
              <a:rPr lang="en-US" sz="2800" b="1"/>
              <a:t>an independent (albeit coarse) e-spectrometer.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5976D5F-3D1A-5F79-1485-FC62B9B773C2}"/>
              </a:ext>
            </a:extLst>
          </p:cNvPr>
          <p:cNvSpPr txBox="1"/>
          <p:nvPr/>
        </p:nvSpPr>
        <p:spPr>
          <a:xfrm>
            <a:off x="5100080" y="0"/>
            <a:ext cx="475963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/>
              <a:t>Design of fiducial wires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7A5821C-FCD2-8180-199E-3A1646C9E889}"/>
              </a:ext>
            </a:extLst>
          </p:cNvPr>
          <p:cNvSpPr txBox="1"/>
          <p:nvPr/>
        </p:nvSpPr>
        <p:spPr>
          <a:xfrm>
            <a:off x="898635" y="838683"/>
            <a:ext cx="199605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000"/>
              <a:t>• cylindrical</a:t>
            </a:r>
          </a:p>
          <a:p>
            <a:pPr algn="ctr"/>
            <a:r>
              <a:rPr lang="en-US" sz="2000"/>
              <a:t>(𝜃-independent)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883DDBF8-B202-72B8-8C3D-560345ED5D99}"/>
                  </a:ext>
                </a:extLst>
              </p:cNvPr>
              <p:cNvSpPr txBox="1"/>
              <p:nvPr/>
            </p:nvSpPr>
            <p:spPr>
              <a:xfrm>
                <a:off x="4241943" y="838683"/>
                <a:ext cx="2831224" cy="73250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sz="2000"/>
                  <a:t>• diameter ~ pixel width</a:t>
                </a:r>
              </a:p>
              <a:p>
                <a:pPr algn="ctr"/>
                <a:r>
                  <a:rPr lang="en-US" sz="2000"/>
                  <a:t>(minimize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𝜎</m:t>
                        </m:r>
                      </m:e>
                      <m:sub>
                        <m:r>
                          <a:rPr lang="en-US" sz="2000" b="0" i="1">
                            <a:latin typeface="Cambria Math" panose="02040503050406030204" pitchFamily="18" charset="0"/>
                          </a:rPr>
                          <m:t>𝑠</m:t>
                        </m:r>
                      </m:sub>
                    </m:sSub>
                    <m:r>
                      <a:rPr lang="en-US" sz="2000" b="0" i="1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US" sz="2000"/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883DDBF8-B202-72B8-8C3D-560345ED5D9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41943" y="838683"/>
                <a:ext cx="2831224" cy="732508"/>
              </a:xfrm>
              <a:prstGeom prst="rect">
                <a:avLst/>
              </a:prstGeom>
              <a:blipFill>
                <a:blip r:embed="rId4"/>
                <a:stretch>
                  <a:fillRect l="-1794" t="-5172" r="-2242" b="-1206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TextBox 10">
            <a:extLst>
              <a:ext uri="{FF2B5EF4-FFF2-40B4-BE49-F238E27FC236}">
                <a16:creationId xmlns:a16="http://schemas.microsoft.com/office/drawing/2014/main" id="{BC12C473-012F-0D78-B54F-8E56B877A83A}"/>
              </a:ext>
            </a:extLst>
          </p:cNvPr>
          <p:cNvSpPr txBox="1"/>
          <p:nvPr/>
        </p:nvSpPr>
        <p:spPr>
          <a:xfrm>
            <a:off x="7677806" y="852580"/>
            <a:ext cx="253146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/>
              <a:t>• high Z</a:t>
            </a:r>
          </a:p>
          <a:p>
            <a:pPr algn="ctr"/>
            <a:r>
              <a:rPr lang="en-US"/>
              <a:t>(high-contrast shadow)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5E38B1CA-E807-AC7B-1441-BCC86CA2F8FB}"/>
              </a:ext>
            </a:extLst>
          </p:cNvPr>
          <p:cNvSpPr txBox="1"/>
          <p:nvPr/>
        </p:nvSpPr>
        <p:spPr>
          <a:xfrm>
            <a:off x="203377" y="1639610"/>
            <a:ext cx="1042304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/>
              <a:t>GEANT4 simulations reveal energy-dependent shadow shapes: </a:t>
            </a:r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id="{8E94F8A6-3B21-8E18-7309-236DFE7175BA}"/>
              </a:ext>
            </a:extLst>
          </p:cNvPr>
          <p:cNvGrpSpPr/>
          <p:nvPr/>
        </p:nvGrpSpPr>
        <p:grpSpPr>
          <a:xfrm>
            <a:off x="669415" y="2231249"/>
            <a:ext cx="5144551" cy="4180200"/>
            <a:chOff x="795541" y="2231249"/>
            <a:chExt cx="5144551" cy="4180200"/>
          </a:xfrm>
        </p:grpSpPr>
        <p:pic>
          <p:nvPicPr>
            <p:cNvPr id="14" name="Picture 13" descr="A graph of a normal distribution&#10;&#10;AI-generated content may be incorrect.">
              <a:extLst>
                <a:ext uri="{FF2B5EF4-FFF2-40B4-BE49-F238E27FC236}">
                  <a16:creationId xmlns:a16="http://schemas.microsoft.com/office/drawing/2014/main" id="{20D45464-297C-0DAF-CFC0-1637EAC94ACF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34911" y="2231249"/>
              <a:ext cx="5105181" cy="4180200"/>
            </a:xfrm>
            <a:prstGeom prst="rect">
              <a:avLst/>
            </a:prstGeom>
          </p:spPr>
        </p:pic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9" name="TextBox 18">
                  <a:extLst>
                    <a:ext uri="{FF2B5EF4-FFF2-40B4-BE49-F238E27FC236}">
                      <a16:creationId xmlns:a16="http://schemas.microsoft.com/office/drawing/2014/main" id="{7453B990-7B55-263B-EC55-33260674C3DA}"/>
                    </a:ext>
                  </a:extLst>
                </p:cNvPr>
                <p:cNvSpPr txBox="1"/>
                <p:nvPr/>
              </p:nvSpPr>
              <p:spPr>
                <a:xfrm rot="16200000">
                  <a:off x="-417034" y="4021330"/>
                  <a:ext cx="2886816" cy="461665"/>
                </a:xfrm>
                <a:prstGeom prst="rect">
                  <a:avLst/>
                </a:prstGeom>
                <a:solidFill>
                  <a:schemeClr val="bg1"/>
                </a:solidFill>
              </p:spPr>
              <p:txBody>
                <a:bodyPr wrap="none" rtlCol="0">
                  <a:spAutoFit/>
                </a:bodyPr>
                <a:lstStyle/>
                <a:p>
                  <a14:m>
                    <m:oMath xmlns:m="http://schemas.openxmlformats.org/officeDocument/2006/math">
                      <m:f>
                        <m:fPr>
                          <m:type m:val="lin"/>
                          <m:ctrlPr>
                            <a:rPr lang="en-US" sz="24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400" b="0" i="1">
                              <a:latin typeface="Cambria Math" panose="02040503050406030204" pitchFamily="18" charset="0"/>
                            </a:rPr>
                            <m:t>𝑑</m:t>
                          </m:r>
                          <m:sSub>
                            <m:sSubPr>
                              <m:ctrlPr>
                                <a:rPr lang="en-US" sz="2400" b="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b="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𝜎</m:t>
                              </m:r>
                            </m:e>
                            <m:sub>
                              <m:r>
                                <a:rPr lang="en-US" sz="2400" b="0" i="1">
                                  <a:latin typeface="Cambria Math" panose="02040503050406030204" pitchFamily="18" charset="0"/>
                                </a:rPr>
                                <m:t>𝑠𝑐</m:t>
                              </m:r>
                            </m:sub>
                          </m:sSub>
                        </m:num>
                        <m:den>
                          <m:r>
                            <a:rPr lang="en-US" sz="2400" b="0" i="1">
                              <a:latin typeface="Cambria Math" panose="02040503050406030204" pitchFamily="18" charset="0"/>
                            </a:rPr>
                            <m:t>𝑑</m:t>
                          </m:r>
                          <m:r>
                            <m:rPr>
                              <m:sty m:val="p"/>
                            </m:rPr>
                            <a:rPr lang="el-GR" sz="2400" b="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Ω</m:t>
                          </m:r>
                        </m:den>
                      </m:f>
                    </m:oMath>
                  </a14:m>
                  <a:r>
                    <a:rPr lang="en-US" sz="2400"/>
                    <a:t> (arb. units)</a:t>
                  </a:r>
                </a:p>
              </p:txBody>
            </p:sp>
          </mc:Choice>
          <mc:Fallback xmlns="">
            <p:sp>
              <p:nvSpPr>
                <p:cNvPr id="19" name="TextBox 18">
                  <a:extLst>
                    <a:ext uri="{FF2B5EF4-FFF2-40B4-BE49-F238E27FC236}">
                      <a16:creationId xmlns:a16="http://schemas.microsoft.com/office/drawing/2014/main" id="{7453B990-7B55-263B-EC55-33260674C3DA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 rot="16200000">
                  <a:off x="-417034" y="4021330"/>
                  <a:ext cx="2886816" cy="461665"/>
                </a:xfrm>
                <a:prstGeom prst="rect">
                  <a:avLst/>
                </a:prstGeom>
                <a:blipFill>
                  <a:blip r:embed="rId6"/>
                  <a:stretch>
                    <a:fillRect l="-121053" t="-2193" r="-186842" b="-877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B8B168C4-8A3D-2273-F160-E5F7C02A4027}"/>
                </a:ext>
              </a:extLst>
            </p:cNvPr>
            <p:cNvSpPr/>
            <p:nvPr/>
          </p:nvSpPr>
          <p:spPr>
            <a:xfrm>
              <a:off x="2128345" y="2412124"/>
              <a:ext cx="583324" cy="5800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453CA1A1-E0F6-BF0A-521B-7F634AE62EF8}"/>
              </a:ext>
            </a:extLst>
          </p:cNvPr>
          <p:cNvGrpSpPr/>
          <p:nvPr/>
        </p:nvGrpSpPr>
        <p:grpSpPr>
          <a:xfrm>
            <a:off x="6417836" y="2299837"/>
            <a:ext cx="5816145" cy="4180199"/>
            <a:chOff x="6149818" y="2299837"/>
            <a:chExt cx="5816145" cy="4180199"/>
          </a:xfrm>
        </p:grpSpPr>
        <p:pic>
          <p:nvPicPr>
            <p:cNvPr id="16" name="Picture 15" descr="A graph of a graph of a function&#10;&#10;AI-generated content may be incorrect.">
              <a:extLst>
                <a:ext uri="{FF2B5EF4-FFF2-40B4-BE49-F238E27FC236}">
                  <a16:creationId xmlns:a16="http://schemas.microsoft.com/office/drawing/2014/main" id="{0C51785B-B8F0-6561-E1AB-6BF52FB064A8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601374" y="2299837"/>
              <a:ext cx="5364589" cy="4180199"/>
            </a:xfrm>
            <a:prstGeom prst="rect">
              <a:avLst/>
            </a:prstGeom>
          </p:spPr>
        </p:pic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B45E4B52-7F85-A99C-DCD6-A14CB4FC8853}"/>
                </a:ext>
              </a:extLst>
            </p:cNvPr>
            <p:cNvSpPr txBox="1"/>
            <p:nvPr/>
          </p:nvSpPr>
          <p:spPr>
            <a:xfrm rot="16200000">
              <a:off x="4950131" y="3810360"/>
              <a:ext cx="3230372" cy="830997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2400"/>
                <a:t>Relative recorded </a:t>
              </a:r>
            </a:p>
            <a:p>
              <a:pPr algn="ctr"/>
              <a:r>
                <a:rPr lang="en-US" sz="2400"/>
                <a:t>brightness at detector </a:t>
              </a:r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E0DD88B9-D445-0E83-2659-742D449D5F5F}"/>
                </a:ext>
              </a:extLst>
            </p:cNvPr>
            <p:cNvSpPr/>
            <p:nvPr/>
          </p:nvSpPr>
          <p:spPr>
            <a:xfrm>
              <a:off x="7656791" y="2469933"/>
              <a:ext cx="583324" cy="5800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5" name="Down Arrow 24">
            <a:extLst>
              <a:ext uri="{FF2B5EF4-FFF2-40B4-BE49-F238E27FC236}">
                <a16:creationId xmlns:a16="http://schemas.microsoft.com/office/drawing/2014/main" id="{4643E8F6-FDD5-DD45-9AF1-6B6A9B85E8E7}"/>
              </a:ext>
            </a:extLst>
          </p:cNvPr>
          <p:cNvSpPr/>
          <p:nvPr/>
        </p:nvSpPr>
        <p:spPr>
          <a:xfrm>
            <a:off x="10481310" y="2412124"/>
            <a:ext cx="202263" cy="308216"/>
          </a:xfrm>
          <a:prstGeom prst="downArrow">
            <a:avLst/>
          </a:prstGeom>
          <a:solidFill>
            <a:srgbClr val="FF00ED"/>
          </a:solidFill>
          <a:ln>
            <a:solidFill>
              <a:srgbClr val="FF00ED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0FE4A1B5-E189-46C0-F132-18F44282CEC7}"/>
              </a:ext>
            </a:extLst>
          </p:cNvPr>
          <p:cNvSpPr/>
          <p:nvPr/>
        </p:nvSpPr>
        <p:spPr>
          <a:xfrm>
            <a:off x="0" y="7341963"/>
            <a:ext cx="12700000" cy="278036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28000"/>
                </a:schemeClr>
              </a:gs>
              <a:gs pos="50000">
                <a:srgbClr val="E9AF7F">
                  <a:alpha val="22000"/>
                </a:srgbClr>
              </a:gs>
              <a:gs pos="100000">
                <a:schemeClr val="accent6">
                  <a:shade val="100000"/>
                  <a:satMod val="115000"/>
                  <a:alpha val="56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32" tIns="60916" rIns="121832" bIns="60916"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557604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2" grpId="0"/>
      <p:bldP spid="25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9451F335-07D5-EE3C-B142-D6245E5C7145}"/>
              </a:ext>
            </a:extLst>
          </p:cNvPr>
          <p:cNvSpPr/>
          <p:nvPr/>
        </p:nvSpPr>
        <p:spPr>
          <a:xfrm>
            <a:off x="0" y="0"/>
            <a:ext cx="12699999" cy="773182"/>
          </a:xfrm>
          <a:prstGeom prst="rect">
            <a:avLst/>
          </a:prstGeom>
          <a:gradFill flip="none" rotWithShape="1">
            <a:gsLst>
              <a:gs pos="0">
                <a:schemeClr val="bg1"/>
              </a:gs>
              <a:gs pos="50000">
                <a:srgbClr val="E9AF7F"/>
              </a:gs>
              <a:gs pos="100000">
                <a:schemeClr val="accent6">
                  <a:shade val="100000"/>
                  <a:satMod val="115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32" tIns="60916" rIns="121832" bIns="60916"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pic>
        <p:nvPicPr>
          <p:cNvPr id="22" name="Picture 21" descr="http://w3.campusexplorer.com/media/376x262/media-2A09DA8D.png">
            <a:extLst>
              <a:ext uri="{FF2B5EF4-FFF2-40B4-BE49-F238E27FC236}">
                <a16:creationId xmlns:a16="http://schemas.microsoft.com/office/drawing/2014/main" id="{6C686872-31B7-5D0C-2465-5687A469EB0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9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2543" b="14681"/>
          <a:stretch/>
        </p:blipFill>
        <p:spPr bwMode="auto">
          <a:xfrm>
            <a:off x="2" y="7648"/>
            <a:ext cx="1528547" cy="7397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3468AB3F-23D0-2933-AACB-533E87362CCC}"/>
              </a:ext>
            </a:extLst>
          </p:cNvPr>
          <p:cNvSpPr txBox="1"/>
          <p:nvPr/>
        </p:nvSpPr>
        <p:spPr>
          <a:xfrm>
            <a:off x="2106176" y="0"/>
            <a:ext cx="828944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/>
              <a:t>Everyday analysis of real data (Ex. 1)</a:t>
            </a:r>
          </a:p>
        </p:txBody>
      </p:sp>
      <p:pic>
        <p:nvPicPr>
          <p:cNvPr id="8" name="Picture 7" descr="A graph showing a blue line&#10;&#10;AI-generated content may be incorrect.">
            <a:extLst>
              <a:ext uri="{FF2B5EF4-FFF2-40B4-BE49-F238E27FC236}">
                <a16:creationId xmlns:a16="http://schemas.microsoft.com/office/drawing/2014/main" id="{756889D3-AC57-3430-26C1-853ADCAAE0E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509983"/>
            <a:ext cx="10373710" cy="4555860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3F17F3E1-7FDC-E021-A185-2AC169FC0BCA}"/>
              </a:ext>
            </a:extLst>
          </p:cNvPr>
          <p:cNvSpPr txBox="1"/>
          <p:nvPr/>
        </p:nvSpPr>
        <p:spPr>
          <a:xfrm>
            <a:off x="4998348" y="5952372"/>
            <a:ext cx="135165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/>
              <a:t>x [pixel no.]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3B34293-FE35-2318-DEB1-107F192A939E}"/>
              </a:ext>
            </a:extLst>
          </p:cNvPr>
          <p:cNvSpPr txBox="1"/>
          <p:nvPr/>
        </p:nvSpPr>
        <p:spPr>
          <a:xfrm>
            <a:off x="268018" y="882863"/>
            <a:ext cx="428354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/>
              <a:t>Step 1) examine raw data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FEDB701C-7156-AAC3-13DD-90367D7F1F1B}"/>
                  </a:ext>
                </a:extLst>
              </p:cNvPr>
              <p:cNvSpPr txBox="1"/>
              <p:nvPr/>
            </p:nvSpPr>
            <p:spPr>
              <a:xfrm>
                <a:off x="9884978" y="2222935"/>
                <a:ext cx="2714397" cy="134761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000"/>
                  <a:t>• perfectly straight </a:t>
                </a:r>
              </a:p>
              <a:p>
                <a:r>
                  <a:rPr lang="en-US" sz="2000"/>
                  <a:t>   electron “streak”</a:t>
                </a:r>
              </a:p>
              <a:p>
                <a:r>
                  <a:rPr lang="en-US" sz="2000"/>
                  <a:t>   with E-independent</a:t>
                </a:r>
              </a:p>
              <a:p>
                <a:r>
                  <a:rPr lang="en-US" sz="2000"/>
                  <a:t>   width ∆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𝜃</m:t>
                        </m:r>
                      </m:e>
                      <m:sub>
                        <m:r>
                          <a:rPr lang="en-US" sz="2000" b="0" i="1">
                            <a:latin typeface="Cambria Math" panose="02040503050406030204" pitchFamily="18" charset="0"/>
                          </a:rPr>
                          <m:t>𝑦</m:t>
                        </m:r>
                      </m:sub>
                    </m:sSub>
                  </m:oMath>
                </a14:m>
                <a:r>
                  <a:rPr lang="en-US" sz="2000"/>
                  <a:t> ~ 1 mrad. </a:t>
                </a:r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FEDB701C-7156-AAC3-13DD-90367D7F1F1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884978" y="2222935"/>
                <a:ext cx="2714397" cy="1347613"/>
              </a:xfrm>
              <a:prstGeom prst="rect">
                <a:avLst/>
              </a:prstGeom>
              <a:blipFill>
                <a:blip r:embed="rId5"/>
                <a:stretch>
                  <a:fillRect l="-2326" t="-2804" r="-1395" b="-560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TextBox 12">
            <a:extLst>
              <a:ext uri="{FF2B5EF4-FFF2-40B4-BE49-F238E27FC236}">
                <a16:creationId xmlns:a16="http://schemas.microsoft.com/office/drawing/2014/main" id="{CDB97C72-3ACA-6A39-2738-7B40CA3ECE47}"/>
              </a:ext>
            </a:extLst>
          </p:cNvPr>
          <p:cNvSpPr txBox="1"/>
          <p:nvPr/>
        </p:nvSpPr>
        <p:spPr>
          <a:xfrm>
            <a:off x="9884978" y="3674448"/>
            <a:ext cx="2483372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/>
              <a:t>• Shadows e1-e9 on</a:t>
            </a:r>
          </a:p>
          <a:p>
            <a:r>
              <a:rPr lang="en-US" sz="2000"/>
              <a:t>  e-streak; X1 – X6</a:t>
            </a:r>
          </a:p>
          <a:p>
            <a:r>
              <a:rPr lang="en-US" sz="2000"/>
              <a:t>  on 𝛽-tron X-rays. </a:t>
            </a: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436AD81D-6F56-5310-A2FD-00AE3EB0D0E1}"/>
              </a:ext>
            </a:extLst>
          </p:cNvPr>
          <p:cNvGrpSpPr/>
          <p:nvPr/>
        </p:nvGrpSpPr>
        <p:grpSpPr>
          <a:xfrm>
            <a:off x="6585188" y="6448095"/>
            <a:ext cx="1321196" cy="824273"/>
            <a:chOff x="6227379" y="6448095"/>
            <a:chExt cx="1321196" cy="824273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8B9FCF09-0422-7B36-722C-59FA668F1227}"/>
                </a:ext>
              </a:extLst>
            </p:cNvPr>
            <p:cNvSpPr txBox="1"/>
            <p:nvPr/>
          </p:nvSpPr>
          <p:spPr>
            <a:xfrm>
              <a:off x="6227379" y="6810703"/>
              <a:ext cx="1321196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>
                  <a:solidFill>
                    <a:srgbClr val="1005FF"/>
                  </a:solidFill>
                </a:rPr>
                <a:t>~ 2 GeV</a:t>
              </a:r>
            </a:p>
          </p:txBody>
        </p:sp>
        <p:sp>
          <p:nvSpPr>
            <p:cNvPr id="15" name="Up Arrow 14">
              <a:extLst>
                <a:ext uri="{FF2B5EF4-FFF2-40B4-BE49-F238E27FC236}">
                  <a16:creationId xmlns:a16="http://schemas.microsoft.com/office/drawing/2014/main" id="{767668A2-35A8-3D1C-AEB7-69F35BE4839B}"/>
                </a:ext>
              </a:extLst>
            </p:cNvPr>
            <p:cNvSpPr/>
            <p:nvPr/>
          </p:nvSpPr>
          <p:spPr>
            <a:xfrm>
              <a:off x="6574220" y="6448095"/>
              <a:ext cx="693683" cy="315310"/>
            </a:xfrm>
            <a:prstGeom prst="upArrow">
              <a:avLst/>
            </a:prstGeom>
            <a:solidFill>
              <a:srgbClr val="1005FF"/>
            </a:solidFill>
            <a:ln>
              <a:solidFill>
                <a:srgbClr val="1005FF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53B04D75-5DBD-9A7F-3D4D-F30E61508AB2}"/>
              </a:ext>
            </a:extLst>
          </p:cNvPr>
          <p:cNvGrpSpPr/>
          <p:nvPr/>
        </p:nvGrpSpPr>
        <p:grpSpPr>
          <a:xfrm>
            <a:off x="8593905" y="742119"/>
            <a:ext cx="2646878" cy="1606943"/>
            <a:chOff x="8593905" y="742119"/>
            <a:chExt cx="2646878" cy="1606943"/>
          </a:xfrm>
        </p:grpSpPr>
        <p:sp>
          <p:nvSpPr>
            <p:cNvPr id="17" name="Freeform 16">
              <a:extLst>
                <a:ext uri="{FF2B5EF4-FFF2-40B4-BE49-F238E27FC236}">
                  <a16:creationId xmlns:a16="http://schemas.microsoft.com/office/drawing/2014/main" id="{D8BBA663-02BF-68FC-8AB2-F84B25BA6CFB}"/>
                </a:ext>
              </a:extLst>
            </p:cNvPr>
            <p:cNvSpPr/>
            <p:nvPr/>
          </p:nvSpPr>
          <p:spPr>
            <a:xfrm>
              <a:off x="8933209" y="1292772"/>
              <a:ext cx="336915" cy="1056290"/>
            </a:xfrm>
            <a:custGeom>
              <a:avLst/>
              <a:gdLst>
                <a:gd name="connsiteX0" fmla="*/ 336915 w 336915"/>
                <a:gd name="connsiteY0" fmla="*/ 0 h 1056290"/>
                <a:gd name="connsiteX1" fmla="*/ 84667 w 336915"/>
                <a:gd name="connsiteY1" fmla="*/ 441435 h 1056290"/>
                <a:gd name="connsiteX2" fmla="*/ 5839 w 336915"/>
                <a:gd name="connsiteY2" fmla="*/ 756745 h 1056290"/>
                <a:gd name="connsiteX3" fmla="*/ 5839 w 336915"/>
                <a:gd name="connsiteY3" fmla="*/ 1056290 h 1056290"/>
                <a:gd name="connsiteX4" fmla="*/ 5839 w 336915"/>
                <a:gd name="connsiteY4" fmla="*/ 1056290 h 10562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6915" h="1056290">
                  <a:moveTo>
                    <a:pt x="336915" y="0"/>
                  </a:moveTo>
                  <a:cubicBezTo>
                    <a:pt x="238380" y="157655"/>
                    <a:pt x="139846" y="315311"/>
                    <a:pt x="84667" y="441435"/>
                  </a:cubicBezTo>
                  <a:cubicBezTo>
                    <a:pt x="29488" y="567559"/>
                    <a:pt x="18977" y="654269"/>
                    <a:pt x="5839" y="756745"/>
                  </a:cubicBezTo>
                  <a:cubicBezTo>
                    <a:pt x="-7299" y="859221"/>
                    <a:pt x="5839" y="1056290"/>
                    <a:pt x="5839" y="1056290"/>
                  </a:cubicBezTo>
                  <a:lnTo>
                    <a:pt x="5839" y="1056290"/>
                  </a:lnTo>
                </a:path>
              </a:pathLst>
            </a:custGeom>
            <a:noFill/>
            <a:ln w="28575">
              <a:solidFill>
                <a:srgbClr val="FF0000"/>
              </a:solidFill>
              <a:headEnd type="none" w="med" len="med"/>
              <a:tailEnd type="arrow" w="med" len="med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0B073143-5E9F-C147-A123-8160997455A7}"/>
                </a:ext>
              </a:extLst>
            </p:cNvPr>
            <p:cNvSpPr txBox="1"/>
            <p:nvPr/>
          </p:nvSpPr>
          <p:spPr>
            <a:xfrm>
              <a:off x="8593905" y="742119"/>
              <a:ext cx="2646878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>
                  <a:solidFill>
                    <a:srgbClr val="FF0000"/>
                  </a:solidFill>
                </a:rPr>
                <a:t>Ross filters for 𝛽-tron </a:t>
              </a:r>
            </a:p>
            <a:p>
              <a:pPr algn="ctr"/>
              <a:r>
                <a:rPr lang="en-US">
                  <a:solidFill>
                    <a:srgbClr val="FF0000"/>
                  </a:solidFill>
                </a:rPr>
                <a:t>X-ray spectrum analysis</a:t>
              </a:r>
            </a:p>
          </p:txBody>
        </p:sp>
      </p:grpSp>
      <p:sp>
        <p:nvSpPr>
          <p:cNvPr id="7" name="Rectangle 6">
            <a:extLst>
              <a:ext uri="{FF2B5EF4-FFF2-40B4-BE49-F238E27FC236}">
                <a16:creationId xmlns:a16="http://schemas.microsoft.com/office/drawing/2014/main" id="{EF262AF0-E4C6-4BDE-9DFF-09D4C260E45D}"/>
              </a:ext>
            </a:extLst>
          </p:cNvPr>
          <p:cNvSpPr/>
          <p:nvPr/>
        </p:nvSpPr>
        <p:spPr>
          <a:xfrm>
            <a:off x="0" y="7341963"/>
            <a:ext cx="12700000" cy="278036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28000"/>
                </a:schemeClr>
              </a:gs>
              <a:gs pos="50000">
                <a:srgbClr val="E9AF7F">
                  <a:alpha val="22000"/>
                </a:srgbClr>
              </a:gs>
              <a:gs pos="100000">
                <a:schemeClr val="accent6">
                  <a:shade val="100000"/>
                  <a:satMod val="115000"/>
                  <a:alpha val="56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32" tIns="60916" rIns="121832" bIns="60916"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583950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3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3896</TotalTime>
  <Words>1655</Words>
  <Application>Microsoft Office PowerPoint</Application>
  <PresentationFormat>Custom</PresentationFormat>
  <Paragraphs>306</Paragraphs>
  <Slides>21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21</vt:i4>
      </vt:variant>
    </vt:vector>
  </HeadingPairs>
  <TitlesOfParts>
    <vt:vector size="30" baseType="lpstr">
      <vt:lpstr>Aptos</vt:lpstr>
      <vt:lpstr>Arial</vt:lpstr>
      <vt:lpstr>Calibri</vt:lpstr>
      <vt:lpstr>Cambria Math</vt:lpstr>
      <vt:lpstr>Symbol</vt:lpstr>
      <vt:lpstr>Times New Roman</vt:lpstr>
      <vt:lpstr>Wingdings</vt:lpstr>
      <vt:lpstr>Office Theme</vt:lpstr>
      <vt:lpstr>Office Theme</vt:lpstr>
      <vt:lpstr>Compact electron spectrometry for tens-of-GeV laser-plasma accelerators </vt:lpstr>
      <vt:lpstr>SLAC 30 GeV e-spectrometer</vt:lpstr>
      <vt:lpstr>PowerPoint Presentation</vt:lpstr>
      <vt:lpstr>Fiducial wire e-spectrometer at Texas PW Laser</vt:lpstr>
      <vt:lpstr>Magnetic field structure can be simplified at high e-energy</vt:lpstr>
      <vt:lpstr>Estimation of measurement error</vt:lpstr>
      <vt:lpstr>Measurement error contours 〖(B〗_0=1.5 T)</vt:lpstr>
      <vt:lpstr>PowerPoint Presentation</vt:lpstr>
      <vt:lpstr>PowerPoint Presentation</vt:lpstr>
      <vt:lpstr>PowerPoint Presentation</vt:lpstr>
      <vt:lpstr>PowerPoint Presentation</vt:lpstr>
      <vt:lpstr>Ex. 2a:  E &gt; 3 GeV features + energy-dependent θ(E)  </vt:lpstr>
      <vt:lpstr>Ex. 2b:  Comparison with simulated dual-screen measurement </vt:lpstr>
      <vt:lpstr>PowerPoint Presentation</vt:lpstr>
      <vt:lpstr>“Zeeman” splitting analysis</vt:lpstr>
      <vt:lpstr>PowerPoint Presentation</vt:lpstr>
      <vt:lpstr>PowerPoint Presentation</vt:lpstr>
      <vt:lpstr>Fiducial wire shadow visability</vt:lpstr>
      <vt:lpstr>Fiducial wire shadow with finite bandwidth and divergence are shallower but still detectable</vt:lpstr>
      <vt:lpstr>PowerPoint Presentation</vt:lpstr>
      <vt:lpstr>Shadow visibility vs. E and L2 (GEANT4 simulations)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dc:description>generated using python-pptx</dc:description>
  <cp:lastModifiedBy>Zgadzaj, Rafal B</cp:lastModifiedBy>
  <cp:revision>146</cp:revision>
  <dcterms:created xsi:type="dcterms:W3CDTF">2013-01-27T09:14:16Z</dcterms:created>
  <dcterms:modified xsi:type="dcterms:W3CDTF">2026-07-28T22:27:33Z</dcterms:modified>
  <dc:language>zh-CN</dc:languag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PresentationFormat">
    <vt:lpwstr>On-screen Show (4:3)</vt:lpwstr>
  </property>
</Properties>
</file>