
<file path=[Content_Types].xml><?xml version="1.0" encoding="utf-8"?>
<Types xmlns="http://schemas.openxmlformats.org/package/2006/content-types">
  <Default ContentType="image/gif" Extension="gif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f96d07644c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f96d07644c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f96d07644c_0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f96d07644c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f5d1bac164_0_6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f5d1bac164_0_6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f5d1bac164_0_7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f5d1bac164_0_7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f96d07644c_0_1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3f96d07644c_0_1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f96d07644c_0_2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f96d07644c_0_2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f96d07644c_0_2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3f96d07644c_0_2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f96d07644c_0_3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3f96d07644c_0_3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3f5d1bac164_0_4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3f5d1bac164_0_4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f5d1bac164_0_4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3f5d1bac164_0_4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3f96d07644c_0_3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3f96d07644c_0_3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f5d1bac164_0_2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f5d1bac164_0_2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3f96d07644c_0_2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3f96d07644c_0_2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f5d1bac164_0_2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3f5d1bac164_0_2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f5d1bac164_0_3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3f5d1bac164_0_3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f5d1bac164_0_7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f5d1bac164_0_7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3f5d1bac164_0_3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8" name="Google Shape;338;g3f5d1bac164_0_3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3f5d1bac164_0_3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5" name="Google Shape;355;g3f5d1bac164_0_3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3f5d1bac164_0_7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Google Shape;372;g3f5d1bac164_0_7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3f5d1bac164_0_4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5" name="Google Shape;395;g3f5d1bac164_0_4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3f96d07644c_0_2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8" name="Google Shape;418;g3f96d07644c_0_2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3f96d07644c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3f96d07644c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3f96d07644c_0_4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8" name="Google Shape;448;g3f96d07644c_0_4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g3f5d1bac164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4" name="Google Shape;464;g3f5d1bac164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3f5d1bac164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3" name="Google Shape;483;g3f5d1bac164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3f5d1bac164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9" name="Google Shape;499;g3f5d1bac164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3f5d1bac164_0_1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7" name="Google Shape;517;g3f5d1bac164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g3f5d1bac164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4" name="Google Shape;534;g3f5d1bac164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8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g3f5d1bac164_0_1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0" name="Google Shape;550;g3f5d1bac164_0_1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g3f5d1bac164_0_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8" name="Google Shape;568;g3f5d1bac164_0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g3f5d1bac164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6" name="Google Shape;586;g3f5d1bac164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g3f5d1bac164_0_2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3" name="Google Shape;603;g3f5d1bac164_0_2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7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g3f5d1bac164_0_2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9" name="Google Shape;619;g3f5d1bac164_0_2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3f96d07644c_0_4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5" name="Google Shape;635;g3f96d07644c_0_4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3f5d1bac164_0_6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3" name="Google Shape;653;g3f5d1bac164_0_6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5" name="Shape 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Google Shape;676;g3f5d1bac164_0_2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7" name="Google Shape;677;g3f5d1bac164_0_2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8.png"/><Relationship Id="rId5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8.png"/><Relationship Id="rId5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png"/><Relationship Id="rId4" Type="http://schemas.openxmlformats.org/officeDocument/2006/relationships/image" Target="../media/image13.png"/><Relationship Id="rId5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png"/><Relationship Id="rId4" Type="http://schemas.openxmlformats.org/officeDocument/2006/relationships/image" Target="../media/image10.png"/><Relationship Id="rId5" Type="http://schemas.openxmlformats.org/officeDocument/2006/relationships/image" Target="../media/image1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png"/><Relationship Id="rId4" Type="http://schemas.openxmlformats.org/officeDocument/2006/relationships/image" Target="../media/image12.png"/><Relationship Id="rId5" Type="http://schemas.openxmlformats.org/officeDocument/2006/relationships/image" Target="../media/image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.png"/><Relationship Id="rId4" Type="http://schemas.openxmlformats.org/officeDocument/2006/relationships/image" Target="../media/image17.png"/><Relationship Id="rId5" Type="http://schemas.openxmlformats.org/officeDocument/2006/relationships/image" Target="../media/image28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.png"/><Relationship Id="rId4" Type="http://schemas.openxmlformats.org/officeDocument/2006/relationships/image" Target="../media/image20.png"/><Relationship Id="rId5" Type="http://schemas.openxmlformats.org/officeDocument/2006/relationships/image" Target="../media/image18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.png"/><Relationship Id="rId4" Type="http://schemas.openxmlformats.org/officeDocument/2006/relationships/image" Target="../media/image18.png"/><Relationship Id="rId5" Type="http://schemas.openxmlformats.org/officeDocument/2006/relationships/image" Target="../media/image2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.png"/><Relationship Id="rId4" Type="http://schemas.openxmlformats.org/officeDocument/2006/relationships/image" Target="../media/image20.png"/><Relationship Id="rId5" Type="http://schemas.openxmlformats.org/officeDocument/2006/relationships/image" Target="../media/image27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.png"/><Relationship Id="rId4" Type="http://schemas.openxmlformats.org/officeDocument/2006/relationships/image" Target="../media/image27.png"/><Relationship Id="rId5" Type="http://schemas.openxmlformats.org/officeDocument/2006/relationships/image" Target="../media/image29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.png"/><Relationship Id="rId4" Type="http://schemas.openxmlformats.org/officeDocument/2006/relationships/image" Target="../media/image23.png"/><Relationship Id="rId5" Type="http://schemas.openxmlformats.org/officeDocument/2006/relationships/image" Target="../media/image2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.png"/><Relationship Id="rId4" Type="http://schemas.openxmlformats.org/officeDocument/2006/relationships/image" Target="../media/image26.gif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.png"/><Relationship Id="rId4" Type="http://schemas.openxmlformats.org/officeDocument/2006/relationships/image" Target="../media/image21.png"/><Relationship Id="rId5" Type="http://schemas.openxmlformats.org/officeDocument/2006/relationships/image" Target="../media/image25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.png"/><Relationship Id="rId4" Type="http://schemas.openxmlformats.org/officeDocument/2006/relationships/image" Target="../media/image13.png"/><Relationship Id="rId5" Type="http://schemas.openxmlformats.org/officeDocument/2006/relationships/image" Target="../media/image27.png"/><Relationship Id="rId6" Type="http://schemas.openxmlformats.org/officeDocument/2006/relationships/image" Target="../media/image17.png"/><Relationship Id="rId7" Type="http://schemas.openxmlformats.org/officeDocument/2006/relationships/image" Target="../media/image32.png"/><Relationship Id="rId8" Type="http://schemas.openxmlformats.org/officeDocument/2006/relationships/image" Target="../media/image4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.png"/><Relationship Id="rId4" Type="http://schemas.openxmlformats.org/officeDocument/2006/relationships/image" Target="../media/image33.png"/><Relationship Id="rId9" Type="http://schemas.openxmlformats.org/officeDocument/2006/relationships/image" Target="../media/image37.png"/><Relationship Id="rId5" Type="http://schemas.openxmlformats.org/officeDocument/2006/relationships/image" Target="../media/image31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Relationship Id="rId8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7" name="Google Shape;57;p13"/>
          <p:cNvSpPr/>
          <p:nvPr/>
        </p:nvSpPr>
        <p:spPr>
          <a:xfrm rot="10800000">
            <a:off x="6840300" y="52712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8" name="Google Shape;58;p13"/>
          <p:cNvSpPr/>
          <p:nvPr/>
        </p:nvSpPr>
        <p:spPr>
          <a:xfrm flipH="1" rot="10800000">
            <a:off x="7624800" y="527275"/>
            <a:ext cx="15192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13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13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1" name="Google Shape;61;p13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2" name="Google Shape;62;p13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13"/>
          <p:cNvSpPr txBox="1"/>
          <p:nvPr>
            <p:ph type="ctrTitle"/>
          </p:nvPr>
        </p:nvSpPr>
        <p:spPr>
          <a:xfrm>
            <a:off x="311700" y="870650"/>
            <a:ext cx="8520600" cy="252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4000">
                <a:solidFill>
                  <a:srgbClr val="A6001B"/>
                </a:solidFill>
              </a:rPr>
              <a:t>Design of a Compact Photoconductive Antenna for Direct Femtosecond-Micron Measurement of 3D Space-Charge Fields</a:t>
            </a:r>
            <a:endParaRPr sz="4000">
              <a:solidFill>
                <a:srgbClr val="A6001B"/>
              </a:solidFill>
            </a:endParaRPr>
          </a:p>
        </p:txBody>
      </p:sp>
      <p:sp>
        <p:nvSpPr>
          <p:cNvPr id="64" name="Google Shape;64;p13"/>
          <p:cNvSpPr txBox="1"/>
          <p:nvPr>
            <p:ph idx="1" type="subTitle"/>
          </p:nvPr>
        </p:nvSpPr>
        <p:spPr>
          <a:xfrm>
            <a:off x="311700" y="35168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Sean OTool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72" name="Google Shape;72;p14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73" name="Google Shape;73;p14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4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4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76" name="Google Shape;76;p14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77" name="Google Shape;77;p14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4"/>
          <p:cNvSpPr txBox="1"/>
          <p:nvPr>
            <p:ph idx="1" type="subTitle"/>
          </p:nvPr>
        </p:nvSpPr>
        <p:spPr>
          <a:xfrm>
            <a:off x="1643550" y="2057625"/>
            <a:ext cx="5856900" cy="108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5000">
                <a:solidFill>
                  <a:schemeClr val="dk1"/>
                </a:solidFill>
              </a:rPr>
              <a:t>What is a PCA?</a:t>
            </a:r>
            <a:endParaRPr b="1" sz="5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5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4" name="Google Shape;8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86" name="Google Shape;86;p15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87" name="Google Shape;87;p15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5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5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90" name="Google Shape;90;p15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91" name="Google Shape;91;p15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5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What is a PCA?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93" name="Google Shape;93;p15"/>
          <p:cNvSpPr txBox="1"/>
          <p:nvPr>
            <p:ph idx="1" type="subTitle"/>
          </p:nvPr>
        </p:nvSpPr>
        <p:spPr>
          <a:xfrm>
            <a:off x="173275" y="1188900"/>
            <a:ext cx="57030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Photoconductive Antenna (PCA): 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THz source: ultrafast laser pulse + DC bias drives a transient photocurrent that radiates THz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THz detector: run in reverse, the incoming THz field drives the current, sampling E(t) directly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94" name="Google Shape;94;p15"/>
          <p:cNvPicPr preferRelativeResize="0"/>
          <p:nvPr/>
        </p:nvPicPr>
        <p:blipFill rotWithShape="1">
          <a:blip r:embed="rId4">
            <a:alphaModFix/>
          </a:blip>
          <a:srcRect b="4012" l="60172" r="3538" t="3327"/>
          <a:stretch/>
        </p:blipFill>
        <p:spPr>
          <a:xfrm>
            <a:off x="5791400" y="1985825"/>
            <a:ext cx="3243150" cy="27604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5" name="Google Shape;95;p15"/>
          <p:cNvGrpSpPr/>
          <p:nvPr/>
        </p:nvGrpSpPr>
        <p:grpSpPr>
          <a:xfrm>
            <a:off x="3698142" y="3154390"/>
            <a:ext cx="2093247" cy="1876941"/>
            <a:chOff x="6556550" y="2489325"/>
            <a:chExt cx="2587450" cy="2320075"/>
          </a:xfrm>
        </p:grpSpPr>
        <p:pic>
          <p:nvPicPr>
            <p:cNvPr id="96" name="Google Shape;96;p1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556550" y="2489325"/>
              <a:ext cx="2587450" cy="23200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7" name="Google Shape;97;p15"/>
            <p:cNvSpPr/>
            <p:nvPr/>
          </p:nvSpPr>
          <p:spPr>
            <a:xfrm>
              <a:off x="7461950" y="2883675"/>
              <a:ext cx="703500" cy="222000"/>
            </a:xfrm>
            <a:prstGeom prst="rect">
              <a:avLst/>
            </a:prstGeom>
            <a:solidFill>
              <a:srgbClr val="F6C7B4"/>
            </a:solidFill>
            <a:ln>
              <a:noFill/>
            </a:ln>
          </p:spPr>
          <p:txBody>
            <a:bodyPr anchorCtr="0" anchor="ctr" bIns="73975" lIns="73975" spcFirstLastPara="1" rIns="73975" wrap="square" tIns="7397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133"/>
            </a:p>
          </p:txBody>
        </p:sp>
        <p:sp>
          <p:nvSpPr>
            <p:cNvPr id="98" name="Google Shape;98;p15"/>
            <p:cNvSpPr txBox="1"/>
            <p:nvPr/>
          </p:nvSpPr>
          <p:spPr>
            <a:xfrm>
              <a:off x="7322754" y="2783192"/>
              <a:ext cx="12498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73975" lIns="73975" spcFirstLastPara="1" rIns="73975" wrap="square" tIns="7397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90">
                  <a:solidFill>
                    <a:schemeClr val="dk2"/>
                  </a:solidFill>
                </a:rPr>
                <a:t>Laser Pulse</a:t>
              </a:r>
              <a:endParaRPr sz="890">
                <a:solidFill>
                  <a:schemeClr val="dk2"/>
                </a:solidFill>
              </a:endParaRPr>
            </a:p>
          </p:txBody>
        </p:sp>
      </p:grpSp>
      <p:sp>
        <p:nvSpPr>
          <p:cNvPr id="99" name="Google Shape;99;p15"/>
          <p:cNvSpPr txBox="1"/>
          <p:nvPr/>
        </p:nvSpPr>
        <p:spPr>
          <a:xfrm>
            <a:off x="10222525" y="3930225"/>
            <a:ext cx="406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5" name="Google Shape;10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6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07" name="Google Shape;107;p16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08" name="Google Shape;108;p16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6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6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11" name="Google Shape;111;p16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12" name="Google Shape;112;p16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6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What is a PCA?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14" name="Google Shape;114;p16"/>
          <p:cNvSpPr txBox="1"/>
          <p:nvPr>
            <p:ph idx="1" type="subTitle"/>
          </p:nvPr>
        </p:nvSpPr>
        <p:spPr>
          <a:xfrm>
            <a:off x="173275" y="1188900"/>
            <a:ext cx="57030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Photoconductive Antenna (PCA): </a:t>
            </a:r>
            <a:br>
              <a:rPr lang="en" sz="21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Femtosecond </a:t>
            </a:r>
            <a:r>
              <a:rPr lang="en" sz="1800">
                <a:solidFill>
                  <a:schemeClr val="dk1"/>
                </a:solidFill>
              </a:rPr>
              <a:t>resolution </a:t>
            </a:r>
            <a:br>
              <a:rPr lang="en" sz="1800">
                <a:solidFill>
                  <a:schemeClr val="dk1"/>
                </a:solidFill>
              </a:rPr>
            </a:br>
            <a:r>
              <a:rPr lang="en" sz="1800">
                <a:solidFill>
                  <a:schemeClr val="dk1"/>
                </a:solidFill>
              </a:rPr>
              <a:t>E field measurements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15" name="Google Shape;115;p16"/>
          <p:cNvSpPr txBox="1"/>
          <p:nvPr/>
        </p:nvSpPr>
        <p:spPr>
          <a:xfrm>
            <a:off x="10222525" y="3930225"/>
            <a:ext cx="406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16" name="Google Shape;11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62876" y="1647288"/>
            <a:ext cx="5489449" cy="257717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6"/>
          <p:cNvSpPr txBox="1"/>
          <p:nvPr/>
        </p:nvSpPr>
        <p:spPr>
          <a:xfrm>
            <a:off x="680374" y="4838730"/>
            <a:ext cx="86310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M. R. Bionta, et al, On-Chip Sampling of Optical Fields with Attosecond Resolution, Nat. Photonics 15, 456 (2021).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18" name="Google Shape;118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43773" y="2849123"/>
            <a:ext cx="1860100" cy="175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7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4" name="Google Shape;12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7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26" name="Google Shape;126;p17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27" name="Google Shape;127;p17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7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17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30" name="Google Shape;130;p17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31" name="Google Shape;131;p17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7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What is a PCA?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33" name="Google Shape;133;p17"/>
          <p:cNvSpPr txBox="1"/>
          <p:nvPr>
            <p:ph idx="1" type="subTitle"/>
          </p:nvPr>
        </p:nvSpPr>
        <p:spPr>
          <a:xfrm>
            <a:off x="173275" y="1188900"/>
            <a:ext cx="57030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Photoconductive Antenna (PCA): </a:t>
            </a:r>
            <a:br>
              <a:rPr lang="en" sz="21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Light-Gated switch, with a local E field to drive current across the antennas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34" name="Google Shape;134;p17"/>
          <p:cNvSpPr txBox="1"/>
          <p:nvPr/>
        </p:nvSpPr>
        <p:spPr>
          <a:xfrm>
            <a:off x="10222525" y="3930225"/>
            <a:ext cx="406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35" name="Google Shape;135;p17"/>
          <p:cNvSpPr txBox="1"/>
          <p:nvPr/>
        </p:nvSpPr>
        <p:spPr>
          <a:xfrm>
            <a:off x="680374" y="4838730"/>
            <a:ext cx="86310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M. R. Bionta, et al, On-Chip Sampling of Optical Fields with Attosecond Resolution, Nat. Photonics 15, 456 (2021).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36" name="Google Shape;13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65823" y="2924323"/>
            <a:ext cx="1860100" cy="175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7"/>
          <p:cNvPicPr preferRelativeResize="0"/>
          <p:nvPr/>
        </p:nvPicPr>
        <p:blipFill rotWithShape="1">
          <a:blip r:embed="rId5">
            <a:alphaModFix/>
          </a:blip>
          <a:srcRect b="4012" l="61545" r="3537" t="3327"/>
          <a:stretch/>
        </p:blipFill>
        <p:spPr>
          <a:xfrm>
            <a:off x="6353550" y="816100"/>
            <a:ext cx="2706075" cy="23937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8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3" name="Google Shape;14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8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45" name="Google Shape;145;p18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46" name="Google Shape;146;p18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8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8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49" name="Google Shape;149;p18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50" name="Google Shape;150;p18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18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Our PCA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52" name="Google Shape;152;p18"/>
          <p:cNvSpPr txBox="1"/>
          <p:nvPr>
            <p:ph idx="1" type="subTitle"/>
          </p:nvPr>
        </p:nvSpPr>
        <p:spPr>
          <a:xfrm>
            <a:off x="173275" y="1188900"/>
            <a:ext cx="68535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Our PCA</a:t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</a:pPr>
            <a:r>
              <a:rPr lang="en" sz="2400">
                <a:solidFill>
                  <a:schemeClr val="dk1"/>
                </a:solidFill>
              </a:rPr>
              <a:t>Two diamond plates</a:t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</a:pPr>
            <a:r>
              <a:rPr lang="en" sz="2400">
                <a:solidFill>
                  <a:schemeClr val="dk1"/>
                </a:solidFill>
              </a:rPr>
              <a:t>20um hole in top plate</a:t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</a:pPr>
            <a:r>
              <a:rPr lang="en" sz="2400">
                <a:solidFill>
                  <a:schemeClr val="dk1"/>
                </a:solidFill>
              </a:rPr>
              <a:t>Gold strip antennas on bottom plate</a:t>
            </a:r>
            <a:endParaRPr sz="2400">
              <a:solidFill>
                <a:schemeClr val="dk1"/>
              </a:solidFill>
            </a:endParaRPr>
          </a:p>
        </p:txBody>
      </p:sp>
      <p:pic>
        <p:nvPicPr>
          <p:cNvPr id="153" name="Google Shape;15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63950" y="982337"/>
            <a:ext cx="1886975" cy="206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8"/>
          <p:cNvSpPr txBox="1"/>
          <p:nvPr/>
        </p:nvSpPr>
        <p:spPr>
          <a:xfrm>
            <a:off x="2349150" y="803375"/>
            <a:ext cx="42132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FF0000"/>
              </a:solidFill>
            </a:endParaRPr>
          </a:p>
        </p:txBody>
      </p:sp>
      <p:pic>
        <p:nvPicPr>
          <p:cNvPr id="155" name="Google Shape;15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79953" y="3203748"/>
            <a:ext cx="1776694" cy="1482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9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1" name="Google Shape;16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9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63" name="Google Shape;163;p19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64" name="Google Shape;164;p19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9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9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67" name="Google Shape;167;p19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68" name="Google Shape;168;p19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9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Our PCA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70" name="Google Shape;170;p19"/>
          <p:cNvSpPr txBox="1"/>
          <p:nvPr>
            <p:ph idx="1" type="subTitle"/>
          </p:nvPr>
        </p:nvSpPr>
        <p:spPr>
          <a:xfrm>
            <a:off x="173275" y="1188900"/>
            <a:ext cx="68535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</a:pPr>
            <a:r>
              <a:rPr lang="en" sz="2400">
                <a:solidFill>
                  <a:schemeClr val="dk1"/>
                </a:solidFill>
              </a:rPr>
              <a:t>We will install our PCA just downstream of the soft x-ray undulator hall at SLAC</a:t>
            </a:r>
            <a:endParaRPr sz="2400">
              <a:solidFill>
                <a:schemeClr val="dk1"/>
              </a:solidFill>
            </a:endParaRPr>
          </a:p>
        </p:txBody>
      </p:sp>
      <p:pic>
        <p:nvPicPr>
          <p:cNvPr id="171" name="Google Shape;171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59125" y="824450"/>
            <a:ext cx="1813900" cy="1981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9"/>
          <p:cNvPicPr preferRelativeResize="0"/>
          <p:nvPr/>
        </p:nvPicPr>
        <p:blipFill rotWithShape="1">
          <a:blip r:embed="rId5">
            <a:alphaModFix/>
          </a:blip>
          <a:srcRect b="18565" l="0" r="0" t="16500"/>
          <a:stretch/>
        </p:blipFill>
        <p:spPr>
          <a:xfrm>
            <a:off x="0" y="2881137"/>
            <a:ext cx="9144003" cy="2287512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9"/>
          <p:cNvSpPr/>
          <p:nvPr/>
        </p:nvSpPr>
        <p:spPr>
          <a:xfrm>
            <a:off x="6692724" y="1880150"/>
            <a:ext cx="669633" cy="1688665"/>
          </a:xfrm>
          <a:custGeom>
            <a:rect b="b" l="l" r="r" t="t"/>
            <a:pathLst>
              <a:path extrusionOk="0" h="78188" w="32926">
                <a:moveTo>
                  <a:pt x="22656" y="0"/>
                </a:moveTo>
                <a:cubicBezTo>
                  <a:pt x="18901" y="1933"/>
                  <a:pt x="-1585" y="-1435"/>
                  <a:pt x="127" y="11596"/>
                </a:cubicBezTo>
                <a:cubicBezTo>
                  <a:pt x="1839" y="24627"/>
                  <a:pt x="27460" y="67089"/>
                  <a:pt x="32926" y="78188"/>
                </a:cubicBezTo>
              </a:path>
            </a:pathLst>
          </a:cu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74" name="Google Shape;174;p19"/>
          <p:cNvSpPr/>
          <p:nvPr/>
        </p:nvSpPr>
        <p:spPr>
          <a:xfrm rot="9359214">
            <a:off x="7262367" y="3536556"/>
            <a:ext cx="310361" cy="295192"/>
          </a:xfrm>
          <a:prstGeom prst="triangle">
            <a:avLst>
              <a:gd fmla="val 50000" name="adj"/>
            </a:avLst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9"/>
          <p:cNvSpPr/>
          <p:nvPr/>
        </p:nvSpPr>
        <p:spPr>
          <a:xfrm>
            <a:off x="2518900" y="3972500"/>
            <a:ext cx="583200" cy="261300"/>
          </a:xfrm>
          <a:prstGeom prst="rect">
            <a:avLst/>
          </a:prstGeom>
          <a:solidFill>
            <a:srgbClr val="383B1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0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1" name="Google Shape;18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0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83" name="Google Shape;183;p20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84" name="Google Shape;184;p20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20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20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87" name="Google Shape;187;p20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88" name="Google Shape;188;p20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20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Our PCA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90" name="Google Shape;190;p20"/>
          <p:cNvSpPr txBox="1"/>
          <p:nvPr>
            <p:ph idx="1" type="subTitle"/>
          </p:nvPr>
        </p:nvSpPr>
        <p:spPr>
          <a:xfrm>
            <a:off x="173275" y="1188900"/>
            <a:ext cx="50412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The ebeam and intrinsically synchronized X-rays arrive at the PCA</a:t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191" name="Google Shape;19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14612" y="1585700"/>
            <a:ext cx="3547177" cy="2698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1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97" name="Google Shape;19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1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99" name="Google Shape;199;p21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00" name="Google Shape;200;p21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21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21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03" name="Google Shape;203;p21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04" name="Google Shape;204;p21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21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Our PCA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06" name="Google Shape;206;p21"/>
          <p:cNvSpPr txBox="1"/>
          <p:nvPr>
            <p:ph idx="1" type="subTitle"/>
          </p:nvPr>
        </p:nvSpPr>
        <p:spPr>
          <a:xfrm>
            <a:off x="173275" y="1188900"/>
            <a:ext cx="4917000" cy="367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The ebeam and intrinsically synchronized X-rays arrive at the PCA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Ebeam penetrates through</a:t>
            </a:r>
            <a:br>
              <a:rPr lang="en" sz="2200">
                <a:solidFill>
                  <a:schemeClr val="dk1"/>
                </a:solidFill>
              </a:rPr>
            </a:br>
            <a:r>
              <a:rPr lang="en" sz="2200">
                <a:solidFill>
                  <a:schemeClr val="dk1"/>
                </a:solidFill>
              </a:rPr>
              <a:t>Diamond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X-Rays blocked by diamond,</a:t>
            </a:r>
            <a:br>
              <a:rPr lang="en" sz="2200">
                <a:solidFill>
                  <a:schemeClr val="dk1"/>
                </a:solidFill>
              </a:rPr>
            </a:br>
            <a:r>
              <a:rPr lang="en" sz="2200">
                <a:solidFill>
                  <a:schemeClr val="dk1"/>
                </a:solidFill>
              </a:rPr>
              <a:t>transmit only through pinhole</a:t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207" name="Google Shape;20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14608" y="1585700"/>
            <a:ext cx="3547181" cy="2698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2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13" name="Google Shape;21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2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15" name="Google Shape;215;p22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16" name="Google Shape;216;p22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22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22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19" name="Google Shape;219;p22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20" name="Google Shape;220;p22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22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Our PCA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22" name="Google Shape;222;p22"/>
          <p:cNvSpPr txBox="1"/>
          <p:nvPr>
            <p:ph idx="1" type="subTitle"/>
          </p:nvPr>
        </p:nvSpPr>
        <p:spPr>
          <a:xfrm>
            <a:off x="173275" y="1188900"/>
            <a:ext cx="4917000" cy="381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The ebeam and </a:t>
            </a:r>
            <a:r>
              <a:rPr lang="en" sz="2200">
                <a:solidFill>
                  <a:schemeClr val="dk1"/>
                </a:solidFill>
              </a:rPr>
              <a:t>intrinsically synchronized </a:t>
            </a:r>
            <a:r>
              <a:rPr lang="en" sz="2200">
                <a:solidFill>
                  <a:schemeClr val="dk1"/>
                </a:solidFill>
              </a:rPr>
              <a:t>X-rays arrive at the PCA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Ebeam penetrates through</a:t>
            </a:r>
            <a:br>
              <a:rPr lang="en" sz="2200">
                <a:solidFill>
                  <a:schemeClr val="dk1"/>
                </a:solidFill>
              </a:rPr>
            </a:br>
            <a:r>
              <a:rPr lang="en" sz="2200">
                <a:solidFill>
                  <a:schemeClr val="dk1"/>
                </a:solidFill>
              </a:rPr>
              <a:t>Diamond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X-Rays blocked by diamond,</a:t>
            </a:r>
            <a:br>
              <a:rPr lang="en" sz="2200">
                <a:solidFill>
                  <a:schemeClr val="dk1"/>
                </a:solidFill>
              </a:rPr>
            </a:br>
            <a:r>
              <a:rPr lang="en" sz="2200">
                <a:solidFill>
                  <a:schemeClr val="dk1"/>
                </a:solidFill>
              </a:rPr>
              <a:t>transmit only through pinhole</a:t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223" name="Google Shape;22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14608" y="1585700"/>
            <a:ext cx="3547181" cy="2698175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2"/>
          <p:cNvSpPr/>
          <p:nvPr/>
        </p:nvSpPr>
        <p:spPr>
          <a:xfrm>
            <a:off x="7711225" y="2543600"/>
            <a:ext cx="454500" cy="735900"/>
          </a:xfrm>
          <a:prstGeom prst="ellipse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3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30" name="Google Shape;23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3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32" name="Google Shape;232;p23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33" name="Google Shape;233;p23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23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23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36" name="Google Shape;236;p23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37" name="Google Shape;237;p23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23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Our PCA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39" name="Google Shape;239;p23"/>
          <p:cNvSpPr txBox="1"/>
          <p:nvPr>
            <p:ph idx="1" type="subTitle"/>
          </p:nvPr>
        </p:nvSpPr>
        <p:spPr>
          <a:xfrm>
            <a:off x="173275" y="960300"/>
            <a:ext cx="5758500" cy="347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lang="en" sz="1900">
                <a:solidFill>
                  <a:schemeClr val="dk1"/>
                </a:solidFill>
              </a:rPr>
              <a:t>X-ray absorption in the diamond generates electron-hole pairs (free charge carriers)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lang="en" sz="1900">
                <a:solidFill>
                  <a:schemeClr val="dk1"/>
                </a:solidFill>
              </a:rPr>
              <a:t>The electron beam's space-charge field drives carrier drift</a:t>
            </a:r>
            <a:endParaRPr sz="19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chemeClr val="dk1"/>
              </a:solidFill>
            </a:endParaRPr>
          </a:p>
        </p:txBody>
      </p:sp>
      <p:pic>
        <p:nvPicPr>
          <p:cNvPr id="240" name="Google Shape;24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98312" y="1756300"/>
            <a:ext cx="3315775" cy="2554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4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6" name="Google Shape;24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4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48" name="Google Shape;248;p24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49" name="Google Shape;249;p24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4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24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52" name="Google Shape;252;p24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53" name="Google Shape;253;p24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24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Our PCA</a:t>
            </a:r>
            <a:endParaRPr b="1">
              <a:solidFill>
                <a:schemeClr val="dk1"/>
              </a:solidFill>
            </a:endParaRPr>
          </a:p>
        </p:txBody>
      </p:sp>
      <p:pic>
        <p:nvPicPr>
          <p:cNvPr id="255" name="Google Shape;25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36837" y="1604399"/>
            <a:ext cx="3438726" cy="2615701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24"/>
          <p:cNvSpPr txBox="1"/>
          <p:nvPr>
            <p:ph idx="1" type="subTitle"/>
          </p:nvPr>
        </p:nvSpPr>
        <p:spPr>
          <a:xfrm>
            <a:off x="173275" y="960300"/>
            <a:ext cx="5758500" cy="384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lang="en" sz="1900">
                <a:solidFill>
                  <a:schemeClr val="dk1"/>
                </a:solidFill>
              </a:rPr>
              <a:t>X-ray absorption in the diamond generates electron-hole pairs (free charge carriers)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lang="en" sz="1900">
                <a:solidFill>
                  <a:schemeClr val="dk1"/>
                </a:solidFill>
              </a:rPr>
              <a:t>The electron beam's space-charge field drives carrier drift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lang="en" sz="1900">
                <a:solidFill>
                  <a:schemeClr val="dk1"/>
                </a:solidFill>
              </a:rPr>
              <a:t>This carrier motion induces the measured antenna signal (Ramo-Shockley)</a:t>
            </a: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lang="en" sz="1900">
                <a:solidFill>
                  <a:schemeClr val="dk1"/>
                </a:solidFill>
              </a:rPr>
              <a:t>Drift distance is nm scale, current is macroscopic due to quantity of carriers</a:t>
            </a:r>
            <a:endParaRPr sz="19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5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62" name="Google Shape;26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25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64" name="Google Shape;264;p25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65" name="Google Shape;265;p25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5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25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68" name="Google Shape;268;p25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69" name="Google Shape;269;p25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25"/>
          <p:cNvSpPr txBox="1"/>
          <p:nvPr>
            <p:ph idx="1" type="subTitle"/>
          </p:nvPr>
        </p:nvSpPr>
        <p:spPr>
          <a:xfrm>
            <a:off x="531000" y="1881900"/>
            <a:ext cx="7849500" cy="221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5000">
                <a:solidFill>
                  <a:schemeClr val="dk1"/>
                </a:solidFill>
              </a:rPr>
              <a:t>What makes it “Femtosecond-Micron”?</a:t>
            </a:r>
            <a:endParaRPr b="1" sz="5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6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76" name="Google Shape;27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26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78" name="Google Shape;278;p26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79" name="Google Shape;279;p26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26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6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82" name="Google Shape;282;p26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83" name="Google Shape;283;p26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26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Detailed Explanation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85" name="Google Shape;285;p26"/>
          <p:cNvSpPr txBox="1"/>
          <p:nvPr>
            <p:ph idx="1" type="subTitle"/>
          </p:nvPr>
        </p:nvSpPr>
        <p:spPr>
          <a:xfrm>
            <a:off x="173275" y="1188900"/>
            <a:ext cx="54069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Field Scanning</a:t>
            </a:r>
            <a:endParaRPr sz="24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Move entire PCA relative to ebeam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Scan from activated region to antenna to get vector field strength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Swap between x and y polarized PCAs</a:t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286" name="Google Shape;28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36837" y="2084899"/>
            <a:ext cx="3438726" cy="2615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7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92" name="Google Shape;29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27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94" name="Google Shape;294;p27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95" name="Google Shape;295;p27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27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27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98" name="Google Shape;298;p27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99" name="Google Shape;299;p27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27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Detailed Explanation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301" name="Google Shape;301;p27"/>
          <p:cNvSpPr txBox="1"/>
          <p:nvPr>
            <p:ph idx="1" type="subTitle"/>
          </p:nvPr>
        </p:nvSpPr>
        <p:spPr>
          <a:xfrm>
            <a:off x="173275" y="1188900"/>
            <a:ext cx="54069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Radial </a:t>
            </a:r>
            <a:r>
              <a:rPr lang="en" sz="2400">
                <a:solidFill>
                  <a:schemeClr val="dk1"/>
                </a:solidFill>
              </a:rPr>
              <a:t>Field Scanning</a:t>
            </a:r>
            <a:endParaRPr sz="24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Radial motor has step size under 1um</a:t>
            </a:r>
            <a:br>
              <a:rPr lang="en" sz="2200">
                <a:solidFill>
                  <a:schemeClr val="dk1"/>
                </a:solidFill>
              </a:rPr>
            </a:br>
            <a:r>
              <a:rPr lang="en" sz="2200">
                <a:solidFill>
                  <a:schemeClr val="dk1"/>
                </a:solidFill>
              </a:rPr>
              <a:t>-&gt; sub-micron resolution?</a:t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302" name="Google Shape;302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36837" y="2084899"/>
            <a:ext cx="3438726" cy="2615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8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08" name="Google Shape;308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28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10" name="Google Shape;310;p28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11" name="Google Shape;311;p28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28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28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14" name="Google Shape;314;p28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15" name="Google Shape;315;p28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28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Detailed Explanation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317" name="Google Shape;317;p28"/>
          <p:cNvSpPr txBox="1"/>
          <p:nvPr>
            <p:ph idx="1" type="subTitle"/>
          </p:nvPr>
        </p:nvSpPr>
        <p:spPr>
          <a:xfrm>
            <a:off x="173275" y="1188900"/>
            <a:ext cx="5406900" cy="355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Radial </a:t>
            </a:r>
            <a:r>
              <a:rPr lang="en" sz="2400">
                <a:solidFill>
                  <a:schemeClr val="dk1"/>
                </a:solidFill>
              </a:rPr>
              <a:t>Field Scanning</a:t>
            </a:r>
            <a:endParaRPr sz="24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Radial motor has step size under 1um</a:t>
            </a:r>
            <a:br>
              <a:rPr lang="en" sz="2200">
                <a:solidFill>
                  <a:schemeClr val="dk1"/>
                </a:solidFill>
              </a:rPr>
            </a:br>
            <a:r>
              <a:rPr lang="en" sz="2200">
                <a:solidFill>
                  <a:schemeClr val="dk1"/>
                </a:solidFill>
              </a:rPr>
              <a:t>-&gt; sub-micron resolution?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No, resolution set by activated region spotsize, currently around 20um</a:t>
            </a:r>
            <a:br>
              <a:rPr lang="en" sz="2200">
                <a:solidFill>
                  <a:schemeClr val="dk1"/>
                </a:solidFill>
              </a:rPr>
            </a:br>
            <a:r>
              <a:rPr lang="en" sz="2200">
                <a:solidFill>
                  <a:schemeClr val="dk1"/>
                </a:solidFill>
              </a:rPr>
              <a:t>-&gt; “micron resolution”</a:t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318" name="Google Shape;318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36837" y="2084899"/>
            <a:ext cx="3438726" cy="2615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9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24" name="Google Shape;324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29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26" name="Google Shape;326;p29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27" name="Google Shape;327;p29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29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29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30" name="Google Shape;330;p29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31" name="Google Shape;331;p29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29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Detailed Explanation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333" name="Google Shape;333;p29"/>
          <p:cNvSpPr txBox="1"/>
          <p:nvPr>
            <p:ph idx="1" type="subTitle"/>
          </p:nvPr>
        </p:nvSpPr>
        <p:spPr>
          <a:xfrm>
            <a:off x="173275" y="1188900"/>
            <a:ext cx="54069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Longitudinal Field Scanning</a:t>
            </a:r>
            <a:endParaRPr sz="22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Delay X-ray arrival behind ebeam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Once X-Ray hits diamond, hot carrier “lifetime” is picoseconds -&gt; integrates all signal after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Stepping the delay advances the integration window down the bunch, dropping the head and keeping the remaining tail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334" name="Google Shape;334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36837" y="2084899"/>
            <a:ext cx="3438726" cy="2615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9" title="integrals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675" y="4302564"/>
            <a:ext cx="5586149" cy="4607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30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41" name="Google Shape;34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0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43" name="Google Shape;343;p30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44" name="Google Shape;344;p30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30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30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47" name="Google Shape;347;p30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48" name="Google Shape;348;p30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30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Detailed Explanation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350" name="Google Shape;350;p30"/>
          <p:cNvSpPr txBox="1"/>
          <p:nvPr>
            <p:ph idx="1" type="subTitle"/>
          </p:nvPr>
        </p:nvSpPr>
        <p:spPr>
          <a:xfrm>
            <a:off x="173275" y="1188900"/>
            <a:ext cx="54069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Longitudinal Field Scanning</a:t>
            </a:r>
            <a:endParaRPr sz="2200">
              <a:solidFill>
                <a:schemeClr val="dk1"/>
              </a:solidFill>
            </a:endParaRPr>
          </a:p>
          <a:p>
            <a:pPr indent="-355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-"/>
            </a:pPr>
            <a:r>
              <a:rPr lang="en" sz="2000">
                <a:solidFill>
                  <a:schemeClr val="dk1"/>
                </a:solidFill>
              </a:rPr>
              <a:t>Delay is controlled by SXR Delay Line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-"/>
            </a:pPr>
            <a:r>
              <a:rPr lang="en" sz="2000">
                <a:solidFill>
                  <a:schemeClr val="dk1"/>
                </a:solidFill>
              </a:rPr>
              <a:t>Mechanical delay steps of 10 as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-"/>
            </a:pPr>
            <a:r>
              <a:rPr lang="en" sz="2000">
                <a:solidFill>
                  <a:schemeClr val="dk1"/>
                </a:solidFill>
              </a:rPr>
              <a:t>Diamond doesn’t activate instantly, has rise time</a:t>
            </a:r>
            <a:endParaRPr sz="2000">
              <a:solidFill>
                <a:schemeClr val="dk1"/>
              </a:solidFill>
            </a:endParaRPr>
          </a:p>
        </p:txBody>
      </p:sp>
      <p:pic>
        <p:nvPicPr>
          <p:cNvPr id="351" name="Google Shape;351;p30" title="integrals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675" y="4302564"/>
            <a:ext cx="5586149" cy="4607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30"/>
          <p:cNvPicPr preferRelativeResize="0"/>
          <p:nvPr/>
        </p:nvPicPr>
        <p:blipFill rotWithShape="1">
          <a:blip r:embed="rId5">
            <a:alphaModFix/>
          </a:blip>
          <a:srcRect b="22653" l="0" r="14886" t="7432"/>
          <a:stretch/>
        </p:blipFill>
        <p:spPr>
          <a:xfrm>
            <a:off x="6310134" y="811512"/>
            <a:ext cx="2785317" cy="40619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1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58" name="Google Shape;358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31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60" name="Google Shape;360;p31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61" name="Google Shape;361;p31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2" name="Google Shape;362;p31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31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64" name="Google Shape;364;p31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65" name="Google Shape;365;p31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31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Detailed Explanation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367" name="Google Shape;367;p31"/>
          <p:cNvSpPr txBox="1"/>
          <p:nvPr>
            <p:ph idx="1" type="subTitle"/>
          </p:nvPr>
        </p:nvSpPr>
        <p:spPr>
          <a:xfrm>
            <a:off x="173275" y="1188900"/>
            <a:ext cx="4842900" cy="362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Rise time of secondaries in Diamond</a:t>
            </a:r>
            <a:endParaRPr sz="22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Per photon interaction, takes ~20 fs for</a:t>
            </a:r>
            <a:br>
              <a:rPr lang="en" sz="1800">
                <a:solidFill>
                  <a:schemeClr val="dk1"/>
                </a:solidFill>
              </a:rPr>
            </a:br>
            <a:r>
              <a:rPr lang="en" sz="1800">
                <a:solidFill>
                  <a:schemeClr val="dk1"/>
                </a:solidFill>
              </a:rPr>
              <a:t>all secondaries to be made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Only 1 fs for first 5 to be made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Signal is function of number of free charges and space charge field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Result is each delay will be “blurred” across 20 fs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368" name="Google Shape;368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33400" y="1766275"/>
            <a:ext cx="4357525" cy="3043025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Google Shape;369;p31"/>
          <p:cNvSpPr txBox="1"/>
          <p:nvPr/>
        </p:nvSpPr>
        <p:spPr>
          <a:xfrm>
            <a:off x="3957817" y="4832450"/>
            <a:ext cx="6324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Figure from Ziaja et al., Phys. Rev. B 64, 214104 (2001)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2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75" name="Google Shape;37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32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77" name="Google Shape;377;p32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78" name="Google Shape;378;p32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32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32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81" name="Google Shape;381;p32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82" name="Google Shape;382;p32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32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Detailed Explanation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384" name="Google Shape;384;p32"/>
          <p:cNvSpPr txBox="1"/>
          <p:nvPr>
            <p:ph idx="1" type="subTitle"/>
          </p:nvPr>
        </p:nvSpPr>
        <p:spPr>
          <a:xfrm>
            <a:off x="173275" y="1188900"/>
            <a:ext cx="4842900" cy="362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Rise time of secondaries in Diamond</a:t>
            </a:r>
            <a:endParaRPr sz="22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Blur effect not that bad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385" name="Google Shape;385;p32"/>
          <p:cNvSpPr txBox="1"/>
          <p:nvPr/>
        </p:nvSpPr>
        <p:spPr>
          <a:xfrm>
            <a:off x="3957817" y="4832450"/>
            <a:ext cx="6324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86" name="Google Shape;386;p32"/>
          <p:cNvGrpSpPr/>
          <p:nvPr/>
        </p:nvGrpSpPr>
        <p:grpSpPr>
          <a:xfrm>
            <a:off x="2699821" y="2331257"/>
            <a:ext cx="3074896" cy="2155585"/>
            <a:chOff x="5584900" y="1052775"/>
            <a:chExt cx="3241851" cy="2272625"/>
          </a:xfrm>
        </p:grpSpPr>
        <p:pic>
          <p:nvPicPr>
            <p:cNvPr id="387" name="Google Shape;387;p32"/>
            <p:cNvPicPr preferRelativeResize="0"/>
            <p:nvPr/>
          </p:nvPicPr>
          <p:blipFill rotWithShape="1">
            <a:blip r:embed="rId4">
              <a:alphaModFix/>
            </a:blip>
            <a:srcRect b="3411" l="26452" r="38095" t="3652"/>
            <a:stretch/>
          </p:blipFill>
          <p:spPr>
            <a:xfrm>
              <a:off x="5584900" y="1113725"/>
              <a:ext cx="3241851" cy="22116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8" name="Google Shape;388;p32"/>
            <p:cNvSpPr/>
            <p:nvPr/>
          </p:nvSpPr>
          <p:spPr>
            <a:xfrm>
              <a:off x="5584900" y="1052775"/>
              <a:ext cx="150300" cy="222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86725" lIns="86725" spcFirstLastPara="1" rIns="86725" wrap="square" tIns="867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328"/>
            </a:p>
          </p:txBody>
        </p:sp>
      </p:grpSp>
      <p:grpSp>
        <p:nvGrpSpPr>
          <p:cNvPr id="389" name="Google Shape;389;p32"/>
          <p:cNvGrpSpPr/>
          <p:nvPr/>
        </p:nvGrpSpPr>
        <p:grpSpPr>
          <a:xfrm>
            <a:off x="5929262" y="2195186"/>
            <a:ext cx="3214736" cy="2291664"/>
            <a:chOff x="6397387" y="983611"/>
            <a:chExt cx="3214736" cy="2291664"/>
          </a:xfrm>
        </p:grpSpPr>
        <p:pic>
          <p:nvPicPr>
            <p:cNvPr id="390" name="Google Shape;390;p32"/>
            <p:cNvPicPr preferRelativeResize="0"/>
            <p:nvPr/>
          </p:nvPicPr>
          <p:blipFill rotWithShape="1">
            <a:blip r:embed="rId4">
              <a:alphaModFix/>
            </a:blip>
            <a:srcRect b="3073" l="63795" r="1116" t="3530"/>
            <a:stretch/>
          </p:blipFill>
          <p:spPr>
            <a:xfrm>
              <a:off x="6403725" y="1052775"/>
              <a:ext cx="3208398" cy="22225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1" name="Google Shape;391;p32"/>
            <p:cNvSpPr/>
            <p:nvPr/>
          </p:nvSpPr>
          <p:spPr>
            <a:xfrm>
              <a:off x="6397387" y="983611"/>
              <a:ext cx="150300" cy="222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pic>
        <p:nvPicPr>
          <p:cNvPr id="392" name="Google Shape;392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50" y="2463652"/>
            <a:ext cx="2707575" cy="18907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33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98" name="Google Shape;39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33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00" name="Google Shape;400;p33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01" name="Google Shape;401;p33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33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33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04" name="Google Shape;404;p33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05" name="Google Shape;405;p33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6" name="Google Shape;406;p33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Goals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407" name="Google Shape;407;p33"/>
          <p:cNvSpPr txBox="1"/>
          <p:nvPr>
            <p:ph idx="1" type="subTitle"/>
          </p:nvPr>
        </p:nvSpPr>
        <p:spPr>
          <a:xfrm>
            <a:off x="110400" y="959450"/>
            <a:ext cx="6916500" cy="293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By scanning radially in x and y and over time delays, we can map the full 3D vector space-charge field of the e-beam.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From that field, we can in principle reconstruct the beam's charge density.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408" name="Google Shape;408;p33"/>
          <p:cNvSpPr txBox="1"/>
          <p:nvPr/>
        </p:nvSpPr>
        <p:spPr>
          <a:xfrm>
            <a:off x="3957817" y="4832450"/>
            <a:ext cx="6324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Figure from Ziaja et al., Phys. Rev. B 64, 214104 (2001)</a:t>
            </a:r>
            <a:endParaRPr/>
          </a:p>
        </p:txBody>
      </p:sp>
      <p:grpSp>
        <p:nvGrpSpPr>
          <p:cNvPr id="409" name="Google Shape;409;p33"/>
          <p:cNvGrpSpPr/>
          <p:nvPr/>
        </p:nvGrpSpPr>
        <p:grpSpPr>
          <a:xfrm>
            <a:off x="1269004" y="2389608"/>
            <a:ext cx="2785876" cy="2268625"/>
            <a:chOff x="1269004" y="2389608"/>
            <a:chExt cx="2785876" cy="2268625"/>
          </a:xfrm>
        </p:grpSpPr>
        <p:pic>
          <p:nvPicPr>
            <p:cNvPr id="410" name="Google Shape;410;p33"/>
            <p:cNvPicPr preferRelativeResize="0"/>
            <p:nvPr/>
          </p:nvPicPr>
          <p:blipFill rotWithShape="1">
            <a:blip r:embed="rId4">
              <a:alphaModFix/>
            </a:blip>
            <a:srcRect b="0" l="0" r="69534" t="11653"/>
            <a:stretch/>
          </p:blipFill>
          <p:spPr>
            <a:xfrm>
              <a:off x="1269004" y="2515257"/>
              <a:ext cx="2785876" cy="21429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1" name="Google Shape;411;p33"/>
            <p:cNvSpPr/>
            <p:nvPr/>
          </p:nvSpPr>
          <p:spPr>
            <a:xfrm>
              <a:off x="1697150" y="2389608"/>
              <a:ext cx="300900" cy="2553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12" name="Google Shape;412;p33"/>
          <p:cNvGrpSpPr/>
          <p:nvPr/>
        </p:nvGrpSpPr>
        <p:grpSpPr>
          <a:xfrm>
            <a:off x="4468875" y="2420863"/>
            <a:ext cx="2882251" cy="2206100"/>
            <a:chOff x="4859250" y="2389600"/>
            <a:chExt cx="2882251" cy="2206100"/>
          </a:xfrm>
        </p:grpSpPr>
        <p:pic>
          <p:nvPicPr>
            <p:cNvPr id="413" name="Google Shape;413;p33"/>
            <p:cNvPicPr preferRelativeResize="0"/>
            <p:nvPr/>
          </p:nvPicPr>
          <p:blipFill rotWithShape="1">
            <a:blip r:embed="rId4">
              <a:alphaModFix/>
            </a:blip>
            <a:srcRect b="761" l="30244" r="39290" t="11734"/>
            <a:stretch/>
          </p:blipFill>
          <p:spPr>
            <a:xfrm>
              <a:off x="4955625" y="2473150"/>
              <a:ext cx="2785876" cy="21225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4" name="Google Shape;414;p33"/>
            <p:cNvSpPr/>
            <p:nvPr/>
          </p:nvSpPr>
          <p:spPr>
            <a:xfrm>
              <a:off x="5417775" y="2389600"/>
              <a:ext cx="300900" cy="222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" name="Google Shape;415;p33"/>
            <p:cNvSpPr/>
            <p:nvPr/>
          </p:nvSpPr>
          <p:spPr>
            <a:xfrm>
              <a:off x="4859250" y="4297400"/>
              <a:ext cx="300900" cy="222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4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21" name="Google Shape;42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34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23" name="Google Shape;423;p34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24" name="Google Shape;424;p34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5" name="Google Shape;425;p34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6" name="Google Shape;426;p34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27" name="Google Shape;427;p34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28" name="Google Shape;428;p34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34"/>
          <p:cNvSpPr txBox="1"/>
          <p:nvPr>
            <p:ph idx="1" type="subTitle"/>
          </p:nvPr>
        </p:nvSpPr>
        <p:spPr>
          <a:xfrm>
            <a:off x="1643550" y="1565425"/>
            <a:ext cx="5856900" cy="157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5000">
                <a:solidFill>
                  <a:schemeClr val="dk1"/>
                </a:solidFill>
              </a:rPr>
              <a:t>Status Report</a:t>
            </a:r>
            <a:endParaRPr b="1" sz="5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35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35" name="Google Shape;435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35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37" name="Google Shape;437;p35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38" name="Google Shape;438;p35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9" name="Google Shape;439;p35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35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41" name="Google Shape;441;p35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42" name="Google Shape;442;p35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3" name="Google Shape;443;p35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444" name="Google Shape;444;p35"/>
          <p:cNvSpPr txBox="1"/>
          <p:nvPr>
            <p:ph idx="1" type="subTitle"/>
          </p:nvPr>
        </p:nvSpPr>
        <p:spPr>
          <a:xfrm>
            <a:off x="173275" y="1188900"/>
            <a:ext cx="68535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Main difficulties: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Super structure to hold everything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20um hole in 2um thick diamond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Gold micro-antenna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Installing it in beamline</a:t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445" name="Google Shape;445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35169" y="1649500"/>
            <a:ext cx="2893056" cy="3159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36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51" name="Google Shape;451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36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53" name="Google Shape;453;p36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54" name="Google Shape;454;p36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36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" name="Google Shape;456;p36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57" name="Google Shape;457;p36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58" name="Google Shape;458;p36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9" name="Google Shape;459;p36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460" name="Google Shape;460;p36"/>
          <p:cNvSpPr txBox="1"/>
          <p:nvPr>
            <p:ph idx="1" type="subTitle"/>
          </p:nvPr>
        </p:nvSpPr>
        <p:spPr>
          <a:xfrm>
            <a:off x="173275" y="1188900"/>
            <a:ext cx="60741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Super Structure</a:t>
            </a:r>
            <a:endParaRPr sz="22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3rd iteration of model manufactured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SS outer housing containing: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Copper Shielding layer between diamonds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Macor insulation layers </a:t>
            </a:r>
            <a:r>
              <a:rPr lang="en" sz="1800">
                <a:solidFill>
                  <a:schemeClr val="dk1"/>
                </a:solidFill>
              </a:rPr>
              <a:t>sandwiching</a:t>
            </a:r>
            <a:r>
              <a:rPr lang="en" sz="1800">
                <a:solidFill>
                  <a:schemeClr val="dk1"/>
                </a:solidFill>
              </a:rPr>
              <a:t> </a:t>
            </a:r>
            <a:r>
              <a:rPr lang="en" sz="1800">
                <a:solidFill>
                  <a:schemeClr val="dk1"/>
                </a:solidFill>
              </a:rPr>
              <a:t>bottom diamond with grooves for antenna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461" name="Google Shape;461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7206" y="919829"/>
            <a:ext cx="2341449" cy="3830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37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67" name="Google Shape;467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468" name="Google Shape;468;p37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69" name="Google Shape;469;p37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70" name="Google Shape;470;p37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1" name="Google Shape;471;p37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2" name="Google Shape;472;p37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73" name="Google Shape;473;p37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74" name="Google Shape;474;p37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5" name="Google Shape;475;p37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476" name="Google Shape;476;p37"/>
          <p:cNvSpPr txBox="1"/>
          <p:nvPr>
            <p:ph idx="1" type="subTitle"/>
          </p:nvPr>
        </p:nvSpPr>
        <p:spPr>
          <a:xfrm>
            <a:off x="173275" y="1188900"/>
            <a:ext cx="60741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Super Structure</a:t>
            </a:r>
            <a:endParaRPr sz="22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3rd iteration of model manufactured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SS outer housing containing: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Copper Shielding layer between diamonds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Macor insulation layers sandwiching bottom diamond with grooves for antenna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Gold to be deposited on bottom macor for perfect antennas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477" name="Google Shape;477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7206" y="919829"/>
            <a:ext cx="2341449" cy="3830351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37"/>
          <p:cNvSpPr/>
          <p:nvPr/>
        </p:nvSpPr>
        <p:spPr>
          <a:xfrm>
            <a:off x="2219325" y="3760125"/>
            <a:ext cx="4928856" cy="795127"/>
          </a:xfrm>
          <a:custGeom>
            <a:rect b="b" l="l" r="r" t="t"/>
            <a:pathLst>
              <a:path extrusionOk="0" h="34567" w="201548">
                <a:moveTo>
                  <a:pt x="0" y="23059"/>
                </a:moveTo>
                <a:cubicBezTo>
                  <a:pt x="23659" y="24856"/>
                  <a:pt x="108361" y="37683"/>
                  <a:pt x="141952" y="33840"/>
                </a:cubicBezTo>
                <a:cubicBezTo>
                  <a:pt x="175543" y="29997"/>
                  <a:pt x="191615" y="5640"/>
                  <a:pt x="201548" y="0"/>
                </a:cubicBezTo>
              </a:path>
            </a:pathLst>
          </a:cu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79" name="Google Shape;479;p37"/>
          <p:cNvSpPr/>
          <p:nvPr/>
        </p:nvSpPr>
        <p:spPr>
          <a:xfrm rot="3041558">
            <a:off x="6990607" y="3661228"/>
            <a:ext cx="269464" cy="221908"/>
          </a:xfrm>
          <a:prstGeom prst="triangle">
            <a:avLst>
              <a:gd fmla="val 50000" name="adj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80" name="Google Shape;480;p37"/>
          <p:cNvPicPr preferRelativeResize="0"/>
          <p:nvPr/>
        </p:nvPicPr>
        <p:blipFill rotWithShape="1">
          <a:blip r:embed="rId5">
            <a:alphaModFix/>
          </a:blip>
          <a:srcRect b="35277" l="26227" r="27679" t="14095"/>
          <a:stretch/>
        </p:blipFill>
        <p:spPr>
          <a:xfrm rot="5400000">
            <a:off x="4629763" y="581288"/>
            <a:ext cx="1382800" cy="1570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38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86" name="Google Shape;48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487" name="Google Shape;487;p38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88" name="Google Shape;488;p38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89" name="Google Shape;489;p38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0" name="Google Shape;490;p38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" name="Google Shape;491;p38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92" name="Google Shape;492;p38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93" name="Google Shape;493;p38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4" name="Google Shape;494;p38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495" name="Google Shape;495;p38"/>
          <p:cNvSpPr txBox="1"/>
          <p:nvPr>
            <p:ph idx="1" type="subTitle"/>
          </p:nvPr>
        </p:nvSpPr>
        <p:spPr>
          <a:xfrm>
            <a:off x="173275" y="1188900"/>
            <a:ext cx="45630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Diamond Drilling</a:t>
            </a:r>
            <a:endParaRPr sz="22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Need a 20um hole in 2um thick brittle substrate (diamond)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496" name="Google Shape;496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4588" y="1254363"/>
            <a:ext cx="4378025" cy="3430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39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02" name="Google Shape;502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39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04" name="Google Shape;504;p39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05" name="Google Shape;505;p39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6" name="Google Shape;506;p39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7" name="Google Shape;507;p39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08" name="Google Shape;508;p39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09" name="Google Shape;509;p39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0" name="Google Shape;510;p39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511" name="Google Shape;511;p39"/>
          <p:cNvSpPr txBox="1"/>
          <p:nvPr>
            <p:ph idx="1" type="subTitle"/>
          </p:nvPr>
        </p:nvSpPr>
        <p:spPr>
          <a:xfrm>
            <a:off x="173275" y="1188900"/>
            <a:ext cx="45630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Diamond Drilling</a:t>
            </a:r>
            <a:endParaRPr sz="22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Need a 20um hole in 2um thick brittle substrate (diamond)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512" name="Google Shape;512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4588" y="1254363"/>
            <a:ext cx="4378025" cy="3430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7225" y="2571750"/>
            <a:ext cx="3766988" cy="21784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14" name="Google Shape;514;p39"/>
          <p:cNvCxnSpPr/>
          <p:nvPr/>
        </p:nvCxnSpPr>
        <p:spPr>
          <a:xfrm rot="10800000">
            <a:off x="2490750" y="3159675"/>
            <a:ext cx="2566800" cy="10026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8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40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20" name="Google Shape;520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521" name="Google Shape;521;p40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22" name="Google Shape;522;p40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23" name="Google Shape;523;p40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4" name="Google Shape;524;p40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5" name="Google Shape;525;p40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26" name="Google Shape;526;p40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27" name="Google Shape;527;p40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8" name="Google Shape;528;p40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529" name="Google Shape;529;p40"/>
          <p:cNvSpPr txBox="1"/>
          <p:nvPr>
            <p:ph idx="1" type="subTitle"/>
          </p:nvPr>
        </p:nvSpPr>
        <p:spPr>
          <a:xfrm>
            <a:off x="173275" y="1188900"/>
            <a:ext cx="45630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Diamond Drilling</a:t>
            </a:r>
            <a:endParaRPr sz="22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Need a 20um hole in 2um thick brittle substrate (diamond)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530" name="Google Shape;530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7225" y="2571750"/>
            <a:ext cx="3766988" cy="2178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26000" y="1714679"/>
            <a:ext cx="4518000" cy="29142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1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37" name="Google Shape;537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538" name="Google Shape;538;p41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39" name="Google Shape;539;p41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40" name="Google Shape;540;p41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1" name="Google Shape;541;p41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2" name="Google Shape;542;p41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43" name="Google Shape;543;p41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44" name="Google Shape;544;p41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5" name="Google Shape;545;p41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546" name="Google Shape;546;p41"/>
          <p:cNvSpPr txBox="1"/>
          <p:nvPr>
            <p:ph idx="1" type="subTitle"/>
          </p:nvPr>
        </p:nvSpPr>
        <p:spPr>
          <a:xfrm>
            <a:off x="173275" y="1188900"/>
            <a:ext cx="23685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Can select hole size before initiating burn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547" name="Google Shape;547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41750" y="1360238"/>
            <a:ext cx="6461230" cy="3561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42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53" name="Google Shape;553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554" name="Google Shape;554;p42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55" name="Google Shape;555;p42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56" name="Google Shape;556;p42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7" name="Google Shape;557;p42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8" name="Google Shape;558;p42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59" name="Google Shape;559;p42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60" name="Google Shape;560;p42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1" name="Google Shape;561;p42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562" name="Google Shape;562;p42"/>
          <p:cNvSpPr txBox="1"/>
          <p:nvPr>
            <p:ph idx="1" type="subTitle"/>
          </p:nvPr>
        </p:nvSpPr>
        <p:spPr>
          <a:xfrm>
            <a:off x="173275" y="1188900"/>
            <a:ext cx="45630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563" name="Google Shape;563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2788" y="2451524"/>
            <a:ext cx="2715924" cy="2128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4" name="Google Shape;564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24145" y="870175"/>
            <a:ext cx="3867205" cy="39391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65" name="Google Shape;565;p42"/>
          <p:cNvCxnSpPr/>
          <p:nvPr/>
        </p:nvCxnSpPr>
        <p:spPr>
          <a:xfrm flipH="1" rot="10800000">
            <a:off x="2186400" y="3171825"/>
            <a:ext cx="2940600" cy="5457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43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71" name="Google Shape;57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572" name="Google Shape;572;p43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73" name="Google Shape;573;p43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74" name="Google Shape;574;p43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5" name="Google Shape;575;p43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6" name="Google Shape;576;p43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77" name="Google Shape;577;p43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78" name="Google Shape;578;p43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9" name="Google Shape;579;p43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580" name="Google Shape;580;p43"/>
          <p:cNvSpPr txBox="1"/>
          <p:nvPr>
            <p:ph idx="1" type="subTitle"/>
          </p:nvPr>
        </p:nvSpPr>
        <p:spPr>
          <a:xfrm>
            <a:off x="173275" y="1188900"/>
            <a:ext cx="45630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Diamond Drilling</a:t>
            </a:r>
            <a:endParaRPr sz="22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 sz="1800">
                <a:solidFill>
                  <a:schemeClr val="dk1"/>
                </a:solidFill>
              </a:rPr>
              <a:t>Scanned the hole with 3D optical surface profiler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581" name="Google Shape;581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2382900" y="2565325"/>
            <a:ext cx="2412375" cy="2457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82" name="Google Shape;582;p43" title="diamondhole.png"/>
          <p:cNvPicPr preferRelativeResize="0"/>
          <p:nvPr/>
        </p:nvPicPr>
        <p:blipFill rotWithShape="1">
          <a:blip r:embed="rId5">
            <a:alphaModFix/>
          </a:blip>
          <a:srcRect b="0" l="0" r="51331" t="0"/>
          <a:stretch/>
        </p:blipFill>
        <p:spPr>
          <a:xfrm>
            <a:off x="4686175" y="851125"/>
            <a:ext cx="4457832" cy="32312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83" name="Google Shape;583;p43"/>
          <p:cNvCxnSpPr/>
          <p:nvPr/>
        </p:nvCxnSpPr>
        <p:spPr>
          <a:xfrm flipH="1" rot="10800000">
            <a:off x="3874450" y="2856025"/>
            <a:ext cx="2336100" cy="9726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7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44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89" name="Google Shape;589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590" name="Google Shape;590;p44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91" name="Google Shape;591;p44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92" name="Google Shape;592;p44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3" name="Google Shape;593;p44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4" name="Google Shape;594;p44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95" name="Google Shape;595;p44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96" name="Google Shape;596;p44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7" name="Google Shape;597;p44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598" name="Google Shape;598;p44"/>
          <p:cNvSpPr txBox="1"/>
          <p:nvPr>
            <p:ph idx="1" type="subTitle"/>
          </p:nvPr>
        </p:nvSpPr>
        <p:spPr>
          <a:xfrm>
            <a:off x="173275" y="1188900"/>
            <a:ext cx="45630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599" name="Google Shape;599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3274" y="675562"/>
            <a:ext cx="3212524" cy="403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44"/>
          <p:cNvPicPr preferRelativeResize="0"/>
          <p:nvPr/>
        </p:nvPicPr>
        <p:blipFill rotWithShape="1">
          <a:blip r:embed="rId5">
            <a:alphaModFix/>
          </a:blip>
          <a:srcRect b="3389" l="0" r="68775" t="51722"/>
          <a:stretch/>
        </p:blipFill>
        <p:spPr>
          <a:xfrm>
            <a:off x="4572000" y="1003418"/>
            <a:ext cx="3653077" cy="3488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4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45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06" name="Google Shape;606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45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08" name="Google Shape;608;p45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09" name="Google Shape;609;p45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0" name="Google Shape;610;p45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1" name="Google Shape;611;p45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12" name="Google Shape;612;p45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13" name="Google Shape;613;p45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4" name="Google Shape;614;p45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615" name="Google Shape;615;p45"/>
          <p:cNvSpPr txBox="1"/>
          <p:nvPr>
            <p:ph idx="1" type="subTitle"/>
          </p:nvPr>
        </p:nvSpPr>
        <p:spPr>
          <a:xfrm>
            <a:off x="173275" y="1188900"/>
            <a:ext cx="45630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616" name="Google Shape;616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0725" y="901438"/>
            <a:ext cx="8762562" cy="375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0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46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22" name="Google Shape;622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46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24" name="Google Shape;624;p46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25" name="Google Shape;625;p46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6" name="Google Shape;626;p46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7" name="Google Shape;627;p46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28" name="Google Shape;628;p46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29" name="Google Shape;629;p46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0" name="Google Shape;630;p46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631" name="Google Shape;631;p46"/>
          <p:cNvSpPr txBox="1"/>
          <p:nvPr>
            <p:ph idx="1" type="subTitle"/>
          </p:nvPr>
        </p:nvSpPr>
        <p:spPr>
          <a:xfrm>
            <a:off x="173275" y="1188900"/>
            <a:ext cx="4563000" cy="35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lang="en" sz="1900">
                <a:solidFill>
                  <a:schemeClr val="dk1"/>
                </a:solidFill>
              </a:rPr>
              <a:t>Diffraction at second diamond plate peaks around 2x initial intensity</a:t>
            </a:r>
            <a:br>
              <a:rPr lang="en" sz="1900">
                <a:solidFill>
                  <a:schemeClr val="dk1"/>
                </a:solidFill>
              </a:rPr>
            </a:br>
            <a:endParaRPr sz="1900">
              <a:solidFill>
                <a:schemeClr val="dk1"/>
              </a:solidFill>
            </a:endParaRPr>
          </a:p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-"/>
            </a:pPr>
            <a:r>
              <a:rPr lang="en" sz="1900">
                <a:solidFill>
                  <a:schemeClr val="dk1"/>
                </a:solidFill>
              </a:rPr>
              <a:t>Shape well preserved, minimal effect on </a:t>
            </a:r>
            <a:r>
              <a:rPr lang="en" sz="1900">
                <a:solidFill>
                  <a:schemeClr val="dk1"/>
                </a:solidFill>
              </a:rPr>
              <a:t>spatial</a:t>
            </a:r>
            <a:r>
              <a:rPr lang="en" sz="1900">
                <a:solidFill>
                  <a:schemeClr val="dk1"/>
                </a:solidFill>
              </a:rPr>
              <a:t> </a:t>
            </a:r>
            <a:r>
              <a:rPr lang="en" sz="1900">
                <a:solidFill>
                  <a:schemeClr val="dk1"/>
                </a:solidFill>
              </a:rPr>
              <a:t>resolution</a:t>
            </a:r>
            <a:endParaRPr sz="1900">
              <a:solidFill>
                <a:schemeClr val="dk1"/>
              </a:solidFill>
            </a:endParaRPr>
          </a:p>
        </p:txBody>
      </p:sp>
      <p:pic>
        <p:nvPicPr>
          <p:cNvPr id="632" name="Google Shape;632;p46" title="diffraction.png"/>
          <p:cNvPicPr preferRelativeResize="0"/>
          <p:nvPr/>
        </p:nvPicPr>
        <p:blipFill rotWithShape="1">
          <a:blip r:embed="rId4">
            <a:alphaModFix/>
          </a:blip>
          <a:srcRect b="4238" l="0" r="68218" t="58387"/>
          <a:stretch/>
        </p:blipFill>
        <p:spPr>
          <a:xfrm>
            <a:off x="4988812" y="1648087"/>
            <a:ext cx="3218174" cy="264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47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38" name="Google Shape;638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639" name="Google Shape;639;p47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40" name="Google Shape;640;p47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41" name="Google Shape;641;p47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2" name="Google Shape;642;p47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3" name="Google Shape;643;p47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44" name="Google Shape;644;p47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45" name="Google Shape;645;p47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6" name="Google Shape;646;p47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Progress Report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647" name="Google Shape;647;p47"/>
          <p:cNvSpPr txBox="1"/>
          <p:nvPr>
            <p:ph idx="1" type="subTitle"/>
          </p:nvPr>
        </p:nvSpPr>
        <p:spPr>
          <a:xfrm>
            <a:off x="173275" y="1188900"/>
            <a:ext cx="46950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Installation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To be installed in PEPPEX chamber, a platform for testing e-beam/x-ray interaction</a:t>
            </a:r>
            <a:br>
              <a:rPr lang="en" sz="2200">
                <a:solidFill>
                  <a:schemeClr val="dk1"/>
                </a:solidFill>
              </a:rPr>
            </a:b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lang="en" sz="2200">
                <a:solidFill>
                  <a:schemeClr val="dk1"/>
                </a:solidFill>
              </a:rPr>
              <a:t>Chamber already</a:t>
            </a:r>
            <a:br>
              <a:rPr lang="en" sz="2200">
                <a:solidFill>
                  <a:schemeClr val="dk1"/>
                </a:solidFill>
              </a:rPr>
            </a:br>
            <a:r>
              <a:rPr lang="en" sz="2200">
                <a:solidFill>
                  <a:schemeClr val="dk1"/>
                </a:solidFill>
              </a:rPr>
              <a:t>commissioned</a:t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648" name="Google Shape;648;p47"/>
          <p:cNvPicPr preferRelativeResize="0"/>
          <p:nvPr/>
        </p:nvPicPr>
        <p:blipFill rotWithShape="1">
          <a:blip r:embed="rId4">
            <a:alphaModFix/>
          </a:blip>
          <a:srcRect b="0" l="-1536" r="11185" t="0"/>
          <a:stretch/>
        </p:blipFill>
        <p:spPr>
          <a:xfrm>
            <a:off x="6575248" y="791225"/>
            <a:ext cx="2494774" cy="3037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49" name="Google Shape;649;p47"/>
          <p:cNvPicPr preferRelativeResize="0"/>
          <p:nvPr/>
        </p:nvPicPr>
        <p:blipFill rotWithShape="1">
          <a:blip r:embed="rId5">
            <a:alphaModFix/>
          </a:blip>
          <a:srcRect b="0" l="0" r="0" t="18778"/>
          <a:stretch/>
        </p:blipFill>
        <p:spPr>
          <a:xfrm>
            <a:off x="3872148" y="2622325"/>
            <a:ext cx="3330426" cy="2437950"/>
          </a:xfrm>
          <a:prstGeom prst="rect">
            <a:avLst/>
          </a:prstGeom>
          <a:noFill/>
          <a:ln>
            <a:noFill/>
          </a:ln>
        </p:spPr>
      </p:pic>
      <p:sp>
        <p:nvSpPr>
          <p:cNvPr id="650" name="Google Shape;650;p47"/>
          <p:cNvSpPr txBox="1"/>
          <p:nvPr/>
        </p:nvSpPr>
        <p:spPr>
          <a:xfrm>
            <a:off x="4958855" y="2173203"/>
            <a:ext cx="15813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/>
              <a:t>Ebeam and X-Ray</a:t>
            </a:r>
            <a:br>
              <a:rPr lang="en" sz="1300"/>
            </a:br>
            <a:r>
              <a:rPr lang="en" sz="1300"/>
              <a:t>on Yag </a:t>
            </a:r>
            <a:endParaRPr sz="130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48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56" name="Google Shape;656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48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58" name="Google Shape;658;p48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59" name="Google Shape;659;p48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0" name="Google Shape;660;p48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1" name="Google Shape;661;p48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62" name="Google Shape;662;p48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63" name="Google Shape;663;p48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4" name="Google Shape;664;p48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Conclusions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665" name="Google Shape;665;p48"/>
          <p:cNvSpPr txBox="1"/>
          <p:nvPr>
            <p:ph idx="1" type="subTitle"/>
          </p:nvPr>
        </p:nvSpPr>
        <p:spPr>
          <a:xfrm>
            <a:off x="346650" y="1255313"/>
            <a:ext cx="8218200" cy="315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</a:endParaRPr>
          </a:p>
        </p:txBody>
      </p:sp>
      <p:pic>
        <p:nvPicPr>
          <p:cNvPr id="666" name="Google Shape;666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14658" y="793375"/>
            <a:ext cx="2186126" cy="1662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67" name="Google Shape;667;p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400000">
            <a:off x="4018175" y="3419325"/>
            <a:ext cx="1377275" cy="140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4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26903" y="793377"/>
            <a:ext cx="1249999" cy="2044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48" title="diffraction.png"/>
          <p:cNvPicPr preferRelativeResize="0"/>
          <p:nvPr/>
        </p:nvPicPr>
        <p:blipFill rotWithShape="1">
          <a:blip r:embed="rId7">
            <a:alphaModFix/>
          </a:blip>
          <a:srcRect b="16596" l="10822" r="79174" t="67781"/>
          <a:stretch/>
        </p:blipFill>
        <p:spPr>
          <a:xfrm>
            <a:off x="7026900" y="3439113"/>
            <a:ext cx="1249998" cy="1363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48"/>
          <p:cNvPicPr preferRelativeResize="0"/>
          <p:nvPr/>
        </p:nvPicPr>
        <p:blipFill rotWithShape="1">
          <a:blip r:embed="rId8">
            <a:alphaModFix/>
          </a:blip>
          <a:srcRect b="4012" l="61862" r="3536" t="3327"/>
          <a:stretch/>
        </p:blipFill>
        <p:spPr>
          <a:xfrm>
            <a:off x="670672" y="936198"/>
            <a:ext cx="1542852" cy="137725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71" name="Google Shape;671;p48"/>
          <p:cNvCxnSpPr>
            <a:stCxn id="670" idx="3"/>
          </p:cNvCxnSpPr>
          <p:nvPr/>
        </p:nvCxnSpPr>
        <p:spPr>
          <a:xfrm flipH="1" rot="10800000">
            <a:off x="2213524" y="1622723"/>
            <a:ext cx="850200" cy="21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672" name="Google Shape;672;p48"/>
          <p:cNvCxnSpPr/>
          <p:nvPr/>
        </p:nvCxnSpPr>
        <p:spPr>
          <a:xfrm flipH="1" rot="10800000">
            <a:off x="5769949" y="1622723"/>
            <a:ext cx="850200" cy="21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673" name="Google Shape;673;p48"/>
          <p:cNvCxnSpPr/>
          <p:nvPr/>
        </p:nvCxnSpPr>
        <p:spPr>
          <a:xfrm>
            <a:off x="4648725" y="2583125"/>
            <a:ext cx="0" cy="6402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674" name="Google Shape;674;p48"/>
          <p:cNvCxnSpPr/>
          <p:nvPr/>
        </p:nvCxnSpPr>
        <p:spPr>
          <a:xfrm flipH="1" rot="10800000">
            <a:off x="5500774" y="4167448"/>
            <a:ext cx="850200" cy="21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8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49"/>
          <p:cNvSpPr/>
          <p:nvPr/>
        </p:nvSpPr>
        <p:spPr>
          <a:xfrm flipH="1" rot="10800000">
            <a:off x="1170000" y="-9"/>
            <a:ext cx="6571500" cy="5721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80" name="Google Shape;680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601" y="-70393"/>
            <a:ext cx="1636250" cy="6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681" name="Google Shape;681;p49"/>
          <p:cNvSpPr/>
          <p:nvPr/>
        </p:nvSpPr>
        <p:spPr>
          <a:xfrm rot="10800000">
            <a:off x="0" y="-9"/>
            <a:ext cx="1170000" cy="5721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82" name="Google Shape;682;p49"/>
          <p:cNvSpPr/>
          <p:nvPr/>
        </p:nvSpPr>
        <p:spPr>
          <a:xfrm rot="10800000">
            <a:off x="6963950" y="527275"/>
            <a:ext cx="784500" cy="2217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83" name="Google Shape;683;p49"/>
          <p:cNvSpPr/>
          <p:nvPr/>
        </p:nvSpPr>
        <p:spPr>
          <a:xfrm flipH="1" rot="10800000">
            <a:off x="7748450" y="527275"/>
            <a:ext cx="1395600" cy="2217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4" name="Google Shape;684;p49"/>
          <p:cNvSpPr/>
          <p:nvPr/>
        </p:nvSpPr>
        <p:spPr>
          <a:xfrm flipH="1">
            <a:off x="74" y="4921550"/>
            <a:ext cx="8474400" cy="2220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5" name="Google Shape;685;p49"/>
          <p:cNvSpPr/>
          <p:nvPr/>
        </p:nvSpPr>
        <p:spPr>
          <a:xfrm>
            <a:off x="8474474" y="4921550"/>
            <a:ext cx="669600" cy="2220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86" name="Google Shape;686;p49"/>
          <p:cNvSpPr/>
          <p:nvPr/>
        </p:nvSpPr>
        <p:spPr>
          <a:xfrm>
            <a:off x="1519154" y="4809400"/>
            <a:ext cx="583200" cy="129600"/>
          </a:xfrm>
          <a:prstGeom prst="rtTriangle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87" name="Google Shape;687;p49"/>
          <p:cNvSpPr/>
          <p:nvPr/>
        </p:nvSpPr>
        <p:spPr>
          <a:xfrm flipH="1">
            <a:off x="-43" y="4809300"/>
            <a:ext cx="1519200" cy="129600"/>
          </a:xfrm>
          <a:prstGeom prst="rect">
            <a:avLst/>
          </a:prstGeom>
          <a:solidFill>
            <a:srgbClr val="A6001B"/>
          </a:solidFill>
          <a:ln cap="flat" cmpd="sng" w="9525">
            <a:solidFill>
              <a:srgbClr val="A600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8" name="Google Shape;688;p49"/>
          <p:cNvSpPr txBox="1"/>
          <p:nvPr>
            <p:ph idx="1" type="subTitle"/>
          </p:nvPr>
        </p:nvSpPr>
        <p:spPr>
          <a:xfrm>
            <a:off x="1170000" y="1600"/>
            <a:ext cx="58569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Acknowledgments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689" name="Google Shape;689;p49"/>
          <p:cNvSpPr txBox="1"/>
          <p:nvPr/>
        </p:nvSpPr>
        <p:spPr>
          <a:xfrm>
            <a:off x="2604975" y="3031525"/>
            <a:ext cx="406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690" name="Google Shape;690;p49"/>
          <p:cNvSpPr txBox="1"/>
          <p:nvPr/>
        </p:nvSpPr>
        <p:spPr>
          <a:xfrm>
            <a:off x="255528" y="714839"/>
            <a:ext cx="4064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Core PCA Team:</a:t>
            </a:r>
            <a:endParaRPr sz="2000">
              <a:solidFill>
                <a:schemeClr val="dk1"/>
              </a:solidFill>
            </a:endParaRPr>
          </a:p>
        </p:txBody>
      </p:sp>
      <p:sp>
        <p:nvSpPr>
          <p:cNvPr id="691" name="Google Shape;691;p49"/>
          <p:cNvSpPr txBox="1"/>
          <p:nvPr/>
        </p:nvSpPr>
        <p:spPr>
          <a:xfrm>
            <a:off x="5965850" y="1828225"/>
            <a:ext cx="27807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PCA Supporting </a:t>
            </a:r>
            <a:r>
              <a:rPr lang="en" sz="2000">
                <a:solidFill>
                  <a:schemeClr val="dk1"/>
                </a:solidFill>
              </a:rPr>
              <a:t>Team:</a:t>
            </a:r>
            <a:br>
              <a:rPr lang="en" sz="2000">
                <a:solidFill>
                  <a:schemeClr val="dk1"/>
                </a:solidFill>
              </a:rPr>
            </a:br>
            <a:endParaRPr sz="1600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Yoshio Ichii</a:t>
            </a:r>
            <a:endParaRPr sz="1600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Jim </a:t>
            </a:r>
            <a:r>
              <a:rPr lang="en" sz="1600">
                <a:solidFill>
                  <a:schemeClr val="dk1"/>
                </a:solidFill>
              </a:rPr>
              <a:t>McGrain</a:t>
            </a:r>
            <a:endParaRPr sz="1600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Xavi </a:t>
            </a:r>
            <a:r>
              <a:rPr lang="en" sz="1600">
                <a:solidFill>
                  <a:schemeClr val="dk1"/>
                </a:solidFill>
              </a:rPr>
              <a:t>Permanyer</a:t>
            </a:r>
            <a:endParaRPr sz="1600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Shambhu Ghimire</a:t>
            </a:r>
            <a:endParaRPr sz="1600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Simai Jia</a:t>
            </a:r>
            <a:endParaRPr sz="1600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Bryne Jocson</a:t>
            </a:r>
            <a:endParaRPr sz="1600">
              <a:solidFill>
                <a:schemeClr val="dk1"/>
              </a:solidFill>
            </a:endParaRPr>
          </a:p>
        </p:txBody>
      </p:sp>
      <p:pic>
        <p:nvPicPr>
          <p:cNvPr id="692" name="Google Shape;692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2625" y="1597225"/>
            <a:ext cx="1170001" cy="1169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3" name="Google Shape;693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70750" y="1597225"/>
            <a:ext cx="1170000" cy="117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4" name="Google Shape;694;p4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82626" y="3413951"/>
            <a:ext cx="1170001" cy="1170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95" name="Google Shape;695;p4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329775" y="3413949"/>
            <a:ext cx="1169999" cy="1169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6" name="Google Shape;696;p4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870750" y="3413950"/>
            <a:ext cx="1169999" cy="1169999"/>
          </a:xfrm>
          <a:prstGeom prst="rect">
            <a:avLst/>
          </a:prstGeom>
          <a:noFill/>
          <a:ln>
            <a:noFill/>
          </a:ln>
        </p:spPr>
      </p:pic>
      <p:sp>
        <p:nvSpPr>
          <p:cNvPr id="697" name="Google Shape;697;p49"/>
          <p:cNvSpPr txBox="1"/>
          <p:nvPr/>
        </p:nvSpPr>
        <p:spPr>
          <a:xfrm>
            <a:off x="882725" y="1366525"/>
            <a:ext cx="406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698" name="Google Shape;698;p49"/>
          <p:cNvSpPr txBox="1"/>
          <p:nvPr/>
        </p:nvSpPr>
        <p:spPr>
          <a:xfrm>
            <a:off x="372616" y="1135525"/>
            <a:ext cx="1590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David Cesar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699" name="Google Shape;699;p49"/>
          <p:cNvSpPr txBox="1"/>
          <p:nvPr/>
        </p:nvSpPr>
        <p:spPr>
          <a:xfrm>
            <a:off x="2047391" y="1141500"/>
            <a:ext cx="1590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Sean OTool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700" name="Google Shape;700;p49"/>
          <p:cNvSpPr txBox="1"/>
          <p:nvPr/>
        </p:nvSpPr>
        <p:spPr>
          <a:xfrm>
            <a:off x="3660741" y="1141500"/>
            <a:ext cx="1590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Veronica Guo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701" name="Google Shape;701;p49"/>
          <p:cNvSpPr txBox="1"/>
          <p:nvPr/>
        </p:nvSpPr>
        <p:spPr>
          <a:xfrm>
            <a:off x="110725" y="2952250"/>
            <a:ext cx="21138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Federico Vismarra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702" name="Google Shape;702;p49"/>
          <p:cNvSpPr txBox="1"/>
          <p:nvPr/>
        </p:nvSpPr>
        <p:spPr>
          <a:xfrm>
            <a:off x="1857875" y="2972450"/>
            <a:ext cx="21138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Agostino Marinelli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703" name="Google Shape;703;p49"/>
          <p:cNvSpPr txBox="1"/>
          <p:nvPr/>
        </p:nvSpPr>
        <p:spPr>
          <a:xfrm>
            <a:off x="3398850" y="2972450"/>
            <a:ext cx="21138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Matthias Kling</a:t>
            </a:r>
            <a:endParaRPr sz="1500">
              <a:solidFill>
                <a:schemeClr val="dk1"/>
              </a:solidFill>
            </a:endParaRPr>
          </a:p>
        </p:txBody>
      </p:sp>
      <p:pic>
        <p:nvPicPr>
          <p:cNvPr id="704" name="Google Shape;704;p4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257400" y="1598137"/>
            <a:ext cx="1170000" cy="11681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