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1" r:id="rId4"/>
    <p:sldMasterId id="214748367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y="5143500" cx="9144000"/>
  <p:notesSz cx="6858000" cy="9144000"/>
  <p:embeddedFontLst>
    <p:embeddedFont>
      <p:font typeface="B612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B612-bold.fntdata"/><Relationship Id="rId25" Type="http://schemas.openxmlformats.org/officeDocument/2006/relationships/font" Target="fonts/B612-regular.fntdata"/><Relationship Id="rId28" Type="http://schemas.openxmlformats.org/officeDocument/2006/relationships/font" Target="fonts/B612-boldItalic.fntdata"/><Relationship Id="rId27" Type="http://schemas.openxmlformats.org/officeDocument/2006/relationships/font" Target="fonts/B612-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f96da7fed3_0_4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f96da7fed3_0_4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f96da7fed3_0_5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3f96da7fed3_0_5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f96da7fed3_0_5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f96da7fed3_0_5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f96da7fed3_0_5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f96da7fed3_0_5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f96da7fed3_0_6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3f96da7fed3_0_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3f96da7fed3_0_7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3f96da7fed3_0_7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f96da7fed3_0_7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3f96da7fed3_0_7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f96da7fed3_0_7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3f96da7fed3_0_7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f96da7fed3_0_7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f96da7fed3_0_7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3f96da7fed3_0_7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3f96da7fed3_0_7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f96da7fed3_0_4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g3f96da7fed3_0_4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96da7fed3_0_4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f96da7fed3_0_4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f96da7fed3_0_4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f96da7fed3_0_4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96da7fed3_0_4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f96da7fed3_0_4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f96da7fed3_0_5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f96da7fed3_0_5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f96da7fed3_0_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f96da7fed3_0_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f96da7fed3_0_5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g3f96da7fed3_0_5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f96da7fed3_0_5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g3f96da7fed3_0_5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228600" y="800100"/>
            <a:ext cx="41148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361156" y="1453357"/>
            <a:ext cx="3886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228600" y="800100"/>
            <a:ext cx="20193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2324100" y="800100"/>
            <a:ext cx="20193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228600" y="767556"/>
            <a:ext cx="20202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228600" y="1087438"/>
            <a:ext cx="2020200" cy="19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2322513" y="767556"/>
            <a:ext cx="20208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2322513" y="1087438"/>
            <a:ext cx="2020800" cy="19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1787525" y="136525"/>
            <a:ext cx="2556000" cy="29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228600" y="717550"/>
            <a:ext cx="1504200" cy="23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896144" y="2400300"/>
            <a:ext cx="27432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896144" y="2683669"/>
            <a:ext cx="27432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1154550" y="-125850"/>
            <a:ext cx="22629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2366100" y="1085919"/>
            <a:ext cx="29259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270600" y="95319"/>
            <a:ext cx="2925900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22850" lIns="45725" spcFirstLastPara="1" rIns="45725" wrap="square" tIns="2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7" name="Google Shape;127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>
              <a:spcBef>
                <a:spcPts val="300"/>
              </a:spcBef>
              <a:spcAft>
                <a:spcPts val="0"/>
              </a:spcAft>
              <a:buSzPts val="1600"/>
              <a:buChar char="•"/>
              <a:defRPr/>
            </a:lvl1pPr>
            <a:lvl2pPr indent="-317500" lvl="1" marL="914400"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2pPr>
            <a:lvl3pPr indent="-304800" lvl="2" marL="1371600">
              <a:spcBef>
                <a:spcPts val="200"/>
              </a:spcBef>
              <a:spcAft>
                <a:spcPts val="0"/>
              </a:spcAft>
              <a:buSzPts val="1200"/>
              <a:buChar char="•"/>
              <a:defRPr/>
            </a:lvl3pPr>
            <a:lvl4pPr indent="-292100" lvl="3" marL="1828800">
              <a:spcBef>
                <a:spcPts val="200"/>
              </a:spcBef>
              <a:spcAft>
                <a:spcPts val="0"/>
              </a:spcAft>
              <a:buSzPts val="1000"/>
              <a:buChar char="–"/>
              <a:defRPr/>
            </a:lvl4pPr>
            <a:lvl5pPr indent="-292100" lvl="4" marL="2286000">
              <a:spcBef>
                <a:spcPts val="200"/>
              </a:spcBef>
              <a:spcAft>
                <a:spcPts val="0"/>
              </a:spcAft>
              <a:buSzPts val="1000"/>
              <a:buChar char="»"/>
              <a:defRPr/>
            </a:lvl5pPr>
            <a:lvl6pPr indent="-292100" lvl="5" marL="2743200">
              <a:spcBef>
                <a:spcPts val="200"/>
              </a:spcBef>
              <a:spcAft>
                <a:spcPts val="0"/>
              </a:spcAft>
              <a:buSzPts val="1000"/>
              <a:buChar char="•"/>
              <a:defRPr/>
            </a:lvl6pPr>
            <a:lvl7pPr indent="-292100" lvl="6" marL="3200400">
              <a:spcBef>
                <a:spcPts val="200"/>
              </a:spcBef>
              <a:spcAft>
                <a:spcPts val="0"/>
              </a:spcAft>
              <a:buSzPts val="1000"/>
              <a:buChar char="•"/>
              <a:defRPr/>
            </a:lvl7pPr>
            <a:lvl8pPr indent="-292100" lvl="7" marL="3657600">
              <a:spcBef>
                <a:spcPts val="200"/>
              </a:spcBef>
              <a:spcAft>
                <a:spcPts val="0"/>
              </a:spcAft>
              <a:buSzPts val="1000"/>
              <a:buChar char="•"/>
              <a:defRPr/>
            </a:lvl8pPr>
            <a:lvl9pPr indent="-292100" lvl="8" marL="4114800">
              <a:spcBef>
                <a:spcPts val="200"/>
              </a:spcBef>
              <a:spcAft>
                <a:spcPts val="0"/>
              </a:spcAft>
              <a:buSzPts val="1000"/>
              <a:buChar char="•"/>
              <a:defRPr/>
            </a:lvl9pPr>
          </a:lstStyle>
          <a:p/>
        </p:txBody>
      </p:sp>
      <p:sp>
        <p:nvSpPr>
          <p:cNvPr id="128" name="Google Shape;128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22850" lIns="45725" spcFirstLastPara="1" rIns="45725" wrap="square" tIns="2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28600" y="800100"/>
            <a:ext cx="41148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4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png"/><Relationship Id="rId4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png"/><Relationship Id="rId4" Type="http://schemas.openxmlformats.org/officeDocument/2006/relationships/image" Target="../media/image44.jpg"/><Relationship Id="rId5" Type="http://schemas.openxmlformats.org/officeDocument/2006/relationships/image" Target="../media/image20.jpg"/><Relationship Id="rId6" Type="http://schemas.openxmlformats.org/officeDocument/2006/relationships/image" Target="../media/image4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7.png"/><Relationship Id="rId4" Type="http://schemas.openxmlformats.org/officeDocument/2006/relationships/image" Target="../media/image24.png"/><Relationship Id="rId5" Type="http://schemas.openxmlformats.org/officeDocument/2006/relationships/image" Target="../media/image4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8.png"/><Relationship Id="rId4" Type="http://schemas.openxmlformats.org/officeDocument/2006/relationships/image" Target="../media/image23.png"/><Relationship Id="rId5" Type="http://schemas.openxmlformats.org/officeDocument/2006/relationships/image" Target="../media/image29.png"/><Relationship Id="rId6" Type="http://schemas.openxmlformats.org/officeDocument/2006/relationships/image" Target="../media/image27.png"/><Relationship Id="rId7" Type="http://schemas.openxmlformats.org/officeDocument/2006/relationships/image" Target="../media/image3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8.png"/><Relationship Id="rId4" Type="http://schemas.openxmlformats.org/officeDocument/2006/relationships/image" Target="../media/image3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Relationship Id="rId4" Type="http://schemas.openxmlformats.org/officeDocument/2006/relationships/image" Target="../media/image33.png"/><Relationship Id="rId5" Type="http://schemas.openxmlformats.org/officeDocument/2006/relationships/image" Target="../media/image32.jpg"/><Relationship Id="rId6" Type="http://schemas.openxmlformats.org/officeDocument/2006/relationships/image" Target="../media/image35.png"/><Relationship Id="rId7" Type="http://schemas.openxmlformats.org/officeDocument/2006/relationships/image" Target="../media/image3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4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4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22.png"/><Relationship Id="rId5" Type="http://schemas.openxmlformats.org/officeDocument/2006/relationships/image" Target="../media/image4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6.png"/><Relationship Id="rId4" Type="http://schemas.openxmlformats.org/officeDocument/2006/relationships/image" Target="../media/image10.png"/><Relationship Id="rId5" Type="http://schemas.openxmlformats.org/officeDocument/2006/relationships/image" Target="../media/image8.png"/><Relationship Id="rId6" Type="http://schemas.openxmlformats.org/officeDocument/2006/relationships/image" Target="../media/image7.png"/><Relationship Id="rId7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9.png"/><Relationship Id="rId4" Type="http://schemas.openxmlformats.org/officeDocument/2006/relationships/image" Target="../media/image13.png"/><Relationship Id="rId5" Type="http://schemas.openxmlformats.org/officeDocument/2006/relationships/image" Target="../media/image11.png"/><Relationship Id="rId6" Type="http://schemas.openxmlformats.org/officeDocument/2006/relationships/image" Target="../media/image15.png"/><Relationship Id="rId7" Type="http://schemas.openxmlformats.org/officeDocument/2006/relationships/image" Target="../media/image21.png"/><Relationship Id="rId8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/>
          <p:nvPr>
            <p:ph type="ctrTitle"/>
          </p:nvPr>
        </p:nvSpPr>
        <p:spPr>
          <a:xfrm>
            <a:off x="311700" y="686200"/>
            <a:ext cx="8520600" cy="1404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580"/>
              <a:t>Characterizing a Gas-Ionization Platform for Single-Shot Beam Diagnostics </a:t>
            </a:r>
            <a:endParaRPr sz="3580"/>
          </a:p>
        </p:txBody>
      </p:sp>
      <p:pic>
        <p:nvPicPr>
          <p:cNvPr id="134" name="Google Shape;134;p26" title="ucla-removebg-pre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0375" y="4212650"/>
            <a:ext cx="2152775" cy="7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6" title="Pride_smooth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8275" y="4212650"/>
            <a:ext cx="813653" cy="792601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6"/>
          <p:cNvSpPr txBox="1"/>
          <p:nvPr/>
        </p:nvSpPr>
        <p:spPr>
          <a:xfrm>
            <a:off x="280500" y="2195225"/>
            <a:ext cx="8583000" cy="14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T. Nichols*</a:t>
            </a:r>
            <a:r>
              <a:rPr baseline="30000" lang="en" sz="2400">
                <a:solidFill>
                  <a:schemeClr val="dk2"/>
                </a:solidFill>
              </a:rPr>
              <a:t>1</a:t>
            </a:r>
            <a:r>
              <a:rPr lang="en" sz="2400">
                <a:solidFill>
                  <a:schemeClr val="dk2"/>
                </a:solidFill>
              </a:rPr>
              <a:t>, P. Denham</a:t>
            </a:r>
            <a:r>
              <a:rPr baseline="30000" lang="en" sz="2400">
                <a:solidFill>
                  <a:schemeClr val="dk2"/>
                </a:solidFill>
              </a:rPr>
              <a:t>1</a:t>
            </a:r>
            <a:r>
              <a:rPr lang="en" sz="2400">
                <a:solidFill>
                  <a:schemeClr val="dk2"/>
                </a:solidFill>
              </a:rPr>
              <a:t>, P. Musumeci</a:t>
            </a:r>
            <a:r>
              <a:rPr baseline="30000" lang="en" sz="2400">
                <a:solidFill>
                  <a:schemeClr val="dk2"/>
                </a:solidFill>
              </a:rPr>
              <a:t>1</a:t>
            </a:r>
            <a:r>
              <a:rPr lang="en" sz="2400">
                <a:solidFill>
                  <a:schemeClr val="dk2"/>
                </a:solidFill>
              </a:rPr>
              <a:t>, G. Andonian</a:t>
            </a:r>
            <a:r>
              <a:rPr baseline="30000" lang="en" sz="2400">
                <a:solidFill>
                  <a:schemeClr val="dk2"/>
                </a:solidFill>
              </a:rPr>
              <a:t>1,2</a:t>
            </a:r>
            <a:r>
              <a:rPr lang="en" sz="2400">
                <a:solidFill>
                  <a:schemeClr val="dk2"/>
                </a:solidFill>
              </a:rPr>
              <a:t> 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31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31">
                <a:solidFill>
                  <a:schemeClr val="dk2"/>
                </a:solidFill>
              </a:rPr>
              <a:t>1 University of California Los Angeles, Los Angeles, CA, USA </a:t>
            </a:r>
            <a:endParaRPr sz="1531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31">
                <a:solidFill>
                  <a:schemeClr val="dk2"/>
                </a:solidFill>
              </a:rPr>
              <a:t>2 RadiaBeam Technologies, Santa Monica, CA, USA</a:t>
            </a:r>
            <a:endParaRPr sz="1531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31">
                <a:solidFill>
                  <a:schemeClr val="dk2"/>
                </a:solidFill>
              </a:rPr>
              <a:t>*Contact: travisnichols@ucla.edu</a:t>
            </a:r>
            <a:endParaRPr sz="1531">
              <a:solidFill>
                <a:schemeClr val="dk2"/>
              </a:solidFill>
            </a:endParaRPr>
          </a:p>
        </p:txBody>
      </p:sp>
      <p:sp>
        <p:nvSpPr>
          <p:cNvPr id="137" name="Google Shape;137;p26"/>
          <p:cNvSpPr txBox="1"/>
          <p:nvPr/>
        </p:nvSpPr>
        <p:spPr>
          <a:xfrm>
            <a:off x="2394300" y="3642200"/>
            <a:ext cx="4247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100">
              <a:solidFill>
                <a:schemeClr val="dk2"/>
              </a:solidFill>
            </a:endParaRPr>
          </a:p>
        </p:txBody>
      </p:sp>
      <p:pic>
        <p:nvPicPr>
          <p:cNvPr id="138" name="Google Shape;138;p26" title="Combined_Logos.jpg"/>
          <p:cNvPicPr preferRelativeResize="0"/>
          <p:nvPr/>
        </p:nvPicPr>
        <p:blipFill rotWithShape="1">
          <a:blip r:embed="rId5">
            <a:alphaModFix/>
          </a:blip>
          <a:srcRect b="48951" l="49174" r="0" t="0"/>
          <a:stretch/>
        </p:blipFill>
        <p:spPr>
          <a:xfrm>
            <a:off x="3462550" y="4212650"/>
            <a:ext cx="3317028" cy="87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5"/>
          <p:cNvSpPr/>
          <p:nvPr/>
        </p:nvSpPr>
        <p:spPr>
          <a:xfrm>
            <a:off x="-67916" y="2398456"/>
            <a:ext cx="8417269" cy="2885921"/>
          </a:xfrm>
          <a:custGeom>
            <a:rect b="b" l="l" r="r" t="t"/>
            <a:pathLst>
              <a:path extrusionOk="0" h="5771842" w="16834538">
                <a:moveTo>
                  <a:pt x="0" y="0"/>
                </a:moveTo>
                <a:lnTo>
                  <a:pt x="16834538" y="0"/>
                </a:lnTo>
                <a:lnTo>
                  <a:pt x="16834538" y="5771842"/>
                </a:lnTo>
                <a:lnTo>
                  <a:pt x="0" y="57718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0" name="Google Shape;250;p35"/>
          <p:cNvSpPr/>
          <p:nvPr/>
        </p:nvSpPr>
        <p:spPr>
          <a:xfrm>
            <a:off x="8204173" y="3935606"/>
            <a:ext cx="762963" cy="722807"/>
          </a:xfrm>
          <a:custGeom>
            <a:rect b="b" l="l" r="r" t="t"/>
            <a:pathLst>
              <a:path extrusionOk="0" h="1445615" w="1525927">
                <a:moveTo>
                  <a:pt x="0" y="0"/>
                </a:moveTo>
                <a:lnTo>
                  <a:pt x="1525927" y="0"/>
                </a:lnTo>
                <a:lnTo>
                  <a:pt x="1525927" y="1445616"/>
                </a:lnTo>
                <a:lnTo>
                  <a:pt x="0" y="14456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251" name="Google Shape;251;p35"/>
          <p:cNvCxnSpPr/>
          <p:nvPr/>
        </p:nvCxnSpPr>
        <p:spPr>
          <a:xfrm rot="10800000">
            <a:off x="8313988" y="4363600"/>
            <a:ext cx="1200" cy="372300"/>
          </a:xfrm>
          <a:prstGeom prst="straightConnector1">
            <a:avLst/>
          </a:prstGeom>
          <a:noFill/>
          <a:ln cap="flat" cmpd="sng" w="9525">
            <a:solidFill>
              <a:srgbClr val="0402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52" name="Google Shape;252;p35"/>
          <p:cNvSpPr txBox="1"/>
          <p:nvPr/>
        </p:nvSpPr>
        <p:spPr>
          <a:xfrm>
            <a:off x="7759510" y="4787325"/>
            <a:ext cx="11091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Steering</a:t>
            </a:r>
            <a:r>
              <a:rPr b="1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Magnet</a:t>
            </a:r>
            <a:endParaRPr sz="700"/>
          </a:p>
        </p:txBody>
      </p:sp>
      <p:sp>
        <p:nvSpPr>
          <p:cNvPr id="253" name="Google Shape;253;p35"/>
          <p:cNvSpPr txBox="1"/>
          <p:nvPr/>
        </p:nvSpPr>
        <p:spPr>
          <a:xfrm>
            <a:off x="8127157" y="3316204"/>
            <a:ext cx="902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Gas Sheet Monitor</a:t>
            </a:r>
            <a:endParaRPr sz="700"/>
          </a:p>
        </p:txBody>
      </p:sp>
      <p:cxnSp>
        <p:nvCxnSpPr>
          <p:cNvPr id="254" name="Google Shape;254;p35"/>
          <p:cNvCxnSpPr/>
          <p:nvPr/>
        </p:nvCxnSpPr>
        <p:spPr>
          <a:xfrm rot="10800000">
            <a:off x="8578500" y="3626300"/>
            <a:ext cx="0" cy="309300"/>
          </a:xfrm>
          <a:prstGeom prst="straightConnector1">
            <a:avLst/>
          </a:prstGeom>
          <a:noFill/>
          <a:ln cap="flat" cmpd="sng" w="9525">
            <a:solidFill>
              <a:srgbClr val="040200"/>
            </a:solidFill>
            <a:prstDash val="solid"/>
            <a:round/>
            <a:headEnd len="sm" w="sm" type="triangle"/>
            <a:tailEnd len="med" w="med" type="none"/>
          </a:ln>
        </p:spPr>
      </p:cxnSp>
      <p:sp>
        <p:nvSpPr>
          <p:cNvPr id="255" name="Google Shape;255;p35"/>
          <p:cNvSpPr txBox="1"/>
          <p:nvPr>
            <p:ph idx="4294967295" type="title"/>
          </p:nvPr>
        </p:nvSpPr>
        <p:spPr>
          <a:xfrm>
            <a:off x="311700" y="329125"/>
            <a:ext cx="8832300" cy="572700"/>
          </a:xfrm>
          <a:prstGeom prst="rect">
            <a:avLst/>
          </a:prstGeom>
        </p:spPr>
        <p:txBody>
          <a:bodyPr anchorCtr="0" anchor="ctr" bIns="22850" lIns="45725" spcFirstLastPara="1" rIns="45725" wrap="square" tIns="2285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Arial"/>
                <a:ea typeface="Arial"/>
                <a:cs typeface="Arial"/>
                <a:sym typeface="Arial"/>
              </a:rPr>
              <a:t>PEGASUS Beamline </a:t>
            </a: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(8 MeV · 1 fC–500 pC · tunable transverse and temporal size) </a:t>
            </a:r>
            <a:endParaRPr/>
          </a:p>
        </p:txBody>
      </p:sp>
      <p:sp>
        <p:nvSpPr>
          <p:cNvPr id="256" name="Google Shape;256;p35"/>
          <p:cNvSpPr txBox="1"/>
          <p:nvPr/>
        </p:nvSpPr>
        <p:spPr>
          <a:xfrm>
            <a:off x="249026" y="796300"/>
            <a:ext cx="8463900" cy="20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Char char="●"/>
            </a:pPr>
            <a:r>
              <a:rPr b="1" lang="en" sz="1300">
                <a:solidFill>
                  <a:srgbClr val="595959"/>
                </a:solidFill>
              </a:rPr>
              <a:t>Ti:sapphire drive laser</a:t>
            </a:r>
            <a:r>
              <a:rPr lang="en" sz="1300">
                <a:solidFill>
                  <a:srgbClr val="595959"/>
                </a:solidFill>
              </a:rPr>
              <a:t> — 780 nm, 40 fs; frequency-converted to UV onto a high QE photocathode</a:t>
            </a:r>
            <a:endParaRPr sz="1300">
              <a:solidFill>
                <a:srgbClr val="595959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Char char="●"/>
            </a:pPr>
            <a:r>
              <a:rPr b="1" lang="en" sz="1300">
                <a:solidFill>
                  <a:srgbClr val="595959"/>
                </a:solidFill>
              </a:rPr>
              <a:t>S-band RF photogun</a:t>
            </a:r>
            <a:r>
              <a:rPr lang="en" sz="1300">
                <a:solidFill>
                  <a:srgbClr val="595959"/>
                </a:solidFill>
              </a:rPr>
              <a:t> — 75 MV/m gradient → 3.2 MeV, up to 500 pC/bunch; differential pumping keeps gun at ≤10⁻⁹ Torr for cathode</a:t>
            </a:r>
            <a:endParaRPr sz="1300">
              <a:solidFill>
                <a:srgbClr val="595959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Char char="●"/>
            </a:pPr>
            <a:r>
              <a:rPr b="1" lang="en" sz="1300">
                <a:solidFill>
                  <a:srgbClr val="595959"/>
                </a:solidFill>
              </a:rPr>
              <a:t>Solenoid 1 + booster linac</a:t>
            </a:r>
            <a:r>
              <a:rPr lang="en" sz="1300">
                <a:solidFill>
                  <a:srgbClr val="595959"/>
                </a:solidFill>
              </a:rPr>
              <a:t> — focus and accelerate beam to 7 MeV</a:t>
            </a:r>
            <a:endParaRPr sz="1300">
              <a:solidFill>
                <a:srgbClr val="595959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Char char="●"/>
            </a:pPr>
            <a:r>
              <a:rPr b="1" lang="en" sz="1300">
                <a:solidFill>
                  <a:srgbClr val="595959"/>
                </a:solidFill>
              </a:rPr>
              <a:t>Solenoid 2 + steering magnet</a:t>
            </a:r>
            <a:r>
              <a:rPr lang="en" sz="1300">
                <a:solidFill>
                  <a:srgbClr val="595959"/>
                </a:solidFill>
              </a:rPr>
              <a:t> — transverse focus into the interaction chamber; steering sets the e-beam / gas-jet interaction point</a:t>
            </a:r>
            <a:endParaRPr sz="1300">
              <a:solidFill>
                <a:srgbClr val="595959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Char char="●"/>
            </a:pPr>
            <a:r>
              <a:rPr b="1" lang="en" sz="1300">
                <a:solidFill>
                  <a:srgbClr val="595959"/>
                </a:solidFill>
              </a:rPr>
              <a:t>Gas Sheet Monitor </a:t>
            </a:r>
            <a:r>
              <a:rPr lang="en" sz="1300">
                <a:solidFill>
                  <a:srgbClr val="595959"/>
                </a:solidFill>
              </a:rPr>
              <a:t>— diagnosis of beam charge, position and spot size</a:t>
            </a:r>
            <a:endParaRPr sz="1300">
              <a:solidFill>
                <a:srgbClr val="595959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6"/>
          <p:cNvSpPr txBox="1"/>
          <p:nvPr>
            <p:ph type="title"/>
          </p:nvPr>
        </p:nvSpPr>
        <p:spPr>
          <a:xfrm>
            <a:off x="311700" y="1567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Preliminary experimental results</a:t>
            </a:r>
            <a:endParaRPr/>
          </a:p>
        </p:txBody>
      </p:sp>
      <p:pic>
        <p:nvPicPr>
          <p:cNvPr id="262" name="Google Shape;262;p36"/>
          <p:cNvPicPr preferRelativeResize="0"/>
          <p:nvPr/>
        </p:nvPicPr>
        <p:blipFill rotWithShape="1">
          <a:blip r:embed="rId3">
            <a:alphaModFix/>
          </a:blip>
          <a:srcRect b="0" l="2641" r="1335" t="20211"/>
          <a:stretch/>
        </p:blipFill>
        <p:spPr>
          <a:xfrm>
            <a:off x="355181" y="2982968"/>
            <a:ext cx="5351267" cy="2029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6"/>
          <p:cNvPicPr preferRelativeResize="0"/>
          <p:nvPr/>
        </p:nvPicPr>
        <p:blipFill rotWithShape="1">
          <a:blip r:embed="rId4">
            <a:alphaModFix/>
          </a:blip>
          <a:srcRect b="0" l="2620" r="0" t="0"/>
          <a:stretch/>
        </p:blipFill>
        <p:spPr>
          <a:xfrm>
            <a:off x="347675" y="806700"/>
            <a:ext cx="5351267" cy="2176267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6"/>
          <p:cNvSpPr txBox="1"/>
          <p:nvPr/>
        </p:nvSpPr>
        <p:spPr>
          <a:xfrm>
            <a:off x="5642900" y="900150"/>
            <a:ext cx="3409500" cy="33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▪  </a:t>
            </a:r>
            <a:r>
              <a:rPr lang="en" sz="1200">
                <a:solidFill>
                  <a:srgbClr val="595959"/>
                </a:solidFill>
              </a:rPr>
              <a:t>Sweeping the beam through the jet confirmed imaging (R₁₁ = 3.1) and velocity-mapping (R₁₂ = 6 cm/rad) modes.</a:t>
            </a:r>
            <a:endParaRPr sz="12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</a:rPr>
              <a:t>▪  Ion charge scales linearly with bunch charge; two scope peaks → singly and doubly ionized nitrogen.</a:t>
            </a:r>
            <a:endParaRPr sz="12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</a:rPr>
              <a:t>Promising results, with areas for improvement.</a:t>
            </a:r>
            <a:endParaRPr sz="12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</a:rPr>
              <a:t>▪  The gas-jet shape is largely unknown. Thus measurements can be clouded by the change in gas density rather than a change in beam dynamics</a:t>
            </a:r>
            <a:endParaRPr sz="12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</a:rPr>
              <a:t>▪  Magnification and R12 for velocity mapping are both too low for desired applications</a:t>
            </a:r>
            <a:endParaRPr sz="12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7"/>
          <p:cNvSpPr txBox="1"/>
          <p:nvPr>
            <p:ph type="title"/>
          </p:nvPr>
        </p:nvSpPr>
        <p:spPr>
          <a:xfrm>
            <a:off x="311700" y="8015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Diagnostic for mapping the gas density profile</a:t>
            </a:r>
            <a:endParaRPr/>
          </a:p>
        </p:txBody>
      </p:sp>
      <p:sp>
        <p:nvSpPr>
          <p:cNvPr id="270" name="Google Shape;270;p37"/>
          <p:cNvSpPr txBox="1"/>
          <p:nvPr/>
        </p:nvSpPr>
        <p:spPr>
          <a:xfrm>
            <a:off x="243664" y="790671"/>
            <a:ext cx="3687900" cy="44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25cm focusing optic is used to focus 800nm, 0.5mJ, 40fs, laser pulse to 14μm. Intensity above multiphoton ionization threshold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Plasma Ions and electrons recombine, emitting light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PIMAX 3 intensified camera images the recombination spark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Piezo mirror sweeps the laser focus in two directions combined with a translation stage for a 3D scan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Plasma Brightness to Pressure Calibration: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Decrease background pressure in chamber and image plasma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Ideal gas law gives us a calibration from integrated brightness to local particle density</a:t>
            </a:r>
            <a:endParaRPr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grpSp>
        <p:nvGrpSpPr>
          <p:cNvPr id="271" name="Google Shape;271;p37"/>
          <p:cNvGrpSpPr/>
          <p:nvPr/>
        </p:nvGrpSpPr>
        <p:grpSpPr>
          <a:xfrm>
            <a:off x="4236400" y="3357442"/>
            <a:ext cx="1351910" cy="1431968"/>
            <a:chOff x="0" y="-47625"/>
            <a:chExt cx="1370827" cy="1452300"/>
          </a:xfrm>
        </p:grpSpPr>
        <p:sp>
          <p:nvSpPr>
            <p:cNvPr id="272" name="Google Shape;272;p37"/>
            <p:cNvSpPr/>
            <p:nvPr/>
          </p:nvSpPr>
          <p:spPr>
            <a:xfrm>
              <a:off x="0" y="0"/>
              <a:ext cx="1370827" cy="1404647"/>
            </a:xfrm>
            <a:custGeom>
              <a:rect b="b" l="l" r="r" t="t"/>
              <a:pathLst>
                <a:path extrusionOk="0" h="1404647" w="1370827">
                  <a:moveTo>
                    <a:pt x="0" y="0"/>
                  </a:moveTo>
                  <a:lnTo>
                    <a:pt x="1370827" y="0"/>
                  </a:lnTo>
                  <a:lnTo>
                    <a:pt x="1370827" y="1404647"/>
                  </a:lnTo>
                  <a:lnTo>
                    <a:pt x="0" y="1404647"/>
                  </a:lnTo>
                  <a:close/>
                </a:path>
              </a:pathLst>
            </a:custGeom>
            <a:solidFill>
              <a:srgbClr val="BDC1CC"/>
            </a:solidFill>
            <a:ln>
              <a:noFill/>
            </a:ln>
          </p:spPr>
        </p:sp>
        <p:sp>
          <p:nvSpPr>
            <p:cNvPr id="273" name="Google Shape;273;p37"/>
            <p:cNvSpPr txBox="1"/>
            <p:nvPr/>
          </p:nvSpPr>
          <p:spPr>
            <a:xfrm>
              <a:off x="0" y="-47625"/>
              <a:ext cx="1370700" cy="145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4" name="Google Shape;274;p37"/>
          <p:cNvGrpSpPr/>
          <p:nvPr/>
        </p:nvGrpSpPr>
        <p:grpSpPr>
          <a:xfrm>
            <a:off x="5888329" y="3807643"/>
            <a:ext cx="815982" cy="512917"/>
            <a:chOff x="0" y="-66675"/>
            <a:chExt cx="827400" cy="520200"/>
          </a:xfrm>
        </p:grpSpPr>
        <p:sp>
          <p:nvSpPr>
            <p:cNvPr id="275" name="Google Shape;275;p37"/>
            <p:cNvSpPr/>
            <p:nvPr/>
          </p:nvSpPr>
          <p:spPr>
            <a:xfrm>
              <a:off x="0" y="0"/>
              <a:ext cx="827285" cy="453449"/>
            </a:xfrm>
            <a:custGeom>
              <a:rect b="b" l="l" r="r" t="t"/>
              <a:pathLst>
                <a:path extrusionOk="0" h="453449" w="827285">
                  <a:moveTo>
                    <a:pt x="0" y="0"/>
                  </a:moveTo>
                  <a:lnTo>
                    <a:pt x="827285" y="0"/>
                  </a:lnTo>
                  <a:lnTo>
                    <a:pt x="827285" y="453449"/>
                  </a:lnTo>
                  <a:lnTo>
                    <a:pt x="0" y="453449"/>
                  </a:lnTo>
                  <a:close/>
                </a:path>
              </a:pathLst>
            </a:custGeom>
            <a:solidFill>
              <a:srgbClr val="BDC1CC"/>
            </a:solidFill>
            <a:ln>
              <a:noFill/>
            </a:ln>
          </p:spPr>
        </p:sp>
        <p:sp>
          <p:nvSpPr>
            <p:cNvPr id="276" name="Google Shape;276;p37"/>
            <p:cNvSpPr txBox="1"/>
            <p:nvPr/>
          </p:nvSpPr>
          <p:spPr>
            <a:xfrm>
              <a:off x="0" y="-66675"/>
              <a:ext cx="827400" cy="52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835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PIMAX 3</a:t>
              </a:r>
              <a:endParaRPr sz="344"/>
            </a:p>
          </p:txBody>
        </p:sp>
      </p:grpSp>
      <p:grpSp>
        <p:nvGrpSpPr>
          <p:cNvPr id="277" name="Google Shape;277;p37"/>
          <p:cNvGrpSpPr/>
          <p:nvPr/>
        </p:nvGrpSpPr>
        <p:grpSpPr>
          <a:xfrm>
            <a:off x="5770309" y="3938212"/>
            <a:ext cx="236096" cy="270508"/>
            <a:chOff x="0" y="-47625"/>
            <a:chExt cx="239400" cy="274349"/>
          </a:xfrm>
        </p:grpSpPr>
        <p:sp>
          <p:nvSpPr>
            <p:cNvPr id="278" name="Google Shape;278;p37"/>
            <p:cNvSpPr/>
            <p:nvPr/>
          </p:nvSpPr>
          <p:spPr>
            <a:xfrm>
              <a:off x="0" y="0"/>
              <a:ext cx="239365" cy="226724"/>
            </a:xfrm>
            <a:custGeom>
              <a:rect b="b" l="l" r="r" t="t"/>
              <a:pathLst>
                <a:path extrusionOk="0" h="226724" w="239365">
                  <a:moveTo>
                    <a:pt x="0" y="0"/>
                  </a:moveTo>
                  <a:lnTo>
                    <a:pt x="239365" y="0"/>
                  </a:lnTo>
                  <a:lnTo>
                    <a:pt x="239365" y="226724"/>
                  </a:lnTo>
                  <a:lnTo>
                    <a:pt x="0" y="226724"/>
                  </a:lnTo>
                  <a:close/>
                </a:path>
              </a:pathLst>
            </a:custGeom>
            <a:solidFill>
              <a:srgbClr val="BDC1CC"/>
            </a:solidFill>
            <a:ln>
              <a:noFill/>
            </a:ln>
          </p:spPr>
        </p:sp>
        <p:sp>
          <p:nvSpPr>
            <p:cNvPr id="279" name="Google Shape;279;p37"/>
            <p:cNvSpPr txBox="1"/>
            <p:nvPr/>
          </p:nvSpPr>
          <p:spPr>
            <a:xfrm>
              <a:off x="0" y="-47625"/>
              <a:ext cx="239400" cy="27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0" name="Google Shape;280;p37"/>
          <p:cNvGrpSpPr/>
          <p:nvPr/>
        </p:nvGrpSpPr>
        <p:grpSpPr>
          <a:xfrm>
            <a:off x="4583761" y="3264022"/>
            <a:ext cx="641424" cy="233781"/>
            <a:chOff x="0" y="-47625"/>
            <a:chExt cx="650400" cy="237100"/>
          </a:xfrm>
        </p:grpSpPr>
        <p:sp>
          <p:nvSpPr>
            <p:cNvPr id="281" name="Google Shape;281;p37"/>
            <p:cNvSpPr/>
            <p:nvPr/>
          </p:nvSpPr>
          <p:spPr>
            <a:xfrm>
              <a:off x="0" y="0"/>
              <a:ext cx="650333" cy="189475"/>
            </a:xfrm>
            <a:custGeom>
              <a:rect b="b" l="l" r="r" t="t"/>
              <a:pathLst>
                <a:path extrusionOk="0" h="189475" w="650333">
                  <a:moveTo>
                    <a:pt x="0" y="0"/>
                  </a:moveTo>
                  <a:lnTo>
                    <a:pt x="650333" y="0"/>
                  </a:lnTo>
                  <a:lnTo>
                    <a:pt x="650333" y="189475"/>
                  </a:lnTo>
                  <a:lnTo>
                    <a:pt x="0" y="189475"/>
                  </a:lnTo>
                  <a:close/>
                </a:path>
              </a:pathLst>
            </a:custGeom>
            <a:solidFill>
              <a:srgbClr val="BDC1CC"/>
            </a:solidFill>
            <a:ln>
              <a:noFill/>
            </a:ln>
          </p:spPr>
        </p:sp>
        <p:sp>
          <p:nvSpPr>
            <p:cNvPr id="282" name="Google Shape;282;p37"/>
            <p:cNvSpPr txBox="1"/>
            <p:nvPr/>
          </p:nvSpPr>
          <p:spPr>
            <a:xfrm>
              <a:off x="0" y="-47625"/>
              <a:ext cx="650400" cy="23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3" name="Google Shape;283;p37"/>
          <p:cNvGrpSpPr/>
          <p:nvPr/>
        </p:nvGrpSpPr>
        <p:grpSpPr>
          <a:xfrm rot="-2700000">
            <a:off x="4690372" y="3030422"/>
            <a:ext cx="394946" cy="124047"/>
            <a:chOff x="0" y="-47625"/>
            <a:chExt cx="400500" cy="125792"/>
          </a:xfrm>
        </p:grpSpPr>
        <p:sp>
          <p:nvSpPr>
            <p:cNvPr id="284" name="Google Shape;284;p37"/>
            <p:cNvSpPr/>
            <p:nvPr/>
          </p:nvSpPr>
          <p:spPr>
            <a:xfrm>
              <a:off x="0" y="0"/>
              <a:ext cx="400400" cy="78167"/>
            </a:xfrm>
            <a:custGeom>
              <a:rect b="b" l="l" r="r" t="t"/>
              <a:pathLst>
                <a:path extrusionOk="0" h="78167" w="400400">
                  <a:moveTo>
                    <a:pt x="0" y="0"/>
                  </a:moveTo>
                  <a:lnTo>
                    <a:pt x="400400" y="0"/>
                  </a:lnTo>
                  <a:lnTo>
                    <a:pt x="400400" y="78167"/>
                  </a:lnTo>
                  <a:lnTo>
                    <a:pt x="0" y="781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85" name="Google Shape;285;p37"/>
            <p:cNvSpPr txBox="1"/>
            <p:nvPr/>
          </p:nvSpPr>
          <p:spPr>
            <a:xfrm>
              <a:off x="0" y="-47625"/>
              <a:ext cx="400500" cy="12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" name="Google Shape;286;p37"/>
          <p:cNvGrpSpPr/>
          <p:nvPr/>
        </p:nvGrpSpPr>
        <p:grpSpPr>
          <a:xfrm>
            <a:off x="4591644" y="4637458"/>
            <a:ext cx="641424" cy="257128"/>
            <a:chOff x="0" y="-47625"/>
            <a:chExt cx="650400" cy="260779"/>
          </a:xfrm>
        </p:grpSpPr>
        <p:sp>
          <p:nvSpPr>
            <p:cNvPr id="287" name="Google Shape;287;p37"/>
            <p:cNvSpPr/>
            <p:nvPr/>
          </p:nvSpPr>
          <p:spPr>
            <a:xfrm>
              <a:off x="0" y="0"/>
              <a:ext cx="650333" cy="213154"/>
            </a:xfrm>
            <a:custGeom>
              <a:rect b="b" l="l" r="r" t="t"/>
              <a:pathLst>
                <a:path extrusionOk="0" h="213154" w="650333">
                  <a:moveTo>
                    <a:pt x="0" y="0"/>
                  </a:moveTo>
                  <a:lnTo>
                    <a:pt x="650333" y="0"/>
                  </a:lnTo>
                  <a:lnTo>
                    <a:pt x="650333" y="213154"/>
                  </a:lnTo>
                  <a:lnTo>
                    <a:pt x="0" y="213154"/>
                  </a:lnTo>
                  <a:close/>
                </a:path>
              </a:pathLst>
            </a:custGeom>
            <a:solidFill>
              <a:srgbClr val="BDC1CC"/>
            </a:solidFill>
            <a:ln>
              <a:noFill/>
            </a:ln>
          </p:spPr>
        </p:sp>
        <p:sp>
          <p:nvSpPr>
            <p:cNvPr id="288" name="Google Shape;288;p37"/>
            <p:cNvSpPr txBox="1"/>
            <p:nvPr/>
          </p:nvSpPr>
          <p:spPr>
            <a:xfrm>
              <a:off x="0" y="-47625"/>
              <a:ext cx="650400" cy="26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89" name="Google Shape;289;p37"/>
          <p:cNvCxnSpPr/>
          <p:nvPr/>
        </p:nvCxnSpPr>
        <p:spPr>
          <a:xfrm flipH="1">
            <a:off x="4802111" y="3109089"/>
            <a:ext cx="102300" cy="1900500"/>
          </a:xfrm>
          <a:prstGeom prst="straightConnector1">
            <a:avLst/>
          </a:prstGeom>
          <a:noFill/>
          <a:ln cap="flat" cmpd="sng" w="1872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290" name="Google Shape;290;p37"/>
          <p:cNvCxnSpPr/>
          <p:nvPr/>
        </p:nvCxnSpPr>
        <p:spPr>
          <a:xfrm>
            <a:off x="4904411" y="3109089"/>
            <a:ext cx="122100" cy="1900500"/>
          </a:xfrm>
          <a:prstGeom prst="straightConnector1">
            <a:avLst/>
          </a:prstGeom>
          <a:noFill/>
          <a:ln cap="flat" cmpd="sng" w="1872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291" name="Google Shape;291;p37"/>
          <p:cNvGrpSpPr/>
          <p:nvPr/>
        </p:nvGrpSpPr>
        <p:grpSpPr>
          <a:xfrm>
            <a:off x="3915750" y="3664316"/>
            <a:ext cx="641424" cy="818248"/>
            <a:chOff x="0" y="-47625"/>
            <a:chExt cx="650400" cy="829866"/>
          </a:xfrm>
        </p:grpSpPr>
        <p:sp>
          <p:nvSpPr>
            <p:cNvPr id="292" name="Google Shape;292;p37"/>
            <p:cNvSpPr/>
            <p:nvPr/>
          </p:nvSpPr>
          <p:spPr>
            <a:xfrm>
              <a:off x="0" y="0"/>
              <a:ext cx="650333" cy="782241"/>
            </a:xfrm>
            <a:custGeom>
              <a:rect b="b" l="l" r="r" t="t"/>
              <a:pathLst>
                <a:path extrusionOk="0" h="782241" w="650333">
                  <a:moveTo>
                    <a:pt x="0" y="0"/>
                  </a:moveTo>
                  <a:lnTo>
                    <a:pt x="650333" y="0"/>
                  </a:lnTo>
                  <a:lnTo>
                    <a:pt x="650333" y="782241"/>
                  </a:lnTo>
                  <a:lnTo>
                    <a:pt x="0" y="782241"/>
                  </a:lnTo>
                  <a:close/>
                </a:path>
              </a:pathLst>
            </a:custGeom>
            <a:solidFill>
              <a:srgbClr val="BDC1CC"/>
            </a:solidFill>
            <a:ln>
              <a:noFill/>
            </a:ln>
          </p:spPr>
        </p:sp>
        <p:sp>
          <p:nvSpPr>
            <p:cNvPr id="293" name="Google Shape;293;p37"/>
            <p:cNvSpPr txBox="1"/>
            <p:nvPr/>
          </p:nvSpPr>
          <p:spPr>
            <a:xfrm>
              <a:off x="0" y="-47625"/>
              <a:ext cx="650400" cy="82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4" name="Google Shape;294;p37"/>
          <p:cNvGrpSpPr/>
          <p:nvPr/>
        </p:nvGrpSpPr>
        <p:grpSpPr>
          <a:xfrm rot="5400000">
            <a:off x="5331900" y="3991721"/>
            <a:ext cx="641294" cy="210475"/>
            <a:chOff x="0" y="-47625"/>
            <a:chExt cx="650400" cy="213420"/>
          </a:xfrm>
        </p:grpSpPr>
        <p:sp>
          <p:nvSpPr>
            <p:cNvPr id="295" name="Google Shape;295;p37"/>
            <p:cNvSpPr/>
            <p:nvPr/>
          </p:nvSpPr>
          <p:spPr>
            <a:xfrm>
              <a:off x="0" y="0"/>
              <a:ext cx="650333" cy="165795"/>
            </a:xfrm>
            <a:custGeom>
              <a:rect b="b" l="l" r="r" t="t"/>
              <a:pathLst>
                <a:path extrusionOk="0" h="165795" w="650333">
                  <a:moveTo>
                    <a:pt x="0" y="0"/>
                  </a:moveTo>
                  <a:lnTo>
                    <a:pt x="650333" y="0"/>
                  </a:lnTo>
                  <a:lnTo>
                    <a:pt x="650333" y="165795"/>
                  </a:lnTo>
                  <a:lnTo>
                    <a:pt x="0" y="165795"/>
                  </a:lnTo>
                  <a:close/>
                </a:path>
              </a:pathLst>
            </a:custGeom>
            <a:solidFill>
              <a:srgbClr val="BDC1CC"/>
            </a:solidFill>
            <a:ln>
              <a:noFill/>
            </a:ln>
          </p:spPr>
        </p:sp>
        <p:sp>
          <p:nvSpPr>
            <p:cNvPr id="296" name="Google Shape;296;p37"/>
            <p:cNvSpPr txBox="1"/>
            <p:nvPr/>
          </p:nvSpPr>
          <p:spPr>
            <a:xfrm>
              <a:off x="0" y="-47625"/>
              <a:ext cx="650400" cy="21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7" name="Google Shape;297;p37"/>
          <p:cNvGrpSpPr/>
          <p:nvPr/>
        </p:nvGrpSpPr>
        <p:grpSpPr>
          <a:xfrm>
            <a:off x="3915750" y="3990138"/>
            <a:ext cx="712245" cy="185848"/>
            <a:chOff x="0" y="-47625"/>
            <a:chExt cx="722212" cy="188487"/>
          </a:xfrm>
        </p:grpSpPr>
        <p:sp>
          <p:nvSpPr>
            <p:cNvPr id="298" name="Google Shape;298;p37"/>
            <p:cNvSpPr/>
            <p:nvPr/>
          </p:nvSpPr>
          <p:spPr>
            <a:xfrm>
              <a:off x="0" y="0"/>
              <a:ext cx="722212" cy="140862"/>
            </a:xfrm>
            <a:custGeom>
              <a:rect b="b" l="l" r="r" t="t"/>
              <a:pathLst>
                <a:path extrusionOk="0" h="140862" w="722212">
                  <a:moveTo>
                    <a:pt x="0" y="0"/>
                  </a:moveTo>
                  <a:lnTo>
                    <a:pt x="722212" y="0"/>
                  </a:lnTo>
                  <a:lnTo>
                    <a:pt x="722212" y="140862"/>
                  </a:lnTo>
                  <a:lnTo>
                    <a:pt x="0" y="140862"/>
                  </a:ln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</p:sp>
        <p:sp>
          <p:nvSpPr>
            <p:cNvPr id="299" name="Google Shape;299;p37"/>
            <p:cNvSpPr txBox="1"/>
            <p:nvPr/>
          </p:nvSpPr>
          <p:spPr>
            <a:xfrm>
              <a:off x="0" y="-47625"/>
              <a:ext cx="722100" cy="1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58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Gas Nozzle</a:t>
              </a:r>
              <a:endParaRPr sz="344"/>
            </a:p>
          </p:txBody>
        </p:sp>
      </p:grpSp>
      <p:grpSp>
        <p:nvGrpSpPr>
          <p:cNvPr id="300" name="Google Shape;300;p37"/>
          <p:cNvGrpSpPr/>
          <p:nvPr/>
        </p:nvGrpSpPr>
        <p:grpSpPr>
          <a:xfrm rot="5400000">
            <a:off x="4538979" y="4047905"/>
            <a:ext cx="264355" cy="98079"/>
            <a:chOff x="0" y="0"/>
            <a:chExt cx="656947" cy="243735"/>
          </a:xfrm>
        </p:grpSpPr>
        <p:sp>
          <p:nvSpPr>
            <p:cNvPr id="301" name="Google Shape;301;p37"/>
            <p:cNvSpPr/>
            <p:nvPr/>
          </p:nvSpPr>
          <p:spPr>
            <a:xfrm>
              <a:off x="0" y="0"/>
              <a:ext cx="656947" cy="243735"/>
            </a:xfrm>
            <a:custGeom>
              <a:rect b="b" l="l" r="r" t="t"/>
              <a:pathLst>
                <a:path extrusionOk="0" h="243735" w="656947">
                  <a:moveTo>
                    <a:pt x="328473" y="0"/>
                  </a:moveTo>
                  <a:lnTo>
                    <a:pt x="656947" y="243735"/>
                  </a:lnTo>
                  <a:lnTo>
                    <a:pt x="0" y="243735"/>
                  </a:lnTo>
                  <a:lnTo>
                    <a:pt x="328473" y="0"/>
                  </a:ln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</p:sp>
        <p:sp>
          <p:nvSpPr>
            <p:cNvPr id="302" name="Google Shape;302;p37"/>
            <p:cNvSpPr txBox="1"/>
            <p:nvPr/>
          </p:nvSpPr>
          <p:spPr>
            <a:xfrm>
              <a:off x="102648" y="65538"/>
              <a:ext cx="451800" cy="16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" name="Google Shape;303;p37"/>
          <p:cNvGrpSpPr/>
          <p:nvPr/>
        </p:nvGrpSpPr>
        <p:grpSpPr>
          <a:xfrm>
            <a:off x="5695781" y="2819852"/>
            <a:ext cx="103785" cy="584519"/>
            <a:chOff x="0" y="0"/>
            <a:chExt cx="111333" cy="627032"/>
          </a:xfrm>
        </p:grpSpPr>
        <p:sp>
          <p:nvSpPr>
            <p:cNvPr id="304" name="Google Shape;304;p37"/>
            <p:cNvSpPr/>
            <p:nvPr/>
          </p:nvSpPr>
          <p:spPr>
            <a:xfrm>
              <a:off x="0" y="0"/>
              <a:ext cx="111333" cy="627032"/>
            </a:xfrm>
            <a:custGeom>
              <a:rect b="b" l="l" r="r" t="t"/>
              <a:pathLst>
                <a:path extrusionOk="0" h="627032" w="111333">
                  <a:moveTo>
                    <a:pt x="55666" y="0"/>
                  </a:moveTo>
                  <a:cubicBezTo>
                    <a:pt x="24923" y="0"/>
                    <a:pt x="0" y="140366"/>
                    <a:pt x="0" y="313516"/>
                  </a:cubicBezTo>
                  <a:cubicBezTo>
                    <a:pt x="0" y="486666"/>
                    <a:pt x="24923" y="627032"/>
                    <a:pt x="55666" y="627032"/>
                  </a:cubicBezTo>
                  <a:cubicBezTo>
                    <a:pt x="86410" y="627032"/>
                    <a:pt x="111333" y="486666"/>
                    <a:pt x="111333" y="313516"/>
                  </a:cubicBezTo>
                  <a:cubicBezTo>
                    <a:pt x="111333" y="140366"/>
                    <a:pt x="86410" y="0"/>
                    <a:pt x="55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37"/>
            <p:cNvSpPr txBox="1"/>
            <p:nvPr/>
          </p:nvSpPr>
          <p:spPr>
            <a:xfrm>
              <a:off x="10437" y="11159"/>
              <a:ext cx="90600" cy="55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6" name="Google Shape;306;p37"/>
          <p:cNvGrpSpPr/>
          <p:nvPr/>
        </p:nvGrpSpPr>
        <p:grpSpPr>
          <a:xfrm rot="5400000">
            <a:off x="5447700" y="2992140"/>
            <a:ext cx="760026" cy="233828"/>
            <a:chOff x="0" y="-47625"/>
            <a:chExt cx="770817" cy="237100"/>
          </a:xfrm>
        </p:grpSpPr>
        <p:sp>
          <p:nvSpPr>
            <p:cNvPr id="307" name="Google Shape;307;p37"/>
            <p:cNvSpPr/>
            <p:nvPr/>
          </p:nvSpPr>
          <p:spPr>
            <a:xfrm>
              <a:off x="0" y="0"/>
              <a:ext cx="770817" cy="189475"/>
            </a:xfrm>
            <a:custGeom>
              <a:rect b="b" l="l" r="r" t="t"/>
              <a:pathLst>
                <a:path extrusionOk="0" h="189475" w="770817">
                  <a:moveTo>
                    <a:pt x="0" y="0"/>
                  </a:moveTo>
                  <a:lnTo>
                    <a:pt x="770817" y="0"/>
                  </a:lnTo>
                  <a:lnTo>
                    <a:pt x="770817" y="189475"/>
                  </a:lnTo>
                  <a:lnTo>
                    <a:pt x="0" y="1894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308" name="Google Shape;308;p37"/>
            <p:cNvSpPr txBox="1"/>
            <p:nvPr/>
          </p:nvSpPr>
          <p:spPr>
            <a:xfrm>
              <a:off x="0" y="-47625"/>
              <a:ext cx="770700" cy="23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09" name="Google Shape;309;p37"/>
          <p:cNvCxnSpPr/>
          <p:nvPr/>
        </p:nvCxnSpPr>
        <p:spPr>
          <a:xfrm>
            <a:off x="4904411" y="3113767"/>
            <a:ext cx="1594200" cy="0"/>
          </a:xfrm>
          <a:prstGeom prst="straightConnector1">
            <a:avLst/>
          </a:prstGeom>
          <a:noFill/>
          <a:ln cap="flat" cmpd="sng" w="187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10" name="Google Shape;310;p37"/>
          <p:cNvGrpSpPr/>
          <p:nvPr/>
        </p:nvGrpSpPr>
        <p:grpSpPr>
          <a:xfrm rot="-5400000">
            <a:off x="5503089" y="3072410"/>
            <a:ext cx="399330" cy="77811"/>
            <a:chOff x="0" y="-47625"/>
            <a:chExt cx="405000" cy="78900"/>
          </a:xfrm>
        </p:grpSpPr>
        <p:sp>
          <p:nvSpPr>
            <p:cNvPr id="311" name="Google Shape;311;p37"/>
            <p:cNvSpPr/>
            <p:nvPr/>
          </p:nvSpPr>
          <p:spPr>
            <a:xfrm>
              <a:off x="0" y="0"/>
              <a:ext cx="404938" cy="31158"/>
            </a:xfrm>
            <a:custGeom>
              <a:rect b="b" l="l" r="r" t="t"/>
              <a:pathLst>
                <a:path extrusionOk="0" h="31158" w="404938">
                  <a:moveTo>
                    <a:pt x="0" y="0"/>
                  </a:moveTo>
                  <a:lnTo>
                    <a:pt x="404938" y="0"/>
                  </a:lnTo>
                  <a:lnTo>
                    <a:pt x="404938" y="31158"/>
                  </a:lnTo>
                  <a:lnTo>
                    <a:pt x="0" y="311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312" name="Google Shape;312;p37"/>
            <p:cNvSpPr txBox="1"/>
            <p:nvPr/>
          </p:nvSpPr>
          <p:spPr>
            <a:xfrm>
              <a:off x="0" y="-47625"/>
              <a:ext cx="405000" cy="7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3" name="Google Shape;313;p37"/>
          <p:cNvGrpSpPr/>
          <p:nvPr/>
        </p:nvGrpSpPr>
        <p:grpSpPr>
          <a:xfrm>
            <a:off x="4965811" y="4148208"/>
            <a:ext cx="27798" cy="27798"/>
            <a:chOff x="0" y="0"/>
            <a:chExt cx="812800" cy="812800"/>
          </a:xfrm>
        </p:grpSpPr>
        <p:sp>
          <p:nvSpPr>
            <p:cNvPr id="314" name="Google Shape;314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6" name="Google Shape;316;p37"/>
          <p:cNvGrpSpPr/>
          <p:nvPr/>
        </p:nvGrpSpPr>
        <p:grpSpPr>
          <a:xfrm>
            <a:off x="4723667" y="4106548"/>
            <a:ext cx="27798" cy="27798"/>
            <a:chOff x="0" y="0"/>
            <a:chExt cx="812800" cy="812800"/>
          </a:xfrm>
        </p:grpSpPr>
        <p:sp>
          <p:nvSpPr>
            <p:cNvPr id="317" name="Google Shape;317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9" name="Google Shape;319;p37"/>
          <p:cNvGrpSpPr/>
          <p:nvPr/>
        </p:nvGrpSpPr>
        <p:grpSpPr>
          <a:xfrm>
            <a:off x="4744958" y="4083060"/>
            <a:ext cx="27798" cy="27798"/>
            <a:chOff x="0" y="0"/>
            <a:chExt cx="812800" cy="812800"/>
          </a:xfrm>
        </p:grpSpPr>
        <p:sp>
          <p:nvSpPr>
            <p:cNvPr id="320" name="Google Shape;320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2" name="Google Shape;322;p37"/>
          <p:cNvGrpSpPr/>
          <p:nvPr/>
        </p:nvGrpSpPr>
        <p:grpSpPr>
          <a:xfrm>
            <a:off x="4774391" y="4134313"/>
            <a:ext cx="27798" cy="27798"/>
            <a:chOff x="0" y="0"/>
            <a:chExt cx="812800" cy="812800"/>
          </a:xfrm>
        </p:grpSpPr>
        <p:sp>
          <p:nvSpPr>
            <p:cNvPr id="323" name="Google Shape;323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5" name="Google Shape;325;p37"/>
          <p:cNvGrpSpPr/>
          <p:nvPr/>
        </p:nvGrpSpPr>
        <p:grpSpPr>
          <a:xfrm>
            <a:off x="4802182" y="4077222"/>
            <a:ext cx="27798" cy="27798"/>
            <a:chOff x="0" y="0"/>
            <a:chExt cx="812800" cy="812800"/>
          </a:xfrm>
        </p:grpSpPr>
        <p:sp>
          <p:nvSpPr>
            <p:cNvPr id="326" name="Google Shape;326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8" name="Google Shape;328;p37"/>
          <p:cNvGrpSpPr/>
          <p:nvPr/>
        </p:nvGrpSpPr>
        <p:grpSpPr>
          <a:xfrm>
            <a:off x="4829973" y="4134313"/>
            <a:ext cx="27798" cy="27798"/>
            <a:chOff x="0" y="0"/>
            <a:chExt cx="812800" cy="812800"/>
          </a:xfrm>
        </p:grpSpPr>
        <p:sp>
          <p:nvSpPr>
            <p:cNvPr id="329" name="Google Shape;329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1" name="Google Shape;331;p37"/>
          <p:cNvGrpSpPr/>
          <p:nvPr/>
        </p:nvGrpSpPr>
        <p:grpSpPr>
          <a:xfrm>
            <a:off x="4829973" y="4037096"/>
            <a:ext cx="27798" cy="27798"/>
            <a:chOff x="0" y="0"/>
            <a:chExt cx="812800" cy="812800"/>
          </a:xfrm>
        </p:grpSpPr>
        <p:sp>
          <p:nvSpPr>
            <p:cNvPr id="332" name="Google Shape;332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4" name="Google Shape;334;p37"/>
          <p:cNvGrpSpPr/>
          <p:nvPr/>
        </p:nvGrpSpPr>
        <p:grpSpPr>
          <a:xfrm>
            <a:off x="5003230" y="4185627"/>
            <a:ext cx="27798" cy="27798"/>
            <a:chOff x="0" y="0"/>
            <a:chExt cx="812800" cy="812800"/>
          </a:xfrm>
        </p:grpSpPr>
        <p:sp>
          <p:nvSpPr>
            <p:cNvPr id="335" name="Google Shape;335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7" name="Google Shape;337;p37"/>
          <p:cNvGrpSpPr/>
          <p:nvPr/>
        </p:nvGrpSpPr>
        <p:grpSpPr>
          <a:xfrm>
            <a:off x="4857765" y="4099967"/>
            <a:ext cx="27798" cy="27798"/>
            <a:chOff x="0" y="0"/>
            <a:chExt cx="812800" cy="812800"/>
          </a:xfrm>
        </p:grpSpPr>
        <p:sp>
          <p:nvSpPr>
            <p:cNvPr id="338" name="Google Shape;338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0" name="Google Shape;340;p37"/>
          <p:cNvGrpSpPr/>
          <p:nvPr/>
        </p:nvGrpSpPr>
        <p:grpSpPr>
          <a:xfrm>
            <a:off x="4890516" y="4077222"/>
            <a:ext cx="27798" cy="27798"/>
            <a:chOff x="0" y="0"/>
            <a:chExt cx="812800" cy="812800"/>
          </a:xfrm>
        </p:grpSpPr>
        <p:sp>
          <p:nvSpPr>
            <p:cNvPr id="341" name="Google Shape;341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3" name="Google Shape;343;p37"/>
          <p:cNvGrpSpPr/>
          <p:nvPr/>
        </p:nvGrpSpPr>
        <p:grpSpPr>
          <a:xfrm>
            <a:off x="4862724" y="4162838"/>
            <a:ext cx="27798" cy="27798"/>
            <a:chOff x="0" y="0"/>
            <a:chExt cx="812800" cy="812800"/>
          </a:xfrm>
        </p:grpSpPr>
        <p:sp>
          <p:nvSpPr>
            <p:cNvPr id="344" name="Google Shape;344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6" name="Google Shape;346;p37"/>
          <p:cNvGrpSpPr/>
          <p:nvPr/>
        </p:nvGrpSpPr>
        <p:grpSpPr>
          <a:xfrm>
            <a:off x="4938019" y="4037096"/>
            <a:ext cx="27798" cy="27798"/>
            <a:chOff x="0" y="0"/>
            <a:chExt cx="812800" cy="812800"/>
          </a:xfrm>
        </p:grpSpPr>
        <p:sp>
          <p:nvSpPr>
            <p:cNvPr id="347" name="Google Shape;347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9" name="Google Shape;349;p37"/>
          <p:cNvGrpSpPr/>
          <p:nvPr/>
        </p:nvGrpSpPr>
        <p:grpSpPr>
          <a:xfrm>
            <a:off x="5000162" y="4083060"/>
            <a:ext cx="27798" cy="27798"/>
            <a:chOff x="0" y="0"/>
            <a:chExt cx="812800" cy="812800"/>
          </a:xfrm>
        </p:grpSpPr>
        <p:sp>
          <p:nvSpPr>
            <p:cNvPr id="350" name="Google Shape;350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2" name="Google Shape;352;p37"/>
          <p:cNvGrpSpPr/>
          <p:nvPr/>
        </p:nvGrpSpPr>
        <p:grpSpPr>
          <a:xfrm>
            <a:off x="4918307" y="4127758"/>
            <a:ext cx="27798" cy="27798"/>
            <a:chOff x="0" y="0"/>
            <a:chExt cx="812800" cy="812800"/>
          </a:xfrm>
        </p:grpSpPr>
        <p:sp>
          <p:nvSpPr>
            <p:cNvPr id="353" name="Google Shape;353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5" name="Google Shape;355;p37"/>
          <p:cNvGrpSpPr/>
          <p:nvPr/>
        </p:nvGrpSpPr>
        <p:grpSpPr>
          <a:xfrm>
            <a:off x="5026664" y="4127758"/>
            <a:ext cx="27798" cy="27798"/>
            <a:chOff x="0" y="0"/>
            <a:chExt cx="812800" cy="812800"/>
          </a:xfrm>
        </p:grpSpPr>
        <p:sp>
          <p:nvSpPr>
            <p:cNvPr id="356" name="Google Shape;356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8" name="Google Shape;358;p37"/>
          <p:cNvGrpSpPr/>
          <p:nvPr/>
        </p:nvGrpSpPr>
        <p:grpSpPr>
          <a:xfrm>
            <a:off x="5003230" y="4024866"/>
            <a:ext cx="27798" cy="27798"/>
            <a:chOff x="0" y="0"/>
            <a:chExt cx="812800" cy="812800"/>
          </a:xfrm>
        </p:grpSpPr>
        <p:sp>
          <p:nvSpPr>
            <p:cNvPr id="359" name="Google Shape;359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1" name="Google Shape;361;p37"/>
          <p:cNvGrpSpPr/>
          <p:nvPr/>
        </p:nvGrpSpPr>
        <p:grpSpPr>
          <a:xfrm>
            <a:off x="4938019" y="4078757"/>
            <a:ext cx="27798" cy="27798"/>
            <a:chOff x="0" y="0"/>
            <a:chExt cx="812800" cy="812800"/>
          </a:xfrm>
        </p:grpSpPr>
        <p:sp>
          <p:nvSpPr>
            <p:cNvPr id="362" name="Google Shape;362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4" name="Google Shape;364;p37"/>
          <p:cNvGrpSpPr/>
          <p:nvPr/>
        </p:nvGrpSpPr>
        <p:grpSpPr>
          <a:xfrm>
            <a:off x="4706301" y="4063327"/>
            <a:ext cx="27798" cy="27798"/>
            <a:chOff x="0" y="0"/>
            <a:chExt cx="812800" cy="812800"/>
          </a:xfrm>
        </p:grpSpPr>
        <p:sp>
          <p:nvSpPr>
            <p:cNvPr id="365" name="Google Shape;365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7" name="Google Shape;367;p37"/>
          <p:cNvSpPr txBox="1"/>
          <p:nvPr/>
        </p:nvSpPr>
        <p:spPr>
          <a:xfrm>
            <a:off x="5317767" y="2689674"/>
            <a:ext cx="816900" cy="2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Focusing lens</a:t>
            </a:r>
            <a:endParaRPr sz="344"/>
          </a:p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 translation stage</a:t>
            </a:r>
            <a:endParaRPr sz="344"/>
          </a:p>
        </p:txBody>
      </p:sp>
      <p:sp>
        <p:nvSpPr>
          <p:cNvPr id="368" name="Google Shape;368;p37"/>
          <p:cNvSpPr txBox="1"/>
          <p:nvPr/>
        </p:nvSpPr>
        <p:spPr>
          <a:xfrm rot="-2700000">
            <a:off x="4544698" y="2974831"/>
            <a:ext cx="553665" cy="907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Piezo mirror</a:t>
            </a:r>
            <a:endParaRPr sz="344"/>
          </a:p>
        </p:txBody>
      </p:sp>
      <p:grpSp>
        <p:nvGrpSpPr>
          <p:cNvPr id="369" name="Google Shape;369;p37"/>
          <p:cNvGrpSpPr/>
          <p:nvPr/>
        </p:nvGrpSpPr>
        <p:grpSpPr>
          <a:xfrm>
            <a:off x="4885556" y="4024866"/>
            <a:ext cx="27798" cy="27798"/>
            <a:chOff x="0" y="0"/>
            <a:chExt cx="812800" cy="812800"/>
          </a:xfrm>
        </p:grpSpPr>
        <p:sp>
          <p:nvSpPr>
            <p:cNvPr id="370" name="Google Shape;370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  <p:txBody>
            <a:bodyPr anchorCtr="0" anchor="ctr" bIns="22475" lIns="22475" spcFirstLastPara="1" rIns="22475" wrap="square" tIns="2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475" lIns="12475" spcFirstLastPara="1" rIns="12475" wrap="square" tIns="12475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2" name="Google Shape;372;p37"/>
          <p:cNvSpPr/>
          <p:nvPr/>
        </p:nvSpPr>
        <p:spPr>
          <a:xfrm>
            <a:off x="4224125" y="846881"/>
            <a:ext cx="1840196" cy="1568768"/>
          </a:xfrm>
          <a:custGeom>
            <a:rect b="b" l="l" r="r" t="t"/>
            <a:pathLst>
              <a:path extrusionOk="0" h="10287000" w="12066862">
                <a:moveTo>
                  <a:pt x="0" y="0"/>
                </a:moveTo>
                <a:lnTo>
                  <a:pt x="12066862" y="0"/>
                </a:lnTo>
                <a:lnTo>
                  <a:pt x="1206686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73" name="Google Shape;373;p37"/>
          <p:cNvGrpSpPr/>
          <p:nvPr/>
        </p:nvGrpSpPr>
        <p:grpSpPr>
          <a:xfrm>
            <a:off x="5562881" y="1445265"/>
            <a:ext cx="329143" cy="248662"/>
            <a:chOff x="0" y="-24066"/>
            <a:chExt cx="532508" cy="402300"/>
          </a:xfrm>
        </p:grpSpPr>
        <p:sp>
          <p:nvSpPr>
            <p:cNvPr id="374" name="Google Shape;374;p37"/>
            <p:cNvSpPr/>
            <p:nvPr/>
          </p:nvSpPr>
          <p:spPr>
            <a:xfrm>
              <a:off x="0" y="0"/>
              <a:ext cx="532363" cy="354173"/>
            </a:xfrm>
            <a:custGeom>
              <a:rect b="b" l="l" r="r" t="t"/>
              <a:pathLst>
                <a:path extrusionOk="0" h="354173" w="532363">
                  <a:moveTo>
                    <a:pt x="0" y="0"/>
                  </a:moveTo>
                  <a:lnTo>
                    <a:pt x="532363" y="0"/>
                  </a:lnTo>
                  <a:lnTo>
                    <a:pt x="532363" y="354173"/>
                  </a:lnTo>
                  <a:lnTo>
                    <a:pt x="0" y="354173"/>
                  </a:lnTo>
                  <a:close/>
                </a:path>
              </a:pathLst>
            </a:custGeom>
            <a:solidFill>
              <a:srgbClr val="FFFFFF"/>
            </a:solidFill>
            <a:ln cap="sq" cmpd="sng" w="117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75" name="Google Shape;375;p37"/>
            <p:cNvSpPr txBox="1"/>
            <p:nvPr/>
          </p:nvSpPr>
          <p:spPr>
            <a:xfrm>
              <a:off x="8" y="-24066"/>
              <a:ext cx="532500" cy="40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800" lIns="7800" spcFirstLastPara="1" rIns="7800" wrap="square" tIns="7800">
              <a:no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523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PIMAX 3</a:t>
              </a:r>
              <a:endParaRPr sz="215"/>
            </a:p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523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widow</a:t>
              </a:r>
              <a:endParaRPr sz="215"/>
            </a:p>
          </p:txBody>
        </p:sp>
      </p:grpSp>
      <p:grpSp>
        <p:nvGrpSpPr>
          <p:cNvPr id="376" name="Google Shape;376;p37"/>
          <p:cNvGrpSpPr/>
          <p:nvPr/>
        </p:nvGrpSpPr>
        <p:grpSpPr>
          <a:xfrm>
            <a:off x="4330926" y="1358705"/>
            <a:ext cx="333729" cy="260158"/>
            <a:chOff x="0" y="-33360"/>
            <a:chExt cx="539928" cy="420900"/>
          </a:xfrm>
        </p:grpSpPr>
        <p:sp>
          <p:nvSpPr>
            <p:cNvPr id="377" name="Google Shape;377;p37"/>
            <p:cNvSpPr/>
            <p:nvPr/>
          </p:nvSpPr>
          <p:spPr>
            <a:xfrm>
              <a:off x="0" y="0"/>
              <a:ext cx="532363" cy="354173"/>
            </a:xfrm>
            <a:custGeom>
              <a:rect b="b" l="l" r="r" t="t"/>
              <a:pathLst>
                <a:path extrusionOk="0" h="354173" w="532363">
                  <a:moveTo>
                    <a:pt x="0" y="0"/>
                  </a:moveTo>
                  <a:lnTo>
                    <a:pt x="532363" y="0"/>
                  </a:lnTo>
                  <a:lnTo>
                    <a:pt x="532363" y="354173"/>
                  </a:lnTo>
                  <a:lnTo>
                    <a:pt x="0" y="354173"/>
                  </a:lnTo>
                  <a:close/>
                </a:path>
              </a:pathLst>
            </a:custGeom>
            <a:solidFill>
              <a:srgbClr val="FFFFFF"/>
            </a:solidFill>
            <a:ln cap="sq" cmpd="sng" w="117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78" name="Google Shape;378;p37"/>
            <p:cNvSpPr txBox="1"/>
            <p:nvPr/>
          </p:nvSpPr>
          <p:spPr>
            <a:xfrm>
              <a:off x="7428" y="-33360"/>
              <a:ext cx="532500" cy="42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800" lIns="7800" spcFirstLastPara="1" rIns="7800" wrap="square" tIns="7800">
              <a:no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523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Piezo Valve</a:t>
              </a:r>
              <a:endParaRPr sz="215"/>
            </a:p>
          </p:txBody>
        </p:sp>
      </p:grpSp>
      <p:grpSp>
        <p:nvGrpSpPr>
          <p:cNvPr id="379" name="Google Shape;379;p37"/>
          <p:cNvGrpSpPr/>
          <p:nvPr/>
        </p:nvGrpSpPr>
        <p:grpSpPr>
          <a:xfrm>
            <a:off x="5429225" y="1079757"/>
            <a:ext cx="462708" cy="260158"/>
            <a:chOff x="0" y="-33360"/>
            <a:chExt cx="748598" cy="420900"/>
          </a:xfrm>
        </p:grpSpPr>
        <p:sp>
          <p:nvSpPr>
            <p:cNvPr id="380" name="Google Shape;380;p37"/>
            <p:cNvSpPr/>
            <p:nvPr/>
          </p:nvSpPr>
          <p:spPr>
            <a:xfrm>
              <a:off x="0" y="0"/>
              <a:ext cx="748598" cy="354173"/>
            </a:xfrm>
            <a:custGeom>
              <a:rect b="b" l="l" r="r" t="t"/>
              <a:pathLst>
                <a:path extrusionOk="0" h="354173" w="748598">
                  <a:moveTo>
                    <a:pt x="0" y="0"/>
                  </a:moveTo>
                  <a:lnTo>
                    <a:pt x="748598" y="0"/>
                  </a:lnTo>
                  <a:lnTo>
                    <a:pt x="748598" y="354173"/>
                  </a:lnTo>
                  <a:lnTo>
                    <a:pt x="0" y="354173"/>
                  </a:lnTo>
                  <a:close/>
                </a:path>
              </a:pathLst>
            </a:custGeom>
            <a:solidFill>
              <a:srgbClr val="FFFFFF"/>
            </a:solidFill>
            <a:ln cap="sq" cmpd="sng" w="117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81" name="Google Shape;381;p37"/>
            <p:cNvSpPr txBox="1"/>
            <p:nvPr/>
          </p:nvSpPr>
          <p:spPr>
            <a:xfrm>
              <a:off x="52" y="-33360"/>
              <a:ext cx="748500" cy="42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800" lIns="7800" spcFirstLastPara="1" rIns="7800" wrap="square" tIns="7800">
              <a:no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523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Electrostatic column</a:t>
              </a:r>
              <a:endParaRPr sz="215"/>
            </a:p>
          </p:txBody>
        </p:sp>
      </p:grpSp>
      <p:grpSp>
        <p:nvGrpSpPr>
          <p:cNvPr id="382" name="Google Shape;382;p37"/>
          <p:cNvGrpSpPr/>
          <p:nvPr/>
        </p:nvGrpSpPr>
        <p:grpSpPr>
          <a:xfrm>
            <a:off x="4495453" y="828349"/>
            <a:ext cx="477111" cy="214764"/>
            <a:chOff x="0" y="-66675"/>
            <a:chExt cx="771900" cy="347458"/>
          </a:xfrm>
        </p:grpSpPr>
        <p:sp>
          <p:nvSpPr>
            <p:cNvPr id="383" name="Google Shape;383;p37"/>
            <p:cNvSpPr/>
            <p:nvPr/>
          </p:nvSpPr>
          <p:spPr>
            <a:xfrm>
              <a:off x="0" y="0"/>
              <a:ext cx="771766" cy="280783"/>
            </a:xfrm>
            <a:custGeom>
              <a:rect b="b" l="l" r="r" t="t"/>
              <a:pathLst>
                <a:path extrusionOk="0" h="280783" w="771766">
                  <a:moveTo>
                    <a:pt x="0" y="0"/>
                  </a:moveTo>
                  <a:lnTo>
                    <a:pt x="771766" y="0"/>
                  </a:lnTo>
                  <a:lnTo>
                    <a:pt x="771766" y="280783"/>
                  </a:lnTo>
                  <a:lnTo>
                    <a:pt x="0" y="280783"/>
                  </a:lnTo>
                  <a:close/>
                </a:path>
              </a:pathLst>
            </a:custGeom>
            <a:solidFill>
              <a:srgbClr val="FFFFFF"/>
            </a:solidFill>
            <a:ln cap="sq" cmpd="sng" w="117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84" name="Google Shape;384;p37"/>
            <p:cNvSpPr txBox="1"/>
            <p:nvPr/>
          </p:nvSpPr>
          <p:spPr>
            <a:xfrm>
              <a:off x="0" y="-66675"/>
              <a:ext cx="771900" cy="34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800" lIns="7800" spcFirstLastPara="1" rIns="7800" wrap="square" tIns="7800">
              <a:no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523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MCP detector</a:t>
              </a:r>
              <a:endParaRPr sz="215"/>
            </a:p>
          </p:txBody>
        </p:sp>
      </p:grpSp>
      <p:grpSp>
        <p:nvGrpSpPr>
          <p:cNvPr id="385" name="Google Shape;385;p37"/>
          <p:cNvGrpSpPr/>
          <p:nvPr/>
        </p:nvGrpSpPr>
        <p:grpSpPr>
          <a:xfrm>
            <a:off x="5429225" y="2049934"/>
            <a:ext cx="562965" cy="221909"/>
            <a:chOff x="0" y="-4845"/>
            <a:chExt cx="910800" cy="359018"/>
          </a:xfrm>
        </p:grpSpPr>
        <p:sp>
          <p:nvSpPr>
            <p:cNvPr id="386" name="Google Shape;386;p37"/>
            <p:cNvSpPr/>
            <p:nvPr/>
          </p:nvSpPr>
          <p:spPr>
            <a:xfrm>
              <a:off x="0" y="0"/>
              <a:ext cx="910775" cy="354173"/>
            </a:xfrm>
            <a:custGeom>
              <a:rect b="b" l="l" r="r" t="t"/>
              <a:pathLst>
                <a:path extrusionOk="0" h="354173" w="910775">
                  <a:moveTo>
                    <a:pt x="0" y="0"/>
                  </a:moveTo>
                  <a:lnTo>
                    <a:pt x="910775" y="0"/>
                  </a:lnTo>
                  <a:lnTo>
                    <a:pt x="910775" y="354173"/>
                  </a:lnTo>
                  <a:lnTo>
                    <a:pt x="0" y="354173"/>
                  </a:lnTo>
                  <a:close/>
                </a:path>
              </a:pathLst>
            </a:custGeom>
            <a:solidFill>
              <a:srgbClr val="FFFFFF"/>
            </a:solidFill>
            <a:ln cap="sq" cmpd="sng" w="117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87" name="Google Shape;387;p37"/>
            <p:cNvSpPr txBox="1"/>
            <p:nvPr/>
          </p:nvSpPr>
          <p:spPr>
            <a:xfrm>
              <a:off x="0" y="-4845"/>
              <a:ext cx="910800" cy="33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800" lIns="7800" spcFirstLastPara="1" rIns="7800" wrap="square" tIns="780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523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Turbomolecular Pump</a:t>
              </a:r>
              <a:endParaRPr sz="215"/>
            </a:p>
          </p:txBody>
        </p:sp>
      </p:grpSp>
      <p:cxnSp>
        <p:nvCxnSpPr>
          <p:cNvPr id="388" name="Google Shape;388;p37"/>
          <p:cNvCxnSpPr/>
          <p:nvPr/>
        </p:nvCxnSpPr>
        <p:spPr>
          <a:xfrm flipH="1" rot="10800000">
            <a:off x="4893878" y="1569762"/>
            <a:ext cx="297900" cy="68700"/>
          </a:xfrm>
          <a:prstGeom prst="straightConnector1">
            <a:avLst/>
          </a:prstGeom>
          <a:noFill/>
          <a:ln cap="flat" cmpd="sng" w="11725">
            <a:solidFill>
              <a:srgbClr val="FF0000"/>
            </a:solidFill>
            <a:prstDash val="dot"/>
            <a:round/>
            <a:headEnd len="sm" w="sm" type="none"/>
            <a:tailEnd len="sm" w="sm" type="none"/>
          </a:ln>
        </p:spPr>
      </p:cxnSp>
      <p:grpSp>
        <p:nvGrpSpPr>
          <p:cNvPr id="389" name="Google Shape;389;p37"/>
          <p:cNvGrpSpPr/>
          <p:nvPr/>
        </p:nvGrpSpPr>
        <p:grpSpPr>
          <a:xfrm>
            <a:off x="4569441" y="1712265"/>
            <a:ext cx="329138" cy="214728"/>
            <a:chOff x="0" y="-55318"/>
            <a:chExt cx="532500" cy="347400"/>
          </a:xfrm>
        </p:grpSpPr>
        <p:sp>
          <p:nvSpPr>
            <p:cNvPr id="390" name="Google Shape;390;p37"/>
            <p:cNvSpPr/>
            <p:nvPr/>
          </p:nvSpPr>
          <p:spPr>
            <a:xfrm>
              <a:off x="0" y="0"/>
              <a:ext cx="532363" cy="280783"/>
            </a:xfrm>
            <a:custGeom>
              <a:rect b="b" l="l" r="r" t="t"/>
              <a:pathLst>
                <a:path extrusionOk="0" h="280783" w="532363">
                  <a:moveTo>
                    <a:pt x="0" y="0"/>
                  </a:moveTo>
                  <a:lnTo>
                    <a:pt x="532363" y="0"/>
                  </a:lnTo>
                  <a:lnTo>
                    <a:pt x="532363" y="280783"/>
                  </a:lnTo>
                  <a:lnTo>
                    <a:pt x="0" y="280783"/>
                  </a:lnTo>
                  <a:close/>
                </a:path>
              </a:pathLst>
            </a:custGeom>
            <a:solidFill>
              <a:srgbClr val="FFFFFF"/>
            </a:solidFill>
            <a:ln cap="sq" cmpd="sng" w="11725">
              <a:solidFill>
                <a:srgbClr val="FF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91" name="Google Shape;391;p37"/>
            <p:cNvSpPr txBox="1"/>
            <p:nvPr/>
          </p:nvSpPr>
          <p:spPr>
            <a:xfrm>
              <a:off x="0" y="-55318"/>
              <a:ext cx="532500" cy="34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800" lIns="7800" spcFirstLastPara="1" rIns="7800" wrap="square" tIns="7800">
              <a:no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523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Laser</a:t>
              </a:r>
              <a:endParaRPr sz="215"/>
            </a:p>
          </p:txBody>
        </p:sp>
      </p:grpSp>
      <p:pic>
        <p:nvPicPr>
          <p:cNvPr id="392" name="Google Shape;392;p37" title="IMG_9521.jpeg"/>
          <p:cNvPicPr preferRelativeResize="0"/>
          <p:nvPr/>
        </p:nvPicPr>
        <p:blipFill rotWithShape="1">
          <a:blip r:embed="rId4">
            <a:alphaModFix/>
          </a:blip>
          <a:srcRect b="35630" l="36081" r="36111" t="39699"/>
          <a:stretch/>
        </p:blipFill>
        <p:spPr>
          <a:xfrm>
            <a:off x="6056278" y="851342"/>
            <a:ext cx="2347254" cy="1561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7" title="585.6mW_0165.jpg"/>
          <p:cNvPicPr preferRelativeResize="0"/>
          <p:nvPr/>
        </p:nvPicPr>
        <p:blipFill rotWithShape="1">
          <a:blip r:embed="rId5">
            <a:alphaModFix/>
          </a:blip>
          <a:srcRect b="7877" l="9983" r="10151" t="0"/>
          <a:stretch/>
        </p:blipFill>
        <p:spPr>
          <a:xfrm>
            <a:off x="6050717" y="1860850"/>
            <a:ext cx="874451" cy="90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37" title="Brightness_vs_Pressure_585.6mW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79925" y="3142427"/>
            <a:ext cx="2527225" cy="1894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39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7608" y="2737350"/>
            <a:ext cx="2695419" cy="2043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7675" y="2737351"/>
            <a:ext cx="2728127" cy="2043620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2D Laser spot scan for density mapping</a:t>
            </a:r>
            <a:endParaRPr/>
          </a:p>
        </p:txBody>
      </p:sp>
      <p:pic>
        <p:nvPicPr>
          <p:cNvPr id="402" name="Google Shape;402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4836" y="2737352"/>
            <a:ext cx="2639465" cy="204362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38"/>
          <p:cNvSpPr txBox="1"/>
          <p:nvPr/>
        </p:nvSpPr>
        <p:spPr>
          <a:xfrm>
            <a:off x="311692" y="1017725"/>
            <a:ext cx="7412700" cy="14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Verified density of gas jet to be </a:t>
            </a:r>
            <a:r>
              <a:rPr lang="en" sz="1800">
                <a:solidFill>
                  <a:schemeClr val="dk2"/>
                </a:solidFill>
              </a:rPr>
              <a:t>~ 10</a:t>
            </a:r>
            <a:r>
              <a:rPr baseline="30000" lang="en" sz="1800">
                <a:solidFill>
                  <a:schemeClr val="dk2"/>
                </a:solidFill>
              </a:rPr>
              <a:t>15</a:t>
            </a:r>
            <a:r>
              <a:rPr lang="en" sz="1800">
                <a:solidFill>
                  <a:schemeClr val="dk2"/>
                </a:solidFill>
              </a:rPr>
              <a:t>cm</a:t>
            </a:r>
            <a:r>
              <a:rPr baseline="30000" lang="en" sz="1800">
                <a:solidFill>
                  <a:schemeClr val="dk2"/>
                </a:solidFill>
              </a:rPr>
              <a:t>-3</a:t>
            </a:r>
            <a:r>
              <a:rPr lang="en" sz="1800">
                <a:solidFill>
                  <a:schemeClr val="dk2"/>
                </a:solidFill>
              </a:rPr>
              <a:t> 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Demonstrated a change in particle density as a function of distance from the nozzle (to be verified with flow simulations)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Provides a platform to test nozzle design for optimizing gas shape</a:t>
            </a:r>
            <a:endParaRPr sz="1800">
              <a:solidFill>
                <a:srgbClr val="595959"/>
              </a:solidFill>
            </a:endParaRPr>
          </a:p>
        </p:txBody>
      </p:sp>
      <p:grpSp>
        <p:nvGrpSpPr>
          <p:cNvPr id="404" name="Google Shape;404;p38"/>
          <p:cNvGrpSpPr/>
          <p:nvPr/>
        </p:nvGrpSpPr>
        <p:grpSpPr>
          <a:xfrm>
            <a:off x="0" y="3703636"/>
            <a:ext cx="736801" cy="192276"/>
            <a:chOff x="0" y="-47625"/>
            <a:chExt cx="722212" cy="188487"/>
          </a:xfrm>
        </p:grpSpPr>
        <p:sp>
          <p:nvSpPr>
            <p:cNvPr id="405" name="Google Shape;405;p38"/>
            <p:cNvSpPr/>
            <p:nvPr/>
          </p:nvSpPr>
          <p:spPr>
            <a:xfrm>
              <a:off x="0" y="0"/>
              <a:ext cx="722212" cy="140862"/>
            </a:xfrm>
            <a:custGeom>
              <a:rect b="b" l="l" r="r" t="t"/>
              <a:pathLst>
                <a:path extrusionOk="0" h="140862" w="722212">
                  <a:moveTo>
                    <a:pt x="0" y="0"/>
                  </a:moveTo>
                  <a:lnTo>
                    <a:pt x="722212" y="0"/>
                  </a:lnTo>
                  <a:lnTo>
                    <a:pt x="722212" y="140862"/>
                  </a:lnTo>
                  <a:lnTo>
                    <a:pt x="0" y="140862"/>
                  </a:ln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</p:sp>
        <p:sp>
          <p:nvSpPr>
            <p:cNvPr id="406" name="Google Shape;406;p38"/>
            <p:cNvSpPr txBox="1"/>
            <p:nvPr/>
          </p:nvSpPr>
          <p:spPr>
            <a:xfrm>
              <a:off x="0" y="-47625"/>
              <a:ext cx="722100" cy="1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900" lIns="12900" spcFirstLastPara="1" rIns="12900" wrap="square" tIns="129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61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Gas Nozzle</a:t>
              </a:r>
              <a:endParaRPr sz="356"/>
            </a:p>
          </p:txBody>
        </p:sp>
      </p:grpSp>
      <p:grpSp>
        <p:nvGrpSpPr>
          <p:cNvPr id="407" name="Google Shape;407;p38"/>
          <p:cNvGrpSpPr/>
          <p:nvPr/>
        </p:nvGrpSpPr>
        <p:grpSpPr>
          <a:xfrm rot="5400000">
            <a:off x="644711" y="3763403"/>
            <a:ext cx="273487" cy="101467"/>
            <a:chOff x="0" y="0"/>
            <a:chExt cx="656947" cy="243735"/>
          </a:xfrm>
        </p:grpSpPr>
        <p:sp>
          <p:nvSpPr>
            <p:cNvPr id="408" name="Google Shape;408;p38"/>
            <p:cNvSpPr/>
            <p:nvPr/>
          </p:nvSpPr>
          <p:spPr>
            <a:xfrm>
              <a:off x="0" y="0"/>
              <a:ext cx="656947" cy="243735"/>
            </a:xfrm>
            <a:custGeom>
              <a:rect b="b" l="l" r="r" t="t"/>
              <a:pathLst>
                <a:path extrusionOk="0" h="243735" w="656947">
                  <a:moveTo>
                    <a:pt x="328473" y="0"/>
                  </a:moveTo>
                  <a:lnTo>
                    <a:pt x="656947" y="243735"/>
                  </a:lnTo>
                  <a:lnTo>
                    <a:pt x="0" y="243735"/>
                  </a:lnTo>
                  <a:lnTo>
                    <a:pt x="328473" y="0"/>
                  </a:lnTo>
                  <a:close/>
                </a:path>
              </a:pathLst>
            </a:custGeom>
            <a:solidFill>
              <a:srgbClr val="6DB111"/>
            </a:solidFill>
            <a:ln>
              <a:noFill/>
            </a:ln>
          </p:spPr>
        </p:sp>
        <p:sp>
          <p:nvSpPr>
            <p:cNvPr id="409" name="Google Shape;409;p38"/>
            <p:cNvSpPr txBox="1"/>
            <p:nvPr/>
          </p:nvSpPr>
          <p:spPr>
            <a:xfrm>
              <a:off x="102648" y="65538"/>
              <a:ext cx="451800" cy="16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900" lIns="12900" spcFirstLastPara="1" rIns="12900" wrap="square" tIns="129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5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9"/>
          <p:cNvSpPr txBox="1"/>
          <p:nvPr>
            <p:ph type="title"/>
          </p:nvPr>
        </p:nvSpPr>
        <p:spPr>
          <a:xfrm>
            <a:off x="311700" y="977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Redesigning Lens Column</a:t>
            </a:r>
            <a:endParaRPr/>
          </a:p>
        </p:txBody>
      </p:sp>
      <p:pic>
        <p:nvPicPr>
          <p:cNvPr id="415" name="Google Shape;41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150" y="1537909"/>
            <a:ext cx="1642906" cy="3454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92199" y="3627919"/>
            <a:ext cx="2586156" cy="131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06069" y="3672633"/>
            <a:ext cx="2586151" cy="1320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39" title="CS_VMI_solutions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94628" y="1537900"/>
            <a:ext cx="2288108" cy="2057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39" title="CS_solutions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55096" y="1578518"/>
            <a:ext cx="2288108" cy="2069128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39"/>
          <p:cNvSpPr txBox="1"/>
          <p:nvPr/>
        </p:nvSpPr>
        <p:spPr>
          <a:xfrm>
            <a:off x="23250" y="551400"/>
            <a:ext cx="9097500" cy="11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Lens distances extended and optimized for R</a:t>
            </a:r>
            <a:r>
              <a:rPr baseline="-25000" lang="en">
                <a:solidFill>
                  <a:schemeClr val="dk2"/>
                </a:solidFill>
              </a:rPr>
              <a:t>11</a:t>
            </a:r>
            <a:r>
              <a:rPr lang="en">
                <a:solidFill>
                  <a:schemeClr val="dk2"/>
                </a:solidFill>
              </a:rPr>
              <a:t> ~ 14 and R</a:t>
            </a:r>
            <a:r>
              <a:rPr baseline="-25000" lang="en">
                <a:solidFill>
                  <a:schemeClr val="dk2"/>
                </a:solidFill>
              </a:rPr>
              <a:t>12</a:t>
            </a:r>
            <a:r>
              <a:rPr lang="en">
                <a:solidFill>
                  <a:schemeClr val="dk2"/>
                </a:solidFill>
              </a:rPr>
              <a:t> ~ -64.5cm/rad 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Transverse spacing between supports widend to prevent dielectric polarization of ceramic skeleton and additional supports added for alignment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421" name="Google Shape;421;p39"/>
          <p:cNvSpPr txBox="1"/>
          <p:nvPr/>
        </p:nvSpPr>
        <p:spPr>
          <a:xfrm>
            <a:off x="6978354" y="1889861"/>
            <a:ext cx="2165700" cy="31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6875" lIns="96875" spcFirstLastPara="1" rIns="96875" wrap="square" tIns="968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71">
                <a:solidFill>
                  <a:schemeClr val="dk2"/>
                </a:solidFill>
              </a:rPr>
              <a:t>Imaging and Velocity mapping are verified by tracking Sine-Like and Cosine-Like rays</a:t>
            </a:r>
            <a:endParaRPr sz="1271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1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1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1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71">
                <a:solidFill>
                  <a:schemeClr val="dk2"/>
                </a:solidFill>
              </a:rPr>
              <a:t>Transport of a 1μm rms 100 mrad beam in an imaging configuration or Velocity mapping configuration</a:t>
            </a:r>
            <a:endParaRPr sz="1271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83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Plans for streaking experiments</a:t>
            </a:r>
            <a:endParaRPr/>
          </a:p>
        </p:txBody>
      </p:sp>
      <p:pic>
        <p:nvPicPr>
          <p:cNvPr id="427" name="Google Shape;427;p40" title="dfdc40b8-b032-4e59-84f9-fde4090ea37f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50" y="1017725"/>
            <a:ext cx="5109850" cy="340660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40"/>
          <p:cNvSpPr txBox="1"/>
          <p:nvPr/>
        </p:nvSpPr>
        <p:spPr>
          <a:xfrm>
            <a:off x="245225" y="1177175"/>
            <a:ext cx="3326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Plasma electrons are born at different times as the electron beam passes through the gas. 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A co-propagated laser gives electrons transverse momentum corresponding to the vector potential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429" name="Google Shape;429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88" y="3656725"/>
            <a:ext cx="3383824" cy="1113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41"/>
          <p:cNvSpPr txBox="1"/>
          <p:nvPr>
            <p:ph type="title"/>
          </p:nvPr>
        </p:nvSpPr>
        <p:spPr>
          <a:xfrm>
            <a:off x="311700" y="306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Streaking with laser: GPT simulations</a:t>
            </a:r>
            <a:endParaRPr/>
          </a:p>
        </p:txBody>
      </p:sp>
      <p:pic>
        <p:nvPicPr>
          <p:cNvPr id="435" name="Google Shape;43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2238" y="1493675"/>
            <a:ext cx="3383824" cy="1113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000" y="2634518"/>
            <a:ext cx="2719434" cy="2205065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41"/>
          <p:cNvSpPr txBox="1"/>
          <p:nvPr/>
        </p:nvSpPr>
        <p:spPr>
          <a:xfrm>
            <a:off x="767025" y="14936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8" name="Google Shape;438;p41" title="untitled.jpg"/>
          <p:cNvPicPr preferRelativeResize="0"/>
          <p:nvPr/>
        </p:nvPicPr>
        <p:blipFill rotWithShape="1">
          <a:blip r:embed="rId5">
            <a:alphaModFix/>
          </a:blip>
          <a:srcRect b="0" l="0" r="6916" t="0"/>
          <a:stretch/>
        </p:blipFill>
        <p:spPr>
          <a:xfrm>
            <a:off x="2959396" y="2559040"/>
            <a:ext cx="2830485" cy="2280546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41"/>
          <p:cNvSpPr txBox="1"/>
          <p:nvPr/>
        </p:nvSpPr>
        <p:spPr>
          <a:xfrm>
            <a:off x="157000" y="770225"/>
            <a:ext cx="86754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GPT laser-streaking: kick ∝ vector potential and spread ∝ √intensity, matching the analytic model.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440" name="Google Shape;440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68129" y="3251731"/>
            <a:ext cx="3162510" cy="1616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89875" y="1493673"/>
            <a:ext cx="3243349" cy="1648136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41"/>
          <p:cNvSpPr txBox="1"/>
          <p:nvPr/>
        </p:nvSpPr>
        <p:spPr>
          <a:xfrm>
            <a:off x="6465888" y="1693346"/>
            <a:ext cx="1260300" cy="3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7325" lIns="67325" spcFirstLastPara="1" rIns="67325" wrap="square" tIns="673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1">
                <a:solidFill>
                  <a:srgbClr val="000000"/>
                </a:solidFill>
              </a:rPr>
              <a:t>Laser off</a:t>
            </a:r>
            <a:endParaRPr sz="1401">
              <a:solidFill>
                <a:srgbClr val="000000"/>
              </a:solidFill>
            </a:endParaRPr>
          </a:p>
        </p:txBody>
      </p:sp>
      <p:sp>
        <p:nvSpPr>
          <p:cNvPr id="443" name="Google Shape;443;p41"/>
          <p:cNvSpPr txBox="1"/>
          <p:nvPr/>
        </p:nvSpPr>
        <p:spPr>
          <a:xfrm>
            <a:off x="6487690" y="3413983"/>
            <a:ext cx="1260300" cy="3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7325" lIns="67325" spcFirstLastPara="1" rIns="67325" wrap="square" tIns="673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1">
                <a:solidFill>
                  <a:srgbClr val="000000"/>
                </a:solidFill>
              </a:rPr>
              <a:t>Laser on</a:t>
            </a:r>
            <a:endParaRPr sz="140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42"/>
          <p:cNvSpPr txBox="1"/>
          <p:nvPr>
            <p:ph type="title"/>
          </p:nvPr>
        </p:nvSpPr>
        <p:spPr>
          <a:xfrm>
            <a:off x="311700" y="396775"/>
            <a:ext cx="2027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 </a:t>
            </a:r>
            <a:endParaRPr/>
          </a:p>
        </p:txBody>
      </p:sp>
      <p:sp>
        <p:nvSpPr>
          <p:cNvPr id="449" name="Google Shape;449;p42"/>
          <p:cNvSpPr txBox="1"/>
          <p:nvPr/>
        </p:nvSpPr>
        <p:spPr>
          <a:xfrm>
            <a:off x="204973" y="1073650"/>
            <a:ext cx="3936000" cy="25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Hardware and preliminary experiments completed before my time at UCLA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Uncertainty in gas shape made diagnostics unreliable and we desire to use the GSM as a platform for many experiments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</p:txBody>
      </p:sp>
      <p:sp>
        <p:nvSpPr>
          <p:cNvPr id="450" name="Google Shape;450;p42"/>
          <p:cNvSpPr txBox="1"/>
          <p:nvPr>
            <p:ph type="title"/>
          </p:nvPr>
        </p:nvSpPr>
        <p:spPr>
          <a:xfrm>
            <a:off x="5990300" y="500950"/>
            <a:ext cx="2027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Live work</a:t>
            </a:r>
            <a:endParaRPr/>
          </a:p>
        </p:txBody>
      </p:sp>
      <p:sp>
        <p:nvSpPr>
          <p:cNvPr id="451" name="Google Shape;451;p42"/>
          <p:cNvSpPr txBox="1"/>
          <p:nvPr/>
        </p:nvSpPr>
        <p:spPr>
          <a:xfrm>
            <a:off x="5184500" y="1073650"/>
            <a:ext cx="3639000" cy="32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Preliminary Streaking experiment via ionization with a UV laser and streaking with an IR laser. Proof of concept for laser streaking experiment planned for fall/winter at PEGASUS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Build new column for higher resolution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Long plasma channels via laser filamentation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3"/>
          <p:cNvSpPr txBox="1"/>
          <p:nvPr>
            <p:ph type="title"/>
          </p:nvPr>
        </p:nvSpPr>
        <p:spPr>
          <a:xfrm>
            <a:off x="311700" y="472094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</a:t>
            </a:r>
            <a:endParaRPr/>
          </a:p>
        </p:txBody>
      </p:sp>
      <p:sp>
        <p:nvSpPr>
          <p:cNvPr id="457" name="Google Shape;457;p43"/>
          <p:cNvSpPr txBox="1"/>
          <p:nvPr>
            <p:ph idx="1" type="body"/>
          </p:nvPr>
        </p:nvSpPr>
        <p:spPr>
          <a:xfrm>
            <a:off x="291600" y="760088"/>
            <a:ext cx="8560800" cy="412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References: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/>
              <a:t>Burger, N., et al. "Experimental Characterization of Gas Sheet Transverse Profile Diagnostic." Proceedings of the 5th North American Particle Accelerator Conference (NAPAC2022), JACoW Publishing, 2022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en" sz="1500"/>
              <a:t>Denham, P., et al. "Single-Shot Ionization-Based Monitor for Pulsed Electron Beams." arXiv, 2024, arxiv.org/abs/2411.15460. 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/>
              <a:t>Koch, Andreas, and Jan Grünert. "Radiation Hardness of Luminescent Screens under FEL Radiation." Optics Damage and Materials Processing by EUV/X-ray Radiation (XDam8), edited by Libor Juha et al., vol. 12578, SPIE, 2023, p. 1257803, https://doi.org/10.1117/12.2665629. 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/>
              <a:t>Stewart, Greg. Illustration of the attosecond electron-motion experimental setup. SLAC National Accelerator Laboratory, 27 Jan. 2022, www6.slac.stanford.edu/news/2022-01-27-researchers-use-attosecond-x-ray-pulses-track-electron-motion-highly-excited.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/>
              <a:t>Yamada, Ippei, et al. “High-Intensity Beam Profile Measurement Using a Gas Sheet Monitor by Beam Induced Fluorescence Detection.” Physical Review Accelerators and Beams,vol. 24, no. 4, 2021, p. 042801, https://doi.org/10.1103/PhysRevAccelBeams.24.042801.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500"/>
              <a:t>This work supported by DOE grant No. DE-SC0009914 and SBIR contracts No. DE-SC0019717 and DE-SC0017691. Travis Nichols is supported by the U.S. Department of Energy, Office of Science, High Energy Physics, under Award Number DE-SC0024907, the Tigner Traineeships in Accelerator Science program.</a:t>
            </a:r>
            <a:endParaRPr sz="1500"/>
          </a:p>
        </p:txBody>
      </p:sp>
      <p:pic>
        <p:nvPicPr>
          <p:cNvPr id="458" name="Google Shape;458;p43" title="ucla-removebg-pre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5116" y="27214"/>
            <a:ext cx="1412573" cy="52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43" title="Pride_smooth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643" y="27214"/>
            <a:ext cx="533889" cy="520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43" title="Combined_Logos.jpg"/>
          <p:cNvPicPr preferRelativeResize="0"/>
          <p:nvPr/>
        </p:nvPicPr>
        <p:blipFill rotWithShape="1">
          <a:blip r:embed="rId5">
            <a:alphaModFix/>
          </a:blip>
          <a:srcRect b="48951" l="49174" r="0" t="0"/>
          <a:stretch/>
        </p:blipFill>
        <p:spPr>
          <a:xfrm>
            <a:off x="2262912" y="27214"/>
            <a:ext cx="2176513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DD7EE"/>
            </a:gs>
            <a:gs pos="100000">
              <a:schemeClr val="lt1"/>
            </a:gs>
          </a:gsLst>
          <a:lin ang="5400012" scaled="0"/>
        </a:gra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/>
          <p:nvPr>
            <p:ph idx="4294967295" type="title"/>
          </p:nvPr>
        </p:nvSpPr>
        <p:spPr>
          <a:xfrm>
            <a:off x="248800" y="345850"/>
            <a:ext cx="8643600" cy="572700"/>
          </a:xfrm>
          <a:prstGeom prst="rect">
            <a:avLst/>
          </a:prstGeom>
        </p:spPr>
        <p:txBody>
          <a:bodyPr anchorCtr="0" anchor="ctr" bIns="22850" lIns="45725" spcFirstLastPara="1" rIns="45725" wrap="square" tIns="2285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n" sz="2800">
                <a:latin typeface="Arial"/>
                <a:ea typeface="Arial"/>
                <a:cs typeface="Arial"/>
                <a:sym typeface="Arial"/>
              </a:rPr>
              <a:t>Talk Outline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7"/>
          <p:cNvSpPr txBox="1"/>
          <p:nvPr/>
        </p:nvSpPr>
        <p:spPr>
          <a:xfrm>
            <a:off x="298250" y="892500"/>
            <a:ext cx="8194500" cy="34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Motivation for ionization-based beam diagnostics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Design of the gas sheet monitor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Preliminary experimental results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Redesign goals and improvements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Live work</a:t>
            </a:r>
            <a:endParaRPr sz="16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 txBox="1"/>
          <p:nvPr>
            <p:ph type="title"/>
          </p:nvPr>
        </p:nvSpPr>
        <p:spPr>
          <a:xfrm>
            <a:off x="250200" y="259825"/>
            <a:ext cx="864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Motivation for minimally invasive single-shot diagnostics</a:t>
            </a:r>
            <a:endParaRPr/>
          </a:p>
        </p:txBody>
      </p:sp>
      <p:pic>
        <p:nvPicPr>
          <p:cNvPr id="150" name="Google Shape;150;p28"/>
          <p:cNvPicPr preferRelativeResize="0"/>
          <p:nvPr/>
        </p:nvPicPr>
        <p:blipFill rotWithShape="1">
          <a:blip r:embed="rId3">
            <a:alphaModFix/>
          </a:blip>
          <a:srcRect b="0" l="980" r="0" t="1797"/>
          <a:stretch/>
        </p:blipFill>
        <p:spPr>
          <a:xfrm>
            <a:off x="3891788" y="1573175"/>
            <a:ext cx="2501000" cy="18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8"/>
          <p:cNvPicPr preferRelativeResize="0"/>
          <p:nvPr/>
        </p:nvPicPr>
        <p:blipFill rotWithShape="1">
          <a:blip r:embed="rId4">
            <a:alphaModFix/>
          </a:blip>
          <a:srcRect b="0" l="971" r="932" t="3975"/>
          <a:stretch/>
        </p:blipFill>
        <p:spPr>
          <a:xfrm>
            <a:off x="6392788" y="1573150"/>
            <a:ext cx="2501000" cy="18481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2" name="Google Shape;152;p28"/>
          <p:cNvGrpSpPr/>
          <p:nvPr/>
        </p:nvGrpSpPr>
        <p:grpSpPr>
          <a:xfrm>
            <a:off x="540899" y="3964274"/>
            <a:ext cx="349504" cy="374954"/>
            <a:chOff x="0" y="0"/>
            <a:chExt cx="812800" cy="871987"/>
          </a:xfrm>
        </p:grpSpPr>
        <p:sp>
          <p:nvSpPr>
            <p:cNvPr id="153" name="Google Shape;153;p28"/>
            <p:cNvSpPr/>
            <p:nvPr/>
          </p:nvSpPr>
          <p:spPr>
            <a:xfrm>
              <a:off x="0" y="0"/>
              <a:ext cx="812800" cy="871987"/>
            </a:xfrm>
            <a:custGeom>
              <a:rect b="b" l="l" r="r" t="t"/>
              <a:pathLst>
                <a:path extrusionOk="0" h="871987" w="812800">
                  <a:moveTo>
                    <a:pt x="406400" y="0"/>
                  </a:moveTo>
                  <a:cubicBezTo>
                    <a:pt x="181951" y="0"/>
                    <a:pt x="0" y="195201"/>
                    <a:pt x="0" y="435993"/>
                  </a:cubicBezTo>
                  <a:cubicBezTo>
                    <a:pt x="0" y="676786"/>
                    <a:pt x="181951" y="871987"/>
                    <a:pt x="406400" y="871987"/>
                  </a:cubicBezTo>
                  <a:cubicBezTo>
                    <a:pt x="630849" y="871987"/>
                    <a:pt x="812800" y="676786"/>
                    <a:pt x="812800" y="435993"/>
                  </a:cubicBezTo>
                  <a:cubicBezTo>
                    <a:pt x="812800" y="19520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9DAFF"/>
            </a:solidFill>
            <a:ln>
              <a:noFill/>
            </a:ln>
          </p:spPr>
          <p:txBody>
            <a:bodyPr anchorCtr="0" anchor="ctr" bIns="49250" lIns="49250" spcFirstLastPara="1" rIns="49250" wrap="square" tIns="492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28"/>
            <p:cNvSpPr txBox="1"/>
            <p:nvPr/>
          </p:nvSpPr>
          <p:spPr>
            <a:xfrm>
              <a:off x="76200" y="34124"/>
              <a:ext cx="660300" cy="75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350" lIns="27350" spcFirstLastPara="1" rIns="27350" wrap="square" tIns="2735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346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e-</a:t>
              </a:r>
              <a:endParaRPr sz="754"/>
            </a:p>
          </p:txBody>
        </p:sp>
      </p:grpSp>
      <p:grpSp>
        <p:nvGrpSpPr>
          <p:cNvPr id="155" name="Google Shape;155;p28"/>
          <p:cNvGrpSpPr/>
          <p:nvPr/>
        </p:nvGrpSpPr>
        <p:grpSpPr>
          <a:xfrm>
            <a:off x="1023649" y="3964274"/>
            <a:ext cx="349504" cy="374954"/>
            <a:chOff x="0" y="0"/>
            <a:chExt cx="812800" cy="871987"/>
          </a:xfrm>
        </p:grpSpPr>
        <p:sp>
          <p:nvSpPr>
            <p:cNvPr id="156" name="Google Shape;156;p28"/>
            <p:cNvSpPr/>
            <p:nvPr/>
          </p:nvSpPr>
          <p:spPr>
            <a:xfrm>
              <a:off x="0" y="0"/>
              <a:ext cx="812800" cy="871987"/>
            </a:xfrm>
            <a:custGeom>
              <a:rect b="b" l="l" r="r" t="t"/>
              <a:pathLst>
                <a:path extrusionOk="0" h="871987" w="812800">
                  <a:moveTo>
                    <a:pt x="406400" y="0"/>
                  </a:moveTo>
                  <a:cubicBezTo>
                    <a:pt x="181951" y="0"/>
                    <a:pt x="0" y="195201"/>
                    <a:pt x="0" y="435993"/>
                  </a:cubicBezTo>
                  <a:cubicBezTo>
                    <a:pt x="0" y="676786"/>
                    <a:pt x="181951" y="871987"/>
                    <a:pt x="406400" y="871987"/>
                  </a:cubicBezTo>
                  <a:cubicBezTo>
                    <a:pt x="630849" y="871987"/>
                    <a:pt x="812800" y="676786"/>
                    <a:pt x="812800" y="435993"/>
                  </a:cubicBezTo>
                  <a:cubicBezTo>
                    <a:pt x="812800" y="19520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9DAFF"/>
            </a:solidFill>
            <a:ln>
              <a:noFill/>
            </a:ln>
          </p:spPr>
          <p:txBody>
            <a:bodyPr anchorCtr="0" anchor="ctr" bIns="49250" lIns="49250" spcFirstLastPara="1" rIns="49250" wrap="square" tIns="492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28"/>
            <p:cNvSpPr txBox="1"/>
            <p:nvPr/>
          </p:nvSpPr>
          <p:spPr>
            <a:xfrm>
              <a:off x="76200" y="34124"/>
              <a:ext cx="660300" cy="75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350" lIns="27350" spcFirstLastPara="1" rIns="27350" wrap="square" tIns="2735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346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e-</a:t>
              </a:r>
              <a:endParaRPr sz="754"/>
            </a:p>
          </p:txBody>
        </p:sp>
      </p:grpSp>
      <p:grpSp>
        <p:nvGrpSpPr>
          <p:cNvPr id="158" name="Google Shape;158;p28"/>
          <p:cNvGrpSpPr/>
          <p:nvPr/>
        </p:nvGrpSpPr>
        <p:grpSpPr>
          <a:xfrm>
            <a:off x="1506569" y="3964274"/>
            <a:ext cx="349504" cy="374954"/>
            <a:chOff x="0" y="0"/>
            <a:chExt cx="812800" cy="871987"/>
          </a:xfrm>
        </p:grpSpPr>
        <p:sp>
          <p:nvSpPr>
            <p:cNvPr id="159" name="Google Shape;159;p28"/>
            <p:cNvSpPr/>
            <p:nvPr/>
          </p:nvSpPr>
          <p:spPr>
            <a:xfrm>
              <a:off x="0" y="0"/>
              <a:ext cx="812800" cy="871987"/>
            </a:xfrm>
            <a:custGeom>
              <a:rect b="b" l="l" r="r" t="t"/>
              <a:pathLst>
                <a:path extrusionOk="0" h="871987" w="812800">
                  <a:moveTo>
                    <a:pt x="406400" y="0"/>
                  </a:moveTo>
                  <a:cubicBezTo>
                    <a:pt x="181951" y="0"/>
                    <a:pt x="0" y="195201"/>
                    <a:pt x="0" y="435993"/>
                  </a:cubicBezTo>
                  <a:cubicBezTo>
                    <a:pt x="0" y="676786"/>
                    <a:pt x="181951" y="871987"/>
                    <a:pt x="406400" y="871987"/>
                  </a:cubicBezTo>
                  <a:cubicBezTo>
                    <a:pt x="630849" y="871987"/>
                    <a:pt x="812800" y="676786"/>
                    <a:pt x="812800" y="435993"/>
                  </a:cubicBezTo>
                  <a:cubicBezTo>
                    <a:pt x="812800" y="19520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9DAFF"/>
            </a:solidFill>
            <a:ln>
              <a:noFill/>
            </a:ln>
          </p:spPr>
          <p:txBody>
            <a:bodyPr anchorCtr="0" anchor="ctr" bIns="49250" lIns="49250" spcFirstLastPara="1" rIns="49250" wrap="square" tIns="492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28"/>
            <p:cNvSpPr txBox="1"/>
            <p:nvPr/>
          </p:nvSpPr>
          <p:spPr>
            <a:xfrm>
              <a:off x="76200" y="34124"/>
              <a:ext cx="660300" cy="75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350" lIns="27350" spcFirstLastPara="1" rIns="27350" wrap="square" tIns="2735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346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e-</a:t>
              </a:r>
              <a:endParaRPr sz="754"/>
            </a:p>
          </p:txBody>
        </p:sp>
      </p:grpSp>
      <p:grpSp>
        <p:nvGrpSpPr>
          <p:cNvPr id="161" name="Google Shape;161;p28"/>
          <p:cNvGrpSpPr/>
          <p:nvPr/>
        </p:nvGrpSpPr>
        <p:grpSpPr>
          <a:xfrm>
            <a:off x="1989490" y="3964274"/>
            <a:ext cx="349504" cy="374954"/>
            <a:chOff x="0" y="0"/>
            <a:chExt cx="812800" cy="871987"/>
          </a:xfrm>
        </p:grpSpPr>
        <p:sp>
          <p:nvSpPr>
            <p:cNvPr id="162" name="Google Shape;162;p28"/>
            <p:cNvSpPr/>
            <p:nvPr/>
          </p:nvSpPr>
          <p:spPr>
            <a:xfrm>
              <a:off x="0" y="0"/>
              <a:ext cx="812800" cy="871987"/>
            </a:xfrm>
            <a:custGeom>
              <a:rect b="b" l="l" r="r" t="t"/>
              <a:pathLst>
                <a:path extrusionOk="0" h="871987" w="812800">
                  <a:moveTo>
                    <a:pt x="406400" y="0"/>
                  </a:moveTo>
                  <a:cubicBezTo>
                    <a:pt x="181951" y="0"/>
                    <a:pt x="0" y="195201"/>
                    <a:pt x="0" y="435993"/>
                  </a:cubicBezTo>
                  <a:cubicBezTo>
                    <a:pt x="0" y="676786"/>
                    <a:pt x="181951" y="871987"/>
                    <a:pt x="406400" y="871987"/>
                  </a:cubicBezTo>
                  <a:cubicBezTo>
                    <a:pt x="630849" y="871987"/>
                    <a:pt x="812800" y="676786"/>
                    <a:pt x="812800" y="435993"/>
                  </a:cubicBezTo>
                  <a:cubicBezTo>
                    <a:pt x="812800" y="19520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9DAFF"/>
            </a:solidFill>
            <a:ln>
              <a:noFill/>
            </a:ln>
          </p:spPr>
          <p:txBody>
            <a:bodyPr anchorCtr="0" anchor="ctr" bIns="49250" lIns="49250" spcFirstLastPara="1" rIns="49250" wrap="square" tIns="492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28"/>
            <p:cNvSpPr txBox="1"/>
            <p:nvPr/>
          </p:nvSpPr>
          <p:spPr>
            <a:xfrm>
              <a:off x="76200" y="34124"/>
              <a:ext cx="660300" cy="75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350" lIns="27350" spcFirstLastPara="1" rIns="27350" wrap="square" tIns="2735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346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e-</a:t>
              </a:r>
              <a:endParaRPr sz="754"/>
            </a:p>
          </p:txBody>
        </p:sp>
      </p:grpSp>
      <p:cxnSp>
        <p:nvCxnSpPr>
          <p:cNvPr id="164" name="Google Shape;164;p28"/>
          <p:cNvCxnSpPr/>
          <p:nvPr/>
        </p:nvCxnSpPr>
        <p:spPr>
          <a:xfrm>
            <a:off x="2472411" y="4027517"/>
            <a:ext cx="1147800" cy="0"/>
          </a:xfrm>
          <a:prstGeom prst="straightConnector1">
            <a:avLst/>
          </a:prstGeom>
          <a:noFill/>
          <a:ln cap="flat" cmpd="sng" w="76950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165" name="Google Shape;165;p28"/>
          <p:cNvGrpSpPr/>
          <p:nvPr/>
        </p:nvGrpSpPr>
        <p:grpSpPr>
          <a:xfrm>
            <a:off x="3753564" y="3627587"/>
            <a:ext cx="1662095" cy="702462"/>
            <a:chOff x="0" y="-47625"/>
            <a:chExt cx="812800" cy="343519"/>
          </a:xfrm>
        </p:grpSpPr>
        <p:sp>
          <p:nvSpPr>
            <p:cNvPr id="166" name="Google Shape;166;p28"/>
            <p:cNvSpPr/>
            <p:nvPr/>
          </p:nvSpPr>
          <p:spPr>
            <a:xfrm>
              <a:off x="0" y="0"/>
              <a:ext cx="812800" cy="295894"/>
            </a:xfrm>
            <a:custGeom>
              <a:rect b="b" l="l" r="r" t="t"/>
              <a:pathLst>
                <a:path extrusionOk="0" h="295894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295894"/>
                  </a:lnTo>
                  <a:lnTo>
                    <a:pt x="0" y="295894"/>
                  </a:lnTo>
                  <a:close/>
                </a:path>
              </a:pathLst>
            </a:custGeom>
            <a:solidFill>
              <a:srgbClr val="99DAFF"/>
            </a:solidFill>
            <a:ln>
              <a:noFill/>
            </a:ln>
          </p:spPr>
        </p:sp>
        <p:sp>
          <p:nvSpPr>
            <p:cNvPr id="167" name="Google Shape;167;p28"/>
            <p:cNvSpPr txBox="1"/>
            <p:nvPr/>
          </p:nvSpPr>
          <p:spPr>
            <a:xfrm>
              <a:off x="0" y="-47625"/>
              <a:ext cx="812700" cy="34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350" lIns="27350" spcFirstLastPara="1" rIns="27350" wrap="square" tIns="2735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346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Single-Shot Diagnostic</a:t>
              </a:r>
              <a:endParaRPr sz="754"/>
            </a:p>
          </p:txBody>
        </p:sp>
      </p:grpSp>
      <p:cxnSp>
        <p:nvCxnSpPr>
          <p:cNvPr id="168" name="Google Shape;168;p28"/>
          <p:cNvCxnSpPr/>
          <p:nvPr/>
        </p:nvCxnSpPr>
        <p:spPr>
          <a:xfrm>
            <a:off x="5549030" y="4027517"/>
            <a:ext cx="1147800" cy="0"/>
          </a:xfrm>
          <a:prstGeom prst="straightConnector1">
            <a:avLst/>
          </a:prstGeom>
          <a:noFill/>
          <a:ln cap="flat" cmpd="sng" w="76950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169" name="Google Shape;169;p28"/>
          <p:cNvGrpSpPr/>
          <p:nvPr/>
        </p:nvGrpSpPr>
        <p:grpSpPr>
          <a:xfrm>
            <a:off x="6830184" y="3636805"/>
            <a:ext cx="1772928" cy="702462"/>
            <a:chOff x="0" y="-47625"/>
            <a:chExt cx="867000" cy="343519"/>
          </a:xfrm>
        </p:grpSpPr>
        <p:sp>
          <p:nvSpPr>
            <p:cNvPr id="170" name="Google Shape;170;p28"/>
            <p:cNvSpPr/>
            <p:nvPr/>
          </p:nvSpPr>
          <p:spPr>
            <a:xfrm>
              <a:off x="0" y="0"/>
              <a:ext cx="866852" cy="295894"/>
            </a:xfrm>
            <a:custGeom>
              <a:rect b="b" l="l" r="r" t="t"/>
              <a:pathLst>
                <a:path extrusionOk="0" h="295894" w="866852">
                  <a:moveTo>
                    <a:pt x="0" y="0"/>
                  </a:moveTo>
                  <a:lnTo>
                    <a:pt x="866852" y="0"/>
                  </a:lnTo>
                  <a:lnTo>
                    <a:pt x="866852" y="295894"/>
                  </a:lnTo>
                  <a:lnTo>
                    <a:pt x="0" y="295894"/>
                  </a:lnTo>
                  <a:close/>
                </a:path>
              </a:pathLst>
            </a:custGeom>
            <a:solidFill>
              <a:srgbClr val="99DAFF"/>
            </a:solidFill>
            <a:ln>
              <a:noFill/>
            </a:ln>
          </p:spPr>
        </p:sp>
        <p:sp>
          <p:nvSpPr>
            <p:cNvPr id="171" name="Google Shape;171;p28"/>
            <p:cNvSpPr txBox="1"/>
            <p:nvPr/>
          </p:nvSpPr>
          <p:spPr>
            <a:xfrm>
              <a:off x="0" y="-47625"/>
              <a:ext cx="867000" cy="34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350" lIns="27350" spcFirstLastPara="1" rIns="27350" wrap="square" tIns="2735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346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Application</a:t>
              </a:r>
              <a:endParaRPr sz="754"/>
            </a:p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346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(FEL, Wakefield, ect)</a:t>
              </a:r>
              <a:endParaRPr sz="754"/>
            </a:p>
          </p:txBody>
        </p:sp>
      </p:grpSp>
      <p:sp>
        <p:nvSpPr>
          <p:cNvPr id="172" name="Google Shape;172;p28"/>
          <p:cNvSpPr txBox="1"/>
          <p:nvPr/>
        </p:nvSpPr>
        <p:spPr>
          <a:xfrm>
            <a:off x="4985825" y="4569436"/>
            <a:ext cx="23994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4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useful information for shot to shot fluctuation</a:t>
            </a:r>
            <a:endParaRPr sz="754"/>
          </a:p>
        </p:txBody>
      </p:sp>
      <p:sp>
        <p:nvSpPr>
          <p:cNvPr id="173" name="Google Shape;173;p28"/>
          <p:cNvSpPr txBox="1"/>
          <p:nvPr/>
        </p:nvSpPr>
        <p:spPr>
          <a:xfrm>
            <a:off x="1083687" y="3607654"/>
            <a:ext cx="657900" cy="2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4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Injector</a:t>
            </a:r>
            <a:endParaRPr sz="754"/>
          </a:p>
        </p:txBody>
      </p:sp>
      <p:sp>
        <p:nvSpPr>
          <p:cNvPr id="174" name="Google Shape;174;p28"/>
          <p:cNvSpPr txBox="1"/>
          <p:nvPr/>
        </p:nvSpPr>
        <p:spPr>
          <a:xfrm>
            <a:off x="1989490" y="4569436"/>
            <a:ext cx="23994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4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useful for fast corrections to injector line</a:t>
            </a:r>
            <a:endParaRPr sz="754"/>
          </a:p>
        </p:txBody>
      </p:sp>
      <p:sp>
        <p:nvSpPr>
          <p:cNvPr id="175" name="Google Shape;175;p28"/>
          <p:cNvSpPr txBox="1"/>
          <p:nvPr/>
        </p:nvSpPr>
        <p:spPr>
          <a:xfrm>
            <a:off x="7073088" y="1246300"/>
            <a:ext cx="1820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Koch &amp; Grünert (2023)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6" name="Google Shape;176;p28"/>
          <p:cNvSpPr txBox="1"/>
          <p:nvPr/>
        </p:nvSpPr>
        <p:spPr>
          <a:xfrm>
            <a:off x="250202" y="731225"/>
            <a:ext cx="8417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High intensity beams cause damage to conventional diagnostics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7" name="Google Shape;177;p28"/>
          <p:cNvSpPr txBox="1"/>
          <p:nvPr/>
        </p:nvSpPr>
        <p:spPr>
          <a:xfrm>
            <a:off x="250201" y="1544938"/>
            <a:ext cx="33510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2"/>
                </a:solidFill>
              </a:rPr>
              <a:t>Desired Diagnosable Quantities:</a:t>
            </a:r>
            <a:endParaRPr b="1"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b="1" lang="en" sz="1500">
                <a:solidFill>
                  <a:schemeClr val="dk2"/>
                </a:solidFill>
              </a:rPr>
              <a:t>Charge</a:t>
            </a:r>
            <a:r>
              <a:rPr lang="en" sz="1500">
                <a:solidFill>
                  <a:schemeClr val="dk2"/>
                </a:solidFill>
              </a:rPr>
              <a:t> — 0th moment (∫ρ dx)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b="1" lang="en" sz="1500">
                <a:solidFill>
                  <a:schemeClr val="dk2"/>
                </a:solidFill>
              </a:rPr>
              <a:t>Position</a:t>
            </a:r>
            <a:r>
              <a:rPr lang="en" sz="1500">
                <a:solidFill>
                  <a:schemeClr val="dk2"/>
                </a:solidFill>
              </a:rPr>
              <a:t> — 1st moment (⟨x⟩, beam centroid)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b="1" lang="en" sz="1500">
                <a:solidFill>
                  <a:schemeClr val="dk2"/>
                </a:solidFill>
              </a:rPr>
              <a:t>Spot size</a:t>
            </a:r>
            <a:r>
              <a:rPr lang="en" sz="1500">
                <a:solidFill>
                  <a:schemeClr val="dk2"/>
                </a:solidFill>
              </a:rPr>
              <a:t> — 2nd moment (⟨x²⟩ − ⟨x⟩², rms width)</a:t>
            </a:r>
            <a:endParaRPr sz="15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9"/>
          <p:cNvSpPr txBox="1"/>
          <p:nvPr>
            <p:ph type="title"/>
          </p:nvPr>
        </p:nvSpPr>
        <p:spPr>
          <a:xfrm>
            <a:off x="237525" y="71175"/>
            <a:ext cx="9072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Ionization-Based Monitors </a:t>
            </a:r>
            <a:r>
              <a:rPr lang="en" sz="1800">
                <a:solidFill>
                  <a:schemeClr val="dk2"/>
                </a:solidFill>
              </a:rPr>
              <a:t>(Decades of use in rings &amp; high-intensity accelerators)</a:t>
            </a:r>
            <a:endParaRPr/>
          </a:p>
        </p:txBody>
      </p:sp>
      <p:sp>
        <p:nvSpPr>
          <p:cNvPr id="183" name="Google Shape;183;p29"/>
          <p:cNvSpPr/>
          <p:nvPr/>
        </p:nvSpPr>
        <p:spPr>
          <a:xfrm>
            <a:off x="237525" y="642150"/>
            <a:ext cx="3848400" cy="2646300"/>
          </a:xfrm>
          <a:prstGeom prst="roundRect">
            <a:avLst>
              <a:gd fmla="val 2909" name="adj"/>
            </a:avLst>
          </a:prstGeom>
          <a:solidFill>
            <a:srgbClr val="BDD7EE"/>
          </a:solidFill>
          <a:ln>
            <a:noFill/>
          </a:ln>
        </p:spPr>
        <p:txBody>
          <a:bodyPr anchorCtr="0" anchor="t" bIns="152400" lIns="152400" spcFirstLastPara="1" rIns="152400" wrap="square" tIns="152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b="1" lang="en" sz="1200"/>
              <a:t>Prior Approaches (detect fluorescence)</a:t>
            </a:r>
            <a:endParaRPr sz="1200"/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en" sz="1200"/>
              <a:t>Ionization of trace amounts of residual gas in the vacuum provides information about beam.</a:t>
            </a:r>
            <a:r>
              <a:rPr baseline="30000" lang="en" sz="1200"/>
              <a:t>1,2,3,4,5</a:t>
            </a:r>
            <a:endParaRPr baseline="30000" sz="1200"/>
          </a:p>
          <a:p>
            <a:pPr indent="-187325" lvl="0" marL="1905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" sz="1200"/>
              <a:t>In some cases, gas is injected into chamber to boost signal</a:t>
            </a:r>
            <a:r>
              <a:rPr baseline="30000" lang="en" sz="1200"/>
              <a:t>6</a:t>
            </a:r>
            <a:endParaRPr baseline="30000" sz="1200"/>
          </a:p>
          <a:p>
            <a:pPr indent="-187325" lvl="0" marL="1905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" sz="1200"/>
              <a:t>Photons emitted in all directions → poor collection efficiency</a:t>
            </a:r>
            <a:r>
              <a:rPr baseline="30000" lang="en" sz="1200"/>
              <a:t>7,8</a:t>
            </a:r>
            <a:endParaRPr baseline="30000" sz="1200"/>
          </a:p>
          <a:p>
            <a:pPr indent="-187325" lvl="0" marL="1905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" sz="1200"/>
              <a:t>Low signal: needs long integration over many shots → not truly single-shot</a:t>
            </a:r>
            <a:r>
              <a:rPr baseline="30000" lang="en" sz="1200"/>
              <a:t>7,8</a:t>
            </a:r>
            <a:endParaRPr baseline="30000" sz="1200"/>
          </a:p>
          <a:p>
            <a:pPr indent="-187325" lvl="0" marL="1905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" sz="1200"/>
              <a:t>Light cannot respond to EM fields and thus there are no options for velocity mapping</a:t>
            </a:r>
            <a:endParaRPr sz="1200"/>
          </a:p>
        </p:txBody>
      </p:sp>
      <p:sp>
        <p:nvSpPr>
          <p:cNvPr id="184" name="Google Shape;184;p29"/>
          <p:cNvSpPr/>
          <p:nvPr/>
        </p:nvSpPr>
        <p:spPr>
          <a:xfrm>
            <a:off x="4210794" y="1668694"/>
            <a:ext cx="722400" cy="594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9"/>
          <p:cNvSpPr/>
          <p:nvPr/>
        </p:nvSpPr>
        <p:spPr>
          <a:xfrm>
            <a:off x="5058075" y="642149"/>
            <a:ext cx="3848400" cy="2646300"/>
          </a:xfrm>
          <a:prstGeom prst="roundRect">
            <a:avLst>
              <a:gd fmla="val 2909" name="adj"/>
            </a:avLst>
          </a:prstGeom>
          <a:solidFill>
            <a:srgbClr val="BDD7EE"/>
          </a:solidFill>
          <a:ln>
            <a:noFill/>
          </a:ln>
        </p:spPr>
        <p:txBody>
          <a:bodyPr anchorCtr="0" anchor="t" bIns="152400" lIns="152400" spcFirstLastPara="1" rIns="152400" wrap="square" tIns="152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Our Approach (</a:t>
            </a: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Detect ions &amp; e⁻ ) 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7325" lvl="0" marL="1905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Redirected by bias voltage, focused by an electrostatic lens column</a:t>
            </a:r>
            <a:r>
              <a:rPr lang="en" sz="1200"/>
              <a:t> </a:t>
            </a:r>
            <a:r>
              <a:rPr lang="en" sz="1200">
                <a:solidFill>
                  <a:schemeClr val="dk1"/>
                </a:solidFill>
              </a:rPr>
              <a:t>→ much higher collection efficiency</a:t>
            </a:r>
            <a:endParaRPr sz="1200"/>
          </a:p>
          <a:p>
            <a:pPr indent="-187325" lvl="0" marL="1905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" sz="1200">
                <a:solidFill>
                  <a:schemeClr val="dk1"/>
                </a:solidFill>
              </a:rPr>
              <a:t>Detect on a </a:t>
            </a: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micro-channel plate →</a:t>
            </a:r>
            <a:r>
              <a:rPr lang="en" sz="1200">
                <a:solidFill>
                  <a:schemeClr val="dk1"/>
                </a:solidFill>
              </a:rPr>
              <a:t> boost signal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7325" lvl="0" marL="1905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Single-shot recovery of charge, position &amp; spot size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7325" lvl="0" marL="1905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Enables </a:t>
            </a:r>
            <a:r>
              <a:rPr lang="en" sz="1200">
                <a:solidFill>
                  <a:schemeClr val="dk1"/>
                </a:solidFill>
              </a:rPr>
              <a:t>modular</a:t>
            </a: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magnification and </a:t>
            </a:r>
            <a:r>
              <a:rPr lang="en" sz="1200">
                <a:solidFill>
                  <a:schemeClr val="dk1"/>
                </a:solidFill>
              </a:rPr>
              <a:t>velocity mapping </a:t>
            </a: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modalities</a:t>
            </a:r>
            <a:endParaRPr sz="1200">
              <a:solidFill>
                <a:schemeClr val="dk1"/>
              </a:solidFill>
            </a:endParaRPr>
          </a:p>
          <a:p>
            <a:pPr indent="-187325" lvl="0" marL="1905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" sz="1200">
                <a:solidFill>
                  <a:schemeClr val="dk1"/>
                </a:solidFill>
              </a:rPr>
              <a:t>Interchangeable gas nozzle allows for custom interaction geometries </a:t>
            </a:r>
            <a:endParaRPr sz="1200">
              <a:solidFill>
                <a:schemeClr val="dk1"/>
              </a:solidFill>
            </a:endParaRPr>
          </a:p>
        </p:txBody>
      </p:sp>
      <p:pic>
        <p:nvPicPr>
          <p:cNvPr id="186" name="Google Shape;18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525" y="3359575"/>
            <a:ext cx="1916950" cy="1694951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9"/>
          <p:cNvSpPr/>
          <p:nvPr/>
        </p:nvSpPr>
        <p:spPr>
          <a:xfrm>
            <a:off x="2573851" y="4092000"/>
            <a:ext cx="6162000" cy="10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rPr>
              <a:t>[1] F. Hornstra &amp; W. H. DeLuca, Proc. VI HEACC (1967).   [2] B. Hochadel et al., Nucl. Instrum. Methods A 343, 401 (1994).   [3] I. Yamada et al., Phys. Rev. Accel. Beams 24, 042801 (2021).   [4] V. Shiltsev, Nucl. Instrum. Methods A 986, 164744 (2021).   [5] P. Scherkl et al., Phys. Rev. Accel. Beams 25, 052803 (2022).   [6] V. Tzoganis &amp; C. P. Welsch, Appl. Phys. Lett. 104 (2014).   [7] A. Variola, R. Jung &amp; G. Ferioli, Phys. Rev. ST Accel. Beams 10, 122801 (2007).   [8] A. Salehilashkajani et al., Appl. Phys. Lett. 120 (2022).   [9] P. Denham et al., Phys. Rev. Accel. Beams (2024).</a:t>
            </a:r>
            <a:endParaRPr b="0" i="0" sz="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9"/>
          <p:cNvSpPr/>
          <p:nvPr/>
        </p:nvSpPr>
        <p:spPr>
          <a:xfrm>
            <a:off x="5154600" y="4762950"/>
            <a:ext cx="1000500" cy="2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800"/>
              <a:buFont typeface="Arial"/>
              <a:buNone/>
            </a:pPr>
            <a:r>
              <a:rPr lang="en" sz="800">
                <a:solidFill>
                  <a:srgbClr val="808080"/>
                </a:solidFill>
              </a:rPr>
              <a:t>Image Source [3]</a:t>
            </a:r>
            <a:endParaRPr b="0" i="0" sz="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0"/>
          <p:cNvSpPr txBox="1"/>
          <p:nvPr>
            <p:ph type="title"/>
          </p:nvPr>
        </p:nvSpPr>
        <p:spPr>
          <a:xfrm>
            <a:off x="229500" y="325648"/>
            <a:ext cx="8879400" cy="62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Beyond transverse diagnostics: a versatile platform</a:t>
            </a:r>
            <a:endParaRPr/>
          </a:p>
        </p:txBody>
      </p:sp>
      <p:pic>
        <p:nvPicPr>
          <p:cNvPr id="194" name="Google Shape;19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4675" y="2694937"/>
            <a:ext cx="3406199" cy="2408323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0"/>
          <p:cNvSpPr txBox="1"/>
          <p:nvPr/>
        </p:nvSpPr>
        <p:spPr>
          <a:xfrm>
            <a:off x="298250" y="892500"/>
            <a:ext cx="4752900" cy="44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n" sz="1600">
                <a:solidFill>
                  <a:schemeClr val="dk2"/>
                </a:solidFill>
              </a:rPr>
              <a:t>The ionization mechanism (field vs. impact-ionization) balance is set by the bunch's peak space-charge field, making the ionization signature a sensitive probe of peak current and longitudinal compression</a:t>
            </a:r>
            <a:endParaRPr sz="16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n" sz="1600">
                <a:solidFill>
                  <a:schemeClr val="dk2"/>
                </a:solidFill>
              </a:rPr>
              <a:t>Streaking the ionization products maps arrival time → transverse position, recovering the single-shot temporal current profile and bunch length</a:t>
            </a:r>
            <a:endParaRPr sz="16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n" sz="1600">
                <a:solidFill>
                  <a:schemeClr val="dk2"/>
                </a:solidFill>
              </a:rPr>
              <a:t>Resolution of multiple ionization products via different ionization mechanisms. This device also acts as a platform to investigate the physics of different ionization pathway</a:t>
            </a:r>
            <a:endParaRPr sz="16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96" name="Google Shape;19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7307" y="991863"/>
            <a:ext cx="2829529" cy="183777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0"/>
          <p:cNvSpPr txBox="1"/>
          <p:nvPr/>
        </p:nvSpPr>
        <p:spPr>
          <a:xfrm>
            <a:off x="2820463" y="5231563"/>
            <a:ext cx="2196000" cy="2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25" lIns="66925" spcFirstLastPara="1" rIns="66925" wrap="square" tIns="669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25"/>
          </a:p>
        </p:txBody>
      </p:sp>
      <p:sp>
        <p:nvSpPr>
          <p:cNvPr id="198" name="Google Shape;198;p30"/>
          <p:cNvSpPr txBox="1"/>
          <p:nvPr/>
        </p:nvSpPr>
        <p:spPr>
          <a:xfrm>
            <a:off x="7905000" y="1027200"/>
            <a:ext cx="1239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25" lIns="66925" spcFirstLastPara="1" rIns="66925" wrap="square" tIns="669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78">
                <a:solidFill>
                  <a:srgbClr val="595959"/>
                </a:solidFill>
              </a:rPr>
              <a:t>S. Li (2022)</a:t>
            </a:r>
            <a:endParaRPr sz="1418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1"/>
          <p:cNvSpPr txBox="1"/>
          <p:nvPr>
            <p:ph type="title"/>
          </p:nvPr>
        </p:nvSpPr>
        <p:spPr>
          <a:xfrm>
            <a:off x="311700" y="228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Gas Sheet Monitor (GSM) </a:t>
            </a:r>
            <a:endParaRPr/>
          </a:p>
        </p:txBody>
      </p:sp>
      <p:sp>
        <p:nvSpPr>
          <p:cNvPr id="204" name="Google Shape;204;p31"/>
          <p:cNvSpPr txBox="1"/>
          <p:nvPr/>
        </p:nvSpPr>
        <p:spPr>
          <a:xfrm>
            <a:off x="256501" y="692500"/>
            <a:ext cx="85206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Electrostatic optics tunable for imaging and velocity mapping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Imaging ions or electrons possible by inverting polarity of voltage bias</a:t>
            </a:r>
            <a:endParaRPr sz="1800">
              <a:solidFill>
                <a:srgbClr val="595959"/>
              </a:solidFill>
            </a:endParaRPr>
          </a:p>
        </p:txBody>
      </p:sp>
      <p:pic>
        <p:nvPicPr>
          <p:cNvPr id="205" name="Google Shape;20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0613" y="1472800"/>
            <a:ext cx="6142768" cy="336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Gas Sheet Monitor (GSM) schematic</a:t>
            </a:r>
            <a:endParaRPr/>
          </a:p>
        </p:txBody>
      </p:sp>
      <p:pic>
        <p:nvPicPr>
          <p:cNvPr id="211" name="Google Shape;21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8425" y="1017725"/>
            <a:ext cx="3346795" cy="3252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2445" y="1144949"/>
            <a:ext cx="3873475" cy="3009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2" title="Combined_Logos.jpg"/>
          <p:cNvPicPr preferRelativeResize="0"/>
          <p:nvPr/>
        </p:nvPicPr>
        <p:blipFill rotWithShape="1">
          <a:blip r:embed="rId5">
            <a:alphaModFix/>
          </a:blip>
          <a:srcRect b="48951" l="49174" r="0" t="0"/>
          <a:stretch/>
        </p:blipFill>
        <p:spPr>
          <a:xfrm>
            <a:off x="0" y="4270700"/>
            <a:ext cx="3317028" cy="87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3"/>
          <p:cNvSpPr/>
          <p:nvPr/>
        </p:nvSpPr>
        <p:spPr>
          <a:xfrm flipH="1">
            <a:off x="1894036" y="2107901"/>
            <a:ext cx="1687074" cy="1371489"/>
          </a:xfrm>
          <a:custGeom>
            <a:rect b="b" l="l" r="r" t="t"/>
            <a:pathLst>
              <a:path extrusionOk="0" h="3407427" w="4191489">
                <a:moveTo>
                  <a:pt x="4191489" y="0"/>
                </a:moveTo>
                <a:lnTo>
                  <a:pt x="0" y="0"/>
                </a:lnTo>
                <a:lnTo>
                  <a:pt x="0" y="3407427"/>
                </a:lnTo>
                <a:lnTo>
                  <a:pt x="4191489" y="3407427"/>
                </a:lnTo>
                <a:lnTo>
                  <a:pt x="4191489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9" name="Google Shape;219;p33"/>
          <p:cNvSpPr/>
          <p:nvPr/>
        </p:nvSpPr>
        <p:spPr>
          <a:xfrm>
            <a:off x="3581110" y="2107900"/>
            <a:ext cx="2788250" cy="2548235"/>
          </a:xfrm>
          <a:custGeom>
            <a:rect b="b" l="l" r="r" t="t"/>
            <a:pathLst>
              <a:path extrusionOk="0" h="6331019" w="6927328">
                <a:moveTo>
                  <a:pt x="0" y="0"/>
                </a:moveTo>
                <a:lnTo>
                  <a:pt x="6927328" y="0"/>
                </a:lnTo>
                <a:lnTo>
                  <a:pt x="6927328" y="6331019"/>
                </a:lnTo>
                <a:lnTo>
                  <a:pt x="0" y="6331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0" name="Google Shape;220;p33"/>
          <p:cNvSpPr/>
          <p:nvPr/>
        </p:nvSpPr>
        <p:spPr>
          <a:xfrm flipH="1">
            <a:off x="47397" y="2107901"/>
            <a:ext cx="1852011" cy="1371489"/>
          </a:xfrm>
          <a:custGeom>
            <a:rect b="b" l="l" r="r" t="t"/>
            <a:pathLst>
              <a:path extrusionOk="0" h="3407427" w="4601270">
                <a:moveTo>
                  <a:pt x="4601270" y="0"/>
                </a:moveTo>
                <a:lnTo>
                  <a:pt x="0" y="0"/>
                </a:lnTo>
                <a:lnTo>
                  <a:pt x="0" y="3407427"/>
                </a:lnTo>
                <a:lnTo>
                  <a:pt x="4601270" y="3407427"/>
                </a:lnTo>
                <a:lnTo>
                  <a:pt x="460127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1" name="Google Shape;221;p33"/>
          <p:cNvSpPr/>
          <p:nvPr/>
        </p:nvSpPr>
        <p:spPr>
          <a:xfrm>
            <a:off x="53295" y="3475016"/>
            <a:ext cx="3539085" cy="1176746"/>
          </a:xfrm>
          <a:custGeom>
            <a:rect b="b" l="l" r="r" t="t"/>
            <a:pathLst>
              <a:path extrusionOk="0" h="2923592" w="8792759">
                <a:moveTo>
                  <a:pt x="0" y="0"/>
                </a:moveTo>
                <a:lnTo>
                  <a:pt x="8792759" y="0"/>
                </a:lnTo>
                <a:lnTo>
                  <a:pt x="8792759" y="2923592"/>
                </a:lnTo>
                <a:lnTo>
                  <a:pt x="0" y="29235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2" name="Google Shape;222;p33"/>
          <p:cNvSpPr txBox="1"/>
          <p:nvPr>
            <p:ph idx="4294967295" type="title"/>
          </p:nvPr>
        </p:nvSpPr>
        <p:spPr>
          <a:xfrm>
            <a:off x="311700" y="319675"/>
            <a:ext cx="8520600" cy="572700"/>
          </a:xfrm>
          <a:prstGeom prst="rect">
            <a:avLst/>
          </a:prstGeom>
        </p:spPr>
        <p:txBody>
          <a:bodyPr anchorCtr="0" anchor="ctr" bIns="22850" lIns="45725" spcFirstLastPara="1" rIns="45725" wrap="square" tIns="2285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Arial"/>
                <a:ea typeface="Arial"/>
                <a:cs typeface="Arial"/>
                <a:sym typeface="Arial"/>
              </a:rPr>
              <a:t>Gas: shape, timing, and vacuum considerations. 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33"/>
          <p:cNvSpPr txBox="1"/>
          <p:nvPr/>
        </p:nvSpPr>
        <p:spPr>
          <a:xfrm>
            <a:off x="106500" y="672600"/>
            <a:ext cx="8725800" cy="17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Piezo valve produces 40-400μs pulses nitrogen gas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Nozzles shape gas into a sheet ~500μm with density ~ 10</a:t>
            </a:r>
            <a:r>
              <a:rPr baseline="30000" lang="en" sz="1800">
                <a:solidFill>
                  <a:srgbClr val="595959"/>
                </a:solidFill>
              </a:rPr>
              <a:t>15</a:t>
            </a:r>
            <a:r>
              <a:rPr lang="en" sz="1800">
                <a:solidFill>
                  <a:srgbClr val="595959"/>
                </a:solidFill>
              </a:rPr>
              <a:t>cm</a:t>
            </a:r>
            <a:r>
              <a:rPr baseline="30000" lang="en" sz="1800">
                <a:solidFill>
                  <a:srgbClr val="595959"/>
                </a:solidFill>
              </a:rPr>
              <a:t>-3</a:t>
            </a:r>
            <a:r>
              <a:rPr lang="en" sz="1800">
                <a:solidFill>
                  <a:srgbClr val="595959"/>
                </a:solidFill>
              </a:rPr>
              <a:t> 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Short pulses decrease load on turbomolecular pumps to maintain vacuum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Gas trigger is tunable to ensure highest gas density at the beams time of arrival</a:t>
            </a:r>
            <a:endParaRPr sz="1800">
              <a:solidFill>
                <a:srgbClr val="595959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</p:txBody>
      </p:sp>
      <p:pic>
        <p:nvPicPr>
          <p:cNvPr id="224" name="Google Shape;224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69350" y="2107900"/>
            <a:ext cx="2727251" cy="2166198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3"/>
          <p:cNvSpPr txBox="1"/>
          <p:nvPr/>
        </p:nvSpPr>
        <p:spPr>
          <a:xfrm>
            <a:off x="4064863" y="4656113"/>
            <a:ext cx="1820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</a:rPr>
              <a:t>N. Burger (2022)</a:t>
            </a:r>
            <a:endParaRPr sz="1800">
              <a:solidFill>
                <a:srgbClr val="595959"/>
              </a:solidFill>
            </a:endParaRPr>
          </a:p>
        </p:txBody>
      </p:sp>
      <p:sp>
        <p:nvSpPr>
          <p:cNvPr id="226" name="Google Shape;226;p33"/>
          <p:cNvSpPr txBox="1"/>
          <p:nvPr/>
        </p:nvSpPr>
        <p:spPr>
          <a:xfrm>
            <a:off x="7011588" y="4413938"/>
            <a:ext cx="1820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</a:rPr>
              <a:t>P. Denham (2024)</a:t>
            </a:r>
            <a:endParaRPr sz="18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4"/>
          <p:cNvSpPr/>
          <p:nvPr/>
        </p:nvSpPr>
        <p:spPr>
          <a:xfrm>
            <a:off x="1309807" y="1602575"/>
            <a:ext cx="1982859" cy="3146711"/>
          </a:xfrm>
          <a:custGeom>
            <a:rect b="b" l="l" r="r" t="t"/>
            <a:pathLst>
              <a:path extrusionOk="0" h="7674904" w="4836241">
                <a:moveTo>
                  <a:pt x="0" y="0"/>
                </a:moveTo>
                <a:lnTo>
                  <a:pt x="4836241" y="0"/>
                </a:lnTo>
                <a:lnTo>
                  <a:pt x="4836241" y="7674905"/>
                </a:lnTo>
                <a:lnTo>
                  <a:pt x="0" y="76749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2" name="Google Shape;232;p34"/>
          <p:cNvSpPr/>
          <p:nvPr/>
        </p:nvSpPr>
        <p:spPr>
          <a:xfrm>
            <a:off x="3336576" y="1602575"/>
            <a:ext cx="586105" cy="3146711"/>
          </a:xfrm>
          <a:custGeom>
            <a:rect b="b" l="l" r="r" t="t"/>
            <a:pathLst>
              <a:path extrusionOk="0" h="7674904" w="1429524">
                <a:moveTo>
                  <a:pt x="0" y="0"/>
                </a:moveTo>
                <a:lnTo>
                  <a:pt x="1429524" y="0"/>
                </a:lnTo>
                <a:lnTo>
                  <a:pt x="1429524" y="7674905"/>
                </a:lnTo>
                <a:lnTo>
                  <a:pt x="0" y="76749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4270" l="-34740" r="-10320" t="-2741"/>
            </a:stretch>
          </a:blipFill>
          <a:ln>
            <a:noFill/>
          </a:ln>
        </p:spPr>
      </p:sp>
      <p:sp>
        <p:nvSpPr>
          <p:cNvPr id="233" name="Google Shape;233;p34"/>
          <p:cNvSpPr/>
          <p:nvPr/>
        </p:nvSpPr>
        <p:spPr>
          <a:xfrm>
            <a:off x="6661124" y="3811776"/>
            <a:ext cx="2411379" cy="1224153"/>
          </a:xfrm>
          <a:custGeom>
            <a:rect b="b" l="l" r="r" t="t"/>
            <a:pathLst>
              <a:path extrusionOk="0" h="4114800" w="7971500">
                <a:moveTo>
                  <a:pt x="0" y="0"/>
                </a:moveTo>
                <a:lnTo>
                  <a:pt x="7971500" y="0"/>
                </a:lnTo>
                <a:lnTo>
                  <a:pt x="79715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-320" t="0"/>
            </a:stretch>
          </a:blipFill>
          <a:ln>
            <a:noFill/>
          </a:ln>
        </p:spPr>
      </p:sp>
      <p:sp>
        <p:nvSpPr>
          <p:cNvPr id="234" name="Google Shape;234;p34"/>
          <p:cNvSpPr/>
          <p:nvPr/>
        </p:nvSpPr>
        <p:spPr>
          <a:xfrm>
            <a:off x="4018900" y="3812975"/>
            <a:ext cx="2451236" cy="1221756"/>
          </a:xfrm>
          <a:custGeom>
            <a:rect b="b" l="l" r="r" t="t"/>
            <a:pathLst>
              <a:path extrusionOk="0" h="4005757" w="7971500">
                <a:moveTo>
                  <a:pt x="0" y="0"/>
                </a:moveTo>
                <a:lnTo>
                  <a:pt x="7971500" y="0"/>
                </a:lnTo>
                <a:lnTo>
                  <a:pt x="7971500" y="4005757"/>
                </a:lnTo>
                <a:lnTo>
                  <a:pt x="0" y="40057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1680" l="0" r="-1460" t="-3130"/>
            </a:stretch>
          </a:blipFill>
          <a:ln>
            <a:noFill/>
          </a:ln>
        </p:spPr>
      </p:sp>
      <p:sp>
        <p:nvSpPr>
          <p:cNvPr id="235" name="Google Shape;235;p34"/>
          <p:cNvSpPr txBox="1"/>
          <p:nvPr/>
        </p:nvSpPr>
        <p:spPr>
          <a:xfrm>
            <a:off x="1670045" y="2205676"/>
            <a:ext cx="3330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16" u="none" cap="none" strike="noStrike">
                <a:solidFill>
                  <a:srgbClr val="000000"/>
                </a:solidFill>
                <a:latin typeface="B612"/>
                <a:ea typeface="B612"/>
                <a:cs typeface="B612"/>
                <a:sym typeface="B612"/>
              </a:rPr>
              <a:t>{</a:t>
            </a:r>
            <a:endParaRPr sz="574"/>
          </a:p>
        </p:txBody>
      </p:sp>
      <p:sp>
        <p:nvSpPr>
          <p:cNvPr id="236" name="Google Shape;236;p34"/>
          <p:cNvSpPr txBox="1"/>
          <p:nvPr/>
        </p:nvSpPr>
        <p:spPr>
          <a:xfrm>
            <a:off x="1670045" y="3085405"/>
            <a:ext cx="3330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16" u="none" cap="none" strike="noStrike">
                <a:solidFill>
                  <a:srgbClr val="000000"/>
                </a:solidFill>
                <a:latin typeface="B612"/>
                <a:ea typeface="B612"/>
                <a:cs typeface="B612"/>
                <a:sym typeface="B612"/>
              </a:rPr>
              <a:t>{</a:t>
            </a:r>
            <a:endParaRPr sz="574"/>
          </a:p>
        </p:txBody>
      </p:sp>
      <p:sp>
        <p:nvSpPr>
          <p:cNvPr id="237" name="Google Shape;237;p34"/>
          <p:cNvSpPr txBox="1"/>
          <p:nvPr/>
        </p:nvSpPr>
        <p:spPr>
          <a:xfrm>
            <a:off x="1670045" y="3882606"/>
            <a:ext cx="3330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16" u="none" cap="none" strike="noStrike">
                <a:solidFill>
                  <a:srgbClr val="000000"/>
                </a:solidFill>
                <a:latin typeface="B612"/>
                <a:ea typeface="B612"/>
                <a:cs typeface="B612"/>
                <a:sym typeface="B612"/>
              </a:rPr>
              <a:t>{</a:t>
            </a:r>
            <a:endParaRPr sz="574"/>
          </a:p>
        </p:txBody>
      </p:sp>
      <p:sp>
        <p:nvSpPr>
          <p:cNvPr id="238" name="Google Shape;238;p34"/>
          <p:cNvSpPr txBox="1"/>
          <p:nvPr/>
        </p:nvSpPr>
        <p:spPr>
          <a:xfrm>
            <a:off x="61" y="4035130"/>
            <a:ext cx="1670100" cy="4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2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Repeller, Extractor, and Collimator</a:t>
            </a:r>
            <a:endParaRPr sz="574"/>
          </a:p>
        </p:txBody>
      </p:sp>
      <p:sp>
        <p:nvSpPr>
          <p:cNvPr id="239" name="Google Shape;239;p34"/>
          <p:cNvSpPr txBox="1"/>
          <p:nvPr/>
        </p:nvSpPr>
        <p:spPr>
          <a:xfrm>
            <a:off x="123" y="3374337"/>
            <a:ext cx="1670100" cy="1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2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Einzel Triplet 1</a:t>
            </a:r>
            <a:endParaRPr sz="574"/>
          </a:p>
        </p:txBody>
      </p:sp>
      <p:sp>
        <p:nvSpPr>
          <p:cNvPr id="240" name="Google Shape;240;p34"/>
          <p:cNvSpPr txBox="1"/>
          <p:nvPr/>
        </p:nvSpPr>
        <p:spPr>
          <a:xfrm>
            <a:off x="0" y="2484110"/>
            <a:ext cx="1670100" cy="1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2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Einzel Triplet 2</a:t>
            </a:r>
            <a:endParaRPr sz="574"/>
          </a:p>
        </p:txBody>
      </p:sp>
      <p:sp>
        <p:nvSpPr>
          <p:cNvPr id="241" name="Google Shape;241;p34"/>
          <p:cNvSpPr txBox="1"/>
          <p:nvPr>
            <p:ph idx="4294967295" type="title"/>
          </p:nvPr>
        </p:nvSpPr>
        <p:spPr>
          <a:xfrm>
            <a:off x="311700" y="329125"/>
            <a:ext cx="8520600" cy="572700"/>
          </a:xfrm>
          <a:prstGeom prst="rect">
            <a:avLst/>
          </a:prstGeom>
        </p:spPr>
        <p:txBody>
          <a:bodyPr anchorCtr="0" anchor="ctr" bIns="22850" lIns="45725" spcFirstLastPara="1" rIns="45725" wrap="square" tIns="2285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Arial"/>
                <a:ea typeface="Arial"/>
                <a:cs typeface="Arial"/>
                <a:sym typeface="Arial"/>
              </a:rPr>
              <a:t>Electrostatic Lens Column</a:t>
            </a:r>
            <a:endParaRPr/>
          </a:p>
        </p:txBody>
      </p:sp>
      <p:sp>
        <p:nvSpPr>
          <p:cNvPr id="242" name="Google Shape;242;p34"/>
          <p:cNvSpPr txBox="1"/>
          <p:nvPr/>
        </p:nvSpPr>
        <p:spPr>
          <a:xfrm>
            <a:off x="249026" y="753350"/>
            <a:ext cx="8632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Create fieldmaps in Poisson Superfish then model transport in GPT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Confirm imaging and velocity mapping with cosine-like and sine-like ray tracing</a:t>
            </a:r>
            <a:endParaRPr sz="1800">
              <a:solidFill>
                <a:srgbClr val="595959"/>
              </a:solidFill>
            </a:endParaRPr>
          </a:p>
        </p:txBody>
      </p:sp>
      <p:pic>
        <p:nvPicPr>
          <p:cNvPr id="243" name="Google Shape;243;p34" title="CS_solutions_1925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42606" y="1678050"/>
            <a:ext cx="2203822" cy="203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4" title="CS_VMI_solutions_1925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85541" y="1688675"/>
            <a:ext cx="2162555" cy="2014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