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70" r:id="rId3"/>
  </p:sldMasterIdLst>
  <p:notesMasterIdLst>
    <p:notesMasterId r:id="rId20"/>
  </p:notesMasterIdLst>
  <p:sldIdLst>
    <p:sldId id="257" r:id="rId4"/>
    <p:sldId id="280" r:id="rId5"/>
    <p:sldId id="278" r:id="rId6"/>
    <p:sldId id="279" r:id="rId7"/>
    <p:sldId id="259" r:id="rId8"/>
    <p:sldId id="286" r:id="rId9"/>
    <p:sldId id="263" r:id="rId10"/>
    <p:sldId id="287" r:id="rId11"/>
    <p:sldId id="288" r:id="rId12"/>
    <p:sldId id="290" r:id="rId13"/>
    <p:sldId id="264" r:id="rId14"/>
    <p:sldId id="271" r:id="rId15"/>
    <p:sldId id="284" r:id="rId16"/>
    <p:sldId id="276" r:id="rId17"/>
    <p:sldId id="289" r:id="rId18"/>
    <p:sldId id="291" r:id="rId19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91176" autoAdjust="0"/>
  </p:normalViewPr>
  <p:slideViewPr>
    <p:cSldViewPr snapToGrid="0">
      <p:cViewPr varScale="1">
        <p:scale>
          <a:sx n="58" d="100"/>
          <a:sy n="58" d="100"/>
        </p:scale>
        <p:origin x="10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A73BA-417B-40D9-9FED-E1A0D3086DDF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BC138-9A88-46C0-A7D7-A2CC4889A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707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BC138-9A88-46C0-A7D7-A2CC4889A99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889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8193F4-C454-7A41-B22F-8D308B5D864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472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BC138-9A88-46C0-A7D7-A2CC4889A99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546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8193F4-C454-7A41-B22F-8D308B5D864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75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29791"/>
            <a:ext cx="10363200" cy="147066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/>
                </a:solidFill>
                <a:latin typeface="Arial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036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43328"/>
            <a:ext cx="5384800" cy="4144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43328"/>
            <a:ext cx="5384800" cy="4144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725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60918" y="855347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766733" y="1227845"/>
            <a:ext cx="6815667" cy="5401555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918" y="2135506"/>
            <a:ext cx="4011084" cy="4189095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8098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389717" y="5105400"/>
            <a:ext cx="7315200" cy="56769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914400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673090"/>
            <a:ext cx="7315200" cy="80391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391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09B982-5D90-25EB-BA53-7803B9DA0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E9227-7DF0-1D40-A18D-4F9F9AC61534}" type="datetimeFigureOut"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A40A93-5D4B-F2FA-10E6-F1FFF81DF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D91294-C560-711A-B371-2253D442A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D6510-50A7-6A44-819C-B6C14C57E2D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096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1440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43328"/>
            <a:ext cx="10972800" cy="39319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302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>
                <a:latin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bg2"/>
                </a:solidFill>
                <a:latin typeface="Arial"/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4694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43328"/>
            <a:ext cx="5384800" cy="4023360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43328"/>
            <a:ext cx="5384800" cy="4023360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911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918" y="855347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227845"/>
            <a:ext cx="6815667" cy="5401555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918" y="2135506"/>
            <a:ext cx="4011084" cy="4189095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3539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5105400"/>
            <a:ext cx="7315200" cy="56769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914400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673090"/>
            <a:ext cx="7315200" cy="80391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1508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972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1440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43328"/>
            <a:ext cx="10972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2556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>
                <a:latin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bg2"/>
                </a:solidFill>
                <a:latin typeface="Arial"/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3180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660400" y="1600200"/>
            <a:ext cx="10515600" cy="233680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/>
          <a:p>
            <a:r>
              <a:rPr lang="en-US" dirty="0"/>
              <a:t>Insert your</a:t>
            </a:r>
            <a:br>
              <a:rPr lang="en-US" dirty="0"/>
            </a:br>
            <a:r>
              <a:rPr lang="en-US" dirty="0"/>
              <a:t>headline here</a:t>
            </a:r>
            <a:br>
              <a:rPr lang="en-US" dirty="0"/>
            </a:br>
            <a:r>
              <a:rPr lang="en-US" dirty="0"/>
              <a:t>up to 3 lines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660400" y="4445000"/>
            <a:ext cx="10515600" cy="6096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Insert your subtitle or any additional description text here up to</a:t>
            </a:r>
            <a:br>
              <a:rPr lang="en-US" dirty="0"/>
            </a:br>
            <a:r>
              <a:rPr lang="en-US" dirty="0"/>
              <a:t>two lines of text or you can delete this text box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838200" y="4140200"/>
            <a:ext cx="7493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9"/>
          <p:cNvSpPr txBox="1">
            <a:spLocks/>
          </p:cNvSpPr>
          <p:nvPr/>
        </p:nvSpPr>
        <p:spPr>
          <a:xfrm>
            <a:off x="653845" y="5562600"/>
            <a:ext cx="10515600" cy="609601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50000"/>
              </a:lnSpc>
              <a:spcAft>
                <a:spcPts val="0"/>
              </a:spcAft>
            </a:pPr>
            <a:r>
              <a:rPr lang="en-US" sz="1400" b="0" i="0" cap="all" baseline="0" dirty="0">
                <a:latin typeface="Arial Black" charset="0"/>
              </a:rPr>
              <a:t>Presenter or speaker name</a:t>
            </a:r>
          </a:p>
          <a:p>
            <a:pPr fontAlgn="auto">
              <a:lnSpc>
                <a:spcPct val="30000"/>
              </a:lnSpc>
              <a:spcAft>
                <a:spcPts val="0"/>
              </a:spcAft>
            </a:pPr>
            <a:r>
              <a:rPr lang="en-US" sz="1400" dirty="0"/>
              <a:t>Position/Role,</a:t>
            </a:r>
            <a:r>
              <a:rPr lang="en-US" sz="1400" baseline="0" dirty="0"/>
              <a:t> The University of Texas at Austin</a:t>
            </a:r>
            <a:endParaRPr lang="en-US" sz="1400" dirty="0"/>
          </a:p>
        </p:txBody>
      </p:sp>
      <p:sp>
        <p:nvSpPr>
          <p:cNvPr id="16" name="Text Placeholder 9"/>
          <p:cNvSpPr txBox="1">
            <a:spLocks/>
          </p:cNvSpPr>
          <p:nvPr/>
        </p:nvSpPr>
        <p:spPr>
          <a:xfrm>
            <a:off x="731520" y="609600"/>
            <a:ext cx="10437925" cy="51906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1600" b="0" i="0" cap="all" baseline="0" dirty="0">
                <a:latin typeface="Arial Black" charset="0"/>
              </a:rPr>
              <a:t>Month 20xx</a:t>
            </a:r>
            <a:endParaRPr lang="en-US" sz="1600" b="0" dirty="0"/>
          </a:p>
        </p:txBody>
      </p:sp>
    </p:spTree>
    <p:extLst>
      <p:ext uri="{BB962C8B-B14F-4D97-AF65-F5344CB8AC3E}">
        <p14:creationId xmlns:p14="http://schemas.microsoft.com/office/powerpoint/2010/main" val="1826817578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1219170" rtl="0" eaLnBrk="1" latinLnBrk="0" hangingPunct="1">
        <a:lnSpc>
          <a:spcPts val="5333"/>
        </a:lnSpc>
        <a:spcBef>
          <a:spcPct val="0"/>
        </a:spcBef>
        <a:buNone/>
        <a:defRPr sz="6400" b="1" i="0" kern="800" cap="all" normalizeH="0" baseline="0">
          <a:solidFill>
            <a:schemeClr val="bg1"/>
          </a:solidFill>
          <a:latin typeface="Arial Black" charset="0"/>
          <a:ea typeface="Arial Black" charset="0"/>
          <a:cs typeface="Arial Black" charset="0"/>
        </a:defRPr>
      </a:lvl1pPr>
    </p:titleStyle>
    <p:bodyStyle>
      <a:lvl1pPr marL="0" indent="0" algn="l" defTabSz="1219170" rtl="0" eaLnBrk="1" latinLnBrk="0" hangingPunct="1">
        <a:lnSpc>
          <a:spcPct val="90000"/>
        </a:lnSpc>
        <a:spcBef>
          <a:spcPts val="1333"/>
        </a:spcBef>
        <a:buFont typeface="Arial"/>
        <a:buNone/>
        <a:defRPr sz="1867" b="0" i="0" kern="1200" baseline="0">
          <a:solidFill>
            <a:schemeClr val="bg1"/>
          </a:solidFill>
          <a:latin typeface="Arial" charset="0"/>
          <a:ea typeface="Arial" charset="0"/>
          <a:cs typeface="Arial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3200" b="0" i="0" kern="1200">
          <a:solidFill>
            <a:schemeClr val="bg1"/>
          </a:solidFill>
          <a:latin typeface="Arial" charset="0"/>
          <a:ea typeface="Arial" charset="0"/>
          <a:cs typeface="Arial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667" b="0" i="0" kern="1200">
          <a:solidFill>
            <a:schemeClr val="bg1"/>
          </a:solidFill>
          <a:latin typeface="Arial" charset="0"/>
          <a:ea typeface="Arial" charset="0"/>
          <a:cs typeface="Arial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b="0" i="0" kern="1200">
          <a:solidFill>
            <a:schemeClr val="bg1"/>
          </a:solidFill>
          <a:latin typeface="Arial" charset="0"/>
          <a:ea typeface="Arial" charset="0"/>
          <a:cs typeface="Arial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b="0" i="0" kern="1200">
          <a:solidFill>
            <a:schemeClr val="bg1"/>
          </a:solidFill>
          <a:latin typeface="Arial" charset="0"/>
          <a:ea typeface="Arial" charset="0"/>
          <a:cs typeface="Arial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9144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40280"/>
            <a:ext cx="10972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82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</p:sldLayoutIdLst>
  <p:txStyles>
    <p:titleStyle>
      <a:lvl1pPr algn="l" defTabSz="609585" rtl="0" eaLnBrk="1" latinLnBrk="0" hangingPunct="1">
        <a:spcBef>
          <a:spcPct val="0"/>
        </a:spcBef>
        <a:buNone/>
        <a:defRPr sz="5867" kern="1200">
          <a:solidFill>
            <a:schemeClr val="bg2"/>
          </a:solidFill>
          <a:latin typeface="Arial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bg2"/>
          </a:solidFill>
          <a:latin typeface="Arial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bg2"/>
          </a:solidFill>
          <a:latin typeface="Arial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bg2"/>
          </a:solidFill>
          <a:latin typeface="Arial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bg2"/>
          </a:solidFill>
          <a:latin typeface="Arial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bg2"/>
          </a:solidFill>
          <a:latin typeface="Arial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9144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39963"/>
            <a:ext cx="109728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56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</p:sldLayoutIdLst>
  <p:txStyles>
    <p:titleStyle>
      <a:lvl1pPr algn="l" defTabSz="609585" rtl="0" eaLnBrk="1" latinLnBrk="0" hangingPunct="1">
        <a:spcBef>
          <a:spcPct val="0"/>
        </a:spcBef>
        <a:buNone/>
        <a:defRPr sz="5867" kern="120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90.png"/><Relationship Id="rId3" Type="http://schemas.openxmlformats.org/officeDocument/2006/relationships/image" Target="../media/image87.png"/><Relationship Id="rId7" Type="http://schemas.openxmlformats.org/officeDocument/2006/relationships/image" Target="../media/image98.png"/><Relationship Id="rId12" Type="http://schemas.openxmlformats.org/officeDocument/2006/relationships/image" Target="../media/image89.pn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7.png"/><Relationship Id="rId11" Type="http://schemas.openxmlformats.org/officeDocument/2006/relationships/image" Target="../media/image88.png"/><Relationship Id="rId5" Type="http://schemas.openxmlformats.org/officeDocument/2006/relationships/image" Target="../media/image96.png"/><Relationship Id="rId15" Type="http://schemas.openxmlformats.org/officeDocument/2006/relationships/image" Target="../media/image4.jp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9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18" Type="http://schemas.openxmlformats.org/officeDocument/2006/relationships/image" Target="../media/image19.png"/><Relationship Id="rId3" Type="http://schemas.openxmlformats.org/officeDocument/2006/relationships/image" Target="../media/image13.jpg"/><Relationship Id="rId21" Type="http://schemas.openxmlformats.org/officeDocument/2006/relationships/image" Target="../media/image22.jpg"/><Relationship Id="rId12" Type="http://schemas.openxmlformats.org/officeDocument/2006/relationships/image" Target="../media/image120.PNG"/><Relationship Id="rId17" Type="http://schemas.openxmlformats.org/officeDocument/2006/relationships/image" Target="../media/image17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1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0.png"/><Relationship Id="rId11" Type="http://schemas.openxmlformats.org/officeDocument/2006/relationships/image" Target="../media/image11.png"/><Relationship Id="rId24" Type="http://schemas.openxmlformats.org/officeDocument/2006/relationships/image" Target="../media/image25.png"/><Relationship Id="rId15" Type="http://schemas.openxmlformats.org/officeDocument/2006/relationships/image" Target="../media/image17.png"/><Relationship Id="rId23" Type="http://schemas.openxmlformats.org/officeDocument/2006/relationships/image" Target="../media/image24.png"/><Relationship Id="rId10" Type="http://schemas.openxmlformats.org/officeDocument/2006/relationships/image" Target="../media/image10.png"/><Relationship Id="rId19" Type="http://schemas.openxmlformats.org/officeDocument/2006/relationships/image" Target="../media/image20.png"/><Relationship Id="rId4" Type="http://schemas.openxmlformats.org/officeDocument/2006/relationships/image" Target="../media/image14.jpg"/><Relationship Id="rId9" Type="http://schemas.openxmlformats.org/officeDocument/2006/relationships/image" Target="../media/image94.PNG"/><Relationship Id="rId14" Type="http://schemas.openxmlformats.org/officeDocument/2006/relationships/image" Target="../media/image16.png"/><Relationship Id="rId22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8.png"/><Relationship Id="rId26" Type="http://schemas.openxmlformats.org/officeDocument/2006/relationships/image" Target="../media/image33.png"/><Relationship Id="rId21" Type="http://schemas.openxmlformats.org/officeDocument/2006/relationships/image" Target="../media/image34.png"/><Relationship Id="rId17" Type="http://schemas.openxmlformats.org/officeDocument/2006/relationships/image" Target="../media/image27.png"/><Relationship Id="rId25" Type="http://schemas.openxmlformats.org/officeDocument/2006/relationships/image" Target="../media/image32.png"/><Relationship Id="rId2" Type="http://schemas.openxmlformats.org/officeDocument/2006/relationships/image" Target="../media/image7.PNG"/><Relationship Id="rId16" Type="http://schemas.openxmlformats.org/officeDocument/2006/relationships/image" Target="../media/image26.png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24" Type="http://schemas.openxmlformats.org/officeDocument/2006/relationships/image" Target="../media/image31.png"/><Relationship Id="rId15" Type="http://schemas.openxmlformats.org/officeDocument/2006/relationships/image" Target="../media/image29.png"/><Relationship Id="rId23" Type="http://schemas.openxmlformats.org/officeDocument/2006/relationships/image" Target="../media/image35.png"/><Relationship Id="rId28" Type="http://schemas.openxmlformats.org/officeDocument/2006/relationships/image" Target="../media/image41.png"/><Relationship Id="rId31" Type="http://schemas.openxmlformats.org/officeDocument/2006/relationships/image" Target="../media/image37.png"/><Relationship Id="rId22" Type="http://schemas.openxmlformats.org/officeDocument/2006/relationships/image" Target="../media/image30.png"/><Relationship Id="rId27" Type="http://schemas.openxmlformats.org/officeDocument/2006/relationships/image" Target="../media/image39.png"/><Relationship Id="rId30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openxmlformats.org/officeDocument/2006/relationships/image" Target="../media/image7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11" Type="http://schemas.openxmlformats.org/officeDocument/2006/relationships/image" Target="../media/image48.png"/><Relationship Id="rId5" Type="http://schemas.openxmlformats.org/officeDocument/2006/relationships/image" Target="../media/image40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38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18" Type="http://schemas.openxmlformats.org/officeDocument/2006/relationships/image" Target="../media/image22.jpg"/><Relationship Id="rId3" Type="http://schemas.openxmlformats.org/officeDocument/2006/relationships/image" Target="../media/image56.png"/><Relationship Id="rId21" Type="http://schemas.openxmlformats.org/officeDocument/2006/relationships/image" Target="../media/image71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21.jp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9.pn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19" Type="http://schemas.openxmlformats.org/officeDocument/2006/relationships/image" Target="../media/image86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BDEA55D-651C-5CD6-DBC7-E2C6122B7B0E}"/>
              </a:ext>
            </a:extLst>
          </p:cNvPr>
          <p:cNvGrpSpPr/>
          <p:nvPr/>
        </p:nvGrpSpPr>
        <p:grpSpPr>
          <a:xfrm>
            <a:off x="3052342" y="1083012"/>
            <a:ext cx="6419499" cy="3228408"/>
            <a:chOff x="91307" y="3511833"/>
            <a:chExt cx="6419499" cy="3228408"/>
          </a:xfrm>
        </p:grpSpPr>
        <p:sp>
          <p:nvSpPr>
            <p:cNvPr id="13" name="Rounded Rectangle 130">
              <a:extLst>
                <a:ext uri="{FF2B5EF4-FFF2-40B4-BE49-F238E27FC236}">
                  <a16:creationId xmlns:a16="http://schemas.microsoft.com/office/drawing/2014/main" id="{3EC5FC65-51D3-CF38-1186-E804B4AE9FE2}"/>
                </a:ext>
              </a:extLst>
            </p:cNvPr>
            <p:cNvSpPr/>
            <p:nvPr/>
          </p:nvSpPr>
          <p:spPr>
            <a:xfrm>
              <a:off x="91307" y="3569948"/>
              <a:ext cx="6419499" cy="3170293"/>
            </a:xfrm>
            <a:prstGeom prst="roundRect">
              <a:avLst>
                <a:gd name="adj" fmla="val 11225"/>
              </a:avLst>
            </a:prstGeom>
            <a:solidFill>
              <a:schemeClr val="accent5">
                <a:lumMod val="20000"/>
                <a:lumOff val="80000"/>
                <a:alpha val="2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D15DAC1-99AF-C472-EC0C-0795C23E9222}"/>
                </a:ext>
              </a:extLst>
            </p:cNvPr>
            <p:cNvGrpSpPr/>
            <p:nvPr/>
          </p:nvGrpSpPr>
          <p:grpSpPr>
            <a:xfrm>
              <a:off x="1261702" y="6119289"/>
              <a:ext cx="4027747" cy="385832"/>
              <a:chOff x="1102143" y="3798470"/>
              <a:chExt cx="4027747" cy="385832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122143AE-2D92-9032-39BC-98AD5C8CD28E}"/>
                  </a:ext>
                </a:extLst>
              </p:cNvPr>
              <p:cNvGrpSpPr/>
              <p:nvPr/>
            </p:nvGrpSpPr>
            <p:grpSpPr>
              <a:xfrm>
                <a:off x="1437182" y="3810068"/>
                <a:ext cx="1338291" cy="374234"/>
                <a:chOff x="1437182" y="3810068"/>
                <a:chExt cx="1338291" cy="374234"/>
              </a:xfrm>
            </p:grpSpPr>
            <p:grpSp>
              <p:nvGrpSpPr>
                <p:cNvPr id="71" name="Group 70">
                  <a:extLst>
                    <a:ext uri="{FF2B5EF4-FFF2-40B4-BE49-F238E27FC236}">
                      <a16:creationId xmlns:a16="http://schemas.microsoft.com/office/drawing/2014/main" id="{F6D85187-CF55-089B-7817-24BB60F37A56}"/>
                    </a:ext>
                  </a:extLst>
                </p:cNvPr>
                <p:cNvGrpSpPr/>
                <p:nvPr/>
              </p:nvGrpSpPr>
              <p:grpSpPr>
                <a:xfrm>
                  <a:off x="1437182" y="3811730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75" name="TextBox 74">
                    <a:extLst>
                      <a:ext uri="{FF2B5EF4-FFF2-40B4-BE49-F238E27FC236}">
                        <a16:creationId xmlns:a16="http://schemas.microsoft.com/office/drawing/2014/main" id="{4D6FB749-131F-D2E3-B432-0D1D73B3D154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76" name="TextBox 75">
                    <a:extLst>
                      <a:ext uri="{FF2B5EF4-FFF2-40B4-BE49-F238E27FC236}">
                        <a16:creationId xmlns:a16="http://schemas.microsoft.com/office/drawing/2014/main" id="{8A8093F7-2784-ED5A-FC9B-A904CDDB1288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  <p:grpSp>
              <p:nvGrpSpPr>
                <p:cNvPr id="72" name="Group 71">
                  <a:extLst>
                    <a:ext uri="{FF2B5EF4-FFF2-40B4-BE49-F238E27FC236}">
                      <a16:creationId xmlns:a16="http://schemas.microsoft.com/office/drawing/2014/main" id="{FFB0997E-70DC-9211-0D03-C582DEFEC2C8}"/>
                    </a:ext>
                  </a:extLst>
                </p:cNvPr>
                <p:cNvGrpSpPr/>
                <p:nvPr/>
              </p:nvGrpSpPr>
              <p:grpSpPr>
                <a:xfrm>
                  <a:off x="2106422" y="3810068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73" name="TextBox 72">
                    <a:extLst>
                      <a:ext uri="{FF2B5EF4-FFF2-40B4-BE49-F238E27FC236}">
                        <a16:creationId xmlns:a16="http://schemas.microsoft.com/office/drawing/2014/main" id="{21460707-3890-BD20-8216-3AABE78763D3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/>
                      <a:t>N</a:t>
                    </a:r>
                  </a:p>
                </p:txBody>
              </p:sp>
              <p:sp>
                <p:nvSpPr>
                  <p:cNvPr id="74" name="TextBox 73">
                    <a:extLst>
                      <a:ext uri="{FF2B5EF4-FFF2-40B4-BE49-F238E27FC236}">
                        <a16:creationId xmlns:a16="http://schemas.microsoft.com/office/drawing/2014/main" id="{83B53D29-4F4A-F667-D201-CF069B1502B2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</p:grp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269D61FA-2101-51E4-2A97-E9CDBAB4E83A}"/>
                  </a:ext>
                </a:extLst>
              </p:cNvPr>
              <p:cNvGrpSpPr/>
              <p:nvPr/>
            </p:nvGrpSpPr>
            <p:grpSpPr>
              <a:xfrm>
                <a:off x="2772349" y="3803440"/>
                <a:ext cx="1338291" cy="374234"/>
                <a:chOff x="1437182" y="3810068"/>
                <a:chExt cx="1338291" cy="374234"/>
              </a:xfrm>
            </p:grpSpPr>
            <p:grpSp>
              <p:nvGrpSpPr>
                <p:cNvPr id="65" name="Group 64">
                  <a:extLst>
                    <a:ext uri="{FF2B5EF4-FFF2-40B4-BE49-F238E27FC236}">
                      <a16:creationId xmlns:a16="http://schemas.microsoft.com/office/drawing/2014/main" id="{9CB28781-8B15-7A98-14D1-D18D2522D21B}"/>
                    </a:ext>
                  </a:extLst>
                </p:cNvPr>
                <p:cNvGrpSpPr/>
                <p:nvPr/>
              </p:nvGrpSpPr>
              <p:grpSpPr>
                <a:xfrm>
                  <a:off x="1437182" y="3811730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69" name="TextBox 68">
                    <a:extLst>
                      <a:ext uri="{FF2B5EF4-FFF2-40B4-BE49-F238E27FC236}">
                        <a16:creationId xmlns:a16="http://schemas.microsoft.com/office/drawing/2014/main" id="{A41EFFEA-7C6E-2A64-CACE-1BACB4999F7F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/>
                      <a:t>N</a:t>
                    </a:r>
                  </a:p>
                </p:txBody>
              </p:sp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881DE60C-800E-077F-E7F3-4097477DA0BD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  <p:grpSp>
              <p:nvGrpSpPr>
                <p:cNvPr id="66" name="Group 65">
                  <a:extLst>
                    <a:ext uri="{FF2B5EF4-FFF2-40B4-BE49-F238E27FC236}">
                      <a16:creationId xmlns:a16="http://schemas.microsoft.com/office/drawing/2014/main" id="{99B03799-60E9-6AFF-14CA-161BD1B27105}"/>
                    </a:ext>
                  </a:extLst>
                </p:cNvPr>
                <p:cNvGrpSpPr/>
                <p:nvPr/>
              </p:nvGrpSpPr>
              <p:grpSpPr>
                <a:xfrm>
                  <a:off x="2106422" y="3810068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AE5758B3-1FD0-B4CE-1503-2A910E9A5934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68" name="TextBox 67">
                    <a:extLst>
                      <a:ext uri="{FF2B5EF4-FFF2-40B4-BE49-F238E27FC236}">
                        <a16:creationId xmlns:a16="http://schemas.microsoft.com/office/drawing/2014/main" id="{6D304E89-9AF8-F5DA-5670-67299B815D1D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</p:grp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E848E039-78D7-BC72-393E-3FE5A3A50F67}"/>
                  </a:ext>
                </a:extLst>
              </p:cNvPr>
              <p:cNvGrpSpPr/>
              <p:nvPr/>
            </p:nvGrpSpPr>
            <p:grpSpPr>
              <a:xfrm>
                <a:off x="1102143" y="3798470"/>
                <a:ext cx="4027747" cy="381318"/>
                <a:chOff x="-1573153" y="3811730"/>
                <a:chExt cx="4027747" cy="381318"/>
              </a:xfrm>
            </p:grpSpPr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ECE4A12A-9FD6-C044-72AA-979B561E46D5}"/>
                    </a:ext>
                  </a:extLst>
                </p:cNvPr>
                <p:cNvGrpSpPr/>
                <p:nvPr/>
              </p:nvGrpSpPr>
              <p:grpSpPr>
                <a:xfrm>
                  <a:off x="1437182" y="3811730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63" name="TextBox 62">
                    <a:extLst>
                      <a:ext uri="{FF2B5EF4-FFF2-40B4-BE49-F238E27FC236}">
                        <a16:creationId xmlns:a16="http://schemas.microsoft.com/office/drawing/2014/main" id="{B4991CA4-456C-CED4-C12F-73A9D536B81C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64" name="TextBox 63">
                    <a:extLst>
                      <a:ext uri="{FF2B5EF4-FFF2-40B4-BE49-F238E27FC236}">
                        <a16:creationId xmlns:a16="http://schemas.microsoft.com/office/drawing/2014/main" id="{16E9FC6C-4421-C9C5-1937-05116E2976F0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  <p:grpSp>
              <p:nvGrpSpPr>
                <p:cNvPr id="60" name="Group 59">
                  <a:extLst>
                    <a:ext uri="{FF2B5EF4-FFF2-40B4-BE49-F238E27FC236}">
                      <a16:creationId xmlns:a16="http://schemas.microsoft.com/office/drawing/2014/main" id="{B981106B-AF37-CCED-6E4B-CDBFB293A1EA}"/>
                    </a:ext>
                  </a:extLst>
                </p:cNvPr>
                <p:cNvGrpSpPr/>
                <p:nvPr/>
              </p:nvGrpSpPr>
              <p:grpSpPr>
                <a:xfrm>
                  <a:off x="-1573153" y="3813308"/>
                  <a:ext cx="4027747" cy="379740"/>
                  <a:chOff x="-2242393" y="3814970"/>
                  <a:chExt cx="4027747" cy="379740"/>
                </a:xfrm>
              </p:grpSpPr>
              <p:sp>
                <p:nvSpPr>
                  <p:cNvPr id="61" name="TextBox 60">
                    <a:extLst>
                      <a:ext uri="{FF2B5EF4-FFF2-40B4-BE49-F238E27FC236}">
                        <a16:creationId xmlns:a16="http://schemas.microsoft.com/office/drawing/2014/main" id="{C73DD0E5-12B6-8DA1-C8B6-3CC7757CD276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62" name="TextBox 61">
                    <a:extLst>
                      <a:ext uri="{FF2B5EF4-FFF2-40B4-BE49-F238E27FC236}">
                        <a16:creationId xmlns:a16="http://schemas.microsoft.com/office/drawing/2014/main" id="{98066478-3E75-B06C-7271-F8074D2CADCD}"/>
                      </a:ext>
                    </a:extLst>
                  </p:cNvPr>
                  <p:cNvSpPr txBox="1"/>
                  <p:nvPr/>
                </p:nvSpPr>
                <p:spPr>
                  <a:xfrm>
                    <a:off x="-2242393" y="3825378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</p:grpSp>
        </p:grp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9D47503-B879-0AF7-681D-D8CB2213EC4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37182" y="5695220"/>
              <a:ext cx="3656702" cy="0"/>
            </a:xfrm>
            <a:prstGeom prst="straightConnector1">
              <a:avLst/>
            </a:prstGeom>
            <a:ln w="76200">
              <a:solidFill>
                <a:schemeClr val="tx1"/>
              </a:solidFill>
              <a:prstDash val="dash"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0B64F60-CCCB-73F9-AD69-32E26FE8BCF5}"/>
                </a:ext>
              </a:extLst>
            </p:cNvPr>
            <p:cNvSpPr txBox="1"/>
            <p:nvPr/>
          </p:nvSpPr>
          <p:spPr>
            <a:xfrm>
              <a:off x="2515361" y="4161500"/>
              <a:ext cx="1571392" cy="46166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400"/>
                <a:t>      CCD      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F8CB093-654B-3E34-BB01-8EA799A86981}"/>
                </a:ext>
              </a:extLst>
            </p:cNvPr>
            <p:cNvGrpSpPr/>
            <p:nvPr/>
          </p:nvGrpSpPr>
          <p:grpSpPr>
            <a:xfrm>
              <a:off x="1288092" y="4855213"/>
              <a:ext cx="4013587" cy="387494"/>
              <a:chOff x="1437182" y="3796808"/>
              <a:chExt cx="4013587" cy="387494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1C000AD7-7035-F601-0F8B-7FECC35C138B}"/>
                  </a:ext>
                </a:extLst>
              </p:cNvPr>
              <p:cNvGrpSpPr/>
              <p:nvPr/>
            </p:nvGrpSpPr>
            <p:grpSpPr>
              <a:xfrm>
                <a:off x="1437182" y="3810068"/>
                <a:ext cx="1338291" cy="374234"/>
                <a:chOff x="1437182" y="3810068"/>
                <a:chExt cx="1338291" cy="374234"/>
              </a:xfrm>
            </p:grpSpPr>
            <p:grpSp>
              <p:nvGrpSpPr>
                <p:cNvPr id="50" name="Group 49">
                  <a:extLst>
                    <a:ext uri="{FF2B5EF4-FFF2-40B4-BE49-F238E27FC236}">
                      <a16:creationId xmlns:a16="http://schemas.microsoft.com/office/drawing/2014/main" id="{1C577723-971F-B241-130D-34CFCF32F708}"/>
                    </a:ext>
                  </a:extLst>
                </p:cNvPr>
                <p:cNvGrpSpPr/>
                <p:nvPr/>
              </p:nvGrpSpPr>
              <p:grpSpPr>
                <a:xfrm>
                  <a:off x="1437182" y="3811730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54" name="TextBox 53">
                    <a:extLst>
                      <a:ext uri="{FF2B5EF4-FFF2-40B4-BE49-F238E27FC236}">
                        <a16:creationId xmlns:a16="http://schemas.microsoft.com/office/drawing/2014/main" id="{D613A2FA-A7E3-BC8B-46E1-39E8C54B5E6C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55" name="TextBox 54">
                    <a:extLst>
                      <a:ext uri="{FF2B5EF4-FFF2-40B4-BE49-F238E27FC236}">
                        <a16:creationId xmlns:a16="http://schemas.microsoft.com/office/drawing/2014/main" id="{288EA2F0-36E6-0590-13A9-77827F88227C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  <p:grpSp>
              <p:nvGrpSpPr>
                <p:cNvPr id="51" name="Group 50">
                  <a:extLst>
                    <a:ext uri="{FF2B5EF4-FFF2-40B4-BE49-F238E27FC236}">
                      <a16:creationId xmlns:a16="http://schemas.microsoft.com/office/drawing/2014/main" id="{018BE8B2-4D14-2775-32C1-1E5943CE373F}"/>
                    </a:ext>
                  </a:extLst>
                </p:cNvPr>
                <p:cNvGrpSpPr/>
                <p:nvPr/>
              </p:nvGrpSpPr>
              <p:grpSpPr>
                <a:xfrm>
                  <a:off x="2106422" y="3810068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52" name="TextBox 51">
                    <a:extLst>
                      <a:ext uri="{FF2B5EF4-FFF2-40B4-BE49-F238E27FC236}">
                        <a16:creationId xmlns:a16="http://schemas.microsoft.com/office/drawing/2014/main" id="{4B282082-E66D-2621-3920-B48BD9BBB982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53" name="TextBox 52">
                    <a:extLst>
                      <a:ext uri="{FF2B5EF4-FFF2-40B4-BE49-F238E27FC236}">
                        <a16:creationId xmlns:a16="http://schemas.microsoft.com/office/drawing/2014/main" id="{6987C049-778E-F73D-4FD4-67B5B4F92DA1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3116500-B7F6-0334-8650-DC433F58765E}"/>
                  </a:ext>
                </a:extLst>
              </p:cNvPr>
              <p:cNvGrpSpPr/>
              <p:nvPr/>
            </p:nvGrpSpPr>
            <p:grpSpPr>
              <a:xfrm>
                <a:off x="2772349" y="3803440"/>
                <a:ext cx="1338291" cy="374234"/>
                <a:chOff x="1437182" y="3810068"/>
                <a:chExt cx="1338291" cy="374234"/>
              </a:xfrm>
            </p:grpSpPr>
            <p:grpSp>
              <p:nvGrpSpPr>
                <p:cNvPr id="44" name="Group 43">
                  <a:extLst>
                    <a:ext uri="{FF2B5EF4-FFF2-40B4-BE49-F238E27FC236}">
                      <a16:creationId xmlns:a16="http://schemas.microsoft.com/office/drawing/2014/main" id="{ACCA32AF-56A3-53EF-6BA3-DB71281FEA51}"/>
                    </a:ext>
                  </a:extLst>
                </p:cNvPr>
                <p:cNvGrpSpPr/>
                <p:nvPr/>
              </p:nvGrpSpPr>
              <p:grpSpPr>
                <a:xfrm>
                  <a:off x="1437182" y="3811730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48" name="TextBox 47">
                    <a:extLst>
                      <a:ext uri="{FF2B5EF4-FFF2-40B4-BE49-F238E27FC236}">
                        <a16:creationId xmlns:a16="http://schemas.microsoft.com/office/drawing/2014/main" id="{6D95C664-F58F-0107-2DEF-B672FB12182A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49" name="TextBox 48">
                    <a:extLst>
                      <a:ext uri="{FF2B5EF4-FFF2-40B4-BE49-F238E27FC236}">
                        <a16:creationId xmlns:a16="http://schemas.microsoft.com/office/drawing/2014/main" id="{851537DE-90AC-90A6-9FDF-7791536CA7FB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4723C613-EF80-A74B-AEA2-A00693DD914F}"/>
                    </a:ext>
                  </a:extLst>
                </p:cNvPr>
                <p:cNvGrpSpPr/>
                <p:nvPr/>
              </p:nvGrpSpPr>
              <p:grpSpPr>
                <a:xfrm>
                  <a:off x="2106422" y="3810068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46" name="TextBox 45">
                    <a:extLst>
                      <a:ext uri="{FF2B5EF4-FFF2-40B4-BE49-F238E27FC236}">
                        <a16:creationId xmlns:a16="http://schemas.microsoft.com/office/drawing/2014/main" id="{EA6F3683-9C70-651A-DF06-E018843287B2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47" name="TextBox 46">
                    <a:extLst>
                      <a:ext uri="{FF2B5EF4-FFF2-40B4-BE49-F238E27FC236}">
                        <a16:creationId xmlns:a16="http://schemas.microsoft.com/office/drawing/2014/main" id="{EABD86FF-2F44-A1B6-A510-F889A82D3D71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BEC1AB90-4B50-E004-FD56-1667E117CB58}"/>
                  </a:ext>
                </a:extLst>
              </p:cNvPr>
              <p:cNvGrpSpPr/>
              <p:nvPr/>
            </p:nvGrpSpPr>
            <p:grpSpPr>
              <a:xfrm>
                <a:off x="4112478" y="3796808"/>
                <a:ext cx="1338291" cy="374234"/>
                <a:chOff x="1437182" y="3810068"/>
                <a:chExt cx="1338291" cy="374234"/>
              </a:xfrm>
            </p:grpSpPr>
            <p:grpSp>
              <p:nvGrpSpPr>
                <p:cNvPr id="38" name="Group 37">
                  <a:extLst>
                    <a:ext uri="{FF2B5EF4-FFF2-40B4-BE49-F238E27FC236}">
                      <a16:creationId xmlns:a16="http://schemas.microsoft.com/office/drawing/2014/main" id="{BE502E50-D7CA-49DE-3D48-B1D01E10A9B2}"/>
                    </a:ext>
                  </a:extLst>
                </p:cNvPr>
                <p:cNvGrpSpPr/>
                <p:nvPr/>
              </p:nvGrpSpPr>
              <p:grpSpPr>
                <a:xfrm>
                  <a:off x="1437182" y="3811730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B3B10B82-C5E1-8B6D-309B-BEB26956B0B0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169154C3-C609-6001-94BB-DEAF5BF2F884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  <p:grpSp>
              <p:nvGrpSpPr>
                <p:cNvPr id="39" name="Group 38">
                  <a:extLst>
                    <a:ext uri="{FF2B5EF4-FFF2-40B4-BE49-F238E27FC236}">
                      <a16:creationId xmlns:a16="http://schemas.microsoft.com/office/drawing/2014/main" id="{D4A3B197-2D9B-F2E4-5C2C-49B718791373}"/>
                    </a:ext>
                  </a:extLst>
                </p:cNvPr>
                <p:cNvGrpSpPr/>
                <p:nvPr/>
              </p:nvGrpSpPr>
              <p:grpSpPr>
                <a:xfrm>
                  <a:off x="2106422" y="3810068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40" name="TextBox 39">
                    <a:extLst>
                      <a:ext uri="{FF2B5EF4-FFF2-40B4-BE49-F238E27FC236}">
                        <a16:creationId xmlns:a16="http://schemas.microsoft.com/office/drawing/2014/main" id="{EFD38D90-779A-E9FA-8145-86192105D076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/>
                      <a:t>N</a:t>
                    </a:r>
                  </a:p>
                </p:txBody>
              </p:sp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03BB9581-1D0E-B3A4-696A-54D12BBFC196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</p:grp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7205027-FE80-A46E-CC14-E14F2156F74E}"/>
                </a:ext>
              </a:extLst>
            </p:cNvPr>
            <p:cNvSpPr txBox="1"/>
            <p:nvPr/>
          </p:nvSpPr>
          <p:spPr>
            <a:xfrm>
              <a:off x="3206712" y="5295900"/>
              <a:ext cx="32628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µ-bunched FEL beam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A3DC6FA-42D5-E7F5-BECC-AF2A6C2F0F9E}"/>
                </a:ext>
              </a:extLst>
            </p:cNvPr>
            <p:cNvGrpSpPr/>
            <p:nvPr/>
          </p:nvGrpSpPr>
          <p:grpSpPr>
            <a:xfrm flipV="1">
              <a:off x="2350405" y="4653749"/>
              <a:ext cx="1863806" cy="1378226"/>
              <a:chOff x="3148073" y="1585237"/>
              <a:chExt cx="1863806" cy="1378226"/>
            </a:xfrm>
          </p:grpSpPr>
          <p:pic>
            <p:nvPicPr>
              <p:cNvPr id="29" name="Picture 28" descr="A blue and black triangle&#10;&#10;AI-generated content may be incorrect.">
                <a:extLst>
                  <a:ext uri="{FF2B5EF4-FFF2-40B4-BE49-F238E27FC236}">
                    <a16:creationId xmlns:a16="http://schemas.microsoft.com/office/drawing/2014/main" id="{13A51E43-259C-DC5B-DE27-1352EE3DD2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48073" y="1585237"/>
                <a:ext cx="1863806" cy="229864"/>
              </a:xfrm>
              <a:prstGeom prst="rect">
                <a:avLst/>
              </a:prstGeom>
            </p:spPr>
          </p:pic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F1CA34AF-9B56-3D75-5ECF-A8FE257F23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65414" y="1834285"/>
                <a:ext cx="638966" cy="1124738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prstDash val="dash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A2A93716-3932-CC43-BA5E-34E3575237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23962" y="1825844"/>
                <a:ext cx="618744" cy="1132721"/>
              </a:xfrm>
              <a:prstGeom prst="straightConnector1">
                <a:avLst/>
              </a:prstGeom>
              <a:ln>
                <a:solidFill>
                  <a:schemeClr val="accent5"/>
                </a:solidFill>
                <a:prstDash val="dash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AF38C9DB-83D6-E90F-291F-F8BB1FF3F73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43117" y="1828185"/>
                <a:ext cx="320084" cy="1132106"/>
              </a:xfrm>
              <a:prstGeom prst="straightConnector1">
                <a:avLst/>
              </a:prstGeom>
              <a:ln>
                <a:solidFill>
                  <a:srgbClr val="FFC000"/>
                </a:solidFill>
                <a:prstDash val="dash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42FBE0D2-38DD-2669-F798-DBA788652A7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059409" y="1825844"/>
                <a:ext cx="62444" cy="1134447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prstDash val="dash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62240A47-F0E5-A2A3-9D54-8D430D926A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67569" y="1825844"/>
                <a:ext cx="224586" cy="1137619"/>
              </a:xfrm>
              <a:prstGeom prst="straightConnector1">
                <a:avLst/>
              </a:prstGeom>
              <a:ln>
                <a:solidFill>
                  <a:srgbClr val="1014FF"/>
                </a:solidFill>
                <a:prstDash val="dash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8961F04-C9B0-4686-2DB3-765FDC72E7DF}"/>
                </a:ext>
              </a:extLst>
            </p:cNvPr>
            <p:cNvGrpSpPr/>
            <p:nvPr/>
          </p:nvGrpSpPr>
          <p:grpSpPr>
            <a:xfrm>
              <a:off x="239805" y="3511833"/>
              <a:ext cx="3013416" cy="1316869"/>
              <a:chOff x="239805" y="3408315"/>
              <a:chExt cx="3013416" cy="1316869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31F136D5-B6C5-63F9-0B8F-EEE10534A6A9}"/>
                  </a:ext>
                </a:extLst>
              </p:cNvPr>
              <p:cNvGrpSpPr/>
              <p:nvPr/>
            </p:nvGrpSpPr>
            <p:grpSpPr>
              <a:xfrm>
                <a:off x="239805" y="3408315"/>
                <a:ext cx="1466926" cy="1316869"/>
                <a:chOff x="389931" y="3408315"/>
                <a:chExt cx="1466926" cy="1316869"/>
              </a:xfrm>
            </p:grpSpPr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0C735E69-B570-5DF1-807C-C57DB492722B}"/>
                    </a:ext>
                  </a:extLst>
                </p:cNvPr>
                <p:cNvSpPr/>
                <p:nvPr/>
              </p:nvSpPr>
              <p:spPr>
                <a:xfrm>
                  <a:off x="669250" y="3722183"/>
                  <a:ext cx="1187607" cy="771185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 122">
                  <a:extLst>
                    <a:ext uri="{FF2B5EF4-FFF2-40B4-BE49-F238E27FC236}">
                      <a16:creationId xmlns:a16="http://schemas.microsoft.com/office/drawing/2014/main" id="{91B091BF-5B94-A930-DB87-189D2BEEF35B}"/>
                    </a:ext>
                  </a:extLst>
                </p:cNvPr>
                <p:cNvSpPr/>
                <p:nvPr/>
              </p:nvSpPr>
              <p:spPr>
                <a:xfrm>
                  <a:off x="685123" y="3808071"/>
                  <a:ext cx="1166420" cy="677098"/>
                </a:xfrm>
                <a:custGeom>
                  <a:avLst/>
                  <a:gdLst>
                    <a:gd name="connsiteX0" fmla="*/ 0 w 1166420"/>
                    <a:gd name="connsiteY0" fmla="*/ 470 h 677098"/>
                    <a:gd name="connsiteX1" fmla="*/ 184150 w 1166420"/>
                    <a:gd name="connsiteY1" fmla="*/ 470 h 677098"/>
                    <a:gd name="connsiteX2" fmla="*/ 276225 w 1166420"/>
                    <a:gd name="connsiteY2" fmla="*/ 470 h 677098"/>
                    <a:gd name="connsiteX3" fmla="*/ 352425 w 1166420"/>
                    <a:gd name="connsiteY3" fmla="*/ 6820 h 677098"/>
                    <a:gd name="connsiteX4" fmla="*/ 422275 w 1166420"/>
                    <a:gd name="connsiteY4" fmla="*/ 54445 h 677098"/>
                    <a:gd name="connsiteX5" fmla="*/ 466725 w 1166420"/>
                    <a:gd name="connsiteY5" fmla="*/ 130645 h 677098"/>
                    <a:gd name="connsiteX6" fmla="*/ 492125 w 1166420"/>
                    <a:gd name="connsiteY6" fmla="*/ 140170 h 677098"/>
                    <a:gd name="connsiteX7" fmla="*/ 517525 w 1166420"/>
                    <a:gd name="connsiteY7" fmla="*/ 136995 h 677098"/>
                    <a:gd name="connsiteX8" fmla="*/ 533400 w 1166420"/>
                    <a:gd name="connsiteY8" fmla="*/ 165570 h 677098"/>
                    <a:gd name="connsiteX9" fmla="*/ 555625 w 1166420"/>
                    <a:gd name="connsiteY9" fmla="*/ 279870 h 677098"/>
                    <a:gd name="connsiteX10" fmla="*/ 577850 w 1166420"/>
                    <a:gd name="connsiteY10" fmla="*/ 308445 h 677098"/>
                    <a:gd name="connsiteX11" fmla="*/ 603250 w 1166420"/>
                    <a:gd name="connsiteY11" fmla="*/ 346545 h 677098"/>
                    <a:gd name="connsiteX12" fmla="*/ 615950 w 1166420"/>
                    <a:gd name="connsiteY12" fmla="*/ 400520 h 677098"/>
                    <a:gd name="connsiteX13" fmla="*/ 638175 w 1166420"/>
                    <a:gd name="connsiteY13" fmla="*/ 444970 h 677098"/>
                    <a:gd name="connsiteX14" fmla="*/ 654050 w 1166420"/>
                    <a:gd name="connsiteY14" fmla="*/ 505295 h 677098"/>
                    <a:gd name="connsiteX15" fmla="*/ 692150 w 1166420"/>
                    <a:gd name="connsiteY15" fmla="*/ 559270 h 677098"/>
                    <a:gd name="connsiteX16" fmla="*/ 720725 w 1166420"/>
                    <a:gd name="connsiteY16" fmla="*/ 549745 h 677098"/>
                    <a:gd name="connsiteX17" fmla="*/ 742950 w 1166420"/>
                    <a:gd name="connsiteY17" fmla="*/ 492595 h 677098"/>
                    <a:gd name="connsiteX18" fmla="*/ 752475 w 1166420"/>
                    <a:gd name="connsiteY18" fmla="*/ 371945 h 677098"/>
                    <a:gd name="connsiteX19" fmla="*/ 758825 w 1166420"/>
                    <a:gd name="connsiteY19" fmla="*/ 311620 h 677098"/>
                    <a:gd name="connsiteX20" fmla="*/ 781050 w 1166420"/>
                    <a:gd name="connsiteY20" fmla="*/ 305270 h 677098"/>
                    <a:gd name="connsiteX21" fmla="*/ 784225 w 1166420"/>
                    <a:gd name="connsiteY21" fmla="*/ 343370 h 677098"/>
                    <a:gd name="connsiteX22" fmla="*/ 787400 w 1166420"/>
                    <a:gd name="connsiteY22" fmla="*/ 413220 h 677098"/>
                    <a:gd name="connsiteX23" fmla="*/ 790575 w 1166420"/>
                    <a:gd name="connsiteY23" fmla="*/ 486245 h 677098"/>
                    <a:gd name="connsiteX24" fmla="*/ 796925 w 1166420"/>
                    <a:gd name="connsiteY24" fmla="*/ 540220 h 677098"/>
                    <a:gd name="connsiteX25" fmla="*/ 809625 w 1166420"/>
                    <a:gd name="connsiteY25" fmla="*/ 581495 h 677098"/>
                    <a:gd name="connsiteX26" fmla="*/ 819150 w 1166420"/>
                    <a:gd name="connsiteY26" fmla="*/ 622770 h 677098"/>
                    <a:gd name="connsiteX27" fmla="*/ 841375 w 1166420"/>
                    <a:gd name="connsiteY27" fmla="*/ 654520 h 677098"/>
                    <a:gd name="connsiteX28" fmla="*/ 876300 w 1166420"/>
                    <a:gd name="connsiteY28" fmla="*/ 664045 h 677098"/>
                    <a:gd name="connsiteX29" fmla="*/ 898525 w 1166420"/>
                    <a:gd name="connsiteY29" fmla="*/ 673570 h 677098"/>
                    <a:gd name="connsiteX30" fmla="*/ 958850 w 1166420"/>
                    <a:gd name="connsiteY30" fmla="*/ 673570 h 677098"/>
                    <a:gd name="connsiteX31" fmla="*/ 1035050 w 1166420"/>
                    <a:gd name="connsiteY31" fmla="*/ 673570 h 677098"/>
                    <a:gd name="connsiteX32" fmla="*/ 1082675 w 1166420"/>
                    <a:gd name="connsiteY32" fmla="*/ 676745 h 677098"/>
                    <a:gd name="connsiteX33" fmla="*/ 1120775 w 1166420"/>
                    <a:gd name="connsiteY33" fmla="*/ 664045 h 677098"/>
                    <a:gd name="connsiteX34" fmla="*/ 1165225 w 1166420"/>
                    <a:gd name="connsiteY34" fmla="*/ 673570 h 677098"/>
                    <a:gd name="connsiteX35" fmla="*/ 1149350 w 1166420"/>
                    <a:gd name="connsiteY35" fmla="*/ 670395 h 677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1166420" h="677098">
                      <a:moveTo>
                        <a:pt x="0" y="470"/>
                      </a:moveTo>
                      <a:lnTo>
                        <a:pt x="184150" y="470"/>
                      </a:lnTo>
                      <a:cubicBezTo>
                        <a:pt x="230187" y="470"/>
                        <a:pt x="248179" y="-588"/>
                        <a:pt x="276225" y="470"/>
                      </a:cubicBezTo>
                      <a:cubicBezTo>
                        <a:pt x="304271" y="1528"/>
                        <a:pt x="328083" y="-2176"/>
                        <a:pt x="352425" y="6820"/>
                      </a:cubicBezTo>
                      <a:cubicBezTo>
                        <a:pt x="376767" y="15816"/>
                        <a:pt x="403225" y="33808"/>
                        <a:pt x="422275" y="54445"/>
                      </a:cubicBezTo>
                      <a:cubicBezTo>
                        <a:pt x="441325" y="75082"/>
                        <a:pt x="455083" y="116358"/>
                        <a:pt x="466725" y="130645"/>
                      </a:cubicBezTo>
                      <a:cubicBezTo>
                        <a:pt x="478367" y="144932"/>
                        <a:pt x="483658" y="139112"/>
                        <a:pt x="492125" y="140170"/>
                      </a:cubicBezTo>
                      <a:cubicBezTo>
                        <a:pt x="500592" y="141228"/>
                        <a:pt x="510646" y="132762"/>
                        <a:pt x="517525" y="136995"/>
                      </a:cubicBezTo>
                      <a:cubicBezTo>
                        <a:pt x="524404" y="141228"/>
                        <a:pt x="527050" y="141758"/>
                        <a:pt x="533400" y="165570"/>
                      </a:cubicBezTo>
                      <a:cubicBezTo>
                        <a:pt x="539750" y="189382"/>
                        <a:pt x="548217" y="256058"/>
                        <a:pt x="555625" y="279870"/>
                      </a:cubicBezTo>
                      <a:cubicBezTo>
                        <a:pt x="563033" y="303683"/>
                        <a:pt x="569913" y="297333"/>
                        <a:pt x="577850" y="308445"/>
                      </a:cubicBezTo>
                      <a:cubicBezTo>
                        <a:pt x="585788" y="319558"/>
                        <a:pt x="596900" y="331199"/>
                        <a:pt x="603250" y="346545"/>
                      </a:cubicBezTo>
                      <a:cubicBezTo>
                        <a:pt x="609600" y="361891"/>
                        <a:pt x="610129" y="384116"/>
                        <a:pt x="615950" y="400520"/>
                      </a:cubicBezTo>
                      <a:cubicBezTo>
                        <a:pt x="621771" y="416924"/>
                        <a:pt x="631825" y="427508"/>
                        <a:pt x="638175" y="444970"/>
                      </a:cubicBezTo>
                      <a:cubicBezTo>
                        <a:pt x="644525" y="462432"/>
                        <a:pt x="645054" y="486245"/>
                        <a:pt x="654050" y="505295"/>
                      </a:cubicBezTo>
                      <a:cubicBezTo>
                        <a:pt x="663046" y="524345"/>
                        <a:pt x="681038" y="551862"/>
                        <a:pt x="692150" y="559270"/>
                      </a:cubicBezTo>
                      <a:cubicBezTo>
                        <a:pt x="703263" y="566678"/>
                        <a:pt x="712258" y="560857"/>
                        <a:pt x="720725" y="549745"/>
                      </a:cubicBezTo>
                      <a:cubicBezTo>
                        <a:pt x="729192" y="538633"/>
                        <a:pt x="737658" y="522228"/>
                        <a:pt x="742950" y="492595"/>
                      </a:cubicBezTo>
                      <a:cubicBezTo>
                        <a:pt x="748242" y="462962"/>
                        <a:pt x="749829" y="402107"/>
                        <a:pt x="752475" y="371945"/>
                      </a:cubicBezTo>
                      <a:cubicBezTo>
                        <a:pt x="755121" y="341783"/>
                        <a:pt x="754063" y="322732"/>
                        <a:pt x="758825" y="311620"/>
                      </a:cubicBezTo>
                      <a:cubicBezTo>
                        <a:pt x="763587" y="300508"/>
                        <a:pt x="776817" y="299978"/>
                        <a:pt x="781050" y="305270"/>
                      </a:cubicBezTo>
                      <a:cubicBezTo>
                        <a:pt x="785283" y="310562"/>
                        <a:pt x="783167" y="325379"/>
                        <a:pt x="784225" y="343370"/>
                      </a:cubicBezTo>
                      <a:cubicBezTo>
                        <a:pt x="785283" y="361361"/>
                        <a:pt x="786342" y="389408"/>
                        <a:pt x="787400" y="413220"/>
                      </a:cubicBezTo>
                      <a:cubicBezTo>
                        <a:pt x="788458" y="437032"/>
                        <a:pt x="788988" y="465078"/>
                        <a:pt x="790575" y="486245"/>
                      </a:cubicBezTo>
                      <a:cubicBezTo>
                        <a:pt x="792162" y="507412"/>
                        <a:pt x="793750" y="524345"/>
                        <a:pt x="796925" y="540220"/>
                      </a:cubicBezTo>
                      <a:cubicBezTo>
                        <a:pt x="800100" y="556095"/>
                        <a:pt x="805921" y="567737"/>
                        <a:pt x="809625" y="581495"/>
                      </a:cubicBezTo>
                      <a:cubicBezTo>
                        <a:pt x="813329" y="595253"/>
                        <a:pt x="813858" y="610599"/>
                        <a:pt x="819150" y="622770"/>
                      </a:cubicBezTo>
                      <a:cubicBezTo>
                        <a:pt x="824442" y="634941"/>
                        <a:pt x="831850" y="647641"/>
                        <a:pt x="841375" y="654520"/>
                      </a:cubicBezTo>
                      <a:cubicBezTo>
                        <a:pt x="850900" y="661399"/>
                        <a:pt x="866775" y="660870"/>
                        <a:pt x="876300" y="664045"/>
                      </a:cubicBezTo>
                      <a:cubicBezTo>
                        <a:pt x="885825" y="667220"/>
                        <a:pt x="884767" y="671983"/>
                        <a:pt x="898525" y="673570"/>
                      </a:cubicBezTo>
                      <a:cubicBezTo>
                        <a:pt x="912283" y="675157"/>
                        <a:pt x="958850" y="673570"/>
                        <a:pt x="958850" y="673570"/>
                      </a:cubicBezTo>
                      <a:lnTo>
                        <a:pt x="1035050" y="673570"/>
                      </a:lnTo>
                      <a:cubicBezTo>
                        <a:pt x="1055687" y="674099"/>
                        <a:pt x="1068388" y="678332"/>
                        <a:pt x="1082675" y="676745"/>
                      </a:cubicBezTo>
                      <a:cubicBezTo>
                        <a:pt x="1096962" y="675158"/>
                        <a:pt x="1107017" y="664574"/>
                        <a:pt x="1120775" y="664045"/>
                      </a:cubicBezTo>
                      <a:cubicBezTo>
                        <a:pt x="1134533" y="663516"/>
                        <a:pt x="1160463" y="672512"/>
                        <a:pt x="1165225" y="673570"/>
                      </a:cubicBezTo>
                      <a:cubicBezTo>
                        <a:pt x="1169987" y="674628"/>
                        <a:pt x="1159668" y="672511"/>
                        <a:pt x="1149350" y="670395"/>
                      </a:cubicBezTo>
                    </a:path>
                  </a:pathLst>
                </a:custGeom>
                <a:noFill/>
                <a:ln>
                  <a:solidFill>
                    <a:srgbClr val="1014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5943B2D9-3CCE-4BC3-2417-27AAAC6E4E0F}"/>
                    </a:ext>
                  </a:extLst>
                </p:cNvPr>
                <p:cNvSpPr txBox="1"/>
                <p:nvPr/>
              </p:nvSpPr>
              <p:spPr>
                <a:xfrm>
                  <a:off x="1115668" y="4448185"/>
                  <a:ext cx="67839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>
                      <a:solidFill>
                        <a:srgbClr val="1014FF"/>
                      </a:solidFill>
                    </a:rPr>
                    <a:t>267 nm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E811E1EF-9193-B614-C3D4-B824D72F9E2C}"/>
                    </a:ext>
                  </a:extLst>
                </p:cNvPr>
                <p:cNvSpPr txBox="1"/>
                <p:nvPr/>
              </p:nvSpPr>
              <p:spPr>
                <a:xfrm>
                  <a:off x="1298839" y="3408315"/>
                  <a:ext cx="30489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>
                      <a:solidFill>
                        <a:srgbClr val="1014FF"/>
                      </a:solidFill>
                    </a:rPr>
                    <a:t>𝜆</a:t>
                  </a:r>
                </a:p>
              </p:txBody>
            </p:sp>
            <p:cxnSp>
              <p:nvCxnSpPr>
                <p:cNvPr id="27" name="Straight Arrow Connector 26">
                  <a:extLst>
                    <a:ext uri="{FF2B5EF4-FFF2-40B4-BE49-F238E27FC236}">
                      <a16:creationId xmlns:a16="http://schemas.microsoft.com/office/drawing/2014/main" id="{A997C770-46AA-44CB-4689-789FE749642A}"/>
                    </a:ext>
                  </a:extLst>
                </p:cNvPr>
                <p:cNvCxnSpPr>
                  <a:stCxn id="26" idx="1"/>
                </p:cNvCxnSpPr>
                <p:nvPr/>
              </p:nvCxnSpPr>
              <p:spPr>
                <a:xfrm flipH="1">
                  <a:off x="1024848" y="3592981"/>
                  <a:ext cx="273991" cy="0"/>
                </a:xfrm>
                <a:prstGeom prst="straightConnector1">
                  <a:avLst/>
                </a:prstGeom>
                <a:ln>
                  <a:solidFill>
                    <a:srgbClr val="1014FF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48AEFBB1-AB9F-26AB-6D83-E3334BB40B3D}"/>
                    </a:ext>
                  </a:extLst>
                </p:cNvPr>
                <p:cNvSpPr txBox="1"/>
                <p:nvPr/>
              </p:nvSpPr>
              <p:spPr>
                <a:xfrm rot="16200000">
                  <a:off x="-80069" y="3934588"/>
                  <a:ext cx="121700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>
                      <a:solidFill>
                        <a:srgbClr val="1014FF"/>
                      </a:solidFill>
                    </a:rPr>
                    <a:t>CSPR intensity</a:t>
                  </a:r>
                </a:p>
              </p:txBody>
            </p:sp>
          </p:grpSp>
          <p:sp>
            <p:nvSpPr>
              <p:cNvPr id="22" name="Freeform 128">
                <a:extLst>
                  <a:ext uri="{FF2B5EF4-FFF2-40B4-BE49-F238E27FC236}">
                    <a16:creationId xmlns:a16="http://schemas.microsoft.com/office/drawing/2014/main" id="{F59CB86F-ED3A-5BFC-EC0C-91B2AE0E9C41}"/>
                  </a:ext>
                </a:extLst>
              </p:cNvPr>
              <p:cNvSpPr/>
              <p:nvPr/>
            </p:nvSpPr>
            <p:spPr>
              <a:xfrm>
                <a:off x="1719618" y="3708561"/>
                <a:ext cx="1533603" cy="410029"/>
              </a:xfrm>
              <a:custGeom>
                <a:avLst/>
                <a:gdLst>
                  <a:gd name="connsiteX0" fmla="*/ 0 w 1533603"/>
                  <a:gd name="connsiteY0" fmla="*/ 385767 h 410029"/>
                  <a:gd name="connsiteX1" fmla="*/ 218364 w 1533603"/>
                  <a:gd name="connsiteY1" fmla="*/ 399415 h 410029"/>
                  <a:gd name="connsiteX2" fmla="*/ 436728 w 1533603"/>
                  <a:gd name="connsiteY2" fmla="*/ 249290 h 410029"/>
                  <a:gd name="connsiteX3" fmla="*/ 668740 w 1533603"/>
                  <a:gd name="connsiteY3" fmla="*/ 126460 h 410029"/>
                  <a:gd name="connsiteX4" fmla="*/ 1023582 w 1533603"/>
                  <a:gd name="connsiteY4" fmla="*/ 3630 h 410029"/>
                  <a:gd name="connsiteX5" fmla="*/ 1351128 w 1533603"/>
                  <a:gd name="connsiteY5" fmla="*/ 44573 h 410029"/>
                  <a:gd name="connsiteX6" fmla="*/ 1460310 w 1533603"/>
                  <a:gd name="connsiteY6" fmla="*/ 167403 h 410029"/>
                  <a:gd name="connsiteX7" fmla="*/ 1528549 w 1533603"/>
                  <a:gd name="connsiteY7" fmla="*/ 290233 h 410029"/>
                  <a:gd name="connsiteX8" fmla="*/ 1528549 w 1533603"/>
                  <a:gd name="connsiteY8" fmla="*/ 358472 h 410029"/>
                  <a:gd name="connsiteX9" fmla="*/ 1528549 w 1533603"/>
                  <a:gd name="connsiteY9" fmla="*/ 358472 h 410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33603" h="410029">
                    <a:moveTo>
                      <a:pt x="0" y="385767"/>
                    </a:moveTo>
                    <a:cubicBezTo>
                      <a:pt x="72788" y="403964"/>
                      <a:pt x="145576" y="422161"/>
                      <a:pt x="218364" y="399415"/>
                    </a:cubicBezTo>
                    <a:cubicBezTo>
                      <a:pt x="291152" y="376669"/>
                      <a:pt x="361665" y="294782"/>
                      <a:pt x="436728" y="249290"/>
                    </a:cubicBezTo>
                    <a:cubicBezTo>
                      <a:pt x="511791" y="203797"/>
                      <a:pt x="570931" y="167403"/>
                      <a:pt x="668740" y="126460"/>
                    </a:cubicBezTo>
                    <a:cubicBezTo>
                      <a:pt x="766549" y="85517"/>
                      <a:pt x="909851" y="17278"/>
                      <a:pt x="1023582" y="3630"/>
                    </a:cubicBezTo>
                    <a:cubicBezTo>
                      <a:pt x="1137313" y="-10018"/>
                      <a:pt x="1278340" y="17278"/>
                      <a:pt x="1351128" y="44573"/>
                    </a:cubicBezTo>
                    <a:cubicBezTo>
                      <a:pt x="1423916" y="71868"/>
                      <a:pt x="1430740" y="126460"/>
                      <a:pt x="1460310" y="167403"/>
                    </a:cubicBezTo>
                    <a:cubicBezTo>
                      <a:pt x="1489880" y="208346"/>
                      <a:pt x="1517176" y="258388"/>
                      <a:pt x="1528549" y="290233"/>
                    </a:cubicBezTo>
                    <a:cubicBezTo>
                      <a:pt x="1539922" y="322078"/>
                      <a:pt x="1528549" y="358472"/>
                      <a:pt x="1528549" y="358472"/>
                    </a:cubicBezTo>
                    <a:lnTo>
                      <a:pt x="1528549" y="358472"/>
                    </a:ln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6A9BC4F5-764D-C0A3-3B51-A51DF663EB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399" y="3349568"/>
            <a:ext cx="4479906" cy="25110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103F54-29B9-2FE7-9BBE-50B7BDA049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24482" y="120593"/>
            <a:ext cx="12584458" cy="1470025"/>
          </a:xfrm>
        </p:spPr>
        <p:txBody>
          <a:bodyPr>
            <a:noAutofit/>
          </a:bodyPr>
          <a:lstStyle/>
          <a:p>
            <a:pPr algn="ctr"/>
            <a:r>
              <a:rPr lang="en-US" sz="2600" b="1" dirty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role of coherent Smith-Purcell radiation for LWFA e-beam diagnosis</a:t>
            </a:r>
            <a:endParaRPr lang="en-US" sz="2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4D453B-9ED4-96A7-4684-89D4C5E961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967" y="5407169"/>
            <a:ext cx="11650027" cy="1788855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00000"/>
              </a:lnSpc>
            </a:pPr>
            <a:r>
              <a:rPr lang="en-US" sz="3400" b="1" dirty="0"/>
              <a:t>Author</a:t>
            </a:r>
            <a:r>
              <a:rPr lang="en-US" sz="3400" dirty="0"/>
              <a:t>: Ross Rudzinsky</a:t>
            </a:r>
          </a:p>
          <a:p>
            <a:pPr>
              <a:lnSpc>
                <a:spcPct val="100000"/>
              </a:lnSpc>
            </a:pPr>
            <a:endParaRPr lang="en-US" sz="3400" dirty="0"/>
          </a:p>
          <a:p>
            <a:pPr algn="l">
              <a:lnSpc>
                <a:spcPct val="100000"/>
              </a:lnSpc>
            </a:pPr>
            <a:r>
              <a:rPr lang="en-US" sz="3400" b="1" dirty="0"/>
              <a:t>Co-authors</a:t>
            </a:r>
            <a:r>
              <a:rPr lang="en-US" sz="3400" dirty="0"/>
              <a:t>: </a:t>
            </a:r>
            <a:r>
              <a:rPr lang="en-US" sz="3400" dirty="0">
                <a:cs typeface="Arial" panose="020B0604020202020204" pitchFamily="34" charset="0"/>
              </a:rPr>
              <a:t>Z. Ouyang, </a:t>
            </a:r>
            <a:r>
              <a:rPr lang="en-US" sz="3400" dirty="0"/>
              <a:t>B. Dinh, J. Brooks, L. Zhang, R. </a:t>
            </a:r>
            <a:r>
              <a:rPr lang="en-US" sz="3400" dirty="0" err="1"/>
              <a:t>Zgadzaj</a:t>
            </a:r>
            <a:r>
              <a:rPr lang="en-US" sz="3400" dirty="0"/>
              <a:t>, </a:t>
            </a:r>
            <a:r>
              <a:rPr lang="en-US" sz="3400" dirty="0">
                <a:cs typeface="Arial" panose="020B0604020202020204" pitchFamily="34" charset="0"/>
              </a:rPr>
              <a:t>M. Downer</a:t>
            </a:r>
            <a:r>
              <a:rPr lang="en-US" sz="3400" baseline="30000" dirty="0">
                <a:cs typeface="Arial" panose="020B0604020202020204" pitchFamily="34" charset="0"/>
              </a:rPr>
              <a:t>1</a:t>
            </a:r>
            <a:r>
              <a:rPr lang="en-US" sz="3400" dirty="0">
                <a:cs typeface="Arial" panose="020B0604020202020204" pitchFamily="34" charset="0"/>
              </a:rPr>
              <a:t>, A. </a:t>
            </a:r>
            <a:r>
              <a:rPr lang="en-US" sz="3400" dirty="0" err="1">
                <a:cs typeface="Arial" panose="020B0604020202020204" pitchFamily="34" charset="0"/>
              </a:rPr>
              <a:t>Irman</a:t>
            </a:r>
            <a:r>
              <a:rPr lang="en-US" sz="3400" dirty="0">
                <a:cs typeface="Arial" panose="020B0604020202020204" pitchFamily="34" charset="0"/>
              </a:rPr>
              <a:t>, Y.-Y. Chang, J. M. </a:t>
            </a:r>
            <a:r>
              <a:rPr lang="en-US" sz="3400" dirty="0" err="1">
                <a:cs typeface="Arial" panose="020B0604020202020204" pitchFamily="34" charset="0"/>
              </a:rPr>
              <a:t>Klopf</a:t>
            </a:r>
            <a:r>
              <a:rPr lang="en-US" sz="3400" dirty="0">
                <a:cs typeface="Arial" panose="020B0604020202020204" pitchFamily="34" charset="0"/>
              </a:rPr>
              <a:t>, M. LaBerge, P. </a:t>
            </a:r>
            <a:r>
              <a:rPr lang="en-US" sz="3400" i="0" dirty="0" err="1">
                <a:solidFill>
                  <a:srgbClr val="202122"/>
                </a:solidFill>
                <a:effectLst/>
                <a:highlight>
                  <a:srgbClr val="FFFFFF"/>
                </a:highlight>
              </a:rPr>
              <a:t>Ü</a:t>
            </a:r>
            <a:r>
              <a:rPr lang="en-US" sz="3400" dirty="0" err="1">
                <a:cs typeface="Arial" panose="020B0604020202020204" pitchFamily="34" charset="0"/>
              </a:rPr>
              <a:t>fer</a:t>
            </a:r>
            <a:r>
              <a:rPr lang="en-US" sz="3400" dirty="0">
                <a:cs typeface="Arial" panose="020B0604020202020204" pitchFamily="34" charset="0"/>
              </a:rPr>
              <a:t>, S. </a:t>
            </a:r>
            <a:r>
              <a:rPr lang="en-US" sz="3400" dirty="0" err="1">
                <a:cs typeface="Arial" panose="020B0604020202020204" pitchFamily="34" charset="0"/>
              </a:rPr>
              <a:t>Sch</a:t>
            </a:r>
            <a:r>
              <a:rPr lang="en-US" sz="34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ö</a:t>
            </a:r>
            <a:r>
              <a:rPr lang="en-US" sz="3400" dirty="0" err="1">
                <a:cs typeface="Arial" panose="020B0604020202020204" pitchFamily="34" charset="0"/>
              </a:rPr>
              <a:t>bel</a:t>
            </a:r>
            <a:r>
              <a:rPr lang="en-US" sz="3400" dirty="0">
                <a:cs typeface="Arial" panose="020B0604020202020204" pitchFamily="34" charset="0"/>
              </a:rPr>
              <a:t>, F. Herrmann, J. C. </a:t>
            </a:r>
            <a:r>
              <a:rPr lang="en-US" sz="3400" dirty="0" err="1">
                <a:cs typeface="Arial" panose="020B0604020202020204" pitchFamily="34" charset="0"/>
              </a:rPr>
              <a:t>Deinert</a:t>
            </a:r>
            <a:r>
              <a:rPr lang="en-US" sz="3400" dirty="0">
                <a:cs typeface="Arial" panose="020B0604020202020204" pitchFamily="34" charset="0"/>
              </a:rPr>
              <a:t>, S. Kovalev, U. Schramm, T. Cowan</a:t>
            </a:r>
            <a:r>
              <a:rPr lang="en-US" sz="3400" baseline="30000" dirty="0">
                <a:cs typeface="Arial" panose="020B0604020202020204" pitchFamily="34" charset="0"/>
              </a:rPr>
              <a:t>2</a:t>
            </a:r>
          </a:p>
          <a:p>
            <a:pPr algn="l">
              <a:lnSpc>
                <a:spcPct val="100000"/>
              </a:lnSpc>
            </a:pPr>
            <a:r>
              <a:rPr lang="en-US" sz="3400" baseline="30000" dirty="0">
                <a:cs typeface="Arial" panose="020B0604020202020204" pitchFamily="34" charset="0"/>
              </a:rPr>
              <a:t>1</a:t>
            </a:r>
            <a:r>
              <a:rPr lang="en-US" sz="3400" dirty="0">
                <a:cs typeface="Arial" panose="020B0604020202020204" pitchFamily="34" charset="0"/>
              </a:rPr>
              <a:t>The University of Texas at Austin, Department of Physics, 2515 Speedway, Austin, Texas </a:t>
            </a:r>
            <a:r>
              <a:rPr lang="en-US" sz="3400" baseline="30000" dirty="0">
                <a:cs typeface="Arial" panose="020B0604020202020204" pitchFamily="34" charset="0"/>
              </a:rPr>
              <a:t>2</a:t>
            </a:r>
            <a:r>
              <a:rPr lang="en-US" sz="3400" dirty="0">
                <a:cs typeface="Arial" panose="020B0604020202020204" pitchFamily="34" charset="0"/>
              </a:rPr>
              <a:t>Helmholtz-Zentrum Dresden-</a:t>
            </a:r>
            <a:r>
              <a:rPr lang="en-US" sz="3400" dirty="0" err="1">
                <a:cs typeface="Arial" panose="020B0604020202020204" pitchFamily="34" charset="0"/>
              </a:rPr>
              <a:t>Rossendorf</a:t>
            </a:r>
            <a:r>
              <a:rPr lang="en-US" sz="3400" dirty="0">
                <a:cs typeface="Arial" panose="020B0604020202020204" pitchFamily="34" charset="0"/>
              </a:rPr>
              <a:t>, Institute of Radiation Physics, </a:t>
            </a:r>
            <a:r>
              <a:rPr lang="en-US" sz="3400" dirty="0" err="1">
                <a:cs typeface="Arial" panose="020B0604020202020204" pitchFamily="34" charset="0"/>
              </a:rPr>
              <a:t>Bautzner</a:t>
            </a:r>
            <a:r>
              <a:rPr lang="en-US" sz="3400" dirty="0">
                <a:cs typeface="Arial" panose="020B0604020202020204" pitchFamily="34" charset="0"/>
              </a:rPr>
              <a:t> </a:t>
            </a:r>
            <a:r>
              <a:rPr lang="en-US" sz="3400" dirty="0" err="1">
                <a:cs typeface="Arial" panose="020B0604020202020204" pitchFamily="34" charset="0"/>
              </a:rPr>
              <a:t>Landstr</a:t>
            </a:r>
            <a:r>
              <a:rPr lang="en-US" sz="3400" dirty="0">
                <a:cs typeface="Arial" panose="020B0604020202020204" pitchFamily="34" charset="0"/>
              </a:rPr>
              <a:t>. 400, 01328, Dresden, Germany</a:t>
            </a:r>
            <a:endParaRPr lang="en-US" sz="3400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A2BED8-D589-7806-20A0-7907DA7019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112" y="0"/>
            <a:ext cx="1160757" cy="5741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4E305A-68DE-F729-CDC6-90D9E2A5C3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332" y="2629953"/>
            <a:ext cx="4305565" cy="314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67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453D63-F250-8142-DB72-16857965F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587" y="194762"/>
            <a:ext cx="101317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545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198A4-8675-F6AE-D8F1-24785DA99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9C524F-3A36-1B12-65C3-DC619A90A6AB}"/>
              </a:ext>
            </a:extLst>
          </p:cNvPr>
          <p:cNvSpPr txBox="1"/>
          <p:nvPr/>
        </p:nvSpPr>
        <p:spPr>
          <a:xfrm>
            <a:off x="516805" y="-907102"/>
            <a:ext cx="10723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Coherent SPR (CSPR) sources &amp; applications</a:t>
            </a:r>
          </a:p>
        </p:txBody>
      </p:sp>
      <p:pic>
        <p:nvPicPr>
          <p:cNvPr id="4" name="Picture 3" descr="A diagram of a microwave wave&#10;&#10;AI-generated content may be incorrect.">
            <a:extLst>
              <a:ext uri="{FF2B5EF4-FFF2-40B4-BE49-F238E27FC236}">
                <a16:creationId xmlns:a16="http://schemas.microsoft.com/office/drawing/2014/main" id="{162A7218-DBE4-FC6C-1C16-3B1BFF7891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205" t="27802" r="20103" b="7929"/>
          <a:stretch>
            <a:fillRect/>
          </a:stretch>
        </p:blipFill>
        <p:spPr>
          <a:xfrm>
            <a:off x="955675" y="1092200"/>
            <a:ext cx="9486899" cy="20843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6F1DEA-80B1-7E5B-9551-824CEAECFF95}"/>
              </a:ext>
            </a:extLst>
          </p:cNvPr>
          <p:cNvSpPr txBox="1"/>
          <p:nvPr/>
        </p:nvSpPr>
        <p:spPr>
          <a:xfrm>
            <a:off x="5113339" y="3122610"/>
            <a:ext cx="679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300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109D7F-2CFD-000A-B4D6-B10F0DD548B4}"/>
              </a:ext>
            </a:extLst>
          </p:cNvPr>
          <p:cNvSpPr txBox="1"/>
          <p:nvPr/>
        </p:nvSpPr>
        <p:spPr>
          <a:xfrm>
            <a:off x="8437568" y="3133721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88C3EB-74D7-DD8C-0EB2-E9F2C805630B}"/>
              </a:ext>
            </a:extLst>
          </p:cNvPr>
          <p:cNvSpPr txBox="1"/>
          <p:nvPr/>
        </p:nvSpPr>
        <p:spPr>
          <a:xfrm>
            <a:off x="1757337" y="3119432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30,000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214A62-BE3B-2CD7-0525-28DE7DC3D94B}"/>
                  </a:ext>
                </a:extLst>
              </p:cNvPr>
              <p:cNvSpPr txBox="1"/>
              <p:nvPr/>
            </p:nvSpPr>
            <p:spPr>
              <a:xfrm>
                <a:off x="10556875" y="3017838"/>
                <a:ext cx="124239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sz="2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(µ</m:t>
                      </m:r>
                      <m:r>
                        <m:rPr>
                          <m:sty m:val="p"/>
                        </m:rPr>
                        <a:rPr lang="en-US" sz="2800" b="0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</m:t>
                      </m:r>
                      <m:r>
                        <a:rPr lang="en-US" sz="2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214A62-BE3B-2CD7-0525-28DE7DC3D9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6875" y="3017838"/>
                <a:ext cx="124239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7E53F27-D12E-5754-E249-87855483DA19}"/>
              </a:ext>
            </a:extLst>
          </p:cNvPr>
          <p:cNvCxnSpPr>
            <a:cxnSpLocks/>
          </p:cNvCxnSpPr>
          <p:nvPr/>
        </p:nvCxnSpPr>
        <p:spPr>
          <a:xfrm>
            <a:off x="3865563" y="3003539"/>
            <a:ext cx="0" cy="144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DC0BF10-44FA-E332-6DB7-0EE500D98DF3}"/>
              </a:ext>
            </a:extLst>
          </p:cNvPr>
          <p:cNvSpPr txBox="1"/>
          <p:nvPr/>
        </p:nvSpPr>
        <p:spPr>
          <a:xfrm>
            <a:off x="3408337" y="3132132"/>
            <a:ext cx="933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3,000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CBCB625-CBDF-BA8C-25DF-5E23B60A3C51}"/>
              </a:ext>
            </a:extLst>
          </p:cNvPr>
          <p:cNvCxnSpPr>
            <a:cxnSpLocks/>
          </p:cNvCxnSpPr>
          <p:nvPr/>
        </p:nvCxnSpPr>
        <p:spPr>
          <a:xfrm>
            <a:off x="6737866" y="2848242"/>
            <a:ext cx="0" cy="144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B79CB77-A477-5EA8-6503-B373621341A9}"/>
              </a:ext>
            </a:extLst>
          </p:cNvPr>
          <p:cNvSpPr txBox="1"/>
          <p:nvPr/>
        </p:nvSpPr>
        <p:spPr>
          <a:xfrm>
            <a:off x="6769875" y="3106732"/>
            <a:ext cx="514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30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4C4E09-E027-DAC8-5796-E3254341F878}"/>
              </a:ext>
            </a:extLst>
          </p:cNvPr>
          <p:cNvSpPr txBox="1"/>
          <p:nvPr/>
        </p:nvSpPr>
        <p:spPr>
          <a:xfrm>
            <a:off x="7493775" y="3106732"/>
            <a:ext cx="514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2318FF"/>
                </a:solidFill>
              </a:rPr>
              <a:t>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5C370E5-90FA-991A-BCF7-28F9CB0CFF71}"/>
                  </a:ext>
                </a:extLst>
              </p:cNvPr>
              <p:cNvSpPr txBox="1"/>
              <p:nvPr/>
            </p:nvSpPr>
            <p:spPr>
              <a:xfrm>
                <a:off x="5024439" y="700391"/>
                <a:ext cx="8528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5C370E5-90FA-991A-BCF7-28F9CB0CFF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4439" y="700391"/>
                <a:ext cx="85286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5024463-7376-9F71-49D7-082C02319374}"/>
                  </a:ext>
                </a:extLst>
              </p:cNvPr>
              <p:cNvSpPr txBox="1"/>
              <p:nvPr/>
            </p:nvSpPr>
            <p:spPr>
              <a:xfrm>
                <a:off x="6611939" y="700391"/>
                <a:ext cx="8528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13</m:t>
                          </m:r>
                        </m:sup>
                      </m:s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5024463-7376-9F71-49D7-082C02319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1939" y="700391"/>
                <a:ext cx="85286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086E561-FAFE-6739-9079-FCE31F04952D}"/>
                  </a:ext>
                </a:extLst>
              </p:cNvPr>
              <p:cNvSpPr txBox="1"/>
              <p:nvPr/>
            </p:nvSpPr>
            <p:spPr>
              <a:xfrm>
                <a:off x="8161339" y="700391"/>
                <a:ext cx="8528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086E561-FAFE-6739-9079-FCE31F049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1339" y="700391"/>
                <a:ext cx="852862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2D45812-F99B-D24C-ED89-828E2DCC88FC}"/>
                  </a:ext>
                </a:extLst>
              </p:cNvPr>
              <p:cNvSpPr txBox="1"/>
              <p:nvPr/>
            </p:nvSpPr>
            <p:spPr>
              <a:xfrm>
                <a:off x="9736139" y="713091"/>
                <a:ext cx="852862" cy="465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15</m:t>
                          </m:r>
                        </m:sup>
                      </m:s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2D45812-F99B-D24C-ED89-828E2DCC8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6139" y="713091"/>
                <a:ext cx="852862" cy="4658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DB8C64-82C3-1498-FF3C-F76FBBF69C4F}"/>
                  </a:ext>
                </a:extLst>
              </p:cNvPr>
              <p:cNvSpPr txBox="1"/>
              <p:nvPr/>
            </p:nvSpPr>
            <p:spPr>
              <a:xfrm>
                <a:off x="3462339" y="713091"/>
                <a:ext cx="8528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11</m:t>
                          </m:r>
                        </m:sup>
                      </m:s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DB8C64-82C3-1498-FF3C-F76FBBF69C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2339" y="713091"/>
                <a:ext cx="852862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7A03EA9-76EC-7E54-DE50-F5C679E7A17F}"/>
              </a:ext>
            </a:extLst>
          </p:cNvPr>
          <p:cNvCxnSpPr>
            <a:cxnSpLocks/>
          </p:cNvCxnSpPr>
          <p:nvPr/>
        </p:nvCxnSpPr>
        <p:spPr>
          <a:xfrm>
            <a:off x="9874766" y="2848242"/>
            <a:ext cx="0" cy="1444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89CCBE95-931D-0E3F-7B81-B9CCC52BDE48}"/>
              </a:ext>
            </a:extLst>
          </p:cNvPr>
          <p:cNvSpPr txBox="1"/>
          <p:nvPr/>
        </p:nvSpPr>
        <p:spPr>
          <a:xfrm>
            <a:off x="9847268" y="3133721"/>
            <a:ext cx="603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0.3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A4DF8B9-5E32-364A-BF7E-07F6E1110840}"/>
                  </a:ext>
                </a:extLst>
              </p:cNvPr>
              <p:cNvSpPr txBox="1"/>
              <p:nvPr/>
            </p:nvSpPr>
            <p:spPr>
              <a:xfrm>
                <a:off x="10566400" y="702623"/>
                <a:ext cx="117461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2800" b="0" i="0">
                          <a:latin typeface="Cambria Math" panose="02040503050406030204" pitchFamily="18" charset="0"/>
                        </a:rPr>
                        <m:t>Hz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A4DF8B9-5E32-364A-BF7E-07F6E11108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6400" y="702623"/>
                <a:ext cx="1174617" cy="523220"/>
              </a:xfrm>
              <a:prstGeom prst="rect">
                <a:avLst/>
              </a:prstGeom>
              <a:blipFill>
                <a:blip r:embed="rId9"/>
                <a:stretch>
                  <a:fillRect l="-2128" r="-3191" b="-190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1A52E3E-6831-23F7-FE24-EF810BB40697}"/>
                  </a:ext>
                </a:extLst>
              </p:cNvPr>
              <p:cNvSpPr txBox="1"/>
              <p:nvPr/>
            </p:nvSpPr>
            <p:spPr>
              <a:xfrm>
                <a:off x="1862139" y="713091"/>
                <a:ext cx="8528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1A52E3E-6831-23F7-FE24-EF810BB406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2139" y="713091"/>
                <a:ext cx="852862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2C4B18AA-E85A-3094-E7F4-C8B57F423388}"/>
              </a:ext>
            </a:extLst>
          </p:cNvPr>
          <p:cNvSpPr/>
          <p:nvPr/>
        </p:nvSpPr>
        <p:spPr>
          <a:xfrm>
            <a:off x="3888770" y="1384300"/>
            <a:ext cx="3862447" cy="1320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6D17DCB-70D9-4A86-93B2-E622608A86A3}"/>
              </a:ext>
            </a:extLst>
          </p:cNvPr>
          <p:cNvSpPr txBox="1"/>
          <p:nvPr/>
        </p:nvSpPr>
        <p:spPr>
          <a:xfrm>
            <a:off x="4640766" y="1634724"/>
            <a:ext cx="21291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/>
              <a:t>THz band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C5697C9-A77B-E6BD-AA8F-9684F4838CD7}"/>
              </a:ext>
            </a:extLst>
          </p:cNvPr>
          <p:cNvSpPr/>
          <p:nvPr/>
        </p:nvSpPr>
        <p:spPr>
          <a:xfrm>
            <a:off x="7899400" y="1634724"/>
            <a:ext cx="704987" cy="829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D50F268-FFFC-30F7-8916-368398795921}"/>
              </a:ext>
            </a:extLst>
          </p:cNvPr>
          <p:cNvSpPr txBox="1"/>
          <p:nvPr/>
        </p:nvSpPr>
        <p:spPr>
          <a:xfrm rot="16200000">
            <a:off x="7705303" y="1747565"/>
            <a:ext cx="13452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 Narrow" panose="020B0604020202020204" pitchFamily="34" charset="0"/>
                <a:cs typeface="Arial Narrow" panose="020B0604020202020204" pitchFamily="34" charset="0"/>
              </a:rPr>
              <a:t>Infrared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3CB3441-147B-6A3C-5397-7DA508DEBA79}"/>
              </a:ext>
            </a:extLst>
          </p:cNvPr>
          <p:cNvSpPr/>
          <p:nvPr/>
        </p:nvSpPr>
        <p:spPr>
          <a:xfrm>
            <a:off x="9207500" y="1587500"/>
            <a:ext cx="639768" cy="896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00113DD-839A-707F-6CB6-CF4A4F1D52F3}"/>
              </a:ext>
            </a:extLst>
          </p:cNvPr>
          <p:cNvSpPr txBox="1"/>
          <p:nvPr/>
        </p:nvSpPr>
        <p:spPr>
          <a:xfrm rot="16200000">
            <a:off x="8916872" y="1756189"/>
            <a:ext cx="11726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Arial Narrow" panose="020B0604020202020204" pitchFamily="34" charset="0"/>
                <a:cs typeface="Arial Narrow" panose="020B0604020202020204" pitchFamily="34" charset="0"/>
              </a:rPr>
              <a:t>Visible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1CAD630-1227-AAD3-0838-C4395BA78AE3}"/>
              </a:ext>
            </a:extLst>
          </p:cNvPr>
          <p:cNvSpPr/>
          <p:nvPr/>
        </p:nvSpPr>
        <p:spPr>
          <a:xfrm>
            <a:off x="3238500" y="1587500"/>
            <a:ext cx="563563" cy="9439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98A724D-9317-6DF2-F8E3-0C76BADE6340}"/>
              </a:ext>
            </a:extLst>
          </p:cNvPr>
          <p:cNvSpPr txBox="1"/>
          <p:nvPr/>
        </p:nvSpPr>
        <p:spPr>
          <a:xfrm rot="16200000">
            <a:off x="2714834" y="1783705"/>
            <a:ext cx="14606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Arial Narrow" panose="020B0604020202020204" pitchFamily="34" charset="0"/>
                <a:cs typeface="Arial Narrow" panose="020B0604020202020204" pitchFamily="34" charset="0"/>
              </a:rPr>
              <a:t>mm-wave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C3AFFCB-A7F2-C435-C078-AD05C83F3164}"/>
              </a:ext>
            </a:extLst>
          </p:cNvPr>
          <p:cNvSpPr/>
          <p:nvPr/>
        </p:nvSpPr>
        <p:spPr>
          <a:xfrm>
            <a:off x="3100061" y="1381771"/>
            <a:ext cx="2424440" cy="1345241"/>
          </a:xfrm>
          <a:prstGeom prst="rect">
            <a:avLst/>
          </a:prstGeom>
          <a:solidFill>
            <a:srgbClr val="FF0000">
              <a:alpha val="36000"/>
            </a:srgbClr>
          </a:solidFill>
          <a:ln w="317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488FFAD-E51A-08CD-028A-A6A2B9E1229C}"/>
              </a:ext>
            </a:extLst>
          </p:cNvPr>
          <p:cNvSpPr/>
          <p:nvPr/>
        </p:nvSpPr>
        <p:spPr>
          <a:xfrm>
            <a:off x="3888224" y="1367332"/>
            <a:ext cx="5959043" cy="1345241"/>
          </a:xfrm>
          <a:prstGeom prst="rect">
            <a:avLst/>
          </a:prstGeom>
          <a:solidFill>
            <a:srgbClr val="2318FF">
              <a:alpha val="36000"/>
            </a:srgbClr>
          </a:solidFill>
          <a:ln w="31750">
            <a:solidFill>
              <a:srgbClr val="2318FF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25125D-55B3-A539-F517-EF33A5D1D118}"/>
              </a:ext>
            </a:extLst>
          </p:cNvPr>
          <p:cNvSpPr txBox="1"/>
          <p:nvPr/>
        </p:nvSpPr>
        <p:spPr>
          <a:xfrm>
            <a:off x="563986" y="1507663"/>
            <a:ext cx="18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solidFill>
                  <a:srgbClr val="FF0000"/>
                </a:solidFill>
              </a:rPr>
              <a:t>RF accelerators</a:t>
            </a:r>
            <a:r>
              <a:rPr lang="en-US" dirty="0">
                <a:solidFill>
                  <a:srgbClr val="FF0000"/>
                </a:solidFill>
              </a:rPr>
              <a:t>:</a:t>
            </a:r>
            <a:endParaRPr lang="en-US" u="sng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8D45D64-841C-491D-EC12-CE1E8E93F1FE}"/>
                  </a:ext>
                </a:extLst>
              </p:cNvPr>
              <p:cNvSpPr txBox="1"/>
              <p:nvPr/>
            </p:nvSpPr>
            <p:spPr>
              <a:xfrm>
                <a:off x="515629" y="1842980"/>
                <a:ext cx="182960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>
                    <a:solidFill>
                      <a:srgbClr val="FF0000"/>
                    </a:solidFill>
                  </a:rPr>
                  <a:t>•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0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en-US" sz="20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&gt;300 µ</m:t>
                    </m:r>
                    <m:r>
                      <m:rPr>
                        <m:sty m:val="p"/>
                      </m:rPr>
                      <a:rPr lang="en-US" sz="2000" b="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00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8D45D64-841C-491D-EC12-CE1E8E93F1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629" y="1842980"/>
                <a:ext cx="1829603" cy="400110"/>
              </a:xfrm>
              <a:prstGeom prst="rect">
                <a:avLst/>
              </a:prstGeom>
              <a:blipFill>
                <a:blip r:embed="rId11"/>
                <a:stretch>
                  <a:fillRect l="-3667" t="-606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B58216B-6759-4346-87CA-2413074D20A3}"/>
                  </a:ext>
                </a:extLst>
              </p:cNvPr>
              <p:cNvSpPr txBox="1"/>
              <p:nvPr/>
            </p:nvSpPr>
            <p:spPr>
              <a:xfrm>
                <a:off x="569179" y="2197933"/>
                <a:ext cx="168482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num>
                      <m:den>
                        <m:r>
                          <a:rPr lang="en-US" sz="20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en-US" sz="20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&gt;1 </m:t>
                    </m:r>
                  </m:oMath>
                </a14:m>
                <a:r>
                  <a:rPr lang="en-US" sz="2000">
                    <a:solidFill>
                      <a:srgbClr val="FF0000"/>
                    </a:solidFill>
                  </a:rPr>
                  <a:t>ps)</a:t>
                </a:r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B58216B-6759-4346-87CA-2413074D20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179" y="2197933"/>
                <a:ext cx="1684820" cy="400110"/>
              </a:xfrm>
              <a:prstGeom prst="rect">
                <a:avLst/>
              </a:prstGeom>
              <a:blipFill>
                <a:blip r:embed="rId12"/>
                <a:stretch>
                  <a:fillRect l="-1805" t="-115385" r="-3249" b="-18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>
            <a:extLst>
              <a:ext uri="{FF2B5EF4-FFF2-40B4-BE49-F238E27FC236}">
                <a16:creationId xmlns:a16="http://schemas.microsoft.com/office/drawing/2014/main" id="{F507950B-597C-2D0E-93BE-1361C94D3E83}"/>
              </a:ext>
            </a:extLst>
          </p:cNvPr>
          <p:cNvSpPr txBox="1"/>
          <p:nvPr/>
        </p:nvSpPr>
        <p:spPr>
          <a:xfrm>
            <a:off x="6490633" y="4482964"/>
            <a:ext cx="5145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/>
              <a:t>• noninvasive diagnostic of fs e-bunches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D7CB42E-8673-68D1-908F-5FAB63AEDCDE}"/>
              </a:ext>
            </a:extLst>
          </p:cNvPr>
          <p:cNvGrpSpPr/>
          <p:nvPr/>
        </p:nvGrpSpPr>
        <p:grpSpPr>
          <a:xfrm>
            <a:off x="6406144" y="3526116"/>
            <a:ext cx="5015716" cy="772875"/>
            <a:chOff x="6683441" y="3681413"/>
            <a:chExt cx="5015716" cy="77287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DAA55A3-E37A-DAEA-467A-3353BCC97001}"/>
                </a:ext>
              </a:extLst>
            </p:cNvPr>
            <p:cNvSpPr txBox="1"/>
            <p:nvPr/>
          </p:nvSpPr>
          <p:spPr>
            <a:xfrm>
              <a:off x="6683441" y="3681413"/>
              <a:ext cx="452720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u="sng" dirty="0">
                  <a:solidFill>
                    <a:srgbClr val="2318FF"/>
                  </a:solidFill>
                </a:rPr>
                <a:t>Laser-driven </a:t>
              </a:r>
              <a:r>
                <a:rPr lang="en-US" sz="2000" b="1" u="sng" dirty="0" err="1">
                  <a:solidFill>
                    <a:srgbClr val="2318FF"/>
                  </a:solidFill>
                </a:rPr>
                <a:t>wakefield</a:t>
              </a:r>
              <a:r>
                <a:rPr lang="en-US" sz="2000" b="1" u="sng" dirty="0">
                  <a:solidFill>
                    <a:srgbClr val="2318FF"/>
                  </a:solidFill>
                </a:rPr>
                <a:t> accelerators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E733FB12-87AC-899A-A27E-A26E7F3BB759}"/>
                    </a:ext>
                  </a:extLst>
                </p:cNvPr>
                <p:cNvSpPr txBox="1"/>
                <p:nvPr/>
              </p:nvSpPr>
              <p:spPr>
                <a:xfrm>
                  <a:off x="6781800" y="4054178"/>
                  <a:ext cx="2273443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/>
                    <a:t>•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0.3&lt;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sz="2000" b="0" i="1">
                          <a:latin typeface="Cambria Math" panose="02040503050406030204" pitchFamily="18" charset="0"/>
                        </a:rPr>
                        <m:t>&lt;3 µ</m:t>
                      </m:r>
                      <m:r>
                        <m:rPr>
                          <m:sty m:val="p"/>
                        </m:rPr>
                        <a:rPr lang="en-US" sz="2000" b="0" i="0">
                          <a:latin typeface="Cambria Math" panose="02040503050406030204" pitchFamily="18" charset="0"/>
                        </a:rPr>
                        <m:t>m</m:t>
                      </m:r>
                    </m:oMath>
                  </a14:m>
                  <a:r>
                    <a:rPr lang="en-US" sz="2000"/>
                    <a:t> </a:t>
                  </a:r>
                </a:p>
              </p:txBody>
            </p:sp>
          </mc:Choice>
          <mc:Fallback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E733FB12-87AC-899A-A27E-A26E7F3BB7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81800" y="4054178"/>
                  <a:ext cx="2273443" cy="400110"/>
                </a:xfrm>
                <a:prstGeom prst="rect">
                  <a:avLst/>
                </a:prstGeom>
                <a:blipFill>
                  <a:blip r:embed="rId13"/>
                  <a:stretch>
                    <a:fillRect l="-2681" t="-7692" b="-2923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590971E6-6058-463F-31F4-F694F91E8022}"/>
                    </a:ext>
                  </a:extLst>
                </p:cNvPr>
                <p:cNvSpPr txBox="1"/>
                <p:nvPr/>
              </p:nvSpPr>
              <p:spPr>
                <a:xfrm>
                  <a:off x="9405388" y="4051642"/>
                  <a:ext cx="229376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>
                                  <a:latin typeface="Cambria Math" panose="02040503050406030204" pitchFamily="18" charset="0"/>
                                </a:rPr>
                                <m:t>(1&lt; 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num>
                        <m:den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en-US" sz="2000" b="0" i="1">
                          <a:latin typeface="Cambria Math" panose="02040503050406030204" pitchFamily="18" charset="0"/>
                        </a:rPr>
                        <m:t>&lt;10 </m:t>
                      </m:r>
                      <m:r>
                        <m:rPr>
                          <m:sty m:val="p"/>
                        </m:rPr>
                        <a:rPr lang="en-US" sz="2000" b="0" i="0">
                          <a:latin typeface="Cambria Math" panose="02040503050406030204" pitchFamily="18" charset="0"/>
                        </a:rPr>
                        <m:t>f</m:t>
                      </m:r>
                    </m:oMath>
                  </a14:m>
                  <a:r>
                    <a:rPr lang="en-US" sz="2000"/>
                    <a:t>s)</a:t>
                  </a:r>
                </a:p>
              </p:txBody>
            </p:sp>
          </mc:Choice>
          <mc:Fallback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590971E6-6058-463F-31F4-F694F91E80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05388" y="4051642"/>
                  <a:ext cx="2293769" cy="400110"/>
                </a:xfrm>
                <a:prstGeom prst="rect">
                  <a:avLst/>
                </a:prstGeom>
                <a:blipFill>
                  <a:blip r:embed="rId14"/>
                  <a:stretch>
                    <a:fillRect l="-1326" t="-113636" r="-2122" b="-1803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926984-9C14-4E1D-54F4-FEFB0CD92272}"/>
              </a:ext>
            </a:extLst>
          </p:cNvPr>
          <p:cNvGrpSpPr/>
          <p:nvPr/>
        </p:nvGrpSpPr>
        <p:grpSpPr>
          <a:xfrm>
            <a:off x="7190976" y="642554"/>
            <a:ext cx="1183466" cy="2062546"/>
            <a:chOff x="7190976" y="642554"/>
            <a:chExt cx="1183466" cy="2062546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5D02101-D300-00E9-95B9-1D1279097992}"/>
                </a:ext>
              </a:extLst>
            </p:cNvPr>
            <p:cNvCxnSpPr>
              <a:cxnSpLocks/>
            </p:cNvCxnSpPr>
            <p:nvPr/>
          </p:nvCxnSpPr>
          <p:spPr>
            <a:xfrm>
              <a:off x="7764463" y="1384300"/>
              <a:ext cx="0" cy="1320800"/>
            </a:xfrm>
            <a:prstGeom prst="line">
              <a:avLst/>
            </a:prstGeom>
            <a:ln w="57150">
              <a:solidFill>
                <a:srgbClr val="2318FF"/>
              </a:solidFill>
              <a:headEnd type="arrow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B856358-6F6C-1131-2B0A-65BB19144792}"/>
                </a:ext>
              </a:extLst>
            </p:cNvPr>
            <p:cNvSpPr txBox="1"/>
            <p:nvPr/>
          </p:nvSpPr>
          <p:spPr>
            <a:xfrm>
              <a:off x="7190976" y="642554"/>
              <a:ext cx="118346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2318FF"/>
                  </a:solidFill>
                </a:rPr>
                <a:t>Ross’</a:t>
              </a:r>
            </a:p>
            <a:p>
              <a:pPr algn="ctr"/>
              <a:r>
                <a:rPr lang="en-US" sz="1600" dirty="0">
                  <a:solidFill>
                    <a:srgbClr val="2318FF"/>
                  </a:solidFill>
                </a:rPr>
                <a:t>experiment</a:t>
              </a: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AFD54BD0-17C5-46CC-E61A-48C16552EFF3}"/>
              </a:ext>
            </a:extLst>
          </p:cNvPr>
          <p:cNvSpPr txBox="1"/>
          <p:nvPr/>
        </p:nvSpPr>
        <p:spPr>
          <a:xfrm>
            <a:off x="6957941" y="4755773"/>
            <a:ext cx="38492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- intra-FEL operation in real time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3203A350-CEC0-A3EE-E12F-E9FD578734EA}"/>
              </a:ext>
            </a:extLst>
          </p:cNvPr>
          <p:cNvSpPr txBox="1"/>
          <p:nvPr/>
        </p:nvSpPr>
        <p:spPr>
          <a:xfrm>
            <a:off x="6941867" y="5015894"/>
            <a:ext cx="4956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- observe UV signatures of microbunching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9C818504-30A8-5CA4-0ECA-D7C8F86BC6F2}"/>
              </a:ext>
            </a:extLst>
          </p:cNvPr>
          <p:cNvSpPr txBox="1"/>
          <p:nvPr/>
        </p:nvSpPr>
        <p:spPr>
          <a:xfrm>
            <a:off x="6934046" y="5313054"/>
            <a:ext cx="55274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- incorporate into COTR-based diagnostic suite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8EB7AF37-5F37-C910-9BDE-793464D7B4A0}"/>
              </a:ext>
            </a:extLst>
          </p:cNvPr>
          <p:cNvSpPr txBox="1"/>
          <p:nvPr/>
        </p:nvSpPr>
        <p:spPr>
          <a:xfrm>
            <a:off x="6925371" y="5614147"/>
            <a:ext cx="51700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- distribute SPR gratings along e-beam path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0DD2069-496D-4684-85E5-F75F9138326E}"/>
              </a:ext>
            </a:extLst>
          </p:cNvPr>
          <p:cNvGrpSpPr/>
          <p:nvPr/>
        </p:nvGrpSpPr>
        <p:grpSpPr>
          <a:xfrm>
            <a:off x="128647" y="3511833"/>
            <a:ext cx="6419499" cy="3199518"/>
            <a:chOff x="128647" y="3511833"/>
            <a:chExt cx="6419499" cy="3199518"/>
          </a:xfrm>
        </p:grpSpPr>
        <p:sp>
          <p:nvSpPr>
            <p:cNvPr id="131" name="Rounded Rectangle 130">
              <a:extLst>
                <a:ext uri="{FF2B5EF4-FFF2-40B4-BE49-F238E27FC236}">
                  <a16:creationId xmlns:a16="http://schemas.microsoft.com/office/drawing/2014/main" id="{0E95761E-2888-AEA0-5629-12D8E70D1429}"/>
                </a:ext>
              </a:extLst>
            </p:cNvPr>
            <p:cNvSpPr/>
            <p:nvPr/>
          </p:nvSpPr>
          <p:spPr>
            <a:xfrm>
              <a:off x="128647" y="3541058"/>
              <a:ext cx="6419499" cy="3170293"/>
            </a:xfrm>
            <a:prstGeom prst="roundRect">
              <a:avLst>
                <a:gd name="adj" fmla="val 11225"/>
              </a:avLst>
            </a:prstGeom>
            <a:solidFill>
              <a:schemeClr val="accent5">
                <a:lumMod val="20000"/>
                <a:lumOff val="80000"/>
                <a:alpha val="2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D9CA3294-9E4D-5658-B20A-2C62B53349BC}"/>
                </a:ext>
              </a:extLst>
            </p:cNvPr>
            <p:cNvGrpSpPr/>
            <p:nvPr/>
          </p:nvGrpSpPr>
          <p:grpSpPr>
            <a:xfrm>
              <a:off x="1261702" y="6119289"/>
              <a:ext cx="4027747" cy="385832"/>
              <a:chOff x="1102143" y="3798470"/>
              <a:chExt cx="4027747" cy="385832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2691BC79-CF4A-D1AF-CF5C-C6C72C5A96D3}"/>
                  </a:ext>
                </a:extLst>
              </p:cNvPr>
              <p:cNvGrpSpPr/>
              <p:nvPr/>
            </p:nvGrpSpPr>
            <p:grpSpPr>
              <a:xfrm>
                <a:off x="1437182" y="3810068"/>
                <a:ext cx="1338291" cy="374234"/>
                <a:chOff x="1437182" y="3810068"/>
                <a:chExt cx="1338291" cy="374234"/>
              </a:xfrm>
            </p:grpSpPr>
            <p:grpSp>
              <p:nvGrpSpPr>
                <p:cNvPr id="101" name="Group 100">
                  <a:extLst>
                    <a:ext uri="{FF2B5EF4-FFF2-40B4-BE49-F238E27FC236}">
                      <a16:creationId xmlns:a16="http://schemas.microsoft.com/office/drawing/2014/main" id="{5C33360D-C87E-8336-91BE-B07DAFB4C248}"/>
                    </a:ext>
                  </a:extLst>
                </p:cNvPr>
                <p:cNvGrpSpPr/>
                <p:nvPr/>
              </p:nvGrpSpPr>
              <p:grpSpPr>
                <a:xfrm>
                  <a:off x="1437182" y="3811730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105" name="TextBox 104">
                    <a:extLst>
                      <a:ext uri="{FF2B5EF4-FFF2-40B4-BE49-F238E27FC236}">
                        <a16:creationId xmlns:a16="http://schemas.microsoft.com/office/drawing/2014/main" id="{EC57A47D-0A1E-91BD-B934-6181A74593A8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106" name="TextBox 105">
                    <a:extLst>
                      <a:ext uri="{FF2B5EF4-FFF2-40B4-BE49-F238E27FC236}">
                        <a16:creationId xmlns:a16="http://schemas.microsoft.com/office/drawing/2014/main" id="{219B2AD1-D3E0-443E-CBD6-49085AE09755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id="{C094E902-8318-172A-FB21-FFE9BF9F1890}"/>
                    </a:ext>
                  </a:extLst>
                </p:cNvPr>
                <p:cNvGrpSpPr/>
                <p:nvPr/>
              </p:nvGrpSpPr>
              <p:grpSpPr>
                <a:xfrm>
                  <a:off x="2106422" y="3810068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103" name="TextBox 102">
                    <a:extLst>
                      <a:ext uri="{FF2B5EF4-FFF2-40B4-BE49-F238E27FC236}">
                        <a16:creationId xmlns:a16="http://schemas.microsoft.com/office/drawing/2014/main" id="{3FBAE1AB-F01C-EF42-EB4F-E9EC585C06D2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104" name="TextBox 103">
                    <a:extLst>
                      <a:ext uri="{FF2B5EF4-FFF2-40B4-BE49-F238E27FC236}">
                        <a16:creationId xmlns:a16="http://schemas.microsoft.com/office/drawing/2014/main" id="{936EA801-0575-3AD5-34F7-DDF8F72C97FE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</p:grp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8E9C19AC-4D97-FAF0-01ED-796F9F345108}"/>
                  </a:ext>
                </a:extLst>
              </p:cNvPr>
              <p:cNvGrpSpPr/>
              <p:nvPr/>
            </p:nvGrpSpPr>
            <p:grpSpPr>
              <a:xfrm>
                <a:off x="2772349" y="3803440"/>
                <a:ext cx="1338291" cy="374234"/>
                <a:chOff x="1437182" y="3810068"/>
                <a:chExt cx="1338291" cy="374234"/>
              </a:xfrm>
            </p:grpSpPr>
            <p:grpSp>
              <p:nvGrpSpPr>
                <p:cNvPr id="95" name="Group 94">
                  <a:extLst>
                    <a:ext uri="{FF2B5EF4-FFF2-40B4-BE49-F238E27FC236}">
                      <a16:creationId xmlns:a16="http://schemas.microsoft.com/office/drawing/2014/main" id="{1E04B891-F337-E749-911B-5ECC2FAAFCB0}"/>
                    </a:ext>
                  </a:extLst>
                </p:cNvPr>
                <p:cNvGrpSpPr/>
                <p:nvPr/>
              </p:nvGrpSpPr>
              <p:grpSpPr>
                <a:xfrm>
                  <a:off x="1437182" y="3811730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99" name="TextBox 98">
                    <a:extLst>
                      <a:ext uri="{FF2B5EF4-FFF2-40B4-BE49-F238E27FC236}">
                        <a16:creationId xmlns:a16="http://schemas.microsoft.com/office/drawing/2014/main" id="{092DC8F1-7693-2D2D-6DEE-D51CDC19C6E9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100" name="TextBox 99">
                    <a:extLst>
                      <a:ext uri="{FF2B5EF4-FFF2-40B4-BE49-F238E27FC236}">
                        <a16:creationId xmlns:a16="http://schemas.microsoft.com/office/drawing/2014/main" id="{AA9FF210-B57F-A74C-C5C0-2E63DE9406A5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  <p:grpSp>
              <p:nvGrpSpPr>
                <p:cNvPr id="96" name="Group 95">
                  <a:extLst>
                    <a:ext uri="{FF2B5EF4-FFF2-40B4-BE49-F238E27FC236}">
                      <a16:creationId xmlns:a16="http://schemas.microsoft.com/office/drawing/2014/main" id="{E6526E55-D0A7-215B-4455-AA88B58A4220}"/>
                    </a:ext>
                  </a:extLst>
                </p:cNvPr>
                <p:cNvGrpSpPr/>
                <p:nvPr/>
              </p:nvGrpSpPr>
              <p:grpSpPr>
                <a:xfrm>
                  <a:off x="2106422" y="3810068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97" name="TextBox 96">
                    <a:extLst>
                      <a:ext uri="{FF2B5EF4-FFF2-40B4-BE49-F238E27FC236}">
                        <a16:creationId xmlns:a16="http://schemas.microsoft.com/office/drawing/2014/main" id="{C98DEA02-ECF4-5A14-29FF-049711191655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98" name="TextBox 97">
                    <a:extLst>
                      <a:ext uri="{FF2B5EF4-FFF2-40B4-BE49-F238E27FC236}">
                        <a16:creationId xmlns:a16="http://schemas.microsoft.com/office/drawing/2014/main" id="{C50A7CDC-6B79-C2BC-B850-CE6C4C338D48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</p:grpSp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973A7846-24DD-3D72-2F9D-6C1506E2BF6C}"/>
                  </a:ext>
                </a:extLst>
              </p:cNvPr>
              <p:cNvGrpSpPr/>
              <p:nvPr/>
            </p:nvGrpSpPr>
            <p:grpSpPr>
              <a:xfrm>
                <a:off x="1102143" y="3798470"/>
                <a:ext cx="4027747" cy="381318"/>
                <a:chOff x="-1573153" y="3811730"/>
                <a:chExt cx="4027747" cy="381318"/>
              </a:xfrm>
            </p:grpSpPr>
            <p:grpSp>
              <p:nvGrpSpPr>
                <p:cNvPr id="89" name="Group 88">
                  <a:extLst>
                    <a:ext uri="{FF2B5EF4-FFF2-40B4-BE49-F238E27FC236}">
                      <a16:creationId xmlns:a16="http://schemas.microsoft.com/office/drawing/2014/main" id="{D104B788-76EC-E5CE-3A1B-BB0763097A54}"/>
                    </a:ext>
                  </a:extLst>
                </p:cNvPr>
                <p:cNvGrpSpPr/>
                <p:nvPr/>
              </p:nvGrpSpPr>
              <p:grpSpPr>
                <a:xfrm>
                  <a:off x="1437182" y="3811730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93" name="TextBox 92">
                    <a:extLst>
                      <a:ext uri="{FF2B5EF4-FFF2-40B4-BE49-F238E27FC236}">
                        <a16:creationId xmlns:a16="http://schemas.microsoft.com/office/drawing/2014/main" id="{722F99BB-49DB-9B3F-EF5A-5F5C641E273A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94" name="TextBox 93">
                    <a:extLst>
                      <a:ext uri="{FF2B5EF4-FFF2-40B4-BE49-F238E27FC236}">
                        <a16:creationId xmlns:a16="http://schemas.microsoft.com/office/drawing/2014/main" id="{75C41859-EF3E-5D5C-BE64-B539A084AB1C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  <p:grpSp>
              <p:nvGrpSpPr>
                <p:cNvPr id="90" name="Group 89">
                  <a:extLst>
                    <a:ext uri="{FF2B5EF4-FFF2-40B4-BE49-F238E27FC236}">
                      <a16:creationId xmlns:a16="http://schemas.microsoft.com/office/drawing/2014/main" id="{804D8CC3-2AA8-254B-67A6-795C42442BED}"/>
                    </a:ext>
                  </a:extLst>
                </p:cNvPr>
                <p:cNvGrpSpPr/>
                <p:nvPr/>
              </p:nvGrpSpPr>
              <p:grpSpPr>
                <a:xfrm>
                  <a:off x="-1573153" y="3813308"/>
                  <a:ext cx="4027747" cy="379740"/>
                  <a:chOff x="-2242393" y="3814970"/>
                  <a:chExt cx="4027747" cy="379740"/>
                </a:xfrm>
              </p:grpSpPr>
              <p:sp>
                <p:nvSpPr>
                  <p:cNvPr id="91" name="TextBox 90">
                    <a:extLst>
                      <a:ext uri="{FF2B5EF4-FFF2-40B4-BE49-F238E27FC236}">
                        <a16:creationId xmlns:a16="http://schemas.microsoft.com/office/drawing/2014/main" id="{4FF16820-66F0-C546-973A-83FD40767507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92" name="TextBox 91">
                    <a:extLst>
                      <a:ext uri="{FF2B5EF4-FFF2-40B4-BE49-F238E27FC236}">
                        <a16:creationId xmlns:a16="http://schemas.microsoft.com/office/drawing/2014/main" id="{7F4494BE-ACFA-6815-FF11-4D864AD71A0C}"/>
                      </a:ext>
                    </a:extLst>
                  </p:cNvPr>
                  <p:cNvSpPr txBox="1"/>
                  <p:nvPr/>
                </p:nvSpPr>
                <p:spPr>
                  <a:xfrm>
                    <a:off x="-2242393" y="3825378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</p:grpSp>
        </p:grp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25382E8C-F3EF-5B29-14D8-51C17F52F9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37182" y="5695220"/>
              <a:ext cx="3656702" cy="0"/>
            </a:xfrm>
            <a:prstGeom prst="straightConnector1">
              <a:avLst/>
            </a:prstGeom>
            <a:ln w="76200">
              <a:solidFill>
                <a:schemeClr val="tx1"/>
              </a:solidFill>
              <a:prstDash val="dash"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99AFD17-C9B9-D30C-11B7-338B6DF9980F}"/>
                </a:ext>
              </a:extLst>
            </p:cNvPr>
            <p:cNvSpPr txBox="1"/>
            <p:nvPr/>
          </p:nvSpPr>
          <p:spPr>
            <a:xfrm>
              <a:off x="2515361" y="4161500"/>
              <a:ext cx="1571392" cy="46166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400"/>
                <a:t>      CCD      </a:t>
              </a:r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51192BA9-6BE8-380E-D552-725168E5431D}"/>
                </a:ext>
              </a:extLst>
            </p:cNvPr>
            <p:cNvGrpSpPr/>
            <p:nvPr/>
          </p:nvGrpSpPr>
          <p:grpSpPr>
            <a:xfrm>
              <a:off x="1288092" y="4855213"/>
              <a:ext cx="4013587" cy="387494"/>
              <a:chOff x="1437182" y="3796808"/>
              <a:chExt cx="4013587" cy="387494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30015351-5101-3519-AECE-0943BF14B153}"/>
                  </a:ext>
                </a:extLst>
              </p:cNvPr>
              <p:cNvGrpSpPr/>
              <p:nvPr/>
            </p:nvGrpSpPr>
            <p:grpSpPr>
              <a:xfrm>
                <a:off x="1437182" y="3810068"/>
                <a:ext cx="1338291" cy="374234"/>
                <a:chOff x="1437182" y="3810068"/>
                <a:chExt cx="1338291" cy="374234"/>
              </a:xfrm>
            </p:grpSpPr>
            <p:grpSp>
              <p:nvGrpSpPr>
                <p:cNvPr id="65" name="Group 64">
                  <a:extLst>
                    <a:ext uri="{FF2B5EF4-FFF2-40B4-BE49-F238E27FC236}">
                      <a16:creationId xmlns:a16="http://schemas.microsoft.com/office/drawing/2014/main" id="{944070A2-A2D2-4456-2749-00D7210D07F9}"/>
                    </a:ext>
                  </a:extLst>
                </p:cNvPr>
                <p:cNvGrpSpPr/>
                <p:nvPr/>
              </p:nvGrpSpPr>
              <p:grpSpPr>
                <a:xfrm>
                  <a:off x="1437182" y="3811730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63" name="TextBox 62">
                    <a:extLst>
                      <a:ext uri="{FF2B5EF4-FFF2-40B4-BE49-F238E27FC236}">
                        <a16:creationId xmlns:a16="http://schemas.microsoft.com/office/drawing/2014/main" id="{9F0BF96F-4EF6-C306-ECA4-7C5446380AFB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64" name="TextBox 63">
                    <a:extLst>
                      <a:ext uri="{FF2B5EF4-FFF2-40B4-BE49-F238E27FC236}">
                        <a16:creationId xmlns:a16="http://schemas.microsoft.com/office/drawing/2014/main" id="{8F0B478C-3CDB-1DED-FD72-08D5E78A9255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  <p:grpSp>
              <p:nvGrpSpPr>
                <p:cNvPr id="66" name="Group 65">
                  <a:extLst>
                    <a:ext uri="{FF2B5EF4-FFF2-40B4-BE49-F238E27FC236}">
                      <a16:creationId xmlns:a16="http://schemas.microsoft.com/office/drawing/2014/main" id="{0B1B1009-7671-28BE-CEEC-B2436A568789}"/>
                    </a:ext>
                  </a:extLst>
                </p:cNvPr>
                <p:cNvGrpSpPr/>
                <p:nvPr/>
              </p:nvGrpSpPr>
              <p:grpSpPr>
                <a:xfrm>
                  <a:off x="2106422" y="3810068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FF7FC64E-1051-A3BE-FC52-27B51A9D7AEA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68" name="TextBox 67">
                    <a:extLst>
                      <a:ext uri="{FF2B5EF4-FFF2-40B4-BE49-F238E27FC236}">
                        <a16:creationId xmlns:a16="http://schemas.microsoft.com/office/drawing/2014/main" id="{868015EE-7D20-B1E1-F398-D06CFF242462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</p:grp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322BF36F-B7E9-BE18-1B31-2C6D5BB092A1}"/>
                  </a:ext>
                </a:extLst>
              </p:cNvPr>
              <p:cNvGrpSpPr/>
              <p:nvPr/>
            </p:nvGrpSpPr>
            <p:grpSpPr>
              <a:xfrm>
                <a:off x="2772349" y="3803440"/>
                <a:ext cx="1338291" cy="374234"/>
                <a:chOff x="1437182" y="3810068"/>
                <a:chExt cx="1338291" cy="374234"/>
              </a:xfrm>
            </p:grpSpPr>
            <p:grpSp>
              <p:nvGrpSpPr>
                <p:cNvPr id="71" name="Group 70">
                  <a:extLst>
                    <a:ext uri="{FF2B5EF4-FFF2-40B4-BE49-F238E27FC236}">
                      <a16:creationId xmlns:a16="http://schemas.microsoft.com/office/drawing/2014/main" id="{5A8498AD-93EF-F227-24DA-0498CB0F43A5}"/>
                    </a:ext>
                  </a:extLst>
                </p:cNvPr>
                <p:cNvGrpSpPr/>
                <p:nvPr/>
              </p:nvGrpSpPr>
              <p:grpSpPr>
                <a:xfrm>
                  <a:off x="1437182" y="3811730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75" name="TextBox 74">
                    <a:extLst>
                      <a:ext uri="{FF2B5EF4-FFF2-40B4-BE49-F238E27FC236}">
                        <a16:creationId xmlns:a16="http://schemas.microsoft.com/office/drawing/2014/main" id="{DEC7A4ED-9C12-61BC-02E2-1C21CA353DB1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76" name="TextBox 75">
                    <a:extLst>
                      <a:ext uri="{FF2B5EF4-FFF2-40B4-BE49-F238E27FC236}">
                        <a16:creationId xmlns:a16="http://schemas.microsoft.com/office/drawing/2014/main" id="{EF1C99FD-DFE2-1CA0-564B-E9BEA91791B7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  <p:grpSp>
              <p:nvGrpSpPr>
                <p:cNvPr id="72" name="Group 71">
                  <a:extLst>
                    <a:ext uri="{FF2B5EF4-FFF2-40B4-BE49-F238E27FC236}">
                      <a16:creationId xmlns:a16="http://schemas.microsoft.com/office/drawing/2014/main" id="{D4A9C2B5-249D-F0A6-D242-ACF69C63DAD7}"/>
                    </a:ext>
                  </a:extLst>
                </p:cNvPr>
                <p:cNvGrpSpPr/>
                <p:nvPr/>
              </p:nvGrpSpPr>
              <p:grpSpPr>
                <a:xfrm>
                  <a:off x="2106422" y="3810068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73" name="TextBox 72">
                    <a:extLst>
                      <a:ext uri="{FF2B5EF4-FFF2-40B4-BE49-F238E27FC236}">
                        <a16:creationId xmlns:a16="http://schemas.microsoft.com/office/drawing/2014/main" id="{9DD5D27D-E66E-F1B1-D09B-9F42499F165A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74" name="TextBox 73">
                    <a:extLst>
                      <a:ext uri="{FF2B5EF4-FFF2-40B4-BE49-F238E27FC236}">
                        <a16:creationId xmlns:a16="http://schemas.microsoft.com/office/drawing/2014/main" id="{C78EA8B6-4351-319F-C09F-CC2E95F66F7E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9985F37D-CEA8-C331-B1B4-E9184922AB81}"/>
                  </a:ext>
                </a:extLst>
              </p:cNvPr>
              <p:cNvGrpSpPr/>
              <p:nvPr/>
            </p:nvGrpSpPr>
            <p:grpSpPr>
              <a:xfrm>
                <a:off x="4112478" y="3796808"/>
                <a:ext cx="1338291" cy="374234"/>
                <a:chOff x="1437182" y="3810068"/>
                <a:chExt cx="1338291" cy="374234"/>
              </a:xfrm>
            </p:grpSpPr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B2769075-4F17-F3E1-5319-8DEDB0102790}"/>
                    </a:ext>
                  </a:extLst>
                </p:cNvPr>
                <p:cNvGrpSpPr/>
                <p:nvPr/>
              </p:nvGrpSpPr>
              <p:grpSpPr>
                <a:xfrm>
                  <a:off x="1437182" y="3811730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82" name="TextBox 81">
                    <a:extLst>
                      <a:ext uri="{FF2B5EF4-FFF2-40B4-BE49-F238E27FC236}">
                        <a16:creationId xmlns:a16="http://schemas.microsoft.com/office/drawing/2014/main" id="{E497D2E9-CF4B-9E3F-BB88-9F6B52F35201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83" name="TextBox 82">
                    <a:extLst>
                      <a:ext uri="{FF2B5EF4-FFF2-40B4-BE49-F238E27FC236}">
                        <a16:creationId xmlns:a16="http://schemas.microsoft.com/office/drawing/2014/main" id="{D2E5F41D-A9CC-A486-123B-E4620491BBF1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  <p:grpSp>
              <p:nvGrpSpPr>
                <p:cNvPr id="79" name="Group 78">
                  <a:extLst>
                    <a:ext uri="{FF2B5EF4-FFF2-40B4-BE49-F238E27FC236}">
                      <a16:creationId xmlns:a16="http://schemas.microsoft.com/office/drawing/2014/main" id="{C3A5B56A-F62C-9141-FA73-DEABF6330D77}"/>
                    </a:ext>
                  </a:extLst>
                </p:cNvPr>
                <p:cNvGrpSpPr/>
                <p:nvPr/>
              </p:nvGrpSpPr>
              <p:grpSpPr>
                <a:xfrm>
                  <a:off x="2106422" y="3810068"/>
                  <a:ext cx="669051" cy="372572"/>
                  <a:chOff x="1437182" y="3811730"/>
                  <a:chExt cx="669051" cy="372572"/>
                </a:xfrm>
              </p:grpSpPr>
              <p:sp>
                <p:nvSpPr>
                  <p:cNvPr id="80" name="TextBox 79">
                    <a:extLst>
                      <a:ext uri="{FF2B5EF4-FFF2-40B4-BE49-F238E27FC236}">
                        <a16:creationId xmlns:a16="http://schemas.microsoft.com/office/drawing/2014/main" id="{1F3F4DFB-8464-F11C-14BD-2A9390D4E772}"/>
                      </a:ext>
                    </a:extLst>
                  </p:cNvPr>
                  <p:cNvSpPr txBox="1"/>
                  <p:nvPr/>
                </p:nvSpPr>
                <p:spPr>
                  <a:xfrm>
                    <a:off x="1437182" y="3814970"/>
                    <a:ext cx="348172" cy="369332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N</a:t>
                    </a:r>
                  </a:p>
                </p:txBody>
              </p:sp>
              <p:sp>
                <p:nvSpPr>
                  <p:cNvPr id="81" name="TextBox 80">
                    <a:extLst>
                      <a:ext uri="{FF2B5EF4-FFF2-40B4-BE49-F238E27FC236}">
                        <a16:creationId xmlns:a16="http://schemas.microsoft.com/office/drawing/2014/main" id="{4FD5FA02-23BD-29AA-D4DF-C390B81D196A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709" y="3811730"/>
                    <a:ext cx="322524" cy="369332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/>
                      <a:t>S</a:t>
                    </a:r>
                  </a:p>
                </p:txBody>
              </p:sp>
            </p:grpSp>
          </p:grpSp>
        </p:grp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C1D17B84-3B7F-B22B-D280-1D7A519F610F}"/>
                </a:ext>
              </a:extLst>
            </p:cNvPr>
            <p:cNvSpPr txBox="1"/>
            <p:nvPr/>
          </p:nvSpPr>
          <p:spPr>
            <a:xfrm>
              <a:off x="5150006" y="5313586"/>
              <a:ext cx="139814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/>
                <a:t>µ-bunched</a:t>
              </a:r>
            </a:p>
            <a:p>
              <a:pPr algn="ctr"/>
              <a:r>
                <a:rPr lang="en-US" sz="2000"/>
                <a:t>FEL beam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A61C979-201B-B1BD-5230-A0B87E6692B4}"/>
                </a:ext>
              </a:extLst>
            </p:cNvPr>
            <p:cNvGrpSpPr/>
            <p:nvPr/>
          </p:nvGrpSpPr>
          <p:grpSpPr>
            <a:xfrm flipV="1">
              <a:off x="2350405" y="4653749"/>
              <a:ext cx="1863806" cy="1378226"/>
              <a:chOff x="3148073" y="1585237"/>
              <a:chExt cx="1863806" cy="1378226"/>
            </a:xfrm>
          </p:grpSpPr>
          <p:pic>
            <p:nvPicPr>
              <p:cNvPr id="12" name="Picture 11" descr="A blue and black triangle&#10;&#10;AI-generated content may be incorrect.">
                <a:extLst>
                  <a:ext uri="{FF2B5EF4-FFF2-40B4-BE49-F238E27FC236}">
                    <a16:creationId xmlns:a16="http://schemas.microsoft.com/office/drawing/2014/main" id="{A1809894-4801-D47E-E327-52DA7A8B85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148073" y="1585237"/>
                <a:ext cx="1863806" cy="229864"/>
              </a:xfrm>
              <a:prstGeom prst="rect">
                <a:avLst/>
              </a:prstGeom>
            </p:spPr>
          </p:pic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29EEAE24-456B-35F8-44DC-70CD0FEB7DF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65414" y="1834285"/>
                <a:ext cx="638966" cy="1124738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prstDash val="dash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2A4F870D-3EE1-A535-23F2-1155BA675A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23962" y="1825844"/>
                <a:ext cx="618744" cy="1132721"/>
              </a:xfrm>
              <a:prstGeom prst="straightConnector1">
                <a:avLst/>
              </a:prstGeom>
              <a:ln>
                <a:solidFill>
                  <a:schemeClr val="accent5"/>
                </a:solidFill>
                <a:prstDash val="dash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FE6ABB6E-4977-9DBB-93B2-DBD897DDB95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43117" y="1828185"/>
                <a:ext cx="320084" cy="1132106"/>
              </a:xfrm>
              <a:prstGeom prst="straightConnector1">
                <a:avLst/>
              </a:prstGeom>
              <a:ln>
                <a:solidFill>
                  <a:srgbClr val="FFC000"/>
                </a:solidFill>
                <a:prstDash val="dash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Arrow Connector 54">
                <a:extLst>
                  <a:ext uri="{FF2B5EF4-FFF2-40B4-BE49-F238E27FC236}">
                    <a16:creationId xmlns:a16="http://schemas.microsoft.com/office/drawing/2014/main" id="{4313EA61-647A-7B82-A374-C5501173B97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059409" y="1825844"/>
                <a:ext cx="62444" cy="1134447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prstDash val="dash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DFA394DA-BD81-0811-C90D-8767A6CD0A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67569" y="1825844"/>
                <a:ext cx="224586" cy="1137619"/>
              </a:xfrm>
              <a:prstGeom prst="straightConnector1">
                <a:avLst/>
              </a:prstGeom>
              <a:ln>
                <a:solidFill>
                  <a:srgbClr val="1014FF"/>
                </a:solidFill>
                <a:prstDash val="dash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113335FA-D760-D667-5D1F-DA2485438044}"/>
                </a:ext>
              </a:extLst>
            </p:cNvPr>
            <p:cNvGrpSpPr/>
            <p:nvPr/>
          </p:nvGrpSpPr>
          <p:grpSpPr>
            <a:xfrm>
              <a:off x="239805" y="3511833"/>
              <a:ext cx="3013416" cy="1316869"/>
              <a:chOff x="239805" y="3408315"/>
              <a:chExt cx="3013416" cy="1316869"/>
            </a:xfrm>
          </p:grpSpPr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78BB304E-5425-9C23-DD8C-ADE1BFF29289}"/>
                  </a:ext>
                </a:extLst>
              </p:cNvPr>
              <p:cNvGrpSpPr/>
              <p:nvPr/>
            </p:nvGrpSpPr>
            <p:grpSpPr>
              <a:xfrm>
                <a:off x="239805" y="3408315"/>
                <a:ext cx="1466926" cy="1316869"/>
                <a:chOff x="389931" y="3408315"/>
                <a:chExt cx="1466926" cy="1316869"/>
              </a:xfrm>
            </p:grpSpPr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31E5B7C7-B07E-F1C2-A5E0-C9F0FC60F50F}"/>
                    </a:ext>
                  </a:extLst>
                </p:cNvPr>
                <p:cNvSpPr/>
                <p:nvPr/>
              </p:nvSpPr>
              <p:spPr>
                <a:xfrm>
                  <a:off x="669250" y="3722183"/>
                  <a:ext cx="1187607" cy="771185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" name="Freeform 122">
                  <a:extLst>
                    <a:ext uri="{FF2B5EF4-FFF2-40B4-BE49-F238E27FC236}">
                      <a16:creationId xmlns:a16="http://schemas.microsoft.com/office/drawing/2014/main" id="{2783591F-0784-E119-9CAA-10BB5BFB1EF5}"/>
                    </a:ext>
                  </a:extLst>
                </p:cNvPr>
                <p:cNvSpPr/>
                <p:nvPr/>
              </p:nvSpPr>
              <p:spPr>
                <a:xfrm>
                  <a:off x="685123" y="3808071"/>
                  <a:ext cx="1166420" cy="677098"/>
                </a:xfrm>
                <a:custGeom>
                  <a:avLst/>
                  <a:gdLst>
                    <a:gd name="connsiteX0" fmla="*/ 0 w 1166420"/>
                    <a:gd name="connsiteY0" fmla="*/ 470 h 677098"/>
                    <a:gd name="connsiteX1" fmla="*/ 184150 w 1166420"/>
                    <a:gd name="connsiteY1" fmla="*/ 470 h 677098"/>
                    <a:gd name="connsiteX2" fmla="*/ 276225 w 1166420"/>
                    <a:gd name="connsiteY2" fmla="*/ 470 h 677098"/>
                    <a:gd name="connsiteX3" fmla="*/ 352425 w 1166420"/>
                    <a:gd name="connsiteY3" fmla="*/ 6820 h 677098"/>
                    <a:gd name="connsiteX4" fmla="*/ 422275 w 1166420"/>
                    <a:gd name="connsiteY4" fmla="*/ 54445 h 677098"/>
                    <a:gd name="connsiteX5" fmla="*/ 466725 w 1166420"/>
                    <a:gd name="connsiteY5" fmla="*/ 130645 h 677098"/>
                    <a:gd name="connsiteX6" fmla="*/ 492125 w 1166420"/>
                    <a:gd name="connsiteY6" fmla="*/ 140170 h 677098"/>
                    <a:gd name="connsiteX7" fmla="*/ 517525 w 1166420"/>
                    <a:gd name="connsiteY7" fmla="*/ 136995 h 677098"/>
                    <a:gd name="connsiteX8" fmla="*/ 533400 w 1166420"/>
                    <a:gd name="connsiteY8" fmla="*/ 165570 h 677098"/>
                    <a:gd name="connsiteX9" fmla="*/ 555625 w 1166420"/>
                    <a:gd name="connsiteY9" fmla="*/ 279870 h 677098"/>
                    <a:gd name="connsiteX10" fmla="*/ 577850 w 1166420"/>
                    <a:gd name="connsiteY10" fmla="*/ 308445 h 677098"/>
                    <a:gd name="connsiteX11" fmla="*/ 603250 w 1166420"/>
                    <a:gd name="connsiteY11" fmla="*/ 346545 h 677098"/>
                    <a:gd name="connsiteX12" fmla="*/ 615950 w 1166420"/>
                    <a:gd name="connsiteY12" fmla="*/ 400520 h 677098"/>
                    <a:gd name="connsiteX13" fmla="*/ 638175 w 1166420"/>
                    <a:gd name="connsiteY13" fmla="*/ 444970 h 677098"/>
                    <a:gd name="connsiteX14" fmla="*/ 654050 w 1166420"/>
                    <a:gd name="connsiteY14" fmla="*/ 505295 h 677098"/>
                    <a:gd name="connsiteX15" fmla="*/ 692150 w 1166420"/>
                    <a:gd name="connsiteY15" fmla="*/ 559270 h 677098"/>
                    <a:gd name="connsiteX16" fmla="*/ 720725 w 1166420"/>
                    <a:gd name="connsiteY16" fmla="*/ 549745 h 677098"/>
                    <a:gd name="connsiteX17" fmla="*/ 742950 w 1166420"/>
                    <a:gd name="connsiteY17" fmla="*/ 492595 h 677098"/>
                    <a:gd name="connsiteX18" fmla="*/ 752475 w 1166420"/>
                    <a:gd name="connsiteY18" fmla="*/ 371945 h 677098"/>
                    <a:gd name="connsiteX19" fmla="*/ 758825 w 1166420"/>
                    <a:gd name="connsiteY19" fmla="*/ 311620 h 677098"/>
                    <a:gd name="connsiteX20" fmla="*/ 781050 w 1166420"/>
                    <a:gd name="connsiteY20" fmla="*/ 305270 h 677098"/>
                    <a:gd name="connsiteX21" fmla="*/ 784225 w 1166420"/>
                    <a:gd name="connsiteY21" fmla="*/ 343370 h 677098"/>
                    <a:gd name="connsiteX22" fmla="*/ 787400 w 1166420"/>
                    <a:gd name="connsiteY22" fmla="*/ 413220 h 677098"/>
                    <a:gd name="connsiteX23" fmla="*/ 790575 w 1166420"/>
                    <a:gd name="connsiteY23" fmla="*/ 486245 h 677098"/>
                    <a:gd name="connsiteX24" fmla="*/ 796925 w 1166420"/>
                    <a:gd name="connsiteY24" fmla="*/ 540220 h 677098"/>
                    <a:gd name="connsiteX25" fmla="*/ 809625 w 1166420"/>
                    <a:gd name="connsiteY25" fmla="*/ 581495 h 677098"/>
                    <a:gd name="connsiteX26" fmla="*/ 819150 w 1166420"/>
                    <a:gd name="connsiteY26" fmla="*/ 622770 h 677098"/>
                    <a:gd name="connsiteX27" fmla="*/ 841375 w 1166420"/>
                    <a:gd name="connsiteY27" fmla="*/ 654520 h 677098"/>
                    <a:gd name="connsiteX28" fmla="*/ 876300 w 1166420"/>
                    <a:gd name="connsiteY28" fmla="*/ 664045 h 677098"/>
                    <a:gd name="connsiteX29" fmla="*/ 898525 w 1166420"/>
                    <a:gd name="connsiteY29" fmla="*/ 673570 h 677098"/>
                    <a:gd name="connsiteX30" fmla="*/ 958850 w 1166420"/>
                    <a:gd name="connsiteY30" fmla="*/ 673570 h 677098"/>
                    <a:gd name="connsiteX31" fmla="*/ 1035050 w 1166420"/>
                    <a:gd name="connsiteY31" fmla="*/ 673570 h 677098"/>
                    <a:gd name="connsiteX32" fmla="*/ 1082675 w 1166420"/>
                    <a:gd name="connsiteY32" fmla="*/ 676745 h 677098"/>
                    <a:gd name="connsiteX33" fmla="*/ 1120775 w 1166420"/>
                    <a:gd name="connsiteY33" fmla="*/ 664045 h 677098"/>
                    <a:gd name="connsiteX34" fmla="*/ 1165225 w 1166420"/>
                    <a:gd name="connsiteY34" fmla="*/ 673570 h 677098"/>
                    <a:gd name="connsiteX35" fmla="*/ 1149350 w 1166420"/>
                    <a:gd name="connsiteY35" fmla="*/ 670395 h 677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1166420" h="677098">
                      <a:moveTo>
                        <a:pt x="0" y="470"/>
                      </a:moveTo>
                      <a:lnTo>
                        <a:pt x="184150" y="470"/>
                      </a:lnTo>
                      <a:cubicBezTo>
                        <a:pt x="230187" y="470"/>
                        <a:pt x="248179" y="-588"/>
                        <a:pt x="276225" y="470"/>
                      </a:cubicBezTo>
                      <a:cubicBezTo>
                        <a:pt x="304271" y="1528"/>
                        <a:pt x="328083" y="-2176"/>
                        <a:pt x="352425" y="6820"/>
                      </a:cubicBezTo>
                      <a:cubicBezTo>
                        <a:pt x="376767" y="15816"/>
                        <a:pt x="403225" y="33808"/>
                        <a:pt x="422275" y="54445"/>
                      </a:cubicBezTo>
                      <a:cubicBezTo>
                        <a:pt x="441325" y="75082"/>
                        <a:pt x="455083" y="116358"/>
                        <a:pt x="466725" y="130645"/>
                      </a:cubicBezTo>
                      <a:cubicBezTo>
                        <a:pt x="478367" y="144932"/>
                        <a:pt x="483658" y="139112"/>
                        <a:pt x="492125" y="140170"/>
                      </a:cubicBezTo>
                      <a:cubicBezTo>
                        <a:pt x="500592" y="141228"/>
                        <a:pt x="510646" y="132762"/>
                        <a:pt x="517525" y="136995"/>
                      </a:cubicBezTo>
                      <a:cubicBezTo>
                        <a:pt x="524404" y="141228"/>
                        <a:pt x="527050" y="141758"/>
                        <a:pt x="533400" y="165570"/>
                      </a:cubicBezTo>
                      <a:cubicBezTo>
                        <a:pt x="539750" y="189382"/>
                        <a:pt x="548217" y="256058"/>
                        <a:pt x="555625" y="279870"/>
                      </a:cubicBezTo>
                      <a:cubicBezTo>
                        <a:pt x="563033" y="303683"/>
                        <a:pt x="569913" y="297333"/>
                        <a:pt x="577850" y="308445"/>
                      </a:cubicBezTo>
                      <a:cubicBezTo>
                        <a:pt x="585788" y="319558"/>
                        <a:pt x="596900" y="331199"/>
                        <a:pt x="603250" y="346545"/>
                      </a:cubicBezTo>
                      <a:cubicBezTo>
                        <a:pt x="609600" y="361891"/>
                        <a:pt x="610129" y="384116"/>
                        <a:pt x="615950" y="400520"/>
                      </a:cubicBezTo>
                      <a:cubicBezTo>
                        <a:pt x="621771" y="416924"/>
                        <a:pt x="631825" y="427508"/>
                        <a:pt x="638175" y="444970"/>
                      </a:cubicBezTo>
                      <a:cubicBezTo>
                        <a:pt x="644525" y="462432"/>
                        <a:pt x="645054" y="486245"/>
                        <a:pt x="654050" y="505295"/>
                      </a:cubicBezTo>
                      <a:cubicBezTo>
                        <a:pt x="663046" y="524345"/>
                        <a:pt x="681038" y="551862"/>
                        <a:pt x="692150" y="559270"/>
                      </a:cubicBezTo>
                      <a:cubicBezTo>
                        <a:pt x="703263" y="566678"/>
                        <a:pt x="712258" y="560857"/>
                        <a:pt x="720725" y="549745"/>
                      </a:cubicBezTo>
                      <a:cubicBezTo>
                        <a:pt x="729192" y="538633"/>
                        <a:pt x="737658" y="522228"/>
                        <a:pt x="742950" y="492595"/>
                      </a:cubicBezTo>
                      <a:cubicBezTo>
                        <a:pt x="748242" y="462962"/>
                        <a:pt x="749829" y="402107"/>
                        <a:pt x="752475" y="371945"/>
                      </a:cubicBezTo>
                      <a:cubicBezTo>
                        <a:pt x="755121" y="341783"/>
                        <a:pt x="754063" y="322732"/>
                        <a:pt x="758825" y="311620"/>
                      </a:cubicBezTo>
                      <a:cubicBezTo>
                        <a:pt x="763587" y="300508"/>
                        <a:pt x="776817" y="299978"/>
                        <a:pt x="781050" y="305270"/>
                      </a:cubicBezTo>
                      <a:cubicBezTo>
                        <a:pt x="785283" y="310562"/>
                        <a:pt x="783167" y="325379"/>
                        <a:pt x="784225" y="343370"/>
                      </a:cubicBezTo>
                      <a:cubicBezTo>
                        <a:pt x="785283" y="361361"/>
                        <a:pt x="786342" y="389408"/>
                        <a:pt x="787400" y="413220"/>
                      </a:cubicBezTo>
                      <a:cubicBezTo>
                        <a:pt x="788458" y="437032"/>
                        <a:pt x="788988" y="465078"/>
                        <a:pt x="790575" y="486245"/>
                      </a:cubicBezTo>
                      <a:cubicBezTo>
                        <a:pt x="792162" y="507412"/>
                        <a:pt x="793750" y="524345"/>
                        <a:pt x="796925" y="540220"/>
                      </a:cubicBezTo>
                      <a:cubicBezTo>
                        <a:pt x="800100" y="556095"/>
                        <a:pt x="805921" y="567737"/>
                        <a:pt x="809625" y="581495"/>
                      </a:cubicBezTo>
                      <a:cubicBezTo>
                        <a:pt x="813329" y="595253"/>
                        <a:pt x="813858" y="610599"/>
                        <a:pt x="819150" y="622770"/>
                      </a:cubicBezTo>
                      <a:cubicBezTo>
                        <a:pt x="824442" y="634941"/>
                        <a:pt x="831850" y="647641"/>
                        <a:pt x="841375" y="654520"/>
                      </a:cubicBezTo>
                      <a:cubicBezTo>
                        <a:pt x="850900" y="661399"/>
                        <a:pt x="866775" y="660870"/>
                        <a:pt x="876300" y="664045"/>
                      </a:cubicBezTo>
                      <a:cubicBezTo>
                        <a:pt x="885825" y="667220"/>
                        <a:pt x="884767" y="671983"/>
                        <a:pt x="898525" y="673570"/>
                      </a:cubicBezTo>
                      <a:cubicBezTo>
                        <a:pt x="912283" y="675157"/>
                        <a:pt x="958850" y="673570"/>
                        <a:pt x="958850" y="673570"/>
                      </a:cubicBezTo>
                      <a:lnTo>
                        <a:pt x="1035050" y="673570"/>
                      </a:lnTo>
                      <a:cubicBezTo>
                        <a:pt x="1055687" y="674099"/>
                        <a:pt x="1068388" y="678332"/>
                        <a:pt x="1082675" y="676745"/>
                      </a:cubicBezTo>
                      <a:cubicBezTo>
                        <a:pt x="1096962" y="675158"/>
                        <a:pt x="1107017" y="664574"/>
                        <a:pt x="1120775" y="664045"/>
                      </a:cubicBezTo>
                      <a:cubicBezTo>
                        <a:pt x="1134533" y="663516"/>
                        <a:pt x="1160463" y="672512"/>
                        <a:pt x="1165225" y="673570"/>
                      </a:cubicBezTo>
                      <a:cubicBezTo>
                        <a:pt x="1169987" y="674628"/>
                        <a:pt x="1159668" y="672511"/>
                        <a:pt x="1149350" y="670395"/>
                      </a:cubicBezTo>
                    </a:path>
                  </a:pathLst>
                </a:custGeom>
                <a:noFill/>
                <a:ln>
                  <a:solidFill>
                    <a:srgbClr val="1014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" name="TextBox 123">
                  <a:extLst>
                    <a:ext uri="{FF2B5EF4-FFF2-40B4-BE49-F238E27FC236}">
                      <a16:creationId xmlns:a16="http://schemas.microsoft.com/office/drawing/2014/main" id="{CA13CDEA-46F6-CC74-51AE-780B247CED8A}"/>
                    </a:ext>
                  </a:extLst>
                </p:cNvPr>
                <p:cNvSpPr txBox="1"/>
                <p:nvPr/>
              </p:nvSpPr>
              <p:spPr>
                <a:xfrm>
                  <a:off x="1115668" y="4448185"/>
                  <a:ext cx="67839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>
                      <a:solidFill>
                        <a:srgbClr val="1014FF"/>
                      </a:solidFill>
                    </a:rPr>
                    <a:t>267 nm</a:t>
                  </a:r>
                </a:p>
              </p:txBody>
            </p:sp>
            <p:sp>
              <p:nvSpPr>
                <p:cNvPr id="125" name="TextBox 124">
                  <a:extLst>
                    <a:ext uri="{FF2B5EF4-FFF2-40B4-BE49-F238E27FC236}">
                      <a16:creationId xmlns:a16="http://schemas.microsoft.com/office/drawing/2014/main" id="{BC491E94-EF29-CB38-8B95-15CCB7BF2883}"/>
                    </a:ext>
                  </a:extLst>
                </p:cNvPr>
                <p:cNvSpPr txBox="1"/>
                <p:nvPr/>
              </p:nvSpPr>
              <p:spPr>
                <a:xfrm>
                  <a:off x="1298839" y="3408315"/>
                  <a:ext cx="30489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>
                      <a:solidFill>
                        <a:srgbClr val="1014FF"/>
                      </a:solidFill>
                    </a:rPr>
                    <a:t>𝜆</a:t>
                  </a:r>
                </a:p>
              </p:txBody>
            </p:sp>
            <p:cxnSp>
              <p:nvCxnSpPr>
                <p:cNvPr id="126" name="Straight Arrow Connector 125">
                  <a:extLst>
                    <a:ext uri="{FF2B5EF4-FFF2-40B4-BE49-F238E27FC236}">
                      <a16:creationId xmlns:a16="http://schemas.microsoft.com/office/drawing/2014/main" id="{0E062ADA-6506-1663-89E6-FD97D12ECDEC}"/>
                    </a:ext>
                  </a:extLst>
                </p:cNvPr>
                <p:cNvCxnSpPr>
                  <a:stCxn id="125" idx="1"/>
                </p:cNvCxnSpPr>
                <p:nvPr/>
              </p:nvCxnSpPr>
              <p:spPr>
                <a:xfrm flipH="1">
                  <a:off x="1024848" y="3592981"/>
                  <a:ext cx="273991" cy="0"/>
                </a:xfrm>
                <a:prstGeom prst="straightConnector1">
                  <a:avLst/>
                </a:prstGeom>
                <a:ln>
                  <a:solidFill>
                    <a:srgbClr val="1014FF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2057433E-0108-6FED-E47B-753C13EB899E}"/>
                    </a:ext>
                  </a:extLst>
                </p:cNvPr>
                <p:cNvSpPr txBox="1"/>
                <p:nvPr/>
              </p:nvSpPr>
              <p:spPr>
                <a:xfrm rot="16200000">
                  <a:off x="-80069" y="3934588"/>
                  <a:ext cx="121700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>
                      <a:solidFill>
                        <a:srgbClr val="1014FF"/>
                      </a:solidFill>
                    </a:rPr>
                    <a:t>CSPR intensity</a:t>
                  </a:r>
                </a:p>
              </p:txBody>
            </p:sp>
          </p:grpSp>
          <p:sp>
            <p:nvSpPr>
              <p:cNvPr id="129" name="Freeform 128">
                <a:extLst>
                  <a:ext uri="{FF2B5EF4-FFF2-40B4-BE49-F238E27FC236}">
                    <a16:creationId xmlns:a16="http://schemas.microsoft.com/office/drawing/2014/main" id="{CC423572-D3AC-2927-117B-0AEF43D9C00B}"/>
                  </a:ext>
                </a:extLst>
              </p:cNvPr>
              <p:cNvSpPr/>
              <p:nvPr/>
            </p:nvSpPr>
            <p:spPr>
              <a:xfrm>
                <a:off x="1719618" y="3708561"/>
                <a:ext cx="1533603" cy="410029"/>
              </a:xfrm>
              <a:custGeom>
                <a:avLst/>
                <a:gdLst>
                  <a:gd name="connsiteX0" fmla="*/ 0 w 1533603"/>
                  <a:gd name="connsiteY0" fmla="*/ 385767 h 410029"/>
                  <a:gd name="connsiteX1" fmla="*/ 218364 w 1533603"/>
                  <a:gd name="connsiteY1" fmla="*/ 399415 h 410029"/>
                  <a:gd name="connsiteX2" fmla="*/ 436728 w 1533603"/>
                  <a:gd name="connsiteY2" fmla="*/ 249290 h 410029"/>
                  <a:gd name="connsiteX3" fmla="*/ 668740 w 1533603"/>
                  <a:gd name="connsiteY3" fmla="*/ 126460 h 410029"/>
                  <a:gd name="connsiteX4" fmla="*/ 1023582 w 1533603"/>
                  <a:gd name="connsiteY4" fmla="*/ 3630 h 410029"/>
                  <a:gd name="connsiteX5" fmla="*/ 1351128 w 1533603"/>
                  <a:gd name="connsiteY5" fmla="*/ 44573 h 410029"/>
                  <a:gd name="connsiteX6" fmla="*/ 1460310 w 1533603"/>
                  <a:gd name="connsiteY6" fmla="*/ 167403 h 410029"/>
                  <a:gd name="connsiteX7" fmla="*/ 1528549 w 1533603"/>
                  <a:gd name="connsiteY7" fmla="*/ 290233 h 410029"/>
                  <a:gd name="connsiteX8" fmla="*/ 1528549 w 1533603"/>
                  <a:gd name="connsiteY8" fmla="*/ 358472 h 410029"/>
                  <a:gd name="connsiteX9" fmla="*/ 1528549 w 1533603"/>
                  <a:gd name="connsiteY9" fmla="*/ 358472 h 410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33603" h="410029">
                    <a:moveTo>
                      <a:pt x="0" y="385767"/>
                    </a:moveTo>
                    <a:cubicBezTo>
                      <a:pt x="72788" y="403964"/>
                      <a:pt x="145576" y="422161"/>
                      <a:pt x="218364" y="399415"/>
                    </a:cubicBezTo>
                    <a:cubicBezTo>
                      <a:pt x="291152" y="376669"/>
                      <a:pt x="361665" y="294782"/>
                      <a:pt x="436728" y="249290"/>
                    </a:cubicBezTo>
                    <a:cubicBezTo>
                      <a:pt x="511791" y="203797"/>
                      <a:pt x="570931" y="167403"/>
                      <a:pt x="668740" y="126460"/>
                    </a:cubicBezTo>
                    <a:cubicBezTo>
                      <a:pt x="766549" y="85517"/>
                      <a:pt x="909851" y="17278"/>
                      <a:pt x="1023582" y="3630"/>
                    </a:cubicBezTo>
                    <a:cubicBezTo>
                      <a:pt x="1137313" y="-10018"/>
                      <a:pt x="1278340" y="17278"/>
                      <a:pt x="1351128" y="44573"/>
                    </a:cubicBezTo>
                    <a:cubicBezTo>
                      <a:pt x="1423916" y="71868"/>
                      <a:pt x="1430740" y="126460"/>
                      <a:pt x="1460310" y="167403"/>
                    </a:cubicBezTo>
                    <a:cubicBezTo>
                      <a:pt x="1489880" y="208346"/>
                      <a:pt x="1517176" y="258388"/>
                      <a:pt x="1528549" y="290233"/>
                    </a:cubicBezTo>
                    <a:cubicBezTo>
                      <a:pt x="1539922" y="322078"/>
                      <a:pt x="1528549" y="358472"/>
                      <a:pt x="1528549" y="358472"/>
                    </a:cubicBezTo>
                    <a:lnTo>
                      <a:pt x="1528549" y="358472"/>
                    </a:ln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9266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4" grpId="0"/>
      <p:bldP spid="61" grpId="0"/>
      <p:bldP spid="107" grpId="0"/>
      <p:bldP spid="109" grpId="0"/>
      <p:bldP spid="1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150D-889B-4805-EA7E-7D7A37990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2349F7A1-E0DA-90DA-37B4-591ED56F5627}"/>
              </a:ext>
            </a:extLst>
          </p:cNvPr>
          <p:cNvGrpSpPr/>
          <p:nvPr/>
        </p:nvGrpSpPr>
        <p:grpSpPr>
          <a:xfrm>
            <a:off x="4709223" y="4417553"/>
            <a:ext cx="206473" cy="1290166"/>
            <a:chOff x="4147362" y="4277992"/>
            <a:chExt cx="206473" cy="129016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C509276-467E-E2AC-FE67-E2BAEDC68592}"/>
                </a:ext>
              </a:extLst>
            </p:cNvPr>
            <p:cNvSpPr/>
            <p:nvPr/>
          </p:nvSpPr>
          <p:spPr>
            <a:xfrm>
              <a:off x="4232114" y="4279767"/>
              <a:ext cx="121721" cy="128604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5D51D49-246F-127E-D17F-13BE829E46ED}"/>
                </a:ext>
              </a:extLst>
            </p:cNvPr>
            <p:cNvSpPr/>
            <p:nvPr/>
          </p:nvSpPr>
          <p:spPr>
            <a:xfrm>
              <a:off x="4147362" y="4277992"/>
              <a:ext cx="70339" cy="1290166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56BF93E-D543-9C9E-AC49-B0882B752621}"/>
              </a:ext>
            </a:extLst>
          </p:cNvPr>
          <p:cNvGrpSpPr/>
          <p:nvPr/>
        </p:nvGrpSpPr>
        <p:grpSpPr>
          <a:xfrm flipV="1">
            <a:off x="6064230" y="3140132"/>
            <a:ext cx="4241816" cy="1074770"/>
            <a:chOff x="5992226" y="-835194"/>
            <a:chExt cx="4241816" cy="1074770"/>
          </a:xfrm>
        </p:grpSpPr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FAF10D89-EB0C-2C32-D599-03EEB317421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61623" y="-647415"/>
              <a:ext cx="4172419" cy="870748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DA0DF9DC-EB4F-BE88-B06A-1AAEC5FED9F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992226" y="-835194"/>
              <a:ext cx="4214962" cy="107477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25EDA77A-7519-AFA1-0DA9-D3DBE7F6E36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49376" y="-480046"/>
              <a:ext cx="4105501" cy="667311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79BDB582-02DA-EBF1-0AA3-57E77CC2A99A}"/>
              </a:ext>
            </a:extLst>
          </p:cNvPr>
          <p:cNvCxnSpPr>
            <a:cxnSpLocks/>
          </p:cNvCxnSpPr>
          <p:nvPr/>
        </p:nvCxnSpPr>
        <p:spPr>
          <a:xfrm rot="16200000" flipV="1">
            <a:off x="7582823" y="2013668"/>
            <a:ext cx="2" cy="2827637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C767AAA0-E345-ACBC-2D40-102203DE6810}"/>
              </a:ext>
            </a:extLst>
          </p:cNvPr>
          <p:cNvCxnSpPr/>
          <p:nvPr/>
        </p:nvCxnSpPr>
        <p:spPr>
          <a:xfrm>
            <a:off x="858646" y="5664238"/>
            <a:ext cx="1361859" cy="0"/>
          </a:xfrm>
          <a:prstGeom prst="straightConnector1">
            <a:avLst/>
          </a:prstGeom>
          <a:ln>
            <a:solidFill>
              <a:srgbClr val="000000"/>
            </a:solidFill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D0F73AC6-B959-4910-D8AB-3E9FCFFC9044}"/>
              </a:ext>
            </a:extLst>
          </p:cNvPr>
          <p:cNvSpPr txBox="1"/>
          <p:nvPr/>
        </p:nvSpPr>
        <p:spPr>
          <a:xfrm>
            <a:off x="929855" y="5682041"/>
            <a:ext cx="84510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000000"/>
                </a:solidFill>
              </a:rPr>
              <a:t>arm length</a:t>
            </a:r>
          </a:p>
          <a:p>
            <a:r>
              <a:rPr lang="en-US" sz="1050" dirty="0">
                <a:solidFill>
                  <a:srgbClr val="000000"/>
                </a:solidFill>
              </a:rPr>
              <a:t>adjustment</a:t>
            </a: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563DD898-64A4-456D-6662-93AB626FD2FE}"/>
              </a:ext>
            </a:extLst>
          </p:cNvPr>
          <p:cNvGrpSpPr/>
          <p:nvPr/>
        </p:nvGrpSpPr>
        <p:grpSpPr>
          <a:xfrm rot="16200000">
            <a:off x="2919673" y="3261949"/>
            <a:ext cx="163548" cy="3587208"/>
            <a:chOff x="7262277" y="2136322"/>
            <a:chExt cx="163548" cy="3587208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16F12AB8-D3AA-D59C-3F9A-B4E915350A58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5548771" y="3936605"/>
              <a:ext cx="357385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DB998945-D0D9-F4B8-1CC6-F263EE37C229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5758527" y="4120762"/>
              <a:ext cx="3085022" cy="77521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EDC6AEDE-FE67-9F7F-A3D4-2625D9119D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39798" y="2136322"/>
              <a:ext cx="86027" cy="3565711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62EF7982-5F9F-FB5E-BC69-A430BCB99C15}"/>
              </a:ext>
            </a:extLst>
          </p:cNvPr>
          <p:cNvGrpSpPr/>
          <p:nvPr/>
        </p:nvGrpSpPr>
        <p:grpSpPr>
          <a:xfrm rot="5400000">
            <a:off x="1133550" y="4430345"/>
            <a:ext cx="1399302" cy="224489"/>
            <a:chOff x="5365296" y="5109258"/>
            <a:chExt cx="1399302" cy="224489"/>
          </a:xfrm>
        </p:grpSpPr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8789A97-38C1-8A41-CFC6-A8A83FE95E42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6040017" y="4596111"/>
              <a:ext cx="0" cy="1245053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892FDE7D-7141-C33E-1B57-06ECC714AA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65296" y="5299179"/>
              <a:ext cx="1375683" cy="34568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9C0631B-3DAB-D09C-2480-837640C6B695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6058071" y="4436021"/>
              <a:ext cx="33289" cy="1379764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41C856BA-0E9F-C2FB-126F-F822A92022A2}"/>
              </a:ext>
            </a:extLst>
          </p:cNvPr>
          <p:cNvCxnSpPr>
            <a:cxnSpLocks/>
          </p:cNvCxnSpPr>
          <p:nvPr/>
        </p:nvCxnSpPr>
        <p:spPr>
          <a:xfrm flipH="1">
            <a:off x="1717107" y="4037062"/>
            <a:ext cx="430092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70266C77-086B-98CC-DDCB-1A2E31AD9BBE}"/>
              </a:ext>
            </a:extLst>
          </p:cNvPr>
          <p:cNvCxnSpPr>
            <a:cxnSpLocks/>
          </p:cNvCxnSpPr>
          <p:nvPr/>
        </p:nvCxnSpPr>
        <p:spPr>
          <a:xfrm flipV="1">
            <a:off x="1847736" y="3838741"/>
            <a:ext cx="4250872" cy="106816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656FA53B-1CC5-91A9-0D44-DB5CE361977E}"/>
              </a:ext>
            </a:extLst>
          </p:cNvPr>
          <p:cNvCxnSpPr>
            <a:cxnSpLocks/>
          </p:cNvCxnSpPr>
          <p:nvPr/>
        </p:nvCxnSpPr>
        <p:spPr>
          <a:xfrm>
            <a:off x="1276236" y="4123732"/>
            <a:ext cx="4810126" cy="90469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2A2FF8B-48B2-06B5-B1E7-4EA3EF1ADDEC}"/>
              </a:ext>
            </a:extLst>
          </p:cNvPr>
          <p:cNvGrpSpPr/>
          <p:nvPr/>
        </p:nvGrpSpPr>
        <p:grpSpPr>
          <a:xfrm>
            <a:off x="1032599" y="3774093"/>
            <a:ext cx="1061024" cy="1552537"/>
            <a:chOff x="3592286" y="1611965"/>
            <a:chExt cx="468085" cy="68492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E017B5D-2992-4E8A-FEEC-E69E01EC4370}"/>
                </a:ext>
              </a:extLst>
            </p:cNvPr>
            <p:cNvSpPr/>
            <p:nvPr/>
          </p:nvSpPr>
          <p:spPr>
            <a:xfrm>
              <a:off x="3592286" y="1613262"/>
              <a:ext cx="119743" cy="68362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2" name="Right Triangle 31">
              <a:extLst>
                <a:ext uri="{FF2B5EF4-FFF2-40B4-BE49-F238E27FC236}">
                  <a16:creationId xmlns:a16="http://schemas.microsoft.com/office/drawing/2014/main" id="{D775B5BC-8292-852E-C81E-0DB464192D20}"/>
                </a:ext>
              </a:extLst>
            </p:cNvPr>
            <p:cNvSpPr/>
            <p:nvPr/>
          </p:nvSpPr>
          <p:spPr>
            <a:xfrm>
              <a:off x="3711388" y="1964952"/>
              <a:ext cx="348983" cy="331694"/>
            </a:xfrm>
            <a:prstGeom prst="rtTriangl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" name="Right Triangle 32">
              <a:extLst>
                <a:ext uri="{FF2B5EF4-FFF2-40B4-BE49-F238E27FC236}">
                  <a16:creationId xmlns:a16="http://schemas.microsoft.com/office/drawing/2014/main" id="{61699CE2-F318-655C-D267-5E863A5F2C24}"/>
                </a:ext>
              </a:extLst>
            </p:cNvPr>
            <p:cNvSpPr/>
            <p:nvPr/>
          </p:nvSpPr>
          <p:spPr>
            <a:xfrm flipV="1">
              <a:off x="3711388" y="1611965"/>
              <a:ext cx="348983" cy="331694"/>
            </a:xfrm>
            <a:prstGeom prst="rtTriangl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00"/>
                </a:solidFill>
              </a:endParaRPr>
            </a:p>
          </p:txBody>
        </p:sp>
      </p:grpSp>
      <p:sp>
        <p:nvSpPr>
          <p:cNvPr id="76" name="Oval 75">
            <a:extLst>
              <a:ext uri="{FF2B5EF4-FFF2-40B4-BE49-F238E27FC236}">
                <a16:creationId xmlns:a16="http://schemas.microsoft.com/office/drawing/2014/main" id="{C51EB6F6-A6E7-BD80-9230-784E3D87F57C}"/>
              </a:ext>
            </a:extLst>
          </p:cNvPr>
          <p:cNvSpPr/>
          <p:nvPr/>
        </p:nvSpPr>
        <p:spPr>
          <a:xfrm>
            <a:off x="5941141" y="2450964"/>
            <a:ext cx="267032" cy="1958229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1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1">
                  <a:lumMod val="40000"/>
                  <a:lumOff val="60000"/>
                  <a:tint val="23500"/>
                  <a:satMod val="160000"/>
                </a:schemeClr>
              </a:gs>
            </a:gsLst>
            <a:lin ang="18900000" scaled="1"/>
            <a:tileRect/>
          </a:gradFill>
          <a:ln w="381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F8E1C1EB-E268-450B-B5E1-929ED2E7D9C8}"/>
              </a:ext>
            </a:extLst>
          </p:cNvPr>
          <p:cNvSpPr/>
          <p:nvPr/>
        </p:nvSpPr>
        <p:spPr>
          <a:xfrm>
            <a:off x="3940410" y="4974845"/>
            <a:ext cx="173420" cy="173420"/>
          </a:xfrm>
          <a:prstGeom prst="ellipse">
            <a:avLst/>
          </a:prstGeom>
          <a:gradFill flip="none" rotWithShape="1">
            <a:gsLst>
              <a:gs pos="0">
                <a:srgbClr val="002060"/>
              </a:gs>
              <a:gs pos="50000">
                <a:srgbClr val="0070C0"/>
              </a:gs>
              <a:gs pos="100000">
                <a:schemeClr val="tx2">
                  <a:lumMod val="10000"/>
                  <a:lumOff val="9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978D8D6-75DE-31E7-B5E4-CF6FF713BCCB}"/>
              </a:ext>
            </a:extLst>
          </p:cNvPr>
          <p:cNvSpPr txBox="1"/>
          <p:nvPr/>
        </p:nvSpPr>
        <p:spPr>
          <a:xfrm rot="16200000">
            <a:off x="4670356" y="4980476"/>
            <a:ext cx="7745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000000"/>
                </a:solidFill>
              </a:rPr>
              <a:t>Grating 1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5ED61D3-64DB-6666-8DA2-BF6523951E30}"/>
              </a:ext>
            </a:extLst>
          </p:cNvPr>
          <p:cNvSpPr txBox="1"/>
          <p:nvPr/>
        </p:nvSpPr>
        <p:spPr>
          <a:xfrm rot="16200000">
            <a:off x="188358" y="4478767"/>
            <a:ext cx="13452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1050" b="1" dirty="0">
                <a:solidFill>
                  <a:srgbClr val="000000"/>
                </a:solidFill>
              </a:rPr>
              <a:t>M1</a:t>
            </a:r>
            <a:r>
              <a:rPr lang="en-US" sz="1050" dirty="0">
                <a:solidFill>
                  <a:srgbClr val="000000"/>
                </a:solidFill>
              </a:rPr>
              <a:t>:  Rooftop mirror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2EB0AD8-B124-B316-49EF-56811B436F65}"/>
              </a:ext>
            </a:extLst>
          </p:cNvPr>
          <p:cNvGrpSpPr/>
          <p:nvPr/>
        </p:nvGrpSpPr>
        <p:grpSpPr>
          <a:xfrm>
            <a:off x="1782423" y="2375614"/>
            <a:ext cx="8323321" cy="4166247"/>
            <a:chOff x="1220562" y="1844168"/>
            <a:chExt cx="8323321" cy="416624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AB121F4-7C46-3EF4-13D0-3F09CDAC9E29}"/>
                </a:ext>
              </a:extLst>
            </p:cNvPr>
            <p:cNvGrpSpPr/>
            <p:nvPr/>
          </p:nvGrpSpPr>
          <p:grpSpPr>
            <a:xfrm>
              <a:off x="4218970" y="1844168"/>
              <a:ext cx="5324913" cy="4079021"/>
              <a:chOff x="4218970" y="1844168"/>
              <a:chExt cx="5324913" cy="4079021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77344C4-13B4-8E7D-55C5-1FE6B8ECD36F}"/>
                  </a:ext>
                </a:extLst>
              </p:cNvPr>
              <p:cNvSpPr txBox="1"/>
              <p:nvPr/>
            </p:nvSpPr>
            <p:spPr>
              <a:xfrm>
                <a:off x="8659064" y="3958478"/>
                <a:ext cx="884819" cy="6001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000" b="1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000" b="1" i="1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 </a:t>
                </a:r>
                <a:r>
                  <a:rPr lang="en-US" b="1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-f</a:t>
                </a:r>
                <a:endParaRPr lang="en-US" sz="1100" b="1" i="1" baseline="-25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9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91D61EC9-2ADC-20E5-072C-8569DC43E5D7}"/>
                  </a:ext>
                </a:extLst>
              </p:cNvPr>
              <p:cNvGrpSpPr/>
              <p:nvPr/>
            </p:nvGrpSpPr>
            <p:grpSpPr>
              <a:xfrm>
                <a:off x="4218970" y="1844168"/>
                <a:ext cx="5324600" cy="4079021"/>
                <a:chOff x="4218970" y="1844168"/>
                <a:chExt cx="5324600" cy="4079021"/>
              </a:xfrm>
            </p:grpSpPr>
            <p:cxnSp>
              <p:nvCxnSpPr>
                <p:cNvPr id="38" name="Straight Arrow Connector 37">
                  <a:extLst>
                    <a:ext uri="{FF2B5EF4-FFF2-40B4-BE49-F238E27FC236}">
                      <a16:creationId xmlns:a16="http://schemas.microsoft.com/office/drawing/2014/main" id="{49201D99-9DE7-41DE-BDC0-32227560CA8D}"/>
                    </a:ext>
                  </a:extLst>
                </p:cNvPr>
                <p:cNvCxnSpPr/>
                <p:nvPr/>
              </p:nvCxnSpPr>
              <p:spPr>
                <a:xfrm>
                  <a:off x="5509651" y="4414345"/>
                  <a:ext cx="2932386" cy="0"/>
                </a:xfrm>
                <a:prstGeom prst="straightConnector1">
                  <a:avLst/>
                </a:prstGeom>
                <a:ln>
                  <a:solidFill>
                    <a:srgbClr val="000000"/>
                  </a:solidFill>
                  <a:headEnd type="triangle"/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52E1D6F5-1585-4F2F-56D4-5BFB507A0C5B}"/>
                    </a:ext>
                  </a:extLst>
                </p:cNvPr>
                <p:cNvCxnSpPr/>
                <p:nvPr/>
              </p:nvCxnSpPr>
              <p:spPr>
                <a:xfrm>
                  <a:off x="8452437" y="1844168"/>
                  <a:ext cx="0" cy="2843093"/>
                </a:xfrm>
                <a:prstGeom prst="line">
                  <a:avLst/>
                </a:prstGeom>
                <a:ln>
                  <a:solidFill>
                    <a:schemeClr val="tx1">
                      <a:lumMod val="95000"/>
                      <a:lumOff val="5000"/>
                    </a:schemeClr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6DF7D818-630D-1FA9-6B9C-80A8CC7487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43570" y="1844168"/>
                  <a:ext cx="0" cy="3119718"/>
                </a:xfrm>
                <a:prstGeom prst="line">
                  <a:avLst/>
                </a:prstGeom>
                <a:ln>
                  <a:solidFill>
                    <a:schemeClr val="tx1">
                      <a:lumMod val="95000"/>
                      <a:lumOff val="5000"/>
                    </a:schemeClr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99B81541-5C5F-A111-F430-E5628B611F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460121" y="4414345"/>
                  <a:ext cx="1057681" cy="0"/>
                </a:xfrm>
                <a:prstGeom prst="straightConnector1">
                  <a:avLst/>
                </a:prstGeom>
                <a:ln>
                  <a:solidFill>
                    <a:srgbClr val="000000"/>
                  </a:solidFill>
                  <a:headEnd type="triangle"/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Arrow Connector 42">
                  <a:extLst>
                    <a:ext uri="{FF2B5EF4-FFF2-40B4-BE49-F238E27FC236}">
                      <a16:creationId xmlns:a16="http://schemas.microsoft.com/office/drawing/2014/main" id="{80277A4D-B1B8-B11E-F9D1-0BD37E1E3B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09651" y="4883071"/>
                  <a:ext cx="4018551" cy="0"/>
                </a:xfrm>
                <a:prstGeom prst="straightConnector1">
                  <a:avLst/>
                </a:prstGeom>
                <a:ln>
                  <a:solidFill>
                    <a:srgbClr val="000000"/>
                  </a:solidFill>
                  <a:headEnd type="triangle"/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id="{377EA3E9-936E-6FB7-4535-BF8D1C505F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18970" y="1844168"/>
                  <a:ext cx="0" cy="3830011"/>
                </a:xfrm>
                <a:prstGeom prst="line">
                  <a:avLst/>
                </a:prstGeom>
                <a:ln>
                  <a:solidFill>
                    <a:schemeClr val="tx1">
                      <a:lumMod val="95000"/>
                      <a:lumOff val="5000"/>
                    </a:schemeClr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>
                  <a:extLst>
                    <a:ext uri="{FF2B5EF4-FFF2-40B4-BE49-F238E27FC236}">
                      <a16:creationId xmlns:a16="http://schemas.microsoft.com/office/drawing/2014/main" id="{1633B7FC-6031-3D54-5C26-0C6310B613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09452" y="1844168"/>
                  <a:ext cx="0" cy="4079021"/>
                </a:xfrm>
                <a:prstGeom prst="line">
                  <a:avLst/>
                </a:prstGeom>
                <a:ln>
                  <a:solidFill>
                    <a:schemeClr val="tx1">
                      <a:lumMod val="95000"/>
                      <a:lumOff val="5000"/>
                    </a:schemeClr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3B7EDFA-0227-9A48-F87B-3F3A5A1A916C}"/>
                  </a:ext>
                </a:extLst>
              </p:cNvPr>
              <p:cNvSpPr txBox="1"/>
              <p:nvPr/>
            </p:nvSpPr>
            <p:spPr>
              <a:xfrm>
                <a:off x="7260572" y="4666501"/>
                <a:ext cx="360996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000" b="1" i="1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US" sz="1200" b="1" i="1" baseline="-25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7812446-2F12-DAE5-6D08-0FBB6BF62D80}"/>
                  </a:ext>
                </a:extLst>
              </p:cNvPr>
              <p:cNvSpPr txBox="1"/>
              <p:nvPr/>
            </p:nvSpPr>
            <p:spPr>
              <a:xfrm>
                <a:off x="6930160" y="4182407"/>
                <a:ext cx="269626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endParaRPr lang="en-US" sz="1200" b="1" i="1" baseline="-25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195FDF4-BC32-327B-6813-2B10262166D8}"/>
                </a:ext>
              </a:extLst>
            </p:cNvPr>
            <p:cNvGrpSpPr/>
            <p:nvPr/>
          </p:nvGrpSpPr>
          <p:grpSpPr>
            <a:xfrm>
              <a:off x="1220562" y="5599071"/>
              <a:ext cx="4264086" cy="411344"/>
              <a:chOff x="1220562" y="5599071"/>
              <a:chExt cx="4264086" cy="411344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E1D07167-E9D2-FF68-D87D-265B986640AF}"/>
                  </a:ext>
                </a:extLst>
              </p:cNvPr>
              <p:cNvGrpSpPr/>
              <p:nvPr/>
            </p:nvGrpSpPr>
            <p:grpSpPr>
              <a:xfrm>
                <a:off x="1220562" y="5599071"/>
                <a:ext cx="4264086" cy="226145"/>
                <a:chOff x="1229014" y="4892862"/>
                <a:chExt cx="4410753" cy="226145"/>
              </a:xfrm>
            </p:grpSpPr>
            <p:cxnSp>
              <p:nvCxnSpPr>
                <p:cNvPr id="12" name="Straight Arrow Connector 11">
                  <a:extLst>
                    <a:ext uri="{FF2B5EF4-FFF2-40B4-BE49-F238E27FC236}">
                      <a16:creationId xmlns:a16="http://schemas.microsoft.com/office/drawing/2014/main" id="{B363AC9D-FFBD-8B17-061D-D3D02EFF97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29014" y="5105298"/>
                  <a:ext cx="4410753" cy="0"/>
                </a:xfrm>
                <a:prstGeom prst="straightConnector1">
                  <a:avLst/>
                </a:prstGeom>
                <a:ln>
                  <a:solidFill>
                    <a:srgbClr val="000000"/>
                  </a:solidFill>
                  <a:headEnd type="none" w="med" len="med"/>
                  <a:tailEnd type="triangl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Arrow Connector 12">
                  <a:extLst>
                    <a:ext uri="{FF2B5EF4-FFF2-40B4-BE49-F238E27FC236}">
                      <a16:creationId xmlns:a16="http://schemas.microsoft.com/office/drawing/2014/main" id="{83300F85-6253-DD2E-C0E7-45CD0B0F73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238250" y="4906716"/>
                  <a:ext cx="3068669" cy="0"/>
                </a:xfrm>
                <a:prstGeom prst="straightConnector1">
                  <a:avLst/>
                </a:prstGeom>
                <a:ln>
                  <a:solidFill>
                    <a:srgbClr val="000000"/>
                  </a:solidFill>
                  <a:headEnd type="triangle" w="med" len="med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Arrow Connector 13">
                  <a:extLst>
                    <a:ext uri="{FF2B5EF4-FFF2-40B4-BE49-F238E27FC236}">
                      <a16:creationId xmlns:a16="http://schemas.microsoft.com/office/drawing/2014/main" id="{F7072276-6A9C-719A-8BAA-B24D259074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38251" y="4892862"/>
                  <a:ext cx="0" cy="226145"/>
                </a:xfrm>
                <a:prstGeom prst="straightConnector1">
                  <a:avLst/>
                </a:prstGeom>
                <a:ln>
                  <a:solidFill>
                    <a:srgbClr val="000000"/>
                  </a:solidFill>
                  <a:headEnd type="none" w="med" len="med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2FA2166-DDA3-8E4F-0B14-D903D222B321}"/>
                  </a:ext>
                </a:extLst>
              </p:cNvPr>
              <p:cNvSpPr txBox="1"/>
              <p:nvPr/>
            </p:nvSpPr>
            <p:spPr>
              <a:xfrm>
                <a:off x="4595104" y="5610305"/>
                <a:ext cx="397866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000" b="1" i="1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en-US" sz="1200" b="1" i="1" baseline="-25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A2F9598-39EE-B3C6-E0CA-24982BF307DC}"/>
              </a:ext>
            </a:extLst>
          </p:cNvPr>
          <p:cNvGrpSpPr/>
          <p:nvPr/>
        </p:nvGrpSpPr>
        <p:grpSpPr>
          <a:xfrm>
            <a:off x="10819490" y="1238657"/>
            <a:ext cx="890587" cy="910357"/>
            <a:chOff x="10062937" y="2639332"/>
            <a:chExt cx="890587" cy="910357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DEEC295F-8A37-FECB-7127-2035FCEB85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13572" y="2939143"/>
              <a:ext cx="0" cy="367393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8EBA9BFB-9E62-15C9-5D69-D3E3BA5C1D2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270671" y="3294289"/>
              <a:ext cx="338820" cy="1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Flowchart: Summing Junction 54">
              <a:extLst>
                <a:ext uri="{FF2B5EF4-FFF2-40B4-BE49-F238E27FC236}">
                  <a16:creationId xmlns:a16="http://schemas.microsoft.com/office/drawing/2014/main" id="{60618747-79E1-DE48-AAEF-D37A3D398DC7}"/>
                </a:ext>
              </a:extLst>
            </p:cNvPr>
            <p:cNvSpPr/>
            <p:nvPr/>
          </p:nvSpPr>
          <p:spPr>
            <a:xfrm>
              <a:off x="10531908" y="3202507"/>
              <a:ext cx="171470" cy="171470"/>
            </a:xfrm>
            <a:prstGeom prst="flowChartSummingJunction">
              <a:avLst/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F8C2A96-D1F8-8641-F7B4-9F6C22AA1BAB}"/>
                </a:ext>
              </a:extLst>
            </p:cNvPr>
            <p:cNvSpPr txBox="1"/>
            <p:nvPr/>
          </p:nvSpPr>
          <p:spPr>
            <a:xfrm>
              <a:off x="10466776" y="2639332"/>
              <a:ext cx="284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</a:rPr>
                <a:t>y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F427AF8-C919-A572-4D07-8D8428DCF1A3}"/>
                </a:ext>
              </a:extLst>
            </p:cNvPr>
            <p:cNvSpPr txBox="1"/>
            <p:nvPr/>
          </p:nvSpPr>
          <p:spPr>
            <a:xfrm>
              <a:off x="10062937" y="3088024"/>
              <a:ext cx="284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B53756C-B33E-42B3-B1B7-D3D08FB1FFA6}"/>
                </a:ext>
              </a:extLst>
            </p:cNvPr>
            <p:cNvSpPr txBox="1"/>
            <p:nvPr/>
          </p:nvSpPr>
          <p:spPr>
            <a:xfrm>
              <a:off x="10669200" y="3083547"/>
              <a:ext cx="284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</a:rPr>
                <a:t>z</a:t>
              </a: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1833DEF9-2BEA-79D9-6341-9C8F68D4B2EA}"/>
              </a:ext>
            </a:extLst>
          </p:cNvPr>
          <p:cNvSpPr txBox="1"/>
          <p:nvPr/>
        </p:nvSpPr>
        <p:spPr>
          <a:xfrm>
            <a:off x="10389112" y="924990"/>
            <a:ext cx="1549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Side View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FE8581E-D6E2-47FA-364A-478F31E44145}"/>
              </a:ext>
            </a:extLst>
          </p:cNvPr>
          <p:cNvGrpSpPr/>
          <p:nvPr/>
        </p:nvGrpSpPr>
        <p:grpSpPr>
          <a:xfrm>
            <a:off x="10106057" y="2723556"/>
            <a:ext cx="326572" cy="1392011"/>
            <a:chOff x="9544196" y="2583995"/>
            <a:chExt cx="326572" cy="1392011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96568EEB-8026-72AA-8AA7-1D4A7B33581A}"/>
                </a:ext>
              </a:extLst>
            </p:cNvPr>
            <p:cNvSpPr/>
            <p:nvPr/>
          </p:nvSpPr>
          <p:spPr>
            <a:xfrm>
              <a:off x="9544196" y="2583995"/>
              <a:ext cx="326572" cy="1392011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A0875EC-BBCE-CB1D-C2FA-14A30D384975}"/>
                </a:ext>
              </a:extLst>
            </p:cNvPr>
            <p:cNvSpPr txBox="1"/>
            <p:nvPr/>
          </p:nvSpPr>
          <p:spPr>
            <a:xfrm rot="16200000">
              <a:off x="9198392" y="3160998"/>
              <a:ext cx="100380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sz="1050" b="1" dirty="0">
                  <a:solidFill>
                    <a:srgbClr val="000000"/>
                  </a:solidFill>
                </a:rPr>
                <a:t>Pyro-camera</a:t>
              </a:r>
              <a:endParaRPr lang="en-US" sz="1050" dirty="0">
                <a:solidFill>
                  <a:srgbClr val="000000"/>
                </a:solidFill>
              </a:endParaRPr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286167E9-D8E5-5009-831A-0201052EB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584" y="858779"/>
            <a:ext cx="9881980" cy="1143000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Using </a:t>
            </a:r>
            <a:r>
              <a:rPr lang="en-US" sz="4800" dirty="0" err="1"/>
              <a:t>cSPR</a:t>
            </a:r>
            <a:r>
              <a:rPr lang="en-US" sz="4800" dirty="0"/>
              <a:t> as a beam position monitor</a:t>
            </a:r>
          </a:p>
        </p:txBody>
      </p:sp>
    </p:spTree>
    <p:extLst>
      <p:ext uri="{BB962C8B-B14F-4D97-AF65-F5344CB8AC3E}">
        <p14:creationId xmlns:p14="http://schemas.microsoft.com/office/powerpoint/2010/main" val="3780060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896B1-D0CC-06F0-FB78-ABC33CCA2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C84F328-E718-020E-A832-DFB02B63F031}"/>
              </a:ext>
            </a:extLst>
          </p:cNvPr>
          <p:cNvGrpSpPr/>
          <p:nvPr/>
        </p:nvGrpSpPr>
        <p:grpSpPr>
          <a:xfrm>
            <a:off x="1769042" y="1383194"/>
            <a:ext cx="8923934" cy="4651800"/>
            <a:chOff x="832608" y="927494"/>
            <a:chExt cx="8923934" cy="465180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92702F3-22A8-3D77-226B-A178482D91E1}"/>
                </a:ext>
              </a:extLst>
            </p:cNvPr>
            <p:cNvSpPr txBox="1"/>
            <p:nvPr/>
          </p:nvSpPr>
          <p:spPr>
            <a:xfrm>
              <a:off x="832608" y="2633350"/>
              <a:ext cx="845103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sz="1050" b="1" dirty="0">
                  <a:solidFill>
                    <a:srgbClr val="000000"/>
                  </a:solidFill>
                </a:rPr>
                <a:t>M3: </a:t>
              </a:r>
              <a:r>
                <a:rPr lang="en-US" sz="1050" dirty="0">
                  <a:solidFill>
                    <a:srgbClr val="000000"/>
                  </a:solidFill>
                </a:rPr>
                <a:t>angle</a:t>
              </a:r>
            </a:p>
            <a:p>
              <a:pPr algn="just"/>
              <a:r>
                <a:rPr lang="en-US" sz="1050" dirty="0">
                  <a:solidFill>
                    <a:srgbClr val="000000"/>
                  </a:solidFill>
                </a:rPr>
                <a:t>adjustment</a:t>
              </a:r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138F2C6E-97BD-FCFB-695C-E9EF69E6D5D0}"/>
                </a:ext>
              </a:extLst>
            </p:cNvPr>
            <p:cNvGrpSpPr/>
            <p:nvPr/>
          </p:nvGrpSpPr>
          <p:grpSpPr>
            <a:xfrm>
              <a:off x="3367943" y="1601777"/>
              <a:ext cx="193443" cy="3977517"/>
              <a:chOff x="3367943" y="1601777"/>
              <a:chExt cx="193443" cy="3977517"/>
            </a:xfrm>
          </p:grpSpPr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1CB748FC-53E0-EFCD-4EE8-7643C35ABC1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62297" y="1601777"/>
                <a:ext cx="0" cy="3977517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E380D20D-0096-7CC4-7D7A-DE6247F49CC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367943" y="1639614"/>
                <a:ext cx="98456" cy="3918183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B18111A8-9EDD-4B44-8EFE-58BC29DCE09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66399" y="1620695"/>
                <a:ext cx="94987" cy="3937102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6E9D1D11-91FB-E0EC-F7C1-0FF5FC5E28B7}"/>
                </a:ext>
              </a:extLst>
            </p:cNvPr>
            <p:cNvGrpSpPr/>
            <p:nvPr/>
          </p:nvGrpSpPr>
          <p:grpSpPr>
            <a:xfrm>
              <a:off x="2383971" y="1748482"/>
              <a:ext cx="1375683" cy="219543"/>
              <a:chOff x="2383971" y="1748482"/>
              <a:chExt cx="1375683" cy="219543"/>
            </a:xfrm>
          </p:grpSpPr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5CEA1CE0-E7F6-112E-06FF-58548B9C522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3093464" y="1336495"/>
                <a:ext cx="0" cy="1032842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1C462012-7B7C-DD63-C00A-71054E7E2CD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83971" y="1933457"/>
                <a:ext cx="1375683" cy="3456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FC74D436-E59E-E900-854F-8EB62042DE2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08489" y="1748482"/>
                <a:ext cx="1057275" cy="2550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1959EDFC-B432-4572-5DA7-3EF232EBB551}"/>
                </a:ext>
              </a:extLst>
            </p:cNvPr>
            <p:cNvGrpSpPr/>
            <p:nvPr/>
          </p:nvGrpSpPr>
          <p:grpSpPr>
            <a:xfrm>
              <a:off x="2605106" y="1601778"/>
              <a:ext cx="264375" cy="1412592"/>
              <a:chOff x="2441147" y="1652229"/>
              <a:chExt cx="264375" cy="1412592"/>
            </a:xfrm>
          </p:grpSpPr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29AFFB73-BA91-A2DD-48D9-8FF20A48E8A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575814" y="1690063"/>
                <a:ext cx="0" cy="137475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7AB8B338-E19F-ABEE-0869-32F2A6A88DA5}"/>
                  </a:ext>
                </a:extLst>
              </p:cNvPr>
              <p:cNvGrpSpPr/>
              <p:nvPr/>
            </p:nvGrpSpPr>
            <p:grpSpPr>
              <a:xfrm rot="16200000">
                <a:off x="1867039" y="2226337"/>
                <a:ext cx="1412592" cy="264375"/>
                <a:chOff x="1574474" y="736790"/>
                <a:chExt cx="1412592" cy="264375"/>
              </a:xfrm>
            </p:grpSpPr>
            <p:cxnSp>
              <p:nvCxnSpPr>
                <p:cNvPr id="115" name="Straight Connector 114">
                  <a:extLst>
                    <a:ext uri="{FF2B5EF4-FFF2-40B4-BE49-F238E27FC236}">
                      <a16:creationId xmlns:a16="http://schemas.microsoft.com/office/drawing/2014/main" id="{D3E1738C-61A2-4C94-1C20-3B2A931F96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2263022" y="277121"/>
                  <a:ext cx="35496" cy="1412592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>
                  <a:extLst>
                    <a:ext uri="{FF2B5EF4-FFF2-40B4-BE49-F238E27FC236}">
                      <a16:creationId xmlns:a16="http://schemas.microsoft.com/office/drawing/2014/main" id="{5A97DFA7-F8E8-0B60-3574-CCEFA42B63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 flipH="1">
                  <a:off x="2242649" y="87535"/>
                  <a:ext cx="32102" cy="1330611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FD42D97F-0DD3-102D-1D0E-5686202121E6}"/>
                </a:ext>
              </a:extLst>
            </p:cNvPr>
            <p:cNvGrpSpPr/>
            <p:nvPr/>
          </p:nvGrpSpPr>
          <p:grpSpPr>
            <a:xfrm rot="5400000">
              <a:off x="2563596" y="968980"/>
              <a:ext cx="1061024" cy="1552538"/>
              <a:chOff x="3592286" y="1611965"/>
              <a:chExt cx="468085" cy="684920"/>
            </a:xfrm>
          </p:grpSpPr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B827B425-90FA-ED09-9140-64BFB92D850F}"/>
                  </a:ext>
                </a:extLst>
              </p:cNvPr>
              <p:cNvSpPr/>
              <p:nvPr/>
            </p:nvSpPr>
            <p:spPr>
              <a:xfrm>
                <a:off x="3592286" y="1613262"/>
                <a:ext cx="119743" cy="683623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1" name="Right Triangle 110">
                <a:extLst>
                  <a:ext uri="{FF2B5EF4-FFF2-40B4-BE49-F238E27FC236}">
                    <a16:creationId xmlns:a16="http://schemas.microsoft.com/office/drawing/2014/main" id="{0D6BC20A-15D8-5951-63FB-45DBB295280D}"/>
                  </a:ext>
                </a:extLst>
              </p:cNvPr>
              <p:cNvSpPr/>
              <p:nvPr/>
            </p:nvSpPr>
            <p:spPr>
              <a:xfrm>
                <a:off x="3711388" y="1964952"/>
                <a:ext cx="348983" cy="331694"/>
              </a:xfrm>
              <a:prstGeom prst="rtTriangl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2" name="Right Triangle 111">
                <a:extLst>
                  <a:ext uri="{FF2B5EF4-FFF2-40B4-BE49-F238E27FC236}">
                    <a16:creationId xmlns:a16="http://schemas.microsoft.com/office/drawing/2014/main" id="{076DF3FA-3EA1-6BC3-DFB8-02C3FE4B7A78}"/>
                  </a:ext>
                </a:extLst>
              </p:cNvPr>
              <p:cNvSpPr/>
              <p:nvPr/>
            </p:nvSpPr>
            <p:spPr>
              <a:xfrm flipV="1">
                <a:off x="3711388" y="1611965"/>
                <a:ext cx="348983" cy="331694"/>
              </a:xfrm>
              <a:prstGeom prst="rtTriangl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92" name="Arc 91">
              <a:extLst>
                <a:ext uri="{FF2B5EF4-FFF2-40B4-BE49-F238E27FC236}">
                  <a16:creationId xmlns:a16="http://schemas.microsoft.com/office/drawing/2014/main" id="{10149ED2-358F-2626-4EE9-C9BBF7185155}"/>
                </a:ext>
              </a:extLst>
            </p:cNvPr>
            <p:cNvSpPr/>
            <p:nvPr/>
          </p:nvSpPr>
          <p:spPr>
            <a:xfrm>
              <a:off x="1685347" y="2373703"/>
              <a:ext cx="925709" cy="925709"/>
            </a:xfrm>
            <a:prstGeom prst="arc">
              <a:avLst>
                <a:gd name="adj1" fmla="val 7931855"/>
                <a:gd name="adj2" fmla="val 13658561"/>
              </a:avLst>
            </a:prstGeom>
            <a:ln>
              <a:solidFill>
                <a:schemeClr val="bg2">
                  <a:lumMod val="10000"/>
                </a:schemeClr>
              </a:solidFill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582AE160-0C0C-66D6-AA2D-FBF005277387}"/>
                </a:ext>
              </a:extLst>
            </p:cNvPr>
            <p:cNvGrpSpPr/>
            <p:nvPr/>
          </p:nvGrpSpPr>
          <p:grpSpPr>
            <a:xfrm rot="-240000">
              <a:off x="2379881" y="2463765"/>
              <a:ext cx="7376661" cy="797380"/>
              <a:chOff x="2379881" y="2694286"/>
              <a:chExt cx="7376661" cy="797380"/>
            </a:xfrm>
          </p:grpSpPr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E3A6ABEE-BA6F-5138-4B56-545953D5077F}"/>
                  </a:ext>
                </a:extLst>
              </p:cNvPr>
              <p:cNvGrpSpPr/>
              <p:nvPr/>
            </p:nvGrpSpPr>
            <p:grpSpPr>
              <a:xfrm>
                <a:off x="5505319" y="2699057"/>
                <a:ext cx="4251223" cy="792609"/>
                <a:chOff x="5505319" y="2699057"/>
                <a:chExt cx="4251223" cy="792609"/>
              </a:xfrm>
            </p:grpSpPr>
            <p:cxnSp>
              <p:nvCxnSpPr>
                <p:cNvPr id="107" name="Straight Connector 106">
                  <a:extLst>
                    <a:ext uri="{FF2B5EF4-FFF2-40B4-BE49-F238E27FC236}">
                      <a16:creationId xmlns:a16="http://schemas.microsoft.com/office/drawing/2014/main" id="{B36D90DB-94DA-C02E-22FD-AA6AD3DB66A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505319" y="2869324"/>
                  <a:ext cx="4251223" cy="60822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>
                  <a:extLst>
                    <a:ext uri="{FF2B5EF4-FFF2-40B4-BE49-F238E27FC236}">
                      <a16:creationId xmlns:a16="http://schemas.microsoft.com/office/drawing/2014/main" id="{C6148476-EBF9-1937-7328-7C866767B6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524237" y="2699057"/>
                  <a:ext cx="4195235" cy="792609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>
                  <a:extLst>
                    <a:ext uri="{FF2B5EF4-FFF2-40B4-BE49-F238E27FC236}">
                      <a16:creationId xmlns:a16="http://schemas.microsoft.com/office/drawing/2014/main" id="{22A20AB0-E218-3D9B-B182-A16F4B9F1D8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536850" y="3052204"/>
                  <a:ext cx="4193213" cy="397096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1BD7AC30-3691-9E7B-02FC-98024B09E043}"/>
                  </a:ext>
                </a:extLst>
              </p:cNvPr>
              <p:cNvGrpSpPr/>
              <p:nvPr/>
            </p:nvGrpSpPr>
            <p:grpSpPr>
              <a:xfrm>
                <a:off x="2379881" y="2694286"/>
                <a:ext cx="3110601" cy="375460"/>
                <a:chOff x="2379881" y="2530326"/>
                <a:chExt cx="3110601" cy="375460"/>
              </a:xfrm>
            </p:grpSpPr>
            <p:cxnSp>
              <p:nvCxnSpPr>
                <p:cNvPr id="103" name="Straight Connector 102">
                  <a:extLst>
                    <a:ext uri="{FF2B5EF4-FFF2-40B4-BE49-F238E27FC236}">
                      <a16:creationId xmlns:a16="http://schemas.microsoft.com/office/drawing/2014/main" id="{DFA1A269-D706-A7B9-7F9E-FC375953DD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V="1">
                  <a:off x="3996086" y="1308522"/>
                  <a:ext cx="2" cy="2827637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04" name="Group 103">
                  <a:extLst>
                    <a:ext uri="{FF2B5EF4-FFF2-40B4-BE49-F238E27FC236}">
                      <a16:creationId xmlns:a16="http://schemas.microsoft.com/office/drawing/2014/main" id="{A234248E-B5A8-9968-3184-DC65C8A0BCD5}"/>
                    </a:ext>
                  </a:extLst>
                </p:cNvPr>
                <p:cNvGrpSpPr/>
                <p:nvPr/>
              </p:nvGrpSpPr>
              <p:grpSpPr>
                <a:xfrm rot="10800000">
                  <a:off x="2379881" y="2530326"/>
                  <a:ext cx="3110601" cy="375460"/>
                  <a:chOff x="-677636" y="682293"/>
                  <a:chExt cx="3110601" cy="375460"/>
                </a:xfrm>
              </p:grpSpPr>
              <p:cxnSp>
                <p:nvCxnSpPr>
                  <p:cNvPr id="105" name="Straight Connector 104">
                    <a:extLst>
                      <a:ext uri="{FF2B5EF4-FFF2-40B4-BE49-F238E27FC236}">
                        <a16:creationId xmlns:a16="http://schemas.microsoft.com/office/drawing/2014/main" id="{B1C2631E-88BF-6B25-D568-EB070196CA3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0800000" flipV="1">
                    <a:off x="-677636" y="979590"/>
                    <a:ext cx="3110601" cy="78163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6" name="Straight Connector 105">
                    <a:extLst>
                      <a:ext uri="{FF2B5EF4-FFF2-40B4-BE49-F238E27FC236}">
                        <a16:creationId xmlns:a16="http://schemas.microsoft.com/office/drawing/2014/main" id="{93962BD4-EBF3-BCA7-F306-1386B52C5C3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0800000">
                    <a:off x="-665390" y="682293"/>
                    <a:ext cx="3008540" cy="72584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91B2F136-3204-0D0C-7E61-A6BEC481CAD6}"/>
                </a:ext>
              </a:extLst>
            </p:cNvPr>
            <p:cNvGrpSpPr/>
            <p:nvPr/>
          </p:nvGrpSpPr>
          <p:grpSpPr>
            <a:xfrm rot="21480000">
              <a:off x="1990239" y="2447103"/>
              <a:ext cx="1077387" cy="765225"/>
              <a:chOff x="5342183" y="2117118"/>
              <a:chExt cx="714061" cy="507169"/>
            </a:xfrm>
          </p:grpSpPr>
          <p:sp>
            <p:nvSpPr>
              <p:cNvPr id="99" name="Right Triangle 98">
                <a:extLst>
                  <a:ext uri="{FF2B5EF4-FFF2-40B4-BE49-F238E27FC236}">
                    <a16:creationId xmlns:a16="http://schemas.microsoft.com/office/drawing/2014/main" id="{75D9C61A-F479-3E48-3132-E7CE054C3836}"/>
                  </a:ext>
                </a:extLst>
              </p:cNvPr>
              <p:cNvSpPr/>
              <p:nvPr/>
            </p:nvSpPr>
            <p:spPr>
              <a:xfrm>
                <a:off x="5531958" y="2121193"/>
                <a:ext cx="524286" cy="498314"/>
              </a:xfrm>
              <a:prstGeom prst="rtTriangl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78D54B2-F0A5-1D73-3935-8BB2B9F36E43}"/>
                  </a:ext>
                </a:extLst>
              </p:cNvPr>
              <p:cNvSpPr/>
              <p:nvPr/>
            </p:nvSpPr>
            <p:spPr>
              <a:xfrm>
                <a:off x="5342183" y="2117118"/>
                <a:ext cx="179893" cy="50716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934EDE5-E08A-5250-AAC1-661B206BE8CD}"/>
                </a:ext>
              </a:extLst>
            </p:cNvPr>
            <p:cNvSpPr txBox="1"/>
            <p:nvPr/>
          </p:nvSpPr>
          <p:spPr>
            <a:xfrm>
              <a:off x="2442076" y="927494"/>
              <a:ext cx="1345240" cy="25391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pPr algn="just"/>
              <a:r>
                <a:rPr lang="en-US" sz="1050" b="1" dirty="0">
                  <a:solidFill>
                    <a:srgbClr val="000000"/>
                  </a:solidFill>
                </a:rPr>
                <a:t>M1</a:t>
              </a:r>
              <a:r>
                <a:rPr lang="en-US" sz="1050" dirty="0">
                  <a:solidFill>
                    <a:srgbClr val="000000"/>
                  </a:solidFill>
                </a:rPr>
                <a:t>:  Rooftop mirror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1A41A7AA-0E3D-CC6B-BE01-7B4F1331E510}"/>
              </a:ext>
            </a:extLst>
          </p:cNvPr>
          <p:cNvGrpSpPr/>
          <p:nvPr/>
        </p:nvGrpSpPr>
        <p:grpSpPr>
          <a:xfrm>
            <a:off x="1582416" y="3456271"/>
            <a:ext cx="9098203" cy="2102109"/>
            <a:chOff x="645982" y="3000571"/>
            <a:chExt cx="9098203" cy="2102109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B5085481-FD54-CAFD-EAC8-A258FCEE40EF}"/>
                </a:ext>
              </a:extLst>
            </p:cNvPr>
            <p:cNvGrpSpPr/>
            <p:nvPr/>
          </p:nvGrpSpPr>
          <p:grpSpPr>
            <a:xfrm flipV="1">
              <a:off x="5502369" y="3000571"/>
              <a:ext cx="4241816" cy="1074770"/>
              <a:chOff x="5992226" y="-835194"/>
              <a:chExt cx="4241816" cy="1074770"/>
            </a:xfrm>
          </p:grpSpPr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4F4C17F3-7FC0-4262-145F-F3575E04C1A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61623" y="-647415"/>
                <a:ext cx="4172419" cy="870748"/>
              </a:xfrm>
              <a:prstGeom prst="line">
                <a:avLst/>
              </a:prstGeom>
              <a:ln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588A147C-55C0-6AA6-424E-18013AC8AD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992226" y="-835194"/>
                <a:ext cx="4214962" cy="1074770"/>
              </a:xfrm>
              <a:prstGeom prst="line">
                <a:avLst/>
              </a:prstGeom>
              <a:ln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7518E3F1-E59F-FB32-F1AF-415AECACA4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49376" y="-480046"/>
                <a:ext cx="4105501" cy="667311"/>
              </a:xfrm>
              <a:prstGeom prst="line">
                <a:avLst/>
              </a:prstGeom>
              <a:ln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957680E4-D721-3340-E2F6-088BB409F529}"/>
                </a:ext>
              </a:extLst>
            </p:cNvPr>
            <p:cNvGrpSpPr/>
            <p:nvPr/>
          </p:nvGrpSpPr>
          <p:grpSpPr>
            <a:xfrm rot="16200000">
              <a:off x="2357812" y="3122388"/>
              <a:ext cx="163548" cy="3587208"/>
              <a:chOff x="7262277" y="2136322"/>
              <a:chExt cx="163548" cy="3587208"/>
            </a:xfrm>
          </p:grpSpPr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D113637A-AD08-CFA2-E803-3274FD1553E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5548771" y="3936605"/>
                <a:ext cx="3573850" cy="0"/>
              </a:xfrm>
              <a:prstGeom prst="line">
                <a:avLst/>
              </a:prstGeom>
              <a:ln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A8D33367-3008-1D95-FA57-AAF04BE257F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5758527" y="4120762"/>
                <a:ext cx="3085022" cy="77521"/>
              </a:xfrm>
              <a:prstGeom prst="line">
                <a:avLst/>
              </a:prstGeom>
              <a:ln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94B446D7-E33C-0675-399C-FEC10CBE816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39798" y="2136322"/>
                <a:ext cx="86027" cy="3565711"/>
              </a:xfrm>
              <a:prstGeom prst="line">
                <a:avLst/>
              </a:prstGeom>
              <a:ln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6B9A8EB1-7783-5F5B-9A5E-5E379EECB27C}"/>
                </a:ext>
              </a:extLst>
            </p:cNvPr>
            <p:cNvGrpSpPr/>
            <p:nvPr/>
          </p:nvGrpSpPr>
          <p:grpSpPr>
            <a:xfrm rot="5400000">
              <a:off x="571689" y="4290784"/>
              <a:ext cx="1399302" cy="224489"/>
              <a:chOff x="5365296" y="5109258"/>
              <a:chExt cx="1399302" cy="224489"/>
            </a:xfrm>
          </p:grpSpPr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82F45110-B88E-1A2B-1A93-F1615B6FD00F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6040017" y="4596111"/>
                <a:ext cx="0" cy="1245053"/>
              </a:xfrm>
              <a:prstGeom prst="line">
                <a:avLst/>
              </a:prstGeom>
              <a:ln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1AB81B93-6C01-1829-E759-770E2D27947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365296" y="5299179"/>
                <a:ext cx="1375683" cy="34568"/>
              </a:xfrm>
              <a:prstGeom prst="line">
                <a:avLst/>
              </a:prstGeom>
              <a:ln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BC89A0AF-B09E-0DB6-9200-58FA28EFF1A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6058071" y="4436021"/>
                <a:ext cx="33289" cy="1379764"/>
              </a:xfrm>
              <a:prstGeom prst="line">
                <a:avLst/>
              </a:prstGeom>
              <a:ln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AD9BD1F9-B3D5-D9C1-1589-5E8390AA94D8}"/>
                </a:ext>
              </a:extLst>
            </p:cNvPr>
            <p:cNvGrpSpPr/>
            <p:nvPr/>
          </p:nvGrpSpPr>
          <p:grpSpPr>
            <a:xfrm>
              <a:off x="714375" y="3699180"/>
              <a:ext cx="4822372" cy="375460"/>
              <a:chOff x="714375" y="3699180"/>
              <a:chExt cx="4822372" cy="375460"/>
            </a:xfrm>
          </p:grpSpPr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B9E63D03-801E-110C-371E-07EEBB87C32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55246" y="3897501"/>
                <a:ext cx="4300925" cy="0"/>
              </a:xfrm>
              <a:prstGeom prst="line">
                <a:avLst/>
              </a:prstGeom>
              <a:ln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874535C2-E922-C231-3FC3-0668FDA2B63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285875" y="3699180"/>
                <a:ext cx="4250872" cy="106816"/>
              </a:xfrm>
              <a:prstGeom prst="line">
                <a:avLst/>
              </a:prstGeom>
              <a:ln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2E30ED00-1617-ECEA-4281-2143BBFB43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4375" y="3984171"/>
                <a:ext cx="4810126" cy="90469"/>
              </a:xfrm>
              <a:prstGeom prst="line">
                <a:avLst/>
              </a:prstGeom>
              <a:ln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6" name="Oval 75">
            <a:extLst>
              <a:ext uri="{FF2B5EF4-FFF2-40B4-BE49-F238E27FC236}">
                <a16:creationId xmlns:a16="http://schemas.microsoft.com/office/drawing/2014/main" id="{2B3E3AA4-AC51-0A57-81CA-F12014532958}"/>
              </a:ext>
            </a:extLst>
          </p:cNvPr>
          <p:cNvSpPr/>
          <p:nvPr/>
        </p:nvSpPr>
        <p:spPr>
          <a:xfrm>
            <a:off x="6315714" y="2767103"/>
            <a:ext cx="267032" cy="1958229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1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1">
                  <a:lumMod val="40000"/>
                  <a:lumOff val="60000"/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8376F5A-4998-3FC3-965A-42B4D9E72A73}"/>
              </a:ext>
            </a:extLst>
          </p:cNvPr>
          <p:cNvGrpSpPr/>
          <p:nvPr/>
        </p:nvGrpSpPr>
        <p:grpSpPr>
          <a:xfrm>
            <a:off x="5083796" y="4733692"/>
            <a:ext cx="206473" cy="1290166"/>
            <a:chOff x="4147362" y="4277992"/>
            <a:chExt cx="206473" cy="129016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EF44EF4-FFD3-23F4-329F-99FB9F86DEE6}"/>
                </a:ext>
              </a:extLst>
            </p:cNvPr>
            <p:cNvSpPr/>
            <p:nvPr/>
          </p:nvSpPr>
          <p:spPr>
            <a:xfrm>
              <a:off x="4232114" y="4279767"/>
              <a:ext cx="121721" cy="128604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40A86AC-3AB5-94A5-C0F4-619678D63533}"/>
                </a:ext>
              </a:extLst>
            </p:cNvPr>
            <p:cNvSpPr/>
            <p:nvPr/>
          </p:nvSpPr>
          <p:spPr>
            <a:xfrm>
              <a:off x="4147362" y="4277992"/>
              <a:ext cx="70339" cy="1290166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B6CCD9D3-27A4-129C-3845-F29F06DBFC70}"/>
              </a:ext>
            </a:extLst>
          </p:cNvPr>
          <p:cNvCxnSpPr>
            <a:cxnSpLocks/>
          </p:cNvCxnSpPr>
          <p:nvPr/>
        </p:nvCxnSpPr>
        <p:spPr>
          <a:xfrm rot="16200000" flipV="1">
            <a:off x="7957396" y="2329807"/>
            <a:ext cx="2" cy="2827637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F0E1B0A7-05F2-F83F-5E34-79702E2BECF9}"/>
              </a:ext>
            </a:extLst>
          </p:cNvPr>
          <p:cNvCxnSpPr/>
          <p:nvPr/>
        </p:nvCxnSpPr>
        <p:spPr>
          <a:xfrm>
            <a:off x="1233219" y="5980377"/>
            <a:ext cx="1361859" cy="0"/>
          </a:xfrm>
          <a:prstGeom prst="straightConnector1">
            <a:avLst/>
          </a:prstGeom>
          <a:ln>
            <a:solidFill>
              <a:srgbClr val="000000"/>
            </a:solidFill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F03F1250-154B-51AA-2448-3ACC7AD3723E}"/>
              </a:ext>
            </a:extLst>
          </p:cNvPr>
          <p:cNvSpPr txBox="1"/>
          <p:nvPr/>
        </p:nvSpPr>
        <p:spPr>
          <a:xfrm>
            <a:off x="1304428" y="5998180"/>
            <a:ext cx="84510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000000"/>
                </a:solidFill>
              </a:rPr>
              <a:t>arm length</a:t>
            </a:r>
          </a:p>
          <a:p>
            <a:r>
              <a:rPr lang="en-US" sz="1050" dirty="0">
                <a:solidFill>
                  <a:srgbClr val="000000"/>
                </a:solidFill>
              </a:rPr>
              <a:t>adjustment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8FE6B75-F57F-E702-58D5-5AEC515E2571}"/>
              </a:ext>
            </a:extLst>
          </p:cNvPr>
          <p:cNvGrpSpPr/>
          <p:nvPr/>
        </p:nvGrpSpPr>
        <p:grpSpPr>
          <a:xfrm>
            <a:off x="1407172" y="4090232"/>
            <a:ext cx="1061024" cy="1552537"/>
            <a:chOff x="3592286" y="1611965"/>
            <a:chExt cx="468085" cy="684920"/>
          </a:xfrm>
          <a:solidFill>
            <a:schemeClr val="bg1">
              <a:lumMod val="65000"/>
            </a:schemeClr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4ABA0B2-70F1-A2C0-8A8A-4ADDCF32A305}"/>
                </a:ext>
              </a:extLst>
            </p:cNvPr>
            <p:cNvSpPr/>
            <p:nvPr/>
          </p:nvSpPr>
          <p:spPr>
            <a:xfrm>
              <a:off x="3592286" y="1613262"/>
              <a:ext cx="119743" cy="683623"/>
            </a:xfrm>
            <a:prstGeom prst="rect">
              <a:avLst/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2" name="Right Triangle 31">
              <a:extLst>
                <a:ext uri="{FF2B5EF4-FFF2-40B4-BE49-F238E27FC236}">
                  <a16:creationId xmlns:a16="http://schemas.microsoft.com/office/drawing/2014/main" id="{259D63C9-017A-B674-C177-46139318F28B}"/>
                </a:ext>
              </a:extLst>
            </p:cNvPr>
            <p:cNvSpPr/>
            <p:nvPr/>
          </p:nvSpPr>
          <p:spPr>
            <a:xfrm>
              <a:off x="3711388" y="1964952"/>
              <a:ext cx="348983" cy="331694"/>
            </a:xfrm>
            <a:prstGeom prst="rtTriangle">
              <a:avLst/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" name="Right Triangle 32">
              <a:extLst>
                <a:ext uri="{FF2B5EF4-FFF2-40B4-BE49-F238E27FC236}">
                  <a16:creationId xmlns:a16="http://schemas.microsoft.com/office/drawing/2014/main" id="{F175FD09-2BEC-BD0E-4B71-877E39F8DEA4}"/>
                </a:ext>
              </a:extLst>
            </p:cNvPr>
            <p:cNvSpPr/>
            <p:nvPr/>
          </p:nvSpPr>
          <p:spPr>
            <a:xfrm flipV="1">
              <a:off x="3711388" y="1611965"/>
              <a:ext cx="348983" cy="331694"/>
            </a:xfrm>
            <a:prstGeom prst="rtTriangle">
              <a:avLst/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83" name="Oval 82">
            <a:extLst>
              <a:ext uri="{FF2B5EF4-FFF2-40B4-BE49-F238E27FC236}">
                <a16:creationId xmlns:a16="http://schemas.microsoft.com/office/drawing/2014/main" id="{00792577-1790-1134-17CC-9F49C0E07182}"/>
              </a:ext>
            </a:extLst>
          </p:cNvPr>
          <p:cNvSpPr/>
          <p:nvPr/>
        </p:nvSpPr>
        <p:spPr>
          <a:xfrm>
            <a:off x="4314983" y="5290984"/>
            <a:ext cx="173420" cy="173420"/>
          </a:xfrm>
          <a:prstGeom prst="ellipse">
            <a:avLst/>
          </a:prstGeom>
          <a:gradFill flip="none" rotWithShape="1">
            <a:gsLst>
              <a:gs pos="0">
                <a:srgbClr val="002060"/>
              </a:gs>
              <a:gs pos="50000">
                <a:srgbClr val="0070C0"/>
              </a:gs>
              <a:gs pos="100000">
                <a:schemeClr val="tx2">
                  <a:lumMod val="10000"/>
                  <a:lumOff val="9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54A69C7-81A9-EAA5-2038-3F72426B5ED1}"/>
              </a:ext>
            </a:extLst>
          </p:cNvPr>
          <p:cNvSpPr txBox="1"/>
          <p:nvPr/>
        </p:nvSpPr>
        <p:spPr>
          <a:xfrm rot="16200000">
            <a:off x="5044929" y="5296615"/>
            <a:ext cx="7745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000000"/>
                </a:solidFill>
              </a:rPr>
              <a:t>Grating 1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6E34AD2-0D2C-811F-59F8-B16AD5332B06}"/>
              </a:ext>
            </a:extLst>
          </p:cNvPr>
          <p:cNvSpPr txBox="1"/>
          <p:nvPr/>
        </p:nvSpPr>
        <p:spPr>
          <a:xfrm rot="16200000">
            <a:off x="562931" y="4794906"/>
            <a:ext cx="1345240" cy="25391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just"/>
            <a:r>
              <a:rPr lang="en-US" sz="1050" b="1" dirty="0">
                <a:solidFill>
                  <a:srgbClr val="000000"/>
                </a:solidFill>
              </a:rPr>
              <a:t>M2</a:t>
            </a:r>
            <a:r>
              <a:rPr lang="en-US" sz="1050" dirty="0">
                <a:solidFill>
                  <a:srgbClr val="000000"/>
                </a:solidFill>
              </a:rPr>
              <a:t>:  Rooftop mirror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A502708-0DB5-28E1-9A33-943DA841B1D9}"/>
              </a:ext>
            </a:extLst>
          </p:cNvPr>
          <p:cNvGrpSpPr/>
          <p:nvPr/>
        </p:nvGrpSpPr>
        <p:grpSpPr>
          <a:xfrm>
            <a:off x="2156996" y="2691753"/>
            <a:ext cx="8452588" cy="4079021"/>
            <a:chOff x="1220562" y="1844168"/>
            <a:chExt cx="8452588" cy="407902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42ACA88-033C-1234-B740-9A78EE549135}"/>
                </a:ext>
              </a:extLst>
            </p:cNvPr>
            <p:cNvGrpSpPr/>
            <p:nvPr/>
          </p:nvGrpSpPr>
          <p:grpSpPr>
            <a:xfrm>
              <a:off x="4218970" y="1844168"/>
              <a:ext cx="5454180" cy="4079021"/>
              <a:chOff x="4218970" y="1844168"/>
              <a:chExt cx="5454180" cy="4079021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0C69FCF-342E-837A-8D05-6B0C72DDB0B1}"/>
                  </a:ext>
                </a:extLst>
              </p:cNvPr>
              <p:cNvSpPr txBox="1"/>
              <p:nvPr/>
            </p:nvSpPr>
            <p:spPr>
              <a:xfrm>
                <a:off x="8637212" y="4407944"/>
                <a:ext cx="1035938" cy="6001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000" b="1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000" b="1" i="1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 </a:t>
                </a:r>
                <a:r>
                  <a:rPr lang="en-US" b="1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-f</a:t>
                </a:r>
                <a:endParaRPr lang="en-US" sz="1100" b="1" i="1" baseline="-25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9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FF934FA0-4CB0-ABA7-6012-91555664A141}"/>
                  </a:ext>
                </a:extLst>
              </p:cNvPr>
              <p:cNvGrpSpPr/>
              <p:nvPr/>
            </p:nvGrpSpPr>
            <p:grpSpPr>
              <a:xfrm>
                <a:off x="4218970" y="1844168"/>
                <a:ext cx="5324600" cy="4079021"/>
                <a:chOff x="4218970" y="1844168"/>
                <a:chExt cx="5324600" cy="4079021"/>
              </a:xfrm>
            </p:grpSpPr>
            <p:cxnSp>
              <p:nvCxnSpPr>
                <p:cNvPr id="38" name="Straight Arrow Connector 37">
                  <a:extLst>
                    <a:ext uri="{FF2B5EF4-FFF2-40B4-BE49-F238E27FC236}">
                      <a16:creationId xmlns:a16="http://schemas.microsoft.com/office/drawing/2014/main" id="{E2565A12-5A3E-EAC6-9D3E-8B952B0185D0}"/>
                    </a:ext>
                  </a:extLst>
                </p:cNvPr>
                <p:cNvCxnSpPr/>
                <p:nvPr/>
              </p:nvCxnSpPr>
              <p:spPr>
                <a:xfrm>
                  <a:off x="5509651" y="4414345"/>
                  <a:ext cx="2932386" cy="0"/>
                </a:xfrm>
                <a:prstGeom prst="straightConnector1">
                  <a:avLst/>
                </a:prstGeom>
                <a:ln>
                  <a:solidFill>
                    <a:srgbClr val="000000"/>
                  </a:solidFill>
                  <a:headEnd type="triangle"/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C7A2C244-303B-64AA-D1FA-65D2CF44FC62}"/>
                    </a:ext>
                  </a:extLst>
                </p:cNvPr>
                <p:cNvCxnSpPr/>
                <p:nvPr/>
              </p:nvCxnSpPr>
              <p:spPr>
                <a:xfrm>
                  <a:off x="8452437" y="1844168"/>
                  <a:ext cx="0" cy="2843093"/>
                </a:xfrm>
                <a:prstGeom prst="line">
                  <a:avLst/>
                </a:prstGeom>
                <a:ln>
                  <a:solidFill>
                    <a:schemeClr val="tx1">
                      <a:lumMod val="95000"/>
                      <a:lumOff val="5000"/>
                    </a:schemeClr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D75B47A8-D918-2832-D383-6FA8B583B1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43570" y="1844168"/>
                  <a:ext cx="0" cy="3119718"/>
                </a:xfrm>
                <a:prstGeom prst="line">
                  <a:avLst/>
                </a:prstGeom>
                <a:ln>
                  <a:solidFill>
                    <a:schemeClr val="tx1">
                      <a:lumMod val="95000"/>
                      <a:lumOff val="5000"/>
                    </a:schemeClr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3C559FF2-29A5-68A8-26A3-9C56A1F4E9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460121" y="4414345"/>
                  <a:ext cx="1057681" cy="0"/>
                </a:xfrm>
                <a:prstGeom prst="straightConnector1">
                  <a:avLst/>
                </a:prstGeom>
                <a:ln>
                  <a:solidFill>
                    <a:srgbClr val="000000"/>
                  </a:solidFill>
                  <a:headEnd type="triangle"/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Arrow Connector 42">
                  <a:extLst>
                    <a:ext uri="{FF2B5EF4-FFF2-40B4-BE49-F238E27FC236}">
                      <a16:creationId xmlns:a16="http://schemas.microsoft.com/office/drawing/2014/main" id="{BB4BD9E8-1385-E802-7558-6DD94BDF1B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09651" y="4883071"/>
                  <a:ext cx="4018551" cy="0"/>
                </a:xfrm>
                <a:prstGeom prst="straightConnector1">
                  <a:avLst/>
                </a:prstGeom>
                <a:ln>
                  <a:solidFill>
                    <a:srgbClr val="000000"/>
                  </a:solidFill>
                  <a:headEnd type="triangle"/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id="{4BE85BBB-CDDB-093F-D2F4-091FDD248C3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18970" y="1844168"/>
                  <a:ext cx="0" cy="3830011"/>
                </a:xfrm>
                <a:prstGeom prst="line">
                  <a:avLst/>
                </a:prstGeom>
                <a:ln>
                  <a:solidFill>
                    <a:schemeClr val="tx1">
                      <a:lumMod val="95000"/>
                      <a:lumOff val="5000"/>
                    </a:schemeClr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>
                  <a:extLst>
                    <a:ext uri="{FF2B5EF4-FFF2-40B4-BE49-F238E27FC236}">
                      <a16:creationId xmlns:a16="http://schemas.microsoft.com/office/drawing/2014/main" id="{B51DDFC6-F8E1-563C-A8D9-F327412C42D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09452" y="1844168"/>
                  <a:ext cx="0" cy="4079021"/>
                </a:xfrm>
                <a:prstGeom prst="line">
                  <a:avLst/>
                </a:prstGeom>
                <a:ln>
                  <a:solidFill>
                    <a:schemeClr val="tx1">
                      <a:lumMod val="95000"/>
                      <a:lumOff val="5000"/>
                    </a:schemeClr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4068E1A-C17D-DCA6-9849-1FD1798AF380}"/>
                  </a:ext>
                </a:extLst>
              </p:cNvPr>
              <p:cNvSpPr txBox="1"/>
              <p:nvPr/>
            </p:nvSpPr>
            <p:spPr>
              <a:xfrm>
                <a:off x="7260572" y="4666501"/>
                <a:ext cx="360996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000" b="1" i="1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US" sz="1200" b="1" i="1" baseline="-25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795B809-1376-BF41-44EC-978870472A07}"/>
                  </a:ext>
                </a:extLst>
              </p:cNvPr>
              <p:cNvSpPr txBox="1"/>
              <p:nvPr/>
            </p:nvSpPr>
            <p:spPr>
              <a:xfrm>
                <a:off x="6930160" y="4182407"/>
                <a:ext cx="269626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endParaRPr lang="en-US" sz="1200" b="1" i="1" baseline="-25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00DFD1C-D435-F86A-90AB-1402632F9F71}"/>
                </a:ext>
              </a:extLst>
            </p:cNvPr>
            <p:cNvGrpSpPr/>
            <p:nvPr/>
          </p:nvGrpSpPr>
          <p:grpSpPr>
            <a:xfrm>
              <a:off x="1220562" y="5379979"/>
              <a:ext cx="4264086" cy="445237"/>
              <a:chOff x="1220562" y="5379979"/>
              <a:chExt cx="4264086" cy="445237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CA5E4EA-1482-AD82-38E2-A5A9257095E6}"/>
                  </a:ext>
                </a:extLst>
              </p:cNvPr>
              <p:cNvSpPr txBox="1"/>
              <p:nvPr/>
            </p:nvSpPr>
            <p:spPr>
              <a:xfrm>
                <a:off x="4622739" y="5379979"/>
                <a:ext cx="397866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000" b="1" i="1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en-US" sz="1200" b="1" i="1" baseline="-25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900C6E94-AAE3-2F09-95C3-B9213C5E0EB0}"/>
                  </a:ext>
                </a:extLst>
              </p:cNvPr>
              <p:cNvGrpSpPr/>
              <p:nvPr/>
            </p:nvGrpSpPr>
            <p:grpSpPr>
              <a:xfrm>
                <a:off x="1220562" y="5599071"/>
                <a:ext cx="4264086" cy="226145"/>
                <a:chOff x="1229014" y="4892862"/>
                <a:chExt cx="4410753" cy="226145"/>
              </a:xfrm>
            </p:grpSpPr>
            <p:cxnSp>
              <p:nvCxnSpPr>
                <p:cNvPr id="12" name="Straight Arrow Connector 11">
                  <a:extLst>
                    <a:ext uri="{FF2B5EF4-FFF2-40B4-BE49-F238E27FC236}">
                      <a16:creationId xmlns:a16="http://schemas.microsoft.com/office/drawing/2014/main" id="{9A6C8173-3396-0A92-8D27-83D84764356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29014" y="5105298"/>
                  <a:ext cx="4410753" cy="0"/>
                </a:xfrm>
                <a:prstGeom prst="straightConnector1">
                  <a:avLst/>
                </a:prstGeom>
                <a:ln>
                  <a:solidFill>
                    <a:srgbClr val="000000"/>
                  </a:solidFill>
                  <a:headEnd type="none" w="med" len="med"/>
                  <a:tailEnd type="triangl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Arrow Connector 12">
                  <a:extLst>
                    <a:ext uri="{FF2B5EF4-FFF2-40B4-BE49-F238E27FC236}">
                      <a16:creationId xmlns:a16="http://schemas.microsoft.com/office/drawing/2014/main" id="{8CE228EB-CE81-2ABA-D864-D38DA1E795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238250" y="4906716"/>
                  <a:ext cx="3068669" cy="0"/>
                </a:xfrm>
                <a:prstGeom prst="straightConnector1">
                  <a:avLst/>
                </a:prstGeom>
                <a:ln>
                  <a:solidFill>
                    <a:srgbClr val="000000"/>
                  </a:solidFill>
                  <a:headEnd type="triangle" w="med" len="med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Arrow Connector 13">
                  <a:extLst>
                    <a:ext uri="{FF2B5EF4-FFF2-40B4-BE49-F238E27FC236}">
                      <a16:creationId xmlns:a16="http://schemas.microsoft.com/office/drawing/2014/main" id="{3529FC21-E2BD-BB62-AE7E-B5D9297631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38251" y="4892862"/>
                  <a:ext cx="0" cy="226145"/>
                </a:xfrm>
                <a:prstGeom prst="straightConnector1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headEnd type="none" w="med" len="med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3FC487D-5C6C-009B-BA4B-BFECFC0C7BF5}"/>
              </a:ext>
            </a:extLst>
          </p:cNvPr>
          <p:cNvGrpSpPr/>
          <p:nvPr/>
        </p:nvGrpSpPr>
        <p:grpSpPr>
          <a:xfrm>
            <a:off x="10509768" y="1152512"/>
            <a:ext cx="890587" cy="910357"/>
            <a:chOff x="10062937" y="2639332"/>
            <a:chExt cx="890587" cy="910357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1C6FA415-86BA-8104-2C17-BA9AECCAB4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13572" y="2939143"/>
              <a:ext cx="0" cy="367393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587B7633-0C1C-6492-D263-BA160527BCC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270671" y="3294289"/>
              <a:ext cx="338820" cy="1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Flowchart: Summing Junction 54">
              <a:extLst>
                <a:ext uri="{FF2B5EF4-FFF2-40B4-BE49-F238E27FC236}">
                  <a16:creationId xmlns:a16="http://schemas.microsoft.com/office/drawing/2014/main" id="{30ACE561-B311-E6A7-14B7-DD294E8E1B0D}"/>
                </a:ext>
              </a:extLst>
            </p:cNvPr>
            <p:cNvSpPr/>
            <p:nvPr/>
          </p:nvSpPr>
          <p:spPr>
            <a:xfrm>
              <a:off x="10531908" y="3202507"/>
              <a:ext cx="171470" cy="171470"/>
            </a:xfrm>
            <a:prstGeom prst="flowChartSummingJunction">
              <a:avLst/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37D9331-813D-A2D6-75F2-BE46295A6BBA}"/>
                </a:ext>
              </a:extLst>
            </p:cNvPr>
            <p:cNvSpPr txBox="1"/>
            <p:nvPr/>
          </p:nvSpPr>
          <p:spPr>
            <a:xfrm>
              <a:off x="10466776" y="2639332"/>
              <a:ext cx="284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</a:rPr>
                <a:t>y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ED008C7-6868-86C9-CB37-5561B9A9BF6A}"/>
                </a:ext>
              </a:extLst>
            </p:cNvPr>
            <p:cNvSpPr txBox="1"/>
            <p:nvPr/>
          </p:nvSpPr>
          <p:spPr>
            <a:xfrm>
              <a:off x="10062937" y="3088024"/>
              <a:ext cx="284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4C46B41-30F9-3DD2-F0CB-47140EB31DC3}"/>
                </a:ext>
              </a:extLst>
            </p:cNvPr>
            <p:cNvSpPr txBox="1"/>
            <p:nvPr/>
          </p:nvSpPr>
          <p:spPr>
            <a:xfrm>
              <a:off x="10669200" y="3083547"/>
              <a:ext cx="284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</a:rPr>
                <a:t>z</a:t>
              </a: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C115FF72-06C9-6594-79FC-E9509D98CF56}"/>
              </a:ext>
            </a:extLst>
          </p:cNvPr>
          <p:cNvSpPr txBox="1"/>
          <p:nvPr/>
        </p:nvSpPr>
        <p:spPr>
          <a:xfrm>
            <a:off x="10234897" y="826313"/>
            <a:ext cx="1549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Side View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D3EA84C-58FC-84FF-53B6-C94AF1D2E7CA}"/>
              </a:ext>
            </a:extLst>
          </p:cNvPr>
          <p:cNvGrpSpPr/>
          <p:nvPr/>
        </p:nvGrpSpPr>
        <p:grpSpPr>
          <a:xfrm rot="5400000">
            <a:off x="4391192" y="5400443"/>
            <a:ext cx="206473" cy="1290166"/>
            <a:chOff x="4147362" y="4277992"/>
            <a:chExt cx="206473" cy="129016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98AE867-E005-ED57-7227-51D14CE2CE91}"/>
                </a:ext>
              </a:extLst>
            </p:cNvPr>
            <p:cNvSpPr/>
            <p:nvPr/>
          </p:nvSpPr>
          <p:spPr>
            <a:xfrm>
              <a:off x="4232114" y="4279767"/>
              <a:ext cx="121721" cy="128604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A3FCA7BA-5EE2-D06C-E72D-9D90713EB96F}"/>
                </a:ext>
              </a:extLst>
            </p:cNvPr>
            <p:cNvSpPr/>
            <p:nvPr/>
          </p:nvSpPr>
          <p:spPr>
            <a:xfrm>
              <a:off x="4147362" y="4277992"/>
              <a:ext cx="70339" cy="1290166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118B2C2-027F-B159-900C-8045BF3A2F9B}"/>
              </a:ext>
            </a:extLst>
          </p:cNvPr>
          <p:cNvSpPr txBox="1"/>
          <p:nvPr/>
        </p:nvSpPr>
        <p:spPr>
          <a:xfrm>
            <a:off x="4161787" y="6218896"/>
            <a:ext cx="7745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000000"/>
                </a:solidFill>
              </a:rPr>
              <a:t>Grating 2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EF3092A7-ED18-1BD0-0473-6DA1735A86BE}"/>
              </a:ext>
            </a:extLst>
          </p:cNvPr>
          <p:cNvGrpSpPr/>
          <p:nvPr/>
        </p:nvGrpSpPr>
        <p:grpSpPr>
          <a:xfrm>
            <a:off x="10480630" y="3039695"/>
            <a:ext cx="326572" cy="1392011"/>
            <a:chOff x="9544196" y="2583995"/>
            <a:chExt cx="326572" cy="1392011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19B1FF25-705A-EA6A-A322-5E306396EFB2}"/>
                </a:ext>
              </a:extLst>
            </p:cNvPr>
            <p:cNvSpPr/>
            <p:nvPr/>
          </p:nvSpPr>
          <p:spPr>
            <a:xfrm>
              <a:off x="9544196" y="2583995"/>
              <a:ext cx="326572" cy="1392011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0551FCDC-C104-029D-8D94-BA6B2DA36967}"/>
                </a:ext>
              </a:extLst>
            </p:cNvPr>
            <p:cNvSpPr txBox="1"/>
            <p:nvPr/>
          </p:nvSpPr>
          <p:spPr>
            <a:xfrm rot="16200000">
              <a:off x="9214422" y="3160998"/>
              <a:ext cx="97174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sz="1050" b="1" dirty="0"/>
                <a:t>Pyro-camera</a:t>
              </a:r>
              <a:endParaRPr lang="en-US" sz="1050" dirty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33297F86-54CD-3068-BD07-4F5B76502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558" y="430381"/>
            <a:ext cx="9881980" cy="1143000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Using </a:t>
            </a:r>
            <a:r>
              <a:rPr lang="en-US" sz="4800" dirty="0" err="1"/>
              <a:t>cSPR</a:t>
            </a:r>
            <a:r>
              <a:rPr lang="en-US" sz="4800" dirty="0"/>
              <a:t> as a beam position monitor</a:t>
            </a:r>
          </a:p>
        </p:txBody>
      </p:sp>
    </p:spTree>
    <p:extLst>
      <p:ext uri="{BB962C8B-B14F-4D97-AF65-F5344CB8AC3E}">
        <p14:creationId xmlns:p14="http://schemas.microsoft.com/office/powerpoint/2010/main" val="4099523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BC0F1-8B99-FFAF-F8C7-F774812EB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roup 159">
            <a:extLst>
              <a:ext uri="{FF2B5EF4-FFF2-40B4-BE49-F238E27FC236}">
                <a16:creationId xmlns:a16="http://schemas.microsoft.com/office/drawing/2014/main" id="{D19DF64E-847E-08BC-F11C-AE6493459534}"/>
              </a:ext>
            </a:extLst>
          </p:cNvPr>
          <p:cNvGrpSpPr/>
          <p:nvPr/>
        </p:nvGrpSpPr>
        <p:grpSpPr>
          <a:xfrm>
            <a:off x="1752238" y="1379887"/>
            <a:ext cx="8927140" cy="4651800"/>
            <a:chOff x="829402" y="927494"/>
            <a:chExt cx="8927140" cy="4651800"/>
          </a:xfrm>
        </p:grpSpPr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96D8B826-4247-5C83-6CD6-949524B26DC0}"/>
                </a:ext>
              </a:extLst>
            </p:cNvPr>
            <p:cNvSpPr txBox="1"/>
            <p:nvPr/>
          </p:nvSpPr>
          <p:spPr>
            <a:xfrm>
              <a:off x="829402" y="2633350"/>
              <a:ext cx="851515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sz="1050" b="1" dirty="0">
                  <a:solidFill>
                    <a:srgbClr val="000000"/>
                  </a:solidFill>
                </a:rPr>
                <a:t>M3</a:t>
              </a:r>
              <a:r>
                <a:rPr lang="en-US" sz="1050" dirty="0">
                  <a:solidFill>
                    <a:srgbClr val="000000"/>
                  </a:solidFill>
                </a:rPr>
                <a:t>: angle</a:t>
              </a:r>
            </a:p>
            <a:p>
              <a:pPr algn="just"/>
              <a:r>
                <a:rPr lang="en-US" sz="1050" dirty="0">
                  <a:solidFill>
                    <a:srgbClr val="000000"/>
                  </a:solidFill>
                </a:rPr>
                <a:t>adjustment</a:t>
              </a:r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17877B03-BAB5-9D7D-3D4B-1591005EF1EE}"/>
                </a:ext>
              </a:extLst>
            </p:cNvPr>
            <p:cNvGrpSpPr/>
            <p:nvPr/>
          </p:nvGrpSpPr>
          <p:grpSpPr>
            <a:xfrm>
              <a:off x="3367943" y="1601777"/>
              <a:ext cx="193443" cy="3977517"/>
              <a:chOff x="3367943" y="1601777"/>
              <a:chExt cx="193443" cy="3977517"/>
            </a:xfrm>
          </p:grpSpPr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0E24B210-DB09-321A-E964-164F59F25EE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62297" y="1601777"/>
                <a:ext cx="0" cy="3977517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73CDD1F1-8DA5-50E8-D744-416EAE35D2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367943" y="1639614"/>
                <a:ext cx="98456" cy="3918183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ACC490B8-24D9-BBAE-2CFB-FC33032E623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66399" y="1620695"/>
                <a:ext cx="94987" cy="3937102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4C7452FB-95A9-D77D-D086-F3CFEABCA154}"/>
                </a:ext>
              </a:extLst>
            </p:cNvPr>
            <p:cNvGrpSpPr/>
            <p:nvPr/>
          </p:nvGrpSpPr>
          <p:grpSpPr>
            <a:xfrm>
              <a:off x="2383971" y="1748482"/>
              <a:ext cx="1375683" cy="219543"/>
              <a:chOff x="2383971" y="1748482"/>
              <a:chExt cx="1375683" cy="219543"/>
            </a:xfrm>
          </p:grpSpPr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B7351210-E961-6135-2B53-A90EE325BFA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3093464" y="1336495"/>
                <a:ext cx="0" cy="1032842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C12B923B-65B0-7D74-E36F-A88E9D7B307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83971" y="1933457"/>
                <a:ext cx="1375683" cy="3456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01A3A633-F084-62B6-E6AC-63449C08540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08489" y="1748482"/>
                <a:ext cx="1057275" cy="2550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CD46BF17-EB5E-ED3F-B057-995250D54AC8}"/>
                </a:ext>
              </a:extLst>
            </p:cNvPr>
            <p:cNvGrpSpPr/>
            <p:nvPr/>
          </p:nvGrpSpPr>
          <p:grpSpPr>
            <a:xfrm>
              <a:off x="2605106" y="1601778"/>
              <a:ext cx="264375" cy="1412592"/>
              <a:chOff x="2441147" y="1652229"/>
              <a:chExt cx="264375" cy="1412592"/>
            </a:xfrm>
          </p:grpSpPr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FA15FE0F-BA0B-6FE0-9ED7-D4D08D023DF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575814" y="1690063"/>
                <a:ext cx="0" cy="137475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5" name="Group 184">
                <a:extLst>
                  <a:ext uri="{FF2B5EF4-FFF2-40B4-BE49-F238E27FC236}">
                    <a16:creationId xmlns:a16="http://schemas.microsoft.com/office/drawing/2014/main" id="{FA489161-09EE-31F3-9026-641CCD89D3A2}"/>
                  </a:ext>
                </a:extLst>
              </p:cNvPr>
              <p:cNvGrpSpPr/>
              <p:nvPr/>
            </p:nvGrpSpPr>
            <p:grpSpPr>
              <a:xfrm rot="16200000">
                <a:off x="1867039" y="2226337"/>
                <a:ext cx="1412592" cy="264375"/>
                <a:chOff x="1574474" y="736790"/>
                <a:chExt cx="1412592" cy="264375"/>
              </a:xfrm>
            </p:grpSpPr>
            <p:cxnSp>
              <p:nvCxnSpPr>
                <p:cNvPr id="186" name="Straight Connector 185">
                  <a:extLst>
                    <a:ext uri="{FF2B5EF4-FFF2-40B4-BE49-F238E27FC236}">
                      <a16:creationId xmlns:a16="http://schemas.microsoft.com/office/drawing/2014/main" id="{516DD8D9-0A12-6329-3555-8DA463FFF0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2263022" y="277121"/>
                  <a:ext cx="35496" cy="1412592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Straight Connector 186">
                  <a:extLst>
                    <a:ext uri="{FF2B5EF4-FFF2-40B4-BE49-F238E27FC236}">
                      <a16:creationId xmlns:a16="http://schemas.microsoft.com/office/drawing/2014/main" id="{439696DE-05E9-B7E1-CC78-D799811242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 flipH="1">
                  <a:off x="2242649" y="87535"/>
                  <a:ext cx="32102" cy="1330611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21E642B0-D71F-D47F-C8B8-221C3A1E6743}"/>
                </a:ext>
              </a:extLst>
            </p:cNvPr>
            <p:cNvGrpSpPr/>
            <p:nvPr/>
          </p:nvGrpSpPr>
          <p:grpSpPr>
            <a:xfrm rot="5400000">
              <a:off x="2563596" y="968980"/>
              <a:ext cx="1061024" cy="1552538"/>
              <a:chOff x="3592286" y="1611965"/>
              <a:chExt cx="468085" cy="684920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434737F-A1EF-BA96-644A-21DE405C3879}"/>
                  </a:ext>
                </a:extLst>
              </p:cNvPr>
              <p:cNvSpPr/>
              <p:nvPr/>
            </p:nvSpPr>
            <p:spPr>
              <a:xfrm>
                <a:off x="3592286" y="1613262"/>
                <a:ext cx="119743" cy="683623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2" name="Right Triangle 181">
                <a:extLst>
                  <a:ext uri="{FF2B5EF4-FFF2-40B4-BE49-F238E27FC236}">
                    <a16:creationId xmlns:a16="http://schemas.microsoft.com/office/drawing/2014/main" id="{2F733567-997D-A568-E146-8045CE7A5F66}"/>
                  </a:ext>
                </a:extLst>
              </p:cNvPr>
              <p:cNvSpPr/>
              <p:nvPr/>
            </p:nvSpPr>
            <p:spPr>
              <a:xfrm>
                <a:off x="3711388" y="1964952"/>
                <a:ext cx="348983" cy="331694"/>
              </a:xfrm>
              <a:prstGeom prst="rtTriangl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3" name="Right Triangle 182">
                <a:extLst>
                  <a:ext uri="{FF2B5EF4-FFF2-40B4-BE49-F238E27FC236}">
                    <a16:creationId xmlns:a16="http://schemas.microsoft.com/office/drawing/2014/main" id="{E16610BA-5E0C-35BD-ED39-678B2CE98842}"/>
                  </a:ext>
                </a:extLst>
              </p:cNvPr>
              <p:cNvSpPr/>
              <p:nvPr/>
            </p:nvSpPr>
            <p:spPr>
              <a:xfrm flipV="1">
                <a:off x="3711388" y="1611965"/>
                <a:ext cx="348983" cy="331694"/>
              </a:xfrm>
              <a:prstGeom prst="rtTriangl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66" name="Arc 165">
              <a:extLst>
                <a:ext uri="{FF2B5EF4-FFF2-40B4-BE49-F238E27FC236}">
                  <a16:creationId xmlns:a16="http://schemas.microsoft.com/office/drawing/2014/main" id="{D4951BC2-0628-A5AE-CE57-13FCE8045287}"/>
                </a:ext>
              </a:extLst>
            </p:cNvPr>
            <p:cNvSpPr/>
            <p:nvPr/>
          </p:nvSpPr>
          <p:spPr>
            <a:xfrm>
              <a:off x="1685347" y="2373703"/>
              <a:ext cx="925709" cy="925709"/>
            </a:xfrm>
            <a:prstGeom prst="arc">
              <a:avLst>
                <a:gd name="adj1" fmla="val 7931855"/>
                <a:gd name="adj2" fmla="val 13658561"/>
              </a:avLst>
            </a:prstGeom>
            <a:ln>
              <a:solidFill>
                <a:schemeClr val="bg2">
                  <a:lumMod val="10000"/>
                </a:schemeClr>
              </a:solidFill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2B65AF1B-E3A9-3C1C-52C1-9A93CAD6BE2A}"/>
                </a:ext>
              </a:extLst>
            </p:cNvPr>
            <p:cNvGrpSpPr/>
            <p:nvPr/>
          </p:nvGrpSpPr>
          <p:grpSpPr>
            <a:xfrm rot="-240000">
              <a:off x="2379881" y="2463765"/>
              <a:ext cx="7376661" cy="797380"/>
              <a:chOff x="2379881" y="2694286"/>
              <a:chExt cx="7376661" cy="797380"/>
            </a:xfrm>
          </p:grpSpPr>
          <p:grpSp>
            <p:nvGrpSpPr>
              <p:cNvPr id="172" name="Group 171">
                <a:extLst>
                  <a:ext uri="{FF2B5EF4-FFF2-40B4-BE49-F238E27FC236}">
                    <a16:creationId xmlns:a16="http://schemas.microsoft.com/office/drawing/2014/main" id="{8271C903-0157-8CFF-17F8-33C0E58FEBCE}"/>
                  </a:ext>
                </a:extLst>
              </p:cNvPr>
              <p:cNvGrpSpPr/>
              <p:nvPr/>
            </p:nvGrpSpPr>
            <p:grpSpPr>
              <a:xfrm>
                <a:off x="5505319" y="2699057"/>
                <a:ext cx="4251223" cy="792609"/>
                <a:chOff x="5505319" y="2699057"/>
                <a:chExt cx="4251223" cy="792609"/>
              </a:xfrm>
            </p:grpSpPr>
            <p:cxnSp>
              <p:nvCxnSpPr>
                <p:cNvPr id="178" name="Straight Connector 177">
                  <a:extLst>
                    <a:ext uri="{FF2B5EF4-FFF2-40B4-BE49-F238E27FC236}">
                      <a16:creationId xmlns:a16="http://schemas.microsoft.com/office/drawing/2014/main" id="{2ADA13E1-E99E-486C-00CE-7C4C278469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505319" y="2869324"/>
                  <a:ext cx="4251223" cy="60822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Straight Connector 178">
                  <a:extLst>
                    <a:ext uri="{FF2B5EF4-FFF2-40B4-BE49-F238E27FC236}">
                      <a16:creationId xmlns:a16="http://schemas.microsoft.com/office/drawing/2014/main" id="{D56E80C0-0EE1-C21B-9FA4-3225497F8C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524237" y="2699057"/>
                  <a:ext cx="4195235" cy="792609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Straight Connector 179">
                  <a:extLst>
                    <a:ext uri="{FF2B5EF4-FFF2-40B4-BE49-F238E27FC236}">
                      <a16:creationId xmlns:a16="http://schemas.microsoft.com/office/drawing/2014/main" id="{0C3642B2-CACC-4EDD-0FC8-78E550EA88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536850" y="3052204"/>
                  <a:ext cx="4193213" cy="397096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966F81C4-5DE5-F40C-FA6A-126ABC5A6DEA}"/>
                  </a:ext>
                </a:extLst>
              </p:cNvPr>
              <p:cNvGrpSpPr/>
              <p:nvPr/>
            </p:nvGrpSpPr>
            <p:grpSpPr>
              <a:xfrm>
                <a:off x="2379881" y="2694286"/>
                <a:ext cx="3110601" cy="375460"/>
                <a:chOff x="2379881" y="2530326"/>
                <a:chExt cx="3110601" cy="375460"/>
              </a:xfrm>
            </p:grpSpPr>
            <p:cxnSp>
              <p:nvCxnSpPr>
                <p:cNvPr id="174" name="Straight Connector 173">
                  <a:extLst>
                    <a:ext uri="{FF2B5EF4-FFF2-40B4-BE49-F238E27FC236}">
                      <a16:creationId xmlns:a16="http://schemas.microsoft.com/office/drawing/2014/main" id="{5850CACA-EBAA-F250-FDAB-E05DEAF2DC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V="1">
                  <a:off x="3996086" y="1308522"/>
                  <a:ext cx="2" cy="2827637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75" name="Group 174">
                  <a:extLst>
                    <a:ext uri="{FF2B5EF4-FFF2-40B4-BE49-F238E27FC236}">
                      <a16:creationId xmlns:a16="http://schemas.microsoft.com/office/drawing/2014/main" id="{A1880653-A7ED-2D4C-3B4B-79768183DCD6}"/>
                    </a:ext>
                  </a:extLst>
                </p:cNvPr>
                <p:cNvGrpSpPr/>
                <p:nvPr/>
              </p:nvGrpSpPr>
              <p:grpSpPr>
                <a:xfrm rot="10800000">
                  <a:off x="2379881" y="2530326"/>
                  <a:ext cx="3110601" cy="375460"/>
                  <a:chOff x="-677636" y="682293"/>
                  <a:chExt cx="3110601" cy="375460"/>
                </a:xfrm>
              </p:grpSpPr>
              <p:cxnSp>
                <p:nvCxnSpPr>
                  <p:cNvPr id="176" name="Straight Connector 175">
                    <a:extLst>
                      <a:ext uri="{FF2B5EF4-FFF2-40B4-BE49-F238E27FC236}">
                        <a16:creationId xmlns:a16="http://schemas.microsoft.com/office/drawing/2014/main" id="{C7520328-6FDF-F364-176C-60CE6CA5987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0800000" flipV="1">
                    <a:off x="-677636" y="979590"/>
                    <a:ext cx="3110601" cy="78163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7" name="Straight Connector 176">
                    <a:extLst>
                      <a:ext uri="{FF2B5EF4-FFF2-40B4-BE49-F238E27FC236}">
                        <a16:creationId xmlns:a16="http://schemas.microsoft.com/office/drawing/2014/main" id="{45D22795-6133-0CEA-EEB2-D25F0A2C0B7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0800000">
                    <a:off x="-665390" y="682293"/>
                    <a:ext cx="3008540" cy="72584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B623A323-23AC-B2AF-088F-F4BDF9101011}"/>
                </a:ext>
              </a:extLst>
            </p:cNvPr>
            <p:cNvGrpSpPr/>
            <p:nvPr/>
          </p:nvGrpSpPr>
          <p:grpSpPr>
            <a:xfrm rot="21480000">
              <a:off x="1990239" y="2447103"/>
              <a:ext cx="1077387" cy="765225"/>
              <a:chOff x="5342183" y="2117118"/>
              <a:chExt cx="714061" cy="507169"/>
            </a:xfrm>
          </p:grpSpPr>
          <p:sp>
            <p:nvSpPr>
              <p:cNvPr id="170" name="Right Triangle 169">
                <a:extLst>
                  <a:ext uri="{FF2B5EF4-FFF2-40B4-BE49-F238E27FC236}">
                    <a16:creationId xmlns:a16="http://schemas.microsoft.com/office/drawing/2014/main" id="{5642FCF9-4A0D-08F9-1BE1-20F2F36346C5}"/>
                  </a:ext>
                </a:extLst>
              </p:cNvPr>
              <p:cNvSpPr/>
              <p:nvPr/>
            </p:nvSpPr>
            <p:spPr>
              <a:xfrm>
                <a:off x="5531958" y="2121193"/>
                <a:ext cx="524286" cy="498314"/>
              </a:xfrm>
              <a:prstGeom prst="rtTriangl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0A7D2226-8D02-FB1C-BDDA-D9AC4D8B42CD}"/>
                  </a:ext>
                </a:extLst>
              </p:cNvPr>
              <p:cNvSpPr/>
              <p:nvPr/>
            </p:nvSpPr>
            <p:spPr>
              <a:xfrm>
                <a:off x="5342183" y="2117118"/>
                <a:ext cx="179893" cy="50716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497D3E14-F26B-C091-706C-6713FD4D12F6}"/>
                </a:ext>
              </a:extLst>
            </p:cNvPr>
            <p:cNvSpPr txBox="1"/>
            <p:nvPr/>
          </p:nvSpPr>
          <p:spPr>
            <a:xfrm>
              <a:off x="2442076" y="927494"/>
              <a:ext cx="134524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sz="1050" b="1" dirty="0">
                  <a:solidFill>
                    <a:srgbClr val="000000"/>
                  </a:solidFill>
                </a:rPr>
                <a:t>M1</a:t>
              </a:r>
              <a:r>
                <a:rPr lang="en-US" sz="1050" dirty="0">
                  <a:solidFill>
                    <a:srgbClr val="000000"/>
                  </a:solidFill>
                </a:rPr>
                <a:t>:  Rooftop mirror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49FB0FB-C3A8-0E0A-592E-FD25D84B132A}"/>
              </a:ext>
            </a:extLst>
          </p:cNvPr>
          <p:cNvGrpSpPr/>
          <p:nvPr/>
        </p:nvGrpSpPr>
        <p:grpSpPr>
          <a:xfrm>
            <a:off x="5070198" y="4730385"/>
            <a:ext cx="206473" cy="1290166"/>
            <a:chOff x="4147362" y="4277992"/>
            <a:chExt cx="206473" cy="129016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49D804E-2B31-7B86-0B31-7A0D82811E74}"/>
                </a:ext>
              </a:extLst>
            </p:cNvPr>
            <p:cNvSpPr/>
            <p:nvPr/>
          </p:nvSpPr>
          <p:spPr>
            <a:xfrm>
              <a:off x="4232114" y="4279767"/>
              <a:ext cx="121721" cy="128604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DE37F9C-DE48-37D3-658C-86B8D779C452}"/>
                </a:ext>
              </a:extLst>
            </p:cNvPr>
            <p:cNvSpPr/>
            <p:nvPr/>
          </p:nvSpPr>
          <p:spPr>
            <a:xfrm>
              <a:off x="4147362" y="4277992"/>
              <a:ext cx="70339" cy="1290166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EF3C957-46B3-2CED-BC61-D0A7F1981684}"/>
              </a:ext>
            </a:extLst>
          </p:cNvPr>
          <p:cNvGrpSpPr/>
          <p:nvPr/>
        </p:nvGrpSpPr>
        <p:grpSpPr>
          <a:xfrm rot="5400000">
            <a:off x="4377594" y="5397136"/>
            <a:ext cx="206473" cy="1290166"/>
            <a:chOff x="4147362" y="4277992"/>
            <a:chExt cx="206473" cy="129016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67A45A5-1827-EA35-D45A-F4CC7D0BEC7B}"/>
                </a:ext>
              </a:extLst>
            </p:cNvPr>
            <p:cNvSpPr/>
            <p:nvPr/>
          </p:nvSpPr>
          <p:spPr>
            <a:xfrm>
              <a:off x="4232114" y="4279767"/>
              <a:ext cx="121721" cy="128604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CC05EFC-56CC-F2FD-E93C-75006BF7323E}"/>
                </a:ext>
              </a:extLst>
            </p:cNvPr>
            <p:cNvSpPr/>
            <p:nvPr/>
          </p:nvSpPr>
          <p:spPr>
            <a:xfrm>
              <a:off x="4147362" y="4277992"/>
              <a:ext cx="70339" cy="1290166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A9FB8F6-24B0-6E3A-8BB3-432813EB4C24}"/>
              </a:ext>
            </a:extLst>
          </p:cNvPr>
          <p:cNvGrpSpPr/>
          <p:nvPr/>
        </p:nvGrpSpPr>
        <p:grpSpPr>
          <a:xfrm flipV="1">
            <a:off x="6478392" y="3507852"/>
            <a:ext cx="4188977" cy="948806"/>
            <a:chOff x="6045413" y="-764118"/>
            <a:chExt cx="4188977" cy="948806"/>
          </a:xfrm>
        </p:grpSpPr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3787880E-AB3E-41DC-8675-98C77C7EB7F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91518" y="-540398"/>
              <a:ext cx="4142872" cy="719293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A8D7692F-A203-5CCD-01DE-D7129410C25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91399" y="-764118"/>
              <a:ext cx="4105940" cy="948806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6795A416-FE20-D195-AA65-7696C1C27CB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45413" y="-363665"/>
              <a:ext cx="4109464" cy="502803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B6A9BFBB-68B1-7D8A-CBAE-9A227646BDCD}"/>
              </a:ext>
            </a:extLst>
          </p:cNvPr>
          <p:cNvCxnSpPr>
            <a:cxnSpLocks/>
          </p:cNvCxnSpPr>
          <p:nvPr/>
        </p:nvCxnSpPr>
        <p:spPr>
          <a:xfrm rot="16200000" flipV="1">
            <a:off x="7943798" y="2326500"/>
            <a:ext cx="2" cy="2827637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E361DFAF-7926-5B4C-00D9-9434223214F8}"/>
              </a:ext>
            </a:extLst>
          </p:cNvPr>
          <p:cNvCxnSpPr/>
          <p:nvPr/>
        </p:nvCxnSpPr>
        <p:spPr>
          <a:xfrm>
            <a:off x="1219621" y="5977070"/>
            <a:ext cx="1361859" cy="0"/>
          </a:xfrm>
          <a:prstGeom prst="straightConnector1">
            <a:avLst/>
          </a:prstGeom>
          <a:ln>
            <a:solidFill>
              <a:srgbClr val="000000"/>
            </a:solidFill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A494FF17-D08D-5F2C-D2FC-A593DACD712A}"/>
              </a:ext>
            </a:extLst>
          </p:cNvPr>
          <p:cNvSpPr txBox="1"/>
          <p:nvPr/>
        </p:nvSpPr>
        <p:spPr>
          <a:xfrm>
            <a:off x="1290830" y="5994873"/>
            <a:ext cx="84510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000000"/>
                </a:solidFill>
              </a:rPr>
              <a:t>arm length</a:t>
            </a:r>
          </a:p>
          <a:p>
            <a:r>
              <a:rPr lang="en-US" sz="1050" dirty="0">
                <a:solidFill>
                  <a:srgbClr val="000000"/>
                </a:solidFill>
              </a:rPr>
              <a:t>adjustment</a:t>
            </a: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2126D20D-62DC-CE9E-7B4E-8C19DC0506EA}"/>
              </a:ext>
            </a:extLst>
          </p:cNvPr>
          <p:cNvGrpSpPr/>
          <p:nvPr/>
        </p:nvGrpSpPr>
        <p:grpSpPr>
          <a:xfrm rot="16200000">
            <a:off x="3280648" y="3666989"/>
            <a:ext cx="163548" cy="3587208"/>
            <a:chOff x="7262277" y="2136322"/>
            <a:chExt cx="163548" cy="3587208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0BD05824-E152-8E29-87B0-A6D36829B83B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5548771" y="3936605"/>
              <a:ext cx="357385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74400A64-3F2A-F167-F346-998C543D3DD0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5758527" y="4120762"/>
              <a:ext cx="3085022" cy="77521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017FA72-AC1A-81B0-059D-DB23A53AA7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39798" y="2136322"/>
              <a:ext cx="86027" cy="3565711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33416DE8-3ECD-4311-96E0-6D25C5EDC101}"/>
              </a:ext>
            </a:extLst>
          </p:cNvPr>
          <p:cNvGrpSpPr/>
          <p:nvPr/>
        </p:nvGrpSpPr>
        <p:grpSpPr>
          <a:xfrm rot="5400000">
            <a:off x="1579049" y="4743177"/>
            <a:ext cx="1399302" cy="224489"/>
            <a:chOff x="5365296" y="5109258"/>
            <a:chExt cx="1399302" cy="224489"/>
          </a:xfrm>
        </p:grpSpPr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169DED1F-4018-97C9-52B1-1DF0A450C178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6040017" y="4596111"/>
              <a:ext cx="0" cy="1245053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ACB0AE8E-8BA6-48EE-7FBA-415373B3AB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65296" y="5299179"/>
              <a:ext cx="1375683" cy="34568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9BD2B20-DE4B-FD5C-55D3-F1EB931E04CD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6058071" y="4436021"/>
              <a:ext cx="33289" cy="1379764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23699B9-9519-9027-4C69-8FDDA54451C0}"/>
              </a:ext>
            </a:extLst>
          </p:cNvPr>
          <p:cNvGrpSpPr/>
          <p:nvPr/>
        </p:nvGrpSpPr>
        <p:grpSpPr>
          <a:xfrm>
            <a:off x="1637211" y="4059365"/>
            <a:ext cx="4822372" cy="375460"/>
            <a:chOff x="714375" y="3699180"/>
            <a:chExt cx="4822372" cy="375460"/>
          </a:xfrm>
        </p:grpSpPr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0CF1E782-DDBA-5CE0-A40A-EAEDBD7C97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55246" y="3897501"/>
              <a:ext cx="4300925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C1026A6C-50C9-DC30-C254-D21AB66B63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85875" y="3699180"/>
              <a:ext cx="4250872" cy="106816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0083C5C5-F230-BE17-2791-ADE2D0C4A5DC}"/>
                </a:ext>
              </a:extLst>
            </p:cNvPr>
            <p:cNvCxnSpPr>
              <a:cxnSpLocks/>
            </p:cNvCxnSpPr>
            <p:nvPr/>
          </p:nvCxnSpPr>
          <p:spPr>
            <a:xfrm>
              <a:off x="714375" y="3984171"/>
              <a:ext cx="4810126" cy="90469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3AFA6CD-83EB-243A-EBAC-07999874C52B}"/>
              </a:ext>
            </a:extLst>
          </p:cNvPr>
          <p:cNvGrpSpPr/>
          <p:nvPr/>
        </p:nvGrpSpPr>
        <p:grpSpPr>
          <a:xfrm>
            <a:off x="1393574" y="4086925"/>
            <a:ext cx="1061024" cy="1552537"/>
            <a:chOff x="3592286" y="1611965"/>
            <a:chExt cx="468085" cy="68492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1BDCAF4-92CB-1660-B778-4A5525BD53A5}"/>
                </a:ext>
              </a:extLst>
            </p:cNvPr>
            <p:cNvSpPr/>
            <p:nvPr/>
          </p:nvSpPr>
          <p:spPr>
            <a:xfrm>
              <a:off x="3592286" y="1613262"/>
              <a:ext cx="119743" cy="68362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ight Triangle 31">
              <a:extLst>
                <a:ext uri="{FF2B5EF4-FFF2-40B4-BE49-F238E27FC236}">
                  <a16:creationId xmlns:a16="http://schemas.microsoft.com/office/drawing/2014/main" id="{7BD24BBF-E168-9C97-BB06-5B5AFC8642C8}"/>
                </a:ext>
              </a:extLst>
            </p:cNvPr>
            <p:cNvSpPr/>
            <p:nvPr/>
          </p:nvSpPr>
          <p:spPr>
            <a:xfrm>
              <a:off x="3711388" y="1964952"/>
              <a:ext cx="348983" cy="331694"/>
            </a:xfrm>
            <a:prstGeom prst="rtTriangl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ight Triangle 32">
              <a:extLst>
                <a:ext uri="{FF2B5EF4-FFF2-40B4-BE49-F238E27FC236}">
                  <a16:creationId xmlns:a16="http://schemas.microsoft.com/office/drawing/2014/main" id="{A25B1091-BF5E-EE1F-0F31-1937745F40A1}"/>
                </a:ext>
              </a:extLst>
            </p:cNvPr>
            <p:cNvSpPr/>
            <p:nvPr/>
          </p:nvSpPr>
          <p:spPr>
            <a:xfrm flipV="1">
              <a:off x="3711388" y="1611965"/>
              <a:ext cx="348983" cy="331694"/>
            </a:xfrm>
            <a:prstGeom prst="rtTriangl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3" name="Oval 82">
            <a:extLst>
              <a:ext uri="{FF2B5EF4-FFF2-40B4-BE49-F238E27FC236}">
                <a16:creationId xmlns:a16="http://schemas.microsoft.com/office/drawing/2014/main" id="{41473F1F-AC8F-E25B-9171-79E9BF94713A}"/>
              </a:ext>
            </a:extLst>
          </p:cNvPr>
          <p:cNvSpPr/>
          <p:nvPr/>
        </p:nvSpPr>
        <p:spPr>
          <a:xfrm>
            <a:off x="4301385" y="5379885"/>
            <a:ext cx="173420" cy="173420"/>
          </a:xfrm>
          <a:prstGeom prst="ellipse">
            <a:avLst/>
          </a:prstGeom>
          <a:gradFill flip="none" rotWithShape="1">
            <a:gsLst>
              <a:gs pos="0">
                <a:srgbClr val="002060"/>
              </a:gs>
              <a:gs pos="50000">
                <a:srgbClr val="0070C0"/>
              </a:gs>
              <a:gs pos="100000">
                <a:schemeClr val="tx2">
                  <a:lumMod val="10000"/>
                  <a:lumOff val="9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C7FD275-C09D-77A2-4C82-8913C4A078CF}"/>
              </a:ext>
            </a:extLst>
          </p:cNvPr>
          <p:cNvSpPr txBox="1"/>
          <p:nvPr/>
        </p:nvSpPr>
        <p:spPr>
          <a:xfrm rot="16200000">
            <a:off x="549333" y="4791599"/>
            <a:ext cx="13452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1050" b="1" dirty="0">
                <a:solidFill>
                  <a:srgbClr val="000000"/>
                </a:solidFill>
              </a:rPr>
              <a:t>M2</a:t>
            </a:r>
            <a:r>
              <a:rPr lang="en-US" sz="1050" dirty="0">
                <a:solidFill>
                  <a:srgbClr val="000000"/>
                </a:solidFill>
              </a:rPr>
              <a:t>:  Rooftop mirror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F30EFE0-6830-6B65-33AD-2CA53C904931}"/>
              </a:ext>
            </a:extLst>
          </p:cNvPr>
          <p:cNvSpPr txBox="1"/>
          <p:nvPr/>
        </p:nvSpPr>
        <p:spPr>
          <a:xfrm rot="16200000">
            <a:off x="5031331" y="5293308"/>
            <a:ext cx="7745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000000"/>
                </a:solidFill>
              </a:rPr>
              <a:t>Grating 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A930AC9-72FB-D732-13A4-3094AE1BD615}"/>
              </a:ext>
            </a:extLst>
          </p:cNvPr>
          <p:cNvSpPr txBox="1"/>
          <p:nvPr/>
        </p:nvSpPr>
        <p:spPr>
          <a:xfrm>
            <a:off x="4148189" y="6215589"/>
            <a:ext cx="7745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000000"/>
                </a:solidFill>
              </a:rPr>
              <a:t>Grating 2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FB6976E-66D6-7F3A-4594-1F84E3B53286}"/>
              </a:ext>
            </a:extLst>
          </p:cNvPr>
          <p:cNvSpPr/>
          <p:nvPr/>
        </p:nvSpPr>
        <p:spPr>
          <a:xfrm>
            <a:off x="6302116" y="2763796"/>
            <a:ext cx="267032" cy="1958229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1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1">
                  <a:lumMod val="40000"/>
                  <a:lumOff val="60000"/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67137F4-FA09-75A5-FD41-4A32CE9E8F81}"/>
              </a:ext>
            </a:extLst>
          </p:cNvPr>
          <p:cNvGrpSpPr/>
          <p:nvPr/>
        </p:nvGrpSpPr>
        <p:grpSpPr>
          <a:xfrm>
            <a:off x="2143398" y="2688446"/>
            <a:ext cx="8323008" cy="4079021"/>
            <a:chOff x="1220562" y="1844168"/>
            <a:chExt cx="8323008" cy="4079021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B0AE3B3-B1A9-3A5C-871A-F45DEC335368}"/>
                </a:ext>
              </a:extLst>
            </p:cNvPr>
            <p:cNvGrpSpPr/>
            <p:nvPr/>
          </p:nvGrpSpPr>
          <p:grpSpPr>
            <a:xfrm>
              <a:off x="4218970" y="1844168"/>
              <a:ext cx="5324600" cy="4079021"/>
              <a:chOff x="4218970" y="1844168"/>
              <a:chExt cx="5324600" cy="4079021"/>
            </a:xfrm>
          </p:grpSpPr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6DC0FC2F-CFE5-2074-1233-BDFB6C4956CA}"/>
                  </a:ext>
                </a:extLst>
              </p:cNvPr>
              <p:cNvSpPr txBox="1"/>
              <p:nvPr/>
            </p:nvSpPr>
            <p:spPr>
              <a:xfrm>
                <a:off x="8620295" y="4359398"/>
                <a:ext cx="873794" cy="6001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000" b="1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000" b="1" i="1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 </a:t>
                </a:r>
                <a:r>
                  <a:rPr lang="en-US" b="1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-f</a:t>
                </a:r>
                <a:endParaRPr lang="en-US" sz="1100" b="1" i="1" baseline="-25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9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A962195F-8F66-9150-D700-919AD5114945}"/>
                  </a:ext>
                </a:extLst>
              </p:cNvPr>
              <p:cNvGrpSpPr/>
              <p:nvPr/>
            </p:nvGrpSpPr>
            <p:grpSpPr>
              <a:xfrm>
                <a:off x="4218970" y="1844168"/>
                <a:ext cx="5324600" cy="4079021"/>
                <a:chOff x="4218970" y="1844168"/>
                <a:chExt cx="5324600" cy="4079021"/>
              </a:xfrm>
            </p:grpSpPr>
            <p:cxnSp>
              <p:nvCxnSpPr>
                <p:cNvPr id="104" name="Straight Arrow Connector 103">
                  <a:extLst>
                    <a:ext uri="{FF2B5EF4-FFF2-40B4-BE49-F238E27FC236}">
                      <a16:creationId xmlns:a16="http://schemas.microsoft.com/office/drawing/2014/main" id="{CC908A3C-F9FB-DB7D-888F-20C121E4592C}"/>
                    </a:ext>
                  </a:extLst>
                </p:cNvPr>
                <p:cNvCxnSpPr/>
                <p:nvPr/>
              </p:nvCxnSpPr>
              <p:spPr>
                <a:xfrm>
                  <a:off x="5509651" y="4414345"/>
                  <a:ext cx="2932386" cy="0"/>
                </a:xfrm>
                <a:prstGeom prst="straightConnector1">
                  <a:avLst/>
                </a:prstGeom>
                <a:ln>
                  <a:solidFill>
                    <a:srgbClr val="000000"/>
                  </a:solidFill>
                  <a:headEnd type="triangle"/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>
                  <a:extLst>
                    <a:ext uri="{FF2B5EF4-FFF2-40B4-BE49-F238E27FC236}">
                      <a16:creationId xmlns:a16="http://schemas.microsoft.com/office/drawing/2014/main" id="{EBE824EB-3C34-A2DB-071F-F252CC1CD878}"/>
                    </a:ext>
                  </a:extLst>
                </p:cNvPr>
                <p:cNvCxnSpPr/>
                <p:nvPr/>
              </p:nvCxnSpPr>
              <p:spPr>
                <a:xfrm>
                  <a:off x="8452437" y="1844168"/>
                  <a:ext cx="0" cy="2843093"/>
                </a:xfrm>
                <a:prstGeom prst="line">
                  <a:avLst/>
                </a:prstGeom>
                <a:ln>
                  <a:solidFill>
                    <a:schemeClr val="tx1">
                      <a:lumMod val="95000"/>
                      <a:lumOff val="5000"/>
                    </a:schemeClr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>
                  <a:extLst>
                    <a:ext uri="{FF2B5EF4-FFF2-40B4-BE49-F238E27FC236}">
                      <a16:creationId xmlns:a16="http://schemas.microsoft.com/office/drawing/2014/main" id="{857F5B38-1ACF-BA3B-D818-FB4454613D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43570" y="1844168"/>
                  <a:ext cx="0" cy="3119718"/>
                </a:xfrm>
                <a:prstGeom prst="line">
                  <a:avLst/>
                </a:prstGeom>
                <a:ln>
                  <a:solidFill>
                    <a:schemeClr val="tx1">
                      <a:lumMod val="95000"/>
                      <a:lumOff val="5000"/>
                    </a:schemeClr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Arrow Connector 106">
                  <a:extLst>
                    <a:ext uri="{FF2B5EF4-FFF2-40B4-BE49-F238E27FC236}">
                      <a16:creationId xmlns:a16="http://schemas.microsoft.com/office/drawing/2014/main" id="{0DF2E6B5-9DCD-2317-0EA9-BAA3CCD9BD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460121" y="4414345"/>
                  <a:ext cx="1057681" cy="0"/>
                </a:xfrm>
                <a:prstGeom prst="straightConnector1">
                  <a:avLst/>
                </a:prstGeom>
                <a:ln>
                  <a:solidFill>
                    <a:srgbClr val="000000"/>
                  </a:solidFill>
                  <a:headEnd type="triangle"/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Arrow Connector 107">
                  <a:extLst>
                    <a:ext uri="{FF2B5EF4-FFF2-40B4-BE49-F238E27FC236}">
                      <a16:creationId xmlns:a16="http://schemas.microsoft.com/office/drawing/2014/main" id="{72243668-7961-59D9-5BC4-2C1B610D98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09651" y="4883071"/>
                  <a:ext cx="4018551" cy="0"/>
                </a:xfrm>
                <a:prstGeom prst="straightConnector1">
                  <a:avLst/>
                </a:prstGeom>
                <a:ln>
                  <a:solidFill>
                    <a:srgbClr val="000000"/>
                  </a:solidFill>
                  <a:headEnd type="triangle"/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>
                  <a:extLst>
                    <a:ext uri="{FF2B5EF4-FFF2-40B4-BE49-F238E27FC236}">
                      <a16:creationId xmlns:a16="http://schemas.microsoft.com/office/drawing/2014/main" id="{B5C69837-FD4B-0417-3689-AABDF9595C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18970" y="1844168"/>
                  <a:ext cx="0" cy="3830011"/>
                </a:xfrm>
                <a:prstGeom prst="line">
                  <a:avLst/>
                </a:prstGeom>
                <a:ln>
                  <a:solidFill>
                    <a:schemeClr val="tx1">
                      <a:lumMod val="95000"/>
                      <a:lumOff val="5000"/>
                    </a:schemeClr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>
                  <a:extLst>
                    <a:ext uri="{FF2B5EF4-FFF2-40B4-BE49-F238E27FC236}">
                      <a16:creationId xmlns:a16="http://schemas.microsoft.com/office/drawing/2014/main" id="{3F330BCB-AAA9-7237-1101-1940633F4C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09452" y="1844168"/>
                  <a:ext cx="0" cy="4079021"/>
                </a:xfrm>
                <a:prstGeom prst="line">
                  <a:avLst/>
                </a:prstGeom>
                <a:ln>
                  <a:solidFill>
                    <a:schemeClr val="tx1">
                      <a:lumMod val="95000"/>
                      <a:lumOff val="5000"/>
                    </a:schemeClr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DF1A69D8-7175-1329-00E6-42099F06D676}"/>
                  </a:ext>
                </a:extLst>
              </p:cNvPr>
              <p:cNvSpPr txBox="1"/>
              <p:nvPr/>
            </p:nvSpPr>
            <p:spPr>
              <a:xfrm>
                <a:off x="7260572" y="4666501"/>
                <a:ext cx="360996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000" b="1" i="1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US" sz="1200" b="1" i="1" baseline="-25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7A2DD405-5916-AB1F-337A-140735E5A49F}"/>
                  </a:ext>
                </a:extLst>
              </p:cNvPr>
              <p:cNvSpPr txBox="1"/>
              <p:nvPr/>
            </p:nvSpPr>
            <p:spPr>
              <a:xfrm>
                <a:off x="6930160" y="4182407"/>
                <a:ext cx="269626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endParaRPr lang="en-US" sz="1200" b="1" i="1" baseline="-25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1359B58E-47BB-6484-7C3E-9E6B4545C482}"/>
                </a:ext>
              </a:extLst>
            </p:cNvPr>
            <p:cNvGrpSpPr/>
            <p:nvPr/>
          </p:nvGrpSpPr>
          <p:grpSpPr>
            <a:xfrm>
              <a:off x="1220562" y="5356288"/>
              <a:ext cx="4264086" cy="468928"/>
              <a:chOff x="1220562" y="5356288"/>
              <a:chExt cx="4264086" cy="468928"/>
            </a:xfrm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A6FAC9B2-3C61-7125-762A-02980FAD8774}"/>
                  </a:ext>
                </a:extLst>
              </p:cNvPr>
              <p:cNvGrpSpPr/>
              <p:nvPr/>
            </p:nvGrpSpPr>
            <p:grpSpPr>
              <a:xfrm>
                <a:off x="1220562" y="5599071"/>
                <a:ext cx="4264086" cy="226145"/>
                <a:chOff x="1229014" y="4892862"/>
                <a:chExt cx="4410753" cy="226145"/>
              </a:xfrm>
            </p:grpSpPr>
            <p:cxnSp>
              <p:nvCxnSpPr>
                <p:cNvPr id="86" name="Straight Arrow Connector 85">
                  <a:extLst>
                    <a:ext uri="{FF2B5EF4-FFF2-40B4-BE49-F238E27FC236}">
                      <a16:creationId xmlns:a16="http://schemas.microsoft.com/office/drawing/2014/main" id="{D9D165F5-DD26-7167-BECD-184733B89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29014" y="5105298"/>
                  <a:ext cx="4410753" cy="0"/>
                </a:xfrm>
                <a:prstGeom prst="straightConnector1">
                  <a:avLst/>
                </a:prstGeom>
                <a:ln>
                  <a:solidFill>
                    <a:srgbClr val="000000"/>
                  </a:solidFill>
                  <a:headEnd type="none" w="med" len="med"/>
                  <a:tailEnd type="triangl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Arrow Connector 86">
                  <a:extLst>
                    <a:ext uri="{FF2B5EF4-FFF2-40B4-BE49-F238E27FC236}">
                      <a16:creationId xmlns:a16="http://schemas.microsoft.com/office/drawing/2014/main" id="{416AE553-3165-8468-5C64-E183FB216C3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238250" y="4906716"/>
                  <a:ext cx="3068669" cy="0"/>
                </a:xfrm>
                <a:prstGeom prst="straightConnector1">
                  <a:avLst/>
                </a:prstGeom>
                <a:ln>
                  <a:solidFill>
                    <a:srgbClr val="000000"/>
                  </a:solidFill>
                  <a:headEnd type="triangle" w="med" len="med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Arrow Connector 88">
                  <a:extLst>
                    <a:ext uri="{FF2B5EF4-FFF2-40B4-BE49-F238E27FC236}">
                      <a16:creationId xmlns:a16="http://schemas.microsoft.com/office/drawing/2014/main" id="{BD99169D-1449-134E-6420-61905E15F0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38251" y="4892862"/>
                  <a:ext cx="0" cy="226145"/>
                </a:xfrm>
                <a:prstGeom prst="straightConnector1">
                  <a:avLst/>
                </a:prstGeom>
                <a:ln>
                  <a:solidFill>
                    <a:srgbClr val="000000"/>
                  </a:solidFill>
                  <a:headEnd type="none" w="med" len="med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F3EFA17-4DE2-7B0F-3FA0-9566B9443209}"/>
                  </a:ext>
                </a:extLst>
              </p:cNvPr>
              <p:cNvSpPr txBox="1"/>
              <p:nvPr/>
            </p:nvSpPr>
            <p:spPr>
              <a:xfrm>
                <a:off x="4668230" y="5356288"/>
                <a:ext cx="397866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000" b="1" i="1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en-US" sz="1200" b="1" i="1" baseline="-25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918CA5F3-3C64-9C53-90CE-15E2E08FD768}"/>
              </a:ext>
            </a:extLst>
          </p:cNvPr>
          <p:cNvGrpSpPr/>
          <p:nvPr/>
        </p:nvGrpSpPr>
        <p:grpSpPr>
          <a:xfrm>
            <a:off x="10467032" y="3036388"/>
            <a:ext cx="326572" cy="1392011"/>
            <a:chOff x="9544196" y="2583995"/>
            <a:chExt cx="326572" cy="1392011"/>
          </a:xfrm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E3CF3C54-24B8-B08C-611A-286284813888}"/>
                </a:ext>
              </a:extLst>
            </p:cNvPr>
            <p:cNvSpPr/>
            <p:nvPr/>
          </p:nvSpPr>
          <p:spPr>
            <a:xfrm>
              <a:off x="9544196" y="2583995"/>
              <a:ext cx="326572" cy="1392011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0435B6A-40C5-D481-DC3B-23667B746B3E}"/>
                </a:ext>
              </a:extLst>
            </p:cNvPr>
            <p:cNvSpPr txBox="1"/>
            <p:nvPr/>
          </p:nvSpPr>
          <p:spPr>
            <a:xfrm rot="16200000">
              <a:off x="9214422" y="3160998"/>
              <a:ext cx="97174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sz="1050" b="1" dirty="0"/>
                <a:t>Pyro-camera</a:t>
              </a:r>
              <a:endParaRPr lang="en-US" sz="1050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90BA0F1-11F5-ABDF-CCB3-901D82292CFA}"/>
              </a:ext>
            </a:extLst>
          </p:cNvPr>
          <p:cNvSpPr txBox="1"/>
          <p:nvPr/>
        </p:nvSpPr>
        <p:spPr>
          <a:xfrm>
            <a:off x="0" y="0"/>
            <a:ext cx="96093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This is the same configuration as in the previous slide, but with the bunch having moved relative to grating 1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57765C8-D4FE-04FF-668A-E584C764F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558" y="430381"/>
            <a:ext cx="9881980" cy="1143000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Using </a:t>
            </a:r>
            <a:r>
              <a:rPr lang="en-US" sz="4800" dirty="0" err="1"/>
              <a:t>cSPR</a:t>
            </a:r>
            <a:r>
              <a:rPr lang="en-US" sz="4800" dirty="0"/>
              <a:t> as a beam position monitor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9FD40CF-3548-CF7F-FB74-88FAD9CD2E90}"/>
              </a:ext>
            </a:extLst>
          </p:cNvPr>
          <p:cNvGrpSpPr/>
          <p:nvPr/>
        </p:nvGrpSpPr>
        <p:grpSpPr>
          <a:xfrm>
            <a:off x="10546369" y="1202651"/>
            <a:ext cx="890587" cy="910357"/>
            <a:chOff x="10062937" y="2639332"/>
            <a:chExt cx="890587" cy="910357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10DA00B7-EF87-65E7-AD90-804F38CC85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13572" y="2939143"/>
              <a:ext cx="0" cy="367393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A9D35D83-E5FA-A03E-2024-D2CBC5420D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270671" y="3294289"/>
              <a:ext cx="338820" cy="1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lowchart: Summing Junction 8">
              <a:extLst>
                <a:ext uri="{FF2B5EF4-FFF2-40B4-BE49-F238E27FC236}">
                  <a16:creationId xmlns:a16="http://schemas.microsoft.com/office/drawing/2014/main" id="{2098EFDD-3D2D-6D4D-A3BE-B3D15DDD6664}"/>
                </a:ext>
              </a:extLst>
            </p:cNvPr>
            <p:cNvSpPr/>
            <p:nvPr/>
          </p:nvSpPr>
          <p:spPr>
            <a:xfrm>
              <a:off x="10531908" y="3202507"/>
              <a:ext cx="171470" cy="171470"/>
            </a:xfrm>
            <a:prstGeom prst="flowChartSummingJunction">
              <a:avLst/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FDDA2A-98FC-2143-6526-A73F40B408A1}"/>
                </a:ext>
              </a:extLst>
            </p:cNvPr>
            <p:cNvSpPr txBox="1"/>
            <p:nvPr/>
          </p:nvSpPr>
          <p:spPr>
            <a:xfrm>
              <a:off x="10466776" y="2639332"/>
              <a:ext cx="284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</a:rPr>
                <a:t>y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173F8D-9DA0-E2DB-8577-ED5F1E0A5EF3}"/>
                </a:ext>
              </a:extLst>
            </p:cNvPr>
            <p:cNvSpPr txBox="1"/>
            <p:nvPr/>
          </p:nvSpPr>
          <p:spPr>
            <a:xfrm>
              <a:off x="10062937" y="3088024"/>
              <a:ext cx="284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8BF75EA-CDC2-8575-C90F-44807A0946BF}"/>
                </a:ext>
              </a:extLst>
            </p:cNvPr>
            <p:cNvSpPr txBox="1"/>
            <p:nvPr/>
          </p:nvSpPr>
          <p:spPr>
            <a:xfrm>
              <a:off x="10669200" y="3083547"/>
              <a:ext cx="284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</a:rPr>
                <a:t>z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DD46AE4-4C26-C4D2-0170-37A994FBD93E}"/>
              </a:ext>
            </a:extLst>
          </p:cNvPr>
          <p:cNvSpPr txBox="1"/>
          <p:nvPr/>
        </p:nvSpPr>
        <p:spPr>
          <a:xfrm>
            <a:off x="10234897" y="826313"/>
            <a:ext cx="1549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Side View</a:t>
            </a:r>
          </a:p>
        </p:txBody>
      </p:sp>
    </p:spTree>
    <p:extLst>
      <p:ext uri="{BB962C8B-B14F-4D97-AF65-F5344CB8AC3E}">
        <p14:creationId xmlns:p14="http://schemas.microsoft.com/office/powerpoint/2010/main" val="734188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B0B29-716B-6692-3AAD-29A0A3134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– 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F7EFA-172A-CB07-54C5-6F8F7CA48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cSPR</a:t>
            </a:r>
            <a:r>
              <a:rPr lang="en-US" sz="2400" dirty="0"/>
              <a:t> is a promising mechanism for which a LWFA electron bunch can be probed non-invasively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B299AA-2AA8-F9D7-D2F7-FFDC5AA9F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021" y="3429000"/>
            <a:ext cx="7514926" cy="315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111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3540C-FF87-FDF1-AE30-7AB86AE9F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Slide – R^2 + </a:t>
            </a:r>
            <a:r>
              <a:rPr lang="en-US" dirty="0" err="1"/>
              <a:t>S_coh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630E47-A950-1096-2BF1-C5893A737A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759" y="1973150"/>
            <a:ext cx="6619629" cy="269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992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6D5E1-F2DF-59C3-9497-DBFD807CF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827" y="587749"/>
            <a:ext cx="12936279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Previous work on bunch reconstruction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DC1121-651B-E8BC-823D-3CF9F2FA6E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911" y="2124776"/>
            <a:ext cx="3933718" cy="31259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6AFC7C-4E53-66F4-DAF4-FFB7E2D3E529}"/>
              </a:ext>
            </a:extLst>
          </p:cNvPr>
          <p:cNvSpPr txBox="1"/>
          <p:nvPr/>
        </p:nvSpPr>
        <p:spPr>
          <a:xfrm>
            <a:off x="226827" y="1684328"/>
            <a:ext cx="54545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Used conventional RF linacs, with bunch durations </a:t>
            </a:r>
            <a:r>
              <a:rPr lang="en-US" sz="2000" b="1" dirty="0">
                <a:solidFill>
                  <a:srgbClr val="000000"/>
                </a:solidFill>
              </a:rPr>
              <a:t>~2.5 </a:t>
            </a:r>
            <a:r>
              <a:rPr lang="en-US" sz="2000" b="1" dirty="0" err="1">
                <a:solidFill>
                  <a:srgbClr val="000000"/>
                </a:solidFill>
              </a:rPr>
              <a:t>ps</a:t>
            </a:r>
            <a:endParaRPr lang="en-US" sz="2000" b="1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Electron bunches in MeV to GeV range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mm-wave regime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15BF435-A29C-05DE-5E06-993A06D8156F}"/>
              </a:ext>
            </a:extLst>
          </p:cNvPr>
          <p:cNvSpPr txBox="1">
            <a:spLocks/>
          </p:cNvSpPr>
          <p:nvPr/>
        </p:nvSpPr>
        <p:spPr>
          <a:xfrm>
            <a:off x="762282" y="5435620"/>
            <a:ext cx="10515600" cy="14223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7189" indent="-457189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4267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3733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»"/>
              <a:defRPr sz="2667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/>
              <a:buNone/>
            </a:pPr>
            <a:r>
              <a:rPr lang="en-US" sz="1400" dirty="0"/>
              <a:t>1.) Blackmore V., et. al., “</a:t>
            </a:r>
            <a:r>
              <a:rPr lang="en-US" sz="1400" i="1" dirty="0"/>
              <a:t>First measurements of the longitudinal bunch profile of a 28.5 GeV beam using coherent Smith-Purcell radiation</a:t>
            </a:r>
            <a:r>
              <a:rPr lang="en-US" sz="1400" dirty="0"/>
              <a:t>”, Phys. Rev. Spec. Topics – Acc. And Beams,</a:t>
            </a:r>
            <a:r>
              <a:rPr lang="en-US" sz="1400" b="1" dirty="0"/>
              <a:t> 12</a:t>
            </a:r>
            <a:r>
              <a:rPr lang="en-US" sz="1400" dirty="0"/>
              <a:t>, 032803, (2009)</a:t>
            </a:r>
          </a:p>
          <a:p>
            <a:pPr marL="0" indent="0" fontAlgn="auto">
              <a:spcAft>
                <a:spcPts val="0"/>
              </a:spcAft>
              <a:buFont typeface="Arial"/>
              <a:buNone/>
            </a:pPr>
            <a:r>
              <a:rPr lang="en-US" sz="1400" dirty="0"/>
              <a:t>2.) Andrews H. L., et. al., “</a:t>
            </a:r>
            <a:r>
              <a:rPr lang="en-US" sz="1400" i="1" dirty="0"/>
              <a:t>Reconstruction of the time profile of 20.35 GeV, </a:t>
            </a:r>
            <a:r>
              <a:rPr lang="en-US" sz="1400" i="1" dirty="0" err="1"/>
              <a:t>subpicosecond</a:t>
            </a:r>
            <a:r>
              <a:rPr lang="en-US" sz="1400" i="1" dirty="0"/>
              <a:t> long electron bunches by means of coherent Smith-Purcell radiation”, </a:t>
            </a:r>
            <a:r>
              <a:rPr lang="en-US" sz="1400" dirty="0"/>
              <a:t>Phys. Rev. Spec. Topics – Acc. And Beams,</a:t>
            </a:r>
            <a:r>
              <a:rPr lang="en-US" sz="1400" b="1" dirty="0"/>
              <a:t> 17</a:t>
            </a:r>
            <a:r>
              <a:rPr lang="en-US" sz="1400" dirty="0"/>
              <a:t>, 052802, (2014)</a:t>
            </a:r>
            <a:endParaRPr lang="en-US" sz="1400" i="1" dirty="0"/>
          </a:p>
          <a:p>
            <a:pPr marL="0" indent="0" fontAlgn="auto">
              <a:spcAft>
                <a:spcPts val="0"/>
              </a:spcAft>
              <a:buFont typeface="Arial"/>
              <a:buNone/>
            </a:pPr>
            <a:r>
              <a:rPr lang="en-US" sz="1400" dirty="0"/>
              <a:t>3.) </a:t>
            </a:r>
            <a:r>
              <a:rPr lang="en-US" sz="1400" dirty="0" err="1"/>
              <a:t>Konoplev</a:t>
            </a:r>
            <a:r>
              <a:rPr lang="en-US" sz="1400" dirty="0"/>
              <a:t> I. V., et. al., </a:t>
            </a:r>
            <a:r>
              <a:rPr lang="en-US" sz="1400" i="1" dirty="0"/>
              <a:t>“Single shot, nondestructive monitor for longitudinal </a:t>
            </a:r>
            <a:r>
              <a:rPr lang="en-US" sz="1400" i="1" dirty="0" err="1"/>
              <a:t>subpicosecond</a:t>
            </a:r>
            <a:r>
              <a:rPr lang="en-US" sz="1400" i="1" dirty="0"/>
              <a:t> bunch profile measurements with femtosecond resolution”,</a:t>
            </a:r>
            <a:r>
              <a:rPr lang="en-US" sz="1400" dirty="0"/>
              <a:t> Phys. Rev. Acc. And Beams, </a:t>
            </a:r>
            <a:r>
              <a:rPr lang="en-US" sz="1400" b="1" dirty="0"/>
              <a:t>24</a:t>
            </a:r>
            <a:r>
              <a:rPr lang="en-US" sz="1400" dirty="0"/>
              <a:t>, 022801, (2021) </a:t>
            </a:r>
            <a:endParaRPr lang="en-US" sz="1400" i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94D4DE-892A-A26E-BE97-CC9CD1D7E3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62" y="3143699"/>
            <a:ext cx="3152485" cy="210697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287C015-6B73-61A4-D430-45CAEB37D88A}"/>
              </a:ext>
            </a:extLst>
          </p:cNvPr>
          <p:cNvGrpSpPr/>
          <p:nvPr/>
        </p:nvGrpSpPr>
        <p:grpSpPr>
          <a:xfrm>
            <a:off x="8472976" y="1519989"/>
            <a:ext cx="3621588" cy="3247419"/>
            <a:chOff x="8569405" y="3536872"/>
            <a:chExt cx="3621588" cy="324741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FEF2CD8-E47F-4FF5-A9F5-04EBE4A94CE2}"/>
                </a:ext>
              </a:extLst>
            </p:cNvPr>
            <p:cNvSpPr txBox="1"/>
            <p:nvPr/>
          </p:nvSpPr>
          <p:spPr>
            <a:xfrm>
              <a:off x="8569405" y="4834099"/>
              <a:ext cx="58381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/>
                <a:t>⇒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3FC7216-E2AE-1551-F8DE-0842C16DB17C}"/>
                </a:ext>
              </a:extLst>
            </p:cNvPr>
            <p:cNvGrpSpPr/>
            <p:nvPr/>
          </p:nvGrpSpPr>
          <p:grpSpPr>
            <a:xfrm>
              <a:off x="9101038" y="3536872"/>
              <a:ext cx="3089955" cy="3247419"/>
              <a:chOff x="9101038" y="3536872"/>
              <a:chExt cx="3089955" cy="3247419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C7520E93-8D1C-AD93-4581-A5A99673806B}"/>
                  </a:ext>
                </a:extLst>
              </p:cNvPr>
              <p:cNvGrpSpPr/>
              <p:nvPr/>
            </p:nvGrpSpPr>
            <p:grpSpPr>
              <a:xfrm>
                <a:off x="9101038" y="4016079"/>
                <a:ext cx="3089955" cy="2768212"/>
                <a:chOff x="9101038" y="4079301"/>
                <a:chExt cx="3089955" cy="2704989"/>
              </a:xfrm>
            </p:grpSpPr>
            <p:pic>
              <p:nvPicPr>
                <p:cNvPr id="15" name="Picture 14" descr="A graph of a number of running data&#10;&#10;AI-generated content may be incorrect.">
                  <a:extLst>
                    <a:ext uri="{FF2B5EF4-FFF2-40B4-BE49-F238E27FC236}">
                      <a16:creationId xmlns:a16="http://schemas.microsoft.com/office/drawing/2014/main" id="{0497A4D8-B81A-3243-2033-3F5D12477A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rcRect l="10619" t="11431" r="14876" b="10056"/>
                <a:stretch>
                  <a:fillRect/>
                </a:stretch>
              </p:blipFill>
              <p:spPr>
                <a:xfrm>
                  <a:off x="9510889" y="4231745"/>
                  <a:ext cx="2517031" cy="2084388"/>
                </a:xfrm>
                <a:prstGeom prst="rect">
                  <a:avLst/>
                </a:prstGeom>
              </p:spPr>
            </p:pic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FCB318E-A3BF-1D13-5F03-A9FC3F15FA39}"/>
                    </a:ext>
                  </a:extLst>
                </p:cNvPr>
                <p:cNvSpPr txBox="1"/>
                <p:nvPr/>
              </p:nvSpPr>
              <p:spPr>
                <a:xfrm>
                  <a:off x="9641523" y="6193616"/>
                  <a:ext cx="3080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/>
                    <a:t>0</a:t>
                  </a: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0029A8D5-8A01-FEAE-342E-6DE2CBA3A773}"/>
                    </a:ext>
                  </a:extLst>
                </p:cNvPr>
                <p:cNvSpPr txBox="1"/>
                <p:nvPr/>
              </p:nvSpPr>
              <p:spPr>
                <a:xfrm>
                  <a:off x="11882895" y="6199148"/>
                  <a:ext cx="3080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/>
                    <a:t>1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C25D44D3-30BA-A94A-D106-EA8D9DDE6446}"/>
                    </a:ext>
                  </a:extLst>
                </p:cNvPr>
                <p:cNvSpPr txBox="1"/>
                <p:nvPr/>
              </p:nvSpPr>
              <p:spPr>
                <a:xfrm>
                  <a:off x="10240948" y="6414958"/>
                  <a:ext cx="111921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/>
                    <a:t>time [ps]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8D1B8236-21F5-AEF8-FDE9-E8A89EC09572}"/>
                    </a:ext>
                  </a:extLst>
                </p:cNvPr>
                <p:cNvSpPr txBox="1"/>
                <p:nvPr/>
              </p:nvSpPr>
              <p:spPr>
                <a:xfrm rot="16200000">
                  <a:off x="8320247" y="5050687"/>
                  <a:ext cx="193091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/>
                    <a:t>current </a:t>
                  </a:r>
                  <a:r>
                    <a:rPr lang="en-US" sz="1400"/>
                    <a:t>(normalized)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35CC2AE4-F73F-7037-99B0-AC279199A65D}"/>
                    </a:ext>
                  </a:extLst>
                </p:cNvPr>
                <p:cNvSpPr txBox="1"/>
                <p:nvPr/>
              </p:nvSpPr>
              <p:spPr>
                <a:xfrm>
                  <a:off x="9283455" y="6062387"/>
                  <a:ext cx="3080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/>
                    <a:t>0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056C5BEC-0499-07E2-F140-5106A10F01FE}"/>
                    </a:ext>
                  </a:extLst>
                </p:cNvPr>
                <p:cNvSpPr txBox="1"/>
                <p:nvPr/>
              </p:nvSpPr>
              <p:spPr>
                <a:xfrm>
                  <a:off x="9291029" y="4079301"/>
                  <a:ext cx="3080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/>
                    <a:t>1</a:t>
                  </a: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1FA6731F-7120-BB00-31EB-98CBB6A6EB86}"/>
                    </a:ext>
                  </a:extLst>
                </p:cNvPr>
                <p:cNvSpPr/>
                <p:nvPr/>
              </p:nvSpPr>
              <p:spPr>
                <a:xfrm>
                  <a:off x="10177054" y="6302293"/>
                  <a:ext cx="1482251" cy="4571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6A70C9E7-2EAF-458D-661E-A13C1EDAE7E7}"/>
                    </a:ext>
                  </a:extLst>
                </p:cNvPr>
                <p:cNvSpPr/>
                <p:nvPr/>
              </p:nvSpPr>
              <p:spPr>
                <a:xfrm flipV="1">
                  <a:off x="11496679" y="4265217"/>
                  <a:ext cx="511876" cy="11079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97A46583-4F68-9406-E6B6-1E56A4FD0E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1375" y="4257130"/>
                  <a:ext cx="2460195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870EEA86-EBF7-F994-E1DF-D5CE06A121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017374" y="4242691"/>
                  <a:ext cx="0" cy="2063816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F0958E0-1384-1FAB-8634-E55C846C2B61}"/>
                  </a:ext>
                </a:extLst>
              </p:cNvPr>
              <p:cNvSpPr txBox="1"/>
              <p:nvPr/>
            </p:nvSpPr>
            <p:spPr>
              <a:xfrm>
                <a:off x="9516024" y="3536872"/>
                <a:ext cx="261834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/>
                  <a:t>Reconstructed longi-</a:t>
                </a:r>
              </a:p>
              <a:p>
                <a:r>
                  <a:rPr lang="en-US" sz="2000" b="1"/>
                  <a:t>tudinal bunch profile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161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49600-68A7-6498-4493-AB4DCD9CF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624" y="381078"/>
            <a:ext cx="10828312" cy="1143000"/>
          </a:xfrm>
        </p:spPr>
        <p:txBody>
          <a:bodyPr>
            <a:normAutofit/>
          </a:bodyPr>
          <a:lstStyle/>
          <a:p>
            <a:r>
              <a:rPr lang="en-US" sz="4500" dirty="0"/>
              <a:t>State of the art LWFA e-beam diagnostics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58EAD-48F3-1478-A624-B1EF668C1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483" y="1318075"/>
            <a:ext cx="10972800" cy="3886200"/>
          </a:xfrm>
        </p:spPr>
        <p:txBody>
          <a:bodyPr>
            <a:normAutofit/>
          </a:bodyPr>
          <a:lstStyle/>
          <a:p>
            <a:r>
              <a:rPr lang="en-US" sz="2400" dirty="0"/>
              <a:t>Electron bunches from LWFA: </a:t>
            </a:r>
            <a:r>
              <a:rPr lang="en-US" sz="2400" b="1" i="1" u="sng" dirty="0"/>
              <a:t>fs-level</a:t>
            </a:r>
            <a:r>
              <a:rPr lang="en-US" sz="2400" dirty="0"/>
              <a:t> bunch duration</a:t>
            </a:r>
          </a:p>
          <a:p>
            <a:pPr lvl="1"/>
            <a:r>
              <a:rPr lang="en-US" sz="1800" dirty="0"/>
              <a:t>Requires diagnostics that are sensitive to this ultrashort structure</a:t>
            </a:r>
          </a:p>
          <a:p>
            <a:pPr lvl="1"/>
            <a:endParaRPr lang="en-US" sz="2266" dirty="0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DD707C84-6914-100D-8944-C2F75D1C7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9" y="3034260"/>
            <a:ext cx="3684537" cy="28937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B98555-7468-A61B-0F59-148160E3712E}"/>
              </a:ext>
            </a:extLst>
          </p:cNvPr>
          <p:cNvSpPr txBox="1"/>
          <p:nvPr/>
        </p:nvSpPr>
        <p:spPr>
          <a:xfrm>
            <a:off x="255023" y="2203263"/>
            <a:ext cx="3684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rgbClr val="000000"/>
                </a:solidFill>
              </a:rPr>
              <a:t>Coherent Transition Radiation (CTR)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39E801-764A-7BA7-560E-D52D27F8AD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706" y="3002441"/>
            <a:ext cx="4226144" cy="30870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74331F2-BB33-2B3C-B8F1-3A589C6BD6AD}"/>
              </a:ext>
            </a:extLst>
          </p:cNvPr>
          <p:cNvSpPr txBox="1"/>
          <p:nvPr/>
        </p:nvSpPr>
        <p:spPr>
          <a:xfrm>
            <a:off x="4057234" y="2203263"/>
            <a:ext cx="3684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rgbClr val="000000"/>
                </a:solidFill>
              </a:rPr>
              <a:t>Coherent Smith-Purcell Radiation (CSPR)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A64FA5-FED5-A97F-F32C-9EC9D715A7C3}"/>
              </a:ext>
            </a:extLst>
          </p:cNvPr>
          <p:cNvSpPr txBox="1"/>
          <p:nvPr/>
        </p:nvSpPr>
        <p:spPr>
          <a:xfrm>
            <a:off x="8123850" y="3796342"/>
            <a:ext cx="27976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1" u="sng" dirty="0"/>
              <a:t>Non-invasive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Tunability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Acts like its own spectrometer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6FE79AF-0368-6E0B-B531-00E20A5668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078" y="3042412"/>
            <a:ext cx="7358726" cy="367368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A083D40-4BAD-F1D6-AD10-D2C06369B8F9}"/>
              </a:ext>
            </a:extLst>
          </p:cNvPr>
          <p:cNvSpPr txBox="1"/>
          <p:nvPr/>
        </p:nvSpPr>
        <p:spPr>
          <a:xfrm>
            <a:off x="8942441" y="5885100"/>
            <a:ext cx="2876950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See Poster Session later today!! #42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E84451-AC62-A4B1-633B-A6587118D702}"/>
              </a:ext>
            </a:extLst>
          </p:cNvPr>
          <p:cNvSpPr txBox="1"/>
          <p:nvPr/>
        </p:nvSpPr>
        <p:spPr>
          <a:xfrm>
            <a:off x="8579218" y="1736300"/>
            <a:ext cx="3602302" cy="1200329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And/or talk on Thursday:</a:t>
            </a:r>
          </a:p>
          <a:p>
            <a:r>
              <a:rPr lang="en-US" dirty="0"/>
              <a:t>Mike Downer, 5:20 PM, Legacy A (Luskin)</a:t>
            </a:r>
          </a:p>
        </p:txBody>
      </p:sp>
    </p:spTree>
    <p:extLst>
      <p:ext uri="{BB962C8B-B14F-4D97-AF65-F5344CB8AC3E}">
        <p14:creationId xmlns:p14="http://schemas.microsoft.com/office/powerpoint/2010/main" val="303537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ounded Rectangle 125">
            <a:extLst>
              <a:ext uri="{FF2B5EF4-FFF2-40B4-BE49-F238E27FC236}">
                <a16:creationId xmlns:a16="http://schemas.microsoft.com/office/drawing/2014/main" id="{84FEA058-9630-32BF-DA51-894734CC70D8}"/>
              </a:ext>
            </a:extLst>
          </p:cNvPr>
          <p:cNvSpPr/>
          <p:nvPr/>
        </p:nvSpPr>
        <p:spPr>
          <a:xfrm>
            <a:off x="1163706" y="4102070"/>
            <a:ext cx="6301878" cy="2532645"/>
          </a:xfrm>
          <a:prstGeom prst="roundRect">
            <a:avLst>
              <a:gd name="adj" fmla="val 9118"/>
            </a:avLst>
          </a:prstGeom>
          <a:solidFill>
            <a:srgbClr val="FFC0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close-up of a person&#10;&#10;AI-generated content may be incorrect.">
            <a:extLst>
              <a:ext uri="{FF2B5EF4-FFF2-40B4-BE49-F238E27FC236}">
                <a16:creationId xmlns:a16="http://schemas.microsoft.com/office/drawing/2014/main" id="{6E29C46F-7BB9-17D6-600C-037B618B5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0049" y="772023"/>
            <a:ext cx="1483372" cy="21130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E4B1B3-4E2C-7302-E83B-1204AEC244D4}"/>
              </a:ext>
            </a:extLst>
          </p:cNvPr>
          <p:cNvSpPr txBox="1"/>
          <p:nvPr/>
        </p:nvSpPr>
        <p:spPr>
          <a:xfrm>
            <a:off x="10330787" y="2872671"/>
            <a:ext cx="18551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Edward M. Purcell</a:t>
            </a:r>
          </a:p>
          <a:p>
            <a:pPr algn="ctr"/>
            <a:r>
              <a:rPr lang="en-US" sz="1600" b="1" dirty="0"/>
              <a:t>1912-1997</a:t>
            </a:r>
          </a:p>
          <a:p>
            <a:pPr algn="ctr"/>
            <a:r>
              <a:rPr lang="en-US" sz="1400" b="1" dirty="0"/>
              <a:t>(Nobel Prize 1952)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32625E-C418-6780-DE8E-1F3284673F6D}"/>
              </a:ext>
            </a:extLst>
          </p:cNvPr>
          <p:cNvSpPr txBox="1"/>
          <p:nvPr/>
        </p:nvSpPr>
        <p:spPr>
          <a:xfrm>
            <a:off x="93307" y="578678"/>
            <a:ext cx="94350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Smith-Purcell Radiation (SPR) – Tunability</a:t>
            </a:r>
          </a:p>
        </p:txBody>
      </p:sp>
      <p:pic>
        <p:nvPicPr>
          <p:cNvPr id="8" name="Picture 7" descr="A person in a suit and tie&#10;&#10;AI-generated content may be incorrect.">
            <a:extLst>
              <a:ext uri="{FF2B5EF4-FFF2-40B4-BE49-F238E27FC236}">
                <a16:creationId xmlns:a16="http://schemas.microsoft.com/office/drawing/2014/main" id="{65BD32CB-A9E3-7546-B68D-3BF2FCD7A5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1079" y="3733965"/>
            <a:ext cx="1584279" cy="20697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342303-BF36-42DB-A852-E78782C2C744}"/>
              </a:ext>
            </a:extLst>
          </p:cNvPr>
          <p:cNvSpPr txBox="1"/>
          <p:nvPr/>
        </p:nvSpPr>
        <p:spPr>
          <a:xfrm>
            <a:off x="10391651" y="5791321"/>
            <a:ext cx="17338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/>
              <a:t>Stephen J. Smith</a:t>
            </a:r>
          </a:p>
          <a:p>
            <a:pPr algn="ctr"/>
            <a:r>
              <a:rPr lang="en-US" sz="1600" b="1"/>
              <a:t>1925-2017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8FDF34-8988-8547-8B7D-0A715735FFD1}"/>
              </a:ext>
            </a:extLst>
          </p:cNvPr>
          <p:cNvSpPr txBox="1"/>
          <p:nvPr/>
        </p:nvSpPr>
        <p:spPr>
          <a:xfrm>
            <a:off x="10426202" y="6272431"/>
            <a:ext cx="1696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/>
              <a:t>(EMP PhD student)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1A33180-CA11-7F23-0F22-B981D093AED8}"/>
              </a:ext>
            </a:extLst>
          </p:cNvPr>
          <p:cNvCxnSpPr/>
          <p:nvPr/>
        </p:nvCxnSpPr>
        <p:spPr>
          <a:xfrm>
            <a:off x="1507986" y="2873105"/>
            <a:ext cx="5491098" cy="0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E2C2579-8819-C4F5-09E2-5E57AC795E2B}"/>
              </a:ext>
            </a:extLst>
          </p:cNvPr>
          <p:cNvGrpSpPr/>
          <p:nvPr/>
        </p:nvGrpSpPr>
        <p:grpSpPr>
          <a:xfrm>
            <a:off x="1084487" y="2760693"/>
            <a:ext cx="228085" cy="224824"/>
            <a:chOff x="2038865" y="2913792"/>
            <a:chExt cx="228085" cy="22482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EF92F48-5F3E-241C-EAD6-88BCB1D8D9F7}"/>
                </a:ext>
              </a:extLst>
            </p:cNvPr>
            <p:cNvSpPr/>
            <p:nvPr/>
          </p:nvSpPr>
          <p:spPr>
            <a:xfrm>
              <a:off x="2038865" y="2913792"/>
              <a:ext cx="228085" cy="2248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CBD30D8-8726-866C-3AC6-FBD43CBA90B5}"/>
                </a:ext>
              </a:extLst>
            </p:cNvPr>
            <p:cNvCxnSpPr/>
            <p:nvPr/>
          </p:nvCxnSpPr>
          <p:spPr>
            <a:xfrm>
              <a:off x="2095500" y="3025775"/>
              <a:ext cx="118744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6C78718-71E1-696D-4C2D-A3BFDE7E3599}"/>
              </a:ext>
            </a:extLst>
          </p:cNvPr>
          <p:cNvSpPr txBox="1"/>
          <p:nvPr/>
        </p:nvSpPr>
        <p:spPr>
          <a:xfrm>
            <a:off x="1061417" y="3243000"/>
            <a:ext cx="12121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grating </a:t>
            </a:r>
          </a:p>
          <a:p>
            <a:r>
              <a:rPr lang="en-US" dirty="0"/>
              <a:t>surface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41FAB4-342D-F202-9EBD-90033903F174}"/>
              </a:ext>
            </a:extLst>
          </p:cNvPr>
          <p:cNvSpPr txBox="1"/>
          <p:nvPr/>
        </p:nvSpPr>
        <p:spPr>
          <a:xfrm>
            <a:off x="278514" y="2233566"/>
            <a:ext cx="1011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electron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0DB5A15-5774-51B9-D54F-5B24E0F643C1}"/>
              </a:ext>
            </a:extLst>
          </p:cNvPr>
          <p:cNvGrpSpPr/>
          <p:nvPr/>
        </p:nvGrpSpPr>
        <p:grpSpPr>
          <a:xfrm>
            <a:off x="2327859" y="1274319"/>
            <a:ext cx="3256652" cy="2015361"/>
            <a:chOff x="3212387" y="1569494"/>
            <a:chExt cx="3256652" cy="2015361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52A3F68B-4EA9-6247-68A8-105B3A42493A}"/>
                </a:ext>
              </a:extLst>
            </p:cNvPr>
            <p:cNvSpPr/>
            <p:nvPr/>
          </p:nvSpPr>
          <p:spPr>
            <a:xfrm>
              <a:off x="3212387" y="3429000"/>
              <a:ext cx="153113" cy="155855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A5D32F5-7E08-8D70-DE02-7C68689820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88944" y="1569494"/>
              <a:ext cx="3180095" cy="1941394"/>
            </a:xfrm>
            <a:prstGeom prst="straightConnector1">
              <a:avLst/>
            </a:prstGeom>
            <a:ln w="28575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F7539AE-5439-075F-91FC-A7C1E04771A1}"/>
              </a:ext>
            </a:extLst>
          </p:cNvPr>
          <p:cNvCxnSpPr>
            <a:cxnSpLocks/>
          </p:cNvCxnSpPr>
          <p:nvPr/>
        </p:nvCxnSpPr>
        <p:spPr>
          <a:xfrm rot="180000">
            <a:off x="5366146" y="1001363"/>
            <a:ext cx="941696" cy="1308541"/>
          </a:xfrm>
          <a:prstGeom prst="line">
            <a:avLst/>
          </a:prstGeom>
          <a:ln w="28575">
            <a:solidFill>
              <a:schemeClr val="accent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7CA79C1-17F1-01F8-B641-1059F377A480}"/>
              </a:ext>
            </a:extLst>
          </p:cNvPr>
          <p:cNvGrpSpPr/>
          <p:nvPr/>
        </p:nvGrpSpPr>
        <p:grpSpPr>
          <a:xfrm>
            <a:off x="2404415" y="3168782"/>
            <a:ext cx="1925676" cy="461665"/>
            <a:chOff x="3288943" y="3463957"/>
            <a:chExt cx="1925676" cy="461665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FDD3574-66AC-1B3A-738E-6C05D31F1903}"/>
                </a:ext>
              </a:extLst>
            </p:cNvPr>
            <p:cNvCxnSpPr/>
            <p:nvPr/>
          </p:nvCxnSpPr>
          <p:spPr>
            <a:xfrm>
              <a:off x="3288943" y="3502645"/>
              <a:ext cx="1925676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D463A224-EF61-A472-B37A-6FB0B5A340C2}"/>
                    </a:ext>
                  </a:extLst>
                </p:cNvPr>
                <p:cNvSpPr txBox="1"/>
                <p:nvPr/>
              </p:nvSpPr>
              <p:spPr>
                <a:xfrm>
                  <a:off x="4044498" y="3463957"/>
                  <a:ext cx="43486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D463A224-EF61-A472-B37A-6FB0B5A340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44498" y="3463957"/>
                  <a:ext cx="434863" cy="46166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08CC788-16D4-E2D3-50F9-BCB01DF9415B}"/>
              </a:ext>
            </a:extLst>
          </p:cNvPr>
          <p:cNvGrpSpPr/>
          <p:nvPr/>
        </p:nvGrpSpPr>
        <p:grpSpPr>
          <a:xfrm>
            <a:off x="2882254" y="2829343"/>
            <a:ext cx="439393" cy="400110"/>
            <a:chOff x="3766782" y="3124518"/>
            <a:chExt cx="439393" cy="400110"/>
          </a:xfrm>
        </p:grpSpPr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A1808D81-C18C-D4FF-5D65-96FFC00BA910}"/>
                </a:ext>
              </a:extLst>
            </p:cNvPr>
            <p:cNvSpPr/>
            <p:nvPr/>
          </p:nvSpPr>
          <p:spPr>
            <a:xfrm>
              <a:off x="3766782" y="3234519"/>
              <a:ext cx="87952" cy="272956"/>
            </a:xfrm>
            <a:custGeom>
              <a:avLst/>
              <a:gdLst>
                <a:gd name="connsiteX0" fmla="*/ 0 w 87952"/>
                <a:gd name="connsiteY0" fmla="*/ 0 h 272956"/>
                <a:gd name="connsiteX1" fmla="*/ 81887 w 87952"/>
                <a:gd name="connsiteY1" fmla="*/ 122830 h 272956"/>
                <a:gd name="connsiteX2" fmla="*/ 81887 w 87952"/>
                <a:gd name="connsiteY2" fmla="*/ 272956 h 272956"/>
                <a:gd name="connsiteX3" fmla="*/ 81887 w 87952"/>
                <a:gd name="connsiteY3" fmla="*/ 272956 h 272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952" h="272956">
                  <a:moveTo>
                    <a:pt x="0" y="0"/>
                  </a:moveTo>
                  <a:cubicBezTo>
                    <a:pt x="34119" y="38668"/>
                    <a:pt x="68239" y="77337"/>
                    <a:pt x="81887" y="122830"/>
                  </a:cubicBezTo>
                  <a:cubicBezTo>
                    <a:pt x="95535" y="168323"/>
                    <a:pt x="81887" y="272956"/>
                    <a:pt x="81887" y="272956"/>
                  </a:cubicBezTo>
                  <a:lnTo>
                    <a:pt x="81887" y="272956"/>
                  </a:ln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3238CB55-EB24-DF56-9E8A-85EF0803D0BB}"/>
                    </a:ext>
                  </a:extLst>
                </p:cNvPr>
                <p:cNvSpPr txBox="1"/>
                <p:nvPr/>
              </p:nvSpPr>
              <p:spPr>
                <a:xfrm>
                  <a:off x="3816838" y="3124518"/>
                  <a:ext cx="38933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US" sz="2000"/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3238CB55-EB24-DF56-9E8A-85EF0803D0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16838" y="3124518"/>
                  <a:ext cx="389337" cy="40011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20918D4-4DC6-1A64-3C73-293485C897A1}"/>
              </a:ext>
            </a:extLst>
          </p:cNvPr>
          <p:cNvCxnSpPr>
            <a:cxnSpLocks/>
          </p:cNvCxnSpPr>
          <p:nvPr/>
        </p:nvCxnSpPr>
        <p:spPr>
          <a:xfrm rot="180000">
            <a:off x="4945336" y="1167411"/>
            <a:ext cx="941696" cy="1308541"/>
          </a:xfrm>
          <a:prstGeom prst="line">
            <a:avLst/>
          </a:prstGeom>
          <a:ln w="28575">
            <a:solidFill>
              <a:schemeClr val="accent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B58B892-CDD4-1830-88CF-7FF21BED3958}"/>
              </a:ext>
            </a:extLst>
          </p:cNvPr>
          <p:cNvGrpSpPr/>
          <p:nvPr/>
        </p:nvGrpSpPr>
        <p:grpSpPr>
          <a:xfrm>
            <a:off x="3687472" y="2378550"/>
            <a:ext cx="652931" cy="815689"/>
            <a:chOff x="4572000" y="2673725"/>
            <a:chExt cx="652931" cy="815689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1B481221-7870-7B19-DE05-565EC4925108}"/>
                </a:ext>
              </a:extLst>
            </p:cNvPr>
            <p:cNvCxnSpPr>
              <a:cxnSpLocks/>
            </p:cNvCxnSpPr>
            <p:nvPr/>
          </p:nvCxnSpPr>
          <p:spPr>
            <a:xfrm rot="120000">
              <a:off x="4679234" y="2673725"/>
              <a:ext cx="545697" cy="815689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6D59D00B-F534-768A-79A2-88A45AABD8E0}"/>
                </a:ext>
              </a:extLst>
            </p:cNvPr>
            <p:cNvCxnSpPr/>
            <p:nvPr/>
          </p:nvCxnSpPr>
          <p:spPr>
            <a:xfrm>
              <a:off x="4572000" y="2737813"/>
              <a:ext cx="76454" cy="12413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6925C710-48B8-CA32-8C3C-0255A785777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665027" y="2763545"/>
              <a:ext cx="76454" cy="12413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94EA0263-5031-D8B6-25F7-C13B8302628B}"/>
              </a:ext>
            </a:extLst>
          </p:cNvPr>
          <p:cNvGrpSpPr/>
          <p:nvPr/>
        </p:nvGrpSpPr>
        <p:grpSpPr>
          <a:xfrm>
            <a:off x="1931824" y="2041117"/>
            <a:ext cx="1859522" cy="628014"/>
            <a:chOff x="2816352" y="2336292"/>
            <a:chExt cx="1859522" cy="628014"/>
          </a:xfrm>
        </p:grpSpPr>
        <p:sp>
          <p:nvSpPr>
            <p:cNvPr id="67" name="Right Brace 66">
              <a:extLst>
                <a:ext uri="{FF2B5EF4-FFF2-40B4-BE49-F238E27FC236}">
                  <a16:creationId xmlns:a16="http://schemas.microsoft.com/office/drawing/2014/main" id="{FE6E3504-2563-204B-D4A0-B1BD7022E55D}"/>
                </a:ext>
              </a:extLst>
            </p:cNvPr>
            <p:cNvSpPr/>
            <p:nvPr/>
          </p:nvSpPr>
          <p:spPr>
            <a:xfrm rot="14400000">
              <a:off x="3765072" y="2053505"/>
              <a:ext cx="217431" cy="1604172"/>
            </a:xfrm>
            <a:prstGeom prst="rightBrace">
              <a:avLst>
                <a:gd name="adj1" fmla="val 42520"/>
                <a:gd name="adj2" fmla="val 50000"/>
              </a:avLst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8FE38AD0-B9B0-B835-9BA1-A955AE8F0F53}"/>
                    </a:ext>
                  </a:extLst>
                </p:cNvPr>
                <p:cNvSpPr txBox="1"/>
                <p:nvPr/>
              </p:nvSpPr>
              <p:spPr>
                <a:xfrm>
                  <a:off x="2816352" y="2336292"/>
                  <a:ext cx="1152431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func>
                          <m:funcPr>
                            <m:ctrlPr>
                              <a:rPr lang="en-US" sz="2400" b="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400" b="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oMath>
                    </m:oMathPara>
                  </a14:m>
                  <a:endParaRPr lang="en-US" sz="240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8FE38AD0-B9B0-B835-9BA1-A955AE8F0F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16352" y="2336292"/>
                  <a:ext cx="1152431" cy="46166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DCE09432-4F6E-6176-6143-1C12397A3D0D}"/>
              </a:ext>
            </a:extLst>
          </p:cNvPr>
          <p:cNvGrpSpPr/>
          <p:nvPr/>
        </p:nvGrpSpPr>
        <p:grpSpPr>
          <a:xfrm>
            <a:off x="3548534" y="1002767"/>
            <a:ext cx="2081981" cy="735925"/>
            <a:chOff x="4433062" y="1297942"/>
            <a:chExt cx="2081981" cy="735925"/>
          </a:xfrm>
        </p:grpSpPr>
        <p:sp>
          <p:nvSpPr>
            <p:cNvPr id="69" name="Right Brace 68">
              <a:extLst>
                <a:ext uri="{FF2B5EF4-FFF2-40B4-BE49-F238E27FC236}">
                  <a16:creationId xmlns:a16="http://schemas.microsoft.com/office/drawing/2014/main" id="{1E9BEA72-7B16-B72D-B42A-0F3D2D43B9F7}"/>
                </a:ext>
              </a:extLst>
            </p:cNvPr>
            <p:cNvSpPr/>
            <p:nvPr/>
          </p:nvSpPr>
          <p:spPr>
            <a:xfrm rot="14400000">
              <a:off x="5365337" y="884161"/>
              <a:ext cx="217431" cy="2081981"/>
            </a:xfrm>
            <a:prstGeom prst="rightBrace">
              <a:avLst>
                <a:gd name="adj1" fmla="val 42520"/>
                <a:gd name="adj2" fmla="val 50000"/>
              </a:avLst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341765C7-4EBF-028B-EF3C-36A904E87463}"/>
                    </a:ext>
                  </a:extLst>
                </p:cNvPr>
                <p:cNvSpPr txBox="1"/>
                <p:nvPr/>
              </p:nvSpPr>
              <p:spPr>
                <a:xfrm>
                  <a:off x="5066200" y="1297942"/>
                  <a:ext cx="54617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400" b="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341765C7-4EBF-028B-EF3C-36A904E8746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6200" y="1297942"/>
                  <a:ext cx="546175" cy="46166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23560994-99C1-E219-1074-87DE9789C583}"/>
              </a:ext>
            </a:extLst>
          </p:cNvPr>
          <p:cNvGrpSpPr/>
          <p:nvPr/>
        </p:nvGrpSpPr>
        <p:grpSpPr>
          <a:xfrm>
            <a:off x="4253535" y="2206200"/>
            <a:ext cx="1481101" cy="1083480"/>
            <a:chOff x="5138063" y="2501375"/>
            <a:chExt cx="1481101" cy="10834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6862271-23E8-BEC4-C767-BB58CBEC9BEA}"/>
                </a:ext>
              </a:extLst>
            </p:cNvPr>
            <p:cNvSpPr/>
            <p:nvPr/>
          </p:nvSpPr>
          <p:spPr>
            <a:xfrm>
              <a:off x="5138063" y="3429000"/>
              <a:ext cx="153113" cy="155855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41279B27-0E22-CABE-4FA1-57DBF316AE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14620" y="2636135"/>
              <a:ext cx="1404544" cy="866832"/>
            </a:xfrm>
            <a:prstGeom prst="straightConnector1">
              <a:avLst/>
            </a:prstGeom>
            <a:ln w="28575">
              <a:solidFill>
                <a:schemeClr val="accent5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1E5AEBAF-3974-507D-87E7-7A75972190CB}"/>
                    </a:ext>
                  </a:extLst>
                </p:cNvPr>
                <p:cNvSpPr txBox="1"/>
                <p:nvPr/>
              </p:nvSpPr>
              <p:spPr>
                <a:xfrm>
                  <a:off x="5596968" y="2501375"/>
                  <a:ext cx="55329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400" b="0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>
                    <a:solidFill>
                      <a:schemeClr val="accent5"/>
                    </a:solidFill>
                  </a:endParaRPr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1E5AEBAF-3974-507D-87E7-7A75972190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96968" y="2501375"/>
                  <a:ext cx="553292" cy="46166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EEB2DFCA-F311-F1B7-5868-4853A3E8C9BD}"/>
                  </a:ext>
                </a:extLst>
              </p:cNvPr>
              <p:cNvSpPr txBox="1"/>
              <p:nvPr/>
            </p:nvSpPr>
            <p:spPr>
              <a:xfrm>
                <a:off x="7113308" y="1482908"/>
                <a:ext cx="2979470" cy="7863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d>
                        <m:dPr>
                          <m:ctrlPr>
                            <a:rPr lang="en-US" sz="2400" b="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func>
                            <m:funcPr>
                              <m:ctrlPr>
                                <a:rPr lang="en-US" sz="2400" b="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2400" b="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sz="2400" b="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400" b="0" i="1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sz="2400" b="0" i="1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</m:oMath>
                  </m:oMathPara>
                </a14:m>
                <a:endParaRPr lang="en-US" sz="2400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EEB2DFCA-F311-F1B7-5868-4853A3E8C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3308" y="1482908"/>
                <a:ext cx="2979470" cy="78636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F53ACD0D-E60F-CA53-56CB-A5C5F2AF2EFD}"/>
                  </a:ext>
                </a:extLst>
              </p:cNvPr>
              <p:cNvSpPr txBox="1"/>
              <p:nvPr/>
            </p:nvSpPr>
            <p:spPr>
              <a:xfrm>
                <a:off x="7102767" y="2432772"/>
                <a:ext cx="1948547" cy="8558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sz="2400" b="0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sz="2400" b="0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en-US" sz="2400" b="0" i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b="0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sz="2400" b="0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chemeClr val="accent5"/>
                  </a:solidFill>
                </a:endParaRPr>
              </a:p>
            </p:txBody>
          </p:sp>
        </mc:Choice>
        <mc:Fallback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F53ACD0D-E60F-CA53-56CB-A5C5F2AF2E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2767" y="2432772"/>
                <a:ext cx="1948547" cy="85581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5AC9CE62-D64D-DC94-AD4F-0E44E8829E17}"/>
                  </a:ext>
                </a:extLst>
              </p:cNvPr>
              <p:cNvSpPr txBox="1"/>
              <p:nvPr/>
            </p:nvSpPr>
            <p:spPr>
              <a:xfrm>
                <a:off x="8954934" y="2634257"/>
                <a:ext cx="8470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/>
              </a:p>
            </p:txBody>
          </p:sp>
        </mc:Choice>
        <mc:Fallback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5AC9CE62-D64D-DC94-AD4F-0E44E8829E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4934" y="2634257"/>
                <a:ext cx="847027" cy="461665"/>
              </a:xfrm>
              <a:prstGeom prst="rect">
                <a:avLst/>
              </a:prstGeom>
              <a:blipFill>
                <a:blip r:embed="rId15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TextBox 74">
            <a:extLst>
              <a:ext uri="{FF2B5EF4-FFF2-40B4-BE49-F238E27FC236}">
                <a16:creationId xmlns:a16="http://schemas.microsoft.com/office/drawing/2014/main" id="{D99128DD-8EF9-1A00-2B43-2AD364674AB6}"/>
              </a:ext>
            </a:extLst>
          </p:cNvPr>
          <p:cNvSpPr txBox="1"/>
          <p:nvPr/>
        </p:nvSpPr>
        <p:spPr>
          <a:xfrm>
            <a:off x="1397210" y="4200350"/>
            <a:ext cx="37106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For constructive interference: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B3C88267-8057-2FCE-6198-66A3F18A2F0D}"/>
                  </a:ext>
                </a:extLst>
              </p:cNvPr>
              <p:cNvSpPr txBox="1"/>
              <p:nvPr/>
            </p:nvSpPr>
            <p:spPr>
              <a:xfrm>
                <a:off x="2300587" y="4561997"/>
                <a:ext cx="166949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000" b="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0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000" b="0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B3C88267-8057-2FCE-6198-66A3F18A2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0587" y="4561997"/>
                <a:ext cx="1669496" cy="400110"/>
              </a:xfrm>
              <a:prstGeom prst="rect">
                <a:avLst/>
              </a:prstGeom>
              <a:blipFill>
                <a:blip r:embed="rId16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1" name="Group 80">
            <a:extLst>
              <a:ext uri="{FF2B5EF4-FFF2-40B4-BE49-F238E27FC236}">
                <a16:creationId xmlns:a16="http://schemas.microsoft.com/office/drawing/2014/main" id="{54013379-4469-8C25-42CA-B4CC7E1AC514}"/>
              </a:ext>
            </a:extLst>
          </p:cNvPr>
          <p:cNvGrpSpPr/>
          <p:nvPr/>
        </p:nvGrpSpPr>
        <p:grpSpPr>
          <a:xfrm>
            <a:off x="5159077" y="1507412"/>
            <a:ext cx="945774" cy="531847"/>
            <a:chOff x="6043605" y="1802587"/>
            <a:chExt cx="945774" cy="531847"/>
          </a:xfrm>
        </p:grpSpPr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DAADD1C4-6B98-3553-49CE-F8697F687F2D}"/>
                </a:ext>
              </a:extLst>
            </p:cNvPr>
            <p:cNvCxnSpPr>
              <a:cxnSpLocks/>
            </p:cNvCxnSpPr>
            <p:nvPr/>
          </p:nvCxnSpPr>
          <p:spPr>
            <a:xfrm rot="21360000" flipH="1">
              <a:off x="6721522" y="1802587"/>
              <a:ext cx="267857" cy="14822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CC01D3D8-5B50-F580-7D64-0E9309818793}"/>
                </a:ext>
              </a:extLst>
            </p:cNvPr>
            <p:cNvCxnSpPr>
              <a:cxnSpLocks/>
            </p:cNvCxnSpPr>
            <p:nvPr/>
          </p:nvCxnSpPr>
          <p:spPr>
            <a:xfrm rot="21360000" flipH="1">
              <a:off x="6043605" y="2186213"/>
              <a:ext cx="267857" cy="14822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1E145534-216C-FDDC-8373-6587F9777DFC}"/>
                    </a:ext>
                  </a:extLst>
                </p:cNvPr>
                <p:cNvSpPr txBox="1"/>
                <p:nvPr/>
              </p:nvSpPr>
              <p:spPr>
                <a:xfrm>
                  <a:off x="6275027" y="1842123"/>
                  <a:ext cx="522451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oMath>
                    </m:oMathPara>
                  </a14:m>
                  <a:endParaRPr lang="en-US" sz="2000"/>
                </a:p>
              </p:txBody>
            </p:sp>
          </mc:Choice>
          <mc:Fallback xmlns="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1E145534-216C-FDDC-8373-6587F9777D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75027" y="1842123"/>
                  <a:ext cx="522451" cy="400110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53F6FE97-E773-2BDB-E5D4-8A4A1EC58275}"/>
                  </a:ext>
                </a:extLst>
              </p:cNvPr>
              <p:cNvSpPr txBox="1"/>
              <p:nvPr/>
            </p:nvSpPr>
            <p:spPr>
              <a:xfrm>
                <a:off x="2017478" y="4901241"/>
                <a:ext cx="3654270" cy="6649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>
                          <a:latin typeface="Cambria Math" panose="02040503050406030204" pitchFamily="18" charset="0"/>
                        </a:rPr>
                        <m:t>𝑐</m:t>
                      </m:r>
                      <m:d>
                        <m:d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𝑑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53F6FE97-E773-2BDB-E5D4-8A4A1EC582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7478" y="4901241"/>
                <a:ext cx="3654270" cy="664926"/>
              </a:xfrm>
              <a:prstGeom prst="rect">
                <a:avLst/>
              </a:prstGeom>
              <a:blipFill>
                <a:blip r:embed="rId18"/>
                <a:stretch>
                  <a:fillRect r="-25376" b="-21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A2848CC2-3219-5A3D-FB4C-18A0DEC1FC58}"/>
                  </a:ext>
                </a:extLst>
              </p:cNvPr>
              <p:cNvSpPr txBox="1"/>
              <p:nvPr/>
            </p:nvSpPr>
            <p:spPr>
              <a:xfrm>
                <a:off x="2970206" y="5632526"/>
                <a:ext cx="2582054" cy="8558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sz="24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d>
                        <m:dPr>
                          <m:ctrlPr>
                            <a:rPr lang="en-US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den>
                          </m:f>
                          <m:r>
                            <a:rPr lang="en-US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A2848CC2-3219-5A3D-FB4C-18A0DEC1FC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0206" y="5632526"/>
                <a:ext cx="2582054" cy="855812"/>
              </a:xfrm>
              <a:prstGeom prst="rect">
                <a:avLst/>
              </a:prstGeom>
              <a:blipFill>
                <a:blip r:embed="rId19"/>
                <a:stretch>
                  <a:fillRect b="-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" name="Rectangle 92">
            <a:extLst>
              <a:ext uri="{FF2B5EF4-FFF2-40B4-BE49-F238E27FC236}">
                <a16:creationId xmlns:a16="http://schemas.microsoft.com/office/drawing/2014/main" id="{B5C17A22-E6FE-2C73-66BD-9C8AC40D3D8F}"/>
              </a:ext>
            </a:extLst>
          </p:cNvPr>
          <p:cNvSpPr/>
          <p:nvPr/>
        </p:nvSpPr>
        <p:spPr>
          <a:xfrm>
            <a:off x="2989594" y="5670018"/>
            <a:ext cx="2565351" cy="8338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E0CEEDCF-66A2-F8B4-8D8F-425A6689C79A}"/>
              </a:ext>
            </a:extLst>
          </p:cNvPr>
          <p:cNvGrpSpPr/>
          <p:nvPr/>
        </p:nvGrpSpPr>
        <p:grpSpPr>
          <a:xfrm>
            <a:off x="6655874" y="4311829"/>
            <a:ext cx="3530060" cy="1607625"/>
            <a:chOff x="4108583" y="5196099"/>
            <a:chExt cx="3530060" cy="1607625"/>
          </a:xfrm>
        </p:grpSpPr>
        <p:pic>
          <p:nvPicPr>
            <p:cNvPr id="100" name="Picture 99" descr="A colorful fan with black handle&#10;&#10;AI-generated content may be incorrect.">
              <a:extLst>
                <a:ext uri="{FF2B5EF4-FFF2-40B4-BE49-F238E27FC236}">
                  <a16:creationId xmlns:a16="http://schemas.microsoft.com/office/drawing/2014/main" id="{1CE58330-56BA-9FD7-BD14-B4D5DED89B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4518170" y="5196099"/>
              <a:ext cx="2781146" cy="1409302"/>
            </a:xfrm>
            <a:prstGeom prst="rect">
              <a:avLst/>
            </a:prstGeom>
          </p:spPr>
        </p:pic>
        <p:pic>
          <p:nvPicPr>
            <p:cNvPr id="103" name="Picture 102" descr="A blue and white logo&#10;&#10;AI-generated content may be incorrect.">
              <a:extLst>
                <a:ext uri="{FF2B5EF4-FFF2-40B4-BE49-F238E27FC236}">
                  <a16:creationId xmlns:a16="http://schemas.microsoft.com/office/drawing/2014/main" id="{9A5DDB83-A006-0BD6-C794-883812FC26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4520766" y="6646052"/>
              <a:ext cx="2781146" cy="157672"/>
            </a:xfrm>
            <a:prstGeom prst="rect">
              <a:avLst/>
            </a:prstGeom>
          </p:spPr>
        </p:pic>
        <p:cxnSp>
          <p:nvCxnSpPr>
            <p:cNvPr id="104" name="Straight Arrow Connector 103">
              <a:extLst>
                <a:ext uri="{FF2B5EF4-FFF2-40B4-BE49-F238E27FC236}">
                  <a16:creationId xmlns:a16="http://schemas.microsoft.com/office/drawing/2014/main" id="{90D3A548-2D7B-6E27-7A84-A7D76EE427E6}"/>
                </a:ext>
              </a:extLst>
            </p:cNvPr>
            <p:cNvCxnSpPr>
              <a:cxnSpLocks/>
            </p:cNvCxnSpPr>
            <p:nvPr/>
          </p:nvCxnSpPr>
          <p:spPr>
            <a:xfrm>
              <a:off x="4206453" y="6605401"/>
              <a:ext cx="343219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dash"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BDE95CD3-79F4-76C3-B90D-81ACAD0AC5CF}"/>
                </a:ext>
              </a:extLst>
            </p:cNvPr>
            <p:cNvSpPr txBox="1"/>
            <p:nvPr/>
          </p:nvSpPr>
          <p:spPr>
            <a:xfrm>
              <a:off x="4108583" y="6390253"/>
              <a:ext cx="3850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FF0000"/>
                  </a:solidFill>
                </a:rPr>
                <a:t>e</a:t>
              </a:r>
              <a:r>
                <a:rPr lang="en-US" sz="2000" b="1" baseline="30000">
                  <a:solidFill>
                    <a:srgbClr val="FF0000"/>
                  </a:solidFill>
                </a:rPr>
                <a:t>-</a:t>
              </a:r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C99226-CC9D-B17D-9619-6CDE1ACEE8B7}"/>
              </a:ext>
            </a:extLst>
          </p:cNvPr>
          <p:cNvCxnSpPr>
            <a:cxnSpLocks/>
          </p:cNvCxnSpPr>
          <p:nvPr/>
        </p:nvCxnSpPr>
        <p:spPr>
          <a:xfrm flipH="1" flipV="1">
            <a:off x="6066322" y="3312404"/>
            <a:ext cx="7671" cy="680301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7403E0B-623B-D5AA-95A9-C3F01BCA7886}"/>
              </a:ext>
            </a:extLst>
          </p:cNvPr>
          <p:cNvCxnSpPr>
            <a:cxnSpLocks/>
          </p:cNvCxnSpPr>
          <p:nvPr/>
        </p:nvCxnSpPr>
        <p:spPr>
          <a:xfrm flipH="1" flipV="1">
            <a:off x="4321892" y="3293906"/>
            <a:ext cx="1774108" cy="71749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40EAF28-A84A-6951-F4EF-CDCA6C9177F4}"/>
              </a:ext>
            </a:extLst>
          </p:cNvPr>
          <p:cNvCxnSpPr>
            <a:cxnSpLocks/>
          </p:cNvCxnSpPr>
          <p:nvPr/>
        </p:nvCxnSpPr>
        <p:spPr>
          <a:xfrm flipH="1" flipV="1">
            <a:off x="4336281" y="3270164"/>
            <a:ext cx="7671" cy="680301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1971F60-660F-BCD5-2042-F5963B8C67F3}"/>
              </a:ext>
            </a:extLst>
          </p:cNvPr>
          <p:cNvCxnSpPr>
            <a:cxnSpLocks/>
          </p:cNvCxnSpPr>
          <p:nvPr/>
        </p:nvCxnSpPr>
        <p:spPr>
          <a:xfrm flipH="1" flipV="1">
            <a:off x="2413849" y="3232093"/>
            <a:ext cx="1944492" cy="75527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279D0A4-35EA-D298-33FF-46A6DE5C9B7A}"/>
              </a:ext>
            </a:extLst>
          </p:cNvPr>
          <p:cNvCxnSpPr>
            <a:cxnSpLocks/>
          </p:cNvCxnSpPr>
          <p:nvPr/>
        </p:nvCxnSpPr>
        <p:spPr>
          <a:xfrm flipH="1" flipV="1">
            <a:off x="2359441" y="3260178"/>
            <a:ext cx="7671" cy="680301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000ED34-D1A2-DA63-B9B9-C5747D433BDB}"/>
              </a:ext>
            </a:extLst>
          </p:cNvPr>
          <p:cNvCxnSpPr>
            <a:cxnSpLocks/>
          </p:cNvCxnSpPr>
          <p:nvPr/>
        </p:nvCxnSpPr>
        <p:spPr>
          <a:xfrm flipH="1" flipV="1">
            <a:off x="6070906" y="3340564"/>
            <a:ext cx="1761062" cy="663018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1C9A31AE-1FAA-9FBC-2540-0D2A77C76AA6}"/>
              </a:ext>
            </a:extLst>
          </p:cNvPr>
          <p:cNvSpPr txBox="1"/>
          <p:nvPr/>
        </p:nvSpPr>
        <p:spPr>
          <a:xfrm>
            <a:off x="6792101" y="5919454"/>
            <a:ext cx="3327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Wavelength tunability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561A3D0-01F3-AECC-9C42-31E93DE79B02}"/>
                  </a:ext>
                </a:extLst>
              </p:cNvPr>
              <p:cNvSpPr txBox="1"/>
              <p:nvPr/>
            </p:nvSpPr>
            <p:spPr>
              <a:xfrm>
                <a:off x="9051314" y="4126578"/>
                <a:ext cx="127393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</m:e>
                        <m:sub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𝑺𝑷𝑹</m:t>
                          </m:r>
                        </m:sub>
                      </m:sSub>
                      <m:r>
                        <a:rPr lang="en-US" sz="2000" b="1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561A3D0-01F3-AECC-9C42-31E93DE79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1314" y="4126578"/>
                <a:ext cx="1273938" cy="400110"/>
              </a:xfrm>
              <a:prstGeom prst="rect">
                <a:avLst/>
              </a:prstGeom>
              <a:blipFill>
                <a:blip r:embed="rId22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B319F59C-FCEA-AA5B-C494-54FEF190A686}"/>
                  </a:ext>
                </a:extLst>
              </p:cNvPr>
              <p:cNvSpPr txBox="1"/>
              <p:nvPr/>
            </p:nvSpPr>
            <p:spPr>
              <a:xfrm>
                <a:off x="6379716" y="4330302"/>
                <a:ext cx="123873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𝑆𝑃𝑅</m:t>
                          </m:r>
                        </m:sub>
                      </m:sSub>
                      <m:r>
                        <a:rPr lang="en-US" sz="2000" b="0" i="1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B319F59C-FCEA-AA5B-C494-54FEF190A6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9716" y="4330302"/>
                <a:ext cx="1238736" cy="400110"/>
              </a:xfrm>
              <a:prstGeom prst="rect">
                <a:avLst/>
              </a:prstGeom>
              <a:blipFill>
                <a:blip r:embed="rId23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4455BC91-AF45-1F33-0E1A-993DF46C0C05}"/>
                  </a:ext>
                </a:extLst>
              </p:cNvPr>
              <p:cNvSpPr txBox="1"/>
              <p:nvPr/>
            </p:nvSpPr>
            <p:spPr>
              <a:xfrm>
                <a:off x="7974711" y="3896111"/>
                <a:ext cx="129484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𝑆𝑃𝑅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4455BC91-AF45-1F33-0E1A-993DF46C0C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4711" y="3896111"/>
                <a:ext cx="1294842" cy="400110"/>
              </a:xfrm>
              <a:prstGeom prst="rect">
                <a:avLst/>
              </a:prstGeom>
              <a:blipFill>
                <a:blip r:embed="rId24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224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0.09896 0.0004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48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96 0.00046 L 0.2569 -0.00139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animBg="1"/>
      <p:bldP spid="72" grpId="0"/>
      <p:bldP spid="73" grpId="0"/>
      <p:bldP spid="74" grpId="0"/>
      <p:bldP spid="75" grpId="0"/>
      <p:bldP spid="76" grpId="0"/>
      <p:bldP spid="82" grpId="0"/>
      <p:bldP spid="92" grpId="0"/>
      <p:bldP spid="93" grpId="0" animBg="1"/>
      <p:bldP spid="77" grpId="0"/>
      <p:bldP spid="84" grpId="0"/>
      <p:bldP spid="10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D1377A4-E8D3-8F35-FB1B-39693DF73C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" y="1473632"/>
            <a:ext cx="5908796" cy="4316129"/>
          </a:xfrm>
          <a:prstGeom prst="rect">
            <a:avLst/>
          </a:prstGeom>
        </p:spPr>
      </p:pic>
      <p:sp>
        <p:nvSpPr>
          <p:cNvPr id="91" name="Rounded Rectangle 90">
            <a:extLst>
              <a:ext uri="{FF2B5EF4-FFF2-40B4-BE49-F238E27FC236}">
                <a16:creationId xmlns:a16="http://schemas.microsoft.com/office/drawing/2014/main" id="{1EA53612-5EE8-DDCC-EBE0-5AA05BDB223F}"/>
              </a:ext>
            </a:extLst>
          </p:cNvPr>
          <p:cNvSpPr/>
          <p:nvPr/>
        </p:nvSpPr>
        <p:spPr>
          <a:xfrm>
            <a:off x="5968442" y="3690851"/>
            <a:ext cx="6172876" cy="3107995"/>
          </a:xfrm>
          <a:prstGeom prst="roundRect">
            <a:avLst>
              <a:gd name="adj" fmla="val 12461"/>
            </a:avLst>
          </a:prstGeom>
          <a:solidFill>
            <a:schemeClr val="accent6">
              <a:lumMod val="60000"/>
              <a:lumOff val="40000"/>
              <a:alpha val="2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E6735E02-1033-3D4A-C8EA-05B5D7923CFC}"/>
              </a:ext>
            </a:extLst>
          </p:cNvPr>
          <p:cNvSpPr/>
          <p:nvPr/>
        </p:nvSpPr>
        <p:spPr>
          <a:xfrm>
            <a:off x="5962346" y="923267"/>
            <a:ext cx="6172876" cy="2708430"/>
          </a:xfrm>
          <a:prstGeom prst="roundRect">
            <a:avLst>
              <a:gd name="adj" fmla="val 12461"/>
            </a:avLst>
          </a:prstGeom>
          <a:solidFill>
            <a:srgbClr val="FFFF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49B0CEB-9B3B-C11C-0BE1-6A6C2FA9EF5A}"/>
              </a:ext>
            </a:extLst>
          </p:cNvPr>
          <p:cNvSpPr txBox="1"/>
          <p:nvPr/>
        </p:nvSpPr>
        <p:spPr>
          <a:xfrm>
            <a:off x="399565" y="631880"/>
            <a:ext cx="53953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J. H. Brownell, J. Walsh, &amp; G. </a:t>
            </a:r>
            <a:r>
              <a:rPr lang="en-US" sz="1400" dirty="0" err="1">
                <a:solidFill>
                  <a:srgbClr val="FF0000"/>
                </a:solidFill>
              </a:rPr>
              <a:t>Doucas</a:t>
            </a:r>
            <a:r>
              <a:rPr lang="en-US" sz="1400" dirty="0">
                <a:solidFill>
                  <a:srgbClr val="FF0000"/>
                </a:solidFill>
              </a:rPr>
              <a:t>, “Spontaneous Smith-Purcell radiation described through induced surface currents,” </a:t>
            </a:r>
            <a:r>
              <a:rPr lang="en-US" sz="1400" i="1" dirty="0">
                <a:solidFill>
                  <a:srgbClr val="FF0000"/>
                </a:solidFill>
              </a:rPr>
              <a:t>Phys. Rev. E </a:t>
            </a:r>
            <a:r>
              <a:rPr lang="en-US" sz="1400" b="1" dirty="0">
                <a:solidFill>
                  <a:srgbClr val="FF0000"/>
                </a:solidFill>
              </a:rPr>
              <a:t>57</a:t>
            </a:r>
            <a:r>
              <a:rPr lang="en-US" sz="1400" dirty="0">
                <a:solidFill>
                  <a:srgbClr val="FF0000"/>
                </a:solidFill>
              </a:rPr>
              <a:t>, 1975 (1998)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465EE988-1E60-E241-3603-694F3433F58A}"/>
                  </a:ext>
                </a:extLst>
              </p:cNvPr>
              <p:cNvSpPr txBox="1"/>
              <p:nvPr/>
            </p:nvSpPr>
            <p:spPr>
              <a:xfrm>
                <a:off x="6806867" y="908879"/>
                <a:ext cx="46151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u="sng"/>
                  <a:t>Flat conducting surface</a:t>
                </a:r>
                <a:r>
                  <a:rPr lang="en-US" sz="2400" b="1"/>
                  <a:t> (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b="1"/>
                  <a:t> </a:t>
                </a: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465EE988-1E60-E241-3603-694F3433F5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6867" y="908879"/>
                <a:ext cx="4615174" cy="461665"/>
              </a:xfrm>
              <a:prstGeom prst="rect">
                <a:avLst/>
              </a:prstGeom>
              <a:blipFill>
                <a:blip r:embed="rId15"/>
                <a:stretch>
                  <a:fillRect l="-2198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1F5D9A80-D24B-046F-0446-2FEEB94D355B}"/>
                  </a:ext>
                </a:extLst>
              </p:cNvPr>
              <p:cNvSpPr txBox="1"/>
              <p:nvPr/>
            </p:nvSpPr>
            <p:spPr>
              <a:xfrm>
                <a:off x="8404478" y="2275066"/>
                <a:ext cx="1198598" cy="424283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rgbClr val="231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solidFill>
                                <a:srgbClr val="231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>
                              <a:solidFill>
                                <a:srgbClr val="231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000" b="0" i="1">
                          <a:solidFill>
                            <a:srgbClr val="2318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sz="2000"/>
              </a:p>
            </p:txBody>
          </p:sp>
        </mc:Choice>
        <mc:Fallback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1F5D9A80-D24B-046F-0446-2FEEB94D35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4478" y="2275066"/>
                <a:ext cx="1198598" cy="424283"/>
              </a:xfrm>
              <a:prstGeom prst="rect">
                <a:avLst/>
              </a:prstGeom>
              <a:blipFill>
                <a:blip r:embed="rId16"/>
                <a:stretch>
                  <a:fillRect b="-1333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CE28F9A2-264F-F390-783A-4542EA024DFC}"/>
                  </a:ext>
                </a:extLst>
              </p:cNvPr>
              <p:cNvSpPr txBox="1"/>
              <p:nvPr/>
            </p:nvSpPr>
            <p:spPr>
              <a:xfrm>
                <a:off x="10067033" y="2277484"/>
                <a:ext cx="1353447" cy="40011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type m:val="lin"/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b="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CE28F9A2-264F-F390-783A-4542EA024D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7033" y="2277484"/>
                <a:ext cx="1353447" cy="400110"/>
              </a:xfrm>
              <a:prstGeom prst="rect">
                <a:avLst/>
              </a:prstGeom>
              <a:blipFill>
                <a:blip r:embed="rId17"/>
                <a:stretch>
                  <a:fillRect t="-104286" r="-37445" b="-167143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" name="Group 36">
            <a:extLst>
              <a:ext uri="{FF2B5EF4-FFF2-40B4-BE49-F238E27FC236}">
                <a16:creationId xmlns:a16="http://schemas.microsoft.com/office/drawing/2014/main" id="{3061F440-9333-A0E0-46C3-FAAD676F80DC}"/>
              </a:ext>
            </a:extLst>
          </p:cNvPr>
          <p:cNvGrpSpPr/>
          <p:nvPr/>
        </p:nvGrpSpPr>
        <p:grpSpPr>
          <a:xfrm>
            <a:off x="3538303" y="3039578"/>
            <a:ext cx="1565489" cy="958861"/>
            <a:chOff x="3201021" y="3031363"/>
            <a:chExt cx="1565489" cy="95886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A71F62C6-A1AA-CE1F-FF54-A6EA833F8FD3}"/>
                    </a:ext>
                  </a:extLst>
                </p:cNvPr>
                <p:cNvSpPr txBox="1"/>
                <p:nvPr/>
              </p:nvSpPr>
              <p:spPr>
                <a:xfrm rot="120000">
                  <a:off x="3477439" y="3363444"/>
                  <a:ext cx="1289071" cy="490840"/>
                </a:xfrm>
                <a:prstGeom prst="rect">
                  <a:avLst/>
                </a:prstGeom>
                <a:solidFill>
                  <a:srgbClr val="D2D2D2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i="1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tx1">
                        <a:lumMod val="75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A71F62C6-A1AA-CE1F-FF54-A6EA833F8F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20000">
                  <a:off x="3477439" y="3363444"/>
                  <a:ext cx="1289071" cy="490840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17FE5011-5E8F-2775-94B7-8540520979A7}"/>
                </a:ext>
              </a:extLst>
            </p:cNvPr>
            <p:cNvCxnSpPr>
              <a:cxnSpLocks/>
            </p:cNvCxnSpPr>
            <p:nvPr/>
          </p:nvCxnSpPr>
          <p:spPr>
            <a:xfrm rot="120000" flipV="1">
              <a:off x="3201021" y="3031363"/>
              <a:ext cx="747714" cy="958861"/>
            </a:xfrm>
            <a:prstGeom prst="straightConnector1">
              <a:avLst/>
            </a:prstGeom>
            <a:ln w="28575">
              <a:solidFill>
                <a:schemeClr val="accent2">
                  <a:lumMod val="75000"/>
                </a:schemeClr>
              </a:solidFill>
              <a:headEnd type="arrow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5E4F71DD-05D5-A0C4-2607-5B5FC788FE04}"/>
                  </a:ext>
                </a:extLst>
              </p:cNvPr>
              <p:cNvSpPr txBox="1"/>
              <p:nvPr/>
            </p:nvSpPr>
            <p:spPr>
              <a:xfrm>
                <a:off x="7135669" y="3708652"/>
                <a:ext cx="349352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u="sng"/>
                  <a:t>Grating surface</a:t>
                </a:r>
                <a:r>
                  <a:rPr lang="en-US" sz="2400" b="1"/>
                  <a:t> (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b="1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5E4F71DD-05D5-A0C4-2607-5B5FC788FE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5669" y="3708652"/>
                <a:ext cx="3493520" cy="461665"/>
              </a:xfrm>
              <a:prstGeom prst="rect">
                <a:avLst/>
              </a:prstGeom>
              <a:blipFill>
                <a:blip r:embed="rId21"/>
                <a:stretch>
                  <a:fillRect l="-2899" t="-7895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>
            <a:extLst>
              <a:ext uri="{FF2B5EF4-FFF2-40B4-BE49-F238E27FC236}">
                <a16:creationId xmlns:a16="http://schemas.microsoft.com/office/drawing/2014/main" id="{0FC12FB9-A90A-8BA1-607A-39AC66137615}"/>
              </a:ext>
            </a:extLst>
          </p:cNvPr>
          <p:cNvSpPr txBox="1"/>
          <p:nvPr/>
        </p:nvSpPr>
        <p:spPr>
          <a:xfrm>
            <a:off x="6621169" y="2287710"/>
            <a:ext cx="15551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“Footprint”: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E689ED-F60F-634E-85F3-43F7E704E643}"/>
              </a:ext>
            </a:extLst>
          </p:cNvPr>
          <p:cNvGrpSpPr/>
          <p:nvPr/>
        </p:nvGrpSpPr>
        <p:grpSpPr>
          <a:xfrm>
            <a:off x="6469017" y="2725405"/>
            <a:ext cx="4696350" cy="625076"/>
            <a:chOff x="6469017" y="2725405"/>
            <a:chExt cx="4696350" cy="62507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35EF67AB-BFA3-F595-CA51-91C24BF29AB0}"/>
                    </a:ext>
                  </a:extLst>
                </p:cNvPr>
                <p:cNvSpPr txBox="1"/>
                <p:nvPr/>
              </p:nvSpPr>
              <p:spPr>
                <a:xfrm>
                  <a:off x="8357034" y="2728648"/>
                  <a:ext cx="2808333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b="1" i="0">
                          <a:latin typeface="Cambria Math" panose="02040503050406030204" pitchFamily="18" charset="0"/>
                        </a:rPr>
                        <m:t>𝐊</m:t>
                      </m:r>
                      <m:d>
                        <m:dPr>
                          <m:ctrlPr>
                            <a:rPr lang="en-US" sz="2000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𝜁</m:t>
                          </m:r>
                        </m:e>
                      </m:d>
                      <m:r>
                        <a:rPr lang="en-US" sz="20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000" b="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Σ</m:t>
                      </m:r>
                      <m:d>
                        <m:dPr>
                          <m:ctrlPr>
                            <a:rPr lang="en-US" sz="2000" b="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2000" b="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𝜁</m:t>
                          </m:r>
                        </m:e>
                      </m:d>
                      <m:r>
                        <a:rPr lang="en-US" sz="2000" b="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𝐯</m:t>
                      </m:r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</m:oMath>
                  </a14:m>
                  <a:r>
                    <a:rPr lang="en-US" sz="2000" b="0" dirty="0">
                      <a:solidFill>
                        <a:schemeClr val="tx1"/>
                      </a:solidFill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𝜁</m:t>
                      </m:r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sz="2000" dirty="0"/>
                </a:p>
              </p:txBody>
            </p:sp>
          </mc:Choice>
          <mc:Fallback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35EF67AB-BFA3-F595-CA51-91C24BF29A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7034" y="2728648"/>
                  <a:ext cx="2808333" cy="400110"/>
                </a:xfrm>
                <a:prstGeom prst="rect">
                  <a:avLst/>
                </a:prstGeom>
                <a:blipFill>
                  <a:blip r:embed="rId22"/>
                  <a:stretch>
                    <a:fillRect r="-651" b="-184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D912D87-64B0-491B-EDE0-6DFC7A4DA41A}"/>
                </a:ext>
              </a:extLst>
            </p:cNvPr>
            <p:cNvSpPr txBox="1"/>
            <p:nvPr/>
          </p:nvSpPr>
          <p:spPr>
            <a:xfrm>
              <a:off x="6659056" y="2981149"/>
              <a:ext cx="1647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(non-radiating)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3C8EA61-52AB-36B2-92F4-05D99E9DBE33}"/>
                </a:ext>
              </a:extLst>
            </p:cNvPr>
            <p:cNvSpPr txBox="1"/>
            <p:nvPr/>
          </p:nvSpPr>
          <p:spPr>
            <a:xfrm>
              <a:off x="6469017" y="2725405"/>
              <a:ext cx="20790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Induced current: 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3C366A6-F80A-89BC-3768-285CC1334223}"/>
              </a:ext>
            </a:extLst>
          </p:cNvPr>
          <p:cNvGrpSpPr/>
          <p:nvPr/>
        </p:nvGrpSpPr>
        <p:grpSpPr>
          <a:xfrm>
            <a:off x="10053347" y="3057052"/>
            <a:ext cx="1209434" cy="512069"/>
            <a:chOff x="10053347" y="3336186"/>
            <a:chExt cx="1209434" cy="5120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3B914C0E-043B-7304-CCCA-1780BC57EF6B}"/>
                    </a:ext>
                  </a:extLst>
                </p:cNvPr>
                <p:cNvSpPr txBox="1"/>
                <p:nvPr/>
              </p:nvSpPr>
              <p:spPr>
                <a:xfrm>
                  <a:off x="10053347" y="3456994"/>
                  <a:ext cx="1209434" cy="39126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̂"/>
                            <m:ctrlPr>
                              <a:rPr lang="en-US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𝐲</m:t>
                            </m:r>
                          </m:e>
                        </m:acc>
                        <m:r>
                          <a:rPr lang="en-US" b="0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b="0" i="0"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̂"/>
                            <m:ctrlPr>
                              <a:rPr lang="en-US" b="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𝒛</m:t>
                            </m:r>
                          </m:e>
                        </m:acc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3B914C0E-043B-7304-CCCA-1780BC57EF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3347" y="3456994"/>
                  <a:ext cx="1209434" cy="391261"/>
                </a:xfrm>
                <a:prstGeom prst="rect">
                  <a:avLst/>
                </a:prstGeom>
                <a:blipFill>
                  <a:blip r:embed="rId23"/>
                  <a:stretch>
                    <a:fillRect b="-129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0" name="Left Brace 59">
              <a:extLst>
                <a:ext uri="{FF2B5EF4-FFF2-40B4-BE49-F238E27FC236}">
                  <a16:creationId xmlns:a16="http://schemas.microsoft.com/office/drawing/2014/main" id="{9E255FE3-6EAD-179F-BE46-1486AEF6E2CA}"/>
                </a:ext>
              </a:extLst>
            </p:cNvPr>
            <p:cNvSpPr/>
            <p:nvPr/>
          </p:nvSpPr>
          <p:spPr>
            <a:xfrm rot="16200000">
              <a:off x="10575946" y="3037835"/>
              <a:ext cx="190578" cy="787279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25C4333-E198-2A60-FF3F-42A5184FE5B5}"/>
              </a:ext>
            </a:extLst>
          </p:cNvPr>
          <p:cNvGrpSpPr/>
          <p:nvPr/>
        </p:nvGrpSpPr>
        <p:grpSpPr>
          <a:xfrm>
            <a:off x="6024244" y="1392287"/>
            <a:ext cx="5528524" cy="828036"/>
            <a:chOff x="4831403" y="1392287"/>
            <a:chExt cx="6601087" cy="82803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C6CF03CE-FCF1-2BD7-53EC-72058AB8D50C}"/>
                    </a:ext>
                  </a:extLst>
                </p:cNvPr>
                <p:cNvSpPr txBox="1"/>
                <p:nvPr/>
              </p:nvSpPr>
              <p:spPr>
                <a:xfrm>
                  <a:off x="7616765" y="1392287"/>
                  <a:ext cx="3815725" cy="69519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l-GR" sz="2000" b="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  <m:d>
                          <m:dPr>
                            <m:ctrlPr>
                              <a:rPr lang="en-US" sz="2000" b="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2000" b="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𝜁</m:t>
                            </m:r>
                          </m:e>
                        </m:d>
                        <m:r>
                          <a:rPr lang="en-US" sz="2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en-US" sz="20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  <m:sSub>
                              <m:sSubPr>
                                <m:ctrlPr>
                                  <a:rPr lang="en-US" sz="2000" b="0" i="1">
                                    <a:solidFill>
                                      <a:srgbClr val="2318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>
                                    <a:solidFill>
                                      <a:srgbClr val="2318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000" b="0" i="1">
                                    <a:solidFill>
                                      <a:srgbClr val="2318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0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0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sSup>
                              <m:sSupPr>
                                <m:ctrlPr>
                                  <a:rPr lang="en-US" sz="20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0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0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𝛾</m:t>
                                        </m:r>
                                      </m:e>
                                      <m:sup>
                                        <m:r>
                                          <a:rPr lang="en-US" sz="20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sSup>
                                      <m:sSupPr>
                                        <m:ctrlPr>
                                          <a:rPr lang="en-US" sz="20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𝜁</m:t>
                                        </m:r>
                                      </m:e>
                                      <m:sup>
                                        <m:r>
                                          <a:rPr lang="en-US" sz="20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20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20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20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  <m:sSubSup>
                                      <m:sSubSupPr>
                                        <m:ctrlPr>
                                          <a:rPr lang="en-US" sz="2000" b="0" i="1">
                                            <a:solidFill>
                                              <a:srgbClr val="2318FF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000" b="0" i="1">
                                            <a:solidFill>
                                              <a:srgbClr val="2318FF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000" b="0" i="1">
                                            <a:solidFill>
                                              <a:srgbClr val="2318FF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  <m:sup>
                                        <m:r>
                                          <a:rPr lang="en-US" sz="2000" b="0" i="1">
                                            <a:solidFill>
                                              <a:srgbClr val="2318FF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e>
                                </m:d>
                              </m:e>
                              <m:sup>
                                <m:r>
                                  <a:rPr lang="en-US" sz="20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3/2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2000" dirty="0"/>
                </a:p>
              </p:txBody>
            </p:sp>
          </mc:Choice>
          <mc:Fallback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C6CF03CE-FCF1-2BD7-53EC-72058AB8D5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6765" y="1392287"/>
                  <a:ext cx="3815725" cy="695190"/>
                </a:xfrm>
                <a:prstGeom prst="rect">
                  <a:avLst/>
                </a:prstGeom>
                <a:blipFill>
                  <a:blip r:embed="rId24"/>
                  <a:stretch>
                    <a:fillRect r="-1374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E2BE244-A864-FBD6-DE4B-75712C135268}"/>
                </a:ext>
              </a:extLst>
            </p:cNvPr>
            <p:cNvSpPr txBox="1"/>
            <p:nvPr/>
          </p:nvSpPr>
          <p:spPr>
            <a:xfrm>
              <a:off x="4831403" y="1508310"/>
              <a:ext cx="32097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/>
                <a:t>Induced charge: </a:t>
              </a: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3EA5F711-1495-9B75-0A68-58E03645DF23}"/>
                </a:ext>
              </a:extLst>
            </p:cNvPr>
            <p:cNvGrpSpPr/>
            <p:nvPr/>
          </p:nvGrpSpPr>
          <p:grpSpPr>
            <a:xfrm>
              <a:off x="6129794" y="1850991"/>
              <a:ext cx="2181772" cy="369332"/>
              <a:chOff x="6129794" y="1850991"/>
              <a:chExt cx="2181772" cy="369332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4EB293CD-2142-A635-1EE9-48E01756BB49}"/>
                      </a:ext>
                    </a:extLst>
                  </p:cNvPr>
                  <p:cNvSpPr txBox="1"/>
                  <p:nvPr/>
                </p:nvSpPr>
                <p:spPr>
                  <a:xfrm>
                    <a:off x="6129794" y="1850991"/>
                    <a:ext cx="136390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𝜁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≡</m:t>
                          </m:r>
                          <m: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𝑣𝑡</m:t>
                          </m:r>
                          <m:r>
                            <a:rPr lang="en-US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4EB293CD-2142-A635-1EE9-48E01756BB4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29794" y="1850991"/>
                    <a:ext cx="1363901" cy="369332"/>
                  </a:xfrm>
                  <a:prstGeom prst="rect">
                    <a:avLst/>
                  </a:prstGeom>
                  <a:blipFill>
                    <a:blip r:embed="rId25"/>
                    <a:stretch>
                      <a:fillRect l="-4278" r="-35294" b="-50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58D1C2F4-711F-DFDE-7777-31DDB9BC0B7E}"/>
                  </a:ext>
                </a:extLst>
              </p:cNvPr>
              <p:cNvSpPr/>
              <p:nvPr/>
            </p:nvSpPr>
            <p:spPr>
              <a:xfrm>
                <a:off x="8032433" y="1896222"/>
                <a:ext cx="279133" cy="192920"/>
              </a:xfrm>
              <a:custGeom>
                <a:avLst/>
                <a:gdLst>
                  <a:gd name="connsiteX0" fmla="*/ 0 w 279133"/>
                  <a:gd name="connsiteY0" fmla="*/ 192506 h 192920"/>
                  <a:gd name="connsiteX1" fmla="*/ 115503 w 279133"/>
                  <a:gd name="connsiteY1" fmla="*/ 182880 h 192920"/>
                  <a:gd name="connsiteX2" fmla="*/ 231007 w 279133"/>
                  <a:gd name="connsiteY2" fmla="*/ 125129 h 192920"/>
                  <a:gd name="connsiteX3" fmla="*/ 269508 w 279133"/>
                  <a:gd name="connsiteY3" fmla="*/ 57752 h 192920"/>
                  <a:gd name="connsiteX4" fmla="*/ 279133 w 279133"/>
                  <a:gd name="connsiteY4" fmla="*/ 0 h 192920"/>
                  <a:gd name="connsiteX5" fmla="*/ 279133 w 279133"/>
                  <a:gd name="connsiteY5" fmla="*/ 0 h 192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133" h="192920">
                    <a:moveTo>
                      <a:pt x="0" y="192506"/>
                    </a:moveTo>
                    <a:cubicBezTo>
                      <a:pt x="38501" y="193308"/>
                      <a:pt x="77002" y="194110"/>
                      <a:pt x="115503" y="182880"/>
                    </a:cubicBezTo>
                    <a:cubicBezTo>
                      <a:pt x="154004" y="171650"/>
                      <a:pt x="205340" y="145984"/>
                      <a:pt x="231007" y="125129"/>
                    </a:cubicBezTo>
                    <a:cubicBezTo>
                      <a:pt x="256674" y="104274"/>
                      <a:pt x="261487" y="78607"/>
                      <a:pt x="269508" y="57752"/>
                    </a:cubicBezTo>
                    <a:cubicBezTo>
                      <a:pt x="277529" y="36897"/>
                      <a:pt x="279133" y="0"/>
                      <a:pt x="279133" y="0"/>
                    </a:cubicBezTo>
                    <a:lnTo>
                      <a:pt x="279133" y="0"/>
                    </a:lnTo>
                  </a:path>
                </a:pathLst>
              </a:custGeom>
              <a:noFill/>
              <a:ln w="28575"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33C498F1-BC8E-DC91-323B-BCD6575A5FB4}"/>
                  </a:ext>
                </a:extLst>
              </p:cNvPr>
              <p:cNvSpPr txBox="1"/>
              <p:nvPr/>
            </p:nvSpPr>
            <p:spPr>
              <a:xfrm>
                <a:off x="8326556" y="4141959"/>
                <a:ext cx="261610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>
                          <a:latin typeface="Cambria Math" panose="02040503050406030204" pitchFamily="18" charset="0"/>
                        </a:rPr>
                        <m:t>𝐉</m:t>
                      </m:r>
                      <m:d>
                        <m:dPr>
                          <m:ctrlPr>
                            <a:rPr lang="en-US" sz="2000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0">
                              <a:latin typeface="Cambria Math" panose="02040503050406030204" pitchFamily="18" charset="0"/>
                            </a:rPr>
                            <m:t>𝐫</m:t>
                          </m:r>
                          <m:r>
                            <a:rPr lang="en-US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0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000" b="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Σ</m:t>
                      </m:r>
                      <m:d>
                        <m:dPr>
                          <m:ctrlPr>
                            <a:rPr lang="en-US" sz="2000" b="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𝐫</m:t>
                          </m:r>
                          <m:r>
                            <a:rPr lang="en-US" sz="2000" b="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000" b="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𝐯</m:t>
                      </m:r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0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𝐫</m:t>
                      </m:r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33C498F1-BC8E-DC91-323B-BCD6575A5F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6556" y="4141959"/>
                <a:ext cx="2616101" cy="400110"/>
              </a:xfrm>
              <a:prstGeom prst="rect">
                <a:avLst/>
              </a:prstGeom>
              <a:blipFill>
                <a:blip r:embed="rId2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>
            <a:extLst>
              <a:ext uri="{FF2B5EF4-FFF2-40B4-BE49-F238E27FC236}">
                <a16:creationId xmlns:a16="http://schemas.microsoft.com/office/drawing/2014/main" id="{23C0F400-A5E0-602D-A1EB-B22BF7E862C8}"/>
              </a:ext>
            </a:extLst>
          </p:cNvPr>
          <p:cNvSpPr txBox="1"/>
          <p:nvPr/>
        </p:nvSpPr>
        <p:spPr>
          <a:xfrm>
            <a:off x="6328811" y="4138716"/>
            <a:ext cx="2079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Induced current: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76B732B8-3B95-27B5-BFB2-13CECE62359D}"/>
                  </a:ext>
                </a:extLst>
              </p:cNvPr>
              <p:cNvSpPr txBox="1"/>
              <p:nvPr/>
            </p:nvSpPr>
            <p:spPr>
              <a:xfrm>
                <a:off x="6042080" y="4502114"/>
                <a:ext cx="560358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/>
                  <a:t>Energy radiated into far field per unit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sz="2000"/>
                  <a:t> per unit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sz="2000"/>
                  <a:t>:</a:t>
                </a: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76B732B8-3B95-27B5-BFB2-13CECE6235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2080" y="4502114"/>
                <a:ext cx="5603585" cy="400110"/>
              </a:xfrm>
              <a:prstGeom prst="rect">
                <a:avLst/>
              </a:prstGeom>
              <a:blipFill>
                <a:blip r:embed="rId27"/>
                <a:stretch>
                  <a:fillRect l="-1131" t="-6250" r="-226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C4658CCC-1FFB-411C-C39D-282A4C1AF394}"/>
                  </a:ext>
                </a:extLst>
              </p:cNvPr>
              <p:cNvSpPr txBox="1"/>
              <p:nvPr/>
            </p:nvSpPr>
            <p:spPr>
              <a:xfrm>
                <a:off x="8061514" y="5972302"/>
                <a:ext cx="14066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0" i="1">
                              <a:solidFill>
                                <a:srgbClr val="231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solidFill>
                                <a:srgbClr val="231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sz="2000" b="0" i="1">
                              <a:solidFill>
                                <a:srgbClr val="231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C4658CCC-1FFB-411C-C39D-282A4C1AF3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1514" y="5972302"/>
                <a:ext cx="1406604" cy="400110"/>
              </a:xfrm>
              <a:prstGeom prst="rect">
                <a:avLst/>
              </a:prstGeom>
              <a:blipFill>
                <a:blip r:embed="rId28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7" name="Group 86">
            <a:extLst>
              <a:ext uri="{FF2B5EF4-FFF2-40B4-BE49-F238E27FC236}">
                <a16:creationId xmlns:a16="http://schemas.microsoft.com/office/drawing/2014/main" id="{BC552772-DB58-F76A-53B3-0AAF3F74014A}"/>
              </a:ext>
            </a:extLst>
          </p:cNvPr>
          <p:cNvGrpSpPr/>
          <p:nvPr/>
        </p:nvGrpSpPr>
        <p:grpSpPr>
          <a:xfrm>
            <a:off x="7983235" y="6377239"/>
            <a:ext cx="1579278" cy="480761"/>
            <a:chOff x="10472613" y="6295511"/>
            <a:chExt cx="1579278" cy="480761"/>
          </a:xfrm>
        </p:grpSpPr>
        <p:sp>
          <p:nvSpPr>
            <p:cNvPr id="83" name="Left Brace 82">
              <a:extLst>
                <a:ext uri="{FF2B5EF4-FFF2-40B4-BE49-F238E27FC236}">
                  <a16:creationId xmlns:a16="http://schemas.microsoft.com/office/drawing/2014/main" id="{464FC5BE-CB03-55C4-55DC-04C5E0103DDD}"/>
                </a:ext>
              </a:extLst>
            </p:cNvPr>
            <p:cNvSpPr/>
            <p:nvPr/>
          </p:nvSpPr>
          <p:spPr>
            <a:xfrm rot="16200000">
              <a:off x="11168042" y="5753571"/>
              <a:ext cx="153804" cy="1237683"/>
            </a:xfrm>
            <a:prstGeom prst="leftBrac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D575EA92-9D18-6EEB-F067-B0E668D87A0C}"/>
                </a:ext>
              </a:extLst>
            </p:cNvPr>
            <p:cNvSpPr txBox="1"/>
            <p:nvPr/>
          </p:nvSpPr>
          <p:spPr>
            <a:xfrm>
              <a:off x="10472613" y="6376162"/>
              <a:ext cx="15792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SP condition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72772495-BC1F-5497-40B0-00D59276A7D4}"/>
                  </a:ext>
                </a:extLst>
              </p:cNvPr>
              <p:cNvSpPr txBox="1"/>
              <p:nvPr/>
            </p:nvSpPr>
            <p:spPr>
              <a:xfrm>
                <a:off x="6747602" y="5842094"/>
                <a:ext cx="1436932" cy="8239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Ω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72772495-BC1F-5497-40B0-00D59276A7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7602" y="5842094"/>
                <a:ext cx="1436932" cy="823944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0" name="Group 89">
            <a:extLst>
              <a:ext uri="{FF2B5EF4-FFF2-40B4-BE49-F238E27FC236}">
                <a16:creationId xmlns:a16="http://schemas.microsoft.com/office/drawing/2014/main" id="{C93872CA-4A4B-3801-9F31-0A54D57AB555}"/>
              </a:ext>
            </a:extLst>
          </p:cNvPr>
          <p:cNvGrpSpPr/>
          <p:nvPr/>
        </p:nvGrpSpPr>
        <p:grpSpPr>
          <a:xfrm>
            <a:off x="9052560" y="5659214"/>
            <a:ext cx="2598464" cy="722377"/>
            <a:chOff x="9015984" y="5659214"/>
            <a:chExt cx="2598464" cy="72237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C98CB0E9-9BE2-157B-DEA6-11BA1EB8CC5B}"/>
                    </a:ext>
                  </a:extLst>
                </p:cNvPr>
                <p:cNvSpPr txBox="1"/>
                <p:nvPr/>
              </p:nvSpPr>
              <p:spPr>
                <a:xfrm>
                  <a:off x="9726046" y="5659214"/>
                  <a:ext cx="1888402" cy="7223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00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000" b="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2000" b="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</a:rPr>
                              <m:t>𝑛𝑐</m:t>
                            </m:r>
                          </m:num>
                          <m:den>
                            <m:r>
                              <a:rPr lang="en-US" sz="2000" b="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d>
                              <m:dPr>
                                <m:ctrlPr>
                                  <a:rPr lang="en-US" sz="2000" i="1">
                                    <a:solidFill>
                                      <a:srgbClr val="2318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000" i="1">
                                        <a:solidFill>
                                          <a:srgbClr val="2318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solidFill>
                                          <a:srgbClr val="2318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  <m:sup>
                                    <m:r>
                                      <a:rPr lang="en-US" sz="2000" b="0" i="1">
                                        <a:solidFill>
                                          <a:srgbClr val="2318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r>
                                  <a:rPr lang="en-US" sz="2000" b="0" i="1">
                                    <a:solidFill>
                                      <a:srgbClr val="2318FF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US" sz="2000" b="0" i="1">
                                        <a:solidFill>
                                          <a:srgbClr val="2318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000" b="0" i="0">
                                        <a:solidFill>
                                          <a:srgbClr val="2318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US" sz="2000" b="0" i="1">
                                        <a:solidFill>
                                          <a:srgbClr val="2318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d>
                          </m:den>
                        </m:f>
                      </m:oMath>
                    </m:oMathPara>
                  </a14:m>
                  <a:endParaRPr lang="en-US" sz="2000">
                    <a:solidFill>
                      <a:srgbClr val="2318FF"/>
                    </a:solidFill>
                  </a:endParaRPr>
                </a:p>
              </p:txBody>
            </p:sp>
          </mc:Choice>
          <mc:Fallback xmlns=""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C98CB0E9-9BE2-157B-DEA6-11BA1EB8CC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26046" y="5659214"/>
                  <a:ext cx="1888402" cy="722377"/>
                </a:xfrm>
                <a:prstGeom prst="rect">
                  <a:avLst/>
                </a:prstGeom>
                <a:blipFill>
                  <a:blip r:embed="rId30"/>
                  <a:stretch>
                    <a:fillRect b="-862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C61E17A5-CEF8-C459-196E-FD871DD3035C}"/>
                </a:ext>
              </a:extLst>
            </p:cNvPr>
            <p:cNvSpPr/>
            <p:nvPr/>
          </p:nvSpPr>
          <p:spPr>
            <a:xfrm>
              <a:off x="9015984" y="5919541"/>
              <a:ext cx="713232" cy="133787"/>
            </a:xfrm>
            <a:custGeom>
              <a:avLst/>
              <a:gdLst>
                <a:gd name="connsiteX0" fmla="*/ 713232 w 713232"/>
                <a:gd name="connsiteY0" fmla="*/ 60635 h 133787"/>
                <a:gd name="connsiteX1" fmla="*/ 512064 w 713232"/>
                <a:gd name="connsiteY1" fmla="*/ 5771 h 133787"/>
                <a:gd name="connsiteX2" fmla="*/ 310896 w 713232"/>
                <a:gd name="connsiteY2" fmla="*/ 5771 h 133787"/>
                <a:gd name="connsiteX3" fmla="*/ 128016 w 713232"/>
                <a:gd name="connsiteY3" fmla="*/ 42347 h 133787"/>
                <a:gd name="connsiteX4" fmla="*/ 0 w 713232"/>
                <a:gd name="connsiteY4" fmla="*/ 133787 h 133787"/>
                <a:gd name="connsiteX5" fmla="*/ 0 w 713232"/>
                <a:gd name="connsiteY5" fmla="*/ 133787 h 13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3232" h="133787">
                  <a:moveTo>
                    <a:pt x="713232" y="60635"/>
                  </a:moveTo>
                  <a:cubicBezTo>
                    <a:pt x="646176" y="37775"/>
                    <a:pt x="579120" y="14915"/>
                    <a:pt x="512064" y="5771"/>
                  </a:cubicBezTo>
                  <a:cubicBezTo>
                    <a:pt x="445008" y="-3373"/>
                    <a:pt x="374904" y="-325"/>
                    <a:pt x="310896" y="5771"/>
                  </a:cubicBezTo>
                  <a:cubicBezTo>
                    <a:pt x="246888" y="11867"/>
                    <a:pt x="179832" y="21011"/>
                    <a:pt x="128016" y="42347"/>
                  </a:cubicBezTo>
                  <a:cubicBezTo>
                    <a:pt x="76200" y="63683"/>
                    <a:pt x="0" y="133787"/>
                    <a:pt x="0" y="133787"/>
                  </a:cubicBezTo>
                  <a:lnTo>
                    <a:pt x="0" y="133787"/>
                  </a:lnTo>
                </a:path>
              </a:pathLst>
            </a:custGeom>
            <a:noFill/>
            <a:ln w="28575">
              <a:solidFill>
                <a:srgbClr val="2318FF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2" name="Rectangle 91">
            <a:extLst>
              <a:ext uri="{FF2B5EF4-FFF2-40B4-BE49-F238E27FC236}">
                <a16:creationId xmlns:a16="http://schemas.microsoft.com/office/drawing/2014/main" id="{82DDEE02-CC45-5361-A68E-00A444962E1C}"/>
              </a:ext>
            </a:extLst>
          </p:cNvPr>
          <p:cNvSpPr/>
          <p:nvPr/>
        </p:nvSpPr>
        <p:spPr>
          <a:xfrm>
            <a:off x="7099093" y="5823070"/>
            <a:ext cx="847566" cy="8429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6CDBDEC-020F-4999-1B4B-1253502D0506}"/>
              </a:ext>
            </a:extLst>
          </p:cNvPr>
          <p:cNvGrpSpPr/>
          <p:nvPr/>
        </p:nvGrpSpPr>
        <p:grpSpPr>
          <a:xfrm>
            <a:off x="5981339" y="4775398"/>
            <a:ext cx="6534096" cy="1131335"/>
            <a:chOff x="5981339" y="4775398"/>
            <a:chExt cx="6534096" cy="113133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025A749B-F47E-ED70-F35A-6019DB6EEC6F}"/>
                    </a:ext>
                  </a:extLst>
                </p:cNvPr>
                <p:cNvSpPr txBox="1"/>
                <p:nvPr/>
              </p:nvSpPr>
              <p:spPr>
                <a:xfrm>
                  <a:off x="5981339" y="4775398"/>
                  <a:ext cx="6534096" cy="11313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𝜕</m:t>
                                </m:r>
                              </m:e>
                              <m:sup>
                                <m:r>
                                  <a:rPr lang="en-US" sz="2000" b="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𝜕𝜔𝜕</m:t>
                            </m:r>
                            <m:r>
                              <m:rPr>
                                <m:sty m:val="p"/>
                              </m:rPr>
                              <a:rPr lang="el-G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Ω</m:t>
                            </m:r>
                          </m:den>
                        </m:f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p>
                                <m:r>
                                  <a:rPr lang="en-US" sz="20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0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  <m:sSup>
                              <m:sSupPr>
                                <m:ctrlPr>
                                  <a:rPr lang="en-US" sz="20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p>
                                <m:r>
                                  <a:rPr lang="en-US" sz="20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sz="20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sz="20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en-US" sz="20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𝑑𝑡</m:t>
                                    </m:r>
                                    <m:r>
                                      <a:rPr lang="en-US" sz="20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nary>
                                      <m:naryPr>
                                        <m:limLoc m:val="undOvr"/>
                                        <m:subHide m:val="on"/>
                                        <m:supHide m:val="on"/>
                                        <m:ctrlPr>
                                          <a:rPr lang="en-US" sz="20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/>
                                      <m:sup/>
                                      <m:e>
                                        <m:sSup>
                                          <m:sSupPr>
                                            <m:ctrlPr>
                                              <a:rPr lang="en-US" sz="2000" b="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000" b="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𝑑</m:t>
                                            </m:r>
                                          </m:e>
                                          <m:sup>
                                            <m:r>
                                              <a:rPr lang="en-US" sz="2000" b="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sup>
                                        </m:sSup>
                                        <m:r>
                                          <a:rPr lang="en-US" sz="20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US" sz="20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en-US" sz="2000" b="0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000" b="1" i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𝐧</m:t>
                                            </m:r>
                                          </m:e>
                                        </m:acc>
                                        <m:r>
                                          <a:rPr lang="en-US" sz="2000" b="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20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× </m:t>
                                        </m:r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en-US" sz="2000" b="0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000" b="1" i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𝐧</m:t>
                                            </m:r>
                                          </m:e>
                                        </m:acc>
                                        <m:r>
                                          <a:rPr lang="en-US" sz="2000" b="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20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× </m:t>
                                        </m:r>
                                        <m:r>
                                          <a:rPr lang="en-US" sz="2000" b="1" i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𝐉</m:t>
                                        </m:r>
                                        <m:r>
                                          <a:rPr lang="en-US" sz="20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sz="2000" b="1" i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𝐫</m:t>
                                        </m:r>
                                        <m:r>
                                          <a:rPr lang="en-US" sz="20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0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en-US" sz="2000" b="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)</m:t>
                                        </m:r>
                                        <m:sSup>
                                          <m:sSupPr>
                                            <m:ctrlPr>
                                              <a:rPr lang="en-US" sz="2000" b="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000" b="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𝑒</m:t>
                                            </m:r>
                                          </m:e>
                                          <m:sup>
                                            <m:r>
                                              <a:rPr lang="en-US" sz="2000" b="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  <m:r>
                                              <a:rPr lang="en-US" sz="2000" b="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(</m:t>
                                            </m:r>
                                            <m:r>
                                              <a:rPr lang="en-US" sz="2000" b="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𝜔</m:t>
                                            </m:r>
                                            <m:r>
                                              <a:rPr lang="en-US" sz="2000" b="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  <m:r>
                                              <a:rPr lang="en-US" sz="2000" b="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r>
                                              <a:rPr lang="en-US" sz="2000" b="1" i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𝐤</m:t>
                                            </m:r>
                                            <m:r>
                                              <a:rPr lang="en-US" sz="2000" b="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∙</m:t>
                                            </m:r>
                                            <m:r>
                                              <a:rPr lang="en-US" sz="2000" b="1" i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𝐫</m:t>
                                            </m:r>
                                            <m:r>
                                              <a:rPr lang="en-US" sz="2000" b="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)</m:t>
                                            </m:r>
                                          </m:sup>
                                        </m:sSup>
                                      </m:e>
                                    </m:nary>
                                  </m:e>
                                </m:nary>
                              </m:e>
                            </m:d>
                          </m:e>
                          <m:sup>
                            <m:r>
                              <a:rPr lang="en-US" sz="20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US" sz="2000" dirty="0"/>
                </a:p>
              </p:txBody>
            </p:sp>
          </mc:Choice>
          <mc:Fallback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025A749B-F47E-ED70-F35A-6019DB6EEC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1339" y="4775398"/>
                  <a:ext cx="6534096" cy="1131335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A575FCA-73A4-24B4-7015-D8B2BA538985}"/>
                </a:ext>
              </a:extLst>
            </p:cNvPr>
            <p:cNvSpPr txBox="1"/>
            <p:nvPr/>
          </p:nvSpPr>
          <p:spPr>
            <a:xfrm>
              <a:off x="9042354" y="4815390"/>
              <a:ext cx="19321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solidFill>
                    <a:srgbClr val="FF0000"/>
                  </a:solidFill>
                </a:rPr>
                <a:t>Jackson, 3</a:t>
              </a:r>
              <a:r>
                <a:rPr lang="en-US" sz="1200" baseline="30000">
                  <a:solidFill>
                    <a:srgbClr val="FF0000"/>
                  </a:solidFill>
                </a:rPr>
                <a:t>rd</a:t>
              </a:r>
              <a:r>
                <a:rPr lang="en-US" sz="1200">
                  <a:solidFill>
                    <a:srgbClr val="FF0000"/>
                  </a:solidFill>
                </a:rPr>
                <a:t> ed.,  Eq. 14.67</a:t>
              </a: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83C3B49D-3C70-9254-8DCE-27A337B47105}"/>
              </a:ext>
            </a:extLst>
          </p:cNvPr>
          <p:cNvSpPr/>
          <p:nvPr/>
        </p:nvSpPr>
        <p:spPr>
          <a:xfrm>
            <a:off x="3037840" y="1875090"/>
            <a:ext cx="416698" cy="6890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0996AA7-23EE-7B63-30FB-E9E5EAA3AF3D}"/>
              </a:ext>
            </a:extLst>
          </p:cNvPr>
          <p:cNvSpPr/>
          <p:nvPr/>
        </p:nvSpPr>
        <p:spPr>
          <a:xfrm>
            <a:off x="3385154" y="1874661"/>
            <a:ext cx="957651" cy="4130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7197185-6A01-813C-6D65-0FF364F8AA28}"/>
              </a:ext>
            </a:extLst>
          </p:cNvPr>
          <p:cNvSpPr txBox="1"/>
          <p:nvPr/>
        </p:nvSpPr>
        <p:spPr>
          <a:xfrm>
            <a:off x="3132146" y="1834206"/>
            <a:ext cx="1011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electron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1F19131-C874-45A5-C8FF-607BC1FAA931}"/>
              </a:ext>
            </a:extLst>
          </p:cNvPr>
          <p:cNvGrpSpPr/>
          <p:nvPr/>
        </p:nvGrpSpPr>
        <p:grpSpPr>
          <a:xfrm>
            <a:off x="3042971" y="2179965"/>
            <a:ext cx="228085" cy="224824"/>
            <a:chOff x="2038865" y="2913792"/>
            <a:chExt cx="228085" cy="224824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29596D2-BDD2-D520-9558-11BB8D698E8B}"/>
                </a:ext>
              </a:extLst>
            </p:cNvPr>
            <p:cNvSpPr/>
            <p:nvPr/>
          </p:nvSpPr>
          <p:spPr>
            <a:xfrm>
              <a:off x="2038865" y="2913792"/>
              <a:ext cx="228085" cy="2248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79302FA-ABC4-6E58-F47E-BE7EC4A1040F}"/>
                </a:ext>
              </a:extLst>
            </p:cNvPr>
            <p:cNvCxnSpPr/>
            <p:nvPr/>
          </p:nvCxnSpPr>
          <p:spPr>
            <a:xfrm>
              <a:off x="2095500" y="3025775"/>
              <a:ext cx="118744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4965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62" grpId="0" animBg="1"/>
      <p:bldP spid="67" grpId="0"/>
      <p:bldP spid="71" grpId="0" animBg="1"/>
      <p:bldP spid="72" grpId="0" animBg="1"/>
      <p:bldP spid="79" grpId="0"/>
      <p:bldP spid="54" grpId="0"/>
      <p:bldP spid="65" grpId="0"/>
      <p:bldP spid="68" grpId="0"/>
      <p:bldP spid="74" grpId="0"/>
      <p:bldP spid="82" grpId="0"/>
      <p:bldP spid="86" grpId="0"/>
      <p:bldP spid="9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1136A-E337-4F4E-6A27-5BCE4AF2B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90DC132-FA34-DF9B-3725-BA0A671E39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31" y="1073075"/>
            <a:ext cx="5616592" cy="4102686"/>
          </a:xfrm>
          <a:prstGeom prst="rect">
            <a:avLst/>
          </a:prstGeom>
        </p:spPr>
      </p:pic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2802A4A0-D2B3-0D1C-BF2F-E0B613F96C2C}"/>
              </a:ext>
            </a:extLst>
          </p:cNvPr>
          <p:cNvSpPr/>
          <p:nvPr/>
        </p:nvSpPr>
        <p:spPr>
          <a:xfrm>
            <a:off x="5926569" y="695431"/>
            <a:ext cx="6283567" cy="6162569"/>
          </a:xfrm>
          <a:prstGeom prst="roundRect">
            <a:avLst>
              <a:gd name="adj" fmla="val 12461"/>
            </a:avLst>
          </a:prstGeom>
          <a:solidFill>
            <a:srgbClr val="FFFF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4EDB5ED-9280-E87B-35BD-03559C807E94}"/>
              </a:ext>
            </a:extLst>
          </p:cNvPr>
          <p:cNvSpPr txBox="1"/>
          <p:nvPr/>
        </p:nvSpPr>
        <p:spPr>
          <a:xfrm>
            <a:off x="399565" y="631880"/>
            <a:ext cx="53953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J. H. Brownell, J. Walsh, &amp; G. </a:t>
            </a:r>
            <a:r>
              <a:rPr lang="en-US" sz="1400" dirty="0" err="1">
                <a:solidFill>
                  <a:srgbClr val="FF0000"/>
                </a:solidFill>
              </a:rPr>
              <a:t>Doucas</a:t>
            </a:r>
            <a:r>
              <a:rPr lang="en-US" sz="1400" dirty="0">
                <a:solidFill>
                  <a:srgbClr val="FF0000"/>
                </a:solidFill>
              </a:rPr>
              <a:t>, “Spontaneous Smith-Purcell radiation described through induced surface currents,” </a:t>
            </a:r>
            <a:r>
              <a:rPr lang="en-US" sz="1400" i="1" dirty="0">
                <a:solidFill>
                  <a:srgbClr val="FF0000"/>
                </a:solidFill>
              </a:rPr>
              <a:t>Phys. Rev. E </a:t>
            </a:r>
            <a:r>
              <a:rPr lang="en-US" sz="1400" b="1" dirty="0">
                <a:solidFill>
                  <a:srgbClr val="FF0000"/>
                </a:solidFill>
              </a:rPr>
              <a:t>57</a:t>
            </a:r>
            <a:r>
              <a:rPr lang="en-US" sz="1400" dirty="0">
                <a:solidFill>
                  <a:srgbClr val="FF0000"/>
                </a:solidFill>
              </a:rPr>
              <a:t>, 1975 (1998)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A139607-D83B-BCD2-7344-E4660CDBB23A}"/>
              </a:ext>
            </a:extLst>
          </p:cNvPr>
          <p:cNvGrpSpPr/>
          <p:nvPr/>
        </p:nvGrpSpPr>
        <p:grpSpPr>
          <a:xfrm>
            <a:off x="3540263" y="2644987"/>
            <a:ext cx="1565489" cy="958861"/>
            <a:chOff x="3201021" y="3031363"/>
            <a:chExt cx="1565489" cy="95886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1FD04EF1-F1E6-5E60-FE8F-05A60900D53E}"/>
                    </a:ext>
                  </a:extLst>
                </p:cNvPr>
                <p:cNvSpPr txBox="1"/>
                <p:nvPr/>
              </p:nvSpPr>
              <p:spPr>
                <a:xfrm rot="120000">
                  <a:off x="3477439" y="3363444"/>
                  <a:ext cx="1289071" cy="490840"/>
                </a:xfrm>
                <a:prstGeom prst="rect">
                  <a:avLst/>
                </a:prstGeom>
                <a:solidFill>
                  <a:srgbClr val="D2D2D2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accent6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accent6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>
                                <a:solidFill>
                                  <a:schemeClr val="accent6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i="1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chemeClr val="accent6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>
                                <a:solidFill>
                                  <a:schemeClr val="accent6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>
                                <a:solidFill>
                                  <a:schemeClr val="accent6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1FD04EF1-F1E6-5E60-FE8F-05A60900D5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20000">
                  <a:off x="3477439" y="3363444"/>
                  <a:ext cx="1289071" cy="49084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5AE4F4C0-37CF-DBBD-C816-FB3A7CBB40BD}"/>
                </a:ext>
              </a:extLst>
            </p:cNvPr>
            <p:cNvCxnSpPr>
              <a:cxnSpLocks/>
            </p:cNvCxnSpPr>
            <p:nvPr/>
          </p:nvCxnSpPr>
          <p:spPr>
            <a:xfrm rot="120000" flipV="1">
              <a:off x="3201021" y="3031363"/>
              <a:ext cx="747714" cy="958861"/>
            </a:xfrm>
            <a:prstGeom prst="straightConnector1">
              <a:avLst/>
            </a:prstGeom>
            <a:ln w="28575">
              <a:solidFill>
                <a:schemeClr val="accent2">
                  <a:lumMod val="75000"/>
                </a:schemeClr>
              </a:solidFill>
              <a:headEnd type="arrow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873D4FE-C297-8F3D-87C6-A2BB820D54CB}"/>
                  </a:ext>
                </a:extLst>
              </p:cNvPr>
              <p:cNvSpPr txBox="1"/>
              <p:nvPr/>
            </p:nvSpPr>
            <p:spPr>
              <a:xfrm>
                <a:off x="7366306" y="762944"/>
                <a:ext cx="3522014" cy="12665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US" sz="220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𝑊</m:t>
                                      </m:r>
                                    </m:e>
                                    <m:sub>
                                      <m:r>
                                        <a:rPr lang="en-US" sz="22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𝑑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sz="2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Ω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∝</m:t>
                      </m:r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𝑒𝑥𝑝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−2</m:t>
                              </m:r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𝑜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𝑒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p>
                        <m:sSupPr>
                          <m:ctrlP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p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:endParaRPr lang="en-US" i="1" dirty="0">
                  <a:solidFill>
                    <a:srgbClr val="0000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873D4FE-C297-8F3D-87C6-A2BB820D54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6306" y="762944"/>
                <a:ext cx="3522014" cy="12665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Left Brace 4">
            <a:extLst>
              <a:ext uri="{FF2B5EF4-FFF2-40B4-BE49-F238E27FC236}">
                <a16:creationId xmlns:a16="http://schemas.microsoft.com/office/drawing/2014/main" id="{A116A0BE-D4A4-0D86-B783-1C0599FB8909}"/>
              </a:ext>
            </a:extLst>
          </p:cNvPr>
          <p:cNvSpPr/>
          <p:nvPr/>
        </p:nvSpPr>
        <p:spPr>
          <a:xfrm rot="16200000">
            <a:off x="9255454" y="1043448"/>
            <a:ext cx="349514" cy="1368638"/>
          </a:xfrm>
          <a:prstGeom prst="leftBrac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7880572-19D5-0F1F-3B69-BC9D34BA4EDD}"/>
              </a:ext>
            </a:extLst>
          </p:cNvPr>
          <p:cNvSpPr/>
          <p:nvPr/>
        </p:nvSpPr>
        <p:spPr>
          <a:xfrm>
            <a:off x="9987547" y="922039"/>
            <a:ext cx="635269" cy="504327"/>
          </a:xfrm>
          <a:prstGeom prst="ellipse">
            <a:avLst/>
          </a:prstGeom>
          <a:noFill/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678586-C7C9-004B-E8E6-05FB5C8BACF3}"/>
              </a:ext>
            </a:extLst>
          </p:cNvPr>
          <p:cNvSpPr txBox="1"/>
          <p:nvPr/>
        </p:nvSpPr>
        <p:spPr>
          <a:xfrm>
            <a:off x="8643069" y="1879553"/>
            <a:ext cx="17583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</a:rPr>
              <a:t>Decaying exponential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BE3A194-057B-E2DF-B77B-7552C0A61267}"/>
              </a:ext>
            </a:extLst>
          </p:cNvPr>
          <p:cNvCxnSpPr>
            <a:cxnSpLocks/>
            <a:endCxn id="8" idx="5"/>
          </p:cNvCxnSpPr>
          <p:nvPr/>
        </p:nvCxnSpPr>
        <p:spPr>
          <a:xfrm flipH="1" flipV="1">
            <a:off x="10529783" y="1352509"/>
            <a:ext cx="333663" cy="550015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B76BEEC-1C8B-74D7-3E0A-5F304A00007E}"/>
              </a:ext>
            </a:extLst>
          </p:cNvPr>
          <p:cNvSpPr txBox="1"/>
          <p:nvPr/>
        </p:nvSpPr>
        <p:spPr>
          <a:xfrm>
            <a:off x="10214503" y="1890955"/>
            <a:ext cx="19956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</a:rPr>
              <a:t>Grating efficiency (R</a:t>
            </a:r>
            <a:r>
              <a:rPr lang="en-US" sz="2200" baseline="30000" dirty="0">
                <a:solidFill>
                  <a:srgbClr val="000000"/>
                </a:solidFill>
              </a:rPr>
              <a:t>2</a:t>
            </a:r>
            <a:r>
              <a:rPr lang="en-US" sz="2200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15923D9-0BF2-577D-B53A-8062EABBC563}"/>
              </a:ext>
            </a:extLst>
          </p:cNvPr>
          <p:cNvSpPr/>
          <p:nvPr/>
        </p:nvSpPr>
        <p:spPr>
          <a:xfrm>
            <a:off x="9381156" y="1157541"/>
            <a:ext cx="519764" cy="504326"/>
          </a:xfrm>
          <a:prstGeom prst="ellipse">
            <a:avLst/>
          </a:prstGeom>
          <a:noFill/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E8AC64E-6437-4AC8-60AD-74E7931267AD}"/>
              </a:ext>
            </a:extLst>
          </p:cNvPr>
          <p:cNvCxnSpPr>
            <a:cxnSpLocks/>
          </p:cNvCxnSpPr>
          <p:nvPr/>
        </p:nvCxnSpPr>
        <p:spPr>
          <a:xfrm flipV="1">
            <a:off x="7999897" y="1573359"/>
            <a:ext cx="1407479" cy="329165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622DAC0-2FB4-E7C2-019A-B12F110C8172}"/>
                  </a:ext>
                </a:extLst>
              </p:cNvPr>
              <p:cNvSpPr txBox="1"/>
              <p:nvPr/>
            </p:nvSpPr>
            <p:spPr>
              <a:xfrm>
                <a:off x="6356342" y="1809633"/>
                <a:ext cx="222824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>
                    <a:solidFill>
                      <a:srgbClr val="000000"/>
                    </a:solidFill>
                  </a:rPr>
                  <a:t>Evanescent wavelength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200" dirty="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622DAC0-2FB4-E7C2-019A-B12F110C81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6342" y="1809633"/>
                <a:ext cx="2228245" cy="769441"/>
              </a:xfrm>
              <a:prstGeom prst="rect">
                <a:avLst/>
              </a:prstGeom>
              <a:blipFill>
                <a:blip r:embed="rId6"/>
                <a:stretch>
                  <a:fillRect l="-3562" t="-4762" b="-158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0BD8BB1-9B44-99E3-1899-056C8835ACF5}"/>
                  </a:ext>
                </a:extLst>
              </p:cNvPr>
              <p:cNvSpPr txBox="1"/>
              <p:nvPr/>
            </p:nvSpPr>
            <p:spPr>
              <a:xfrm>
                <a:off x="6667985" y="2702130"/>
                <a:ext cx="4897366" cy="948721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d>
                        <m:dPr>
                          <m:ctrlP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𝛾𝜆</m:t>
                          </m:r>
                        </m:num>
                        <m:den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ad>
                            <m:radPr>
                              <m:degHide m:val="on"/>
                              <m:ctrlPr>
                                <a:rPr lang="en-US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US" sz="2400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en-US" sz="2400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sz="2400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sz="2400" b="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400" b="0" i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US" sz="2400" b="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US" sz="2400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  <m:func>
                                    <m:funcPr>
                                      <m:ctrlPr>
                                        <a:rPr lang="en-US" sz="2400" b="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lang="en-US" sz="2400" b="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400" b="0" i="0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sin</m:t>
                                          </m:r>
                                        </m:e>
                                        <m:sup>
                                          <m:r>
                                            <a:rPr lang="en-US" sz="2400" b="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r>
                                        <a:rPr lang="en-US" sz="2400" b="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rad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0BD8BB1-9B44-99E3-1899-056C8835AC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985" y="2702130"/>
                <a:ext cx="4897366" cy="94872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56E61D00-F989-39A4-7642-9883D059036D}"/>
              </a:ext>
            </a:extLst>
          </p:cNvPr>
          <p:cNvSpPr txBox="1"/>
          <p:nvPr/>
        </p:nvSpPr>
        <p:spPr>
          <a:xfrm>
            <a:off x="7909302" y="451089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/>
            <a:endParaRPr lang="en-US" sz="2400" dirty="0">
              <a:solidFill>
                <a:srgbClr val="2318FF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1031269-A3C4-4C89-F9BF-0663A778D153}"/>
              </a:ext>
            </a:extLst>
          </p:cNvPr>
          <p:cNvGrpSpPr/>
          <p:nvPr/>
        </p:nvGrpSpPr>
        <p:grpSpPr>
          <a:xfrm>
            <a:off x="7559419" y="3649199"/>
            <a:ext cx="3266207" cy="476380"/>
            <a:chOff x="6160459" y="3632928"/>
            <a:chExt cx="3266207" cy="47638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FD7217A4-9312-738B-88EF-148DD37AC1C0}"/>
                    </a:ext>
                  </a:extLst>
                </p:cNvPr>
                <p:cNvSpPr txBox="1"/>
                <p:nvPr/>
              </p:nvSpPr>
              <p:spPr>
                <a:xfrm>
                  <a:off x="6160459" y="3647643"/>
                  <a:ext cx="125053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400" b="0" i="1">
                            <a:solidFill>
                              <a:srgbClr val="2318FF"/>
                            </a:solidFill>
                            <a:latin typeface="Cambria Math" panose="02040503050406030204" pitchFamily="18" charset="0"/>
                          </a:rPr>
                          <m:t>≲</m:t>
                        </m:r>
                        <m:sSub>
                          <m:sSubPr>
                            <m:ctrlPr>
                              <a:rPr lang="en-US" sz="2400" b="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sz="2400" b="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rgbClr val="2318FF"/>
                    </a:solidFill>
                  </a:endParaRPr>
                </a:p>
              </p:txBody>
            </p:sp>
          </mc:Choice>
          <mc:Fallback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FD7217A4-9312-738B-88EF-148DD37AC1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60459" y="3647643"/>
                  <a:ext cx="1250535" cy="461665"/>
                </a:xfrm>
                <a:prstGeom prst="rect">
                  <a:avLst/>
                </a:prstGeom>
                <a:blipFill>
                  <a:blip r:embed="rId8"/>
                  <a:stretch>
                    <a:fillRect b="-3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B96B6E-43A5-B12D-EF88-EB938047F4CD}"/>
                </a:ext>
              </a:extLst>
            </p:cNvPr>
            <p:cNvSpPr txBox="1"/>
            <p:nvPr/>
          </p:nvSpPr>
          <p:spPr>
            <a:xfrm>
              <a:off x="7806927" y="3647642"/>
              <a:ext cx="16197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2318FF"/>
                  </a:solidFill>
                </a:rPr>
                <a:t>strong SPR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CBBBE20-196C-A6BD-6FE5-378AB94F6945}"/>
                </a:ext>
              </a:extLst>
            </p:cNvPr>
            <p:cNvSpPr txBox="1"/>
            <p:nvPr/>
          </p:nvSpPr>
          <p:spPr>
            <a:xfrm>
              <a:off x="7290626" y="3632928"/>
              <a:ext cx="4507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2318FF"/>
                  </a:solidFill>
                </a:rPr>
                <a:t>⇒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EB9E01B-CB18-BD7C-E3F0-F04572E1C70C}"/>
                  </a:ext>
                </a:extLst>
              </p:cNvPr>
              <p:cNvSpPr txBox="1"/>
              <p:nvPr/>
            </p:nvSpPr>
            <p:spPr>
              <a:xfrm>
                <a:off x="6092708" y="4177219"/>
                <a:ext cx="471904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i="1" dirty="0">
                    <a:solidFill>
                      <a:srgbClr val="000000"/>
                    </a:solidFill>
                  </a:rPr>
                  <a:t>Decaying exponential =1/e </a:t>
                </a:r>
                <a:r>
                  <a:rPr lang="en-US" sz="2000" i="1" dirty="0">
                    <a:solidFill>
                      <a:srgbClr val="000000"/>
                    </a:solidFill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𝑜</m:t>
                        </m:r>
                      </m:sub>
                    </m:sSub>
                    <m:r>
                      <a:rPr lang="en-US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𝜆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𝑒</m:t>
                        </m:r>
                      </m:sub>
                    </m:sSub>
                    <m:r>
                      <a:rPr lang="en-US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/2</m:t>
                    </m:r>
                  </m:oMath>
                </a14:m>
                <a:endParaRPr lang="en-US" sz="2000" i="1" dirty="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EB9E01B-CB18-BD7C-E3F0-F04572E1C7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2708" y="4177219"/>
                <a:ext cx="4719049" cy="400110"/>
              </a:xfrm>
              <a:prstGeom prst="rect">
                <a:avLst/>
              </a:prstGeom>
              <a:blipFill>
                <a:blip r:embed="rId9"/>
                <a:stretch>
                  <a:fillRect l="-1290" t="-606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F8A0E65-A5DA-CE24-38C4-F58740704F3B}"/>
                  </a:ext>
                </a:extLst>
              </p:cNvPr>
              <p:cNvSpPr txBox="1"/>
              <p:nvPr/>
            </p:nvSpPr>
            <p:spPr>
              <a:xfrm>
                <a:off x="2693093" y="5275713"/>
                <a:ext cx="332658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u="sng" dirty="0">
                    <a:solidFill>
                      <a:srgbClr val="000000"/>
                    </a:solidFill>
                  </a:rPr>
                  <a:t>Ex</a:t>
                </a:r>
                <a:r>
                  <a:rPr lang="en-US" sz="1800" dirty="0">
                    <a:solidFill>
                      <a:srgbClr val="000000"/>
                    </a:solidFill>
                  </a:rPr>
                  <a:t>. For highly relativistic electrons  (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≫1)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</a:rPr>
                  <a:t> and near-normal emission (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80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1800" b="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1) 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</a:rPr>
                  <a:t>:  </a:t>
                </a: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F8A0E65-A5DA-CE24-38C4-F58740704F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093" y="5275713"/>
                <a:ext cx="3326584" cy="923330"/>
              </a:xfrm>
              <a:prstGeom prst="rect">
                <a:avLst/>
              </a:prstGeom>
              <a:blipFill>
                <a:blip r:embed="rId10"/>
                <a:stretch>
                  <a:fillRect l="-1651" t="-3289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E5AA4B7-CECF-EB2B-D5B9-4A5E44CF8583}"/>
                  </a:ext>
                </a:extLst>
              </p:cNvPr>
              <p:cNvSpPr txBox="1"/>
              <p:nvPr/>
            </p:nvSpPr>
            <p:spPr>
              <a:xfrm>
                <a:off x="6092708" y="5719521"/>
                <a:ext cx="2243371" cy="6649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sz="18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  <m:sup>
                          <m:r>
                            <a:rPr lang="en-US" sz="18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p>
                      </m:sSubSup>
                      <m:r>
                        <a:rPr lang="en-US" sz="1800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𝜙</m:t>
                      </m:r>
                      <m:r>
                        <a:rPr lang="en-US" sz="1800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18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180</m:t>
                          </m:r>
                        </m:den>
                      </m:f>
                      <m:r>
                        <a:rPr lang="en-US" sz="1800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sz="1800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𝜋𝜙</m:t>
                          </m:r>
                        </m:den>
                      </m:f>
                    </m:oMath>
                  </m:oMathPara>
                </a14:m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E5AA4B7-CECF-EB2B-D5B9-4A5E44CF85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2708" y="5719521"/>
                <a:ext cx="2243371" cy="66499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39AB9E8-6534-DA97-0FF6-264A8C5852F6}"/>
                  </a:ext>
                </a:extLst>
              </p:cNvPr>
              <p:cNvSpPr txBox="1"/>
              <p:nvPr/>
            </p:nvSpPr>
            <p:spPr>
              <a:xfrm>
                <a:off x="5919783" y="4699848"/>
                <a:ext cx="2237857" cy="6183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sz="18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  <m:sup>
                          <m:r>
                            <a:rPr lang="en-US" sz="18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8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𝑚𝑎𝑥</m:t>
                          </m:r>
                          <m:r>
                            <a:rPr lang="en-US" sz="18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en-US" sz="1800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𝜙</m:t>
                      </m:r>
                      <m:r>
                        <a:rPr lang="en-US" sz="1800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=0)</m:t>
                      </m:r>
                      <m:r>
                        <a:rPr lang="en-US" sz="1800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𝛾𝜆</m:t>
                          </m:r>
                        </m:num>
                        <m:den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39AB9E8-6534-DA97-0FF6-264A8C5852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9783" y="4699848"/>
                <a:ext cx="2237857" cy="61837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Group 38">
            <a:extLst>
              <a:ext uri="{FF2B5EF4-FFF2-40B4-BE49-F238E27FC236}">
                <a16:creationId xmlns:a16="http://schemas.microsoft.com/office/drawing/2014/main" id="{A4524A9E-5A65-0999-D0F4-7DDF461783AD}"/>
              </a:ext>
            </a:extLst>
          </p:cNvPr>
          <p:cNvGrpSpPr/>
          <p:nvPr/>
        </p:nvGrpSpPr>
        <p:grpSpPr>
          <a:xfrm>
            <a:off x="8320488" y="4615167"/>
            <a:ext cx="3732302" cy="867783"/>
            <a:chOff x="8119374" y="4944929"/>
            <a:chExt cx="3732302" cy="86778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D77B65F6-23EB-AB1F-E97C-DFB0698DCBB4}"/>
                    </a:ext>
                  </a:extLst>
                </p:cNvPr>
                <p:cNvSpPr txBox="1"/>
                <p:nvPr/>
              </p:nvSpPr>
              <p:spPr>
                <a:xfrm>
                  <a:off x="8119374" y="5183146"/>
                  <a:ext cx="42191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</mc:Choice>
          <mc:Fallback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D77B65F6-23EB-AB1F-E97C-DFB0698DCB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9374" y="5183146"/>
                  <a:ext cx="421910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1FC89C0-FD11-5E56-FFDC-30BBB52F9F5E}"/>
                </a:ext>
              </a:extLst>
            </p:cNvPr>
            <p:cNvGrpSpPr/>
            <p:nvPr/>
          </p:nvGrpSpPr>
          <p:grpSpPr>
            <a:xfrm>
              <a:off x="8512722" y="4944929"/>
              <a:ext cx="3338954" cy="867783"/>
              <a:chOff x="8512722" y="4944929"/>
              <a:chExt cx="3338954" cy="867783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AC1CAC1A-10E4-44D9-A59C-5B22D86B18D2}"/>
                      </a:ext>
                    </a:extLst>
                  </p:cNvPr>
                  <p:cNvSpPr txBox="1"/>
                  <p:nvPr/>
                </p:nvSpPr>
                <p:spPr>
                  <a:xfrm>
                    <a:off x="8608219" y="4944929"/>
                    <a:ext cx="320049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1.4 </m:t>
                        </m:r>
                        <m:r>
                          <m:rPr>
                            <m:sty m:val="p"/>
                          </m:rPr>
                          <a:rPr lang="en-US" sz="18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mm</m:t>
                        </m:r>
                      </m:oMath>
                    </a14:m>
                    <a:r>
                      <a:rPr lang="en-US" sz="1800" dirty="0">
                        <a:solidFill>
                          <a:srgbClr val="000000"/>
                        </a:solidFill>
                      </a:rPr>
                      <a:t> (</a:t>
                    </a:r>
                    <a14:m>
                      <m:oMath xmlns:m="http://schemas.openxmlformats.org/officeDocument/2006/math"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r>
                          <a:rPr lang="en-US" sz="18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=10 µ</m:t>
                        </m:r>
                        <m:r>
                          <m:rPr>
                            <m:sty m:val="p"/>
                          </m:rPr>
                          <a:rPr lang="en-US" sz="18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</m:oMath>
                    </a14:m>
                    <a:r>
                      <a:rPr lang="en-US" sz="1800" dirty="0">
                        <a:solidFill>
                          <a:srgbClr val="000000"/>
                        </a:solidFill>
                      </a:rPr>
                      <a:t>, </a:t>
                    </a:r>
                    <a14:m>
                      <m:oMath xmlns:m="http://schemas.openxmlformats.org/officeDocument/2006/math"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r>
                          <a:rPr lang="en-US" sz="18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=900</m:t>
                        </m:r>
                      </m:oMath>
                    </a14:m>
                    <a:r>
                      <a:rPr lang="en-US" sz="1800" dirty="0">
                        <a:solidFill>
                          <a:srgbClr val="000000"/>
                        </a:solidFill>
                      </a:rPr>
                      <a:t>) </a:t>
                    </a:r>
                  </a:p>
                </p:txBody>
              </p:sp>
            </mc:Choice>
            <mc:Fallback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AC1CAC1A-10E4-44D9-A59C-5B22D86B18D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608219" y="4944929"/>
                    <a:ext cx="3200492" cy="369332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 t="-8197" r="-762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3" name="Left Brace 42">
                <a:extLst>
                  <a:ext uri="{FF2B5EF4-FFF2-40B4-BE49-F238E27FC236}">
                    <a16:creationId xmlns:a16="http://schemas.microsoft.com/office/drawing/2014/main" id="{918448BC-FE9A-8A61-4FAD-838819768576}"/>
                  </a:ext>
                </a:extLst>
              </p:cNvPr>
              <p:cNvSpPr/>
              <p:nvPr/>
            </p:nvSpPr>
            <p:spPr>
              <a:xfrm>
                <a:off x="8512722" y="4956458"/>
                <a:ext cx="192365" cy="856254"/>
              </a:xfrm>
              <a:prstGeom prst="leftBrac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srgbClr val="000000"/>
                  </a:solidFill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4" name="TextBox 43">
                    <a:extLst>
                      <a:ext uri="{FF2B5EF4-FFF2-40B4-BE49-F238E27FC236}">
                        <a16:creationId xmlns:a16="http://schemas.microsoft.com/office/drawing/2014/main" id="{E01D05BF-F328-5D73-C91A-A0A4F0843E36}"/>
                      </a:ext>
                    </a:extLst>
                  </p:cNvPr>
                  <p:cNvSpPr txBox="1"/>
                  <p:nvPr/>
                </p:nvSpPr>
                <p:spPr>
                  <a:xfrm>
                    <a:off x="8614315" y="5371649"/>
                    <a:ext cx="323736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sz="1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en-US" sz="18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.1 </m:t>
                        </m:r>
                        <m:r>
                          <m:rPr>
                            <m:sty m:val="p"/>
                          </m:rPr>
                          <a:rPr lang="en-US" sz="18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cm</m:t>
                        </m:r>
                      </m:oMath>
                    </a14:m>
                    <a:r>
                      <a:rPr lang="en-US" sz="1800" dirty="0">
                        <a:solidFill>
                          <a:srgbClr val="000000"/>
                        </a:solidFill>
                      </a:rPr>
                      <a:t> (</a:t>
                    </a:r>
                    <a14:m>
                      <m:oMath xmlns:m="http://schemas.openxmlformats.org/officeDocument/2006/math"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r>
                          <a:rPr lang="en-US" sz="18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=10 µ</m:t>
                        </m:r>
                        <m:r>
                          <m:rPr>
                            <m:sty m:val="p"/>
                          </m:rPr>
                          <a:rPr lang="en-US" sz="18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</m:oMath>
                    </a14:m>
                    <a:r>
                      <a:rPr lang="en-US" sz="1800" dirty="0">
                        <a:solidFill>
                          <a:srgbClr val="000000"/>
                        </a:solidFill>
                      </a:rPr>
                      <a:t>, </a:t>
                    </a:r>
                    <a14:m>
                      <m:oMath xmlns:m="http://schemas.openxmlformats.org/officeDocument/2006/math"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r>
                          <a:rPr lang="en-US" sz="18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=2000</m:t>
                        </m:r>
                      </m:oMath>
                    </a14:m>
                    <a:r>
                      <a:rPr lang="en-US" sz="1800" dirty="0">
                        <a:solidFill>
                          <a:srgbClr val="000000"/>
                        </a:solidFill>
                      </a:rPr>
                      <a:t>) </a:t>
                    </a:r>
                  </a:p>
                </p:txBody>
              </p:sp>
            </mc:Choice>
            <mc:Fallback>
              <p:sp>
                <p:nvSpPr>
                  <p:cNvPr id="44" name="TextBox 43">
                    <a:extLst>
                      <a:ext uri="{FF2B5EF4-FFF2-40B4-BE49-F238E27FC236}">
                        <a16:creationId xmlns:a16="http://schemas.microsoft.com/office/drawing/2014/main" id="{E01D05BF-F328-5D73-C91A-A0A4F0843E3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614315" y="5371649"/>
                    <a:ext cx="3237361" cy="369332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 t="-8197" r="-75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8AA6A1B-3476-BA31-563E-7966654943C6}"/>
              </a:ext>
            </a:extLst>
          </p:cNvPr>
          <p:cNvGrpSpPr/>
          <p:nvPr/>
        </p:nvGrpSpPr>
        <p:grpSpPr>
          <a:xfrm>
            <a:off x="8339473" y="5612646"/>
            <a:ext cx="3904129" cy="886071"/>
            <a:chOff x="8154378" y="5902001"/>
            <a:chExt cx="3904129" cy="88607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39722BC6-ED88-43AE-9E77-485E04A9FA2E}"/>
                    </a:ext>
                  </a:extLst>
                </p:cNvPr>
                <p:cNvSpPr txBox="1"/>
                <p:nvPr/>
              </p:nvSpPr>
              <p:spPr>
                <a:xfrm>
                  <a:off x="8154378" y="6158506"/>
                  <a:ext cx="42191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</mc:Choice>
          <mc:Fallback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39722BC6-ED88-43AE-9E77-485E04A9FA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4378" y="6158506"/>
                  <a:ext cx="421910" cy="36933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Left Brace 48">
              <a:extLst>
                <a:ext uri="{FF2B5EF4-FFF2-40B4-BE49-F238E27FC236}">
                  <a16:creationId xmlns:a16="http://schemas.microsoft.com/office/drawing/2014/main" id="{39200D22-339C-76AE-34BE-0E7A0ED354C7}"/>
                </a:ext>
              </a:extLst>
            </p:cNvPr>
            <p:cNvSpPr/>
            <p:nvPr/>
          </p:nvSpPr>
          <p:spPr>
            <a:xfrm>
              <a:off x="8518230" y="5931818"/>
              <a:ext cx="192365" cy="856254"/>
            </a:xfrm>
            <a:prstGeom prst="leftBrac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rgbClr val="000000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1B126343-7CD4-F6B6-9726-BDDA91C83AE7}"/>
                    </a:ext>
                  </a:extLst>
                </p:cNvPr>
                <p:cNvSpPr txBox="1"/>
                <p:nvPr/>
              </p:nvSpPr>
              <p:spPr>
                <a:xfrm>
                  <a:off x="8595439" y="5902001"/>
                  <a:ext cx="332873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1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sz="1800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.09 </m:t>
                      </m:r>
                      <m:r>
                        <m:rPr>
                          <m:sty m:val="p"/>
                        </m:rPr>
                        <a:rPr lang="en-US" sz="1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mm</m:t>
                      </m:r>
                    </m:oMath>
                  </a14:m>
                  <a:r>
                    <a:rPr lang="en-US" sz="1800" dirty="0">
                      <a:solidFill>
                        <a:srgbClr val="000000"/>
                      </a:solidFill>
                    </a:rPr>
                    <a:t> (</a:t>
                  </a:r>
                  <a14:m>
                    <m:oMath xmlns:m="http://schemas.openxmlformats.org/officeDocument/2006/math">
                      <m:r>
                        <a:rPr 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sz="1800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 µ</m:t>
                      </m:r>
                      <m:r>
                        <m:rPr>
                          <m:sty m:val="p"/>
                        </m:rPr>
                        <a:rPr lang="en-US" sz="1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</m:t>
                      </m:r>
                    </m:oMath>
                  </a14:m>
                  <a:r>
                    <a:rPr lang="en-US" sz="1800" dirty="0">
                      <a:solidFill>
                        <a:srgbClr val="000000"/>
                      </a:solidFill>
                    </a:rPr>
                    <a:t>, </a:t>
                  </a:r>
                  <a14:m>
                    <m:oMath xmlns:m="http://schemas.openxmlformats.org/officeDocument/2006/math">
                      <m:r>
                        <a:rPr 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US" sz="1800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=900</m:t>
                      </m:r>
                    </m:oMath>
                  </a14:m>
                  <a:r>
                    <a:rPr lang="en-US" sz="1800" dirty="0">
                      <a:solidFill>
                        <a:srgbClr val="000000"/>
                      </a:solidFill>
                    </a:rPr>
                    <a:t>) </a:t>
                  </a:r>
                </a:p>
              </p:txBody>
            </p:sp>
          </mc:Choice>
          <mc:Fallback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1B126343-7CD4-F6B6-9726-BDDA91C83A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95439" y="5902001"/>
                  <a:ext cx="3328732" cy="369332"/>
                </a:xfrm>
                <a:prstGeom prst="rect">
                  <a:avLst/>
                </a:prstGeom>
                <a:blipFill>
                  <a:blip r:embed="rId17"/>
                  <a:stretch>
                    <a:fillRect t="-10000" r="-733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740E2D99-4475-30DD-3909-5599521ED2E0}"/>
                    </a:ext>
                  </a:extLst>
                </p:cNvPr>
                <p:cNvSpPr txBox="1"/>
                <p:nvPr/>
              </p:nvSpPr>
              <p:spPr>
                <a:xfrm>
                  <a:off x="8601535" y="6347009"/>
                  <a:ext cx="34569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1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sz="1800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.09 </m:t>
                      </m:r>
                      <m:r>
                        <m:rPr>
                          <m:sty m:val="p"/>
                        </m:rPr>
                        <a:rPr lang="en-US" sz="1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mm</m:t>
                      </m:r>
                    </m:oMath>
                  </a14:m>
                  <a:r>
                    <a:rPr lang="en-US" sz="1800" dirty="0">
                      <a:solidFill>
                        <a:srgbClr val="000000"/>
                      </a:solidFill>
                    </a:rPr>
                    <a:t> (</a:t>
                  </a:r>
                  <a14:m>
                    <m:oMath xmlns:m="http://schemas.openxmlformats.org/officeDocument/2006/math">
                      <m:r>
                        <a:rPr 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sz="1800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 µ</m:t>
                      </m:r>
                      <m:r>
                        <m:rPr>
                          <m:sty m:val="p"/>
                        </m:rPr>
                        <a:rPr lang="en-US" sz="1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</m:t>
                      </m:r>
                    </m:oMath>
                  </a14:m>
                  <a:r>
                    <a:rPr lang="en-US" sz="1800" dirty="0">
                      <a:solidFill>
                        <a:srgbClr val="000000"/>
                      </a:solidFill>
                    </a:rPr>
                    <a:t>, </a:t>
                  </a:r>
                  <a14:m>
                    <m:oMath xmlns:m="http://schemas.openxmlformats.org/officeDocument/2006/math">
                      <m:r>
                        <a:rPr 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US" sz="1800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=2000</m:t>
                      </m:r>
                    </m:oMath>
                  </a14:m>
                  <a:r>
                    <a:rPr lang="en-US" sz="1800" dirty="0">
                      <a:solidFill>
                        <a:srgbClr val="000000"/>
                      </a:solidFill>
                    </a:rPr>
                    <a:t>) </a:t>
                  </a:r>
                </a:p>
              </p:txBody>
            </p:sp>
          </mc:Choice>
          <mc:Fallback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740E2D99-4475-30DD-3909-5599521ED2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01535" y="6347009"/>
                  <a:ext cx="3456972" cy="369332"/>
                </a:xfrm>
                <a:prstGeom prst="rect">
                  <a:avLst/>
                </a:prstGeom>
                <a:blipFill>
                  <a:blip r:embed="rId18"/>
                  <a:stretch>
                    <a:fillRect t="-10000" r="-705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C1E7333F-AC07-F1A9-03BF-6F7C5F7DFC6E}"/>
              </a:ext>
            </a:extLst>
          </p:cNvPr>
          <p:cNvSpPr txBox="1"/>
          <p:nvPr/>
        </p:nvSpPr>
        <p:spPr>
          <a:xfrm>
            <a:off x="10818420" y="4103411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460 MeV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36A462F7-D172-DB29-5164-FD611FED155D}"/>
              </a:ext>
            </a:extLst>
          </p:cNvPr>
          <p:cNvCxnSpPr>
            <a:cxnSpLocks/>
          </p:cNvCxnSpPr>
          <p:nvPr/>
        </p:nvCxnSpPr>
        <p:spPr>
          <a:xfrm>
            <a:off x="11499915" y="4484000"/>
            <a:ext cx="0" cy="186657"/>
          </a:xfrm>
          <a:prstGeom prst="straightConnector1">
            <a:avLst/>
          </a:prstGeom>
          <a:ln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EA9D6665-DEF8-1778-7EF5-63F28B1CF65B}"/>
              </a:ext>
            </a:extLst>
          </p:cNvPr>
          <p:cNvSpPr txBox="1"/>
          <p:nvPr/>
        </p:nvSpPr>
        <p:spPr>
          <a:xfrm>
            <a:off x="10922569" y="538645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 GeV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D3AAF18D-F053-7652-1B6B-DCA0E4BB4114}"/>
              </a:ext>
            </a:extLst>
          </p:cNvPr>
          <p:cNvSpPr/>
          <p:nvPr/>
        </p:nvSpPr>
        <p:spPr>
          <a:xfrm>
            <a:off x="3030777" y="1460886"/>
            <a:ext cx="416698" cy="6890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6A5E3748-DAE9-C0EA-93AA-06D539B54900}"/>
              </a:ext>
            </a:extLst>
          </p:cNvPr>
          <p:cNvGrpSpPr/>
          <p:nvPr/>
        </p:nvGrpSpPr>
        <p:grpSpPr>
          <a:xfrm>
            <a:off x="3011041" y="1748450"/>
            <a:ext cx="228085" cy="224824"/>
            <a:chOff x="2038865" y="2913792"/>
            <a:chExt cx="228085" cy="224824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BAC49B2C-209D-1AC4-3151-77243552169C}"/>
                </a:ext>
              </a:extLst>
            </p:cNvPr>
            <p:cNvSpPr/>
            <p:nvPr/>
          </p:nvSpPr>
          <p:spPr>
            <a:xfrm>
              <a:off x="2038865" y="2913792"/>
              <a:ext cx="228085" cy="2248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11D7CC42-EA50-8C20-54FE-2ABBB5742548}"/>
                </a:ext>
              </a:extLst>
            </p:cNvPr>
            <p:cNvCxnSpPr/>
            <p:nvPr/>
          </p:nvCxnSpPr>
          <p:spPr>
            <a:xfrm>
              <a:off x="2095500" y="3025775"/>
              <a:ext cx="118744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7" name="Rectangle 96">
            <a:extLst>
              <a:ext uri="{FF2B5EF4-FFF2-40B4-BE49-F238E27FC236}">
                <a16:creationId xmlns:a16="http://schemas.microsoft.com/office/drawing/2014/main" id="{E111EE11-A029-B322-961D-FF327727F2D9}"/>
              </a:ext>
            </a:extLst>
          </p:cNvPr>
          <p:cNvSpPr/>
          <p:nvPr/>
        </p:nvSpPr>
        <p:spPr>
          <a:xfrm>
            <a:off x="3378091" y="1460457"/>
            <a:ext cx="957651" cy="4130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39B00C92-FD2D-5490-B8B5-8B7E178864D0}"/>
              </a:ext>
            </a:extLst>
          </p:cNvPr>
          <p:cNvSpPr txBox="1"/>
          <p:nvPr/>
        </p:nvSpPr>
        <p:spPr>
          <a:xfrm>
            <a:off x="3125083" y="1420002"/>
            <a:ext cx="1011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electron</a:t>
            </a:r>
          </a:p>
        </p:txBody>
      </p:sp>
    </p:spTree>
    <p:extLst>
      <p:ext uri="{BB962C8B-B14F-4D97-AF65-F5344CB8AC3E}">
        <p14:creationId xmlns:p14="http://schemas.microsoft.com/office/powerpoint/2010/main" val="19136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2" grpId="0"/>
      <p:bldP spid="20" grpId="0"/>
      <p:bldP spid="22" grpId="0" animBg="1"/>
      <p:bldP spid="35" grpId="0"/>
      <p:bldP spid="46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C564B6-9A75-1595-8B1E-86D134B47E3B}"/>
              </a:ext>
            </a:extLst>
          </p:cNvPr>
          <p:cNvSpPr txBox="1"/>
          <p:nvPr/>
        </p:nvSpPr>
        <p:spPr>
          <a:xfrm>
            <a:off x="2933700" y="50800"/>
            <a:ext cx="61764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/>
              <a:t>Incoherent vs. Coherent SPR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6767994-5515-D469-8320-CDBBFFFA1F0B}"/>
              </a:ext>
            </a:extLst>
          </p:cNvPr>
          <p:cNvGrpSpPr/>
          <p:nvPr/>
        </p:nvGrpSpPr>
        <p:grpSpPr>
          <a:xfrm>
            <a:off x="153841" y="737320"/>
            <a:ext cx="3904070" cy="5010090"/>
            <a:chOff x="35960" y="1339910"/>
            <a:chExt cx="3904070" cy="5010090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65DC5587-D428-08B3-01AE-977C303A2822}"/>
                </a:ext>
              </a:extLst>
            </p:cNvPr>
            <p:cNvSpPr/>
            <p:nvPr/>
          </p:nvSpPr>
          <p:spPr>
            <a:xfrm>
              <a:off x="86880" y="1339910"/>
              <a:ext cx="3632323" cy="5010090"/>
            </a:xfrm>
            <a:prstGeom prst="roundRect">
              <a:avLst>
                <a:gd name="adj" fmla="val 6187"/>
              </a:avLst>
            </a:prstGeom>
            <a:solidFill>
              <a:schemeClr val="accent6">
                <a:lumMod val="60000"/>
                <a:lumOff val="40000"/>
                <a:alpha val="2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DFEB23BC-C8BA-3DD9-FBF5-3FB435E6294E}"/>
                    </a:ext>
                  </a:extLst>
                </p:cNvPr>
                <p:cNvSpPr txBox="1"/>
                <p:nvPr/>
              </p:nvSpPr>
              <p:spPr>
                <a:xfrm>
                  <a:off x="2166618" y="1935032"/>
                  <a:ext cx="16130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sz="1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𝑆𝑃𝑅</m:t>
                            </m:r>
                          </m:sub>
                        </m:sSub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r>
                          <a:rPr lang="en-US" sz="1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 µ</m:t>
                        </m:r>
                        <m:r>
                          <m:rPr>
                            <m:sty m:val="p"/>
                          </m:rPr>
                          <a:rPr lang="en-US" sz="18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DFEB23BC-C8BA-3DD9-FBF5-3FB435E629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6618" y="1935032"/>
                  <a:ext cx="1613006" cy="369332"/>
                </a:xfrm>
                <a:prstGeom prst="rect">
                  <a:avLst/>
                </a:prstGeom>
                <a:blipFill>
                  <a:blip r:embed="rId3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65D95781-10C1-4042-0B61-C4CFEFCD18C8}"/>
                    </a:ext>
                  </a:extLst>
                </p:cNvPr>
                <p:cNvSpPr txBox="1"/>
                <p:nvPr/>
              </p:nvSpPr>
              <p:spPr>
                <a:xfrm>
                  <a:off x="38351" y="4140656"/>
                  <a:ext cx="1327543" cy="12003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1800" b="0" i="1">
                            <a:latin typeface="Cambria Math" panose="02040503050406030204" pitchFamily="18" charset="0"/>
                          </a:rPr>
                          <m:t>=10 µ</m:t>
                        </m:r>
                        <m:r>
                          <m:rPr>
                            <m:sty m:val="p"/>
                          </m:rPr>
                          <a:rPr lang="en-US" sz="1800" b="0" i="0">
                            <a:latin typeface="Cambria Math" panose="02040503050406030204" pitchFamily="18" charset="0"/>
                          </a:rPr>
                          <m:t>m</m:t>
                        </m:r>
                      </m:oMath>
                    </m:oMathPara>
                  </a14:m>
                  <a:endParaRPr lang="en-US" sz="180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18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800" b="0" i="1">
                            <a:latin typeface="Cambria Math" panose="02040503050406030204" pitchFamily="18" charset="0"/>
                          </a:rPr>
                          <m:t>=0.42</m:t>
                        </m:r>
                      </m:oMath>
                    </m:oMathPara>
                  </a14:m>
                  <a:endParaRPr lang="en-US" sz="1800" b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sz="1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=27˚</m:t>
                        </m:r>
                      </m:oMath>
                    </m:oMathPara>
                  </a14:m>
                  <a:endParaRPr lang="en-US" sz="1800" b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1800" b="0" i="1">
                            <a:latin typeface="Cambria Math" panose="02040503050406030204" pitchFamily="18" charset="0"/>
                          </a:rPr>
                          <m:t>=2.5 </m:t>
                        </m:r>
                        <m:r>
                          <m:rPr>
                            <m:sty m:val="p"/>
                          </m:rPr>
                          <a:rPr lang="en-US" sz="1800" b="0" i="0">
                            <a:latin typeface="Cambria Math" panose="02040503050406030204" pitchFamily="18" charset="0"/>
                          </a:rPr>
                          <m:t>cm</m:t>
                        </m:r>
                      </m:oMath>
                    </m:oMathPara>
                  </a14:m>
                  <a:endParaRPr lang="en-US" sz="180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65D95781-10C1-4042-0B61-C4CFEFCD18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351" y="4140656"/>
                  <a:ext cx="1327543" cy="12003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FE37A14-AB08-78B0-E709-92023611C33D}"/>
                </a:ext>
              </a:extLst>
            </p:cNvPr>
            <p:cNvSpPr txBox="1"/>
            <p:nvPr/>
          </p:nvSpPr>
          <p:spPr>
            <a:xfrm>
              <a:off x="239280" y="3834824"/>
              <a:ext cx="1095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u="sng"/>
                <a:t>grating</a:t>
              </a:r>
              <a:r>
                <a:rPr lang="en-US" sz="1800"/>
                <a:t>: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A598749-CBFC-C43C-4C06-E29687D0688A}"/>
                </a:ext>
              </a:extLst>
            </p:cNvPr>
            <p:cNvSpPr txBox="1"/>
            <p:nvPr/>
          </p:nvSpPr>
          <p:spPr>
            <a:xfrm>
              <a:off x="1263909" y="3818826"/>
              <a:ext cx="26761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u="sng" dirty="0"/>
                <a:t>Detection geometry</a:t>
              </a:r>
              <a:r>
                <a:rPr lang="en-US" sz="1800" u="sng" dirty="0"/>
                <a:t>: 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A9B54F6-2AD8-2567-CDD9-66E2A4DC8880}"/>
                    </a:ext>
                  </a:extLst>
                </p:cNvPr>
                <p:cNvSpPr txBox="1"/>
                <p:nvPr/>
              </p:nvSpPr>
              <p:spPr>
                <a:xfrm>
                  <a:off x="1810191" y="4197410"/>
                  <a:ext cx="103265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  <m:r>
                          <a:rPr lang="en-US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r>
                          <a:rPr lang="en-US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𝟗𝟎</m:t>
                        </m:r>
                        <m:r>
                          <a:rPr lang="en-US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˚</m:t>
                        </m:r>
                      </m:oMath>
                    </m:oMathPara>
                  </a14:m>
                  <a:endParaRPr lang="en-US" sz="1800" b="1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A9B54F6-2AD8-2567-CDD9-66E2A4DC88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10191" y="4197410"/>
                  <a:ext cx="1032655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725A8EC0-BB9E-BAEA-27A6-74D10E7AC6F9}"/>
                    </a:ext>
                  </a:extLst>
                </p:cNvPr>
                <p:cNvSpPr txBox="1"/>
                <p:nvPr/>
              </p:nvSpPr>
              <p:spPr>
                <a:xfrm>
                  <a:off x="1810191" y="4449009"/>
                  <a:ext cx="83721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≈0</m:t>
                        </m:r>
                      </m:oMath>
                    </m:oMathPara>
                  </a14:m>
                  <a:endParaRPr lang="en-US" sz="180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725A8EC0-BB9E-BAEA-27A6-74D10E7AC6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10191" y="4449009"/>
                  <a:ext cx="837217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B9FBEF0-1D58-CBA8-EE79-2F43A8E883D8}"/>
                    </a:ext>
                  </a:extLst>
                </p:cNvPr>
                <p:cNvSpPr txBox="1"/>
                <p:nvPr/>
              </p:nvSpPr>
              <p:spPr>
                <a:xfrm>
                  <a:off x="1514945" y="4720054"/>
                  <a:ext cx="22985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1800" b="0" i="1">
                                <a:latin typeface="Cambria Math" panose="02040503050406030204" pitchFamily="18" charset="0"/>
                              </a:rPr>
                              <m:t>𝑑𝑒𝑡</m:t>
                            </m:r>
                          </m:sub>
                        </m:sSub>
                        <m:r>
                          <a:rPr lang="en-US" sz="1800" b="0" i="1">
                            <a:latin typeface="Cambria Math" panose="02040503050406030204" pitchFamily="18" charset="0"/>
                          </a:rPr>
                          <m:t>=0.7</m:t>
                        </m:r>
                        <m:r>
                          <a:rPr lang="en-US" sz="1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sz="1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1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−4</m:t>
                            </m:r>
                          </m:sup>
                        </m:sSup>
                        <m:r>
                          <a:rPr lang="en-US" sz="1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18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sr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B9FBEF0-1D58-CBA8-EE79-2F43A8E883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4945" y="4720054"/>
                  <a:ext cx="2298578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6FDDF08-3CBE-B2A0-3A10-CD441623FD5E}"/>
                </a:ext>
              </a:extLst>
            </p:cNvPr>
            <p:cNvSpPr txBox="1"/>
            <p:nvPr/>
          </p:nvSpPr>
          <p:spPr>
            <a:xfrm>
              <a:off x="165100" y="1346200"/>
              <a:ext cx="12105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/>
                <a:t>Example: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B44A97-E501-3FCA-093D-428B265F60E7}"/>
                </a:ext>
              </a:extLst>
            </p:cNvPr>
            <p:cNvSpPr txBox="1"/>
            <p:nvPr/>
          </p:nvSpPr>
          <p:spPr>
            <a:xfrm>
              <a:off x="87246" y="2077531"/>
              <a:ext cx="19672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u="sng" dirty="0"/>
                <a:t>electron bunch</a:t>
              </a:r>
              <a:r>
                <a:rPr lang="en-US" sz="1800" dirty="0"/>
                <a:t>: 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931C500-92B9-0E27-9D7E-09B212B151D2}"/>
                    </a:ext>
                  </a:extLst>
                </p:cNvPr>
                <p:cNvSpPr txBox="1"/>
                <p:nvPr/>
              </p:nvSpPr>
              <p:spPr>
                <a:xfrm>
                  <a:off x="35960" y="2413576"/>
                  <a:ext cx="3081421" cy="12003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800">
                      <a:ea typeface="Cambria Math" panose="02040503050406030204" pitchFamily="18" charset="0"/>
                    </a:rPr>
                    <a:t>   </a:t>
                  </a:r>
                  <a14:m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≈900  (</m:t>
                      </m:r>
                      <m:sSub>
                        <m:sSubPr>
                          <m:ctrlPr>
                            <a:rPr lang="en-US" sz="1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1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≈450 </m:t>
                      </m:r>
                      <m:r>
                        <m:rPr>
                          <m:sty m:val="p"/>
                        </m:rPr>
                        <a:rPr lang="en-US" sz="1800" b="0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MeV</m:t>
                      </m:r>
                      <m:r>
                        <a:rPr lang="en-US" sz="1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sz="1800"/>
                </a:p>
                <a:p>
                  <a:r>
                    <a:rPr lang="en-US" sz="1800" b="0"/>
                    <a:t>  </a:t>
                  </a:r>
                  <a14:m>
                    <m:oMath xmlns:m="http://schemas.openxmlformats.org/officeDocument/2006/math">
                      <m:r>
                        <a:rPr lang="en-US" sz="18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18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≈3 × </m:t>
                      </m:r>
                      <m:sSup>
                        <m:sSupPr>
                          <m:ctrlPr>
                            <a:rPr lang="en-US" sz="1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1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  <m:r>
                        <a:rPr lang="en-US" sz="1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1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sz="1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≈0.5</m:t>
                          </m:r>
                          <m:r>
                            <a:rPr lang="en-US" sz="1800" b="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1800" b="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nC</m:t>
                          </m:r>
                        </m:e>
                      </m:d>
                    </m:oMath>
                  </a14:m>
                  <a:endParaRPr lang="en-US" sz="1800" b="0">
                    <a:ea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800" b="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r>
                          <a:rPr lang="en-US" sz="1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 µ</m:t>
                        </m:r>
                        <m:r>
                          <a:rPr lang="en-US" sz="1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sz="1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d>
                          <m:dPr>
                            <m:ctrlPr>
                              <a:rPr lang="en-US" sz="1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lin"/>
                                <m:ctrlPr>
                                  <a:rPr lang="en-US" sz="18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18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𝑐</m:t>
                                </m:r>
                              </m:den>
                            </m:f>
                            <m:r>
                              <a:rPr lang="en-US" sz="1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≈10 </m:t>
                            </m:r>
                            <m:r>
                              <m:rPr>
                                <m:sty m:val="p"/>
                              </m:rPr>
                              <a:rPr lang="en-US" sz="1800" b="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fs</m:t>
                            </m:r>
                          </m:e>
                        </m:d>
                      </m:oMath>
                    </m:oMathPara>
                  </a14:m>
                  <a:endParaRPr lang="en-US" sz="1800" b="0">
                    <a:ea typeface="Cambria Math" panose="02040503050406030204" pitchFamily="18" charset="0"/>
                  </a:endParaRPr>
                </a:p>
                <a:p>
                  <a:r>
                    <a:rPr lang="en-US" sz="1800"/>
                    <a:t>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1800" b="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1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200 µ</m:t>
                      </m:r>
                      <m:r>
                        <m:rPr>
                          <m:sty m:val="p"/>
                        </m:rPr>
                        <a:rPr lang="en-US" sz="1800" b="0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</m:t>
                      </m:r>
                    </m:oMath>
                  </a14:m>
                  <a:r>
                    <a:rPr lang="en-US" sz="1800"/>
                    <a:t> </a:t>
                  </a: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931C500-92B9-0E27-9D7E-09B212B151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60" y="2413576"/>
                  <a:ext cx="3081421" cy="1200329"/>
                </a:xfrm>
                <a:prstGeom prst="rect">
                  <a:avLst/>
                </a:prstGeom>
                <a:blipFill>
                  <a:blip r:embed="rId8"/>
                  <a:stretch>
                    <a:fillRect b="-3147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6B860E1-160E-CC0D-0F7F-CF780597F714}"/>
                </a:ext>
              </a:extLst>
            </p:cNvPr>
            <p:cNvSpPr txBox="1"/>
            <p:nvPr/>
          </p:nvSpPr>
          <p:spPr>
            <a:xfrm>
              <a:off x="137560" y="1714500"/>
              <a:ext cx="25827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/>
                <a:t>detected wavelength</a:t>
              </a:r>
              <a:r>
                <a:rPr lang="en-US" sz="1800" dirty="0"/>
                <a:t>: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A819FCB-B420-FE80-FDCB-A9076EB6EE14}"/>
                </a:ext>
              </a:extLst>
            </p:cNvPr>
            <p:cNvSpPr txBox="1"/>
            <p:nvPr/>
          </p:nvSpPr>
          <p:spPr>
            <a:xfrm>
              <a:off x="226580" y="5321300"/>
              <a:ext cx="22878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u="sng" dirty="0"/>
                <a:t>derived quantities</a:t>
              </a:r>
              <a:r>
                <a:rPr lang="en-US" sz="1800" dirty="0"/>
                <a:t>: 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8B62C84B-87CC-3A3B-6EFD-9FADC48AB48E}"/>
                    </a:ext>
                  </a:extLst>
                </p:cNvPr>
                <p:cNvSpPr txBox="1"/>
                <p:nvPr/>
              </p:nvSpPr>
              <p:spPr>
                <a:xfrm>
                  <a:off x="251860" y="5613400"/>
                  <a:ext cx="151695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sz="18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18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1.4 </m:t>
                        </m:r>
                        <m:r>
                          <m:rPr>
                            <m:sty m:val="p"/>
                          </m:rPr>
                          <a:rPr lang="en-US" sz="18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mm</m:t>
                        </m:r>
                      </m:oMath>
                    </m:oMathPara>
                  </a14:m>
                  <a:endParaRPr lang="en-US" sz="180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8B62C84B-87CC-3A3B-6EFD-9FADC48AB4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860" y="5613400"/>
                  <a:ext cx="1516954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A74C445D-032E-04BD-3004-C2567302757D}"/>
                    </a:ext>
                  </a:extLst>
                </p:cNvPr>
                <p:cNvSpPr txBox="1"/>
                <p:nvPr/>
              </p:nvSpPr>
              <p:spPr>
                <a:xfrm>
                  <a:off x="86880" y="5892800"/>
                  <a:ext cx="194360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1800" b="0" i="1">
                                <a:latin typeface="Cambria Math" panose="02040503050406030204" pitchFamily="18" charset="0"/>
                              </a:rPr>
                              <m:t>𝑖𝑛𝑐</m:t>
                            </m:r>
                          </m:sub>
                        </m:sSub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1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𝑐𝑜h</m:t>
                            </m:r>
                          </m:sub>
                        </m:sSub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r>
                          <a:rPr lang="en-US" sz="1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0.6</m:t>
                        </m:r>
                      </m:oMath>
                    </m:oMathPara>
                  </a14:m>
                  <a:endParaRPr lang="en-US" sz="1800"/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A74C445D-032E-04BD-3004-C256730275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880" y="5892800"/>
                  <a:ext cx="1943609" cy="369332"/>
                </a:xfrm>
                <a:prstGeom prst="rect">
                  <a:avLst/>
                </a:prstGeom>
                <a:blipFill>
                  <a:blip r:embed="rId10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AC8D1B4-B970-4557-701A-45AC6044668E}"/>
                  </a:ext>
                </a:extLst>
              </p:cNvPr>
              <p:cNvSpPr txBox="1"/>
              <p:nvPr/>
            </p:nvSpPr>
            <p:spPr>
              <a:xfrm>
                <a:off x="3754984" y="1111371"/>
                <a:ext cx="3756733" cy="10029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𝑆𝑃𝑅</m:t>
                          </m:r>
                        </m:sub>
                      </m:sSub>
                      <m:r>
                        <a:rPr lang="en-US" sz="20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nary>
                        <m:naryPr>
                          <m:limLoc m:val="undOvr"/>
                          <m:ctrlPr>
                            <a:rPr lang="en-US" sz="2000" b="0" i="1">
                              <a:solidFill>
                                <a:srgbClr val="2318FF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</a:rPr>
                                <m:t>𝑑𝑒𝑡</m:t>
                              </m:r>
                            </m:sub>
                          </m:sSub>
                        </m:sub>
                        <m:sup>
                          <m:r>
                            <a:rPr lang="en-US" sz="20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p>
                        <m:e>
                          <m:sSub>
                            <m:sSubPr>
                              <m:ctrlPr>
                                <a:rPr lang="en-US" sz="2000" b="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000" b="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</a:rPr>
                                <m:t>𝑖𝑛𝑐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200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ctrlPr>
                                    <a:rPr lang="en-US" sz="2000" i="1">
                                      <a:solidFill>
                                        <a:srgbClr val="2318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000" i="1">
                                          <a:solidFill>
                                            <a:srgbClr val="2318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rgbClr val="2318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𝑑𝑊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rgbClr val="2318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l-GR" sz="2000" i="1">
                                          <a:solidFill>
                                            <a:srgbClr val="2318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Ω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b>
                              <m:r>
                                <a:rPr lang="en-US" sz="200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00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2318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2000" i="1">
                                          <a:solidFill>
                                            <a:srgbClr val="2318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2318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2318FF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00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  <m:r>
                            <a:rPr lang="en-US" sz="2000" b="0" i="1">
                              <a:solidFill>
                                <a:srgbClr val="2318FF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l-GR" sz="2000" b="0" i="1">
                              <a:solidFill>
                                <a:srgbClr val="231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</m:nary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AC8D1B4-B970-4557-701A-45AC604466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984" y="1111371"/>
                <a:ext cx="3756733" cy="100296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1ED6B5C-1EFE-280D-D149-7C32DE80BB56}"/>
                  </a:ext>
                </a:extLst>
              </p:cNvPr>
              <p:cNvSpPr txBox="1"/>
              <p:nvPr/>
            </p:nvSpPr>
            <p:spPr>
              <a:xfrm>
                <a:off x="8186421" y="1100386"/>
                <a:ext cx="3380797" cy="10029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>
                          <a:latin typeface="Cambria Math" panose="02040503050406030204" pitchFamily="18" charset="0"/>
                        </a:rPr>
                        <m:t>+   </m:t>
                      </m:r>
                      <m:sSup>
                        <m:sSupPr>
                          <m:ctrlPr>
                            <a:rPr lang="en-US" sz="20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p>
                          <m:r>
                            <a:rPr lang="en-US" sz="20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nary>
                        <m:naryPr>
                          <m:limLoc m:val="undOvr"/>
                          <m:ctrlPr>
                            <a:rPr lang="en-US" sz="2000" b="0" i="1">
                              <a:solidFill>
                                <a:srgbClr val="2318FF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</a:rPr>
                                <m:t>𝑑𝑒𝑡</m:t>
                              </m:r>
                            </m:sub>
                          </m:sSub>
                        </m:sub>
                        <m:sup>
                          <m:r>
                            <a:rPr lang="en-US" sz="20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p>
                        <m:e>
                          <m:sSub>
                            <m:sSubPr>
                              <m:ctrlPr>
                                <a:rPr lang="en-US" sz="2000" b="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000" b="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</a:rPr>
                                <m:t>𝑐𝑜h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200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ctrlPr>
                                    <a:rPr lang="en-US" sz="2000" i="1">
                                      <a:solidFill>
                                        <a:srgbClr val="2318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000" i="1">
                                          <a:solidFill>
                                            <a:srgbClr val="2318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rgbClr val="2318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𝑑𝑊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rgbClr val="2318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l-GR" sz="2000" i="1">
                                          <a:solidFill>
                                            <a:srgbClr val="2318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Ω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b>
                              <m:r>
                                <a:rPr lang="en-US" sz="200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00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2318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2000" i="1">
                                          <a:solidFill>
                                            <a:srgbClr val="2318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2318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2318FF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000" i="1">
                                  <a:solidFill>
                                    <a:srgbClr val="2318FF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  <m:r>
                            <a:rPr lang="en-US" sz="2000" b="0" i="1">
                              <a:solidFill>
                                <a:srgbClr val="2318FF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l-GR" sz="2000" b="0" i="1">
                              <a:solidFill>
                                <a:srgbClr val="2318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</m:nary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1ED6B5C-1EFE-280D-D149-7C32DE80B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6421" y="1100386"/>
                <a:ext cx="3380797" cy="100296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17C1F792-E8D0-C192-BE0C-DAEA9435E91E}"/>
              </a:ext>
            </a:extLst>
          </p:cNvPr>
          <p:cNvGrpSpPr/>
          <p:nvPr/>
        </p:nvGrpSpPr>
        <p:grpSpPr>
          <a:xfrm>
            <a:off x="5327441" y="608185"/>
            <a:ext cx="2706368" cy="574694"/>
            <a:chOff x="5426835" y="1139808"/>
            <a:chExt cx="2706368" cy="574694"/>
          </a:xfrm>
        </p:grpSpPr>
        <p:sp>
          <p:nvSpPr>
            <p:cNvPr id="27" name="Left Brace 26">
              <a:extLst>
                <a:ext uri="{FF2B5EF4-FFF2-40B4-BE49-F238E27FC236}">
                  <a16:creationId xmlns:a16="http://schemas.microsoft.com/office/drawing/2014/main" id="{5735737E-665C-DDF4-B69A-CC03D0DAC908}"/>
                </a:ext>
              </a:extLst>
            </p:cNvPr>
            <p:cNvSpPr/>
            <p:nvPr/>
          </p:nvSpPr>
          <p:spPr>
            <a:xfrm rot="5400000">
              <a:off x="6649545" y="230845"/>
              <a:ext cx="260947" cy="2706368"/>
            </a:xfrm>
            <a:prstGeom prst="leftBrace">
              <a:avLst/>
            </a:prstGeom>
            <a:ln w="28575">
              <a:solidFill>
                <a:srgbClr val="2318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04A01F18-3519-480C-9343-A32D4E955A62}"/>
                    </a:ext>
                  </a:extLst>
                </p:cNvPr>
                <p:cNvSpPr txBox="1"/>
                <p:nvPr/>
              </p:nvSpPr>
              <p:spPr>
                <a:xfrm>
                  <a:off x="6069946" y="1139808"/>
                  <a:ext cx="122283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>
                            <a:solidFill>
                              <a:srgbClr val="2318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000" b="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−24</m:t>
                            </m:r>
                          </m:sup>
                        </m:sSup>
                        <m:r>
                          <a:rPr lang="en-US" sz="2000" b="0" i="1">
                            <a:solidFill>
                              <a:srgbClr val="2318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 b="0" i="0">
                            <a:solidFill>
                              <a:srgbClr val="2318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J</m:t>
                        </m:r>
                      </m:oMath>
                    </m:oMathPara>
                  </a14:m>
                  <a:endParaRPr lang="en-US" sz="2000" dirty="0">
                    <a:solidFill>
                      <a:srgbClr val="2318FF"/>
                    </a:solidFill>
                  </a:endParaRPr>
                </a:p>
              </p:txBody>
            </p:sp>
          </mc:Choice>
          <mc:Fallback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04A01F18-3519-480C-9343-A32D4E955A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69946" y="1139808"/>
                  <a:ext cx="1222834" cy="400110"/>
                </a:xfrm>
                <a:prstGeom prst="rect">
                  <a:avLst/>
                </a:prstGeom>
                <a:blipFill>
                  <a:blip r:embed="rId13"/>
                  <a:stretch>
                    <a:fillRect b="-153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06F979E-FFFE-B066-D9EF-623935A4F1BD}"/>
              </a:ext>
            </a:extLst>
          </p:cNvPr>
          <p:cNvGrpSpPr/>
          <p:nvPr/>
        </p:nvGrpSpPr>
        <p:grpSpPr>
          <a:xfrm>
            <a:off x="9251741" y="520250"/>
            <a:ext cx="2706368" cy="662629"/>
            <a:chOff x="5426835" y="1051873"/>
            <a:chExt cx="2706368" cy="662629"/>
          </a:xfrm>
        </p:grpSpPr>
        <p:sp>
          <p:nvSpPr>
            <p:cNvPr id="31" name="Left Brace 30">
              <a:extLst>
                <a:ext uri="{FF2B5EF4-FFF2-40B4-BE49-F238E27FC236}">
                  <a16:creationId xmlns:a16="http://schemas.microsoft.com/office/drawing/2014/main" id="{C22E6C42-A486-70E8-5B2A-6439A4767CF3}"/>
                </a:ext>
              </a:extLst>
            </p:cNvPr>
            <p:cNvSpPr/>
            <p:nvPr/>
          </p:nvSpPr>
          <p:spPr>
            <a:xfrm rot="5400000">
              <a:off x="6649545" y="230845"/>
              <a:ext cx="260947" cy="2706368"/>
            </a:xfrm>
            <a:prstGeom prst="leftBrace">
              <a:avLst/>
            </a:prstGeom>
            <a:ln w="28575">
              <a:solidFill>
                <a:srgbClr val="2318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9DD73E1-789E-84B7-6B47-EEB8C8F7646C}"/>
                    </a:ext>
                  </a:extLst>
                </p:cNvPr>
                <p:cNvSpPr txBox="1"/>
                <p:nvPr/>
              </p:nvSpPr>
              <p:spPr>
                <a:xfrm>
                  <a:off x="6051913" y="1051873"/>
                  <a:ext cx="122283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>
                            <a:solidFill>
                              <a:srgbClr val="2318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000" b="0" i="1">
                                <a:solidFill>
                                  <a:srgbClr val="2318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−24</m:t>
                            </m:r>
                          </m:sup>
                        </m:sSup>
                        <m:r>
                          <a:rPr lang="en-US" sz="2000" b="0" i="1">
                            <a:solidFill>
                              <a:srgbClr val="2318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 b="0" i="0">
                            <a:solidFill>
                              <a:srgbClr val="2318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J</m:t>
                        </m:r>
                      </m:oMath>
                    </m:oMathPara>
                  </a14:m>
                  <a:endParaRPr lang="en-US" sz="2000" dirty="0">
                    <a:solidFill>
                      <a:srgbClr val="2318FF"/>
                    </a:solidFill>
                  </a:endParaRPr>
                </a:p>
              </p:txBody>
            </p:sp>
          </mc:Choice>
          <mc:Fallback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9DD73E1-789E-84B7-6B47-EEB8C8F764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51913" y="1051873"/>
                  <a:ext cx="1222834" cy="400110"/>
                </a:xfrm>
                <a:prstGeom prst="rect">
                  <a:avLst/>
                </a:prstGeom>
                <a:blipFill>
                  <a:blip r:embed="rId14"/>
                  <a:stretch>
                    <a:fillRect b="-1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704E617-256F-89B8-26CB-B36C8DCDB1D7}"/>
              </a:ext>
            </a:extLst>
          </p:cNvPr>
          <p:cNvGrpSpPr/>
          <p:nvPr/>
        </p:nvGrpSpPr>
        <p:grpSpPr>
          <a:xfrm>
            <a:off x="4817914" y="2065045"/>
            <a:ext cx="3225900" cy="725871"/>
            <a:chOff x="4907303" y="2616945"/>
            <a:chExt cx="3225900" cy="725871"/>
          </a:xfrm>
        </p:grpSpPr>
        <p:sp>
          <p:nvSpPr>
            <p:cNvPr id="26" name="Left Brace 25">
              <a:extLst>
                <a:ext uri="{FF2B5EF4-FFF2-40B4-BE49-F238E27FC236}">
                  <a16:creationId xmlns:a16="http://schemas.microsoft.com/office/drawing/2014/main" id="{DB1582D0-0C1D-0C3B-9213-FB0C27C15B13}"/>
                </a:ext>
              </a:extLst>
            </p:cNvPr>
            <p:cNvSpPr/>
            <p:nvPr/>
          </p:nvSpPr>
          <p:spPr>
            <a:xfrm rot="16200000">
              <a:off x="6394983" y="1129265"/>
              <a:ext cx="250539" cy="3225900"/>
            </a:xfrm>
            <a:prstGeom prst="leftBrac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03C71BB6-4D28-53D1-C228-C0CBC1434640}"/>
                    </a:ext>
                  </a:extLst>
                </p:cNvPr>
                <p:cNvSpPr txBox="1"/>
                <p:nvPr/>
              </p:nvSpPr>
              <p:spPr>
                <a:xfrm>
                  <a:off x="5559989" y="2939179"/>
                  <a:ext cx="1774460" cy="4036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en-US" sz="2000" b="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3 </m:t>
                        </m:r>
                        <m:r>
                          <a:rPr lang="en-US" sz="2000" b="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 </m:t>
                        </m:r>
                        <m:sSup>
                          <m:sSupPr>
                            <m:ctrlPr>
                              <a:rPr lang="en-US" sz="2000" b="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000" b="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−15</m:t>
                            </m:r>
                          </m:sup>
                        </m:sSup>
                        <m:r>
                          <a:rPr lang="en-US" sz="2000" b="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 b="0" i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J</m:t>
                        </m:r>
                      </m:oMath>
                    </m:oMathPara>
                  </a14:m>
                  <a:endParaRPr lang="en-US" sz="2000">
                    <a:solidFill>
                      <a:schemeClr val="accent6"/>
                    </a:solidFill>
                  </a:endParaRPr>
                </a:p>
              </p:txBody>
            </p:sp>
          </mc:Choice>
          <mc:Fallback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03C71BB6-4D28-53D1-C228-C0CBC14346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9989" y="2939179"/>
                  <a:ext cx="1774460" cy="403637"/>
                </a:xfrm>
                <a:prstGeom prst="rect">
                  <a:avLst/>
                </a:prstGeom>
                <a:blipFill>
                  <a:blip r:embed="rId15"/>
                  <a:stretch>
                    <a:fillRect b="-1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63DC16E-B2B5-566E-FD20-42C40CB54E01}"/>
              </a:ext>
            </a:extLst>
          </p:cNvPr>
          <p:cNvGrpSpPr/>
          <p:nvPr/>
        </p:nvGrpSpPr>
        <p:grpSpPr>
          <a:xfrm>
            <a:off x="8648214" y="2043077"/>
            <a:ext cx="3342117" cy="710182"/>
            <a:chOff x="8737603" y="2594977"/>
            <a:chExt cx="3342117" cy="710182"/>
          </a:xfrm>
        </p:grpSpPr>
        <p:sp>
          <p:nvSpPr>
            <p:cNvPr id="25" name="Left Brace 24">
              <a:extLst>
                <a:ext uri="{FF2B5EF4-FFF2-40B4-BE49-F238E27FC236}">
                  <a16:creationId xmlns:a16="http://schemas.microsoft.com/office/drawing/2014/main" id="{E3C5AB1C-E896-57AB-5D04-A69A1D4F2CB4}"/>
                </a:ext>
              </a:extLst>
            </p:cNvPr>
            <p:cNvSpPr/>
            <p:nvPr/>
          </p:nvSpPr>
          <p:spPr>
            <a:xfrm rot="16200000">
              <a:off x="10283392" y="1049188"/>
              <a:ext cx="250539" cy="3342117"/>
            </a:xfrm>
            <a:prstGeom prst="leftBrac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0557899B-8A76-0F46-F3DF-14B4F20F54B9}"/>
                    </a:ext>
                  </a:extLst>
                </p:cNvPr>
                <p:cNvSpPr txBox="1"/>
                <p:nvPr/>
              </p:nvSpPr>
              <p:spPr>
                <a:xfrm>
                  <a:off x="9664700" y="2901522"/>
                  <a:ext cx="1113831" cy="4036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000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−5</m:t>
                            </m:r>
                          </m:sup>
                        </m:sSup>
                        <m:r>
                          <a:rPr lang="en-US" sz="20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 b="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J</m:t>
                        </m:r>
                      </m:oMath>
                    </m:oMathPara>
                  </a14:m>
                  <a:endParaRPr lang="en-US" sz="200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0557899B-8A76-0F46-F3DF-14B4F20F54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64700" y="2901522"/>
                  <a:ext cx="1113831" cy="403637"/>
                </a:xfrm>
                <a:prstGeom prst="rect">
                  <a:avLst/>
                </a:prstGeom>
                <a:blipFill>
                  <a:blip r:embed="rId16"/>
                  <a:stretch>
                    <a:fillRect b="-1194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EA1CEF67-2485-E685-E17E-BD43B36E5F31}"/>
              </a:ext>
            </a:extLst>
          </p:cNvPr>
          <p:cNvSpPr txBox="1"/>
          <p:nvPr/>
        </p:nvSpPr>
        <p:spPr>
          <a:xfrm>
            <a:off x="7090175" y="533686"/>
            <a:ext cx="1479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318FF"/>
                </a:solidFill>
              </a:rPr>
              <a:t>(1 electron)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D6A72A2-1914-BBA9-0379-B62A934B1670}"/>
              </a:ext>
            </a:extLst>
          </p:cNvPr>
          <p:cNvSpPr txBox="1"/>
          <p:nvPr/>
        </p:nvSpPr>
        <p:spPr>
          <a:xfrm>
            <a:off x="7603606" y="2314129"/>
            <a:ext cx="16514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318FF"/>
                </a:solidFill>
              </a:rPr>
              <a:t>(</a:t>
            </a:r>
            <a:r>
              <a:rPr lang="en-US" sz="2000" i="1" dirty="0">
                <a:solidFill>
                  <a:srgbClr val="2318FF"/>
                </a:solidFill>
              </a:rPr>
              <a:t>N</a:t>
            </a:r>
            <a:r>
              <a:rPr lang="en-US" sz="2000" dirty="0">
                <a:solidFill>
                  <a:srgbClr val="2318FF"/>
                </a:solidFill>
              </a:rPr>
              <a:t> electrons)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EDDFBC0D-3B49-A4DD-3CE5-6BF5CB86C742}"/>
              </a:ext>
            </a:extLst>
          </p:cNvPr>
          <p:cNvGrpSpPr/>
          <p:nvPr/>
        </p:nvGrpSpPr>
        <p:grpSpPr>
          <a:xfrm>
            <a:off x="5179479" y="3686556"/>
            <a:ext cx="6212159" cy="3483700"/>
            <a:chOff x="3885613" y="3577574"/>
            <a:chExt cx="4670829" cy="2871695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AB4C18F5-D006-94C2-4726-69F79B48B73D}"/>
                </a:ext>
              </a:extLst>
            </p:cNvPr>
            <p:cNvGrpSpPr/>
            <p:nvPr/>
          </p:nvGrpSpPr>
          <p:grpSpPr>
            <a:xfrm>
              <a:off x="3885613" y="3780895"/>
              <a:ext cx="3810319" cy="1715429"/>
              <a:chOff x="3828324" y="5196099"/>
              <a:chExt cx="3810319" cy="1715429"/>
            </a:xfrm>
          </p:grpSpPr>
          <p:pic>
            <p:nvPicPr>
              <p:cNvPr id="38" name="Picture 37" descr="A colorful fan with black handle&#10;&#10;AI-generated content may be incorrect.">
                <a:extLst>
                  <a:ext uri="{FF2B5EF4-FFF2-40B4-BE49-F238E27FC236}">
                    <a16:creationId xmlns:a16="http://schemas.microsoft.com/office/drawing/2014/main" id="{DEBDAEF7-2BA6-2AC1-9122-55B8FE3B3B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518170" y="5196099"/>
                <a:ext cx="2781146" cy="1409302"/>
              </a:xfrm>
              <a:prstGeom prst="rect">
                <a:avLst/>
              </a:prstGeom>
            </p:spPr>
          </p:pic>
          <p:pic>
            <p:nvPicPr>
              <p:cNvPr id="39" name="Picture 38" descr="A blue and white logo&#10;&#10;AI-generated content may be incorrect.">
                <a:extLst>
                  <a:ext uri="{FF2B5EF4-FFF2-40B4-BE49-F238E27FC236}">
                    <a16:creationId xmlns:a16="http://schemas.microsoft.com/office/drawing/2014/main" id="{65FF439F-C28B-4A09-7861-7FA522F0DE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520766" y="6646052"/>
                <a:ext cx="2781146" cy="157672"/>
              </a:xfrm>
              <a:prstGeom prst="rect">
                <a:avLst/>
              </a:prstGeom>
            </p:spPr>
          </p:pic>
          <p:cxnSp>
            <p:nvCxnSpPr>
              <p:cNvPr id="40" name="Straight Arrow Connector 39">
                <a:extLst>
                  <a:ext uri="{FF2B5EF4-FFF2-40B4-BE49-F238E27FC236}">
                    <a16:creationId xmlns:a16="http://schemas.microsoft.com/office/drawing/2014/main" id="{FF3732E8-9A6C-D515-AEFF-BB5F25311B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87274" y="6605401"/>
                <a:ext cx="3251369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prstDash val="dash"/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615DDF9-1AE6-FA17-D01F-52155A2C582C}"/>
                  </a:ext>
                </a:extLst>
              </p:cNvPr>
              <p:cNvSpPr txBox="1"/>
              <p:nvPr/>
            </p:nvSpPr>
            <p:spPr>
              <a:xfrm>
                <a:off x="3828324" y="6326753"/>
                <a:ext cx="77296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b="1">
                    <a:solidFill>
                      <a:srgbClr val="FF0000"/>
                    </a:solidFill>
                  </a:rPr>
                  <a:t>e</a:t>
                </a:r>
                <a:r>
                  <a:rPr lang="en-US" sz="1600" b="1" baseline="30000">
                    <a:solidFill>
                      <a:srgbClr val="FF0000"/>
                    </a:solidFill>
                  </a:rPr>
                  <a:t>-</a:t>
                </a:r>
              </a:p>
              <a:p>
                <a:pPr algn="ctr"/>
                <a:r>
                  <a:rPr lang="en-US" sz="1600" b="1">
                    <a:solidFill>
                      <a:srgbClr val="FF0000"/>
                    </a:solidFill>
                  </a:rPr>
                  <a:t>bunch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963DD90-983B-2042-5128-542B234B3098}"/>
                </a:ext>
              </a:extLst>
            </p:cNvPr>
            <p:cNvGrpSpPr/>
            <p:nvPr/>
          </p:nvGrpSpPr>
          <p:grpSpPr>
            <a:xfrm>
              <a:off x="4671004" y="3795884"/>
              <a:ext cx="2863042" cy="2653385"/>
              <a:chOff x="4519581" y="4669496"/>
              <a:chExt cx="2863042" cy="2653385"/>
            </a:xfrm>
          </p:grpSpPr>
          <p:sp>
            <p:nvSpPr>
              <p:cNvPr id="43" name="Pie 42">
                <a:extLst>
                  <a:ext uri="{FF2B5EF4-FFF2-40B4-BE49-F238E27FC236}">
                    <a16:creationId xmlns:a16="http://schemas.microsoft.com/office/drawing/2014/main" id="{E1C2C3D7-406D-FE95-763A-00E91F3FBD8A}"/>
                  </a:ext>
                </a:extLst>
              </p:cNvPr>
              <p:cNvSpPr/>
              <p:nvPr/>
            </p:nvSpPr>
            <p:spPr>
              <a:xfrm>
                <a:off x="4519581" y="4669496"/>
                <a:ext cx="2597758" cy="2653385"/>
              </a:xfrm>
              <a:prstGeom prst="pie">
                <a:avLst>
                  <a:gd name="adj1" fmla="val 18388812"/>
                  <a:gd name="adj2" fmla="val 21578069"/>
                </a:avLst>
              </a:prstGeom>
              <a:solidFill>
                <a:srgbClr val="DCDCDC"/>
              </a:solidFill>
              <a:ln>
                <a:solidFill>
                  <a:srgbClr val="DCDCD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TextBox 46">
                    <a:extLst>
                      <a:ext uri="{FF2B5EF4-FFF2-40B4-BE49-F238E27FC236}">
                        <a16:creationId xmlns:a16="http://schemas.microsoft.com/office/drawing/2014/main" id="{048636C7-C7B8-F3EF-BF6A-CB42C74A20DF}"/>
                      </a:ext>
                    </a:extLst>
                  </p:cNvPr>
                  <p:cNvSpPr txBox="1"/>
                  <p:nvPr/>
                </p:nvSpPr>
                <p:spPr>
                  <a:xfrm>
                    <a:off x="6015326" y="5551661"/>
                    <a:ext cx="1367297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sz="2000" b="0" i="1">
                                  <a:latin typeface="Cambria Math" panose="02040503050406030204" pitchFamily="18" charset="0"/>
                                </a:rPr>
                                <m:t>𝑆𝑃𝑅</m:t>
                              </m:r>
                            </m:sub>
                          </m:sSub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0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47" name="TextBox 46">
                    <a:extLst>
                      <a:ext uri="{FF2B5EF4-FFF2-40B4-BE49-F238E27FC236}">
                        <a16:creationId xmlns:a16="http://schemas.microsoft.com/office/drawing/2014/main" id="{048636C7-C7B8-F3EF-BF6A-CB42C74A20D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15326" y="5551661"/>
                    <a:ext cx="1367297" cy="400110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 b="-1875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17625EB4-CA76-0D79-B891-5DB1B443F507}"/>
                    </a:ext>
                  </a:extLst>
                </p:cNvPr>
                <p:cNvSpPr txBox="1"/>
                <p:nvPr/>
              </p:nvSpPr>
              <p:spPr>
                <a:xfrm>
                  <a:off x="3993527" y="3802581"/>
                  <a:ext cx="136729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sz="2000" b="0" i="1">
                                <a:latin typeface="Cambria Math" panose="02040503050406030204" pitchFamily="18" charset="0"/>
                              </a:rPr>
                              <m:t>𝑆𝑃𝑅</m:t>
                            </m:r>
                          </m:sub>
                        </m:sSub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sz="2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17625EB4-CA76-0D79-B891-5DB1B443F5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93527" y="3802581"/>
                  <a:ext cx="1367297" cy="400110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26C40B8E-CF5C-2B72-1C27-B3C091FD0AE0}"/>
                </a:ext>
              </a:extLst>
            </p:cNvPr>
            <p:cNvGrpSpPr/>
            <p:nvPr/>
          </p:nvGrpSpPr>
          <p:grpSpPr>
            <a:xfrm>
              <a:off x="4652447" y="3577574"/>
              <a:ext cx="3199216" cy="2861535"/>
              <a:chOff x="4508770" y="4481002"/>
              <a:chExt cx="3199216" cy="2861535"/>
            </a:xfrm>
          </p:grpSpPr>
          <p:sp>
            <p:nvSpPr>
              <p:cNvPr id="45" name="Pie 44">
                <a:extLst>
                  <a:ext uri="{FF2B5EF4-FFF2-40B4-BE49-F238E27FC236}">
                    <a16:creationId xmlns:a16="http://schemas.microsoft.com/office/drawing/2014/main" id="{4EEA06C0-77D8-D883-99B4-C7B183A97332}"/>
                  </a:ext>
                </a:extLst>
              </p:cNvPr>
              <p:cNvSpPr/>
              <p:nvPr/>
            </p:nvSpPr>
            <p:spPr>
              <a:xfrm>
                <a:off x="4511270" y="4566742"/>
                <a:ext cx="2597758" cy="2775795"/>
              </a:xfrm>
              <a:prstGeom prst="pie">
                <a:avLst>
                  <a:gd name="adj1" fmla="val 17073374"/>
                  <a:gd name="adj2" fmla="val 17725487"/>
                </a:avLst>
              </a:prstGeom>
              <a:gradFill flip="none" rotWithShape="1">
                <a:gsLst>
                  <a:gs pos="100000">
                    <a:srgbClr val="DCDCDC">
                      <a:alpha val="34000"/>
                    </a:srgbClr>
                  </a:gs>
                  <a:gs pos="0">
                    <a:srgbClr val="DCDCDC">
                      <a:alpha val="69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A8C5C984-C499-F77D-E252-82EECD1184F9}"/>
                  </a:ext>
                </a:extLst>
              </p:cNvPr>
              <p:cNvGrpSpPr/>
              <p:nvPr/>
            </p:nvGrpSpPr>
            <p:grpSpPr>
              <a:xfrm>
                <a:off x="4508770" y="4481002"/>
                <a:ext cx="3199216" cy="2829055"/>
                <a:chOff x="4508770" y="4481002"/>
                <a:chExt cx="3199216" cy="2829055"/>
              </a:xfrm>
            </p:grpSpPr>
            <p:sp>
              <p:nvSpPr>
                <p:cNvPr id="44" name="Pie 43">
                  <a:extLst>
                    <a:ext uri="{FF2B5EF4-FFF2-40B4-BE49-F238E27FC236}">
                      <a16:creationId xmlns:a16="http://schemas.microsoft.com/office/drawing/2014/main" id="{C86AE7BC-3B3F-305B-1A6D-734C5568233C}"/>
                    </a:ext>
                  </a:extLst>
                </p:cNvPr>
                <p:cNvSpPr/>
                <p:nvPr/>
              </p:nvSpPr>
              <p:spPr>
                <a:xfrm>
                  <a:off x="4508770" y="4656672"/>
                  <a:ext cx="2597758" cy="2653385"/>
                </a:xfrm>
                <a:prstGeom prst="pie">
                  <a:avLst>
                    <a:gd name="adj1" fmla="val 17693246"/>
                    <a:gd name="adj2" fmla="val 18518418"/>
                  </a:avLst>
                </a:prstGeom>
                <a:gradFill flip="none" rotWithShape="1">
                  <a:gsLst>
                    <a:gs pos="100000">
                      <a:srgbClr val="DCDCDC">
                        <a:alpha val="80000"/>
                      </a:srgbClr>
                    </a:gs>
                    <a:gs pos="0">
                      <a:srgbClr val="DCDCDC">
                        <a:alpha val="69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50" name="Group 49">
                  <a:extLst>
                    <a:ext uri="{FF2B5EF4-FFF2-40B4-BE49-F238E27FC236}">
                      <a16:creationId xmlns:a16="http://schemas.microsoft.com/office/drawing/2014/main" id="{C95774A0-4E8F-AB19-9D84-DC2E4F03FE63}"/>
                    </a:ext>
                  </a:extLst>
                </p:cNvPr>
                <p:cNvGrpSpPr/>
                <p:nvPr/>
              </p:nvGrpSpPr>
              <p:grpSpPr>
                <a:xfrm>
                  <a:off x="6185196" y="4481002"/>
                  <a:ext cx="1522790" cy="400110"/>
                  <a:chOff x="6185196" y="4481002"/>
                  <a:chExt cx="1522790" cy="400110"/>
                </a:xfrm>
              </p:grpSpPr>
              <mc:AlternateContent xmlns:mc="http://schemas.openxmlformats.org/markup-compatibility/2006">
                <mc:Choice xmlns:a14="http://schemas.microsoft.com/office/drawing/2010/main" Requires="a14">
                  <p:sp>
                    <p:nvSpPr>
                      <p:cNvPr id="46" name="TextBox 45">
                        <a:extLst>
                          <a:ext uri="{FF2B5EF4-FFF2-40B4-BE49-F238E27FC236}">
                            <a16:creationId xmlns:a16="http://schemas.microsoft.com/office/drawing/2014/main" id="{B1610EE1-0D9B-DD1C-9457-97163F9A1AFD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436676" y="4481002"/>
                        <a:ext cx="1271310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</a:rPr>
                                    <m:t>𝑆𝑃𝑅</m:t>
                                  </m:r>
                                </m:sub>
                              </m:sSub>
                              <m:r>
                                <a:rPr lang="en-US" sz="2000" b="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~</m:t>
                              </m:r>
                              <m:r>
                                <a:rPr lang="en-US" sz="20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sz="2000" dirty="0"/>
                      </a:p>
                    </p:txBody>
                  </p:sp>
                </mc:Choice>
                <mc:Fallback>
                  <p:sp>
                    <p:nvSpPr>
                      <p:cNvPr id="46" name="TextBox 45">
                        <a:extLst>
                          <a:ext uri="{FF2B5EF4-FFF2-40B4-BE49-F238E27FC236}">
                            <a16:creationId xmlns:a16="http://schemas.microsoft.com/office/drawing/2014/main" id="{B1610EE1-0D9B-DD1C-9457-97163F9A1AFD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436676" y="4481002"/>
                        <a:ext cx="1271310" cy="400110"/>
                      </a:xfrm>
                      <a:prstGeom prst="rect">
                        <a:avLst/>
                      </a:prstGeom>
                      <a:blipFill>
                        <a:blip r:embed="rId21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49" name="Right Brace 48">
                    <a:extLst>
                      <a:ext uri="{FF2B5EF4-FFF2-40B4-BE49-F238E27FC236}">
                        <a16:creationId xmlns:a16="http://schemas.microsoft.com/office/drawing/2014/main" id="{CB9758F5-6C64-8C16-5D95-C0077E864A3D}"/>
                      </a:ext>
                    </a:extLst>
                  </p:cNvPr>
                  <p:cNvSpPr/>
                  <p:nvPr/>
                </p:nvSpPr>
                <p:spPr>
                  <a:xfrm rot="17760000">
                    <a:off x="6310743" y="4420534"/>
                    <a:ext cx="251865" cy="502959"/>
                  </a:xfrm>
                  <a:prstGeom prst="rightBrac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95E0FB2-505B-7F5A-7EE3-9002E62A4408}"/>
                </a:ext>
              </a:extLst>
            </p:cNvPr>
            <p:cNvSpPr txBox="1"/>
            <p:nvPr/>
          </p:nvSpPr>
          <p:spPr>
            <a:xfrm>
              <a:off x="4338621" y="5468845"/>
              <a:ext cx="421782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“Cutoff” in SPR spectrum: </a:t>
              </a:r>
            </a:p>
          </p:txBody>
        </p:sp>
      </p:grpSp>
      <p:sp>
        <p:nvSpPr>
          <p:cNvPr id="89" name="Oval 88">
            <a:extLst>
              <a:ext uri="{FF2B5EF4-FFF2-40B4-BE49-F238E27FC236}">
                <a16:creationId xmlns:a16="http://schemas.microsoft.com/office/drawing/2014/main" id="{FCFB0980-A5B7-5DD7-13B3-49B97E3DFFFC}"/>
              </a:ext>
            </a:extLst>
          </p:cNvPr>
          <p:cNvSpPr/>
          <p:nvPr/>
        </p:nvSpPr>
        <p:spPr>
          <a:xfrm>
            <a:off x="7238108" y="3000060"/>
            <a:ext cx="1271807" cy="348981"/>
          </a:xfrm>
          <a:prstGeom prst="ellips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Arrow: Down 89">
            <a:extLst>
              <a:ext uri="{FF2B5EF4-FFF2-40B4-BE49-F238E27FC236}">
                <a16:creationId xmlns:a16="http://schemas.microsoft.com/office/drawing/2014/main" id="{4B876424-B2E2-62D5-92F4-FD8D6D1999FD}"/>
              </a:ext>
            </a:extLst>
          </p:cNvPr>
          <p:cNvSpPr/>
          <p:nvPr/>
        </p:nvSpPr>
        <p:spPr>
          <a:xfrm rot="10800000">
            <a:off x="7511717" y="3150098"/>
            <a:ext cx="724592" cy="2285456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20BC947-AF69-392F-8558-13B9B56D36F4}"/>
              </a:ext>
            </a:extLst>
          </p:cNvPr>
          <p:cNvSpPr txBox="1"/>
          <p:nvPr/>
        </p:nvSpPr>
        <p:spPr>
          <a:xfrm>
            <a:off x="6384266" y="2912138"/>
            <a:ext cx="902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Lens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5483307B-D13B-BC5E-5542-C9E071ECA2D7}"/>
              </a:ext>
            </a:extLst>
          </p:cNvPr>
          <p:cNvSpPr/>
          <p:nvPr/>
        </p:nvSpPr>
        <p:spPr>
          <a:xfrm rot="1154851">
            <a:off x="8738078" y="3208160"/>
            <a:ext cx="1271807" cy="348981"/>
          </a:xfrm>
          <a:prstGeom prst="ellips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70FCA35B-0F12-B2A5-3AF0-5FD0165EE3EB}"/>
              </a:ext>
            </a:extLst>
          </p:cNvPr>
          <p:cNvSpPr/>
          <p:nvPr/>
        </p:nvSpPr>
        <p:spPr>
          <a:xfrm rot="3230896">
            <a:off x="9874230" y="3997139"/>
            <a:ext cx="1271807" cy="348981"/>
          </a:xfrm>
          <a:prstGeom prst="ellips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Arrow: Down 98">
            <a:extLst>
              <a:ext uri="{FF2B5EF4-FFF2-40B4-BE49-F238E27FC236}">
                <a16:creationId xmlns:a16="http://schemas.microsoft.com/office/drawing/2014/main" id="{A516517F-D9DC-2696-3D90-3DACCB1B0D5A}"/>
              </a:ext>
            </a:extLst>
          </p:cNvPr>
          <p:cNvSpPr/>
          <p:nvPr/>
        </p:nvSpPr>
        <p:spPr>
          <a:xfrm rot="12863472">
            <a:off x="8259724" y="3247256"/>
            <a:ext cx="724592" cy="2285456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Arrow: Down 100">
            <a:extLst>
              <a:ext uri="{FF2B5EF4-FFF2-40B4-BE49-F238E27FC236}">
                <a16:creationId xmlns:a16="http://schemas.microsoft.com/office/drawing/2014/main" id="{0456B234-15E8-F3DE-A90C-98072893BF80}"/>
              </a:ext>
            </a:extLst>
          </p:cNvPr>
          <p:cNvSpPr/>
          <p:nvPr/>
        </p:nvSpPr>
        <p:spPr>
          <a:xfrm rot="14322824">
            <a:off x="8831616" y="3689564"/>
            <a:ext cx="724592" cy="2285456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6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89" grpId="0" animBg="1"/>
      <p:bldP spid="89" grpId="1" animBg="1"/>
      <p:bldP spid="90" grpId="0" animBg="1"/>
      <p:bldP spid="90" grpId="1" animBg="1"/>
      <p:bldP spid="91" grpId="0"/>
      <p:bldP spid="91" grpId="1"/>
      <p:bldP spid="95" grpId="0" animBg="1"/>
      <p:bldP spid="95" grpId="1" animBg="1"/>
      <p:bldP spid="97" grpId="0" animBg="1"/>
      <p:bldP spid="99" grpId="0" animBg="1"/>
      <p:bldP spid="99" grpId="1" animBg="1"/>
      <p:bldP spid="10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4D9696-2AFD-1900-C499-D98B12BCBE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4614" y="36816977"/>
            <a:ext cx="7718384" cy="58213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FAAA0E-4D94-442B-B19A-297F9897D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7014" y="36969377"/>
            <a:ext cx="7718384" cy="58213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D4D5B9-5B4B-0AA7-E9B9-F6ED9597C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5667" y="1476977"/>
            <a:ext cx="7133376" cy="53810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2D2BAD-996F-9AB1-CAEA-6ACF5C22303B}"/>
              </a:ext>
            </a:extLst>
          </p:cNvPr>
          <p:cNvSpPr txBox="1"/>
          <p:nvPr/>
        </p:nvSpPr>
        <p:spPr>
          <a:xfrm>
            <a:off x="742327" y="643603"/>
            <a:ext cx="95686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Simulation Results for various simple bunch shapes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5747F7-63E6-80D4-60E8-0FC95800DFFC}"/>
              </a:ext>
            </a:extLst>
          </p:cNvPr>
          <p:cNvSpPr txBox="1"/>
          <p:nvPr/>
        </p:nvSpPr>
        <p:spPr>
          <a:xfrm>
            <a:off x="7962544" y="4161505"/>
            <a:ext cx="3387878" cy="8309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See Erick Martinez’ poster for more details!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698E5A-7775-7DE9-2F0C-AB3D15F678C0}"/>
              </a:ext>
            </a:extLst>
          </p:cNvPr>
          <p:cNvSpPr txBox="1"/>
          <p:nvPr/>
        </p:nvSpPr>
        <p:spPr>
          <a:xfrm>
            <a:off x="8215886" y="3474991"/>
            <a:ext cx="1535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Coherent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341FBD-A2B6-44BD-9BC5-07402A821547}"/>
              </a:ext>
            </a:extLst>
          </p:cNvPr>
          <p:cNvCxnSpPr/>
          <p:nvPr/>
        </p:nvCxnSpPr>
        <p:spPr>
          <a:xfrm>
            <a:off x="7423923" y="2204127"/>
            <a:ext cx="0" cy="4071257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A91E2C7-C02B-145C-02F6-CE16C210B115}"/>
              </a:ext>
            </a:extLst>
          </p:cNvPr>
          <p:cNvSpPr txBox="1"/>
          <p:nvPr/>
        </p:nvSpPr>
        <p:spPr>
          <a:xfrm>
            <a:off x="6135225" y="4834658"/>
            <a:ext cx="1852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Transition Region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3B5166A-5799-59CF-E942-3AB0E671EC48}"/>
              </a:ext>
            </a:extLst>
          </p:cNvPr>
          <p:cNvCxnSpPr>
            <a:cxnSpLocks/>
          </p:cNvCxnSpPr>
          <p:nvPr/>
        </p:nvCxnSpPr>
        <p:spPr>
          <a:xfrm>
            <a:off x="6243283" y="2292658"/>
            <a:ext cx="0" cy="3982726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EB138AE-8288-FEF4-7DEF-E349E607E802}"/>
              </a:ext>
            </a:extLst>
          </p:cNvPr>
          <p:cNvSpPr txBox="1"/>
          <p:nvPr/>
        </p:nvSpPr>
        <p:spPr>
          <a:xfrm>
            <a:off x="4392124" y="3037735"/>
            <a:ext cx="1757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Incoherent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06AFBD1-72EE-D781-92ED-F23D1E7D45A7}"/>
              </a:ext>
            </a:extLst>
          </p:cNvPr>
          <p:cNvGrpSpPr/>
          <p:nvPr/>
        </p:nvGrpSpPr>
        <p:grpSpPr>
          <a:xfrm>
            <a:off x="340205" y="1476977"/>
            <a:ext cx="3904070" cy="5010090"/>
            <a:chOff x="35960" y="1339910"/>
            <a:chExt cx="3904070" cy="5010090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25EAECAC-929B-C56F-93ED-705A9614C562}"/>
                </a:ext>
              </a:extLst>
            </p:cNvPr>
            <p:cNvSpPr/>
            <p:nvPr/>
          </p:nvSpPr>
          <p:spPr>
            <a:xfrm>
              <a:off x="86880" y="1339910"/>
              <a:ext cx="3632323" cy="5010090"/>
            </a:xfrm>
            <a:prstGeom prst="roundRect">
              <a:avLst>
                <a:gd name="adj" fmla="val 6187"/>
              </a:avLst>
            </a:prstGeom>
            <a:solidFill>
              <a:schemeClr val="accent6">
                <a:lumMod val="60000"/>
                <a:lumOff val="40000"/>
                <a:alpha val="2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9101C00-1397-4352-7025-8CAAB82BCE44}"/>
                    </a:ext>
                  </a:extLst>
                </p:cNvPr>
                <p:cNvSpPr txBox="1"/>
                <p:nvPr/>
              </p:nvSpPr>
              <p:spPr>
                <a:xfrm>
                  <a:off x="2166618" y="1935032"/>
                  <a:ext cx="16130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sz="1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𝑆𝑃𝑅</m:t>
                            </m:r>
                          </m:sub>
                        </m:sSub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r>
                          <a:rPr lang="en-US" sz="1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 µ</m:t>
                        </m:r>
                        <m:r>
                          <m:rPr>
                            <m:sty m:val="p"/>
                          </m:rPr>
                          <a:rPr lang="en-US" sz="18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9101C00-1397-4352-7025-8CAAB82BCE4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6618" y="1935032"/>
                  <a:ext cx="1613006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2D0EF495-DF80-4D43-DD7C-20367637E5EB}"/>
                    </a:ext>
                  </a:extLst>
                </p:cNvPr>
                <p:cNvSpPr txBox="1"/>
                <p:nvPr/>
              </p:nvSpPr>
              <p:spPr>
                <a:xfrm>
                  <a:off x="38351" y="4140656"/>
                  <a:ext cx="1327543" cy="12003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1800" b="0" i="1">
                            <a:latin typeface="Cambria Math" panose="02040503050406030204" pitchFamily="18" charset="0"/>
                          </a:rPr>
                          <m:t>=10 µ</m:t>
                        </m:r>
                        <m:r>
                          <m:rPr>
                            <m:sty m:val="p"/>
                          </m:rPr>
                          <a:rPr lang="en-US" sz="1800" b="0" i="0">
                            <a:latin typeface="Cambria Math" panose="02040503050406030204" pitchFamily="18" charset="0"/>
                          </a:rPr>
                          <m:t>m</m:t>
                        </m:r>
                      </m:oMath>
                    </m:oMathPara>
                  </a14:m>
                  <a:endParaRPr lang="en-US" sz="180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18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800" b="0" i="1">
                            <a:latin typeface="Cambria Math" panose="02040503050406030204" pitchFamily="18" charset="0"/>
                          </a:rPr>
                          <m:t>=0.42</m:t>
                        </m:r>
                      </m:oMath>
                    </m:oMathPara>
                  </a14:m>
                  <a:endParaRPr lang="en-US" sz="1800" b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sz="1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=27˚</m:t>
                        </m:r>
                      </m:oMath>
                    </m:oMathPara>
                  </a14:m>
                  <a:endParaRPr lang="en-US" sz="1800" b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1800" b="0" i="1">
                            <a:latin typeface="Cambria Math" panose="02040503050406030204" pitchFamily="18" charset="0"/>
                          </a:rPr>
                          <m:t>=2.5 </m:t>
                        </m:r>
                        <m:r>
                          <m:rPr>
                            <m:sty m:val="p"/>
                          </m:rPr>
                          <a:rPr lang="en-US" sz="1800" b="0" i="0">
                            <a:latin typeface="Cambria Math" panose="02040503050406030204" pitchFamily="18" charset="0"/>
                          </a:rPr>
                          <m:t>cm</m:t>
                        </m:r>
                      </m:oMath>
                    </m:oMathPara>
                  </a14:m>
                  <a:endParaRPr lang="en-US" sz="1800"/>
                </a:p>
              </p:txBody>
            </p:sp>
          </mc:Choice>
          <mc:Fallback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2D0EF495-DF80-4D43-DD7C-20367637E5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351" y="4140656"/>
                  <a:ext cx="1327543" cy="12003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204728C-737F-AF8C-F388-0AF46294A47A}"/>
                </a:ext>
              </a:extLst>
            </p:cNvPr>
            <p:cNvSpPr txBox="1"/>
            <p:nvPr/>
          </p:nvSpPr>
          <p:spPr>
            <a:xfrm>
              <a:off x="239280" y="3834824"/>
              <a:ext cx="1095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u="sng"/>
                <a:t>grating</a:t>
              </a:r>
              <a:r>
                <a:rPr lang="en-US" sz="1800"/>
                <a:t>: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1F1FB83-4E1B-BB82-E635-8A1FF0A9FAB6}"/>
                </a:ext>
              </a:extLst>
            </p:cNvPr>
            <p:cNvSpPr txBox="1"/>
            <p:nvPr/>
          </p:nvSpPr>
          <p:spPr>
            <a:xfrm>
              <a:off x="1263909" y="3818826"/>
              <a:ext cx="26761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u="sng" dirty="0"/>
                <a:t>Detection geometry</a:t>
              </a:r>
              <a:r>
                <a:rPr lang="en-US" sz="1800" u="sng" dirty="0"/>
                <a:t>: 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0150CDE5-199D-6C1B-8728-2DAA5312018F}"/>
                    </a:ext>
                  </a:extLst>
                </p:cNvPr>
                <p:cNvSpPr txBox="1"/>
                <p:nvPr/>
              </p:nvSpPr>
              <p:spPr>
                <a:xfrm>
                  <a:off x="1810191" y="4197410"/>
                  <a:ext cx="145584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  <m:r>
                          <a:rPr lang="en-US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r>
                          <a:rPr lang="en-US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𝒗𝒂𝒓𝒊𝒆𝒅</m:t>
                        </m:r>
                      </m:oMath>
                    </m:oMathPara>
                  </a14:m>
                  <a:endParaRPr lang="en-US" sz="1800" b="1" dirty="0"/>
                </a:p>
              </p:txBody>
            </p:sp>
          </mc:Choice>
          <mc:Fallback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0150CDE5-199D-6C1B-8728-2DAA531201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10191" y="4197410"/>
                  <a:ext cx="1455848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EC5CB7C9-E9E9-CF90-7E03-5C074BC11836}"/>
                    </a:ext>
                  </a:extLst>
                </p:cNvPr>
                <p:cNvSpPr txBox="1"/>
                <p:nvPr/>
              </p:nvSpPr>
              <p:spPr>
                <a:xfrm>
                  <a:off x="1810191" y="4449009"/>
                  <a:ext cx="83721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≈0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EC5CB7C9-E9E9-CF90-7E03-5C074BC118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10191" y="4449009"/>
                  <a:ext cx="837217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16AA6B05-6A40-8A9F-E79D-E9685BC1DD50}"/>
                    </a:ext>
                  </a:extLst>
                </p:cNvPr>
                <p:cNvSpPr txBox="1"/>
                <p:nvPr/>
              </p:nvSpPr>
              <p:spPr>
                <a:xfrm>
                  <a:off x="1514945" y="4720054"/>
                  <a:ext cx="22985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1800" b="0" i="1">
                                <a:latin typeface="Cambria Math" panose="02040503050406030204" pitchFamily="18" charset="0"/>
                              </a:rPr>
                              <m:t>𝑑𝑒𝑡</m:t>
                            </m:r>
                          </m:sub>
                        </m:sSub>
                        <m:r>
                          <a:rPr lang="en-US" sz="1800" b="0" i="1">
                            <a:latin typeface="Cambria Math" panose="02040503050406030204" pitchFamily="18" charset="0"/>
                          </a:rPr>
                          <m:t>=0.7</m:t>
                        </m:r>
                        <m:r>
                          <a:rPr lang="en-US" sz="1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sz="1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1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−4</m:t>
                            </m:r>
                          </m:sup>
                        </m:sSup>
                        <m:r>
                          <a:rPr lang="en-US" sz="1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18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sr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16AA6B05-6A40-8A9F-E79D-E9685BC1DD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4945" y="4720054"/>
                  <a:ext cx="2298578" cy="369332"/>
                </a:xfrm>
                <a:prstGeom prst="rect">
                  <a:avLst/>
                </a:prstGeom>
                <a:blipFill>
                  <a:blip r:embed="rId8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60EA3F7-F2D1-39E5-86AE-3F59946CA234}"/>
                </a:ext>
              </a:extLst>
            </p:cNvPr>
            <p:cNvSpPr txBox="1"/>
            <p:nvPr/>
          </p:nvSpPr>
          <p:spPr>
            <a:xfrm>
              <a:off x="165100" y="1346200"/>
              <a:ext cx="12105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/>
                <a:t>Example: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A04ABE0-7BBB-301C-F77B-FAA904C5C994}"/>
                </a:ext>
              </a:extLst>
            </p:cNvPr>
            <p:cNvSpPr txBox="1"/>
            <p:nvPr/>
          </p:nvSpPr>
          <p:spPr>
            <a:xfrm>
              <a:off x="87246" y="2077531"/>
              <a:ext cx="19672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u="sng" dirty="0"/>
                <a:t>electron bunch</a:t>
              </a:r>
              <a:r>
                <a:rPr lang="en-US" sz="1800" dirty="0"/>
                <a:t>: 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CDC2B35D-1C58-4F01-7C29-81D6E2B5881D}"/>
                    </a:ext>
                  </a:extLst>
                </p:cNvPr>
                <p:cNvSpPr txBox="1"/>
                <p:nvPr/>
              </p:nvSpPr>
              <p:spPr>
                <a:xfrm>
                  <a:off x="35960" y="2413576"/>
                  <a:ext cx="3081421" cy="12003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800">
                      <a:ea typeface="Cambria Math" panose="02040503050406030204" pitchFamily="18" charset="0"/>
                    </a:rPr>
                    <a:t>   </a:t>
                  </a:r>
                  <a14:m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≈900  (</m:t>
                      </m:r>
                      <m:sSub>
                        <m:sSubPr>
                          <m:ctrlPr>
                            <a:rPr lang="en-US" sz="1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1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≈450 </m:t>
                      </m:r>
                      <m:r>
                        <m:rPr>
                          <m:sty m:val="p"/>
                        </m:rPr>
                        <a:rPr lang="en-US" sz="1800" b="0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MeV</m:t>
                      </m:r>
                      <m:r>
                        <a:rPr lang="en-US" sz="1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sz="1800"/>
                </a:p>
                <a:p>
                  <a:r>
                    <a:rPr lang="en-US" sz="1800" b="0"/>
                    <a:t>  </a:t>
                  </a:r>
                  <a14:m>
                    <m:oMath xmlns:m="http://schemas.openxmlformats.org/officeDocument/2006/math">
                      <m:r>
                        <a:rPr lang="en-US" sz="18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18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≈3 × </m:t>
                      </m:r>
                      <m:sSup>
                        <m:sSupPr>
                          <m:ctrlPr>
                            <a:rPr lang="en-US" sz="1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1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  <m:r>
                        <a:rPr lang="en-US" sz="1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1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sz="1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≈0.5</m:t>
                          </m:r>
                          <m:r>
                            <a:rPr lang="en-US" sz="1800" b="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1800" b="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nC</m:t>
                          </m:r>
                        </m:e>
                      </m:d>
                    </m:oMath>
                  </a14:m>
                  <a:endParaRPr lang="en-US" sz="1800" b="0">
                    <a:ea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800" b="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r>
                          <a:rPr lang="en-US" sz="1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 µ</m:t>
                        </m:r>
                        <m:r>
                          <a:rPr lang="en-US" sz="1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sz="1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d>
                          <m:dPr>
                            <m:ctrlPr>
                              <a:rPr lang="en-US" sz="1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lin"/>
                                <m:ctrlPr>
                                  <a:rPr lang="en-US" sz="18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18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𝑐</m:t>
                                </m:r>
                              </m:den>
                            </m:f>
                            <m:r>
                              <a:rPr lang="en-US" sz="1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≈10 </m:t>
                            </m:r>
                            <m:r>
                              <m:rPr>
                                <m:sty m:val="p"/>
                              </m:rPr>
                              <a:rPr lang="en-US" sz="1800" b="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fs</m:t>
                            </m:r>
                          </m:e>
                        </m:d>
                      </m:oMath>
                    </m:oMathPara>
                  </a14:m>
                  <a:endParaRPr lang="en-US" sz="1800" b="0">
                    <a:ea typeface="Cambria Math" panose="02040503050406030204" pitchFamily="18" charset="0"/>
                  </a:endParaRPr>
                </a:p>
                <a:p>
                  <a:r>
                    <a:rPr lang="en-US" sz="1800"/>
                    <a:t>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1800" b="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1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200 µ</m:t>
                      </m:r>
                      <m:r>
                        <m:rPr>
                          <m:sty m:val="p"/>
                        </m:rPr>
                        <a:rPr lang="en-US" sz="1800" b="0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</m:t>
                      </m:r>
                    </m:oMath>
                  </a14:m>
                  <a:r>
                    <a:rPr lang="en-US" sz="1800"/>
                    <a:t> </a:t>
                  </a:r>
                </a:p>
              </p:txBody>
            </p:sp>
          </mc:Choice>
          <mc:Fallback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CDC2B35D-1C58-4F01-7C29-81D6E2B5881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60" y="2413576"/>
                  <a:ext cx="3081421" cy="1200329"/>
                </a:xfrm>
                <a:prstGeom prst="rect">
                  <a:avLst/>
                </a:prstGeom>
                <a:blipFill>
                  <a:blip r:embed="rId9"/>
                  <a:stretch>
                    <a:fillRect b="-3147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23B0D52-F331-DA5E-E644-FB2C4E049703}"/>
                </a:ext>
              </a:extLst>
            </p:cNvPr>
            <p:cNvSpPr txBox="1"/>
            <p:nvPr/>
          </p:nvSpPr>
          <p:spPr>
            <a:xfrm>
              <a:off x="137560" y="1714500"/>
              <a:ext cx="25827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/>
                <a:t>detected wavelength</a:t>
              </a:r>
              <a:r>
                <a:rPr lang="en-US" sz="1800" dirty="0"/>
                <a:t>: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FDADD59-5D56-1B8B-41DC-46DA171645AA}"/>
                </a:ext>
              </a:extLst>
            </p:cNvPr>
            <p:cNvSpPr txBox="1"/>
            <p:nvPr/>
          </p:nvSpPr>
          <p:spPr>
            <a:xfrm>
              <a:off x="226580" y="5321300"/>
              <a:ext cx="22878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u="sng" dirty="0"/>
                <a:t>derived quantities</a:t>
              </a:r>
              <a:r>
                <a:rPr lang="en-US" sz="1800" dirty="0"/>
                <a:t>: 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D6883515-DF6C-D232-25ED-D07CA9B781EF}"/>
                    </a:ext>
                  </a:extLst>
                </p:cNvPr>
                <p:cNvSpPr txBox="1"/>
                <p:nvPr/>
              </p:nvSpPr>
              <p:spPr>
                <a:xfrm>
                  <a:off x="251860" y="5613400"/>
                  <a:ext cx="151695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sz="18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18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1.4 </m:t>
                        </m:r>
                        <m:r>
                          <m:rPr>
                            <m:sty m:val="p"/>
                          </m:rPr>
                          <a:rPr lang="en-US" sz="18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mm</m:t>
                        </m:r>
                      </m:oMath>
                    </m:oMathPara>
                  </a14:m>
                  <a:endParaRPr lang="en-US" sz="1800"/>
                </a:p>
              </p:txBody>
            </p:sp>
          </mc:Choice>
          <mc:Fallback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D6883515-DF6C-D232-25ED-D07CA9B781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860" y="5613400"/>
                  <a:ext cx="1516954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E505CC44-00F7-0BFC-95DD-8A61C4C2FA2A}"/>
                    </a:ext>
                  </a:extLst>
                </p:cNvPr>
                <p:cNvSpPr txBox="1"/>
                <p:nvPr/>
              </p:nvSpPr>
              <p:spPr>
                <a:xfrm>
                  <a:off x="86880" y="5892800"/>
                  <a:ext cx="194360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1800" b="0" i="1">
                                <a:latin typeface="Cambria Math" panose="02040503050406030204" pitchFamily="18" charset="0"/>
                              </a:rPr>
                              <m:t>𝑖𝑛𝑐</m:t>
                            </m:r>
                          </m:sub>
                        </m:sSub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1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𝑐𝑜h</m:t>
                            </m:r>
                          </m:sub>
                        </m:sSub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r>
                          <a:rPr lang="en-US" sz="1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0.6</m:t>
                        </m:r>
                      </m:oMath>
                    </m:oMathPara>
                  </a14:m>
                  <a:endParaRPr lang="en-US" sz="1800"/>
                </a:p>
              </p:txBody>
            </p:sp>
          </mc:Choice>
          <mc:Fallback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E505CC44-00F7-0BFC-95DD-8A61C4C2FA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880" y="5892800"/>
                  <a:ext cx="1943609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3B545AD-5135-9757-27CF-5BD79AF4A184}"/>
              </a:ext>
            </a:extLst>
          </p:cNvPr>
          <p:cNvSpPr txBox="1"/>
          <p:nvPr/>
        </p:nvSpPr>
        <p:spPr>
          <a:xfrm>
            <a:off x="4196824" y="1228378"/>
            <a:ext cx="1992430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Variations due to bunch shape</a:t>
            </a:r>
          </a:p>
        </p:txBody>
      </p:sp>
    </p:spTree>
    <p:extLst>
      <p:ext uri="{BB962C8B-B14F-4D97-AF65-F5344CB8AC3E}">
        <p14:creationId xmlns:p14="http://schemas.microsoft.com/office/powerpoint/2010/main" val="234577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4" grpId="0"/>
      <p:bldP spid="18" grpId="0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A0CFE7-E43E-0B47-5BC8-02851235D702}"/>
              </a:ext>
            </a:extLst>
          </p:cNvPr>
          <p:cNvSpPr txBox="1"/>
          <p:nvPr/>
        </p:nvSpPr>
        <p:spPr>
          <a:xfrm>
            <a:off x="1686499" y="792691"/>
            <a:ext cx="95413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</a:rPr>
              <a:t>How would one extract bunch information from this curve?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97CAC1-88C5-320A-DFFC-22DE32C1D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9" y="2479389"/>
            <a:ext cx="12184181" cy="412052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FB74DE-04B8-2B05-12E0-D5604E54BECA}"/>
                  </a:ext>
                </a:extLst>
              </p:cNvPr>
              <p:cNvSpPr txBox="1"/>
              <p:nvPr/>
            </p:nvSpPr>
            <p:spPr>
              <a:xfrm>
                <a:off x="4249688" y="1255041"/>
                <a:ext cx="3922997" cy="10029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𝑆𝑃𝑅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p>
                          <m:r>
                            <a:rPr lang="en-US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nary>
                        <m:naryPr>
                          <m:limLoc m:val="undOvr"/>
                          <m:ctrlPr>
                            <a:rPr lang="en-US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𝑑𝑒𝑡</m:t>
                              </m:r>
                            </m:sub>
                          </m:sSub>
                        </m:sub>
                        <m:sup>
                          <m:r>
                            <a:rPr lang="en-US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p>
                        <m:e>
                          <m:sSub>
                            <m:sSubPr>
                              <m:ctrlPr>
                                <a:rPr lang="en-US" sz="20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0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𝑐𝑜h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𝑑𝑊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l-GR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Ω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  <m:r>
                            <a:rPr lang="en-US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l-GR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</m:nary>
                    </m:oMath>
                  </m:oMathPara>
                </a14:m>
                <a:endParaRPr 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FB74DE-04B8-2B05-12E0-D5604E54BE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688" y="1255041"/>
                <a:ext cx="3922997" cy="10029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2694AFBF-8621-A317-ED51-2838C15CC78C}"/>
              </a:ext>
            </a:extLst>
          </p:cNvPr>
          <p:cNvSpPr txBox="1"/>
          <p:nvPr/>
        </p:nvSpPr>
        <p:spPr>
          <a:xfrm>
            <a:off x="144378" y="1984919"/>
            <a:ext cx="49359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solidFill>
                  <a:srgbClr val="000000"/>
                </a:solidFill>
              </a:rPr>
              <a:t>For the Gaussian e-bunch case: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C4CED0-52F0-C1A5-E814-FA73DD10BD14}"/>
              </a:ext>
            </a:extLst>
          </p:cNvPr>
          <p:cNvSpPr/>
          <p:nvPr/>
        </p:nvSpPr>
        <p:spPr>
          <a:xfrm>
            <a:off x="7141029" y="3309257"/>
            <a:ext cx="1502228" cy="2884714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2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UT_Theme">
  <a:themeElements>
    <a:clrScheme name="UT Brand Color Palette">
      <a:dk1>
        <a:srgbClr val="BE5700"/>
      </a:dk1>
      <a:lt1>
        <a:srgbClr val="FFFFFF"/>
      </a:lt1>
      <a:dk2>
        <a:srgbClr val="D6D2C3"/>
      </a:dk2>
      <a:lt2>
        <a:srgbClr val="333F48"/>
      </a:lt2>
      <a:accent1>
        <a:srgbClr val="F7961F"/>
      </a:accent1>
      <a:accent2>
        <a:srgbClr val="FFD600"/>
      </a:accent2>
      <a:accent3>
        <a:srgbClr val="A6CC57"/>
      </a:accent3>
      <a:accent4>
        <a:srgbClr val="579C41"/>
      </a:accent4>
      <a:accent5>
        <a:srgbClr val="00A8B6"/>
      </a:accent5>
      <a:accent6>
        <a:srgbClr val="005E86"/>
      </a:accent6>
      <a:hlink>
        <a:srgbClr val="BF5700"/>
      </a:hlink>
      <a:folHlink>
        <a:srgbClr val="9CADB7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T_Theme" id="{966358D3-0039-4B0C-87DE-F2B5F3B37A2F}" vid="{83D91416-2F75-492C-8E01-ED4B9F2DE9CA}"/>
    </a:ext>
  </a:extLst>
</a:theme>
</file>

<file path=ppt/theme/theme2.xml><?xml version="1.0" encoding="utf-8"?>
<a:theme xmlns:a="http://schemas.openxmlformats.org/drawingml/2006/main" name="16-9 Light Background">
  <a:themeElements>
    <a:clrScheme name="UT Brand Color Palette">
      <a:dk1>
        <a:srgbClr val="BE5700"/>
      </a:dk1>
      <a:lt1>
        <a:srgbClr val="FFFFFF"/>
      </a:lt1>
      <a:dk2>
        <a:srgbClr val="D6D2C3"/>
      </a:dk2>
      <a:lt2>
        <a:srgbClr val="333F48"/>
      </a:lt2>
      <a:accent1>
        <a:srgbClr val="F7961F"/>
      </a:accent1>
      <a:accent2>
        <a:srgbClr val="FFD600"/>
      </a:accent2>
      <a:accent3>
        <a:srgbClr val="A6CC57"/>
      </a:accent3>
      <a:accent4>
        <a:srgbClr val="579C41"/>
      </a:accent4>
      <a:accent5>
        <a:srgbClr val="00A8B6"/>
      </a:accent5>
      <a:accent6>
        <a:srgbClr val="005E86"/>
      </a:accent6>
      <a:hlink>
        <a:srgbClr val="BF5700"/>
      </a:hlink>
      <a:folHlink>
        <a:srgbClr val="9CAD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6-9 White Backgroud">
  <a:themeElements>
    <a:clrScheme name="UT Brand Color Palette">
      <a:dk1>
        <a:srgbClr val="BE5700"/>
      </a:dk1>
      <a:lt1>
        <a:srgbClr val="FFFFFF"/>
      </a:lt1>
      <a:dk2>
        <a:srgbClr val="D6D2C3"/>
      </a:dk2>
      <a:lt2>
        <a:srgbClr val="333F48"/>
      </a:lt2>
      <a:accent1>
        <a:srgbClr val="F7961F"/>
      </a:accent1>
      <a:accent2>
        <a:srgbClr val="FFD600"/>
      </a:accent2>
      <a:accent3>
        <a:srgbClr val="A6CC57"/>
      </a:accent3>
      <a:accent4>
        <a:srgbClr val="579C41"/>
      </a:accent4>
      <a:accent5>
        <a:srgbClr val="00A8B6"/>
      </a:accent5>
      <a:accent6>
        <a:srgbClr val="005E86"/>
      </a:accent6>
      <a:hlink>
        <a:srgbClr val="BF5700"/>
      </a:hlink>
      <a:folHlink>
        <a:srgbClr val="9CAD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UT_Theme</Template>
  <TotalTime>6959</TotalTime>
  <Words>1356</Words>
  <Application>Microsoft Office PowerPoint</Application>
  <PresentationFormat>Widescreen</PresentationFormat>
  <Paragraphs>322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Arial Black</vt:lpstr>
      <vt:lpstr>Arial Narrow</vt:lpstr>
      <vt:lpstr>Calibri</vt:lpstr>
      <vt:lpstr>Cambria Math</vt:lpstr>
      <vt:lpstr>Times New Roman</vt:lpstr>
      <vt:lpstr>Wingdings</vt:lpstr>
      <vt:lpstr>UT_Theme</vt:lpstr>
      <vt:lpstr>16-9 Light Background</vt:lpstr>
      <vt:lpstr>16-9 White Backgroud</vt:lpstr>
      <vt:lpstr>The role of coherent Smith-Purcell radiation for LWFA e-beam diagnosis</vt:lpstr>
      <vt:lpstr>Previous work on bunch reconstruction</vt:lpstr>
      <vt:lpstr>State of the art LWFA e-beam diagnostics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Using cSPR as a beam position monitor</vt:lpstr>
      <vt:lpstr>Using cSPR as a beam position monitor</vt:lpstr>
      <vt:lpstr>Using cSPR as a beam position monitor</vt:lpstr>
      <vt:lpstr>Summary – Thank you!</vt:lpstr>
      <vt:lpstr>Appendix Slide – R^2 + S_coh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Ross Rudzinsky</dc:creator>
  <cp:lastModifiedBy>Ross Rudzinsky</cp:lastModifiedBy>
  <cp:revision>410</cp:revision>
  <dcterms:created xsi:type="dcterms:W3CDTF">2024-07-17T20:17:06Z</dcterms:created>
  <dcterms:modified xsi:type="dcterms:W3CDTF">2026-07-28T20:19:22Z</dcterms:modified>
</cp:coreProperties>
</file>