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4"/>
  </p:sldMasterIdLst>
  <p:notesMasterIdLst>
    <p:notesMasterId r:id="rId23"/>
  </p:notesMasterIdLst>
  <p:handoutMasterIdLst>
    <p:handoutMasterId r:id="rId24"/>
  </p:handoutMasterIdLst>
  <p:sldIdLst>
    <p:sldId id="1540" r:id="rId5"/>
    <p:sldId id="1562" r:id="rId6"/>
    <p:sldId id="1541" r:id="rId7"/>
    <p:sldId id="1542" r:id="rId8"/>
    <p:sldId id="1543" r:id="rId9"/>
    <p:sldId id="1544" r:id="rId10"/>
    <p:sldId id="1523" r:id="rId11"/>
    <p:sldId id="1555" r:id="rId12"/>
    <p:sldId id="1560" r:id="rId13"/>
    <p:sldId id="1545" r:id="rId14"/>
    <p:sldId id="1546" r:id="rId15"/>
    <p:sldId id="1547" r:id="rId16"/>
    <p:sldId id="1552" r:id="rId17"/>
    <p:sldId id="1550" r:id="rId18"/>
    <p:sldId id="1549" r:id="rId19"/>
    <p:sldId id="1554" r:id="rId20"/>
    <p:sldId id="1561" r:id="rId21"/>
    <p:sldId id="151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D525"/>
    <a:srgbClr val="0202FF"/>
    <a:srgbClr val="FF0000"/>
    <a:srgbClr val="D84C1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6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99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6B6C58C-A09F-CD8C-3AD4-3613FA8617A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7057" y="4519930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9F53EAF-F066-AFDA-2C25-8F96143C7AF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24895" y="911860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DB380E6-DA46-CD20-B419-2C58AADE9DD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7752392" y="675798"/>
            <a:ext cx="36576" cy="52120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848" y="803514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2150" y="799483"/>
            <a:ext cx="4429566" cy="365125"/>
          </a:xfrm>
        </p:spPr>
        <p:txBody>
          <a:bodyPr/>
          <a:lstStyle>
            <a:lvl1pPr algn="ctr">
              <a:defRPr/>
            </a:lvl1pPr>
          </a:lstStyle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DB380E6-DA46-CD20-B419-2C58AADE9DD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9576" y="675798"/>
            <a:ext cx="36576" cy="52120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813816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4732B46-F1F0-7522-FC25-AABA628DA30B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7104188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blipFill dpi="0" rotWithShape="1">
            <a:blip r:embed="rId3">
              <a:alphaModFix amt="60000"/>
            </a:blip>
            <a:srcRect/>
            <a:stretch>
              <a:fillRect l="-3918" t="-835" b="-33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816682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1C55ED2-79AB-08DC-6DCF-C07F6CBD227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2189" y="1217512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6383B9E-F152-84FC-BD1D-4F84C5670DA1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57799" y="5660464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blipFill dpi="0" rotWithShape="1">
            <a:blip r:embed="rId3">
              <a:alphaModFix amt="60000"/>
            </a:blip>
            <a:srcRect/>
            <a:stretch>
              <a:fillRect l="1" t="1" r="-5" b="-376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5717127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4534" y="5714645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5717127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4664" y="5714645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457200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7607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53908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457200"/>
            <a:ext cx="1847088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blipFill dpi="0" rotWithShape="1">
            <a:blip r:embed="rId2">
              <a:alphaModFix amt="60000"/>
            </a:blip>
            <a:srcRect/>
            <a:stretch>
              <a:fillRect r="-803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869680" y="457200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39833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48970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17903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490472" y="457200"/>
            <a:ext cx="184708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blipFill dpi="0" rotWithShape="1">
            <a:blip r:embed="rId2">
              <a:alphaModFix amt="60000"/>
            </a:blip>
            <a:srcRect/>
            <a:stretch>
              <a:fillRect r="-17333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869680" y="457200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35476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9834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F2A913F-34E8-6AA3-93B1-82EC2684015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6348844" y="5660464"/>
            <a:ext cx="36576" cy="521208"/>
          </a:xfrm>
          <a:prstGeom prst="rect">
            <a:avLst/>
          </a:prstGeom>
        </p:spPr>
      </p:pic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blipFill dpi="0" rotWithShape="1">
            <a:blip r:embed="rId3">
              <a:alphaModFix amt="60000"/>
            </a:blip>
            <a:srcRect/>
            <a:stretch>
              <a:fillRect b="159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869680" y="5719845"/>
            <a:ext cx="1847088" cy="38975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28411" y="5746499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 l="-1" r="-8457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457200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4095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D34A61-0B4C-7668-21C4-92101CEE4BE3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267" y="1217512"/>
            <a:ext cx="36576" cy="521208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6428" y="5720288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3273" y="5720287"/>
            <a:ext cx="2805405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457200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9834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585" y="457200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72618" y="457200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blipFill dpi="0" rotWithShape="1">
            <a:blip r:embed="rId2">
              <a:alphaModFix amt="60000"/>
            </a:blip>
            <a:srcRect/>
            <a:stretch>
              <a:fillRect r="-775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869680" y="457200"/>
            <a:ext cx="1847088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36224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4095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269" y="457200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472" y="457200"/>
            <a:ext cx="184708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blipFill dpi="0" rotWithShape="1">
            <a:blip r:embed="rId2">
              <a:alphaModFix amt="60000"/>
            </a:blip>
            <a:srcRect/>
            <a:stretch>
              <a:fillRect l="1" r="-7773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7743" y="5714645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7220" y="5715000"/>
            <a:ext cx="2335165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7C4ECD9-5950-288D-F0E8-15AB93A0C11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532546" y="676656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blipFill dpi="0" rotWithShape="1">
            <a:blip r:embed="rId2">
              <a:alphaModFix amt="60000"/>
            </a:blip>
            <a:srcRect/>
            <a:stretch>
              <a:fillRect t="-1" b="-2554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blipFill dpi="0" rotWithShape="1">
            <a:blip r:embed="rId2">
              <a:alphaModFix amt="60000"/>
            </a:blip>
            <a:srcRect/>
            <a:stretch>
              <a:fillRect t="2" b="-20264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457200"/>
            <a:ext cx="1847088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4572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63503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104" y="5943600"/>
            <a:ext cx="429207" cy="365125"/>
          </a:xfrm>
        </p:spPr>
        <p:txBody>
          <a:bodyPr/>
          <a:lstStyle>
            <a:lvl1pPr algn="l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472" y="5943600"/>
            <a:ext cx="184577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blipFill dpi="0" rotWithShape="1">
            <a:blip r:embed="rId2">
              <a:alphaModFix amt="60000"/>
            </a:blip>
            <a:srcRect/>
            <a:stretch>
              <a:fillRect l="148" t="-11888" r="-148" b="-1104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104" y="5943600"/>
            <a:ext cx="429207" cy="365125"/>
          </a:xfrm>
        </p:spPr>
        <p:txBody>
          <a:bodyPr/>
          <a:lstStyle>
            <a:lvl1pPr algn="l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472" y="5943600"/>
            <a:ext cx="184577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1"/>
            <a:ext cx="5585925" cy="57832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84806-6EE6-E9E7-C756-577E511C94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30476" y="59436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5E95BE-BAAA-0962-1F37-8E80B5075B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90553" y="59436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60350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2892AD-A824-80C0-23D0-A50E8E6086C1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912730"/>
            <a:ext cx="10543032" cy="4206240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93D60A-2641-9137-7CFC-67D96357882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9D38F-DE10-E2BB-5C22-9A8C0781F1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17F8DEA-3543-B752-B9E3-AC000CAB4672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2F7EA-5D69-7C1B-CCA8-B001A58AE38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869680" y="722163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75CC0F-ADA3-ABFA-0894-792752304D3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936224" y="722163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mber Lar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617F66D-47D7-5FE5-3A3F-34A22FF6A160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6077712" y="5660464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858000"/>
          </a:xfrm>
          <a:blipFill dpi="0" rotWithShape="1">
            <a:blip r:embed="rId2">
              <a:alphaModFix amt="60000"/>
            </a:blip>
            <a:srcRect/>
            <a:stretch>
              <a:fillRect l="-5681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BEFB6B4-A1CA-B788-D366-460FCF81670F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164" y="1893372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B9366FF-A392-C240-F718-4B73E04621E0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6077712" y="5660464"/>
            <a:ext cx="36576" cy="52120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626364"/>
            <a:ext cx="8266176" cy="5605272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520A179-8E3E-2B95-A97F-C68296952939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8148" y="921438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4584083-25C0-4BCD-77BF-0F4B50C89CE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0986884" y="676656"/>
            <a:ext cx="36576" cy="52120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9D7C9-2DBC-E12A-4A0F-59AD76DB111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869680" y="5717127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58948-847F-22CD-2AA2-CF3475976F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936224" y="5714645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Quote Author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25C941-1D26-5955-DC05-31D96A1D00E3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0983213" y="5660464"/>
            <a:ext cx="36576" cy="52120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4802977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9448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723" y="829551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59436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5943600"/>
            <a:ext cx="1845772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5969981-6F14-05AD-84BE-60811ABC8EEF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24895" y="911860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6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9680" y="5934634"/>
            <a:ext cx="1845772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224" y="5943600"/>
            <a:ext cx="429207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885543"/>
            <a:ext cx="12192000" cy="972457"/>
          </a:xfr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8226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2"/>
            <a:ext cx="10467653" cy="176953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74E4BF-A9CB-F772-DFA6-C511FFC554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95800"/>
            <a:ext cx="12191999" cy="2362200"/>
          </a:xfrm>
          <a:blipFill dpi="0" rotWithShape="1">
            <a:blip r:embed="rId2">
              <a:alphaModFix amt="60000"/>
            </a:blip>
            <a:srcRect/>
            <a:stretch>
              <a:fillRect l="1" t="-200" r="-5" b="-346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54030" y="676656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7AB9D02-BDB0-5420-CBA2-3044DDB6D79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6077712" y="679622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B7FFBE8-95FC-A978-8212-6B5D8F34CC6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7047762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5" y="1196492"/>
            <a:ext cx="4800600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F85F708B-992C-821E-50D2-07A27EDFA1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1C35429-0BEB-CBD1-23C7-BE3E81942C9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85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447125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609" y="1715532"/>
            <a:ext cx="10447125" cy="412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  <p:sldLayoutId id="2147483847" r:id="rId17"/>
    <p:sldLayoutId id="2147483848" r:id="rId18"/>
    <p:sldLayoutId id="2147483849" r:id="rId19"/>
    <p:sldLayoutId id="2147483850" r:id="rId20"/>
    <p:sldLayoutId id="2147483851" r:id="rId21"/>
    <p:sldLayoutId id="2147483852" r:id="rId22"/>
    <p:sldLayoutId id="2147483853" r:id="rId23"/>
    <p:sldLayoutId id="2147483854" r:id="rId24"/>
    <p:sldLayoutId id="2147483855" r:id="rId25"/>
    <p:sldLayoutId id="2147483856" r:id="rId26"/>
    <p:sldLayoutId id="2147483857" r:id="rId27"/>
    <p:sldLayoutId id="2147483858" r:id="rId28"/>
    <p:sldLayoutId id="2147483859" r:id="rId29"/>
    <p:sldLayoutId id="2147483860" r:id="rId30"/>
    <p:sldLayoutId id="2147483861" r:id="rId31"/>
    <p:sldLayoutId id="2147483862" r:id="rId32"/>
    <p:sldLayoutId id="2147483863" r:id="rId33"/>
    <p:sldLayoutId id="2147483864" r:id="rId34"/>
    <p:sldLayoutId id="2147483865" r:id="rId35"/>
    <p:sldLayoutId id="2147483866" r:id="rId36"/>
    <p:sldLayoutId id="2147483867" r:id="rId37"/>
    <p:sldLayoutId id="2147483868" r:id="rId38"/>
    <p:sldLayoutId id="2147483869" r:id="rId39"/>
    <p:sldLayoutId id="2147483870" r:id="rId40"/>
    <p:sldLayoutId id="2147483871" r:id="rId41"/>
    <p:sldLayoutId id="2147483872" r:id="rId42"/>
    <p:sldLayoutId id="2147483873" r:id="rId43"/>
    <p:sldLayoutId id="2147483874" r:id="rId44"/>
    <p:sldLayoutId id="2147483875" r:id="rId45"/>
    <p:sldLayoutId id="2147483876" r:id="rId46"/>
    <p:sldLayoutId id="2147483877" r:id="rId47"/>
    <p:sldLayoutId id="2147483879" r:id="rId48"/>
    <p:sldLayoutId id="2147483880" r:id="rId49"/>
    <p:sldLayoutId id="2147483881" r:id="rId50"/>
    <p:sldLayoutId id="2147483882" r:id="rId51"/>
    <p:sldLayoutId id="2147483883" r:id="rId52"/>
    <p:sldLayoutId id="2147483884" r:id="rId53"/>
    <p:sldLayoutId id="2147483885" r:id="rId5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spc="0" baseline="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2.wdp"/><Relationship Id="rId7" Type="http://schemas.openxmlformats.org/officeDocument/2006/relationships/image" Target="../media/image47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6.png"/><Relationship Id="rId4" Type="http://schemas.openxmlformats.org/officeDocument/2006/relationships/image" Target="../media/image1.jp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62715"/>
            <a:ext cx="7039994" cy="2468880"/>
          </a:xfrm>
        </p:spPr>
        <p:txBody>
          <a:bodyPr/>
          <a:lstStyle/>
          <a:p>
            <a:r>
              <a:rPr lang="en-US" dirty="0"/>
              <a:t>Cavity-Based Beam Charge and Arrival Time Monitor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5043055"/>
            <a:ext cx="7039994" cy="960567"/>
          </a:xfrm>
        </p:spPr>
        <p:txBody>
          <a:bodyPr>
            <a:normAutofit fontScale="92500"/>
          </a:bodyPr>
          <a:lstStyle/>
          <a:p>
            <a:r>
              <a:rPr lang="en-US" sz="1800" u="sng" dirty="0"/>
              <a:t>A. Kulkarni</a:t>
            </a:r>
            <a:r>
              <a:rPr lang="en-US" sz="1800" dirty="0"/>
              <a:t>, B. Schaap, D. Garcia, M. Lenz, Z. Liu, P. Musumeci, </a:t>
            </a:r>
            <a:r>
              <a:rPr lang="en-US" sz="1800" b="1" dirty="0"/>
              <a:t>UCLA</a:t>
            </a:r>
          </a:p>
          <a:p>
            <a:r>
              <a:rPr lang="en-US" sz="1800" dirty="0"/>
              <a:t>D. Wang, G. Huang, T. Luo, W. Liu, Q. Ji, </a:t>
            </a:r>
            <a:r>
              <a:rPr lang="en-US" sz="1800" b="1" dirty="0"/>
              <a:t>LBNL</a:t>
            </a:r>
            <a:endParaRPr lang="en-US" sz="18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999219E-C76A-1DC1-DD18-5610B976C9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70" r="33270"/>
          <a:stretch>
            <a:fillRect/>
          </a:stretch>
        </p:blipFill>
        <p:spPr>
          <a:prstGeom prst="rect">
            <a:avLst/>
          </a:prstGeom>
          <a:blipFill dpi="0" rotWithShape="1">
            <a:blip r:embed="rId5">
              <a:alphaModFix amt="60000"/>
            </a:blip>
            <a:srcRect/>
            <a:stretch>
              <a:fillRect l="-56812"/>
            </a:stretch>
          </a:blipFill>
        </p:spPr>
      </p:pic>
    </p:spTree>
    <p:extLst>
      <p:ext uri="{BB962C8B-B14F-4D97-AF65-F5344CB8AC3E}">
        <p14:creationId xmlns:p14="http://schemas.microsoft.com/office/powerpoint/2010/main" val="1793381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F8026-5140-818C-63F9-99F184AFA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65147-35F3-635F-EC19-694ECF827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19"/>
            <a:ext cx="5643557" cy="3679613"/>
          </a:xfrm>
        </p:spPr>
        <p:txBody>
          <a:bodyPr/>
          <a:lstStyle/>
          <a:p>
            <a:r>
              <a:rPr lang="en-US" dirty="0"/>
              <a:t>Measuring charge requires determining the energy in the signal -&gt; sum across the decaying exponential signal</a:t>
            </a:r>
          </a:p>
          <a:p>
            <a:r>
              <a:rPr lang="en-US" dirty="0"/>
              <a:t>Use screen intensity to measure charge destructively</a:t>
            </a:r>
          </a:p>
          <a:p>
            <a:r>
              <a:rPr lang="en-US" dirty="0"/>
              <a:t>Linear fit residuals: 260 </a:t>
            </a:r>
            <a:r>
              <a:rPr lang="en-US" dirty="0" err="1"/>
              <a:t>aC</a:t>
            </a:r>
            <a:r>
              <a:rPr lang="en-US" dirty="0"/>
              <a:t> RMS</a:t>
            </a:r>
          </a:p>
          <a:p>
            <a:r>
              <a:rPr lang="en-US" dirty="0"/>
              <a:t>Existing SOTA: Turbo-ICT (~ 30 </a:t>
            </a:r>
            <a:r>
              <a:rPr lang="en-US" dirty="0" err="1"/>
              <a:t>fC</a:t>
            </a:r>
            <a:r>
              <a:rPr lang="en-US" dirty="0"/>
              <a:t> uncertainty)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734655-8B8B-9695-B6FB-F69BF20BB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067" y="1559999"/>
            <a:ext cx="5169965" cy="394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41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85F1E-686D-C095-3862-2E383D933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Time of Arrival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6A3BB-F8BC-835B-4C0E-A4A5DFF78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445" y="2462254"/>
            <a:ext cx="5271025" cy="2944136"/>
          </a:xfrm>
        </p:spPr>
        <p:txBody>
          <a:bodyPr>
            <a:normAutofit/>
          </a:bodyPr>
          <a:lstStyle/>
          <a:p>
            <a:r>
              <a:rPr lang="en-US" dirty="0"/>
              <a:t>The beam time of arrival is encoded in the phase of the wake excited</a:t>
            </a:r>
          </a:p>
          <a:p>
            <a:r>
              <a:rPr lang="en-US" dirty="0"/>
              <a:t>Direct acquisition on an 8 GHz (20 GSPS) scope </a:t>
            </a:r>
          </a:p>
          <a:p>
            <a:r>
              <a:rPr lang="en-US" dirty="0"/>
              <a:t>Any kind of triggered acquisition will suffer from jitter in the trigger</a:t>
            </a:r>
          </a:p>
          <a:p>
            <a:r>
              <a:rPr lang="en-US" dirty="0"/>
              <a:t>Solution: We acquire our master clock (2.856 GHz) at the same time on a second channel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4A6579-4AD9-3827-247C-E83A86EDB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656" y="1397568"/>
            <a:ext cx="5758472" cy="43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45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6B483-F3B1-F962-34D9-84A999B02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894666"/>
            <a:ext cx="5349917" cy="2212313"/>
          </a:xfrm>
        </p:spPr>
        <p:txBody>
          <a:bodyPr anchor="t">
            <a:normAutofit/>
          </a:bodyPr>
          <a:lstStyle/>
          <a:p>
            <a:r>
              <a:rPr lang="en-US" dirty="0"/>
              <a:t>Time of Arrival Dynamics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6B781-CF9B-63F1-EB95-C3A0966F9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294467"/>
            <a:ext cx="5282184" cy="430106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Gun phase scan yields per-shot time of arrival</a:t>
            </a:r>
          </a:p>
          <a:p>
            <a:pPr>
              <a:lnSpc>
                <a:spcPct val="90000"/>
              </a:lnSpc>
            </a:pPr>
            <a:r>
              <a:rPr lang="en-US" dirty="0"/>
              <a:t>Good simulation-data agreement</a:t>
            </a:r>
          </a:p>
          <a:p>
            <a:pPr>
              <a:lnSpc>
                <a:spcPct val="90000"/>
              </a:lnSpc>
            </a:pPr>
            <a:r>
              <a:rPr lang="en-US" dirty="0"/>
              <a:t>1.6 cell S-band gun dynamics minimize energy jitter and arrival time jitter at different phases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en-US" dirty="0"/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How can we assess phase recovery resolution?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CDDEE8-2F71-CC5F-4260-5B53DE887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949" y="1485510"/>
            <a:ext cx="5461247" cy="38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91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77EFC-A37C-4F25-EE81-57AE983F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Two-Pulse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C7D92-C6E2-197B-A447-58766BCF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6" y="1580842"/>
            <a:ext cx="6871224" cy="1723877"/>
          </a:xfrm>
        </p:spPr>
        <p:txBody>
          <a:bodyPr>
            <a:normAutofit/>
          </a:bodyPr>
          <a:lstStyle/>
          <a:p>
            <a:r>
              <a:rPr lang="en-US" dirty="0"/>
              <a:t>Fixed delay (~40-50 ns) between two beam pulses fixes phase delay</a:t>
            </a:r>
          </a:p>
          <a:p>
            <a:r>
              <a:rPr lang="en-US" dirty="0"/>
              <a:t>Error in simultaneous phase between pulses yields resolution of the system</a:t>
            </a:r>
          </a:p>
          <a:p>
            <a:r>
              <a:rPr lang="en-US" dirty="0"/>
              <a:t>Linear fit residuals yield ~100 fs single pulse resolution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2C3780-09AD-0EF9-F7F4-4B5918005867}"/>
              </a:ext>
            </a:extLst>
          </p:cNvPr>
          <p:cNvGrpSpPr/>
          <p:nvPr/>
        </p:nvGrpSpPr>
        <p:grpSpPr>
          <a:xfrm>
            <a:off x="609599" y="3858407"/>
            <a:ext cx="5486401" cy="2646838"/>
            <a:chOff x="867432" y="926915"/>
            <a:chExt cx="9939757" cy="446058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A94A24E-B04A-2318-4544-8BBEBB34DAA0}"/>
                </a:ext>
              </a:extLst>
            </p:cNvPr>
            <p:cNvSpPr/>
            <p:nvPr/>
          </p:nvSpPr>
          <p:spPr>
            <a:xfrm>
              <a:off x="7290798" y="943773"/>
              <a:ext cx="1480669" cy="7834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>
              <a:solidFill>
                <a:schemeClr val="tx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08FD5ED-D6D5-3C0B-A3BE-9DDA4B6F169C}"/>
                </a:ext>
              </a:extLst>
            </p:cNvPr>
            <p:cNvCxnSpPr/>
            <p:nvPr/>
          </p:nvCxnSpPr>
          <p:spPr>
            <a:xfrm>
              <a:off x="1265526" y="3240817"/>
              <a:ext cx="1786467" cy="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647A768-0393-A845-CCA6-5464F7B58DA8}"/>
                </a:ext>
              </a:extLst>
            </p:cNvPr>
            <p:cNvSpPr/>
            <p:nvPr/>
          </p:nvSpPr>
          <p:spPr>
            <a:xfrm>
              <a:off x="3051993" y="2916971"/>
              <a:ext cx="57270" cy="647691"/>
            </a:xfrm>
            <a:prstGeom prst="rect">
              <a:avLst/>
            </a:prstGeom>
            <a:solidFill>
              <a:schemeClr val="accent2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F84F801-E46D-8D62-C8A0-962E801EDB92}"/>
                </a:ext>
              </a:extLst>
            </p:cNvPr>
            <p:cNvGrpSpPr/>
            <p:nvPr/>
          </p:nvGrpSpPr>
          <p:grpSpPr>
            <a:xfrm>
              <a:off x="7202895" y="2931991"/>
              <a:ext cx="821267" cy="617653"/>
              <a:chOff x="7202895" y="2931991"/>
              <a:chExt cx="821267" cy="617653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5E36495-5F4C-AE3E-2DB8-44FB3DAC8AF6}"/>
                  </a:ext>
                </a:extLst>
              </p:cNvPr>
              <p:cNvSpPr/>
              <p:nvPr/>
            </p:nvSpPr>
            <p:spPr>
              <a:xfrm>
                <a:off x="7290799" y="2931991"/>
                <a:ext cx="635112" cy="617653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CFF5CCDE-F9B0-D0EB-1ADA-6045D594B0B1}"/>
                  </a:ext>
                </a:extLst>
              </p:cNvPr>
              <p:cNvSpPr/>
              <p:nvPr/>
            </p:nvSpPr>
            <p:spPr>
              <a:xfrm rot="13522619">
                <a:off x="7584894" y="2830186"/>
                <a:ext cx="57270" cy="82126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5400" cap="flat">
                <a:solidFill>
                  <a:schemeClr val="bg2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1819A75-A192-C122-A882-A678F62FF35E}"/>
                </a:ext>
              </a:extLst>
            </p:cNvPr>
            <p:cNvSpPr/>
            <p:nvPr/>
          </p:nvSpPr>
          <p:spPr>
            <a:xfrm rot="2483688">
              <a:off x="7585495" y="1010825"/>
              <a:ext cx="45719" cy="60610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7C952FA-446B-2013-DF3F-82501AC3C5EC}"/>
                </a:ext>
              </a:extLst>
            </p:cNvPr>
            <p:cNvSpPr/>
            <p:nvPr/>
          </p:nvSpPr>
          <p:spPr>
            <a:xfrm rot="18696545">
              <a:off x="8406758" y="1010825"/>
              <a:ext cx="45719" cy="60610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29F32-4EC5-DDDC-44D4-88C05A50B704}"/>
                </a:ext>
              </a:extLst>
            </p:cNvPr>
            <p:cNvSpPr/>
            <p:nvPr/>
          </p:nvSpPr>
          <p:spPr>
            <a:xfrm rot="2483688">
              <a:off x="8482545" y="4781404"/>
              <a:ext cx="45719" cy="60610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7ADCC1F-E713-9B1E-39F0-CACB5EC0F080}"/>
                </a:ext>
              </a:extLst>
            </p:cNvPr>
            <p:cNvSpPr/>
            <p:nvPr/>
          </p:nvSpPr>
          <p:spPr>
            <a:xfrm rot="18696545">
              <a:off x="5675549" y="4619691"/>
              <a:ext cx="45719" cy="60610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6D5501-3E8A-83AC-75FE-DE620C580856}"/>
                </a:ext>
              </a:extLst>
            </p:cNvPr>
            <p:cNvSpPr/>
            <p:nvPr/>
          </p:nvSpPr>
          <p:spPr>
            <a:xfrm rot="18696545">
              <a:off x="3877090" y="3831763"/>
              <a:ext cx="45719" cy="60610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A8397A-E3E3-B351-8F6E-9EC5CE94FE05}"/>
                </a:ext>
              </a:extLst>
            </p:cNvPr>
            <p:cNvSpPr/>
            <p:nvPr/>
          </p:nvSpPr>
          <p:spPr>
            <a:xfrm rot="2483688">
              <a:off x="7585496" y="3855888"/>
              <a:ext cx="45719" cy="60610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0CA32E0-3BA4-14B0-4786-386C7EBC1A0A}"/>
                </a:ext>
              </a:extLst>
            </p:cNvPr>
            <p:cNvSpPr/>
            <p:nvPr/>
          </p:nvSpPr>
          <p:spPr>
            <a:xfrm rot="16200000" flipH="1">
              <a:off x="5146298" y="402471"/>
              <a:ext cx="45719" cy="1480667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1813CEC-89D6-7990-DD00-97528745270C}"/>
                </a:ext>
              </a:extLst>
            </p:cNvPr>
            <p:cNvSpPr/>
            <p:nvPr/>
          </p:nvSpPr>
          <p:spPr>
            <a:xfrm rot="16200000" flipH="1">
              <a:off x="4973230" y="2783908"/>
              <a:ext cx="70119" cy="148067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bg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CFC1F06-0AC5-1F47-9085-8E62153BD374}"/>
                </a:ext>
              </a:extLst>
            </p:cNvPr>
            <p:cNvCxnSpPr>
              <a:cxnSpLocks/>
              <a:endCxn id="45" idx="1"/>
            </p:cNvCxnSpPr>
            <p:nvPr/>
          </p:nvCxnSpPr>
          <p:spPr>
            <a:xfrm>
              <a:off x="3109263" y="3240816"/>
              <a:ext cx="4524381" cy="20384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E8C5882-74CB-145E-9E18-9018F09F0C75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5816600" y="4992854"/>
              <a:ext cx="2671656" cy="76484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head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C51223F-72D7-8192-9B0B-12EF8088123E}"/>
                </a:ext>
              </a:extLst>
            </p:cNvPr>
            <p:cNvCxnSpPr>
              <a:cxnSpLocks/>
            </p:cNvCxnSpPr>
            <p:nvPr/>
          </p:nvCxnSpPr>
          <p:spPr>
            <a:xfrm>
              <a:off x="5745308" y="1165664"/>
              <a:ext cx="71292" cy="3827188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03065E8-32DD-D9F7-5473-7B57CC9292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5328" y="1165664"/>
              <a:ext cx="17601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A87B31A-76DB-7E62-324C-7945289EFC00}"/>
                </a:ext>
              </a:extLst>
            </p:cNvPr>
            <p:cNvCxnSpPr>
              <a:cxnSpLocks/>
            </p:cNvCxnSpPr>
            <p:nvPr/>
          </p:nvCxnSpPr>
          <p:spPr>
            <a:xfrm>
              <a:off x="5508058" y="1165664"/>
              <a:ext cx="5330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54B9025-1890-69BB-6A2C-D06DF4BC6D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6956" y="1176261"/>
              <a:ext cx="17601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E2C781E-5D1D-8E3D-BD14-DFF190769E4E}"/>
                </a:ext>
              </a:extLst>
            </p:cNvPr>
            <p:cNvCxnSpPr>
              <a:cxnSpLocks/>
            </p:cNvCxnSpPr>
            <p:nvPr/>
          </p:nvCxnSpPr>
          <p:spPr>
            <a:xfrm>
              <a:off x="5253313" y="1200724"/>
              <a:ext cx="5330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CB3DE13-7D9C-D97C-6806-18407105B5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8666" y="1176261"/>
              <a:ext cx="17601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619D926-72EE-C597-4216-4AC7EDC90F0E}"/>
                </a:ext>
              </a:extLst>
            </p:cNvPr>
            <p:cNvCxnSpPr>
              <a:cxnSpLocks/>
            </p:cNvCxnSpPr>
            <p:nvPr/>
          </p:nvCxnSpPr>
          <p:spPr>
            <a:xfrm>
              <a:off x="4973623" y="1165664"/>
              <a:ext cx="5330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DC6E083-4907-CF39-9ACB-B02B170DD6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6443" y="1176261"/>
              <a:ext cx="17601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5E5C419-6579-C48C-B572-E9A85027900B}"/>
                </a:ext>
              </a:extLst>
            </p:cNvPr>
            <p:cNvCxnSpPr>
              <a:cxnSpLocks/>
            </p:cNvCxnSpPr>
            <p:nvPr/>
          </p:nvCxnSpPr>
          <p:spPr>
            <a:xfrm>
              <a:off x="4702800" y="1165664"/>
              <a:ext cx="5330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F1C350D-BAA1-FD06-E2DD-6731E442E5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66865" y="1188524"/>
              <a:ext cx="477390" cy="3044809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FAA2A77-FB03-772C-C3C8-1E6B97F563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5701" y="1165664"/>
              <a:ext cx="26783" cy="231386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1E04C39-1B6D-AB60-1B90-BB732C7ED4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48223" y="1176261"/>
              <a:ext cx="176012" cy="234892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F65FCB3-A402-15E7-B94A-47DEB7E2CF14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 flipV="1">
              <a:off x="4062897" y="4143822"/>
              <a:ext cx="3528310" cy="8758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A66A0F1-EBEC-9D9D-4832-E54679AC7EE1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 flipH="1">
              <a:off x="7580859" y="3220438"/>
              <a:ext cx="12556" cy="946286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headEnd type="stealth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6E46A47-4FD4-6782-5A2B-715348F94B82}"/>
                </a:ext>
              </a:extLst>
            </p:cNvPr>
            <p:cNvCxnSpPr>
              <a:cxnSpLocks/>
            </p:cNvCxnSpPr>
            <p:nvPr/>
          </p:nvCxnSpPr>
          <p:spPr>
            <a:xfrm>
              <a:off x="7608354" y="3251008"/>
              <a:ext cx="1749320" cy="0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arrow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B8B12B7-373B-ACDC-7BA0-3883D8D8FE78}"/>
                </a:ext>
              </a:extLst>
            </p:cNvPr>
            <p:cNvCxnSpPr>
              <a:cxnSpLocks/>
              <a:stCxn id="9" idx="3"/>
              <a:endCxn id="45" idx="1"/>
            </p:cNvCxnSpPr>
            <p:nvPr/>
          </p:nvCxnSpPr>
          <p:spPr>
            <a:xfrm>
              <a:off x="7625503" y="1328991"/>
              <a:ext cx="8141" cy="1932209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head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BFFD0E9-3378-4A0C-F9A4-3A1E1ED0C117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7625503" y="1328991"/>
              <a:ext cx="788971" cy="6496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C281DCD-476C-B38B-9874-56FBEB383E61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8410574" y="1317435"/>
              <a:ext cx="77682" cy="3751903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B17A5F-C9EB-8B83-33F7-35CC65469B02}"/>
                </a:ext>
              </a:extLst>
            </p:cNvPr>
            <p:cNvSpPr txBox="1"/>
            <p:nvPr/>
          </p:nvSpPr>
          <p:spPr>
            <a:xfrm>
              <a:off x="8926813" y="926915"/>
              <a:ext cx="1880376" cy="697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Delay</a:t>
              </a:r>
              <a:r>
                <a:rPr kumimoji="0" lang="en-US" sz="2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2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Stage</a:t>
              </a:r>
              <a:endPara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09D2D2-5906-912B-3F66-841F7AC54889}"/>
                </a:ext>
              </a:extLst>
            </p:cNvPr>
            <p:cNvSpPr txBox="1"/>
            <p:nvPr/>
          </p:nvSpPr>
          <p:spPr>
            <a:xfrm>
              <a:off x="2616088" y="2393754"/>
              <a:ext cx="1123463" cy="4924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HWP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531D673-91DE-2EC4-5DDF-7A62D6553B8B}"/>
                </a:ext>
              </a:extLst>
            </p:cNvPr>
            <p:cNvSpPr txBox="1"/>
            <p:nvPr/>
          </p:nvSpPr>
          <p:spPr>
            <a:xfrm>
              <a:off x="6289898" y="2393753"/>
              <a:ext cx="1152478" cy="6742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PBS</a:t>
              </a:r>
              <a:endPara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22CDB60-8556-2428-1852-1455F96CA088}"/>
                </a:ext>
              </a:extLst>
            </p:cNvPr>
            <p:cNvSpPr txBox="1"/>
            <p:nvPr/>
          </p:nvSpPr>
          <p:spPr>
            <a:xfrm>
              <a:off x="3139669" y="1082759"/>
              <a:ext cx="1886747" cy="6224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Etalon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3A21102-2B82-FCB2-7719-B27F622DE4D2}"/>
                </a:ext>
              </a:extLst>
            </p:cNvPr>
            <p:cNvSpPr txBox="1"/>
            <p:nvPr/>
          </p:nvSpPr>
          <p:spPr>
            <a:xfrm>
              <a:off x="867432" y="3296717"/>
              <a:ext cx="2198724" cy="4924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spc="0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UV 260 nm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9A624AB-9892-9076-6028-0ABD7C831C65}"/>
                </a:ext>
              </a:extLst>
            </p:cNvPr>
            <p:cNvSpPr/>
            <p:nvPr/>
          </p:nvSpPr>
          <p:spPr>
            <a:xfrm>
              <a:off x="9015666" y="2959301"/>
              <a:ext cx="57270" cy="64769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9C8EDF7-2436-B1F9-FCCF-6F7B1E4CD190}"/>
                </a:ext>
              </a:extLst>
            </p:cNvPr>
            <p:cNvSpPr txBox="1"/>
            <p:nvPr/>
          </p:nvSpPr>
          <p:spPr>
            <a:xfrm>
              <a:off x="8819850" y="3570025"/>
              <a:ext cx="1749320" cy="6224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Polarizer</a:t>
              </a: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75D47AB3-AE04-B77A-A457-93F2C4AB0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982" y="519879"/>
            <a:ext cx="3218708" cy="247732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72A8D9D-798E-8B20-7A42-70062CB8D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970" y="3245214"/>
            <a:ext cx="4368882" cy="329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68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48836-40D7-BBAA-45A4-E03D9EE0D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Limits to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8C7C5-0821-DFBC-A043-AF7E24753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5786137" cy="2791184"/>
          </a:xfrm>
        </p:spPr>
        <p:txBody>
          <a:bodyPr>
            <a:normAutofit/>
          </a:bodyPr>
          <a:lstStyle/>
          <a:p>
            <a:r>
              <a:rPr lang="en-US" dirty="0"/>
              <a:t>Performance is limited by SNR according to Cramér-Rao Lower Bound</a:t>
            </a:r>
          </a:p>
          <a:p>
            <a:r>
              <a:rPr lang="en-US" dirty="0"/>
              <a:t>Oscilloscope data sits above the bound likely due to:</a:t>
            </a:r>
          </a:p>
          <a:p>
            <a:pPr marL="285750" indent="-285750">
              <a:buFontTx/>
              <a:buChar char="-"/>
            </a:pPr>
            <a:r>
              <a:rPr lang="en-US" dirty="0"/>
              <a:t>ADC aperture jitter</a:t>
            </a:r>
          </a:p>
          <a:p>
            <a:pPr marL="285750" indent="-285750">
              <a:buFontTx/>
              <a:buChar char="-"/>
            </a:pPr>
            <a:r>
              <a:rPr lang="en-US" dirty="0"/>
              <a:t>effective number of bits (ENOB)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E4660D0-9B91-603D-966D-001DB0869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407" y="1963697"/>
            <a:ext cx="4909603" cy="36484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72227C-A4BF-B86B-C30A-069A8781491C}"/>
              </a:ext>
            </a:extLst>
          </p:cNvPr>
          <p:cNvSpPr txBox="1"/>
          <p:nvPr/>
        </p:nvSpPr>
        <p:spPr>
          <a:xfrm>
            <a:off x="671205" y="5105972"/>
            <a:ext cx="6379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Improvements to the system will require: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Improved acquisition to reduce noise 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Redesign of the cavity to outcouple more energy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77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07BC4-6658-7A5D-C93C-D7775FAF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Towards Better Acquisition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3836D-A69C-A6AB-E503-9AE04843A4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169"/>
          <a:stretch>
            <a:fillRect/>
          </a:stretch>
        </p:blipFill>
        <p:spPr>
          <a:xfrm>
            <a:off x="8163926" y="335062"/>
            <a:ext cx="2656474" cy="279760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C84305-EB31-D890-C537-A785FBA9B215}"/>
              </a:ext>
            </a:extLst>
          </p:cNvPr>
          <p:cNvSpPr txBox="1">
            <a:spLocks/>
          </p:cNvSpPr>
          <p:nvPr/>
        </p:nvSpPr>
        <p:spPr>
          <a:xfrm>
            <a:off x="824974" y="1577720"/>
            <a:ext cx="6651093" cy="1749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Collaboration with LBNL for FPGA-based (Xilinx ZCU208) solution to improve acquisition (digital down conversion)</a:t>
            </a:r>
          </a:p>
          <a:p>
            <a:r>
              <a:rPr lang="en-US" dirty="0"/>
              <a:t>FPGA helps improve signal-to-noise considerably -&gt; CRLB expects 0.02 deg RMS error ~ 12 fs </a:t>
            </a:r>
          </a:p>
          <a:p>
            <a:r>
              <a:rPr lang="en-US" dirty="0"/>
              <a:t>High-speed acquisition will allow for real-time processing and feedback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5FF493-3853-0ADF-196E-232A62C2C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789" y="3567418"/>
            <a:ext cx="4330078" cy="32177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291288-0C85-1CE1-F403-90CDC0671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975" y="3530601"/>
            <a:ext cx="4207686" cy="329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45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B5CE-B17D-3A4A-134B-3978A05F7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New Cavity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E3323-473D-C20F-C26C-A2880E4A7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2440436"/>
            <a:ext cx="5347225" cy="2927431"/>
          </a:xfrm>
        </p:spPr>
        <p:txBody>
          <a:bodyPr>
            <a:normAutofit/>
          </a:bodyPr>
          <a:lstStyle/>
          <a:p>
            <a:r>
              <a:rPr lang="en-US" dirty="0"/>
              <a:t>Increasing energy extracted requires increase R/Q -&gt; smaller apertures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Small gains in R/Q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More practical challenges</a:t>
            </a:r>
          </a:p>
          <a:p>
            <a:pPr lvl="1"/>
            <a:endParaRPr lang="en-US" dirty="0"/>
          </a:p>
          <a:p>
            <a:r>
              <a:rPr lang="en-US" dirty="0"/>
              <a:t>Outcouple energy from multiple cells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Individual signals can be averaged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Optimized coupler to extract all the energy together</a:t>
            </a:r>
          </a:p>
          <a:p>
            <a:pPr marL="514350" lvl="1" indent="-285750">
              <a:buFontTx/>
              <a:buChar char="-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F759D1-5B6E-8968-618F-0269E4679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3"/>
          <a:stretch>
            <a:fillRect/>
          </a:stretch>
        </p:blipFill>
        <p:spPr>
          <a:xfrm>
            <a:off x="6574286" y="3852333"/>
            <a:ext cx="5473781" cy="25721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148D36-A8B5-8895-568E-1E5A396FF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985" y="167851"/>
            <a:ext cx="4485980" cy="35916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2F5A2D-BCC6-C748-8586-05A5486CA1FC}"/>
                  </a:ext>
                </a:extLst>
              </p:cNvPr>
              <p:cNvSpPr txBox="1"/>
              <p:nvPr/>
            </p:nvSpPr>
            <p:spPr>
              <a:xfrm>
                <a:off x="4939783" y="3005096"/>
                <a:ext cx="1276055" cy="5597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2F5A2D-BCC6-C748-8586-05A5486CA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783" y="3005096"/>
                <a:ext cx="1276055" cy="5597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5353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465D1-C76F-355A-AE0F-D9884D879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1D15C-161F-6E67-3F18-CE68934E0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b="1" dirty="0"/>
              <a:t>A cavity-based (TM010 wakefield) monitor measures both bunch charge and time-of-arrival single-shot and non-destructively, demonstrated at UCLA PEGASUS.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/>
              <a:t>Enables fC-level diagnostics for electron single-event-effects testing and MeV-UED pump-probe experiments.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/>
              <a:t>Charge resolution of 260 aC RMS — over 100× better than the Turbo-ICT state of the art (~30 fC).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/>
              <a:t>~100 fs single-pulse timing resolution via a two-pulse scheme; a co-acquired master clock removes trigger jitter, and a matched exponential filter reaches the Cramér–Rao bound.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/>
              <a:t>Next steps: LBNL FPGA acquisition (ZCU208) targeting ~12 fs, and a higher-R/Q / multi-cell cavity to outcouple more energy.</a:t>
            </a:r>
          </a:p>
        </p:txBody>
      </p:sp>
    </p:spTree>
    <p:extLst>
      <p:ext uri="{BB962C8B-B14F-4D97-AF65-F5344CB8AC3E}">
        <p14:creationId xmlns:p14="http://schemas.microsoft.com/office/powerpoint/2010/main" val="520550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78C2091-CE76-FB58-01FA-47B730FF8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667" y="3993832"/>
            <a:ext cx="10478450" cy="914400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6F2EB5A-1AD7-F809-E650-840B8920D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534" y="4769287"/>
            <a:ext cx="6234288" cy="1744402"/>
          </a:xfrm>
        </p:spPr>
        <p:txBody>
          <a:bodyPr>
            <a:normAutofit/>
          </a:bodyPr>
          <a:lstStyle/>
          <a:p>
            <a:r>
              <a:rPr lang="en-US" sz="1200" dirty="0"/>
              <a:t>G. </a:t>
            </a:r>
            <a:r>
              <a:rPr lang="en-US" sz="1200" dirty="0" err="1"/>
              <a:t>Tzintzarov</a:t>
            </a:r>
            <a:r>
              <a:rPr lang="en-US" sz="1200" dirty="0"/>
              <a:t>, J. Teng, A. Bushmaker (The Aerospace Corporation)</a:t>
            </a:r>
          </a:p>
          <a:p>
            <a:r>
              <a:rPr lang="en-US" sz="1200" dirty="0"/>
              <a:t>G. Allen (The Jet Propulsion Lab)</a:t>
            </a:r>
          </a:p>
          <a:p>
            <a:r>
              <a:rPr lang="en-US" sz="1200" dirty="0"/>
              <a:t>A. </a:t>
            </a:r>
            <a:r>
              <a:rPr lang="en-US" sz="1200" dirty="0" err="1"/>
              <a:t>Murokh</a:t>
            </a:r>
            <a:r>
              <a:rPr lang="en-US" sz="1200" dirty="0"/>
              <a:t>, G. Andonian (</a:t>
            </a:r>
            <a:r>
              <a:rPr lang="en-US" sz="1200" dirty="0" err="1"/>
              <a:t>RadiaBeam</a:t>
            </a:r>
            <a:r>
              <a:rPr lang="en-US" sz="1200" dirty="0"/>
              <a:t> Technologies)</a:t>
            </a:r>
          </a:p>
          <a:p>
            <a:r>
              <a:rPr lang="en-US" sz="1200" dirty="0"/>
              <a:t>Atharva is supported by the U.S. Department of Energy, Office of Science, High Energy Physics, under Award Number DE-SC0024907, the Tigner Traineeships in Accelerator Science program.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18249F7-602E-749C-B4CC-4879CDC450E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340" b="29340"/>
          <a:stretch>
            <a:fillRect/>
          </a:stretch>
        </p:blipFill>
        <p:spPr>
          <a:prstGeom prst="rect">
            <a:avLst/>
          </a:prstGeom>
          <a:blipFill dpi="0" rotWithShape="1">
            <a:blip r:embed="rId4">
              <a:alphaModFix amt="60000"/>
            </a:blip>
            <a:srcRect/>
            <a:stretch>
              <a:fillRect/>
            </a:stretch>
          </a:blipFill>
        </p:spPr>
      </p:pic>
      <p:pic>
        <p:nvPicPr>
          <p:cNvPr id="7" name="Picture 3" descr="C:\Users\afisher\Documents\NAPAC Conference\Logos\NSFlogo.png">
            <a:extLst>
              <a:ext uri="{FF2B5EF4-FFF2-40B4-BE49-F238E27FC236}">
                <a16:creationId xmlns:a16="http://schemas.microsoft.com/office/drawing/2014/main" id="{391AC826-EED1-2CDF-1F21-7FB8A5516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673" y="4079024"/>
            <a:ext cx="1189224" cy="119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111FC19-9E97-C5C6-9181-4920C9E4DB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9156088"/>
              </p:ext>
            </p:extLst>
          </p:nvPr>
        </p:nvGraphicFramePr>
        <p:xfrm>
          <a:off x="7415434" y="4169694"/>
          <a:ext cx="1014101" cy="101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5714847" imgH="5714796" progId="Acrobat.Document.DC">
                  <p:embed/>
                </p:oleObj>
              </mc:Choice>
              <mc:Fallback>
                <p:oleObj name="Acrobat Document" r:id="rId6" imgW="5714847" imgH="5714796" progId="Acrobat.Document.DC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15434" y="4169694"/>
                        <a:ext cx="1014101" cy="1014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DB8B30AE-35FB-1424-9DF2-C9B299B17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2714" y="3191256"/>
            <a:ext cx="94551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600" dirty="0">
                <a:latin typeface="Arial" panose="020B0604020202020204" pitchFamily="34" charset="0"/>
              </a:rPr>
              <a:t>Authored by UCLA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4295F5-0B45-D34D-16F5-3DBB485813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86" y="5641488"/>
            <a:ext cx="1305396" cy="6131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DAF4E8-75CE-9E90-024F-667331D9EB9C}"/>
              </a:ext>
            </a:extLst>
          </p:cNvPr>
          <p:cNvSpPr txBox="1"/>
          <p:nvPr/>
        </p:nvSpPr>
        <p:spPr>
          <a:xfrm>
            <a:off x="3079750" y="3244334"/>
            <a:ext cx="6176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193783-6699-7EC0-6E18-8347A30E14CC}"/>
              </a:ext>
            </a:extLst>
          </p:cNvPr>
          <p:cNvSpPr txBox="1"/>
          <p:nvPr/>
        </p:nvSpPr>
        <p:spPr>
          <a:xfrm>
            <a:off x="3079750" y="3244334"/>
            <a:ext cx="6176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DA5F36-7D46-5084-FB83-D1ADB9DDD9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5214" y="5484772"/>
            <a:ext cx="159614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A25F80-4622-4556-21A0-9DE2D0BD7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F26F46-6C06-5257-0B5A-8284ECDFEE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3" y="1353163"/>
            <a:ext cx="6751477" cy="41516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Beam Arrival Monitor (BAM)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Charge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Arrival-time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What’s next</a:t>
            </a:r>
          </a:p>
        </p:txBody>
      </p:sp>
    </p:spTree>
    <p:extLst>
      <p:ext uri="{BB962C8B-B14F-4D97-AF65-F5344CB8AC3E}">
        <p14:creationId xmlns:p14="http://schemas.microsoft.com/office/powerpoint/2010/main" val="2000355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DD4E5-E903-C53D-E9B7-87DB5EFDC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Single-Event Effects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07E25-DCC6-5B39-B0BD-D286C90B3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5271025" cy="3577294"/>
          </a:xfrm>
        </p:spPr>
        <p:txBody>
          <a:bodyPr/>
          <a:lstStyle/>
          <a:p>
            <a:r>
              <a:rPr lang="en-US" dirty="0"/>
              <a:t>High-energy particle dumps energy through direct ionization</a:t>
            </a:r>
          </a:p>
          <a:p>
            <a:r>
              <a:rPr lang="en-US" dirty="0"/>
              <a:t>Carrier generation in the device can cause shorts, bit flips, or full destruction</a:t>
            </a:r>
          </a:p>
          <a:p>
            <a:endParaRPr lang="en-US" dirty="0"/>
          </a:p>
          <a:p>
            <a:r>
              <a:rPr lang="en-US" dirty="0"/>
              <a:t>Usually tested using heavy-ions at cyclotrons </a:t>
            </a:r>
          </a:p>
          <a:p>
            <a:r>
              <a:rPr lang="en-US" dirty="0"/>
              <a:t>Current research investigates using pulsed electrons to achieve the same device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81F4D9-783F-0396-6987-3D38638E2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899" y="338667"/>
            <a:ext cx="2925513" cy="3121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F5BE23-82D0-CED5-8DB4-DAF324FBB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282" y="3711299"/>
            <a:ext cx="3966117" cy="31119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99F584-1F2E-94A8-4548-7E3BFAF837AF}"/>
              </a:ext>
            </a:extLst>
          </p:cNvPr>
          <p:cNvSpPr txBox="1"/>
          <p:nvPr/>
        </p:nvSpPr>
        <p:spPr>
          <a:xfrm>
            <a:off x="7616282" y="3815687"/>
            <a:ext cx="28769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DARPA ASSERT BAA</a:t>
            </a:r>
          </a:p>
        </p:txBody>
      </p:sp>
    </p:spTree>
    <p:extLst>
      <p:ext uri="{BB962C8B-B14F-4D97-AF65-F5344CB8AC3E}">
        <p14:creationId xmlns:p14="http://schemas.microsoft.com/office/powerpoint/2010/main" val="2342231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16D1-45DF-6CC9-C9D9-5048A762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5" y="831439"/>
            <a:ext cx="5403147" cy="1132258"/>
          </a:xfrm>
        </p:spPr>
        <p:txBody>
          <a:bodyPr/>
          <a:lstStyle/>
          <a:p>
            <a:r>
              <a:rPr lang="en-US" dirty="0"/>
              <a:t>Single-Events Testing with Electrons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AD196-A62E-0A36-A8B8-12EEABE84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528" y="2316923"/>
            <a:ext cx="4670988" cy="2367280"/>
          </a:xfrm>
        </p:spPr>
        <p:txBody>
          <a:bodyPr>
            <a:normAutofit/>
          </a:bodyPr>
          <a:lstStyle/>
          <a:p>
            <a:r>
              <a:rPr lang="en-US" b="1" dirty="0"/>
              <a:t>Key Metric: </a:t>
            </a:r>
            <a:r>
              <a:rPr lang="en-US" dirty="0"/>
              <a:t>Linear Energy Transfer (LET) -&gt; energy deposited into the sample</a:t>
            </a:r>
          </a:p>
          <a:p>
            <a:r>
              <a:rPr lang="en-US" dirty="0"/>
              <a:t>Single electron stopping power is very small -&gt; need multiple electrons to achieve required LETs</a:t>
            </a:r>
          </a:p>
          <a:p>
            <a:r>
              <a:rPr lang="en-US" dirty="0"/>
              <a:t>LET range of interest requires </a:t>
            </a:r>
            <a:r>
              <a:rPr lang="en-US" u="sng" dirty="0"/>
              <a:t>~1-10 </a:t>
            </a:r>
            <a:r>
              <a:rPr lang="en-US" u="sng" dirty="0" err="1"/>
              <a:t>fC</a:t>
            </a:r>
            <a:r>
              <a:rPr lang="en-US" u="sng" dirty="0"/>
              <a:t> </a:t>
            </a:r>
            <a:r>
              <a:rPr lang="en-US" dirty="0"/>
              <a:t>of bunch charge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85A06B-013C-E0FF-A691-D64F8CD3D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049" y="3779458"/>
            <a:ext cx="5606446" cy="2983336"/>
          </a:xfrm>
          <a:prstGeom prst="rect">
            <a:avLst/>
          </a:prstGeom>
        </p:spPr>
      </p:pic>
      <p:grpSp>
        <p:nvGrpSpPr>
          <p:cNvPr id="6" name="Group 12">
            <a:extLst>
              <a:ext uri="{FF2B5EF4-FFF2-40B4-BE49-F238E27FC236}">
                <a16:creationId xmlns:a16="http://schemas.microsoft.com/office/drawing/2014/main" id="{CD6FF309-3AE2-28FB-1518-F4373867B1D5}"/>
              </a:ext>
            </a:extLst>
          </p:cNvPr>
          <p:cNvGrpSpPr/>
          <p:nvPr/>
        </p:nvGrpSpPr>
        <p:grpSpPr>
          <a:xfrm>
            <a:off x="6490589" y="359093"/>
            <a:ext cx="5259366" cy="3336844"/>
            <a:chOff x="12829" y="-4544"/>
            <a:chExt cx="4452755" cy="3047432"/>
          </a:xfrm>
        </p:grpSpPr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71A6DB48-3A8B-5997-867A-8FC756E09006}"/>
                </a:ext>
              </a:extLst>
            </p:cNvPr>
            <p:cNvGrpSpPr/>
            <p:nvPr/>
          </p:nvGrpSpPr>
          <p:grpSpPr>
            <a:xfrm>
              <a:off x="12829" y="-4544"/>
              <a:ext cx="4452755" cy="3047432"/>
              <a:chOff x="12829" y="-4544"/>
              <a:chExt cx="4452754" cy="3047430"/>
            </a:xfrm>
          </p:grpSpPr>
          <p:pic>
            <p:nvPicPr>
              <p:cNvPr id="14" name="Picture 22" descr="Picture 22">
                <a:extLst>
                  <a:ext uri="{FF2B5EF4-FFF2-40B4-BE49-F238E27FC236}">
                    <a16:creationId xmlns:a16="http://schemas.microsoft.com/office/drawing/2014/main" id="{449705D8-428C-9F65-D337-EF5419DB69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29" y="-4544"/>
                <a:ext cx="4452754" cy="286900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5" name="Rectangle 23">
                <a:extLst>
                  <a:ext uri="{FF2B5EF4-FFF2-40B4-BE49-F238E27FC236}">
                    <a16:creationId xmlns:a16="http://schemas.microsoft.com/office/drawing/2014/main" id="{858F8A37-67EB-E2B4-3E94-832C6F9CEFCE}"/>
                  </a:ext>
                </a:extLst>
              </p:cNvPr>
              <p:cNvSpPr/>
              <p:nvPr/>
            </p:nvSpPr>
            <p:spPr>
              <a:xfrm>
                <a:off x="280912" y="2796316"/>
                <a:ext cx="1615496" cy="24657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828683">
                  <a:defRPr sz="7200"/>
                </a:pPr>
                <a:endParaRPr/>
              </a:p>
            </p:txBody>
          </p:sp>
        </p:grpSp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344F5EE7-FC63-D94F-5280-5E9C238A7E24}"/>
                </a:ext>
              </a:extLst>
            </p:cNvPr>
            <p:cNvSpPr/>
            <p:nvPr/>
          </p:nvSpPr>
          <p:spPr>
            <a:xfrm>
              <a:off x="1894371" y="2175437"/>
              <a:ext cx="153933" cy="159061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683">
                <a:defRPr sz="7200"/>
              </a:pPr>
              <a:endParaRPr/>
            </a:p>
          </p:txBody>
        </p:sp>
        <p:sp>
          <p:nvSpPr>
            <p:cNvPr id="9" name="Arrow: Down 15">
              <a:extLst>
                <a:ext uri="{FF2B5EF4-FFF2-40B4-BE49-F238E27FC236}">
                  <a16:creationId xmlns:a16="http://schemas.microsoft.com/office/drawing/2014/main" id="{6021D2C5-8DDC-11EE-3229-8E69CE9CE9BE}"/>
                </a:ext>
              </a:extLst>
            </p:cNvPr>
            <p:cNvSpPr/>
            <p:nvPr/>
          </p:nvSpPr>
          <p:spPr>
            <a:xfrm>
              <a:off x="1894371" y="1533942"/>
              <a:ext cx="148485" cy="573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802"/>
                  </a:moveTo>
                  <a:lnTo>
                    <a:pt x="5400" y="18802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8802"/>
                  </a:lnTo>
                  <a:lnTo>
                    <a:pt x="21600" y="18802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683">
                <a:defRPr sz="7200"/>
              </a:pPr>
              <a:endParaRPr/>
            </a:p>
          </p:txBody>
        </p:sp>
        <p:sp>
          <p:nvSpPr>
            <p:cNvPr id="10" name="TextBox 16">
              <a:extLst>
                <a:ext uri="{FF2B5EF4-FFF2-40B4-BE49-F238E27FC236}">
                  <a16:creationId xmlns:a16="http://schemas.microsoft.com/office/drawing/2014/main" id="{60659BF0-954F-FA3A-1009-5D530771FCC5}"/>
                </a:ext>
              </a:extLst>
            </p:cNvPr>
            <p:cNvSpPr txBox="1"/>
            <p:nvPr/>
          </p:nvSpPr>
          <p:spPr>
            <a:xfrm>
              <a:off x="1203978" y="931139"/>
              <a:ext cx="909616" cy="6078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1828683">
                <a:defRPr sz="1200"/>
              </a:pPr>
              <a:r>
                <a:rPr dirty="0"/>
                <a:t>0.001531</a:t>
              </a:r>
            </a:p>
            <a:p>
              <a:pPr algn="ctr" defTabSz="1828683">
                <a:defRPr sz="1200"/>
              </a:pPr>
              <a:r>
                <a:rPr dirty="0"/>
                <a:t>MeV cm</a:t>
              </a:r>
              <a:r>
                <a:rPr baseline="30000" dirty="0"/>
                <a:t>2 </a:t>
              </a:r>
              <a:r>
                <a:rPr dirty="0"/>
                <a:t>mg</a:t>
              </a:r>
              <a:r>
                <a:rPr baseline="30000" dirty="0"/>
                <a:t>-1</a:t>
              </a:r>
            </a:p>
          </p:txBody>
        </p:sp>
        <p:sp>
          <p:nvSpPr>
            <p:cNvPr id="11" name="Oval 18">
              <a:extLst>
                <a:ext uri="{FF2B5EF4-FFF2-40B4-BE49-F238E27FC236}">
                  <a16:creationId xmlns:a16="http://schemas.microsoft.com/office/drawing/2014/main" id="{A8E60D8E-21E6-CC7E-18EA-862BCD906B25}"/>
                </a:ext>
              </a:extLst>
            </p:cNvPr>
            <p:cNvSpPr/>
            <p:nvPr/>
          </p:nvSpPr>
          <p:spPr>
            <a:xfrm>
              <a:off x="2697154" y="2042836"/>
              <a:ext cx="153933" cy="159061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683">
                <a:defRPr sz="7200"/>
              </a:pPr>
              <a:endParaRPr/>
            </a:p>
          </p:txBody>
        </p:sp>
        <p:sp>
          <p:nvSpPr>
            <p:cNvPr id="12" name="Arrow: Down 20">
              <a:extLst>
                <a:ext uri="{FF2B5EF4-FFF2-40B4-BE49-F238E27FC236}">
                  <a16:creationId xmlns:a16="http://schemas.microsoft.com/office/drawing/2014/main" id="{AFF78989-F304-B348-AD73-0CA7E55B84DC}"/>
                </a:ext>
              </a:extLst>
            </p:cNvPr>
            <p:cNvSpPr/>
            <p:nvPr/>
          </p:nvSpPr>
          <p:spPr>
            <a:xfrm>
              <a:off x="2697154" y="1401341"/>
              <a:ext cx="148485" cy="573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802"/>
                  </a:moveTo>
                  <a:lnTo>
                    <a:pt x="5400" y="18802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8802"/>
                  </a:lnTo>
                  <a:lnTo>
                    <a:pt x="21600" y="18802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683">
                <a:defRPr sz="7200"/>
              </a:pPr>
              <a:endParaRPr/>
            </a:p>
          </p:txBody>
        </p:sp>
        <p:sp>
          <p:nvSpPr>
            <p:cNvPr id="13" name="TextBox 21">
              <a:extLst>
                <a:ext uri="{FF2B5EF4-FFF2-40B4-BE49-F238E27FC236}">
                  <a16:creationId xmlns:a16="http://schemas.microsoft.com/office/drawing/2014/main" id="{797C1CFB-F884-C255-730B-7A913DF457E7}"/>
                </a:ext>
              </a:extLst>
            </p:cNvPr>
            <p:cNvSpPr txBox="1"/>
            <p:nvPr/>
          </p:nvSpPr>
          <p:spPr>
            <a:xfrm>
              <a:off x="2590790" y="809535"/>
              <a:ext cx="926681" cy="8034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1828683">
                <a:defRPr sz="1200"/>
              </a:pPr>
              <a:r>
                <a:rPr dirty="0"/>
                <a:t>0.002013</a:t>
              </a:r>
            </a:p>
            <a:p>
              <a:pPr algn="ctr" defTabSz="1828683">
                <a:defRPr sz="1200"/>
              </a:pPr>
              <a:r>
                <a:rPr dirty="0"/>
                <a:t>MeV cm</a:t>
              </a:r>
              <a:r>
                <a:rPr baseline="30000" dirty="0"/>
                <a:t>2 </a:t>
              </a:r>
              <a:r>
                <a:rPr dirty="0"/>
                <a:t>mg</a:t>
              </a:r>
              <a:r>
                <a:rPr baseline="30000" dirty="0"/>
                <a:t>-1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24BF928-5D65-DF79-74F6-5D9B2C14A882}"/>
              </a:ext>
            </a:extLst>
          </p:cNvPr>
          <p:cNvSpPr txBox="1"/>
          <p:nvPr/>
        </p:nvSpPr>
        <p:spPr>
          <a:xfrm>
            <a:off x="472541" y="5202230"/>
            <a:ext cx="52493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Single-shot, non-destructive charge measurements are vital to SEE testing with electrons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99FD86-CC86-C20A-F9F6-2B1E26FA0883}"/>
              </a:ext>
            </a:extLst>
          </p:cNvPr>
          <p:cNvSpPr txBox="1"/>
          <p:nvPr/>
        </p:nvSpPr>
        <p:spPr>
          <a:xfrm>
            <a:off x="6959600" y="163719"/>
            <a:ext cx="28769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NIST Electron Stopping Power Tables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58A077-B6CA-39B0-5777-6A911BF4C3BB}"/>
              </a:ext>
            </a:extLst>
          </p:cNvPr>
          <p:cNvSpPr txBox="1"/>
          <p:nvPr/>
        </p:nvSpPr>
        <p:spPr>
          <a:xfrm>
            <a:off x="6996229" y="3641129"/>
            <a:ext cx="28769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Tzintzarov</a:t>
            </a:r>
            <a:r>
              <a:rPr lang="en-US" sz="1100" dirty="0"/>
              <a:t> et al., </a:t>
            </a:r>
            <a:r>
              <a:rPr lang="en-US" sz="1100" i="1" dirty="0"/>
              <a:t>TNS (</a:t>
            </a:r>
            <a:r>
              <a:rPr lang="en-US" sz="1100" dirty="0"/>
              <a:t>2025)</a:t>
            </a:r>
          </a:p>
        </p:txBody>
      </p:sp>
    </p:spTree>
    <p:extLst>
      <p:ext uri="{BB962C8B-B14F-4D97-AF65-F5344CB8AC3E}">
        <p14:creationId xmlns:p14="http://schemas.microsoft.com/office/powerpoint/2010/main" val="411330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7D485-30F6-DE28-511A-23EDC5AD8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MeV-Ultrafast Electron Diffraction (MeV-UED)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33EC0-1E8D-6543-D72E-6C8E3A9A4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5271025" cy="2959947"/>
          </a:xfrm>
        </p:spPr>
        <p:txBody>
          <a:bodyPr/>
          <a:lstStyle/>
          <a:p>
            <a:r>
              <a:rPr lang="en-US" dirty="0"/>
              <a:t>Ultrafast Electron Diffraction pump-probe experiments rely on:</a:t>
            </a:r>
          </a:p>
          <a:p>
            <a:pPr marL="285750" indent="-285750">
              <a:buFontTx/>
              <a:buChar char="-"/>
            </a:pPr>
            <a:r>
              <a:rPr lang="en-US" dirty="0"/>
              <a:t>~</a:t>
            </a:r>
            <a:r>
              <a:rPr lang="en-US" dirty="0" err="1"/>
              <a:t>fC</a:t>
            </a:r>
            <a:r>
              <a:rPr lang="en-US" dirty="0"/>
              <a:t> bunch charge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consistent timing between the beam (probe) and the pump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FIG. 1. Schematic diagram of the MeV UED pump-probe experiment for studying warm dense matter physics. ">
            <a:extLst>
              <a:ext uri="{FF2B5EF4-FFF2-40B4-BE49-F238E27FC236}">
                <a16:creationId xmlns:a16="http://schemas.microsoft.com/office/drawing/2014/main" id="{41661586-F9D0-1233-E1A7-984549A1D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68" y="1423383"/>
            <a:ext cx="3953934" cy="2468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3716B2-D9DB-1F1E-CCED-973B41820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602" y="4359668"/>
            <a:ext cx="4910665" cy="23501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0E32D7-33C2-46D4-0D79-6DB384CA4100}"/>
              </a:ext>
            </a:extLst>
          </p:cNvPr>
          <p:cNvSpPr txBox="1"/>
          <p:nvPr/>
        </p:nvSpPr>
        <p:spPr>
          <a:xfrm>
            <a:off x="736869" y="4648492"/>
            <a:ext cx="5604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 single-shot, non-destructive charge and arrival time monitor would be exceptionally useful for UED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0D2546-B9D6-CBDF-4840-77F126DF5809}"/>
              </a:ext>
            </a:extLst>
          </p:cNvPr>
          <p:cNvSpPr txBox="1"/>
          <p:nvPr/>
        </p:nvSpPr>
        <p:spPr>
          <a:xfrm>
            <a:off x="6995508" y="1437417"/>
            <a:ext cx="28769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Mo et al. </a:t>
            </a:r>
            <a:r>
              <a:rPr lang="en-US" sz="1100" i="1" dirty="0"/>
              <a:t>Rev. Sci. </a:t>
            </a:r>
            <a:r>
              <a:rPr lang="en-US" sz="1100" i="1" dirty="0" err="1"/>
              <a:t>Instrum</a:t>
            </a:r>
            <a:r>
              <a:rPr lang="en-US" sz="1100" i="1" dirty="0"/>
              <a:t>.</a:t>
            </a:r>
            <a:r>
              <a:rPr lang="en-US" sz="1100" dirty="0"/>
              <a:t> (2016)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A6F0E0-93E8-ED22-50AB-AD1B34C226D5}"/>
              </a:ext>
            </a:extLst>
          </p:cNvPr>
          <p:cNvSpPr txBox="1"/>
          <p:nvPr/>
        </p:nvSpPr>
        <p:spPr>
          <a:xfrm>
            <a:off x="6995508" y="3905801"/>
            <a:ext cx="30628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Weathersby et al. </a:t>
            </a:r>
            <a:r>
              <a:rPr lang="en-US" sz="1100" i="1" dirty="0"/>
              <a:t>Rev. Sci. </a:t>
            </a:r>
            <a:r>
              <a:rPr lang="en-US" sz="1100" i="1" dirty="0" err="1"/>
              <a:t>Instrum</a:t>
            </a:r>
            <a:r>
              <a:rPr lang="en-US" sz="1100" i="1" dirty="0"/>
              <a:t>. </a:t>
            </a:r>
            <a:r>
              <a:rPr lang="en-US" sz="1100" dirty="0"/>
              <a:t>(2015)</a:t>
            </a:r>
          </a:p>
        </p:txBody>
      </p:sp>
    </p:spTree>
    <p:extLst>
      <p:ext uri="{BB962C8B-B14F-4D97-AF65-F5344CB8AC3E}">
        <p14:creationId xmlns:p14="http://schemas.microsoft.com/office/powerpoint/2010/main" val="537832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C0BFD-51A7-D613-517D-5D801579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Cavity-Based Beam Diagnostic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7082-73CA-CFB2-4FFE-5C97DD630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1523996"/>
            <a:ext cx="7531626" cy="246138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Beam will excite a small cavity wake-field (TM010 mode) which encodes: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Charge -&gt; proportional to the energy in the wake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Time-of-Arrival (TOA) -&gt; related to the phase of the wake by causality </a:t>
            </a:r>
          </a:p>
          <a:p>
            <a:r>
              <a:rPr lang="en-US" dirty="0"/>
              <a:t>RF-based measurements have been used before:</a:t>
            </a:r>
          </a:p>
          <a:p>
            <a:pPr marL="514350" lvl="1" indent="-285750">
              <a:buFontTx/>
              <a:buChar char="-"/>
            </a:pPr>
            <a:r>
              <a:rPr lang="en-US" dirty="0" err="1"/>
              <a:t>Czwalinna</a:t>
            </a:r>
            <a:r>
              <a:rPr lang="en-US" dirty="0"/>
              <a:t>, et. al, IBIC (2019) showed 3 fs timing resolution at 250 </a:t>
            </a:r>
            <a:r>
              <a:rPr lang="en-US" dirty="0" err="1"/>
              <a:t>pC</a:t>
            </a:r>
            <a:r>
              <a:rPr lang="en-US" dirty="0"/>
              <a:t> with an RF pickup</a:t>
            </a:r>
          </a:p>
          <a:p>
            <a:pPr marL="514350" lvl="1" indent="-285750">
              <a:buFontTx/>
              <a:buChar char="-"/>
            </a:pPr>
            <a:r>
              <a:rPr lang="en-US" dirty="0"/>
              <a:t>Song, et. al, PRAB 26, 012803 (2023) showed 33 fs timing resolution at 0.7 </a:t>
            </a:r>
            <a:r>
              <a:rPr lang="en-US" dirty="0" err="1"/>
              <a:t>pC</a:t>
            </a:r>
            <a:r>
              <a:rPr lang="en-US" dirty="0"/>
              <a:t> with a cavity diagnostic</a:t>
            </a:r>
          </a:p>
          <a:p>
            <a:pPr marL="514350" lvl="1" indent="-285750">
              <a:buFontTx/>
              <a:buChar char="-"/>
            </a:pPr>
            <a:endParaRPr lang="en-US" dirty="0"/>
          </a:p>
          <a:p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514350" lvl="1" indent="-285750">
              <a:buFontTx/>
              <a:buChar char="-"/>
            </a:pPr>
            <a:endParaRPr lang="en-US" dirty="0"/>
          </a:p>
          <a:p>
            <a:pPr marL="514350" lvl="1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571D6D-1FC1-AB0A-EA9E-BF202514A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455" y="4207972"/>
            <a:ext cx="3629712" cy="24325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70BA02-5A92-5934-65F8-7CC692D47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52" y="4179118"/>
            <a:ext cx="3297271" cy="24613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CC45B7-9685-F555-7576-9B72B4F4B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244371" y="4044499"/>
            <a:ext cx="3702154" cy="2759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2CDCFA-783C-3371-903A-6749AC8EC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867" y="1223739"/>
            <a:ext cx="3305021" cy="260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92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FB536620-9AE6-DD54-C956-520912D88A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423" t="20263" r="6949" b="21991"/>
          <a:stretch>
            <a:fillRect/>
          </a:stretch>
        </p:blipFill>
        <p:spPr>
          <a:xfrm>
            <a:off x="1273736" y="3556001"/>
            <a:ext cx="9192623" cy="30081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919FE9-37EF-DB27-CF9F-9FBB868A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UCLA PEGASUS Facility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BCEC83-2752-BD5D-4CBA-12C316AED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035" y="1608667"/>
            <a:ext cx="10989734" cy="1820333"/>
          </a:xfrm>
        </p:spPr>
        <p:txBody>
          <a:bodyPr>
            <a:normAutofit/>
          </a:bodyPr>
          <a:lstStyle/>
          <a:p>
            <a:r>
              <a:rPr lang="en-US" dirty="0"/>
              <a:t>3-8 MeV electron test accelerator</a:t>
            </a:r>
          </a:p>
          <a:p>
            <a:r>
              <a:rPr lang="en-US" dirty="0"/>
              <a:t>1.6 cell S-band photo-gun + 11 cell S-band linac</a:t>
            </a:r>
          </a:p>
          <a:p>
            <a:r>
              <a:rPr lang="en-US" dirty="0"/>
              <a:t>Research on high-brightness beams, dynamics, and applications </a:t>
            </a:r>
          </a:p>
          <a:p>
            <a:r>
              <a:rPr lang="en-US" dirty="0"/>
              <a:t>Versatile capabilities (ultrashort pulse widths, FELs, Compton scattering, ultrasmall spot sizes)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686D06-1CFA-143D-6588-8A14C07361B7}"/>
              </a:ext>
            </a:extLst>
          </p:cNvPr>
          <p:cNvSpPr txBox="1"/>
          <p:nvPr/>
        </p:nvSpPr>
        <p:spPr>
          <a:xfrm>
            <a:off x="6362362" y="5782628"/>
            <a:ext cx="923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~6 m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3C7A303-4B34-8E1E-26C3-C40696DB6165}"/>
              </a:ext>
            </a:extLst>
          </p:cNvPr>
          <p:cNvCxnSpPr>
            <a:cxnSpLocks/>
          </p:cNvCxnSpPr>
          <p:nvPr/>
        </p:nvCxnSpPr>
        <p:spPr>
          <a:xfrm flipV="1">
            <a:off x="2963333" y="4879293"/>
            <a:ext cx="7162801" cy="1623107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rrow: Down 2">
            <a:extLst>
              <a:ext uri="{FF2B5EF4-FFF2-40B4-BE49-F238E27FC236}">
                <a16:creationId xmlns:a16="http://schemas.microsoft.com/office/drawing/2014/main" id="{BC3EED6E-D133-7DD4-E7D8-F6F82A6B2ECB}"/>
              </a:ext>
            </a:extLst>
          </p:cNvPr>
          <p:cNvSpPr/>
          <p:nvPr/>
        </p:nvSpPr>
        <p:spPr>
          <a:xfrm rot="6614505">
            <a:off x="8000687" y="4198874"/>
            <a:ext cx="138139" cy="2257012"/>
          </a:xfrm>
          <a:prstGeom prst="downArrow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A70D8-267B-E77F-E29F-73B0075DFAD4}"/>
              </a:ext>
            </a:extLst>
          </p:cNvPr>
          <p:cNvSpPr txBox="1"/>
          <p:nvPr/>
        </p:nvSpPr>
        <p:spPr>
          <a:xfrm>
            <a:off x="9152465" y="5597961"/>
            <a:ext cx="1938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Beam Arrival Monitor (BAM)</a:t>
            </a:r>
          </a:p>
        </p:txBody>
      </p:sp>
    </p:spTree>
    <p:extLst>
      <p:ext uri="{BB962C8B-B14F-4D97-AF65-F5344CB8AC3E}">
        <p14:creationId xmlns:p14="http://schemas.microsoft.com/office/powerpoint/2010/main" val="877747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834D4-450D-8DB0-CFB5-AC05074E7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2FC0D-AC37-A701-9193-4CAD1A8A3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18"/>
            <a:ext cx="5144025" cy="4424681"/>
          </a:xfrm>
        </p:spPr>
        <p:txBody>
          <a:bodyPr>
            <a:normAutofit/>
          </a:bodyPr>
          <a:lstStyle/>
          <a:p>
            <a:r>
              <a:rPr lang="en-US" dirty="0"/>
              <a:t>Raw signal is acquired on an 8 GHz (20 GSPS) oscilloscope</a:t>
            </a:r>
          </a:p>
          <a:p>
            <a:endParaRPr lang="en-US" dirty="0"/>
          </a:p>
          <a:p>
            <a:r>
              <a:rPr lang="en-US" dirty="0"/>
              <a:t>Amplifiers help improve SNR and analog filters help eliminate S-band noise</a:t>
            </a:r>
          </a:p>
          <a:p>
            <a:endParaRPr lang="en-US" dirty="0"/>
          </a:p>
          <a:p>
            <a:r>
              <a:rPr lang="en-US" dirty="0"/>
              <a:t>Down-conversion converts the signal to complex phasors where signal energy and phase can be recovered</a:t>
            </a:r>
          </a:p>
          <a:p>
            <a:endParaRPr lang="en-US" dirty="0"/>
          </a:p>
          <a:p>
            <a:r>
              <a:rPr lang="en-US" dirty="0"/>
              <a:t>Can use all the points in the signal captured to recover the parameters of interest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978345-1938-95D8-4DEE-278D7457A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374" y="78706"/>
            <a:ext cx="2648292" cy="20794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58735D-CE67-83BA-AA72-9CB98EED7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325" y="4696860"/>
            <a:ext cx="2947208" cy="21611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E4A7F4-AC8B-3667-29CC-232BE71DC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325" y="2282947"/>
            <a:ext cx="2756390" cy="2164325"/>
          </a:xfrm>
          <a:prstGeom prst="rect">
            <a:avLst/>
          </a:prstGeom>
        </p:spPr>
      </p:pic>
      <p:sp>
        <p:nvSpPr>
          <p:cNvPr id="19" name="Arrow: Down 18">
            <a:extLst>
              <a:ext uri="{FF2B5EF4-FFF2-40B4-BE49-F238E27FC236}">
                <a16:creationId xmlns:a16="http://schemas.microsoft.com/office/drawing/2014/main" id="{C5E8C128-43DF-7939-3AD3-FF10014F7F87}"/>
              </a:ext>
            </a:extLst>
          </p:cNvPr>
          <p:cNvSpPr/>
          <p:nvPr/>
        </p:nvSpPr>
        <p:spPr>
          <a:xfrm>
            <a:off x="9862858" y="4021667"/>
            <a:ext cx="262467" cy="1131991"/>
          </a:xfrm>
          <a:prstGeom prst="down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338FCACA-11C0-CA12-EF05-12378AB4B743}"/>
              </a:ext>
            </a:extLst>
          </p:cNvPr>
          <p:cNvSpPr/>
          <p:nvPr/>
        </p:nvSpPr>
        <p:spPr>
          <a:xfrm>
            <a:off x="9862858" y="1494930"/>
            <a:ext cx="262467" cy="1131991"/>
          </a:xfrm>
          <a:prstGeom prst="down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384AFE-0F7E-2EC0-4B9C-F8C25FE2ED3D}"/>
              </a:ext>
            </a:extLst>
          </p:cNvPr>
          <p:cNvSpPr txBox="1"/>
          <p:nvPr/>
        </p:nvSpPr>
        <p:spPr>
          <a:xfrm>
            <a:off x="10279775" y="1710242"/>
            <a:ext cx="1650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Mix at signal frequency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6DAE1C-38E2-ECE3-296C-91890EC724B7}"/>
              </a:ext>
            </a:extLst>
          </p:cNvPr>
          <p:cNvSpPr txBox="1"/>
          <p:nvPr/>
        </p:nvSpPr>
        <p:spPr>
          <a:xfrm>
            <a:off x="10279775" y="4178262"/>
            <a:ext cx="1650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Recover phase and amplitude</a:t>
            </a:r>
          </a:p>
        </p:txBody>
      </p:sp>
    </p:spTree>
    <p:extLst>
      <p:ext uri="{BB962C8B-B14F-4D97-AF65-F5344CB8AC3E}">
        <p14:creationId xmlns:p14="http://schemas.microsoft.com/office/powerpoint/2010/main" val="1038595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8161-318A-64DC-9044-105B91E52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698500"/>
            <a:ext cx="5842000" cy="1778000"/>
          </a:xfrm>
        </p:spPr>
        <p:txBody>
          <a:bodyPr wrap="square">
            <a:normAutofit/>
          </a:bodyPr>
          <a:lstStyle/>
          <a:p>
            <a:r>
              <a:rPr lang="en-US" dirty="0"/>
              <a:t>Reaching the Cramér–Rao Bound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1AE55F-DF47-1631-4215-34BD51F9C4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4975" y="2103119"/>
                <a:ext cx="5118625" cy="4382348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200"/>
                  </a:spcAft>
                  <a:buNone/>
                </a:pPr>
                <a:r>
                  <a:rPr lang="en-US" sz="1600" dirty="0"/>
                  <a:t>The Cramér–Rao Lower Bound (CRLB) sets the minimum variance for estimating a value from noisy data.</a:t>
                </a:r>
              </a:p>
              <a:p>
                <a:pPr marL="0" indent="0" algn="ctr">
                  <a:spcBef>
                    <a:spcPts val="20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Var</m:t>
                      </m:r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17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17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</m:acc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) ≥ </m:t>
                      </m:r>
                      <m:f>
                        <m:fPr>
                          <m:ctrlPr>
                            <a:rPr lang="en-US" sz="17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7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17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θ</m:t>
                          </m:r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  <a:p>
                <a:pPr marL="0" indent="0">
                  <a:spcAft>
                    <a:spcPts val="200"/>
                  </a:spcAft>
                  <a:buNone/>
                </a:pPr>
                <a:r>
                  <a:rPr lang="en-US" sz="1600" dirty="0"/>
                  <a:t>For an exponentially decaying signal in white Gaussian noise, the bound is set by SNR.</a:t>
                </a:r>
              </a:p>
              <a:p>
                <a:pPr marL="0" indent="0" algn="ctr">
                  <a:spcBef>
                    <a:spcPts val="20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7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17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17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</m:acc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) ∝ </m:t>
                      </m:r>
                      <m:f>
                        <m:fPr>
                          <m:ctrlPr>
                            <a:rPr lang="en-US" sz="17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SNR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  <a:p>
                <a:pPr marL="0" indent="0">
                  <a:spcAft>
                    <a:spcPts val="200"/>
                  </a:spcAft>
                  <a:buNone/>
                </a:pPr>
                <a:r>
                  <a:rPr lang="en-US" sz="1600" dirty="0"/>
                  <a:t>Reach the bound with a matched (exponential) filter, not naive boxcar averaging — weighting phasors by signal content.</a:t>
                </a:r>
              </a:p>
              <a:p>
                <a:pPr marL="0" indent="0" algn="ctr">
                  <a:spcBef>
                    <a:spcPts val="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7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17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1700" i="0">
                          <a:solidFill>
                            <a:schemeClr val="accent3"/>
                          </a:solidFill>
                        </a:rPr>
                        <m:t>) ∝ </m:t>
                      </m:r>
                      <m:sSup>
                        <m:sSupPr>
                          <m:ctrlPr>
                            <a:rPr lang="en-US" sz="17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e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17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700" i="0">
                              <a:solidFill>
                                <a:schemeClr val="accent3"/>
                              </a:solidFill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US" sz="17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τ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1AE55F-DF47-1631-4215-34BD51F9C4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975" y="2103119"/>
                <a:ext cx="5118625" cy="4382348"/>
              </a:xfrm>
              <a:blipFill>
                <a:blip r:embed="rId2"/>
                <a:stretch>
                  <a:fillRect l="-595" t="-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DAE3373F-5700-F794-8974-50C291511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470" y="67733"/>
            <a:ext cx="4656928" cy="33612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15E2873-C755-5D08-9FE5-D39F7E32F2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18"/>
          <a:stretch>
            <a:fillRect/>
          </a:stretch>
        </p:blipFill>
        <p:spPr>
          <a:xfrm>
            <a:off x="6984250" y="3667760"/>
            <a:ext cx="4200217" cy="312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20030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 [1777957680162]">
  <a:themeElements>
    <a:clrScheme name="Finance Presentatio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D0C262"/>
      </a:accent1>
      <a:accent2>
        <a:srgbClr val="FEB8B8"/>
      </a:accent2>
      <a:accent3>
        <a:srgbClr val="6B2138"/>
      </a:accent3>
      <a:accent4>
        <a:srgbClr val="FC5316"/>
      </a:accent4>
      <a:accent5>
        <a:srgbClr val="B7D9FE"/>
      </a:accent5>
      <a:accent6>
        <a:srgbClr val="263343"/>
      </a:accent6>
      <a:hlink>
        <a:srgbClr val="467886"/>
      </a:hlink>
      <a:folHlink>
        <a:srgbClr val="96607D"/>
      </a:folHlink>
    </a:clrScheme>
    <a:fontScheme name="B&amp;W Minimalist Drama">
      <a:majorFont>
        <a:latin typeface="DM Sans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 minimalist finance presentation_win32_DN_v2" id="{992472E5-D41A-4065-A484-868BE56B4712}" vid="{4BE192B5-7531-40E5-BCC9-1BA14634D2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1CF3CC6-F977-4C98-B2F9-9A1D5011E04E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0b213f3f-3f95-4207-8ad0-470d6e195b0a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3C292-02F4-47E7-8C9A-CA6D9A938157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http://schemas.microsoft.com/office/2006/metadata/properties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1af3243-3dd4-4a8d-8c0d-dd76da1f02a5"/>
    <ds:schemaRef ds:uri="http://schemas.microsoft.com/sharepoint/v3"/>
    <ds:schemaRef ds:uri="http://www.w3.org/XML/1998/namespace"/>
    <ds:schemaRef ds:uri="16c05727-aa75-4e4a-9b5f-8a80a1165891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{E16800AD-C208-48B9-BD4C-0B9C4B5A80A6}920b6ce2-c783-4247-88db-32555217a6bf-TF1fdf540a-9f60-4c51-93ba-5f26bfbd0af89c4d3c5c_win32</Template>
  <TotalTime>20577</TotalTime>
  <Words>1074</Words>
  <Application>Microsoft Office PowerPoint</Application>
  <PresentationFormat>Widescreen</PresentationFormat>
  <Paragraphs>131</Paragraphs>
  <Slides>18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Cambria Math</vt:lpstr>
      <vt:lpstr>DM Sans</vt:lpstr>
      <vt:lpstr>Poppins Light</vt:lpstr>
      <vt:lpstr>Times New Roman</vt:lpstr>
      <vt:lpstr>Epic Nature [1777957680162]</vt:lpstr>
      <vt:lpstr>Acrobat Document</vt:lpstr>
      <vt:lpstr>Cavity-Based Beam Charge and Arrival Time Monitor</vt:lpstr>
      <vt:lpstr>Outline</vt:lpstr>
      <vt:lpstr>Single-Event Effects Testing</vt:lpstr>
      <vt:lpstr>Single-Events Testing with Electrons</vt:lpstr>
      <vt:lpstr>MeV-Ultrafast Electron Diffraction (MeV-UED)</vt:lpstr>
      <vt:lpstr>Cavity-Based Beam Diagnostic</vt:lpstr>
      <vt:lpstr>UCLA PEGASUS Facility</vt:lpstr>
      <vt:lpstr>Signal Processing</vt:lpstr>
      <vt:lpstr>Reaching the Cramér–Rao Bound</vt:lpstr>
      <vt:lpstr>Measuring Charge</vt:lpstr>
      <vt:lpstr>Measuring Time of Arrival</vt:lpstr>
      <vt:lpstr>Time of Arrival Dynamics</vt:lpstr>
      <vt:lpstr>Two-Pulse Scheme</vt:lpstr>
      <vt:lpstr>Limits to Performance</vt:lpstr>
      <vt:lpstr>Towards Better Acquisition</vt:lpstr>
      <vt:lpstr>A New Cavity</vt:lpstr>
      <vt:lpstr>Summary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Atharva Kulkarni</dc:creator>
  <cp:lastModifiedBy>Atharva Kulkarni</cp:lastModifiedBy>
  <cp:revision>74</cp:revision>
  <dcterms:created xsi:type="dcterms:W3CDTF">2026-04-10T16:23:15Z</dcterms:created>
  <dcterms:modified xsi:type="dcterms:W3CDTF">2026-07-28T06:43:29Z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