
<file path=[Content_Types].xml><?xml version="1.0" encoding="utf-8"?>
<Types xmlns="http://schemas.openxmlformats.org/package/2006/content-types">
  <Default Extension="avi" ContentType="video/x-msvideo"/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79" r:id="rId1"/>
  </p:sldMasterIdLst>
  <p:notesMasterIdLst>
    <p:notesMasterId r:id="rId50"/>
  </p:notesMasterIdLst>
  <p:handoutMasterIdLst>
    <p:handoutMasterId r:id="rId51"/>
  </p:handoutMasterIdLst>
  <p:sldIdLst>
    <p:sldId id="1491" r:id="rId2"/>
    <p:sldId id="1604" r:id="rId3"/>
    <p:sldId id="1575" r:id="rId4"/>
    <p:sldId id="1576" r:id="rId5"/>
    <p:sldId id="1577" r:id="rId6"/>
    <p:sldId id="1596" r:id="rId7"/>
    <p:sldId id="1578" r:id="rId8"/>
    <p:sldId id="1581" r:id="rId9"/>
    <p:sldId id="1580" r:id="rId10"/>
    <p:sldId id="1594" r:id="rId11"/>
    <p:sldId id="1579" r:id="rId12"/>
    <p:sldId id="1620" r:id="rId13"/>
    <p:sldId id="1640" r:id="rId14"/>
    <p:sldId id="1637" r:id="rId15"/>
    <p:sldId id="1621" r:id="rId16"/>
    <p:sldId id="1622" r:id="rId17"/>
    <p:sldId id="1635" r:id="rId18"/>
    <p:sldId id="1636" r:id="rId19"/>
    <p:sldId id="1591" r:id="rId20"/>
    <p:sldId id="1586" r:id="rId21"/>
    <p:sldId id="1626" r:id="rId22"/>
    <p:sldId id="1627" r:id="rId23"/>
    <p:sldId id="1638" r:id="rId24"/>
    <p:sldId id="1633" r:id="rId25"/>
    <p:sldId id="1632" r:id="rId26"/>
    <p:sldId id="1595" r:id="rId27"/>
    <p:sldId id="1619" r:id="rId28"/>
    <p:sldId id="1582" r:id="rId29"/>
    <p:sldId id="1610" r:id="rId30"/>
    <p:sldId id="1588" r:id="rId31"/>
    <p:sldId id="1583" r:id="rId32"/>
    <p:sldId id="1592" r:id="rId33"/>
    <p:sldId id="1608" r:id="rId34"/>
    <p:sldId id="1609" r:id="rId35"/>
    <p:sldId id="1613" r:id="rId36"/>
    <p:sldId id="1590" r:id="rId37"/>
    <p:sldId id="1585" r:id="rId38"/>
    <p:sldId id="1614" r:id="rId39"/>
    <p:sldId id="1589" r:id="rId40"/>
    <p:sldId id="1601" r:id="rId41"/>
    <p:sldId id="1602" r:id="rId42"/>
    <p:sldId id="1599" r:id="rId43"/>
    <p:sldId id="1607" r:id="rId44"/>
    <p:sldId id="1615" r:id="rId45"/>
    <p:sldId id="1618" r:id="rId46"/>
    <p:sldId id="1617" r:id="rId47"/>
    <p:sldId id="1616" r:id="rId48"/>
    <p:sldId id="1639" r:id="rId49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obert" initials="r" lastIdx="1" clrIdx="0">
    <p:extLst>
      <p:ext uri="{19B8F6BF-5375-455C-9EA6-DF929625EA0E}">
        <p15:presenceInfo xmlns:p15="http://schemas.microsoft.com/office/powerpoint/2012/main" userId="robert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0F0F"/>
    <a:srgbClr val="8D1743"/>
    <a:srgbClr val="DE6200"/>
    <a:srgbClr val="4477AA"/>
    <a:srgbClr val="4F79CA"/>
    <a:srgbClr val="0070C0"/>
    <a:srgbClr val="CBB464"/>
    <a:srgbClr val="FF0000"/>
    <a:srgbClr val="F38021"/>
    <a:srgbClr val="F8B5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393" autoAdjust="0"/>
    <p:restoredTop sz="96192" autoAdjust="0"/>
  </p:normalViewPr>
  <p:slideViewPr>
    <p:cSldViewPr snapToGrid="0" snapToObjects="1">
      <p:cViewPr>
        <p:scale>
          <a:sx n="121" d="100"/>
          <a:sy n="121" d="100"/>
        </p:scale>
        <p:origin x="1344" y="80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6B6387-52B1-834D-B17E-344E077383B1}" type="datetime1">
              <a:rPr lang="en-US" smtClean="0"/>
              <a:t>7/25/26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D8E63F-DF94-9B42-B5E6-43C62F0A6E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47635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765427-D8F9-394C-9C99-6898FB93661D}" type="datetime1">
              <a:rPr lang="en-US" smtClean="0"/>
              <a:t>7/25/26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9E7691-A93E-264A-93A6-CD1131F735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525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Done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9E7691-A93E-264A-93A6-CD1131F7356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4269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9C0D8F-F164-AB3F-E4F0-AF14201E9A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CBDC38-8930-BBAB-AC59-1A94A768B3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82DD96-6CAD-29D8-7EF0-12034F5BFF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1FD7E5-0E48-F2B5-1D7A-7E6F82CF6A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9E7691-A93E-264A-93A6-CD1131F7356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5259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9E7691-A93E-264A-93A6-CD1131F7356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966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9E7691-A93E-264A-93A6-CD1131F7356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4504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9E7691-A93E-264A-93A6-CD1131F7356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8626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9E7691-A93E-264A-93A6-CD1131F7356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6311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66C2F-48C0-93B1-5FA7-AA5BFF1E9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989A64-5B43-4E2B-C7EC-288C62AEBC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42E6D8-3986-087D-8CE2-9FF7E8404E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2F0C82-0910-4383-E3BC-A5D77A1966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9E7691-A93E-264A-93A6-CD1131F7356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6103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9E7691-A93E-264A-93A6-CD1131F7356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6381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7558F7-B4C9-ADAB-1EAA-3FA38264E2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3C82D1-6036-5E2A-8C82-9B22CF7621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F9CBFB-838D-DE8F-E88A-9C95DA85BF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F58B34-27C5-DFB2-4ED0-AA0566E11B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9E7691-A93E-264A-93A6-CD1131F7356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254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9D67F-3F29-904E-B09B-60194FD0E2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5F1B91-BEE2-6924-A14A-44EA427AC3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5E285D-7BC1-04A5-18C5-7903D5046D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A67070-A679-B15E-AAB7-09955D7312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9E7691-A93E-264A-93A6-CD1131F7356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1545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B55FA-9419-AFE1-86DF-44E3D82CF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F01900-A5A1-7D87-266D-235D17B01A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3E2BF9D-8304-8997-540A-A0678867FC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7DE2F3-DA62-B0C9-D7FA-93641CD7E1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9E7691-A93E-264A-93A6-CD1131F7356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780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352BA9-9B1E-211B-CE31-A98D8EE5C5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38CAD8-D349-A14C-A26C-FBBAEF052E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706EDF-8DDC-3E76-52CF-0146939203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1A024F-101E-EDFB-5FDD-75CAE71F42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9E7691-A93E-264A-93A6-CD1131F7356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2659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4A917B-2EA2-5E4D-C95F-20D583F091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64C967-E0EE-95B4-37A7-D389C0FA95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D90F45-6574-FB7C-7E2A-383E2E523E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69D6C4-97EF-C1B8-8C55-B5BB3677FD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9E7691-A93E-264A-93A6-CD1131F7356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7876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93BED-9C5C-4869-86AE-8D12A477CD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C9B108-2A5C-8346-BF8B-8B8A04ACB1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B30256-0C4E-4BD7-DB97-DE821C83E5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7B8D01-A8BC-4390-B51C-15BCF7D409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9E7691-A93E-264A-93A6-CD1131F7356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7087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9E7691-A93E-264A-93A6-CD1131F7356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4476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AAF42A-1410-30FD-D47E-67834A913B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A8C10D-B82D-019F-9DCE-F4F624F1C1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BBD30C-853B-EE55-D735-72897D4DEA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651595-DF99-096D-415C-9954C3E4DA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9E7691-A93E-264A-93A6-CD1131F7356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1532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E84CB4-48CC-258D-FBF2-79449F32B5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6A37E6-5E03-8828-3A3D-D7F143E9CB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42CBB9-94AD-C793-CF56-93389F1547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623ED0-2EFE-BB4D-6DBD-E724FEA09D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9E7691-A93E-264A-93A6-CD1131F7356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4369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FB81FF-68C3-7B6C-2D58-B88A9F6F36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09025A-0E5D-4B60-C05F-8264A6DBE9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58F404-AC47-7563-8961-A9F69C6290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A3B889-4F83-05C6-CCFB-AB668C671B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9E7691-A93E-264A-93A6-CD1131F7356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017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6524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2026- July 27, 2026</a:t>
            </a:r>
            <a:endParaRPr lang="en-US" sz="6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597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7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7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2026- July 27, 2026</a:t>
            </a:r>
            <a:endParaRPr lang="en-US" sz="75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901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8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8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2026- July 27, 2026</a:t>
            </a:r>
            <a:endParaRPr lang="en-US" sz="75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2183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2026- July 27, 2026</a:t>
            </a:r>
            <a:endParaRPr lang="en-US" sz="75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0664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/>
              <a:t>AAC 2026- July 27, 2026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85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2026- July 27, 2026</a:t>
            </a:r>
            <a:endParaRPr lang="en-US" sz="7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2131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2026- July 27, 2026</a:t>
            </a:r>
            <a:endParaRPr lang="en-US" sz="75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8152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2026- July 27, 2026</a:t>
            </a:r>
            <a:endParaRPr lang="en-US" sz="75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6754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2026- July 27, 2026</a:t>
            </a:r>
            <a:endParaRPr lang="en-US" sz="75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0116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3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3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2026- July 27, 2026</a:t>
            </a:r>
            <a:endParaRPr lang="en-US" sz="75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75928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28650" y="78565"/>
            <a:ext cx="7886700" cy="46863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0058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742583"/>
            <a:ext cx="7886700" cy="3906166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7927B8A9-2613-4345-BF55-A21DF24567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6619" y="4865808"/>
            <a:ext cx="607548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AAC 2026- July 27, 2026</a:t>
            </a:r>
            <a:endParaRPr lang="en-US" sz="600" dirty="0"/>
          </a:p>
        </p:txBody>
      </p:sp>
    </p:spTree>
    <p:extLst>
      <p:ext uri="{BB962C8B-B14F-4D97-AF65-F5344CB8AC3E}">
        <p14:creationId xmlns:p14="http://schemas.microsoft.com/office/powerpoint/2010/main" val="20721391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k-SK"/>
              <a:t>AAC 2026- July 27, 2026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78565"/>
            <a:ext cx="7886700" cy="46863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233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8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AAC 2026- July 27, 2026</a:t>
            </a:r>
            <a:endParaRPr lang="en-US" sz="75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321DBF-325B-3546-BAAF-4F6E3B3181F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E316F06A-341E-5E93-AEC0-C50C4BED0097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6794376" y="100117"/>
            <a:ext cx="2274296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016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74" r:id="rId13"/>
    <p:sldLayoutId id="2147483676" r:id="rId14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jpeg"/><Relationship Id="rId4" Type="http://schemas.openxmlformats.org/officeDocument/2006/relationships/image" Target="../media/image11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jpe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jpe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6" Type="http://schemas.openxmlformats.org/officeDocument/2006/relationships/image" Target="../media/image9.jpeg"/><Relationship Id="rId5" Type="http://schemas.openxmlformats.org/officeDocument/2006/relationships/image" Target="../media/image2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pn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70.png"/><Relationship Id="rId9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103/physrevlett.94.114801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doi.org/10.1103/physrevstab.12.032802" TargetMode="External"/><Relationship Id="rId5" Type="http://schemas.openxmlformats.org/officeDocument/2006/relationships/hyperlink" Target="https://doi.org/10.1103/physrevstab.11.072802" TargetMode="External"/><Relationship Id="rId4" Type="http://schemas.openxmlformats.org/officeDocument/2006/relationships/hyperlink" Target="https://doi.org/10.1016/j.nima.2021.165210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2.avi"/><Relationship Id="rId1" Type="http://schemas.microsoft.com/office/2007/relationships/media" Target="../media/media2.avi"/><Relationship Id="rId5" Type="http://schemas.openxmlformats.org/officeDocument/2006/relationships/image" Target="../media/image36.png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0.png"/><Relationship Id="rId5" Type="http://schemas.openxmlformats.org/officeDocument/2006/relationships/image" Target="../media/image211.png"/><Relationship Id="rId4" Type="http://schemas.openxmlformats.org/officeDocument/2006/relationships/image" Target="../media/image31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0.png"/><Relationship Id="rId3" Type="http://schemas.openxmlformats.org/officeDocument/2006/relationships/image" Target="../media/image30.png"/><Relationship Id="rId7" Type="http://schemas.openxmlformats.org/officeDocument/2006/relationships/image" Target="../media/image25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1.png"/><Relationship Id="rId5" Type="http://schemas.openxmlformats.org/officeDocument/2006/relationships/image" Target="../media/image31.png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5" Type="http://schemas.openxmlformats.org/officeDocument/2006/relationships/image" Target="../media/image280.png"/><Relationship Id="rId4" Type="http://schemas.openxmlformats.org/officeDocument/2006/relationships/image" Target="../media/image27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40.png"/><Relationship Id="rId4" Type="http://schemas.openxmlformats.org/officeDocument/2006/relationships/image" Target="../media/image23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0.png"/><Relationship Id="rId5" Type="http://schemas.openxmlformats.org/officeDocument/2006/relationships/image" Target="../media/image200.png"/><Relationship Id="rId4" Type="http://schemas.openxmlformats.org/officeDocument/2006/relationships/image" Target="../media/image19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9.png"/><Relationship Id="rId4" Type="http://schemas.openxmlformats.org/officeDocument/2006/relationships/image" Target="../media/image48.jf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5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3.avi"/><Relationship Id="rId1" Type="http://schemas.microsoft.com/office/2007/relationships/media" Target="../media/media3.avi"/><Relationship Id="rId5" Type="http://schemas.openxmlformats.org/officeDocument/2006/relationships/image" Target="../media/image55.png"/><Relationship Id="rId4" Type="http://schemas.openxmlformats.org/officeDocument/2006/relationships/image" Target="../media/image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1B44B8C-FF24-264B-3910-88258AB57240}"/>
              </a:ext>
            </a:extLst>
          </p:cNvPr>
          <p:cNvSpPr/>
          <p:nvPr/>
        </p:nvSpPr>
        <p:spPr>
          <a:xfrm>
            <a:off x="0" y="542498"/>
            <a:ext cx="9144000" cy="460100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4125" y="762762"/>
            <a:ext cx="8315751" cy="1790700"/>
          </a:xfrm>
        </p:spPr>
        <p:txBody>
          <a:bodyPr>
            <a:noAutofit/>
          </a:bodyPr>
          <a:lstStyle/>
          <a:p>
            <a:r>
              <a:rPr lang="en-US" sz="3000" b="1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Electro-Optic Sampling Beam Positioning Monitor for Relativistic Electron Beams</a:t>
            </a:r>
            <a:endParaRPr lang="en-US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BB464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APS Global Summit</a:t>
            </a:r>
          </a:p>
          <a:p>
            <a:r>
              <a:rPr lang="en-US" dirty="0">
                <a:solidFill>
                  <a:schemeClr val="bg1"/>
                </a:solidFill>
              </a:rPr>
              <a:t>March 17, 2026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B962CEE-3786-8912-40C6-53150B466EDA}"/>
              </a:ext>
            </a:extLst>
          </p:cNvPr>
          <p:cNvGrpSpPr/>
          <p:nvPr/>
        </p:nvGrpSpPr>
        <p:grpSpPr>
          <a:xfrm>
            <a:off x="0" y="0"/>
            <a:ext cx="9144000" cy="743713"/>
            <a:chOff x="0" y="0"/>
            <a:chExt cx="9144000" cy="74371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C93E7421-49C1-CBAF-A2C3-48A7EE7C9692}"/>
                </a:ext>
              </a:extLst>
            </p:cNvPr>
            <p:cNvSpPr/>
            <p:nvPr/>
          </p:nvSpPr>
          <p:spPr>
            <a:xfrm>
              <a:off x="0" y="0"/>
              <a:ext cx="9144000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3" name="Picture 12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ECF83817-79D4-2E46-42AD-58637E25948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344291" y="247904"/>
              <a:ext cx="2497753" cy="495809"/>
            </a:xfrm>
            <a:prstGeom prst="rect">
              <a:avLst/>
            </a:prstGeom>
          </p:spPr>
        </p:pic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67457F3F-BA18-D491-5AF9-90F77EA7AF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956" y="75287"/>
            <a:ext cx="841044" cy="84104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FAEE34F-853E-5005-248C-C054357339DA}"/>
              </a:ext>
            </a:extLst>
          </p:cNvPr>
          <p:cNvSpPr txBox="1"/>
          <p:nvPr/>
        </p:nvSpPr>
        <p:spPr>
          <a:xfrm>
            <a:off x="562297" y="3394898"/>
            <a:ext cx="80194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Elena L. Ros</a:t>
            </a:r>
            <a:r>
              <a:rPr lang="en-US" sz="1400" baseline="30000" dirty="0">
                <a:solidFill>
                  <a:schemeClr val="bg1"/>
                </a:solidFill>
              </a:rPr>
              <a:t>1</a:t>
            </a:r>
            <a:r>
              <a:rPr lang="en-US" sz="1400" dirty="0">
                <a:solidFill>
                  <a:schemeClr val="bg1"/>
                </a:solidFill>
              </a:rPr>
              <a:t>, Michael L. Litos</a:t>
            </a:r>
            <a:r>
              <a:rPr lang="en-US" sz="1400" baseline="30000" dirty="0">
                <a:solidFill>
                  <a:schemeClr val="bg1"/>
                </a:solidFill>
              </a:rPr>
              <a:t>1</a:t>
            </a:r>
            <a:r>
              <a:rPr lang="en-US" sz="1400" dirty="0">
                <a:solidFill>
                  <a:schemeClr val="bg1"/>
                </a:solidFill>
              </a:rPr>
              <a:t>, </a:t>
            </a:r>
            <a:r>
              <a:rPr lang="en-US" sz="1400" dirty="0" err="1">
                <a:solidFill>
                  <a:schemeClr val="bg1"/>
                </a:solidFill>
              </a:rPr>
              <a:t>Junzhi</a:t>
            </a:r>
            <a:r>
              <a:rPr lang="en-US" sz="1400" dirty="0">
                <a:solidFill>
                  <a:schemeClr val="bg1"/>
                </a:solidFill>
              </a:rPr>
              <a:t> Wang</a:t>
            </a:r>
            <a:r>
              <a:rPr lang="en-US" sz="1400" baseline="30000" dirty="0">
                <a:solidFill>
                  <a:schemeClr val="bg1"/>
                </a:solidFill>
              </a:rPr>
              <a:t>2 </a:t>
            </a:r>
            <a:r>
              <a:rPr lang="en-US" sz="1400" dirty="0">
                <a:solidFill>
                  <a:schemeClr val="bg1"/>
                </a:solidFill>
              </a:rPr>
              <a:t>, Alexander Knetsch</a:t>
            </a:r>
            <a:r>
              <a:rPr lang="en-US" sz="1400" baseline="30000" dirty="0">
                <a:solidFill>
                  <a:schemeClr val="bg1"/>
                </a:solidFill>
              </a:rPr>
              <a:t>2</a:t>
            </a:r>
            <a:r>
              <a:rPr lang="en-US" sz="1400" dirty="0">
                <a:solidFill>
                  <a:schemeClr val="bg1"/>
                </a:solidFill>
              </a:rPr>
              <a:t>, Brendan O’ Shea</a:t>
            </a:r>
            <a:r>
              <a:rPr lang="en-US" sz="1400" baseline="30000" dirty="0">
                <a:solidFill>
                  <a:schemeClr val="bg1"/>
                </a:solidFill>
              </a:rPr>
              <a:t>2</a:t>
            </a:r>
            <a:r>
              <a:rPr lang="en-US" sz="1400" dirty="0">
                <a:solidFill>
                  <a:schemeClr val="bg1"/>
                </a:solidFill>
              </a:rPr>
              <a:t>, Claire Hansel</a:t>
            </a:r>
            <a:r>
              <a:rPr lang="en-US" sz="1400" baseline="30000" dirty="0">
                <a:solidFill>
                  <a:schemeClr val="bg1"/>
                </a:solidFill>
              </a:rPr>
              <a:t>1</a:t>
            </a:r>
            <a:r>
              <a:rPr lang="en-US" sz="1400" dirty="0">
                <a:solidFill>
                  <a:schemeClr val="bg1"/>
                </a:solidFill>
              </a:rPr>
              <a:t>, Valentina Lee</a:t>
            </a:r>
            <a:r>
              <a:rPr lang="en-US" sz="1400" baseline="30000" dirty="0">
                <a:solidFill>
                  <a:schemeClr val="bg1"/>
                </a:solidFill>
              </a:rPr>
              <a:t>1</a:t>
            </a:r>
            <a:r>
              <a:rPr lang="en-US" sz="1400" dirty="0">
                <a:solidFill>
                  <a:schemeClr val="bg1"/>
                </a:solidFill>
              </a:rPr>
              <a:t>,</a:t>
            </a:r>
            <a:r>
              <a:rPr lang="en-US" sz="1400" baseline="30000" dirty="0">
                <a:solidFill>
                  <a:schemeClr val="bg1"/>
                </a:solidFill>
              </a:rPr>
              <a:t> </a:t>
            </a:r>
            <a:r>
              <a:rPr lang="en-US" sz="1400" dirty="0">
                <a:solidFill>
                  <a:schemeClr val="bg1"/>
                </a:solidFill>
              </a:rPr>
              <a:t>Daniel Matteo</a:t>
            </a:r>
            <a:r>
              <a:rPr lang="en-US" sz="1400" baseline="30000" dirty="0">
                <a:solidFill>
                  <a:schemeClr val="bg1"/>
                </a:solidFill>
              </a:rPr>
              <a:t>3</a:t>
            </a:r>
            <a:r>
              <a:rPr lang="en-US" sz="1400" dirty="0">
                <a:solidFill>
                  <a:schemeClr val="bg1"/>
                </a:solidFill>
              </a:rPr>
              <a:t>, Gerard Andonian</a:t>
            </a:r>
            <a:r>
              <a:rPr lang="en-US" sz="1400" baseline="30000" dirty="0">
                <a:solidFill>
                  <a:schemeClr val="bg1"/>
                </a:solidFill>
              </a:rPr>
              <a:t>3,4</a:t>
            </a:r>
            <a:r>
              <a:rPr lang="en-US" sz="1400" dirty="0">
                <a:solidFill>
                  <a:schemeClr val="bg1"/>
                </a:solidFill>
              </a:rPr>
              <a:t>, Mark Hogan</a:t>
            </a:r>
            <a:r>
              <a:rPr lang="en-US" sz="1400" baseline="30000" dirty="0">
                <a:solidFill>
                  <a:schemeClr val="bg1"/>
                </a:solidFill>
              </a:rPr>
              <a:t>2</a:t>
            </a:r>
            <a:r>
              <a:rPr lang="en-US" sz="1400" dirty="0">
                <a:solidFill>
                  <a:schemeClr val="bg1"/>
                </a:solidFill>
              </a:rPr>
              <a:t>, Robert Ariniello</a:t>
            </a:r>
            <a:r>
              <a:rPr lang="en-US" sz="1400" baseline="30000" dirty="0">
                <a:solidFill>
                  <a:schemeClr val="bg1"/>
                </a:solidFill>
              </a:rPr>
              <a:t>2</a:t>
            </a:r>
            <a:r>
              <a:rPr lang="en-US" sz="1400" dirty="0">
                <a:solidFill>
                  <a:schemeClr val="bg1"/>
                </a:solidFill>
              </a:rPr>
              <a:t>, </a:t>
            </a:r>
            <a:r>
              <a:rPr lang="en-US" sz="1400" dirty="0" err="1">
                <a:solidFill>
                  <a:schemeClr val="bg1"/>
                </a:solidFill>
              </a:rPr>
              <a:t>Shutang</a:t>
            </a:r>
            <a:r>
              <a:rPr lang="en-US" sz="1400" dirty="0">
                <a:solidFill>
                  <a:schemeClr val="bg1"/>
                </a:solidFill>
              </a:rPr>
              <a:t> Meng</a:t>
            </a:r>
            <a:r>
              <a:rPr lang="en-US" sz="1400" baseline="30000" dirty="0">
                <a:solidFill>
                  <a:schemeClr val="bg1"/>
                </a:solidFill>
              </a:rPr>
              <a:t>1</a:t>
            </a:r>
            <a:r>
              <a:rPr lang="en-US" sz="1400" dirty="0">
                <a:solidFill>
                  <a:schemeClr val="bg1"/>
                </a:solidFill>
              </a:rPr>
              <a:t>, Tara Hodgetts</a:t>
            </a:r>
            <a:r>
              <a:rPr lang="en-US" sz="1400" baseline="30000" dirty="0">
                <a:solidFill>
                  <a:schemeClr val="bg1"/>
                </a:solidFill>
              </a:rPr>
              <a:t>3</a:t>
            </a:r>
            <a:r>
              <a:rPr lang="en-US" sz="1400" dirty="0">
                <a:solidFill>
                  <a:schemeClr val="bg1"/>
                </a:solidFill>
              </a:rPr>
              <a:t>, </a:t>
            </a:r>
          </a:p>
          <a:p>
            <a:pPr algn="ctr"/>
            <a:endParaRPr lang="en-US" sz="1200" baseline="30000" dirty="0">
              <a:solidFill>
                <a:srgbClr val="B09B42"/>
              </a:solidFill>
            </a:endParaRPr>
          </a:p>
          <a:p>
            <a:pPr algn="ctr"/>
            <a:r>
              <a:rPr lang="en-US" sz="1000" dirty="0">
                <a:solidFill>
                  <a:srgbClr val="B09B42"/>
                </a:solidFill>
              </a:rPr>
              <a:t>[1] CU Boulder, Physics, [2] SLAC National Accelerator Laboratory, [3] </a:t>
            </a:r>
            <a:r>
              <a:rPr lang="en-US" sz="1000" dirty="0" err="1">
                <a:solidFill>
                  <a:srgbClr val="B09B42"/>
                </a:solidFill>
              </a:rPr>
              <a:t>RadiaBeam</a:t>
            </a:r>
            <a:r>
              <a:rPr lang="en-US" sz="1000" dirty="0">
                <a:solidFill>
                  <a:srgbClr val="B09B42"/>
                </a:solidFill>
              </a:rPr>
              <a:t> Technologies, [4] ULCA, Physics</a:t>
            </a:r>
          </a:p>
        </p:txBody>
      </p:sp>
    </p:spTree>
    <p:extLst>
      <p:ext uri="{BB962C8B-B14F-4D97-AF65-F5344CB8AC3E}">
        <p14:creationId xmlns:p14="http://schemas.microsoft.com/office/powerpoint/2010/main" val="1395409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5D70C7-F89D-4180-E460-C7E47DC4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F467CE3E-248A-FB7B-5455-8A1493F557CF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D136318-0E02-DE2A-FFF5-32C3AE1C54F6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426F7632-3748-BC19-EC80-3718067F2C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D71EFF8-6325-24C5-8EA9-DA5896D0B7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0DF5064-E6D0-1E01-D2E9-FFA731D40727}"/>
              </a:ext>
            </a:extLst>
          </p:cNvPr>
          <p:cNvSpPr txBox="1"/>
          <p:nvPr/>
        </p:nvSpPr>
        <p:spPr>
          <a:xfrm>
            <a:off x="7025006" y="755837"/>
            <a:ext cx="165622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WARG Group:</a:t>
            </a:r>
          </a:p>
          <a:p>
            <a:pPr marL="285750" indent="-285750">
              <a:buFontTx/>
              <a:buChar char="-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Mike Litos</a:t>
            </a:r>
          </a:p>
          <a:p>
            <a:pPr marL="285750" indent="-285750">
              <a:buFontTx/>
              <a:buChar char="-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Claire Hansel</a:t>
            </a:r>
          </a:p>
          <a:p>
            <a:pPr marL="285750" indent="-285750">
              <a:buFontTx/>
              <a:buChar char="-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Valentina Lee</a:t>
            </a:r>
          </a:p>
          <a:p>
            <a:pPr marL="285750" indent="-285750">
              <a:buFontTx/>
              <a:buChar char="-"/>
            </a:pP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Shutang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Meng</a:t>
            </a:r>
          </a:p>
          <a:p>
            <a:pPr marL="285750" indent="-285750">
              <a:buFontTx/>
              <a:buChar char="-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Benjamin Braun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AD631D-C9C1-3813-801D-B0A11331A4D0}"/>
              </a:ext>
            </a:extLst>
          </p:cNvPr>
          <p:cNvSpPr txBox="1"/>
          <p:nvPr/>
        </p:nvSpPr>
        <p:spPr>
          <a:xfrm>
            <a:off x="7006829" y="2455952"/>
            <a:ext cx="177458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Radiabeam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Daniel Matteo</a:t>
            </a:r>
          </a:p>
          <a:p>
            <a:pPr marL="285750" indent="-285750">
              <a:buFontTx/>
              <a:buChar char="-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Tara Hodgetts</a:t>
            </a:r>
          </a:p>
          <a:p>
            <a:pPr marL="285750" indent="-285750">
              <a:buFontTx/>
              <a:buChar char="-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Gerard Andonian</a:t>
            </a:r>
            <a:r>
              <a:rPr lang="en-US" sz="1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endParaRPr lang="en-US" sz="1600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E2142C4-4656-9F3E-7C14-E71D5AEFA23F}"/>
              </a:ext>
            </a:extLst>
          </p:cNvPr>
          <p:cNvSpPr txBox="1"/>
          <p:nvPr/>
        </p:nvSpPr>
        <p:spPr>
          <a:xfrm>
            <a:off x="7025006" y="3725180"/>
            <a:ext cx="185659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FACET-II:</a:t>
            </a:r>
          </a:p>
          <a:p>
            <a:pPr marL="285750" indent="-285750">
              <a:buFontTx/>
              <a:buChar char="-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Alexander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Knestch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Junzhi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Wang</a:t>
            </a:r>
          </a:p>
          <a:p>
            <a:pPr marL="285750" indent="-285750">
              <a:buFontTx/>
              <a:buChar char="-"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Yiheng Ye</a:t>
            </a:r>
          </a:p>
        </p:txBody>
      </p:sp>
      <p:pic>
        <p:nvPicPr>
          <p:cNvPr id="5" name="Picture 4" descr="A red and white logo&#10;&#10;AI-generated content may be incorrect.">
            <a:extLst>
              <a:ext uri="{FF2B5EF4-FFF2-40B4-BE49-F238E27FC236}">
                <a16:creationId xmlns:a16="http://schemas.microsoft.com/office/drawing/2014/main" id="{342AE473-5105-3ADF-469D-1713EA8E351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033"/>
          <a:stretch>
            <a:fillRect/>
          </a:stretch>
        </p:blipFill>
        <p:spPr>
          <a:xfrm>
            <a:off x="0" y="3335027"/>
            <a:ext cx="2342643" cy="1190373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103C8252-E637-E20E-7E92-82E0E081B319}"/>
              </a:ext>
            </a:extLst>
          </p:cNvPr>
          <p:cNvGrpSpPr/>
          <p:nvPr/>
        </p:nvGrpSpPr>
        <p:grpSpPr>
          <a:xfrm>
            <a:off x="186576" y="-327015"/>
            <a:ext cx="1887769" cy="3935617"/>
            <a:chOff x="8399257" y="1575252"/>
            <a:chExt cx="2634018" cy="5491392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F93D22EC-D87A-F01E-B3A4-B17B7D42D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23278" y="3471505"/>
              <a:ext cx="1621630" cy="1621630"/>
            </a:xfrm>
            <a:prstGeom prst="rect">
              <a:avLst/>
            </a:prstGeom>
            <a:ln>
              <a:noFill/>
            </a:ln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483BB22C-7D5F-1E16-97DE-36DA8C4BA0B3}"/>
                </a:ext>
              </a:extLst>
            </p:cNvPr>
            <p:cNvSpPr txBox="1"/>
            <p:nvPr/>
          </p:nvSpPr>
          <p:spPr>
            <a:xfrm>
              <a:off x="8399257" y="1575252"/>
              <a:ext cx="2634018" cy="3792506"/>
            </a:xfrm>
            <a:prstGeom prst="rect">
              <a:avLst/>
            </a:prstGeom>
            <a:noFill/>
          </p:spPr>
          <p:txBody>
            <a:bodyPr wrap="square" rtlCol="0">
              <a:prstTxWarp prst="textArchDown">
                <a:avLst>
                  <a:gd name="adj" fmla="val 1536170"/>
                </a:avLst>
              </a:prstTxWarp>
              <a:spAutoFit/>
            </a:bodyPr>
            <a:lstStyle/>
            <a:p>
              <a:pPr algn="ctr"/>
              <a:r>
                <a:rPr lang="en-US" b="1" dirty="0"/>
                <a:t>&amp; Radiation Generation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5F9FA89-92FD-D13C-A1C8-1B9D41DB4F48}"/>
                </a:ext>
              </a:extLst>
            </p:cNvPr>
            <p:cNvSpPr txBox="1"/>
            <p:nvPr/>
          </p:nvSpPr>
          <p:spPr>
            <a:xfrm>
              <a:off x="8490771" y="3274138"/>
              <a:ext cx="2542503" cy="3792506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>
                  <a:gd name="adj" fmla="val 10719560"/>
                </a:avLst>
              </a:prstTxWarp>
              <a:spAutoFit/>
            </a:bodyPr>
            <a:lstStyle/>
            <a:p>
              <a:pPr algn="ctr"/>
              <a:r>
                <a:rPr lang="en-US" b="1" dirty="0"/>
                <a:t>Wakefield Acceleration</a:t>
              </a:r>
            </a:p>
          </p:txBody>
        </p:sp>
      </p:grpSp>
      <p:pic>
        <p:nvPicPr>
          <p:cNvPr id="17" name="Picture 16" descr="A close-up of a logo&#10;&#10;AI-generated content may be incorrect.">
            <a:extLst>
              <a:ext uri="{FF2B5EF4-FFF2-40B4-BE49-F238E27FC236}">
                <a16:creationId xmlns:a16="http://schemas.microsoft.com/office/drawing/2014/main" id="{D2F731C2-4092-C2A6-F80F-35563154E2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8116" y="2680140"/>
            <a:ext cx="2337327" cy="738103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C0AB0CC-1810-170B-F816-24CB4D1EA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2</a:t>
            </a:fld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095E3E4-C139-21B6-B1FC-EA873FCC4D0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84079" y="629802"/>
            <a:ext cx="4291461" cy="321859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D1C19C6-12F0-9AA6-886F-0749C84B4E0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85081" y="2597413"/>
            <a:ext cx="1457993" cy="2022377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FE79920-5A82-50D6-C575-0CF74ABC2894}"/>
              </a:ext>
            </a:extLst>
          </p:cNvPr>
          <p:cNvSpPr txBox="1"/>
          <p:nvPr/>
        </p:nvSpPr>
        <p:spPr>
          <a:xfrm>
            <a:off x="4265344" y="3812612"/>
            <a:ext cx="13625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WARG Group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52C9BEE-6054-64D8-8E8D-DFFB5363D7B8}"/>
              </a:ext>
            </a:extLst>
          </p:cNvPr>
          <p:cNvSpPr txBox="1"/>
          <p:nvPr/>
        </p:nvSpPr>
        <p:spPr>
          <a:xfrm>
            <a:off x="2432801" y="4565631"/>
            <a:ext cx="12433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Junzhi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Wang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5D55DAD-D3E7-F56D-7F37-3BF5B33D8693}"/>
              </a:ext>
            </a:extLst>
          </p:cNvPr>
          <p:cNvSpPr txBox="1"/>
          <p:nvPr/>
        </p:nvSpPr>
        <p:spPr>
          <a:xfrm>
            <a:off x="7372088" y="3353072"/>
            <a:ext cx="11095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at UCLA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8B8145-6563-1156-47F0-C8C4929A7643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t="48744" b="20329"/>
          <a:stretch>
            <a:fillRect/>
          </a:stretch>
        </p:blipFill>
        <p:spPr>
          <a:xfrm>
            <a:off x="2814049" y="1773"/>
            <a:ext cx="3862678" cy="546884"/>
          </a:xfrm>
          <a:prstGeom prst="rect">
            <a:avLst/>
          </a:prstGeom>
          <a:gradFill flip="none" rotWithShape="1">
            <a:gsLst>
              <a:gs pos="46000">
                <a:schemeClr val="accent3">
                  <a:lumMod val="89000"/>
                </a:schemeClr>
              </a:gs>
              <a:gs pos="69000">
                <a:schemeClr val="accent3">
                  <a:lumMod val="75000"/>
                </a:schemeClr>
              </a:gs>
              <a:gs pos="97000">
                <a:schemeClr val="tx1">
                  <a:lumMod val="95000"/>
                  <a:lumOff val="5000"/>
                </a:schemeClr>
              </a:gs>
            </a:gsLst>
            <a:lin ang="0" scaled="1"/>
            <a:tileRect/>
          </a:gradFill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2DC8682E-6499-5557-6A98-D63400A4C898}"/>
              </a:ext>
            </a:extLst>
          </p:cNvPr>
          <p:cNvSpPr/>
          <p:nvPr/>
        </p:nvSpPr>
        <p:spPr>
          <a:xfrm>
            <a:off x="3114077" y="0"/>
            <a:ext cx="515638" cy="542498"/>
          </a:xfrm>
          <a:prstGeom prst="rect">
            <a:avLst/>
          </a:prstGeom>
          <a:gradFill>
            <a:gsLst>
              <a:gs pos="99000">
                <a:srgbClr val="040404">
                  <a:alpha val="0"/>
                </a:srgbClr>
              </a:gs>
              <a:gs pos="88000">
                <a:srgbClr val="070707">
                  <a:alpha val="15936"/>
                </a:srgbClr>
              </a:gs>
              <a:gs pos="41000">
                <a:schemeClr val="tx1">
                  <a:lumMod val="95000"/>
                  <a:lumOff val="5000"/>
                  <a:alpha val="79073"/>
                </a:schemeClr>
              </a:gs>
              <a:gs pos="69000">
                <a:schemeClr val="tx1">
                  <a:alpha val="29632"/>
                </a:schemeClr>
              </a:gs>
              <a:gs pos="0">
                <a:schemeClr val="tx1">
                  <a:lumMod val="95000"/>
                  <a:lumOff val="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8EC15DE-93BD-2135-DB70-2DF701B045EF}"/>
              </a:ext>
            </a:extLst>
          </p:cNvPr>
          <p:cNvSpPr txBox="1"/>
          <p:nvPr/>
        </p:nvSpPr>
        <p:spPr>
          <a:xfrm>
            <a:off x="370305" y="40416"/>
            <a:ext cx="26064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Acknowledgements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95582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3BC3E1-3481-DF7C-FA81-0D5C487C71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E1F6A5CB-1C1F-CA1A-62D6-58FD5D81B977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97F2554-7273-2FF1-9581-7B1B5370769F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4D995F40-BF04-C55A-96FB-135C415EA9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E83A2A5-014B-B79D-F089-BCBF6C9F9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0302" y="4767263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B70A6C9-648F-EDAE-05EB-676D5F7F4326}"/>
              </a:ext>
            </a:extLst>
          </p:cNvPr>
          <p:cNvGrpSpPr/>
          <p:nvPr/>
        </p:nvGrpSpPr>
        <p:grpSpPr>
          <a:xfrm>
            <a:off x="1215102" y="1169676"/>
            <a:ext cx="6713796" cy="3049066"/>
            <a:chOff x="1215102" y="1169676"/>
            <a:chExt cx="6713796" cy="304906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4B2ECBB-ED9C-62D2-DDE0-C515E5442337}"/>
                </a:ext>
              </a:extLst>
            </p:cNvPr>
            <p:cNvSpPr txBox="1"/>
            <p:nvPr/>
          </p:nvSpPr>
          <p:spPr>
            <a:xfrm>
              <a:off x="2495032" y="1672240"/>
              <a:ext cx="5433866" cy="17990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U.S. Department of Energy, Office of Science, Office of High Energy Physics, under Award Number DE-SC001796 and award number DE-SC0023977.</a:t>
              </a:r>
            </a:p>
            <a:p>
              <a:r>
                <a:rPr lang="en-US" sz="1013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</a:p>
            <a:p>
              <a:r>
                <a:rPr lang="en-US" sz="1013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  </a:t>
              </a:r>
            </a:p>
            <a:p>
              <a:r>
                <a:rPr lang="en-US" sz="1013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</a:p>
            <a:p>
              <a:endParaRPr lang="en-US" sz="1013" b="1" u="sng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endParaRPr lang="en-US" sz="1013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en-US" sz="1013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</a:p>
            <a:p>
              <a:endParaRPr lang="en-US" sz="1013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en-US" sz="1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National Science Foundation under Award Number PHY-1806053 and Faculty Early Career Development Program Award Number PHY-2047083.</a:t>
              </a: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14E94AA-2231-814E-88BC-F08E136584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15102" y="1169676"/>
              <a:ext cx="1216450" cy="1203779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0D56E07E-ABDC-EB09-03AD-3A439119F69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15102" y="2995934"/>
              <a:ext cx="1216450" cy="1222808"/>
            </a:xfrm>
            <a:prstGeom prst="rect">
              <a:avLst/>
            </a:prstGeom>
          </p:spPr>
        </p:pic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30FE628-B08D-1706-558B-BADB1451F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3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960D1C-460A-1F84-E565-95974576FAAE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90000"/>
          </a:blip>
          <a:srcRect t="48744" b="20329"/>
          <a:stretch>
            <a:fillRect/>
          </a:stretch>
        </p:blipFill>
        <p:spPr>
          <a:xfrm>
            <a:off x="2814049" y="1773"/>
            <a:ext cx="3862678" cy="546884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B8FF4F2-44DB-454F-AAE9-9AC2BD958438}"/>
              </a:ext>
            </a:extLst>
          </p:cNvPr>
          <p:cNvSpPr/>
          <p:nvPr/>
        </p:nvSpPr>
        <p:spPr>
          <a:xfrm>
            <a:off x="3114077" y="0"/>
            <a:ext cx="515638" cy="542498"/>
          </a:xfrm>
          <a:prstGeom prst="rect">
            <a:avLst/>
          </a:prstGeom>
          <a:gradFill>
            <a:gsLst>
              <a:gs pos="99000">
                <a:srgbClr val="040404">
                  <a:alpha val="0"/>
                </a:srgbClr>
              </a:gs>
              <a:gs pos="88000">
                <a:srgbClr val="070707">
                  <a:alpha val="15936"/>
                </a:srgbClr>
              </a:gs>
              <a:gs pos="41000">
                <a:schemeClr val="tx1">
                  <a:lumMod val="95000"/>
                  <a:lumOff val="5000"/>
                  <a:alpha val="79073"/>
                </a:schemeClr>
              </a:gs>
              <a:gs pos="69000">
                <a:schemeClr val="tx1">
                  <a:alpha val="29632"/>
                </a:schemeClr>
              </a:gs>
              <a:gs pos="0">
                <a:schemeClr val="tx1">
                  <a:lumMod val="95000"/>
                  <a:lumOff val="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AAD9AB8-C920-1735-51C7-92A6F55057CA}"/>
              </a:ext>
            </a:extLst>
          </p:cNvPr>
          <p:cNvSpPr txBox="1"/>
          <p:nvPr/>
        </p:nvSpPr>
        <p:spPr>
          <a:xfrm>
            <a:off x="370305" y="40416"/>
            <a:ext cx="37426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Our Research is Funded By…</a:t>
            </a:r>
            <a:r>
              <a:rPr lang="en-US" sz="2400" b="1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400178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667A3F-B747-30E8-60CF-BB42AEB0E2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FB765323-BCCD-A220-418B-DE099CA01E3A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AF466D7-9FD6-3302-9614-6D3DBA27E2A9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210A5D90-8E8B-E8DB-E739-1E4BFF4D82C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4DB8129-500E-29D1-E5C8-E1F7F65FB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13B95BD-DA46-AE6F-A44B-272912DE0D8C}"/>
              </a:ext>
            </a:extLst>
          </p:cNvPr>
          <p:cNvSpPr txBox="1"/>
          <p:nvPr/>
        </p:nvSpPr>
        <p:spPr>
          <a:xfrm>
            <a:off x="370305" y="40416"/>
            <a:ext cx="15333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Motivation</a:t>
            </a:r>
            <a:endParaRPr lang="en-US" sz="2400" dirty="0">
              <a:latin typeface="+mj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E51603-DD15-4688-7462-135930F86418}"/>
              </a:ext>
            </a:extLst>
          </p:cNvPr>
          <p:cNvSpPr txBox="1"/>
          <p:nvPr/>
        </p:nvSpPr>
        <p:spPr>
          <a:xfrm>
            <a:off x="39255" y="961888"/>
            <a:ext cx="466115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Independent transverse and longitudinal measurement of drive and witness beam for Plasma Wakefield Acceleration (PWFA).</a:t>
            </a:r>
          </a:p>
          <a:p>
            <a:pPr marL="342900" indent="-342900">
              <a:buAutoNum type="arabicParenR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 precise transverse alignment for emittance preservation. </a:t>
            </a:r>
          </a:p>
          <a:p>
            <a:pPr marL="342900" indent="-342900">
              <a:buAutoNum type="arabicParenR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 precise longitudinal separation to minimize energy spread and maximize efficiency.</a:t>
            </a:r>
          </a:p>
          <a:p>
            <a:pPr marL="342900" indent="-342900">
              <a:buAutoNum type="arabicParenR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Non-destructive shot by shot measurement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3738212-2654-2BE9-FD7A-0940D95920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2937" y="1133856"/>
            <a:ext cx="3728466" cy="27963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0074D8E-8430-0521-EF92-5DCFDB4C2C1C}"/>
              </a:ext>
            </a:extLst>
          </p:cNvPr>
          <p:cNvSpPr txBox="1"/>
          <p:nvPr/>
        </p:nvSpPr>
        <p:spPr>
          <a:xfrm>
            <a:off x="6136594" y="776360"/>
            <a:ext cx="17870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PWFA Simulation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EB1B6F44-4D34-DAB2-D4ED-11DF47FB1CE2}"/>
              </a:ext>
            </a:extLst>
          </p:cNvPr>
          <p:cNvCxnSpPr>
            <a:cxnSpLocks/>
            <a:stCxn id="15" idx="0"/>
          </p:cNvCxnSpPr>
          <p:nvPr/>
        </p:nvCxnSpPr>
        <p:spPr>
          <a:xfrm flipV="1">
            <a:off x="5549627" y="2670048"/>
            <a:ext cx="1024909" cy="1512426"/>
          </a:xfrm>
          <a:prstGeom prst="straightConnector1">
            <a:avLst/>
          </a:prstGeom>
          <a:ln w="2540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CFA88E87-DB11-7346-4657-F73619D67823}"/>
              </a:ext>
            </a:extLst>
          </p:cNvPr>
          <p:cNvSpPr txBox="1"/>
          <p:nvPr/>
        </p:nvSpPr>
        <p:spPr>
          <a:xfrm>
            <a:off x="4787239" y="4182474"/>
            <a:ext cx="1524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Witness Beam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0B341337-9CD3-C378-B278-522EE923DBB6}"/>
              </a:ext>
            </a:extLst>
          </p:cNvPr>
          <p:cNvCxnSpPr>
            <a:cxnSpLocks/>
          </p:cNvCxnSpPr>
          <p:nvPr/>
        </p:nvCxnSpPr>
        <p:spPr>
          <a:xfrm flipV="1">
            <a:off x="7923622" y="2670048"/>
            <a:ext cx="591728" cy="1494020"/>
          </a:xfrm>
          <a:prstGeom prst="straightConnector1">
            <a:avLst/>
          </a:prstGeom>
          <a:ln w="2540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875ACA16-CDCD-435F-41C9-93DDEFA4B1CA}"/>
              </a:ext>
            </a:extLst>
          </p:cNvPr>
          <p:cNvSpPr txBox="1"/>
          <p:nvPr/>
        </p:nvSpPr>
        <p:spPr>
          <a:xfrm>
            <a:off x="7067170" y="4164068"/>
            <a:ext cx="1266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Drive Beam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3C7F8F3C-0BEA-0B12-FC70-76AD0EC2D50F}"/>
              </a:ext>
            </a:extLst>
          </p:cNvPr>
          <p:cNvCxnSpPr>
            <a:cxnSpLocks/>
          </p:cNvCxnSpPr>
          <p:nvPr/>
        </p:nvCxnSpPr>
        <p:spPr>
          <a:xfrm>
            <a:off x="5246193" y="2531264"/>
            <a:ext cx="488580" cy="0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54C0DB92-C4BE-DE01-B992-A9D1AF53612C}"/>
              </a:ext>
            </a:extLst>
          </p:cNvPr>
          <p:cNvSpPr txBox="1"/>
          <p:nvPr/>
        </p:nvSpPr>
        <p:spPr>
          <a:xfrm>
            <a:off x="5246193" y="2263891"/>
            <a:ext cx="14801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z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8AAC6EF4-CE97-DF56-F1B7-F1ECA1F8F906}"/>
              </a:ext>
            </a:extLst>
          </p:cNvPr>
          <p:cNvGrpSpPr/>
          <p:nvPr/>
        </p:nvGrpSpPr>
        <p:grpSpPr>
          <a:xfrm>
            <a:off x="7343395" y="2054708"/>
            <a:ext cx="1084130" cy="665273"/>
            <a:chOff x="7343395" y="2054708"/>
            <a:chExt cx="1084130" cy="665273"/>
          </a:xfrm>
        </p:grpSpPr>
        <p:sp>
          <p:nvSpPr>
            <p:cNvPr id="6" name="Left Brace 5">
              <a:extLst>
                <a:ext uri="{FF2B5EF4-FFF2-40B4-BE49-F238E27FC236}">
                  <a16:creationId xmlns:a16="http://schemas.microsoft.com/office/drawing/2014/main" id="{A58E2E4D-9281-01DA-7E5E-DD9D06AE27D2}"/>
                </a:ext>
              </a:extLst>
            </p:cNvPr>
            <p:cNvSpPr/>
            <p:nvPr/>
          </p:nvSpPr>
          <p:spPr>
            <a:xfrm rot="5400000">
              <a:off x="7846300" y="1814074"/>
              <a:ext cx="97644" cy="1064807"/>
            </a:xfrm>
            <a:prstGeom prst="leftBrac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D42F2D6D-4A15-4AB0-9764-AFCEE0FB525B}"/>
                </a:ext>
              </a:extLst>
            </p:cNvPr>
            <p:cNvSpPr txBox="1"/>
            <p:nvPr/>
          </p:nvSpPr>
          <p:spPr>
            <a:xfrm>
              <a:off x="7520256" y="2054708"/>
              <a:ext cx="79060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chemeClr val="bg1">
                      <a:lumMod val="95000"/>
                    </a:schemeClr>
                  </a:solidFill>
                </a:rPr>
                <a:t>~100</a:t>
              </a:r>
              <a:r>
                <a:rPr lang="el-GR" sz="1400" dirty="0">
                  <a:solidFill>
                    <a:schemeClr val="bg1">
                      <a:lumMod val="95000"/>
                    </a:schemeClr>
                  </a:solidFill>
                </a:rPr>
                <a:t>μ</a:t>
              </a:r>
              <a:r>
                <a:rPr lang="en-US" sz="1400" dirty="0">
                  <a:solidFill>
                    <a:schemeClr val="bg1">
                      <a:lumMod val="95000"/>
                    </a:schemeClr>
                  </a:solidFill>
                </a:rPr>
                <a:t>m</a:t>
              </a:r>
            </a:p>
          </p:txBody>
        </p:sp>
        <p:sp>
          <p:nvSpPr>
            <p:cNvPr id="10" name="Left Brace 9">
              <a:extLst>
                <a:ext uri="{FF2B5EF4-FFF2-40B4-BE49-F238E27FC236}">
                  <a16:creationId xmlns:a16="http://schemas.microsoft.com/office/drawing/2014/main" id="{2447B68E-84D1-61B5-D322-3A90DCD33B40}"/>
                </a:ext>
              </a:extLst>
            </p:cNvPr>
            <p:cNvSpPr/>
            <p:nvPr/>
          </p:nvSpPr>
          <p:spPr>
            <a:xfrm rot="10800000">
              <a:off x="7343395" y="2417284"/>
              <a:ext cx="76712" cy="238591"/>
            </a:xfrm>
            <a:prstGeom prst="leftBrac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DE6484DC-C20B-B624-CB39-79347E0C306C}"/>
                </a:ext>
              </a:extLst>
            </p:cNvPr>
            <p:cNvSpPr txBox="1"/>
            <p:nvPr/>
          </p:nvSpPr>
          <p:spPr>
            <a:xfrm>
              <a:off x="7376182" y="2412204"/>
              <a:ext cx="69923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chemeClr val="bg1">
                      <a:lumMod val="95000"/>
                    </a:schemeClr>
                  </a:solidFill>
                </a:rPr>
                <a:t>~10</a:t>
              </a:r>
              <a:r>
                <a:rPr lang="el-GR" sz="1400" dirty="0">
                  <a:solidFill>
                    <a:schemeClr val="bg1">
                      <a:lumMod val="95000"/>
                    </a:schemeClr>
                  </a:solidFill>
                </a:rPr>
                <a:t>μ</a:t>
              </a:r>
              <a:r>
                <a:rPr lang="en-US" sz="1400" dirty="0">
                  <a:solidFill>
                    <a:schemeClr val="bg1">
                      <a:lumMod val="95000"/>
                    </a:schemeClr>
                  </a:solidFill>
                </a:rPr>
                <a:t>m</a:t>
              </a:r>
            </a:p>
          </p:txBody>
        </p:sp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A8D0E66-4828-0201-178C-DBFBC8D37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4</a:t>
            </a:fld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F4DA8E32-A6C5-041A-8F26-CC53E298E7F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48744" b="20329"/>
          <a:stretch>
            <a:fillRect/>
          </a:stretch>
        </p:blipFill>
        <p:spPr>
          <a:xfrm>
            <a:off x="2814049" y="1773"/>
            <a:ext cx="3862678" cy="546884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3EFA8B80-8611-9697-0C82-8888A8DD4D7C}"/>
              </a:ext>
            </a:extLst>
          </p:cNvPr>
          <p:cNvSpPr/>
          <p:nvPr/>
        </p:nvSpPr>
        <p:spPr>
          <a:xfrm>
            <a:off x="3114077" y="0"/>
            <a:ext cx="515638" cy="542498"/>
          </a:xfrm>
          <a:prstGeom prst="rect">
            <a:avLst/>
          </a:prstGeom>
          <a:gradFill>
            <a:gsLst>
              <a:gs pos="99000">
                <a:srgbClr val="040404">
                  <a:alpha val="0"/>
                </a:srgbClr>
              </a:gs>
              <a:gs pos="88000">
                <a:srgbClr val="070707">
                  <a:alpha val="15936"/>
                </a:srgbClr>
              </a:gs>
              <a:gs pos="41000">
                <a:schemeClr val="tx1">
                  <a:lumMod val="95000"/>
                  <a:lumOff val="5000"/>
                  <a:alpha val="79073"/>
                </a:schemeClr>
              </a:gs>
              <a:gs pos="69000">
                <a:schemeClr val="tx1">
                  <a:alpha val="29632"/>
                </a:schemeClr>
              </a:gs>
              <a:gs pos="0">
                <a:schemeClr val="tx1">
                  <a:lumMod val="95000"/>
                  <a:lumOff val="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934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A11B3D-7AE9-F0DC-4C95-2016F5A653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>
            <a:extLst>
              <a:ext uri="{FF2B5EF4-FFF2-40B4-BE49-F238E27FC236}">
                <a16:creationId xmlns:a16="http://schemas.microsoft.com/office/drawing/2014/main" id="{40E07F83-955F-0BB1-FD5C-D8ABA5DD2305}"/>
              </a:ext>
            </a:extLst>
          </p:cNvPr>
          <p:cNvGrpSpPr/>
          <p:nvPr/>
        </p:nvGrpSpPr>
        <p:grpSpPr>
          <a:xfrm>
            <a:off x="4321998" y="2043487"/>
            <a:ext cx="715260" cy="1298753"/>
            <a:chOff x="1374435" y="1491902"/>
            <a:chExt cx="715260" cy="1298753"/>
          </a:xfrm>
        </p:grpSpPr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D25504B2-EF1E-0550-5118-7354B0BA970B}"/>
                </a:ext>
              </a:extLst>
            </p:cNvPr>
            <p:cNvSpPr/>
            <p:nvPr/>
          </p:nvSpPr>
          <p:spPr>
            <a:xfrm>
              <a:off x="1656411" y="1491902"/>
              <a:ext cx="59869" cy="1041991"/>
            </a:xfrm>
            <a:prstGeom prst="rect">
              <a:avLst/>
            </a:prstGeom>
            <a:solidFill>
              <a:schemeClr val="accent2">
                <a:lumMod val="60000"/>
                <a:lumOff val="40000"/>
                <a:alpha val="70152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0B13772A-ACBC-6C72-3C3B-7278F43F0B3B}"/>
                </a:ext>
              </a:extLst>
            </p:cNvPr>
            <p:cNvSpPr txBox="1"/>
            <p:nvPr/>
          </p:nvSpPr>
          <p:spPr>
            <a:xfrm>
              <a:off x="1374435" y="2544434"/>
              <a:ext cx="71526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chemeClr val="accent2">
                      <a:lumMod val="75000"/>
                    </a:schemeClr>
                  </a:solidFill>
                </a:rPr>
                <a:t>EO Crystal</a:t>
              </a:r>
            </a:p>
          </p:txBody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47350391-114F-0DE3-C7F7-12AAEDC8D532}"/>
              </a:ext>
            </a:extLst>
          </p:cNvPr>
          <p:cNvGrpSpPr/>
          <p:nvPr/>
        </p:nvGrpSpPr>
        <p:grpSpPr>
          <a:xfrm>
            <a:off x="3909318" y="1565203"/>
            <a:ext cx="1213578" cy="390844"/>
            <a:chOff x="744713" y="1110326"/>
            <a:chExt cx="1213578" cy="390844"/>
          </a:xfrm>
        </p:grpSpPr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FDAC6D9A-9387-184B-B90C-CB79ED119C48}"/>
                </a:ext>
              </a:extLst>
            </p:cNvPr>
            <p:cNvGrpSpPr/>
            <p:nvPr/>
          </p:nvGrpSpPr>
          <p:grpSpPr>
            <a:xfrm>
              <a:off x="1363975" y="1110326"/>
              <a:ext cx="214182" cy="390844"/>
              <a:chOff x="1416068" y="1060448"/>
              <a:chExt cx="214182" cy="390844"/>
            </a:xfrm>
          </p:grpSpPr>
          <p:sp>
            <p:nvSpPr>
              <p:cNvPr id="90" name="Oval 89">
                <a:extLst>
                  <a:ext uri="{FF2B5EF4-FFF2-40B4-BE49-F238E27FC236}">
                    <a16:creationId xmlns:a16="http://schemas.microsoft.com/office/drawing/2014/main" id="{D469A2C1-8CE0-AEF0-86FD-5D71C311DEAA}"/>
                  </a:ext>
                </a:extLst>
              </p:cNvPr>
              <p:cNvSpPr/>
              <p:nvPr/>
            </p:nvSpPr>
            <p:spPr>
              <a:xfrm>
                <a:off x="1416068" y="1219562"/>
                <a:ext cx="214182" cy="8657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91" name="Group 90">
                <a:extLst>
                  <a:ext uri="{FF2B5EF4-FFF2-40B4-BE49-F238E27FC236}">
                    <a16:creationId xmlns:a16="http://schemas.microsoft.com/office/drawing/2014/main" id="{F4CABC47-85E5-AA0F-81C4-DF82FF860BC3}"/>
                  </a:ext>
                </a:extLst>
              </p:cNvPr>
              <p:cNvGrpSpPr/>
              <p:nvPr/>
            </p:nvGrpSpPr>
            <p:grpSpPr>
              <a:xfrm>
                <a:off x="1444558" y="1060448"/>
                <a:ext cx="152400" cy="130244"/>
                <a:chOff x="1444558" y="1060448"/>
                <a:chExt cx="152400" cy="130244"/>
              </a:xfrm>
            </p:grpSpPr>
            <p:cxnSp>
              <p:nvCxnSpPr>
                <p:cNvPr id="96" name="Straight Arrow Connector 95">
                  <a:extLst>
                    <a:ext uri="{FF2B5EF4-FFF2-40B4-BE49-F238E27FC236}">
                      <a16:creationId xmlns:a16="http://schemas.microsoft.com/office/drawing/2014/main" id="{58406CEC-6D37-E534-7F81-1876ED4171C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444558" y="1116886"/>
                  <a:ext cx="0" cy="73806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7" name="Straight Arrow Connector 96">
                  <a:extLst>
                    <a:ext uri="{FF2B5EF4-FFF2-40B4-BE49-F238E27FC236}">
                      <a16:creationId xmlns:a16="http://schemas.microsoft.com/office/drawing/2014/main" id="{507760DD-AD76-1498-09D6-D7B3DDF6370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596958" y="1116358"/>
                  <a:ext cx="0" cy="73806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Straight Arrow Connector 97">
                  <a:extLst>
                    <a:ext uri="{FF2B5EF4-FFF2-40B4-BE49-F238E27FC236}">
                      <a16:creationId xmlns:a16="http://schemas.microsoft.com/office/drawing/2014/main" id="{0E451C59-1FC0-DC32-BC76-9424295C534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523152" y="1060448"/>
                  <a:ext cx="0" cy="126002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2" name="Group 91">
                <a:extLst>
                  <a:ext uri="{FF2B5EF4-FFF2-40B4-BE49-F238E27FC236}">
                    <a16:creationId xmlns:a16="http://schemas.microsoft.com/office/drawing/2014/main" id="{3B1AD96D-4932-E41B-DADA-F543145448C4}"/>
                  </a:ext>
                </a:extLst>
              </p:cNvPr>
              <p:cNvGrpSpPr/>
              <p:nvPr/>
            </p:nvGrpSpPr>
            <p:grpSpPr>
              <a:xfrm rot="10800000">
                <a:off x="1447402" y="1321048"/>
                <a:ext cx="152400" cy="130244"/>
                <a:chOff x="1444558" y="1060448"/>
                <a:chExt cx="152400" cy="130244"/>
              </a:xfrm>
            </p:grpSpPr>
            <p:cxnSp>
              <p:nvCxnSpPr>
                <p:cNvPr id="93" name="Straight Arrow Connector 92">
                  <a:extLst>
                    <a:ext uri="{FF2B5EF4-FFF2-40B4-BE49-F238E27FC236}">
                      <a16:creationId xmlns:a16="http://schemas.microsoft.com/office/drawing/2014/main" id="{DFA65BA9-A51B-5B12-5A19-0B6EE2524FC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444558" y="1116886"/>
                  <a:ext cx="0" cy="73806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4" name="Straight Arrow Connector 93">
                  <a:extLst>
                    <a:ext uri="{FF2B5EF4-FFF2-40B4-BE49-F238E27FC236}">
                      <a16:creationId xmlns:a16="http://schemas.microsoft.com/office/drawing/2014/main" id="{6639C493-F249-6291-AA58-2CA965D2736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596958" y="1116358"/>
                  <a:ext cx="0" cy="73806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5" name="Straight Arrow Connector 94">
                  <a:extLst>
                    <a:ext uri="{FF2B5EF4-FFF2-40B4-BE49-F238E27FC236}">
                      <a16:creationId xmlns:a16="http://schemas.microsoft.com/office/drawing/2014/main" id="{3AAECA03-EA90-F9B9-ABC5-8E32DE4F289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523152" y="1060448"/>
                  <a:ext cx="0" cy="126002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285860A4-63E0-B5DA-9C17-41437FC2013B}"/>
                </a:ext>
              </a:extLst>
            </p:cNvPr>
            <p:cNvSpPr txBox="1"/>
            <p:nvPr/>
          </p:nvSpPr>
          <p:spPr>
            <a:xfrm>
              <a:off x="1664208" y="1130044"/>
              <a:ext cx="23115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800" dirty="0">
                  <a:solidFill>
                    <a:srgbClr val="C00000"/>
                  </a:solidFill>
                </a:rPr>
                <a:t>γ</a:t>
              </a:r>
              <a:endParaRPr lang="en-US" sz="800" dirty="0">
                <a:solidFill>
                  <a:srgbClr val="C00000"/>
                </a:solidFill>
              </a:endParaRPr>
            </a:p>
          </p:txBody>
        </p:sp>
        <p:cxnSp>
          <p:nvCxnSpPr>
            <p:cNvPr id="88" name="Straight Arrow Connector 87">
              <a:extLst>
                <a:ext uri="{FF2B5EF4-FFF2-40B4-BE49-F238E27FC236}">
                  <a16:creationId xmlns:a16="http://schemas.microsoft.com/office/drawing/2014/main" id="{E8741FAC-3E54-6C06-AD57-91B84B1B83AC}"/>
                </a:ext>
              </a:extLst>
            </p:cNvPr>
            <p:cNvCxnSpPr>
              <a:cxnSpLocks/>
            </p:cNvCxnSpPr>
            <p:nvPr/>
          </p:nvCxnSpPr>
          <p:spPr>
            <a:xfrm>
              <a:off x="1627989" y="1312725"/>
              <a:ext cx="330302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DA523C7D-0B81-E6EA-E3A7-D23BD5C6FE4A}"/>
                </a:ext>
              </a:extLst>
            </p:cNvPr>
            <p:cNvSpPr txBox="1"/>
            <p:nvPr/>
          </p:nvSpPr>
          <p:spPr>
            <a:xfrm>
              <a:off x="744713" y="1189614"/>
              <a:ext cx="59824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rgbClr val="C00000"/>
                  </a:solidFill>
                </a:rPr>
                <a:t>e</a:t>
              </a:r>
              <a:r>
                <a:rPr lang="en-US" sz="1000" baseline="30000" dirty="0">
                  <a:solidFill>
                    <a:srgbClr val="C00000"/>
                  </a:solidFill>
                </a:rPr>
                <a:t>-</a:t>
              </a:r>
              <a:r>
                <a:rPr lang="en-US" sz="1000" dirty="0">
                  <a:solidFill>
                    <a:srgbClr val="C00000"/>
                  </a:solidFill>
                </a:rPr>
                <a:t> beam</a:t>
              </a:r>
            </a:p>
          </p:txBody>
        </p:sp>
      </p:grpSp>
      <p:grpSp>
        <p:nvGrpSpPr>
          <p:cNvPr id="221" name="Group 220">
            <a:extLst>
              <a:ext uri="{FF2B5EF4-FFF2-40B4-BE49-F238E27FC236}">
                <a16:creationId xmlns:a16="http://schemas.microsoft.com/office/drawing/2014/main" id="{C7D89F49-7BEF-2CD6-D86B-7FC98CD2DFAE}"/>
              </a:ext>
            </a:extLst>
          </p:cNvPr>
          <p:cNvGrpSpPr/>
          <p:nvPr/>
        </p:nvGrpSpPr>
        <p:grpSpPr>
          <a:xfrm>
            <a:off x="4148610" y="2279463"/>
            <a:ext cx="738974" cy="1042707"/>
            <a:chOff x="4148610" y="2029118"/>
            <a:chExt cx="738974" cy="1042707"/>
          </a:xfrm>
        </p:grpSpPr>
        <p:grpSp>
          <p:nvGrpSpPr>
            <p:cNvPr id="102" name="Group 101">
              <a:extLst>
                <a:ext uri="{FF2B5EF4-FFF2-40B4-BE49-F238E27FC236}">
                  <a16:creationId xmlns:a16="http://schemas.microsoft.com/office/drawing/2014/main" id="{E7D8A848-1BD4-B1F7-AA5B-F84871CFD41E}"/>
                </a:ext>
              </a:extLst>
            </p:cNvPr>
            <p:cNvGrpSpPr/>
            <p:nvPr/>
          </p:nvGrpSpPr>
          <p:grpSpPr>
            <a:xfrm>
              <a:off x="4148610" y="2029118"/>
              <a:ext cx="738974" cy="1041991"/>
              <a:chOff x="4791990" y="1553765"/>
              <a:chExt cx="738974" cy="1041991"/>
            </a:xfrm>
          </p:grpSpPr>
          <p:grpSp>
            <p:nvGrpSpPr>
              <p:cNvPr id="76" name="Group 75">
                <a:extLst>
                  <a:ext uri="{FF2B5EF4-FFF2-40B4-BE49-F238E27FC236}">
                    <a16:creationId xmlns:a16="http://schemas.microsoft.com/office/drawing/2014/main" id="{ADDA217C-6705-00FC-DE18-B8A00C1C78A9}"/>
                  </a:ext>
                </a:extLst>
              </p:cNvPr>
              <p:cNvGrpSpPr/>
              <p:nvPr/>
            </p:nvGrpSpPr>
            <p:grpSpPr>
              <a:xfrm>
                <a:off x="4791990" y="1553765"/>
                <a:ext cx="738974" cy="1041991"/>
                <a:chOff x="2879403" y="1569490"/>
                <a:chExt cx="738974" cy="1041991"/>
              </a:xfrm>
            </p:grpSpPr>
            <p:grpSp>
              <p:nvGrpSpPr>
                <p:cNvPr id="77" name="Group 76">
                  <a:extLst>
                    <a:ext uri="{FF2B5EF4-FFF2-40B4-BE49-F238E27FC236}">
                      <a16:creationId xmlns:a16="http://schemas.microsoft.com/office/drawing/2014/main" id="{6C8F2F40-BED6-E5CF-1351-F19D6E6F2064}"/>
                    </a:ext>
                  </a:extLst>
                </p:cNvPr>
                <p:cNvGrpSpPr/>
                <p:nvPr/>
              </p:nvGrpSpPr>
              <p:grpSpPr>
                <a:xfrm>
                  <a:off x="2879403" y="1569490"/>
                  <a:ext cx="738974" cy="1041991"/>
                  <a:chOff x="769045" y="1424592"/>
                  <a:chExt cx="738974" cy="1041991"/>
                </a:xfrm>
              </p:grpSpPr>
              <p:sp>
                <p:nvSpPr>
                  <p:cNvPr id="81" name="Rectangle 80">
                    <a:extLst>
                      <a:ext uri="{FF2B5EF4-FFF2-40B4-BE49-F238E27FC236}">
                        <a16:creationId xmlns:a16="http://schemas.microsoft.com/office/drawing/2014/main" id="{D557FD43-5AF4-291F-1812-69E10871A3C9}"/>
                      </a:ext>
                    </a:extLst>
                  </p:cNvPr>
                  <p:cNvSpPr/>
                  <p:nvPr/>
                </p:nvSpPr>
                <p:spPr>
                  <a:xfrm rot="1974162">
                    <a:off x="1164018" y="1424592"/>
                    <a:ext cx="59869" cy="1041991"/>
                  </a:xfrm>
                  <a:prstGeom prst="rect">
                    <a:avLst/>
                  </a:prstGeom>
                  <a:solidFill>
                    <a:schemeClr val="accent1">
                      <a:lumMod val="60000"/>
                      <a:lumOff val="40000"/>
                      <a:alpha val="70152"/>
                    </a:schemeClr>
                  </a:solidFill>
                  <a:ln>
                    <a:solidFill>
                      <a:schemeClr val="accent1">
                        <a:lumMod val="60000"/>
                        <a:lumOff val="40000"/>
                      </a:schemeClr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82" name="TextBox 81">
                    <a:extLst>
                      <a:ext uri="{FF2B5EF4-FFF2-40B4-BE49-F238E27FC236}">
                        <a16:creationId xmlns:a16="http://schemas.microsoft.com/office/drawing/2014/main" id="{183EAA07-716F-86FE-3986-5B7082EA36A5}"/>
                      </a:ext>
                    </a:extLst>
                  </p:cNvPr>
                  <p:cNvSpPr txBox="1"/>
                  <p:nvPr/>
                </p:nvSpPr>
                <p:spPr>
                  <a:xfrm rot="18168611">
                    <a:off x="662766" y="2094680"/>
                    <a:ext cx="458780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1000" dirty="0">
                        <a:solidFill>
                          <a:schemeClr val="accent1">
                            <a:lumMod val="75000"/>
                          </a:schemeClr>
                        </a:solidFill>
                      </a:rPr>
                      <a:t>Laser</a:t>
                    </a:r>
                  </a:p>
                </p:txBody>
              </p:sp>
              <p:cxnSp>
                <p:nvCxnSpPr>
                  <p:cNvPr id="83" name="Straight Arrow Connector 82">
                    <a:extLst>
                      <a:ext uri="{FF2B5EF4-FFF2-40B4-BE49-F238E27FC236}">
                        <a16:creationId xmlns:a16="http://schemas.microsoft.com/office/drawing/2014/main" id="{AD01A873-F2ED-5F1B-1235-A5E7D217F658}"/>
                      </a:ext>
                    </a:extLst>
                  </p:cNvPr>
                  <p:cNvCxnSpPr>
                    <a:cxnSpLocks/>
                    <a:stCxn id="81" idx="3"/>
                  </p:cNvCxnSpPr>
                  <p:nvPr/>
                </p:nvCxnSpPr>
                <p:spPr>
                  <a:xfrm>
                    <a:off x="1219085" y="1961849"/>
                    <a:ext cx="283013" cy="195596"/>
                  </a:xfrm>
                  <a:prstGeom prst="straightConnector1">
                    <a:avLst/>
                  </a:prstGeom>
                  <a:ln>
                    <a:tailEnd type="triangle" w="sm" len="me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84" name="TextBox 83">
                    <a:extLst>
                      <a:ext uri="{FF2B5EF4-FFF2-40B4-BE49-F238E27FC236}">
                        <a16:creationId xmlns:a16="http://schemas.microsoft.com/office/drawing/2014/main" id="{4C3DA478-C25D-DFC9-D743-AC938AEAE29E}"/>
                      </a:ext>
                    </a:extLst>
                  </p:cNvPr>
                  <p:cNvSpPr txBox="1"/>
                  <p:nvPr/>
                </p:nvSpPr>
                <p:spPr>
                  <a:xfrm rot="2102616">
                    <a:off x="1265645" y="1863957"/>
                    <a:ext cx="242374" cy="24622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1000" dirty="0">
                        <a:solidFill>
                          <a:schemeClr val="accent1">
                            <a:lumMod val="75000"/>
                          </a:schemeClr>
                        </a:solidFill>
                      </a:rPr>
                      <a:t>k</a:t>
                    </a:r>
                  </a:p>
                </p:txBody>
              </p:sp>
            </p:grpSp>
            <p:grpSp>
              <p:nvGrpSpPr>
                <p:cNvPr id="78" name="Group 77">
                  <a:extLst>
                    <a:ext uri="{FF2B5EF4-FFF2-40B4-BE49-F238E27FC236}">
                      <a16:creationId xmlns:a16="http://schemas.microsoft.com/office/drawing/2014/main" id="{4D440339-474B-A83C-E9CB-89E1E2C5A1D9}"/>
                    </a:ext>
                  </a:extLst>
                </p:cNvPr>
                <p:cNvGrpSpPr/>
                <p:nvPr/>
              </p:nvGrpSpPr>
              <p:grpSpPr>
                <a:xfrm rot="21447469">
                  <a:off x="3400723" y="1795802"/>
                  <a:ext cx="65552" cy="190279"/>
                  <a:chOff x="3400653" y="1792625"/>
                  <a:chExt cx="65552" cy="190279"/>
                </a:xfrm>
                <a:solidFill>
                  <a:srgbClr val="002060"/>
                </a:solidFill>
              </p:grpSpPr>
              <p:sp>
                <p:nvSpPr>
                  <p:cNvPr id="79" name="Right Triangle 78">
                    <a:extLst>
                      <a:ext uri="{FF2B5EF4-FFF2-40B4-BE49-F238E27FC236}">
                        <a16:creationId xmlns:a16="http://schemas.microsoft.com/office/drawing/2014/main" id="{8439EB88-C3EF-CA82-0D60-E8BE7036F076}"/>
                      </a:ext>
                    </a:extLst>
                  </p:cNvPr>
                  <p:cNvSpPr/>
                  <p:nvPr/>
                </p:nvSpPr>
                <p:spPr>
                  <a:xfrm rot="5400000">
                    <a:off x="3387006" y="1906739"/>
                    <a:ext cx="89812" cy="62518"/>
                  </a:xfrm>
                  <a:prstGeom prst="rtTriangle">
                    <a:avLst/>
                  </a:prstGeom>
                  <a:grpFill/>
                  <a:ln>
                    <a:solidFill>
                      <a:srgbClr val="002060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80" name="Right Triangle 79">
                    <a:extLst>
                      <a:ext uri="{FF2B5EF4-FFF2-40B4-BE49-F238E27FC236}">
                        <a16:creationId xmlns:a16="http://schemas.microsoft.com/office/drawing/2014/main" id="{85AEDA1D-08B8-CB4A-C955-0AE95560CFFA}"/>
                      </a:ext>
                    </a:extLst>
                  </p:cNvPr>
                  <p:cNvSpPr/>
                  <p:nvPr/>
                </p:nvSpPr>
                <p:spPr>
                  <a:xfrm rot="16200000">
                    <a:off x="3390040" y="1806272"/>
                    <a:ext cx="89812" cy="62518"/>
                  </a:xfrm>
                  <a:prstGeom prst="rtTriangle">
                    <a:avLst/>
                  </a:prstGeom>
                  <a:grpFill/>
                  <a:ln>
                    <a:solidFill>
                      <a:srgbClr val="002060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</p:grpSp>
          </p:grpSp>
          <p:sp>
            <p:nvSpPr>
              <p:cNvPr id="99" name="Right Triangle 98">
                <a:extLst>
                  <a:ext uri="{FF2B5EF4-FFF2-40B4-BE49-F238E27FC236}">
                    <a16:creationId xmlns:a16="http://schemas.microsoft.com/office/drawing/2014/main" id="{8B105471-9536-74A4-2761-F7C6CEE2D5D2}"/>
                  </a:ext>
                </a:extLst>
              </p:cNvPr>
              <p:cNvSpPr/>
              <p:nvPr/>
            </p:nvSpPr>
            <p:spPr>
              <a:xfrm rot="16047469">
                <a:off x="5231087" y="1901750"/>
                <a:ext cx="89812" cy="62518"/>
              </a:xfrm>
              <a:prstGeom prst="rtTriangle">
                <a:avLst/>
              </a:prstGeom>
              <a:solidFill>
                <a:srgbClr val="8D1743"/>
              </a:solidFill>
              <a:ln>
                <a:solidFill>
                  <a:srgbClr val="8D174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1" name="Right Triangle 100">
                <a:extLst>
                  <a:ext uri="{FF2B5EF4-FFF2-40B4-BE49-F238E27FC236}">
                    <a16:creationId xmlns:a16="http://schemas.microsoft.com/office/drawing/2014/main" id="{7B9F0D4E-A3B5-662C-FB82-273778B110F3}"/>
                  </a:ext>
                </a:extLst>
              </p:cNvPr>
              <p:cNvSpPr/>
              <p:nvPr/>
            </p:nvSpPr>
            <p:spPr>
              <a:xfrm rot="5247469">
                <a:off x="5232513" y="2002253"/>
                <a:ext cx="89812" cy="62518"/>
              </a:xfrm>
              <a:prstGeom prst="rtTriangle">
                <a:avLst/>
              </a:prstGeom>
              <a:solidFill>
                <a:srgbClr val="8D1743"/>
              </a:solidFill>
              <a:ln>
                <a:solidFill>
                  <a:srgbClr val="8D1743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FED5D046-5981-2584-E6F4-ED8A34445EF2}"/>
                </a:ext>
              </a:extLst>
            </p:cNvPr>
            <p:cNvSpPr/>
            <p:nvPr/>
          </p:nvSpPr>
          <p:spPr>
            <a:xfrm rot="1974162">
              <a:off x="4542619" y="2029834"/>
              <a:ext cx="59869" cy="1041991"/>
            </a:xfrm>
            <a:prstGeom prst="rect">
              <a:avLst/>
            </a:prstGeom>
            <a:solidFill>
              <a:schemeClr val="accent1">
                <a:lumMod val="60000"/>
                <a:lumOff val="40000"/>
                <a:alpha val="0"/>
              </a:schemeClr>
            </a:solidFill>
            <a:ln w="635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0B53981-011A-B311-266D-CDAE028DF9D4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35CE0BE-17FD-C105-A3B3-7CEE44407FE9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EE3AD014-4E75-229A-6BEF-EE3E67F1F8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51C81A7-A5AC-1601-01BA-F0011168A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1E0FB2-C8A7-A8CD-6070-17B7627F33D8}"/>
              </a:ext>
            </a:extLst>
          </p:cNvPr>
          <p:cNvSpPr txBox="1"/>
          <p:nvPr/>
        </p:nvSpPr>
        <p:spPr>
          <a:xfrm>
            <a:off x="3222207" y="901329"/>
            <a:ext cx="3057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EO Spatial Encoding Scheme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grpSp>
        <p:nvGrpSpPr>
          <p:cNvPr id="199" name="Group 198">
            <a:extLst>
              <a:ext uri="{FF2B5EF4-FFF2-40B4-BE49-F238E27FC236}">
                <a16:creationId xmlns:a16="http://schemas.microsoft.com/office/drawing/2014/main" id="{F76E35A8-D137-0FDF-1965-C527BBCBBCCF}"/>
              </a:ext>
            </a:extLst>
          </p:cNvPr>
          <p:cNvGrpSpPr/>
          <p:nvPr/>
        </p:nvGrpSpPr>
        <p:grpSpPr>
          <a:xfrm>
            <a:off x="598117" y="1576262"/>
            <a:ext cx="1339253" cy="1767511"/>
            <a:chOff x="598117" y="1146599"/>
            <a:chExt cx="1339253" cy="1767511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A70C274B-6BF5-EE80-FC5B-432DB12A8EE0}"/>
                </a:ext>
              </a:extLst>
            </p:cNvPr>
            <p:cNvGrpSpPr/>
            <p:nvPr/>
          </p:nvGrpSpPr>
          <p:grpSpPr>
            <a:xfrm>
              <a:off x="692343" y="1588848"/>
              <a:ext cx="738974" cy="1041991"/>
              <a:chOff x="769045" y="1424592"/>
              <a:chExt cx="738974" cy="1041991"/>
            </a:xfrm>
          </p:grpSpPr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19B62D86-9E83-66EB-1193-164E436F7EDF}"/>
                  </a:ext>
                </a:extLst>
              </p:cNvPr>
              <p:cNvSpPr/>
              <p:nvPr/>
            </p:nvSpPr>
            <p:spPr>
              <a:xfrm rot="1974162">
                <a:off x="1164018" y="1424592"/>
                <a:ext cx="59869" cy="1041991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  <a:alpha val="70152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1A2B588F-4FD1-067E-5B16-3BEDF51BB89D}"/>
                  </a:ext>
                </a:extLst>
              </p:cNvPr>
              <p:cNvSpPr txBox="1"/>
              <p:nvPr/>
            </p:nvSpPr>
            <p:spPr>
              <a:xfrm rot="18168611">
                <a:off x="662766" y="2094680"/>
                <a:ext cx="458780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solidFill>
                      <a:schemeClr val="accent1">
                        <a:lumMod val="75000"/>
                      </a:schemeClr>
                    </a:solidFill>
                  </a:rPr>
                  <a:t>Laser</a:t>
                </a:r>
              </a:p>
            </p:txBody>
          </p:sp>
          <p:cxnSp>
            <p:nvCxnSpPr>
              <p:cNvPr id="9" name="Straight Arrow Connector 8">
                <a:extLst>
                  <a:ext uri="{FF2B5EF4-FFF2-40B4-BE49-F238E27FC236}">
                    <a16:creationId xmlns:a16="http://schemas.microsoft.com/office/drawing/2014/main" id="{B4A1CE7F-EF65-DC99-498C-3326FC867C84}"/>
                  </a:ext>
                </a:extLst>
              </p:cNvPr>
              <p:cNvCxnSpPr>
                <a:cxnSpLocks/>
                <a:stCxn id="6" idx="3"/>
              </p:cNvCxnSpPr>
              <p:nvPr/>
            </p:nvCxnSpPr>
            <p:spPr>
              <a:xfrm>
                <a:off x="1219085" y="1961849"/>
                <a:ext cx="283013" cy="195596"/>
              </a:xfrm>
              <a:prstGeom prst="straightConnector1">
                <a:avLst/>
              </a:prstGeom>
              <a:ln>
                <a:tailEnd type="triangle" w="sm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20A60710-04A4-749E-48B0-D20E502D2CEF}"/>
                  </a:ext>
                </a:extLst>
              </p:cNvPr>
              <p:cNvSpPr txBox="1"/>
              <p:nvPr/>
            </p:nvSpPr>
            <p:spPr>
              <a:xfrm rot="2102616">
                <a:off x="1265645" y="1863957"/>
                <a:ext cx="24237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solidFill>
                      <a:schemeClr val="accent1">
                        <a:lumMod val="75000"/>
                      </a:schemeClr>
                    </a:solidFill>
                  </a:rPr>
                  <a:t>k</a:t>
                </a:r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F449AF50-19E9-E49B-DD4B-3F1BCA5D05C8}"/>
                </a:ext>
              </a:extLst>
            </p:cNvPr>
            <p:cNvGrpSpPr/>
            <p:nvPr/>
          </p:nvGrpSpPr>
          <p:grpSpPr>
            <a:xfrm>
              <a:off x="1222110" y="1615357"/>
              <a:ext cx="715260" cy="1298753"/>
              <a:chOff x="1328715" y="1491902"/>
              <a:chExt cx="715260" cy="1298753"/>
            </a:xfrm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6DB0DE3E-1D17-B3EE-D04A-94BD1D3D265A}"/>
                  </a:ext>
                </a:extLst>
              </p:cNvPr>
              <p:cNvSpPr/>
              <p:nvPr/>
            </p:nvSpPr>
            <p:spPr>
              <a:xfrm>
                <a:off x="1656411" y="1491902"/>
                <a:ext cx="59869" cy="1041991"/>
              </a:xfrm>
              <a:prstGeom prst="rect">
                <a:avLst/>
              </a:prstGeom>
              <a:solidFill>
                <a:schemeClr val="accent2">
                  <a:lumMod val="60000"/>
                  <a:lumOff val="40000"/>
                  <a:alpha val="70152"/>
                </a:schemeClr>
              </a:soli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65E91454-6F46-8581-EFFA-0F5568C292BF}"/>
                  </a:ext>
                </a:extLst>
              </p:cNvPr>
              <p:cNvSpPr txBox="1"/>
              <p:nvPr/>
            </p:nvSpPr>
            <p:spPr>
              <a:xfrm>
                <a:off x="1328715" y="2544434"/>
                <a:ext cx="715260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solidFill>
                      <a:schemeClr val="accent2">
                        <a:lumMod val="75000"/>
                      </a:schemeClr>
                    </a:solidFill>
                  </a:rPr>
                  <a:t>EO Crystal</a:t>
                </a:r>
              </a:p>
            </p:txBody>
          </p: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A3C84974-D72A-1510-5D7A-C26D8A809FA5}"/>
                </a:ext>
              </a:extLst>
            </p:cNvPr>
            <p:cNvGrpSpPr/>
            <p:nvPr/>
          </p:nvGrpSpPr>
          <p:grpSpPr>
            <a:xfrm>
              <a:off x="598117" y="1146599"/>
              <a:ext cx="1213578" cy="390844"/>
              <a:chOff x="706079" y="1129879"/>
              <a:chExt cx="1213578" cy="390844"/>
            </a:xfrm>
          </p:grpSpPr>
          <p:grpSp>
            <p:nvGrpSpPr>
              <p:cNvPr id="39" name="Group 38">
                <a:extLst>
                  <a:ext uri="{FF2B5EF4-FFF2-40B4-BE49-F238E27FC236}">
                    <a16:creationId xmlns:a16="http://schemas.microsoft.com/office/drawing/2014/main" id="{159B5008-17DA-48B3-1430-FBC522CEFC7F}"/>
                  </a:ext>
                </a:extLst>
              </p:cNvPr>
              <p:cNvGrpSpPr/>
              <p:nvPr/>
            </p:nvGrpSpPr>
            <p:grpSpPr>
              <a:xfrm>
                <a:off x="1325341" y="1129879"/>
                <a:ext cx="214182" cy="390844"/>
                <a:chOff x="1377434" y="1080001"/>
                <a:chExt cx="214182" cy="390844"/>
              </a:xfrm>
            </p:grpSpPr>
            <p:sp>
              <p:nvSpPr>
                <p:cNvPr id="20" name="Oval 19">
                  <a:extLst>
                    <a:ext uri="{FF2B5EF4-FFF2-40B4-BE49-F238E27FC236}">
                      <a16:creationId xmlns:a16="http://schemas.microsoft.com/office/drawing/2014/main" id="{F1CD5880-AEDE-EDAC-5064-72C1203D1EB7}"/>
                    </a:ext>
                  </a:extLst>
                </p:cNvPr>
                <p:cNvSpPr/>
                <p:nvPr/>
              </p:nvSpPr>
              <p:spPr>
                <a:xfrm>
                  <a:off x="1377434" y="1239115"/>
                  <a:ext cx="214182" cy="8657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34" name="Group 33">
                  <a:extLst>
                    <a:ext uri="{FF2B5EF4-FFF2-40B4-BE49-F238E27FC236}">
                      <a16:creationId xmlns:a16="http://schemas.microsoft.com/office/drawing/2014/main" id="{53A92D6C-3658-2A3B-B9F2-8CB4A53C9C2E}"/>
                    </a:ext>
                  </a:extLst>
                </p:cNvPr>
                <p:cNvGrpSpPr/>
                <p:nvPr/>
              </p:nvGrpSpPr>
              <p:grpSpPr>
                <a:xfrm>
                  <a:off x="1405924" y="1080001"/>
                  <a:ext cx="152400" cy="130244"/>
                  <a:chOff x="1405924" y="1080001"/>
                  <a:chExt cx="152400" cy="130244"/>
                </a:xfrm>
              </p:grpSpPr>
              <p:cxnSp>
                <p:nvCxnSpPr>
                  <p:cNvPr id="27" name="Straight Arrow Connector 26">
                    <a:extLst>
                      <a:ext uri="{FF2B5EF4-FFF2-40B4-BE49-F238E27FC236}">
                        <a16:creationId xmlns:a16="http://schemas.microsoft.com/office/drawing/2014/main" id="{29997D74-12FD-84B2-B7C9-17249C81FAA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405924" y="1136439"/>
                    <a:ext cx="0" cy="73806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stealth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1" name="Straight Arrow Connector 30">
                    <a:extLst>
                      <a:ext uri="{FF2B5EF4-FFF2-40B4-BE49-F238E27FC236}">
                        <a16:creationId xmlns:a16="http://schemas.microsoft.com/office/drawing/2014/main" id="{2215998E-1958-BB46-0BC6-0F66625756F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558324" y="1135911"/>
                    <a:ext cx="0" cy="73806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stealth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2" name="Straight Arrow Connector 31">
                    <a:extLst>
                      <a:ext uri="{FF2B5EF4-FFF2-40B4-BE49-F238E27FC236}">
                        <a16:creationId xmlns:a16="http://schemas.microsoft.com/office/drawing/2014/main" id="{B2BA04F3-04DD-C0A4-92D2-90269BDB51D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484518" y="1080001"/>
                    <a:ext cx="0" cy="126002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stealth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5" name="Group 34">
                  <a:extLst>
                    <a:ext uri="{FF2B5EF4-FFF2-40B4-BE49-F238E27FC236}">
                      <a16:creationId xmlns:a16="http://schemas.microsoft.com/office/drawing/2014/main" id="{56415E44-AF97-5442-6924-9733AB399235}"/>
                    </a:ext>
                  </a:extLst>
                </p:cNvPr>
                <p:cNvGrpSpPr/>
                <p:nvPr/>
              </p:nvGrpSpPr>
              <p:grpSpPr>
                <a:xfrm rot="10800000">
                  <a:off x="1408768" y="1340601"/>
                  <a:ext cx="152400" cy="130244"/>
                  <a:chOff x="1483192" y="1040895"/>
                  <a:chExt cx="152400" cy="130244"/>
                </a:xfrm>
              </p:grpSpPr>
              <p:cxnSp>
                <p:nvCxnSpPr>
                  <p:cNvPr id="36" name="Straight Arrow Connector 35">
                    <a:extLst>
                      <a:ext uri="{FF2B5EF4-FFF2-40B4-BE49-F238E27FC236}">
                        <a16:creationId xmlns:a16="http://schemas.microsoft.com/office/drawing/2014/main" id="{A73993BD-0145-736A-360B-0486CA75525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483192" y="1097333"/>
                    <a:ext cx="0" cy="73806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stealth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7" name="Straight Arrow Connector 36">
                    <a:extLst>
                      <a:ext uri="{FF2B5EF4-FFF2-40B4-BE49-F238E27FC236}">
                        <a16:creationId xmlns:a16="http://schemas.microsoft.com/office/drawing/2014/main" id="{AEC831DB-D153-641D-A139-1BD1E2B3C70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635592" y="1096805"/>
                    <a:ext cx="0" cy="73806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stealth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" name="Straight Arrow Connector 37">
                    <a:extLst>
                      <a:ext uri="{FF2B5EF4-FFF2-40B4-BE49-F238E27FC236}">
                        <a16:creationId xmlns:a16="http://schemas.microsoft.com/office/drawing/2014/main" id="{AF031761-DB9E-26F6-1B84-CFFDBF23224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561786" y="1040895"/>
                    <a:ext cx="0" cy="126002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stealth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353F9E27-0395-4421-CD96-4BCB640A214E}"/>
                  </a:ext>
                </a:extLst>
              </p:cNvPr>
              <p:cNvSpPr txBox="1"/>
              <p:nvPr/>
            </p:nvSpPr>
            <p:spPr>
              <a:xfrm>
                <a:off x="1625574" y="1149597"/>
                <a:ext cx="231154" cy="2154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l-GR" sz="800" dirty="0">
                    <a:solidFill>
                      <a:srgbClr val="C00000"/>
                    </a:solidFill>
                  </a:rPr>
                  <a:t>γ</a:t>
                </a:r>
                <a:endParaRPr lang="en-US" sz="800" dirty="0">
                  <a:solidFill>
                    <a:srgbClr val="C00000"/>
                  </a:solidFill>
                </a:endParaRPr>
              </a:p>
            </p:txBody>
          </p:sp>
          <p:cxnSp>
            <p:nvCxnSpPr>
              <p:cNvPr id="41" name="Straight Arrow Connector 40">
                <a:extLst>
                  <a:ext uri="{FF2B5EF4-FFF2-40B4-BE49-F238E27FC236}">
                    <a16:creationId xmlns:a16="http://schemas.microsoft.com/office/drawing/2014/main" id="{56FF38AA-86B0-7576-9845-47CFF20B49F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589355" y="1332278"/>
                <a:ext cx="330302" cy="0"/>
              </a:xfrm>
              <a:prstGeom prst="straightConnector1">
                <a:avLst/>
              </a:prstGeom>
              <a:ln>
                <a:solidFill>
                  <a:srgbClr val="C00000"/>
                </a:solidFill>
                <a:tailEnd type="triangle" w="sm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701B82FB-306A-B1B9-2AE1-A644728ACC61}"/>
                  </a:ext>
                </a:extLst>
              </p:cNvPr>
              <p:cNvSpPr txBox="1"/>
              <p:nvPr/>
            </p:nvSpPr>
            <p:spPr>
              <a:xfrm>
                <a:off x="706079" y="1210209"/>
                <a:ext cx="598241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solidFill>
                      <a:srgbClr val="C00000"/>
                    </a:solidFill>
                  </a:rPr>
                  <a:t>e</a:t>
                </a:r>
                <a:r>
                  <a:rPr lang="en-US" sz="1000" baseline="30000" dirty="0">
                    <a:solidFill>
                      <a:srgbClr val="C00000"/>
                    </a:solidFill>
                  </a:rPr>
                  <a:t>-</a:t>
                </a:r>
                <a:r>
                  <a:rPr lang="en-US" sz="1000" dirty="0">
                    <a:solidFill>
                      <a:srgbClr val="C00000"/>
                    </a:solidFill>
                  </a:rPr>
                  <a:t> beam</a:t>
                </a:r>
              </a:p>
            </p:txBody>
          </p:sp>
        </p:grpSp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A88D7204-EE4F-104C-7FC0-BFB900054AFF}"/>
              </a:ext>
            </a:extLst>
          </p:cNvPr>
          <p:cNvGrpSpPr/>
          <p:nvPr/>
        </p:nvGrpSpPr>
        <p:grpSpPr>
          <a:xfrm>
            <a:off x="6018825" y="2039057"/>
            <a:ext cx="715260" cy="1298753"/>
            <a:chOff x="1543200" y="1491902"/>
            <a:chExt cx="715260" cy="1298753"/>
          </a:xfrm>
        </p:grpSpPr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F2D3C746-76E0-5FBE-23DF-18F5F85481F1}"/>
                </a:ext>
              </a:extLst>
            </p:cNvPr>
            <p:cNvSpPr/>
            <p:nvPr/>
          </p:nvSpPr>
          <p:spPr>
            <a:xfrm>
              <a:off x="1656411" y="1491902"/>
              <a:ext cx="59869" cy="1041991"/>
            </a:xfrm>
            <a:prstGeom prst="rect">
              <a:avLst/>
            </a:prstGeom>
            <a:solidFill>
              <a:schemeClr val="accent2">
                <a:lumMod val="60000"/>
                <a:lumOff val="40000"/>
                <a:alpha val="70152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5" name="TextBox 104">
              <a:extLst>
                <a:ext uri="{FF2B5EF4-FFF2-40B4-BE49-F238E27FC236}">
                  <a16:creationId xmlns:a16="http://schemas.microsoft.com/office/drawing/2014/main" id="{5B94612A-C948-B64D-C978-7906FADA9038}"/>
                </a:ext>
              </a:extLst>
            </p:cNvPr>
            <p:cNvSpPr txBox="1"/>
            <p:nvPr/>
          </p:nvSpPr>
          <p:spPr>
            <a:xfrm>
              <a:off x="1543200" y="2544434"/>
              <a:ext cx="71526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chemeClr val="accent2">
                      <a:lumMod val="75000"/>
                    </a:schemeClr>
                  </a:solidFill>
                </a:rPr>
                <a:t>EO Crystal</a:t>
              </a:r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8259449F-EF0C-9E7B-F6E8-E8D48FD4B513}"/>
              </a:ext>
            </a:extLst>
          </p:cNvPr>
          <p:cNvGrpSpPr/>
          <p:nvPr/>
        </p:nvGrpSpPr>
        <p:grpSpPr>
          <a:xfrm>
            <a:off x="5525247" y="1558775"/>
            <a:ext cx="1213578" cy="390844"/>
            <a:chOff x="744713" y="1110326"/>
            <a:chExt cx="1213578" cy="390844"/>
          </a:xfrm>
        </p:grpSpPr>
        <p:grpSp>
          <p:nvGrpSpPr>
            <p:cNvPr id="119" name="Group 118">
              <a:extLst>
                <a:ext uri="{FF2B5EF4-FFF2-40B4-BE49-F238E27FC236}">
                  <a16:creationId xmlns:a16="http://schemas.microsoft.com/office/drawing/2014/main" id="{845055F7-58B6-9AF1-6BC6-4F3E13F04323}"/>
                </a:ext>
              </a:extLst>
            </p:cNvPr>
            <p:cNvGrpSpPr/>
            <p:nvPr/>
          </p:nvGrpSpPr>
          <p:grpSpPr>
            <a:xfrm>
              <a:off x="1363975" y="1110326"/>
              <a:ext cx="214182" cy="390844"/>
              <a:chOff x="1416068" y="1060448"/>
              <a:chExt cx="214182" cy="390844"/>
            </a:xfrm>
          </p:grpSpPr>
          <p:sp>
            <p:nvSpPr>
              <p:cNvPr id="123" name="Oval 122">
                <a:extLst>
                  <a:ext uri="{FF2B5EF4-FFF2-40B4-BE49-F238E27FC236}">
                    <a16:creationId xmlns:a16="http://schemas.microsoft.com/office/drawing/2014/main" id="{76A09B25-91F1-33AB-E8FE-E9B50750F3C1}"/>
                  </a:ext>
                </a:extLst>
              </p:cNvPr>
              <p:cNvSpPr/>
              <p:nvPr/>
            </p:nvSpPr>
            <p:spPr>
              <a:xfrm>
                <a:off x="1416068" y="1219562"/>
                <a:ext cx="214182" cy="8657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24" name="Group 123">
                <a:extLst>
                  <a:ext uri="{FF2B5EF4-FFF2-40B4-BE49-F238E27FC236}">
                    <a16:creationId xmlns:a16="http://schemas.microsoft.com/office/drawing/2014/main" id="{91636A54-7A18-0909-215D-99B08D8DE1CE}"/>
                  </a:ext>
                </a:extLst>
              </p:cNvPr>
              <p:cNvGrpSpPr/>
              <p:nvPr/>
            </p:nvGrpSpPr>
            <p:grpSpPr>
              <a:xfrm>
                <a:off x="1444558" y="1060448"/>
                <a:ext cx="152400" cy="130244"/>
                <a:chOff x="1444558" y="1060448"/>
                <a:chExt cx="152400" cy="130244"/>
              </a:xfrm>
            </p:grpSpPr>
            <p:cxnSp>
              <p:nvCxnSpPr>
                <p:cNvPr id="129" name="Straight Arrow Connector 128">
                  <a:extLst>
                    <a:ext uri="{FF2B5EF4-FFF2-40B4-BE49-F238E27FC236}">
                      <a16:creationId xmlns:a16="http://schemas.microsoft.com/office/drawing/2014/main" id="{E020A5C9-BB34-9AC6-312B-C230693B9F6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444558" y="1116886"/>
                  <a:ext cx="0" cy="73806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Straight Arrow Connector 129">
                  <a:extLst>
                    <a:ext uri="{FF2B5EF4-FFF2-40B4-BE49-F238E27FC236}">
                      <a16:creationId xmlns:a16="http://schemas.microsoft.com/office/drawing/2014/main" id="{EA6DF0AC-2697-38F6-F1A1-40EBCD41554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596958" y="1116358"/>
                  <a:ext cx="0" cy="73806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1" name="Straight Arrow Connector 130">
                  <a:extLst>
                    <a:ext uri="{FF2B5EF4-FFF2-40B4-BE49-F238E27FC236}">
                      <a16:creationId xmlns:a16="http://schemas.microsoft.com/office/drawing/2014/main" id="{E2D3C600-24F0-58F8-EB3D-827778B1ADA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523152" y="1060448"/>
                  <a:ext cx="0" cy="126002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25" name="Group 124">
                <a:extLst>
                  <a:ext uri="{FF2B5EF4-FFF2-40B4-BE49-F238E27FC236}">
                    <a16:creationId xmlns:a16="http://schemas.microsoft.com/office/drawing/2014/main" id="{A8C46AD1-6FD2-B50D-E4C5-EAF82886F717}"/>
                  </a:ext>
                </a:extLst>
              </p:cNvPr>
              <p:cNvGrpSpPr/>
              <p:nvPr/>
            </p:nvGrpSpPr>
            <p:grpSpPr>
              <a:xfrm rot="10800000">
                <a:off x="1447402" y="1321048"/>
                <a:ext cx="152400" cy="130244"/>
                <a:chOff x="1444558" y="1060448"/>
                <a:chExt cx="152400" cy="130244"/>
              </a:xfrm>
            </p:grpSpPr>
            <p:cxnSp>
              <p:nvCxnSpPr>
                <p:cNvPr id="126" name="Straight Arrow Connector 125">
                  <a:extLst>
                    <a:ext uri="{FF2B5EF4-FFF2-40B4-BE49-F238E27FC236}">
                      <a16:creationId xmlns:a16="http://schemas.microsoft.com/office/drawing/2014/main" id="{E5030B35-E78F-E723-2864-24DC2D8F622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444558" y="1116886"/>
                  <a:ext cx="0" cy="73806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Straight Arrow Connector 126">
                  <a:extLst>
                    <a:ext uri="{FF2B5EF4-FFF2-40B4-BE49-F238E27FC236}">
                      <a16:creationId xmlns:a16="http://schemas.microsoft.com/office/drawing/2014/main" id="{2570064D-3685-0545-DC5F-9A21348BC11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596958" y="1116358"/>
                  <a:ext cx="0" cy="73806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8" name="Straight Arrow Connector 127">
                  <a:extLst>
                    <a:ext uri="{FF2B5EF4-FFF2-40B4-BE49-F238E27FC236}">
                      <a16:creationId xmlns:a16="http://schemas.microsoft.com/office/drawing/2014/main" id="{6E421A3C-C55F-1FD9-EE63-567D666DF12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523152" y="1060448"/>
                  <a:ext cx="0" cy="126002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AF11282C-2450-4CBE-C809-24C7F8A53C9E}"/>
                </a:ext>
              </a:extLst>
            </p:cNvPr>
            <p:cNvSpPr txBox="1"/>
            <p:nvPr/>
          </p:nvSpPr>
          <p:spPr>
            <a:xfrm>
              <a:off x="1664208" y="1130044"/>
              <a:ext cx="23115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800" dirty="0">
                  <a:solidFill>
                    <a:srgbClr val="C00000"/>
                  </a:solidFill>
                </a:rPr>
                <a:t>γ</a:t>
              </a:r>
              <a:endParaRPr lang="en-US" sz="800" dirty="0">
                <a:solidFill>
                  <a:srgbClr val="C00000"/>
                </a:solidFill>
              </a:endParaRPr>
            </a:p>
          </p:txBody>
        </p:sp>
        <p:cxnSp>
          <p:nvCxnSpPr>
            <p:cNvPr id="121" name="Straight Arrow Connector 120">
              <a:extLst>
                <a:ext uri="{FF2B5EF4-FFF2-40B4-BE49-F238E27FC236}">
                  <a16:creationId xmlns:a16="http://schemas.microsoft.com/office/drawing/2014/main" id="{57228887-06EC-C47A-CC86-CDEFE4FABD72}"/>
                </a:ext>
              </a:extLst>
            </p:cNvPr>
            <p:cNvCxnSpPr>
              <a:cxnSpLocks/>
            </p:cNvCxnSpPr>
            <p:nvPr/>
          </p:nvCxnSpPr>
          <p:spPr>
            <a:xfrm>
              <a:off x="1627989" y="1312725"/>
              <a:ext cx="330302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9230C8D1-8568-5417-B490-4032A75F52B4}"/>
                </a:ext>
              </a:extLst>
            </p:cNvPr>
            <p:cNvSpPr txBox="1"/>
            <p:nvPr/>
          </p:nvSpPr>
          <p:spPr>
            <a:xfrm>
              <a:off x="744713" y="1189614"/>
              <a:ext cx="59824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rgbClr val="C00000"/>
                  </a:solidFill>
                </a:rPr>
                <a:t>e</a:t>
              </a:r>
              <a:r>
                <a:rPr lang="en-US" sz="1000" baseline="30000" dirty="0">
                  <a:solidFill>
                    <a:srgbClr val="C00000"/>
                  </a:solidFill>
                </a:rPr>
                <a:t>-</a:t>
              </a:r>
              <a:r>
                <a:rPr lang="en-US" sz="1000" dirty="0">
                  <a:solidFill>
                    <a:srgbClr val="C00000"/>
                  </a:solidFill>
                </a:rPr>
                <a:t> beam</a:t>
              </a:r>
            </a:p>
          </p:txBody>
        </p:sp>
      </p:grpSp>
      <p:grpSp>
        <p:nvGrpSpPr>
          <p:cNvPr id="222" name="Group 221">
            <a:extLst>
              <a:ext uri="{FF2B5EF4-FFF2-40B4-BE49-F238E27FC236}">
                <a16:creationId xmlns:a16="http://schemas.microsoft.com/office/drawing/2014/main" id="{4568AECE-9FDC-E69E-8B4E-6864681D52BC}"/>
              </a:ext>
            </a:extLst>
          </p:cNvPr>
          <p:cNvGrpSpPr/>
          <p:nvPr/>
        </p:nvGrpSpPr>
        <p:grpSpPr>
          <a:xfrm>
            <a:off x="5748072" y="2426693"/>
            <a:ext cx="738974" cy="1043386"/>
            <a:chOff x="5748072" y="2012514"/>
            <a:chExt cx="738974" cy="1043386"/>
          </a:xfrm>
        </p:grpSpPr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id="{09C81541-5637-2993-0BF9-09C78BE4813E}"/>
                </a:ext>
              </a:extLst>
            </p:cNvPr>
            <p:cNvGrpSpPr/>
            <p:nvPr/>
          </p:nvGrpSpPr>
          <p:grpSpPr>
            <a:xfrm>
              <a:off x="5748072" y="2013909"/>
              <a:ext cx="738974" cy="1041991"/>
              <a:chOff x="6646247" y="1553764"/>
              <a:chExt cx="738974" cy="1041991"/>
            </a:xfrm>
          </p:grpSpPr>
          <p:grpSp>
            <p:nvGrpSpPr>
              <p:cNvPr id="106" name="Group 105">
                <a:extLst>
                  <a:ext uri="{FF2B5EF4-FFF2-40B4-BE49-F238E27FC236}">
                    <a16:creationId xmlns:a16="http://schemas.microsoft.com/office/drawing/2014/main" id="{AC12EDC9-51F0-AD0B-433D-D0566DE45962}"/>
                  </a:ext>
                </a:extLst>
              </p:cNvPr>
              <p:cNvGrpSpPr/>
              <p:nvPr/>
            </p:nvGrpSpPr>
            <p:grpSpPr>
              <a:xfrm>
                <a:off x="6646247" y="1553764"/>
                <a:ext cx="738974" cy="1041991"/>
                <a:chOff x="4791990" y="1553765"/>
                <a:chExt cx="738974" cy="1041991"/>
              </a:xfrm>
            </p:grpSpPr>
            <p:grpSp>
              <p:nvGrpSpPr>
                <p:cNvPr id="107" name="Group 106">
                  <a:extLst>
                    <a:ext uri="{FF2B5EF4-FFF2-40B4-BE49-F238E27FC236}">
                      <a16:creationId xmlns:a16="http://schemas.microsoft.com/office/drawing/2014/main" id="{6BBF9D48-3073-88A5-24AA-D603F3689B49}"/>
                    </a:ext>
                  </a:extLst>
                </p:cNvPr>
                <p:cNvGrpSpPr/>
                <p:nvPr/>
              </p:nvGrpSpPr>
              <p:grpSpPr>
                <a:xfrm>
                  <a:off x="4791990" y="1553765"/>
                  <a:ext cx="738974" cy="1041991"/>
                  <a:chOff x="2879403" y="1569490"/>
                  <a:chExt cx="738974" cy="1041991"/>
                </a:xfrm>
              </p:grpSpPr>
              <p:grpSp>
                <p:nvGrpSpPr>
                  <p:cNvPr id="110" name="Group 109">
                    <a:extLst>
                      <a:ext uri="{FF2B5EF4-FFF2-40B4-BE49-F238E27FC236}">
                        <a16:creationId xmlns:a16="http://schemas.microsoft.com/office/drawing/2014/main" id="{DC658EF5-A842-F49C-588F-20F202559FAE}"/>
                      </a:ext>
                    </a:extLst>
                  </p:cNvPr>
                  <p:cNvGrpSpPr/>
                  <p:nvPr/>
                </p:nvGrpSpPr>
                <p:grpSpPr>
                  <a:xfrm>
                    <a:off x="2879403" y="1569490"/>
                    <a:ext cx="738974" cy="1041991"/>
                    <a:chOff x="769045" y="1424592"/>
                    <a:chExt cx="738974" cy="1041991"/>
                  </a:xfrm>
                </p:grpSpPr>
                <p:sp>
                  <p:nvSpPr>
                    <p:cNvPr id="114" name="Rectangle 113">
                      <a:extLst>
                        <a:ext uri="{FF2B5EF4-FFF2-40B4-BE49-F238E27FC236}">
                          <a16:creationId xmlns:a16="http://schemas.microsoft.com/office/drawing/2014/main" id="{6AE6617A-D96E-5735-4AB8-7192AE131606}"/>
                        </a:ext>
                      </a:extLst>
                    </p:cNvPr>
                    <p:cNvSpPr/>
                    <p:nvPr/>
                  </p:nvSpPr>
                  <p:spPr>
                    <a:xfrm rot="1974162">
                      <a:off x="1164018" y="1424592"/>
                      <a:ext cx="59869" cy="1041991"/>
                    </a:xfrm>
                    <a:prstGeom prst="rect">
                      <a:avLst/>
                    </a:prstGeom>
                    <a:solidFill>
                      <a:schemeClr val="accent1">
                        <a:lumMod val="60000"/>
                        <a:lumOff val="40000"/>
                        <a:alpha val="70152"/>
                      </a:schemeClr>
                    </a:solidFill>
                    <a:ln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15" name="TextBox 114">
                      <a:extLst>
                        <a:ext uri="{FF2B5EF4-FFF2-40B4-BE49-F238E27FC236}">
                          <a16:creationId xmlns:a16="http://schemas.microsoft.com/office/drawing/2014/main" id="{CCD3C97E-2424-0C66-901D-D71B21BF6971}"/>
                        </a:ext>
                      </a:extLst>
                    </p:cNvPr>
                    <p:cNvSpPr txBox="1"/>
                    <p:nvPr/>
                  </p:nvSpPr>
                  <p:spPr>
                    <a:xfrm rot="18168611">
                      <a:off x="662766" y="2094680"/>
                      <a:ext cx="458780" cy="246221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10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Laser</a:t>
                      </a:r>
                    </a:p>
                  </p:txBody>
                </p:sp>
                <p:cxnSp>
                  <p:nvCxnSpPr>
                    <p:cNvPr id="116" name="Straight Arrow Connector 115">
                      <a:extLst>
                        <a:ext uri="{FF2B5EF4-FFF2-40B4-BE49-F238E27FC236}">
                          <a16:creationId xmlns:a16="http://schemas.microsoft.com/office/drawing/2014/main" id="{451BEAD1-8D9D-03ED-9300-8EF039B47018}"/>
                        </a:ext>
                      </a:extLst>
                    </p:cNvPr>
                    <p:cNvCxnSpPr>
                      <a:cxnSpLocks/>
                      <a:stCxn id="114" idx="3"/>
                    </p:cNvCxnSpPr>
                    <p:nvPr/>
                  </p:nvCxnSpPr>
                  <p:spPr>
                    <a:xfrm>
                      <a:off x="1219085" y="1961849"/>
                      <a:ext cx="283013" cy="195596"/>
                    </a:xfrm>
                    <a:prstGeom prst="straightConnector1">
                      <a:avLst/>
                    </a:prstGeom>
                    <a:ln>
                      <a:tailEnd type="triangle" w="sm" len="med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117" name="TextBox 116">
                      <a:extLst>
                        <a:ext uri="{FF2B5EF4-FFF2-40B4-BE49-F238E27FC236}">
                          <a16:creationId xmlns:a16="http://schemas.microsoft.com/office/drawing/2014/main" id="{1BB7BDC4-297D-EA3A-DEB8-0C8C0BD7E7B3}"/>
                        </a:ext>
                      </a:extLst>
                    </p:cNvPr>
                    <p:cNvSpPr txBox="1"/>
                    <p:nvPr/>
                  </p:nvSpPr>
                  <p:spPr>
                    <a:xfrm rot="2102616">
                      <a:off x="1265645" y="1863957"/>
                      <a:ext cx="242374" cy="246221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10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k</a:t>
                      </a:r>
                    </a:p>
                  </p:txBody>
                </p:sp>
              </p:grpSp>
              <p:grpSp>
                <p:nvGrpSpPr>
                  <p:cNvPr id="111" name="Group 110">
                    <a:extLst>
                      <a:ext uri="{FF2B5EF4-FFF2-40B4-BE49-F238E27FC236}">
                        <a16:creationId xmlns:a16="http://schemas.microsoft.com/office/drawing/2014/main" id="{6EA55C51-66FE-419B-5C64-111AAD9DC6D5}"/>
                      </a:ext>
                    </a:extLst>
                  </p:cNvPr>
                  <p:cNvGrpSpPr/>
                  <p:nvPr/>
                </p:nvGrpSpPr>
                <p:grpSpPr>
                  <a:xfrm rot="21447469">
                    <a:off x="3400723" y="1795802"/>
                    <a:ext cx="65552" cy="190279"/>
                    <a:chOff x="3400653" y="1792625"/>
                    <a:chExt cx="65552" cy="190279"/>
                  </a:xfrm>
                  <a:solidFill>
                    <a:srgbClr val="002060"/>
                  </a:solidFill>
                </p:grpSpPr>
                <p:sp>
                  <p:nvSpPr>
                    <p:cNvPr id="112" name="Right Triangle 111">
                      <a:extLst>
                        <a:ext uri="{FF2B5EF4-FFF2-40B4-BE49-F238E27FC236}">
                          <a16:creationId xmlns:a16="http://schemas.microsoft.com/office/drawing/2014/main" id="{64C5E322-5737-74B1-5B36-A600EBC07C99}"/>
                        </a:ext>
                      </a:extLst>
                    </p:cNvPr>
                    <p:cNvSpPr/>
                    <p:nvPr/>
                  </p:nvSpPr>
                  <p:spPr>
                    <a:xfrm rot="5400000">
                      <a:off x="3387006" y="1906739"/>
                      <a:ext cx="89812" cy="62518"/>
                    </a:xfrm>
                    <a:prstGeom prst="rtTriangle">
                      <a:avLst/>
                    </a:prstGeom>
                    <a:grpFill/>
                    <a:ln>
                      <a:solidFill>
                        <a:srgbClr val="002060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13" name="Right Triangle 112">
                      <a:extLst>
                        <a:ext uri="{FF2B5EF4-FFF2-40B4-BE49-F238E27FC236}">
                          <a16:creationId xmlns:a16="http://schemas.microsoft.com/office/drawing/2014/main" id="{E7B8D53B-698A-A66B-81FE-D8838CB722BB}"/>
                        </a:ext>
                      </a:extLst>
                    </p:cNvPr>
                    <p:cNvSpPr/>
                    <p:nvPr/>
                  </p:nvSpPr>
                  <p:spPr>
                    <a:xfrm rot="16200000">
                      <a:off x="3390040" y="1806272"/>
                      <a:ext cx="89812" cy="62518"/>
                    </a:xfrm>
                    <a:prstGeom prst="rtTriangle">
                      <a:avLst/>
                    </a:prstGeom>
                    <a:grpFill/>
                    <a:ln>
                      <a:solidFill>
                        <a:srgbClr val="002060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dirty="0"/>
                    </a:p>
                  </p:txBody>
                </p:sp>
              </p:grpSp>
            </p:grpSp>
            <p:sp>
              <p:nvSpPr>
                <p:cNvPr id="108" name="Right Triangle 107">
                  <a:extLst>
                    <a:ext uri="{FF2B5EF4-FFF2-40B4-BE49-F238E27FC236}">
                      <a16:creationId xmlns:a16="http://schemas.microsoft.com/office/drawing/2014/main" id="{73DB8808-2AEE-79E6-4F7B-B3BE3623546E}"/>
                    </a:ext>
                  </a:extLst>
                </p:cNvPr>
                <p:cNvSpPr/>
                <p:nvPr/>
              </p:nvSpPr>
              <p:spPr>
                <a:xfrm rot="16047469">
                  <a:off x="5231087" y="1901750"/>
                  <a:ext cx="89812" cy="62518"/>
                </a:xfrm>
                <a:prstGeom prst="rtTriangle">
                  <a:avLst/>
                </a:prstGeom>
                <a:solidFill>
                  <a:srgbClr val="8D1743"/>
                </a:solidFill>
                <a:ln>
                  <a:solidFill>
                    <a:srgbClr val="8D1743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9" name="Right Triangle 108">
                  <a:extLst>
                    <a:ext uri="{FF2B5EF4-FFF2-40B4-BE49-F238E27FC236}">
                      <a16:creationId xmlns:a16="http://schemas.microsoft.com/office/drawing/2014/main" id="{9804F9D3-FF5B-ECBC-F279-E31D6BC9B5FA}"/>
                    </a:ext>
                  </a:extLst>
                </p:cNvPr>
                <p:cNvSpPr/>
                <p:nvPr/>
              </p:nvSpPr>
              <p:spPr>
                <a:xfrm rot="5247469">
                  <a:off x="5232513" y="2002253"/>
                  <a:ext cx="89812" cy="62518"/>
                </a:xfrm>
                <a:prstGeom prst="rtTriangle">
                  <a:avLst/>
                </a:prstGeom>
                <a:solidFill>
                  <a:srgbClr val="8D1743"/>
                </a:solidFill>
                <a:ln>
                  <a:solidFill>
                    <a:srgbClr val="8D1743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32" name="Right Triangle 131">
                <a:extLst>
                  <a:ext uri="{FF2B5EF4-FFF2-40B4-BE49-F238E27FC236}">
                    <a16:creationId xmlns:a16="http://schemas.microsoft.com/office/drawing/2014/main" id="{55B996E1-C2C9-06BB-E56B-A67AE33C079A}"/>
                  </a:ext>
                </a:extLst>
              </p:cNvPr>
              <p:cNvSpPr/>
              <p:nvPr/>
            </p:nvSpPr>
            <p:spPr>
              <a:xfrm rot="16047469">
                <a:off x="7015316" y="2010136"/>
                <a:ext cx="89812" cy="62518"/>
              </a:xfrm>
              <a:prstGeom prst="rtTriangle">
                <a:avLst/>
              </a:prstGeom>
              <a:solidFill>
                <a:srgbClr val="DE6200"/>
              </a:solidFill>
              <a:ln>
                <a:solidFill>
                  <a:srgbClr val="DE62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3" name="Right Triangle 132">
                <a:extLst>
                  <a:ext uri="{FF2B5EF4-FFF2-40B4-BE49-F238E27FC236}">
                    <a16:creationId xmlns:a16="http://schemas.microsoft.com/office/drawing/2014/main" id="{FB56CE01-9740-A322-2161-CA3C3515C955}"/>
                  </a:ext>
                </a:extLst>
              </p:cNvPr>
              <p:cNvSpPr/>
              <p:nvPr/>
            </p:nvSpPr>
            <p:spPr>
              <a:xfrm rot="5247469">
                <a:off x="7013927" y="2107584"/>
                <a:ext cx="89812" cy="62518"/>
              </a:xfrm>
              <a:prstGeom prst="rtTriangle">
                <a:avLst/>
              </a:prstGeom>
              <a:solidFill>
                <a:srgbClr val="DE6200"/>
              </a:solidFill>
              <a:ln>
                <a:solidFill>
                  <a:srgbClr val="DE62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4E66749B-6419-1CC1-2768-8A285F3BBC78}"/>
                </a:ext>
              </a:extLst>
            </p:cNvPr>
            <p:cNvSpPr/>
            <p:nvPr/>
          </p:nvSpPr>
          <p:spPr>
            <a:xfrm rot="1974162">
              <a:off x="6144261" y="2012514"/>
              <a:ext cx="59869" cy="1041991"/>
            </a:xfrm>
            <a:prstGeom prst="rect">
              <a:avLst/>
            </a:prstGeom>
            <a:solidFill>
              <a:schemeClr val="accent1">
                <a:lumMod val="60000"/>
                <a:lumOff val="40000"/>
                <a:alpha val="0"/>
              </a:schemeClr>
            </a:solidFill>
            <a:ln w="635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ACA4223C-4EC1-AE3E-B496-5AAAC4AF2A1B}"/>
              </a:ext>
            </a:extLst>
          </p:cNvPr>
          <p:cNvGrpSpPr/>
          <p:nvPr/>
        </p:nvGrpSpPr>
        <p:grpSpPr>
          <a:xfrm>
            <a:off x="2713769" y="2043137"/>
            <a:ext cx="715260" cy="1298753"/>
            <a:chOff x="1328715" y="1491902"/>
            <a:chExt cx="715260" cy="1298753"/>
          </a:xfrm>
        </p:grpSpPr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3DEAD7E9-8C48-6B60-35D3-00EAC8614D2B}"/>
                </a:ext>
              </a:extLst>
            </p:cNvPr>
            <p:cNvSpPr/>
            <p:nvPr/>
          </p:nvSpPr>
          <p:spPr>
            <a:xfrm>
              <a:off x="1656411" y="1491902"/>
              <a:ext cx="59869" cy="1041991"/>
            </a:xfrm>
            <a:prstGeom prst="rect">
              <a:avLst/>
            </a:prstGeom>
            <a:solidFill>
              <a:schemeClr val="accent2">
                <a:lumMod val="60000"/>
                <a:lumOff val="40000"/>
                <a:alpha val="70152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65996496-4DB9-1A89-1A89-E64910E12E4C}"/>
                </a:ext>
              </a:extLst>
            </p:cNvPr>
            <p:cNvSpPr txBox="1"/>
            <p:nvPr/>
          </p:nvSpPr>
          <p:spPr>
            <a:xfrm>
              <a:off x="1328715" y="2544434"/>
              <a:ext cx="71526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chemeClr val="accent2">
                      <a:lumMod val="75000"/>
                    </a:schemeClr>
                  </a:solidFill>
                </a:rPr>
                <a:t>EO Crystal</a:t>
              </a: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EF67B3E9-A936-DF25-D58B-A503A4266E4D}"/>
              </a:ext>
            </a:extLst>
          </p:cNvPr>
          <p:cNvGrpSpPr/>
          <p:nvPr/>
        </p:nvGrpSpPr>
        <p:grpSpPr>
          <a:xfrm>
            <a:off x="2277271" y="1573472"/>
            <a:ext cx="1213578" cy="390844"/>
            <a:chOff x="744713" y="1110326"/>
            <a:chExt cx="1213578" cy="390844"/>
          </a:xfrm>
        </p:grpSpPr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92E6E9D7-E5A3-0A59-F98E-0F0A2C3855C2}"/>
                </a:ext>
              </a:extLst>
            </p:cNvPr>
            <p:cNvGrpSpPr/>
            <p:nvPr/>
          </p:nvGrpSpPr>
          <p:grpSpPr>
            <a:xfrm>
              <a:off x="1363975" y="1110326"/>
              <a:ext cx="214182" cy="390844"/>
              <a:chOff x="1416068" y="1060448"/>
              <a:chExt cx="214182" cy="390844"/>
            </a:xfrm>
          </p:grpSpPr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072308D4-278B-82AD-593E-682A2EED0A7E}"/>
                  </a:ext>
                </a:extLst>
              </p:cNvPr>
              <p:cNvSpPr/>
              <p:nvPr/>
            </p:nvSpPr>
            <p:spPr>
              <a:xfrm>
                <a:off x="1416068" y="1219562"/>
                <a:ext cx="214182" cy="8657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51" name="Group 50">
                <a:extLst>
                  <a:ext uri="{FF2B5EF4-FFF2-40B4-BE49-F238E27FC236}">
                    <a16:creationId xmlns:a16="http://schemas.microsoft.com/office/drawing/2014/main" id="{FDCE76D0-FB0F-6C53-1E3F-578B165B7ED3}"/>
                  </a:ext>
                </a:extLst>
              </p:cNvPr>
              <p:cNvGrpSpPr/>
              <p:nvPr/>
            </p:nvGrpSpPr>
            <p:grpSpPr>
              <a:xfrm>
                <a:off x="1444558" y="1060448"/>
                <a:ext cx="152400" cy="130244"/>
                <a:chOff x="1444558" y="1060448"/>
                <a:chExt cx="152400" cy="130244"/>
              </a:xfrm>
            </p:grpSpPr>
            <p:cxnSp>
              <p:nvCxnSpPr>
                <p:cNvPr id="56" name="Straight Arrow Connector 55">
                  <a:extLst>
                    <a:ext uri="{FF2B5EF4-FFF2-40B4-BE49-F238E27FC236}">
                      <a16:creationId xmlns:a16="http://schemas.microsoft.com/office/drawing/2014/main" id="{B22D8EEF-20AF-B65C-54FD-AA861A1B060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444558" y="1116886"/>
                  <a:ext cx="0" cy="73806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Arrow Connector 56">
                  <a:extLst>
                    <a:ext uri="{FF2B5EF4-FFF2-40B4-BE49-F238E27FC236}">
                      <a16:creationId xmlns:a16="http://schemas.microsoft.com/office/drawing/2014/main" id="{C3265C2D-D68F-5B10-0474-4EBE4D63C45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596958" y="1116358"/>
                  <a:ext cx="0" cy="73806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Arrow Connector 57">
                  <a:extLst>
                    <a:ext uri="{FF2B5EF4-FFF2-40B4-BE49-F238E27FC236}">
                      <a16:creationId xmlns:a16="http://schemas.microsoft.com/office/drawing/2014/main" id="{C8BA241A-405A-0A12-07C0-81940C7171B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523152" y="1060448"/>
                  <a:ext cx="0" cy="126002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2" name="Group 51">
                <a:extLst>
                  <a:ext uri="{FF2B5EF4-FFF2-40B4-BE49-F238E27FC236}">
                    <a16:creationId xmlns:a16="http://schemas.microsoft.com/office/drawing/2014/main" id="{070C6992-3D6D-FF6C-10E0-BD2BD4163E6B}"/>
                  </a:ext>
                </a:extLst>
              </p:cNvPr>
              <p:cNvGrpSpPr/>
              <p:nvPr/>
            </p:nvGrpSpPr>
            <p:grpSpPr>
              <a:xfrm rot="10800000">
                <a:off x="1447402" y="1321048"/>
                <a:ext cx="152400" cy="130244"/>
                <a:chOff x="1444558" y="1060448"/>
                <a:chExt cx="152400" cy="130244"/>
              </a:xfrm>
            </p:grpSpPr>
            <p:cxnSp>
              <p:nvCxnSpPr>
                <p:cNvPr id="53" name="Straight Arrow Connector 52">
                  <a:extLst>
                    <a:ext uri="{FF2B5EF4-FFF2-40B4-BE49-F238E27FC236}">
                      <a16:creationId xmlns:a16="http://schemas.microsoft.com/office/drawing/2014/main" id="{3DD1913F-EEBB-B30A-0B79-00003E7801D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444558" y="1116886"/>
                  <a:ext cx="0" cy="73806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Straight Arrow Connector 53">
                  <a:extLst>
                    <a:ext uri="{FF2B5EF4-FFF2-40B4-BE49-F238E27FC236}">
                      <a16:creationId xmlns:a16="http://schemas.microsoft.com/office/drawing/2014/main" id="{AD55AD16-3369-A566-C4DA-52E4DE070C0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596958" y="1116358"/>
                  <a:ext cx="0" cy="73806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Arrow Connector 54">
                  <a:extLst>
                    <a:ext uri="{FF2B5EF4-FFF2-40B4-BE49-F238E27FC236}">
                      <a16:creationId xmlns:a16="http://schemas.microsoft.com/office/drawing/2014/main" id="{F68BB8C3-5F45-DF75-BE4D-98CAE091846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523152" y="1060448"/>
                  <a:ext cx="0" cy="126002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19034992-B05E-73C4-2B14-06AB3D893523}"/>
                </a:ext>
              </a:extLst>
            </p:cNvPr>
            <p:cNvSpPr txBox="1"/>
            <p:nvPr/>
          </p:nvSpPr>
          <p:spPr>
            <a:xfrm>
              <a:off x="1664208" y="1130044"/>
              <a:ext cx="23115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800" dirty="0">
                  <a:solidFill>
                    <a:srgbClr val="C00000"/>
                  </a:solidFill>
                </a:rPr>
                <a:t>γ</a:t>
              </a:r>
              <a:endParaRPr lang="en-US" sz="800" dirty="0">
                <a:solidFill>
                  <a:srgbClr val="C00000"/>
                </a:solidFill>
              </a:endParaRPr>
            </a:p>
          </p:txBody>
        </p:sp>
        <p:cxnSp>
          <p:nvCxnSpPr>
            <p:cNvPr id="48" name="Straight Arrow Connector 47">
              <a:extLst>
                <a:ext uri="{FF2B5EF4-FFF2-40B4-BE49-F238E27FC236}">
                  <a16:creationId xmlns:a16="http://schemas.microsoft.com/office/drawing/2014/main" id="{ED7BBDEE-A486-4493-79C9-92095B484E05}"/>
                </a:ext>
              </a:extLst>
            </p:cNvPr>
            <p:cNvCxnSpPr>
              <a:cxnSpLocks/>
            </p:cNvCxnSpPr>
            <p:nvPr/>
          </p:nvCxnSpPr>
          <p:spPr>
            <a:xfrm>
              <a:off x="1627989" y="1312725"/>
              <a:ext cx="330302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E8C4633A-CDC5-B205-CD2F-EDFBEC019AAF}"/>
                </a:ext>
              </a:extLst>
            </p:cNvPr>
            <p:cNvSpPr txBox="1"/>
            <p:nvPr/>
          </p:nvSpPr>
          <p:spPr>
            <a:xfrm>
              <a:off x="744713" y="1189614"/>
              <a:ext cx="59824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rgbClr val="C00000"/>
                  </a:solidFill>
                </a:rPr>
                <a:t>e</a:t>
              </a:r>
              <a:r>
                <a:rPr lang="en-US" sz="1000" baseline="30000" dirty="0">
                  <a:solidFill>
                    <a:srgbClr val="C00000"/>
                  </a:solidFill>
                </a:rPr>
                <a:t>-</a:t>
              </a:r>
              <a:r>
                <a:rPr lang="en-US" sz="1000" dirty="0">
                  <a:solidFill>
                    <a:srgbClr val="C00000"/>
                  </a:solidFill>
                </a:rPr>
                <a:t> beam</a:t>
              </a:r>
            </a:p>
          </p:txBody>
        </p:sp>
      </p:grpSp>
      <p:grpSp>
        <p:nvGrpSpPr>
          <p:cNvPr id="220" name="Group 219">
            <a:extLst>
              <a:ext uri="{FF2B5EF4-FFF2-40B4-BE49-F238E27FC236}">
                <a16:creationId xmlns:a16="http://schemas.microsoft.com/office/drawing/2014/main" id="{D39BE5F8-042E-F6C9-1513-4B0DE8A7CC53}"/>
              </a:ext>
            </a:extLst>
          </p:cNvPr>
          <p:cNvGrpSpPr/>
          <p:nvPr/>
        </p:nvGrpSpPr>
        <p:grpSpPr>
          <a:xfrm>
            <a:off x="2517040" y="2152968"/>
            <a:ext cx="738974" cy="1041992"/>
            <a:chOff x="2517040" y="2044493"/>
            <a:chExt cx="738974" cy="1041992"/>
          </a:xfrm>
        </p:grpSpPr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D87CD858-5110-F997-5E3B-59F6BC555D93}"/>
                </a:ext>
              </a:extLst>
            </p:cNvPr>
            <p:cNvGrpSpPr/>
            <p:nvPr/>
          </p:nvGrpSpPr>
          <p:grpSpPr>
            <a:xfrm>
              <a:off x="2517040" y="2044493"/>
              <a:ext cx="738974" cy="1041991"/>
              <a:chOff x="2879403" y="1569490"/>
              <a:chExt cx="738974" cy="1041991"/>
            </a:xfrm>
          </p:grpSpPr>
          <p:grpSp>
            <p:nvGrpSpPr>
              <p:cNvPr id="59" name="Group 58">
                <a:extLst>
                  <a:ext uri="{FF2B5EF4-FFF2-40B4-BE49-F238E27FC236}">
                    <a16:creationId xmlns:a16="http://schemas.microsoft.com/office/drawing/2014/main" id="{55ABC8E1-E532-8B52-6070-10BAD78A9B0C}"/>
                  </a:ext>
                </a:extLst>
              </p:cNvPr>
              <p:cNvGrpSpPr/>
              <p:nvPr/>
            </p:nvGrpSpPr>
            <p:grpSpPr>
              <a:xfrm>
                <a:off x="2879403" y="1569490"/>
                <a:ext cx="738974" cy="1041991"/>
                <a:chOff x="769045" y="1424592"/>
                <a:chExt cx="738974" cy="1041991"/>
              </a:xfrm>
            </p:grpSpPr>
            <p:sp>
              <p:nvSpPr>
                <p:cNvPr id="60" name="Rectangle 59">
                  <a:extLst>
                    <a:ext uri="{FF2B5EF4-FFF2-40B4-BE49-F238E27FC236}">
                      <a16:creationId xmlns:a16="http://schemas.microsoft.com/office/drawing/2014/main" id="{45AC77C2-AC77-EE13-FCF4-561C393B58FF}"/>
                    </a:ext>
                  </a:extLst>
                </p:cNvPr>
                <p:cNvSpPr/>
                <p:nvPr/>
              </p:nvSpPr>
              <p:spPr>
                <a:xfrm rot="1974162">
                  <a:off x="1164018" y="1424592"/>
                  <a:ext cx="59869" cy="1041991"/>
                </a:xfrm>
                <a:prstGeom prst="rect">
                  <a:avLst/>
                </a:prstGeom>
                <a:solidFill>
                  <a:schemeClr val="accent1">
                    <a:lumMod val="60000"/>
                    <a:lumOff val="40000"/>
                    <a:alpha val="70152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1" name="TextBox 60">
                  <a:extLst>
                    <a:ext uri="{FF2B5EF4-FFF2-40B4-BE49-F238E27FC236}">
                      <a16:creationId xmlns:a16="http://schemas.microsoft.com/office/drawing/2014/main" id="{D29295EB-2892-1F99-BAB1-42767AD4BCEC}"/>
                    </a:ext>
                  </a:extLst>
                </p:cNvPr>
                <p:cNvSpPr txBox="1"/>
                <p:nvPr/>
              </p:nvSpPr>
              <p:spPr>
                <a:xfrm rot="18168611">
                  <a:off x="662766" y="2094680"/>
                  <a:ext cx="458780" cy="24622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000" dirty="0">
                      <a:solidFill>
                        <a:schemeClr val="accent1">
                          <a:lumMod val="75000"/>
                        </a:schemeClr>
                      </a:solidFill>
                    </a:rPr>
                    <a:t>Laser</a:t>
                  </a:r>
                </a:p>
              </p:txBody>
            </p:sp>
            <p:cxnSp>
              <p:nvCxnSpPr>
                <p:cNvPr id="62" name="Straight Arrow Connector 61">
                  <a:extLst>
                    <a:ext uri="{FF2B5EF4-FFF2-40B4-BE49-F238E27FC236}">
                      <a16:creationId xmlns:a16="http://schemas.microsoft.com/office/drawing/2014/main" id="{A10C5971-36F1-5DCF-D586-C44079E7E5CA}"/>
                    </a:ext>
                  </a:extLst>
                </p:cNvPr>
                <p:cNvCxnSpPr>
                  <a:cxnSpLocks/>
                  <a:stCxn id="60" idx="3"/>
                </p:cNvCxnSpPr>
                <p:nvPr/>
              </p:nvCxnSpPr>
              <p:spPr>
                <a:xfrm>
                  <a:off x="1219085" y="1961849"/>
                  <a:ext cx="283013" cy="195596"/>
                </a:xfrm>
                <a:prstGeom prst="straightConnector1">
                  <a:avLst/>
                </a:prstGeom>
                <a:ln>
                  <a:tailEnd type="triangle" w="sm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1C0B670E-ADB8-0ABE-1744-A2C154CF32BF}"/>
                    </a:ext>
                  </a:extLst>
                </p:cNvPr>
                <p:cNvSpPr txBox="1"/>
                <p:nvPr/>
              </p:nvSpPr>
              <p:spPr>
                <a:xfrm rot="2102616">
                  <a:off x="1265645" y="1863957"/>
                  <a:ext cx="242374" cy="24622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000" dirty="0">
                      <a:solidFill>
                        <a:schemeClr val="accent1">
                          <a:lumMod val="75000"/>
                        </a:schemeClr>
                      </a:solidFill>
                    </a:rPr>
                    <a:t>k</a:t>
                  </a:r>
                </a:p>
              </p:txBody>
            </p:sp>
          </p:grpSp>
          <p:grpSp>
            <p:nvGrpSpPr>
              <p:cNvPr id="71" name="Group 70">
                <a:extLst>
                  <a:ext uri="{FF2B5EF4-FFF2-40B4-BE49-F238E27FC236}">
                    <a16:creationId xmlns:a16="http://schemas.microsoft.com/office/drawing/2014/main" id="{2BB4323E-7AC3-BE23-1B63-4D4323BDBAE6}"/>
                  </a:ext>
                </a:extLst>
              </p:cNvPr>
              <p:cNvGrpSpPr/>
              <p:nvPr/>
            </p:nvGrpSpPr>
            <p:grpSpPr>
              <a:xfrm rot="21447469">
                <a:off x="3400723" y="1795802"/>
                <a:ext cx="65552" cy="190279"/>
                <a:chOff x="3400653" y="1792625"/>
                <a:chExt cx="65552" cy="190279"/>
              </a:xfrm>
              <a:solidFill>
                <a:srgbClr val="002060"/>
              </a:solidFill>
            </p:grpSpPr>
            <p:sp>
              <p:nvSpPr>
                <p:cNvPr id="69" name="Right Triangle 68">
                  <a:extLst>
                    <a:ext uri="{FF2B5EF4-FFF2-40B4-BE49-F238E27FC236}">
                      <a16:creationId xmlns:a16="http://schemas.microsoft.com/office/drawing/2014/main" id="{B69C7DC3-F590-A38C-8306-5B2F2A5EA0A6}"/>
                    </a:ext>
                  </a:extLst>
                </p:cNvPr>
                <p:cNvSpPr/>
                <p:nvPr/>
              </p:nvSpPr>
              <p:spPr>
                <a:xfrm rot="5400000">
                  <a:off x="3387006" y="1906739"/>
                  <a:ext cx="89812" cy="62518"/>
                </a:xfrm>
                <a:prstGeom prst="rtTriangle">
                  <a:avLst/>
                </a:prstGeom>
                <a:grpFill/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0" name="Right Triangle 69">
                  <a:extLst>
                    <a:ext uri="{FF2B5EF4-FFF2-40B4-BE49-F238E27FC236}">
                      <a16:creationId xmlns:a16="http://schemas.microsoft.com/office/drawing/2014/main" id="{B3E41240-5C45-14D3-8A51-5177019C9FF1}"/>
                    </a:ext>
                  </a:extLst>
                </p:cNvPr>
                <p:cNvSpPr/>
                <p:nvPr/>
              </p:nvSpPr>
              <p:spPr>
                <a:xfrm rot="16200000">
                  <a:off x="3390040" y="1806272"/>
                  <a:ext cx="89812" cy="62518"/>
                </a:xfrm>
                <a:prstGeom prst="rtTriangle">
                  <a:avLst/>
                </a:prstGeom>
                <a:grpFill/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</p:grp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02BBAD72-FC35-12FC-9998-0126F7D60260}"/>
                </a:ext>
              </a:extLst>
            </p:cNvPr>
            <p:cNvSpPr/>
            <p:nvPr/>
          </p:nvSpPr>
          <p:spPr>
            <a:xfrm rot="1974162">
              <a:off x="2910021" y="2044494"/>
              <a:ext cx="59869" cy="1041991"/>
            </a:xfrm>
            <a:prstGeom prst="rect">
              <a:avLst/>
            </a:prstGeom>
            <a:solidFill>
              <a:schemeClr val="accent1">
                <a:lumMod val="60000"/>
                <a:lumOff val="40000"/>
                <a:alpha val="0"/>
              </a:schemeClr>
            </a:solidFill>
            <a:ln w="635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35" name="Group 134">
            <a:extLst>
              <a:ext uri="{FF2B5EF4-FFF2-40B4-BE49-F238E27FC236}">
                <a16:creationId xmlns:a16="http://schemas.microsoft.com/office/drawing/2014/main" id="{FF35E73D-7135-C604-3065-4AA40765551E}"/>
              </a:ext>
            </a:extLst>
          </p:cNvPr>
          <p:cNvGrpSpPr/>
          <p:nvPr/>
        </p:nvGrpSpPr>
        <p:grpSpPr>
          <a:xfrm>
            <a:off x="7149306" y="2032708"/>
            <a:ext cx="715260" cy="1298753"/>
            <a:chOff x="1239065" y="1491902"/>
            <a:chExt cx="715260" cy="1298753"/>
          </a:xfrm>
        </p:grpSpPr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A4702330-2FB2-0F52-06B3-524F4585235E}"/>
                </a:ext>
              </a:extLst>
            </p:cNvPr>
            <p:cNvSpPr/>
            <p:nvPr/>
          </p:nvSpPr>
          <p:spPr>
            <a:xfrm>
              <a:off x="1656411" y="1491902"/>
              <a:ext cx="59869" cy="1041991"/>
            </a:xfrm>
            <a:prstGeom prst="rect">
              <a:avLst/>
            </a:prstGeom>
            <a:solidFill>
              <a:schemeClr val="accent2">
                <a:lumMod val="60000"/>
                <a:lumOff val="40000"/>
                <a:alpha val="70152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7" name="TextBox 136">
              <a:extLst>
                <a:ext uri="{FF2B5EF4-FFF2-40B4-BE49-F238E27FC236}">
                  <a16:creationId xmlns:a16="http://schemas.microsoft.com/office/drawing/2014/main" id="{29002F37-4336-7BF1-60C9-C3B25DA59847}"/>
                </a:ext>
              </a:extLst>
            </p:cNvPr>
            <p:cNvSpPr txBox="1"/>
            <p:nvPr/>
          </p:nvSpPr>
          <p:spPr>
            <a:xfrm>
              <a:off x="1239065" y="2544434"/>
              <a:ext cx="71526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chemeClr val="accent2">
                      <a:lumMod val="75000"/>
                    </a:schemeClr>
                  </a:solidFill>
                </a:rPr>
                <a:t>EO Crystal</a:t>
              </a:r>
            </a:p>
          </p:txBody>
        </p:sp>
      </p:grp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9A46BC49-E65C-D0B2-6E44-4677F264480A}"/>
              </a:ext>
            </a:extLst>
          </p:cNvPr>
          <p:cNvGrpSpPr/>
          <p:nvPr/>
        </p:nvGrpSpPr>
        <p:grpSpPr>
          <a:xfrm>
            <a:off x="7347427" y="1556321"/>
            <a:ext cx="1213578" cy="390844"/>
            <a:chOff x="744713" y="1092158"/>
            <a:chExt cx="1213578" cy="390844"/>
          </a:xfrm>
        </p:grpSpPr>
        <p:grpSp>
          <p:nvGrpSpPr>
            <p:cNvPr id="139" name="Group 138">
              <a:extLst>
                <a:ext uri="{FF2B5EF4-FFF2-40B4-BE49-F238E27FC236}">
                  <a16:creationId xmlns:a16="http://schemas.microsoft.com/office/drawing/2014/main" id="{055575A4-EC4C-4F72-4408-FE657C4CBCB5}"/>
                </a:ext>
              </a:extLst>
            </p:cNvPr>
            <p:cNvGrpSpPr/>
            <p:nvPr/>
          </p:nvGrpSpPr>
          <p:grpSpPr>
            <a:xfrm>
              <a:off x="1363975" y="1092158"/>
              <a:ext cx="214182" cy="390844"/>
              <a:chOff x="1416068" y="1042280"/>
              <a:chExt cx="214182" cy="390844"/>
            </a:xfrm>
          </p:grpSpPr>
          <p:sp>
            <p:nvSpPr>
              <p:cNvPr id="143" name="Oval 142">
                <a:extLst>
                  <a:ext uri="{FF2B5EF4-FFF2-40B4-BE49-F238E27FC236}">
                    <a16:creationId xmlns:a16="http://schemas.microsoft.com/office/drawing/2014/main" id="{A1722947-D1C9-77F7-EE4C-A7FABC5CC19D}"/>
                  </a:ext>
                </a:extLst>
              </p:cNvPr>
              <p:cNvSpPr/>
              <p:nvPr/>
            </p:nvSpPr>
            <p:spPr>
              <a:xfrm>
                <a:off x="1416068" y="1201394"/>
                <a:ext cx="214182" cy="8657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44" name="Group 143">
                <a:extLst>
                  <a:ext uri="{FF2B5EF4-FFF2-40B4-BE49-F238E27FC236}">
                    <a16:creationId xmlns:a16="http://schemas.microsoft.com/office/drawing/2014/main" id="{9EB64DD2-3D6E-4B62-9572-FCCCBEEC3B79}"/>
                  </a:ext>
                </a:extLst>
              </p:cNvPr>
              <p:cNvGrpSpPr/>
              <p:nvPr/>
            </p:nvGrpSpPr>
            <p:grpSpPr>
              <a:xfrm>
                <a:off x="1444558" y="1042280"/>
                <a:ext cx="152400" cy="130244"/>
                <a:chOff x="1444558" y="1042280"/>
                <a:chExt cx="152400" cy="130244"/>
              </a:xfrm>
            </p:grpSpPr>
            <p:cxnSp>
              <p:nvCxnSpPr>
                <p:cNvPr id="149" name="Straight Arrow Connector 148">
                  <a:extLst>
                    <a:ext uri="{FF2B5EF4-FFF2-40B4-BE49-F238E27FC236}">
                      <a16:creationId xmlns:a16="http://schemas.microsoft.com/office/drawing/2014/main" id="{CBBE87C6-67A6-31EB-C427-CB1FE4CA0DE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444558" y="1098718"/>
                  <a:ext cx="0" cy="73806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0" name="Straight Arrow Connector 149">
                  <a:extLst>
                    <a:ext uri="{FF2B5EF4-FFF2-40B4-BE49-F238E27FC236}">
                      <a16:creationId xmlns:a16="http://schemas.microsoft.com/office/drawing/2014/main" id="{9849BB6D-3EA7-D947-4BAA-2DD48C505E7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596958" y="1098190"/>
                  <a:ext cx="0" cy="73806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1" name="Straight Arrow Connector 150">
                  <a:extLst>
                    <a:ext uri="{FF2B5EF4-FFF2-40B4-BE49-F238E27FC236}">
                      <a16:creationId xmlns:a16="http://schemas.microsoft.com/office/drawing/2014/main" id="{C9996481-67A5-A07C-D104-D17804AE731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523152" y="1042280"/>
                  <a:ext cx="0" cy="126002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45" name="Group 144">
                <a:extLst>
                  <a:ext uri="{FF2B5EF4-FFF2-40B4-BE49-F238E27FC236}">
                    <a16:creationId xmlns:a16="http://schemas.microsoft.com/office/drawing/2014/main" id="{00C2DBAD-04CE-9C97-86E8-E0221C7F9D29}"/>
                  </a:ext>
                </a:extLst>
              </p:cNvPr>
              <p:cNvGrpSpPr/>
              <p:nvPr/>
            </p:nvGrpSpPr>
            <p:grpSpPr>
              <a:xfrm rot="10800000">
                <a:off x="1447402" y="1302880"/>
                <a:ext cx="152400" cy="130244"/>
                <a:chOff x="1444558" y="1078616"/>
                <a:chExt cx="152400" cy="130244"/>
              </a:xfrm>
            </p:grpSpPr>
            <p:cxnSp>
              <p:nvCxnSpPr>
                <p:cNvPr id="146" name="Straight Arrow Connector 145">
                  <a:extLst>
                    <a:ext uri="{FF2B5EF4-FFF2-40B4-BE49-F238E27FC236}">
                      <a16:creationId xmlns:a16="http://schemas.microsoft.com/office/drawing/2014/main" id="{3298BB1F-7C12-1766-3F07-1C32595434D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444558" y="1135054"/>
                  <a:ext cx="0" cy="73806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7" name="Straight Arrow Connector 146">
                  <a:extLst>
                    <a:ext uri="{FF2B5EF4-FFF2-40B4-BE49-F238E27FC236}">
                      <a16:creationId xmlns:a16="http://schemas.microsoft.com/office/drawing/2014/main" id="{97A4841D-2503-3C26-E087-50AF437F458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596958" y="1134526"/>
                  <a:ext cx="0" cy="73806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8" name="Straight Arrow Connector 147">
                  <a:extLst>
                    <a:ext uri="{FF2B5EF4-FFF2-40B4-BE49-F238E27FC236}">
                      <a16:creationId xmlns:a16="http://schemas.microsoft.com/office/drawing/2014/main" id="{874278D3-9358-5FE1-F513-A6B8A4AB23C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523152" y="1078616"/>
                  <a:ext cx="0" cy="126002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stealth" w="sm" len="sm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40" name="TextBox 139">
              <a:extLst>
                <a:ext uri="{FF2B5EF4-FFF2-40B4-BE49-F238E27FC236}">
                  <a16:creationId xmlns:a16="http://schemas.microsoft.com/office/drawing/2014/main" id="{68CFE501-50EC-9BAC-8131-87325ABE9D16}"/>
                </a:ext>
              </a:extLst>
            </p:cNvPr>
            <p:cNvSpPr txBox="1"/>
            <p:nvPr/>
          </p:nvSpPr>
          <p:spPr>
            <a:xfrm>
              <a:off x="1664208" y="1111876"/>
              <a:ext cx="23115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800" dirty="0">
                  <a:solidFill>
                    <a:srgbClr val="C00000"/>
                  </a:solidFill>
                </a:rPr>
                <a:t>γ</a:t>
              </a:r>
              <a:endParaRPr lang="en-US" sz="800" dirty="0">
                <a:solidFill>
                  <a:srgbClr val="C00000"/>
                </a:solidFill>
              </a:endParaRPr>
            </a:p>
          </p:txBody>
        </p:sp>
        <p:cxnSp>
          <p:nvCxnSpPr>
            <p:cNvPr id="141" name="Straight Arrow Connector 140">
              <a:extLst>
                <a:ext uri="{FF2B5EF4-FFF2-40B4-BE49-F238E27FC236}">
                  <a16:creationId xmlns:a16="http://schemas.microsoft.com/office/drawing/2014/main" id="{9F6A9637-FB3A-C863-CF44-07B2F0D19ECD}"/>
                </a:ext>
              </a:extLst>
            </p:cNvPr>
            <p:cNvCxnSpPr>
              <a:cxnSpLocks/>
            </p:cNvCxnSpPr>
            <p:nvPr/>
          </p:nvCxnSpPr>
          <p:spPr>
            <a:xfrm>
              <a:off x="1627989" y="1294557"/>
              <a:ext cx="330302" cy="0"/>
            </a:xfrm>
            <a:prstGeom prst="straightConnector1">
              <a:avLst/>
            </a:prstGeom>
            <a:ln>
              <a:solidFill>
                <a:srgbClr val="C00000"/>
              </a:solidFill>
              <a:tailEnd type="triangle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" name="TextBox 141">
              <a:extLst>
                <a:ext uri="{FF2B5EF4-FFF2-40B4-BE49-F238E27FC236}">
                  <a16:creationId xmlns:a16="http://schemas.microsoft.com/office/drawing/2014/main" id="{163E55B4-72A9-0F38-DA8A-80AC06059658}"/>
                </a:ext>
              </a:extLst>
            </p:cNvPr>
            <p:cNvSpPr txBox="1"/>
            <p:nvPr/>
          </p:nvSpPr>
          <p:spPr>
            <a:xfrm>
              <a:off x="744713" y="1171446"/>
              <a:ext cx="598241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rgbClr val="C00000"/>
                  </a:solidFill>
                </a:rPr>
                <a:t>e</a:t>
              </a:r>
              <a:r>
                <a:rPr lang="en-US" sz="1000" baseline="30000" dirty="0">
                  <a:solidFill>
                    <a:srgbClr val="C00000"/>
                  </a:solidFill>
                </a:rPr>
                <a:t>-</a:t>
              </a:r>
              <a:r>
                <a:rPr lang="en-US" sz="1000" dirty="0">
                  <a:solidFill>
                    <a:srgbClr val="C00000"/>
                  </a:solidFill>
                </a:rPr>
                <a:t> beam</a:t>
              </a:r>
            </a:p>
          </p:txBody>
        </p:sp>
      </p:grpSp>
      <p:grpSp>
        <p:nvGrpSpPr>
          <p:cNvPr id="223" name="Group 222">
            <a:extLst>
              <a:ext uri="{FF2B5EF4-FFF2-40B4-BE49-F238E27FC236}">
                <a16:creationId xmlns:a16="http://schemas.microsoft.com/office/drawing/2014/main" id="{D9DA2081-8FA6-2032-F14A-D7C6CA7881CF}"/>
              </a:ext>
            </a:extLst>
          </p:cNvPr>
          <p:cNvGrpSpPr/>
          <p:nvPr/>
        </p:nvGrpSpPr>
        <p:grpSpPr>
          <a:xfrm>
            <a:off x="7683668" y="2627073"/>
            <a:ext cx="738974" cy="1043419"/>
            <a:chOff x="7683668" y="2009844"/>
            <a:chExt cx="738974" cy="1043419"/>
          </a:xfrm>
        </p:grpSpPr>
        <p:grpSp>
          <p:nvGrpSpPr>
            <p:cNvPr id="152" name="Group 151">
              <a:extLst>
                <a:ext uri="{FF2B5EF4-FFF2-40B4-BE49-F238E27FC236}">
                  <a16:creationId xmlns:a16="http://schemas.microsoft.com/office/drawing/2014/main" id="{1E9A0E18-BEC2-EE63-B8B2-73FD97007D61}"/>
                </a:ext>
              </a:extLst>
            </p:cNvPr>
            <p:cNvGrpSpPr/>
            <p:nvPr/>
          </p:nvGrpSpPr>
          <p:grpSpPr>
            <a:xfrm>
              <a:off x="7683668" y="2011272"/>
              <a:ext cx="738974" cy="1041991"/>
              <a:chOff x="6646247" y="1553764"/>
              <a:chExt cx="738974" cy="1041991"/>
            </a:xfrm>
          </p:grpSpPr>
          <p:grpSp>
            <p:nvGrpSpPr>
              <p:cNvPr id="153" name="Group 152">
                <a:extLst>
                  <a:ext uri="{FF2B5EF4-FFF2-40B4-BE49-F238E27FC236}">
                    <a16:creationId xmlns:a16="http://schemas.microsoft.com/office/drawing/2014/main" id="{642EB885-8EA6-F6A3-81B7-82EFE727C643}"/>
                  </a:ext>
                </a:extLst>
              </p:cNvPr>
              <p:cNvGrpSpPr/>
              <p:nvPr/>
            </p:nvGrpSpPr>
            <p:grpSpPr>
              <a:xfrm>
                <a:off x="6646247" y="1553764"/>
                <a:ext cx="738974" cy="1041991"/>
                <a:chOff x="4791990" y="1553765"/>
                <a:chExt cx="738974" cy="1041991"/>
              </a:xfrm>
            </p:grpSpPr>
            <p:grpSp>
              <p:nvGrpSpPr>
                <p:cNvPr id="156" name="Group 155">
                  <a:extLst>
                    <a:ext uri="{FF2B5EF4-FFF2-40B4-BE49-F238E27FC236}">
                      <a16:creationId xmlns:a16="http://schemas.microsoft.com/office/drawing/2014/main" id="{E3E8310B-92D7-4184-1BB2-90A77C86F573}"/>
                    </a:ext>
                  </a:extLst>
                </p:cNvPr>
                <p:cNvGrpSpPr/>
                <p:nvPr/>
              </p:nvGrpSpPr>
              <p:grpSpPr>
                <a:xfrm>
                  <a:off x="4791990" y="1553765"/>
                  <a:ext cx="738974" cy="1041991"/>
                  <a:chOff x="2879403" y="1569490"/>
                  <a:chExt cx="738974" cy="1041991"/>
                </a:xfrm>
              </p:grpSpPr>
              <p:grpSp>
                <p:nvGrpSpPr>
                  <p:cNvPr id="159" name="Group 158">
                    <a:extLst>
                      <a:ext uri="{FF2B5EF4-FFF2-40B4-BE49-F238E27FC236}">
                        <a16:creationId xmlns:a16="http://schemas.microsoft.com/office/drawing/2014/main" id="{07FB684E-EAE2-B463-7082-FD1E2F7D53CC}"/>
                      </a:ext>
                    </a:extLst>
                  </p:cNvPr>
                  <p:cNvGrpSpPr/>
                  <p:nvPr/>
                </p:nvGrpSpPr>
                <p:grpSpPr>
                  <a:xfrm>
                    <a:off x="2879403" y="1569490"/>
                    <a:ext cx="738974" cy="1041991"/>
                    <a:chOff x="769045" y="1424592"/>
                    <a:chExt cx="738974" cy="1041991"/>
                  </a:xfrm>
                </p:grpSpPr>
                <p:sp>
                  <p:nvSpPr>
                    <p:cNvPr id="163" name="Rectangle 162">
                      <a:extLst>
                        <a:ext uri="{FF2B5EF4-FFF2-40B4-BE49-F238E27FC236}">
                          <a16:creationId xmlns:a16="http://schemas.microsoft.com/office/drawing/2014/main" id="{377FFB80-3722-0D7A-7C06-F878B41810FE}"/>
                        </a:ext>
                      </a:extLst>
                    </p:cNvPr>
                    <p:cNvSpPr/>
                    <p:nvPr/>
                  </p:nvSpPr>
                  <p:spPr>
                    <a:xfrm rot="1974162">
                      <a:off x="1164018" y="1424592"/>
                      <a:ext cx="59869" cy="1041991"/>
                    </a:xfrm>
                    <a:prstGeom prst="rect">
                      <a:avLst/>
                    </a:prstGeom>
                    <a:solidFill>
                      <a:schemeClr val="accent1">
                        <a:lumMod val="60000"/>
                        <a:lumOff val="40000"/>
                        <a:alpha val="70152"/>
                      </a:schemeClr>
                    </a:solidFill>
                    <a:ln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64" name="TextBox 163">
                      <a:extLst>
                        <a:ext uri="{FF2B5EF4-FFF2-40B4-BE49-F238E27FC236}">
                          <a16:creationId xmlns:a16="http://schemas.microsoft.com/office/drawing/2014/main" id="{84CFB57D-1B66-F348-A95E-689ACA02478C}"/>
                        </a:ext>
                      </a:extLst>
                    </p:cNvPr>
                    <p:cNvSpPr txBox="1"/>
                    <p:nvPr/>
                  </p:nvSpPr>
                  <p:spPr>
                    <a:xfrm rot="18168611">
                      <a:off x="662766" y="2094680"/>
                      <a:ext cx="458780" cy="246221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10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Laser</a:t>
                      </a:r>
                    </a:p>
                  </p:txBody>
                </p:sp>
                <p:cxnSp>
                  <p:nvCxnSpPr>
                    <p:cNvPr id="165" name="Straight Arrow Connector 164">
                      <a:extLst>
                        <a:ext uri="{FF2B5EF4-FFF2-40B4-BE49-F238E27FC236}">
                          <a16:creationId xmlns:a16="http://schemas.microsoft.com/office/drawing/2014/main" id="{B24CF9C9-BE54-9F4D-8DEB-416FC3ED9BB7}"/>
                        </a:ext>
                      </a:extLst>
                    </p:cNvPr>
                    <p:cNvCxnSpPr>
                      <a:cxnSpLocks/>
                      <a:stCxn id="163" idx="3"/>
                    </p:cNvCxnSpPr>
                    <p:nvPr/>
                  </p:nvCxnSpPr>
                  <p:spPr>
                    <a:xfrm>
                      <a:off x="1219085" y="1961849"/>
                      <a:ext cx="283013" cy="195596"/>
                    </a:xfrm>
                    <a:prstGeom prst="straightConnector1">
                      <a:avLst/>
                    </a:prstGeom>
                    <a:ln>
                      <a:tailEnd type="triangle" w="sm" len="med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166" name="TextBox 165">
                      <a:extLst>
                        <a:ext uri="{FF2B5EF4-FFF2-40B4-BE49-F238E27FC236}">
                          <a16:creationId xmlns:a16="http://schemas.microsoft.com/office/drawing/2014/main" id="{D82849B3-DF75-997C-FD76-229FF5351BCC}"/>
                        </a:ext>
                      </a:extLst>
                    </p:cNvPr>
                    <p:cNvSpPr txBox="1"/>
                    <p:nvPr/>
                  </p:nvSpPr>
                  <p:spPr>
                    <a:xfrm rot="2102616">
                      <a:off x="1265645" y="1863957"/>
                      <a:ext cx="242374" cy="246221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10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k</a:t>
                      </a:r>
                    </a:p>
                  </p:txBody>
                </p:sp>
              </p:grpSp>
              <p:grpSp>
                <p:nvGrpSpPr>
                  <p:cNvPr id="160" name="Group 159">
                    <a:extLst>
                      <a:ext uri="{FF2B5EF4-FFF2-40B4-BE49-F238E27FC236}">
                        <a16:creationId xmlns:a16="http://schemas.microsoft.com/office/drawing/2014/main" id="{E2A7B2A4-5A0B-43C9-CEEB-B5D6D8D78EF4}"/>
                      </a:ext>
                    </a:extLst>
                  </p:cNvPr>
                  <p:cNvGrpSpPr/>
                  <p:nvPr/>
                </p:nvGrpSpPr>
                <p:grpSpPr>
                  <a:xfrm rot="21447469">
                    <a:off x="3400723" y="1795802"/>
                    <a:ext cx="65552" cy="190279"/>
                    <a:chOff x="3400653" y="1792625"/>
                    <a:chExt cx="65552" cy="190279"/>
                  </a:xfrm>
                  <a:solidFill>
                    <a:srgbClr val="002060"/>
                  </a:solidFill>
                </p:grpSpPr>
                <p:sp>
                  <p:nvSpPr>
                    <p:cNvPr id="161" name="Right Triangle 160">
                      <a:extLst>
                        <a:ext uri="{FF2B5EF4-FFF2-40B4-BE49-F238E27FC236}">
                          <a16:creationId xmlns:a16="http://schemas.microsoft.com/office/drawing/2014/main" id="{192C5AE1-BDA0-88F3-25F5-B8B1070065BC}"/>
                        </a:ext>
                      </a:extLst>
                    </p:cNvPr>
                    <p:cNvSpPr/>
                    <p:nvPr/>
                  </p:nvSpPr>
                  <p:spPr>
                    <a:xfrm rot="5400000">
                      <a:off x="3387006" y="1906739"/>
                      <a:ext cx="89812" cy="62518"/>
                    </a:xfrm>
                    <a:prstGeom prst="rtTriangle">
                      <a:avLst/>
                    </a:prstGeom>
                    <a:grpFill/>
                    <a:ln>
                      <a:solidFill>
                        <a:srgbClr val="002060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62" name="Right Triangle 161">
                      <a:extLst>
                        <a:ext uri="{FF2B5EF4-FFF2-40B4-BE49-F238E27FC236}">
                          <a16:creationId xmlns:a16="http://schemas.microsoft.com/office/drawing/2014/main" id="{6950A9AC-6108-4FCA-37F5-85D89F29D729}"/>
                        </a:ext>
                      </a:extLst>
                    </p:cNvPr>
                    <p:cNvSpPr/>
                    <p:nvPr/>
                  </p:nvSpPr>
                  <p:spPr>
                    <a:xfrm rot="16200000">
                      <a:off x="3390040" y="1806272"/>
                      <a:ext cx="89812" cy="62518"/>
                    </a:xfrm>
                    <a:prstGeom prst="rtTriangle">
                      <a:avLst/>
                    </a:prstGeom>
                    <a:grpFill/>
                    <a:ln>
                      <a:solidFill>
                        <a:srgbClr val="002060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dirty="0"/>
                    </a:p>
                  </p:txBody>
                </p:sp>
              </p:grpSp>
            </p:grpSp>
            <p:sp>
              <p:nvSpPr>
                <p:cNvPr id="157" name="Right Triangle 156">
                  <a:extLst>
                    <a:ext uri="{FF2B5EF4-FFF2-40B4-BE49-F238E27FC236}">
                      <a16:creationId xmlns:a16="http://schemas.microsoft.com/office/drawing/2014/main" id="{E978A45E-00E0-C181-FBD6-F72AFC4B5902}"/>
                    </a:ext>
                  </a:extLst>
                </p:cNvPr>
                <p:cNvSpPr/>
                <p:nvPr/>
              </p:nvSpPr>
              <p:spPr>
                <a:xfrm rot="16047469">
                  <a:off x="5231087" y="1901750"/>
                  <a:ext cx="89812" cy="62518"/>
                </a:xfrm>
                <a:prstGeom prst="rtTriangle">
                  <a:avLst/>
                </a:prstGeom>
                <a:solidFill>
                  <a:srgbClr val="8D1743"/>
                </a:solidFill>
                <a:ln>
                  <a:solidFill>
                    <a:srgbClr val="8D1743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8" name="Right Triangle 157">
                  <a:extLst>
                    <a:ext uri="{FF2B5EF4-FFF2-40B4-BE49-F238E27FC236}">
                      <a16:creationId xmlns:a16="http://schemas.microsoft.com/office/drawing/2014/main" id="{C6270EC0-C164-0015-2357-C1D3493CC1BC}"/>
                    </a:ext>
                  </a:extLst>
                </p:cNvPr>
                <p:cNvSpPr/>
                <p:nvPr/>
              </p:nvSpPr>
              <p:spPr>
                <a:xfrm rot="5247469">
                  <a:off x="5232513" y="2002253"/>
                  <a:ext cx="89812" cy="62518"/>
                </a:xfrm>
                <a:prstGeom prst="rtTriangle">
                  <a:avLst/>
                </a:prstGeom>
                <a:solidFill>
                  <a:srgbClr val="8D1743"/>
                </a:solidFill>
                <a:ln>
                  <a:solidFill>
                    <a:srgbClr val="8D1743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54" name="Right Triangle 153">
                <a:extLst>
                  <a:ext uri="{FF2B5EF4-FFF2-40B4-BE49-F238E27FC236}">
                    <a16:creationId xmlns:a16="http://schemas.microsoft.com/office/drawing/2014/main" id="{851C7E29-61A4-3D8F-A88B-4A7EB999C778}"/>
                  </a:ext>
                </a:extLst>
              </p:cNvPr>
              <p:cNvSpPr/>
              <p:nvPr/>
            </p:nvSpPr>
            <p:spPr>
              <a:xfrm rot="16047469">
                <a:off x="7015316" y="2010136"/>
                <a:ext cx="89812" cy="62518"/>
              </a:xfrm>
              <a:prstGeom prst="rtTriangle">
                <a:avLst/>
              </a:prstGeom>
              <a:solidFill>
                <a:srgbClr val="DE6200"/>
              </a:solidFill>
              <a:ln>
                <a:solidFill>
                  <a:srgbClr val="DE62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5" name="Right Triangle 154">
                <a:extLst>
                  <a:ext uri="{FF2B5EF4-FFF2-40B4-BE49-F238E27FC236}">
                    <a16:creationId xmlns:a16="http://schemas.microsoft.com/office/drawing/2014/main" id="{04B38269-2DD7-B2FB-8F63-E9880541C985}"/>
                  </a:ext>
                </a:extLst>
              </p:cNvPr>
              <p:cNvSpPr/>
              <p:nvPr/>
            </p:nvSpPr>
            <p:spPr>
              <a:xfrm rot="5247469">
                <a:off x="7013927" y="2107584"/>
                <a:ext cx="89812" cy="62518"/>
              </a:xfrm>
              <a:prstGeom prst="rtTriangle">
                <a:avLst/>
              </a:prstGeom>
              <a:solidFill>
                <a:srgbClr val="DE6200"/>
              </a:solidFill>
              <a:ln>
                <a:solidFill>
                  <a:srgbClr val="DE62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20C54460-DD18-5453-C903-32CF59E7A193}"/>
                </a:ext>
              </a:extLst>
            </p:cNvPr>
            <p:cNvSpPr/>
            <p:nvPr/>
          </p:nvSpPr>
          <p:spPr>
            <a:xfrm rot="1974162">
              <a:off x="8077407" y="2009844"/>
              <a:ext cx="59869" cy="1041991"/>
            </a:xfrm>
            <a:prstGeom prst="rect">
              <a:avLst/>
            </a:prstGeom>
            <a:solidFill>
              <a:schemeClr val="accent1">
                <a:lumMod val="60000"/>
                <a:lumOff val="40000"/>
                <a:alpha val="0"/>
              </a:schemeClr>
            </a:solidFill>
            <a:ln w="635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7" name="Group 226">
            <a:extLst>
              <a:ext uri="{FF2B5EF4-FFF2-40B4-BE49-F238E27FC236}">
                <a16:creationId xmlns:a16="http://schemas.microsoft.com/office/drawing/2014/main" id="{4DCD3A47-405D-7E6A-4429-9E55886AFCBE}"/>
              </a:ext>
            </a:extLst>
          </p:cNvPr>
          <p:cNvGrpSpPr/>
          <p:nvPr/>
        </p:nvGrpSpPr>
        <p:grpSpPr>
          <a:xfrm>
            <a:off x="7386520" y="2825024"/>
            <a:ext cx="1661032" cy="1473182"/>
            <a:chOff x="7391867" y="2855428"/>
            <a:chExt cx="1661032" cy="1473182"/>
          </a:xfrm>
        </p:grpSpPr>
        <p:sp>
          <p:nvSpPr>
            <p:cNvPr id="204" name="TextBox 203">
              <a:extLst>
                <a:ext uri="{FF2B5EF4-FFF2-40B4-BE49-F238E27FC236}">
                  <a16:creationId xmlns:a16="http://schemas.microsoft.com/office/drawing/2014/main" id="{070959B6-0E19-0716-96B6-06F8DEFE62F8}"/>
                </a:ext>
              </a:extLst>
            </p:cNvPr>
            <p:cNvSpPr txBox="1"/>
            <p:nvPr/>
          </p:nvSpPr>
          <p:spPr>
            <a:xfrm>
              <a:off x="7391867" y="4020833"/>
              <a:ext cx="166103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Rotated Polarization</a:t>
              </a:r>
            </a:p>
          </p:txBody>
        </p:sp>
        <p:grpSp>
          <p:nvGrpSpPr>
            <p:cNvPr id="215" name="Group 214">
              <a:extLst>
                <a:ext uri="{FF2B5EF4-FFF2-40B4-BE49-F238E27FC236}">
                  <a16:creationId xmlns:a16="http://schemas.microsoft.com/office/drawing/2014/main" id="{98D61718-CA42-4ED8-5602-C0ABE0716239}"/>
                </a:ext>
              </a:extLst>
            </p:cNvPr>
            <p:cNvGrpSpPr/>
            <p:nvPr/>
          </p:nvGrpSpPr>
          <p:grpSpPr>
            <a:xfrm>
              <a:off x="7942221" y="2855428"/>
              <a:ext cx="600369" cy="1224338"/>
              <a:chOff x="7942221" y="1705675"/>
              <a:chExt cx="600369" cy="1224338"/>
            </a:xfrm>
          </p:grpSpPr>
          <p:sp>
            <p:nvSpPr>
              <p:cNvPr id="203" name="Rectangle 202">
                <a:extLst>
                  <a:ext uri="{FF2B5EF4-FFF2-40B4-BE49-F238E27FC236}">
                    <a16:creationId xmlns:a16="http://schemas.microsoft.com/office/drawing/2014/main" id="{03CB23F0-0F5C-AD89-55FB-34749E76BCE0}"/>
                  </a:ext>
                </a:extLst>
              </p:cNvPr>
              <p:cNvSpPr/>
              <p:nvPr/>
            </p:nvSpPr>
            <p:spPr>
              <a:xfrm>
                <a:off x="7942221" y="1705675"/>
                <a:ext cx="600369" cy="545574"/>
              </a:xfrm>
              <a:prstGeom prst="rect">
                <a:avLst/>
              </a:prstGeom>
              <a:solidFill>
                <a:schemeClr val="accent1">
                  <a:alpha val="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06" name="Straight Arrow Connector 205">
                <a:extLst>
                  <a:ext uri="{FF2B5EF4-FFF2-40B4-BE49-F238E27FC236}">
                    <a16:creationId xmlns:a16="http://schemas.microsoft.com/office/drawing/2014/main" id="{2792F8AB-EB50-64A0-AF89-CA9A3EB969C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8247531" y="2303508"/>
                <a:ext cx="193103" cy="626505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headEnd type="non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16" name="TextBox 215">
              <a:extLst>
                <a:ext uri="{FF2B5EF4-FFF2-40B4-BE49-F238E27FC236}">
                  <a16:creationId xmlns:a16="http://schemas.microsoft.com/office/drawing/2014/main" id="{2764C29E-086D-101D-EF5B-5DF45A10855F}"/>
                </a:ext>
              </a:extLst>
            </p:cNvPr>
            <p:cNvSpPr txBox="1"/>
            <p:nvPr/>
          </p:nvSpPr>
          <p:spPr>
            <a:xfrm>
              <a:off x="8475133" y="3265996"/>
              <a:ext cx="1847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US" dirty="0"/>
            </a:p>
          </p:txBody>
        </p:sp>
      </p:grpSp>
      <p:sp>
        <p:nvSpPr>
          <p:cNvPr id="218" name="TextBox 217">
            <a:extLst>
              <a:ext uri="{FF2B5EF4-FFF2-40B4-BE49-F238E27FC236}">
                <a16:creationId xmlns:a16="http://schemas.microsoft.com/office/drawing/2014/main" id="{9501029C-3EC3-23EB-FCB2-04664897AAAD}"/>
              </a:ext>
            </a:extLst>
          </p:cNvPr>
          <p:cNvSpPr txBox="1"/>
          <p:nvPr/>
        </p:nvSpPr>
        <p:spPr>
          <a:xfrm>
            <a:off x="2093940" y="3684898"/>
            <a:ext cx="51398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Temporal information mapped to transverse profile of laser.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B56D44B-6A56-30FB-5A1E-6A8F39968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5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8B862D7-D0E3-80ED-8F50-C4E45DFB861E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90000"/>
          </a:blip>
          <a:srcRect t="48744" b="20329"/>
          <a:stretch>
            <a:fillRect/>
          </a:stretch>
        </p:blipFill>
        <p:spPr>
          <a:xfrm>
            <a:off x="2814049" y="1773"/>
            <a:ext cx="3862678" cy="546884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384B31B-96BF-5401-458D-B0017A4DB8F3}"/>
              </a:ext>
            </a:extLst>
          </p:cNvPr>
          <p:cNvSpPr/>
          <p:nvPr/>
        </p:nvSpPr>
        <p:spPr>
          <a:xfrm>
            <a:off x="3114077" y="0"/>
            <a:ext cx="515638" cy="542498"/>
          </a:xfrm>
          <a:prstGeom prst="rect">
            <a:avLst/>
          </a:prstGeom>
          <a:gradFill>
            <a:gsLst>
              <a:gs pos="99000">
                <a:srgbClr val="040404">
                  <a:alpha val="0"/>
                </a:srgbClr>
              </a:gs>
              <a:gs pos="88000">
                <a:srgbClr val="070707">
                  <a:alpha val="15936"/>
                </a:srgbClr>
              </a:gs>
              <a:gs pos="41000">
                <a:schemeClr val="tx1">
                  <a:lumMod val="95000"/>
                  <a:lumOff val="5000"/>
                  <a:alpha val="79073"/>
                </a:schemeClr>
              </a:gs>
              <a:gs pos="69000">
                <a:schemeClr val="tx1">
                  <a:alpha val="29632"/>
                </a:schemeClr>
              </a:gs>
              <a:gs pos="0">
                <a:schemeClr val="tx1">
                  <a:lumMod val="95000"/>
                  <a:lumOff val="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2560BE2-A2B9-3137-FD1E-21636CD11F6E}"/>
              </a:ext>
            </a:extLst>
          </p:cNvPr>
          <p:cNvSpPr txBox="1"/>
          <p:nvPr/>
        </p:nvSpPr>
        <p:spPr>
          <a:xfrm>
            <a:off x="370305" y="40416"/>
            <a:ext cx="33400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Background: EO Sampling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35170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4FF3EC-3680-D080-9210-F3DFCE8763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572F8973-4E07-2E89-AFE7-BD62559B7FB4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BBFC3C9-CB8D-7BF8-53B9-4C958F6A7AD0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A9DFCC3B-D286-7F12-43BF-736A472447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E69750E-DEE7-4C53-352E-3799638F4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A7A4E14D-AEF8-954F-C9AC-66231AE3E0A6}"/>
              </a:ext>
            </a:extLst>
          </p:cNvPr>
          <p:cNvGrpSpPr/>
          <p:nvPr/>
        </p:nvGrpSpPr>
        <p:grpSpPr>
          <a:xfrm>
            <a:off x="121158" y="1029419"/>
            <a:ext cx="4149957" cy="3254162"/>
            <a:chOff x="121158" y="1733089"/>
            <a:chExt cx="4149957" cy="3254162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533ECF3F-3946-6F96-A27E-424AD3D21BB7}"/>
                </a:ext>
              </a:extLst>
            </p:cNvPr>
            <p:cNvSpPr/>
            <p:nvPr/>
          </p:nvSpPr>
          <p:spPr>
            <a:xfrm>
              <a:off x="2567476" y="2735245"/>
              <a:ext cx="75750" cy="1184563"/>
            </a:xfrm>
            <a:prstGeom prst="rect">
              <a:avLst/>
            </a:prstGeom>
            <a:solidFill>
              <a:schemeClr val="accent2">
                <a:lumMod val="60000"/>
                <a:lumOff val="40000"/>
                <a:alpha val="70152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D8C9C4B1-47A0-6AE1-D2A3-CAE2E0E10D8C}"/>
                </a:ext>
              </a:extLst>
            </p:cNvPr>
            <p:cNvGrpSpPr/>
            <p:nvPr/>
          </p:nvGrpSpPr>
          <p:grpSpPr>
            <a:xfrm>
              <a:off x="409104" y="1733089"/>
              <a:ext cx="876516" cy="1234717"/>
              <a:chOff x="556394" y="1804472"/>
              <a:chExt cx="876516" cy="1234717"/>
            </a:xfrm>
          </p:grpSpPr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BCA246D7-DCD3-55D2-DCF6-3703041FAE9C}"/>
                  </a:ext>
                </a:extLst>
              </p:cNvPr>
              <p:cNvSpPr/>
              <p:nvPr/>
            </p:nvSpPr>
            <p:spPr>
              <a:xfrm rot="1974162">
                <a:off x="1029396" y="1804472"/>
                <a:ext cx="132314" cy="1234717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  <a:alpha val="70152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46DD697F-D502-C9FF-0BCE-9A95274C51BA}"/>
                  </a:ext>
                </a:extLst>
              </p:cNvPr>
              <p:cNvSpPr txBox="1"/>
              <p:nvPr/>
            </p:nvSpPr>
            <p:spPr>
              <a:xfrm rot="2102616">
                <a:off x="1243783" y="2337794"/>
                <a:ext cx="189127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solidFill>
                      <a:schemeClr val="accent1">
                        <a:lumMod val="75000"/>
                      </a:schemeClr>
                    </a:solidFill>
                  </a:rPr>
                  <a:t>k</a:t>
                </a:r>
              </a:p>
            </p:txBody>
          </p:sp>
          <p:cxnSp>
            <p:nvCxnSpPr>
              <p:cNvPr id="29" name="Straight Arrow Connector 28">
                <a:extLst>
                  <a:ext uri="{FF2B5EF4-FFF2-40B4-BE49-F238E27FC236}">
                    <a16:creationId xmlns:a16="http://schemas.microsoft.com/office/drawing/2014/main" id="{27DD6977-D785-32F6-139E-2F3F10255D0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44114" y="2460904"/>
                <a:ext cx="283013" cy="195596"/>
              </a:xfrm>
              <a:prstGeom prst="straightConnector1">
                <a:avLst/>
              </a:prstGeom>
              <a:ln>
                <a:tailEnd type="triangle" w="sm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2007D0E1-04D6-97C3-03C8-2E69E836982B}"/>
                  </a:ext>
                </a:extLst>
              </p:cNvPr>
              <p:cNvSpPr txBox="1"/>
              <p:nvPr/>
            </p:nvSpPr>
            <p:spPr>
              <a:xfrm rot="18168611">
                <a:off x="438253" y="2572273"/>
                <a:ext cx="513282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>
                    <a:solidFill>
                      <a:schemeClr val="accent1">
                        <a:lumMod val="75000"/>
                      </a:schemeClr>
                    </a:solidFill>
                  </a:rPr>
                  <a:t>Laser</a:t>
                </a:r>
              </a:p>
            </p:txBody>
          </p:sp>
        </p:grp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7D7A3CED-4198-8410-08C6-80D60148F6CD}"/>
                </a:ext>
              </a:extLst>
            </p:cNvPr>
            <p:cNvSpPr/>
            <p:nvPr/>
          </p:nvSpPr>
          <p:spPr>
            <a:xfrm rot="1895775">
              <a:off x="1407633" y="2123910"/>
              <a:ext cx="126175" cy="1149069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AB2EF530-D5D4-EF4E-CFEF-F6ABC55DEDBF}"/>
                </a:ext>
              </a:extLst>
            </p:cNvPr>
            <p:cNvSpPr txBox="1"/>
            <p:nvPr/>
          </p:nvSpPr>
          <p:spPr>
            <a:xfrm>
              <a:off x="677055" y="3119267"/>
              <a:ext cx="72795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solidFill>
                    <a:schemeClr val="accent1">
                      <a:lumMod val="75000"/>
                    </a:schemeClr>
                  </a:solidFill>
                </a:rPr>
                <a:t>Polarizer</a:t>
              </a: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AF1E0999-0743-807C-15DA-F1FD27499D8E}"/>
                </a:ext>
              </a:extLst>
            </p:cNvPr>
            <p:cNvSpPr/>
            <p:nvPr/>
          </p:nvSpPr>
          <p:spPr>
            <a:xfrm rot="1974162">
              <a:off x="1851785" y="2373298"/>
              <a:ext cx="132314" cy="1234717"/>
            </a:xfrm>
            <a:prstGeom prst="rect">
              <a:avLst/>
            </a:prstGeom>
            <a:solidFill>
              <a:schemeClr val="accent6">
                <a:lumMod val="40000"/>
                <a:lumOff val="60000"/>
                <a:alpha val="70152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D3A58290-4D2B-AF9C-C124-D4CE0F2DBE52}"/>
                </a:ext>
              </a:extLst>
            </p:cNvPr>
            <p:cNvSpPr txBox="1"/>
            <p:nvPr/>
          </p:nvSpPr>
          <p:spPr>
            <a:xfrm>
              <a:off x="121158" y="3626362"/>
              <a:ext cx="106715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6">
                      <a:lumMod val="75000"/>
                    </a:schemeClr>
                  </a:solidFill>
                </a:rPr>
                <a:t>Horizontally polarized</a:t>
              </a:r>
            </a:p>
          </p:txBody>
        </p:sp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AB02D4B6-30B7-5A52-FC16-05A5413D045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3487" y="3479370"/>
              <a:ext cx="389727" cy="226939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B44E1D30-29EF-50A8-0D52-4999140E3D22}"/>
                </a:ext>
              </a:extLst>
            </p:cNvPr>
            <p:cNvGrpSpPr/>
            <p:nvPr/>
          </p:nvGrpSpPr>
          <p:grpSpPr>
            <a:xfrm>
              <a:off x="2190467" y="2012656"/>
              <a:ext cx="1196047" cy="637676"/>
              <a:chOff x="2332255" y="1701909"/>
              <a:chExt cx="1196047" cy="637676"/>
            </a:xfrm>
          </p:grpSpPr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id="{E88AEF6A-FAC1-BF2B-104F-390823DBD958}"/>
                  </a:ext>
                </a:extLst>
              </p:cNvPr>
              <p:cNvGrpSpPr/>
              <p:nvPr/>
            </p:nvGrpSpPr>
            <p:grpSpPr>
              <a:xfrm>
                <a:off x="2332255" y="1701909"/>
                <a:ext cx="1196047" cy="637676"/>
                <a:chOff x="762244" y="863494"/>
                <a:chExt cx="1196047" cy="637676"/>
              </a:xfrm>
            </p:grpSpPr>
            <p:grpSp>
              <p:nvGrpSpPr>
                <p:cNvPr id="9" name="Group 8">
                  <a:extLst>
                    <a:ext uri="{FF2B5EF4-FFF2-40B4-BE49-F238E27FC236}">
                      <a16:creationId xmlns:a16="http://schemas.microsoft.com/office/drawing/2014/main" id="{7B8FEF0B-B44D-202F-C156-1963C1641285}"/>
                    </a:ext>
                  </a:extLst>
                </p:cNvPr>
                <p:cNvGrpSpPr/>
                <p:nvPr/>
              </p:nvGrpSpPr>
              <p:grpSpPr>
                <a:xfrm>
                  <a:off x="1363975" y="1110326"/>
                  <a:ext cx="214182" cy="390844"/>
                  <a:chOff x="1416068" y="1060448"/>
                  <a:chExt cx="214182" cy="390844"/>
                </a:xfrm>
              </p:grpSpPr>
              <p:sp>
                <p:nvSpPr>
                  <p:cNvPr id="16" name="Oval 15">
                    <a:extLst>
                      <a:ext uri="{FF2B5EF4-FFF2-40B4-BE49-F238E27FC236}">
                        <a16:creationId xmlns:a16="http://schemas.microsoft.com/office/drawing/2014/main" id="{72C8D404-8304-674D-771D-C716A51D7099}"/>
                      </a:ext>
                    </a:extLst>
                  </p:cNvPr>
                  <p:cNvSpPr/>
                  <p:nvPr/>
                </p:nvSpPr>
                <p:spPr>
                  <a:xfrm>
                    <a:off x="1416068" y="1219562"/>
                    <a:ext cx="214182" cy="86570"/>
                  </a:xfrm>
                  <a:prstGeom prst="ellipse">
                    <a:avLst/>
                  </a:prstGeom>
                  <a:solidFill>
                    <a:srgbClr val="FF0000"/>
                  </a:solidFill>
                  <a:ln>
                    <a:solidFill>
                      <a:srgbClr val="C00000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grpSp>
                <p:nvGrpSpPr>
                  <p:cNvPr id="17" name="Group 16">
                    <a:extLst>
                      <a:ext uri="{FF2B5EF4-FFF2-40B4-BE49-F238E27FC236}">
                        <a16:creationId xmlns:a16="http://schemas.microsoft.com/office/drawing/2014/main" id="{3A814ECA-4286-7167-2531-86E33DEF0D97}"/>
                      </a:ext>
                    </a:extLst>
                  </p:cNvPr>
                  <p:cNvGrpSpPr/>
                  <p:nvPr/>
                </p:nvGrpSpPr>
                <p:grpSpPr>
                  <a:xfrm>
                    <a:off x="1444558" y="1060448"/>
                    <a:ext cx="152400" cy="130244"/>
                    <a:chOff x="1444558" y="1060448"/>
                    <a:chExt cx="152400" cy="130244"/>
                  </a:xfrm>
                </p:grpSpPr>
                <p:cxnSp>
                  <p:nvCxnSpPr>
                    <p:cNvPr id="23" name="Straight Arrow Connector 22">
                      <a:extLst>
                        <a:ext uri="{FF2B5EF4-FFF2-40B4-BE49-F238E27FC236}">
                          <a16:creationId xmlns:a16="http://schemas.microsoft.com/office/drawing/2014/main" id="{B0AE4CB1-766B-342E-F2E7-6229F5363B41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V="1">
                      <a:off x="1444558" y="1116886"/>
                      <a:ext cx="0" cy="73806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stealth" w="sm" len="sm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4" name="Straight Arrow Connector 23">
                      <a:extLst>
                        <a:ext uri="{FF2B5EF4-FFF2-40B4-BE49-F238E27FC236}">
                          <a16:creationId xmlns:a16="http://schemas.microsoft.com/office/drawing/2014/main" id="{5F86990F-F41E-7645-EA71-1047CF2766B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V="1">
                      <a:off x="1596958" y="1116358"/>
                      <a:ext cx="0" cy="73806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stealth" w="sm" len="sm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5" name="Straight Arrow Connector 24">
                      <a:extLst>
                        <a:ext uri="{FF2B5EF4-FFF2-40B4-BE49-F238E27FC236}">
                          <a16:creationId xmlns:a16="http://schemas.microsoft.com/office/drawing/2014/main" id="{CB74C2C5-7A9A-1443-D56E-27C343D81E0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V="1">
                      <a:off x="1523152" y="1060448"/>
                      <a:ext cx="0" cy="126002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stealth" w="sm" len="sm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8" name="Group 17">
                    <a:extLst>
                      <a:ext uri="{FF2B5EF4-FFF2-40B4-BE49-F238E27FC236}">
                        <a16:creationId xmlns:a16="http://schemas.microsoft.com/office/drawing/2014/main" id="{86E19253-FFE6-8ED0-B271-9270EEC40D90}"/>
                      </a:ext>
                    </a:extLst>
                  </p:cNvPr>
                  <p:cNvGrpSpPr/>
                  <p:nvPr/>
                </p:nvGrpSpPr>
                <p:grpSpPr>
                  <a:xfrm rot="10800000">
                    <a:off x="1447402" y="1321048"/>
                    <a:ext cx="152400" cy="130244"/>
                    <a:chOff x="1444558" y="1060448"/>
                    <a:chExt cx="152400" cy="130244"/>
                  </a:xfrm>
                </p:grpSpPr>
                <p:cxnSp>
                  <p:nvCxnSpPr>
                    <p:cNvPr id="19" name="Straight Arrow Connector 18">
                      <a:extLst>
                        <a:ext uri="{FF2B5EF4-FFF2-40B4-BE49-F238E27FC236}">
                          <a16:creationId xmlns:a16="http://schemas.microsoft.com/office/drawing/2014/main" id="{0D074B26-61E6-CF9C-2506-BC1AA4A40D2C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V="1">
                      <a:off x="1444558" y="1116886"/>
                      <a:ext cx="0" cy="73806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stealth" w="sm" len="sm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0" name="Straight Arrow Connector 19">
                      <a:extLst>
                        <a:ext uri="{FF2B5EF4-FFF2-40B4-BE49-F238E27FC236}">
                          <a16:creationId xmlns:a16="http://schemas.microsoft.com/office/drawing/2014/main" id="{634DF83C-95B7-E9A2-E295-7E6BFE3D7D6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V="1">
                      <a:off x="1596958" y="1116358"/>
                      <a:ext cx="0" cy="73806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stealth" w="sm" len="sm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2" name="Straight Arrow Connector 21">
                      <a:extLst>
                        <a:ext uri="{FF2B5EF4-FFF2-40B4-BE49-F238E27FC236}">
                          <a16:creationId xmlns:a16="http://schemas.microsoft.com/office/drawing/2014/main" id="{7E3543DF-E121-9BCC-A506-8F9E1933385C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V="1">
                      <a:off x="1523152" y="1060448"/>
                      <a:ext cx="0" cy="126002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stealth" w="sm" len="sm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8456C718-B410-72C8-AF17-126C20412D40}"/>
                    </a:ext>
                  </a:extLst>
                </p:cNvPr>
                <p:cNvSpPr txBox="1"/>
                <p:nvPr/>
              </p:nvSpPr>
              <p:spPr>
                <a:xfrm>
                  <a:off x="1664208" y="1130044"/>
                  <a:ext cx="231154" cy="21544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l-GR" sz="800" dirty="0">
                      <a:solidFill>
                        <a:srgbClr val="C00000"/>
                      </a:solidFill>
                    </a:rPr>
                    <a:t>γ</a:t>
                  </a:r>
                  <a:endParaRPr lang="en-US" sz="800" dirty="0">
                    <a:solidFill>
                      <a:srgbClr val="C00000"/>
                    </a:solidFill>
                  </a:endParaRPr>
                </a:p>
              </p:txBody>
            </p:sp>
            <p:cxnSp>
              <p:nvCxnSpPr>
                <p:cNvPr id="11" name="Straight Arrow Connector 10">
                  <a:extLst>
                    <a:ext uri="{FF2B5EF4-FFF2-40B4-BE49-F238E27FC236}">
                      <a16:creationId xmlns:a16="http://schemas.microsoft.com/office/drawing/2014/main" id="{A242FB62-3159-EF76-2810-0DAED20FF54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627989" y="1312725"/>
                  <a:ext cx="330302" cy="0"/>
                </a:xfrm>
                <a:prstGeom prst="straightConnector1">
                  <a:avLst/>
                </a:prstGeom>
                <a:ln>
                  <a:solidFill>
                    <a:srgbClr val="C00000"/>
                  </a:solidFill>
                  <a:tailEnd type="triangle" w="sm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5" name="TextBox 14">
                  <a:extLst>
                    <a:ext uri="{FF2B5EF4-FFF2-40B4-BE49-F238E27FC236}">
                      <a16:creationId xmlns:a16="http://schemas.microsoft.com/office/drawing/2014/main" id="{07F8795B-FDBA-AB4D-4D3E-B8453D4CA863}"/>
                    </a:ext>
                  </a:extLst>
                </p:cNvPr>
                <p:cNvSpPr txBox="1"/>
                <p:nvPr/>
              </p:nvSpPr>
              <p:spPr>
                <a:xfrm>
                  <a:off x="762244" y="863494"/>
                  <a:ext cx="683200" cy="27699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200" dirty="0">
                      <a:solidFill>
                        <a:srgbClr val="C00000"/>
                      </a:solidFill>
                    </a:rPr>
                    <a:t>e</a:t>
                  </a:r>
                  <a:r>
                    <a:rPr lang="en-US" sz="1200" baseline="30000" dirty="0">
                      <a:solidFill>
                        <a:srgbClr val="C00000"/>
                      </a:solidFill>
                    </a:rPr>
                    <a:t>-</a:t>
                  </a:r>
                  <a:r>
                    <a:rPr lang="en-US" sz="1200" dirty="0">
                      <a:solidFill>
                        <a:srgbClr val="C00000"/>
                      </a:solidFill>
                    </a:rPr>
                    <a:t> beam</a:t>
                  </a:r>
                </a:p>
              </p:txBody>
            </p:sp>
          </p:grpSp>
          <p:grpSp>
            <p:nvGrpSpPr>
              <p:cNvPr id="45" name="Group 44">
                <a:extLst>
                  <a:ext uri="{FF2B5EF4-FFF2-40B4-BE49-F238E27FC236}">
                    <a16:creationId xmlns:a16="http://schemas.microsoft.com/office/drawing/2014/main" id="{7BD1799E-3CF8-8A50-42D8-9ECAF4AD1BDD}"/>
                  </a:ext>
                </a:extLst>
              </p:cNvPr>
              <p:cNvGrpSpPr/>
              <p:nvPr/>
            </p:nvGrpSpPr>
            <p:grpSpPr>
              <a:xfrm>
                <a:off x="2670944" y="1991773"/>
                <a:ext cx="162790" cy="297062"/>
                <a:chOff x="1416068" y="1060448"/>
                <a:chExt cx="214182" cy="390844"/>
              </a:xfrm>
            </p:grpSpPr>
            <p:sp>
              <p:nvSpPr>
                <p:cNvPr id="49" name="Oval 48">
                  <a:extLst>
                    <a:ext uri="{FF2B5EF4-FFF2-40B4-BE49-F238E27FC236}">
                      <a16:creationId xmlns:a16="http://schemas.microsoft.com/office/drawing/2014/main" id="{29D1E378-756D-DE30-2478-46822806D286}"/>
                    </a:ext>
                  </a:extLst>
                </p:cNvPr>
                <p:cNvSpPr/>
                <p:nvPr/>
              </p:nvSpPr>
              <p:spPr>
                <a:xfrm>
                  <a:off x="1416068" y="1219562"/>
                  <a:ext cx="214182" cy="8657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50" name="Group 49">
                  <a:extLst>
                    <a:ext uri="{FF2B5EF4-FFF2-40B4-BE49-F238E27FC236}">
                      <a16:creationId xmlns:a16="http://schemas.microsoft.com/office/drawing/2014/main" id="{0F0B8219-0981-7B81-DE5F-A1E22BE44EEE}"/>
                    </a:ext>
                  </a:extLst>
                </p:cNvPr>
                <p:cNvGrpSpPr/>
                <p:nvPr/>
              </p:nvGrpSpPr>
              <p:grpSpPr>
                <a:xfrm>
                  <a:off x="1444558" y="1060448"/>
                  <a:ext cx="152400" cy="130244"/>
                  <a:chOff x="1444558" y="1060448"/>
                  <a:chExt cx="152400" cy="130244"/>
                </a:xfrm>
              </p:grpSpPr>
              <p:cxnSp>
                <p:nvCxnSpPr>
                  <p:cNvPr id="55" name="Straight Arrow Connector 54">
                    <a:extLst>
                      <a:ext uri="{FF2B5EF4-FFF2-40B4-BE49-F238E27FC236}">
                        <a16:creationId xmlns:a16="http://schemas.microsoft.com/office/drawing/2014/main" id="{5E0E3EF1-714B-D57E-F328-F18A68ED8E2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444558" y="1116886"/>
                    <a:ext cx="0" cy="73806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stealth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6" name="Straight Arrow Connector 55">
                    <a:extLst>
                      <a:ext uri="{FF2B5EF4-FFF2-40B4-BE49-F238E27FC236}">
                        <a16:creationId xmlns:a16="http://schemas.microsoft.com/office/drawing/2014/main" id="{7746DD1D-5796-2307-2645-5E98DBD6EE8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596958" y="1116358"/>
                    <a:ext cx="0" cy="73806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stealth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7" name="Straight Arrow Connector 56">
                    <a:extLst>
                      <a:ext uri="{FF2B5EF4-FFF2-40B4-BE49-F238E27FC236}">
                        <a16:creationId xmlns:a16="http://schemas.microsoft.com/office/drawing/2014/main" id="{0899527C-2C3D-F990-FB07-0347A9AF919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523152" y="1060448"/>
                    <a:ext cx="0" cy="126002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stealth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1" name="Group 50">
                  <a:extLst>
                    <a:ext uri="{FF2B5EF4-FFF2-40B4-BE49-F238E27FC236}">
                      <a16:creationId xmlns:a16="http://schemas.microsoft.com/office/drawing/2014/main" id="{D7190FC7-DE83-26BA-CAD6-E0D521929038}"/>
                    </a:ext>
                  </a:extLst>
                </p:cNvPr>
                <p:cNvGrpSpPr/>
                <p:nvPr/>
              </p:nvGrpSpPr>
              <p:grpSpPr>
                <a:xfrm rot="10800000">
                  <a:off x="1447402" y="1321048"/>
                  <a:ext cx="152400" cy="130244"/>
                  <a:chOff x="1444558" y="1060448"/>
                  <a:chExt cx="152400" cy="130244"/>
                </a:xfrm>
              </p:grpSpPr>
              <p:cxnSp>
                <p:nvCxnSpPr>
                  <p:cNvPr id="52" name="Straight Arrow Connector 51">
                    <a:extLst>
                      <a:ext uri="{FF2B5EF4-FFF2-40B4-BE49-F238E27FC236}">
                        <a16:creationId xmlns:a16="http://schemas.microsoft.com/office/drawing/2014/main" id="{1671D3A0-D925-B9C6-FDFA-D745FC50F19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444558" y="1116886"/>
                    <a:ext cx="0" cy="73806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stealth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3" name="Straight Arrow Connector 52">
                    <a:extLst>
                      <a:ext uri="{FF2B5EF4-FFF2-40B4-BE49-F238E27FC236}">
                        <a16:creationId xmlns:a16="http://schemas.microsoft.com/office/drawing/2014/main" id="{A8E81551-CEC7-19C9-17E9-153AFE51607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596958" y="1116358"/>
                    <a:ext cx="0" cy="73806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stealth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4" name="Straight Arrow Connector 53">
                    <a:extLst>
                      <a:ext uri="{FF2B5EF4-FFF2-40B4-BE49-F238E27FC236}">
                        <a16:creationId xmlns:a16="http://schemas.microsoft.com/office/drawing/2014/main" id="{B26197CA-E399-9328-CFB8-7D885658688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523152" y="1060448"/>
                    <a:ext cx="0" cy="126002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stealth" w="sm" len="sm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id="{7B4043CA-15BF-51C1-046F-7CE5D3AC3484}"/>
                </a:ext>
              </a:extLst>
            </p:cNvPr>
            <p:cNvGrpSpPr/>
            <p:nvPr/>
          </p:nvGrpSpPr>
          <p:grpSpPr>
            <a:xfrm>
              <a:off x="2570651" y="2893172"/>
              <a:ext cx="348435" cy="1234717"/>
              <a:chOff x="2570651" y="2893172"/>
              <a:chExt cx="348435" cy="1234717"/>
            </a:xfrm>
          </p:grpSpPr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D40FD741-5A06-DA41-395D-BCAB162AA1FB}"/>
                  </a:ext>
                </a:extLst>
              </p:cNvPr>
              <p:cNvSpPr/>
              <p:nvPr/>
            </p:nvSpPr>
            <p:spPr>
              <a:xfrm rot="1974162">
                <a:off x="2658788" y="2893172"/>
                <a:ext cx="132314" cy="1234717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  <a:alpha val="70152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grpSp>
            <p:nvGrpSpPr>
              <p:cNvPr id="71" name="Group 70">
                <a:extLst>
                  <a:ext uri="{FF2B5EF4-FFF2-40B4-BE49-F238E27FC236}">
                    <a16:creationId xmlns:a16="http://schemas.microsoft.com/office/drawing/2014/main" id="{C9F66103-CD4E-BD0C-BBB7-7ADCB288D9D7}"/>
                  </a:ext>
                </a:extLst>
              </p:cNvPr>
              <p:cNvGrpSpPr/>
              <p:nvPr/>
            </p:nvGrpSpPr>
            <p:grpSpPr>
              <a:xfrm>
                <a:off x="2570651" y="3524267"/>
                <a:ext cx="70435" cy="346224"/>
                <a:chOff x="2570651" y="3524267"/>
                <a:chExt cx="70435" cy="346224"/>
              </a:xfrm>
            </p:grpSpPr>
            <p:sp>
              <p:nvSpPr>
                <p:cNvPr id="68" name="Right Triangle 67">
                  <a:extLst>
                    <a:ext uri="{FF2B5EF4-FFF2-40B4-BE49-F238E27FC236}">
                      <a16:creationId xmlns:a16="http://schemas.microsoft.com/office/drawing/2014/main" id="{DE4D0A7C-D2E5-8A27-17EA-9C316B1F8383}"/>
                    </a:ext>
                  </a:extLst>
                </p:cNvPr>
                <p:cNvSpPr/>
                <p:nvPr/>
              </p:nvSpPr>
              <p:spPr>
                <a:xfrm rot="5400000">
                  <a:off x="2551498" y="3781797"/>
                  <a:ext cx="107847" cy="69541"/>
                </a:xfrm>
                <a:prstGeom prst="rtTriangle">
                  <a:avLst/>
                </a:prstGeom>
                <a:solidFill>
                  <a:srgbClr val="8D1743"/>
                </a:solidFill>
                <a:ln>
                  <a:solidFill>
                    <a:srgbClr val="8D1743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9" name="Right Triangle 68">
                  <a:extLst>
                    <a:ext uri="{FF2B5EF4-FFF2-40B4-BE49-F238E27FC236}">
                      <a16:creationId xmlns:a16="http://schemas.microsoft.com/office/drawing/2014/main" id="{08FB7BB8-AF18-B895-8832-6845853E516F}"/>
                    </a:ext>
                  </a:extLst>
                </p:cNvPr>
                <p:cNvSpPr/>
                <p:nvPr/>
              </p:nvSpPr>
              <p:spPr>
                <a:xfrm rot="16200000">
                  <a:off x="2554152" y="3541659"/>
                  <a:ext cx="103362" cy="68578"/>
                </a:xfrm>
                <a:prstGeom prst="rtTriangle">
                  <a:avLst/>
                </a:prstGeom>
                <a:solidFill>
                  <a:srgbClr val="8D1743"/>
                </a:solidFill>
                <a:ln>
                  <a:solidFill>
                    <a:srgbClr val="8D1743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0" name="Rectangle 69">
                  <a:extLst>
                    <a:ext uri="{FF2B5EF4-FFF2-40B4-BE49-F238E27FC236}">
                      <a16:creationId xmlns:a16="http://schemas.microsoft.com/office/drawing/2014/main" id="{0B548E30-0F33-7E2E-8485-FC071DEBA26B}"/>
                    </a:ext>
                  </a:extLst>
                </p:cNvPr>
                <p:cNvSpPr/>
                <p:nvPr/>
              </p:nvSpPr>
              <p:spPr>
                <a:xfrm>
                  <a:off x="2571544" y="3629536"/>
                  <a:ext cx="69542" cy="129431"/>
                </a:xfrm>
                <a:prstGeom prst="rect">
                  <a:avLst/>
                </a:prstGeom>
                <a:solidFill>
                  <a:srgbClr val="8D1743"/>
                </a:solidFill>
                <a:ln>
                  <a:solidFill>
                    <a:srgbClr val="8D1743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2" name="Group 71">
                <a:extLst>
                  <a:ext uri="{FF2B5EF4-FFF2-40B4-BE49-F238E27FC236}">
                    <a16:creationId xmlns:a16="http://schemas.microsoft.com/office/drawing/2014/main" id="{7DD10F4D-83EE-6CE3-C9FE-A3F00F591331}"/>
                  </a:ext>
                </a:extLst>
              </p:cNvPr>
              <p:cNvGrpSpPr/>
              <p:nvPr/>
            </p:nvGrpSpPr>
            <p:grpSpPr>
              <a:xfrm>
                <a:off x="2847775" y="3097444"/>
                <a:ext cx="71311" cy="346224"/>
                <a:chOff x="2568881" y="3524267"/>
                <a:chExt cx="71311" cy="346224"/>
              </a:xfrm>
              <a:solidFill>
                <a:srgbClr val="002060"/>
              </a:solidFill>
            </p:grpSpPr>
            <p:sp>
              <p:nvSpPr>
                <p:cNvPr id="73" name="Right Triangle 72">
                  <a:extLst>
                    <a:ext uri="{FF2B5EF4-FFF2-40B4-BE49-F238E27FC236}">
                      <a16:creationId xmlns:a16="http://schemas.microsoft.com/office/drawing/2014/main" id="{480C0FC4-8DE0-54D4-BBF1-AAA0A3EEF119}"/>
                    </a:ext>
                  </a:extLst>
                </p:cNvPr>
                <p:cNvSpPr/>
                <p:nvPr/>
              </p:nvSpPr>
              <p:spPr>
                <a:xfrm rot="5400000">
                  <a:off x="2551498" y="3781797"/>
                  <a:ext cx="107847" cy="69541"/>
                </a:xfrm>
                <a:prstGeom prst="rtTriangle">
                  <a:avLst/>
                </a:prstGeom>
                <a:grpFill/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4" name="Right Triangle 73">
                  <a:extLst>
                    <a:ext uri="{FF2B5EF4-FFF2-40B4-BE49-F238E27FC236}">
                      <a16:creationId xmlns:a16="http://schemas.microsoft.com/office/drawing/2014/main" id="{890C583B-0A10-7465-2124-E22C2049EAE6}"/>
                    </a:ext>
                  </a:extLst>
                </p:cNvPr>
                <p:cNvSpPr/>
                <p:nvPr/>
              </p:nvSpPr>
              <p:spPr>
                <a:xfrm rot="16200000">
                  <a:off x="2554152" y="3541659"/>
                  <a:ext cx="103362" cy="68578"/>
                </a:xfrm>
                <a:prstGeom prst="rtTriangle">
                  <a:avLst/>
                </a:prstGeom>
                <a:grpFill/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5" name="Rectangle 74">
                  <a:extLst>
                    <a:ext uri="{FF2B5EF4-FFF2-40B4-BE49-F238E27FC236}">
                      <a16:creationId xmlns:a16="http://schemas.microsoft.com/office/drawing/2014/main" id="{629C4F91-1944-D006-96AD-BAC194EB9311}"/>
                    </a:ext>
                  </a:extLst>
                </p:cNvPr>
                <p:cNvSpPr/>
                <p:nvPr/>
              </p:nvSpPr>
              <p:spPr>
                <a:xfrm>
                  <a:off x="2568881" y="3629536"/>
                  <a:ext cx="69542" cy="129431"/>
                </a:xfrm>
                <a:prstGeom prst="rect">
                  <a:avLst/>
                </a:prstGeom>
                <a:grpFill/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7419D27C-7E22-3CA7-D5F1-A2B364F2AA08}"/>
                </a:ext>
              </a:extLst>
            </p:cNvPr>
            <p:cNvGrpSpPr/>
            <p:nvPr/>
          </p:nvGrpSpPr>
          <p:grpSpPr>
            <a:xfrm rot="21352175">
              <a:off x="3434296" y="3843402"/>
              <a:ext cx="836819" cy="788085"/>
              <a:chOff x="3263861" y="3787477"/>
              <a:chExt cx="836819" cy="788085"/>
            </a:xfrm>
          </p:grpSpPr>
          <p:sp>
            <p:nvSpPr>
              <p:cNvPr id="76" name="Diagonal Stripe 75">
                <a:extLst>
                  <a:ext uri="{FF2B5EF4-FFF2-40B4-BE49-F238E27FC236}">
                    <a16:creationId xmlns:a16="http://schemas.microsoft.com/office/drawing/2014/main" id="{0938EE04-A4D0-0467-8B51-EAF5CEEC6102}"/>
                  </a:ext>
                </a:extLst>
              </p:cNvPr>
              <p:cNvSpPr/>
              <p:nvPr/>
            </p:nvSpPr>
            <p:spPr>
              <a:xfrm rot="10370212">
                <a:off x="3263861" y="3787477"/>
                <a:ext cx="489550" cy="515440"/>
              </a:xfrm>
              <a:prstGeom prst="diagStrip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77" name="Rectangle 76">
                <a:extLst>
                  <a:ext uri="{FF2B5EF4-FFF2-40B4-BE49-F238E27FC236}">
                    <a16:creationId xmlns:a16="http://schemas.microsoft.com/office/drawing/2014/main" id="{811DCC00-E7A0-B687-BCB2-551E074C97CB}"/>
                  </a:ext>
                </a:extLst>
              </p:cNvPr>
              <p:cNvSpPr/>
              <p:nvPr/>
            </p:nvSpPr>
            <p:spPr>
              <a:xfrm rot="18422784">
                <a:off x="3562523" y="4037406"/>
                <a:ext cx="554557" cy="521756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79" name="Oval 78">
              <a:extLst>
                <a:ext uri="{FF2B5EF4-FFF2-40B4-BE49-F238E27FC236}">
                  <a16:creationId xmlns:a16="http://schemas.microsoft.com/office/drawing/2014/main" id="{1F03FC7D-E9AA-C3F5-72B5-E3B3B33C5E07}"/>
                </a:ext>
              </a:extLst>
            </p:cNvPr>
            <p:cNvSpPr/>
            <p:nvPr/>
          </p:nvSpPr>
          <p:spPr>
            <a:xfrm rot="1895775">
              <a:off x="3047329" y="3202042"/>
              <a:ext cx="126175" cy="1149069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F5149DC4-03D5-1D7E-50D6-81F403B45670}"/>
                </a:ext>
              </a:extLst>
            </p:cNvPr>
            <p:cNvSpPr txBox="1"/>
            <p:nvPr/>
          </p:nvSpPr>
          <p:spPr>
            <a:xfrm>
              <a:off x="2389536" y="4207761"/>
              <a:ext cx="72795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solidFill>
                    <a:schemeClr val="accent1">
                      <a:lumMod val="75000"/>
                    </a:schemeClr>
                  </a:solidFill>
                </a:rPr>
                <a:t>Polarizer</a:t>
              </a:r>
            </a:p>
          </p:txBody>
        </p:sp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588C0804-535C-E659-DFFA-C5003B84D065}"/>
                </a:ext>
              </a:extLst>
            </p:cNvPr>
            <p:cNvGrpSpPr/>
            <p:nvPr/>
          </p:nvGrpSpPr>
          <p:grpSpPr>
            <a:xfrm>
              <a:off x="3273509" y="3353959"/>
              <a:ext cx="349329" cy="1234717"/>
              <a:chOff x="2570651" y="2893172"/>
              <a:chExt cx="349329" cy="1234717"/>
            </a:xfrm>
          </p:grpSpPr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49CE441A-3CFE-D6BE-A68E-7B0C93F13CF9}"/>
                  </a:ext>
                </a:extLst>
              </p:cNvPr>
              <p:cNvSpPr/>
              <p:nvPr/>
            </p:nvSpPr>
            <p:spPr>
              <a:xfrm rot="1974162">
                <a:off x="2658788" y="2893172"/>
                <a:ext cx="132314" cy="1234717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  <a:alpha val="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93" name="Group 92">
                <a:extLst>
                  <a:ext uri="{FF2B5EF4-FFF2-40B4-BE49-F238E27FC236}">
                    <a16:creationId xmlns:a16="http://schemas.microsoft.com/office/drawing/2014/main" id="{EB309805-8993-B0F6-6D42-B1EB7BEE9718}"/>
                  </a:ext>
                </a:extLst>
              </p:cNvPr>
              <p:cNvGrpSpPr/>
              <p:nvPr/>
            </p:nvGrpSpPr>
            <p:grpSpPr>
              <a:xfrm>
                <a:off x="2570651" y="3524267"/>
                <a:ext cx="70435" cy="346224"/>
                <a:chOff x="2570651" y="3524267"/>
                <a:chExt cx="70435" cy="346224"/>
              </a:xfrm>
            </p:grpSpPr>
            <p:sp>
              <p:nvSpPr>
                <p:cNvPr id="98" name="Right Triangle 97">
                  <a:extLst>
                    <a:ext uri="{FF2B5EF4-FFF2-40B4-BE49-F238E27FC236}">
                      <a16:creationId xmlns:a16="http://schemas.microsoft.com/office/drawing/2014/main" id="{2DEB75EF-FD8C-93F3-5221-247F034D02C3}"/>
                    </a:ext>
                  </a:extLst>
                </p:cNvPr>
                <p:cNvSpPr/>
                <p:nvPr/>
              </p:nvSpPr>
              <p:spPr>
                <a:xfrm rot="5400000">
                  <a:off x="2551498" y="3781797"/>
                  <a:ext cx="107847" cy="69541"/>
                </a:xfrm>
                <a:prstGeom prst="rtTriangle">
                  <a:avLst/>
                </a:prstGeom>
                <a:solidFill>
                  <a:srgbClr val="8D1743"/>
                </a:solidFill>
                <a:ln>
                  <a:solidFill>
                    <a:srgbClr val="8D1743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9" name="Right Triangle 98">
                  <a:extLst>
                    <a:ext uri="{FF2B5EF4-FFF2-40B4-BE49-F238E27FC236}">
                      <a16:creationId xmlns:a16="http://schemas.microsoft.com/office/drawing/2014/main" id="{A577D3FA-5A5D-BE63-08DD-870DF9457E24}"/>
                    </a:ext>
                  </a:extLst>
                </p:cNvPr>
                <p:cNvSpPr/>
                <p:nvPr/>
              </p:nvSpPr>
              <p:spPr>
                <a:xfrm rot="16200000">
                  <a:off x="2554152" y="3541659"/>
                  <a:ext cx="103362" cy="68578"/>
                </a:xfrm>
                <a:prstGeom prst="rtTriangle">
                  <a:avLst/>
                </a:prstGeom>
                <a:solidFill>
                  <a:srgbClr val="8D1743"/>
                </a:solidFill>
                <a:ln>
                  <a:solidFill>
                    <a:srgbClr val="8D1743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0" name="Rectangle 99">
                  <a:extLst>
                    <a:ext uri="{FF2B5EF4-FFF2-40B4-BE49-F238E27FC236}">
                      <a16:creationId xmlns:a16="http://schemas.microsoft.com/office/drawing/2014/main" id="{AAA9E876-A332-457E-20ED-8580D6120677}"/>
                    </a:ext>
                  </a:extLst>
                </p:cNvPr>
                <p:cNvSpPr/>
                <p:nvPr/>
              </p:nvSpPr>
              <p:spPr>
                <a:xfrm>
                  <a:off x="2571544" y="3629536"/>
                  <a:ext cx="69542" cy="129431"/>
                </a:xfrm>
                <a:prstGeom prst="rect">
                  <a:avLst/>
                </a:prstGeom>
                <a:solidFill>
                  <a:srgbClr val="8D1743"/>
                </a:solidFill>
                <a:ln>
                  <a:solidFill>
                    <a:srgbClr val="8D1743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94" name="Group 93">
                <a:extLst>
                  <a:ext uri="{FF2B5EF4-FFF2-40B4-BE49-F238E27FC236}">
                    <a16:creationId xmlns:a16="http://schemas.microsoft.com/office/drawing/2014/main" id="{9675CC8D-D6E5-2C5C-EE66-72E5E2362CFE}"/>
                  </a:ext>
                </a:extLst>
              </p:cNvPr>
              <p:cNvGrpSpPr/>
              <p:nvPr/>
            </p:nvGrpSpPr>
            <p:grpSpPr>
              <a:xfrm>
                <a:off x="2849545" y="3097444"/>
                <a:ext cx="70435" cy="346224"/>
                <a:chOff x="2570651" y="3524267"/>
                <a:chExt cx="70435" cy="346224"/>
              </a:xfrm>
              <a:solidFill>
                <a:srgbClr val="002060"/>
              </a:solidFill>
            </p:grpSpPr>
            <p:sp>
              <p:nvSpPr>
                <p:cNvPr id="95" name="Right Triangle 94">
                  <a:extLst>
                    <a:ext uri="{FF2B5EF4-FFF2-40B4-BE49-F238E27FC236}">
                      <a16:creationId xmlns:a16="http://schemas.microsoft.com/office/drawing/2014/main" id="{73D08C3A-3BD4-301F-45AF-7E46088E629D}"/>
                    </a:ext>
                  </a:extLst>
                </p:cNvPr>
                <p:cNvSpPr/>
                <p:nvPr/>
              </p:nvSpPr>
              <p:spPr>
                <a:xfrm rot="5400000">
                  <a:off x="2551498" y="3781797"/>
                  <a:ext cx="107847" cy="69541"/>
                </a:xfrm>
                <a:prstGeom prst="rtTriangle">
                  <a:avLst/>
                </a:prstGeom>
                <a:grpFill/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6" name="Right Triangle 95">
                  <a:extLst>
                    <a:ext uri="{FF2B5EF4-FFF2-40B4-BE49-F238E27FC236}">
                      <a16:creationId xmlns:a16="http://schemas.microsoft.com/office/drawing/2014/main" id="{B5A530A8-3572-87DC-8DD8-8688494F24A0}"/>
                    </a:ext>
                  </a:extLst>
                </p:cNvPr>
                <p:cNvSpPr/>
                <p:nvPr/>
              </p:nvSpPr>
              <p:spPr>
                <a:xfrm rot="16200000">
                  <a:off x="2554152" y="3541659"/>
                  <a:ext cx="103362" cy="68578"/>
                </a:xfrm>
                <a:prstGeom prst="rtTriangle">
                  <a:avLst/>
                </a:prstGeom>
                <a:grpFill/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7" name="Rectangle 96">
                  <a:extLst>
                    <a:ext uri="{FF2B5EF4-FFF2-40B4-BE49-F238E27FC236}">
                      <a16:creationId xmlns:a16="http://schemas.microsoft.com/office/drawing/2014/main" id="{1FF65F7B-0910-2D37-A442-ACD708FADE84}"/>
                    </a:ext>
                  </a:extLst>
                </p:cNvPr>
                <p:cNvSpPr/>
                <p:nvPr/>
              </p:nvSpPr>
              <p:spPr>
                <a:xfrm>
                  <a:off x="2571544" y="3629536"/>
                  <a:ext cx="69542" cy="129431"/>
                </a:xfrm>
                <a:prstGeom prst="rect">
                  <a:avLst/>
                </a:prstGeom>
                <a:grpFill/>
                <a:ln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C30114CF-FF55-F6B6-FDEB-215529B34064}"/>
                </a:ext>
              </a:extLst>
            </p:cNvPr>
            <p:cNvSpPr txBox="1"/>
            <p:nvPr/>
          </p:nvSpPr>
          <p:spPr>
            <a:xfrm>
              <a:off x="1905929" y="4525586"/>
              <a:ext cx="106715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accent6">
                      <a:lumMod val="75000"/>
                    </a:schemeClr>
                  </a:solidFill>
                </a:rPr>
                <a:t>Vertically  Polarized</a:t>
              </a:r>
            </a:p>
          </p:txBody>
        </p:sp>
        <p:cxnSp>
          <p:nvCxnSpPr>
            <p:cNvPr id="102" name="Straight Arrow Connector 101">
              <a:extLst>
                <a:ext uri="{FF2B5EF4-FFF2-40B4-BE49-F238E27FC236}">
                  <a16:creationId xmlns:a16="http://schemas.microsoft.com/office/drawing/2014/main" id="{25011A71-68D3-6A8D-C631-F18A73E048E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743163" y="4277354"/>
              <a:ext cx="501591" cy="319537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FCE9E7F0-4C86-692A-1D5D-F527C40A5AE4}"/>
              </a:ext>
            </a:extLst>
          </p:cNvPr>
          <p:cNvGrpSpPr/>
          <p:nvPr/>
        </p:nvGrpSpPr>
        <p:grpSpPr>
          <a:xfrm>
            <a:off x="4936439" y="529212"/>
            <a:ext cx="3797435" cy="3213377"/>
            <a:chOff x="4936439" y="773583"/>
            <a:chExt cx="3797435" cy="3213377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E87064DD-4904-4CC4-68E1-E92A3239D6F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980089" y="1251351"/>
              <a:ext cx="3733800" cy="2654300"/>
            </a:xfrm>
            <a:prstGeom prst="rect">
              <a:avLst/>
            </a:prstGeom>
          </p:spPr>
        </p:pic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777EAFB6-A7A8-4E1F-A0DC-FF186235E642}"/>
                </a:ext>
              </a:extLst>
            </p:cNvPr>
            <p:cNvSpPr/>
            <p:nvPr/>
          </p:nvSpPr>
          <p:spPr>
            <a:xfrm>
              <a:off x="4936439" y="1170043"/>
              <a:ext cx="3797435" cy="2816917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id="{EEF96AF3-CB3A-7CAE-B0AD-4D43CC874339}"/>
                </a:ext>
              </a:extLst>
            </p:cNvPr>
            <p:cNvSpPr txBox="1"/>
            <p:nvPr/>
          </p:nvSpPr>
          <p:spPr>
            <a:xfrm>
              <a:off x="5876084" y="773583"/>
              <a:ext cx="18015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Image on camera</a:t>
              </a:r>
            </a:p>
          </p:txBody>
        </p:sp>
        <p:cxnSp>
          <p:nvCxnSpPr>
            <p:cNvPr id="114" name="Straight Arrow Connector 113">
              <a:extLst>
                <a:ext uri="{FF2B5EF4-FFF2-40B4-BE49-F238E27FC236}">
                  <a16:creationId xmlns:a16="http://schemas.microsoft.com/office/drawing/2014/main" id="{FE76A152-5D24-799B-F215-FAA1E6D05F3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73397" y="2221091"/>
              <a:ext cx="354376" cy="336093"/>
            </a:xfrm>
            <a:prstGeom prst="straightConnector1">
              <a:avLst/>
            </a:prstGeom>
            <a:ln w="12700">
              <a:solidFill>
                <a:schemeClr val="accent1">
                  <a:lumMod val="40000"/>
                  <a:lumOff val="60000"/>
                </a:schemeClr>
              </a:solidFill>
              <a:tailEnd type="triangle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02810A3F-2A41-901C-F98A-12089AF2250B}"/>
                </a:ext>
              </a:extLst>
            </p:cNvPr>
            <p:cNvSpPr txBox="1"/>
            <p:nvPr/>
          </p:nvSpPr>
          <p:spPr>
            <a:xfrm>
              <a:off x="7051412" y="1908540"/>
              <a:ext cx="77296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chemeClr val="accent1">
                      <a:lumMod val="40000"/>
                      <a:lumOff val="60000"/>
                    </a:schemeClr>
                  </a:solidFill>
                </a:rPr>
                <a:t>Witness</a:t>
              </a:r>
            </a:p>
          </p:txBody>
        </p:sp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7323DD29-AE7F-3D3B-A9A7-181856E700AF}"/>
                </a:ext>
              </a:extLst>
            </p:cNvPr>
            <p:cNvSpPr txBox="1"/>
            <p:nvPr/>
          </p:nvSpPr>
          <p:spPr>
            <a:xfrm>
              <a:off x="5360741" y="1697339"/>
              <a:ext cx="56925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chemeClr val="accent1">
                      <a:lumMod val="40000"/>
                      <a:lumOff val="60000"/>
                    </a:schemeClr>
                  </a:solidFill>
                </a:rPr>
                <a:t>Drive</a:t>
              </a:r>
            </a:p>
          </p:txBody>
        </p:sp>
        <p:cxnSp>
          <p:nvCxnSpPr>
            <p:cNvPr id="118" name="Straight Arrow Connector 117">
              <a:extLst>
                <a:ext uri="{FF2B5EF4-FFF2-40B4-BE49-F238E27FC236}">
                  <a16:creationId xmlns:a16="http://schemas.microsoft.com/office/drawing/2014/main" id="{5F756729-011E-7426-11B1-F0BBE3F86240}"/>
                </a:ext>
              </a:extLst>
            </p:cNvPr>
            <p:cNvCxnSpPr>
              <a:cxnSpLocks/>
            </p:cNvCxnSpPr>
            <p:nvPr/>
          </p:nvCxnSpPr>
          <p:spPr>
            <a:xfrm>
              <a:off x="5831729" y="1968315"/>
              <a:ext cx="342794" cy="292212"/>
            </a:xfrm>
            <a:prstGeom prst="straightConnector1">
              <a:avLst/>
            </a:prstGeom>
            <a:ln w="12700">
              <a:solidFill>
                <a:schemeClr val="accent1">
                  <a:lumMod val="40000"/>
                  <a:lumOff val="60000"/>
                </a:schemeClr>
              </a:solidFill>
              <a:tailEnd type="triangle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1" name="TextBox 120">
            <a:extLst>
              <a:ext uri="{FF2B5EF4-FFF2-40B4-BE49-F238E27FC236}">
                <a16:creationId xmlns:a16="http://schemas.microsoft.com/office/drawing/2014/main" id="{6A8B4C8E-CDE0-788A-BB5A-D1135256A546}"/>
              </a:ext>
            </a:extLst>
          </p:cNvPr>
          <p:cNvSpPr txBox="1"/>
          <p:nvPr/>
        </p:nvSpPr>
        <p:spPr>
          <a:xfrm>
            <a:off x="3482234" y="4062975"/>
            <a:ext cx="10856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CMOS Camera</a:t>
            </a:r>
          </a:p>
        </p:txBody>
      </p:sp>
      <p:cxnSp>
        <p:nvCxnSpPr>
          <p:cNvPr id="124" name="Straight Connector 123">
            <a:extLst>
              <a:ext uri="{FF2B5EF4-FFF2-40B4-BE49-F238E27FC236}">
                <a16:creationId xmlns:a16="http://schemas.microsoft.com/office/drawing/2014/main" id="{3E5E8A11-6770-605B-E5F3-9FC71D3D1239}"/>
              </a:ext>
            </a:extLst>
          </p:cNvPr>
          <p:cNvCxnSpPr>
            <a:endCxn id="68" idx="4"/>
          </p:cNvCxnSpPr>
          <p:nvPr/>
        </p:nvCxnSpPr>
        <p:spPr>
          <a:xfrm>
            <a:off x="2567476" y="2922692"/>
            <a:ext cx="3175" cy="244129"/>
          </a:xfrm>
          <a:prstGeom prst="line">
            <a:avLst/>
          </a:prstGeom>
          <a:ln w="12700">
            <a:solidFill>
              <a:srgbClr val="8D17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>
            <a:extLst>
              <a:ext uri="{FF2B5EF4-FFF2-40B4-BE49-F238E27FC236}">
                <a16:creationId xmlns:a16="http://schemas.microsoft.com/office/drawing/2014/main" id="{636E263D-7985-EB87-3205-5A2AC5FA9AEE}"/>
              </a:ext>
            </a:extLst>
          </p:cNvPr>
          <p:cNvCxnSpPr/>
          <p:nvPr/>
        </p:nvCxnSpPr>
        <p:spPr>
          <a:xfrm>
            <a:off x="2642932" y="2814367"/>
            <a:ext cx="3175" cy="244129"/>
          </a:xfrm>
          <a:prstGeom prst="line">
            <a:avLst/>
          </a:prstGeom>
          <a:ln w="12700">
            <a:solidFill>
              <a:srgbClr val="8D17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>
            <a:extLst>
              <a:ext uri="{FF2B5EF4-FFF2-40B4-BE49-F238E27FC236}">
                <a16:creationId xmlns:a16="http://schemas.microsoft.com/office/drawing/2014/main" id="{01517F4C-C5D2-CCB3-3DBC-94DE20E212E3}"/>
              </a:ext>
            </a:extLst>
          </p:cNvPr>
          <p:cNvCxnSpPr/>
          <p:nvPr/>
        </p:nvCxnSpPr>
        <p:spPr>
          <a:xfrm>
            <a:off x="2848528" y="2493389"/>
            <a:ext cx="3175" cy="244129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>
            <a:extLst>
              <a:ext uri="{FF2B5EF4-FFF2-40B4-BE49-F238E27FC236}">
                <a16:creationId xmlns:a16="http://schemas.microsoft.com/office/drawing/2014/main" id="{70864EB5-D206-A660-E2E8-C94EAB56ED15}"/>
              </a:ext>
            </a:extLst>
          </p:cNvPr>
          <p:cNvCxnSpPr/>
          <p:nvPr/>
        </p:nvCxnSpPr>
        <p:spPr>
          <a:xfrm>
            <a:off x="2917887" y="2380272"/>
            <a:ext cx="3175" cy="244129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>
            <a:extLst>
              <a:ext uri="{FF2B5EF4-FFF2-40B4-BE49-F238E27FC236}">
                <a16:creationId xmlns:a16="http://schemas.microsoft.com/office/drawing/2014/main" id="{B06F0F5A-5767-31E4-21C1-3E1FE5E013C9}"/>
              </a:ext>
            </a:extLst>
          </p:cNvPr>
          <p:cNvCxnSpPr/>
          <p:nvPr/>
        </p:nvCxnSpPr>
        <p:spPr>
          <a:xfrm>
            <a:off x="3547194" y="2956388"/>
            <a:ext cx="3175" cy="244129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F5D625CD-1E92-8252-888F-7ECC095192B5}"/>
              </a:ext>
            </a:extLst>
          </p:cNvPr>
          <p:cNvCxnSpPr/>
          <p:nvPr/>
        </p:nvCxnSpPr>
        <p:spPr>
          <a:xfrm>
            <a:off x="3621095" y="2850344"/>
            <a:ext cx="3175" cy="244129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B6A38E07-B400-52D1-392D-418C6A1F69AA}"/>
              </a:ext>
            </a:extLst>
          </p:cNvPr>
          <p:cNvCxnSpPr/>
          <p:nvPr/>
        </p:nvCxnSpPr>
        <p:spPr>
          <a:xfrm>
            <a:off x="3266564" y="3383479"/>
            <a:ext cx="3175" cy="244129"/>
          </a:xfrm>
          <a:prstGeom prst="line">
            <a:avLst/>
          </a:prstGeom>
          <a:ln w="12700">
            <a:solidFill>
              <a:srgbClr val="8D17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>
            <a:extLst>
              <a:ext uri="{FF2B5EF4-FFF2-40B4-BE49-F238E27FC236}">
                <a16:creationId xmlns:a16="http://schemas.microsoft.com/office/drawing/2014/main" id="{26EB2B8C-47BF-F009-44A2-01F894EBA471}"/>
              </a:ext>
            </a:extLst>
          </p:cNvPr>
          <p:cNvCxnSpPr/>
          <p:nvPr/>
        </p:nvCxnSpPr>
        <p:spPr>
          <a:xfrm>
            <a:off x="3342308" y="3271002"/>
            <a:ext cx="3175" cy="244129"/>
          </a:xfrm>
          <a:prstGeom prst="line">
            <a:avLst/>
          </a:prstGeom>
          <a:ln w="12700">
            <a:solidFill>
              <a:srgbClr val="8D17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F26900C-CAA2-F2AA-52DD-8A6A3ADC1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6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12E1E2C-36D5-AB33-51A4-78CF30AE3C21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90000"/>
          </a:blip>
          <a:srcRect t="48744" b="20329"/>
          <a:stretch>
            <a:fillRect/>
          </a:stretch>
        </p:blipFill>
        <p:spPr>
          <a:xfrm>
            <a:off x="2814049" y="1773"/>
            <a:ext cx="3862678" cy="54688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DABD075-0C00-285D-7506-59B1F42905E8}"/>
              </a:ext>
            </a:extLst>
          </p:cNvPr>
          <p:cNvSpPr/>
          <p:nvPr/>
        </p:nvSpPr>
        <p:spPr>
          <a:xfrm>
            <a:off x="3114077" y="0"/>
            <a:ext cx="515638" cy="542498"/>
          </a:xfrm>
          <a:prstGeom prst="rect">
            <a:avLst/>
          </a:prstGeom>
          <a:gradFill>
            <a:gsLst>
              <a:gs pos="99000">
                <a:srgbClr val="040404">
                  <a:alpha val="0"/>
                </a:srgbClr>
              </a:gs>
              <a:gs pos="88000">
                <a:srgbClr val="070707">
                  <a:alpha val="15936"/>
                </a:srgbClr>
              </a:gs>
              <a:gs pos="41000">
                <a:schemeClr val="tx1">
                  <a:lumMod val="95000"/>
                  <a:lumOff val="5000"/>
                  <a:alpha val="79073"/>
                </a:schemeClr>
              </a:gs>
              <a:gs pos="69000">
                <a:schemeClr val="tx1">
                  <a:alpha val="29632"/>
                </a:schemeClr>
              </a:gs>
              <a:gs pos="0">
                <a:schemeClr val="tx1">
                  <a:lumMod val="95000"/>
                  <a:lumOff val="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A00A66C-8D1C-3368-D2B3-28A80578ADA3}"/>
              </a:ext>
            </a:extLst>
          </p:cNvPr>
          <p:cNvSpPr txBox="1"/>
          <p:nvPr/>
        </p:nvSpPr>
        <p:spPr>
          <a:xfrm>
            <a:off x="370305" y="40416"/>
            <a:ext cx="38228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EO Cross Polarization Scheme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02611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0F0021-9B8F-4DD2-215B-57E7818404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76A1CCB-8028-29F1-055F-49BD6F239B59}"/>
              </a:ext>
            </a:extLst>
          </p:cNvPr>
          <p:cNvSpPr/>
          <p:nvPr/>
        </p:nvSpPr>
        <p:spPr>
          <a:xfrm>
            <a:off x="3562166" y="784944"/>
            <a:ext cx="5289806" cy="3221680"/>
          </a:xfrm>
          <a:prstGeom prst="rect">
            <a:avLst/>
          </a:prstGeom>
          <a:solidFill>
            <a:schemeClr val="accent1">
              <a:alpha val="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8645A48-0DEA-145E-6773-E2CE4402D378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ACB9207-0598-E0CF-5786-29BF1FEEF1D2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B00127FD-D4D9-126A-B442-81601038E0A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4A2A22A-0FB4-DAD0-02CA-DA16021466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B2D49D-A9BE-3197-7F69-F505EA5A787C}"/>
              </a:ext>
            </a:extLst>
          </p:cNvPr>
          <p:cNvSpPr txBox="1"/>
          <p:nvPr/>
        </p:nvSpPr>
        <p:spPr>
          <a:xfrm>
            <a:off x="790973" y="769508"/>
            <a:ext cx="1574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EOS BPM Mk.1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5C2EE109-AE15-253A-12BB-29932240F3EB}"/>
              </a:ext>
            </a:extLst>
          </p:cNvPr>
          <p:cNvGrpSpPr/>
          <p:nvPr/>
        </p:nvGrpSpPr>
        <p:grpSpPr>
          <a:xfrm>
            <a:off x="2394111" y="1365395"/>
            <a:ext cx="60313" cy="1811432"/>
            <a:chOff x="2160431" y="1363383"/>
            <a:chExt cx="60313" cy="181143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1BC0653-249F-F095-9152-C07FBA20F376}"/>
                </a:ext>
              </a:extLst>
            </p:cNvPr>
            <p:cNvSpPr/>
            <p:nvPr/>
          </p:nvSpPr>
          <p:spPr>
            <a:xfrm>
              <a:off x="2160431" y="1363383"/>
              <a:ext cx="60313" cy="774802"/>
            </a:xfrm>
            <a:prstGeom prst="rect">
              <a:avLst/>
            </a:prstGeom>
            <a:solidFill>
              <a:schemeClr val="accent2">
                <a:lumMod val="60000"/>
                <a:lumOff val="40000"/>
                <a:alpha val="70152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AAC758C-BC30-4951-8651-4EB9A8E49142}"/>
                </a:ext>
              </a:extLst>
            </p:cNvPr>
            <p:cNvSpPr/>
            <p:nvPr/>
          </p:nvSpPr>
          <p:spPr>
            <a:xfrm>
              <a:off x="2160431" y="2400013"/>
              <a:ext cx="60313" cy="774802"/>
            </a:xfrm>
            <a:prstGeom prst="rect">
              <a:avLst/>
            </a:prstGeom>
            <a:solidFill>
              <a:schemeClr val="accent2">
                <a:lumMod val="60000"/>
                <a:lumOff val="40000"/>
                <a:alpha val="70152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41FF4E3C-2BC8-EE14-19E9-302BD89DECD0}"/>
              </a:ext>
            </a:extLst>
          </p:cNvPr>
          <p:cNvGrpSpPr/>
          <p:nvPr/>
        </p:nvGrpSpPr>
        <p:grpSpPr>
          <a:xfrm>
            <a:off x="521555" y="1343406"/>
            <a:ext cx="1279813" cy="428134"/>
            <a:chOff x="521555" y="1312926"/>
            <a:chExt cx="1279813" cy="428134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D4C3D3A-6135-B448-DD2E-E5C3958E63A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21555" y="1312926"/>
              <a:ext cx="291936" cy="4115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9ADE1BCE-DB36-4DF1-F04F-79608E9D9A76}"/>
                </a:ext>
              </a:extLst>
            </p:cNvPr>
            <p:cNvCxnSpPr>
              <a:cxnSpLocks/>
            </p:cNvCxnSpPr>
            <p:nvPr/>
          </p:nvCxnSpPr>
          <p:spPr>
            <a:xfrm>
              <a:off x="1527048" y="1329552"/>
              <a:ext cx="274320" cy="4115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341DC4F6-AD42-6944-046C-2EE7255BDEE4}"/>
              </a:ext>
            </a:extLst>
          </p:cNvPr>
          <p:cNvCxnSpPr>
            <a:cxnSpLocks/>
          </p:cNvCxnSpPr>
          <p:nvPr/>
        </p:nvCxnSpPr>
        <p:spPr>
          <a:xfrm rot="10800000">
            <a:off x="562427" y="2666637"/>
            <a:ext cx="274320" cy="41150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E23529BE-2E8C-9124-CECE-B1C35965943E}"/>
              </a:ext>
            </a:extLst>
          </p:cNvPr>
          <p:cNvCxnSpPr>
            <a:cxnSpLocks/>
          </p:cNvCxnSpPr>
          <p:nvPr/>
        </p:nvCxnSpPr>
        <p:spPr>
          <a:xfrm>
            <a:off x="1801368" y="2638519"/>
            <a:ext cx="274320" cy="41150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D81AB34B-FC27-C6A3-931D-A1E78EDB2865}"/>
              </a:ext>
            </a:extLst>
          </p:cNvPr>
          <p:cNvCxnSpPr>
            <a:cxnSpLocks/>
          </p:cNvCxnSpPr>
          <p:nvPr/>
        </p:nvCxnSpPr>
        <p:spPr>
          <a:xfrm>
            <a:off x="245731" y="2250440"/>
            <a:ext cx="2822589" cy="0"/>
          </a:xfrm>
          <a:prstGeom prst="straightConnector1">
            <a:avLst/>
          </a:prstGeom>
          <a:ln w="15875">
            <a:solidFill>
              <a:srgbClr val="C0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8CD6E16B-5A5B-BA89-685D-640006E7254A}"/>
              </a:ext>
            </a:extLst>
          </p:cNvPr>
          <p:cNvCxnSpPr/>
          <p:nvPr/>
        </p:nvCxnSpPr>
        <p:spPr>
          <a:xfrm flipV="1">
            <a:off x="1938528" y="2844273"/>
            <a:ext cx="0" cy="1351807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4A05FC9E-28A4-0D15-EC73-714034D7C453}"/>
              </a:ext>
            </a:extLst>
          </p:cNvPr>
          <p:cNvCxnSpPr>
            <a:cxnSpLocks/>
          </p:cNvCxnSpPr>
          <p:nvPr/>
        </p:nvCxnSpPr>
        <p:spPr>
          <a:xfrm flipH="1">
            <a:off x="697310" y="2860461"/>
            <a:ext cx="1241218" cy="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1C87F494-30DA-B3F4-EC61-FEEC92C6A16D}"/>
              </a:ext>
            </a:extLst>
          </p:cNvPr>
          <p:cNvCxnSpPr>
            <a:cxnSpLocks/>
          </p:cNvCxnSpPr>
          <p:nvPr/>
        </p:nvCxnSpPr>
        <p:spPr>
          <a:xfrm flipH="1">
            <a:off x="706117" y="1557172"/>
            <a:ext cx="2014781" cy="1301912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B47BD974-0328-CC5D-1D72-A0F420B88126}"/>
              </a:ext>
            </a:extLst>
          </p:cNvPr>
          <p:cNvCxnSpPr>
            <a:cxnSpLocks/>
          </p:cNvCxnSpPr>
          <p:nvPr/>
        </p:nvCxnSpPr>
        <p:spPr>
          <a:xfrm flipH="1" flipV="1">
            <a:off x="1654993" y="1565786"/>
            <a:ext cx="9215" cy="2630294"/>
          </a:xfrm>
          <a:prstGeom prst="line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6C4245BA-175D-569B-67A6-C680EA02C792}"/>
              </a:ext>
            </a:extLst>
          </p:cNvPr>
          <p:cNvCxnSpPr>
            <a:cxnSpLocks/>
          </p:cNvCxnSpPr>
          <p:nvPr/>
        </p:nvCxnSpPr>
        <p:spPr>
          <a:xfrm flipH="1">
            <a:off x="668182" y="1563211"/>
            <a:ext cx="976651" cy="0"/>
          </a:xfrm>
          <a:prstGeom prst="line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A76587A5-30E9-A312-E0CF-2E25F72AAFB6}"/>
              </a:ext>
            </a:extLst>
          </p:cNvPr>
          <p:cNvCxnSpPr>
            <a:cxnSpLocks/>
          </p:cNvCxnSpPr>
          <p:nvPr/>
        </p:nvCxnSpPr>
        <p:spPr>
          <a:xfrm flipH="1" flipV="1">
            <a:off x="668182" y="1557172"/>
            <a:ext cx="2052716" cy="1387311"/>
          </a:xfrm>
          <a:prstGeom prst="line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DEA0D92D-33C8-7787-0AF3-6CE06ADFB285}"/>
              </a:ext>
            </a:extLst>
          </p:cNvPr>
          <p:cNvSpPr txBox="1"/>
          <p:nvPr/>
        </p:nvSpPr>
        <p:spPr>
          <a:xfrm>
            <a:off x="2016270" y="3176827"/>
            <a:ext cx="8159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accent2">
                    <a:lumMod val="75000"/>
                  </a:schemeClr>
                </a:solidFill>
              </a:rPr>
              <a:t>EO Crystal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DF73FFE6-3449-617C-5026-EC2EA32D03EB}"/>
              </a:ext>
            </a:extLst>
          </p:cNvPr>
          <p:cNvSpPr txBox="1"/>
          <p:nvPr/>
        </p:nvSpPr>
        <p:spPr>
          <a:xfrm>
            <a:off x="1516674" y="4152434"/>
            <a:ext cx="5693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Laser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5797E109-776D-E8B6-5BA6-40D133DD8F6C}"/>
              </a:ext>
            </a:extLst>
          </p:cNvPr>
          <p:cNvSpPr txBox="1"/>
          <p:nvPr/>
        </p:nvSpPr>
        <p:spPr>
          <a:xfrm>
            <a:off x="1986114" y="1115816"/>
            <a:ext cx="8159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accent2">
                    <a:lumMod val="75000"/>
                  </a:schemeClr>
                </a:solidFill>
              </a:rPr>
              <a:t>EO Crystal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26FD2FC0-3B1E-0A72-FEDD-84D33955C445}"/>
              </a:ext>
            </a:extLst>
          </p:cNvPr>
          <p:cNvSpPr txBox="1"/>
          <p:nvPr/>
        </p:nvSpPr>
        <p:spPr>
          <a:xfrm>
            <a:off x="14379" y="1979408"/>
            <a:ext cx="7649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rgbClr val="C00000"/>
                </a:solidFill>
              </a:rPr>
              <a:t>e</a:t>
            </a:r>
            <a:r>
              <a:rPr lang="en-US" sz="1400" baseline="30000" dirty="0">
                <a:solidFill>
                  <a:srgbClr val="C00000"/>
                </a:solidFill>
              </a:rPr>
              <a:t>-</a:t>
            </a:r>
            <a:r>
              <a:rPr lang="en-US" sz="1400" dirty="0">
                <a:solidFill>
                  <a:srgbClr val="C00000"/>
                </a:solidFill>
              </a:rPr>
              <a:t> beam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91041A53-9291-880E-1636-49F8E2E8A800}"/>
              </a:ext>
            </a:extLst>
          </p:cNvPr>
          <p:cNvSpPr txBox="1"/>
          <p:nvPr/>
        </p:nvSpPr>
        <p:spPr>
          <a:xfrm>
            <a:off x="3311366" y="4124171"/>
            <a:ext cx="58652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Leverages correlation between strength of phase retardation and location of e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beam with respect to crystal</a:t>
            </a:r>
            <a:r>
              <a:rPr 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8" name="Picture 7" descr="A diagram of a machine&#10;&#10;AI-generated content may be incorrect.">
            <a:extLst>
              <a:ext uri="{FF2B5EF4-FFF2-40B4-BE49-F238E27FC236}">
                <a16:creationId xmlns:a16="http://schemas.microsoft.com/office/drawing/2014/main" id="{C70EEE5F-3AC2-2BE3-24D8-332F6AF07C2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965" b="2122"/>
          <a:stretch>
            <a:fillRect/>
          </a:stretch>
        </p:blipFill>
        <p:spPr>
          <a:xfrm>
            <a:off x="3651741" y="806804"/>
            <a:ext cx="5105256" cy="3152660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264ED14-D019-7888-E4E8-4EB640ECEB43}"/>
              </a:ext>
            </a:extLst>
          </p:cNvPr>
          <p:cNvCxnSpPr>
            <a:cxnSpLocks/>
          </p:cNvCxnSpPr>
          <p:nvPr/>
        </p:nvCxnSpPr>
        <p:spPr>
          <a:xfrm>
            <a:off x="5998988" y="1214002"/>
            <a:ext cx="1815745" cy="994126"/>
          </a:xfrm>
          <a:prstGeom prst="straightConnector1">
            <a:avLst/>
          </a:prstGeom>
          <a:ln w="25400">
            <a:solidFill>
              <a:srgbClr val="7030A0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F20582A-0FAB-7FEB-E85C-B364AC00E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7</a:t>
            </a:fld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626FAB7-B2CE-0F0A-9E14-352A165A2A70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90000"/>
          </a:blip>
          <a:srcRect t="48744" b="20329"/>
          <a:stretch>
            <a:fillRect/>
          </a:stretch>
        </p:blipFill>
        <p:spPr>
          <a:xfrm>
            <a:off x="2814049" y="1773"/>
            <a:ext cx="3862678" cy="54688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6288FA16-8B43-E801-B779-FA72D7AC5360}"/>
              </a:ext>
            </a:extLst>
          </p:cNvPr>
          <p:cNvSpPr/>
          <p:nvPr/>
        </p:nvSpPr>
        <p:spPr>
          <a:xfrm>
            <a:off x="3114077" y="0"/>
            <a:ext cx="515638" cy="542498"/>
          </a:xfrm>
          <a:prstGeom prst="rect">
            <a:avLst/>
          </a:prstGeom>
          <a:gradFill>
            <a:gsLst>
              <a:gs pos="99000">
                <a:srgbClr val="040404">
                  <a:alpha val="0"/>
                </a:srgbClr>
              </a:gs>
              <a:gs pos="88000">
                <a:srgbClr val="070707">
                  <a:alpha val="15936"/>
                </a:srgbClr>
              </a:gs>
              <a:gs pos="41000">
                <a:schemeClr val="tx1">
                  <a:lumMod val="95000"/>
                  <a:lumOff val="5000"/>
                  <a:alpha val="79073"/>
                </a:schemeClr>
              </a:gs>
              <a:gs pos="69000">
                <a:schemeClr val="tx1">
                  <a:alpha val="29632"/>
                </a:schemeClr>
              </a:gs>
              <a:gs pos="0">
                <a:schemeClr val="tx1">
                  <a:lumMod val="95000"/>
                  <a:lumOff val="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3F12B54-51EA-D843-81EA-6E8E1B1BB0FC}"/>
              </a:ext>
            </a:extLst>
          </p:cNvPr>
          <p:cNvSpPr txBox="1"/>
          <p:nvPr/>
        </p:nvSpPr>
        <p:spPr>
          <a:xfrm>
            <a:off x="370305" y="40416"/>
            <a:ext cx="58821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Electro Optic Sampling Beam Position Monitor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447842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3AE357-951A-82A0-2F7B-5E2CD8899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77D13A68-88A5-6581-AA72-8B07E34DFE3D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9DD3BBF-2F7A-3736-2BB9-3E961FAFD6A7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BAF012B9-27CB-5C81-4371-BCFFBE97478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FE272D6-71EE-C327-98A1-73BC77FA6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3576" y="4829240"/>
            <a:ext cx="3086100" cy="273844"/>
          </a:xfrm>
        </p:spPr>
        <p:txBody>
          <a:bodyPr/>
          <a:lstStyle/>
          <a:p>
            <a:pPr algn="l"/>
            <a:r>
              <a:rPr lang="en-US" dirty="0"/>
              <a:t>AAC 2026- July 27, 2026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7B83D04-24CD-09EC-77D0-6EC54FFEA56D}"/>
              </a:ext>
            </a:extLst>
          </p:cNvPr>
          <p:cNvSpPr/>
          <p:nvPr/>
        </p:nvSpPr>
        <p:spPr>
          <a:xfrm>
            <a:off x="4850481" y="1133601"/>
            <a:ext cx="4212771" cy="2458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BB1900B4-1F03-DDAA-45CD-AB411B089CF8}"/>
              </a:ext>
            </a:extLst>
          </p:cNvPr>
          <p:cNvGrpSpPr/>
          <p:nvPr/>
        </p:nvGrpSpPr>
        <p:grpSpPr>
          <a:xfrm>
            <a:off x="35589" y="637149"/>
            <a:ext cx="9038408" cy="3916328"/>
            <a:chOff x="35589" y="743281"/>
            <a:chExt cx="9038408" cy="3916328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0AB2240B-AAAD-E9AF-0EEA-F29828FCBF2C}"/>
                </a:ext>
              </a:extLst>
            </p:cNvPr>
            <p:cNvGrpSpPr/>
            <p:nvPr/>
          </p:nvGrpSpPr>
          <p:grpSpPr>
            <a:xfrm>
              <a:off x="35589" y="867289"/>
              <a:ext cx="4900363" cy="3739714"/>
              <a:chOff x="17301" y="867289"/>
              <a:chExt cx="4900363" cy="3739714"/>
            </a:xfrm>
          </p:grpSpPr>
          <p:pic>
            <p:nvPicPr>
              <p:cNvPr id="5" name="Picture 4" descr="A graph of a beam position&#10;&#10;AI-generated content may be incorrect.">
                <a:extLst>
                  <a:ext uri="{FF2B5EF4-FFF2-40B4-BE49-F238E27FC236}">
                    <a16:creationId xmlns:a16="http://schemas.microsoft.com/office/drawing/2014/main" id="{A490078A-F1AC-5599-EFAB-924CAAF4E7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rcRect l="6973" r="7025"/>
              <a:stretch>
                <a:fillRect/>
              </a:stretch>
            </p:blipFill>
            <p:spPr>
              <a:xfrm>
                <a:off x="31804" y="867289"/>
                <a:ext cx="4885860" cy="3739714"/>
              </a:xfrm>
              <a:prstGeom prst="rect">
                <a:avLst/>
              </a:prstGeom>
            </p:spPr>
          </p:pic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50AEE9AF-D299-CB76-F565-9DCCBAD9F345}"/>
                  </a:ext>
                </a:extLst>
              </p:cNvPr>
              <p:cNvSpPr/>
              <p:nvPr/>
            </p:nvSpPr>
            <p:spPr>
              <a:xfrm rot="16200000">
                <a:off x="-740257" y="1838120"/>
                <a:ext cx="1772341" cy="2285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Crystal 1 Drive Bunch Signal [arb]</a:t>
                </a:r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79DB7646-922D-269E-741B-1E1D6346FEB5}"/>
                  </a:ext>
                </a:extLst>
              </p:cNvPr>
              <p:cNvSpPr/>
              <p:nvPr/>
            </p:nvSpPr>
            <p:spPr>
              <a:xfrm rot="16200000">
                <a:off x="-786192" y="3499385"/>
                <a:ext cx="1911111" cy="30412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0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Crystal 2 Drive Bunch Signal [arb]</a:t>
                </a:r>
              </a:p>
            </p:txBody>
          </p:sp>
        </p:grp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06248FA-65D3-0D00-C9DE-9E430169569A}"/>
                </a:ext>
              </a:extLst>
            </p:cNvPr>
            <p:cNvSpPr/>
            <p:nvPr/>
          </p:nvSpPr>
          <p:spPr>
            <a:xfrm>
              <a:off x="464953" y="4404288"/>
              <a:ext cx="3394710" cy="25532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Drive Bunch </a:t>
              </a:r>
              <a:r>
                <a:rPr lang="el-GR" sz="1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Δ</a:t>
              </a:r>
              <a:r>
                <a:rPr lang="en-US" sz="1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 at EOS-BPM inferred from DTOTR (</a:t>
              </a:r>
              <a:r>
                <a:rPr lang="el-GR" sz="1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μ</a:t>
              </a:r>
              <a:r>
                <a:rPr lang="en-US" sz="1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m)</a:t>
              </a:r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28D84B56-D47E-4138-5A01-25EBA9AC944D}"/>
                </a:ext>
              </a:extLst>
            </p:cNvPr>
            <p:cNvGrpSpPr/>
            <p:nvPr/>
          </p:nvGrpSpPr>
          <p:grpSpPr>
            <a:xfrm>
              <a:off x="4765426" y="1119922"/>
              <a:ext cx="4308571" cy="3469588"/>
              <a:chOff x="4756282" y="1119922"/>
              <a:chExt cx="4308571" cy="3469588"/>
            </a:xfrm>
          </p:grpSpPr>
          <p:pic>
            <p:nvPicPr>
              <p:cNvPr id="7" name="Picture 6" descr="A graph of a beam position&#10;&#10;AI-generated content may be incorrect.">
                <a:extLst>
                  <a:ext uri="{FF2B5EF4-FFF2-40B4-BE49-F238E27FC236}">
                    <a16:creationId xmlns:a16="http://schemas.microsoft.com/office/drawing/2014/main" id="{E1989406-9BED-C18D-3809-073C04592D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rcRect l="2473" r="2676"/>
              <a:stretch>
                <a:fillRect/>
              </a:stretch>
            </p:blipFill>
            <p:spPr>
              <a:xfrm>
                <a:off x="4756282" y="1119922"/>
                <a:ext cx="4308571" cy="3296095"/>
              </a:xfrm>
              <a:prstGeom prst="rect">
                <a:avLst/>
              </a:prstGeom>
            </p:spPr>
          </p:pic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96C78E2F-7F87-A6DF-CABA-BE49C0D60E0C}"/>
                  </a:ext>
                </a:extLst>
              </p:cNvPr>
              <p:cNvSpPr/>
              <p:nvPr/>
            </p:nvSpPr>
            <p:spPr>
              <a:xfrm rot="16200000">
                <a:off x="3495434" y="2509392"/>
                <a:ext cx="2894500" cy="341643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l-GR" sz="1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Δ</a:t>
                </a:r>
                <a:r>
                  <a:rPr lang="en-US" sz="1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 from DTOTR2 (</a:t>
                </a:r>
                <a:r>
                  <a:rPr lang="el-GR" sz="1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μ</a:t>
                </a:r>
                <a:r>
                  <a:rPr lang="en-US" sz="1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m)</a:t>
                </a:r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E1FB484C-3F0E-A023-45A8-079B14449B50}"/>
                  </a:ext>
                </a:extLst>
              </p:cNvPr>
              <p:cNvSpPr/>
              <p:nvPr/>
            </p:nvSpPr>
            <p:spPr>
              <a:xfrm>
                <a:off x="5463318" y="4247867"/>
                <a:ext cx="2894500" cy="341643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l-GR" sz="1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Δ</a:t>
                </a:r>
                <a:r>
                  <a:rPr lang="en-US" sz="1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 from EOS-BPM (</a:t>
                </a:r>
                <a:r>
                  <a:rPr lang="el-GR" sz="1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μ</a:t>
                </a:r>
                <a:r>
                  <a:rPr lang="en-US" sz="12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m)</a:t>
                </a:r>
              </a:p>
            </p:txBody>
          </p:sp>
        </p:grp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3EBA21D-3AA1-500C-FC4D-654AB13E97FB}"/>
                </a:ext>
              </a:extLst>
            </p:cNvPr>
            <p:cNvSpPr/>
            <p:nvPr/>
          </p:nvSpPr>
          <p:spPr>
            <a:xfrm>
              <a:off x="2129070" y="743281"/>
              <a:ext cx="4885860" cy="30542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Publication in progress</a:t>
              </a:r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A26C7E5A-61C9-BBA5-7FC2-4FF0DEBC5D18}"/>
              </a:ext>
            </a:extLst>
          </p:cNvPr>
          <p:cNvSpPr/>
          <p:nvPr/>
        </p:nvSpPr>
        <p:spPr>
          <a:xfrm>
            <a:off x="425432" y="797963"/>
            <a:ext cx="2106385" cy="2458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20AECE3-4A24-4E5D-2ACC-31CCEA0A4052}"/>
              </a:ext>
            </a:extLst>
          </p:cNvPr>
          <p:cNvSpPr/>
          <p:nvPr/>
        </p:nvSpPr>
        <p:spPr>
          <a:xfrm>
            <a:off x="231116" y="987167"/>
            <a:ext cx="4212771" cy="1464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59AD316-A817-E716-999D-D6C2CEB96E68}"/>
              </a:ext>
            </a:extLst>
          </p:cNvPr>
          <p:cNvSpPr/>
          <p:nvPr/>
        </p:nvSpPr>
        <p:spPr>
          <a:xfrm>
            <a:off x="4931229" y="1027377"/>
            <a:ext cx="4212771" cy="2458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67F3DD-0B8F-ADE5-736E-A9EA50F4FACF}"/>
              </a:ext>
            </a:extLst>
          </p:cNvPr>
          <p:cNvSpPr txBox="1"/>
          <p:nvPr/>
        </p:nvSpPr>
        <p:spPr>
          <a:xfrm>
            <a:off x="-43688" y="556537"/>
            <a:ext cx="1447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Claire Hansel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5D88534-1091-93E7-FFA7-075EBC56A0CB}"/>
              </a:ext>
            </a:extLst>
          </p:cNvPr>
          <p:cNvSpPr txBox="1"/>
          <p:nvPr/>
        </p:nvSpPr>
        <p:spPr>
          <a:xfrm>
            <a:off x="3803622" y="4583806"/>
            <a:ext cx="1907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65 </a:t>
            </a:r>
            <a:r>
              <a:rPr lang="el-GR" dirty="0"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 Resolution!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685DD19-0B22-2EDD-F50D-2D375EDF2585}"/>
              </a:ext>
            </a:extLst>
          </p:cNvPr>
          <p:cNvSpPr txBox="1"/>
          <p:nvPr/>
        </p:nvSpPr>
        <p:spPr>
          <a:xfrm>
            <a:off x="624463" y="2176110"/>
            <a:ext cx="8386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Crystal 1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F4A814A-A555-8B09-91B3-376816C55EF0}"/>
              </a:ext>
            </a:extLst>
          </p:cNvPr>
          <p:cNvSpPr txBox="1"/>
          <p:nvPr/>
        </p:nvSpPr>
        <p:spPr>
          <a:xfrm>
            <a:off x="624463" y="2732453"/>
            <a:ext cx="8386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Crystal 2</a:t>
            </a:r>
          </a:p>
        </p:txBody>
      </p:sp>
      <p:sp>
        <p:nvSpPr>
          <p:cNvPr id="28" name="Slide Number Placeholder 27">
            <a:extLst>
              <a:ext uri="{FF2B5EF4-FFF2-40B4-BE49-F238E27FC236}">
                <a16:creationId xmlns:a16="http://schemas.microsoft.com/office/drawing/2014/main" id="{C4439A92-4B8A-A6BA-C46A-8B300F5BE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8</a:t>
            </a:fld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75F3992D-9C97-A3C0-738E-B819B2DAE9BE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90000"/>
          </a:blip>
          <a:srcRect t="48744" b="20329"/>
          <a:stretch>
            <a:fillRect/>
          </a:stretch>
        </p:blipFill>
        <p:spPr>
          <a:xfrm>
            <a:off x="2814049" y="1773"/>
            <a:ext cx="3862678" cy="546884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F4E5DF1B-94F9-756D-34FE-6696C7B32CA6}"/>
              </a:ext>
            </a:extLst>
          </p:cNvPr>
          <p:cNvSpPr/>
          <p:nvPr/>
        </p:nvSpPr>
        <p:spPr>
          <a:xfrm>
            <a:off x="3114077" y="0"/>
            <a:ext cx="515638" cy="542498"/>
          </a:xfrm>
          <a:prstGeom prst="rect">
            <a:avLst/>
          </a:prstGeom>
          <a:gradFill>
            <a:gsLst>
              <a:gs pos="99000">
                <a:srgbClr val="040404">
                  <a:alpha val="0"/>
                </a:srgbClr>
              </a:gs>
              <a:gs pos="88000">
                <a:srgbClr val="070707">
                  <a:alpha val="15936"/>
                </a:srgbClr>
              </a:gs>
              <a:gs pos="41000">
                <a:schemeClr val="tx1">
                  <a:lumMod val="95000"/>
                  <a:lumOff val="5000"/>
                  <a:alpha val="79073"/>
                </a:schemeClr>
              </a:gs>
              <a:gs pos="69000">
                <a:schemeClr val="tx1">
                  <a:alpha val="29632"/>
                </a:schemeClr>
              </a:gs>
              <a:gs pos="0">
                <a:schemeClr val="tx1">
                  <a:lumMod val="95000"/>
                  <a:lumOff val="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063BE4D-2D94-7111-18B0-F9149BC24A97}"/>
              </a:ext>
            </a:extLst>
          </p:cNvPr>
          <p:cNvSpPr txBox="1"/>
          <p:nvPr/>
        </p:nvSpPr>
        <p:spPr>
          <a:xfrm>
            <a:off x="370305" y="40416"/>
            <a:ext cx="45333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EOS BPM Mk1. / Experimental Data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288212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D2F1EB-AB10-27D3-3B1E-73D7EF1D1D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48F84FD8-9785-6945-D2E2-28C8D6226A5F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BDCCAD4-884D-F773-5CDE-4B3BBA1E6CBB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2937B13C-E6D9-1E87-C1F4-2382AAA8C0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88527D8-0BA5-DD84-63EB-A38875E9E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04F7BE23-8F9F-C75C-E585-3A57745677FE}"/>
              </a:ext>
            </a:extLst>
          </p:cNvPr>
          <p:cNvGrpSpPr/>
          <p:nvPr/>
        </p:nvGrpSpPr>
        <p:grpSpPr>
          <a:xfrm>
            <a:off x="-233270" y="959328"/>
            <a:ext cx="6098683" cy="3607976"/>
            <a:chOff x="164673" y="726518"/>
            <a:chExt cx="5467286" cy="3234442"/>
          </a:xfrm>
        </p:grpSpPr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1632E1AA-05DE-21B9-D0B5-CEFE5815399F}"/>
                </a:ext>
              </a:extLst>
            </p:cNvPr>
            <p:cNvGrpSpPr/>
            <p:nvPr/>
          </p:nvGrpSpPr>
          <p:grpSpPr>
            <a:xfrm>
              <a:off x="164673" y="726518"/>
              <a:ext cx="5467286" cy="3234442"/>
              <a:chOff x="164673" y="552894"/>
              <a:chExt cx="5467286" cy="3234442"/>
            </a:xfrm>
          </p:grpSpPr>
          <p:grpSp>
            <p:nvGrpSpPr>
              <p:cNvPr id="4" name="Group 3">
                <a:extLst>
                  <a:ext uri="{FF2B5EF4-FFF2-40B4-BE49-F238E27FC236}">
                    <a16:creationId xmlns:a16="http://schemas.microsoft.com/office/drawing/2014/main" id="{3FE87487-3FC4-00FE-3E4D-57E276DBE392}"/>
                  </a:ext>
                </a:extLst>
              </p:cNvPr>
              <p:cNvGrpSpPr/>
              <p:nvPr/>
            </p:nvGrpSpPr>
            <p:grpSpPr>
              <a:xfrm>
                <a:off x="164673" y="827233"/>
                <a:ext cx="5467286" cy="2960103"/>
                <a:chOff x="-756211" y="63711"/>
                <a:chExt cx="12948211" cy="7010432"/>
              </a:xfrm>
            </p:grpSpPr>
            <p:sp>
              <p:nvSpPr>
                <p:cNvPr id="5" name="Rectangle 4">
                  <a:extLst>
                    <a:ext uri="{FF2B5EF4-FFF2-40B4-BE49-F238E27FC236}">
                      <a16:creationId xmlns:a16="http://schemas.microsoft.com/office/drawing/2014/main" id="{59FAAA4C-7291-3B63-ACCD-646BE6BBB47A}"/>
                    </a:ext>
                  </a:extLst>
                </p:cNvPr>
                <p:cNvSpPr/>
                <p:nvPr/>
              </p:nvSpPr>
              <p:spPr>
                <a:xfrm>
                  <a:off x="7764728" y="63712"/>
                  <a:ext cx="286603" cy="1254782"/>
                </a:xfrm>
                <a:prstGeom prst="rect">
                  <a:avLst/>
                </a:prstGeom>
                <a:solidFill>
                  <a:schemeClr val="accent2">
                    <a:lumMod val="20000"/>
                    <a:lumOff val="80000"/>
                  </a:schemeClr>
                </a:solidFill>
                <a:ln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6" name="Group 5">
                  <a:extLst>
                    <a:ext uri="{FF2B5EF4-FFF2-40B4-BE49-F238E27FC236}">
                      <a16:creationId xmlns:a16="http://schemas.microsoft.com/office/drawing/2014/main" id="{A436FB6A-417A-857C-56C8-10D994404E92}"/>
                    </a:ext>
                  </a:extLst>
                </p:cNvPr>
                <p:cNvGrpSpPr/>
                <p:nvPr/>
              </p:nvGrpSpPr>
              <p:grpSpPr>
                <a:xfrm>
                  <a:off x="0" y="63711"/>
                  <a:ext cx="12192000" cy="6558048"/>
                  <a:chOff x="0" y="63711"/>
                  <a:chExt cx="12192000" cy="6558048"/>
                </a:xfrm>
              </p:grpSpPr>
              <p:grpSp>
                <p:nvGrpSpPr>
                  <p:cNvPr id="31" name="Group 30">
                    <a:extLst>
                      <a:ext uri="{FF2B5EF4-FFF2-40B4-BE49-F238E27FC236}">
                        <a16:creationId xmlns:a16="http://schemas.microsoft.com/office/drawing/2014/main" id="{23E81B42-B638-58E3-040E-93321E1412F7}"/>
                      </a:ext>
                    </a:extLst>
                  </p:cNvPr>
                  <p:cNvGrpSpPr/>
                  <p:nvPr/>
                </p:nvGrpSpPr>
                <p:grpSpPr>
                  <a:xfrm>
                    <a:off x="1531521" y="63711"/>
                    <a:ext cx="6859545" cy="6558048"/>
                    <a:chOff x="1531521" y="63711"/>
                    <a:chExt cx="6859545" cy="6558048"/>
                  </a:xfrm>
                </p:grpSpPr>
                <p:sp>
                  <p:nvSpPr>
                    <p:cNvPr id="33" name="Rectangle 32">
                      <a:extLst>
                        <a:ext uri="{FF2B5EF4-FFF2-40B4-BE49-F238E27FC236}">
                          <a16:creationId xmlns:a16="http://schemas.microsoft.com/office/drawing/2014/main" id="{7C55E32F-464F-D671-BA0A-1F77748663A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60946" y="1862683"/>
                      <a:ext cx="286603" cy="1254782"/>
                    </a:xfrm>
                    <a:prstGeom prst="rect">
                      <a:avLst/>
                    </a:prstGeom>
                    <a:solidFill>
                      <a:schemeClr val="accent2">
                        <a:lumMod val="20000"/>
                        <a:lumOff val="80000"/>
                      </a:schemeClr>
                    </a:solidFill>
                    <a:ln>
                      <a:solidFill>
                        <a:schemeClr val="accent2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cxnSp>
                  <p:nvCxnSpPr>
                    <p:cNvPr id="34" name="Straight Connector 33">
                      <a:extLst>
                        <a:ext uri="{FF2B5EF4-FFF2-40B4-BE49-F238E27FC236}">
                          <a16:creationId xmlns:a16="http://schemas.microsoft.com/office/drawing/2014/main" id="{58D5C3F4-A287-4B0F-0774-0E06E7021C08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V="1">
                      <a:off x="1531521" y="691103"/>
                      <a:ext cx="1840285" cy="1833874"/>
                    </a:xfrm>
                    <a:prstGeom prst="line">
                      <a:avLst/>
                    </a:prstGeom>
                    <a:ln w="63500">
                      <a:solidFill>
                        <a:schemeClr val="tx2">
                          <a:lumMod val="90000"/>
                          <a:lumOff val="10000"/>
                        </a:schemeClr>
                      </a:solidFill>
                    </a:ln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35" name="Straight Connector 34">
                      <a:extLst>
                        <a:ext uri="{FF2B5EF4-FFF2-40B4-BE49-F238E27FC236}">
                          <a16:creationId xmlns:a16="http://schemas.microsoft.com/office/drawing/2014/main" id="{B33380D7-2EF2-7E5D-5540-C4AEE400690E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V="1">
                      <a:off x="3165503" y="63711"/>
                      <a:ext cx="5225563" cy="811026"/>
                    </a:xfrm>
                    <a:prstGeom prst="line">
                      <a:avLst/>
                    </a:prstGeom>
                    <a:ln>
                      <a:solidFill>
                        <a:srgbClr val="92D050"/>
                      </a:solidFill>
                      <a:headEnd type="none"/>
                      <a:tailEnd type="triangle"/>
                    </a:ln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36" name="Straight Connector 35">
                      <a:extLst>
                        <a:ext uri="{FF2B5EF4-FFF2-40B4-BE49-F238E27FC236}">
                          <a16:creationId xmlns:a16="http://schemas.microsoft.com/office/drawing/2014/main" id="{8B6EEB5C-F26D-55DC-C57A-3589D786AF9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H="1" flipV="1">
                      <a:off x="1927412" y="2197039"/>
                      <a:ext cx="6388685" cy="855907"/>
                    </a:xfrm>
                    <a:prstGeom prst="line">
                      <a:avLst/>
                    </a:prstGeom>
                    <a:ln>
                      <a:solidFill>
                        <a:srgbClr val="92D050"/>
                      </a:solidFill>
                      <a:headEnd type="triangle"/>
                    </a:ln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37" name="Triangle 36">
                      <a:extLst>
                        <a:ext uri="{FF2B5EF4-FFF2-40B4-BE49-F238E27FC236}">
                          <a16:creationId xmlns:a16="http://schemas.microsoft.com/office/drawing/2014/main" id="{C5ACA341-CCA9-6D89-1959-070F7C45E1E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991971" y="6548036"/>
                      <a:ext cx="919386" cy="73723"/>
                    </a:xfrm>
                    <a:prstGeom prst="triangle">
                      <a:avLst/>
                    </a:prstGeom>
                    <a:solidFill>
                      <a:schemeClr val="accent1">
                        <a:alpha val="44045"/>
                      </a:schemeClr>
                    </a:solidFill>
                    <a:ln w="12700"/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cxnSp>
                  <p:nvCxnSpPr>
                    <p:cNvPr id="38" name="Straight Connector 37">
                      <a:extLst>
                        <a:ext uri="{FF2B5EF4-FFF2-40B4-BE49-F238E27FC236}">
                          <a16:creationId xmlns:a16="http://schemas.microsoft.com/office/drawing/2014/main" id="{D40F9FDA-8731-9AEF-5D99-2A24A01FEF84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H="1">
                      <a:off x="2652862" y="621944"/>
                      <a:ext cx="5738204" cy="777160"/>
                    </a:xfrm>
                    <a:prstGeom prst="line">
                      <a:avLst/>
                    </a:prstGeom>
                    <a:ln>
                      <a:solidFill>
                        <a:srgbClr val="FF0000"/>
                      </a:solidFill>
                      <a:headEnd type="triangle"/>
                      <a:tailEnd type="none"/>
                    </a:ln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39" name="Straight Connector 38">
                      <a:extLst>
                        <a:ext uri="{FF2B5EF4-FFF2-40B4-BE49-F238E27FC236}">
                          <a16:creationId xmlns:a16="http://schemas.microsoft.com/office/drawing/2014/main" id="{FC747FE4-B7B2-B82B-E48A-11EEAABD2C2B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H="1" flipV="1">
                      <a:off x="2322416" y="1782071"/>
                      <a:ext cx="6068650" cy="770587"/>
                    </a:xfrm>
                    <a:prstGeom prst="line">
                      <a:avLst/>
                    </a:prstGeom>
                    <a:ln>
                      <a:solidFill>
                        <a:srgbClr val="FF0000"/>
                      </a:solidFill>
                      <a:headEnd type="triangle"/>
                      <a:tailEnd type="none"/>
                    </a:ln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0" name="Straight Connector 39">
                      <a:extLst>
                        <a:ext uri="{FF2B5EF4-FFF2-40B4-BE49-F238E27FC236}">
                          <a16:creationId xmlns:a16="http://schemas.microsoft.com/office/drawing/2014/main" id="{84BC7269-72F7-7B5C-5717-36581A250E3C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 flipH="1">
                      <a:off x="2451665" y="869851"/>
                      <a:ext cx="717197" cy="5645767"/>
                    </a:xfrm>
                    <a:prstGeom prst="line">
                      <a:avLst/>
                    </a:prstGeom>
                    <a:ln>
                      <a:solidFill>
                        <a:srgbClr val="92D050"/>
                      </a:solidFill>
                    </a:ln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1" name="Straight Connector 40">
                      <a:extLst>
                        <a:ext uri="{FF2B5EF4-FFF2-40B4-BE49-F238E27FC236}">
                          <a16:creationId xmlns:a16="http://schemas.microsoft.com/office/drawing/2014/main" id="{7AFA3649-2F89-9BDD-89D7-5E2E859C0DE3}"/>
                        </a:ext>
                      </a:extLst>
                    </p:cNvPr>
                    <p:cNvCxnSpPr>
                      <a:cxnSpLocks/>
                      <a:stCxn id="37" idx="0"/>
                    </p:cNvCxnSpPr>
                    <p:nvPr/>
                  </p:nvCxnSpPr>
                  <p:spPr>
                    <a:xfrm flipH="1" flipV="1">
                      <a:off x="1927412" y="2197038"/>
                      <a:ext cx="524252" cy="4350998"/>
                    </a:xfrm>
                    <a:prstGeom prst="line">
                      <a:avLst/>
                    </a:prstGeom>
                    <a:ln>
                      <a:solidFill>
                        <a:srgbClr val="92D050"/>
                      </a:solidFill>
                    </a:ln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2" name="Straight Connector 41">
                      <a:extLst>
                        <a:ext uri="{FF2B5EF4-FFF2-40B4-BE49-F238E27FC236}">
                          <a16:creationId xmlns:a16="http://schemas.microsoft.com/office/drawing/2014/main" id="{D8F9F267-D416-7432-D915-D448212639CC}"/>
                        </a:ext>
                      </a:extLst>
                    </p:cNvPr>
                    <p:cNvCxnSpPr>
                      <a:cxnSpLocks/>
                      <a:stCxn id="37" idx="4"/>
                    </p:cNvCxnSpPr>
                    <p:nvPr/>
                  </p:nvCxnSpPr>
                  <p:spPr>
                    <a:xfrm flipH="1" flipV="1">
                      <a:off x="2322415" y="1782072"/>
                      <a:ext cx="588942" cy="4839687"/>
                    </a:xfrm>
                    <a:prstGeom prst="line">
                      <a:avLst/>
                    </a:prstGeom>
                    <a:ln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43" name="Rectangle 42">
                      <a:extLst>
                        <a:ext uri="{FF2B5EF4-FFF2-40B4-BE49-F238E27FC236}">
                          <a16:creationId xmlns:a16="http://schemas.microsoft.com/office/drawing/2014/main" id="{69E9E4A0-9F64-F645-D18D-71F168B2B2A8}"/>
                        </a:ext>
                      </a:extLst>
                    </p:cNvPr>
                    <p:cNvSpPr/>
                    <p:nvPr/>
                  </p:nvSpPr>
                  <p:spPr>
                    <a:xfrm rot="8142752">
                      <a:off x="2359006" y="1474941"/>
                      <a:ext cx="263451" cy="1942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5400"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cxnSp>
                  <p:nvCxnSpPr>
                    <p:cNvPr id="44" name="Straight Connector 43">
                      <a:extLst>
                        <a:ext uri="{FF2B5EF4-FFF2-40B4-BE49-F238E27FC236}">
                          <a16:creationId xmlns:a16="http://schemas.microsoft.com/office/drawing/2014/main" id="{C3300E75-1616-9571-F0AB-943202EBE7B7}"/>
                        </a:ext>
                      </a:extLst>
                    </p:cNvPr>
                    <p:cNvCxnSpPr>
                      <a:cxnSpLocks/>
                      <a:stCxn id="37" idx="2"/>
                    </p:cNvCxnSpPr>
                    <p:nvPr/>
                  </p:nvCxnSpPr>
                  <p:spPr>
                    <a:xfrm flipV="1">
                      <a:off x="1991971" y="1382885"/>
                      <a:ext cx="660891" cy="5238874"/>
                    </a:xfrm>
                    <a:prstGeom prst="line">
                      <a:avLst/>
                    </a:prstGeom>
                    <a:ln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/>
                    </a:lnRef>
                    <a:fillRef idx="0">
                      <a:schemeClr val="accent1"/>
                    </a:fillRef>
                    <a:effectRef idx="1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32" name="Straight Connector 31">
                    <a:extLst>
                      <a:ext uri="{FF2B5EF4-FFF2-40B4-BE49-F238E27FC236}">
                        <a16:creationId xmlns:a16="http://schemas.microsoft.com/office/drawing/2014/main" id="{2CAA9935-D69E-9E12-5254-E9B5530CB9F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0" y="1602823"/>
                    <a:ext cx="12192000" cy="0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  <a:prstDash val="dash"/>
                  </a:ln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7" name="Group 6">
                  <a:extLst>
                    <a:ext uri="{FF2B5EF4-FFF2-40B4-BE49-F238E27FC236}">
                      <a16:creationId xmlns:a16="http://schemas.microsoft.com/office/drawing/2014/main" id="{4C5ABC95-5221-6AFD-6FC4-4405E794F4D0}"/>
                    </a:ext>
                  </a:extLst>
                </p:cNvPr>
                <p:cNvGrpSpPr/>
                <p:nvPr/>
              </p:nvGrpSpPr>
              <p:grpSpPr>
                <a:xfrm>
                  <a:off x="8733181" y="2464844"/>
                  <a:ext cx="3143250" cy="2723313"/>
                  <a:chOff x="4409743" y="3443584"/>
                  <a:chExt cx="3143250" cy="2723313"/>
                </a:xfrm>
              </p:grpSpPr>
              <p:grpSp>
                <p:nvGrpSpPr>
                  <p:cNvPr id="22" name="Group 21">
                    <a:extLst>
                      <a:ext uri="{FF2B5EF4-FFF2-40B4-BE49-F238E27FC236}">
                        <a16:creationId xmlns:a16="http://schemas.microsoft.com/office/drawing/2014/main" id="{3362F222-6988-1691-9957-515710CA90AA}"/>
                      </a:ext>
                    </a:extLst>
                  </p:cNvPr>
                  <p:cNvGrpSpPr/>
                  <p:nvPr/>
                </p:nvGrpSpPr>
                <p:grpSpPr>
                  <a:xfrm>
                    <a:off x="4987480" y="3983196"/>
                    <a:ext cx="2171532" cy="2183701"/>
                    <a:chOff x="5184982" y="3871032"/>
                    <a:chExt cx="2752390" cy="2767814"/>
                  </a:xfrm>
                </p:grpSpPr>
                <p:sp>
                  <p:nvSpPr>
                    <p:cNvPr id="26" name="Rectangle 25">
                      <a:extLst>
                        <a:ext uri="{FF2B5EF4-FFF2-40B4-BE49-F238E27FC236}">
                          <a16:creationId xmlns:a16="http://schemas.microsoft.com/office/drawing/2014/main" id="{AD165955-EBDD-746C-867D-2266F3E44FB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184982" y="3871032"/>
                      <a:ext cx="2752390" cy="2767814"/>
                    </a:xfrm>
                    <a:prstGeom prst="rect">
                      <a:avLst/>
                    </a:prstGeom>
                    <a:solidFill>
                      <a:schemeClr val="bg1">
                        <a:alpha val="0"/>
                      </a:schemeClr>
                    </a:solidFill>
                    <a:ln w="25400">
                      <a:solidFill>
                        <a:schemeClr val="tx1"/>
                      </a:solidFill>
                      <a:prstDash val="dash"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27" name="Rectangle 26">
                      <a:extLst>
                        <a:ext uri="{FF2B5EF4-FFF2-40B4-BE49-F238E27FC236}">
                          <a16:creationId xmlns:a16="http://schemas.microsoft.com/office/drawing/2014/main" id="{C3D26472-52DD-F73A-4FF5-BC308854A59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6001" y="3896961"/>
                      <a:ext cx="923370" cy="888467"/>
                    </a:xfrm>
                    <a:prstGeom prst="rect">
                      <a:avLst/>
                    </a:prstGeom>
                    <a:solidFill>
                      <a:schemeClr val="accent2">
                        <a:lumMod val="20000"/>
                        <a:lumOff val="80000"/>
                      </a:schemeClr>
                    </a:solidFill>
                    <a:ln>
                      <a:solidFill>
                        <a:schemeClr val="accent2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dirty="0"/>
                    </a:p>
                  </p:txBody>
                </p:sp>
                <p:sp>
                  <p:nvSpPr>
                    <p:cNvPr id="28" name="Rectangle 27">
                      <a:extLst>
                        <a:ext uri="{FF2B5EF4-FFF2-40B4-BE49-F238E27FC236}">
                          <a16:creationId xmlns:a16="http://schemas.microsoft.com/office/drawing/2014/main" id="{00119EA1-5078-EB49-2B20-EA8E4B6191D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96000" y="5699826"/>
                      <a:ext cx="923370" cy="909103"/>
                    </a:xfrm>
                    <a:prstGeom prst="rect">
                      <a:avLst/>
                    </a:prstGeom>
                    <a:solidFill>
                      <a:schemeClr val="accent2">
                        <a:lumMod val="20000"/>
                        <a:lumOff val="80000"/>
                      </a:schemeClr>
                    </a:solidFill>
                    <a:ln>
                      <a:solidFill>
                        <a:schemeClr val="accent2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29" name="Rectangle 28">
                      <a:extLst>
                        <a:ext uri="{FF2B5EF4-FFF2-40B4-BE49-F238E27FC236}">
                          <a16:creationId xmlns:a16="http://schemas.microsoft.com/office/drawing/2014/main" id="{8FD615D8-9F73-C82A-F7EF-E0584BD7DE2D}"/>
                        </a:ext>
                      </a:extLst>
                    </p:cNvPr>
                    <p:cNvSpPr/>
                    <p:nvPr/>
                  </p:nvSpPr>
                  <p:spPr>
                    <a:xfrm rot="16200000">
                      <a:off x="5192666" y="4791196"/>
                      <a:ext cx="909102" cy="897571"/>
                    </a:xfrm>
                    <a:prstGeom prst="rect">
                      <a:avLst/>
                    </a:prstGeom>
                    <a:solidFill>
                      <a:schemeClr val="accent2">
                        <a:lumMod val="20000"/>
                        <a:lumOff val="80000"/>
                      </a:schemeClr>
                    </a:solidFill>
                    <a:ln>
                      <a:solidFill>
                        <a:schemeClr val="accent2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30" name="Rectangle 29">
                      <a:extLst>
                        <a:ext uri="{FF2B5EF4-FFF2-40B4-BE49-F238E27FC236}">
                          <a16:creationId xmlns:a16="http://schemas.microsoft.com/office/drawing/2014/main" id="{0209C196-4D7F-31A8-F15B-8BDA7B1B0F50}"/>
                        </a:ext>
                      </a:extLst>
                    </p:cNvPr>
                    <p:cNvSpPr/>
                    <p:nvPr/>
                  </p:nvSpPr>
                  <p:spPr>
                    <a:xfrm rot="16200000">
                      <a:off x="7013604" y="4791196"/>
                      <a:ext cx="909104" cy="897571"/>
                    </a:xfrm>
                    <a:prstGeom prst="rect">
                      <a:avLst/>
                    </a:prstGeom>
                    <a:solidFill>
                      <a:schemeClr val="accent2">
                        <a:lumMod val="20000"/>
                        <a:lumOff val="80000"/>
                      </a:schemeClr>
                    </a:solidFill>
                    <a:ln>
                      <a:solidFill>
                        <a:schemeClr val="accent2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dirty="0"/>
                    </a:p>
                  </p:txBody>
                </p:sp>
              </p:grpSp>
              <p:sp>
                <p:nvSpPr>
                  <p:cNvPr id="23" name="TextBox 22">
                    <a:extLst>
                      <a:ext uri="{FF2B5EF4-FFF2-40B4-BE49-F238E27FC236}">
                        <a16:creationId xmlns:a16="http://schemas.microsoft.com/office/drawing/2014/main" id="{741689B8-3AEB-7680-4203-63D614F81905}"/>
                      </a:ext>
                    </a:extLst>
                  </p:cNvPr>
                  <p:cNvSpPr txBox="1"/>
                  <p:nvPr/>
                </p:nvSpPr>
                <p:spPr>
                  <a:xfrm>
                    <a:off x="4409743" y="3443584"/>
                    <a:ext cx="3143250" cy="58810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en-US" sz="1200" dirty="0">
                        <a:latin typeface="Calibri" panose="020F0502020204030204" pitchFamily="34" charset="0"/>
                        <a:cs typeface="Calibri" panose="020F0502020204030204" pitchFamily="34" charset="0"/>
                      </a:rPr>
                      <a:t>4 Crystal Design</a:t>
                    </a:r>
                  </a:p>
                </p:txBody>
              </p:sp>
              <p:sp>
                <p:nvSpPr>
                  <p:cNvPr id="24" name="Donut 23">
                    <a:extLst>
                      <a:ext uri="{FF2B5EF4-FFF2-40B4-BE49-F238E27FC236}">
                        <a16:creationId xmlns:a16="http://schemas.microsoft.com/office/drawing/2014/main" id="{5C386E82-364A-F605-1732-F39495E7DE34}"/>
                      </a:ext>
                    </a:extLst>
                  </p:cNvPr>
                  <p:cNvSpPr/>
                  <p:nvPr/>
                </p:nvSpPr>
                <p:spPr>
                  <a:xfrm>
                    <a:off x="5171334" y="4180709"/>
                    <a:ext cx="1800225" cy="1782348"/>
                  </a:xfrm>
                  <a:prstGeom prst="donut">
                    <a:avLst>
                      <a:gd name="adj" fmla="val 2314"/>
                    </a:avLst>
                  </a:prstGeom>
                  <a:solidFill>
                    <a:srgbClr val="92D050"/>
                  </a:solidFill>
                  <a:ln>
                    <a:solidFill>
                      <a:srgbClr val="92D050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5" name="Donut 24">
                    <a:extLst>
                      <a:ext uri="{FF2B5EF4-FFF2-40B4-BE49-F238E27FC236}">
                        <a16:creationId xmlns:a16="http://schemas.microsoft.com/office/drawing/2014/main" id="{B5603A08-0C49-EE30-174B-4E6FEF4DEEDF}"/>
                      </a:ext>
                    </a:extLst>
                  </p:cNvPr>
                  <p:cNvSpPr/>
                  <p:nvPr/>
                </p:nvSpPr>
                <p:spPr>
                  <a:xfrm>
                    <a:off x="5448254" y="4458988"/>
                    <a:ext cx="1244474" cy="1232116"/>
                  </a:xfrm>
                  <a:prstGeom prst="donut">
                    <a:avLst>
                      <a:gd name="adj" fmla="val 2314"/>
                    </a:avLst>
                  </a:prstGeom>
                  <a:solidFill>
                    <a:srgbClr val="FF0000"/>
                  </a:solidFill>
                  <a:ln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  <p:cxnSp>
              <p:nvCxnSpPr>
                <p:cNvPr id="8" name="Straight Connector 7">
                  <a:extLst>
                    <a:ext uri="{FF2B5EF4-FFF2-40B4-BE49-F238E27FC236}">
                      <a16:creationId xmlns:a16="http://schemas.microsoft.com/office/drawing/2014/main" id="{312D6DC6-13DA-6291-9619-46AC3744AD9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038995" y="1877431"/>
                  <a:ext cx="1255805" cy="1122849"/>
                </a:xfrm>
                <a:prstGeom prst="line">
                  <a:avLst/>
                </a:prstGeom>
                <a:ln w="9525">
                  <a:solidFill>
                    <a:schemeClr val="tx2"/>
                  </a:solidFill>
                  <a:prstDash val="sysDash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" name="Straight Connector 8">
                  <a:extLst>
                    <a:ext uri="{FF2B5EF4-FFF2-40B4-BE49-F238E27FC236}">
                      <a16:creationId xmlns:a16="http://schemas.microsoft.com/office/drawing/2014/main" id="{A93EEDC3-D7F8-D2D0-7F73-2FEED666D54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8055113" y="3085495"/>
                  <a:ext cx="1195322" cy="2079059"/>
                </a:xfrm>
                <a:prstGeom prst="line">
                  <a:avLst/>
                </a:prstGeom>
                <a:ln w="9525">
                  <a:solidFill>
                    <a:schemeClr val="tx2"/>
                  </a:solidFill>
                  <a:prstDash val="sysDash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951E43BB-7997-9AB6-428D-DD0EF8E6D456}"/>
                    </a:ext>
                  </a:extLst>
                </p:cNvPr>
                <p:cNvSpPr txBox="1"/>
                <p:nvPr/>
              </p:nvSpPr>
              <p:spPr>
                <a:xfrm>
                  <a:off x="-231894" y="6345233"/>
                  <a:ext cx="3143250" cy="7289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400" dirty="0">
                      <a:latin typeface="Calibri" panose="020F0502020204030204" pitchFamily="34" charset="0"/>
                      <a:cs typeface="Calibri" panose="020F0502020204030204" pitchFamily="34" charset="0"/>
                    </a:rPr>
                    <a:t>Axicon</a:t>
                  </a:r>
                </a:p>
              </p:txBody>
            </p:sp>
            <p:sp>
              <p:nvSpPr>
                <p:cNvPr id="15" name="TextBox 14">
                  <a:extLst>
                    <a:ext uri="{FF2B5EF4-FFF2-40B4-BE49-F238E27FC236}">
                      <a16:creationId xmlns:a16="http://schemas.microsoft.com/office/drawing/2014/main" id="{F1D87596-0D97-3886-99F0-7D2730D3B60E}"/>
                    </a:ext>
                  </a:extLst>
                </p:cNvPr>
                <p:cNvSpPr txBox="1"/>
                <p:nvPr/>
              </p:nvSpPr>
              <p:spPr>
                <a:xfrm>
                  <a:off x="-756211" y="989803"/>
                  <a:ext cx="3143250" cy="7289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400" dirty="0">
                      <a:latin typeface="Calibri" panose="020F0502020204030204" pitchFamily="34" charset="0"/>
                      <a:cs typeface="Calibri" panose="020F0502020204030204" pitchFamily="34" charset="0"/>
                    </a:rPr>
                    <a:t>e</a:t>
                  </a:r>
                  <a:r>
                    <a:rPr lang="en-US" sz="1400" baseline="30000" dirty="0">
                      <a:latin typeface="Calibri" panose="020F0502020204030204" pitchFamily="34" charset="0"/>
                      <a:cs typeface="Calibri" panose="020F0502020204030204" pitchFamily="34" charset="0"/>
                    </a:rPr>
                    <a:t>-</a:t>
                  </a:r>
                  <a:r>
                    <a:rPr lang="en-US" sz="1400" dirty="0">
                      <a:latin typeface="Calibri" panose="020F0502020204030204" pitchFamily="34" charset="0"/>
                      <a:cs typeface="Calibri" panose="020F0502020204030204" pitchFamily="34" charset="0"/>
                    </a:rPr>
                    <a:t> beam </a:t>
                  </a:r>
                </a:p>
              </p:txBody>
            </p:sp>
            <p:cxnSp>
              <p:nvCxnSpPr>
                <p:cNvPr id="16" name="Straight Arrow Connector 15">
                  <a:extLst>
                    <a:ext uri="{FF2B5EF4-FFF2-40B4-BE49-F238E27FC236}">
                      <a16:creationId xmlns:a16="http://schemas.microsoft.com/office/drawing/2014/main" id="{05DA6107-0F63-565E-C998-B3920290D9D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16367" y="1580923"/>
                  <a:ext cx="757842" cy="0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tailEnd type="triangle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Straight Connector 16">
                  <a:extLst>
                    <a:ext uri="{FF2B5EF4-FFF2-40B4-BE49-F238E27FC236}">
                      <a16:creationId xmlns:a16="http://schemas.microsoft.com/office/drawing/2014/main" id="{07749E37-ED8F-0BDD-9F99-918C65FD335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991971" y="5580993"/>
                  <a:ext cx="0" cy="1040766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" name="Arc 17">
                  <a:extLst>
                    <a:ext uri="{FF2B5EF4-FFF2-40B4-BE49-F238E27FC236}">
                      <a16:creationId xmlns:a16="http://schemas.microsoft.com/office/drawing/2014/main" id="{2FCF0FE8-6B74-CBF9-E190-E5E40D8D1536}"/>
                    </a:ext>
                  </a:extLst>
                </p:cNvPr>
                <p:cNvSpPr/>
                <p:nvPr/>
              </p:nvSpPr>
              <p:spPr>
                <a:xfrm rot="19527413">
                  <a:off x="1979359" y="5902608"/>
                  <a:ext cx="101690" cy="126124"/>
                </a:xfrm>
                <a:prstGeom prst="arc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9" name="TextBox 18">
                  <a:extLst>
                    <a:ext uri="{FF2B5EF4-FFF2-40B4-BE49-F238E27FC236}">
                      <a16:creationId xmlns:a16="http://schemas.microsoft.com/office/drawing/2014/main" id="{EB1E9BC7-6EF4-F603-03B6-325D88A758B1}"/>
                    </a:ext>
                  </a:extLst>
                </p:cNvPr>
                <p:cNvSpPr txBox="1"/>
                <p:nvPr/>
              </p:nvSpPr>
              <p:spPr>
                <a:xfrm>
                  <a:off x="1109939" y="5439412"/>
                  <a:ext cx="342282" cy="65601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l-GR" sz="1200" dirty="0">
                      <a:latin typeface="Calibri" panose="020F0502020204030204" pitchFamily="34" charset="0"/>
                      <a:cs typeface="Calibri" panose="020F0502020204030204" pitchFamily="34" charset="0"/>
                    </a:rPr>
                    <a:t>θ</a:t>
                  </a:r>
                  <a:endParaRPr lang="en-US" sz="1200" dirty="0">
                    <a:latin typeface="Calibri" panose="020F0502020204030204" pitchFamily="34" charset="0"/>
                    <a:cs typeface="Calibri" panose="020F0502020204030204" pitchFamily="34" charset="0"/>
                  </a:endParaRPr>
                </a:p>
              </p:txBody>
            </p:sp>
            <p:cxnSp>
              <p:nvCxnSpPr>
                <p:cNvPr id="20" name="Straight Arrow Connector 19">
                  <a:extLst>
                    <a:ext uri="{FF2B5EF4-FFF2-40B4-BE49-F238E27FC236}">
                      <a16:creationId xmlns:a16="http://schemas.microsoft.com/office/drawing/2014/main" id="{9A72457B-4204-CC7C-7843-102C6C853C3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28514" y="5803866"/>
                  <a:ext cx="501690" cy="221745"/>
                </a:xfrm>
                <a:prstGeom prst="straightConnector1">
                  <a:avLst/>
                </a:prstGeom>
                <a:ln w="3175">
                  <a:solidFill>
                    <a:schemeClr val="tx1"/>
                  </a:solidFill>
                  <a:headEnd type="none" w="sm" len="med"/>
                  <a:tailEnd type="triangle" w="sm" len="med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" name="Straight Connector 9">
                  <a:extLst>
                    <a:ext uri="{FF2B5EF4-FFF2-40B4-BE49-F238E27FC236}">
                      <a16:creationId xmlns:a16="http://schemas.microsoft.com/office/drawing/2014/main" id="{84D317D3-64E7-12D4-BBA5-E514C12D073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8063667" y="63712"/>
                  <a:ext cx="3402665" cy="2936568"/>
                </a:xfrm>
                <a:prstGeom prst="line">
                  <a:avLst/>
                </a:prstGeom>
                <a:ln w="9525">
                  <a:solidFill>
                    <a:schemeClr val="tx2"/>
                  </a:solidFill>
                  <a:prstDash val="sysDash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06E3AADB-5CED-4C74-1C31-09BFF79CC453}"/>
                  </a:ext>
                </a:extLst>
              </p:cNvPr>
              <p:cNvSpPr txBox="1"/>
              <p:nvPr/>
            </p:nvSpPr>
            <p:spPr>
              <a:xfrm>
                <a:off x="3436081" y="552894"/>
                <a:ext cx="815993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>
                    <a:solidFill>
                      <a:schemeClr val="accent2">
                        <a:lumMod val="75000"/>
                      </a:schemeClr>
                    </a:solidFill>
                  </a:rPr>
                  <a:t>EO Crystal</a:t>
                </a:r>
              </a:p>
            </p:txBody>
          </p:sp>
        </p:grpSp>
        <p:grpSp>
          <p:nvGrpSpPr>
            <p:cNvPr id="84" name="Group 83">
              <a:extLst>
                <a:ext uri="{FF2B5EF4-FFF2-40B4-BE49-F238E27FC236}">
                  <a16:creationId xmlns:a16="http://schemas.microsoft.com/office/drawing/2014/main" id="{A4CFF8E6-7F33-B341-69E6-8A7645F3E9A4}"/>
                </a:ext>
              </a:extLst>
            </p:cNvPr>
            <p:cNvGrpSpPr/>
            <p:nvPr/>
          </p:nvGrpSpPr>
          <p:grpSpPr>
            <a:xfrm rot="21145114">
              <a:off x="3063844" y="1067342"/>
              <a:ext cx="216460" cy="413926"/>
              <a:chOff x="3037056" y="1081499"/>
              <a:chExt cx="216460" cy="413926"/>
            </a:xfrm>
          </p:grpSpPr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A73CAD0D-FD0B-E5EB-314F-6C9438A5D3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37056" y="1081499"/>
                <a:ext cx="0" cy="413926"/>
              </a:xfrm>
              <a:prstGeom prst="line">
                <a:avLst/>
              </a:prstGeom>
              <a:ln w="12700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Straight Arrow Connector 61">
                <a:extLst>
                  <a:ext uri="{FF2B5EF4-FFF2-40B4-BE49-F238E27FC236}">
                    <a16:creationId xmlns:a16="http://schemas.microsoft.com/office/drawing/2014/main" id="{DBF23931-E8AB-9670-67EC-67A8F47CC94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37056" y="1279664"/>
                <a:ext cx="216460" cy="0"/>
              </a:xfrm>
              <a:prstGeom prst="straightConnector1">
                <a:avLst/>
              </a:prstGeom>
              <a:ln>
                <a:tailEnd type="triangle" w="sm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CDFCDCA8-1A53-BAE7-0193-32FC500D5010}"/>
                </a:ext>
              </a:extLst>
            </p:cNvPr>
            <p:cNvGrpSpPr/>
            <p:nvPr/>
          </p:nvGrpSpPr>
          <p:grpSpPr>
            <a:xfrm rot="479000">
              <a:off x="3062682" y="1854652"/>
              <a:ext cx="216460" cy="413926"/>
              <a:chOff x="3037056" y="1081499"/>
              <a:chExt cx="216460" cy="413926"/>
            </a:xfrm>
          </p:grpSpPr>
          <p:cxnSp>
            <p:nvCxnSpPr>
              <p:cNvPr id="86" name="Straight Connector 85">
                <a:extLst>
                  <a:ext uri="{FF2B5EF4-FFF2-40B4-BE49-F238E27FC236}">
                    <a16:creationId xmlns:a16="http://schemas.microsoft.com/office/drawing/2014/main" id="{42D16BB9-BC89-97F5-CE2D-3530454047F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37056" y="1081499"/>
                <a:ext cx="0" cy="413926"/>
              </a:xfrm>
              <a:prstGeom prst="line">
                <a:avLst/>
              </a:prstGeom>
              <a:ln w="12700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Arrow Connector 86">
                <a:extLst>
                  <a:ext uri="{FF2B5EF4-FFF2-40B4-BE49-F238E27FC236}">
                    <a16:creationId xmlns:a16="http://schemas.microsoft.com/office/drawing/2014/main" id="{94C7F696-ABEF-DB1E-846D-FC52E0CAFF0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37056" y="1279664"/>
                <a:ext cx="216460" cy="0"/>
              </a:xfrm>
              <a:prstGeom prst="straightConnector1">
                <a:avLst/>
              </a:prstGeom>
              <a:ln>
                <a:tailEnd type="triangle" w="sm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51EEA8F7-3F55-62FF-8FD9-A52FFBA974B4}"/>
                </a:ext>
              </a:extLst>
            </p:cNvPr>
            <p:cNvSpPr txBox="1"/>
            <p:nvPr/>
          </p:nvSpPr>
          <p:spPr>
            <a:xfrm rot="444424">
              <a:off x="3033834" y="1893384"/>
              <a:ext cx="237566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900" dirty="0">
                  <a:solidFill>
                    <a:schemeClr val="accent1">
                      <a:lumMod val="75000"/>
                    </a:schemeClr>
                  </a:solidFill>
                </a:rPr>
                <a:t>k</a:t>
              </a: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7238414D-FA7F-B093-FDDE-5E119809044D}"/>
                </a:ext>
              </a:extLst>
            </p:cNvPr>
            <p:cNvSpPr txBox="1"/>
            <p:nvPr/>
          </p:nvSpPr>
          <p:spPr>
            <a:xfrm rot="21066815">
              <a:off x="3019191" y="1099449"/>
              <a:ext cx="237566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900" dirty="0">
                  <a:solidFill>
                    <a:schemeClr val="accent1">
                      <a:lumMod val="75000"/>
                    </a:schemeClr>
                  </a:solidFill>
                </a:rPr>
                <a:t>k</a:t>
              </a: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FC6F33C4-0745-7CA9-7827-667481F79F8E}"/>
                </a:ext>
              </a:extLst>
            </p:cNvPr>
            <p:cNvSpPr txBox="1"/>
            <p:nvPr/>
          </p:nvSpPr>
          <p:spPr>
            <a:xfrm>
              <a:off x="2495691" y="2264403"/>
              <a:ext cx="1142047" cy="2483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solidFill>
                    <a:schemeClr val="accent1">
                      <a:lumMod val="75000"/>
                    </a:schemeClr>
                  </a:solidFill>
                </a:rPr>
                <a:t>Tilted Pulse Front</a:t>
              </a:r>
            </a:p>
          </p:txBody>
        </p:sp>
      </p:grpSp>
      <p:sp>
        <p:nvSpPr>
          <p:cNvPr id="92" name="TextBox 91">
            <a:extLst>
              <a:ext uri="{FF2B5EF4-FFF2-40B4-BE49-F238E27FC236}">
                <a16:creationId xmlns:a16="http://schemas.microsoft.com/office/drawing/2014/main" id="{74D04497-79D5-854E-A9DD-7B7C9AE6CBD9}"/>
              </a:ext>
            </a:extLst>
          </p:cNvPr>
          <p:cNvSpPr txBox="1"/>
          <p:nvPr/>
        </p:nvSpPr>
        <p:spPr>
          <a:xfrm>
            <a:off x="5954751" y="850661"/>
            <a:ext cx="309747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Axicon creates circular donut</a:t>
            </a:r>
          </a:p>
          <a:p>
            <a:pPr marL="285750" indent="-285750">
              <a:buFontTx/>
              <a:buChar char="-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crystals around e</a:t>
            </a:r>
            <a:r>
              <a:rPr lang="en-US" sz="1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beam axis</a:t>
            </a:r>
          </a:p>
          <a:p>
            <a:pPr marL="285750" indent="-285750">
              <a:buFontTx/>
              <a:buChar char="-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Easier alignment more uniform laser intensity </a:t>
            </a:r>
          </a:p>
          <a:p>
            <a:pPr marL="285750" indent="-285750">
              <a:buFontTx/>
              <a:buChar char="-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complete azimuthal coverage allows for position measurement in x and y. </a:t>
            </a:r>
          </a:p>
          <a:p>
            <a:pPr marL="285750" indent="-285750">
              <a:buFontTx/>
              <a:buChar char="-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Enhanced signal to noise leads to better temporal and transverse resolution. </a:t>
            </a:r>
          </a:p>
          <a:p>
            <a:pPr marL="285750" indent="-285750">
              <a:buFontTx/>
              <a:buChar char="-"/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9F1EC8AE-BE76-5AD0-38C4-7D549156C278}"/>
              </a:ext>
            </a:extLst>
          </p:cNvPr>
          <p:cNvGrpSpPr/>
          <p:nvPr/>
        </p:nvGrpSpPr>
        <p:grpSpPr>
          <a:xfrm>
            <a:off x="1992860" y="3281234"/>
            <a:ext cx="2090234" cy="1149306"/>
            <a:chOff x="1895530" y="3202359"/>
            <a:chExt cx="2090234" cy="1149306"/>
          </a:xfrm>
        </p:grpSpPr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98FB80F4-11CB-9D42-EE25-E5177CB747BD}"/>
                </a:ext>
              </a:extLst>
            </p:cNvPr>
            <p:cNvSpPr/>
            <p:nvPr/>
          </p:nvSpPr>
          <p:spPr>
            <a:xfrm>
              <a:off x="1895530" y="3202359"/>
              <a:ext cx="2090234" cy="1139760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06" name="Group 105">
              <a:extLst>
                <a:ext uri="{FF2B5EF4-FFF2-40B4-BE49-F238E27FC236}">
                  <a16:creationId xmlns:a16="http://schemas.microsoft.com/office/drawing/2014/main" id="{FF4635D5-5330-BE7F-193E-AC78839F1ACE}"/>
                </a:ext>
              </a:extLst>
            </p:cNvPr>
            <p:cNvGrpSpPr/>
            <p:nvPr/>
          </p:nvGrpSpPr>
          <p:grpSpPr>
            <a:xfrm>
              <a:off x="1916001" y="3223863"/>
              <a:ext cx="2046981" cy="1127802"/>
              <a:chOff x="1916001" y="3223863"/>
              <a:chExt cx="2046981" cy="1127802"/>
            </a:xfrm>
          </p:grpSpPr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F5FBB73E-6C33-DE1E-0017-2B4F1252DEEE}"/>
                  </a:ext>
                </a:extLst>
              </p:cNvPr>
              <p:cNvSpPr txBox="1"/>
              <p:nvPr/>
            </p:nvSpPr>
            <p:spPr>
              <a:xfrm>
                <a:off x="1994541" y="3223863"/>
                <a:ext cx="194796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/>
                  <a:t>5</a:t>
                </a:r>
                <a:r>
                  <a:rPr lang="en-US" sz="1400" baseline="30000" dirty="0"/>
                  <a:t>o</a:t>
                </a:r>
                <a:r>
                  <a:rPr lang="en-US" sz="1400" dirty="0"/>
                  <a:t> angle of incidence (</a:t>
                </a:r>
                <a:r>
                  <a:rPr lang="el-GR" sz="1400" dirty="0"/>
                  <a:t>θ</a:t>
                </a:r>
                <a:r>
                  <a:rPr lang="en-US" sz="1400" dirty="0"/>
                  <a:t>)</a:t>
                </a:r>
              </a:p>
            </p:txBody>
          </p:sp>
          <p:sp>
            <p:nvSpPr>
              <p:cNvPr id="104" name="TextBox 103">
                <a:extLst>
                  <a:ext uri="{FF2B5EF4-FFF2-40B4-BE49-F238E27FC236}">
                    <a16:creationId xmlns:a16="http://schemas.microsoft.com/office/drawing/2014/main" id="{77187FC4-4FE9-2D24-BAE1-C8ED23A992FB}"/>
                  </a:ext>
                </a:extLst>
              </p:cNvPr>
              <p:cNvSpPr txBox="1"/>
              <p:nvPr/>
            </p:nvSpPr>
            <p:spPr>
              <a:xfrm>
                <a:off x="2027937" y="3530825"/>
                <a:ext cx="180934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400" dirty="0"/>
                  <a:t>3 </a:t>
                </a:r>
                <a:r>
                  <a:rPr lang="en-US" sz="1400" dirty="0" err="1"/>
                  <a:t>ps</a:t>
                </a:r>
                <a:r>
                  <a:rPr lang="en-US" sz="1400" dirty="0"/>
                  <a:t> temporal window</a:t>
                </a:r>
              </a:p>
            </p:txBody>
          </p:sp>
          <p:sp>
            <p:nvSpPr>
              <p:cNvPr id="105" name="TextBox 104">
                <a:extLst>
                  <a:ext uri="{FF2B5EF4-FFF2-40B4-BE49-F238E27FC236}">
                    <a16:creationId xmlns:a16="http://schemas.microsoft.com/office/drawing/2014/main" id="{B26F447E-DFA2-F415-5CA4-E1F0C9E47D94}"/>
                  </a:ext>
                </a:extLst>
              </p:cNvPr>
              <p:cNvSpPr txBox="1"/>
              <p:nvPr/>
            </p:nvSpPr>
            <p:spPr>
              <a:xfrm>
                <a:off x="1916001" y="3828445"/>
                <a:ext cx="204698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dirty="0"/>
                  <a:t>4 10mm x 10mm 100</a:t>
                </a:r>
                <a:r>
                  <a:rPr lang="el-GR" sz="1400" dirty="0"/>
                  <a:t>μ</a:t>
                </a:r>
                <a:r>
                  <a:rPr lang="en-US" sz="1400" dirty="0"/>
                  <a:t>m thick </a:t>
                </a:r>
                <a:r>
                  <a:rPr lang="en-US" sz="1400" dirty="0" err="1"/>
                  <a:t>GaP</a:t>
                </a:r>
                <a:r>
                  <a:rPr lang="en-US" sz="1400" dirty="0"/>
                  <a:t> wafers</a:t>
                </a:r>
              </a:p>
            </p:txBody>
          </p:sp>
        </p:grpSp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FF21D86-48FB-9984-B111-95A4BE786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9</a:t>
            </a:fld>
            <a:endParaRPr lang="en-US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BE1D92FA-21F2-3A10-8546-31D1F84B2285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90000"/>
          </a:blip>
          <a:srcRect t="48744" b="20329"/>
          <a:stretch>
            <a:fillRect/>
          </a:stretch>
        </p:blipFill>
        <p:spPr>
          <a:xfrm>
            <a:off x="2814049" y="1773"/>
            <a:ext cx="3862678" cy="546884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3DF38B17-B1E0-B884-0BE8-EBD28B65E3C7}"/>
              </a:ext>
            </a:extLst>
          </p:cNvPr>
          <p:cNvSpPr/>
          <p:nvPr/>
        </p:nvSpPr>
        <p:spPr>
          <a:xfrm>
            <a:off x="3114077" y="0"/>
            <a:ext cx="515638" cy="542498"/>
          </a:xfrm>
          <a:prstGeom prst="rect">
            <a:avLst/>
          </a:prstGeom>
          <a:gradFill>
            <a:gsLst>
              <a:gs pos="99000">
                <a:srgbClr val="040404">
                  <a:alpha val="0"/>
                </a:srgbClr>
              </a:gs>
              <a:gs pos="88000">
                <a:srgbClr val="070707">
                  <a:alpha val="15936"/>
                </a:srgbClr>
              </a:gs>
              <a:gs pos="41000">
                <a:schemeClr val="tx1">
                  <a:lumMod val="95000"/>
                  <a:lumOff val="5000"/>
                  <a:alpha val="79073"/>
                </a:schemeClr>
              </a:gs>
              <a:gs pos="69000">
                <a:schemeClr val="tx1">
                  <a:alpha val="29632"/>
                </a:schemeClr>
              </a:gs>
              <a:gs pos="0">
                <a:schemeClr val="tx1">
                  <a:lumMod val="95000"/>
                  <a:lumOff val="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B788CE3-E6D6-E0EC-A285-64FF841F986A}"/>
              </a:ext>
            </a:extLst>
          </p:cNvPr>
          <p:cNvSpPr txBox="1"/>
          <p:nvPr/>
        </p:nvSpPr>
        <p:spPr>
          <a:xfrm>
            <a:off x="370305" y="40416"/>
            <a:ext cx="29181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EOS BPM Mk.2 Design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787060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2BAB58-03F3-5577-AB4F-7D7A793724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>
            <a:extLst>
              <a:ext uri="{FF2B5EF4-FFF2-40B4-BE49-F238E27FC236}">
                <a16:creationId xmlns:a16="http://schemas.microsoft.com/office/drawing/2014/main" id="{0D854226-E686-B079-4CCB-777277B9FE8F}"/>
              </a:ext>
            </a:extLst>
          </p:cNvPr>
          <p:cNvGrpSpPr/>
          <p:nvPr/>
        </p:nvGrpSpPr>
        <p:grpSpPr>
          <a:xfrm>
            <a:off x="114678" y="1112716"/>
            <a:ext cx="4655279" cy="3112328"/>
            <a:chOff x="388778" y="-63481"/>
            <a:chExt cx="8477590" cy="5667768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18499F92-1796-B9D2-9D56-69C520CF77D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r="9738" b="2346"/>
            <a:stretch>
              <a:fillRect/>
            </a:stretch>
          </p:blipFill>
          <p:spPr>
            <a:xfrm>
              <a:off x="4864189" y="-63481"/>
              <a:ext cx="4002179" cy="5667768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354DFAA4-663E-C8BA-876E-BBA75075822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8778" y="-63481"/>
              <a:ext cx="4988780" cy="5667768"/>
            </a:xfrm>
            <a:prstGeom prst="rect">
              <a:avLst/>
            </a:prstGeom>
          </p:spPr>
        </p:pic>
      </p:grpSp>
      <p:pic>
        <p:nvPicPr>
          <p:cNvPr id="41" name="Picture 40">
            <a:extLst>
              <a:ext uri="{FF2B5EF4-FFF2-40B4-BE49-F238E27FC236}">
                <a16:creationId xmlns:a16="http://schemas.microsoft.com/office/drawing/2014/main" id="{D8E78610-65B8-E85E-FAC7-B2C5A4BC3D7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0970" t="10425" r="2017" b="24918"/>
          <a:stretch>
            <a:fillRect/>
          </a:stretch>
        </p:blipFill>
        <p:spPr>
          <a:xfrm>
            <a:off x="4872082" y="1247856"/>
            <a:ext cx="4205056" cy="264778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E49DFAB5-2E61-8758-416A-2B20E1234FD1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A9DE907-5CC9-7321-7870-0FADD29F0852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A10AFCF2-1110-88D9-CEE8-0A0E287F865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C223DAA-D10F-CDF5-5C80-498CE9C4F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3E32969-8451-7853-E5DB-EA62A9BB4A2F}"/>
              </a:ext>
            </a:extLst>
          </p:cNvPr>
          <p:cNvSpPr txBox="1"/>
          <p:nvPr/>
        </p:nvSpPr>
        <p:spPr>
          <a:xfrm>
            <a:off x="370305" y="40416"/>
            <a:ext cx="26808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CAD Model/Pictures</a:t>
            </a:r>
            <a:endParaRPr lang="en-US" sz="2400" dirty="0">
              <a:latin typeface="+mj-lt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AF9441C0-56A4-E208-EEFD-2BAD48FC7ABB}"/>
              </a:ext>
            </a:extLst>
          </p:cNvPr>
          <p:cNvSpPr/>
          <p:nvPr/>
        </p:nvSpPr>
        <p:spPr>
          <a:xfrm>
            <a:off x="4872082" y="1246910"/>
            <a:ext cx="4213977" cy="2647785"/>
          </a:xfrm>
          <a:prstGeom prst="rect">
            <a:avLst/>
          </a:prstGeom>
          <a:solidFill>
            <a:schemeClr val="tx1">
              <a:alpha val="0"/>
            </a:schemeClr>
          </a:solidFill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93EEA1B-C4E1-7290-8135-C43ECD167EE0}"/>
              </a:ext>
            </a:extLst>
          </p:cNvPr>
          <p:cNvSpPr txBox="1"/>
          <p:nvPr/>
        </p:nvSpPr>
        <p:spPr>
          <a:xfrm>
            <a:off x="1612861" y="4332156"/>
            <a:ext cx="15376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EOS BPM CAD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0845E24-5E76-DA06-EB6D-642BB2A02DC2}"/>
              </a:ext>
            </a:extLst>
          </p:cNvPr>
          <p:cNvSpPr txBox="1"/>
          <p:nvPr/>
        </p:nvSpPr>
        <p:spPr>
          <a:xfrm>
            <a:off x="5626867" y="3908538"/>
            <a:ext cx="28884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EOS BPM Installed at FACET-II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3CB9365-785F-C8FB-9395-23FBAC4C8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10</a:t>
            </a:fld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5C8A50-5350-1C55-D939-AF475A78DC45}"/>
              </a:ext>
            </a:extLst>
          </p:cNvPr>
          <p:cNvSpPr/>
          <p:nvPr/>
        </p:nvSpPr>
        <p:spPr>
          <a:xfrm>
            <a:off x="105384" y="1082028"/>
            <a:ext cx="4666147" cy="315033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0EB2E7A8-30A4-02D7-000D-124A71493023}"/>
              </a:ext>
            </a:extLst>
          </p:cNvPr>
          <p:cNvCxnSpPr>
            <a:cxnSpLocks/>
          </p:cNvCxnSpPr>
          <p:nvPr/>
        </p:nvCxnSpPr>
        <p:spPr>
          <a:xfrm>
            <a:off x="6813555" y="1272025"/>
            <a:ext cx="787395" cy="1844778"/>
          </a:xfrm>
          <a:prstGeom prst="straightConnector1">
            <a:avLst/>
          </a:prstGeom>
          <a:ln w="1905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4101EDBB-77C4-3821-C2F3-F5909B58AA11}"/>
              </a:ext>
            </a:extLst>
          </p:cNvPr>
          <p:cNvCxnSpPr>
            <a:cxnSpLocks/>
          </p:cNvCxnSpPr>
          <p:nvPr/>
        </p:nvCxnSpPr>
        <p:spPr>
          <a:xfrm>
            <a:off x="2393783" y="2152920"/>
            <a:ext cx="2329521" cy="0"/>
          </a:xfrm>
          <a:prstGeom prst="straightConnector1">
            <a:avLst/>
          </a:prstGeom>
          <a:ln w="28575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BBA7FFDC-280E-1405-5DED-59697285F320}"/>
              </a:ext>
            </a:extLst>
          </p:cNvPr>
          <p:cNvSpPr txBox="1"/>
          <p:nvPr/>
        </p:nvSpPr>
        <p:spPr>
          <a:xfrm>
            <a:off x="2034055" y="1776331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ebeam</a:t>
            </a:r>
            <a:endParaRPr lang="en-US" dirty="0">
              <a:solidFill>
                <a:srgbClr val="92D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635918A-F1FF-8D70-8723-9AB72E47D05F}"/>
              </a:ext>
            </a:extLst>
          </p:cNvPr>
          <p:cNvSpPr txBox="1"/>
          <p:nvPr/>
        </p:nvSpPr>
        <p:spPr>
          <a:xfrm>
            <a:off x="7071108" y="1200221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ebeam</a:t>
            </a:r>
            <a:endParaRPr lang="en-US" dirty="0">
              <a:solidFill>
                <a:srgbClr val="92D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8480A434-2891-7EBD-4ED4-8DE434BA15C2}"/>
              </a:ext>
            </a:extLst>
          </p:cNvPr>
          <p:cNvCxnSpPr>
            <a:cxnSpLocks/>
          </p:cNvCxnSpPr>
          <p:nvPr/>
        </p:nvCxnSpPr>
        <p:spPr>
          <a:xfrm>
            <a:off x="5119137" y="1702854"/>
            <a:ext cx="1345238" cy="0"/>
          </a:xfrm>
          <a:prstGeom prst="straightConnector1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7AAF8B08-8B83-72F4-8741-64F0997C3B1E}"/>
              </a:ext>
            </a:extLst>
          </p:cNvPr>
          <p:cNvCxnSpPr>
            <a:cxnSpLocks/>
          </p:cNvCxnSpPr>
          <p:nvPr/>
        </p:nvCxnSpPr>
        <p:spPr>
          <a:xfrm flipH="1">
            <a:off x="5119137" y="2199865"/>
            <a:ext cx="1278348" cy="0"/>
          </a:xfrm>
          <a:prstGeom prst="straightConnector1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AD56B0EB-5AED-DFDE-628B-ACD6ED6E5230}"/>
              </a:ext>
            </a:extLst>
          </p:cNvPr>
          <p:cNvSpPr txBox="1"/>
          <p:nvPr/>
        </p:nvSpPr>
        <p:spPr>
          <a:xfrm>
            <a:off x="4861584" y="1620955"/>
            <a:ext cx="633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laser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B98BC382-E783-480A-8AEA-0CD77DBA1ADB}"/>
              </a:ext>
            </a:extLst>
          </p:cNvPr>
          <p:cNvCxnSpPr>
            <a:cxnSpLocks/>
          </p:cNvCxnSpPr>
          <p:nvPr/>
        </p:nvCxnSpPr>
        <p:spPr>
          <a:xfrm flipV="1">
            <a:off x="3333136" y="3764391"/>
            <a:ext cx="0" cy="384427"/>
          </a:xfrm>
          <a:prstGeom prst="straightConnector1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E333145C-8C5C-422A-0322-7A40F9F19E43}"/>
              </a:ext>
            </a:extLst>
          </p:cNvPr>
          <p:cNvSpPr txBox="1"/>
          <p:nvPr/>
        </p:nvSpPr>
        <p:spPr>
          <a:xfrm>
            <a:off x="2657744" y="3848391"/>
            <a:ext cx="633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A969C13-2F25-A1B0-99AF-39A87605A12D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 amt="90000"/>
          </a:blip>
          <a:srcRect t="48744" b="20329"/>
          <a:stretch>
            <a:fillRect/>
          </a:stretch>
        </p:blipFill>
        <p:spPr>
          <a:xfrm>
            <a:off x="2814049" y="1773"/>
            <a:ext cx="3862678" cy="54688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2F36F89-428C-E999-A248-418652A26A35}"/>
              </a:ext>
            </a:extLst>
          </p:cNvPr>
          <p:cNvSpPr/>
          <p:nvPr/>
        </p:nvSpPr>
        <p:spPr>
          <a:xfrm>
            <a:off x="3114077" y="0"/>
            <a:ext cx="515638" cy="542498"/>
          </a:xfrm>
          <a:prstGeom prst="rect">
            <a:avLst/>
          </a:prstGeom>
          <a:gradFill>
            <a:gsLst>
              <a:gs pos="99000">
                <a:srgbClr val="040404">
                  <a:alpha val="0"/>
                </a:srgbClr>
              </a:gs>
              <a:gs pos="88000">
                <a:srgbClr val="070707">
                  <a:alpha val="15936"/>
                </a:srgbClr>
              </a:gs>
              <a:gs pos="41000">
                <a:schemeClr val="tx1">
                  <a:lumMod val="95000"/>
                  <a:lumOff val="5000"/>
                  <a:alpha val="79073"/>
                </a:schemeClr>
              </a:gs>
              <a:gs pos="69000">
                <a:schemeClr val="tx1">
                  <a:alpha val="29632"/>
                </a:schemeClr>
              </a:gs>
              <a:gs pos="0">
                <a:schemeClr val="tx1">
                  <a:lumMod val="95000"/>
                  <a:lumOff val="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7413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362FE9-CBCB-E7C6-05BD-EA5A9C643D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06081DCD-50E4-E7C6-008E-2AE5E481492E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92B1752-70FA-390F-1610-5DD67877743F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CE436DCB-90D9-6635-C2C1-7C28E720DD9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86F9083-4AD2-3B98-848B-AC98CE187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47F11E81-E998-A2E0-4621-9D61B62512CD}"/>
              </a:ext>
            </a:extLst>
          </p:cNvPr>
          <p:cNvCxnSpPr/>
          <p:nvPr/>
        </p:nvCxnSpPr>
        <p:spPr>
          <a:xfrm>
            <a:off x="4426031" y="1114153"/>
            <a:ext cx="4580061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7FEE912-E4FA-8300-7947-F5B055E0BE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4189474"/>
              </p:ext>
            </p:extLst>
          </p:nvPr>
        </p:nvGraphicFramePr>
        <p:xfrm>
          <a:off x="4426032" y="786130"/>
          <a:ext cx="4580061" cy="394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5552">
                  <a:extLst>
                    <a:ext uri="{9D8B030D-6E8A-4147-A177-3AD203B41FA5}">
                      <a16:colId xmlns:a16="http://schemas.microsoft.com/office/drawing/2014/main" val="2293141250"/>
                    </a:ext>
                  </a:extLst>
                </a:gridCol>
                <a:gridCol w="1107822">
                  <a:extLst>
                    <a:ext uri="{9D8B030D-6E8A-4147-A177-3AD203B41FA5}">
                      <a16:colId xmlns:a16="http://schemas.microsoft.com/office/drawing/2014/main" val="4203444884"/>
                    </a:ext>
                  </a:extLst>
                </a:gridCol>
                <a:gridCol w="1526687">
                  <a:extLst>
                    <a:ext uri="{9D8B030D-6E8A-4147-A177-3AD203B41FA5}">
                      <a16:colId xmlns:a16="http://schemas.microsoft.com/office/drawing/2014/main" val="127511377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300" b="0" dirty="0">
                          <a:solidFill>
                            <a:schemeClr val="tx1"/>
                          </a:solidFill>
                        </a:rPr>
                        <a:t>Parameter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0" dirty="0">
                          <a:solidFill>
                            <a:schemeClr val="tx1"/>
                          </a:solidFill>
                        </a:rPr>
                        <a:t>Value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0" dirty="0">
                          <a:solidFill>
                            <a:schemeClr val="tx1"/>
                          </a:solidFill>
                        </a:rPr>
                        <a:t>Unit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10445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300" dirty="0"/>
                        <a:t>Laser Wavelength</a:t>
                      </a: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800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nm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18367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300" dirty="0"/>
                        <a:t>Laser Angle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5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degree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7819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300" dirty="0" err="1"/>
                        <a:t>GaP</a:t>
                      </a:r>
                      <a:r>
                        <a:rPr lang="en-US" sz="1300" dirty="0"/>
                        <a:t> Wafer Thickness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100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l-GR" sz="1300" dirty="0"/>
                        <a:t>μ</a:t>
                      </a:r>
                      <a:r>
                        <a:rPr lang="en-US" sz="1300" dirty="0"/>
                        <a:t>m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98366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300" dirty="0"/>
                        <a:t>Drive Beam Charge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800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err="1"/>
                        <a:t>pC</a:t>
                      </a:r>
                      <a:endParaRPr lang="en-US" sz="13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24589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Witness Beam Charge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/>
                          </a:solidFill>
                        </a:rPr>
                        <a:t>800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err="1">
                          <a:solidFill>
                            <a:schemeClr val="tx1"/>
                          </a:solidFill>
                        </a:rPr>
                        <a:t>pC</a:t>
                      </a:r>
                      <a:endParaRPr lang="en-US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10746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300" dirty="0"/>
                        <a:t>Time Delay btw. Beams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450/135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fs/</a:t>
                      </a:r>
                      <a:r>
                        <a:rPr lang="el-GR" sz="1300" dirty="0"/>
                        <a:t>μ</a:t>
                      </a:r>
                      <a:r>
                        <a:rPr lang="en-US" sz="1300" dirty="0"/>
                        <a:t>m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8583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300" dirty="0"/>
                        <a:t>Transverse Beam Offset Drive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~500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l-GR" sz="1300" dirty="0"/>
                        <a:t>μ</a:t>
                      </a:r>
                      <a:r>
                        <a:rPr lang="en-US" sz="1300" dirty="0"/>
                        <a:t>m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9395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300" dirty="0"/>
                        <a:t>Transverse Beam Offset Witness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~500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1300" dirty="0"/>
                        <a:t>μ</a:t>
                      </a:r>
                      <a:r>
                        <a:rPr lang="en-US" sz="1300" dirty="0"/>
                        <a:t>m</a:t>
                      </a:r>
                    </a:p>
                    <a:p>
                      <a:pPr algn="ctr"/>
                      <a:endParaRPr lang="en-US" sz="13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10587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300" dirty="0"/>
                        <a:t>Bunch Length (Both)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100/30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fs/</a:t>
                      </a:r>
                      <a:r>
                        <a:rPr lang="el-GR" sz="1300" dirty="0"/>
                        <a:t>μ</a:t>
                      </a:r>
                      <a:r>
                        <a:rPr lang="en-US" sz="1300" dirty="0"/>
                        <a:t>m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2447363"/>
                  </a:ext>
                </a:extLst>
              </a:tr>
            </a:tbl>
          </a:graphicData>
        </a:graphic>
      </p:graphicFrame>
      <p:grpSp>
        <p:nvGrpSpPr>
          <p:cNvPr id="24" name="Group 23">
            <a:extLst>
              <a:ext uri="{FF2B5EF4-FFF2-40B4-BE49-F238E27FC236}">
                <a16:creationId xmlns:a16="http://schemas.microsoft.com/office/drawing/2014/main" id="{97B95485-47AB-1A94-DE5F-73D2B7A8EEA9}"/>
              </a:ext>
            </a:extLst>
          </p:cNvPr>
          <p:cNvGrpSpPr/>
          <p:nvPr/>
        </p:nvGrpSpPr>
        <p:grpSpPr>
          <a:xfrm>
            <a:off x="-1" y="886865"/>
            <a:ext cx="4496102" cy="3685133"/>
            <a:chOff x="71007" y="886865"/>
            <a:chExt cx="4318140" cy="3539270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9C281FC-CC57-0374-4D13-EB369EDC61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r="54045"/>
            <a:stretch>
              <a:fillRect/>
            </a:stretch>
          </p:blipFill>
          <p:spPr>
            <a:xfrm>
              <a:off x="71007" y="886865"/>
              <a:ext cx="4318140" cy="3539270"/>
            </a:xfrm>
            <a:prstGeom prst="rect">
              <a:avLst/>
            </a:prstGeom>
          </p:spPr>
        </p:pic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75B5A924-E5BB-91B6-BBC1-284CB40852CB}"/>
                </a:ext>
              </a:extLst>
            </p:cNvPr>
            <p:cNvGrpSpPr/>
            <p:nvPr/>
          </p:nvGrpSpPr>
          <p:grpSpPr>
            <a:xfrm>
              <a:off x="522884" y="1122005"/>
              <a:ext cx="2913521" cy="2906835"/>
              <a:chOff x="650301" y="1168068"/>
              <a:chExt cx="2913521" cy="2906835"/>
            </a:xfrm>
          </p:grpSpPr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071C031-7676-89D3-AEA3-4DA687DAC4DC}"/>
                  </a:ext>
                </a:extLst>
              </p:cNvPr>
              <p:cNvSpPr/>
              <p:nvPr/>
            </p:nvSpPr>
            <p:spPr>
              <a:xfrm>
                <a:off x="2099848" y="2589802"/>
                <a:ext cx="45719" cy="45719"/>
              </a:xfrm>
              <a:prstGeom prst="ellipse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0" name="Straight Arrow Connector 9">
                <a:extLst>
                  <a:ext uri="{FF2B5EF4-FFF2-40B4-BE49-F238E27FC236}">
                    <a16:creationId xmlns:a16="http://schemas.microsoft.com/office/drawing/2014/main" id="{1DFBC4C4-7EA4-9812-9E33-F80148DA99F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2548441" y="3484149"/>
                <a:ext cx="412092" cy="259710"/>
              </a:xfrm>
              <a:prstGeom prst="straightConnector1">
                <a:avLst/>
              </a:prstGeom>
              <a:ln>
                <a:solidFill>
                  <a:schemeClr val="accent5">
                    <a:lumMod val="60000"/>
                    <a:lumOff val="40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84A8C17-E428-BC72-ACFD-4B19C8C27E9E}"/>
                  </a:ext>
                </a:extLst>
              </p:cNvPr>
              <p:cNvSpPr txBox="1"/>
              <p:nvPr/>
            </p:nvSpPr>
            <p:spPr>
              <a:xfrm>
                <a:off x="2911865" y="3665299"/>
                <a:ext cx="56925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rPr>
                  <a:t>Drive</a:t>
                </a:r>
              </a:p>
            </p:txBody>
          </p:sp>
          <p:cxnSp>
            <p:nvCxnSpPr>
              <p:cNvPr id="15" name="Straight Arrow Connector 14">
                <a:extLst>
                  <a:ext uri="{FF2B5EF4-FFF2-40B4-BE49-F238E27FC236}">
                    <a16:creationId xmlns:a16="http://schemas.microsoft.com/office/drawing/2014/main" id="{A8CF6ABB-3FAF-F081-F9B4-6650511EFBD3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181069" y="3302997"/>
                <a:ext cx="536408" cy="362302"/>
              </a:xfrm>
              <a:prstGeom prst="straightConnector1">
                <a:avLst/>
              </a:prstGeom>
              <a:ln>
                <a:solidFill>
                  <a:schemeClr val="accent5">
                    <a:lumMod val="60000"/>
                    <a:lumOff val="40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9F25CA9A-233F-85A5-F30D-57DE7482983F}"/>
                  </a:ext>
                </a:extLst>
              </p:cNvPr>
              <p:cNvSpPr txBox="1"/>
              <p:nvPr/>
            </p:nvSpPr>
            <p:spPr>
              <a:xfrm>
                <a:off x="702005" y="3632258"/>
                <a:ext cx="77296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rPr>
                  <a:t>Witness</a:t>
                </a:r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C02C4F97-CDAB-0D13-E4B0-7FABC65C86EC}"/>
                  </a:ext>
                </a:extLst>
              </p:cNvPr>
              <p:cNvSpPr/>
              <p:nvPr/>
            </p:nvSpPr>
            <p:spPr>
              <a:xfrm>
                <a:off x="1546737" y="1168068"/>
                <a:ext cx="1120653" cy="896214"/>
              </a:xfrm>
              <a:prstGeom prst="rect">
                <a:avLst/>
              </a:prstGeom>
              <a:solidFill>
                <a:schemeClr val="accent1">
                  <a:alpha val="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BADBB23D-F927-72EF-5696-F3AA2E50D43E}"/>
                  </a:ext>
                </a:extLst>
              </p:cNvPr>
              <p:cNvSpPr/>
              <p:nvPr/>
            </p:nvSpPr>
            <p:spPr>
              <a:xfrm rot="5400000">
                <a:off x="2559676" y="2187341"/>
                <a:ext cx="1126022" cy="882270"/>
              </a:xfrm>
              <a:prstGeom prst="rect">
                <a:avLst/>
              </a:prstGeom>
              <a:solidFill>
                <a:schemeClr val="accent1">
                  <a:alpha val="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57D0B8FD-8883-0522-6E54-FE3B78DE4E52}"/>
                  </a:ext>
                </a:extLst>
              </p:cNvPr>
              <p:cNvSpPr/>
              <p:nvPr/>
            </p:nvSpPr>
            <p:spPr>
              <a:xfrm>
                <a:off x="1546739" y="3192635"/>
                <a:ext cx="1120652" cy="882268"/>
              </a:xfrm>
              <a:prstGeom prst="rect">
                <a:avLst/>
              </a:prstGeom>
              <a:solidFill>
                <a:schemeClr val="accent1">
                  <a:alpha val="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30D6B2B1-0FAE-DAE7-621A-D680A9AD9C8B}"/>
                  </a:ext>
                </a:extLst>
              </p:cNvPr>
              <p:cNvSpPr/>
              <p:nvPr/>
            </p:nvSpPr>
            <p:spPr>
              <a:xfrm rot="5400000">
                <a:off x="536880" y="2190443"/>
                <a:ext cx="1109109" cy="882268"/>
              </a:xfrm>
              <a:prstGeom prst="rect">
                <a:avLst/>
              </a:prstGeom>
              <a:solidFill>
                <a:schemeClr val="accent1">
                  <a:alpha val="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E46DD3F-3730-F94C-B09C-FE7C7D9F87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11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E28923-8292-D627-8AEC-E9EBF3D6293C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90000"/>
          </a:blip>
          <a:srcRect t="48744" b="20329"/>
          <a:stretch>
            <a:fillRect/>
          </a:stretch>
        </p:blipFill>
        <p:spPr>
          <a:xfrm>
            <a:off x="2814049" y="1773"/>
            <a:ext cx="3862678" cy="54688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F1790D9-661C-BE94-0DC5-2E637E69FC65}"/>
              </a:ext>
            </a:extLst>
          </p:cNvPr>
          <p:cNvSpPr/>
          <p:nvPr/>
        </p:nvSpPr>
        <p:spPr>
          <a:xfrm>
            <a:off x="3114077" y="0"/>
            <a:ext cx="515638" cy="542498"/>
          </a:xfrm>
          <a:prstGeom prst="rect">
            <a:avLst/>
          </a:prstGeom>
          <a:gradFill>
            <a:gsLst>
              <a:gs pos="99000">
                <a:srgbClr val="040404">
                  <a:alpha val="0"/>
                </a:srgbClr>
              </a:gs>
              <a:gs pos="88000">
                <a:srgbClr val="070707">
                  <a:alpha val="15936"/>
                </a:srgbClr>
              </a:gs>
              <a:gs pos="41000">
                <a:schemeClr val="tx1">
                  <a:lumMod val="95000"/>
                  <a:lumOff val="5000"/>
                  <a:alpha val="79073"/>
                </a:schemeClr>
              </a:gs>
              <a:gs pos="69000">
                <a:schemeClr val="tx1">
                  <a:alpha val="29632"/>
                </a:schemeClr>
              </a:gs>
              <a:gs pos="0">
                <a:schemeClr val="tx1">
                  <a:lumMod val="95000"/>
                  <a:lumOff val="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EBDD43C-98D4-9C66-65BF-4D17D00B6ED7}"/>
              </a:ext>
            </a:extLst>
          </p:cNvPr>
          <p:cNvSpPr txBox="1"/>
          <p:nvPr/>
        </p:nvSpPr>
        <p:spPr>
          <a:xfrm>
            <a:off x="370305" y="40416"/>
            <a:ext cx="33959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EOS BPM Mk.2 Simulation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363748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7DE615-081F-7EF7-71CB-A7BF2ECF52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id="{FB741E11-F96D-2E78-E5F6-20BD76BF77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81" y="931357"/>
            <a:ext cx="4511284" cy="3334766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43E8A3A5-1667-1434-8742-13CB4CC5EF7C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B841DED-D44D-E6AC-5592-ECAD35FFC390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D0FDAFA8-CBC5-CDE1-B1FF-1F824144EEF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A9EA5F6-D188-A69F-BF41-4CB7806A5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1EF1260-119F-12E5-EE27-E2A22B755E46}"/>
              </a:ext>
            </a:extLst>
          </p:cNvPr>
          <p:cNvSpPr txBox="1"/>
          <p:nvPr/>
        </p:nvSpPr>
        <p:spPr>
          <a:xfrm>
            <a:off x="370305" y="40416"/>
            <a:ext cx="21839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EOS BPM Signal </a:t>
            </a:r>
            <a:endParaRPr lang="en-US" sz="2400" dirty="0">
              <a:latin typeface="+mj-lt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10F7541-0846-8219-FE8C-8B158D3C8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12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F7B8058-C904-E909-4F6E-867B31D95CB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51620"/>
          <a:stretch>
            <a:fillRect/>
          </a:stretch>
        </p:blipFill>
        <p:spPr>
          <a:xfrm>
            <a:off x="4511283" y="870268"/>
            <a:ext cx="4632717" cy="341989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498B2F7-8A83-0652-0792-8D6091742E01}"/>
              </a:ext>
            </a:extLst>
          </p:cNvPr>
          <p:cNvSpPr txBox="1"/>
          <p:nvPr/>
        </p:nvSpPr>
        <p:spPr>
          <a:xfrm>
            <a:off x="463438" y="762080"/>
            <a:ext cx="344241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EOS Signal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77858F3-6369-7FEA-D567-CDDA48BB17EE}"/>
              </a:ext>
            </a:extLst>
          </p:cNvPr>
          <p:cNvSpPr txBox="1"/>
          <p:nvPr/>
        </p:nvSpPr>
        <p:spPr>
          <a:xfrm>
            <a:off x="5001011" y="753613"/>
            <a:ext cx="344241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EOS Signal with Background Subtract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9F53CB-B0A8-0253-38DC-B2075298F97D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/>
          </a:blip>
          <a:srcRect t="48744" b="20329"/>
          <a:stretch>
            <a:fillRect/>
          </a:stretch>
        </p:blipFill>
        <p:spPr>
          <a:xfrm>
            <a:off x="2814049" y="1773"/>
            <a:ext cx="3862678" cy="54688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FB3BB7E-4E2A-FD15-7FFB-1D7E8F42C66F}"/>
              </a:ext>
            </a:extLst>
          </p:cNvPr>
          <p:cNvSpPr/>
          <p:nvPr/>
        </p:nvSpPr>
        <p:spPr>
          <a:xfrm>
            <a:off x="3114077" y="0"/>
            <a:ext cx="515638" cy="542498"/>
          </a:xfrm>
          <a:prstGeom prst="rect">
            <a:avLst/>
          </a:prstGeom>
          <a:gradFill>
            <a:gsLst>
              <a:gs pos="99000">
                <a:srgbClr val="040404">
                  <a:alpha val="0"/>
                </a:srgbClr>
              </a:gs>
              <a:gs pos="88000">
                <a:srgbClr val="070707">
                  <a:alpha val="15936"/>
                </a:srgbClr>
              </a:gs>
              <a:gs pos="41000">
                <a:schemeClr val="tx1">
                  <a:lumMod val="95000"/>
                  <a:lumOff val="5000"/>
                  <a:alpha val="79073"/>
                </a:schemeClr>
              </a:gs>
              <a:gs pos="69000">
                <a:schemeClr val="tx1">
                  <a:alpha val="29632"/>
                </a:schemeClr>
              </a:gs>
              <a:gs pos="0">
                <a:schemeClr val="tx1">
                  <a:lumMod val="95000"/>
                  <a:lumOff val="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4013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DDF974-181A-FD88-17F0-AAFE163109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55700F2B-C3F5-7C52-B725-0CD8263C720B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0463A0D-1678-F6EE-294D-C0A6AFA66CDA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7FBBFD9A-CBB7-C0F6-CCD5-C050CB7320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236FBAE-8BB0-60B9-46BE-A4344A3A4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6089201-57B2-142B-F545-34FFC786C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13</a:t>
            </a:fld>
            <a:endParaRPr lang="en-US"/>
          </a:p>
        </p:txBody>
      </p:sp>
      <p:pic>
        <p:nvPicPr>
          <p:cNvPr id="4" name="shot21_dataset16487_radial_binning_short copy">
            <a:hlinkClick r:id="" action="ppaction://media"/>
            <a:extLst>
              <a:ext uri="{FF2B5EF4-FFF2-40B4-BE49-F238E27FC236}">
                <a16:creationId xmlns:a16="http://schemas.microsoft.com/office/drawing/2014/main" id="{BFDCB56C-8536-CC4D-CD36-9D7A9193142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842805"/>
            <a:ext cx="9144000" cy="3810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75BC2EA-7B30-B546-DE82-BE972EB2D769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90000"/>
          </a:blip>
          <a:srcRect t="48744" b="20329"/>
          <a:stretch>
            <a:fillRect/>
          </a:stretch>
        </p:blipFill>
        <p:spPr>
          <a:xfrm>
            <a:off x="2814049" y="1773"/>
            <a:ext cx="3862678" cy="54688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822AE8A-0E57-889A-7440-3AE92A6980B5}"/>
              </a:ext>
            </a:extLst>
          </p:cNvPr>
          <p:cNvSpPr/>
          <p:nvPr/>
        </p:nvSpPr>
        <p:spPr>
          <a:xfrm>
            <a:off x="3114077" y="0"/>
            <a:ext cx="515638" cy="542498"/>
          </a:xfrm>
          <a:prstGeom prst="rect">
            <a:avLst/>
          </a:prstGeom>
          <a:gradFill>
            <a:gsLst>
              <a:gs pos="99000">
                <a:srgbClr val="040404">
                  <a:alpha val="0"/>
                </a:srgbClr>
              </a:gs>
              <a:gs pos="88000">
                <a:srgbClr val="070707">
                  <a:alpha val="15936"/>
                </a:srgbClr>
              </a:gs>
              <a:gs pos="41000">
                <a:schemeClr val="tx1">
                  <a:lumMod val="95000"/>
                  <a:lumOff val="5000"/>
                  <a:alpha val="79073"/>
                </a:schemeClr>
              </a:gs>
              <a:gs pos="69000">
                <a:schemeClr val="tx1">
                  <a:alpha val="29632"/>
                </a:schemeClr>
              </a:gs>
              <a:gs pos="0">
                <a:schemeClr val="tx1">
                  <a:lumMod val="95000"/>
                  <a:lumOff val="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1F29C8F-8D8F-A7CE-8DCE-D57418373089}"/>
              </a:ext>
            </a:extLst>
          </p:cNvPr>
          <p:cNvSpPr txBox="1"/>
          <p:nvPr/>
        </p:nvSpPr>
        <p:spPr>
          <a:xfrm>
            <a:off x="370305" y="40416"/>
            <a:ext cx="49344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EOS BPM Mk.2 Time of Arrival Analysis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61552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D98BE7-5DE4-9660-BE6C-011D2907E9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D891AFAF-744C-42B8-E86C-1DC941F8D9BE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196F079-8164-569C-0635-5FADED82AAFF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4631A22D-8ED1-81D0-CF7A-591FFAEEC6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87D209B-1DAA-6459-C18B-D017A78FD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E78FC14-6B01-47A0-B4E7-5929D8B8B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14</a:t>
            </a:fld>
            <a:endParaRPr lang="en-US"/>
          </a:p>
        </p:txBody>
      </p:sp>
      <p:grpSp>
        <p:nvGrpSpPr>
          <p:cNvPr id="102" name="Group 101">
            <a:extLst>
              <a:ext uri="{FF2B5EF4-FFF2-40B4-BE49-F238E27FC236}">
                <a16:creationId xmlns:a16="http://schemas.microsoft.com/office/drawing/2014/main" id="{A3B47DAC-5C49-72C8-8F7B-7B57549EA0CB}"/>
              </a:ext>
            </a:extLst>
          </p:cNvPr>
          <p:cNvGrpSpPr/>
          <p:nvPr/>
        </p:nvGrpSpPr>
        <p:grpSpPr>
          <a:xfrm>
            <a:off x="51106" y="767056"/>
            <a:ext cx="8670018" cy="1698832"/>
            <a:chOff x="51106" y="767056"/>
            <a:chExt cx="8670018" cy="1698832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14A38F45-9D7A-2259-2DA8-1DDCE205C7B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33388" y="1776733"/>
              <a:ext cx="8287736" cy="3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F294AB13-5073-A2EA-5492-70ED89BF7686}"/>
                </a:ext>
              </a:extLst>
            </p:cNvPr>
            <p:cNvSpPr/>
            <p:nvPr/>
          </p:nvSpPr>
          <p:spPr>
            <a:xfrm>
              <a:off x="1251752" y="1709952"/>
              <a:ext cx="1780228" cy="150283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8910C66-A3E2-C692-D538-F90DAD448BE7}"/>
                </a:ext>
              </a:extLst>
            </p:cNvPr>
            <p:cNvSpPr/>
            <p:nvPr/>
          </p:nvSpPr>
          <p:spPr>
            <a:xfrm>
              <a:off x="4056956" y="1315540"/>
              <a:ext cx="1646252" cy="939107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solidFill>
                <a:schemeClr val="accent1">
                  <a:shade val="1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FAAC90F-8810-CDFE-8A8E-13DC699CEA54}"/>
                </a:ext>
              </a:extLst>
            </p:cNvPr>
            <p:cNvSpPr/>
            <p:nvPr/>
          </p:nvSpPr>
          <p:spPr>
            <a:xfrm>
              <a:off x="599904" y="1540429"/>
              <a:ext cx="287677" cy="472611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ACE6B56F-CC86-B0A0-45F1-53D5599A6024}"/>
                </a:ext>
              </a:extLst>
            </p:cNvPr>
            <p:cNvSpPr/>
            <p:nvPr/>
          </p:nvSpPr>
          <p:spPr>
            <a:xfrm>
              <a:off x="674370" y="1439513"/>
              <a:ext cx="135277" cy="674441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DA56F934-3BA7-62B0-F2F4-E8DFC4D4DB8D}"/>
                </a:ext>
              </a:extLst>
            </p:cNvPr>
            <p:cNvSpPr/>
            <p:nvPr/>
          </p:nvSpPr>
          <p:spPr>
            <a:xfrm>
              <a:off x="7753160" y="1264540"/>
              <a:ext cx="45720" cy="102438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BD807510-D22F-23DD-425E-154273220B5A}"/>
                </a:ext>
              </a:extLst>
            </p:cNvPr>
            <p:cNvSpPr/>
            <p:nvPr/>
          </p:nvSpPr>
          <p:spPr>
            <a:xfrm>
              <a:off x="4179646" y="1634751"/>
              <a:ext cx="267462" cy="42647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591DCAE6-3F2D-EB25-DFC9-0CBCBD587740}"/>
                </a:ext>
              </a:extLst>
            </p:cNvPr>
            <p:cNvSpPr txBox="1"/>
            <p:nvPr/>
          </p:nvSpPr>
          <p:spPr>
            <a:xfrm>
              <a:off x="7161588" y="892596"/>
              <a:ext cx="118314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cs typeface="Times New Roman" panose="02020603050405020304" pitchFamily="18" charset="0"/>
                </a:rPr>
                <a:t>OTR Screen 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3D740FFD-5EA5-5020-02AE-28FE3C5301AB}"/>
                </a:ext>
              </a:extLst>
            </p:cNvPr>
            <p:cNvSpPr txBox="1"/>
            <p:nvPr/>
          </p:nvSpPr>
          <p:spPr>
            <a:xfrm>
              <a:off x="4288510" y="890167"/>
              <a:ext cx="95250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cs typeface="Times New Roman" panose="02020603050405020304" pitchFamily="18" charset="0"/>
                </a:rPr>
                <a:t>EOS BPM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A8ED48C7-AF23-D7F9-99BA-03254BA3960C}"/>
                </a:ext>
              </a:extLst>
            </p:cNvPr>
            <p:cNvSpPr txBox="1"/>
            <p:nvPr/>
          </p:nvSpPr>
          <p:spPr>
            <a:xfrm>
              <a:off x="1823078" y="890167"/>
              <a:ext cx="72135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cs typeface="Times New Roman" panose="02020603050405020304" pitchFamily="18" charset="0"/>
                </a:rPr>
                <a:t>XTCAV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996850BE-8475-29E4-E02F-F3AACCA5800B}"/>
                </a:ext>
              </a:extLst>
            </p:cNvPr>
            <p:cNvSpPr txBox="1"/>
            <p:nvPr/>
          </p:nvSpPr>
          <p:spPr>
            <a:xfrm>
              <a:off x="175122" y="767056"/>
              <a:ext cx="113377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>
                  <a:cs typeface="Times New Roman" panose="02020603050405020304" pitchFamily="18" charset="0"/>
                </a:rPr>
                <a:t>X Corrector</a:t>
              </a:r>
            </a:p>
            <a:p>
              <a:pPr algn="ctr"/>
              <a:r>
                <a:rPr lang="en-US" sz="1600" dirty="0">
                  <a:cs typeface="Times New Roman" panose="02020603050405020304" pitchFamily="18" charset="0"/>
                </a:rPr>
                <a:t> Dipole</a:t>
              </a:r>
            </a:p>
          </p:txBody>
        </p:sp>
        <p:cxnSp>
          <p:nvCxnSpPr>
            <p:cNvPr id="65" name="Straight Arrow Connector 64">
              <a:extLst>
                <a:ext uri="{FF2B5EF4-FFF2-40B4-BE49-F238E27FC236}">
                  <a16:creationId xmlns:a16="http://schemas.microsoft.com/office/drawing/2014/main" id="{D905FA15-8CC0-460E-0142-F575CD306DE3}"/>
                </a:ext>
              </a:extLst>
            </p:cNvPr>
            <p:cNvCxnSpPr/>
            <p:nvPr/>
          </p:nvCxnSpPr>
          <p:spPr>
            <a:xfrm>
              <a:off x="809647" y="2319610"/>
              <a:ext cx="312230" cy="0"/>
            </a:xfrm>
            <a:prstGeom prst="straightConnector1">
              <a:avLst/>
            </a:prstGeom>
            <a:ln w="254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064F8A53-224D-D9D2-70D1-412B6421A107}"/>
                </a:ext>
              </a:extLst>
            </p:cNvPr>
            <p:cNvSpPr txBox="1"/>
            <p:nvPr/>
          </p:nvSpPr>
          <p:spPr>
            <a:xfrm>
              <a:off x="51106" y="2127334"/>
              <a:ext cx="75854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>
                  <a:cs typeface="Times New Roman" panose="02020603050405020304" pitchFamily="18" charset="0"/>
                </a:rPr>
                <a:t>ebeam</a:t>
              </a:r>
              <a:endParaRPr lang="en-US" sz="1600" dirty="0">
                <a:cs typeface="Times New Roman" panose="02020603050405020304" pitchFamily="18" charset="0"/>
              </a:endParaRPr>
            </a:p>
          </p:txBody>
        </p:sp>
      </p:grpSp>
      <p:sp>
        <p:nvSpPr>
          <p:cNvPr id="88" name="TextBox 87">
            <a:extLst>
              <a:ext uri="{FF2B5EF4-FFF2-40B4-BE49-F238E27FC236}">
                <a16:creationId xmlns:a16="http://schemas.microsoft.com/office/drawing/2014/main" id="{9F3DF283-1408-BE4C-80B3-8DD53EA2CE11}"/>
              </a:ext>
            </a:extLst>
          </p:cNvPr>
          <p:cNvSpPr txBox="1"/>
          <p:nvPr/>
        </p:nvSpPr>
        <p:spPr>
          <a:xfrm>
            <a:off x="1734499" y="2374596"/>
            <a:ext cx="17024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OTR XTCAV Off </a:t>
            </a:r>
          </a:p>
        </p:txBody>
      </p: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D73FB373-AEB2-760D-AF0A-4D346EF431EF}"/>
              </a:ext>
            </a:extLst>
          </p:cNvPr>
          <p:cNvGrpSpPr/>
          <p:nvPr/>
        </p:nvGrpSpPr>
        <p:grpSpPr>
          <a:xfrm>
            <a:off x="419343" y="2653757"/>
            <a:ext cx="3301708" cy="2045732"/>
            <a:chOff x="419343" y="2653757"/>
            <a:chExt cx="3301708" cy="2045732"/>
          </a:xfrm>
        </p:grpSpPr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703C7C68-3432-1D9A-56B5-EAF7CEFBAE45}"/>
                </a:ext>
              </a:extLst>
            </p:cNvPr>
            <p:cNvGrpSpPr/>
            <p:nvPr/>
          </p:nvGrpSpPr>
          <p:grpSpPr>
            <a:xfrm>
              <a:off x="1450403" y="2653757"/>
              <a:ext cx="2270648" cy="2045732"/>
              <a:chOff x="1308893" y="2450679"/>
              <a:chExt cx="2270648" cy="2045732"/>
            </a:xfrm>
          </p:grpSpPr>
          <p:pic>
            <p:nvPicPr>
              <p:cNvPr id="78" name="Picture 77">
                <a:extLst>
                  <a:ext uri="{FF2B5EF4-FFF2-40B4-BE49-F238E27FC236}">
                    <a16:creationId xmlns:a16="http://schemas.microsoft.com/office/drawing/2014/main" id="{5E5F2A95-7CD8-DB45-823C-83985FE5CA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rcRect l="56224" t="26064" r="10265" b="18436"/>
              <a:stretch>
                <a:fillRect/>
              </a:stretch>
            </p:blipFill>
            <p:spPr>
              <a:xfrm>
                <a:off x="1308893" y="2450679"/>
                <a:ext cx="2270647" cy="2045732"/>
              </a:xfrm>
              <a:prstGeom prst="rect">
                <a:avLst/>
              </a:prstGeom>
            </p:spPr>
          </p:pic>
          <p:sp>
            <p:nvSpPr>
              <p:cNvPr id="79" name="Rectangle 78">
                <a:extLst>
                  <a:ext uri="{FF2B5EF4-FFF2-40B4-BE49-F238E27FC236}">
                    <a16:creationId xmlns:a16="http://schemas.microsoft.com/office/drawing/2014/main" id="{91EB29F5-E8F7-A615-52F5-B608A55526B0}"/>
                  </a:ext>
                </a:extLst>
              </p:cNvPr>
              <p:cNvSpPr/>
              <p:nvPr/>
            </p:nvSpPr>
            <p:spPr>
              <a:xfrm>
                <a:off x="1308894" y="2465888"/>
                <a:ext cx="2270647" cy="2016902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C7D45E5C-74A7-A642-ACCD-92CD84AB77E0}"/>
                </a:ext>
              </a:extLst>
            </p:cNvPr>
            <p:cNvSpPr txBox="1"/>
            <p:nvPr/>
          </p:nvSpPr>
          <p:spPr>
            <a:xfrm>
              <a:off x="573308" y="2926150"/>
              <a:ext cx="65274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Drive</a:t>
              </a:r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11F3692C-6026-D021-3277-8AA3DAC66F11}"/>
                </a:ext>
              </a:extLst>
            </p:cNvPr>
            <p:cNvSpPr txBox="1"/>
            <p:nvPr/>
          </p:nvSpPr>
          <p:spPr>
            <a:xfrm>
              <a:off x="419343" y="4044786"/>
              <a:ext cx="9364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Witness</a:t>
              </a:r>
            </a:p>
          </p:txBody>
        </p:sp>
        <p:cxnSp>
          <p:nvCxnSpPr>
            <p:cNvPr id="95" name="Straight Arrow Connector 94">
              <a:extLst>
                <a:ext uri="{FF2B5EF4-FFF2-40B4-BE49-F238E27FC236}">
                  <a16:creationId xmlns:a16="http://schemas.microsoft.com/office/drawing/2014/main" id="{4FCDAA2B-115B-83C5-5BD3-50509DA9CF3F}"/>
                </a:ext>
              </a:extLst>
            </p:cNvPr>
            <p:cNvCxnSpPr>
              <a:cxnSpLocks/>
            </p:cNvCxnSpPr>
            <p:nvPr/>
          </p:nvCxnSpPr>
          <p:spPr>
            <a:xfrm>
              <a:off x="1226051" y="3117729"/>
              <a:ext cx="1071100" cy="316846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Arrow Connector 95">
              <a:extLst>
                <a:ext uri="{FF2B5EF4-FFF2-40B4-BE49-F238E27FC236}">
                  <a16:creationId xmlns:a16="http://schemas.microsoft.com/office/drawing/2014/main" id="{3A0B554E-70F9-F359-A6E8-E6133A483484}"/>
                </a:ext>
              </a:extLst>
            </p:cNvPr>
            <p:cNvCxnSpPr>
              <a:cxnSpLocks/>
              <a:stCxn id="93" idx="3"/>
            </p:cNvCxnSpPr>
            <p:nvPr/>
          </p:nvCxnSpPr>
          <p:spPr>
            <a:xfrm flipV="1">
              <a:off x="1355818" y="4117235"/>
              <a:ext cx="941333" cy="112217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155DE4A2-2E63-E9F9-67FB-010E0B847338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90000"/>
          </a:blip>
          <a:srcRect t="48744" b="20329"/>
          <a:stretch>
            <a:fillRect/>
          </a:stretch>
        </p:blipFill>
        <p:spPr>
          <a:xfrm>
            <a:off x="2814049" y="1773"/>
            <a:ext cx="3862678" cy="54688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9FE7FBE-4E70-0A40-04ED-E8EE563139D1}"/>
              </a:ext>
            </a:extLst>
          </p:cNvPr>
          <p:cNvSpPr/>
          <p:nvPr/>
        </p:nvSpPr>
        <p:spPr>
          <a:xfrm>
            <a:off x="3114077" y="0"/>
            <a:ext cx="515638" cy="542498"/>
          </a:xfrm>
          <a:prstGeom prst="rect">
            <a:avLst/>
          </a:prstGeom>
          <a:gradFill>
            <a:gsLst>
              <a:gs pos="99000">
                <a:srgbClr val="040404">
                  <a:alpha val="0"/>
                </a:srgbClr>
              </a:gs>
              <a:gs pos="88000">
                <a:srgbClr val="070707">
                  <a:alpha val="15936"/>
                </a:srgbClr>
              </a:gs>
              <a:gs pos="41000">
                <a:schemeClr val="tx1">
                  <a:lumMod val="95000"/>
                  <a:lumOff val="5000"/>
                  <a:alpha val="79073"/>
                </a:schemeClr>
              </a:gs>
              <a:gs pos="69000">
                <a:schemeClr val="tx1">
                  <a:alpha val="29632"/>
                </a:schemeClr>
              </a:gs>
              <a:gs pos="0">
                <a:schemeClr val="tx1">
                  <a:lumMod val="95000"/>
                  <a:lumOff val="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89E0A3D-3EA2-5D84-7F73-AEDB72CAA1E4}"/>
              </a:ext>
            </a:extLst>
          </p:cNvPr>
          <p:cNvSpPr txBox="1"/>
          <p:nvPr/>
        </p:nvSpPr>
        <p:spPr>
          <a:xfrm>
            <a:off x="370305" y="40416"/>
            <a:ext cx="34971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EOS and XTCAV at FACET-II </a:t>
            </a:r>
            <a:endParaRPr lang="en-US" sz="2400" dirty="0">
              <a:latin typeface="+mj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FE7DA2-478C-6F13-8AA9-DC7826C55825}"/>
              </a:ext>
            </a:extLst>
          </p:cNvPr>
          <p:cNvSpPr txBox="1"/>
          <p:nvPr/>
        </p:nvSpPr>
        <p:spPr>
          <a:xfrm>
            <a:off x="2141866" y="4634665"/>
            <a:ext cx="6118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3183BB3-8F4E-D7D8-26F0-C866C32582E7}"/>
              </a:ext>
            </a:extLst>
          </p:cNvPr>
          <p:cNvSpPr txBox="1"/>
          <p:nvPr/>
        </p:nvSpPr>
        <p:spPr>
          <a:xfrm rot="16200000">
            <a:off x="867505" y="3507345"/>
            <a:ext cx="7740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Energy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560C97E-B918-798D-5791-87358E495999}"/>
              </a:ext>
            </a:extLst>
          </p:cNvPr>
          <p:cNvGrpSpPr/>
          <p:nvPr/>
        </p:nvGrpSpPr>
        <p:grpSpPr>
          <a:xfrm>
            <a:off x="3031980" y="1634751"/>
            <a:ext cx="4744040" cy="3329964"/>
            <a:chOff x="3031980" y="1634751"/>
            <a:chExt cx="4744040" cy="3329964"/>
          </a:xfrm>
        </p:grpSpPr>
        <p:grpSp>
          <p:nvGrpSpPr>
            <p:cNvPr id="103" name="Group 102">
              <a:extLst>
                <a:ext uri="{FF2B5EF4-FFF2-40B4-BE49-F238E27FC236}">
                  <a16:creationId xmlns:a16="http://schemas.microsoft.com/office/drawing/2014/main" id="{CCECACDF-7AB4-B47E-EBDC-4086F9CF7736}"/>
                </a:ext>
              </a:extLst>
            </p:cNvPr>
            <p:cNvGrpSpPr/>
            <p:nvPr/>
          </p:nvGrpSpPr>
          <p:grpSpPr>
            <a:xfrm>
              <a:off x="3031980" y="1634751"/>
              <a:ext cx="4744040" cy="3054158"/>
              <a:chOff x="3031980" y="1634751"/>
              <a:chExt cx="4744040" cy="3054158"/>
            </a:xfrm>
          </p:grpSpPr>
          <p:cxnSp>
            <p:nvCxnSpPr>
              <p:cNvPr id="63" name="Straight Connector 62">
                <a:extLst>
                  <a:ext uri="{FF2B5EF4-FFF2-40B4-BE49-F238E27FC236}">
                    <a16:creationId xmlns:a16="http://schemas.microsoft.com/office/drawing/2014/main" id="{ACB70A93-205A-5DC4-C3C7-1D4EECC9E60C}"/>
                  </a:ext>
                </a:extLst>
              </p:cNvPr>
              <p:cNvCxnSpPr>
                <a:cxnSpLocks/>
                <a:stCxn id="4" idx="3"/>
              </p:cNvCxnSpPr>
              <p:nvPr/>
            </p:nvCxnSpPr>
            <p:spPr>
              <a:xfrm flipV="1">
                <a:off x="3031980" y="1634751"/>
                <a:ext cx="4744040" cy="150343"/>
              </a:xfrm>
              <a:prstGeom prst="line">
                <a:avLst/>
              </a:prstGeom>
              <a:ln w="15875"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00" name="Group 99">
                <a:extLst>
                  <a:ext uri="{FF2B5EF4-FFF2-40B4-BE49-F238E27FC236}">
                    <a16:creationId xmlns:a16="http://schemas.microsoft.com/office/drawing/2014/main" id="{273C2E06-4E3D-0BD2-2FBB-91D61A36782A}"/>
                  </a:ext>
                </a:extLst>
              </p:cNvPr>
              <p:cNvGrpSpPr/>
              <p:nvPr/>
            </p:nvGrpSpPr>
            <p:grpSpPr>
              <a:xfrm>
                <a:off x="4231076" y="2672007"/>
                <a:ext cx="3454225" cy="2016902"/>
                <a:chOff x="4231076" y="2672007"/>
                <a:chExt cx="3454225" cy="2016902"/>
              </a:xfrm>
            </p:grpSpPr>
            <p:grpSp>
              <p:nvGrpSpPr>
                <p:cNvPr id="86" name="Group 85">
                  <a:extLst>
                    <a:ext uri="{FF2B5EF4-FFF2-40B4-BE49-F238E27FC236}">
                      <a16:creationId xmlns:a16="http://schemas.microsoft.com/office/drawing/2014/main" id="{F3D8FD2A-630E-404F-9331-DC2C801B55FD}"/>
                    </a:ext>
                  </a:extLst>
                </p:cNvPr>
                <p:cNvGrpSpPr/>
                <p:nvPr/>
              </p:nvGrpSpPr>
              <p:grpSpPr>
                <a:xfrm>
                  <a:off x="5414653" y="2672007"/>
                  <a:ext cx="2270648" cy="2016902"/>
                  <a:chOff x="4880081" y="2479509"/>
                  <a:chExt cx="2270648" cy="2016902"/>
                </a:xfrm>
              </p:grpSpPr>
              <p:pic>
                <p:nvPicPr>
                  <p:cNvPr id="75" name="Picture 74">
                    <a:extLst>
                      <a:ext uri="{FF2B5EF4-FFF2-40B4-BE49-F238E27FC236}">
                        <a16:creationId xmlns:a16="http://schemas.microsoft.com/office/drawing/2014/main" id="{5F5695D2-950F-CBA0-BA6C-C566AECF1BE3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5"/>
                  <a:srcRect l="10010" t="11755" r="34568" b="46187"/>
                  <a:stretch>
                    <a:fillRect/>
                  </a:stretch>
                </p:blipFill>
                <p:spPr>
                  <a:xfrm>
                    <a:off x="4880081" y="2858417"/>
                    <a:ext cx="2270647" cy="1259085"/>
                  </a:xfrm>
                  <a:prstGeom prst="rect">
                    <a:avLst/>
                  </a:prstGeom>
                </p:spPr>
              </p:pic>
              <p:sp>
                <p:nvSpPr>
                  <p:cNvPr id="84" name="Rectangle 83">
                    <a:extLst>
                      <a:ext uri="{FF2B5EF4-FFF2-40B4-BE49-F238E27FC236}">
                        <a16:creationId xmlns:a16="http://schemas.microsoft.com/office/drawing/2014/main" id="{BF359D84-AEFA-1B98-3785-78004CEB2E6F}"/>
                      </a:ext>
                    </a:extLst>
                  </p:cNvPr>
                  <p:cNvSpPr/>
                  <p:nvPr/>
                </p:nvSpPr>
                <p:spPr>
                  <a:xfrm>
                    <a:off x="4880082" y="2479509"/>
                    <a:ext cx="2270647" cy="2016902"/>
                  </a:xfrm>
                  <a:prstGeom prst="rect">
                    <a:avLst/>
                  </a:prstGeom>
                  <a:noFill/>
                  <a:ln w="1905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87" name="Right Arrow 86">
                  <a:extLst>
                    <a:ext uri="{FF2B5EF4-FFF2-40B4-BE49-F238E27FC236}">
                      <a16:creationId xmlns:a16="http://schemas.microsoft.com/office/drawing/2014/main" id="{D9E0D7E5-B1FA-C030-FAAD-4E37401827EC}"/>
                    </a:ext>
                  </a:extLst>
                </p:cNvPr>
                <p:cNvSpPr/>
                <p:nvPr/>
              </p:nvSpPr>
              <p:spPr>
                <a:xfrm>
                  <a:off x="4231076" y="3537232"/>
                  <a:ext cx="707806" cy="278781"/>
                </a:xfrm>
                <a:prstGeom prst="rightArrow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2ABAD91E-5EAA-B8FA-9FDC-323826939202}"/>
                  </a:ext>
                </a:extLst>
              </p:cNvPr>
              <p:cNvSpPr txBox="1"/>
              <p:nvPr/>
            </p:nvSpPr>
            <p:spPr>
              <a:xfrm>
                <a:off x="5714870" y="2366561"/>
                <a:ext cx="1670907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OTR XTCAV On </a:t>
                </a:r>
              </a:p>
            </p:txBody>
          </p:sp>
        </p:grp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9F905A3-04EB-BAF5-023B-64592625797F}"/>
                </a:ext>
              </a:extLst>
            </p:cNvPr>
            <p:cNvSpPr txBox="1"/>
            <p:nvPr/>
          </p:nvSpPr>
          <p:spPr>
            <a:xfrm>
              <a:off x="6244059" y="4626161"/>
              <a:ext cx="61183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Time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20E4A9D-E8AF-3F51-FD27-8842FFAD6433}"/>
                </a:ext>
              </a:extLst>
            </p:cNvPr>
            <p:cNvSpPr txBox="1"/>
            <p:nvPr/>
          </p:nvSpPr>
          <p:spPr>
            <a:xfrm rot="16200000">
              <a:off x="4789738" y="3507345"/>
              <a:ext cx="77405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Energy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34476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A59FC8-95BE-DEBA-D0A2-64CCA9BAEF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C2A51A5-79A2-6B48-1652-89A6DC93C4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63" y="794375"/>
            <a:ext cx="3554750" cy="35547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F89E3AA-7B0E-4BF0-4F45-3B691B61392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321" r="6781"/>
          <a:stretch>
            <a:fillRect/>
          </a:stretch>
        </p:blipFill>
        <p:spPr>
          <a:xfrm>
            <a:off x="3834370" y="1073310"/>
            <a:ext cx="5318256" cy="3060057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BC40AC5C-3EC1-1C45-D522-CE06CDF86042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2FA948D-B990-95E6-A460-E891C8ABA429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E471EA21-6D78-3135-9A8D-2F7A28C3689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340C463-A683-2C46-258F-0E6A6C4D4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E7DF802-4360-0AB7-2C7C-7980714EE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15</a:t>
            </a:fld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0089591-9116-798B-38DE-C3914105D4EA}"/>
              </a:ext>
            </a:extLst>
          </p:cNvPr>
          <p:cNvSpPr txBox="1"/>
          <p:nvPr/>
        </p:nvSpPr>
        <p:spPr>
          <a:xfrm>
            <a:off x="4275177" y="1117823"/>
            <a:ext cx="4747665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EOS and TCAV comparison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0F2418C-35F4-1881-3954-D426E4FEF7BB}"/>
              </a:ext>
            </a:extLst>
          </p:cNvPr>
          <p:cNvSpPr txBox="1"/>
          <p:nvPr/>
        </p:nvSpPr>
        <p:spPr>
          <a:xfrm>
            <a:off x="520751" y="892956"/>
            <a:ext cx="3104476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Radially Binned Signal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8635C71-6878-F1CD-2D21-949B2815C52B}"/>
              </a:ext>
            </a:extLst>
          </p:cNvPr>
          <p:cNvSpPr txBox="1"/>
          <p:nvPr/>
        </p:nvSpPr>
        <p:spPr>
          <a:xfrm>
            <a:off x="469000" y="4090693"/>
            <a:ext cx="3104476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Radius [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px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27AB766-C097-5673-0A72-6C93D8AE7318}"/>
              </a:ext>
            </a:extLst>
          </p:cNvPr>
          <p:cNvSpPr txBox="1"/>
          <p:nvPr/>
        </p:nvSpPr>
        <p:spPr>
          <a:xfrm rot="16200000">
            <a:off x="-1256427" y="2492340"/>
            <a:ext cx="3104476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Radially Binned Signal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5D48E99-F13C-2320-7BA6-91A8514E5CF3}"/>
              </a:ext>
            </a:extLst>
          </p:cNvPr>
          <p:cNvSpPr txBox="1"/>
          <p:nvPr/>
        </p:nvSpPr>
        <p:spPr>
          <a:xfrm rot="16200000">
            <a:off x="2378673" y="2399635"/>
            <a:ext cx="3064111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Bunch Separation [</a:t>
            </a:r>
            <a:r>
              <a:rPr lang="el-G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m]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C78574A-F960-9BAD-A78C-599CF28C98E8}"/>
              </a:ext>
            </a:extLst>
          </p:cNvPr>
          <p:cNvSpPr txBox="1"/>
          <p:nvPr/>
        </p:nvSpPr>
        <p:spPr>
          <a:xfrm>
            <a:off x="5085383" y="3906078"/>
            <a:ext cx="3104476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Shot Number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553EBB-B8B4-F5CE-DA2E-10C564C07C0F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90000"/>
          </a:blip>
          <a:srcRect t="48744" b="20329"/>
          <a:stretch>
            <a:fillRect/>
          </a:stretch>
        </p:blipFill>
        <p:spPr>
          <a:xfrm>
            <a:off x="2814049" y="1773"/>
            <a:ext cx="3862678" cy="54688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E744649-EBF6-E9DA-7EF3-B8C02B5FDFDF}"/>
              </a:ext>
            </a:extLst>
          </p:cNvPr>
          <p:cNvSpPr/>
          <p:nvPr/>
        </p:nvSpPr>
        <p:spPr>
          <a:xfrm>
            <a:off x="3114077" y="0"/>
            <a:ext cx="515638" cy="542498"/>
          </a:xfrm>
          <a:prstGeom prst="rect">
            <a:avLst/>
          </a:prstGeom>
          <a:gradFill>
            <a:gsLst>
              <a:gs pos="99000">
                <a:srgbClr val="040404">
                  <a:alpha val="0"/>
                </a:srgbClr>
              </a:gs>
              <a:gs pos="88000">
                <a:srgbClr val="070707">
                  <a:alpha val="15936"/>
                </a:srgbClr>
              </a:gs>
              <a:gs pos="41000">
                <a:schemeClr val="tx1">
                  <a:lumMod val="95000"/>
                  <a:lumOff val="5000"/>
                  <a:alpha val="79073"/>
                </a:schemeClr>
              </a:gs>
              <a:gs pos="69000">
                <a:schemeClr val="tx1">
                  <a:alpha val="29632"/>
                </a:schemeClr>
              </a:gs>
              <a:gs pos="0">
                <a:schemeClr val="tx1">
                  <a:lumMod val="95000"/>
                  <a:lumOff val="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E16D9D3-D3A8-6B24-09E2-E8E2DBBB7FBA}"/>
              </a:ext>
            </a:extLst>
          </p:cNvPr>
          <p:cNvSpPr txBox="1"/>
          <p:nvPr/>
        </p:nvSpPr>
        <p:spPr>
          <a:xfrm>
            <a:off x="370305" y="40416"/>
            <a:ext cx="33018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Bunch Separation Results</a:t>
            </a:r>
            <a:endParaRPr lang="en-US" sz="2400" dirty="0">
              <a:latin typeface="+mj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978D7B-752B-2F4A-D3C4-0B365C83ABB9}"/>
              </a:ext>
            </a:extLst>
          </p:cNvPr>
          <p:cNvSpPr txBox="1"/>
          <p:nvPr/>
        </p:nvSpPr>
        <p:spPr>
          <a:xfrm>
            <a:off x="2392544" y="4471941"/>
            <a:ext cx="40877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l-G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 mean difference between EOS and TCAV</a:t>
            </a:r>
          </a:p>
        </p:txBody>
      </p:sp>
    </p:spTree>
    <p:extLst>
      <p:ext uri="{BB962C8B-B14F-4D97-AF65-F5344CB8AC3E}">
        <p14:creationId xmlns:p14="http://schemas.microsoft.com/office/powerpoint/2010/main" val="32977031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D033D7-5F49-510D-F373-1C3B689F7C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5E1E3B41-581F-2261-4F3E-6CB0E4039264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1EF6733-FC0C-C85F-CFBD-21AB387D5C98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44EDD40C-AEDB-ECD7-15A3-B4CDC125AE8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E72ACF7-70A0-A0C0-578C-10B3731F8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D469F25-6401-868B-39BA-3FEC9C536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16</a:t>
            </a:fld>
            <a:endParaRPr lang="en-US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F13F96C2-A548-F565-08FD-7AEE37399EBE}"/>
              </a:ext>
            </a:extLst>
          </p:cNvPr>
          <p:cNvGrpSpPr/>
          <p:nvPr/>
        </p:nvGrpSpPr>
        <p:grpSpPr>
          <a:xfrm>
            <a:off x="1664208" y="722894"/>
            <a:ext cx="5915058" cy="4119481"/>
            <a:chOff x="1664208" y="722894"/>
            <a:chExt cx="5915058" cy="4119481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C070CA6-25DB-0462-3651-14A50C388A8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5372" b="59158"/>
            <a:stretch>
              <a:fillRect/>
            </a:stretch>
          </p:blipFill>
          <p:spPr>
            <a:xfrm>
              <a:off x="1664208" y="1061448"/>
              <a:ext cx="5915058" cy="1510302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0B7CE05-1227-57B4-916C-01D107B0CE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46673"/>
            <a:stretch>
              <a:fillRect/>
            </a:stretch>
          </p:blipFill>
          <p:spPr>
            <a:xfrm>
              <a:off x="1664208" y="2571750"/>
              <a:ext cx="5915058" cy="2270625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7261BFC-1553-4EA5-0BF8-FE798869D10B}"/>
                </a:ext>
              </a:extLst>
            </p:cNvPr>
            <p:cNvSpPr txBox="1"/>
            <p:nvPr/>
          </p:nvSpPr>
          <p:spPr>
            <a:xfrm>
              <a:off x="2126752" y="722894"/>
              <a:ext cx="5034336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Signal Intensity on Left Crystal</a:t>
              </a: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5125B8EC-DD8D-2B5B-D5A7-C1A90A06B6D9}"/>
              </a:ext>
            </a:extLst>
          </p:cNvPr>
          <p:cNvSpPr txBox="1"/>
          <p:nvPr/>
        </p:nvSpPr>
        <p:spPr>
          <a:xfrm rot="16200000">
            <a:off x="993527" y="1585766"/>
            <a:ext cx="161132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Drive Intensity</a:t>
            </a:r>
          </a:p>
          <a:p>
            <a:pPr algn="ctr"/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5261ED8-5E0D-37B2-C7B1-67C237EC2290}"/>
              </a:ext>
            </a:extLst>
          </p:cNvPr>
          <p:cNvSpPr txBox="1"/>
          <p:nvPr/>
        </p:nvSpPr>
        <p:spPr>
          <a:xfrm rot="16200000">
            <a:off x="923448" y="3408414"/>
            <a:ext cx="1611328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Radius [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px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EAC918-2E0D-710C-1857-6019FBBBE712}"/>
              </a:ext>
            </a:extLst>
          </p:cNvPr>
          <p:cNvSpPr txBox="1"/>
          <p:nvPr/>
        </p:nvSpPr>
        <p:spPr>
          <a:xfrm>
            <a:off x="3464467" y="4627186"/>
            <a:ext cx="2057399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Corrector Dipole Strength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02B817E-409A-2E60-7B55-A1972B39665B}"/>
              </a:ext>
            </a:extLst>
          </p:cNvPr>
          <p:cNvSpPr txBox="1"/>
          <p:nvPr/>
        </p:nvSpPr>
        <p:spPr>
          <a:xfrm rot="16200000">
            <a:off x="6708699" y="3390645"/>
            <a:ext cx="1611328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Binned Intensity [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abu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A442A00-93DF-D937-1694-4057439B4938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90000"/>
          </a:blip>
          <a:srcRect t="48744" b="20329"/>
          <a:stretch>
            <a:fillRect/>
          </a:stretch>
        </p:blipFill>
        <p:spPr>
          <a:xfrm>
            <a:off x="2814049" y="1773"/>
            <a:ext cx="3862678" cy="54688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10D1AF7E-6EA6-5721-56FC-BCF1A738881B}"/>
              </a:ext>
            </a:extLst>
          </p:cNvPr>
          <p:cNvSpPr/>
          <p:nvPr/>
        </p:nvSpPr>
        <p:spPr>
          <a:xfrm>
            <a:off x="3114077" y="0"/>
            <a:ext cx="515638" cy="542498"/>
          </a:xfrm>
          <a:prstGeom prst="rect">
            <a:avLst/>
          </a:prstGeom>
          <a:gradFill>
            <a:gsLst>
              <a:gs pos="99000">
                <a:srgbClr val="040404">
                  <a:alpha val="0"/>
                </a:srgbClr>
              </a:gs>
              <a:gs pos="88000">
                <a:srgbClr val="070707">
                  <a:alpha val="15936"/>
                </a:srgbClr>
              </a:gs>
              <a:gs pos="41000">
                <a:schemeClr val="tx1">
                  <a:lumMod val="95000"/>
                  <a:lumOff val="5000"/>
                  <a:alpha val="79073"/>
                </a:schemeClr>
              </a:gs>
              <a:gs pos="69000">
                <a:schemeClr val="tx1">
                  <a:alpha val="29632"/>
                </a:schemeClr>
              </a:gs>
              <a:gs pos="0">
                <a:schemeClr val="tx1">
                  <a:lumMod val="95000"/>
                  <a:lumOff val="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2883644-8401-5043-BFF0-C85E4AF1D321}"/>
              </a:ext>
            </a:extLst>
          </p:cNvPr>
          <p:cNvSpPr txBox="1"/>
          <p:nvPr/>
        </p:nvSpPr>
        <p:spPr>
          <a:xfrm>
            <a:off x="370305" y="40416"/>
            <a:ext cx="31814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Preliminary BPM Results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416743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127933-DF92-BC14-ED17-8922601FD9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4B414A0F-5D59-407E-5310-E0F959B54BD8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3409D2D-8F1B-F5AE-F173-B3BE827D2435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DF039C15-0AFB-2722-B548-345CD2F4893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C70F1D8-80E0-B860-9A49-24F371D9C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678AD0D-5106-2F38-CB26-C038F2128B61}"/>
              </a:ext>
            </a:extLst>
          </p:cNvPr>
          <p:cNvGrpSpPr/>
          <p:nvPr/>
        </p:nvGrpSpPr>
        <p:grpSpPr>
          <a:xfrm>
            <a:off x="4524503" y="902230"/>
            <a:ext cx="4415590" cy="1779970"/>
            <a:chOff x="4524503" y="1203982"/>
            <a:chExt cx="4415590" cy="1779970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A96FF5AF-7A47-7461-D9AD-A9D4C6F19DBD}"/>
                </a:ext>
              </a:extLst>
            </p:cNvPr>
            <p:cNvGrpSpPr/>
            <p:nvPr/>
          </p:nvGrpSpPr>
          <p:grpSpPr>
            <a:xfrm>
              <a:off x="4524503" y="1203982"/>
              <a:ext cx="4415590" cy="900978"/>
              <a:chOff x="4653904" y="1451299"/>
              <a:chExt cx="4415590" cy="900978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1" name="TextBox 50">
                    <a:extLst>
                      <a:ext uri="{FF2B5EF4-FFF2-40B4-BE49-F238E27FC236}">
                        <a16:creationId xmlns:a16="http://schemas.microsoft.com/office/drawing/2014/main" id="{7B4FE859-E212-5810-299F-1CBF44AC6441}"/>
                      </a:ext>
                    </a:extLst>
                  </p:cNvPr>
                  <p:cNvSpPr txBox="1"/>
                  <p:nvPr/>
                </p:nvSpPr>
                <p:spPr>
                  <a:xfrm>
                    <a:off x="4653904" y="1942998"/>
                    <a:ext cx="4415590" cy="409279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en-US" sz="1400" b="0" i="0" smtClean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</m:d>
                          <m: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sSub>
                            <m:sSubPr>
                              <m:ctrlP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1400" b="0" i="0" smtClean="0">
                                  <a:latin typeface="Cambria Math" panose="020405030504060302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1400" b="0" i="0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1400" b="0" i="0" smtClean="0"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e>
                            <m:sup>
                              <m:r>
                                <a:rPr lang="en-US" sz="14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d>
                            <m:dPr>
                              <m:ctrlP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1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sz="1400">
                                          <a:latin typeface="Cambria Math" panose="02040503050406030204" pitchFamily="18" charset="0"/>
                                        </a:rPr>
                                        <m:t>A</m:t>
                                      </m:r>
                                    </m:e>
                                    <m:sub>
                                      <m:r>
                                        <a:rPr lang="en-US" sz="140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US" sz="1400" i="1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den>
                              </m:f>
                              <m:rad>
                                <m:radPr>
                                  <m:degHide m:val="on"/>
                                  <m:ctrlPr>
                                    <a:rPr lang="en-US" sz="1400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sz="1400" i="1">
                                      <a:latin typeface="Cambria Math" panose="02040503050406030204" pitchFamily="18" charset="0"/>
                                    </a:rPr>
                                    <m:t>1+3</m:t>
                                  </m:r>
                                  <m:func>
                                    <m:funcPr>
                                      <m:ctrlP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uncPr>
                                    <m:fName>
                                      <m:sSup>
                                        <m:sSupPr>
                                          <m:ctrlPr>
                                            <a:rPr lang="en-US" sz="1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m:rPr>
                                              <m:sty m:val="p"/>
                                            </m:rPr>
                                            <a:rPr lang="en-US" sz="1400">
                                              <a:latin typeface="Cambria Math" panose="02040503050406030204" pitchFamily="18" charset="0"/>
                                            </a:rPr>
                                            <m:t>cos</m:t>
                                          </m:r>
                                        </m:e>
                                        <m:sup>
                                          <m:r>
                                            <a:rPr lang="en-US" sz="1400" i="1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p>
                                      </m:sSup>
                                    </m:fName>
                                    <m:e>
                                      <m:d>
                                        <m:dPr>
                                          <m:ctrlPr>
                                            <a:rPr lang="en-US" sz="1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sz="1400" i="1">
                                              <a:latin typeface="Cambria Math" panose="02040503050406030204" pitchFamily="18" charset="0"/>
                                            </a:rPr>
                                            <m:t>𝛼</m:t>
                                          </m:r>
                                          <m:r>
                                            <a:rPr lang="en-US" sz="1400" i="1">
                                              <a:latin typeface="Cambria Math" panose="02040503050406030204" pitchFamily="18" charset="0"/>
                                            </a:rPr>
                                            <m:t> </m:t>
                                          </m:r>
                                        </m:e>
                                      </m:d>
                                    </m:e>
                                  </m:func>
                                </m:e>
                              </m:rad>
                            </m:e>
                          </m:d>
                        </m:oMath>
                      </m:oMathPara>
                    </a14:m>
                    <a:endParaRPr lang="en-US" sz="1400" b="0" dirty="0"/>
                  </a:p>
                </p:txBody>
              </p:sp>
            </mc:Choice>
            <mc:Fallback xmlns="">
              <p:sp>
                <p:nvSpPr>
                  <p:cNvPr id="51" name="TextBox 50">
                    <a:extLst>
                      <a:ext uri="{FF2B5EF4-FFF2-40B4-BE49-F238E27FC236}">
                        <a16:creationId xmlns:a16="http://schemas.microsoft.com/office/drawing/2014/main" id="{FCEC3895-D750-9984-1415-BEE6F1EBAF17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653904" y="1942998"/>
                    <a:ext cx="4415590" cy="409279"/>
                  </a:xfrm>
                  <a:prstGeom prst="rect">
                    <a:avLst/>
                  </a:prstGeom>
                  <a:blipFill>
                    <a:blip r:embed="rId4"/>
                    <a:stretch>
                      <a:fillRect t="-2941" b="-5882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88F44D16-A863-F1FF-2E3D-AFC2E2CC30BB}"/>
                  </a:ext>
                </a:extLst>
              </p:cNvPr>
              <p:cNvSpPr txBox="1"/>
              <p:nvPr/>
            </p:nvSpPr>
            <p:spPr>
              <a:xfrm>
                <a:off x="6037242" y="1451299"/>
                <a:ext cx="1648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/>
                  <a:t>Expected Signal</a:t>
                </a:r>
              </a:p>
            </p:txBody>
          </p:sp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1" name="TextBox 30">
                  <a:extLst>
                    <a:ext uri="{FF2B5EF4-FFF2-40B4-BE49-F238E27FC236}">
                      <a16:creationId xmlns:a16="http://schemas.microsoft.com/office/drawing/2014/main" id="{D02AEA90-368A-C5B3-E105-51F29EFBFB41}"/>
                    </a:ext>
                  </a:extLst>
                </p:cNvPr>
                <p:cNvSpPr txBox="1"/>
                <p:nvPr/>
              </p:nvSpPr>
              <p:spPr>
                <a:xfrm>
                  <a:off x="4524503" y="2181813"/>
                  <a:ext cx="4415590" cy="40927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sub>
                        </m:sSub>
                        <m:d>
                          <m:d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1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1400" b="0" i="1" smtClean="0">
                                    <a:latin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  <m:sub>
                                <m:r>
                                  <a:rPr lang="en-US" sz="1400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1400" b="0" i="0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</m:d>
                        <m:r>
                          <a:rPr lang="en-US" sz="1400" b="0" i="0" smtClean="0">
                            <a:latin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400" b="0" i="0" smtClean="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a:rPr lang="en-US" sz="1400" b="0" i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p>
                          <m:sSup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1400" b="0" i="0" smtClean="0">
                                <a:latin typeface="Cambria Math" panose="020405030504060302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sz="14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d>
                          <m:d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14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sz="1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1400">
                                        <a:latin typeface="Cambria Math" panose="02040503050406030204" pitchFamily="18" charset="0"/>
                                      </a:rPr>
                                      <m:t>A</m:t>
                                    </m:r>
                                  </m:e>
                                  <m:sub>
                                    <m:r>
                                      <a:rPr lang="en-US" sz="140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US" sz="14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den>
                            </m:f>
                            <m:rad>
                              <m:radPr>
                                <m:degHide m:val="on"/>
                                <m:ctrlPr>
                                  <a:rPr lang="en-US" sz="1400" i="1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1400" i="1">
                                    <a:latin typeface="Cambria Math" panose="02040503050406030204" pitchFamily="18" charset="0"/>
                                  </a:rPr>
                                  <m:t>1+3</m:t>
                                </m:r>
                                <m:func>
                                  <m:funcPr>
                                    <m:ctrlPr>
                                      <a:rPr lang="en-US" sz="1400" i="1">
                                        <a:latin typeface="Cambria Math" panose="02040503050406030204" pitchFamily="18" charset="0"/>
                                      </a:rPr>
                                    </m:ctrlPr>
                                  </m:funcPr>
                                  <m:fName>
                                    <m:sSup>
                                      <m:sSupPr>
                                        <m:ctrlPr>
                                          <a:rPr lang="en-US" sz="14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en-US" sz="1400" b="0" i="0" smtClean="0">
                                            <a:latin typeface="Cambria Math" panose="02040503050406030204" pitchFamily="18" charset="0"/>
                                          </a:rPr>
                                          <m:t>sin</m:t>
                                        </m:r>
                                      </m:e>
                                      <m:sup>
                                        <m:r>
                                          <a:rPr lang="en-US" sz="1400" i="1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fName>
                                  <m:e>
                                    <m:d>
                                      <m:dPr>
                                        <m:ctrlPr>
                                          <a:rPr lang="en-US" sz="14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sSub>
                                          <m:sSubPr>
                                            <m:ctrlPr>
                                              <a:rPr lang="en-US" sz="1400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en-US" sz="1400" i="1">
                                                <a:latin typeface="Cambria Math" panose="02040503050406030204" pitchFamily="18" charset="0"/>
                                              </a:rPr>
                                              <m:t>𝛼</m:t>
                                            </m:r>
                                          </m:e>
                                          <m:sub>
                                            <m:r>
                                              <a:rPr lang="en-US" sz="1400" b="0" i="1" smtClean="0">
                                                <a:latin typeface="Cambria Math" panose="02040503050406030204" pitchFamily="18" charset="0"/>
                                              </a:rPr>
                                              <m:t>1</m:t>
                                            </m:r>
                                          </m:sub>
                                        </m:sSub>
                                        <m:r>
                                          <a:rPr lang="en-US" sz="1400" i="1">
                                            <a:latin typeface="Cambria Math" panose="02040503050406030204" pitchFamily="18" charset="0"/>
                                          </a:rPr>
                                          <m:t> </m:t>
                                        </m:r>
                                      </m:e>
                                    </m:d>
                                  </m:e>
                                </m:func>
                              </m:e>
                            </m:rad>
                          </m:e>
                        </m:d>
                      </m:oMath>
                    </m:oMathPara>
                  </a14:m>
                  <a:endParaRPr lang="en-US" sz="1400" b="0" dirty="0"/>
                </a:p>
              </p:txBody>
            </p:sp>
          </mc:Choice>
          <mc:Fallback>
            <p:sp>
              <p:nvSpPr>
                <p:cNvPr id="31" name="TextBox 30">
                  <a:extLst>
                    <a:ext uri="{FF2B5EF4-FFF2-40B4-BE49-F238E27FC236}">
                      <a16:creationId xmlns:a16="http://schemas.microsoft.com/office/drawing/2014/main" id="{D02AEA90-368A-C5B3-E105-51F29EFBFB4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524503" y="2181813"/>
                  <a:ext cx="4415590" cy="409279"/>
                </a:xfrm>
                <a:prstGeom prst="rect">
                  <a:avLst/>
                </a:prstGeom>
                <a:blipFill>
                  <a:blip r:embed="rId5"/>
                  <a:stretch>
                    <a:fillRect t="-2941" b="-8824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EC82AC27-6F5B-4F25-8750-069EEFC3B1AB}"/>
                </a:ext>
              </a:extLst>
            </p:cNvPr>
            <p:cNvSpPr txBox="1"/>
            <p:nvPr/>
          </p:nvSpPr>
          <p:spPr>
            <a:xfrm>
              <a:off x="6141140" y="2676175"/>
              <a:ext cx="101021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1400" dirty="0"/>
                <a:t>α</a:t>
              </a:r>
              <a:r>
                <a:rPr lang="el-GR" sz="1400" baseline="-25000" dirty="0"/>
                <a:t>1</a:t>
              </a:r>
              <a:r>
                <a:rPr lang="el-GR" sz="1400" dirty="0"/>
                <a:t> = α +π</a:t>
              </a:r>
              <a:r>
                <a:rPr lang="en-US" sz="1400" dirty="0"/>
                <a:t>/2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E472678F-4FBA-B68E-ECF4-362D839E349F}"/>
              </a:ext>
            </a:extLst>
          </p:cNvPr>
          <p:cNvSpPr txBox="1"/>
          <p:nvPr/>
        </p:nvSpPr>
        <p:spPr>
          <a:xfrm>
            <a:off x="5088105" y="3047608"/>
            <a:ext cx="402558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/>
              <a:t>Mask to get 1 ring</a:t>
            </a:r>
          </a:p>
          <a:p>
            <a:pPr marL="342900" indent="-342900">
              <a:buAutoNum type="arabicPeriod"/>
            </a:pPr>
            <a:r>
              <a:rPr lang="en-US" dirty="0"/>
              <a:t>Piecewise fit to model</a:t>
            </a:r>
          </a:p>
          <a:p>
            <a:pPr marL="342900" indent="-342900">
              <a:buAutoNum type="arabicPeriod"/>
            </a:pPr>
            <a:r>
              <a:rPr lang="en-US" dirty="0"/>
              <a:t>Extract r and </a:t>
            </a:r>
            <a:r>
              <a:rPr lang="el-GR" dirty="0"/>
              <a:t>α</a:t>
            </a:r>
            <a:r>
              <a:rPr lang="en-US" dirty="0"/>
              <a:t> to find bunch position</a:t>
            </a:r>
          </a:p>
          <a:p>
            <a:pPr marL="342900" indent="-342900">
              <a:buAutoNum type="arabicPeriod"/>
            </a:pPr>
            <a:r>
              <a:rPr lang="en-US" dirty="0"/>
              <a:t>Repeat for 2</a:t>
            </a:r>
            <a:r>
              <a:rPr lang="en-US" baseline="30000" dirty="0"/>
              <a:t>nd</a:t>
            </a:r>
            <a:r>
              <a:rPr lang="en-US" dirty="0"/>
              <a:t> ring</a:t>
            </a: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6CED4625-0509-38D6-F3CD-9AA3AB5FF1C4}"/>
              </a:ext>
            </a:extLst>
          </p:cNvPr>
          <p:cNvGrpSpPr/>
          <p:nvPr/>
        </p:nvGrpSpPr>
        <p:grpSpPr>
          <a:xfrm>
            <a:off x="261826" y="902230"/>
            <a:ext cx="3944520" cy="3764105"/>
            <a:chOff x="370305" y="906235"/>
            <a:chExt cx="3944520" cy="3764105"/>
          </a:xfrm>
        </p:grpSpPr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530784A5-BD40-4198-A03F-254FC05829F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35873" t="63264" r="39148" b="13966"/>
            <a:stretch>
              <a:fillRect/>
            </a:stretch>
          </p:blipFill>
          <p:spPr>
            <a:xfrm>
              <a:off x="1739797" y="3348578"/>
              <a:ext cx="1192365" cy="959060"/>
            </a:xfrm>
            <a:prstGeom prst="rect">
              <a:avLst/>
            </a:prstGeom>
          </p:spPr>
        </p:pic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D94BC676-C7F5-FFDF-1435-8C10FE25369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35571" t="8862" r="39450" b="68157"/>
            <a:stretch>
              <a:fillRect/>
            </a:stretch>
          </p:blipFill>
          <p:spPr>
            <a:xfrm>
              <a:off x="1737411" y="1259186"/>
              <a:ext cx="1192365" cy="967931"/>
            </a:xfrm>
            <a:prstGeom prst="rect">
              <a:avLst/>
            </a:prstGeom>
          </p:spPr>
        </p:pic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19201908-1C7A-3DEE-DC5A-7E54FBFF18C5}"/>
                </a:ext>
              </a:extLst>
            </p:cNvPr>
            <p:cNvGrpSpPr/>
            <p:nvPr/>
          </p:nvGrpSpPr>
          <p:grpSpPr>
            <a:xfrm>
              <a:off x="370305" y="906235"/>
              <a:ext cx="3944520" cy="3764105"/>
              <a:chOff x="174171" y="830943"/>
              <a:chExt cx="3490685" cy="3331028"/>
            </a:xfrm>
          </p:grpSpPr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56A758DB-3AA2-4BA1-D69B-ADE625D13D57}"/>
                  </a:ext>
                </a:extLst>
              </p:cNvPr>
              <p:cNvSpPr/>
              <p:nvPr/>
            </p:nvSpPr>
            <p:spPr>
              <a:xfrm>
                <a:off x="1385305" y="1140570"/>
                <a:ext cx="1055192" cy="856566"/>
              </a:xfrm>
              <a:prstGeom prst="rect">
                <a:avLst/>
              </a:prstGeom>
              <a:solidFill>
                <a:schemeClr val="accent1">
                  <a:alpha val="0"/>
                </a:schemeClr>
              </a:solidFill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grpSp>
            <p:nvGrpSpPr>
              <p:cNvPr id="84" name="Group 83">
                <a:extLst>
                  <a:ext uri="{FF2B5EF4-FFF2-40B4-BE49-F238E27FC236}">
                    <a16:creationId xmlns:a16="http://schemas.microsoft.com/office/drawing/2014/main" id="{6E7B09A7-9F5B-2C60-1702-C41A33502840}"/>
                  </a:ext>
                </a:extLst>
              </p:cNvPr>
              <p:cNvGrpSpPr/>
              <p:nvPr/>
            </p:nvGrpSpPr>
            <p:grpSpPr>
              <a:xfrm>
                <a:off x="529428" y="1992679"/>
                <a:ext cx="2775289" cy="1008859"/>
                <a:chOff x="609257" y="2230040"/>
                <a:chExt cx="2775289" cy="1008859"/>
              </a:xfrm>
            </p:grpSpPr>
            <p:pic>
              <p:nvPicPr>
                <p:cNvPr id="98" name="Picture 97" descr="A blue square with a blue circle with a blue background&#10;&#10;AI-generated content may be incorrect.">
                  <a:extLst>
                    <a:ext uri="{FF2B5EF4-FFF2-40B4-BE49-F238E27FC236}">
                      <a16:creationId xmlns:a16="http://schemas.microsoft.com/office/drawing/2014/main" id="{5E767C00-2E12-DF65-D5F0-50A9C748DE8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rcRect l="61414" t="33687" r="17761" b="38679"/>
                <a:stretch>
                  <a:fillRect/>
                </a:stretch>
              </p:blipFill>
              <p:spPr>
                <a:xfrm>
                  <a:off x="2522437" y="2230040"/>
                  <a:ext cx="862109" cy="1008859"/>
                </a:xfrm>
                <a:prstGeom prst="rect">
                  <a:avLst/>
                </a:prstGeom>
              </p:spPr>
            </p:pic>
            <p:pic>
              <p:nvPicPr>
                <p:cNvPr id="99" name="Picture 98" descr="A blue square with a blue circle with a blue background&#10;&#10;AI-generated content may be incorrect.">
                  <a:extLst>
                    <a:ext uri="{FF2B5EF4-FFF2-40B4-BE49-F238E27FC236}">
                      <a16:creationId xmlns:a16="http://schemas.microsoft.com/office/drawing/2014/main" id="{29178AB4-68E6-0971-BC11-A8C5AC8FBD8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rcRect l="13201" t="33751" r="65974" b="38615"/>
                <a:stretch>
                  <a:fillRect/>
                </a:stretch>
              </p:blipFill>
              <p:spPr>
                <a:xfrm>
                  <a:off x="609257" y="2230040"/>
                  <a:ext cx="862109" cy="1008859"/>
                </a:xfrm>
                <a:prstGeom prst="rect">
                  <a:avLst/>
                </a:prstGeom>
              </p:spPr>
            </p:pic>
          </p:grpSp>
          <p:sp>
            <p:nvSpPr>
              <p:cNvPr id="85" name="Rectangle 84">
                <a:extLst>
                  <a:ext uri="{FF2B5EF4-FFF2-40B4-BE49-F238E27FC236}">
                    <a16:creationId xmlns:a16="http://schemas.microsoft.com/office/drawing/2014/main" id="{977026B8-8F08-979A-AFFD-E3633E5CD6D7}"/>
                  </a:ext>
                </a:extLst>
              </p:cNvPr>
              <p:cNvSpPr/>
              <p:nvPr/>
            </p:nvSpPr>
            <p:spPr>
              <a:xfrm>
                <a:off x="1386591" y="2994938"/>
                <a:ext cx="1052573" cy="846063"/>
              </a:xfrm>
              <a:prstGeom prst="rect">
                <a:avLst/>
              </a:prstGeom>
              <a:solidFill>
                <a:schemeClr val="accent1">
                  <a:alpha val="0"/>
                </a:schemeClr>
              </a:solidFill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6" name="Rectangle 85">
                <a:extLst>
                  <a:ext uri="{FF2B5EF4-FFF2-40B4-BE49-F238E27FC236}">
                    <a16:creationId xmlns:a16="http://schemas.microsoft.com/office/drawing/2014/main" id="{40AF973F-D3AA-623B-AD77-93C693BDC024}"/>
                  </a:ext>
                </a:extLst>
              </p:cNvPr>
              <p:cNvSpPr/>
              <p:nvPr/>
            </p:nvSpPr>
            <p:spPr>
              <a:xfrm rot="5400000">
                <a:off x="460391" y="2066174"/>
                <a:ext cx="1000180" cy="862105"/>
              </a:xfrm>
              <a:prstGeom prst="rect">
                <a:avLst/>
              </a:prstGeom>
              <a:solidFill>
                <a:schemeClr val="accent1">
                  <a:alpha val="0"/>
                </a:schemeClr>
              </a:solidFill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91205F5B-765C-EB2C-7D4D-CFBA360B2C63}"/>
                  </a:ext>
                </a:extLst>
              </p:cNvPr>
              <p:cNvSpPr/>
              <p:nvPr/>
            </p:nvSpPr>
            <p:spPr>
              <a:xfrm rot="5400000">
                <a:off x="2369621" y="2062222"/>
                <a:ext cx="1008859" cy="861330"/>
              </a:xfrm>
              <a:prstGeom prst="rect">
                <a:avLst/>
              </a:prstGeom>
              <a:solidFill>
                <a:schemeClr val="accent1">
                  <a:alpha val="0"/>
                </a:schemeClr>
              </a:solidFill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88" name="Straight Arrow Connector 87">
                <a:extLst>
                  <a:ext uri="{FF2B5EF4-FFF2-40B4-BE49-F238E27FC236}">
                    <a16:creationId xmlns:a16="http://schemas.microsoft.com/office/drawing/2014/main" id="{6E619776-71DA-D7D3-4B09-D3801EFC1FC5}"/>
                  </a:ext>
                </a:extLst>
              </p:cNvPr>
              <p:cNvCxnSpPr/>
              <p:nvPr/>
            </p:nvCxnSpPr>
            <p:spPr>
              <a:xfrm>
                <a:off x="174171" y="2496457"/>
                <a:ext cx="3483428" cy="0"/>
              </a:xfrm>
              <a:prstGeom prst="straightConnector1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  <a:prstDash val="solid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Arrow Connector 88">
                <a:extLst>
                  <a:ext uri="{FF2B5EF4-FFF2-40B4-BE49-F238E27FC236}">
                    <a16:creationId xmlns:a16="http://schemas.microsoft.com/office/drawing/2014/main" id="{4E2E83A2-C234-454F-1D68-00F2D4C27C32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23142" y="830943"/>
                <a:ext cx="0" cy="3331028"/>
              </a:xfrm>
              <a:prstGeom prst="straightConnector1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solid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Arrow Connector 89">
                <a:extLst>
                  <a:ext uri="{FF2B5EF4-FFF2-40B4-BE49-F238E27FC236}">
                    <a16:creationId xmlns:a16="http://schemas.microsoft.com/office/drawing/2014/main" id="{3587E057-D883-F3A5-E14B-E3E64E37D25A}"/>
                  </a:ext>
                </a:extLst>
              </p:cNvPr>
              <p:cNvCxnSpPr/>
              <p:nvPr/>
            </p:nvCxnSpPr>
            <p:spPr>
              <a:xfrm>
                <a:off x="181428" y="2373244"/>
                <a:ext cx="3483428" cy="0"/>
              </a:xfrm>
              <a:prstGeom prst="straightConnector1">
                <a:avLst/>
              </a:prstGeom>
              <a:ln w="12700">
                <a:solidFill>
                  <a:schemeClr val="accent6"/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Arrow Connector 90">
                <a:extLst>
                  <a:ext uri="{FF2B5EF4-FFF2-40B4-BE49-F238E27FC236}">
                    <a16:creationId xmlns:a16="http://schemas.microsoft.com/office/drawing/2014/main" id="{C46AACFC-AD96-1F1F-111C-22DE9F097E86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133734" y="830943"/>
                <a:ext cx="0" cy="3331028"/>
              </a:xfrm>
              <a:prstGeom prst="straightConnector1">
                <a:avLst/>
              </a:prstGeom>
              <a:ln w="12700">
                <a:solidFill>
                  <a:schemeClr val="accent1">
                    <a:lumMod val="60000"/>
                    <a:lumOff val="40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2" name="Oval 91">
                <a:extLst>
                  <a:ext uri="{FF2B5EF4-FFF2-40B4-BE49-F238E27FC236}">
                    <a16:creationId xmlns:a16="http://schemas.microsoft.com/office/drawing/2014/main" id="{9724B27D-2ECD-84FB-F77B-D1151ED9EE42}"/>
                  </a:ext>
                </a:extLst>
              </p:cNvPr>
              <p:cNvSpPr/>
              <p:nvPr/>
            </p:nvSpPr>
            <p:spPr>
              <a:xfrm>
                <a:off x="2079305" y="2322444"/>
                <a:ext cx="108858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93" name="Straight Arrow Connector 92">
                <a:extLst>
                  <a:ext uri="{FF2B5EF4-FFF2-40B4-BE49-F238E27FC236}">
                    <a16:creationId xmlns:a16="http://schemas.microsoft.com/office/drawing/2014/main" id="{3F3205D4-E784-3E9D-9A6B-A25D392732C8}"/>
                  </a:ext>
                </a:extLst>
              </p:cNvPr>
              <p:cNvCxnSpPr>
                <a:cxnSpLocks/>
                <a:stCxn id="92" idx="7"/>
              </p:cNvCxnSpPr>
              <p:nvPr/>
            </p:nvCxnSpPr>
            <p:spPr>
              <a:xfrm flipV="1">
                <a:off x="2172221" y="2101442"/>
                <a:ext cx="379856" cy="235881"/>
              </a:xfrm>
              <a:prstGeom prst="straightConnector1">
                <a:avLst/>
              </a:prstGeom>
              <a:ln w="15875">
                <a:solidFill>
                  <a:schemeClr val="accent6"/>
                </a:solidFill>
                <a:headEnd type="none"/>
                <a:tailEnd type="triangle" w="sm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4" name="Arc 93">
                <a:extLst>
                  <a:ext uri="{FF2B5EF4-FFF2-40B4-BE49-F238E27FC236}">
                    <a16:creationId xmlns:a16="http://schemas.microsoft.com/office/drawing/2014/main" id="{9A418DA8-0B0E-0AAB-6B5A-01CF0DB885D1}"/>
                  </a:ext>
                </a:extLst>
              </p:cNvPr>
              <p:cNvSpPr/>
              <p:nvPr/>
            </p:nvSpPr>
            <p:spPr>
              <a:xfrm rot="1790114">
                <a:off x="2202897" y="2271710"/>
                <a:ext cx="125488" cy="136126"/>
              </a:xfrm>
              <a:prstGeom prst="arc">
                <a:avLst>
                  <a:gd name="adj1" fmla="val 15262942"/>
                  <a:gd name="adj2" fmla="val 0"/>
                </a:avLst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B8C7130A-0A5A-8E0C-0A5C-AE9A329B0243}"/>
                  </a:ext>
                </a:extLst>
              </p:cNvPr>
              <p:cNvSpPr txBox="1"/>
              <p:nvPr/>
            </p:nvSpPr>
            <p:spPr>
              <a:xfrm>
                <a:off x="1910696" y="1969176"/>
                <a:ext cx="322686" cy="2723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sz="1400" dirty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rPr>
                  <a:t>α</a:t>
                </a:r>
                <a:r>
                  <a:rPr lang="en-US" sz="1400" baseline="-25000" dirty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rPr>
                  <a:t>1</a:t>
                </a:r>
                <a:endParaRPr lang="en-US" sz="1400" dirty="0">
                  <a:solidFill>
                    <a:schemeClr val="accent1">
                      <a:lumMod val="60000"/>
                      <a:lumOff val="40000"/>
                    </a:schemeClr>
                  </a:solidFill>
                </a:endParaRPr>
              </a:p>
            </p:txBody>
          </p:sp>
          <p:cxnSp>
            <p:nvCxnSpPr>
              <p:cNvPr id="96" name="Straight Arrow Connector 95">
                <a:extLst>
                  <a:ext uri="{FF2B5EF4-FFF2-40B4-BE49-F238E27FC236}">
                    <a16:creationId xmlns:a16="http://schemas.microsoft.com/office/drawing/2014/main" id="{0C20AF0D-1FCC-ACE0-752B-47CA7F096AD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2172221" y="2409166"/>
                <a:ext cx="886429" cy="997759"/>
              </a:xfrm>
              <a:prstGeom prst="straightConnector1">
                <a:avLst/>
              </a:prstGeom>
              <a:ln w="9525">
                <a:solidFill>
                  <a:srgbClr val="C0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id="{9D048905-7D40-1367-6003-E2FBC944EEC7}"/>
                  </a:ext>
                </a:extLst>
              </p:cNvPr>
              <p:cNvSpPr txBox="1"/>
              <p:nvPr/>
            </p:nvSpPr>
            <p:spPr>
              <a:xfrm>
                <a:off x="2710841" y="3371444"/>
                <a:ext cx="72487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>
                    <a:solidFill>
                      <a:srgbClr val="C00000"/>
                    </a:solidFill>
                  </a:rPr>
                  <a:t>e</a:t>
                </a:r>
                <a:r>
                  <a:rPr lang="en-US" sz="1400" baseline="30000" dirty="0">
                    <a:solidFill>
                      <a:srgbClr val="C00000"/>
                    </a:solidFill>
                  </a:rPr>
                  <a:t>-</a:t>
                </a:r>
                <a:r>
                  <a:rPr lang="en-US" sz="1400" dirty="0">
                    <a:solidFill>
                      <a:srgbClr val="C00000"/>
                    </a:solidFill>
                  </a:rPr>
                  <a:t>beam</a:t>
                </a:r>
              </a:p>
            </p:txBody>
          </p:sp>
        </p:grpSp>
        <p:cxnSp>
          <p:nvCxnSpPr>
            <p:cNvPr id="75" name="Straight Arrow Connector 74">
              <a:extLst>
                <a:ext uri="{FF2B5EF4-FFF2-40B4-BE49-F238E27FC236}">
                  <a16:creationId xmlns:a16="http://schemas.microsoft.com/office/drawing/2014/main" id="{CCA4BF3A-D441-FA8B-E2AA-C7CC67377F4E}"/>
                </a:ext>
              </a:extLst>
            </p:cNvPr>
            <p:cNvCxnSpPr>
              <a:cxnSpLocks/>
              <a:stCxn id="92" idx="1"/>
            </p:cNvCxnSpPr>
            <p:nvPr/>
          </p:nvCxnSpPr>
          <p:spPr>
            <a:xfrm flipH="1" flipV="1">
              <a:off x="2124370" y="2041237"/>
              <a:ext cx="416776" cy="567227"/>
            </a:xfrm>
            <a:prstGeom prst="straightConnector1">
              <a:avLst/>
            </a:prstGeom>
            <a:ln w="19050">
              <a:solidFill>
                <a:schemeClr val="accent1">
                  <a:lumMod val="60000"/>
                  <a:lumOff val="4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Arc 75">
              <a:extLst>
                <a:ext uri="{FF2B5EF4-FFF2-40B4-BE49-F238E27FC236}">
                  <a16:creationId xmlns:a16="http://schemas.microsoft.com/office/drawing/2014/main" id="{750D0C88-A4B1-94DA-DF3F-E7C258CFB1EC}"/>
                </a:ext>
              </a:extLst>
            </p:cNvPr>
            <p:cNvSpPr/>
            <p:nvPr/>
          </p:nvSpPr>
          <p:spPr>
            <a:xfrm rot="19316770">
              <a:off x="2455238" y="2455987"/>
              <a:ext cx="141803" cy="153824"/>
            </a:xfrm>
            <a:prstGeom prst="arc">
              <a:avLst>
                <a:gd name="adj1" fmla="val 15262942"/>
                <a:gd name="adj2" fmla="val 0"/>
              </a:avLst>
            </a:prstGeom>
            <a:ln w="127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DA64B64B-8530-3977-82ED-E70C2F87470F}"/>
                </a:ext>
              </a:extLst>
            </p:cNvPr>
            <p:cNvSpPr txBox="1"/>
            <p:nvPr/>
          </p:nvSpPr>
          <p:spPr>
            <a:xfrm>
              <a:off x="2723151" y="2386453"/>
              <a:ext cx="36463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1400" dirty="0">
                  <a:solidFill>
                    <a:schemeClr val="accent6"/>
                  </a:solidFill>
                </a:rPr>
                <a:t>α</a:t>
              </a:r>
              <a:endParaRPr lang="en-US" sz="1400" dirty="0">
                <a:solidFill>
                  <a:schemeClr val="accent6"/>
                </a:solidFill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898DB8CF-B18B-9914-D094-1C7F746C9BE5}"/>
                </a:ext>
              </a:extLst>
            </p:cNvPr>
            <p:cNvSpPr txBox="1"/>
            <p:nvPr/>
          </p:nvSpPr>
          <p:spPr>
            <a:xfrm>
              <a:off x="623751" y="916704"/>
              <a:ext cx="154644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Crystal rotated 90</a:t>
              </a:r>
              <a:r>
                <a:rPr lang="en-US" sz="1400" baseline="30000" dirty="0"/>
                <a:t>o</a:t>
              </a:r>
              <a:endParaRPr lang="en-US" sz="1400" dirty="0"/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20FF341D-4C97-5C60-C446-3E86C1ADCEA2}"/>
                </a:ext>
              </a:extLst>
            </p:cNvPr>
            <p:cNvSpPr txBox="1"/>
            <p:nvPr/>
          </p:nvSpPr>
          <p:spPr>
            <a:xfrm>
              <a:off x="1740356" y="1241408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chemeClr val="bg1">
                      <a:lumMod val="95000"/>
                    </a:schemeClr>
                  </a:solidFill>
                </a:rPr>
                <a:t>b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0B267ABC-C497-AC2B-0012-9F6FC2656D79}"/>
                </a:ext>
              </a:extLst>
            </p:cNvPr>
            <p:cNvSpPr txBox="1"/>
            <p:nvPr/>
          </p:nvSpPr>
          <p:spPr>
            <a:xfrm>
              <a:off x="3643841" y="2190962"/>
              <a:ext cx="2952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chemeClr val="bg1">
                      <a:lumMod val="95000"/>
                    </a:schemeClr>
                  </a:solidFill>
                </a:rPr>
                <a:t>a</a:t>
              </a: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624A4FA1-B7B8-E68C-BBA6-657A59FB4859}"/>
                </a:ext>
              </a:extLst>
            </p:cNvPr>
            <p:cNvSpPr txBox="1"/>
            <p:nvPr/>
          </p:nvSpPr>
          <p:spPr>
            <a:xfrm>
              <a:off x="766066" y="2193531"/>
              <a:ext cx="2952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chemeClr val="bg1">
                      <a:lumMod val="95000"/>
                    </a:schemeClr>
                  </a:solidFill>
                </a:rPr>
                <a:t>a</a:t>
              </a:r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22CD632A-B007-931A-2019-5AC52D4124C8}"/>
                </a:ext>
              </a:extLst>
            </p:cNvPr>
            <p:cNvSpPr txBox="1"/>
            <p:nvPr/>
          </p:nvSpPr>
          <p:spPr>
            <a:xfrm>
              <a:off x="1712357" y="3961274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chemeClr val="bg1">
                      <a:lumMod val="95000"/>
                    </a:schemeClr>
                  </a:solidFill>
                </a:rPr>
                <a:t>b</a:t>
              </a:r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0B6CFBCB-EDEF-85A2-02B3-5C810DF6660A}"/>
              </a:ext>
            </a:extLst>
          </p:cNvPr>
          <p:cNvGrpSpPr/>
          <p:nvPr/>
        </p:nvGrpSpPr>
        <p:grpSpPr>
          <a:xfrm>
            <a:off x="261826" y="898194"/>
            <a:ext cx="3936319" cy="3764106"/>
            <a:chOff x="2665164" y="926745"/>
            <a:chExt cx="3936319" cy="3764106"/>
          </a:xfrm>
        </p:grpSpPr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7A101AED-75D0-4EC1-ED44-AFA0B6750F43}"/>
                </a:ext>
              </a:extLst>
            </p:cNvPr>
            <p:cNvGrpSpPr/>
            <p:nvPr/>
          </p:nvGrpSpPr>
          <p:grpSpPr>
            <a:xfrm>
              <a:off x="2665164" y="926745"/>
              <a:ext cx="3936319" cy="3764106"/>
              <a:chOff x="367998" y="903805"/>
              <a:chExt cx="3936319" cy="3764106"/>
            </a:xfrm>
          </p:grpSpPr>
          <p:cxnSp>
            <p:nvCxnSpPr>
              <p:cNvPr id="24" name="Straight Arrow Connector 23">
                <a:extLst>
                  <a:ext uri="{FF2B5EF4-FFF2-40B4-BE49-F238E27FC236}">
                    <a16:creationId xmlns:a16="http://schemas.microsoft.com/office/drawing/2014/main" id="{F3A79198-0FD5-0E8C-4F68-777316B2A52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2124370" y="2041237"/>
                <a:ext cx="416776" cy="567227"/>
              </a:xfrm>
              <a:prstGeom prst="straightConnector1">
                <a:avLst/>
              </a:prstGeom>
              <a:ln w="19050">
                <a:solidFill>
                  <a:schemeClr val="accent1">
                    <a:lumMod val="60000"/>
                    <a:lumOff val="40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" name="Arc 27">
                <a:extLst>
                  <a:ext uri="{FF2B5EF4-FFF2-40B4-BE49-F238E27FC236}">
                    <a16:creationId xmlns:a16="http://schemas.microsoft.com/office/drawing/2014/main" id="{686AB1ED-A143-B6DE-0BFB-3D82C67C5BED}"/>
                  </a:ext>
                </a:extLst>
              </p:cNvPr>
              <p:cNvSpPr/>
              <p:nvPr/>
            </p:nvSpPr>
            <p:spPr>
              <a:xfrm rot="19316770">
                <a:off x="2455238" y="2455987"/>
                <a:ext cx="141803" cy="153824"/>
              </a:xfrm>
              <a:prstGeom prst="arc">
                <a:avLst>
                  <a:gd name="adj1" fmla="val 15262942"/>
                  <a:gd name="adj2" fmla="val 0"/>
                </a:avLst>
              </a:prstGeom>
              <a:ln w="12700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065ABAF3-E100-6102-24CC-7A532CC2313D}"/>
                  </a:ext>
                </a:extLst>
              </p:cNvPr>
              <p:cNvSpPr txBox="1"/>
              <p:nvPr/>
            </p:nvSpPr>
            <p:spPr>
              <a:xfrm>
                <a:off x="2723151" y="2386453"/>
                <a:ext cx="36463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sz="1400" dirty="0">
                    <a:solidFill>
                      <a:schemeClr val="accent6"/>
                    </a:solidFill>
                  </a:rPr>
                  <a:t>α</a:t>
                </a:r>
                <a:endParaRPr lang="en-US" sz="1400" dirty="0">
                  <a:solidFill>
                    <a:schemeClr val="accent6"/>
                  </a:solidFill>
                </a:endParaRPr>
              </a:p>
            </p:txBody>
          </p:sp>
          <p:sp>
            <p:nvSpPr>
              <p:cNvPr id="53" name="Arc 52">
                <a:extLst>
                  <a:ext uri="{FF2B5EF4-FFF2-40B4-BE49-F238E27FC236}">
                    <a16:creationId xmlns:a16="http://schemas.microsoft.com/office/drawing/2014/main" id="{3E36209A-6A50-E711-5074-F30BAF905A80}"/>
                  </a:ext>
                </a:extLst>
              </p:cNvPr>
              <p:cNvSpPr/>
              <p:nvPr/>
            </p:nvSpPr>
            <p:spPr>
              <a:xfrm rot="19316770">
                <a:off x="2456181" y="2456726"/>
                <a:ext cx="141803" cy="153824"/>
              </a:xfrm>
              <a:prstGeom prst="arc">
                <a:avLst>
                  <a:gd name="adj1" fmla="val 15262942"/>
                  <a:gd name="adj2" fmla="val 0"/>
                </a:avLst>
              </a:prstGeom>
              <a:ln w="12700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5" name="Arc 54">
                <a:extLst>
                  <a:ext uri="{FF2B5EF4-FFF2-40B4-BE49-F238E27FC236}">
                    <a16:creationId xmlns:a16="http://schemas.microsoft.com/office/drawing/2014/main" id="{DCDFDAD4-6A99-0EBA-9BD6-243313E0B4D8}"/>
                  </a:ext>
                </a:extLst>
              </p:cNvPr>
              <p:cNvSpPr/>
              <p:nvPr/>
            </p:nvSpPr>
            <p:spPr>
              <a:xfrm rot="1790114">
                <a:off x="2656558" y="2528487"/>
                <a:ext cx="141803" cy="153824"/>
              </a:xfrm>
              <a:prstGeom prst="arc">
                <a:avLst>
                  <a:gd name="adj1" fmla="val 15262942"/>
                  <a:gd name="adj2" fmla="val 0"/>
                </a:avLst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grpSp>
            <p:nvGrpSpPr>
              <p:cNvPr id="63" name="Group 62">
                <a:extLst>
                  <a:ext uri="{FF2B5EF4-FFF2-40B4-BE49-F238E27FC236}">
                    <a16:creationId xmlns:a16="http://schemas.microsoft.com/office/drawing/2014/main" id="{AE87756A-9E5B-EDF9-1A3D-F1062DA215D4}"/>
                  </a:ext>
                </a:extLst>
              </p:cNvPr>
              <p:cNvGrpSpPr/>
              <p:nvPr/>
            </p:nvGrpSpPr>
            <p:grpSpPr>
              <a:xfrm>
                <a:off x="367998" y="903805"/>
                <a:ext cx="3936319" cy="3764106"/>
                <a:chOff x="4341146" y="822616"/>
                <a:chExt cx="3936319" cy="3764106"/>
              </a:xfrm>
            </p:grpSpPr>
            <p:grpSp>
              <p:nvGrpSpPr>
                <p:cNvPr id="58" name="Group 57">
                  <a:extLst>
                    <a:ext uri="{FF2B5EF4-FFF2-40B4-BE49-F238E27FC236}">
                      <a16:creationId xmlns:a16="http://schemas.microsoft.com/office/drawing/2014/main" id="{85E345AF-1343-0706-C840-2536B5F24AE2}"/>
                    </a:ext>
                  </a:extLst>
                </p:cNvPr>
                <p:cNvGrpSpPr/>
                <p:nvPr/>
              </p:nvGrpSpPr>
              <p:grpSpPr>
                <a:xfrm>
                  <a:off x="4341146" y="822616"/>
                  <a:ext cx="3936319" cy="3764106"/>
                  <a:chOff x="4355244" y="892515"/>
                  <a:chExt cx="3936319" cy="3764106"/>
                </a:xfrm>
              </p:grpSpPr>
              <p:grpSp>
                <p:nvGrpSpPr>
                  <p:cNvPr id="39" name="Group 38">
                    <a:extLst>
                      <a:ext uri="{FF2B5EF4-FFF2-40B4-BE49-F238E27FC236}">
                        <a16:creationId xmlns:a16="http://schemas.microsoft.com/office/drawing/2014/main" id="{BC459212-A4B9-1475-A1B1-83408DA4519F}"/>
                      </a:ext>
                    </a:extLst>
                  </p:cNvPr>
                  <p:cNvGrpSpPr/>
                  <p:nvPr/>
                </p:nvGrpSpPr>
                <p:grpSpPr>
                  <a:xfrm>
                    <a:off x="4753053" y="1258939"/>
                    <a:ext cx="3134963" cy="3041032"/>
                    <a:chOff x="772650" y="1262432"/>
                    <a:chExt cx="3134963" cy="3041032"/>
                  </a:xfrm>
                </p:grpSpPr>
                <p:pic>
                  <p:nvPicPr>
                    <p:cNvPr id="25" name="Picture 24">
                      <a:extLst>
                        <a:ext uri="{FF2B5EF4-FFF2-40B4-BE49-F238E27FC236}">
                          <a16:creationId xmlns:a16="http://schemas.microsoft.com/office/drawing/2014/main" id="{6127A05A-8936-6273-1F10-B18E29E393CA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8"/>
                    <a:srcRect l="62017" t="34248" r="16631" b="38056"/>
                    <a:stretch>
                      <a:fillRect/>
                    </a:stretch>
                  </p:blipFill>
                  <p:spPr>
                    <a:xfrm>
                      <a:off x="2941370" y="2223024"/>
                      <a:ext cx="966243" cy="1110108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6" name="Picture 35">
                      <a:extLst>
                        <a:ext uri="{FF2B5EF4-FFF2-40B4-BE49-F238E27FC236}">
                          <a16:creationId xmlns:a16="http://schemas.microsoft.com/office/drawing/2014/main" id="{AE9902B8-9BED-B734-6606-0324A7D05293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8"/>
                    <a:srcRect l="12574" t="33446" r="66073" b="39424"/>
                    <a:stretch>
                      <a:fillRect/>
                    </a:stretch>
                  </p:blipFill>
                  <p:spPr>
                    <a:xfrm>
                      <a:off x="772650" y="2240540"/>
                      <a:ext cx="966260" cy="1087426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7" name="Picture 36">
                      <a:extLst>
                        <a:ext uri="{FF2B5EF4-FFF2-40B4-BE49-F238E27FC236}">
                          <a16:creationId xmlns:a16="http://schemas.microsoft.com/office/drawing/2014/main" id="{71600FB9-15C9-046D-2A14-C80735594D62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8"/>
                    <a:srcRect l="34763" t="8292" r="39088" b="68034"/>
                    <a:stretch>
                      <a:fillRect/>
                    </a:stretch>
                  </p:blipFill>
                  <p:spPr>
                    <a:xfrm>
                      <a:off x="1747226" y="1262432"/>
                      <a:ext cx="1183428" cy="948928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8" name="Picture 37">
                      <a:extLst>
                        <a:ext uri="{FF2B5EF4-FFF2-40B4-BE49-F238E27FC236}">
                          <a16:creationId xmlns:a16="http://schemas.microsoft.com/office/drawing/2014/main" id="{36632148-A2BB-14A8-56E2-F34077105BCD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8"/>
                    <a:srcRect l="35627" t="63230" r="38951" b="13074"/>
                    <a:stretch>
                      <a:fillRect/>
                    </a:stretch>
                  </p:blipFill>
                  <p:spPr>
                    <a:xfrm>
                      <a:off x="1762349" y="3353627"/>
                      <a:ext cx="1150480" cy="949837"/>
                    </a:xfrm>
                    <a:prstGeom prst="rect">
                      <a:avLst/>
                    </a:prstGeom>
                  </p:spPr>
                </p:pic>
              </p:grpSp>
              <p:cxnSp>
                <p:nvCxnSpPr>
                  <p:cNvPr id="40" name="Straight Arrow Connector 39">
                    <a:extLst>
                      <a:ext uri="{FF2B5EF4-FFF2-40B4-BE49-F238E27FC236}">
                        <a16:creationId xmlns:a16="http://schemas.microsoft.com/office/drawing/2014/main" id="{3B19C273-C89A-CC6D-1D62-BE9748F528D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6331604" y="892516"/>
                    <a:ext cx="0" cy="3764105"/>
                  </a:xfrm>
                  <a:prstGeom prst="straightConnector1">
                    <a:avLst/>
                  </a:prstGeom>
                  <a:ln w="12700" cmpd="sng">
                    <a:solidFill>
                      <a:schemeClr val="bg1">
                        <a:lumMod val="75000"/>
                      </a:schemeClr>
                    </a:solidFill>
                    <a:prstDash val="solid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1" name="Straight Arrow Connector 40">
                    <a:extLst>
                      <a:ext uri="{FF2B5EF4-FFF2-40B4-BE49-F238E27FC236}">
                        <a16:creationId xmlns:a16="http://schemas.microsoft.com/office/drawing/2014/main" id="{3091F912-3FD7-BC8C-43AD-C8FD2EBBE9F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6569575" y="892515"/>
                    <a:ext cx="0" cy="3764105"/>
                  </a:xfrm>
                  <a:prstGeom prst="straightConnector1">
                    <a:avLst/>
                  </a:prstGeom>
                  <a:ln w="12700">
                    <a:solidFill>
                      <a:schemeClr val="accent1">
                        <a:lumMod val="60000"/>
                        <a:lumOff val="40000"/>
                      </a:schemeClr>
                    </a:solidFill>
                    <a:prstDash val="dash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2" name="Straight Arrow Connector 41">
                    <a:extLst>
                      <a:ext uri="{FF2B5EF4-FFF2-40B4-BE49-F238E27FC236}">
                        <a16:creationId xmlns:a16="http://schemas.microsoft.com/office/drawing/2014/main" id="{69207FA3-4318-9516-97A7-E4B2360D01A1}"/>
                      </a:ext>
                    </a:extLst>
                  </p:cNvPr>
                  <p:cNvCxnSpPr/>
                  <p:nvPr/>
                </p:nvCxnSpPr>
                <p:spPr>
                  <a:xfrm>
                    <a:off x="4355244" y="2778441"/>
                    <a:ext cx="3936319" cy="0"/>
                  </a:xfrm>
                  <a:prstGeom prst="straightConnector1">
                    <a:avLst/>
                  </a:prstGeom>
                  <a:ln w="12700">
                    <a:solidFill>
                      <a:schemeClr val="bg1">
                        <a:lumMod val="75000"/>
                      </a:schemeClr>
                    </a:solidFill>
                    <a:prstDash val="solid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3" name="Straight Arrow Connector 42">
                    <a:extLst>
                      <a:ext uri="{FF2B5EF4-FFF2-40B4-BE49-F238E27FC236}">
                        <a16:creationId xmlns:a16="http://schemas.microsoft.com/office/drawing/2014/main" id="{A0D403BA-1278-B5FE-91E1-A91780B2E2CD}"/>
                      </a:ext>
                    </a:extLst>
                  </p:cNvPr>
                  <p:cNvCxnSpPr/>
                  <p:nvPr/>
                </p:nvCxnSpPr>
                <p:spPr>
                  <a:xfrm>
                    <a:off x="4355244" y="2640616"/>
                    <a:ext cx="3936319" cy="0"/>
                  </a:xfrm>
                  <a:prstGeom prst="straightConnector1">
                    <a:avLst/>
                  </a:prstGeom>
                  <a:ln w="12700">
                    <a:solidFill>
                      <a:schemeClr val="accent6"/>
                    </a:solidFill>
                    <a:prstDash val="dash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6" name="Straight Arrow Connector 45">
                    <a:extLst>
                      <a:ext uri="{FF2B5EF4-FFF2-40B4-BE49-F238E27FC236}">
                        <a16:creationId xmlns:a16="http://schemas.microsoft.com/office/drawing/2014/main" id="{19435A10-69C1-B83F-C8B3-1F815070C41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 flipV="1">
                    <a:off x="6130762" y="2060010"/>
                    <a:ext cx="416776" cy="567227"/>
                  </a:xfrm>
                  <a:prstGeom prst="straightConnector1">
                    <a:avLst/>
                  </a:prstGeom>
                  <a:ln w="19050">
                    <a:solidFill>
                      <a:schemeClr val="accent1">
                        <a:lumMod val="60000"/>
                        <a:lumOff val="40000"/>
                      </a:schemeClr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49" name="TextBox 48">
                    <a:extLst>
                      <a:ext uri="{FF2B5EF4-FFF2-40B4-BE49-F238E27FC236}">
                        <a16:creationId xmlns:a16="http://schemas.microsoft.com/office/drawing/2014/main" id="{304C893A-99AA-B7B8-73C3-CA732BF09087}"/>
                      </a:ext>
                    </a:extLst>
                  </p:cNvPr>
                  <p:cNvSpPr txBox="1"/>
                  <p:nvPr/>
                </p:nvSpPr>
                <p:spPr>
                  <a:xfrm>
                    <a:off x="6320154" y="2181801"/>
                    <a:ext cx="364639" cy="30777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l-GR" sz="14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</a:rPr>
                      <a:t>α</a:t>
                    </a:r>
                    <a:r>
                      <a:rPr lang="en-US" sz="1400" baseline="-250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</a:rPr>
                      <a:t>1</a:t>
                    </a:r>
                    <a:endParaRPr lang="en-US" sz="1400" dirty="0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</a:endParaRPr>
                  </a:p>
                </p:txBody>
              </p:sp>
              <p:cxnSp>
                <p:nvCxnSpPr>
                  <p:cNvPr id="54" name="Straight Arrow Connector 53">
                    <a:extLst>
                      <a:ext uri="{FF2B5EF4-FFF2-40B4-BE49-F238E27FC236}">
                        <a16:creationId xmlns:a16="http://schemas.microsoft.com/office/drawing/2014/main" id="{2AF38599-847B-83FC-505D-68E8CB96099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6572092" y="2358039"/>
                    <a:ext cx="429242" cy="266549"/>
                  </a:xfrm>
                  <a:prstGeom prst="straightConnector1">
                    <a:avLst/>
                  </a:prstGeom>
                  <a:ln w="15875">
                    <a:solidFill>
                      <a:schemeClr val="accent6"/>
                    </a:solidFill>
                    <a:headEnd type="none"/>
                    <a:tailEnd type="triangle" w="sm" len="me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6" name="TextBox 55">
                    <a:extLst>
                      <a:ext uri="{FF2B5EF4-FFF2-40B4-BE49-F238E27FC236}">
                        <a16:creationId xmlns:a16="http://schemas.microsoft.com/office/drawing/2014/main" id="{8832D569-1ACE-63AF-B58B-CDA206FAEBD0}"/>
                      </a:ext>
                    </a:extLst>
                  </p:cNvPr>
                  <p:cNvSpPr txBox="1"/>
                  <p:nvPr/>
                </p:nvSpPr>
                <p:spPr>
                  <a:xfrm>
                    <a:off x="6708809" y="2374489"/>
                    <a:ext cx="364639" cy="30777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l-GR" sz="1400" dirty="0">
                        <a:solidFill>
                          <a:schemeClr val="accent6"/>
                        </a:solidFill>
                      </a:rPr>
                      <a:t>α</a:t>
                    </a:r>
                    <a:endParaRPr lang="en-US" sz="1400" dirty="0">
                      <a:solidFill>
                        <a:schemeClr val="accent6"/>
                      </a:solidFill>
                    </a:endParaRPr>
                  </a:p>
                </p:txBody>
              </p:sp>
            </p:grpSp>
            <p:sp>
              <p:nvSpPr>
                <p:cNvPr id="59" name="TextBox 58">
                  <a:extLst>
                    <a:ext uri="{FF2B5EF4-FFF2-40B4-BE49-F238E27FC236}">
                      <a16:creationId xmlns:a16="http://schemas.microsoft.com/office/drawing/2014/main" id="{A84FD0F9-10B6-B71D-006B-5F7948F9EC21}"/>
                    </a:ext>
                  </a:extLst>
                </p:cNvPr>
                <p:cNvSpPr txBox="1"/>
                <p:nvPr/>
              </p:nvSpPr>
              <p:spPr>
                <a:xfrm>
                  <a:off x="5646183" y="1154733"/>
                  <a:ext cx="30649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dirty="0">
                      <a:solidFill>
                        <a:schemeClr val="bg1">
                          <a:lumMod val="95000"/>
                        </a:schemeClr>
                      </a:solidFill>
                    </a:rPr>
                    <a:t>b</a:t>
                  </a:r>
                </a:p>
              </p:txBody>
            </p:sp>
            <p:sp>
              <p:nvSpPr>
                <p:cNvPr id="60" name="TextBox 59">
                  <a:extLst>
                    <a:ext uri="{FF2B5EF4-FFF2-40B4-BE49-F238E27FC236}">
                      <a16:creationId xmlns:a16="http://schemas.microsoft.com/office/drawing/2014/main" id="{9E93D60F-D174-98EF-B56F-68FC23C07803}"/>
                    </a:ext>
                  </a:extLst>
                </p:cNvPr>
                <p:cNvSpPr txBox="1"/>
                <p:nvPr/>
              </p:nvSpPr>
              <p:spPr>
                <a:xfrm>
                  <a:off x="7589025" y="2081135"/>
                  <a:ext cx="29527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dirty="0">
                      <a:solidFill>
                        <a:schemeClr val="bg1">
                          <a:lumMod val="95000"/>
                        </a:schemeClr>
                      </a:solidFill>
                    </a:rPr>
                    <a:t>a</a:t>
                  </a:r>
                </a:p>
              </p:txBody>
            </p:sp>
            <p:sp>
              <p:nvSpPr>
                <p:cNvPr id="61" name="TextBox 60">
                  <a:extLst>
                    <a:ext uri="{FF2B5EF4-FFF2-40B4-BE49-F238E27FC236}">
                      <a16:creationId xmlns:a16="http://schemas.microsoft.com/office/drawing/2014/main" id="{1E875951-35EE-5641-C92D-83E1BF876127}"/>
                    </a:ext>
                  </a:extLst>
                </p:cNvPr>
                <p:cNvSpPr txBox="1"/>
                <p:nvPr/>
              </p:nvSpPr>
              <p:spPr>
                <a:xfrm>
                  <a:off x="4728591" y="2119961"/>
                  <a:ext cx="29527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dirty="0">
                      <a:solidFill>
                        <a:schemeClr val="bg1">
                          <a:lumMod val="95000"/>
                        </a:schemeClr>
                      </a:solidFill>
                    </a:rPr>
                    <a:t>a</a:t>
                  </a:r>
                </a:p>
              </p:txBody>
            </p:sp>
            <p:sp>
              <p:nvSpPr>
                <p:cNvPr id="62" name="TextBox 61">
                  <a:extLst>
                    <a:ext uri="{FF2B5EF4-FFF2-40B4-BE49-F238E27FC236}">
                      <a16:creationId xmlns:a16="http://schemas.microsoft.com/office/drawing/2014/main" id="{2573A880-1BAF-BFD7-09E0-66A5686C0620}"/>
                    </a:ext>
                  </a:extLst>
                </p:cNvPr>
                <p:cNvSpPr txBox="1"/>
                <p:nvPr/>
              </p:nvSpPr>
              <p:spPr>
                <a:xfrm>
                  <a:off x="5674940" y="3871753"/>
                  <a:ext cx="30649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dirty="0">
                      <a:solidFill>
                        <a:schemeClr val="bg1">
                          <a:lumMod val="95000"/>
                        </a:schemeClr>
                      </a:solidFill>
                    </a:rPr>
                    <a:t>b</a:t>
                  </a:r>
                </a:p>
              </p:txBody>
            </p:sp>
          </p:grpSp>
        </p:grp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7E2C24BA-EB23-B568-4AA9-0635E6EE7B4D}"/>
                </a:ext>
              </a:extLst>
            </p:cNvPr>
            <p:cNvSpPr/>
            <p:nvPr/>
          </p:nvSpPr>
          <p:spPr>
            <a:xfrm>
              <a:off x="4819641" y="2620321"/>
              <a:ext cx="123011" cy="114809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rgbClr val="FF0000"/>
                </a:solidFill>
              </a:endParaRPr>
            </a:p>
          </p:txBody>
        </p:sp>
      </p:grp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3EFB76-EA06-E94B-636E-F0FF5D9B1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17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F776E1-8DFE-15E3-7348-CDC2F471FECE}"/>
              </a:ext>
            </a:extLst>
          </p:cNvPr>
          <p:cNvPicPr>
            <a:picLocks noChangeAspect="1"/>
          </p:cNvPicPr>
          <p:nvPr/>
        </p:nvPicPr>
        <p:blipFill>
          <a:blip r:embed="rId9">
            <a:alphaModFix amt="90000"/>
          </a:blip>
          <a:srcRect t="48744" b="20329"/>
          <a:stretch>
            <a:fillRect/>
          </a:stretch>
        </p:blipFill>
        <p:spPr>
          <a:xfrm>
            <a:off x="2814049" y="1773"/>
            <a:ext cx="3862678" cy="54688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A25FD64-9FC4-9380-11DB-81B55D72310E}"/>
              </a:ext>
            </a:extLst>
          </p:cNvPr>
          <p:cNvSpPr/>
          <p:nvPr/>
        </p:nvSpPr>
        <p:spPr>
          <a:xfrm>
            <a:off x="3114077" y="0"/>
            <a:ext cx="515638" cy="542498"/>
          </a:xfrm>
          <a:prstGeom prst="rect">
            <a:avLst/>
          </a:prstGeom>
          <a:gradFill>
            <a:gsLst>
              <a:gs pos="99000">
                <a:srgbClr val="040404">
                  <a:alpha val="0"/>
                </a:srgbClr>
              </a:gs>
              <a:gs pos="88000">
                <a:srgbClr val="070707">
                  <a:alpha val="15936"/>
                </a:srgbClr>
              </a:gs>
              <a:gs pos="41000">
                <a:schemeClr val="tx1">
                  <a:lumMod val="95000"/>
                  <a:lumOff val="5000"/>
                  <a:alpha val="79073"/>
                </a:schemeClr>
              </a:gs>
              <a:gs pos="69000">
                <a:schemeClr val="tx1">
                  <a:alpha val="29632"/>
                </a:schemeClr>
              </a:gs>
              <a:gs pos="0">
                <a:schemeClr val="tx1">
                  <a:lumMod val="95000"/>
                  <a:lumOff val="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1C964DD-ED84-9B2F-1D85-299E78CAF282}"/>
              </a:ext>
            </a:extLst>
          </p:cNvPr>
          <p:cNvSpPr txBox="1"/>
          <p:nvPr/>
        </p:nvSpPr>
        <p:spPr>
          <a:xfrm>
            <a:off x="370305" y="40416"/>
            <a:ext cx="50361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EOS BPM Analysis with Rotated Crystals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0934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E69647-F9DE-FA35-DED9-2C5254FF3B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90838B37-D1C6-DB98-9CE2-E7570A441C2D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65760FF-3C48-6B27-F6CF-A95C573E21BB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17CF607B-D4EF-0A77-4E0D-DEAB7EE2045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71E2224-E0F5-96B4-04BC-0FFF3D962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25C9A49-014D-693A-1B40-16261F9D6E33}"/>
              </a:ext>
            </a:extLst>
          </p:cNvPr>
          <p:cNvSpPr txBox="1"/>
          <p:nvPr/>
        </p:nvSpPr>
        <p:spPr>
          <a:xfrm>
            <a:off x="370305" y="40416"/>
            <a:ext cx="13595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Summary</a:t>
            </a:r>
            <a:endParaRPr lang="en-US" sz="2400" dirty="0">
              <a:latin typeface="+mj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750AD3-616E-84DD-D0EC-59418485F97F}"/>
              </a:ext>
            </a:extLst>
          </p:cNvPr>
          <p:cNvSpPr txBox="1"/>
          <p:nvPr/>
        </p:nvSpPr>
        <p:spPr>
          <a:xfrm>
            <a:off x="60578" y="725090"/>
            <a:ext cx="901454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Novel ultra-fast optical device for measuring beam centroid location with fs/</a:t>
            </a:r>
            <a:r>
              <a:rPr lang="el-GR" dirty="0"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 level precision.</a:t>
            </a:r>
          </a:p>
          <a:p>
            <a:pPr marL="742950" lvl="1" indent="-285750">
              <a:buFontTx/>
              <a:buChar char="-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Required for emittance preservation of PWFA. </a:t>
            </a:r>
          </a:p>
          <a:p>
            <a:pPr marL="742950" lvl="1" indent="-285750">
              <a:buFontTx/>
              <a:buChar char="-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Required to minimize energy spread and maximize efficiency.</a:t>
            </a:r>
          </a:p>
          <a:p>
            <a:pPr marL="342900" indent="-342900">
              <a:buAutoNum type="arabicParenR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Improvements:</a:t>
            </a:r>
          </a:p>
          <a:p>
            <a:pPr marL="742950" lvl="1" indent="-285750">
              <a:buFontTx/>
              <a:buChar char="-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Flatten wavefront by installing a spatial light modulator.</a:t>
            </a:r>
          </a:p>
          <a:p>
            <a:pPr marL="742950" lvl="1" indent="-285750">
              <a:buFontTx/>
              <a:buChar char="-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 analysis algorithms and background subtraction to account for laser fluctuations.</a:t>
            </a:r>
          </a:p>
          <a:p>
            <a:pPr marL="742950" lvl="1" indent="-285750">
              <a:buFontTx/>
              <a:buChar char="-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Future Work:</a:t>
            </a:r>
          </a:p>
          <a:p>
            <a:pPr marL="742950" lvl="1" indent="-285750">
              <a:buFontTx/>
              <a:buChar char="-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BPM and TOA measurements with improved wavefront.</a:t>
            </a:r>
          </a:p>
          <a:p>
            <a:pPr marL="742950" lvl="1" indent="-285750">
              <a:buFontTx/>
              <a:buChar char="-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Live analysis algorithms for BPM in addition to TOA. </a:t>
            </a:r>
          </a:p>
          <a:p>
            <a:pPr marL="742950" lvl="1" indent="-285750">
              <a:buFontTx/>
              <a:buChar char="-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Explore the utility of EOS BPM to diagnose tilted beams.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8DF5DF1-F2A6-EE2E-DA8D-FDCF0737F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18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0DE86E80-53E9-72E2-B583-7CCD9146AD4D}"/>
              </a:ext>
            </a:extLst>
          </p:cNvPr>
          <p:cNvGrpSpPr/>
          <p:nvPr/>
        </p:nvGrpSpPr>
        <p:grpSpPr>
          <a:xfrm>
            <a:off x="6357865" y="2836144"/>
            <a:ext cx="2662917" cy="797668"/>
            <a:chOff x="6357865" y="2836144"/>
            <a:chExt cx="2662917" cy="797668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D22DE46-DFD1-6AC7-EBE9-9FCE33D03A07}"/>
                </a:ext>
              </a:extLst>
            </p:cNvPr>
            <p:cNvSpPr/>
            <p:nvPr/>
          </p:nvSpPr>
          <p:spPr>
            <a:xfrm>
              <a:off x="6357865" y="2836144"/>
              <a:ext cx="2662917" cy="79766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D39486A-E5CE-5A1F-BC35-1969BAA83F33}"/>
                </a:ext>
              </a:extLst>
            </p:cNvPr>
            <p:cNvSpPr txBox="1"/>
            <p:nvPr/>
          </p:nvSpPr>
          <p:spPr>
            <a:xfrm>
              <a:off x="6440333" y="2911813"/>
              <a:ext cx="249798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See posters T14 and T45 for more information!</a:t>
              </a:r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4FFD6336-DFBE-2080-E85A-459709EA7D9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48744" b="20329"/>
          <a:stretch>
            <a:fillRect/>
          </a:stretch>
        </p:blipFill>
        <p:spPr>
          <a:xfrm>
            <a:off x="2814049" y="1773"/>
            <a:ext cx="3862678" cy="54688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E8677F2-50D1-3378-D543-97F6D7685A6C}"/>
              </a:ext>
            </a:extLst>
          </p:cNvPr>
          <p:cNvSpPr/>
          <p:nvPr/>
        </p:nvSpPr>
        <p:spPr>
          <a:xfrm>
            <a:off x="3114077" y="0"/>
            <a:ext cx="515638" cy="542498"/>
          </a:xfrm>
          <a:prstGeom prst="rect">
            <a:avLst/>
          </a:prstGeom>
          <a:gradFill>
            <a:gsLst>
              <a:gs pos="99000">
                <a:srgbClr val="040404">
                  <a:alpha val="0"/>
                </a:srgbClr>
              </a:gs>
              <a:gs pos="88000">
                <a:srgbClr val="070707">
                  <a:alpha val="15936"/>
                </a:srgbClr>
              </a:gs>
              <a:gs pos="41000">
                <a:schemeClr val="tx1">
                  <a:lumMod val="95000"/>
                  <a:lumOff val="5000"/>
                  <a:alpha val="79073"/>
                </a:schemeClr>
              </a:gs>
              <a:gs pos="69000">
                <a:schemeClr val="tx1">
                  <a:alpha val="29632"/>
                </a:schemeClr>
              </a:gs>
              <a:gs pos="0">
                <a:schemeClr val="tx1">
                  <a:lumMod val="95000"/>
                  <a:lumOff val="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962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B03E7B-E88E-3F19-D34C-CFE9EDE231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2A5874AF-C4B7-CA21-A0BB-835C6A1DF019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6FBFE37-AA47-55B6-ACF7-3FB575CF2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C02C131-C3D3-C302-AA10-02B338B8E6E1}"/>
              </a:ext>
            </a:extLst>
          </p:cNvPr>
          <p:cNvSpPr txBox="1"/>
          <p:nvPr/>
        </p:nvSpPr>
        <p:spPr>
          <a:xfrm>
            <a:off x="3702947" y="2017752"/>
            <a:ext cx="173810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Questions</a:t>
            </a:r>
            <a:endParaRPr lang="en-US" sz="3000" dirty="0">
              <a:latin typeface="+mj-lt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C2CB3B2-1FBC-A45E-2B8E-1AEFA7C73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0389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AC996D-52F7-1FA3-911C-B59D3AA37F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FC017B38-A9E4-ADB0-3EFE-E9605C82E445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9E9409D-B8DD-7ABF-2615-BF1D1C73A78C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88FFC6C5-8712-3E3B-2A80-F52ACD87ECC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3A96DC9-3CAC-514F-3AAC-10AB9E50F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DCD1072-8092-8DCB-514C-20D892A02C64}"/>
              </a:ext>
            </a:extLst>
          </p:cNvPr>
          <p:cNvSpPr txBox="1"/>
          <p:nvPr/>
        </p:nvSpPr>
        <p:spPr>
          <a:xfrm>
            <a:off x="370305" y="40416"/>
            <a:ext cx="15422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References</a:t>
            </a:r>
            <a:endParaRPr lang="en-US" sz="2400" dirty="0">
              <a:latin typeface="+mj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E3CB036-CD6E-D207-AE8A-F2F927C401BC}"/>
              </a:ext>
            </a:extLst>
          </p:cNvPr>
          <p:cNvSpPr txBox="1"/>
          <p:nvPr/>
        </p:nvSpPr>
        <p:spPr>
          <a:xfrm rot="10800000" flipV="1">
            <a:off x="95732" y="536225"/>
            <a:ext cx="894424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buNone/>
            </a:pPr>
            <a:endParaRPr lang="en-US" sz="1300" dirty="0">
              <a:effectLst/>
            </a:endParaRPr>
          </a:p>
          <a:p>
            <a:r>
              <a:rPr lang="en-US" sz="1300" dirty="0">
                <a:effectLst/>
              </a:rPr>
              <a:t>[1] A. L. Cavalieri </a:t>
            </a:r>
            <a:r>
              <a:rPr lang="en-US" sz="1300" i="1" dirty="0">
                <a:effectLst/>
              </a:rPr>
              <a:t>et al.</a:t>
            </a:r>
            <a:r>
              <a:rPr lang="en-US" sz="1300" dirty="0">
                <a:effectLst/>
              </a:rPr>
              <a:t>, “Clocking Femtosecond X Rays,” </a:t>
            </a:r>
            <a:r>
              <a:rPr lang="en-US" sz="1300" i="1" dirty="0">
                <a:effectLst/>
              </a:rPr>
              <a:t>Phys. Rev. Lett.</a:t>
            </a:r>
            <a:r>
              <a:rPr lang="en-US" sz="1300" dirty="0">
                <a:effectLst/>
              </a:rPr>
              <a:t>, vol. 94, no. 11, Mar. 2005, </a:t>
            </a:r>
            <a:r>
              <a:rPr lang="en-US" sz="1300" dirty="0" err="1">
                <a:effectLst/>
              </a:rPr>
              <a:t>doi</a:t>
            </a:r>
            <a:r>
              <a:rPr lang="en-US" sz="1300" dirty="0">
                <a:effectLst/>
              </a:rPr>
              <a:t>: </a:t>
            </a:r>
            <a:r>
              <a:rPr lang="en-US" sz="1300" dirty="0">
                <a:effectLst/>
                <a:hlinkClick r:id="rId3"/>
              </a:rPr>
              <a:t>10.1103/physrevlett.94.114801</a:t>
            </a:r>
            <a:r>
              <a:rPr lang="en-US" sz="1300" dirty="0">
                <a:effectLst/>
              </a:rPr>
              <a:t>.</a:t>
            </a:r>
          </a:p>
          <a:p>
            <a:endParaRPr lang="en-US" sz="1300" dirty="0"/>
          </a:p>
          <a:p>
            <a:r>
              <a:rPr lang="en-US" sz="1300" dirty="0">
                <a:effectLst/>
              </a:rPr>
              <a:t>[2] K. Hunt-Stone, R. </a:t>
            </a:r>
            <a:r>
              <a:rPr lang="en-US" sz="1300" dirty="0" err="1">
                <a:effectLst/>
              </a:rPr>
              <a:t>Ariniello</a:t>
            </a:r>
            <a:r>
              <a:rPr lang="en-US" sz="1300" dirty="0">
                <a:effectLst/>
              </a:rPr>
              <a:t>, C. Doss, V. Lee, and M. Litos, “Electro-optic sampling beam position monitor for relativistic electron beams,” </a:t>
            </a:r>
            <a:r>
              <a:rPr lang="en-US" sz="1300" i="1" dirty="0">
                <a:effectLst/>
              </a:rPr>
              <a:t>Nuclear Instruments and Methods in Physics Research Section A: Accelerators, Spectrometers, Detectors and Associated Equipment</a:t>
            </a:r>
            <a:r>
              <a:rPr lang="en-US" sz="1300" dirty="0">
                <a:effectLst/>
              </a:rPr>
              <a:t>, vol. 999, p. 165210, May 2021, </a:t>
            </a:r>
            <a:r>
              <a:rPr lang="en-US" sz="1300" dirty="0" err="1">
                <a:effectLst/>
              </a:rPr>
              <a:t>doi</a:t>
            </a:r>
            <a:r>
              <a:rPr lang="en-US" sz="1300" dirty="0">
                <a:effectLst/>
              </a:rPr>
              <a:t>: </a:t>
            </a:r>
            <a:r>
              <a:rPr lang="en-US" sz="1300" dirty="0">
                <a:effectLst/>
                <a:hlinkClick r:id="rId4"/>
              </a:rPr>
              <a:t>10.1016/j.nima.2021.165210</a:t>
            </a:r>
            <a:r>
              <a:rPr lang="en-US" sz="1300" dirty="0">
                <a:effectLst/>
              </a:rPr>
              <a:t>.</a:t>
            </a:r>
          </a:p>
          <a:p>
            <a:pPr algn="r">
              <a:buNone/>
            </a:pPr>
            <a:endParaRPr lang="en-US" sz="1300" dirty="0">
              <a:effectLst/>
            </a:endParaRPr>
          </a:p>
          <a:p>
            <a:r>
              <a:rPr lang="en-US" sz="1300" dirty="0">
                <a:effectLst/>
              </a:rPr>
              <a:t>[3] S. </a:t>
            </a:r>
            <a:r>
              <a:rPr lang="en-US" sz="1300" dirty="0" err="1">
                <a:effectLst/>
              </a:rPr>
              <a:t>Casalbuoni</a:t>
            </a:r>
            <a:r>
              <a:rPr lang="en-US" sz="1300" dirty="0">
                <a:effectLst/>
              </a:rPr>
              <a:t>, H. Schlarb, B. Schmidt, P. </a:t>
            </a:r>
            <a:r>
              <a:rPr lang="en-US" sz="1300" dirty="0" err="1">
                <a:effectLst/>
              </a:rPr>
              <a:t>Schmüser</a:t>
            </a:r>
            <a:r>
              <a:rPr lang="en-US" sz="1300" dirty="0">
                <a:effectLst/>
              </a:rPr>
              <a:t>, B. Steffen, and A. Winter, “Numerical studies on the electro-optic detection of femtosecond electron bunches,” </a:t>
            </a:r>
            <a:r>
              <a:rPr lang="en-US" sz="1300" i="1" dirty="0">
                <a:effectLst/>
              </a:rPr>
              <a:t>Phys. Rev. ST Accel. Beams</a:t>
            </a:r>
            <a:r>
              <a:rPr lang="en-US" sz="1300" dirty="0">
                <a:effectLst/>
              </a:rPr>
              <a:t>, vol. 11, no. 7, Jul. 2008, </a:t>
            </a:r>
            <a:r>
              <a:rPr lang="en-US" sz="1300" dirty="0" err="1">
                <a:effectLst/>
              </a:rPr>
              <a:t>doi</a:t>
            </a:r>
            <a:r>
              <a:rPr lang="en-US" sz="1300" dirty="0">
                <a:effectLst/>
              </a:rPr>
              <a:t>: </a:t>
            </a:r>
            <a:r>
              <a:rPr lang="en-US" sz="1300" dirty="0">
                <a:effectLst/>
                <a:hlinkClick r:id="rId5"/>
              </a:rPr>
              <a:t>10.1103/physrevstab.11.072802</a:t>
            </a:r>
            <a:r>
              <a:rPr lang="en-US" sz="1300" dirty="0">
                <a:effectLst/>
              </a:rPr>
              <a:t>.</a:t>
            </a:r>
          </a:p>
          <a:p>
            <a:endParaRPr lang="en-US" sz="1300" dirty="0">
              <a:effectLst/>
            </a:endParaRPr>
          </a:p>
          <a:p>
            <a:r>
              <a:rPr lang="en-US" sz="1300" dirty="0">
                <a:effectLst/>
              </a:rPr>
              <a:t>[4] B. Steffen </a:t>
            </a:r>
            <a:r>
              <a:rPr lang="en-US" sz="1300" i="1" dirty="0">
                <a:effectLst/>
              </a:rPr>
              <a:t>et al.</a:t>
            </a:r>
            <a:r>
              <a:rPr lang="en-US" sz="1300" dirty="0">
                <a:effectLst/>
              </a:rPr>
              <a:t>, “Electro-optic time profile monitors for femtosecond electron bunches at the soft x-ray free-electron laser FLASH,” </a:t>
            </a:r>
            <a:r>
              <a:rPr lang="en-US" sz="1300" i="1" dirty="0">
                <a:effectLst/>
              </a:rPr>
              <a:t>Phys. Rev. ST Accel. Beams</a:t>
            </a:r>
            <a:r>
              <a:rPr lang="en-US" sz="1300" dirty="0">
                <a:effectLst/>
              </a:rPr>
              <a:t>, vol. 12, no. 3, Mar. 2009, </a:t>
            </a:r>
            <a:r>
              <a:rPr lang="en-US" sz="1300" dirty="0" err="1">
                <a:effectLst/>
              </a:rPr>
              <a:t>doi</a:t>
            </a:r>
            <a:r>
              <a:rPr lang="en-US" sz="1300" dirty="0">
                <a:effectLst/>
              </a:rPr>
              <a:t>: </a:t>
            </a:r>
            <a:r>
              <a:rPr lang="en-US" sz="1300" dirty="0">
                <a:effectLst/>
                <a:hlinkClick r:id="rId6"/>
              </a:rPr>
              <a:t>10.1103/physrevstab.12.032802</a:t>
            </a:r>
            <a:r>
              <a:rPr lang="en-US" sz="1300" dirty="0">
                <a:effectLst/>
              </a:rPr>
              <a:t>.</a:t>
            </a:r>
          </a:p>
          <a:p>
            <a:endParaRPr lang="en-US" sz="1300" dirty="0"/>
          </a:p>
          <a:p>
            <a:r>
              <a:rPr lang="en-US" sz="1300" dirty="0"/>
              <a:t>[5] R. </a:t>
            </a:r>
            <a:r>
              <a:rPr lang="en-US" sz="1300" dirty="0" err="1"/>
              <a:t>Ariniello</a:t>
            </a:r>
            <a:r>
              <a:rPr lang="en-US" sz="1300" dirty="0"/>
              <a:t>, C. E. Doss, V. Lee, C. Hansel, J. R. Cary, and M. D. Litos, “Chromatic transverse dynamics in a nonlinear plasma accelerator,” Physical Review Research, vol. 4, no. 4, p. 043 120, 2022, Publisher: American Physical Society.</a:t>
            </a:r>
          </a:p>
          <a:p>
            <a:r>
              <a:rPr lang="en-US" sz="1300" dirty="0"/>
              <a:t>doi:10.1103/PhysRevResearch.4.043120</a:t>
            </a:r>
          </a:p>
          <a:p>
            <a:endParaRPr lang="en-US" sz="1300" dirty="0">
              <a:effectLst/>
            </a:endParaRPr>
          </a:p>
          <a:p>
            <a:r>
              <a:rPr lang="en-US" sz="1300" dirty="0"/>
              <a:t>[6] V. Yakimenko et al., “FACET-II facility for advanced accelerator experimental tests,” </a:t>
            </a:r>
            <a:r>
              <a:rPr lang="en-US" sz="1300" dirty="0" err="1"/>
              <a:t>en</a:t>
            </a:r>
            <a:r>
              <a:rPr lang="en-US" sz="1300" dirty="0"/>
              <a:t>, Physical Review Accelerators and Beams, vol. 22, no. 10, p. 101 301, 2019.doi:10.1103/PhysRevAccelBeams.22.101301</a:t>
            </a:r>
            <a:endParaRPr lang="en-US" sz="1300" dirty="0">
              <a:effectLst/>
            </a:endParaRPr>
          </a:p>
          <a:p>
            <a:endParaRPr lang="en-US" sz="1300" dirty="0">
              <a:effectLst/>
            </a:endParaRPr>
          </a:p>
          <a:p>
            <a:endParaRPr lang="en-US" sz="13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C7E0302-EA37-9E03-DD37-D0CD30381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4441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9188452-D797-303C-61B2-44EBE1732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FACET Collaboration Meeting- July 10, 2026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C50E9D9-CA81-9325-CEE7-CC5788C8EF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21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C18DD13-ACF8-F54A-2630-4D421399B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432DC5E-8C10-08D2-C369-5CF4D3C7AC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150" y="768350"/>
            <a:ext cx="5435600" cy="3606800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4B9B50FB-6B1C-664E-D068-C3E34D861346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90C5BFB-C5A2-4A96-DCDA-4CD6124F1580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8" name="Picture 7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B049ABAF-D5C1-1EA4-FE1B-5E94A0C0D6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74BABE5C-EF68-5EA4-179B-E2A2A88E1A39}"/>
              </a:ext>
            </a:extLst>
          </p:cNvPr>
          <p:cNvSpPr txBox="1"/>
          <p:nvPr/>
        </p:nvSpPr>
        <p:spPr>
          <a:xfrm>
            <a:off x="370305" y="40416"/>
            <a:ext cx="4516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Timing Calibration E301 shift 05/26</a:t>
            </a:r>
            <a:endParaRPr lang="en-US" sz="2400" dirty="0"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531B3BF-CA13-C9F4-655E-A0C2876CCA4B}"/>
              </a:ext>
            </a:extLst>
          </p:cNvPr>
          <p:cNvSpPr txBox="1"/>
          <p:nvPr/>
        </p:nvSpPr>
        <p:spPr>
          <a:xfrm>
            <a:off x="6222011" y="1663808"/>
            <a:ext cx="266098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Total Time Window: 2 </a:t>
            </a:r>
            <a:r>
              <a:rPr lang="en-US" sz="1600" dirty="0" err="1"/>
              <a:t>ps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/>
              <a:t>Slope: ~0.51 </a:t>
            </a:r>
            <a:r>
              <a:rPr lang="en-US" sz="1600" dirty="0" err="1"/>
              <a:t>ps</a:t>
            </a:r>
            <a:r>
              <a:rPr lang="en-US" sz="1600" dirty="0"/>
              <a:t>/mm</a:t>
            </a:r>
          </a:p>
          <a:p>
            <a:endParaRPr lang="en-US" sz="1600" dirty="0"/>
          </a:p>
          <a:p>
            <a:r>
              <a:rPr lang="en-US" sz="1600" dirty="0"/>
              <a:t>Resolution: 5.85 fs/pixel</a:t>
            </a:r>
          </a:p>
          <a:p>
            <a:endParaRPr lang="en-US" sz="1600" dirty="0"/>
          </a:p>
          <a:p>
            <a:r>
              <a:rPr lang="en-US" sz="1600" dirty="0"/>
              <a:t>Calculated Slope: 0.27 </a:t>
            </a:r>
            <a:r>
              <a:rPr lang="en-US" sz="1600" dirty="0" err="1"/>
              <a:t>ps</a:t>
            </a:r>
            <a:r>
              <a:rPr lang="en-US" sz="1600" dirty="0"/>
              <a:t>/mm</a:t>
            </a:r>
          </a:p>
        </p:txBody>
      </p:sp>
    </p:spTree>
    <p:extLst>
      <p:ext uri="{BB962C8B-B14F-4D97-AF65-F5344CB8AC3E}">
        <p14:creationId xmlns:p14="http://schemas.microsoft.com/office/powerpoint/2010/main" val="26121595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D411B88-B85F-B28E-A29E-E1938FABC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FACET Collaboration Meeting- July 10, 2026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F22DDF0-A520-68C4-234D-902AF4C98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22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47CCF81-E27B-D0F2-6A69-5D6F044E55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D89504-D358-6347-3F6A-BD17AA757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863" y="559538"/>
            <a:ext cx="5286274" cy="3931389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74EBB28F-C534-102E-F898-3FE9B49981AF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EF7A8BE-76B1-6A62-6781-84294CD61309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8" name="Picture 7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1DB47D45-BEED-1F39-5EF6-0CFD42ECB12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CF89AF91-B6CD-6729-46AA-04CBA15034F4}"/>
              </a:ext>
            </a:extLst>
          </p:cNvPr>
          <p:cNvSpPr txBox="1"/>
          <p:nvPr/>
        </p:nvSpPr>
        <p:spPr>
          <a:xfrm>
            <a:off x="370305" y="40416"/>
            <a:ext cx="1985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Center Finding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795659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90447E-52D8-DB0A-F086-40997C0684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4497213-355D-9C6D-7BC4-EBBBE29E3C6F}"/>
              </a:ext>
            </a:extLst>
          </p:cNvPr>
          <p:cNvCxnSpPr>
            <a:cxnSpLocks/>
          </p:cNvCxnSpPr>
          <p:nvPr/>
        </p:nvCxnSpPr>
        <p:spPr>
          <a:xfrm flipV="1">
            <a:off x="957633" y="2590029"/>
            <a:ext cx="6864563" cy="141982"/>
          </a:xfrm>
          <a:prstGeom prst="line">
            <a:avLst/>
          </a:prstGeom>
          <a:ln w="158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A342955-5716-484C-6A1A-914ED9E18E04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B83C5A9-AB33-DEA8-8A63-BE8F850FCF37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BC166772-5A7B-267C-68D8-B7C6AE36E1E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168EEE2-8DBB-04F2-2DB3-5254FE859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88BC9FC-3A25-D55C-C4B3-E1A7F1A24507}"/>
              </a:ext>
            </a:extLst>
          </p:cNvPr>
          <p:cNvSpPr txBox="1"/>
          <p:nvPr/>
        </p:nvSpPr>
        <p:spPr>
          <a:xfrm>
            <a:off x="370305" y="40416"/>
            <a:ext cx="45640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EOS BPM Measurement at FACET-II </a:t>
            </a:r>
            <a:endParaRPr lang="en-US" sz="2400" dirty="0">
              <a:latin typeface="+mj-lt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DD43B7F-0D27-D620-2510-A2325D9C0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23</a:t>
            </a:fld>
            <a:endParaRPr lang="en-US"/>
          </a:p>
        </p:txBody>
      </p:sp>
      <p:grpSp>
        <p:nvGrpSpPr>
          <p:cNvPr id="90" name="Group 89">
            <a:extLst>
              <a:ext uri="{FF2B5EF4-FFF2-40B4-BE49-F238E27FC236}">
                <a16:creationId xmlns:a16="http://schemas.microsoft.com/office/drawing/2014/main" id="{7814EE28-AD55-F0AC-6029-6450094C5E04}"/>
              </a:ext>
            </a:extLst>
          </p:cNvPr>
          <p:cNvGrpSpPr/>
          <p:nvPr/>
        </p:nvGrpSpPr>
        <p:grpSpPr>
          <a:xfrm>
            <a:off x="121158" y="1722334"/>
            <a:ext cx="8670018" cy="1698832"/>
            <a:chOff x="51106" y="767056"/>
            <a:chExt cx="8670018" cy="1698832"/>
          </a:xfrm>
        </p:grpSpPr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16F10036-2A0C-5A7E-3A8A-5EC859E1BE5D}"/>
                </a:ext>
              </a:extLst>
            </p:cNvPr>
            <p:cNvGrpSpPr/>
            <p:nvPr/>
          </p:nvGrpSpPr>
          <p:grpSpPr>
            <a:xfrm>
              <a:off x="175122" y="767056"/>
              <a:ext cx="8546002" cy="1521870"/>
              <a:chOff x="85913" y="1636843"/>
              <a:chExt cx="8546002" cy="1521870"/>
            </a:xfrm>
          </p:grpSpPr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8809FC60-EF5A-C604-B1EF-6FD16A57E568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44179" y="2646520"/>
                <a:ext cx="8287736" cy="3"/>
              </a:xfrm>
              <a:prstGeom prst="line">
                <a:avLst/>
              </a:prstGeom>
              <a:ln w="1905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34BA7F65-D587-2EC0-1645-FA640FA3E897}"/>
                  </a:ext>
                </a:extLst>
              </p:cNvPr>
              <p:cNvSpPr/>
              <p:nvPr/>
            </p:nvSpPr>
            <p:spPr>
              <a:xfrm>
                <a:off x="1162543" y="2579739"/>
                <a:ext cx="1780228" cy="150283"/>
              </a:xfrm>
              <a:prstGeom prst="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2AE03D8F-7F64-7E0B-A9EB-B24AB99FA824}"/>
                  </a:ext>
                </a:extLst>
              </p:cNvPr>
              <p:cNvSpPr/>
              <p:nvPr/>
            </p:nvSpPr>
            <p:spPr>
              <a:xfrm>
                <a:off x="3967747" y="2185327"/>
                <a:ext cx="1646252" cy="939107"/>
              </a:xfrm>
              <a:prstGeom prst="rect">
                <a:avLst/>
              </a:prstGeom>
              <a:solidFill>
                <a:schemeClr val="accent1">
                  <a:alpha val="30000"/>
                </a:schemeClr>
              </a:solidFill>
              <a:ln>
                <a:solidFill>
                  <a:schemeClr val="accent1">
                    <a:shade val="1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B0C7510B-4828-24F5-5419-D7FF79A9F966}"/>
                  </a:ext>
                </a:extLst>
              </p:cNvPr>
              <p:cNvSpPr/>
              <p:nvPr/>
            </p:nvSpPr>
            <p:spPr>
              <a:xfrm>
                <a:off x="510695" y="2410216"/>
                <a:ext cx="287677" cy="472611"/>
              </a:xfrm>
              <a:prstGeom prst="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A7B9E7FA-1582-B682-C959-55AB55B76043}"/>
                  </a:ext>
                </a:extLst>
              </p:cNvPr>
              <p:cNvSpPr/>
              <p:nvPr/>
            </p:nvSpPr>
            <p:spPr>
              <a:xfrm>
                <a:off x="585161" y="2309300"/>
                <a:ext cx="135277" cy="674441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D02DE4A4-DA3F-5B17-3DB4-1C4E056BEDE7}"/>
                  </a:ext>
                </a:extLst>
              </p:cNvPr>
              <p:cNvSpPr/>
              <p:nvPr/>
            </p:nvSpPr>
            <p:spPr>
              <a:xfrm>
                <a:off x="7663951" y="2134327"/>
                <a:ext cx="45720" cy="1024386"/>
              </a:xfrm>
              <a:prstGeom prst="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6BF39DE6-4488-7291-EB4C-518AE94B3222}"/>
                  </a:ext>
                </a:extLst>
              </p:cNvPr>
              <p:cNvSpPr/>
              <p:nvPr/>
            </p:nvSpPr>
            <p:spPr>
              <a:xfrm>
                <a:off x="4090437" y="2504538"/>
                <a:ext cx="267462" cy="426476"/>
              </a:xfrm>
              <a:prstGeom prst="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855FEF6E-D851-A032-ADBF-9EF2024ADB8E}"/>
                  </a:ext>
                </a:extLst>
              </p:cNvPr>
              <p:cNvSpPr txBox="1"/>
              <p:nvPr/>
            </p:nvSpPr>
            <p:spPr>
              <a:xfrm>
                <a:off x="7072379" y="1762383"/>
                <a:ext cx="1183144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>
                    <a:cs typeface="Times New Roman" panose="02020603050405020304" pitchFamily="18" charset="0"/>
                  </a:rPr>
                  <a:t>OTR Screen </a:t>
                </a: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EAF44869-363C-4B39-8198-C53F4131A78A}"/>
                  </a:ext>
                </a:extLst>
              </p:cNvPr>
              <p:cNvSpPr txBox="1"/>
              <p:nvPr/>
            </p:nvSpPr>
            <p:spPr>
              <a:xfrm>
                <a:off x="4199301" y="1759954"/>
                <a:ext cx="952505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>
                    <a:cs typeface="Times New Roman" panose="02020603050405020304" pitchFamily="18" charset="0"/>
                  </a:rPr>
                  <a:t>EOS BPM</a:t>
                </a:r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1CF84B67-F6F6-4FD5-3894-AB61A491AECC}"/>
                  </a:ext>
                </a:extLst>
              </p:cNvPr>
              <p:cNvSpPr txBox="1"/>
              <p:nvPr/>
            </p:nvSpPr>
            <p:spPr>
              <a:xfrm>
                <a:off x="1733869" y="1759954"/>
                <a:ext cx="72135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>
                    <a:cs typeface="Times New Roman" panose="02020603050405020304" pitchFamily="18" charset="0"/>
                  </a:rPr>
                  <a:t>XTCAV</a:t>
                </a:r>
              </a:p>
            </p:txBody>
          </p:sp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4B8307BC-E0C6-3B0D-5629-BBC9BC4B59B3}"/>
                  </a:ext>
                </a:extLst>
              </p:cNvPr>
              <p:cNvSpPr txBox="1"/>
              <p:nvPr/>
            </p:nvSpPr>
            <p:spPr>
              <a:xfrm>
                <a:off x="85913" y="1636843"/>
                <a:ext cx="113377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600" dirty="0">
                    <a:cs typeface="Times New Roman" panose="02020603050405020304" pitchFamily="18" charset="0"/>
                  </a:rPr>
                  <a:t>X Corrector</a:t>
                </a:r>
              </a:p>
              <a:p>
                <a:pPr algn="ctr"/>
                <a:r>
                  <a:rPr lang="en-US" sz="1600" dirty="0">
                    <a:cs typeface="Times New Roman" panose="02020603050405020304" pitchFamily="18" charset="0"/>
                  </a:rPr>
                  <a:t> Dipole</a:t>
                </a:r>
              </a:p>
            </p:txBody>
          </p:sp>
        </p:grpSp>
        <p:cxnSp>
          <p:nvCxnSpPr>
            <p:cNvPr id="65" name="Straight Arrow Connector 64">
              <a:extLst>
                <a:ext uri="{FF2B5EF4-FFF2-40B4-BE49-F238E27FC236}">
                  <a16:creationId xmlns:a16="http://schemas.microsoft.com/office/drawing/2014/main" id="{D3473691-D5C7-24D0-B5F5-0EC7F93F7CE1}"/>
                </a:ext>
              </a:extLst>
            </p:cNvPr>
            <p:cNvCxnSpPr/>
            <p:nvPr/>
          </p:nvCxnSpPr>
          <p:spPr>
            <a:xfrm>
              <a:off x="809647" y="2319610"/>
              <a:ext cx="312230" cy="0"/>
            </a:xfrm>
            <a:prstGeom prst="straightConnector1">
              <a:avLst/>
            </a:prstGeom>
            <a:ln w="254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936A45C7-7638-C5BA-2657-E08FE8DF4941}"/>
                </a:ext>
              </a:extLst>
            </p:cNvPr>
            <p:cNvSpPr txBox="1"/>
            <p:nvPr/>
          </p:nvSpPr>
          <p:spPr>
            <a:xfrm>
              <a:off x="51106" y="2127334"/>
              <a:ext cx="75854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>
                  <a:cs typeface="Times New Roman" panose="02020603050405020304" pitchFamily="18" charset="0"/>
                </a:rPr>
                <a:t>ebeam</a:t>
              </a:r>
              <a:endParaRPr lang="en-US" sz="1600" dirty="0"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2012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C20CD88-A838-8498-9D39-2651D9864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FACET Collaboration Meeting- July 10, 2026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8721303-F018-1A04-6A4D-7FC034418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24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F27748D-72B9-B01D-DE0C-4352BCE97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2A60B8-622D-1171-76C1-848C858FCF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1822" y="750924"/>
            <a:ext cx="5380356" cy="3931389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30BD9F3-5692-170B-76D9-BDFC15AE4A1A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78D35B3-2967-62B2-56CA-2084BAB0B427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8" name="Picture 7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5A3B4921-355B-5A24-B3E8-4E9C711ABCF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678431FB-4B71-2B62-BA78-C2EE3B39208A}"/>
              </a:ext>
            </a:extLst>
          </p:cNvPr>
          <p:cNvSpPr txBox="1"/>
          <p:nvPr/>
        </p:nvSpPr>
        <p:spPr>
          <a:xfrm>
            <a:off x="370305" y="40416"/>
            <a:ext cx="2920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TCAV E301 shift 05/26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52007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F369575-C5EB-AEE2-D380-F87965F25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FACET Collaboration Meeting- July 10, 2026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2B3EA43-115F-5E9D-0577-A8AE8C2EB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25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CABA757-5720-0AA0-0E8A-8C80BC5D8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8C202E-A0BA-57BC-5BE9-D793BA3624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2464" y="839361"/>
            <a:ext cx="5444542" cy="3876514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26B1083E-DFB4-8E06-E6AE-E5D80143F56F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2F186F7-1D4F-47AC-941D-E9411425F61B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8" name="Picture 7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6FA8822C-5884-F8D4-E603-7E498D6C562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B88F172E-5818-C438-0B86-BD3CAF34A721}"/>
              </a:ext>
            </a:extLst>
          </p:cNvPr>
          <p:cNvSpPr txBox="1"/>
          <p:nvPr/>
        </p:nvSpPr>
        <p:spPr>
          <a:xfrm>
            <a:off x="370305" y="40416"/>
            <a:ext cx="46857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Low witness charge E301 shift 05/26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862859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91ABB1-FEB1-21C9-8713-B5B5AB629A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2F5C41C3-40DF-FB8A-3556-96635803C370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654F098-8198-F3A5-5288-A6ABE6DF3E86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7F7D2CB7-B0F4-A865-23C3-471C29BCE4B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32742BB-F265-FF24-A34B-F0214375F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B50F695-580B-457C-303E-0D8DCB2639B3}"/>
              </a:ext>
            </a:extLst>
          </p:cNvPr>
          <p:cNvSpPr txBox="1"/>
          <p:nvPr/>
        </p:nvSpPr>
        <p:spPr>
          <a:xfrm>
            <a:off x="370305" y="40416"/>
            <a:ext cx="49344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EOS BPM Mk.2 Time of Arrival Analysis</a:t>
            </a:r>
            <a:endParaRPr lang="en-US" sz="2400" dirty="0">
              <a:latin typeface="+mj-lt"/>
            </a:endParaRPr>
          </a:p>
        </p:txBody>
      </p:sp>
      <p:pic>
        <p:nvPicPr>
          <p:cNvPr id="8" name="Radial_bin_animation_8">
            <a:hlinkClick r:id="" action="ppaction://media"/>
            <a:extLst>
              <a:ext uri="{FF2B5EF4-FFF2-40B4-BE49-F238E27FC236}">
                <a16:creationId xmlns:a16="http://schemas.microsoft.com/office/drawing/2014/main" id="{0BAC5E58-46D8-D753-4CF6-2AE460BFF66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769362"/>
            <a:ext cx="8805114" cy="3774276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CABC4E3-E2D3-054A-D181-507D294D6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182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0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8C088C-D315-4872-2A64-5EAE9BBA62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4E65EE9F-A119-499D-0DB7-D41951CD6BF4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E2A2EB7-CBD8-B0E8-853A-748C8355A629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1AEA10D8-4591-9D93-3A84-376031B63E0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3DEE41E-B801-3D96-C3C3-9EC50A1148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3D75122-2FD0-BE6C-DB95-B8D59F04F2A1}"/>
              </a:ext>
            </a:extLst>
          </p:cNvPr>
          <p:cNvSpPr txBox="1"/>
          <p:nvPr/>
        </p:nvSpPr>
        <p:spPr>
          <a:xfrm>
            <a:off x="370305" y="40416"/>
            <a:ext cx="19627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Old EOS Signal</a:t>
            </a:r>
            <a:endParaRPr lang="en-US" sz="2400" dirty="0">
              <a:latin typeface="+mj-l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25639CB-A345-C57C-8E7C-B3D45EA4A6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3902" y="1027387"/>
            <a:ext cx="4787900" cy="346710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1EF5CF0-F212-2170-4388-8BF1B7895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7113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B8384-7F1B-E91E-6576-4B01036C1D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19711EAB-1A36-509E-D6CA-D24A86796C3C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4E014E1-7DFA-5DD0-9823-7B0FE5003591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BE8FD4A3-55E0-EE9E-90D5-91540F8B52C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52C5E1B-9B1F-23A1-FAA2-47206EA5D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F806295-E4E6-4038-2E0F-11A5C60A5880}"/>
              </a:ext>
            </a:extLst>
          </p:cNvPr>
          <p:cNvSpPr txBox="1"/>
          <p:nvPr/>
        </p:nvSpPr>
        <p:spPr>
          <a:xfrm>
            <a:off x="370305" y="40416"/>
            <a:ext cx="38834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EOS BPM Mk.2 Time of Arrival</a:t>
            </a:r>
            <a:endParaRPr lang="en-US" sz="2400" dirty="0">
              <a:latin typeface="+mj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5853D9-6BD6-B522-CC75-B321BA923939}"/>
              </a:ext>
            </a:extLst>
          </p:cNvPr>
          <p:cNvSpPr txBox="1"/>
          <p:nvPr/>
        </p:nvSpPr>
        <p:spPr>
          <a:xfrm>
            <a:off x="1464910" y="3985231"/>
            <a:ext cx="19720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SNR Drive Beam: 2.20</a:t>
            </a:r>
          </a:p>
          <a:p>
            <a:pPr algn="ctr"/>
            <a:r>
              <a:rPr lang="en-US" sz="1400" dirty="0"/>
              <a:t>SNR Witness Beam: 0.92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86E0EE-1028-9D76-7ACB-C4C3D190C9C8}"/>
              </a:ext>
            </a:extLst>
          </p:cNvPr>
          <p:cNvSpPr txBox="1"/>
          <p:nvPr/>
        </p:nvSpPr>
        <p:spPr>
          <a:xfrm>
            <a:off x="5923108" y="3985231"/>
            <a:ext cx="19720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SNR Drive Beam: 73.1</a:t>
            </a:r>
          </a:p>
          <a:p>
            <a:pPr algn="ctr"/>
            <a:r>
              <a:rPr lang="en-US" sz="1400" dirty="0"/>
              <a:t>SNR Witness Beam: 50.4</a:t>
            </a:r>
          </a:p>
        </p:txBody>
      </p:sp>
      <p:pic>
        <p:nvPicPr>
          <p:cNvPr id="7" name="Picture 6" descr="A graph of a function&#10;&#10;AI-generated content may be incorrect.">
            <a:extLst>
              <a:ext uri="{FF2B5EF4-FFF2-40B4-BE49-F238E27FC236}">
                <a16:creationId xmlns:a16="http://schemas.microsoft.com/office/drawing/2014/main" id="{C7B5A6BC-4D5C-D782-E262-C92C3929FB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504" y="754621"/>
            <a:ext cx="8730991" cy="3073308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83B7AB8-6760-02D0-CBB8-E923964F7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3308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2FB2C3-B453-22F1-5F2A-0004C3AB18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6AFD1481-2665-24BC-0680-22DEE8EE7AB0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23DA185-6358-0768-8C55-A4792F16BA42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29793CA5-1954-2813-1441-E1ED543BD62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B18976E-A4EF-AAA9-5473-850739CF9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436FE8D-E597-3203-0570-4CBED85D07F3}"/>
              </a:ext>
            </a:extLst>
          </p:cNvPr>
          <p:cNvSpPr txBox="1"/>
          <p:nvPr/>
        </p:nvSpPr>
        <p:spPr>
          <a:xfrm>
            <a:off x="370305" y="40416"/>
            <a:ext cx="36801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Time of Arrival with 1 crystal</a:t>
            </a:r>
            <a:endParaRPr lang="en-US" sz="2400" dirty="0">
              <a:latin typeface="+mj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6B3666F-AEA5-2737-6219-276F0EDA04BE}"/>
              </a:ext>
            </a:extLst>
          </p:cNvPr>
          <p:cNvSpPr txBox="1"/>
          <p:nvPr/>
        </p:nvSpPr>
        <p:spPr>
          <a:xfrm>
            <a:off x="1622940" y="3967957"/>
            <a:ext cx="19720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SNR Drive Beam: 1.58</a:t>
            </a:r>
          </a:p>
          <a:p>
            <a:pPr algn="ctr"/>
            <a:r>
              <a:rPr lang="en-US" sz="1400" dirty="0"/>
              <a:t>SNR Witness Beam: 0.74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EF4F0E-A916-3A07-206D-F030CFBA0331}"/>
              </a:ext>
            </a:extLst>
          </p:cNvPr>
          <p:cNvSpPr txBox="1"/>
          <p:nvPr/>
        </p:nvSpPr>
        <p:spPr>
          <a:xfrm>
            <a:off x="5968794" y="3985231"/>
            <a:ext cx="18806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SNR Drive Beam: 11.8</a:t>
            </a:r>
          </a:p>
          <a:p>
            <a:pPr algn="ctr"/>
            <a:r>
              <a:rPr lang="en-US" sz="1400" dirty="0"/>
              <a:t>SNR Witness Beam: 4.9</a:t>
            </a:r>
          </a:p>
        </p:txBody>
      </p:sp>
      <p:pic>
        <p:nvPicPr>
          <p:cNvPr id="7" name="Picture 6" descr="A red and black graph&#10;&#10;AI-generated content may be incorrect.">
            <a:extLst>
              <a:ext uri="{FF2B5EF4-FFF2-40B4-BE49-F238E27FC236}">
                <a16:creationId xmlns:a16="http://schemas.microsoft.com/office/drawing/2014/main" id="{CD4539D3-9786-FA7E-9718-5E81F89FC1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334" y="786328"/>
            <a:ext cx="8343332" cy="2936852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324332D-5A2E-01A1-AA19-2B12447ACF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0292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67416-A453-927D-0B40-4001614D56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AA0784C6-07B6-FF7F-3E87-89C3DB18526F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1E53E81-3136-03C0-70F8-54A31425E6BD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E45F0895-7975-2DF2-4689-6106A05905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362D17B-8EF9-03E2-4A05-5FD01988F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DBE5044-8F25-3A09-80B7-D9A7BE6AE45F}"/>
              </a:ext>
            </a:extLst>
          </p:cNvPr>
          <p:cNvSpPr txBox="1"/>
          <p:nvPr/>
        </p:nvSpPr>
        <p:spPr>
          <a:xfrm>
            <a:off x="370305" y="40416"/>
            <a:ext cx="55701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Study of Longitudinal Separation Resolution</a:t>
            </a:r>
            <a:endParaRPr lang="en-US" sz="2400" dirty="0">
              <a:latin typeface="+mj-lt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D656C8A-F18F-F444-9B85-91936A2C2F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6411455"/>
              </p:ext>
            </p:extLst>
          </p:nvPr>
        </p:nvGraphicFramePr>
        <p:xfrm>
          <a:off x="5461976" y="938089"/>
          <a:ext cx="3053374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5552">
                  <a:extLst>
                    <a:ext uri="{9D8B030D-6E8A-4147-A177-3AD203B41FA5}">
                      <a16:colId xmlns:a16="http://schemas.microsoft.com/office/drawing/2014/main" val="2293141250"/>
                    </a:ext>
                  </a:extLst>
                </a:gridCol>
                <a:gridCol w="1107822">
                  <a:extLst>
                    <a:ext uri="{9D8B030D-6E8A-4147-A177-3AD203B41FA5}">
                      <a16:colId xmlns:a16="http://schemas.microsoft.com/office/drawing/2014/main" val="420344488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300" b="0" dirty="0">
                          <a:solidFill>
                            <a:schemeClr val="tx1"/>
                          </a:solidFill>
                        </a:rPr>
                        <a:t>Actual Bunch Separation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0" dirty="0">
                          <a:solidFill>
                            <a:schemeClr val="tx1"/>
                          </a:solidFill>
                        </a:rPr>
                        <a:t>Fit 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10445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400 fs</a:t>
                      </a: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397 fs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18367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405 fs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402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7819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410 fs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407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24589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415 fs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412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10746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420 fs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418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8583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425 fs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422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9395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430 fs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428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1058742"/>
                  </a:ext>
                </a:extLst>
              </a:tr>
            </a:tbl>
          </a:graphicData>
        </a:graphic>
      </p:graphicFrame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2B6DCFF-A655-6D98-C0D4-9368211C291A}"/>
              </a:ext>
            </a:extLst>
          </p:cNvPr>
          <p:cNvCxnSpPr>
            <a:cxnSpLocks/>
          </p:cNvCxnSpPr>
          <p:nvPr/>
        </p:nvCxnSpPr>
        <p:spPr>
          <a:xfrm>
            <a:off x="5461976" y="1246946"/>
            <a:ext cx="3053374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EDAB5DD0-DB6B-B8E0-EE33-9D76CE13DC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646" y="938089"/>
            <a:ext cx="4257206" cy="340879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3FDE423-93B4-55E1-F05F-0E55C96FAB66}"/>
              </a:ext>
            </a:extLst>
          </p:cNvPr>
          <p:cNvSpPr txBox="1"/>
          <p:nvPr/>
        </p:nvSpPr>
        <p:spPr>
          <a:xfrm>
            <a:off x="5639819" y="4044389"/>
            <a:ext cx="28755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~ 3 fs resolution with 15 % noise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1078FC5-F284-6750-3DEA-3B7621208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8235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570B9B-F545-D0E5-B585-873777124A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48534A3D-CCBF-12B7-13D6-4FA9FC637735}"/>
              </a:ext>
            </a:extLst>
          </p:cNvPr>
          <p:cNvGrpSpPr/>
          <p:nvPr/>
        </p:nvGrpSpPr>
        <p:grpSpPr>
          <a:xfrm>
            <a:off x="65507" y="630924"/>
            <a:ext cx="4588934" cy="3876176"/>
            <a:chOff x="65507" y="630924"/>
            <a:chExt cx="4588934" cy="3876176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0F47DED-96C9-8A57-63C0-E0CD68FF49AC}"/>
                </a:ext>
              </a:extLst>
            </p:cNvPr>
            <p:cNvSpPr/>
            <p:nvPr/>
          </p:nvSpPr>
          <p:spPr>
            <a:xfrm>
              <a:off x="65507" y="630924"/>
              <a:ext cx="4588934" cy="3876176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0" name="Picture 19" descr="A graph of a function&#10;&#10;AI-generated content may be incorrect.">
              <a:extLst>
                <a:ext uri="{FF2B5EF4-FFF2-40B4-BE49-F238E27FC236}">
                  <a16:creationId xmlns:a16="http://schemas.microsoft.com/office/drawing/2014/main" id="{22DEB695-D873-46BD-17F5-1EC98F6639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0129" y="690987"/>
              <a:ext cx="4339690" cy="3789588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E99B924-A674-93B3-0D5D-7CDC17F5CC6E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09AB218-24F7-6FEE-66DA-1EEDBC987D82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1E9F1406-C6D5-365F-941C-0AB9F86037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138AC6A-633D-38BA-C7BE-D832FE636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09A2851-B71B-DB6F-0C2A-C77588B17CDC}"/>
              </a:ext>
            </a:extLst>
          </p:cNvPr>
          <p:cNvSpPr txBox="1"/>
          <p:nvPr/>
        </p:nvSpPr>
        <p:spPr>
          <a:xfrm>
            <a:off x="370305" y="40416"/>
            <a:ext cx="47290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EOS BPM Mk.2 BPM and TOA Results</a:t>
            </a:r>
            <a:endParaRPr lang="en-US" sz="2400" dirty="0"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8137CA4-3013-3C68-3FE2-BEFBF905E279}"/>
              </a:ext>
            </a:extLst>
          </p:cNvPr>
          <p:cNvSpPr txBox="1"/>
          <p:nvPr/>
        </p:nvSpPr>
        <p:spPr>
          <a:xfrm>
            <a:off x="1411720" y="4512576"/>
            <a:ext cx="24311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3 fs relative TOA resolution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2473297-1DEC-8630-CD15-EF8C5298E147}"/>
              </a:ext>
            </a:extLst>
          </p:cNvPr>
          <p:cNvSpPr txBox="1"/>
          <p:nvPr/>
        </p:nvSpPr>
        <p:spPr>
          <a:xfrm>
            <a:off x="6084966" y="4504325"/>
            <a:ext cx="251754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&lt;5 </a:t>
            </a:r>
            <a:r>
              <a:rPr lang="en-US" sz="1600" dirty="0" err="1"/>
              <a:t>μm</a:t>
            </a:r>
            <a:r>
              <a:rPr lang="en-US" sz="1600" dirty="0"/>
              <a:t> transverse resolution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1872E0-D1C0-06EB-1CCD-CC48492C98D1}"/>
              </a:ext>
            </a:extLst>
          </p:cNvPr>
          <p:cNvSpPr/>
          <p:nvPr/>
        </p:nvSpPr>
        <p:spPr>
          <a:xfrm>
            <a:off x="4739744" y="630924"/>
            <a:ext cx="4297489" cy="3876176"/>
          </a:xfrm>
          <a:prstGeom prst="rect">
            <a:avLst/>
          </a:prstGeom>
          <a:solidFill>
            <a:schemeClr val="accent1">
              <a:alpha val="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 descr="A graph of different colored lines&#10;&#10;AI-generated content may be incorrect.">
            <a:extLst>
              <a:ext uri="{FF2B5EF4-FFF2-40B4-BE49-F238E27FC236}">
                <a16:creationId xmlns:a16="http://schemas.microsoft.com/office/drawing/2014/main" id="{D36FC65D-4C75-6720-9E22-26B9385552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5369" y="855516"/>
            <a:ext cx="4160943" cy="3424218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31CE3ED-CCED-5E3E-6E51-CEF94F12D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9788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BF338A-FA29-FC26-0EEA-294DCC158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E6397576-4E01-36F4-DF05-2E4BA723C80E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869EBDE-FA5D-2239-1C65-3394E7EA26D1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5E73296B-35DA-D97B-A22A-C82E6C2682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F28688B-CA2E-D5D1-E341-FCC81A3F4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4F802CA-6F2A-FDE1-4892-24A10E1DF0C2}"/>
              </a:ext>
            </a:extLst>
          </p:cNvPr>
          <p:cNvSpPr txBox="1"/>
          <p:nvPr/>
        </p:nvSpPr>
        <p:spPr>
          <a:xfrm>
            <a:off x="370305" y="40416"/>
            <a:ext cx="25222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Example of Ringing</a:t>
            </a:r>
            <a:endParaRPr lang="en-US" sz="2400" dirty="0">
              <a:latin typeface="+mj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EC0F0A0-3AC6-55F6-AB60-2A5E2B63C8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950" y="952500"/>
            <a:ext cx="7404100" cy="323850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4CC9653-DFB8-6A3A-33DE-3E664B960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0766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AC5623-C3A2-BCB0-E514-7019E8F179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D9CCA6F5-6566-12B6-AF83-4E1E5EFBD870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4EF1980-7EAB-E945-C3E9-AF44E4C9768D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1925B079-B99B-0F18-F82B-4F61589953B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05ED6FB-2A96-C687-81E2-1C3CB6A2D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42C93ED-A202-4328-B87A-23947C865F93}"/>
              </a:ext>
            </a:extLst>
          </p:cNvPr>
          <p:cNvSpPr txBox="1"/>
          <p:nvPr/>
        </p:nvSpPr>
        <p:spPr>
          <a:xfrm>
            <a:off x="370305" y="40416"/>
            <a:ext cx="24430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EOS BPM Analysis </a:t>
            </a:r>
            <a:endParaRPr lang="en-US" sz="2400" dirty="0">
              <a:latin typeface="+mj-lt"/>
            </a:endParaRP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F0089987-F63E-4C3D-BE67-D8455B5B7343}"/>
              </a:ext>
            </a:extLst>
          </p:cNvPr>
          <p:cNvGrpSpPr/>
          <p:nvPr/>
        </p:nvGrpSpPr>
        <p:grpSpPr>
          <a:xfrm>
            <a:off x="370305" y="906235"/>
            <a:ext cx="3944520" cy="3764105"/>
            <a:chOff x="174171" y="830943"/>
            <a:chExt cx="3490685" cy="3331028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D0E22F74-FA8B-AACD-60B7-E54C06CF5FC5}"/>
                </a:ext>
              </a:extLst>
            </p:cNvPr>
            <p:cNvGrpSpPr/>
            <p:nvPr/>
          </p:nvGrpSpPr>
          <p:grpSpPr>
            <a:xfrm>
              <a:off x="529428" y="1143000"/>
              <a:ext cx="2775289" cy="2708217"/>
              <a:chOff x="609257" y="1380361"/>
              <a:chExt cx="2775289" cy="2708217"/>
            </a:xfrm>
          </p:grpSpPr>
          <p:pic>
            <p:nvPicPr>
              <p:cNvPr id="5" name="Picture 4" descr="A blue square with a blue circle with a blue background&#10;&#10;AI-generated content may be incorrect.">
                <a:extLst>
                  <a:ext uri="{FF2B5EF4-FFF2-40B4-BE49-F238E27FC236}">
                    <a16:creationId xmlns:a16="http://schemas.microsoft.com/office/drawing/2014/main" id="{544DBBE1-72C9-719B-EB9D-9B09A2203B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rcRect l="61414" t="33687" r="17761" b="38679"/>
              <a:stretch>
                <a:fillRect/>
              </a:stretch>
            </p:blipFill>
            <p:spPr>
              <a:xfrm>
                <a:off x="2522437" y="2230040"/>
                <a:ext cx="862109" cy="1008859"/>
              </a:xfrm>
              <a:prstGeom prst="rect">
                <a:avLst/>
              </a:prstGeom>
            </p:spPr>
          </p:pic>
          <p:pic>
            <p:nvPicPr>
              <p:cNvPr id="7" name="Picture 6" descr="A blue square with a blue circle with a blue background&#10;&#10;AI-generated content may be incorrect.">
                <a:extLst>
                  <a:ext uri="{FF2B5EF4-FFF2-40B4-BE49-F238E27FC236}">
                    <a16:creationId xmlns:a16="http://schemas.microsoft.com/office/drawing/2014/main" id="{7AB50468-5CEE-D031-FBE1-5D272128EC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rcRect l="13201" t="33751" r="65974" b="38615"/>
              <a:stretch>
                <a:fillRect/>
              </a:stretch>
            </p:blipFill>
            <p:spPr>
              <a:xfrm>
                <a:off x="609257" y="2230040"/>
                <a:ext cx="862109" cy="1008859"/>
              </a:xfrm>
              <a:prstGeom prst="rect">
                <a:avLst/>
              </a:prstGeom>
            </p:spPr>
          </p:pic>
          <p:pic>
            <p:nvPicPr>
              <p:cNvPr id="8" name="Picture 7" descr="A blue square with a blue circle with a blue background&#10;&#10;AI-generated content may be incorrect.">
                <a:extLst>
                  <a:ext uri="{FF2B5EF4-FFF2-40B4-BE49-F238E27FC236}">
                    <a16:creationId xmlns:a16="http://schemas.microsoft.com/office/drawing/2014/main" id="{BCA819D8-C0EA-1180-164E-A7743177E9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rcRect l="35435" t="62496" r="39139" b="14230"/>
              <a:stretch>
                <a:fillRect/>
              </a:stretch>
            </p:blipFill>
            <p:spPr>
              <a:xfrm>
                <a:off x="1470616" y="3234677"/>
                <a:ext cx="1052572" cy="853901"/>
              </a:xfrm>
              <a:prstGeom prst="rect">
                <a:avLst/>
              </a:prstGeom>
            </p:spPr>
          </p:pic>
          <p:pic>
            <p:nvPicPr>
              <p:cNvPr id="9" name="Picture 8" descr="A blue square with a blue circle with a blue background&#10;&#10;AI-generated content may be incorrect.">
                <a:extLst>
                  <a:ext uri="{FF2B5EF4-FFF2-40B4-BE49-F238E27FC236}">
                    <a16:creationId xmlns:a16="http://schemas.microsoft.com/office/drawing/2014/main" id="{D80B7888-2449-E92D-5BB2-B213EA9D09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rcRect l="35282" t="8631" r="39291" b="68096"/>
              <a:stretch>
                <a:fillRect/>
              </a:stretch>
            </p:blipFill>
            <p:spPr>
              <a:xfrm>
                <a:off x="1469865" y="1380361"/>
                <a:ext cx="1052572" cy="849681"/>
              </a:xfrm>
              <a:prstGeom prst="rect">
                <a:avLst/>
              </a:prstGeom>
            </p:spPr>
          </p:pic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1C48861-379A-BF36-4B24-0E2259D25057}"/>
                </a:ext>
              </a:extLst>
            </p:cNvPr>
            <p:cNvSpPr/>
            <p:nvPr/>
          </p:nvSpPr>
          <p:spPr>
            <a:xfrm>
              <a:off x="1383209" y="1143000"/>
              <a:ext cx="1055192" cy="845457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237A277-20F6-68A0-4DB4-D4CBFBDD08F3}"/>
                </a:ext>
              </a:extLst>
            </p:cNvPr>
            <p:cNvSpPr/>
            <p:nvPr/>
          </p:nvSpPr>
          <p:spPr>
            <a:xfrm>
              <a:off x="1383208" y="2995204"/>
              <a:ext cx="1052573" cy="853901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AAB5584-A787-F3CE-F45D-D1D9479394BB}"/>
                </a:ext>
              </a:extLst>
            </p:cNvPr>
            <p:cNvSpPr/>
            <p:nvPr/>
          </p:nvSpPr>
          <p:spPr>
            <a:xfrm rot="5400000">
              <a:off x="451888" y="2065996"/>
              <a:ext cx="1008859" cy="853781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BA40B586-4F5E-3EED-9716-069A847CA263}"/>
                </a:ext>
              </a:extLst>
            </p:cNvPr>
            <p:cNvSpPr/>
            <p:nvPr/>
          </p:nvSpPr>
          <p:spPr>
            <a:xfrm rot="5400000">
              <a:off x="2369621" y="2062222"/>
              <a:ext cx="1008859" cy="861330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4B4C9FB2-AD03-56ED-B28B-6E84C8CDB791}"/>
                </a:ext>
              </a:extLst>
            </p:cNvPr>
            <p:cNvCxnSpPr/>
            <p:nvPr/>
          </p:nvCxnSpPr>
          <p:spPr>
            <a:xfrm>
              <a:off x="174171" y="2496457"/>
              <a:ext cx="3483428" cy="0"/>
            </a:xfrm>
            <a:prstGeom prst="straightConnector1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8BD8C05E-4FCA-DBF2-74FB-9D05FBC5D3C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23142" y="830943"/>
              <a:ext cx="0" cy="3331028"/>
            </a:xfrm>
            <a:prstGeom prst="straightConnector1">
              <a:avLst/>
            </a:prstGeom>
            <a:ln w="12700" cmpd="sng">
              <a:solidFill>
                <a:schemeClr val="bg1">
                  <a:lumMod val="75000"/>
                </a:schemeClr>
              </a:solidFill>
              <a:prstDash val="solid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6BE7931E-DAD9-9497-0505-C63D3F8AF121}"/>
                </a:ext>
              </a:extLst>
            </p:cNvPr>
            <p:cNvCxnSpPr/>
            <p:nvPr/>
          </p:nvCxnSpPr>
          <p:spPr>
            <a:xfrm>
              <a:off x="181428" y="2373244"/>
              <a:ext cx="3483428" cy="0"/>
            </a:xfrm>
            <a:prstGeom prst="straightConnector1">
              <a:avLst/>
            </a:prstGeom>
            <a:ln w="12700">
              <a:solidFill>
                <a:schemeClr val="accent1">
                  <a:lumMod val="60000"/>
                  <a:lumOff val="40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CA2090DA-064C-4FF5-2519-C5671BF75ED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33734" y="830943"/>
              <a:ext cx="0" cy="3331028"/>
            </a:xfrm>
            <a:prstGeom prst="straightConnector1">
              <a:avLst/>
            </a:prstGeom>
            <a:ln w="12700">
              <a:solidFill>
                <a:schemeClr val="accent1">
                  <a:lumMod val="60000"/>
                  <a:lumOff val="40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C9E98C28-8761-AC30-6FD9-A247D758A3FF}"/>
                </a:ext>
              </a:extLst>
            </p:cNvPr>
            <p:cNvSpPr/>
            <p:nvPr/>
          </p:nvSpPr>
          <p:spPr>
            <a:xfrm>
              <a:off x="2079305" y="2322444"/>
              <a:ext cx="108858" cy="1016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00"/>
                </a:solidFill>
              </a:endParaRPr>
            </a:p>
          </p:txBody>
        </p: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2E3CBF71-3682-C967-8725-2E6CEEE599B1}"/>
                </a:ext>
              </a:extLst>
            </p:cNvPr>
            <p:cNvCxnSpPr>
              <a:cxnSpLocks/>
              <a:stCxn id="30" idx="7"/>
            </p:cNvCxnSpPr>
            <p:nvPr/>
          </p:nvCxnSpPr>
          <p:spPr>
            <a:xfrm flipV="1">
              <a:off x="2172221" y="2101442"/>
              <a:ext cx="379856" cy="235881"/>
            </a:xfrm>
            <a:prstGeom prst="straightConnector1">
              <a:avLst/>
            </a:prstGeom>
            <a:ln w="15875">
              <a:solidFill>
                <a:schemeClr val="accent6"/>
              </a:solidFill>
              <a:headEnd type="none"/>
              <a:tailEnd type="triangle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Arc 43">
              <a:extLst>
                <a:ext uri="{FF2B5EF4-FFF2-40B4-BE49-F238E27FC236}">
                  <a16:creationId xmlns:a16="http://schemas.microsoft.com/office/drawing/2014/main" id="{2DD9C416-67A0-5F37-8253-A19B475FF6DE}"/>
                </a:ext>
              </a:extLst>
            </p:cNvPr>
            <p:cNvSpPr/>
            <p:nvPr/>
          </p:nvSpPr>
          <p:spPr>
            <a:xfrm rot="1790114">
              <a:off x="2207868" y="2282447"/>
              <a:ext cx="125488" cy="136126"/>
            </a:xfrm>
            <a:prstGeom prst="arc">
              <a:avLst>
                <a:gd name="adj1" fmla="val 15262942"/>
                <a:gd name="adj2" fmla="val 0"/>
              </a:avLst>
            </a:prstGeom>
            <a:ln w="1270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2747AE88-9F2F-E808-7975-DC70E8D40166}"/>
                </a:ext>
              </a:extLst>
            </p:cNvPr>
            <p:cNvSpPr txBox="1"/>
            <p:nvPr/>
          </p:nvSpPr>
          <p:spPr>
            <a:xfrm>
              <a:off x="2259674" y="2136583"/>
              <a:ext cx="32268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1400" dirty="0">
                  <a:solidFill>
                    <a:schemeClr val="accent6"/>
                  </a:solidFill>
                </a:rPr>
                <a:t>α</a:t>
              </a:r>
              <a:endParaRPr lang="en-US" sz="1400" dirty="0">
                <a:solidFill>
                  <a:schemeClr val="accent6"/>
                </a:solidFill>
              </a:endParaRPr>
            </a:p>
          </p:txBody>
        </p:sp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id="{7C57123C-A149-1905-B07E-303569AC489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172221" y="2409166"/>
              <a:ext cx="886429" cy="997759"/>
            </a:xfrm>
            <a:prstGeom prst="straightConnector1">
              <a:avLst/>
            </a:prstGeom>
            <a:ln w="952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634386ED-222C-E42E-1296-548F6393EE4F}"/>
                </a:ext>
              </a:extLst>
            </p:cNvPr>
            <p:cNvSpPr txBox="1"/>
            <p:nvPr/>
          </p:nvSpPr>
          <p:spPr>
            <a:xfrm>
              <a:off x="2710841" y="3371444"/>
              <a:ext cx="72487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rgbClr val="C00000"/>
                  </a:solidFill>
                </a:rPr>
                <a:t>e</a:t>
              </a:r>
              <a:r>
                <a:rPr lang="en-US" sz="1400" baseline="30000" dirty="0">
                  <a:solidFill>
                    <a:srgbClr val="C00000"/>
                  </a:solidFill>
                </a:rPr>
                <a:t>-</a:t>
              </a:r>
              <a:r>
                <a:rPr lang="en-US" sz="1400" dirty="0">
                  <a:solidFill>
                    <a:srgbClr val="C00000"/>
                  </a:solidFill>
                </a:rPr>
                <a:t>beam</a:t>
              </a: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DA39DA1D-A4FE-1315-7A21-AFEDDE6B547B}"/>
              </a:ext>
            </a:extLst>
          </p:cNvPr>
          <p:cNvGrpSpPr/>
          <p:nvPr/>
        </p:nvGrpSpPr>
        <p:grpSpPr>
          <a:xfrm>
            <a:off x="4489243" y="1430952"/>
            <a:ext cx="4415590" cy="895922"/>
            <a:chOff x="4653904" y="1456355"/>
            <a:chExt cx="4415590" cy="89592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1" name="TextBox 50">
                  <a:extLst>
                    <a:ext uri="{FF2B5EF4-FFF2-40B4-BE49-F238E27FC236}">
                      <a16:creationId xmlns:a16="http://schemas.microsoft.com/office/drawing/2014/main" id="{8944E169-72E2-84F5-84CB-A9FFB6DFD5FA}"/>
                    </a:ext>
                  </a:extLst>
                </p:cNvPr>
                <p:cNvSpPr txBox="1"/>
                <p:nvPr/>
              </p:nvSpPr>
              <p:spPr>
                <a:xfrm>
                  <a:off x="4653904" y="1942998"/>
                  <a:ext cx="4415590" cy="40927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  <m:d>
                          <m:d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𝛼</m:t>
                            </m:r>
                            <m:r>
                              <a:rPr lang="en-US" sz="1400" b="0" i="0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</m:d>
                        <m:r>
                          <a:rPr lang="en-US" sz="1400" b="0" i="0" smtClean="0">
                            <a:latin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400" b="0" i="0" smtClean="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a:rPr lang="en-US" sz="1400" b="0" i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p>
                          <m:sSup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1400" b="0" i="0" smtClean="0">
                                <a:latin typeface="Cambria Math" panose="020405030504060302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sz="14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d>
                          <m:d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14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sz="1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1400">
                                        <a:latin typeface="Cambria Math" panose="02040503050406030204" pitchFamily="18" charset="0"/>
                                      </a:rPr>
                                      <m:t>A</m:t>
                                    </m:r>
                                  </m:e>
                                  <m:sub>
                                    <m:r>
                                      <a:rPr lang="en-US" sz="140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US" sz="14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den>
                            </m:f>
                            <m:rad>
                              <m:radPr>
                                <m:degHide m:val="on"/>
                                <m:ctrlPr>
                                  <a:rPr lang="en-US" sz="1400" i="1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1400" i="1">
                                    <a:latin typeface="Cambria Math" panose="02040503050406030204" pitchFamily="18" charset="0"/>
                                  </a:rPr>
                                  <m:t>1+3</m:t>
                                </m:r>
                                <m:func>
                                  <m:funcPr>
                                    <m:ctrlPr>
                                      <a:rPr lang="en-US" sz="1400" i="1">
                                        <a:latin typeface="Cambria Math" panose="02040503050406030204" pitchFamily="18" charset="0"/>
                                      </a:rPr>
                                    </m:ctrlPr>
                                  </m:funcPr>
                                  <m:fName>
                                    <m:sSup>
                                      <m:sSupPr>
                                        <m:ctrlPr>
                                          <a:rPr lang="en-US" sz="14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en-US" sz="1400">
                                            <a:latin typeface="Cambria Math" panose="02040503050406030204" pitchFamily="18" charset="0"/>
                                          </a:rPr>
                                          <m:t>cos</m:t>
                                        </m:r>
                                      </m:e>
                                      <m:sup>
                                        <m:r>
                                          <a:rPr lang="en-US" sz="1400" i="1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fName>
                                  <m:e>
                                    <m:d>
                                      <m:dPr>
                                        <m:ctrlPr>
                                          <a:rPr lang="en-US" sz="14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1400" i="1">
                                            <a:latin typeface="Cambria Math" panose="02040503050406030204" pitchFamily="18" charset="0"/>
                                          </a:rPr>
                                          <m:t>𝛼</m:t>
                                        </m:r>
                                        <m:r>
                                          <a:rPr lang="en-US" sz="1400" i="1">
                                            <a:latin typeface="Cambria Math" panose="02040503050406030204" pitchFamily="18" charset="0"/>
                                          </a:rPr>
                                          <m:t> </m:t>
                                        </m:r>
                                      </m:e>
                                    </m:d>
                                  </m:e>
                                </m:func>
                              </m:e>
                            </m:rad>
                          </m:e>
                        </m:d>
                      </m:oMath>
                    </m:oMathPara>
                  </a14:m>
                  <a:endParaRPr lang="en-US" sz="1400" b="0" dirty="0"/>
                </a:p>
              </p:txBody>
            </p:sp>
          </mc:Choice>
          <mc:Fallback xmlns="">
            <p:sp>
              <p:nvSpPr>
                <p:cNvPr id="51" name="TextBox 50">
                  <a:extLst>
                    <a:ext uri="{FF2B5EF4-FFF2-40B4-BE49-F238E27FC236}">
                      <a16:creationId xmlns:a16="http://schemas.microsoft.com/office/drawing/2014/main" id="{8944E169-72E2-84F5-84CB-A9FFB6DFD5F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653904" y="1942998"/>
                  <a:ext cx="4415590" cy="409279"/>
                </a:xfrm>
                <a:prstGeom prst="rect">
                  <a:avLst/>
                </a:prstGeom>
                <a:blipFill>
                  <a:blip r:embed="rId5"/>
                  <a:stretch>
                    <a:fillRect t="-6061" b="-9091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CA43D77B-9F57-3DF6-27D5-801B67790E81}"/>
                </a:ext>
              </a:extLst>
            </p:cNvPr>
            <p:cNvSpPr txBox="1"/>
            <p:nvPr/>
          </p:nvSpPr>
          <p:spPr>
            <a:xfrm>
              <a:off x="6103229" y="1456355"/>
              <a:ext cx="164891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Expected Signal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595C8BEA-D082-C484-CD54-55785529FBCC}"/>
              </a:ext>
            </a:extLst>
          </p:cNvPr>
          <p:cNvGrpSpPr/>
          <p:nvPr/>
        </p:nvGrpSpPr>
        <p:grpSpPr>
          <a:xfrm>
            <a:off x="4469179" y="2725358"/>
            <a:ext cx="4415590" cy="1348020"/>
            <a:chOff x="4567852" y="2663848"/>
            <a:chExt cx="4415590" cy="1348020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0FCFD182-3CF4-F637-56AF-7503BA98D4A3}"/>
                </a:ext>
              </a:extLst>
            </p:cNvPr>
            <p:cNvSpPr txBox="1"/>
            <p:nvPr/>
          </p:nvSpPr>
          <p:spPr>
            <a:xfrm>
              <a:off x="5932053" y="2663848"/>
              <a:ext cx="185929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Temporal window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4" name="TextBox 53">
                  <a:extLst>
                    <a:ext uri="{FF2B5EF4-FFF2-40B4-BE49-F238E27FC236}">
                      <a16:creationId xmlns:a16="http://schemas.microsoft.com/office/drawing/2014/main" id="{BF5EC98F-061F-6A5B-0437-F2BC17F957AF}"/>
                    </a:ext>
                  </a:extLst>
                </p:cNvPr>
                <p:cNvSpPr txBox="1"/>
                <p:nvPr/>
              </p:nvSpPr>
              <p:spPr>
                <a:xfrm>
                  <a:off x="4567852" y="3153818"/>
                  <a:ext cx="4415590" cy="410433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sz="1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1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1400" i="1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14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a:rPr lang="en-US" sz="140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sz="14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1400" i="1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  <m:r>
                              <a:rPr lang="en-US" sz="1400" i="1">
                                <a:latin typeface="Cambria Math" panose="02040503050406030204" pitchFamily="18" charset="0"/>
                              </a:rPr>
                              <m:t>)</m:t>
                            </m:r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 sz="1400">
                                <a:latin typeface="Cambria Math" panose="02040503050406030204" pitchFamily="18" charset="0"/>
                              </a:rPr>
                              <m:t>sin</m:t>
                            </m:r>
                            <m:r>
                              <a:rPr lang="en-US" sz="140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1400" i="1">
                                <a:latin typeface="Cambria Math" panose="02040503050406030204" pitchFamily="18" charset="0"/>
                              </a:rPr>
                              <m:t>𝜃</m:t>
                            </m:r>
                          </m:num>
                          <m:den>
                            <m:r>
                              <a:rPr lang="en-US" sz="14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func>
                              <m:funcPr>
                                <m:ctrlPr>
                                  <a:rPr lang="en-US" sz="1400" i="1">
                                    <a:latin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sSup>
                                  <m:sSupPr>
                                    <m:ctrlPr>
                                      <a:rPr lang="en-US" sz="1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1400">
                                        <a:latin typeface="Cambria Math" panose="02040503050406030204" pitchFamily="18" charset="0"/>
                                      </a:rPr>
                                      <m:t>cos</m:t>
                                    </m:r>
                                  </m:e>
                                  <m:sup>
                                    <m:r>
                                      <a:rPr lang="en-US" sz="140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fName>
                              <m:e>
                                <m:r>
                                  <a:rPr lang="en-US" sz="1400" i="1">
                                    <a:latin typeface="Cambria Math" panose="02040503050406030204" pitchFamily="18" charset="0"/>
                                  </a:rPr>
                                  <m:t>𝜃</m:t>
                                </m:r>
                              </m:e>
                            </m:func>
                          </m:den>
                        </m:f>
                      </m:oMath>
                    </m:oMathPara>
                  </a14:m>
                  <a:endParaRPr lang="en-US" sz="1400" b="0" dirty="0"/>
                </a:p>
              </p:txBody>
            </p:sp>
          </mc:Choice>
          <mc:Fallback xmlns="">
            <p:sp>
              <p:nvSpPr>
                <p:cNvPr id="54" name="TextBox 53">
                  <a:extLst>
                    <a:ext uri="{FF2B5EF4-FFF2-40B4-BE49-F238E27FC236}">
                      <a16:creationId xmlns:a16="http://schemas.microsoft.com/office/drawing/2014/main" id="{BF5EC98F-061F-6A5B-0437-F2BC17F957A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567852" y="3153818"/>
                  <a:ext cx="4415590" cy="410433"/>
                </a:xfrm>
                <a:prstGeom prst="rect">
                  <a:avLst/>
                </a:prstGeom>
                <a:blipFill>
                  <a:blip r:embed="rId6"/>
                  <a:stretch>
                    <a:fillRect t="-2941" b="-1470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3E4A56FA-AF47-778C-CB73-4F0A09AD06A7}"/>
                </a:ext>
              </a:extLst>
            </p:cNvPr>
            <p:cNvSpPr txBox="1"/>
            <p:nvPr/>
          </p:nvSpPr>
          <p:spPr>
            <a:xfrm>
              <a:off x="5747451" y="3704091"/>
              <a:ext cx="222849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1400" dirty="0"/>
                <a:t>θ</a:t>
              </a:r>
              <a:r>
                <a:rPr lang="en-US" sz="1400" dirty="0"/>
                <a:t> is laser angle of incidence </a:t>
              </a: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10BBC6E-8690-2BE2-DD05-06DA4770B660}"/>
              </a:ext>
            </a:extLst>
          </p:cNvPr>
          <p:cNvSpPr txBox="1"/>
          <p:nvPr/>
        </p:nvSpPr>
        <p:spPr>
          <a:xfrm>
            <a:off x="2655711" y="2214240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accent6"/>
                </a:solidFill>
              </a:rPr>
              <a:t>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5987895-7803-99E2-8BFB-CAAA905CB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9866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96532E-1616-77AA-6F2E-1BE5253FB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AE56C6E0-B925-5691-F147-C2990C0E56D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5873" t="63264" r="39148" b="13966"/>
          <a:stretch>
            <a:fillRect/>
          </a:stretch>
        </p:blipFill>
        <p:spPr>
          <a:xfrm>
            <a:off x="1739797" y="3348578"/>
            <a:ext cx="1192365" cy="95906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81FDB5C-9BBF-6C3C-AEE4-FB801965C80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5571" t="8862" r="39450" b="68157"/>
          <a:stretch>
            <a:fillRect/>
          </a:stretch>
        </p:blipFill>
        <p:spPr>
          <a:xfrm>
            <a:off x="1737411" y="1259186"/>
            <a:ext cx="1192365" cy="967931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25322BAC-0999-5A34-6B54-3FBE355647C9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AEF0B92-CAD2-C5AD-E576-8C48F10BF8DC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3A304F8C-9829-F3E9-D4D8-663566B5860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E04C347-1A7B-448B-B22F-4D6ED83E2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F4DB4F4-C872-990B-F7CE-B9D14E9D2D40}"/>
              </a:ext>
            </a:extLst>
          </p:cNvPr>
          <p:cNvSpPr txBox="1"/>
          <p:nvPr/>
        </p:nvSpPr>
        <p:spPr>
          <a:xfrm>
            <a:off x="370305" y="40416"/>
            <a:ext cx="50361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EOS BPM Analysis with Rotated Crystals</a:t>
            </a:r>
            <a:endParaRPr lang="en-US" sz="2400" dirty="0">
              <a:latin typeface="+mj-lt"/>
            </a:endParaRP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EB712627-B277-35F2-024E-6372F08850FA}"/>
              </a:ext>
            </a:extLst>
          </p:cNvPr>
          <p:cNvGrpSpPr/>
          <p:nvPr/>
        </p:nvGrpSpPr>
        <p:grpSpPr>
          <a:xfrm>
            <a:off x="370305" y="906235"/>
            <a:ext cx="3944520" cy="3764105"/>
            <a:chOff x="174171" y="830943"/>
            <a:chExt cx="3490685" cy="3331028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FC3A3E8-DFC7-FA67-C3A6-47D64F02191E}"/>
                </a:ext>
              </a:extLst>
            </p:cNvPr>
            <p:cNvSpPr/>
            <p:nvPr/>
          </p:nvSpPr>
          <p:spPr>
            <a:xfrm>
              <a:off x="1385305" y="1140570"/>
              <a:ext cx="1055192" cy="856566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EA6EF76E-1411-AA47-1352-F28813D4C458}"/>
                </a:ext>
              </a:extLst>
            </p:cNvPr>
            <p:cNvGrpSpPr/>
            <p:nvPr/>
          </p:nvGrpSpPr>
          <p:grpSpPr>
            <a:xfrm>
              <a:off x="529428" y="1992679"/>
              <a:ext cx="2775289" cy="1008859"/>
              <a:chOff x="609257" y="2230040"/>
              <a:chExt cx="2775289" cy="1008859"/>
            </a:xfrm>
          </p:grpSpPr>
          <p:pic>
            <p:nvPicPr>
              <p:cNvPr id="5" name="Picture 4" descr="A blue square with a blue circle with a blue background&#10;&#10;AI-generated content may be incorrect.">
                <a:extLst>
                  <a:ext uri="{FF2B5EF4-FFF2-40B4-BE49-F238E27FC236}">
                    <a16:creationId xmlns:a16="http://schemas.microsoft.com/office/drawing/2014/main" id="{280637A0-1EC3-5D3A-50A2-6E2A42E940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rcRect l="61414" t="33687" r="17761" b="38679"/>
              <a:stretch>
                <a:fillRect/>
              </a:stretch>
            </p:blipFill>
            <p:spPr>
              <a:xfrm>
                <a:off x="2522437" y="2230040"/>
                <a:ext cx="862109" cy="1008859"/>
              </a:xfrm>
              <a:prstGeom prst="rect">
                <a:avLst/>
              </a:prstGeom>
            </p:spPr>
          </p:pic>
          <p:pic>
            <p:nvPicPr>
              <p:cNvPr id="7" name="Picture 6" descr="A blue square with a blue circle with a blue background&#10;&#10;AI-generated content may be incorrect.">
                <a:extLst>
                  <a:ext uri="{FF2B5EF4-FFF2-40B4-BE49-F238E27FC236}">
                    <a16:creationId xmlns:a16="http://schemas.microsoft.com/office/drawing/2014/main" id="{EE5A92F8-4788-70F0-4C0D-AF3D7EE8FD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rcRect l="13201" t="33751" r="65974" b="38615"/>
              <a:stretch>
                <a:fillRect/>
              </a:stretch>
            </p:blipFill>
            <p:spPr>
              <a:xfrm>
                <a:off x="609257" y="2230040"/>
                <a:ext cx="862109" cy="1008859"/>
              </a:xfrm>
              <a:prstGeom prst="rect">
                <a:avLst/>
              </a:prstGeom>
            </p:spPr>
          </p:pic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CA3BEAC-5C3C-7937-5269-FE0DA1AE6D73}"/>
                </a:ext>
              </a:extLst>
            </p:cNvPr>
            <p:cNvSpPr/>
            <p:nvPr/>
          </p:nvSpPr>
          <p:spPr>
            <a:xfrm>
              <a:off x="1386591" y="2994938"/>
              <a:ext cx="1052573" cy="846063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9B51A89-2EAF-036A-6BA8-4599D4553E35}"/>
                </a:ext>
              </a:extLst>
            </p:cNvPr>
            <p:cNvSpPr/>
            <p:nvPr/>
          </p:nvSpPr>
          <p:spPr>
            <a:xfrm rot="5400000">
              <a:off x="460391" y="2066174"/>
              <a:ext cx="1000180" cy="862105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25417F3-3898-EE84-9888-20F15058CDE2}"/>
                </a:ext>
              </a:extLst>
            </p:cNvPr>
            <p:cNvSpPr/>
            <p:nvPr/>
          </p:nvSpPr>
          <p:spPr>
            <a:xfrm rot="5400000">
              <a:off x="2369621" y="2062222"/>
              <a:ext cx="1008859" cy="861330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25956BE8-C768-CDD4-4E37-7F696B0B7D8E}"/>
                </a:ext>
              </a:extLst>
            </p:cNvPr>
            <p:cNvCxnSpPr/>
            <p:nvPr/>
          </p:nvCxnSpPr>
          <p:spPr>
            <a:xfrm>
              <a:off x="174171" y="2496457"/>
              <a:ext cx="3483428" cy="0"/>
            </a:xfrm>
            <a:prstGeom prst="straightConnector1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B28EB36D-F9A7-CF2A-C4D5-E6CA6E31B06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923142" y="830943"/>
              <a:ext cx="0" cy="3331028"/>
            </a:xfrm>
            <a:prstGeom prst="straightConnector1">
              <a:avLst/>
            </a:prstGeom>
            <a:ln w="12700" cmpd="sng">
              <a:solidFill>
                <a:schemeClr val="bg1">
                  <a:lumMod val="75000"/>
                </a:schemeClr>
              </a:solidFill>
              <a:prstDash val="solid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E09724C0-21DD-4387-BDE8-429D50072199}"/>
                </a:ext>
              </a:extLst>
            </p:cNvPr>
            <p:cNvCxnSpPr/>
            <p:nvPr/>
          </p:nvCxnSpPr>
          <p:spPr>
            <a:xfrm>
              <a:off x="181428" y="2373244"/>
              <a:ext cx="3483428" cy="0"/>
            </a:xfrm>
            <a:prstGeom prst="straightConnector1">
              <a:avLst/>
            </a:prstGeom>
            <a:ln w="12700">
              <a:solidFill>
                <a:schemeClr val="accent6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D4282E39-506B-F679-E6C5-AB9EC23C7C0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33734" y="830943"/>
              <a:ext cx="0" cy="3331028"/>
            </a:xfrm>
            <a:prstGeom prst="straightConnector1">
              <a:avLst/>
            </a:prstGeom>
            <a:ln w="12700">
              <a:solidFill>
                <a:schemeClr val="accent1">
                  <a:lumMod val="60000"/>
                  <a:lumOff val="40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6F0D22A0-966D-895C-F9FC-413BBE13F4F9}"/>
                </a:ext>
              </a:extLst>
            </p:cNvPr>
            <p:cNvSpPr/>
            <p:nvPr/>
          </p:nvSpPr>
          <p:spPr>
            <a:xfrm>
              <a:off x="2079305" y="2322444"/>
              <a:ext cx="108858" cy="1016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00"/>
                </a:solidFill>
              </a:endParaRPr>
            </a:p>
          </p:txBody>
        </p: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C48B7D9A-AF10-234D-8725-E864D71FD4F3}"/>
                </a:ext>
              </a:extLst>
            </p:cNvPr>
            <p:cNvCxnSpPr>
              <a:cxnSpLocks/>
              <a:stCxn id="30" idx="7"/>
            </p:cNvCxnSpPr>
            <p:nvPr/>
          </p:nvCxnSpPr>
          <p:spPr>
            <a:xfrm flipV="1">
              <a:off x="2172221" y="2101442"/>
              <a:ext cx="379856" cy="235881"/>
            </a:xfrm>
            <a:prstGeom prst="straightConnector1">
              <a:avLst/>
            </a:prstGeom>
            <a:ln w="15875">
              <a:solidFill>
                <a:schemeClr val="accent6"/>
              </a:solidFill>
              <a:headEnd type="none"/>
              <a:tailEnd type="triangle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Arc 43">
              <a:extLst>
                <a:ext uri="{FF2B5EF4-FFF2-40B4-BE49-F238E27FC236}">
                  <a16:creationId xmlns:a16="http://schemas.microsoft.com/office/drawing/2014/main" id="{185C7E78-2210-7E1C-13CE-132F310CB013}"/>
                </a:ext>
              </a:extLst>
            </p:cNvPr>
            <p:cNvSpPr/>
            <p:nvPr/>
          </p:nvSpPr>
          <p:spPr>
            <a:xfrm rot="1790114">
              <a:off x="2202897" y="2271710"/>
              <a:ext cx="125488" cy="136126"/>
            </a:xfrm>
            <a:prstGeom prst="arc">
              <a:avLst>
                <a:gd name="adj1" fmla="val 15262942"/>
                <a:gd name="adj2" fmla="val 0"/>
              </a:avLst>
            </a:prstGeom>
            <a:ln w="1270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6D607DD9-C0B1-DC49-4D6E-A5C93A22B952}"/>
                </a:ext>
              </a:extLst>
            </p:cNvPr>
            <p:cNvSpPr txBox="1"/>
            <p:nvPr/>
          </p:nvSpPr>
          <p:spPr>
            <a:xfrm>
              <a:off x="1910696" y="1969176"/>
              <a:ext cx="322686" cy="2723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1400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α</a:t>
              </a:r>
              <a:r>
                <a:rPr lang="en-US" sz="1400" baseline="-25000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1</a:t>
              </a:r>
              <a:endParaRPr lang="en-US" sz="1400" dirty="0">
                <a:solidFill>
                  <a:schemeClr val="accent1">
                    <a:lumMod val="60000"/>
                    <a:lumOff val="40000"/>
                  </a:schemeClr>
                </a:solidFill>
              </a:endParaRPr>
            </a:p>
          </p:txBody>
        </p:sp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id="{949CBDA5-5912-9401-6F44-70DBC49E0F3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172221" y="2409166"/>
              <a:ext cx="886429" cy="997759"/>
            </a:xfrm>
            <a:prstGeom prst="straightConnector1">
              <a:avLst/>
            </a:prstGeom>
            <a:ln w="952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9149805C-1577-5BBC-052C-26AFB1D63B4C}"/>
                </a:ext>
              </a:extLst>
            </p:cNvPr>
            <p:cNvSpPr txBox="1"/>
            <p:nvPr/>
          </p:nvSpPr>
          <p:spPr>
            <a:xfrm>
              <a:off x="2710841" y="3371444"/>
              <a:ext cx="72487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rgbClr val="C00000"/>
                  </a:solidFill>
                </a:rPr>
                <a:t>e</a:t>
              </a:r>
              <a:r>
                <a:rPr lang="en-US" sz="1400" baseline="30000" dirty="0">
                  <a:solidFill>
                    <a:srgbClr val="C00000"/>
                  </a:solidFill>
                </a:rPr>
                <a:t>-</a:t>
              </a:r>
              <a:r>
                <a:rPr lang="en-US" sz="1400" dirty="0">
                  <a:solidFill>
                    <a:srgbClr val="C00000"/>
                  </a:solidFill>
                </a:rPr>
                <a:t>beam</a:t>
              </a: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A2AC7373-445E-547F-9410-9973F7A7C6F6}"/>
              </a:ext>
            </a:extLst>
          </p:cNvPr>
          <p:cNvGrpSpPr/>
          <p:nvPr/>
        </p:nvGrpSpPr>
        <p:grpSpPr>
          <a:xfrm>
            <a:off x="4524503" y="1203982"/>
            <a:ext cx="4415590" cy="900978"/>
            <a:chOff x="4653904" y="1451299"/>
            <a:chExt cx="4415590" cy="90097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1" name="TextBox 50">
                  <a:extLst>
                    <a:ext uri="{FF2B5EF4-FFF2-40B4-BE49-F238E27FC236}">
                      <a16:creationId xmlns:a16="http://schemas.microsoft.com/office/drawing/2014/main" id="{2A314212-C9B7-DBD6-1E9A-C1FA23ADBB92}"/>
                    </a:ext>
                  </a:extLst>
                </p:cNvPr>
                <p:cNvSpPr txBox="1"/>
                <p:nvPr/>
              </p:nvSpPr>
              <p:spPr>
                <a:xfrm>
                  <a:off x="4653904" y="1942998"/>
                  <a:ext cx="4415590" cy="40927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sub>
                        </m:sSub>
                        <m:d>
                          <m:d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𝛼</m:t>
                            </m:r>
                            <m:r>
                              <a:rPr lang="en-US" sz="1400" b="0" i="0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</m:d>
                        <m:r>
                          <a:rPr lang="en-US" sz="1400" b="0" i="0" smtClean="0">
                            <a:latin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400" b="0" i="0" smtClean="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a:rPr lang="en-US" sz="1400" b="0" i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p>
                          <m:sSup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1400" b="0" i="0" smtClean="0">
                                <a:latin typeface="Cambria Math" panose="020405030504060302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sz="14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d>
                          <m:d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14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sz="1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1400">
                                        <a:latin typeface="Cambria Math" panose="02040503050406030204" pitchFamily="18" charset="0"/>
                                      </a:rPr>
                                      <m:t>A</m:t>
                                    </m:r>
                                  </m:e>
                                  <m:sub>
                                    <m:r>
                                      <a:rPr lang="en-US" sz="140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US" sz="14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den>
                            </m:f>
                            <m:rad>
                              <m:radPr>
                                <m:degHide m:val="on"/>
                                <m:ctrlPr>
                                  <a:rPr lang="en-US" sz="1400" i="1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1400" i="1">
                                    <a:latin typeface="Cambria Math" panose="02040503050406030204" pitchFamily="18" charset="0"/>
                                  </a:rPr>
                                  <m:t>1+3</m:t>
                                </m:r>
                                <m:func>
                                  <m:funcPr>
                                    <m:ctrlPr>
                                      <a:rPr lang="en-US" sz="1400" i="1">
                                        <a:latin typeface="Cambria Math" panose="02040503050406030204" pitchFamily="18" charset="0"/>
                                      </a:rPr>
                                    </m:ctrlPr>
                                  </m:funcPr>
                                  <m:fName>
                                    <m:sSup>
                                      <m:sSupPr>
                                        <m:ctrlPr>
                                          <a:rPr lang="en-US" sz="14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en-US" sz="1400">
                                            <a:latin typeface="Cambria Math" panose="02040503050406030204" pitchFamily="18" charset="0"/>
                                          </a:rPr>
                                          <m:t>cos</m:t>
                                        </m:r>
                                      </m:e>
                                      <m:sup>
                                        <m:r>
                                          <a:rPr lang="en-US" sz="1400" i="1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fName>
                                  <m:e>
                                    <m:d>
                                      <m:dPr>
                                        <m:ctrlPr>
                                          <a:rPr lang="en-US" sz="14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1400" i="1">
                                            <a:latin typeface="Cambria Math" panose="02040503050406030204" pitchFamily="18" charset="0"/>
                                          </a:rPr>
                                          <m:t>𝛼</m:t>
                                        </m:r>
                                        <m:r>
                                          <a:rPr lang="en-US" sz="1400" i="1">
                                            <a:latin typeface="Cambria Math" panose="02040503050406030204" pitchFamily="18" charset="0"/>
                                          </a:rPr>
                                          <m:t> </m:t>
                                        </m:r>
                                      </m:e>
                                    </m:d>
                                  </m:e>
                                </m:func>
                              </m:e>
                            </m:rad>
                          </m:e>
                        </m:d>
                      </m:oMath>
                    </m:oMathPara>
                  </a14:m>
                  <a:endParaRPr lang="en-US" sz="1400" b="0" dirty="0"/>
                </a:p>
              </p:txBody>
            </p:sp>
          </mc:Choice>
          <mc:Fallback xmlns="">
            <p:sp>
              <p:nvSpPr>
                <p:cNvPr id="51" name="TextBox 50">
                  <a:extLst>
                    <a:ext uri="{FF2B5EF4-FFF2-40B4-BE49-F238E27FC236}">
                      <a16:creationId xmlns:a16="http://schemas.microsoft.com/office/drawing/2014/main" id="{2A314212-C9B7-DBD6-1E9A-C1FA23ADBB9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653904" y="1942998"/>
                  <a:ext cx="4415590" cy="409279"/>
                </a:xfrm>
                <a:prstGeom prst="rect">
                  <a:avLst/>
                </a:prstGeom>
                <a:blipFill>
                  <a:blip r:embed="rId6"/>
                  <a:stretch>
                    <a:fillRect t="-3030" b="-9091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3111EE31-5775-9D80-34D0-567EF49E2DD4}"/>
                </a:ext>
              </a:extLst>
            </p:cNvPr>
            <p:cNvSpPr txBox="1"/>
            <p:nvPr/>
          </p:nvSpPr>
          <p:spPr>
            <a:xfrm>
              <a:off x="6037242" y="1451299"/>
              <a:ext cx="164891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Expected Signal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6E1A351C-EBD4-59E0-FD8E-F9A50287028B}"/>
              </a:ext>
            </a:extLst>
          </p:cNvPr>
          <p:cNvGrpSpPr/>
          <p:nvPr/>
        </p:nvGrpSpPr>
        <p:grpSpPr>
          <a:xfrm>
            <a:off x="4438452" y="3027961"/>
            <a:ext cx="4415590" cy="1348020"/>
            <a:chOff x="4567852" y="2663848"/>
            <a:chExt cx="4415590" cy="1348020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682DA280-43FA-370A-2D9B-A8CCF3944352}"/>
                </a:ext>
              </a:extLst>
            </p:cNvPr>
            <p:cNvSpPr txBox="1"/>
            <p:nvPr/>
          </p:nvSpPr>
          <p:spPr>
            <a:xfrm>
              <a:off x="5932053" y="2663848"/>
              <a:ext cx="185929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Temporal window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4" name="TextBox 53">
                  <a:extLst>
                    <a:ext uri="{FF2B5EF4-FFF2-40B4-BE49-F238E27FC236}">
                      <a16:creationId xmlns:a16="http://schemas.microsoft.com/office/drawing/2014/main" id="{EBE8BE7B-8477-F35E-C756-84F00EAB808F}"/>
                    </a:ext>
                  </a:extLst>
                </p:cNvPr>
                <p:cNvSpPr txBox="1"/>
                <p:nvPr/>
              </p:nvSpPr>
              <p:spPr>
                <a:xfrm>
                  <a:off x="4567852" y="3153818"/>
                  <a:ext cx="4415590" cy="410433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  <m:r>
                          <a:rPr lang="en-US" sz="14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sz="1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14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1400" i="1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14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a:rPr lang="en-US" sz="140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sz="14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sz="1400" i="1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  <m:r>
                              <a:rPr lang="en-US" sz="1400" i="1">
                                <a:latin typeface="Cambria Math" panose="02040503050406030204" pitchFamily="18" charset="0"/>
                              </a:rPr>
                              <m:t>)</m:t>
                            </m:r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 sz="1400">
                                <a:latin typeface="Cambria Math" panose="02040503050406030204" pitchFamily="18" charset="0"/>
                              </a:rPr>
                              <m:t>sin</m:t>
                            </m:r>
                            <m:r>
                              <a:rPr lang="en-US" sz="140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1400" i="1">
                                <a:latin typeface="Cambria Math" panose="02040503050406030204" pitchFamily="18" charset="0"/>
                              </a:rPr>
                              <m:t>𝜃</m:t>
                            </m:r>
                          </m:num>
                          <m:den>
                            <m:r>
                              <a:rPr lang="en-US" sz="14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  <m:func>
                              <m:funcPr>
                                <m:ctrlPr>
                                  <a:rPr lang="en-US" sz="1400" i="1">
                                    <a:latin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sSup>
                                  <m:sSupPr>
                                    <m:ctrlPr>
                                      <a:rPr lang="en-US" sz="1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1400">
                                        <a:latin typeface="Cambria Math" panose="02040503050406030204" pitchFamily="18" charset="0"/>
                                      </a:rPr>
                                      <m:t>cos</m:t>
                                    </m:r>
                                  </m:e>
                                  <m:sup>
                                    <m:r>
                                      <a:rPr lang="en-US" sz="140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fName>
                              <m:e>
                                <m:r>
                                  <a:rPr lang="en-US" sz="1400" i="1">
                                    <a:latin typeface="Cambria Math" panose="02040503050406030204" pitchFamily="18" charset="0"/>
                                  </a:rPr>
                                  <m:t>𝜃</m:t>
                                </m:r>
                              </m:e>
                            </m:func>
                          </m:den>
                        </m:f>
                      </m:oMath>
                    </m:oMathPara>
                  </a14:m>
                  <a:endParaRPr lang="en-US" sz="1400" b="0" dirty="0"/>
                </a:p>
              </p:txBody>
            </p:sp>
          </mc:Choice>
          <mc:Fallback xmlns="">
            <p:sp>
              <p:nvSpPr>
                <p:cNvPr id="54" name="TextBox 53">
                  <a:extLst>
                    <a:ext uri="{FF2B5EF4-FFF2-40B4-BE49-F238E27FC236}">
                      <a16:creationId xmlns:a16="http://schemas.microsoft.com/office/drawing/2014/main" id="{EBE8BE7B-8477-F35E-C756-84F00EAB808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567852" y="3153818"/>
                  <a:ext cx="4415590" cy="410433"/>
                </a:xfrm>
                <a:prstGeom prst="rect">
                  <a:avLst/>
                </a:prstGeom>
                <a:blipFill>
                  <a:blip r:embed="rId7"/>
                  <a:stretch>
                    <a:fillRect t="-5882" b="-1470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2E5615DE-8835-2210-C939-F61D0D33816E}"/>
                </a:ext>
              </a:extLst>
            </p:cNvPr>
            <p:cNvSpPr txBox="1"/>
            <p:nvPr/>
          </p:nvSpPr>
          <p:spPr>
            <a:xfrm>
              <a:off x="5747451" y="3704091"/>
              <a:ext cx="222849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1400" dirty="0"/>
                <a:t>θ</a:t>
              </a:r>
              <a:r>
                <a:rPr lang="en-US" sz="1400" dirty="0"/>
                <a:t> is laser angle of incidence </a:t>
              </a:r>
            </a:p>
          </p:txBody>
        </p:sp>
      </p:grp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ECAA963-E625-5745-82A0-D74207845F16}"/>
              </a:ext>
            </a:extLst>
          </p:cNvPr>
          <p:cNvCxnSpPr>
            <a:cxnSpLocks/>
            <a:stCxn id="30" idx="1"/>
          </p:cNvCxnSpPr>
          <p:nvPr/>
        </p:nvCxnSpPr>
        <p:spPr>
          <a:xfrm flipH="1" flipV="1">
            <a:off x="2124370" y="2041237"/>
            <a:ext cx="416776" cy="567227"/>
          </a:xfrm>
          <a:prstGeom prst="straightConnector1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Arc 27">
            <a:extLst>
              <a:ext uri="{FF2B5EF4-FFF2-40B4-BE49-F238E27FC236}">
                <a16:creationId xmlns:a16="http://schemas.microsoft.com/office/drawing/2014/main" id="{C1A43A5C-1230-82C8-8388-F8749A52CF53}"/>
              </a:ext>
            </a:extLst>
          </p:cNvPr>
          <p:cNvSpPr/>
          <p:nvPr/>
        </p:nvSpPr>
        <p:spPr>
          <a:xfrm rot="19316770">
            <a:off x="2455238" y="2455987"/>
            <a:ext cx="141803" cy="153824"/>
          </a:xfrm>
          <a:prstGeom prst="arc">
            <a:avLst>
              <a:gd name="adj1" fmla="val 15262942"/>
              <a:gd name="adj2" fmla="val 0"/>
            </a:avLst>
          </a:prstGeom>
          <a:ln w="127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7F6B161-4540-DC00-94C0-092791CC1AC3}"/>
              </a:ext>
            </a:extLst>
          </p:cNvPr>
          <p:cNvSpPr txBox="1"/>
          <p:nvPr/>
        </p:nvSpPr>
        <p:spPr>
          <a:xfrm>
            <a:off x="2723151" y="2386453"/>
            <a:ext cx="3646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400" dirty="0">
                <a:solidFill>
                  <a:schemeClr val="accent6"/>
                </a:solidFill>
              </a:rPr>
              <a:t>α</a:t>
            </a:r>
            <a:endParaRPr lang="en-US" sz="1400" dirty="0">
              <a:solidFill>
                <a:schemeClr val="accent6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25A61C2-F904-2EB9-4C8F-155C705CD075}"/>
                  </a:ext>
                </a:extLst>
              </p:cNvPr>
              <p:cNvSpPr txBox="1"/>
              <p:nvPr/>
            </p:nvSpPr>
            <p:spPr>
              <a:xfrm>
                <a:off x="4524503" y="2181813"/>
                <a:ext cx="4415590" cy="40927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400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US" sz="14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d>
                        <m:d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400" b="0" i="1" smtClean="0">
                              <a:latin typeface="Cambria Math" panose="02040503050406030204" pitchFamily="18" charset="0"/>
                            </a:rPr>
                            <m:t>𝛼</m:t>
                          </m:r>
                          <m: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1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d>
                      <m:r>
                        <a:rPr lang="en-US" sz="1400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e>
                        <m:sup>
                          <m: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1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1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400">
                                      <a:latin typeface="Cambria Math" panose="02040503050406030204" pitchFamily="18" charset="0"/>
                                    </a:rPr>
                                    <m:t>A</m:t>
                                  </m:r>
                                </m:e>
                                <m:sub>
                                  <m:r>
                                    <a:rPr lang="en-US" sz="140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14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den>
                          </m:f>
                          <m:rad>
                            <m:radPr>
                              <m:degHide m:val="on"/>
                              <m:ctrlPr>
                                <a:rPr lang="en-US" sz="14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1400" i="1">
                                  <a:latin typeface="Cambria Math" panose="02040503050406030204" pitchFamily="18" charset="0"/>
                                </a:rPr>
                                <m:t>1+3</m:t>
                              </m:r>
                              <m:func>
                                <m:funcPr>
                                  <m:ctrlPr>
                                    <a:rPr lang="en-US" sz="1400" i="1">
                                      <a:latin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sSup>
                                    <m:sSupPr>
                                      <m:ctrlP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sz="1400" b="0" i="0" smtClean="0">
                                          <a:latin typeface="Cambria Math" panose="02040503050406030204" pitchFamily="18" charset="0"/>
                                        </a:rPr>
                                        <m:t>sin</m:t>
                                      </m:r>
                                    </m:e>
                                    <m:sup>
                                      <m: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fName>
                                <m:e>
                                  <m:d>
                                    <m:dPr>
                                      <m:ctrlP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  <m:t>𝛼</m:t>
                                      </m:r>
                                      <m: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  <m:t> </m:t>
                                      </m:r>
                                    </m:e>
                                  </m:d>
                                </m:e>
                              </m:func>
                            </m:e>
                          </m:rad>
                        </m:e>
                      </m:d>
                    </m:oMath>
                  </m:oMathPara>
                </a14:m>
                <a:endParaRPr lang="en-US" sz="1400" b="0" dirty="0"/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25A61C2-F904-2EB9-4C8F-155C705CD0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4503" y="2181813"/>
                <a:ext cx="4415590" cy="409279"/>
              </a:xfrm>
              <a:prstGeom prst="rect">
                <a:avLst/>
              </a:prstGeom>
              <a:blipFill>
                <a:blip r:embed="rId8"/>
                <a:stretch>
                  <a:fillRect t="-2941" b="-58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>
            <a:extLst>
              <a:ext uri="{FF2B5EF4-FFF2-40B4-BE49-F238E27FC236}">
                <a16:creationId xmlns:a16="http://schemas.microsoft.com/office/drawing/2014/main" id="{E1BF0ADF-F9AF-7932-F678-3A2B823B68D6}"/>
              </a:ext>
            </a:extLst>
          </p:cNvPr>
          <p:cNvSpPr txBox="1"/>
          <p:nvPr/>
        </p:nvSpPr>
        <p:spPr>
          <a:xfrm>
            <a:off x="6141140" y="2676175"/>
            <a:ext cx="10102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1400" dirty="0"/>
              <a:t>α</a:t>
            </a:r>
            <a:r>
              <a:rPr lang="el-GR" sz="1400" baseline="-25000" dirty="0"/>
              <a:t>1</a:t>
            </a:r>
            <a:r>
              <a:rPr lang="el-GR" sz="1400" dirty="0"/>
              <a:t> = α +π</a:t>
            </a:r>
            <a:r>
              <a:rPr lang="en-US" sz="1400" dirty="0"/>
              <a:t>/2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B9A5D56-807F-A243-CA40-BA37D80B4E6A}"/>
              </a:ext>
            </a:extLst>
          </p:cNvPr>
          <p:cNvSpPr txBox="1"/>
          <p:nvPr/>
        </p:nvSpPr>
        <p:spPr>
          <a:xfrm>
            <a:off x="623751" y="916704"/>
            <a:ext cx="15464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Crystal rotated 90</a:t>
            </a:r>
            <a:r>
              <a:rPr lang="en-US" sz="1400" baseline="30000" dirty="0"/>
              <a:t>o</a:t>
            </a:r>
            <a:endParaRPr lang="en-US" sz="1400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601E647-F062-1754-3C85-F06094D3B22A}"/>
              </a:ext>
            </a:extLst>
          </p:cNvPr>
          <p:cNvSpPr txBox="1"/>
          <p:nvPr/>
        </p:nvSpPr>
        <p:spPr>
          <a:xfrm>
            <a:off x="627013" y="4337277"/>
            <a:ext cx="15464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Crystal rotated 90</a:t>
            </a:r>
            <a:r>
              <a:rPr lang="en-US" sz="1400" baseline="30000" dirty="0"/>
              <a:t>o</a:t>
            </a:r>
            <a:endParaRPr lang="en-US" sz="1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2AE5C7-0BA4-37C6-5746-CDC83274C7B6}"/>
              </a:ext>
            </a:extLst>
          </p:cNvPr>
          <p:cNvSpPr txBox="1"/>
          <p:nvPr/>
        </p:nvSpPr>
        <p:spPr>
          <a:xfrm>
            <a:off x="766066" y="2193531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lumMod val="95000"/>
                  </a:schemeClr>
                </a:solidFill>
              </a:rPr>
              <a:t>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D78DF1-35F6-8A06-0A3D-FE5A1FD62907}"/>
              </a:ext>
            </a:extLst>
          </p:cNvPr>
          <p:cNvSpPr txBox="1"/>
          <p:nvPr/>
        </p:nvSpPr>
        <p:spPr>
          <a:xfrm>
            <a:off x="3643841" y="2190962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lumMod val="95000"/>
                  </a:schemeClr>
                </a:solidFill>
              </a:rPr>
              <a:t>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5D170B5-39BE-22A3-2EC5-5DEEB0F98EB3}"/>
              </a:ext>
            </a:extLst>
          </p:cNvPr>
          <p:cNvSpPr txBox="1"/>
          <p:nvPr/>
        </p:nvSpPr>
        <p:spPr>
          <a:xfrm>
            <a:off x="1740356" y="1241408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lumMod val="95000"/>
                  </a:schemeClr>
                </a:solidFill>
              </a:rPr>
              <a:t>b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279ECA-AF23-7498-7619-A721E99D9D2E}"/>
              </a:ext>
            </a:extLst>
          </p:cNvPr>
          <p:cNvSpPr txBox="1"/>
          <p:nvPr/>
        </p:nvSpPr>
        <p:spPr>
          <a:xfrm>
            <a:off x="1712357" y="3961274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lumMod val="95000"/>
                  </a:schemeClr>
                </a:solidFill>
              </a:rPr>
              <a:t>b</a:t>
            </a:r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D50EAF60-4D20-7D36-2CDC-6C876AD5B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7160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7A9B6A-8D96-0602-FD4E-15ACCCBBE9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A814C782-18C4-E7CE-1535-C39F98032546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6AFF9B2-63D0-C9B1-6D25-65CD58AD9FB4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994D2D90-CE61-D173-B4B8-4D1D6D988D2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ECF0398-9316-88A4-F548-A0F85CE56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116C780-8B24-F07B-4D01-F7107398C64C}"/>
              </a:ext>
            </a:extLst>
          </p:cNvPr>
          <p:cNvSpPr txBox="1"/>
          <p:nvPr/>
        </p:nvSpPr>
        <p:spPr>
          <a:xfrm>
            <a:off x="370305" y="40416"/>
            <a:ext cx="50361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EOS BPM Analysis with Rotated Crystals</a:t>
            </a:r>
            <a:endParaRPr lang="en-US" sz="2400" dirty="0">
              <a:latin typeface="+mj-lt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16ABB8E-3A05-CF22-C1E7-482D84C1FA9F}"/>
              </a:ext>
            </a:extLst>
          </p:cNvPr>
          <p:cNvGrpSpPr/>
          <p:nvPr/>
        </p:nvGrpSpPr>
        <p:grpSpPr>
          <a:xfrm>
            <a:off x="4524503" y="902230"/>
            <a:ext cx="4415590" cy="1779970"/>
            <a:chOff x="4524503" y="1203982"/>
            <a:chExt cx="4415590" cy="1779970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4588B542-9D4D-8292-D91D-FBAF9FA64868}"/>
                </a:ext>
              </a:extLst>
            </p:cNvPr>
            <p:cNvGrpSpPr/>
            <p:nvPr/>
          </p:nvGrpSpPr>
          <p:grpSpPr>
            <a:xfrm>
              <a:off x="4524503" y="1203982"/>
              <a:ext cx="4415590" cy="900978"/>
              <a:chOff x="4653904" y="1451299"/>
              <a:chExt cx="4415590" cy="900978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1" name="TextBox 50">
                    <a:extLst>
                      <a:ext uri="{FF2B5EF4-FFF2-40B4-BE49-F238E27FC236}">
                        <a16:creationId xmlns:a16="http://schemas.microsoft.com/office/drawing/2014/main" id="{FCEC3895-D750-9984-1415-BEE6F1EBAF17}"/>
                      </a:ext>
                    </a:extLst>
                  </p:cNvPr>
                  <p:cNvSpPr txBox="1"/>
                  <p:nvPr/>
                </p:nvSpPr>
                <p:spPr>
                  <a:xfrm>
                    <a:off x="4653904" y="1942998"/>
                    <a:ext cx="4415590" cy="409279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  <m:t>𝛼</m:t>
                              </m:r>
                              <m:r>
                                <a:rPr lang="en-US" sz="1400" b="0" i="0" smtClean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</m:d>
                          <m: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sSub>
                            <m:sSubPr>
                              <m:ctrlP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1400" b="0" i="0" smtClean="0">
                                  <a:latin typeface="Cambria Math" panose="02040503050406030204" pitchFamily="18" charset="0"/>
                                </a:rPr>
                                <m:t>A</m:t>
                              </m:r>
                            </m:e>
                            <m:sub>
                              <m:r>
                                <a:rPr lang="en-US" sz="1400" b="0" i="0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sz="1400" b="0" i="0" smtClean="0"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e>
                            <m:sup>
                              <m:r>
                                <a:rPr lang="en-US" sz="14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d>
                            <m:dPr>
                              <m:ctrlP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1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sz="1400">
                                          <a:latin typeface="Cambria Math" panose="02040503050406030204" pitchFamily="18" charset="0"/>
                                        </a:rPr>
                                        <m:t>A</m:t>
                                      </m:r>
                                    </m:e>
                                    <m:sub>
                                      <m:r>
                                        <a:rPr lang="en-US" sz="140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US" sz="1400" i="1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den>
                              </m:f>
                              <m:rad>
                                <m:radPr>
                                  <m:degHide m:val="on"/>
                                  <m:ctrlPr>
                                    <a:rPr lang="en-US" sz="1400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US" sz="1400" i="1">
                                      <a:latin typeface="Cambria Math" panose="02040503050406030204" pitchFamily="18" charset="0"/>
                                    </a:rPr>
                                    <m:t>1+3</m:t>
                                  </m:r>
                                  <m:func>
                                    <m:funcPr>
                                      <m:ctrlP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uncPr>
                                    <m:fName>
                                      <m:sSup>
                                        <m:sSupPr>
                                          <m:ctrlPr>
                                            <a:rPr lang="en-US" sz="1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m:rPr>
                                              <m:sty m:val="p"/>
                                            </m:rPr>
                                            <a:rPr lang="en-US" sz="1400">
                                              <a:latin typeface="Cambria Math" panose="02040503050406030204" pitchFamily="18" charset="0"/>
                                            </a:rPr>
                                            <m:t>cos</m:t>
                                          </m:r>
                                        </m:e>
                                        <m:sup>
                                          <m:r>
                                            <a:rPr lang="en-US" sz="1400" i="1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p>
                                      </m:sSup>
                                    </m:fName>
                                    <m:e>
                                      <m:d>
                                        <m:dPr>
                                          <m:ctrlPr>
                                            <a:rPr lang="en-US" sz="1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US" sz="1400" i="1">
                                              <a:latin typeface="Cambria Math" panose="02040503050406030204" pitchFamily="18" charset="0"/>
                                            </a:rPr>
                                            <m:t>𝛼</m:t>
                                          </m:r>
                                          <m:r>
                                            <a:rPr lang="en-US" sz="1400" i="1">
                                              <a:latin typeface="Cambria Math" panose="02040503050406030204" pitchFamily="18" charset="0"/>
                                            </a:rPr>
                                            <m:t> </m:t>
                                          </m:r>
                                        </m:e>
                                      </m:d>
                                    </m:e>
                                  </m:func>
                                </m:e>
                              </m:rad>
                            </m:e>
                          </m:d>
                        </m:oMath>
                      </m:oMathPara>
                    </a14:m>
                    <a:endParaRPr lang="en-US" sz="1400" b="0" dirty="0"/>
                  </a:p>
                </p:txBody>
              </p:sp>
            </mc:Choice>
            <mc:Fallback xmlns="">
              <p:sp>
                <p:nvSpPr>
                  <p:cNvPr id="51" name="TextBox 50">
                    <a:extLst>
                      <a:ext uri="{FF2B5EF4-FFF2-40B4-BE49-F238E27FC236}">
                        <a16:creationId xmlns:a16="http://schemas.microsoft.com/office/drawing/2014/main" id="{FCEC3895-D750-9984-1415-BEE6F1EBAF17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653904" y="1942998"/>
                    <a:ext cx="4415590" cy="409279"/>
                  </a:xfrm>
                  <a:prstGeom prst="rect">
                    <a:avLst/>
                  </a:prstGeom>
                  <a:blipFill>
                    <a:blip r:embed="rId4"/>
                    <a:stretch>
                      <a:fillRect t="-2941" b="-5882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BDB7B2B3-49D1-F984-A60F-23790F8AEFED}"/>
                  </a:ext>
                </a:extLst>
              </p:cNvPr>
              <p:cNvSpPr txBox="1"/>
              <p:nvPr/>
            </p:nvSpPr>
            <p:spPr>
              <a:xfrm>
                <a:off x="6037242" y="1451299"/>
                <a:ext cx="1648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dirty="0"/>
                  <a:t>Expected Signal</a:t>
                </a:r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TextBox 30">
                  <a:extLst>
                    <a:ext uri="{FF2B5EF4-FFF2-40B4-BE49-F238E27FC236}">
                      <a16:creationId xmlns:a16="http://schemas.microsoft.com/office/drawing/2014/main" id="{3BFB5008-CD57-3480-25AF-3186327917FE}"/>
                    </a:ext>
                  </a:extLst>
                </p:cNvPr>
                <p:cNvSpPr txBox="1"/>
                <p:nvPr/>
              </p:nvSpPr>
              <p:spPr>
                <a:xfrm>
                  <a:off x="4524503" y="2181813"/>
                  <a:ext cx="4415590" cy="40927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sub>
                        </m:sSub>
                        <m:d>
                          <m:d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𝛼</m:t>
                            </m:r>
                            <m:r>
                              <a:rPr lang="en-US" sz="1400" b="0" i="0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</m:d>
                        <m:r>
                          <a:rPr lang="en-US" sz="1400" b="0" i="0" smtClean="0">
                            <a:latin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400" b="0" i="0" smtClean="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a:rPr lang="en-US" sz="1400" b="0" i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p>
                          <m:sSup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1400" b="0" i="0" smtClean="0">
                                <a:latin typeface="Cambria Math" panose="020405030504060302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sz="14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d>
                          <m:dPr>
                            <m:ctrlPr>
                              <a:rPr lang="en-US" sz="1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14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sz="1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1400">
                                        <a:latin typeface="Cambria Math" panose="02040503050406030204" pitchFamily="18" charset="0"/>
                                      </a:rPr>
                                      <m:t>A</m:t>
                                    </m:r>
                                  </m:e>
                                  <m:sub>
                                    <m:r>
                                      <a:rPr lang="en-US" sz="140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US" sz="1400" i="1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den>
                            </m:f>
                            <m:rad>
                              <m:radPr>
                                <m:degHide m:val="on"/>
                                <m:ctrlPr>
                                  <a:rPr lang="en-US" sz="1400" i="1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1400" i="1">
                                    <a:latin typeface="Cambria Math" panose="02040503050406030204" pitchFamily="18" charset="0"/>
                                  </a:rPr>
                                  <m:t>1+3</m:t>
                                </m:r>
                                <m:func>
                                  <m:funcPr>
                                    <m:ctrlPr>
                                      <a:rPr lang="en-US" sz="1400" i="1">
                                        <a:latin typeface="Cambria Math" panose="02040503050406030204" pitchFamily="18" charset="0"/>
                                      </a:rPr>
                                    </m:ctrlPr>
                                  </m:funcPr>
                                  <m:fName>
                                    <m:sSup>
                                      <m:sSupPr>
                                        <m:ctrlPr>
                                          <a:rPr lang="en-US" sz="14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en-US" sz="1400" b="0" i="0" smtClean="0">
                                            <a:latin typeface="Cambria Math" panose="02040503050406030204" pitchFamily="18" charset="0"/>
                                          </a:rPr>
                                          <m:t>sin</m:t>
                                        </m:r>
                                      </m:e>
                                      <m:sup>
                                        <m:r>
                                          <a:rPr lang="en-US" sz="1400" i="1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fName>
                                  <m:e>
                                    <m:d>
                                      <m:dPr>
                                        <m:ctrlPr>
                                          <a:rPr lang="en-US" sz="14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sz="1400" i="1">
                                            <a:latin typeface="Cambria Math" panose="02040503050406030204" pitchFamily="18" charset="0"/>
                                          </a:rPr>
                                          <m:t>𝛼</m:t>
                                        </m:r>
                                        <m:r>
                                          <a:rPr lang="en-US" sz="1400" i="1">
                                            <a:latin typeface="Cambria Math" panose="02040503050406030204" pitchFamily="18" charset="0"/>
                                          </a:rPr>
                                          <m:t> </m:t>
                                        </m:r>
                                      </m:e>
                                    </m:d>
                                  </m:e>
                                </m:func>
                              </m:e>
                            </m:rad>
                          </m:e>
                        </m:d>
                      </m:oMath>
                    </m:oMathPara>
                  </a14:m>
                  <a:endParaRPr lang="en-US" sz="1400" b="0" dirty="0"/>
                </a:p>
              </p:txBody>
            </p:sp>
          </mc:Choice>
          <mc:Fallback xmlns="">
            <p:sp>
              <p:nvSpPr>
                <p:cNvPr id="31" name="TextBox 30">
                  <a:extLst>
                    <a:ext uri="{FF2B5EF4-FFF2-40B4-BE49-F238E27FC236}">
                      <a16:creationId xmlns:a16="http://schemas.microsoft.com/office/drawing/2014/main" id="{3BFB5008-CD57-3480-25AF-3186327917F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524503" y="2181813"/>
                  <a:ext cx="4415590" cy="409279"/>
                </a:xfrm>
                <a:prstGeom prst="rect">
                  <a:avLst/>
                </a:prstGeom>
                <a:blipFill>
                  <a:blip r:embed="rId5"/>
                  <a:stretch>
                    <a:fillRect t="-2941" b="-8824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0D14C0F-D765-F099-BC56-3F03671DA2D9}"/>
                </a:ext>
              </a:extLst>
            </p:cNvPr>
            <p:cNvSpPr txBox="1"/>
            <p:nvPr/>
          </p:nvSpPr>
          <p:spPr>
            <a:xfrm>
              <a:off x="6141140" y="2676175"/>
              <a:ext cx="101021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1400" dirty="0"/>
                <a:t>α</a:t>
              </a:r>
              <a:r>
                <a:rPr lang="el-GR" sz="1400" baseline="-25000" dirty="0"/>
                <a:t>1</a:t>
              </a:r>
              <a:r>
                <a:rPr lang="el-GR" sz="1400" dirty="0"/>
                <a:t> = α +π</a:t>
              </a:r>
              <a:r>
                <a:rPr lang="en-US" sz="1400" dirty="0"/>
                <a:t>/2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E01642D4-67C9-B298-2E28-DB6EE66AA3C5}"/>
              </a:ext>
            </a:extLst>
          </p:cNvPr>
          <p:cNvSpPr txBox="1"/>
          <p:nvPr/>
        </p:nvSpPr>
        <p:spPr>
          <a:xfrm>
            <a:off x="5088105" y="3047608"/>
            <a:ext cx="402558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/>
              <a:t>Mask to get 1 ring</a:t>
            </a:r>
          </a:p>
          <a:p>
            <a:pPr marL="342900" indent="-342900">
              <a:buAutoNum type="arabicPeriod"/>
            </a:pPr>
            <a:r>
              <a:rPr lang="en-US" dirty="0"/>
              <a:t>Piecewise fit to model</a:t>
            </a:r>
          </a:p>
          <a:p>
            <a:pPr marL="342900" indent="-342900">
              <a:buAutoNum type="arabicPeriod"/>
            </a:pPr>
            <a:r>
              <a:rPr lang="en-US" dirty="0"/>
              <a:t>Extract r and </a:t>
            </a:r>
            <a:r>
              <a:rPr lang="el-GR" dirty="0"/>
              <a:t>α</a:t>
            </a:r>
            <a:r>
              <a:rPr lang="en-US" dirty="0"/>
              <a:t> to find bunch position</a:t>
            </a:r>
          </a:p>
          <a:p>
            <a:pPr marL="342900" indent="-342900">
              <a:buAutoNum type="arabicPeriod"/>
            </a:pPr>
            <a:r>
              <a:rPr lang="en-US" dirty="0"/>
              <a:t>Repeat for 2</a:t>
            </a:r>
            <a:r>
              <a:rPr lang="en-US" baseline="30000" dirty="0"/>
              <a:t>nd</a:t>
            </a:r>
            <a:r>
              <a:rPr lang="en-US" dirty="0"/>
              <a:t> ring</a:t>
            </a: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529478B7-D865-E702-A8FF-9F5DB1159133}"/>
              </a:ext>
            </a:extLst>
          </p:cNvPr>
          <p:cNvGrpSpPr/>
          <p:nvPr/>
        </p:nvGrpSpPr>
        <p:grpSpPr>
          <a:xfrm>
            <a:off x="261826" y="902230"/>
            <a:ext cx="3944520" cy="3764105"/>
            <a:chOff x="370305" y="906235"/>
            <a:chExt cx="3944520" cy="3764105"/>
          </a:xfrm>
        </p:grpSpPr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EAB42A52-A70A-C185-7711-9636AF6EB88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35873" t="63264" r="39148" b="13966"/>
            <a:stretch>
              <a:fillRect/>
            </a:stretch>
          </p:blipFill>
          <p:spPr>
            <a:xfrm>
              <a:off x="1739797" y="3348578"/>
              <a:ext cx="1192365" cy="959060"/>
            </a:xfrm>
            <a:prstGeom prst="rect">
              <a:avLst/>
            </a:prstGeom>
          </p:spPr>
        </p:pic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E3C3679E-D19F-C202-01A6-97A22AF1937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35571" t="8862" r="39450" b="68157"/>
            <a:stretch>
              <a:fillRect/>
            </a:stretch>
          </p:blipFill>
          <p:spPr>
            <a:xfrm>
              <a:off x="1737411" y="1259186"/>
              <a:ext cx="1192365" cy="967931"/>
            </a:xfrm>
            <a:prstGeom prst="rect">
              <a:avLst/>
            </a:prstGeom>
          </p:spPr>
        </p:pic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012BA0F7-0249-144F-C75F-E0B8BD351C41}"/>
                </a:ext>
              </a:extLst>
            </p:cNvPr>
            <p:cNvGrpSpPr/>
            <p:nvPr/>
          </p:nvGrpSpPr>
          <p:grpSpPr>
            <a:xfrm>
              <a:off x="370305" y="906235"/>
              <a:ext cx="3944520" cy="3764105"/>
              <a:chOff x="174171" y="830943"/>
              <a:chExt cx="3490685" cy="3331028"/>
            </a:xfrm>
          </p:grpSpPr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8D822CC3-32BE-8855-1F8F-07E0331DBF9F}"/>
                  </a:ext>
                </a:extLst>
              </p:cNvPr>
              <p:cNvSpPr/>
              <p:nvPr/>
            </p:nvSpPr>
            <p:spPr>
              <a:xfrm>
                <a:off x="1385305" y="1140570"/>
                <a:ext cx="1055192" cy="856566"/>
              </a:xfrm>
              <a:prstGeom prst="rect">
                <a:avLst/>
              </a:prstGeom>
              <a:solidFill>
                <a:schemeClr val="accent1">
                  <a:alpha val="0"/>
                </a:schemeClr>
              </a:solidFill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grpSp>
            <p:nvGrpSpPr>
              <p:cNvPr id="84" name="Group 83">
                <a:extLst>
                  <a:ext uri="{FF2B5EF4-FFF2-40B4-BE49-F238E27FC236}">
                    <a16:creationId xmlns:a16="http://schemas.microsoft.com/office/drawing/2014/main" id="{B5909687-9059-9B46-440C-6809BA0C9BE3}"/>
                  </a:ext>
                </a:extLst>
              </p:cNvPr>
              <p:cNvGrpSpPr/>
              <p:nvPr/>
            </p:nvGrpSpPr>
            <p:grpSpPr>
              <a:xfrm>
                <a:off x="529428" y="1992679"/>
                <a:ext cx="2775289" cy="1008859"/>
                <a:chOff x="609257" y="2230040"/>
                <a:chExt cx="2775289" cy="1008859"/>
              </a:xfrm>
            </p:grpSpPr>
            <p:pic>
              <p:nvPicPr>
                <p:cNvPr id="98" name="Picture 97" descr="A blue square with a blue circle with a blue background&#10;&#10;AI-generated content may be incorrect.">
                  <a:extLst>
                    <a:ext uri="{FF2B5EF4-FFF2-40B4-BE49-F238E27FC236}">
                      <a16:creationId xmlns:a16="http://schemas.microsoft.com/office/drawing/2014/main" id="{9203BD9D-A125-0A83-2EE9-8C59E31460B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rcRect l="61414" t="33687" r="17761" b="38679"/>
                <a:stretch>
                  <a:fillRect/>
                </a:stretch>
              </p:blipFill>
              <p:spPr>
                <a:xfrm>
                  <a:off x="2522437" y="2230040"/>
                  <a:ext cx="862109" cy="1008859"/>
                </a:xfrm>
                <a:prstGeom prst="rect">
                  <a:avLst/>
                </a:prstGeom>
              </p:spPr>
            </p:pic>
            <p:pic>
              <p:nvPicPr>
                <p:cNvPr id="99" name="Picture 98" descr="A blue square with a blue circle with a blue background&#10;&#10;AI-generated content may be incorrect.">
                  <a:extLst>
                    <a:ext uri="{FF2B5EF4-FFF2-40B4-BE49-F238E27FC236}">
                      <a16:creationId xmlns:a16="http://schemas.microsoft.com/office/drawing/2014/main" id="{6523E129-DB24-C7A8-36AB-2B8313930E6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rcRect l="13201" t="33751" r="65974" b="38615"/>
                <a:stretch>
                  <a:fillRect/>
                </a:stretch>
              </p:blipFill>
              <p:spPr>
                <a:xfrm>
                  <a:off x="609257" y="2230040"/>
                  <a:ext cx="862109" cy="1008859"/>
                </a:xfrm>
                <a:prstGeom prst="rect">
                  <a:avLst/>
                </a:prstGeom>
              </p:spPr>
            </p:pic>
          </p:grpSp>
          <p:sp>
            <p:nvSpPr>
              <p:cNvPr id="85" name="Rectangle 84">
                <a:extLst>
                  <a:ext uri="{FF2B5EF4-FFF2-40B4-BE49-F238E27FC236}">
                    <a16:creationId xmlns:a16="http://schemas.microsoft.com/office/drawing/2014/main" id="{89261CB4-A5CB-9976-1161-FE9524C12A2D}"/>
                  </a:ext>
                </a:extLst>
              </p:cNvPr>
              <p:cNvSpPr/>
              <p:nvPr/>
            </p:nvSpPr>
            <p:spPr>
              <a:xfrm>
                <a:off x="1386591" y="2994938"/>
                <a:ext cx="1052573" cy="846063"/>
              </a:xfrm>
              <a:prstGeom prst="rect">
                <a:avLst/>
              </a:prstGeom>
              <a:solidFill>
                <a:schemeClr val="accent1">
                  <a:alpha val="0"/>
                </a:schemeClr>
              </a:solidFill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6" name="Rectangle 85">
                <a:extLst>
                  <a:ext uri="{FF2B5EF4-FFF2-40B4-BE49-F238E27FC236}">
                    <a16:creationId xmlns:a16="http://schemas.microsoft.com/office/drawing/2014/main" id="{D4CB0657-DE35-59FC-DAA7-8E2AE781028C}"/>
                  </a:ext>
                </a:extLst>
              </p:cNvPr>
              <p:cNvSpPr/>
              <p:nvPr/>
            </p:nvSpPr>
            <p:spPr>
              <a:xfrm rot="5400000">
                <a:off x="460391" y="2066174"/>
                <a:ext cx="1000180" cy="862105"/>
              </a:xfrm>
              <a:prstGeom prst="rect">
                <a:avLst/>
              </a:prstGeom>
              <a:solidFill>
                <a:schemeClr val="accent1">
                  <a:alpha val="0"/>
                </a:schemeClr>
              </a:solidFill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184D0F36-5B94-6375-CC36-366C2C5DBF15}"/>
                  </a:ext>
                </a:extLst>
              </p:cNvPr>
              <p:cNvSpPr/>
              <p:nvPr/>
            </p:nvSpPr>
            <p:spPr>
              <a:xfrm rot="5400000">
                <a:off x="2369621" y="2062222"/>
                <a:ext cx="1008859" cy="861330"/>
              </a:xfrm>
              <a:prstGeom prst="rect">
                <a:avLst/>
              </a:prstGeom>
              <a:solidFill>
                <a:schemeClr val="accent1">
                  <a:alpha val="0"/>
                </a:schemeClr>
              </a:solidFill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88" name="Straight Arrow Connector 87">
                <a:extLst>
                  <a:ext uri="{FF2B5EF4-FFF2-40B4-BE49-F238E27FC236}">
                    <a16:creationId xmlns:a16="http://schemas.microsoft.com/office/drawing/2014/main" id="{64AB8E52-5F67-0C2A-E15B-3E988DC080B9}"/>
                  </a:ext>
                </a:extLst>
              </p:cNvPr>
              <p:cNvCxnSpPr/>
              <p:nvPr/>
            </p:nvCxnSpPr>
            <p:spPr>
              <a:xfrm>
                <a:off x="174171" y="2496457"/>
                <a:ext cx="3483428" cy="0"/>
              </a:xfrm>
              <a:prstGeom prst="straightConnector1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  <a:prstDash val="solid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Arrow Connector 88">
                <a:extLst>
                  <a:ext uri="{FF2B5EF4-FFF2-40B4-BE49-F238E27FC236}">
                    <a16:creationId xmlns:a16="http://schemas.microsoft.com/office/drawing/2014/main" id="{0CCCAABD-8DDB-432B-0D27-C821F9270182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923142" y="830943"/>
                <a:ext cx="0" cy="3331028"/>
              </a:xfrm>
              <a:prstGeom prst="straightConnector1">
                <a:avLst/>
              </a:prstGeom>
              <a:ln w="12700" cmpd="sng">
                <a:solidFill>
                  <a:schemeClr val="bg1">
                    <a:lumMod val="75000"/>
                  </a:schemeClr>
                </a:solidFill>
                <a:prstDash val="solid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Arrow Connector 89">
                <a:extLst>
                  <a:ext uri="{FF2B5EF4-FFF2-40B4-BE49-F238E27FC236}">
                    <a16:creationId xmlns:a16="http://schemas.microsoft.com/office/drawing/2014/main" id="{88CE1713-80E9-F36F-DF0C-3950CC9EF292}"/>
                  </a:ext>
                </a:extLst>
              </p:cNvPr>
              <p:cNvCxnSpPr/>
              <p:nvPr/>
            </p:nvCxnSpPr>
            <p:spPr>
              <a:xfrm>
                <a:off x="181428" y="2373244"/>
                <a:ext cx="3483428" cy="0"/>
              </a:xfrm>
              <a:prstGeom prst="straightConnector1">
                <a:avLst/>
              </a:prstGeom>
              <a:ln w="12700">
                <a:solidFill>
                  <a:schemeClr val="accent6"/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Arrow Connector 90">
                <a:extLst>
                  <a:ext uri="{FF2B5EF4-FFF2-40B4-BE49-F238E27FC236}">
                    <a16:creationId xmlns:a16="http://schemas.microsoft.com/office/drawing/2014/main" id="{1AEE9EC1-091E-CACB-35F4-75E89CF1C747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133734" y="830943"/>
                <a:ext cx="0" cy="3331028"/>
              </a:xfrm>
              <a:prstGeom prst="straightConnector1">
                <a:avLst/>
              </a:prstGeom>
              <a:ln w="12700">
                <a:solidFill>
                  <a:schemeClr val="accent1">
                    <a:lumMod val="60000"/>
                    <a:lumOff val="40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2" name="Oval 91">
                <a:extLst>
                  <a:ext uri="{FF2B5EF4-FFF2-40B4-BE49-F238E27FC236}">
                    <a16:creationId xmlns:a16="http://schemas.microsoft.com/office/drawing/2014/main" id="{19C05ECA-F043-F668-E99E-D1E0DF516B4B}"/>
                  </a:ext>
                </a:extLst>
              </p:cNvPr>
              <p:cNvSpPr/>
              <p:nvPr/>
            </p:nvSpPr>
            <p:spPr>
              <a:xfrm>
                <a:off x="2079305" y="2322444"/>
                <a:ext cx="108858" cy="1016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93" name="Straight Arrow Connector 92">
                <a:extLst>
                  <a:ext uri="{FF2B5EF4-FFF2-40B4-BE49-F238E27FC236}">
                    <a16:creationId xmlns:a16="http://schemas.microsoft.com/office/drawing/2014/main" id="{317DB224-06AE-8CB4-7D9C-FD28A46227C2}"/>
                  </a:ext>
                </a:extLst>
              </p:cNvPr>
              <p:cNvCxnSpPr>
                <a:cxnSpLocks/>
                <a:stCxn id="92" idx="7"/>
              </p:cNvCxnSpPr>
              <p:nvPr/>
            </p:nvCxnSpPr>
            <p:spPr>
              <a:xfrm flipV="1">
                <a:off x="2172221" y="2101442"/>
                <a:ext cx="379856" cy="235881"/>
              </a:xfrm>
              <a:prstGeom prst="straightConnector1">
                <a:avLst/>
              </a:prstGeom>
              <a:ln w="15875">
                <a:solidFill>
                  <a:schemeClr val="accent6"/>
                </a:solidFill>
                <a:headEnd type="none"/>
                <a:tailEnd type="triangle" w="sm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4" name="Arc 93">
                <a:extLst>
                  <a:ext uri="{FF2B5EF4-FFF2-40B4-BE49-F238E27FC236}">
                    <a16:creationId xmlns:a16="http://schemas.microsoft.com/office/drawing/2014/main" id="{AAF89EAB-6369-4225-EA2A-B7AF84651022}"/>
                  </a:ext>
                </a:extLst>
              </p:cNvPr>
              <p:cNvSpPr/>
              <p:nvPr/>
            </p:nvSpPr>
            <p:spPr>
              <a:xfrm rot="1790114">
                <a:off x="2202897" y="2271710"/>
                <a:ext cx="125488" cy="136126"/>
              </a:xfrm>
              <a:prstGeom prst="arc">
                <a:avLst>
                  <a:gd name="adj1" fmla="val 15262942"/>
                  <a:gd name="adj2" fmla="val 0"/>
                </a:avLst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2B9455C1-BE18-E052-1A14-91283173F75A}"/>
                  </a:ext>
                </a:extLst>
              </p:cNvPr>
              <p:cNvSpPr txBox="1"/>
              <p:nvPr/>
            </p:nvSpPr>
            <p:spPr>
              <a:xfrm>
                <a:off x="1910696" y="1969176"/>
                <a:ext cx="322686" cy="2723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sz="1400" dirty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rPr>
                  <a:t>α</a:t>
                </a:r>
                <a:r>
                  <a:rPr lang="en-US" sz="1400" baseline="-25000" dirty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rPr>
                  <a:t>1</a:t>
                </a:r>
                <a:endParaRPr lang="en-US" sz="1400" dirty="0">
                  <a:solidFill>
                    <a:schemeClr val="accent1">
                      <a:lumMod val="60000"/>
                      <a:lumOff val="40000"/>
                    </a:schemeClr>
                  </a:solidFill>
                </a:endParaRPr>
              </a:p>
            </p:txBody>
          </p:sp>
          <p:cxnSp>
            <p:nvCxnSpPr>
              <p:cNvPr id="96" name="Straight Arrow Connector 95">
                <a:extLst>
                  <a:ext uri="{FF2B5EF4-FFF2-40B4-BE49-F238E27FC236}">
                    <a16:creationId xmlns:a16="http://schemas.microsoft.com/office/drawing/2014/main" id="{C598762F-AF6C-24DA-0E77-F9E820AA545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2172221" y="2409166"/>
                <a:ext cx="886429" cy="997759"/>
              </a:xfrm>
              <a:prstGeom prst="straightConnector1">
                <a:avLst/>
              </a:prstGeom>
              <a:ln w="9525">
                <a:solidFill>
                  <a:srgbClr val="C0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id="{41EA0FDF-F879-71BD-053B-318260C45851}"/>
                  </a:ext>
                </a:extLst>
              </p:cNvPr>
              <p:cNvSpPr txBox="1"/>
              <p:nvPr/>
            </p:nvSpPr>
            <p:spPr>
              <a:xfrm>
                <a:off x="2710841" y="3371444"/>
                <a:ext cx="72487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>
                    <a:solidFill>
                      <a:srgbClr val="C00000"/>
                    </a:solidFill>
                  </a:rPr>
                  <a:t>e</a:t>
                </a:r>
                <a:r>
                  <a:rPr lang="en-US" sz="1400" baseline="30000" dirty="0">
                    <a:solidFill>
                      <a:srgbClr val="C00000"/>
                    </a:solidFill>
                  </a:rPr>
                  <a:t>-</a:t>
                </a:r>
                <a:r>
                  <a:rPr lang="en-US" sz="1400" dirty="0">
                    <a:solidFill>
                      <a:srgbClr val="C00000"/>
                    </a:solidFill>
                  </a:rPr>
                  <a:t>beam</a:t>
                </a:r>
              </a:p>
            </p:txBody>
          </p:sp>
        </p:grpSp>
        <p:cxnSp>
          <p:nvCxnSpPr>
            <p:cNvPr id="75" name="Straight Arrow Connector 74">
              <a:extLst>
                <a:ext uri="{FF2B5EF4-FFF2-40B4-BE49-F238E27FC236}">
                  <a16:creationId xmlns:a16="http://schemas.microsoft.com/office/drawing/2014/main" id="{D1D322D6-9BED-1559-1D9E-62595BFD1AC2}"/>
                </a:ext>
              </a:extLst>
            </p:cNvPr>
            <p:cNvCxnSpPr>
              <a:cxnSpLocks/>
              <a:stCxn id="92" idx="1"/>
            </p:cNvCxnSpPr>
            <p:nvPr/>
          </p:nvCxnSpPr>
          <p:spPr>
            <a:xfrm flipH="1" flipV="1">
              <a:off x="2124370" y="2041237"/>
              <a:ext cx="416776" cy="567227"/>
            </a:xfrm>
            <a:prstGeom prst="straightConnector1">
              <a:avLst/>
            </a:prstGeom>
            <a:ln w="19050">
              <a:solidFill>
                <a:schemeClr val="accent1">
                  <a:lumMod val="60000"/>
                  <a:lumOff val="4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Arc 75">
              <a:extLst>
                <a:ext uri="{FF2B5EF4-FFF2-40B4-BE49-F238E27FC236}">
                  <a16:creationId xmlns:a16="http://schemas.microsoft.com/office/drawing/2014/main" id="{DC68D30C-7BDB-4875-1981-CFDF3E7489E4}"/>
                </a:ext>
              </a:extLst>
            </p:cNvPr>
            <p:cNvSpPr/>
            <p:nvPr/>
          </p:nvSpPr>
          <p:spPr>
            <a:xfrm rot="19316770">
              <a:off x="2455238" y="2455987"/>
              <a:ext cx="141803" cy="153824"/>
            </a:xfrm>
            <a:prstGeom prst="arc">
              <a:avLst>
                <a:gd name="adj1" fmla="val 15262942"/>
                <a:gd name="adj2" fmla="val 0"/>
              </a:avLst>
            </a:prstGeom>
            <a:ln w="127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4FBA8827-9E85-F91A-C59C-CAB6C7B14F33}"/>
                </a:ext>
              </a:extLst>
            </p:cNvPr>
            <p:cNvSpPr txBox="1"/>
            <p:nvPr/>
          </p:nvSpPr>
          <p:spPr>
            <a:xfrm>
              <a:off x="2723151" y="2386453"/>
              <a:ext cx="36463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1400" dirty="0">
                  <a:solidFill>
                    <a:schemeClr val="accent6"/>
                  </a:solidFill>
                </a:rPr>
                <a:t>α</a:t>
              </a:r>
              <a:endParaRPr lang="en-US" sz="1400" dirty="0">
                <a:solidFill>
                  <a:schemeClr val="accent6"/>
                </a:solidFill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0F878A2E-7A99-FCE5-03AF-D90BE640C793}"/>
                </a:ext>
              </a:extLst>
            </p:cNvPr>
            <p:cNvSpPr txBox="1"/>
            <p:nvPr/>
          </p:nvSpPr>
          <p:spPr>
            <a:xfrm>
              <a:off x="623751" y="916704"/>
              <a:ext cx="154644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Crystal rotated 90</a:t>
              </a:r>
              <a:r>
                <a:rPr lang="en-US" sz="1400" baseline="30000" dirty="0"/>
                <a:t>o</a:t>
              </a:r>
              <a:endParaRPr lang="en-US" sz="1400" dirty="0"/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5C2DC75D-0309-E711-76B3-BDBA89945D9A}"/>
                </a:ext>
              </a:extLst>
            </p:cNvPr>
            <p:cNvSpPr txBox="1"/>
            <p:nvPr/>
          </p:nvSpPr>
          <p:spPr>
            <a:xfrm>
              <a:off x="1740356" y="1241408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chemeClr val="bg1">
                      <a:lumMod val="95000"/>
                    </a:schemeClr>
                  </a:solidFill>
                </a:rPr>
                <a:t>b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FAD5493E-747D-8FD1-BCFD-AA19AA1BECD5}"/>
                </a:ext>
              </a:extLst>
            </p:cNvPr>
            <p:cNvSpPr txBox="1"/>
            <p:nvPr/>
          </p:nvSpPr>
          <p:spPr>
            <a:xfrm>
              <a:off x="3643841" y="2190962"/>
              <a:ext cx="2952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chemeClr val="bg1">
                      <a:lumMod val="95000"/>
                    </a:schemeClr>
                  </a:solidFill>
                </a:rPr>
                <a:t>a</a:t>
              </a: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C4EDEB95-B00D-16B4-ADE5-026245EF9331}"/>
                </a:ext>
              </a:extLst>
            </p:cNvPr>
            <p:cNvSpPr txBox="1"/>
            <p:nvPr/>
          </p:nvSpPr>
          <p:spPr>
            <a:xfrm>
              <a:off x="766066" y="2193531"/>
              <a:ext cx="2952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chemeClr val="bg1">
                      <a:lumMod val="95000"/>
                    </a:schemeClr>
                  </a:solidFill>
                </a:rPr>
                <a:t>a</a:t>
              </a:r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F574043A-381C-2AC0-6E96-DE60D66E2540}"/>
                </a:ext>
              </a:extLst>
            </p:cNvPr>
            <p:cNvSpPr txBox="1"/>
            <p:nvPr/>
          </p:nvSpPr>
          <p:spPr>
            <a:xfrm>
              <a:off x="1712357" y="3961274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chemeClr val="bg1">
                      <a:lumMod val="95000"/>
                    </a:schemeClr>
                  </a:solidFill>
                </a:rPr>
                <a:t>b</a:t>
              </a:r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D123BF2A-7421-7351-BC03-B0D27967FCF5}"/>
              </a:ext>
            </a:extLst>
          </p:cNvPr>
          <p:cNvGrpSpPr/>
          <p:nvPr/>
        </p:nvGrpSpPr>
        <p:grpSpPr>
          <a:xfrm>
            <a:off x="261826" y="898194"/>
            <a:ext cx="3936319" cy="3764106"/>
            <a:chOff x="2665164" y="926745"/>
            <a:chExt cx="3936319" cy="3764106"/>
          </a:xfrm>
        </p:grpSpPr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E5DFD597-4792-640F-B92E-BB48103E2CD5}"/>
                </a:ext>
              </a:extLst>
            </p:cNvPr>
            <p:cNvGrpSpPr/>
            <p:nvPr/>
          </p:nvGrpSpPr>
          <p:grpSpPr>
            <a:xfrm>
              <a:off x="2665164" y="926745"/>
              <a:ext cx="3936319" cy="3764106"/>
              <a:chOff x="367998" y="903805"/>
              <a:chExt cx="3936319" cy="3764106"/>
            </a:xfrm>
          </p:grpSpPr>
          <p:cxnSp>
            <p:nvCxnSpPr>
              <p:cNvPr id="24" name="Straight Arrow Connector 23">
                <a:extLst>
                  <a:ext uri="{FF2B5EF4-FFF2-40B4-BE49-F238E27FC236}">
                    <a16:creationId xmlns:a16="http://schemas.microsoft.com/office/drawing/2014/main" id="{F5E9472B-4063-EEFB-C87D-A6B8946D80F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2124370" y="2041237"/>
                <a:ext cx="416776" cy="567227"/>
              </a:xfrm>
              <a:prstGeom prst="straightConnector1">
                <a:avLst/>
              </a:prstGeom>
              <a:ln w="19050">
                <a:solidFill>
                  <a:schemeClr val="accent1">
                    <a:lumMod val="60000"/>
                    <a:lumOff val="40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" name="Arc 27">
                <a:extLst>
                  <a:ext uri="{FF2B5EF4-FFF2-40B4-BE49-F238E27FC236}">
                    <a16:creationId xmlns:a16="http://schemas.microsoft.com/office/drawing/2014/main" id="{151004A6-1D9B-C736-5255-2CEA1D2C2953}"/>
                  </a:ext>
                </a:extLst>
              </p:cNvPr>
              <p:cNvSpPr/>
              <p:nvPr/>
            </p:nvSpPr>
            <p:spPr>
              <a:xfrm rot="19316770">
                <a:off x="2455238" y="2455987"/>
                <a:ext cx="141803" cy="153824"/>
              </a:xfrm>
              <a:prstGeom prst="arc">
                <a:avLst>
                  <a:gd name="adj1" fmla="val 15262942"/>
                  <a:gd name="adj2" fmla="val 0"/>
                </a:avLst>
              </a:prstGeom>
              <a:ln w="12700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3121D952-D335-F3E2-7531-F8B36030F44C}"/>
                  </a:ext>
                </a:extLst>
              </p:cNvPr>
              <p:cNvSpPr txBox="1"/>
              <p:nvPr/>
            </p:nvSpPr>
            <p:spPr>
              <a:xfrm>
                <a:off x="2723151" y="2386453"/>
                <a:ext cx="36463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sz="1400" dirty="0">
                    <a:solidFill>
                      <a:schemeClr val="accent6"/>
                    </a:solidFill>
                  </a:rPr>
                  <a:t>α</a:t>
                </a:r>
                <a:endParaRPr lang="en-US" sz="1400" dirty="0">
                  <a:solidFill>
                    <a:schemeClr val="accent6"/>
                  </a:solidFill>
                </a:endParaRPr>
              </a:p>
            </p:txBody>
          </p:sp>
          <p:sp>
            <p:nvSpPr>
              <p:cNvPr id="53" name="Arc 52">
                <a:extLst>
                  <a:ext uri="{FF2B5EF4-FFF2-40B4-BE49-F238E27FC236}">
                    <a16:creationId xmlns:a16="http://schemas.microsoft.com/office/drawing/2014/main" id="{DAF98F98-C210-31F0-DB7C-7440F93BFA23}"/>
                  </a:ext>
                </a:extLst>
              </p:cNvPr>
              <p:cNvSpPr/>
              <p:nvPr/>
            </p:nvSpPr>
            <p:spPr>
              <a:xfrm rot="19316770">
                <a:off x="2456181" y="2456726"/>
                <a:ext cx="141803" cy="153824"/>
              </a:xfrm>
              <a:prstGeom prst="arc">
                <a:avLst>
                  <a:gd name="adj1" fmla="val 15262942"/>
                  <a:gd name="adj2" fmla="val 0"/>
                </a:avLst>
              </a:prstGeom>
              <a:ln w="12700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5" name="Arc 54">
                <a:extLst>
                  <a:ext uri="{FF2B5EF4-FFF2-40B4-BE49-F238E27FC236}">
                    <a16:creationId xmlns:a16="http://schemas.microsoft.com/office/drawing/2014/main" id="{E17451D0-D673-09DD-FF52-F63B17C765B8}"/>
                  </a:ext>
                </a:extLst>
              </p:cNvPr>
              <p:cNvSpPr/>
              <p:nvPr/>
            </p:nvSpPr>
            <p:spPr>
              <a:xfrm rot="1790114">
                <a:off x="2656558" y="2528487"/>
                <a:ext cx="141803" cy="153824"/>
              </a:xfrm>
              <a:prstGeom prst="arc">
                <a:avLst>
                  <a:gd name="adj1" fmla="val 15262942"/>
                  <a:gd name="adj2" fmla="val 0"/>
                </a:avLst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grpSp>
            <p:nvGrpSpPr>
              <p:cNvPr id="63" name="Group 62">
                <a:extLst>
                  <a:ext uri="{FF2B5EF4-FFF2-40B4-BE49-F238E27FC236}">
                    <a16:creationId xmlns:a16="http://schemas.microsoft.com/office/drawing/2014/main" id="{3AB064F1-BC80-F93F-DADC-673D5575D680}"/>
                  </a:ext>
                </a:extLst>
              </p:cNvPr>
              <p:cNvGrpSpPr/>
              <p:nvPr/>
            </p:nvGrpSpPr>
            <p:grpSpPr>
              <a:xfrm>
                <a:off x="367998" y="903805"/>
                <a:ext cx="3936319" cy="3764106"/>
                <a:chOff x="4341146" y="822616"/>
                <a:chExt cx="3936319" cy="3764106"/>
              </a:xfrm>
            </p:grpSpPr>
            <p:grpSp>
              <p:nvGrpSpPr>
                <p:cNvPr id="58" name="Group 57">
                  <a:extLst>
                    <a:ext uri="{FF2B5EF4-FFF2-40B4-BE49-F238E27FC236}">
                      <a16:creationId xmlns:a16="http://schemas.microsoft.com/office/drawing/2014/main" id="{D805332C-4CD8-E6BE-E976-E92463ED1A53}"/>
                    </a:ext>
                  </a:extLst>
                </p:cNvPr>
                <p:cNvGrpSpPr/>
                <p:nvPr/>
              </p:nvGrpSpPr>
              <p:grpSpPr>
                <a:xfrm>
                  <a:off x="4341146" y="822616"/>
                  <a:ext cx="3936319" cy="3764106"/>
                  <a:chOff x="4355244" y="892515"/>
                  <a:chExt cx="3936319" cy="3764106"/>
                </a:xfrm>
              </p:grpSpPr>
              <p:grpSp>
                <p:nvGrpSpPr>
                  <p:cNvPr id="39" name="Group 38">
                    <a:extLst>
                      <a:ext uri="{FF2B5EF4-FFF2-40B4-BE49-F238E27FC236}">
                        <a16:creationId xmlns:a16="http://schemas.microsoft.com/office/drawing/2014/main" id="{BF270551-F81F-3C33-1C32-8E89A20C95BE}"/>
                      </a:ext>
                    </a:extLst>
                  </p:cNvPr>
                  <p:cNvGrpSpPr/>
                  <p:nvPr/>
                </p:nvGrpSpPr>
                <p:grpSpPr>
                  <a:xfrm>
                    <a:off x="4753053" y="1258939"/>
                    <a:ext cx="3134963" cy="3041032"/>
                    <a:chOff x="772650" y="1262432"/>
                    <a:chExt cx="3134963" cy="3041032"/>
                  </a:xfrm>
                </p:grpSpPr>
                <p:pic>
                  <p:nvPicPr>
                    <p:cNvPr id="25" name="Picture 24">
                      <a:extLst>
                        <a:ext uri="{FF2B5EF4-FFF2-40B4-BE49-F238E27FC236}">
                          <a16:creationId xmlns:a16="http://schemas.microsoft.com/office/drawing/2014/main" id="{B9B423D6-BBBE-7D6E-E664-150EBFCE231B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8"/>
                    <a:srcRect l="62017" t="34248" r="16631" b="38056"/>
                    <a:stretch>
                      <a:fillRect/>
                    </a:stretch>
                  </p:blipFill>
                  <p:spPr>
                    <a:xfrm>
                      <a:off x="2941370" y="2223024"/>
                      <a:ext cx="966243" cy="1110108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6" name="Picture 35">
                      <a:extLst>
                        <a:ext uri="{FF2B5EF4-FFF2-40B4-BE49-F238E27FC236}">
                          <a16:creationId xmlns:a16="http://schemas.microsoft.com/office/drawing/2014/main" id="{AD95BEDD-E69A-2510-99B7-ACB2D7FEDDD4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8"/>
                    <a:srcRect l="12574" t="33446" r="66073" b="39424"/>
                    <a:stretch>
                      <a:fillRect/>
                    </a:stretch>
                  </p:blipFill>
                  <p:spPr>
                    <a:xfrm>
                      <a:off x="772650" y="2240540"/>
                      <a:ext cx="966260" cy="1087426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7" name="Picture 36">
                      <a:extLst>
                        <a:ext uri="{FF2B5EF4-FFF2-40B4-BE49-F238E27FC236}">
                          <a16:creationId xmlns:a16="http://schemas.microsoft.com/office/drawing/2014/main" id="{AD78F715-3EB5-B775-1729-835ED000B57B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8"/>
                    <a:srcRect l="34763" t="8292" r="39088" b="68034"/>
                    <a:stretch>
                      <a:fillRect/>
                    </a:stretch>
                  </p:blipFill>
                  <p:spPr>
                    <a:xfrm>
                      <a:off x="1747226" y="1262432"/>
                      <a:ext cx="1183428" cy="948928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38" name="Picture 37">
                      <a:extLst>
                        <a:ext uri="{FF2B5EF4-FFF2-40B4-BE49-F238E27FC236}">
                          <a16:creationId xmlns:a16="http://schemas.microsoft.com/office/drawing/2014/main" id="{140CD993-E20B-DA2D-95C6-13FD4964117D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8"/>
                    <a:srcRect l="35627" t="63230" r="38951" b="13074"/>
                    <a:stretch>
                      <a:fillRect/>
                    </a:stretch>
                  </p:blipFill>
                  <p:spPr>
                    <a:xfrm>
                      <a:off x="1762349" y="3353627"/>
                      <a:ext cx="1150480" cy="949837"/>
                    </a:xfrm>
                    <a:prstGeom prst="rect">
                      <a:avLst/>
                    </a:prstGeom>
                  </p:spPr>
                </p:pic>
              </p:grpSp>
              <p:cxnSp>
                <p:nvCxnSpPr>
                  <p:cNvPr id="40" name="Straight Arrow Connector 39">
                    <a:extLst>
                      <a:ext uri="{FF2B5EF4-FFF2-40B4-BE49-F238E27FC236}">
                        <a16:creationId xmlns:a16="http://schemas.microsoft.com/office/drawing/2014/main" id="{4FC30C21-3BC0-28A2-4FAA-0D65CA8F89A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6331604" y="892516"/>
                    <a:ext cx="0" cy="3764105"/>
                  </a:xfrm>
                  <a:prstGeom prst="straightConnector1">
                    <a:avLst/>
                  </a:prstGeom>
                  <a:ln w="12700" cmpd="sng">
                    <a:solidFill>
                      <a:schemeClr val="bg1">
                        <a:lumMod val="75000"/>
                      </a:schemeClr>
                    </a:solidFill>
                    <a:prstDash val="solid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1" name="Straight Arrow Connector 40">
                    <a:extLst>
                      <a:ext uri="{FF2B5EF4-FFF2-40B4-BE49-F238E27FC236}">
                        <a16:creationId xmlns:a16="http://schemas.microsoft.com/office/drawing/2014/main" id="{66418298-8CF8-923F-96D5-E850FB09C1D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6569575" y="892515"/>
                    <a:ext cx="0" cy="3764105"/>
                  </a:xfrm>
                  <a:prstGeom prst="straightConnector1">
                    <a:avLst/>
                  </a:prstGeom>
                  <a:ln w="12700">
                    <a:solidFill>
                      <a:schemeClr val="accent1">
                        <a:lumMod val="60000"/>
                        <a:lumOff val="40000"/>
                      </a:schemeClr>
                    </a:solidFill>
                    <a:prstDash val="dash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2" name="Straight Arrow Connector 41">
                    <a:extLst>
                      <a:ext uri="{FF2B5EF4-FFF2-40B4-BE49-F238E27FC236}">
                        <a16:creationId xmlns:a16="http://schemas.microsoft.com/office/drawing/2014/main" id="{0F98E1AB-B74F-0D27-1271-8466784FD0EB}"/>
                      </a:ext>
                    </a:extLst>
                  </p:cNvPr>
                  <p:cNvCxnSpPr/>
                  <p:nvPr/>
                </p:nvCxnSpPr>
                <p:spPr>
                  <a:xfrm>
                    <a:off x="4355244" y="2778441"/>
                    <a:ext cx="3936319" cy="0"/>
                  </a:xfrm>
                  <a:prstGeom prst="straightConnector1">
                    <a:avLst/>
                  </a:prstGeom>
                  <a:ln w="12700">
                    <a:solidFill>
                      <a:schemeClr val="bg1">
                        <a:lumMod val="75000"/>
                      </a:schemeClr>
                    </a:solidFill>
                    <a:prstDash val="solid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3" name="Straight Arrow Connector 42">
                    <a:extLst>
                      <a:ext uri="{FF2B5EF4-FFF2-40B4-BE49-F238E27FC236}">
                        <a16:creationId xmlns:a16="http://schemas.microsoft.com/office/drawing/2014/main" id="{CE6141D1-6CFE-9B8F-4902-C719933DA7D3}"/>
                      </a:ext>
                    </a:extLst>
                  </p:cNvPr>
                  <p:cNvCxnSpPr/>
                  <p:nvPr/>
                </p:nvCxnSpPr>
                <p:spPr>
                  <a:xfrm>
                    <a:off x="4355244" y="2640616"/>
                    <a:ext cx="3936319" cy="0"/>
                  </a:xfrm>
                  <a:prstGeom prst="straightConnector1">
                    <a:avLst/>
                  </a:prstGeom>
                  <a:ln w="12700">
                    <a:solidFill>
                      <a:schemeClr val="accent6"/>
                    </a:solidFill>
                    <a:prstDash val="dash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6" name="Straight Arrow Connector 45">
                    <a:extLst>
                      <a:ext uri="{FF2B5EF4-FFF2-40B4-BE49-F238E27FC236}">
                        <a16:creationId xmlns:a16="http://schemas.microsoft.com/office/drawing/2014/main" id="{7B6DAE56-1309-D3C1-0583-E96D07CC25D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 flipV="1">
                    <a:off x="6130762" y="2060010"/>
                    <a:ext cx="416776" cy="567227"/>
                  </a:xfrm>
                  <a:prstGeom prst="straightConnector1">
                    <a:avLst/>
                  </a:prstGeom>
                  <a:ln w="19050">
                    <a:solidFill>
                      <a:schemeClr val="accent1">
                        <a:lumMod val="60000"/>
                        <a:lumOff val="40000"/>
                      </a:schemeClr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49" name="TextBox 48">
                    <a:extLst>
                      <a:ext uri="{FF2B5EF4-FFF2-40B4-BE49-F238E27FC236}">
                        <a16:creationId xmlns:a16="http://schemas.microsoft.com/office/drawing/2014/main" id="{4ABF100E-0B69-074D-303E-91642D323018}"/>
                      </a:ext>
                    </a:extLst>
                  </p:cNvPr>
                  <p:cNvSpPr txBox="1"/>
                  <p:nvPr/>
                </p:nvSpPr>
                <p:spPr>
                  <a:xfrm>
                    <a:off x="6320154" y="2181801"/>
                    <a:ext cx="364639" cy="30777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l-GR" sz="14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</a:rPr>
                      <a:t>α</a:t>
                    </a:r>
                    <a:r>
                      <a:rPr lang="en-US" sz="1400" baseline="-250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</a:rPr>
                      <a:t>1</a:t>
                    </a:r>
                    <a:endParaRPr lang="en-US" sz="1400" dirty="0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</a:endParaRPr>
                  </a:p>
                </p:txBody>
              </p:sp>
              <p:cxnSp>
                <p:nvCxnSpPr>
                  <p:cNvPr id="54" name="Straight Arrow Connector 53">
                    <a:extLst>
                      <a:ext uri="{FF2B5EF4-FFF2-40B4-BE49-F238E27FC236}">
                        <a16:creationId xmlns:a16="http://schemas.microsoft.com/office/drawing/2014/main" id="{F6FA87C6-A90F-C6D3-5A4D-A76D900DEAC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6572092" y="2358039"/>
                    <a:ext cx="429242" cy="266549"/>
                  </a:xfrm>
                  <a:prstGeom prst="straightConnector1">
                    <a:avLst/>
                  </a:prstGeom>
                  <a:ln w="15875">
                    <a:solidFill>
                      <a:schemeClr val="accent6"/>
                    </a:solidFill>
                    <a:headEnd type="none"/>
                    <a:tailEnd type="triangle" w="sm" len="me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6" name="TextBox 55">
                    <a:extLst>
                      <a:ext uri="{FF2B5EF4-FFF2-40B4-BE49-F238E27FC236}">
                        <a16:creationId xmlns:a16="http://schemas.microsoft.com/office/drawing/2014/main" id="{8EB2EE2A-0FCB-4620-0339-316C91B5380C}"/>
                      </a:ext>
                    </a:extLst>
                  </p:cNvPr>
                  <p:cNvSpPr txBox="1"/>
                  <p:nvPr/>
                </p:nvSpPr>
                <p:spPr>
                  <a:xfrm>
                    <a:off x="6708809" y="2374489"/>
                    <a:ext cx="364639" cy="30777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l-GR" sz="1400" dirty="0">
                        <a:solidFill>
                          <a:schemeClr val="accent6"/>
                        </a:solidFill>
                      </a:rPr>
                      <a:t>α</a:t>
                    </a:r>
                    <a:endParaRPr lang="en-US" sz="1400" dirty="0">
                      <a:solidFill>
                        <a:schemeClr val="accent6"/>
                      </a:solidFill>
                    </a:endParaRPr>
                  </a:p>
                </p:txBody>
              </p:sp>
            </p:grpSp>
            <p:sp>
              <p:nvSpPr>
                <p:cNvPr id="59" name="TextBox 58">
                  <a:extLst>
                    <a:ext uri="{FF2B5EF4-FFF2-40B4-BE49-F238E27FC236}">
                      <a16:creationId xmlns:a16="http://schemas.microsoft.com/office/drawing/2014/main" id="{EBAAE995-3228-AE6A-E2A1-001C33FBCAD7}"/>
                    </a:ext>
                  </a:extLst>
                </p:cNvPr>
                <p:cNvSpPr txBox="1"/>
                <p:nvPr/>
              </p:nvSpPr>
              <p:spPr>
                <a:xfrm>
                  <a:off x="5646183" y="1154733"/>
                  <a:ext cx="30649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dirty="0">
                      <a:solidFill>
                        <a:schemeClr val="bg1">
                          <a:lumMod val="95000"/>
                        </a:schemeClr>
                      </a:solidFill>
                    </a:rPr>
                    <a:t>b</a:t>
                  </a:r>
                </a:p>
              </p:txBody>
            </p:sp>
            <p:sp>
              <p:nvSpPr>
                <p:cNvPr id="60" name="TextBox 59">
                  <a:extLst>
                    <a:ext uri="{FF2B5EF4-FFF2-40B4-BE49-F238E27FC236}">
                      <a16:creationId xmlns:a16="http://schemas.microsoft.com/office/drawing/2014/main" id="{29CAE38C-DA50-C690-CB56-97BDDFE25A55}"/>
                    </a:ext>
                  </a:extLst>
                </p:cNvPr>
                <p:cNvSpPr txBox="1"/>
                <p:nvPr/>
              </p:nvSpPr>
              <p:spPr>
                <a:xfrm>
                  <a:off x="7589025" y="2081135"/>
                  <a:ext cx="29527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dirty="0">
                      <a:solidFill>
                        <a:schemeClr val="bg1">
                          <a:lumMod val="95000"/>
                        </a:schemeClr>
                      </a:solidFill>
                    </a:rPr>
                    <a:t>a</a:t>
                  </a:r>
                </a:p>
              </p:txBody>
            </p:sp>
            <p:sp>
              <p:nvSpPr>
                <p:cNvPr id="61" name="TextBox 60">
                  <a:extLst>
                    <a:ext uri="{FF2B5EF4-FFF2-40B4-BE49-F238E27FC236}">
                      <a16:creationId xmlns:a16="http://schemas.microsoft.com/office/drawing/2014/main" id="{BAB041DE-578B-609B-4B41-784E7354D466}"/>
                    </a:ext>
                  </a:extLst>
                </p:cNvPr>
                <p:cNvSpPr txBox="1"/>
                <p:nvPr/>
              </p:nvSpPr>
              <p:spPr>
                <a:xfrm>
                  <a:off x="4728591" y="2119961"/>
                  <a:ext cx="29527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dirty="0">
                      <a:solidFill>
                        <a:schemeClr val="bg1">
                          <a:lumMod val="95000"/>
                        </a:schemeClr>
                      </a:solidFill>
                    </a:rPr>
                    <a:t>a</a:t>
                  </a:r>
                </a:p>
              </p:txBody>
            </p:sp>
            <p:sp>
              <p:nvSpPr>
                <p:cNvPr id="62" name="TextBox 61">
                  <a:extLst>
                    <a:ext uri="{FF2B5EF4-FFF2-40B4-BE49-F238E27FC236}">
                      <a16:creationId xmlns:a16="http://schemas.microsoft.com/office/drawing/2014/main" id="{F27020C5-EF70-2275-2853-F4A61DB51FF2}"/>
                    </a:ext>
                  </a:extLst>
                </p:cNvPr>
                <p:cNvSpPr txBox="1"/>
                <p:nvPr/>
              </p:nvSpPr>
              <p:spPr>
                <a:xfrm>
                  <a:off x="5674940" y="3871753"/>
                  <a:ext cx="30649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dirty="0">
                      <a:solidFill>
                        <a:schemeClr val="bg1">
                          <a:lumMod val="95000"/>
                        </a:schemeClr>
                      </a:solidFill>
                    </a:rPr>
                    <a:t>b</a:t>
                  </a:r>
                </a:p>
              </p:txBody>
            </p:sp>
          </p:grpSp>
        </p:grp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18504E7D-9BF7-CE54-25E9-CF3BD81ED5C4}"/>
                </a:ext>
              </a:extLst>
            </p:cNvPr>
            <p:cNvSpPr/>
            <p:nvPr/>
          </p:nvSpPr>
          <p:spPr>
            <a:xfrm>
              <a:off x="4819641" y="2620321"/>
              <a:ext cx="123011" cy="114809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rgbClr val="FF0000"/>
                </a:solidFill>
              </a:endParaRPr>
            </a:p>
          </p:txBody>
        </p:sp>
      </p:grp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574D1E-1EF8-6A26-195E-EF3703FA5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926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A84639-0F00-0087-F4FB-0B80A886C0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B98EC763-7039-AA99-EEF9-1F4DF0ACE261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B274086-7D4A-55B6-8B72-2721080FD864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036A2967-CF61-CF7D-AA89-CB4A5E7C460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4E9DD90-5236-07E6-55B5-C97700769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579CE32-2507-412E-E351-38E0D33663EC}"/>
              </a:ext>
            </a:extLst>
          </p:cNvPr>
          <p:cNvSpPr txBox="1"/>
          <p:nvPr/>
        </p:nvSpPr>
        <p:spPr>
          <a:xfrm>
            <a:off x="370305" y="40416"/>
            <a:ext cx="1817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BPM Analysis</a:t>
            </a:r>
            <a:endParaRPr lang="en-US" sz="2400" dirty="0">
              <a:latin typeface="+mj-lt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9E6B6C4-91F0-8FF0-9550-36D92E758098}"/>
              </a:ext>
            </a:extLst>
          </p:cNvPr>
          <p:cNvGrpSpPr/>
          <p:nvPr/>
        </p:nvGrpSpPr>
        <p:grpSpPr>
          <a:xfrm>
            <a:off x="117010" y="802871"/>
            <a:ext cx="4450842" cy="3927214"/>
            <a:chOff x="187532" y="379596"/>
            <a:chExt cx="5643590" cy="4979638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7891E7F8-B992-0B0A-2F4F-A1EA24A69857}"/>
                </a:ext>
              </a:extLst>
            </p:cNvPr>
            <p:cNvGrpSpPr/>
            <p:nvPr/>
          </p:nvGrpSpPr>
          <p:grpSpPr>
            <a:xfrm>
              <a:off x="187532" y="379596"/>
              <a:ext cx="5643590" cy="4979638"/>
              <a:chOff x="0" y="939181"/>
              <a:chExt cx="5643590" cy="4979638"/>
            </a:xfrm>
          </p:grpSpPr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id="{295202BD-6F0E-9DD6-02FE-6F7A9B9E5CE1}"/>
                  </a:ext>
                </a:extLst>
              </p:cNvPr>
              <p:cNvGrpSpPr/>
              <p:nvPr/>
            </p:nvGrpSpPr>
            <p:grpSpPr>
              <a:xfrm>
                <a:off x="0" y="939181"/>
                <a:ext cx="5643590" cy="4979638"/>
                <a:chOff x="6096000" y="624328"/>
                <a:chExt cx="5643590" cy="4979638"/>
              </a:xfrm>
            </p:grpSpPr>
            <p:pic>
              <p:nvPicPr>
                <p:cNvPr id="18" name="Picture 17">
                  <a:extLst>
                    <a:ext uri="{FF2B5EF4-FFF2-40B4-BE49-F238E27FC236}">
                      <a16:creationId xmlns:a16="http://schemas.microsoft.com/office/drawing/2014/main" id="{F04B2B88-C32F-F031-7427-36B591FE322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6096000" y="624328"/>
                  <a:ext cx="5643590" cy="4979638"/>
                </a:xfrm>
                <a:prstGeom prst="rect">
                  <a:avLst/>
                </a:prstGeom>
              </p:spPr>
            </p:pic>
            <p:sp>
              <p:nvSpPr>
                <p:cNvPr id="19" name="Oval 18">
                  <a:extLst>
                    <a:ext uri="{FF2B5EF4-FFF2-40B4-BE49-F238E27FC236}">
                      <a16:creationId xmlns:a16="http://schemas.microsoft.com/office/drawing/2014/main" id="{ABB3D86C-8D3F-B8E8-F3A4-CE7C84625441}"/>
                    </a:ext>
                  </a:extLst>
                </p:cNvPr>
                <p:cNvSpPr/>
                <p:nvPr/>
              </p:nvSpPr>
              <p:spPr>
                <a:xfrm>
                  <a:off x="8984168" y="2669495"/>
                  <a:ext cx="104444" cy="105339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0" name="TextBox 19">
                  <a:extLst>
                    <a:ext uri="{FF2B5EF4-FFF2-40B4-BE49-F238E27FC236}">
                      <a16:creationId xmlns:a16="http://schemas.microsoft.com/office/drawing/2014/main" id="{43D4D7FC-B682-1141-BA2B-ECD74ABB7283}"/>
                    </a:ext>
                  </a:extLst>
                </p:cNvPr>
                <p:cNvSpPr txBox="1"/>
                <p:nvPr/>
              </p:nvSpPr>
              <p:spPr>
                <a:xfrm>
                  <a:off x="6820313" y="946257"/>
                  <a:ext cx="1215483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400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Region I</a:t>
                  </a:r>
                </a:p>
              </p:txBody>
            </p:sp>
            <p:cxnSp>
              <p:nvCxnSpPr>
                <p:cNvPr id="22" name="Straight Connector 21">
                  <a:extLst>
                    <a:ext uri="{FF2B5EF4-FFF2-40B4-BE49-F238E27FC236}">
                      <a16:creationId xmlns:a16="http://schemas.microsoft.com/office/drawing/2014/main" id="{5F332AAC-F1E7-96B3-D82D-AF1916B4A38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052231" y="938253"/>
                  <a:ext cx="0" cy="4102873"/>
                </a:xfrm>
                <a:prstGeom prst="line">
                  <a:avLst/>
                </a:prstGeom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Straight Connector 22">
                  <a:extLst>
                    <a:ext uri="{FF2B5EF4-FFF2-40B4-BE49-F238E27FC236}">
                      <a16:creationId xmlns:a16="http://schemas.microsoft.com/office/drawing/2014/main" id="{52C75246-B13E-643D-A5D4-7A270ADC981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9579856" y="946257"/>
                  <a:ext cx="0" cy="4102873"/>
                </a:xfrm>
                <a:prstGeom prst="line">
                  <a:avLst/>
                </a:prstGeom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4" name="TextBox 23">
                  <a:extLst>
                    <a:ext uri="{FF2B5EF4-FFF2-40B4-BE49-F238E27FC236}">
                      <a16:creationId xmlns:a16="http://schemas.microsoft.com/office/drawing/2014/main" id="{F7C903BA-E9BE-210B-4771-8393CA65994F}"/>
                    </a:ext>
                  </a:extLst>
                </p:cNvPr>
                <p:cNvSpPr txBox="1"/>
                <p:nvPr/>
              </p:nvSpPr>
              <p:spPr>
                <a:xfrm>
                  <a:off x="8225070" y="951892"/>
                  <a:ext cx="1215483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400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Region II</a:t>
                  </a:r>
                </a:p>
              </p:txBody>
            </p:sp>
            <p:sp>
              <p:nvSpPr>
                <p:cNvPr id="25" name="TextBox 24">
                  <a:extLst>
                    <a:ext uri="{FF2B5EF4-FFF2-40B4-BE49-F238E27FC236}">
                      <a16:creationId xmlns:a16="http://schemas.microsoft.com/office/drawing/2014/main" id="{99480B49-C2EF-4833-50E0-13105735F972}"/>
                    </a:ext>
                  </a:extLst>
                </p:cNvPr>
                <p:cNvSpPr txBox="1"/>
                <p:nvPr/>
              </p:nvSpPr>
              <p:spPr>
                <a:xfrm>
                  <a:off x="9615594" y="951891"/>
                  <a:ext cx="1215483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400" dirty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Region I</a:t>
                  </a:r>
                </a:p>
              </p:txBody>
            </p:sp>
          </p:grp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65C17077-A624-E851-2994-E1324A597C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4313" y="3037017"/>
                <a:ext cx="4010764" cy="0"/>
              </a:xfrm>
              <a:prstGeom prst="line">
                <a:avLst/>
              </a:prstGeom>
              <a:ln w="12700">
                <a:solidFill>
                  <a:schemeClr val="accent1">
                    <a:lumMod val="40000"/>
                    <a:lumOff val="60000"/>
                  </a:schemeClr>
                </a:solidFill>
                <a:prstDash val="das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456B188E-AF56-020C-E07E-C515BBCB2A83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945209" y="2698607"/>
                <a:ext cx="628090" cy="336422"/>
              </a:xfrm>
              <a:prstGeom prst="line">
                <a:avLst/>
              </a:prstGeom>
              <a:ln w="12700">
                <a:solidFill>
                  <a:schemeClr val="accent1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EF71C499-3AD6-2E16-1BE2-FAE8D021437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38949" y="1568887"/>
                <a:ext cx="1441" cy="3747149"/>
              </a:xfrm>
              <a:prstGeom prst="line">
                <a:avLst/>
              </a:prstGeom>
              <a:ln w="12700">
                <a:solidFill>
                  <a:schemeClr val="accent3">
                    <a:lumMod val="40000"/>
                    <a:lumOff val="60000"/>
                  </a:schemeClr>
                </a:solidFill>
                <a:prstDash val="dash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37C23CB7-CAAB-D58B-57BE-75E981B89480}"/>
                  </a:ext>
                </a:extLst>
              </p:cNvPr>
              <p:cNvSpPr txBox="1"/>
              <p:nvPr/>
            </p:nvSpPr>
            <p:spPr>
              <a:xfrm>
                <a:off x="2607823" y="2350355"/>
                <a:ext cx="33855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l-GR" sz="1400" dirty="0">
                    <a:solidFill>
                      <a:schemeClr val="accent3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</a:t>
                </a:r>
                <a:r>
                  <a:rPr lang="el-GR" sz="1400" baseline="-25000" dirty="0">
                    <a:solidFill>
                      <a:schemeClr val="accent3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endParaRPr lang="en-US" sz="1400" dirty="0">
                  <a:solidFill>
                    <a:schemeClr val="accent3">
                      <a:lumMod val="40000"/>
                      <a:lumOff val="6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7E907623-56E7-B4C1-2B5B-30A4D6F7A29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2431969" y="2309880"/>
                <a:ext cx="509704" cy="731770"/>
              </a:xfrm>
              <a:prstGeom prst="line">
                <a:avLst/>
              </a:prstGeom>
              <a:ln w="12700">
                <a:solidFill>
                  <a:schemeClr val="accent3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339990E-468F-36A8-BE76-7319A9CDA64A}"/>
                  </a:ext>
                </a:extLst>
              </p:cNvPr>
              <p:cNvSpPr txBox="1"/>
              <p:nvPr/>
            </p:nvSpPr>
            <p:spPr>
              <a:xfrm>
                <a:off x="3167518" y="2688047"/>
                <a:ext cx="429281" cy="39025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l-GR" sz="14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</a:t>
                </a:r>
                <a:r>
                  <a:rPr lang="el-GR" sz="1400" baseline="-250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endParaRPr lang="en-US" sz="1400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D166825A-E3B9-8E24-7345-800DCB7FB334}"/>
                </a:ext>
              </a:extLst>
            </p:cNvPr>
            <p:cNvSpPr txBox="1"/>
            <p:nvPr/>
          </p:nvSpPr>
          <p:spPr>
            <a:xfrm>
              <a:off x="2541412" y="2039786"/>
              <a:ext cx="30328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chemeClr val="accent3">
                      <a:lumMod val="40000"/>
                      <a:lumOff val="6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r</a:t>
              </a:r>
              <a:r>
                <a:rPr lang="el-GR" sz="1400" baseline="-25000" dirty="0">
                  <a:solidFill>
                    <a:schemeClr val="accent3">
                      <a:lumMod val="40000"/>
                      <a:lumOff val="6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US" sz="1400" dirty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BA14FF2F-0D83-5AA3-70EB-3CC5CC3EEB16}"/>
                </a:ext>
              </a:extLst>
            </p:cNvPr>
            <p:cNvSpPr txBox="1"/>
            <p:nvPr/>
          </p:nvSpPr>
          <p:spPr>
            <a:xfrm>
              <a:off x="3221040" y="1932465"/>
              <a:ext cx="30328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r</a:t>
              </a:r>
              <a:r>
                <a:rPr lang="en-US" sz="1400" baseline="-25000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endParaRPr lang="en-US" sz="1400" dirty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CCDCE5C-5C64-AC9C-B21E-057D4ED578A9}"/>
                  </a:ext>
                </a:extLst>
              </p:cNvPr>
              <p:cNvSpPr txBox="1"/>
              <p:nvPr/>
            </p:nvSpPr>
            <p:spPr>
              <a:xfrm>
                <a:off x="4438452" y="2228394"/>
                <a:ext cx="4415590" cy="43992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b="0" i="1" smtClean="0">
                          <a:latin typeface="Cambria Math" panose="02040503050406030204" pitchFamily="18" charset="0"/>
                        </a:rPr>
                        <m:t>𝐼</m:t>
                      </m:r>
                      <m:d>
                        <m:d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  <m:t>α</m:t>
                              </m:r>
                            </m:e>
                            <m:sub>
                              <m: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1400" b="0" i="0" smtClean="0">
                                  <a:latin typeface="Cambria Math" panose="02040503050406030204" pitchFamily="18" charset="0"/>
                                </a:rPr>
                                <m:t>r</m:t>
                              </m:r>
                            </m:e>
                            <m:sub>
                              <m:r>
                                <a:rPr lang="en-US" sz="14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1400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e>
                        <m:sup>
                          <m: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1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1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400">
                                      <a:latin typeface="Cambria Math" panose="02040503050406030204" pitchFamily="18" charset="0"/>
                                    </a:rPr>
                                    <m:t>A</m:t>
                                  </m:r>
                                </m:e>
                                <m:sub>
                                  <m:r>
                                    <a:rPr lang="en-US" sz="140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1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400">
                                      <a:latin typeface="Cambria Math" panose="02040503050406030204" pitchFamily="18" charset="0"/>
                                    </a:rPr>
                                    <m:t>r</m:t>
                                  </m:r>
                                </m:e>
                                <m:sub>
                                  <m:r>
                                    <a:rPr lang="en-US" sz="140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  <m:rad>
                            <m:radPr>
                              <m:degHide m:val="on"/>
                              <m:ctrlPr>
                                <a:rPr lang="en-US" sz="14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1400" i="1">
                                  <a:latin typeface="Cambria Math" panose="02040503050406030204" pitchFamily="18" charset="0"/>
                                </a:rPr>
                                <m:t>1+3</m:t>
                              </m:r>
                              <m:func>
                                <m:funcPr>
                                  <m:ctrlPr>
                                    <a:rPr lang="en-US" sz="1400" i="1">
                                      <a:latin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sSup>
                                    <m:sSupPr>
                                      <m:ctrlP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sz="1400">
                                          <a:latin typeface="Cambria Math" panose="02040503050406030204" pitchFamily="18" charset="0"/>
                                        </a:rPr>
                                        <m:t>cos</m:t>
                                      </m:r>
                                    </m:e>
                                    <m:sup>
                                      <m: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fName>
                                <m:e>
                                  <m:d>
                                    <m:dPr>
                                      <m:ctrlP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en-US" sz="1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1400" i="1">
                                              <a:latin typeface="Cambria Math" panose="02040503050406030204" pitchFamily="18" charset="0"/>
                                            </a:rPr>
                                            <m:t>𝛼</m:t>
                                          </m:r>
                                        </m:e>
                                        <m:sub>
                                          <m:r>
                                            <a:rPr lang="en-US" sz="1400" i="1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</m:sub>
                                      </m:sSub>
                                    </m:e>
                                  </m:d>
                                </m:e>
                              </m:func>
                            </m:e>
                          </m:rad>
                        </m:e>
                      </m:d>
                    </m:oMath>
                  </m:oMathPara>
                </a14:m>
                <a:endParaRPr lang="en-US" sz="1400" b="0" dirty="0"/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ECCDCE5C-5C64-AC9C-B21E-057D4ED578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8452" y="2228394"/>
                <a:ext cx="4415590" cy="439929"/>
              </a:xfrm>
              <a:prstGeom prst="rect">
                <a:avLst/>
              </a:prstGeom>
              <a:blipFill>
                <a:blip r:embed="rId4"/>
                <a:stretch>
                  <a:fillRect t="-2778" b="-8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76BC9BD5-F816-80C5-97CF-49E29E046CCA}"/>
                  </a:ext>
                </a:extLst>
              </p:cNvPr>
              <p:cNvSpPr txBox="1"/>
              <p:nvPr/>
            </p:nvSpPr>
            <p:spPr>
              <a:xfrm>
                <a:off x="4438452" y="2900148"/>
                <a:ext cx="4415590" cy="43992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b="0" i="1" smtClean="0">
                          <a:latin typeface="Cambria Math" panose="02040503050406030204" pitchFamily="18" charset="0"/>
                        </a:rPr>
                        <m:t>𝐼</m:t>
                      </m:r>
                      <m:d>
                        <m:d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  <m:t>α</m:t>
                              </m:r>
                            </m:e>
                            <m:sub>
                              <m: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1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1400" b="0" i="0" smtClean="0">
                                  <a:latin typeface="Cambria Math" panose="02040503050406030204" pitchFamily="18" charset="0"/>
                                </a:rPr>
                                <m:t>r</m:t>
                              </m:r>
                            </m:e>
                            <m:sub>
                              <m:r>
                                <a:rPr lang="en-US" sz="14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1400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e>
                        <m:sup>
                          <m: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1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1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400">
                                      <a:latin typeface="Cambria Math" panose="02040503050406030204" pitchFamily="18" charset="0"/>
                                    </a:rPr>
                                    <m:t>A</m:t>
                                  </m:r>
                                </m:e>
                                <m:sub>
                                  <m:r>
                                    <a:rPr lang="en-US" sz="140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1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400">
                                      <a:latin typeface="Cambria Math" panose="02040503050406030204" pitchFamily="18" charset="0"/>
                                    </a:rPr>
                                    <m:t>r</m:t>
                                  </m:r>
                                </m:e>
                                <m:sub>
                                  <m:r>
                                    <a:rPr lang="en-US" sz="140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den>
                          </m:f>
                          <m:rad>
                            <m:radPr>
                              <m:degHide m:val="on"/>
                              <m:ctrlPr>
                                <a:rPr lang="en-US" sz="14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1400" i="1">
                                  <a:latin typeface="Cambria Math" panose="02040503050406030204" pitchFamily="18" charset="0"/>
                                </a:rPr>
                                <m:t>1+3</m:t>
                              </m:r>
                              <m:func>
                                <m:funcPr>
                                  <m:ctrlPr>
                                    <a:rPr lang="en-US" sz="1400" i="1">
                                      <a:latin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sSup>
                                    <m:sSupPr>
                                      <m:ctrlP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sz="1400">
                                          <a:latin typeface="Cambria Math" panose="02040503050406030204" pitchFamily="18" charset="0"/>
                                        </a:rPr>
                                        <m:t>sin</m:t>
                                      </m:r>
                                    </m:e>
                                    <m:sup>
                                      <m: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fName>
                                <m:e>
                                  <m:d>
                                    <m:dPr>
                                      <m:ctrlP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en-US" sz="1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1400" i="1">
                                              <a:latin typeface="Cambria Math" panose="02040503050406030204" pitchFamily="18" charset="0"/>
                                            </a:rPr>
                                            <m:t>𝛼</m:t>
                                          </m:r>
                                        </m:e>
                                        <m:sub>
                                          <m:r>
                                            <a:rPr lang="en-US" sz="1400" i="1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</m:sub>
                                      </m:sSub>
                                    </m:e>
                                  </m:d>
                                </m:e>
                              </m:func>
                            </m:e>
                          </m:rad>
                        </m:e>
                      </m:d>
                    </m:oMath>
                  </m:oMathPara>
                </a14:m>
                <a:endParaRPr lang="en-US" sz="1400" b="0" dirty="0"/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76BC9BD5-F816-80C5-97CF-49E29E046C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8452" y="2900148"/>
                <a:ext cx="4415590" cy="439929"/>
              </a:xfrm>
              <a:prstGeom prst="rect">
                <a:avLst/>
              </a:prstGeom>
              <a:blipFill>
                <a:blip r:embed="rId5"/>
                <a:stretch>
                  <a:fillRect t="-2778" b="-8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A45865B-C200-8157-1B8B-8F3482147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9101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599A3A-3207-6308-402D-3D52C72B1D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48FE2341-2F6D-1759-E79D-C774A39F54A2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611991A-4194-FACB-23E2-7537E58A8F04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1474B957-70D2-AF4B-B80B-F944134ACE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26038AF-76CC-2C87-8355-5A373E884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408DBE2-ADDE-7ADA-BCDF-62BD617571E4}"/>
              </a:ext>
            </a:extLst>
          </p:cNvPr>
          <p:cNvSpPr txBox="1"/>
          <p:nvPr/>
        </p:nvSpPr>
        <p:spPr>
          <a:xfrm>
            <a:off x="370305" y="40416"/>
            <a:ext cx="42247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Signal Ringing for Short Bunches </a:t>
            </a:r>
            <a:endParaRPr lang="en-US" sz="2400" dirty="0"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E1E2B9-F670-D230-6470-65157DCFED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158" y="765810"/>
            <a:ext cx="4558995" cy="361188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3A24BC1-E9FE-6143-9499-FF7B8FF3FC6C}"/>
              </a:ext>
            </a:extLst>
          </p:cNvPr>
          <p:cNvSpPr txBox="1"/>
          <p:nvPr/>
        </p:nvSpPr>
        <p:spPr>
          <a:xfrm>
            <a:off x="5294078" y="1008276"/>
            <a:ext cx="362817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1600" dirty="0"/>
              <a:t>Shorter electron bunches correspond to higher THz frequencies. For </a:t>
            </a:r>
            <a:r>
              <a:rPr lang="en-US" sz="1600" dirty="0" err="1"/>
              <a:t>GaP</a:t>
            </a:r>
            <a:r>
              <a:rPr lang="en-US" sz="1600" dirty="0"/>
              <a:t> the cutoff is ~ 10 THz due to the phase velocity mismatch. </a:t>
            </a:r>
          </a:p>
          <a:p>
            <a:pPr marL="285750" indent="-285750">
              <a:buFontTx/>
              <a:buChar char="-"/>
            </a:pPr>
            <a:endParaRPr lang="en-US" sz="1600" dirty="0"/>
          </a:p>
          <a:p>
            <a:pPr marL="285750" indent="-285750">
              <a:buFontTx/>
              <a:buChar char="-"/>
            </a:pPr>
            <a:r>
              <a:rPr lang="en-US" sz="1600" dirty="0"/>
              <a:t>This is better than </a:t>
            </a:r>
            <a:r>
              <a:rPr lang="en-US" sz="1600" dirty="0" err="1"/>
              <a:t>ZnTe</a:t>
            </a:r>
            <a:r>
              <a:rPr lang="en-US" sz="1600" dirty="0"/>
              <a:t>, but there is also the trade off, of lower signal.</a:t>
            </a:r>
          </a:p>
          <a:p>
            <a:pPr marL="285750" indent="-285750">
              <a:buFontTx/>
              <a:buChar char="-"/>
            </a:pPr>
            <a:endParaRPr lang="en-US" sz="1600" dirty="0"/>
          </a:p>
          <a:p>
            <a:pPr marL="285750" indent="-285750">
              <a:buFontTx/>
              <a:buChar char="-"/>
            </a:pPr>
            <a:r>
              <a:rPr lang="en-US" sz="1600" dirty="0"/>
              <a:t>The phase mismatch can cause ringing in the signal -&gt; worse TOA resolution.</a:t>
            </a:r>
          </a:p>
          <a:p>
            <a:pPr marL="285750" indent="-285750">
              <a:buFontTx/>
              <a:buChar char="-"/>
            </a:pPr>
            <a:endParaRPr lang="en-US" sz="1600" dirty="0"/>
          </a:p>
          <a:p>
            <a:pPr marL="285750" indent="-285750">
              <a:buFontTx/>
              <a:buChar char="-"/>
            </a:pPr>
            <a:r>
              <a:rPr lang="en-US" sz="1600" dirty="0"/>
              <a:t>For FACET-II 100 </a:t>
            </a:r>
            <a:r>
              <a:rPr lang="el-GR" sz="1600" dirty="0"/>
              <a:t>μ</a:t>
            </a:r>
            <a:r>
              <a:rPr lang="en-US" sz="1600" dirty="0"/>
              <a:t>m </a:t>
            </a:r>
            <a:r>
              <a:rPr lang="en-US" sz="1600" dirty="0" err="1"/>
              <a:t>GaP</a:t>
            </a:r>
            <a:r>
              <a:rPr lang="en-US" sz="1600" dirty="0"/>
              <a:t> is optimal. </a:t>
            </a:r>
          </a:p>
          <a:p>
            <a:pPr marL="285750" indent="-285750">
              <a:buFontTx/>
              <a:buChar char="-"/>
            </a:pPr>
            <a:endParaRPr lang="en-US" sz="16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270DB91-FB78-0974-82A4-B392292B3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1699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5B46EC-1396-7FE4-081E-BDC7145EB7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B17A38B4-8730-9920-A201-23569C4FCDFE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03904D2-392B-C2C1-3009-4C596EDE3441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CFADAA10-1768-7A82-170C-336CCC89544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217BE2F7-AD38-367C-676B-9D1116D68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293F946-DB4F-1A21-F780-A4C3EC2A1786}"/>
              </a:ext>
            </a:extLst>
          </p:cNvPr>
          <p:cNvSpPr txBox="1"/>
          <p:nvPr/>
        </p:nvSpPr>
        <p:spPr>
          <a:xfrm>
            <a:off x="370305" y="40416"/>
            <a:ext cx="55701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Study of Longitudinal Separation Resolution</a:t>
            </a:r>
            <a:endParaRPr lang="en-US" sz="2400" dirty="0">
              <a:latin typeface="+mj-lt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4D6E7C3-F833-6DAE-8045-FCBB7DDF5575}"/>
              </a:ext>
            </a:extLst>
          </p:cNvPr>
          <p:cNvGraphicFramePr>
            <a:graphicFrameLocks noGrp="1"/>
          </p:cNvGraphicFramePr>
          <p:nvPr/>
        </p:nvGraphicFramePr>
        <p:xfrm>
          <a:off x="5461976" y="938089"/>
          <a:ext cx="3053374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5552">
                  <a:extLst>
                    <a:ext uri="{9D8B030D-6E8A-4147-A177-3AD203B41FA5}">
                      <a16:colId xmlns:a16="http://schemas.microsoft.com/office/drawing/2014/main" val="2293141250"/>
                    </a:ext>
                  </a:extLst>
                </a:gridCol>
                <a:gridCol w="1107822">
                  <a:extLst>
                    <a:ext uri="{9D8B030D-6E8A-4147-A177-3AD203B41FA5}">
                      <a16:colId xmlns:a16="http://schemas.microsoft.com/office/drawing/2014/main" val="420344488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300" b="0" dirty="0">
                          <a:solidFill>
                            <a:schemeClr val="tx1"/>
                          </a:solidFill>
                        </a:rPr>
                        <a:t>Actual Bunch Separation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0" dirty="0">
                          <a:solidFill>
                            <a:schemeClr val="tx1"/>
                          </a:solidFill>
                        </a:rPr>
                        <a:t>Fit 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10445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400 fs</a:t>
                      </a: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397 fs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18367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405 fs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402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7819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410 fs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407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24589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415 fs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412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10746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420 fs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418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8583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425 fs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422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9395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430 fs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428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1058742"/>
                  </a:ext>
                </a:extLst>
              </a:tr>
            </a:tbl>
          </a:graphicData>
        </a:graphic>
      </p:graphicFrame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30E8E58-EE70-9CAF-85FA-F0C674EB4440}"/>
              </a:ext>
            </a:extLst>
          </p:cNvPr>
          <p:cNvCxnSpPr>
            <a:cxnSpLocks/>
          </p:cNvCxnSpPr>
          <p:nvPr/>
        </p:nvCxnSpPr>
        <p:spPr>
          <a:xfrm>
            <a:off x="5461976" y="1246946"/>
            <a:ext cx="3053374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9805FDF-0F20-E8D6-1408-461585693A35}"/>
              </a:ext>
            </a:extLst>
          </p:cNvPr>
          <p:cNvSpPr txBox="1"/>
          <p:nvPr/>
        </p:nvSpPr>
        <p:spPr>
          <a:xfrm>
            <a:off x="5639819" y="4044389"/>
            <a:ext cx="28755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~ 3 fs resolution with 15 % noise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D57F44-C012-885E-8B55-559D1F0A55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102" y="938089"/>
            <a:ext cx="4317673" cy="3338407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527E85-9CA8-7724-C507-0956BA0B1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5473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6C8526-4BA4-BE89-B496-9A8611102F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9496F46E-3B1D-C2BE-52F8-8FA9A18D88A4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EF70F06-7326-7AEC-3DBC-7C9B25E65EE2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7E6B0937-93D6-512F-BD40-814FF8E0ECD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6B58B8E-3125-ACCA-A534-B00FEE0E7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3724F77-9FF4-C730-2399-F9FE84963CA1}"/>
              </a:ext>
            </a:extLst>
          </p:cNvPr>
          <p:cNvSpPr txBox="1"/>
          <p:nvPr/>
        </p:nvSpPr>
        <p:spPr>
          <a:xfrm>
            <a:off x="370305" y="40416"/>
            <a:ext cx="38248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Study of Low Charge Bunches</a:t>
            </a:r>
            <a:endParaRPr lang="en-US" sz="2400" dirty="0">
              <a:latin typeface="+mj-lt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9DB0524-980C-F246-B33A-EE138DB07D3C}"/>
              </a:ext>
            </a:extLst>
          </p:cNvPr>
          <p:cNvGraphicFramePr>
            <a:graphicFrameLocks noGrp="1"/>
          </p:cNvGraphicFramePr>
          <p:nvPr/>
        </p:nvGraphicFramePr>
        <p:xfrm>
          <a:off x="3853688" y="1346179"/>
          <a:ext cx="5208524" cy="23139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9601">
                  <a:extLst>
                    <a:ext uri="{9D8B030D-6E8A-4147-A177-3AD203B41FA5}">
                      <a16:colId xmlns:a16="http://schemas.microsoft.com/office/drawing/2014/main" val="2293141250"/>
                    </a:ext>
                  </a:extLst>
                </a:gridCol>
                <a:gridCol w="574421">
                  <a:extLst>
                    <a:ext uri="{9D8B030D-6E8A-4147-A177-3AD203B41FA5}">
                      <a16:colId xmlns:a16="http://schemas.microsoft.com/office/drawing/2014/main" val="4203444884"/>
                    </a:ext>
                  </a:extLst>
                </a:gridCol>
                <a:gridCol w="850572">
                  <a:extLst>
                    <a:ext uri="{9D8B030D-6E8A-4147-A177-3AD203B41FA5}">
                      <a16:colId xmlns:a16="http://schemas.microsoft.com/office/drawing/2014/main" val="2046593496"/>
                    </a:ext>
                  </a:extLst>
                </a:gridCol>
                <a:gridCol w="898497">
                  <a:extLst>
                    <a:ext uri="{9D8B030D-6E8A-4147-A177-3AD203B41FA5}">
                      <a16:colId xmlns:a16="http://schemas.microsoft.com/office/drawing/2014/main" val="3489038302"/>
                    </a:ext>
                  </a:extLst>
                </a:gridCol>
                <a:gridCol w="811033">
                  <a:extLst>
                    <a:ext uri="{9D8B030D-6E8A-4147-A177-3AD203B41FA5}">
                      <a16:colId xmlns:a16="http://schemas.microsoft.com/office/drawing/2014/main" val="2135524741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689041277"/>
                    </a:ext>
                  </a:extLst>
                </a:gridCol>
              </a:tblGrid>
              <a:tr h="292151">
                <a:tc>
                  <a:txBody>
                    <a:bodyPr/>
                    <a:lstStyle/>
                    <a:p>
                      <a:pPr algn="l"/>
                      <a:r>
                        <a:rPr lang="en-US" sz="1000" b="0" dirty="0">
                          <a:solidFill>
                            <a:schemeClr val="tx1"/>
                          </a:solidFill>
                        </a:rPr>
                        <a:t>Bunch Charge (</a:t>
                      </a:r>
                      <a:r>
                        <a:rPr lang="en-US" sz="1000" b="0" dirty="0" err="1">
                          <a:solidFill>
                            <a:schemeClr val="tx1"/>
                          </a:solidFill>
                        </a:rPr>
                        <a:t>pC</a:t>
                      </a:r>
                      <a:r>
                        <a:rPr lang="en-US" sz="1000" b="0" dirty="0">
                          <a:solidFill>
                            <a:schemeClr val="tx1"/>
                          </a:solidFill>
                        </a:rPr>
                        <a:t>)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</a:rPr>
                        <a:t>Fit (fs)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</a:rPr>
                        <a:t> Drive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</a:rPr>
                        <a:t>Witness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</a:rPr>
                        <a:t>Drive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</a:rPr>
                        <a:t>Witness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1044567"/>
                  </a:ext>
                </a:extLst>
              </a:tr>
              <a:tr h="253588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800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447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450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350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1836773"/>
                  </a:ext>
                </a:extLst>
              </a:tr>
              <a:tr h="25737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700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447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300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230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7819232"/>
                  </a:ext>
                </a:extLst>
              </a:tr>
              <a:tr h="261152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600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447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260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200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2458923"/>
                  </a:ext>
                </a:extLst>
              </a:tr>
              <a:tr h="257214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500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447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190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150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1074600"/>
                  </a:ext>
                </a:extLst>
              </a:tr>
              <a:tr h="260996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400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448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100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858309"/>
                  </a:ext>
                </a:extLst>
              </a:tr>
              <a:tr h="231997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300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448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70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9395799"/>
                  </a:ext>
                </a:extLst>
              </a:tr>
              <a:tr h="231997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200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450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50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50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1058742"/>
                  </a:ext>
                </a:extLst>
              </a:tr>
              <a:tr h="231997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100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440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0.5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0.1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034028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39B10CF-769F-77AE-AF17-3EE83E93A2E1}"/>
              </a:ext>
            </a:extLst>
          </p:cNvPr>
          <p:cNvSpPr txBox="1"/>
          <p:nvPr/>
        </p:nvSpPr>
        <p:spPr>
          <a:xfrm>
            <a:off x="5986506" y="1035704"/>
            <a:ext cx="94288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Lineout SNR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05A613-35F8-2861-B8D7-B7B4EE29FFB0}"/>
              </a:ext>
            </a:extLst>
          </p:cNvPr>
          <p:cNvSpPr txBox="1"/>
          <p:nvPr/>
        </p:nvSpPr>
        <p:spPr>
          <a:xfrm>
            <a:off x="7338663" y="1035706"/>
            <a:ext cx="17235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Azimuthal Summing SNR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1087081-9580-2E23-B98B-2330CD44A0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04" y="1143000"/>
            <a:ext cx="3568700" cy="285750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63AE9F1-DDE5-FF82-2BA0-2F4C36E73D6F}"/>
              </a:ext>
            </a:extLst>
          </p:cNvPr>
          <p:cNvCxnSpPr>
            <a:cxnSpLocks/>
          </p:cNvCxnSpPr>
          <p:nvPr/>
        </p:nvCxnSpPr>
        <p:spPr>
          <a:xfrm>
            <a:off x="3853688" y="1612706"/>
            <a:ext cx="5208524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F679781-F8F4-FC50-9146-8CA81D73EE33}"/>
              </a:ext>
            </a:extLst>
          </p:cNvPr>
          <p:cNvSpPr txBox="1"/>
          <p:nvPr/>
        </p:nvSpPr>
        <p:spPr>
          <a:xfrm>
            <a:off x="4748062" y="1036692"/>
            <a:ext cx="10338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Actual: 450 fs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D245C20-1841-171A-5EBF-6001027A989A}"/>
              </a:ext>
            </a:extLst>
          </p:cNvPr>
          <p:cNvSpPr txBox="1"/>
          <p:nvPr/>
        </p:nvSpPr>
        <p:spPr>
          <a:xfrm>
            <a:off x="1148246" y="3977953"/>
            <a:ext cx="13358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5% noise at 800pC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53CE3C-150D-AF54-0222-DD22CC3A8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57801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1CAA46-BBE7-C94F-48F7-4A80A2F9F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216C4F59-8B4A-E120-472C-067B5BC49637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D7C654D-233B-4784-CE2E-6D36F961A798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7B7EA9D4-B595-6D4F-F954-FC97AF0449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5C73C8E-DC62-F203-DC8A-5DE720BEF2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B27CAEE-9028-7A0F-29F5-A82C2C4C112F}"/>
              </a:ext>
            </a:extLst>
          </p:cNvPr>
          <p:cNvSpPr txBox="1"/>
          <p:nvPr/>
        </p:nvSpPr>
        <p:spPr>
          <a:xfrm>
            <a:off x="370305" y="40416"/>
            <a:ext cx="36795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Phase Retardation of Crystal </a:t>
            </a:r>
            <a:endParaRPr lang="en-US" sz="2400" dirty="0">
              <a:latin typeface="+mj-lt"/>
            </a:endParaRPr>
          </a:p>
        </p:txBody>
      </p:sp>
      <p:grpSp>
        <p:nvGrpSpPr>
          <p:cNvPr id="66" name="Group 65">
            <a:extLst>
              <a:ext uri="{FF2B5EF4-FFF2-40B4-BE49-F238E27FC236}">
                <a16:creationId xmlns:a16="http://schemas.microsoft.com/office/drawing/2014/main" id="{7908E0D5-5793-774E-5421-6BEA39803FB8}"/>
              </a:ext>
            </a:extLst>
          </p:cNvPr>
          <p:cNvGrpSpPr/>
          <p:nvPr/>
        </p:nvGrpSpPr>
        <p:grpSpPr>
          <a:xfrm>
            <a:off x="251460" y="1005840"/>
            <a:ext cx="4599123" cy="3300984"/>
            <a:chOff x="251460" y="1005840"/>
            <a:chExt cx="4599123" cy="3300984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6504B8E9-57A2-F4E3-A2DC-904BDBE87DA1}"/>
                </a:ext>
              </a:extLst>
            </p:cNvPr>
            <p:cNvCxnSpPr>
              <a:cxnSpLocks/>
            </p:cNvCxnSpPr>
            <p:nvPr/>
          </p:nvCxnSpPr>
          <p:spPr>
            <a:xfrm>
              <a:off x="1993392" y="1005840"/>
              <a:ext cx="0" cy="3300984"/>
            </a:xfrm>
            <a:prstGeom prst="line">
              <a:avLst/>
            </a:prstGeom>
            <a:ln w="19050">
              <a:solidFill>
                <a:schemeClr val="tx1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611DE54E-DF9A-430B-0485-363BD6563A9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51460" y="2731008"/>
              <a:ext cx="3483864" cy="0"/>
            </a:xfrm>
            <a:prstGeom prst="line">
              <a:avLst/>
            </a:prstGeom>
            <a:ln w="19050">
              <a:solidFill>
                <a:schemeClr val="tx1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34840549-E313-FA91-7890-9D3646C7316D}"/>
                </a:ext>
              </a:extLst>
            </p:cNvPr>
            <p:cNvSpPr/>
            <p:nvPr/>
          </p:nvSpPr>
          <p:spPr>
            <a:xfrm>
              <a:off x="2468649" y="2299454"/>
              <a:ext cx="958524" cy="877824"/>
            </a:xfrm>
            <a:prstGeom prst="rect">
              <a:avLst/>
            </a:prstGeom>
            <a:solidFill>
              <a:schemeClr val="accent2">
                <a:lumMod val="40000"/>
                <a:lumOff val="60000"/>
                <a:alpha val="70468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342FC4A7-9B46-B1FA-484F-DEA86B1C40B9}"/>
                </a:ext>
              </a:extLst>
            </p:cNvPr>
            <p:cNvSpPr/>
            <p:nvPr/>
          </p:nvSpPr>
          <p:spPr>
            <a:xfrm>
              <a:off x="1510125" y="1409821"/>
              <a:ext cx="958524" cy="877824"/>
            </a:xfrm>
            <a:prstGeom prst="rect">
              <a:avLst/>
            </a:prstGeom>
            <a:solidFill>
              <a:schemeClr val="accent2">
                <a:lumMod val="40000"/>
                <a:lumOff val="60000"/>
                <a:alpha val="70468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F3C2563D-A6C1-96C0-D16F-45E851788FC1}"/>
                </a:ext>
              </a:extLst>
            </p:cNvPr>
            <p:cNvSpPr/>
            <p:nvPr/>
          </p:nvSpPr>
          <p:spPr>
            <a:xfrm>
              <a:off x="1510125" y="3179943"/>
              <a:ext cx="958524" cy="877824"/>
            </a:xfrm>
            <a:prstGeom prst="rect">
              <a:avLst/>
            </a:prstGeom>
            <a:solidFill>
              <a:schemeClr val="accent2">
                <a:lumMod val="40000"/>
                <a:lumOff val="60000"/>
                <a:alpha val="70468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3FD9856A-A868-A654-0252-941CD68F286A}"/>
                </a:ext>
              </a:extLst>
            </p:cNvPr>
            <p:cNvSpPr/>
            <p:nvPr/>
          </p:nvSpPr>
          <p:spPr>
            <a:xfrm>
              <a:off x="551601" y="2299454"/>
              <a:ext cx="958524" cy="877824"/>
            </a:xfrm>
            <a:prstGeom prst="rect">
              <a:avLst/>
            </a:prstGeom>
            <a:solidFill>
              <a:schemeClr val="accent2">
                <a:lumMod val="40000"/>
                <a:lumOff val="60000"/>
                <a:alpha val="70468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D426F5AB-BA25-4531-FA00-6EDCE8428ED2}"/>
                </a:ext>
              </a:extLst>
            </p:cNvPr>
            <p:cNvSpPr/>
            <p:nvPr/>
          </p:nvSpPr>
          <p:spPr>
            <a:xfrm>
              <a:off x="2112264" y="2468880"/>
              <a:ext cx="97839" cy="10287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C5724AE1-C662-4EB2-25F4-92CE6999DD84}"/>
                </a:ext>
              </a:extLst>
            </p:cNvPr>
            <p:cNvSpPr txBox="1"/>
            <p:nvPr/>
          </p:nvSpPr>
          <p:spPr>
            <a:xfrm>
              <a:off x="455785" y="1976906"/>
              <a:ext cx="102694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DE6200"/>
                  </a:solidFill>
                </a:rPr>
                <a:t>EO Crystal</a:t>
              </a:r>
            </a:p>
          </p:txBody>
        </p: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30E9021F-D15D-807A-6B76-1F85480B0A94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210103" y="2571750"/>
              <a:ext cx="886429" cy="997759"/>
            </a:xfrm>
            <a:prstGeom prst="straightConnector1">
              <a:avLst/>
            </a:prstGeom>
            <a:ln w="952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9B19AAA3-74E8-1B47-1EBB-47D5B7642056}"/>
                </a:ext>
              </a:extLst>
            </p:cNvPr>
            <p:cNvSpPr txBox="1"/>
            <p:nvPr/>
          </p:nvSpPr>
          <p:spPr>
            <a:xfrm>
              <a:off x="2748723" y="3534028"/>
              <a:ext cx="72487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rgbClr val="C00000"/>
                  </a:solidFill>
                </a:rPr>
                <a:t>e</a:t>
              </a:r>
              <a:r>
                <a:rPr lang="en-US" sz="1400" baseline="30000" dirty="0">
                  <a:solidFill>
                    <a:srgbClr val="C00000"/>
                  </a:solidFill>
                </a:rPr>
                <a:t>-</a:t>
              </a:r>
              <a:r>
                <a:rPr lang="en-US" sz="1400" dirty="0">
                  <a:solidFill>
                    <a:srgbClr val="C00000"/>
                  </a:solidFill>
                </a:rPr>
                <a:t>beam</a:t>
              </a:r>
            </a:p>
          </p:txBody>
        </p: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1C84E3A0-2512-1913-EAF1-7BD300F507FD}"/>
                </a:ext>
              </a:extLst>
            </p:cNvPr>
            <p:cNvCxnSpPr/>
            <p:nvPr/>
          </p:nvCxnSpPr>
          <p:spPr>
            <a:xfrm>
              <a:off x="2161183" y="1005840"/>
              <a:ext cx="0" cy="3300984"/>
            </a:xfrm>
            <a:prstGeom prst="line">
              <a:avLst/>
            </a:prstGeom>
            <a:ln w="12700"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9D67EC61-4549-9D2E-96EE-C3B2D5EE8B4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51460" y="2520315"/>
              <a:ext cx="3483864" cy="0"/>
            </a:xfrm>
            <a:prstGeom prst="line">
              <a:avLst/>
            </a:prstGeom>
            <a:ln w="12700"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Donut 40">
              <a:extLst>
                <a:ext uri="{FF2B5EF4-FFF2-40B4-BE49-F238E27FC236}">
                  <a16:creationId xmlns:a16="http://schemas.microsoft.com/office/drawing/2014/main" id="{7C1E2674-383B-D90C-2A61-FE185B9C7F30}"/>
                </a:ext>
              </a:extLst>
            </p:cNvPr>
            <p:cNvSpPr/>
            <p:nvPr/>
          </p:nvSpPr>
          <p:spPr>
            <a:xfrm>
              <a:off x="1237815" y="1981662"/>
              <a:ext cx="1505422" cy="1511508"/>
            </a:xfrm>
            <a:prstGeom prst="donut">
              <a:avLst>
                <a:gd name="adj" fmla="val 3967"/>
              </a:avLst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id="{7A7A647D-2B44-6F16-7593-2AF84C64B4CB}"/>
                </a:ext>
              </a:extLst>
            </p:cNvPr>
            <p:cNvCxnSpPr>
              <a:cxnSpLocks/>
              <a:stCxn id="25" idx="7"/>
              <a:endCxn id="41" idx="7"/>
            </p:cNvCxnSpPr>
            <p:nvPr/>
          </p:nvCxnSpPr>
          <p:spPr>
            <a:xfrm flipV="1">
              <a:off x="2195775" y="2203017"/>
              <a:ext cx="326998" cy="280928"/>
            </a:xfrm>
            <a:prstGeom prst="straightConnector1">
              <a:avLst/>
            </a:prstGeom>
            <a:ln w="12700"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Arc 45">
              <a:extLst>
                <a:ext uri="{FF2B5EF4-FFF2-40B4-BE49-F238E27FC236}">
                  <a16:creationId xmlns:a16="http://schemas.microsoft.com/office/drawing/2014/main" id="{A11982E4-1CCA-7706-1149-D0B4F9D354DA}"/>
                </a:ext>
              </a:extLst>
            </p:cNvPr>
            <p:cNvSpPr/>
            <p:nvPr/>
          </p:nvSpPr>
          <p:spPr>
            <a:xfrm rot="2248645">
              <a:off x="2136719" y="2372532"/>
              <a:ext cx="203681" cy="201659"/>
            </a:xfrm>
            <a:prstGeom prst="arc">
              <a:avLst/>
            </a:prstGeom>
            <a:ln w="1270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D87BB7F1-A30D-171E-6FD2-DEBCCE12E30C}"/>
                </a:ext>
              </a:extLst>
            </p:cNvPr>
            <p:cNvSpPr txBox="1"/>
            <p:nvPr/>
          </p:nvSpPr>
          <p:spPr>
            <a:xfrm>
              <a:off x="2255619" y="2272884"/>
              <a:ext cx="27122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1200" dirty="0">
                  <a:solidFill>
                    <a:schemeClr val="accent6">
                      <a:lumMod val="50000"/>
                    </a:schemeClr>
                  </a:solidFill>
                </a:rPr>
                <a:t>α</a:t>
              </a:r>
              <a:endParaRPr lang="en-US" sz="1200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73128152-DD3E-9169-81AA-66549669CD06}"/>
                </a:ext>
              </a:extLst>
            </p:cNvPr>
            <p:cNvSpPr txBox="1"/>
            <p:nvPr/>
          </p:nvSpPr>
          <p:spPr>
            <a:xfrm>
              <a:off x="2468649" y="1937793"/>
              <a:ext cx="238193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chemeClr val="accent1">
                      <a:lumMod val="75000"/>
                    </a:schemeClr>
                  </a:solidFill>
                </a:rPr>
                <a:t>Signal from Phase Retardation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49D2CE09-16E6-49FE-ACF1-CF54F957E7BE}"/>
                  </a:ext>
                </a:extLst>
              </p:cNvPr>
              <p:cNvSpPr txBox="1"/>
              <p:nvPr/>
            </p:nvSpPr>
            <p:spPr>
              <a:xfrm>
                <a:off x="4250155" y="2490492"/>
                <a:ext cx="4415590" cy="40927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b="0" i="1" smtClean="0">
                          <a:latin typeface="Cambria Math" panose="02040503050406030204" pitchFamily="18" charset="0"/>
                        </a:rPr>
                        <m:t>𝐼</m:t>
                      </m:r>
                      <m:d>
                        <m:d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400" b="0" i="1" smtClean="0">
                              <a:latin typeface="Cambria Math" panose="02040503050406030204" pitchFamily="18" charset="0"/>
                            </a:rPr>
                            <m:t>𝛼</m:t>
                          </m:r>
                          <m: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1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d>
                      <m:r>
                        <a:rPr lang="en-US" sz="1400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e>
                        <m:sup>
                          <m: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1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1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400">
                                      <a:latin typeface="Cambria Math" panose="02040503050406030204" pitchFamily="18" charset="0"/>
                                    </a:rPr>
                                    <m:t>A</m:t>
                                  </m:r>
                                </m:e>
                                <m:sub>
                                  <m:r>
                                    <a:rPr lang="en-US" sz="140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14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den>
                          </m:f>
                          <m:rad>
                            <m:radPr>
                              <m:degHide m:val="on"/>
                              <m:ctrlPr>
                                <a:rPr lang="en-US" sz="14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1400" i="1">
                                  <a:latin typeface="Cambria Math" panose="02040503050406030204" pitchFamily="18" charset="0"/>
                                </a:rPr>
                                <m:t>1+3</m:t>
                              </m:r>
                              <m:func>
                                <m:funcPr>
                                  <m:ctrlPr>
                                    <a:rPr lang="en-US" sz="1400" i="1">
                                      <a:latin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sSup>
                                    <m:sSupPr>
                                      <m:ctrlP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sz="1400">
                                          <a:latin typeface="Cambria Math" panose="02040503050406030204" pitchFamily="18" charset="0"/>
                                        </a:rPr>
                                        <m:t>cos</m:t>
                                      </m:r>
                                    </m:e>
                                    <m:sup>
                                      <m: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fName>
                                <m:e>
                                  <m:d>
                                    <m:dPr>
                                      <m:ctrlP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  <m:t>𝛼</m:t>
                                      </m:r>
                                      <m: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  <m:t> </m:t>
                                      </m:r>
                                    </m:e>
                                  </m:d>
                                </m:e>
                              </m:func>
                            </m:e>
                          </m:rad>
                        </m:e>
                      </m:d>
                    </m:oMath>
                  </m:oMathPara>
                </a14:m>
                <a:endParaRPr lang="en-US" sz="1400" b="0" dirty="0"/>
              </a:p>
            </p:txBody>
          </p:sp>
        </mc:Choice>
        <mc:Fallback xmlns="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93D75369-C94A-EDD1-4C79-2B7D63650F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0155" y="2490492"/>
                <a:ext cx="4415590" cy="409279"/>
              </a:xfrm>
              <a:prstGeom prst="rect">
                <a:avLst/>
              </a:prstGeom>
              <a:blipFill>
                <a:blip r:embed="rId3"/>
                <a:stretch>
                  <a:fillRect t="-6061" b="-90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FD2BA8A-5A9B-EB0B-16E7-211E47F7B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0881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E1570-D233-F164-822B-2561871299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5D2C8D75-0DF7-CD3A-1DCD-6F1C15A62E79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612DF0C-DDE6-4690-0050-2CC319E21012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B4BD6670-05D8-2908-F03A-95A606B9AD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64096B1-C745-62CE-41E9-390F3EB0A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795A11E-F638-518C-D5AD-ED4D8DBB10CE}"/>
              </a:ext>
            </a:extLst>
          </p:cNvPr>
          <p:cNvSpPr txBox="1"/>
          <p:nvPr/>
        </p:nvSpPr>
        <p:spPr>
          <a:xfrm>
            <a:off x="370305" y="40416"/>
            <a:ext cx="62278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Phase Retardation of Rotated Crystal Orientation </a:t>
            </a:r>
            <a:endParaRPr lang="en-US" sz="2400" dirty="0">
              <a:latin typeface="+mj-lt"/>
            </a:endParaRPr>
          </a:p>
        </p:txBody>
      </p:sp>
      <p:grpSp>
        <p:nvGrpSpPr>
          <p:cNvPr id="66" name="Group 65">
            <a:extLst>
              <a:ext uri="{FF2B5EF4-FFF2-40B4-BE49-F238E27FC236}">
                <a16:creationId xmlns:a16="http://schemas.microsoft.com/office/drawing/2014/main" id="{E7F4F3BA-F4D1-CE23-0496-C770DA3C6181}"/>
              </a:ext>
            </a:extLst>
          </p:cNvPr>
          <p:cNvGrpSpPr/>
          <p:nvPr/>
        </p:nvGrpSpPr>
        <p:grpSpPr>
          <a:xfrm>
            <a:off x="251460" y="1005840"/>
            <a:ext cx="4599123" cy="3300984"/>
            <a:chOff x="251460" y="1005840"/>
            <a:chExt cx="4599123" cy="3300984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CAD77438-2DA4-B7BA-44E4-C4F9E6CD75F7}"/>
                </a:ext>
              </a:extLst>
            </p:cNvPr>
            <p:cNvCxnSpPr>
              <a:cxnSpLocks/>
            </p:cNvCxnSpPr>
            <p:nvPr/>
          </p:nvCxnSpPr>
          <p:spPr>
            <a:xfrm>
              <a:off x="1993392" y="1005840"/>
              <a:ext cx="0" cy="3300984"/>
            </a:xfrm>
            <a:prstGeom prst="line">
              <a:avLst/>
            </a:prstGeom>
            <a:ln w="19050">
              <a:solidFill>
                <a:schemeClr val="tx1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967631C5-B788-364D-40FA-8A9BDC95319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51460" y="2731008"/>
              <a:ext cx="3483864" cy="0"/>
            </a:xfrm>
            <a:prstGeom prst="line">
              <a:avLst/>
            </a:prstGeom>
            <a:ln w="19050">
              <a:solidFill>
                <a:schemeClr val="tx1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F9B200D9-A023-0408-0ED8-5FA80F312A52}"/>
                </a:ext>
              </a:extLst>
            </p:cNvPr>
            <p:cNvSpPr/>
            <p:nvPr/>
          </p:nvSpPr>
          <p:spPr>
            <a:xfrm>
              <a:off x="2468649" y="2299454"/>
              <a:ext cx="958524" cy="877824"/>
            </a:xfrm>
            <a:prstGeom prst="rect">
              <a:avLst/>
            </a:prstGeom>
            <a:solidFill>
              <a:schemeClr val="accent2">
                <a:lumMod val="40000"/>
                <a:lumOff val="60000"/>
                <a:alpha val="70468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E9D7340-17AC-9862-7C6B-78B451A81652}"/>
                </a:ext>
              </a:extLst>
            </p:cNvPr>
            <p:cNvSpPr/>
            <p:nvPr/>
          </p:nvSpPr>
          <p:spPr>
            <a:xfrm>
              <a:off x="1510125" y="1409821"/>
              <a:ext cx="958524" cy="877824"/>
            </a:xfrm>
            <a:prstGeom prst="rect">
              <a:avLst/>
            </a:prstGeom>
            <a:solidFill>
              <a:schemeClr val="accent6">
                <a:lumMod val="40000"/>
                <a:lumOff val="60000"/>
                <a:alpha val="70468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A05247E-B283-5975-AE54-F7E382EC267E}"/>
                </a:ext>
              </a:extLst>
            </p:cNvPr>
            <p:cNvSpPr/>
            <p:nvPr/>
          </p:nvSpPr>
          <p:spPr>
            <a:xfrm>
              <a:off x="1510125" y="3179943"/>
              <a:ext cx="958524" cy="877824"/>
            </a:xfrm>
            <a:prstGeom prst="rect">
              <a:avLst/>
            </a:prstGeom>
            <a:solidFill>
              <a:schemeClr val="accent6">
                <a:lumMod val="40000"/>
                <a:lumOff val="60000"/>
                <a:alpha val="70468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BB9B3EF3-CDDB-50CA-1319-9AA550C7EDBF}"/>
                </a:ext>
              </a:extLst>
            </p:cNvPr>
            <p:cNvSpPr/>
            <p:nvPr/>
          </p:nvSpPr>
          <p:spPr>
            <a:xfrm>
              <a:off x="551601" y="2299454"/>
              <a:ext cx="958524" cy="877824"/>
            </a:xfrm>
            <a:prstGeom prst="rect">
              <a:avLst/>
            </a:prstGeom>
            <a:solidFill>
              <a:schemeClr val="accent2">
                <a:lumMod val="40000"/>
                <a:lumOff val="60000"/>
                <a:alpha val="70468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04FC0D4A-A8F9-E824-699A-1F0E6024C38B}"/>
                </a:ext>
              </a:extLst>
            </p:cNvPr>
            <p:cNvSpPr/>
            <p:nvPr/>
          </p:nvSpPr>
          <p:spPr>
            <a:xfrm>
              <a:off x="2112264" y="2468880"/>
              <a:ext cx="97839" cy="10287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41DFC215-978C-AE89-B7A8-B4759FF27196}"/>
                </a:ext>
              </a:extLst>
            </p:cNvPr>
            <p:cNvSpPr txBox="1"/>
            <p:nvPr/>
          </p:nvSpPr>
          <p:spPr>
            <a:xfrm>
              <a:off x="455785" y="1976906"/>
              <a:ext cx="102694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>
                  <a:solidFill>
                    <a:srgbClr val="DE6200"/>
                  </a:solidFill>
                </a:rPr>
                <a:t>EO Crystal</a:t>
              </a:r>
            </a:p>
          </p:txBody>
        </p: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A9E11C8E-7F64-BDBD-2D2C-F92D005623D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210103" y="2571750"/>
              <a:ext cx="886429" cy="997759"/>
            </a:xfrm>
            <a:prstGeom prst="straightConnector1">
              <a:avLst/>
            </a:prstGeom>
            <a:ln w="952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143D6D8B-B4C1-0B1E-3EC9-21FA4927603F}"/>
                </a:ext>
              </a:extLst>
            </p:cNvPr>
            <p:cNvSpPr txBox="1"/>
            <p:nvPr/>
          </p:nvSpPr>
          <p:spPr>
            <a:xfrm>
              <a:off x="2748723" y="3534028"/>
              <a:ext cx="72487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rgbClr val="C00000"/>
                  </a:solidFill>
                </a:rPr>
                <a:t>e</a:t>
              </a:r>
              <a:r>
                <a:rPr lang="en-US" sz="1400" baseline="30000" dirty="0">
                  <a:solidFill>
                    <a:srgbClr val="C00000"/>
                  </a:solidFill>
                </a:rPr>
                <a:t>-</a:t>
              </a:r>
              <a:r>
                <a:rPr lang="en-US" sz="1400" dirty="0">
                  <a:solidFill>
                    <a:srgbClr val="C00000"/>
                  </a:solidFill>
                </a:rPr>
                <a:t>beam</a:t>
              </a:r>
            </a:p>
          </p:txBody>
        </p: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AB1CB976-A708-D6D8-C7C8-253F4CDF61EB}"/>
                </a:ext>
              </a:extLst>
            </p:cNvPr>
            <p:cNvCxnSpPr/>
            <p:nvPr/>
          </p:nvCxnSpPr>
          <p:spPr>
            <a:xfrm>
              <a:off x="2161183" y="1005840"/>
              <a:ext cx="0" cy="3300984"/>
            </a:xfrm>
            <a:prstGeom prst="line">
              <a:avLst/>
            </a:prstGeom>
            <a:ln w="12700"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E95A1A54-F92B-2B0F-4C96-8DC430BFFB2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51460" y="2520315"/>
              <a:ext cx="3483864" cy="0"/>
            </a:xfrm>
            <a:prstGeom prst="line">
              <a:avLst/>
            </a:prstGeom>
            <a:ln w="12700"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Donut 40">
              <a:extLst>
                <a:ext uri="{FF2B5EF4-FFF2-40B4-BE49-F238E27FC236}">
                  <a16:creationId xmlns:a16="http://schemas.microsoft.com/office/drawing/2014/main" id="{5673C3F2-A9CC-E527-A472-02B1E62E8686}"/>
                </a:ext>
              </a:extLst>
            </p:cNvPr>
            <p:cNvSpPr/>
            <p:nvPr/>
          </p:nvSpPr>
          <p:spPr>
            <a:xfrm>
              <a:off x="1246959" y="1981662"/>
              <a:ext cx="1505422" cy="1511508"/>
            </a:xfrm>
            <a:prstGeom prst="donut">
              <a:avLst>
                <a:gd name="adj" fmla="val 3967"/>
              </a:avLst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id="{98285696-DF90-59D0-370B-31D6936249E8}"/>
                </a:ext>
              </a:extLst>
            </p:cNvPr>
            <p:cNvCxnSpPr>
              <a:cxnSpLocks/>
              <a:stCxn id="25" idx="7"/>
              <a:endCxn id="41" idx="7"/>
            </p:cNvCxnSpPr>
            <p:nvPr/>
          </p:nvCxnSpPr>
          <p:spPr>
            <a:xfrm flipV="1">
              <a:off x="2195775" y="2203017"/>
              <a:ext cx="336142" cy="280928"/>
            </a:xfrm>
            <a:prstGeom prst="straightConnector1">
              <a:avLst/>
            </a:prstGeom>
            <a:ln w="12700"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CB20B47F-3B1F-8535-B5E2-F9202C55478D}"/>
                </a:ext>
              </a:extLst>
            </p:cNvPr>
            <p:cNvSpPr txBox="1"/>
            <p:nvPr/>
          </p:nvSpPr>
          <p:spPr>
            <a:xfrm>
              <a:off x="2255619" y="2272884"/>
              <a:ext cx="27122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1200" dirty="0">
                  <a:solidFill>
                    <a:schemeClr val="accent6">
                      <a:lumMod val="50000"/>
                    </a:schemeClr>
                  </a:solidFill>
                </a:rPr>
                <a:t>α</a:t>
              </a:r>
              <a:endParaRPr lang="en-US" sz="1200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46" name="Arc 45">
              <a:extLst>
                <a:ext uri="{FF2B5EF4-FFF2-40B4-BE49-F238E27FC236}">
                  <a16:creationId xmlns:a16="http://schemas.microsoft.com/office/drawing/2014/main" id="{77B994C1-C9FA-2179-80E2-480C9491E0E5}"/>
                </a:ext>
              </a:extLst>
            </p:cNvPr>
            <p:cNvSpPr/>
            <p:nvPr/>
          </p:nvSpPr>
          <p:spPr>
            <a:xfrm rot="2248645">
              <a:off x="2136719" y="2372532"/>
              <a:ext cx="203681" cy="201659"/>
            </a:xfrm>
            <a:prstGeom prst="arc">
              <a:avLst/>
            </a:prstGeom>
            <a:ln w="12700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8A072D2E-ED7E-102C-BCBD-A0DECC7D1AEF}"/>
                </a:ext>
              </a:extLst>
            </p:cNvPr>
            <p:cNvSpPr txBox="1"/>
            <p:nvPr/>
          </p:nvSpPr>
          <p:spPr>
            <a:xfrm>
              <a:off x="2468649" y="1937793"/>
              <a:ext cx="238193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chemeClr val="accent1">
                      <a:lumMod val="75000"/>
                    </a:schemeClr>
                  </a:solidFill>
                </a:rPr>
                <a:t>Signal from Phase Retardation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C670074E-7AB0-792E-034F-15D6CEF3E4A4}"/>
                  </a:ext>
                </a:extLst>
              </p:cNvPr>
              <p:cNvSpPr txBox="1"/>
              <p:nvPr/>
            </p:nvSpPr>
            <p:spPr>
              <a:xfrm>
                <a:off x="4542763" y="2865989"/>
                <a:ext cx="4415590" cy="40927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400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US" sz="1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400" b="0" i="1" smtClean="0">
                              <a:latin typeface="Cambria Math" panose="02040503050406030204" pitchFamily="18" charset="0"/>
                            </a:rPr>
                            <m:t>𝛼</m:t>
                          </m:r>
                          <m: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1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d>
                      <m:r>
                        <a:rPr lang="en-US" sz="1400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e>
                        <m:sup>
                          <m: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1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1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400">
                                      <a:latin typeface="Cambria Math" panose="02040503050406030204" pitchFamily="18" charset="0"/>
                                    </a:rPr>
                                    <m:t>A</m:t>
                                  </m:r>
                                </m:e>
                                <m:sub>
                                  <m:r>
                                    <a:rPr lang="en-US" sz="140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14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den>
                          </m:f>
                          <m:rad>
                            <m:radPr>
                              <m:degHide m:val="on"/>
                              <m:ctrlPr>
                                <a:rPr lang="en-US" sz="14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1400" i="1">
                                  <a:latin typeface="Cambria Math" panose="02040503050406030204" pitchFamily="18" charset="0"/>
                                </a:rPr>
                                <m:t>1+3</m:t>
                              </m:r>
                              <m:func>
                                <m:funcPr>
                                  <m:ctrlPr>
                                    <a:rPr lang="en-US" sz="1400" i="1">
                                      <a:latin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sSup>
                                    <m:sSupPr>
                                      <m:ctrlP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sz="1400" b="0" i="0" smtClean="0">
                                          <a:latin typeface="Cambria Math" panose="02040503050406030204" pitchFamily="18" charset="0"/>
                                        </a:rPr>
                                        <m:t>sin</m:t>
                                      </m:r>
                                    </m:e>
                                    <m:sup>
                                      <m: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fName>
                                <m:e>
                                  <m:d>
                                    <m:dPr>
                                      <m:ctrlP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  <m:t>𝛼</m:t>
                                      </m:r>
                                      <m: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  <m:t> </m:t>
                                      </m:r>
                                    </m:e>
                                  </m:d>
                                </m:e>
                              </m:func>
                            </m:e>
                          </m:rad>
                        </m:e>
                      </m:d>
                    </m:oMath>
                  </m:oMathPara>
                </a14:m>
                <a:endParaRPr lang="en-US" sz="1400" b="0" dirty="0"/>
              </a:p>
            </p:txBody>
          </p:sp>
        </mc:Choice>
        <mc:Fallback xmlns="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46E1AA42-ED95-BE8A-43CA-4A14028B44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2763" y="2865989"/>
                <a:ext cx="4415590" cy="409279"/>
              </a:xfrm>
              <a:prstGeom prst="rect">
                <a:avLst/>
              </a:prstGeom>
              <a:blipFill>
                <a:blip r:embed="rId4"/>
                <a:stretch>
                  <a:fillRect t="-3030" b="-90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A35E93FB-53AA-585A-882A-4412596969CB}"/>
              </a:ext>
            </a:extLst>
          </p:cNvPr>
          <p:cNvSpPr txBox="1"/>
          <p:nvPr/>
        </p:nvSpPr>
        <p:spPr>
          <a:xfrm>
            <a:off x="54898" y="4073616"/>
            <a:ext cx="20172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accent6"/>
                </a:solidFill>
              </a:rPr>
              <a:t>EO Crystal rotated 90</a:t>
            </a:r>
            <a:r>
              <a:rPr lang="en-US" sz="1600" baseline="30000" dirty="0">
                <a:solidFill>
                  <a:schemeClr val="accent6"/>
                </a:solidFill>
              </a:rPr>
              <a:t>o</a:t>
            </a:r>
            <a:endParaRPr lang="en-US" sz="1600" dirty="0">
              <a:solidFill>
                <a:schemeClr val="accent6"/>
              </a:solidFill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1A652581-376E-3AB0-DEC5-518812D4047F}"/>
              </a:ext>
            </a:extLst>
          </p:cNvPr>
          <p:cNvCxnSpPr>
            <a:cxnSpLocks/>
          </p:cNvCxnSpPr>
          <p:nvPr/>
        </p:nvCxnSpPr>
        <p:spPr>
          <a:xfrm flipH="1" flipV="1">
            <a:off x="1837167" y="1988265"/>
            <a:ext cx="313112" cy="477051"/>
          </a:xfrm>
          <a:prstGeom prst="straightConnector1">
            <a:avLst/>
          </a:prstGeom>
          <a:ln w="127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CEBE4E25-992F-9DEA-52C3-AFA6391B557A}"/>
              </a:ext>
            </a:extLst>
          </p:cNvPr>
          <p:cNvSpPr txBox="1"/>
          <p:nvPr/>
        </p:nvSpPr>
        <p:spPr>
          <a:xfrm>
            <a:off x="1918935" y="2029228"/>
            <a:ext cx="3064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1200" dirty="0">
                <a:solidFill>
                  <a:schemeClr val="accent6">
                    <a:lumMod val="50000"/>
                  </a:schemeClr>
                </a:solidFill>
              </a:rPr>
              <a:t>α</a:t>
            </a:r>
            <a:r>
              <a:rPr lang="en-US" sz="1200" baseline="-25000" dirty="0">
                <a:solidFill>
                  <a:schemeClr val="accent6">
                    <a:lumMod val="50000"/>
                  </a:schemeClr>
                </a:solidFill>
              </a:rPr>
              <a:t>r</a:t>
            </a:r>
            <a:endParaRPr lang="en-US" sz="1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278ECD1A-6E22-BF49-6907-6E2AE979F78E}"/>
              </a:ext>
            </a:extLst>
          </p:cNvPr>
          <p:cNvSpPr/>
          <p:nvPr/>
        </p:nvSpPr>
        <p:spPr>
          <a:xfrm rot="17112977">
            <a:off x="2050167" y="2262704"/>
            <a:ext cx="203681" cy="201659"/>
          </a:xfrm>
          <a:prstGeom prst="arc">
            <a:avLst/>
          </a:prstGeom>
          <a:ln w="127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A90874F5-E386-D5DE-BCD9-B0A0D15BBF7F}"/>
                  </a:ext>
                </a:extLst>
              </p:cNvPr>
              <p:cNvSpPr txBox="1"/>
              <p:nvPr/>
            </p:nvSpPr>
            <p:spPr>
              <a:xfrm>
                <a:off x="4542763" y="2260676"/>
                <a:ext cx="4415590" cy="40927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b="0" i="1" smtClean="0">
                          <a:latin typeface="Cambria Math" panose="02040503050406030204" pitchFamily="18" charset="0"/>
                        </a:rPr>
                        <m:t>𝐼</m:t>
                      </m:r>
                      <m:d>
                        <m:d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400" b="0" i="1" smtClean="0">
                              <a:latin typeface="Cambria Math" panose="02040503050406030204" pitchFamily="18" charset="0"/>
                            </a:rPr>
                            <m:t>𝛼</m:t>
                          </m:r>
                          <m: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1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d>
                      <m:r>
                        <a:rPr lang="en-US" sz="1400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e>
                        <m:sup>
                          <m:r>
                            <a:rPr lang="en-US" sz="1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1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1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1400">
                                      <a:latin typeface="Cambria Math" panose="02040503050406030204" pitchFamily="18" charset="0"/>
                                    </a:rPr>
                                    <m:t>A</m:t>
                                  </m:r>
                                </m:e>
                                <m:sub>
                                  <m:r>
                                    <a:rPr lang="en-US" sz="140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14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den>
                          </m:f>
                          <m:rad>
                            <m:radPr>
                              <m:degHide m:val="on"/>
                              <m:ctrlPr>
                                <a:rPr lang="en-US" sz="14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1400" i="1">
                                  <a:latin typeface="Cambria Math" panose="02040503050406030204" pitchFamily="18" charset="0"/>
                                </a:rPr>
                                <m:t>1+3</m:t>
                              </m:r>
                              <m:func>
                                <m:funcPr>
                                  <m:ctrlPr>
                                    <a:rPr lang="en-US" sz="1400" i="1">
                                      <a:latin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sSup>
                                    <m:sSupPr>
                                      <m:ctrlP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sz="1400">
                                          <a:latin typeface="Cambria Math" panose="02040503050406030204" pitchFamily="18" charset="0"/>
                                        </a:rPr>
                                        <m:t>cos</m:t>
                                      </m:r>
                                    </m:e>
                                    <m:sup>
                                      <m: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fName>
                                <m:e>
                                  <m:d>
                                    <m:dPr>
                                      <m:ctrlP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  <m:t>𝛼</m:t>
                                      </m:r>
                                      <m:r>
                                        <a:rPr lang="en-US" sz="1400" i="1">
                                          <a:latin typeface="Cambria Math" panose="02040503050406030204" pitchFamily="18" charset="0"/>
                                        </a:rPr>
                                        <m:t> </m:t>
                                      </m:r>
                                    </m:e>
                                  </m:d>
                                </m:e>
                              </m:func>
                            </m:e>
                          </m:rad>
                        </m:e>
                      </m:d>
                    </m:oMath>
                  </m:oMathPara>
                </a14:m>
                <a:endParaRPr lang="en-US" sz="1400" b="0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1DEBE0FD-0540-824A-1130-F97D120077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2763" y="2260676"/>
                <a:ext cx="4415590" cy="409279"/>
              </a:xfrm>
              <a:prstGeom prst="rect">
                <a:avLst/>
              </a:prstGeom>
              <a:blipFill>
                <a:blip r:embed="rId5"/>
                <a:stretch>
                  <a:fillRect t="-6061" b="-909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24E9AB50-F80C-9831-4DE7-D6564B094B3A}"/>
                  </a:ext>
                </a:extLst>
              </p:cNvPr>
              <p:cNvSpPr txBox="1"/>
              <p:nvPr/>
            </p:nvSpPr>
            <p:spPr>
              <a:xfrm>
                <a:off x="4438452" y="3511133"/>
                <a:ext cx="4415590" cy="36606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b="0" i="1" smtClean="0">
                          <a:latin typeface="Cambria Math" panose="02040503050406030204" pitchFamily="18" charset="0"/>
                        </a:rPr>
                        <m:t>𝛼</m:t>
                      </m:r>
                      <m:r>
                        <a:rPr lang="en-US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400" b="0" i="1" smtClean="0"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sz="14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r>
                        <a:rPr lang="en-US" sz="14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400" b="0" i="1" smtClean="0">
                              <a:latin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en-US" sz="1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sz="1400" b="0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1D4BDFDA-D58F-6B88-165E-201F5BFDFD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8452" y="3511133"/>
                <a:ext cx="4415590" cy="366062"/>
              </a:xfrm>
              <a:prstGeom prst="rect">
                <a:avLst/>
              </a:prstGeom>
              <a:blipFill>
                <a:blip r:embed="rId6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>
            <a:extLst>
              <a:ext uri="{FF2B5EF4-FFF2-40B4-BE49-F238E27FC236}">
                <a16:creationId xmlns:a16="http://schemas.microsoft.com/office/drawing/2014/main" id="{F680DA22-1F4A-9E66-E5EA-553FEA2C069D}"/>
              </a:ext>
            </a:extLst>
          </p:cNvPr>
          <p:cNvSpPr txBox="1"/>
          <p:nvPr/>
        </p:nvSpPr>
        <p:spPr>
          <a:xfrm>
            <a:off x="1521439" y="1721451"/>
            <a:ext cx="2712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en-US" sz="1400" baseline="-25000" dirty="0" err="1">
                <a:solidFill>
                  <a:schemeClr val="accent1">
                    <a:lumMod val="75000"/>
                  </a:schemeClr>
                </a:solidFill>
              </a:rPr>
              <a:t>r</a:t>
            </a:r>
            <a:endParaRPr lang="en-US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99AF170-EA6E-2089-8DAB-4E6FEA05362F}"/>
              </a:ext>
            </a:extLst>
          </p:cNvPr>
          <p:cNvSpPr txBox="1"/>
          <p:nvPr/>
        </p:nvSpPr>
        <p:spPr>
          <a:xfrm>
            <a:off x="1503512" y="3404296"/>
            <a:ext cx="2712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en-US" sz="1400" baseline="-25000" dirty="0" err="1">
                <a:solidFill>
                  <a:schemeClr val="accent1">
                    <a:lumMod val="75000"/>
                  </a:schemeClr>
                </a:solidFill>
              </a:rPr>
              <a:t>r</a:t>
            </a:r>
            <a:endParaRPr lang="en-US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D0B1662-8B26-0DF7-E5CA-932A2317694B}"/>
              </a:ext>
            </a:extLst>
          </p:cNvPr>
          <p:cNvSpPr txBox="1"/>
          <p:nvPr/>
        </p:nvSpPr>
        <p:spPr>
          <a:xfrm>
            <a:off x="1007560" y="2824741"/>
            <a:ext cx="2295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I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E7A317F-103E-36CA-BD60-4BC45808AF32}"/>
              </a:ext>
            </a:extLst>
          </p:cNvPr>
          <p:cNvSpPr txBox="1"/>
          <p:nvPr/>
        </p:nvSpPr>
        <p:spPr>
          <a:xfrm>
            <a:off x="2693077" y="2843527"/>
            <a:ext cx="2295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chemeClr val="accent1">
                    <a:lumMod val="75000"/>
                  </a:schemeClr>
                </a:solidFill>
              </a:rPr>
              <a:t>I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0E25532-9A32-0390-4953-727DD6307C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25503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60091D-70E3-9669-1CA4-64FA529CAF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58B4604B-40A5-C34C-B01E-DF97E95AA0B2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3B944EF-E6F6-6A9C-E273-6C7B609CC031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A7393CE5-A465-7983-CD04-9A66AF4A9B4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2AA2235-B56F-0589-BD70-25A07266B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F47E689-B4FE-D7F2-90AD-65F2BDDE3864}"/>
              </a:ext>
            </a:extLst>
          </p:cNvPr>
          <p:cNvSpPr txBox="1"/>
          <p:nvPr/>
        </p:nvSpPr>
        <p:spPr>
          <a:xfrm>
            <a:off x="370305" y="40416"/>
            <a:ext cx="51019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Chromatic Phase Spreading (Dephasing)</a:t>
            </a:r>
            <a:endParaRPr lang="en-US" sz="2400" dirty="0">
              <a:latin typeface="+mj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33FA5CD-0930-924E-EE0B-F33BDDAD092A}"/>
              </a:ext>
            </a:extLst>
          </p:cNvPr>
          <p:cNvSpPr txBox="1"/>
          <p:nvPr/>
        </p:nvSpPr>
        <p:spPr>
          <a:xfrm>
            <a:off x="297010" y="3658767"/>
            <a:ext cx="85499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When witness beam is offset from drive beam: different energy slices of witness beam will rotate at different frequency in transverse phase space -&gt; emittance growth (size of ellipse =&gt; emittance</a:t>
            </a:r>
            <a:r>
              <a:rPr lang="en-US" baseline="30000" dirty="0"/>
              <a:t>5.</a:t>
            </a:r>
            <a:r>
              <a:rPr lang="en-US" dirty="0"/>
              <a:t> </a:t>
            </a:r>
          </a:p>
        </p:txBody>
      </p:sp>
      <p:pic>
        <p:nvPicPr>
          <p:cNvPr id="7" name="Picture 6" descr="A graph of a diagram of a galaxy&#10;&#10;AI-generated content may be incorrect.">
            <a:extLst>
              <a:ext uri="{FF2B5EF4-FFF2-40B4-BE49-F238E27FC236}">
                <a16:creationId xmlns:a16="http://schemas.microsoft.com/office/drawing/2014/main" id="{C09600E4-23E7-D061-9390-3E84BCE0CF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1459" y="563527"/>
            <a:ext cx="5912786" cy="307421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37A568-3BF2-A1CF-C5B3-BB698BE21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7379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A7AF8-7CB6-D954-A36A-C76378E81F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E2167CED-9BF7-EBDB-3C71-DD7E946806F7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585231F-EACC-F632-1E52-B193DB1AD5F9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D755FD05-1526-9270-AC53-87737A6229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5C79564-E930-43F0-1E5E-BAB158FF3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6F2536A-A157-52FA-F950-47CDF5C6F988}"/>
              </a:ext>
            </a:extLst>
          </p:cNvPr>
          <p:cNvSpPr txBox="1"/>
          <p:nvPr/>
        </p:nvSpPr>
        <p:spPr>
          <a:xfrm>
            <a:off x="370305" y="40416"/>
            <a:ext cx="23394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Limiting Aperture</a:t>
            </a:r>
            <a:endParaRPr lang="en-US" sz="2400" dirty="0">
              <a:latin typeface="+mj-lt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2C0535B-BC06-BD25-5AF6-C9FC66C309B3}"/>
              </a:ext>
            </a:extLst>
          </p:cNvPr>
          <p:cNvSpPr txBox="1"/>
          <p:nvPr/>
        </p:nvSpPr>
        <p:spPr>
          <a:xfrm>
            <a:off x="5808941" y="3794717"/>
            <a:ext cx="24757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- Crystal minimum aperture is 1 cm 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33A399DA-CFD9-0822-A394-89B281EFF5E9}"/>
              </a:ext>
            </a:extLst>
          </p:cNvPr>
          <p:cNvGrpSpPr/>
          <p:nvPr/>
        </p:nvGrpSpPr>
        <p:grpSpPr>
          <a:xfrm>
            <a:off x="5469322" y="941819"/>
            <a:ext cx="3206874" cy="2672769"/>
            <a:chOff x="5439135" y="728454"/>
            <a:chExt cx="3206874" cy="2672769"/>
          </a:xfrm>
        </p:grpSpPr>
        <p:pic>
          <p:nvPicPr>
            <p:cNvPr id="46" name="Picture 45" descr="A clear plastic piece with screws&#10;&#10;AI-generated content may be incorrect.">
              <a:extLst>
                <a:ext uri="{FF2B5EF4-FFF2-40B4-BE49-F238E27FC236}">
                  <a16:creationId xmlns:a16="http://schemas.microsoft.com/office/drawing/2014/main" id="{8624A4BD-D2A4-1677-6EDB-A0EDF85B21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12844" t="-108" r="24548" b="108"/>
            <a:stretch/>
          </p:blipFill>
          <p:spPr>
            <a:xfrm rot="5400000">
              <a:off x="5710084" y="464081"/>
              <a:ext cx="2671551" cy="3200298"/>
            </a:xfrm>
            <a:prstGeom prst="rect">
              <a:avLst/>
            </a:prstGeom>
          </p:spPr>
        </p:pic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2AEA27CC-01A2-F8F2-8DA6-9D025C34FF4D}"/>
                </a:ext>
              </a:extLst>
            </p:cNvPr>
            <p:cNvSpPr/>
            <p:nvPr/>
          </p:nvSpPr>
          <p:spPr>
            <a:xfrm>
              <a:off x="5439135" y="729671"/>
              <a:ext cx="3200299" cy="2671552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 w="1905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2EBB2117-08C2-EEB5-2380-FF4CEBA8F08D}"/>
              </a:ext>
            </a:extLst>
          </p:cNvPr>
          <p:cNvGrpSpPr/>
          <p:nvPr/>
        </p:nvGrpSpPr>
        <p:grpSpPr>
          <a:xfrm>
            <a:off x="672053" y="882540"/>
            <a:ext cx="3772177" cy="2838015"/>
            <a:chOff x="370305" y="1235203"/>
            <a:chExt cx="3772177" cy="2838015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50CA59C4-A7F7-FC65-6739-838D519633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78476" y="1239781"/>
              <a:ext cx="3764006" cy="2833437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82233BC6-2CA1-A003-2391-A37A84561B31}"/>
                </a:ext>
              </a:extLst>
            </p:cNvPr>
            <p:cNvSpPr/>
            <p:nvPr/>
          </p:nvSpPr>
          <p:spPr>
            <a:xfrm>
              <a:off x="370305" y="1235203"/>
              <a:ext cx="3744275" cy="2833437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  <a:ln w="1905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991065AB-6F30-A425-9CB4-3C304349AE83}"/>
              </a:ext>
            </a:extLst>
          </p:cNvPr>
          <p:cNvSpPr txBox="1"/>
          <p:nvPr/>
        </p:nvSpPr>
        <p:spPr>
          <a:xfrm>
            <a:off x="598302" y="3794717"/>
            <a:ext cx="38917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en-US" sz="1200" dirty="0"/>
              <a:t>Mirrors have 4 mm hole diameter and are 6.7 mm thick.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C0615A-5278-961C-B249-136E501E7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97216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EA2E3B-5AB5-D9FD-BA65-7F69327BE0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E1AF5B8D-496C-EADC-6699-360B48AFE7DF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469C9B3-F23E-9BE1-5F29-12F68FE252F0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6FFA647F-4C1E-7923-4646-F08B03338D4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C351EE5-8D64-6A8B-DD54-E44D51160B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91E2AC5-651D-1EF4-A8C3-BA4183E904B3}"/>
              </a:ext>
            </a:extLst>
          </p:cNvPr>
          <p:cNvSpPr txBox="1"/>
          <p:nvPr/>
        </p:nvSpPr>
        <p:spPr>
          <a:xfrm>
            <a:off x="370305" y="40416"/>
            <a:ext cx="54328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EOS BPM Preliminary Experimental Results</a:t>
            </a:r>
            <a:endParaRPr lang="en-US" sz="2400" dirty="0">
              <a:latin typeface="+mj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84B860-A253-2679-923B-5CFB19A686A5}"/>
              </a:ext>
            </a:extLst>
          </p:cNvPr>
          <p:cNvSpPr txBox="1"/>
          <p:nvPr/>
        </p:nvSpPr>
        <p:spPr>
          <a:xfrm>
            <a:off x="726240" y="4118164"/>
            <a:ext cx="3379155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dirty="0"/>
              <a:t>Single 60 </a:t>
            </a:r>
            <a:r>
              <a:rPr lang="el-GR" sz="1300" dirty="0" err="1"/>
              <a:t>μm</a:t>
            </a:r>
            <a:r>
              <a:rPr lang="en-US" sz="1300" dirty="0"/>
              <a:t>x 60</a:t>
            </a:r>
            <a:r>
              <a:rPr lang="el-GR" sz="1300" dirty="0"/>
              <a:t> </a:t>
            </a:r>
            <a:r>
              <a:rPr lang="el-GR" sz="1300" dirty="0" err="1"/>
              <a:t>μm</a:t>
            </a:r>
            <a:r>
              <a:rPr lang="el-GR" sz="1300" dirty="0"/>
              <a:t> </a:t>
            </a:r>
            <a:r>
              <a:rPr lang="en-US" sz="1300" dirty="0"/>
              <a:t>x 18</a:t>
            </a:r>
            <a:r>
              <a:rPr lang="el-GR" sz="1300" dirty="0"/>
              <a:t> </a:t>
            </a:r>
            <a:r>
              <a:rPr lang="el-GR" sz="1300" dirty="0" err="1"/>
              <a:t>μm</a:t>
            </a:r>
            <a:r>
              <a:rPr lang="en-US" sz="1300" dirty="0"/>
              <a:t>, 1.6 </a:t>
            </a:r>
            <a:r>
              <a:rPr lang="en-US" sz="1300" dirty="0" err="1"/>
              <a:t>nC</a:t>
            </a:r>
            <a:r>
              <a:rPr lang="en-US" sz="1300" dirty="0"/>
              <a:t> bunch </a:t>
            </a:r>
          </a:p>
        </p:txBody>
      </p:sp>
      <p:pic>
        <p:nvPicPr>
          <p:cNvPr id="9" name="Picture 8" descr="A close-up of a pink and white picture&#10;&#10;AI-generated content may be incorrect.">
            <a:extLst>
              <a:ext uri="{FF2B5EF4-FFF2-40B4-BE49-F238E27FC236}">
                <a16:creationId xmlns:a16="http://schemas.microsoft.com/office/drawing/2014/main" id="{5D482EEE-DEF8-97BC-2B1A-78640F8FEC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328" y="820781"/>
            <a:ext cx="3619805" cy="3228746"/>
          </a:xfrm>
          <a:prstGeom prst="rect">
            <a:avLst/>
          </a:prstGeom>
        </p:spPr>
      </p:pic>
      <p:pic>
        <p:nvPicPr>
          <p:cNvPr id="15" name="Picture 14" descr="A close-up of a pink and white picture&#10;&#10;AI-generated content may be incorrect.">
            <a:extLst>
              <a:ext uri="{FF2B5EF4-FFF2-40B4-BE49-F238E27FC236}">
                <a16:creationId xmlns:a16="http://schemas.microsoft.com/office/drawing/2014/main" id="{7B581E71-6FA7-742E-80CC-09B3FC6392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7059" y="820781"/>
            <a:ext cx="3619805" cy="3228746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6616DCEE-5903-2CDE-CD7F-3DFE78D5876A}"/>
              </a:ext>
            </a:extLst>
          </p:cNvPr>
          <p:cNvSpPr/>
          <p:nvPr/>
        </p:nvSpPr>
        <p:spPr>
          <a:xfrm>
            <a:off x="1499289" y="730737"/>
            <a:ext cx="1829881" cy="2715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Signal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032CD4B-20B4-1DEC-D8D3-A058E26BDAC2}"/>
              </a:ext>
            </a:extLst>
          </p:cNvPr>
          <p:cNvSpPr/>
          <p:nvPr/>
        </p:nvSpPr>
        <p:spPr>
          <a:xfrm>
            <a:off x="5952022" y="730737"/>
            <a:ext cx="1829881" cy="2715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Background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8ECF23F-3D6E-1266-882A-CFEE1FA18849}"/>
              </a:ext>
            </a:extLst>
          </p:cNvPr>
          <p:cNvSpPr txBox="1"/>
          <p:nvPr/>
        </p:nvSpPr>
        <p:spPr>
          <a:xfrm>
            <a:off x="5268868" y="4118164"/>
            <a:ext cx="3054297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" dirty="0"/>
              <a:t>Background image with no signal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0BF3786-F67C-5202-49E8-6E05C8241171}"/>
              </a:ext>
            </a:extLst>
          </p:cNvPr>
          <p:cNvSpPr/>
          <p:nvPr/>
        </p:nvSpPr>
        <p:spPr>
          <a:xfrm>
            <a:off x="498152" y="730737"/>
            <a:ext cx="3906771" cy="337954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3DC9B43-7185-826D-BB58-DF4C9376E6A4}"/>
              </a:ext>
            </a:extLst>
          </p:cNvPr>
          <p:cNvSpPr/>
          <p:nvPr/>
        </p:nvSpPr>
        <p:spPr>
          <a:xfrm>
            <a:off x="4842630" y="730737"/>
            <a:ext cx="3906771" cy="337954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BAC20F5-B1AB-9C13-38C8-D5C4E43E2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89743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FF3C81-08EA-65B4-FB84-2CC7363841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 descr="A close-up of a pink and white picture&#10;&#10;AI-generated content may be incorrect.">
            <a:extLst>
              <a:ext uri="{FF2B5EF4-FFF2-40B4-BE49-F238E27FC236}">
                <a16:creationId xmlns:a16="http://schemas.microsoft.com/office/drawing/2014/main" id="{CC0C7855-5510-53E3-049B-3085BC451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9460" y="1433459"/>
            <a:ext cx="2768239" cy="2469177"/>
          </a:xfrm>
          <a:prstGeom prst="rect">
            <a:avLst/>
          </a:prstGeom>
        </p:spPr>
      </p:pic>
      <p:pic>
        <p:nvPicPr>
          <p:cNvPr id="29" name="Picture 28" descr="A close-up of a pink and white picture&#10;&#10;AI-generated content may be incorrect.">
            <a:extLst>
              <a:ext uri="{FF2B5EF4-FFF2-40B4-BE49-F238E27FC236}">
                <a16:creationId xmlns:a16="http://schemas.microsoft.com/office/drawing/2014/main" id="{B23BA954-F6CE-AEEC-56F3-F119253BAA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7881" y="1433460"/>
            <a:ext cx="2768238" cy="2469176"/>
          </a:xfrm>
          <a:prstGeom prst="rect">
            <a:avLst/>
          </a:prstGeom>
        </p:spPr>
      </p:pic>
      <p:pic>
        <p:nvPicPr>
          <p:cNvPr id="26" name="Picture 25" descr="A pink and white image of a circle&#10;&#10;AI-generated content may be incorrect.">
            <a:extLst>
              <a:ext uri="{FF2B5EF4-FFF2-40B4-BE49-F238E27FC236}">
                <a16:creationId xmlns:a16="http://schemas.microsoft.com/office/drawing/2014/main" id="{90DCDFAA-D322-6B22-5FE9-1DD6E29930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06" y="1433461"/>
            <a:ext cx="2768237" cy="2469175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A293B0E6-9AC9-E046-877F-DF07AFCE2DEB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AA302ED-CD41-5B86-C6AF-1145F463B23B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D1982556-793D-17EE-A0F3-EBAF1CA6DB6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3C4074F-462E-FB7D-67A0-7476714CC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92F4421-688E-4DB1-C419-2FFE1C9B7685}"/>
              </a:ext>
            </a:extLst>
          </p:cNvPr>
          <p:cNvSpPr txBox="1"/>
          <p:nvPr/>
        </p:nvSpPr>
        <p:spPr>
          <a:xfrm>
            <a:off x="370305" y="40416"/>
            <a:ext cx="41592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EOS BPM Signal with Time Delay</a:t>
            </a:r>
            <a:endParaRPr lang="en-US" sz="2400" dirty="0">
              <a:latin typeface="+mj-lt"/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E81831A-ED6D-8987-AC54-D134F44DCD3F}"/>
              </a:ext>
            </a:extLst>
          </p:cNvPr>
          <p:cNvCxnSpPr>
            <a:cxnSpLocks/>
          </p:cNvCxnSpPr>
          <p:nvPr/>
        </p:nvCxnSpPr>
        <p:spPr>
          <a:xfrm flipH="1">
            <a:off x="1045001" y="1456805"/>
            <a:ext cx="1122484" cy="1059852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91AA2434-14B0-2536-0A30-6104E4841C4C}"/>
              </a:ext>
            </a:extLst>
          </p:cNvPr>
          <p:cNvCxnSpPr>
            <a:cxnSpLocks/>
          </p:cNvCxnSpPr>
          <p:nvPr/>
        </p:nvCxnSpPr>
        <p:spPr>
          <a:xfrm flipH="1">
            <a:off x="4004686" y="1396013"/>
            <a:ext cx="1649166" cy="1272034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87C51140-3226-EF3C-6CC4-5882EB1F374C}"/>
              </a:ext>
            </a:extLst>
          </p:cNvPr>
          <p:cNvSpPr txBox="1"/>
          <p:nvPr/>
        </p:nvSpPr>
        <p:spPr>
          <a:xfrm>
            <a:off x="5241801" y="1125684"/>
            <a:ext cx="10476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</a:rPr>
              <a:t>0.8 </a:t>
            </a:r>
            <a:r>
              <a:rPr lang="en-US" sz="1400" dirty="0" err="1">
                <a:solidFill>
                  <a:srgbClr val="FF0000"/>
                </a:solidFill>
              </a:rPr>
              <a:t>ps</a:t>
            </a:r>
            <a:r>
              <a:rPr lang="en-US" sz="1400" dirty="0">
                <a:solidFill>
                  <a:srgbClr val="FF0000"/>
                </a:solidFill>
              </a:rPr>
              <a:t> delay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D147E7C-F419-1D76-8ABD-D1F104BEC0BB}"/>
              </a:ext>
            </a:extLst>
          </p:cNvPr>
          <p:cNvSpPr txBox="1"/>
          <p:nvPr/>
        </p:nvSpPr>
        <p:spPr>
          <a:xfrm>
            <a:off x="8022771" y="1149028"/>
            <a:ext cx="10476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</a:rPr>
              <a:t>1.4 </a:t>
            </a:r>
            <a:r>
              <a:rPr lang="en-US" sz="1400" dirty="0" err="1">
                <a:solidFill>
                  <a:srgbClr val="FF0000"/>
                </a:solidFill>
              </a:rPr>
              <a:t>ps</a:t>
            </a:r>
            <a:r>
              <a:rPr lang="en-US" sz="1400" dirty="0">
                <a:solidFill>
                  <a:srgbClr val="FF0000"/>
                </a:solidFill>
              </a:rPr>
              <a:t> delay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171FF799-02A2-7995-3328-F7948027696E}"/>
              </a:ext>
            </a:extLst>
          </p:cNvPr>
          <p:cNvCxnSpPr>
            <a:cxnSpLocks/>
          </p:cNvCxnSpPr>
          <p:nvPr/>
        </p:nvCxnSpPr>
        <p:spPr>
          <a:xfrm flipH="1">
            <a:off x="7014345" y="1456805"/>
            <a:ext cx="1433159" cy="1094925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F98866ED-84A0-8100-9275-AC58780DAF12}"/>
              </a:ext>
            </a:extLst>
          </p:cNvPr>
          <p:cNvSpPr txBox="1"/>
          <p:nvPr/>
        </p:nvSpPr>
        <p:spPr>
          <a:xfrm>
            <a:off x="1841357" y="1149028"/>
            <a:ext cx="9941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</a:rPr>
              <a:t>Nominal t0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DC7380A-BFDE-48C0-FE49-F51B8AE78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16362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9F0114-69C3-9986-AE55-E84D15BAFB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2AAFC032-0AB1-B9A6-A0D3-7BEE955F4CD5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9772BB7-1743-F6B9-AA6C-74F226BEBD54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C1784AAC-8223-B0B8-29E0-86DE804693C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8A97793-DD7E-492D-44E5-F67B2C209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972F36A-1A43-73AC-5792-AE99B59DF81B}"/>
              </a:ext>
            </a:extLst>
          </p:cNvPr>
          <p:cNvSpPr txBox="1"/>
          <p:nvPr/>
        </p:nvSpPr>
        <p:spPr>
          <a:xfrm>
            <a:off x="370305" y="40416"/>
            <a:ext cx="39156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EOS BPM Radially Binned Data</a:t>
            </a:r>
            <a:endParaRPr lang="en-US" sz="2400" dirty="0">
              <a:latin typeface="+mj-lt"/>
            </a:endParaRPr>
          </a:p>
        </p:txBody>
      </p:sp>
      <p:pic>
        <p:nvPicPr>
          <p:cNvPr id="6" name="limit_range">
            <a:hlinkClick r:id="" action="ppaction://media"/>
            <a:extLst>
              <a:ext uri="{FF2B5EF4-FFF2-40B4-BE49-F238E27FC236}">
                <a16:creationId xmlns:a16="http://schemas.microsoft.com/office/drawing/2014/main" id="{7B966BA4-1826-1F17-CB34-5CD6A5FCB2B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25705" y="814373"/>
            <a:ext cx="8684293" cy="390944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CE30E92-78CD-0DCB-7E88-2D1CBE52F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911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2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D5658-CE88-8929-9AAC-70ED686E9A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F4AAE417-49B3-64E2-7A51-555C10FCFBFA}"/>
              </a:ext>
            </a:extLst>
          </p:cNvPr>
          <p:cNvGrpSpPr/>
          <p:nvPr/>
        </p:nvGrpSpPr>
        <p:grpSpPr>
          <a:xfrm>
            <a:off x="-1" y="0"/>
            <a:ext cx="9144001" cy="542498"/>
            <a:chOff x="8292" y="0"/>
            <a:chExt cx="9144001" cy="54249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C7C8B13-E5EE-C16B-F349-B20A38B43024}"/>
                </a:ext>
              </a:extLst>
            </p:cNvPr>
            <p:cNvSpPr/>
            <p:nvPr/>
          </p:nvSpPr>
          <p:spPr>
            <a:xfrm>
              <a:off x="8292" y="0"/>
              <a:ext cx="9135707" cy="54249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4" name="Picture 13" descr="A black and white sign with white text&#10;&#10;AI-generated content may be incorrect.">
              <a:extLst>
                <a:ext uri="{FF2B5EF4-FFF2-40B4-BE49-F238E27FC236}">
                  <a16:creationId xmlns:a16="http://schemas.microsoft.com/office/drawing/2014/main" id="{C1BD4079-6881-77FD-1A9C-F02EA1230C8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54540" y="0"/>
              <a:ext cx="2497753" cy="495809"/>
            </a:xfrm>
            <a:prstGeom prst="rect">
              <a:avLst/>
            </a:prstGeom>
          </p:spPr>
        </p:pic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47BB8F1-EBAB-ECC3-E715-794EAED9B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1158" y="4770502"/>
            <a:ext cx="3086100" cy="273844"/>
          </a:xfrm>
        </p:spPr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42D6C98-EC88-21BF-4466-E0075EB06A2C}"/>
              </a:ext>
            </a:extLst>
          </p:cNvPr>
          <p:cNvSpPr txBox="1"/>
          <p:nvPr/>
        </p:nvSpPr>
        <p:spPr>
          <a:xfrm>
            <a:off x="370305" y="40416"/>
            <a:ext cx="31057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CBB46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EOS BPM Time Window</a:t>
            </a:r>
            <a:endParaRPr lang="en-US" sz="2400" dirty="0"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A43F88-9805-C394-763B-95B4153E19BD}"/>
              </a:ext>
            </a:extLst>
          </p:cNvPr>
          <p:cNvSpPr txBox="1"/>
          <p:nvPr/>
        </p:nvSpPr>
        <p:spPr>
          <a:xfrm>
            <a:off x="6222011" y="1663808"/>
            <a:ext cx="266098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Total Time Window: 2 </a:t>
            </a:r>
            <a:r>
              <a:rPr lang="en-US" sz="1600" dirty="0" err="1"/>
              <a:t>ps</a:t>
            </a:r>
            <a:endParaRPr lang="en-US" sz="1600" dirty="0"/>
          </a:p>
          <a:p>
            <a:endParaRPr lang="en-US" sz="1600" dirty="0"/>
          </a:p>
          <a:p>
            <a:r>
              <a:rPr lang="en-US" sz="1600" dirty="0"/>
              <a:t>Slope: ~0.51 </a:t>
            </a:r>
            <a:r>
              <a:rPr lang="en-US" sz="1600" dirty="0" err="1"/>
              <a:t>ps</a:t>
            </a:r>
            <a:r>
              <a:rPr lang="en-US" sz="1600" dirty="0"/>
              <a:t>/mm</a:t>
            </a:r>
          </a:p>
          <a:p>
            <a:endParaRPr lang="en-US" sz="1600" dirty="0"/>
          </a:p>
          <a:p>
            <a:r>
              <a:rPr lang="en-US" sz="1600" dirty="0"/>
              <a:t>Resolution: 5.6 fs/pixel</a:t>
            </a:r>
          </a:p>
          <a:p>
            <a:endParaRPr lang="en-US" sz="1600" dirty="0"/>
          </a:p>
          <a:p>
            <a:r>
              <a:rPr lang="en-US" sz="1600" dirty="0"/>
              <a:t>Calculated Slope: 0.27 </a:t>
            </a:r>
            <a:r>
              <a:rPr lang="en-US" sz="1600" dirty="0" err="1"/>
              <a:t>ps</a:t>
            </a:r>
            <a:r>
              <a:rPr lang="en-US" sz="1600" dirty="0"/>
              <a:t>/mm</a:t>
            </a:r>
          </a:p>
        </p:txBody>
      </p:sp>
      <p:pic>
        <p:nvPicPr>
          <p:cNvPr id="4" name="Picture 3" descr="A graph with red lines and black dots&#10;&#10;AI-generated content may be incorrect.">
            <a:extLst>
              <a:ext uri="{FF2B5EF4-FFF2-40B4-BE49-F238E27FC236}">
                <a16:creationId xmlns:a16="http://schemas.microsoft.com/office/drawing/2014/main" id="{58D360AE-20B9-412F-F295-DD36EC5BA4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004" y="793749"/>
            <a:ext cx="5537200" cy="355600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F71E048-FB72-8DC6-3912-BFE8C16F3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74728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E883562-8328-F996-DCD5-4571E4FDB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AAC 2026- July 27, 2026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36211E7-0D63-62EF-F220-7523BF7D7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21DBF-325B-3546-BAAF-4F6E3B3181FF}" type="slidenum">
              <a:rPr lang="en-US" smtClean="0"/>
              <a:t>48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A6530BE-0569-B6DD-D12E-8B16F993B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DACF52-8BA7-9296-ACEB-5922784A15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3362" y="1039695"/>
            <a:ext cx="5242196" cy="326608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271BB5-C1FA-D45F-FBDA-8B78059CF14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8203" r="15906"/>
          <a:stretch>
            <a:fillRect/>
          </a:stretch>
        </p:blipFill>
        <p:spPr>
          <a:xfrm>
            <a:off x="121158" y="958232"/>
            <a:ext cx="3547838" cy="3530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9468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94658</TotalTime>
  <Words>2318</Words>
  <Application>Microsoft Macintosh PowerPoint</Application>
  <PresentationFormat>On-screen Show (16:9)</PresentationFormat>
  <Paragraphs>610</Paragraphs>
  <Slides>48</Slides>
  <Notes>18</Notes>
  <HiddenSlides>0</HiddenSlides>
  <MMClips>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4" baseType="lpstr">
      <vt:lpstr>Arial</vt:lpstr>
      <vt:lpstr>Calibri</vt:lpstr>
      <vt:lpstr>Calibri Light</vt:lpstr>
      <vt:lpstr>Cambria Math</vt:lpstr>
      <vt:lpstr>Times New Roman</vt:lpstr>
      <vt:lpstr>Office 2013 - 2022 Theme</vt:lpstr>
      <vt:lpstr>Electro-Optic Sampling Beam Positioning Monitor for Relativistic Electron Beams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EmittanceGrowth</dc:title>
  <dc:creator>Robert Ariniello</dc:creator>
  <cp:lastModifiedBy>Elena Ros</cp:lastModifiedBy>
  <cp:revision>1609</cp:revision>
  <cp:lastPrinted>2023-09-13T22:51:52Z</cp:lastPrinted>
  <dcterms:created xsi:type="dcterms:W3CDTF">2016-01-26T18:12:20Z</dcterms:created>
  <dcterms:modified xsi:type="dcterms:W3CDTF">2026-07-27T21:29:33Z</dcterms:modified>
</cp:coreProperties>
</file>