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8" r:id="rId4"/>
    <p:sldMasterId id="2147483667" r:id="rId5"/>
  </p:sldMasterIdLst>
  <p:notesMasterIdLst>
    <p:notesMasterId r:id="rId18"/>
  </p:notesMasterIdLst>
  <p:handoutMasterIdLst>
    <p:handoutMasterId r:id="rId19"/>
  </p:handoutMasterIdLst>
  <p:sldIdLst>
    <p:sldId id="271" r:id="rId6"/>
    <p:sldId id="286" r:id="rId7"/>
    <p:sldId id="288" r:id="rId8"/>
    <p:sldId id="285" r:id="rId9"/>
    <p:sldId id="287" r:id="rId10"/>
    <p:sldId id="291" r:id="rId11"/>
    <p:sldId id="293" r:id="rId12"/>
    <p:sldId id="296" r:id="rId13"/>
    <p:sldId id="300" r:id="rId14"/>
    <p:sldId id="290" r:id="rId15"/>
    <p:sldId id="298" r:id="rId16"/>
    <p:sldId id="29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AF0000"/>
    <a:srgbClr val="BF2B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60" autoAdjust="0"/>
    <p:restoredTop sz="94660"/>
  </p:normalViewPr>
  <p:slideViewPr>
    <p:cSldViewPr snapToGrid="0">
      <p:cViewPr>
        <p:scale>
          <a:sx n="51" d="100"/>
          <a:sy n="51" d="100"/>
        </p:scale>
        <p:origin x="1608" y="1100"/>
      </p:cViewPr>
      <p:guideLst>
        <p:guide orient="horz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6" d="100"/>
          <a:sy n="106" d="100"/>
        </p:scale>
        <p:origin x="4302" y="11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1A00E0-8A82-468F-9B2B-F8EB4AB6399D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C4D65-DA11-4126-9556-9310B8956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772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F7AD5-1E06-481F-9C05-C3A40CB42C6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BF22EF-CF13-4EA3-BA93-BBE40C1538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235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BF22EF-CF13-4EA3-BA93-BBE40C15388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769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248400"/>
            <a:ext cx="12192000" cy="6096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ln>
                <a:noFill/>
              </a:ln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1"/>
            <a:ext cx="12192000" cy="1194329"/>
          </a:xfrm>
          <a:prstGeom prst="rect">
            <a:avLst/>
          </a:prstGeom>
          <a:solidFill>
            <a:srgbClr val="C8102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ln>
                <a:noFill/>
              </a:ln>
              <a:effectLst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12800" y="3733800"/>
            <a:ext cx="10566400" cy="1219200"/>
          </a:xfrm>
        </p:spPr>
        <p:txBody>
          <a:bodyPr anchor="b"/>
          <a:lstStyle>
            <a:lvl1pPr algn="ctr">
              <a:defRPr sz="3600">
                <a:solidFill>
                  <a:srgbClr val="C8102E"/>
                </a:solidFill>
              </a:defRPr>
            </a:lvl1pPr>
          </a:lstStyle>
          <a:p>
            <a:r>
              <a:rPr lang="en-US"/>
              <a:t>Click here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34240"/>
            <a:ext cx="8737600" cy="804862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20"/>
          <a:stretch/>
        </p:blipFill>
        <p:spPr>
          <a:xfrm>
            <a:off x="4344455" y="358251"/>
            <a:ext cx="3299890" cy="268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9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62" y="840258"/>
            <a:ext cx="11615352" cy="532576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6A54-2A6B-4242-B691-C4DE4231F394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D1A7-FB98-43FD-AA3D-E7C3EC56B29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609600" y="61369"/>
            <a:ext cx="10058400" cy="497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18282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1981200"/>
            <a:ext cx="10138129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6A54-2A6B-4242-B691-C4DE4231F394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D1A7-FB98-43FD-AA3D-E7C3EC56B29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1371600"/>
            <a:ext cx="10160000" cy="533400"/>
          </a:xfrm>
        </p:spPr>
        <p:txBody>
          <a:bodyPr/>
          <a:lstStyle>
            <a:lvl1pPr marL="0" indent="0">
              <a:buNone/>
              <a:defRPr b="1" baseline="0">
                <a:solidFill>
                  <a:srgbClr val="C8102E"/>
                </a:solidFill>
              </a:defRPr>
            </a:lvl1pPr>
          </a:lstStyle>
          <a:p>
            <a:pPr lvl="0"/>
            <a:r>
              <a:rPr lang="en-US"/>
              <a:t>Sub-Header 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295786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4572" y="816209"/>
            <a:ext cx="5699828" cy="541889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599" y="816209"/>
            <a:ext cx="5699827" cy="541889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6A54-2A6B-4242-B691-C4DE4231F394}" type="datetimeFigureOut">
              <a:rPr lang="en-US" smtClean="0"/>
              <a:t>7/26/2026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D1A7-FB98-43FD-AA3D-E7C3EC56B29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09600" y="76200"/>
            <a:ext cx="10473664" cy="457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41510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24002"/>
            <a:ext cx="5384800" cy="21335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524002"/>
            <a:ext cx="5384800" cy="21335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6A54-2A6B-4242-B691-C4DE4231F394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D1A7-FB98-43FD-AA3D-E7C3EC56B29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609600" y="3810001"/>
            <a:ext cx="5384800" cy="21335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197600" y="3810001"/>
            <a:ext cx="5384800" cy="21335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0522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352550"/>
            <a:ext cx="5127313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C8102E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1" y="1992312"/>
            <a:ext cx="51273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88568" y="1352550"/>
            <a:ext cx="5084233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C8102E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88568" y="1992312"/>
            <a:ext cx="50842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6A54-2A6B-4242-B691-C4DE4231F394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D1A7-FB98-43FD-AA3D-E7C3EC56B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000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6A54-2A6B-4242-B691-C4DE4231F394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40080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D1A7-FB98-43FD-AA3D-E7C3EC56B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708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6A54-2A6B-4242-B691-C4DE4231F394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ED1A7-FB98-43FD-AA3D-E7C3EC56B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007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D79C3-B0D2-5609-D2A6-CA929DB6AC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957886-34DE-647B-0286-4A9BA149F3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3895BE-F71E-0288-2318-CAF14B406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B9A866-D008-3939-0A78-26C0939D7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0C0AB-44C9-4100-7FA2-9820A89AA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43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DDC78-F897-2E8D-9BA1-3C22A755B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80FD61-06E2-C496-5E32-61E764E9B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AAB38B-17D4-7BF3-D644-43DD69672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28BF13-82AF-860C-ADC1-BA87C5ADD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C2BB3-4187-E64F-809E-ABBA7F1FE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909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06443-0E21-42E9-02D3-064C3AF71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E87D3B-DDED-82ED-2162-F04DBE816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BC7BDC-E042-8D51-8BC4-8DA26B243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B7BD2-18CA-CD5B-99E0-F49A5E64F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AA1F0-DD11-0BF9-3E34-F80B9E1B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227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7F909-A72F-4DC5-39A7-04584A7B7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A7A16-9CAC-F61B-51B1-297E0F4AE8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B5225E-7AD6-CEAF-4155-95B1FAC47F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1D3B14-616F-7770-5A65-AE486D8B4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200AD0-CE5C-45B8-43F2-C501498DD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D8F895-FC28-1334-1CF8-FCC4CDEE9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706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85062-CD7A-40DD-045A-30F56CC7C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7A3BE-3883-DA23-490F-F69C8B05F9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7C318C-3C18-2450-985C-8A531704B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9050DC-B10E-9AAF-6F09-26F091495D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25C0A0-056A-93B5-601E-A075491114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A4394D-A1EA-2370-5E70-17F8A68FB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9608B1-2713-92EE-CD1C-CD7D39A68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7CFB50-09CF-78B4-6605-A29F5C007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004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FE1DD-39D1-C65D-2840-F0069DC65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5DB641-FC57-7E0B-7AE4-21FE6AE04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AF7CB8-E29D-3D80-EF09-2A742CA6D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A477AC-1C5B-DE70-BB7F-56E2DDFBD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18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BB6CF4-530E-4C5F-1776-FA652D2A3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56F414-D0D4-FD0C-9732-ECEB152F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1DDC45-8169-C87D-E297-6B20FB6B6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61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F0DE6-14E8-2889-4E0A-401AB3E8E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3F0E0-D7B7-3084-3A6B-053358BB1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0C588-95C5-FE7D-EB5E-5F2E8A8855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5D72CB-1EDE-BD62-9A3D-9FC03C46C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1D14C8-7A76-AA64-44D9-9AD0933AD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31D253-D8A9-52B8-6B48-2BF4CDABF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0545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48233-97DE-E0EF-BB69-AB2194CB0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F5C47A-7B0A-F563-D427-8EE1D787CA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874797-BEE6-3D16-D6F3-80F8AF57AB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E96A9-A851-2640-DC1C-4DE8BDD50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4B2948-F3A0-000B-904B-49782CB76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330275-218D-66B5-5F53-0EC18AB73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6624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15F60-1C77-266C-0010-BC5D7C326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3A5AF3-46EB-AF44-4E3D-A3279786D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2B947-51BD-E80F-9DBB-1BF6525A1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FCF1C-9301-2736-70A3-6249F30B8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61A948-356B-55B1-2506-A4C71B9C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054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2DF20E-E501-8F46-BBCE-6583241D4D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8CBAAD-7084-98D5-FE9D-247595D833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D67B5-FF2E-7C6C-6B39-EA3B6CC59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FE19F-155E-46EC-56FA-F7CEB0E8F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A4E20-48F1-412C-A93C-903E6B2F2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131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419210"/>
            <a:ext cx="12192000" cy="438789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ln>
                <a:noFill/>
              </a:ln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0" y="0"/>
            <a:ext cx="12192000" cy="609600"/>
          </a:xfrm>
          <a:prstGeom prst="rect">
            <a:avLst/>
          </a:prstGeom>
          <a:solidFill>
            <a:srgbClr val="C8102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ln>
                <a:noFill/>
              </a:ln>
              <a:effectLst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00584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701676"/>
            <a:ext cx="10972800" cy="56413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0" y="6456041"/>
            <a:ext cx="1219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76A6A54-2A6B-4242-B691-C4DE4231F394}" type="datetimeFigureOut">
              <a:rPr lang="en-US" smtClean="0"/>
              <a:pPr/>
              <a:t>7/26/2026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55200" y="6456041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2FED1A7-FB98-43FD-AA3D-E7C3EC56B29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381000"/>
            <a:ext cx="678610" cy="118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78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6" r:id="rId3"/>
    <p:sldLayoutId id="2147483661" r:id="rId4"/>
    <p:sldLayoutId id="2147483665" r:id="rId5"/>
    <p:sldLayoutId id="2147483662" r:id="rId6"/>
    <p:sldLayoutId id="2147483663" r:id="rId7"/>
    <p:sldLayoutId id="2147483664" r:id="rId8"/>
  </p:sldLayoutIdLst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Roboto Slab" pitchFamily="2" charset="0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6DD92F-39A4-068F-E8C8-5C1C4C011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8579C7-59F2-C004-5622-DD45572DD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1B143-3266-9367-E175-86CAADF603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571DE4-8F77-4640-AAB8-A539769EB553}" type="datetimeFigureOut">
              <a:rPr lang="en-US" smtClean="0"/>
              <a:t>7/26/2026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0FB1A-21BA-C9D2-B075-30F441D3CE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64932-83C7-08EB-B72D-2619B7465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190882-D71B-44F0-8F86-8C527CD43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72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jpe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Phase-Diversity Electro-Optic Sampling for Shaped Electron Beam Profile Monitoring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0" dirty="0"/>
              <a:t>Spencer Kelham</a:t>
            </a:r>
          </a:p>
          <a:p>
            <a:r>
              <a:rPr lang="en-US" b="0" dirty="0"/>
              <a:t>AAC’2026, Working Group #5</a:t>
            </a:r>
          </a:p>
        </p:txBody>
      </p:sp>
    </p:spTree>
    <p:extLst>
      <p:ext uri="{BB962C8B-B14F-4D97-AF65-F5344CB8AC3E}">
        <p14:creationId xmlns:p14="http://schemas.microsoft.com/office/powerpoint/2010/main" val="239249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C926E0E-F809-952C-2F87-F6B859C64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4074"/>
            <a:ext cx="11302313" cy="4561947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</a:p>
          <a:p>
            <a:endParaRPr lang="en-US" dirty="0"/>
          </a:p>
          <a:p>
            <a:r>
              <a:rPr lang="en-US" dirty="0"/>
              <a:t>ML assisted reconstruction</a:t>
            </a:r>
          </a:p>
          <a:p>
            <a:endParaRPr lang="en-US" dirty="0"/>
          </a:p>
          <a:p>
            <a:r>
              <a:rPr lang="en-US" dirty="0"/>
              <a:t>Planned DEOS experiment </a:t>
            </a:r>
          </a:p>
          <a:p>
            <a:endParaRPr lang="en-US" dirty="0"/>
          </a:p>
          <a:p>
            <a:r>
              <a:rPr lang="en-US" dirty="0"/>
              <a:t>Future work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CE55DD-2B50-5CBD-5884-06C8BD07B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3796528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FEAAC4-0E9E-0841-1D41-E47DB11157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4571" y="1232115"/>
            <a:ext cx="6710663" cy="5002988"/>
          </a:xfrm>
        </p:spPr>
        <p:txBody>
          <a:bodyPr>
            <a:normAutofit/>
          </a:bodyPr>
          <a:lstStyle/>
          <a:p>
            <a:pPr>
              <a:spcBef>
                <a:spcPts val="480"/>
              </a:spcBef>
              <a:spcAft>
                <a:spcPts val="1000"/>
              </a:spcAft>
            </a:pPr>
            <a:r>
              <a:rPr lang="en-US" sz="2000" dirty="0"/>
              <a:t>Shaped drive bunches can increase the transformer ratio in beam-driven wakefield accelerators.</a:t>
            </a:r>
          </a:p>
          <a:p>
            <a:pPr>
              <a:spcBef>
                <a:spcPts val="480"/>
              </a:spcBef>
              <a:spcAft>
                <a:spcPts val="1000"/>
              </a:spcAft>
            </a:pPr>
            <a:r>
              <a:rPr lang="en-US" sz="2000" dirty="0"/>
              <a:t> These shaped beams contain sharp temporal features that demand high-resolution longitudinal diagnostics.</a:t>
            </a:r>
          </a:p>
          <a:p>
            <a:pPr>
              <a:spcBef>
                <a:spcPts val="480"/>
              </a:spcBef>
              <a:spcAft>
                <a:spcPts val="1000"/>
              </a:spcAft>
            </a:pPr>
            <a:r>
              <a:rPr lang="en-US" sz="2000" dirty="0"/>
              <a:t>Future high-energy, high-current facilities will require non-invasive diagnostics, with single shot measurement capabilities.</a:t>
            </a:r>
          </a:p>
          <a:p>
            <a:pPr>
              <a:spcBef>
                <a:spcPts val="480"/>
              </a:spcBef>
              <a:spcAft>
                <a:spcPts val="1000"/>
              </a:spcAft>
            </a:pPr>
            <a:r>
              <a:rPr lang="en-US" sz="2000" dirty="0"/>
              <a:t>This work investigates Phase-Diversity Electro-Optic Sampling (DEOS) for measuring shaped electron bunches and explores methods to improve the reconstruction accuracy.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4B6ED4-7E69-0F3B-7AD3-9EFCE7E55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Motivation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3EC240B-365D-EC20-6789-FD56860FAB08}"/>
              </a:ext>
            </a:extLst>
          </p:cNvPr>
          <p:cNvGrpSpPr/>
          <p:nvPr/>
        </p:nvGrpSpPr>
        <p:grpSpPr>
          <a:xfrm>
            <a:off x="6903511" y="1613132"/>
            <a:ext cx="5156537" cy="4555066"/>
            <a:chOff x="6903511" y="1613132"/>
            <a:chExt cx="5156537" cy="4555066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854CB6B-7785-1A61-F599-350609A7A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903511" y="1613132"/>
              <a:ext cx="5156537" cy="3679539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407544F-9AEC-A6BF-5BD1-6614D5162E34}"/>
                </a:ext>
              </a:extLst>
            </p:cNvPr>
            <p:cNvSpPr txBox="1"/>
            <p:nvPr/>
          </p:nvSpPr>
          <p:spPr>
            <a:xfrm>
              <a:off x="7252657" y="5244868"/>
              <a:ext cx="4458243" cy="923330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Fig: Shaped beam distribution and wakefield, Courtesy of B. Jiang, C. Jing, P. Schoessow, J. Power, and W. Gai.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513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5840BF-8E5D-40F0-57A4-FEE0F88980E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en-US" sz="1800" dirty="0"/>
              <a:t>Electro-Optic Sampling (EOS) technique where a THz field is imprinted onto a probe laser via the Pockel’s Effect.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As a diagnostic tool for accelerators, the THz field under interest can be near-field or far-field sources.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For a highly relativistic particle bunch, the measured transverse field maps to its longitudinal current profile.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EOS is a non-destructive and non-invasive measurement.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Various EOS techniques exist:</a:t>
            </a:r>
          </a:p>
          <a:p>
            <a:pPr lvl="1">
              <a:spcAft>
                <a:spcPts val="1000"/>
              </a:spcAft>
            </a:pPr>
            <a:r>
              <a:rPr lang="en-US" sz="1600" dirty="0"/>
              <a:t>Scanning EOS</a:t>
            </a:r>
          </a:p>
          <a:p>
            <a:pPr lvl="1">
              <a:spcAft>
                <a:spcPts val="1000"/>
              </a:spcAft>
            </a:pPr>
            <a:r>
              <a:rPr lang="en-US" sz="1600" dirty="0"/>
              <a:t>Spectral Encoding</a:t>
            </a:r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DCE96E-8459-F9CF-1789-C57855234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Electro-Optic Sampling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4A6AD08-FE2E-0B22-1BF9-F482C0A8A816}"/>
              </a:ext>
            </a:extLst>
          </p:cNvPr>
          <p:cNvGrpSpPr/>
          <p:nvPr/>
        </p:nvGrpSpPr>
        <p:grpSpPr>
          <a:xfrm>
            <a:off x="6197602" y="1203153"/>
            <a:ext cx="5768487" cy="4451694"/>
            <a:chOff x="6197599" y="1783409"/>
            <a:chExt cx="5768487" cy="4451694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AD80B99-8614-3314-FB2D-F4EA53446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7599" y="1783409"/>
              <a:ext cx="5768487" cy="3291179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D1C92BE-1896-9B64-DCA6-3EBBBF50997F}"/>
                </a:ext>
              </a:extLst>
            </p:cNvPr>
            <p:cNvSpPr txBox="1"/>
            <p:nvPr/>
          </p:nvSpPr>
          <p:spPr>
            <a:xfrm>
              <a:off x="6726375" y="5588772"/>
              <a:ext cx="4480714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Fig: Simplified Spectral Encoding EOS experiment.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C7B6BED-0B72-9D03-A028-3DF8AFB29B7A}"/>
              </a:ext>
            </a:extLst>
          </p:cNvPr>
          <p:cNvGrpSpPr/>
          <p:nvPr/>
        </p:nvGrpSpPr>
        <p:grpSpPr>
          <a:xfrm>
            <a:off x="6197602" y="1203153"/>
            <a:ext cx="4813298" cy="4446522"/>
            <a:chOff x="6197599" y="1423702"/>
            <a:chExt cx="5220403" cy="487345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A634927-FC31-F947-0524-8BA824D73278}"/>
                </a:ext>
              </a:extLst>
            </p:cNvPr>
            <p:cNvSpPr txBox="1"/>
            <p:nvPr/>
          </p:nvSpPr>
          <p:spPr>
            <a:xfrm>
              <a:off x="6726375" y="5588772"/>
              <a:ext cx="4480713" cy="708389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Fig: Simplified Scanning EOS experiment.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E20BEC31-2808-52C9-6D13-588FA6B40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7599" y="1423702"/>
              <a:ext cx="5220403" cy="40105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67024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EA6557A-4E4E-DC2D-4FE1-EB9A3F8026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1845" y="1511084"/>
            <a:ext cx="5699828" cy="4483794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en-US" sz="1800" dirty="0"/>
              <a:t>Spectral encoding with optics oriented for maximum sensitivity, loses information at transfer-function nulls, limiting temporal resolution.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Phase Diversity Electro-Optic Sampling (DEOS) is a technique that aims to resolve the spectral information loss.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Optics are intentionally oriented to create different modulation responses on orthogonal polarizations.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DEOS measures and combines two complementary polarization responses.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Combined information is well-posed.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78F5916-4596-221D-2345-09DB42C18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6200"/>
            <a:ext cx="10597978" cy="457200"/>
          </a:xfrm>
        </p:spPr>
        <p:txBody>
          <a:bodyPr>
            <a:normAutofit fontScale="90000"/>
          </a:bodyPr>
          <a:lstStyle/>
          <a:p>
            <a:r>
              <a:rPr lang="en-US" dirty="0"/>
              <a:t>Phase Diversity Electro-Optic Sampling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85EAFE1-932C-6B3C-01F4-082B9EE8A89C}"/>
              </a:ext>
            </a:extLst>
          </p:cNvPr>
          <p:cNvGrpSpPr/>
          <p:nvPr/>
        </p:nvGrpSpPr>
        <p:grpSpPr>
          <a:xfrm>
            <a:off x="6675079" y="1077575"/>
            <a:ext cx="4422689" cy="4702850"/>
            <a:chOff x="6659581" y="120308"/>
            <a:chExt cx="4422689" cy="470285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8FA6F9B-4BFE-7725-5673-33082D53D9E3}"/>
                </a:ext>
              </a:extLst>
            </p:cNvPr>
            <p:cNvSpPr txBox="1"/>
            <p:nvPr/>
          </p:nvSpPr>
          <p:spPr>
            <a:xfrm>
              <a:off x="6659581" y="3899828"/>
              <a:ext cx="4422689" cy="923330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Transfer functions for electro-optic signals in conventional spectral encoding configuration.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4DD9B3E-547E-F8EA-8349-B2967C5383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9581" y="120308"/>
              <a:ext cx="4422689" cy="377952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C708634-72AD-94B4-7DB5-4D6D9BD1A4A9}"/>
              </a:ext>
            </a:extLst>
          </p:cNvPr>
          <p:cNvGrpSpPr/>
          <p:nvPr/>
        </p:nvGrpSpPr>
        <p:grpSpPr>
          <a:xfrm>
            <a:off x="6041673" y="1388543"/>
            <a:ext cx="5519017" cy="4080913"/>
            <a:chOff x="6041674" y="1678587"/>
            <a:chExt cx="5519017" cy="4080913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6570F91-6435-06E9-027B-BE0A7181377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1678587"/>
              <a:ext cx="5410366" cy="3500825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187EF45-5358-C798-FD29-0B69A255E07B}"/>
                </a:ext>
              </a:extLst>
            </p:cNvPr>
            <p:cNvSpPr txBox="1"/>
            <p:nvPr/>
          </p:nvSpPr>
          <p:spPr>
            <a:xfrm>
              <a:off x="6041674" y="5390168"/>
              <a:ext cx="5519017" cy="369332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Fig: Simplified DEOS experimental setup.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C0A2D0E-C0D6-2EAC-E729-07FC1F654D61}"/>
              </a:ext>
            </a:extLst>
          </p:cNvPr>
          <p:cNvGrpSpPr/>
          <p:nvPr/>
        </p:nvGrpSpPr>
        <p:grpSpPr>
          <a:xfrm>
            <a:off x="7039199" y="1077575"/>
            <a:ext cx="3694447" cy="4704534"/>
            <a:chOff x="5563253" y="2213674"/>
            <a:chExt cx="3694447" cy="4704534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15307A6-CA39-CFF2-A760-F3B523AAB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63253" y="2213674"/>
              <a:ext cx="3694446" cy="3781204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B4EBE03-C168-1DB1-2888-04D35F2A5098}"/>
                </a:ext>
              </a:extLst>
            </p:cNvPr>
            <p:cNvSpPr txBox="1"/>
            <p:nvPr/>
          </p:nvSpPr>
          <p:spPr>
            <a:xfrm>
              <a:off x="5563254" y="5994878"/>
              <a:ext cx="3694446" cy="923330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Fig: Transfer functions for electro-optic signals in DEOS configuration.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814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A2AA077-8E45-0D38-1B2F-D7C3A06E52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4572" y="1286359"/>
            <a:ext cx="5699828" cy="4948744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en-US" sz="1800" dirty="0"/>
              <a:t>EOS measures phase retardance, which typically treated as </a:t>
            </a:r>
            <a:r>
              <a:rPr lang="el-GR" sz="1800" dirty="0"/>
              <a:t>Γ</a:t>
            </a:r>
            <a:r>
              <a:rPr lang="en-US" sz="1800" dirty="0"/>
              <a:t>(t) ∝ E</a:t>
            </a:r>
            <a:r>
              <a:rPr lang="en-US" sz="1800" baseline="-25000" dirty="0"/>
              <a:t>THz</a:t>
            </a:r>
            <a:r>
              <a:rPr lang="en-US" sz="1800" dirty="0"/>
              <a:t>(t) (Pockels Effect).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Due to real crystal parameters, crystal response function H(</a:t>
            </a:r>
            <a:r>
              <a:rPr lang="en-US" sz="1800" dirty="0" err="1"/>
              <a:t>f,d</a:t>
            </a:r>
            <a:r>
              <a:rPr lang="en-US" sz="1800" dirty="0"/>
              <a:t>) ≠ 1.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Spectrometer (Detector) resolution is modeled by Gaussian Point-spread function (PSF) convoluted with measured intensity spectra.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Probe laser bandwidth also effects temporal resolution.</a:t>
            </a:r>
          </a:p>
          <a:p>
            <a:r>
              <a:rPr lang="en-US" sz="1800" dirty="0"/>
              <a:t>Because these effects act like filters, deconvolution can partially recover the bunch shape.</a:t>
            </a:r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8587C09-BC3E-2F60-0EA9-5FAAA7079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Reconstruction Techniques Beyond DEOS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41A6B41-7DFD-52BA-ED60-DB9BA112E8E9}"/>
              </a:ext>
            </a:extLst>
          </p:cNvPr>
          <p:cNvGrpSpPr/>
          <p:nvPr/>
        </p:nvGrpSpPr>
        <p:grpSpPr>
          <a:xfrm>
            <a:off x="6599170" y="1064424"/>
            <a:ext cx="4403879" cy="4729152"/>
            <a:chOff x="6733630" y="1526089"/>
            <a:chExt cx="4403879" cy="4729152"/>
          </a:xfrm>
        </p:grpSpPr>
        <p:pic>
          <p:nvPicPr>
            <p:cNvPr id="3" name="Picture 2" descr="The image depicts a frequency spectrum (Doorstep) plotted against ZnTe response, showing the relative magnitude in decibels (dB) for various frequencies measured in terahertz (THz).&#10;&#10;AI-generated content may be incorrect.">
              <a:extLst>
                <a:ext uri="{FF2B5EF4-FFF2-40B4-BE49-F238E27FC236}">
                  <a16:creationId xmlns:a16="http://schemas.microsoft.com/office/drawing/2014/main" id="{17A4CD30-381E-4F06-0EC4-B80CD97C1F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33630" y="1526089"/>
              <a:ext cx="4403879" cy="3805822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8550FA0-A18F-EA9F-6CBB-679959912763}"/>
                </a:ext>
              </a:extLst>
            </p:cNvPr>
            <p:cNvSpPr txBox="1"/>
            <p:nvPr/>
          </p:nvSpPr>
          <p:spPr>
            <a:xfrm>
              <a:off x="6733630" y="5331911"/>
              <a:ext cx="4403879" cy="923330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Relative magnitude of doorstep pulse spectrum, ZnTe response function G(</a:t>
              </a:r>
              <a:r>
                <a:rPr lang="en-US" dirty="0" err="1"/>
                <a:t>f,d</a:t>
              </a:r>
              <a:r>
                <a:rPr lang="en-US" dirty="0"/>
                <a:t>), and phase-retardance FFT.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9C99564-337C-EC55-FFE2-63F03A344DDB}"/>
              </a:ext>
            </a:extLst>
          </p:cNvPr>
          <p:cNvGrpSpPr/>
          <p:nvPr/>
        </p:nvGrpSpPr>
        <p:grpSpPr>
          <a:xfrm>
            <a:off x="6595632" y="712332"/>
            <a:ext cx="4407417" cy="5522771"/>
            <a:chOff x="1970067" y="1409198"/>
            <a:chExt cx="4407417" cy="5522771"/>
          </a:xfrm>
        </p:grpSpPr>
        <p:pic>
          <p:nvPicPr>
            <p:cNvPr id="7" name="Picture 6" descr="Dataset Sample 0: Doorstep&#10;&#10;AI-generated content may be incorrect.">
              <a:extLst>
                <a:ext uri="{FF2B5EF4-FFF2-40B4-BE49-F238E27FC236}">
                  <a16:creationId xmlns:a16="http://schemas.microsoft.com/office/drawing/2014/main" id="{E0065D8F-C9F0-E6D5-5ED7-177636F2EC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70067" y="1409198"/>
              <a:ext cx="4407417" cy="4599441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E47B6A6-BF4B-35E7-408D-9A0BED9D5995}"/>
                </a:ext>
              </a:extLst>
            </p:cNvPr>
            <p:cNvSpPr txBox="1"/>
            <p:nvPr/>
          </p:nvSpPr>
          <p:spPr>
            <a:xfrm>
              <a:off x="1970067" y="6008639"/>
              <a:ext cx="4407417" cy="923330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Sample doorstep pulse reconstruction, including ZnTe response function and spectrometer resolution.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243E11F-489D-720C-EFB4-8917EDD1F5E0}"/>
              </a:ext>
            </a:extLst>
          </p:cNvPr>
          <p:cNvGrpSpPr/>
          <p:nvPr/>
        </p:nvGrpSpPr>
        <p:grpSpPr>
          <a:xfrm>
            <a:off x="6595632" y="657430"/>
            <a:ext cx="4425706" cy="5543139"/>
            <a:chOff x="6599170" y="685751"/>
            <a:chExt cx="4425706" cy="5543139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C79F1ED-1305-60D5-01A3-DF2731191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99170" y="685751"/>
              <a:ext cx="4425705" cy="4589543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17A3172-A389-2A5D-A3BE-BD3D8E506054}"/>
                </a:ext>
              </a:extLst>
            </p:cNvPr>
            <p:cNvSpPr txBox="1"/>
            <p:nvPr/>
          </p:nvSpPr>
          <p:spPr>
            <a:xfrm>
              <a:off x="6617459" y="5305560"/>
              <a:ext cx="4407417" cy="923330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Fig: Raw DEOS reconstruction (green) vs. deconvolution using ZnTe response function and camera PSF.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621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C526ECD-41BD-C106-B1C2-326C2FB910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4572" y="1999769"/>
            <a:ext cx="5699828" cy="4235334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en-US" sz="1800" dirty="0"/>
              <a:t>Train a machine learning network to map a the DEOS reconstruction with real world resolution limits to underlying bunch profile.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Idea is similar to image de-blurring with ML.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Simulation provides paired reconstruction and ideal profiles for training.  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Experimental training and validation will pair DEOS measurements with TDC benchmarks.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BA6AD76-3C98-36C3-9D60-FBA0C3A67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DEOS + ML: Concept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2039B30-89F1-6904-090C-A9CA2852CA6C}"/>
              </a:ext>
            </a:extLst>
          </p:cNvPr>
          <p:cNvGrpSpPr/>
          <p:nvPr/>
        </p:nvGrpSpPr>
        <p:grpSpPr>
          <a:xfrm>
            <a:off x="6423378" y="852396"/>
            <a:ext cx="4407417" cy="5522771"/>
            <a:chOff x="3233525" y="4520287"/>
            <a:chExt cx="4407417" cy="5522771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C2E1E0D6-6038-89AC-A4F0-6526E0970B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33525" y="4520287"/>
              <a:ext cx="4407417" cy="4599441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A274C6D9-37FB-8F79-CB9D-8A2F364E9DC3}"/>
                </a:ext>
              </a:extLst>
            </p:cNvPr>
            <p:cNvSpPr txBox="1"/>
            <p:nvPr/>
          </p:nvSpPr>
          <p:spPr>
            <a:xfrm>
              <a:off x="3233525" y="9119728"/>
              <a:ext cx="4407417" cy="923330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Fig: Idealized Doorstep and Reconstruction to serve as input and output.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437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61C8A4-2AA2-221B-3999-ECE5CE5912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4572" y="1505609"/>
            <a:ext cx="5699828" cy="4729493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en-US" sz="1800" dirty="0"/>
              <a:t>Model takes in 3 parameters.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DEOS reconstruction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Bunch charge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Bunch profile family (Gaussian or Doorstep)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Trained on dataset of ~10k generated and simulated reconstructed pulses.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Custom loss function designed to discourage discontinuities and ringing.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Simulated results outperform conventional deconvolution; experimental validation remains.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AEB2011-24E2-D2F6-55E1-25BC0DB0A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DEOS + ML: Current Results and Status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8FA25F5-5FB7-748A-BBFC-D326BB62C456}"/>
              </a:ext>
            </a:extLst>
          </p:cNvPr>
          <p:cNvGrpSpPr/>
          <p:nvPr/>
        </p:nvGrpSpPr>
        <p:grpSpPr>
          <a:xfrm>
            <a:off x="6315453" y="816209"/>
            <a:ext cx="5171742" cy="5539306"/>
            <a:chOff x="6315453" y="816209"/>
            <a:chExt cx="5171742" cy="5539306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4E621DB-BE18-9E9B-720A-1655B5593B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7948" y="816209"/>
              <a:ext cx="2584988" cy="2584988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D98FC9E-FEB1-CC61-818C-0CFB07DE8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5454" y="3401197"/>
              <a:ext cx="2584988" cy="2584988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5987A62-A87E-0D5E-510B-8BF1B7077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02208" y="3401196"/>
              <a:ext cx="2584987" cy="2584987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7DEDDEF-E884-0726-DBD6-729890F44DCD}"/>
                </a:ext>
              </a:extLst>
            </p:cNvPr>
            <p:cNvSpPr txBox="1"/>
            <p:nvPr/>
          </p:nvSpPr>
          <p:spPr>
            <a:xfrm>
              <a:off x="6315453" y="5986183"/>
              <a:ext cx="5171741" cy="369332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Fig: Sample reconstruction comparisons. 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622EB29-E28D-61F9-C122-C19FEA7E42B8}"/>
              </a:ext>
            </a:extLst>
          </p:cNvPr>
          <p:cNvGrpSpPr/>
          <p:nvPr/>
        </p:nvGrpSpPr>
        <p:grpSpPr>
          <a:xfrm>
            <a:off x="6896973" y="816206"/>
            <a:ext cx="3922398" cy="5539305"/>
            <a:chOff x="6896973" y="816206"/>
            <a:chExt cx="3922398" cy="5539305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464B9DA9-DEA7-1B1E-6968-A2FFA8C716D8}"/>
                </a:ext>
              </a:extLst>
            </p:cNvPr>
            <p:cNvGrpSpPr/>
            <p:nvPr/>
          </p:nvGrpSpPr>
          <p:grpSpPr>
            <a:xfrm>
              <a:off x="6896973" y="816206"/>
              <a:ext cx="3922398" cy="5169976"/>
              <a:chOff x="1679846" y="2861413"/>
              <a:chExt cx="3922398" cy="5169976"/>
            </a:xfrm>
          </p:grpSpPr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D58DE9CD-36BD-C603-E9F5-4268214FD4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9846" y="2861413"/>
                <a:ext cx="3903995" cy="2584988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DE243FA4-6901-290F-2E10-5A983B84EB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91621" y="5446401"/>
                <a:ext cx="3910623" cy="2584988"/>
              </a:xfrm>
              <a:prstGeom prst="rect">
                <a:avLst/>
              </a:prstGeom>
            </p:spPr>
          </p:pic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E068DC5-7EA3-2ACD-9678-5520D171467F}"/>
                </a:ext>
              </a:extLst>
            </p:cNvPr>
            <p:cNvSpPr txBox="1"/>
            <p:nvPr/>
          </p:nvSpPr>
          <p:spPr>
            <a:xfrm>
              <a:off x="7153810" y="5986179"/>
              <a:ext cx="3493264" cy="369332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dirty="0"/>
                <a:t>Fig: Error vs parameter testing.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A02D8E0-9199-CCE3-3689-E58C6BC654DB}"/>
              </a:ext>
            </a:extLst>
          </p:cNvPr>
          <p:cNvGrpSpPr/>
          <p:nvPr/>
        </p:nvGrpSpPr>
        <p:grpSpPr>
          <a:xfrm>
            <a:off x="6428959" y="1449424"/>
            <a:ext cx="4654305" cy="4841861"/>
            <a:chOff x="1149892" y="5083567"/>
            <a:chExt cx="4654305" cy="48418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2B50DF5-ACC0-974D-EFF8-71381FBF230A}"/>
                </a:ext>
              </a:extLst>
            </p:cNvPr>
            <p:cNvSpPr txBox="1"/>
            <p:nvPr/>
          </p:nvSpPr>
          <p:spPr>
            <a:xfrm>
              <a:off x="1724001" y="9556096"/>
              <a:ext cx="3506088" cy="369332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dirty="0"/>
                <a:t>Fig. Overall model comparison.  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13D53C9-59AD-1232-26CE-EC7AD4D9B93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49892" y="5083567"/>
              <a:ext cx="4654305" cy="44805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301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C0E0627-122C-A8FF-E4D7-1495710CE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Planned DEOS Experiment Design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AE8426E-F077-E971-3614-6FBE5FF94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0" y="-1214481"/>
            <a:ext cx="11239000" cy="79484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9DFEDB3-B2C5-54B8-163D-A3D1A80C0858}"/>
              </a:ext>
            </a:extLst>
          </p:cNvPr>
          <p:cNvSpPr txBox="1"/>
          <p:nvPr/>
        </p:nvSpPr>
        <p:spPr>
          <a:xfrm>
            <a:off x="1911244" y="5610386"/>
            <a:ext cx="8772466" cy="369332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Fig: Experimental layout of planned DEOS experiment on the EEX beamline at AWA.</a:t>
            </a:r>
          </a:p>
        </p:txBody>
      </p:sp>
    </p:spTree>
    <p:extLst>
      <p:ext uri="{BB962C8B-B14F-4D97-AF65-F5344CB8AC3E}">
        <p14:creationId xmlns:p14="http://schemas.microsoft.com/office/powerpoint/2010/main" val="1019226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30F659E-7F04-74B6-3C6A-E55C1662C8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Aft>
                <a:spcPts val="500"/>
              </a:spcAft>
            </a:pPr>
            <a:r>
              <a:rPr lang="en-US" sz="1800" dirty="0"/>
              <a:t>Probe laser considerations: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Coherent Vitara</a:t>
            </a:r>
          </a:p>
          <a:p>
            <a:pPr lvl="2">
              <a:spcAft>
                <a:spcPts val="500"/>
              </a:spcAft>
            </a:pPr>
            <a:r>
              <a:rPr lang="en-US" sz="1800" dirty="0"/>
              <a:t> </a:t>
            </a:r>
            <a:r>
              <a:rPr lang="el-GR" sz="1800" dirty="0"/>
              <a:t>λ</a:t>
            </a:r>
            <a:r>
              <a:rPr lang="en-US" sz="1800" baseline="-25000" dirty="0"/>
              <a:t>0 </a:t>
            </a:r>
            <a:r>
              <a:rPr lang="en-US" sz="1800" dirty="0"/>
              <a:t>= 785 nm</a:t>
            </a:r>
          </a:p>
          <a:p>
            <a:pPr lvl="2">
              <a:spcAft>
                <a:spcPts val="500"/>
              </a:spcAft>
            </a:pPr>
            <a:r>
              <a:rPr lang="en-US" sz="1800" dirty="0"/>
              <a:t> </a:t>
            </a:r>
            <a:r>
              <a:rPr lang="el-GR" sz="1800" dirty="0"/>
              <a:t>Δλ</a:t>
            </a:r>
            <a:r>
              <a:rPr lang="en-US" sz="1800" dirty="0"/>
              <a:t> = 29 nm FWHM </a:t>
            </a:r>
          </a:p>
          <a:p>
            <a:pPr lvl="2">
              <a:spcAft>
                <a:spcPts val="500"/>
              </a:spcAft>
            </a:pPr>
            <a:r>
              <a:rPr lang="en-US" sz="1800" dirty="0"/>
              <a:t>Pulse Rep. Frequency = 81.25 MHz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Pulser picker required.</a:t>
            </a:r>
          </a:p>
          <a:p>
            <a:pPr lvl="2">
              <a:spcAft>
                <a:spcPts val="500"/>
              </a:spcAft>
            </a:pPr>
            <a:r>
              <a:rPr lang="en-US" sz="1800" dirty="0" err="1"/>
              <a:t>iXblue</a:t>
            </a:r>
            <a:r>
              <a:rPr lang="en-US" sz="1800" dirty="0"/>
              <a:t> NIR-MX-Ln-10 Mach-Zehnder Electro-Optic Modulator used to suppress unwanted pulses. RF pulse used to gate single pulse for use in experiment.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PI-Max camera to detect picked pulse.</a:t>
            </a:r>
          </a:p>
          <a:p>
            <a:pPr lvl="2">
              <a:spcAft>
                <a:spcPts val="500"/>
              </a:spcAft>
            </a:pPr>
            <a:r>
              <a:rPr lang="en-US" sz="1800" dirty="0"/>
              <a:t>Gate time 50 ns.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Chirp imparted on laser via fiber transport + two-grating compressor.</a:t>
            </a:r>
          </a:p>
          <a:p>
            <a:pPr lvl="2">
              <a:spcAft>
                <a:spcPts val="500"/>
              </a:spcAft>
            </a:pPr>
            <a:r>
              <a:rPr lang="en-US" sz="1800" dirty="0"/>
              <a:t>Chirped pulse duration measured using streak camera.</a:t>
            </a:r>
          </a:p>
          <a:p>
            <a:pPr lvl="2"/>
            <a:endParaRPr lang="en-US" sz="14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9FB3FB0-21F8-7D35-E97D-84CF87DC8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DEOS Experiment Preparation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3352391-834D-0E27-25D7-E85D44C81209}"/>
              </a:ext>
            </a:extLst>
          </p:cNvPr>
          <p:cNvGrpSpPr/>
          <p:nvPr/>
        </p:nvGrpSpPr>
        <p:grpSpPr>
          <a:xfrm>
            <a:off x="6487883" y="1179819"/>
            <a:ext cx="4595381" cy="4691674"/>
            <a:chOff x="6487883" y="1683328"/>
            <a:chExt cx="4595381" cy="469167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B63C578-49DD-9519-FD5B-CC98469669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55" t="23475" r="33545" b="5132"/>
            <a:stretch>
              <a:fillRect/>
            </a:stretch>
          </p:blipFill>
          <p:spPr>
            <a:xfrm rot="5400000">
              <a:off x="7039902" y="1131311"/>
              <a:ext cx="3491345" cy="459537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1C8935D-673B-4BF1-771A-9D3AFBA1AA50}"/>
                </a:ext>
              </a:extLst>
            </p:cNvPr>
            <p:cNvSpPr txBox="1"/>
            <p:nvPr/>
          </p:nvSpPr>
          <p:spPr>
            <a:xfrm>
              <a:off x="6487883" y="5174673"/>
              <a:ext cx="4595379" cy="1200329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Vitara pulse train measured with fast IR photodiode and oscilloscope.  Blue trace is photo-diode signal.  Red trace is RF gate signal.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CF3E008-76D3-F7CE-B7CD-E5146B44F167}"/>
              </a:ext>
            </a:extLst>
          </p:cNvPr>
          <p:cNvGrpSpPr/>
          <p:nvPr/>
        </p:nvGrpSpPr>
        <p:grpSpPr>
          <a:xfrm>
            <a:off x="6487882" y="1179819"/>
            <a:ext cx="4595380" cy="4691674"/>
            <a:chOff x="6487882" y="1179819"/>
            <a:chExt cx="4595380" cy="469167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667D62D-2C2E-54C3-D53F-70E8082596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018" t="10657" r="16073"/>
            <a:stretch>
              <a:fillRect/>
            </a:stretch>
          </p:blipFill>
          <p:spPr>
            <a:xfrm rot="5400000">
              <a:off x="7039899" y="627802"/>
              <a:ext cx="3491346" cy="4595379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56713B-1153-A790-3AFF-9DA3CB724F61}"/>
                </a:ext>
              </a:extLst>
            </p:cNvPr>
            <p:cNvSpPr txBox="1"/>
            <p:nvPr/>
          </p:nvSpPr>
          <p:spPr>
            <a:xfrm>
              <a:off x="6492173" y="4671164"/>
              <a:ext cx="4591089" cy="1200329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Mach-Zehnder EOM as pulse picker.  DC bias set to cause destructive interference of probe laser.  RF gating signal passes single pulse.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57DB87E-ECC8-DB96-8050-447515A5AC57}"/>
              </a:ext>
            </a:extLst>
          </p:cNvPr>
          <p:cNvGrpSpPr/>
          <p:nvPr/>
        </p:nvGrpSpPr>
        <p:grpSpPr>
          <a:xfrm>
            <a:off x="6487882" y="1179506"/>
            <a:ext cx="4609892" cy="4411188"/>
            <a:chOff x="6487882" y="1179506"/>
            <a:chExt cx="4609892" cy="441118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D505BFA-7B31-A412-9B6B-9B3D1DEDDA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7882" y="1179506"/>
              <a:ext cx="4591089" cy="3766780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1A30317-3612-2BE9-22B5-A7D4D060BC53}"/>
                </a:ext>
              </a:extLst>
            </p:cNvPr>
            <p:cNvSpPr txBox="1"/>
            <p:nvPr/>
          </p:nvSpPr>
          <p:spPr>
            <a:xfrm>
              <a:off x="6502395" y="4944363"/>
              <a:ext cx="4595379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Scope trace after pulse picking.  One pulse passed, all others suppressed.  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088E4D8-BF31-9180-D813-FCC90337C926}"/>
              </a:ext>
            </a:extLst>
          </p:cNvPr>
          <p:cNvGrpSpPr/>
          <p:nvPr/>
        </p:nvGrpSpPr>
        <p:grpSpPr>
          <a:xfrm>
            <a:off x="6502395" y="1175341"/>
            <a:ext cx="4605602" cy="4415353"/>
            <a:chOff x="3798310" y="902141"/>
            <a:chExt cx="4605602" cy="4415353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C3C5527A-47F3-8009-49DD-AD500FF04B19}"/>
                </a:ext>
              </a:extLst>
            </p:cNvPr>
            <p:cNvGrpSpPr/>
            <p:nvPr/>
          </p:nvGrpSpPr>
          <p:grpSpPr>
            <a:xfrm>
              <a:off x="3798310" y="902141"/>
              <a:ext cx="4605602" cy="4415353"/>
              <a:chOff x="3798310" y="902141"/>
              <a:chExt cx="4605602" cy="4415353"/>
            </a:xfrm>
          </p:grpSpPr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6A01DEEC-04C7-3AFE-CABB-2580DB8001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902" r="33173" b="10657"/>
              <a:stretch>
                <a:fillRect/>
              </a:stretch>
            </p:blipFill>
            <p:spPr>
              <a:xfrm rot="5400000">
                <a:off x="4212609" y="487842"/>
                <a:ext cx="3766782" cy="4595380"/>
              </a:xfrm>
              <a:prstGeom prst="rect">
                <a:avLst/>
              </a:prstGeom>
            </p:spPr>
          </p:pic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26B228FC-542C-3DF8-0568-CBD5A81EA534}"/>
                  </a:ext>
                </a:extLst>
              </p:cNvPr>
              <p:cNvSpPr txBox="1"/>
              <p:nvPr/>
            </p:nvSpPr>
            <p:spPr>
              <a:xfrm>
                <a:off x="3808532" y="4671163"/>
                <a:ext cx="4595380" cy="646331"/>
              </a:xfrm>
              <a:prstGeom prst="rect">
                <a:avLst/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/>
                  <a:t>Fig. : PI-Max2 camera and diffraction grating testing in AWA laser room.</a:t>
                </a:r>
              </a:p>
            </p:txBody>
          </p:sp>
        </p:grp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679B2617-AEEB-5323-1278-1F10EA1BAF81}"/>
                </a:ext>
              </a:extLst>
            </p:cNvPr>
            <p:cNvCxnSpPr/>
            <p:nvPr/>
          </p:nvCxnSpPr>
          <p:spPr>
            <a:xfrm flipV="1">
              <a:off x="6197602" y="2807996"/>
              <a:ext cx="1669142" cy="1610193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B15A2B5D-6367-70F3-FB44-53F74B14DBA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85498" y="2774191"/>
              <a:ext cx="1103085" cy="14544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8164AED-2AA6-E299-1528-2B461D352F31}"/>
              </a:ext>
            </a:extLst>
          </p:cNvPr>
          <p:cNvGrpSpPr/>
          <p:nvPr/>
        </p:nvGrpSpPr>
        <p:grpSpPr>
          <a:xfrm>
            <a:off x="6487881" y="1175341"/>
            <a:ext cx="4620116" cy="4419516"/>
            <a:chOff x="6487881" y="1175341"/>
            <a:chExt cx="4620116" cy="4419516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5907F71-30BC-4593-145F-0C5BE5647A0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7881" y="1175341"/>
              <a:ext cx="4620116" cy="3766781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93B1956-9300-2F24-04A3-5392A7341B84}"/>
                </a:ext>
              </a:extLst>
            </p:cNvPr>
            <p:cNvSpPr txBox="1"/>
            <p:nvPr/>
          </p:nvSpPr>
          <p:spPr>
            <a:xfrm>
              <a:off x="6512616" y="4948526"/>
              <a:ext cx="4595379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Raw diffracted beam image on PI-Max2 camera.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734CB16-98EB-0494-CC97-AE6C06E3D5CB}"/>
              </a:ext>
            </a:extLst>
          </p:cNvPr>
          <p:cNvGrpSpPr/>
          <p:nvPr/>
        </p:nvGrpSpPr>
        <p:grpSpPr>
          <a:xfrm>
            <a:off x="6512614" y="1171178"/>
            <a:ext cx="4620119" cy="4409342"/>
            <a:chOff x="6512614" y="1171178"/>
            <a:chExt cx="4620119" cy="4409342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B8EFF667-91E1-A015-72F6-5BC119BF92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2617" y="1171178"/>
              <a:ext cx="4620116" cy="3766780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16B08EE-3890-67FF-ED75-9357A238E6D2}"/>
                </a:ext>
              </a:extLst>
            </p:cNvPr>
            <p:cNvSpPr txBox="1"/>
            <p:nvPr/>
          </p:nvSpPr>
          <p:spPr>
            <a:xfrm>
              <a:off x="6512614" y="4934189"/>
              <a:ext cx="4585158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Picked pulse post-background subtraction on PI-Max2 camera.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774DF7C-10B9-1743-222C-4ADB0D38AD20}"/>
              </a:ext>
            </a:extLst>
          </p:cNvPr>
          <p:cNvGrpSpPr/>
          <p:nvPr/>
        </p:nvGrpSpPr>
        <p:grpSpPr>
          <a:xfrm>
            <a:off x="6187465" y="1171178"/>
            <a:ext cx="5191922" cy="4657067"/>
            <a:chOff x="6226714" y="1175340"/>
            <a:chExt cx="5191922" cy="4657067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28B0CF88-DF22-CCE4-1658-944E03EED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6714" y="1175340"/>
              <a:ext cx="5191922" cy="3733737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0FC5C689-D913-39D9-8D66-3DABB02A3B16}"/>
                </a:ext>
              </a:extLst>
            </p:cNvPr>
            <p:cNvSpPr txBox="1"/>
            <p:nvPr/>
          </p:nvSpPr>
          <p:spPr>
            <a:xfrm>
              <a:off x="6255566" y="4909077"/>
              <a:ext cx="5163069" cy="923330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Compressor design to compensate for 35 m PM-780HP fiber optic cable.  Outgoing pulse length ~20 ps.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D30776C4-B12D-5605-2193-D01733B9CFB9}"/>
              </a:ext>
            </a:extLst>
          </p:cNvPr>
          <p:cNvGrpSpPr/>
          <p:nvPr/>
        </p:nvGrpSpPr>
        <p:grpSpPr>
          <a:xfrm>
            <a:off x="6233620" y="1154657"/>
            <a:ext cx="5160805" cy="4434108"/>
            <a:chOff x="6233620" y="1154657"/>
            <a:chExt cx="5160805" cy="4434108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30E6F4E5-421A-6435-90F0-A42753613E4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010" r="23065"/>
            <a:stretch>
              <a:fillRect/>
            </a:stretch>
          </p:blipFill>
          <p:spPr>
            <a:xfrm rot="5400000">
              <a:off x="6939285" y="466297"/>
              <a:ext cx="3766780" cy="5143500"/>
            </a:xfrm>
            <a:prstGeom prst="rect">
              <a:avLst/>
            </a:prstGeom>
          </p:spPr>
        </p:pic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BE24558F-53A2-BD04-4C3E-D69F5AF2C54E}"/>
                </a:ext>
              </a:extLst>
            </p:cNvPr>
            <p:cNvSpPr txBox="1"/>
            <p:nvPr/>
          </p:nvSpPr>
          <p:spPr>
            <a:xfrm>
              <a:off x="6233620" y="4942434"/>
              <a:ext cx="5128461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Compressor pulse length measurement with streak camera.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6DEFC60-2529-DD14-7C09-922DF6666AB1}"/>
              </a:ext>
            </a:extLst>
          </p:cNvPr>
          <p:cNvGrpSpPr/>
          <p:nvPr/>
        </p:nvGrpSpPr>
        <p:grpSpPr>
          <a:xfrm>
            <a:off x="6197602" y="1173101"/>
            <a:ext cx="5206580" cy="4427685"/>
            <a:chOff x="6226714" y="1179817"/>
            <a:chExt cx="5206580" cy="4427685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0537B480-6155-E6E6-C93E-FDC4EEBB0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6714" y="1179817"/>
              <a:ext cx="5206580" cy="3768708"/>
            </a:xfrm>
            <a:prstGeom prst="rect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9A9B6AF9-9C41-8C23-26B5-2EB883FEC2DE}"/>
                </a:ext>
              </a:extLst>
            </p:cNvPr>
            <p:cNvSpPr txBox="1"/>
            <p:nvPr/>
          </p:nvSpPr>
          <p:spPr>
            <a:xfrm>
              <a:off x="6240907" y="4961171"/>
              <a:ext cx="5177728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Streak camera image pre-compressor (long pulse).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FFDDB4F1-E162-2E9B-F39E-C01DC8120EFE}"/>
              </a:ext>
            </a:extLst>
          </p:cNvPr>
          <p:cNvGrpSpPr/>
          <p:nvPr/>
        </p:nvGrpSpPr>
        <p:grpSpPr>
          <a:xfrm>
            <a:off x="6199012" y="1175341"/>
            <a:ext cx="5163069" cy="4446293"/>
            <a:chOff x="6226247" y="1180752"/>
            <a:chExt cx="5163069" cy="4446293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83624AD0-1C0A-C2DB-B0FF-4FF1A6BBF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6247" y="1180752"/>
              <a:ext cx="5163069" cy="3770010"/>
            </a:xfrm>
            <a:prstGeom prst="rect">
              <a:avLst/>
            </a:prstGeom>
          </p:spPr>
        </p:pic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5C0B65D-BAFB-A8BC-7317-1D52286635DD}"/>
                </a:ext>
              </a:extLst>
            </p:cNvPr>
            <p:cNvSpPr txBox="1"/>
            <p:nvPr/>
          </p:nvSpPr>
          <p:spPr>
            <a:xfrm>
              <a:off x="6255565" y="4980714"/>
              <a:ext cx="5133751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Streak camera image post-compressor (chirped pulse).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455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F832F08-4D20-0E33-250F-5C47992255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4572" y="999641"/>
            <a:ext cx="5699828" cy="5235462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1000"/>
              </a:spcAft>
            </a:pPr>
            <a:r>
              <a:rPr lang="en-US" sz="1800" dirty="0"/>
              <a:t>Synchronization strategy for electron beam and probe laser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Course timing set using pulse-picker.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Fine timing set using delay line.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Arrival-time monitored using fast THz Schottky diode and fast IR photodiode.</a:t>
            </a:r>
          </a:p>
          <a:p>
            <a:pPr>
              <a:spcAft>
                <a:spcPts val="1000"/>
              </a:spcAft>
            </a:pPr>
            <a:r>
              <a:rPr lang="en-US" sz="1800" dirty="0"/>
              <a:t>Synchronization strategy for PI-Max camera trigger and probe laser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Increase RF gate signal width, allows for 4-5 pulses in a short packet to be gated in (50-60 ns).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Set PI-Max camera trigger to same delay as course timing.  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Scan around course timing to identify in 1 ns steps to identify beginning and end of short pulse train.</a:t>
            </a:r>
          </a:p>
          <a:p>
            <a:pPr lvl="1">
              <a:spcAft>
                <a:spcPts val="1000"/>
              </a:spcAft>
            </a:pPr>
            <a:r>
              <a:rPr lang="en-US" sz="1800" dirty="0"/>
              <a:t>Reduce RF gate signal width and camera delay until single pulse captured on PI-Max.</a:t>
            </a:r>
          </a:p>
          <a:p>
            <a:pPr lvl="1"/>
            <a:endParaRPr lang="en-US" sz="18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1421248-A447-1348-6940-2FC030D95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DEOS Experiment Preparation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320CF8-1CD9-26A4-B0D0-17C0D7DAEA01}"/>
              </a:ext>
            </a:extLst>
          </p:cNvPr>
          <p:cNvGrpSpPr/>
          <p:nvPr/>
        </p:nvGrpSpPr>
        <p:grpSpPr>
          <a:xfrm>
            <a:off x="6197602" y="1620084"/>
            <a:ext cx="4616607" cy="4264162"/>
            <a:chOff x="6197602" y="1620084"/>
            <a:chExt cx="4616607" cy="4264162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6858B7E-F02B-31F5-BE15-E9804A295D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00" t="24371" r="33111" b="6741"/>
            <a:stretch>
              <a:fillRect/>
            </a:stretch>
          </p:blipFill>
          <p:spPr>
            <a:xfrm rot="5400000">
              <a:off x="6696990" y="1120696"/>
              <a:ext cx="3617831" cy="461660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CEE8B2A-EC88-E5BF-957D-DFB0B330C152}"/>
                </a:ext>
              </a:extLst>
            </p:cNvPr>
            <p:cNvSpPr txBox="1"/>
            <p:nvPr/>
          </p:nvSpPr>
          <p:spPr>
            <a:xfrm>
              <a:off x="6197603" y="5237915"/>
              <a:ext cx="4616606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Vitara pulse train.  Blue trace: photodiode signal.  Red trace: RF gate.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CA6D458-EA5C-B374-401D-69D1B298BAFE}"/>
              </a:ext>
            </a:extLst>
          </p:cNvPr>
          <p:cNvGrpSpPr/>
          <p:nvPr/>
        </p:nvGrpSpPr>
        <p:grpSpPr>
          <a:xfrm>
            <a:off x="6197601" y="1620085"/>
            <a:ext cx="5143502" cy="3987162"/>
            <a:chOff x="6197601" y="1620085"/>
            <a:chExt cx="5143502" cy="3987162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06F398B-049D-786C-07AB-5CB34FDB5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24" r="23624"/>
            <a:stretch>
              <a:fillRect/>
            </a:stretch>
          </p:blipFill>
          <p:spPr>
            <a:xfrm rot="5400000">
              <a:off x="6960438" y="857250"/>
              <a:ext cx="3617829" cy="5143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A6D731-C424-4561-2E4A-A2A77C255404}"/>
                </a:ext>
              </a:extLst>
            </p:cNvPr>
            <p:cNvSpPr txBox="1"/>
            <p:nvPr/>
          </p:nvSpPr>
          <p:spPr>
            <a:xfrm>
              <a:off x="6197601" y="5237915"/>
              <a:ext cx="5143501" cy="369332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:Delay Line and Horizontal Retro-Reflector.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9A7836B-75F2-24F1-7EE4-EAD6969E9F20}"/>
              </a:ext>
            </a:extLst>
          </p:cNvPr>
          <p:cNvGrpSpPr/>
          <p:nvPr/>
        </p:nvGrpSpPr>
        <p:grpSpPr>
          <a:xfrm>
            <a:off x="6197601" y="1813570"/>
            <a:ext cx="5143501" cy="3230858"/>
            <a:chOff x="-1035713" y="7075203"/>
            <a:chExt cx="5143501" cy="3230858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39665FD-8C70-1029-3714-6E83EB117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35713" y="7075203"/>
              <a:ext cx="5143501" cy="2861526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146A9A3-106B-FCE6-FECE-109E9C40F548}"/>
                </a:ext>
              </a:extLst>
            </p:cNvPr>
            <p:cNvSpPr txBox="1"/>
            <p:nvPr/>
          </p:nvSpPr>
          <p:spPr>
            <a:xfrm>
              <a:off x="-550464" y="9936729"/>
              <a:ext cx="4173002" cy="369332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dirty="0"/>
                <a:t>Fig. : Bunch Arrival-time measurement.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4BA02C2-2258-58C4-912A-E91379009717}"/>
              </a:ext>
            </a:extLst>
          </p:cNvPr>
          <p:cNvGrpSpPr/>
          <p:nvPr/>
        </p:nvGrpSpPr>
        <p:grpSpPr>
          <a:xfrm>
            <a:off x="6197600" y="1620083"/>
            <a:ext cx="5164324" cy="4264163"/>
            <a:chOff x="942089" y="4232875"/>
            <a:chExt cx="5164324" cy="4264163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D7C0313-518E-FA61-D316-0D65911348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746" r="24502"/>
            <a:stretch>
              <a:fillRect/>
            </a:stretch>
          </p:blipFill>
          <p:spPr>
            <a:xfrm rot="5400000">
              <a:off x="1704923" y="3470041"/>
              <a:ext cx="3617832" cy="5143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97CDA3B-7366-7EF1-A15A-AF6C58AFEE56}"/>
                </a:ext>
              </a:extLst>
            </p:cNvPr>
            <p:cNvSpPr txBox="1"/>
            <p:nvPr/>
          </p:nvSpPr>
          <p:spPr>
            <a:xfrm>
              <a:off x="942089" y="7850707"/>
              <a:ext cx="5164324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OTR mirror within cross during setup.  Cross is not under vacuum.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14537BB-6297-C862-FAC3-ECE457C3D8FB}"/>
              </a:ext>
            </a:extLst>
          </p:cNvPr>
          <p:cNvGrpSpPr/>
          <p:nvPr/>
        </p:nvGrpSpPr>
        <p:grpSpPr>
          <a:xfrm>
            <a:off x="6197597" y="1620083"/>
            <a:ext cx="5143502" cy="4264163"/>
            <a:chOff x="6197600" y="1620083"/>
            <a:chExt cx="5143502" cy="4264163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3D9B536-B3E0-250D-44E3-9DCE679508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534" r="15712"/>
            <a:stretch>
              <a:fillRect/>
            </a:stretch>
          </p:blipFill>
          <p:spPr>
            <a:xfrm rot="5400000">
              <a:off x="6960436" y="857249"/>
              <a:ext cx="3617832" cy="5143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1E49EFB-7AB3-B0B1-B456-F9FE674713F0}"/>
                </a:ext>
              </a:extLst>
            </p:cNvPr>
            <p:cNvSpPr txBox="1"/>
            <p:nvPr/>
          </p:nvSpPr>
          <p:spPr>
            <a:xfrm>
              <a:off x="6197600" y="5237915"/>
              <a:ext cx="5143500" cy="646331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Fig. : Fast THz Schottky Diode Borrowed from APS.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3579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39E05A-2FF6-4DC7-5313-24E50A5865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Aft>
                <a:spcPts val="500"/>
              </a:spcAft>
            </a:pPr>
            <a:r>
              <a:rPr lang="en-US" sz="1800" dirty="0"/>
              <a:t>Quality of life improvements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Cleaner data collection system.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Automated synchronization script.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EOM DC bias control with feedback.</a:t>
            </a:r>
          </a:p>
          <a:p>
            <a:pPr>
              <a:spcAft>
                <a:spcPts val="500"/>
              </a:spcAft>
            </a:pPr>
            <a:r>
              <a:rPr lang="en-US" sz="1800" dirty="0"/>
              <a:t>Run experiment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Scheduled for this summer; delayed due to machine troubles.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Opportunity in late September.</a:t>
            </a:r>
          </a:p>
          <a:p>
            <a:pPr lvl="1">
              <a:spcAft>
                <a:spcPts val="500"/>
              </a:spcAft>
            </a:pPr>
            <a:r>
              <a:rPr lang="en-US" sz="1800" dirty="0"/>
              <a:t>Revisiting crystal in vacuum design for possible experiment next year.</a:t>
            </a:r>
          </a:p>
          <a:p>
            <a:pPr>
              <a:spcAft>
                <a:spcPts val="500"/>
              </a:spcAft>
            </a:pPr>
            <a:r>
              <a:rPr lang="en-US" sz="1800" dirty="0"/>
              <a:t>Test and fine tune ML DEOS network on electro-optic sampled data and TDC data.</a:t>
            </a:r>
          </a:p>
          <a:p>
            <a:pPr>
              <a:spcAft>
                <a:spcPts val="500"/>
              </a:spcAft>
            </a:pPr>
            <a:r>
              <a:rPr lang="en-US" sz="1800" dirty="0"/>
              <a:t>Systematic study for entire DEOS experiment.</a:t>
            </a:r>
          </a:p>
          <a:p>
            <a:pPr>
              <a:spcAft>
                <a:spcPts val="500"/>
              </a:spcAft>
            </a:pPr>
            <a:endParaRPr lang="en-US" sz="1800" dirty="0"/>
          </a:p>
          <a:p>
            <a:pPr marL="0" indent="0">
              <a:spcAft>
                <a:spcPts val="500"/>
              </a:spcAft>
              <a:buNone/>
            </a:pPr>
            <a:r>
              <a:rPr lang="en-US" sz="1800" b="1" dirty="0"/>
              <a:t>Special Thanks</a:t>
            </a:r>
          </a:p>
          <a:p>
            <a:pPr>
              <a:spcAft>
                <a:spcPts val="500"/>
              </a:spcAft>
            </a:pPr>
            <a:r>
              <a:rPr lang="en-US" sz="1800" dirty="0"/>
              <a:t>Academic Advisor: Gwanghui Ha</a:t>
            </a:r>
          </a:p>
          <a:p>
            <a:pPr>
              <a:spcAft>
                <a:spcPts val="500"/>
              </a:spcAft>
            </a:pPr>
            <a:r>
              <a:rPr lang="en-US" sz="1800" dirty="0"/>
              <a:t>AWA Staff: John Power, Alex Ody, Wanming Liu, Josh Hlavenka, &amp; Scott Dorian, Charles Whiteford</a:t>
            </a:r>
          </a:p>
          <a:p>
            <a:pPr>
              <a:spcAft>
                <a:spcPts val="500"/>
              </a:spcAft>
            </a:pPr>
            <a:endParaRPr lang="en-US" sz="1800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56B9F19-4D37-AEB9-E4A8-C352B45D1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Next Steps</a:t>
            </a:r>
          </a:p>
        </p:txBody>
      </p:sp>
    </p:spTree>
    <p:extLst>
      <p:ext uri="{BB962C8B-B14F-4D97-AF65-F5344CB8AC3E}">
        <p14:creationId xmlns:p14="http://schemas.microsoft.com/office/powerpoint/2010/main" val="109468147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39258FCA2486478FEA28F86A009F0C" ma:contentTypeVersion="18" ma:contentTypeDescription="Create a new document." ma:contentTypeScope="" ma:versionID="f902c2e0e3b3d779eee32403f4b7a79a">
  <xsd:schema xmlns:xsd="http://www.w3.org/2001/XMLSchema" xmlns:xs="http://www.w3.org/2001/XMLSchema" xmlns:p="http://schemas.microsoft.com/office/2006/metadata/properties" xmlns:ns3="e0d5559d-2431-466c-9c01-78168f20b2ea" xmlns:ns4="b90de885-55ce-4193-bbec-39ba2ac711e2" targetNamespace="http://schemas.microsoft.com/office/2006/metadata/properties" ma:root="true" ma:fieldsID="177a093892387577e61c3ca6703950a3" ns3:_="" ns4:_="">
    <xsd:import namespace="e0d5559d-2431-466c-9c01-78168f20b2ea"/>
    <xsd:import namespace="b90de885-55ce-4193-bbec-39ba2ac711e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d5559d-2431-466c-9c01-78168f20b2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0de885-55ce-4193-bbec-39ba2ac711e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0d5559d-2431-466c-9c01-78168f20b2ea" xsi:nil="true"/>
  </documentManagement>
</p:properties>
</file>

<file path=customXml/itemProps1.xml><?xml version="1.0" encoding="utf-8"?>
<ds:datastoreItem xmlns:ds="http://schemas.openxmlformats.org/officeDocument/2006/customXml" ds:itemID="{44DBBC03-C3B4-455D-ADC3-0CB0718FB9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0d5559d-2431-466c-9c01-78168f20b2ea"/>
    <ds:schemaRef ds:uri="b90de885-55ce-4193-bbec-39ba2ac711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8FBFBCA-E845-4207-81CF-8DAF6AADFF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BD3B5C-F5DC-4C3D-AF60-AD0C1605511E}">
  <ds:schemaRefs>
    <ds:schemaRef ds:uri="http://schemas.openxmlformats.org/package/2006/metadata/core-properties"/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e0d5559d-2431-466c-9c01-78168f20b2ea"/>
    <ds:schemaRef ds:uri="http://www.w3.org/XML/1998/namespace"/>
    <ds:schemaRef ds:uri="b90de885-55ce-4193-bbec-39ba2ac711e2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11438</TotalTime>
  <Words>1154</Words>
  <Application>Microsoft Office PowerPoint</Application>
  <PresentationFormat>Widescreen</PresentationFormat>
  <Paragraphs>120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Aptos Display</vt:lpstr>
      <vt:lpstr>Aptos</vt:lpstr>
      <vt:lpstr>1_Office Theme</vt:lpstr>
      <vt:lpstr>Custom Design</vt:lpstr>
      <vt:lpstr>Phase-Diversity Electro-Optic Sampling for Shaped Electron Beam Profile Monitoring</vt:lpstr>
      <vt:lpstr>Contents</vt:lpstr>
      <vt:lpstr>Motivation</vt:lpstr>
      <vt:lpstr>Electro-Optic Sampling</vt:lpstr>
      <vt:lpstr>Phase Diversity Electro-Optic Sampling</vt:lpstr>
      <vt:lpstr>Reconstruction Techniques Beyond DEOS</vt:lpstr>
      <vt:lpstr>DEOS + ML: Concept</vt:lpstr>
      <vt:lpstr>DEOS + ML: Current Results and Status</vt:lpstr>
      <vt:lpstr>Planned DEOS Experiment Design</vt:lpstr>
      <vt:lpstr>DEOS Experiment Preparation</vt:lpstr>
      <vt:lpstr>DEOS Experiment Preparation</vt:lpstr>
      <vt:lpstr>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Jennice O'Brien</dc:creator>
  <cp:lastModifiedBy>Spencer Kelham</cp:lastModifiedBy>
  <cp:revision>25</cp:revision>
  <dcterms:created xsi:type="dcterms:W3CDTF">2010-05-18T23:17:18Z</dcterms:created>
  <dcterms:modified xsi:type="dcterms:W3CDTF">2026-07-27T20:22:02Z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0x0101002839258FCA2486478FEA28F86A009F0C</vt:lpwstr>
  </property>
  <property fmtid="{D5CDD505-2E9C-101B-9397-08002B2CF9AE}" pid="3" name="MediaServiceImageTags">
    <vt:lpwstr/>
  </property>
</Properties>
</file>